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ms-office.chartcolorstyle+xml" PartName="/ppt/charts/colors2.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drawingml.chart+xml" PartName="/ppt/charts/chart2.xml"/>
  <Override ContentType="application/vnd.openxmlformats-officedocument.drawingml.chart+xml" PartName="/ppt/charts/char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ms-office.chartstyle+xml" PartName="/ppt/charts/style2.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5"/>
    <p:sldMasterId id="2147483662" r:id="rId6"/>
    <p:sldMasterId id="214748366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840">
          <p15:clr>
            <a:srgbClr val="A4A3A4"/>
          </p15:clr>
        </p15:guide>
        <p15:guide id="2" orient="horz" pos="2160">
          <p15:clr>
            <a:srgbClr val="A4A3A4"/>
          </p15:clr>
        </p15:guide>
      </p15:sldGuideLst>
    </p:ext>
    <p:ext uri="GoogleSlidesCustomDataVersion2">
      <go:slidesCustomData xmlns:go="http://customooxmlschemas.google.com/" r:id="rId55" roundtripDataSignature="AMtx7mjI6XfB4r3pH51435K97Sh475ue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C1014E8-6B43-40E8-959C-FC8D71E5059F}">
  <a:tblStyle styleId="{DC1014E8-6B43-40E8-959C-FC8D71E5059F}" styleName="Table_0">
    <a:wholeTbl>
      <a:tcTxStyle b="off" i="off">
        <a:font>
          <a:latin typeface="Calibri"/>
          <a:ea typeface="Calibri"/>
          <a:cs typeface="Calibri"/>
        </a:font>
        <a:schemeClr val="dk1"/>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tcBdr>
          <a:top>
            <a:ln cap="flat" cmpd="sng" w="9525">
              <a:solidFill>
                <a:schemeClr val="accent4"/>
              </a:solidFill>
              <a:prstDash val="solid"/>
              <a:round/>
              <a:headEnd len="sm" w="sm" type="none"/>
              <a:tailEnd len="sm" w="sm" type="none"/>
            </a:ln>
          </a:top>
          <a:bottom>
            <a:ln cap="flat" cmpd="sng" w="9525">
              <a:solidFill>
                <a:schemeClr val="accent4"/>
              </a:solidFill>
              <a:prstDash val="solid"/>
              <a:round/>
              <a:headEnd len="sm" w="sm" type="none"/>
              <a:tailEnd len="sm" w="sm" type="none"/>
            </a:ln>
          </a:bottom>
        </a:tcBdr>
      </a:tcStyle>
    </a:band1H>
    <a:band2H>
      <a:tcTxStyle/>
    </a:band2H>
    <a:band1V>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cBdr>
      </a:tcStyle>
    </a:band1V>
    <a:band2V>
      <a:tcTxStyle/>
      <a:tcStyle>
        <a:tcBdr>
          <a:left>
            <a:ln cap="flat" cmpd="sng" w="9525">
              <a:solidFill>
                <a:schemeClr val="accent4"/>
              </a:solidFill>
              <a:prstDash val="solid"/>
              <a:round/>
              <a:headEnd len="sm" w="sm" type="none"/>
              <a:tailEnd len="sm" w="sm" type="none"/>
            </a:ln>
          </a:left>
          <a:right>
            <a:ln cap="flat" cmpd="sng" w="9525">
              <a:solidFill>
                <a:schemeClr val="accent4"/>
              </a:solidFill>
              <a:prstDash val="solid"/>
              <a:round/>
              <a:headEnd len="sm" w="sm" type="none"/>
              <a:tailEnd len="sm" w="sm" type="none"/>
            </a:ln>
          </a:right>
        </a:tcBdr>
      </a:tcStyle>
    </a:band2V>
    <a:lastCol>
      <a:tcTxStyle b="on" i="off"/>
    </a:lastCol>
    <a:firstCol>
      <a:tcTxStyle b="on" i="off"/>
    </a:firstCol>
    <a:lastRow>
      <a:tcTxStyle b="on" i="off"/>
      <a:tcStyle>
        <a:tcBdr>
          <a:top>
            <a:ln cap="flat" cmpd="sng" w="50800">
              <a:solidFill>
                <a:schemeClr val="accent4"/>
              </a:solidFill>
              <a:prstDash val="solid"/>
              <a:round/>
              <a:headEnd len="sm" w="sm" type="none"/>
              <a:tailEnd len="sm" w="sm" type="none"/>
            </a:ln>
          </a:top>
        </a:tcBdr>
      </a:tcStyle>
    </a:lastRow>
    <a:seCell>
      <a:tcTxStyle/>
    </a:seCell>
    <a:swCell>
      <a:tcTxStyle/>
    </a:swCell>
    <a:firstRow>
      <a:tcTxStyle b="on" i="off">
        <a:font>
          <a:latin typeface="Calibri"/>
          <a:ea typeface="Calibri"/>
          <a:cs typeface="Calibri"/>
        </a:font>
        <a:schemeClr val="lt1"/>
      </a:tcTxStyle>
      <a:tcStyle>
        <a:fill>
          <a:solidFill>
            <a:schemeClr val="accent4"/>
          </a:solidFill>
        </a:fill>
      </a:tcStyle>
    </a:firstRow>
    <a:neCell>
      <a:tcTxStyle/>
    </a:neCell>
    <a:nwCell>
      <a:tcTxStyle/>
    </a:nwCell>
  </a:tblStyle>
  <a:tblStyle styleId="{5DF699C6-FD33-4572-ABBC-3ED940DE75A8}"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E7"/>
          </a:solidFill>
        </a:fill>
      </a:tcStyle>
    </a:wholeTbl>
    <a:band1H>
      <a:tcTxStyle/>
      <a:tcStyle>
        <a:fill>
          <a:solidFill>
            <a:srgbClr val="CFDECC"/>
          </a:solidFill>
        </a:fill>
      </a:tcStyle>
    </a:band1H>
    <a:band2H>
      <a:tcTxStyle/>
    </a:band2H>
    <a:band1V>
      <a:tcTxStyle/>
      <a:tcStyle>
        <a:fill>
          <a:solidFill>
            <a:srgbClr val="CFDECC"/>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40"/>
        <p:guide pos="216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customschemas.google.com/relationships/presentationmetadata" Target="metadata"/><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https://latvijasbuvnieki-my.sharepoint.com/personal/brigita_viksne_latvijasbuvnieki_lv/Documents/Documents/00_APVIENIBA/00_Life_IP/_DARBA_DOC/C2.1.1._guidelines_for_CDW_sorting_on_building_site/Augstvertigas_parstrades_iespejas/VVD_apkopojums_buvniecibas_atkr" TargetMode="External"/></Relationships>
</file>

<file path=ppt/charts/_rels/chart2.xml.rels><?xml version="1.0" encoding="UTF-8" standalone="yes"?><Relationships xmlns="http://schemas.openxmlformats.org/package/2006/relationships"><Relationship Id="rId1" Type="http://schemas.microsoft.com/office/2011/relationships/chartStyle" Target="style2.xml"/><Relationship Id="rId2" Type="http://schemas.microsoft.com/office/2011/relationships/chartColorStyle" Target="colors2.xml"/><Relationship Id="rId3" Type="http://schemas.openxmlformats.org/officeDocument/2006/relationships/oleObject" Target="https://latvijasbuvnieki-my.sharepoint.com/personal/brigita_viksne_latvijasbuvnieki_lv/Documents/Documents/00_APVIENIBA/00_Life_IP/_DARBA_DOC/C2.1.1._guidelines_for_CDW_sorting_on_building_site/Augstvertigas_parstrades_iespejas/VVD_apkopojums_buvniecibas_atkr"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2200" b="0" i="0" u="none" strike="noStrike" kern="1200" spc="0" baseline="0">
                <a:solidFill>
                  <a:schemeClr val="dk1"/>
                </a:solidFill>
                <a:latin typeface="+mn-lt"/>
                <a:ea typeface="+mn-ea"/>
                <a:cs typeface="+mn-cs"/>
              </a:defRPr>
            </a:pPr>
            <a:r>
              <a:rPr lang="en-US" sz="2200" b="0" dirty="0"/>
              <a:t>2022.gadā </a:t>
            </a:r>
            <a:r>
              <a:rPr lang="en-US" sz="2200" b="0" dirty="0" err="1"/>
              <a:t>savākto</a:t>
            </a:r>
            <a:r>
              <a:rPr lang="lv-LV" sz="2200" b="0" dirty="0"/>
              <a:t> nebīstamo</a:t>
            </a:r>
            <a:r>
              <a:rPr lang="en-US" sz="2200" b="0" dirty="0"/>
              <a:t> </a:t>
            </a:r>
            <a:r>
              <a:rPr lang="lv-LV" sz="2200" b="0" dirty="0"/>
              <a:t>būvniecības </a:t>
            </a:r>
            <a:r>
              <a:rPr lang="en-US" sz="2200" b="0" dirty="0" err="1"/>
              <a:t>atkritumu</a:t>
            </a:r>
            <a:r>
              <a:rPr lang="en-US" sz="2200" b="0" dirty="0"/>
              <a:t> </a:t>
            </a:r>
            <a:r>
              <a:rPr lang="en-US" sz="2200" b="0" dirty="0" err="1"/>
              <a:t>daudzums</a:t>
            </a:r>
            <a:r>
              <a:rPr lang="en-US" sz="2200" b="0" dirty="0"/>
              <a:t> (t)</a:t>
            </a:r>
          </a:p>
        </c:rich>
      </c:tx>
      <c:layout>
        <c:manualLayout>
          <c:xMode val="edge"/>
          <c:yMode val="edge"/>
          <c:x val="6.4263057456245914E-2"/>
          <c:y val="7.8094494338149158E-3"/>
        </c:manualLayout>
      </c:layout>
      <c:overlay val="0"/>
      <c:spPr>
        <a:noFill/>
        <a:ln>
          <a:noFill/>
        </a:ln>
        <a:effectLst/>
      </c:spPr>
      <c:txPr>
        <a:bodyPr rot="0" spcFirstLastPara="1" vertOverflow="ellipsis" vert="horz" wrap="square" anchor="ctr" anchorCtr="1"/>
        <a:lstStyle/>
        <a:p>
          <a:pPr>
            <a:defRPr lang="en-US" sz="2200" b="0" i="0" u="none" strike="noStrike" kern="1200" spc="0" baseline="0">
              <a:solidFill>
                <a:schemeClr val="dk1"/>
              </a:solidFill>
              <a:latin typeface="+mn-lt"/>
              <a:ea typeface="+mn-ea"/>
              <a:cs typeface="+mn-cs"/>
            </a:defRPr>
          </a:pPr>
          <a:endParaRPr lang="lv-LV"/>
        </a:p>
      </c:txPr>
    </c:title>
    <c:autoTitleDeleted val="0"/>
    <c:plotArea>
      <c:layout/>
      <c:barChart>
        <c:barDir val="bar"/>
        <c:grouping val="clustered"/>
        <c:varyColors val="0"/>
        <c:ser>
          <c:idx val="0"/>
          <c:order val="0"/>
          <c:tx>
            <c:strRef>
              <c:f>'[VVD_apkopojums_buvniecibas_atkritumu_apsaimniekotaji_BKV.xlsx]Būvniecības atkritumu pārstrāde'!$S$1</c:f>
              <c:strCache>
                <c:ptCount val="1"/>
                <c:pt idx="0">
                  <c:v>2022.gadā savākto atkritumu daudzums (t)</c:v>
                </c:pt>
              </c:strCache>
            </c:strRef>
          </c:tx>
          <c:spPr>
            <a:solidFill>
              <a:schemeClr val="accent1"/>
            </a:solidFill>
            <a:ln>
              <a:noFill/>
            </a:ln>
            <a:effectLst/>
          </c:spPr>
          <c:invertIfNegative val="0"/>
          <c:dPt>
            <c:idx val="0"/>
            <c:invertIfNegative val="0"/>
            <c:bubble3D val="0"/>
            <c:spPr>
              <a:gradFill>
                <a:gsLst>
                  <a:gs pos="2000">
                    <a:schemeClr val="bg1"/>
                  </a:gs>
                  <a:gs pos="18000">
                    <a:srgbClr val="FF0066"/>
                  </a:gs>
                  <a:gs pos="39000">
                    <a:srgbClr val="C00000"/>
                  </a:gs>
                  <a:gs pos="100000">
                    <a:srgbClr val="C00000"/>
                  </a:gs>
                </a:gsLst>
                <a:lin ang="18000000" scaled="0"/>
              </a:gradFill>
              <a:ln>
                <a:noFill/>
              </a:ln>
              <a:effectLst/>
            </c:spPr>
            <c:extLst>
              <c:ext xmlns:c16="http://schemas.microsoft.com/office/drawing/2014/chart" uri="{C3380CC4-5D6E-409C-BE32-E72D297353CC}">
                <c16:uniqueId val="{00000000-0513-4B67-AF5A-7CFD69199146}"/>
              </c:ext>
            </c:extLst>
          </c:dPt>
          <c:dLbls>
            <c:numFmt formatCode="#,##0" sourceLinked="0"/>
            <c:spPr>
              <a:noFill/>
              <a:ln>
                <a:noFill/>
              </a:ln>
              <a:effectLst/>
            </c:spPr>
            <c:txPr>
              <a:bodyPr rot="0" spcFirstLastPara="1" vertOverflow="ellipsis" vert="horz" wrap="square" anchor="ctr" anchorCtr="1"/>
              <a:lstStyle/>
              <a:p>
                <a:pPr>
                  <a:defRPr lang="en-US" sz="1197" b="0" i="0" u="none" strike="noStrike" kern="1200" baseline="0">
                    <a:solidFill>
                      <a:schemeClr val="dk1"/>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'[VVD_apkopojums_buvniecibas_atkritumu_apsaimniekotaji_BKV.xlsx]Būvniecības atkritumu pārstrāde'!$R$2:$R$22</c:f>
              <c:strCache>
                <c:ptCount val="20"/>
                <c:pt idx="0">
                  <c:v>170904 Būvniecības atkritumi, kuri neatbilst 170901, 170902 un 170903 klasei</c:v>
                </c:pt>
                <c:pt idx="1">
                  <c:v>170107 Betona, ķieģeļu, flīžu, dakstiņu, keramikas maisījumi, kuri neatbilst 170106 klasei</c:v>
                </c:pt>
                <c:pt idx="2">
                  <c:v>170504 Augsne un akmeņi, kas neatbilst 170503 klasei</c:v>
                </c:pt>
                <c:pt idx="3">
                  <c:v>170101 Betons</c:v>
                </c:pt>
                <c:pt idx="4">
                  <c:v>170302 Asfaltu saturoši maisījumi, kuri neatbilst 170301 klasei</c:v>
                </c:pt>
                <c:pt idx="5">
                  <c:v>170102 Ķieģeļi</c:v>
                </c:pt>
                <c:pt idx="6">
                  <c:v>170405 Čuguns un tērauds</c:v>
                </c:pt>
                <c:pt idx="7">
                  <c:v>170201 Koks</c:v>
                </c:pt>
                <c:pt idx="8">
                  <c:v>170402 Alumīnijs</c:v>
                </c:pt>
                <c:pt idx="9">
                  <c:v>170407 Jaukti metāli</c:v>
                </c:pt>
                <c:pt idx="10">
                  <c:v>170401 Varš, bronza, misiņš</c:v>
                </c:pt>
                <c:pt idx="11">
                  <c:v>170411 Kabeļi, kuri neatbilst 170410 klasei</c:v>
                </c:pt>
                <c:pt idx="12">
                  <c:v>170403 Svins</c:v>
                </c:pt>
                <c:pt idx="13">
                  <c:v>170802 Būvmateriāli uz ģipša bāzes, kuri neatbilst 170801 klasei</c:v>
                </c:pt>
                <c:pt idx="14">
                  <c:v>170202 Stikls</c:v>
                </c:pt>
                <c:pt idx="15">
                  <c:v>170103 Flīzes, kārniņi un keramika</c:v>
                </c:pt>
                <c:pt idx="16">
                  <c:v>170404 Cinks</c:v>
                </c:pt>
                <c:pt idx="17">
                  <c:v>170203 Plastmasa</c:v>
                </c:pt>
                <c:pt idx="18">
                  <c:v>170604 Izolācijas materiāli, kuri neatbilst 170601 un 170603 klasei</c:v>
                </c:pt>
                <c:pt idx="19">
                  <c:v>170506 Gultnes padziļināšanas dūņas, kuras neatbilst 170505 klasei</c:v>
                </c:pt>
              </c:strCache>
            </c:strRef>
          </c:cat>
          <c:val>
            <c:numRef>
              <c:f>'[VVD_apkopojums_buvniecibas_atkritumu_apsaimniekotaji_BKV.xlsx]Būvniecības atkritumu pārstrāde'!$S$2:$S$22</c:f>
              <c:numCache>
                <c:formatCode>0.00</c:formatCode>
                <c:ptCount val="20"/>
                <c:pt idx="0">
                  <c:v>235219.37899999999</c:v>
                </c:pt>
                <c:pt idx="1">
                  <c:v>77893.620999999999</c:v>
                </c:pt>
                <c:pt idx="2">
                  <c:v>24584.157999999999</c:v>
                </c:pt>
                <c:pt idx="3">
                  <c:v>19474.330000000002</c:v>
                </c:pt>
                <c:pt idx="4">
                  <c:v>16445.05</c:v>
                </c:pt>
                <c:pt idx="5">
                  <c:v>7957.68</c:v>
                </c:pt>
                <c:pt idx="6">
                  <c:v>3868.384</c:v>
                </c:pt>
                <c:pt idx="7">
                  <c:v>2534.14</c:v>
                </c:pt>
                <c:pt idx="8">
                  <c:v>2149.3888999999999</c:v>
                </c:pt>
                <c:pt idx="9">
                  <c:v>1193.5925</c:v>
                </c:pt>
                <c:pt idx="10">
                  <c:v>390.48509999999999</c:v>
                </c:pt>
                <c:pt idx="11">
                  <c:v>304.09609999999998</c:v>
                </c:pt>
                <c:pt idx="12">
                  <c:v>200.34270000000001</c:v>
                </c:pt>
                <c:pt idx="13">
                  <c:v>124.08</c:v>
                </c:pt>
                <c:pt idx="14">
                  <c:v>94.42</c:v>
                </c:pt>
                <c:pt idx="15">
                  <c:v>73.25</c:v>
                </c:pt>
                <c:pt idx="16">
                  <c:v>20.338000000000001</c:v>
                </c:pt>
                <c:pt idx="17">
                  <c:v>6.85</c:v>
                </c:pt>
                <c:pt idx="18">
                  <c:v>4.67</c:v>
                </c:pt>
                <c:pt idx="19">
                  <c:v>4.5999999999999996</c:v>
                </c:pt>
              </c:numCache>
            </c:numRef>
          </c:val>
          <c:extLst>
            <c:ext xmlns:c16="http://schemas.microsoft.com/office/drawing/2014/chart" uri="{C3380CC4-5D6E-409C-BE32-E72D297353CC}">
              <c16:uniqueId val="{00000000-43C2-4662-B726-95BF03B59BE3}"/>
            </c:ext>
          </c:extLst>
        </c:ser>
        <c:dLbls>
          <c:dLblPos val="outEnd"/>
          <c:showLegendKey val="0"/>
          <c:showVal val="1"/>
          <c:showCatName val="0"/>
          <c:showSerName val="0"/>
          <c:showPercent val="0"/>
          <c:showBubbleSize val="0"/>
        </c:dLbls>
        <c:gapWidth val="182"/>
        <c:axId val="1873040687"/>
        <c:axId val="1725974639"/>
      </c:barChart>
      <c:catAx>
        <c:axId val="187304068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197" b="0" i="0" u="none" strike="noStrike" kern="1200" baseline="0">
                <a:solidFill>
                  <a:schemeClr val="dk1"/>
                </a:solidFill>
                <a:latin typeface="+mn-lt"/>
                <a:ea typeface="+mn-ea"/>
                <a:cs typeface="+mn-cs"/>
              </a:defRPr>
            </a:pPr>
            <a:endParaRPr lang="lv-LV"/>
          </a:p>
        </c:txPr>
        <c:crossAx val="1725974639"/>
        <c:crosses val="autoZero"/>
        <c:auto val="0"/>
        <c:lblAlgn val="ctr"/>
        <c:lblOffset val="100"/>
        <c:noMultiLvlLbl val="0"/>
      </c:catAx>
      <c:valAx>
        <c:axId val="1725974639"/>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en-US" sz="1197" b="0" i="0" u="none" strike="noStrike" kern="1200" baseline="0">
                <a:solidFill>
                  <a:schemeClr val="dk1"/>
                </a:solidFill>
                <a:latin typeface="+mn-lt"/>
                <a:ea typeface="+mn-ea"/>
                <a:cs typeface="+mn-cs"/>
              </a:defRPr>
            </a:pPr>
            <a:endParaRPr lang="lv-LV"/>
          </a:p>
        </c:txPr>
        <c:crossAx val="18730406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US" sz="1197" b="0" i="0" u="none" strike="noStrike" kern="1200" baseline="0">
          <a:solidFill>
            <a:schemeClr val="dk1"/>
          </a:solidFill>
          <a:latin typeface="+mn-lt"/>
          <a:ea typeface="+mn-ea"/>
          <a:cs typeface="+mn-cs"/>
        </a:defRPr>
      </a:pPr>
      <a:endParaRPr lang="lv-LV"/>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[VVD_apkopojums_buvniecibas_atkritumu_apsaimniekotaji_BKV.xlsx]piv_parstradati_2022!PivotTable1</c:name>
    <c:fmtId val="-1"/>
  </c:pivotSource>
  <c:chart>
    <c:title>
      <c:tx>
        <c:rich>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r>
              <a:rPr lang="lv-LV"/>
              <a:t>Būvniecības atkritumu pārstrādes darbības un pārstrādātais daudzums, t</a:t>
            </a:r>
            <a:endParaRPr lang="en-US"/>
          </a:p>
        </c:rich>
      </c:tx>
      <c:overlay val="0"/>
      <c:spPr>
        <a:noFill/>
        <a:ln>
          <a:noFill/>
        </a:ln>
        <a:effectLst/>
      </c:spPr>
      <c:txPr>
        <a:bodyPr rot="0" spcFirstLastPara="1" vertOverflow="ellipsis" vert="horz" wrap="square" anchor="ctr" anchorCtr="1"/>
        <a:lstStyle/>
        <a:p>
          <a:pPr>
            <a:defRPr sz="2200" b="1" i="0" u="none" strike="noStrike" kern="1200" cap="all" spc="50" baseline="0">
              <a:solidFill>
                <a:schemeClr val="tx1">
                  <a:lumMod val="65000"/>
                  <a:lumOff val="35000"/>
                </a:schemeClr>
              </a:solidFill>
              <a:latin typeface="+mn-lt"/>
              <a:ea typeface="+mn-ea"/>
              <a:cs typeface="+mn-cs"/>
            </a:defRPr>
          </a:pPr>
          <a:endParaRPr lang="lv-LV"/>
        </a:p>
      </c:txPr>
    </c:title>
    <c:autoTitleDeleted val="0"/>
    <c:pivotFmts>
      <c:pivotFmt>
        <c:idx val="0"/>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extLst>
            <c:ext xmlns:c15="http://schemas.microsoft.com/office/drawing/2012/chart" uri="{CE6537A1-D6FC-4f65-9D91-7224C49458BB}"/>
          </c:extLst>
        </c:dLbl>
      </c:pivotFmt>
      <c:pivotFmt>
        <c:idx val="2"/>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clustered"/>
        <c:varyColors val="0"/>
        <c:ser>
          <c:idx val="0"/>
          <c:order val="0"/>
          <c:tx>
            <c:strRef>
              <c:f>piv_parstradati_2022!$B$4</c:f>
              <c:strCache>
                <c:ptCount val="1"/>
                <c:pt idx="0">
                  <c:v>Total</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10800000" scaled="1"/>
              <a:tileRect/>
            </a:gradFill>
            <a:ln>
              <a:noFill/>
            </a:ln>
            <a:effectLst/>
          </c:spPr>
          <c:invertIfNegative val="0"/>
          <c:dPt>
            <c:idx val="5"/>
            <c:invertIfNegative val="0"/>
            <c:bubble3D val="0"/>
            <c:spPr>
              <a:gradFill flip="none" rotWithShape="1">
                <a:gsLst>
                  <a:gs pos="2000">
                    <a:schemeClr val="bg1"/>
                  </a:gs>
                  <a:gs pos="18000">
                    <a:srgbClr val="FF0066"/>
                  </a:gs>
                  <a:gs pos="39000">
                    <a:srgbClr val="C00000"/>
                  </a:gs>
                  <a:gs pos="100000">
                    <a:srgbClr val="C00000"/>
                  </a:gs>
                </a:gsLst>
                <a:lin ang="18000000" scaled="0"/>
                <a:tileRect/>
              </a:gradFill>
              <a:ln>
                <a:noFill/>
              </a:ln>
              <a:effectLst/>
            </c:spPr>
            <c:extLst>
              <c:ext xmlns:c16="http://schemas.microsoft.com/office/drawing/2014/chart" uri="{C3380CC4-5D6E-409C-BE32-E72D297353CC}">
                <c16:uniqueId val="{00000001-6F0A-443B-822F-B9F508E0405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lv-LV"/>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piv_parstradati_2022!$A$5:$A$11</c:f>
              <c:strCache>
                <c:ptCount val="6"/>
                <c:pt idx="0">
                  <c:v>R13 Atkritumu uzglabāšana (izņemot pagaidu uzglabāšanu atkritumu rašanās
vietās pirms to savākšanas), pirms tiek veiktas jebkuras darbības, kas
apzīmētas ar kodu R1, R2, R3, R4, R5, R6, R7, R8, R9, R10, R11 un
R123</c:v>
                </c:pt>
                <c:pt idx="1">
                  <c:v>R4 Metālu un metālu savienojumu pārstrāde vai attīrīšana, tajā skaitā
sagatavošana atkārtotai izmantošanai</c:v>
                </c:pt>
                <c:pt idx="2">
                  <c:v>R10A Atkritumu izmantošana izrakto tilpju aizbēršanai vai inženiertehniskām vajadzībām ainavu veidošanā</c:v>
                </c:pt>
                <c:pt idx="3">
                  <c:v>R12 Atkritumu īpašību mainīšana, lai ar tiem veiktu jebkuras darbības, kas
apzīmētas ar kodu R1, R2, R3, R4, R5, R6, R7, R8, R9, R10 un R11</c:v>
                </c:pt>
                <c:pt idx="4">
                  <c:v>R5 Citu neorganisko materiālu pārstrāde vai attīrīšana</c:v>
                </c:pt>
                <c:pt idx="5">
                  <c:v>R12B Atkritumu šķirošana</c:v>
                </c:pt>
              </c:strCache>
            </c:strRef>
          </c:cat>
          <c:val>
            <c:numRef>
              <c:f>piv_parstradati_2022!$B$5:$B$11</c:f>
              <c:numCache>
                <c:formatCode>_-* #\ ##0_-;\-* #\ ##0_-;_-* "-"??_-;_-@_-</c:formatCode>
                <c:ptCount val="6"/>
                <c:pt idx="0">
                  <c:v>62.652999999999999</c:v>
                </c:pt>
                <c:pt idx="1">
                  <c:v>15274.986999999999</c:v>
                </c:pt>
                <c:pt idx="2">
                  <c:v>20528.759999999998</c:v>
                </c:pt>
                <c:pt idx="3">
                  <c:v>35889.983999999997</c:v>
                </c:pt>
                <c:pt idx="4">
                  <c:v>56535.42</c:v>
                </c:pt>
                <c:pt idx="5">
                  <c:v>175946.67999999996</c:v>
                </c:pt>
              </c:numCache>
            </c:numRef>
          </c:val>
          <c:extLst>
            <c:ext xmlns:c16="http://schemas.microsoft.com/office/drawing/2014/chart" uri="{C3380CC4-5D6E-409C-BE32-E72D297353CC}">
              <c16:uniqueId val="{00000000-6F0A-443B-822F-B9F508E04058}"/>
            </c:ext>
          </c:extLst>
        </c:ser>
        <c:dLbls>
          <c:dLblPos val="outEnd"/>
          <c:showLegendKey val="0"/>
          <c:showVal val="1"/>
          <c:showCatName val="0"/>
          <c:showSerName val="0"/>
          <c:showPercent val="0"/>
          <c:showBubbleSize val="0"/>
        </c:dLbls>
        <c:gapWidth val="326"/>
        <c:overlap val="-58"/>
        <c:axId val="158721951"/>
        <c:axId val="1725977039"/>
      </c:barChart>
      <c:catAx>
        <c:axId val="158721951"/>
        <c:scaling>
          <c:orientation val="minMax"/>
        </c:scaling>
        <c:delete val="0"/>
        <c:axPos val="l"/>
        <c:numFmt formatCode="General" sourceLinked="1"/>
        <c:majorTickMark val="none"/>
        <c:minorTickMark val="none"/>
        <c:tickLblPos val="nextTo"/>
        <c:spPr>
          <a:noFill/>
          <a:ln w="19050" cap="flat" cmpd="sng" algn="ctr">
            <a:solidFill>
              <a:schemeClr val="tx1">
                <a:lumMod val="15000"/>
                <a:lumOff val="85000"/>
              </a:schemeClr>
            </a:solidFill>
            <a:round/>
            <a:headEnd type="none" w="sm" len="sm"/>
            <a:tailEnd type="none" w="sm" len="sm"/>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725977039"/>
        <c:crosses val="autoZero"/>
        <c:auto val="1"/>
        <c:lblAlgn val="r"/>
        <c:lblOffset val="100"/>
        <c:noMultiLvlLbl val="0"/>
      </c:catAx>
      <c:valAx>
        <c:axId val="1725977039"/>
        <c:scaling>
          <c:orientation val="minMax"/>
        </c:scaling>
        <c:delete val="0"/>
        <c:axPos val="b"/>
        <c:majorGridlines>
          <c:spPr>
            <a:ln w="9525" cap="flat" cmpd="sng" algn="ctr">
              <a:gradFill>
                <a:gsLst>
                  <a:gs pos="99000">
                    <a:schemeClr val="tx1">
                      <a:lumMod val="25000"/>
                      <a:lumOff val="75000"/>
                    </a:schemeClr>
                  </a:gs>
                  <a:gs pos="0">
                    <a:schemeClr val="tx1">
                      <a:lumMod val="15000"/>
                      <a:lumOff val="85000"/>
                    </a:schemeClr>
                  </a:gs>
                </a:gsLst>
                <a:lin ang="5400000" scaled="0"/>
              </a:gradFill>
              <a:round/>
            </a:ln>
            <a:effectLst/>
          </c:spPr>
        </c:majorGridlines>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lv-LV"/>
          </a:p>
        </c:txPr>
        <c:crossAx val="158721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v-LV"/>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3">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9050" cap="flat" cmpd="sng" algn="ctr">
        <a:solidFill>
          <a:schemeClr val="tx1">
            <a:lumMod val="15000"/>
            <a:lumOff val="85000"/>
          </a:schemeClr>
        </a:solidFill>
        <a:round/>
        <a:headEnd type="none" w="sm" len="sm"/>
        <a:tailEnd type="none" w="sm" len="sm"/>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10800000" scaled="1"/>
        <a:tileRect/>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99000">
              <a:schemeClr val="tx1">
                <a:lumMod val="25000"/>
                <a:lumOff val="75000"/>
              </a:schemeClr>
            </a:gs>
            <a:gs pos="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15000"/>
                <a:lumOff val="85000"/>
              </a:schemeClr>
            </a:gs>
            <a:gs pos="0">
              <a:schemeClr val="tx1">
                <a:lumMod val="5000"/>
                <a:lumOff val="9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lv-LV"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1" Type="http://schemas.openxmlformats.org/officeDocument/2006/relationships/hyperlink" Target="about:blank" TargetMode="External"/><Relationship Id="rId10" Type="http://schemas.openxmlformats.org/officeDocument/2006/relationships/hyperlink" Target="about:blank" TargetMode="External"/><Relationship Id="rId13" Type="http://schemas.openxmlformats.org/officeDocument/2006/relationships/hyperlink" Target="about:blank" TargetMode="External"/><Relationship Id="rId12" Type="http://schemas.openxmlformats.org/officeDocument/2006/relationships/hyperlink" Target="about:blank" TargetMode="External"/><Relationship Id="rId1" Type="http://schemas.openxmlformats.org/officeDocument/2006/relationships/notesMaster" Target="../notesMasters/notesMaster1.xml"/><Relationship Id="rId2" Type="http://schemas.openxmlformats.org/officeDocument/2006/relationships/hyperlink" Target="about:blank" TargetMode="External"/><Relationship Id="rId3"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about:blank" TargetMode="External"/><Relationship Id="rId5" Type="http://schemas.openxmlformats.org/officeDocument/2006/relationships/hyperlink" Target="about:blank" TargetMode="External"/><Relationship Id="rId6" Type="http://schemas.openxmlformats.org/officeDocument/2006/relationships/hyperlink" Target="about:blank" TargetMode="External"/><Relationship Id="rId7" Type="http://schemas.openxmlformats.org/officeDocument/2006/relationships/hyperlink" Target="about:blank" TargetMode="External"/><Relationship Id="rId8" Type="http://schemas.openxmlformats.org/officeDocument/2006/relationships/hyperlink" Target="about:blank" TargetMode="External"/></Relationships>
</file>

<file path=ppt/notesSlides/_rels/notesSlide17.xml.rels><?xml version="1.0" encoding="UTF-8" standalone="yes"?><Relationships xmlns="http://schemas.openxmlformats.org/package/2006/relationships"><Relationship Id="rId11" Type="http://schemas.openxmlformats.org/officeDocument/2006/relationships/hyperlink" Target="about:blank" TargetMode="External"/><Relationship Id="rId10" Type="http://schemas.openxmlformats.org/officeDocument/2006/relationships/hyperlink" Target="about:blank" TargetMode="External"/><Relationship Id="rId13" Type="http://schemas.openxmlformats.org/officeDocument/2006/relationships/hyperlink" Target="about:blank" TargetMode="External"/><Relationship Id="rId12" Type="http://schemas.openxmlformats.org/officeDocument/2006/relationships/hyperlink" Target="about:blank" TargetMode="External"/><Relationship Id="rId1" Type="http://schemas.openxmlformats.org/officeDocument/2006/relationships/notesMaster" Target="../notesMasters/notesMaster1.xml"/><Relationship Id="rId2" Type="http://schemas.openxmlformats.org/officeDocument/2006/relationships/hyperlink" Target="about:blank" TargetMode="External"/><Relationship Id="rId3"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about:blank" TargetMode="External"/><Relationship Id="rId5" Type="http://schemas.openxmlformats.org/officeDocument/2006/relationships/hyperlink" Target="about:blank" TargetMode="External"/><Relationship Id="rId6" Type="http://schemas.openxmlformats.org/officeDocument/2006/relationships/hyperlink" Target="about:blank" TargetMode="External"/><Relationship Id="rId7" Type="http://schemas.openxmlformats.org/officeDocument/2006/relationships/hyperlink" Target="about:blank" TargetMode="External"/><Relationship Id="rId8" Type="http://schemas.openxmlformats.org/officeDocument/2006/relationships/hyperlink" Target="about:blank" TargetMode="External"/></Relationships>
</file>

<file path=ppt/notesSlides/_rels/notesSlide18.xml.rels><?xml version="1.0" encoding="UTF-8" standalone="yes"?><Relationships xmlns="http://schemas.openxmlformats.org/package/2006/relationships"><Relationship Id="rId11" Type="http://schemas.openxmlformats.org/officeDocument/2006/relationships/hyperlink" Target="about:blank" TargetMode="External"/><Relationship Id="rId10" Type="http://schemas.openxmlformats.org/officeDocument/2006/relationships/hyperlink" Target="about:blank" TargetMode="External"/><Relationship Id="rId13" Type="http://schemas.openxmlformats.org/officeDocument/2006/relationships/hyperlink" Target="about:blank" TargetMode="External"/><Relationship Id="rId12" Type="http://schemas.openxmlformats.org/officeDocument/2006/relationships/hyperlink" Target="about:blank" TargetMode="External"/><Relationship Id="rId1" Type="http://schemas.openxmlformats.org/officeDocument/2006/relationships/notesMaster" Target="../notesMasters/notesMaster1.xml"/><Relationship Id="rId2" Type="http://schemas.openxmlformats.org/officeDocument/2006/relationships/hyperlink" Target="about:blank" TargetMode="External"/><Relationship Id="rId3" Type="http://schemas.openxmlformats.org/officeDocument/2006/relationships/hyperlink" Target="about:blank" TargetMode="External"/><Relationship Id="rId4" Type="http://schemas.openxmlformats.org/officeDocument/2006/relationships/hyperlink" Target="about:blank" TargetMode="External"/><Relationship Id="rId9" Type="http://schemas.openxmlformats.org/officeDocument/2006/relationships/hyperlink" Target="about:blank" TargetMode="External"/><Relationship Id="rId5" Type="http://schemas.openxmlformats.org/officeDocument/2006/relationships/hyperlink" Target="about:blank" TargetMode="External"/><Relationship Id="rId6" Type="http://schemas.openxmlformats.org/officeDocument/2006/relationships/hyperlink" Target="about:blank" TargetMode="External"/><Relationship Id="rId7" Type="http://schemas.openxmlformats.org/officeDocument/2006/relationships/hyperlink" Target="about:blank" TargetMode="External"/><Relationship Id="rId8" Type="http://schemas.openxmlformats.org/officeDocument/2006/relationships/hyperlink" Target="about:blank"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ur-lex.europa.eu/legal-content/LV/TXT/?uri=CELEX:32009L0125"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 name="Google Shape;99;p1: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 name="Google Shape;213;p11: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Sustainability in buildings and civil engineering works - Design for disassembly and adaptability - Principles, requirements and guidance </a:t>
            </a:r>
            <a:endParaRPr/>
          </a:p>
          <a:p>
            <a:pPr indent="0" lvl="0" marL="0" rtl="0" algn="l">
              <a:spcBef>
                <a:spcPts val="0"/>
              </a:spcBef>
              <a:spcAft>
                <a:spcPts val="0"/>
              </a:spcAft>
              <a:buNone/>
            </a:pPr>
            <a:r>
              <a:rPr lang="lv-LV"/>
              <a:t>Rīgas domes 2021. gada 15. decembra saistošie noteikumi Nr. 109 "Par nekustamā īpašuma nodokļa atvieglojumu piešķiršanas kārtību Rīgā". https://likumi.lv/ta/id/329190 </a:t>
            </a:r>
            <a:endParaRPr/>
          </a:p>
          <a:p>
            <a:pPr indent="0" lvl="0" marL="0" rtl="0" algn="l">
              <a:spcBef>
                <a:spcPts val="0"/>
              </a:spcBef>
              <a:spcAft>
                <a:spcPts val="0"/>
              </a:spcAft>
              <a:buNone/>
            </a:pPr>
            <a:r>
              <a:rPr lang="lv-LV"/>
              <a:t>1. Objekts, par kuru piešķir atvieglojumus, – ēka.</a:t>
            </a:r>
            <a:endParaRPr/>
          </a:p>
          <a:p>
            <a:pPr indent="0" lvl="0" marL="0" rtl="0" algn="l">
              <a:spcBef>
                <a:spcPts val="0"/>
              </a:spcBef>
              <a:spcAft>
                <a:spcPts val="0"/>
              </a:spcAft>
              <a:buNone/>
            </a:pPr>
            <a:r>
              <a:rPr lang="lv-LV"/>
              <a:t>2. Atvieglojumus piešķir par ēkām, kas ir nodotas ekspluatācijā pēc 2024. gada 1. janvāra.</a:t>
            </a:r>
            <a:endParaRPr/>
          </a:p>
          <a:p>
            <a:pPr indent="0" lvl="0" marL="0" rtl="0" algn="l">
              <a:spcBef>
                <a:spcPts val="0"/>
              </a:spcBef>
              <a:spcAft>
                <a:spcPts val="0"/>
              </a:spcAft>
              <a:buNone/>
            </a:pPr>
            <a:r>
              <a:rPr lang="lv-LV"/>
              <a:t>3. Finanšu departaments piešķir atvieglojumus, pamatojoties uz nodokļa maksātāja pieteikumu par atvieglojumu piešķiršanu, kas iesniegts Finanšu departamentā līdz taksācijas gada 15. decembrim.</a:t>
            </a:r>
            <a:endParaRPr/>
          </a:p>
          <a:p>
            <a:pPr indent="0" lvl="0" marL="0" rtl="0" algn="l">
              <a:spcBef>
                <a:spcPts val="0"/>
              </a:spcBef>
              <a:spcAft>
                <a:spcPts val="0"/>
              </a:spcAft>
              <a:buNone/>
            </a:pPr>
            <a:r>
              <a:rPr lang="lv-LV"/>
              <a:t>4. Atvieglojumus piešķir 10 gadus, sākot ar nākamo mēnesi pēc ēkas nodošanas ekspluatācijā un sertifikāta stāšanās spēkā, bet ne ilgāk kā par sertifikāta derīguma termiņu.</a:t>
            </a:r>
            <a:endParaRPr/>
          </a:p>
          <a:p>
            <a:pPr indent="0" lvl="0" marL="0" rtl="0" algn="l">
              <a:spcBef>
                <a:spcPts val="0"/>
              </a:spcBef>
              <a:spcAft>
                <a:spcPts val="0"/>
              </a:spcAft>
              <a:buNone/>
            </a:pPr>
            <a:r>
              <a:rPr lang="lv-LV"/>
              <a:t>5. Ja nav zudis vai mainījies atvieglojumu piešķiršanas pamats vai atbilstība atvieglojumu piešķiršanas nosacījumiem, tad nav jāiesniedz Finanšu departamentā atkārtots pieteikums par atvieglojumu piešķiršanu, lai saņemtu nekustamā īpašuma atvieglojumus 10 gadu periodā.</a:t>
            </a:r>
            <a:endParaRPr/>
          </a:p>
          <a:p>
            <a:pPr indent="0" lvl="0" marL="0" rtl="0" algn="l">
              <a:spcBef>
                <a:spcPts val="0"/>
              </a:spcBef>
              <a:spcAft>
                <a:spcPts val="0"/>
              </a:spcAft>
              <a:buNone/>
            </a:pPr>
            <a:r>
              <a:rPr lang="lv-LV"/>
              <a:t>6. Atvieglojumus piešķir visiem ēkas īpašniekiem, ja pastāv atbilstība atvieglojumu piešķiršanas nosacījumiem.</a:t>
            </a:r>
            <a:endParaRPr/>
          </a:p>
        </p:txBody>
      </p:sp>
      <p:sp>
        <p:nvSpPr>
          <p:cNvPr id="214" name="Google Shape;214;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2: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https://www.vni.lv/kompetence/ilgtspejiga-buvnieciba# </a:t>
            </a:r>
            <a:endParaRPr/>
          </a:p>
        </p:txBody>
      </p:sp>
      <p:sp>
        <p:nvSpPr>
          <p:cNvPr id="225" name="Google Shape;22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p13: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 name="Google Shape;23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4: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Ministru kabineta 20.06.2017. noteikumi Nr. 353 «Prasības zaļajam publiskajam iepirkumam un to piemērošanas kārtība», 1.pielikums </a:t>
            </a:r>
            <a:endParaRPr/>
          </a:p>
          <a:p>
            <a:pPr indent="0" lvl="0" marL="0" rtl="0" algn="l">
              <a:spcBef>
                <a:spcPts val="0"/>
              </a:spcBef>
              <a:spcAft>
                <a:spcPts val="0"/>
              </a:spcAft>
              <a:buNone/>
            </a:pPr>
            <a:r>
              <a:rPr lang="lv-LV"/>
              <a:t>Vai</a:t>
            </a:r>
            <a:endParaRPr/>
          </a:p>
          <a:p>
            <a:pPr indent="0" lvl="0" marL="0" rtl="0" algn="l">
              <a:spcBef>
                <a:spcPts val="0"/>
              </a:spcBef>
              <a:spcAft>
                <a:spcPts val="0"/>
              </a:spcAft>
              <a:buNone/>
            </a:pPr>
            <a:r>
              <a:rPr b="0" i="0" lang="lv-LV">
                <a:solidFill>
                  <a:srgbClr val="414142"/>
                </a:solidFill>
                <a:latin typeface="Arial"/>
                <a:ea typeface="Arial"/>
                <a:cs typeface="Arial"/>
                <a:sym typeface="Arial"/>
              </a:rPr>
              <a:t>Pasūtītājs ir tiesīgs noteikt prasību publiskā iepirkumā sertificēt būvprojektu un ēku atbilstoši kādai no starptautiski atzītām ilgtspējas sertifikācijas sistēmām (BREEAM, LEED, DGNB u. c.). Šajā gadījumā pasūtītājs nosaka sasniedzamo sertifikācijas līmeni vismaz 50 % apmērā no attiecīgās sertifikācijas</a:t>
            </a:r>
            <a:endParaRPr/>
          </a:p>
          <a:p>
            <a:pPr indent="0" lvl="0" marL="0" rtl="0" algn="l">
              <a:spcBef>
                <a:spcPts val="0"/>
              </a:spcBef>
              <a:spcAft>
                <a:spcPts val="0"/>
              </a:spcAft>
              <a:buNone/>
            </a:pPr>
            <a:r>
              <a:rPr b="0" i="0" lang="lv-LV">
                <a:solidFill>
                  <a:srgbClr val="414142"/>
                </a:solidFill>
                <a:latin typeface="Arial"/>
                <a:ea typeface="Arial"/>
                <a:cs typeface="Arial"/>
                <a:sym typeface="Arial"/>
              </a:rPr>
              <a:t>‘Būvdarbi’, ‘būvniecība’ – Būvniecības likuma iterpretācijā. </a:t>
            </a:r>
            <a:endParaRPr/>
          </a:p>
        </p:txBody>
      </p:sp>
      <p:sp>
        <p:nvSpPr>
          <p:cNvPr id="245" name="Google Shape;245;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3" name="Google Shape;253;p15: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414142"/>
              </a:buClr>
              <a:buSzPts val="1200"/>
              <a:buFont typeface="Arial"/>
              <a:buNone/>
            </a:pPr>
            <a:r>
              <a:rPr b="0" i="0" lang="lv-LV">
                <a:solidFill>
                  <a:srgbClr val="414142"/>
                </a:solidFill>
                <a:latin typeface="Arial"/>
                <a:ea typeface="Arial"/>
                <a:cs typeface="Arial"/>
                <a:sym typeface="Arial"/>
              </a:rPr>
              <a:t>Pieredzi energoefektīvu ēku projektēšanā un būvniecībā apliecina dati (ja pieejami) par pabeigtu projektu izmērīto energopatēriņu uz m</a:t>
            </a:r>
            <a:r>
              <a:rPr b="0" baseline="30000" i="0" lang="lv-LV">
                <a:solidFill>
                  <a:srgbClr val="414142"/>
                </a:solidFill>
                <a:latin typeface="Arial"/>
                <a:ea typeface="Arial"/>
                <a:cs typeface="Arial"/>
                <a:sym typeface="Arial"/>
              </a:rPr>
              <a:t>2</a:t>
            </a:r>
            <a:r>
              <a:rPr b="0" i="0" lang="lv-LV">
                <a:solidFill>
                  <a:srgbClr val="414142"/>
                </a:solidFill>
                <a:latin typeface="Arial"/>
                <a:ea typeface="Arial"/>
                <a:cs typeface="Arial"/>
                <a:sym typeface="Arial"/>
              </a:rPr>
              <a:t>, kas ietver apsildi, dzesēšanu, apgaismojumu, ūdens uzsildīšanu un palīgaprīkojumu. </a:t>
            </a:r>
            <a:endParaRPr/>
          </a:p>
          <a:p>
            <a:pPr indent="0" lvl="0" marL="0" rtl="0" algn="l">
              <a:spcBef>
                <a:spcPts val="0"/>
              </a:spcBef>
              <a:spcAft>
                <a:spcPts val="0"/>
              </a:spcAft>
              <a:buNone/>
            </a:pPr>
            <a:r>
              <a:rPr lang="lv-LV"/>
              <a:t>Ideālā variantā – prakses grāmata BISā. Pasūtītājs var prasīt atsauksmes un mērījumus. Ekspluatācijā nodotam projektam pēc vairāk nekā 3 gadu ekspluatācijas kā pierādījumu var  pieņemt energosertifikātu, ja ēkas īpašnieks tādu pasūtijis. </a:t>
            </a:r>
            <a:endParaRPr/>
          </a:p>
          <a:p>
            <a:pPr indent="0" lvl="0" marL="0" rtl="0" algn="l">
              <a:spcBef>
                <a:spcPts val="0"/>
              </a:spcBef>
              <a:spcAft>
                <a:spcPts val="0"/>
              </a:spcAft>
              <a:buNone/>
            </a:pPr>
            <a:r>
              <a:rPr lang="lv-LV"/>
              <a:t>Attiecināmo prasību precizē, atkarībā no ēkas funkcijas/-ām un funkcionalitātes ēkā.</a:t>
            </a:r>
            <a:endParaRPr/>
          </a:p>
          <a:p>
            <a:pPr indent="0" lvl="0" marL="0" rtl="0" algn="l">
              <a:spcBef>
                <a:spcPts val="0"/>
              </a:spcBef>
              <a:spcAft>
                <a:spcPts val="0"/>
              </a:spcAft>
              <a:buNone/>
            </a:pPr>
            <a:r>
              <a:rPr lang="lv-LV"/>
              <a:t>Pierādījumi: informācija un atsauksmes, par attiecīgiem būvniecības līgumiem iepriekšējo 5 gadu laikā, kas ietvēruši pasūtītāja norādīto darbu īstenošanu un datus par rezultātu mērījumiem. Piegādātājs pievieno to speciālistu CV, kuri strādās pie projekta, kā arī apliecinājumu, ka speciālists veicis profesionālu pilnveidošanos attiecīgajās jomās.</a:t>
            </a:r>
            <a:endParaRPr/>
          </a:p>
        </p:txBody>
      </p:sp>
      <p:sp>
        <p:nvSpPr>
          <p:cNvPr id="254" name="Google Shape;25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6: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2">
                  <a:extLst>
                    <a:ext uri="{A12FA001-AC4F-418D-AE19-62706E023703}">
                      <ahyp:hlinkClr val="tx"/>
                    </a:ext>
                  </a:extLst>
                </a:hlinkClick>
              </a:rPr>
              <a:t>A1. Primārās enerģijas patēriņa novērtējums un primārās neatjaunojamās enerģijas maksimālais slieksnis</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3">
                  <a:extLst>
                    <a:ext uri="{A12FA001-AC4F-418D-AE19-62706E023703}">
                      <ahyp:hlinkClr val="tx"/>
                    </a:ext>
                  </a:extLst>
                </a:hlinkClick>
              </a:rPr>
              <a:t>A2. Velosipēdu un mikromobilitātes transporta līdzekļu novietne</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4">
                  <a:extLst>
                    <a:ext uri="{A12FA001-AC4F-418D-AE19-62706E023703}">
                      <ahyp:hlinkClr val="tx"/>
                    </a:ext>
                  </a:extLst>
                </a:hlinkClick>
              </a:rPr>
              <a:t>A3. Atkārtoti izmantojamu vai pārstrādājamu atkritumu uzglabāšana</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5">
                  <a:extLst>
                    <a:ext uri="{A12FA001-AC4F-418D-AE19-62706E023703}">
                      <ahyp:hlinkClr val="tx"/>
                    </a:ext>
                  </a:extLst>
                </a:hlinkClick>
              </a:rPr>
              <a:t>A4. Ūdens taupīšanas ietaises</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6">
                  <a:extLst>
                    <a:ext uri="{A12FA001-AC4F-418D-AE19-62706E023703}">
                      <ahyp:hlinkClr val="tx"/>
                    </a:ext>
                  </a:extLst>
                </a:hlinkClick>
              </a:rPr>
              <a:t>A5. Vizuālais kontakts ar ārtelpu</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7">
                  <a:extLst>
                    <a:ext uri="{A12FA001-AC4F-418D-AE19-62706E023703}">
                      <ahyp:hlinkClr val="tx"/>
                    </a:ext>
                  </a:extLst>
                </a:hlinkClick>
              </a:rPr>
              <a:t>A6. Ventilācija un gaisa kvalitāte</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8">
                  <a:extLst>
                    <a:ext uri="{A12FA001-AC4F-418D-AE19-62706E023703}">
                      <ahyp:hlinkClr val="tx"/>
                    </a:ext>
                  </a:extLst>
                </a:hlinkClick>
              </a:rPr>
              <a:t>A7. Izbūves un apdares materiālu izvēle</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9">
                  <a:extLst>
                    <a:ext uri="{A12FA001-AC4F-418D-AE19-62706E023703}">
                      <ahyp:hlinkClr val="tx"/>
                    </a:ext>
                  </a:extLst>
                </a:hlinkClick>
              </a:rPr>
              <a:t>A8. Pasīvie iekštelpu klimata regulēšanas risinājumi*</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10">
                  <a:extLst>
                    <a:ext uri="{A12FA001-AC4F-418D-AE19-62706E023703}">
                      <ahyp:hlinkClr val="tx"/>
                    </a:ext>
                  </a:extLst>
                </a:hlinkClick>
              </a:rPr>
              <a:t>A9. Atkārtoti izmantotu materiālu  vai viegli pārstrādājamu materiālu izmantošana</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11">
                  <a:extLst>
                    <a:ext uri="{A12FA001-AC4F-418D-AE19-62706E023703}">
                      <ahyp:hlinkClr val="tx"/>
                    </a:ext>
                  </a:extLst>
                </a:hlinkClick>
              </a:rPr>
              <a:t>B1. Likumīgas izcelsmes kokmateriāli</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12">
                  <a:extLst>
                    <a:ext uri="{A12FA001-AC4F-418D-AE19-62706E023703}">
                      <ahyp:hlinkClr val="tx"/>
                    </a:ext>
                  </a:extLst>
                </a:hlinkClick>
              </a:rPr>
              <a:t>B2. Atkritumu apsaimniekošana būvobjektā</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13">
                  <a:extLst>
                    <a:ext uri="{A12FA001-AC4F-418D-AE19-62706E023703}">
                      <ahyp:hlinkClr val="tx"/>
                    </a:ext>
                  </a:extLst>
                </a:hlinkClick>
              </a:rPr>
              <a:t>B3. Izbūves un apdares materiālu ietekme uz iekštelpu gaisa kvalitāti</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none" strike="noStrike">
                <a:solidFill>
                  <a:srgbClr val="000000"/>
                </a:solidFill>
                <a:latin typeface="Arial"/>
                <a:ea typeface="Arial"/>
                <a:cs typeface="Arial"/>
                <a:sym typeface="Arial"/>
              </a:rPr>
              <a:t>C1 Būvgružu (tai skaitā demontēšanas) šķirošana un nodošana speciālos poligonos</a:t>
            </a:r>
            <a:endParaRPr b="0" i="0" sz="1200" u="none" strike="noStrike">
              <a:latin typeface="Arial"/>
              <a:ea typeface="Arial"/>
              <a:cs typeface="Arial"/>
              <a:sym typeface="Arial"/>
            </a:endParaRPr>
          </a:p>
          <a:p>
            <a:pPr indent="0" lvl="0" marL="0" rtl="0" algn="l">
              <a:spcBef>
                <a:spcPts val="0"/>
              </a:spcBef>
              <a:spcAft>
                <a:spcPts val="0"/>
              </a:spcAft>
              <a:buNone/>
            </a:pPr>
            <a:r>
              <a:t/>
            </a:r>
            <a:endParaRPr/>
          </a:p>
        </p:txBody>
      </p:sp>
      <p:sp>
        <p:nvSpPr>
          <p:cNvPr id="263" name="Google Shape;26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 name="Google Shape;269;p17: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2">
                  <a:extLst>
                    <a:ext uri="{A12FA001-AC4F-418D-AE19-62706E023703}">
                      <ahyp:hlinkClr val="tx"/>
                    </a:ext>
                  </a:extLst>
                </a:hlinkClick>
              </a:rPr>
              <a:t>A1. Primārās enerģijas patēriņa novērtējums un primārās neatjaunojamās enerģijas maksimālais slieksnis</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3">
                  <a:extLst>
                    <a:ext uri="{A12FA001-AC4F-418D-AE19-62706E023703}">
                      <ahyp:hlinkClr val="tx"/>
                    </a:ext>
                  </a:extLst>
                </a:hlinkClick>
              </a:rPr>
              <a:t>A2. Velosipēdu un mikromobilitātes transporta līdzekļu novietne</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4">
                  <a:extLst>
                    <a:ext uri="{A12FA001-AC4F-418D-AE19-62706E023703}">
                      <ahyp:hlinkClr val="tx"/>
                    </a:ext>
                  </a:extLst>
                </a:hlinkClick>
              </a:rPr>
              <a:t>A3. Atkārtoti izmantojamu vai pārstrādājamu atkritumu uzglabāšana</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5">
                  <a:extLst>
                    <a:ext uri="{A12FA001-AC4F-418D-AE19-62706E023703}">
                      <ahyp:hlinkClr val="tx"/>
                    </a:ext>
                  </a:extLst>
                </a:hlinkClick>
              </a:rPr>
              <a:t>A4. Ūdens taupīšanas ietaises</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6">
                  <a:extLst>
                    <a:ext uri="{A12FA001-AC4F-418D-AE19-62706E023703}">
                      <ahyp:hlinkClr val="tx"/>
                    </a:ext>
                  </a:extLst>
                </a:hlinkClick>
              </a:rPr>
              <a:t>A5. Vizuālais kontakts ar ārtelpu</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7">
                  <a:extLst>
                    <a:ext uri="{A12FA001-AC4F-418D-AE19-62706E023703}">
                      <ahyp:hlinkClr val="tx"/>
                    </a:ext>
                  </a:extLst>
                </a:hlinkClick>
              </a:rPr>
              <a:t>A6. Ventilācija un gaisa kvalitāte</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8">
                  <a:extLst>
                    <a:ext uri="{A12FA001-AC4F-418D-AE19-62706E023703}">
                      <ahyp:hlinkClr val="tx"/>
                    </a:ext>
                  </a:extLst>
                </a:hlinkClick>
              </a:rPr>
              <a:t>A7. Izbūves un apdares materiālu izvēle</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9">
                  <a:extLst>
                    <a:ext uri="{A12FA001-AC4F-418D-AE19-62706E023703}">
                      <ahyp:hlinkClr val="tx"/>
                    </a:ext>
                  </a:extLst>
                </a:hlinkClick>
              </a:rPr>
              <a:t>A8. Pasīvie iekštelpu klimata regulēšanas risinājumi*</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10">
                  <a:extLst>
                    <a:ext uri="{A12FA001-AC4F-418D-AE19-62706E023703}">
                      <ahyp:hlinkClr val="tx"/>
                    </a:ext>
                  </a:extLst>
                </a:hlinkClick>
              </a:rPr>
              <a:t>A9. Atkārtoti izmantotu materiālu  vai viegli pārstrādājamu materiālu izmantošana</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11">
                  <a:extLst>
                    <a:ext uri="{A12FA001-AC4F-418D-AE19-62706E023703}">
                      <ahyp:hlinkClr val="tx"/>
                    </a:ext>
                  </a:extLst>
                </a:hlinkClick>
              </a:rPr>
              <a:t>B1. Likumīgas izcelsmes kokmateriāli</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12">
                  <a:extLst>
                    <a:ext uri="{A12FA001-AC4F-418D-AE19-62706E023703}">
                      <ahyp:hlinkClr val="tx"/>
                    </a:ext>
                  </a:extLst>
                </a:hlinkClick>
              </a:rPr>
              <a:t>B2. Atkritumu apsaimniekošana būvobjektā</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sng" strike="noStrike">
                <a:solidFill>
                  <a:srgbClr val="000000"/>
                </a:solidFill>
                <a:latin typeface="Arial"/>
                <a:ea typeface="Arial"/>
                <a:cs typeface="Arial"/>
                <a:sym typeface="Arial"/>
                <a:hlinkClick r:id="rId13">
                  <a:extLst>
                    <a:ext uri="{A12FA001-AC4F-418D-AE19-62706E023703}">
                      <ahyp:hlinkClr val="tx"/>
                    </a:ext>
                  </a:extLst>
                </a:hlinkClick>
              </a:rPr>
              <a:t>B3. Izbūves un apdares materiālu ietekme uz iekštelpu gaisa kvalitāti</a:t>
            </a:r>
            <a:endParaRPr b="0" i="0" sz="1200" u="none" strike="noStrike">
              <a:latin typeface="Arial"/>
              <a:ea typeface="Arial"/>
              <a:cs typeface="Arial"/>
              <a:sym typeface="Arial"/>
            </a:endParaRPr>
          </a:p>
          <a:p>
            <a:pPr indent="0" lvl="0" marL="0" rtl="0" algn="l">
              <a:spcBef>
                <a:spcPts val="0"/>
              </a:spcBef>
              <a:spcAft>
                <a:spcPts val="0"/>
              </a:spcAft>
              <a:buNone/>
            </a:pPr>
            <a:r>
              <a:rPr b="0" i="0" lang="lv-LV" sz="1200" u="none" strike="noStrike">
                <a:solidFill>
                  <a:srgbClr val="000000"/>
                </a:solidFill>
                <a:latin typeface="Arial"/>
                <a:ea typeface="Arial"/>
                <a:cs typeface="Arial"/>
                <a:sym typeface="Arial"/>
              </a:rPr>
              <a:t>C1 Būvgružu (tai skaitā demontēšanas) šķirošana un nodošana speciālos poligonos</a:t>
            </a:r>
            <a:endParaRPr b="0" i="0" sz="1200" u="none" strike="noStrike">
              <a:latin typeface="Arial"/>
              <a:ea typeface="Arial"/>
              <a:cs typeface="Arial"/>
              <a:sym typeface="Arial"/>
            </a:endParaRPr>
          </a:p>
          <a:p>
            <a:pPr indent="0" lvl="0" marL="0" rtl="0" algn="l">
              <a:spcBef>
                <a:spcPts val="0"/>
              </a:spcBef>
              <a:spcAft>
                <a:spcPts val="0"/>
              </a:spcAft>
              <a:buNone/>
            </a:pPr>
            <a:r>
              <a:t/>
            </a:r>
            <a:endParaRPr/>
          </a:p>
        </p:txBody>
      </p:sp>
      <p:sp>
        <p:nvSpPr>
          <p:cNvPr id="270" name="Google Shape;27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8: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2">
                  <a:extLst>
                    <a:ext uri="{A12FA001-AC4F-418D-AE19-62706E023703}">
                      <ahyp:hlinkClr val="tx"/>
                    </a:ext>
                  </a:extLst>
                </a:hlinkClick>
              </a:rPr>
              <a:t>A1. Primārās enerģijas patēriņa novērtējums un primārās neatjaunojamās enerģijas maksimālais slieksnis</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3">
                  <a:extLst>
                    <a:ext uri="{A12FA001-AC4F-418D-AE19-62706E023703}">
                      <ahyp:hlinkClr val="tx"/>
                    </a:ext>
                  </a:extLst>
                </a:hlinkClick>
              </a:rPr>
              <a:t>A2. Velosipēdu un mikromobilitātes transporta līdzekļu novietne</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4">
                  <a:extLst>
                    <a:ext uri="{A12FA001-AC4F-418D-AE19-62706E023703}">
                      <ahyp:hlinkClr val="tx"/>
                    </a:ext>
                  </a:extLst>
                </a:hlinkClick>
              </a:rPr>
              <a:t>A3. Atkārtoti izmantojamu vai pārstrādājamu atkritumu uzglabāšana</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5">
                  <a:extLst>
                    <a:ext uri="{A12FA001-AC4F-418D-AE19-62706E023703}">
                      <ahyp:hlinkClr val="tx"/>
                    </a:ext>
                  </a:extLst>
                </a:hlinkClick>
              </a:rPr>
              <a:t>A4. Ūdens taupīšanas ietaises</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6">
                  <a:extLst>
                    <a:ext uri="{A12FA001-AC4F-418D-AE19-62706E023703}">
                      <ahyp:hlinkClr val="tx"/>
                    </a:ext>
                  </a:extLst>
                </a:hlinkClick>
              </a:rPr>
              <a:t>A5. Vizuālais kontakts ar ārtelpu</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7">
                  <a:extLst>
                    <a:ext uri="{A12FA001-AC4F-418D-AE19-62706E023703}">
                      <ahyp:hlinkClr val="tx"/>
                    </a:ext>
                  </a:extLst>
                </a:hlinkClick>
              </a:rPr>
              <a:t>A6. Ventilācija un gaisa kvalitāte</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8">
                  <a:extLst>
                    <a:ext uri="{A12FA001-AC4F-418D-AE19-62706E023703}">
                      <ahyp:hlinkClr val="tx"/>
                    </a:ext>
                  </a:extLst>
                </a:hlinkClick>
              </a:rPr>
              <a:t>A7. Izbūves un apdares materiālu izvēle</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9">
                  <a:extLst>
                    <a:ext uri="{A12FA001-AC4F-418D-AE19-62706E023703}">
                      <ahyp:hlinkClr val="tx"/>
                    </a:ext>
                  </a:extLst>
                </a:hlinkClick>
              </a:rPr>
              <a:t>A8. Pasīvie iekštelpu klimata regulēšanas risinājumi*</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10">
                  <a:extLst>
                    <a:ext uri="{A12FA001-AC4F-418D-AE19-62706E023703}">
                      <ahyp:hlinkClr val="tx"/>
                    </a:ext>
                  </a:extLst>
                </a:hlinkClick>
              </a:rPr>
              <a:t>A9. Atkārtoti izmantotu materiālu  vai viegli pārstrādājamu materiālu izmantošana</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11">
                  <a:extLst>
                    <a:ext uri="{A12FA001-AC4F-418D-AE19-62706E023703}">
                      <ahyp:hlinkClr val="tx"/>
                    </a:ext>
                  </a:extLst>
                </a:hlinkClick>
              </a:rPr>
              <a:t>B1. Likumīgas izcelsmes kokmateriāli</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12">
                  <a:extLst>
                    <a:ext uri="{A12FA001-AC4F-418D-AE19-62706E023703}">
                      <ahyp:hlinkClr val="tx"/>
                    </a:ext>
                  </a:extLst>
                </a:hlinkClick>
              </a:rPr>
              <a:t>B2. Atkritumu apsaimniekošana būvobjektā</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sng" strike="noStrike">
                <a:solidFill>
                  <a:srgbClr val="000000"/>
                </a:solidFill>
                <a:latin typeface="Arial"/>
                <a:ea typeface="Arial"/>
                <a:cs typeface="Arial"/>
                <a:sym typeface="Arial"/>
                <a:hlinkClick r:id="rId13">
                  <a:extLst>
                    <a:ext uri="{A12FA001-AC4F-418D-AE19-62706E023703}">
                      <ahyp:hlinkClr val="tx"/>
                    </a:ext>
                  </a:extLst>
                </a:hlinkClick>
              </a:rPr>
              <a:t>B3. Izbūves un apdares materiālu ietekme uz iekštelpu gaisa kvalitāti</a:t>
            </a:r>
            <a:endParaRPr b="0" i="0" sz="1800" u="none" strike="noStrike">
              <a:latin typeface="Arial"/>
              <a:ea typeface="Arial"/>
              <a:cs typeface="Arial"/>
              <a:sym typeface="Arial"/>
            </a:endParaRPr>
          </a:p>
          <a:p>
            <a:pPr indent="0" lvl="0" marL="0" rtl="0" algn="l">
              <a:spcBef>
                <a:spcPts val="0"/>
              </a:spcBef>
              <a:spcAft>
                <a:spcPts val="0"/>
              </a:spcAft>
              <a:buNone/>
            </a:pPr>
            <a:r>
              <a:rPr b="0" i="0" lang="lv-LV" sz="1800" u="none" strike="noStrike">
                <a:solidFill>
                  <a:srgbClr val="000000"/>
                </a:solidFill>
                <a:latin typeface="Arial"/>
                <a:ea typeface="Arial"/>
                <a:cs typeface="Arial"/>
                <a:sym typeface="Arial"/>
              </a:rPr>
              <a:t>C1 Būvgružu (tai skaitā demontēšanas) šķirošana un nodošana speciālos poligonos</a:t>
            </a:r>
            <a:endParaRPr b="0" i="0" sz="1800" u="none" strike="noStrike">
              <a:latin typeface="Arial"/>
              <a:ea typeface="Arial"/>
              <a:cs typeface="Arial"/>
              <a:sym typeface="Arial"/>
            </a:endParaRPr>
          </a:p>
          <a:p>
            <a:pPr indent="0" lvl="0" marL="0" rtl="0" algn="l">
              <a:spcBef>
                <a:spcPts val="0"/>
              </a:spcBef>
              <a:spcAft>
                <a:spcPts val="0"/>
              </a:spcAft>
              <a:buNone/>
            </a:pPr>
            <a:r>
              <a:t/>
            </a:r>
            <a:endParaRPr/>
          </a:p>
        </p:txBody>
      </p:sp>
      <p:sp>
        <p:nvSpPr>
          <p:cNvPr id="277" name="Google Shape;277;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20: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12110103 Restorāni, kafejnīcas un citas sabiedriskās ēdināšanas ēkas</a:t>
            </a:r>
            <a:endParaRPr/>
          </a:p>
        </p:txBody>
      </p:sp>
      <p:sp>
        <p:nvSpPr>
          <p:cNvPr id="289" name="Google Shape;289;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1: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22: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3: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3" name="Google Shape;31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5: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9" name="Google Shape;319;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6: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p27: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lv-LV">
                <a:solidFill>
                  <a:srgbClr val="414142"/>
                </a:solidFill>
                <a:latin typeface="Arial"/>
                <a:ea typeface="Arial"/>
                <a:cs typeface="Arial"/>
                <a:sym typeface="Arial"/>
              </a:rPr>
              <a:t>Pretendentam jāizvērtē un jāiekļauj efektīvākie pasīvās dzesēšanas risinājumi un jāparedz vismaz vienu no dabiskās ventilācijas veidiem. Gadījumā, ja pretendenta ieskatā nav iespējams piemērot dabisko ventilāciju, tad iesniedz pasūtītājam pamatojumu.</a:t>
            </a:r>
            <a:endParaRPr/>
          </a:p>
          <a:p>
            <a:pPr indent="0" lvl="0" marL="0" rtl="0" algn="l">
              <a:spcBef>
                <a:spcPts val="0"/>
              </a:spcBef>
              <a:spcAft>
                <a:spcPts val="0"/>
              </a:spcAft>
              <a:buNone/>
            </a:pPr>
            <a:r>
              <a:rPr b="0" i="0" lang="lv-LV">
                <a:solidFill>
                  <a:srgbClr val="414142"/>
                </a:solidFill>
                <a:latin typeface="Arial"/>
                <a:ea typeface="Arial"/>
                <a:cs typeface="Arial"/>
                <a:sym typeface="Arial"/>
              </a:rPr>
              <a:t>Neizpilda pārbūves projektiem, ja pasūtītājs tehniskajā specifikācijā nav paredzējis prasību piemērot kritēriju.</a:t>
            </a:r>
            <a:endParaRPr/>
          </a:p>
          <a:p>
            <a:pPr indent="0" lvl="0" marL="0" rtl="0" algn="l">
              <a:spcBef>
                <a:spcPts val="0"/>
              </a:spcBef>
              <a:spcAft>
                <a:spcPts val="0"/>
              </a:spcAft>
              <a:buNone/>
            </a:pPr>
            <a:r>
              <a:rPr b="0" i="0" lang="lv-LV">
                <a:solidFill>
                  <a:srgbClr val="414142"/>
                </a:solidFill>
                <a:latin typeface="Arial"/>
                <a:ea typeface="Arial"/>
                <a:cs typeface="Arial"/>
                <a:sym typeface="Arial"/>
              </a:rPr>
              <a:t>* - Pasīvie projekta risinājumi maksimāli izmanto dabiskos apkures, dzesēšanas un ventilācijas avotus, lai radītu komfortablus apstākļus ēkās. Tai skaitā vides apstākļus kā, piemēram, saules starojumu, vēsu nakts gaisu un gaisa spiediena atšķirības, lai uzlabotu iekštelpu klimatu. Mehāniskas vai elektriskas sistēmas nav pasīvie risinājumi.</a:t>
            </a:r>
            <a:endParaRPr/>
          </a:p>
          <a:p>
            <a:pPr indent="0" lvl="0" marL="0" rtl="0" algn="l">
              <a:spcBef>
                <a:spcPts val="0"/>
              </a:spcBef>
              <a:spcAft>
                <a:spcPts val="0"/>
              </a:spcAft>
              <a:buNone/>
            </a:pPr>
            <a:r>
              <a:t/>
            </a:r>
            <a:endParaRPr/>
          </a:p>
        </p:txBody>
      </p:sp>
      <p:sp>
        <p:nvSpPr>
          <p:cNvPr id="332" name="Google Shape;332;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p28: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lv-LV">
                <a:solidFill>
                  <a:srgbClr val="414142"/>
                </a:solidFill>
                <a:latin typeface="Arial"/>
                <a:ea typeface="Arial"/>
                <a:cs typeface="Arial"/>
                <a:sym typeface="Arial"/>
              </a:rPr>
              <a:t>Pretendentam jāizvērtē efektīvākos pasīvās apsildes risinājumus un jāparedz realizācijai vizmaz divus tiem. Jāņem vērā ēkas novietojums, dabiskais reljefs, esošo būvju un objektu radītais noēnojums.</a:t>
            </a:r>
            <a:endParaRPr/>
          </a:p>
          <a:p>
            <a:pPr indent="0" lvl="0" marL="0" rtl="0" algn="l">
              <a:spcBef>
                <a:spcPts val="0"/>
              </a:spcBef>
              <a:spcAft>
                <a:spcPts val="0"/>
              </a:spcAft>
              <a:buNone/>
            </a:pPr>
            <a:r>
              <a:rPr b="0" i="0" lang="lv-LV">
                <a:solidFill>
                  <a:srgbClr val="414142"/>
                </a:solidFill>
                <a:latin typeface="Arial"/>
                <a:ea typeface="Arial"/>
                <a:cs typeface="Arial"/>
                <a:sym typeface="Arial"/>
              </a:rPr>
              <a:t>Neizpilda pārbūves projektiem, ja pasūtītājs tehniskajā specifikācijā nav paredzējis prasību piemērot kritēriju.</a:t>
            </a:r>
            <a:endParaRPr/>
          </a:p>
          <a:p>
            <a:pPr indent="0" lvl="0" marL="0" rtl="0" algn="l">
              <a:spcBef>
                <a:spcPts val="0"/>
              </a:spcBef>
              <a:spcAft>
                <a:spcPts val="0"/>
              </a:spcAft>
              <a:buNone/>
            </a:pPr>
            <a:r>
              <a:rPr lang="lv-LV"/>
              <a:t>* - Pasīvie projekta risinājumi maksimāli izmanto dabiskos apkures, dzesēšanas un ventilācijas avotus, lai radītu komfortablus apstākļus ēkās. Tai skaitā vides apstākļus kā, piemēram, saules starojumu, vēsu nakts gaisu un gaisa spiediena atšķirības, lai uzlabotu iekštelpu klimetu. Mehāniskas vai elektriskas sistēmas nav pasīvie risinājumi.</a:t>
            </a:r>
            <a:endParaRPr/>
          </a:p>
        </p:txBody>
      </p:sp>
      <p:sp>
        <p:nvSpPr>
          <p:cNvPr id="339" name="Google Shape;339;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29: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lv-LV">
                <a:solidFill>
                  <a:srgbClr val="414142"/>
                </a:solidFill>
                <a:latin typeface="Arial"/>
                <a:ea typeface="Arial"/>
                <a:cs typeface="Arial"/>
                <a:sym typeface="Arial"/>
              </a:rPr>
              <a:t>Pretendentam jāizvērtē efektīvākos dabiskās jeb pasīvās vēdināšanas risinājumus un jāparedz tos projektā. Pasīvās ventilācijas risinājumi pēc vajadzības jākombinē ar mehānisko un piespiedu ventilāciju.</a:t>
            </a:r>
            <a:endParaRPr/>
          </a:p>
          <a:p>
            <a:pPr indent="0" lvl="0" marL="0" rtl="0" algn="l">
              <a:spcBef>
                <a:spcPts val="0"/>
              </a:spcBef>
              <a:spcAft>
                <a:spcPts val="0"/>
              </a:spcAft>
              <a:buNone/>
            </a:pPr>
            <a:r>
              <a:rPr b="0" i="0" lang="lv-LV">
                <a:solidFill>
                  <a:srgbClr val="414142"/>
                </a:solidFill>
                <a:latin typeface="Arial"/>
                <a:ea typeface="Arial"/>
                <a:cs typeface="Arial"/>
                <a:sym typeface="Arial"/>
              </a:rPr>
              <a:t>Neizpilda pār</a:t>
            </a:r>
            <a:endParaRPr/>
          </a:p>
          <a:p>
            <a:pPr indent="0" lvl="0" marL="0" rtl="0" algn="l">
              <a:spcBef>
                <a:spcPts val="0"/>
              </a:spcBef>
              <a:spcAft>
                <a:spcPts val="0"/>
              </a:spcAft>
              <a:buNone/>
            </a:pPr>
            <a:r>
              <a:rPr b="0" i="0" lang="lv-LV">
                <a:solidFill>
                  <a:srgbClr val="414142"/>
                </a:solidFill>
                <a:latin typeface="Arial"/>
                <a:ea typeface="Arial"/>
                <a:cs typeface="Arial"/>
                <a:sym typeface="Arial"/>
              </a:rPr>
              <a:t>* - Pasīvie projekta risinājumi maksimāli izmanto dabiskos apkures, dzesēšanas un ventilācijas avotus, lai radītu komfortablus apstākļus ēkās. Tai skaitā vides apstākļus kā, piemēram, saules starojumu, vēsu nakts gaisu un gaisa spiediena atšķirības, lai uzlabotu iekštelpu klimetu. Mehāniskas vai elektriskas sistēmas nav pasīvie risinājumi.būves projektiem, ja pasūtītājs tehniskajā specifikācijā nav paredzējis prasību piemērot kritēriju.</a:t>
            </a:r>
            <a:endParaRPr/>
          </a:p>
        </p:txBody>
      </p:sp>
      <p:sp>
        <p:nvSpPr>
          <p:cNvPr id="346" name="Google Shape;346;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3: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Eiropas Komisija 2022. gada martā ierosināja pirmo pasākumu paketi, lai paātrinātu pāreju uz aprites ekonomiku, saskaņā ar Aprites ekonomikas rīcības plānu (https://eur-lex.europa.eu/legal-content/EN/TXT/?qid=1583933814386&amp;uri=COM:2020:98:FIN). Priekšlikumi ietver ilgtspējīgu ražojumu veicināšanu, patērētāju iespēju nodrošināšanu </a:t>
            </a:r>
            <a:r>
              <a:rPr b="1" lang="lv-LV"/>
              <a:t>videi nekaitīgai pārejai, būvizstrādājumu regulas pārskatīšanu</a:t>
            </a:r>
            <a:r>
              <a:rPr lang="lv-LV"/>
              <a:t>, kā arī ilgtspējīgu tekstilizstrādājumu stratēģiju.</a:t>
            </a:r>
            <a:endParaRPr/>
          </a:p>
          <a:p>
            <a:pPr indent="0" lvl="0" marL="0" rtl="0" algn="l">
              <a:spcBef>
                <a:spcPts val="0"/>
              </a:spcBef>
              <a:spcAft>
                <a:spcPts val="0"/>
              </a:spcAft>
              <a:buNone/>
            </a:pPr>
            <a:r>
              <a:rPr lang="lv-LV" u="sng"/>
              <a:t>Ilgtspējas prasības būvizstrādājumiem plānots noteikt caur  Ekodizaina Direktīvas grozījumiem</a:t>
            </a:r>
            <a:endParaRPr/>
          </a:p>
          <a:p>
            <a:pPr indent="0" lvl="0" marL="0" rtl="0" algn="l">
              <a:spcBef>
                <a:spcPts val="0"/>
              </a:spcBef>
              <a:spcAft>
                <a:spcPts val="0"/>
              </a:spcAft>
              <a:buNone/>
            </a:pPr>
            <a:r>
              <a:rPr lang="lv-LV"/>
              <a:t>Komisijas </a:t>
            </a:r>
            <a:r>
              <a:rPr b="1" lang="lv-LV"/>
              <a:t>Aprites ekonomikas rīcības plānā </a:t>
            </a:r>
            <a:r>
              <a:rPr lang="lv-LV"/>
              <a:t>ir noteiktas septiņas galvenās </a:t>
            </a:r>
            <a:r>
              <a:rPr b="1" lang="lv-LV"/>
              <a:t>jomas, kas ir būtiskas aprites ekonomikas sasniegšanai </a:t>
            </a:r>
            <a:r>
              <a:rPr b="0" lang="lv-LV"/>
              <a:t>un starp tām – ēkas un būvniecība</a:t>
            </a:r>
            <a:r>
              <a:rPr lang="lv-LV"/>
              <a:t>: </a:t>
            </a:r>
            <a:endParaRPr/>
          </a:p>
          <a:p>
            <a:pPr indent="0" lvl="0" marL="0" rtl="0" algn="l">
              <a:spcBef>
                <a:spcPts val="0"/>
              </a:spcBef>
              <a:spcAft>
                <a:spcPts val="0"/>
              </a:spcAft>
              <a:buNone/>
            </a:pPr>
            <a:r>
              <a:rPr lang="lv-LV"/>
              <a:t>- plastmasa </a:t>
            </a:r>
            <a:endParaRPr/>
          </a:p>
          <a:p>
            <a:pPr indent="0" lvl="0" marL="0" rtl="0" algn="l">
              <a:spcBef>
                <a:spcPts val="0"/>
              </a:spcBef>
              <a:spcAft>
                <a:spcPts val="0"/>
              </a:spcAft>
              <a:buNone/>
            </a:pPr>
            <a:r>
              <a:rPr lang="lv-LV"/>
              <a:t>- tekstilizstrādājumi</a:t>
            </a:r>
            <a:endParaRPr/>
          </a:p>
          <a:p>
            <a:pPr indent="0" lvl="0" marL="0" rtl="0" algn="l">
              <a:spcBef>
                <a:spcPts val="0"/>
              </a:spcBef>
              <a:spcAft>
                <a:spcPts val="0"/>
              </a:spcAft>
              <a:buNone/>
            </a:pPr>
            <a:r>
              <a:rPr lang="lv-LV"/>
              <a:t>- e-atkritumi </a:t>
            </a:r>
            <a:endParaRPr/>
          </a:p>
          <a:p>
            <a:pPr indent="0" lvl="0" marL="0" rtl="0" algn="l">
              <a:spcBef>
                <a:spcPts val="0"/>
              </a:spcBef>
              <a:spcAft>
                <a:spcPts val="0"/>
              </a:spcAft>
              <a:buNone/>
            </a:pPr>
            <a:r>
              <a:rPr lang="lv-LV"/>
              <a:t>- pārtika</a:t>
            </a:r>
            <a:endParaRPr/>
          </a:p>
          <a:p>
            <a:pPr indent="0" lvl="0" marL="0" rtl="0" algn="l">
              <a:spcBef>
                <a:spcPts val="0"/>
              </a:spcBef>
              <a:spcAft>
                <a:spcPts val="0"/>
              </a:spcAft>
              <a:buNone/>
            </a:pPr>
            <a:r>
              <a:rPr lang="lv-LV"/>
              <a:t>- ūdens un pārtika</a:t>
            </a:r>
            <a:endParaRPr/>
          </a:p>
          <a:p>
            <a:pPr indent="0" lvl="0" marL="0" rtl="0" algn="l">
              <a:spcBef>
                <a:spcPts val="0"/>
              </a:spcBef>
              <a:spcAft>
                <a:spcPts val="0"/>
              </a:spcAft>
              <a:buNone/>
            </a:pPr>
            <a:r>
              <a:rPr lang="lv-LV"/>
              <a:t>- iepakojums</a:t>
            </a:r>
            <a:endParaRPr/>
          </a:p>
          <a:p>
            <a:pPr indent="0" lvl="0" marL="0" rtl="0" algn="l">
              <a:spcBef>
                <a:spcPts val="0"/>
              </a:spcBef>
              <a:spcAft>
                <a:spcPts val="0"/>
              </a:spcAft>
              <a:buNone/>
            </a:pPr>
            <a:r>
              <a:rPr lang="lv-LV"/>
              <a:t>- akumulatori un transportlīdzekļi</a:t>
            </a:r>
            <a:endParaRPr/>
          </a:p>
          <a:p>
            <a:pPr indent="0" lvl="0" marL="0" rtl="0" algn="l">
              <a:spcBef>
                <a:spcPts val="0"/>
              </a:spcBef>
              <a:spcAft>
                <a:spcPts val="0"/>
              </a:spcAft>
              <a:buNone/>
            </a:pPr>
            <a:r>
              <a:rPr lang="lv-LV"/>
              <a:t>- </a:t>
            </a:r>
            <a:r>
              <a:rPr b="1" lang="lv-LV"/>
              <a:t>ēkas un celtniecība</a:t>
            </a:r>
            <a:r>
              <a:rPr lang="lv-LV"/>
              <a:t>.</a:t>
            </a:r>
            <a:endParaRPr/>
          </a:p>
          <a:p>
            <a:pPr indent="0" lvl="0" marL="0" rtl="0" algn="l">
              <a:spcBef>
                <a:spcPts val="0"/>
              </a:spcBef>
              <a:spcAft>
                <a:spcPts val="0"/>
              </a:spcAft>
              <a:buNone/>
            </a:pPr>
            <a:r>
              <a:t/>
            </a:r>
            <a:endParaRPr b="0" i="0">
              <a:solidFill>
                <a:srgbClr val="212529"/>
              </a:solidFill>
              <a:latin typeface="Arial"/>
              <a:ea typeface="Arial"/>
              <a:cs typeface="Arial"/>
              <a:sym typeface="Arial"/>
            </a:endParaRPr>
          </a:p>
          <a:p>
            <a:pPr indent="0" lvl="0" marL="0" rtl="0" algn="l">
              <a:spcBef>
                <a:spcPts val="0"/>
              </a:spcBef>
              <a:spcAft>
                <a:spcPts val="0"/>
              </a:spcAft>
              <a:buNone/>
            </a:pPr>
            <a:r>
              <a:rPr b="1" i="0" lang="lv-LV">
                <a:solidFill>
                  <a:srgbClr val="212529"/>
                </a:solidFill>
                <a:latin typeface="Arial"/>
                <a:ea typeface="Arial"/>
                <a:cs typeface="Arial"/>
                <a:sym typeface="Arial"/>
              </a:rPr>
              <a:t>Ekodizaina direktīva</a:t>
            </a:r>
            <a:r>
              <a:rPr b="0" i="0" lang="lv-LV">
                <a:solidFill>
                  <a:srgbClr val="212529"/>
                </a:solidFill>
                <a:latin typeface="Arial"/>
                <a:ea typeface="Arial"/>
                <a:cs typeface="Arial"/>
                <a:sym typeface="Arial"/>
              </a:rPr>
              <a:t>: Eiropas Parlamenta un Padomes Direktīva 2009/125/EK (2009. gada 21. oktobris ), ar ko izveido sistēmu, lai noteiktu ekodizaina prasības ar enerģiju saistītiem ražojumiem.</a:t>
            </a:r>
            <a:endParaRPr b="0" i="0">
              <a:solidFill>
                <a:srgbClr val="212529"/>
              </a:solidFill>
              <a:latin typeface="Arial"/>
              <a:ea typeface="Arial"/>
              <a:cs typeface="Arial"/>
              <a:sym typeface="Arial"/>
            </a:endParaRPr>
          </a:p>
          <a:p>
            <a:pPr indent="0" lvl="0" marL="0" rtl="0" algn="l">
              <a:spcBef>
                <a:spcPts val="0"/>
              </a:spcBef>
              <a:spcAft>
                <a:spcPts val="0"/>
              </a:spcAft>
              <a:buNone/>
            </a:pPr>
            <a:r>
              <a:rPr b="0" i="0" lang="lv-LV" u="sng">
                <a:solidFill>
                  <a:srgbClr val="212529"/>
                </a:solidFill>
                <a:latin typeface="Arial"/>
                <a:ea typeface="Arial"/>
                <a:cs typeface="Arial"/>
                <a:sym typeface="Arial"/>
                <a:hlinkClick r:id="rId2">
                  <a:extLst>
                    <a:ext uri="{A12FA001-AC4F-418D-AE19-62706E023703}">
                      <ahyp:hlinkClr val="tx"/>
                    </a:ext>
                  </a:extLst>
                </a:hlinkClick>
              </a:rPr>
              <a:t>https://eur-lex.europa.eu/legal-content/LV/TXT/?uri=CELEX:32009L0125</a:t>
            </a:r>
            <a:endParaRPr b="0" i="0" u="sng">
              <a:solidFill>
                <a:srgbClr val="212529"/>
              </a:solidFill>
              <a:latin typeface="Arial"/>
              <a:ea typeface="Arial"/>
              <a:cs typeface="Arial"/>
              <a:sym typeface="Arial"/>
            </a:endParaRPr>
          </a:p>
          <a:p>
            <a:pPr indent="0" lvl="0" marL="0" rtl="0" algn="l">
              <a:spcBef>
                <a:spcPts val="0"/>
              </a:spcBef>
              <a:spcAft>
                <a:spcPts val="0"/>
              </a:spcAft>
              <a:buNone/>
            </a:pPr>
            <a:r>
              <a:rPr b="1" i="0" lang="lv-LV">
                <a:solidFill>
                  <a:srgbClr val="212529"/>
                </a:solidFill>
                <a:latin typeface="Arial"/>
                <a:ea typeface="Arial"/>
                <a:cs typeface="Arial"/>
                <a:sym typeface="Arial"/>
              </a:rPr>
              <a:t>Ekodizaina vispārīgās prasībās </a:t>
            </a:r>
            <a:r>
              <a:rPr b="0" i="0" lang="lv-LV">
                <a:solidFill>
                  <a:srgbClr val="212529"/>
                </a:solidFill>
                <a:latin typeface="Arial"/>
                <a:ea typeface="Arial"/>
                <a:cs typeface="Arial"/>
                <a:sym typeface="Arial"/>
              </a:rPr>
              <a:t>nenosaka robežvērtības, bet tās var ietvert nosacījumus:</a:t>
            </a:r>
            <a:endParaRPr/>
          </a:p>
          <a:p>
            <a:pPr indent="0" lvl="0" marL="0" rtl="0" algn="l">
              <a:spcBef>
                <a:spcPts val="0"/>
              </a:spcBef>
              <a:spcAft>
                <a:spcPts val="0"/>
              </a:spcAft>
              <a:buNone/>
            </a:pPr>
            <a:r>
              <a:rPr b="0" i="0" lang="lv-LV">
                <a:solidFill>
                  <a:srgbClr val="212529"/>
                </a:solidFill>
                <a:latin typeface="Arial"/>
                <a:ea typeface="Arial"/>
                <a:cs typeface="Arial"/>
                <a:sym typeface="Arial"/>
              </a:rPr>
              <a:t>* ražojumam jābūt energotaupīgam vai pārstrādājamam;</a:t>
            </a:r>
            <a:endParaRPr/>
          </a:p>
          <a:p>
            <a:pPr indent="0" lvl="0" marL="0" rtl="0" algn="l">
              <a:spcBef>
                <a:spcPts val="0"/>
              </a:spcBef>
              <a:spcAft>
                <a:spcPts val="0"/>
              </a:spcAft>
              <a:buNone/>
            </a:pPr>
            <a:r>
              <a:rPr b="0" i="0" lang="lv-LV">
                <a:solidFill>
                  <a:srgbClr val="212529"/>
                </a:solidFill>
                <a:latin typeface="Arial"/>
                <a:ea typeface="Arial"/>
                <a:cs typeface="Arial"/>
                <a:sym typeface="Arial"/>
              </a:rPr>
              <a:t>* ražotājam jāsniedz informācija par ražojuma lietošanu un apkopi, lai mazinātu ietekmi uz vidi;</a:t>
            </a:r>
            <a:endParaRPr/>
          </a:p>
          <a:p>
            <a:pPr indent="0" lvl="0" marL="0" rtl="0" algn="l">
              <a:spcBef>
                <a:spcPts val="0"/>
              </a:spcBef>
              <a:spcAft>
                <a:spcPts val="0"/>
              </a:spcAft>
              <a:buNone/>
            </a:pPr>
            <a:r>
              <a:rPr b="0" i="0" lang="lv-LV">
                <a:solidFill>
                  <a:srgbClr val="212529"/>
                </a:solidFill>
                <a:latin typeface="Arial"/>
                <a:ea typeface="Arial"/>
                <a:cs typeface="Arial"/>
                <a:sym typeface="Arial"/>
              </a:rPr>
              <a:t>* ražotājam jāveic ražojuma dzīves cikla analīze, lai rastu alternatīvus tehniskos risinājumus un iespējas samazināt preces ietekmi uz vidi.</a:t>
            </a:r>
            <a:endParaRPr/>
          </a:p>
          <a:p>
            <a:pPr indent="0" lvl="0" marL="0" rtl="0" algn="l">
              <a:spcBef>
                <a:spcPts val="0"/>
              </a:spcBef>
              <a:spcAft>
                <a:spcPts val="0"/>
              </a:spcAft>
              <a:buNone/>
            </a:pPr>
            <a:r>
              <a:rPr b="1" i="0" lang="lv-LV">
                <a:solidFill>
                  <a:srgbClr val="212529"/>
                </a:solidFill>
                <a:latin typeface="Arial"/>
                <a:ea typeface="Arial"/>
                <a:cs typeface="Arial"/>
                <a:sym typeface="Arial"/>
              </a:rPr>
              <a:t>Ekodizaina specifiskās prasības </a:t>
            </a:r>
            <a:r>
              <a:rPr b="0" i="0" lang="lv-LV">
                <a:solidFill>
                  <a:srgbClr val="212529"/>
                </a:solidFill>
                <a:latin typeface="Arial"/>
                <a:ea typeface="Arial"/>
                <a:cs typeface="Arial"/>
                <a:sym typeface="Arial"/>
              </a:rPr>
              <a:t>(atsevišķās regulās preču grupām) ietver precīzas vērtības un robežvērtības, piemēram, maksimālais enerģijas patēriņš vai minimālais pārstrādāto materiālu daudzums, kas izmantojams ražošanā. Esošā Ekodizaina direktīva paredz prasības enerģiju patērējošām iekārtām. Būvniecības līgumos tās/-ie var būt: </a:t>
            </a:r>
            <a:endParaRPr/>
          </a:p>
          <a:p>
            <a:pPr indent="0" lvl="0" marL="0" rtl="0" algn="l">
              <a:spcBef>
                <a:spcPts val="0"/>
              </a:spcBef>
              <a:spcAft>
                <a:spcPts val="0"/>
              </a:spcAft>
              <a:buNone/>
            </a:pPr>
            <a:r>
              <a:rPr b="0" i="0" lang="lv-LV">
                <a:solidFill>
                  <a:srgbClr val="212529"/>
                </a:solidFill>
                <a:latin typeface="Arial"/>
                <a:ea typeface="Arial"/>
                <a:cs typeface="Arial"/>
                <a:sym typeface="Arial"/>
              </a:rPr>
              <a:t>* apkures iekārtas</a:t>
            </a:r>
            <a:endParaRPr/>
          </a:p>
          <a:p>
            <a:pPr indent="0" lvl="0" marL="0" rtl="0" algn="l">
              <a:spcBef>
                <a:spcPts val="0"/>
              </a:spcBef>
              <a:spcAft>
                <a:spcPts val="0"/>
              </a:spcAft>
              <a:buNone/>
            </a:pPr>
            <a:r>
              <a:rPr b="0" i="0" lang="lv-LV">
                <a:solidFill>
                  <a:srgbClr val="212529"/>
                </a:solidFill>
                <a:latin typeface="Arial"/>
                <a:ea typeface="Arial"/>
                <a:cs typeface="Arial"/>
                <a:sym typeface="Arial"/>
              </a:rPr>
              <a:t>* Ūdens sildītāji</a:t>
            </a:r>
            <a:endParaRPr/>
          </a:p>
          <a:p>
            <a:pPr indent="0" lvl="0" marL="0" rtl="0" algn="l">
              <a:spcBef>
                <a:spcPts val="0"/>
              </a:spcBef>
              <a:spcAft>
                <a:spcPts val="0"/>
              </a:spcAft>
              <a:buNone/>
            </a:pPr>
            <a:r>
              <a:rPr b="0" i="0" lang="lv-LV">
                <a:solidFill>
                  <a:srgbClr val="212529"/>
                </a:solidFill>
                <a:latin typeface="Arial"/>
                <a:ea typeface="Arial"/>
                <a:cs typeface="Arial"/>
                <a:sym typeface="Arial"/>
              </a:rPr>
              <a:t>* Ventilatori</a:t>
            </a:r>
            <a:endParaRPr/>
          </a:p>
          <a:p>
            <a:pPr indent="0" lvl="0" marL="0" rtl="0" algn="l">
              <a:spcBef>
                <a:spcPts val="0"/>
              </a:spcBef>
              <a:spcAft>
                <a:spcPts val="0"/>
              </a:spcAft>
              <a:buNone/>
            </a:pPr>
            <a:r>
              <a:rPr b="0" i="0" lang="lv-LV">
                <a:solidFill>
                  <a:srgbClr val="212529"/>
                </a:solidFill>
                <a:latin typeface="Arial"/>
                <a:ea typeface="Arial"/>
                <a:cs typeface="Arial"/>
                <a:sym typeface="Arial"/>
              </a:rPr>
              <a:t>* Cirkulācijas sūkņi</a:t>
            </a:r>
            <a:endParaRPr/>
          </a:p>
          <a:p>
            <a:pPr indent="0" lvl="0" marL="0" rtl="0" algn="l">
              <a:spcBef>
                <a:spcPts val="0"/>
              </a:spcBef>
              <a:spcAft>
                <a:spcPts val="0"/>
              </a:spcAft>
              <a:buNone/>
            </a:pPr>
            <a:r>
              <a:rPr b="0" i="0" lang="lv-LV">
                <a:solidFill>
                  <a:srgbClr val="212529"/>
                </a:solidFill>
                <a:latin typeface="Arial"/>
                <a:ea typeface="Arial"/>
                <a:cs typeface="Arial"/>
                <a:sym typeface="Arial"/>
              </a:rPr>
              <a:t>* Gaisa kondicionieri</a:t>
            </a:r>
            <a:endParaRPr/>
          </a:p>
          <a:p>
            <a:pPr indent="0" lvl="0" marL="0" rtl="0" algn="l">
              <a:spcBef>
                <a:spcPts val="0"/>
              </a:spcBef>
              <a:spcAft>
                <a:spcPts val="0"/>
              </a:spcAft>
              <a:buNone/>
            </a:pPr>
            <a:r>
              <a:rPr b="0" i="0" lang="lv-LV">
                <a:solidFill>
                  <a:srgbClr val="212529"/>
                </a:solidFill>
                <a:latin typeface="Arial"/>
                <a:ea typeface="Arial"/>
                <a:cs typeface="Arial"/>
                <a:sym typeface="Arial"/>
              </a:rPr>
              <a:t>* Kombinētās gaisa sildīšanas un dzesēšanas iekārtas </a:t>
            </a:r>
            <a:endParaRPr/>
          </a:p>
          <a:p>
            <a:pPr indent="0" lvl="0" marL="0" rtl="0" algn="l">
              <a:spcBef>
                <a:spcPts val="0"/>
              </a:spcBef>
              <a:spcAft>
                <a:spcPts val="0"/>
              </a:spcAft>
              <a:buNone/>
            </a:pPr>
            <a:r>
              <a:rPr b="0" i="0" lang="lv-LV">
                <a:solidFill>
                  <a:srgbClr val="212529"/>
                </a:solidFill>
                <a:latin typeface="Arial"/>
                <a:ea typeface="Arial"/>
                <a:cs typeface="Arial"/>
                <a:sym typeface="Arial"/>
              </a:rPr>
              <a:t>* Gaismas avoti</a:t>
            </a:r>
            <a:endParaRPr/>
          </a:p>
          <a:p>
            <a:pPr indent="0" lvl="0" marL="0" rtl="0" algn="l">
              <a:spcBef>
                <a:spcPts val="0"/>
              </a:spcBef>
              <a:spcAft>
                <a:spcPts val="0"/>
              </a:spcAft>
              <a:buNone/>
            </a:pPr>
            <a:r>
              <a:rPr b="0" i="0" lang="lv-LV">
                <a:solidFill>
                  <a:srgbClr val="212529"/>
                </a:solidFill>
                <a:latin typeface="Arial"/>
                <a:ea typeface="Arial"/>
                <a:cs typeface="Arial"/>
                <a:sym typeface="Arial"/>
              </a:rPr>
              <a:t>* Mājsaimniecības tehnika </a:t>
            </a:r>
            <a:endParaRPr/>
          </a:p>
          <a:p>
            <a:pPr indent="0" lvl="0" marL="0" rtl="0" algn="l">
              <a:spcBef>
                <a:spcPts val="0"/>
              </a:spcBef>
              <a:spcAft>
                <a:spcPts val="0"/>
              </a:spcAft>
              <a:buNone/>
            </a:pPr>
            <a:r>
              <a:rPr b="0" i="0" lang="lv-LV">
                <a:solidFill>
                  <a:srgbClr val="212529"/>
                </a:solidFill>
                <a:latin typeface="Arial"/>
                <a:ea typeface="Arial"/>
                <a:cs typeface="Arial"/>
                <a:sym typeface="Arial"/>
              </a:rPr>
              <a:t>* u.c. </a:t>
            </a:r>
            <a:endParaRPr/>
          </a:p>
          <a:p>
            <a:pPr indent="0" lvl="0" marL="0" rtl="0" algn="l">
              <a:spcBef>
                <a:spcPts val="0"/>
              </a:spcBef>
              <a:spcAft>
                <a:spcPts val="0"/>
              </a:spcAft>
              <a:buNone/>
            </a:pPr>
            <a:r>
              <a:t/>
            </a:r>
            <a:endParaRPr/>
          </a:p>
        </p:txBody>
      </p:sp>
      <p:sp>
        <p:nvSpPr>
          <p:cNvPr id="116" name="Google Shape;11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2" name="Google Shape;35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31: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32: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3: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34: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35: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36: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0" name="Google Shape;390;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37: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Saskaņā ar AAL un labajām praksēm (ES Level(s) atsaucas uz SE un UK), būvniecības procesā rodas ne tikai būvniecības atkritumi (170 kodu grupa), bet arī</a:t>
            </a:r>
            <a:br>
              <a:rPr lang="lv-LV"/>
            </a:br>
            <a:r>
              <a:rPr lang="lv-LV"/>
              <a:t>- ražošanas atkritumi</a:t>
            </a:r>
            <a:br>
              <a:rPr lang="lv-LV"/>
            </a:br>
            <a:r>
              <a:rPr lang="lv-LV"/>
              <a:t>- iepakojuma atkritumi</a:t>
            </a:r>
            <a:br>
              <a:rPr lang="lv-LV"/>
            </a:br>
            <a:r>
              <a:rPr lang="lv-LV"/>
              <a:t>- sadzīves atkritumi</a:t>
            </a:r>
            <a:br>
              <a:rPr lang="lv-LV"/>
            </a:br>
            <a:r>
              <a:rPr lang="lv-LV"/>
              <a:t>- u.c.</a:t>
            </a:r>
            <a:br>
              <a:rPr lang="lv-LV"/>
            </a:br>
            <a:r>
              <a:rPr b="1" lang="lv-LV"/>
              <a:t>Nepieciešams samazināt nešķirotu nebīstamu BA daudzumu (170904 kods)</a:t>
            </a:r>
            <a:r>
              <a:rPr lang="lv-LV"/>
              <a:t>!</a:t>
            </a:r>
            <a:endParaRPr/>
          </a:p>
          <a:p>
            <a:pPr indent="0" lvl="0" marL="0" rtl="0" algn="l">
              <a:spcBef>
                <a:spcPts val="0"/>
              </a:spcBef>
              <a:spcAft>
                <a:spcPts val="0"/>
              </a:spcAft>
              <a:buNone/>
            </a:pPr>
            <a:r>
              <a:rPr b="1" lang="lv-LV"/>
              <a:t>Jāpilnveido BIS datu uzkrāšana un izmantošana būvniecības nozarē radīto atkritumu novērtēšanai</a:t>
            </a:r>
            <a:r>
              <a:rPr lang="lv-LV"/>
              <a:t>. Pašlaik atvērtajos datos joprojām figurē tikai 17. grupas kodi. Bez tam, lai dati būtu salīdzināmi, svarīgas ir lietotās mērvienības. Tā kā būvlaukumā izmanto m3 (konteinerus), bet atkritumu uzskaitei – t, tad svarīga ir no BIS uz APUS padoto datu pretpārbaude pret pieņemto t apjomu. APUSā jābūt sasaistei ar būvniecības lietas numuru BISā un datiem jābūt pieejamiem ja ne kā publiskiem atvērtiem datiem (tāpat kā BIS BD žurnālu atkritumu dati), tad vismaz LBA, Life IT atkritumu platformas izveidei. </a:t>
            </a:r>
            <a:endParaRPr/>
          </a:p>
        </p:txBody>
      </p:sp>
      <p:sp>
        <p:nvSpPr>
          <p:cNvPr id="401" name="Google Shape;401;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38: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Vislielākais daudzums ir zemas kvalitātes pārstrādes darbība – R12B atkritumu šķirošana: savāc jauktus BA un sašķiro. </a:t>
            </a:r>
            <a:endParaRPr/>
          </a:p>
          <a:p>
            <a:pPr indent="0" lvl="0" marL="0" rtl="0" algn="l">
              <a:spcBef>
                <a:spcPts val="0"/>
              </a:spcBef>
              <a:spcAft>
                <a:spcPts val="0"/>
              </a:spcAft>
              <a:buNone/>
            </a:pPr>
            <a:r>
              <a:rPr b="1" lang="lv-LV"/>
              <a:t>Jāpalielina tālākas «augstas kvalitātes pārstrādes» īpatsvars</a:t>
            </a:r>
            <a:r>
              <a:rPr lang="lv-LV"/>
              <a:t>, kas ir AAL uzdevums būvniekam un apsaimniekotājam. </a:t>
            </a:r>
            <a:endParaRPr/>
          </a:p>
          <a:p>
            <a:pPr indent="0" lvl="0" marL="0" rtl="0" algn="l">
              <a:spcBef>
                <a:spcPts val="0"/>
              </a:spcBef>
              <a:spcAft>
                <a:spcPts val="0"/>
              </a:spcAft>
              <a:buNone/>
            </a:pPr>
            <a:r>
              <a:rPr lang="lv-LV"/>
              <a:t>Ja tirgus redzētu arī šos resursus (IT platforma pēc somu, norvēģu parauga), tos varētu plānot savās darbībās un eventuāli – arī izmantot. </a:t>
            </a:r>
            <a:endParaRPr/>
          </a:p>
        </p:txBody>
      </p:sp>
      <p:sp>
        <p:nvSpPr>
          <p:cNvPr id="410" name="Google Shape;410;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p39: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lv-LV" sz="1800">
                <a:solidFill>
                  <a:srgbClr val="000000"/>
                </a:solidFill>
                <a:latin typeface="Calibri"/>
                <a:ea typeface="Calibri"/>
                <a:cs typeface="Calibri"/>
                <a:sym typeface="Calibri"/>
              </a:rPr>
              <a:t>ES ilgtspējīgas būvniecības dokumentos (Level(s) un atvasinātie darba dokumenti) minētie labās prakses piemēri ir no SE un UK, kur būvniecības atkritumi ir skatīti nozares griezumā, resp. tiek skaitīti ne tikai tie atkritumi, kas klasificēti ar 17 grupas kodu, bet arī iepakojums &amp; ražošanas atkritumi. Šo pieeju nosaka arī aktuālā AAL redakcija (2014.gada LV factasheet KPMG bija noradījis, ka LV nav BA definīcijas, tagad ir </a:t>
            </a:r>
            <a:r>
              <a:rPr b="0" i="1" lang="lv-LV" sz="1800">
                <a:solidFill>
                  <a:srgbClr val="000000"/>
                </a:solidFill>
                <a:latin typeface="Calibri"/>
                <a:ea typeface="Calibri"/>
                <a:cs typeface="Calibri"/>
                <a:sym typeface="Calibri"/>
              </a:rPr>
              <a:t>iemocīts </a:t>
            </a:r>
            <a:r>
              <a:rPr b="0" i="0" lang="lv-LV" sz="1800">
                <a:solidFill>
                  <a:srgbClr val="000000"/>
                </a:solidFill>
                <a:latin typeface="Calibri"/>
                <a:ea typeface="Calibri"/>
                <a:cs typeface="Calibri"/>
                <a:sym typeface="Calibri"/>
              </a:rPr>
              <a:t>AAL), kur ir pateikts, ka gan ražošanas, gan sadzīves atkritumi rodas tai skaitā būvniecībā.</a:t>
            </a:r>
            <a:endParaRPr/>
          </a:p>
          <a:p>
            <a:pPr indent="0" lvl="0" marL="0" rtl="0" algn="l">
              <a:spcBef>
                <a:spcPts val="0"/>
              </a:spcBef>
              <a:spcAft>
                <a:spcPts val="0"/>
              </a:spcAft>
              <a:buNone/>
            </a:pPr>
            <a:r>
              <a:t/>
            </a:r>
            <a:endParaRPr b="0" i="0" sz="1800">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lv-LV" sz="1200">
                <a:solidFill>
                  <a:srgbClr val="000000"/>
                </a:solidFill>
                <a:latin typeface="Calibri"/>
                <a:ea typeface="Calibri"/>
                <a:cs typeface="Calibri"/>
                <a:sym typeface="Calibri"/>
              </a:rPr>
              <a:t>Level(s) indicator 2.2.: Construction and demolition waste (CDW) is one of the largest waste streams generated in the EU, accounting for approximately 25-30% of all EU waste. </a:t>
            </a:r>
            <a:endParaRPr/>
          </a:p>
          <a:p>
            <a:pPr indent="0" lvl="0" marL="0" rtl="0" algn="l">
              <a:spcBef>
                <a:spcPts val="0"/>
              </a:spcBef>
              <a:spcAft>
                <a:spcPts val="0"/>
              </a:spcAft>
              <a:buNone/>
            </a:pPr>
            <a:br>
              <a:rPr lang="lv-LV"/>
            </a:br>
            <a:endParaRPr/>
          </a:p>
        </p:txBody>
      </p:sp>
      <p:sp>
        <p:nvSpPr>
          <p:cNvPr id="419" name="Google Shape;419;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4: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EP plāns pārejai uz aprites ekonomiku līdz 2050. gadam – Aprites ekonomikas rīcības plāna progress. Ir veikts izvērtējums un EP ir nosūtījis komentārus EK. EK ir atbildējusi parlamentam.   </a:t>
            </a:r>
            <a:endParaRPr/>
          </a:p>
          <a:p>
            <a:pPr indent="0" lvl="0" marL="0" rtl="0" algn="l">
              <a:spcBef>
                <a:spcPts val="0"/>
              </a:spcBef>
              <a:spcAft>
                <a:spcPts val="0"/>
              </a:spcAft>
              <a:buNone/>
            </a:pPr>
            <a:r>
              <a:rPr lang="lv-LV"/>
              <a:t>European Parliament resolution of 10 February 2021 on the New Circular Economy Action Plan (2020/2077(INI)), https://www.europarl.europa.eu/doceo/document/TA-9-2021-0040_EN.html </a:t>
            </a:r>
            <a:endParaRPr/>
          </a:p>
          <a:p>
            <a:pPr indent="0" lvl="0" marL="0" rtl="0" algn="l">
              <a:spcBef>
                <a:spcPts val="0"/>
              </a:spcBef>
              <a:spcAft>
                <a:spcPts val="0"/>
              </a:spcAft>
              <a:buNone/>
            </a:pPr>
            <a:r>
              <a:rPr lang="lv-LV"/>
              <a:t>=&gt;</a:t>
            </a:r>
            <a:endParaRPr/>
          </a:p>
          <a:p>
            <a:pPr indent="0" lvl="0" marL="0" rtl="0" algn="l">
              <a:spcBef>
                <a:spcPts val="0"/>
              </a:spcBef>
              <a:spcAft>
                <a:spcPts val="0"/>
              </a:spcAft>
              <a:buNone/>
            </a:pPr>
            <a:r>
              <a:rPr lang="lv-LV"/>
              <a:t>Follow up to the European Parliament non-legislative resolution on the New Circular Economy Action Plan, 2020/2077 (INI) / A9-0008/2021 / P9_TA-PROV(2021)0040,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30" name="Google Shape;130;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p40: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41: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Mērķis: vienota sistēma BA šķirošanai būvlaukumā</a:t>
            </a:r>
            <a:endParaRPr/>
          </a:p>
          <a:p>
            <a:pPr indent="0" lvl="0" marL="0" rtl="0" algn="l">
              <a:spcBef>
                <a:spcPts val="0"/>
              </a:spcBef>
              <a:spcAft>
                <a:spcPts val="0"/>
              </a:spcAft>
              <a:buNone/>
            </a:pPr>
            <a:r>
              <a:rPr lang="lv-LV"/>
              <a:t>Nodevumi: 1 vadlīnijas; 2 PI pielikums</a:t>
            </a:r>
            <a:endParaRPr/>
          </a:p>
          <a:p>
            <a:pPr indent="0" lvl="0" marL="0" rtl="0" algn="l">
              <a:spcBef>
                <a:spcPts val="0"/>
              </a:spcBef>
              <a:spcAft>
                <a:spcPts val="0"/>
              </a:spcAft>
              <a:buNone/>
            </a:pPr>
            <a:r>
              <a:t/>
            </a:r>
            <a:endParaRPr/>
          </a:p>
        </p:txBody>
      </p:sp>
      <p:sp>
        <p:nvSpPr>
          <p:cNvPr id="504" name="Google Shape;504;p4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0" name="Google Shape;520;p42: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lv-LV"/>
              <a:t>Plānotie rezultāti: Izveidot datubāzi ar zaļo marķējumu būvmateriāliem, kas atbilst gan valsts, gan ES normatīvo aktu (tostarp EN15804) augstas kvalitātes prasībām. </a:t>
            </a:r>
            <a:endParaRPr/>
          </a:p>
          <a:p>
            <a:pPr indent="0" lvl="0" marL="0" rtl="0" algn="l">
              <a:spcBef>
                <a:spcPts val="0"/>
              </a:spcBef>
              <a:spcAft>
                <a:spcPts val="0"/>
              </a:spcAft>
              <a:buNone/>
            </a:pPr>
            <a:r>
              <a:t/>
            </a:r>
            <a:endParaRPr/>
          </a:p>
        </p:txBody>
      </p:sp>
      <p:sp>
        <p:nvSpPr>
          <p:cNvPr id="521" name="Google Shape;521;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p43: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Technical amendment – Deliverable (comprehensive guidelines for D&amp;B) has been moved from sub-action C2.6 to the sub-action C2.4. to ensure a clear and sound structure of Project tasks. Project partner LBP is responsible for developing guidelines within sub-action C2.4</a:t>
            </a:r>
            <a:endParaRPr/>
          </a:p>
        </p:txBody>
      </p:sp>
      <p:sp>
        <p:nvSpPr>
          <p:cNvPr id="534" name="Google Shape;534;p4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p44: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9" name="Google Shape;549;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45: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8" name="Google Shape;558;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p46: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4" name="Google Shape;564;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p5: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p6: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https://finance.ec.europa.eu/publications/sustainable-finance-package-2023_en </a:t>
            </a:r>
            <a:endParaRPr/>
          </a:p>
          <a:p>
            <a:pPr indent="0" lvl="0" marL="0" rtl="0" algn="l">
              <a:spcBef>
                <a:spcPts val="0"/>
              </a:spcBef>
              <a:spcAft>
                <a:spcPts val="0"/>
              </a:spcAft>
              <a:buNone/>
            </a:pPr>
            <a:r>
              <a:rPr lang="lv-LV"/>
              <a:t>Taksonomijas Regula: https://eur-lex.europa.eu/legal-content/LV/TXT/?uri=CELEX:32020R0852</a:t>
            </a:r>
            <a:endParaRPr/>
          </a:p>
          <a:p>
            <a:pPr indent="0" lvl="0" marL="0" rtl="0" algn="l">
              <a:spcBef>
                <a:spcPts val="0"/>
              </a:spcBef>
              <a:spcAft>
                <a:spcPts val="0"/>
              </a:spcAft>
              <a:buNone/>
            </a:pPr>
            <a:r>
              <a:rPr lang="lv-LV"/>
              <a:t>Korporatīvās ilgtspējas ziņošana: https://eur-lex.europa.eu/legal-content/LV/TXT/?uri=CELEX:32022L2464</a:t>
            </a:r>
            <a:endParaRPr/>
          </a:p>
          <a:p>
            <a:pPr indent="0" lvl="0" marL="0" rtl="0" algn="l">
              <a:spcBef>
                <a:spcPts val="0"/>
              </a:spcBef>
              <a:spcAft>
                <a:spcPts val="0"/>
              </a:spcAft>
              <a:buNone/>
            </a:pPr>
            <a:r>
              <a:rPr lang="lv-LV"/>
              <a:t>Korporatīvās ilgtspējas ziņošanas standarti: https://finance.ec.europa.eu/regulation-and-supervision/financial-services-legislation/implementing-and-delegated-acts/corporate-sustainability-reporting-directive_en </a:t>
            </a:r>
            <a:endParaRPr/>
          </a:p>
        </p:txBody>
      </p:sp>
      <p:sp>
        <p:nvSpPr>
          <p:cNvPr id="151" name="Google Shape;15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p7: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8:notes"/>
          <p:cNvSpPr txBox="1"/>
          <p:nvPr>
            <p:ph idx="1" type="body"/>
          </p:nvPr>
        </p:nvSpPr>
        <p:spPr>
          <a:xfrm>
            <a:off x="685800" y="4400550"/>
            <a:ext cx="5486400" cy="3086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lv-LV"/>
              <a:t>https://data.consilium.europa.eu/doc/document/ST-14020-2022-INIT/en/pdf</a:t>
            </a:r>
            <a:endParaRPr/>
          </a:p>
          <a:p>
            <a:pPr indent="0" lvl="0" marL="0" rtl="0" algn="l">
              <a:spcBef>
                <a:spcPts val="0"/>
              </a:spcBef>
              <a:spcAft>
                <a:spcPts val="0"/>
              </a:spcAft>
              <a:buNone/>
            </a:pPr>
            <a:r>
              <a:rPr lang="lv-LV"/>
              <a:t>Eiropas Parlamenta un Padomes Direktīva 2010/31/ES (2010. gada 19. maijs) par ēku energoefektivitāti, https://eur-lex.europa.eu/legal-content/LV/TXT/?uri=CELEX:02010L0031-20210101 (pārskatīta 2018.g. un 2020.g.)</a:t>
            </a:r>
            <a:endParaRPr/>
          </a:p>
        </p:txBody>
      </p:sp>
      <p:sp>
        <p:nvSpPr>
          <p:cNvPr id="181" name="Google Shape;181;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txBox="1"/>
          <p:nvPr>
            <p:ph idx="1" type="body"/>
          </p:nvPr>
        </p:nvSpPr>
        <p:spPr>
          <a:xfrm>
            <a:off x="685800" y="4400550"/>
            <a:ext cx="5486400" cy="30861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5.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rsraksta slaids" type="title">
  <p:cSld name="TITLE">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48"/>
          <p:cNvSpPr txBox="1"/>
          <p:nvPr>
            <p:ph type="ctrTitle"/>
          </p:nvPr>
        </p:nvSpPr>
        <p:spPr>
          <a:xfrm>
            <a:off x="609600" y="755780"/>
            <a:ext cx="6858000" cy="3200400"/>
          </a:xfrm>
          <a:prstGeom prst="rect">
            <a:avLst/>
          </a:prstGeom>
          <a:noFill/>
          <a:ln>
            <a:noFill/>
          </a:ln>
        </p:spPr>
        <p:txBody>
          <a:bodyPr anchorCtr="0" anchor="b" bIns="45700" lIns="91425" spcFirstLastPara="1" rIns="91425" wrap="square" tIns="45700">
            <a:normAutofit/>
          </a:bodyPr>
          <a:lstStyle>
            <a:lvl1pPr lvl="0" algn="l">
              <a:lnSpc>
                <a:spcPct val="88571"/>
              </a:lnSpc>
              <a:spcBef>
                <a:spcPts val="0"/>
              </a:spcBef>
              <a:spcAft>
                <a:spcPts val="0"/>
              </a:spcAft>
              <a:buClr>
                <a:schemeClr val="lt1"/>
              </a:buClr>
              <a:buSzPts val="7000"/>
              <a:buFont typeface="Arial"/>
              <a:buNone/>
              <a:defRPr sz="7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48"/>
          <p:cNvSpPr txBox="1"/>
          <p:nvPr>
            <p:ph idx="1" type="subTitle"/>
          </p:nvPr>
        </p:nvSpPr>
        <p:spPr>
          <a:xfrm>
            <a:off x="609600" y="3956180"/>
            <a:ext cx="6858000" cy="109728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dk1"/>
              </a:buClr>
              <a:buSzPts val="2800"/>
              <a:buNone/>
              <a:defRPr sz="2800">
                <a:latin typeface="Arial"/>
                <a:ea typeface="Arial"/>
                <a:cs typeface="Arial"/>
                <a:sym typeface="Arial"/>
              </a:defRPr>
            </a:lvl1pPr>
            <a:lvl2pPr lvl="1" algn="ctr">
              <a:lnSpc>
                <a:spcPct val="90000"/>
              </a:lnSpc>
              <a:spcBef>
                <a:spcPts val="1200"/>
              </a:spcBef>
              <a:spcAft>
                <a:spcPts val="0"/>
              </a:spcAft>
              <a:buClr>
                <a:schemeClr val="dk1"/>
              </a:buClr>
              <a:buSzPts val="2000"/>
              <a:buNone/>
              <a:defRPr sz="2000"/>
            </a:lvl2pPr>
            <a:lvl3pPr lvl="2" algn="ctr">
              <a:lnSpc>
                <a:spcPct val="90000"/>
              </a:lnSpc>
              <a:spcBef>
                <a:spcPts val="800"/>
              </a:spcBef>
              <a:spcAft>
                <a:spcPts val="0"/>
              </a:spcAft>
              <a:buClr>
                <a:schemeClr val="dk1"/>
              </a:buClr>
              <a:buSzPts val="1800"/>
              <a:buNone/>
              <a:defRPr sz="1800"/>
            </a:lvl3pPr>
            <a:lvl4pPr lvl="3" algn="ctr">
              <a:lnSpc>
                <a:spcPct val="90000"/>
              </a:lnSpc>
              <a:spcBef>
                <a:spcPts val="600"/>
              </a:spcBef>
              <a:spcAft>
                <a:spcPts val="0"/>
              </a:spcAft>
              <a:buClr>
                <a:schemeClr val="dk1"/>
              </a:buClr>
              <a:buSzPts val="1600"/>
              <a:buNone/>
              <a:defRPr sz="1600"/>
            </a:lvl4pPr>
            <a:lvl5pPr lvl="4" algn="ctr">
              <a:lnSpc>
                <a:spcPct val="90000"/>
              </a:lnSpc>
              <a:spcBef>
                <a:spcPts val="600"/>
              </a:spcBef>
              <a:spcAft>
                <a:spcPts val="0"/>
              </a:spcAft>
              <a:buClr>
                <a:schemeClr val="dk1"/>
              </a:buClr>
              <a:buSzPts val="1600"/>
              <a:buNone/>
              <a:defRPr sz="1600"/>
            </a:lvl5pPr>
            <a:lvl6pPr lvl="5" algn="ctr">
              <a:lnSpc>
                <a:spcPct val="90000"/>
              </a:lnSpc>
              <a:spcBef>
                <a:spcPts val="600"/>
              </a:spcBef>
              <a:spcAft>
                <a:spcPts val="0"/>
              </a:spcAft>
              <a:buClr>
                <a:schemeClr val="dk1"/>
              </a:buClr>
              <a:buSzPts val="1600"/>
              <a:buNone/>
              <a:defRPr sz="1600"/>
            </a:lvl6pPr>
            <a:lvl7pPr lvl="6" algn="ctr">
              <a:lnSpc>
                <a:spcPct val="90000"/>
              </a:lnSpc>
              <a:spcBef>
                <a:spcPts val="600"/>
              </a:spcBef>
              <a:spcAft>
                <a:spcPts val="0"/>
              </a:spcAft>
              <a:buClr>
                <a:schemeClr val="dk1"/>
              </a:buClr>
              <a:buSzPts val="1600"/>
              <a:buNone/>
              <a:defRPr sz="1600"/>
            </a:lvl7pPr>
            <a:lvl8pPr lvl="7" algn="ctr">
              <a:lnSpc>
                <a:spcPct val="90000"/>
              </a:lnSpc>
              <a:spcBef>
                <a:spcPts val="600"/>
              </a:spcBef>
              <a:spcAft>
                <a:spcPts val="0"/>
              </a:spcAft>
              <a:buClr>
                <a:schemeClr val="dk1"/>
              </a:buClr>
              <a:buSzPts val="1600"/>
              <a:buNone/>
              <a:defRPr sz="1600"/>
            </a:lvl8pPr>
            <a:lvl9pPr lvl="8" algn="ctr">
              <a:lnSpc>
                <a:spcPct val="90000"/>
              </a:lnSpc>
              <a:spcBef>
                <a:spcPts val="600"/>
              </a:spcBef>
              <a:spcAft>
                <a:spcPts val="0"/>
              </a:spcAft>
              <a:buClr>
                <a:schemeClr val="dk1"/>
              </a:buClr>
              <a:buSzPts val="1600"/>
              <a:buNone/>
              <a:defRPr sz="1600"/>
            </a:lvl9pPr>
          </a:lstStyle>
          <a:p/>
        </p:txBody>
      </p:sp>
      <p:sp>
        <p:nvSpPr>
          <p:cNvPr id="19" name="Google Shape;19;p48"/>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48"/>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rsraksts ar 2 kolon">
  <p:cSld name="Virsraksts ar 2 kolon">
    <p:bg>
      <p:bgPr>
        <a:blipFill>
          <a:blip r:embed="rId2">
            <a:alphaModFix/>
          </a:blip>
          <a:stretch>
            <a:fillRect/>
          </a:stretch>
        </a:blipFill>
      </p:bgPr>
    </p:bg>
    <p:spTree>
      <p:nvGrpSpPr>
        <p:cNvPr id="63" name="Shape 63"/>
        <p:cNvGrpSpPr/>
        <p:nvPr/>
      </p:nvGrpSpPr>
      <p:grpSpPr>
        <a:xfrm>
          <a:off x="0" y="0"/>
          <a:ext cx="0" cy="0"/>
          <a:chOff x="0" y="0"/>
          <a:chExt cx="0" cy="0"/>
        </a:xfrm>
      </p:grpSpPr>
      <p:sp>
        <p:nvSpPr>
          <p:cNvPr id="64" name="Google Shape;64;p62"/>
          <p:cNvSpPr txBox="1"/>
          <p:nvPr>
            <p:ph idx="12" type="sldNum"/>
          </p:nvPr>
        </p:nvSpPr>
        <p:spPr>
          <a:xfrm>
            <a:off x="10515088" y="6362013"/>
            <a:ext cx="1354925" cy="40473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867">
                <a:solidFill>
                  <a:srgbClr val="878179"/>
                </a:solidFill>
                <a:latin typeface="Times New Roman"/>
                <a:ea typeface="Times New Roman"/>
                <a:cs typeface="Times New Roman"/>
                <a:sym typeface="Times New Roman"/>
              </a:defRPr>
            </a:lvl1pPr>
            <a:lvl2pPr indent="0" lvl="1" marL="0" algn="r">
              <a:spcBef>
                <a:spcPts val="0"/>
              </a:spcBef>
              <a:buNone/>
              <a:defRPr b="0" i="0" sz="1867">
                <a:solidFill>
                  <a:srgbClr val="878179"/>
                </a:solidFill>
                <a:latin typeface="Times New Roman"/>
                <a:ea typeface="Times New Roman"/>
                <a:cs typeface="Times New Roman"/>
                <a:sym typeface="Times New Roman"/>
              </a:defRPr>
            </a:lvl2pPr>
            <a:lvl3pPr indent="0" lvl="2" marL="0" algn="r">
              <a:spcBef>
                <a:spcPts val="0"/>
              </a:spcBef>
              <a:buNone/>
              <a:defRPr b="0" i="0" sz="1867">
                <a:solidFill>
                  <a:srgbClr val="878179"/>
                </a:solidFill>
                <a:latin typeface="Times New Roman"/>
                <a:ea typeface="Times New Roman"/>
                <a:cs typeface="Times New Roman"/>
                <a:sym typeface="Times New Roman"/>
              </a:defRPr>
            </a:lvl3pPr>
            <a:lvl4pPr indent="0" lvl="3" marL="0" algn="r">
              <a:spcBef>
                <a:spcPts val="0"/>
              </a:spcBef>
              <a:buNone/>
              <a:defRPr b="0" i="0" sz="1867">
                <a:solidFill>
                  <a:srgbClr val="878179"/>
                </a:solidFill>
                <a:latin typeface="Times New Roman"/>
                <a:ea typeface="Times New Roman"/>
                <a:cs typeface="Times New Roman"/>
                <a:sym typeface="Times New Roman"/>
              </a:defRPr>
            </a:lvl4pPr>
            <a:lvl5pPr indent="0" lvl="4" marL="0" algn="r">
              <a:spcBef>
                <a:spcPts val="0"/>
              </a:spcBef>
              <a:buNone/>
              <a:defRPr b="0" i="0" sz="1867">
                <a:solidFill>
                  <a:srgbClr val="878179"/>
                </a:solidFill>
                <a:latin typeface="Times New Roman"/>
                <a:ea typeface="Times New Roman"/>
                <a:cs typeface="Times New Roman"/>
                <a:sym typeface="Times New Roman"/>
              </a:defRPr>
            </a:lvl5pPr>
            <a:lvl6pPr indent="0" lvl="5" marL="0" algn="r">
              <a:spcBef>
                <a:spcPts val="0"/>
              </a:spcBef>
              <a:buNone/>
              <a:defRPr b="0" i="0" sz="1867">
                <a:solidFill>
                  <a:srgbClr val="878179"/>
                </a:solidFill>
                <a:latin typeface="Times New Roman"/>
                <a:ea typeface="Times New Roman"/>
                <a:cs typeface="Times New Roman"/>
                <a:sym typeface="Times New Roman"/>
              </a:defRPr>
            </a:lvl6pPr>
            <a:lvl7pPr indent="0" lvl="6" marL="0" algn="r">
              <a:spcBef>
                <a:spcPts val="0"/>
              </a:spcBef>
              <a:buNone/>
              <a:defRPr b="0" i="0" sz="1867">
                <a:solidFill>
                  <a:srgbClr val="878179"/>
                </a:solidFill>
                <a:latin typeface="Times New Roman"/>
                <a:ea typeface="Times New Roman"/>
                <a:cs typeface="Times New Roman"/>
                <a:sym typeface="Times New Roman"/>
              </a:defRPr>
            </a:lvl7pPr>
            <a:lvl8pPr indent="0" lvl="7" marL="0" algn="r">
              <a:spcBef>
                <a:spcPts val="0"/>
              </a:spcBef>
              <a:buNone/>
              <a:defRPr b="0" i="0" sz="1867">
                <a:solidFill>
                  <a:srgbClr val="878179"/>
                </a:solidFill>
                <a:latin typeface="Times New Roman"/>
                <a:ea typeface="Times New Roman"/>
                <a:cs typeface="Times New Roman"/>
                <a:sym typeface="Times New Roman"/>
              </a:defRPr>
            </a:lvl8pPr>
            <a:lvl9pPr indent="0" lvl="8" marL="0" algn="r">
              <a:spcBef>
                <a:spcPts val="0"/>
              </a:spcBef>
              <a:buNone/>
              <a:defRPr b="0" i="0" sz="1867">
                <a:solidFill>
                  <a:srgbClr val="87817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rsraksts ar tekstu">
  <p:cSld name="Virsraksts ar tekstu">
    <p:bg>
      <p:bgPr>
        <a:blipFill>
          <a:blip r:embed="rId2">
            <a:alphaModFix/>
          </a:blip>
          <a:stretch>
            <a:fillRect/>
          </a:stretch>
        </a:blipFill>
      </p:bgPr>
    </p:bg>
    <p:spTree>
      <p:nvGrpSpPr>
        <p:cNvPr id="65" name="Shape 65"/>
        <p:cNvGrpSpPr/>
        <p:nvPr/>
      </p:nvGrpSpPr>
      <p:grpSpPr>
        <a:xfrm>
          <a:off x="0" y="0"/>
          <a:ext cx="0" cy="0"/>
          <a:chOff x="0" y="0"/>
          <a:chExt cx="0" cy="0"/>
        </a:xfrm>
      </p:grpSpPr>
      <p:sp>
        <p:nvSpPr>
          <p:cNvPr id="66" name="Google Shape;66;p63"/>
          <p:cNvSpPr txBox="1"/>
          <p:nvPr>
            <p:ph type="title"/>
          </p:nvPr>
        </p:nvSpPr>
        <p:spPr>
          <a:xfrm>
            <a:off x="590248" y="1055908"/>
            <a:ext cx="11069561" cy="475984"/>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E5A79"/>
              </a:buClr>
              <a:buSzPts val="3733"/>
              <a:buFont typeface="Times New Roman"/>
              <a:buNone/>
              <a:defRPr b="0" sz="3733">
                <a:solidFill>
                  <a:srgbClr val="2E5A79"/>
                </a:solidFill>
                <a:latin typeface="Times New Roman"/>
                <a:ea typeface="Times New Roman"/>
                <a:cs typeface="Times New Roman"/>
                <a:sym typeface="Times New Roman"/>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3"/>
          <p:cNvSpPr txBox="1"/>
          <p:nvPr>
            <p:ph idx="1" type="body"/>
          </p:nvPr>
        </p:nvSpPr>
        <p:spPr>
          <a:xfrm>
            <a:off x="590246" y="1693211"/>
            <a:ext cx="11069561" cy="4618716"/>
          </a:xfrm>
          <a:prstGeom prst="rect">
            <a:avLst/>
          </a:prstGeom>
          <a:noFill/>
          <a:ln>
            <a:noFill/>
          </a:ln>
        </p:spPr>
        <p:txBody>
          <a:bodyPr anchorCtr="0" anchor="t" bIns="45700" lIns="91425" spcFirstLastPara="1" rIns="91425" wrap="square" tIns="45700">
            <a:normAutofit/>
          </a:bodyPr>
          <a:lstStyle>
            <a:lvl1pPr indent="-397954" lvl="0" marL="457200" algn="l">
              <a:lnSpc>
                <a:spcPct val="100000"/>
              </a:lnSpc>
              <a:spcBef>
                <a:spcPts val="1800"/>
              </a:spcBef>
              <a:spcAft>
                <a:spcPts val="0"/>
              </a:spcAft>
              <a:buClr>
                <a:schemeClr val="dk1"/>
              </a:buClr>
              <a:buSzPts val="2667"/>
              <a:buChar char="▪"/>
              <a:defRPr sz="2667">
                <a:latin typeface="Times New Roman"/>
                <a:ea typeface="Times New Roman"/>
                <a:cs typeface="Times New Roman"/>
                <a:sym typeface="Times New Roman"/>
              </a:defRPr>
            </a:lvl1pPr>
            <a:lvl2pPr indent="-397954" lvl="1" marL="914400" algn="l">
              <a:lnSpc>
                <a:spcPct val="100000"/>
              </a:lnSpc>
              <a:spcBef>
                <a:spcPts val="1200"/>
              </a:spcBef>
              <a:spcAft>
                <a:spcPts val="0"/>
              </a:spcAft>
              <a:buClr>
                <a:schemeClr val="dk1"/>
              </a:buClr>
              <a:buSzPts val="2667"/>
              <a:buChar char="▪"/>
              <a:defRPr sz="2667">
                <a:latin typeface="Times New Roman"/>
                <a:ea typeface="Times New Roman"/>
                <a:cs typeface="Times New Roman"/>
                <a:sym typeface="Times New Roman"/>
              </a:defRPr>
            </a:lvl2pPr>
            <a:lvl3pPr indent="-397954" lvl="2" marL="1371600" algn="l">
              <a:lnSpc>
                <a:spcPct val="100000"/>
              </a:lnSpc>
              <a:spcBef>
                <a:spcPts val="800"/>
              </a:spcBef>
              <a:spcAft>
                <a:spcPts val="0"/>
              </a:spcAft>
              <a:buClr>
                <a:schemeClr val="dk1"/>
              </a:buClr>
              <a:buSzPts val="2667"/>
              <a:buChar char="▪"/>
              <a:defRPr sz="2667">
                <a:latin typeface="Times New Roman"/>
                <a:ea typeface="Times New Roman"/>
                <a:cs typeface="Times New Roman"/>
                <a:sym typeface="Times New Roman"/>
              </a:defRPr>
            </a:lvl3pPr>
            <a:lvl4pPr indent="-397954" lvl="3" marL="1828800" algn="l">
              <a:lnSpc>
                <a:spcPct val="100000"/>
              </a:lnSpc>
              <a:spcBef>
                <a:spcPts val="600"/>
              </a:spcBef>
              <a:spcAft>
                <a:spcPts val="0"/>
              </a:spcAft>
              <a:buClr>
                <a:schemeClr val="dk1"/>
              </a:buClr>
              <a:buSzPts val="2667"/>
              <a:buChar char="▪"/>
              <a:defRPr sz="2667">
                <a:latin typeface="Times New Roman"/>
                <a:ea typeface="Times New Roman"/>
                <a:cs typeface="Times New Roman"/>
                <a:sym typeface="Times New Roman"/>
              </a:defRPr>
            </a:lvl4pPr>
            <a:lvl5pPr indent="-397954" lvl="4" marL="2286000" algn="l">
              <a:lnSpc>
                <a:spcPct val="100000"/>
              </a:lnSpc>
              <a:spcBef>
                <a:spcPts val="600"/>
              </a:spcBef>
              <a:spcAft>
                <a:spcPts val="0"/>
              </a:spcAft>
              <a:buClr>
                <a:schemeClr val="dk1"/>
              </a:buClr>
              <a:buSzPts val="2667"/>
              <a:buChar char="▪"/>
              <a:defRPr sz="2667">
                <a:latin typeface="Times New Roman"/>
                <a:ea typeface="Times New Roman"/>
                <a:cs typeface="Times New Roman"/>
                <a:sym typeface="Times New Roman"/>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68" name="Google Shape;68;p63"/>
          <p:cNvSpPr txBox="1"/>
          <p:nvPr>
            <p:ph idx="12" type="sldNum"/>
          </p:nvPr>
        </p:nvSpPr>
        <p:spPr>
          <a:xfrm>
            <a:off x="10515088" y="6362013"/>
            <a:ext cx="1354925" cy="40473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1867">
                <a:solidFill>
                  <a:srgbClr val="878179"/>
                </a:solidFill>
                <a:latin typeface="Times New Roman"/>
                <a:ea typeface="Times New Roman"/>
                <a:cs typeface="Times New Roman"/>
                <a:sym typeface="Times New Roman"/>
              </a:defRPr>
            </a:lvl1pPr>
            <a:lvl2pPr indent="0" lvl="1" marL="0" algn="r">
              <a:spcBef>
                <a:spcPts val="0"/>
              </a:spcBef>
              <a:buNone/>
              <a:defRPr b="0" i="0" sz="1867">
                <a:solidFill>
                  <a:srgbClr val="878179"/>
                </a:solidFill>
                <a:latin typeface="Times New Roman"/>
                <a:ea typeface="Times New Roman"/>
                <a:cs typeface="Times New Roman"/>
                <a:sym typeface="Times New Roman"/>
              </a:defRPr>
            </a:lvl2pPr>
            <a:lvl3pPr indent="0" lvl="2" marL="0" algn="r">
              <a:spcBef>
                <a:spcPts val="0"/>
              </a:spcBef>
              <a:buNone/>
              <a:defRPr b="0" i="0" sz="1867">
                <a:solidFill>
                  <a:srgbClr val="878179"/>
                </a:solidFill>
                <a:latin typeface="Times New Roman"/>
                <a:ea typeface="Times New Roman"/>
                <a:cs typeface="Times New Roman"/>
                <a:sym typeface="Times New Roman"/>
              </a:defRPr>
            </a:lvl3pPr>
            <a:lvl4pPr indent="0" lvl="3" marL="0" algn="r">
              <a:spcBef>
                <a:spcPts val="0"/>
              </a:spcBef>
              <a:buNone/>
              <a:defRPr b="0" i="0" sz="1867">
                <a:solidFill>
                  <a:srgbClr val="878179"/>
                </a:solidFill>
                <a:latin typeface="Times New Roman"/>
                <a:ea typeface="Times New Roman"/>
                <a:cs typeface="Times New Roman"/>
                <a:sym typeface="Times New Roman"/>
              </a:defRPr>
            </a:lvl4pPr>
            <a:lvl5pPr indent="0" lvl="4" marL="0" algn="r">
              <a:spcBef>
                <a:spcPts val="0"/>
              </a:spcBef>
              <a:buNone/>
              <a:defRPr b="0" i="0" sz="1867">
                <a:solidFill>
                  <a:srgbClr val="878179"/>
                </a:solidFill>
                <a:latin typeface="Times New Roman"/>
                <a:ea typeface="Times New Roman"/>
                <a:cs typeface="Times New Roman"/>
                <a:sym typeface="Times New Roman"/>
              </a:defRPr>
            </a:lvl5pPr>
            <a:lvl6pPr indent="0" lvl="5" marL="0" algn="r">
              <a:spcBef>
                <a:spcPts val="0"/>
              </a:spcBef>
              <a:buNone/>
              <a:defRPr b="0" i="0" sz="1867">
                <a:solidFill>
                  <a:srgbClr val="878179"/>
                </a:solidFill>
                <a:latin typeface="Times New Roman"/>
                <a:ea typeface="Times New Roman"/>
                <a:cs typeface="Times New Roman"/>
                <a:sym typeface="Times New Roman"/>
              </a:defRPr>
            </a:lvl6pPr>
            <a:lvl7pPr indent="0" lvl="6" marL="0" algn="r">
              <a:spcBef>
                <a:spcPts val="0"/>
              </a:spcBef>
              <a:buNone/>
              <a:defRPr b="0" i="0" sz="1867">
                <a:solidFill>
                  <a:srgbClr val="878179"/>
                </a:solidFill>
                <a:latin typeface="Times New Roman"/>
                <a:ea typeface="Times New Roman"/>
                <a:cs typeface="Times New Roman"/>
                <a:sym typeface="Times New Roman"/>
              </a:defRPr>
            </a:lvl7pPr>
            <a:lvl8pPr indent="0" lvl="7" marL="0" algn="r">
              <a:spcBef>
                <a:spcPts val="0"/>
              </a:spcBef>
              <a:buNone/>
              <a:defRPr b="0" i="0" sz="1867">
                <a:solidFill>
                  <a:srgbClr val="878179"/>
                </a:solidFill>
                <a:latin typeface="Times New Roman"/>
                <a:ea typeface="Times New Roman"/>
                <a:cs typeface="Times New Roman"/>
                <a:sym typeface="Times New Roman"/>
              </a:defRPr>
            </a:lvl8pPr>
            <a:lvl9pPr indent="0" lvl="8" marL="0" algn="r">
              <a:spcBef>
                <a:spcPts val="0"/>
              </a:spcBef>
              <a:buNone/>
              <a:defRPr b="0" i="0" sz="1867">
                <a:solidFill>
                  <a:srgbClr val="878179"/>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lv-LV"/>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rsraksts un vertikāls teksts" type="vertTx">
  <p:cSld name="VERTICAL_TEXT">
    <p:bg>
      <p:bgPr>
        <a:blipFill>
          <a:blip r:embed="rId2">
            <a:alphaModFix/>
          </a:blip>
          <a:stretch>
            <a:fillRect/>
          </a:stretch>
        </a:blipFill>
      </p:bgPr>
    </p:bg>
    <p:spTree>
      <p:nvGrpSpPr>
        <p:cNvPr id="69" name="Shape 69"/>
        <p:cNvGrpSpPr/>
        <p:nvPr/>
      </p:nvGrpSpPr>
      <p:grpSpPr>
        <a:xfrm>
          <a:off x="0" y="0"/>
          <a:ext cx="0" cy="0"/>
          <a:chOff x="0" y="0"/>
          <a:chExt cx="0" cy="0"/>
        </a:xfrm>
      </p:grpSpPr>
      <p:sp>
        <p:nvSpPr>
          <p:cNvPr id="70" name="Google Shape;70;p64"/>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A4F1C"/>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64"/>
          <p:cNvSpPr txBox="1"/>
          <p:nvPr>
            <p:ph idx="1" type="body"/>
          </p:nvPr>
        </p:nvSpPr>
        <p:spPr>
          <a:xfrm rot="5400000">
            <a:off x="4425950" y="-457331"/>
            <a:ext cx="4483101" cy="93726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800"/>
              </a:spcBef>
              <a:spcAft>
                <a:spcPts val="0"/>
              </a:spcAft>
              <a:buClr>
                <a:schemeClr val="dk1"/>
              </a:buClr>
              <a:buSzPts val="2400"/>
              <a:buChar char="▪"/>
              <a:defRPr/>
            </a:lvl1pPr>
            <a:lvl2pPr indent="-355600" lvl="1" marL="914400" algn="l">
              <a:lnSpc>
                <a:spcPct val="100000"/>
              </a:lnSpc>
              <a:spcBef>
                <a:spcPts val="1200"/>
              </a:spcBef>
              <a:spcAft>
                <a:spcPts val="0"/>
              </a:spcAft>
              <a:buClr>
                <a:schemeClr val="dk1"/>
              </a:buClr>
              <a:buSzPts val="2000"/>
              <a:buChar char="▪"/>
              <a:defRPr/>
            </a:lvl2pPr>
            <a:lvl3pPr indent="-342900" lvl="2" marL="1371600" algn="l">
              <a:lnSpc>
                <a:spcPct val="100000"/>
              </a:lnSpc>
              <a:spcBef>
                <a:spcPts val="800"/>
              </a:spcBef>
              <a:spcAft>
                <a:spcPts val="0"/>
              </a:spcAft>
              <a:buClr>
                <a:schemeClr val="dk1"/>
              </a:buClr>
              <a:buSzPts val="1800"/>
              <a:buChar char="▪"/>
              <a:defRPr/>
            </a:lvl3pPr>
            <a:lvl4pPr indent="-330200" lvl="3" marL="1828800" algn="l">
              <a:lnSpc>
                <a:spcPct val="100000"/>
              </a:lnSpc>
              <a:spcBef>
                <a:spcPts val="600"/>
              </a:spcBef>
              <a:spcAft>
                <a:spcPts val="0"/>
              </a:spcAft>
              <a:buClr>
                <a:schemeClr val="dk1"/>
              </a:buClr>
              <a:buSzPts val="1600"/>
              <a:buChar char="▪"/>
              <a:defRPr/>
            </a:lvl4pPr>
            <a:lvl5pPr indent="-330200" lvl="4" marL="2286000" algn="l">
              <a:lnSpc>
                <a:spcPct val="100000"/>
              </a:lnSpc>
              <a:spcBef>
                <a:spcPts val="600"/>
              </a:spcBef>
              <a:spcAft>
                <a:spcPts val="0"/>
              </a:spcAft>
              <a:buClr>
                <a:schemeClr val="dk1"/>
              </a:buClr>
              <a:buSzPts val="1600"/>
              <a:buChar char="▪"/>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72" name="Google Shape;72;p64"/>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64"/>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kāls virsraksts un teksts" type="vertTitleAndTx">
  <p:cSld name="VERTICAL_TITLE_AND_VERTICAL_TEXT">
    <p:bg>
      <p:bgPr>
        <a:blipFill>
          <a:blip r:embed="rId2">
            <a:alphaModFix/>
          </a:blip>
          <a:stretch>
            <a:fillRect/>
          </a:stretch>
        </a:blipFill>
      </p:bgPr>
    </p:bg>
    <p:spTree>
      <p:nvGrpSpPr>
        <p:cNvPr id="74" name="Shape 74"/>
        <p:cNvGrpSpPr/>
        <p:nvPr/>
      </p:nvGrpSpPr>
      <p:grpSpPr>
        <a:xfrm>
          <a:off x="0" y="0"/>
          <a:ext cx="0" cy="0"/>
          <a:chOff x="0" y="0"/>
          <a:chExt cx="0" cy="0"/>
        </a:xfrm>
      </p:grpSpPr>
      <p:sp>
        <p:nvSpPr>
          <p:cNvPr id="75" name="Google Shape;75;p65"/>
          <p:cNvSpPr txBox="1"/>
          <p:nvPr>
            <p:ph type="title"/>
          </p:nvPr>
        </p:nvSpPr>
        <p:spPr>
          <a:xfrm rot="5400000">
            <a:off x="7299960" y="2423160"/>
            <a:ext cx="6096001" cy="201168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A4F1C"/>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65"/>
          <p:cNvSpPr txBox="1"/>
          <p:nvPr>
            <p:ph idx="1" type="body"/>
          </p:nvPr>
        </p:nvSpPr>
        <p:spPr>
          <a:xfrm rot="5400000">
            <a:off x="2470628" y="-108430"/>
            <a:ext cx="6096001" cy="7074859"/>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800"/>
              </a:spcBef>
              <a:spcAft>
                <a:spcPts val="0"/>
              </a:spcAft>
              <a:buClr>
                <a:schemeClr val="dk1"/>
              </a:buClr>
              <a:buSzPts val="2400"/>
              <a:buChar char="▪"/>
              <a:defRPr>
                <a:latin typeface="Arial"/>
                <a:ea typeface="Arial"/>
                <a:cs typeface="Arial"/>
                <a:sym typeface="Arial"/>
              </a:defRPr>
            </a:lvl1pPr>
            <a:lvl2pPr indent="-355600" lvl="1" marL="914400" algn="l">
              <a:lnSpc>
                <a:spcPct val="100000"/>
              </a:lnSpc>
              <a:spcBef>
                <a:spcPts val="1200"/>
              </a:spcBef>
              <a:spcAft>
                <a:spcPts val="0"/>
              </a:spcAft>
              <a:buClr>
                <a:schemeClr val="dk1"/>
              </a:buClr>
              <a:buSzPts val="2000"/>
              <a:buChar char="▪"/>
              <a:defRPr>
                <a:latin typeface="Arial"/>
                <a:ea typeface="Arial"/>
                <a:cs typeface="Arial"/>
                <a:sym typeface="Arial"/>
              </a:defRPr>
            </a:lvl2pPr>
            <a:lvl3pPr indent="-342900" lvl="2" marL="1371600" algn="l">
              <a:lnSpc>
                <a:spcPct val="100000"/>
              </a:lnSpc>
              <a:spcBef>
                <a:spcPts val="800"/>
              </a:spcBef>
              <a:spcAft>
                <a:spcPts val="0"/>
              </a:spcAft>
              <a:buClr>
                <a:schemeClr val="dk1"/>
              </a:buClr>
              <a:buSzPts val="1800"/>
              <a:buChar char="▪"/>
              <a:defRPr>
                <a:latin typeface="Arial"/>
                <a:ea typeface="Arial"/>
                <a:cs typeface="Arial"/>
                <a:sym typeface="Arial"/>
              </a:defRPr>
            </a:lvl3pPr>
            <a:lvl4pPr indent="-330200" lvl="3" marL="1828800" algn="l">
              <a:lnSpc>
                <a:spcPct val="100000"/>
              </a:lnSpc>
              <a:spcBef>
                <a:spcPts val="600"/>
              </a:spcBef>
              <a:spcAft>
                <a:spcPts val="0"/>
              </a:spcAft>
              <a:buClr>
                <a:schemeClr val="dk1"/>
              </a:buClr>
              <a:buSzPts val="1600"/>
              <a:buChar char="▪"/>
              <a:defRPr>
                <a:latin typeface="Arial"/>
                <a:ea typeface="Arial"/>
                <a:cs typeface="Arial"/>
                <a:sym typeface="Arial"/>
              </a:defRPr>
            </a:lvl4pPr>
            <a:lvl5pPr indent="-330200" lvl="4" marL="2286000" algn="l">
              <a:lnSpc>
                <a:spcPct val="100000"/>
              </a:lnSpc>
              <a:spcBef>
                <a:spcPts val="600"/>
              </a:spcBef>
              <a:spcAft>
                <a:spcPts val="0"/>
              </a:spcAft>
              <a:buClr>
                <a:schemeClr val="dk1"/>
              </a:buClr>
              <a:buSzPts val="1600"/>
              <a:buChar char="▪"/>
              <a:defRPr>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77" name="Google Shape;77;p65"/>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65"/>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ullapa" type="title">
  <p:cSld name="TITLE">
    <p:bg>
      <p:bgPr>
        <a:blipFill>
          <a:blip r:embed="rId2">
            <a:alphaModFix/>
          </a:blip>
          <a:stretch>
            <a:fillRect/>
          </a:stretch>
        </a:blipFill>
      </p:bgPr>
    </p:bg>
    <p:spTree>
      <p:nvGrpSpPr>
        <p:cNvPr id="80" name="Shape 80"/>
        <p:cNvGrpSpPr/>
        <p:nvPr/>
      </p:nvGrpSpPr>
      <p:grpSpPr>
        <a:xfrm>
          <a:off x="0" y="0"/>
          <a:ext cx="0" cy="0"/>
          <a:chOff x="0" y="0"/>
          <a:chExt cx="0" cy="0"/>
        </a:xfrm>
      </p:grpSpPr>
      <p:sp>
        <p:nvSpPr>
          <p:cNvPr id="81" name="Google Shape;81;p58"/>
          <p:cNvSpPr txBox="1"/>
          <p:nvPr>
            <p:ph type="ctrTitle"/>
          </p:nvPr>
        </p:nvSpPr>
        <p:spPr>
          <a:xfrm>
            <a:off x="590246" y="2237349"/>
            <a:ext cx="11069561" cy="1125071"/>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SzPts val="1400"/>
              <a:buNone/>
              <a:defRPr b="0" i="0" sz="4800" u="none" cap="none" strike="noStrike">
                <a:solidFill>
                  <a:srgbClr val="2E5A79"/>
                </a:solidFill>
                <a:latin typeface="Times New Roman"/>
                <a:ea typeface="Times New Roman"/>
                <a:cs typeface="Times New Roman"/>
                <a:sym typeface="Times New Roman"/>
              </a:defRPr>
            </a:lvl1pPr>
            <a:lvl2pPr lvl="1"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3300" u="none" cap="none" strike="noStrike">
                <a:solidFill>
                  <a:schemeClr val="dk1"/>
                </a:solidFill>
                <a:latin typeface="Calibri"/>
                <a:ea typeface="Calibri"/>
                <a:cs typeface="Calibri"/>
                <a:sym typeface="Calibri"/>
              </a:defRPr>
            </a:lvl9pPr>
          </a:lstStyle>
          <a:p/>
        </p:txBody>
      </p:sp>
      <p:sp>
        <p:nvSpPr>
          <p:cNvPr id="82" name="Google Shape;82;p58"/>
          <p:cNvSpPr txBox="1"/>
          <p:nvPr>
            <p:ph idx="1" type="subTitle"/>
          </p:nvPr>
        </p:nvSpPr>
        <p:spPr>
          <a:xfrm>
            <a:off x="590246" y="3464861"/>
            <a:ext cx="11069561" cy="1125071"/>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0"/>
              </a:spcBef>
              <a:spcAft>
                <a:spcPts val="0"/>
              </a:spcAft>
              <a:buClr>
                <a:srgbClr val="878179"/>
              </a:buClr>
              <a:buSzPts val="3200"/>
              <a:buFont typeface="Arial"/>
              <a:buNone/>
              <a:defRPr b="0" i="0" sz="3200" u="none" cap="none" strike="noStrike">
                <a:solidFill>
                  <a:srgbClr val="878179"/>
                </a:solidFill>
                <a:latin typeface="Times New Roman"/>
                <a:ea typeface="Times New Roman"/>
                <a:cs typeface="Times New Roman"/>
                <a:sym typeface="Times New Roman"/>
              </a:defRPr>
            </a:lvl1pPr>
            <a:lvl2pPr lvl="1" marR="0" rtl="0" algn="ctr">
              <a:lnSpc>
                <a:spcPct val="90000"/>
              </a:lnSpc>
              <a:spcBef>
                <a:spcPts val="375"/>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375"/>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375"/>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375"/>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375"/>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375"/>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375"/>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375"/>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msi peleks fons" type="obj">
  <p:cSld name="OBJECT">
    <p:bg>
      <p:bgPr>
        <a:solidFill>
          <a:srgbClr val="3F3F3F"/>
        </a:solidFill>
      </p:bgPr>
    </p:bg>
    <p:spTree>
      <p:nvGrpSpPr>
        <p:cNvPr id="89" name="Shape 89"/>
        <p:cNvGrpSpPr/>
        <p:nvPr/>
      </p:nvGrpSpPr>
      <p:grpSpPr>
        <a:xfrm>
          <a:off x="0" y="0"/>
          <a:ext cx="0" cy="0"/>
          <a:chOff x="0" y="0"/>
          <a:chExt cx="0" cy="0"/>
        </a:xfrm>
      </p:grpSpPr>
      <p:sp>
        <p:nvSpPr>
          <p:cNvPr id="90" name="Google Shape;90;p60"/>
          <p:cNvSpPr txBox="1"/>
          <p:nvPr>
            <p:ph type="title"/>
          </p:nvPr>
        </p:nvSpPr>
        <p:spPr>
          <a:xfrm>
            <a:off x="1011936" y="365126"/>
            <a:ext cx="10341864" cy="4254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b="1" sz="36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1" name="Google Shape;91;p60"/>
          <p:cNvSpPr txBox="1"/>
          <p:nvPr>
            <p:ph idx="1" type="body"/>
          </p:nvPr>
        </p:nvSpPr>
        <p:spPr>
          <a:xfrm>
            <a:off x="1011936" y="952501"/>
            <a:ext cx="10341864" cy="477774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lt1"/>
              </a:buClr>
              <a:buSzPts val="2800"/>
              <a:buChar char="•"/>
              <a:defRPr>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id="92" name="Google Shape;92;p60"/>
          <p:cNvPicPr preferRelativeResize="0"/>
          <p:nvPr/>
        </p:nvPicPr>
        <p:blipFill rotWithShape="1">
          <a:blip r:embed="rId2">
            <a:alphaModFix/>
          </a:blip>
          <a:srcRect b="0" l="0" r="0" t="0"/>
          <a:stretch/>
        </p:blipFill>
        <p:spPr>
          <a:xfrm>
            <a:off x="394711" y="5805203"/>
            <a:ext cx="1752292" cy="92892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rpslaids gaisais">
  <p:cSld name="Starpslaids gaisais">
    <p:spTree>
      <p:nvGrpSpPr>
        <p:cNvPr id="93" name="Shape 93"/>
        <p:cNvGrpSpPr/>
        <p:nvPr/>
      </p:nvGrpSpPr>
      <p:grpSpPr>
        <a:xfrm>
          <a:off x="0" y="0"/>
          <a:ext cx="0" cy="0"/>
          <a:chOff x="0" y="0"/>
          <a:chExt cx="0" cy="0"/>
        </a:xfrm>
      </p:grpSpPr>
      <p:sp>
        <p:nvSpPr>
          <p:cNvPr id="94" name="Google Shape;94;p61"/>
          <p:cNvSpPr txBox="1"/>
          <p:nvPr>
            <p:ph type="title"/>
          </p:nvPr>
        </p:nvSpPr>
        <p:spPr>
          <a:xfrm>
            <a:off x="1055178" y="1992449"/>
            <a:ext cx="10515600" cy="1325563"/>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75E4F"/>
              </a:buClr>
              <a:buSzPts val="5400"/>
              <a:buFont typeface="Arial"/>
              <a:buNone/>
              <a:defRPr sz="5400">
                <a:solidFill>
                  <a:srgbClr val="075E4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5" name="Google Shape;95;p61"/>
          <p:cNvSpPr txBox="1"/>
          <p:nvPr>
            <p:ph idx="1" type="body"/>
          </p:nvPr>
        </p:nvSpPr>
        <p:spPr>
          <a:xfrm>
            <a:off x="1063705" y="1069043"/>
            <a:ext cx="3500638" cy="840230"/>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rgbClr val="075E4F"/>
              </a:buClr>
              <a:buSzPts val="5400"/>
              <a:buNone/>
              <a:defRPr sz="5400">
                <a:solidFill>
                  <a:srgbClr val="075E4F"/>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Graphic 9" id="96" name="Google Shape;96;p61"/>
          <p:cNvPicPr preferRelativeResize="0"/>
          <p:nvPr/>
        </p:nvPicPr>
        <p:blipFill rotWithShape="1">
          <a:blip r:embed="rId2">
            <a:alphaModFix/>
          </a:blip>
          <a:srcRect b="0" l="0" r="0" t="0"/>
          <a:stretch/>
        </p:blipFill>
        <p:spPr>
          <a:xfrm>
            <a:off x="119336" y="6021368"/>
            <a:ext cx="3287362" cy="7200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rsraksts un saturs" type="obj">
  <p:cSld name="OBJECT">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49"/>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A4F1C"/>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9"/>
          <p:cNvSpPr txBox="1"/>
          <p:nvPr>
            <p:ph idx="1" type="body"/>
          </p:nvPr>
        </p:nvSpPr>
        <p:spPr>
          <a:xfrm>
            <a:off x="1981200" y="1987419"/>
            <a:ext cx="9372600" cy="4483101"/>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800"/>
              </a:spcBef>
              <a:spcAft>
                <a:spcPts val="0"/>
              </a:spcAft>
              <a:buClr>
                <a:schemeClr val="dk1"/>
              </a:buClr>
              <a:buSzPts val="2400"/>
              <a:buChar char="▪"/>
              <a:defRPr>
                <a:latin typeface="Arial"/>
                <a:ea typeface="Arial"/>
                <a:cs typeface="Arial"/>
                <a:sym typeface="Arial"/>
              </a:defRPr>
            </a:lvl1pPr>
            <a:lvl2pPr indent="-355600" lvl="1" marL="914400" algn="l">
              <a:lnSpc>
                <a:spcPct val="90000"/>
              </a:lnSpc>
              <a:spcBef>
                <a:spcPts val="1200"/>
              </a:spcBef>
              <a:spcAft>
                <a:spcPts val="0"/>
              </a:spcAft>
              <a:buClr>
                <a:schemeClr val="dk1"/>
              </a:buClr>
              <a:buSzPts val="2000"/>
              <a:buChar char="▪"/>
              <a:defRPr>
                <a:latin typeface="Arial"/>
                <a:ea typeface="Arial"/>
                <a:cs typeface="Arial"/>
                <a:sym typeface="Arial"/>
              </a:defRPr>
            </a:lvl2pPr>
            <a:lvl3pPr indent="-342900" lvl="2" marL="1371600" algn="l">
              <a:lnSpc>
                <a:spcPct val="90000"/>
              </a:lnSpc>
              <a:spcBef>
                <a:spcPts val="800"/>
              </a:spcBef>
              <a:spcAft>
                <a:spcPts val="0"/>
              </a:spcAft>
              <a:buClr>
                <a:schemeClr val="dk1"/>
              </a:buClr>
              <a:buSzPts val="1800"/>
              <a:buChar char="▪"/>
              <a:defRPr>
                <a:latin typeface="Arial"/>
                <a:ea typeface="Arial"/>
                <a:cs typeface="Arial"/>
                <a:sym typeface="Arial"/>
              </a:defRPr>
            </a:lvl3pPr>
            <a:lvl4pPr indent="-330200" lvl="3" marL="1828800" algn="l">
              <a:lnSpc>
                <a:spcPct val="90000"/>
              </a:lnSpc>
              <a:spcBef>
                <a:spcPts val="600"/>
              </a:spcBef>
              <a:spcAft>
                <a:spcPts val="0"/>
              </a:spcAft>
              <a:buClr>
                <a:schemeClr val="dk1"/>
              </a:buClr>
              <a:buSzPts val="1600"/>
              <a:buChar char="▪"/>
              <a:defRPr>
                <a:latin typeface="Arial"/>
                <a:ea typeface="Arial"/>
                <a:cs typeface="Arial"/>
                <a:sym typeface="Arial"/>
              </a:defRPr>
            </a:lvl4pPr>
            <a:lvl5pPr indent="-330200" lvl="4" marL="2286000" algn="l">
              <a:lnSpc>
                <a:spcPct val="90000"/>
              </a:lnSpc>
              <a:spcBef>
                <a:spcPts val="600"/>
              </a:spcBef>
              <a:spcAft>
                <a:spcPts val="0"/>
              </a:spcAft>
              <a:buClr>
                <a:schemeClr val="dk1"/>
              </a:buClr>
              <a:buSzPts val="1600"/>
              <a:buChar char="▪"/>
              <a:defRPr>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a:lvl6pPr>
            <a:lvl7pPr indent="-342900" lvl="6" marL="3200400" algn="l">
              <a:lnSpc>
                <a:spcPct val="90000"/>
              </a:lnSpc>
              <a:spcBef>
                <a:spcPts val="600"/>
              </a:spcBef>
              <a:spcAft>
                <a:spcPts val="0"/>
              </a:spcAft>
              <a:buClr>
                <a:schemeClr val="dk1"/>
              </a:buClr>
              <a:buSzPts val="1800"/>
              <a:buChar char="▪"/>
              <a:defRPr/>
            </a:lvl7pPr>
            <a:lvl8pPr indent="-342900" lvl="7" marL="3657600" algn="l">
              <a:lnSpc>
                <a:spcPct val="90000"/>
              </a:lnSpc>
              <a:spcBef>
                <a:spcPts val="600"/>
              </a:spcBef>
              <a:spcAft>
                <a:spcPts val="0"/>
              </a:spcAft>
              <a:buClr>
                <a:schemeClr val="dk1"/>
              </a:buClr>
              <a:buSzPts val="1800"/>
              <a:buChar char="▪"/>
              <a:defRPr/>
            </a:lvl8pPr>
            <a:lvl9pPr indent="-342900" lvl="8" marL="4114800" algn="l">
              <a:lnSpc>
                <a:spcPct val="90000"/>
              </a:lnSpc>
              <a:spcBef>
                <a:spcPts val="600"/>
              </a:spcBef>
              <a:spcAft>
                <a:spcPts val="0"/>
              </a:spcAft>
              <a:buClr>
                <a:schemeClr val="dk1"/>
              </a:buClr>
              <a:buSzPts val="1800"/>
              <a:buChar char="▪"/>
              <a:defRPr/>
            </a:lvl9pPr>
          </a:lstStyle>
          <a:p/>
        </p:txBody>
      </p:sp>
      <p:sp>
        <p:nvSpPr>
          <p:cNvPr id="24" name="Google Shape;24;p49"/>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7BA08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9"/>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solidFill>
                  <a:srgbClr val="7BA08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ttēls ar parakstu" type="picTx">
  <p:cSld name="PICTURE_WITH_CAPTION_TEXT">
    <p:bg>
      <p:bgPr>
        <a:blipFill>
          <a:blip r:embed="rId2">
            <a:alphaModFix/>
          </a:blip>
          <a:stretch>
            <a:fillRect/>
          </a:stretch>
        </a:blipFill>
      </p:bgPr>
    </p:bg>
    <p:spTree>
      <p:nvGrpSpPr>
        <p:cNvPr id="26" name="Shape 26"/>
        <p:cNvGrpSpPr/>
        <p:nvPr/>
      </p:nvGrpSpPr>
      <p:grpSpPr>
        <a:xfrm>
          <a:off x="0" y="0"/>
          <a:ext cx="0" cy="0"/>
          <a:chOff x="0" y="0"/>
          <a:chExt cx="0" cy="0"/>
        </a:xfrm>
      </p:grpSpPr>
      <p:sp>
        <p:nvSpPr>
          <p:cNvPr id="27" name="Google Shape;27;p50"/>
          <p:cNvSpPr/>
          <p:nvPr/>
        </p:nvSpPr>
        <p:spPr>
          <a:xfrm>
            <a:off x="0" y="0"/>
            <a:ext cx="6096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28" name="Google Shape;28;p50"/>
          <p:cNvSpPr txBox="1"/>
          <p:nvPr>
            <p:ph type="title"/>
          </p:nvPr>
        </p:nvSpPr>
        <p:spPr>
          <a:xfrm>
            <a:off x="6556248" y="384048"/>
            <a:ext cx="4800600" cy="18288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chemeClr val="lt1"/>
              </a:buClr>
              <a:buSzPts val="4400"/>
              <a:buFont typeface="Arial"/>
              <a:buNone/>
              <a:defRPr sz="44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descr="Tukšs vietturis attēla pievienošanai. Noklikšķiniet uz viettura un atlasiet pievienojamo attēlu" id="29" name="Google Shape;29;p50"/>
          <p:cNvSpPr/>
          <p:nvPr>
            <p:ph idx="2" type="pic"/>
          </p:nvPr>
        </p:nvSpPr>
        <p:spPr>
          <a:xfrm>
            <a:off x="0" y="0"/>
            <a:ext cx="6096000" cy="6858000"/>
          </a:xfrm>
          <a:prstGeom prst="rect">
            <a:avLst/>
          </a:prstGeom>
          <a:noFill/>
          <a:ln>
            <a:noFill/>
          </a:ln>
        </p:spPr>
      </p:sp>
      <p:sp>
        <p:nvSpPr>
          <p:cNvPr id="30" name="Google Shape;30;p50"/>
          <p:cNvSpPr txBox="1"/>
          <p:nvPr>
            <p:ph idx="1" type="body"/>
          </p:nvPr>
        </p:nvSpPr>
        <p:spPr>
          <a:xfrm>
            <a:off x="6556249" y="2240280"/>
            <a:ext cx="4799140" cy="1828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sz="2000">
                <a:latin typeface="Arial"/>
                <a:ea typeface="Arial"/>
                <a:cs typeface="Arial"/>
                <a:sym typeface="Arial"/>
              </a:defRPr>
            </a:lvl1pPr>
            <a:lvl2pPr indent="-228600" lvl="1" marL="914400" algn="l">
              <a:lnSpc>
                <a:spcPct val="90000"/>
              </a:lnSpc>
              <a:spcBef>
                <a:spcPts val="1200"/>
              </a:spcBef>
              <a:spcAft>
                <a:spcPts val="0"/>
              </a:spcAft>
              <a:buClr>
                <a:schemeClr val="dk1"/>
              </a:buClr>
              <a:buSzPts val="1400"/>
              <a:buNone/>
              <a:defRPr sz="1400"/>
            </a:lvl2pPr>
            <a:lvl3pPr indent="-228600" lvl="2" marL="1371600" algn="l">
              <a:lnSpc>
                <a:spcPct val="90000"/>
              </a:lnSpc>
              <a:spcBef>
                <a:spcPts val="800"/>
              </a:spcBef>
              <a:spcAft>
                <a:spcPts val="0"/>
              </a:spcAft>
              <a:buClr>
                <a:schemeClr val="dk1"/>
              </a:buClr>
              <a:buSzPts val="1200"/>
              <a:buNone/>
              <a:defRPr sz="1200"/>
            </a:lvl3pPr>
            <a:lvl4pPr indent="-228600" lvl="3" marL="1828800" algn="l">
              <a:lnSpc>
                <a:spcPct val="90000"/>
              </a:lnSpc>
              <a:spcBef>
                <a:spcPts val="600"/>
              </a:spcBef>
              <a:spcAft>
                <a:spcPts val="0"/>
              </a:spcAft>
              <a:buClr>
                <a:schemeClr val="dk1"/>
              </a:buClr>
              <a:buSzPts val="1000"/>
              <a:buNone/>
              <a:defRPr sz="1000"/>
            </a:lvl4pPr>
            <a:lvl5pPr indent="-228600" lvl="4" marL="2286000" algn="l">
              <a:lnSpc>
                <a:spcPct val="90000"/>
              </a:lnSpc>
              <a:spcBef>
                <a:spcPts val="600"/>
              </a:spcBef>
              <a:spcAft>
                <a:spcPts val="0"/>
              </a:spcAft>
              <a:buClr>
                <a:schemeClr val="dk1"/>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600"/>
              </a:spcBef>
              <a:spcAft>
                <a:spcPts val="0"/>
              </a:spcAft>
              <a:buClr>
                <a:schemeClr val="dk1"/>
              </a:buClr>
              <a:buSzPts val="1000"/>
              <a:buNone/>
              <a:defRPr sz="1000"/>
            </a:lvl7pPr>
            <a:lvl8pPr indent="-228600" lvl="7" marL="3657600" algn="l">
              <a:lnSpc>
                <a:spcPct val="90000"/>
              </a:lnSpc>
              <a:spcBef>
                <a:spcPts val="600"/>
              </a:spcBef>
              <a:spcAft>
                <a:spcPts val="0"/>
              </a:spcAft>
              <a:buClr>
                <a:schemeClr val="dk1"/>
              </a:buClr>
              <a:buSzPts val="1000"/>
              <a:buNone/>
              <a:defRPr sz="1000"/>
            </a:lvl8pPr>
            <a:lvl9pPr indent="-228600" lvl="8" marL="4114800" algn="l">
              <a:lnSpc>
                <a:spcPct val="90000"/>
              </a:lnSpc>
              <a:spcBef>
                <a:spcPts val="600"/>
              </a:spcBef>
              <a:spcAft>
                <a:spcPts val="0"/>
              </a:spcAft>
              <a:buClr>
                <a:schemeClr val="dk1"/>
              </a:buClr>
              <a:buSzPts val="1000"/>
              <a:buNone/>
              <a:defRPr sz="1000"/>
            </a:lvl9pPr>
          </a:lstStyle>
          <a:p/>
        </p:txBody>
      </p:sp>
      <p:pic>
        <p:nvPicPr>
          <p:cNvPr descr="A black background with text and a black rectangle&#10;&#10;Description automatically generated with medium confidence" id="31" name="Google Shape;31;p50"/>
          <p:cNvPicPr preferRelativeResize="0"/>
          <p:nvPr/>
        </p:nvPicPr>
        <p:blipFill rotWithShape="1">
          <a:blip r:embed="rId3">
            <a:alphaModFix/>
          </a:blip>
          <a:srcRect b="0" l="0" r="0" t="0"/>
          <a:stretch/>
        </p:blipFill>
        <p:spPr>
          <a:xfrm>
            <a:off x="21746" y="69981"/>
            <a:ext cx="2027904" cy="1075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turs ar parakstu" type="objTx">
  <p:cSld name="OBJECT_WITH_CAPTION_TEXT">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51"/>
          <p:cNvSpPr txBox="1"/>
          <p:nvPr>
            <p:ph type="title"/>
          </p:nvPr>
        </p:nvSpPr>
        <p:spPr>
          <a:xfrm>
            <a:off x="6559420" y="408993"/>
            <a:ext cx="4800937" cy="1828800"/>
          </a:xfrm>
          <a:prstGeom prst="rect">
            <a:avLst/>
          </a:prstGeom>
          <a:noFill/>
          <a:ln>
            <a:noFill/>
          </a:ln>
        </p:spPr>
        <p:txBody>
          <a:bodyPr anchorCtr="0" anchor="b" bIns="45700" lIns="91425" spcFirstLastPara="1" rIns="91425" wrap="square" tIns="45700">
            <a:noAutofit/>
          </a:bodyPr>
          <a:lstStyle>
            <a:lvl1pPr lvl="0" algn="l">
              <a:lnSpc>
                <a:spcPct val="85000"/>
              </a:lnSpc>
              <a:spcBef>
                <a:spcPts val="0"/>
              </a:spcBef>
              <a:spcAft>
                <a:spcPts val="0"/>
              </a:spcAft>
              <a:buClr>
                <a:srgbClr val="2A4F1C"/>
              </a:buClr>
              <a:buSzPts val="4400"/>
              <a:buFont typeface="Aria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51"/>
          <p:cNvSpPr txBox="1"/>
          <p:nvPr>
            <p:ph idx="1" type="body"/>
          </p:nvPr>
        </p:nvSpPr>
        <p:spPr>
          <a:xfrm>
            <a:off x="606491" y="381000"/>
            <a:ext cx="5489510" cy="579120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800"/>
              </a:spcBef>
              <a:spcAft>
                <a:spcPts val="0"/>
              </a:spcAft>
              <a:buClr>
                <a:schemeClr val="dk1"/>
              </a:buClr>
              <a:buSzPts val="2400"/>
              <a:buChar char="▪"/>
              <a:defRPr sz="2400"/>
            </a:lvl1pPr>
            <a:lvl2pPr indent="-355600" lvl="1" marL="914400" algn="l">
              <a:lnSpc>
                <a:spcPct val="100000"/>
              </a:lnSpc>
              <a:spcBef>
                <a:spcPts val="1200"/>
              </a:spcBef>
              <a:spcAft>
                <a:spcPts val="0"/>
              </a:spcAft>
              <a:buClr>
                <a:schemeClr val="dk1"/>
              </a:buClr>
              <a:buSzPts val="2000"/>
              <a:buChar char="▪"/>
              <a:defRPr sz="2000"/>
            </a:lvl2pPr>
            <a:lvl3pPr indent="-342900" lvl="2" marL="1371600" algn="l">
              <a:lnSpc>
                <a:spcPct val="100000"/>
              </a:lnSpc>
              <a:spcBef>
                <a:spcPts val="800"/>
              </a:spcBef>
              <a:spcAft>
                <a:spcPts val="0"/>
              </a:spcAft>
              <a:buClr>
                <a:schemeClr val="dk1"/>
              </a:buClr>
              <a:buSzPts val="1800"/>
              <a:buChar char="▪"/>
              <a:defRPr sz="1800"/>
            </a:lvl3pPr>
            <a:lvl4pPr indent="-330200" lvl="3" marL="1828800" algn="l">
              <a:lnSpc>
                <a:spcPct val="100000"/>
              </a:lnSpc>
              <a:spcBef>
                <a:spcPts val="600"/>
              </a:spcBef>
              <a:spcAft>
                <a:spcPts val="0"/>
              </a:spcAft>
              <a:buClr>
                <a:schemeClr val="dk1"/>
              </a:buClr>
              <a:buSzPts val="1600"/>
              <a:buChar char="▪"/>
              <a:defRPr sz="1600"/>
            </a:lvl4pPr>
            <a:lvl5pPr indent="-330200" lvl="4" marL="2286000" algn="l">
              <a:lnSpc>
                <a:spcPct val="100000"/>
              </a:lnSpc>
              <a:spcBef>
                <a:spcPts val="600"/>
              </a:spcBef>
              <a:spcAft>
                <a:spcPts val="0"/>
              </a:spcAft>
              <a:buClr>
                <a:schemeClr val="dk1"/>
              </a:buClr>
              <a:buSzPts val="1600"/>
              <a:buChar char="▪"/>
              <a:defRPr sz="1600"/>
            </a:lvl5pPr>
            <a:lvl6pPr indent="-355600" lvl="5" marL="2743200" algn="l">
              <a:lnSpc>
                <a:spcPct val="90000"/>
              </a:lnSpc>
              <a:spcBef>
                <a:spcPts val="600"/>
              </a:spcBef>
              <a:spcAft>
                <a:spcPts val="0"/>
              </a:spcAft>
              <a:buClr>
                <a:schemeClr val="dk1"/>
              </a:buClr>
              <a:buSzPts val="2000"/>
              <a:buChar char="▪"/>
              <a:defRPr sz="2000"/>
            </a:lvl6pPr>
            <a:lvl7pPr indent="-355600" lvl="6" marL="3200400" algn="l">
              <a:lnSpc>
                <a:spcPct val="90000"/>
              </a:lnSpc>
              <a:spcBef>
                <a:spcPts val="600"/>
              </a:spcBef>
              <a:spcAft>
                <a:spcPts val="0"/>
              </a:spcAft>
              <a:buClr>
                <a:schemeClr val="dk1"/>
              </a:buClr>
              <a:buSzPts val="2000"/>
              <a:buChar char="▪"/>
              <a:defRPr sz="2000"/>
            </a:lvl7pPr>
            <a:lvl8pPr indent="-355600" lvl="7" marL="3657600" algn="l">
              <a:lnSpc>
                <a:spcPct val="90000"/>
              </a:lnSpc>
              <a:spcBef>
                <a:spcPts val="600"/>
              </a:spcBef>
              <a:spcAft>
                <a:spcPts val="0"/>
              </a:spcAft>
              <a:buClr>
                <a:schemeClr val="dk1"/>
              </a:buClr>
              <a:buSzPts val="2000"/>
              <a:buChar char="▪"/>
              <a:defRPr sz="2000"/>
            </a:lvl8pPr>
            <a:lvl9pPr indent="-355600" lvl="8" marL="4114800" algn="l">
              <a:lnSpc>
                <a:spcPct val="90000"/>
              </a:lnSpc>
              <a:spcBef>
                <a:spcPts val="600"/>
              </a:spcBef>
              <a:spcAft>
                <a:spcPts val="0"/>
              </a:spcAft>
              <a:buClr>
                <a:schemeClr val="dk1"/>
              </a:buClr>
              <a:buSzPts val="2000"/>
              <a:buChar char="▪"/>
              <a:defRPr sz="2000"/>
            </a:lvl9pPr>
          </a:lstStyle>
          <a:p/>
        </p:txBody>
      </p:sp>
      <p:sp>
        <p:nvSpPr>
          <p:cNvPr id="35" name="Google Shape;35;p51"/>
          <p:cNvSpPr txBox="1"/>
          <p:nvPr>
            <p:ph idx="2" type="body"/>
          </p:nvPr>
        </p:nvSpPr>
        <p:spPr>
          <a:xfrm>
            <a:off x="6559420" y="2237793"/>
            <a:ext cx="4800937" cy="18288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000"/>
              <a:buNone/>
              <a:defRPr sz="2000"/>
            </a:lvl1pPr>
            <a:lvl2pPr indent="-228600" lvl="1" marL="914400" algn="l">
              <a:lnSpc>
                <a:spcPct val="90000"/>
              </a:lnSpc>
              <a:spcBef>
                <a:spcPts val="1200"/>
              </a:spcBef>
              <a:spcAft>
                <a:spcPts val="0"/>
              </a:spcAft>
              <a:buClr>
                <a:schemeClr val="dk1"/>
              </a:buClr>
              <a:buSzPts val="1400"/>
              <a:buNone/>
              <a:defRPr sz="1400"/>
            </a:lvl2pPr>
            <a:lvl3pPr indent="-228600" lvl="2" marL="1371600" algn="l">
              <a:lnSpc>
                <a:spcPct val="90000"/>
              </a:lnSpc>
              <a:spcBef>
                <a:spcPts val="800"/>
              </a:spcBef>
              <a:spcAft>
                <a:spcPts val="0"/>
              </a:spcAft>
              <a:buClr>
                <a:schemeClr val="dk1"/>
              </a:buClr>
              <a:buSzPts val="1200"/>
              <a:buNone/>
              <a:defRPr sz="1200"/>
            </a:lvl3pPr>
            <a:lvl4pPr indent="-228600" lvl="3" marL="1828800" algn="l">
              <a:lnSpc>
                <a:spcPct val="90000"/>
              </a:lnSpc>
              <a:spcBef>
                <a:spcPts val="600"/>
              </a:spcBef>
              <a:spcAft>
                <a:spcPts val="0"/>
              </a:spcAft>
              <a:buClr>
                <a:schemeClr val="dk1"/>
              </a:buClr>
              <a:buSzPts val="1000"/>
              <a:buNone/>
              <a:defRPr sz="1000"/>
            </a:lvl4pPr>
            <a:lvl5pPr indent="-228600" lvl="4" marL="2286000" algn="l">
              <a:lnSpc>
                <a:spcPct val="90000"/>
              </a:lnSpc>
              <a:spcBef>
                <a:spcPts val="600"/>
              </a:spcBef>
              <a:spcAft>
                <a:spcPts val="0"/>
              </a:spcAft>
              <a:buClr>
                <a:schemeClr val="dk1"/>
              </a:buClr>
              <a:buSzPts val="1000"/>
              <a:buNone/>
              <a:defRPr sz="1000"/>
            </a:lvl5pPr>
            <a:lvl6pPr indent="-228600" lvl="5" marL="2743200" algn="l">
              <a:lnSpc>
                <a:spcPct val="90000"/>
              </a:lnSpc>
              <a:spcBef>
                <a:spcPts val="600"/>
              </a:spcBef>
              <a:spcAft>
                <a:spcPts val="0"/>
              </a:spcAft>
              <a:buClr>
                <a:schemeClr val="dk1"/>
              </a:buClr>
              <a:buSzPts val="1000"/>
              <a:buNone/>
              <a:defRPr sz="1000"/>
            </a:lvl6pPr>
            <a:lvl7pPr indent="-228600" lvl="6" marL="3200400" algn="l">
              <a:lnSpc>
                <a:spcPct val="90000"/>
              </a:lnSpc>
              <a:spcBef>
                <a:spcPts val="600"/>
              </a:spcBef>
              <a:spcAft>
                <a:spcPts val="0"/>
              </a:spcAft>
              <a:buClr>
                <a:schemeClr val="dk1"/>
              </a:buClr>
              <a:buSzPts val="1000"/>
              <a:buNone/>
              <a:defRPr sz="1000"/>
            </a:lvl7pPr>
            <a:lvl8pPr indent="-228600" lvl="7" marL="3657600" algn="l">
              <a:lnSpc>
                <a:spcPct val="90000"/>
              </a:lnSpc>
              <a:spcBef>
                <a:spcPts val="600"/>
              </a:spcBef>
              <a:spcAft>
                <a:spcPts val="0"/>
              </a:spcAft>
              <a:buClr>
                <a:schemeClr val="dk1"/>
              </a:buClr>
              <a:buSzPts val="1000"/>
              <a:buNone/>
              <a:defRPr sz="1000"/>
            </a:lvl8pPr>
            <a:lvl9pPr indent="-228600" lvl="8" marL="4114800" algn="l">
              <a:lnSpc>
                <a:spcPct val="90000"/>
              </a:lnSpc>
              <a:spcBef>
                <a:spcPts val="600"/>
              </a:spcBef>
              <a:spcAft>
                <a:spcPts val="0"/>
              </a:spcAft>
              <a:buClr>
                <a:schemeClr val="dk1"/>
              </a:buClr>
              <a:buSzPts val="1000"/>
              <a:buNone/>
              <a:defRPr sz="1000"/>
            </a:lvl9pPr>
          </a:lstStyle>
          <a:p/>
        </p:txBody>
      </p:sp>
      <p:sp>
        <p:nvSpPr>
          <p:cNvPr id="36" name="Google Shape;36;p51"/>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1"/>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kai virsraksts" type="titleOnly">
  <p:cSld name="TITLE_ONLY">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52"/>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A4F1C"/>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52"/>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52"/>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 saturi" type="twoObj">
  <p:cSld name="TWO_OBJECTS">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53"/>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A4F1C"/>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 name="Google Shape;44;p53"/>
          <p:cNvSpPr txBox="1"/>
          <p:nvPr>
            <p:ph idx="1" type="body"/>
          </p:nvPr>
        </p:nvSpPr>
        <p:spPr>
          <a:xfrm>
            <a:off x="1981200" y="1981200"/>
            <a:ext cx="4572000" cy="448056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800"/>
              </a:spcBef>
              <a:spcAft>
                <a:spcPts val="0"/>
              </a:spcAft>
              <a:buClr>
                <a:schemeClr val="dk1"/>
              </a:buClr>
              <a:buSzPts val="2400"/>
              <a:buChar char="▪"/>
              <a:defRPr sz="2400">
                <a:latin typeface="Arial"/>
                <a:ea typeface="Arial"/>
                <a:cs typeface="Arial"/>
                <a:sym typeface="Arial"/>
              </a:defRPr>
            </a:lvl1pPr>
            <a:lvl2pPr indent="-355600" lvl="1" marL="914400" algn="l">
              <a:lnSpc>
                <a:spcPct val="100000"/>
              </a:lnSpc>
              <a:spcBef>
                <a:spcPts val="1200"/>
              </a:spcBef>
              <a:spcAft>
                <a:spcPts val="0"/>
              </a:spcAft>
              <a:buClr>
                <a:schemeClr val="dk1"/>
              </a:buClr>
              <a:buSzPts val="2000"/>
              <a:buChar char="▪"/>
              <a:defRPr sz="2000">
                <a:latin typeface="Arial"/>
                <a:ea typeface="Arial"/>
                <a:cs typeface="Arial"/>
                <a:sym typeface="Arial"/>
              </a:defRPr>
            </a:lvl2pPr>
            <a:lvl3pPr indent="-342900" lvl="2" marL="1371600" algn="l">
              <a:lnSpc>
                <a:spcPct val="100000"/>
              </a:lnSpc>
              <a:spcBef>
                <a:spcPts val="800"/>
              </a:spcBef>
              <a:spcAft>
                <a:spcPts val="0"/>
              </a:spcAft>
              <a:buClr>
                <a:schemeClr val="dk1"/>
              </a:buClr>
              <a:buSzPts val="1800"/>
              <a:buChar char="▪"/>
              <a:defRPr sz="1800">
                <a:latin typeface="Arial"/>
                <a:ea typeface="Arial"/>
                <a:cs typeface="Arial"/>
                <a:sym typeface="Arial"/>
              </a:defRPr>
            </a:lvl3pPr>
            <a:lvl4pPr indent="-330200" lvl="3" marL="1828800" algn="l">
              <a:lnSpc>
                <a:spcPct val="100000"/>
              </a:lnSpc>
              <a:spcBef>
                <a:spcPts val="600"/>
              </a:spcBef>
              <a:spcAft>
                <a:spcPts val="0"/>
              </a:spcAft>
              <a:buClr>
                <a:schemeClr val="dk1"/>
              </a:buClr>
              <a:buSzPts val="1600"/>
              <a:buChar char="▪"/>
              <a:defRPr sz="1600">
                <a:latin typeface="Arial"/>
                <a:ea typeface="Arial"/>
                <a:cs typeface="Arial"/>
                <a:sym typeface="Arial"/>
              </a:defRPr>
            </a:lvl4pPr>
            <a:lvl5pPr indent="-330200" lvl="4" marL="2286000" algn="l">
              <a:lnSpc>
                <a:spcPct val="100000"/>
              </a:lnSpc>
              <a:spcBef>
                <a:spcPts val="600"/>
              </a:spcBef>
              <a:spcAft>
                <a:spcPts val="0"/>
              </a:spcAft>
              <a:buClr>
                <a:schemeClr val="dk1"/>
              </a:buClr>
              <a:buSzPts val="1600"/>
              <a:buChar char="▪"/>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sz="1800"/>
            </a:lvl6pPr>
            <a:lvl7pPr indent="-342900" lvl="6" marL="3200400" algn="l">
              <a:lnSpc>
                <a:spcPct val="90000"/>
              </a:lnSpc>
              <a:spcBef>
                <a:spcPts val="600"/>
              </a:spcBef>
              <a:spcAft>
                <a:spcPts val="0"/>
              </a:spcAft>
              <a:buClr>
                <a:schemeClr val="dk1"/>
              </a:buClr>
              <a:buSzPts val="1800"/>
              <a:buChar char="▪"/>
              <a:defRPr sz="1800"/>
            </a:lvl7pPr>
            <a:lvl8pPr indent="-342900" lvl="7" marL="3657600" algn="l">
              <a:lnSpc>
                <a:spcPct val="90000"/>
              </a:lnSpc>
              <a:spcBef>
                <a:spcPts val="600"/>
              </a:spcBef>
              <a:spcAft>
                <a:spcPts val="0"/>
              </a:spcAft>
              <a:buClr>
                <a:schemeClr val="dk1"/>
              </a:buClr>
              <a:buSzPts val="1800"/>
              <a:buChar char="▪"/>
              <a:defRPr sz="1800"/>
            </a:lvl8pPr>
            <a:lvl9pPr indent="-342900" lvl="8" marL="4114800" algn="l">
              <a:lnSpc>
                <a:spcPct val="90000"/>
              </a:lnSpc>
              <a:spcBef>
                <a:spcPts val="600"/>
              </a:spcBef>
              <a:spcAft>
                <a:spcPts val="0"/>
              </a:spcAft>
              <a:buClr>
                <a:schemeClr val="dk1"/>
              </a:buClr>
              <a:buSzPts val="1800"/>
              <a:buChar char="▪"/>
              <a:defRPr sz="1800"/>
            </a:lvl9pPr>
          </a:lstStyle>
          <a:p/>
        </p:txBody>
      </p:sp>
      <p:sp>
        <p:nvSpPr>
          <p:cNvPr id="45" name="Google Shape;45;p53"/>
          <p:cNvSpPr txBox="1"/>
          <p:nvPr>
            <p:ph idx="2" type="body"/>
          </p:nvPr>
        </p:nvSpPr>
        <p:spPr>
          <a:xfrm>
            <a:off x="6781800" y="1981200"/>
            <a:ext cx="4572000" cy="4480560"/>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800"/>
              </a:spcBef>
              <a:spcAft>
                <a:spcPts val="0"/>
              </a:spcAft>
              <a:buClr>
                <a:schemeClr val="dk1"/>
              </a:buClr>
              <a:buSzPts val="2400"/>
              <a:buChar char="▪"/>
              <a:defRPr sz="2400">
                <a:latin typeface="Arial"/>
                <a:ea typeface="Arial"/>
                <a:cs typeface="Arial"/>
                <a:sym typeface="Arial"/>
              </a:defRPr>
            </a:lvl1pPr>
            <a:lvl2pPr indent="-355600" lvl="1" marL="914400" algn="l">
              <a:lnSpc>
                <a:spcPct val="100000"/>
              </a:lnSpc>
              <a:spcBef>
                <a:spcPts val="1200"/>
              </a:spcBef>
              <a:spcAft>
                <a:spcPts val="0"/>
              </a:spcAft>
              <a:buClr>
                <a:schemeClr val="dk1"/>
              </a:buClr>
              <a:buSzPts val="2000"/>
              <a:buChar char="▪"/>
              <a:defRPr sz="2000">
                <a:latin typeface="Arial"/>
                <a:ea typeface="Arial"/>
                <a:cs typeface="Arial"/>
                <a:sym typeface="Arial"/>
              </a:defRPr>
            </a:lvl2pPr>
            <a:lvl3pPr indent="-342900" lvl="2" marL="1371600" algn="l">
              <a:lnSpc>
                <a:spcPct val="100000"/>
              </a:lnSpc>
              <a:spcBef>
                <a:spcPts val="800"/>
              </a:spcBef>
              <a:spcAft>
                <a:spcPts val="0"/>
              </a:spcAft>
              <a:buClr>
                <a:schemeClr val="dk1"/>
              </a:buClr>
              <a:buSzPts val="1800"/>
              <a:buChar char="▪"/>
              <a:defRPr sz="1800">
                <a:latin typeface="Arial"/>
                <a:ea typeface="Arial"/>
                <a:cs typeface="Arial"/>
                <a:sym typeface="Arial"/>
              </a:defRPr>
            </a:lvl3pPr>
            <a:lvl4pPr indent="-330200" lvl="3" marL="1828800" algn="l">
              <a:lnSpc>
                <a:spcPct val="100000"/>
              </a:lnSpc>
              <a:spcBef>
                <a:spcPts val="600"/>
              </a:spcBef>
              <a:spcAft>
                <a:spcPts val="0"/>
              </a:spcAft>
              <a:buClr>
                <a:schemeClr val="dk1"/>
              </a:buClr>
              <a:buSzPts val="1600"/>
              <a:buChar char="▪"/>
              <a:defRPr sz="1600">
                <a:latin typeface="Arial"/>
                <a:ea typeface="Arial"/>
                <a:cs typeface="Arial"/>
                <a:sym typeface="Arial"/>
              </a:defRPr>
            </a:lvl4pPr>
            <a:lvl5pPr indent="-330200" lvl="4" marL="2286000" algn="l">
              <a:lnSpc>
                <a:spcPct val="100000"/>
              </a:lnSpc>
              <a:spcBef>
                <a:spcPts val="600"/>
              </a:spcBef>
              <a:spcAft>
                <a:spcPts val="0"/>
              </a:spcAft>
              <a:buClr>
                <a:schemeClr val="dk1"/>
              </a:buClr>
              <a:buSzPts val="1600"/>
              <a:buChar char="▪"/>
              <a:defRPr sz="1600">
                <a:latin typeface="Arial"/>
                <a:ea typeface="Arial"/>
                <a:cs typeface="Arial"/>
                <a:sym typeface="Arial"/>
              </a:defRPr>
            </a:lvl5pPr>
            <a:lvl6pPr indent="-342900" lvl="5" marL="2743200" algn="l">
              <a:lnSpc>
                <a:spcPct val="90000"/>
              </a:lnSpc>
              <a:spcBef>
                <a:spcPts val="600"/>
              </a:spcBef>
              <a:spcAft>
                <a:spcPts val="0"/>
              </a:spcAft>
              <a:buClr>
                <a:schemeClr val="dk1"/>
              </a:buClr>
              <a:buSzPts val="1800"/>
              <a:buChar char="▪"/>
              <a:defRPr sz="1800"/>
            </a:lvl6pPr>
            <a:lvl7pPr indent="-342900" lvl="6" marL="3200400" algn="l">
              <a:lnSpc>
                <a:spcPct val="90000"/>
              </a:lnSpc>
              <a:spcBef>
                <a:spcPts val="600"/>
              </a:spcBef>
              <a:spcAft>
                <a:spcPts val="0"/>
              </a:spcAft>
              <a:buClr>
                <a:schemeClr val="dk1"/>
              </a:buClr>
              <a:buSzPts val="1800"/>
              <a:buChar char="▪"/>
              <a:defRPr sz="1800"/>
            </a:lvl7pPr>
            <a:lvl8pPr indent="-342900" lvl="7" marL="3657600" algn="l">
              <a:lnSpc>
                <a:spcPct val="90000"/>
              </a:lnSpc>
              <a:spcBef>
                <a:spcPts val="600"/>
              </a:spcBef>
              <a:spcAft>
                <a:spcPts val="0"/>
              </a:spcAft>
              <a:buClr>
                <a:schemeClr val="dk1"/>
              </a:buClr>
              <a:buSzPts val="1800"/>
              <a:buChar char="▪"/>
              <a:defRPr sz="1800"/>
            </a:lvl8pPr>
            <a:lvl9pPr indent="-342900" lvl="8" marL="4114800" algn="l">
              <a:lnSpc>
                <a:spcPct val="90000"/>
              </a:lnSpc>
              <a:spcBef>
                <a:spcPts val="600"/>
              </a:spcBef>
              <a:spcAft>
                <a:spcPts val="0"/>
              </a:spcAft>
              <a:buClr>
                <a:schemeClr val="dk1"/>
              </a:buClr>
              <a:buSzPts val="1800"/>
              <a:buChar char="▪"/>
              <a:defRPr sz="1800"/>
            </a:lvl9pPr>
          </a:lstStyle>
          <a:p/>
        </p:txBody>
      </p:sp>
      <p:sp>
        <p:nvSpPr>
          <p:cNvPr id="46" name="Google Shape;46;p53"/>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53"/>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ukšs">
  <p:cSld name="Tukšs">
    <p:bg>
      <p:bgPr>
        <a:blipFill>
          <a:blip r:embed="rId2">
            <a:alphaModFix/>
          </a:blip>
          <a:stretch>
            <a:fillRect/>
          </a:stretch>
        </a:blipFill>
      </p:bgPr>
    </p:bg>
    <p:spTree>
      <p:nvGrpSpPr>
        <p:cNvPr id="48" name="Shape 48"/>
        <p:cNvGrpSpPr/>
        <p:nvPr/>
      </p:nvGrpSpPr>
      <p:grpSpPr>
        <a:xfrm>
          <a:off x="0" y="0"/>
          <a:ext cx="0" cy="0"/>
          <a:chOff x="0" y="0"/>
          <a:chExt cx="0" cy="0"/>
        </a:xfrm>
      </p:grpSpPr>
      <p:sp>
        <p:nvSpPr>
          <p:cNvPr id="49" name="Google Shape;49;p54"/>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54"/>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daļas galvene" showMasterSp="0" type="secHead">
  <p:cSld name="SECTION_HEADER">
    <p:bg>
      <p:bgPr>
        <a:blipFill>
          <a:blip r:embed="rId2">
            <a:alphaModFix/>
          </a:blip>
          <a:stretch>
            <a:fillRect/>
          </a:stretch>
        </a:blipFill>
      </p:bgPr>
    </p:bg>
    <p:spTree>
      <p:nvGrpSpPr>
        <p:cNvPr id="51" name="Shape 51"/>
        <p:cNvGrpSpPr/>
        <p:nvPr/>
      </p:nvGrpSpPr>
      <p:grpSpPr>
        <a:xfrm>
          <a:off x="0" y="0"/>
          <a:ext cx="0" cy="0"/>
          <a:chOff x="0" y="0"/>
          <a:chExt cx="0" cy="0"/>
        </a:xfrm>
      </p:grpSpPr>
      <p:sp>
        <p:nvSpPr>
          <p:cNvPr id="52" name="Google Shape;52;p55"/>
          <p:cNvSpPr txBox="1"/>
          <p:nvPr>
            <p:ph type="title"/>
          </p:nvPr>
        </p:nvSpPr>
        <p:spPr>
          <a:xfrm>
            <a:off x="609600" y="822960"/>
            <a:ext cx="8686800" cy="2011680"/>
          </a:xfrm>
          <a:prstGeom prst="rect">
            <a:avLst/>
          </a:prstGeom>
          <a:noFill/>
          <a:ln>
            <a:noFill/>
          </a:ln>
        </p:spPr>
        <p:txBody>
          <a:bodyPr anchorCtr="0" anchor="b" bIns="45700" lIns="91425" spcFirstLastPara="1" rIns="91425" wrap="square" tIns="45700">
            <a:normAutofit/>
          </a:bodyPr>
          <a:lstStyle>
            <a:lvl1pPr lvl="0" algn="l">
              <a:lnSpc>
                <a:spcPct val="98484"/>
              </a:lnSpc>
              <a:spcBef>
                <a:spcPts val="0"/>
              </a:spcBef>
              <a:spcAft>
                <a:spcPts val="0"/>
              </a:spcAft>
              <a:buClr>
                <a:srgbClr val="2A4F1C"/>
              </a:buClr>
              <a:buSzPts val="6600"/>
              <a:buFont typeface="Arial"/>
              <a:buNone/>
              <a:defRPr sz="66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55"/>
          <p:cNvSpPr txBox="1"/>
          <p:nvPr>
            <p:ph idx="1" type="body"/>
          </p:nvPr>
        </p:nvSpPr>
        <p:spPr>
          <a:xfrm>
            <a:off x="609600" y="2834640"/>
            <a:ext cx="8686800" cy="109728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Clr>
                <a:schemeClr val="dk1"/>
              </a:buClr>
              <a:buSzPts val="2800"/>
              <a:buNone/>
              <a:defRPr sz="2800">
                <a:latin typeface="Arial"/>
                <a:ea typeface="Arial"/>
                <a:cs typeface="Arial"/>
                <a:sym typeface="Arial"/>
              </a:defRPr>
            </a:lvl1pPr>
            <a:lvl2pPr indent="-228600" lvl="1" marL="914400" algn="l">
              <a:lnSpc>
                <a:spcPct val="90000"/>
              </a:lnSpc>
              <a:spcBef>
                <a:spcPts val="1200"/>
              </a:spcBef>
              <a:spcAft>
                <a:spcPts val="0"/>
              </a:spcAft>
              <a:buClr>
                <a:schemeClr val="dk1"/>
              </a:buClr>
              <a:buSzPts val="2000"/>
              <a:buNone/>
              <a:defRPr sz="2000"/>
            </a:lvl2pPr>
            <a:lvl3pPr indent="-228600" lvl="2" marL="1371600" algn="l">
              <a:lnSpc>
                <a:spcPct val="90000"/>
              </a:lnSpc>
              <a:spcBef>
                <a:spcPts val="800"/>
              </a:spcBef>
              <a:spcAft>
                <a:spcPts val="0"/>
              </a:spcAft>
              <a:buClr>
                <a:schemeClr val="dk1"/>
              </a:buClr>
              <a:buSzPts val="1800"/>
              <a:buNone/>
              <a:defRPr sz="1800"/>
            </a:lvl3pPr>
            <a:lvl4pPr indent="-228600" lvl="3" marL="1828800" algn="l">
              <a:lnSpc>
                <a:spcPct val="90000"/>
              </a:lnSpc>
              <a:spcBef>
                <a:spcPts val="600"/>
              </a:spcBef>
              <a:spcAft>
                <a:spcPts val="0"/>
              </a:spcAft>
              <a:buClr>
                <a:schemeClr val="dk1"/>
              </a:buClr>
              <a:buSzPts val="1600"/>
              <a:buNone/>
              <a:defRPr sz="1600"/>
            </a:lvl4pPr>
            <a:lvl5pPr indent="-228600" lvl="4" marL="2286000" algn="l">
              <a:lnSpc>
                <a:spcPct val="90000"/>
              </a:lnSpc>
              <a:spcBef>
                <a:spcPts val="600"/>
              </a:spcBef>
              <a:spcAft>
                <a:spcPts val="0"/>
              </a:spcAft>
              <a:buClr>
                <a:schemeClr val="dk1"/>
              </a:buClr>
              <a:buSzPts val="1600"/>
              <a:buNone/>
              <a:defRPr sz="1600"/>
            </a:lvl5pPr>
            <a:lvl6pPr indent="-228600" lvl="5" marL="2743200" algn="l">
              <a:lnSpc>
                <a:spcPct val="90000"/>
              </a:lnSpc>
              <a:spcBef>
                <a:spcPts val="600"/>
              </a:spcBef>
              <a:spcAft>
                <a:spcPts val="0"/>
              </a:spcAft>
              <a:buClr>
                <a:schemeClr val="dk1"/>
              </a:buClr>
              <a:buSzPts val="1600"/>
              <a:buNone/>
              <a:defRPr sz="1600"/>
            </a:lvl6pPr>
            <a:lvl7pPr indent="-228600" lvl="6" marL="3200400" algn="l">
              <a:lnSpc>
                <a:spcPct val="90000"/>
              </a:lnSpc>
              <a:spcBef>
                <a:spcPts val="600"/>
              </a:spcBef>
              <a:spcAft>
                <a:spcPts val="0"/>
              </a:spcAft>
              <a:buClr>
                <a:schemeClr val="dk1"/>
              </a:buClr>
              <a:buSzPts val="1600"/>
              <a:buNone/>
              <a:defRPr sz="1600"/>
            </a:lvl7pPr>
            <a:lvl8pPr indent="-228600" lvl="7" marL="3657600" algn="l">
              <a:lnSpc>
                <a:spcPct val="90000"/>
              </a:lnSpc>
              <a:spcBef>
                <a:spcPts val="600"/>
              </a:spcBef>
              <a:spcAft>
                <a:spcPts val="0"/>
              </a:spcAft>
              <a:buClr>
                <a:schemeClr val="dk1"/>
              </a:buClr>
              <a:buSzPts val="1600"/>
              <a:buNone/>
              <a:defRPr sz="1600"/>
            </a:lvl8pPr>
            <a:lvl9pPr indent="-228600" lvl="8" marL="4114800" algn="l">
              <a:lnSpc>
                <a:spcPct val="90000"/>
              </a:lnSpc>
              <a:spcBef>
                <a:spcPts val="600"/>
              </a:spcBef>
              <a:spcAft>
                <a:spcPts val="0"/>
              </a:spcAft>
              <a:buClr>
                <a:schemeClr val="dk1"/>
              </a:buClr>
              <a:buSzPts val="1600"/>
              <a:buNone/>
              <a:defRPr sz="1600"/>
            </a:lvl9pPr>
          </a:lstStyle>
          <a:p/>
        </p:txBody>
      </p:sp>
      <p:pic>
        <p:nvPicPr>
          <p:cNvPr descr="A black background with text and a black rectangle&#10;&#10;Description automatically generated with medium confidence" id="54" name="Google Shape;54;p55"/>
          <p:cNvPicPr preferRelativeResize="0"/>
          <p:nvPr/>
        </p:nvPicPr>
        <p:blipFill rotWithShape="1">
          <a:blip r:embed="rId3">
            <a:alphaModFix/>
          </a:blip>
          <a:srcRect b="0" l="0" r="0" t="0"/>
          <a:stretch/>
        </p:blipFill>
        <p:spPr>
          <a:xfrm>
            <a:off x="21746" y="69981"/>
            <a:ext cx="2027904" cy="10750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alīdzinājums" type="twoTxTwoObj">
  <p:cSld name="TWO_OBJECTS_WITH_TEXT">
    <p:bg>
      <p:bgPr>
        <a:blipFill>
          <a:blip r:embed="rId2">
            <a:alphaModFix/>
          </a:blip>
          <a:stretch>
            <a:fillRect/>
          </a:stretch>
        </a:blipFill>
      </p:bgPr>
    </p:bg>
    <p:spTree>
      <p:nvGrpSpPr>
        <p:cNvPr id="55" name="Shape 55"/>
        <p:cNvGrpSpPr/>
        <p:nvPr/>
      </p:nvGrpSpPr>
      <p:grpSpPr>
        <a:xfrm>
          <a:off x="0" y="0"/>
          <a:ext cx="0" cy="0"/>
          <a:chOff x="0" y="0"/>
          <a:chExt cx="0" cy="0"/>
        </a:xfrm>
      </p:grpSpPr>
      <p:sp>
        <p:nvSpPr>
          <p:cNvPr id="56" name="Google Shape;56;p56"/>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algn="l">
              <a:lnSpc>
                <a:spcPct val="85000"/>
              </a:lnSpc>
              <a:spcBef>
                <a:spcPts val="0"/>
              </a:spcBef>
              <a:spcAft>
                <a:spcPts val="0"/>
              </a:spcAft>
              <a:buClr>
                <a:srgbClr val="2A4F1C"/>
              </a:buClr>
              <a:buSzPts val="44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56"/>
          <p:cNvSpPr txBox="1"/>
          <p:nvPr>
            <p:ph idx="1" type="body"/>
          </p:nvPr>
        </p:nvSpPr>
        <p:spPr>
          <a:xfrm>
            <a:off x="1981200" y="1679448"/>
            <a:ext cx="4572000" cy="83048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1200"/>
              </a:spcBef>
              <a:spcAft>
                <a:spcPts val="0"/>
              </a:spcAft>
              <a:buClr>
                <a:schemeClr val="dk1"/>
              </a:buClr>
              <a:buSzPts val="2000"/>
              <a:buNone/>
              <a:defRPr b="1" sz="2000"/>
            </a:lvl2pPr>
            <a:lvl3pPr indent="-228600" lvl="2" marL="1371600" algn="l">
              <a:lnSpc>
                <a:spcPct val="90000"/>
              </a:lnSpc>
              <a:spcBef>
                <a:spcPts val="8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600"/>
              </a:spcBef>
              <a:spcAft>
                <a:spcPts val="0"/>
              </a:spcAft>
              <a:buClr>
                <a:schemeClr val="dk1"/>
              </a:buClr>
              <a:buSzPts val="1600"/>
              <a:buNone/>
              <a:defRPr b="1" sz="1600"/>
            </a:lvl7pPr>
            <a:lvl8pPr indent="-228600" lvl="7" marL="3657600" algn="l">
              <a:lnSpc>
                <a:spcPct val="90000"/>
              </a:lnSpc>
              <a:spcBef>
                <a:spcPts val="600"/>
              </a:spcBef>
              <a:spcAft>
                <a:spcPts val="0"/>
              </a:spcAft>
              <a:buClr>
                <a:schemeClr val="dk1"/>
              </a:buClr>
              <a:buSzPts val="1600"/>
              <a:buNone/>
              <a:defRPr b="1" sz="1600"/>
            </a:lvl8pPr>
            <a:lvl9pPr indent="-228600" lvl="8" marL="4114800" algn="l">
              <a:lnSpc>
                <a:spcPct val="90000"/>
              </a:lnSpc>
              <a:spcBef>
                <a:spcPts val="600"/>
              </a:spcBef>
              <a:spcAft>
                <a:spcPts val="0"/>
              </a:spcAft>
              <a:buClr>
                <a:schemeClr val="dk1"/>
              </a:buClr>
              <a:buSzPts val="1600"/>
              <a:buNone/>
              <a:defRPr b="1" sz="1600"/>
            </a:lvl9pPr>
          </a:lstStyle>
          <a:p/>
        </p:txBody>
      </p:sp>
      <p:sp>
        <p:nvSpPr>
          <p:cNvPr id="58" name="Google Shape;58;p56"/>
          <p:cNvSpPr txBox="1"/>
          <p:nvPr>
            <p:ph idx="2" type="body"/>
          </p:nvPr>
        </p:nvSpPr>
        <p:spPr>
          <a:xfrm>
            <a:off x="1981200" y="2509935"/>
            <a:ext cx="4572000" cy="396706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800"/>
              </a:spcBef>
              <a:spcAft>
                <a:spcPts val="0"/>
              </a:spcAft>
              <a:buClr>
                <a:schemeClr val="dk1"/>
              </a:buClr>
              <a:buSzPts val="2400"/>
              <a:buChar char="▪"/>
              <a:defRPr sz="2400">
                <a:latin typeface="Arial"/>
                <a:ea typeface="Arial"/>
                <a:cs typeface="Arial"/>
                <a:sym typeface="Arial"/>
              </a:defRPr>
            </a:lvl1pPr>
            <a:lvl2pPr indent="-355600" lvl="1" marL="914400" algn="l">
              <a:lnSpc>
                <a:spcPct val="100000"/>
              </a:lnSpc>
              <a:spcBef>
                <a:spcPts val="1200"/>
              </a:spcBef>
              <a:spcAft>
                <a:spcPts val="0"/>
              </a:spcAft>
              <a:buClr>
                <a:schemeClr val="dk1"/>
              </a:buClr>
              <a:buSzPts val="2000"/>
              <a:buChar char="▪"/>
              <a:defRPr sz="2000">
                <a:latin typeface="Arial"/>
                <a:ea typeface="Arial"/>
                <a:cs typeface="Arial"/>
                <a:sym typeface="Arial"/>
              </a:defRPr>
            </a:lvl2pPr>
            <a:lvl3pPr indent="-342900" lvl="2" marL="1371600" algn="l">
              <a:lnSpc>
                <a:spcPct val="100000"/>
              </a:lnSpc>
              <a:spcBef>
                <a:spcPts val="800"/>
              </a:spcBef>
              <a:spcAft>
                <a:spcPts val="0"/>
              </a:spcAft>
              <a:buClr>
                <a:schemeClr val="dk1"/>
              </a:buClr>
              <a:buSzPts val="1800"/>
              <a:buChar char="▪"/>
              <a:defRPr sz="1800">
                <a:latin typeface="Arial"/>
                <a:ea typeface="Arial"/>
                <a:cs typeface="Arial"/>
                <a:sym typeface="Arial"/>
              </a:defRPr>
            </a:lvl3pPr>
            <a:lvl4pPr indent="-330200" lvl="3" marL="1828800" algn="l">
              <a:lnSpc>
                <a:spcPct val="100000"/>
              </a:lnSpc>
              <a:spcBef>
                <a:spcPts val="600"/>
              </a:spcBef>
              <a:spcAft>
                <a:spcPts val="0"/>
              </a:spcAft>
              <a:buClr>
                <a:schemeClr val="dk1"/>
              </a:buClr>
              <a:buSzPts val="1600"/>
              <a:buChar char="▪"/>
              <a:defRPr sz="1600">
                <a:latin typeface="Arial"/>
                <a:ea typeface="Arial"/>
                <a:cs typeface="Arial"/>
                <a:sym typeface="Arial"/>
              </a:defRPr>
            </a:lvl4pPr>
            <a:lvl5pPr indent="-330200" lvl="4" marL="2286000" algn="l">
              <a:lnSpc>
                <a:spcPct val="100000"/>
              </a:lnSpc>
              <a:spcBef>
                <a:spcPts val="600"/>
              </a:spcBef>
              <a:spcAft>
                <a:spcPts val="0"/>
              </a:spcAft>
              <a:buClr>
                <a:schemeClr val="dk1"/>
              </a:buClr>
              <a:buSzPts val="1600"/>
              <a:buChar char="▪"/>
              <a:defRPr sz="1600">
                <a:latin typeface="Arial"/>
                <a:ea typeface="Arial"/>
                <a:cs typeface="Arial"/>
                <a:sym typeface="Arial"/>
              </a:defRPr>
            </a:lvl5pPr>
            <a:lvl6pPr indent="-330200" lvl="5" marL="2743200" algn="l">
              <a:lnSpc>
                <a:spcPct val="90000"/>
              </a:lnSpc>
              <a:spcBef>
                <a:spcPts val="600"/>
              </a:spcBef>
              <a:spcAft>
                <a:spcPts val="0"/>
              </a:spcAft>
              <a:buClr>
                <a:schemeClr val="dk1"/>
              </a:buClr>
              <a:buSzPts val="1600"/>
              <a:buChar char="▪"/>
              <a:defRPr sz="1600"/>
            </a:lvl6pPr>
            <a:lvl7pPr indent="-330200" lvl="6" marL="3200400" algn="l">
              <a:lnSpc>
                <a:spcPct val="90000"/>
              </a:lnSpc>
              <a:spcBef>
                <a:spcPts val="600"/>
              </a:spcBef>
              <a:spcAft>
                <a:spcPts val="0"/>
              </a:spcAft>
              <a:buClr>
                <a:schemeClr val="dk1"/>
              </a:buClr>
              <a:buSzPts val="1600"/>
              <a:buChar char="▪"/>
              <a:defRPr sz="1600"/>
            </a:lvl7pPr>
            <a:lvl8pPr indent="-330200" lvl="7" marL="3657600" algn="l">
              <a:lnSpc>
                <a:spcPct val="90000"/>
              </a:lnSpc>
              <a:spcBef>
                <a:spcPts val="600"/>
              </a:spcBef>
              <a:spcAft>
                <a:spcPts val="0"/>
              </a:spcAft>
              <a:buClr>
                <a:schemeClr val="dk1"/>
              </a:buClr>
              <a:buSzPts val="1600"/>
              <a:buChar char="▪"/>
              <a:defRPr sz="1600"/>
            </a:lvl8pPr>
            <a:lvl9pPr indent="-330200" lvl="8" marL="4114800" algn="l">
              <a:lnSpc>
                <a:spcPct val="90000"/>
              </a:lnSpc>
              <a:spcBef>
                <a:spcPts val="600"/>
              </a:spcBef>
              <a:spcAft>
                <a:spcPts val="0"/>
              </a:spcAft>
              <a:buClr>
                <a:schemeClr val="dk1"/>
              </a:buClr>
              <a:buSzPts val="1600"/>
              <a:buChar char="▪"/>
              <a:defRPr sz="1600"/>
            </a:lvl9pPr>
          </a:lstStyle>
          <a:p/>
        </p:txBody>
      </p:sp>
      <p:sp>
        <p:nvSpPr>
          <p:cNvPr id="59" name="Google Shape;59;p56"/>
          <p:cNvSpPr txBox="1"/>
          <p:nvPr>
            <p:ph idx="3" type="body"/>
          </p:nvPr>
        </p:nvSpPr>
        <p:spPr>
          <a:xfrm>
            <a:off x="6781800" y="1679448"/>
            <a:ext cx="4572000" cy="83048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0"/>
              </a:spcBef>
              <a:spcAft>
                <a:spcPts val="0"/>
              </a:spcAft>
              <a:buClr>
                <a:schemeClr val="dk1"/>
              </a:buClr>
              <a:buSzPts val="2400"/>
              <a:buNone/>
              <a:defRPr b="1" sz="2400">
                <a:latin typeface="Arial"/>
                <a:ea typeface="Arial"/>
                <a:cs typeface="Arial"/>
                <a:sym typeface="Arial"/>
              </a:defRPr>
            </a:lvl1pPr>
            <a:lvl2pPr indent="-228600" lvl="1" marL="914400" algn="l">
              <a:lnSpc>
                <a:spcPct val="90000"/>
              </a:lnSpc>
              <a:spcBef>
                <a:spcPts val="1200"/>
              </a:spcBef>
              <a:spcAft>
                <a:spcPts val="0"/>
              </a:spcAft>
              <a:buClr>
                <a:schemeClr val="dk1"/>
              </a:buClr>
              <a:buSzPts val="2000"/>
              <a:buNone/>
              <a:defRPr b="1" sz="2000"/>
            </a:lvl2pPr>
            <a:lvl3pPr indent="-228600" lvl="2" marL="1371600" algn="l">
              <a:lnSpc>
                <a:spcPct val="90000"/>
              </a:lnSpc>
              <a:spcBef>
                <a:spcPts val="800"/>
              </a:spcBef>
              <a:spcAft>
                <a:spcPts val="0"/>
              </a:spcAft>
              <a:buClr>
                <a:schemeClr val="dk1"/>
              </a:buClr>
              <a:buSzPts val="1800"/>
              <a:buNone/>
              <a:defRPr b="1" sz="1800"/>
            </a:lvl3pPr>
            <a:lvl4pPr indent="-228600" lvl="3" marL="1828800" algn="l">
              <a:lnSpc>
                <a:spcPct val="90000"/>
              </a:lnSpc>
              <a:spcBef>
                <a:spcPts val="600"/>
              </a:spcBef>
              <a:spcAft>
                <a:spcPts val="0"/>
              </a:spcAft>
              <a:buClr>
                <a:schemeClr val="dk1"/>
              </a:buClr>
              <a:buSzPts val="1600"/>
              <a:buNone/>
              <a:defRPr b="1" sz="1600"/>
            </a:lvl4pPr>
            <a:lvl5pPr indent="-228600" lvl="4" marL="2286000" algn="l">
              <a:lnSpc>
                <a:spcPct val="90000"/>
              </a:lnSpc>
              <a:spcBef>
                <a:spcPts val="600"/>
              </a:spcBef>
              <a:spcAft>
                <a:spcPts val="0"/>
              </a:spcAft>
              <a:buClr>
                <a:schemeClr val="dk1"/>
              </a:buClr>
              <a:buSzPts val="1600"/>
              <a:buNone/>
              <a:defRPr b="1" sz="1600"/>
            </a:lvl5pPr>
            <a:lvl6pPr indent="-228600" lvl="5" marL="2743200" algn="l">
              <a:lnSpc>
                <a:spcPct val="90000"/>
              </a:lnSpc>
              <a:spcBef>
                <a:spcPts val="600"/>
              </a:spcBef>
              <a:spcAft>
                <a:spcPts val="0"/>
              </a:spcAft>
              <a:buClr>
                <a:schemeClr val="dk1"/>
              </a:buClr>
              <a:buSzPts val="1600"/>
              <a:buNone/>
              <a:defRPr b="1" sz="1600"/>
            </a:lvl6pPr>
            <a:lvl7pPr indent="-228600" lvl="6" marL="3200400" algn="l">
              <a:lnSpc>
                <a:spcPct val="90000"/>
              </a:lnSpc>
              <a:spcBef>
                <a:spcPts val="600"/>
              </a:spcBef>
              <a:spcAft>
                <a:spcPts val="0"/>
              </a:spcAft>
              <a:buClr>
                <a:schemeClr val="dk1"/>
              </a:buClr>
              <a:buSzPts val="1600"/>
              <a:buNone/>
              <a:defRPr b="1" sz="1600"/>
            </a:lvl7pPr>
            <a:lvl8pPr indent="-228600" lvl="7" marL="3657600" algn="l">
              <a:lnSpc>
                <a:spcPct val="90000"/>
              </a:lnSpc>
              <a:spcBef>
                <a:spcPts val="600"/>
              </a:spcBef>
              <a:spcAft>
                <a:spcPts val="0"/>
              </a:spcAft>
              <a:buClr>
                <a:schemeClr val="dk1"/>
              </a:buClr>
              <a:buSzPts val="1600"/>
              <a:buNone/>
              <a:defRPr b="1" sz="1600"/>
            </a:lvl8pPr>
            <a:lvl9pPr indent="-228600" lvl="8" marL="4114800" algn="l">
              <a:lnSpc>
                <a:spcPct val="90000"/>
              </a:lnSpc>
              <a:spcBef>
                <a:spcPts val="600"/>
              </a:spcBef>
              <a:spcAft>
                <a:spcPts val="0"/>
              </a:spcAft>
              <a:buClr>
                <a:schemeClr val="dk1"/>
              </a:buClr>
              <a:buSzPts val="1600"/>
              <a:buNone/>
              <a:defRPr b="1" sz="1600"/>
            </a:lvl9pPr>
          </a:lstStyle>
          <a:p/>
        </p:txBody>
      </p:sp>
      <p:sp>
        <p:nvSpPr>
          <p:cNvPr id="60" name="Google Shape;60;p56"/>
          <p:cNvSpPr txBox="1"/>
          <p:nvPr>
            <p:ph idx="4" type="body"/>
          </p:nvPr>
        </p:nvSpPr>
        <p:spPr>
          <a:xfrm>
            <a:off x="6781800" y="2509935"/>
            <a:ext cx="4572000" cy="3967065"/>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1800"/>
              </a:spcBef>
              <a:spcAft>
                <a:spcPts val="0"/>
              </a:spcAft>
              <a:buClr>
                <a:schemeClr val="dk1"/>
              </a:buClr>
              <a:buSzPts val="2400"/>
              <a:buChar char="▪"/>
              <a:defRPr sz="2400">
                <a:latin typeface="Arial"/>
                <a:ea typeface="Arial"/>
                <a:cs typeface="Arial"/>
                <a:sym typeface="Arial"/>
              </a:defRPr>
            </a:lvl1pPr>
            <a:lvl2pPr indent="-355600" lvl="1" marL="914400" algn="l">
              <a:lnSpc>
                <a:spcPct val="100000"/>
              </a:lnSpc>
              <a:spcBef>
                <a:spcPts val="1200"/>
              </a:spcBef>
              <a:spcAft>
                <a:spcPts val="0"/>
              </a:spcAft>
              <a:buClr>
                <a:schemeClr val="dk1"/>
              </a:buClr>
              <a:buSzPts val="2000"/>
              <a:buChar char="▪"/>
              <a:defRPr sz="2000">
                <a:latin typeface="Arial"/>
                <a:ea typeface="Arial"/>
                <a:cs typeface="Arial"/>
                <a:sym typeface="Arial"/>
              </a:defRPr>
            </a:lvl2pPr>
            <a:lvl3pPr indent="-342900" lvl="2" marL="1371600" algn="l">
              <a:lnSpc>
                <a:spcPct val="100000"/>
              </a:lnSpc>
              <a:spcBef>
                <a:spcPts val="800"/>
              </a:spcBef>
              <a:spcAft>
                <a:spcPts val="0"/>
              </a:spcAft>
              <a:buClr>
                <a:schemeClr val="dk1"/>
              </a:buClr>
              <a:buSzPts val="1800"/>
              <a:buChar char="▪"/>
              <a:defRPr sz="1800">
                <a:latin typeface="Arial"/>
                <a:ea typeface="Arial"/>
                <a:cs typeface="Arial"/>
                <a:sym typeface="Arial"/>
              </a:defRPr>
            </a:lvl3pPr>
            <a:lvl4pPr indent="-330200" lvl="3" marL="1828800" algn="l">
              <a:lnSpc>
                <a:spcPct val="100000"/>
              </a:lnSpc>
              <a:spcBef>
                <a:spcPts val="600"/>
              </a:spcBef>
              <a:spcAft>
                <a:spcPts val="0"/>
              </a:spcAft>
              <a:buClr>
                <a:schemeClr val="dk1"/>
              </a:buClr>
              <a:buSzPts val="1600"/>
              <a:buChar char="▪"/>
              <a:defRPr sz="1600">
                <a:latin typeface="Arial"/>
                <a:ea typeface="Arial"/>
                <a:cs typeface="Arial"/>
                <a:sym typeface="Arial"/>
              </a:defRPr>
            </a:lvl4pPr>
            <a:lvl5pPr indent="-330200" lvl="4" marL="2286000" algn="l">
              <a:lnSpc>
                <a:spcPct val="100000"/>
              </a:lnSpc>
              <a:spcBef>
                <a:spcPts val="600"/>
              </a:spcBef>
              <a:spcAft>
                <a:spcPts val="0"/>
              </a:spcAft>
              <a:buClr>
                <a:schemeClr val="dk1"/>
              </a:buClr>
              <a:buSzPts val="1600"/>
              <a:buChar char="▪"/>
              <a:defRPr sz="1600">
                <a:latin typeface="Arial"/>
                <a:ea typeface="Arial"/>
                <a:cs typeface="Arial"/>
                <a:sym typeface="Arial"/>
              </a:defRPr>
            </a:lvl5pPr>
            <a:lvl6pPr indent="-330200" lvl="5" marL="2743200" algn="l">
              <a:lnSpc>
                <a:spcPct val="90000"/>
              </a:lnSpc>
              <a:spcBef>
                <a:spcPts val="600"/>
              </a:spcBef>
              <a:spcAft>
                <a:spcPts val="0"/>
              </a:spcAft>
              <a:buClr>
                <a:schemeClr val="dk1"/>
              </a:buClr>
              <a:buSzPts val="1600"/>
              <a:buChar char="▪"/>
              <a:defRPr sz="1600"/>
            </a:lvl6pPr>
            <a:lvl7pPr indent="-330200" lvl="6" marL="3200400" algn="l">
              <a:lnSpc>
                <a:spcPct val="90000"/>
              </a:lnSpc>
              <a:spcBef>
                <a:spcPts val="600"/>
              </a:spcBef>
              <a:spcAft>
                <a:spcPts val="0"/>
              </a:spcAft>
              <a:buClr>
                <a:schemeClr val="dk1"/>
              </a:buClr>
              <a:buSzPts val="1600"/>
              <a:buChar char="▪"/>
              <a:defRPr sz="1600"/>
            </a:lvl7pPr>
            <a:lvl8pPr indent="-330200" lvl="7" marL="3657600" algn="l">
              <a:lnSpc>
                <a:spcPct val="90000"/>
              </a:lnSpc>
              <a:spcBef>
                <a:spcPts val="600"/>
              </a:spcBef>
              <a:spcAft>
                <a:spcPts val="0"/>
              </a:spcAft>
              <a:buClr>
                <a:schemeClr val="dk1"/>
              </a:buClr>
              <a:buSzPts val="1600"/>
              <a:buChar char="▪"/>
              <a:defRPr sz="1600"/>
            </a:lvl8pPr>
            <a:lvl9pPr indent="-330200" lvl="8" marL="4114800" algn="l">
              <a:lnSpc>
                <a:spcPct val="90000"/>
              </a:lnSpc>
              <a:spcBef>
                <a:spcPts val="600"/>
              </a:spcBef>
              <a:spcAft>
                <a:spcPts val="0"/>
              </a:spcAft>
              <a:buClr>
                <a:schemeClr val="dk1"/>
              </a:buClr>
              <a:buSzPts val="1600"/>
              <a:buChar char="▪"/>
              <a:defRPr sz="1600"/>
            </a:lvl9pPr>
          </a:lstStyle>
          <a:p/>
        </p:txBody>
      </p:sp>
      <p:sp>
        <p:nvSpPr>
          <p:cNvPr id="61" name="Google Shape;61;p56"/>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56"/>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25.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6" Type="http://schemas.openxmlformats.org/officeDocument/2006/relationships/theme" Target="../theme/theme3.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5.jpg"/><Relationship Id="rId2" Type="http://schemas.openxmlformats.org/officeDocument/2006/relationships/slideLayout" Target="../slideLayouts/slideLayout14.xml"/><Relationship Id="rId3"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47"/>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lvl1pPr lvl="0" marR="0" rtl="0" algn="l">
              <a:lnSpc>
                <a:spcPct val="85000"/>
              </a:lnSpc>
              <a:spcBef>
                <a:spcPts val="0"/>
              </a:spcBef>
              <a:spcAft>
                <a:spcPts val="0"/>
              </a:spcAft>
              <a:buClr>
                <a:srgbClr val="2A4F1C"/>
              </a:buClr>
              <a:buSzPts val="4400"/>
              <a:buFont typeface="Arial"/>
              <a:buNone/>
              <a:defRPr b="0" i="0" sz="4400" u="none" cap="none" strike="noStrike">
                <a:solidFill>
                  <a:srgbClr val="2A4F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47"/>
          <p:cNvSpPr txBox="1"/>
          <p:nvPr>
            <p:ph idx="1" type="body"/>
          </p:nvPr>
        </p:nvSpPr>
        <p:spPr>
          <a:xfrm>
            <a:off x="1981200" y="1987419"/>
            <a:ext cx="9372600" cy="4483101"/>
          </a:xfrm>
          <a:prstGeom prst="rect">
            <a:avLst/>
          </a:prstGeom>
          <a:noFill/>
          <a:ln>
            <a:noFill/>
          </a:ln>
        </p:spPr>
        <p:txBody>
          <a:bodyPr anchorCtr="0" anchor="t" bIns="45700" lIns="91425" spcFirstLastPara="1" rIns="91425" wrap="square" tIns="45700">
            <a:normAutofit/>
          </a:bodyPr>
          <a:lstStyle>
            <a:lvl1pPr indent="-381000" lvl="0" marL="457200" marR="0" rtl="0" algn="l">
              <a:lnSpc>
                <a:spcPct val="90000"/>
              </a:lnSpc>
              <a:spcBef>
                <a:spcPts val="18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rtl="0" algn="l">
              <a:lnSpc>
                <a:spcPct val="90000"/>
              </a:lnSpc>
              <a:spcBef>
                <a:spcPts val="12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90000"/>
              </a:lnSpc>
              <a:spcBef>
                <a:spcPts val="6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12" name="Google Shape;12;p47"/>
          <p:cNvSpPr txBox="1"/>
          <p:nvPr>
            <p:ph idx="10" type="dt"/>
          </p:nvPr>
        </p:nvSpPr>
        <p:spPr>
          <a:xfrm rot="-5400000">
            <a:off x="11330276" y="5888275"/>
            <a:ext cx="883759" cy="280731"/>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BA08C"/>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47"/>
          <p:cNvSpPr txBox="1"/>
          <p:nvPr>
            <p:ph idx="11" type="ftr"/>
          </p:nvPr>
        </p:nvSpPr>
        <p:spPr>
          <a:xfrm rot="-5400000">
            <a:off x="9202187" y="2794728"/>
            <a:ext cx="5139936" cy="28073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BA08C"/>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47"/>
          <p:cNvSpPr txBox="1"/>
          <p:nvPr>
            <p:ph idx="12" type="sldNum"/>
          </p:nvPr>
        </p:nvSpPr>
        <p:spPr>
          <a:xfrm>
            <a:off x="313321" y="6268940"/>
            <a:ext cx="722377" cy="201580"/>
          </a:xfrm>
          <a:prstGeom prst="rect">
            <a:avLst/>
          </a:prstGeom>
          <a:noFill/>
          <a:ln>
            <a:noFill/>
          </a:ln>
        </p:spPr>
        <p:txBody>
          <a:bodyPr anchorCtr="0" anchor="ctr" bIns="45700" lIns="91425" spcFirstLastPara="1" rIns="91425" wrap="square" tIns="45700">
            <a:noAutofit/>
          </a:bodyPr>
          <a:lstStyle>
            <a:lvl1pPr indent="0" lvl="0" marL="0" marR="0" rtl="0" algn="l">
              <a:spcBef>
                <a:spcPts val="0"/>
              </a:spcBef>
              <a:buNone/>
              <a:defRPr b="0" i="0" sz="1200" u="none" cap="none" strike="noStrike">
                <a:solidFill>
                  <a:srgbClr val="7BA08C"/>
                </a:solidFill>
                <a:latin typeface="Arial"/>
                <a:ea typeface="Arial"/>
                <a:cs typeface="Arial"/>
                <a:sym typeface="Arial"/>
              </a:defRPr>
            </a:lvl1pPr>
            <a:lvl2pPr indent="0" lvl="1" marL="0" marR="0" rtl="0" algn="l">
              <a:spcBef>
                <a:spcPts val="0"/>
              </a:spcBef>
              <a:buNone/>
              <a:defRPr b="0" i="0" sz="1200" u="none" cap="none" strike="noStrike">
                <a:solidFill>
                  <a:srgbClr val="7BA08C"/>
                </a:solidFill>
                <a:latin typeface="Arial"/>
                <a:ea typeface="Arial"/>
                <a:cs typeface="Arial"/>
                <a:sym typeface="Arial"/>
              </a:defRPr>
            </a:lvl2pPr>
            <a:lvl3pPr indent="0" lvl="2" marL="0" marR="0" rtl="0" algn="l">
              <a:spcBef>
                <a:spcPts val="0"/>
              </a:spcBef>
              <a:buNone/>
              <a:defRPr b="0" i="0" sz="1200" u="none" cap="none" strike="noStrike">
                <a:solidFill>
                  <a:srgbClr val="7BA08C"/>
                </a:solidFill>
                <a:latin typeface="Arial"/>
                <a:ea typeface="Arial"/>
                <a:cs typeface="Arial"/>
                <a:sym typeface="Arial"/>
              </a:defRPr>
            </a:lvl3pPr>
            <a:lvl4pPr indent="0" lvl="3" marL="0" marR="0" rtl="0" algn="l">
              <a:spcBef>
                <a:spcPts val="0"/>
              </a:spcBef>
              <a:buNone/>
              <a:defRPr b="0" i="0" sz="1200" u="none" cap="none" strike="noStrike">
                <a:solidFill>
                  <a:srgbClr val="7BA08C"/>
                </a:solidFill>
                <a:latin typeface="Arial"/>
                <a:ea typeface="Arial"/>
                <a:cs typeface="Arial"/>
                <a:sym typeface="Arial"/>
              </a:defRPr>
            </a:lvl4pPr>
            <a:lvl5pPr indent="0" lvl="4" marL="0" marR="0" rtl="0" algn="l">
              <a:spcBef>
                <a:spcPts val="0"/>
              </a:spcBef>
              <a:buNone/>
              <a:defRPr b="0" i="0" sz="1200" u="none" cap="none" strike="noStrike">
                <a:solidFill>
                  <a:srgbClr val="7BA08C"/>
                </a:solidFill>
                <a:latin typeface="Arial"/>
                <a:ea typeface="Arial"/>
                <a:cs typeface="Arial"/>
                <a:sym typeface="Arial"/>
              </a:defRPr>
            </a:lvl5pPr>
            <a:lvl6pPr indent="0" lvl="5" marL="0" marR="0" rtl="0" algn="l">
              <a:spcBef>
                <a:spcPts val="0"/>
              </a:spcBef>
              <a:buNone/>
              <a:defRPr b="0" i="0" sz="1200" u="none" cap="none" strike="noStrike">
                <a:solidFill>
                  <a:srgbClr val="7BA08C"/>
                </a:solidFill>
                <a:latin typeface="Arial"/>
                <a:ea typeface="Arial"/>
                <a:cs typeface="Arial"/>
                <a:sym typeface="Arial"/>
              </a:defRPr>
            </a:lvl6pPr>
            <a:lvl7pPr indent="0" lvl="6" marL="0" marR="0" rtl="0" algn="l">
              <a:spcBef>
                <a:spcPts val="0"/>
              </a:spcBef>
              <a:buNone/>
              <a:defRPr b="0" i="0" sz="1200" u="none" cap="none" strike="noStrike">
                <a:solidFill>
                  <a:srgbClr val="7BA08C"/>
                </a:solidFill>
                <a:latin typeface="Arial"/>
                <a:ea typeface="Arial"/>
                <a:cs typeface="Arial"/>
                <a:sym typeface="Arial"/>
              </a:defRPr>
            </a:lvl7pPr>
            <a:lvl8pPr indent="0" lvl="7" marL="0" marR="0" rtl="0" algn="l">
              <a:spcBef>
                <a:spcPts val="0"/>
              </a:spcBef>
              <a:buNone/>
              <a:defRPr b="0" i="0" sz="1200" u="none" cap="none" strike="noStrike">
                <a:solidFill>
                  <a:srgbClr val="7BA08C"/>
                </a:solidFill>
                <a:latin typeface="Arial"/>
                <a:ea typeface="Arial"/>
                <a:cs typeface="Arial"/>
                <a:sym typeface="Arial"/>
              </a:defRPr>
            </a:lvl8pPr>
            <a:lvl9pPr indent="0" lvl="8" marL="0" marR="0" rtl="0" algn="l">
              <a:spcBef>
                <a:spcPts val="0"/>
              </a:spcBef>
              <a:buNone/>
              <a:defRPr b="0" i="0" sz="1200" u="none" cap="none" strike="noStrike">
                <a:solidFill>
                  <a:srgbClr val="7BA08C"/>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lv-LV"/>
              <a:t>‹#›</a:t>
            </a:fld>
            <a:endParaRPr/>
          </a:p>
        </p:txBody>
      </p:sp>
      <p:pic>
        <p:nvPicPr>
          <p:cNvPr descr="A black background with text and a black rectangle&#10;&#10;Description automatically generated with medium confidence" id="15" name="Google Shape;15;p47"/>
          <p:cNvPicPr preferRelativeResize="0"/>
          <p:nvPr/>
        </p:nvPicPr>
        <p:blipFill rotWithShape="1">
          <a:blip r:embed="rId2">
            <a:alphaModFix/>
          </a:blip>
          <a:srcRect b="0" l="0" r="0" t="0"/>
          <a:stretch/>
        </p:blipFill>
        <p:spPr>
          <a:xfrm>
            <a:off x="181896" y="5706506"/>
            <a:ext cx="2027904" cy="107503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9" name="Shape 7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3"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 name="Shape 83"/>
        <p:cNvGrpSpPr/>
        <p:nvPr/>
      </p:nvGrpSpPr>
      <p:grpSpPr>
        <a:xfrm>
          <a:off x="0" y="0"/>
          <a:ext cx="0" cy="0"/>
          <a:chOff x="0" y="0"/>
          <a:chExt cx="0" cy="0"/>
        </a:xfrm>
      </p:grpSpPr>
      <p:sp>
        <p:nvSpPr>
          <p:cNvPr id="84" name="Google Shape;84;p5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5" name="Google Shape;85;p5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6" name="Google Shape;86;p5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sz="1200">
                <a:solidFill>
                  <a:srgbClr val="90909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7" name="Google Shape;87;p5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sz="1200">
                <a:solidFill>
                  <a:srgbClr val="909090"/>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8" name="Google Shape;88;p5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909090"/>
                </a:solidFill>
                <a:latin typeface="Arial"/>
                <a:ea typeface="Arial"/>
                <a:cs typeface="Arial"/>
                <a:sym typeface="Arial"/>
              </a:defRPr>
            </a:lvl1pPr>
            <a:lvl2pPr indent="0" lvl="1" marL="0" marR="0" rtl="0" algn="r">
              <a:spcBef>
                <a:spcPts val="0"/>
              </a:spcBef>
              <a:buNone/>
              <a:defRPr sz="1200">
                <a:solidFill>
                  <a:srgbClr val="909090"/>
                </a:solidFill>
                <a:latin typeface="Arial"/>
                <a:ea typeface="Arial"/>
                <a:cs typeface="Arial"/>
                <a:sym typeface="Arial"/>
              </a:defRPr>
            </a:lvl2pPr>
            <a:lvl3pPr indent="0" lvl="2" marL="0" marR="0" rtl="0" algn="r">
              <a:spcBef>
                <a:spcPts val="0"/>
              </a:spcBef>
              <a:buNone/>
              <a:defRPr sz="1200">
                <a:solidFill>
                  <a:srgbClr val="909090"/>
                </a:solidFill>
                <a:latin typeface="Arial"/>
                <a:ea typeface="Arial"/>
                <a:cs typeface="Arial"/>
                <a:sym typeface="Arial"/>
              </a:defRPr>
            </a:lvl3pPr>
            <a:lvl4pPr indent="0" lvl="3" marL="0" marR="0" rtl="0" algn="r">
              <a:spcBef>
                <a:spcPts val="0"/>
              </a:spcBef>
              <a:buNone/>
              <a:defRPr sz="1200">
                <a:solidFill>
                  <a:srgbClr val="909090"/>
                </a:solidFill>
                <a:latin typeface="Arial"/>
                <a:ea typeface="Arial"/>
                <a:cs typeface="Arial"/>
                <a:sym typeface="Arial"/>
              </a:defRPr>
            </a:lvl4pPr>
            <a:lvl5pPr indent="0" lvl="4" marL="0" marR="0" rtl="0" algn="r">
              <a:spcBef>
                <a:spcPts val="0"/>
              </a:spcBef>
              <a:buNone/>
              <a:defRPr sz="1200">
                <a:solidFill>
                  <a:srgbClr val="909090"/>
                </a:solidFill>
                <a:latin typeface="Arial"/>
                <a:ea typeface="Arial"/>
                <a:cs typeface="Arial"/>
                <a:sym typeface="Arial"/>
              </a:defRPr>
            </a:lvl5pPr>
            <a:lvl6pPr indent="0" lvl="5" marL="0" marR="0" rtl="0" algn="r">
              <a:spcBef>
                <a:spcPts val="0"/>
              </a:spcBef>
              <a:buNone/>
              <a:defRPr sz="1200">
                <a:solidFill>
                  <a:srgbClr val="909090"/>
                </a:solidFill>
                <a:latin typeface="Arial"/>
                <a:ea typeface="Arial"/>
                <a:cs typeface="Arial"/>
                <a:sym typeface="Arial"/>
              </a:defRPr>
            </a:lvl6pPr>
            <a:lvl7pPr indent="0" lvl="6" marL="0" marR="0" rtl="0" algn="r">
              <a:spcBef>
                <a:spcPts val="0"/>
              </a:spcBef>
              <a:buNone/>
              <a:defRPr sz="1200">
                <a:solidFill>
                  <a:srgbClr val="909090"/>
                </a:solidFill>
                <a:latin typeface="Arial"/>
                <a:ea typeface="Arial"/>
                <a:cs typeface="Arial"/>
                <a:sym typeface="Arial"/>
              </a:defRPr>
            </a:lvl7pPr>
            <a:lvl8pPr indent="0" lvl="7" marL="0" marR="0" rtl="0" algn="r">
              <a:spcBef>
                <a:spcPts val="0"/>
              </a:spcBef>
              <a:buNone/>
              <a:defRPr sz="1200">
                <a:solidFill>
                  <a:srgbClr val="909090"/>
                </a:solidFill>
                <a:latin typeface="Arial"/>
                <a:ea typeface="Arial"/>
                <a:cs typeface="Arial"/>
                <a:sym typeface="Arial"/>
              </a:defRPr>
            </a:lvl8pPr>
            <a:lvl9pPr indent="0" lvl="8" marL="0" marR="0" rtl="0" algn="r">
              <a:spcBef>
                <a:spcPts val="0"/>
              </a:spcBef>
              <a:buNone/>
              <a:defRPr sz="1200">
                <a:solidFill>
                  <a:srgbClr val="90909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lv-LV"/>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dgnb.de/dgnb-experten/151366" TargetMode="External"/><Relationship Id="rId4" Type="http://schemas.openxmlformats.org/officeDocument/2006/relationships/hyperlink" Target="https://my.dgnb.de/dgnb-experten/151366" TargetMode="External"/><Relationship Id="rId5" Type="http://schemas.openxmlformats.org/officeDocument/2006/relationships/hyperlink" Target="https://my.dgnb.de/dgnb-experten/151366" TargetMode="External"/><Relationship Id="rId6" Type="http://schemas.openxmlformats.org/officeDocument/2006/relationships/image" Target="../media/image9.png"/><Relationship Id="rId7" Type="http://schemas.openxmlformats.org/officeDocument/2006/relationships/image" Target="../media/image7.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hyperlink" Target="https://drive.google.com/file/d/164JeQ1NxZMCsdbvhjUs6mwXBsCVeNKYQ/view" TargetMode="External"/><Relationship Id="rId5" Type="http://schemas.openxmlformats.org/officeDocument/2006/relationships/hyperlink" Target="https://www.lvs.lv/lv/products/155243?fbclid=IwAR0l-yqMEOBU_p37f7xN0WUzp9ihCNpvjZh7tUaD35Iig-Qom0Md5JdXuxg" TargetMode="External"/><Relationship Id="rId6" Type="http://schemas.openxmlformats.org/officeDocument/2006/relationships/hyperlink" Target="https://nomadarchitects.lv/ziepju-iela-1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19.png"/><Relationship Id="rId5"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png"/><Relationship Id="rId4" Type="http://schemas.openxmlformats.org/officeDocument/2006/relationships/hyperlink" Target="https://my.dgnb.de/dgnb-experten/151366" TargetMode="External"/><Relationship Id="rId9" Type="http://schemas.openxmlformats.org/officeDocument/2006/relationships/image" Target="../media/image34.png"/><Relationship Id="rId5" Type="http://schemas.openxmlformats.org/officeDocument/2006/relationships/hyperlink" Target="https://my.dgnb.de/dgnb-experten/151366" TargetMode="External"/><Relationship Id="rId6" Type="http://schemas.openxmlformats.org/officeDocument/2006/relationships/hyperlink" Target="https://my.dgnb.de/dgnb-experten/151366" TargetMode="External"/><Relationship Id="rId7" Type="http://schemas.openxmlformats.org/officeDocument/2006/relationships/image" Target="../media/image28.png"/><Relationship Id="rId8" Type="http://schemas.openxmlformats.org/officeDocument/2006/relationships/image" Target="../media/image3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3.png"/><Relationship Id="rId4" Type="http://schemas.openxmlformats.org/officeDocument/2006/relationships/chart" Target="../charts/char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33.png"/><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9.xml"/><Relationship Id="rId3" Type="http://schemas.openxmlformats.org/officeDocument/2006/relationships/image" Target="../media/image36.png"/><Relationship Id="rId4" Type="http://schemas.openxmlformats.org/officeDocument/2006/relationships/image" Target="../media/image38.png"/><Relationship Id="rId5" Type="http://schemas.openxmlformats.org/officeDocument/2006/relationships/image" Target="../media/image4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hyperlink" Target="https://www.europarl.europa.eu/news/en/headlines/society/20210128STO96607/how-the-eu-wants-to-achieve-a-circular-economy-by-2050" TargetMode="External"/><Relationship Id="rId5" Type="http://schemas.openxmlformats.org/officeDocument/2006/relationships/hyperlink" Target="https://www.europarl.europa.eu/news/en/headlines/society/20210128STO96607/how-the-eu-wants-to-achieve-a-circular-economy-by-2050" TargetMode="External"/><Relationship Id="rId6" Type="http://schemas.openxmlformats.org/officeDocument/2006/relationships/hyperlink" Target="https://www.ellenmacarthurfoundation.org/articles/circular-buildings-toolkit"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0.xml"/><Relationship Id="rId3"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42.png"/><Relationship Id="rId4"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5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38.png"/><Relationship Id="rId4" Type="http://schemas.openxmlformats.org/officeDocument/2006/relationships/image" Target="../media/image47.png"/><Relationship Id="rId5" Type="http://schemas.openxmlformats.org/officeDocument/2006/relationships/image" Target="../media/image45.png"/><Relationship Id="rId6" Type="http://schemas.openxmlformats.org/officeDocument/2006/relationships/image" Target="../media/image44.png"/><Relationship Id="rId7" Type="http://schemas.openxmlformats.org/officeDocument/2006/relationships/image" Target="../media/image43.png"/><Relationship Id="rId8" Type="http://schemas.openxmlformats.org/officeDocument/2006/relationships/image" Target="../media/image4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8.jp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single-market-economy.ec.europa.eu/sectors/construction/construction-products-regulation-cpr/review_en" TargetMode="External"/><Relationship Id="rId4" Type="http://schemas.openxmlformats.org/officeDocument/2006/relationships/hyperlink" Target="https://ec.europa.eu/docsroom/documents/39984/attachments/1/translations/en/renditions/native" TargetMode="External"/><Relationship Id="rId9" Type="http://schemas.openxmlformats.org/officeDocument/2006/relationships/image" Target="../media/image13.png"/><Relationship Id="rId5" Type="http://schemas.openxmlformats.org/officeDocument/2006/relationships/hyperlink" Target="https://op.europa.eu/en/publication-detail/-/publication/58580f81-06b7-11eb-a511-01aa75ed71a1/language-en/format-PDF/source-164959934" TargetMode="External"/><Relationship Id="rId6" Type="http://schemas.openxmlformats.org/officeDocument/2006/relationships/hyperlink" Target="https://environment.ec.europa.eu/topics/circular-economy/levels_en" TargetMode="External"/><Relationship Id="rId7" Type="http://schemas.openxmlformats.org/officeDocument/2006/relationships/hyperlink" Target="https://single-market-economy.ec.europa.eu/industry/sustainability/buildings-and-construction_en" TargetMode="External"/><Relationship Id="rId8" Type="http://schemas.openxmlformats.org/officeDocument/2006/relationships/hyperlink" Target="https://single-market-economy.ec.europa.eu/industry/sustainability/buildings-and-construction_en"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15.png"/><Relationship Id="rId5"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
          <p:cNvSpPr txBox="1"/>
          <p:nvPr>
            <p:ph type="ctrTitle"/>
          </p:nvPr>
        </p:nvSpPr>
        <p:spPr>
          <a:xfrm>
            <a:off x="510618" y="300382"/>
            <a:ext cx="9131300" cy="3200400"/>
          </a:xfrm>
          <a:prstGeom prst="rect">
            <a:avLst/>
          </a:prstGeom>
          <a:noFill/>
          <a:ln>
            <a:noFill/>
          </a:ln>
        </p:spPr>
        <p:txBody>
          <a:bodyPr anchorCtr="0" anchor="b" bIns="45700" lIns="91425" spcFirstLastPara="1" rIns="91425" wrap="square" tIns="45700">
            <a:normAutofit/>
          </a:bodyPr>
          <a:lstStyle/>
          <a:p>
            <a:pPr indent="0" lvl="0" marL="0" rtl="0" algn="l">
              <a:lnSpc>
                <a:spcPct val="87500"/>
              </a:lnSpc>
              <a:spcBef>
                <a:spcPts val="0"/>
              </a:spcBef>
              <a:spcAft>
                <a:spcPts val="0"/>
              </a:spcAft>
              <a:buClr>
                <a:schemeClr val="lt1"/>
              </a:buClr>
              <a:buSzPts val="8000"/>
              <a:buFont typeface="Arial"/>
              <a:buNone/>
            </a:pPr>
            <a:r>
              <a:rPr lang="lv-LV" sz="8000"/>
              <a:t>ILGTSPĒJĪGA BŪVNIECĪBA </a:t>
            </a:r>
            <a:r>
              <a:rPr lang="lv-LV" sz="8000" cap="none"/>
              <a:t>un</a:t>
            </a:r>
            <a:br>
              <a:rPr lang="lv-LV" sz="8000"/>
            </a:br>
            <a:r>
              <a:rPr lang="lv-LV" sz="8000"/>
              <a:t>ZPI</a:t>
            </a:r>
            <a:endParaRPr/>
          </a:p>
        </p:txBody>
      </p:sp>
      <p:sp>
        <p:nvSpPr>
          <p:cNvPr id="103" name="Google Shape;103;p1"/>
          <p:cNvSpPr txBox="1"/>
          <p:nvPr>
            <p:ph idx="1" type="subTitle"/>
          </p:nvPr>
        </p:nvSpPr>
        <p:spPr>
          <a:xfrm>
            <a:off x="870618" y="3902147"/>
            <a:ext cx="6336384" cy="1407672"/>
          </a:xfrm>
          <a:prstGeom prst="rect">
            <a:avLst/>
          </a:prstGeom>
          <a:noFill/>
          <a:ln>
            <a:noFill/>
          </a:ln>
        </p:spPr>
        <p:txBody>
          <a:bodyPr anchorCtr="0" anchor="t" bIns="45700" lIns="91425" spcFirstLastPara="1" rIns="91425" wrap="square" tIns="45700">
            <a:normAutofit/>
          </a:bodyPr>
          <a:lstStyle/>
          <a:p>
            <a:pPr indent="0" lvl="0" marL="0" rtl="0" algn="l">
              <a:lnSpc>
                <a:spcPct val="120000"/>
              </a:lnSpc>
              <a:spcBef>
                <a:spcPts val="0"/>
              </a:spcBef>
              <a:spcAft>
                <a:spcPts val="0"/>
              </a:spcAft>
              <a:buClr>
                <a:schemeClr val="dk1"/>
              </a:buClr>
              <a:buSzPts val="2000"/>
              <a:buNone/>
            </a:pPr>
            <a:r>
              <a:rPr lang="lv-LV" sz="2000"/>
              <a:t>LBA | Brigita Ķirule-Vīksne, </a:t>
            </a:r>
            <a:r>
              <a:rPr lang="lv-LV" sz="2000" u="sng">
                <a:solidFill>
                  <a:srgbClr val="92CF7C"/>
                </a:solidFill>
                <a:hlinkClick r:id="rId3">
                  <a:extLst>
                    <a:ext uri="{A12FA001-AC4F-418D-AE19-62706E023703}">
                      <ahyp:hlinkClr val="tx"/>
                    </a:ext>
                  </a:extLst>
                </a:hlinkClick>
              </a:rPr>
              <a:t>DGNB</a:t>
            </a:r>
            <a:r>
              <a:rPr lang="lv-LV" sz="2000" u="sng">
                <a:solidFill>
                  <a:srgbClr val="6B9F25"/>
                </a:solidFill>
                <a:hlinkClick r:id="rId4">
                  <a:extLst>
                    <a:ext uri="{A12FA001-AC4F-418D-AE19-62706E023703}">
                      <ahyp:hlinkClr val="tx"/>
                    </a:ext>
                  </a:extLst>
                </a:hlinkClick>
              </a:rPr>
              <a:t> </a:t>
            </a:r>
            <a:r>
              <a:rPr lang="lv-LV" sz="2000" u="sng">
                <a:solidFill>
                  <a:srgbClr val="066684"/>
                </a:solidFill>
                <a:hlinkClick r:id="rId5">
                  <a:extLst>
                    <a:ext uri="{A12FA001-AC4F-418D-AE19-62706E023703}">
                      <ahyp:hlinkClr val="tx"/>
                    </a:ext>
                  </a:extLst>
                </a:hlinkClick>
              </a:rPr>
              <a:t>konsultante</a:t>
            </a:r>
            <a:br>
              <a:rPr lang="lv-LV" sz="2000"/>
            </a:br>
            <a:r>
              <a:rPr lang="lv-LV" sz="2000"/>
              <a:t>VARAM ikgadējais ZPI seminārs</a:t>
            </a:r>
            <a:br>
              <a:rPr lang="lv-LV" sz="2000"/>
            </a:br>
            <a:r>
              <a:rPr lang="lv-LV" sz="2000"/>
              <a:t>14.12.2023</a:t>
            </a:r>
            <a:endParaRPr/>
          </a:p>
        </p:txBody>
      </p:sp>
      <p:pic>
        <p:nvPicPr>
          <p:cNvPr descr="Marker with solid fill" id="104" name="Google Shape;104;p1"/>
          <p:cNvPicPr preferRelativeResize="0"/>
          <p:nvPr/>
        </p:nvPicPr>
        <p:blipFill rotWithShape="1">
          <a:blip r:embed="rId6">
            <a:alphaModFix/>
          </a:blip>
          <a:srcRect b="0" l="0" r="0" t="0"/>
          <a:stretch/>
        </p:blipFill>
        <p:spPr>
          <a:xfrm>
            <a:off x="510618" y="4308385"/>
            <a:ext cx="360000" cy="360000"/>
          </a:xfrm>
          <a:prstGeom prst="rect">
            <a:avLst/>
          </a:prstGeom>
          <a:noFill/>
          <a:ln>
            <a:noFill/>
          </a:ln>
        </p:spPr>
      </p:pic>
      <p:pic>
        <p:nvPicPr>
          <p:cNvPr descr="Male profile with solid fill" id="105" name="Google Shape;105;p1"/>
          <p:cNvPicPr preferRelativeResize="0"/>
          <p:nvPr/>
        </p:nvPicPr>
        <p:blipFill rotWithShape="1">
          <a:blip r:embed="rId7">
            <a:alphaModFix/>
          </a:blip>
          <a:srcRect b="0" l="0" r="0" t="0"/>
          <a:stretch/>
        </p:blipFill>
        <p:spPr>
          <a:xfrm>
            <a:off x="510618" y="3902147"/>
            <a:ext cx="360000" cy="360000"/>
          </a:xfrm>
          <a:prstGeom prst="rect">
            <a:avLst/>
          </a:prstGeom>
          <a:noFill/>
          <a:ln>
            <a:noFill/>
          </a:ln>
        </p:spPr>
      </p:pic>
      <p:pic>
        <p:nvPicPr>
          <p:cNvPr descr="Daily calendar with solid fill" id="106" name="Google Shape;106;p1"/>
          <p:cNvPicPr preferRelativeResize="0"/>
          <p:nvPr/>
        </p:nvPicPr>
        <p:blipFill rotWithShape="1">
          <a:blip r:embed="rId8">
            <a:alphaModFix/>
          </a:blip>
          <a:srcRect b="0" l="0" r="0" t="0"/>
          <a:stretch/>
        </p:blipFill>
        <p:spPr>
          <a:xfrm>
            <a:off x="510618" y="4675295"/>
            <a:ext cx="360000" cy="360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10"/>
          <p:cNvSpPr txBox="1"/>
          <p:nvPr>
            <p:ph type="title"/>
          </p:nvPr>
        </p:nvSpPr>
        <p:spPr>
          <a:xfrm>
            <a:off x="6559420" y="408993"/>
            <a:ext cx="4800937" cy="4106446"/>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2A4F1C"/>
              </a:buClr>
              <a:buSzPts val="4200"/>
              <a:buFont typeface="Arial"/>
              <a:buNone/>
            </a:pPr>
            <a:r>
              <a:rPr lang="lv-LV" sz="4200"/>
              <a:t>RĪGAS VALSTSPILSĒTAS INICIATĪVA: </a:t>
            </a:r>
            <a:br>
              <a:rPr lang="lv-LV" sz="4200"/>
            </a:br>
            <a:r>
              <a:rPr lang="lv-LV" sz="4200" u="sng"/>
              <a:t>PĀREJA UZ APRITES EKONOMIKU PILSĒTBŪVNIECĪBĀ</a:t>
            </a:r>
            <a:r>
              <a:rPr lang="lv-LV" sz="4200"/>
              <a:t> (URGE)</a:t>
            </a:r>
            <a:endParaRPr/>
          </a:p>
        </p:txBody>
      </p:sp>
      <p:pic>
        <p:nvPicPr>
          <p:cNvPr id="203" name="Google Shape;203;p10"/>
          <p:cNvPicPr preferRelativeResize="0"/>
          <p:nvPr>
            <p:ph idx="1" type="body"/>
          </p:nvPr>
        </p:nvPicPr>
        <p:blipFill rotWithShape="1">
          <a:blip r:embed="rId3">
            <a:alphaModFix/>
          </a:blip>
          <a:srcRect b="0" l="0" r="449" t="-173"/>
          <a:stretch/>
        </p:blipFill>
        <p:spPr>
          <a:xfrm>
            <a:off x="474451" y="320511"/>
            <a:ext cx="5228766" cy="5269585"/>
          </a:xfrm>
          <a:prstGeom prst="rect">
            <a:avLst/>
          </a:prstGeom>
          <a:noFill/>
          <a:ln>
            <a:noFill/>
          </a:ln>
        </p:spPr>
      </p:pic>
      <p:sp>
        <p:nvSpPr>
          <p:cNvPr id="204" name="Google Shape;204;p10"/>
          <p:cNvSpPr txBox="1"/>
          <p:nvPr>
            <p:ph idx="2" type="body"/>
          </p:nvPr>
        </p:nvSpPr>
        <p:spPr>
          <a:xfrm>
            <a:off x="6096000" y="4745323"/>
            <a:ext cx="5848350" cy="18288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Clr>
                <a:schemeClr val="dk1"/>
              </a:buClr>
              <a:buSzPts val="2000"/>
              <a:buFont typeface="Arial"/>
              <a:buChar char="•"/>
            </a:pPr>
            <a:r>
              <a:rPr lang="lv-LV"/>
              <a:t>Integrēts rīcības plāns aprites ekonomikas ieviešanai būvniecības sektorā Rīgas pilsētas pašvaldībā</a:t>
            </a:r>
            <a:endParaRPr/>
          </a:p>
          <a:p>
            <a:pPr indent="-457200" lvl="0" marL="457200" rtl="0" algn="l">
              <a:lnSpc>
                <a:spcPct val="100000"/>
              </a:lnSpc>
              <a:spcBef>
                <a:spcPts val="0"/>
              </a:spcBef>
              <a:spcAft>
                <a:spcPts val="0"/>
              </a:spcAft>
              <a:buClr>
                <a:schemeClr val="dk1"/>
              </a:buClr>
              <a:buSzPts val="2000"/>
              <a:buFont typeface="Arial"/>
              <a:buChar char="•"/>
            </a:pPr>
            <a:r>
              <a:rPr lang="lv-LV"/>
              <a:t>Vadlīnijas apritīgai būvniecībai</a:t>
            </a:r>
            <a:endParaRPr/>
          </a:p>
          <a:p>
            <a:pPr indent="-457200" lvl="0" marL="457200" rtl="0" algn="l">
              <a:lnSpc>
                <a:spcPct val="100000"/>
              </a:lnSpc>
              <a:spcBef>
                <a:spcPts val="0"/>
              </a:spcBef>
              <a:spcAft>
                <a:spcPts val="0"/>
              </a:spcAft>
              <a:buClr>
                <a:schemeClr val="dk1"/>
              </a:buClr>
              <a:buSzPts val="2000"/>
              <a:buFont typeface="Arial"/>
              <a:buChar char="•"/>
            </a:pPr>
            <a:r>
              <a:rPr lang="lv-LV"/>
              <a:t>Pilotprojekts aprites principu piemērošanai pārbūvē (Ziepju iela 11)</a:t>
            </a:r>
            <a:endParaRPr/>
          </a:p>
          <a:p>
            <a:pPr indent="0" lvl="0" marL="0" rtl="0" algn="l">
              <a:lnSpc>
                <a:spcPct val="100000"/>
              </a:lnSpc>
              <a:spcBef>
                <a:spcPts val="0"/>
              </a:spcBef>
              <a:spcAft>
                <a:spcPts val="0"/>
              </a:spcAft>
              <a:buClr>
                <a:schemeClr val="dk1"/>
              </a:buClr>
              <a:buSzPts val="2000"/>
              <a:buNone/>
            </a:pPr>
            <a:r>
              <a:t/>
            </a:r>
            <a:endParaRPr/>
          </a:p>
        </p:txBody>
      </p:sp>
      <p:sp>
        <p:nvSpPr>
          <p:cNvPr id="205" name="Google Shape;205;p10"/>
          <p:cNvSpPr/>
          <p:nvPr/>
        </p:nvSpPr>
        <p:spPr>
          <a:xfrm>
            <a:off x="4901247" y="2226862"/>
            <a:ext cx="1130768" cy="1112693"/>
          </a:xfrm>
          <a:prstGeom prst="ellipse">
            <a:avLst/>
          </a:prstGeom>
          <a:solidFill>
            <a:srgbClr val="0E5F50"/>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b="1" lang="lv-LV" sz="1100">
                <a:solidFill>
                  <a:schemeClr val="lt1"/>
                </a:solidFill>
                <a:latin typeface="Arial"/>
                <a:ea typeface="Arial"/>
                <a:cs typeface="Arial"/>
                <a:sym typeface="Arial"/>
              </a:rPr>
              <a:t>80% </a:t>
            </a:r>
            <a:br>
              <a:rPr b="1" lang="lv-LV" sz="1100">
                <a:solidFill>
                  <a:schemeClr val="lt1"/>
                </a:solidFill>
                <a:latin typeface="Arial"/>
                <a:ea typeface="Arial"/>
                <a:cs typeface="Arial"/>
                <a:sym typeface="Arial"/>
              </a:rPr>
            </a:br>
            <a:r>
              <a:rPr lang="lv-LV" sz="1000">
                <a:solidFill>
                  <a:schemeClr val="lt1"/>
                </a:solidFill>
                <a:latin typeface="Arial"/>
                <a:ea typeface="Arial"/>
                <a:cs typeface="Arial"/>
                <a:sym typeface="Arial"/>
              </a:rPr>
              <a:t>no Rīgas būvdarbu iepirkumiem ir apritīgi (2027)</a:t>
            </a:r>
            <a:endParaRPr/>
          </a:p>
        </p:txBody>
      </p:sp>
      <p:sp>
        <p:nvSpPr>
          <p:cNvPr id="206" name="Google Shape;206;p10"/>
          <p:cNvSpPr/>
          <p:nvPr/>
        </p:nvSpPr>
        <p:spPr>
          <a:xfrm>
            <a:off x="4439418" y="4223373"/>
            <a:ext cx="1440000" cy="1440000"/>
          </a:xfrm>
          <a:prstGeom prst="ellipse">
            <a:avLst/>
          </a:prstGeom>
          <a:solidFill>
            <a:srgbClr val="ADADA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lv-LV" sz="1100">
                <a:solidFill>
                  <a:schemeClr val="dk1"/>
                </a:solidFill>
                <a:latin typeface="Arial"/>
                <a:ea typeface="Arial"/>
                <a:cs typeface="Arial"/>
                <a:sym typeface="Arial"/>
              </a:rPr>
              <a:t>Izveidota aprites ekonomikas</a:t>
            </a:r>
            <a:r>
              <a:rPr lang="lv-LV" sz="1200">
                <a:solidFill>
                  <a:schemeClr val="dk1"/>
                </a:solidFill>
                <a:latin typeface="Arial"/>
                <a:ea typeface="Arial"/>
                <a:cs typeface="Arial"/>
                <a:sym typeface="Arial"/>
              </a:rPr>
              <a:t> </a:t>
            </a:r>
            <a:r>
              <a:rPr b="1" lang="lv-LV" sz="1200">
                <a:solidFill>
                  <a:schemeClr val="dk1"/>
                </a:solidFill>
                <a:latin typeface="Arial"/>
                <a:ea typeface="Arial"/>
                <a:cs typeface="Arial"/>
                <a:sym typeface="Arial"/>
              </a:rPr>
              <a:t>uzraudzības sistēma</a:t>
            </a:r>
            <a:endParaRPr b="1" sz="1200">
              <a:solidFill>
                <a:schemeClr val="dk1"/>
              </a:solidFill>
              <a:latin typeface="Arial"/>
              <a:ea typeface="Arial"/>
              <a:cs typeface="Arial"/>
              <a:sym typeface="Arial"/>
            </a:endParaRPr>
          </a:p>
          <a:p>
            <a:pPr indent="0" lvl="0" marL="0" marR="0" rtl="0" algn="ctr">
              <a:spcBef>
                <a:spcPts val="0"/>
              </a:spcBef>
              <a:spcAft>
                <a:spcPts val="0"/>
              </a:spcAft>
              <a:buNone/>
            </a:pPr>
            <a:r>
              <a:rPr lang="lv-LV" sz="1200">
                <a:solidFill>
                  <a:schemeClr val="dk1"/>
                </a:solidFill>
                <a:latin typeface="Arial"/>
                <a:ea typeface="Arial"/>
                <a:cs typeface="Arial"/>
                <a:sym typeface="Arial"/>
              </a:rPr>
              <a:t>(2027)</a:t>
            </a:r>
            <a:endParaRPr/>
          </a:p>
        </p:txBody>
      </p:sp>
      <p:sp>
        <p:nvSpPr>
          <p:cNvPr id="207" name="Google Shape;207;p10"/>
          <p:cNvSpPr/>
          <p:nvPr/>
        </p:nvSpPr>
        <p:spPr>
          <a:xfrm>
            <a:off x="4181247" y="836491"/>
            <a:ext cx="1440000" cy="1440000"/>
          </a:xfrm>
          <a:prstGeom prst="ellipse">
            <a:avLst/>
          </a:prstGeom>
          <a:solidFill>
            <a:srgbClr val="114C3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lv-LV" sz="1200">
                <a:solidFill>
                  <a:schemeClr val="lt1"/>
                </a:solidFill>
                <a:latin typeface="Arial"/>
                <a:ea typeface="Arial"/>
                <a:cs typeface="Arial"/>
                <a:sym typeface="Arial"/>
              </a:rPr>
              <a:t>REA Aprites ekonomikas kompetences centra izveide (2027)</a:t>
            </a:r>
            <a:endParaRPr/>
          </a:p>
        </p:txBody>
      </p:sp>
      <p:sp>
        <p:nvSpPr>
          <p:cNvPr id="208" name="Google Shape;208;p10"/>
          <p:cNvSpPr/>
          <p:nvPr/>
        </p:nvSpPr>
        <p:spPr>
          <a:xfrm>
            <a:off x="3087047" y="644090"/>
            <a:ext cx="1130768" cy="1112693"/>
          </a:xfrm>
          <a:prstGeom prst="ellipse">
            <a:avLst/>
          </a:prstGeom>
          <a:solidFill>
            <a:srgbClr val="0E5F50"/>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lang="lv-LV" sz="1000">
                <a:solidFill>
                  <a:schemeClr val="lt1"/>
                </a:solidFill>
                <a:latin typeface="Arial"/>
                <a:ea typeface="Arial"/>
                <a:cs typeface="Arial"/>
                <a:sym typeface="Arial"/>
              </a:rPr>
              <a:t>Izstrādāti</a:t>
            </a:r>
            <a:r>
              <a:rPr lang="lv-LV" sz="1100">
                <a:solidFill>
                  <a:schemeClr val="lt1"/>
                </a:solidFill>
                <a:latin typeface="Arial"/>
                <a:ea typeface="Arial"/>
                <a:cs typeface="Arial"/>
                <a:sym typeface="Arial"/>
              </a:rPr>
              <a:t> </a:t>
            </a:r>
            <a:r>
              <a:rPr b="1" lang="lv-LV" sz="1100">
                <a:solidFill>
                  <a:schemeClr val="lt1"/>
                </a:solidFill>
                <a:latin typeface="Arial"/>
                <a:ea typeface="Arial"/>
                <a:cs typeface="Arial"/>
                <a:sym typeface="Arial"/>
              </a:rPr>
              <a:t>3 mācību kursi</a:t>
            </a:r>
            <a:r>
              <a:rPr lang="lv-LV" sz="1100">
                <a:solidFill>
                  <a:schemeClr val="lt1"/>
                </a:solidFill>
                <a:latin typeface="Arial"/>
                <a:ea typeface="Arial"/>
                <a:cs typeface="Arial"/>
                <a:sym typeface="Arial"/>
              </a:rPr>
              <a:t> p</a:t>
            </a:r>
            <a:r>
              <a:rPr lang="lv-LV" sz="1000">
                <a:solidFill>
                  <a:schemeClr val="lt1"/>
                </a:solidFill>
                <a:latin typeface="Arial"/>
                <a:ea typeface="Arial"/>
                <a:cs typeface="Arial"/>
                <a:sym typeface="Arial"/>
              </a:rPr>
              <a:t>ar aprites</a:t>
            </a:r>
            <a:endParaRPr/>
          </a:p>
          <a:p>
            <a:pPr indent="0" lvl="0" marL="0" marR="0" rtl="0" algn="ctr">
              <a:spcBef>
                <a:spcPts val="0"/>
              </a:spcBef>
              <a:spcAft>
                <a:spcPts val="0"/>
              </a:spcAft>
              <a:buNone/>
            </a:pPr>
            <a:r>
              <a:rPr lang="lv-LV" sz="1000">
                <a:solidFill>
                  <a:schemeClr val="lt1"/>
                </a:solidFill>
                <a:latin typeface="Arial"/>
                <a:ea typeface="Arial"/>
                <a:cs typeface="Arial"/>
                <a:sym typeface="Arial"/>
              </a:rPr>
              <a:t>ekonomiku</a:t>
            </a:r>
            <a:endParaRPr sz="1000">
              <a:solidFill>
                <a:schemeClr val="lt1"/>
              </a:solidFill>
              <a:latin typeface="Arial"/>
              <a:ea typeface="Arial"/>
              <a:cs typeface="Arial"/>
              <a:sym typeface="Arial"/>
            </a:endParaRPr>
          </a:p>
          <a:p>
            <a:pPr indent="0" lvl="0" marL="0" marR="0" rtl="0" algn="ctr">
              <a:spcBef>
                <a:spcPts val="0"/>
              </a:spcBef>
              <a:spcAft>
                <a:spcPts val="0"/>
              </a:spcAft>
              <a:buNone/>
            </a:pPr>
            <a:r>
              <a:rPr lang="lv-LV" sz="1100">
                <a:solidFill>
                  <a:schemeClr val="lt1"/>
                </a:solidFill>
                <a:latin typeface="Arial"/>
                <a:ea typeface="Arial"/>
                <a:cs typeface="Arial"/>
                <a:sym typeface="Arial"/>
              </a:rPr>
              <a:t>(2023)</a:t>
            </a:r>
            <a:endParaRPr/>
          </a:p>
        </p:txBody>
      </p:sp>
      <p:sp>
        <p:nvSpPr>
          <p:cNvPr id="209" name="Google Shape;209;p10"/>
          <p:cNvSpPr/>
          <p:nvPr/>
        </p:nvSpPr>
        <p:spPr>
          <a:xfrm>
            <a:off x="3249293" y="2635258"/>
            <a:ext cx="1332000" cy="1332000"/>
          </a:xfrm>
          <a:prstGeom prst="ellipse">
            <a:avLst/>
          </a:prstGeom>
          <a:solidFill>
            <a:srgbClr val="A13621"/>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b="1" lang="lv-LV" sz="1100">
                <a:solidFill>
                  <a:schemeClr val="lt1"/>
                </a:solidFill>
                <a:latin typeface="Arial"/>
                <a:ea typeface="Arial"/>
                <a:cs typeface="Arial"/>
                <a:sym typeface="Arial"/>
              </a:rPr>
              <a:t>3 būvniecības iepirkumos</a:t>
            </a:r>
            <a:r>
              <a:rPr lang="lv-LV" sz="1100">
                <a:solidFill>
                  <a:schemeClr val="lt1"/>
                </a:solidFill>
                <a:latin typeface="Arial"/>
                <a:ea typeface="Arial"/>
                <a:cs typeface="Arial"/>
                <a:sym typeface="Arial"/>
              </a:rPr>
              <a:t>  </a:t>
            </a:r>
            <a:r>
              <a:rPr lang="lv-LV" sz="1000">
                <a:solidFill>
                  <a:schemeClr val="lt1"/>
                </a:solidFill>
                <a:latin typeface="Arial"/>
                <a:ea typeface="Arial"/>
                <a:cs typeface="Arial"/>
                <a:sym typeface="Arial"/>
              </a:rPr>
              <a:t>iekļauti aprites</a:t>
            </a:r>
            <a:endParaRPr/>
          </a:p>
          <a:p>
            <a:pPr indent="0" lvl="0" marL="0" marR="0" rtl="0" algn="ctr">
              <a:spcBef>
                <a:spcPts val="0"/>
              </a:spcBef>
              <a:spcAft>
                <a:spcPts val="0"/>
              </a:spcAft>
              <a:buNone/>
            </a:pPr>
            <a:r>
              <a:rPr lang="lv-LV" sz="1000">
                <a:solidFill>
                  <a:schemeClr val="lt1"/>
                </a:solidFill>
                <a:latin typeface="Arial"/>
                <a:ea typeface="Arial"/>
                <a:cs typeface="Arial"/>
                <a:sym typeface="Arial"/>
              </a:rPr>
              <a:t>ekonomikas principi (2024)</a:t>
            </a:r>
            <a:endParaRPr/>
          </a:p>
        </p:txBody>
      </p:sp>
      <p:sp>
        <p:nvSpPr>
          <p:cNvPr id="210" name="Google Shape;210;p10"/>
          <p:cNvSpPr/>
          <p:nvPr/>
        </p:nvSpPr>
        <p:spPr>
          <a:xfrm>
            <a:off x="3658494" y="3750025"/>
            <a:ext cx="1152000" cy="1152000"/>
          </a:xfrm>
          <a:prstGeom prst="ellipse">
            <a:avLst/>
          </a:prstGeom>
          <a:solidFill>
            <a:srgbClr val="DE3E15"/>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lang="lv-LV" sz="1000">
                <a:solidFill>
                  <a:schemeClr val="lt1"/>
                </a:solidFill>
                <a:latin typeface="Arial"/>
                <a:ea typeface="Arial"/>
                <a:cs typeface="Arial"/>
                <a:sym typeface="Arial"/>
              </a:rPr>
              <a:t>Līdz 2025.gadam izbūvēti</a:t>
            </a:r>
            <a:r>
              <a:rPr b="1" lang="lv-LV" sz="1100">
                <a:solidFill>
                  <a:schemeClr val="lt1"/>
                </a:solidFill>
                <a:latin typeface="Arial"/>
                <a:ea typeface="Arial"/>
                <a:cs typeface="Arial"/>
                <a:sym typeface="Arial"/>
              </a:rPr>
              <a:t> 3 apritīgi</a:t>
            </a:r>
            <a:r>
              <a:rPr lang="lv-LV" sz="1100">
                <a:solidFill>
                  <a:schemeClr val="lt1"/>
                </a:solidFill>
                <a:latin typeface="Arial"/>
                <a:ea typeface="Arial"/>
                <a:cs typeface="Arial"/>
                <a:sym typeface="Arial"/>
              </a:rPr>
              <a:t> </a:t>
            </a:r>
            <a:r>
              <a:rPr b="1" lang="lv-LV" sz="1100">
                <a:solidFill>
                  <a:schemeClr val="lt1"/>
                </a:solidFill>
                <a:latin typeface="Arial"/>
                <a:ea typeface="Arial"/>
                <a:cs typeface="Arial"/>
                <a:sym typeface="Arial"/>
              </a:rPr>
              <a:t>projekti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descr="Figures of houses in different position and sizes" id="216" name="Google Shape;216;p11"/>
          <p:cNvPicPr preferRelativeResize="0"/>
          <p:nvPr/>
        </p:nvPicPr>
        <p:blipFill rotWithShape="1">
          <a:blip r:embed="rId3">
            <a:alphaModFix/>
          </a:blip>
          <a:srcRect b="0" l="0" r="0" t="0"/>
          <a:stretch/>
        </p:blipFill>
        <p:spPr>
          <a:xfrm>
            <a:off x="6953957" y="3911600"/>
            <a:ext cx="5238043" cy="2946400"/>
          </a:xfrm>
          <a:prstGeom prst="rect">
            <a:avLst/>
          </a:prstGeom>
          <a:noFill/>
          <a:ln>
            <a:noFill/>
          </a:ln>
        </p:spPr>
      </p:pic>
      <p:sp>
        <p:nvSpPr>
          <p:cNvPr id="217" name="Google Shape;217;p11"/>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A4F1C"/>
              </a:buClr>
              <a:buSzPts val="4400"/>
              <a:buFont typeface="Arial"/>
              <a:buNone/>
            </a:pPr>
            <a:r>
              <a:rPr lang="lv-LV"/>
              <a:t>PĀREJA UZ APRITES EKONOMIKU PILSĒTBŪVNIECĪBĀ RĪGĀ</a:t>
            </a:r>
            <a:endParaRPr/>
          </a:p>
        </p:txBody>
      </p:sp>
      <p:sp>
        <p:nvSpPr>
          <p:cNvPr id="218" name="Google Shape;218;p11"/>
          <p:cNvSpPr txBox="1"/>
          <p:nvPr>
            <p:ph idx="1" type="body"/>
          </p:nvPr>
        </p:nvSpPr>
        <p:spPr>
          <a:xfrm>
            <a:off x="1981200" y="1981200"/>
            <a:ext cx="4572000" cy="4480560"/>
          </a:xfrm>
          <a:prstGeom prst="rect">
            <a:avLst/>
          </a:prstGeom>
          <a:noFill/>
          <a:ln>
            <a:noFill/>
          </a:ln>
        </p:spPr>
        <p:txBody>
          <a:bodyPr anchorCtr="0" anchor="t" bIns="45700" lIns="91425" spcFirstLastPara="1" rIns="91425" wrap="square" tIns="45700">
            <a:normAutofit/>
          </a:bodyPr>
          <a:lstStyle/>
          <a:p>
            <a:pPr indent="-274320" lvl="0" marL="274320" rtl="0" algn="l">
              <a:lnSpc>
                <a:spcPct val="100000"/>
              </a:lnSpc>
              <a:spcBef>
                <a:spcPts val="0"/>
              </a:spcBef>
              <a:spcAft>
                <a:spcPts val="0"/>
              </a:spcAft>
              <a:buClr>
                <a:schemeClr val="dk1"/>
              </a:buClr>
              <a:buSzPts val="2400"/>
              <a:buChar char="▪"/>
            </a:pPr>
            <a:r>
              <a:rPr lang="lv-LV" u="sng">
                <a:solidFill>
                  <a:schemeClr val="hlink"/>
                </a:solidFill>
                <a:hlinkClick r:id="rId4"/>
              </a:rPr>
              <a:t>Vadlīnijas apritīgai būvniecībai</a:t>
            </a:r>
            <a:endParaRPr/>
          </a:p>
          <a:p>
            <a:pPr indent="-274320" lvl="0" marL="274320" rtl="0" algn="l">
              <a:lnSpc>
                <a:spcPct val="100000"/>
              </a:lnSpc>
              <a:spcBef>
                <a:spcPts val="1800"/>
              </a:spcBef>
              <a:spcAft>
                <a:spcPts val="0"/>
              </a:spcAft>
              <a:buClr>
                <a:schemeClr val="dk1"/>
              </a:buClr>
              <a:buSzPts val="2400"/>
              <a:buChar char="▪"/>
            </a:pPr>
            <a:r>
              <a:rPr lang="lv-LV" u="sng">
                <a:solidFill>
                  <a:schemeClr val="hlink"/>
                </a:solidFill>
                <a:hlinkClick r:id="rId5"/>
              </a:rPr>
              <a:t>ISO 20887:2020</a:t>
            </a:r>
            <a:r>
              <a:rPr lang="lv-LV"/>
              <a:t> Ilgtspējība ēkās un inženierbūvēs. Demontāžas un pielāgojamības dizains. Principi, prasības un vadlīnijas. Standarts iekļauts LVS katalogā</a:t>
            </a:r>
            <a:endParaRPr/>
          </a:p>
        </p:txBody>
      </p:sp>
      <p:sp>
        <p:nvSpPr>
          <p:cNvPr id="219" name="Google Shape;219;p11"/>
          <p:cNvSpPr txBox="1"/>
          <p:nvPr>
            <p:ph idx="2" type="body"/>
          </p:nvPr>
        </p:nvSpPr>
        <p:spPr>
          <a:xfrm>
            <a:off x="1981200" y="4614862"/>
            <a:ext cx="4572000" cy="1699260"/>
          </a:xfrm>
          <a:prstGeom prst="rect">
            <a:avLst/>
          </a:prstGeom>
          <a:noFill/>
          <a:ln>
            <a:noFill/>
          </a:ln>
        </p:spPr>
        <p:txBody>
          <a:bodyPr anchorCtr="0" anchor="t" bIns="45700" lIns="91425" spcFirstLastPara="1" rIns="91425" wrap="square" tIns="45700">
            <a:normAutofit/>
          </a:bodyPr>
          <a:lstStyle/>
          <a:p>
            <a:pPr indent="-274320" lvl="0" marL="274320" rtl="0" algn="l">
              <a:lnSpc>
                <a:spcPct val="100000"/>
              </a:lnSpc>
              <a:spcBef>
                <a:spcPts val="0"/>
              </a:spcBef>
              <a:spcAft>
                <a:spcPts val="0"/>
              </a:spcAft>
              <a:buClr>
                <a:schemeClr val="dk1"/>
              </a:buClr>
              <a:buSzPts val="2400"/>
              <a:buChar char="▪"/>
            </a:pPr>
            <a:r>
              <a:rPr lang="lv-LV" u="sng">
                <a:solidFill>
                  <a:schemeClr val="hlink"/>
                </a:solidFill>
                <a:hlinkClick r:id="rId6"/>
              </a:rPr>
              <a:t>Ēkas Ziepju ielā 11, Rīgā priekšizpēte apritīgai renovācijai</a:t>
            </a:r>
            <a:r>
              <a:rPr lang="lv-LV"/>
              <a:t> un projektēšanas pakalpojumu iepirkums</a:t>
            </a:r>
            <a:endParaRPr/>
          </a:p>
        </p:txBody>
      </p:sp>
      <p:sp>
        <p:nvSpPr>
          <p:cNvPr id="220" name="Google Shape;220;p11"/>
          <p:cNvSpPr/>
          <p:nvPr/>
        </p:nvSpPr>
        <p:spPr>
          <a:xfrm>
            <a:off x="6195650" y="5094000"/>
            <a:ext cx="1764000" cy="1764000"/>
          </a:xfrm>
          <a:prstGeom prst="ellipse">
            <a:avLst/>
          </a:prstGeom>
          <a:solidFill>
            <a:srgbClr val="BD3F40"/>
          </a:solidFill>
          <a:ln cap="flat" cmpd="sng" w="12700">
            <a:solidFill>
              <a:srgbClr val="BD3F40"/>
            </a:solidFill>
            <a:prstDash val="solid"/>
            <a:miter lim="800000"/>
            <a:headEnd len="sm" w="sm" type="none"/>
            <a:tailEnd len="sm" w="sm" type="none"/>
          </a:ln>
        </p:spPr>
        <p:txBody>
          <a:bodyPr anchorCtr="0" anchor="ctr" bIns="0" lIns="36000" spcFirstLastPara="1" rIns="36000" wrap="square" tIns="0">
            <a:noAutofit/>
          </a:bodyPr>
          <a:lstStyle/>
          <a:p>
            <a:pPr indent="0" lvl="0" marL="0" marR="0" rtl="0" algn="ctr">
              <a:spcBef>
                <a:spcPts val="0"/>
              </a:spcBef>
              <a:spcAft>
                <a:spcPts val="0"/>
              </a:spcAft>
              <a:buNone/>
            </a:pPr>
            <a:r>
              <a:rPr b="1" lang="lv-LV" sz="2000">
                <a:solidFill>
                  <a:schemeClr val="lt1"/>
                </a:solidFill>
                <a:latin typeface="Calibri"/>
                <a:ea typeface="Calibri"/>
                <a:cs typeface="Calibri"/>
                <a:sym typeface="Calibri"/>
              </a:rPr>
              <a:t>50% </a:t>
            </a:r>
            <a:br>
              <a:rPr b="1" lang="lv-LV" sz="2000">
                <a:solidFill>
                  <a:schemeClr val="lt1"/>
                </a:solidFill>
                <a:latin typeface="Calibri"/>
                <a:ea typeface="Calibri"/>
                <a:cs typeface="Calibri"/>
                <a:sym typeface="Calibri"/>
              </a:rPr>
            </a:br>
            <a:r>
              <a:rPr lang="lv-LV" sz="1600">
                <a:solidFill>
                  <a:schemeClr val="lt1"/>
                </a:solidFill>
                <a:latin typeface="Calibri"/>
                <a:ea typeface="Calibri"/>
                <a:cs typeface="Calibri"/>
                <a:sym typeface="Calibri"/>
              </a:rPr>
              <a:t>NĪN atlaide Rīgā</a:t>
            </a:r>
            <a:endParaRPr sz="1800">
              <a:solidFill>
                <a:schemeClr val="lt1"/>
              </a:solidFill>
              <a:latin typeface="Calibri"/>
              <a:ea typeface="Calibri"/>
              <a:cs typeface="Calibri"/>
              <a:sym typeface="Calibri"/>
            </a:endParaRPr>
          </a:p>
        </p:txBody>
      </p:sp>
      <p:sp>
        <p:nvSpPr>
          <p:cNvPr id="221" name="Google Shape;221;p11"/>
          <p:cNvSpPr txBox="1"/>
          <p:nvPr/>
        </p:nvSpPr>
        <p:spPr>
          <a:xfrm>
            <a:off x="6781800" y="1981200"/>
            <a:ext cx="4572000" cy="2025044"/>
          </a:xfrm>
          <a:prstGeom prst="rect">
            <a:avLst/>
          </a:prstGeom>
          <a:noFill/>
          <a:ln>
            <a:noFill/>
          </a:ln>
        </p:spPr>
        <p:txBody>
          <a:bodyPr anchorCtr="0" anchor="t" bIns="45700" lIns="91425" spcFirstLastPara="1" rIns="91425" wrap="square" tIns="45700">
            <a:normAutofit fontScale="85000" lnSpcReduction="20000"/>
          </a:bodyPr>
          <a:lstStyle/>
          <a:p>
            <a:pPr indent="-274320" lvl="0" marL="274320" marR="0" rtl="0" algn="l">
              <a:lnSpc>
                <a:spcPct val="120000"/>
              </a:lnSpc>
              <a:spcBef>
                <a:spcPts val="0"/>
              </a:spcBef>
              <a:spcAft>
                <a:spcPts val="0"/>
              </a:spcAft>
              <a:buClr>
                <a:schemeClr val="dk1"/>
              </a:buClr>
              <a:buSzPct val="100000"/>
              <a:buFont typeface="Arial"/>
              <a:buChar char="▪"/>
            </a:pPr>
            <a:r>
              <a:rPr lang="lv-LV" sz="2400">
                <a:solidFill>
                  <a:schemeClr val="dk1"/>
                </a:solidFill>
                <a:latin typeface="Arial"/>
                <a:ea typeface="Arial"/>
                <a:cs typeface="Arial"/>
                <a:sym typeface="Arial"/>
              </a:rPr>
              <a:t>No 2024.gada par jaunuzceltām vai pilnībā renovētām </a:t>
            </a:r>
            <a:r>
              <a:rPr lang="lv-LV" sz="2400" u="sng">
                <a:solidFill>
                  <a:schemeClr val="dk1"/>
                </a:solidFill>
                <a:latin typeface="Arial"/>
                <a:ea typeface="Arial"/>
                <a:cs typeface="Arial"/>
                <a:sym typeface="Arial"/>
              </a:rPr>
              <a:t>ēkām</a:t>
            </a:r>
            <a:r>
              <a:rPr lang="lv-LV" sz="2400">
                <a:solidFill>
                  <a:schemeClr val="dk1"/>
                </a:solidFill>
                <a:latin typeface="Arial"/>
                <a:ea typeface="Arial"/>
                <a:cs typeface="Arial"/>
                <a:sym typeface="Arial"/>
              </a:rPr>
              <a:t>, kurām piešķirts  BREEAM </a:t>
            </a:r>
            <a:r>
              <a:rPr i="1" lang="lv-LV" sz="2400">
                <a:solidFill>
                  <a:schemeClr val="dk1"/>
                </a:solidFill>
                <a:latin typeface="Arial"/>
                <a:ea typeface="Arial"/>
                <a:cs typeface="Arial"/>
                <a:sym typeface="Arial"/>
              </a:rPr>
              <a:t>International New Construction</a:t>
            </a:r>
            <a:r>
              <a:rPr lang="lv-LV" sz="2400">
                <a:solidFill>
                  <a:schemeClr val="dk1"/>
                </a:solidFill>
                <a:latin typeface="Arial"/>
                <a:ea typeface="Arial"/>
                <a:cs typeface="Arial"/>
                <a:sym typeface="Arial"/>
              </a:rPr>
              <a:t>, BREEAM </a:t>
            </a:r>
            <a:r>
              <a:rPr i="1" lang="lv-LV" sz="2400">
                <a:solidFill>
                  <a:schemeClr val="dk1"/>
                </a:solidFill>
                <a:latin typeface="Arial"/>
                <a:ea typeface="Arial"/>
                <a:cs typeface="Arial"/>
                <a:sym typeface="Arial"/>
              </a:rPr>
              <a:t>Refurbishment and Fit-Out</a:t>
            </a:r>
            <a:r>
              <a:rPr lang="lv-LV" sz="2400">
                <a:solidFill>
                  <a:schemeClr val="dk1"/>
                </a:solidFill>
                <a:latin typeface="Arial"/>
                <a:ea typeface="Arial"/>
                <a:cs typeface="Arial"/>
                <a:sym typeface="Arial"/>
              </a:rPr>
              <a:t>, LEED BD +C vai DG</a:t>
            </a:r>
            <a:r>
              <a:rPr lang="lv-LV" sz="2400">
                <a:solidFill>
                  <a:srgbClr val="017058"/>
                </a:solidFill>
                <a:latin typeface="Arial"/>
                <a:ea typeface="Arial"/>
                <a:cs typeface="Arial"/>
                <a:sym typeface="Arial"/>
              </a:rPr>
              <a:t>NB</a:t>
            </a:r>
            <a:r>
              <a:rPr lang="lv-LV" sz="2400">
                <a:solidFill>
                  <a:schemeClr val="dk1"/>
                </a:solidFill>
                <a:latin typeface="Arial"/>
                <a:ea typeface="Arial"/>
                <a:cs typeface="Arial"/>
                <a:sym typeface="Arial"/>
              </a:rPr>
              <a:t> sertifikāts ar vismaz 55 % vērtējumu, tiek piemērota 50% NĪN atlaide</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12"/>
          <p:cNvPicPr preferRelativeResize="0"/>
          <p:nvPr/>
        </p:nvPicPr>
        <p:blipFill rotWithShape="1">
          <a:blip r:embed="rId3">
            <a:alphaModFix amt="26000"/>
          </a:blip>
          <a:srcRect b="0" l="0" r="37783" t="0"/>
          <a:stretch/>
        </p:blipFill>
        <p:spPr>
          <a:xfrm>
            <a:off x="4281069" y="8"/>
            <a:ext cx="3023741" cy="6868597"/>
          </a:xfrm>
          <a:prstGeom prst="rect">
            <a:avLst/>
          </a:prstGeom>
          <a:noFill/>
          <a:ln>
            <a:noFill/>
          </a:ln>
        </p:spPr>
      </p:pic>
      <p:sp>
        <p:nvSpPr>
          <p:cNvPr id="228" name="Google Shape;228;p12"/>
          <p:cNvSpPr txBox="1"/>
          <p:nvPr>
            <p:ph type="title"/>
          </p:nvPr>
        </p:nvSpPr>
        <p:spPr>
          <a:xfrm>
            <a:off x="7391063" y="4983606"/>
            <a:ext cx="3835737" cy="1828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2A4F1C"/>
              </a:buClr>
              <a:buSzPts val="3600"/>
              <a:buFont typeface="Arial"/>
              <a:buNone/>
            </a:pPr>
            <a:r>
              <a:rPr lang="lv-LV" sz="3600"/>
              <a:t>VNĪ ILGTSPĒJĪGAS BŪVNIECĪBAS PRASĪBAS</a:t>
            </a:r>
            <a:endParaRPr/>
          </a:p>
        </p:txBody>
      </p:sp>
      <p:sp>
        <p:nvSpPr>
          <p:cNvPr id="229" name="Google Shape;229;p12"/>
          <p:cNvSpPr txBox="1"/>
          <p:nvPr>
            <p:ph idx="1" type="body"/>
          </p:nvPr>
        </p:nvSpPr>
        <p:spPr>
          <a:xfrm>
            <a:off x="606492" y="381000"/>
            <a:ext cx="3799254" cy="5791200"/>
          </a:xfrm>
          <a:prstGeom prst="rect">
            <a:avLst/>
          </a:prstGeom>
          <a:noFill/>
          <a:ln>
            <a:noFill/>
          </a:ln>
        </p:spPr>
        <p:txBody>
          <a:bodyPr anchorCtr="0" anchor="t" bIns="45700" lIns="91425" spcFirstLastPara="1" rIns="91425" wrap="square" tIns="45700">
            <a:normAutofit/>
          </a:bodyPr>
          <a:lstStyle/>
          <a:p>
            <a:pPr indent="-274320" lvl="0" marL="274320" rtl="0" algn="l">
              <a:lnSpc>
                <a:spcPct val="100000"/>
              </a:lnSpc>
              <a:spcBef>
                <a:spcPts val="0"/>
              </a:spcBef>
              <a:spcAft>
                <a:spcPts val="0"/>
              </a:spcAft>
              <a:buClr>
                <a:schemeClr val="dk1"/>
              </a:buClr>
              <a:buSzPts val="2000"/>
              <a:buChar char="▪"/>
            </a:pPr>
            <a:r>
              <a:rPr lang="lv-LV" sz="2000"/>
              <a:t>4 prasību grupas:</a:t>
            </a:r>
            <a:endParaRPr/>
          </a:p>
          <a:p>
            <a:pPr indent="-274319" lvl="1" marL="685800" rtl="0" algn="l">
              <a:lnSpc>
                <a:spcPct val="120000"/>
              </a:lnSpc>
              <a:spcBef>
                <a:spcPts val="0"/>
              </a:spcBef>
              <a:spcAft>
                <a:spcPts val="0"/>
              </a:spcAft>
              <a:buClr>
                <a:schemeClr val="dk1"/>
              </a:buClr>
              <a:buSzPts val="2000"/>
              <a:buChar char="▪"/>
            </a:pPr>
            <a:r>
              <a:rPr lang="lv-LV"/>
              <a:t>Sociālie aspekti</a:t>
            </a:r>
            <a:endParaRPr/>
          </a:p>
          <a:p>
            <a:pPr indent="-274319" lvl="1" marL="685800" rtl="0" algn="l">
              <a:lnSpc>
                <a:spcPct val="120000"/>
              </a:lnSpc>
              <a:spcBef>
                <a:spcPts val="0"/>
              </a:spcBef>
              <a:spcAft>
                <a:spcPts val="0"/>
              </a:spcAft>
              <a:buClr>
                <a:schemeClr val="dk1"/>
              </a:buClr>
              <a:buSzPts val="2000"/>
              <a:buChar char="▪"/>
            </a:pPr>
            <a:r>
              <a:rPr lang="lv-LV"/>
              <a:t>Vides aspekti</a:t>
            </a:r>
            <a:endParaRPr/>
          </a:p>
          <a:p>
            <a:pPr indent="-274319" lvl="1" marL="685800" rtl="0" algn="l">
              <a:lnSpc>
                <a:spcPct val="120000"/>
              </a:lnSpc>
              <a:spcBef>
                <a:spcPts val="0"/>
              </a:spcBef>
              <a:spcAft>
                <a:spcPts val="0"/>
              </a:spcAft>
              <a:buClr>
                <a:schemeClr val="dk1"/>
              </a:buClr>
              <a:buSzPts val="2000"/>
              <a:buChar char="▪"/>
            </a:pPr>
            <a:r>
              <a:rPr lang="lv-LV"/>
              <a:t>Resursu aspekti</a:t>
            </a:r>
            <a:endParaRPr/>
          </a:p>
          <a:p>
            <a:pPr indent="-274319" lvl="1" marL="685800" rtl="0" algn="l">
              <a:lnSpc>
                <a:spcPct val="120000"/>
              </a:lnSpc>
              <a:spcBef>
                <a:spcPts val="0"/>
              </a:spcBef>
              <a:spcAft>
                <a:spcPts val="0"/>
              </a:spcAft>
              <a:buClr>
                <a:schemeClr val="dk1"/>
              </a:buClr>
              <a:buSzPts val="2000"/>
              <a:buChar char="▪"/>
            </a:pPr>
            <a:r>
              <a:rPr lang="lv-LV"/>
              <a:t>Procesi</a:t>
            </a:r>
            <a:endParaRPr/>
          </a:p>
          <a:p>
            <a:pPr indent="-274320" lvl="0" marL="274320" rtl="0" algn="l">
              <a:lnSpc>
                <a:spcPct val="100000"/>
              </a:lnSpc>
              <a:spcBef>
                <a:spcPts val="1800"/>
              </a:spcBef>
              <a:spcAft>
                <a:spcPts val="0"/>
              </a:spcAft>
              <a:buClr>
                <a:schemeClr val="dk1"/>
              </a:buClr>
              <a:buSzPts val="2000"/>
              <a:buChar char="▪"/>
            </a:pPr>
            <a:r>
              <a:rPr lang="lv-LV" sz="2000"/>
              <a:t>19 kritēriji ar aprakstu, sasniedzamajiem rezultātiem, rezultāta līmeni, piemēriem un iespējamiem tehniskiem risinājumiem, pierādījumiem</a:t>
            </a:r>
            <a:endParaRPr/>
          </a:p>
          <a:p>
            <a:pPr indent="-274320" lvl="0" marL="274320" rtl="0" algn="l">
              <a:lnSpc>
                <a:spcPct val="100000"/>
              </a:lnSpc>
              <a:spcBef>
                <a:spcPts val="1800"/>
              </a:spcBef>
              <a:spcAft>
                <a:spcPts val="0"/>
              </a:spcAft>
              <a:buClr>
                <a:schemeClr val="dk1"/>
              </a:buClr>
              <a:buSzPts val="2000"/>
              <a:buChar char="▪"/>
            </a:pPr>
            <a:r>
              <a:rPr lang="lv-LV" sz="2000"/>
              <a:t>Veidnes:</a:t>
            </a:r>
            <a:endParaRPr/>
          </a:p>
          <a:p>
            <a:pPr indent="-274319" lvl="1" marL="685800" rtl="0" algn="l">
              <a:lnSpc>
                <a:spcPct val="110000"/>
              </a:lnSpc>
              <a:spcBef>
                <a:spcPts val="0"/>
              </a:spcBef>
              <a:spcAft>
                <a:spcPts val="0"/>
              </a:spcAft>
              <a:buClr>
                <a:schemeClr val="dk1"/>
              </a:buClr>
              <a:buSzPts val="2000"/>
              <a:buChar char="▪"/>
            </a:pPr>
            <a:r>
              <a:rPr lang="lv-LV"/>
              <a:t>Speciālo prasību noteikšanai grupā</a:t>
            </a:r>
            <a:endParaRPr/>
          </a:p>
          <a:p>
            <a:pPr indent="-274319" lvl="1" marL="685800" rtl="0" algn="l">
              <a:lnSpc>
                <a:spcPct val="110000"/>
              </a:lnSpc>
              <a:spcBef>
                <a:spcPts val="0"/>
              </a:spcBef>
              <a:spcAft>
                <a:spcPts val="0"/>
              </a:spcAft>
              <a:buClr>
                <a:schemeClr val="dk1"/>
              </a:buClr>
              <a:buSzPts val="2000"/>
              <a:buChar char="▪"/>
            </a:pPr>
            <a:r>
              <a:rPr lang="lv-LV"/>
              <a:t>Rezultātu uzskaitei un kontrolei</a:t>
            </a:r>
            <a:endParaRPr/>
          </a:p>
          <a:p>
            <a:pPr indent="-274319" lvl="1" marL="685800" rtl="0" algn="l">
              <a:lnSpc>
                <a:spcPct val="110000"/>
              </a:lnSpc>
              <a:spcBef>
                <a:spcPts val="0"/>
              </a:spcBef>
              <a:spcAft>
                <a:spcPts val="0"/>
              </a:spcAft>
              <a:buClr>
                <a:schemeClr val="dk1"/>
              </a:buClr>
              <a:buSzPts val="2000"/>
              <a:buChar char="▪"/>
            </a:pPr>
            <a:r>
              <a:rPr lang="lv-LV"/>
              <a:t>Aprēķinu un simulāciju uzskaitei</a:t>
            </a:r>
            <a:endParaRPr/>
          </a:p>
        </p:txBody>
      </p:sp>
      <p:sp>
        <p:nvSpPr>
          <p:cNvPr id="230" name="Google Shape;230;p12"/>
          <p:cNvSpPr txBox="1"/>
          <p:nvPr>
            <p:ph idx="2" type="body"/>
          </p:nvPr>
        </p:nvSpPr>
        <p:spPr>
          <a:xfrm>
            <a:off x="7391063" y="2434653"/>
            <a:ext cx="4551201" cy="18288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2400"/>
              <a:buNone/>
            </a:pPr>
            <a:r>
              <a:rPr lang="lv-LV" sz="2400"/>
              <a:t>Mērķi</a:t>
            </a:r>
            <a:r>
              <a:rPr lang="lv-LV"/>
              <a:t>:</a:t>
            </a:r>
            <a:endParaRPr/>
          </a:p>
          <a:p>
            <a:pPr indent="-93663" lvl="0" marL="93663" rtl="0" algn="l">
              <a:lnSpc>
                <a:spcPct val="100000"/>
              </a:lnSpc>
              <a:spcBef>
                <a:spcPts val="0"/>
              </a:spcBef>
              <a:spcAft>
                <a:spcPts val="0"/>
              </a:spcAft>
              <a:buClr>
                <a:schemeClr val="dk1"/>
              </a:buClr>
              <a:buSzPts val="2000"/>
              <a:buNone/>
            </a:pPr>
            <a:r>
              <a:rPr lang="lv-LV"/>
              <a:t>* nodrošināt resursu efektīvu izmantošanu</a:t>
            </a:r>
            <a:endParaRPr/>
          </a:p>
          <a:p>
            <a:pPr indent="-93663" lvl="0" marL="93663" rtl="0" algn="l">
              <a:lnSpc>
                <a:spcPct val="100000"/>
              </a:lnSpc>
              <a:spcBef>
                <a:spcPts val="0"/>
              </a:spcBef>
              <a:spcAft>
                <a:spcPts val="0"/>
              </a:spcAft>
              <a:buClr>
                <a:schemeClr val="dk1"/>
              </a:buClr>
              <a:buSzPts val="2000"/>
              <a:buNone/>
            </a:pPr>
            <a:r>
              <a:rPr lang="lv-LV"/>
              <a:t>* samazināt ēkas dzīves cikla izmaksas un negatīvo ietekmi uz vidi</a:t>
            </a:r>
            <a:endParaRPr/>
          </a:p>
          <a:p>
            <a:pPr indent="-93663" lvl="0" marL="93663" rtl="0" algn="l">
              <a:lnSpc>
                <a:spcPct val="100000"/>
              </a:lnSpc>
              <a:spcBef>
                <a:spcPts val="0"/>
              </a:spcBef>
              <a:spcAft>
                <a:spcPts val="0"/>
              </a:spcAft>
              <a:buClr>
                <a:schemeClr val="dk1"/>
              </a:buClr>
              <a:buSzPts val="2000"/>
              <a:buNone/>
            </a:pPr>
            <a:r>
              <a:rPr lang="lv-LV"/>
              <a:t>* vecināt inovāciju izmantošanu un plašāku digitalizāciju</a:t>
            </a:r>
            <a:endParaRPr/>
          </a:p>
          <a:p>
            <a:pPr indent="0" lvl="0" marL="0" rtl="0" algn="l">
              <a:lnSpc>
                <a:spcPct val="100000"/>
              </a:lnSpc>
              <a:spcBef>
                <a:spcPts val="0"/>
              </a:spcBef>
              <a:spcAft>
                <a:spcPts val="0"/>
              </a:spcAft>
              <a:buClr>
                <a:schemeClr val="dk1"/>
              </a:buClr>
              <a:buSzPts val="2000"/>
              <a:buNone/>
            </a:pPr>
            <a:r>
              <a:t/>
            </a:r>
            <a:endParaRPr/>
          </a:p>
        </p:txBody>
      </p:sp>
      <p:pic>
        <p:nvPicPr>
          <p:cNvPr descr="Bullseye with solid fill" id="231" name="Google Shape;231;p12"/>
          <p:cNvPicPr preferRelativeResize="0"/>
          <p:nvPr/>
        </p:nvPicPr>
        <p:blipFill rotWithShape="1">
          <a:blip r:embed="rId4">
            <a:alphaModFix/>
          </a:blip>
          <a:srcRect b="0" l="0" r="0" t="0"/>
          <a:stretch/>
        </p:blipFill>
        <p:spPr>
          <a:xfrm>
            <a:off x="8855008" y="1714500"/>
            <a:ext cx="914400" cy="914400"/>
          </a:xfrm>
          <a:prstGeom prst="rect">
            <a:avLst/>
          </a:prstGeom>
          <a:noFill/>
          <a:ln>
            <a:noFill/>
          </a:ln>
        </p:spPr>
      </p:pic>
      <p:pic>
        <p:nvPicPr>
          <p:cNvPr descr="List outline" id="232" name="Google Shape;232;p12"/>
          <p:cNvPicPr preferRelativeResize="0"/>
          <p:nvPr/>
        </p:nvPicPr>
        <p:blipFill rotWithShape="1">
          <a:blip r:embed="rId5">
            <a:alphaModFix/>
          </a:blip>
          <a:srcRect b="0" l="0" r="0" t="0"/>
          <a:stretch/>
        </p:blipFill>
        <p:spPr>
          <a:xfrm>
            <a:off x="3252368" y="228600"/>
            <a:ext cx="914400" cy="914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37" name="Shape 237"/>
        <p:cNvGrpSpPr/>
        <p:nvPr/>
      </p:nvGrpSpPr>
      <p:grpSpPr>
        <a:xfrm>
          <a:off x="0" y="0"/>
          <a:ext cx="0" cy="0"/>
          <a:chOff x="0" y="0"/>
          <a:chExt cx="0" cy="0"/>
        </a:xfrm>
      </p:grpSpPr>
      <p:sp>
        <p:nvSpPr>
          <p:cNvPr id="238" name="Google Shape;238;p13"/>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A4F1C"/>
              </a:buClr>
              <a:buSzPts val="4400"/>
              <a:buFont typeface="Arial"/>
              <a:buNone/>
            </a:pPr>
            <a:r>
              <a:rPr lang="lv-LV"/>
              <a:t>KĀ VEICAS BŪVNIECĪBAS UZŅĒMUMIEM LATVIJĀ?</a:t>
            </a:r>
            <a:endParaRPr/>
          </a:p>
        </p:txBody>
      </p:sp>
      <p:pic>
        <p:nvPicPr>
          <p:cNvPr id="239" name="Google Shape;239;p13"/>
          <p:cNvPicPr preferRelativeResize="0"/>
          <p:nvPr>
            <p:ph idx="1" type="body"/>
          </p:nvPr>
        </p:nvPicPr>
        <p:blipFill rotWithShape="1">
          <a:blip r:embed="rId3">
            <a:alphaModFix/>
          </a:blip>
          <a:srcRect b="0" l="0" r="0" t="0"/>
          <a:stretch/>
        </p:blipFill>
        <p:spPr>
          <a:xfrm>
            <a:off x="1981199" y="1897380"/>
            <a:ext cx="9107109" cy="2205990"/>
          </a:xfrm>
          <a:prstGeom prst="rect">
            <a:avLst/>
          </a:prstGeom>
          <a:noFill/>
          <a:ln>
            <a:noFill/>
          </a:ln>
        </p:spPr>
      </p:pic>
      <p:sp>
        <p:nvSpPr>
          <p:cNvPr id="240" name="Google Shape;240;p13"/>
          <p:cNvSpPr txBox="1"/>
          <p:nvPr/>
        </p:nvSpPr>
        <p:spPr>
          <a:xfrm>
            <a:off x="1981199" y="4526280"/>
            <a:ext cx="910710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800">
                <a:solidFill>
                  <a:schemeClr val="dk1"/>
                </a:solidFill>
                <a:latin typeface="Calibri"/>
                <a:ea typeface="Calibri"/>
                <a:cs typeface="Calibri"/>
                <a:sym typeface="Calibri"/>
              </a:rPr>
              <a:t>NACE saimniecisko darbību statistiskā klasifikācija</a:t>
            </a:r>
            <a:endParaRPr/>
          </a:p>
          <a:p>
            <a:pPr indent="0" lvl="0" marL="0" marR="0" rtl="0" algn="l">
              <a:spcBef>
                <a:spcPts val="0"/>
              </a:spcBef>
              <a:spcAft>
                <a:spcPts val="0"/>
              </a:spcAft>
              <a:buNone/>
            </a:pPr>
            <a:r>
              <a:rPr lang="lv-LV" sz="1800">
                <a:solidFill>
                  <a:schemeClr val="dk1"/>
                </a:solidFill>
                <a:latin typeface="Calibri"/>
                <a:ea typeface="Calibri"/>
                <a:cs typeface="Calibri"/>
                <a:sym typeface="Calibri"/>
              </a:rPr>
              <a:t>F41 = Ēku būvniecība</a:t>
            </a:r>
            <a:endParaRPr/>
          </a:p>
          <a:p>
            <a:pPr indent="0" lvl="0" marL="0" marR="0" rtl="0" algn="l">
              <a:spcBef>
                <a:spcPts val="0"/>
              </a:spcBef>
              <a:spcAft>
                <a:spcPts val="0"/>
              </a:spcAft>
              <a:buNone/>
            </a:pPr>
            <a:r>
              <a:rPr lang="lv-LV" sz="1800">
                <a:solidFill>
                  <a:schemeClr val="dk1"/>
                </a:solidFill>
                <a:latin typeface="Calibri"/>
                <a:ea typeface="Calibri"/>
                <a:cs typeface="Calibri"/>
                <a:sym typeface="Calibri"/>
              </a:rPr>
              <a:t>F42 = Inženierbūvniecība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lv-LV" sz="1800">
                <a:solidFill>
                  <a:schemeClr val="dk1"/>
                </a:solidFill>
                <a:latin typeface="Calibri"/>
                <a:ea typeface="Calibri"/>
                <a:cs typeface="Calibri"/>
                <a:sym typeface="Calibri"/>
              </a:rPr>
              <a:t>F43 = Specializētie būvdarbi</a:t>
            </a:r>
            <a:endParaRPr/>
          </a:p>
        </p:txBody>
      </p:sp>
      <p:sp>
        <p:nvSpPr>
          <p:cNvPr id="241" name="Google Shape;241;p13"/>
          <p:cNvSpPr txBox="1"/>
          <p:nvPr/>
        </p:nvSpPr>
        <p:spPr>
          <a:xfrm>
            <a:off x="1981199" y="1442085"/>
            <a:ext cx="4838700" cy="445770"/>
          </a:xfrm>
          <a:prstGeom prst="rect">
            <a:avLst/>
          </a:prstGeom>
          <a:noFill/>
          <a:ln>
            <a:noFill/>
          </a:ln>
        </p:spPr>
        <p:txBody>
          <a:bodyPr anchorCtr="0" anchor="b" bIns="45700" lIns="91425" spcFirstLastPara="1" rIns="91425" wrap="square" tIns="45700">
            <a:normAutofit/>
          </a:bodyPr>
          <a:lstStyle/>
          <a:p>
            <a:pPr indent="0" lvl="0" marL="0" marR="0" rtl="0" algn="l">
              <a:lnSpc>
                <a:spcPct val="85000"/>
              </a:lnSpc>
              <a:spcBef>
                <a:spcPts val="0"/>
              </a:spcBef>
              <a:spcAft>
                <a:spcPts val="0"/>
              </a:spcAft>
              <a:buClr>
                <a:schemeClr val="dk1"/>
              </a:buClr>
              <a:buSzPts val="1800"/>
              <a:buFont typeface="Arial"/>
              <a:buNone/>
            </a:pPr>
            <a:r>
              <a:rPr i="1" lang="lv-LV" sz="1800" cap="none">
                <a:solidFill>
                  <a:schemeClr val="dk1"/>
                </a:solidFill>
                <a:latin typeface="Arial"/>
                <a:ea typeface="Arial"/>
                <a:cs typeface="Arial"/>
                <a:sym typeface="Arial"/>
              </a:rPr>
              <a:t>Lursoft dati par TOP 243 būvuzņēmumiem Latvijā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4"/>
          <p:cNvSpPr txBox="1"/>
          <p:nvPr>
            <p:ph type="title"/>
          </p:nvPr>
        </p:nvSpPr>
        <p:spPr>
          <a:xfrm>
            <a:off x="6556248" y="384048"/>
            <a:ext cx="4800600" cy="1828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lt1"/>
              </a:buClr>
              <a:buSzPts val="3700"/>
              <a:buFont typeface="Arial"/>
              <a:buNone/>
            </a:pPr>
            <a:r>
              <a:rPr lang="lv-LV" sz="3700"/>
              <a:t>ZPI KRITĒRIJU PIEMĒROŠANU BŪVDARBU IEPIRKUMĀ </a:t>
            </a:r>
            <a:endParaRPr/>
          </a:p>
        </p:txBody>
      </p:sp>
      <p:pic>
        <p:nvPicPr>
          <p:cNvPr descr="Worker with solar panels" id="248" name="Google Shape;248;p14"/>
          <p:cNvPicPr preferRelativeResize="0"/>
          <p:nvPr/>
        </p:nvPicPr>
        <p:blipFill rotWithShape="1">
          <a:blip r:embed="rId3">
            <a:alphaModFix/>
          </a:blip>
          <a:srcRect b="-1" l="18899" r="22211" t="0"/>
          <a:stretch/>
        </p:blipFill>
        <p:spPr>
          <a:xfrm>
            <a:off x="20" y="10"/>
            <a:ext cx="6095980" cy="6857990"/>
          </a:xfrm>
          <a:prstGeom prst="rect">
            <a:avLst/>
          </a:prstGeom>
          <a:noFill/>
          <a:ln>
            <a:noFill/>
          </a:ln>
        </p:spPr>
      </p:pic>
      <p:sp>
        <p:nvSpPr>
          <p:cNvPr id="249" name="Google Shape;249;p14"/>
          <p:cNvSpPr txBox="1"/>
          <p:nvPr>
            <p:ph idx="1" type="body"/>
          </p:nvPr>
        </p:nvSpPr>
        <p:spPr>
          <a:xfrm>
            <a:off x="6556249" y="2240280"/>
            <a:ext cx="4799013" cy="3246437"/>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2000"/>
              <a:buNone/>
            </a:pPr>
            <a:r>
              <a:rPr lang="lv-LV"/>
              <a:t>No 2024.gada veicot </a:t>
            </a:r>
            <a:r>
              <a:rPr lang="lv-LV">
                <a:highlight>
                  <a:srgbClr val="BD3F40"/>
                </a:highlight>
              </a:rPr>
              <a:t>zaļo publisko iepirkumu </a:t>
            </a:r>
            <a:br>
              <a:rPr lang="lv-LV"/>
            </a:br>
            <a:r>
              <a:rPr lang="lv-LV" u="sng"/>
              <a:t>3. grupas ēkas jaunai būvniecībai, pārbūvei, projektēšanai </a:t>
            </a:r>
            <a:r>
              <a:rPr lang="lv-LV"/>
              <a:t>un/vai </a:t>
            </a:r>
            <a:r>
              <a:rPr lang="lv-LV" u="sng"/>
              <a:t>nojaukšanai</a:t>
            </a:r>
            <a:r>
              <a:rPr lang="lv-LV"/>
              <a:t> ir obligāti piemērojami nosacījumi</a:t>
            </a:r>
            <a:endParaRPr/>
          </a:p>
          <a:p>
            <a:pPr indent="0" lvl="0" marL="0" rtl="0" algn="l">
              <a:lnSpc>
                <a:spcPct val="100000"/>
              </a:lnSpc>
              <a:spcBef>
                <a:spcPts val="0"/>
              </a:spcBef>
              <a:spcAft>
                <a:spcPts val="0"/>
              </a:spcAft>
              <a:buClr>
                <a:schemeClr val="dk1"/>
              </a:buClr>
              <a:buSzPts val="2000"/>
              <a:buNone/>
            </a:pPr>
            <a:r>
              <a:t/>
            </a:r>
            <a:endParaRPr/>
          </a:p>
          <a:p>
            <a:pPr indent="0" lvl="0" marL="0" rtl="0" algn="l">
              <a:lnSpc>
                <a:spcPct val="100000"/>
              </a:lnSpc>
              <a:spcBef>
                <a:spcPts val="0"/>
              </a:spcBef>
              <a:spcAft>
                <a:spcPts val="0"/>
              </a:spcAft>
              <a:buClr>
                <a:schemeClr val="dk1"/>
              </a:buClr>
              <a:buSzPts val="2000"/>
              <a:buNone/>
            </a:pPr>
            <a:r>
              <a:rPr lang="lv-LV"/>
              <a:t>vai</a:t>
            </a:r>
            <a:endParaRPr/>
          </a:p>
          <a:p>
            <a:pPr indent="0" lvl="0" marL="0" rtl="0" algn="l">
              <a:lnSpc>
                <a:spcPct val="100000"/>
              </a:lnSpc>
              <a:spcBef>
                <a:spcPts val="0"/>
              </a:spcBef>
              <a:spcAft>
                <a:spcPts val="0"/>
              </a:spcAft>
              <a:buClr>
                <a:schemeClr val="dk1"/>
              </a:buClr>
              <a:buSzPts val="2000"/>
              <a:buNone/>
            </a:pPr>
            <a:r>
              <a:t/>
            </a:r>
            <a:endParaRPr/>
          </a:p>
          <a:p>
            <a:pPr indent="0" lvl="0" marL="0" rtl="0" algn="l">
              <a:lnSpc>
                <a:spcPct val="100000"/>
              </a:lnSpc>
              <a:spcBef>
                <a:spcPts val="0"/>
              </a:spcBef>
              <a:spcAft>
                <a:spcPts val="0"/>
              </a:spcAft>
              <a:buClr>
                <a:schemeClr val="dk1"/>
              </a:buClr>
              <a:buSzPts val="2000"/>
              <a:buNone/>
            </a:pPr>
            <a:r>
              <a:rPr lang="lv-LV"/>
              <a:t>Sertificē ēku vai projektēšanas darbus atbilstoši kādai no starptautiski atzītām ilgtspējas sertifikācijas sistēmām (BREEAM, LEED, DGNB u. c.), sasniedzot  </a:t>
            </a:r>
            <a:endParaRPr/>
          </a:p>
          <a:p>
            <a:pPr indent="0" lvl="0" marL="0" rtl="0" algn="l">
              <a:lnSpc>
                <a:spcPct val="100000"/>
              </a:lnSpc>
              <a:spcBef>
                <a:spcPts val="0"/>
              </a:spcBef>
              <a:spcAft>
                <a:spcPts val="0"/>
              </a:spcAft>
              <a:buClr>
                <a:schemeClr val="dk1"/>
              </a:buClr>
              <a:buSzPts val="2000"/>
              <a:buNone/>
            </a:pPr>
            <a:r>
              <a:rPr lang="lv-LV"/>
              <a:t>vismaz 50% vērtējumā </a:t>
            </a:r>
            <a:endParaRPr/>
          </a:p>
          <a:p>
            <a:pPr indent="0" lvl="1" marL="457200" rtl="0" algn="l">
              <a:lnSpc>
                <a:spcPct val="90000"/>
              </a:lnSpc>
              <a:spcBef>
                <a:spcPts val="1200"/>
              </a:spcBef>
              <a:spcAft>
                <a:spcPts val="0"/>
              </a:spcAft>
              <a:buClr>
                <a:schemeClr val="dk1"/>
              </a:buClr>
              <a:buSzPts val="2000"/>
              <a:buNone/>
            </a:pPr>
            <a:r>
              <a:t/>
            </a:r>
            <a:endParaRPr sz="2000"/>
          </a:p>
        </p:txBody>
      </p:sp>
      <p:sp>
        <p:nvSpPr>
          <p:cNvPr id="250" name="Google Shape;250;p14"/>
          <p:cNvSpPr/>
          <p:nvPr/>
        </p:nvSpPr>
        <p:spPr>
          <a:xfrm>
            <a:off x="10183450" y="5170200"/>
            <a:ext cx="1440000" cy="1440000"/>
          </a:xfrm>
          <a:prstGeom prst="ellipse">
            <a:avLst/>
          </a:prstGeom>
          <a:solidFill>
            <a:srgbClr val="BD3F40"/>
          </a:solidFill>
          <a:ln cap="flat" cmpd="sng" w="12700">
            <a:solidFill>
              <a:srgbClr val="BD3F40"/>
            </a:solidFill>
            <a:prstDash val="solid"/>
            <a:miter lim="800000"/>
            <a:headEnd len="sm" w="sm" type="none"/>
            <a:tailEnd len="sm" w="sm" type="none"/>
          </a:ln>
        </p:spPr>
        <p:txBody>
          <a:bodyPr anchorCtr="0" anchor="ctr" bIns="0" lIns="36000" spcFirstLastPara="1" rIns="36000" wrap="square" tIns="0">
            <a:noAutofit/>
          </a:bodyPr>
          <a:lstStyle/>
          <a:p>
            <a:pPr indent="0" lvl="0" marL="0" marR="0" rtl="0" algn="ctr">
              <a:spcBef>
                <a:spcPts val="0"/>
              </a:spcBef>
              <a:spcAft>
                <a:spcPts val="0"/>
              </a:spcAft>
              <a:buNone/>
            </a:pPr>
            <a:r>
              <a:rPr b="1" lang="lv-LV" sz="1800">
                <a:solidFill>
                  <a:schemeClr val="lt1"/>
                </a:solidFill>
                <a:latin typeface="Calibri"/>
                <a:ea typeface="Calibri"/>
                <a:cs typeface="Calibri"/>
                <a:sym typeface="Calibri"/>
              </a:rPr>
              <a:t>50% </a:t>
            </a:r>
            <a:r>
              <a:rPr lang="lv-LV" sz="1600">
                <a:solidFill>
                  <a:schemeClr val="lt1"/>
                </a:solidFill>
                <a:latin typeface="Calibri"/>
                <a:ea typeface="Calibri"/>
                <a:cs typeface="Calibri"/>
                <a:sym typeface="Calibri"/>
              </a:rPr>
              <a:t>BREEAM, LEED, DGNB u.c.</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5"/>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A4F1C"/>
              </a:buClr>
              <a:buSzPts val="4400"/>
              <a:buFont typeface="Arial"/>
              <a:buNone/>
            </a:pPr>
            <a:r>
              <a:rPr lang="lv-LV"/>
              <a:t>KVALIFIKĀCIJAS PRASĪBAS</a:t>
            </a:r>
            <a:endParaRPr/>
          </a:p>
        </p:txBody>
      </p:sp>
      <p:sp>
        <p:nvSpPr>
          <p:cNvPr id="257" name="Google Shape;257;p15"/>
          <p:cNvSpPr txBox="1"/>
          <p:nvPr>
            <p:ph idx="1" type="body"/>
          </p:nvPr>
        </p:nvSpPr>
        <p:spPr>
          <a:xfrm>
            <a:off x="1981200" y="1981200"/>
            <a:ext cx="4572000" cy="448056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dk1"/>
              </a:buClr>
              <a:buSzPct val="100000"/>
              <a:buNone/>
            </a:pPr>
            <a:r>
              <a:rPr lang="lv-LV"/>
              <a:t>Projektētājiem: </a:t>
            </a:r>
            <a:endParaRPr/>
          </a:p>
          <a:p>
            <a:pPr indent="-274319" lvl="1" marL="685800" rtl="0" algn="l">
              <a:lnSpc>
                <a:spcPct val="100000"/>
              </a:lnSpc>
              <a:spcBef>
                <a:spcPts val="1200"/>
              </a:spcBef>
              <a:spcAft>
                <a:spcPts val="0"/>
              </a:spcAft>
              <a:buClr>
                <a:schemeClr val="dk1"/>
              </a:buClr>
              <a:buSzPct val="100000"/>
              <a:buChar char="▪"/>
            </a:pPr>
            <a:r>
              <a:rPr lang="lv-LV"/>
              <a:t>Pierādīta būvprojekta vadītāja pieredze </a:t>
            </a:r>
            <a:r>
              <a:rPr b="1" lang="lv-LV"/>
              <a:t>energoefektīvu ēku </a:t>
            </a:r>
            <a:r>
              <a:rPr lang="lv-LV"/>
              <a:t>projektēšanā</a:t>
            </a:r>
            <a:endParaRPr/>
          </a:p>
          <a:p>
            <a:pPr indent="-274319" lvl="1" marL="685800" rtl="0" algn="l">
              <a:lnSpc>
                <a:spcPct val="100000"/>
              </a:lnSpc>
              <a:spcBef>
                <a:spcPts val="1200"/>
              </a:spcBef>
              <a:spcAft>
                <a:spcPts val="0"/>
              </a:spcAft>
              <a:buClr>
                <a:schemeClr val="dk1"/>
              </a:buClr>
              <a:buSzPct val="100000"/>
              <a:buChar char="▪"/>
            </a:pPr>
            <a:r>
              <a:rPr lang="lv-LV"/>
              <a:t>Būvprojekta daļas izstrādātāja pieredze </a:t>
            </a:r>
            <a:r>
              <a:rPr b="1" lang="lv-LV"/>
              <a:t>energomonitoringa sistēmu </a:t>
            </a:r>
            <a:r>
              <a:rPr lang="lv-LV"/>
              <a:t>projektēšanā</a:t>
            </a:r>
            <a:endParaRPr/>
          </a:p>
          <a:p>
            <a:pPr indent="-274319" lvl="1" marL="685800" rtl="0" algn="l">
              <a:lnSpc>
                <a:spcPct val="100000"/>
              </a:lnSpc>
              <a:spcBef>
                <a:spcPts val="1200"/>
              </a:spcBef>
              <a:spcAft>
                <a:spcPts val="0"/>
              </a:spcAft>
              <a:buClr>
                <a:schemeClr val="dk1"/>
              </a:buClr>
              <a:buSzPct val="100000"/>
              <a:buChar char="▪"/>
            </a:pPr>
            <a:r>
              <a:rPr lang="lv-LV"/>
              <a:t>Pierādīta būvprojekta daļas izstrādātāja pieredze </a:t>
            </a:r>
            <a:r>
              <a:rPr b="1" lang="lv-LV"/>
              <a:t>efektīvu ūdens patēriņa ietaišu </a:t>
            </a:r>
            <a:r>
              <a:rPr lang="lv-LV"/>
              <a:t>projektēšanā </a:t>
            </a:r>
            <a:endParaRPr/>
          </a:p>
          <a:p>
            <a:pPr indent="-133350" lvl="0" marL="274320" rtl="0" algn="l">
              <a:lnSpc>
                <a:spcPct val="100000"/>
              </a:lnSpc>
              <a:spcBef>
                <a:spcPts val="1800"/>
              </a:spcBef>
              <a:spcAft>
                <a:spcPts val="0"/>
              </a:spcAft>
              <a:buClr>
                <a:schemeClr val="dk1"/>
              </a:buClr>
              <a:buSzPct val="100000"/>
              <a:buNone/>
            </a:pPr>
            <a:r>
              <a:t/>
            </a:r>
            <a:endParaRPr/>
          </a:p>
        </p:txBody>
      </p:sp>
      <p:sp>
        <p:nvSpPr>
          <p:cNvPr id="258" name="Google Shape;258;p15"/>
          <p:cNvSpPr txBox="1"/>
          <p:nvPr>
            <p:ph idx="2" type="body"/>
          </p:nvPr>
        </p:nvSpPr>
        <p:spPr>
          <a:xfrm>
            <a:off x="6781800" y="1981200"/>
            <a:ext cx="4572000" cy="4480560"/>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100000"/>
              </a:lnSpc>
              <a:spcBef>
                <a:spcPts val="0"/>
              </a:spcBef>
              <a:spcAft>
                <a:spcPts val="0"/>
              </a:spcAft>
              <a:buClr>
                <a:schemeClr val="dk1"/>
              </a:buClr>
              <a:buSzPct val="100000"/>
              <a:buNone/>
            </a:pPr>
            <a:r>
              <a:rPr lang="lv-LV"/>
              <a:t>Būvdarbu veicējam :</a:t>
            </a:r>
            <a:endParaRPr/>
          </a:p>
          <a:p>
            <a:pPr indent="-274319" lvl="1" marL="685800" rtl="0" algn="l">
              <a:lnSpc>
                <a:spcPct val="100000"/>
              </a:lnSpc>
              <a:spcBef>
                <a:spcPts val="1200"/>
              </a:spcBef>
              <a:spcAft>
                <a:spcPts val="0"/>
              </a:spcAft>
              <a:buClr>
                <a:schemeClr val="dk1"/>
              </a:buClr>
              <a:buSzPct val="100000"/>
              <a:buChar char="▪"/>
            </a:pPr>
            <a:r>
              <a:rPr lang="lv-LV"/>
              <a:t>Pierādīta būvdarbu vadītāja pieredze </a:t>
            </a:r>
            <a:r>
              <a:rPr b="1" lang="lv-LV"/>
              <a:t>energoefektīvu ēku </a:t>
            </a:r>
            <a:r>
              <a:rPr lang="lv-LV"/>
              <a:t>izbūvē</a:t>
            </a:r>
            <a:endParaRPr/>
          </a:p>
          <a:p>
            <a:pPr indent="-274319" lvl="1" marL="685800" rtl="0" algn="l">
              <a:lnSpc>
                <a:spcPct val="100000"/>
              </a:lnSpc>
              <a:spcBef>
                <a:spcPts val="1200"/>
              </a:spcBef>
              <a:spcAft>
                <a:spcPts val="0"/>
              </a:spcAft>
              <a:buClr>
                <a:schemeClr val="dk1"/>
              </a:buClr>
              <a:buSzPct val="100000"/>
              <a:buChar char="▪"/>
            </a:pPr>
            <a:r>
              <a:rPr lang="lv-LV"/>
              <a:t>Būvdarbu vadītāja pieredze </a:t>
            </a:r>
            <a:r>
              <a:rPr b="1" lang="lv-LV"/>
              <a:t>energomonitoringa sistēmu</a:t>
            </a:r>
            <a:r>
              <a:rPr lang="lv-LV"/>
              <a:t> (BEMS) vai uzstādīšanā un nodošanā ekspluatācijā</a:t>
            </a:r>
            <a:endParaRPr/>
          </a:p>
          <a:p>
            <a:pPr indent="-274319" lvl="1" marL="685800" rtl="0" algn="l">
              <a:lnSpc>
                <a:spcPct val="100000"/>
              </a:lnSpc>
              <a:spcBef>
                <a:spcPts val="1200"/>
              </a:spcBef>
              <a:spcAft>
                <a:spcPts val="0"/>
              </a:spcAft>
              <a:buClr>
                <a:schemeClr val="dk1"/>
              </a:buClr>
              <a:buSzPct val="100000"/>
              <a:buChar char="▪"/>
            </a:pPr>
            <a:r>
              <a:rPr lang="lv-LV"/>
              <a:t>Būvdarbu vadītāja pieredze </a:t>
            </a:r>
            <a:r>
              <a:rPr b="1" lang="lv-LV"/>
              <a:t>efektīvu ūdens patēriņa ietaišu </a:t>
            </a:r>
            <a:r>
              <a:rPr lang="lv-LV"/>
              <a:t>uzstādīšanā</a:t>
            </a:r>
            <a:endParaRPr/>
          </a:p>
          <a:p>
            <a:pPr indent="-274319" lvl="1" marL="685800" rtl="0" algn="l">
              <a:lnSpc>
                <a:spcPct val="100000"/>
              </a:lnSpc>
              <a:spcBef>
                <a:spcPts val="1200"/>
              </a:spcBef>
              <a:spcAft>
                <a:spcPts val="0"/>
              </a:spcAft>
              <a:buClr>
                <a:schemeClr val="dk1"/>
              </a:buClr>
              <a:buSzPct val="100000"/>
              <a:buChar char="▪"/>
            </a:pPr>
            <a:r>
              <a:rPr lang="lv-LV"/>
              <a:t>Būvdarbu vadītāja pieredze </a:t>
            </a:r>
            <a:r>
              <a:rPr b="1" lang="lv-LV"/>
              <a:t>atkritumu apsaimniekošanas </a:t>
            </a:r>
            <a:r>
              <a:rPr lang="lv-LV"/>
              <a:t>plānu sekmīgā īstenošanā, maksimāli samazinot atkritumu apjomu, t.sk. arī zināšanas un pieredze nodrošinot </a:t>
            </a:r>
            <a:r>
              <a:rPr b="1" lang="lv-LV"/>
              <a:t>atkritumu apstrādes iespējas ārpus būvlaukuma</a:t>
            </a:r>
            <a:r>
              <a:rPr lang="lv-LV"/>
              <a:t>.</a:t>
            </a:r>
            <a:endParaRPr/>
          </a:p>
          <a:p>
            <a:pPr indent="-133350" lvl="0" marL="274320" rtl="0" algn="l">
              <a:lnSpc>
                <a:spcPct val="100000"/>
              </a:lnSpc>
              <a:spcBef>
                <a:spcPts val="1800"/>
              </a:spcBef>
              <a:spcAft>
                <a:spcPts val="0"/>
              </a:spcAft>
              <a:buClr>
                <a:schemeClr val="dk1"/>
              </a:buClr>
              <a:buSzPct val="100000"/>
              <a:buNone/>
            </a:pPr>
            <a:r>
              <a:t/>
            </a:r>
            <a:endParaRPr/>
          </a:p>
        </p:txBody>
      </p:sp>
      <p:pic>
        <p:nvPicPr>
          <p:cNvPr descr="Ui Ux with solid fill" id="259" name="Google Shape;259;p15"/>
          <p:cNvPicPr preferRelativeResize="0"/>
          <p:nvPr/>
        </p:nvPicPr>
        <p:blipFill rotWithShape="1">
          <a:blip r:embed="rId3">
            <a:alphaModFix/>
          </a:blip>
          <a:srcRect b="0" l="0" r="0" t="0"/>
          <a:stretch/>
        </p:blipFill>
        <p:spPr>
          <a:xfrm>
            <a:off x="9982200" y="762000"/>
            <a:ext cx="1224000" cy="1224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graphicFrame>
        <p:nvGraphicFramePr>
          <p:cNvPr id="265" name="Google Shape;265;p16"/>
          <p:cNvGraphicFramePr/>
          <p:nvPr/>
        </p:nvGraphicFramePr>
        <p:xfrm>
          <a:off x="138000" y="533400"/>
          <a:ext cx="3000000" cy="3000000"/>
        </p:xfrm>
        <a:graphic>
          <a:graphicData uri="http://schemas.openxmlformats.org/drawingml/2006/table">
            <a:tbl>
              <a:tblPr firstRow="1">
                <a:noFill/>
                <a:tableStyleId>{DC1014E8-6B43-40E8-959C-FC8D71E5059F}</a:tableStyleId>
              </a:tblPr>
              <a:tblGrid>
                <a:gridCol w="1008000"/>
                <a:gridCol w="3132000"/>
                <a:gridCol w="648000"/>
                <a:gridCol w="648000"/>
                <a:gridCol w="648000"/>
                <a:gridCol w="648000"/>
                <a:gridCol w="648000"/>
                <a:gridCol w="648000"/>
                <a:gridCol w="648000"/>
                <a:gridCol w="648000"/>
                <a:gridCol w="648000"/>
                <a:gridCol w="648000"/>
                <a:gridCol w="648000"/>
                <a:gridCol w="648000"/>
              </a:tblGrid>
              <a:tr h="972000">
                <a:tc>
                  <a:txBody>
                    <a:bodyPr/>
                    <a:lstStyle/>
                    <a:p>
                      <a:pPr indent="0" lvl="0" marL="0" marR="0" rtl="0" algn="l">
                        <a:spcBef>
                          <a:spcPts val="0"/>
                        </a:spcBef>
                        <a:spcAft>
                          <a:spcPts val="0"/>
                        </a:spcAft>
                        <a:buNone/>
                      </a:pPr>
                      <a:r>
                        <a:rPr b="1" lang="lv-LV" sz="1000" u="none" cap="none" strike="noStrike">
                          <a:solidFill>
                            <a:srgbClr val="114C3F"/>
                          </a:solidFill>
                        </a:rPr>
                        <a:t>Darbu veidi</a:t>
                      </a:r>
                      <a:endParaRPr b="1" i="0" sz="10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lang="lv-LV" sz="1000" u="none" cap="none" strike="noStrike">
                          <a:solidFill>
                            <a:srgbClr val="114C3F"/>
                          </a:solidFill>
                        </a:rPr>
                        <a:t>Būvju /telpu grupu tipi </a:t>
                      </a:r>
                      <a:endParaRPr b="1" i="0" sz="10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A1. Primārās enerģijas patēriņš un neatjaunojamās enerģijas slieksnis</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A2. Velo un mikromobilitātes transporta līdzekļu novietne</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A3. Pārstrādājamu atkritumu uzglabāšana</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A4. Ūdens taupīšanas ietaises</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A5. Vizuālais kontakts ar ārtelpu</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A6. Ventilācija un gaisa kvalitāte</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A7. Izbūves un apedares materiālu izvēle</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A8. Pasīvie iekštelpu klimata regulēšanas risinājumi*</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A9. Atkārtoti izmantoti un viegli pārstrādājami materiāli</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B1. Likumīgas izcelsmes kokmateriāli</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B2. Atkritumu apsaimniekošana būvobjektā</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B3. Izbūves un apdares materiālu ietekme uz iekštelpu gaisa kvalitāti</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rowSpan="13">
                  <a:txBody>
                    <a:bodyPr/>
                    <a:lstStyle/>
                    <a:p>
                      <a:pPr indent="0" lvl="0" marL="0" marR="0" rtl="0" algn="l">
                        <a:spcBef>
                          <a:spcPts val="0"/>
                        </a:spcBef>
                        <a:spcAft>
                          <a:spcPts val="0"/>
                        </a:spcAft>
                        <a:buNone/>
                      </a:pPr>
                      <a:r>
                        <a:rPr b="1" lang="lv-LV" sz="1000" u="none" cap="none" strike="noStrike">
                          <a:solidFill>
                            <a:srgbClr val="0E5F50"/>
                          </a:solidFill>
                        </a:rPr>
                        <a:t>Jauna būvniecība</a:t>
                      </a:r>
                      <a:endParaRPr b="1" sz="1000" u="none" cap="none" strike="noStrike">
                        <a:solidFill>
                          <a:srgbClr val="0E5F50"/>
                        </a:solidFill>
                        <a:latin typeface="Arial"/>
                        <a:ea typeface="Arial"/>
                        <a:cs typeface="Arial"/>
                        <a:sym typeface="Arial"/>
                      </a:endParaRPr>
                    </a:p>
                  </a:txBody>
                  <a:tcPr marT="0" marB="0" marR="0" marL="720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lang="lv-LV" sz="900" u="none" cap="none" strike="noStrike"/>
                        <a:t>Bibliotēkas un muzeji (1262)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Biroju ēkas (122)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Dzīvojamās ēkas (112, 113)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Izglītības un zinātnes iestāžu ēkas (1263)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Lauksaimniecības ēkas (127101)</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Noliktavu ēkas (1252)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Rūpnieciskās ražošanas ēkas (12510101 un 12510102)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Sabiedriskās ēdināšanas ēkas (12110103)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Skatītāju zāles (12610102)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Sporta ēkas (126501)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Tirdzniecības ēkas (12300101)</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Veselības aprūpes iestādes (1264)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01925">
                <a:tc vMerge="1"/>
                <a:tc>
                  <a:txBody>
                    <a:bodyPr/>
                    <a:lstStyle/>
                    <a:p>
                      <a:pPr indent="0" lvl="0" marL="0" marR="0" rtl="0" algn="l">
                        <a:spcBef>
                          <a:spcPts val="0"/>
                        </a:spcBef>
                        <a:spcAft>
                          <a:spcPts val="0"/>
                        </a:spcAft>
                        <a:buNone/>
                      </a:pPr>
                      <a:r>
                        <a:rPr lang="lv-LV" sz="900" u="none" cap="none" strike="noStrike"/>
                        <a:t>Viesnīcas un tām līdzīga lietojuma ēkas (121, izņemot 12110103)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rowSpan="13">
                  <a:txBody>
                    <a:bodyPr/>
                    <a:lstStyle/>
                    <a:p>
                      <a:pPr indent="0" lvl="0" marL="0" marR="0" rtl="0" algn="l">
                        <a:spcBef>
                          <a:spcPts val="0"/>
                        </a:spcBef>
                        <a:spcAft>
                          <a:spcPts val="0"/>
                        </a:spcAft>
                        <a:buNone/>
                      </a:pPr>
                      <a:r>
                        <a:rPr b="1" lang="lv-LV" sz="1000" u="none" cap="none" strike="noStrike">
                          <a:solidFill>
                            <a:srgbClr val="0E5F50"/>
                          </a:solidFill>
                        </a:rPr>
                        <a:t>Pārbūve</a:t>
                      </a:r>
                      <a:endParaRPr b="1" sz="900" u="none" cap="none" strike="noStrike">
                        <a:solidFill>
                          <a:srgbClr val="0E5F50"/>
                        </a:solidFill>
                        <a:latin typeface="Arial"/>
                        <a:ea typeface="Arial"/>
                        <a:cs typeface="Arial"/>
                        <a:sym typeface="Arial"/>
                      </a:endParaRPr>
                    </a:p>
                  </a:txBody>
                  <a:tcPr marT="0" marB="0" marR="0" marL="720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lang="lv-LV" sz="900" u="none" cap="none" strike="noStrike"/>
                        <a:t>Bibliotēkas un muzeji (1262)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Biroju ēkas (122)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Dzīvojamās ēkas (112, 113)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Izglītības un zinātnes iestāžu ēkas (1263)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Lauksaimniecības ēkas (127101)</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Noliktavu ēkas (1252)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Rūpnieciskās ražošanas ēkas (12510101 un 12510102)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Sabiedriskās ēdināšanas ēkas (12110103)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Skatītāju zāles (12610102)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Sporta ēkas (126501)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Tirdzniecības ēkas (12300101)</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Veselības aprūpes iestādes (1264)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01925">
                <a:tc vMerge="1"/>
                <a:tc>
                  <a:txBody>
                    <a:bodyPr/>
                    <a:lstStyle/>
                    <a:p>
                      <a:pPr indent="0" lvl="0" marL="0" marR="0" rtl="0" algn="l">
                        <a:spcBef>
                          <a:spcPts val="0"/>
                        </a:spcBef>
                        <a:spcAft>
                          <a:spcPts val="0"/>
                        </a:spcAft>
                        <a:buNone/>
                      </a:pPr>
                      <a:r>
                        <a:rPr lang="lv-LV" sz="900" u="none" cap="none" strike="noStrike"/>
                        <a:t>Viesnīcas un tām līdzīga lietojuma ēkas (121, izņemot 12110103)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266" name="Google Shape;266;p16"/>
          <p:cNvSpPr txBox="1"/>
          <p:nvPr/>
        </p:nvSpPr>
        <p:spPr>
          <a:xfrm>
            <a:off x="2247900" y="5695950"/>
            <a:ext cx="901065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000" u="none" strike="noStrike">
                <a:solidFill>
                  <a:schemeClr val="dk1"/>
                </a:solidFill>
                <a:latin typeface="Arial"/>
                <a:ea typeface="Arial"/>
                <a:cs typeface="Arial"/>
                <a:sym typeface="Arial"/>
              </a:rPr>
              <a:t>* - Pasīvie projekta risinājumi maksimāli izmanto dabiskos apkures, dzesēšanas un ventilācijas avotus, lai radītu komfortablus apstākļus ēkās. Tai skaitā vides apstākļus kā, piemēram, saules starojumu, vēsu nakts gaisu un gaisa spiediena atšķirības, lai uzlabotu iekštelpu klimetu. Mehāniskas vai elektriskas sistēmas nav pasīvie risinājumi.</a:t>
            </a:r>
            <a:endParaRPr/>
          </a:p>
          <a:p>
            <a:pPr indent="0" lvl="0" marL="0" marR="0" rtl="0" algn="l">
              <a:spcBef>
                <a:spcPts val="0"/>
              </a:spcBef>
              <a:spcAft>
                <a:spcPts val="0"/>
              </a:spcAft>
              <a:buNone/>
            </a:pPr>
            <a:r>
              <a:rPr lang="lv-LV" sz="1000" u="none" strike="noStrike">
                <a:solidFill>
                  <a:schemeClr val="dk1"/>
                </a:solidFill>
                <a:latin typeface="Arial"/>
                <a:ea typeface="Arial"/>
                <a:cs typeface="Arial"/>
                <a:sym typeface="Arial"/>
              </a:rPr>
              <a:t>Projektēšanas pakalpojumu iepirkumā kritēriju A8. attiecina uz jaunu ēku projektēšanu. Pārbūves gadījumā būvniecības ierosinātājs izvērtē, vai tehniski ir iespējams paredzēt pasīvos projekta risinājumus </a:t>
            </a:r>
            <a:endParaRPr b="0" i="0" sz="1000" u="none" strike="noStrike">
              <a:solidFill>
                <a:srgbClr val="000000"/>
              </a:solidFill>
              <a:latin typeface="Arial"/>
              <a:ea typeface="Arial"/>
              <a:cs typeface="Arial"/>
              <a:sym typeface="Arial"/>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graphicFrame>
        <p:nvGraphicFramePr>
          <p:cNvPr id="272" name="Google Shape;272;p17"/>
          <p:cNvGraphicFramePr/>
          <p:nvPr/>
        </p:nvGraphicFramePr>
        <p:xfrm>
          <a:off x="652350" y="1562100"/>
          <a:ext cx="3000000" cy="3000000"/>
        </p:xfrm>
        <a:graphic>
          <a:graphicData uri="http://schemas.openxmlformats.org/drawingml/2006/table">
            <a:tbl>
              <a:tblPr firstRow="1">
                <a:noFill/>
                <a:tableStyleId>{DC1014E8-6B43-40E8-959C-FC8D71E5059F}</a:tableStyleId>
              </a:tblPr>
              <a:tblGrid>
                <a:gridCol w="1008000"/>
                <a:gridCol w="3132000"/>
                <a:gridCol w="648000"/>
                <a:gridCol w="648000"/>
                <a:gridCol w="648000"/>
                <a:gridCol w="648000"/>
                <a:gridCol w="648000"/>
                <a:gridCol w="648000"/>
                <a:gridCol w="648000"/>
                <a:gridCol w="648000"/>
                <a:gridCol w="648000"/>
                <a:gridCol w="648000"/>
                <a:gridCol w="648000"/>
              </a:tblGrid>
              <a:tr h="972000">
                <a:tc>
                  <a:txBody>
                    <a:bodyPr/>
                    <a:lstStyle/>
                    <a:p>
                      <a:pPr indent="0" lvl="0" marL="0" marR="0" rtl="0" algn="l">
                        <a:spcBef>
                          <a:spcPts val="0"/>
                        </a:spcBef>
                        <a:spcAft>
                          <a:spcPts val="0"/>
                        </a:spcAft>
                        <a:buNone/>
                      </a:pPr>
                      <a:r>
                        <a:rPr lang="lv-LV" sz="900" u="none" cap="none" strike="noStrike">
                          <a:solidFill>
                            <a:srgbClr val="114C3F"/>
                          </a:solidFill>
                        </a:rPr>
                        <a:t>Darbu veidi</a:t>
                      </a:r>
                      <a:endParaRPr b="1"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Būvju /telpu grupu tipi </a:t>
                      </a:r>
                      <a:endParaRPr b="1"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A1. Primārās enerģijas patēriņš un neatjaunojamās enerģijas slieksnis</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A2. Velo un mikromobilitātes transporta līdzekļu novietne</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A3. Pārstrādājamu atkritumu uzglabāšana</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A4. Ūdens taupīšanas ietaises</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A5. Vizuālais kontakts ar ārtelpu</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A6. Ventilācija un gaisa kvalitāte</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A7. Izbūves un apedares materiālu izvēle</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A8. Pasīvie iekštelpu klimata regulēšanas risinājumi*</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A9. Atkārtoti izmantoti un viegli pārstrādājami materiāli</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B1. Likumīgas izcelsmes kokmateriāli</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900" u="none" cap="none" strike="noStrike">
                          <a:solidFill>
                            <a:srgbClr val="114C3F"/>
                          </a:solidFill>
                        </a:rPr>
                        <a:t>B2. Atkritumu apsaimniekošana būvobjektā</a:t>
                      </a:r>
                      <a:endParaRPr b="0" i="0" sz="900" u="none" cap="none" strike="noStrike">
                        <a:solidFill>
                          <a:srgbClr val="114C3F"/>
                        </a:solidFill>
                        <a:latin typeface="Arial"/>
                        <a:ea typeface="Arial"/>
                        <a:cs typeface="Arial"/>
                        <a:sym typeface="Arial"/>
                      </a:endParaRPr>
                    </a:p>
                  </a:txBody>
                  <a:tcPr marT="0" marB="0" marR="0" marL="36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rowSpan="13">
                  <a:txBody>
                    <a:bodyPr/>
                    <a:lstStyle/>
                    <a:p>
                      <a:pPr indent="0" lvl="0" marL="0" marR="0" rtl="0" algn="l">
                        <a:spcBef>
                          <a:spcPts val="0"/>
                        </a:spcBef>
                        <a:spcAft>
                          <a:spcPts val="0"/>
                        </a:spcAft>
                        <a:buNone/>
                      </a:pPr>
                      <a:r>
                        <a:rPr b="1" lang="lv-LV" sz="1000" u="none" cap="none" strike="noStrike">
                          <a:solidFill>
                            <a:srgbClr val="0E5F50"/>
                          </a:solidFill>
                        </a:rPr>
                        <a:t>Projektēšana</a:t>
                      </a:r>
                      <a:endParaRPr b="1" sz="900" u="none" cap="none" strike="noStrike">
                        <a:solidFill>
                          <a:srgbClr val="0E5F50"/>
                        </a:solidFill>
                        <a:latin typeface="Arial"/>
                        <a:ea typeface="Arial"/>
                        <a:cs typeface="Arial"/>
                        <a:sym typeface="Arial"/>
                      </a:endParaRPr>
                    </a:p>
                  </a:txBody>
                  <a:tcPr marT="0" marB="0" marR="0" marL="360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lang="lv-LV" sz="900" u="none" cap="none" strike="noStrike"/>
                        <a:t>Bibliotēkas un muzeji (1262)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Biroju ēkas (122)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Dzīvojamās ēkas (112, 113)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Izglītības un zinātnes iestāžu ēkas (1263)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Lauksaimniecības ēkas (127101)</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Noliktavu ēkas (1252)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Rūpnieciskās ražošanas ēkas (12510101 un 12510102)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Sabiedriskās ēdināšanas ēkas (12110103)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Skatītāju zāles (12610102)</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Sporta ēkas (126501)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Tirdzniecības ēkas (12300101)</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 </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98525">
                <a:tc vMerge="1"/>
                <a:tc>
                  <a:txBody>
                    <a:bodyPr/>
                    <a:lstStyle/>
                    <a:p>
                      <a:pPr indent="0" lvl="0" marL="0" marR="0" rtl="0" algn="l">
                        <a:spcBef>
                          <a:spcPts val="0"/>
                        </a:spcBef>
                        <a:spcAft>
                          <a:spcPts val="0"/>
                        </a:spcAft>
                        <a:buNone/>
                      </a:pPr>
                      <a:r>
                        <a:rPr lang="lv-LV" sz="900" u="none" cap="none" strike="noStrike"/>
                        <a:t>Veselības aprūpes iestādes (1264)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101925">
                <a:tc vMerge="1"/>
                <a:tc>
                  <a:txBody>
                    <a:bodyPr/>
                    <a:lstStyle/>
                    <a:p>
                      <a:pPr indent="0" lvl="0" marL="0" marR="0" rtl="0" algn="l">
                        <a:spcBef>
                          <a:spcPts val="0"/>
                        </a:spcBef>
                        <a:spcAft>
                          <a:spcPts val="0"/>
                        </a:spcAft>
                        <a:buNone/>
                      </a:pPr>
                      <a:r>
                        <a:rPr lang="lv-LV" sz="900" u="none" cap="none" strike="noStrike"/>
                        <a:t>Viesnīcas un tām līdzīga lietojuma ēkas (121, izņemot 12110103)</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solidFill>
                            <a:srgbClr val="0E5F50"/>
                          </a:solidFill>
                        </a:rPr>
                        <a:t>*</a:t>
                      </a:r>
                      <a:endParaRPr b="0" i="0" sz="900" u="none" cap="none" strike="noStrike">
                        <a:solidFill>
                          <a:srgbClr val="0E5F5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 </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t>x</a:t>
                      </a:r>
                      <a:endParaRPr b="0" i="0" sz="9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273" name="Google Shape;273;p17"/>
          <p:cNvSpPr txBox="1"/>
          <p:nvPr/>
        </p:nvSpPr>
        <p:spPr>
          <a:xfrm>
            <a:off x="2247900" y="5695950"/>
            <a:ext cx="9010650"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000" u="none" strike="noStrike">
                <a:solidFill>
                  <a:schemeClr val="dk1"/>
                </a:solidFill>
                <a:latin typeface="Arial"/>
                <a:ea typeface="Arial"/>
                <a:cs typeface="Arial"/>
                <a:sym typeface="Arial"/>
              </a:rPr>
              <a:t>* - Pasīvie projekta risinājumi maksimāli izmanto dabiskos apkures, dzesēšanas un ventilācijas avotus, lai radītu komfortablus apstākļus ēkās. Tai skaitā vides apstākļus kā, piemēram, saules starojumu, vēsu nakts gaisu un gaisa spiediena atšķirības, lai uzlabotu iekštelpu klimetu. Mehāniskas vai elektriskas sistēmas nav pasīvie risinājumi.</a:t>
            </a:r>
            <a:endParaRPr/>
          </a:p>
          <a:p>
            <a:pPr indent="0" lvl="0" marL="0" marR="0" rtl="0" algn="l">
              <a:spcBef>
                <a:spcPts val="0"/>
              </a:spcBef>
              <a:spcAft>
                <a:spcPts val="0"/>
              </a:spcAft>
              <a:buNone/>
            </a:pPr>
            <a:r>
              <a:rPr lang="lv-LV" sz="1000" u="none" strike="noStrike">
                <a:solidFill>
                  <a:schemeClr val="dk1"/>
                </a:solidFill>
                <a:latin typeface="Arial"/>
                <a:ea typeface="Arial"/>
                <a:cs typeface="Arial"/>
                <a:sym typeface="Arial"/>
              </a:rPr>
              <a:t>Projektēšanas pakalpojumu iepirkumā kritēriju A8. attiecina uz jaunu ēku projektēšanu. Pārbūves gadījumā būvniecības ierosinātājs izvērtē, vai tehniski ir iespējams paredzēt pasīvos projekta risinājumus </a:t>
            </a:r>
            <a:endParaRPr b="0" i="0" sz="1000" u="none" strike="noStrike">
              <a:solidFill>
                <a:srgbClr val="000000"/>
              </a:solidFill>
              <a:latin typeface="Arial"/>
              <a:ea typeface="Arial"/>
              <a:cs typeface="Arial"/>
              <a:sym typeface="Arial"/>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graphicFrame>
        <p:nvGraphicFramePr>
          <p:cNvPr id="279" name="Google Shape;279;p18"/>
          <p:cNvGraphicFramePr/>
          <p:nvPr/>
        </p:nvGraphicFramePr>
        <p:xfrm>
          <a:off x="2042923" y="1336860"/>
          <a:ext cx="3000000" cy="3000000"/>
        </p:xfrm>
        <a:graphic>
          <a:graphicData uri="http://schemas.openxmlformats.org/drawingml/2006/table">
            <a:tbl>
              <a:tblPr firstCol="1" firstRow="1">
                <a:noFill/>
                <a:tableStyleId>{DC1014E8-6B43-40E8-959C-FC8D71E5059F}</a:tableStyleId>
              </a:tblPr>
              <a:tblGrid>
                <a:gridCol w="1592175"/>
                <a:gridCol w="4428000"/>
                <a:gridCol w="2085975"/>
              </a:tblGrid>
              <a:tr h="406225">
                <a:tc>
                  <a:txBody>
                    <a:bodyPr/>
                    <a:lstStyle/>
                    <a:p>
                      <a:pPr indent="0" lvl="0" marL="0" marR="0" rtl="0" algn="l">
                        <a:spcBef>
                          <a:spcPts val="0"/>
                        </a:spcBef>
                        <a:spcAft>
                          <a:spcPts val="0"/>
                        </a:spcAft>
                        <a:buNone/>
                      </a:pPr>
                      <a:r>
                        <a:rPr lang="lv-LV" sz="1200" u="none" cap="none" strike="noStrike">
                          <a:solidFill>
                            <a:srgbClr val="114C3F"/>
                          </a:solidFill>
                          <a:latin typeface="Arial"/>
                          <a:ea typeface="Arial"/>
                          <a:cs typeface="Arial"/>
                          <a:sym typeface="Arial"/>
                        </a:rPr>
                        <a:t>Darbu veidi</a:t>
                      </a:r>
                      <a:endParaRPr b="1" i="0" sz="1200" u="none" cap="none" strike="noStrike">
                        <a:solidFill>
                          <a:srgbClr val="114C3F"/>
                        </a:solidFill>
                        <a:latin typeface="Arial"/>
                        <a:ea typeface="Arial"/>
                        <a:cs typeface="Arial"/>
                        <a:sym typeface="Arial"/>
                      </a:endParaRPr>
                    </a:p>
                  </a:txBody>
                  <a:tcPr marT="0" marB="0" marR="0" marL="72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1200" u="none" cap="none" strike="noStrike">
                          <a:solidFill>
                            <a:srgbClr val="114C3F"/>
                          </a:solidFill>
                          <a:latin typeface="Arial"/>
                          <a:ea typeface="Arial"/>
                          <a:cs typeface="Arial"/>
                          <a:sym typeface="Arial"/>
                        </a:rPr>
                        <a:t>Būvju /telpu grupu tipi </a:t>
                      </a:r>
                      <a:endParaRPr b="1" i="0" sz="1200" u="none" cap="none" strike="noStrike">
                        <a:solidFill>
                          <a:srgbClr val="114C3F"/>
                        </a:solidFill>
                        <a:latin typeface="Arial"/>
                        <a:ea typeface="Arial"/>
                        <a:cs typeface="Arial"/>
                        <a:sym typeface="Arial"/>
                      </a:endParaRPr>
                    </a:p>
                  </a:txBody>
                  <a:tcPr marT="0" marB="0" marR="0" marL="72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1200" u="none" cap="none" strike="noStrike">
                          <a:solidFill>
                            <a:srgbClr val="114C3F"/>
                          </a:solidFill>
                          <a:latin typeface="Arial"/>
                          <a:ea typeface="Arial"/>
                          <a:cs typeface="Arial"/>
                          <a:sym typeface="Arial"/>
                        </a:rPr>
                        <a:t>C1 Būvgružu (tai skaitā demontēšanas) šķirošana un nodošana speciālos poligonos</a:t>
                      </a:r>
                      <a:endParaRPr b="0" i="0" sz="1200" u="none" cap="none" strike="noStrike">
                        <a:solidFill>
                          <a:srgbClr val="114C3F"/>
                        </a:solidFill>
                        <a:latin typeface="Arial"/>
                        <a:ea typeface="Arial"/>
                        <a:cs typeface="Arial"/>
                        <a:sym typeface="Arial"/>
                      </a:endParaRPr>
                    </a:p>
                  </a:txBody>
                  <a:tcPr marT="0" marB="0" marR="0" marL="72000">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rowSpan="13">
                  <a:txBody>
                    <a:bodyPr/>
                    <a:lstStyle/>
                    <a:p>
                      <a:pPr indent="0" lvl="0" marL="0" marR="0" rtl="0" algn="l">
                        <a:spcBef>
                          <a:spcPts val="0"/>
                        </a:spcBef>
                        <a:spcAft>
                          <a:spcPts val="0"/>
                        </a:spcAft>
                        <a:buNone/>
                      </a:pPr>
                      <a:r>
                        <a:rPr lang="lv-LV" sz="1200" u="none" cap="none" strike="noStrike">
                          <a:solidFill>
                            <a:srgbClr val="0E5F50"/>
                          </a:solidFill>
                          <a:latin typeface="Arial"/>
                          <a:ea typeface="Arial"/>
                          <a:cs typeface="Arial"/>
                          <a:sym typeface="Arial"/>
                        </a:rPr>
                        <a:t>Nojaukšana</a:t>
                      </a:r>
                      <a:endParaRPr/>
                    </a:p>
                  </a:txBody>
                  <a:tcPr marT="0" marB="0" marR="0" marL="72000" anchor="ctr">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Bibliotēkas un muzeji (1262)</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Biroju ēkas (122)</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Dzīvojamās ēkas (112, 113)</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Izglītības un zinātnes iestāžu ēkas (1263)</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Lauksaimniecības ēkas (127101)</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Noliktavu ēkas (1252) </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Rūpnieciskās ražošanas ēkas (12510101 un 12510102)</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Sabiedriskās ēdināšanas ēkas (12110103)</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Skatītāju zāles (12610102)</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Sporta ēkas (126501) </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Tirdzniecības ēkas (12300101)</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Veselības aprūpes iestādes (1264) </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r h="216000">
                <a:tc vMerge="1"/>
                <a:tc>
                  <a:txBody>
                    <a:bodyPr/>
                    <a:lstStyle/>
                    <a:p>
                      <a:pPr indent="0" lvl="0" marL="0" marR="0" rtl="0" algn="l">
                        <a:spcBef>
                          <a:spcPts val="0"/>
                        </a:spcBef>
                        <a:spcAft>
                          <a:spcPts val="0"/>
                        </a:spcAft>
                        <a:buNone/>
                      </a:pPr>
                      <a:r>
                        <a:rPr lang="lv-LV" sz="1200" u="none" cap="none" strike="noStrike">
                          <a:latin typeface="Arial"/>
                          <a:ea typeface="Arial"/>
                          <a:cs typeface="Arial"/>
                          <a:sym typeface="Arial"/>
                        </a:rPr>
                        <a:t>Viesnīcas un tām līdzīga lietojuma ēkas (121, izņemot 12110103)</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1200" u="none" cap="none" strike="noStrike">
                          <a:latin typeface="Arial"/>
                          <a:ea typeface="Arial"/>
                          <a:cs typeface="Arial"/>
                          <a:sym typeface="Arial"/>
                        </a:rPr>
                        <a:t>x</a:t>
                      </a:r>
                      <a:endParaRPr b="0" i="0" sz="1200" u="none" cap="none" strike="noStrike">
                        <a:solidFill>
                          <a:srgbClr val="000000"/>
                        </a:solidFill>
                        <a:latin typeface="Arial"/>
                        <a:ea typeface="Arial"/>
                        <a:cs typeface="Arial"/>
                        <a:sym typeface="Arial"/>
                      </a:endParaRPr>
                    </a:p>
                  </a:txBody>
                  <a:tcPr marT="0" marB="0" marR="0" marL="0" anchor="b">
                    <a:lnL cap="flat" cmpd="sng" w="12700">
                      <a:solidFill>
                        <a:schemeClr val="lt1"/>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9"/>
          <p:cNvSpPr txBox="1"/>
          <p:nvPr>
            <p:ph type="title"/>
          </p:nvPr>
        </p:nvSpPr>
        <p:spPr>
          <a:xfrm>
            <a:off x="609600" y="2604135"/>
            <a:ext cx="8686800" cy="2011680"/>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8484"/>
              </a:lnSpc>
              <a:spcBef>
                <a:spcPts val="0"/>
              </a:spcBef>
              <a:spcAft>
                <a:spcPts val="0"/>
              </a:spcAft>
              <a:buClr>
                <a:srgbClr val="2A4F1C"/>
              </a:buClr>
              <a:buSzPct val="100000"/>
              <a:buFont typeface="Arial"/>
              <a:buNone/>
            </a:pPr>
            <a:r>
              <a:rPr lang="lv-LV"/>
              <a:t>ZPI KRITĒRIJI, TEHNISKĀ SPECIFIKĀCIJA, IEPIRKUMA LĪGUMA IZPILDES PĀRBAUDE</a:t>
            </a:r>
            <a:endParaRPr/>
          </a:p>
        </p:txBody>
      </p:sp>
      <p:sp>
        <p:nvSpPr>
          <p:cNvPr id="285" name="Google Shape;285;p19"/>
          <p:cNvSpPr txBox="1"/>
          <p:nvPr>
            <p:ph idx="1" type="body"/>
          </p:nvPr>
        </p:nvSpPr>
        <p:spPr>
          <a:xfrm>
            <a:off x="609600" y="4815840"/>
            <a:ext cx="8686800" cy="1097280"/>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100000"/>
              </a:lnSpc>
              <a:spcBef>
                <a:spcPts val="0"/>
              </a:spcBef>
              <a:spcAft>
                <a:spcPts val="0"/>
              </a:spcAft>
              <a:buClr>
                <a:schemeClr val="dk1"/>
              </a:buClr>
              <a:buSzPct val="100000"/>
              <a:buNone/>
            </a:pPr>
            <a:r>
              <a:rPr lang="lv-LV"/>
              <a:t>A. ZPI prasības un kritēriji projektēšanai</a:t>
            </a:r>
            <a:endParaRPr/>
          </a:p>
          <a:p>
            <a:pPr indent="0" lvl="0" marL="0" rtl="0" algn="l">
              <a:lnSpc>
                <a:spcPct val="100000"/>
              </a:lnSpc>
              <a:spcBef>
                <a:spcPts val="0"/>
              </a:spcBef>
              <a:spcAft>
                <a:spcPts val="0"/>
              </a:spcAft>
              <a:buClr>
                <a:schemeClr val="dk1"/>
              </a:buClr>
              <a:buSzPct val="100000"/>
              <a:buNone/>
            </a:pPr>
            <a:r>
              <a:t/>
            </a:r>
            <a:endParaRPr/>
          </a:p>
          <a:p>
            <a:pPr indent="0" lvl="0" marL="0" rtl="0" algn="l">
              <a:lnSpc>
                <a:spcPct val="100000"/>
              </a:lnSpc>
              <a:spcBef>
                <a:spcPts val="0"/>
              </a:spcBef>
              <a:spcAft>
                <a:spcPts val="0"/>
              </a:spcAft>
              <a:buClr>
                <a:schemeClr val="dk1"/>
              </a:buClr>
              <a:buSzPct val="100000"/>
              <a:buNone/>
            </a:pPr>
            <a:r>
              <a:rPr lang="lv-LV"/>
              <a:t>B. ZPI prasības un kritēriji būvdarbiem</a:t>
            </a:r>
            <a:endParaRPr/>
          </a:p>
          <a:p>
            <a:pPr indent="0" lvl="0" marL="0" rtl="0" algn="l">
              <a:lnSpc>
                <a:spcPct val="100000"/>
              </a:lnSpc>
              <a:spcBef>
                <a:spcPts val="0"/>
              </a:spcBef>
              <a:spcAft>
                <a:spcPts val="0"/>
              </a:spcAft>
              <a:buClr>
                <a:schemeClr val="dk1"/>
              </a:buClr>
              <a:buSzPct val="100000"/>
              <a:buNone/>
            </a:pPr>
            <a:r>
              <a:t/>
            </a:r>
            <a:endParaRPr/>
          </a:p>
          <a:p>
            <a:pPr indent="0" lvl="0" marL="0" rtl="0" algn="l">
              <a:lnSpc>
                <a:spcPct val="100000"/>
              </a:lnSpc>
              <a:spcBef>
                <a:spcPts val="0"/>
              </a:spcBef>
              <a:spcAft>
                <a:spcPts val="0"/>
              </a:spcAft>
              <a:buClr>
                <a:schemeClr val="dk1"/>
              </a:buClr>
              <a:buSzPct val="100000"/>
              <a:buNone/>
            </a:pPr>
            <a:r>
              <a:rPr lang="lv-LV"/>
              <a:t>C.ZPI prasības un kritēriji likvidēšanas, nojaukšanas un būvlaukuma sagatavošanas darbiem.</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A4F1C"/>
              </a:buClr>
              <a:buSzPts val="4400"/>
              <a:buFont typeface="Arial"/>
              <a:buNone/>
            </a:pPr>
            <a:r>
              <a:rPr lang="lv-LV"/>
              <a:t>SATURS</a:t>
            </a:r>
            <a:endParaRPr/>
          </a:p>
        </p:txBody>
      </p:sp>
      <p:sp>
        <p:nvSpPr>
          <p:cNvPr id="112" name="Google Shape;112;p2"/>
          <p:cNvSpPr txBox="1"/>
          <p:nvPr>
            <p:ph idx="1" type="body"/>
          </p:nvPr>
        </p:nvSpPr>
        <p:spPr>
          <a:xfrm>
            <a:off x="1981200" y="1987419"/>
            <a:ext cx="9372600" cy="4483101"/>
          </a:xfrm>
          <a:prstGeom prst="rect">
            <a:avLst/>
          </a:prstGeom>
          <a:noFill/>
          <a:ln>
            <a:noFill/>
          </a:ln>
        </p:spPr>
        <p:txBody>
          <a:bodyPr anchorCtr="0" anchor="t" bIns="45700" lIns="91425" spcFirstLastPara="1" rIns="91425" wrap="square" tIns="45700">
            <a:normAutofit/>
          </a:bodyPr>
          <a:lstStyle/>
          <a:p>
            <a:pPr indent="-274320" lvl="0" marL="274320" rtl="0" algn="l">
              <a:lnSpc>
                <a:spcPct val="90000"/>
              </a:lnSpc>
              <a:spcBef>
                <a:spcPts val="0"/>
              </a:spcBef>
              <a:spcAft>
                <a:spcPts val="0"/>
              </a:spcAft>
              <a:buClr>
                <a:schemeClr val="dk1"/>
              </a:buClr>
              <a:buSzPts val="2400"/>
              <a:buChar char="▪"/>
            </a:pPr>
            <a:r>
              <a:rPr lang="lv-LV"/>
              <a:t>Ietvars un vides ilgtspējas iniciatīvas būvdarbu iepirkumos Eiropā un Latvijā</a:t>
            </a:r>
            <a:endParaRPr/>
          </a:p>
          <a:p>
            <a:pPr indent="-274320" lvl="0" marL="274320" rtl="0" algn="l">
              <a:lnSpc>
                <a:spcPct val="90000"/>
              </a:lnSpc>
              <a:spcBef>
                <a:spcPts val="1800"/>
              </a:spcBef>
              <a:spcAft>
                <a:spcPts val="0"/>
              </a:spcAft>
              <a:buClr>
                <a:schemeClr val="dk1"/>
              </a:buClr>
              <a:buSzPts val="2400"/>
              <a:buChar char="▪"/>
            </a:pPr>
            <a:r>
              <a:rPr lang="lv-LV"/>
              <a:t>1. dala: ZPI kritēriju piemērošanu būvdarbu iepirkumā </a:t>
            </a:r>
            <a:endParaRPr/>
          </a:p>
          <a:p>
            <a:pPr indent="-274320" lvl="0" marL="274320" rtl="0" algn="l">
              <a:lnSpc>
                <a:spcPct val="90000"/>
              </a:lnSpc>
              <a:spcBef>
                <a:spcPts val="1800"/>
              </a:spcBef>
              <a:spcAft>
                <a:spcPts val="0"/>
              </a:spcAft>
              <a:buClr>
                <a:schemeClr val="dk1"/>
              </a:buClr>
              <a:buSzPts val="2400"/>
              <a:buChar char="▪"/>
            </a:pPr>
            <a:r>
              <a:rPr lang="lv-LV"/>
              <a:t>2. daļa: Plānotie būvniecības atkritumu un būvizstrādājumu aprites veicināšanas pasākumi Life Waste to Resources integrētajā projektā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0"/>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graphicFrame>
        <p:nvGraphicFramePr>
          <p:cNvPr id="292" name="Google Shape;292;p20"/>
          <p:cNvGraphicFramePr/>
          <p:nvPr/>
        </p:nvGraphicFramePr>
        <p:xfrm>
          <a:off x="1841446" y="651230"/>
          <a:ext cx="3000000" cy="3000000"/>
        </p:xfrm>
        <a:graphic>
          <a:graphicData uri="http://schemas.openxmlformats.org/drawingml/2006/table">
            <a:tbl>
              <a:tblPr>
                <a:noFill/>
                <a:tableStyleId>{5DF699C6-FD33-4572-ABBC-3ED940DE75A8}</a:tableStyleId>
              </a:tblPr>
              <a:tblGrid>
                <a:gridCol w="576000"/>
                <a:gridCol w="1087225"/>
                <a:gridCol w="2390800"/>
                <a:gridCol w="216200"/>
                <a:gridCol w="216200"/>
                <a:gridCol w="192175"/>
                <a:gridCol w="160150"/>
                <a:gridCol w="137150"/>
                <a:gridCol w="137150"/>
                <a:gridCol w="137150"/>
                <a:gridCol w="130475"/>
                <a:gridCol w="130475"/>
                <a:gridCol w="137150"/>
                <a:gridCol w="130475"/>
                <a:gridCol w="130475"/>
                <a:gridCol w="137150"/>
                <a:gridCol w="130475"/>
                <a:gridCol w="130475"/>
                <a:gridCol w="265750"/>
                <a:gridCol w="3672800"/>
              </a:tblGrid>
              <a:tr h="6407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tcPr>
                </a:tc>
              </a:tr>
              <a:tr h="2451350">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882550">
                <a:tc>
                  <a:txBody>
                    <a:bodyPr/>
                    <a:lstStyle/>
                    <a:p>
                      <a:pPr indent="0" lvl="0" marL="0" marR="0" rtl="0" algn="l">
                        <a:spcBef>
                          <a:spcPts val="0"/>
                        </a:spcBef>
                        <a:spcAft>
                          <a:spcPts val="0"/>
                        </a:spcAft>
                        <a:buNone/>
                      </a:pPr>
                      <a:r>
                        <a:rPr b="1" lang="lv-LV" sz="1100" u="none" cap="none" strike="noStrike">
                          <a:latin typeface="Arial"/>
                          <a:ea typeface="Arial"/>
                          <a:cs typeface="Arial"/>
                          <a:sym typeface="Arial"/>
                        </a:rPr>
                        <a:t>A1</a:t>
                      </a:r>
                      <a:endParaRPr b="1" i="0" sz="1100" u="none" cap="none" strike="noStrike">
                        <a:solidFill>
                          <a:srgbClr val="000000"/>
                        </a:solidFill>
                        <a:latin typeface="Arial"/>
                        <a:ea typeface="Arial"/>
                        <a:cs typeface="Arial"/>
                        <a:sym typeface="Arial"/>
                      </a:endParaRPr>
                    </a:p>
                  </a:txBody>
                  <a:tcPr marT="0" marB="0" marR="0" marL="72000">
                    <a:lnL cap="flat" cmpd="sng" w="12700">
                      <a:solidFill>
                        <a:schemeClr val="lt1"/>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lang="lv-LV" sz="1100" u="none" cap="none" strike="noStrike">
                          <a:latin typeface="Arial"/>
                          <a:ea typeface="Arial"/>
                          <a:cs typeface="Arial"/>
                          <a:sym typeface="Arial"/>
                        </a:rPr>
                        <a:t>PRIMĀRĀS ENERĢIJAS PATĒRIŅA NOVĒRTĒJUMS UN PRIMĀRĀS NEATJAUNOJAMĀS ENERĢIJAS MAKSIMĀLAIS SLIEKSNIS</a:t>
                      </a:r>
                      <a:endParaRPr b="1" i="0" sz="1100" u="none" cap="none" strike="noStrike">
                        <a:solidFill>
                          <a:srgbClr val="000000"/>
                        </a:solidFill>
                        <a:latin typeface="Arial"/>
                        <a:ea typeface="Arial"/>
                        <a:cs typeface="Arial"/>
                        <a:sym typeface="Arial"/>
                      </a:endParaRPr>
                    </a:p>
                  </a:txBody>
                  <a:tcPr marT="0" marB="0" marR="0" marL="72000">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lang="lv-LV" sz="1100" u="none" cap="none" strike="noStrike">
                          <a:latin typeface="Arial"/>
                          <a:ea typeface="Arial"/>
                          <a:cs typeface="Arial"/>
                          <a:sym typeface="Arial"/>
                        </a:rPr>
                        <a:t>Ēku būvdarbu iepirkumiem būves kopējās primārās enerģijas patēriņa novērtējums kWh/m</a:t>
                      </a:r>
                      <a:r>
                        <a:rPr baseline="30000" lang="lv-LV" sz="1100" u="none" cap="none" strike="noStrike">
                          <a:latin typeface="Arial"/>
                          <a:ea typeface="Arial"/>
                          <a:cs typeface="Arial"/>
                          <a:sym typeface="Arial"/>
                        </a:rPr>
                        <a:t>2</a:t>
                      </a:r>
                      <a:r>
                        <a:rPr lang="lv-LV" sz="1100" u="none" cap="none" strike="noStrike">
                          <a:latin typeface="Arial"/>
                          <a:ea typeface="Arial"/>
                          <a:cs typeface="Arial"/>
                          <a:sym typeface="Arial"/>
                        </a:rPr>
                        <a:t> gadā atbilst A+ klasei un primārās neatjaunojamās enerģijas patēriņa novērtējums nepārsniedz 60 %. </a:t>
                      </a:r>
                      <a:br>
                        <a:rPr lang="lv-LV" sz="1100" u="none" cap="none" strike="noStrike">
                          <a:latin typeface="Arial"/>
                          <a:ea typeface="Arial"/>
                          <a:cs typeface="Arial"/>
                          <a:sym typeface="Arial"/>
                        </a:rPr>
                      </a:br>
                      <a:br>
                        <a:rPr lang="lv-LV" sz="1100" u="none" cap="none" strike="noStrike">
                          <a:latin typeface="Arial"/>
                          <a:ea typeface="Arial"/>
                          <a:cs typeface="Arial"/>
                          <a:sym typeface="Arial"/>
                        </a:rPr>
                      </a:br>
                      <a:r>
                        <a:rPr lang="lv-LV" sz="1100" u="none" cap="none" strike="noStrike">
                          <a:latin typeface="Arial"/>
                          <a:ea typeface="Arial"/>
                          <a:cs typeface="Arial"/>
                          <a:sym typeface="Arial"/>
                        </a:rPr>
                        <a:t>Ēku pārbūves darbu iepirkumā būves kopējo primāro enerģijas patēriņa novērtējumu var noteikt A klases līmenī, tai skaitā primārās neatjaunojamās enerģijas patēriņa novērtējums ir lielāks par 60%.</a:t>
                      </a:r>
                      <a:endParaRPr b="0" i="0" sz="1100" u="none" cap="none" strike="noStrike">
                        <a:solidFill>
                          <a:srgbClr val="000000"/>
                        </a:solidFill>
                        <a:latin typeface="Arial"/>
                        <a:ea typeface="Arial"/>
                        <a:cs typeface="Arial"/>
                        <a:sym typeface="Arial"/>
                      </a:endParaRPr>
                    </a:p>
                  </a:txBody>
                  <a:tcPr marT="0" marB="0" marR="0" marL="7200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lang="lv-LV" sz="900" u="none" cap="none" strike="noStrike">
                          <a:latin typeface="Arial"/>
                          <a:ea typeface="Arial"/>
                          <a:cs typeface="Arial"/>
                          <a:sym typeface="Arial"/>
                        </a:rPr>
                        <a:t>x</a:t>
                      </a:r>
                      <a:endParaRPr b="0" i="0" sz="900" u="none" cap="none" strike="noStrike">
                        <a:solidFill>
                          <a:srgbClr val="000000"/>
                        </a:solidFill>
                        <a:latin typeface="Arial"/>
                        <a:ea typeface="Arial"/>
                        <a:cs typeface="Arial"/>
                        <a:sym typeface="Arial"/>
                      </a:endParaRPr>
                    </a:p>
                  </a:txBody>
                  <a:tcPr marT="252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br>
                        <a:rPr lang="lv-LV" sz="1100" u="none" cap="none" strike="noStrike">
                          <a:latin typeface="Arial"/>
                          <a:ea typeface="Arial"/>
                          <a:cs typeface="Arial"/>
                          <a:sym typeface="Arial"/>
                        </a:rPr>
                      </a:br>
                      <a:r>
                        <a:rPr lang="lv-LV" sz="1100" u="none" cap="none" strike="noStrike">
                          <a:latin typeface="Arial"/>
                          <a:ea typeface="Arial"/>
                          <a:cs typeface="Arial"/>
                          <a:sym typeface="Arial"/>
                        </a:rPr>
                        <a:t>Tehniskā projekta izstrādes posmā pasūtītājs vai pasūtītāja pilnvarotais pārstāvis pārliecinās, ka aprēķins ēkas pagaidu energosertifikātā (MK 08.04.2021 not. Nr. 222 "Ēku energoefektivitātes aprēķina metodes un ēku energosertifikācijas noteikumi") atbilst iepirkuma tehniskai specifikācijai. </a:t>
                      </a:r>
                      <a:br>
                        <a:rPr lang="lv-LV" sz="1100" u="none" cap="none" strike="noStrike">
                          <a:latin typeface="Arial"/>
                          <a:ea typeface="Arial"/>
                          <a:cs typeface="Arial"/>
                          <a:sym typeface="Arial"/>
                        </a:rPr>
                      </a:br>
                      <a:br>
                        <a:rPr lang="lv-LV" sz="1100" u="none" cap="none" strike="noStrike">
                          <a:latin typeface="Arial"/>
                          <a:ea typeface="Arial"/>
                          <a:cs typeface="Arial"/>
                          <a:sym typeface="Arial"/>
                        </a:rPr>
                      </a:br>
                      <a:r>
                        <a:rPr lang="lv-LV" sz="1100" u="none" cap="none" strike="noStrike">
                          <a:latin typeface="Arial"/>
                          <a:ea typeface="Arial"/>
                          <a:cs typeface="Arial"/>
                          <a:sym typeface="Arial"/>
                        </a:rPr>
                        <a:t>Pēc būvdarbu vai pārbūves darbu pabeigšanas būvniecības ierosinātājs uzdod ēkas apsaimniekotājam veikt pastāvīgu enerģijas patēriņa monitoringu un 3 (trīs) gadu ekspluatācijas pēc darbu pabeigšanas pasūtīt ēkas energosertificēšanu.</a:t>
                      </a:r>
                      <a:br>
                        <a:rPr lang="lv-LV" sz="1100" u="none" cap="none" strike="noStrike">
                          <a:latin typeface="Arial"/>
                          <a:ea typeface="Arial"/>
                          <a:cs typeface="Arial"/>
                          <a:sym typeface="Arial"/>
                        </a:rPr>
                      </a:br>
                      <a:br>
                        <a:rPr lang="lv-LV" sz="1100" u="none" cap="none" strike="noStrike">
                          <a:latin typeface="Arial"/>
                          <a:ea typeface="Arial"/>
                          <a:cs typeface="Arial"/>
                          <a:sym typeface="Arial"/>
                        </a:rPr>
                      </a:br>
                      <a:r>
                        <a:rPr lang="lv-LV" sz="1100" u="none" cap="none" strike="noStrike">
                          <a:latin typeface="Arial"/>
                          <a:ea typeface="Arial"/>
                          <a:cs typeface="Arial"/>
                          <a:sym typeface="Arial"/>
                        </a:rPr>
                        <a:t>Ja ēkas kopējais specificētais primārās enerģijas patēriņa novērtējums ir zemāks par A klasi, iepirkums neatbilst zaļā publiskā iepirkuma nosacījumiem.</a:t>
                      </a:r>
                      <a:endParaRPr b="0" i="0" sz="1100" u="none" cap="none" strike="noStrike">
                        <a:solidFill>
                          <a:srgbClr val="000000"/>
                        </a:solidFill>
                        <a:latin typeface="Arial"/>
                        <a:ea typeface="Arial"/>
                        <a:cs typeface="Arial"/>
                        <a:sym typeface="Arial"/>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B cap="flat" cmpd="sng" w="12700">
                      <a:solidFill>
                        <a:schemeClr val="lt1"/>
                      </a:solidFill>
                      <a:prstDash val="solid"/>
                      <a:round/>
                      <a:headEnd len="sm" w="sm" type="none"/>
                      <a:tailEnd len="sm" w="sm" type="none"/>
                    </a:lnB>
                  </a:tcPr>
                </a:tc>
              </a:tr>
            </a:tbl>
          </a:graphicData>
        </a:graphic>
      </p:graphicFrame>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graphicFrame>
        <p:nvGraphicFramePr>
          <p:cNvPr id="297" name="Google Shape;297;p21"/>
          <p:cNvGraphicFramePr/>
          <p:nvPr/>
        </p:nvGraphicFramePr>
        <p:xfrm>
          <a:off x="2910058" y="756005"/>
          <a:ext cx="3000000" cy="3000000"/>
        </p:xfrm>
        <a:graphic>
          <a:graphicData uri="http://schemas.openxmlformats.org/drawingml/2006/table">
            <a:tbl>
              <a:tblPr>
                <a:noFill/>
                <a:tableStyleId>{5DF699C6-FD33-4572-ABBC-3ED940DE75A8}</a:tableStyleId>
              </a:tblPr>
              <a:tblGrid>
                <a:gridCol w="576000"/>
                <a:gridCol w="882325"/>
                <a:gridCol w="2440600"/>
                <a:gridCol w="192125"/>
                <a:gridCol w="192125"/>
                <a:gridCol w="170775"/>
                <a:gridCol w="142300"/>
                <a:gridCol w="137150"/>
                <a:gridCol w="126425"/>
                <a:gridCol w="147800"/>
                <a:gridCol w="129350"/>
                <a:gridCol w="129350"/>
                <a:gridCol w="129350"/>
                <a:gridCol w="115925"/>
                <a:gridCol w="115925"/>
                <a:gridCol w="115925"/>
                <a:gridCol w="132025"/>
                <a:gridCol w="115925"/>
                <a:gridCol w="241525"/>
                <a:gridCol w="2614025"/>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4030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9978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A2.</a:t>
                      </a:r>
                      <a:endParaRPr/>
                    </a:p>
                  </a:txBody>
                  <a:tcPr marT="0" marB="0" marR="7200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VELOSIPĒDU UN MIKROMOBILITĀTES TRANSPORTA LĪDZEKĻU NOVIETNE</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Ēkas projektā paredz drošu un ērti pieejamu, iesegtu, apjumtu un apgaismotu </a:t>
                      </a:r>
                      <a:r>
                        <a:rPr b="1" i="0" lang="lv-LV" sz="1100" u="none" cap="none" strike="noStrike">
                          <a:solidFill>
                            <a:srgbClr val="000000"/>
                          </a:solidFill>
                          <a:latin typeface="Calibri"/>
                          <a:ea typeface="Calibri"/>
                          <a:cs typeface="Calibri"/>
                          <a:sym typeface="Calibri"/>
                        </a:rPr>
                        <a:t>velosipēdu un mikromobilitātes transporta līdzekļu novietni</a:t>
                      </a:r>
                      <a:r>
                        <a:rPr b="0" i="0" lang="lv-LV" sz="1100" u="none" cap="none" strike="noStrike">
                          <a:solidFill>
                            <a:srgbClr val="000000"/>
                          </a:solidFill>
                          <a:latin typeface="Calibri"/>
                          <a:ea typeface="Calibri"/>
                          <a:cs typeface="Calibri"/>
                          <a:sym typeface="Calibri"/>
                        </a:rPr>
                        <a:t>. Vietu skaitu nosaka, pamatojoties uz ēku novērtēšanas shēmu, ņemot vērā arī plānoto iespējamo skaita palielinājumu.</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Ja būvniecības ierosinātājs ir paredzējis </a:t>
                      </a:r>
                      <a:r>
                        <a:rPr b="1" i="0" lang="lv-LV" sz="1100" u="none" cap="none" strike="noStrike">
                          <a:solidFill>
                            <a:srgbClr val="000000"/>
                          </a:solidFill>
                          <a:latin typeface="Calibri"/>
                          <a:ea typeface="Calibri"/>
                          <a:cs typeface="Calibri"/>
                          <a:sym typeface="Calibri"/>
                        </a:rPr>
                        <a:t>uzlādes punktu </a:t>
                      </a:r>
                      <a:r>
                        <a:rPr b="0" i="0" lang="lv-LV" sz="1100" u="none" cap="none" strike="noStrike">
                          <a:solidFill>
                            <a:srgbClr val="000000"/>
                          </a:solidFill>
                          <a:latin typeface="Calibri"/>
                          <a:ea typeface="Calibri"/>
                          <a:cs typeface="Calibri"/>
                          <a:sym typeface="Calibri"/>
                        </a:rPr>
                        <a:t>ierīkošanu ar elektrību darbināmajiem </a:t>
                      </a:r>
                      <a:r>
                        <a:rPr b="1" i="0" lang="lv-LV" sz="1100" u="none" cap="none" strike="noStrike">
                          <a:solidFill>
                            <a:srgbClr val="000000"/>
                          </a:solidFill>
                          <a:latin typeface="Calibri"/>
                          <a:ea typeface="Calibri"/>
                          <a:cs typeface="Calibri"/>
                          <a:sym typeface="Calibri"/>
                        </a:rPr>
                        <a:t>mikromobilitātes transporta līdzekļiem</a:t>
                      </a:r>
                      <a:r>
                        <a:rPr b="0" i="0" lang="lv-LV" sz="1100" u="none" cap="none" strike="noStrike">
                          <a:solidFill>
                            <a:srgbClr val="000000"/>
                          </a:solidFill>
                          <a:latin typeface="Calibri"/>
                          <a:ea typeface="Calibri"/>
                          <a:cs typeface="Calibri"/>
                          <a:sym typeface="Calibri"/>
                        </a:rPr>
                        <a:t>, pretendentam ir  jāizvērtē optimālākais risinājums un jānosaka nepieciešamo uzlāde punktu skaits, ņemot vērā plānoto pieprasījuma dinamiku. </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1" lang="lv-LV" sz="1100" u="none" cap="none" strike="noStrike">
                          <a:solidFill>
                            <a:srgbClr val="000000"/>
                          </a:solidFill>
                          <a:latin typeface="Calibri"/>
                          <a:ea typeface="Calibri"/>
                          <a:cs typeface="Calibri"/>
                          <a:sym typeface="Calibri"/>
                        </a:rPr>
                        <a:t>Pasūtītājs iekļauj prasību tehniskajā specifikācijā, paredzot, ka Pretendents sagatavo plānus, kuros ir paradītas velosipēdu un mikromobilitātes transporta līdzekļu novietnes, un norāda pieņēmumus, kas ir pamatā vietu skaita prognozēm.</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endParaRPr b="0" i="0" sz="1100" u="none" cap="none" strike="noStrike">
                        <a:solidFill>
                          <a:srgbClr val="000000"/>
                        </a:solidFill>
                        <a:latin typeface="Calibri"/>
                        <a:ea typeface="Calibri"/>
                        <a:cs typeface="Calibri"/>
                        <a:sym typeface="Calibri"/>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298" name="Google Shape;298;p21"/>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graphicFrame>
        <p:nvGraphicFramePr>
          <p:cNvPr id="303" name="Google Shape;303;p22"/>
          <p:cNvGraphicFramePr/>
          <p:nvPr/>
        </p:nvGraphicFramePr>
        <p:xfrm>
          <a:off x="2646453" y="742950"/>
          <a:ext cx="3000000" cy="3000000"/>
        </p:xfrm>
        <a:graphic>
          <a:graphicData uri="http://schemas.openxmlformats.org/drawingml/2006/table">
            <a:tbl>
              <a:tblPr>
                <a:noFill/>
                <a:tableStyleId>{5DF699C6-FD33-4572-ABBC-3ED940DE75A8}</a:tableStyleId>
              </a:tblPr>
              <a:tblGrid>
                <a:gridCol w="576000"/>
                <a:gridCol w="904675"/>
                <a:gridCol w="2268000"/>
                <a:gridCol w="196975"/>
                <a:gridCol w="196975"/>
                <a:gridCol w="175100"/>
                <a:gridCol w="145925"/>
                <a:gridCol w="145925"/>
                <a:gridCol w="129625"/>
                <a:gridCol w="151550"/>
                <a:gridCol w="138925"/>
                <a:gridCol w="138925"/>
                <a:gridCol w="137150"/>
                <a:gridCol w="138925"/>
                <a:gridCol w="137150"/>
                <a:gridCol w="138925"/>
                <a:gridCol w="138925"/>
                <a:gridCol w="138925"/>
                <a:gridCol w="247650"/>
                <a:gridCol w="32040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9978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A3</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ATKĀRTOTI IZMANTOJAMU VAI PĀRSTRĀDĀJAMU ATKRITUMU UZGLABĀŠANA</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Ēkā vai tai piegulošajā̄ teritorijā atrodas iesegta, apjumta un apgaismota </a:t>
                      </a:r>
                      <a:r>
                        <a:rPr b="1" i="0" lang="lv-LV" sz="1100" u="none" cap="none" strike="noStrike">
                          <a:solidFill>
                            <a:srgbClr val="000000"/>
                          </a:solidFill>
                          <a:latin typeface="Calibri"/>
                          <a:ea typeface="Calibri"/>
                          <a:cs typeface="Calibri"/>
                          <a:sym typeface="Calibri"/>
                        </a:rPr>
                        <a:t>atkritumu glabātava</a:t>
                      </a:r>
                      <a:r>
                        <a:rPr b="0" i="0" lang="lv-LV" sz="1100" u="none" cap="none" strike="noStrike">
                          <a:solidFill>
                            <a:srgbClr val="000000"/>
                          </a:solidFill>
                          <a:latin typeface="Calibri"/>
                          <a:ea typeface="Calibri"/>
                          <a:cs typeface="Calibri"/>
                          <a:sym typeface="Calibri"/>
                        </a:rPr>
                        <a:t>, lai ēkas lietotajiem nodrošinātu </a:t>
                      </a:r>
                      <a:r>
                        <a:rPr b="1" i="0" lang="lv-LV" sz="1100" u="none" cap="none" strike="noStrike">
                          <a:solidFill>
                            <a:srgbClr val="000000"/>
                          </a:solidFill>
                          <a:latin typeface="Calibri"/>
                          <a:ea typeface="Calibri"/>
                          <a:cs typeface="Calibri"/>
                          <a:sym typeface="Calibri"/>
                        </a:rPr>
                        <a:t>pārstrādājamu materiālu šķirošanu</a:t>
                      </a:r>
                      <a:r>
                        <a:rPr b="0" i="0" lang="lv-LV" sz="1100" u="none" cap="none" strike="noStrike">
                          <a:solidFill>
                            <a:srgbClr val="000000"/>
                          </a:solidFill>
                          <a:latin typeface="Calibri"/>
                          <a:ea typeface="Calibri"/>
                          <a:cs typeface="Calibri"/>
                          <a:sym typeface="Calibri"/>
                        </a:rPr>
                        <a:t>.</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Ēkā vai tai piegulošajā teritorijā paredz iesegtu, apjumtu un apgaismotu atkritumu glabātavu, lai ēkas lietotājiem nodrošinātu pārstrādājamu materiālu šķirošanu.</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Pieņēmumi, kas ir pamatā prognozēm par vajadzīgo vietu, ir balstīti metodoloģijā, kas noteikta MK13.06.2017. not. Nr. 328 “Kritēriji un kārtība, kādā novērtē atkritumu dalītās savākšanas pakalpojuma pieejamību iedzīvotājiem”, MK 13.12.2016 not. Nr. 788 “Noteikumi par atkritumu savākšanas un šķirošanas vietām”,  kā arī attiecīgās pašvaldības saistošajos noteikumos </a:t>
                      </a:r>
                      <a:r>
                        <a:rPr b="0" i="1" lang="lv-LV" sz="1100" u="none" cap="none" strike="noStrike">
                          <a:solidFill>
                            <a:srgbClr val="000000"/>
                          </a:solidFill>
                          <a:latin typeface="Calibri"/>
                          <a:ea typeface="Calibri"/>
                          <a:cs typeface="Calibri"/>
                          <a:sym typeface="Calibri"/>
                        </a:rPr>
                        <a:t>un labās prakses piemēros</a:t>
                      </a:r>
                      <a:r>
                        <a:rPr b="0" i="0" lang="lv-LV" sz="1100" u="none" cap="none" strike="noStrike">
                          <a:solidFill>
                            <a:srgbClr val="000000"/>
                          </a:solidFill>
                          <a:latin typeface="Calibri"/>
                          <a:ea typeface="Calibri"/>
                          <a:cs typeface="Calibri"/>
                          <a:sym typeface="Calibri"/>
                        </a:rPr>
                        <a:t>.</a:t>
                      </a:r>
                      <a:endParaRPr/>
                    </a:p>
                    <a:p>
                      <a:pPr indent="0" lvl="0" marL="0" marR="0" rtl="0" algn="l">
                        <a:lnSpc>
                          <a:spcPct val="100000"/>
                        </a:lnSpc>
                        <a:spcBef>
                          <a:spcPts val="0"/>
                        </a:spcBef>
                        <a:spcAft>
                          <a:spcPts val="0"/>
                        </a:spcAft>
                        <a:buClr>
                          <a:schemeClr val="dk1"/>
                        </a:buClr>
                        <a:buSzPts val="1100"/>
                        <a:buFont typeface="Calibri"/>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100"/>
                        <a:buFont typeface="Calibri"/>
                        <a:buNone/>
                      </a:pPr>
                      <a:r>
                        <a:rPr b="0" i="0" lang="lv-LV" sz="1100" u="none" cap="none" strike="noStrike">
                          <a:solidFill>
                            <a:srgbClr val="000000"/>
                          </a:solidFill>
                          <a:latin typeface="Calibri"/>
                          <a:ea typeface="Calibri"/>
                          <a:cs typeface="Calibri"/>
                          <a:sym typeface="Calibri"/>
                        </a:rPr>
                        <a:t>Pretendentam jāsagatavo ēkas un/vai teritorijas plānus, kuros ir norādīta vieta vai vietas atkritumu šķirošanai un savākšanai, kā arī pieņēmumi, kas ir pamatā prognozēm par vajadzīgo vietu un infrastruktūru.</a:t>
                      </a:r>
                      <a:br>
                        <a:rPr b="0" i="0" lang="lv-LV" sz="1100" u="none" cap="none" strike="noStrike">
                          <a:solidFill>
                            <a:srgbClr val="000000"/>
                          </a:solidFill>
                          <a:latin typeface="Calibri"/>
                          <a:ea typeface="Calibri"/>
                          <a:cs typeface="Calibri"/>
                          <a:sym typeface="Calibri"/>
                        </a:rPr>
                      </a:br>
                      <a:endParaRPr b="0" i="0" sz="1100" u="none" cap="none" strike="noStrike">
                        <a:solidFill>
                          <a:srgbClr val="000000"/>
                        </a:solidFill>
                        <a:latin typeface="Calibri"/>
                        <a:ea typeface="Calibri"/>
                        <a:cs typeface="Calibri"/>
                        <a:sym typeface="Calibri"/>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04" name="Google Shape;304;p22"/>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graphicFrame>
        <p:nvGraphicFramePr>
          <p:cNvPr id="309" name="Google Shape;309;p23"/>
          <p:cNvGraphicFramePr/>
          <p:nvPr/>
        </p:nvGraphicFramePr>
        <p:xfrm>
          <a:off x="3166248" y="762000"/>
          <a:ext cx="3000000" cy="3000000"/>
        </p:xfrm>
        <a:graphic>
          <a:graphicData uri="http://schemas.openxmlformats.org/drawingml/2006/table">
            <a:tbl>
              <a:tblPr>
                <a:noFill/>
                <a:tableStyleId>{5DF699C6-FD33-4572-ABBC-3ED940DE75A8}</a:tableStyleId>
              </a:tblPr>
              <a:tblGrid>
                <a:gridCol w="576000"/>
                <a:gridCol w="904675"/>
                <a:gridCol w="2502425"/>
                <a:gridCol w="196975"/>
                <a:gridCol w="196975"/>
                <a:gridCol w="175100"/>
                <a:gridCol w="145925"/>
                <a:gridCol w="145925"/>
                <a:gridCol w="129625"/>
                <a:gridCol w="151550"/>
                <a:gridCol w="138925"/>
                <a:gridCol w="138925"/>
                <a:gridCol w="137150"/>
                <a:gridCol w="138925"/>
                <a:gridCol w="138925"/>
                <a:gridCol w="138925"/>
                <a:gridCol w="138925"/>
                <a:gridCol w="138925"/>
                <a:gridCol w="247650"/>
                <a:gridCol w="24480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9978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A4.</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ŪDENS TAUPĪŠANAS IETAISES</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Visas </a:t>
                      </a:r>
                      <a:r>
                        <a:rPr b="1" i="0" lang="lv-LV" sz="1100" u="none" cap="none" strike="noStrike">
                          <a:solidFill>
                            <a:srgbClr val="000000"/>
                          </a:solidFill>
                          <a:latin typeface="Calibri"/>
                          <a:ea typeface="Calibri"/>
                          <a:cs typeface="Calibri"/>
                          <a:sym typeface="Calibri"/>
                        </a:rPr>
                        <a:t>sanitārās un </a:t>
                      </a:r>
                      <a:r>
                        <a:rPr b="0" i="0" lang="lv-LV" sz="1100" u="none" cap="none" strike="noStrike">
                          <a:solidFill>
                            <a:srgbClr val="000000"/>
                          </a:solidFill>
                          <a:latin typeface="Calibri"/>
                          <a:ea typeface="Calibri"/>
                          <a:cs typeface="Calibri"/>
                          <a:sym typeface="Calibri"/>
                        </a:rPr>
                        <a:t>virtuves </a:t>
                      </a:r>
                      <a:r>
                        <a:rPr b="1" i="0" lang="lv-LV" sz="1100" u="none" cap="none" strike="noStrike">
                          <a:solidFill>
                            <a:srgbClr val="000000"/>
                          </a:solidFill>
                          <a:latin typeface="Calibri"/>
                          <a:ea typeface="Calibri"/>
                          <a:cs typeface="Calibri"/>
                          <a:sym typeface="Calibri"/>
                        </a:rPr>
                        <a:t>ūdens ietaises </a:t>
                      </a:r>
                      <a:r>
                        <a:rPr b="0" i="0" lang="lv-LV" sz="1100" u="none" cap="none" strike="noStrike">
                          <a:solidFill>
                            <a:srgbClr val="000000"/>
                          </a:solidFill>
                          <a:latin typeface="Calibri"/>
                          <a:ea typeface="Calibri"/>
                          <a:cs typeface="Calibri"/>
                          <a:sym typeface="Calibri"/>
                        </a:rPr>
                        <a:t>ir aprīkotas ar </a:t>
                      </a:r>
                      <a:r>
                        <a:rPr b="1" i="0" lang="lv-LV" sz="1100" u="none" cap="none" strike="noStrike">
                          <a:solidFill>
                            <a:srgbClr val="000000"/>
                          </a:solidFill>
                          <a:latin typeface="Calibri"/>
                          <a:ea typeface="Calibri"/>
                          <a:cs typeface="Calibri"/>
                          <a:sym typeface="Calibri"/>
                        </a:rPr>
                        <a:t>efektīvu ūdensapgādes aprīkojumu</a:t>
                      </a:r>
                      <a:r>
                        <a:rPr b="0" i="0" lang="lv-LV" sz="1100" u="none" cap="none" strike="noStrike">
                          <a:solidFill>
                            <a:srgbClr val="000000"/>
                          </a:solidFill>
                          <a:latin typeface="Calibri"/>
                          <a:ea typeface="Calibri"/>
                          <a:cs typeface="Calibri"/>
                          <a:sym typeface="Calibri"/>
                        </a:rPr>
                        <a:t>, kas atbilst Ministru kabineta 20.07.2017 noteikumu Nr. 353 "Prasības zaļajam publiskajam iepirkumam un to piemērošanas kārtība"</a:t>
                      </a:r>
                      <a:r>
                        <a:rPr b="0" i="0" lang="lv-LV" sz="1100" u="none" cap="none" strike="noStrike">
                          <a:solidFill>
                            <a:srgbClr val="8EA9DB"/>
                          </a:solidFill>
                          <a:latin typeface="Calibri"/>
                          <a:ea typeface="Calibri"/>
                          <a:cs typeface="Calibri"/>
                          <a:sym typeface="Calibri"/>
                        </a:rPr>
                        <a:t> </a:t>
                      </a:r>
                      <a:r>
                        <a:rPr b="0" i="0" lang="lv-LV" sz="1100" u="none" cap="none" strike="noStrike">
                          <a:solidFill>
                            <a:srgbClr val="000000"/>
                          </a:solidFill>
                          <a:latin typeface="Calibri"/>
                          <a:ea typeface="Calibri"/>
                          <a:cs typeface="Calibri"/>
                          <a:sym typeface="Calibri"/>
                        </a:rPr>
                        <a:t> 2. pielikuma 5. un 10. sadaļā noteiktajiem kritērijiem par sanitārtehnisko aprīkojumu un klozetpodiem un pisuāriem ar noskalošanas funkciju un sanitārtehniskajai armatūrai.</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Atbilstību apliecina produktu datu lapas, kurās norādītie ūdens patēriņa parametri un darbības specifikācija atbilst tehniskajā specifikācijā minētajām prasībām.</a:t>
                      </a:r>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10" name="Google Shape;310;p23"/>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graphicFrame>
        <p:nvGraphicFramePr>
          <p:cNvPr id="315" name="Google Shape;315;p24"/>
          <p:cNvGraphicFramePr/>
          <p:nvPr/>
        </p:nvGraphicFramePr>
        <p:xfrm>
          <a:off x="850792" y="632180"/>
          <a:ext cx="3000000" cy="3000000"/>
        </p:xfrm>
        <a:graphic>
          <a:graphicData uri="http://schemas.openxmlformats.org/drawingml/2006/table">
            <a:tbl>
              <a:tblPr>
                <a:noFill/>
                <a:tableStyleId>{5DF699C6-FD33-4572-ABBC-3ED940DE75A8}</a:tableStyleId>
              </a:tblPr>
              <a:tblGrid>
                <a:gridCol w="576000"/>
                <a:gridCol w="892325"/>
                <a:gridCol w="4605150"/>
                <a:gridCol w="194300"/>
                <a:gridCol w="194300"/>
                <a:gridCol w="210325"/>
                <a:gridCol w="143925"/>
                <a:gridCol w="143925"/>
                <a:gridCol w="127850"/>
                <a:gridCol w="149475"/>
                <a:gridCol w="137025"/>
                <a:gridCol w="137025"/>
                <a:gridCol w="137025"/>
                <a:gridCol w="137025"/>
                <a:gridCol w="137025"/>
                <a:gridCol w="137025"/>
                <a:gridCol w="137025"/>
                <a:gridCol w="137025"/>
                <a:gridCol w="244275"/>
                <a:gridCol w="27631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9978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A5.</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VIZUĀLAIS KONTAKTS AR ĀRTELPU</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Ēku būvdarbu iepirkumiem, ja ēkas lietošanas mērķis ir </a:t>
                      </a:r>
                      <a:r>
                        <a:rPr b="1" i="0" lang="lv-LV" sz="1100" u="none" cap="none" strike="noStrike">
                          <a:solidFill>
                            <a:srgbClr val="000000"/>
                          </a:solidFill>
                          <a:latin typeface="Calibri"/>
                          <a:ea typeface="Calibri"/>
                          <a:cs typeface="Calibri"/>
                          <a:sym typeface="Calibri"/>
                        </a:rPr>
                        <a:t>dzīvojamā ēka un /vai viesnīcas un tām līdzīga lietojuma ēkas, </a:t>
                      </a:r>
                      <a:r>
                        <a:rPr b="0" i="0" lang="lv-LV" sz="1100" u="none" cap="none" strike="noStrike">
                          <a:solidFill>
                            <a:srgbClr val="000000"/>
                          </a:solidFill>
                          <a:latin typeface="Calibri"/>
                          <a:ea typeface="Calibri"/>
                          <a:cs typeface="Calibri"/>
                          <a:sym typeface="Calibri"/>
                        </a:rPr>
                        <a:t>nepastarpinātam</a:t>
                      </a:r>
                      <a:r>
                        <a:rPr b="1" i="0" lang="lv-LV" sz="1100" u="none" cap="none" strike="noStrike">
                          <a:solidFill>
                            <a:srgbClr val="000000"/>
                          </a:solidFill>
                          <a:latin typeface="Calibri"/>
                          <a:ea typeface="Calibri"/>
                          <a:cs typeface="Calibri"/>
                          <a:sym typeface="Calibri"/>
                        </a:rPr>
                        <a:t> vizuālajam kontaktam ar ārtelpu (skatam uz ārtelpu) jābūt vismaz ≥75% </a:t>
                      </a:r>
                      <a:r>
                        <a:rPr b="0" i="0" lang="lv-LV" sz="1100" u="none" cap="none" strike="noStrike">
                          <a:solidFill>
                            <a:srgbClr val="000000"/>
                          </a:solidFill>
                          <a:latin typeface="Calibri"/>
                          <a:ea typeface="Calibri"/>
                          <a:cs typeface="Calibri"/>
                          <a:sym typeface="Calibri"/>
                        </a:rPr>
                        <a:t>no ēkas</a:t>
                      </a:r>
                      <a:r>
                        <a:rPr b="1" i="0" lang="lv-LV" sz="1100" u="none" cap="none" strike="noStrike">
                          <a:solidFill>
                            <a:srgbClr val="000000"/>
                          </a:solidFill>
                          <a:latin typeface="Calibri"/>
                          <a:ea typeface="Calibri"/>
                          <a:cs typeface="Calibri"/>
                          <a:sym typeface="Calibri"/>
                        </a:rPr>
                        <a:t> lietderīgās platības</a:t>
                      </a:r>
                      <a:r>
                        <a:rPr b="0" i="0" lang="lv-LV" sz="1100" u="none" cap="none" strike="noStrike">
                          <a:solidFill>
                            <a:srgbClr val="000000"/>
                          </a:solidFill>
                          <a:latin typeface="Calibri"/>
                          <a:ea typeface="Calibri"/>
                          <a:cs typeface="Calibri"/>
                          <a:sym typeface="Calibri"/>
                        </a:rPr>
                        <a:t>.</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Ēku būvdarbu iepirkumiem, ja ēkas lietošanas mērķis ir </a:t>
                      </a:r>
                      <a:r>
                        <a:rPr b="1" i="0" lang="lv-LV" sz="1100" u="none" cap="none" strike="noStrike">
                          <a:solidFill>
                            <a:srgbClr val="000000"/>
                          </a:solidFill>
                          <a:latin typeface="Calibri"/>
                          <a:ea typeface="Calibri"/>
                          <a:cs typeface="Calibri"/>
                          <a:sym typeface="Calibri"/>
                        </a:rPr>
                        <a:t>biroju ēka un / vai izglītības iestāde, un / vai bibliotēka</a:t>
                      </a:r>
                      <a:r>
                        <a:rPr b="0" i="0" lang="lv-LV" sz="1100" u="none" cap="none" strike="noStrike">
                          <a:solidFill>
                            <a:srgbClr val="000000"/>
                          </a:solidFill>
                          <a:latin typeface="Calibri"/>
                          <a:ea typeface="Calibri"/>
                          <a:cs typeface="Calibri"/>
                          <a:sym typeface="Calibri"/>
                        </a:rPr>
                        <a:t>, nepastarpinātam </a:t>
                      </a:r>
                      <a:r>
                        <a:rPr b="1" i="0" lang="lv-LV" sz="1100" u="none" cap="none" strike="noStrike">
                          <a:solidFill>
                            <a:srgbClr val="000000"/>
                          </a:solidFill>
                          <a:latin typeface="Calibri"/>
                          <a:ea typeface="Calibri"/>
                          <a:cs typeface="Calibri"/>
                          <a:sym typeface="Calibri"/>
                        </a:rPr>
                        <a:t>vizuālajam kontaktam ar ārtelpu (skatam uz ārtelpu) darba vietās </a:t>
                      </a:r>
                      <a:r>
                        <a:rPr b="0" i="0" lang="lv-LV" sz="1100" u="none" cap="none" strike="noStrike">
                          <a:solidFill>
                            <a:srgbClr val="000000"/>
                          </a:solidFill>
                          <a:latin typeface="Calibri"/>
                          <a:ea typeface="Calibri"/>
                          <a:cs typeface="Calibri"/>
                          <a:sym typeface="Calibri"/>
                        </a:rPr>
                        <a:t>jābūt vismaz ≥</a:t>
                      </a:r>
                      <a:r>
                        <a:rPr b="1" i="0" lang="lv-LV" sz="1100" u="none" cap="none" strike="noStrike">
                          <a:solidFill>
                            <a:srgbClr val="000000"/>
                          </a:solidFill>
                          <a:latin typeface="Calibri"/>
                          <a:ea typeface="Calibri"/>
                          <a:cs typeface="Calibri"/>
                          <a:sym typeface="Calibri"/>
                        </a:rPr>
                        <a:t>75% </a:t>
                      </a:r>
                      <a:r>
                        <a:rPr b="0" i="0" lang="lv-LV" sz="1100" u="none" cap="none" strike="noStrike">
                          <a:solidFill>
                            <a:srgbClr val="000000"/>
                          </a:solidFill>
                          <a:latin typeface="Calibri"/>
                          <a:ea typeface="Calibri"/>
                          <a:cs typeface="Calibri"/>
                          <a:sym typeface="Calibri"/>
                        </a:rPr>
                        <a:t>no kopējās </a:t>
                      </a:r>
                      <a:r>
                        <a:rPr b="1" i="0" lang="lv-LV" sz="1100" u="none" cap="none" strike="noStrike">
                          <a:solidFill>
                            <a:srgbClr val="000000"/>
                          </a:solidFill>
                          <a:latin typeface="Calibri"/>
                          <a:ea typeface="Calibri"/>
                          <a:cs typeface="Calibri"/>
                          <a:sym typeface="Calibri"/>
                        </a:rPr>
                        <a:t>darba vietu platības .</a:t>
                      </a:r>
                      <a:br>
                        <a:rPr b="1" i="0" lang="lv-LV" sz="1100" u="none" cap="none" strike="noStrike">
                          <a:solidFill>
                            <a:srgbClr val="000000"/>
                          </a:solidFill>
                          <a:latin typeface="Calibri"/>
                          <a:ea typeface="Calibri"/>
                          <a:cs typeface="Calibri"/>
                          <a:sym typeface="Calibri"/>
                        </a:rPr>
                      </a:br>
                      <a:br>
                        <a:rPr b="1"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Ēku būvdarbu iepirkumiem, ja ēkas lietošanas mērķis ir </a:t>
                      </a:r>
                      <a:r>
                        <a:rPr b="1" i="0" lang="lv-LV" sz="1100" u="none" cap="none" strike="noStrike">
                          <a:solidFill>
                            <a:srgbClr val="000000"/>
                          </a:solidFill>
                          <a:latin typeface="Calibri"/>
                          <a:ea typeface="Calibri"/>
                          <a:cs typeface="Calibri"/>
                          <a:sym typeface="Calibri"/>
                        </a:rPr>
                        <a:t>veselības aprūpe, </a:t>
                      </a:r>
                      <a:r>
                        <a:rPr b="0" i="0" lang="lv-LV" sz="1100" u="none" cap="none" strike="noStrike">
                          <a:solidFill>
                            <a:srgbClr val="000000"/>
                          </a:solidFill>
                          <a:latin typeface="Calibri"/>
                          <a:ea typeface="Calibri"/>
                          <a:cs typeface="Calibri"/>
                          <a:sym typeface="Calibri"/>
                        </a:rPr>
                        <a:t>nepastarpinātam</a:t>
                      </a:r>
                      <a:r>
                        <a:rPr b="1" i="0" lang="lv-LV" sz="1100" u="none" cap="none" strike="noStrike">
                          <a:solidFill>
                            <a:srgbClr val="000000"/>
                          </a:solidFill>
                          <a:latin typeface="Calibri"/>
                          <a:ea typeface="Calibri"/>
                          <a:cs typeface="Calibri"/>
                          <a:sym typeface="Calibri"/>
                        </a:rPr>
                        <a:t> vizuālajam kontaktam ar ārtelpu (skatam uz ārtelpu) biroju darba vietās un / vai pacientu palātās jābūt vismaz ≥75% </a:t>
                      </a:r>
                      <a:r>
                        <a:rPr b="0" i="0" lang="lv-LV" sz="1100" u="none" cap="none" strike="noStrike">
                          <a:solidFill>
                            <a:srgbClr val="000000"/>
                          </a:solidFill>
                          <a:latin typeface="Calibri"/>
                          <a:ea typeface="Calibri"/>
                          <a:cs typeface="Calibri"/>
                          <a:sym typeface="Calibri"/>
                        </a:rPr>
                        <a:t>no kopējās</a:t>
                      </a:r>
                      <a:r>
                        <a:rPr b="1" i="0" lang="lv-LV" sz="1100" u="none" cap="none" strike="noStrike">
                          <a:solidFill>
                            <a:srgbClr val="000000"/>
                          </a:solidFill>
                          <a:latin typeface="Calibri"/>
                          <a:ea typeface="Calibri"/>
                          <a:cs typeface="Calibri"/>
                          <a:sym typeface="Calibri"/>
                        </a:rPr>
                        <a:t> biroja darba vietu un /vai pacientu palātu platības . </a:t>
                      </a:r>
                      <a:br>
                        <a:rPr b="1" i="0" lang="lv-LV" sz="1100" u="none" cap="none" strike="noStrike">
                          <a:solidFill>
                            <a:srgbClr val="000000"/>
                          </a:solidFill>
                          <a:latin typeface="Calibri"/>
                          <a:ea typeface="Calibri"/>
                          <a:cs typeface="Calibri"/>
                          <a:sym typeface="Calibri"/>
                        </a:rPr>
                      </a:br>
                      <a:br>
                        <a:rPr b="1"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Vienlaikus projektā ir paredzēta saules aizsardzība, aizsardzība pret apžilbinājumu un saules radiāciju. </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r>
                        <a:rPr b="0" i="0" lang="lv-LV" sz="1100" u="none" cap="none" strike="noStrike">
                          <a:solidFill>
                            <a:srgbClr val="114C3F"/>
                          </a:solidFill>
                          <a:latin typeface="Calibri"/>
                          <a:ea typeface="Calibri"/>
                          <a:cs typeface="Calibri"/>
                          <a:sym typeface="Calibri"/>
                        </a:rPr>
                        <a:t>Pārbūves projektiem kritēriju var nepiemērot, ja pastāv objektīvi ierobežojumi pārplānot ēku tā, lai nodrošinātu kritērija prasības, vai arī plānotie pārbūves darbi neskar konstrukcijas vai zonas, kuru pārbūve nodrošinātu vizuālā kontakta ar ārtelpu prasības.</a:t>
                      </a:r>
                      <a:endParaRPr/>
                    </a:p>
                  </a:txBody>
                  <a:tcPr marT="0" marB="7200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Piegādātājam jāiesniedz modelēšanas dati par vizuālā kontakta ar ārtelpu apstākļiem. Vizuālais kontakts ar ārtelpu atbilst vidējam vai augstam rekomendāciju līmenim, atbilstoši EN-17037 A.5 pielikumam (</a:t>
                      </a:r>
                      <a:r>
                        <a:rPr b="0" i="1" lang="lv-LV" sz="1100" u="none" cap="none" strike="noStrike">
                          <a:solidFill>
                            <a:srgbClr val="000000"/>
                          </a:solidFill>
                          <a:latin typeface="Calibri"/>
                          <a:ea typeface="Calibri"/>
                          <a:cs typeface="Calibri"/>
                          <a:sym typeface="Calibri"/>
                        </a:rPr>
                        <a:t>Vidējais līmenis: horizontālais skata leņķis ≥28</a:t>
                      </a:r>
                      <a:r>
                        <a:rPr b="0" baseline="30000" i="1" lang="lv-LV" sz="1100" u="none" cap="none" strike="noStrike">
                          <a:solidFill>
                            <a:srgbClr val="000000"/>
                          </a:solidFill>
                          <a:latin typeface="Calibri"/>
                          <a:ea typeface="Calibri"/>
                          <a:cs typeface="Calibri"/>
                          <a:sym typeface="Calibri"/>
                        </a:rPr>
                        <a:t>0</a:t>
                      </a:r>
                      <a:r>
                        <a:rPr b="0" i="1" lang="lv-LV" sz="1100" u="none" cap="none" strike="noStrike">
                          <a:solidFill>
                            <a:srgbClr val="000000"/>
                          </a:solidFill>
                          <a:latin typeface="Calibri"/>
                          <a:ea typeface="Calibri"/>
                          <a:cs typeface="Calibri"/>
                          <a:sym typeface="Calibri"/>
                        </a:rPr>
                        <a:t>, ārējais attālums līdz skatam ≥20m, līmeņi, kam jābūt redzamiem no vismaz 75% lietderīgās platības (debesis, ainava, zeme) ietver ainavu un vēl vismaz vienu līmeni</a:t>
                      </a: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Neizpilda pārbūves projektiem, ja pasūtītājs tehniskajā specifikācijā nav paredzējis prasību piemērot kritēriju.</a:t>
                      </a:r>
                      <a:br>
                        <a:rPr b="0" i="0" lang="lv-LV" sz="1100" u="none" cap="none" strike="noStrike">
                          <a:solidFill>
                            <a:srgbClr val="000000"/>
                          </a:solidFill>
                          <a:latin typeface="Calibri"/>
                          <a:ea typeface="Calibri"/>
                          <a:cs typeface="Calibri"/>
                          <a:sym typeface="Calibri"/>
                        </a:rPr>
                      </a:b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Skaidrībai Pasūtītājs var noteikt prasību izmantot konkrētu modelēšanas lietotni un/vai definēt pieļaujamās alternatīvas.</a:t>
                      </a:r>
                      <a:endParaRPr b="0" i="0" sz="1100" u="none" cap="none" strike="noStrike">
                        <a:solidFill>
                          <a:srgbClr val="000000"/>
                        </a:solidFill>
                        <a:latin typeface="Calibri"/>
                        <a:ea typeface="Calibri"/>
                        <a:cs typeface="Calibri"/>
                        <a:sym typeface="Calibri"/>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16" name="Google Shape;316;p24"/>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graphicFrame>
        <p:nvGraphicFramePr>
          <p:cNvPr id="321" name="Google Shape;321;p25"/>
          <p:cNvGraphicFramePr/>
          <p:nvPr/>
        </p:nvGraphicFramePr>
        <p:xfrm>
          <a:off x="835156" y="603604"/>
          <a:ext cx="3000000" cy="3000000"/>
        </p:xfrm>
        <a:graphic>
          <a:graphicData uri="http://schemas.openxmlformats.org/drawingml/2006/table">
            <a:tbl>
              <a:tblPr>
                <a:noFill/>
                <a:tableStyleId>{5DF699C6-FD33-4572-ABBC-3ED940DE75A8}</a:tableStyleId>
              </a:tblPr>
              <a:tblGrid>
                <a:gridCol w="576000"/>
                <a:gridCol w="904675"/>
                <a:gridCol w="2772000"/>
                <a:gridCol w="196975"/>
                <a:gridCol w="196975"/>
                <a:gridCol w="175100"/>
                <a:gridCol w="145925"/>
                <a:gridCol w="145925"/>
                <a:gridCol w="129625"/>
                <a:gridCol w="151550"/>
                <a:gridCol w="138925"/>
                <a:gridCol w="138925"/>
                <a:gridCol w="137150"/>
                <a:gridCol w="138925"/>
                <a:gridCol w="138925"/>
                <a:gridCol w="138925"/>
                <a:gridCol w="138925"/>
                <a:gridCol w="138925"/>
                <a:gridCol w="247650"/>
                <a:gridCol w="46080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9978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A6</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VENTILĀCIJA UN GAISA KVALITĀTE</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Projektēšanas uzdevumā būvniecības pasūtītājs </a:t>
                      </a:r>
                      <a:r>
                        <a:rPr b="1" i="0" lang="lv-LV" sz="1100" u="none" cap="none" strike="noStrike">
                          <a:solidFill>
                            <a:srgbClr val="000000"/>
                          </a:solidFill>
                          <a:latin typeface="Calibri"/>
                          <a:ea typeface="Calibri"/>
                          <a:cs typeface="Calibri"/>
                          <a:sym typeface="Calibri"/>
                        </a:rPr>
                        <a:t>telpām, kurās uzturēsies cilvēki</a:t>
                      </a:r>
                      <a:r>
                        <a:rPr b="0" i="0" lang="lv-LV" sz="1100" u="none" cap="none" strike="noStrike">
                          <a:solidFill>
                            <a:srgbClr val="000000"/>
                          </a:solidFill>
                          <a:latin typeface="Calibri"/>
                          <a:ea typeface="Calibri"/>
                          <a:cs typeface="Calibri"/>
                          <a:sym typeface="Calibri"/>
                        </a:rPr>
                        <a:t>, nosaka prasību </a:t>
                      </a:r>
                      <a:r>
                        <a:rPr b="1" i="0" lang="lv-LV" sz="1100" u="none" cap="none" strike="noStrike">
                          <a:solidFill>
                            <a:srgbClr val="000000"/>
                          </a:solidFill>
                          <a:latin typeface="Calibri"/>
                          <a:ea typeface="Calibri"/>
                          <a:cs typeface="Calibri"/>
                          <a:sym typeface="Calibri"/>
                        </a:rPr>
                        <a:t>nodrošināt </a:t>
                      </a:r>
                      <a:r>
                        <a:rPr b="0" i="0" lang="lv-LV" sz="1100" u="none" cap="none" strike="noStrike">
                          <a:solidFill>
                            <a:srgbClr val="000000"/>
                          </a:solidFill>
                          <a:latin typeface="Calibri"/>
                          <a:ea typeface="Calibri"/>
                          <a:cs typeface="Calibri"/>
                          <a:sym typeface="Calibri"/>
                        </a:rPr>
                        <a:t>piegādājamā </a:t>
                      </a:r>
                      <a:r>
                        <a:rPr b="1" i="0" lang="lv-LV" sz="1100" u="none" cap="none" strike="noStrike">
                          <a:solidFill>
                            <a:srgbClr val="000000"/>
                          </a:solidFill>
                          <a:latin typeface="Calibri"/>
                          <a:ea typeface="Calibri"/>
                          <a:cs typeface="Calibri"/>
                          <a:sym typeface="Calibri"/>
                        </a:rPr>
                        <a:t>gaisa kvalitātes kategoriju ne zemāku par SUP4</a:t>
                      </a:r>
                      <a:r>
                        <a:rPr b="0" i="0" lang="lv-LV" sz="1100" u="none" cap="none" strike="noStrike">
                          <a:solidFill>
                            <a:srgbClr val="000000"/>
                          </a:solidFill>
                          <a:latin typeface="Calibri"/>
                          <a:ea typeface="Calibri"/>
                          <a:cs typeface="Calibri"/>
                          <a:sym typeface="Calibri"/>
                        </a:rPr>
                        <a:t>, pieņemot, ka āra gaisa kvalitātes </a:t>
                      </a:r>
                      <a:r>
                        <a:rPr b="1" i="0" lang="lv-LV" sz="1100" u="none" cap="none" strike="noStrike">
                          <a:solidFill>
                            <a:srgbClr val="000000"/>
                          </a:solidFill>
                          <a:latin typeface="Calibri"/>
                          <a:ea typeface="Calibri"/>
                          <a:cs typeface="Calibri"/>
                          <a:sym typeface="Calibri"/>
                        </a:rPr>
                        <a:t>ODA klase ir 3</a:t>
                      </a:r>
                      <a:r>
                        <a:rPr b="0" i="0" lang="lv-LV" sz="1100" u="none" cap="none" strike="noStrike">
                          <a:solidFill>
                            <a:srgbClr val="000000"/>
                          </a:solidFill>
                          <a:latin typeface="Calibri"/>
                          <a:ea typeface="Calibri"/>
                          <a:cs typeface="Calibri"/>
                          <a:sym typeface="Calibri"/>
                        </a:rPr>
                        <a:t>. Pārējām telpu grupām norāda gaisa kvalitātes kategoriju atbilstoši to funkcijām, saskaņā ar standartā LVS EN 16798-3:2018/NA:2020 "Ēku energoefektivitāte. Ēku ventilācija. 3. daļa: Nedzīvojamās ēkas. Veiktspējas prasības ventilācijas un telpu kondicionēšanas sistēmām (M5-1 un M5-4 moduļi). Nacionālais pielikums" noteikto principu vai ekvivalents.</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Pretendents, nosakot ventilācijas iekārtu veiktspējas prasības, ir tiesīgs izmantot augstāku gaisa kvalitātes klasi, ja to pamato ar gaisa kvalitātes monitoringa datiem par pēdējo 5 gadu periodu no tuvākās gaisa kvalitātes novērojumu stacijas.</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1" lang="lv-LV" sz="1100" u="none" cap="none" strike="noStrike">
                          <a:solidFill>
                            <a:srgbClr val="000000"/>
                          </a:solidFill>
                          <a:latin typeface="Calibri"/>
                          <a:ea typeface="Calibri"/>
                          <a:cs typeface="Calibri"/>
                          <a:sym typeface="Calibri"/>
                        </a:rPr>
                        <a:t>x</a:t>
                      </a:r>
                      <a:endParaRPr/>
                    </a:p>
                  </a:txBody>
                  <a:tcPr marT="252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1" lang="lv-LV" sz="1100" u="none" cap="none" strike="noStrike">
                          <a:solidFill>
                            <a:srgbClr val="000000"/>
                          </a:solidFill>
                          <a:latin typeface="Calibri"/>
                          <a:ea typeface="Calibri"/>
                          <a:cs typeface="Calibri"/>
                          <a:sym typeface="Calibri"/>
                        </a:rPr>
                        <a:t>Izmantojot kritērijam norādīto metodoloģiju, būvniecības ierosinātājs vai tā pieaicināts speciālists nosaka suspendēto cieto daļiņu koncentrāciju āra gaisā un norāda prasības gaisa filtriem, ņemot vērā telpu lietošanas mērķim paredzēto normatīvo gaisa pieplūdi.</a:t>
                      </a:r>
                      <a:br>
                        <a:rPr b="0" i="1" lang="lv-LV" sz="1100" u="none" cap="none" strike="noStrike">
                          <a:solidFill>
                            <a:srgbClr val="000000"/>
                          </a:solidFill>
                          <a:latin typeface="Calibri"/>
                          <a:ea typeface="Calibri"/>
                          <a:cs typeface="Calibri"/>
                          <a:sym typeface="Calibri"/>
                        </a:rPr>
                      </a:br>
                      <a:br>
                        <a:rPr b="0" i="1" lang="lv-LV" sz="1100" u="none" cap="none" strike="noStrike">
                          <a:solidFill>
                            <a:srgbClr val="8EA9DB"/>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Vienā ēkā prasības var atšķirties telpām ar dažādām funkcijām jeb lietošanas mērķi.</a:t>
                      </a:r>
                      <a:br>
                        <a:rPr b="0" i="1" lang="lv-LV" sz="1100" u="none" cap="none" strike="noStrike">
                          <a:solidFill>
                            <a:srgbClr val="000000"/>
                          </a:solidFill>
                          <a:latin typeface="Calibri"/>
                          <a:ea typeface="Calibri"/>
                          <a:cs typeface="Calibri"/>
                          <a:sym typeface="Calibri"/>
                        </a:rPr>
                      </a:br>
                      <a:br>
                        <a:rPr b="0" i="1" lang="lv-LV" sz="1100" u="none" cap="none" strike="noStrike">
                          <a:solidFill>
                            <a:srgbClr val="000000"/>
                          </a:solidFill>
                          <a:latin typeface="Calibri"/>
                          <a:ea typeface="Calibri"/>
                          <a:cs typeface="Calibri"/>
                          <a:sym typeface="Calibri"/>
                        </a:rPr>
                      </a:br>
                      <a:r>
                        <a:rPr b="1" i="0" lang="lv-LV" sz="1100" u="none" cap="none" strike="noStrike">
                          <a:solidFill>
                            <a:srgbClr val="000000"/>
                          </a:solidFill>
                          <a:latin typeface="Calibri"/>
                          <a:ea typeface="Calibri"/>
                          <a:cs typeface="Calibri"/>
                          <a:sym typeface="Calibri"/>
                        </a:rPr>
                        <a:t>Projektētāja atbildība </a:t>
                      </a:r>
                      <a:r>
                        <a:rPr b="0" i="0" lang="lv-LV" sz="1100" u="none" cap="none" strike="noStrike">
                          <a:solidFill>
                            <a:srgbClr val="000000"/>
                          </a:solidFill>
                          <a:latin typeface="Calibri"/>
                          <a:ea typeface="Calibri"/>
                          <a:cs typeface="Calibri"/>
                          <a:sym typeface="Calibri"/>
                        </a:rPr>
                        <a:t>ir </a:t>
                      </a:r>
                      <a:r>
                        <a:rPr b="1" i="0" lang="lv-LV" sz="1100" u="none" cap="none" strike="noStrike">
                          <a:solidFill>
                            <a:srgbClr val="000000"/>
                          </a:solidFill>
                          <a:latin typeface="Calibri"/>
                          <a:ea typeface="Calibri"/>
                          <a:cs typeface="Calibri"/>
                          <a:sym typeface="Calibri"/>
                        </a:rPr>
                        <a:t>izvēlēties attiecīgas kategorijas filtrus </a:t>
                      </a:r>
                      <a:r>
                        <a:rPr b="0" i="0" lang="lv-LV" sz="1100" u="none" cap="none" strike="noStrike">
                          <a:solidFill>
                            <a:srgbClr val="000000"/>
                          </a:solidFill>
                          <a:latin typeface="Calibri"/>
                          <a:ea typeface="Calibri"/>
                          <a:cs typeface="Calibri"/>
                          <a:sym typeface="Calibri"/>
                        </a:rPr>
                        <a:t>ventilācijas iekārtās, lai nodrošinātu būvniecības ierosinātāja definēto pieplūdes gaisa  SUP kategoriju pie attiecīgās atrašanās vietas āra gaisa ODA kategorijas.</a:t>
                      </a:r>
                      <a:br>
                        <a:rPr b="0" i="0" lang="lv-LV" sz="1100" u="none" cap="none" strike="noStrike">
                          <a:solidFill>
                            <a:srgbClr val="000000"/>
                          </a:solidFill>
                          <a:latin typeface="Calibri"/>
                          <a:ea typeface="Calibri"/>
                          <a:cs typeface="Calibri"/>
                          <a:sym typeface="Calibri"/>
                        </a:rPr>
                      </a:br>
                      <a:br>
                        <a:rPr b="0" i="1" lang="lv-LV" sz="1100" u="none" cap="none" strike="noStrike">
                          <a:solidFill>
                            <a:srgbClr val="000000"/>
                          </a:solidFill>
                          <a:latin typeface="Calibri"/>
                          <a:ea typeface="Calibri"/>
                          <a:cs typeface="Calibri"/>
                          <a:sym typeface="Calibri"/>
                        </a:rPr>
                      </a:br>
                      <a:r>
                        <a:rPr b="1" i="0" lang="lv-LV" sz="1100" u="none" cap="none" strike="noStrike">
                          <a:solidFill>
                            <a:srgbClr val="000000"/>
                          </a:solidFill>
                          <a:latin typeface="Calibri"/>
                          <a:ea typeface="Calibri"/>
                          <a:cs typeface="Calibri"/>
                          <a:sym typeface="Calibri"/>
                        </a:rPr>
                        <a:t>Pasūtītājs nosaka</a:t>
                      </a:r>
                      <a:r>
                        <a:rPr b="0" i="0" lang="lv-LV" sz="1100" u="none" cap="none" strike="noStrike">
                          <a:solidFill>
                            <a:srgbClr val="000000"/>
                          </a:solidFill>
                          <a:latin typeface="Calibri"/>
                          <a:ea typeface="Calibri"/>
                          <a:cs typeface="Calibri"/>
                          <a:sym typeface="Calibri"/>
                        </a:rPr>
                        <a:t>, ka ēkas </a:t>
                      </a:r>
                      <a:r>
                        <a:rPr b="1" i="0" lang="lv-LV" sz="1100" u="none" cap="none" strike="noStrike">
                          <a:solidFill>
                            <a:srgbClr val="000000"/>
                          </a:solidFill>
                          <a:latin typeface="Calibri"/>
                          <a:ea typeface="Calibri"/>
                          <a:cs typeface="Calibri"/>
                          <a:sym typeface="Calibri"/>
                        </a:rPr>
                        <a:t>apsaimniekotāja pienākums </a:t>
                      </a:r>
                      <a:r>
                        <a:rPr b="0" i="0" lang="lv-LV" sz="1100" u="none" cap="none" strike="noStrike">
                          <a:solidFill>
                            <a:srgbClr val="000000"/>
                          </a:solidFill>
                          <a:latin typeface="Calibri"/>
                          <a:ea typeface="Calibri"/>
                          <a:cs typeface="Calibri"/>
                          <a:sym typeface="Calibri"/>
                        </a:rPr>
                        <a:t>ir nodrošināt </a:t>
                      </a:r>
                      <a:r>
                        <a:rPr b="1" i="0" lang="lv-LV" sz="1100" u="none" cap="none" strike="noStrike">
                          <a:solidFill>
                            <a:srgbClr val="000000"/>
                          </a:solidFill>
                          <a:latin typeface="Calibri"/>
                          <a:ea typeface="Calibri"/>
                          <a:cs typeface="Calibri"/>
                          <a:sym typeface="Calibri"/>
                        </a:rPr>
                        <a:t>regulāras ventilācijas sistēmas apkopes </a:t>
                      </a:r>
                      <a:r>
                        <a:rPr b="0" i="0" lang="lv-LV" sz="1100" u="none" cap="none" strike="noStrike">
                          <a:solidFill>
                            <a:srgbClr val="000000"/>
                          </a:solidFill>
                          <a:latin typeface="Calibri"/>
                          <a:ea typeface="Calibri"/>
                          <a:cs typeface="Calibri"/>
                          <a:sym typeface="Calibri"/>
                        </a:rPr>
                        <a:t>(tai skaitā filtru nomaiņu), lai telpās nodrošinātu attiecīgo gaisa kvalitāti.</a:t>
                      </a:r>
                      <a:br>
                        <a:rPr b="0" i="0" lang="lv-LV" sz="1100" u="none" cap="none" strike="noStrike">
                          <a:solidFill>
                            <a:srgbClr val="000000"/>
                          </a:solidFill>
                          <a:latin typeface="Calibri"/>
                          <a:ea typeface="Calibri"/>
                          <a:cs typeface="Calibri"/>
                          <a:sym typeface="Calibri"/>
                        </a:rPr>
                      </a:b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SUP 1 - Slimnīcas, farmācijas uzņēmumi un ēkas ar citām specifiskām funkcijām:</a:t>
                      </a: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SUP 2 - Telpas kur patstāvīgi uzturas cilvēki (biroji, skolas, dzīvojamās ēkas utt.);</a:t>
                      </a: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SUP 3 - Telpas kur cilvēki uzturas īslaicīgi (Iepirkšanās centri, noliktavas);</a:t>
                      </a: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SUP 4 - Telpas kur cilvēki uzturas īslaicīgi (Tualetes, tehniskās telpas);</a:t>
                      </a: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SUP 5 - Telpas, kur cilvēki neuzturas.</a:t>
                      </a:r>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22" name="Google Shape;322;p25"/>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graphicFrame>
        <p:nvGraphicFramePr>
          <p:cNvPr id="327" name="Google Shape;327;p26"/>
          <p:cNvGraphicFramePr/>
          <p:nvPr/>
        </p:nvGraphicFramePr>
        <p:xfrm>
          <a:off x="835156" y="603604"/>
          <a:ext cx="3000000" cy="3000000"/>
        </p:xfrm>
        <a:graphic>
          <a:graphicData uri="http://schemas.openxmlformats.org/drawingml/2006/table">
            <a:tbl>
              <a:tblPr>
                <a:noFill/>
                <a:tableStyleId>{5DF699C6-FD33-4572-ABBC-3ED940DE75A8}</a:tableStyleId>
              </a:tblPr>
              <a:tblGrid>
                <a:gridCol w="576000"/>
                <a:gridCol w="904675"/>
                <a:gridCol w="4788000"/>
                <a:gridCol w="196975"/>
                <a:gridCol w="196975"/>
                <a:gridCol w="175100"/>
                <a:gridCol w="145925"/>
                <a:gridCol w="145925"/>
                <a:gridCol w="129625"/>
                <a:gridCol w="151550"/>
                <a:gridCol w="138925"/>
                <a:gridCol w="138925"/>
                <a:gridCol w="137150"/>
                <a:gridCol w="138925"/>
                <a:gridCol w="138925"/>
                <a:gridCol w="138925"/>
                <a:gridCol w="138925"/>
                <a:gridCol w="138925"/>
                <a:gridCol w="247650"/>
                <a:gridCol w="25920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9978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A7</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IZBŪVES UN APDARES MATERIĀLU IZVĒLE</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Visi ēkas izbūvei un apdarei izvēlētie </a:t>
                      </a:r>
                      <a:r>
                        <a:rPr b="1" i="0" lang="lv-LV" sz="1100" u="none" cap="none" strike="noStrike">
                          <a:solidFill>
                            <a:srgbClr val="000000"/>
                          </a:solidFill>
                          <a:latin typeface="Calibri"/>
                          <a:ea typeface="Calibri"/>
                          <a:cs typeface="Calibri"/>
                          <a:sym typeface="Calibri"/>
                        </a:rPr>
                        <a:t>materiāli atbilst </a:t>
                      </a:r>
                      <a:r>
                        <a:rPr b="0" i="0" lang="lv-LV" sz="1100" u="none" cap="none" strike="noStrike">
                          <a:solidFill>
                            <a:srgbClr val="000000"/>
                          </a:solidFill>
                          <a:latin typeface="Calibri"/>
                          <a:ea typeface="Calibri"/>
                          <a:cs typeface="Calibri"/>
                          <a:sym typeface="Calibri"/>
                        </a:rPr>
                        <a:t>zemāk noradītajiem </a:t>
                      </a:r>
                      <a:r>
                        <a:rPr b="1" i="0" lang="lv-LV" sz="1100" u="none" cap="none" strike="noStrike">
                          <a:solidFill>
                            <a:srgbClr val="000000"/>
                          </a:solidFill>
                          <a:latin typeface="Calibri"/>
                          <a:ea typeface="Calibri"/>
                          <a:cs typeface="Calibri"/>
                          <a:sym typeface="Calibri"/>
                        </a:rPr>
                        <a:t>emisiju limitiem</a:t>
                      </a:r>
                      <a:r>
                        <a:rPr b="0" i="0" lang="lv-LV" sz="1100" u="none" cap="none" strike="noStrike">
                          <a:solidFill>
                            <a:srgbClr val="000000"/>
                          </a:solidFill>
                          <a:latin typeface="Calibri"/>
                          <a:ea typeface="Calibri"/>
                          <a:cs typeface="Calibri"/>
                          <a:sym typeface="Calibri"/>
                        </a:rPr>
                        <a:t>. Šī prasība attiecas uz:</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1) griestu plātnēm;</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2) krasām un lakām;</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3) grīdas un sienu tekstilsegumiem;</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4) laminātu un elastīgo grīdas segumu;</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5) koka un kompozītmateriāla grīdas segumu.</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Materiālu un apdares materiālu </a:t>
                      </a:r>
                      <a:r>
                        <a:rPr b="1" i="0" lang="lv-LV" sz="1100" u="none" cap="none" strike="noStrike">
                          <a:solidFill>
                            <a:srgbClr val="000000"/>
                          </a:solidFill>
                          <a:latin typeface="Calibri"/>
                          <a:ea typeface="Calibri"/>
                          <a:cs typeface="Calibri"/>
                          <a:sym typeface="Calibri"/>
                        </a:rPr>
                        <a:t>emisiju limiti (μg/m</a:t>
                      </a:r>
                      <a:r>
                        <a:rPr b="1" baseline="30000" i="0" lang="lv-LV" sz="1100" u="none" cap="none" strike="noStrike">
                          <a:solidFill>
                            <a:srgbClr val="000000"/>
                          </a:solidFill>
                          <a:latin typeface="Calibri"/>
                          <a:ea typeface="Calibri"/>
                          <a:cs typeface="Calibri"/>
                          <a:sym typeface="Calibri"/>
                        </a:rPr>
                        <a:t>3</a:t>
                      </a:r>
                      <a:r>
                        <a:rPr b="1" i="0" lang="lv-LV" sz="1100" u="none" cap="none" strike="noStrike">
                          <a:solidFill>
                            <a:srgbClr val="000000"/>
                          </a:solidFill>
                          <a:latin typeface="Calibri"/>
                          <a:ea typeface="Calibri"/>
                          <a:cs typeface="Calibri"/>
                          <a:sym typeface="Calibri"/>
                        </a:rPr>
                        <a:t>)</a:t>
                      </a:r>
                      <a:r>
                        <a:rPr b="0" i="0" lang="lv-LV" sz="1100" u="none" cap="none" strike="noStrike">
                          <a:solidFill>
                            <a:srgbClr val="000000"/>
                          </a:solidFill>
                          <a:latin typeface="Calibri"/>
                          <a:ea typeface="Calibri"/>
                          <a:cs typeface="Calibri"/>
                          <a:sym typeface="Calibri"/>
                        </a:rPr>
                        <a:t>.</a:t>
                      </a:r>
                      <a:br>
                        <a:rPr b="0" i="0" lang="lv-LV" sz="1100" u="none" cap="none" strike="noStrike">
                          <a:solidFill>
                            <a:srgbClr val="000000"/>
                          </a:solidFill>
                          <a:latin typeface="Calibri"/>
                          <a:ea typeface="Calibri"/>
                          <a:cs typeface="Calibri"/>
                          <a:sym typeface="Calibri"/>
                        </a:rPr>
                      </a:br>
                      <a:r>
                        <a:rPr b="1" i="0" lang="lv-LV" sz="1100" u="none" cap="none" strike="noStrike">
                          <a:solidFill>
                            <a:srgbClr val="000000"/>
                          </a:solidFill>
                          <a:latin typeface="Calibri"/>
                          <a:ea typeface="Calibri"/>
                          <a:cs typeface="Calibri"/>
                          <a:sym typeface="Calibri"/>
                        </a:rPr>
                        <a:t>I. </a:t>
                      </a:r>
                      <a:r>
                        <a:rPr b="0" i="0" lang="lv-LV" sz="1100" u="none" cap="none" strike="noStrike">
                          <a:solidFill>
                            <a:srgbClr val="000000"/>
                          </a:solidFill>
                          <a:latin typeface="Calibri"/>
                          <a:ea typeface="Calibri"/>
                          <a:cs typeface="Calibri"/>
                          <a:sym typeface="Calibri"/>
                        </a:rPr>
                        <a:t>Kopējie gaistošie organiskie savienojumi (</a:t>
                      </a:r>
                      <a:r>
                        <a:rPr b="0" i="1" lang="lv-LV" sz="1100" u="none" cap="none" strike="noStrike">
                          <a:solidFill>
                            <a:srgbClr val="000000"/>
                          </a:solidFill>
                          <a:latin typeface="Calibri"/>
                          <a:ea typeface="Calibri"/>
                          <a:cs typeface="Calibri"/>
                          <a:sym typeface="Calibri"/>
                        </a:rPr>
                        <a:t>total volatile organic compounds - angl.</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TVOC</a:t>
                      </a: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r>
                        <a:rPr b="1" i="0" lang="lv-LV" sz="1100" u="none" cap="none" strike="noStrike">
                          <a:solidFill>
                            <a:srgbClr val="000000"/>
                          </a:solidFill>
                          <a:latin typeface="Calibri"/>
                          <a:ea typeface="Calibri"/>
                          <a:cs typeface="Calibri"/>
                          <a:sym typeface="Calibri"/>
                        </a:rPr>
                        <a:t>&lt; 300 μg/m</a:t>
                      </a:r>
                      <a:r>
                        <a:rPr b="1" baseline="30000" i="0" lang="lv-LV" sz="1100" u="none" cap="none" strike="noStrike">
                          <a:solidFill>
                            <a:srgbClr val="000000"/>
                          </a:solidFill>
                          <a:latin typeface="Calibri"/>
                          <a:ea typeface="Calibri"/>
                          <a:cs typeface="Calibri"/>
                          <a:sym typeface="Calibri"/>
                        </a:rPr>
                        <a:t>3</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28 dienas pēc </a:t>
                      </a:r>
                      <a:r>
                        <a:rPr b="0" i="0" lang="lv-LV" sz="1100" u="none" cap="none" strike="noStrike">
                          <a:solidFill>
                            <a:srgbClr val="000000"/>
                          </a:solidFill>
                          <a:latin typeface="Calibri"/>
                          <a:ea typeface="Calibri"/>
                          <a:cs typeface="Calibri"/>
                          <a:sym typeface="Calibri"/>
                        </a:rPr>
                        <a:t>iebūves / ieklāšanas</a:t>
                      </a:r>
                      <a:br>
                        <a:rPr b="0" i="0" lang="lv-LV" sz="1100" u="none" cap="none" strike="noStrike">
                          <a:solidFill>
                            <a:srgbClr val="000000"/>
                          </a:solidFill>
                          <a:latin typeface="Calibri"/>
                          <a:ea typeface="Calibri"/>
                          <a:cs typeface="Calibri"/>
                          <a:sym typeface="Calibri"/>
                        </a:rPr>
                      </a:br>
                      <a:r>
                        <a:rPr b="1" i="0" lang="lv-LV" sz="1100" u="none" cap="none" strike="noStrike">
                          <a:solidFill>
                            <a:srgbClr val="000000"/>
                          </a:solidFill>
                          <a:latin typeface="Calibri"/>
                          <a:ea typeface="Calibri"/>
                          <a:cs typeface="Calibri"/>
                          <a:sym typeface="Calibri"/>
                        </a:rPr>
                        <a:t>II. </a:t>
                      </a:r>
                      <a:r>
                        <a:rPr b="0" i="0" lang="lv-LV" sz="1100" u="none" cap="none" strike="noStrike">
                          <a:solidFill>
                            <a:srgbClr val="000000"/>
                          </a:solidFill>
                          <a:latin typeface="Calibri"/>
                          <a:ea typeface="Calibri"/>
                          <a:cs typeface="Calibri"/>
                          <a:sym typeface="Calibri"/>
                        </a:rPr>
                        <a:t>Formaldehīds</a:t>
                      </a:r>
                      <a:br>
                        <a:rPr b="0" i="0" lang="lv-LV" sz="1100" u="none" cap="none" strike="noStrike">
                          <a:solidFill>
                            <a:srgbClr val="000000"/>
                          </a:solidFill>
                          <a:latin typeface="Calibri"/>
                          <a:ea typeface="Calibri"/>
                          <a:cs typeface="Calibri"/>
                          <a:sym typeface="Calibri"/>
                        </a:rPr>
                      </a:br>
                      <a:r>
                        <a:rPr b="1" i="0" lang="lv-LV" sz="1100" u="none" cap="none" strike="noStrike">
                          <a:solidFill>
                            <a:srgbClr val="000000"/>
                          </a:solidFill>
                          <a:latin typeface="Calibri"/>
                          <a:ea typeface="Calibri"/>
                          <a:cs typeface="Calibri"/>
                          <a:sym typeface="Calibri"/>
                        </a:rPr>
                        <a:t>-&lt; 30 μg/m</a:t>
                      </a:r>
                      <a:r>
                        <a:rPr b="1" baseline="30000" i="0" lang="lv-LV" sz="1100" u="none" cap="none" strike="noStrike">
                          <a:solidFill>
                            <a:srgbClr val="000000"/>
                          </a:solidFill>
                          <a:latin typeface="Calibri"/>
                          <a:ea typeface="Calibri"/>
                          <a:cs typeface="Calibri"/>
                          <a:sym typeface="Calibri"/>
                        </a:rPr>
                        <a:t>3</a:t>
                      </a:r>
                      <a:br>
                        <a:rPr b="1" baseline="3000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izņemot veselības aprūpes iestādes, kur pieļaujamais formaldehīdu saturs ir 0 μg/m</a:t>
                      </a:r>
                      <a:r>
                        <a:rPr b="0" baseline="30000" i="0" lang="lv-LV" sz="1100" u="none" cap="none" strike="noStrike">
                          <a:solidFill>
                            <a:srgbClr val="000000"/>
                          </a:solidFill>
                          <a:latin typeface="Calibri"/>
                          <a:ea typeface="Calibri"/>
                          <a:cs typeface="Calibri"/>
                          <a:sym typeface="Calibri"/>
                        </a:rPr>
                        <a:t>3</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Izglītības iestāžu ēkās prasības apdares materiāliem nosaka atbilstoši Ministru kabineta 2021. gada 19. oktobra noteikumu Nr. 693 "Būvju vispārīgo prasību būvnormatīvs LBN 200-21" 127., 128. un 129. punktam.</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Projektētājam jādefinē izbūves un apdares materiāli, kas nodrošinās atbilstību tehniskajā specifikācijā šim kritērijam noteiktajām maksimāli pieļaujamām gaistošo organisko savienojumu un formaldehīda satura normām. Tāpat būs jānodrošina produkta vides deklarācijas (PVD) saskaņā ar ISO 21930  visiem izvēlētajiem izbūves un apdares materiāliem, kas atradīsies tiešā saskarē ar telpas lietotājiem, tai skaitā: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1) griestu plātnēm;</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2) krāsām un lakām;</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3) grīdas un sienu tekstilsegumiem;</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4) laminātu un elastīgo grīdas segumu;</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5) koka un kompozītmateriāla grīdas segumu.</a:t>
                      </a:r>
                      <a:br>
                        <a:rPr b="0" i="0" lang="lv-LV" sz="1100" u="none" cap="none" strike="noStrike">
                          <a:solidFill>
                            <a:srgbClr val="000000"/>
                          </a:solidFill>
                          <a:latin typeface="Calibri"/>
                          <a:ea typeface="Calibri"/>
                          <a:cs typeface="Calibri"/>
                          <a:sym typeface="Calibri"/>
                        </a:rPr>
                      </a:b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4 nedēļas pēc apdares darbu pabeigšanas būvuzņēmējs veic gaisa kvalitātes mērījumus telpās atbilstoši EN ISO 16000-6 un 16000-3.</a:t>
                      </a:r>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28" name="Google Shape;328;p26"/>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graphicFrame>
        <p:nvGraphicFramePr>
          <p:cNvPr id="334" name="Google Shape;334;p27"/>
          <p:cNvGraphicFramePr/>
          <p:nvPr/>
        </p:nvGraphicFramePr>
        <p:xfrm>
          <a:off x="370420" y="610721"/>
          <a:ext cx="3000000" cy="3000000"/>
        </p:xfrm>
        <a:graphic>
          <a:graphicData uri="http://schemas.openxmlformats.org/drawingml/2006/table">
            <a:tbl>
              <a:tblPr>
                <a:noFill/>
                <a:tableStyleId>{5DF699C6-FD33-4572-ABBC-3ED940DE75A8}</a:tableStyleId>
              </a:tblPr>
              <a:tblGrid>
                <a:gridCol w="594625"/>
                <a:gridCol w="933950"/>
                <a:gridCol w="3010325"/>
                <a:gridCol w="203350"/>
                <a:gridCol w="203350"/>
                <a:gridCol w="237625"/>
                <a:gridCol w="150625"/>
                <a:gridCol w="150625"/>
                <a:gridCol w="133800"/>
                <a:gridCol w="156450"/>
                <a:gridCol w="143425"/>
                <a:gridCol w="143425"/>
                <a:gridCol w="141600"/>
                <a:gridCol w="143425"/>
                <a:gridCol w="143425"/>
                <a:gridCol w="143425"/>
                <a:gridCol w="143425"/>
                <a:gridCol w="143425"/>
                <a:gridCol w="255650"/>
                <a:gridCol w="4645575"/>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3600000">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A8 (1)</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PASĪVIE IEKŠTELPU KLIMATA REGULĒŠANAS RISINĀJUMI*</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Projektā </a:t>
                      </a:r>
                      <a:r>
                        <a:rPr b="0" i="0" lang="lv-LV" sz="1100" u="none" cap="none" strike="noStrike">
                          <a:solidFill>
                            <a:srgbClr val="000000"/>
                          </a:solidFill>
                          <a:latin typeface="Calibri"/>
                          <a:ea typeface="Calibri"/>
                          <a:cs typeface="Calibri"/>
                          <a:sym typeface="Calibri"/>
                        </a:rPr>
                        <a:t>ir jāņem vērā, jāizvērtē un jāparedz sekojoši aspekti, kas </a:t>
                      </a:r>
                      <a:r>
                        <a:rPr b="1" i="0" lang="lv-LV" sz="1100" u="none" cap="none" strike="noStrike">
                          <a:solidFill>
                            <a:srgbClr val="000000"/>
                          </a:solidFill>
                          <a:latin typeface="Calibri"/>
                          <a:ea typeface="Calibri"/>
                          <a:cs typeface="Calibri"/>
                          <a:sym typeface="Calibri"/>
                        </a:rPr>
                        <a:t>uzlabo komfortu ēkas iekštelpās</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samazinot mehānisko sistēmu pielietojumu </a:t>
                      </a:r>
                      <a:r>
                        <a:rPr b="0" i="0" lang="lv-LV" sz="1100" u="none" cap="none" strike="noStrike">
                          <a:solidFill>
                            <a:srgbClr val="000000"/>
                          </a:solidFill>
                          <a:latin typeface="Calibri"/>
                          <a:ea typeface="Calibri"/>
                          <a:cs typeface="Calibri"/>
                          <a:sym typeface="Calibri"/>
                        </a:rPr>
                        <a:t>un attiecīgi samazinot ēkas </a:t>
                      </a:r>
                      <a:r>
                        <a:rPr b="1" i="0" lang="lv-LV" sz="1100" u="none" cap="none" strike="noStrike">
                          <a:solidFill>
                            <a:srgbClr val="000000"/>
                          </a:solidFill>
                          <a:latin typeface="Calibri"/>
                          <a:ea typeface="Calibri"/>
                          <a:cs typeface="Calibri"/>
                          <a:sym typeface="Calibri"/>
                        </a:rPr>
                        <a:t>ekspluatācijas izmaksas</a:t>
                      </a:r>
                      <a:r>
                        <a:rPr b="0" i="0" lang="lv-LV" sz="1100" u="none" cap="none" strike="noStrike">
                          <a:solidFill>
                            <a:srgbClr val="000000"/>
                          </a:solidFill>
                          <a:latin typeface="Calibri"/>
                          <a:ea typeface="Calibri"/>
                          <a:cs typeface="Calibri"/>
                          <a:sym typeface="Calibri"/>
                        </a:rPr>
                        <a:t>:</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1. </a:t>
                      </a:r>
                      <a:r>
                        <a:rPr b="1" i="0" lang="lv-LV" sz="1100" u="none" cap="none" strike="noStrike">
                          <a:solidFill>
                            <a:srgbClr val="000000"/>
                          </a:solidFill>
                          <a:latin typeface="Calibri"/>
                          <a:ea typeface="Calibri"/>
                          <a:cs typeface="Calibri"/>
                          <a:sym typeface="Calibri"/>
                        </a:rPr>
                        <a:t>Pasīvā dzesēšana</a:t>
                      </a: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1.1. Termiskā masa</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1.2. Iztvaikošanas dzesēšana</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1.3. Cits pasīvās dzesēšanas risinājums</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2. </a:t>
                      </a:r>
                      <a:r>
                        <a:rPr b="1" i="0" lang="lv-LV" sz="1100" u="none" cap="none" strike="noStrike">
                          <a:solidFill>
                            <a:srgbClr val="000000"/>
                          </a:solidFill>
                          <a:latin typeface="Calibri"/>
                          <a:ea typeface="Calibri"/>
                          <a:cs typeface="Calibri"/>
                          <a:sym typeface="Calibri"/>
                        </a:rPr>
                        <a:t>Pasīvā sildīšana</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3. </a:t>
                      </a:r>
                      <a:r>
                        <a:rPr b="1" i="0" lang="lv-LV" sz="1100" u="none" cap="none" strike="noStrike">
                          <a:solidFill>
                            <a:srgbClr val="000000"/>
                          </a:solidFill>
                          <a:latin typeface="Calibri"/>
                          <a:ea typeface="Calibri"/>
                          <a:cs typeface="Calibri"/>
                          <a:sym typeface="Calibri"/>
                        </a:rPr>
                        <a:t>Pasīvā vēdināšana </a:t>
                      </a:r>
                      <a:r>
                        <a:rPr b="0" i="0" lang="lv-LV" sz="1100" u="none" cap="none" strike="noStrike">
                          <a:solidFill>
                            <a:srgbClr val="000000"/>
                          </a:solidFill>
                          <a:latin typeface="Calibri"/>
                          <a:ea typeface="Calibri"/>
                          <a:cs typeface="Calibri"/>
                          <a:sym typeface="Calibri"/>
                        </a:rPr>
                        <a:t>(dabiskā ventilācija):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r>
                        <a:rPr b="0" i="0" lang="lv-LV" sz="1100" u="none" cap="none" strike="noStrike">
                          <a:solidFill>
                            <a:srgbClr val="114C3F"/>
                          </a:solidFill>
                          <a:latin typeface="Calibri"/>
                          <a:ea typeface="Calibri"/>
                          <a:cs typeface="Calibri"/>
                          <a:sym typeface="Calibri"/>
                        </a:rPr>
                        <a:t>Pārbūves projektiem kritēriju var nepiemērot, ja pastāv objektīvi ierobežojumi ieplānot pasīvos iekštelpu klimata regulēšanas risinājumus.</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1" i="1" lang="lv-LV" sz="1100" u="none" cap="none" strike="noStrike">
                          <a:solidFill>
                            <a:srgbClr val="000000"/>
                          </a:solidFill>
                          <a:latin typeface="Calibri"/>
                          <a:ea typeface="Calibri"/>
                          <a:cs typeface="Calibri"/>
                          <a:sym typeface="Calibri"/>
                        </a:rPr>
                        <a:t>1. Pasīvā dzesēšana </a:t>
                      </a:r>
                      <a:br>
                        <a:rPr b="0" i="1"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Pretendentam jāizvērtē un jāiekļauj efektīvākie pasīvās dzesēšanas risinājumi un jāparedz vismaz vienu no dabiskās ventilācijas veidiem</a:t>
                      </a: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Pasūtītājs nosaka, ka pasīvā dzesēšana risinājuma ietekme ir jāņem vērā AVK projektā.</a:t>
                      </a:r>
                      <a:br>
                        <a:rPr b="1" i="1" lang="lv-LV" sz="1100" u="none" cap="none" strike="noStrike">
                          <a:solidFill>
                            <a:srgbClr val="000000"/>
                          </a:solidFill>
                          <a:latin typeface="Calibri"/>
                          <a:ea typeface="Calibri"/>
                          <a:cs typeface="Calibri"/>
                          <a:sym typeface="Calibri"/>
                        </a:rPr>
                      </a:br>
                      <a:r>
                        <a:rPr b="1" i="1" lang="lv-LV" sz="1100" u="none" cap="none" strike="noStrike">
                          <a:solidFill>
                            <a:srgbClr val="000000"/>
                          </a:solidFill>
                          <a:latin typeface="Calibri"/>
                          <a:ea typeface="Calibri"/>
                          <a:cs typeface="Calibri"/>
                          <a:sym typeface="Calibri"/>
                        </a:rPr>
                        <a:t>1.1. Termiskā masa</a:t>
                      </a:r>
                      <a:br>
                        <a:rPr b="1"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Projektā izvēlēti risinājumi, ievērtējot materiālu fizikālās īpašības, lai izlīdzinātu atšķirības iekšējos un ārējos apstākļos, absorbējot siltumu, kad temperatūra paaugstinās, un atbrīvojot to, kad temperatūra pazeminās.</a:t>
                      </a: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Piemēram, izbūvējot tā dēvēto solāro jeb termās uzglabāšanas sienu (thromb wall, mass wall, solar wall, thermal storage wall - angl.) </a:t>
                      </a:r>
                      <a:br>
                        <a:rPr b="0" i="1" lang="lv-LV" sz="1100" u="none" cap="none" strike="noStrike">
                          <a:solidFill>
                            <a:srgbClr val="000000"/>
                          </a:solidFill>
                          <a:latin typeface="Calibri"/>
                          <a:ea typeface="Calibri"/>
                          <a:cs typeface="Calibri"/>
                          <a:sym typeface="Calibri"/>
                        </a:rPr>
                      </a:br>
                      <a:r>
                        <a:rPr b="1" i="1" lang="lv-LV" sz="1100" u="none" cap="none" strike="noStrike">
                          <a:solidFill>
                            <a:srgbClr val="000000"/>
                          </a:solidFill>
                          <a:latin typeface="Calibri"/>
                          <a:ea typeface="Calibri"/>
                          <a:cs typeface="Calibri"/>
                          <a:sym typeface="Calibri"/>
                        </a:rPr>
                        <a:t>1.2. Iztvaikošanas dzesēšana</a:t>
                      </a:r>
                      <a:br>
                        <a:rPr b="0"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Projektā paredzēts objekts vai tehnisks risinājums, piemēram, dīķis vai ārējo norobežojošo konstrukciju apdares materiāls, būvsistēma, kas absorbē siltumenerģiju un iztvaiko ūdeni.</a:t>
                      </a:r>
                      <a:br>
                        <a:rPr b="0" i="1" lang="lv-LV" sz="1100" u="none" cap="none" strike="noStrike">
                          <a:solidFill>
                            <a:srgbClr val="000000"/>
                          </a:solidFill>
                          <a:latin typeface="Calibri"/>
                          <a:ea typeface="Calibri"/>
                          <a:cs typeface="Calibri"/>
                          <a:sym typeface="Calibri"/>
                        </a:rPr>
                      </a:br>
                      <a:r>
                        <a:rPr b="1" i="1" lang="lv-LV" sz="1100" u="none" cap="none" strike="noStrike">
                          <a:solidFill>
                            <a:srgbClr val="000000"/>
                          </a:solidFill>
                          <a:latin typeface="Calibri"/>
                          <a:ea typeface="Calibri"/>
                          <a:cs typeface="Calibri"/>
                          <a:sym typeface="Calibri"/>
                        </a:rPr>
                        <a:t>1.3. Cits pasīvās dzesēšanas risinājums</a:t>
                      </a:r>
                      <a:br>
                        <a:rPr b="1" i="1"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Tādi risinājumi kā pārkares, markīzes, žalūzijas, atstarojošas virsmas, zaļie jumti un citi, kas, lai gan paši par sevi nenodrošina dzesēšanu, samazina siltuma pieaugumu.</a:t>
                      </a:r>
                      <a:br>
                        <a:rPr b="0" i="1" lang="lv-LV" sz="1100" u="none" cap="none" strike="noStrike">
                          <a:solidFill>
                            <a:srgbClr val="000000"/>
                          </a:solidFill>
                          <a:latin typeface="Calibri"/>
                          <a:ea typeface="Calibri"/>
                          <a:cs typeface="Calibri"/>
                          <a:sym typeface="Calibri"/>
                        </a:rPr>
                      </a:br>
                      <a:r>
                        <a:rPr b="0" i="0" lang="lv-LV" sz="1050" u="none" cap="none" strike="noStrike">
                          <a:solidFill>
                            <a:srgbClr val="414142"/>
                          </a:solidFill>
                          <a:latin typeface="Arial"/>
                          <a:ea typeface="Arial"/>
                          <a:cs typeface="Arial"/>
                          <a:sym typeface="Arial"/>
                        </a:rPr>
                        <a:t>Gadījumā, ja pretendenta ieskatā nav iespējams piemērot dabisko ventilāciju, tad iesniedz pasūtītājam pamatojumu</a:t>
                      </a:r>
                      <a:r>
                        <a:rPr b="0" i="0" lang="lv-LV" sz="1100" u="none" cap="none" strike="noStrike">
                          <a:solidFill>
                            <a:srgbClr val="414142"/>
                          </a:solidFill>
                          <a:latin typeface="Arial"/>
                          <a:ea typeface="Arial"/>
                          <a:cs typeface="Arial"/>
                          <a:sym typeface="Arial"/>
                        </a:rPr>
                        <a:t>.</a:t>
                      </a:r>
                      <a:endParaRPr b="0" i="1" sz="1100" u="none" cap="none" strike="noStrike">
                        <a:solidFill>
                          <a:srgbClr val="000000"/>
                        </a:solidFill>
                        <a:latin typeface="Calibri"/>
                        <a:ea typeface="Calibri"/>
                        <a:cs typeface="Calibri"/>
                        <a:sym typeface="Calibri"/>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35" name="Google Shape;335;p27"/>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graphicFrame>
        <p:nvGraphicFramePr>
          <p:cNvPr id="341" name="Google Shape;341;p28"/>
          <p:cNvGraphicFramePr/>
          <p:nvPr/>
        </p:nvGraphicFramePr>
        <p:xfrm>
          <a:off x="1" y="632180"/>
          <a:ext cx="3000000" cy="3000000"/>
        </p:xfrm>
        <a:graphic>
          <a:graphicData uri="http://schemas.openxmlformats.org/drawingml/2006/table">
            <a:tbl>
              <a:tblPr>
                <a:noFill/>
                <a:tableStyleId>{5DF699C6-FD33-4572-ABBC-3ED940DE75A8}</a:tableStyleId>
              </a:tblPr>
              <a:tblGrid>
                <a:gridCol w="570250"/>
                <a:gridCol w="895625"/>
                <a:gridCol w="2744275"/>
                <a:gridCol w="195025"/>
                <a:gridCol w="195025"/>
                <a:gridCol w="227875"/>
                <a:gridCol w="144450"/>
                <a:gridCol w="144450"/>
                <a:gridCol w="128325"/>
                <a:gridCol w="150025"/>
                <a:gridCol w="137550"/>
                <a:gridCol w="137550"/>
                <a:gridCol w="135800"/>
                <a:gridCol w="137550"/>
                <a:gridCol w="137550"/>
                <a:gridCol w="137550"/>
                <a:gridCol w="137550"/>
                <a:gridCol w="137550"/>
                <a:gridCol w="245175"/>
                <a:gridCol w="5452925"/>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9978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A8 (2)</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PASĪVIE IEKŠTELPU KLIMATA REGULĒŠANAS RISINĀJUMI*</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Projektā </a:t>
                      </a:r>
                      <a:r>
                        <a:rPr b="0" i="0" lang="lv-LV" sz="1100" u="none" cap="none" strike="noStrike">
                          <a:solidFill>
                            <a:srgbClr val="000000"/>
                          </a:solidFill>
                          <a:latin typeface="Calibri"/>
                          <a:ea typeface="Calibri"/>
                          <a:cs typeface="Calibri"/>
                          <a:sym typeface="Calibri"/>
                        </a:rPr>
                        <a:t>ir jāņem vērā, jāizvērtē un jāparedz sekojoši aspekti, kas </a:t>
                      </a:r>
                      <a:r>
                        <a:rPr b="1" i="0" lang="lv-LV" sz="1100" u="none" cap="none" strike="noStrike">
                          <a:solidFill>
                            <a:srgbClr val="000000"/>
                          </a:solidFill>
                          <a:latin typeface="Calibri"/>
                          <a:ea typeface="Calibri"/>
                          <a:cs typeface="Calibri"/>
                          <a:sym typeface="Calibri"/>
                        </a:rPr>
                        <a:t>uzlabo komfortu ēkas iekštelpās</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samazinot mehānisko sistēmu pielietojumu </a:t>
                      </a:r>
                      <a:r>
                        <a:rPr b="0" i="0" lang="lv-LV" sz="1100" u="none" cap="none" strike="noStrike">
                          <a:solidFill>
                            <a:srgbClr val="000000"/>
                          </a:solidFill>
                          <a:latin typeface="Calibri"/>
                          <a:ea typeface="Calibri"/>
                          <a:cs typeface="Calibri"/>
                          <a:sym typeface="Calibri"/>
                        </a:rPr>
                        <a:t>un attiecīgi samazinot ēkas </a:t>
                      </a:r>
                      <a:r>
                        <a:rPr b="1" i="0" lang="lv-LV" sz="1100" u="none" cap="none" strike="noStrike">
                          <a:solidFill>
                            <a:srgbClr val="000000"/>
                          </a:solidFill>
                          <a:latin typeface="Calibri"/>
                          <a:ea typeface="Calibri"/>
                          <a:cs typeface="Calibri"/>
                          <a:sym typeface="Calibri"/>
                        </a:rPr>
                        <a:t>ekspluatācijas izmaksas</a:t>
                      </a:r>
                      <a:r>
                        <a:rPr b="0" i="0" lang="lv-LV" sz="1100" u="none" cap="none" strike="noStrike">
                          <a:solidFill>
                            <a:srgbClr val="000000"/>
                          </a:solidFill>
                          <a:latin typeface="Calibri"/>
                          <a:ea typeface="Calibri"/>
                          <a:cs typeface="Calibri"/>
                          <a:sym typeface="Calibri"/>
                        </a:rPr>
                        <a:t>:</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1. </a:t>
                      </a:r>
                      <a:r>
                        <a:rPr b="1" i="0" lang="lv-LV" sz="1100" u="none" cap="none" strike="noStrike">
                          <a:solidFill>
                            <a:srgbClr val="000000"/>
                          </a:solidFill>
                          <a:latin typeface="Calibri"/>
                          <a:ea typeface="Calibri"/>
                          <a:cs typeface="Calibri"/>
                          <a:sym typeface="Calibri"/>
                        </a:rPr>
                        <a:t>Pasīvā dzesēšana</a:t>
                      </a: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2. </a:t>
                      </a:r>
                      <a:r>
                        <a:rPr b="1" i="0" lang="lv-LV" sz="1100" u="none" cap="none" strike="noStrike">
                          <a:solidFill>
                            <a:srgbClr val="000000"/>
                          </a:solidFill>
                          <a:latin typeface="Calibri"/>
                          <a:ea typeface="Calibri"/>
                          <a:cs typeface="Calibri"/>
                          <a:sym typeface="Calibri"/>
                        </a:rPr>
                        <a:t>Pasīvā sildīšana</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2.1. Saules enerģijas izmantošana</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2.2. Termiskā masa</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3. </a:t>
                      </a:r>
                      <a:r>
                        <a:rPr b="1" i="0" lang="lv-LV" sz="1100" u="none" cap="none" strike="noStrike">
                          <a:solidFill>
                            <a:srgbClr val="000000"/>
                          </a:solidFill>
                          <a:latin typeface="Calibri"/>
                          <a:ea typeface="Calibri"/>
                          <a:cs typeface="Calibri"/>
                          <a:sym typeface="Calibri"/>
                        </a:rPr>
                        <a:t>Pasīvā vēdināšana </a:t>
                      </a:r>
                      <a:r>
                        <a:rPr b="0" i="0" lang="lv-LV" sz="1100" u="none" cap="none" strike="noStrike">
                          <a:solidFill>
                            <a:srgbClr val="000000"/>
                          </a:solidFill>
                          <a:latin typeface="Calibri"/>
                          <a:ea typeface="Calibri"/>
                          <a:cs typeface="Calibri"/>
                          <a:sym typeface="Calibri"/>
                        </a:rPr>
                        <a:t>(dabiskā ventilācija):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r>
                        <a:rPr b="0" i="0" lang="lv-LV" sz="1100" u="none" cap="none" strike="noStrike">
                          <a:solidFill>
                            <a:srgbClr val="114C3F"/>
                          </a:solidFill>
                          <a:latin typeface="Calibri"/>
                          <a:ea typeface="Calibri"/>
                          <a:cs typeface="Calibri"/>
                          <a:sym typeface="Calibri"/>
                        </a:rPr>
                        <a:t>Pārbūves projektiem kritēriju var nepiemērot, ja pastāv objektīvi ierobežojumi ieplānot pasīvos iekštelpu klimata regulēšanas risinājumus.</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52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900" u="none" cap="none" strike="noStrike">
                          <a:solidFill>
                            <a:srgbClr val="414142"/>
                          </a:solidFill>
                          <a:latin typeface="Arial"/>
                          <a:ea typeface="Arial"/>
                          <a:cs typeface="Arial"/>
                          <a:sym typeface="Arial"/>
                        </a:rPr>
                        <a:t>Pretendentam jāizvērtē efektīvākos pasīvās apsildes risinājumus un jāparedz realizācijai vismaz divus tiem. Jāņem vērā ēkas novietojums, dabiskais reljefs, esošo būvju un objektu radītais noēnojums.</a:t>
                      </a:r>
                      <a:endParaRPr b="1" i="1" sz="9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i="1" lang="lv-LV" sz="1000" u="none" cap="none" strike="noStrike">
                          <a:solidFill>
                            <a:srgbClr val="000000"/>
                          </a:solidFill>
                          <a:latin typeface="Calibri"/>
                          <a:ea typeface="Calibri"/>
                          <a:cs typeface="Calibri"/>
                          <a:sym typeface="Calibri"/>
                        </a:rPr>
                        <a:t>2. Pasīvā sildīšana</a:t>
                      </a:r>
                      <a:br>
                        <a:rPr b="1" i="1" lang="lv-LV" sz="1000" u="none" cap="none" strike="noStrike">
                          <a:solidFill>
                            <a:srgbClr val="000000"/>
                          </a:solidFill>
                          <a:latin typeface="Calibri"/>
                          <a:ea typeface="Calibri"/>
                          <a:cs typeface="Calibri"/>
                          <a:sym typeface="Calibri"/>
                        </a:rPr>
                      </a:br>
                      <a:r>
                        <a:rPr b="0" i="1" lang="lv-LV" sz="1000" u="none" cap="none" strike="noStrike">
                          <a:solidFill>
                            <a:srgbClr val="000000"/>
                          </a:solidFill>
                          <a:latin typeface="Calibri"/>
                          <a:ea typeface="Calibri"/>
                          <a:cs typeface="Calibri"/>
                          <a:sym typeface="Calibri"/>
                        </a:rPr>
                        <a:t>Būvniecības ierosinātājs paredz prasību izvērtēt efektīvākos pasīvās apsildes risinājumus un paredzēt realizācijai </a:t>
                      </a:r>
                      <a:r>
                        <a:rPr b="0" i="1" lang="lv-LV" sz="1000" u="sng" cap="none" strike="noStrike">
                          <a:solidFill>
                            <a:srgbClr val="000000"/>
                          </a:solidFill>
                          <a:latin typeface="Calibri"/>
                          <a:ea typeface="Calibri"/>
                          <a:cs typeface="Calibri"/>
                          <a:sym typeface="Calibri"/>
                        </a:rPr>
                        <a:t>vismas divus </a:t>
                      </a:r>
                      <a:r>
                        <a:rPr b="0" i="1" lang="lv-LV" sz="1000" u="none" cap="none" strike="noStrike">
                          <a:solidFill>
                            <a:srgbClr val="000000"/>
                          </a:solidFill>
                          <a:latin typeface="Calibri"/>
                          <a:ea typeface="Calibri"/>
                          <a:cs typeface="Calibri"/>
                          <a:sym typeface="Calibri"/>
                        </a:rPr>
                        <a:t>no pasīvās apsildes risinājumus, kā arī ņemt vērā ēkas novietojumu, dabisko reljefu, esošo būvju un objektu radīto noēnojumu.</a:t>
                      </a:r>
                      <a:br>
                        <a:rPr b="0" i="1" lang="lv-LV" sz="1000" u="none" cap="none" strike="noStrike">
                          <a:solidFill>
                            <a:srgbClr val="000000"/>
                          </a:solidFill>
                          <a:latin typeface="Calibri"/>
                          <a:ea typeface="Calibri"/>
                          <a:cs typeface="Calibri"/>
                          <a:sym typeface="Calibri"/>
                        </a:rPr>
                      </a:br>
                      <a:r>
                        <a:rPr b="0" i="1" lang="lv-LV" sz="1000" u="none" cap="none" strike="noStrike">
                          <a:solidFill>
                            <a:srgbClr val="000000"/>
                          </a:solidFill>
                          <a:latin typeface="Calibri"/>
                          <a:ea typeface="Calibri"/>
                          <a:cs typeface="Calibri"/>
                          <a:sym typeface="Calibri"/>
                        </a:rPr>
                        <a:t>Būvniecības ierosinātājs nosaka, ka pasīvā apsildes risinājuma ietekme ir jāņem vērā AVK projektā.</a:t>
                      </a:r>
                      <a:br>
                        <a:rPr b="0" i="1" lang="lv-LV" sz="1000" u="none" cap="none" strike="noStrike">
                          <a:solidFill>
                            <a:srgbClr val="000000"/>
                          </a:solidFill>
                          <a:latin typeface="Calibri"/>
                          <a:ea typeface="Calibri"/>
                          <a:cs typeface="Calibri"/>
                          <a:sym typeface="Calibri"/>
                        </a:rPr>
                      </a:br>
                      <a:r>
                        <a:rPr b="1" i="1" lang="lv-LV" sz="1000" u="none" cap="none" strike="noStrike">
                          <a:solidFill>
                            <a:srgbClr val="000000"/>
                          </a:solidFill>
                          <a:latin typeface="Calibri"/>
                          <a:ea typeface="Calibri"/>
                          <a:cs typeface="Calibri"/>
                          <a:sym typeface="Calibri"/>
                        </a:rPr>
                        <a:t>2.1. Saules enerģijas izmantošana </a:t>
                      </a:r>
                      <a:br>
                        <a:rPr b="1" i="1" lang="lv-LV" sz="1000" u="none" cap="none" strike="noStrike">
                          <a:solidFill>
                            <a:srgbClr val="000000"/>
                          </a:solidFill>
                          <a:latin typeface="Calibri"/>
                          <a:ea typeface="Calibri"/>
                          <a:cs typeface="Calibri"/>
                          <a:sym typeface="Calibri"/>
                        </a:rPr>
                      </a:br>
                      <a:r>
                        <a:rPr b="0" i="1" lang="lv-LV" sz="1000" u="none" cap="none" strike="noStrike">
                          <a:solidFill>
                            <a:srgbClr val="000000"/>
                          </a:solidFill>
                          <a:latin typeface="Calibri"/>
                          <a:ea typeface="Calibri"/>
                          <a:cs typeface="Calibri"/>
                          <a:sym typeface="Calibri"/>
                        </a:rPr>
                        <a:t>Projektā paredzēti risinājumi, saules radiācijas optimālai izmantošanai siltumenerģijas ieguvei.</a:t>
                      </a:r>
                      <a:br>
                        <a:rPr b="0" i="1" lang="lv-LV" sz="1000" u="none" cap="none" strike="noStrike">
                          <a:solidFill>
                            <a:srgbClr val="000000"/>
                          </a:solidFill>
                          <a:latin typeface="Calibri"/>
                          <a:ea typeface="Calibri"/>
                          <a:cs typeface="Calibri"/>
                          <a:sym typeface="Calibri"/>
                        </a:rPr>
                      </a:br>
                      <a:r>
                        <a:rPr b="1" i="1" lang="lv-LV" sz="1000" u="none" cap="none" strike="noStrike">
                          <a:solidFill>
                            <a:srgbClr val="000000"/>
                          </a:solidFill>
                          <a:latin typeface="Calibri"/>
                          <a:ea typeface="Calibri"/>
                          <a:cs typeface="Calibri"/>
                          <a:sym typeface="Calibri"/>
                        </a:rPr>
                        <a:t>2.1.1.</a:t>
                      </a:r>
                      <a:r>
                        <a:rPr b="0" i="1" lang="lv-LV" sz="1000" u="none" cap="none" strike="noStrike">
                          <a:solidFill>
                            <a:srgbClr val="000000"/>
                          </a:solidFill>
                          <a:latin typeface="Calibri"/>
                          <a:ea typeface="Calibri"/>
                          <a:cs typeface="Calibri"/>
                          <a:sym typeface="Calibri"/>
                        </a:rPr>
                        <a:t> Piemēram, </a:t>
                      </a:r>
                      <a:r>
                        <a:rPr b="1" i="1" lang="lv-LV" sz="1000" u="none" cap="none" strike="noStrike">
                          <a:solidFill>
                            <a:srgbClr val="000000"/>
                          </a:solidFill>
                          <a:latin typeface="Calibri"/>
                          <a:ea typeface="Calibri"/>
                          <a:cs typeface="Calibri"/>
                          <a:sym typeface="Calibri"/>
                        </a:rPr>
                        <a:t>saules bloķētāji </a:t>
                      </a:r>
                      <a:r>
                        <a:rPr b="0" i="1" lang="lv-LV" sz="1000" u="none" cap="none" strike="noStrike">
                          <a:solidFill>
                            <a:srgbClr val="000000"/>
                          </a:solidFill>
                          <a:latin typeface="Calibri"/>
                          <a:ea typeface="Calibri"/>
                          <a:cs typeface="Calibri"/>
                          <a:sym typeface="Calibri"/>
                        </a:rPr>
                        <a:t>(brise soleil – fr.), kas ļauj zema līmeņa ziemas saulei iekļūt ēkā, bet noēno augstāku vasaras sauli. </a:t>
                      </a:r>
                      <a:br>
                        <a:rPr b="0" i="1" lang="lv-LV" sz="1000" u="none" cap="none" strike="noStrike">
                          <a:solidFill>
                            <a:srgbClr val="000000"/>
                          </a:solidFill>
                          <a:latin typeface="Calibri"/>
                          <a:ea typeface="Calibri"/>
                          <a:cs typeface="Calibri"/>
                          <a:sym typeface="Calibri"/>
                        </a:rPr>
                      </a:br>
                      <a:r>
                        <a:rPr b="1" i="1" lang="lv-LV" sz="1000" u="none" cap="none" strike="noStrike">
                          <a:solidFill>
                            <a:srgbClr val="000000"/>
                          </a:solidFill>
                          <a:latin typeface="Calibri"/>
                          <a:ea typeface="Calibri"/>
                          <a:cs typeface="Calibri"/>
                          <a:sym typeface="Calibri"/>
                        </a:rPr>
                        <a:t>2.1.2.</a:t>
                      </a:r>
                      <a:r>
                        <a:rPr b="0" i="1" lang="lv-LV" sz="1000" u="none" cap="none" strike="noStrike">
                          <a:solidFill>
                            <a:srgbClr val="000000"/>
                          </a:solidFill>
                          <a:latin typeface="Calibri"/>
                          <a:ea typeface="Calibri"/>
                          <a:cs typeface="Calibri"/>
                          <a:sym typeface="Calibri"/>
                        </a:rPr>
                        <a:t> Citi risinājumi, piemēram, </a:t>
                      </a:r>
                      <a:r>
                        <a:rPr b="1" i="1" lang="lv-LV" sz="1000" u="none" cap="none" strike="noStrike">
                          <a:solidFill>
                            <a:srgbClr val="000000"/>
                          </a:solidFill>
                          <a:latin typeface="Calibri"/>
                          <a:ea typeface="Calibri"/>
                          <a:cs typeface="Calibri"/>
                          <a:sym typeface="Calibri"/>
                        </a:rPr>
                        <a:t>lapu koku stādīšana </a:t>
                      </a:r>
                      <a:r>
                        <a:rPr b="0" i="1" lang="lv-LV" sz="1000" u="none" cap="none" strike="noStrike">
                          <a:solidFill>
                            <a:srgbClr val="000000"/>
                          </a:solidFill>
                          <a:latin typeface="Calibri"/>
                          <a:ea typeface="Calibri"/>
                          <a:cs typeface="Calibri"/>
                          <a:sym typeface="Calibri"/>
                        </a:rPr>
                        <a:t>logu priekšā, kas nodrošina stiklojuma noēnojumu vasarā, savukārt ziemā, lapām nobirstot, saules gaisma starp kailajiem zariem un iekļūst ēkā.</a:t>
                      </a:r>
                      <a:br>
                        <a:rPr b="0" i="1" lang="lv-LV" sz="1000" u="none" cap="none" strike="noStrike">
                          <a:solidFill>
                            <a:srgbClr val="000000"/>
                          </a:solidFill>
                          <a:latin typeface="Calibri"/>
                          <a:ea typeface="Calibri"/>
                          <a:cs typeface="Calibri"/>
                          <a:sym typeface="Calibri"/>
                        </a:rPr>
                      </a:br>
                      <a:r>
                        <a:rPr b="1" i="1" lang="lv-LV" sz="1000" u="none" cap="none" strike="noStrike">
                          <a:solidFill>
                            <a:srgbClr val="000000"/>
                          </a:solidFill>
                          <a:latin typeface="Calibri"/>
                          <a:ea typeface="Calibri"/>
                          <a:cs typeface="Calibri"/>
                          <a:sym typeface="Calibri"/>
                        </a:rPr>
                        <a:t>2.1.3. Logu, atvērumu un stikloto laukumu </a:t>
                      </a:r>
                      <a:r>
                        <a:rPr b="0" i="1" lang="lv-LV" sz="1000" u="none" cap="none" strike="noStrike">
                          <a:solidFill>
                            <a:srgbClr val="000000"/>
                          </a:solidFill>
                          <a:latin typeface="Calibri"/>
                          <a:ea typeface="Calibri"/>
                          <a:cs typeface="Calibri"/>
                          <a:sym typeface="Calibri"/>
                        </a:rPr>
                        <a:t>izvietojums attiecībā pret </a:t>
                      </a:r>
                      <a:r>
                        <a:rPr b="1" i="1" lang="lv-LV" sz="1000" u="none" cap="none" strike="noStrike">
                          <a:solidFill>
                            <a:srgbClr val="000000"/>
                          </a:solidFill>
                          <a:latin typeface="Calibri"/>
                          <a:ea typeface="Calibri"/>
                          <a:cs typeface="Calibri"/>
                          <a:sym typeface="Calibri"/>
                        </a:rPr>
                        <a:t>debess pusēm </a:t>
                      </a:r>
                      <a:r>
                        <a:rPr b="0" i="1" lang="lv-LV" sz="1000" u="none" cap="none" strike="noStrike">
                          <a:solidFill>
                            <a:srgbClr val="000000"/>
                          </a:solidFill>
                          <a:latin typeface="Calibri"/>
                          <a:ea typeface="Calibri"/>
                          <a:cs typeface="Calibri"/>
                          <a:sym typeface="Calibri"/>
                        </a:rPr>
                        <a:t>– lielākais atvērumu laukuma īpatsvars ir uz dienvidiem vērstajās fasādēs. </a:t>
                      </a:r>
                      <a:br>
                        <a:rPr b="0" i="1" lang="lv-LV" sz="1000" u="none" cap="none" strike="noStrike">
                          <a:solidFill>
                            <a:srgbClr val="000000"/>
                          </a:solidFill>
                          <a:latin typeface="Calibri"/>
                          <a:ea typeface="Calibri"/>
                          <a:cs typeface="Calibri"/>
                          <a:sym typeface="Calibri"/>
                        </a:rPr>
                      </a:br>
                      <a:r>
                        <a:rPr b="1" i="1" lang="lv-LV" sz="1000" u="none" cap="none" strike="noStrike">
                          <a:solidFill>
                            <a:srgbClr val="000000"/>
                          </a:solidFill>
                          <a:latin typeface="Calibri"/>
                          <a:ea typeface="Calibri"/>
                          <a:cs typeface="Calibri"/>
                          <a:sym typeface="Calibri"/>
                        </a:rPr>
                        <a:t>2.1.4. Insolācijas un saules radiācijas izmantošanas potenciāla novērtēšana</a:t>
                      </a:r>
                      <a:r>
                        <a:rPr b="0" i="1" lang="lv-LV" sz="1000" u="none" cap="none" strike="noStrike">
                          <a:solidFill>
                            <a:srgbClr val="000000"/>
                          </a:solidFill>
                          <a:latin typeface="Calibri"/>
                          <a:ea typeface="Calibri"/>
                          <a:cs typeface="Calibri"/>
                          <a:sym typeface="Calibri"/>
                        </a:rPr>
                        <a:t>i projektētājam jāņem vērā ēkas novietojums, dabiskais reljefs, esošo būvju un objektu radītais noēnojums. </a:t>
                      </a:r>
                      <a:br>
                        <a:rPr b="0" i="1" lang="lv-LV" sz="1000" u="none" cap="none" strike="noStrike">
                          <a:solidFill>
                            <a:srgbClr val="000000"/>
                          </a:solidFill>
                          <a:latin typeface="Calibri"/>
                          <a:ea typeface="Calibri"/>
                          <a:cs typeface="Calibri"/>
                          <a:sym typeface="Calibri"/>
                        </a:rPr>
                      </a:br>
                      <a:r>
                        <a:rPr b="1" i="1" lang="lv-LV" sz="1000" u="none" cap="none" strike="noStrike">
                          <a:solidFill>
                            <a:srgbClr val="000000"/>
                          </a:solidFill>
                          <a:latin typeface="Calibri"/>
                          <a:ea typeface="Calibri"/>
                          <a:cs typeface="Calibri"/>
                          <a:sym typeface="Calibri"/>
                        </a:rPr>
                        <a:t>2.2. Termiskā masa</a:t>
                      </a:r>
                      <a:br>
                        <a:rPr b="0" i="1" lang="lv-LV" sz="1000" u="none" cap="none" strike="noStrike">
                          <a:solidFill>
                            <a:srgbClr val="000000"/>
                          </a:solidFill>
                          <a:latin typeface="Calibri"/>
                          <a:ea typeface="Calibri"/>
                          <a:cs typeface="Calibri"/>
                          <a:sym typeface="Calibri"/>
                        </a:rPr>
                      </a:br>
                      <a:r>
                        <a:rPr b="0" i="1" lang="lv-LV" sz="1000" u="none" cap="none" strike="noStrike">
                          <a:solidFill>
                            <a:srgbClr val="000000"/>
                          </a:solidFill>
                          <a:latin typeface="Calibri"/>
                          <a:ea typeface="Calibri"/>
                          <a:cs typeface="Calibri"/>
                          <a:sym typeface="Calibri"/>
                        </a:rPr>
                        <a:t>Projektā izvēlēti risinājumi, ievērtējot materiālu fizikālās īpašības, lai izlīdzinātu atšķirības iekšējos un ārējos apstākļos, absorbējot siltumu, kad temperatūra paaugstinās, un atbrīvojot to, kad temperatūra pazeminās.</a:t>
                      </a:r>
                      <a:br>
                        <a:rPr b="0" i="1" lang="lv-LV" sz="1000" u="none" cap="none" strike="noStrike">
                          <a:solidFill>
                            <a:srgbClr val="000000"/>
                          </a:solidFill>
                          <a:latin typeface="Calibri"/>
                          <a:ea typeface="Calibri"/>
                          <a:cs typeface="Calibri"/>
                          <a:sym typeface="Calibri"/>
                        </a:rPr>
                      </a:br>
                      <a:r>
                        <a:rPr b="0" i="1" lang="lv-LV" sz="1000" u="none" cap="none" strike="noStrike">
                          <a:solidFill>
                            <a:srgbClr val="000000"/>
                          </a:solidFill>
                          <a:latin typeface="Calibri"/>
                          <a:ea typeface="Calibri"/>
                          <a:cs typeface="Calibri"/>
                          <a:sym typeface="Calibri"/>
                        </a:rPr>
                        <a:t>Piemēram, izbūvējot tā dēvēto solāro jeb termās uzglabāšanas sienu (thromb wall, mass wall, solar wall, thermal storage wall - angl.) </a:t>
                      </a:r>
                      <a:br>
                        <a:rPr b="0" i="1" lang="lv-LV" sz="1000" u="none" cap="none" strike="noStrike">
                          <a:solidFill>
                            <a:srgbClr val="000000"/>
                          </a:solidFill>
                          <a:latin typeface="Calibri"/>
                          <a:ea typeface="Calibri"/>
                          <a:cs typeface="Calibri"/>
                          <a:sym typeface="Calibri"/>
                        </a:rPr>
                      </a:br>
                      <a:endParaRPr b="0" i="1" sz="1000" u="none" cap="none" strike="noStrike">
                        <a:solidFill>
                          <a:srgbClr val="000000"/>
                        </a:solidFill>
                        <a:latin typeface="Calibri"/>
                        <a:ea typeface="Calibri"/>
                        <a:cs typeface="Calibri"/>
                        <a:sym typeface="Calibri"/>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42" name="Google Shape;342;p28"/>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graphicFrame>
        <p:nvGraphicFramePr>
          <p:cNvPr id="348" name="Google Shape;348;p29"/>
          <p:cNvGraphicFramePr/>
          <p:nvPr/>
        </p:nvGraphicFramePr>
        <p:xfrm>
          <a:off x="0" y="632179"/>
          <a:ext cx="3000000" cy="3000000"/>
        </p:xfrm>
        <a:graphic>
          <a:graphicData uri="http://schemas.openxmlformats.org/drawingml/2006/table">
            <a:tbl>
              <a:tblPr>
                <a:noFill/>
                <a:tableStyleId>{5DF699C6-FD33-4572-ABBC-3ED940DE75A8}</a:tableStyleId>
              </a:tblPr>
              <a:tblGrid>
                <a:gridCol w="570250"/>
                <a:gridCol w="895625"/>
                <a:gridCol w="2744275"/>
                <a:gridCol w="195025"/>
                <a:gridCol w="195025"/>
                <a:gridCol w="227875"/>
                <a:gridCol w="144450"/>
                <a:gridCol w="144450"/>
                <a:gridCol w="128325"/>
                <a:gridCol w="150025"/>
                <a:gridCol w="137550"/>
                <a:gridCol w="137550"/>
                <a:gridCol w="135800"/>
                <a:gridCol w="137550"/>
                <a:gridCol w="137550"/>
                <a:gridCol w="137550"/>
                <a:gridCol w="137550"/>
                <a:gridCol w="137550"/>
                <a:gridCol w="245175"/>
                <a:gridCol w="5452925"/>
              </a:tblGrid>
              <a:tr h="2917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8107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35304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A8 (3)</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PASĪVIE IEKŠTELPU KLIMATA REGULĒŠANAS RISINĀJUMI*</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Projektā </a:t>
                      </a:r>
                      <a:r>
                        <a:rPr b="0" i="0" lang="lv-LV" sz="1100" u="none" cap="none" strike="noStrike">
                          <a:solidFill>
                            <a:srgbClr val="000000"/>
                          </a:solidFill>
                          <a:latin typeface="Calibri"/>
                          <a:ea typeface="Calibri"/>
                          <a:cs typeface="Calibri"/>
                          <a:sym typeface="Calibri"/>
                        </a:rPr>
                        <a:t>ir jāņem vērā, jāizvērtē un jāparedz sekojoši aspekti, kas </a:t>
                      </a:r>
                      <a:r>
                        <a:rPr b="1" i="0" lang="lv-LV" sz="1100" u="none" cap="none" strike="noStrike">
                          <a:solidFill>
                            <a:srgbClr val="000000"/>
                          </a:solidFill>
                          <a:latin typeface="Calibri"/>
                          <a:ea typeface="Calibri"/>
                          <a:cs typeface="Calibri"/>
                          <a:sym typeface="Calibri"/>
                        </a:rPr>
                        <a:t>uzlabo komfortu ēkas iekštelpās</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samazinot mehānisko sistēmu pielietojumu </a:t>
                      </a:r>
                      <a:r>
                        <a:rPr b="0" i="0" lang="lv-LV" sz="1100" u="none" cap="none" strike="noStrike">
                          <a:solidFill>
                            <a:srgbClr val="000000"/>
                          </a:solidFill>
                          <a:latin typeface="Calibri"/>
                          <a:ea typeface="Calibri"/>
                          <a:cs typeface="Calibri"/>
                          <a:sym typeface="Calibri"/>
                        </a:rPr>
                        <a:t>un attiecīgi samazinot ēkas </a:t>
                      </a:r>
                      <a:r>
                        <a:rPr b="1" i="0" lang="lv-LV" sz="1100" u="none" cap="none" strike="noStrike">
                          <a:solidFill>
                            <a:srgbClr val="000000"/>
                          </a:solidFill>
                          <a:latin typeface="Calibri"/>
                          <a:ea typeface="Calibri"/>
                          <a:cs typeface="Calibri"/>
                          <a:sym typeface="Calibri"/>
                        </a:rPr>
                        <a:t>ekspluatācijas izmaksas</a:t>
                      </a:r>
                      <a:r>
                        <a:rPr b="0" i="0" lang="lv-LV" sz="1100" u="none" cap="none" strike="noStrike">
                          <a:solidFill>
                            <a:srgbClr val="000000"/>
                          </a:solidFill>
                          <a:latin typeface="Calibri"/>
                          <a:ea typeface="Calibri"/>
                          <a:cs typeface="Calibri"/>
                          <a:sym typeface="Calibri"/>
                        </a:rPr>
                        <a:t>:</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1. </a:t>
                      </a:r>
                      <a:r>
                        <a:rPr b="1" i="0" lang="lv-LV" sz="1100" u="none" cap="none" strike="noStrike">
                          <a:solidFill>
                            <a:srgbClr val="000000"/>
                          </a:solidFill>
                          <a:latin typeface="Calibri"/>
                          <a:ea typeface="Calibri"/>
                          <a:cs typeface="Calibri"/>
                          <a:sym typeface="Calibri"/>
                        </a:rPr>
                        <a:t>Pasīvā dzesēšana</a:t>
                      </a: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2. </a:t>
                      </a:r>
                      <a:r>
                        <a:rPr b="1" i="0" lang="lv-LV" sz="1100" u="none" cap="none" strike="noStrike">
                          <a:solidFill>
                            <a:srgbClr val="000000"/>
                          </a:solidFill>
                          <a:latin typeface="Calibri"/>
                          <a:ea typeface="Calibri"/>
                          <a:cs typeface="Calibri"/>
                          <a:sym typeface="Calibri"/>
                        </a:rPr>
                        <a:t>Pasīvā sildīšana</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endParaRPr/>
                    </a:p>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3. </a:t>
                      </a:r>
                      <a:r>
                        <a:rPr b="1" i="0" lang="lv-LV" sz="1100" u="none" cap="none" strike="noStrike">
                          <a:solidFill>
                            <a:srgbClr val="000000"/>
                          </a:solidFill>
                          <a:latin typeface="Calibri"/>
                          <a:ea typeface="Calibri"/>
                          <a:cs typeface="Calibri"/>
                          <a:sym typeface="Calibri"/>
                        </a:rPr>
                        <a:t>Pasīvā vēdināšana </a:t>
                      </a:r>
                      <a:r>
                        <a:rPr b="0" i="0" lang="lv-LV" sz="1100" u="none" cap="none" strike="noStrike">
                          <a:solidFill>
                            <a:srgbClr val="000000"/>
                          </a:solidFill>
                          <a:latin typeface="Calibri"/>
                          <a:ea typeface="Calibri"/>
                          <a:cs typeface="Calibri"/>
                          <a:sym typeface="Calibri"/>
                        </a:rPr>
                        <a:t>(dabiskā ventilācija):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3.1. Šķērsventilācija jeb vēja izraisīta ventilācija </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3.2. Skursteņa efekta jeb plūsmas, enerģijas vadīta ventilācija</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t>
                      </a:r>
                      <a:r>
                        <a:rPr b="0" i="0" lang="lv-LV" sz="1100" u="none" cap="none" strike="noStrike">
                          <a:solidFill>
                            <a:srgbClr val="114C3F"/>
                          </a:solidFill>
                          <a:latin typeface="Calibri"/>
                          <a:ea typeface="Calibri"/>
                          <a:cs typeface="Calibri"/>
                          <a:sym typeface="Calibri"/>
                        </a:rPr>
                        <a:t>Pārbūves projektiem kritēriju var nepiemērot, ja pastāv objektīvi ierobežojumi ieplānot pasīvos iekštelpu klimata regulēšanas risinājumus.</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solidFill>
                      <a:srgbClr val="C2D1C9"/>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44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000" u="none" cap="none" strike="noStrike">
                          <a:solidFill>
                            <a:srgbClr val="414142"/>
                          </a:solidFill>
                          <a:latin typeface="Arial"/>
                          <a:ea typeface="Arial"/>
                          <a:cs typeface="Arial"/>
                          <a:sym typeface="Arial"/>
                        </a:rPr>
                        <a:t>Pretendentam jāizvērtē efektīvākos dabiskās jeb pasīvās vēdināšanas risinājumus un jāparedz tos projektā. Pasīvās ventilācijas risinājumi pēc vajadzības jākombinē ar mehānisko un piespiedu ventilāciju.</a:t>
                      </a:r>
                      <a:endParaRPr b="1" i="1" sz="10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1" i="1" lang="lv-LV" sz="1050" u="none" cap="none" strike="noStrike">
                          <a:solidFill>
                            <a:srgbClr val="000000"/>
                          </a:solidFill>
                          <a:latin typeface="Calibri"/>
                          <a:ea typeface="Calibri"/>
                          <a:cs typeface="Calibri"/>
                          <a:sym typeface="Calibri"/>
                        </a:rPr>
                        <a:t>3. Pasīvā vēdināšana </a:t>
                      </a:r>
                      <a:r>
                        <a:rPr b="0" i="1" lang="lv-LV" sz="1050" u="none" cap="none" strike="noStrike">
                          <a:solidFill>
                            <a:srgbClr val="000000"/>
                          </a:solidFill>
                          <a:latin typeface="Calibri"/>
                          <a:ea typeface="Calibri"/>
                          <a:cs typeface="Calibri"/>
                          <a:sym typeface="Calibri"/>
                        </a:rPr>
                        <a:t>(dabiskā ventilācija)</a:t>
                      </a:r>
                      <a:endParaRPr/>
                    </a:p>
                    <a:p>
                      <a:pPr indent="0" lvl="0" marL="0" marR="0" rtl="0" algn="l">
                        <a:spcBef>
                          <a:spcPts val="0"/>
                        </a:spcBef>
                        <a:spcAft>
                          <a:spcPts val="0"/>
                        </a:spcAft>
                        <a:buNone/>
                      </a:pPr>
                      <a:r>
                        <a:rPr b="0" i="1" lang="lv-LV" sz="1050" u="none" cap="none" strike="noStrike">
                          <a:solidFill>
                            <a:srgbClr val="000000"/>
                          </a:solidFill>
                          <a:latin typeface="Calibri"/>
                          <a:ea typeface="Calibri"/>
                          <a:cs typeface="Calibri"/>
                          <a:sym typeface="Calibri"/>
                        </a:rPr>
                        <a:t>Pasūtītājs paredz prasību izvērtēt efektīvāko dabiskās jeb pasīvās vēdināšnas risinājumu un paredzēt tos projektā. Pasīvās ventilācijas risinājumi pēc vajadzības jākombinē ar mehānisko un piespiedu ventilāciju. Risinājumu ietekme tiek ņemta vērā AVK projektā.</a:t>
                      </a:r>
                      <a:endParaRPr/>
                    </a:p>
                    <a:p>
                      <a:pPr indent="0" lvl="0" marL="0" marR="0" rtl="0" algn="l">
                        <a:spcBef>
                          <a:spcPts val="0"/>
                        </a:spcBef>
                        <a:spcAft>
                          <a:spcPts val="0"/>
                        </a:spcAft>
                        <a:buNone/>
                      </a:pPr>
                      <a:r>
                        <a:rPr b="1" i="1" lang="lv-LV" sz="1050" u="none" cap="none" strike="noStrike">
                          <a:solidFill>
                            <a:srgbClr val="000000"/>
                          </a:solidFill>
                          <a:latin typeface="Calibri"/>
                          <a:ea typeface="Calibri"/>
                          <a:cs typeface="Calibri"/>
                          <a:sym typeface="Calibri"/>
                        </a:rPr>
                        <a:t>3.1. Šķērsventilācija jeb vēja izraisīta ventilācija</a:t>
                      </a:r>
                      <a:endParaRPr/>
                    </a:p>
                    <a:p>
                      <a:pPr indent="0" lvl="0" marL="0" marR="0" rtl="0" algn="l">
                        <a:spcBef>
                          <a:spcPts val="0"/>
                        </a:spcBef>
                        <a:spcAft>
                          <a:spcPts val="0"/>
                        </a:spcAft>
                        <a:buNone/>
                      </a:pPr>
                      <a:r>
                        <a:rPr b="0" i="1" lang="lv-LV" sz="1050" u="none" cap="none" strike="noStrike">
                          <a:solidFill>
                            <a:srgbClr val="000000"/>
                          </a:solidFill>
                          <a:latin typeface="Calibri"/>
                          <a:ea typeface="Calibri"/>
                          <a:cs typeface="Calibri"/>
                          <a:sym typeface="Calibri"/>
                        </a:rPr>
                        <a:t>Spiediena atšķirības starp vienu ēkas pusi un otru ievelk gaisu augstspiediena pusē un izvelk zema spiediena pusē.</a:t>
                      </a:r>
                      <a:endParaRPr/>
                    </a:p>
                    <a:p>
                      <a:pPr indent="0" lvl="0" marL="0" marR="0" rtl="0" algn="l">
                        <a:spcBef>
                          <a:spcPts val="0"/>
                        </a:spcBef>
                        <a:spcAft>
                          <a:spcPts val="0"/>
                        </a:spcAft>
                        <a:buNone/>
                      </a:pPr>
                      <a:r>
                        <a:rPr b="0" i="1" lang="lv-LV" sz="1050" u="none" cap="none" strike="noStrike">
                          <a:solidFill>
                            <a:srgbClr val="000000"/>
                          </a:solidFill>
                          <a:latin typeface="Calibri"/>
                          <a:ea typeface="Calibri"/>
                          <a:cs typeface="Calibri"/>
                          <a:sym typeface="Calibri"/>
                        </a:rPr>
                        <a:t>Ēkām līdz aptuveni 12 līdz 15 m dziļumam (piecas reizes augstāks par grīdas līdz griestiem augstumu vai 2,5 reizes augstāks par augstumu no grīdas līdz griestiem, ja atveres var nodrošināt tikai vienā pusē). Paredzot šķērsventilāciju jāņem vērā, ka pietiekama svaiga gaisa nodrošināšana rada caurvēju tuvu atverēm, un ir nepieciešami papildu dizaina elementi, piemēram, iekšējie pagalmi, vai tādi elementi kā ātrijs, kas apvieno šķērsvēdināšanu un skursteņa efektus.</a:t>
                      </a:r>
                      <a:endParaRPr/>
                    </a:p>
                    <a:p>
                      <a:pPr indent="0" lvl="0" marL="0" marR="0" rtl="0" algn="l">
                        <a:spcBef>
                          <a:spcPts val="0"/>
                        </a:spcBef>
                        <a:spcAft>
                          <a:spcPts val="0"/>
                        </a:spcAft>
                        <a:buNone/>
                      </a:pPr>
                      <a:r>
                        <a:rPr b="1" i="1" lang="lv-LV" sz="1050" u="none" cap="none" strike="noStrike">
                          <a:solidFill>
                            <a:srgbClr val="000000"/>
                          </a:solidFill>
                          <a:latin typeface="Calibri"/>
                          <a:ea typeface="Calibri"/>
                          <a:cs typeface="Calibri"/>
                          <a:sym typeface="Calibri"/>
                        </a:rPr>
                        <a:t>3.2. Skursteņa efekta jeb plūsmas, enerģijas vadīta ventilācija</a:t>
                      </a:r>
                      <a:endParaRPr/>
                    </a:p>
                    <a:p>
                      <a:pPr indent="0" lvl="0" marL="0" marR="0" rtl="0" algn="l">
                        <a:spcBef>
                          <a:spcPts val="0"/>
                        </a:spcBef>
                        <a:spcAft>
                          <a:spcPts val="0"/>
                        </a:spcAft>
                        <a:buNone/>
                      </a:pPr>
                      <a:r>
                        <a:rPr b="0" i="1" lang="lv-LV" sz="1050" u="none" cap="none" strike="noStrike">
                          <a:solidFill>
                            <a:srgbClr val="000000"/>
                          </a:solidFill>
                          <a:latin typeface="Calibri"/>
                          <a:ea typeface="Calibri"/>
                          <a:cs typeface="Calibri"/>
                          <a:sym typeface="Calibri"/>
                        </a:rPr>
                        <a:t>Vēsāks gaiss iekļūst ēkā zemā līmenī, to silda iemītnieki, iekārtas, apkures sistēmas un tā tālāk, kļūst mazāk blīva un līdz ar to peldošāka un paceļas cauri ēkai, lai to ventilētu. Skursteņa ventilācijas efektivitāti ietekmē atvērumu efektīvais laukums, skursteņa augstums, temperatūras starpība starp skursteņa apakšējo un augšējo daļu un spiediena atšķirības ārpus ēkas. Ja ventilācija ir nepieciešama augstu ēkā, var būt nepieciešams pievienot ventilācijas skursteņus, kas sasniedz nepieciešamo augstumu, lai radītu spiediena starpību starp ieplūdes un izplūdes atverēm.</a:t>
                      </a:r>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49" name="Google Shape;349;p29"/>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3"/>
          <p:cNvSpPr txBox="1"/>
          <p:nvPr>
            <p:ph type="title"/>
          </p:nvPr>
        </p:nvSpPr>
        <p:spPr>
          <a:xfrm>
            <a:off x="6556248" y="384048"/>
            <a:ext cx="5045202" cy="2245032"/>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chemeClr val="lt1"/>
              </a:buClr>
              <a:buSzPts val="4400"/>
              <a:buFont typeface="Arial"/>
              <a:buNone/>
            </a:pPr>
            <a:r>
              <a:rPr lang="lv-LV"/>
              <a:t>2050.GADĀ BŪVNIECĪBAI ES JĀBŪT 100% APRITĪGAI</a:t>
            </a:r>
            <a:endParaRPr/>
          </a:p>
        </p:txBody>
      </p:sp>
      <p:sp>
        <p:nvSpPr>
          <p:cNvPr id="119" name="Google Shape;119;p3"/>
          <p:cNvSpPr/>
          <p:nvPr>
            <p:ph idx="2" type="pic"/>
          </p:nvPr>
        </p:nvSpPr>
        <p:spPr>
          <a:xfrm>
            <a:off x="0" y="0"/>
            <a:ext cx="6096000" cy="6858000"/>
          </a:xfrm>
          <a:prstGeom prst="rect">
            <a:avLst/>
          </a:prstGeom>
          <a:noFill/>
          <a:ln>
            <a:noFill/>
          </a:ln>
        </p:spPr>
      </p:sp>
      <p:sp>
        <p:nvSpPr>
          <p:cNvPr id="120" name="Google Shape;120;p3"/>
          <p:cNvSpPr txBox="1"/>
          <p:nvPr>
            <p:ph idx="1" type="body"/>
          </p:nvPr>
        </p:nvSpPr>
        <p:spPr>
          <a:xfrm>
            <a:off x="6556249" y="2537460"/>
            <a:ext cx="4799140" cy="153162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000"/>
              <a:buNone/>
            </a:pPr>
            <a:r>
              <a:rPr lang="lv-LV"/>
              <a:t>COP24* =&gt; </a:t>
            </a:r>
            <a:endParaRPr/>
          </a:p>
          <a:p>
            <a:pPr indent="0" lvl="0" marL="0" rtl="0" algn="l">
              <a:lnSpc>
                <a:spcPct val="100000"/>
              </a:lnSpc>
              <a:spcBef>
                <a:spcPts val="0"/>
              </a:spcBef>
              <a:spcAft>
                <a:spcPts val="0"/>
              </a:spcAft>
              <a:buClr>
                <a:schemeClr val="dk1"/>
              </a:buClr>
              <a:buSzPts val="2000"/>
              <a:buNone/>
            </a:pPr>
            <a:r>
              <a:rPr lang="lv-LV"/>
              <a:t>Aprites ekonomikas rīcības plāns =&gt; Ilgtspējīgas būvētās vides stratēģija</a:t>
            </a:r>
            <a:endParaRPr/>
          </a:p>
        </p:txBody>
      </p:sp>
      <p:sp>
        <p:nvSpPr>
          <p:cNvPr id="121" name="Google Shape;121;p3"/>
          <p:cNvSpPr/>
          <p:nvPr/>
        </p:nvSpPr>
        <p:spPr>
          <a:xfrm>
            <a:off x="6332890" y="3579913"/>
            <a:ext cx="1440000" cy="1440000"/>
          </a:xfrm>
          <a:prstGeom prst="ellipse">
            <a:avLst/>
          </a:prstGeom>
          <a:solidFill>
            <a:srgbClr val="06668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0" lang="lv-LV" sz="1800" u="none" cap="none" strike="noStrike">
                <a:solidFill>
                  <a:schemeClr val="lt1"/>
                </a:solidFill>
                <a:latin typeface="Calibri"/>
                <a:ea typeface="Calibri"/>
                <a:cs typeface="Calibri"/>
                <a:sym typeface="Calibri"/>
              </a:rPr>
              <a:t>50%</a:t>
            </a:r>
            <a:r>
              <a:rPr b="0" i="0" lang="lv-LV" sz="1800" u="none" cap="none" strike="noStrike">
                <a:solidFill>
                  <a:schemeClr val="lt1"/>
                </a:solidFill>
                <a:latin typeface="Calibri"/>
                <a:ea typeface="Calibri"/>
                <a:cs typeface="Calibri"/>
                <a:sym typeface="Calibri"/>
              </a:rPr>
              <a:t> </a:t>
            </a:r>
            <a:r>
              <a:rPr b="0" i="0" lang="lv-LV" sz="1700" u="none" cap="none" strike="noStrike">
                <a:solidFill>
                  <a:schemeClr val="lt1"/>
                </a:solidFill>
                <a:latin typeface="Calibri"/>
                <a:ea typeface="Calibri"/>
                <a:cs typeface="Calibri"/>
                <a:sym typeface="Calibri"/>
              </a:rPr>
              <a:t>izejvielu</a:t>
            </a:r>
            <a:endParaRPr/>
          </a:p>
        </p:txBody>
      </p:sp>
      <p:sp>
        <p:nvSpPr>
          <p:cNvPr id="122" name="Google Shape;122;p3"/>
          <p:cNvSpPr/>
          <p:nvPr/>
        </p:nvSpPr>
        <p:spPr>
          <a:xfrm>
            <a:off x="7086006" y="4976655"/>
            <a:ext cx="1332000" cy="1332000"/>
          </a:xfrm>
          <a:prstGeom prst="ellipse">
            <a:avLst/>
          </a:prstGeom>
          <a:solidFill>
            <a:srgbClr val="0E5F50"/>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b="1" i="0" lang="lv-LV" sz="1800" u="none" cap="none" strike="noStrike">
                <a:solidFill>
                  <a:schemeClr val="lt1"/>
                </a:solidFill>
                <a:latin typeface="Calibri"/>
                <a:ea typeface="Calibri"/>
                <a:cs typeface="Calibri"/>
                <a:sym typeface="Calibri"/>
              </a:rPr>
              <a:t>&gt;35% </a:t>
            </a:r>
            <a:r>
              <a:rPr b="0" i="0" lang="lv-LV" sz="1700" u="none" cap="none" strike="noStrike">
                <a:solidFill>
                  <a:schemeClr val="lt1"/>
                </a:solidFill>
                <a:latin typeface="Calibri"/>
                <a:ea typeface="Calibri"/>
                <a:cs typeface="Calibri"/>
                <a:sym typeface="Calibri"/>
              </a:rPr>
              <a:t>atkritumu</a:t>
            </a:r>
            <a:endParaRPr/>
          </a:p>
        </p:txBody>
      </p:sp>
      <p:sp>
        <p:nvSpPr>
          <p:cNvPr id="123" name="Google Shape;123;p3"/>
          <p:cNvSpPr/>
          <p:nvPr/>
        </p:nvSpPr>
        <p:spPr>
          <a:xfrm>
            <a:off x="8006894" y="3752655"/>
            <a:ext cx="1224000" cy="1224000"/>
          </a:xfrm>
          <a:prstGeom prst="ellipse">
            <a:avLst/>
          </a:prstGeom>
          <a:solidFill>
            <a:srgbClr val="ADADAD"/>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b="1" i="0" lang="lv-LV" sz="1800" u="none" cap="none" strike="noStrike">
                <a:solidFill>
                  <a:schemeClr val="dk1"/>
                </a:solidFill>
                <a:latin typeface="Calibri"/>
                <a:ea typeface="Calibri"/>
                <a:cs typeface="Calibri"/>
                <a:sym typeface="Calibri"/>
              </a:rPr>
              <a:t>5-12%</a:t>
            </a:r>
            <a:r>
              <a:rPr b="0" i="0" lang="lv-LV" sz="1800" u="none" cap="none" strike="noStrike">
                <a:solidFill>
                  <a:schemeClr val="dk1"/>
                </a:solidFill>
                <a:latin typeface="Calibri"/>
                <a:ea typeface="Calibri"/>
                <a:cs typeface="Calibri"/>
                <a:sym typeface="Calibri"/>
              </a:rPr>
              <a:t> </a:t>
            </a:r>
            <a:r>
              <a:rPr b="0" i="0" lang="lv-LV" sz="1700" u="none" cap="none" strike="noStrike">
                <a:solidFill>
                  <a:schemeClr val="dk1"/>
                </a:solidFill>
                <a:latin typeface="Calibri"/>
                <a:ea typeface="Calibri"/>
                <a:cs typeface="Calibri"/>
                <a:sym typeface="Calibri"/>
              </a:rPr>
              <a:t>SEG**</a:t>
            </a:r>
            <a:endParaRPr/>
          </a:p>
        </p:txBody>
      </p:sp>
      <p:sp>
        <p:nvSpPr>
          <p:cNvPr id="124" name="Google Shape;124;p3"/>
          <p:cNvSpPr txBox="1"/>
          <p:nvPr/>
        </p:nvSpPr>
        <p:spPr>
          <a:xfrm>
            <a:off x="6096000" y="6408819"/>
            <a:ext cx="60960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lv-LV" sz="1200" u="none" cap="none" strike="noStrike">
                <a:solidFill>
                  <a:schemeClr val="dk1"/>
                </a:solidFill>
                <a:latin typeface="Calibri"/>
                <a:ea typeface="Calibri"/>
                <a:cs typeface="Calibri"/>
                <a:sym typeface="Calibri"/>
              </a:rPr>
              <a:t>* Apvienoto Nāciju Organizācijas Vispārējās konvencijas par klimata pārmaiņām 24. konference</a:t>
            </a:r>
            <a:endParaRPr/>
          </a:p>
          <a:p>
            <a:pPr indent="0" lvl="0" marL="0" marR="0" rtl="0" algn="l">
              <a:spcBef>
                <a:spcPts val="0"/>
              </a:spcBef>
              <a:spcAft>
                <a:spcPts val="0"/>
              </a:spcAft>
              <a:buNone/>
            </a:pPr>
            <a:r>
              <a:rPr lang="lv-LV" sz="1200">
                <a:solidFill>
                  <a:schemeClr val="dk1"/>
                </a:solidFill>
                <a:latin typeface="Calibri"/>
                <a:ea typeface="Calibri"/>
                <a:cs typeface="Calibri"/>
                <a:sym typeface="Calibri"/>
              </a:rPr>
              <a:t>** Materiālu ieguve, ražošana, būvdarbi</a:t>
            </a:r>
            <a:endParaRPr/>
          </a:p>
        </p:txBody>
      </p:sp>
      <p:sp>
        <p:nvSpPr>
          <p:cNvPr id="125" name="Google Shape;125;p3"/>
          <p:cNvSpPr/>
          <p:nvPr/>
        </p:nvSpPr>
        <p:spPr>
          <a:xfrm>
            <a:off x="10295784" y="4630636"/>
            <a:ext cx="1800000" cy="1800000"/>
          </a:xfrm>
          <a:prstGeom prst="ellipse">
            <a:avLst/>
          </a:prstGeom>
          <a:solidFill>
            <a:srgbClr val="A13621"/>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lang="lv-LV" sz="1700">
                <a:solidFill>
                  <a:schemeClr val="lt1"/>
                </a:solidFill>
                <a:latin typeface="Calibri"/>
                <a:ea typeface="Calibri"/>
                <a:cs typeface="Calibri"/>
                <a:sym typeface="Calibri"/>
              </a:rPr>
              <a:t>Efektīvāki materiāli ļautu sama-zināt SEG par </a:t>
            </a:r>
            <a:r>
              <a:rPr b="1" lang="lv-LV" sz="1800">
                <a:solidFill>
                  <a:schemeClr val="lt1"/>
                </a:solidFill>
                <a:latin typeface="Calibri"/>
                <a:ea typeface="Calibri"/>
                <a:cs typeface="Calibri"/>
                <a:sym typeface="Calibri"/>
              </a:rPr>
              <a:t>80%</a:t>
            </a:r>
            <a:endParaRPr/>
          </a:p>
        </p:txBody>
      </p:sp>
      <p:sp>
        <p:nvSpPr>
          <p:cNvPr id="126" name="Google Shape;126;p3"/>
          <p:cNvSpPr txBox="1"/>
          <p:nvPr/>
        </p:nvSpPr>
        <p:spPr>
          <a:xfrm>
            <a:off x="274320" y="972288"/>
            <a:ext cx="5740437" cy="5509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600">
                <a:solidFill>
                  <a:schemeClr val="dk1"/>
                </a:solidFill>
                <a:latin typeface="Arial"/>
                <a:ea typeface="Arial"/>
                <a:cs typeface="Arial"/>
                <a:sym typeface="Arial"/>
              </a:rPr>
              <a:t>Atbilstoši </a:t>
            </a:r>
            <a:r>
              <a:rPr b="1" lang="lv-LV" sz="1600">
                <a:solidFill>
                  <a:schemeClr val="dk1"/>
                </a:solidFill>
                <a:latin typeface="Arial"/>
                <a:ea typeface="Arial"/>
                <a:cs typeface="Arial"/>
                <a:sym typeface="Arial"/>
              </a:rPr>
              <a:t>Aprites ekonomikas rīcības plānam</a:t>
            </a:r>
            <a:r>
              <a:rPr lang="lv-LV" sz="1600">
                <a:solidFill>
                  <a:schemeClr val="dk1"/>
                </a:solidFill>
                <a:latin typeface="Arial"/>
                <a:ea typeface="Arial"/>
                <a:cs typeface="Arial"/>
                <a:sym typeface="Arial"/>
              </a:rPr>
              <a:t> </a:t>
            </a:r>
            <a:r>
              <a:rPr b="1" lang="lv-LV" sz="1600">
                <a:solidFill>
                  <a:schemeClr val="dk1"/>
                </a:solidFill>
                <a:latin typeface="Arial"/>
                <a:ea typeface="Arial"/>
                <a:cs typeface="Arial"/>
                <a:sym typeface="Arial"/>
              </a:rPr>
              <a:t>Ilgtspējīgas būvētās vides stratēģija</a:t>
            </a:r>
            <a:r>
              <a:rPr lang="lv-LV" sz="1600">
                <a:solidFill>
                  <a:schemeClr val="dk1"/>
                </a:solidFill>
                <a:latin typeface="Arial"/>
                <a:ea typeface="Arial"/>
                <a:cs typeface="Arial"/>
                <a:sym typeface="Arial"/>
              </a:rPr>
              <a:t> paredzēs:</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a:p>
            <a:pPr indent="-285750" lvl="0" marL="28575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pārskatīt </a:t>
            </a:r>
            <a:r>
              <a:rPr b="1" lang="lv-LV" sz="1600" u="sng">
                <a:solidFill>
                  <a:srgbClr val="0E5F50"/>
                </a:solidFill>
                <a:latin typeface="Arial"/>
                <a:ea typeface="Arial"/>
                <a:cs typeface="Arial"/>
                <a:sym typeface="Arial"/>
              </a:rPr>
              <a:t>Būvizstrādājumu regulu</a:t>
            </a:r>
            <a:r>
              <a:rPr lang="lv-LV" sz="1600">
                <a:solidFill>
                  <a:schemeClr val="dk1"/>
                </a:solidFill>
                <a:latin typeface="Arial"/>
                <a:ea typeface="Arial"/>
                <a:cs typeface="Arial"/>
                <a:sym typeface="Arial"/>
              </a:rPr>
              <a:t>, lai uzlabotu būvizstrādājumu ilgtspējas rādītājus, iespējams, ieviešot otrreizējās pārstrādes prasības atsevišķu būvizstrādājumu saturā;</a:t>
            </a:r>
            <a:endParaRPr/>
          </a:p>
          <a:p>
            <a:pPr indent="-285750" lvl="0" marL="28575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veicināt </a:t>
            </a:r>
            <a:r>
              <a:rPr b="1" lang="lv-LV" sz="1600" u="sng">
                <a:solidFill>
                  <a:srgbClr val="0E5F50"/>
                </a:solidFill>
                <a:latin typeface="Arial"/>
                <a:ea typeface="Arial"/>
                <a:cs typeface="Arial"/>
                <a:sym typeface="Arial"/>
              </a:rPr>
              <a:t>aprites ekonomikas </a:t>
            </a:r>
            <a:r>
              <a:rPr lang="lv-LV" sz="1600">
                <a:solidFill>
                  <a:schemeClr val="dk1"/>
                </a:solidFill>
                <a:latin typeface="Arial"/>
                <a:ea typeface="Arial"/>
                <a:cs typeface="Arial"/>
                <a:sym typeface="Arial"/>
              </a:rPr>
              <a:t>principus ēku </a:t>
            </a:r>
            <a:r>
              <a:rPr b="1" lang="lv-LV" sz="1600" u="sng">
                <a:solidFill>
                  <a:srgbClr val="0E5F50"/>
                </a:solidFill>
                <a:latin typeface="Arial"/>
                <a:ea typeface="Arial"/>
                <a:cs typeface="Arial"/>
                <a:sym typeface="Arial"/>
              </a:rPr>
              <a:t>projektēšanā</a:t>
            </a:r>
            <a:r>
              <a:rPr lang="lv-LV" sz="1600">
                <a:solidFill>
                  <a:schemeClr val="dk1"/>
                </a:solidFill>
                <a:latin typeface="Arial"/>
                <a:ea typeface="Arial"/>
                <a:cs typeface="Arial"/>
                <a:sym typeface="Arial"/>
              </a:rPr>
              <a:t> un </a:t>
            </a:r>
            <a:r>
              <a:rPr b="1" lang="lv-LV" sz="1600" u="sng">
                <a:solidFill>
                  <a:srgbClr val="0E5F50"/>
                </a:solidFill>
                <a:latin typeface="Arial"/>
                <a:ea typeface="Arial"/>
                <a:cs typeface="Arial"/>
                <a:sym typeface="Arial"/>
              </a:rPr>
              <a:t>ēku digitālo žurnālu </a:t>
            </a:r>
            <a:r>
              <a:rPr lang="lv-LV" sz="1600">
                <a:solidFill>
                  <a:schemeClr val="dk1"/>
                </a:solidFill>
                <a:latin typeface="Arial"/>
                <a:ea typeface="Arial"/>
                <a:cs typeface="Arial"/>
                <a:sym typeface="Arial"/>
              </a:rPr>
              <a:t>izstrādi;</a:t>
            </a:r>
            <a:endParaRPr/>
          </a:p>
          <a:p>
            <a:pPr indent="-285750" lvl="0" marL="28575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izmantot </a:t>
            </a:r>
            <a:r>
              <a:rPr b="1" lang="lv-LV" sz="1600" u="sng">
                <a:solidFill>
                  <a:srgbClr val="0E5F50"/>
                </a:solidFill>
                <a:latin typeface="Arial"/>
                <a:ea typeface="Arial"/>
                <a:cs typeface="Arial"/>
                <a:sym typeface="Arial"/>
              </a:rPr>
              <a:t>Level(-s),</a:t>
            </a:r>
            <a:r>
              <a:rPr lang="lv-LV" sz="1600">
                <a:solidFill>
                  <a:schemeClr val="dk1"/>
                </a:solidFill>
                <a:latin typeface="Arial"/>
                <a:ea typeface="Arial"/>
                <a:cs typeface="Arial"/>
                <a:sym typeface="Arial"/>
              </a:rPr>
              <a:t> kas ir Eiropas sistēma ilgtspējīgām ēkām, lai integrētu </a:t>
            </a:r>
            <a:r>
              <a:rPr lang="lv-LV" sz="1600" u="sng">
                <a:solidFill>
                  <a:srgbClr val="0E5F50"/>
                </a:solidFill>
                <a:latin typeface="Arial"/>
                <a:ea typeface="Arial"/>
                <a:cs typeface="Arial"/>
                <a:sym typeface="Arial"/>
              </a:rPr>
              <a:t>dzīves cikla novērtējumu publiskajā iepirkumā </a:t>
            </a:r>
            <a:r>
              <a:rPr lang="lv-LV" sz="1600">
                <a:solidFill>
                  <a:schemeClr val="dk1"/>
                </a:solidFill>
                <a:latin typeface="Arial"/>
                <a:ea typeface="Arial"/>
                <a:cs typeface="Arial"/>
                <a:sym typeface="Arial"/>
              </a:rPr>
              <a:t>un ES ilgtspējīgu finanšu sistēmā;</a:t>
            </a:r>
            <a:endParaRPr/>
          </a:p>
          <a:p>
            <a:pPr indent="-285750" lvl="0" marL="28575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apsvērt iespēju pārskatīt ES tiesību aktus par atkritumiem, koncentrējoties uz </a:t>
            </a:r>
            <a:r>
              <a:rPr b="1" lang="lv-LV" sz="1600" u="sng">
                <a:solidFill>
                  <a:srgbClr val="0E5F50"/>
                </a:solidFill>
                <a:latin typeface="Arial"/>
                <a:ea typeface="Arial"/>
                <a:cs typeface="Arial"/>
                <a:sym typeface="Arial"/>
              </a:rPr>
              <a:t>materiālu reģenerācijas mērķiem </a:t>
            </a:r>
            <a:r>
              <a:rPr lang="lv-LV" sz="1600">
                <a:solidFill>
                  <a:schemeClr val="dk1"/>
                </a:solidFill>
                <a:latin typeface="Arial"/>
                <a:ea typeface="Arial"/>
                <a:cs typeface="Arial"/>
                <a:sym typeface="Arial"/>
              </a:rPr>
              <a:t>būvniecības un nojaukšanas </a:t>
            </a:r>
            <a:r>
              <a:rPr b="1" lang="lv-LV" sz="1600" u="sng">
                <a:solidFill>
                  <a:srgbClr val="0E5F50"/>
                </a:solidFill>
                <a:latin typeface="Arial"/>
                <a:ea typeface="Arial"/>
                <a:cs typeface="Arial"/>
                <a:sym typeface="Arial"/>
              </a:rPr>
              <a:t>atkritumiem</a:t>
            </a:r>
            <a:r>
              <a:rPr lang="lv-LV" sz="1600">
                <a:solidFill>
                  <a:schemeClr val="dk1"/>
                </a:solidFill>
                <a:latin typeface="Arial"/>
                <a:ea typeface="Arial"/>
                <a:cs typeface="Arial"/>
                <a:sym typeface="Arial"/>
              </a:rPr>
              <a:t> un to materiālam </a:t>
            </a:r>
            <a:r>
              <a:rPr b="1" lang="lv-LV" sz="1600" u="sng">
                <a:solidFill>
                  <a:srgbClr val="0E5F50"/>
                </a:solidFill>
                <a:latin typeface="Arial"/>
                <a:ea typeface="Arial"/>
                <a:cs typeface="Arial"/>
                <a:sym typeface="Arial"/>
              </a:rPr>
              <a:t>raksturīgajām frakcijām </a:t>
            </a:r>
            <a:r>
              <a:rPr lang="lv-LV" sz="1600">
                <a:solidFill>
                  <a:schemeClr val="dk1"/>
                </a:solidFill>
                <a:latin typeface="Arial"/>
                <a:ea typeface="Arial"/>
                <a:cs typeface="Arial"/>
                <a:sym typeface="Arial"/>
              </a:rPr>
              <a:t>(attiecīgās atkritumu plūsmas vēl jādefinē);</a:t>
            </a:r>
            <a:endParaRPr/>
          </a:p>
          <a:p>
            <a:pPr indent="-285750" lvl="0" marL="28575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veicināt </a:t>
            </a:r>
            <a:r>
              <a:rPr b="1" lang="lv-LV" sz="1600" u="sng">
                <a:solidFill>
                  <a:srgbClr val="0E5F50"/>
                </a:solidFill>
                <a:latin typeface="Arial"/>
                <a:ea typeface="Arial"/>
                <a:cs typeface="Arial"/>
                <a:sym typeface="Arial"/>
              </a:rPr>
              <a:t>ar augsni saistītas iniciatīvas</a:t>
            </a:r>
            <a:r>
              <a:rPr lang="lv-LV" sz="1600">
                <a:solidFill>
                  <a:schemeClr val="dk1"/>
                </a:solidFill>
                <a:latin typeface="Arial"/>
                <a:ea typeface="Arial"/>
                <a:cs typeface="Arial"/>
                <a:sym typeface="Arial"/>
              </a:rPr>
              <a:t>, kuru mērķis ir mazināt blīvu augsnes iesegšanu, atjaunot pamestas vai piesārņotas degradētās teritorijas un palielināt izrakto augšņu drošu, ilgtspējīgu un apritīgu izmantošanu, kā apstiprināts ES bioloģiskās daudzveidības stratēģijā 2030. gadam.</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graphicFrame>
        <p:nvGraphicFramePr>
          <p:cNvPr id="354" name="Google Shape;354;p30"/>
          <p:cNvGraphicFramePr/>
          <p:nvPr/>
        </p:nvGraphicFramePr>
        <p:xfrm>
          <a:off x="1635256" y="632180"/>
          <a:ext cx="3000000" cy="3000000"/>
        </p:xfrm>
        <a:graphic>
          <a:graphicData uri="http://schemas.openxmlformats.org/drawingml/2006/table">
            <a:tbl>
              <a:tblPr>
                <a:noFill/>
                <a:tableStyleId>{5DF699C6-FD33-4572-ABBC-3ED940DE75A8}</a:tableStyleId>
              </a:tblPr>
              <a:tblGrid>
                <a:gridCol w="576000"/>
                <a:gridCol w="1106675"/>
                <a:gridCol w="3722000"/>
                <a:gridCol w="196975"/>
                <a:gridCol w="196975"/>
                <a:gridCol w="175100"/>
                <a:gridCol w="145925"/>
                <a:gridCol w="145925"/>
                <a:gridCol w="129625"/>
                <a:gridCol w="151550"/>
                <a:gridCol w="138925"/>
                <a:gridCol w="138925"/>
                <a:gridCol w="137150"/>
                <a:gridCol w="138925"/>
                <a:gridCol w="138925"/>
                <a:gridCol w="138925"/>
                <a:gridCol w="138925"/>
                <a:gridCol w="138925"/>
                <a:gridCol w="247650"/>
                <a:gridCol w="25920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997825">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A9</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ATKĀRTOTI IZMANTOTU MATERIĀLU VAI VIEGLI PĀRSTRĀDĀJAMU MATERIĀLU IZMANTOŠANA</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Būvniecībā paredzēti un izmantoti atgūtie materiāli vai komponentes.</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Pasūtītājs nosaka konkrētu materiālu(-s) un/vai būves elementu(-s), kura(-u) sastāvā jāparedz atkārtoti izmantots(-i) un/vai viegli pārstrādājams(-i) materiāls(-i) vai komponente(-s).</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Pasūtītājs var noteikt prasības attiecībā uz minēto elementu un/vai komponenšu īpatsvaru būvē vai konstrukcijā.</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Prasību var attiecināt uz jebkuru komponenti vai konstrukciju, piemēram:</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nesošajās konstrukcijās</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ārējās norobežojošās konstrukcijas vai to elementi</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grīdas segumi</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apdares materiāli</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sienu un/vai griestu paneļi</a:t>
                      </a: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 u. tml.</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216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Projektētājs specificē </a:t>
                      </a:r>
                      <a:r>
                        <a:rPr b="0" i="0" lang="lv-LV" sz="1100" u="none" cap="none" strike="noStrike">
                          <a:solidFill>
                            <a:srgbClr val="000000"/>
                          </a:solidFill>
                          <a:latin typeface="Calibri"/>
                          <a:ea typeface="Calibri"/>
                          <a:cs typeface="Calibri"/>
                          <a:sym typeface="Calibri"/>
                        </a:rPr>
                        <a:t>izmantojamo materiālu un/vai būves elementu, tā atkārtoti izmantotās komponentes apjomu</a:t>
                      </a:r>
                      <a:r>
                        <a:rPr b="1" i="0" lang="lv-LV" sz="1100" u="none" cap="none" strike="noStrike">
                          <a:solidFill>
                            <a:srgbClr val="000000"/>
                          </a:solidFill>
                          <a:latin typeface="Calibri"/>
                          <a:ea typeface="Calibri"/>
                          <a:cs typeface="Calibri"/>
                          <a:sym typeface="Calibri"/>
                        </a:rPr>
                        <a:t>.</a:t>
                      </a:r>
                      <a:br>
                        <a:rPr b="1" i="0" lang="lv-LV" sz="1100" u="none" cap="none" strike="noStrike">
                          <a:solidFill>
                            <a:srgbClr val="000000"/>
                          </a:solidFill>
                          <a:latin typeface="Calibri"/>
                          <a:ea typeface="Calibri"/>
                          <a:cs typeface="Calibri"/>
                          <a:sym typeface="Calibri"/>
                        </a:rPr>
                      </a:br>
                      <a:br>
                        <a:rPr b="1" i="0" lang="lv-LV" sz="1100" u="none" cap="none" strike="noStrike">
                          <a:solidFill>
                            <a:srgbClr val="000000"/>
                          </a:solidFill>
                          <a:latin typeface="Calibri"/>
                          <a:ea typeface="Calibri"/>
                          <a:cs typeface="Calibri"/>
                          <a:sym typeface="Calibri"/>
                        </a:rPr>
                      </a:br>
                      <a:r>
                        <a:rPr b="1" i="0" lang="lv-LV" sz="1100" u="none" cap="none" strike="noStrike">
                          <a:solidFill>
                            <a:srgbClr val="000000"/>
                          </a:solidFill>
                          <a:latin typeface="Calibri"/>
                          <a:ea typeface="Calibri"/>
                          <a:cs typeface="Calibri"/>
                          <a:sym typeface="Calibri"/>
                        </a:rPr>
                        <a:t>Būvuzņēmējs apliecina </a:t>
                      </a:r>
                      <a:r>
                        <a:rPr b="0" i="0" lang="lv-LV" sz="1100" u="none" cap="none" strike="noStrike">
                          <a:solidFill>
                            <a:srgbClr val="000000"/>
                          </a:solidFill>
                          <a:latin typeface="Calibri"/>
                          <a:ea typeface="Calibri"/>
                          <a:cs typeface="Calibri"/>
                          <a:sym typeface="Calibri"/>
                        </a:rPr>
                        <a:t>atkārtoti izmantotā vai viegli pārstrādājama materiāla izmantošanu, iesniedzot produkta vides deklarāciju (saskaņā ar piemērojamiem standartiem)</a:t>
                      </a:r>
                      <a:br>
                        <a:rPr b="1" i="0" lang="lv-LV" sz="1100" u="none" cap="none" strike="noStrike">
                          <a:solidFill>
                            <a:srgbClr val="000000"/>
                          </a:solidFill>
                          <a:latin typeface="Calibri"/>
                          <a:ea typeface="Calibri"/>
                          <a:cs typeface="Calibri"/>
                          <a:sym typeface="Calibri"/>
                        </a:rPr>
                      </a:br>
                      <a:br>
                        <a:rPr b="1" i="0" lang="lv-LV" sz="1100" u="none" cap="none" strike="noStrike">
                          <a:solidFill>
                            <a:srgbClr val="000000"/>
                          </a:solidFill>
                          <a:latin typeface="Calibri"/>
                          <a:ea typeface="Calibri"/>
                          <a:cs typeface="Calibri"/>
                          <a:sym typeface="Calibri"/>
                        </a:rPr>
                      </a:br>
                      <a:r>
                        <a:rPr b="0" i="1" lang="lv-LV" sz="1100" u="none" cap="none" strike="noStrike">
                          <a:solidFill>
                            <a:srgbClr val="000000"/>
                          </a:solidFill>
                          <a:latin typeface="Calibri"/>
                          <a:ea typeface="Calibri"/>
                          <a:cs typeface="Calibri"/>
                          <a:sym typeface="Calibri"/>
                        </a:rPr>
                        <a:t>Būvuzņēmējs apliecina atkārtoti izmantotā vai viegli pārstrādājama materiāla izmantošanu, iesniedzot produkta vides deklarāciju (saskaņā ar standartu EN ISO 14025:2010 Vides marķējumi un deklarācijas. Trešā tipa vides deklarācijas. Principi un procedūras (ISO 14025:2006) )</a:t>
                      </a:r>
                      <a:endParaRPr b="0" i="0" sz="1100" u="none" cap="none" strike="noStrike">
                        <a:solidFill>
                          <a:srgbClr val="000000"/>
                        </a:solidFill>
                        <a:latin typeface="Calibri"/>
                        <a:ea typeface="Calibri"/>
                        <a:cs typeface="Calibri"/>
                        <a:sym typeface="Calibri"/>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55" name="Google Shape;355;p30"/>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A. ZPI PRASĪBAS UN KRITĒRIJI PROJEKTĒŠANAI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graphicFrame>
        <p:nvGraphicFramePr>
          <p:cNvPr id="360" name="Google Shape;360;p31"/>
          <p:cNvGraphicFramePr/>
          <p:nvPr/>
        </p:nvGraphicFramePr>
        <p:xfrm>
          <a:off x="1635256" y="632180"/>
          <a:ext cx="3000000" cy="3000000"/>
        </p:xfrm>
        <a:graphic>
          <a:graphicData uri="http://schemas.openxmlformats.org/drawingml/2006/table">
            <a:tbl>
              <a:tblPr>
                <a:noFill/>
                <a:tableStyleId>{5DF699C6-FD33-4572-ABBC-3ED940DE75A8}</a:tableStyleId>
              </a:tblPr>
              <a:tblGrid>
                <a:gridCol w="576000"/>
                <a:gridCol w="1106675"/>
                <a:gridCol w="3722000"/>
                <a:gridCol w="196975"/>
                <a:gridCol w="196975"/>
                <a:gridCol w="175100"/>
                <a:gridCol w="145925"/>
                <a:gridCol w="145925"/>
                <a:gridCol w="129625"/>
                <a:gridCol w="151550"/>
                <a:gridCol w="138925"/>
                <a:gridCol w="138925"/>
                <a:gridCol w="137150"/>
                <a:gridCol w="138925"/>
                <a:gridCol w="138925"/>
                <a:gridCol w="137150"/>
                <a:gridCol w="137150"/>
                <a:gridCol w="138925"/>
                <a:gridCol w="247650"/>
                <a:gridCol w="25920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2700000">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B1.</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LIKUMĪGAS IZCELSMES KOKMATERIĀLI</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Visiem </a:t>
                      </a:r>
                      <a:r>
                        <a:rPr b="1" i="0" lang="lv-LV" sz="1100" u="none" cap="none" strike="noStrike">
                          <a:solidFill>
                            <a:srgbClr val="000000"/>
                          </a:solidFill>
                          <a:latin typeface="Calibri"/>
                          <a:ea typeface="Calibri"/>
                          <a:cs typeface="Calibri"/>
                          <a:sym typeface="Calibri"/>
                        </a:rPr>
                        <a:t>kokmateriāliem </a:t>
                      </a:r>
                      <a:r>
                        <a:rPr b="0" i="0" lang="lv-LV" sz="1100" u="none" cap="none" strike="noStrike">
                          <a:solidFill>
                            <a:srgbClr val="000000"/>
                          </a:solidFill>
                          <a:latin typeface="Calibri"/>
                          <a:ea typeface="Calibri"/>
                          <a:cs typeface="Calibri"/>
                          <a:sym typeface="Calibri"/>
                        </a:rPr>
                        <a:t>vai </a:t>
                      </a:r>
                      <a:r>
                        <a:rPr b="1" i="0" lang="lv-LV" sz="1100" u="none" cap="none" strike="noStrike">
                          <a:solidFill>
                            <a:srgbClr val="000000"/>
                          </a:solidFill>
                          <a:latin typeface="Calibri"/>
                          <a:ea typeface="Calibri"/>
                          <a:cs typeface="Calibri"/>
                          <a:sym typeface="Calibri"/>
                        </a:rPr>
                        <a:t>koka izstrādājumiem</a:t>
                      </a:r>
                      <a:r>
                        <a:rPr b="0" i="0" lang="lv-LV" sz="1100" u="none" cap="none" strike="noStrike">
                          <a:solidFill>
                            <a:srgbClr val="000000"/>
                          </a:solidFill>
                          <a:latin typeface="Calibri"/>
                          <a:ea typeface="Calibri"/>
                          <a:cs typeface="Calibri"/>
                          <a:sym typeface="Calibri"/>
                        </a:rPr>
                        <a:t>, kas </a:t>
                      </a:r>
                      <a:r>
                        <a:rPr b="1" i="0" lang="lv-LV" sz="1100" u="none" cap="none" strike="noStrike">
                          <a:solidFill>
                            <a:srgbClr val="000000"/>
                          </a:solidFill>
                          <a:latin typeface="Calibri"/>
                          <a:ea typeface="Calibri"/>
                          <a:cs typeface="Calibri"/>
                          <a:sym typeface="Calibri"/>
                        </a:rPr>
                        <a:t>paredzēti iebūvei ēkā </a:t>
                      </a:r>
                      <a:r>
                        <a:rPr b="0" i="0" lang="lv-LV" sz="1100" u="none" cap="none" strike="noStrike">
                          <a:solidFill>
                            <a:srgbClr val="000000"/>
                          </a:solidFill>
                          <a:latin typeface="Calibri"/>
                          <a:ea typeface="Calibri"/>
                          <a:cs typeface="Calibri"/>
                          <a:sym typeface="Calibri"/>
                        </a:rPr>
                        <a:t>vai labiekārtojumos, jābūt </a:t>
                      </a:r>
                      <a:r>
                        <a:rPr b="1" i="0" lang="lv-LV" sz="1100" u="none" cap="none" strike="noStrike">
                          <a:solidFill>
                            <a:srgbClr val="000000"/>
                          </a:solidFill>
                          <a:latin typeface="Calibri"/>
                          <a:ea typeface="Calibri"/>
                          <a:cs typeface="Calibri"/>
                          <a:sym typeface="Calibri"/>
                        </a:rPr>
                        <a:t>likumīgi iegūtiem </a:t>
                      </a:r>
                      <a:r>
                        <a:rPr b="0" i="0" lang="lv-LV" sz="1100" u="none" cap="none" strike="noStrike">
                          <a:solidFill>
                            <a:srgbClr val="000000"/>
                          </a:solidFill>
                          <a:latin typeface="Calibri"/>
                          <a:ea typeface="Calibri"/>
                          <a:cs typeface="Calibri"/>
                          <a:sym typeface="Calibri"/>
                        </a:rPr>
                        <a:t>atbilstīgi Eiropas Parlamenta un Padomes 2010. gada 20. oktobra Regulai (ES) Nr. 995/2010, ar ko nosaka pienākumus tirgus dalībniekiem, kas laiž tirgū kokmateriālus un koka izstrādājumus (Regula (ES) Nr. 995/2010).</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Kritērijs </a:t>
                      </a:r>
                      <a:r>
                        <a:rPr b="1" i="0" lang="lv-LV" sz="1100" u="none" cap="none" strike="noStrike">
                          <a:solidFill>
                            <a:srgbClr val="000000"/>
                          </a:solidFill>
                          <a:latin typeface="Calibri"/>
                          <a:ea typeface="Calibri"/>
                          <a:cs typeface="Calibri"/>
                          <a:sym typeface="Calibri"/>
                        </a:rPr>
                        <a:t>attiecas uz iebūvējamo kokmateriālu </a:t>
                      </a:r>
                      <a:r>
                        <a:rPr b="0" i="0" lang="lv-LV" sz="1100" u="none" cap="none" strike="noStrike">
                          <a:solidFill>
                            <a:srgbClr val="000000"/>
                          </a:solidFill>
                          <a:latin typeface="Calibri"/>
                          <a:ea typeface="Calibri"/>
                          <a:cs typeface="Calibri"/>
                          <a:sym typeface="Calibri"/>
                        </a:rPr>
                        <a:t>un </a:t>
                      </a:r>
                      <a:r>
                        <a:rPr b="1" i="0" lang="lv-LV" sz="1100" u="none" cap="none" strike="noStrike">
                          <a:solidFill>
                            <a:srgbClr val="000000"/>
                          </a:solidFill>
                          <a:latin typeface="Calibri"/>
                          <a:ea typeface="Calibri"/>
                          <a:cs typeface="Calibri"/>
                          <a:sym typeface="Calibri"/>
                        </a:rPr>
                        <a:t>koksnes produktiem</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Neattiecas</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uz tehnisko koksni</a:t>
                      </a:r>
                      <a:r>
                        <a:rPr b="0" i="0" lang="lv-LV" sz="1100" u="none" cap="none" strike="noStrike">
                          <a:solidFill>
                            <a:srgbClr val="000000"/>
                          </a:solidFill>
                          <a:latin typeface="Calibri"/>
                          <a:ea typeface="Calibri"/>
                          <a:cs typeface="Calibri"/>
                          <a:sym typeface="Calibri"/>
                        </a:rPr>
                        <a:t> – materiāls izmantots pagaidu konstrukcijās, tai skaitā, piemēram, veidņiem, drošības nožogojumam, barjerām būvniecības laikā u. tml.</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Kritēriju nepiemēro projektēšanas ZPI, ja projektēšanas pakalpojums tiek iepirkts atsevišķi no būvdarbiem.</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FSC</a:t>
                      </a:r>
                      <a:r>
                        <a:rPr b="0" i="0" lang="lv-LV" sz="1100" u="none" cap="none" strike="noStrike">
                          <a:solidFill>
                            <a:srgbClr val="000000"/>
                          </a:solidFill>
                          <a:latin typeface="Calibri"/>
                          <a:ea typeface="Calibri"/>
                          <a:cs typeface="Calibri"/>
                          <a:sym typeface="Calibri"/>
                        </a:rPr>
                        <a:t> vai </a:t>
                      </a:r>
                      <a:r>
                        <a:rPr b="1" i="0" lang="lv-LV" sz="1100" u="none" cap="none" strike="noStrike">
                          <a:solidFill>
                            <a:srgbClr val="000000"/>
                          </a:solidFill>
                          <a:latin typeface="Calibri"/>
                          <a:ea typeface="Calibri"/>
                          <a:cs typeface="Calibri"/>
                          <a:sym typeface="Calibri"/>
                        </a:rPr>
                        <a:t>PFSC</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sertifikāts</a:t>
                      </a:r>
                      <a:r>
                        <a:rPr b="0" i="0" lang="lv-LV" sz="1100" u="none" cap="none" strike="noStrike">
                          <a:solidFill>
                            <a:srgbClr val="000000"/>
                          </a:solidFill>
                          <a:latin typeface="Calibri"/>
                          <a:ea typeface="Calibri"/>
                          <a:cs typeface="Calibri"/>
                          <a:sym typeface="Calibri"/>
                        </a:rPr>
                        <a:t> </a:t>
                      </a:r>
                      <a:r>
                        <a:rPr b="1" i="0" lang="lv-LV" sz="1100" u="none" cap="none" strike="noStrike">
                          <a:solidFill>
                            <a:srgbClr val="000000"/>
                          </a:solidFill>
                          <a:latin typeface="Calibri"/>
                          <a:ea typeface="Calibri"/>
                          <a:cs typeface="Calibri"/>
                          <a:sym typeface="Calibri"/>
                        </a:rPr>
                        <a:t>kokmateriāliem</a:t>
                      </a:r>
                      <a:r>
                        <a:rPr b="0" i="0" lang="lv-LV" sz="1100" u="none" cap="none" strike="noStrike">
                          <a:solidFill>
                            <a:srgbClr val="000000"/>
                          </a:solidFill>
                          <a:latin typeface="Calibri"/>
                          <a:ea typeface="Calibri"/>
                          <a:cs typeface="Calibri"/>
                          <a:sym typeface="Calibri"/>
                        </a:rPr>
                        <a:t> un / vai koka izstrādājumiem vai līdzvērtīgs notificētas iestādes apliecinājums par kokmateriālu un koksnes produktu atbilstību Regulas (ES) Nr. 995/2010) prasībām.</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Kritēriju </a:t>
                      </a:r>
                      <a:r>
                        <a:rPr b="1" i="0" lang="lv-LV" sz="1100" u="none" cap="none" strike="noStrike">
                          <a:solidFill>
                            <a:srgbClr val="000000"/>
                          </a:solidFill>
                          <a:latin typeface="Calibri"/>
                          <a:ea typeface="Calibri"/>
                          <a:cs typeface="Calibri"/>
                          <a:sym typeface="Calibri"/>
                        </a:rPr>
                        <a:t>nepiemēro projektēšanas ZPI</a:t>
                      </a:r>
                      <a:r>
                        <a:rPr b="0" i="0" lang="lv-LV" sz="1100" u="none" cap="none" strike="noStrike">
                          <a:solidFill>
                            <a:srgbClr val="000000"/>
                          </a:solidFill>
                          <a:latin typeface="Calibri"/>
                          <a:ea typeface="Calibri"/>
                          <a:cs typeface="Calibri"/>
                          <a:sym typeface="Calibri"/>
                        </a:rPr>
                        <a:t>, ja projektēšanas pakalpojums tiek iepirkts </a:t>
                      </a:r>
                      <a:r>
                        <a:rPr b="1" i="0" lang="lv-LV" sz="1100" u="none" cap="none" strike="noStrike">
                          <a:solidFill>
                            <a:srgbClr val="000000"/>
                          </a:solidFill>
                          <a:latin typeface="Calibri"/>
                          <a:ea typeface="Calibri"/>
                          <a:cs typeface="Calibri"/>
                          <a:sym typeface="Calibri"/>
                        </a:rPr>
                        <a:t>atsevišķi no būvdarbiem</a:t>
                      </a:r>
                      <a:r>
                        <a:rPr b="0" i="0" lang="lv-LV" sz="1100" u="none" cap="none" strike="noStrike">
                          <a:solidFill>
                            <a:srgbClr val="000000"/>
                          </a:solidFill>
                          <a:latin typeface="Calibri"/>
                          <a:ea typeface="Calibri"/>
                          <a:cs typeface="Calibri"/>
                          <a:sym typeface="Calibri"/>
                        </a:rPr>
                        <a:t>.</a:t>
                      </a:r>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61" name="Google Shape;361;p31"/>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a:bodyPr>
          <a:lstStyle/>
          <a:p>
            <a:pPr indent="0" lvl="0" marL="0" rtl="0" algn="r">
              <a:lnSpc>
                <a:spcPct val="85000"/>
              </a:lnSpc>
              <a:spcBef>
                <a:spcPts val="0"/>
              </a:spcBef>
              <a:spcAft>
                <a:spcPts val="0"/>
              </a:spcAft>
              <a:buClr>
                <a:srgbClr val="2A4F1C"/>
              </a:buClr>
              <a:buSzPts val="2400"/>
              <a:buFont typeface="Arial"/>
              <a:buNone/>
            </a:pPr>
            <a:r>
              <a:rPr lang="lv-LV" sz="2400"/>
              <a:t>B. ZPI PRASĪBAS UN KRITĒRIJI BŪVDARBIEM</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graphicFrame>
        <p:nvGraphicFramePr>
          <p:cNvPr id="366" name="Google Shape;366;p32"/>
          <p:cNvGraphicFramePr/>
          <p:nvPr/>
        </p:nvGraphicFramePr>
        <p:xfrm>
          <a:off x="3090686" y="794105"/>
          <a:ext cx="3000000" cy="3000000"/>
        </p:xfrm>
        <a:graphic>
          <a:graphicData uri="http://schemas.openxmlformats.org/drawingml/2006/table">
            <a:tbl>
              <a:tblPr>
                <a:noFill/>
                <a:tableStyleId>{5DF699C6-FD33-4572-ABBC-3ED940DE75A8}</a:tableStyleId>
              </a:tblPr>
              <a:tblGrid>
                <a:gridCol w="684000"/>
                <a:gridCol w="1106675"/>
                <a:gridCol w="2124000"/>
                <a:gridCol w="196975"/>
                <a:gridCol w="196975"/>
                <a:gridCol w="175100"/>
                <a:gridCol w="145925"/>
                <a:gridCol w="145925"/>
                <a:gridCol w="129625"/>
                <a:gridCol w="151550"/>
                <a:gridCol w="138925"/>
                <a:gridCol w="138925"/>
                <a:gridCol w="137150"/>
                <a:gridCol w="138925"/>
                <a:gridCol w="138925"/>
                <a:gridCol w="138925"/>
                <a:gridCol w="138925"/>
                <a:gridCol w="138925"/>
                <a:gridCol w="247650"/>
                <a:gridCol w="25920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1368000">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B2</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ATKRITUMU APSAIMNIEKOŠANA BŪVOBJEKTĀ</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Atkritumi, kas rodas pārbūves darbos, izņemot nojaukšanas atkritumus, nepārsniedz 11 t uz 100 m</a:t>
                      </a:r>
                      <a:r>
                        <a:rPr b="0" baseline="30000" i="0" lang="lv-LV" sz="1100" u="none" cap="none" strike="noStrike">
                          <a:solidFill>
                            <a:srgbClr val="000000"/>
                          </a:solidFill>
                          <a:latin typeface="Calibri"/>
                          <a:ea typeface="Calibri"/>
                          <a:cs typeface="Calibri"/>
                          <a:sym typeface="Calibri"/>
                        </a:rPr>
                        <a:t>2</a:t>
                      </a:r>
                      <a:r>
                        <a:rPr b="0" i="0" lang="lv-LV" sz="1100" u="none" cap="none" strike="noStrike">
                          <a:solidFill>
                            <a:srgbClr val="000000"/>
                          </a:solidFill>
                          <a:latin typeface="Calibri"/>
                          <a:ea typeface="Calibri"/>
                          <a:cs typeface="Calibri"/>
                          <a:sym typeface="Calibri"/>
                        </a:rPr>
                        <a:t> no iekštelpu bruto platības.</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 </a:t>
                      </a:r>
                      <a:endParaRPr/>
                    </a:p>
                  </a:txBody>
                  <a:tcPr marT="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 </a:t>
                      </a:r>
                      <a:endParaRPr/>
                    </a:p>
                  </a:txBody>
                  <a:tcPr marT="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 </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 </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Būvniecības atkritumi, kas rodas pārbūves darbos, izņemot nojaukšanas atkritumus, nepārsniedz 11 t uz 100 m2 no iekštelpu bruto platības.</a:t>
                      </a:r>
                      <a:endParaRPr/>
                    </a:p>
                  </a:txBody>
                  <a:tcPr marT="0" marB="0" marR="0" marL="72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67" name="Google Shape;367;p32"/>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a:bodyPr>
          <a:lstStyle/>
          <a:p>
            <a:pPr indent="0" lvl="0" marL="0" rtl="0" algn="r">
              <a:lnSpc>
                <a:spcPct val="85000"/>
              </a:lnSpc>
              <a:spcBef>
                <a:spcPts val="0"/>
              </a:spcBef>
              <a:spcAft>
                <a:spcPts val="0"/>
              </a:spcAft>
              <a:buClr>
                <a:srgbClr val="2A4F1C"/>
              </a:buClr>
              <a:buSzPts val="2400"/>
              <a:buFont typeface="Arial"/>
              <a:buNone/>
            </a:pPr>
            <a:r>
              <a:rPr lang="lv-LV" sz="2400"/>
              <a:t>B. ZPI PRASĪBAS UN KRITĒRIJI BŪVDARBIEM</a:t>
            </a:r>
            <a:endParaRPr/>
          </a:p>
        </p:txBody>
      </p:sp>
      <p:sp>
        <p:nvSpPr>
          <p:cNvPr id="368" name="Google Shape;368;p32"/>
          <p:cNvSpPr txBox="1"/>
          <p:nvPr/>
        </p:nvSpPr>
        <p:spPr>
          <a:xfrm>
            <a:off x="3090686" y="5181600"/>
            <a:ext cx="8158339"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200">
                <a:solidFill>
                  <a:schemeClr val="dk1"/>
                </a:solidFill>
                <a:latin typeface="Arial"/>
                <a:ea typeface="Arial"/>
                <a:cs typeface="Arial"/>
                <a:sym typeface="Arial"/>
              </a:rPr>
              <a:t>Tā kā prasība ir iekļauta arī projektēšanas iepirkumam, Pretendentam būtu jāvērtē būvniecības metodes, kas ļauj optimizēt būvniecības atkritumu daudzumu būvlaukumā – piemēram, ‘prefabricēti’ (gatavelementi) vai modulāri būvizstrādājumi, būvlaukumā piegādāto materiālu optimizācija atbilstoši būvprojektam, kā arī otrreizējo izejvielu nodošana piegādātājam vai atgriešana ražotāju atbildības shēmas ietvaros (piemēram, iepakojums).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graphicFrame>
        <p:nvGraphicFramePr>
          <p:cNvPr id="373" name="Google Shape;373;p33"/>
          <p:cNvGraphicFramePr/>
          <p:nvPr/>
        </p:nvGraphicFramePr>
        <p:xfrm>
          <a:off x="1635256" y="632180"/>
          <a:ext cx="3000000" cy="3000000"/>
        </p:xfrm>
        <a:graphic>
          <a:graphicData uri="http://schemas.openxmlformats.org/drawingml/2006/table">
            <a:tbl>
              <a:tblPr>
                <a:noFill/>
                <a:tableStyleId>{5DF699C6-FD33-4572-ABBC-3ED940DE75A8}</a:tableStyleId>
              </a:tblPr>
              <a:tblGrid>
                <a:gridCol w="576000"/>
                <a:gridCol w="1106675"/>
                <a:gridCol w="2196000"/>
                <a:gridCol w="196975"/>
                <a:gridCol w="196975"/>
                <a:gridCol w="175100"/>
                <a:gridCol w="145925"/>
                <a:gridCol w="145925"/>
                <a:gridCol w="129625"/>
                <a:gridCol w="151550"/>
                <a:gridCol w="138925"/>
                <a:gridCol w="138925"/>
                <a:gridCol w="137150"/>
                <a:gridCol w="138925"/>
                <a:gridCol w="138925"/>
                <a:gridCol w="138925"/>
                <a:gridCol w="138925"/>
                <a:gridCol w="138925"/>
                <a:gridCol w="247650"/>
                <a:gridCol w="3852000"/>
              </a:tblGrid>
              <a:tr h="289025">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gridSpan="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veidi</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solidFill>
                      <a:srgbClr val="ADADAD"/>
                    </a:solidFill>
                  </a:tcPr>
                </a:tc>
                <a:tc hMerge="1"/>
                <a:tc hMerge="1"/>
                <a:tc gridSpan="13">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Būvju (/telpu grupu) tipi </a:t>
                      </a:r>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tcPr>
                </a:tc>
                <a:tc hMerge="1"/>
                <a:tc hMerge="1"/>
                <a:tc hMerge="1"/>
                <a:tc hMerge="1"/>
                <a:tc hMerge="1"/>
                <a:tc hMerge="1"/>
                <a:tc hMerge="1"/>
                <a:tc hMerge="1"/>
                <a:tc hMerge="1"/>
                <a:tc hMerge="1"/>
                <a:tc hMerge="1"/>
                <a:tc hMerge="1"/>
                <a:tc rowSpan="2">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2358925">
                <a:tc vMerge="1"/>
                <a:tc vMerge="1"/>
                <a:tc vMerge="1"/>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Jauna būvniecība</a:t>
                      </a:r>
                      <a:endParaRPr b="0" i="0" sz="900" u="none" cap="none" strike="noStrike">
                        <a:solidFill>
                          <a:srgbClr val="000000"/>
                        </a:solidFill>
                        <a:latin typeface="Arial"/>
                        <a:ea typeface="Arial"/>
                        <a:cs typeface="Arial"/>
                        <a:sym typeface="Arial"/>
                      </a:endParaRPr>
                    </a:p>
                  </a:txBody>
                  <a:tcPr marT="72000" marB="0" marR="0" marL="0">
                    <a:lnL cap="flat" cmpd="sng" w="12700">
                      <a:solidFill>
                        <a:srgbClr val="2AFCCD"/>
                      </a:solidFill>
                      <a:prstDash val="solid"/>
                      <a:round/>
                      <a:headEnd len="sm" w="sm" type="none"/>
                      <a:tailEnd len="sm" w="sm" type="none"/>
                    </a:lnL>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Pārbūve</a:t>
                      </a:r>
                      <a:endParaRPr b="0" i="0" sz="900" u="none" cap="none" strike="noStrike">
                        <a:solidFill>
                          <a:srgbClr val="000000"/>
                        </a:solidFill>
                        <a:latin typeface="Arial"/>
                        <a:ea typeface="Arial"/>
                        <a:cs typeface="Arial"/>
                        <a:sym typeface="Arial"/>
                      </a:endParaRPr>
                    </a:p>
                  </a:txBody>
                  <a:tcPr marT="72000" marB="0" marR="0" marL="0">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Projektēšana</a:t>
                      </a:r>
                      <a:endParaRPr b="0" i="0" sz="900" u="none" cap="none" strike="noStrike">
                        <a:solidFill>
                          <a:srgbClr val="000000"/>
                        </a:solidFill>
                        <a:latin typeface="Arial"/>
                        <a:ea typeface="Arial"/>
                        <a:cs typeface="Arial"/>
                        <a:sym typeface="Arial"/>
                      </a:endParaRPr>
                    </a:p>
                  </a:txBody>
                  <a:tcPr marT="72000" marB="0" marR="0" marL="0">
                    <a:lnR cap="flat" cmpd="sng" w="12700">
                      <a:solidFill>
                        <a:srgbClr val="2AFCCD"/>
                      </a:solidFill>
                      <a:prstDash val="solid"/>
                      <a:round/>
                      <a:headEnd len="sm" w="sm" type="none"/>
                      <a:tailEnd len="sm" w="sm" type="none"/>
                    </a:lnR>
                    <a:solidFill>
                      <a:srgbClr val="ADADA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Muzeji un bibliotēkas (1262)</a:t>
                      </a:r>
                      <a:endParaRPr b="0" i="0" sz="900" u="none" cap="none" strike="noStrike">
                        <a:solidFill>
                          <a:srgbClr val="000000"/>
                        </a:solidFill>
                        <a:latin typeface="Arial"/>
                        <a:ea typeface="Arial"/>
                        <a:cs typeface="Arial"/>
                        <a:sym typeface="Arial"/>
                      </a:endParaRPr>
                    </a:p>
                  </a:txBody>
                  <a:tcPr marT="72000" marB="0" marR="0" marL="0" anchor="b">
                    <a:lnL cap="flat" cmpd="sng" w="12700">
                      <a:solidFill>
                        <a:srgbClr val="2AFCCD"/>
                      </a:solidFill>
                      <a:prstDash val="solid"/>
                      <a:round/>
                      <a:headEnd len="sm" w="sm" type="none"/>
                      <a:tailEnd len="sm" w="sm" type="none"/>
                    </a:lnL>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Biroju  (122)</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Dzīvojamās ēkas (112, 113)</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Izglītības un zinātnes iestāžu ēkas (1263)</a:t>
                      </a:r>
                      <a:endParaRPr b="0" i="0" sz="900" u="none" cap="none" strike="noStrike">
                        <a:solidFill>
                          <a:srgbClr val="000000"/>
                        </a:solidFill>
                        <a:latin typeface="Arial"/>
                        <a:ea typeface="Arial"/>
                        <a:cs typeface="Arial"/>
                        <a:sym typeface="Arial"/>
                      </a:endParaRPr>
                    </a:p>
                  </a:txBody>
                  <a:tcPr marT="72000" marB="0" marR="0" marL="0" anchor="b">
                    <a:solidFill>
                      <a:srgbClr val="BEEEFD"/>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Lauksaimniecības ēkas (127101)</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solidFill>
                            <a:schemeClr val="dk1"/>
                          </a:solidFill>
                          <a:latin typeface="Arial"/>
                          <a:ea typeface="Arial"/>
                          <a:cs typeface="Arial"/>
                          <a:sym typeface="Arial"/>
                        </a:rPr>
                        <a:t>Noliktavu ēkas (1252)</a:t>
                      </a:r>
                      <a:endParaRPr/>
                    </a:p>
                  </a:txBody>
                  <a:tcPr marT="72000" marB="0" marR="0" marL="0" anchor="b">
                    <a:solidFill>
                      <a:srgbClr val="E7F2D3"/>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Rūpnieciskās ražošanas ēkas (12510101 un 12510102)</a:t>
                      </a:r>
                      <a:endParaRPr b="0" i="0" sz="900" u="none" cap="none" strike="noStrike">
                        <a:solidFill>
                          <a:srgbClr val="000000"/>
                        </a:solidFill>
                        <a:latin typeface="Arial"/>
                        <a:ea typeface="Arial"/>
                        <a:cs typeface="Arial"/>
                        <a:sym typeface="Arial"/>
                      </a:endParaRPr>
                    </a:p>
                  </a:txBody>
                  <a:tcPr marT="72000" marB="0" marR="0" marL="0" anchor="b"/>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Sabiedriskās ēdināšanas ēkas (12110103)</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Skatītāju zāles (12610102)</a:t>
                      </a:r>
                      <a:endParaRPr b="0" i="0" sz="900" u="none" cap="none" strike="noStrike">
                        <a:solidFill>
                          <a:srgbClr val="000000"/>
                        </a:solidFill>
                        <a:latin typeface="Arial"/>
                        <a:ea typeface="Arial"/>
                        <a:cs typeface="Arial"/>
                        <a:sym typeface="Arial"/>
                      </a:endParaRPr>
                    </a:p>
                  </a:txBody>
                  <a:tcPr marT="72000" marB="0" marR="0" marL="0" anchor="b">
                    <a:solidFill>
                      <a:srgbClr val="D2CAB5"/>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Sporta ēkas (126501)</a:t>
                      </a:r>
                      <a:endParaRPr b="0" i="0" sz="900" u="none" cap="none" strike="noStrike">
                        <a:solidFill>
                          <a:srgbClr val="000000"/>
                        </a:solidFill>
                        <a:latin typeface="Arial"/>
                        <a:ea typeface="Arial"/>
                        <a:cs typeface="Arial"/>
                        <a:sym typeface="Arial"/>
                      </a:endParaRPr>
                    </a:p>
                  </a:txBody>
                  <a:tcPr marT="72000" marB="0" marR="0" marL="0" anchor="b">
                    <a:solidFill>
                      <a:srgbClr val="F2F2F2"/>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Tirdzniecības ēkas (12300101)</a:t>
                      </a:r>
                      <a:endParaRPr b="0" i="0" sz="900" u="none" cap="none" strike="noStrike">
                        <a:solidFill>
                          <a:srgbClr val="000000"/>
                        </a:solidFill>
                        <a:latin typeface="Arial"/>
                        <a:ea typeface="Arial"/>
                        <a:cs typeface="Arial"/>
                        <a:sym typeface="Arial"/>
                      </a:endParaRPr>
                    </a:p>
                  </a:txBody>
                  <a:tcPr marT="72000" marB="0" marR="0" marL="0" anchor="b">
                    <a:solidFill>
                      <a:srgbClr val="FFFFCC"/>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Veselības aprūpes iestādes (1264)</a:t>
                      </a:r>
                      <a:endParaRPr b="0" i="0" sz="900" u="none" cap="none" strike="noStrike">
                        <a:solidFill>
                          <a:srgbClr val="000000"/>
                        </a:solidFill>
                        <a:latin typeface="Arial"/>
                        <a:ea typeface="Arial"/>
                        <a:cs typeface="Arial"/>
                        <a:sym typeface="Arial"/>
                      </a:endParaRPr>
                    </a:p>
                  </a:txBody>
                  <a:tcPr marT="72000" marB="0" marR="0" marL="0" anchor="b">
                    <a:solidFill>
                      <a:srgbClr val="B7FFEE"/>
                    </a:solidFill>
                  </a:tcPr>
                </a:tc>
                <a:tc>
                  <a:txBody>
                    <a:bodyPr/>
                    <a:lstStyle/>
                    <a:p>
                      <a:pPr indent="0" lvl="0" marL="0" marR="0" rtl="0" algn="r">
                        <a:spcBef>
                          <a:spcPts val="0"/>
                        </a:spcBef>
                        <a:spcAft>
                          <a:spcPts val="0"/>
                        </a:spcAft>
                        <a:buNone/>
                      </a:pPr>
                      <a:r>
                        <a:rPr lang="lv-LV" sz="900" u="none" cap="none" strike="noStrike">
                          <a:latin typeface="Arial"/>
                          <a:ea typeface="Arial"/>
                          <a:cs typeface="Arial"/>
                          <a:sym typeface="Arial"/>
                        </a:rPr>
                        <a:t>Viesnīcas un tām līdzīga lietojuma ēkas (121, izņemot 12110103)</a:t>
                      </a:r>
                      <a:endParaRPr b="0" i="0" sz="900" u="none" cap="none" strike="noStrike">
                        <a:solidFill>
                          <a:srgbClr val="000000"/>
                        </a:solidFill>
                        <a:latin typeface="Arial"/>
                        <a:ea typeface="Arial"/>
                        <a:cs typeface="Arial"/>
                        <a:sym typeface="Arial"/>
                      </a:endParaRPr>
                    </a:p>
                  </a:txBody>
                  <a:tcPr marT="72000" marB="0" marR="0" marL="0" anchor="b">
                    <a:lnR cap="flat" cmpd="sng" w="12700">
                      <a:solidFill>
                        <a:srgbClr val="2AFCCD"/>
                      </a:solidFill>
                      <a:prstDash val="solid"/>
                      <a:round/>
                      <a:headEnd len="sm" w="sm" type="none"/>
                      <a:tailEnd len="sm" w="sm" type="none"/>
                    </a:lnR>
                    <a:solidFill>
                      <a:srgbClr val="BEEEFD"/>
                    </a:solidFill>
                  </a:tcPr>
                </a:tc>
                <a:tc vMerge="1"/>
              </a:tr>
              <a:tr h="1872000">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B3</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IZBŪVES UN APDARES MATERIĀLU IETEKME UZ IEKŠTELPU GAISA KVALITĀTI</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1" lang="lv-LV" sz="1100" u="none" cap="none" strike="noStrike">
                          <a:solidFill>
                            <a:srgbClr val="000000"/>
                          </a:solidFill>
                          <a:latin typeface="Calibri"/>
                          <a:ea typeface="Calibri"/>
                          <a:cs typeface="Calibri"/>
                          <a:sym typeface="Calibri"/>
                        </a:rPr>
                        <a:t>=&gt; A7 IZBŪVES UN APDARES MATERIĀLU IZVĒLE</a:t>
                      </a:r>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solidFill>
                      <a:srgbClr val="ADADAD"/>
                    </a:solidFill>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 </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R cap="flat" cmpd="sng" w="12700">
                      <a:solidFill>
                        <a:srgbClr val="2AFCCD"/>
                      </a:solidFill>
                      <a:prstDash val="solid"/>
                      <a:round/>
                      <a:headEnd len="sm" w="sm" type="none"/>
                      <a:tailEnd len="sm" w="sm" type="none"/>
                    </a:lnR>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4 nedēļas pēc apdares darbu pabeigšanas </a:t>
                      </a:r>
                      <a:r>
                        <a:rPr b="1" i="0" lang="lv-LV" sz="1100" u="none" cap="none" strike="noStrike">
                          <a:solidFill>
                            <a:srgbClr val="000000"/>
                          </a:solidFill>
                          <a:latin typeface="Calibri"/>
                          <a:ea typeface="Calibri"/>
                          <a:cs typeface="Calibri"/>
                          <a:sym typeface="Calibri"/>
                        </a:rPr>
                        <a:t>būvuzņēmējs veic mērījumus </a:t>
                      </a:r>
                      <a:r>
                        <a:rPr b="0" i="0" lang="lv-LV" sz="1100" u="none" cap="none" strike="noStrike">
                          <a:solidFill>
                            <a:srgbClr val="000000"/>
                          </a:solidFill>
                          <a:latin typeface="Calibri"/>
                          <a:ea typeface="Calibri"/>
                          <a:cs typeface="Calibri"/>
                          <a:sym typeface="Calibri"/>
                        </a:rPr>
                        <a:t>telpās atbilstoši piemērojamiem standartiem, lai konstatētu kopējo gaistošo organisko savienojumu un formaldehīdu saturu iekštelpu gaisā (</a:t>
                      </a:r>
                      <a:r>
                        <a:rPr b="0" i="1" lang="lv-LV" sz="1100" u="none" cap="none" strike="noStrike">
                          <a:solidFill>
                            <a:srgbClr val="000000"/>
                          </a:solidFill>
                          <a:latin typeface="Calibri"/>
                          <a:ea typeface="Calibri"/>
                          <a:cs typeface="Calibri"/>
                          <a:sym typeface="Calibri"/>
                        </a:rPr>
                        <a:t>atbilstoši EN ISO 16000-6 un 16000-3.</a:t>
                      </a:r>
                      <a:r>
                        <a:rPr b="0" i="0" lang="lv-LV" sz="1100" u="none" cap="none" strike="noStrike">
                          <a:solidFill>
                            <a:srgbClr val="000000"/>
                          </a:solidFill>
                          <a:latin typeface="Calibri"/>
                          <a:ea typeface="Calibri"/>
                          <a:cs typeface="Calibri"/>
                          <a:sym typeface="Calibri"/>
                        </a:rPr>
                        <a:t>).</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Ja uzmērīto gaistošo organisko savienojumu un formaldehīdu saturs iekštelpu gaisā pārsniedz </a:t>
                      </a:r>
                      <a:r>
                        <a:rPr b="1" i="0" lang="lv-LV" sz="1100" u="sng" cap="none" strike="noStrike">
                          <a:solidFill>
                            <a:srgbClr val="375623"/>
                          </a:solidFill>
                          <a:latin typeface="Calibri"/>
                          <a:ea typeface="Calibri"/>
                          <a:cs typeface="Calibri"/>
                          <a:sym typeface="Calibri"/>
                        </a:rPr>
                        <a:t>A7</a:t>
                      </a:r>
                      <a:r>
                        <a:rPr b="0" i="0" lang="lv-LV" sz="1100" u="sng" cap="none" strike="noStrike">
                          <a:solidFill>
                            <a:srgbClr val="000000"/>
                          </a:solidFill>
                          <a:latin typeface="Calibri"/>
                          <a:ea typeface="Calibri"/>
                          <a:cs typeface="Calibri"/>
                          <a:sym typeface="Calibri"/>
                        </a:rPr>
                        <a:t> </a:t>
                      </a:r>
                      <a:r>
                        <a:rPr b="0" i="0" lang="lv-LV" sz="1100" u="sng" cap="none" strike="noStrike">
                          <a:solidFill>
                            <a:srgbClr val="114C3F"/>
                          </a:solidFill>
                          <a:latin typeface="Calibri"/>
                          <a:ea typeface="Calibri"/>
                          <a:cs typeface="Calibri"/>
                          <a:sym typeface="Calibri"/>
                        </a:rPr>
                        <a:t>kritērijam </a:t>
                      </a:r>
                      <a:r>
                        <a:rPr b="0" i="0" lang="lv-LV" sz="1100" u="none" cap="none" strike="noStrike">
                          <a:solidFill>
                            <a:srgbClr val="000000"/>
                          </a:solidFill>
                          <a:latin typeface="Calibri"/>
                          <a:ea typeface="Calibri"/>
                          <a:cs typeface="Calibri"/>
                          <a:sym typeface="Calibri"/>
                        </a:rPr>
                        <a:t>izvirzītās prasības, ZPI prasības nav izpildītas un ēka neatbilst ZPI nosacījumiem.</a:t>
                      </a:r>
                      <a:br>
                        <a:rPr b="0" i="0" lang="lv-LV" sz="1100" u="none" cap="none" strike="noStrike">
                          <a:solidFill>
                            <a:srgbClr val="000000"/>
                          </a:solidFill>
                          <a:latin typeface="Calibri"/>
                          <a:ea typeface="Calibri"/>
                          <a:cs typeface="Calibri"/>
                          <a:sym typeface="Calibri"/>
                        </a:rPr>
                      </a:br>
                      <a:br>
                        <a:rPr b="0" i="0" lang="lv-LV" sz="1100" u="none" cap="none" strike="noStrike">
                          <a:solidFill>
                            <a:srgbClr val="000000"/>
                          </a:solidFill>
                          <a:latin typeface="Calibri"/>
                          <a:ea typeface="Calibri"/>
                          <a:cs typeface="Calibri"/>
                          <a:sym typeface="Calibri"/>
                        </a:rPr>
                      </a:br>
                      <a:r>
                        <a:rPr b="0" i="0" lang="lv-LV" sz="1100" u="none" cap="none" strike="noStrike">
                          <a:solidFill>
                            <a:srgbClr val="000000"/>
                          </a:solidFill>
                          <a:latin typeface="Calibri"/>
                          <a:ea typeface="Calibri"/>
                          <a:cs typeface="Calibri"/>
                          <a:sym typeface="Calibri"/>
                        </a:rPr>
                        <a:t>Kritēriju nepiemēro projektēšanas ZPI, ja projektēšanas pakalpojums tiek iepirkts atsevišķi no būvdarbiem.</a:t>
                      </a:r>
                      <a:endParaRPr/>
                    </a:p>
                  </a:txBody>
                  <a:tcPr marT="0" marB="0" marR="0" marL="36000" anchor="b">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74" name="Google Shape;374;p33"/>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a:bodyPr>
          <a:lstStyle/>
          <a:p>
            <a:pPr indent="0" lvl="0" marL="0" rtl="0" algn="r">
              <a:lnSpc>
                <a:spcPct val="85000"/>
              </a:lnSpc>
              <a:spcBef>
                <a:spcPts val="0"/>
              </a:spcBef>
              <a:spcAft>
                <a:spcPts val="0"/>
              </a:spcAft>
              <a:buClr>
                <a:srgbClr val="2A4F1C"/>
              </a:buClr>
              <a:buSzPts val="2400"/>
              <a:buFont typeface="Arial"/>
              <a:buNone/>
            </a:pPr>
            <a:r>
              <a:rPr lang="lv-LV" sz="2400"/>
              <a:t>B. ZPI PRASĪBAS UN KRITĒRIJI BŪVDARBIEM</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graphicFrame>
        <p:nvGraphicFramePr>
          <p:cNvPr id="379" name="Google Shape;379;p34"/>
          <p:cNvGraphicFramePr/>
          <p:nvPr/>
        </p:nvGraphicFramePr>
        <p:xfrm>
          <a:off x="1416181" y="1603730"/>
          <a:ext cx="3000000" cy="3000000"/>
        </p:xfrm>
        <a:graphic>
          <a:graphicData uri="http://schemas.openxmlformats.org/drawingml/2006/table">
            <a:tbl>
              <a:tblPr>
                <a:noFill/>
                <a:tableStyleId>{5DF699C6-FD33-4572-ABBC-3ED940DE75A8}</a:tableStyleId>
              </a:tblPr>
              <a:tblGrid>
                <a:gridCol w="576000"/>
                <a:gridCol w="1106675"/>
                <a:gridCol w="4428000"/>
                <a:gridCol w="569075"/>
                <a:gridCol w="3852000"/>
              </a:tblGrid>
              <a:tr h="825150">
                <a:tc>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Realizācijas posma kods</a:t>
                      </a:r>
                      <a:endParaRPr b="1" i="0" sz="1100" u="none" cap="none" strike="noStrike">
                        <a:solidFill>
                          <a:srgbClr val="000000"/>
                        </a:solidFill>
                        <a:latin typeface="Arial"/>
                        <a:ea typeface="Arial"/>
                        <a:cs typeface="Arial"/>
                        <a:sym typeface="Arial"/>
                      </a:endParaRPr>
                    </a:p>
                  </a:txBody>
                  <a:tcPr marT="0" marB="0" marR="0" marL="0">
                    <a:lnL cap="flat" cmpd="sng" w="12700">
                      <a:solidFill>
                        <a:schemeClr val="lt1"/>
                      </a:solidFill>
                      <a:prstDash val="solid"/>
                      <a:round/>
                      <a:headEnd len="sm" w="sm" type="none"/>
                      <a:tailEnd len="sm" w="sm" type="none"/>
                    </a:lnL>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Kritērijs</a:t>
                      </a:r>
                      <a:endParaRPr b="1" i="0" sz="1100" u="none" cap="none" strike="noStrike">
                        <a:solidFill>
                          <a:srgbClr val="000000"/>
                        </a:solidFill>
                        <a:latin typeface="Arial"/>
                        <a:ea typeface="Arial"/>
                        <a:cs typeface="Arial"/>
                        <a:sym typeface="Arial"/>
                      </a:endParaRPr>
                    </a:p>
                  </a:txBody>
                  <a:tcPr marT="0" marB="0" marR="0" marL="0">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Redakcija | Tehniskā specifikācija</a:t>
                      </a:r>
                      <a:endParaRPr b="1" i="0" sz="1100" u="none" cap="none" strike="noStrike">
                        <a:solidFill>
                          <a:srgbClr val="000000"/>
                        </a:solidFill>
                        <a:latin typeface="Arial"/>
                        <a:ea typeface="Arial"/>
                        <a:cs typeface="Arial"/>
                        <a:sym typeface="Arial"/>
                      </a:endParaRPr>
                    </a:p>
                  </a:txBody>
                  <a:tcPr marT="0" marB="0" marR="0" marL="0">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Darbu veids: </a:t>
                      </a:r>
                      <a:endParaRPr/>
                    </a:p>
                    <a:p>
                      <a:pPr indent="0" lvl="0" marL="0" marR="0" rtl="0" algn="ctr">
                        <a:spcBef>
                          <a:spcPts val="0"/>
                        </a:spcBef>
                        <a:spcAft>
                          <a:spcPts val="0"/>
                        </a:spcAft>
                        <a:buNone/>
                      </a:pPr>
                      <a:r>
                        <a:rPr b="1" lang="lv-LV" sz="1100" u="none" cap="none" strike="noStrike">
                          <a:latin typeface="Arial"/>
                          <a:ea typeface="Arial"/>
                          <a:cs typeface="Arial"/>
                          <a:sym typeface="Arial"/>
                        </a:rPr>
                        <a:t>Ēku nojaukšana</a:t>
                      </a:r>
                      <a:endParaRPr/>
                    </a:p>
                    <a:p>
                      <a:pPr indent="0" lvl="0" marL="0" marR="0" rtl="0" algn="ctr">
                        <a:spcBef>
                          <a:spcPts val="0"/>
                        </a:spcBef>
                        <a:spcAft>
                          <a:spcPts val="0"/>
                        </a:spcAft>
                        <a:buNone/>
                      </a:pPr>
                      <a:r>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c>
                  <a:txBody>
                    <a:bodyPr/>
                    <a:lstStyle/>
                    <a:p>
                      <a:pPr indent="0" lvl="0" marL="0" marR="0" rtl="0" algn="ctr">
                        <a:spcBef>
                          <a:spcPts val="0"/>
                        </a:spcBef>
                        <a:spcAft>
                          <a:spcPts val="0"/>
                        </a:spcAft>
                        <a:buNone/>
                      </a:pPr>
                      <a:r>
                        <a:rPr b="1" lang="lv-LV" sz="1100" u="none" cap="none" strike="noStrike">
                          <a:latin typeface="Arial"/>
                          <a:ea typeface="Arial"/>
                          <a:cs typeface="Arial"/>
                          <a:sym typeface="Arial"/>
                        </a:rPr>
                        <a:t>Atbilstības pārbaude | </a:t>
                      </a:r>
                      <a:br>
                        <a:rPr b="1" lang="lv-LV" sz="1100" u="none" cap="none" strike="noStrike">
                          <a:latin typeface="Arial"/>
                          <a:ea typeface="Arial"/>
                          <a:cs typeface="Arial"/>
                          <a:sym typeface="Arial"/>
                        </a:rPr>
                      </a:br>
                      <a:r>
                        <a:rPr b="1" lang="lv-LV" sz="1100" u="none" cap="none" strike="noStrike">
                          <a:latin typeface="Arial"/>
                          <a:ea typeface="Arial"/>
                          <a:cs typeface="Arial"/>
                          <a:sym typeface="Arial"/>
                        </a:rPr>
                        <a:t> Iepirkuma līguma izpildes noteikumi </a:t>
                      </a:r>
                      <a:endParaRPr b="1" i="0" sz="1100" u="none" cap="none" strike="noStrike">
                        <a:solidFill>
                          <a:srgbClr val="000000"/>
                        </a:solidFill>
                        <a:latin typeface="Arial"/>
                        <a:ea typeface="Arial"/>
                        <a:cs typeface="Arial"/>
                        <a:sym typeface="Arial"/>
                      </a:endParaRPr>
                    </a:p>
                  </a:txBody>
                  <a:tcPr marT="0" marB="0" marR="0" marL="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chemeClr val="lt1"/>
                      </a:solidFill>
                      <a:prstDash val="solid"/>
                      <a:round/>
                      <a:headEnd len="sm" w="sm" type="none"/>
                      <a:tailEnd len="sm" w="sm" type="none"/>
                    </a:lnT>
                    <a:lnB cap="flat" cmpd="sng" w="12700">
                      <a:solidFill>
                        <a:srgbClr val="2AFCCD"/>
                      </a:solidFill>
                      <a:prstDash val="solid"/>
                      <a:round/>
                      <a:headEnd len="sm" w="sm" type="none"/>
                      <a:tailEnd len="sm" w="sm" type="none"/>
                    </a:lnB>
                  </a:tcPr>
                </a:tc>
              </a:tr>
              <a:tr h="1872000">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C1</a:t>
                      </a:r>
                      <a:endParaRPr/>
                    </a:p>
                  </a:txBody>
                  <a:tcPr marT="0" marB="0" marR="0" marL="72000">
                    <a:lnL cap="flat" cmpd="sng" w="12700">
                      <a:solidFill>
                        <a:schemeClr val="lt1"/>
                      </a:solidFill>
                      <a:prstDash val="solid"/>
                      <a:round/>
                      <a:headEnd len="sm" w="sm" type="none"/>
                      <a:tailEnd len="sm" w="sm" type="none"/>
                    </a:lnL>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1" i="0" lang="lv-LV" sz="1100" u="none" cap="none" strike="noStrike">
                          <a:solidFill>
                            <a:srgbClr val="000000"/>
                          </a:solidFill>
                          <a:latin typeface="Calibri"/>
                          <a:ea typeface="Calibri"/>
                          <a:cs typeface="Calibri"/>
                          <a:sym typeface="Calibri"/>
                        </a:rPr>
                        <a:t>BŪVGRUŽU (TAI SKAITĀ DEMONTĒŠANAS) ŠĶIROŠANA UN NODOŠANA SPECIĀLOS POLIGONOS</a:t>
                      </a:r>
                      <a:endParaRPr/>
                    </a:p>
                  </a:txBody>
                  <a:tcPr marT="0" marB="0" marR="0" marL="72000">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Vismaz 55 procenti (masas procenti) nebīstamo atkritumu, ko saražo nojaukšanas un demontēšanas darbos, izņemot rakšanu un aizbēršanu, sagatavo atkārtotai izmantošanai, pārstrādei un citiem materiālu atgūšanas veidiem, t.sk.:</a:t>
                      </a:r>
                      <a:endParaRPr/>
                    </a:p>
                    <a:p>
                      <a:pPr indent="0" lvl="0" marL="0" marR="0" rtl="0" algn="l">
                        <a:spcBef>
                          <a:spcPts val="0"/>
                        </a:spcBef>
                        <a:spcAft>
                          <a:spcPts val="0"/>
                        </a:spcAft>
                        <a:buNone/>
                      </a:pPr>
                      <a:r>
                        <a:t/>
                      </a:r>
                      <a:endParaRPr b="0" i="0" sz="11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1) kokmateriāli, stikla, metāla, ķieģeļu, akmens, keramikas un betona materiāli, ko atgūst no ēkas galvenajām konstrukcijām;</a:t>
                      </a:r>
                      <a:endParaRPr/>
                    </a:p>
                    <a:p>
                      <a:pPr indent="0" lvl="0" marL="0" marR="0" rtl="0" algn="l">
                        <a:spcBef>
                          <a:spcPts val="0"/>
                        </a:spcBef>
                        <a:spcAft>
                          <a:spcPts val="0"/>
                        </a:spcAft>
                        <a:buNone/>
                      </a:pPr>
                      <a:r>
                        <a:t/>
                      </a:r>
                      <a:endParaRPr b="0" i="0" sz="11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2) izbūves elementi un nenesošie elementi, tostarp durvis un to rāmji, grīdas segums, griestu plātnes, ģipša paneļi, plastmasas profili, izolācijas materiāli, logu rāmji, logu stikls, ķieģeļi, betona bloki un gatavelementi, tērauda stiegras.</a:t>
                      </a:r>
                      <a:endParaRPr/>
                    </a:p>
                    <a:p>
                      <a:pPr indent="0" lvl="0" marL="0" marR="0" rtl="0" algn="l">
                        <a:spcBef>
                          <a:spcPts val="0"/>
                        </a:spcBef>
                        <a:spcAft>
                          <a:spcPts val="0"/>
                        </a:spcAft>
                        <a:buNone/>
                      </a:pPr>
                      <a:r>
                        <a:t/>
                      </a:r>
                      <a:endParaRPr b="0" i="0" sz="1100" u="none" cap="none" strike="noStrike">
                        <a:solidFill>
                          <a:srgbClr val="000000"/>
                        </a:solidFill>
                        <a:latin typeface="Calibri"/>
                        <a:ea typeface="Calibri"/>
                        <a:cs typeface="Calibri"/>
                        <a:sym typeface="Calibri"/>
                      </a:endParaRPr>
                    </a:p>
                  </a:txBody>
                  <a:tcPr marT="0" marB="0" marR="0" marL="72000">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ctr">
                        <a:spcBef>
                          <a:spcPts val="0"/>
                        </a:spcBef>
                        <a:spcAft>
                          <a:spcPts val="0"/>
                        </a:spcAft>
                        <a:buNone/>
                      </a:pPr>
                      <a:r>
                        <a:rPr b="0" i="0" lang="lv-LV" sz="1100" u="none" cap="none" strike="noStrike">
                          <a:solidFill>
                            <a:srgbClr val="000000"/>
                          </a:solidFill>
                          <a:latin typeface="Calibri"/>
                          <a:ea typeface="Calibri"/>
                          <a:cs typeface="Calibri"/>
                          <a:sym typeface="Calibri"/>
                        </a:rPr>
                        <a:t>x</a:t>
                      </a:r>
                      <a:endParaRPr/>
                    </a:p>
                  </a:txBody>
                  <a:tcPr marT="180000" marB="0" marR="0" marL="0">
                    <a:lnL cap="flat" cmpd="sng" w="12700">
                      <a:solidFill>
                        <a:srgbClr val="2AFCCD"/>
                      </a:solidFill>
                      <a:prstDash val="solid"/>
                      <a:round/>
                      <a:headEnd len="sm" w="sm" type="none"/>
                      <a:tailEnd len="sm" w="sm" type="none"/>
                    </a:lnL>
                    <a:lnR cap="flat" cmpd="sng" w="12700">
                      <a:solidFill>
                        <a:srgbClr val="2AFCCD"/>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c>
                  <a:txBody>
                    <a:bodyPr/>
                    <a:lstStyle/>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Piegādātājs iesniedz pirms nojaukšanas/pirms demontēšanas audita ziņojumu, kas ietver informāciju par plānoto nebīstamo atkritumu apjomu un veidu.</a:t>
                      </a:r>
                      <a:endParaRPr/>
                    </a:p>
                    <a:p>
                      <a:pPr indent="0" lvl="0" marL="0" marR="0" rtl="0" algn="l">
                        <a:spcBef>
                          <a:spcPts val="0"/>
                        </a:spcBef>
                        <a:spcAft>
                          <a:spcPts val="0"/>
                        </a:spcAft>
                        <a:buNone/>
                      </a:pPr>
                      <a:r>
                        <a:t/>
                      </a:r>
                      <a:endParaRPr b="0" i="0" sz="1100" u="none" cap="none" strike="noStrike">
                        <a:solidFill>
                          <a:srgbClr val="000000"/>
                        </a:solidFill>
                        <a:latin typeface="Calibri"/>
                        <a:ea typeface="Calibri"/>
                        <a:cs typeface="Calibri"/>
                        <a:sym typeface="Calibri"/>
                      </a:endParaRPr>
                    </a:p>
                    <a:p>
                      <a:pPr indent="0" lvl="0" marL="0" marR="0" rtl="0" algn="l">
                        <a:spcBef>
                          <a:spcPts val="0"/>
                        </a:spcBef>
                        <a:spcAft>
                          <a:spcPts val="0"/>
                        </a:spcAft>
                        <a:buNone/>
                      </a:pPr>
                      <a:r>
                        <a:rPr b="0" i="0" lang="lv-LV" sz="1100" u="none" cap="none" strike="noStrike">
                          <a:solidFill>
                            <a:srgbClr val="000000"/>
                          </a:solidFill>
                          <a:latin typeface="Calibri"/>
                          <a:ea typeface="Calibri"/>
                          <a:cs typeface="Calibri"/>
                          <a:sym typeface="Calibri"/>
                        </a:rPr>
                        <a:t>Tiek izmantota sistēma, kas nodrošina radušos atkritumu monitoringu un uzskaiti. Izmantojot pavadzīmes un faktūrrēķinus, tiek sekots līdzi tam, kur nonāk atkritumu sūtījumi un tādu materiālu sūtījumi, kas vairs nav uzskatāmi par atkritumiem. Monitoringa datus iesniedz pasūtītājam.</a:t>
                      </a:r>
                      <a:endParaRPr/>
                    </a:p>
                  </a:txBody>
                  <a:tcPr marT="0" marB="0" marR="0" marL="36000">
                    <a:lnL cap="flat" cmpd="sng" w="12700">
                      <a:solidFill>
                        <a:srgbClr val="2AFCCD"/>
                      </a:solidFill>
                      <a:prstDash val="solid"/>
                      <a:round/>
                      <a:headEnd len="sm" w="sm" type="none"/>
                      <a:tailEnd len="sm" w="sm" type="none"/>
                    </a:lnL>
                    <a:lnR cap="flat" cmpd="sng" w="12700">
                      <a:solidFill>
                        <a:schemeClr val="lt1"/>
                      </a:solidFill>
                      <a:prstDash val="solid"/>
                      <a:round/>
                      <a:headEnd len="sm" w="sm" type="none"/>
                      <a:tailEnd len="sm" w="sm" type="none"/>
                    </a:lnR>
                    <a:lnT cap="flat" cmpd="sng" w="12700">
                      <a:solidFill>
                        <a:srgbClr val="2AFCCD"/>
                      </a:solidFill>
                      <a:prstDash val="solid"/>
                      <a:round/>
                      <a:headEnd len="sm" w="sm" type="none"/>
                      <a:tailEnd len="sm" w="sm" type="none"/>
                    </a:lnT>
                    <a:lnB cap="flat" cmpd="sng" w="12700">
                      <a:solidFill>
                        <a:schemeClr val="lt1"/>
                      </a:solidFill>
                      <a:prstDash val="solid"/>
                      <a:round/>
                      <a:headEnd len="sm" w="sm" type="none"/>
                      <a:tailEnd len="sm" w="sm" type="none"/>
                    </a:lnB>
                  </a:tcPr>
                </a:tc>
              </a:tr>
            </a:tbl>
          </a:graphicData>
        </a:graphic>
      </p:graphicFrame>
      <p:sp>
        <p:nvSpPr>
          <p:cNvPr id="380" name="Google Shape;380;p34"/>
          <p:cNvSpPr txBox="1"/>
          <p:nvPr>
            <p:ph type="title"/>
          </p:nvPr>
        </p:nvSpPr>
        <p:spPr>
          <a:xfrm>
            <a:off x="5981700" y="22579"/>
            <a:ext cx="6115049" cy="609601"/>
          </a:xfrm>
          <a:prstGeom prst="rect">
            <a:avLst/>
          </a:prstGeom>
          <a:noFill/>
          <a:ln>
            <a:noFill/>
          </a:ln>
        </p:spPr>
        <p:txBody>
          <a:bodyPr anchorCtr="0" anchor="b" bIns="45700" lIns="91425" spcFirstLastPara="1" rIns="91425" wrap="square" tIns="45700">
            <a:normAutofit fontScale="90000"/>
          </a:bodyPr>
          <a:lstStyle/>
          <a:p>
            <a:pPr indent="0" lvl="0" marL="0" rtl="0" algn="r">
              <a:lnSpc>
                <a:spcPct val="85000"/>
              </a:lnSpc>
              <a:spcBef>
                <a:spcPts val="0"/>
              </a:spcBef>
              <a:spcAft>
                <a:spcPts val="0"/>
              </a:spcAft>
              <a:buClr>
                <a:srgbClr val="2A4F1C"/>
              </a:buClr>
              <a:buSzPct val="100000"/>
              <a:buFont typeface="Arial"/>
              <a:buNone/>
            </a:pPr>
            <a:r>
              <a:rPr lang="lv-LV" sz="2400"/>
              <a:t>C. ZPI PRASĪBAS UN KRITĒRIJI ĒKU NOJAUKŠANAI</a:t>
            </a:r>
            <a:endParaRPr/>
          </a:p>
        </p:txBody>
      </p:sp>
      <p:sp>
        <p:nvSpPr>
          <p:cNvPr id="381" name="Google Shape;381;p34"/>
          <p:cNvSpPr txBox="1"/>
          <p:nvPr/>
        </p:nvSpPr>
        <p:spPr>
          <a:xfrm>
            <a:off x="1416181" y="4867275"/>
            <a:ext cx="1053173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200">
                <a:solidFill>
                  <a:schemeClr val="dk1"/>
                </a:solidFill>
                <a:latin typeface="Arial"/>
                <a:ea typeface="Arial"/>
                <a:cs typeface="Arial"/>
                <a:sym typeface="Arial"/>
              </a:rPr>
              <a:t>Life «Waste to Resources» integrētā projekta ietvaros LBA izstrādā vadlīnijas atkritumu apsaimniekošanai būvlaukumā. Tai skaitā rekomendācijas pirms nojaukšanas/pirms demontēšanas audita ziņojumam un būvniecības atkritumu frakciju identificēšanai. Kā pēdējais posms projektā plānoti arī normatīvo aktu grozījumu priekšlikumi.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id="386" name="Google Shape;386;p35"/>
          <p:cNvSpPr txBox="1"/>
          <p:nvPr>
            <p:ph type="ctrTitle"/>
          </p:nvPr>
        </p:nvSpPr>
        <p:spPr>
          <a:xfrm>
            <a:off x="609600" y="755780"/>
            <a:ext cx="6858000" cy="3200400"/>
          </a:xfrm>
          <a:prstGeom prst="rect">
            <a:avLst/>
          </a:prstGeom>
          <a:noFill/>
          <a:ln>
            <a:noFill/>
          </a:ln>
        </p:spPr>
        <p:txBody>
          <a:bodyPr anchorCtr="0" anchor="b" bIns="45700" lIns="91425" spcFirstLastPara="1" rIns="91425" wrap="square" tIns="45700">
            <a:normAutofit/>
          </a:bodyPr>
          <a:lstStyle/>
          <a:p>
            <a:pPr indent="0" lvl="0" marL="0" rtl="0" algn="l">
              <a:lnSpc>
                <a:spcPct val="88571"/>
              </a:lnSpc>
              <a:spcBef>
                <a:spcPts val="0"/>
              </a:spcBef>
              <a:spcAft>
                <a:spcPts val="0"/>
              </a:spcAft>
              <a:buClr>
                <a:schemeClr val="lt1"/>
              </a:buClr>
              <a:buSzPts val="7000"/>
              <a:buFont typeface="Arial"/>
              <a:buNone/>
            </a:pPr>
            <a:r>
              <a:rPr lang="lv-LV"/>
              <a:t>JAUTĀJUMI</a:t>
            </a:r>
            <a:endParaRPr/>
          </a:p>
        </p:txBody>
      </p:sp>
      <p:pic>
        <p:nvPicPr>
          <p:cNvPr descr="Quizzical burrowing owl looking forward" id="387" name="Google Shape;387;p35"/>
          <p:cNvPicPr preferRelativeResize="0"/>
          <p:nvPr/>
        </p:nvPicPr>
        <p:blipFill rotWithShape="1">
          <a:blip r:embed="rId3">
            <a:alphaModFix/>
          </a:blip>
          <a:srcRect b="0" l="0" r="41163" t="0"/>
          <a:stretch/>
        </p:blipFill>
        <p:spPr>
          <a:xfrm flipH="1">
            <a:off x="6371364" y="0"/>
            <a:ext cx="5807238"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36"/>
          <p:cNvSpPr txBox="1"/>
          <p:nvPr>
            <p:ph type="ctrTitle"/>
          </p:nvPr>
        </p:nvSpPr>
        <p:spPr>
          <a:xfrm>
            <a:off x="2743200" y="2425339"/>
            <a:ext cx="5424055" cy="1463040"/>
          </a:xfrm>
          <a:prstGeom prst="rect">
            <a:avLst/>
          </a:prstGeom>
          <a:noFill/>
          <a:ln>
            <a:noFill/>
          </a:ln>
        </p:spPr>
        <p:txBody>
          <a:bodyPr anchorCtr="0" anchor="b" bIns="45700" lIns="91425" spcFirstLastPara="1" rIns="91425" wrap="square" tIns="45700">
            <a:noAutofit/>
          </a:bodyPr>
          <a:lstStyle/>
          <a:p>
            <a:pPr indent="0" lvl="0" marL="0" marR="0" rtl="0" algn="ctr">
              <a:lnSpc>
                <a:spcPct val="100000"/>
              </a:lnSpc>
              <a:spcBef>
                <a:spcPts val="0"/>
              </a:spcBef>
              <a:spcAft>
                <a:spcPts val="0"/>
              </a:spcAft>
              <a:buNone/>
            </a:pPr>
            <a:r>
              <a:rPr b="1" i="0" lang="lv-LV" sz="2133" u="none" cap="none" strike="noStrike">
                <a:solidFill>
                  <a:schemeClr val="dk1"/>
                </a:solidFill>
                <a:latin typeface="Arial"/>
                <a:ea typeface="Arial"/>
                <a:cs typeface="Arial"/>
                <a:sym typeface="Arial"/>
              </a:rPr>
              <a:t>Instrumentārija izstrāde un pilotēšana aprites risinājumiem būvniecības procesam un materiālu plūsmām</a:t>
            </a:r>
            <a:endParaRPr/>
          </a:p>
        </p:txBody>
      </p:sp>
      <p:pic>
        <p:nvPicPr>
          <p:cNvPr descr="A black background with text and a black rectangle&#10;&#10;Description automatically generated with medium confidence" id="393" name="Google Shape;393;p36"/>
          <p:cNvPicPr preferRelativeResize="0"/>
          <p:nvPr/>
        </p:nvPicPr>
        <p:blipFill rotWithShape="1">
          <a:blip r:embed="rId3">
            <a:alphaModFix/>
          </a:blip>
          <a:srcRect b="0" l="0" r="0" t="0"/>
          <a:stretch/>
        </p:blipFill>
        <p:spPr>
          <a:xfrm>
            <a:off x="4902275" y="1678242"/>
            <a:ext cx="2150918" cy="1140241"/>
          </a:xfrm>
          <a:prstGeom prst="rect">
            <a:avLst/>
          </a:prstGeom>
          <a:noFill/>
          <a:ln>
            <a:noFill/>
          </a:ln>
        </p:spPr>
      </p:pic>
      <p:sp>
        <p:nvSpPr>
          <p:cNvPr id="394" name="Google Shape;394;p36"/>
          <p:cNvSpPr txBox="1"/>
          <p:nvPr>
            <p:ph idx="1" type="subTitle"/>
          </p:nvPr>
        </p:nvSpPr>
        <p:spPr>
          <a:xfrm>
            <a:off x="2507731" y="4467449"/>
            <a:ext cx="6336384" cy="140767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rgbClr val="878179"/>
              </a:buClr>
              <a:buSzPts val="1600"/>
              <a:buNone/>
            </a:pPr>
            <a:r>
              <a:rPr lang="lv-LV" sz="1600">
                <a:latin typeface="Arial"/>
                <a:ea typeface="Arial"/>
                <a:cs typeface="Arial"/>
                <a:sym typeface="Arial"/>
              </a:rPr>
              <a:t>LBA | Brigita Ķirule-Vīksne, </a:t>
            </a:r>
            <a:r>
              <a:rPr lang="lv-LV" sz="1600" u="sng">
                <a:solidFill>
                  <a:srgbClr val="8DA9DB"/>
                </a:solidFill>
                <a:latin typeface="Arial"/>
                <a:ea typeface="Arial"/>
                <a:cs typeface="Arial"/>
                <a:sym typeface="Arial"/>
                <a:hlinkClick r:id="rId4">
                  <a:extLst>
                    <a:ext uri="{A12FA001-AC4F-418D-AE19-62706E023703}">
                      <ahyp:hlinkClr val="tx"/>
                    </a:ext>
                  </a:extLst>
                </a:hlinkClick>
              </a:rPr>
              <a:t>DGNB</a:t>
            </a:r>
            <a:r>
              <a:rPr lang="lv-LV" sz="1600" u="sng">
                <a:solidFill>
                  <a:srgbClr val="6B9F25"/>
                </a:solidFill>
                <a:latin typeface="Arial"/>
                <a:ea typeface="Arial"/>
                <a:cs typeface="Arial"/>
                <a:sym typeface="Arial"/>
                <a:hlinkClick r:id="rId5">
                  <a:extLst>
                    <a:ext uri="{A12FA001-AC4F-418D-AE19-62706E023703}">
                      <ahyp:hlinkClr val="tx"/>
                    </a:ext>
                  </a:extLst>
                </a:hlinkClick>
              </a:rPr>
              <a:t> </a:t>
            </a:r>
            <a:r>
              <a:rPr lang="lv-LV" sz="1600" u="sng">
                <a:solidFill>
                  <a:srgbClr val="548135"/>
                </a:solidFill>
                <a:latin typeface="Arial"/>
                <a:ea typeface="Arial"/>
                <a:cs typeface="Arial"/>
                <a:sym typeface="Arial"/>
                <a:hlinkClick r:id="rId6">
                  <a:extLst>
                    <a:ext uri="{A12FA001-AC4F-418D-AE19-62706E023703}">
                      <ahyp:hlinkClr val="tx"/>
                    </a:ext>
                  </a:extLst>
                </a:hlinkClick>
              </a:rPr>
              <a:t>konsultante</a:t>
            </a:r>
            <a:br>
              <a:rPr lang="lv-LV" sz="1600">
                <a:latin typeface="Arial"/>
                <a:ea typeface="Arial"/>
                <a:cs typeface="Arial"/>
                <a:sym typeface="Arial"/>
              </a:rPr>
            </a:br>
            <a:r>
              <a:rPr lang="lv-LV" sz="1600">
                <a:latin typeface="Arial"/>
                <a:ea typeface="Arial"/>
                <a:cs typeface="Arial"/>
                <a:sym typeface="Arial"/>
              </a:rPr>
              <a:t>VARAM ikgadējais ZPI seminārs</a:t>
            </a:r>
            <a:br>
              <a:rPr lang="lv-LV" sz="1600">
                <a:latin typeface="Arial"/>
                <a:ea typeface="Arial"/>
                <a:cs typeface="Arial"/>
                <a:sym typeface="Arial"/>
              </a:rPr>
            </a:br>
            <a:r>
              <a:rPr lang="lv-LV" sz="1600">
                <a:latin typeface="Arial"/>
                <a:ea typeface="Arial"/>
                <a:cs typeface="Arial"/>
                <a:sym typeface="Arial"/>
              </a:rPr>
              <a:t>14.12.2023</a:t>
            </a:r>
            <a:endParaRPr/>
          </a:p>
        </p:txBody>
      </p:sp>
      <p:pic>
        <p:nvPicPr>
          <p:cNvPr descr="Marker with solid fill" id="395" name="Google Shape;395;p36"/>
          <p:cNvPicPr preferRelativeResize="0"/>
          <p:nvPr/>
        </p:nvPicPr>
        <p:blipFill rotWithShape="1">
          <a:blip r:embed="rId7">
            <a:alphaModFix/>
          </a:blip>
          <a:srcRect b="0" l="0" r="0" t="0"/>
          <a:stretch/>
        </p:blipFill>
        <p:spPr>
          <a:xfrm>
            <a:off x="2232232" y="4789974"/>
            <a:ext cx="216000" cy="216000"/>
          </a:xfrm>
          <a:prstGeom prst="rect">
            <a:avLst/>
          </a:prstGeom>
          <a:noFill/>
          <a:ln>
            <a:noFill/>
          </a:ln>
        </p:spPr>
      </p:pic>
      <p:pic>
        <p:nvPicPr>
          <p:cNvPr descr="Male profile with solid fill" id="396" name="Google Shape;396;p36"/>
          <p:cNvPicPr preferRelativeResize="0"/>
          <p:nvPr/>
        </p:nvPicPr>
        <p:blipFill rotWithShape="1">
          <a:blip r:embed="rId8">
            <a:alphaModFix/>
          </a:blip>
          <a:srcRect b="0" l="0" r="0" t="0"/>
          <a:stretch/>
        </p:blipFill>
        <p:spPr>
          <a:xfrm>
            <a:off x="2232232" y="4510389"/>
            <a:ext cx="216000" cy="216000"/>
          </a:xfrm>
          <a:prstGeom prst="rect">
            <a:avLst/>
          </a:prstGeom>
          <a:noFill/>
          <a:ln>
            <a:noFill/>
          </a:ln>
        </p:spPr>
      </p:pic>
      <p:pic>
        <p:nvPicPr>
          <p:cNvPr descr="Daily calendar with solid fill" id="397" name="Google Shape;397;p36"/>
          <p:cNvPicPr preferRelativeResize="0"/>
          <p:nvPr/>
        </p:nvPicPr>
        <p:blipFill rotWithShape="1">
          <a:blip r:embed="rId9">
            <a:alphaModFix/>
          </a:blip>
          <a:srcRect b="0" l="0" r="0" t="0"/>
          <a:stretch/>
        </p:blipFill>
        <p:spPr>
          <a:xfrm>
            <a:off x="2241249" y="5033789"/>
            <a:ext cx="216000" cy="216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2" name="Shape 402"/>
        <p:cNvGrpSpPr/>
        <p:nvPr/>
      </p:nvGrpSpPr>
      <p:grpSpPr>
        <a:xfrm>
          <a:off x="0" y="0"/>
          <a:ext cx="0" cy="0"/>
          <a:chOff x="0" y="0"/>
          <a:chExt cx="0" cy="0"/>
        </a:xfrm>
      </p:grpSpPr>
      <p:pic>
        <p:nvPicPr>
          <p:cNvPr descr="A picture containing font, graphics, graphic design, typography&#10;&#10;Description automatically generated" id="403" name="Google Shape;403;p37"/>
          <p:cNvPicPr preferRelativeResize="0"/>
          <p:nvPr/>
        </p:nvPicPr>
        <p:blipFill rotWithShape="1">
          <a:blip r:embed="rId3">
            <a:alphaModFix/>
          </a:blip>
          <a:srcRect b="0" l="0" r="0" t="0"/>
          <a:stretch/>
        </p:blipFill>
        <p:spPr>
          <a:xfrm>
            <a:off x="9588019" y="48035"/>
            <a:ext cx="2519101" cy="1188720"/>
          </a:xfrm>
          <a:prstGeom prst="rect">
            <a:avLst/>
          </a:prstGeom>
          <a:noFill/>
          <a:ln>
            <a:noFill/>
          </a:ln>
        </p:spPr>
      </p:pic>
      <p:graphicFrame>
        <p:nvGraphicFramePr>
          <p:cNvPr id="404" name="Google Shape;404;p37"/>
          <p:cNvGraphicFramePr/>
          <p:nvPr/>
        </p:nvGraphicFramePr>
        <p:xfrm>
          <a:off x="263352" y="190500"/>
          <a:ext cx="11928648" cy="5902796"/>
        </p:xfrm>
        <a:graphic>
          <a:graphicData uri="http://schemas.openxmlformats.org/drawingml/2006/chart">
            <c:chart r:id="rId4"/>
          </a:graphicData>
        </a:graphic>
      </p:graphicFrame>
      <p:sp>
        <p:nvSpPr>
          <p:cNvPr id="405" name="Google Shape;405;p37"/>
          <p:cNvSpPr txBox="1"/>
          <p:nvPr/>
        </p:nvSpPr>
        <p:spPr>
          <a:xfrm rot="-1187859">
            <a:off x="9091123" y="3367906"/>
            <a:ext cx="2900166" cy="147732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800">
                <a:solidFill>
                  <a:srgbClr val="3A3A3A"/>
                </a:solidFill>
                <a:latin typeface="Arial"/>
                <a:ea typeface="Arial"/>
                <a:cs typeface="Arial"/>
                <a:sym typeface="Arial"/>
              </a:rPr>
              <a:t>Saskaņā ar LVĢMC datiem 2022.gadā ir savāktas 392’543 t nebīstamo būvniecības atkritumu</a:t>
            </a:r>
            <a:endParaRPr/>
          </a:p>
          <a:p>
            <a:pPr indent="0" lvl="0" marL="0" marR="0" rtl="0" algn="l">
              <a:spcBef>
                <a:spcPts val="0"/>
              </a:spcBef>
              <a:spcAft>
                <a:spcPts val="0"/>
              </a:spcAft>
              <a:buNone/>
            </a:pPr>
            <a:r>
              <a:t/>
            </a:r>
            <a:endParaRPr sz="1800">
              <a:solidFill>
                <a:srgbClr val="3A3A3A"/>
              </a:solidFill>
              <a:latin typeface="Arial"/>
              <a:ea typeface="Arial"/>
              <a:cs typeface="Arial"/>
              <a:sym typeface="Arial"/>
            </a:endParaRPr>
          </a:p>
        </p:txBody>
      </p:sp>
      <p:sp>
        <p:nvSpPr>
          <p:cNvPr id="406" name="Google Shape;406;p37"/>
          <p:cNvSpPr/>
          <p:nvPr/>
        </p:nvSpPr>
        <p:spPr>
          <a:xfrm>
            <a:off x="767408" y="5445224"/>
            <a:ext cx="5184576" cy="36004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11" name="Shape 411"/>
        <p:cNvGrpSpPr/>
        <p:nvPr/>
      </p:nvGrpSpPr>
      <p:grpSpPr>
        <a:xfrm>
          <a:off x="0" y="0"/>
          <a:ext cx="0" cy="0"/>
          <a:chOff x="0" y="0"/>
          <a:chExt cx="0" cy="0"/>
        </a:xfrm>
      </p:grpSpPr>
      <p:pic>
        <p:nvPicPr>
          <p:cNvPr descr="A picture containing font, graphics, graphic design, typography&#10;&#10;Description automatically generated" id="412" name="Google Shape;412;p38"/>
          <p:cNvPicPr preferRelativeResize="0"/>
          <p:nvPr/>
        </p:nvPicPr>
        <p:blipFill rotWithShape="1">
          <a:blip r:embed="rId3">
            <a:alphaModFix/>
          </a:blip>
          <a:srcRect b="0" l="0" r="0" t="0"/>
          <a:stretch/>
        </p:blipFill>
        <p:spPr>
          <a:xfrm>
            <a:off x="9588019" y="48035"/>
            <a:ext cx="2519101" cy="1188720"/>
          </a:xfrm>
          <a:prstGeom prst="rect">
            <a:avLst/>
          </a:prstGeom>
          <a:noFill/>
          <a:ln>
            <a:noFill/>
          </a:ln>
        </p:spPr>
      </p:pic>
      <p:graphicFrame>
        <p:nvGraphicFramePr>
          <p:cNvPr id="413" name="Google Shape;413;p38"/>
          <p:cNvGraphicFramePr/>
          <p:nvPr/>
        </p:nvGraphicFramePr>
        <p:xfrm>
          <a:off x="518160" y="738916"/>
          <a:ext cx="10688320" cy="5641564"/>
        </p:xfrm>
        <a:graphic>
          <a:graphicData uri="http://schemas.openxmlformats.org/drawingml/2006/chart">
            <c:chart r:id="rId4"/>
          </a:graphicData>
        </a:graphic>
      </p:graphicFrame>
      <p:sp>
        <p:nvSpPr>
          <p:cNvPr id="414" name="Google Shape;414;p38"/>
          <p:cNvSpPr txBox="1"/>
          <p:nvPr/>
        </p:nvSpPr>
        <p:spPr>
          <a:xfrm rot="-1187859">
            <a:off x="8853354" y="3494087"/>
            <a:ext cx="2975878"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800">
                <a:solidFill>
                  <a:srgbClr val="3A3A3A"/>
                </a:solidFill>
                <a:latin typeface="Arial"/>
                <a:ea typeface="Arial"/>
                <a:cs typeface="Arial"/>
                <a:sym typeface="Arial"/>
              </a:rPr>
              <a:t>78% no savāktajiem nebīstamajiem BA saskaņā ar LVĢMC datiem 2022.gadā ir tikuši pārstrādāti (304’238 t)</a:t>
            </a:r>
            <a:endParaRPr/>
          </a:p>
        </p:txBody>
      </p:sp>
      <p:sp>
        <p:nvSpPr>
          <p:cNvPr id="415" name="Google Shape;415;p38"/>
          <p:cNvSpPr/>
          <p:nvPr/>
        </p:nvSpPr>
        <p:spPr>
          <a:xfrm>
            <a:off x="3287688" y="1628800"/>
            <a:ext cx="2304256" cy="360040"/>
          </a:xfrm>
          <a:prstGeom prst="ellipse">
            <a:avLst/>
          </a:prstGeom>
          <a:noFill/>
          <a:ln cap="flat" cmpd="sng" w="5715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0" name="Shape 420"/>
        <p:cNvGrpSpPr/>
        <p:nvPr/>
      </p:nvGrpSpPr>
      <p:grpSpPr>
        <a:xfrm>
          <a:off x="0" y="0"/>
          <a:ext cx="0" cy="0"/>
          <a:chOff x="0" y="0"/>
          <a:chExt cx="0" cy="0"/>
        </a:xfrm>
      </p:grpSpPr>
      <p:pic>
        <p:nvPicPr>
          <p:cNvPr id="421" name="Google Shape;421;p39"/>
          <p:cNvPicPr preferRelativeResize="0"/>
          <p:nvPr/>
        </p:nvPicPr>
        <p:blipFill rotWithShape="1">
          <a:blip r:embed="rId3">
            <a:alphaModFix/>
          </a:blip>
          <a:srcRect b="0" l="0" r="0" t="0"/>
          <a:stretch/>
        </p:blipFill>
        <p:spPr>
          <a:xfrm>
            <a:off x="2079004" y="4293096"/>
            <a:ext cx="5518437" cy="2088233"/>
          </a:xfrm>
          <a:prstGeom prst="rect">
            <a:avLst/>
          </a:prstGeom>
          <a:noFill/>
          <a:ln>
            <a:noFill/>
          </a:ln>
        </p:spPr>
      </p:pic>
      <p:sp>
        <p:nvSpPr>
          <p:cNvPr id="422" name="Google Shape;422;p39"/>
          <p:cNvSpPr txBox="1"/>
          <p:nvPr/>
        </p:nvSpPr>
        <p:spPr>
          <a:xfrm>
            <a:off x="4666516" y="572460"/>
            <a:ext cx="3067229" cy="341632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800">
                <a:solidFill>
                  <a:schemeClr val="dk1"/>
                </a:solidFill>
                <a:latin typeface="Arial"/>
                <a:ea typeface="Arial"/>
                <a:cs typeface="Arial"/>
                <a:sym typeface="Arial"/>
              </a:rPr>
              <a:t>EU vidējie rādītāji liecina, ka būvniecība ir atbildīga par 25%-30% no visiem radītajiem atkritumiem. </a:t>
            </a:r>
            <a:endParaRPr/>
          </a:p>
          <a:p>
            <a:pPr indent="0" lvl="0" marL="0" marR="0" rtl="0" algn="l">
              <a:spcBef>
                <a:spcPts val="0"/>
              </a:spcBef>
              <a:spcAft>
                <a:spcPts val="0"/>
              </a:spcAft>
              <a:buNone/>
            </a:pPr>
            <a:r>
              <a:rPr lang="lv-LV" sz="1800">
                <a:solidFill>
                  <a:schemeClr val="dk1"/>
                </a:solidFill>
                <a:latin typeface="Arial"/>
                <a:ea typeface="Arial"/>
                <a:cs typeface="Arial"/>
                <a:sym typeface="Arial"/>
              </a:rPr>
              <a:t>Pārstrādes rādītāji ir robežās no 50% līdz pat 90%. </a:t>
            </a:r>
            <a:endParaRPr/>
          </a:p>
          <a:p>
            <a:pPr indent="0" lvl="0" marL="0" marR="0" rtl="0" algn="l">
              <a:spcBef>
                <a:spcPts val="0"/>
              </a:spcBef>
              <a:spcAft>
                <a:spcPts val="0"/>
              </a:spcAft>
              <a:buNone/>
            </a:pPr>
            <a:r>
              <a:rPr lang="lv-LV" sz="1800">
                <a:solidFill>
                  <a:schemeClr val="lt1"/>
                </a:solidFill>
                <a:highlight>
                  <a:srgbClr val="008080"/>
                </a:highlight>
                <a:latin typeface="Arial"/>
                <a:ea typeface="Arial"/>
                <a:cs typeface="Arial"/>
                <a:sym typeface="Arial"/>
              </a:rPr>
              <a:t>Pieņēmums</a:t>
            </a:r>
            <a:r>
              <a:rPr lang="lv-LV" sz="1800">
                <a:solidFill>
                  <a:schemeClr val="dk1"/>
                </a:solidFill>
                <a:latin typeface="Arial"/>
                <a:ea typeface="Arial"/>
                <a:cs typeface="Arial"/>
                <a:sym typeface="Arial"/>
              </a:rPr>
              <a:t>: </a:t>
            </a:r>
            <a:endParaRPr/>
          </a:p>
          <a:p>
            <a:pPr indent="0" lvl="0" marL="0" marR="0" rtl="0" algn="l">
              <a:spcBef>
                <a:spcPts val="0"/>
              </a:spcBef>
              <a:spcAft>
                <a:spcPts val="0"/>
              </a:spcAft>
              <a:buNone/>
            </a:pPr>
            <a:r>
              <a:rPr lang="lv-LV" sz="1800">
                <a:solidFill>
                  <a:schemeClr val="dk1"/>
                </a:solidFill>
                <a:latin typeface="Arial"/>
                <a:ea typeface="Arial"/>
                <a:cs typeface="Arial"/>
                <a:sym typeface="Arial"/>
              </a:rPr>
              <a:t>Latvijas augstais pārstrādes rādītājs ir saistīts ar uzskaites specifiku – atkritumu kodu nevis nozares griezums – un zemas kvalitātes pārstrādi </a:t>
            </a:r>
            <a:endParaRPr/>
          </a:p>
        </p:txBody>
      </p:sp>
      <p:sp>
        <p:nvSpPr>
          <p:cNvPr id="423" name="Google Shape;423;p39"/>
          <p:cNvSpPr txBox="1"/>
          <p:nvPr>
            <p:ph idx="1" type="body"/>
          </p:nvPr>
        </p:nvSpPr>
        <p:spPr>
          <a:xfrm>
            <a:off x="263352" y="219926"/>
            <a:ext cx="4080067" cy="3464538"/>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rgbClr val="075E4F"/>
              </a:buClr>
              <a:buSzPts val="2400"/>
              <a:buNone/>
            </a:pPr>
            <a:r>
              <a:rPr lang="lv-LV" sz="2400"/>
              <a:t>Atkritumu apsaimniekošanas valsts plāna 2021.-2028 mērķis BA – pārstrādā &gt;70%</a:t>
            </a:r>
            <a:endParaRPr/>
          </a:p>
          <a:p>
            <a:pPr indent="0" lvl="0" marL="0" rtl="0" algn="l">
              <a:lnSpc>
                <a:spcPct val="90000"/>
              </a:lnSpc>
              <a:spcBef>
                <a:spcPts val="1000"/>
              </a:spcBef>
              <a:spcAft>
                <a:spcPts val="0"/>
              </a:spcAft>
              <a:buClr>
                <a:srgbClr val="075E4F"/>
              </a:buClr>
              <a:buSzPts val="2000"/>
              <a:buNone/>
            </a:pPr>
            <a:r>
              <a:t/>
            </a:r>
            <a:endParaRPr sz="2000"/>
          </a:p>
          <a:p>
            <a:pPr indent="0" lvl="0" marL="0" rtl="0" algn="l">
              <a:lnSpc>
                <a:spcPct val="100000"/>
              </a:lnSpc>
              <a:spcBef>
                <a:spcPts val="0"/>
              </a:spcBef>
              <a:spcAft>
                <a:spcPts val="0"/>
              </a:spcAft>
              <a:buClr>
                <a:srgbClr val="075E4F"/>
              </a:buClr>
              <a:buSzPts val="1600"/>
              <a:buNone/>
            </a:pPr>
            <a:r>
              <a:rPr lang="lv-LV" sz="1600"/>
              <a:t>Ilgtermiņa uzdevumam vajadzētu būt:</a:t>
            </a:r>
            <a:endParaRPr/>
          </a:p>
          <a:p>
            <a:pPr indent="0" lvl="0" marL="0" rtl="0" algn="l">
              <a:lnSpc>
                <a:spcPct val="100000"/>
              </a:lnSpc>
              <a:spcBef>
                <a:spcPts val="0"/>
              </a:spcBef>
              <a:spcAft>
                <a:spcPts val="0"/>
              </a:spcAft>
              <a:buClr>
                <a:srgbClr val="075E4F"/>
              </a:buClr>
              <a:buSzPts val="1600"/>
              <a:buNone/>
            </a:pPr>
            <a:r>
              <a:rPr lang="lv-LV" sz="1600"/>
              <a:t>- noglabāšanai tiek nodoti 5%-10% BA</a:t>
            </a:r>
            <a:endParaRPr/>
          </a:p>
          <a:p>
            <a:pPr indent="0" lvl="0" marL="0" rtl="0" algn="l">
              <a:lnSpc>
                <a:spcPct val="100000"/>
              </a:lnSpc>
              <a:spcBef>
                <a:spcPts val="0"/>
              </a:spcBef>
              <a:spcAft>
                <a:spcPts val="0"/>
              </a:spcAft>
              <a:buClr>
                <a:srgbClr val="075E4F"/>
              </a:buClr>
              <a:buSzPts val="1600"/>
              <a:buNone/>
            </a:pPr>
            <a:r>
              <a:rPr lang="lv-LV" sz="1600"/>
              <a:t>- būtiski samazināts nešķirotu BA īpatsvars (170904)</a:t>
            </a:r>
            <a:endParaRPr/>
          </a:p>
          <a:p>
            <a:pPr indent="0" lvl="0" marL="0" rtl="0" algn="l">
              <a:lnSpc>
                <a:spcPct val="100000"/>
              </a:lnSpc>
              <a:spcBef>
                <a:spcPts val="0"/>
              </a:spcBef>
              <a:spcAft>
                <a:spcPts val="0"/>
              </a:spcAft>
              <a:buClr>
                <a:srgbClr val="075E4F"/>
              </a:buClr>
              <a:buSzPts val="1600"/>
              <a:buNone/>
            </a:pPr>
            <a:r>
              <a:rPr lang="lv-LV" sz="1600"/>
              <a:t>- palielināta </a:t>
            </a:r>
            <a:r>
              <a:rPr lang="lv-LV" sz="1600">
                <a:solidFill>
                  <a:schemeClr val="lt1"/>
                </a:solidFill>
                <a:highlight>
                  <a:srgbClr val="008080"/>
                </a:highlight>
              </a:rPr>
              <a:t>«augstas kvalitātes pārstrāde» </a:t>
            </a:r>
            <a:r>
              <a:rPr lang="lv-LV" sz="1600"/>
              <a:t>(AAL, 20.p.7 </a:t>
            </a:r>
            <a:r>
              <a:rPr i="1" lang="lv-LV" sz="1600"/>
              <a:t>prim </a:t>
            </a:r>
            <a:r>
              <a:rPr lang="lv-LV" sz="1600"/>
              <a:t>d. 2.punkts), resp. samazinās R12B darbība un veikta pārstrāde, kuras rezultātā var apliecināt atkritumu beigu statusu</a:t>
            </a:r>
            <a:endParaRPr/>
          </a:p>
        </p:txBody>
      </p:sp>
      <p:pic>
        <p:nvPicPr>
          <p:cNvPr id="424" name="Google Shape;424;p39"/>
          <p:cNvPicPr preferRelativeResize="0"/>
          <p:nvPr/>
        </p:nvPicPr>
        <p:blipFill rotWithShape="1">
          <a:blip r:embed="rId4">
            <a:alphaModFix/>
          </a:blip>
          <a:srcRect b="0" l="0" r="11988" t="0"/>
          <a:stretch/>
        </p:blipFill>
        <p:spPr>
          <a:xfrm>
            <a:off x="8040216" y="53965"/>
            <a:ext cx="4080067" cy="3612878"/>
          </a:xfrm>
          <a:prstGeom prst="rect">
            <a:avLst/>
          </a:prstGeom>
          <a:noFill/>
          <a:ln>
            <a:noFill/>
          </a:ln>
        </p:spPr>
      </p:pic>
      <p:pic>
        <p:nvPicPr>
          <p:cNvPr id="425" name="Google Shape;425;p39"/>
          <p:cNvPicPr preferRelativeResize="0"/>
          <p:nvPr/>
        </p:nvPicPr>
        <p:blipFill rotWithShape="1">
          <a:blip r:embed="rId5">
            <a:alphaModFix/>
          </a:blip>
          <a:srcRect b="0" l="0" r="0" t="0"/>
          <a:stretch/>
        </p:blipFill>
        <p:spPr>
          <a:xfrm>
            <a:off x="8040215" y="3349005"/>
            <a:ext cx="4080067" cy="35089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4"/>
          <p:cNvSpPr txBox="1"/>
          <p:nvPr>
            <p:ph type="title"/>
          </p:nvPr>
        </p:nvSpPr>
        <p:spPr>
          <a:xfrm>
            <a:off x="6559420" y="408993"/>
            <a:ext cx="4800937" cy="1828800"/>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2A4F1C"/>
              </a:buClr>
              <a:buSzPts val="4400"/>
              <a:buFont typeface="Arial"/>
              <a:buNone/>
            </a:pPr>
            <a:r>
              <a:rPr lang="lv-LV"/>
              <a:t>EIROPAS PARLAMENTA PLĀNS</a:t>
            </a:r>
            <a:endParaRPr/>
          </a:p>
        </p:txBody>
      </p:sp>
      <p:pic>
        <p:nvPicPr>
          <p:cNvPr id="133" name="Google Shape;133;p4"/>
          <p:cNvPicPr preferRelativeResize="0"/>
          <p:nvPr>
            <p:ph idx="1" type="body"/>
          </p:nvPr>
        </p:nvPicPr>
        <p:blipFill rotWithShape="1">
          <a:blip r:embed="rId3">
            <a:alphaModFix/>
          </a:blip>
          <a:srcRect b="0" l="0" r="0" t="0"/>
          <a:stretch/>
        </p:blipFill>
        <p:spPr>
          <a:xfrm>
            <a:off x="1" y="688414"/>
            <a:ext cx="6096000" cy="4708021"/>
          </a:xfrm>
          <a:prstGeom prst="rect">
            <a:avLst/>
          </a:prstGeom>
          <a:noFill/>
          <a:ln>
            <a:noFill/>
          </a:ln>
        </p:spPr>
      </p:pic>
      <p:sp>
        <p:nvSpPr>
          <p:cNvPr id="134" name="Google Shape;134;p4"/>
          <p:cNvSpPr txBox="1"/>
          <p:nvPr>
            <p:ph idx="2" type="body"/>
          </p:nvPr>
        </p:nvSpPr>
        <p:spPr>
          <a:xfrm>
            <a:off x="6559420" y="2237792"/>
            <a:ext cx="4800937" cy="218561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00000"/>
              </a:lnSpc>
              <a:spcBef>
                <a:spcPts val="0"/>
              </a:spcBef>
              <a:spcAft>
                <a:spcPts val="0"/>
              </a:spcAft>
              <a:buClr>
                <a:schemeClr val="dk1"/>
              </a:buClr>
              <a:buSzPct val="100000"/>
              <a:buNone/>
            </a:pPr>
            <a:r>
              <a:rPr lang="lv-LV"/>
              <a:t>Celtniecība un ēkas</a:t>
            </a:r>
            <a:endParaRPr/>
          </a:p>
          <a:p>
            <a:pPr indent="0" lvl="0" marL="0" rtl="0" algn="l">
              <a:lnSpc>
                <a:spcPct val="100000"/>
              </a:lnSpc>
              <a:spcBef>
                <a:spcPts val="0"/>
              </a:spcBef>
              <a:spcAft>
                <a:spcPts val="0"/>
              </a:spcAft>
              <a:buClr>
                <a:schemeClr val="dk1"/>
              </a:buClr>
              <a:buSzPct val="100000"/>
              <a:buNone/>
            </a:pPr>
            <a:r>
              <a:t/>
            </a:r>
            <a:endParaRPr/>
          </a:p>
          <a:p>
            <a:pPr indent="0" lvl="0" marL="0" rtl="0" algn="l">
              <a:lnSpc>
                <a:spcPct val="100000"/>
              </a:lnSpc>
              <a:spcBef>
                <a:spcPts val="0"/>
              </a:spcBef>
              <a:spcAft>
                <a:spcPts val="0"/>
              </a:spcAft>
              <a:buClr>
                <a:schemeClr val="dk1"/>
              </a:buClr>
              <a:buSzPct val="100000"/>
              <a:buNone/>
            </a:pPr>
            <a:r>
              <a:rPr lang="lv-LV"/>
              <a:t>Būvniecība veido vairāk nekā 35 % no kopējiem ES atkritumiem. Deputāti vēlas:</a:t>
            </a:r>
            <a:endParaRPr/>
          </a:p>
          <a:p>
            <a:pPr indent="0" lvl="0" marL="0" rtl="0" algn="l">
              <a:lnSpc>
                <a:spcPct val="100000"/>
              </a:lnSpc>
              <a:spcBef>
                <a:spcPts val="0"/>
              </a:spcBef>
              <a:spcAft>
                <a:spcPts val="0"/>
              </a:spcAft>
              <a:buClr>
                <a:schemeClr val="dk1"/>
              </a:buClr>
              <a:buSzPct val="100000"/>
              <a:buNone/>
            </a:pPr>
            <a:r>
              <a:t/>
            </a:r>
            <a:endParaRPr/>
          </a:p>
          <a:p>
            <a:pPr indent="-92075" lvl="0" marL="92075" rtl="0" algn="l">
              <a:lnSpc>
                <a:spcPct val="100000"/>
              </a:lnSpc>
              <a:spcBef>
                <a:spcPts val="0"/>
              </a:spcBef>
              <a:spcAft>
                <a:spcPts val="0"/>
              </a:spcAft>
              <a:buClr>
                <a:schemeClr val="dk1"/>
              </a:buClr>
              <a:buSzPct val="100000"/>
              <a:buNone/>
            </a:pPr>
            <a:r>
              <a:rPr lang="lv-LV"/>
              <a:t>- palielināt ēku kalpošanas laiku, </a:t>
            </a:r>
            <a:endParaRPr/>
          </a:p>
          <a:p>
            <a:pPr indent="-92075" lvl="0" marL="92075" rtl="0" algn="l">
              <a:lnSpc>
                <a:spcPct val="100000"/>
              </a:lnSpc>
              <a:spcBef>
                <a:spcPts val="0"/>
              </a:spcBef>
              <a:spcAft>
                <a:spcPts val="0"/>
              </a:spcAft>
              <a:buClr>
                <a:schemeClr val="dk1"/>
              </a:buClr>
              <a:buSzPct val="100000"/>
              <a:buNone/>
            </a:pPr>
            <a:r>
              <a:rPr lang="lv-LV"/>
              <a:t>- noteikt materiālu oglekļa pēdas samazināšanas mērķus </a:t>
            </a:r>
            <a:endParaRPr/>
          </a:p>
          <a:p>
            <a:pPr indent="-92075" lvl="0" marL="92075" rtl="0" algn="l">
              <a:lnSpc>
                <a:spcPct val="100000"/>
              </a:lnSpc>
              <a:spcBef>
                <a:spcPts val="0"/>
              </a:spcBef>
              <a:spcAft>
                <a:spcPts val="0"/>
              </a:spcAft>
              <a:buClr>
                <a:schemeClr val="dk1"/>
              </a:buClr>
              <a:buSzPct val="100000"/>
              <a:buNone/>
            </a:pPr>
            <a:r>
              <a:rPr lang="lv-LV"/>
              <a:t>- noteikt minimālās prasības attiecībā uz resursu un energoefektivitāti.</a:t>
            </a:r>
            <a:endParaRPr/>
          </a:p>
          <a:p>
            <a:pPr indent="0" lvl="0" marL="0" rtl="0" algn="l">
              <a:lnSpc>
                <a:spcPct val="100000"/>
              </a:lnSpc>
              <a:spcBef>
                <a:spcPts val="0"/>
              </a:spcBef>
              <a:spcAft>
                <a:spcPts val="0"/>
              </a:spcAft>
              <a:buClr>
                <a:schemeClr val="dk1"/>
              </a:buClr>
              <a:buSzPct val="100000"/>
              <a:buNone/>
            </a:pPr>
            <a:r>
              <a:t/>
            </a:r>
            <a:endParaRPr/>
          </a:p>
        </p:txBody>
      </p:sp>
      <p:sp>
        <p:nvSpPr>
          <p:cNvPr id="135" name="Google Shape;135;p4"/>
          <p:cNvSpPr txBox="1"/>
          <p:nvPr/>
        </p:nvSpPr>
        <p:spPr>
          <a:xfrm>
            <a:off x="6465570" y="6449007"/>
            <a:ext cx="57264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000" u="sng">
                <a:solidFill>
                  <a:schemeClr val="dk1"/>
                </a:solidFill>
                <a:latin typeface="Calibri"/>
                <a:ea typeface="Calibri"/>
                <a:cs typeface="Calibri"/>
                <a:sym typeface="Calibri"/>
                <a:hlinkClick r:id="rId4">
                  <a:extLst>
                    <a:ext uri="{A12FA001-AC4F-418D-AE19-62706E023703}">
                      <ahyp:hlinkClr val="tx"/>
                    </a:ext>
                  </a:extLst>
                </a:hlinkClick>
              </a:rPr>
              <a:t>EK:</a:t>
            </a:r>
            <a:r>
              <a:rPr lang="lv-LV" sz="1000" u="sng">
                <a:solidFill>
                  <a:srgbClr val="6B9F25"/>
                </a:solidFill>
                <a:latin typeface="Calibri"/>
                <a:ea typeface="Calibri"/>
                <a:cs typeface="Calibri"/>
                <a:sym typeface="Calibri"/>
                <a:hlinkClick r:id="rId5">
                  <a:extLst>
                    <a:ext uri="{A12FA001-AC4F-418D-AE19-62706E023703}">
                      <ahyp:hlinkClr val="tx"/>
                    </a:ext>
                  </a:extLst>
                </a:hlinkClick>
              </a:rPr>
              <a:t> https://www.europarl.europa.eu/news/en/headlines/society/20210128STO96607/how-the-eu-wants-to-achieve-a-circular-economy-by-2050</a:t>
            </a:r>
            <a:endParaRPr sz="1000">
              <a:solidFill>
                <a:schemeClr val="dk1"/>
              </a:solidFill>
              <a:latin typeface="Calibri"/>
              <a:ea typeface="Calibri"/>
              <a:cs typeface="Calibri"/>
              <a:sym typeface="Calibri"/>
            </a:endParaRPr>
          </a:p>
        </p:txBody>
      </p:sp>
      <p:sp>
        <p:nvSpPr>
          <p:cNvPr id="136" name="Google Shape;136;p4"/>
          <p:cNvSpPr txBox="1"/>
          <p:nvPr/>
        </p:nvSpPr>
        <p:spPr>
          <a:xfrm>
            <a:off x="0" y="5396435"/>
            <a:ext cx="6096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000">
                <a:solidFill>
                  <a:schemeClr val="dk1"/>
                </a:solidFill>
                <a:latin typeface="Calibri"/>
                <a:ea typeface="Calibri"/>
                <a:cs typeface="Calibri"/>
                <a:sym typeface="Calibri"/>
              </a:rPr>
              <a:t>Arup, Ellen MacArthur Foundation, «The Circular Buildings Toolkit», </a:t>
            </a:r>
            <a:r>
              <a:rPr lang="lv-LV" sz="1000" u="sng">
                <a:solidFill>
                  <a:schemeClr val="dk1"/>
                </a:solidFill>
                <a:latin typeface="Calibri"/>
                <a:ea typeface="Calibri"/>
                <a:cs typeface="Calibri"/>
                <a:sym typeface="Calibri"/>
                <a:hlinkClick r:id="rId6">
                  <a:extLst>
                    <a:ext uri="{A12FA001-AC4F-418D-AE19-62706E023703}">
                      <ahyp:hlinkClr val="tx"/>
                    </a:ext>
                  </a:extLst>
                </a:hlinkClick>
              </a:rPr>
              <a:t>https://www.ellenmacarthurfoundation.org/articles/circular-buildings-toolkit</a:t>
            </a:r>
            <a:r>
              <a:rPr lang="lv-LV" sz="1000">
                <a:solidFill>
                  <a:schemeClr val="dk1"/>
                </a:solidFill>
                <a:latin typeface="Calibri"/>
                <a:ea typeface="Calibri"/>
                <a:cs typeface="Calibri"/>
                <a:sym typeface="Calibri"/>
              </a:rPr>
              <a:t> </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sp>
        <p:nvSpPr>
          <p:cNvPr id="430" name="Google Shape;430;p40"/>
          <p:cNvSpPr txBox="1"/>
          <p:nvPr>
            <p:ph idx="12" type="sldNum"/>
          </p:nvPr>
        </p:nvSpPr>
        <p:spPr>
          <a:xfrm>
            <a:off x="10515088" y="6362013"/>
            <a:ext cx="1354925" cy="40473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
        <p:nvSpPr>
          <p:cNvPr id="431" name="Google Shape;431;p40"/>
          <p:cNvSpPr/>
          <p:nvPr/>
        </p:nvSpPr>
        <p:spPr>
          <a:xfrm rot="-2876103">
            <a:off x="2159061" y="4577017"/>
            <a:ext cx="320785" cy="320785"/>
          </a:xfrm>
          <a:prstGeom prst="teardrop">
            <a:avLst>
              <a:gd fmla="val 115000" name="adj"/>
            </a:avLst>
          </a:prstGeom>
          <a:gradFill>
            <a:gsLst>
              <a:gs pos="0">
                <a:srgbClr val="77C066"/>
              </a:gs>
              <a:gs pos="50000">
                <a:srgbClr val="60BE48"/>
              </a:gs>
              <a:gs pos="100000">
                <a:srgbClr val="52AD3A"/>
              </a:gs>
            </a:gsLst>
            <a:lin ang="5400000" scaled="0"/>
          </a:gradFill>
          <a:ln cap="flat" cmpd="sng" w="9525">
            <a:solidFill>
              <a:srgbClr val="65B94F"/>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32" name="Google Shape;432;p40"/>
          <p:cNvSpPr/>
          <p:nvPr/>
        </p:nvSpPr>
        <p:spPr>
          <a:xfrm rot="-2876103">
            <a:off x="4344701" y="4604073"/>
            <a:ext cx="320785" cy="320785"/>
          </a:xfrm>
          <a:prstGeom prst="teardrop">
            <a:avLst>
              <a:gd fmla="val 115000" name="adj"/>
            </a:avLst>
          </a:prstGeom>
          <a:gradFill>
            <a:gsLst>
              <a:gs pos="0">
                <a:srgbClr val="77C066"/>
              </a:gs>
              <a:gs pos="50000">
                <a:srgbClr val="60BE48"/>
              </a:gs>
              <a:gs pos="100000">
                <a:srgbClr val="52AD3A"/>
              </a:gs>
            </a:gsLst>
            <a:lin ang="5400000" scaled="0"/>
          </a:gradFill>
          <a:ln cap="flat" cmpd="sng" w="9525">
            <a:solidFill>
              <a:srgbClr val="65B94F"/>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sp>
        <p:nvSpPr>
          <p:cNvPr id="433" name="Google Shape;433;p40"/>
          <p:cNvSpPr/>
          <p:nvPr/>
        </p:nvSpPr>
        <p:spPr>
          <a:xfrm rot="-2876103">
            <a:off x="6583408" y="4577017"/>
            <a:ext cx="320785" cy="320785"/>
          </a:xfrm>
          <a:prstGeom prst="teardrop">
            <a:avLst>
              <a:gd fmla="val 115000" name="adj"/>
            </a:avLst>
          </a:prstGeom>
          <a:gradFill>
            <a:gsLst>
              <a:gs pos="0">
                <a:srgbClr val="77C066"/>
              </a:gs>
              <a:gs pos="50000">
                <a:srgbClr val="60BE48"/>
              </a:gs>
              <a:gs pos="100000">
                <a:srgbClr val="52AD3A"/>
              </a:gs>
            </a:gsLst>
            <a:lin ang="5400000" scaled="0"/>
          </a:gradFill>
          <a:ln cap="flat" cmpd="sng" w="9525">
            <a:solidFill>
              <a:srgbClr val="65B94F"/>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t/>
            </a:r>
            <a:endParaRPr sz="2400">
              <a:solidFill>
                <a:schemeClr val="lt1"/>
              </a:solidFill>
              <a:latin typeface="Calibri"/>
              <a:ea typeface="Calibri"/>
              <a:cs typeface="Calibri"/>
              <a:sym typeface="Calibri"/>
            </a:endParaRPr>
          </a:p>
        </p:txBody>
      </p:sp>
      <p:grpSp>
        <p:nvGrpSpPr>
          <p:cNvPr id="434" name="Google Shape;434;p40"/>
          <p:cNvGrpSpPr/>
          <p:nvPr/>
        </p:nvGrpSpPr>
        <p:grpSpPr>
          <a:xfrm>
            <a:off x="745098" y="2002654"/>
            <a:ext cx="10447453" cy="3824478"/>
            <a:chOff x="0" y="392755"/>
            <a:chExt cx="10447453" cy="3824478"/>
          </a:xfrm>
        </p:grpSpPr>
        <p:cxnSp>
          <p:nvCxnSpPr>
            <p:cNvPr id="435" name="Google Shape;435;p40"/>
            <p:cNvCxnSpPr/>
            <p:nvPr/>
          </p:nvCxnSpPr>
          <p:spPr>
            <a:xfrm>
              <a:off x="0" y="2249259"/>
              <a:ext cx="10447453" cy="0"/>
            </a:xfrm>
            <a:prstGeom prst="straightConnector1">
              <a:avLst/>
            </a:prstGeom>
            <a:solidFill>
              <a:schemeClr val="lt1">
                <a:alpha val="89803"/>
              </a:schemeClr>
            </a:solidFill>
            <a:ln cap="flat" cmpd="sng" w="19050">
              <a:solidFill>
                <a:srgbClr val="3D7329"/>
              </a:solidFill>
              <a:prstDash val="solid"/>
              <a:miter lim="800000"/>
              <a:headEnd len="sm" w="sm" type="none"/>
              <a:tailEnd len="lg" w="lg" type="triangle"/>
            </a:ln>
          </p:spPr>
        </p:cxnSp>
        <p:sp>
          <p:nvSpPr>
            <p:cNvPr id="436" name="Google Shape;436;p40"/>
            <p:cNvSpPr/>
            <p:nvPr/>
          </p:nvSpPr>
          <p:spPr>
            <a:xfrm rot="8100000">
              <a:off x="212184" y="523290"/>
              <a:ext cx="320969" cy="320969"/>
            </a:xfrm>
            <a:prstGeom prst="teardrop">
              <a:avLst>
                <a:gd fmla="val 115000" name="adj"/>
              </a:avLst>
            </a:prstGeom>
            <a:gradFill>
              <a:gsLst>
                <a:gs pos="0">
                  <a:srgbClr val="5A834F"/>
                </a:gs>
                <a:gs pos="50000">
                  <a:srgbClr val="3B7625"/>
                </a:gs>
                <a:gs pos="100000">
                  <a:srgbClr val="326B1C"/>
                </a:gs>
              </a:gsLst>
              <a:lin ang="5400000" scaled="0"/>
            </a:gradFill>
            <a:ln cap="flat" cmpd="sng" w="9525">
              <a:solidFill>
                <a:srgbClr val="3D7329"/>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40"/>
            <p:cNvSpPr/>
            <p:nvPr/>
          </p:nvSpPr>
          <p:spPr>
            <a:xfrm>
              <a:off x="247841" y="558947"/>
              <a:ext cx="249655" cy="249655"/>
            </a:xfrm>
            <a:prstGeom prst="ellipse">
              <a:avLst/>
            </a:prstGeom>
            <a:solidFill>
              <a:schemeClr val="lt1">
                <a:alpha val="8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40"/>
            <p:cNvSpPr/>
            <p:nvPr/>
          </p:nvSpPr>
          <p:spPr>
            <a:xfrm>
              <a:off x="607110" y="917697"/>
              <a:ext cx="1862410" cy="133156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40"/>
            <p:cNvSpPr txBox="1"/>
            <p:nvPr/>
          </p:nvSpPr>
          <p:spPr>
            <a:xfrm>
              <a:off x="607110" y="917697"/>
              <a:ext cx="1862410" cy="1331561"/>
            </a:xfrm>
            <a:prstGeom prst="rect">
              <a:avLst/>
            </a:prstGeom>
            <a:noFill/>
            <a:ln>
              <a:noFill/>
            </a:ln>
          </p:spPr>
          <p:txBody>
            <a:bodyPr anchorCtr="0" anchor="t" bIns="95250" lIns="0" spcFirstLastPara="1" rIns="63500" wrap="square" tIns="63500">
              <a:noAutofit/>
            </a:bodyPr>
            <a:lstStyle/>
            <a:p>
              <a:pPr indent="0" lvl="0" marL="0" marR="0" rtl="0" algn="l">
                <a:lnSpc>
                  <a:spcPct val="90000"/>
                </a:lnSpc>
                <a:spcBef>
                  <a:spcPts val="0"/>
                </a:spcBef>
                <a:spcAft>
                  <a:spcPts val="0"/>
                </a:spcAft>
                <a:buClr>
                  <a:schemeClr val="dk1"/>
                </a:buClr>
                <a:buSzPts val="1000"/>
                <a:buFont typeface="Arial"/>
                <a:buNone/>
              </a:pPr>
              <a:r>
                <a:rPr b="0" lang="lv-LV" sz="1000">
                  <a:solidFill>
                    <a:schemeClr val="dk1"/>
                  </a:solidFill>
                  <a:latin typeface="Arial"/>
                  <a:ea typeface="Arial"/>
                  <a:cs typeface="Arial"/>
                  <a:sym typeface="Arial"/>
                </a:rPr>
                <a:t>C2.1.1. Vadlīnijas būvniecības atkritumu šķirošanai būvlaukumā</a:t>
              </a:r>
              <a:endParaRPr b="1" sz="1000">
                <a:solidFill>
                  <a:schemeClr val="dk1"/>
                </a:solidFill>
                <a:latin typeface="Arial"/>
                <a:ea typeface="Arial"/>
                <a:cs typeface="Arial"/>
                <a:sym typeface="Arial"/>
              </a:endParaRPr>
            </a:p>
          </p:txBody>
        </p:sp>
        <p:sp>
          <p:nvSpPr>
            <p:cNvPr id="440" name="Google Shape;440;p40"/>
            <p:cNvSpPr/>
            <p:nvPr/>
          </p:nvSpPr>
          <p:spPr>
            <a:xfrm>
              <a:off x="607110" y="449851"/>
              <a:ext cx="1862410" cy="4678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40"/>
            <p:cNvSpPr txBox="1"/>
            <p:nvPr/>
          </p:nvSpPr>
          <p:spPr>
            <a:xfrm>
              <a:off x="607110" y="449851"/>
              <a:ext cx="1862410" cy="467845"/>
            </a:xfrm>
            <a:prstGeom prst="rect">
              <a:avLst/>
            </a:prstGeom>
            <a:noFill/>
            <a:ln>
              <a:noFill/>
            </a:ln>
          </p:spPr>
          <p:txBody>
            <a:bodyPr anchorCtr="0" anchor="ctr" bIns="0" lIns="0" spcFirstLastPara="1" rIns="82550" wrap="square" tIns="0">
              <a:noAutofit/>
            </a:bodyPr>
            <a:lstStyle/>
            <a:p>
              <a:pPr indent="0" lvl="0" marL="0" marR="0" rtl="0" algn="l">
                <a:lnSpc>
                  <a:spcPct val="90000"/>
                </a:lnSpc>
                <a:spcBef>
                  <a:spcPts val="0"/>
                </a:spcBef>
                <a:spcAft>
                  <a:spcPts val="0"/>
                </a:spcAft>
                <a:buClr>
                  <a:schemeClr val="dk1"/>
                </a:buClr>
                <a:buSzPts val="1300"/>
                <a:buFont typeface="Arial"/>
                <a:buNone/>
              </a:pPr>
              <a:r>
                <a:rPr b="1" lang="lv-LV" sz="1300">
                  <a:solidFill>
                    <a:schemeClr val="dk1"/>
                  </a:solidFill>
                  <a:latin typeface="Arial"/>
                  <a:ea typeface="Arial"/>
                  <a:cs typeface="Arial"/>
                  <a:sym typeface="Arial"/>
                </a:rPr>
                <a:t>Febr. 2024</a:t>
              </a:r>
              <a:endParaRPr/>
            </a:p>
          </p:txBody>
        </p:sp>
        <p:cxnSp>
          <p:nvCxnSpPr>
            <p:cNvPr id="442" name="Google Shape;442;p40"/>
            <p:cNvCxnSpPr/>
            <p:nvPr/>
          </p:nvCxnSpPr>
          <p:spPr>
            <a:xfrm>
              <a:off x="372669" y="917697"/>
              <a:ext cx="0" cy="1331561"/>
            </a:xfrm>
            <a:prstGeom prst="straightConnector1">
              <a:avLst/>
            </a:prstGeom>
            <a:noFill/>
            <a:ln cap="flat" cmpd="sng" w="12700">
              <a:solidFill>
                <a:srgbClr val="4F9633"/>
              </a:solidFill>
              <a:prstDash val="dash"/>
              <a:miter lim="800000"/>
              <a:headEnd len="sm" w="sm" type="none"/>
              <a:tailEnd len="sm" w="sm" type="none"/>
            </a:ln>
          </p:spPr>
        </p:cxnSp>
        <p:sp>
          <p:nvSpPr>
            <p:cNvPr id="443" name="Google Shape;443;p40"/>
            <p:cNvSpPr/>
            <p:nvPr/>
          </p:nvSpPr>
          <p:spPr>
            <a:xfrm>
              <a:off x="338779" y="2207153"/>
              <a:ext cx="81705" cy="84212"/>
            </a:xfrm>
            <a:prstGeom prst="ellipse">
              <a:avLst/>
            </a:prstGeom>
            <a:gradFill>
              <a:gsLst>
                <a:gs pos="0">
                  <a:srgbClr val="69A957"/>
                </a:gs>
                <a:gs pos="50000">
                  <a:srgbClr val="51A332"/>
                </a:gs>
                <a:gs pos="100000">
                  <a:srgbClr val="459428"/>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40"/>
            <p:cNvSpPr/>
            <p:nvPr/>
          </p:nvSpPr>
          <p:spPr>
            <a:xfrm rot="-2700000">
              <a:off x="1485901" y="3039056"/>
              <a:ext cx="176907" cy="176907"/>
            </a:xfrm>
            <a:prstGeom prst="teardrop">
              <a:avLst>
                <a:gd fmla="val 115000" name="adj"/>
              </a:avLst>
            </a:prstGeom>
            <a:gradFill>
              <a:gsLst>
                <a:gs pos="0">
                  <a:srgbClr val="69A25A"/>
                </a:gs>
                <a:gs pos="50000">
                  <a:srgbClr val="519A39"/>
                </a:gs>
                <a:gs pos="100000">
                  <a:srgbClr val="458B2F"/>
                </a:gs>
              </a:gsLst>
              <a:lin ang="5400000" scaled="0"/>
            </a:gradFill>
            <a:ln cap="flat" cmpd="sng" w="9525">
              <a:solidFill>
                <a:srgbClr val="54963F"/>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40"/>
            <p:cNvSpPr/>
            <p:nvPr/>
          </p:nvSpPr>
          <p:spPr>
            <a:xfrm>
              <a:off x="1449527" y="3002682"/>
              <a:ext cx="249655" cy="249655"/>
            </a:xfrm>
            <a:prstGeom prst="ellipse">
              <a:avLst/>
            </a:prstGeom>
            <a:solidFill>
              <a:srgbClr val="91A1CE"/>
            </a:solidFill>
            <a:ln>
              <a:noFill/>
            </a:ln>
            <a:effectLst>
              <a:outerShdw blurRad="50800" rotWithShape="0" algn="t"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40"/>
            <p:cNvSpPr/>
            <p:nvPr/>
          </p:nvSpPr>
          <p:spPr>
            <a:xfrm>
              <a:off x="1860382" y="3254983"/>
              <a:ext cx="1603032" cy="7120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0"/>
            <p:cNvSpPr txBox="1"/>
            <p:nvPr/>
          </p:nvSpPr>
          <p:spPr>
            <a:xfrm>
              <a:off x="1860382" y="3254983"/>
              <a:ext cx="1603032" cy="712065"/>
            </a:xfrm>
            <a:prstGeom prst="rect">
              <a:avLst/>
            </a:prstGeom>
            <a:noFill/>
            <a:ln>
              <a:noFill/>
            </a:ln>
          </p:spPr>
          <p:txBody>
            <a:bodyPr anchorCtr="0" anchor="b" bIns="63500" lIns="0" spcFirstLastPara="1" rIns="0" wrap="square" tIns="95250">
              <a:noAutofit/>
            </a:bodyPr>
            <a:lstStyle/>
            <a:p>
              <a:pPr indent="0" lvl="0" marL="0" marR="0" rtl="0" algn="l">
                <a:lnSpc>
                  <a:spcPct val="90000"/>
                </a:lnSpc>
                <a:spcBef>
                  <a:spcPts val="0"/>
                </a:spcBef>
                <a:spcAft>
                  <a:spcPts val="0"/>
                </a:spcAft>
                <a:buClr>
                  <a:schemeClr val="dk1"/>
                </a:buClr>
                <a:buSzPts val="1000"/>
                <a:buFont typeface="Arial"/>
                <a:buNone/>
              </a:pPr>
              <a:r>
                <a:rPr b="0" lang="lv-LV" sz="1000">
                  <a:solidFill>
                    <a:schemeClr val="dk1"/>
                  </a:solidFill>
                  <a:latin typeface="Arial"/>
                  <a:ea typeface="Arial"/>
                  <a:cs typeface="Arial"/>
                  <a:sym typeface="Arial"/>
                </a:rPr>
                <a:t>C2.1.2. Priekšlikums standarta PI līguma pielikumam (&lt;-C2.1.1.)</a:t>
              </a:r>
              <a:endParaRPr b="0" sz="1000">
                <a:solidFill>
                  <a:schemeClr val="dk1"/>
                </a:solidFill>
                <a:latin typeface="Arial"/>
                <a:ea typeface="Arial"/>
                <a:cs typeface="Arial"/>
                <a:sym typeface="Arial"/>
              </a:endParaRPr>
            </a:p>
          </p:txBody>
        </p:sp>
        <p:sp>
          <p:nvSpPr>
            <p:cNvPr id="448" name="Google Shape;448;p40"/>
            <p:cNvSpPr/>
            <p:nvPr/>
          </p:nvSpPr>
          <p:spPr>
            <a:xfrm>
              <a:off x="1860382" y="3967048"/>
              <a:ext cx="1603032" cy="2501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40"/>
            <p:cNvSpPr txBox="1"/>
            <p:nvPr/>
          </p:nvSpPr>
          <p:spPr>
            <a:xfrm>
              <a:off x="1860382" y="3967048"/>
              <a:ext cx="1603032" cy="250185"/>
            </a:xfrm>
            <a:prstGeom prst="rect">
              <a:avLst/>
            </a:prstGeom>
            <a:noFill/>
            <a:ln>
              <a:noFill/>
            </a:ln>
          </p:spPr>
          <p:txBody>
            <a:bodyPr anchorCtr="0" anchor="ctr" bIns="0" lIns="0" spcFirstLastPara="1" rIns="82550" wrap="square" tIns="0">
              <a:noAutofit/>
            </a:bodyPr>
            <a:lstStyle/>
            <a:p>
              <a:pPr indent="0" lvl="0" marL="0" marR="0" rtl="0" algn="l">
                <a:lnSpc>
                  <a:spcPct val="90000"/>
                </a:lnSpc>
                <a:spcBef>
                  <a:spcPts val="0"/>
                </a:spcBef>
                <a:spcAft>
                  <a:spcPts val="0"/>
                </a:spcAft>
                <a:buClr>
                  <a:schemeClr val="dk1"/>
                </a:buClr>
                <a:buSzPts val="1300"/>
                <a:buFont typeface="Arial"/>
                <a:buNone/>
              </a:pPr>
              <a:r>
                <a:rPr b="1" lang="lv-LV" sz="1300">
                  <a:solidFill>
                    <a:schemeClr val="dk1"/>
                  </a:solidFill>
                  <a:latin typeface="Arial"/>
                  <a:ea typeface="Arial"/>
                  <a:cs typeface="Arial"/>
                  <a:sym typeface="Arial"/>
                </a:rPr>
                <a:t>Sept. 2024</a:t>
              </a:r>
              <a:endParaRPr b="1" sz="1300">
                <a:solidFill>
                  <a:schemeClr val="dk1"/>
                </a:solidFill>
                <a:latin typeface="Arial"/>
                <a:ea typeface="Arial"/>
                <a:cs typeface="Arial"/>
                <a:sym typeface="Arial"/>
              </a:endParaRPr>
            </a:p>
          </p:txBody>
        </p:sp>
        <p:cxnSp>
          <p:nvCxnSpPr>
            <p:cNvPr id="450" name="Google Shape;450;p40"/>
            <p:cNvCxnSpPr/>
            <p:nvPr/>
          </p:nvCxnSpPr>
          <p:spPr>
            <a:xfrm>
              <a:off x="1530833" y="2249259"/>
              <a:ext cx="0" cy="712065"/>
            </a:xfrm>
            <a:prstGeom prst="straightConnector1">
              <a:avLst/>
            </a:prstGeom>
            <a:noFill/>
            <a:ln cap="flat" cmpd="sng" w="12700">
              <a:solidFill>
                <a:srgbClr val="5EB142"/>
              </a:solidFill>
              <a:prstDash val="dash"/>
              <a:miter lim="800000"/>
              <a:headEnd len="sm" w="sm" type="none"/>
              <a:tailEnd len="sm" w="sm" type="none"/>
            </a:ln>
          </p:spPr>
        </p:cxnSp>
        <p:sp>
          <p:nvSpPr>
            <p:cNvPr id="451" name="Google Shape;451;p40"/>
            <p:cNvSpPr/>
            <p:nvPr/>
          </p:nvSpPr>
          <p:spPr>
            <a:xfrm>
              <a:off x="1461402" y="2226742"/>
              <a:ext cx="152789" cy="45033"/>
            </a:xfrm>
            <a:prstGeom prst="ellipse">
              <a:avLst/>
            </a:prstGeom>
            <a:gradFill>
              <a:gsLst>
                <a:gs pos="0">
                  <a:srgbClr val="69A957"/>
                </a:gs>
                <a:gs pos="50000">
                  <a:srgbClr val="51A332"/>
                </a:gs>
                <a:gs pos="100000">
                  <a:srgbClr val="459428"/>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40"/>
            <p:cNvSpPr/>
            <p:nvPr/>
          </p:nvSpPr>
          <p:spPr>
            <a:xfrm rot="8100000">
              <a:off x="2466597" y="523290"/>
              <a:ext cx="320969" cy="320969"/>
            </a:xfrm>
            <a:prstGeom prst="teardrop">
              <a:avLst>
                <a:gd fmla="val 115000" name="adj"/>
              </a:avLst>
            </a:prstGeom>
            <a:gradFill>
              <a:gsLst>
                <a:gs pos="0">
                  <a:srgbClr val="81B973"/>
                </a:gs>
                <a:gs pos="50000">
                  <a:srgbClr val="6DB55B"/>
                </a:gs>
                <a:gs pos="100000">
                  <a:srgbClr val="5EA44B"/>
                </a:gs>
              </a:gsLst>
              <a:lin ang="5400000" scaled="0"/>
            </a:gradFill>
            <a:ln cap="flat" cmpd="sng" w="9525">
              <a:solidFill>
                <a:srgbClr val="71B160"/>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40"/>
            <p:cNvSpPr/>
            <p:nvPr/>
          </p:nvSpPr>
          <p:spPr>
            <a:xfrm>
              <a:off x="2502254" y="558947"/>
              <a:ext cx="249655" cy="249655"/>
            </a:xfrm>
            <a:prstGeom prst="ellipse">
              <a:avLst/>
            </a:prstGeom>
            <a:solidFill>
              <a:schemeClr val="lt1">
                <a:alpha val="8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40"/>
            <p:cNvSpPr/>
            <p:nvPr/>
          </p:nvSpPr>
          <p:spPr>
            <a:xfrm>
              <a:off x="2991212" y="917697"/>
              <a:ext cx="1603032" cy="133156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40"/>
            <p:cNvSpPr txBox="1"/>
            <p:nvPr/>
          </p:nvSpPr>
          <p:spPr>
            <a:xfrm>
              <a:off x="2991212" y="917697"/>
              <a:ext cx="1603032" cy="1331561"/>
            </a:xfrm>
            <a:prstGeom prst="rect">
              <a:avLst/>
            </a:prstGeom>
            <a:noFill/>
            <a:ln>
              <a:noFill/>
            </a:ln>
          </p:spPr>
          <p:txBody>
            <a:bodyPr anchorCtr="0" anchor="t" bIns="95250" lIns="0" spcFirstLastPara="1" rIns="63500" wrap="square" tIns="63500">
              <a:noAutofit/>
            </a:bodyPr>
            <a:lstStyle/>
            <a:p>
              <a:pPr indent="0" lvl="0" marL="0" marR="0" rtl="0" algn="l">
                <a:lnSpc>
                  <a:spcPct val="90000"/>
                </a:lnSpc>
                <a:spcBef>
                  <a:spcPts val="0"/>
                </a:spcBef>
                <a:spcAft>
                  <a:spcPts val="0"/>
                </a:spcAft>
                <a:buClr>
                  <a:schemeClr val="dk1"/>
                </a:buClr>
                <a:buSzPts val="1000"/>
                <a:buFont typeface="Arial"/>
                <a:buNone/>
              </a:pPr>
              <a:r>
                <a:rPr b="0" lang="lv-LV" sz="1000">
                  <a:solidFill>
                    <a:schemeClr val="dk1"/>
                  </a:solidFill>
                  <a:latin typeface="Arial"/>
                  <a:ea typeface="Arial"/>
                  <a:cs typeface="Arial"/>
                  <a:sym typeface="Arial"/>
                </a:rPr>
                <a:t>C2.3 Apritīgu būvmateriālu reģistrs</a:t>
              </a:r>
              <a:endParaRPr b="0" sz="1000">
                <a:solidFill>
                  <a:schemeClr val="dk1"/>
                </a:solidFill>
                <a:latin typeface="Arial"/>
                <a:ea typeface="Arial"/>
                <a:cs typeface="Arial"/>
                <a:sym typeface="Arial"/>
              </a:endParaRPr>
            </a:p>
          </p:txBody>
        </p:sp>
        <p:sp>
          <p:nvSpPr>
            <p:cNvPr id="456" name="Google Shape;456;p40"/>
            <p:cNvSpPr/>
            <p:nvPr/>
          </p:nvSpPr>
          <p:spPr>
            <a:xfrm>
              <a:off x="2991212" y="449851"/>
              <a:ext cx="1603032" cy="4678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40"/>
            <p:cNvSpPr txBox="1"/>
            <p:nvPr/>
          </p:nvSpPr>
          <p:spPr>
            <a:xfrm>
              <a:off x="2991212" y="449851"/>
              <a:ext cx="1603032" cy="467845"/>
            </a:xfrm>
            <a:prstGeom prst="rect">
              <a:avLst/>
            </a:prstGeom>
            <a:noFill/>
            <a:ln>
              <a:noFill/>
            </a:ln>
          </p:spPr>
          <p:txBody>
            <a:bodyPr anchorCtr="0" anchor="ctr" bIns="0" lIns="0" spcFirstLastPara="1" rIns="82550" wrap="square" tIns="0">
              <a:noAutofit/>
            </a:bodyPr>
            <a:lstStyle/>
            <a:p>
              <a:pPr indent="0" lvl="0" marL="0" marR="0" rtl="0" algn="l">
                <a:lnSpc>
                  <a:spcPct val="90000"/>
                </a:lnSpc>
                <a:spcBef>
                  <a:spcPts val="0"/>
                </a:spcBef>
                <a:spcAft>
                  <a:spcPts val="0"/>
                </a:spcAft>
                <a:buClr>
                  <a:schemeClr val="dk1"/>
                </a:buClr>
                <a:buSzPts val="1300"/>
                <a:buFont typeface="Arial"/>
                <a:buNone/>
              </a:pPr>
              <a:r>
                <a:rPr b="1" lang="lv-LV" sz="1300">
                  <a:solidFill>
                    <a:schemeClr val="dk1"/>
                  </a:solidFill>
                  <a:latin typeface="Arial"/>
                  <a:ea typeface="Arial"/>
                  <a:cs typeface="Arial"/>
                  <a:sym typeface="Arial"/>
                </a:rPr>
                <a:t>August 2026</a:t>
              </a:r>
              <a:endParaRPr/>
            </a:p>
          </p:txBody>
        </p:sp>
        <p:cxnSp>
          <p:nvCxnSpPr>
            <p:cNvPr id="458" name="Google Shape;458;p40"/>
            <p:cNvCxnSpPr/>
            <p:nvPr/>
          </p:nvCxnSpPr>
          <p:spPr>
            <a:xfrm>
              <a:off x="2627082" y="917697"/>
              <a:ext cx="0" cy="1331561"/>
            </a:xfrm>
            <a:prstGeom prst="straightConnector1">
              <a:avLst/>
            </a:prstGeom>
            <a:noFill/>
            <a:ln cap="flat" cmpd="sng" w="12700">
              <a:solidFill>
                <a:srgbClr val="73BF5E"/>
              </a:solidFill>
              <a:prstDash val="dash"/>
              <a:miter lim="800000"/>
              <a:headEnd len="sm" w="sm" type="none"/>
              <a:tailEnd len="sm" w="sm" type="none"/>
            </a:ln>
          </p:spPr>
        </p:cxnSp>
        <p:sp>
          <p:nvSpPr>
            <p:cNvPr id="459" name="Google Shape;459;p40"/>
            <p:cNvSpPr/>
            <p:nvPr/>
          </p:nvSpPr>
          <p:spPr>
            <a:xfrm>
              <a:off x="2593193" y="2207153"/>
              <a:ext cx="81705" cy="84212"/>
            </a:xfrm>
            <a:prstGeom prst="ellipse">
              <a:avLst/>
            </a:prstGeom>
            <a:gradFill>
              <a:gsLst>
                <a:gs pos="0">
                  <a:srgbClr val="69A957"/>
                </a:gs>
                <a:gs pos="50000">
                  <a:srgbClr val="51A332"/>
                </a:gs>
                <a:gs pos="100000">
                  <a:srgbClr val="459428"/>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40"/>
            <p:cNvSpPr/>
            <p:nvPr/>
          </p:nvSpPr>
          <p:spPr>
            <a:xfrm rot="-2700000">
              <a:off x="3673184" y="3057049"/>
              <a:ext cx="176907" cy="176907"/>
            </a:xfrm>
            <a:prstGeom prst="teardrop">
              <a:avLst>
                <a:gd fmla="val 115000" name="adj"/>
              </a:avLst>
            </a:prstGeom>
            <a:gradFill>
              <a:gsLst>
                <a:gs pos="0">
                  <a:srgbClr val="A1C59A"/>
                </a:gs>
                <a:gs pos="50000">
                  <a:srgbClr val="95C18B"/>
                </a:gs>
                <a:gs pos="100000">
                  <a:srgbClr val="82AD77"/>
                </a:gs>
              </a:gsLst>
              <a:lin ang="5400000" scaled="0"/>
            </a:gradFill>
            <a:ln cap="flat" cmpd="sng" w="9525">
              <a:solidFill>
                <a:srgbClr val="97BF8E"/>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40"/>
            <p:cNvSpPr/>
            <p:nvPr/>
          </p:nvSpPr>
          <p:spPr>
            <a:xfrm>
              <a:off x="3636908" y="3020773"/>
              <a:ext cx="249459" cy="249459"/>
            </a:xfrm>
            <a:prstGeom prst="ellipse">
              <a:avLst/>
            </a:prstGeom>
            <a:solidFill>
              <a:srgbClr val="F2F2F2"/>
            </a:solidFill>
            <a:ln>
              <a:noFill/>
            </a:ln>
            <a:effectLst>
              <a:outerShdw blurRad="50800" rotWithShape="0" algn="t"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40"/>
            <p:cNvSpPr/>
            <p:nvPr/>
          </p:nvSpPr>
          <p:spPr>
            <a:xfrm>
              <a:off x="4031667" y="2722495"/>
              <a:ext cx="1595345" cy="43962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40"/>
            <p:cNvSpPr txBox="1"/>
            <p:nvPr/>
          </p:nvSpPr>
          <p:spPr>
            <a:xfrm>
              <a:off x="4031667" y="2722495"/>
              <a:ext cx="1595345" cy="439621"/>
            </a:xfrm>
            <a:prstGeom prst="rect">
              <a:avLst/>
            </a:prstGeom>
            <a:noFill/>
            <a:ln>
              <a:noFill/>
            </a:ln>
          </p:spPr>
          <p:txBody>
            <a:bodyPr anchorCtr="0" anchor="b" bIns="63500" lIns="0" spcFirstLastPara="1" rIns="0" wrap="square" tIns="95250">
              <a:noAutofit/>
            </a:bodyPr>
            <a:lstStyle/>
            <a:p>
              <a:pPr indent="0" lvl="0" marL="0" marR="0" rtl="0" algn="l">
                <a:lnSpc>
                  <a:spcPct val="90000"/>
                </a:lnSpc>
                <a:spcBef>
                  <a:spcPts val="0"/>
                </a:spcBef>
                <a:spcAft>
                  <a:spcPts val="0"/>
                </a:spcAft>
                <a:buClr>
                  <a:schemeClr val="dk1"/>
                </a:buClr>
                <a:buSzPts val="1000"/>
                <a:buFont typeface="Arial"/>
                <a:buNone/>
              </a:pPr>
              <a:r>
                <a:rPr b="0" lang="lv-LV" sz="1000">
                  <a:solidFill>
                    <a:schemeClr val="dk1"/>
                  </a:solidFill>
                  <a:latin typeface="Arial"/>
                  <a:ea typeface="Arial"/>
                  <a:cs typeface="Arial"/>
                  <a:sym typeface="Arial"/>
                </a:rPr>
                <a:t>C.4. Ietvars aprites sistēmas integrēšanai projektēšanas fāzē</a:t>
              </a:r>
              <a:endParaRPr b="0" sz="1000">
                <a:solidFill>
                  <a:schemeClr val="dk1"/>
                </a:solidFill>
                <a:latin typeface="Arial"/>
                <a:ea typeface="Arial"/>
                <a:cs typeface="Arial"/>
                <a:sym typeface="Arial"/>
              </a:endParaRPr>
            </a:p>
          </p:txBody>
        </p:sp>
        <p:sp>
          <p:nvSpPr>
            <p:cNvPr id="464" name="Google Shape;464;p40"/>
            <p:cNvSpPr/>
            <p:nvPr/>
          </p:nvSpPr>
          <p:spPr>
            <a:xfrm>
              <a:off x="4031667" y="3346200"/>
              <a:ext cx="1595345" cy="15446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40"/>
            <p:cNvSpPr txBox="1"/>
            <p:nvPr/>
          </p:nvSpPr>
          <p:spPr>
            <a:xfrm>
              <a:off x="4031667" y="3346200"/>
              <a:ext cx="1595345" cy="154461"/>
            </a:xfrm>
            <a:prstGeom prst="rect">
              <a:avLst/>
            </a:prstGeom>
            <a:noFill/>
            <a:ln>
              <a:noFill/>
            </a:ln>
          </p:spPr>
          <p:txBody>
            <a:bodyPr anchorCtr="0" anchor="ctr" bIns="0" lIns="0" spcFirstLastPara="1" rIns="82550" wrap="square" tIns="0">
              <a:noAutofit/>
            </a:bodyPr>
            <a:lstStyle/>
            <a:p>
              <a:pPr indent="0" lvl="0" marL="0" marR="0" rtl="0" algn="l">
                <a:lnSpc>
                  <a:spcPct val="90000"/>
                </a:lnSpc>
                <a:spcBef>
                  <a:spcPts val="0"/>
                </a:spcBef>
                <a:spcAft>
                  <a:spcPts val="0"/>
                </a:spcAft>
                <a:buClr>
                  <a:srgbClr val="254B8D"/>
                </a:buClr>
                <a:buSzPts val="1300"/>
                <a:buFont typeface="Arial"/>
                <a:buNone/>
              </a:pPr>
              <a:r>
                <a:rPr b="1" lang="lv-LV" sz="1300">
                  <a:solidFill>
                    <a:srgbClr val="254B8D"/>
                  </a:solidFill>
                  <a:latin typeface="Arial"/>
                  <a:ea typeface="Arial"/>
                  <a:cs typeface="Arial"/>
                  <a:sym typeface="Arial"/>
                </a:rPr>
                <a:t>Sept. 2027</a:t>
              </a:r>
              <a:endParaRPr b="1" sz="1300">
                <a:solidFill>
                  <a:srgbClr val="254B8D"/>
                </a:solidFill>
                <a:latin typeface="Arial"/>
                <a:ea typeface="Arial"/>
                <a:cs typeface="Arial"/>
                <a:sym typeface="Arial"/>
              </a:endParaRPr>
            </a:p>
          </p:txBody>
        </p:sp>
        <p:cxnSp>
          <p:nvCxnSpPr>
            <p:cNvPr id="466" name="Google Shape;466;p40"/>
            <p:cNvCxnSpPr/>
            <p:nvPr/>
          </p:nvCxnSpPr>
          <p:spPr>
            <a:xfrm>
              <a:off x="3723153" y="2249259"/>
              <a:ext cx="0" cy="712065"/>
            </a:xfrm>
            <a:prstGeom prst="straightConnector1">
              <a:avLst/>
            </a:prstGeom>
            <a:noFill/>
            <a:ln cap="flat" cmpd="sng" w="12700">
              <a:solidFill>
                <a:srgbClr val="8CCA7E"/>
              </a:solidFill>
              <a:prstDash val="dash"/>
              <a:miter lim="800000"/>
              <a:headEnd len="sm" w="sm" type="none"/>
              <a:tailEnd len="sm" w="sm" type="none"/>
            </a:ln>
          </p:spPr>
        </p:cxnSp>
        <p:sp>
          <p:nvSpPr>
            <p:cNvPr id="467" name="Google Shape;467;p40"/>
            <p:cNvSpPr/>
            <p:nvPr/>
          </p:nvSpPr>
          <p:spPr>
            <a:xfrm>
              <a:off x="3653960" y="2226742"/>
              <a:ext cx="152669" cy="45033"/>
            </a:xfrm>
            <a:prstGeom prst="ellipse">
              <a:avLst/>
            </a:prstGeom>
            <a:gradFill>
              <a:gsLst>
                <a:gs pos="0">
                  <a:srgbClr val="69A957"/>
                </a:gs>
                <a:gs pos="50000">
                  <a:srgbClr val="51A332"/>
                </a:gs>
                <a:gs pos="100000">
                  <a:srgbClr val="459428"/>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40"/>
            <p:cNvSpPr/>
            <p:nvPr/>
          </p:nvSpPr>
          <p:spPr>
            <a:xfrm rot="8100000">
              <a:off x="4648197" y="523416"/>
              <a:ext cx="320717" cy="320717"/>
            </a:xfrm>
            <a:prstGeom prst="teardrop">
              <a:avLst>
                <a:gd fmla="val 115000" name="adj"/>
              </a:avLst>
            </a:prstGeom>
            <a:gradFill>
              <a:gsLst>
                <a:gs pos="0">
                  <a:srgbClr val="C4D6BF"/>
                </a:gs>
                <a:gs pos="50000">
                  <a:srgbClr val="BBD1B5"/>
                </a:gs>
                <a:gs pos="100000">
                  <a:srgbClr val="A3B99E"/>
                </a:gs>
              </a:gsLst>
              <a:lin ang="5400000" scaled="0"/>
            </a:gradFill>
            <a:ln cap="flat" cmpd="sng" w="9525">
              <a:solidFill>
                <a:srgbClr val="BCD0B7"/>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40"/>
            <p:cNvSpPr/>
            <p:nvPr/>
          </p:nvSpPr>
          <p:spPr>
            <a:xfrm>
              <a:off x="4683826" y="559044"/>
              <a:ext cx="249459" cy="249459"/>
            </a:xfrm>
            <a:prstGeom prst="ellipse">
              <a:avLst/>
            </a:prstGeom>
            <a:solidFill>
              <a:schemeClr val="lt1">
                <a:alpha val="8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40"/>
            <p:cNvSpPr/>
            <p:nvPr/>
          </p:nvSpPr>
          <p:spPr>
            <a:xfrm>
              <a:off x="5035338" y="917697"/>
              <a:ext cx="1868370" cy="133156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40"/>
            <p:cNvSpPr txBox="1"/>
            <p:nvPr/>
          </p:nvSpPr>
          <p:spPr>
            <a:xfrm>
              <a:off x="5035338" y="917697"/>
              <a:ext cx="1868370" cy="1331561"/>
            </a:xfrm>
            <a:prstGeom prst="rect">
              <a:avLst/>
            </a:prstGeom>
            <a:noFill/>
            <a:ln>
              <a:noFill/>
            </a:ln>
          </p:spPr>
          <p:txBody>
            <a:bodyPr anchorCtr="0" anchor="t" bIns="95250" lIns="0" spcFirstLastPara="1" rIns="63500" wrap="square" tIns="63500">
              <a:noAutofit/>
            </a:bodyPr>
            <a:lstStyle/>
            <a:p>
              <a:pPr indent="0" lvl="0" marL="0" marR="0" rtl="0" algn="l">
                <a:lnSpc>
                  <a:spcPct val="90000"/>
                </a:lnSpc>
                <a:spcBef>
                  <a:spcPts val="0"/>
                </a:spcBef>
                <a:spcAft>
                  <a:spcPts val="0"/>
                </a:spcAft>
                <a:buClr>
                  <a:schemeClr val="dk1"/>
                </a:buClr>
                <a:buSzPts val="1000"/>
                <a:buFont typeface="Arial"/>
                <a:buNone/>
              </a:pPr>
              <a:r>
                <a:rPr lang="lv-LV" sz="1000" u="none" strike="noStrike">
                  <a:solidFill>
                    <a:schemeClr val="dk1"/>
                  </a:solidFill>
                  <a:latin typeface="Arial"/>
                  <a:ea typeface="Arial"/>
                  <a:cs typeface="Arial"/>
                  <a:sym typeface="Arial"/>
                </a:rPr>
                <a:t>C2.4 Vadlīnijas Projektēt &amp; būvēt PI</a:t>
              </a:r>
              <a:endParaRPr b="1" sz="1000">
                <a:solidFill>
                  <a:schemeClr val="dk1"/>
                </a:solidFill>
                <a:latin typeface="Arial"/>
                <a:ea typeface="Arial"/>
                <a:cs typeface="Arial"/>
                <a:sym typeface="Arial"/>
              </a:endParaRPr>
            </a:p>
          </p:txBody>
        </p:sp>
        <p:sp>
          <p:nvSpPr>
            <p:cNvPr id="472" name="Google Shape;472;p40"/>
            <p:cNvSpPr/>
            <p:nvPr/>
          </p:nvSpPr>
          <p:spPr>
            <a:xfrm>
              <a:off x="5035338" y="449851"/>
              <a:ext cx="1868370" cy="4678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40"/>
            <p:cNvSpPr txBox="1"/>
            <p:nvPr/>
          </p:nvSpPr>
          <p:spPr>
            <a:xfrm>
              <a:off x="5035338" y="449851"/>
              <a:ext cx="1868370" cy="467845"/>
            </a:xfrm>
            <a:prstGeom prst="rect">
              <a:avLst/>
            </a:prstGeom>
            <a:noFill/>
            <a:ln>
              <a:noFill/>
            </a:ln>
          </p:spPr>
          <p:txBody>
            <a:bodyPr anchorCtr="0" anchor="ctr" bIns="0" lIns="0" spcFirstLastPara="1" rIns="82550" wrap="square" tIns="0">
              <a:noAutofit/>
            </a:bodyPr>
            <a:lstStyle/>
            <a:p>
              <a:pPr indent="0" lvl="0" marL="0" marR="0" rtl="0" algn="l">
                <a:lnSpc>
                  <a:spcPct val="90000"/>
                </a:lnSpc>
                <a:spcBef>
                  <a:spcPts val="0"/>
                </a:spcBef>
                <a:spcAft>
                  <a:spcPts val="0"/>
                </a:spcAft>
                <a:buClr>
                  <a:srgbClr val="254B8D"/>
                </a:buClr>
                <a:buSzPts val="1300"/>
                <a:buFont typeface="Arial"/>
                <a:buNone/>
              </a:pPr>
              <a:r>
                <a:rPr b="1" lang="lv-LV" sz="1300">
                  <a:solidFill>
                    <a:srgbClr val="254B8D"/>
                  </a:solidFill>
                  <a:latin typeface="Arial"/>
                  <a:ea typeface="Arial"/>
                  <a:cs typeface="Arial"/>
                  <a:sym typeface="Arial"/>
                </a:rPr>
                <a:t>Dec. 2027</a:t>
              </a:r>
              <a:endParaRPr/>
            </a:p>
          </p:txBody>
        </p:sp>
        <p:cxnSp>
          <p:nvCxnSpPr>
            <p:cNvPr id="474" name="Google Shape;474;p40"/>
            <p:cNvCxnSpPr/>
            <p:nvPr/>
          </p:nvCxnSpPr>
          <p:spPr>
            <a:xfrm>
              <a:off x="4808556" y="917697"/>
              <a:ext cx="0" cy="1331561"/>
            </a:xfrm>
            <a:prstGeom prst="straightConnector1">
              <a:avLst/>
            </a:prstGeom>
            <a:noFill/>
            <a:ln cap="flat" cmpd="sng" w="12700">
              <a:solidFill>
                <a:srgbClr val="A6D49E"/>
              </a:solidFill>
              <a:prstDash val="dash"/>
              <a:miter lim="800000"/>
              <a:headEnd len="sm" w="sm" type="none"/>
              <a:tailEnd len="sm" w="sm" type="none"/>
            </a:ln>
          </p:spPr>
        </p:cxnSp>
        <p:sp>
          <p:nvSpPr>
            <p:cNvPr id="475" name="Google Shape;475;p40"/>
            <p:cNvSpPr/>
            <p:nvPr/>
          </p:nvSpPr>
          <p:spPr>
            <a:xfrm>
              <a:off x="4774876" y="2207153"/>
              <a:ext cx="81641" cy="84212"/>
            </a:xfrm>
            <a:prstGeom prst="ellipse">
              <a:avLst/>
            </a:prstGeom>
            <a:gradFill>
              <a:gsLst>
                <a:gs pos="0">
                  <a:srgbClr val="69A957"/>
                </a:gs>
                <a:gs pos="50000">
                  <a:srgbClr val="51A332"/>
                </a:gs>
                <a:gs pos="100000">
                  <a:srgbClr val="459428"/>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40"/>
            <p:cNvSpPr/>
            <p:nvPr/>
          </p:nvSpPr>
          <p:spPr>
            <a:xfrm rot="-2700000">
              <a:off x="5914489" y="3027700"/>
              <a:ext cx="176907" cy="176907"/>
            </a:xfrm>
            <a:prstGeom prst="teardrop">
              <a:avLst>
                <a:gd fmla="val 115000" name="adj"/>
              </a:avLst>
            </a:prstGeom>
            <a:gradFill>
              <a:gsLst>
                <a:gs pos="0">
                  <a:srgbClr val="A1C59A"/>
                </a:gs>
                <a:gs pos="50000">
                  <a:srgbClr val="95C18B"/>
                </a:gs>
                <a:gs pos="100000">
                  <a:srgbClr val="82AD77"/>
                </a:gs>
              </a:gsLst>
              <a:lin ang="5400000" scaled="0"/>
            </a:gradFill>
            <a:ln cap="flat" cmpd="sng" w="9525">
              <a:solidFill>
                <a:srgbClr val="97BF8E"/>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40"/>
            <p:cNvSpPr/>
            <p:nvPr/>
          </p:nvSpPr>
          <p:spPr>
            <a:xfrm>
              <a:off x="5878213" y="2991424"/>
              <a:ext cx="249459" cy="249459"/>
            </a:xfrm>
            <a:prstGeom prst="ellipse">
              <a:avLst/>
            </a:prstGeom>
            <a:solidFill>
              <a:srgbClr val="F2F2F2">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0"/>
            <p:cNvSpPr/>
            <p:nvPr/>
          </p:nvSpPr>
          <p:spPr>
            <a:xfrm>
              <a:off x="6298281" y="2933200"/>
              <a:ext cx="1595345" cy="71206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40"/>
            <p:cNvSpPr txBox="1"/>
            <p:nvPr/>
          </p:nvSpPr>
          <p:spPr>
            <a:xfrm>
              <a:off x="6298281" y="2933200"/>
              <a:ext cx="1595345" cy="712065"/>
            </a:xfrm>
            <a:prstGeom prst="rect">
              <a:avLst/>
            </a:prstGeom>
            <a:noFill/>
            <a:ln>
              <a:noFill/>
            </a:ln>
          </p:spPr>
          <p:txBody>
            <a:bodyPr anchorCtr="0" anchor="b" bIns="63500" lIns="0" spcFirstLastPara="1" rIns="0" wrap="square" tIns="95250">
              <a:noAutofit/>
            </a:bodyPr>
            <a:lstStyle/>
            <a:p>
              <a:pPr indent="0" lvl="0" marL="0" marR="0" rtl="0" algn="l">
                <a:lnSpc>
                  <a:spcPct val="90000"/>
                </a:lnSpc>
                <a:spcBef>
                  <a:spcPts val="0"/>
                </a:spcBef>
                <a:spcAft>
                  <a:spcPts val="0"/>
                </a:spcAft>
                <a:buClr>
                  <a:schemeClr val="dk1"/>
                </a:buClr>
                <a:buSzPts val="1000"/>
                <a:buFont typeface="Arial"/>
                <a:buNone/>
              </a:pPr>
              <a:r>
                <a:rPr b="0" lang="lv-LV" sz="1000">
                  <a:solidFill>
                    <a:schemeClr val="dk1"/>
                  </a:solidFill>
                  <a:latin typeface="Arial"/>
                  <a:ea typeface="Arial"/>
                  <a:cs typeface="Arial"/>
                  <a:sym typeface="Arial"/>
                </a:rPr>
                <a:t>C2.7 Izstrādāts ietvars standartiem, kritērijiem, mērījumu sistēmai normatīvā regulējuma priekšlikumam </a:t>
              </a:r>
              <a:endParaRPr/>
            </a:p>
          </p:txBody>
        </p:sp>
        <p:sp>
          <p:nvSpPr>
            <p:cNvPr id="480" name="Google Shape;480;p40"/>
            <p:cNvSpPr/>
            <p:nvPr/>
          </p:nvSpPr>
          <p:spPr>
            <a:xfrm>
              <a:off x="6298281" y="3645265"/>
              <a:ext cx="1595345" cy="25018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40"/>
            <p:cNvSpPr txBox="1"/>
            <p:nvPr/>
          </p:nvSpPr>
          <p:spPr>
            <a:xfrm>
              <a:off x="6298281" y="3645265"/>
              <a:ext cx="1595345" cy="250185"/>
            </a:xfrm>
            <a:prstGeom prst="rect">
              <a:avLst/>
            </a:prstGeom>
            <a:noFill/>
            <a:ln>
              <a:noFill/>
            </a:ln>
          </p:spPr>
          <p:txBody>
            <a:bodyPr anchorCtr="0" anchor="ctr" bIns="0" lIns="0" spcFirstLastPara="1" rIns="82550" wrap="square" tIns="0">
              <a:noAutofit/>
            </a:bodyPr>
            <a:lstStyle/>
            <a:p>
              <a:pPr indent="0" lvl="0" marL="0" marR="0" rtl="0" algn="l">
                <a:lnSpc>
                  <a:spcPct val="90000"/>
                </a:lnSpc>
                <a:spcBef>
                  <a:spcPts val="0"/>
                </a:spcBef>
                <a:spcAft>
                  <a:spcPts val="0"/>
                </a:spcAft>
                <a:buClr>
                  <a:srgbClr val="254B8D"/>
                </a:buClr>
                <a:buSzPts val="1300"/>
                <a:buFont typeface="Arial"/>
                <a:buNone/>
              </a:pPr>
              <a:r>
                <a:rPr b="1" lang="lv-LV" sz="1300">
                  <a:solidFill>
                    <a:srgbClr val="254B8D"/>
                  </a:solidFill>
                  <a:latin typeface="Arial"/>
                  <a:ea typeface="Arial"/>
                  <a:cs typeface="Arial"/>
                  <a:sym typeface="Arial"/>
                </a:rPr>
                <a:t>Jūn. 2028</a:t>
              </a:r>
              <a:endParaRPr/>
            </a:p>
          </p:txBody>
        </p:sp>
        <p:cxnSp>
          <p:nvCxnSpPr>
            <p:cNvPr id="482" name="Google Shape;482;p40"/>
            <p:cNvCxnSpPr/>
            <p:nvPr/>
          </p:nvCxnSpPr>
          <p:spPr>
            <a:xfrm>
              <a:off x="5964844" y="2249259"/>
              <a:ext cx="0" cy="712065"/>
            </a:xfrm>
            <a:prstGeom prst="straightConnector1">
              <a:avLst/>
            </a:prstGeom>
            <a:noFill/>
            <a:ln cap="flat" cmpd="sng" w="12700">
              <a:solidFill>
                <a:srgbClr val="8CCA7E"/>
              </a:solidFill>
              <a:prstDash val="dash"/>
              <a:miter lim="800000"/>
              <a:headEnd len="sm" w="sm" type="none"/>
              <a:tailEnd len="sm" w="sm" type="none"/>
            </a:ln>
          </p:spPr>
        </p:cxnSp>
        <p:sp>
          <p:nvSpPr>
            <p:cNvPr id="483" name="Google Shape;483;p40"/>
            <p:cNvSpPr/>
            <p:nvPr/>
          </p:nvSpPr>
          <p:spPr>
            <a:xfrm>
              <a:off x="5895650" y="2226742"/>
              <a:ext cx="152669" cy="45033"/>
            </a:xfrm>
            <a:prstGeom prst="ellipse">
              <a:avLst/>
            </a:prstGeom>
            <a:gradFill>
              <a:gsLst>
                <a:gs pos="0">
                  <a:srgbClr val="69A957"/>
                </a:gs>
                <a:gs pos="50000">
                  <a:srgbClr val="51A332"/>
                </a:gs>
                <a:gs pos="100000">
                  <a:srgbClr val="459428"/>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40"/>
            <p:cNvSpPr/>
            <p:nvPr/>
          </p:nvSpPr>
          <p:spPr>
            <a:xfrm rot="8100000">
              <a:off x="6889888" y="523416"/>
              <a:ext cx="320717" cy="320717"/>
            </a:xfrm>
            <a:prstGeom prst="teardrop">
              <a:avLst>
                <a:gd fmla="val 115000" name="adj"/>
              </a:avLst>
            </a:prstGeom>
            <a:gradFill>
              <a:gsLst>
                <a:gs pos="0">
                  <a:srgbClr val="81B973"/>
                </a:gs>
                <a:gs pos="50000">
                  <a:srgbClr val="6DB55B"/>
                </a:gs>
                <a:gs pos="100000">
                  <a:srgbClr val="5EA44B"/>
                </a:gs>
              </a:gsLst>
              <a:lin ang="5400000" scaled="0"/>
            </a:gradFill>
            <a:ln cap="flat" cmpd="sng" w="9525">
              <a:solidFill>
                <a:srgbClr val="71B160"/>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0"/>
            <p:cNvSpPr/>
            <p:nvPr/>
          </p:nvSpPr>
          <p:spPr>
            <a:xfrm>
              <a:off x="6925517" y="559044"/>
              <a:ext cx="249459" cy="249459"/>
            </a:xfrm>
            <a:prstGeom prst="ellipse">
              <a:avLst/>
            </a:prstGeom>
            <a:solidFill>
              <a:srgbClr val="91A1CE"/>
            </a:solidFill>
            <a:ln>
              <a:noFill/>
            </a:ln>
            <a:effectLst>
              <a:outerShdw blurRad="50800" rotWithShape="0" algn="t" dir="5400000" dist="38100">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40"/>
            <p:cNvSpPr/>
            <p:nvPr/>
          </p:nvSpPr>
          <p:spPr>
            <a:xfrm>
              <a:off x="7506296" y="860601"/>
              <a:ext cx="1868482" cy="133156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40"/>
            <p:cNvSpPr txBox="1"/>
            <p:nvPr/>
          </p:nvSpPr>
          <p:spPr>
            <a:xfrm>
              <a:off x="7506296" y="860601"/>
              <a:ext cx="1868482" cy="1331561"/>
            </a:xfrm>
            <a:prstGeom prst="rect">
              <a:avLst/>
            </a:prstGeom>
            <a:noFill/>
            <a:ln>
              <a:noFill/>
            </a:ln>
          </p:spPr>
          <p:txBody>
            <a:bodyPr anchorCtr="0" anchor="t" bIns="95250" lIns="0" spcFirstLastPara="1" rIns="63500" wrap="square" tIns="63500">
              <a:noAutofit/>
            </a:bodyPr>
            <a:lstStyle/>
            <a:p>
              <a:pPr indent="0" lvl="0" marL="0" marR="0" rtl="0" algn="l">
                <a:lnSpc>
                  <a:spcPct val="90000"/>
                </a:lnSpc>
                <a:spcBef>
                  <a:spcPts val="0"/>
                </a:spcBef>
                <a:spcAft>
                  <a:spcPts val="0"/>
                </a:spcAft>
                <a:buClr>
                  <a:schemeClr val="dk1"/>
                </a:buClr>
                <a:buSzPts val="1000"/>
                <a:buFont typeface="Arial"/>
                <a:buNone/>
              </a:pPr>
              <a:r>
                <a:rPr lang="lv-LV" sz="1000" u="none" strike="noStrike">
                  <a:solidFill>
                    <a:schemeClr val="dk1"/>
                  </a:solidFill>
                  <a:latin typeface="Arial"/>
                  <a:ea typeface="Arial"/>
                  <a:cs typeface="Arial"/>
                  <a:sym typeface="Arial"/>
                </a:rPr>
                <a:t>C2.7 Ieteikumi būvizstrādājumu un būvniecības atkritumu aprites sistēmas transponēšanai normatīvajā regulējumā</a:t>
              </a:r>
              <a:endParaRPr b="1" sz="1000">
                <a:solidFill>
                  <a:schemeClr val="dk1"/>
                </a:solidFill>
                <a:latin typeface="Arial"/>
                <a:ea typeface="Arial"/>
                <a:cs typeface="Arial"/>
                <a:sym typeface="Arial"/>
              </a:endParaRPr>
            </a:p>
          </p:txBody>
        </p:sp>
        <p:sp>
          <p:nvSpPr>
            <p:cNvPr id="488" name="Google Shape;488;p40"/>
            <p:cNvSpPr/>
            <p:nvPr/>
          </p:nvSpPr>
          <p:spPr>
            <a:xfrm>
              <a:off x="7506296" y="392755"/>
              <a:ext cx="1868482" cy="4678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40"/>
            <p:cNvSpPr txBox="1"/>
            <p:nvPr/>
          </p:nvSpPr>
          <p:spPr>
            <a:xfrm>
              <a:off x="7506296" y="392755"/>
              <a:ext cx="1868482" cy="467845"/>
            </a:xfrm>
            <a:prstGeom prst="rect">
              <a:avLst/>
            </a:prstGeom>
            <a:noFill/>
            <a:ln>
              <a:noFill/>
            </a:ln>
          </p:spPr>
          <p:txBody>
            <a:bodyPr anchorCtr="0" anchor="ctr" bIns="0" lIns="0" spcFirstLastPara="1" rIns="82550" wrap="square" tIns="0">
              <a:noAutofit/>
            </a:bodyPr>
            <a:lstStyle/>
            <a:p>
              <a:pPr indent="0" lvl="0" marL="0" marR="0" rtl="0" algn="l">
                <a:lnSpc>
                  <a:spcPct val="90000"/>
                </a:lnSpc>
                <a:spcBef>
                  <a:spcPts val="0"/>
                </a:spcBef>
                <a:spcAft>
                  <a:spcPts val="0"/>
                </a:spcAft>
                <a:buClr>
                  <a:srgbClr val="254B8D"/>
                </a:buClr>
                <a:buSzPts val="1300"/>
                <a:buFont typeface="Arial"/>
                <a:buNone/>
              </a:pPr>
              <a:r>
                <a:rPr b="1" lang="lv-LV" sz="1300">
                  <a:solidFill>
                    <a:srgbClr val="254B8D"/>
                  </a:solidFill>
                  <a:latin typeface="Arial"/>
                  <a:ea typeface="Arial"/>
                  <a:cs typeface="Arial"/>
                  <a:sym typeface="Arial"/>
                </a:rPr>
                <a:t>Jūn. 2028</a:t>
              </a:r>
              <a:endParaRPr/>
            </a:p>
          </p:txBody>
        </p:sp>
        <p:cxnSp>
          <p:nvCxnSpPr>
            <p:cNvPr id="490" name="Google Shape;490;p40"/>
            <p:cNvCxnSpPr/>
            <p:nvPr/>
          </p:nvCxnSpPr>
          <p:spPr>
            <a:xfrm>
              <a:off x="7050247" y="917697"/>
              <a:ext cx="0" cy="1331561"/>
            </a:xfrm>
            <a:prstGeom prst="straightConnector1">
              <a:avLst/>
            </a:prstGeom>
            <a:noFill/>
            <a:ln cap="flat" cmpd="sng" w="12700">
              <a:solidFill>
                <a:srgbClr val="73BF5E"/>
              </a:solidFill>
              <a:prstDash val="dash"/>
              <a:miter lim="800000"/>
              <a:headEnd len="sm" w="sm" type="none"/>
              <a:tailEnd len="sm" w="sm" type="none"/>
            </a:ln>
          </p:spPr>
        </p:cxnSp>
        <p:sp>
          <p:nvSpPr>
            <p:cNvPr id="491" name="Google Shape;491;p40"/>
            <p:cNvSpPr/>
            <p:nvPr/>
          </p:nvSpPr>
          <p:spPr>
            <a:xfrm>
              <a:off x="7016567" y="2207153"/>
              <a:ext cx="81641" cy="84212"/>
            </a:xfrm>
            <a:prstGeom prst="ellipse">
              <a:avLst/>
            </a:prstGeom>
            <a:gradFill>
              <a:gsLst>
                <a:gs pos="0">
                  <a:srgbClr val="69A957"/>
                </a:gs>
                <a:gs pos="50000">
                  <a:srgbClr val="51A332"/>
                </a:gs>
                <a:gs pos="100000">
                  <a:srgbClr val="459428"/>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0"/>
            <p:cNvSpPr/>
            <p:nvPr/>
          </p:nvSpPr>
          <p:spPr>
            <a:xfrm rot="-2700000">
              <a:off x="8046232" y="3654385"/>
              <a:ext cx="320717" cy="320717"/>
            </a:xfrm>
            <a:prstGeom prst="teardrop">
              <a:avLst>
                <a:gd fmla="val 115000" name="adj"/>
              </a:avLst>
            </a:prstGeom>
            <a:gradFill>
              <a:gsLst>
                <a:gs pos="0">
                  <a:srgbClr val="69A25A"/>
                </a:gs>
                <a:gs pos="50000">
                  <a:srgbClr val="519A39"/>
                </a:gs>
                <a:gs pos="100000">
                  <a:srgbClr val="458B2F"/>
                </a:gs>
              </a:gsLst>
              <a:lin ang="5400000" scaled="0"/>
            </a:gradFill>
            <a:ln cap="flat" cmpd="sng" w="9525">
              <a:solidFill>
                <a:srgbClr val="54963F"/>
              </a:solidFill>
              <a:prstDash val="solid"/>
              <a:miter lim="800000"/>
              <a:headEnd len="sm" w="sm" type="none"/>
              <a:tailEnd len="sm" w="sm" type="none"/>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40"/>
            <p:cNvSpPr/>
            <p:nvPr/>
          </p:nvSpPr>
          <p:spPr>
            <a:xfrm>
              <a:off x="8081861" y="3690014"/>
              <a:ext cx="249459" cy="249459"/>
            </a:xfrm>
            <a:prstGeom prst="ellipse">
              <a:avLst/>
            </a:prstGeom>
            <a:solidFill>
              <a:schemeClr val="lt1">
                <a:alpha val="89803"/>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40"/>
            <p:cNvSpPr/>
            <p:nvPr/>
          </p:nvSpPr>
          <p:spPr>
            <a:xfrm>
              <a:off x="8433372" y="2249259"/>
              <a:ext cx="1868370" cy="133156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40"/>
            <p:cNvSpPr txBox="1"/>
            <p:nvPr/>
          </p:nvSpPr>
          <p:spPr>
            <a:xfrm>
              <a:off x="8433372" y="2249259"/>
              <a:ext cx="1868370" cy="1331561"/>
            </a:xfrm>
            <a:prstGeom prst="rect">
              <a:avLst/>
            </a:prstGeom>
            <a:noFill/>
            <a:ln>
              <a:noFill/>
            </a:ln>
          </p:spPr>
          <p:txBody>
            <a:bodyPr anchorCtr="0" anchor="b" bIns="76200" lIns="0" spcFirstLastPara="1" rIns="0" wrap="square" tIns="114300">
              <a:noAutofit/>
            </a:bodyPr>
            <a:lstStyle/>
            <a:p>
              <a:pPr indent="0" lvl="0" marL="0" marR="0" rtl="0" algn="l">
                <a:lnSpc>
                  <a:spcPct val="90000"/>
                </a:lnSpc>
                <a:spcBef>
                  <a:spcPts val="0"/>
                </a:spcBef>
                <a:spcAft>
                  <a:spcPts val="0"/>
                </a:spcAft>
                <a:buClr>
                  <a:srgbClr val="254B8D"/>
                </a:buClr>
                <a:buSzPts val="1200"/>
                <a:buFont typeface="Arial"/>
                <a:buNone/>
              </a:pPr>
              <a:r>
                <a:rPr b="1" lang="lv-LV" sz="1200">
                  <a:solidFill>
                    <a:srgbClr val="254B8D"/>
                  </a:solidFill>
                  <a:latin typeface="Arial"/>
                  <a:ea typeface="Arial"/>
                  <a:cs typeface="Arial"/>
                  <a:sym typeface="Arial"/>
                </a:rPr>
                <a:t>Projekta noslēgums</a:t>
              </a:r>
              <a:endParaRPr b="1" sz="1200">
                <a:solidFill>
                  <a:srgbClr val="254B8D"/>
                </a:solidFill>
                <a:latin typeface="Arial"/>
                <a:ea typeface="Arial"/>
                <a:cs typeface="Arial"/>
                <a:sym typeface="Arial"/>
              </a:endParaRPr>
            </a:p>
          </p:txBody>
        </p:sp>
        <p:sp>
          <p:nvSpPr>
            <p:cNvPr id="496" name="Google Shape;496;p40"/>
            <p:cNvSpPr/>
            <p:nvPr/>
          </p:nvSpPr>
          <p:spPr>
            <a:xfrm>
              <a:off x="8433372" y="3580821"/>
              <a:ext cx="1868370" cy="46784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0"/>
            <p:cNvSpPr txBox="1"/>
            <p:nvPr/>
          </p:nvSpPr>
          <p:spPr>
            <a:xfrm>
              <a:off x="8433372" y="3580821"/>
              <a:ext cx="1868370" cy="467845"/>
            </a:xfrm>
            <a:prstGeom prst="rect">
              <a:avLst/>
            </a:prstGeom>
            <a:noFill/>
            <a:ln>
              <a:noFill/>
            </a:ln>
          </p:spPr>
          <p:txBody>
            <a:bodyPr anchorCtr="0" anchor="ctr" bIns="0" lIns="0" spcFirstLastPara="1" rIns="82550" wrap="square" tIns="0">
              <a:noAutofit/>
            </a:bodyPr>
            <a:lstStyle/>
            <a:p>
              <a:pPr indent="0" lvl="0" marL="0" marR="0" rtl="0" algn="l">
                <a:lnSpc>
                  <a:spcPct val="90000"/>
                </a:lnSpc>
                <a:spcBef>
                  <a:spcPts val="0"/>
                </a:spcBef>
                <a:spcAft>
                  <a:spcPts val="0"/>
                </a:spcAft>
                <a:buClr>
                  <a:srgbClr val="254B8D"/>
                </a:buClr>
                <a:buSzPts val="1300"/>
                <a:buFont typeface="Arial"/>
                <a:buNone/>
              </a:pPr>
              <a:r>
                <a:rPr b="1" lang="lv-LV" sz="1300">
                  <a:solidFill>
                    <a:srgbClr val="254B8D"/>
                  </a:solidFill>
                  <a:latin typeface="Arial"/>
                  <a:ea typeface="Arial"/>
                  <a:cs typeface="Arial"/>
                  <a:sym typeface="Arial"/>
                </a:rPr>
                <a:t>Dec. 2028</a:t>
              </a:r>
              <a:endParaRPr b="1" sz="1300">
                <a:solidFill>
                  <a:srgbClr val="254B8D"/>
                </a:solidFill>
                <a:latin typeface="Arial"/>
                <a:ea typeface="Arial"/>
                <a:cs typeface="Arial"/>
                <a:sym typeface="Arial"/>
              </a:endParaRPr>
            </a:p>
          </p:txBody>
        </p:sp>
        <p:cxnSp>
          <p:nvCxnSpPr>
            <p:cNvPr id="498" name="Google Shape;498;p40"/>
            <p:cNvCxnSpPr/>
            <p:nvPr/>
          </p:nvCxnSpPr>
          <p:spPr>
            <a:xfrm>
              <a:off x="8206591" y="2249259"/>
              <a:ext cx="0" cy="1331561"/>
            </a:xfrm>
            <a:prstGeom prst="straightConnector1">
              <a:avLst/>
            </a:prstGeom>
            <a:noFill/>
            <a:ln cap="flat" cmpd="sng" w="12700">
              <a:solidFill>
                <a:srgbClr val="5EB142"/>
              </a:solidFill>
              <a:prstDash val="dash"/>
              <a:miter lim="800000"/>
              <a:headEnd len="sm" w="sm" type="none"/>
              <a:tailEnd len="sm" w="sm" type="none"/>
            </a:ln>
          </p:spPr>
        </p:cxnSp>
        <p:sp>
          <p:nvSpPr>
            <p:cNvPr id="499" name="Google Shape;499;p40"/>
            <p:cNvSpPr/>
            <p:nvPr/>
          </p:nvSpPr>
          <p:spPr>
            <a:xfrm>
              <a:off x="8172911" y="2207153"/>
              <a:ext cx="81641" cy="84212"/>
            </a:xfrm>
            <a:prstGeom prst="ellipse">
              <a:avLst/>
            </a:prstGeom>
            <a:gradFill>
              <a:gsLst>
                <a:gs pos="0">
                  <a:srgbClr val="69A957"/>
                </a:gs>
                <a:gs pos="50000">
                  <a:srgbClr val="51A332"/>
                </a:gs>
                <a:gs pos="100000">
                  <a:srgbClr val="459428"/>
                </a:gs>
              </a:gsLst>
              <a:lin ang="5400000" scaled="0"/>
            </a:gradFill>
            <a:ln>
              <a:noFill/>
            </a:ln>
            <a:effectLst>
              <a:outerShdw blurRad="57150" rotWithShape="0" algn="ctr" dir="5400000" dist="19050">
                <a:srgbClr val="000000">
                  <a:alpha val="62745"/>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descr="A black background with text and a black rectangle&#10;&#10;Description automatically generated with medium confidence" id="500" name="Google Shape;500;p40"/>
          <p:cNvPicPr preferRelativeResize="0"/>
          <p:nvPr/>
        </p:nvPicPr>
        <p:blipFill rotWithShape="1">
          <a:blip r:embed="rId3">
            <a:alphaModFix/>
          </a:blip>
          <a:srcRect b="0" l="0" r="0" t="0"/>
          <a:stretch/>
        </p:blipFill>
        <p:spPr>
          <a:xfrm>
            <a:off x="9800634" y="865180"/>
            <a:ext cx="1852887" cy="98224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pic>
        <p:nvPicPr>
          <p:cNvPr descr="A screenshot of a computer&#10;&#10;Description automatically generated" id="507" name="Google Shape;507;p41"/>
          <p:cNvPicPr preferRelativeResize="0"/>
          <p:nvPr/>
        </p:nvPicPr>
        <p:blipFill rotWithShape="1">
          <a:blip r:embed="rId3">
            <a:alphaModFix/>
          </a:blip>
          <a:srcRect b="0" l="0" r="0" t="0"/>
          <a:stretch/>
        </p:blipFill>
        <p:spPr>
          <a:xfrm>
            <a:off x="187908" y="3752369"/>
            <a:ext cx="7033895" cy="3068955"/>
          </a:xfrm>
          <a:prstGeom prst="rect">
            <a:avLst/>
          </a:prstGeom>
          <a:noFill/>
          <a:ln>
            <a:noFill/>
          </a:ln>
        </p:spPr>
      </p:pic>
      <p:pic>
        <p:nvPicPr>
          <p:cNvPr id="508" name="Google Shape;508;p41"/>
          <p:cNvPicPr preferRelativeResize="0"/>
          <p:nvPr/>
        </p:nvPicPr>
        <p:blipFill rotWithShape="1">
          <a:blip r:embed="rId4">
            <a:alphaModFix/>
          </a:blip>
          <a:srcRect b="0" l="0" r="0" t="0"/>
          <a:stretch/>
        </p:blipFill>
        <p:spPr>
          <a:xfrm>
            <a:off x="7964837" y="1944609"/>
            <a:ext cx="4227163" cy="4913190"/>
          </a:xfrm>
          <a:prstGeom prst="rect">
            <a:avLst/>
          </a:prstGeom>
          <a:noFill/>
          <a:ln>
            <a:noFill/>
          </a:ln>
        </p:spPr>
      </p:pic>
      <p:sp>
        <p:nvSpPr>
          <p:cNvPr id="509" name="Google Shape;509;p41"/>
          <p:cNvSpPr txBox="1"/>
          <p:nvPr>
            <p:ph idx="12" type="sldNum"/>
          </p:nvPr>
        </p:nvSpPr>
        <p:spPr>
          <a:xfrm>
            <a:off x="10515088" y="6362013"/>
            <a:ext cx="1354925" cy="40473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lv-LV">
                <a:latin typeface="Arial"/>
                <a:ea typeface="Arial"/>
                <a:cs typeface="Arial"/>
                <a:sym typeface="Arial"/>
              </a:rPr>
              <a:t>‹#›</a:t>
            </a:fld>
            <a:endParaRPr>
              <a:latin typeface="Arial"/>
              <a:ea typeface="Arial"/>
              <a:cs typeface="Arial"/>
              <a:sym typeface="Arial"/>
            </a:endParaRPr>
          </a:p>
        </p:txBody>
      </p:sp>
      <p:sp>
        <p:nvSpPr>
          <p:cNvPr id="510" name="Google Shape;510;p41"/>
          <p:cNvSpPr txBox="1"/>
          <p:nvPr/>
        </p:nvSpPr>
        <p:spPr>
          <a:xfrm>
            <a:off x="406140" y="1660281"/>
            <a:ext cx="5970285" cy="23083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lv-LV" sz="1600">
                <a:solidFill>
                  <a:schemeClr val="dk1"/>
                </a:solidFill>
                <a:latin typeface="Arial"/>
                <a:ea typeface="Arial"/>
                <a:cs typeface="Arial"/>
                <a:sym typeface="Arial"/>
              </a:rPr>
              <a:t>Mērķis: </a:t>
            </a:r>
            <a:r>
              <a:rPr lang="lv-LV" sz="1600">
                <a:solidFill>
                  <a:schemeClr val="dk1"/>
                </a:solidFill>
                <a:latin typeface="Arial"/>
                <a:ea typeface="Arial"/>
                <a:cs typeface="Arial"/>
                <a:sym typeface="Arial"/>
              </a:rPr>
              <a:t>izveidot vienotu sistēmu būvniecības atkritumu šķirošanai būvniecības posmā – nojaukšanas un jaunas būvniecības projektos.</a:t>
            </a:r>
            <a:endParaRPr/>
          </a:p>
          <a:p>
            <a:pPr indent="0" lvl="0" marL="0" marR="0" rtl="0" algn="l">
              <a:spcBef>
                <a:spcPts val="0"/>
              </a:spcBef>
              <a:spcAft>
                <a:spcPts val="0"/>
              </a:spcAft>
              <a:buNone/>
            </a:pPr>
            <a:r>
              <a:rPr b="1" lang="lv-LV" sz="1600">
                <a:solidFill>
                  <a:schemeClr val="dk1"/>
                </a:solidFill>
                <a:latin typeface="Arial"/>
                <a:ea typeface="Arial"/>
                <a:cs typeface="Arial"/>
                <a:sym typeface="Arial"/>
              </a:rPr>
              <a:t>Plānotie rezultāti: </a:t>
            </a:r>
            <a:endParaRPr/>
          </a:p>
          <a:p>
            <a:pPr indent="-380990" lvl="1" marL="838190" marR="0" rtl="0" algn="l">
              <a:spcBef>
                <a:spcPts val="0"/>
              </a:spcBef>
              <a:spcAft>
                <a:spcPts val="0"/>
              </a:spcAft>
              <a:buClr>
                <a:schemeClr val="dk1"/>
              </a:buClr>
              <a:buSzPts val="1600"/>
              <a:buFont typeface="Noto Sans Symbols"/>
              <a:buChar char="✔"/>
            </a:pPr>
            <a:r>
              <a:rPr b="0" i="0" lang="lv-LV" sz="1600" u="none" cap="none" strike="noStrike">
                <a:solidFill>
                  <a:schemeClr val="dk1"/>
                </a:solidFill>
                <a:latin typeface="Arial"/>
                <a:ea typeface="Arial"/>
                <a:cs typeface="Arial"/>
                <a:sym typeface="Arial"/>
              </a:rPr>
              <a:t>Izveidotas praktiskas </a:t>
            </a:r>
            <a:r>
              <a:rPr b="1" i="0" lang="lv-LV" sz="1600" u="none" cap="none" strike="noStrike">
                <a:solidFill>
                  <a:schemeClr val="dk1"/>
                </a:solidFill>
                <a:latin typeface="Arial"/>
                <a:ea typeface="Arial"/>
                <a:cs typeface="Arial"/>
                <a:sym typeface="Arial"/>
              </a:rPr>
              <a:t>vadlīnijas būvniecības atkritumu šķirošanai </a:t>
            </a:r>
            <a:r>
              <a:rPr b="0" i="0" lang="lv-LV" sz="1600" u="none" cap="none" strike="noStrike">
                <a:solidFill>
                  <a:schemeClr val="dk1"/>
                </a:solidFill>
                <a:latin typeface="Arial"/>
                <a:ea typeface="Arial"/>
                <a:cs typeface="Arial"/>
                <a:sym typeface="Arial"/>
              </a:rPr>
              <a:t>gan izpildītājiem, gan publiskā iepirkuma pasūtītājiem.</a:t>
            </a:r>
            <a:endParaRPr/>
          </a:p>
          <a:p>
            <a:pPr indent="-380990" lvl="1" marL="838190" marR="0" rtl="0" algn="l">
              <a:spcBef>
                <a:spcPts val="0"/>
              </a:spcBef>
              <a:spcAft>
                <a:spcPts val="0"/>
              </a:spcAft>
              <a:buClr>
                <a:schemeClr val="dk1"/>
              </a:buClr>
              <a:buSzPts val="1600"/>
              <a:buFont typeface="Noto Sans Symbols"/>
              <a:buChar char="✔"/>
            </a:pPr>
            <a:r>
              <a:rPr b="0" i="0" lang="lv-LV" sz="1600" u="none" cap="none" strike="noStrike">
                <a:solidFill>
                  <a:schemeClr val="dk1"/>
                </a:solidFill>
                <a:latin typeface="Arial"/>
                <a:ea typeface="Arial"/>
                <a:cs typeface="Arial"/>
                <a:sym typeface="Arial"/>
              </a:rPr>
              <a:t>Būvniecības atkritumu šķirošanas vadlīnijas papildinātas ar priekšlikumu </a:t>
            </a:r>
            <a:r>
              <a:rPr b="1" i="0" lang="lv-LV" sz="1600" u="none" cap="none" strike="noStrike">
                <a:solidFill>
                  <a:schemeClr val="dk1"/>
                </a:solidFill>
                <a:latin typeface="Arial"/>
                <a:ea typeface="Arial"/>
                <a:cs typeface="Arial"/>
                <a:sym typeface="Arial"/>
              </a:rPr>
              <a:t>standartizētam pielikumam publisko būvdarbu iepirkumiem, </a:t>
            </a:r>
            <a:r>
              <a:rPr b="0" i="0" lang="lv-LV" sz="1600" u="none" cap="none" strike="noStrike">
                <a:solidFill>
                  <a:schemeClr val="dk1"/>
                </a:solidFill>
                <a:latin typeface="Arial"/>
                <a:ea typeface="Arial"/>
                <a:cs typeface="Arial"/>
                <a:sym typeface="Arial"/>
              </a:rPr>
              <a:t>kuru izmaksas pārsniedz 5 miljonus eiro.</a:t>
            </a:r>
            <a:endParaRPr/>
          </a:p>
          <a:p>
            <a:pPr indent="0" lvl="0" marL="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511" name="Google Shape;511;p41"/>
          <p:cNvSpPr txBox="1"/>
          <p:nvPr/>
        </p:nvSpPr>
        <p:spPr>
          <a:xfrm>
            <a:off x="411207" y="841958"/>
            <a:ext cx="7940229" cy="78305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b="0" lang="lv-LV" sz="2133">
                <a:solidFill>
                  <a:srgbClr val="2E5A79"/>
                </a:solidFill>
                <a:latin typeface="Arial"/>
                <a:ea typeface="Arial"/>
                <a:cs typeface="Arial"/>
                <a:sym typeface="Arial"/>
              </a:rPr>
              <a:t>Vienota sistēma būvniecības atkritumu šķirošanai būvniecības posmā – nojaukšana un jaunbūve (C2.1)</a:t>
            </a:r>
            <a:endParaRPr b="0" sz="2133">
              <a:solidFill>
                <a:srgbClr val="2E5A79"/>
              </a:solidFill>
              <a:latin typeface="Arial"/>
              <a:ea typeface="Arial"/>
              <a:cs typeface="Arial"/>
              <a:sym typeface="Arial"/>
            </a:endParaRPr>
          </a:p>
        </p:txBody>
      </p:sp>
      <p:sp>
        <p:nvSpPr>
          <p:cNvPr id="512" name="Google Shape;512;p41"/>
          <p:cNvSpPr/>
          <p:nvPr/>
        </p:nvSpPr>
        <p:spPr>
          <a:xfrm>
            <a:off x="9465112" y="221011"/>
            <a:ext cx="1404000" cy="1404000"/>
          </a:xfrm>
          <a:prstGeom prst="ellipse">
            <a:avLst/>
          </a:prstGeom>
          <a:solidFill>
            <a:srgbClr val="0E5F50"/>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b="1" lang="lv-LV" sz="1600">
                <a:solidFill>
                  <a:schemeClr val="lt1"/>
                </a:solidFill>
                <a:latin typeface="Arial"/>
                <a:ea typeface="Arial"/>
                <a:cs typeface="Arial"/>
                <a:sym typeface="Arial"/>
              </a:rPr>
              <a:t>PI pielikums</a:t>
            </a:r>
            <a:br>
              <a:rPr b="1" lang="lv-LV" sz="1600">
                <a:solidFill>
                  <a:schemeClr val="lt1"/>
                </a:solidFill>
                <a:latin typeface="Arial"/>
                <a:ea typeface="Arial"/>
                <a:cs typeface="Arial"/>
                <a:sym typeface="Arial"/>
              </a:rPr>
            </a:br>
            <a:r>
              <a:rPr b="1" lang="lv-LV" sz="1600">
                <a:solidFill>
                  <a:schemeClr val="lt1"/>
                </a:solidFill>
                <a:latin typeface="Arial"/>
                <a:ea typeface="Arial"/>
                <a:cs typeface="Arial"/>
                <a:sym typeface="Arial"/>
              </a:rPr>
              <a:t>09.2024</a:t>
            </a:r>
            <a:endParaRPr/>
          </a:p>
        </p:txBody>
      </p:sp>
      <p:sp>
        <p:nvSpPr>
          <p:cNvPr id="513" name="Google Shape;513;p41"/>
          <p:cNvSpPr/>
          <p:nvPr/>
        </p:nvSpPr>
        <p:spPr>
          <a:xfrm>
            <a:off x="10383058" y="1388262"/>
            <a:ext cx="1130768" cy="1112693"/>
          </a:xfrm>
          <a:prstGeom prst="ellipse">
            <a:avLst/>
          </a:prstGeom>
          <a:solidFill>
            <a:srgbClr val="ADADAD"/>
          </a:solidFill>
          <a:ln cap="flat" cmpd="sng" w="12700">
            <a:solidFill>
              <a:srgbClr val="ADADAD"/>
            </a:solidFill>
            <a:prstDash val="solid"/>
            <a:miter lim="800000"/>
            <a:headEnd len="sm" w="sm" type="none"/>
            <a:tailEnd len="sm" w="sm" type="none"/>
          </a:ln>
        </p:spPr>
        <p:txBody>
          <a:bodyPr anchorCtr="0" anchor="ctr" bIns="0" lIns="36000" spcFirstLastPara="1" rIns="36000" wrap="square" tIns="0">
            <a:noAutofit/>
          </a:bodyPr>
          <a:lstStyle/>
          <a:p>
            <a:pPr indent="0" lvl="0" marL="0" marR="0" rtl="0" algn="ctr">
              <a:spcBef>
                <a:spcPts val="0"/>
              </a:spcBef>
              <a:spcAft>
                <a:spcPts val="0"/>
              </a:spcAft>
              <a:buNone/>
            </a:pPr>
            <a:r>
              <a:rPr b="1" lang="lv-LV" sz="1100">
                <a:solidFill>
                  <a:schemeClr val="lt1"/>
                </a:solidFill>
                <a:latin typeface="Arial"/>
                <a:ea typeface="Arial"/>
                <a:cs typeface="Arial"/>
                <a:sym typeface="Arial"/>
              </a:rPr>
              <a:t>Vadlīnijas</a:t>
            </a:r>
            <a:br>
              <a:rPr b="1" lang="lv-LV" sz="1100">
                <a:solidFill>
                  <a:schemeClr val="lt1"/>
                </a:solidFill>
                <a:latin typeface="Arial"/>
                <a:ea typeface="Arial"/>
                <a:cs typeface="Arial"/>
                <a:sym typeface="Arial"/>
              </a:rPr>
            </a:br>
            <a:r>
              <a:rPr b="1" lang="lv-LV" sz="1100">
                <a:solidFill>
                  <a:schemeClr val="lt1"/>
                </a:solidFill>
                <a:latin typeface="Arial"/>
                <a:ea typeface="Arial"/>
                <a:cs typeface="Arial"/>
                <a:sym typeface="Arial"/>
              </a:rPr>
              <a:t>02.2024</a:t>
            </a:r>
            <a:endParaRPr/>
          </a:p>
        </p:txBody>
      </p:sp>
      <p:sp>
        <p:nvSpPr>
          <p:cNvPr id="514" name="Google Shape;514;p41"/>
          <p:cNvSpPr/>
          <p:nvPr/>
        </p:nvSpPr>
        <p:spPr>
          <a:xfrm>
            <a:off x="5722994" y="2761984"/>
            <a:ext cx="1440000" cy="1440000"/>
          </a:xfrm>
          <a:prstGeom prst="ellipse">
            <a:avLst/>
          </a:prstGeom>
          <a:solidFill>
            <a:srgbClr val="0E5F50"/>
          </a:solidFill>
          <a:ln cap="flat" cmpd="sng" w="12700">
            <a:solidFill>
              <a:srgbClr val="0E5F50"/>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lv-LV" sz="1400">
                <a:solidFill>
                  <a:schemeClr val="lt1"/>
                </a:solidFill>
                <a:latin typeface="Arial"/>
                <a:ea typeface="Arial"/>
                <a:cs typeface="Arial"/>
                <a:sym typeface="Arial"/>
              </a:rPr>
              <a:t>Materiālu audits</a:t>
            </a:r>
            <a:br>
              <a:rPr lang="lv-LV" sz="1400">
                <a:solidFill>
                  <a:schemeClr val="lt1"/>
                </a:solidFill>
                <a:latin typeface="Arial"/>
                <a:ea typeface="Arial"/>
                <a:cs typeface="Arial"/>
                <a:sym typeface="Arial"/>
              </a:rPr>
            </a:br>
            <a:r>
              <a:rPr lang="lv-LV" sz="1400">
                <a:solidFill>
                  <a:schemeClr val="lt1"/>
                </a:solidFill>
                <a:latin typeface="Arial"/>
                <a:ea typeface="Arial"/>
                <a:cs typeface="Arial"/>
                <a:sym typeface="Arial"/>
              </a:rPr>
              <a:t>Level(s)</a:t>
            </a:r>
            <a:endParaRPr/>
          </a:p>
        </p:txBody>
      </p:sp>
      <p:sp>
        <p:nvSpPr>
          <p:cNvPr id="515" name="Google Shape;515;p41"/>
          <p:cNvSpPr/>
          <p:nvPr/>
        </p:nvSpPr>
        <p:spPr>
          <a:xfrm flipH="1">
            <a:off x="7021139" y="3637623"/>
            <a:ext cx="1152000" cy="1152000"/>
          </a:xfrm>
          <a:prstGeom prst="ellipse">
            <a:avLst/>
          </a:prstGeom>
          <a:solidFill>
            <a:srgbClr val="ADADAD"/>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lv-LV" sz="1200">
                <a:solidFill>
                  <a:schemeClr val="dk1"/>
                </a:solidFill>
                <a:latin typeface="Arial"/>
                <a:ea typeface="Arial"/>
                <a:cs typeface="Arial"/>
                <a:sym typeface="Arial"/>
              </a:rPr>
              <a:t>Atkritumu reģenerācija</a:t>
            </a:r>
            <a:endParaRPr/>
          </a:p>
        </p:txBody>
      </p:sp>
      <p:sp>
        <p:nvSpPr>
          <p:cNvPr id="516" name="Google Shape;516;p41"/>
          <p:cNvSpPr/>
          <p:nvPr/>
        </p:nvSpPr>
        <p:spPr>
          <a:xfrm flipH="1">
            <a:off x="5800425" y="4268981"/>
            <a:ext cx="1152000" cy="1152000"/>
          </a:xfrm>
          <a:prstGeom prst="ellipse">
            <a:avLst/>
          </a:prstGeom>
          <a:solidFill>
            <a:srgbClr val="C2D1C9"/>
          </a:solidFill>
          <a:ln cap="flat" cmpd="sng" w="12700">
            <a:solidFill>
              <a:srgbClr val="C2D1C9"/>
            </a:solidFill>
            <a:prstDash val="solid"/>
            <a:miter lim="800000"/>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lv-LV" sz="1200">
                <a:solidFill>
                  <a:schemeClr val="dk1"/>
                </a:solidFill>
                <a:latin typeface="Arial"/>
                <a:ea typeface="Arial"/>
                <a:cs typeface="Arial"/>
                <a:sym typeface="Arial"/>
              </a:rPr>
              <a:t>Atkritumu frakcijas</a:t>
            </a:r>
            <a:endParaRPr/>
          </a:p>
        </p:txBody>
      </p:sp>
      <p:sp>
        <p:nvSpPr>
          <p:cNvPr id="517" name="Google Shape;517;p41"/>
          <p:cNvSpPr/>
          <p:nvPr/>
        </p:nvSpPr>
        <p:spPr>
          <a:xfrm flipH="1">
            <a:off x="6844741" y="4844981"/>
            <a:ext cx="1260000" cy="1260000"/>
          </a:xfrm>
          <a:prstGeom prst="ellipse">
            <a:avLst/>
          </a:prstGeom>
          <a:solidFill>
            <a:srgbClr val="154B3E"/>
          </a:solidFill>
          <a:ln>
            <a:noFill/>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lang="lv-LV" sz="1200">
                <a:solidFill>
                  <a:schemeClr val="lt1"/>
                </a:solidFill>
                <a:latin typeface="Arial"/>
                <a:ea typeface="Arial"/>
                <a:cs typeface="Arial"/>
                <a:sym typeface="Arial"/>
              </a:rPr>
              <a:t>Otrreizējās izejvielas un EoW</a:t>
            </a:r>
            <a:endParaRPr sz="120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42"/>
          <p:cNvSpPr txBox="1"/>
          <p:nvPr>
            <p:ph type="title"/>
          </p:nvPr>
        </p:nvSpPr>
        <p:spPr>
          <a:xfrm>
            <a:off x="590248" y="1055907"/>
            <a:ext cx="11069561" cy="506557"/>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E5A79"/>
              </a:buClr>
              <a:buSzPts val="2133"/>
              <a:buFont typeface="Arial"/>
              <a:buNone/>
            </a:pPr>
            <a:r>
              <a:rPr lang="lv-LV" sz="2133" cap="none">
                <a:latin typeface="Arial"/>
                <a:ea typeface="Arial"/>
                <a:cs typeface="Arial"/>
                <a:sym typeface="Arial"/>
              </a:rPr>
              <a:t>Pārstrādāto būvmateriālu identifikācijas sistēma</a:t>
            </a:r>
            <a:r>
              <a:rPr lang="lv-LV" sz="2133">
                <a:latin typeface="Arial"/>
                <a:ea typeface="Arial"/>
                <a:cs typeface="Arial"/>
                <a:sym typeface="Arial"/>
              </a:rPr>
              <a:t> (C2.3)</a:t>
            </a:r>
            <a:endParaRPr/>
          </a:p>
        </p:txBody>
      </p:sp>
      <p:sp>
        <p:nvSpPr>
          <p:cNvPr id="524" name="Google Shape;524;p42"/>
          <p:cNvSpPr txBox="1"/>
          <p:nvPr>
            <p:ph idx="12" type="sldNum"/>
          </p:nvPr>
        </p:nvSpPr>
        <p:spPr>
          <a:xfrm>
            <a:off x="10515088" y="6362013"/>
            <a:ext cx="1354925" cy="40473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grpSp>
        <p:nvGrpSpPr>
          <p:cNvPr id="525" name="Google Shape;525;p42"/>
          <p:cNvGrpSpPr/>
          <p:nvPr/>
        </p:nvGrpSpPr>
        <p:grpSpPr>
          <a:xfrm>
            <a:off x="3678382" y="1673779"/>
            <a:ext cx="8511547" cy="5184722"/>
            <a:chOff x="3678382" y="1673779"/>
            <a:chExt cx="8511547" cy="5184722"/>
          </a:xfrm>
        </p:grpSpPr>
        <p:pic>
          <p:nvPicPr>
            <p:cNvPr id="526" name="Google Shape;526;p42"/>
            <p:cNvPicPr preferRelativeResize="0"/>
            <p:nvPr/>
          </p:nvPicPr>
          <p:blipFill rotWithShape="1">
            <a:blip r:embed="rId3">
              <a:alphaModFix amt="75000"/>
            </a:blip>
            <a:srcRect b="0" l="0" r="0" t="0"/>
            <a:stretch/>
          </p:blipFill>
          <p:spPr>
            <a:xfrm>
              <a:off x="3678382" y="1673779"/>
              <a:ext cx="8511547" cy="5184722"/>
            </a:xfrm>
            <a:prstGeom prst="rect">
              <a:avLst/>
            </a:prstGeom>
            <a:noFill/>
            <a:ln>
              <a:noFill/>
            </a:ln>
          </p:spPr>
        </p:pic>
        <p:sp>
          <p:nvSpPr>
            <p:cNvPr id="527" name="Google Shape;527;p42"/>
            <p:cNvSpPr/>
            <p:nvPr/>
          </p:nvSpPr>
          <p:spPr>
            <a:xfrm>
              <a:off x="9193220" y="4540827"/>
              <a:ext cx="875572" cy="380094"/>
            </a:xfrm>
            <a:custGeom>
              <a:rect b="b" l="l" r="r" t="t"/>
              <a:pathLst>
                <a:path extrusionOk="0" fill="none" h="380094" w="875572">
                  <a:moveTo>
                    <a:pt x="0" y="0"/>
                  </a:moveTo>
                  <a:cubicBezTo>
                    <a:pt x="137351" y="-40882"/>
                    <a:pt x="343075" y="39772"/>
                    <a:pt x="455297" y="0"/>
                  </a:cubicBezTo>
                  <a:cubicBezTo>
                    <a:pt x="567519" y="-39772"/>
                    <a:pt x="745011" y="16845"/>
                    <a:pt x="875572" y="0"/>
                  </a:cubicBezTo>
                  <a:cubicBezTo>
                    <a:pt x="901138" y="136117"/>
                    <a:pt x="843149" y="224665"/>
                    <a:pt x="875572" y="380094"/>
                  </a:cubicBezTo>
                  <a:cubicBezTo>
                    <a:pt x="785608" y="391819"/>
                    <a:pt x="621420" y="376886"/>
                    <a:pt x="446542" y="380094"/>
                  </a:cubicBezTo>
                  <a:cubicBezTo>
                    <a:pt x="271664" y="383302"/>
                    <a:pt x="176267" y="366087"/>
                    <a:pt x="0" y="380094"/>
                  </a:cubicBezTo>
                  <a:cubicBezTo>
                    <a:pt x="-35795" y="220465"/>
                    <a:pt x="45311" y="152851"/>
                    <a:pt x="0" y="0"/>
                  </a:cubicBezTo>
                  <a:close/>
                </a:path>
                <a:path extrusionOk="0" h="380094" w="875572">
                  <a:moveTo>
                    <a:pt x="0" y="0"/>
                  </a:moveTo>
                  <a:cubicBezTo>
                    <a:pt x="119711" y="-48707"/>
                    <a:pt x="289697" y="23027"/>
                    <a:pt x="429030" y="0"/>
                  </a:cubicBezTo>
                  <a:cubicBezTo>
                    <a:pt x="568363" y="-23027"/>
                    <a:pt x="723549" y="41160"/>
                    <a:pt x="875572" y="0"/>
                  </a:cubicBezTo>
                  <a:cubicBezTo>
                    <a:pt x="899555" y="177467"/>
                    <a:pt x="853220" y="249466"/>
                    <a:pt x="875572" y="380094"/>
                  </a:cubicBezTo>
                  <a:cubicBezTo>
                    <a:pt x="721656" y="427358"/>
                    <a:pt x="553636" y="361023"/>
                    <a:pt x="437786" y="380094"/>
                  </a:cubicBezTo>
                  <a:cubicBezTo>
                    <a:pt x="321936" y="399165"/>
                    <a:pt x="160974" y="367113"/>
                    <a:pt x="0" y="380094"/>
                  </a:cubicBezTo>
                  <a:cubicBezTo>
                    <a:pt x="-9425" y="219833"/>
                    <a:pt x="13815" y="124273"/>
                    <a:pt x="0" y="0"/>
                  </a:cubicBezTo>
                  <a:close/>
                </a:path>
              </a:pathLst>
            </a:custGeom>
            <a:solidFill>
              <a:srgbClr val="AEAEAE">
                <a:alpha val="69803"/>
              </a:srgbClr>
            </a:solidFill>
            <a:ln cap="flat" cmpd="sng" w="12700">
              <a:solidFill>
                <a:srgbClr val="AEAEA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lv-LV" sz="1200">
                  <a:solidFill>
                    <a:schemeClr val="lt1"/>
                  </a:solidFill>
                  <a:latin typeface="Calibri"/>
                  <a:ea typeface="Calibri"/>
                  <a:cs typeface="Calibri"/>
                  <a:sym typeface="Calibri"/>
                </a:rPr>
                <a:t>BVKB uzdevums</a:t>
              </a:r>
              <a:endParaRPr/>
            </a:p>
          </p:txBody>
        </p:sp>
        <p:sp>
          <p:nvSpPr>
            <p:cNvPr id="528" name="Google Shape;528;p42"/>
            <p:cNvSpPr/>
            <p:nvPr/>
          </p:nvSpPr>
          <p:spPr>
            <a:xfrm>
              <a:off x="5637432" y="5039591"/>
              <a:ext cx="815322" cy="397412"/>
            </a:xfrm>
            <a:custGeom>
              <a:rect b="b" l="l" r="r" t="t"/>
              <a:pathLst>
                <a:path extrusionOk="0" fill="none" h="397412" w="815322">
                  <a:moveTo>
                    <a:pt x="0" y="0"/>
                  </a:moveTo>
                  <a:cubicBezTo>
                    <a:pt x="92791" y="-8742"/>
                    <a:pt x="214969" y="5809"/>
                    <a:pt x="423967" y="0"/>
                  </a:cubicBezTo>
                  <a:cubicBezTo>
                    <a:pt x="632965" y="-5809"/>
                    <a:pt x="623837" y="30172"/>
                    <a:pt x="815322" y="0"/>
                  </a:cubicBezTo>
                  <a:cubicBezTo>
                    <a:pt x="819677" y="161973"/>
                    <a:pt x="798424" y="304976"/>
                    <a:pt x="815322" y="397412"/>
                  </a:cubicBezTo>
                  <a:cubicBezTo>
                    <a:pt x="729718" y="433726"/>
                    <a:pt x="577369" y="393133"/>
                    <a:pt x="415814" y="397412"/>
                  </a:cubicBezTo>
                  <a:cubicBezTo>
                    <a:pt x="254259" y="401691"/>
                    <a:pt x="101693" y="384639"/>
                    <a:pt x="0" y="397412"/>
                  </a:cubicBezTo>
                  <a:cubicBezTo>
                    <a:pt x="-15083" y="249389"/>
                    <a:pt x="37598" y="135219"/>
                    <a:pt x="0" y="0"/>
                  </a:cubicBezTo>
                  <a:close/>
                </a:path>
                <a:path extrusionOk="0" h="397412" w="815322">
                  <a:moveTo>
                    <a:pt x="0" y="0"/>
                  </a:moveTo>
                  <a:cubicBezTo>
                    <a:pt x="154653" y="-13547"/>
                    <a:pt x="285159" y="13784"/>
                    <a:pt x="399508" y="0"/>
                  </a:cubicBezTo>
                  <a:cubicBezTo>
                    <a:pt x="513857" y="-13784"/>
                    <a:pt x="633871" y="24166"/>
                    <a:pt x="815322" y="0"/>
                  </a:cubicBezTo>
                  <a:cubicBezTo>
                    <a:pt x="818445" y="189468"/>
                    <a:pt x="775223" y="291027"/>
                    <a:pt x="815322" y="397412"/>
                  </a:cubicBezTo>
                  <a:cubicBezTo>
                    <a:pt x="626961" y="406374"/>
                    <a:pt x="498030" y="352422"/>
                    <a:pt x="407661" y="397412"/>
                  </a:cubicBezTo>
                  <a:cubicBezTo>
                    <a:pt x="317292" y="442402"/>
                    <a:pt x="126984" y="382329"/>
                    <a:pt x="0" y="397412"/>
                  </a:cubicBezTo>
                  <a:cubicBezTo>
                    <a:pt x="-13545" y="298937"/>
                    <a:pt x="32778" y="149553"/>
                    <a:pt x="0" y="0"/>
                  </a:cubicBezTo>
                  <a:close/>
                </a:path>
              </a:pathLst>
            </a:custGeom>
            <a:solidFill>
              <a:srgbClr val="AEAEAE">
                <a:alpha val="69803"/>
              </a:srgbClr>
            </a:solidFill>
            <a:ln cap="flat" cmpd="sng" w="12700">
              <a:solidFill>
                <a:srgbClr val="AEAEAE"/>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lv-LV" sz="1200">
                  <a:solidFill>
                    <a:schemeClr val="lt1"/>
                  </a:solidFill>
                  <a:latin typeface="Calibri"/>
                  <a:ea typeface="Calibri"/>
                  <a:cs typeface="Calibri"/>
                  <a:sym typeface="Calibri"/>
                </a:rPr>
                <a:t>BVKB uzdevums</a:t>
              </a:r>
              <a:endParaRPr/>
            </a:p>
          </p:txBody>
        </p:sp>
      </p:grpSp>
      <p:sp>
        <p:nvSpPr>
          <p:cNvPr id="529" name="Google Shape;529;p42"/>
          <p:cNvSpPr/>
          <p:nvPr/>
        </p:nvSpPr>
        <p:spPr>
          <a:xfrm>
            <a:off x="10382550" y="136063"/>
            <a:ext cx="1620000" cy="1620000"/>
          </a:xfrm>
          <a:prstGeom prst="ellipse">
            <a:avLst/>
          </a:prstGeom>
          <a:solidFill>
            <a:srgbClr val="0E5F50"/>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b="1" lang="lv-LV" sz="1600">
                <a:solidFill>
                  <a:schemeClr val="lt1"/>
                </a:solidFill>
                <a:latin typeface="Arial"/>
                <a:ea typeface="Arial"/>
                <a:cs typeface="Arial"/>
                <a:sym typeface="Arial"/>
              </a:rPr>
              <a:t>BA &amp; blakusproduktu IT platforma</a:t>
            </a:r>
            <a:br>
              <a:rPr b="1" lang="lv-LV" sz="1600">
                <a:solidFill>
                  <a:schemeClr val="lt1"/>
                </a:solidFill>
                <a:latin typeface="Arial"/>
                <a:ea typeface="Arial"/>
                <a:cs typeface="Arial"/>
                <a:sym typeface="Arial"/>
              </a:rPr>
            </a:br>
            <a:r>
              <a:rPr b="1" lang="lv-LV" sz="1600">
                <a:solidFill>
                  <a:schemeClr val="lt1"/>
                </a:solidFill>
                <a:latin typeface="Arial"/>
                <a:ea typeface="Arial"/>
                <a:cs typeface="Arial"/>
                <a:sym typeface="Arial"/>
              </a:rPr>
              <a:t>09.2026</a:t>
            </a:r>
            <a:endParaRPr/>
          </a:p>
        </p:txBody>
      </p:sp>
      <p:sp>
        <p:nvSpPr>
          <p:cNvPr id="530" name="Google Shape;530;p42"/>
          <p:cNvSpPr txBox="1"/>
          <p:nvPr/>
        </p:nvSpPr>
        <p:spPr>
          <a:xfrm>
            <a:off x="548478" y="2346411"/>
            <a:ext cx="3628667" cy="28007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lv-LV" sz="1600">
                <a:solidFill>
                  <a:schemeClr val="dk1"/>
                </a:solidFill>
                <a:latin typeface="Arial"/>
                <a:ea typeface="Arial"/>
                <a:cs typeface="Arial"/>
                <a:sym typeface="Arial"/>
              </a:rPr>
              <a:t>Mērķis: </a:t>
            </a:r>
            <a:r>
              <a:rPr b="0" lang="lv-LV" sz="1600">
                <a:solidFill>
                  <a:schemeClr val="dk1"/>
                </a:solidFill>
                <a:latin typeface="Arial"/>
                <a:ea typeface="Arial"/>
                <a:cs typeface="Arial"/>
                <a:sym typeface="Arial"/>
              </a:rPr>
              <a:t>izstrādāt pārstrādāto būvmateriālu identifikācijas sistēmu ražošanas procesos.</a:t>
            </a:r>
            <a:endParaRPr/>
          </a:p>
          <a:p>
            <a:pPr indent="0" lvl="0" marL="0" marR="0" rtl="0" algn="l">
              <a:spcBef>
                <a:spcPts val="0"/>
              </a:spcBef>
              <a:spcAft>
                <a:spcPts val="0"/>
              </a:spcAft>
              <a:buNone/>
            </a:pPr>
            <a:r>
              <a:rPr b="1" lang="lv-LV" sz="1600">
                <a:solidFill>
                  <a:schemeClr val="dk1"/>
                </a:solidFill>
                <a:latin typeface="Arial"/>
                <a:ea typeface="Arial"/>
                <a:cs typeface="Arial"/>
                <a:sym typeface="Arial"/>
              </a:rPr>
              <a:t>Plānotie rezultāti: </a:t>
            </a:r>
            <a:endParaRPr/>
          </a:p>
          <a:p>
            <a:pPr indent="-285750" lvl="0" marL="542925" marR="0" rtl="0" algn="l">
              <a:spcBef>
                <a:spcPts val="0"/>
              </a:spcBef>
              <a:spcAft>
                <a:spcPts val="0"/>
              </a:spcAft>
              <a:buClr>
                <a:schemeClr val="dk1"/>
              </a:buClr>
              <a:buSzPts val="1600"/>
              <a:buFont typeface="Noto Sans Symbols"/>
              <a:buChar char="✔"/>
            </a:pPr>
            <a:r>
              <a:rPr b="0" lang="lv-LV" sz="1600">
                <a:solidFill>
                  <a:schemeClr val="dk1"/>
                </a:solidFill>
                <a:latin typeface="Arial"/>
                <a:ea typeface="Arial"/>
                <a:cs typeface="Arial"/>
                <a:sym typeface="Arial"/>
              </a:rPr>
              <a:t>Būvniecības un nojaukšanas atkritumu IT platforma autorizētiem lietotājiem. Nozares profesionāļu platforma būvniecības, projektēšanas un būvmateriālu ražošanas nozares pārstāvjiem, kā arī publisko un komerciālo iepirkumu pasūtītājiem.</a:t>
            </a:r>
            <a:endParaRPr/>
          </a:p>
          <a:p>
            <a:pPr indent="0" lvl="0" marL="0" marR="0" rtl="0" algn="l">
              <a:spcBef>
                <a:spcPts val="0"/>
              </a:spcBef>
              <a:spcAft>
                <a:spcPts val="0"/>
              </a:spcAft>
              <a:buNone/>
            </a:pPr>
            <a:r>
              <a:t/>
            </a:r>
            <a:endParaRPr b="1" sz="1600">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43"/>
          <p:cNvSpPr txBox="1"/>
          <p:nvPr>
            <p:ph type="title"/>
          </p:nvPr>
        </p:nvSpPr>
        <p:spPr>
          <a:xfrm>
            <a:off x="590249" y="1055907"/>
            <a:ext cx="7529184" cy="10268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E5A79"/>
              </a:buClr>
              <a:buSzPts val="2133"/>
              <a:buFont typeface="Arial"/>
              <a:buNone/>
            </a:pPr>
            <a:r>
              <a:rPr lang="lv-LV" sz="2133" cap="none">
                <a:latin typeface="Arial"/>
                <a:ea typeface="Arial"/>
                <a:cs typeface="Arial"/>
                <a:sym typeface="Arial"/>
              </a:rPr>
              <a:t>Sistēma otrreiz pārstrādājamu būvmateriālu izmantošanai projektēšanas posmā (C2.4 )</a:t>
            </a:r>
            <a:endParaRPr sz="2133" cap="none">
              <a:latin typeface="Arial"/>
              <a:ea typeface="Arial"/>
              <a:cs typeface="Arial"/>
              <a:sym typeface="Arial"/>
            </a:endParaRPr>
          </a:p>
        </p:txBody>
      </p:sp>
      <p:sp>
        <p:nvSpPr>
          <p:cNvPr id="538" name="Google Shape;538;p43"/>
          <p:cNvSpPr txBox="1"/>
          <p:nvPr>
            <p:ph idx="12" type="sldNum"/>
          </p:nvPr>
        </p:nvSpPr>
        <p:spPr>
          <a:xfrm>
            <a:off x="10515088" y="6362013"/>
            <a:ext cx="1354925" cy="40473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
        <p:nvSpPr>
          <p:cNvPr id="539" name="Google Shape;539;p43"/>
          <p:cNvSpPr/>
          <p:nvPr/>
        </p:nvSpPr>
        <p:spPr>
          <a:xfrm>
            <a:off x="7492645" y="1139194"/>
            <a:ext cx="1620000" cy="1620000"/>
          </a:xfrm>
          <a:prstGeom prst="ellipse">
            <a:avLst/>
          </a:prstGeom>
          <a:solidFill>
            <a:srgbClr val="0E5F50"/>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b="1" lang="lv-LV" sz="1600">
                <a:solidFill>
                  <a:schemeClr val="lt1"/>
                </a:solidFill>
                <a:latin typeface="Arial"/>
                <a:ea typeface="Arial"/>
                <a:cs typeface="Arial"/>
                <a:sym typeface="Arial"/>
              </a:rPr>
              <a:t>Vadlīnijas D&amp;B</a:t>
            </a:r>
            <a:br>
              <a:rPr b="1" lang="lv-LV" sz="1600">
                <a:solidFill>
                  <a:schemeClr val="lt1"/>
                </a:solidFill>
                <a:latin typeface="Arial"/>
                <a:ea typeface="Arial"/>
                <a:cs typeface="Arial"/>
                <a:sym typeface="Arial"/>
              </a:rPr>
            </a:br>
            <a:r>
              <a:rPr b="1" lang="lv-LV" sz="1600">
                <a:solidFill>
                  <a:schemeClr val="lt1"/>
                </a:solidFill>
                <a:latin typeface="Arial"/>
                <a:ea typeface="Arial"/>
                <a:cs typeface="Arial"/>
                <a:sym typeface="Arial"/>
              </a:rPr>
              <a:t>12.2027</a:t>
            </a:r>
            <a:endParaRPr/>
          </a:p>
        </p:txBody>
      </p:sp>
      <p:pic>
        <p:nvPicPr>
          <p:cNvPr id="540" name="Google Shape;540;p43"/>
          <p:cNvPicPr preferRelativeResize="0"/>
          <p:nvPr/>
        </p:nvPicPr>
        <p:blipFill rotWithShape="1">
          <a:blip r:embed="rId3">
            <a:alphaModFix/>
          </a:blip>
          <a:srcRect b="0" l="0" r="11988" t="0"/>
          <a:stretch/>
        </p:blipFill>
        <p:spPr>
          <a:xfrm>
            <a:off x="9288564" y="4281645"/>
            <a:ext cx="2733368" cy="2420383"/>
          </a:xfrm>
          <a:prstGeom prst="rect">
            <a:avLst/>
          </a:prstGeom>
          <a:noFill/>
          <a:ln>
            <a:noFill/>
          </a:ln>
        </p:spPr>
      </p:pic>
      <p:pic>
        <p:nvPicPr>
          <p:cNvPr id="541" name="Google Shape;541;p43"/>
          <p:cNvPicPr preferRelativeResize="0"/>
          <p:nvPr/>
        </p:nvPicPr>
        <p:blipFill rotWithShape="1">
          <a:blip r:embed="rId4">
            <a:alphaModFix/>
          </a:blip>
          <a:srcRect b="3082" l="0" r="0" t="0"/>
          <a:stretch/>
        </p:blipFill>
        <p:spPr>
          <a:xfrm>
            <a:off x="9288564" y="901276"/>
            <a:ext cx="2733368" cy="3285792"/>
          </a:xfrm>
          <a:prstGeom prst="rect">
            <a:avLst/>
          </a:prstGeom>
          <a:noFill/>
          <a:ln>
            <a:noFill/>
          </a:ln>
        </p:spPr>
      </p:pic>
      <p:pic>
        <p:nvPicPr>
          <p:cNvPr id="542" name="Google Shape;542;p43"/>
          <p:cNvPicPr preferRelativeResize="0"/>
          <p:nvPr/>
        </p:nvPicPr>
        <p:blipFill rotWithShape="1">
          <a:blip r:embed="rId5">
            <a:alphaModFix/>
          </a:blip>
          <a:srcRect b="0" l="0" r="0" t="0"/>
          <a:stretch/>
        </p:blipFill>
        <p:spPr>
          <a:xfrm>
            <a:off x="7042194" y="2823206"/>
            <a:ext cx="2140226" cy="2895600"/>
          </a:xfrm>
          <a:prstGeom prst="rect">
            <a:avLst/>
          </a:prstGeom>
          <a:noFill/>
          <a:ln>
            <a:noFill/>
          </a:ln>
        </p:spPr>
      </p:pic>
      <p:pic>
        <p:nvPicPr>
          <p:cNvPr id="543" name="Google Shape;543;p43"/>
          <p:cNvPicPr preferRelativeResize="0"/>
          <p:nvPr/>
        </p:nvPicPr>
        <p:blipFill rotWithShape="1">
          <a:blip r:embed="rId6">
            <a:alphaModFix/>
          </a:blip>
          <a:srcRect b="0" l="0" r="0" t="0"/>
          <a:stretch/>
        </p:blipFill>
        <p:spPr>
          <a:xfrm>
            <a:off x="4867998" y="2818447"/>
            <a:ext cx="2068051" cy="2930075"/>
          </a:xfrm>
          <a:prstGeom prst="rect">
            <a:avLst/>
          </a:prstGeom>
          <a:noFill/>
          <a:ln>
            <a:noFill/>
          </a:ln>
        </p:spPr>
      </p:pic>
      <p:pic>
        <p:nvPicPr>
          <p:cNvPr id="544" name="Google Shape;544;p43"/>
          <p:cNvPicPr preferRelativeResize="0"/>
          <p:nvPr/>
        </p:nvPicPr>
        <p:blipFill rotWithShape="1">
          <a:blip r:embed="rId7">
            <a:alphaModFix/>
          </a:blip>
          <a:srcRect b="0" l="0" r="0" t="0"/>
          <a:stretch/>
        </p:blipFill>
        <p:spPr>
          <a:xfrm>
            <a:off x="4823804" y="5802093"/>
            <a:ext cx="4067175" cy="742950"/>
          </a:xfrm>
          <a:prstGeom prst="rect">
            <a:avLst/>
          </a:prstGeom>
          <a:noFill/>
          <a:ln>
            <a:noFill/>
          </a:ln>
        </p:spPr>
      </p:pic>
      <p:sp>
        <p:nvSpPr>
          <p:cNvPr id="545" name="Google Shape;545;p43"/>
          <p:cNvSpPr txBox="1"/>
          <p:nvPr/>
        </p:nvSpPr>
        <p:spPr>
          <a:xfrm>
            <a:off x="590249" y="2406524"/>
            <a:ext cx="4365209"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lv-LV" sz="1600">
                <a:solidFill>
                  <a:schemeClr val="dk1"/>
                </a:solidFill>
                <a:latin typeface="Arial"/>
                <a:ea typeface="Arial"/>
                <a:cs typeface="Arial"/>
                <a:sym typeface="Arial"/>
              </a:rPr>
              <a:t>Mērķis: </a:t>
            </a:r>
            <a:r>
              <a:rPr b="0" lang="lv-LV" sz="1600">
                <a:solidFill>
                  <a:schemeClr val="dk1"/>
                </a:solidFill>
                <a:latin typeface="Arial"/>
                <a:ea typeface="Arial"/>
                <a:cs typeface="Arial"/>
                <a:sym typeface="Arial"/>
              </a:rPr>
              <a:t>Izstrādāt sistēmu otrreizēji pārstrādājamu būvmateriālu izmantošanai visos posmos – izpētē, būvmateriālu ražošanā, projektēšanā, būvdarbos, atkritumu apsaimniekošanā un nojaukšanā – pamatojoties uz atkritumu rašanās novēršanas un samazināšanas principiem. </a:t>
            </a:r>
            <a:endParaRPr b="1" sz="1600">
              <a:solidFill>
                <a:schemeClr val="dk1"/>
              </a:solidFill>
              <a:latin typeface="Arial"/>
              <a:ea typeface="Arial"/>
              <a:cs typeface="Arial"/>
              <a:sym typeface="Arial"/>
            </a:endParaRPr>
          </a:p>
          <a:p>
            <a:pPr indent="0" lvl="0" marL="0" marR="0" rtl="0" algn="l">
              <a:spcBef>
                <a:spcPts val="0"/>
              </a:spcBef>
              <a:spcAft>
                <a:spcPts val="0"/>
              </a:spcAft>
              <a:buNone/>
            </a:pPr>
            <a:r>
              <a:rPr b="1" lang="lv-LV" sz="1600">
                <a:solidFill>
                  <a:schemeClr val="dk1"/>
                </a:solidFill>
                <a:latin typeface="Arial"/>
                <a:ea typeface="Arial"/>
                <a:cs typeface="Arial"/>
                <a:sym typeface="Arial"/>
              </a:rPr>
              <a:t>Plānotie rezultāti:</a:t>
            </a:r>
            <a:endParaRPr/>
          </a:p>
          <a:p>
            <a:pPr indent="-285750" lvl="0" marL="285750" marR="0" rtl="0" algn="l">
              <a:spcBef>
                <a:spcPts val="0"/>
              </a:spcBef>
              <a:spcAft>
                <a:spcPts val="0"/>
              </a:spcAft>
              <a:buClr>
                <a:schemeClr val="dk1"/>
              </a:buClr>
              <a:buSzPts val="1600"/>
              <a:buFont typeface="Noto Sans Symbols"/>
              <a:buChar char="✔"/>
            </a:pPr>
            <a:r>
              <a:rPr b="0" lang="lv-LV" sz="1600">
                <a:solidFill>
                  <a:schemeClr val="dk1"/>
                </a:solidFill>
                <a:latin typeface="Arial"/>
                <a:ea typeface="Arial"/>
                <a:cs typeface="Arial"/>
                <a:sym typeface="Arial"/>
              </a:rPr>
              <a:t>Vadlīnijas institūcijām / publisko iepirkumu speciālistiem apritīgu projektēšanas un būvdarbu (D&amp;B) iepirkumiem</a:t>
            </a:r>
            <a:endParaRPr/>
          </a:p>
        </p:txBody>
      </p:sp>
      <p:pic>
        <p:nvPicPr>
          <p:cNvPr descr="attēls" id="546" name="Google Shape;546;p43"/>
          <p:cNvPicPr preferRelativeResize="0"/>
          <p:nvPr/>
        </p:nvPicPr>
        <p:blipFill rotWithShape="1">
          <a:blip r:embed="rId8">
            <a:alphaModFix/>
          </a:blip>
          <a:srcRect b="0" l="0" r="0" t="0"/>
          <a:stretch/>
        </p:blipFill>
        <p:spPr>
          <a:xfrm>
            <a:off x="3231108" y="5802093"/>
            <a:ext cx="1592696" cy="7429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44"/>
          <p:cNvSpPr txBox="1"/>
          <p:nvPr>
            <p:ph type="title"/>
          </p:nvPr>
        </p:nvSpPr>
        <p:spPr>
          <a:xfrm>
            <a:off x="590248" y="1055907"/>
            <a:ext cx="11069561" cy="1026892"/>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2E5A79"/>
              </a:buClr>
              <a:buSzPts val="2133"/>
              <a:buFont typeface="Arial"/>
              <a:buNone/>
            </a:pPr>
            <a:r>
              <a:rPr lang="lv-LV" sz="2133" cap="none">
                <a:latin typeface="Arial"/>
                <a:ea typeface="Arial"/>
                <a:cs typeface="Arial"/>
                <a:sym typeface="Arial"/>
              </a:rPr>
              <a:t>Ieteikumi būvniecības atkritumu un būvizstrādājumu (materiālu) aprites sistēmas transponēšanai normatīvajā regulējumā (C2.7)</a:t>
            </a:r>
            <a:endParaRPr sz="2133" cap="none">
              <a:latin typeface="Arial"/>
              <a:ea typeface="Arial"/>
              <a:cs typeface="Arial"/>
              <a:sym typeface="Arial"/>
            </a:endParaRPr>
          </a:p>
        </p:txBody>
      </p:sp>
      <p:sp>
        <p:nvSpPr>
          <p:cNvPr id="552" name="Google Shape;552;p44"/>
          <p:cNvSpPr txBox="1"/>
          <p:nvPr>
            <p:ph idx="12" type="sldNum"/>
          </p:nvPr>
        </p:nvSpPr>
        <p:spPr>
          <a:xfrm>
            <a:off x="10515088" y="6362013"/>
            <a:ext cx="1354925" cy="40473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lv-LV"/>
              <a:t>‹#›</a:t>
            </a:fld>
            <a:endParaRPr/>
          </a:p>
        </p:txBody>
      </p:sp>
      <p:sp>
        <p:nvSpPr>
          <p:cNvPr id="553" name="Google Shape;553;p44"/>
          <p:cNvSpPr txBox="1"/>
          <p:nvPr/>
        </p:nvSpPr>
        <p:spPr>
          <a:xfrm>
            <a:off x="590246" y="2834388"/>
            <a:ext cx="5505754" cy="181588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lv-LV" sz="1600">
                <a:solidFill>
                  <a:schemeClr val="dk1"/>
                </a:solidFill>
                <a:latin typeface="Arial"/>
                <a:ea typeface="Arial"/>
                <a:cs typeface="Arial"/>
                <a:sym typeface="Arial"/>
              </a:rPr>
              <a:t>Mērķis: </a:t>
            </a:r>
            <a:r>
              <a:rPr b="0" lang="lv-LV" sz="1600">
                <a:solidFill>
                  <a:schemeClr val="dk1"/>
                </a:solidFill>
                <a:latin typeface="Arial"/>
                <a:ea typeface="Arial"/>
                <a:cs typeface="Arial"/>
                <a:sym typeface="Arial"/>
              </a:rPr>
              <a:t>sagatavot normatīvo aktu izmaiņu ieteikumus būvniecības un nojaukšanas atkritumu, būvmateriālu, blakusproduktu un otrreizējo izejvielu pārstrādes un aprites sistēmas efektīvai darbībai.</a:t>
            </a:r>
            <a:endParaRPr/>
          </a:p>
          <a:p>
            <a:pPr indent="0" lvl="0" marL="0" marR="0" rtl="0" algn="l">
              <a:spcBef>
                <a:spcPts val="0"/>
              </a:spcBef>
              <a:spcAft>
                <a:spcPts val="0"/>
              </a:spcAft>
              <a:buNone/>
            </a:pPr>
            <a:r>
              <a:rPr b="1" lang="lv-LV" sz="1600">
                <a:solidFill>
                  <a:schemeClr val="dk1"/>
                </a:solidFill>
                <a:latin typeface="Arial"/>
                <a:ea typeface="Arial"/>
                <a:cs typeface="Arial"/>
                <a:sym typeface="Arial"/>
              </a:rPr>
              <a:t>Plānotie rezultāti: </a:t>
            </a:r>
            <a:endParaRPr b="0" sz="1600">
              <a:solidFill>
                <a:schemeClr val="dk1"/>
              </a:solidFill>
              <a:latin typeface="Arial"/>
              <a:ea typeface="Arial"/>
              <a:cs typeface="Arial"/>
              <a:sym typeface="Arial"/>
            </a:endParaRPr>
          </a:p>
          <a:p>
            <a:pPr indent="-285750" lvl="0" marL="717550" marR="0" rtl="0" algn="l">
              <a:spcBef>
                <a:spcPts val="0"/>
              </a:spcBef>
              <a:spcAft>
                <a:spcPts val="0"/>
              </a:spcAft>
              <a:buClr>
                <a:schemeClr val="dk1"/>
              </a:buClr>
              <a:buSzPts val="1600"/>
              <a:buFont typeface="Noto Sans Symbols"/>
              <a:buChar char="✔"/>
            </a:pPr>
            <a:r>
              <a:rPr b="0" lang="lv-LV" sz="1600">
                <a:solidFill>
                  <a:schemeClr val="dk1"/>
                </a:solidFill>
                <a:latin typeface="Arial"/>
                <a:ea typeface="Arial"/>
                <a:cs typeface="Arial"/>
                <a:sym typeface="Arial"/>
              </a:rPr>
              <a:t>Ieteikumi izstrādātās būvizstrādājumam un būvniecības un nojaukšanas atkritumu aprites sistēmas transponēšanai normatīvajos aktos (līdz 06.2028.)</a:t>
            </a:r>
            <a:endParaRPr/>
          </a:p>
        </p:txBody>
      </p:sp>
      <p:sp>
        <p:nvSpPr>
          <p:cNvPr id="554" name="Google Shape;554;p44"/>
          <p:cNvSpPr/>
          <p:nvPr/>
        </p:nvSpPr>
        <p:spPr>
          <a:xfrm>
            <a:off x="5769598" y="4897683"/>
            <a:ext cx="1656000" cy="1656000"/>
          </a:xfrm>
          <a:prstGeom prst="ellipse">
            <a:avLst/>
          </a:prstGeom>
          <a:solidFill>
            <a:srgbClr val="0E5F50"/>
          </a:solidFill>
          <a:ln>
            <a:noFill/>
          </a:ln>
        </p:spPr>
        <p:txBody>
          <a:bodyPr anchorCtr="0" anchor="ctr" bIns="0" lIns="36000" spcFirstLastPara="1" rIns="36000" wrap="square" tIns="0">
            <a:noAutofit/>
          </a:bodyPr>
          <a:lstStyle/>
          <a:p>
            <a:pPr indent="0" lvl="0" marL="0" marR="0" rtl="0" algn="ctr">
              <a:spcBef>
                <a:spcPts val="0"/>
              </a:spcBef>
              <a:spcAft>
                <a:spcPts val="0"/>
              </a:spcAft>
              <a:buNone/>
            </a:pPr>
            <a:r>
              <a:rPr b="1" lang="lv-LV" sz="1600">
                <a:solidFill>
                  <a:schemeClr val="lt1"/>
                </a:solidFill>
                <a:latin typeface="Arial"/>
                <a:ea typeface="Arial"/>
                <a:cs typeface="Arial"/>
                <a:sym typeface="Arial"/>
              </a:rPr>
              <a:t>Ieteikumi regulējumam</a:t>
            </a:r>
            <a:br>
              <a:rPr b="1" lang="lv-LV" sz="1600">
                <a:solidFill>
                  <a:schemeClr val="lt1"/>
                </a:solidFill>
                <a:latin typeface="Arial"/>
                <a:ea typeface="Arial"/>
                <a:cs typeface="Arial"/>
                <a:sym typeface="Arial"/>
              </a:rPr>
            </a:br>
            <a:r>
              <a:rPr b="1" lang="lv-LV" sz="1600">
                <a:solidFill>
                  <a:schemeClr val="lt1"/>
                </a:solidFill>
                <a:latin typeface="Arial"/>
                <a:ea typeface="Arial"/>
                <a:cs typeface="Arial"/>
                <a:sym typeface="Arial"/>
              </a:rPr>
              <a:t>06-12.2028</a:t>
            </a:r>
            <a:endParaRPr/>
          </a:p>
        </p:txBody>
      </p:sp>
      <p:pic>
        <p:nvPicPr>
          <p:cNvPr descr="A diagram of a construction process&#10;&#10;Description automatically generated" id="555" name="Google Shape;555;p44"/>
          <p:cNvPicPr preferRelativeResize="0"/>
          <p:nvPr/>
        </p:nvPicPr>
        <p:blipFill rotWithShape="1">
          <a:blip r:embed="rId3">
            <a:alphaModFix/>
          </a:blip>
          <a:srcRect b="19522" l="22117" r="22348" t="24134"/>
          <a:stretch/>
        </p:blipFill>
        <p:spPr>
          <a:xfrm>
            <a:off x="6735096" y="2512874"/>
            <a:ext cx="3473349" cy="3289220"/>
          </a:xfrm>
          <a:prstGeom prst="ellipse">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45"/>
          <p:cNvSpPr txBox="1"/>
          <p:nvPr>
            <p:ph type="ctrTitle"/>
          </p:nvPr>
        </p:nvSpPr>
        <p:spPr>
          <a:xfrm>
            <a:off x="609600" y="755780"/>
            <a:ext cx="6858000" cy="3200400"/>
          </a:xfrm>
          <a:prstGeom prst="rect">
            <a:avLst/>
          </a:prstGeom>
          <a:noFill/>
          <a:ln>
            <a:noFill/>
          </a:ln>
        </p:spPr>
        <p:txBody>
          <a:bodyPr anchorCtr="0" anchor="b" bIns="45700" lIns="91425" spcFirstLastPara="1" rIns="91425" wrap="square" tIns="45700">
            <a:normAutofit/>
          </a:bodyPr>
          <a:lstStyle/>
          <a:p>
            <a:pPr indent="0" lvl="0" marL="0" rtl="0" algn="l">
              <a:lnSpc>
                <a:spcPct val="88571"/>
              </a:lnSpc>
              <a:spcBef>
                <a:spcPts val="0"/>
              </a:spcBef>
              <a:spcAft>
                <a:spcPts val="0"/>
              </a:spcAft>
              <a:buClr>
                <a:schemeClr val="lt1"/>
              </a:buClr>
              <a:buSzPts val="7000"/>
              <a:buFont typeface="Arial"/>
              <a:buNone/>
            </a:pPr>
            <a:r>
              <a:rPr lang="lv-LV"/>
              <a:t>JAUTĀJUMI</a:t>
            </a:r>
            <a:endParaRPr/>
          </a:p>
        </p:txBody>
      </p:sp>
      <p:pic>
        <p:nvPicPr>
          <p:cNvPr descr="Quizzical burrowing owl looking forward" id="561" name="Google Shape;561;p45"/>
          <p:cNvPicPr preferRelativeResize="0"/>
          <p:nvPr/>
        </p:nvPicPr>
        <p:blipFill rotWithShape="1">
          <a:blip r:embed="rId3">
            <a:alphaModFix/>
          </a:blip>
          <a:srcRect b="0" l="0" r="41163" t="0"/>
          <a:stretch/>
        </p:blipFill>
        <p:spPr>
          <a:xfrm flipH="1">
            <a:off x="6371364" y="0"/>
            <a:ext cx="5807238"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6"/>
          <p:cNvSpPr txBox="1"/>
          <p:nvPr>
            <p:ph type="title"/>
          </p:nvPr>
        </p:nvSpPr>
        <p:spPr>
          <a:xfrm>
            <a:off x="4936766" y="1408686"/>
            <a:ext cx="2318467" cy="1295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A4F1C"/>
              </a:buClr>
              <a:buSzPts val="4400"/>
              <a:buFont typeface="Arial"/>
              <a:buNone/>
            </a:pPr>
            <a:r>
              <a:rPr lang="lv-LV"/>
              <a:t>PALDIES!</a:t>
            </a:r>
            <a:endParaRPr/>
          </a:p>
        </p:txBody>
      </p:sp>
      <p:grpSp>
        <p:nvGrpSpPr>
          <p:cNvPr id="567" name="Google Shape;567;p46"/>
          <p:cNvGrpSpPr/>
          <p:nvPr/>
        </p:nvGrpSpPr>
        <p:grpSpPr>
          <a:xfrm>
            <a:off x="5003441" y="3044076"/>
            <a:ext cx="2872016" cy="2405238"/>
            <a:chOff x="553092" y="1066799"/>
            <a:chExt cx="2872016" cy="2405238"/>
          </a:xfrm>
        </p:grpSpPr>
        <p:pic>
          <p:nvPicPr>
            <p:cNvPr descr="Attēls, kurā ir persona&#10;&#10;Apraksts ģenerēts automātiski" id="568" name="Google Shape;568;p46"/>
            <p:cNvPicPr preferRelativeResize="0"/>
            <p:nvPr/>
          </p:nvPicPr>
          <p:blipFill rotWithShape="1">
            <a:blip r:embed="rId3">
              <a:alphaModFix/>
            </a:blip>
            <a:srcRect b="0" l="0" r="0" t="0"/>
            <a:stretch/>
          </p:blipFill>
          <p:spPr>
            <a:xfrm>
              <a:off x="647812" y="1066799"/>
              <a:ext cx="1347819" cy="1574443"/>
            </a:xfrm>
            <a:prstGeom prst="foldedCorner">
              <a:avLst>
                <a:gd fmla="val 50000" name="adj"/>
              </a:avLst>
            </a:prstGeom>
            <a:noFill/>
            <a:ln>
              <a:noFill/>
            </a:ln>
          </p:spPr>
        </p:pic>
        <p:pic>
          <p:nvPicPr>
            <p:cNvPr id="569" name="Google Shape;569;p46"/>
            <p:cNvPicPr preferRelativeResize="0"/>
            <p:nvPr/>
          </p:nvPicPr>
          <p:blipFill rotWithShape="1">
            <a:blip r:embed="rId4">
              <a:alphaModFix/>
            </a:blip>
            <a:srcRect b="0" l="0" r="0" t="0"/>
            <a:stretch/>
          </p:blipFill>
          <p:spPr>
            <a:xfrm>
              <a:off x="647811" y="2743090"/>
              <a:ext cx="1223997" cy="124312"/>
            </a:xfrm>
            <a:prstGeom prst="rect">
              <a:avLst/>
            </a:prstGeom>
            <a:noFill/>
            <a:ln>
              <a:noFill/>
            </a:ln>
          </p:spPr>
        </p:pic>
        <p:sp>
          <p:nvSpPr>
            <p:cNvPr id="570" name="Google Shape;570;p46"/>
            <p:cNvSpPr txBox="1"/>
            <p:nvPr/>
          </p:nvSpPr>
          <p:spPr>
            <a:xfrm>
              <a:off x="553092" y="2887089"/>
              <a:ext cx="2872016" cy="58494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A4F1D"/>
                </a:buClr>
                <a:buSzPts val="1200"/>
                <a:buFont typeface="Arial"/>
                <a:buNone/>
              </a:pPr>
              <a:r>
                <a:rPr b="1" lang="lv-LV" sz="1200">
                  <a:solidFill>
                    <a:srgbClr val="2A4F1D"/>
                  </a:solidFill>
                  <a:latin typeface="Times New Roman"/>
                  <a:ea typeface="Times New Roman"/>
                  <a:cs typeface="Times New Roman"/>
                  <a:sym typeface="Times New Roman"/>
                </a:rPr>
                <a:t>Brigita Ķirule-Vīksne</a:t>
              </a:r>
              <a:endParaRPr/>
            </a:p>
            <a:p>
              <a:pPr indent="0" lvl="0" marL="0" marR="0" rtl="0" algn="l">
                <a:lnSpc>
                  <a:spcPct val="100000"/>
                </a:lnSpc>
                <a:spcBef>
                  <a:spcPts val="0"/>
                </a:spcBef>
                <a:spcAft>
                  <a:spcPts val="0"/>
                </a:spcAft>
                <a:buClr>
                  <a:srgbClr val="2A4F1D"/>
                </a:buClr>
                <a:buSzPts val="1200"/>
                <a:buFont typeface="Arial"/>
                <a:buNone/>
              </a:pPr>
              <a:r>
                <a:rPr lang="lv-LV" sz="1200">
                  <a:solidFill>
                    <a:srgbClr val="2A4F1D"/>
                  </a:solidFill>
                  <a:latin typeface="Times New Roman"/>
                  <a:ea typeface="Times New Roman"/>
                  <a:cs typeface="Times New Roman"/>
                  <a:sym typeface="Times New Roman"/>
                </a:rPr>
                <a:t>brigita.viksne@latvijasbuvnieki.lv</a:t>
              </a:r>
              <a:endParaRPr sz="1200">
                <a:solidFill>
                  <a:srgbClr val="2A4F1D"/>
                </a:solidFill>
                <a:latin typeface="Times New Roman"/>
                <a:ea typeface="Times New Roman"/>
                <a:cs typeface="Times New Roman"/>
                <a:sym typeface="Times New Roman"/>
              </a:endParaRPr>
            </a:p>
          </p:txBody>
        </p:sp>
      </p:gr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5"/>
          <p:cNvSpPr txBox="1"/>
          <p:nvPr>
            <p:ph type="title"/>
          </p:nvPr>
        </p:nvSpPr>
        <p:spPr>
          <a:xfrm>
            <a:off x="6559420" y="408992"/>
            <a:ext cx="5373500" cy="3034222"/>
          </a:xfrm>
          <a:prstGeom prst="rect">
            <a:avLst/>
          </a:prstGeom>
          <a:noFill/>
          <a:ln>
            <a:noFill/>
          </a:ln>
        </p:spPr>
        <p:txBody>
          <a:bodyPr anchorCtr="0" anchor="b" bIns="45700" lIns="91425" spcFirstLastPara="1" rIns="91425" wrap="square" tIns="45700">
            <a:noAutofit/>
          </a:bodyPr>
          <a:lstStyle/>
          <a:p>
            <a:pPr indent="0" lvl="0" marL="0" rtl="0" algn="l">
              <a:lnSpc>
                <a:spcPct val="85000"/>
              </a:lnSpc>
              <a:spcBef>
                <a:spcPts val="0"/>
              </a:spcBef>
              <a:spcAft>
                <a:spcPts val="0"/>
              </a:spcAft>
              <a:buClr>
                <a:srgbClr val="2A4F1C"/>
              </a:buClr>
              <a:buSzPts val="4400"/>
              <a:buFont typeface="Arial"/>
              <a:buNone/>
            </a:pPr>
            <a:r>
              <a:rPr lang="lv-LV"/>
              <a:t>IEKŠĒJAIS TIRGUS, RŪPNIECĪBAS, UZŅĒMĒJDARBĪBAS UN MVU ĢENERĀL-DIREKTORĀTS </a:t>
            </a:r>
            <a:endParaRPr/>
          </a:p>
        </p:txBody>
      </p:sp>
      <p:sp>
        <p:nvSpPr>
          <p:cNvPr id="143" name="Google Shape;143;p5"/>
          <p:cNvSpPr txBox="1"/>
          <p:nvPr>
            <p:ph idx="1" type="body"/>
          </p:nvPr>
        </p:nvSpPr>
        <p:spPr>
          <a:xfrm>
            <a:off x="606491" y="381000"/>
            <a:ext cx="5489510" cy="5791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dk1"/>
              </a:buClr>
              <a:buSzPts val="2400"/>
              <a:buNone/>
            </a:pPr>
            <a:r>
              <a:rPr lang="lv-LV"/>
              <a:t>… </a:t>
            </a:r>
            <a:r>
              <a:rPr i="1" lang="lv-LV"/>
              <a:t>pa to laiku komisijā</a:t>
            </a:r>
            <a:endParaRPr/>
          </a:p>
          <a:p>
            <a:pPr indent="-121920" lvl="0" marL="274320" rtl="0" algn="l">
              <a:lnSpc>
                <a:spcPct val="100000"/>
              </a:lnSpc>
              <a:spcBef>
                <a:spcPts val="1800"/>
              </a:spcBef>
              <a:spcAft>
                <a:spcPts val="0"/>
              </a:spcAft>
              <a:buClr>
                <a:schemeClr val="dk1"/>
              </a:buClr>
              <a:buSzPts val="2400"/>
              <a:buNone/>
            </a:pPr>
            <a:r>
              <a:t/>
            </a:r>
            <a:endParaRPr/>
          </a:p>
        </p:txBody>
      </p:sp>
      <p:sp>
        <p:nvSpPr>
          <p:cNvPr id="144" name="Google Shape;144;p5"/>
          <p:cNvSpPr txBox="1"/>
          <p:nvPr>
            <p:ph idx="2" type="body"/>
          </p:nvPr>
        </p:nvSpPr>
        <p:spPr>
          <a:xfrm>
            <a:off x="6559420" y="3510402"/>
            <a:ext cx="5489510" cy="2871417"/>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100000"/>
              </a:lnSpc>
              <a:spcBef>
                <a:spcPts val="0"/>
              </a:spcBef>
              <a:spcAft>
                <a:spcPts val="0"/>
              </a:spcAft>
              <a:buClr>
                <a:srgbClr val="2A4F1D"/>
              </a:buClr>
              <a:buSzPct val="100000"/>
              <a:buNone/>
            </a:pPr>
            <a:r>
              <a:rPr b="1" lang="lv-LV" sz="2800">
                <a:solidFill>
                  <a:srgbClr val="2A4F1D"/>
                </a:solidFill>
              </a:rPr>
              <a:t>… </a:t>
            </a:r>
            <a:r>
              <a:rPr i="1" lang="lv-LV" sz="2000"/>
              <a:t>joprojām izstrādā Ilgtspējīgas būvētās vides stratēģiju vai tomēr saintegrēs uzdevumus ar Renovācijas stratēģiju, Ekodizaina direktīvu un Būvizstrādājumu regulu</a:t>
            </a:r>
            <a:endParaRPr/>
          </a:p>
          <a:p>
            <a:pPr indent="0" lvl="0" marL="0" rtl="0" algn="l">
              <a:lnSpc>
                <a:spcPct val="100000"/>
              </a:lnSpc>
              <a:spcBef>
                <a:spcPts val="0"/>
              </a:spcBef>
              <a:spcAft>
                <a:spcPts val="0"/>
              </a:spcAft>
              <a:buClr>
                <a:schemeClr val="dk1"/>
              </a:buClr>
              <a:buSzPct val="100000"/>
              <a:buNone/>
            </a:pPr>
            <a:r>
              <a:t/>
            </a:r>
            <a:endParaRPr i="1"/>
          </a:p>
          <a:p>
            <a:pPr indent="0" lvl="0" marL="0" rtl="0" algn="l">
              <a:lnSpc>
                <a:spcPct val="100000"/>
              </a:lnSpc>
              <a:spcBef>
                <a:spcPts val="0"/>
              </a:spcBef>
              <a:spcAft>
                <a:spcPts val="0"/>
              </a:spcAft>
              <a:buClr>
                <a:schemeClr val="dk1"/>
              </a:buClr>
              <a:buSzPct val="100000"/>
              <a:buNone/>
            </a:pPr>
            <a:r>
              <a:t/>
            </a:r>
            <a:endParaRPr i="1" sz="2000"/>
          </a:p>
          <a:p>
            <a:pPr indent="0" lvl="0" marL="0" rtl="0" algn="l">
              <a:lnSpc>
                <a:spcPct val="100000"/>
              </a:lnSpc>
              <a:spcBef>
                <a:spcPts val="0"/>
              </a:spcBef>
              <a:spcAft>
                <a:spcPts val="0"/>
              </a:spcAft>
              <a:buClr>
                <a:schemeClr val="dk1"/>
              </a:buClr>
              <a:buSzPct val="100000"/>
              <a:buNone/>
            </a:pPr>
            <a:r>
              <a:rPr lang="lv-LV" sz="2000"/>
              <a:t>Kas mūs tur sagaida:</a:t>
            </a:r>
            <a:endParaRPr/>
          </a:p>
          <a:p>
            <a:pPr indent="0" lvl="0" marL="0" rtl="0" algn="l">
              <a:lnSpc>
                <a:spcPct val="100000"/>
              </a:lnSpc>
              <a:spcBef>
                <a:spcPts val="0"/>
              </a:spcBef>
              <a:spcAft>
                <a:spcPts val="0"/>
              </a:spcAft>
              <a:buClr>
                <a:schemeClr val="dk1"/>
              </a:buClr>
              <a:buSzPct val="100000"/>
              <a:buNone/>
            </a:pPr>
            <a:r>
              <a:rPr lang="lv-LV" sz="2000"/>
              <a:t> </a:t>
            </a:r>
            <a:endParaRPr/>
          </a:p>
          <a:p>
            <a:pPr indent="0" lvl="0" marL="0" rtl="0" algn="l">
              <a:lnSpc>
                <a:spcPct val="100000"/>
              </a:lnSpc>
              <a:spcBef>
                <a:spcPts val="0"/>
              </a:spcBef>
              <a:spcAft>
                <a:spcPts val="0"/>
              </a:spcAft>
              <a:buClr>
                <a:schemeClr val="dk1"/>
              </a:buClr>
              <a:buSzPct val="100000"/>
              <a:buNone/>
            </a:pPr>
            <a:r>
              <a:rPr lang="lv-LV" sz="2000"/>
              <a:t>Tas, kas noteikts Aprites ekonomikas rīcības plānā:</a:t>
            </a:r>
            <a:endParaRPr/>
          </a:p>
          <a:p>
            <a:pPr indent="-92075" lvl="0" marL="92075" rtl="0" algn="l">
              <a:lnSpc>
                <a:spcPct val="100000"/>
              </a:lnSpc>
              <a:spcBef>
                <a:spcPts val="0"/>
              </a:spcBef>
              <a:spcAft>
                <a:spcPts val="0"/>
              </a:spcAft>
              <a:buClr>
                <a:schemeClr val="dk1"/>
              </a:buClr>
              <a:buSzPct val="100000"/>
              <a:buNone/>
            </a:pPr>
            <a:r>
              <a:rPr lang="lv-LV" sz="2000"/>
              <a:t>- </a:t>
            </a:r>
            <a:r>
              <a:rPr lang="lv-LV" sz="2000" u="sng">
                <a:solidFill>
                  <a:schemeClr val="hlink"/>
                </a:solidFill>
                <a:hlinkClick r:id="rId3"/>
              </a:rPr>
              <a:t>Būvizstrādājumu regulas pārskatīšana</a:t>
            </a:r>
            <a:endParaRPr sz="2000"/>
          </a:p>
          <a:p>
            <a:pPr indent="-92075" lvl="0" marL="92075" rtl="0" algn="l">
              <a:lnSpc>
                <a:spcPct val="100000"/>
              </a:lnSpc>
              <a:spcBef>
                <a:spcPts val="0"/>
              </a:spcBef>
              <a:spcAft>
                <a:spcPts val="0"/>
              </a:spcAft>
              <a:buClr>
                <a:schemeClr val="dk1"/>
              </a:buClr>
              <a:buSzPct val="100000"/>
              <a:buNone/>
            </a:pPr>
            <a:r>
              <a:rPr lang="lv-LV" sz="2000"/>
              <a:t>- </a:t>
            </a:r>
            <a:r>
              <a:rPr lang="lv-LV" sz="2000" u="sng">
                <a:solidFill>
                  <a:schemeClr val="hlink"/>
                </a:solidFill>
                <a:hlinkClick r:id="rId4"/>
              </a:rPr>
              <a:t>Aprites ekonomika – ēku projektēšanas principi</a:t>
            </a:r>
            <a:endParaRPr sz="2000"/>
          </a:p>
          <a:p>
            <a:pPr indent="-92075" lvl="0" marL="92075" rtl="0" algn="l">
              <a:lnSpc>
                <a:spcPct val="100000"/>
              </a:lnSpc>
              <a:spcBef>
                <a:spcPts val="0"/>
              </a:spcBef>
              <a:spcAft>
                <a:spcPts val="0"/>
              </a:spcAft>
              <a:buClr>
                <a:schemeClr val="dk1"/>
              </a:buClr>
              <a:buSzPct val="100000"/>
              <a:buNone/>
            </a:pPr>
            <a:r>
              <a:rPr lang="lv-LV" sz="2000"/>
              <a:t>- </a:t>
            </a:r>
            <a:r>
              <a:rPr lang="lv-LV" sz="2000" u="sng">
                <a:solidFill>
                  <a:schemeClr val="hlink"/>
                </a:solidFill>
                <a:hlinkClick r:id="rId5"/>
              </a:rPr>
              <a:t>Ēku digitālie žurnāli</a:t>
            </a:r>
            <a:endParaRPr sz="2000"/>
          </a:p>
          <a:p>
            <a:pPr indent="-92075" lvl="0" marL="92075" rtl="0" algn="l">
              <a:lnSpc>
                <a:spcPct val="100000"/>
              </a:lnSpc>
              <a:spcBef>
                <a:spcPts val="0"/>
              </a:spcBef>
              <a:spcAft>
                <a:spcPts val="0"/>
              </a:spcAft>
              <a:buClr>
                <a:schemeClr val="dk1"/>
              </a:buClr>
              <a:buSzPct val="100000"/>
              <a:buNone/>
            </a:pPr>
            <a:r>
              <a:rPr lang="lv-LV" sz="2000"/>
              <a:t>- </a:t>
            </a:r>
            <a:r>
              <a:rPr lang="lv-LV" sz="2000" u="sng">
                <a:solidFill>
                  <a:schemeClr val="hlink"/>
                </a:solidFill>
                <a:hlinkClick r:id="rId6"/>
              </a:rPr>
              <a:t>Level(s)</a:t>
            </a:r>
            <a:r>
              <a:rPr lang="lv-LV" sz="2000"/>
              <a:t> integrācija publiskajā iepirkumā un ilgtspējīgas finansēšanas ietvarā (taksonimija)</a:t>
            </a:r>
            <a:endParaRPr/>
          </a:p>
          <a:p>
            <a:pPr indent="-92075" lvl="0" marL="92075" rtl="0" algn="l">
              <a:lnSpc>
                <a:spcPct val="100000"/>
              </a:lnSpc>
              <a:spcBef>
                <a:spcPts val="0"/>
              </a:spcBef>
              <a:spcAft>
                <a:spcPts val="0"/>
              </a:spcAft>
              <a:buClr>
                <a:schemeClr val="dk1"/>
              </a:buClr>
              <a:buSzPct val="100000"/>
              <a:buNone/>
            </a:pPr>
            <a:r>
              <a:rPr lang="lv-LV" sz="2000"/>
              <a:t>- CO</a:t>
            </a:r>
            <a:r>
              <a:rPr baseline="-25000" lang="lv-LV" sz="2000"/>
              <a:t>2</a:t>
            </a:r>
            <a:r>
              <a:rPr lang="lv-LV" sz="2000"/>
              <a:t> emisiju samazināšanas un uzglabāšanas potenciāla apzināšana būvniecībā</a:t>
            </a:r>
            <a:endParaRPr/>
          </a:p>
          <a:p>
            <a:pPr indent="0" lvl="0" marL="0" rtl="0" algn="l">
              <a:lnSpc>
                <a:spcPct val="100000"/>
              </a:lnSpc>
              <a:spcBef>
                <a:spcPts val="0"/>
              </a:spcBef>
              <a:spcAft>
                <a:spcPts val="0"/>
              </a:spcAft>
              <a:buClr>
                <a:schemeClr val="dk1"/>
              </a:buClr>
              <a:buSzPct val="100000"/>
              <a:buNone/>
            </a:pPr>
            <a:r>
              <a:t/>
            </a:r>
            <a:endParaRPr/>
          </a:p>
        </p:txBody>
      </p:sp>
      <p:sp>
        <p:nvSpPr>
          <p:cNvPr id="145" name="Google Shape;145;p5"/>
          <p:cNvSpPr txBox="1"/>
          <p:nvPr/>
        </p:nvSpPr>
        <p:spPr>
          <a:xfrm>
            <a:off x="6465570" y="6449007"/>
            <a:ext cx="57264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000" u="sng">
                <a:solidFill>
                  <a:schemeClr val="dk1"/>
                </a:solidFill>
                <a:latin typeface="Calibri"/>
                <a:ea typeface="Calibri"/>
                <a:cs typeface="Calibri"/>
                <a:sym typeface="Calibri"/>
                <a:hlinkClick r:id="rId7">
                  <a:extLst>
                    <a:ext uri="{A12FA001-AC4F-418D-AE19-62706E023703}">
                      <ahyp:hlinkClr val="tx"/>
                    </a:ext>
                  </a:extLst>
                </a:hlinkClick>
              </a:rPr>
              <a:t>DG IMIESME: </a:t>
            </a:r>
            <a:r>
              <a:rPr lang="lv-LV" sz="1000" u="sng">
                <a:solidFill>
                  <a:srgbClr val="6B9F25"/>
                </a:solidFill>
                <a:latin typeface="Calibri"/>
                <a:ea typeface="Calibri"/>
                <a:cs typeface="Calibri"/>
                <a:sym typeface="Calibri"/>
                <a:hlinkClick r:id="rId8">
                  <a:extLst>
                    <a:ext uri="{A12FA001-AC4F-418D-AE19-62706E023703}">
                      <ahyp:hlinkClr val="tx"/>
                    </a:ext>
                  </a:extLst>
                </a:hlinkClick>
              </a:rPr>
              <a:t>https://single-market-economy.ec.europa.eu/industry/sustainability/buildings-and-construction_en</a:t>
            </a:r>
            <a:endParaRPr sz="1000">
              <a:solidFill>
                <a:schemeClr val="dk1"/>
              </a:solidFill>
              <a:latin typeface="Calibri"/>
              <a:ea typeface="Calibri"/>
              <a:cs typeface="Calibri"/>
              <a:sym typeface="Calibri"/>
            </a:endParaRPr>
          </a:p>
        </p:txBody>
      </p:sp>
      <p:pic>
        <p:nvPicPr>
          <p:cNvPr id="146" name="Google Shape;146;p5"/>
          <p:cNvPicPr preferRelativeResize="0"/>
          <p:nvPr/>
        </p:nvPicPr>
        <p:blipFill rotWithShape="1">
          <a:blip r:embed="rId9">
            <a:alphaModFix/>
          </a:blip>
          <a:srcRect b="0" l="0" r="0" t="0"/>
          <a:stretch/>
        </p:blipFill>
        <p:spPr>
          <a:xfrm>
            <a:off x="-45196" y="1926103"/>
            <a:ext cx="6423759" cy="3320267"/>
          </a:xfrm>
          <a:prstGeom prst="rect">
            <a:avLst/>
          </a:prstGeom>
          <a:noFill/>
          <a:ln>
            <a:noFill/>
          </a:ln>
        </p:spPr>
      </p:pic>
      <p:sp>
        <p:nvSpPr>
          <p:cNvPr id="147" name="Google Shape;147;p5"/>
          <p:cNvSpPr/>
          <p:nvPr/>
        </p:nvSpPr>
        <p:spPr>
          <a:xfrm>
            <a:off x="2754629" y="5243647"/>
            <a:ext cx="3886201" cy="814253"/>
          </a:xfrm>
          <a:custGeom>
            <a:rect b="b" l="l" r="r" t="t"/>
            <a:pathLst>
              <a:path extrusionOk="0" h="2858107" w="6184692">
                <a:moveTo>
                  <a:pt x="0" y="0"/>
                </a:moveTo>
                <a:cubicBezTo>
                  <a:pt x="142808" y="89246"/>
                  <a:pt x="360717" y="849699"/>
                  <a:pt x="638668" y="1290542"/>
                </a:cubicBezTo>
                <a:cubicBezTo>
                  <a:pt x="936453" y="1663967"/>
                  <a:pt x="1377132" y="2483749"/>
                  <a:pt x="1929520" y="2712467"/>
                </a:cubicBezTo>
                <a:cubicBezTo>
                  <a:pt x="2481908" y="2941185"/>
                  <a:pt x="3348907" y="2882151"/>
                  <a:pt x="3952999" y="2662848"/>
                </a:cubicBezTo>
                <a:cubicBezTo>
                  <a:pt x="4557091" y="2443545"/>
                  <a:pt x="5479777" y="1476660"/>
                  <a:pt x="5554072" y="1396650"/>
                </a:cubicBezTo>
                <a:cubicBezTo>
                  <a:pt x="5628367" y="1316640"/>
                  <a:pt x="6209582" y="536216"/>
                  <a:pt x="6183865" y="564791"/>
                </a:cubicBezTo>
              </a:path>
            </a:pathLst>
          </a:custGeom>
          <a:noFill/>
          <a:ln cap="flat" cmpd="sng" w="12700">
            <a:solidFill>
              <a:srgbClr val="0E5F5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2" name="Shape 152"/>
        <p:cNvGrpSpPr/>
        <p:nvPr/>
      </p:nvGrpSpPr>
      <p:grpSpPr>
        <a:xfrm>
          <a:off x="0" y="0"/>
          <a:ext cx="0" cy="0"/>
          <a:chOff x="0" y="0"/>
          <a:chExt cx="0" cy="0"/>
        </a:xfrm>
      </p:grpSpPr>
      <p:sp>
        <p:nvSpPr>
          <p:cNvPr id="153" name="Google Shape;153;p6"/>
          <p:cNvSpPr txBox="1"/>
          <p:nvPr>
            <p:ph type="title"/>
          </p:nvPr>
        </p:nvSpPr>
        <p:spPr>
          <a:xfrm>
            <a:off x="6556248" y="384048"/>
            <a:ext cx="4800600" cy="1828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lt1"/>
              </a:buClr>
              <a:buSzPts val="3700"/>
              <a:buFont typeface="Arial"/>
              <a:buNone/>
            </a:pPr>
            <a:r>
              <a:rPr lang="lv-LV" sz="3700"/>
              <a:t>ILGTSPĒJĪGS FINANSĒJUMS UN ILGTSPĒJAS ZIŅOŠANA </a:t>
            </a:r>
            <a:endParaRPr/>
          </a:p>
        </p:txBody>
      </p:sp>
      <p:sp>
        <p:nvSpPr>
          <p:cNvPr id="154" name="Google Shape;154;p6"/>
          <p:cNvSpPr txBox="1"/>
          <p:nvPr>
            <p:ph idx="1" type="body"/>
          </p:nvPr>
        </p:nvSpPr>
        <p:spPr>
          <a:xfrm>
            <a:off x="6556249" y="2240281"/>
            <a:ext cx="4799013" cy="1437640"/>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120000"/>
              </a:lnSpc>
              <a:spcBef>
                <a:spcPts val="0"/>
              </a:spcBef>
              <a:spcAft>
                <a:spcPts val="0"/>
              </a:spcAft>
              <a:buClr>
                <a:srgbClr val="0E5F50"/>
              </a:buClr>
              <a:buSzPct val="100000"/>
              <a:buNone/>
            </a:pPr>
            <a:r>
              <a:rPr b="1" lang="lv-LV">
                <a:solidFill>
                  <a:srgbClr val="0E5F50"/>
                </a:solidFill>
              </a:rPr>
              <a:t>Taksonomija</a:t>
            </a:r>
            <a:r>
              <a:rPr lang="lv-LV">
                <a:solidFill>
                  <a:srgbClr val="0E5F50"/>
                </a:solidFill>
              </a:rPr>
              <a:t> | </a:t>
            </a:r>
            <a:r>
              <a:rPr i="1" lang="lv-LV"/>
              <a:t>Eiropas Parlamenta un Padomes Regula (ES) 2020/852 (2020. gada 18. jūnijs) par regulējuma izveidi ilgtspējīgu ieguldījumu veicināšanai un ar ko groza Regulu (ES) 2019/2088 (Dokuments attiecas uz EEZ)</a:t>
            </a:r>
            <a:endParaRPr/>
          </a:p>
        </p:txBody>
      </p:sp>
      <p:grpSp>
        <p:nvGrpSpPr>
          <p:cNvPr id="155" name="Google Shape;155;p6"/>
          <p:cNvGrpSpPr/>
          <p:nvPr/>
        </p:nvGrpSpPr>
        <p:grpSpPr>
          <a:xfrm>
            <a:off x="-7620" y="1020755"/>
            <a:ext cx="6103620" cy="5837245"/>
            <a:chOff x="-7620" y="1020755"/>
            <a:chExt cx="6103620" cy="5837245"/>
          </a:xfrm>
        </p:grpSpPr>
        <p:grpSp>
          <p:nvGrpSpPr>
            <p:cNvPr id="156" name="Google Shape;156;p6"/>
            <p:cNvGrpSpPr/>
            <p:nvPr/>
          </p:nvGrpSpPr>
          <p:grpSpPr>
            <a:xfrm>
              <a:off x="-7620" y="1020755"/>
              <a:ext cx="6103620" cy="5011745"/>
              <a:chOff x="-7620" y="284155"/>
              <a:chExt cx="6103620" cy="5011745"/>
            </a:xfrm>
          </p:grpSpPr>
          <p:pic>
            <p:nvPicPr>
              <p:cNvPr id="157" name="Google Shape;157;p6"/>
              <p:cNvPicPr preferRelativeResize="0"/>
              <p:nvPr/>
            </p:nvPicPr>
            <p:blipFill rotWithShape="1">
              <a:blip r:embed="rId4">
                <a:alphaModFix/>
              </a:blip>
              <a:srcRect b="39883" l="0" r="0" t="0"/>
              <a:stretch/>
            </p:blipFill>
            <p:spPr>
              <a:xfrm>
                <a:off x="0" y="2941320"/>
                <a:ext cx="6096000" cy="2354580"/>
              </a:xfrm>
              <a:prstGeom prst="rect">
                <a:avLst/>
              </a:prstGeom>
              <a:noFill/>
              <a:ln>
                <a:noFill/>
              </a:ln>
            </p:spPr>
          </p:pic>
          <p:pic>
            <p:nvPicPr>
              <p:cNvPr id="158" name="Google Shape;158;p6"/>
              <p:cNvPicPr preferRelativeResize="0"/>
              <p:nvPr/>
            </p:nvPicPr>
            <p:blipFill rotWithShape="1">
              <a:blip r:embed="rId5">
                <a:alphaModFix/>
              </a:blip>
              <a:srcRect b="0" l="1960" r="0" t="0"/>
              <a:stretch/>
            </p:blipFill>
            <p:spPr>
              <a:xfrm>
                <a:off x="-7620" y="284155"/>
                <a:ext cx="6096000" cy="2657166"/>
              </a:xfrm>
              <a:prstGeom prst="rect">
                <a:avLst/>
              </a:prstGeom>
              <a:noFill/>
              <a:ln>
                <a:noFill/>
              </a:ln>
            </p:spPr>
          </p:pic>
        </p:grpSp>
        <p:sp>
          <p:nvSpPr>
            <p:cNvPr id="159" name="Google Shape;159;p6"/>
            <p:cNvSpPr/>
            <p:nvPr/>
          </p:nvSpPr>
          <p:spPr>
            <a:xfrm>
              <a:off x="3182771" y="4412673"/>
              <a:ext cx="883538" cy="394854"/>
            </a:xfrm>
            <a:custGeom>
              <a:rect b="b" l="l" r="r" t="t"/>
              <a:pathLst>
                <a:path extrusionOk="0" h="394854" w="883538">
                  <a:moveTo>
                    <a:pt x="0" y="197427"/>
                  </a:moveTo>
                  <a:cubicBezTo>
                    <a:pt x="6871" y="36705"/>
                    <a:pt x="240314" y="34257"/>
                    <a:pt x="441769" y="0"/>
                  </a:cubicBezTo>
                  <a:cubicBezTo>
                    <a:pt x="679698" y="-2289"/>
                    <a:pt x="885967" y="79875"/>
                    <a:pt x="883538" y="197427"/>
                  </a:cubicBezTo>
                  <a:cubicBezTo>
                    <a:pt x="937172" y="271012"/>
                    <a:pt x="662044" y="455263"/>
                    <a:pt x="441769" y="394854"/>
                  </a:cubicBezTo>
                  <a:cubicBezTo>
                    <a:pt x="188613" y="424984"/>
                    <a:pt x="16592" y="291869"/>
                    <a:pt x="0" y="197427"/>
                  </a:cubicBezTo>
                  <a:close/>
                </a:path>
              </a:pathLst>
            </a:custGeom>
            <a:noFill/>
            <a:ln cap="flat" cmpd="sng" w="19050">
              <a:solidFill>
                <a:srgbClr val="114C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60" name="Google Shape;160;p6"/>
            <p:cNvPicPr preferRelativeResize="0"/>
            <p:nvPr/>
          </p:nvPicPr>
          <p:blipFill rotWithShape="1">
            <a:blip r:embed="rId4">
              <a:alphaModFix/>
            </a:blip>
            <a:srcRect b="-322" l="0" r="0" t="75309"/>
            <a:stretch/>
          </p:blipFill>
          <p:spPr>
            <a:xfrm>
              <a:off x="0" y="5878252"/>
              <a:ext cx="6096000" cy="979748"/>
            </a:xfrm>
            <a:prstGeom prst="rect">
              <a:avLst/>
            </a:prstGeom>
            <a:noFill/>
            <a:ln>
              <a:noFill/>
            </a:ln>
          </p:spPr>
        </p:pic>
      </p:grpSp>
      <p:sp>
        <p:nvSpPr>
          <p:cNvPr id="161" name="Google Shape;161;p6"/>
          <p:cNvSpPr/>
          <p:nvPr/>
        </p:nvSpPr>
        <p:spPr>
          <a:xfrm>
            <a:off x="1612900" y="1968500"/>
            <a:ext cx="241300" cy="244348"/>
          </a:xfrm>
          <a:custGeom>
            <a:rect b="b" l="l" r="r" t="t"/>
            <a:pathLst>
              <a:path extrusionOk="0" h="244348" w="241300">
                <a:moveTo>
                  <a:pt x="0" y="122174"/>
                </a:moveTo>
                <a:cubicBezTo>
                  <a:pt x="2566" y="35398"/>
                  <a:pt x="66021" y="9670"/>
                  <a:pt x="120650" y="0"/>
                </a:cubicBezTo>
                <a:cubicBezTo>
                  <a:pt x="173694" y="-5138"/>
                  <a:pt x="243896" y="45598"/>
                  <a:pt x="241300" y="122174"/>
                </a:cubicBezTo>
                <a:cubicBezTo>
                  <a:pt x="250267" y="183722"/>
                  <a:pt x="186225" y="247045"/>
                  <a:pt x="120650" y="244348"/>
                </a:cubicBezTo>
                <a:cubicBezTo>
                  <a:pt x="49726" y="258441"/>
                  <a:pt x="8524" y="182152"/>
                  <a:pt x="0" y="122174"/>
                </a:cubicBezTo>
                <a:close/>
              </a:path>
            </a:pathLst>
          </a:custGeom>
          <a:noFill/>
          <a:ln cap="flat" cmpd="sng" w="19050">
            <a:solidFill>
              <a:srgbClr val="114C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2" name="Google Shape;162;p6"/>
          <p:cNvSpPr/>
          <p:nvPr/>
        </p:nvSpPr>
        <p:spPr>
          <a:xfrm>
            <a:off x="2293771" y="3168073"/>
            <a:ext cx="883538" cy="260927"/>
          </a:xfrm>
          <a:custGeom>
            <a:rect b="b" l="l" r="r" t="t"/>
            <a:pathLst>
              <a:path extrusionOk="0" h="260927" w="883538">
                <a:moveTo>
                  <a:pt x="0" y="130464"/>
                </a:moveTo>
                <a:cubicBezTo>
                  <a:pt x="1277" y="48803"/>
                  <a:pt x="210813" y="10493"/>
                  <a:pt x="441769" y="0"/>
                </a:cubicBezTo>
                <a:cubicBezTo>
                  <a:pt x="668147" y="-6656"/>
                  <a:pt x="888552" y="40832"/>
                  <a:pt x="883538" y="130464"/>
                </a:cubicBezTo>
                <a:cubicBezTo>
                  <a:pt x="915515" y="181381"/>
                  <a:pt x="681712" y="271219"/>
                  <a:pt x="441769" y="260928"/>
                </a:cubicBezTo>
                <a:cubicBezTo>
                  <a:pt x="195100" y="269752"/>
                  <a:pt x="8726" y="194842"/>
                  <a:pt x="0" y="130464"/>
                </a:cubicBezTo>
                <a:close/>
              </a:path>
            </a:pathLst>
          </a:custGeom>
          <a:noFill/>
          <a:ln cap="flat" cmpd="sng" w="19050">
            <a:solidFill>
              <a:srgbClr val="114C3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3" name="Google Shape;163;p6"/>
          <p:cNvSpPr txBox="1"/>
          <p:nvPr/>
        </p:nvSpPr>
        <p:spPr>
          <a:xfrm>
            <a:off x="6088380" y="3601720"/>
            <a:ext cx="6103620" cy="3293209"/>
          </a:xfrm>
          <a:prstGeom prst="rect">
            <a:avLst/>
          </a:prstGeom>
          <a:solidFill>
            <a:schemeClr val="lt1">
              <a:alpha val="29803"/>
            </a:schemeClr>
          </a:solidFill>
          <a:ln>
            <a:noFill/>
          </a:ln>
        </p:spPr>
        <p:txBody>
          <a:bodyPr anchorCtr="0" anchor="t" bIns="45700" lIns="91425" spcFirstLastPara="1" rIns="576000" wrap="square" tIns="45700">
            <a:spAutoFit/>
          </a:bodyPr>
          <a:lstStyle/>
          <a:p>
            <a:pPr indent="-285750" lvl="0" marL="723900" marR="0" rtl="0" algn="l">
              <a:spcBef>
                <a:spcPts val="0"/>
              </a:spcBef>
              <a:spcAft>
                <a:spcPts val="0"/>
              </a:spcAft>
              <a:buNone/>
            </a:pPr>
            <a:r>
              <a:rPr lang="lv-LV" sz="1600">
                <a:solidFill>
                  <a:schemeClr val="dk1"/>
                </a:solidFill>
                <a:latin typeface="Arial"/>
                <a:ea typeface="Arial"/>
                <a:cs typeface="Arial"/>
                <a:sym typeface="Arial"/>
              </a:rPr>
              <a:t>Aktivitātes </a:t>
            </a:r>
            <a:r>
              <a:rPr b="1" i="1" lang="lv-LV" sz="1600">
                <a:solidFill>
                  <a:srgbClr val="0E5F50"/>
                </a:solidFill>
                <a:latin typeface="Arial"/>
                <a:ea typeface="Arial"/>
                <a:cs typeface="Arial"/>
                <a:sym typeface="Arial"/>
              </a:rPr>
              <a:t>taksonomijas</a:t>
            </a:r>
            <a:r>
              <a:rPr lang="lv-LV" sz="1600">
                <a:solidFill>
                  <a:schemeClr val="dk1"/>
                </a:solidFill>
                <a:latin typeface="Arial"/>
                <a:ea typeface="Arial"/>
                <a:cs typeface="Arial"/>
                <a:sym typeface="Arial"/>
              </a:rPr>
              <a:t> regulējumā ietvertajā būvniecības un nekustamā īpašuma sektorā:</a:t>
            </a:r>
            <a:endParaRPr/>
          </a:p>
          <a:p>
            <a:pPr indent="-285750" lvl="0" marL="723900" marR="0" rtl="0" algn="l">
              <a:spcBef>
                <a:spcPts val="0"/>
              </a:spcBef>
              <a:spcAft>
                <a:spcPts val="0"/>
              </a:spcAft>
              <a:buClr>
                <a:schemeClr val="dk1"/>
              </a:buClr>
              <a:buSzPts val="1600"/>
              <a:buFont typeface="Arial"/>
              <a:buChar char="•"/>
            </a:pPr>
            <a:r>
              <a:rPr b="1" lang="lv-LV" sz="1600">
                <a:solidFill>
                  <a:schemeClr val="dk1"/>
                </a:solidFill>
                <a:latin typeface="Arial"/>
                <a:ea typeface="Arial"/>
                <a:cs typeface="Arial"/>
                <a:sym typeface="Arial"/>
              </a:rPr>
              <a:t>Jaunu ēku celtniecība </a:t>
            </a:r>
            <a:r>
              <a:rPr lang="lv-LV" sz="1600">
                <a:solidFill>
                  <a:schemeClr val="dk1"/>
                </a:solidFill>
                <a:latin typeface="Arial"/>
                <a:ea typeface="Arial"/>
                <a:cs typeface="Arial"/>
                <a:sym typeface="Arial"/>
              </a:rPr>
              <a:t>(1.redakcijā)</a:t>
            </a:r>
            <a:endParaRPr/>
          </a:p>
          <a:p>
            <a:pPr indent="-285750" lvl="0" marL="72390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Esošo ēku atjaunošana</a:t>
            </a:r>
            <a:endParaRPr/>
          </a:p>
          <a:p>
            <a:pPr indent="-285750" lvl="0" marL="72390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Energoefektivitātes iekārtu uzstādīšana, apkope un remonts</a:t>
            </a:r>
            <a:endParaRPr/>
          </a:p>
          <a:p>
            <a:pPr indent="-285750" lvl="0" marL="72390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Elektrisko transportlīdzekļu uzlādes staciju uzstādīšana, apkope un remonts ēkās (un pie ēkām esošajās stāvvietās)</a:t>
            </a:r>
            <a:endParaRPr/>
          </a:p>
          <a:p>
            <a:pPr indent="-285750" lvl="0" marL="72390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Ēku energoefektivitātes mērīšanas, regulēšanas un kontroles instrumentu un ierīču uzstādīšana, apkope un remonts</a:t>
            </a:r>
            <a:endParaRPr/>
          </a:p>
          <a:p>
            <a:pPr indent="-285750" lvl="0" marL="723900" marR="0" rtl="0" algn="l">
              <a:spcBef>
                <a:spcPts val="0"/>
              </a:spcBef>
              <a:spcAft>
                <a:spcPts val="0"/>
              </a:spcAft>
              <a:buClr>
                <a:schemeClr val="dk1"/>
              </a:buClr>
              <a:buSzPts val="1600"/>
              <a:buFont typeface="Arial"/>
              <a:buChar char="•"/>
            </a:pPr>
            <a:r>
              <a:rPr lang="lv-LV" sz="1600">
                <a:solidFill>
                  <a:schemeClr val="dk1"/>
                </a:solidFill>
                <a:latin typeface="Arial"/>
                <a:ea typeface="Arial"/>
                <a:cs typeface="Arial"/>
                <a:sym typeface="Arial"/>
              </a:rPr>
              <a:t>Atjaunojamās enerģijas tehnoloģiju uzstādīšana, apkope un remonts</a:t>
            </a:r>
            <a:endParaRPr/>
          </a:p>
          <a:p>
            <a:pPr indent="-285750" lvl="0" marL="723900" marR="0" rtl="0" algn="l">
              <a:spcBef>
                <a:spcPts val="0"/>
              </a:spcBef>
              <a:spcAft>
                <a:spcPts val="0"/>
              </a:spcAft>
              <a:buClr>
                <a:schemeClr val="dk1"/>
              </a:buClr>
              <a:buSzPts val="1600"/>
              <a:buFont typeface="Arial"/>
              <a:buChar char="•"/>
            </a:pPr>
            <a:r>
              <a:rPr b="1" lang="lv-LV" sz="1600">
                <a:solidFill>
                  <a:schemeClr val="dk1"/>
                </a:solidFill>
                <a:latin typeface="Arial"/>
                <a:ea typeface="Arial"/>
                <a:cs typeface="Arial"/>
                <a:sym typeface="Arial"/>
              </a:rPr>
              <a:t>Ēku iegāde un īpašumtiesības </a:t>
            </a:r>
            <a:r>
              <a:rPr lang="lv-LV" sz="1600">
                <a:solidFill>
                  <a:schemeClr val="dk1"/>
                </a:solidFill>
                <a:latin typeface="Arial"/>
                <a:ea typeface="Arial"/>
                <a:cs typeface="Arial"/>
                <a:sym typeface="Arial"/>
              </a:rPr>
              <a:t>(1.redakcijā)</a:t>
            </a:r>
            <a:endParaRPr b="1" sz="1600">
              <a:solidFill>
                <a:schemeClr val="dk1"/>
              </a:solidFill>
              <a:latin typeface="Arial"/>
              <a:ea typeface="Arial"/>
              <a:cs typeface="Arial"/>
              <a:sym typeface="Arial"/>
            </a:endParaRPr>
          </a:p>
          <a:p>
            <a:pPr indent="0" lvl="0" marL="266700" marR="0" rtl="0" algn="l">
              <a:spcBef>
                <a:spcPts val="0"/>
              </a:spcBef>
              <a:spcAft>
                <a:spcPts val="0"/>
              </a:spcAft>
              <a:buNone/>
            </a:pPr>
            <a:r>
              <a:t/>
            </a:r>
            <a:endParaRPr sz="1600">
              <a:solidFill>
                <a:schemeClr val="dk1"/>
              </a:solidFill>
              <a:latin typeface="Arial"/>
              <a:ea typeface="Arial"/>
              <a:cs typeface="Arial"/>
              <a:sym typeface="Arial"/>
            </a:endParaRPr>
          </a:p>
        </p:txBody>
      </p:sp>
      <p:sp>
        <p:nvSpPr>
          <p:cNvPr id="164" name="Google Shape;164;p6"/>
          <p:cNvSpPr txBox="1"/>
          <p:nvPr/>
        </p:nvSpPr>
        <p:spPr>
          <a:xfrm>
            <a:off x="9816084" y="174567"/>
            <a:ext cx="2375916" cy="92333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lv-LV" sz="1800">
                <a:solidFill>
                  <a:srgbClr val="0E5F50"/>
                </a:solidFill>
                <a:latin typeface="Arial"/>
                <a:ea typeface="Arial"/>
                <a:cs typeface="Arial"/>
                <a:sym typeface="Arial"/>
              </a:rPr>
              <a:t>Nosacījumi investīciju portfeļa ilgtspējas vērtēšanai</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7"/>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A4F1C"/>
              </a:buClr>
              <a:buSzPts val="4400"/>
              <a:buFont typeface="Arial"/>
              <a:buNone/>
            </a:pPr>
            <a:r>
              <a:rPr lang="lv-LV"/>
              <a:t>KORPORATĪVĀS ILGTSPĒJAS ZIŅOŠANA</a:t>
            </a:r>
            <a:endParaRPr/>
          </a:p>
        </p:txBody>
      </p:sp>
      <p:sp>
        <p:nvSpPr>
          <p:cNvPr id="171" name="Google Shape;171;p7"/>
          <p:cNvSpPr txBox="1"/>
          <p:nvPr/>
        </p:nvSpPr>
        <p:spPr>
          <a:xfrm>
            <a:off x="1981200" y="2962400"/>
            <a:ext cx="4470400" cy="266226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800">
                <a:solidFill>
                  <a:schemeClr val="dk1"/>
                </a:solidFill>
                <a:latin typeface="Arial"/>
                <a:ea typeface="Arial"/>
                <a:cs typeface="Arial"/>
                <a:sym typeface="Arial"/>
              </a:rPr>
              <a:t>Uzņēmumiem, uz kuriem attiecas Korporatīvās ilgtspējas ziņošanas direktīva (</a:t>
            </a:r>
            <a:r>
              <a:rPr i="1" lang="lv-LV" sz="1800">
                <a:solidFill>
                  <a:schemeClr val="dk1"/>
                </a:solidFill>
                <a:latin typeface="Arial"/>
                <a:ea typeface="Arial"/>
                <a:cs typeface="Arial"/>
                <a:sym typeface="Arial"/>
              </a:rPr>
              <a:t>lielie uzņēmumi un biržā kotētie uzņēmumi</a:t>
            </a:r>
            <a:r>
              <a:rPr lang="lv-LV" sz="1800">
                <a:solidFill>
                  <a:schemeClr val="dk1"/>
                </a:solidFill>
                <a:latin typeface="Arial"/>
                <a:ea typeface="Arial"/>
                <a:cs typeface="Arial"/>
                <a:sym typeface="Arial"/>
              </a:rPr>
              <a:t>), savos gada pārskatos ir jāziņo, cik lielā mērā uz to darbību attiecas ES taksonomija un ciktāl to darbība atbilst taksonomijas deleģētajos aktos noteiktajiem kritērijiem. </a:t>
            </a:r>
            <a:endParaRPr/>
          </a:p>
          <a:p>
            <a:pPr indent="0" lvl="0" marL="0" marR="0" rtl="0" algn="l">
              <a:spcBef>
                <a:spcPts val="600"/>
              </a:spcBef>
              <a:spcAft>
                <a:spcPts val="0"/>
              </a:spcAft>
              <a:buNone/>
            </a:pPr>
            <a:r>
              <a:rPr lang="lv-LV" sz="1800">
                <a:solidFill>
                  <a:schemeClr val="dk1"/>
                </a:solidFill>
                <a:latin typeface="Arial"/>
                <a:ea typeface="Arial"/>
                <a:cs typeface="Arial"/>
                <a:sym typeface="Arial"/>
              </a:rPr>
              <a:t>Citi uzņēmumi, var izlemt ziņot brīvprātīgi, lai iegūtu piekļuvi ilgtspējīgam finansējumam vai citu ar uzņēmējdarbību saistītu iemeslu dēļ.</a:t>
            </a:r>
            <a:endParaRPr/>
          </a:p>
        </p:txBody>
      </p:sp>
      <p:sp>
        <p:nvSpPr>
          <p:cNvPr id="172" name="Google Shape;172;p7"/>
          <p:cNvSpPr/>
          <p:nvPr/>
        </p:nvSpPr>
        <p:spPr>
          <a:xfrm>
            <a:off x="201427" y="211449"/>
            <a:ext cx="1584000" cy="1584000"/>
          </a:xfrm>
          <a:prstGeom prst="ellipse">
            <a:avLst/>
          </a:prstGeom>
          <a:solidFill>
            <a:srgbClr val="0E5F50"/>
          </a:solidFill>
          <a:ln cap="flat" cmpd="sng" w="12700">
            <a:solidFill>
              <a:srgbClr val="0E5F50"/>
            </a:solidFill>
            <a:prstDash val="solid"/>
            <a:miter lim="800000"/>
            <a:headEnd len="sm" w="sm" type="none"/>
            <a:tailEnd len="sm" w="sm" type="none"/>
          </a:ln>
        </p:spPr>
        <p:txBody>
          <a:bodyPr anchorCtr="0" anchor="ctr" bIns="0" lIns="36000" spcFirstLastPara="1" rIns="36000" wrap="square" tIns="0">
            <a:noAutofit/>
          </a:bodyPr>
          <a:lstStyle/>
          <a:p>
            <a:pPr indent="0" lvl="0" marL="0" marR="0" rtl="0" algn="ctr">
              <a:spcBef>
                <a:spcPts val="0"/>
              </a:spcBef>
              <a:spcAft>
                <a:spcPts val="0"/>
              </a:spcAft>
              <a:buNone/>
            </a:pPr>
            <a:r>
              <a:rPr lang="lv-LV" sz="1800">
                <a:solidFill>
                  <a:schemeClr val="lt1"/>
                </a:solidFill>
                <a:latin typeface="Calibri"/>
                <a:ea typeface="Calibri"/>
                <a:cs typeface="Calibri"/>
                <a:sym typeface="Calibri"/>
              </a:rPr>
              <a:t>CSRD</a:t>
            </a:r>
            <a:endParaRPr/>
          </a:p>
          <a:p>
            <a:pPr indent="0" lvl="0" marL="0" marR="0" rtl="0" algn="ctr">
              <a:spcBef>
                <a:spcPts val="0"/>
              </a:spcBef>
              <a:spcAft>
                <a:spcPts val="0"/>
              </a:spcAft>
              <a:buNone/>
            </a:pPr>
            <a:r>
              <a:rPr lang="lv-LV" sz="1800">
                <a:solidFill>
                  <a:schemeClr val="lt1"/>
                </a:solidFill>
                <a:latin typeface="Calibri"/>
                <a:ea typeface="Calibri"/>
                <a:cs typeface="Calibri"/>
                <a:sym typeface="Calibri"/>
              </a:rPr>
              <a:t>no 2023 janv.</a:t>
            </a:r>
            <a:endParaRPr/>
          </a:p>
        </p:txBody>
      </p:sp>
      <p:sp>
        <p:nvSpPr>
          <p:cNvPr id="173" name="Google Shape;173;p7"/>
          <p:cNvSpPr txBox="1"/>
          <p:nvPr/>
        </p:nvSpPr>
        <p:spPr>
          <a:xfrm>
            <a:off x="6578599" y="4017600"/>
            <a:ext cx="5613401"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600">
                <a:solidFill>
                  <a:schemeClr val="dk1"/>
                </a:solidFill>
                <a:latin typeface="Arial"/>
                <a:ea typeface="Arial"/>
                <a:cs typeface="Arial"/>
                <a:sym typeface="Arial"/>
              </a:rPr>
              <a:t>1. ES reģistrētiem valsts uzņēmumiem*,</a:t>
            </a:r>
            <a:endParaRPr/>
          </a:p>
          <a:p>
            <a:pPr indent="0" lvl="0" marL="0" marR="0" rtl="0" algn="l">
              <a:spcBef>
                <a:spcPts val="0"/>
              </a:spcBef>
              <a:spcAft>
                <a:spcPts val="0"/>
              </a:spcAft>
              <a:buNone/>
            </a:pPr>
            <a:r>
              <a:rPr lang="lv-LV" sz="1600">
                <a:solidFill>
                  <a:schemeClr val="dk1"/>
                </a:solidFill>
                <a:latin typeface="Arial"/>
                <a:ea typeface="Arial"/>
                <a:cs typeface="Arial"/>
                <a:sym typeface="Arial"/>
              </a:rPr>
              <a:t>2. ES biržās kotētiem uzņēmumiem  </a:t>
            </a:r>
            <a:endParaRPr/>
          </a:p>
          <a:p>
            <a:pPr indent="0" lvl="0" marL="0" marR="0" rtl="0" algn="l">
              <a:spcBef>
                <a:spcPts val="0"/>
              </a:spcBef>
              <a:spcAft>
                <a:spcPts val="0"/>
              </a:spcAft>
              <a:buNone/>
            </a:pPr>
            <a:r>
              <a:rPr lang="lv-LV" sz="1600">
                <a:solidFill>
                  <a:schemeClr val="dk1"/>
                </a:solidFill>
                <a:latin typeface="Arial"/>
                <a:ea typeface="Arial"/>
                <a:cs typeface="Arial"/>
                <a:sym typeface="Arial"/>
              </a:rPr>
              <a:t>3. ES lieliem komersantiem** </a:t>
            </a:r>
            <a:endParaRPr/>
          </a:p>
          <a:p>
            <a:pPr indent="-285750" lvl="0" marL="285750" marR="0" rtl="0" algn="l">
              <a:spcBef>
                <a:spcPts val="0"/>
              </a:spcBef>
              <a:spcAft>
                <a:spcPts val="0"/>
              </a:spcAft>
              <a:buClr>
                <a:schemeClr val="dk1"/>
              </a:buClr>
              <a:buSzPts val="1600"/>
              <a:buFont typeface="Arial"/>
              <a:buChar char="•"/>
            </a:pPr>
            <a:r>
              <a:rPr lang="lv-LV" sz="1600">
                <a:solidFill>
                  <a:schemeClr val="dk1"/>
                </a:solidFill>
                <a:latin typeface="Times New Roman"/>
                <a:ea typeface="Times New Roman"/>
                <a:cs typeface="Times New Roman"/>
                <a:sym typeface="Times New Roman"/>
              </a:rPr>
              <a:t>≥</a:t>
            </a:r>
            <a:r>
              <a:rPr lang="lv-LV" sz="1600">
                <a:solidFill>
                  <a:schemeClr val="dk1"/>
                </a:solidFill>
                <a:latin typeface="Arial"/>
                <a:ea typeface="Arial"/>
                <a:cs typeface="Arial"/>
                <a:sym typeface="Arial"/>
              </a:rPr>
              <a:t>250 darbinieki, </a:t>
            </a:r>
            <a:endParaRPr/>
          </a:p>
          <a:p>
            <a:pPr indent="-285750" lvl="0" marL="285750" marR="0" rtl="0" algn="l">
              <a:spcBef>
                <a:spcPts val="0"/>
              </a:spcBef>
              <a:spcAft>
                <a:spcPts val="0"/>
              </a:spcAft>
              <a:buClr>
                <a:schemeClr val="dk1"/>
              </a:buClr>
              <a:buSzPts val="1600"/>
              <a:buFont typeface="Arial"/>
              <a:buChar char="•"/>
            </a:pPr>
            <a:r>
              <a:rPr lang="lv-LV" sz="1600">
                <a:solidFill>
                  <a:schemeClr val="dk1"/>
                </a:solidFill>
                <a:latin typeface="Times New Roman"/>
                <a:ea typeface="Times New Roman"/>
                <a:cs typeface="Times New Roman"/>
                <a:sym typeface="Times New Roman"/>
              </a:rPr>
              <a:t>≥ </a:t>
            </a:r>
            <a:r>
              <a:rPr lang="lv-LV" sz="1600">
                <a:solidFill>
                  <a:schemeClr val="dk1"/>
                </a:solidFill>
                <a:latin typeface="Arial"/>
                <a:ea typeface="Arial"/>
                <a:cs typeface="Arial"/>
                <a:sym typeface="Arial"/>
              </a:rPr>
              <a:t>50 milj. €  ieņēmumi gadā, </a:t>
            </a:r>
            <a:endParaRPr/>
          </a:p>
          <a:p>
            <a:pPr indent="-285750" lvl="0" marL="285750" marR="0" rtl="0" algn="l">
              <a:spcBef>
                <a:spcPts val="0"/>
              </a:spcBef>
              <a:spcAft>
                <a:spcPts val="0"/>
              </a:spcAft>
              <a:buClr>
                <a:schemeClr val="dk1"/>
              </a:buClr>
              <a:buSzPts val="1600"/>
              <a:buFont typeface="Arial"/>
              <a:buChar char="•"/>
            </a:pPr>
            <a:r>
              <a:rPr lang="lv-LV" sz="1600">
                <a:solidFill>
                  <a:schemeClr val="dk1"/>
                </a:solidFill>
                <a:latin typeface="Times New Roman"/>
                <a:ea typeface="Times New Roman"/>
                <a:cs typeface="Times New Roman"/>
                <a:sym typeface="Times New Roman"/>
              </a:rPr>
              <a:t>≥ </a:t>
            </a:r>
            <a:r>
              <a:rPr lang="lv-LV" sz="1600">
                <a:solidFill>
                  <a:schemeClr val="dk1"/>
                </a:solidFill>
                <a:latin typeface="Arial"/>
                <a:ea typeface="Arial"/>
                <a:cs typeface="Arial"/>
                <a:sym typeface="Arial"/>
              </a:rPr>
              <a:t>25 milj. € bilance.</a:t>
            </a:r>
            <a:endParaRPr/>
          </a:p>
        </p:txBody>
      </p:sp>
      <p:sp>
        <p:nvSpPr>
          <p:cNvPr id="174" name="Google Shape;174;p7"/>
          <p:cNvSpPr txBox="1"/>
          <p:nvPr/>
        </p:nvSpPr>
        <p:spPr>
          <a:xfrm>
            <a:off x="6451600" y="1795449"/>
            <a:ext cx="4902200" cy="1836751"/>
          </a:xfrm>
          <a:prstGeom prst="rect">
            <a:avLst/>
          </a:prstGeom>
          <a:noFill/>
          <a:ln>
            <a:noFill/>
          </a:ln>
        </p:spPr>
        <p:txBody>
          <a:bodyPr anchorCtr="0" anchor="t" bIns="45700" lIns="91425" spcFirstLastPara="1" rIns="91425" wrap="square" tIns="45700">
            <a:normAutofit fontScale="70000" lnSpcReduction="20000"/>
          </a:bodyPr>
          <a:lstStyle/>
          <a:p>
            <a:pPr indent="-274320" lvl="0" marL="274320" marR="0" rtl="0" algn="l">
              <a:lnSpc>
                <a:spcPct val="120000"/>
              </a:lnSpc>
              <a:spcBef>
                <a:spcPts val="0"/>
              </a:spcBef>
              <a:spcAft>
                <a:spcPts val="0"/>
              </a:spcAft>
              <a:buClr>
                <a:srgbClr val="0E5F50"/>
              </a:buClr>
              <a:buSzPct val="100000"/>
              <a:buFont typeface="Arial"/>
              <a:buChar char="▪"/>
            </a:pPr>
            <a:r>
              <a:rPr b="1" lang="lv-LV" sz="2400">
                <a:solidFill>
                  <a:srgbClr val="0E5F50"/>
                </a:solidFill>
                <a:latin typeface="Arial"/>
                <a:ea typeface="Arial"/>
                <a:cs typeface="Arial"/>
                <a:sym typeface="Arial"/>
              </a:rPr>
              <a:t>Korporatīvās ilgtspējas ziņošana:</a:t>
            </a:r>
            <a:r>
              <a:rPr lang="lv-LV" sz="2400">
                <a:solidFill>
                  <a:schemeClr val="dk1"/>
                </a:solidFill>
                <a:latin typeface="Arial"/>
                <a:ea typeface="Arial"/>
                <a:cs typeface="Arial"/>
                <a:sym typeface="Arial"/>
              </a:rPr>
              <a:t> Eiropas Parlamenta un Padomes Direktīva (ES) 2022/2464 (2022. gada 14. decembris), ar ko attiecībā uz korporatīvo ilgtspējas ziņu sniegšanu groza Regulu (ES) Nr. 537/2014, Direktīvu 2004/109/EK, Direktīvu 2006/43/EK un Direktīvu 2013/34/ES (Dokuments attiecas uz EEZ)</a:t>
            </a:r>
            <a:endParaRPr/>
          </a:p>
        </p:txBody>
      </p:sp>
      <p:sp>
        <p:nvSpPr>
          <p:cNvPr id="175" name="Google Shape;175;p7"/>
          <p:cNvSpPr txBox="1"/>
          <p:nvPr/>
        </p:nvSpPr>
        <p:spPr>
          <a:xfrm>
            <a:off x="6578599" y="6320135"/>
            <a:ext cx="538480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lv-LV" sz="1200">
                <a:solidFill>
                  <a:schemeClr val="dk1"/>
                </a:solidFill>
                <a:latin typeface="Calibri"/>
                <a:ea typeface="Calibri"/>
                <a:cs typeface="Calibri"/>
                <a:sym typeface="Calibri"/>
              </a:rPr>
              <a:t>* izņemot mikrouzņēmumus</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lv-LV" sz="1200">
                <a:solidFill>
                  <a:schemeClr val="dk1"/>
                </a:solidFill>
                <a:latin typeface="Calibri"/>
                <a:ea typeface="Calibri"/>
                <a:cs typeface="Calibri"/>
                <a:sym typeface="Calibri"/>
              </a:rPr>
              <a:t>** </a:t>
            </a:r>
            <a:r>
              <a:rPr lang="lv-LV" sz="1200">
                <a:solidFill>
                  <a:schemeClr val="dk1"/>
                </a:solidFill>
                <a:latin typeface="Arial"/>
                <a:ea typeface="Arial"/>
                <a:cs typeface="Arial"/>
                <a:sym typeface="Arial"/>
              </a:rPr>
              <a:t>izpildās vismaz divi nosacījumi </a:t>
            </a:r>
            <a:endParaRPr sz="1200">
              <a:solidFill>
                <a:schemeClr val="dk1"/>
              </a:solidFill>
              <a:latin typeface="Calibri"/>
              <a:ea typeface="Calibri"/>
              <a:cs typeface="Calibri"/>
              <a:sym typeface="Calibri"/>
            </a:endParaRPr>
          </a:p>
        </p:txBody>
      </p:sp>
      <p:sp>
        <p:nvSpPr>
          <p:cNvPr id="176" name="Google Shape;176;p7"/>
          <p:cNvSpPr txBox="1"/>
          <p:nvPr/>
        </p:nvSpPr>
        <p:spPr>
          <a:xfrm>
            <a:off x="1981200" y="1676400"/>
            <a:ext cx="4470400"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lv-LV" sz="1800">
                <a:solidFill>
                  <a:schemeClr val="dk1"/>
                </a:solidFill>
                <a:latin typeface="Arial"/>
                <a:ea typeface="Arial"/>
                <a:cs typeface="Arial"/>
                <a:sym typeface="Arial"/>
              </a:rPr>
              <a:t>Ilgtspējas ziņojumi par sociālajiem un vides riskiem, ar kuriem uzņēmumi saskaras, un par to, kā uzņēmumu darbība ietekmē cilvēkus un vidi.</a:t>
            </a:r>
            <a:endParaRPr/>
          </a:p>
        </p:txBody>
      </p:sp>
      <p:sp>
        <p:nvSpPr>
          <p:cNvPr id="177" name="Google Shape;177;p7"/>
          <p:cNvSpPr txBox="1"/>
          <p:nvPr/>
        </p:nvSpPr>
        <p:spPr>
          <a:xfrm>
            <a:off x="6667500" y="3530600"/>
            <a:ext cx="5295899"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lv-LV" sz="1800">
                <a:solidFill>
                  <a:srgbClr val="0E5F50"/>
                </a:solidFill>
                <a:latin typeface="Arial"/>
                <a:ea typeface="Arial"/>
                <a:cs typeface="Arial"/>
                <a:sym typeface="Arial"/>
              </a:rPr>
              <a:t>Kam ir pienākums publicēt ilgtspējas ziņojumu?</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8"/>
          <p:cNvSpPr txBox="1"/>
          <p:nvPr>
            <p:ph type="title"/>
          </p:nvPr>
        </p:nvSpPr>
        <p:spPr>
          <a:xfrm>
            <a:off x="1981200" y="381000"/>
            <a:ext cx="9372600" cy="12954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rgbClr val="2A4F1C"/>
              </a:buClr>
              <a:buSzPts val="4400"/>
              <a:buFont typeface="Arial"/>
              <a:buNone/>
            </a:pPr>
            <a:r>
              <a:rPr lang="lv-LV"/>
              <a:t>ĒKU ENERGOEFEKTIVITĀTES DIREKTĪVAS GROZĪJUMI</a:t>
            </a:r>
            <a:endParaRPr/>
          </a:p>
        </p:txBody>
      </p:sp>
      <p:sp>
        <p:nvSpPr>
          <p:cNvPr id="184" name="Google Shape;184;p8"/>
          <p:cNvSpPr txBox="1"/>
          <p:nvPr>
            <p:ph idx="1" type="body"/>
          </p:nvPr>
        </p:nvSpPr>
        <p:spPr>
          <a:xfrm>
            <a:off x="1981200" y="1987419"/>
            <a:ext cx="8623300" cy="4483101"/>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lv-LV"/>
              <a:t>Grozījumu 7. -10. punkts paredz pakāpenisku </a:t>
            </a:r>
            <a:r>
              <a:rPr b="1" lang="lv-LV"/>
              <a:t>pāreju uz ēku pilna dzīves cikla ietekmes aprēķinu un aprites ekonomikas principu </a:t>
            </a:r>
            <a:r>
              <a:rPr lang="lv-LV"/>
              <a:t>(diskutēts tiek periods līdz 2030.g.)</a:t>
            </a:r>
            <a:endParaRPr/>
          </a:p>
          <a:p>
            <a:pPr indent="0" lvl="0" marL="0" rtl="0" algn="l">
              <a:lnSpc>
                <a:spcPct val="90000"/>
              </a:lnSpc>
              <a:spcBef>
                <a:spcPts val="1800"/>
              </a:spcBef>
              <a:spcAft>
                <a:spcPts val="0"/>
              </a:spcAft>
              <a:buClr>
                <a:schemeClr val="dk1"/>
              </a:buClr>
              <a:buSzPts val="2400"/>
              <a:buNone/>
            </a:pPr>
            <a:r>
              <a:rPr lang="lv-LV"/>
              <a:t>«Ēku visa aprites cikla veiktspēja būtu jāņem vērā ne tikai jaunbūvē, bet arī renovācijā, dalībvalstu ēku renovācijas plānos iekļaujot politiku visa aprites cikla siltumnīcefekta gāzu emisiju samazināšanai (7.p.)» </a:t>
            </a:r>
            <a:endParaRPr/>
          </a:p>
          <a:p>
            <a:pPr indent="0" lvl="0" marL="0" rtl="0" algn="l">
              <a:lnSpc>
                <a:spcPct val="90000"/>
              </a:lnSpc>
              <a:spcBef>
                <a:spcPts val="1800"/>
              </a:spcBef>
              <a:spcAft>
                <a:spcPts val="0"/>
              </a:spcAft>
              <a:buClr>
                <a:schemeClr val="dk1"/>
              </a:buClr>
              <a:buSzPts val="2400"/>
              <a:buNone/>
            </a:pPr>
            <a:r>
              <a:rPr lang="lv-LV"/>
              <a:t>«Lai līdz minimumam samazinātu ēku siltumnīcefekta gāzu emisijas visā aprites ciklā, ir nepieciešama resursu efektivitāte un apritīgums (8.p.)»</a:t>
            </a:r>
            <a:endParaRPr/>
          </a:p>
          <a:p>
            <a:pPr indent="0" lvl="0" marL="0" rtl="0" algn="l">
              <a:lnSpc>
                <a:spcPct val="90000"/>
              </a:lnSpc>
              <a:spcBef>
                <a:spcPts val="1800"/>
              </a:spcBef>
              <a:spcAft>
                <a:spcPts val="0"/>
              </a:spcAft>
              <a:buClr>
                <a:schemeClr val="dk1"/>
              </a:buClr>
              <a:buSzPts val="2400"/>
              <a:buNone/>
            </a:pPr>
            <a:r>
              <a:rPr lang="lv-LV"/>
              <a:t>III Pielikums: PRASĪBAS DZĪVES CIKLA GLOBĀLĀS SAILŠANAS POTENCIĀLA (GWP) APRĒĶINĀŠANAI (jauns pielikums)</a:t>
            </a:r>
            <a:endParaRPr/>
          </a:p>
        </p:txBody>
      </p:sp>
      <p:sp>
        <p:nvSpPr>
          <p:cNvPr id="185" name="Google Shape;185;p8"/>
          <p:cNvSpPr/>
          <p:nvPr/>
        </p:nvSpPr>
        <p:spPr>
          <a:xfrm>
            <a:off x="32500" y="1587500"/>
            <a:ext cx="1332000" cy="1333500"/>
          </a:xfrm>
          <a:prstGeom prst="ellipse">
            <a:avLst/>
          </a:prstGeom>
          <a:solidFill>
            <a:srgbClr val="ADADAD"/>
          </a:solidFill>
          <a:ln cap="flat" cmpd="sng" w="12700">
            <a:solidFill>
              <a:srgbClr val="ADADAD"/>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lv-LV" sz="1400">
                <a:solidFill>
                  <a:schemeClr val="dk1"/>
                </a:solidFill>
                <a:latin typeface="Arial"/>
                <a:ea typeface="Arial"/>
                <a:cs typeface="Arial"/>
                <a:sym typeface="Arial"/>
              </a:rPr>
              <a:t>Kalpošanas laiks 50 gadi</a:t>
            </a:r>
            <a:endParaRPr/>
          </a:p>
        </p:txBody>
      </p:sp>
      <p:sp>
        <p:nvSpPr>
          <p:cNvPr id="186" name="Google Shape;186;p8"/>
          <p:cNvSpPr/>
          <p:nvPr/>
        </p:nvSpPr>
        <p:spPr>
          <a:xfrm>
            <a:off x="629300" y="3429000"/>
            <a:ext cx="1260000" cy="1260000"/>
          </a:xfrm>
          <a:prstGeom prst="ellipse">
            <a:avLst/>
          </a:prstGeom>
          <a:solidFill>
            <a:srgbClr val="0E5F50"/>
          </a:solidFill>
          <a:ln cap="flat" cmpd="sng" w="12700">
            <a:solidFill>
              <a:srgbClr val="0E5F50"/>
            </a:solidFill>
            <a:prstDash val="solid"/>
            <a:miter lim="800000"/>
            <a:headEnd len="sm" w="sm" type="none"/>
            <a:tailEnd len="sm" w="sm" type="none"/>
          </a:ln>
        </p:spPr>
        <p:txBody>
          <a:bodyPr anchorCtr="0" anchor="ctr" bIns="45700" lIns="36000" spcFirstLastPara="1" rIns="36000" wrap="square" tIns="45700">
            <a:noAutofit/>
          </a:bodyPr>
          <a:lstStyle/>
          <a:p>
            <a:pPr indent="0" lvl="0" marL="0" marR="0" rtl="0" algn="ctr">
              <a:spcBef>
                <a:spcPts val="0"/>
              </a:spcBef>
              <a:spcAft>
                <a:spcPts val="0"/>
              </a:spcAft>
              <a:buNone/>
            </a:pPr>
            <a:r>
              <a:rPr b="1" i="0" lang="lv-LV" sz="1200">
                <a:solidFill>
                  <a:schemeClr val="lt1"/>
                </a:solidFill>
                <a:latin typeface="Arial"/>
                <a:ea typeface="Arial"/>
                <a:cs typeface="Arial"/>
                <a:sym typeface="Arial"/>
              </a:rPr>
              <a:t>LCA pēc EN 15978:2011</a:t>
            </a:r>
            <a:r>
              <a:rPr b="1" lang="lv-LV" sz="1200">
                <a:solidFill>
                  <a:schemeClr val="lt1"/>
                </a:solidFill>
                <a:latin typeface="Arial"/>
                <a:ea typeface="Arial"/>
                <a:cs typeface="Arial"/>
                <a:sym typeface="Arial"/>
              </a:rPr>
              <a:t> </a:t>
            </a:r>
            <a:endParaRPr/>
          </a:p>
        </p:txBody>
      </p:sp>
      <p:sp>
        <p:nvSpPr>
          <p:cNvPr id="187" name="Google Shape;187;p8"/>
          <p:cNvSpPr/>
          <p:nvPr/>
        </p:nvSpPr>
        <p:spPr>
          <a:xfrm>
            <a:off x="0" y="4304338"/>
            <a:ext cx="1548000" cy="1548000"/>
          </a:xfrm>
          <a:prstGeom prst="ellipse">
            <a:avLst/>
          </a:prstGeom>
          <a:solidFill>
            <a:srgbClr val="A13621"/>
          </a:solidFill>
          <a:ln cap="flat" cmpd="sng" w="12700">
            <a:solidFill>
              <a:srgbClr val="A13621"/>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lang="lv-LV" sz="1400">
                <a:solidFill>
                  <a:schemeClr val="dk1"/>
                </a:solidFill>
                <a:latin typeface="Arial"/>
                <a:ea typeface="Arial"/>
                <a:cs typeface="Arial"/>
                <a:sym typeface="Arial"/>
              </a:rPr>
              <a:t>Alternatīva metode, ja izpilda </a:t>
            </a:r>
            <a:r>
              <a:rPr b="0" i="0" lang="lv-LV" sz="1400">
                <a:solidFill>
                  <a:schemeClr val="dk1"/>
                </a:solidFill>
                <a:latin typeface="Arial"/>
                <a:ea typeface="Arial"/>
                <a:cs typeface="Arial"/>
                <a:sym typeface="Arial"/>
              </a:rPr>
              <a:t>Level(s) </a:t>
            </a:r>
            <a:br>
              <a:rPr lang="lv-LV" sz="1400">
                <a:solidFill>
                  <a:schemeClr val="dk1"/>
                </a:solidFill>
                <a:latin typeface="Arial"/>
                <a:ea typeface="Arial"/>
                <a:cs typeface="Arial"/>
                <a:sym typeface="Arial"/>
              </a:rPr>
            </a:br>
            <a:r>
              <a:rPr lang="lv-LV" sz="1400">
                <a:solidFill>
                  <a:schemeClr val="dk1"/>
                </a:solidFill>
                <a:latin typeface="Arial"/>
                <a:ea typeface="Arial"/>
                <a:cs typeface="Arial"/>
                <a:sym typeface="Arial"/>
              </a:rPr>
              <a:t>minimumu</a:t>
            </a:r>
            <a:endParaRPr/>
          </a:p>
        </p:txBody>
      </p:sp>
      <p:sp>
        <p:nvSpPr>
          <p:cNvPr id="188" name="Google Shape;188;p8"/>
          <p:cNvSpPr txBox="1"/>
          <p:nvPr/>
        </p:nvSpPr>
        <p:spPr>
          <a:xfrm>
            <a:off x="4140200" y="1612900"/>
            <a:ext cx="6464300" cy="369332"/>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lv-LV" sz="1800">
                <a:solidFill>
                  <a:schemeClr val="dk1"/>
                </a:solidFill>
                <a:latin typeface="Arial"/>
                <a:ea typeface="Arial"/>
                <a:cs typeface="Arial"/>
                <a:sym typeface="Arial"/>
              </a:rPr>
              <a:t>Direktīva 2010/31/ES (19.05.2010) par ēku energoefektivitāti</a:t>
            </a:r>
            <a:endParaRPr/>
          </a:p>
        </p:txBody>
      </p:sp>
      <p:sp>
        <p:nvSpPr>
          <p:cNvPr id="189" name="Google Shape;189;p8"/>
          <p:cNvSpPr/>
          <p:nvPr/>
        </p:nvSpPr>
        <p:spPr>
          <a:xfrm>
            <a:off x="10210800" y="361950"/>
            <a:ext cx="1332000" cy="1333500"/>
          </a:xfrm>
          <a:prstGeom prst="ellipse">
            <a:avLst/>
          </a:prstGeom>
          <a:solidFill>
            <a:srgbClr val="ADADAD"/>
          </a:solidFill>
          <a:ln cap="flat" cmpd="sng" w="12700">
            <a:solidFill>
              <a:srgbClr val="ADADAD"/>
            </a:solidFill>
            <a:prstDash val="solid"/>
            <a:miter lim="800000"/>
            <a:headEnd len="sm" w="sm" type="none"/>
            <a:tailEnd len="sm" w="sm" type="none"/>
          </a:ln>
        </p:spPr>
        <p:txBody>
          <a:bodyPr anchorCtr="0" anchor="ctr" bIns="0" lIns="0" spcFirstLastPara="1" rIns="0" wrap="square" tIns="0">
            <a:noAutofit/>
          </a:bodyPr>
          <a:lstStyle/>
          <a:p>
            <a:pPr indent="0" lvl="0" marL="0" marR="0" rtl="0" algn="ctr">
              <a:spcBef>
                <a:spcPts val="0"/>
              </a:spcBef>
              <a:spcAft>
                <a:spcPts val="0"/>
              </a:spcAft>
              <a:buNone/>
            </a:pPr>
            <a:r>
              <a:rPr b="1" lang="lv-LV" sz="1400">
                <a:solidFill>
                  <a:schemeClr val="dk1"/>
                </a:solidFill>
                <a:latin typeface="Arial"/>
                <a:ea typeface="Arial"/>
                <a:cs typeface="Arial"/>
                <a:sym typeface="Arial"/>
              </a:rPr>
              <a:t>Sākotnēji LCA jaunām ēkām &gt;2000m</a:t>
            </a:r>
            <a:r>
              <a:rPr b="1" baseline="30000" lang="lv-LV" sz="1400">
                <a:solidFill>
                  <a:schemeClr val="dk1"/>
                </a:solidFill>
                <a:latin typeface="Arial"/>
                <a:ea typeface="Arial"/>
                <a:cs typeface="Arial"/>
                <a:sym typeface="Arial"/>
              </a:rPr>
              <a:t>2</a:t>
            </a:r>
            <a:endParaRPr/>
          </a:p>
        </p:txBody>
      </p:sp>
      <p:sp>
        <p:nvSpPr>
          <p:cNvPr id="190" name="Google Shape;190;p8"/>
          <p:cNvSpPr/>
          <p:nvPr/>
        </p:nvSpPr>
        <p:spPr>
          <a:xfrm>
            <a:off x="10638500" y="1530866"/>
            <a:ext cx="1332000" cy="1333500"/>
          </a:xfrm>
          <a:prstGeom prst="ellipse">
            <a:avLst/>
          </a:prstGeom>
          <a:solidFill>
            <a:srgbClr val="0E5F50"/>
          </a:solidFill>
          <a:ln cap="flat" cmpd="sng" w="12700">
            <a:solidFill>
              <a:srgbClr val="0E5F50"/>
            </a:solidFill>
            <a:prstDash val="solid"/>
            <a:miter lim="800000"/>
            <a:headEnd len="sm" w="sm" type="none"/>
            <a:tailEnd len="sm" w="sm" type="none"/>
          </a:ln>
        </p:spPr>
        <p:txBody>
          <a:bodyPr anchorCtr="0" anchor="ctr" bIns="45700" lIns="36000" spcFirstLastPara="1" rIns="36000" wrap="square" tIns="45700">
            <a:noAutofit/>
          </a:bodyPr>
          <a:lstStyle/>
          <a:p>
            <a:pPr indent="0" lvl="0" marL="0" marR="0" rtl="0" algn="ctr">
              <a:spcBef>
                <a:spcPts val="0"/>
              </a:spcBef>
              <a:spcAft>
                <a:spcPts val="0"/>
              </a:spcAft>
              <a:buNone/>
            </a:pPr>
            <a:r>
              <a:rPr b="1" i="0" lang="lv-LV" sz="1400">
                <a:solidFill>
                  <a:schemeClr val="lt1"/>
                </a:solidFill>
                <a:latin typeface="Arial"/>
                <a:ea typeface="Arial"/>
                <a:cs typeface="Arial"/>
                <a:sym typeface="Arial"/>
              </a:rPr>
              <a:t>No 2030.g. LCA visām jaunām ēkām</a:t>
            </a:r>
            <a:endParaRPr b="1" sz="1400">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9"/>
          <p:cNvSpPr txBox="1"/>
          <p:nvPr>
            <p:ph type="title"/>
          </p:nvPr>
        </p:nvSpPr>
        <p:spPr>
          <a:xfrm>
            <a:off x="6556248" y="384048"/>
            <a:ext cx="4800600" cy="1828800"/>
          </a:xfrm>
          <a:prstGeom prst="rect">
            <a:avLst/>
          </a:prstGeom>
          <a:noFill/>
          <a:ln>
            <a:noFill/>
          </a:ln>
        </p:spPr>
        <p:txBody>
          <a:bodyPr anchorCtr="0" anchor="b" bIns="45700" lIns="91425" spcFirstLastPara="1" rIns="91425" wrap="square" tIns="45700">
            <a:normAutofit/>
          </a:bodyPr>
          <a:lstStyle/>
          <a:p>
            <a:pPr indent="0" lvl="0" marL="0" rtl="0" algn="l">
              <a:lnSpc>
                <a:spcPct val="85000"/>
              </a:lnSpc>
              <a:spcBef>
                <a:spcPts val="0"/>
              </a:spcBef>
              <a:spcAft>
                <a:spcPts val="0"/>
              </a:spcAft>
              <a:buClr>
                <a:schemeClr val="lt1"/>
              </a:buClr>
              <a:buSzPts val="4400"/>
              <a:buFont typeface="Arial"/>
              <a:buNone/>
            </a:pPr>
            <a:r>
              <a:rPr lang="lv-LV"/>
              <a:t>ILGTSPĒJAS UN ZPI INICIATĪVAS LATVIJĀ</a:t>
            </a:r>
            <a:endParaRPr/>
          </a:p>
        </p:txBody>
      </p:sp>
      <p:pic>
        <p:nvPicPr>
          <p:cNvPr descr="Close up of small house wrapped in green ribbon" id="196" name="Google Shape;196;p9"/>
          <p:cNvPicPr preferRelativeResize="0"/>
          <p:nvPr/>
        </p:nvPicPr>
        <p:blipFill rotWithShape="1">
          <a:blip r:embed="rId3">
            <a:alphaModFix/>
          </a:blip>
          <a:srcRect b="-1" l="513" r="40153" t="0"/>
          <a:stretch/>
        </p:blipFill>
        <p:spPr>
          <a:xfrm>
            <a:off x="20" y="10"/>
            <a:ext cx="6095980" cy="6857990"/>
          </a:xfrm>
          <a:prstGeom prst="rect">
            <a:avLst/>
          </a:prstGeom>
          <a:noFill/>
          <a:ln>
            <a:noFill/>
          </a:ln>
        </p:spPr>
      </p:pic>
      <p:sp>
        <p:nvSpPr>
          <p:cNvPr id="197" name="Google Shape;197;p9"/>
          <p:cNvSpPr txBox="1"/>
          <p:nvPr>
            <p:ph idx="1" type="body"/>
          </p:nvPr>
        </p:nvSpPr>
        <p:spPr>
          <a:xfrm>
            <a:off x="6556249" y="2240280"/>
            <a:ext cx="4799013" cy="3246437"/>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Clr>
                <a:schemeClr val="dk1"/>
              </a:buClr>
              <a:buSzPts val="2800"/>
              <a:buFont typeface="Arial"/>
              <a:buChar char="•"/>
            </a:pPr>
            <a:r>
              <a:rPr lang="lv-LV" sz="2800"/>
              <a:t>Rīgas valstspilsētas iniciatīvas</a:t>
            </a:r>
            <a:endParaRPr/>
          </a:p>
          <a:p>
            <a:pPr indent="-457200" lvl="0" marL="457200" rtl="0" algn="l">
              <a:lnSpc>
                <a:spcPct val="100000"/>
              </a:lnSpc>
              <a:spcBef>
                <a:spcPts val="600"/>
              </a:spcBef>
              <a:spcAft>
                <a:spcPts val="0"/>
              </a:spcAft>
              <a:buClr>
                <a:schemeClr val="dk1"/>
              </a:buClr>
              <a:buSzPts val="2800"/>
              <a:buFont typeface="Arial"/>
              <a:buChar char="•"/>
            </a:pPr>
            <a:r>
              <a:rPr lang="lv-LV" sz="2800"/>
              <a:t>VAS Valsts nekustamie īpašumi iniciatīvas</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Custom 15">
      <a:dk1>
        <a:srgbClr val="3F3F3F"/>
      </a:dk1>
      <a:lt1>
        <a:srgbClr val="FFFFFF"/>
      </a:lt1>
      <a:dk2>
        <a:srgbClr val="3F3F3F"/>
      </a:dk2>
      <a:lt2>
        <a:srgbClr val="EBEBEB"/>
      </a:lt2>
      <a:accent1>
        <a:srgbClr val="075E4F"/>
      </a:accent1>
      <a:accent2>
        <a:srgbClr val="E03D0B"/>
      </a:accent2>
      <a:accent3>
        <a:srgbClr val="AFAFAF"/>
      </a:accent3>
      <a:accent4>
        <a:srgbClr val="064136"/>
      </a:accent4>
      <a:accent5>
        <a:srgbClr val="9A2A08"/>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motīvs">
  <a:themeElements>
    <a:clrScheme name="WireframeBuilding">
      <a:dk1>
        <a:srgbClr val="404040"/>
      </a:dk1>
      <a:lt1>
        <a:srgbClr val="FFFFFF"/>
      </a:lt1>
      <a:dk2>
        <a:srgbClr val="000000"/>
      </a:dk2>
      <a:lt2>
        <a:srgbClr val="E4F9F9"/>
      </a:lt2>
      <a:accent1>
        <a:srgbClr val="1BDCFF"/>
      </a:accent1>
      <a:accent2>
        <a:srgbClr val="3AC673"/>
      </a:accent2>
      <a:accent3>
        <a:srgbClr val="F6BD1E"/>
      </a:accent3>
      <a:accent4>
        <a:srgbClr val="C74167"/>
      </a:accent4>
      <a:accent5>
        <a:srgbClr val="F17E1F"/>
      </a:accent5>
      <a:accent6>
        <a:srgbClr val="6681CC"/>
      </a:accent6>
      <a:hlink>
        <a:srgbClr val="F17E1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Ēka 16x9">
  <a:themeElements>
    <a:clrScheme name="Green">
      <a:dk1>
        <a:srgbClr val="000000"/>
      </a:dk1>
      <a:lt1>
        <a:srgbClr val="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rgBalt Tēma">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2023-11-27T13:46:55Z</dcterms:created>
  <dc:creator>Sandijs</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