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</p:sldIdLst>
  <p:sldSz cx="18288000" cy="10287000"/>
  <p:notesSz cx="6858000" cy="9144000"/>
  <p:embeddedFontLst>
    <p:embeddedFont>
      <p:font typeface="HK Modular" panose="020B0604020202020204" charset="0"/>
      <p:regular r:id="rId11"/>
    </p:embeddedFont>
    <p:embeddedFont>
      <p:font typeface="Raleway Light" pitchFamily="2" charset="0"/>
      <p:regular r:id="rId12"/>
      <p: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7B0C8C-8879-46AA-82D0-0AAFBC495CDE}" v="5" dt="2024-11-26T13:30:05.3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0336" autoAdjust="0"/>
  </p:normalViewPr>
  <p:slideViewPr>
    <p:cSldViewPr>
      <p:cViewPr>
        <p:scale>
          <a:sx n="40" d="100"/>
          <a:sy n="40" d="100"/>
        </p:scale>
        <p:origin x="828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7C50A-1F62-4135-BF6E-9298BD7A996B}" type="datetimeFigureOut">
              <a:rPr lang="lv-LV" smtClean="0"/>
              <a:t>26.11.2024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2B903-5F76-42DA-8100-4B9C91AFF52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174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82B903-5F76-42DA-8100-4B9C91AFF52B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9044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openxmlformats.org/officeDocument/2006/relationships/image" Target="../media/image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41C4D">
                <a:alpha val="100000"/>
              </a:srgbClr>
            </a:gs>
            <a:gs pos="100000">
              <a:srgbClr val="3B616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16611600" y="475511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9" y="0"/>
                </a:lnTo>
                <a:lnTo>
                  <a:pt x="839609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4" name="Freeform 4"/>
          <p:cNvSpPr/>
          <p:nvPr/>
        </p:nvSpPr>
        <p:spPr>
          <a:xfrm>
            <a:off x="15771992" y="475511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8" y="0"/>
                </a:lnTo>
                <a:lnTo>
                  <a:pt x="839608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5" name="Freeform 5"/>
          <p:cNvSpPr/>
          <p:nvPr/>
        </p:nvSpPr>
        <p:spPr>
          <a:xfrm>
            <a:off x="1776071" y="9014517"/>
            <a:ext cx="2728988" cy="487567"/>
          </a:xfrm>
          <a:custGeom>
            <a:avLst/>
            <a:gdLst/>
            <a:ahLst/>
            <a:cxnLst/>
            <a:rect l="l" t="t" r="r" b="b"/>
            <a:pathLst>
              <a:path w="2728988" h="487567">
                <a:moveTo>
                  <a:pt x="0" y="0"/>
                </a:moveTo>
                <a:lnTo>
                  <a:pt x="2728988" y="0"/>
                </a:lnTo>
                <a:lnTo>
                  <a:pt x="2728988" y="487566"/>
                </a:lnTo>
                <a:lnTo>
                  <a:pt x="0" y="4875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10" name="TextBox 10"/>
          <p:cNvSpPr txBox="1"/>
          <p:nvPr/>
        </p:nvSpPr>
        <p:spPr>
          <a:xfrm>
            <a:off x="162539" y="4418491"/>
            <a:ext cx="8537819" cy="25733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880"/>
              </a:lnSpc>
            </a:pPr>
            <a:r>
              <a:rPr lang="lv-LV" sz="4400" dirty="0">
                <a:solidFill>
                  <a:srgbClr val="FFFFFF"/>
                </a:solidFill>
                <a:latin typeface="HK Modular"/>
                <a:ea typeface="HK Modular"/>
                <a:cs typeface="HK Modular"/>
                <a:sym typeface="HK Modular"/>
              </a:rPr>
              <a:t>Datu pārvaldības un koplietošanas mērķarhitektūra</a:t>
            </a:r>
            <a:endParaRPr lang="en-US" sz="4400" dirty="0">
              <a:solidFill>
                <a:srgbClr val="FFFFFF"/>
              </a:solidFill>
              <a:latin typeface="HK Modular"/>
              <a:ea typeface="HK Modular"/>
              <a:cs typeface="HK Modular"/>
              <a:sym typeface="HK Modular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544876" y="1434060"/>
            <a:ext cx="8537819" cy="19236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99"/>
              </a:lnSpc>
              <a:spcBef>
                <a:spcPct val="0"/>
              </a:spcBef>
            </a:pPr>
            <a:r>
              <a:rPr lang="lv-LV" sz="3000" b="1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Virsmērķis</a:t>
            </a:r>
            <a:r>
              <a:rPr lang="lv-LV" sz="30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: Veicināt informācijas pieejamību un efektīvu informācijas apriti datu savietojamību valsts pārvaldē, lai sekmētu valsts pārvaldes darbības efektivitāti un veicinātu datu pieejamību inovāciju attīstībai.</a:t>
            </a:r>
            <a:endParaRPr lang="en-US" sz="30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id="{1F584B74-FEB9-E869-A716-FE25D442906A}"/>
              </a:ext>
            </a:extLst>
          </p:cNvPr>
          <p:cNvSpPr txBox="1"/>
          <p:nvPr/>
        </p:nvSpPr>
        <p:spPr>
          <a:xfrm>
            <a:off x="9483482" y="3872210"/>
            <a:ext cx="7775818" cy="53860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3000" b="1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M.1. Atbalstīt datu pārvaldības politikas ieviešanu Latvijā</a:t>
            </a:r>
          </a:p>
          <a:p>
            <a:pPr algn="l">
              <a:lnSpc>
                <a:spcPts val="2999"/>
              </a:lnSpc>
              <a:spcBef>
                <a:spcPct val="0"/>
              </a:spcBef>
            </a:pPr>
            <a:endParaRPr lang="lv-LV" sz="3000" b="1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3000" b="1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M.2. Nodrošināti standartizētus datu koplietošanas izplatīšanas pakalpojumus</a:t>
            </a:r>
          </a:p>
          <a:p>
            <a:pPr algn="l">
              <a:lnSpc>
                <a:spcPts val="2999"/>
              </a:lnSpc>
              <a:spcBef>
                <a:spcPct val="0"/>
              </a:spcBef>
            </a:pPr>
            <a:endParaRPr lang="lv-LV" sz="3000" b="1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3000" b="1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M.3. Nodrošināta efektīva IKT risinājumu izstrāde un investīciju plānošana</a:t>
            </a:r>
          </a:p>
          <a:p>
            <a:pPr algn="l">
              <a:lnSpc>
                <a:spcPts val="2999"/>
              </a:lnSpc>
              <a:spcBef>
                <a:spcPct val="0"/>
              </a:spcBef>
            </a:pPr>
            <a:endParaRPr lang="lv-LV" sz="3000" b="1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3000" b="1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M.4. Vienota datu modeļa izveide</a:t>
            </a:r>
          </a:p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endParaRPr lang="lv-LV" sz="3000" b="1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3000" b="1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M.5. Nodrošināts tehnoloģiskais un organizatoriskais ietvars datu pārvaldībai valsts organizācijā. </a:t>
            </a:r>
            <a:endParaRPr lang="en-US" sz="30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4BEC2D5-DB13-7C8F-5FC4-28D1823568DA}"/>
              </a:ext>
            </a:extLst>
          </p:cNvPr>
          <p:cNvGrpSpPr/>
          <p:nvPr/>
        </p:nvGrpSpPr>
        <p:grpSpPr>
          <a:xfrm>
            <a:off x="304800" y="266700"/>
            <a:ext cx="3636663" cy="3006924"/>
            <a:chOff x="401937" y="231576"/>
            <a:chExt cx="3636663" cy="3006924"/>
          </a:xfrm>
        </p:grpSpPr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243053CE-9250-D7EE-BE76-7097208BB26B}"/>
                </a:ext>
              </a:extLst>
            </p:cNvPr>
            <p:cNvSpPr/>
            <p:nvPr/>
          </p:nvSpPr>
          <p:spPr>
            <a:xfrm>
              <a:off x="401937" y="231576"/>
              <a:ext cx="3636663" cy="3006924"/>
            </a:xfrm>
            <a:prstGeom prst="hexag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pic>
          <p:nvPicPr>
            <p:cNvPr id="1026" name="Picture 2" descr="A green rectangle in a black background&#10;&#10;Description automatically generated">
              <a:extLst>
                <a:ext uri="{FF2B5EF4-FFF2-40B4-BE49-F238E27FC236}">
                  <a16:creationId xmlns:a16="http://schemas.microsoft.com/office/drawing/2014/main" id="{9A276443-F3F9-6BB5-DE5F-19D5CD47B0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0163" y="640449"/>
              <a:ext cx="2156409" cy="21564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41C4D">
                <a:alpha val="100000"/>
              </a:srgbClr>
            </a:gs>
            <a:gs pos="100000">
              <a:srgbClr val="3B616F">
                <a:alpha val="100000"/>
              </a:srgbClr>
            </a:gs>
          </a:gsLst>
          <a:lin ang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8DD555-F1A2-70A9-C8BD-00197EE37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1477159-6443-7A28-CB82-26547EA4F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66700"/>
            <a:ext cx="2438400" cy="2016447"/>
          </a:xfrm>
          <a:prstGeom prst="rect">
            <a:avLst/>
          </a:prstGeom>
        </p:spPr>
      </p:pic>
      <p:sp>
        <p:nvSpPr>
          <p:cNvPr id="6" name="Freeform 3">
            <a:extLst>
              <a:ext uri="{FF2B5EF4-FFF2-40B4-BE49-F238E27FC236}">
                <a16:creationId xmlns:a16="http://schemas.microsoft.com/office/drawing/2014/main" id="{3DCDF13A-00D6-C5D2-D75B-7E8420D6C5E0}"/>
              </a:ext>
            </a:extLst>
          </p:cNvPr>
          <p:cNvSpPr/>
          <p:nvPr/>
        </p:nvSpPr>
        <p:spPr>
          <a:xfrm>
            <a:off x="16916400" y="495300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9" y="0"/>
                </a:lnTo>
                <a:lnTo>
                  <a:pt x="839609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4B71203C-6335-AC06-156A-A6A3F172EA97}"/>
              </a:ext>
            </a:extLst>
          </p:cNvPr>
          <p:cNvSpPr/>
          <p:nvPr/>
        </p:nvSpPr>
        <p:spPr>
          <a:xfrm>
            <a:off x="16076791" y="495300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8" y="0"/>
                </a:lnTo>
                <a:lnTo>
                  <a:pt x="839608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25AF532C-598A-9316-C229-09AA42666975}"/>
              </a:ext>
            </a:extLst>
          </p:cNvPr>
          <p:cNvSpPr/>
          <p:nvPr/>
        </p:nvSpPr>
        <p:spPr>
          <a:xfrm>
            <a:off x="1776071" y="9014517"/>
            <a:ext cx="2728988" cy="487567"/>
          </a:xfrm>
          <a:custGeom>
            <a:avLst/>
            <a:gdLst/>
            <a:ahLst/>
            <a:cxnLst/>
            <a:rect l="l" t="t" r="r" b="b"/>
            <a:pathLst>
              <a:path w="2728988" h="487567">
                <a:moveTo>
                  <a:pt x="0" y="0"/>
                </a:moveTo>
                <a:lnTo>
                  <a:pt x="2728988" y="0"/>
                </a:lnTo>
                <a:lnTo>
                  <a:pt x="2728988" y="487566"/>
                </a:lnTo>
                <a:lnTo>
                  <a:pt x="0" y="48756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3FF6C52C-A897-1ABC-5F82-F6AF0C6455A6}"/>
              </a:ext>
            </a:extLst>
          </p:cNvPr>
          <p:cNvSpPr txBox="1"/>
          <p:nvPr/>
        </p:nvSpPr>
        <p:spPr>
          <a:xfrm>
            <a:off x="381000" y="3695700"/>
            <a:ext cx="8537819" cy="34310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8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K Modular"/>
                <a:ea typeface="HK Modular"/>
                <a:cs typeface="HK Modular"/>
                <a:sym typeface="HK Modular"/>
              </a:rPr>
              <a:t>Vienoti principi valsts IKT risinājumu attīstībai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K Modular"/>
              <a:ea typeface="HK Modular"/>
              <a:cs typeface="HK Modular"/>
              <a:sym typeface="HK Modular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18941C8-9CD9-A3A0-5F0F-00B93FA7990B}"/>
              </a:ext>
            </a:extLst>
          </p:cNvPr>
          <p:cNvSpPr/>
          <p:nvPr/>
        </p:nvSpPr>
        <p:spPr>
          <a:xfrm>
            <a:off x="9125857" y="3107163"/>
            <a:ext cx="1855471" cy="10036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P.1.Uzticamības princips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F105196-BC40-2AD0-8A40-8DF1BB89F051}"/>
              </a:ext>
            </a:extLst>
          </p:cNvPr>
          <p:cNvSpPr/>
          <p:nvPr/>
        </p:nvSpPr>
        <p:spPr>
          <a:xfrm>
            <a:off x="11399157" y="3107163"/>
            <a:ext cx="1855471" cy="10036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P.2.Informācijas vienreizes princips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B7C7A2-0723-D590-DC35-85633BB1BC35}"/>
              </a:ext>
            </a:extLst>
          </p:cNvPr>
          <p:cNvSpPr/>
          <p:nvPr/>
        </p:nvSpPr>
        <p:spPr>
          <a:xfrm>
            <a:off x="13672457" y="3101897"/>
            <a:ext cx="1855471" cy="10036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P.3.</a:t>
            </a:r>
            <a:br>
              <a:rPr lang="lv-LV" dirty="0">
                <a:solidFill>
                  <a:schemeClr val="tx1"/>
                </a:solidFill>
              </a:rPr>
            </a:br>
            <a:r>
              <a:rPr lang="lv-LV" dirty="0">
                <a:solidFill>
                  <a:schemeClr val="tx1"/>
                </a:solidFill>
              </a:rPr>
              <a:t>Sadarbspējas</a:t>
            </a:r>
            <a:br>
              <a:rPr lang="lv-LV" dirty="0">
                <a:solidFill>
                  <a:schemeClr val="tx1"/>
                </a:solidFill>
              </a:rPr>
            </a:br>
            <a:r>
              <a:rPr lang="lv-LV" dirty="0">
                <a:solidFill>
                  <a:schemeClr val="tx1"/>
                </a:solidFill>
              </a:rPr>
              <a:t>princips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AE4CCAC-8415-043E-3301-4C2041B3B6A4}"/>
              </a:ext>
            </a:extLst>
          </p:cNvPr>
          <p:cNvSpPr/>
          <p:nvPr/>
        </p:nvSpPr>
        <p:spPr>
          <a:xfrm>
            <a:off x="15945757" y="3101897"/>
            <a:ext cx="1855471" cy="10036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P.4. Datu suverenitātes princips 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0EA5C5-E78D-E40C-D84D-F71D192CFE70}"/>
              </a:ext>
            </a:extLst>
          </p:cNvPr>
          <p:cNvSpPr/>
          <p:nvPr/>
        </p:nvSpPr>
        <p:spPr>
          <a:xfrm>
            <a:off x="9125857" y="4453363"/>
            <a:ext cx="1855471" cy="10036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</a:rPr>
              <a:t>P.5. Datu integrācijas un savietojamības princips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78AF0B-B5FF-0E72-BEED-B67B007C6592}"/>
              </a:ext>
            </a:extLst>
          </p:cNvPr>
          <p:cNvSpPr/>
          <p:nvPr/>
        </p:nvSpPr>
        <p:spPr>
          <a:xfrm>
            <a:off x="11399157" y="4453363"/>
            <a:ext cx="1855471" cy="10036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</a:rPr>
              <a:t>P.6. Koplietošanas risinājumu princips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3801D36-A7B6-4346-45E7-E47550380DB1}"/>
              </a:ext>
            </a:extLst>
          </p:cNvPr>
          <p:cNvSpPr/>
          <p:nvPr/>
        </p:nvSpPr>
        <p:spPr>
          <a:xfrm>
            <a:off x="13672457" y="4448097"/>
            <a:ext cx="1855471" cy="10036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P.7. Atvērts, pieejams pēc noklusējuma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7083E22-5382-37B9-65F6-A76172DD5D8F}"/>
              </a:ext>
            </a:extLst>
          </p:cNvPr>
          <p:cNvSpPr/>
          <p:nvPr/>
        </p:nvSpPr>
        <p:spPr>
          <a:xfrm>
            <a:off x="15945757" y="4448097"/>
            <a:ext cx="1855471" cy="10036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kern="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P.8. Uz lietotāju centrētas datu apstrādes princips </a:t>
            </a:r>
            <a:endParaRPr lang="lv-LV" sz="16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D5DA0F4-CA49-22B1-3E89-FA59CB941718}"/>
              </a:ext>
            </a:extLst>
          </p:cNvPr>
          <p:cNvSpPr/>
          <p:nvPr/>
        </p:nvSpPr>
        <p:spPr>
          <a:xfrm>
            <a:off x="9125857" y="5758366"/>
            <a:ext cx="1855471" cy="10036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800" kern="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P.9. Datu minimizācijas princips.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773D362-F93B-24F4-4498-3D89331F898D}"/>
              </a:ext>
            </a:extLst>
          </p:cNvPr>
          <p:cNvSpPr/>
          <p:nvPr/>
        </p:nvSpPr>
        <p:spPr>
          <a:xfrm>
            <a:off x="11399157" y="5758366"/>
            <a:ext cx="1855471" cy="10036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800" kern="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P.10. Datu uzticamības princips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2A3EB3C-01D9-6187-CC0D-1DFCF45D052E}"/>
              </a:ext>
            </a:extLst>
          </p:cNvPr>
          <p:cNvSpPr/>
          <p:nvPr/>
        </p:nvSpPr>
        <p:spPr>
          <a:xfrm>
            <a:off x="13672457" y="5753100"/>
            <a:ext cx="1855471" cy="10036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800" kern="5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P.11. Drošības princips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AB01BD3-4132-18F6-C3F8-DBC814D97008}"/>
              </a:ext>
            </a:extLst>
          </p:cNvPr>
          <p:cNvSpPr/>
          <p:nvPr/>
        </p:nvSpPr>
        <p:spPr>
          <a:xfrm>
            <a:off x="15945757" y="5753100"/>
            <a:ext cx="1855471" cy="10036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800" kern="5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P.12.</a:t>
            </a:r>
            <a:r>
              <a:rPr lang="lv-LV" sz="18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Pārredzamības princips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928474A-389D-20DE-C766-AE61F659FE1F}"/>
              </a:ext>
            </a:extLst>
          </p:cNvPr>
          <p:cNvSpPr/>
          <p:nvPr/>
        </p:nvSpPr>
        <p:spPr>
          <a:xfrm>
            <a:off x="11399157" y="7063369"/>
            <a:ext cx="1855471" cy="10036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P.13. Datu pieejamība un uzticamība princips</a:t>
            </a:r>
            <a:endParaRPr lang="lv-LV" sz="1600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79762D4-829F-81BF-2BDE-745F1CF3A4EB}"/>
              </a:ext>
            </a:extLst>
          </p:cNvPr>
          <p:cNvSpPr/>
          <p:nvPr/>
        </p:nvSpPr>
        <p:spPr>
          <a:xfrm>
            <a:off x="13672456" y="7058103"/>
            <a:ext cx="1855471" cy="10036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P.14. FAIR</a:t>
            </a:r>
          </a:p>
        </p:txBody>
      </p:sp>
    </p:spTree>
    <p:extLst>
      <p:ext uri="{BB962C8B-B14F-4D97-AF65-F5344CB8AC3E}">
        <p14:creationId xmlns:p14="http://schemas.microsoft.com/office/powerpoint/2010/main" val="2798628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41C4D">
                <a:alpha val="100000"/>
              </a:srgbClr>
            </a:gs>
            <a:gs pos="100000">
              <a:srgbClr val="3B616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9D6C5A1-1267-2333-D174-4B6970B4A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66700"/>
            <a:ext cx="2438400" cy="2016447"/>
          </a:xfrm>
          <a:prstGeom prst="rect">
            <a:avLst/>
          </a:prstGeom>
        </p:spPr>
      </p:pic>
      <p:sp>
        <p:nvSpPr>
          <p:cNvPr id="6" name="Freeform 3">
            <a:extLst>
              <a:ext uri="{FF2B5EF4-FFF2-40B4-BE49-F238E27FC236}">
                <a16:creationId xmlns:a16="http://schemas.microsoft.com/office/drawing/2014/main" id="{4497445A-7EB1-B5D9-CBE7-C78B9ACDECC2}"/>
              </a:ext>
            </a:extLst>
          </p:cNvPr>
          <p:cNvSpPr/>
          <p:nvPr/>
        </p:nvSpPr>
        <p:spPr>
          <a:xfrm>
            <a:off x="17068800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9" y="0"/>
                </a:lnTo>
                <a:lnTo>
                  <a:pt x="839609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B052979-30F6-698F-E418-7B1135D7DDC3}"/>
              </a:ext>
            </a:extLst>
          </p:cNvPr>
          <p:cNvSpPr/>
          <p:nvPr/>
        </p:nvSpPr>
        <p:spPr>
          <a:xfrm>
            <a:off x="16229191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8" y="0"/>
                </a:lnTo>
                <a:lnTo>
                  <a:pt x="839608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53A45212-D637-AA69-39F9-E31455B056AA}"/>
              </a:ext>
            </a:extLst>
          </p:cNvPr>
          <p:cNvSpPr/>
          <p:nvPr/>
        </p:nvSpPr>
        <p:spPr>
          <a:xfrm>
            <a:off x="1776071" y="9014517"/>
            <a:ext cx="2728988" cy="487567"/>
          </a:xfrm>
          <a:custGeom>
            <a:avLst/>
            <a:gdLst/>
            <a:ahLst/>
            <a:cxnLst/>
            <a:rect l="l" t="t" r="r" b="b"/>
            <a:pathLst>
              <a:path w="2728988" h="487567">
                <a:moveTo>
                  <a:pt x="0" y="0"/>
                </a:moveTo>
                <a:lnTo>
                  <a:pt x="2728988" y="0"/>
                </a:lnTo>
                <a:lnTo>
                  <a:pt x="2728988" y="487566"/>
                </a:lnTo>
                <a:lnTo>
                  <a:pt x="0" y="48756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D2876FDE-33F5-3948-6AE4-9F5FF6DAC841}"/>
              </a:ext>
            </a:extLst>
          </p:cNvPr>
          <p:cNvSpPr txBox="1"/>
          <p:nvPr/>
        </p:nvSpPr>
        <p:spPr>
          <a:xfrm>
            <a:off x="236149" y="4076700"/>
            <a:ext cx="8537819" cy="25462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880"/>
              </a:lnSpc>
            </a:pPr>
            <a:r>
              <a:rPr lang="lv-LV" sz="4400" dirty="0">
                <a:solidFill>
                  <a:srgbClr val="FFFFFF"/>
                </a:solidFill>
                <a:latin typeface="HK Modular"/>
                <a:ea typeface="HK Modular"/>
                <a:cs typeface="HK Modular"/>
                <a:sym typeface="HK Modular"/>
              </a:rPr>
              <a:t>Atbalsts datu politikas ieviešanā</a:t>
            </a:r>
            <a:endParaRPr lang="en-US" sz="4400" dirty="0">
              <a:solidFill>
                <a:srgbClr val="FFFFFF"/>
              </a:solidFill>
              <a:latin typeface="HK Modular"/>
              <a:ea typeface="HK Modular"/>
              <a:cs typeface="HK Modular"/>
              <a:sym typeface="HK Modular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7480E7F-97E1-D108-FD10-974F6AD71CF6}"/>
              </a:ext>
            </a:extLst>
          </p:cNvPr>
          <p:cNvSpPr/>
          <p:nvPr/>
        </p:nvSpPr>
        <p:spPr>
          <a:xfrm rot="5400000">
            <a:off x="8001291" y="1802102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3F918C-8482-256E-52E1-1AB9AEF80B7D}"/>
              </a:ext>
            </a:extLst>
          </p:cNvPr>
          <p:cNvSpPr/>
          <p:nvPr/>
        </p:nvSpPr>
        <p:spPr>
          <a:xfrm rot="5400000">
            <a:off x="8001291" y="3976657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B23FCF-A61B-6587-68D3-DAF411DCE4A0}"/>
              </a:ext>
            </a:extLst>
          </p:cNvPr>
          <p:cNvSpPr/>
          <p:nvPr/>
        </p:nvSpPr>
        <p:spPr>
          <a:xfrm rot="5400000">
            <a:off x="8001291" y="6122815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C590CC-E6B4-A15F-1B41-9AFCEB5E16F5}"/>
              </a:ext>
            </a:extLst>
          </p:cNvPr>
          <p:cNvSpPr/>
          <p:nvPr/>
        </p:nvSpPr>
        <p:spPr>
          <a:xfrm rot="5400000">
            <a:off x="8001290" y="8268973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F089D5-8545-8BAB-EC5B-0CC51C2545B3}"/>
              </a:ext>
            </a:extLst>
          </p:cNvPr>
          <p:cNvSpPr txBox="1"/>
          <p:nvPr/>
        </p:nvSpPr>
        <p:spPr>
          <a:xfrm>
            <a:off x="8177977" y="523781"/>
            <a:ext cx="10182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202</a:t>
            </a:r>
            <a:r>
              <a:rPr lang="lv-LV" sz="3200" b="1" dirty="0">
                <a:solidFill>
                  <a:schemeClr val="bg2"/>
                </a:solidFill>
              </a:rPr>
              <a:t>4</a:t>
            </a:r>
            <a:endParaRPr lang="en-US" sz="3200" b="1" dirty="0">
              <a:solidFill>
                <a:schemeClr val="bg2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34F086F-62A8-8DB7-4116-BC363956FB8F}"/>
              </a:ext>
            </a:extLst>
          </p:cNvPr>
          <p:cNvSpPr txBox="1"/>
          <p:nvPr/>
        </p:nvSpPr>
        <p:spPr>
          <a:xfrm>
            <a:off x="8177977" y="2783318"/>
            <a:ext cx="10182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202</a:t>
            </a:r>
            <a:r>
              <a:rPr lang="lv-LV" sz="3200" b="1" dirty="0">
                <a:solidFill>
                  <a:schemeClr val="bg2"/>
                </a:solidFill>
              </a:rPr>
              <a:t>5</a:t>
            </a:r>
            <a:endParaRPr lang="en-US" sz="3200" b="1" dirty="0">
              <a:solidFill>
                <a:schemeClr val="bg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E49681-9D10-BBD8-2455-1EDD93A1D0FB}"/>
              </a:ext>
            </a:extLst>
          </p:cNvPr>
          <p:cNvSpPr txBox="1"/>
          <p:nvPr/>
        </p:nvSpPr>
        <p:spPr>
          <a:xfrm>
            <a:off x="8163872" y="4950066"/>
            <a:ext cx="10182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202</a:t>
            </a:r>
            <a:r>
              <a:rPr lang="lv-LV" sz="3200" b="1" dirty="0">
                <a:solidFill>
                  <a:schemeClr val="bg2"/>
                </a:solidFill>
              </a:rPr>
              <a:t>6</a:t>
            </a:r>
            <a:endParaRPr lang="en-US" sz="3200" b="1" dirty="0">
              <a:solidFill>
                <a:schemeClr val="bg2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5DC08D-94AA-96C2-09D4-A6B80E2E5B17}"/>
              </a:ext>
            </a:extLst>
          </p:cNvPr>
          <p:cNvSpPr txBox="1"/>
          <p:nvPr/>
        </p:nvSpPr>
        <p:spPr>
          <a:xfrm>
            <a:off x="8176572" y="7037573"/>
            <a:ext cx="10182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202</a:t>
            </a:r>
            <a:r>
              <a:rPr lang="lv-LV" sz="3200" b="1" dirty="0">
                <a:solidFill>
                  <a:schemeClr val="bg2"/>
                </a:solidFill>
              </a:rPr>
              <a:t>7</a:t>
            </a:r>
            <a:endParaRPr lang="en-US" sz="3200" b="1" dirty="0">
              <a:solidFill>
                <a:schemeClr val="bg2"/>
              </a:solidFill>
            </a:endParaRP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E69D8F59-E00D-7BCE-59C5-07AD1F572A75}"/>
              </a:ext>
            </a:extLst>
          </p:cNvPr>
          <p:cNvSpPr txBox="1"/>
          <p:nvPr/>
        </p:nvSpPr>
        <p:spPr>
          <a:xfrm>
            <a:off x="9144000" y="1222021"/>
            <a:ext cx="8157384" cy="15040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20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VARAM noteikta, ka atbildīgā nozares ministrija datu pārvaldības jautājumos</a:t>
            </a:r>
          </a:p>
          <a:p>
            <a:pPr marL="342900" indent="-3429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20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Valsts pārvaldes datu pārvaldības un koplietošanas stratēģijas izstrāde</a:t>
            </a:r>
            <a:endParaRPr lang="en-US" sz="20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</p:txBody>
      </p:sp>
      <p:sp>
        <p:nvSpPr>
          <p:cNvPr id="20" name="TextBox 11">
            <a:extLst>
              <a:ext uri="{FF2B5EF4-FFF2-40B4-BE49-F238E27FC236}">
                <a16:creationId xmlns:a16="http://schemas.microsoft.com/office/drawing/2014/main" id="{D923FF81-DA9E-4328-AB9D-D8EC971F4624}"/>
              </a:ext>
            </a:extLst>
          </p:cNvPr>
          <p:cNvSpPr txBox="1"/>
          <p:nvPr/>
        </p:nvSpPr>
        <p:spPr>
          <a:xfrm>
            <a:off x="9144000" y="3290983"/>
            <a:ext cx="8986412" cy="15040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20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Izstrādāti grozījumu Arhīva likumā  - paredzot datu pārvaldības sistēmas izstrādi un ieviešanu valsts pārvaldē</a:t>
            </a:r>
          </a:p>
          <a:p>
            <a:pPr marL="342900" indent="-3429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20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Veikt grozījumi DAGR un VIRSIS noteikumos</a:t>
            </a:r>
          </a:p>
          <a:p>
            <a:pPr marL="342900" indent="-3429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20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Uzsākts darbs pie politikas stratēģisko projektu īstenošanas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04EB57B-30B4-86FC-D454-259E4314A01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47516" y="5333715"/>
            <a:ext cx="3592366" cy="359236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41C4D">
                <a:alpha val="100000"/>
              </a:srgbClr>
            </a:gs>
            <a:gs pos="100000">
              <a:srgbClr val="3B616F">
                <a:alpha val="100000"/>
              </a:srgbClr>
            </a:gs>
          </a:gsLst>
          <a:lin ang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432AC6-3E86-010F-FCE8-8B5BA41B6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A5AEA97-CBB2-B1E4-2810-B4BBE929C8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66700"/>
            <a:ext cx="2438400" cy="2016447"/>
          </a:xfrm>
          <a:prstGeom prst="rect">
            <a:avLst/>
          </a:prstGeom>
        </p:spPr>
      </p:pic>
      <p:sp>
        <p:nvSpPr>
          <p:cNvPr id="6" name="Freeform 3">
            <a:extLst>
              <a:ext uri="{FF2B5EF4-FFF2-40B4-BE49-F238E27FC236}">
                <a16:creationId xmlns:a16="http://schemas.microsoft.com/office/drawing/2014/main" id="{189DB744-8A66-83B4-0770-27A862869C76}"/>
              </a:ext>
            </a:extLst>
          </p:cNvPr>
          <p:cNvSpPr/>
          <p:nvPr/>
        </p:nvSpPr>
        <p:spPr>
          <a:xfrm>
            <a:off x="17068800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9" y="0"/>
                </a:lnTo>
                <a:lnTo>
                  <a:pt x="839609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489CCAC-F6EC-1BC7-2813-B7F3E10AF3D7}"/>
              </a:ext>
            </a:extLst>
          </p:cNvPr>
          <p:cNvSpPr/>
          <p:nvPr/>
        </p:nvSpPr>
        <p:spPr>
          <a:xfrm>
            <a:off x="16229191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8" y="0"/>
                </a:lnTo>
                <a:lnTo>
                  <a:pt x="839608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F587369-FBF4-C446-5BFF-9E30CACB2E04}"/>
              </a:ext>
            </a:extLst>
          </p:cNvPr>
          <p:cNvSpPr/>
          <p:nvPr/>
        </p:nvSpPr>
        <p:spPr>
          <a:xfrm>
            <a:off x="1776071" y="9014517"/>
            <a:ext cx="2728988" cy="487567"/>
          </a:xfrm>
          <a:custGeom>
            <a:avLst/>
            <a:gdLst/>
            <a:ahLst/>
            <a:cxnLst/>
            <a:rect l="l" t="t" r="r" b="b"/>
            <a:pathLst>
              <a:path w="2728988" h="487567">
                <a:moveTo>
                  <a:pt x="0" y="0"/>
                </a:moveTo>
                <a:lnTo>
                  <a:pt x="2728988" y="0"/>
                </a:lnTo>
                <a:lnTo>
                  <a:pt x="2728988" y="487566"/>
                </a:lnTo>
                <a:lnTo>
                  <a:pt x="0" y="48756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45284889-D8D3-BED9-694E-BD21A7C18A5F}"/>
              </a:ext>
            </a:extLst>
          </p:cNvPr>
          <p:cNvSpPr txBox="1"/>
          <p:nvPr/>
        </p:nvSpPr>
        <p:spPr>
          <a:xfrm>
            <a:off x="-228600" y="3771900"/>
            <a:ext cx="8537819" cy="25462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880"/>
              </a:lnSpc>
            </a:pPr>
            <a:r>
              <a:rPr lang="lv-LV" sz="4400" dirty="0">
                <a:solidFill>
                  <a:srgbClr val="FFFFFF"/>
                </a:solidFill>
                <a:latin typeface="HK Modular"/>
                <a:ea typeface="HK Modular"/>
                <a:cs typeface="HK Modular"/>
                <a:sym typeface="HK Modular"/>
              </a:rPr>
              <a:t>Datu koplietošanas pakalpojumi</a:t>
            </a:r>
            <a:endParaRPr lang="en-US" sz="4400" dirty="0">
              <a:solidFill>
                <a:srgbClr val="FFFFFF"/>
              </a:solidFill>
              <a:latin typeface="HK Modular"/>
              <a:ea typeface="HK Modular"/>
              <a:cs typeface="HK Modular"/>
              <a:sym typeface="HK Modular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C4A0715-F961-7B9D-3640-0416CF56B7FE}"/>
              </a:ext>
            </a:extLst>
          </p:cNvPr>
          <p:cNvSpPr/>
          <p:nvPr/>
        </p:nvSpPr>
        <p:spPr>
          <a:xfrm rot="5400000">
            <a:off x="7391691" y="2450456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id="{AE4323F1-79EB-89A2-50AA-BB19303F5AAC}"/>
              </a:ext>
            </a:extLst>
          </p:cNvPr>
          <p:cNvSpPr txBox="1"/>
          <p:nvPr/>
        </p:nvSpPr>
        <p:spPr>
          <a:xfrm>
            <a:off x="8534400" y="2019300"/>
            <a:ext cx="8970184" cy="1156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99"/>
              </a:lnSpc>
              <a:spcBef>
                <a:spcPct val="0"/>
              </a:spcBef>
            </a:pPr>
            <a:r>
              <a:rPr lang="lv-LV" sz="32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DAGR platformas attīstība (integrāciju izveide) valsts pārvaldes iestādēm un pašvaldībām līdz 2030.gadam</a:t>
            </a:r>
            <a:endParaRPr lang="en-US" sz="32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30CB6A6-E0D9-153E-1B26-725E077D7BDF}"/>
              </a:ext>
            </a:extLst>
          </p:cNvPr>
          <p:cNvSpPr/>
          <p:nvPr/>
        </p:nvSpPr>
        <p:spPr>
          <a:xfrm rot="5400000">
            <a:off x="7391691" y="4341461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5" name="TextBox 11">
            <a:extLst>
              <a:ext uri="{FF2B5EF4-FFF2-40B4-BE49-F238E27FC236}">
                <a16:creationId xmlns:a16="http://schemas.microsoft.com/office/drawing/2014/main" id="{17EFAA1A-0BA8-DC3C-A9EC-1A5D89B986B0}"/>
              </a:ext>
            </a:extLst>
          </p:cNvPr>
          <p:cNvSpPr txBox="1"/>
          <p:nvPr/>
        </p:nvSpPr>
        <p:spPr>
          <a:xfrm>
            <a:off x="8327216" y="4052941"/>
            <a:ext cx="8970184" cy="7714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99"/>
              </a:lnSpc>
              <a:spcBef>
                <a:spcPct val="0"/>
              </a:spcBef>
            </a:pPr>
            <a:r>
              <a:rPr lang="lv-LV" sz="32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API pārvaldnieka risinājuma attīstība (API pārvaldīšana, datu «rakstīšana») </a:t>
            </a:r>
            <a:endParaRPr lang="en-US" sz="32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509A0E6-2BB5-2084-41B5-2BEEA134DC66}"/>
              </a:ext>
            </a:extLst>
          </p:cNvPr>
          <p:cNvSpPr/>
          <p:nvPr/>
        </p:nvSpPr>
        <p:spPr>
          <a:xfrm rot="5400000">
            <a:off x="7366291" y="6183897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7" name="TextBox 11">
            <a:extLst>
              <a:ext uri="{FF2B5EF4-FFF2-40B4-BE49-F238E27FC236}">
                <a16:creationId xmlns:a16="http://schemas.microsoft.com/office/drawing/2014/main" id="{0EEC8427-424A-0730-B29F-DFCDEA381186}"/>
              </a:ext>
            </a:extLst>
          </p:cNvPr>
          <p:cNvSpPr txBox="1"/>
          <p:nvPr/>
        </p:nvSpPr>
        <p:spPr>
          <a:xfrm>
            <a:off x="8404565" y="5879946"/>
            <a:ext cx="9100019" cy="7714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99"/>
              </a:lnSpc>
              <a:spcBef>
                <a:spcPct val="0"/>
              </a:spcBef>
            </a:pPr>
            <a:r>
              <a:rPr lang="lv-LV" sz="32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Atvērto datu portāla pārveide uz Latvijas datu portālu</a:t>
            </a:r>
            <a:endParaRPr lang="en-US" sz="32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149F03D-A226-9E0B-F3F4-D5ADAE5BBAF8}"/>
              </a:ext>
            </a:extLst>
          </p:cNvPr>
          <p:cNvSpPr/>
          <p:nvPr/>
        </p:nvSpPr>
        <p:spPr>
          <a:xfrm rot="5400000">
            <a:off x="7334313" y="8074902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9" name="TextBox 11">
            <a:extLst>
              <a:ext uri="{FF2B5EF4-FFF2-40B4-BE49-F238E27FC236}">
                <a16:creationId xmlns:a16="http://schemas.microsoft.com/office/drawing/2014/main" id="{0B1E5226-185B-FD37-4E1A-C1B85DA757B4}"/>
              </a:ext>
            </a:extLst>
          </p:cNvPr>
          <p:cNvSpPr txBox="1"/>
          <p:nvPr/>
        </p:nvSpPr>
        <p:spPr>
          <a:xfrm>
            <a:off x="8404564" y="7875074"/>
            <a:ext cx="8970183" cy="7714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99"/>
              </a:lnSpc>
              <a:spcBef>
                <a:spcPct val="0"/>
              </a:spcBef>
            </a:pPr>
            <a:r>
              <a:rPr lang="lv-LV" sz="32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Valsts pārvaldes testa datu masīva izveide un uzturēšana</a:t>
            </a:r>
            <a:endParaRPr lang="en-US" sz="32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</p:txBody>
      </p:sp>
    </p:spTree>
    <p:extLst>
      <p:ext uri="{BB962C8B-B14F-4D97-AF65-F5344CB8AC3E}">
        <p14:creationId xmlns:p14="http://schemas.microsoft.com/office/powerpoint/2010/main" val="3643689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41C4D">
                <a:alpha val="100000"/>
              </a:srgbClr>
            </a:gs>
            <a:gs pos="100000">
              <a:srgbClr val="3B616F">
                <a:alpha val="100000"/>
              </a:srgbClr>
            </a:gs>
          </a:gsLst>
          <a:lin ang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916F61-EB62-76B5-7974-C49FA250D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279CE63-C996-25F7-37A8-D9386054DB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66700"/>
            <a:ext cx="2438400" cy="2016447"/>
          </a:xfrm>
          <a:prstGeom prst="rect">
            <a:avLst/>
          </a:prstGeom>
        </p:spPr>
      </p:pic>
      <p:sp>
        <p:nvSpPr>
          <p:cNvPr id="6" name="Freeform 3">
            <a:extLst>
              <a:ext uri="{FF2B5EF4-FFF2-40B4-BE49-F238E27FC236}">
                <a16:creationId xmlns:a16="http://schemas.microsoft.com/office/drawing/2014/main" id="{4CF3E1CD-F73C-FACC-DC46-7631A225C06D}"/>
              </a:ext>
            </a:extLst>
          </p:cNvPr>
          <p:cNvSpPr/>
          <p:nvPr/>
        </p:nvSpPr>
        <p:spPr>
          <a:xfrm>
            <a:off x="17068800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9" y="0"/>
                </a:lnTo>
                <a:lnTo>
                  <a:pt x="839609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6B2FEC2-6EDD-9C31-72D9-AFC9523FFF7C}"/>
              </a:ext>
            </a:extLst>
          </p:cNvPr>
          <p:cNvSpPr/>
          <p:nvPr/>
        </p:nvSpPr>
        <p:spPr>
          <a:xfrm>
            <a:off x="16229191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8" y="0"/>
                </a:lnTo>
                <a:lnTo>
                  <a:pt x="839608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21D436F-0AC5-372B-CA96-24E3BF32F166}"/>
              </a:ext>
            </a:extLst>
          </p:cNvPr>
          <p:cNvSpPr/>
          <p:nvPr/>
        </p:nvSpPr>
        <p:spPr>
          <a:xfrm>
            <a:off x="1776071" y="9014517"/>
            <a:ext cx="2728988" cy="487567"/>
          </a:xfrm>
          <a:custGeom>
            <a:avLst/>
            <a:gdLst/>
            <a:ahLst/>
            <a:cxnLst/>
            <a:rect l="l" t="t" r="r" b="b"/>
            <a:pathLst>
              <a:path w="2728988" h="487567">
                <a:moveTo>
                  <a:pt x="0" y="0"/>
                </a:moveTo>
                <a:lnTo>
                  <a:pt x="2728988" y="0"/>
                </a:lnTo>
                <a:lnTo>
                  <a:pt x="2728988" y="487566"/>
                </a:lnTo>
                <a:lnTo>
                  <a:pt x="0" y="48756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90AB05E2-0647-4C66-F83B-B22B79127943}"/>
              </a:ext>
            </a:extLst>
          </p:cNvPr>
          <p:cNvSpPr txBox="1"/>
          <p:nvPr/>
        </p:nvSpPr>
        <p:spPr>
          <a:xfrm>
            <a:off x="297126" y="3695700"/>
            <a:ext cx="7852019" cy="25462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880"/>
              </a:lnSpc>
            </a:pPr>
            <a:r>
              <a:rPr lang="lv-LV" sz="4400" dirty="0">
                <a:solidFill>
                  <a:srgbClr val="FFFFFF"/>
                </a:solidFill>
                <a:latin typeface="HK Modular"/>
                <a:ea typeface="HK Modular"/>
                <a:cs typeface="HK Modular"/>
                <a:sym typeface="HK Modular"/>
              </a:rPr>
              <a:t>Mērķtiecīga investīciju plānošana</a:t>
            </a:r>
            <a:endParaRPr lang="en-US" sz="4400" dirty="0">
              <a:solidFill>
                <a:srgbClr val="FFFFFF"/>
              </a:solidFill>
              <a:latin typeface="HK Modular"/>
              <a:ea typeface="HK Modular"/>
              <a:cs typeface="HK Modular"/>
              <a:sym typeface="HK Modular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6FCC9B-74FC-7AE7-0DDB-0632807E9DCA}"/>
              </a:ext>
            </a:extLst>
          </p:cNvPr>
          <p:cNvPicPr>
            <a:picLocks noChangeAspect="1"/>
          </p:cNvPicPr>
          <p:nvPr/>
        </p:nvPicPr>
        <p:blipFill>
          <a:blip r:embed="rId8">
            <a:biLevel thresh="75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5652" b="90000" l="8043" r="90000">
                        <a14:foregroundMark x1="13913" y1="27536" x2="13913" y2="27536"/>
                        <a14:foregroundMark x1="8152" y1="14058" x2="8152" y2="14058"/>
                        <a14:foregroundMark x1="17065" y1="5652" x2="17065" y2="565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82000" y="1857375"/>
            <a:ext cx="8763000" cy="657225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85238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41C4D">
                <a:alpha val="100000"/>
              </a:srgbClr>
            </a:gs>
            <a:gs pos="100000">
              <a:srgbClr val="3B616F">
                <a:alpha val="100000"/>
              </a:srgbClr>
            </a:gs>
          </a:gsLst>
          <a:lin ang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14503C-A95A-7C8B-F689-0F281B247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411A4B6-7FB7-9819-0795-AC596DC98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66700"/>
            <a:ext cx="2438400" cy="2016447"/>
          </a:xfrm>
          <a:prstGeom prst="rect">
            <a:avLst/>
          </a:prstGeom>
        </p:spPr>
      </p:pic>
      <p:sp>
        <p:nvSpPr>
          <p:cNvPr id="6" name="Freeform 3">
            <a:extLst>
              <a:ext uri="{FF2B5EF4-FFF2-40B4-BE49-F238E27FC236}">
                <a16:creationId xmlns:a16="http://schemas.microsoft.com/office/drawing/2014/main" id="{4A11513C-95FA-F629-1CCE-A24BB1D5C8BE}"/>
              </a:ext>
            </a:extLst>
          </p:cNvPr>
          <p:cNvSpPr/>
          <p:nvPr/>
        </p:nvSpPr>
        <p:spPr>
          <a:xfrm>
            <a:off x="17068800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9" y="0"/>
                </a:lnTo>
                <a:lnTo>
                  <a:pt x="839609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63B666F2-5E2B-DFDD-7B5D-3F8CE7E171CA}"/>
              </a:ext>
            </a:extLst>
          </p:cNvPr>
          <p:cNvSpPr/>
          <p:nvPr/>
        </p:nvSpPr>
        <p:spPr>
          <a:xfrm>
            <a:off x="16229191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8" y="0"/>
                </a:lnTo>
                <a:lnTo>
                  <a:pt x="839608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159FF91-0641-4D85-73AF-5F296EF28676}"/>
              </a:ext>
            </a:extLst>
          </p:cNvPr>
          <p:cNvSpPr/>
          <p:nvPr/>
        </p:nvSpPr>
        <p:spPr>
          <a:xfrm>
            <a:off x="1776071" y="9014517"/>
            <a:ext cx="2728988" cy="487567"/>
          </a:xfrm>
          <a:custGeom>
            <a:avLst/>
            <a:gdLst/>
            <a:ahLst/>
            <a:cxnLst/>
            <a:rect l="l" t="t" r="r" b="b"/>
            <a:pathLst>
              <a:path w="2728988" h="487567">
                <a:moveTo>
                  <a:pt x="0" y="0"/>
                </a:moveTo>
                <a:lnTo>
                  <a:pt x="2728988" y="0"/>
                </a:lnTo>
                <a:lnTo>
                  <a:pt x="2728988" y="487566"/>
                </a:lnTo>
                <a:lnTo>
                  <a:pt x="0" y="48756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F2B23E1A-2B40-9578-1475-74F992319986}"/>
              </a:ext>
            </a:extLst>
          </p:cNvPr>
          <p:cNvSpPr txBox="1"/>
          <p:nvPr/>
        </p:nvSpPr>
        <p:spPr>
          <a:xfrm>
            <a:off x="29029" y="4208463"/>
            <a:ext cx="7699619" cy="1661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8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4400" dirty="0">
                <a:solidFill>
                  <a:srgbClr val="FFFFFF"/>
                </a:solidFill>
                <a:latin typeface="HK Modular"/>
              </a:rPr>
              <a:t>Vienota datu modeļa izveide</a:t>
            </a:r>
            <a:endParaRPr lang="en-US" sz="4400" dirty="0">
              <a:solidFill>
                <a:srgbClr val="FFFFFF"/>
              </a:solidFill>
              <a:latin typeface="HK Modular"/>
              <a:sym typeface="HK Modular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9BAD4E-35F8-52D0-76E0-55AB687BDEF1}"/>
              </a:ext>
            </a:extLst>
          </p:cNvPr>
          <p:cNvSpPr/>
          <p:nvPr/>
        </p:nvSpPr>
        <p:spPr>
          <a:xfrm rot="5400000">
            <a:off x="7622592" y="4274544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199B09-AE78-D2D8-3FEB-204594850529}"/>
              </a:ext>
            </a:extLst>
          </p:cNvPr>
          <p:cNvSpPr/>
          <p:nvPr/>
        </p:nvSpPr>
        <p:spPr>
          <a:xfrm rot="5400000">
            <a:off x="7622591" y="6179544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508EC5FA-B2A8-1D34-D6D8-F97AFEC6EC96}"/>
              </a:ext>
            </a:extLst>
          </p:cNvPr>
          <p:cNvSpPr txBox="1"/>
          <p:nvPr/>
        </p:nvSpPr>
        <p:spPr>
          <a:xfrm>
            <a:off x="8619423" y="3775262"/>
            <a:ext cx="8970184" cy="1156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99"/>
              </a:lnSpc>
              <a:spcBef>
                <a:spcPct val="0"/>
              </a:spcBef>
            </a:pPr>
            <a:r>
              <a:rPr lang="lv-LV" sz="3200" b="1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Izveidot valsts pārvaldes datu modeli </a:t>
            </a:r>
            <a:r>
              <a:rPr lang="lv-LV" sz="32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un metadatu standartu, </a:t>
            </a:r>
            <a:r>
              <a:rPr lang="lv-LV" sz="3200" b="1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nodrošināt atbalstu iestādēm</a:t>
            </a:r>
            <a:r>
              <a:rPr lang="lv-LV" sz="32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 ieviešanas procesā</a:t>
            </a:r>
            <a:endParaRPr lang="en-US" sz="32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3F2B417B-4440-DB77-4337-2C916BDB9EFF}"/>
              </a:ext>
            </a:extLst>
          </p:cNvPr>
          <p:cNvSpPr txBox="1"/>
          <p:nvPr/>
        </p:nvSpPr>
        <p:spPr>
          <a:xfrm>
            <a:off x="8619423" y="5680262"/>
            <a:ext cx="7847191" cy="1156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99"/>
              </a:lnSpc>
              <a:spcBef>
                <a:spcPct val="0"/>
              </a:spcBef>
            </a:pPr>
            <a:r>
              <a:rPr lang="lv-LV" sz="32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Nodrošināta valsts pārvaldes metadatu kataloga attīstība (pildīšana), </a:t>
            </a:r>
            <a:r>
              <a:rPr lang="lv-LV" sz="3200" b="1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nodrošinot atbalstu datu telpu iniciatīvu ieviešanā</a:t>
            </a:r>
            <a:endParaRPr lang="en-US" sz="3200" b="1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</p:txBody>
      </p:sp>
    </p:spTree>
    <p:extLst>
      <p:ext uri="{BB962C8B-B14F-4D97-AF65-F5344CB8AC3E}">
        <p14:creationId xmlns:p14="http://schemas.microsoft.com/office/powerpoint/2010/main" val="274788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41C4D">
                <a:alpha val="100000"/>
              </a:srgbClr>
            </a:gs>
            <a:gs pos="100000">
              <a:srgbClr val="3B616F">
                <a:alpha val="100000"/>
              </a:srgbClr>
            </a:gs>
          </a:gsLst>
          <a:lin ang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2D9291-63B3-44AC-507D-555186729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911209E-5AAC-33BB-FFF5-3B6AAFEEB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66700"/>
            <a:ext cx="2438400" cy="2016447"/>
          </a:xfrm>
          <a:prstGeom prst="rect">
            <a:avLst/>
          </a:prstGeom>
        </p:spPr>
      </p:pic>
      <p:sp>
        <p:nvSpPr>
          <p:cNvPr id="6" name="Freeform 3">
            <a:extLst>
              <a:ext uri="{FF2B5EF4-FFF2-40B4-BE49-F238E27FC236}">
                <a16:creationId xmlns:a16="http://schemas.microsoft.com/office/drawing/2014/main" id="{D63B747B-73FD-6D2B-91E0-E9F32B73C03D}"/>
              </a:ext>
            </a:extLst>
          </p:cNvPr>
          <p:cNvSpPr/>
          <p:nvPr/>
        </p:nvSpPr>
        <p:spPr>
          <a:xfrm>
            <a:off x="17068800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9" y="0"/>
                </a:lnTo>
                <a:lnTo>
                  <a:pt x="839609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772900DC-6B14-D740-D44A-A7AC6AE95566}"/>
              </a:ext>
            </a:extLst>
          </p:cNvPr>
          <p:cNvSpPr/>
          <p:nvPr/>
        </p:nvSpPr>
        <p:spPr>
          <a:xfrm>
            <a:off x="16229191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8" y="0"/>
                </a:lnTo>
                <a:lnTo>
                  <a:pt x="839608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226A995D-F258-9E8C-AA76-5DCA5A0C6F59}"/>
              </a:ext>
            </a:extLst>
          </p:cNvPr>
          <p:cNvSpPr/>
          <p:nvPr/>
        </p:nvSpPr>
        <p:spPr>
          <a:xfrm>
            <a:off x="1776071" y="9014517"/>
            <a:ext cx="2728988" cy="487567"/>
          </a:xfrm>
          <a:custGeom>
            <a:avLst/>
            <a:gdLst/>
            <a:ahLst/>
            <a:cxnLst/>
            <a:rect l="l" t="t" r="r" b="b"/>
            <a:pathLst>
              <a:path w="2728988" h="487567">
                <a:moveTo>
                  <a:pt x="0" y="0"/>
                </a:moveTo>
                <a:lnTo>
                  <a:pt x="2728988" y="0"/>
                </a:lnTo>
                <a:lnTo>
                  <a:pt x="2728988" y="487566"/>
                </a:lnTo>
                <a:lnTo>
                  <a:pt x="0" y="48756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9DFE102B-6C9F-7F23-CB73-5FC4B2715788}"/>
              </a:ext>
            </a:extLst>
          </p:cNvPr>
          <p:cNvSpPr txBox="1"/>
          <p:nvPr/>
        </p:nvSpPr>
        <p:spPr>
          <a:xfrm>
            <a:off x="297742" y="4208463"/>
            <a:ext cx="7699619" cy="1661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8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K Modular"/>
                <a:ea typeface="+mn-ea"/>
                <a:cs typeface="+mn-cs"/>
                <a:sym typeface="Raleway Light"/>
              </a:rPr>
              <a:t>Datu pārvaldība valsts pārvaldē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K Modular"/>
              <a:ea typeface="+mn-ea"/>
              <a:cs typeface="+mn-cs"/>
              <a:sym typeface="HK Modular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69CC78C-EDFB-0C3C-9AC9-8FB589C48781}"/>
              </a:ext>
            </a:extLst>
          </p:cNvPr>
          <p:cNvSpPr/>
          <p:nvPr/>
        </p:nvSpPr>
        <p:spPr>
          <a:xfrm rot="5400000">
            <a:off x="7799871" y="4960233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7B6837B9-5787-3F12-9A04-6553CAE37CD0}"/>
              </a:ext>
            </a:extLst>
          </p:cNvPr>
          <p:cNvSpPr txBox="1"/>
          <p:nvPr/>
        </p:nvSpPr>
        <p:spPr>
          <a:xfrm>
            <a:off x="9182803" y="4460951"/>
            <a:ext cx="8725605" cy="7714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99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 Light"/>
                <a:ea typeface="Raleway Light"/>
                <a:cs typeface="Raleway Light"/>
                <a:sym typeface="Raleway Light"/>
              </a:rPr>
              <a:t>Iestādēm nodrošināti koplietošanas risinājumi, lai ieviestu datu pārvaldības politiku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 Light"/>
              <a:ea typeface="Raleway Light"/>
              <a:cs typeface="Raleway Light"/>
              <a:sym typeface="Raleway Light"/>
            </a:endParaRPr>
          </a:p>
        </p:txBody>
      </p:sp>
    </p:spTree>
    <p:extLst>
      <p:ext uri="{BB962C8B-B14F-4D97-AF65-F5344CB8AC3E}">
        <p14:creationId xmlns:p14="http://schemas.microsoft.com/office/powerpoint/2010/main" val="659769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41C4D">
                <a:alpha val="100000"/>
              </a:srgbClr>
            </a:gs>
            <a:gs pos="100000">
              <a:srgbClr val="3B616F">
                <a:alpha val="100000"/>
              </a:srgbClr>
            </a:gs>
          </a:gsLst>
          <a:lin ang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1F59CC-DDA5-0AB9-7C8B-8D275CF4B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22BDC80-1FC3-BF2D-8304-D17CCE49E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66700"/>
            <a:ext cx="2438400" cy="2016447"/>
          </a:xfrm>
          <a:prstGeom prst="rect">
            <a:avLst/>
          </a:prstGeom>
        </p:spPr>
      </p:pic>
      <p:sp>
        <p:nvSpPr>
          <p:cNvPr id="6" name="Freeform 3">
            <a:extLst>
              <a:ext uri="{FF2B5EF4-FFF2-40B4-BE49-F238E27FC236}">
                <a16:creationId xmlns:a16="http://schemas.microsoft.com/office/drawing/2014/main" id="{E2C07A7C-D2F6-E5E0-91C0-1DED30B8F891}"/>
              </a:ext>
            </a:extLst>
          </p:cNvPr>
          <p:cNvSpPr/>
          <p:nvPr/>
        </p:nvSpPr>
        <p:spPr>
          <a:xfrm>
            <a:off x="17068800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9" y="0"/>
                </a:lnTo>
                <a:lnTo>
                  <a:pt x="839609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5CDF906-30C0-A9CA-596B-4484F00569D6}"/>
              </a:ext>
            </a:extLst>
          </p:cNvPr>
          <p:cNvSpPr/>
          <p:nvPr/>
        </p:nvSpPr>
        <p:spPr>
          <a:xfrm>
            <a:off x="16229191" y="9051748"/>
            <a:ext cx="839609" cy="450336"/>
          </a:xfrm>
          <a:custGeom>
            <a:avLst/>
            <a:gdLst/>
            <a:ahLst/>
            <a:cxnLst/>
            <a:rect l="l" t="t" r="r" b="b"/>
            <a:pathLst>
              <a:path w="839609" h="450336">
                <a:moveTo>
                  <a:pt x="0" y="0"/>
                </a:moveTo>
                <a:lnTo>
                  <a:pt x="839608" y="0"/>
                </a:lnTo>
                <a:lnTo>
                  <a:pt x="839608" y="450335"/>
                </a:lnTo>
                <a:lnTo>
                  <a:pt x="0" y="45033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A91DDC3-BF07-5018-8B13-2474DEBCB815}"/>
              </a:ext>
            </a:extLst>
          </p:cNvPr>
          <p:cNvSpPr/>
          <p:nvPr/>
        </p:nvSpPr>
        <p:spPr>
          <a:xfrm>
            <a:off x="1776071" y="9014517"/>
            <a:ext cx="2728988" cy="487567"/>
          </a:xfrm>
          <a:custGeom>
            <a:avLst/>
            <a:gdLst/>
            <a:ahLst/>
            <a:cxnLst/>
            <a:rect l="l" t="t" r="r" b="b"/>
            <a:pathLst>
              <a:path w="2728988" h="487567">
                <a:moveTo>
                  <a:pt x="0" y="0"/>
                </a:moveTo>
                <a:lnTo>
                  <a:pt x="2728988" y="0"/>
                </a:lnTo>
                <a:lnTo>
                  <a:pt x="2728988" y="487566"/>
                </a:lnTo>
                <a:lnTo>
                  <a:pt x="0" y="48756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1D1C80B1-CEB6-08EC-1A76-5CE1F1F3FA81}"/>
              </a:ext>
            </a:extLst>
          </p:cNvPr>
          <p:cNvSpPr txBox="1"/>
          <p:nvPr/>
        </p:nvSpPr>
        <p:spPr>
          <a:xfrm>
            <a:off x="381000" y="3009900"/>
            <a:ext cx="7699619" cy="7764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8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K Modular"/>
                <a:ea typeface="+mn-ea"/>
                <a:cs typeface="+mn-cs"/>
                <a:sym typeface="Raleway Light"/>
              </a:rPr>
              <a:t>Turpmākie soļi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K Modular"/>
              <a:ea typeface="+mn-ea"/>
              <a:cs typeface="+mn-cs"/>
              <a:sym typeface="HK Modular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015A8F-24D1-5414-CAEA-6507DA8881E3}"/>
              </a:ext>
            </a:extLst>
          </p:cNvPr>
          <p:cNvSpPr/>
          <p:nvPr/>
        </p:nvSpPr>
        <p:spPr>
          <a:xfrm rot="5400000">
            <a:off x="7316024" y="3319354"/>
            <a:ext cx="1371602" cy="157587"/>
          </a:xfrm>
          <a:prstGeom prst="rect">
            <a:avLst/>
          </a:prstGeom>
          <a:solidFill>
            <a:srgbClr val="2B323B"/>
          </a:solidFill>
          <a:ln w="12700">
            <a:miter lim="400000"/>
          </a:ln>
          <a:effectLst>
            <a:outerShdw blurRad="114300" dist="63500" dir="16200000" rotWithShape="0">
              <a:schemeClr val="bg1">
                <a:alpha val="15000"/>
              </a:scheme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TextBox 11">
            <a:extLst>
              <a:ext uri="{FF2B5EF4-FFF2-40B4-BE49-F238E27FC236}">
                <a16:creationId xmlns:a16="http://schemas.microsoft.com/office/drawing/2014/main" id="{56AD623C-81A3-9468-700A-7741F5A29CCD}"/>
              </a:ext>
            </a:extLst>
          </p:cNvPr>
          <p:cNvSpPr txBox="1"/>
          <p:nvPr/>
        </p:nvSpPr>
        <p:spPr>
          <a:xfrm>
            <a:off x="2819400" y="4513148"/>
            <a:ext cx="13716000" cy="3464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32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Pēc foruma «Datu pārvaldības un koplietošanas» arhitektūra tiks izsūtīta visiem foruma </a:t>
            </a:r>
          </a:p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endParaRPr lang="lv-LV" sz="32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32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Pēc nedēļas arhitektūras dokuments tiks publicēta VARAM tīmekļvietnē (septiņas darba dienas)</a:t>
            </a:r>
          </a:p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endParaRPr lang="lv-LV" sz="32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32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 Līdz 2025.gada Q1 beigām MK rīkojumu, projektu portfeli</a:t>
            </a:r>
          </a:p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endParaRPr lang="lv-LV" sz="32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  <a:p>
            <a:pPr marL="457200" indent="-457200" algn="l">
              <a:lnSpc>
                <a:spcPts val="2999"/>
              </a:lnSpc>
              <a:spcBef>
                <a:spcPct val="0"/>
              </a:spcBef>
              <a:buFont typeface="Raleway Light" pitchFamily="2" charset="-70"/>
              <a:buChar char="‐"/>
            </a:pPr>
            <a:r>
              <a:rPr lang="lv-LV" sz="3200" dirty="0">
                <a:solidFill>
                  <a:srgbClr val="FFFFFF"/>
                </a:solidFill>
                <a:latin typeface="Raleway Light"/>
                <a:ea typeface="Raleway Light"/>
                <a:cs typeface="Raleway Light"/>
                <a:sym typeface="Raleway Light"/>
              </a:rPr>
              <a:t>Izstrādāta procedūra, kā iestādes var ierosināt izmaiņas mērķarhitektūrā</a:t>
            </a:r>
            <a:endParaRPr lang="en-US" sz="3200" dirty="0">
              <a:solidFill>
                <a:srgbClr val="FFFFFF"/>
              </a:solidFill>
              <a:latin typeface="Raleway Light"/>
              <a:ea typeface="Raleway Light"/>
              <a:cs typeface="Raleway Light"/>
              <a:sym typeface="Raleway Light"/>
            </a:endParaRPr>
          </a:p>
        </p:txBody>
      </p:sp>
    </p:spTree>
    <p:extLst>
      <p:ext uri="{BB962C8B-B14F-4D97-AF65-F5344CB8AC3E}">
        <p14:creationId xmlns:p14="http://schemas.microsoft.com/office/powerpoint/2010/main" val="3277661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C2407A656F6F514882F54CB8A364491F" ma:contentTypeVersion="17" ma:contentTypeDescription="Izveidot jaunu dokumentu." ma:contentTypeScope="" ma:versionID="9078bd0ed13cfe5a3bf8f0b68f90b032">
  <xsd:schema xmlns:xsd="http://www.w3.org/2001/XMLSchema" xmlns:xs="http://www.w3.org/2001/XMLSchema" xmlns:p="http://schemas.microsoft.com/office/2006/metadata/properties" xmlns:ns2="0026d777-7ea2-438a-b84f-f3e74dc1dd91" xmlns:ns3="7e61be5a-9f3f-46c0-883f-80dee6e80e67" targetNamespace="http://schemas.microsoft.com/office/2006/metadata/properties" ma:root="true" ma:fieldsID="6c017a4739c86e61732a6df26aafd558" ns2:_="" ns3:_="">
    <xsd:import namespace="0026d777-7ea2-438a-b84f-f3e74dc1dd91"/>
    <xsd:import namespace="7e61be5a-9f3f-46c0-883f-80dee6e80e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26d777-7ea2-438a-b84f-f3e74dc1dd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550e1e53-5410-4bdb-8c8a-c3d0be1f47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61be5a-9f3f-46c0-883f-80dee6e80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cd2d846-6611-415c-bd80-53085ffb1b75}" ma:internalName="TaxCatchAll" ma:showField="CatchAllData" ma:web="7e61be5a-9f3f-46c0-883f-80dee6e80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026d777-7ea2-438a-b84f-f3e74dc1dd91">
      <Terms xmlns="http://schemas.microsoft.com/office/infopath/2007/PartnerControls"/>
    </lcf76f155ced4ddcb4097134ff3c332f>
    <TaxCatchAll xmlns="7e61be5a-9f3f-46c0-883f-80dee6e80e67" xsi:nil="true"/>
  </documentManagement>
</p:properties>
</file>

<file path=customXml/itemProps1.xml><?xml version="1.0" encoding="utf-8"?>
<ds:datastoreItem xmlns:ds="http://schemas.openxmlformats.org/officeDocument/2006/customXml" ds:itemID="{3557D116-EEAF-47FC-9AA6-BCBE47EFCC51}"/>
</file>

<file path=customXml/itemProps2.xml><?xml version="1.0" encoding="utf-8"?>
<ds:datastoreItem xmlns:ds="http://schemas.openxmlformats.org/officeDocument/2006/customXml" ds:itemID="{0751AC73-040A-4B08-93CD-65C4F5F573EC}"/>
</file>

<file path=customXml/itemProps3.xml><?xml version="1.0" encoding="utf-8"?>
<ds:datastoreItem xmlns:ds="http://schemas.openxmlformats.org/officeDocument/2006/customXml" ds:itemID="{042C105C-F352-4E92-A627-5F52DDA893C1}"/>
</file>

<file path=docProps/app.xml><?xml version="1.0" encoding="utf-8"?>
<Properties xmlns="http://schemas.openxmlformats.org/officeDocument/2006/extended-properties" xmlns:vt="http://schemas.openxmlformats.org/officeDocument/2006/docPropsVTypes">
  <TotalTime>1007</TotalTime>
  <Words>400</Words>
  <Application>Microsoft Office PowerPoint</Application>
  <PresentationFormat>Custom</PresentationFormat>
  <Paragraphs>56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 Evolution</dc:title>
  <dc:creator>Jānis Krakops</dc:creator>
  <cp:lastModifiedBy>Jānis Krakops</cp:lastModifiedBy>
  <cp:revision>6</cp:revision>
  <dcterms:created xsi:type="dcterms:W3CDTF">2006-08-16T00:00:00Z</dcterms:created>
  <dcterms:modified xsi:type="dcterms:W3CDTF">2024-11-26T13:59:14Z</dcterms:modified>
  <dc:identifier>DAGXhat4cH4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0x010100C2407A656F6F514882F54CB8A364491F</vt:lpwstr>
  </property>
</Properties>
</file>