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4646" r:id="rId3"/>
    <p:sldId id="4649" r:id="rId4"/>
    <p:sldId id="4651" r:id="rId5"/>
    <p:sldId id="4648" r:id="rId6"/>
    <p:sldId id="4647" r:id="rId7"/>
    <p:sldId id="4650" r:id="rId8"/>
  </p:sldIdLst>
  <p:sldSz cx="12192000" cy="6858000"/>
  <p:notesSz cx="6858000" cy="914400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230">
          <p15:clr>
            <a:srgbClr val="A4A3A4"/>
          </p15:clr>
        </p15:guide>
        <p15:guide id="2" pos="1504">
          <p15:clr>
            <a:srgbClr val="A4A3A4"/>
          </p15:clr>
        </p15:guide>
        <p15:guide id="3" pos="3940">
          <p15:clr>
            <a:srgbClr val="A4A3A4"/>
          </p15:clr>
        </p15:guide>
        <p15:guide id="4" orient="horz" pos="84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702A"/>
    <a:srgbClr val="FFFFFF"/>
    <a:srgbClr val="E0EF98"/>
    <a:srgbClr val="ECEBC9"/>
    <a:srgbClr val="BED096"/>
    <a:srgbClr val="EAECAD"/>
    <a:srgbClr val="CCDFEE"/>
    <a:srgbClr val="FFD6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348" autoAdjust="0"/>
  </p:normalViewPr>
  <p:slideViewPr>
    <p:cSldViewPr snapToGrid="0">
      <p:cViewPr>
        <p:scale>
          <a:sx n="70" d="100"/>
          <a:sy n="70" d="100"/>
        </p:scale>
        <p:origin x="512" y="-44"/>
      </p:cViewPr>
      <p:guideLst>
        <p:guide orient="horz" pos="1230"/>
        <p:guide pos="1504"/>
        <p:guide pos="3940"/>
        <p:guide orient="horz" pos="8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is Linabergs" userId="62286779-ab07-4816-ae11-983e379d2d2c" providerId="ADAL" clId="{9D752CE6-06C5-4703-84D5-F58B08901019}"/>
    <pc:docChg chg="delSld">
      <pc:chgData name="Lauris Linabergs" userId="62286779-ab07-4816-ae11-983e379d2d2c" providerId="ADAL" clId="{9D752CE6-06C5-4703-84D5-F58B08901019}" dt="2024-07-08T05:52:18.221" v="0" actId="47"/>
      <pc:docMkLst>
        <pc:docMk/>
      </pc:docMkLst>
      <pc:sldChg chg="del">
        <pc:chgData name="Lauris Linabergs" userId="62286779-ab07-4816-ae11-983e379d2d2c" providerId="ADAL" clId="{9D752CE6-06C5-4703-84D5-F58B08901019}" dt="2024-07-08T05:52:18.221" v="0" actId="47"/>
        <pc:sldMkLst>
          <pc:docMk/>
          <pc:sldMk cId="1482247703" sldId="258"/>
        </pc:sldMkLst>
      </pc:sldChg>
      <pc:sldChg chg="del">
        <pc:chgData name="Lauris Linabergs" userId="62286779-ab07-4816-ae11-983e379d2d2c" providerId="ADAL" clId="{9D752CE6-06C5-4703-84D5-F58B08901019}" dt="2024-07-08T05:52:18.221" v="0" actId="47"/>
        <pc:sldMkLst>
          <pc:docMk/>
          <pc:sldMk cId="3882797699" sldId="309"/>
        </pc:sldMkLst>
      </pc:sldChg>
      <pc:sldChg chg="del">
        <pc:chgData name="Lauris Linabergs" userId="62286779-ab07-4816-ae11-983e379d2d2c" providerId="ADAL" clId="{9D752CE6-06C5-4703-84D5-F58B08901019}" dt="2024-07-08T05:52:18.221" v="0" actId="47"/>
        <pc:sldMkLst>
          <pc:docMk/>
          <pc:sldMk cId="2063072576" sldId="31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87EFAEA-67A9-46F2-89DE-A15813267C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C22BDB-6DF1-4DFF-A86A-BC27C2F19AC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8DDB413-23AE-4FD9-B128-70BBB3495FFE}" type="datetimeFigureOut">
              <a:rPr lang="lv-LV"/>
              <a:pPr>
                <a:defRPr/>
              </a:pPr>
              <a:t>27.11.2024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711657D-F1BC-4619-8C20-2EC4287BA1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17C91D9-BFAC-4251-8179-5107422E4F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EBBB24-32A1-4972-9764-4153D29739B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6736C-38A2-4250-B959-4811915D0B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B84FCD5-F6BA-425D-B7E1-1B8D321977B2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lv-LV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lv-LV" b="1">
                <a:latin typeface="Calibri" panose="020F0502020204030204" pitchFamily="34" charset="0"/>
                <a:cs typeface="Calibri" panose="020F0502020204030204" pitchFamily="34" charset="0"/>
              </a:rPr>
              <a:t>Izskatīšanas process</a:t>
            </a:r>
          </a:p>
          <a:p>
            <a:pPr marL="266700"/>
            <a:r>
              <a:rPr lang="lv-LV" sz="1200" b="1">
                <a:solidFill>
                  <a:srgbClr val="29702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⦿</a:t>
            </a:r>
            <a:r>
              <a:rPr lang="lv-LV" b="1">
                <a:solidFill>
                  <a:srgbClr val="29702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v-LV" sz="120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Nozares ministrija iesniedz pieteikumu un pamatojumu (anketa)</a:t>
            </a:r>
          </a:p>
          <a:p>
            <a:pPr marL="266700"/>
            <a:r>
              <a:rPr lang="lv-LV" sz="1200" b="1">
                <a:solidFill>
                  <a:srgbClr val="29702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⦿ </a:t>
            </a:r>
            <a:r>
              <a:rPr lang="lv-LV" sz="120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VARAM validē un sagatavo jautājumu lēmumam Digitālās modernizācijas komitejā</a:t>
            </a:r>
          </a:p>
          <a:p>
            <a:pPr marL="266700"/>
            <a:r>
              <a:rPr lang="lv-LV" sz="1200" b="1">
                <a:solidFill>
                  <a:srgbClr val="29702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⦿ </a:t>
            </a:r>
            <a:r>
              <a:rPr lang="lv-LV" sz="120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Ja pozitīvs lēmums - skaņo projekta un risinājuma aprakstus, virza MK  ārpuskārtas iekļaušanai </a:t>
            </a:r>
            <a:r>
              <a:rPr lang="lv-LV" sz="1200" err="1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priekšatlases</a:t>
            </a:r>
            <a:r>
              <a:rPr lang="lv-LV" sz="120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sarakstā.</a:t>
            </a:r>
          </a:p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84FCD5-F6BA-425D-B7E1-1B8D321977B2}" type="slidenum">
              <a:rPr lang="lv-LV" altLang="en-US" smtClean="0"/>
              <a:pPr>
                <a:defRPr/>
              </a:pPr>
              <a:t>2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771221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AD934-5AC4-E0E4-5F64-2F7100F97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147B776-79F8-E6AE-0DB8-4F2698714A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A5578252-F346-BA99-B041-8CD49D0FB9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0FA6F47F-A330-B24A-497F-5780AC7A4D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6A11C89-A5A2-40A0-A8B6-7CB91AFC4783}" type="slidenum">
              <a:rPr lang="lv-LV" altLang="en-US" smtClean="0"/>
              <a:pPr/>
              <a:t>3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658656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D4DC6-9285-C65F-E8CE-F62C22F9B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840CD3C2-513F-33ED-58D2-E200366431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67DBBE-8290-D1B5-A5AB-C804C31E8E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F57106E9-C854-FD38-D535-E2F96191A4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6A11C89-A5A2-40A0-A8B6-7CB91AFC4783}" type="slidenum">
              <a:rPr lang="lv-LV" altLang="en-US" smtClean="0"/>
              <a:pPr/>
              <a:t>4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3837207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E3CDF-8913-E13D-5AFF-25A48C8A7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D2E56235-DACA-9EC9-EE70-C66E4007D3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6BED4D35-D8B4-3C97-E970-1DD22F38FA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0A564D81-4082-F3AE-D0EC-EC2A3AF74E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6A11C89-A5A2-40A0-A8B6-7CB91AFC4783}" type="slidenum">
              <a:rPr lang="lv-LV" altLang="en-US" smtClean="0"/>
              <a:pPr/>
              <a:t>5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4193405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90956-0815-3F0C-A801-BC78F912A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DB3CB1DD-C2C4-1226-15B1-426D96E704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B775B5D1-489D-705E-3C3B-6C2BAB4C64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F192AF59-C9FB-8520-0501-FF8421E733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6A11C89-A5A2-40A0-A8B6-7CB91AFC4783}" type="slidenum">
              <a:rPr lang="lv-LV" altLang="en-US" smtClean="0"/>
              <a:pPr/>
              <a:t>6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2500084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309D63-BCEE-9463-3F68-ABE9201D3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D8A7AB6-E3FD-4770-D949-6AC26E2B0F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0CFB938E-E935-964E-4FB7-3140396949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3CF32D26-6BC3-3EEA-CA3B-B715B5B4BC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6A11C89-A5A2-40A0-A8B6-7CB91AFC4783}" type="slidenum">
              <a:rPr lang="lv-LV" altLang="en-US" smtClean="0"/>
              <a:pPr/>
              <a:t>7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099253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AF3B2330-8D40-4CC7-AACD-7FDE933992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1D3125F-3121-44D9-91C0-D1AAEA1AACF9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217BAA24-0938-1212-EFAF-48B88F6DFC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077" y="0"/>
            <a:ext cx="2939845" cy="2939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114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600" y="381000"/>
            <a:ext cx="8128000" cy="1036642"/>
          </a:xfrm>
        </p:spPr>
        <p:txBody>
          <a:bodyPr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76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3876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D92FF160-168F-490B-AC1D-06E99DC56A5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CA50152C-A5AE-4037-8E77-C398DB6656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5" name="Picture 4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39875286-5561-EC57-BFF0-9E6F1105CB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93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7C624CB8-D7E2-446F-853A-AC8E48C8A1A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C4748C0-97F6-4124-ABAA-BC179355A8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4" name="Picture 3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679FFAD7-9E25-2B28-4CB3-4C6B0C96CC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3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826A0304-7DE6-484F-9DBB-CC405F9980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EC86103-D66E-4E9A-96C5-D6C35700C8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5" name="Picture 4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0CCF6CF9-D138-CA5D-4F1A-87F4F29ACB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661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id="{256AB623-E671-40A3-8816-C4F3AC781D5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C07DC74-23A1-4829-ADFE-D6078EEF1E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E203FFA5-1D36-5611-C122-BC4DB2018A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287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72672629-D088-400F-9280-083D0A2D3E6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D2535878-322B-41E6-819E-6EE0C5A9D2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60946E85-E6F8-F79F-301F-E7FBFF54D4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407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A913227E-8DB4-4AF7-B2D1-7C8C29588E2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F88FE3F0-7E1D-4EA7-B976-908B0D4601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25E63217-F718-2FEA-3681-4FEBEE0422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108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5C0D2F1F-BD73-479C-B027-B3AB99A295F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AFD0658-85EC-4BDE-800A-C42156FBEB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5" name="Picture 4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137AFF0A-B088-9B5A-815B-6449199809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015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F3FAA031-9D79-4CB3-A2AE-314FE08CE5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A2632C4A-8CA7-A388-4FB5-51EFAED0D0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077" y="0"/>
            <a:ext cx="2939845" cy="2939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46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404DA1C-108B-4B9A-9E15-7AFB00F27D0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AA6B3FB-7A0A-4DEE-8514-B2571401BF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77352-6957-4DCA-8333-0B27B383CA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3C3402-B4CF-4E0A-B1AC-58845FAEBFE8}" type="datetime1">
              <a:rPr lang="en-US"/>
              <a:pPr>
                <a:defRPr/>
              </a:pPr>
              <a:t>11/27/2024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BA068-C847-4FA5-913B-D95A006B86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D76D76-89D7-49E5-84B6-872233876D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7B9F516-C71F-41B2-988A-4CDDC11D72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6" r:id="rId4"/>
    <p:sldLayoutId id="2147484067" r:id="rId5"/>
    <p:sldLayoutId id="2147484068" r:id="rId6"/>
    <p:sldLayoutId id="2147484069" r:id="rId7"/>
    <p:sldLayoutId id="2147484070" r:id="rId8"/>
    <p:sldLayoutId id="2147484071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janis.krakops@varam.gov.lv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onta.balode@varam.gov.lv" TargetMode="External"/><Relationship Id="rId5" Type="http://schemas.openxmlformats.org/officeDocument/2006/relationships/hyperlink" Target="mailto:lauris.linabergs@varam.gov.lv" TargetMode="External"/><Relationship Id="rId4" Type="http://schemas.openxmlformats.org/officeDocument/2006/relationships/hyperlink" Target="mailto:ruta.pirta@rtu.l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D6D11E9C-CF79-4D5A-ACC4-7705ED940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225800"/>
            <a:ext cx="10363200" cy="960438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lv-LV" sz="3600" kern="0">
                <a:solidFill>
                  <a:srgbClr val="29702A"/>
                </a:solidFill>
                <a:cs typeface="Times New Roman" panose="02020603050405020304" pitchFamily="18" charset="0"/>
              </a:rPr>
            </a:br>
            <a:br>
              <a:rPr lang="lv-LV" sz="2800" kern="0">
                <a:cs typeface="Times New Roman" panose="02020603050405020304" pitchFamily="18" charset="0"/>
              </a:rPr>
            </a:br>
            <a:br>
              <a:rPr lang="lv-LV" altLang="lv-LV" sz="2800"/>
            </a:br>
            <a:endParaRPr lang="lv-LV" altLang="en-US" sz="2800"/>
          </a:p>
        </p:txBody>
      </p:sp>
      <p:sp>
        <p:nvSpPr>
          <p:cNvPr id="12291" name="Text Placeholder 1">
            <a:extLst>
              <a:ext uri="{FF2B5EF4-FFF2-40B4-BE49-F238E27FC236}">
                <a16:creationId xmlns:a16="http://schemas.microsoft.com/office/drawing/2014/main" id="{9C4C4168-1664-40F9-913D-5774AD39AD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14400" y="3814364"/>
            <a:ext cx="10363200" cy="956650"/>
          </a:xfrm>
        </p:spPr>
        <p:txBody>
          <a:bodyPr>
            <a:spAutoFit/>
          </a:bodyPr>
          <a:lstStyle/>
          <a:p>
            <a:r>
              <a:rPr lang="lv-LV" altLang="lv-LV" sz="2800" b="1" dirty="0">
                <a:solidFill>
                  <a:srgbClr val="29702A"/>
                </a:solidFill>
                <a:latin typeface="Verdana"/>
                <a:ea typeface="Verdana"/>
              </a:rPr>
              <a:t>Jomu (domēnu) arhitektūru sagatavošana un saskaņošanas kārtība</a:t>
            </a:r>
          </a:p>
        </p:txBody>
      </p:sp>
      <p:sp>
        <p:nvSpPr>
          <p:cNvPr id="12292" name="Text Placeholder 2">
            <a:extLst>
              <a:ext uri="{FF2B5EF4-FFF2-40B4-BE49-F238E27FC236}">
                <a16:creationId xmlns:a16="http://schemas.microsoft.com/office/drawing/2014/main" id="{BA5D4051-60C8-4C38-95E3-0A5B1D78DCC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4400" y="5903913"/>
            <a:ext cx="10363200" cy="639762"/>
          </a:xfrm>
        </p:spPr>
        <p:txBody>
          <a:bodyPr/>
          <a:lstStyle/>
          <a:p>
            <a:r>
              <a:rPr lang="lv-LV" altLang="lv-LV" dirty="0"/>
              <a:t>Lauris Linabergs, Monta Balode, Rūta Pirta</a:t>
            </a:r>
          </a:p>
          <a:p>
            <a:endParaRPr lang="lv-LV" altLang="lv-LV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A3A7DB1-2EB4-2110-26A6-F0D249B04255}"/>
              </a:ext>
            </a:extLst>
          </p:cNvPr>
          <p:cNvSpPr/>
          <p:nvPr/>
        </p:nvSpPr>
        <p:spPr>
          <a:xfrm>
            <a:off x="2219335" y="1715134"/>
            <a:ext cx="2361666" cy="5138785"/>
          </a:xfrm>
          <a:prstGeom prst="rect">
            <a:avLst/>
          </a:prstGeom>
          <a:solidFill>
            <a:srgbClr val="FFD6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  <a:latin typeface="Arial"/>
                <a:cs typeface="Times New Roman"/>
              </a:rPr>
              <a:t>Izejas</a:t>
            </a:r>
            <a:r>
              <a:rPr lang="en-US" b="1" dirty="0">
                <a:solidFill>
                  <a:schemeClr val="tx1"/>
                </a:solidFill>
                <a:latin typeface="Arial"/>
                <a:cs typeface="Times New Roman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/>
                <a:cs typeface="Times New Roman"/>
              </a:rPr>
              <a:t>informācija</a:t>
            </a:r>
            <a:endParaRPr lang="en-US" b="1" dirty="0">
              <a:solidFill>
                <a:schemeClr val="tx1"/>
              </a:solidFill>
              <a:latin typeface="Arial"/>
              <a:cs typeface="Times New Roman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Arial"/>
              <a:cs typeface="Times New Roman"/>
            </a:endParaRPr>
          </a:p>
          <a:p>
            <a:pPr algn="ctr"/>
            <a:endParaRPr lang="en-US" b="1" dirty="0">
              <a:latin typeface="Arial"/>
              <a:cs typeface="Times New Roman"/>
            </a:endParaRPr>
          </a:p>
          <a:p>
            <a:pPr algn="ctr"/>
            <a:endParaRPr lang="en-US" b="1" dirty="0">
              <a:latin typeface="Arial"/>
              <a:cs typeface="Times New Roman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FCE4CD4-7A7B-ED4D-AC73-7D02C7BBEB83}"/>
              </a:ext>
            </a:extLst>
          </p:cNvPr>
          <p:cNvCxnSpPr>
            <a:cxnSpLocks/>
          </p:cNvCxnSpPr>
          <p:nvPr/>
        </p:nvCxnSpPr>
        <p:spPr>
          <a:xfrm>
            <a:off x="1282061" y="3370986"/>
            <a:ext cx="9435378" cy="440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D14B8096-BEC2-BC41-A8EA-A0BF7F9CB170}"/>
              </a:ext>
            </a:extLst>
          </p:cNvPr>
          <p:cNvSpPr txBox="1"/>
          <p:nvPr/>
        </p:nvSpPr>
        <p:spPr>
          <a:xfrm>
            <a:off x="454145" y="2405052"/>
            <a:ext cx="1332609" cy="83099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lv-LV" sz="120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MINISTRU</a:t>
            </a:r>
            <a:endParaRPr lang="en-US"/>
          </a:p>
          <a:p>
            <a:r>
              <a:rPr lang="lv-LV" sz="120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DIGITĀLĀS</a:t>
            </a:r>
          </a:p>
          <a:p>
            <a:r>
              <a:rPr lang="lv-LV" sz="120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MODERNIZĀCIJAS </a:t>
            </a:r>
          </a:p>
          <a:p>
            <a:r>
              <a:rPr lang="lv-LV" sz="120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KOMITEJA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509848C-B26A-0145-9787-8959B33F43F5}"/>
              </a:ext>
            </a:extLst>
          </p:cNvPr>
          <p:cNvSpPr txBox="1"/>
          <p:nvPr/>
        </p:nvSpPr>
        <p:spPr>
          <a:xfrm>
            <a:off x="350743" y="5174485"/>
            <a:ext cx="1118533" cy="35394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lv-LV" sz="120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MINISTRIJAS</a:t>
            </a:r>
            <a:r>
              <a:rPr lang="lv-LV" sz="140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v-LV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275AB3A2-BF73-1646-9ED3-BFED4774C54A}"/>
              </a:ext>
            </a:extLst>
          </p:cNvPr>
          <p:cNvSpPr txBox="1"/>
          <p:nvPr/>
        </p:nvSpPr>
        <p:spPr>
          <a:xfrm>
            <a:off x="437617" y="5529566"/>
            <a:ext cx="1697922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lv-LV" sz="120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(t.sk.  sadarbības ministrijas, ANM u.c. projektu īstenotāji un SAM 1.3.1.1. potenciālo projektu īstenotāji, ārēji eksperti  </a:t>
            </a:r>
            <a:endParaRPr lang="en-US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Calibri"/>
            </a:endParaRP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75F94FF-785B-A241-8FC5-F37A05F4EA0F}"/>
              </a:ext>
            </a:extLst>
          </p:cNvPr>
          <p:cNvCxnSpPr>
            <a:cxnSpLocks/>
          </p:cNvCxnSpPr>
          <p:nvPr/>
        </p:nvCxnSpPr>
        <p:spPr>
          <a:xfrm flipV="1">
            <a:off x="4924839" y="5177437"/>
            <a:ext cx="0" cy="167482"/>
          </a:xfrm>
          <a:prstGeom prst="straightConnector1">
            <a:avLst/>
          </a:prstGeom>
          <a:ln w="3492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F726BE35-36CF-0745-AECB-3EFA8BF14A87}"/>
              </a:ext>
            </a:extLst>
          </p:cNvPr>
          <p:cNvSpPr txBox="1"/>
          <p:nvPr/>
        </p:nvSpPr>
        <p:spPr>
          <a:xfrm>
            <a:off x="438628" y="3616375"/>
            <a:ext cx="1697709" cy="1384995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lv-LV" sz="120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VARAM</a:t>
            </a:r>
          </a:p>
          <a:p>
            <a:endParaRPr lang="lv-LV" sz="120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lv-LV" sz="120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IKT VADĪTĀJU</a:t>
            </a:r>
          </a:p>
          <a:p>
            <a:r>
              <a:rPr lang="lv-LV" sz="120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FORUMS</a:t>
            </a:r>
          </a:p>
          <a:p>
            <a:r>
              <a:rPr lang="lv-LV" sz="120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(t.sk. foruma ietvaros</a:t>
            </a:r>
          </a:p>
          <a:p>
            <a:r>
              <a:rPr lang="lv-LV" sz="120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organizētās "horizontālo</a:t>
            </a:r>
            <a:endParaRPr lang="lv-LV" sz="120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lv-LV" sz="120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jomu" darba grupas</a:t>
            </a:r>
            <a:endParaRPr lang="lv-LV" sz="120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A04CF4B-C4D4-6845-9199-BBAE5B28116C}"/>
              </a:ext>
            </a:extLst>
          </p:cNvPr>
          <p:cNvSpPr txBox="1"/>
          <p:nvPr/>
        </p:nvSpPr>
        <p:spPr>
          <a:xfrm>
            <a:off x="4582345" y="5118319"/>
            <a:ext cx="6695770" cy="147949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9568" tIns="56896" rIns="99568" bIns="56896" numCol="1" spcCol="1270" anchor="ctr" anchorCtr="0">
            <a:noAutofit/>
          </a:bodyPr>
          <a:lstStyle/>
          <a:p>
            <a:pPr marL="0" lvl="0" indent="0" algn="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lv-LV" sz="12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622300">
              <a:lnSpc>
                <a:spcPct val="90000"/>
              </a:lnSpc>
              <a:spcAft>
                <a:spcPct val="35000"/>
              </a:spcAft>
            </a:pPr>
            <a:endParaRPr lang="lv-LV" sz="1200" b="0" i="0" u="none" kern="1200">
              <a:latin typeface="Calibri"/>
              <a:ea typeface="Calibri"/>
              <a:cs typeface="Calibri"/>
            </a:endParaRPr>
          </a:p>
          <a:p>
            <a:pPr algn="ctr" defTabSz="622300">
              <a:lnSpc>
                <a:spcPct val="90000"/>
              </a:lnSpc>
              <a:spcAft>
                <a:spcPct val="35000"/>
              </a:spcAft>
            </a:pPr>
            <a:endParaRPr lang="lv-LV" sz="1200">
              <a:latin typeface="Calibri"/>
              <a:ea typeface="Calibri"/>
              <a:cs typeface="Calibri"/>
            </a:endParaRPr>
          </a:p>
          <a:p>
            <a:pPr algn="ctr" defTabSz="622300">
              <a:lnSpc>
                <a:spcPct val="90000"/>
              </a:lnSpc>
              <a:spcAft>
                <a:spcPct val="35000"/>
              </a:spcAft>
            </a:pPr>
            <a:endParaRPr lang="lv-LV" sz="1200" b="0" i="0" u="none" kern="1200">
              <a:latin typeface="Calibri"/>
              <a:ea typeface="Calibri"/>
              <a:cs typeface="Calibri"/>
            </a:endParaRPr>
          </a:p>
          <a:p>
            <a:pPr algn="ctr" defTabSz="622300">
              <a:lnSpc>
                <a:spcPct val="90000"/>
              </a:lnSpc>
              <a:spcAft>
                <a:spcPct val="35000"/>
              </a:spcAft>
            </a:pPr>
            <a:endParaRPr lang="lv-LV" sz="1200">
              <a:latin typeface="Calibri"/>
              <a:ea typeface="Calibri"/>
              <a:cs typeface="Calibri"/>
            </a:endParaRPr>
          </a:p>
          <a:p>
            <a:pPr algn="ctr" defTabSz="622300">
              <a:lnSpc>
                <a:spcPct val="90000"/>
              </a:lnSpc>
              <a:spcAft>
                <a:spcPct val="35000"/>
              </a:spcAft>
            </a:pPr>
            <a:r>
              <a:rPr lang="lv-LV" sz="1600" b="0" i="0" u="none" kern="1200">
                <a:latin typeface="Calibri"/>
                <a:ea typeface="Calibri"/>
                <a:cs typeface="Calibri"/>
              </a:rPr>
              <a:t>JOMAS (domēna) ARHITEKTŪRAS </a:t>
            </a:r>
            <a:r>
              <a:rPr lang="lv-LV" sz="1600">
                <a:latin typeface="Calibri"/>
                <a:ea typeface="Calibri"/>
                <a:cs typeface="Calibri"/>
              </a:rPr>
              <a:t>apraksta sagatavošana</a:t>
            </a:r>
            <a:endParaRPr lang="lv-LV" sz="1600" b="0" i="0" u="none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lv-LV" sz="1200" b="0" i="0" u="none" kern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2F1F318E-BBB6-8348-A845-248E450F8B9F}"/>
              </a:ext>
            </a:extLst>
          </p:cNvPr>
          <p:cNvSpPr txBox="1"/>
          <p:nvPr/>
        </p:nvSpPr>
        <p:spPr>
          <a:xfrm>
            <a:off x="2752700" y="3105163"/>
            <a:ext cx="867545" cy="2616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r"/>
            <a:r>
              <a:rPr lang="lv-LV" sz="1100" i="1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16.07.2024.</a:t>
            </a:r>
          </a:p>
        </p:txBody>
      </p:sp>
      <p:pic>
        <p:nvPicPr>
          <p:cNvPr id="87" name="Graphic 86" descr="Paper outline">
            <a:extLst>
              <a:ext uri="{FF2B5EF4-FFF2-40B4-BE49-F238E27FC236}">
                <a16:creationId xmlns:a16="http://schemas.microsoft.com/office/drawing/2014/main" id="{03F29E13-7485-6248-A8D4-BEC0C4B8E7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60519" y="2322168"/>
            <a:ext cx="914400" cy="914400"/>
          </a:xfrm>
          <a:prstGeom prst="rect">
            <a:avLst/>
          </a:prstGeom>
        </p:spPr>
      </p:pic>
      <p:sp>
        <p:nvSpPr>
          <p:cNvPr id="88" name="TextBox 87">
            <a:extLst>
              <a:ext uri="{FF2B5EF4-FFF2-40B4-BE49-F238E27FC236}">
                <a16:creationId xmlns:a16="http://schemas.microsoft.com/office/drawing/2014/main" id="{470E9758-238B-4940-9838-8896D134A187}"/>
              </a:ext>
            </a:extLst>
          </p:cNvPr>
          <p:cNvSpPr txBox="1"/>
          <p:nvPr/>
        </p:nvSpPr>
        <p:spPr>
          <a:xfrm>
            <a:off x="2469525" y="1922262"/>
            <a:ext cx="1698463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pt-BR" sz="1000" err="1">
                <a:latin typeface="Calibri"/>
                <a:ea typeface="Calibri"/>
                <a:cs typeface="Calibri"/>
              </a:rPr>
              <a:t>Prioritāri</a:t>
            </a:r>
            <a:r>
              <a:rPr lang="pt-BR" sz="1000">
                <a:latin typeface="Calibri"/>
                <a:ea typeface="Calibri"/>
                <a:cs typeface="Calibri"/>
              </a:rPr>
              <a:t> </a:t>
            </a:r>
            <a:r>
              <a:rPr lang="pt-BR" sz="1000" err="1">
                <a:latin typeface="Calibri"/>
                <a:ea typeface="Calibri"/>
                <a:cs typeface="Calibri"/>
              </a:rPr>
              <a:t>attīstāmo</a:t>
            </a:r>
            <a:r>
              <a:rPr lang="pt-BR" sz="1000">
                <a:latin typeface="Calibri"/>
                <a:ea typeface="Calibri"/>
                <a:cs typeface="Calibri"/>
              </a:rPr>
              <a:t> </a:t>
            </a:r>
            <a:r>
              <a:rPr lang="pt-BR" sz="1000" err="1">
                <a:latin typeface="Calibri"/>
                <a:ea typeface="Calibri"/>
                <a:cs typeface="Calibri"/>
              </a:rPr>
              <a:t>jomu</a:t>
            </a:r>
            <a:r>
              <a:rPr lang="pt-BR" sz="1000">
                <a:latin typeface="Calibri"/>
                <a:ea typeface="Calibri"/>
                <a:cs typeface="Calibri"/>
              </a:rPr>
              <a:t> </a:t>
            </a:r>
            <a:r>
              <a:rPr lang="pt-BR" sz="1000" err="1">
                <a:latin typeface="Calibri"/>
                <a:ea typeface="Calibri"/>
                <a:cs typeface="Calibri"/>
              </a:rPr>
              <a:t>un</a:t>
            </a:r>
            <a:r>
              <a:rPr lang="pt-BR" sz="1000">
                <a:latin typeface="Calibri"/>
                <a:ea typeface="Calibri"/>
                <a:cs typeface="Calibri"/>
              </a:rPr>
              <a:t> </a:t>
            </a:r>
            <a:r>
              <a:rPr lang="pt-BR" sz="1000" err="1">
                <a:latin typeface="Calibri"/>
                <a:ea typeface="Calibri"/>
                <a:cs typeface="Calibri"/>
              </a:rPr>
              <a:t>investīciju</a:t>
            </a:r>
            <a:r>
              <a:rPr lang="pt-BR" sz="1000">
                <a:latin typeface="Calibri"/>
                <a:ea typeface="Calibri"/>
                <a:cs typeface="Calibri"/>
              </a:rPr>
              <a:t> </a:t>
            </a:r>
            <a:r>
              <a:rPr lang="pt-BR" sz="1000" err="1">
                <a:latin typeface="Calibri"/>
                <a:ea typeface="Calibri"/>
                <a:cs typeface="Calibri"/>
              </a:rPr>
              <a:t>nolūku</a:t>
            </a:r>
            <a:r>
              <a:rPr lang="pt-BR" sz="1000">
                <a:latin typeface="Calibri"/>
                <a:ea typeface="Calibri"/>
                <a:cs typeface="Calibri"/>
              </a:rPr>
              <a:t> </a:t>
            </a:r>
            <a:r>
              <a:rPr lang="pt-BR" sz="1000" err="1">
                <a:latin typeface="Calibri"/>
                <a:ea typeface="Calibri"/>
                <a:cs typeface="Calibri"/>
              </a:rPr>
              <a:t>saraksts</a:t>
            </a:r>
            <a:r>
              <a:rPr lang="pt-BR" sz="1000">
                <a:latin typeface="Calibri"/>
                <a:ea typeface="Calibri"/>
                <a:cs typeface="Calibri"/>
              </a:rPr>
              <a:t> ar  SAM 1.3.1.1   1</a:t>
            </a:r>
            <a:r>
              <a:rPr lang="lv-LV" sz="1000">
                <a:latin typeface="Calibri"/>
                <a:ea typeface="Calibri"/>
                <a:cs typeface="Calibri"/>
              </a:rPr>
              <a:t>47</a:t>
            </a:r>
            <a:r>
              <a:rPr lang="pt-BR" sz="1000">
                <a:latin typeface="Calibri"/>
                <a:ea typeface="Calibri"/>
                <a:cs typeface="Calibri"/>
              </a:rPr>
              <a:t>M </a:t>
            </a:r>
            <a:r>
              <a:rPr lang="pt-BR" sz="1000" err="1">
                <a:latin typeface="Calibri"/>
                <a:ea typeface="Calibri"/>
                <a:cs typeface="Calibri"/>
              </a:rPr>
              <a:t>finansējumu</a:t>
            </a:r>
            <a:r>
              <a:rPr lang="pt-BR" sz="1000">
                <a:latin typeface="Calibri"/>
                <a:ea typeface="Calibri"/>
                <a:cs typeface="Calibri"/>
              </a:rPr>
              <a:t> (MDMK </a:t>
            </a:r>
            <a:r>
              <a:rPr lang="pt-BR" sz="1000" err="1">
                <a:latin typeface="Calibri"/>
                <a:ea typeface="Calibri"/>
                <a:cs typeface="Calibri"/>
              </a:rPr>
              <a:t>lēmumi</a:t>
            </a:r>
            <a:r>
              <a:rPr lang="pt-BR" sz="1000">
                <a:latin typeface="Calibri"/>
                <a:ea typeface="Calibri"/>
                <a:cs typeface="Calibri"/>
              </a:rPr>
              <a:t>)</a:t>
            </a:r>
          </a:p>
          <a:p>
            <a:pPr algn="r"/>
            <a:r>
              <a:rPr lang="pt-BR" sz="1000" err="1">
                <a:latin typeface="Calibri"/>
                <a:ea typeface="Calibri"/>
                <a:cs typeface="Calibri"/>
              </a:rPr>
              <a:t>Papildus</a:t>
            </a:r>
            <a:r>
              <a:rPr lang="pt-BR" sz="1000">
                <a:latin typeface="Calibri"/>
                <a:ea typeface="Calibri"/>
                <a:cs typeface="Calibri"/>
              </a:rPr>
              <a:t> </a:t>
            </a:r>
            <a:r>
              <a:rPr lang="pt-BR" sz="1000" err="1">
                <a:latin typeface="Calibri"/>
                <a:ea typeface="Calibri"/>
                <a:cs typeface="Calibri"/>
              </a:rPr>
              <a:t>info</a:t>
            </a:r>
            <a:r>
              <a:rPr lang="pt-BR" sz="1000">
                <a:latin typeface="Calibri"/>
                <a:ea typeface="Calibri"/>
                <a:cs typeface="Calibri"/>
              </a:rPr>
              <a:t> </a:t>
            </a:r>
            <a:r>
              <a:rPr lang="pt-BR" sz="1000" err="1">
                <a:latin typeface="Calibri"/>
                <a:ea typeface="Calibri"/>
                <a:cs typeface="Calibri"/>
              </a:rPr>
              <a:t>datne</a:t>
            </a:r>
            <a:r>
              <a:rPr lang="pt-BR" sz="1000">
                <a:latin typeface="Calibri"/>
                <a:ea typeface="Calibri"/>
                <a:cs typeface="Calibri"/>
              </a:rPr>
              <a:t> "kopsavilkums.pdf"</a:t>
            </a:r>
            <a:r>
              <a:rPr lang="pt-BR" sz="1200">
                <a:latin typeface="Calibri"/>
                <a:ea typeface="Calibri"/>
                <a:cs typeface="Calibri"/>
              </a:rPr>
              <a:t> </a:t>
            </a:r>
            <a:endParaRPr lang="pt-BR" sz="120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algn="r"/>
            <a:endParaRPr lang="pt-BR" sz="120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pic>
        <p:nvPicPr>
          <p:cNvPr id="97" name="Graphic 96" descr="Paper outline">
            <a:extLst>
              <a:ext uri="{FF2B5EF4-FFF2-40B4-BE49-F238E27FC236}">
                <a16:creationId xmlns:a16="http://schemas.microsoft.com/office/drawing/2014/main" id="{C2185524-F91F-1043-8FCA-BC80F5C8C1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73553" y="4658913"/>
            <a:ext cx="696687" cy="720877"/>
          </a:xfrm>
          <a:prstGeom prst="rect">
            <a:avLst/>
          </a:prstGeom>
        </p:spPr>
      </p:pic>
      <p:sp>
        <p:nvSpPr>
          <p:cNvPr id="98" name="TextBox 97">
            <a:extLst>
              <a:ext uri="{FF2B5EF4-FFF2-40B4-BE49-F238E27FC236}">
                <a16:creationId xmlns:a16="http://schemas.microsoft.com/office/drawing/2014/main" id="{EEF5F739-E2B0-494F-ABF7-66B8473A30CA}"/>
              </a:ext>
            </a:extLst>
          </p:cNvPr>
          <p:cNvSpPr txBox="1"/>
          <p:nvPr/>
        </p:nvSpPr>
        <p:spPr>
          <a:xfrm>
            <a:off x="2695801" y="4735671"/>
            <a:ext cx="1225370" cy="55399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ANM 2.1. </a:t>
            </a:r>
            <a:r>
              <a:rPr lang="pt-BR" sz="100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programmas</a:t>
            </a:r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/ </a:t>
            </a:r>
            <a:r>
              <a:rPr lang="pt-BR" sz="100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nozares</a:t>
            </a:r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pt-BR" sz="100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projekti</a:t>
            </a:r>
            <a:endParaRPr lang="pt-BR" sz="10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3C0506DB-13A0-8640-8643-6E7287AE36BD}"/>
              </a:ext>
            </a:extLst>
          </p:cNvPr>
          <p:cNvSpPr txBox="1"/>
          <p:nvPr/>
        </p:nvSpPr>
        <p:spPr>
          <a:xfrm>
            <a:off x="9438428" y="3878460"/>
            <a:ext cx="1402863" cy="769441"/>
          </a:xfrm>
          <a:prstGeom prst="rect">
            <a:avLst/>
          </a:prstGeom>
          <a:solidFill>
            <a:schemeClr val="bg2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lv-LV" sz="11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APRAKSTA SASKAŅOŠANA (t.sk. foruma rakstiskā procedūrā) </a:t>
            </a:r>
            <a:endParaRPr lang="lv-LV" sz="1100">
              <a:latin typeface="Calibri"/>
              <a:ea typeface="Calibri"/>
              <a:cs typeface="Calibri"/>
            </a:endParaRPr>
          </a:p>
        </p:txBody>
      </p:sp>
      <p:cxnSp>
        <p:nvCxnSpPr>
          <p:cNvPr id="104" name="Elbow Connector 71">
            <a:extLst>
              <a:ext uri="{FF2B5EF4-FFF2-40B4-BE49-F238E27FC236}">
                <a16:creationId xmlns:a16="http://schemas.microsoft.com/office/drawing/2014/main" id="{F3FC0797-B88C-CC47-8B25-B3A546CA3CF0}"/>
              </a:ext>
            </a:extLst>
          </p:cNvPr>
          <p:cNvCxnSpPr>
            <a:cxnSpLocks/>
          </p:cNvCxnSpPr>
          <p:nvPr/>
        </p:nvCxnSpPr>
        <p:spPr>
          <a:xfrm rot="16200000" flipV="1">
            <a:off x="4338633" y="5086419"/>
            <a:ext cx="1365585" cy="6268"/>
          </a:xfrm>
          <a:prstGeom prst="bentConnector3">
            <a:avLst>
              <a:gd name="adj1" fmla="val 50000"/>
            </a:avLst>
          </a:prstGeom>
          <a:ln w="3492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>
            <a:extLst>
              <a:ext uri="{FF2B5EF4-FFF2-40B4-BE49-F238E27FC236}">
                <a16:creationId xmlns:a16="http://schemas.microsoft.com/office/drawing/2014/main" id="{711512E7-B55E-9F46-96C1-50BA2C53AEE4}"/>
              </a:ext>
            </a:extLst>
          </p:cNvPr>
          <p:cNvSpPr txBox="1"/>
          <p:nvPr/>
        </p:nvSpPr>
        <p:spPr>
          <a:xfrm>
            <a:off x="7999158" y="1957727"/>
            <a:ext cx="1967080" cy="909443"/>
          </a:xfrm>
          <a:prstGeom prst="rect">
            <a:avLst/>
          </a:prstGeom>
          <a:solidFill>
            <a:srgbClr val="29702A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9568" tIns="56896" rIns="99568" bIns="56896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</a:pPr>
            <a:r>
              <a:rPr lang="lv-LV" sz="1200" b="0" i="0" u="none" kern="1200">
                <a:latin typeface="Calibri"/>
                <a:ea typeface="Calibri"/>
                <a:cs typeface="Calibri"/>
              </a:rPr>
              <a:t>MDMK </a:t>
            </a:r>
            <a:r>
              <a:rPr lang="lv-LV" sz="1200">
                <a:latin typeface="Calibri"/>
                <a:ea typeface="Calibri"/>
                <a:cs typeface="Calibri"/>
              </a:rPr>
              <a:t>izskata jomu arhitektūras pēc VARAM vai citu ministriju pieprasījuma (t.sk. risinot prioritāšu konfliktus)</a:t>
            </a:r>
            <a:endParaRPr lang="en-US"/>
          </a:p>
        </p:txBody>
      </p:sp>
      <p:pic>
        <p:nvPicPr>
          <p:cNvPr id="106" name="Graphic 105" descr="Paper outline">
            <a:extLst>
              <a:ext uri="{FF2B5EF4-FFF2-40B4-BE49-F238E27FC236}">
                <a16:creationId xmlns:a16="http://schemas.microsoft.com/office/drawing/2014/main" id="{F9F71A73-731F-8641-8162-BA581532B4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81911" y="1916847"/>
            <a:ext cx="1218602" cy="1316068"/>
          </a:xfrm>
          <a:prstGeom prst="rect">
            <a:avLst/>
          </a:prstGeom>
        </p:spPr>
      </p:pic>
      <p:sp>
        <p:nvSpPr>
          <p:cNvPr id="108" name="TextBox 107">
            <a:extLst>
              <a:ext uri="{FF2B5EF4-FFF2-40B4-BE49-F238E27FC236}">
                <a16:creationId xmlns:a16="http://schemas.microsoft.com/office/drawing/2014/main" id="{FD6D49D7-F6C7-5849-9070-98A82EA5398D}"/>
              </a:ext>
            </a:extLst>
          </p:cNvPr>
          <p:cNvSpPr txBox="1"/>
          <p:nvPr/>
        </p:nvSpPr>
        <p:spPr>
          <a:xfrm>
            <a:off x="10409475" y="1953623"/>
            <a:ext cx="868443" cy="118727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lv-LV" sz="1000">
                <a:latin typeface="Calibri"/>
                <a:ea typeface="Calibri"/>
                <a:cs typeface="Calibri"/>
              </a:rPr>
              <a:t>Apvienots projektu portfelis ,</a:t>
            </a:r>
          </a:p>
          <a:p>
            <a:pPr algn="r"/>
            <a:r>
              <a:rPr lang="lv-LV" sz="1000">
                <a:latin typeface="Calibri"/>
                <a:ea typeface="Calibri"/>
                <a:cs typeface="Calibri"/>
              </a:rPr>
              <a:t>kura progresu uzrauga MDMK</a:t>
            </a:r>
            <a:endParaRPr lang="lv-LV" sz="1000" err="1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4" name="Title 9">
            <a:extLst>
              <a:ext uri="{FF2B5EF4-FFF2-40B4-BE49-F238E27FC236}">
                <a16:creationId xmlns:a16="http://schemas.microsoft.com/office/drawing/2014/main" id="{19BE69A1-8D8B-704C-15B6-D56A0C128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3362" y="514624"/>
            <a:ext cx="9613727" cy="1036642"/>
          </a:xfrm>
        </p:spPr>
        <p:txBody>
          <a:bodyPr>
            <a:normAutofit fontScale="90000"/>
          </a:bodyPr>
          <a:lstStyle/>
          <a:p>
            <a:pPr algn="r"/>
            <a:r>
              <a:rPr lang="lv-LV" dirty="0">
                <a:solidFill>
                  <a:srgbClr val="29702A"/>
                </a:solidFill>
                <a:latin typeface="Verdana"/>
                <a:ea typeface="Verdana"/>
              </a:rPr>
              <a:t>Jomu (domēnu) arhitektūru sagatavošana un saskaņošana</a:t>
            </a:r>
            <a:br>
              <a:rPr lang="lv-LV" dirty="0"/>
            </a:br>
            <a:endParaRPr lang="lv-LV" b="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3" name="Graphic 2" descr="Paper outline">
            <a:extLst>
              <a:ext uri="{FF2B5EF4-FFF2-40B4-BE49-F238E27FC236}">
                <a16:creationId xmlns:a16="http://schemas.microsoft.com/office/drawing/2014/main" id="{4E7B6930-98F8-E9B1-9665-683D16CDD8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73552" y="5296021"/>
            <a:ext cx="696687" cy="720877"/>
          </a:xfrm>
          <a:prstGeom prst="rect">
            <a:avLst/>
          </a:prstGeom>
        </p:spPr>
      </p:pic>
      <p:pic>
        <p:nvPicPr>
          <p:cNvPr id="5" name="Graphic 4" descr="Paper outline">
            <a:extLst>
              <a:ext uri="{FF2B5EF4-FFF2-40B4-BE49-F238E27FC236}">
                <a16:creationId xmlns:a16="http://schemas.microsoft.com/office/drawing/2014/main" id="{4B407011-6012-6930-1608-B63C41F4F1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73551" y="6012874"/>
            <a:ext cx="696687" cy="7208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F18646C-4F0C-753A-650E-7B7C769574BE}"/>
              </a:ext>
            </a:extLst>
          </p:cNvPr>
          <p:cNvSpPr txBox="1"/>
          <p:nvPr/>
        </p:nvSpPr>
        <p:spPr>
          <a:xfrm>
            <a:off x="2693410" y="5455196"/>
            <a:ext cx="1225370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pt-BR" sz="100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citu</a:t>
            </a:r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fin. </a:t>
            </a:r>
            <a:r>
              <a:rPr lang="pt-BR" sz="100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avotu</a:t>
            </a:r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(t.sk. IKT </a:t>
            </a:r>
            <a:r>
              <a:rPr lang="pt-BR" sz="100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projekti</a:t>
            </a:r>
            <a:endParaRPr lang="pt-BR" sz="10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5F165A-E2BA-CCAB-5C80-E8A3DCF78A0C}"/>
              </a:ext>
            </a:extLst>
          </p:cNvPr>
          <p:cNvSpPr txBox="1"/>
          <p:nvPr/>
        </p:nvSpPr>
        <p:spPr>
          <a:xfrm>
            <a:off x="2748964" y="5772345"/>
            <a:ext cx="1562068" cy="132343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pt-BR" sz="100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esošā</a:t>
            </a:r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pt-BR" sz="100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situācija</a:t>
            </a:r>
            <a:r>
              <a:rPr lang="pt-BR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:</a:t>
            </a:r>
            <a:endParaRPr lang="en-US"/>
          </a:p>
          <a:p>
            <a:pPr marL="228600" indent="-228600">
              <a:buAutoNum type="arabicParenR"/>
            </a:pPr>
            <a:r>
              <a:rPr lang="pt-BR" sz="1000" err="1">
                <a:latin typeface="Calibri"/>
                <a:ea typeface="Calibri"/>
                <a:cs typeface="Calibri"/>
              </a:rPr>
              <a:t>regulējums</a:t>
            </a:r>
            <a:endParaRPr lang="pt-BR" sz="1000">
              <a:latin typeface="Calibri"/>
              <a:ea typeface="Calibri"/>
              <a:cs typeface="Calibri"/>
            </a:endParaRPr>
          </a:p>
          <a:p>
            <a:pPr marL="228600" indent="-228600">
              <a:buAutoNum type="arabicParenR"/>
            </a:pPr>
            <a:r>
              <a:rPr lang="pt-BR" sz="1000">
                <a:latin typeface="Calibri"/>
                <a:ea typeface="Calibri"/>
                <a:cs typeface="Calibri"/>
              </a:rPr>
              <a:t>org. - </a:t>
            </a:r>
            <a:r>
              <a:rPr lang="pt-BR" sz="1000" err="1">
                <a:latin typeface="Calibri"/>
                <a:ea typeface="Calibri"/>
                <a:cs typeface="Calibri"/>
              </a:rPr>
              <a:t>funkcijas&amp;pak</a:t>
            </a:r>
            <a:r>
              <a:rPr lang="pt-BR" sz="1000">
                <a:latin typeface="Calibri"/>
                <a:ea typeface="Calibri"/>
                <a:cs typeface="Calibri"/>
              </a:rPr>
              <a:t>.,</a:t>
            </a:r>
          </a:p>
          <a:p>
            <a:pPr marL="228600" indent="-228600">
              <a:buAutoNum type="arabicParenR"/>
            </a:pPr>
            <a:r>
              <a:rPr lang="pt-BR" sz="1000" err="1">
                <a:latin typeface="Calibri"/>
                <a:ea typeface="Calibri"/>
                <a:cs typeface="Calibri"/>
              </a:rPr>
              <a:t>Informācija</a:t>
            </a:r>
            <a:r>
              <a:rPr lang="pt-BR" sz="1000">
                <a:latin typeface="Calibri"/>
                <a:ea typeface="Calibri"/>
                <a:cs typeface="Calibri"/>
              </a:rPr>
              <a:t> - </a:t>
            </a:r>
            <a:r>
              <a:rPr lang="pt-BR" sz="1000" err="1">
                <a:latin typeface="Calibri"/>
                <a:ea typeface="Calibri"/>
                <a:cs typeface="Calibri"/>
              </a:rPr>
              <a:t>dati</a:t>
            </a:r>
            <a:r>
              <a:rPr lang="pt-BR" sz="1000">
                <a:latin typeface="Calibri"/>
                <a:ea typeface="Calibri"/>
                <a:cs typeface="Calibri"/>
              </a:rPr>
              <a:t>,</a:t>
            </a:r>
          </a:p>
          <a:p>
            <a:pPr marL="228600" indent="-228600">
              <a:buAutoNum type="arabicParenR"/>
            </a:pPr>
            <a:r>
              <a:rPr lang="pt-BR" sz="1000" err="1">
                <a:latin typeface="Calibri"/>
                <a:ea typeface="Calibri"/>
                <a:cs typeface="Calibri"/>
              </a:rPr>
              <a:t>tehnoloģijas</a:t>
            </a:r>
            <a:r>
              <a:rPr lang="pt-BR" sz="1000">
                <a:latin typeface="Calibri"/>
                <a:ea typeface="Calibri"/>
                <a:cs typeface="Calibri"/>
              </a:rPr>
              <a:t> (</a:t>
            </a:r>
            <a:r>
              <a:rPr lang="pt-BR" sz="1000" err="1">
                <a:latin typeface="Calibri"/>
                <a:ea typeface="Calibri"/>
                <a:cs typeface="Calibri"/>
              </a:rPr>
              <a:t>sistēmas</a:t>
            </a:r>
            <a:r>
              <a:rPr lang="pt-BR" sz="1000">
                <a:latin typeface="Calibri"/>
                <a:ea typeface="Calibri"/>
                <a:cs typeface="Calibri"/>
              </a:rPr>
              <a:t>)</a:t>
            </a:r>
          </a:p>
          <a:p>
            <a:pPr marL="228600" indent="-228600" algn="r">
              <a:buAutoNum type="arabicParenR"/>
            </a:pPr>
            <a:endParaRPr lang="pt-BR" sz="1000">
              <a:latin typeface="Calibri"/>
              <a:ea typeface="Calibri"/>
              <a:cs typeface="Calibri"/>
            </a:endParaRPr>
          </a:p>
          <a:p>
            <a:pPr marL="228600" indent="-228600" algn="r">
              <a:buAutoNum type="arabicParenR"/>
            </a:pPr>
            <a:endParaRPr lang="pt-BR" sz="1000">
              <a:latin typeface="Calibri"/>
              <a:ea typeface="Calibri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DE61FA-A70F-09CE-97DD-E2D94249F988}"/>
              </a:ext>
            </a:extLst>
          </p:cNvPr>
          <p:cNvSpPr txBox="1"/>
          <p:nvPr/>
        </p:nvSpPr>
        <p:spPr>
          <a:xfrm>
            <a:off x="10258601" y="1652046"/>
            <a:ext cx="1653018" cy="2616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r"/>
            <a:r>
              <a:rPr lang="lv-LV" sz="1100" i="1">
                <a:solidFill>
                  <a:schemeClr val="bg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Ikgadēji  VARAM ziņojumi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F9B6CC-2981-5A2E-615B-BDBB410A54B2}"/>
              </a:ext>
            </a:extLst>
          </p:cNvPr>
          <p:cNvSpPr txBox="1"/>
          <p:nvPr/>
        </p:nvSpPr>
        <p:spPr>
          <a:xfrm>
            <a:off x="4582892" y="3621507"/>
            <a:ext cx="1411723" cy="769441"/>
          </a:xfrm>
          <a:prstGeom prst="rect">
            <a:avLst/>
          </a:prstGeom>
          <a:solidFill>
            <a:schemeClr val="bg2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lv-LV" sz="1100">
                <a:latin typeface="Calibri"/>
                <a:ea typeface="Calibri"/>
                <a:cs typeface="Calibri"/>
              </a:rPr>
              <a:t>Konsultācijas ar VARAM (par tvērumu, metodiku, </a:t>
            </a:r>
            <a:r>
              <a:rPr lang="lv-LV" sz="1100" err="1">
                <a:latin typeface="Calibri"/>
                <a:ea typeface="Calibri"/>
                <a:cs typeface="Calibri"/>
              </a:rPr>
              <a:t>starpjomu</a:t>
            </a:r>
            <a:r>
              <a:rPr lang="lv-LV" sz="1100">
                <a:latin typeface="Calibri"/>
                <a:ea typeface="Calibri"/>
                <a:cs typeface="Calibri"/>
              </a:rPr>
              <a:t> sadarbība)</a:t>
            </a:r>
          </a:p>
        </p:txBody>
      </p:sp>
      <p:sp>
        <p:nvSpPr>
          <p:cNvPr id="50" name="Text Box 2">
            <a:extLst>
              <a:ext uri="{FF2B5EF4-FFF2-40B4-BE49-F238E27FC236}">
                <a16:creationId xmlns:a16="http://schemas.microsoft.com/office/drawing/2014/main" id="{A2BB7E63-699E-0147-9D07-8D7B7411E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1437" y="3862677"/>
            <a:ext cx="2754481" cy="807978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v-LV" sz="1100">
                <a:effectLst/>
                <a:latin typeface="Calibri"/>
                <a:ea typeface="Calibri"/>
                <a:cs typeface="Times New Roman"/>
              </a:rPr>
              <a:t>JOMAS ARHITEKTŪRAS APRAKSTA </a:t>
            </a:r>
            <a:r>
              <a:rPr lang="lv-LV" sz="1100">
                <a:latin typeface="Calibri"/>
                <a:ea typeface="Calibri"/>
                <a:cs typeface="Times New Roman"/>
              </a:rPr>
              <a:t>versiju izskatīšana </a:t>
            </a:r>
            <a:r>
              <a:rPr lang="lv-LV" sz="1100">
                <a:effectLst/>
                <a:latin typeface="Calibri"/>
                <a:ea typeface="Calibri"/>
                <a:cs typeface="Times New Roman"/>
              </a:rPr>
              <a:t>IKT VADĪTĀJU</a:t>
            </a:r>
            <a:r>
              <a:rPr lang="lv-LV" sz="1100">
                <a:latin typeface="Calibri"/>
                <a:ea typeface="Calibri"/>
                <a:cs typeface="Times New Roman"/>
              </a:rPr>
              <a:t> FORUMĀ, iesaistot "horizontālo jomu" darba grupas un nozares ekspertus (ISACA, LIKTA, LATA) </a:t>
            </a:r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93135C8-3BBB-200F-CD2B-33C328BAA1F9}"/>
              </a:ext>
            </a:extLst>
          </p:cNvPr>
          <p:cNvCxnSpPr>
            <a:cxnSpLocks/>
          </p:cNvCxnSpPr>
          <p:nvPr/>
        </p:nvCxnSpPr>
        <p:spPr>
          <a:xfrm flipH="1" flipV="1">
            <a:off x="8844454" y="2827343"/>
            <a:ext cx="3670" cy="2701085"/>
          </a:xfrm>
          <a:prstGeom prst="straightConnector1">
            <a:avLst/>
          </a:prstGeom>
          <a:ln w="3492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EFA56F2-7376-C080-B2A8-F53A053DD750}"/>
              </a:ext>
            </a:extLst>
          </p:cNvPr>
          <p:cNvCxnSpPr>
            <a:cxnSpLocks/>
          </p:cNvCxnSpPr>
          <p:nvPr/>
        </p:nvCxnSpPr>
        <p:spPr>
          <a:xfrm>
            <a:off x="9207732" y="2865560"/>
            <a:ext cx="120557" cy="2771445"/>
          </a:xfrm>
          <a:prstGeom prst="straightConnector1">
            <a:avLst/>
          </a:prstGeom>
          <a:ln w="3492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C17715A-7589-6772-29F2-5601985ED3CA}"/>
              </a:ext>
            </a:extLst>
          </p:cNvPr>
          <p:cNvCxnSpPr>
            <a:cxnSpLocks/>
          </p:cNvCxnSpPr>
          <p:nvPr/>
        </p:nvCxnSpPr>
        <p:spPr>
          <a:xfrm>
            <a:off x="5486338" y="4416140"/>
            <a:ext cx="55818" cy="1239111"/>
          </a:xfrm>
          <a:prstGeom prst="straightConnector1">
            <a:avLst/>
          </a:prstGeom>
          <a:ln w="3492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71">
            <a:extLst>
              <a:ext uri="{FF2B5EF4-FFF2-40B4-BE49-F238E27FC236}">
                <a16:creationId xmlns:a16="http://schemas.microsoft.com/office/drawing/2014/main" id="{E3415778-D6E3-8F84-A6CB-37687283337A}"/>
              </a:ext>
            </a:extLst>
          </p:cNvPr>
          <p:cNvCxnSpPr>
            <a:cxnSpLocks/>
          </p:cNvCxnSpPr>
          <p:nvPr/>
        </p:nvCxnSpPr>
        <p:spPr>
          <a:xfrm flipH="1" flipV="1">
            <a:off x="6479798" y="4652032"/>
            <a:ext cx="243" cy="522583"/>
          </a:xfrm>
          <a:prstGeom prst="bentConnector3">
            <a:avLst>
              <a:gd name="adj1" fmla="val 50000"/>
            </a:avLst>
          </a:prstGeom>
          <a:ln w="3492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F7DC612-D4FD-2695-3581-AA96574D405B}"/>
              </a:ext>
            </a:extLst>
          </p:cNvPr>
          <p:cNvCxnSpPr>
            <a:cxnSpLocks/>
          </p:cNvCxnSpPr>
          <p:nvPr/>
        </p:nvCxnSpPr>
        <p:spPr>
          <a:xfrm>
            <a:off x="7703799" y="4680688"/>
            <a:ext cx="75501" cy="939448"/>
          </a:xfrm>
          <a:prstGeom prst="straightConnector1">
            <a:avLst/>
          </a:prstGeom>
          <a:ln w="3492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71">
            <a:extLst>
              <a:ext uri="{FF2B5EF4-FFF2-40B4-BE49-F238E27FC236}">
                <a16:creationId xmlns:a16="http://schemas.microsoft.com/office/drawing/2014/main" id="{9EDED271-8572-0E5C-CC6D-E2BD0EE77A7F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9412165" y="5089153"/>
            <a:ext cx="867740" cy="10810"/>
          </a:xfrm>
          <a:prstGeom prst="bentConnector3">
            <a:avLst>
              <a:gd name="adj1" fmla="val 50000"/>
            </a:avLst>
          </a:prstGeom>
          <a:ln w="3492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8B5754C-0035-3623-F000-608E3462B3B0}"/>
              </a:ext>
            </a:extLst>
          </p:cNvPr>
          <p:cNvCxnSpPr>
            <a:cxnSpLocks/>
          </p:cNvCxnSpPr>
          <p:nvPr/>
        </p:nvCxnSpPr>
        <p:spPr>
          <a:xfrm>
            <a:off x="10264371" y="4663275"/>
            <a:ext cx="110463" cy="991976"/>
          </a:xfrm>
          <a:prstGeom prst="straightConnector1">
            <a:avLst/>
          </a:prstGeom>
          <a:ln w="3492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D8967CD5-DAA0-C6FF-5DF8-C85D560B56A8}"/>
              </a:ext>
            </a:extLst>
          </p:cNvPr>
          <p:cNvCxnSpPr>
            <a:cxnSpLocks/>
            <a:stCxn id="25" idx="3"/>
          </p:cNvCxnSpPr>
          <p:nvPr/>
        </p:nvCxnSpPr>
        <p:spPr>
          <a:xfrm flipV="1">
            <a:off x="11289171" y="2997146"/>
            <a:ext cx="390785" cy="2808761"/>
          </a:xfrm>
          <a:prstGeom prst="bentConnector2">
            <a:avLst/>
          </a:prstGeom>
          <a:ln w="3492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326C48A0-D257-6B87-AA64-995FE5FC4E38}"/>
              </a:ext>
            </a:extLst>
          </p:cNvPr>
          <p:cNvSpPr/>
          <p:nvPr/>
        </p:nvSpPr>
        <p:spPr>
          <a:xfrm>
            <a:off x="11517699" y="4115806"/>
            <a:ext cx="229755" cy="70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705925D2-2158-D24B-A3E7-EE731F1D9130}"/>
              </a:ext>
            </a:extLst>
          </p:cNvPr>
          <p:cNvSpPr txBox="1"/>
          <p:nvPr/>
        </p:nvSpPr>
        <p:spPr>
          <a:xfrm>
            <a:off x="11222073" y="4115806"/>
            <a:ext cx="938278" cy="70788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pt-BR" sz="1000">
                <a:latin typeface="Calibri"/>
                <a:ea typeface="Calibri"/>
                <a:cs typeface="Calibri"/>
              </a:rPr>
              <a:t>Jomas SAM 1.3.1.1. projekti (pasu pirmās daļas) </a:t>
            </a:r>
            <a:endParaRPr lang="lv-LV" sz="1000">
              <a:latin typeface="Calibri"/>
              <a:ea typeface="Calibri"/>
              <a:cs typeface="Calibri"/>
            </a:endParaRPr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2842313A-06D7-D305-FB02-DCF490A21179}"/>
              </a:ext>
            </a:extLst>
          </p:cNvPr>
          <p:cNvSpPr/>
          <p:nvPr/>
        </p:nvSpPr>
        <p:spPr>
          <a:xfrm>
            <a:off x="4708764" y="5187830"/>
            <a:ext cx="6580407" cy="1236154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/>
              <a:t>			</a:t>
            </a:r>
            <a:r>
              <a:rPr lang="lv-LV" sz="1400">
                <a:latin typeface="Arial" panose="020B0604020202020204" pitchFamily="34" charset="0"/>
                <a:cs typeface="Arial" panose="020B0604020202020204" pitchFamily="34" charset="0"/>
              </a:rPr>
              <a:t>Projekti mērķa sasniegšanai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CF12EEA-E9CF-1940-3481-55C8285F23A3}"/>
              </a:ext>
            </a:extLst>
          </p:cNvPr>
          <p:cNvSpPr/>
          <p:nvPr/>
        </p:nvSpPr>
        <p:spPr>
          <a:xfrm>
            <a:off x="4701352" y="5509667"/>
            <a:ext cx="1250085" cy="6112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TVĒRUMS, esošā situācija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BC5B565-7781-A6BA-8916-3040F0FCCA06}"/>
              </a:ext>
            </a:extLst>
          </p:cNvPr>
          <p:cNvSpPr/>
          <p:nvPr/>
        </p:nvSpPr>
        <p:spPr>
          <a:xfrm>
            <a:off x="5951437" y="5509667"/>
            <a:ext cx="2151291" cy="6055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MĒRĶARHITEKTŪRA,</a:t>
            </a:r>
          </a:p>
          <a:p>
            <a:pPr algn="ctr"/>
            <a:r>
              <a:rPr lang="lv-LV" sz="11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principi, kontrolsaraksti</a:t>
            </a:r>
          </a:p>
        </p:txBody>
      </p:sp>
    </p:spTree>
    <p:extLst>
      <p:ext uri="{BB962C8B-B14F-4D97-AF65-F5344CB8AC3E}">
        <p14:creationId xmlns:p14="http://schemas.microsoft.com/office/powerpoint/2010/main" val="3201360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DB8C36-FAE8-0AF7-FC9B-5CEADCDAB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3DE8AF13-0EF4-E0EA-A08F-84EB9C700DD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xfrm>
            <a:off x="11379200" y="6681216"/>
            <a:ext cx="4064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8C62FA4-AA9F-4385-9A54-92AD42774A63}" type="slidenum">
              <a:rPr lang="en-US" altLang="en-US" sz="1000" smtClean="0">
                <a:solidFill>
                  <a:srgbClr val="898989"/>
                </a:solidFill>
                <a:latin typeface="Verdana" panose="020B0604030504040204" pitchFamily="34" charset="0"/>
              </a:rPr>
              <a:pPr/>
              <a:t>3</a:t>
            </a:fld>
            <a:endParaRPr lang="en-US" altLang="en-US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2B83174-D228-8785-3A67-FDE603210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3544955" y="1525801"/>
            <a:ext cx="8820870" cy="1036638"/>
          </a:xfrm>
        </p:spPr>
        <p:txBody>
          <a:bodyPr>
            <a:normAutofit/>
          </a:bodyPr>
          <a:lstStyle/>
          <a:p>
            <a:r>
              <a:rPr lang="lv-LV" altLang="en-US" dirty="0"/>
              <a:t>Arhitektūras jomas</a:t>
            </a:r>
            <a:endParaRPr lang="en-US" alt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F04B04F-D8D5-3C46-66DD-15038E42826E}"/>
              </a:ext>
            </a:extLst>
          </p:cNvPr>
          <p:cNvSpPr/>
          <p:nvPr/>
        </p:nvSpPr>
        <p:spPr>
          <a:xfrm>
            <a:off x="2068956" y="805545"/>
            <a:ext cx="9309099" cy="2984753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DE9DD0-62A8-D57A-D443-75264EB522B2}"/>
              </a:ext>
            </a:extLst>
          </p:cNvPr>
          <p:cNvSpPr/>
          <p:nvPr/>
        </p:nvSpPr>
        <p:spPr>
          <a:xfrm>
            <a:off x="2068955" y="3934261"/>
            <a:ext cx="9309099" cy="2769759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06D139-09D9-B60C-0C14-108CCAB21797}"/>
              </a:ext>
            </a:extLst>
          </p:cNvPr>
          <p:cNvSpPr txBox="1"/>
          <p:nvPr/>
        </p:nvSpPr>
        <p:spPr>
          <a:xfrm>
            <a:off x="5155054" y="820564"/>
            <a:ext cx="3876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555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Horizont</a:t>
            </a:r>
            <a:r>
              <a:rPr kumimoji="0" lang="lv-LV" sz="1800" b="0" i="0" u="none" strike="noStrike" kern="1200" cap="none" spc="0" normalizeH="0" baseline="0" noProof="0" dirty="0">
                <a:ln>
                  <a:noFill/>
                </a:ln>
                <a:solidFill>
                  <a:srgbClr val="00555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ālās darbības jomas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555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987B63-B26F-ABA1-503C-37BF8AFDD9AE}"/>
              </a:ext>
            </a:extLst>
          </p:cNvPr>
          <p:cNvSpPr txBox="1"/>
          <p:nvPr/>
        </p:nvSpPr>
        <p:spPr>
          <a:xfrm>
            <a:off x="4837557" y="4013007"/>
            <a:ext cx="4838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0" i="0" u="none" strike="noStrike" kern="1200" cap="none" spc="0" normalizeH="0" baseline="0" noProof="0" dirty="0">
                <a:ln>
                  <a:noFill/>
                </a:ln>
                <a:solidFill>
                  <a:srgbClr val="00555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Nozaru un starpnozaru darbības jomas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555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0951246-1840-2811-2035-DB267FCF5AFC}"/>
              </a:ext>
            </a:extLst>
          </p:cNvPr>
          <p:cNvSpPr/>
          <p:nvPr/>
        </p:nvSpPr>
        <p:spPr>
          <a:xfrm>
            <a:off x="2635275" y="1263678"/>
            <a:ext cx="3876675" cy="504341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Valsts digitālie pakalpojumi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A4B1BFE-BF1F-B25D-8379-506B32E5BE8D}"/>
              </a:ext>
            </a:extLst>
          </p:cNvPr>
          <p:cNvSpPr/>
          <p:nvPr/>
        </p:nvSpPr>
        <p:spPr>
          <a:xfrm>
            <a:off x="2635274" y="3092320"/>
            <a:ext cx="3884193" cy="561975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Valsts datu apmaiņa un pārvaldība (t.sk. bāzes reģistri, datu apmaiņa un analīze)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A347A23-546D-5450-D88B-DF65D11FA45A}"/>
              </a:ext>
            </a:extLst>
          </p:cNvPr>
          <p:cNvSpPr/>
          <p:nvPr/>
        </p:nvSpPr>
        <p:spPr>
          <a:xfrm>
            <a:off x="2635275" y="1853508"/>
            <a:ext cx="3876673" cy="476552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Uzticamība un elektroniskā identifikācija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2D5218B-1B2F-CC8A-330E-8E453BF4569F}"/>
              </a:ext>
            </a:extLst>
          </p:cNvPr>
          <p:cNvSpPr/>
          <p:nvPr/>
        </p:nvSpPr>
        <p:spPr>
          <a:xfrm>
            <a:off x="2635274" y="2433471"/>
            <a:ext cx="3876673" cy="561975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IKT infrastruktūra un </a:t>
            </a:r>
            <a:r>
              <a:rPr kumimoji="0" lang="lv-LV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kiberdrošība</a:t>
            </a:r>
            <a:r>
              <a:rPr kumimoji="0" lang="lv-LV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(t.sk. </a:t>
            </a:r>
            <a:r>
              <a:rPr kumimoji="0" lang="lv-LV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mākoņdatošana</a:t>
            </a:r>
            <a:r>
              <a:rPr kumimoji="0" lang="lv-LV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sadalītā vide u.c.)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629C447-4F05-700C-C05D-F140DBEE8A0F}"/>
              </a:ext>
            </a:extLst>
          </p:cNvPr>
          <p:cNvSpPr/>
          <p:nvPr/>
        </p:nvSpPr>
        <p:spPr>
          <a:xfrm>
            <a:off x="6974166" y="1250978"/>
            <a:ext cx="3884193" cy="1311501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Valsts pārvaldes modernizācija (t.sk.: valsts resursu pārvaldība, pārvaldes caurskatāmība un vēlēšanas, tiesiskā informācija u.c.)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B873232-E087-78B8-3B9C-F2F1C659E42D}"/>
              </a:ext>
            </a:extLst>
          </p:cNvPr>
          <p:cNvSpPr/>
          <p:nvPr/>
        </p:nvSpPr>
        <p:spPr>
          <a:xfrm>
            <a:off x="2511450" y="4881227"/>
            <a:ext cx="2002257" cy="56197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Finanses, nodokļi un muita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A2E53BB-4830-C00D-9B0A-D9506A1B4077}"/>
              </a:ext>
            </a:extLst>
          </p:cNvPr>
          <p:cNvSpPr/>
          <p:nvPr/>
        </p:nvSpPr>
        <p:spPr>
          <a:xfrm>
            <a:off x="4670368" y="5196881"/>
            <a:ext cx="2002257" cy="56197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Veselība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7F30424-36E1-7176-817D-9F5B05EB0604}"/>
              </a:ext>
            </a:extLst>
          </p:cNvPr>
          <p:cNvSpPr/>
          <p:nvPr/>
        </p:nvSpPr>
        <p:spPr>
          <a:xfrm>
            <a:off x="2547420" y="5735823"/>
            <a:ext cx="2002257" cy="56197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E-lieta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CB2C699-0BD9-C513-1665-C591A11ECBE1}"/>
              </a:ext>
            </a:extLst>
          </p:cNvPr>
          <p:cNvSpPr/>
          <p:nvPr/>
        </p:nvSpPr>
        <p:spPr>
          <a:xfrm>
            <a:off x="4712728" y="4451157"/>
            <a:ext cx="2002257" cy="56197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Izglītība un zinātne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F5C7F22-817C-29D2-ADC8-D58CF5330329}"/>
              </a:ext>
            </a:extLst>
          </p:cNvPr>
          <p:cNvSpPr/>
          <p:nvPr/>
        </p:nvSpPr>
        <p:spPr>
          <a:xfrm>
            <a:off x="4712727" y="5896539"/>
            <a:ext cx="2002257" cy="56197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Kultūra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65CB675-4CEA-1EBC-E1CF-B43CA84FD088}"/>
              </a:ext>
            </a:extLst>
          </p:cNvPr>
          <p:cNvSpPr/>
          <p:nvPr/>
        </p:nvSpPr>
        <p:spPr>
          <a:xfrm>
            <a:off x="6914007" y="4451157"/>
            <a:ext cx="2002257" cy="56197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Zemkopība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49BF725-48FB-5566-E656-07C08F687AD1}"/>
              </a:ext>
            </a:extLst>
          </p:cNvPr>
          <p:cNvSpPr/>
          <p:nvPr/>
        </p:nvSpPr>
        <p:spPr>
          <a:xfrm>
            <a:off x="6914007" y="5173848"/>
            <a:ext cx="2002257" cy="56197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Vide un reģioni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B45B9ED-F3B9-921B-1042-2E4B8AADEAF3}"/>
              </a:ext>
            </a:extLst>
          </p:cNvPr>
          <p:cNvSpPr/>
          <p:nvPr/>
        </p:nvSpPr>
        <p:spPr>
          <a:xfrm>
            <a:off x="6914006" y="5896539"/>
            <a:ext cx="2002257" cy="56197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Būvniecība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E30D878-2D78-6EDC-62C5-951DD3DFB7BA}"/>
              </a:ext>
            </a:extLst>
          </p:cNvPr>
          <p:cNvSpPr/>
          <p:nvPr/>
        </p:nvSpPr>
        <p:spPr>
          <a:xfrm>
            <a:off x="9200007" y="4862162"/>
            <a:ext cx="2002257" cy="56197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Transports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487FA35-4018-C89D-41B5-0E9DE0209A3E}"/>
              </a:ext>
            </a:extLst>
          </p:cNvPr>
          <p:cNvSpPr/>
          <p:nvPr/>
        </p:nvSpPr>
        <p:spPr>
          <a:xfrm>
            <a:off x="9225531" y="5568100"/>
            <a:ext cx="2002257" cy="56197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Labklājība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CC1A9B-1F83-56B9-204F-28EA302DE3A3}"/>
              </a:ext>
            </a:extLst>
          </p:cNvPr>
          <p:cNvSpPr/>
          <p:nvPr/>
        </p:nvSpPr>
        <p:spPr>
          <a:xfrm>
            <a:off x="6974166" y="2654378"/>
            <a:ext cx="3876675" cy="446669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Datu analīze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6FC66E0-4457-7F96-A099-FA2698208321}"/>
              </a:ext>
            </a:extLst>
          </p:cNvPr>
          <p:cNvSpPr/>
          <p:nvPr/>
        </p:nvSpPr>
        <p:spPr>
          <a:xfrm>
            <a:off x="6974166" y="3186536"/>
            <a:ext cx="3876673" cy="476552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 lietojumi valsts pārvaldes produktivitātei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2345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8967AD-CBFC-5037-64FD-3914C1611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011BF47B-1FDD-0B24-D984-84C2A5EB65A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8C62FA4-AA9F-4385-9A54-92AD42774A63}" type="slidenum">
              <a:rPr lang="en-US" altLang="en-US" sz="1000" smtClean="0">
                <a:solidFill>
                  <a:srgbClr val="898989"/>
                </a:solidFill>
                <a:latin typeface="Verdana" panose="020B0604030504040204" pitchFamily="34" charset="0"/>
              </a:rPr>
              <a:pPr/>
              <a:t>4</a:t>
            </a:fld>
            <a:endParaRPr lang="en-US" altLang="en-US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C27E2DE-52C0-9D55-C350-4546B4D7A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679383"/>
            <a:ext cx="8820870" cy="1036638"/>
          </a:xfrm>
        </p:spPr>
        <p:txBody>
          <a:bodyPr>
            <a:normAutofit/>
          </a:bodyPr>
          <a:lstStyle/>
          <a:p>
            <a:r>
              <a:rPr lang="lv-LV" altLang="en-US" dirty="0"/>
              <a:t>Jomas arhitektūras izstrādes pārejas kārtība I</a:t>
            </a:r>
            <a:endParaRPr lang="en-US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F54901-F1AF-91E5-9213-B9F8A0BC4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7600" y="1888734"/>
            <a:ext cx="8482458" cy="4860858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800" dirty="0"/>
              <a:t>Jomas arhitektūra tiek veidota darba grupā ar</a:t>
            </a:r>
            <a:r>
              <a:rPr lang="lv-LV" sz="1800" u="sng" dirty="0"/>
              <a:t> visām jomā iesaistītajām iestādēm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800" i="0" dirty="0">
                <a:solidFill>
                  <a:srgbClr val="212529"/>
                </a:solidFill>
                <a:effectLst/>
              </a:rPr>
              <a:t>Darba grupas vadīšanai tiek nozīmēts </a:t>
            </a:r>
            <a:r>
              <a:rPr lang="lv-LV" sz="1800" i="0" u="sng" dirty="0">
                <a:solidFill>
                  <a:srgbClr val="212529"/>
                </a:solidFill>
                <a:effectLst/>
              </a:rPr>
              <a:t>jomas galvenais arhitekts, var tikt nozīmēts vietnieks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rgbClr val="212529"/>
                </a:solidFill>
              </a:rPr>
              <a:t>Jomas galvenais arhitekts </a:t>
            </a:r>
            <a:r>
              <a:rPr lang="lv-LV" sz="1800" u="sng" dirty="0">
                <a:solidFill>
                  <a:srgbClr val="212529"/>
                </a:solidFill>
              </a:rPr>
              <a:t>saskaņo arhitektūru ar ietekmētajām un/vai saistītajām iestādēm</a:t>
            </a:r>
            <a:endParaRPr lang="lv-LV" sz="1800" i="0" u="sng" dirty="0">
              <a:solidFill>
                <a:srgbClr val="212529"/>
              </a:solidFill>
              <a:effectLst/>
            </a:endParaRP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rgbClr val="212529"/>
                </a:solidFill>
              </a:rPr>
              <a:t>Jomas galvenais arhitekts piesaka jomas arhitektūru paziņošanai IKT vadītāju forumā (kopīgs kalendārs, vienā sesijā var izskatīt līdz 3 jomu </a:t>
            </a:r>
            <a:r>
              <a:rPr lang="lv-LV" sz="1800" dirty="0" err="1">
                <a:solidFill>
                  <a:srgbClr val="212529"/>
                </a:solidFill>
              </a:rPr>
              <a:t>arhitektūrām</a:t>
            </a:r>
            <a:r>
              <a:rPr lang="lv-LV" sz="1800" dirty="0">
                <a:solidFill>
                  <a:srgbClr val="212529"/>
                </a:solidFill>
              </a:rPr>
              <a:t>)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800" i="0" dirty="0">
                <a:solidFill>
                  <a:srgbClr val="212529"/>
                </a:solidFill>
                <a:effectLst/>
              </a:rPr>
              <a:t>2 nedēļas pirms prezentācijas </a:t>
            </a:r>
            <a:r>
              <a:rPr lang="lv-LV" sz="1800" dirty="0">
                <a:solidFill>
                  <a:srgbClr val="212529"/>
                </a:solidFill>
              </a:rPr>
              <a:t>IKT vadītāju forumā</a:t>
            </a:r>
            <a:r>
              <a:rPr lang="lv-LV" sz="1800" i="0" dirty="0">
                <a:solidFill>
                  <a:srgbClr val="212529"/>
                </a:solidFill>
                <a:effectLst/>
              </a:rPr>
              <a:t>, </a:t>
            </a:r>
            <a:r>
              <a:rPr lang="lv-LV" sz="1800" dirty="0">
                <a:solidFill>
                  <a:srgbClr val="212529"/>
                </a:solidFill>
              </a:rPr>
              <a:t>jomas galvenais arhitekts </a:t>
            </a:r>
            <a:r>
              <a:rPr lang="lv-LV" sz="1800" dirty="0" err="1">
                <a:solidFill>
                  <a:srgbClr val="212529"/>
                </a:solidFill>
              </a:rPr>
              <a:t>nosūta</a:t>
            </a:r>
            <a:r>
              <a:rPr lang="lv-LV" sz="1800" dirty="0">
                <a:solidFill>
                  <a:srgbClr val="212529"/>
                </a:solidFill>
              </a:rPr>
              <a:t> dokumentu saskaņošanai VARAM 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800" i="0" dirty="0">
                <a:solidFill>
                  <a:srgbClr val="212529"/>
                </a:solidFill>
                <a:effectLst/>
              </a:rPr>
              <a:t>1 nedēļu pirms prezentācijas </a:t>
            </a:r>
            <a:r>
              <a:rPr lang="lv-LV" sz="1800" dirty="0">
                <a:solidFill>
                  <a:srgbClr val="212529"/>
                </a:solidFill>
              </a:rPr>
              <a:t>IKT vadītāju forumā</a:t>
            </a:r>
            <a:r>
              <a:rPr lang="lv-LV" sz="1800" i="0" dirty="0">
                <a:solidFill>
                  <a:srgbClr val="212529"/>
                </a:solidFill>
                <a:effectLst/>
              </a:rPr>
              <a:t> </a:t>
            </a:r>
            <a:r>
              <a:rPr lang="lv-LV" sz="1800" dirty="0">
                <a:solidFill>
                  <a:srgbClr val="212529"/>
                </a:solidFill>
              </a:rPr>
              <a:t>jomas arhitektūru VARAM nosūtīta IKT vadītāju foruma dalībniekiem</a:t>
            </a:r>
            <a:endParaRPr lang="lv-LV" sz="1800" i="0" dirty="0">
              <a:solidFill>
                <a:srgbClr val="212529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45676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A5D36-E712-EBD5-47D0-62B3E3A69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30190C7A-451E-D5A5-D982-A1076396476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8C62FA4-AA9F-4385-9A54-92AD42774A63}" type="slidenum">
              <a:rPr lang="en-US" altLang="en-US" sz="1000" smtClean="0">
                <a:solidFill>
                  <a:srgbClr val="898989"/>
                </a:solidFill>
                <a:latin typeface="Verdana" panose="020B0604030504040204" pitchFamily="34" charset="0"/>
              </a:rPr>
              <a:pPr/>
              <a:t>5</a:t>
            </a:fld>
            <a:endParaRPr lang="en-US" altLang="en-US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FC49EC7-BFFB-6662-4662-1F4FA9123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679383"/>
            <a:ext cx="8726602" cy="1036638"/>
          </a:xfrm>
        </p:spPr>
        <p:txBody>
          <a:bodyPr>
            <a:normAutofit/>
          </a:bodyPr>
          <a:lstStyle/>
          <a:p>
            <a:r>
              <a:rPr lang="lv-LV" altLang="en-US" dirty="0"/>
              <a:t>Jomas arhitektūras izstrādes pārejas kārtība II</a:t>
            </a:r>
            <a:endParaRPr lang="en-US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E087105-B09A-8EFC-C043-A855736D4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7600" y="1888734"/>
            <a:ext cx="8482458" cy="4588266"/>
          </a:xfrm>
        </p:spPr>
        <p:txBody>
          <a:bodyPr>
            <a:normAutofit lnSpcReduction="10000"/>
          </a:bodyPr>
          <a:lstStyle/>
          <a:p>
            <a:pPr marL="342900" indent="-342900"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800" i="0" dirty="0">
                <a:solidFill>
                  <a:srgbClr val="212529"/>
                </a:solidFill>
                <a:effectLst/>
              </a:rPr>
              <a:t>VARAM novērtē jomas arhitektūras atbilstību valsts līmeņa arhitektūras principie</a:t>
            </a:r>
            <a:r>
              <a:rPr lang="lv-LV" sz="1800" dirty="0">
                <a:solidFill>
                  <a:srgbClr val="212529"/>
                </a:solidFill>
              </a:rPr>
              <a:t>m un prasībām un horizontālajām jomām (termiņš – 1 nedēļa)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800" dirty="0"/>
              <a:t>IKT vadītāju foruma dalībnieki novērtē jomas arhitektūras saskaņotību ar savu pārstāvēto jomu </a:t>
            </a:r>
            <a:r>
              <a:rPr lang="lv-LV" sz="1800" dirty="0" err="1"/>
              <a:t>arhitektūrām</a:t>
            </a:r>
            <a:r>
              <a:rPr lang="lv-LV" sz="1800" dirty="0"/>
              <a:t>, kā arī labāko praksi (eksperta novērtējums)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800" dirty="0"/>
              <a:t>Jomu arhitektūras dokumenti tiek publicēti Arhitektūras Repozitorijā (pagaidu risinājums – VARAM tīmekļa vietne)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800" dirty="0"/>
              <a:t>IKT vadītāju foruma dalībnieki var iesniegt argumentētu izmaiņu priekšlikumu (noteikta forma)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800" dirty="0"/>
              <a:t>Jomas arhitektūra var tikt aktualizēta laika gaitā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800" dirty="0"/>
              <a:t>Būtisku arhitektūras izmaiņu gadījumā, tā atkārtoti jāsaskaņo ar VARAM UN jāprezentē IKT vadītāju forumā</a:t>
            </a:r>
            <a:endParaRPr lang="lv-LV" i="0" dirty="0">
              <a:solidFill>
                <a:srgbClr val="212529"/>
              </a:solidFill>
              <a:effectLst/>
            </a:endParaRP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endParaRPr lang="en-US" i="0" dirty="0">
              <a:solidFill>
                <a:srgbClr val="212529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68754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9318B-47FC-F032-05E5-A7496065B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F227BB5B-5119-B889-8191-9BF469B2A75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8C62FA4-AA9F-4385-9A54-92AD42774A63}" type="slidenum">
              <a:rPr lang="en-US" altLang="en-US" sz="1000" smtClean="0">
                <a:solidFill>
                  <a:srgbClr val="898989"/>
                </a:solidFill>
                <a:latin typeface="Verdana" panose="020B0604030504040204" pitchFamily="34" charset="0"/>
              </a:rPr>
              <a:pPr/>
              <a:t>6</a:t>
            </a:fld>
            <a:endParaRPr lang="en-US" altLang="en-US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3D7A2A7-E112-D3FD-D5FF-248776E13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679383"/>
            <a:ext cx="8128000" cy="1036638"/>
          </a:xfrm>
        </p:spPr>
        <p:txBody>
          <a:bodyPr>
            <a:normAutofit/>
          </a:bodyPr>
          <a:lstStyle/>
          <a:p>
            <a:r>
              <a:rPr lang="en-US" altLang="en-US" dirty="0"/>
              <a:t>N</a:t>
            </a:r>
            <a:r>
              <a:rPr lang="lv-LV" altLang="en-US" dirty="0" err="1"/>
              <a:t>ākamie</a:t>
            </a:r>
            <a:r>
              <a:rPr lang="lv-LV" altLang="en-US" dirty="0"/>
              <a:t> soļi jomu arhitektūru izstrādei</a:t>
            </a:r>
            <a:endParaRPr lang="en-US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DE01160-CD33-5348-0607-2CD7C5800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7600" y="1888734"/>
            <a:ext cx="8482458" cy="4588266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dirty="0"/>
              <a:t>Jomas galvenā arhitekta nominēšana dalībai IKT vadītāju forumā (tiks sagatavota oficiāla vēstule no VARAM)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i="0" dirty="0">
                <a:solidFill>
                  <a:srgbClr val="212529"/>
                </a:solidFill>
                <a:effectLst/>
              </a:rPr>
              <a:t>Pierakstīšanās </a:t>
            </a:r>
            <a:r>
              <a:rPr lang="lv-LV" dirty="0"/>
              <a:t>IKT vadītāju foruma</a:t>
            </a:r>
            <a:r>
              <a:rPr lang="lv-LV" i="0" dirty="0">
                <a:solidFill>
                  <a:srgbClr val="212529"/>
                </a:solidFill>
                <a:effectLst/>
              </a:rPr>
              <a:t> kalendārā (kalendārs 2024. un 2025.gadam)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i="0" dirty="0">
                <a:solidFill>
                  <a:srgbClr val="212529"/>
                </a:solidFill>
                <a:effectLst/>
              </a:rPr>
              <a:t>Pieteikšanās darbsemināram ar VARAM jomu arhitektūru izstrādei (pēc nepieciešamības)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dirty="0">
                <a:solidFill>
                  <a:srgbClr val="212529"/>
                </a:solidFill>
              </a:rPr>
              <a:t>! Esošās situācijas datu ievade VIRSIS</a:t>
            </a:r>
          </a:p>
        </p:txBody>
      </p:sp>
    </p:spTree>
    <p:extLst>
      <p:ext uri="{BB962C8B-B14F-4D97-AF65-F5344CB8AC3E}">
        <p14:creationId xmlns:p14="http://schemas.microsoft.com/office/powerpoint/2010/main" val="2263726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3E929C-ADA7-A485-31A5-4EF147A28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C147DC09-6AE6-BE54-F3B9-6B0107B1289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8C62FA4-AA9F-4385-9A54-92AD42774A63}" type="slidenum">
              <a:rPr lang="en-US" altLang="en-US" sz="1000" smtClean="0">
                <a:solidFill>
                  <a:srgbClr val="898989"/>
                </a:solidFill>
                <a:latin typeface="Verdana" panose="020B0604030504040204" pitchFamily="34" charset="0"/>
              </a:rPr>
              <a:pPr/>
              <a:t>7</a:t>
            </a:fld>
            <a:endParaRPr lang="en-US" altLang="en-US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AFDB5E3-469A-99CF-DD50-6B555B9BF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679383"/>
            <a:ext cx="8128000" cy="1036638"/>
          </a:xfrm>
        </p:spPr>
        <p:txBody>
          <a:bodyPr>
            <a:normAutofit/>
          </a:bodyPr>
          <a:lstStyle/>
          <a:p>
            <a:r>
              <a:rPr lang="lv-LV" altLang="en-US" dirty="0"/>
              <a:t>Kontakti konsultācijām</a:t>
            </a:r>
            <a:endParaRPr lang="en-US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AF84AE-E651-778C-D030-2F25EDEF3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7600" y="1888734"/>
            <a:ext cx="8482458" cy="4588266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dirty="0"/>
              <a:t>Datu pārvaldības un koplietošanas jomas arhitektūra: Jānis Krakops (</a:t>
            </a:r>
            <a:r>
              <a:rPr lang="lv-LV" dirty="0">
                <a:hlinkClick r:id="rId3"/>
              </a:rPr>
              <a:t>janis.krakops@varam.gov.lv</a:t>
            </a:r>
            <a:r>
              <a:rPr lang="lv-LV" dirty="0"/>
              <a:t>) 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dirty="0">
                <a:solidFill>
                  <a:srgbClr val="212529"/>
                </a:solidFill>
              </a:rPr>
              <a:t>Arhitektūras izstrādes metodiskais atbalsts, jomas arhitektūras saskaņošana, pieraksts IKT vadītāju foruma prezentācijai: Rūta Pirta (</a:t>
            </a:r>
            <a:r>
              <a:rPr lang="lv-LV" dirty="0">
                <a:solidFill>
                  <a:srgbClr val="212529"/>
                </a:solidFill>
                <a:hlinkClick r:id="rId4"/>
              </a:rPr>
              <a:t>ruta.pirta@rtu.lv</a:t>
            </a:r>
            <a:r>
              <a:rPr lang="lv-LV" dirty="0">
                <a:solidFill>
                  <a:srgbClr val="212529"/>
                </a:solidFill>
              </a:rPr>
              <a:t>), Lauris Linabergs (</a:t>
            </a:r>
            <a:r>
              <a:rPr lang="lv-LV" dirty="0">
                <a:solidFill>
                  <a:srgbClr val="212529"/>
                </a:solidFill>
                <a:hlinkClick r:id="rId5"/>
              </a:rPr>
              <a:t>lauris.linabergs@varam.gov.lv</a:t>
            </a:r>
            <a:r>
              <a:rPr lang="lv-LV" dirty="0">
                <a:solidFill>
                  <a:srgbClr val="212529"/>
                </a:solidFill>
              </a:rPr>
              <a:t>), Monta Balode (</a:t>
            </a:r>
            <a:r>
              <a:rPr lang="lv-LV" dirty="0">
                <a:solidFill>
                  <a:srgbClr val="212529"/>
                </a:solidFill>
                <a:hlinkClick r:id="rId6"/>
              </a:rPr>
              <a:t>monta.balode@varam.gov.lv</a:t>
            </a:r>
            <a:r>
              <a:rPr lang="lv-LV" dirty="0">
                <a:solidFill>
                  <a:srgbClr val="212529"/>
                </a:solidFill>
              </a:rPr>
              <a:t>) </a:t>
            </a:r>
          </a:p>
          <a:p>
            <a:pPr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</a:pPr>
            <a:endParaRPr lang="lv-LV" dirty="0">
              <a:solidFill>
                <a:srgbClr val="2125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527610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C2407A656F6F514882F54CB8A364491F" ma:contentTypeVersion="17" ma:contentTypeDescription="Izveidot jaunu dokumentu." ma:contentTypeScope="" ma:versionID="9078bd0ed13cfe5a3bf8f0b68f90b032">
  <xsd:schema xmlns:xsd="http://www.w3.org/2001/XMLSchema" xmlns:xs="http://www.w3.org/2001/XMLSchema" xmlns:p="http://schemas.microsoft.com/office/2006/metadata/properties" xmlns:ns2="0026d777-7ea2-438a-b84f-f3e74dc1dd91" xmlns:ns3="7e61be5a-9f3f-46c0-883f-80dee6e80e67" targetNamespace="http://schemas.microsoft.com/office/2006/metadata/properties" ma:root="true" ma:fieldsID="6c017a4739c86e61732a6df26aafd558" ns2:_="" ns3:_="">
    <xsd:import namespace="0026d777-7ea2-438a-b84f-f3e74dc1dd91"/>
    <xsd:import namespace="7e61be5a-9f3f-46c0-883f-80dee6e80e6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26d777-7ea2-438a-b84f-f3e74dc1dd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Attēlu atzīmes" ma:readOnly="false" ma:fieldId="{5cf76f15-5ced-4ddc-b409-7134ff3c332f}" ma:taxonomyMulti="true" ma:sspId="550e1e53-5410-4bdb-8c8a-c3d0be1f47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61be5a-9f3f-46c0-883f-80dee6e80e6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ccd2d846-6611-415c-bd80-53085ffb1b75}" ma:internalName="TaxCatchAll" ma:showField="CatchAllData" ma:web="7e61be5a-9f3f-46c0-883f-80dee6e80e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026d777-7ea2-438a-b84f-f3e74dc1dd91">
      <Terms xmlns="http://schemas.microsoft.com/office/infopath/2007/PartnerControls"/>
    </lcf76f155ced4ddcb4097134ff3c332f>
    <TaxCatchAll xmlns="7e61be5a-9f3f-46c0-883f-80dee6e80e67" xsi:nil="true"/>
  </documentManagement>
</p:properties>
</file>

<file path=customXml/itemProps1.xml><?xml version="1.0" encoding="utf-8"?>
<ds:datastoreItem xmlns:ds="http://schemas.openxmlformats.org/officeDocument/2006/customXml" ds:itemID="{E8ECFDF5-7B72-4855-A151-26CDF9083697}"/>
</file>

<file path=customXml/itemProps2.xml><?xml version="1.0" encoding="utf-8"?>
<ds:datastoreItem xmlns:ds="http://schemas.openxmlformats.org/officeDocument/2006/customXml" ds:itemID="{63F263AC-506A-4FE9-BDC2-CD27A2E5E5E9}"/>
</file>

<file path=customXml/itemProps3.xml><?xml version="1.0" encoding="utf-8"?>
<ds:datastoreItem xmlns:ds="http://schemas.openxmlformats.org/officeDocument/2006/customXml" ds:itemID="{A85C55C1-9259-4499-84FB-6CBEB9BA0DEA}"/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165</TotalTime>
  <Words>727</Words>
  <Application>Microsoft Office PowerPoint</Application>
  <PresentationFormat>Widescreen</PresentationFormat>
  <Paragraphs>126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Verdana</vt:lpstr>
      <vt:lpstr>89_Prezentacija_templateLV</vt:lpstr>
      <vt:lpstr>   </vt:lpstr>
      <vt:lpstr>Jomu (domēnu) arhitektūru sagatavošana un saskaņošana </vt:lpstr>
      <vt:lpstr>Arhitektūras jomas</vt:lpstr>
      <vt:lpstr>Jomas arhitektūras izstrādes pārejas kārtība I</vt:lpstr>
      <vt:lpstr>Jomas arhitektūras izstrādes pārejas kārtība II</vt:lpstr>
      <vt:lpstr>Nākamie soļi jomu arhitektūru izstrādei</vt:lpstr>
      <vt:lpstr>Kontakti konsultācijām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Rūta Pirta</cp:lastModifiedBy>
  <cp:revision>44</cp:revision>
  <dcterms:created xsi:type="dcterms:W3CDTF">2014-11-20T14:46:47Z</dcterms:created>
  <dcterms:modified xsi:type="dcterms:W3CDTF">2024-11-27T09:44:42Z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0x010100C2407A656F6F514882F54CB8A364491F</vt:lpwstr>
  </property>
</Properties>
</file>