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sldIdLst>
    <p:sldId id="256" r:id="rId5"/>
    <p:sldId id="271" r:id="rId6"/>
    <p:sldId id="280" r:id="rId7"/>
    <p:sldId id="281" r:id="rId8"/>
    <p:sldId id="270" r:id="rId9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D278BB-3472-4A28-BD5B-881E39B1A34A}" v="7" dt="2024-12-27T10:58:55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60" y="44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07.01.2025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1414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43863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0D17-05DE-83CF-F962-5EE5E8A1B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604CBD-71F9-4D26-56C2-C04B2B6BF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235F78-DA7F-516F-DA35-577EC1E3E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05C85-EE23-92DA-6182-87E232D6A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064276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99F50-3827-231A-07AC-10B9D310C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7F2C10-5E9F-84F5-4C33-D2153BF3F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42227-DCFA-5342-DB1E-BDFF2110E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54C47-CF72-D060-D554-F45765AA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649583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ap.mk.gov.lv/mk/tap/?pid=4044182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apportals.mk.gov.lv/meetings/protocols/c05058e2-8daa-45bd-81f9-9761a8d8564e#meeting-protocol-preview-7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apportals.mk.gov.lv/legal_acts/728ba5aa-ea44-4e1f-b2c1-75a9f97e814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cid:image011.png@01D9A8E1.9CACD260" TargetMode="External"/><Relationship Id="rId3" Type="http://schemas.openxmlformats.org/officeDocument/2006/relationships/hyperlink" Target="https://www.varam.gov.lv/lv" TargetMode="External"/><Relationship Id="rId7" Type="http://schemas.openxmlformats.org/officeDocument/2006/relationships/image" Target="cid:image006.png@01D9A8E1.9CACD260" TargetMode="External"/><Relationship Id="rId12" Type="http://schemas.openxmlformats.org/officeDocument/2006/relationships/image" Target="../media/image9.png"/><Relationship Id="rId2" Type="http://schemas.openxmlformats.org/officeDocument/2006/relationships/hyperlink" Target="mailto:Guntis.Ievins@varam.gov.lv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hyperlink" Target="https://www.linkedin.com/company/vides-aizsardz%C4%ABbas-un-re%C4%A3ion%C4%81l%C4%81s-att%C4%ABst%C4%ABbas-ministrija/" TargetMode="External"/><Relationship Id="rId4" Type="http://schemas.openxmlformats.org/officeDocument/2006/relationships/hyperlink" Target="https://twitter.com/VARAM_Latvija" TargetMode="External"/><Relationship Id="rId9" Type="http://schemas.openxmlformats.org/officeDocument/2006/relationships/image" Target="cid:image007.png@01D9A8E1.9CACD2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706019"/>
            <a:ext cx="10469217" cy="2064646"/>
          </a:xfrm>
        </p:spPr>
        <p:txBody>
          <a:bodyPr wrap="square">
            <a:spAutoFit/>
          </a:bodyPr>
          <a:lstStyle/>
          <a:p>
            <a:r>
              <a:rPr lang="lv-LV" altLang="lv-LV" sz="2800" b="1" dirty="0" err="1">
                <a:solidFill>
                  <a:srgbClr val="29702A"/>
                </a:solidFill>
                <a:latin typeface="Verdana"/>
                <a:ea typeface="Verdana"/>
              </a:rPr>
              <a:t>Mākoņdatošanas</a:t>
            </a:r>
            <a:r>
              <a:rPr lang="lv-LV" altLang="lv-LV" sz="2800" b="1" dirty="0">
                <a:solidFill>
                  <a:srgbClr val="29702A"/>
                </a:solidFill>
                <a:latin typeface="Verdana"/>
                <a:ea typeface="Verdana"/>
              </a:rPr>
              <a:t> pakalpojumu izmantošanas politikas attīstība </a:t>
            </a:r>
          </a:p>
          <a:p>
            <a:endParaRPr lang="lv-LV" altLang="lv-LV" sz="2000" b="1" dirty="0">
              <a:solidFill>
                <a:srgbClr val="29702A"/>
              </a:solidFill>
              <a:latin typeface="Verdana"/>
              <a:ea typeface="Verdana"/>
            </a:endParaRPr>
          </a:p>
          <a:p>
            <a:endParaRPr lang="lv-LV" altLang="lv-LV" sz="2000" b="1" dirty="0">
              <a:solidFill>
                <a:srgbClr val="29702A"/>
              </a:solidFill>
              <a:latin typeface="Verdana"/>
              <a:ea typeface="Verdana"/>
            </a:endParaRPr>
          </a:p>
          <a:p>
            <a:endParaRPr lang="lv-LV" altLang="lv-LV" sz="2000" b="1" dirty="0">
              <a:solidFill>
                <a:srgbClr val="29702A"/>
              </a:solidFill>
              <a:latin typeface="Verdana"/>
              <a:ea typeface="Verdana"/>
            </a:endParaRP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38662" y="5206327"/>
            <a:ext cx="7674964" cy="639762"/>
          </a:xfrm>
        </p:spPr>
        <p:txBody>
          <a:bodyPr>
            <a:normAutofit/>
          </a:bodyPr>
          <a:lstStyle/>
          <a:p>
            <a:r>
              <a:rPr lang="lv-LV" altLang="lv-LV" dirty="0"/>
              <a:t>Lauris Linabergs, Valsts IKT attīstības departamenta direktors</a:t>
            </a:r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27E0-392F-83F1-1667-FE6CB36D2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413" y="366010"/>
            <a:ext cx="8128000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Valsts digitālās pārvaldes arhitektūras attīstība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9AFBC-7201-DA40-B2F8-511E93BB9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2413" y="1723869"/>
            <a:ext cx="9333136" cy="4905531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2015. gada «konceptuālās arhitektūras» racionālas IKT pārvaldības un IKT infrastruktūras sadaļas</a:t>
            </a: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 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šobrīd - IKT infrastruktūras un 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kiberdrošības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risinājumu jomas (domēna) 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mērķarhitektūras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apraksta izstrāde valsts digitālās pārvaldes arhitektūras izstrādes ietvaros 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endParaRPr lang="lv-LV" dirty="0">
              <a:solidFill>
                <a:srgbClr val="29702A"/>
              </a:solidFill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E522E-11E7-7566-F37E-2A1A3E62F7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7" name="Attēls 3">
            <a:extLst>
              <a:ext uri="{FF2B5EF4-FFF2-40B4-BE49-F238E27FC236}">
                <a16:creationId xmlns:a16="http://schemas.microsoft.com/office/drawing/2014/main" id="{94FF9B6F-8E64-5959-88AA-D07DFBEE4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31" y="2583743"/>
            <a:ext cx="5575935" cy="3076575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2FE74C-3514-365B-A49F-E7DFAA323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866" y="2166764"/>
            <a:ext cx="4180683" cy="252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1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2B0B0-1693-B8C2-B2AC-257B1EA4C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1C460-FCEA-EF7F-60CD-3FAA7977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482" y="515911"/>
            <a:ext cx="7640820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Politikas plānošanas dokumenti un MK noteikumi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F6E04-3D88-A7E6-48C9-0702CD46E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613" y="1571469"/>
            <a:ext cx="8706787" cy="4905531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2018. gada informatīvais ziņojums «Par mākoņdatošanas pakalpojumu izmantošanu valsts pārvaldē»</a:t>
            </a:r>
            <a:r>
              <a:rPr lang="lv-LV" sz="1800" baseline="30000" dirty="0">
                <a:solidFill>
                  <a:srgbClr val="29702A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</a:t>
            </a:r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v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ērš uzmanību uz augstas pievienotās vērtības komerciālu ārpakalpojumu (t.sk. 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mākoņdatošanas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) izmantošanas iespēju;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izdara mēģinājumu sadalīt valsts pārvaldes apstrādājamos datus grupās, kam piemērojamas atšķirīgas aizsardzības (un līdz ar to – apstrādes) prasības;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paredz «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</a:rPr>
              <a:t>mākoņdatošanas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 brokera» izveidi tālākā nākotnē,  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2021. gada informatīvais ziņojums «Par valsts IKT resursu un kompetenču konsolidāciju»</a:t>
            </a:r>
            <a:r>
              <a:rPr lang="lv-LV" sz="1800" baseline="30000" dirty="0">
                <a:solidFill>
                  <a:srgbClr val="29702A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1800" baseline="30000" dirty="0">
                <a:solidFill>
                  <a:srgbClr val="29702A"/>
                </a:solidFill>
                <a:effectLst/>
                <a:latin typeface="Verdana"/>
                <a:ea typeface="Verdana"/>
                <a:cs typeface="Times New Roman" panose="02020603050405020304" pitchFamily="18" charset="0"/>
              </a:rPr>
              <a:t>2</a:t>
            </a:r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formulē konsolidācijas politiku, nosakot datu centru jomu par prioritāru,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uzliek ierobežojumus valsts datu centru attīstībai un serveru tehnikas iegādei,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formulē uzdevumus plānot koplietošanas pakalpojumu attīstību (izvēlētajiem) vai migrāciju (pārējiem);  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endParaRPr lang="lv-LV" dirty="0">
              <a:solidFill>
                <a:srgbClr val="29702A"/>
              </a:solidFill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BBE24-D87A-F6B0-2C50-AF53B5C5EC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5D42EB-DEC3-136A-87F8-BBD1D18608CE}"/>
              </a:ext>
            </a:extLst>
          </p:cNvPr>
          <p:cNvSpPr txBox="1"/>
          <p:nvPr/>
        </p:nvSpPr>
        <p:spPr>
          <a:xfrm>
            <a:off x="755408" y="6297398"/>
            <a:ext cx="10972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lv-LV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2018. gada informatīvajā ziņojumā “Mākoņdatošanas pakalpojumu izmantošana valsts pārvaldē” </a:t>
            </a:r>
            <a:r>
              <a:rPr lang="lv-LV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Latvijas Republikas Ministru Kabinets: Tiesību aktu projekti (līdz 08.09.2021)</a:t>
            </a:r>
            <a:endParaRPr lang="lv-LV" sz="1100" u="sng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lv-LV" sz="1100" baseline="30000" dirty="0">
                <a:effectLst/>
                <a:latin typeface="Verdana"/>
                <a:ea typeface="Verdana"/>
                <a:cs typeface="Times New Roman" panose="02020603050405020304" pitchFamily="18" charset="0"/>
              </a:rPr>
              <a:t>2</a:t>
            </a:r>
            <a:r>
              <a:rPr lang="lv-LV" sz="1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2021.gada 19.oktobrī Ministru kabinetā apstiprinātā informatīvā ziņojuma „Par valsts informācijas un komunikācijas tehnoloģiju resursu un kompetenču konsolidāciju” (</a:t>
            </a:r>
            <a:r>
              <a:rPr lang="lv-LV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Ministru kabineta sēdes protokols Nr. 70</a:t>
            </a:r>
            <a:r>
              <a:rPr lang="lv-LV" sz="1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lv-LV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 tooltip="https://tapportals.mk.gov.lv/meetings/protocols/c05058e2-8daa-45bd-81f9-9761a8d8564e#meeting-protocol-preview-70"/>
              </a:rPr>
              <a:t>34.§</a:t>
            </a:r>
            <a:r>
              <a:rPr lang="lv-LV" sz="1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v-LV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25538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2AE7B-BD75-9BDB-4813-D8F663E61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0CE61-B5BD-E8C7-FBA8-4941ACC2F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502" y="605852"/>
            <a:ext cx="7640820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Politikas plānošanas dokumenti un MK noteikumi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D6FB8-E4FD-68E0-2AB5-3E0BFF84B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0703" y="1681487"/>
            <a:ext cx="9881848" cy="4905531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2023/24. gada informatīvais ziņojums «Par valsts datu apstrādes mākoņa attīstības plānu»</a:t>
            </a:r>
            <a:r>
              <a:rPr lang="lv-LV" sz="1800" baseline="30000" dirty="0">
                <a:solidFill>
                  <a:srgbClr val="29702A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3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nosauc konkrētās institūcijas, kuras ir uzņēmušās attīstīt datu apstrādes koplietošanas pakalpojumus;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definē pamata pakalpojumus 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</a:rPr>
              <a:t>IaaS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 līmenī un specializētos koplietošanas pakalpojumus datu apstrādes jomā. </a:t>
            </a:r>
          </a:p>
          <a:p>
            <a:pPr algn="just"/>
            <a:endParaRPr lang="lv-LV" sz="1800" dirty="0">
              <a:solidFill>
                <a:srgbClr val="29702A"/>
              </a:solidFill>
              <a:latin typeface="Verdana"/>
              <a:ea typeface="Verdana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VARAM kompetences normatīvais regulējums, kas ietekmējis datu apstrādes infrastruktūras attīstību: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2014.-2020. plānošanas perioda IKT ERAF regulējums – prasība konsolidēt datu apstrādes infrastruktūru resoru līmenī (tikai pa vienam infrastruktūras projektam / institūcijai);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AF (ANM Latvijas plāna 2.1) regulējums - specializētā investīcija 21.2.2.2i ar 4 konkrētiem īstenotājiem, to nepieļaujot citās ANM 2.1. investīcijās;</a:t>
            </a:r>
          </a:p>
          <a:p>
            <a:pPr lvl="1" algn="just"/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2021.-2027. plānošanas perioda IKT ERAF (SAM 1.3.1.1.) regulējums pieļaus tikai saskaņā ar IKT infrastruktūras un 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</a:rPr>
              <a:t>kiberdrošības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 risinājumu jomas (domēna) </a:t>
            </a:r>
            <a:r>
              <a:rPr lang="lv-LV" sz="1800" dirty="0" err="1">
                <a:solidFill>
                  <a:srgbClr val="29702A"/>
                </a:solidFill>
                <a:latin typeface="Verdana"/>
                <a:ea typeface="Verdana"/>
              </a:rPr>
              <a:t>mērķarhitektūru</a:t>
            </a:r>
            <a:r>
              <a:rPr lang="lv-LV" sz="1800" dirty="0">
                <a:solidFill>
                  <a:srgbClr val="29702A"/>
                </a:solidFill>
                <a:latin typeface="Verdana"/>
                <a:ea typeface="Verdana"/>
              </a:rPr>
              <a:t>.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9110F-F660-209E-7B38-D02A68D46E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DE495-22DE-DBED-88D3-FC0B55C33A0D}"/>
              </a:ext>
            </a:extLst>
          </p:cNvPr>
          <p:cNvSpPr txBox="1"/>
          <p:nvPr/>
        </p:nvSpPr>
        <p:spPr>
          <a:xfrm>
            <a:off x="877376" y="6477000"/>
            <a:ext cx="11075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r>
              <a:rPr lang="lv-LV" sz="1100" baseline="30000" dirty="0">
                <a:solidFill>
                  <a:srgbClr val="29702A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2024.gada 26.martā Ministru kabinetā apstiprinātais informatīvais ziņojums “Par valsts datu apstrādes mākoņa </a:t>
            </a:r>
            <a:r>
              <a:rPr lang="lv-LV" sz="11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attīstību”</a:t>
            </a:r>
            <a:r>
              <a:rPr lang="lv-LV" sz="1100" dirty="0" err="1">
                <a:latin typeface="Aptos" panose="020B0004020202020204" pitchFamily="34" charset="0"/>
                <a:hlinkClick r:id="rId3"/>
              </a:rPr>
              <a:t>Par</a:t>
            </a:r>
            <a:r>
              <a:rPr lang="lv-LV" sz="1100" dirty="0">
                <a:latin typeface="Aptos" panose="020B0004020202020204" pitchFamily="34" charset="0"/>
                <a:hlinkClick r:id="rId3"/>
              </a:rPr>
              <a:t> valsts datu apstrādes mākoņa attīstības plānu</a:t>
            </a:r>
            <a:endParaRPr lang="lv-LV" sz="1100" dirty="0">
              <a:latin typeface="Aptos" panose="020B0004020202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90685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7">
            <a:extLst>
              <a:ext uri="{FF2B5EF4-FFF2-40B4-BE49-F238E27FC236}">
                <a16:creationId xmlns:a16="http://schemas.microsoft.com/office/drawing/2014/main" id="{D4D032CC-B37D-4872-AE6D-92FB801452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8447" y="4083731"/>
            <a:ext cx="6529441" cy="1760134"/>
          </a:xfrm>
        </p:spPr>
        <p:txBody>
          <a:bodyPr>
            <a:normAutofit/>
          </a:bodyPr>
          <a:lstStyle/>
          <a:p>
            <a:r>
              <a:rPr lang="lv-LV" altLang="lv-LV" sz="1600" dirty="0"/>
              <a:t>Lauris Linabergs, 67026404, </a:t>
            </a:r>
            <a:r>
              <a:rPr lang="lv-LV" altLang="lv-LV" sz="16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Lauris.Linabergs@</a:t>
            </a:r>
            <a:r>
              <a:rPr lang="lv-LV" altLang="lv-LV" sz="1600" u="sng" dirty="0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varam.gov.lv</a:t>
            </a:r>
            <a:endParaRPr lang="lv-LV" altLang="lv-LV" sz="1600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lv-LV" altLang="lv-LV" sz="1600" dirty="0"/>
          </a:p>
          <a:p>
            <a:r>
              <a:rPr lang="lv-LV" altLang="lv-LV" sz="1600" dirty="0">
                <a:solidFill>
                  <a:schemeClr val="tx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Viedās administrācijas un reģionālās attīstības ministrija</a:t>
            </a:r>
            <a:endParaRPr lang="lv-LV" altLang="lv-LV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968DFC45-A89D-4ED5-8F8E-CEDF2B5012B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785600" y="632460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l" eaLnBrk="0" hangingPunct="0"/>
            <a:fld id="{5B98EBAE-CE13-4ABA-B5C2-ABBABB5D2521}" type="slidenum">
              <a:rPr lang="en-US" altLang="en-US" sz="1700" smtClean="0">
                <a:solidFill>
                  <a:schemeClr val="tx1"/>
                </a:solidFill>
              </a:rPr>
              <a:pPr algn="l" eaLnBrk="0" hangingPunct="0"/>
              <a:t>5</a:t>
            </a:fld>
            <a:endParaRPr lang="en-US" altLang="en-US" sz="1700">
              <a:solidFill>
                <a:schemeClr val="tx1"/>
              </a:solidFill>
            </a:endParaRPr>
          </a:p>
        </p:txBody>
      </p:sp>
      <p:sp>
        <p:nvSpPr>
          <p:cNvPr id="49156" name="Rectangle 17">
            <a:extLst>
              <a:ext uri="{FF2B5EF4-FFF2-40B4-BE49-F238E27FC236}">
                <a16:creationId xmlns:a16="http://schemas.microsoft.com/office/drawing/2014/main" id="{3B4C6ED7-B2DA-48C3-8A98-B8F425A68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206" y="6076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lv-LV" altLang="lv-LV" sz="1100">
                <a:cs typeface="Calibri" panose="020F0502020204030204" pitchFamily="34" charset="0"/>
              </a:rPr>
              <a:t> </a:t>
            </a:r>
            <a:endParaRPr lang="lv-LV" altLang="lv-LV"/>
          </a:p>
        </p:txBody>
      </p:sp>
      <p:pic>
        <p:nvPicPr>
          <p:cNvPr id="2075" name="Picture 7" descr="twitter x, new logo, x, rounded Icon">
            <a:hlinkClick r:id="rId4"/>
            <a:extLst>
              <a:ext uri="{FF2B5EF4-FFF2-40B4-BE49-F238E27FC236}">
                <a16:creationId xmlns:a16="http://schemas.microsoft.com/office/drawing/2014/main" id="{008B8CB5-555A-98CE-8218-3A2735594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1" t="8736" r="20313" b="8377"/>
          <a:stretch>
            <a:fillRect/>
          </a:stretch>
        </p:blipFill>
        <p:spPr bwMode="auto">
          <a:xfrm>
            <a:off x="5062542" y="5897461"/>
            <a:ext cx="406802" cy="40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1D795A40-31A8-F280-56AC-54A9170E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44" y="5905777"/>
            <a:ext cx="398825" cy="39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CD70E122-B453-634A-1FA7-65ED2156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914" y="5891372"/>
            <a:ext cx="422755" cy="42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8">
            <a:hlinkClick r:id="rId10"/>
            <a:extLst>
              <a:ext uri="{FF2B5EF4-FFF2-40B4-BE49-F238E27FC236}">
                <a16:creationId xmlns:a16="http://schemas.microsoft.com/office/drawing/2014/main" id="{300A1193-E984-9E96-C8CC-36532B6DB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10445" r="9972" b="11656"/>
          <a:stretch>
            <a:fillRect/>
          </a:stretch>
        </p:blipFill>
        <p:spPr bwMode="auto">
          <a:xfrm>
            <a:off x="5911849" y="5874557"/>
            <a:ext cx="462638" cy="46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A logo of a camera&#10;&#10;Description automatically generated">
            <a:extLst>
              <a:ext uri="{FF2B5EF4-FFF2-40B4-BE49-F238E27FC236}">
                <a16:creationId xmlns:a16="http://schemas.microsoft.com/office/drawing/2014/main" id="{D7002F92-26E0-B16A-FAC0-C9C0D0D26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82" y="5893868"/>
            <a:ext cx="430732" cy="43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8">
            <a:extLst>
              <a:ext uri="{FF2B5EF4-FFF2-40B4-BE49-F238E27FC236}">
                <a16:creationId xmlns:a16="http://schemas.microsoft.com/office/drawing/2014/main" id="{23113D06-9E7A-E8A9-C73D-2122EBBFC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81D383DC-3AFE-5769-6D57-BB2578F20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CC66AD99-F7FA-835D-81BD-4F17E7EDA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985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1">
            <a:extLst>
              <a:ext uri="{FF2B5EF4-FFF2-40B4-BE49-F238E27FC236}">
                <a16:creationId xmlns:a16="http://schemas.microsoft.com/office/drawing/2014/main" id="{C94FB742-EFD1-BAB7-1DC9-5412D519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2">
            <a:extLst>
              <a:ext uri="{FF2B5EF4-FFF2-40B4-BE49-F238E27FC236}">
                <a16:creationId xmlns:a16="http://schemas.microsoft.com/office/drawing/2014/main" id="{685C4CF1-9A6A-A0ED-588C-9DF57110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03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3">
            <a:extLst>
              <a:ext uri="{FF2B5EF4-FFF2-40B4-BE49-F238E27FC236}">
                <a16:creationId xmlns:a16="http://schemas.microsoft.com/office/drawing/2014/main" id="{01E412A9-8A46-CF64-0C03-F6AD93936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46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c57720-b4f8-4dbe-9a27-7f12d25ad925">
      <Terms xmlns="http://schemas.microsoft.com/office/infopath/2007/PartnerControls"/>
    </lcf76f155ced4ddcb4097134ff3c332f>
    <TaxCatchAll xmlns="eb0d8da1-3006-4f21-a99f-e901b6f8fbf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A8D503866D4844CB2919DF301BF65A0" ma:contentTypeVersion="13" ma:contentTypeDescription="Izveidot jaunu dokumentu." ma:contentTypeScope="" ma:versionID="1f0524d860cb72487f84313689b33d39">
  <xsd:schema xmlns:xsd="http://www.w3.org/2001/XMLSchema" xmlns:xs="http://www.w3.org/2001/XMLSchema" xmlns:p="http://schemas.microsoft.com/office/2006/metadata/properties" xmlns:ns2="04c57720-b4f8-4dbe-9a27-7f12d25ad925" xmlns:ns3="eb0d8da1-3006-4f21-a99f-e901b6f8fbf0" targetNamespace="http://schemas.microsoft.com/office/2006/metadata/properties" ma:root="true" ma:fieldsID="88b7aeda5b578605aa800d28797cc0d2" ns2:_="" ns3:_="">
    <xsd:import namespace="04c57720-b4f8-4dbe-9a27-7f12d25ad925"/>
    <xsd:import namespace="eb0d8da1-3006-4f21-a99f-e901b6f8f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57720-b4f8-4dbe-9a27-7f12d25ad9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d8da1-3006-4f21-a99f-e901b6f8fbf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d6df6aa-6482-498f-8494-1f722d74ee9f}" ma:internalName="TaxCatchAll" ma:showField="CatchAllData" ma:web="eb0d8da1-3006-4f21-a99f-e901b6f8fb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842DB3-9F40-4AE9-B2BF-63AF9CCB1AE6}">
  <ds:schemaRefs>
    <ds:schemaRef ds:uri="http://schemas.microsoft.com/office/2006/metadata/properties"/>
    <ds:schemaRef ds:uri="http://schemas.microsoft.com/office/infopath/2007/PartnerControls"/>
    <ds:schemaRef ds:uri="04c57720-b4f8-4dbe-9a27-7f12d25ad925"/>
    <ds:schemaRef ds:uri="eb0d8da1-3006-4f21-a99f-e901b6f8fbf0"/>
  </ds:schemaRefs>
</ds:datastoreItem>
</file>

<file path=customXml/itemProps2.xml><?xml version="1.0" encoding="utf-8"?>
<ds:datastoreItem xmlns:ds="http://schemas.openxmlformats.org/officeDocument/2006/customXml" ds:itemID="{48B103AD-69ED-4F70-944E-4A7E37333A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8B2836-E020-4DDA-A6E3-473CEACD72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57720-b4f8-4dbe-9a27-7f12d25ad925"/>
    <ds:schemaRef ds:uri="eb0d8da1-3006-4f21-a99f-e901b6f8fb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241</TotalTime>
  <Words>439</Words>
  <Application>Microsoft Office PowerPoint</Application>
  <PresentationFormat>Widescreen</PresentationFormat>
  <Paragraphs>60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89_Prezentacija_templateLV</vt:lpstr>
      <vt:lpstr>   </vt:lpstr>
      <vt:lpstr>Valsts digitālās pārvaldes arhitektūras attīstība</vt:lpstr>
      <vt:lpstr>Politikas plānošanas dokumenti un MK noteikumi (1)</vt:lpstr>
      <vt:lpstr>Politikas plānošanas dokumenti un MK noteikumi (2)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Toms Štālbergs</dc:creator>
  <cp:lastModifiedBy>Toms Štālbergs</cp:lastModifiedBy>
  <cp:revision>3</cp:revision>
  <dcterms:created xsi:type="dcterms:W3CDTF">2014-11-20T14:46:47Z</dcterms:created>
  <dcterms:modified xsi:type="dcterms:W3CDTF">2025-01-07T12:34:32Z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0x0101008A8D503866D4844CB2919DF301BF65A0</vt:lpwstr>
  </property>
  <property fmtid="{D5CDD505-2E9C-101B-9397-08002B2CF9AE}" pid="3" name="MediaServiceImageTags">
    <vt:lpwstr/>
  </property>
</Properties>
</file>