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3"/>
  </p:notesMasterIdLst>
  <p:sldIdLst>
    <p:sldId id="256" r:id="rId5"/>
    <p:sldId id="271" r:id="rId6"/>
    <p:sldId id="274" r:id="rId7"/>
    <p:sldId id="275" r:id="rId8"/>
    <p:sldId id="276" r:id="rId9"/>
    <p:sldId id="278" r:id="rId10"/>
    <p:sldId id="279" r:id="rId11"/>
    <p:sldId id="270" r:id="rId12"/>
  </p:sldIdLst>
  <p:sldSz cx="12192000" cy="6858000"/>
  <p:notesSz cx="6858000" cy="9144000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230">
          <p15:clr>
            <a:srgbClr val="A4A3A4"/>
          </p15:clr>
        </p15:guide>
        <p15:guide id="2" pos="1504">
          <p15:clr>
            <a:srgbClr val="A4A3A4"/>
          </p15:clr>
        </p15:guide>
        <p15:guide id="3" pos="3940">
          <p15:clr>
            <a:srgbClr val="A4A3A4"/>
          </p15:clr>
        </p15:guide>
        <p15:guide id="4" orient="horz" pos="84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702A"/>
    <a:srgbClr val="FFFFFF"/>
    <a:srgbClr val="E0EF98"/>
    <a:srgbClr val="ECEBC9"/>
    <a:srgbClr val="BED096"/>
    <a:srgbClr val="EAECAD"/>
    <a:srgbClr val="CCDFEE"/>
    <a:srgbClr val="FFD6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372A9D-0FEA-448D-9145-B4127C288AF0}" v="45" dt="2024-12-16T14:37:41.736"/>
    <p1510:client id="{FA82DDC6-F1F2-46FB-914A-4FD74CBC44D3}" v="20" dt="2024-12-16T11:25:12.8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6" autoAdjust="0"/>
    <p:restoredTop sz="92617" autoAdjust="0"/>
  </p:normalViewPr>
  <p:slideViewPr>
    <p:cSldViewPr snapToGrid="0">
      <p:cViewPr varScale="1">
        <p:scale>
          <a:sx n="114" d="100"/>
          <a:sy n="114" d="100"/>
        </p:scale>
        <p:origin x="474" y="108"/>
      </p:cViewPr>
      <p:guideLst>
        <p:guide orient="horz" pos="1230"/>
        <p:guide pos="1504"/>
        <p:guide pos="3940"/>
        <p:guide orient="horz" pos="84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87EFAEA-67A9-46F2-89DE-A15813267C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C22BDB-6DF1-4DFF-A86A-BC27C2F19AC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8DDB413-23AE-4FD9-B128-70BBB3495FFE}" type="datetimeFigureOut">
              <a:rPr lang="lv-LV"/>
              <a:pPr>
                <a:defRPr/>
              </a:pPr>
              <a:t>07.01.2025</a:t>
            </a:fld>
            <a:endParaRPr 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711657D-F1BC-4619-8C20-2EC4287BA1F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17C91D9-BFAC-4251-8179-5107422E4F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EBBB24-32A1-4972-9764-4153D29739B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6736C-38A2-4250-B959-4811915D0B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B84FCD5-F6BA-425D-B7E1-1B8D321977B2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84FCD5-F6BA-425D-B7E1-1B8D321977B2}" type="slidenum">
              <a:rPr lang="lv-LV" altLang="en-US" smtClean="0"/>
              <a:pPr>
                <a:defRPr/>
              </a:pPr>
              <a:t>1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42141460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84FCD5-F6BA-425D-B7E1-1B8D321977B2}" type="slidenum">
              <a:rPr lang="lv-LV" altLang="en-US" smtClean="0"/>
              <a:pPr>
                <a:defRPr/>
              </a:pPr>
              <a:t>2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143863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3862F4-8F12-B71F-10FC-DD0CC35A8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EE81EF-87F7-690F-F5F7-2FD1AF896D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B02410-8A0A-F43D-DB82-7694D6D6CD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FB68C9-3A4B-0482-AC8D-8C8EFAEEA9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84FCD5-F6BA-425D-B7E1-1B8D321977B2}" type="slidenum">
              <a:rPr lang="lv-LV" altLang="en-US" smtClean="0"/>
              <a:pPr>
                <a:defRPr/>
              </a:pPr>
              <a:t>3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9323330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186ED7-5EBE-C05A-2B57-466AA61417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DC9A0F-AF9E-9CCA-3B10-B5DBC7F0D1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043A69-2BAD-AD70-96B6-6A21911D8B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565852-A34C-1D9A-858B-AF906BBA0F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84FCD5-F6BA-425D-B7E1-1B8D321977B2}" type="slidenum">
              <a:rPr lang="lv-LV" altLang="en-US" smtClean="0"/>
              <a:pPr>
                <a:defRPr/>
              </a:pPr>
              <a:t>4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2134386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4110D2-C7D2-4F14-0751-88EB41162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48ED20-A91B-B983-5051-F713D87123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04C20A-2B0B-918F-C590-2468A7D8A0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7325C6-D052-7346-3B1A-0CDAFE1E0E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84FCD5-F6BA-425D-B7E1-1B8D321977B2}" type="slidenum">
              <a:rPr lang="lv-LV" altLang="en-US" smtClean="0"/>
              <a:pPr>
                <a:defRPr/>
              </a:pPr>
              <a:t>5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5872771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7301DC-F145-FC09-D0C3-D7BE980674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B48AF89-698D-2CA2-69E4-A15F592441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F0647D-78B5-1D63-33B5-FE77C38582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582F3F-D481-AD3C-EB1C-67CF9C906A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84FCD5-F6BA-425D-B7E1-1B8D321977B2}" type="slidenum">
              <a:rPr lang="lv-LV" altLang="en-US" smtClean="0"/>
              <a:pPr>
                <a:defRPr/>
              </a:pPr>
              <a:t>6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4044213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6A105-1A46-E7BA-42EE-F6F52AD19E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96F476-BA68-8C8C-BC75-BD4C044B27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2F6FF2-1180-66A4-811A-1C1B086260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1F2C29-2616-8477-058A-9892021290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84FCD5-F6BA-425D-B7E1-1B8D321977B2}" type="slidenum">
              <a:rPr lang="lv-LV" altLang="en-US" smtClean="0"/>
              <a:pPr>
                <a:defRPr/>
              </a:pPr>
              <a:t>7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910438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>
            <a:extLst>
              <a:ext uri="{FF2B5EF4-FFF2-40B4-BE49-F238E27FC236}">
                <a16:creationId xmlns:a16="http://schemas.microsoft.com/office/drawing/2014/main" id="{AF3B2330-8D40-4CC7-AACD-7FDE933992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1D3125F-3121-44D9-91C0-D1AAEA1AACF9}"/>
              </a:ext>
            </a:extLst>
          </p:cNvPr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217BAA24-0938-1212-EFAF-48B88F6DFC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6077" y="0"/>
            <a:ext cx="2939845" cy="2939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114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7600" y="381000"/>
            <a:ext cx="8128000" cy="1036642"/>
          </a:xfrm>
        </p:spPr>
        <p:txBody>
          <a:bodyPr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76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3876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D92FF160-168F-490B-AC1D-06E99DC56A5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CA50152C-A5AE-4037-8E77-C398DB6656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5" name="Picture 4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39875286-5561-EC57-BFF0-9E6F1105CB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939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1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7C624CB8-D7E2-446F-853A-AC8E48C8A1A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0C4748C0-97F6-4124-ABAA-BC179355A8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4" name="Picture 3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679FFAD7-9E25-2B28-4CB3-4C6B0C96CC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37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1"/>
            <a:ext cx="39624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826A0304-7DE6-484F-9DBB-CC405F9980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6EC86103-D66E-4E9A-96C5-D6C35700C8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5" name="Picture 4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0CCF6CF9-D138-CA5D-4F1A-87F4F29ACB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661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1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1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4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4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>
            <a:extLst>
              <a:ext uri="{FF2B5EF4-FFF2-40B4-BE49-F238E27FC236}">
                <a16:creationId xmlns:a16="http://schemas.microsoft.com/office/drawing/2014/main" id="{256AB623-E671-40A3-8816-C4F3AC781D5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C07DC74-23A1-4829-ADFE-D6078EEF1E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2" name="Picture 1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E203FFA5-1D36-5611-C122-BC4DB2018A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287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72672629-D088-400F-9280-083D0A2D3E6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D2535878-322B-41E6-819E-6EE0C5A9D2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2" name="Picture 1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60946E85-E6F8-F79F-301F-E7FBFF54D4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407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A913227E-8DB4-4AF7-B2D1-7C8C29588E2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F88FE3F0-7E1D-4EA7-B976-908B0D4601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2" name="Picture 1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25E63217-F718-2FEA-3681-4FEBEE0422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108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0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5C0D2F1F-BD73-479C-B027-B3AB99A295F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BAFD0658-85EC-4BDE-800A-C42156FBEB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5" name="Picture 4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137AFF0A-B088-9B5A-815B-6449199809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015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F3FAA031-9D79-4CB3-A2AE-314FE08CE5B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A2632C4A-8CA7-A388-4FB5-51EFAED0D0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6077" y="0"/>
            <a:ext cx="2939845" cy="2939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464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404DA1C-108B-4B9A-9E15-7AFB00F27D0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AA6B3FB-7A0A-4DEE-8514-B2571401BF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77352-6957-4DCA-8333-0B27B383CA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13C3402-B4CF-4E0A-B1AC-58845FAEBFE8}" type="datetime1">
              <a:rPr lang="en-US"/>
              <a:pPr>
                <a:defRPr/>
              </a:pPr>
              <a:t>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4BA068-C847-4FA5-913B-D95A006B86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D76D76-89D7-49E5-84B6-872233876D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7B9F516-C71F-41B2-988A-4CDDC11D72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3" r:id="rId1"/>
    <p:sldLayoutId id="2147484064" r:id="rId2"/>
    <p:sldLayoutId id="2147484065" r:id="rId3"/>
    <p:sldLayoutId id="2147484066" r:id="rId4"/>
    <p:sldLayoutId id="2147484067" r:id="rId5"/>
    <p:sldLayoutId id="2147484068" r:id="rId6"/>
    <p:sldLayoutId id="2147484069" r:id="rId7"/>
    <p:sldLayoutId id="2147484070" r:id="rId8"/>
    <p:sldLayoutId id="2147484071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6.png"/><Relationship Id="rId3" Type="http://schemas.openxmlformats.org/officeDocument/2006/relationships/hyperlink" Target="mailto:Vineta.Bruvere@varam.gov.lv" TargetMode="External"/><Relationship Id="rId7" Type="http://schemas.openxmlformats.org/officeDocument/2006/relationships/image" Target="../media/image3.png"/><Relationship Id="rId12" Type="http://schemas.openxmlformats.org/officeDocument/2006/relationships/hyperlink" Target="https://www.linkedin.com/company/vides-aizsardz%C4%ABbas-un-re%C4%A3ion%C4%81l%C4%81s-att%C4%ABst%C4%ABbas-ministrija/" TargetMode="External"/><Relationship Id="rId2" Type="http://schemas.openxmlformats.org/officeDocument/2006/relationships/hyperlink" Target="mailto:Guntis.Ievins@varam.gov.lv" TargetMode="External"/><Relationship Id="rId1" Type="http://schemas.openxmlformats.org/officeDocument/2006/relationships/slideLayout" Target="../slideLayouts/slideLayout9.xml"/><Relationship Id="rId6" Type="http://schemas.openxmlformats.org/officeDocument/2006/relationships/hyperlink" Target="https://twitter.com/VARAM_Latvija" TargetMode="External"/><Relationship Id="rId11" Type="http://schemas.openxmlformats.org/officeDocument/2006/relationships/image" Target="cid:image007.png@01D9A8E1.9CACD260" TargetMode="External"/><Relationship Id="rId5" Type="http://schemas.openxmlformats.org/officeDocument/2006/relationships/hyperlink" Target="https://www.varam.gov.lv/lv" TargetMode="External"/><Relationship Id="rId15" Type="http://schemas.openxmlformats.org/officeDocument/2006/relationships/image" Target="cid:image011.png@01D9A8E1.9CACD260" TargetMode="External"/><Relationship Id="rId10" Type="http://schemas.openxmlformats.org/officeDocument/2006/relationships/image" Target="../media/image5.png"/><Relationship Id="rId4" Type="http://schemas.openxmlformats.org/officeDocument/2006/relationships/hyperlink" Target="mailto:Toms.Stalbergs@varam.gov.lv" TargetMode="External"/><Relationship Id="rId9" Type="http://schemas.openxmlformats.org/officeDocument/2006/relationships/image" Target="cid:image006.png@01D9A8E1.9CACD260" TargetMode="External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D6D11E9C-CF79-4D5A-ACC4-7705ED940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225800"/>
            <a:ext cx="10363200" cy="960438"/>
          </a:xfrm>
        </p:spPr>
        <p:txBody>
          <a:bodyPr>
            <a:noAutofit/>
          </a:bodyPr>
          <a:lstStyle/>
          <a:p>
            <a:pPr>
              <a:defRPr/>
            </a:pPr>
            <a:br>
              <a:rPr lang="lv-LV" sz="3600" kern="0" dirty="0">
                <a:solidFill>
                  <a:srgbClr val="29702A"/>
                </a:solidFill>
                <a:cs typeface="Times New Roman" panose="02020603050405020304" pitchFamily="18" charset="0"/>
              </a:rPr>
            </a:br>
            <a:br>
              <a:rPr lang="lv-LV" sz="2800" kern="0" dirty="0">
                <a:cs typeface="Times New Roman" panose="02020603050405020304" pitchFamily="18" charset="0"/>
              </a:rPr>
            </a:br>
            <a:br>
              <a:rPr lang="lv-LV" altLang="lv-LV" sz="2800" dirty="0"/>
            </a:br>
            <a:endParaRPr lang="lv-LV" altLang="en-US" sz="2800" dirty="0"/>
          </a:p>
        </p:txBody>
      </p:sp>
      <p:sp>
        <p:nvSpPr>
          <p:cNvPr id="12291" name="Text Placeholder 1">
            <a:extLst>
              <a:ext uri="{FF2B5EF4-FFF2-40B4-BE49-F238E27FC236}">
                <a16:creationId xmlns:a16="http://schemas.microsoft.com/office/drawing/2014/main" id="{9C4C4168-1664-40F9-913D-5774AD39AD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61391" y="3892450"/>
            <a:ext cx="10469217" cy="1633758"/>
          </a:xfrm>
        </p:spPr>
        <p:txBody>
          <a:bodyPr wrap="square">
            <a:spAutoFit/>
          </a:bodyPr>
          <a:lstStyle/>
          <a:p>
            <a:r>
              <a:rPr lang="lv-LV" altLang="lv-LV" sz="2800" b="1" dirty="0">
                <a:solidFill>
                  <a:srgbClr val="29702A"/>
                </a:solidFill>
                <a:latin typeface="Verdana"/>
                <a:ea typeface="Verdana"/>
              </a:rPr>
              <a:t>Valsts datu apstrādes mākoņa noteikumi</a:t>
            </a:r>
          </a:p>
          <a:p>
            <a:endParaRPr lang="lv-LV" altLang="lv-LV" sz="2000" b="1" dirty="0">
              <a:solidFill>
                <a:srgbClr val="29702A"/>
              </a:solidFill>
              <a:latin typeface="Verdana"/>
              <a:ea typeface="Verdana"/>
            </a:endParaRPr>
          </a:p>
          <a:p>
            <a:endParaRPr lang="lv-LV" altLang="lv-LV" sz="2000" b="1" dirty="0">
              <a:solidFill>
                <a:srgbClr val="29702A"/>
              </a:solidFill>
              <a:latin typeface="Verdana"/>
              <a:ea typeface="Verdana"/>
            </a:endParaRPr>
          </a:p>
          <a:p>
            <a:endParaRPr lang="lv-LV" altLang="lv-LV" sz="2000" b="1" dirty="0">
              <a:solidFill>
                <a:srgbClr val="29702A"/>
              </a:solidFill>
              <a:latin typeface="Verdana"/>
              <a:ea typeface="Verdana"/>
            </a:endParaRPr>
          </a:p>
        </p:txBody>
      </p:sp>
      <p:sp>
        <p:nvSpPr>
          <p:cNvPr id="12292" name="Text Placeholder 2">
            <a:extLst>
              <a:ext uri="{FF2B5EF4-FFF2-40B4-BE49-F238E27FC236}">
                <a16:creationId xmlns:a16="http://schemas.microsoft.com/office/drawing/2014/main" id="{BA5D4051-60C8-4C38-95E3-0A5B1D78DCC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14400" y="5903913"/>
            <a:ext cx="10363200" cy="639762"/>
          </a:xfrm>
        </p:spPr>
        <p:txBody>
          <a:bodyPr>
            <a:normAutofit fontScale="85000" lnSpcReduction="20000"/>
          </a:bodyPr>
          <a:lstStyle/>
          <a:p>
            <a:r>
              <a:rPr lang="lv-LV" altLang="lv-LV" dirty="0"/>
              <a:t>Guntis Ieviņš, Informācijas un komunikācijas tehnoloģiju pārvaldības un arhitektūras nodaļas vadītājs.</a:t>
            </a:r>
          </a:p>
          <a:p>
            <a:r>
              <a:rPr lang="lv-LV" altLang="lv-LV" dirty="0"/>
              <a:t>Toms Štālbergs, IKT pārvaldības procesu vadītājs.</a:t>
            </a:r>
          </a:p>
          <a:p>
            <a:r>
              <a:rPr lang="lv-LV" altLang="lv-LV" dirty="0"/>
              <a:t>Vineta Brūvere, IKT pārvaldības procesu vadītāja.</a:t>
            </a:r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A27E0-392F-83F1-1667-FE6CB36D2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2800" dirty="0">
                <a:solidFill>
                  <a:srgbClr val="29702A"/>
                </a:solidFill>
                <a:latin typeface="Verdana"/>
                <a:ea typeface="Verdana"/>
              </a:rPr>
              <a:t>Valsts datu apstrādes mākoņa noteikumi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9AFBC-7201-DA40-B2F8-511E93BB9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940" y="1988598"/>
            <a:ext cx="9752120" cy="4137576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Noteikumi nosaka:</a:t>
            </a:r>
          </a:p>
          <a:p>
            <a:pPr marL="1104900" lvl="1" indent="-342900" algn="just">
              <a:buFont typeface="Wingdings" panose="05000000000000000000" pitchFamily="2" charset="2"/>
              <a:buChar char="Ø"/>
            </a:pP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valsts datu apstrādes mākoni veidojošo mākoņdatošanas </a:t>
            </a:r>
            <a:r>
              <a:rPr lang="lv-LV" sz="2100" u="sng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platformu pārziņus</a:t>
            </a: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, to pienākumus un atbildību, kā arī funkcijas un uzdevumus</a:t>
            </a: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</a:rPr>
              <a:t>;</a:t>
            </a: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 </a:t>
            </a:r>
          </a:p>
          <a:p>
            <a:pPr marL="1104900" lvl="1" indent="-342900" algn="just">
              <a:buFont typeface="Wingdings" panose="05000000000000000000" pitchFamily="2" charset="2"/>
              <a:buChar char="Ø"/>
            </a:pP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valsts datu apstrādes mākonī ietilpstošo mākoņdatošanas platformu darbības, </a:t>
            </a:r>
            <a:r>
              <a:rPr lang="lv-LV" sz="2100" u="sng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finansēšanas un izmantošanas</a:t>
            </a: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 kārtību;</a:t>
            </a:r>
          </a:p>
          <a:p>
            <a:pPr algn="just"/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 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Noteikumi neierobežo mākoņdatošanas platformas lietotāja tiesības izmantot </a:t>
            </a:r>
            <a:r>
              <a:rPr lang="lv-LV" sz="2100" u="sng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privātpersonu</a:t>
            </a: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 nodrošinātus mākoņdatošanas pakalpojumus, ja tie atbilst normatīvajam regulējumam kiberdrošības jomā. </a:t>
            </a:r>
          </a:p>
          <a:p>
            <a:pPr marL="1104900" lvl="1" indent="-342900" algn="just">
              <a:buFont typeface="Wingdings" panose="05000000000000000000" pitchFamily="2" charset="2"/>
              <a:buChar char="Ø"/>
            </a:pPr>
            <a:endParaRPr lang="lv-LV" dirty="0">
              <a:solidFill>
                <a:srgbClr val="29702A"/>
              </a:solidFill>
              <a:latin typeface="Verdana"/>
              <a:ea typeface="Verdana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A84DA3-EA35-6628-6638-092C4C4CC29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FD6987-8448-872F-6111-5F755780DC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DE522E-11E7-7566-F37E-2A1A3E62F7C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A50152C-A5AE-4037-8E77-C398DB665690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7217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333D19-235E-CE1F-4CC4-87615F534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4214-CAD3-747C-7B15-B2E80E99C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7600" y="381000"/>
            <a:ext cx="8594078" cy="1036642"/>
          </a:xfrm>
        </p:spPr>
        <p:txBody>
          <a:bodyPr>
            <a:normAutofit/>
          </a:bodyPr>
          <a:lstStyle/>
          <a:p>
            <a:r>
              <a:rPr lang="lv-LV" sz="2800" dirty="0">
                <a:solidFill>
                  <a:srgbClr val="29702A"/>
                </a:solidFill>
                <a:latin typeface="Verdana"/>
                <a:ea typeface="Verdana"/>
              </a:rPr>
              <a:t>Mākoņdatošanas platformu pārziņi (1/2)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C3542-D5EA-BD5B-221E-CCAE5735C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7448" y="2488865"/>
            <a:ext cx="10497104" cy="3835735"/>
          </a:xfrm>
        </p:spPr>
        <p:txBody>
          <a:bodyPr>
            <a:normAutofit/>
          </a:bodyPr>
          <a:lstStyle/>
          <a:p>
            <a:pPr marL="1104900" lvl="1" indent="-342900" algn="just">
              <a:buFont typeface="Wingdings" panose="05000000000000000000" pitchFamily="2" charset="2"/>
              <a:buChar char="q"/>
            </a:pP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</a:rPr>
              <a:t>Valsts datu apstrādes mākoni veido mākoņdatošanas </a:t>
            </a:r>
            <a:r>
              <a:rPr lang="lv-LV" sz="2100" u="sng" dirty="0">
                <a:solidFill>
                  <a:srgbClr val="29702A"/>
                </a:solidFill>
                <a:latin typeface="Verdana"/>
                <a:ea typeface="Verdana"/>
              </a:rPr>
              <a:t>platformu</a:t>
            </a: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</a:rPr>
              <a:t> </a:t>
            </a:r>
            <a:r>
              <a:rPr lang="lv-LV" sz="2100" u="sng" dirty="0">
                <a:solidFill>
                  <a:srgbClr val="29702A"/>
                </a:solidFill>
                <a:latin typeface="Verdana"/>
                <a:ea typeface="Verdana"/>
              </a:rPr>
              <a:t>pārziņi</a:t>
            </a: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</a:rPr>
              <a:t>:</a:t>
            </a:r>
          </a:p>
          <a:p>
            <a:pPr marL="1516063" lvl="2" indent="-342900" algn="just">
              <a:buFont typeface="Wingdings" panose="05000000000000000000" pitchFamily="2" charset="2"/>
              <a:buChar char="Ø"/>
            </a:pP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</a:rPr>
              <a:t>Iekšlietu ministrijas Informācijas centrs;</a:t>
            </a:r>
          </a:p>
          <a:p>
            <a:pPr marL="1516063" lvl="2" indent="-342900" algn="just">
              <a:buFont typeface="Wingdings" panose="05000000000000000000" pitchFamily="2" charset="2"/>
              <a:buChar char="Ø"/>
            </a:pP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</a:rPr>
              <a:t>Latvijas Nacionālā bibliotēka;</a:t>
            </a:r>
          </a:p>
          <a:p>
            <a:pPr marL="1516063" lvl="2" indent="-342900" algn="just">
              <a:buFont typeface="Wingdings" panose="05000000000000000000" pitchFamily="2" charset="2"/>
              <a:buChar char="Ø"/>
            </a:pP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</a:rPr>
              <a:t>Valsts akciju sabiedrība “Latvijas Valsts radio un televīzijas centrs”;</a:t>
            </a:r>
          </a:p>
          <a:p>
            <a:pPr marL="1516063" lvl="2" indent="-342900" algn="just">
              <a:buFont typeface="Wingdings" panose="05000000000000000000" pitchFamily="2" charset="2"/>
              <a:buChar char="Ø"/>
            </a:pP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</a:rPr>
              <a:t>Zemkopības ministrijas Lauksaimniecības datu centrs;</a:t>
            </a:r>
          </a:p>
          <a:p>
            <a:pPr marL="1516063" lvl="2" indent="-342900" algn="just">
              <a:buFont typeface="Wingdings" panose="05000000000000000000" pitchFamily="2" charset="2"/>
              <a:buChar char="Ø"/>
            </a:pP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</a:rPr>
              <a:t>Valsts digitālās attīstības aģentūra. 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620A28-9E05-B2D0-B969-77EBBF9DB6D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528490-717C-2CBF-68BD-F6FDF8B1B89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CD2287-82B6-6A19-83AE-18DF6B98C3B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A50152C-A5AE-4037-8E77-C398DB665690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3443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58C1BD-ACB4-D190-CD35-F448900D9D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0E8BF-ABCF-A416-F3B2-9F1FE4B87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7600" y="381000"/>
            <a:ext cx="8594078" cy="1036642"/>
          </a:xfrm>
        </p:spPr>
        <p:txBody>
          <a:bodyPr>
            <a:normAutofit/>
          </a:bodyPr>
          <a:lstStyle/>
          <a:p>
            <a:r>
              <a:rPr lang="lv-LV" sz="2800" dirty="0">
                <a:solidFill>
                  <a:srgbClr val="29702A"/>
                </a:solidFill>
                <a:latin typeface="Verdana"/>
                <a:ea typeface="Verdana"/>
              </a:rPr>
              <a:t>Mākoņdatošanas platformu pārziņi (2/2)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D77AA-5485-A1EF-FC5C-55A4E22E69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171" y="2006354"/>
            <a:ext cx="11061577" cy="4155332"/>
          </a:xfrm>
        </p:spPr>
        <p:txBody>
          <a:bodyPr>
            <a:normAutofit/>
          </a:bodyPr>
          <a:lstStyle/>
          <a:p>
            <a:pPr marL="1104900" lvl="1" indent="-342900" algn="just">
              <a:buFont typeface="Wingdings" panose="05000000000000000000" pitchFamily="2" charset="2"/>
              <a:buChar char="q"/>
            </a:pP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</a:rPr>
              <a:t>Mākoņdatošanas platformas pārziņa funkcija ir valsts pārvaldes kontrolētu </a:t>
            </a:r>
            <a:r>
              <a:rPr lang="lv-LV" sz="2100" u="sng" dirty="0">
                <a:solidFill>
                  <a:srgbClr val="29702A"/>
                </a:solidFill>
                <a:latin typeface="Verdana"/>
                <a:ea typeface="Verdana"/>
              </a:rPr>
              <a:t>mākoņdatošanas pakalpojumu nodrošināšana </a:t>
            </a: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</a:rPr>
              <a:t>mākoņdatošanas platformas lietotājam valsts pārvaldes funkcijas nodrošināšanai, izpildot šādus uzdevumus:</a:t>
            </a:r>
          </a:p>
          <a:p>
            <a:pPr marL="1516063" lvl="2" indent="-342900" algn="just">
              <a:buFont typeface="Wingdings" panose="05000000000000000000" pitchFamily="2" charset="2"/>
              <a:buChar char="Ø"/>
            </a:pP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</a:rPr>
              <a:t>IKT infrastruktūras resursu pārvaldība;</a:t>
            </a:r>
          </a:p>
          <a:p>
            <a:pPr marL="1516063" lvl="2" indent="-342900" algn="just">
              <a:buFont typeface="Wingdings" panose="05000000000000000000" pitchFamily="2" charset="2"/>
              <a:buChar char="Ø"/>
            </a:pP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</a:rPr>
              <a:t>IKT infrastruktūras resursu uzturēšana;</a:t>
            </a:r>
          </a:p>
          <a:p>
            <a:pPr marL="1516063" lvl="2" indent="-342900" algn="just">
              <a:buFont typeface="Wingdings" panose="05000000000000000000" pitchFamily="2" charset="2"/>
              <a:buChar char="Ø"/>
            </a:pP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</a:rPr>
              <a:t>IKT infrastruktūras esošo resursu nodrošināšana atbilstoši pieprasījumam;</a:t>
            </a:r>
          </a:p>
          <a:p>
            <a:pPr marL="1516063" lvl="2" indent="-342900" algn="just">
              <a:buFont typeface="Wingdings" panose="05000000000000000000" pitchFamily="2" charset="2"/>
              <a:buChar char="Ø"/>
            </a:pP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</a:rPr>
              <a:t>auditācijas pierakstu veikšana atbilstoši normatīvajiem aktiem kiberdrošības jomā; </a:t>
            </a:r>
          </a:p>
          <a:p>
            <a:pPr marL="1516063" lvl="2" indent="-342900" algn="just">
              <a:buFont typeface="Wingdings" panose="05000000000000000000" pitchFamily="2" charset="2"/>
              <a:buChar char="Ø"/>
            </a:pP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</a:rPr>
              <a:t>datu aprites nodrošināšana.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AB3AC3-6CFC-3AAA-EDD0-20165698F6D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88DA96-C494-6A0B-5B95-4AEF3A9E5F7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03AF5C-AADC-6448-F5BA-832BEB31154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A50152C-A5AE-4037-8E77-C398DB665690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351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6C5578-BC5F-16C8-24C7-E101A13509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E32ED-A08D-03EE-1475-913657C7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2800" dirty="0">
                <a:solidFill>
                  <a:srgbClr val="29702A"/>
                </a:solidFill>
                <a:latin typeface="Verdana"/>
                <a:ea typeface="Verdana"/>
              </a:rPr>
              <a:t>Finansēšanas kārtība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BDEDD-4049-A6DE-D8A7-8FF437C2D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065" y="2006354"/>
            <a:ext cx="11416684" cy="4155332"/>
          </a:xfrm>
        </p:spPr>
        <p:txBody>
          <a:bodyPr>
            <a:normAutofit fontScale="92500"/>
          </a:bodyPr>
          <a:lstStyle/>
          <a:p>
            <a:pPr marL="1104900" lvl="1" indent="-342900" algn="just">
              <a:buFont typeface="Wingdings" panose="05000000000000000000" pitchFamily="2" charset="2"/>
              <a:buChar char="q"/>
            </a:pP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</a:rPr>
              <a:t>Mākoņdatošanas platformas lietotājs </a:t>
            </a:r>
            <a:r>
              <a:rPr lang="lv-LV" sz="2100" u="sng" dirty="0">
                <a:solidFill>
                  <a:srgbClr val="29702A"/>
                </a:solidFill>
                <a:latin typeface="Verdana"/>
                <a:ea typeface="Verdana"/>
              </a:rPr>
              <a:t>norēķinās</a:t>
            </a: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</a:rPr>
              <a:t> par informācijas sistēmu un ar tām saistīto tehnoloģisko risinājumu izvietošanu mākoņdatošanas platformā un tās sniegtajiem pakalpojumiem atbilstoši savstarpēji noslēgtās vienošanās nosacījumiem, piemērojot šādu norēķinu kārtību:</a:t>
            </a:r>
          </a:p>
          <a:p>
            <a:pPr marL="1516063" lvl="2" indent="-342900" algn="just">
              <a:buFont typeface="Wingdings" panose="05000000000000000000" pitchFamily="2" charset="2"/>
              <a:buChar char="Ø"/>
            </a:pP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</a:rPr>
              <a:t>pieejamo valsts budžeta līdzekļu ietvaros, veicot </a:t>
            </a:r>
            <a:r>
              <a:rPr lang="lv-LV" sz="2100" u="sng" dirty="0">
                <a:solidFill>
                  <a:srgbClr val="29702A"/>
                </a:solidFill>
                <a:latin typeface="Verdana"/>
                <a:ea typeface="Verdana"/>
              </a:rPr>
              <a:t>finansējuma pārdali</a:t>
            </a: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</a:rPr>
              <a:t> no mākoņdatošanas platformas lietotāja budžeta uz mākoņdatošanas pārziņa budžetu;</a:t>
            </a:r>
          </a:p>
          <a:p>
            <a:pPr marL="1516063" lvl="2" indent="-342900" algn="just">
              <a:buFont typeface="Wingdings" panose="05000000000000000000" pitchFamily="2" charset="2"/>
              <a:buChar char="Ø"/>
            </a:pPr>
            <a:r>
              <a:rPr lang="lv-LV" sz="2100" dirty="0" err="1">
                <a:solidFill>
                  <a:srgbClr val="29702A"/>
                </a:solidFill>
                <a:latin typeface="Verdana"/>
                <a:ea typeface="Verdana"/>
              </a:rPr>
              <a:t>māķoņdatošanas</a:t>
            </a: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</a:rPr>
              <a:t> pakalpojumu lietotāja budžeta ietvaros, veicot </a:t>
            </a:r>
            <a:r>
              <a:rPr lang="lv-LV" sz="2100" u="sng" dirty="0">
                <a:solidFill>
                  <a:srgbClr val="29702A"/>
                </a:solidFill>
                <a:latin typeface="Verdana"/>
                <a:ea typeface="Verdana"/>
              </a:rPr>
              <a:t>ikmēneša norēķinus</a:t>
            </a: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</a:rPr>
              <a:t> saskaņā ar mākoņdatošanas pakalpojuma pārziņa rēķinu par mākoņdatošanas pakalpojuma lietotājam sniegto pakalpojumu apjomu;</a:t>
            </a:r>
          </a:p>
          <a:p>
            <a:pPr marL="1516063" lvl="2" indent="-342900" algn="just">
              <a:buFont typeface="Wingdings" panose="05000000000000000000" pitchFamily="2" charset="2"/>
              <a:buChar char="Ø"/>
            </a:pP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</a:rPr>
              <a:t>Eiropas Savienības politiku instrumentu un pārējās ārvalstu finanšu palīdzības līdzfinansējuma ietvaros, attiecīgi </a:t>
            </a:r>
            <a:r>
              <a:rPr lang="lv-LV" sz="2100" u="sng" dirty="0">
                <a:solidFill>
                  <a:srgbClr val="29702A"/>
                </a:solidFill>
                <a:latin typeface="Verdana"/>
                <a:ea typeface="Verdana"/>
              </a:rPr>
              <a:t>samazinot</a:t>
            </a: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</a:rPr>
              <a:t> mākoņdatošanas platformas pakalpojuma </a:t>
            </a:r>
            <a:r>
              <a:rPr lang="lv-LV" sz="2100" u="sng" dirty="0">
                <a:solidFill>
                  <a:srgbClr val="29702A"/>
                </a:solidFill>
                <a:latin typeface="Verdana"/>
                <a:ea typeface="Verdana"/>
              </a:rPr>
              <a:t>izmaksas</a:t>
            </a:r>
            <a:r>
              <a:rPr lang="lv-LV" sz="2100" dirty="0">
                <a:solidFill>
                  <a:srgbClr val="29702A"/>
                </a:solidFill>
                <a:latin typeface="Verdana"/>
                <a:ea typeface="Verdana"/>
              </a:rPr>
              <a:t> mākoņdatošanas platformas lietotājam.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B5F18E-2987-F349-301D-0A658B6C506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140C26-DB69-69B5-0589-DEB98D008B8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4CEC1-1810-F872-214F-225403324D5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A50152C-A5AE-4037-8E77-C398DB665690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3328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AFF065-ABA6-8584-A18F-FF750EE0F6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7AEC8-6493-E5F1-275F-F9C67E632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2800" dirty="0">
                <a:solidFill>
                  <a:srgbClr val="29702A"/>
                </a:solidFill>
                <a:latin typeface="Verdana"/>
                <a:ea typeface="Verdana"/>
              </a:rPr>
              <a:t>Nākošie soļi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1EA4E1-FDBA-8F8D-4A77-BDB9BD720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065" y="1500326"/>
            <a:ext cx="11416684" cy="4661360"/>
          </a:xfrm>
        </p:spPr>
        <p:txBody>
          <a:bodyPr>
            <a:normAutofit/>
          </a:bodyPr>
          <a:lstStyle/>
          <a:p>
            <a:pPr algn="just"/>
            <a:r>
              <a:rPr lang="lv-LV" sz="1900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 </a:t>
            </a:r>
          </a:p>
          <a:p>
            <a:pPr marL="1104900" lvl="1" indent="-342900" algn="just">
              <a:buFont typeface="Wingdings" panose="05000000000000000000" pitchFamily="2" charset="2"/>
              <a:buChar char="q"/>
            </a:pPr>
            <a:r>
              <a:rPr lang="lv-LV" sz="1900" dirty="0">
                <a:solidFill>
                  <a:srgbClr val="29702A"/>
                </a:solidFill>
                <a:latin typeface="Verdana"/>
                <a:ea typeface="Verdana"/>
              </a:rPr>
              <a:t>Valsts datu apstrādes mākoni veidojošo mākoņdatošanas platformu pārziņiem sagatavot pakalpojumu </a:t>
            </a:r>
            <a:r>
              <a:rPr lang="lv-LV" sz="1900" u="sng" dirty="0">
                <a:solidFill>
                  <a:srgbClr val="29702A"/>
                </a:solidFill>
                <a:latin typeface="Verdana"/>
                <a:ea typeface="Verdana"/>
              </a:rPr>
              <a:t>katalogu</a:t>
            </a:r>
            <a:r>
              <a:rPr lang="lv-LV" sz="1900" dirty="0">
                <a:solidFill>
                  <a:srgbClr val="29702A"/>
                </a:solidFill>
                <a:latin typeface="Verdana"/>
                <a:ea typeface="Verdana"/>
              </a:rPr>
              <a:t>, pakalpojumu </a:t>
            </a:r>
            <a:r>
              <a:rPr lang="lv-LV" sz="1900" u="sng" dirty="0">
                <a:solidFill>
                  <a:srgbClr val="29702A"/>
                </a:solidFill>
                <a:latin typeface="Verdana"/>
                <a:ea typeface="Verdana"/>
              </a:rPr>
              <a:t>izmaksu veidošanas metodiku</a:t>
            </a:r>
            <a:r>
              <a:rPr lang="lv-LV" sz="1900" dirty="0">
                <a:solidFill>
                  <a:srgbClr val="29702A"/>
                </a:solidFill>
                <a:latin typeface="Verdana"/>
                <a:ea typeface="Verdana"/>
              </a:rPr>
              <a:t>, kā arī </a:t>
            </a:r>
            <a:r>
              <a:rPr lang="lv-LV" sz="1900" u="sng" dirty="0">
                <a:solidFill>
                  <a:srgbClr val="29702A"/>
                </a:solidFill>
                <a:latin typeface="Verdana"/>
                <a:ea typeface="Verdana"/>
              </a:rPr>
              <a:t>pakalpojumu līgumu vai starpresoru vienošanos</a:t>
            </a:r>
            <a:r>
              <a:rPr lang="lv-LV" sz="1900" dirty="0">
                <a:solidFill>
                  <a:srgbClr val="29702A"/>
                </a:solidFill>
                <a:latin typeface="Verdana"/>
                <a:ea typeface="Verdana"/>
              </a:rPr>
              <a:t>, saskaņojot to ar nozares  ministriju un VARAM, kā arī publicēt minēto dokumentāciju sistēmā VIRSIS, nodrošinot tajā informācijas aktualitāti.</a:t>
            </a:r>
          </a:p>
          <a:p>
            <a:pPr marL="1104900" lvl="1" indent="-342900" algn="just">
              <a:buFont typeface="Wingdings" panose="05000000000000000000" pitchFamily="2" charset="2"/>
              <a:buChar char="q"/>
            </a:pPr>
            <a:r>
              <a:rPr lang="lv-LV" sz="1900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VARAM sadarbībā ar Valsts digitālās attīstības aģentūru, Iekšlietu ministriju, Kultūras ministriju, Satiksmes ministriju, Zemkopības ministriju un mākoņdatošanas platformas pārziņiem </a:t>
            </a:r>
            <a:r>
              <a:rPr lang="lv-LV" sz="1900" u="sng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izstādāt</a:t>
            </a:r>
            <a:r>
              <a:rPr lang="lv-LV" sz="1900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 vienotas </a:t>
            </a:r>
            <a:r>
              <a:rPr lang="lv-LV" sz="1900" u="sng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savstarpējās sadarbības</a:t>
            </a:r>
            <a:r>
              <a:rPr lang="lv-LV" sz="1900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 un </a:t>
            </a:r>
            <a:r>
              <a:rPr lang="lv-LV" sz="1900" u="sng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norēķinu kārtības</a:t>
            </a:r>
            <a:r>
              <a:rPr lang="lv-LV" sz="1900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 sadarbībai ar mākoņdatošanas platformas pārziņiem </a:t>
            </a:r>
            <a:r>
              <a:rPr lang="lv-LV" sz="1900" u="sng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ieviešanas plānu</a:t>
            </a:r>
            <a:r>
              <a:rPr lang="lv-LV" sz="1900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.</a:t>
            </a:r>
          </a:p>
          <a:p>
            <a:pPr marL="1104900" lvl="1" indent="-342900" algn="just">
              <a:buFont typeface="Wingdings" panose="05000000000000000000" pitchFamily="2" charset="2"/>
              <a:buChar char="q"/>
            </a:pPr>
            <a:r>
              <a:rPr lang="lv-LV" sz="1900" u="sng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VDAA ieviest</a:t>
            </a:r>
            <a:r>
              <a:rPr lang="lv-LV" sz="1900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 vienotās savstarpējās sadarbības un norēķinu kārtību sadarbībai ar mākoņdatošanas platformas pārziņiem.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BBF45E-C3D8-E5F0-68F4-5268D1E3253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C7E61D-58E4-59DC-FC97-1DAC3190D5F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153414-3171-8827-0DF1-226D1750A01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A50152C-A5AE-4037-8E77-C398DB665690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4581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908490-B550-E332-C038-5E06E7699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ECED6-94F6-E3CD-29CD-E24960C6C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2800">
                <a:solidFill>
                  <a:srgbClr val="29702A"/>
                </a:solidFill>
                <a:latin typeface="Verdana"/>
                <a:ea typeface="Verdana"/>
              </a:rPr>
              <a:t>Informācija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E2DB8-2359-5009-EC65-97218CD03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249" y="2468070"/>
            <a:ext cx="11416684" cy="3596511"/>
          </a:xfrm>
        </p:spPr>
        <p:txBody>
          <a:bodyPr>
            <a:normAutofit/>
          </a:bodyPr>
          <a:lstStyle/>
          <a:p>
            <a:pPr algn="just"/>
            <a:r>
              <a:rPr lang="lv-LV" sz="190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 </a:t>
            </a:r>
          </a:p>
          <a:p>
            <a:pPr marL="1104900" lvl="1" indent="-342900" algn="just">
              <a:buFont typeface="Wingdings" panose="05000000000000000000" pitchFamily="2" charset="2"/>
              <a:buChar char="q"/>
            </a:pPr>
            <a:r>
              <a:rPr lang="lv-LV" sz="1900">
                <a:solidFill>
                  <a:srgbClr val="29702A"/>
                </a:solidFill>
                <a:latin typeface="Verdana"/>
                <a:ea typeface="Verdana"/>
              </a:rPr>
              <a:t>VDAA šobrīd veido </a:t>
            </a:r>
            <a:r>
              <a:rPr lang="lv-LV" sz="1900" err="1">
                <a:solidFill>
                  <a:srgbClr val="29702A"/>
                </a:solidFill>
                <a:latin typeface="Verdana"/>
                <a:ea typeface="Verdana"/>
              </a:rPr>
              <a:t>mākoņpakalpojuma</a:t>
            </a:r>
            <a:r>
              <a:rPr lang="lv-LV" sz="1900">
                <a:solidFill>
                  <a:srgbClr val="29702A"/>
                </a:solidFill>
                <a:latin typeface="Verdana"/>
                <a:ea typeface="Verdana"/>
              </a:rPr>
              <a:t> EIS katalogu un plāno 10.janvārī par to sasaukt sanāksmi.</a:t>
            </a:r>
          </a:p>
          <a:p>
            <a:pPr marL="1104900" lvl="1" indent="-342900" algn="just">
              <a:buFont typeface="Wingdings" panose="05000000000000000000" pitchFamily="2" charset="2"/>
              <a:buChar char="q"/>
            </a:pPr>
            <a:r>
              <a:rPr lang="lv-LV" sz="1900">
                <a:solidFill>
                  <a:srgbClr val="29702A"/>
                </a:solidFill>
                <a:latin typeface="Verdana"/>
                <a:ea typeface="Verdana"/>
              </a:rPr>
              <a:t>Saskaņā ar informatīvo ziņojumu “Par valsts informācijas un komunikācijas tehnoloģiju resursu un kompetenču konsolidāciju”, pieņemts 2021.gada 19.oktobra MK sēdē, prot. Nr.70, 34.§, iestādēm jāiesniedz VARAM IKT migrācijas plāni norādot </a:t>
            </a:r>
            <a:r>
              <a:rPr lang="lv-LV" sz="1900" err="1">
                <a:solidFill>
                  <a:srgbClr val="29702A"/>
                </a:solidFill>
                <a:latin typeface="Verdana"/>
                <a:ea typeface="Verdana"/>
              </a:rPr>
              <a:t>mākoņpakalpojumu</a:t>
            </a:r>
            <a:r>
              <a:rPr lang="lv-LV" sz="1900">
                <a:solidFill>
                  <a:srgbClr val="29702A"/>
                </a:solidFill>
                <a:latin typeface="Verdana"/>
                <a:ea typeface="Verdana"/>
              </a:rPr>
              <a:t> nodrošinātājus (mākoņdatošanas platformas pārziņus vai privātā sektora </a:t>
            </a:r>
            <a:r>
              <a:rPr lang="lv-LV" sz="1900" err="1">
                <a:solidFill>
                  <a:srgbClr val="29702A"/>
                </a:solidFill>
                <a:latin typeface="Verdana"/>
                <a:ea typeface="Verdana"/>
              </a:rPr>
              <a:t>mākoņpakalpojuma</a:t>
            </a:r>
            <a:r>
              <a:rPr lang="lv-LV" sz="1900">
                <a:solidFill>
                  <a:srgbClr val="29702A"/>
                </a:solidFill>
                <a:latin typeface="Verdana"/>
                <a:ea typeface="Verdana"/>
              </a:rPr>
              <a:t> sniedzējus).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4284C8-F034-1320-0E4A-74BABAFA85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4AD184-A6CC-C2A9-A114-EDAC2EB0605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80069-3CE9-2631-7155-1EF9DBF062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A50152C-A5AE-4037-8E77-C398DB665690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0645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Placeholder 7">
            <a:extLst>
              <a:ext uri="{FF2B5EF4-FFF2-40B4-BE49-F238E27FC236}">
                <a16:creationId xmlns:a16="http://schemas.microsoft.com/office/drawing/2014/main" id="{D4D032CC-B37D-4872-AE6D-92FB801452C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78447" y="4083731"/>
            <a:ext cx="6529441" cy="1760134"/>
          </a:xfrm>
        </p:spPr>
        <p:txBody>
          <a:bodyPr>
            <a:normAutofit/>
          </a:bodyPr>
          <a:lstStyle/>
          <a:p>
            <a:r>
              <a:rPr lang="lv-LV" altLang="lv-LV" sz="1600" dirty="0"/>
              <a:t>Guntis Ieviņš, 67026417, </a:t>
            </a:r>
            <a:r>
              <a:rPr lang="lv-LV" altLang="lv-LV" sz="1600" dirty="0">
                <a:hlinkClick r:id="rId2"/>
              </a:rPr>
              <a:t>Guntis.Ievins@varam.gov.lv</a:t>
            </a:r>
            <a:endParaRPr lang="lv-LV" altLang="lv-LV" sz="1600" dirty="0"/>
          </a:p>
          <a:p>
            <a:r>
              <a:rPr lang="lv-LV" altLang="lv-LV" sz="1600" dirty="0"/>
              <a:t>Vineta Brūvere, </a:t>
            </a:r>
            <a:r>
              <a:rPr lang="lv-LV" sz="1600" dirty="0"/>
              <a:t>67026575</a:t>
            </a:r>
            <a:r>
              <a:rPr lang="lv-LV" altLang="lv-LV" sz="1600" dirty="0"/>
              <a:t>, </a:t>
            </a:r>
            <a:r>
              <a:rPr lang="lv-LV" altLang="lv-LV" sz="1600" dirty="0">
                <a:hlinkClick r:id="rId3"/>
              </a:rPr>
              <a:t>Vineta.Bruvere@varam.gov.lv</a:t>
            </a:r>
            <a:endParaRPr lang="lv-LV" altLang="lv-LV" sz="1600" dirty="0"/>
          </a:p>
          <a:p>
            <a:r>
              <a:rPr lang="lv-LV" altLang="lv-LV" sz="1600" dirty="0"/>
              <a:t>Toms Štālbergs, 67026914, </a:t>
            </a:r>
            <a:r>
              <a:rPr lang="lv-LV" altLang="lv-LV" sz="1600" dirty="0">
                <a:hlinkClick r:id="rId4"/>
              </a:rPr>
              <a:t>Toms.Stalbergs@varam.gov.lv</a:t>
            </a:r>
            <a:endParaRPr lang="lv-LV" altLang="lv-LV" sz="1600" dirty="0"/>
          </a:p>
          <a:p>
            <a:endParaRPr lang="lv-LV" altLang="lv-LV" sz="1600" dirty="0"/>
          </a:p>
          <a:p>
            <a:r>
              <a:rPr lang="lv-LV" altLang="lv-LV" sz="1600" dirty="0">
                <a:hlinkClick r:id="rId5"/>
              </a:rPr>
              <a:t>Viedās administrācijas un reģionālās attīstības ministrija</a:t>
            </a:r>
            <a:endParaRPr lang="lv-LV" altLang="lv-LV" sz="1600" dirty="0"/>
          </a:p>
        </p:txBody>
      </p:sp>
      <p:sp>
        <p:nvSpPr>
          <p:cNvPr id="49155" name="Slide Number Placeholder 5">
            <a:extLst>
              <a:ext uri="{FF2B5EF4-FFF2-40B4-BE49-F238E27FC236}">
                <a16:creationId xmlns:a16="http://schemas.microsoft.com/office/drawing/2014/main" id="{968DFC45-A89D-4ED5-8F8E-CEDF2B5012B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785600" y="6324600"/>
            <a:ext cx="4064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/>
          <a:lstStyle/>
          <a:p>
            <a:pPr algn="l" eaLnBrk="0" hangingPunct="0"/>
            <a:fld id="{5B98EBAE-CE13-4ABA-B5C2-ABBABB5D2521}" type="slidenum">
              <a:rPr lang="en-US" altLang="en-US" sz="1700" smtClean="0">
                <a:solidFill>
                  <a:schemeClr val="tx1"/>
                </a:solidFill>
              </a:rPr>
              <a:pPr algn="l" eaLnBrk="0" hangingPunct="0"/>
              <a:t>8</a:t>
            </a:fld>
            <a:endParaRPr lang="en-US" altLang="en-US" sz="1700">
              <a:solidFill>
                <a:schemeClr val="tx1"/>
              </a:solidFill>
            </a:endParaRPr>
          </a:p>
        </p:txBody>
      </p:sp>
      <p:sp>
        <p:nvSpPr>
          <p:cNvPr id="49156" name="Rectangle 17">
            <a:extLst>
              <a:ext uri="{FF2B5EF4-FFF2-40B4-BE49-F238E27FC236}">
                <a16:creationId xmlns:a16="http://schemas.microsoft.com/office/drawing/2014/main" id="{3B4C6ED7-B2DA-48C3-8A98-B8F425A68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3206" y="6076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lv-LV" altLang="lv-LV" sz="1100">
                <a:cs typeface="Calibri" panose="020F0502020204030204" pitchFamily="34" charset="0"/>
              </a:rPr>
              <a:t> </a:t>
            </a:r>
            <a:endParaRPr lang="lv-LV" altLang="lv-LV"/>
          </a:p>
        </p:txBody>
      </p:sp>
      <p:pic>
        <p:nvPicPr>
          <p:cNvPr id="2075" name="Picture 7" descr="twitter x, new logo, x, rounded Icon">
            <a:hlinkClick r:id="rId6"/>
            <a:extLst>
              <a:ext uri="{FF2B5EF4-FFF2-40B4-BE49-F238E27FC236}">
                <a16:creationId xmlns:a16="http://schemas.microsoft.com/office/drawing/2014/main" id="{008B8CB5-555A-98CE-8218-3A27355947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61" t="8736" r="20313" b="8377"/>
          <a:stretch>
            <a:fillRect/>
          </a:stretch>
        </p:blipFill>
        <p:spPr bwMode="auto">
          <a:xfrm>
            <a:off x="5062542" y="5897461"/>
            <a:ext cx="406802" cy="406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4" name="Picture 26">
            <a:extLst>
              <a:ext uri="{FF2B5EF4-FFF2-40B4-BE49-F238E27FC236}">
                <a16:creationId xmlns:a16="http://schemas.microsoft.com/office/drawing/2014/main" id="{1D795A40-31A8-F280-56AC-54A9170E46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r:link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4944" y="5905777"/>
            <a:ext cx="398825" cy="398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3" name="Picture 25">
            <a:extLst>
              <a:ext uri="{FF2B5EF4-FFF2-40B4-BE49-F238E27FC236}">
                <a16:creationId xmlns:a16="http://schemas.microsoft.com/office/drawing/2014/main" id="{CD70E122-B453-634A-1FA7-65ED21560E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r:link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914" y="5891372"/>
            <a:ext cx="422755" cy="422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2" name="Picture 8">
            <a:hlinkClick r:id="rId12"/>
            <a:extLst>
              <a:ext uri="{FF2B5EF4-FFF2-40B4-BE49-F238E27FC236}">
                <a16:creationId xmlns:a16="http://schemas.microsoft.com/office/drawing/2014/main" id="{300A1193-E984-9E96-C8CC-36532B6DBF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18" t="10445" r="9972" b="11656"/>
          <a:stretch>
            <a:fillRect/>
          </a:stretch>
        </p:blipFill>
        <p:spPr bwMode="auto">
          <a:xfrm>
            <a:off x="5911849" y="5874557"/>
            <a:ext cx="462638" cy="462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1" name="Picture 23" descr="A logo of a camera&#10;&#10;Description automatically generated">
            <a:extLst>
              <a:ext uri="{FF2B5EF4-FFF2-40B4-BE49-F238E27FC236}">
                <a16:creationId xmlns:a16="http://schemas.microsoft.com/office/drawing/2014/main" id="{D7002F92-26E0-B16A-FAC0-C9C0D0D26E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r:link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3582" y="5893868"/>
            <a:ext cx="430732" cy="430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28">
            <a:extLst>
              <a:ext uri="{FF2B5EF4-FFF2-40B4-BE49-F238E27FC236}">
                <a16:creationId xmlns:a16="http://schemas.microsoft.com/office/drawing/2014/main" id="{23113D06-9E7A-E8A9-C73D-2122EBBFCB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v-LV"/>
          </a:p>
        </p:txBody>
      </p:sp>
      <p:sp>
        <p:nvSpPr>
          <p:cNvPr id="16" name="Rectangle 29">
            <a:extLst>
              <a:ext uri="{FF2B5EF4-FFF2-40B4-BE49-F238E27FC236}">
                <a16:creationId xmlns:a16="http://schemas.microsoft.com/office/drawing/2014/main" id="{81D383DC-3AFE-5769-6D57-BB2578F205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810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30">
            <a:extLst>
              <a:ext uri="{FF2B5EF4-FFF2-40B4-BE49-F238E27FC236}">
                <a16:creationId xmlns:a16="http://schemas.microsoft.com/office/drawing/2014/main" id="{CC66AD99-F7FA-835D-81BD-4F17E7EDAE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985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 </a:t>
            </a: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31">
            <a:extLst>
              <a:ext uri="{FF2B5EF4-FFF2-40B4-BE49-F238E27FC236}">
                <a16:creationId xmlns:a16="http://schemas.microsoft.com/office/drawing/2014/main" id="{C94FB742-EFD1-BAB7-1DC9-5412D51921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351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32">
            <a:extLst>
              <a:ext uri="{FF2B5EF4-FFF2-40B4-BE49-F238E27FC236}">
                <a16:creationId xmlns:a16="http://schemas.microsoft.com/office/drawing/2014/main" id="{685C4CF1-9A6A-A0ED-588C-9DF571103B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03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33">
            <a:extLst>
              <a:ext uri="{FF2B5EF4-FFF2-40B4-BE49-F238E27FC236}">
                <a16:creationId xmlns:a16="http://schemas.microsoft.com/office/drawing/2014/main" id="{01E412A9-8A46-CF64-0C03-F6AD939361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463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v-LV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8A8D503866D4844CB2919DF301BF65A0" ma:contentTypeVersion="13" ma:contentTypeDescription="Izveidot jaunu dokumentu." ma:contentTypeScope="" ma:versionID="1f0524d860cb72487f84313689b33d39">
  <xsd:schema xmlns:xsd="http://www.w3.org/2001/XMLSchema" xmlns:xs="http://www.w3.org/2001/XMLSchema" xmlns:p="http://schemas.microsoft.com/office/2006/metadata/properties" xmlns:ns2="04c57720-b4f8-4dbe-9a27-7f12d25ad925" xmlns:ns3="eb0d8da1-3006-4f21-a99f-e901b6f8fbf0" targetNamespace="http://schemas.microsoft.com/office/2006/metadata/properties" ma:root="true" ma:fieldsID="88b7aeda5b578605aa800d28797cc0d2" ns2:_="" ns3:_="">
    <xsd:import namespace="04c57720-b4f8-4dbe-9a27-7f12d25ad925"/>
    <xsd:import namespace="eb0d8da1-3006-4f21-a99f-e901b6f8fbf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c57720-b4f8-4dbe-9a27-7f12d25ad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Attēlu atzīmes" ma:readOnly="false" ma:fieldId="{5cf76f15-5ced-4ddc-b409-7134ff3c332f}" ma:taxonomyMulti="true" ma:sspId="550e1e53-5410-4bdb-8c8a-c3d0be1f470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0d8da1-3006-4f21-a99f-e901b6f8fbf0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ed6df6aa-6482-498f-8494-1f722d74ee9f}" ma:internalName="TaxCatchAll" ma:showField="CatchAllData" ma:web="eb0d8da1-3006-4f21-a99f-e901b6f8fbf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4c57720-b4f8-4dbe-9a27-7f12d25ad925">
      <Terms xmlns="http://schemas.microsoft.com/office/infopath/2007/PartnerControls"/>
    </lcf76f155ced4ddcb4097134ff3c332f>
    <TaxCatchAll xmlns="eb0d8da1-3006-4f21-a99f-e901b6f8fbf0" xsi:nil="true"/>
  </documentManagement>
</p:properties>
</file>

<file path=customXml/itemProps1.xml><?xml version="1.0" encoding="utf-8"?>
<ds:datastoreItem xmlns:ds="http://schemas.openxmlformats.org/officeDocument/2006/customXml" ds:itemID="{7CD2FC05-4551-44EA-8D48-A0EE67F484D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5D01E79-1E2A-4ACA-8FA0-3C4915104F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4c57720-b4f8-4dbe-9a27-7f12d25ad925"/>
    <ds:schemaRef ds:uri="eb0d8da1-3006-4f21-a99f-e901b6f8fb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629CC12-64CD-4311-AB2D-C76DFFFCB0A2}">
  <ds:schemaRefs>
    <ds:schemaRef ds:uri="http://schemas.microsoft.com/office/2006/metadata/properties"/>
    <ds:schemaRef ds:uri="http://schemas.microsoft.com/office/infopath/2007/PartnerControls"/>
    <ds:schemaRef ds:uri="04c57720-b4f8-4dbe-9a27-7f12d25ad925"/>
    <ds:schemaRef ds:uri="eb0d8da1-3006-4f21-a99f-e901b6f8fbf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1070</TotalTime>
  <Words>542</Words>
  <Application>Microsoft Office PowerPoint</Application>
  <PresentationFormat>Widescreen</PresentationFormat>
  <Paragraphs>65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89_Prezentacija_templateLV</vt:lpstr>
      <vt:lpstr>   </vt:lpstr>
      <vt:lpstr>Valsts datu apstrādes mākoņa noteikumi</vt:lpstr>
      <vt:lpstr>Mākoņdatošanas platformu pārziņi (1/2) </vt:lpstr>
      <vt:lpstr>Mākoņdatošanas platformu pārziņi (2/2) </vt:lpstr>
      <vt:lpstr>Finansēšanas kārtība</vt:lpstr>
      <vt:lpstr>Nākošie soļi</vt:lpstr>
      <vt:lpstr>Informācija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Toms Štālbergs</dc:creator>
  <cp:lastModifiedBy>Guntis Ieviņš</cp:lastModifiedBy>
  <cp:revision>33</cp:revision>
  <dcterms:created xsi:type="dcterms:W3CDTF">2014-11-20T14:46:47Z</dcterms:created>
  <dcterms:modified xsi:type="dcterms:W3CDTF">2025-01-07T12:35:34Z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0x0101008A8D503866D4844CB2919DF301BF65A0</vt:lpwstr>
  </property>
</Properties>
</file>