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266" r:id="rId5"/>
    <p:sldId id="268" r:id="rId6"/>
    <p:sldId id="276" r:id="rId7"/>
    <p:sldId id="277" r:id="rId8"/>
    <p:sldId id="278" r:id="rId9"/>
    <p:sldId id="270" r:id="rId10"/>
    <p:sldId id="271" r:id="rId11"/>
    <p:sldId id="279" r:id="rId12"/>
    <p:sldId id="273" r:id="rId13"/>
    <p:sldId id="272" r:id="rId14"/>
    <p:sldId id="280" r:id="rId15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7871C9D-4E93-4D74-A5FA-6F2B6A882F14}">
          <p14:sldIdLst>
            <p14:sldId id="266"/>
            <p14:sldId id="268"/>
            <p14:sldId id="276"/>
            <p14:sldId id="277"/>
          </p14:sldIdLst>
        </p14:section>
        <p14:section name="Untitled Section" id="{BA60F604-614B-49C5-B9AF-9E1F4FE0C6E7}">
          <p14:sldIdLst>
            <p14:sldId id="278"/>
            <p14:sldId id="270"/>
            <p14:sldId id="271"/>
            <p14:sldId id="279"/>
            <p14:sldId id="273"/>
            <p14:sldId id="272"/>
          </p14:sldIdLst>
        </p14:section>
        <p14:section name="Untitled Section" id="{096E45D0-BEE5-4A99-A9FB-4BF39AE15CEF}">
          <p14:sldIdLst>
            <p14:sldId id="28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39" autoAdjust="0"/>
    <p:restoredTop sz="68372" autoAdjust="0"/>
  </p:normalViewPr>
  <p:slideViewPr>
    <p:cSldViewPr snapToGrid="0">
      <p:cViewPr varScale="1">
        <p:scale>
          <a:sx n="177" d="100"/>
          <a:sy n="177" d="100"/>
        </p:scale>
        <p:origin x="3036" y="1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996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1"/>
            <a:ext cx="2918830" cy="495029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28D96A1F-0A90-4CAA-A0DB-53F6C69F869A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54" tIns="45377" rIns="90754" bIns="45377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4"/>
            <a:ext cx="5388610" cy="3884861"/>
          </a:xfrm>
          <a:prstGeom prst="rect">
            <a:avLst/>
          </a:prstGeom>
        </p:spPr>
        <p:txBody>
          <a:bodyPr vert="horz" lIns="90754" tIns="45377" rIns="90754" bIns="4537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040B6824-CBAD-4E63-81F5-FCA4019FEEC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80128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 dirty="0"/>
          </a:p>
        </p:txBody>
      </p:sp>
      <p:sp>
        <p:nvSpPr>
          <p:cNvPr id="15364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580CBB59-BFA5-4CDD-98D6-5A0459B0333B}" type="slidenum">
              <a:rPr lang="lv-LV" altLang="en-US" smtClean="0"/>
              <a:pPr/>
              <a:t>1</a:t>
            </a:fld>
            <a:endParaRPr lang="lv-LV" alt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F171DB-3206-4A20-A006-9BFA5217103F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lv-LV"/>
              <a:t>IEROBEŽOTAS PIEEJAMĪBAS INFORMĀCIJA</a:t>
            </a:r>
          </a:p>
        </p:txBody>
      </p:sp>
      <p:sp>
        <p:nvSpPr>
          <p:cNvPr id="3" name="Header Placeholder 2">
            <a:extLst>
              <a:ext uri="{FF2B5EF4-FFF2-40B4-BE49-F238E27FC236}">
                <a16:creationId xmlns:a16="http://schemas.microsoft.com/office/drawing/2014/main" id="{DBED2C76-9439-4E1F-894C-9C232DB7C1E4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lv-LV"/>
              <a:t>IEROBEŽOTAS PIEEJAMĪBAS INFORMĀCIJA</a:t>
            </a:r>
          </a:p>
        </p:txBody>
      </p:sp>
    </p:spTree>
    <p:extLst>
      <p:ext uri="{BB962C8B-B14F-4D97-AF65-F5344CB8AC3E}">
        <p14:creationId xmlns:p14="http://schemas.microsoft.com/office/powerpoint/2010/main" val="23575392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805488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388733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3670969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51103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418531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29560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624874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12148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B6824-CBAD-4E63-81F5-FCA4019FEEC2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159222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08577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17873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890829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0933"/>
            <a:ext cx="12192000" cy="247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75FDF30F-4904-4509-856E-8F0E38BA8556}"/>
              </a:ext>
            </a:extLst>
          </p:cNvPr>
          <p:cNvSpPr txBox="1">
            <a:spLocks/>
          </p:cNvSpPr>
          <p:nvPr userDrawn="1"/>
        </p:nvSpPr>
        <p:spPr>
          <a:xfrm>
            <a:off x="914400" y="4724401"/>
            <a:ext cx="10363200" cy="1037167"/>
          </a:xfrm>
          <a:prstGeom prst="rect">
            <a:avLst/>
          </a:prstGeom>
        </p:spPr>
        <p:txBody>
          <a:bodyPr lIns="125276" tIns="62639" rIns="125276" bIns="6263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867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7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8917" y="-6351"/>
            <a:ext cx="2446867" cy="2813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 noChangeAspect="1"/>
          </p:cNvSpPr>
          <p:nvPr>
            <p:ph type="title"/>
          </p:nvPr>
        </p:nvSpPr>
        <p:spPr>
          <a:xfrm>
            <a:off x="914400" y="3505200"/>
            <a:ext cx="10363200" cy="960443"/>
          </a:xfrm>
        </p:spPr>
        <p:txBody>
          <a:bodyPr anchor="t">
            <a:normAutofit/>
          </a:bodyPr>
          <a:lstStyle>
            <a:lvl1pPr algn="ctr">
              <a:defRPr sz="4267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914400" y="4724400"/>
            <a:ext cx="103632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867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914400" y="5761037"/>
            <a:ext cx="10363200" cy="639763"/>
          </a:xfrm>
        </p:spPr>
        <p:txBody>
          <a:bodyPr>
            <a:normAutofit/>
          </a:bodyPr>
          <a:lstStyle>
            <a:lvl1pPr marL="0" indent="0" algn="ctr">
              <a:buNone/>
              <a:defRPr sz="1867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8267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381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1544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5985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50924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457262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47793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84503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2816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F671FF-1C1E-4CBD-973C-8AFD0E0F97AF}" type="datetimeFigureOut">
              <a:rPr lang="lv-LV" smtClean="0"/>
              <a:t>07.01.2025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C5D4AE-96C4-440F-88C1-3B35ABF7A13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808320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914400" y="3045981"/>
            <a:ext cx="10363200" cy="1420187"/>
          </a:xfrm>
        </p:spPr>
        <p:txBody>
          <a:bodyPr>
            <a:noAutofit/>
          </a:bodyPr>
          <a:lstStyle/>
          <a:p>
            <a:r>
              <a:rPr lang="lv-LV" sz="2000" dirty="0"/>
              <a:t>Ministru kabineta noteikumu projekts</a:t>
            </a:r>
            <a:br>
              <a:rPr lang="en-US" sz="2000" dirty="0"/>
            </a:br>
            <a:r>
              <a:rPr lang="lv-LV" sz="2000" dirty="0"/>
              <a:t> </a:t>
            </a:r>
            <a:br>
              <a:rPr lang="en-US" sz="2000" dirty="0"/>
            </a:br>
            <a:r>
              <a:rPr lang="lv-LV" sz="3200" dirty="0"/>
              <a:t>Noteikumi par informācijas sistēmu izvietošanu un datu centru drošības prasībām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914400" y="4917170"/>
            <a:ext cx="10363200" cy="721629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</a:pPr>
            <a:endParaRPr lang="en-US" altLang="lv-LV" sz="1600" dirty="0"/>
          </a:p>
          <a:p>
            <a:pPr algn="r">
              <a:lnSpc>
                <a:spcPct val="80000"/>
              </a:lnSpc>
            </a:pPr>
            <a:r>
              <a:rPr lang="en-US" altLang="lv-LV" sz="1600" b="1" dirty="0"/>
              <a:t>Jānis Mārtužs</a:t>
            </a:r>
          </a:p>
          <a:p>
            <a:pPr algn="r">
              <a:lnSpc>
                <a:spcPct val="80000"/>
              </a:lnSpc>
            </a:pPr>
            <a:r>
              <a:rPr lang="en-US" altLang="lv-LV" sz="1600" dirty="0" err="1"/>
              <a:t>Kiberdrošības</a:t>
            </a:r>
            <a:r>
              <a:rPr lang="en-US" altLang="lv-LV" sz="1600" dirty="0"/>
              <a:t> </a:t>
            </a:r>
            <a:r>
              <a:rPr lang="en-US" altLang="lv-LV" sz="1600" dirty="0" err="1"/>
              <a:t>politikas</a:t>
            </a:r>
            <a:r>
              <a:rPr lang="en-US" altLang="lv-LV" sz="1600" dirty="0"/>
              <a:t> </a:t>
            </a:r>
            <a:r>
              <a:rPr lang="en-US" altLang="lv-LV" sz="1600" dirty="0" err="1"/>
              <a:t>koordinācijas</a:t>
            </a:r>
            <a:r>
              <a:rPr lang="en-US" altLang="lv-LV" sz="1600" dirty="0"/>
              <a:t> </a:t>
            </a:r>
            <a:r>
              <a:rPr lang="en-US" altLang="lv-LV" sz="1600" dirty="0" err="1"/>
              <a:t>nodaļas</a:t>
            </a:r>
            <a:r>
              <a:rPr lang="en-US" altLang="lv-LV" sz="1600" dirty="0"/>
              <a:t> sistēmanalītiķis</a:t>
            </a:r>
          </a:p>
        </p:txBody>
      </p:sp>
      <p:sp>
        <p:nvSpPr>
          <p:cNvPr id="14340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914400" y="5761568"/>
            <a:ext cx="10363200" cy="639233"/>
          </a:xfrm>
        </p:spPr>
        <p:txBody>
          <a:bodyPr/>
          <a:lstStyle/>
          <a:p>
            <a:pPr algn="r"/>
            <a:r>
              <a:rPr lang="lv-LV" altLang="lv-LV" dirty="0"/>
              <a:t>2024. gada 16. </a:t>
            </a:r>
            <a:r>
              <a:rPr lang="lv-LV" altLang="lv-LV" dirty="0" err="1"/>
              <a:t>decem</a:t>
            </a:r>
            <a:r>
              <a:rPr lang="en-US" altLang="lv-LV" dirty="0" err="1"/>
              <a:t>brī</a:t>
            </a:r>
            <a:endParaRPr lang="lv-LV" altLang="lv-LV" dirty="0"/>
          </a:p>
        </p:txBody>
      </p:sp>
    </p:spTree>
    <p:extLst>
      <p:ext uri="{BB962C8B-B14F-4D97-AF65-F5344CB8AC3E}">
        <p14:creationId xmlns:p14="http://schemas.microsoft.com/office/powerpoint/2010/main" val="1217191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39741" cy="876279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Informācijas sistēmu izvietošana </a:t>
            </a:r>
            <a:r>
              <a:rPr lang="lv-LV" sz="3200" b="1" i="1" dirty="0">
                <a:latin typeface="Verdana" panose="020B0604030504040204" pitchFamily="34" charset="0"/>
                <a:ea typeface="Verdana" panose="020B0604030504040204" pitchFamily="34" charset="0"/>
              </a:rPr>
              <a:t>(Dublējas ar </a:t>
            </a:r>
            <a:r>
              <a:rPr lang="lv-LV" sz="3200" b="1" i="1" dirty="0" err="1">
                <a:latin typeface="Verdana" panose="020B0604030504040204" pitchFamily="34" charset="0"/>
                <a:ea typeface="Verdana" panose="020B0604030504040204" pitchFamily="34" charset="0"/>
              </a:rPr>
              <a:t>ipriekšējo</a:t>
            </a:r>
            <a:r>
              <a:rPr lang="lv-LV" sz="3200" b="1" i="1" dirty="0">
                <a:latin typeface="Verdana" panose="020B0604030504040204" pitchFamily="34" charset="0"/>
                <a:ea typeface="Verdana" panose="020B0604030504040204" pitchFamily="34" charset="0"/>
              </a:rPr>
              <a:t> slaidu bet citā griezumā)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 </a:t>
            </a:r>
            <a:r>
              <a:rPr lang="lv-LV" sz="2400" b="1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kat</a:t>
            </a: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. IS un B </a:t>
            </a:r>
            <a:r>
              <a:rPr lang="lv-LV" sz="2400" b="1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kat</a:t>
            </a: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. IS (ar B konfidencialitātes klasi)</a:t>
            </a:r>
          </a:p>
          <a:p>
            <a:pPr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Drošajos datu centros</a:t>
            </a:r>
          </a:p>
          <a:p>
            <a:pPr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Privātā mākonī, kuru darbību nodrošina Drošie datu centri vai citi ar starptautiskiem sertifikātiem</a:t>
            </a:r>
          </a:p>
          <a:p>
            <a:pPr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Pārējās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Publiskā mākonī (nodrošinot atbilstošu šifrēšanu, līgumu)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Publiskais mākonis</a:t>
            </a: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Apstrāde notiek NATO un ES/EEK</a:t>
            </a:r>
          </a:p>
        </p:txBody>
      </p:sp>
    </p:spTree>
    <p:extLst>
      <p:ext uri="{BB962C8B-B14F-4D97-AF65-F5344CB8AC3E}">
        <p14:creationId xmlns:p14="http://schemas.microsoft.com/office/powerpoint/2010/main" val="40577022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39741" cy="876279"/>
          </a:xfrm>
        </p:spPr>
        <p:txBody>
          <a:bodyPr>
            <a:normAutofit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ES regulējums</a:t>
            </a:r>
            <a:endParaRPr lang="lv-LV" sz="32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Kibernoturības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akts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Mākoņpakalpojumu sertifikācijas shēma</a:t>
            </a:r>
            <a:b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</a:br>
            <a:r>
              <a:rPr lang="lv-LV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Nenodrošina sertifikācijas shēmu tieši datu centriem. Datu centrs var būt daļa no mākoņpakalpojuma tādējādi var būt netieši sertificēts</a:t>
            </a:r>
            <a:r>
              <a:rPr lang="en-US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. Bet t</a:t>
            </a:r>
            <a:r>
              <a:rPr lang="lv-LV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ā nav datu centru sertifikācija.</a:t>
            </a:r>
            <a:endParaRPr lang="lv-LV" sz="2400" i="1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Regula (ES) 2024/2690</a:t>
            </a:r>
            <a:r>
              <a:rPr lang="en-US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</a:t>
            </a: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Kiberdrošības risku pārvaldība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Incidentu pārvaldība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Atbilstība sertifikācijas prasībām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Tehnoloģiskās prasības un datu drošība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Sadarbība ar iestādēm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Personu datu aizsardzība</a:t>
            </a:r>
          </a:p>
        </p:txBody>
      </p:sp>
    </p:spTree>
    <p:extLst>
      <p:ext uri="{BB962C8B-B14F-4D97-AF65-F5344CB8AC3E}">
        <p14:creationId xmlns:p14="http://schemas.microsoft.com/office/powerpoint/2010/main" val="1280888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731336" cy="876279"/>
          </a:xfrm>
        </p:spPr>
        <p:txBody>
          <a:bodyPr/>
          <a:lstStyle/>
          <a:p>
            <a:r>
              <a:rPr lang="en-US" sz="3200" b="1" dirty="0" err="1">
                <a:latin typeface="Verdana" panose="020B0604030504040204" pitchFamily="34" charset="0"/>
                <a:ea typeface="Verdana" panose="020B0604030504040204" pitchFamily="34" charset="0"/>
              </a:rPr>
              <a:t>Mērķis</a:t>
            </a:r>
            <a:endParaRPr lang="lv-LV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Nodrošināt, ka informācijas sistēmas tiek uzturētas atbilstošā infrastruktūrā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Paaugstināt informācijas sistēmu drošību un kiberdrošības noturību</a:t>
            </a:r>
          </a:p>
        </p:txBody>
      </p:sp>
    </p:spTree>
    <p:extLst>
      <p:ext uri="{BB962C8B-B14F-4D97-AF65-F5344CB8AC3E}">
        <p14:creationId xmlns:p14="http://schemas.microsoft.com/office/powerpoint/2010/main" val="9641043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731336" cy="876279"/>
          </a:xfrm>
        </p:spPr>
        <p:txBody>
          <a:bodyPr/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Galvenās sadaļas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43581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Datu centru drošības prasības 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Kategorijas: organizatoriskās, tehniskās, fiziskās, pieejamības, IKT pakalpojumu prasības.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Atbilstības novērtēšana un reģistrācija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Digitālās drošības uzraudzības komiteja pārvalda atbilstības novērtēšanu.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Kvalificētu auditoru atzinumi vai starptautiski atzīti sertifikāti.</a:t>
            </a:r>
            <a:endParaRPr lang="lv-LV" sz="2400" i="1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Informācijas sistēmu izvietošanas noteikumi datu centros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 un B kategorijas informācijas sistēmas izvieto tikai sertificētos vai reģistrētos datu centros.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Drošības operāciju centru (SOC) izveide un darbība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0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Nepārtraukta drošības telemetrijas uzraudzība un incidentu novēršana.</a:t>
            </a:r>
            <a:endParaRPr lang="lv-LV" sz="2400" i="1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337155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731336" cy="876279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Galvenās prasības datu centriem 1/2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Organizatoriskās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Regulāras darbinieku apmācības (reizi 6 mēnešos)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Incidentu pārvaldības procedūras un to regulāra pārbaude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Dokumentācijas pārvaldība un drošības auditi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i="1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Tehniskās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Klimata kontroles un enerģijas rezervju (UPS) nodrošināšana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Augstas pieejamības tīkla infrastruktūra (2N konfigurācija)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Šifrēta datu pārraide (AES-256)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Fiziskā drošība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Videonovērošana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Ugunsdrošības un </a:t>
            </a:r>
            <a:r>
              <a:rPr lang="lv-LV" sz="2400" i="1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pretplūdu</a:t>
            </a: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sistēmas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Fiziskā piekļuve ar daudzfaktoru autentifikāciju</a:t>
            </a:r>
          </a:p>
        </p:txBody>
      </p:sp>
    </p:spTree>
    <p:extLst>
      <p:ext uri="{BB962C8B-B14F-4D97-AF65-F5344CB8AC3E}">
        <p14:creationId xmlns:p14="http://schemas.microsoft.com/office/powerpoint/2010/main" val="2845037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731336" cy="876279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Galvenās prasības datu centriem 2/2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Pieejamība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99,982% sistēmas pieejamība.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Maksimālais pārtraukumu laiks: 7,88 minūtes mēnesī.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Atjaunošanas mērķi (RTO 1 stunda, RPO 15 minūtes)</a:t>
            </a: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IKT pakalpojumu 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Standartizēti SLA līgumi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Automatizēti uzraudzības rīki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Incidentu žurnāli</a:t>
            </a:r>
          </a:p>
          <a:p>
            <a:pPr marL="914400" lvl="1" indent="-457200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Char char="•"/>
            </a:pPr>
            <a:r>
              <a:rPr lang="lv-LV" sz="2400" i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Datu nesēju pārvaldība (droša iznīcināšana)</a:t>
            </a: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D55A764-CA8D-49E0-B99A-BA67E01D8C20}"/>
              </a:ext>
            </a:extLst>
          </p:cNvPr>
          <p:cNvSpPr txBox="1"/>
          <p:nvPr/>
        </p:nvSpPr>
        <p:spPr>
          <a:xfrm>
            <a:off x="944678" y="5952669"/>
            <a:ext cx="109100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/>
              <a:t>RTO - Maksimālais pieļaujamais laiks, kura laikā datu centra pakalpojuma darbība ir atjaunojama pēc pārtraukuma</a:t>
            </a:r>
          </a:p>
          <a:p>
            <a:r>
              <a:rPr lang="lv-LV" dirty="0"/>
              <a:t>RPO - maksimālais pieļaujamais datu zuduma apjoms, kas izteikts laikā</a:t>
            </a:r>
          </a:p>
        </p:txBody>
      </p:sp>
    </p:spTree>
    <p:extLst>
      <p:ext uri="{BB962C8B-B14F-4D97-AF65-F5344CB8AC3E}">
        <p14:creationId xmlns:p14="http://schemas.microsoft.com/office/powerpoint/2010/main" val="20134510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731336" cy="876279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Atbilstības novērtēšana, reģistrācija un uzraudzība</a:t>
            </a:r>
            <a:endParaRPr lang="lv-LV" sz="3200" b="1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Datu centra operators iesniedz pieteikumu un auditora atzinumu vai starptautisku sertifikātu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Digitālās drošības uzraudzības komiteja novērtē atbilstību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Datu centrs tiek reģistrēts Drošo datu centru reģistrā</a:t>
            </a: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457200" indent="-457200">
              <a:spcBef>
                <a:spcPts val="600"/>
              </a:spcBef>
              <a:buFont typeface="+mj-lt"/>
              <a:buAutoNum type="arabicPeriod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Nacionālais kiberdrošības centrs </a:t>
            </a:r>
            <a:r>
              <a:rPr lang="en-US" sz="2400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organiz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ē regulāru uzraudzību un pārbaudes</a:t>
            </a:r>
          </a:p>
        </p:txBody>
      </p:sp>
    </p:spTree>
    <p:extLst>
      <p:ext uri="{BB962C8B-B14F-4D97-AF65-F5344CB8AC3E}">
        <p14:creationId xmlns:p14="http://schemas.microsoft.com/office/powerpoint/2010/main" val="30490770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8620693" cy="876279"/>
          </a:xfrm>
        </p:spPr>
        <p:txBody>
          <a:bodyPr>
            <a:normAutofit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Informācijas sistēmas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Noteikumu projekts </a:t>
            </a:r>
            <a:r>
              <a:rPr lang="en-US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Minim</a:t>
            </a:r>
            <a:r>
              <a:rPr lang="lv-LV" sz="2400" b="1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ālās</a:t>
            </a: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kiberdrošības prasības subjektiem nosaka šādus IS kategorijas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 – paaugstināta, B – pamata ,C – minimāla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Šajos noteikumos (IS izvietošanas sadaļā)</a:t>
            </a:r>
            <a:endParaRPr lang="en-US" sz="2400" b="1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914400" lvl="1" indent="-457200">
              <a:spcBef>
                <a:spcPts val="600"/>
              </a:spcBef>
              <a:buFont typeface="+mj-lt"/>
              <a:buAutoNum type="arabicPeriod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IS izvieto Drošajos datu centros:</a:t>
            </a:r>
          </a:p>
          <a:p>
            <a:pPr marL="1371600"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 </a:t>
            </a:r>
            <a:r>
              <a:rPr lang="lv-LV" sz="2400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kat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. IS un B </a:t>
            </a:r>
            <a:r>
              <a:rPr lang="lv-LV" sz="2400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kat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. IS (ar B konfidencialitātes klasi)</a:t>
            </a:r>
          </a:p>
          <a:p>
            <a:pPr marL="1371600"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tiek izmantota valsts pārvaldes pakalpojumu sniegšanai, valsts uzdevumu īstenošanai</a:t>
            </a:r>
          </a:p>
          <a:p>
            <a:pPr marL="1371600"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ir pieejama, izmantojot publisko interneta tīklu</a:t>
            </a:r>
          </a:p>
          <a:p>
            <a:pPr marL="1371600"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914400" lvl="1" indent="-457200">
              <a:spcBef>
                <a:spcPts val="600"/>
              </a:spcBef>
              <a:buFont typeface="+mj-lt"/>
              <a:buAutoNum type="arabicPeriod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Pārējās Subjektu IS</a:t>
            </a:r>
          </a:p>
          <a:p>
            <a:pPr marL="1371600" lvl="2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Apstrāde notiek NATO un ES/EEK</a:t>
            </a:r>
          </a:p>
          <a:p>
            <a:pPr marL="914400" lvl="1" indent="-457200">
              <a:spcBef>
                <a:spcPts val="600"/>
              </a:spcBef>
              <a:buFont typeface="+mj-lt"/>
              <a:buAutoNum type="arabicPeriod"/>
            </a:pPr>
            <a:endParaRPr lang="lv-LV" sz="2400" b="1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4444359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A37826E-0BE1-4930-8FC4-09325DE43FBF}"/>
              </a:ext>
            </a:extLst>
          </p:cNvPr>
          <p:cNvSpPr txBox="1"/>
          <p:nvPr/>
        </p:nvSpPr>
        <p:spPr>
          <a:xfrm>
            <a:off x="1627031" y="1821714"/>
            <a:ext cx="893793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16600" dirty="0"/>
              <a:t>Paldies!</a:t>
            </a:r>
          </a:p>
        </p:txBody>
      </p:sp>
    </p:spTree>
    <p:extLst>
      <p:ext uri="{BB962C8B-B14F-4D97-AF65-F5344CB8AC3E}">
        <p14:creationId xmlns:p14="http://schemas.microsoft.com/office/powerpoint/2010/main" val="31718418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E86B0-6954-487A-9B03-20F19DA03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9765208" cy="876279"/>
          </a:xfrm>
        </p:spPr>
        <p:txBody>
          <a:bodyPr>
            <a:normAutofit/>
          </a:bodyPr>
          <a:lstStyle/>
          <a:p>
            <a:r>
              <a:rPr lang="lv-LV" sz="3200" b="1" dirty="0">
                <a:latin typeface="Verdana" panose="020B0604030504040204" pitchFamily="34" charset="0"/>
                <a:ea typeface="Verdana" panose="020B0604030504040204" pitchFamily="34" charset="0"/>
              </a:rPr>
              <a:t>Drošības operāciju centri - CERT SOC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5902A5-95D7-4B73-9436-9D8271F5F72F}"/>
              </a:ext>
            </a:extLst>
          </p:cNvPr>
          <p:cNvSpPr txBox="1"/>
          <p:nvPr/>
        </p:nvSpPr>
        <p:spPr>
          <a:xfrm>
            <a:off x="944678" y="1392795"/>
            <a:ext cx="10639741" cy="4693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SOC Subjekti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Nodrošina CERT SOC izveidi un darbību neatkarīgi no </a:t>
            </a:r>
            <a:r>
              <a:rPr lang="lv-LV" sz="2400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infrasturktūras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Pārsūta </a:t>
            </a:r>
            <a:r>
              <a:rPr lang="lv-LV" sz="2400" dirty="0" err="1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žurnālfailus</a:t>
            </a: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 un auditācijas pierakstus (drošības, sistēmas, lietotnes, tīklu, utt.) CERT SOC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SOC Subjekts Datu Centru līgumos iekļauj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CERT SOC izveidi un darbību</a:t>
            </a: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piekļuvi Datu centru (DC) telemetrijas datiem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b="1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NKDC</a:t>
            </a:r>
            <a:endParaRPr lang="lv-LV" sz="2400" dirty="0">
              <a:latin typeface="Verdana" panose="020B0604030504040204" pitchFamily="34" charset="0"/>
              <a:ea typeface="Verdana" panose="020B0604030504040204" pitchFamily="34" charset="0"/>
              <a:cs typeface="+mj-cs"/>
            </a:endParaRPr>
          </a:p>
          <a:p>
            <a:pPr marL="914400" lvl="1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lv-LV" sz="2400" dirty="0">
                <a:latin typeface="Verdana" panose="020B0604030504040204" pitchFamily="34" charset="0"/>
                <a:ea typeface="Verdana" panose="020B0604030504040204" pitchFamily="34" charset="0"/>
                <a:cs typeface="+mj-cs"/>
              </a:rPr>
              <a:t>Izstrādā saistošās procedūras un norādījumus DC par CERT SOC izveidi un uzturēšanu</a:t>
            </a:r>
          </a:p>
        </p:txBody>
      </p:sp>
    </p:spTree>
    <p:extLst>
      <p:ext uri="{BB962C8B-B14F-4D97-AF65-F5344CB8AC3E}">
        <p14:creationId xmlns:p14="http://schemas.microsoft.com/office/powerpoint/2010/main" val="7213752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c57720-b4f8-4dbe-9a27-7f12d25ad925">
      <Terms xmlns="http://schemas.microsoft.com/office/infopath/2007/PartnerControls"/>
    </lcf76f155ced4ddcb4097134ff3c332f>
    <TaxCatchAll xmlns="eb0d8da1-3006-4f21-a99f-e901b6f8fbf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8A8D503866D4844CB2919DF301BF65A0" ma:contentTypeVersion="13" ma:contentTypeDescription="Izveidot jaunu dokumentu." ma:contentTypeScope="" ma:versionID="1f0524d860cb72487f84313689b33d39">
  <xsd:schema xmlns:xsd="http://www.w3.org/2001/XMLSchema" xmlns:xs="http://www.w3.org/2001/XMLSchema" xmlns:p="http://schemas.microsoft.com/office/2006/metadata/properties" xmlns:ns2="04c57720-b4f8-4dbe-9a27-7f12d25ad925" xmlns:ns3="eb0d8da1-3006-4f21-a99f-e901b6f8fbf0" targetNamespace="http://schemas.microsoft.com/office/2006/metadata/properties" ma:root="true" ma:fieldsID="88b7aeda5b578605aa800d28797cc0d2" ns2:_="" ns3:_="">
    <xsd:import namespace="04c57720-b4f8-4dbe-9a27-7f12d25ad925"/>
    <xsd:import namespace="eb0d8da1-3006-4f21-a99f-e901b6f8fbf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c57720-b4f8-4dbe-9a27-7f12d25ad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Attēlu atzīmes" ma:readOnly="false" ma:fieldId="{5cf76f15-5ced-4ddc-b409-7134ff3c332f}" ma:taxonomyMulti="true" ma:sspId="550e1e53-5410-4bdb-8c8a-c3d0be1f470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0d8da1-3006-4f21-a99f-e901b6f8fb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d6df6aa-6482-498f-8494-1f722d74ee9f}" ma:internalName="TaxCatchAll" ma:showField="CatchAllData" ma:web="eb0d8da1-3006-4f21-a99f-e901b6f8fbf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7328E6D-4614-414F-848D-F3A2A71DDC5A}">
  <ds:schemaRefs>
    <ds:schemaRef ds:uri="http://schemas.microsoft.com/office/2006/metadata/properties"/>
    <ds:schemaRef ds:uri="http://schemas.microsoft.com/office/infopath/2007/PartnerControls"/>
    <ds:schemaRef ds:uri="04c57720-b4f8-4dbe-9a27-7f12d25ad925"/>
    <ds:schemaRef ds:uri="eb0d8da1-3006-4f21-a99f-e901b6f8fbf0"/>
  </ds:schemaRefs>
</ds:datastoreItem>
</file>

<file path=customXml/itemProps2.xml><?xml version="1.0" encoding="utf-8"?>
<ds:datastoreItem xmlns:ds="http://schemas.openxmlformats.org/officeDocument/2006/customXml" ds:itemID="{69092C2F-65BE-4EAE-89E7-FA4D89B2C6E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8FC0B9-51B6-4960-B6FA-2065ACE0F7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4c57720-b4f8-4dbe-9a27-7f12d25ad925"/>
    <ds:schemaRef ds:uri="eb0d8da1-3006-4f21-a99f-e901b6f8fb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588</Words>
  <Application>Microsoft Office PowerPoint</Application>
  <PresentationFormat>Widescreen</PresentationFormat>
  <Paragraphs>112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Ministru kabineta noteikumu projekts   Noteikumi par informācijas sistēmu izvietošanu un datu centru drošības prasībām</vt:lpstr>
      <vt:lpstr>Mērķis</vt:lpstr>
      <vt:lpstr>Galvenās sadaļas</vt:lpstr>
      <vt:lpstr>Galvenās prasības datu centriem 1/2</vt:lpstr>
      <vt:lpstr>Galvenās prasības datu centriem 2/2</vt:lpstr>
      <vt:lpstr>Atbilstības novērtēšana, reģistrācija un uzraudzība</vt:lpstr>
      <vt:lpstr>Informācijas sistēmas</vt:lpstr>
      <vt:lpstr>PowerPoint Presentation</vt:lpstr>
      <vt:lpstr>Drošības operāciju centri - CERT SOC</vt:lpstr>
      <vt:lpstr>Informācijas sistēmu izvietošana (Dublējas ar ipriekšējo slaidu bet citā griezumā)</vt:lpstr>
      <vt:lpstr>ES regulējums</vt:lpstr>
    </vt:vector>
  </TitlesOfParts>
  <Company>Aizsardzības ministrija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Heinrihs Rozēns</dc:creator>
  <cp:lastModifiedBy>Jānis Mārtužs</cp:lastModifiedBy>
  <cp:revision>111</cp:revision>
  <cp:lastPrinted>2022-05-18T07:56:38Z</cp:lastPrinted>
  <dcterms:created xsi:type="dcterms:W3CDTF">2021-01-19T12:36:26Z</dcterms:created>
  <dcterms:modified xsi:type="dcterms:W3CDTF">2025-01-07T12:38:04Z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0x0101008A8D503866D4844CB2919DF301BF65A0</vt:lpwstr>
  </property>
</Properties>
</file>