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77" r:id="rId6"/>
  </p:sldMasterIdLst>
  <p:notesMasterIdLst>
    <p:notesMasterId r:id="rId30"/>
  </p:notesMasterIdLst>
  <p:sldIdLst>
    <p:sldId id="688" r:id="rId7"/>
    <p:sldId id="517" r:id="rId8"/>
    <p:sldId id="256" r:id="rId9"/>
    <p:sldId id="2147196584" r:id="rId10"/>
    <p:sldId id="2147196671" r:id="rId11"/>
    <p:sldId id="2147196685" r:id="rId12"/>
    <p:sldId id="2147196663" r:id="rId13"/>
    <p:sldId id="2147196672" r:id="rId14"/>
    <p:sldId id="2147196574" r:id="rId15"/>
    <p:sldId id="2147196669" r:id="rId16"/>
    <p:sldId id="2147196673" r:id="rId17"/>
    <p:sldId id="2147196674" r:id="rId18"/>
    <p:sldId id="2147196675" r:id="rId19"/>
    <p:sldId id="2147196676" r:id="rId20"/>
    <p:sldId id="2147196677" r:id="rId21"/>
    <p:sldId id="2147196661" r:id="rId22"/>
    <p:sldId id="2147196680" r:id="rId23"/>
    <p:sldId id="2147196681" r:id="rId24"/>
    <p:sldId id="2147196682" r:id="rId25"/>
    <p:sldId id="2147196683" r:id="rId26"/>
    <p:sldId id="2147196678" r:id="rId27"/>
    <p:sldId id="2147196679" r:id="rId28"/>
    <p:sldId id="2147196684" r:id="rId2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1923C5-BB21-4177-A652-7FAB335E74E4}" v="69" dt="2024-12-16T18:35:49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23929-9590-4299-AE0C-9B21163E156F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37047-3535-4336-B7EC-B2B8CF84018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243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99FB0-9170-4C40-88C0-D16543F2774A}" type="slidenum">
              <a:rPr lang="en-LV" smtClean="0"/>
              <a:t>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884896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52C81-0804-4C2E-870F-C6A0A0801008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699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="0" i="0" dirty="0">
              <a:solidFill>
                <a:srgbClr val="333333"/>
              </a:solidFill>
              <a:effectLst/>
              <a:latin typeface="Gotham-Book"/>
            </a:endParaRPr>
          </a:p>
          <a:p>
            <a:r>
              <a:rPr lang="lv-LV" dirty="0" err="1"/>
              <a:t>https</a:t>
            </a:r>
            <a:r>
              <a:rPr lang="lv-LV" dirty="0"/>
              <a:t>://</a:t>
            </a:r>
            <a:r>
              <a:rPr lang="lv-LV" dirty="0" err="1"/>
              <a:t>www.quanta-cs.com</a:t>
            </a:r>
            <a:r>
              <a:rPr lang="lv-LV" dirty="0"/>
              <a:t>/blogs/2023-6/</a:t>
            </a:r>
            <a:r>
              <a:rPr lang="lv-LV" dirty="0" err="1"/>
              <a:t>data-centre-predictions-for-the-future</a:t>
            </a:r>
            <a:endParaRPr lang="lv-LV" dirty="0"/>
          </a:p>
          <a:p>
            <a:endParaRPr lang="lv-LV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75D24-780C-4444-9737-75350481B91C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5992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1F93-5F3E-CB13-AA46-5EC9C2EE5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C24D6-C319-17F6-A4EA-B324E7F43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C3FB-6B82-33F6-EB5D-2917BA59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89E-BF25-144C-3D4C-11CA8CF1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70F1-0BA1-0011-6129-009E7A1E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222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7A2B-8B0B-7C66-39A8-3CA8A889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00D68-E586-7CA0-DAF8-B7C04EBFD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5EBCC-9A74-9D6A-A297-B711E7D5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B9584-6B72-159A-D03D-0D69A946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25F27-8D0C-C2AE-3199-36F8E5E5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888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45721-BDE0-35EA-9BF4-AF7E5A259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0B06F-421A-95B2-5EAE-9D5E04540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2841-9BD0-1BC0-1B9A-BC784D20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675E2-FFCE-968F-579F-020DC786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43736-4A4B-D66F-9858-E300F871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006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adaļ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0E419C3F-9F86-EFB6-A5C8-7312D73BAF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403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daļ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EF72B5A-5139-A8CD-6EAF-86041825143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373" y="1543794"/>
            <a:ext cx="10920677" cy="4675238"/>
          </a:xfrm>
          <a:prstGeom prst="roundRect">
            <a:avLst>
              <a:gd name="adj" fmla="val 5731"/>
            </a:avLst>
          </a:prstGeom>
          <a:pattFill prst="pct60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algn="ctr"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742A3-54CD-EDEE-4463-E6F238A24F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373" y="559659"/>
            <a:ext cx="10941254" cy="811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0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lapa: virsraksts + logo + grafi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00E5E-271F-48EB-2C1A-38D827E8C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5726097"/>
            <a:ext cx="5040312" cy="727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2586612"/>
            <a:ext cx="5040312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94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: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5BB47AF1-6385-EE5F-9B96-FF7750D8C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50" y="5862091"/>
            <a:ext cx="747344" cy="356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485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: log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92F5ACA-58D3-1D09-3B75-B471C394F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50" y="620713"/>
            <a:ext cx="747346" cy="356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0612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: log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744AE5C-9732-550C-F2A3-91F98F6B2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50" y="5862090"/>
            <a:ext cx="747346" cy="356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7652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āti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2892121-13A6-54C5-E05A-7165C64D3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943" t="10795" r="7512" b="20070"/>
          <a:stretch>
            <a:fillRect/>
          </a:stretch>
        </p:blipFill>
        <p:spPr>
          <a:xfrm>
            <a:off x="0" y="0"/>
            <a:ext cx="12250119" cy="68919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566273-3CFF-2221-210F-55A8663ABF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7926" y="2457508"/>
            <a:ext cx="8436148" cy="19429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GB"/>
              <a:t>Click to edit Master </a:t>
            </a:r>
          </a:p>
          <a:p>
            <a:pPr lvl="0"/>
            <a:r>
              <a:rPr lang="en-GB"/>
              <a:t>text styles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E67C57B-39C2-EE42-AC65-E2DFCA4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606" y="463683"/>
            <a:ext cx="4160641" cy="201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3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/>
              <a:t>SADAĻAS NOSAUKUMS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3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daļa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625373" y="559660"/>
            <a:ext cx="3308800" cy="811939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400">
              <a:lnSpc>
                <a:spcPct val="90000"/>
              </a:lnSpc>
              <a:defRPr sz="160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5372" y="1557059"/>
            <a:ext cx="3308800" cy="4712774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495300" indent="-266700" defTabSz="457200">
              <a:lnSpc>
                <a:spcPct val="110000"/>
              </a:lnSpc>
              <a:spcBef>
                <a:spcPts val="0"/>
              </a:spcBef>
              <a:buSzPct val="100000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723900" indent="-266700" defTabSz="457200">
              <a:lnSpc>
                <a:spcPct val="110000"/>
              </a:lnSpc>
              <a:spcBef>
                <a:spcPts val="0"/>
              </a:spcBef>
              <a:buSzPct val="100000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952500" indent="-266700" defTabSz="457200">
              <a:lnSpc>
                <a:spcPct val="110000"/>
              </a:lnSpc>
              <a:spcBef>
                <a:spcPts val="0"/>
              </a:spcBef>
              <a:buSzPct val="100000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1181100" indent="-266700" defTabSz="457200">
              <a:lnSpc>
                <a:spcPct val="110000"/>
              </a:lnSpc>
              <a:spcBef>
                <a:spcPts val="0"/>
              </a:spcBef>
              <a:buSzPct val="100000"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234972" y="1557059"/>
            <a:ext cx="3308801" cy="4712774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style </a:t>
            </a:r>
          </a:p>
        </p:txBody>
      </p:sp>
      <p:sp>
        <p:nvSpPr>
          <p:cNvPr id="20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234973" y="559660"/>
            <a:ext cx="3308801" cy="811939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914400">
              <a:spcBef>
                <a:spcPts val="1000"/>
              </a:spcBef>
              <a:buSzTx/>
              <a:buNone/>
              <a:defRPr sz="3200" b="1">
                <a:latin typeface="Arial"/>
                <a:cs typeface="Arial"/>
                <a:sym typeface="Arial"/>
              </a:defRPr>
            </a:lvl1pPr>
          </a:lstStyle>
          <a:p>
            <a:pPr marL="0" indent="0" defTabSz="1828800">
              <a:spcBef>
                <a:spcPts val="2000"/>
              </a:spcBef>
              <a:buSz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444023" y="1557059"/>
            <a:ext cx="3308801" cy="4712774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style </a:t>
            </a:r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444024" y="559660"/>
            <a:ext cx="3308801" cy="811939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914400">
              <a:spcBef>
                <a:spcPts val="1000"/>
              </a:spcBef>
              <a:buSzTx/>
              <a:buNone/>
              <a:defRPr sz="3200" b="1">
                <a:latin typeface="Arial"/>
                <a:cs typeface="Arial"/>
                <a:sym typeface="Arial"/>
              </a:defRPr>
            </a:lvl1pPr>
          </a:lstStyle>
          <a:p>
            <a:pPr marL="0" indent="0" defTabSz="1828800">
              <a:spcBef>
                <a:spcPts val="2000"/>
              </a:spcBef>
              <a:buSz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3452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E32C-1A57-7607-9780-A06EC6E1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CF1B-A27D-FA2B-76C2-2EAE6972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00E04-061C-5FD4-1DF9-2DA68BC3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8765-4E33-1F52-4DEB-10B2D158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9EA-F69D-CB49-1D3E-9B7DD4DD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909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ullapa: virsraksts + logo + 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8B9AB59-22C9-E848-B3AD-4815C3DD7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2876763"/>
            <a:ext cx="4806950" cy="17316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</a:t>
            </a:r>
            <a:br>
              <a:rPr lang="en-GB"/>
            </a:br>
            <a:r>
              <a:rPr lang="en-GB"/>
              <a:t>to edit Master text style</a:t>
            </a:r>
            <a:endParaRPr lang="en-LV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C30A3063-9531-DD49-ADF0-AA53D9E03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50" y="620713"/>
            <a:ext cx="747344" cy="35694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E629BC62-77FC-2F4D-BA9A-A4019920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4917960"/>
            <a:ext cx="4806950" cy="281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10000"/>
              </a:lnSpc>
              <a:defRPr sz="1750" b="1" i="0">
                <a:solidFill>
                  <a:srgbClr val="6A6A6A"/>
                </a:solidFill>
                <a:latin typeface="GILROY-SEMIBOLD" pitchFamily="2" charset="77"/>
              </a:defRPr>
            </a:lvl1pPr>
          </a:lstStyle>
          <a:p>
            <a:pPr lvl="0"/>
            <a:r>
              <a:rPr lang="en-GB"/>
              <a:t>Click to edit Master text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B2F13-42A5-5346-866A-81A0C5C25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72" t="1472" r="16606"/>
          <a:stretch/>
        </p:blipFill>
        <p:spPr>
          <a:xfrm>
            <a:off x="5855604" y="620713"/>
            <a:ext cx="5676791" cy="559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9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daļ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EF72B5A-5139-A8CD-6EAF-86041825143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373" y="1543794"/>
            <a:ext cx="10920677" cy="4675238"/>
          </a:xfrm>
          <a:prstGeom prst="roundRect">
            <a:avLst>
              <a:gd name="adj" fmla="val 5731"/>
            </a:avLst>
          </a:prstGeom>
          <a:pattFill prst="pct60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algn="ctr">
              <a:defRPr sz="105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742A3-54CD-EDEE-4463-E6F238A24F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373" y="559659"/>
            <a:ext cx="10941254" cy="811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32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adaļ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0E419C3F-9F86-EFB6-A5C8-7312D73BAF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630102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 be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3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ļas nosaukums un bulet punkt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BE3BB33-B86E-1140-9F57-7CA5FDB0C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12" y="0"/>
            <a:ext cx="12192000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2DB2B7A-8A37-674D-846A-FE6358E9CE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6" y="657225"/>
            <a:ext cx="9074151" cy="1060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0060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Nodaļas</a:t>
            </a:r>
            <a:r>
              <a:rPr lang="en-GB"/>
              <a:t> </a:t>
            </a:r>
            <a:r>
              <a:rPr lang="en-GB" err="1"/>
              <a:t>nosaukums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114E6-3246-CB47-92BD-C4977FBE1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8926" y="1903631"/>
            <a:ext cx="9074151" cy="4297144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0060F5"/>
              </a:buClr>
              <a:buSzPct val="150000"/>
              <a:buFont typeface="Arial" panose="020B0604020202020204" pitchFamily="34" charset="0"/>
              <a:buChar char="•"/>
              <a:defRPr sz="3000" b="0" i="0">
                <a:solidFill>
                  <a:srgbClr val="05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Bullet point 01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5208">
          <p15:clr>
            <a:srgbClr val="FBAE40"/>
          </p15:clr>
        </p15:guide>
        <p15:guide id="3" orient="horz" pos="521">
          <p15:clr>
            <a:srgbClr val="FBAE40"/>
          </p15:clr>
        </p15:guide>
        <p15:guide id="4" pos="5120">
          <p15:clr>
            <a:srgbClr val="FBAE40"/>
          </p15:clr>
        </p15:guide>
        <p15:guide id="5" pos="5876">
          <p15:clr>
            <a:srgbClr val="FBAE40"/>
          </p15:clr>
        </p15:guide>
        <p15:guide id="6" pos="6632">
          <p15:clr>
            <a:srgbClr val="FBAE40"/>
          </p15:clr>
        </p15:guide>
        <p15:guide id="7" pos="7419">
          <p15:clr>
            <a:srgbClr val="FBAE40"/>
          </p15:clr>
        </p15:guide>
        <p15:guide id="8" pos="8175">
          <p15:clr>
            <a:srgbClr val="FBAE40"/>
          </p15:clr>
        </p15:guide>
        <p15:guide id="9" pos="8931">
          <p15:clr>
            <a:srgbClr val="FBAE40"/>
          </p15:clr>
        </p15:guide>
        <p15:guide id="10" pos="9716">
          <p15:clr>
            <a:srgbClr val="FBAE40"/>
          </p15:clr>
        </p15:guide>
        <p15:guide id="11" pos="4364">
          <p15:clr>
            <a:srgbClr val="FBAE40"/>
          </p15:clr>
        </p15:guide>
        <p15:guide id="12" pos="3608">
          <p15:clr>
            <a:srgbClr val="FBAE40"/>
          </p15:clr>
        </p15:guide>
        <p15:guide id="13" pos="2821">
          <p15:clr>
            <a:srgbClr val="FBAE40"/>
          </p15:clr>
        </p15:guide>
        <p15:guide id="14" pos="2065">
          <p15:clr>
            <a:srgbClr val="FBAE40"/>
          </p15:clr>
        </p15:guide>
        <p15:guide id="15" pos="1309">
          <p15:clr>
            <a:srgbClr val="FBAE40"/>
          </p15:clr>
        </p15:guide>
        <p15:guide id="16" pos="524">
          <p15:clr>
            <a:srgbClr val="FBAE40"/>
          </p15:clr>
        </p15:guide>
        <p15:guide id="17">
          <p15:clr>
            <a:srgbClr val="FBAE40"/>
          </p15:clr>
        </p15:guide>
        <p15:guide id="18" pos="10231">
          <p15:clr>
            <a:srgbClr val="FBAE40"/>
          </p15:clr>
        </p15:guide>
        <p15:guide id="19" orient="horz">
          <p15:clr>
            <a:srgbClr val="FBAE40"/>
          </p15:clr>
        </p15:guide>
        <p15:guide id="20" orient="horz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: virsraksts + logo + grafi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00E5E-271F-48EB-2C1A-38D827E8C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5726097"/>
            <a:ext cx="5040312" cy="727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2586612"/>
            <a:ext cx="5040312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363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lapa: virsraksts + logo + grafi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00E5E-271F-48EB-2C1A-38D827E8C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5726097"/>
            <a:ext cx="5040312" cy="727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2586612"/>
            <a:ext cx="5040312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101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lapa: virsraksts + logo + grafi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687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lapa: virsraksts + logo + grafika 1">
    <p:bg>
      <p:bgPr>
        <a:solidFill>
          <a:srgbClr val="FFD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00E5E-271F-48EB-2C1A-38D827E8C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5726097"/>
            <a:ext cx="5040312" cy="727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2586612"/>
            <a:ext cx="5040312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3EB6C3-FB0F-15AC-9BA2-BB6210C288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rgbClr val="FFD12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 dirty="0"/>
              <a:t>I</a:t>
            </a:r>
            <a:r>
              <a:rPr lang="en-LV" dirty="0"/>
              <a:t>evieto bildi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94DC0EE-E7F7-F6C5-A0A2-0D45F67C5359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F217-ADEF-3DF5-D4D8-99B5297F7E2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</p:spTree>
    <p:extLst>
      <p:ext uri="{BB962C8B-B14F-4D97-AF65-F5344CB8AC3E}">
        <p14:creationId xmlns:p14="http://schemas.microsoft.com/office/powerpoint/2010/main" val="258457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lapa: virsraksts + logo + grafika 1">
    <p:bg>
      <p:bgPr>
        <a:solidFill>
          <a:srgbClr val="FFD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3EB6C3-FB0F-15AC-9BA2-BB6210C288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68942"/>
            <a:ext cx="5809129" cy="6320117"/>
          </a:xfrm>
          <a:prstGeom prst="roundRect">
            <a:avLst>
              <a:gd name="adj" fmla="val 3605"/>
            </a:avLst>
          </a:prstGeom>
          <a:pattFill prst="pct5">
            <a:fgClr>
              <a:srgbClr val="FFD12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 dirty="0"/>
              <a:t>I</a:t>
            </a:r>
            <a:r>
              <a:rPr lang="en-LV" dirty="0"/>
              <a:t>evieto bildi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00E5E-271F-48EB-2C1A-38D827E8C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5726097"/>
            <a:ext cx="5040312" cy="727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2586612"/>
            <a:ext cx="5040312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B0D0AEE-AFF6-EB23-2A3A-0D4AE59C4BE2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1616F-B5C3-67C4-9972-B6E905C3BF7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</p:spTree>
    <p:extLst>
      <p:ext uri="{BB962C8B-B14F-4D97-AF65-F5344CB8AC3E}">
        <p14:creationId xmlns:p14="http://schemas.microsoft.com/office/powerpoint/2010/main" val="1523048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0CA9D-2B14-0BB0-F70D-BBF5DE5C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E3DA6-7175-98E4-E077-3F467E4C6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EAE8-1BD2-7139-D6CB-8442A9AE5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6D916-AA64-B0F6-C894-3BD27B82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9519-2A64-9ECF-7F6D-B2A3994E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3097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 slaids ar log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018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i slaidi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710A64E-FCB3-D37A-5A02-FEA20D1C65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" y="2170547"/>
            <a:ext cx="11376025" cy="25169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 err="1"/>
              <a:t>Ievadi</a:t>
            </a:r>
            <a:r>
              <a:rPr lang="en-GB" dirty="0"/>
              <a:t> </a:t>
            </a:r>
            <a:r>
              <a:rPr lang="en-GB" dirty="0" err="1"/>
              <a:t>atdalošā</a:t>
            </a:r>
            <a:r>
              <a:rPr lang="en-GB" dirty="0"/>
              <a:t> </a:t>
            </a:r>
            <a:r>
              <a:rPr lang="en-GB" dirty="0" err="1"/>
              <a:t>slaida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40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i slaid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710A64E-FCB3-D37A-5A02-FEA20D1C65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" y="2170547"/>
            <a:ext cx="11376025" cy="25169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Ievadi</a:t>
            </a:r>
            <a:r>
              <a:rPr lang="en-GB" dirty="0"/>
              <a:t> </a:t>
            </a:r>
            <a:r>
              <a:rPr lang="en-GB" dirty="0" err="1"/>
              <a:t>atdalošā</a:t>
            </a:r>
            <a:r>
              <a:rPr lang="en-GB" dirty="0"/>
              <a:t> </a:t>
            </a:r>
            <a:r>
              <a:rPr lang="en-GB" dirty="0" err="1"/>
              <a:t>slaida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A812D2-AD1C-9B4E-07FD-299045DA3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497" y="447962"/>
            <a:ext cx="457410" cy="216000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165C88DF-9A37-CF04-819C-E2E29BBA914B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bg1"/>
                </a:solidFill>
              </a:rPr>
              <a:pPr algn="r"/>
              <a:t>‹#›</a:t>
            </a:fld>
            <a:endParaRPr lang="en-LV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67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: virsraksts + logo + grafi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07D950C-7B1B-FEE2-A8B8-0A9317A24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5406748"/>
            <a:ext cx="4788694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4000" b="1" spc="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Ievadi</a:t>
            </a:r>
            <a:r>
              <a:rPr lang="en-GB" dirty="0"/>
              <a:t> </a:t>
            </a:r>
            <a:r>
              <a:rPr lang="en-GB" dirty="0" err="1"/>
              <a:t>noslēguma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54137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eigum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B31B8E-70A7-6501-A23E-5227734910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5406748"/>
            <a:ext cx="4788694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4000" b="1" spc="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Ievadi</a:t>
            </a:r>
            <a:r>
              <a:rPr lang="en-GB" dirty="0"/>
              <a:t> </a:t>
            </a:r>
            <a:r>
              <a:rPr lang="en-GB" dirty="0" err="1"/>
              <a:t>noslēguma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609949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lapa: virsraksts + logo + grafi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4E1BAC-C134-CEC5-1023-606054D0CE6C}"/>
              </a:ext>
            </a:extLst>
          </p:cNvPr>
          <p:cNvSpPr/>
          <p:nvPr userDrawn="1"/>
        </p:nvSpPr>
        <p:spPr>
          <a:xfrm>
            <a:off x="9434946" y="280555"/>
            <a:ext cx="2398944" cy="40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v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3EB6C3-FB0F-15AC-9BA2-BB6210C288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04813"/>
            <a:ext cx="5696327" cy="6048375"/>
          </a:xfrm>
          <a:prstGeom prst="roundRect">
            <a:avLst>
              <a:gd name="adj" fmla="val 3605"/>
            </a:avLst>
          </a:prstGeom>
          <a:pattFill prst="pct10">
            <a:fgClr>
              <a:srgbClr val="FFD12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 dirty="0"/>
              <a:t>I</a:t>
            </a:r>
            <a:r>
              <a:rPr lang="en-LV" dirty="0"/>
              <a:t>evieto bildi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B3DB6F8-5F75-1C92-A3F6-4B7DB803F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3429000"/>
            <a:ext cx="4953284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B0D0AEE-AFF6-EB23-2A3A-0D4AE59C4BE2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1616F-B5C3-67C4-9972-B6E905C3BF7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</p:spTree>
    <p:extLst>
      <p:ext uri="{BB962C8B-B14F-4D97-AF65-F5344CB8AC3E}">
        <p14:creationId xmlns:p14="http://schemas.microsoft.com/office/powerpoint/2010/main" val="724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ullapa: virsraksts + logo + grafi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3EB6C3-FB0F-15AC-9BA2-BB6210C288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rgbClr val="FFD12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 dirty="0"/>
              <a:t>I</a:t>
            </a:r>
            <a:r>
              <a:rPr lang="en-LV" dirty="0"/>
              <a:t>evieto bildi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94DC0EE-E7F7-F6C5-A0A2-0D45F67C5359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F217-ADEF-3DF5-D4D8-99B5297F7E2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27AA7D8-75B7-23D8-9894-AED59DEA3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3429000"/>
            <a:ext cx="4953284" cy="30250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13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i slaid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710A64E-FCB3-D37A-5A02-FEA20D1C6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9" y="934478"/>
            <a:ext cx="11376025" cy="72996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723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71D5387-D426-F34D-129E-19800007A7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LV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70D38BC-3799-8DA5-80EF-5ED2225477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373" y="3075048"/>
            <a:ext cx="10941254" cy="8119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effectLst>
                  <a:outerShdw blurRad="314631" dir="2580000" sx="101000" sy="101000" algn="ctr" rotWithShape="0">
                    <a:srgbClr val="000000">
                      <a:alpha val="56979"/>
                    </a:srgbClr>
                  </a:outerShdw>
                </a:effectLst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C455B097-ABAB-C01F-D668-7FA30CE5D774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1B15A-872A-22E1-51D0-C92F9D52C79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44E7F5-A788-5669-DA82-406346E2E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661" y="413126"/>
            <a:ext cx="45741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78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daļ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74F6242A-607D-B966-861B-EABB4E1EC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6189" y="188259"/>
            <a:ext cx="11779622" cy="6481483"/>
          </a:xfrm>
          <a:prstGeom prst="roundRect">
            <a:avLst>
              <a:gd name="adj" fmla="val 3518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LV" dirty="0"/>
              <a:t>Ievieto bildi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867C2A1-C843-1CFE-D9AE-F994D4DE361B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733B6-C58A-E0B6-3398-63677DE2A6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233070" y="436370"/>
            <a:ext cx="2178050" cy="2462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n-LV" sz="780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Ierobežotas pieejamības ārēja informācija
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5DB280D-4D26-F037-9F8C-9F99D8598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661" y="413126"/>
            <a:ext cx="45741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3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9063-F099-ECA0-5902-F4C5CF94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BEA4-A281-65DA-3E47-55136907F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0B348-1639-6E8B-254E-1C0AA8416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615AD-F517-1154-7336-891DA295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1A712-C836-7170-392B-D46AE5D8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BA915-31A1-4E7A-0ACE-982AC3E5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920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8F6A-ADD9-B759-0CFA-6BB7C680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E1F67-E549-CEA3-8D66-2D14265A1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F424B-E6B0-0E3B-5C33-01ED46B55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DE2A3-0C2F-CFDF-CC37-4213A3957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DE09BA-B26C-1BF3-D2AF-CB57A4CE1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8D0C6-CEC3-8D4B-E3A3-87A74C78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CDA34-72F5-31DE-E08E-25C17432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9BA9E-B062-5D60-E3BA-85072DF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456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2FBB-E1A5-EEC1-97EA-FF811A1B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967B0-C5D2-C82E-B28F-13C4497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8E362-9AF6-33CC-FE41-D45615E5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3C599-274F-C7FD-8004-20DFE69C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6417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5B753-5104-1AB2-E8AC-FDE7EFD4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2B68D-1471-9141-729E-DFB66771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E9615-CF2C-83F5-F5CF-D6F478BF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611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E9B37-A939-E1BB-1D3C-FA4EDAC2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8CF1-C686-5665-674F-8A4BD10F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F483C-0C28-6254-6E97-D2401AA22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63E2F-82AE-D8D0-7A3D-50B9879A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81B9A-09FD-398D-5961-C7DFE2FF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DE155-E1EE-7552-F421-28F6AFCE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722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A88C-1169-F7EE-9234-BB6D8038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DE3AE-724E-40F5-84BF-BE65E89DD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229FF-3BD7-CCE1-B2D6-B58D36989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8A39F-493B-EAD6-A178-5A336921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F0AB4-88EB-89B6-7859-4992303F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3A2B0-C32B-C93E-2E19-3FEA993C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223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D26B7-287B-96E5-1E76-5BC34F9E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475F7-7375-B21C-B48A-F103AEF90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B58F-F393-3D91-3974-07E1FD330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A5840-F776-491E-9427-ACB1A981E342}" type="datetimeFigureOut">
              <a:rPr lang="lv-LV" smtClean="0"/>
              <a:t>07.01.2025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CC7A-0333-6E5E-581D-8756E94EA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8C44-507C-A1B7-359A-00B963433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5327F-C47E-4D1F-AFC0-5D8E980DD852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F1D4F-C30E-C3C2-49AD-B1FC1810ED2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191750" y="6657340"/>
            <a:ext cx="19621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lv-LV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Ierobežotas pieejamības ārēja informācija</a:t>
            </a:r>
          </a:p>
        </p:txBody>
      </p:sp>
    </p:spTree>
    <p:extLst>
      <p:ext uri="{BB962C8B-B14F-4D97-AF65-F5344CB8AC3E}">
        <p14:creationId xmlns:p14="http://schemas.microsoft.com/office/powerpoint/2010/main" val="276838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907864912,&quot;Placement&quot;:&quot;Footer&quot;,&quot;Top&quot;:519.343,&quot;Left&quot;:756.971558,&quot;SlideWidth&quot;:960,&quot;SlideHeight&quot;:540}">
            <a:extLst>
              <a:ext uri="{FF2B5EF4-FFF2-40B4-BE49-F238E27FC236}">
                <a16:creationId xmlns:a16="http://schemas.microsoft.com/office/drawing/2014/main" id="{A5E4E568-C818-D14A-CA53-07335DD53112}"/>
              </a:ext>
            </a:extLst>
          </p:cNvPr>
          <p:cNvSpPr txBox="1"/>
          <p:nvPr userDrawn="1"/>
        </p:nvSpPr>
        <p:spPr>
          <a:xfrm>
            <a:off x="9613539" y="6595656"/>
            <a:ext cx="257846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lv-LV" sz="1000">
                <a:solidFill>
                  <a:srgbClr val="000000"/>
                </a:solidFill>
                <a:latin typeface="Calibri" panose="020F0502020204030204" pitchFamily="34" charset="0"/>
              </a:rPr>
              <a:t>Ierobežotas pieejamības iekšēja informācija</a:t>
            </a:r>
          </a:p>
        </p:txBody>
      </p:sp>
    </p:spTree>
    <p:extLst>
      <p:ext uri="{BB962C8B-B14F-4D97-AF65-F5344CB8AC3E}">
        <p14:creationId xmlns:p14="http://schemas.microsoft.com/office/powerpoint/2010/main" val="332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25E3F38E-14A1-47D4-A0B2-57AFE2232942}"/>
              </a:ext>
            </a:extLst>
          </p:cNvPr>
          <p:cNvSpPr txBox="1">
            <a:spLocks/>
          </p:cNvSpPr>
          <p:nvPr userDrawn="1"/>
        </p:nvSpPr>
        <p:spPr>
          <a:xfrm>
            <a:off x="11411120" y="404813"/>
            <a:ext cx="381206" cy="374602"/>
          </a:xfrm>
          <a:prstGeom prst="rect">
            <a:avLst/>
          </a:prstGeom>
        </p:spPr>
        <p:txBody>
          <a:bodyPr lIns="25400" tIns="25400" rIns="25400" bIns="25400" anchor="t"/>
          <a:lstStyle>
            <a:defPPr>
              <a:defRPr lang="en-LV"/>
            </a:defPPr>
            <a:lvl1pPr marL="0" algn="ctr" defTabSz="584200" rtl="0" eaLnBrk="1" latinLnBrk="0" hangingPunct="1"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LV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LV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21D56-3272-C14A-D732-C698BA2682D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191750" y="6657340"/>
            <a:ext cx="19621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Ierobežotas pieejamības ārēja informācija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DD112D5-EB0F-CB5D-0283-93256593383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4497" y="447962"/>
            <a:ext cx="457410" cy="216000"/>
          </a:xfrm>
          <a:prstGeom prst="rect">
            <a:avLst/>
          </a:prstGeom>
        </p:spPr>
      </p:pic>
      <p:pic>
        <p:nvPicPr>
          <p:cNvPr id="2" name="Picture 1" descr="A yellow square with a black background&#10;&#10;Description automatically generated">
            <a:extLst>
              <a:ext uri="{FF2B5EF4-FFF2-40B4-BE49-F238E27FC236}">
                <a16:creationId xmlns:a16="http://schemas.microsoft.com/office/drawing/2014/main" id="{1F6B8CD7-F826-5CDE-BA73-D122941F155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85843" y="404813"/>
            <a:ext cx="666583" cy="50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4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2" r:id="rId14"/>
    <p:sldLayoutId id="214748369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255">
          <p15:clr>
            <a:srgbClr val="A4A3A4"/>
          </p15:clr>
        </p15:guide>
        <p15:guide id="4" orient="horz" pos="406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dgedelta.com/company/blog/how-many-companies-use-cloud-computing-in-2024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C2423-C616-09E9-C345-20FAECCFFD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7" y="3428166"/>
            <a:ext cx="5190707" cy="3025022"/>
          </a:xfrm>
        </p:spPr>
        <p:txBody>
          <a:bodyPr/>
          <a:lstStyle/>
          <a:p>
            <a:r>
              <a:rPr lang="lv-LV" sz="5400" dirty="0">
                <a:latin typeface="+mn-lt"/>
                <a:ea typeface="+mn-ea"/>
                <a:cs typeface="+mn-cs"/>
              </a:rPr>
              <a:t>LIKTA </a:t>
            </a:r>
          </a:p>
          <a:p>
            <a:r>
              <a:rPr lang="lv-LV" sz="2800" dirty="0"/>
              <a:t>P</a:t>
            </a:r>
            <a:r>
              <a:rPr lang="lv-LV" sz="2800" dirty="0">
                <a:latin typeface="+mn-lt"/>
                <a:ea typeface="+mn-ea"/>
                <a:cs typeface="+mn-cs"/>
              </a:rPr>
              <a:t>ar datu centru risinājumiem publiskajam sektoram</a:t>
            </a:r>
          </a:p>
          <a:p>
            <a:r>
              <a:rPr lang="lv-LV" sz="1400" dirty="0"/>
              <a:t>Māris Sperga</a:t>
            </a:r>
          </a:p>
          <a:p>
            <a:r>
              <a:rPr lang="lv-LV" sz="1400" dirty="0"/>
              <a:t>Tet datu centru biznesa attīstības direktors </a:t>
            </a:r>
          </a:p>
        </p:txBody>
      </p:sp>
    </p:spTree>
    <p:extLst>
      <p:ext uri="{BB962C8B-B14F-4D97-AF65-F5344CB8AC3E}">
        <p14:creationId xmlns:p14="http://schemas.microsoft.com/office/powerpoint/2010/main" val="420607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CC44C0-F09F-5220-6EAB-0E642C85F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 r="183" b="16985"/>
          <a:stretch/>
        </p:blipFill>
        <p:spPr>
          <a:xfrm>
            <a:off x="9012014" y="4501558"/>
            <a:ext cx="2766935" cy="1951630"/>
          </a:xfrm>
          <a:custGeom>
            <a:avLst/>
            <a:gdLst>
              <a:gd name="connsiteX0" fmla="*/ 0 w 2766935"/>
              <a:gd name="connsiteY0" fmla="*/ 0 h 1951630"/>
              <a:gd name="connsiteX1" fmla="*/ 2766935 w 2766935"/>
              <a:gd name="connsiteY1" fmla="*/ 0 h 1951630"/>
              <a:gd name="connsiteX2" fmla="*/ 2766935 w 2766935"/>
              <a:gd name="connsiteY2" fmla="*/ 1762829 h 1951630"/>
              <a:gd name="connsiteX3" fmla="*/ 2578134 w 2766935"/>
              <a:gd name="connsiteY3" fmla="*/ 1951630 h 1951630"/>
              <a:gd name="connsiteX4" fmla="*/ 180137 w 2766935"/>
              <a:gd name="connsiteY4" fmla="*/ 1951630 h 1951630"/>
              <a:gd name="connsiteX5" fmla="*/ 6173 w 2766935"/>
              <a:gd name="connsiteY5" fmla="*/ 1836319 h 1951630"/>
              <a:gd name="connsiteX6" fmla="*/ 0 w 2766935"/>
              <a:gd name="connsiteY6" fmla="*/ 1816433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6935" h="1951630">
                <a:moveTo>
                  <a:pt x="0" y="0"/>
                </a:moveTo>
                <a:lnTo>
                  <a:pt x="2766935" y="0"/>
                </a:lnTo>
                <a:lnTo>
                  <a:pt x="2766935" y="1762829"/>
                </a:lnTo>
                <a:cubicBezTo>
                  <a:pt x="2766935" y="1867101"/>
                  <a:pt x="2682406" y="1951630"/>
                  <a:pt x="2578134" y="1951630"/>
                </a:cubicBezTo>
                <a:lnTo>
                  <a:pt x="180137" y="1951630"/>
                </a:lnTo>
                <a:cubicBezTo>
                  <a:pt x="101933" y="1951630"/>
                  <a:pt x="34834" y="1904083"/>
                  <a:pt x="6173" y="1836319"/>
                </a:cubicBezTo>
                <a:lnTo>
                  <a:pt x="0" y="1816433"/>
                </a:lnTo>
                <a:close/>
              </a:path>
            </a:pathLst>
          </a:custGeom>
        </p:spPr>
      </p:pic>
      <p:pic>
        <p:nvPicPr>
          <p:cNvPr id="18" name="Picture 17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8FD462D1-B1DD-D46D-8392-4F3DC51F0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3174" r="16791" b="32558"/>
          <a:stretch>
            <a:fillRect/>
          </a:stretch>
        </p:blipFill>
        <p:spPr>
          <a:xfrm>
            <a:off x="6141828" y="4501558"/>
            <a:ext cx="2772000" cy="1951630"/>
          </a:xfrm>
          <a:custGeom>
            <a:avLst/>
            <a:gdLst>
              <a:gd name="connsiteX0" fmla="*/ 0 w 2772000"/>
              <a:gd name="connsiteY0" fmla="*/ 0 h 1951630"/>
              <a:gd name="connsiteX1" fmla="*/ 2772000 w 2772000"/>
              <a:gd name="connsiteY1" fmla="*/ 0 h 1951630"/>
              <a:gd name="connsiteX2" fmla="*/ 2772000 w 2772000"/>
              <a:gd name="connsiteY2" fmla="*/ 1762829 h 1951630"/>
              <a:gd name="connsiteX3" fmla="*/ 2583199 w 2772000"/>
              <a:gd name="connsiteY3" fmla="*/ 1951630 h 1951630"/>
              <a:gd name="connsiteX4" fmla="*/ 185202 w 2772000"/>
              <a:gd name="connsiteY4" fmla="*/ 1951630 h 1951630"/>
              <a:gd name="connsiteX5" fmla="*/ 237 w 2772000"/>
              <a:gd name="connsiteY5" fmla="*/ 1800879 h 1951630"/>
              <a:gd name="connsiteX6" fmla="*/ 0 w 2772000"/>
              <a:gd name="connsiteY6" fmla="*/ 1798530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000" h="1951630">
                <a:moveTo>
                  <a:pt x="0" y="0"/>
                </a:moveTo>
                <a:lnTo>
                  <a:pt x="2772000" y="0"/>
                </a:lnTo>
                <a:lnTo>
                  <a:pt x="2772000" y="1762829"/>
                </a:lnTo>
                <a:cubicBezTo>
                  <a:pt x="2772000" y="1867101"/>
                  <a:pt x="2687471" y="1951630"/>
                  <a:pt x="2583199" y="1951630"/>
                </a:cubicBezTo>
                <a:lnTo>
                  <a:pt x="185202" y="1951630"/>
                </a:lnTo>
                <a:cubicBezTo>
                  <a:pt x="93964" y="1951630"/>
                  <a:pt x="17842" y="1886913"/>
                  <a:pt x="237" y="1800879"/>
                </a:cubicBezTo>
                <a:lnTo>
                  <a:pt x="0" y="1798530"/>
                </a:lnTo>
                <a:close/>
              </a:path>
            </a:pathLst>
          </a:custGeom>
        </p:spPr>
      </p:pic>
      <p:pic>
        <p:nvPicPr>
          <p:cNvPr id="19" name="Picture 18" descr="A picture containing green, outdoor&#10;&#10;Description automatically generated">
            <a:extLst>
              <a:ext uri="{FF2B5EF4-FFF2-40B4-BE49-F238E27FC236}">
                <a16:creationId xmlns:a16="http://schemas.microsoft.com/office/drawing/2014/main" id="{85D0B97F-683D-54D2-FB1F-1F754BFD6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t="6915" r="24554" b="39404"/>
          <a:stretch>
            <a:fillRect/>
          </a:stretch>
        </p:blipFill>
        <p:spPr>
          <a:xfrm>
            <a:off x="3273109" y="4501558"/>
            <a:ext cx="2775599" cy="1951630"/>
          </a:xfrm>
          <a:custGeom>
            <a:avLst/>
            <a:gdLst>
              <a:gd name="connsiteX0" fmla="*/ 0 w 2775599"/>
              <a:gd name="connsiteY0" fmla="*/ 0 h 1951630"/>
              <a:gd name="connsiteX1" fmla="*/ 2775599 w 2775599"/>
              <a:gd name="connsiteY1" fmla="*/ 0 h 1951630"/>
              <a:gd name="connsiteX2" fmla="*/ 2775599 w 2775599"/>
              <a:gd name="connsiteY2" fmla="*/ 1762829 h 1951630"/>
              <a:gd name="connsiteX3" fmla="*/ 2586798 w 2775599"/>
              <a:gd name="connsiteY3" fmla="*/ 1951630 h 1951630"/>
              <a:gd name="connsiteX4" fmla="*/ 188801 w 2775599"/>
              <a:gd name="connsiteY4" fmla="*/ 1951630 h 1951630"/>
              <a:gd name="connsiteX5" fmla="*/ 0 w 2775599"/>
              <a:gd name="connsiteY5" fmla="*/ 1762829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5599" h="1951630">
                <a:moveTo>
                  <a:pt x="0" y="0"/>
                </a:moveTo>
                <a:lnTo>
                  <a:pt x="2775599" y="0"/>
                </a:lnTo>
                <a:lnTo>
                  <a:pt x="2775599" y="1762829"/>
                </a:lnTo>
                <a:cubicBezTo>
                  <a:pt x="2775599" y="1867101"/>
                  <a:pt x="2691070" y="1951630"/>
                  <a:pt x="2586798" y="1951630"/>
                </a:cubicBezTo>
                <a:lnTo>
                  <a:pt x="188801" y="1951630"/>
                </a:lnTo>
                <a:cubicBezTo>
                  <a:pt x="84529" y="1951630"/>
                  <a:pt x="0" y="1867101"/>
                  <a:pt x="0" y="1762829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27255-BE38-574F-FFC5-6E2146E5F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r="1515" b="8343"/>
          <a:stretch/>
        </p:blipFill>
        <p:spPr>
          <a:xfrm>
            <a:off x="411590" y="4501558"/>
            <a:ext cx="2775599" cy="1951630"/>
          </a:xfrm>
          <a:custGeom>
            <a:avLst/>
            <a:gdLst>
              <a:gd name="connsiteX0" fmla="*/ 0 w 2775599"/>
              <a:gd name="connsiteY0" fmla="*/ 0 h 1951630"/>
              <a:gd name="connsiteX1" fmla="*/ 2775599 w 2775599"/>
              <a:gd name="connsiteY1" fmla="*/ 0 h 1951630"/>
              <a:gd name="connsiteX2" fmla="*/ 2775599 w 2775599"/>
              <a:gd name="connsiteY2" fmla="*/ 1762829 h 1951630"/>
              <a:gd name="connsiteX3" fmla="*/ 2586798 w 2775599"/>
              <a:gd name="connsiteY3" fmla="*/ 1951630 h 1951630"/>
              <a:gd name="connsiteX4" fmla="*/ 188801 w 2775599"/>
              <a:gd name="connsiteY4" fmla="*/ 1951630 h 1951630"/>
              <a:gd name="connsiteX5" fmla="*/ 0 w 2775599"/>
              <a:gd name="connsiteY5" fmla="*/ 1762829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5599" h="1951630">
                <a:moveTo>
                  <a:pt x="0" y="0"/>
                </a:moveTo>
                <a:lnTo>
                  <a:pt x="2775599" y="0"/>
                </a:lnTo>
                <a:lnTo>
                  <a:pt x="2775599" y="1762829"/>
                </a:lnTo>
                <a:cubicBezTo>
                  <a:pt x="2775599" y="1867101"/>
                  <a:pt x="2691070" y="1951630"/>
                  <a:pt x="2586798" y="1951630"/>
                </a:cubicBezTo>
                <a:lnTo>
                  <a:pt x="188801" y="1951630"/>
                </a:lnTo>
                <a:cubicBezTo>
                  <a:pt x="84529" y="1951630"/>
                  <a:pt x="0" y="1867101"/>
                  <a:pt x="0" y="1762829"/>
                </a:cubicBezTo>
                <a:close/>
              </a:path>
            </a:pathLst>
          </a:custGeom>
        </p:spPr>
      </p:pic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DC92D73C-13A2-6079-F0CB-08AEF7D3469E}"/>
              </a:ext>
            </a:extLst>
          </p:cNvPr>
          <p:cNvSpPr/>
          <p:nvPr/>
        </p:nvSpPr>
        <p:spPr>
          <a:xfrm>
            <a:off x="900694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Esošo datu centru modernizācija, lai atbilstu zaļajām prasībām</a:t>
            </a:r>
          </a:p>
        </p:txBody>
      </p:sp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E28BDBCE-DE30-540F-E562-406277108187}"/>
              </a:ext>
            </a:extLst>
          </p:cNvPr>
          <p:cNvSpPr/>
          <p:nvPr/>
        </p:nvSpPr>
        <p:spPr>
          <a:xfrm>
            <a:off x="41158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Datu centri kļūst «blīvāki» (74% datu centru 2021. gadā tika projektēti 10 </a:t>
            </a:r>
            <a:r>
              <a:rPr kumimoji="0" lang="lv-LV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kW</a:t>
            </a: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+ jaudas uz statni)</a:t>
            </a: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0068B2B4-C2A3-9F9A-A959-78C336D3C594}"/>
              </a:ext>
            </a:extLst>
          </p:cNvPr>
          <p:cNvSpPr/>
          <p:nvPr/>
        </p:nvSpPr>
        <p:spPr>
          <a:xfrm>
            <a:off x="327670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Datu centru dzesēšanai gaisa vietā arvien vairāk tiks izmantots šķidrums (līdz 140 </a:t>
            </a:r>
            <a:r>
              <a:rPr kumimoji="0" lang="lv-LV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kW</a:t>
            </a: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 uz statni)</a:t>
            </a:r>
          </a:p>
        </p:txBody>
      </p: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1D5CCC34-9564-C028-1613-FFA6F07A393E}"/>
              </a:ext>
            </a:extLst>
          </p:cNvPr>
          <p:cNvSpPr/>
          <p:nvPr/>
        </p:nvSpPr>
        <p:spPr>
          <a:xfrm>
            <a:off x="614182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Arvien lielāku vietu ieņems modulāra datu centru infrastruktūra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F99C99D-3E46-1FD8-E660-A55C2D57D333}"/>
              </a:ext>
            </a:extLst>
          </p:cNvPr>
          <p:cNvSpPr txBox="1">
            <a:spLocks/>
          </p:cNvSpPr>
          <p:nvPr/>
        </p:nvSpPr>
        <p:spPr>
          <a:xfrm>
            <a:off x="407989" y="934478"/>
            <a:ext cx="11376026" cy="72996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>
                <a:latin typeface="Arial" panose="020B0604020202020204" pitchFamily="34" charset="0"/>
                <a:cs typeface="Arial" panose="020B0604020202020204" pitchFamily="34" charset="0"/>
              </a:rPr>
              <a:t>Izaicinājumi datu centru infrastruktūrai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B048DA40-BE5A-4341-4349-8D8AF8EC2384}"/>
              </a:ext>
            </a:extLst>
          </p:cNvPr>
          <p:cNvSpPr/>
          <p:nvPr/>
        </p:nvSpPr>
        <p:spPr>
          <a:xfrm>
            <a:off x="686827" y="1824245"/>
            <a:ext cx="2221523" cy="500751"/>
          </a:xfrm>
          <a:prstGeom prst="roundRect">
            <a:avLst>
              <a:gd name="adj" fmla="val 50000"/>
            </a:avLst>
          </a:prstGeom>
          <a:solidFill>
            <a:srgbClr val="FFD1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Jauda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E7F18C95-9AA6-BB91-352D-CF54DCE86C5D}"/>
              </a:ext>
            </a:extLst>
          </p:cNvPr>
          <p:cNvSpPr/>
          <p:nvPr/>
        </p:nvSpPr>
        <p:spPr>
          <a:xfrm>
            <a:off x="3551947" y="1824245"/>
            <a:ext cx="2221523" cy="500751"/>
          </a:xfrm>
          <a:prstGeom prst="roundRect">
            <a:avLst>
              <a:gd name="adj" fmla="val 50000"/>
            </a:avLst>
          </a:prstGeom>
          <a:solidFill>
            <a:srgbClr val="FFD1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Dzesēšana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37256937-77D5-C6F9-F3B3-10DC70C2AF92}"/>
              </a:ext>
            </a:extLst>
          </p:cNvPr>
          <p:cNvSpPr/>
          <p:nvPr/>
        </p:nvSpPr>
        <p:spPr>
          <a:xfrm>
            <a:off x="6417067" y="1824245"/>
            <a:ext cx="2221523" cy="500751"/>
          </a:xfrm>
          <a:prstGeom prst="roundRect">
            <a:avLst>
              <a:gd name="adj" fmla="val 50000"/>
            </a:avLst>
          </a:prstGeom>
          <a:solidFill>
            <a:srgbClr val="FFD1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Modularitāte</a:t>
            </a:r>
            <a:endParaRPr kumimoji="0" lang="lv-LV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1B2301DC-3C2C-46CF-B65C-53C4851267C6}"/>
              </a:ext>
            </a:extLst>
          </p:cNvPr>
          <p:cNvSpPr/>
          <p:nvPr/>
        </p:nvSpPr>
        <p:spPr>
          <a:xfrm>
            <a:off x="9282187" y="1824245"/>
            <a:ext cx="2221523" cy="500751"/>
          </a:xfrm>
          <a:prstGeom prst="roundRect">
            <a:avLst>
              <a:gd name="adj" fmla="val 50000"/>
            </a:avLst>
          </a:prstGeom>
          <a:solidFill>
            <a:srgbClr val="FFD1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Ilgtspēja</a:t>
            </a:r>
            <a:endParaRPr kumimoji="0" lang="lv-LV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9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B6CA7-0D57-0ED5-76DC-523C8F3C1317}"/>
              </a:ext>
            </a:extLst>
          </p:cNvPr>
          <p:cNvSpPr txBox="1">
            <a:spLocks/>
          </p:cNvSpPr>
          <p:nvPr/>
        </p:nvSpPr>
        <p:spPr>
          <a:xfrm>
            <a:off x="0" y="1427597"/>
            <a:ext cx="12191999" cy="251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4800" b="1" dirty="0">
                <a:latin typeface="Arial" panose="020B0604020202020204" pitchFamily="34" charset="0"/>
                <a:cs typeface="Arial" panose="020B0604020202020204" pitchFamily="34" charset="0"/>
              </a:rPr>
              <a:t>Kādus mākoņus izvēlas nozares?</a:t>
            </a:r>
            <a:endParaRPr lang="en-LV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5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41A97A-05B7-04A6-1B09-684E54C2CC79}"/>
              </a:ext>
            </a:extLst>
          </p:cNvPr>
          <p:cNvSpPr txBox="1"/>
          <p:nvPr/>
        </p:nvSpPr>
        <p:spPr>
          <a:xfrm>
            <a:off x="414677" y="5174571"/>
            <a:ext cx="4024801" cy="107721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lv-LV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Katrs mākonis ir ar savām priekšrocībām, nav viens risinājums, kas der visam. Jāizvēlas labākais no pieejamā, kombinējot.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36A9DD-3F3B-0093-4B1B-7D414292B2C2}"/>
              </a:ext>
            </a:extLst>
          </p:cNvPr>
          <p:cNvSpPr txBox="1">
            <a:spLocks/>
          </p:cNvSpPr>
          <p:nvPr/>
        </p:nvSpPr>
        <p:spPr>
          <a:xfrm>
            <a:off x="407989" y="934478"/>
            <a:ext cx="4031489" cy="72996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Viens mākonis</a:t>
            </a:r>
            <a:b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 atbilde visam</a:t>
            </a:r>
            <a:endParaRPr kumimoji="0" lang="lv-LV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BD890A-D766-5359-D975-51749EC33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1781" r="11155" b="1181"/>
          <a:stretch/>
        </p:blipFill>
        <p:spPr bwMode="auto">
          <a:xfrm>
            <a:off x="5178113" y="1307939"/>
            <a:ext cx="5738397" cy="49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32CF4-22A1-2482-017E-585537DFBA20}"/>
              </a:ext>
            </a:extLst>
          </p:cNvPr>
          <p:cNvSpPr txBox="1"/>
          <p:nvPr/>
        </p:nvSpPr>
        <p:spPr>
          <a:xfrm>
            <a:off x="407988" y="6292901"/>
            <a:ext cx="6477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https://edgedelta.com/company/blog/how-many-companies-use-cloud-computing-in-2024</a:t>
            </a:r>
            <a:endParaRPr lang="lv-LV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893A994D-D35D-F8EE-CBAF-1BFCB3EA6A1E}"/>
              </a:ext>
            </a:extLst>
          </p:cNvPr>
          <p:cNvSpPr/>
          <p:nvPr/>
        </p:nvSpPr>
        <p:spPr>
          <a:xfrm>
            <a:off x="4769599" y="1021850"/>
            <a:ext cx="7007723" cy="5431338"/>
          </a:xfrm>
          <a:prstGeom prst="roundRect">
            <a:avLst>
              <a:gd name="adj" fmla="val 6435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5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AB3FABE4-ADD2-7FD4-8515-0FEE780554B6}"/>
              </a:ext>
            </a:extLst>
          </p:cNvPr>
          <p:cNvSpPr/>
          <p:nvPr/>
        </p:nvSpPr>
        <p:spPr>
          <a:xfrm>
            <a:off x="4769600" y="1021850"/>
            <a:ext cx="3456000" cy="1746000"/>
          </a:xfrm>
          <a:prstGeom prst="roundRect">
            <a:avLst>
              <a:gd name="adj" fmla="val 11763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Vairāki mākoņu tipi: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publiski, privāti, komūnas, hibrīdi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BBC549B3-5FF6-C55A-A40C-DDA5F617FA5C}"/>
              </a:ext>
            </a:extLst>
          </p:cNvPr>
          <p:cNvSpPr/>
          <p:nvPr/>
        </p:nvSpPr>
        <p:spPr>
          <a:xfrm>
            <a:off x="4769600" y="2864519"/>
            <a:ext cx="3456000" cy="1746000"/>
          </a:xfrm>
          <a:prstGeom prst="roundRect">
            <a:avLst>
              <a:gd name="adj" fmla="val 11763"/>
            </a:avLst>
          </a:prstGeom>
          <a:solidFill>
            <a:srgbClr val="FFED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251999" rIns="72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Dažādi automatizācijas līmeņi: 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pieejamie pakalpojumi</a:t>
            </a:r>
          </a:p>
        </p:txBody>
      </p:sp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D0B41596-2AAA-FA10-31F9-C853EE34D30C}"/>
              </a:ext>
            </a:extLst>
          </p:cNvPr>
          <p:cNvSpPr/>
          <p:nvPr/>
        </p:nvSpPr>
        <p:spPr>
          <a:xfrm>
            <a:off x="4769600" y="4707188"/>
            <a:ext cx="3456000" cy="1746000"/>
          </a:xfrm>
          <a:prstGeom prst="roundRect">
            <a:avLst>
              <a:gd name="adj" fmla="val 11763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Tehniskais nodrošinājums: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dažādas izmantotās tehnoloģijas, atbilstība drošības prasībām, ģeogrāfiskā rezervēšana</a:t>
            </a:r>
          </a:p>
        </p:txBody>
      </p:sp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0306FECF-E8B7-5967-78B8-40017F1F2D10}"/>
              </a:ext>
            </a:extLst>
          </p:cNvPr>
          <p:cNvSpPr/>
          <p:nvPr/>
        </p:nvSpPr>
        <p:spPr>
          <a:xfrm>
            <a:off x="8321322" y="1021850"/>
            <a:ext cx="3456000" cy="1746000"/>
          </a:xfrm>
          <a:prstGeom prst="roundRect">
            <a:avLst>
              <a:gd name="adj" fmla="val 11763"/>
            </a:avLst>
          </a:prstGeom>
          <a:solidFill>
            <a:srgbClr val="FFED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Vairāki pakalpojumu tipi: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IaaS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lv-LV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PaaS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lv-LV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SaaS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un citi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8B4A2458-1219-A9E0-D088-0B10802CD7B7}"/>
              </a:ext>
            </a:extLst>
          </p:cNvPr>
          <p:cNvSpPr/>
          <p:nvPr/>
        </p:nvSpPr>
        <p:spPr>
          <a:xfrm>
            <a:off x="8321322" y="2864519"/>
            <a:ext cx="3456000" cy="1746000"/>
          </a:xfrm>
          <a:prstGeom prst="roundRect">
            <a:avLst>
              <a:gd name="adj" fmla="val 11763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Dažādi tarifikācijas veidi: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fiksēti, dinamiski, par stundām, mēnešiem, par lietotājiem, par resursiem un citi </a:t>
            </a:r>
          </a:p>
        </p:txBody>
      </p:sp>
      <p:sp>
        <p:nvSpPr>
          <p:cNvPr id="9" name="Rounded Rectangle 39">
            <a:extLst>
              <a:ext uri="{FF2B5EF4-FFF2-40B4-BE49-F238E27FC236}">
                <a16:creationId xmlns:a16="http://schemas.microsoft.com/office/drawing/2014/main" id="{A880F2F6-E5E6-1417-5772-FD0548919AFE}"/>
              </a:ext>
            </a:extLst>
          </p:cNvPr>
          <p:cNvSpPr/>
          <p:nvPr/>
        </p:nvSpPr>
        <p:spPr>
          <a:xfrm>
            <a:off x="8321322" y="4707188"/>
            <a:ext cx="3456000" cy="1746000"/>
          </a:xfrm>
          <a:prstGeom prst="roundRect">
            <a:avLst>
              <a:gd name="adj" fmla="val 11763"/>
            </a:avLst>
          </a:prstGeom>
          <a:solidFill>
            <a:srgbClr val="FFED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Saistītie pakalpojumi: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darbs, konsultācijas, uzraudzība un citi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9B6D9-D44C-6168-29CA-777875B5DB14}"/>
              </a:ext>
            </a:extLst>
          </p:cNvPr>
          <p:cNvSpPr txBox="1"/>
          <p:nvPr/>
        </p:nvSpPr>
        <p:spPr>
          <a:xfrm>
            <a:off x="414677" y="4883528"/>
            <a:ext cx="4024801" cy="15696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lv-LV" sz="1600" dirty="0" err="1">
                <a:solidFill>
                  <a:srgbClr val="000000"/>
                </a:solidFill>
                <a:latin typeface="Arial" panose="020B0604020202020204"/>
              </a:rPr>
              <a:t>Hybrid</a:t>
            </a:r>
            <a:r>
              <a:rPr lang="lv-LV" sz="16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lv-LV" sz="1600" dirty="0" err="1">
                <a:solidFill>
                  <a:srgbClr val="000000"/>
                </a:solidFill>
                <a:latin typeface="Arial" panose="020B0604020202020204"/>
              </a:rPr>
              <a:t>Cloud</a:t>
            </a:r>
            <a:r>
              <a:rPr lang="lv-LV" sz="1600" dirty="0">
                <a:solidFill>
                  <a:srgbClr val="000000"/>
                </a:solidFill>
                <a:latin typeface="Arial" panose="020B0604020202020204"/>
              </a:rPr>
              <a:t> statistika: </a:t>
            </a:r>
          </a:p>
          <a:p>
            <a:r>
              <a:rPr lang="lv-LV" sz="1600" dirty="0">
                <a:solidFill>
                  <a:srgbClr val="000000"/>
                </a:solidFill>
                <a:latin typeface="Arial" panose="020B0604020202020204"/>
              </a:rPr>
              <a:t>70% līdz 90% uzņēmumu izmanto </a:t>
            </a:r>
            <a:r>
              <a:rPr lang="lv-LV" sz="1600" dirty="0" err="1">
                <a:solidFill>
                  <a:srgbClr val="000000"/>
                </a:solidFill>
                <a:latin typeface="Arial" panose="020B0604020202020204"/>
              </a:rPr>
              <a:t>mākoņpakalpojumus</a:t>
            </a:r>
            <a:r>
              <a:rPr lang="lv-LV" sz="1600" dirty="0">
                <a:solidFill>
                  <a:srgbClr val="000000"/>
                </a:solidFill>
                <a:latin typeface="Arial" panose="020B0604020202020204"/>
              </a:rPr>
              <a:t> dažādās kombinācijās, nevis 1 mākoni. </a:t>
            </a:r>
          </a:p>
          <a:p>
            <a:r>
              <a:rPr lang="lv-LV" sz="1600" dirty="0">
                <a:solidFill>
                  <a:srgbClr val="000000"/>
                </a:solidFill>
                <a:latin typeface="Arial" panose="020B0604020202020204"/>
              </a:rPr>
              <a:t>Šī ir pareizā pieeja, lai uzbūvētu modernu, ilgtspējīgu un drošu IT infrastruktūru.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8D58D0A-D940-AC1B-4C06-CEC95D7BA459}"/>
              </a:ext>
            </a:extLst>
          </p:cNvPr>
          <p:cNvSpPr txBox="1">
            <a:spLocks/>
          </p:cNvSpPr>
          <p:nvPr/>
        </p:nvSpPr>
        <p:spPr>
          <a:xfrm>
            <a:off x="407989" y="934478"/>
            <a:ext cx="4031489" cy="72996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Viens mākonis</a:t>
            </a:r>
            <a:br>
              <a:rPr kumimoji="0" lang="lv-LV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lv-LV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 atbilde visam</a:t>
            </a:r>
            <a:endParaRPr kumimoji="0" lang="lv-LV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7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B6CA7-0D57-0ED5-76DC-523C8F3C1317}"/>
              </a:ext>
            </a:extLst>
          </p:cNvPr>
          <p:cNvSpPr txBox="1">
            <a:spLocks/>
          </p:cNvSpPr>
          <p:nvPr/>
        </p:nvSpPr>
        <p:spPr>
          <a:xfrm>
            <a:off x="0" y="2075297"/>
            <a:ext cx="12191999" cy="251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4800" dirty="0">
                <a:latin typeface="Arial" panose="020B0604020202020204" pitchFamily="34" charset="0"/>
                <a:cs typeface="Arial" panose="020B0604020202020204" pitchFamily="34" charset="0"/>
              </a:rPr>
              <a:t>Kam pievērst uzmanību izvēloties datu centru pakalpojumus?</a:t>
            </a:r>
          </a:p>
        </p:txBody>
      </p:sp>
    </p:spTree>
    <p:extLst>
      <p:ext uri="{BB962C8B-B14F-4D97-AF65-F5344CB8AC3E}">
        <p14:creationId xmlns:p14="http://schemas.microsoft.com/office/powerpoint/2010/main" val="208008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399D8680-E5F7-B1D6-2651-1859CBD6EE2B}"/>
              </a:ext>
            </a:extLst>
          </p:cNvPr>
          <p:cNvSpPr/>
          <p:nvPr/>
        </p:nvSpPr>
        <p:spPr>
          <a:xfrm>
            <a:off x="6209635" y="1664446"/>
            <a:ext cx="4437979" cy="2232306"/>
          </a:xfrm>
          <a:prstGeom prst="roundRect">
            <a:avLst>
              <a:gd name="adj" fmla="val 6614"/>
            </a:avLst>
          </a:prstGeom>
          <a:solidFill>
            <a:srgbClr val="FFE27C"/>
          </a:solidFill>
          <a:ln w="19050">
            <a:noFill/>
            <a:miter lim="400000"/>
          </a:ln>
        </p:spPr>
        <p:txBody>
          <a:bodyPr lIns="216000" tIns="216000" rIns="216000" bIns="21600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0000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42168405-F11C-FC49-3A4B-8729AD6205B5}"/>
              </a:ext>
            </a:extLst>
          </p:cNvPr>
          <p:cNvSpPr/>
          <p:nvPr/>
        </p:nvSpPr>
        <p:spPr>
          <a:xfrm>
            <a:off x="1010396" y="1664446"/>
            <a:ext cx="4437979" cy="2232306"/>
          </a:xfrm>
          <a:prstGeom prst="roundRect">
            <a:avLst>
              <a:gd name="adj" fmla="val 6614"/>
            </a:avLst>
          </a:prstGeom>
          <a:solidFill>
            <a:srgbClr val="FFD126"/>
          </a:solidFill>
          <a:ln w="19050">
            <a:noFill/>
            <a:miter lim="400000"/>
          </a:ln>
        </p:spPr>
        <p:txBody>
          <a:bodyPr lIns="216000" tIns="216000" rIns="216000" bIns="216000" anchor="t"/>
          <a:lstStyle/>
          <a:p>
            <a:endParaRPr lang="en-GB" kern="0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GB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D4F7BF4-7F22-503E-F214-3DCFA562AD01}"/>
              </a:ext>
            </a:extLst>
          </p:cNvPr>
          <p:cNvSpPr/>
          <p:nvPr/>
        </p:nvSpPr>
        <p:spPr>
          <a:xfrm>
            <a:off x="1010395" y="4214876"/>
            <a:ext cx="4437979" cy="2232306"/>
          </a:xfrm>
          <a:prstGeom prst="roundRect">
            <a:avLst>
              <a:gd name="adj" fmla="val 6614"/>
            </a:avLst>
          </a:prstGeom>
          <a:solidFill>
            <a:srgbClr val="FFE27C"/>
          </a:solidFill>
          <a:ln w="19050">
            <a:noFill/>
            <a:miter lim="400000"/>
          </a:ln>
        </p:spPr>
        <p:txBody>
          <a:bodyPr lIns="216000" tIns="216000" rIns="216000" bIns="21600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A5ACDF76-CA8D-AAED-41EE-21EC76820616}"/>
              </a:ext>
            </a:extLst>
          </p:cNvPr>
          <p:cNvSpPr/>
          <p:nvPr/>
        </p:nvSpPr>
        <p:spPr>
          <a:xfrm>
            <a:off x="6209636" y="4214876"/>
            <a:ext cx="4437979" cy="2232306"/>
          </a:xfrm>
          <a:prstGeom prst="roundRect">
            <a:avLst>
              <a:gd name="adj" fmla="val 6614"/>
            </a:avLst>
          </a:prstGeom>
          <a:solidFill>
            <a:srgbClr val="FFD126"/>
          </a:solidFill>
          <a:ln w="19050">
            <a:noFill/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B4B8233-834B-0CC9-7B75-30DD54F83844}"/>
              </a:ext>
            </a:extLst>
          </p:cNvPr>
          <p:cNvSpPr txBox="1">
            <a:spLocks/>
          </p:cNvSpPr>
          <p:nvPr/>
        </p:nvSpPr>
        <p:spPr>
          <a:xfrm>
            <a:off x="407989" y="934478"/>
            <a:ext cx="11376026" cy="72996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/>
              <a:t>Kam pievērst uzmanību izvēloties datu centru pakalpojumus?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3B9F23E9-9091-5102-6ED0-6D2DB1B1ABEB}"/>
              </a:ext>
            </a:extLst>
          </p:cNvPr>
          <p:cNvSpPr txBox="1"/>
          <p:nvPr/>
        </p:nvSpPr>
        <p:spPr>
          <a:xfrm>
            <a:off x="2242236" y="1777514"/>
            <a:ext cx="3206139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Pakalpojuma </a:t>
            </a:r>
            <a:b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pieejamībai</a:t>
            </a:r>
          </a:p>
        </p:txBody>
      </p:sp>
      <p:sp>
        <p:nvSpPr>
          <p:cNvPr id="15" name="02">
            <a:extLst>
              <a:ext uri="{FF2B5EF4-FFF2-40B4-BE49-F238E27FC236}">
                <a16:creationId xmlns:a16="http://schemas.microsoft.com/office/drawing/2014/main" id="{78EA10AA-569D-E357-83F5-F98CB1EA98C7}"/>
              </a:ext>
            </a:extLst>
          </p:cNvPr>
          <p:cNvSpPr txBox="1"/>
          <p:nvPr/>
        </p:nvSpPr>
        <p:spPr>
          <a:xfrm>
            <a:off x="7358930" y="4310489"/>
            <a:ext cx="3354525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Ekspertu</a:t>
            </a:r>
            <a:b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komandai</a:t>
            </a:r>
          </a:p>
        </p:txBody>
      </p:sp>
      <p:sp>
        <p:nvSpPr>
          <p:cNvPr id="16" name="03">
            <a:extLst>
              <a:ext uri="{FF2B5EF4-FFF2-40B4-BE49-F238E27FC236}">
                <a16:creationId xmlns:a16="http://schemas.microsoft.com/office/drawing/2014/main" id="{D37DADAE-7E76-91BC-CB12-4849BF7AC878}"/>
              </a:ext>
            </a:extLst>
          </p:cNvPr>
          <p:cNvSpPr txBox="1"/>
          <p:nvPr/>
        </p:nvSpPr>
        <p:spPr>
          <a:xfrm>
            <a:off x="7358929" y="1950804"/>
            <a:ext cx="3354526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SLA </a:t>
            </a:r>
          </a:p>
        </p:txBody>
      </p:sp>
      <p:sp>
        <p:nvSpPr>
          <p:cNvPr id="17" name="01">
            <a:extLst>
              <a:ext uri="{FF2B5EF4-FFF2-40B4-BE49-F238E27FC236}">
                <a16:creationId xmlns:a16="http://schemas.microsoft.com/office/drawing/2014/main" id="{189ABE67-6516-7607-2235-344D544BF4E0}"/>
              </a:ext>
            </a:extLst>
          </p:cNvPr>
          <p:cNvSpPr txBox="1"/>
          <p:nvPr/>
        </p:nvSpPr>
        <p:spPr>
          <a:xfrm>
            <a:off x="1252311" y="2718373"/>
            <a:ext cx="3206139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sz="1500" b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99.9+% un rezervācijai ģeogrāfiski neatkarīgos datu centros ES</a:t>
            </a:r>
            <a:endParaRPr lang="lv-LV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02">
            <a:extLst>
              <a:ext uri="{FF2B5EF4-FFF2-40B4-BE49-F238E27FC236}">
                <a16:creationId xmlns:a16="http://schemas.microsoft.com/office/drawing/2014/main" id="{4BA06A9A-81E2-FFE8-B6B7-7F2E925B4281}"/>
              </a:ext>
            </a:extLst>
          </p:cNvPr>
          <p:cNvSpPr txBox="1"/>
          <p:nvPr/>
        </p:nvSpPr>
        <p:spPr>
          <a:xfrm>
            <a:off x="6529446" y="5223497"/>
            <a:ext cx="3354525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sz="1500" b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Spējai nodrošināt operatīvu rīcību incidentu gadījumos un atklātu komunikāciju</a:t>
            </a:r>
            <a:endParaRPr lang="lv-LV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03">
            <a:extLst>
              <a:ext uri="{FF2B5EF4-FFF2-40B4-BE49-F238E27FC236}">
                <a16:creationId xmlns:a16="http://schemas.microsoft.com/office/drawing/2014/main" id="{E814A30B-918D-3266-6275-542BF088F20D}"/>
              </a:ext>
            </a:extLst>
          </p:cNvPr>
          <p:cNvSpPr txBox="1"/>
          <p:nvPr/>
        </p:nvSpPr>
        <p:spPr>
          <a:xfrm>
            <a:off x="6720490" y="2729587"/>
            <a:ext cx="3265659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sz="1500" b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Skaidriem IT infrastruktūras pieejamības kritērijiem, mērījumiem, procedūrām un atbildībām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376FA36-8518-5C74-EE8B-66CDD1937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9446" y="4395381"/>
            <a:ext cx="453452" cy="4534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0FB8BAB-72EE-9888-6599-4518688F9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311" y="1883853"/>
            <a:ext cx="453452" cy="45345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EB8945D-71B0-2CB6-23B7-3C845A3AE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411" y="4340602"/>
            <a:ext cx="453452" cy="4534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73A198-953E-2819-F8DD-AC3C7BB64668}"/>
              </a:ext>
            </a:extLst>
          </p:cNvPr>
          <p:cNvSpPr txBox="1"/>
          <p:nvPr/>
        </p:nvSpPr>
        <p:spPr>
          <a:xfrm>
            <a:off x="1782300" y="4346827"/>
            <a:ext cx="6101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750">
              <a:defRPr/>
            </a:pPr>
            <a:r>
              <a:rPr lang="lv-LV" sz="2400" b="1" dirty="0">
                <a:solidFill>
                  <a:srgbClr val="33322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Attīstības stratēģijai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383D699-510F-4F1B-1BEE-E77F63026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7693" y="1982570"/>
            <a:ext cx="453452" cy="453452"/>
          </a:xfrm>
          <a:prstGeom prst="rect">
            <a:avLst/>
          </a:prstGeom>
        </p:spPr>
      </p:pic>
      <p:sp>
        <p:nvSpPr>
          <p:cNvPr id="27" name="01">
            <a:extLst>
              <a:ext uri="{FF2B5EF4-FFF2-40B4-BE49-F238E27FC236}">
                <a16:creationId xmlns:a16="http://schemas.microsoft.com/office/drawing/2014/main" id="{FFD0D6E5-D63E-C20E-9D0D-4FDCBF59712C}"/>
              </a:ext>
            </a:extLst>
          </p:cNvPr>
          <p:cNvSpPr txBox="1"/>
          <p:nvPr/>
        </p:nvSpPr>
        <p:spPr>
          <a:xfrm>
            <a:off x="1198411" y="5192949"/>
            <a:ext cx="3554564" cy="35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>
            <a:lvl1pPr defTabSz="412750">
              <a:defRPr sz="2400" b="1">
                <a:solidFill>
                  <a:srgbClr val="33322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lv-LV" sz="1500" b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Infrastruktūras un pakalpojumu attīstības plāniem tuvākajiem 1-2 gadiem</a:t>
            </a:r>
            <a:endParaRPr lang="lv-LV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0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46585-C4D8-7BFA-3230-09AA43C3CF43}"/>
              </a:ext>
            </a:extLst>
          </p:cNvPr>
          <p:cNvSpPr txBox="1"/>
          <p:nvPr/>
        </p:nvSpPr>
        <p:spPr>
          <a:xfrm>
            <a:off x="1198181" y="560881"/>
            <a:ext cx="9795638" cy="565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/>
              <a:t>Piemērs</a:t>
            </a:r>
            <a:r>
              <a:rPr lang="en-US" sz="3200" b="1" dirty="0"/>
              <a:t> no SLA</a:t>
            </a:r>
            <a:r>
              <a:rPr lang="lv-LV" sz="3200" b="1" dirty="0"/>
              <a:t> 1/2</a:t>
            </a:r>
            <a:endParaRPr lang="en-US" sz="3200" b="1" dirty="0"/>
          </a:p>
        </p:txBody>
      </p:sp>
      <p:pic>
        <p:nvPicPr>
          <p:cNvPr id="7" name="Picture 6" descr="A table with numbers and time&#10;&#10;Description automatically generated">
            <a:extLst>
              <a:ext uri="{FF2B5EF4-FFF2-40B4-BE49-F238E27FC236}">
                <a16:creationId xmlns:a16="http://schemas.microsoft.com/office/drawing/2014/main" id="{FC42719B-45CE-BFEE-5E55-F2CDC44F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82" y="1213294"/>
            <a:ext cx="9440321" cy="50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6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6FBEF0-C4DE-F7B1-5FDF-6565959D0823}"/>
              </a:ext>
            </a:extLst>
          </p:cNvPr>
          <p:cNvSpPr txBox="1"/>
          <p:nvPr/>
        </p:nvSpPr>
        <p:spPr>
          <a:xfrm>
            <a:off x="1198181" y="560881"/>
            <a:ext cx="9795638" cy="565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/>
              <a:t>Piemērs</a:t>
            </a:r>
            <a:r>
              <a:rPr lang="en-US" sz="3200" b="1" dirty="0"/>
              <a:t> no SLA</a:t>
            </a:r>
            <a:r>
              <a:rPr lang="lv-LV" sz="3200" b="1" dirty="0"/>
              <a:t> 2/2</a:t>
            </a:r>
            <a:endParaRPr lang="en-US" sz="3200" b="1" dirty="0"/>
          </a:p>
        </p:txBody>
      </p:sp>
      <p:pic>
        <p:nvPicPr>
          <p:cNvPr id="4" name="Picture 3" descr="A table with numbers and percentages">
            <a:extLst>
              <a:ext uri="{FF2B5EF4-FFF2-40B4-BE49-F238E27FC236}">
                <a16:creationId xmlns:a16="http://schemas.microsoft.com/office/drawing/2014/main" id="{575CE654-23A9-42F4-9EB5-4FB0491A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25" y="1126671"/>
            <a:ext cx="9113189" cy="50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5D282-C4DB-56F7-6C25-C28288F8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449818"/>
            <a:ext cx="12010040" cy="60223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1000"/>
              </a:spcBef>
            </a:pPr>
            <a:r>
              <a:rPr lang="lv-LV" sz="3200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Datu centru infrastruktūras drošības līmeņi (TIERI-IV)</a:t>
            </a:r>
          </a:p>
        </p:txBody>
      </p:sp>
      <p:pic>
        <p:nvPicPr>
          <p:cNvPr id="1026" name="Picture 2" descr="Infographic showing the maximum annual downtime in minutes by data center tier">
            <a:extLst>
              <a:ext uri="{FF2B5EF4-FFF2-40B4-BE49-F238E27FC236}">
                <a16:creationId xmlns:a16="http://schemas.microsoft.com/office/drawing/2014/main" id="{5B0AA5C4-BCAE-59D1-0300-3BF1C7B6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 bwMode="auto">
          <a:xfrm>
            <a:off x="5721115" y="1346419"/>
            <a:ext cx="4452587" cy="43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ta Center Tiers: What Are They and Why Do They Matter?">
            <a:extLst>
              <a:ext uri="{FF2B5EF4-FFF2-40B4-BE49-F238E27FC236}">
                <a16:creationId xmlns:a16="http://schemas.microsoft.com/office/drawing/2014/main" id="{57C0775C-2E6D-B6F0-ACC7-17B40E5D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4" y="1346419"/>
            <a:ext cx="4366698" cy="43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1FC57-AC5D-6AE5-5EAC-4F36604F5753}"/>
              </a:ext>
            </a:extLst>
          </p:cNvPr>
          <p:cNvSpPr txBox="1"/>
          <p:nvPr/>
        </p:nvSpPr>
        <p:spPr>
          <a:xfrm>
            <a:off x="677208" y="6123469"/>
            <a:ext cx="6124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/>
              <a:t>Avots: https://www.impactmybiz.com/blog/data-center-tiers-explained/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F11FBAC6-F249-6D2A-26FA-9DA8DB5FEA6A}"/>
              </a:ext>
            </a:extLst>
          </p:cNvPr>
          <p:cNvSpPr/>
          <p:nvPr/>
        </p:nvSpPr>
        <p:spPr>
          <a:xfrm>
            <a:off x="442528" y="1144883"/>
            <a:ext cx="10211865" cy="5338506"/>
          </a:xfrm>
          <a:prstGeom prst="roundRect">
            <a:avLst>
              <a:gd name="adj" fmla="val 6435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34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20600-0DA8-9C5B-5141-C47456A4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lv-LV" sz="3200" b="1" dirty="0">
                <a:latin typeface="+mn-lt"/>
                <a:ea typeface="+mn-ea"/>
                <a:cs typeface="+mn-cs"/>
              </a:rPr>
              <a:t>Sertificētie datu centri Latvijā (Sertificēts tikai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2DCE7-3D71-AB94-7FC8-451C2EAB409E}"/>
              </a:ext>
            </a:extLst>
          </p:cNvPr>
          <p:cNvSpPr txBox="1"/>
          <p:nvPr/>
        </p:nvSpPr>
        <p:spPr>
          <a:xfrm>
            <a:off x="1198181" y="1839595"/>
            <a:ext cx="9795638" cy="943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Avots: https://uptimeinstitute.com/uptime-institute-awards/list/datacenter/dattum-data-center/363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944A9C1-E09F-8C1F-7FAC-B6C1BC17A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74" y="2957665"/>
            <a:ext cx="5397380" cy="33463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5FD5986-3FB2-FE5B-2712-9D6C4E96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065" y="3212413"/>
            <a:ext cx="5828261" cy="2841276"/>
          </a:xfrm>
          <a:prstGeom prst="rect">
            <a:avLst/>
          </a:prstGeom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25E64E17-8F2D-2478-C195-987630BF4E6F}"/>
              </a:ext>
            </a:extLst>
          </p:cNvPr>
          <p:cNvSpPr/>
          <p:nvPr/>
        </p:nvSpPr>
        <p:spPr>
          <a:xfrm>
            <a:off x="334736" y="1839595"/>
            <a:ext cx="11568793" cy="4643794"/>
          </a:xfrm>
          <a:prstGeom prst="roundRect">
            <a:avLst>
              <a:gd name="adj" fmla="val 6435"/>
            </a:avLst>
          </a:prstGeom>
          <a:noFill/>
          <a:ln w="12700" cap="flat" cmpd="sng" algn="ctr">
            <a:solidFill>
              <a:srgbClr val="FFD126"/>
            </a:solidFill>
            <a:prstDash val="solid"/>
            <a:miter lim="800000"/>
          </a:ln>
          <a:effectLst/>
        </p:spPr>
        <p:txBody>
          <a:bodyPr lIns="180000" tIns="251999" rIns="180000" bIns="251999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3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5A552C2D-82EA-F14A-70A8-FA1C6CEBCA20}"/>
              </a:ext>
            </a:extLst>
          </p:cNvPr>
          <p:cNvSpPr>
            <a:spLocks/>
          </p:cNvSpPr>
          <p:nvPr/>
        </p:nvSpPr>
        <p:spPr bwMode="auto">
          <a:xfrm>
            <a:off x="6461879" y="3946161"/>
            <a:ext cx="5030788" cy="245268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E2427B0-69EB-D9FC-11AE-C2177EBECB0B}"/>
              </a:ext>
            </a:extLst>
          </p:cNvPr>
          <p:cNvSpPr>
            <a:spLocks/>
          </p:cNvSpPr>
          <p:nvPr/>
        </p:nvSpPr>
        <p:spPr bwMode="auto">
          <a:xfrm>
            <a:off x="773112" y="3946161"/>
            <a:ext cx="5030788" cy="245268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B1E1AC5-6AD1-A03F-3927-9DB96186206B}"/>
              </a:ext>
            </a:extLst>
          </p:cNvPr>
          <p:cNvSpPr>
            <a:spLocks/>
          </p:cNvSpPr>
          <p:nvPr/>
        </p:nvSpPr>
        <p:spPr bwMode="auto">
          <a:xfrm>
            <a:off x="790449" y="1116807"/>
            <a:ext cx="5030788" cy="245268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73E0223A-60A6-DB1C-81E5-901063CB4E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44542" y="1111251"/>
            <a:ext cx="5030788" cy="2452688"/>
            <a:chOff x="492" y="706"/>
            <a:chExt cx="3169" cy="1545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524725AA-42B2-3789-DD6B-DB095FD669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2" y="707"/>
              <a:ext cx="3164" cy="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634CDF0-9F57-541A-2199-456752101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" y="706"/>
              <a:ext cx="3169" cy="1545"/>
            </a:xfrm>
            <a:custGeom>
              <a:avLst/>
              <a:gdLst>
                <a:gd name="T0" fmla="*/ 4972 w 5239"/>
                <a:gd name="T1" fmla="*/ 2545 h 2545"/>
                <a:gd name="T2" fmla="*/ 4972 w 5239"/>
                <a:gd name="T3" fmla="*/ 2545 h 2545"/>
                <a:gd name="T4" fmla="*/ 266 w 5239"/>
                <a:gd name="T5" fmla="*/ 2545 h 2545"/>
                <a:gd name="T6" fmla="*/ 0 w 5239"/>
                <a:gd name="T7" fmla="*/ 2278 h 2545"/>
                <a:gd name="T8" fmla="*/ 0 w 5239"/>
                <a:gd name="T9" fmla="*/ 266 h 2545"/>
                <a:gd name="T10" fmla="*/ 266 w 5239"/>
                <a:gd name="T11" fmla="*/ 0 h 2545"/>
                <a:gd name="T12" fmla="*/ 4972 w 5239"/>
                <a:gd name="T13" fmla="*/ 0 h 2545"/>
                <a:gd name="T14" fmla="*/ 5239 w 5239"/>
                <a:gd name="T15" fmla="*/ 266 h 2545"/>
                <a:gd name="T16" fmla="*/ 5239 w 5239"/>
                <a:gd name="T17" fmla="*/ 2278 h 2545"/>
                <a:gd name="T18" fmla="*/ 4972 w 5239"/>
                <a:gd name="T19" fmla="*/ 2545 h 2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9" h="2545">
                  <a:moveTo>
                    <a:pt x="4972" y="2545"/>
                  </a:moveTo>
                  <a:lnTo>
                    <a:pt x="4972" y="2545"/>
                  </a:lnTo>
                  <a:lnTo>
                    <a:pt x="266" y="2545"/>
                  </a:lnTo>
                  <a:cubicBezTo>
                    <a:pt x="119" y="2545"/>
                    <a:pt x="0" y="2425"/>
                    <a:pt x="0" y="2278"/>
                  </a:cubicBezTo>
                  <a:lnTo>
                    <a:pt x="0" y="266"/>
                  </a:lnTo>
                  <a:cubicBezTo>
                    <a:pt x="0" y="118"/>
                    <a:pt x="119" y="0"/>
                    <a:pt x="266" y="0"/>
                  </a:cubicBezTo>
                  <a:lnTo>
                    <a:pt x="4972" y="0"/>
                  </a:lnTo>
                  <a:cubicBezTo>
                    <a:pt x="5119" y="0"/>
                    <a:pt x="5239" y="118"/>
                    <a:pt x="5239" y="266"/>
                  </a:cubicBezTo>
                  <a:lnTo>
                    <a:pt x="5239" y="2278"/>
                  </a:lnTo>
                  <a:cubicBezTo>
                    <a:pt x="5239" y="2425"/>
                    <a:pt x="5119" y="2545"/>
                    <a:pt x="4972" y="2545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DFD9222-43FB-DA05-C7F0-6AFDE9E4C2CD}"/>
              </a:ext>
            </a:extLst>
          </p:cNvPr>
          <p:cNvSpPr txBox="1"/>
          <p:nvPr/>
        </p:nvSpPr>
        <p:spPr>
          <a:xfrm>
            <a:off x="781050" y="473764"/>
            <a:ext cx="11174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/>
              <a:t>Ko mēs dzirdam par datu centriem un mākoņiem no </a:t>
            </a:r>
            <a:r>
              <a:rPr lang="lv-LV" sz="2800" b="1" dirty="0" err="1"/>
              <a:t>Gartner</a:t>
            </a:r>
            <a:r>
              <a:rPr lang="lv-LV" sz="2800" b="1" dirty="0"/>
              <a:t>?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A729AD9-1010-0A18-B799-19E541F18A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81050" y="1122364"/>
            <a:ext cx="50228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FBD98-EA1A-8E36-E2F5-E4383B7F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34" y="1280077"/>
            <a:ext cx="4764082" cy="1968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1F01F-E2E3-1981-E7CA-CECB50E57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57" y="5112684"/>
            <a:ext cx="4952555" cy="722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76752-9410-7307-4F18-816A94EC1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100" y="4042368"/>
            <a:ext cx="4753327" cy="953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811017-215A-0998-6458-A64CFF461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506" y="1287761"/>
            <a:ext cx="4430936" cy="813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7EF443-27DF-222B-5C1B-27C84E393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879" y="2149192"/>
            <a:ext cx="5005513" cy="11958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8A39B0-4FE9-3AB0-1CCA-0D557EA60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186" y="3965419"/>
            <a:ext cx="4402578" cy="8610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D20745-6096-ECF4-17B2-29BCE74121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806" y="4830712"/>
            <a:ext cx="3015326" cy="14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938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B6CA7-0D57-0ED5-76DC-523C8F3C1317}"/>
              </a:ext>
            </a:extLst>
          </p:cNvPr>
          <p:cNvSpPr txBox="1">
            <a:spLocks/>
          </p:cNvSpPr>
          <p:nvPr/>
        </p:nvSpPr>
        <p:spPr>
          <a:xfrm>
            <a:off x="0" y="2075297"/>
            <a:ext cx="12191999" cy="251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4800" dirty="0">
                <a:latin typeface="Arial" panose="020B0604020202020204" pitchFamily="34" charset="0"/>
                <a:cs typeface="Arial" panose="020B0604020202020204" pitchFamily="34" charset="0"/>
              </a:rPr>
              <a:t>AI ieviešanas izaicinājumi DC infrastruktūrai</a:t>
            </a:r>
          </a:p>
        </p:txBody>
      </p:sp>
    </p:spTree>
    <p:extLst>
      <p:ext uri="{BB962C8B-B14F-4D97-AF65-F5344CB8AC3E}">
        <p14:creationId xmlns:p14="http://schemas.microsoft.com/office/powerpoint/2010/main" val="130969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DCBB58F-0075-F036-11C6-D35153E8A152}"/>
              </a:ext>
            </a:extLst>
          </p:cNvPr>
          <p:cNvSpPr txBox="1">
            <a:spLocks/>
          </p:cNvSpPr>
          <p:nvPr/>
        </p:nvSpPr>
        <p:spPr>
          <a:xfrm>
            <a:off x="407989" y="934478"/>
            <a:ext cx="11376026" cy="72996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Mākslīgā intelekta risinājumi datu centros</a:t>
            </a:r>
            <a:endParaRPr kumimoji="0" lang="en-LV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72FACAD-4B97-0F8D-230B-0A58C5F34BE9}"/>
              </a:ext>
            </a:extLst>
          </p:cNvPr>
          <p:cNvSpPr/>
          <p:nvPr/>
        </p:nvSpPr>
        <p:spPr>
          <a:xfrm>
            <a:off x="9006948" y="2047164"/>
            <a:ext cx="2772000" cy="2146769"/>
          </a:xfrm>
          <a:prstGeom prst="roundRect">
            <a:avLst>
              <a:gd name="adj" fmla="val 8660"/>
            </a:avLst>
          </a:prstGeom>
          <a:solidFill>
            <a:srgbClr val="FFE27C"/>
          </a:solidFill>
          <a:ln w="12700">
            <a:noFill/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3 mēneši darbs</a:t>
            </a:r>
            <a:b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</a:b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ar NVIDIA</a:t>
            </a:r>
            <a:b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</a:b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arhitektiem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CC95D830-BB9B-8582-811E-17CAE3458A94}"/>
              </a:ext>
            </a:extLst>
          </p:cNvPr>
          <p:cNvSpPr/>
          <p:nvPr/>
        </p:nvSpPr>
        <p:spPr>
          <a:xfrm>
            <a:off x="41158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3-10.5 </a:t>
            </a:r>
            <a:r>
              <a:rPr kumimoji="0" lang="lv-LV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kW</a:t>
            </a:r>
            <a:endParaRPr kumimoji="0" lang="lv-LV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uz serveri</a:t>
            </a: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6EDFBCD3-8870-8B05-91A7-CA3E83EAE6E4}"/>
              </a:ext>
            </a:extLst>
          </p:cNvPr>
          <p:cNvSpPr/>
          <p:nvPr/>
        </p:nvSpPr>
        <p:spPr>
          <a:xfrm>
            <a:off x="327670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100 </a:t>
            </a:r>
            <a:r>
              <a:rPr kumimoji="0" lang="lv-LV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kW</a:t>
            </a:r>
            <a:r>
              <a:rPr kumimoji="0" lang="lv-LV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uz horizontālo statni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98615B4B-1B52-09A0-7754-F73442AB86CC}"/>
              </a:ext>
            </a:extLst>
          </p:cNvPr>
          <p:cNvSpPr/>
          <p:nvPr/>
        </p:nvSpPr>
        <p:spPr>
          <a:xfrm>
            <a:off x="6141828" y="2047165"/>
            <a:ext cx="2772000" cy="4406024"/>
          </a:xfrm>
          <a:prstGeom prst="roundRect">
            <a:avLst>
              <a:gd name="adj" fmla="val 6614"/>
            </a:avLst>
          </a:prstGeom>
          <a:noFill/>
          <a:ln w="12700">
            <a:solidFill>
              <a:srgbClr val="000000"/>
            </a:solidFill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100 </a:t>
            </a:r>
            <a:r>
              <a:rPr kumimoji="0" lang="lv-LV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kW</a:t>
            </a:r>
            <a:r>
              <a:rPr kumimoji="0" lang="lv-LV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uz vertikālo statni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230F78B4-9494-57AB-5DE6-2114563F042A}"/>
              </a:ext>
            </a:extLst>
          </p:cNvPr>
          <p:cNvSpPr/>
          <p:nvPr/>
        </p:nvSpPr>
        <p:spPr>
          <a:xfrm>
            <a:off x="9006948" y="4306418"/>
            <a:ext cx="2772000" cy="2146769"/>
          </a:xfrm>
          <a:prstGeom prst="roundRect">
            <a:avLst>
              <a:gd name="adj" fmla="val 8660"/>
            </a:avLst>
          </a:prstGeom>
          <a:solidFill>
            <a:srgbClr val="FFE27C"/>
          </a:solidFill>
          <a:ln w="12700">
            <a:noFill/>
            <a:miter lim="400000"/>
          </a:ln>
        </p:spPr>
        <p:txBody>
          <a:bodyPr lIns="216000" tIns="216000" rIns="216000" bIns="21600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3 mēneši darbs ar</a:t>
            </a:r>
            <a:b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</a:br>
            <a:r>
              <a:rPr kumimoji="0" lang="lv-LV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  <a:sym typeface="Helvetica Neue"/>
              </a:rPr>
              <a:t>DELL arhitektiem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5F99598E-970E-B15B-815B-9181923D501A}"/>
              </a:ext>
            </a:extLst>
          </p:cNvPr>
          <p:cNvSpPr/>
          <p:nvPr/>
        </p:nvSpPr>
        <p:spPr>
          <a:xfrm>
            <a:off x="543021" y="5939424"/>
            <a:ext cx="2509135" cy="37867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Dublina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6933B83E-8363-D9F8-AFE2-99B6754CCAA6}"/>
              </a:ext>
            </a:extLst>
          </p:cNvPr>
          <p:cNvSpPr/>
          <p:nvPr/>
        </p:nvSpPr>
        <p:spPr>
          <a:xfrm>
            <a:off x="3408141" y="5939424"/>
            <a:ext cx="2509135" cy="37867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Dublina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81D24E3E-81C5-AB3A-1188-6F78E11FCAF6}"/>
              </a:ext>
            </a:extLst>
          </p:cNvPr>
          <p:cNvSpPr/>
          <p:nvPr/>
        </p:nvSpPr>
        <p:spPr>
          <a:xfrm>
            <a:off x="6273261" y="5939424"/>
            <a:ext cx="2509135" cy="37867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Frankfurte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DF396-890B-196D-4634-73B09A1B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62" y="4002573"/>
            <a:ext cx="1106342" cy="1554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4B3DF0-2BDD-5519-E885-C2534888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20" y="4002574"/>
            <a:ext cx="1159570" cy="1554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AD4298-731E-8AEE-0F87-7092AAB87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060" y="4023256"/>
            <a:ext cx="1149536" cy="15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2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72C69A-7FDC-F585-BC1A-5FE6DF85D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1" y="603259"/>
            <a:ext cx="11534632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CC3AB4E-A8BF-0106-8D85-A22CCBDACFAA}"/>
              </a:ext>
            </a:extLst>
          </p:cNvPr>
          <p:cNvSpPr txBox="1">
            <a:spLocks/>
          </p:cNvSpPr>
          <p:nvPr/>
        </p:nvSpPr>
        <p:spPr>
          <a:xfrm>
            <a:off x="407988" y="5406748"/>
            <a:ext cx="4788694" cy="104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 sz="4000" b="1" dirty="0"/>
              <a:t>Paldies par</a:t>
            </a:r>
            <a:br>
              <a:rPr lang="en-LV" sz="4000" b="1" dirty="0"/>
            </a:br>
            <a:r>
              <a:rPr lang="en-LV" sz="4000" b="1" dirty="0"/>
              <a:t>uzmanību!</a:t>
            </a:r>
          </a:p>
        </p:txBody>
      </p:sp>
    </p:spTree>
    <p:extLst>
      <p:ext uri="{BB962C8B-B14F-4D97-AF65-F5344CB8AC3E}">
        <p14:creationId xmlns:p14="http://schemas.microsoft.com/office/powerpoint/2010/main" val="420830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7E16060-F2F4-7108-E179-853C435C57A5}"/>
              </a:ext>
            </a:extLst>
          </p:cNvPr>
          <p:cNvSpPr>
            <a:spLocks/>
          </p:cNvSpPr>
          <p:nvPr/>
        </p:nvSpPr>
        <p:spPr bwMode="auto">
          <a:xfrm>
            <a:off x="547007" y="1177597"/>
            <a:ext cx="10940143" cy="487213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C90FA-D74E-F0EE-EFC7-8DE239D1BFCC}"/>
              </a:ext>
            </a:extLst>
          </p:cNvPr>
          <p:cNvSpPr txBox="1"/>
          <p:nvPr/>
        </p:nvSpPr>
        <p:spPr>
          <a:xfrm>
            <a:off x="781050" y="6121369"/>
            <a:ext cx="99585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dirty="0"/>
              <a:t>Avots: https://www.consultancy.eu/news/10650/european-iaas-and-paas-cloud-market-to-double-by-2028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A14B83-AD5B-DAB0-4522-3619ECB2090F}"/>
              </a:ext>
            </a:extLst>
          </p:cNvPr>
          <p:cNvSpPr txBox="1"/>
          <p:nvPr/>
        </p:nvSpPr>
        <p:spPr>
          <a:xfrm>
            <a:off x="781050" y="473764"/>
            <a:ext cx="11174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/>
              <a:t>Mākoņu skaitļošanas servisu tirgus un izaugsmes dinamika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2F094-D466-B160-1B6D-5C508961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7" y="1437950"/>
            <a:ext cx="10210170" cy="42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D60BAC-9F65-8F30-016C-B86B8F7F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70" y="1939286"/>
            <a:ext cx="8928667" cy="38334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3F61B-0122-0D7A-83E0-05449E11344C}"/>
              </a:ext>
            </a:extLst>
          </p:cNvPr>
          <p:cNvSpPr txBox="1"/>
          <p:nvPr/>
        </p:nvSpPr>
        <p:spPr>
          <a:xfrm>
            <a:off x="409825" y="6195750"/>
            <a:ext cx="104807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b="0" i="0" dirty="0">
                <a:effectLst/>
                <a:latin typeface="-apple-system"/>
              </a:rPr>
              <a:t>Avots: https://ec.europa.eu/eurostat/statistics-explained/index.php?title=Cloud_computing_-_statistics_on_the_use_by_enterprises</a:t>
            </a:r>
            <a:endParaRPr lang="lv-LV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EF0D4-0105-BF6E-8727-A0B0CCE40F2E}"/>
              </a:ext>
            </a:extLst>
          </p:cNvPr>
          <p:cNvSpPr txBox="1"/>
          <p:nvPr/>
        </p:nvSpPr>
        <p:spPr>
          <a:xfrm>
            <a:off x="600099" y="662250"/>
            <a:ext cx="11374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>
                <a:latin typeface="Arial" panose="020B0604020202020204" pitchFamily="34" charset="0"/>
                <a:cs typeface="Arial" panose="020B0604020202020204" pitchFamily="34" charset="0"/>
              </a:rPr>
              <a:t>Uzņēmumi EU, kuri savā biznesā izmanto </a:t>
            </a:r>
            <a:r>
              <a:rPr lang="lv-LV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mākoņskaitļošanas</a:t>
            </a:r>
            <a:r>
              <a:rPr lang="lv-LV" sz="2800" b="1" dirty="0">
                <a:latin typeface="Arial" panose="020B0604020202020204" pitchFamily="34" charset="0"/>
                <a:cs typeface="Arial" panose="020B0604020202020204" pitchFamily="34" charset="0"/>
              </a:rPr>
              <a:t> pakalpojumus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id="{C8B6FEEA-6ABF-0B08-C28F-E165E75C6B8F}"/>
              </a:ext>
            </a:extLst>
          </p:cNvPr>
          <p:cNvSpPr/>
          <p:nvPr/>
        </p:nvSpPr>
        <p:spPr>
          <a:xfrm>
            <a:off x="9338491" y="1939287"/>
            <a:ext cx="2398711" cy="3833439"/>
          </a:xfrm>
          <a:prstGeom prst="roundRect">
            <a:avLst>
              <a:gd name="adj" fmla="val 910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24000" rIns="216000" bIns="324000" rtlCol="0" anchor="b" anchorCtr="0"/>
          <a:lstStyle/>
          <a:p>
            <a:endParaRPr lang="lv-LV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3929C-8131-F764-6380-B377E026E83A}"/>
              </a:ext>
            </a:extLst>
          </p:cNvPr>
          <p:cNvSpPr txBox="1"/>
          <p:nvPr/>
        </p:nvSpPr>
        <p:spPr>
          <a:xfrm>
            <a:off x="9417152" y="1997839"/>
            <a:ext cx="20788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i="0" dirty="0">
                <a:effectLst/>
                <a:latin typeface="-apple-system"/>
              </a:rPr>
              <a:t>Pēdējo 2 gadu tendences rāda, ka Latvijas lielo uzņēmumu vidū pieprasījums pēc virtuālajiem mākoņu resursiem audzis par </a:t>
            </a:r>
            <a:r>
              <a:rPr lang="lv-LV" b="1" i="0" dirty="0">
                <a:effectLst/>
                <a:latin typeface="-apple-system"/>
              </a:rPr>
              <a:t>25%</a:t>
            </a:r>
            <a:r>
              <a:rPr lang="lv-LV" b="0" i="0" dirty="0">
                <a:effectLst/>
                <a:latin typeface="-apple-system"/>
              </a:rPr>
              <a:t>, sasniedzot </a:t>
            </a:r>
            <a:r>
              <a:rPr lang="lv-LV" b="1" i="0" dirty="0">
                <a:effectLst/>
                <a:latin typeface="-apple-system"/>
              </a:rPr>
              <a:t>35.8%</a:t>
            </a:r>
            <a:r>
              <a:rPr lang="lv-LV" b="0" i="0" dirty="0">
                <a:effectLst/>
                <a:latin typeface="-apple-system"/>
              </a:rPr>
              <a:t>, Eiropā vidēji - 45.2%</a:t>
            </a:r>
            <a:endParaRPr lang="lv-LV" dirty="0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31365AA2-773F-18BB-644E-305A1053EC6A}"/>
              </a:ext>
            </a:extLst>
          </p:cNvPr>
          <p:cNvSpPr/>
          <p:nvPr/>
        </p:nvSpPr>
        <p:spPr>
          <a:xfrm>
            <a:off x="409825" y="1779814"/>
            <a:ext cx="11374187" cy="4215251"/>
          </a:xfrm>
          <a:prstGeom prst="roundRect">
            <a:avLst>
              <a:gd name="adj" fmla="val 6614"/>
            </a:avLst>
          </a:prstGeom>
          <a:noFill/>
          <a:ln w="28575">
            <a:solidFill>
              <a:schemeClr val="accent4"/>
            </a:solidFill>
            <a:miter lim="400000"/>
          </a:ln>
        </p:spPr>
        <p:txBody>
          <a:bodyPr lIns="216000" tIns="216000" rIns="216000" bIns="216000" anchor="t"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7638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B6CA7-0D57-0ED5-76DC-523C8F3C1317}"/>
              </a:ext>
            </a:extLst>
          </p:cNvPr>
          <p:cNvSpPr txBox="1">
            <a:spLocks/>
          </p:cNvSpPr>
          <p:nvPr/>
        </p:nvSpPr>
        <p:spPr>
          <a:xfrm>
            <a:off x="0" y="2170547"/>
            <a:ext cx="12191999" cy="251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4800" dirty="0">
                <a:latin typeface="Arial" panose="020B0604020202020204" pitchFamily="34" charset="0"/>
                <a:cs typeface="Arial" panose="020B0604020202020204" pitchFamily="34" charset="0"/>
              </a:rPr>
              <a:t>Kāda ir citu valstu pieredze ar valsts </a:t>
            </a:r>
          </a:p>
          <a:p>
            <a:pPr algn="ctr"/>
            <a:r>
              <a:rPr lang="lv-LV" sz="4800" dirty="0">
                <a:latin typeface="Arial" panose="020B0604020202020204" pitchFamily="34" charset="0"/>
                <a:cs typeface="Arial" panose="020B0604020202020204" pitchFamily="34" charset="0"/>
              </a:rPr>
              <a:t>IT infrastruktūru?</a:t>
            </a:r>
            <a:endParaRPr lang="en-LV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7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22BDBE-4ABA-50C3-9601-2B3C5695031B}"/>
              </a:ext>
            </a:extLst>
          </p:cNvPr>
          <p:cNvSpPr txBox="1"/>
          <p:nvPr/>
        </p:nvSpPr>
        <p:spPr>
          <a:xfrm>
            <a:off x="444038" y="6492874"/>
            <a:ext cx="9080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>
                <a:latin typeface="Arial" panose="020B0604020202020204" pitchFamily="34" charset="0"/>
                <a:cs typeface="Arial" panose="020B0604020202020204" pitchFamily="34" charset="0"/>
              </a:rPr>
              <a:t>*https://www.accenture.com/hu-en/case-studies/cloud/finland-multicloud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C25C69C-3997-20C9-6753-9DBFE40AA569}"/>
              </a:ext>
            </a:extLst>
          </p:cNvPr>
          <p:cNvSpPr>
            <a:spLocks/>
          </p:cNvSpPr>
          <p:nvPr/>
        </p:nvSpPr>
        <p:spPr bwMode="auto">
          <a:xfrm>
            <a:off x="726277" y="632070"/>
            <a:ext cx="5030788" cy="245268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Lielbritānija</a:t>
            </a:r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G-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programma, kas valsts iestādēm atvieglo mākoņu risinājumu iegādi no pakalpojumu sniedzējiem;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Vairāk nekā 1300 piegādātāji no privātā sektora;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IaaS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PaaS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SaaS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un citi pakalpojumi;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Virs 2 miljardu GBP apgrozījums 2024. gadā.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92D3D80-0B3B-2533-A271-9F91B376F029}"/>
              </a:ext>
            </a:extLst>
          </p:cNvPr>
          <p:cNvSpPr>
            <a:spLocks/>
          </p:cNvSpPr>
          <p:nvPr/>
        </p:nvSpPr>
        <p:spPr bwMode="auto">
          <a:xfrm>
            <a:off x="726277" y="3429000"/>
            <a:ext cx="5030788" cy="231162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Somija</a:t>
            </a:r>
          </a:p>
          <a:p>
            <a:pPr algn="ctr"/>
            <a:endParaRPr lang="lv-LV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Datu centru infrastruktūru valsts vajadzībām iepērk no privātā sektora, bet IT infrastruktūru izvieto mākoņos (piemēram, Somijas valsts kase).*</a:t>
            </a:r>
          </a:p>
          <a:p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F85AD11-8BD0-2B7B-8E54-6DE30859190A}"/>
              </a:ext>
            </a:extLst>
          </p:cNvPr>
          <p:cNvSpPr>
            <a:spLocks/>
          </p:cNvSpPr>
          <p:nvPr/>
        </p:nvSpPr>
        <p:spPr bwMode="auto">
          <a:xfrm>
            <a:off x="6096000" y="637607"/>
            <a:ext cx="5030788" cy="245268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CLOUD III DPS programma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IaaS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PaaS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iegādei;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Galvenais mehānisms mākoņu pakalpojumu iegādei EK un saistītajām iestādēm;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Piegādātāji var pieteikties dalībai programmā;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ES aģentūras/iestādes organizē mini-konkursus, kad rodas nepieciešamība pēc mākoņu resursiem.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7232A68-63F1-4794-96CE-6D88A5620EAF}"/>
              </a:ext>
            </a:extLst>
          </p:cNvPr>
          <p:cNvSpPr>
            <a:spLocks/>
          </p:cNvSpPr>
          <p:nvPr/>
        </p:nvSpPr>
        <p:spPr bwMode="auto">
          <a:xfrm>
            <a:off x="6096000" y="3429000"/>
            <a:ext cx="5030788" cy="2311628"/>
          </a:xfrm>
          <a:custGeom>
            <a:avLst/>
            <a:gdLst>
              <a:gd name="T0" fmla="*/ 4972 w 5239"/>
              <a:gd name="T1" fmla="*/ 2545 h 2545"/>
              <a:gd name="T2" fmla="*/ 4972 w 5239"/>
              <a:gd name="T3" fmla="*/ 2545 h 2545"/>
              <a:gd name="T4" fmla="*/ 266 w 5239"/>
              <a:gd name="T5" fmla="*/ 2545 h 2545"/>
              <a:gd name="T6" fmla="*/ 0 w 5239"/>
              <a:gd name="T7" fmla="*/ 2278 h 2545"/>
              <a:gd name="T8" fmla="*/ 0 w 5239"/>
              <a:gd name="T9" fmla="*/ 266 h 2545"/>
              <a:gd name="T10" fmla="*/ 266 w 5239"/>
              <a:gd name="T11" fmla="*/ 0 h 2545"/>
              <a:gd name="T12" fmla="*/ 4972 w 5239"/>
              <a:gd name="T13" fmla="*/ 0 h 2545"/>
              <a:gd name="T14" fmla="*/ 5239 w 5239"/>
              <a:gd name="T15" fmla="*/ 266 h 2545"/>
              <a:gd name="T16" fmla="*/ 5239 w 5239"/>
              <a:gd name="T17" fmla="*/ 2278 h 2545"/>
              <a:gd name="T18" fmla="*/ 4972 w 5239"/>
              <a:gd name="T19" fmla="*/ 2545 h 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39" h="2545">
                <a:moveTo>
                  <a:pt x="4972" y="2545"/>
                </a:moveTo>
                <a:lnTo>
                  <a:pt x="4972" y="2545"/>
                </a:lnTo>
                <a:lnTo>
                  <a:pt x="266" y="2545"/>
                </a:lnTo>
                <a:cubicBezTo>
                  <a:pt x="119" y="2545"/>
                  <a:pt x="0" y="2425"/>
                  <a:pt x="0" y="2278"/>
                </a:cubicBezTo>
                <a:lnTo>
                  <a:pt x="0" y="266"/>
                </a:lnTo>
                <a:cubicBezTo>
                  <a:pt x="0" y="118"/>
                  <a:pt x="119" y="0"/>
                  <a:pt x="266" y="0"/>
                </a:cubicBezTo>
                <a:lnTo>
                  <a:pt x="4972" y="0"/>
                </a:lnTo>
                <a:cubicBezTo>
                  <a:pt x="5119" y="0"/>
                  <a:pt x="5239" y="118"/>
                  <a:pt x="5239" y="266"/>
                </a:cubicBezTo>
                <a:lnTo>
                  <a:pt x="5239" y="2278"/>
                </a:lnTo>
                <a:cubicBezTo>
                  <a:pt x="5239" y="2425"/>
                  <a:pt x="5119" y="2545"/>
                  <a:pt x="4972" y="2545"/>
                </a:cubicBezTo>
                <a:close/>
              </a:path>
            </a:pathLst>
          </a:custGeom>
          <a:solidFill>
            <a:srgbClr val="FEFEFE"/>
          </a:solidFill>
          <a:ln w="3810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lv-LV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ASV</a:t>
            </a:r>
          </a:p>
          <a:p>
            <a:pPr algn="ctr"/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Mākoņu tehnoloģiju izvēle tiek veikta valsts nozaru līmenī;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Ir izveidotas vairākas platformas, kas izmanto privāto pakalpojumu sniedzēju risinājumus;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Cloud.gov,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Hosting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Solutions un citi.</a:t>
            </a:r>
          </a:p>
        </p:txBody>
      </p:sp>
    </p:spTree>
    <p:extLst>
      <p:ext uri="{BB962C8B-B14F-4D97-AF65-F5344CB8AC3E}">
        <p14:creationId xmlns:p14="http://schemas.microsoft.com/office/powerpoint/2010/main" val="3652809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4">
            <a:extLst>
              <a:ext uri="{FF2B5EF4-FFF2-40B4-BE49-F238E27FC236}">
                <a16:creationId xmlns:a16="http://schemas.microsoft.com/office/drawing/2014/main" id="{81777404-4842-DF12-F820-CCC0E8D5F000}"/>
              </a:ext>
            </a:extLst>
          </p:cNvPr>
          <p:cNvSpPr txBox="1">
            <a:spLocks/>
          </p:cNvSpPr>
          <p:nvPr/>
        </p:nvSpPr>
        <p:spPr>
          <a:xfrm>
            <a:off x="407991" y="2648928"/>
            <a:ext cx="4846916" cy="729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Tendence ārpus Latvijas, lai nodrošinātu</a:t>
            </a:r>
            <a:br>
              <a:rPr lang="lv-LV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mūsdienīgu un noturīgu infrastruktūru:</a:t>
            </a:r>
          </a:p>
          <a:p>
            <a:pPr algn="l"/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Mākoņu pakalpojumu sniegšana tiek uzticēta privātajam sektoram, bet valsts nodrošina sistēmu atvieglotai mākoņu infrastruktūras piegādei un veic</a:t>
            </a:r>
            <a:b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uzrauga funkciju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76B7D-AF89-DEDB-B5BB-F7F21630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564" y="2648928"/>
            <a:ext cx="5405449" cy="38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B6CA7-0D57-0ED5-76DC-523C8F3C1317}"/>
              </a:ext>
            </a:extLst>
          </p:cNvPr>
          <p:cNvSpPr txBox="1">
            <a:spLocks/>
          </p:cNvSpPr>
          <p:nvPr/>
        </p:nvSpPr>
        <p:spPr>
          <a:xfrm>
            <a:off x="0" y="2046722"/>
            <a:ext cx="12191999" cy="251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4800" b="1" dirty="0">
                <a:latin typeface="Arial" panose="020B0604020202020204" pitchFamily="34" charset="0"/>
                <a:cs typeface="Arial" panose="020B0604020202020204" pitchFamily="34" charset="0"/>
              </a:rPr>
              <a:t>Kādi būs izaicinājumi datu centru infrastruktūrai?</a:t>
            </a:r>
            <a:endParaRPr lang="en-LV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4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29C67F78-F4E3-736F-6FB6-E3C06802BB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6817" y="1873504"/>
            <a:ext cx="11509658" cy="3990763"/>
            <a:chOff x="49" y="1235"/>
            <a:chExt cx="7588" cy="263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1D8CBC0-D31E-2A72-4A11-44CDE2612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" y="1235"/>
              <a:ext cx="1899" cy="1937"/>
            </a:xfrm>
            <a:custGeom>
              <a:avLst/>
              <a:gdLst>
                <a:gd name="T0" fmla="*/ 1505 w 2960"/>
                <a:gd name="T1" fmla="*/ 3011 h 3011"/>
                <a:gd name="T2" fmla="*/ 1505 w 2960"/>
                <a:gd name="T3" fmla="*/ 3011 h 3011"/>
                <a:gd name="T4" fmla="*/ 0 w 2960"/>
                <a:gd name="T5" fmla="*/ 1505 h 3011"/>
                <a:gd name="T6" fmla="*/ 1505 w 2960"/>
                <a:gd name="T7" fmla="*/ 0 h 3011"/>
                <a:gd name="T8" fmla="*/ 2960 w 2960"/>
                <a:gd name="T9" fmla="*/ 1115 h 3011"/>
                <a:gd name="T10" fmla="*/ 2934 w 2960"/>
                <a:gd name="T11" fmla="*/ 1122 h 3011"/>
                <a:gd name="T12" fmla="*/ 1505 w 2960"/>
                <a:gd name="T13" fmla="*/ 26 h 3011"/>
                <a:gd name="T14" fmla="*/ 26 w 2960"/>
                <a:gd name="T15" fmla="*/ 1505 h 3011"/>
                <a:gd name="T16" fmla="*/ 1505 w 2960"/>
                <a:gd name="T17" fmla="*/ 2985 h 3011"/>
                <a:gd name="T18" fmla="*/ 1877 w 2960"/>
                <a:gd name="T19" fmla="*/ 2937 h 3011"/>
                <a:gd name="T20" fmla="*/ 1884 w 2960"/>
                <a:gd name="T21" fmla="*/ 2963 h 3011"/>
                <a:gd name="T22" fmla="*/ 1505 w 2960"/>
                <a:gd name="T23" fmla="*/ 3011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60" h="3011">
                  <a:moveTo>
                    <a:pt x="1505" y="3011"/>
                  </a:moveTo>
                  <a:lnTo>
                    <a:pt x="1505" y="3011"/>
                  </a:lnTo>
                  <a:cubicBezTo>
                    <a:pt x="675" y="3011"/>
                    <a:pt x="0" y="2336"/>
                    <a:pt x="0" y="1505"/>
                  </a:cubicBezTo>
                  <a:cubicBezTo>
                    <a:pt x="0" y="675"/>
                    <a:pt x="675" y="0"/>
                    <a:pt x="1505" y="0"/>
                  </a:cubicBezTo>
                  <a:cubicBezTo>
                    <a:pt x="2186" y="0"/>
                    <a:pt x="2785" y="458"/>
                    <a:pt x="2960" y="1115"/>
                  </a:cubicBezTo>
                  <a:lnTo>
                    <a:pt x="2934" y="1122"/>
                  </a:lnTo>
                  <a:cubicBezTo>
                    <a:pt x="2762" y="477"/>
                    <a:pt x="2174" y="26"/>
                    <a:pt x="1505" y="26"/>
                  </a:cubicBezTo>
                  <a:cubicBezTo>
                    <a:pt x="690" y="26"/>
                    <a:pt x="26" y="690"/>
                    <a:pt x="26" y="1505"/>
                  </a:cubicBezTo>
                  <a:cubicBezTo>
                    <a:pt x="26" y="2321"/>
                    <a:pt x="690" y="2985"/>
                    <a:pt x="1505" y="2985"/>
                  </a:cubicBezTo>
                  <a:cubicBezTo>
                    <a:pt x="1631" y="2985"/>
                    <a:pt x="1757" y="2969"/>
                    <a:pt x="1877" y="2937"/>
                  </a:cubicBezTo>
                  <a:lnTo>
                    <a:pt x="1884" y="2963"/>
                  </a:lnTo>
                  <a:cubicBezTo>
                    <a:pt x="1761" y="2995"/>
                    <a:pt x="1634" y="3011"/>
                    <a:pt x="1505" y="301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C07565-AE19-5C46-7204-E829F3D06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1894"/>
              <a:ext cx="124" cy="161"/>
            </a:xfrm>
            <a:custGeom>
              <a:avLst/>
              <a:gdLst>
                <a:gd name="T0" fmla="*/ 193 w 193"/>
                <a:gd name="T1" fmla="*/ 0 h 250"/>
                <a:gd name="T2" fmla="*/ 193 w 193"/>
                <a:gd name="T3" fmla="*/ 0 h 250"/>
                <a:gd name="T4" fmla="*/ 106 w 193"/>
                <a:gd name="T5" fmla="*/ 62 h 250"/>
                <a:gd name="T6" fmla="*/ 0 w 193"/>
                <a:gd name="T7" fmla="*/ 42 h 250"/>
                <a:gd name="T8" fmla="*/ 147 w 193"/>
                <a:gd name="T9" fmla="*/ 250 h 250"/>
                <a:gd name="T10" fmla="*/ 193 w 193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50">
                  <a:moveTo>
                    <a:pt x="193" y="0"/>
                  </a:moveTo>
                  <a:lnTo>
                    <a:pt x="193" y="0"/>
                  </a:lnTo>
                  <a:lnTo>
                    <a:pt x="106" y="62"/>
                  </a:lnTo>
                  <a:lnTo>
                    <a:pt x="0" y="42"/>
                  </a:lnTo>
                  <a:lnTo>
                    <a:pt x="147" y="25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0972664-576B-C331-30CE-02B140727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2155"/>
              <a:ext cx="1904" cy="1711"/>
            </a:xfrm>
            <a:custGeom>
              <a:avLst/>
              <a:gdLst>
                <a:gd name="T0" fmla="*/ 1506 w 2966"/>
                <a:gd name="T1" fmla="*/ 2660 h 2660"/>
                <a:gd name="T2" fmla="*/ 1506 w 2966"/>
                <a:gd name="T3" fmla="*/ 2660 h 2660"/>
                <a:gd name="T4" fmla="*/ 522 w 2966"/>
                <a:gd name="T5" fmla="*/ 2293 h 2660"/>
                <a:gd name="T6" fmla="*/ 18 w 2966"/>
                <a:gd name="T7" fmla="*/ 1386 h 2660"/>
                <a:gd name="T8" fmla="*/ 0 w 2966"/>
                <a:gd name="T9" fmla="*/ 1154 h 2660"/>
                <a:gd name="T10" fmla="*/ 538 w 2966"/>
                <a:gd name="T11" fmla="*/ 0 h 2660"/>
                <a:gd name="T12" fmla="*/ 555 w 2966"/>
                <a:gd name="T13" fmla="*/ 20 h 2660"/>
                <a:gd name="T14" fmla="*/ 27 w 2966"/>
                <a:gd name="T15" fmla="*/ 1154 h 2660"/>
                <a:gd name="T16" fmla="*/ 44 w 2966"/>
                <a:gd name="T17" fmla="*/ 1382 h 2660"/>
                <a:gd name="T18" fmla="*/ 539 w 2966"/>
                <a:gd name="T19" fmla="*/ 2273 h 2660"/>
                <a:gd name="T20" fmla="*/ 1506 w 2966"/>
                <a:gd name="T21" fmla="*/ 2633 h 2660"/>
                <a:gd name="T22" fmla="*/ 2940 w 2966"/>
                <a:gd name="T23" fmla="*/ 1515 h 2660"/>
                <a:gd name="T24" fmla="*/ 2966 w 2966"/>
                <a:gd name="T25" fmla="*/ 1522 h 2660"/>
                <a:gd name="T26" fmla="*/ 1506 w 2966"/>
                <a:gd name="T27" fmla="*/ 2660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66" h="2660">
                  <a:moveTo>
                    <a:pt x="1506" y="2660"/>
                  </a:moveTo>
                  <a:lnTo>
                    <a:pt x="1506" y="2660"/>
                  </a:lnTo>
                  <a:cubicBezTo>
                    <a:pt x="1144" y="2660"/>
                    <a:pt x="795" y="2529"/>
                    <a:pt x="522" y="2293"/>
                  </a:cubicBezTo>
                  <a:cubicBezTo>
                    <a:pt x="251" y="2060"/>
                    <a:pt x="72" y="1738"/>
                    <a:pt x="18" y="1386"/>
                  </a:cubicBezTo>
                  <a:cubicBezTo>
                    <a:pt x="6" y="1310"/>
                    <a:pt x="0" y="1231"/>
                    <a:pt x="0" y="1154"/>
                  </a:cubicBezTo>
                  <a:cubicBezTo>
                    <a:pt x="0" y="708"/>
                    <a:pt x="196" y="287"/>
                    <a:pt x="538" y="0"/>
                  </a:cubicBezTo>
                  <a:lnTo>
                    <a:pt x="555" y="20"/>
                  </a:lnTo>
                  <a:cubicBezTo>
                    <a:pt x="219" y="303"/>
                    <a:pt x="27" y="716"/>
                    <a:pt x="27" y="1154"/>
                  </a:cubicBezTo>
                  <a:cubicBezTo>
                    <a:pt x="27" y="1230"/>
                    <a:pt x="33" y="1307"/>
                    <a:pt x="44" y="1382"/>
                  </a:cubicBezTo>
                  <a:cubicBezTo>
                    <a:pt x="98" y="1727"/>
                    <a:pt x="274" y="2044"/>
                    <a:pt x="539" y="2273"/>
                  </a:cubicBezTo>
                  <a:cubicBezTo>
                    <a:pt x="807" y="2505"/>
                    <a:pt x="1151" y="2633"/>
                    <a:pt x="1506" y="2633"/>
                  </a:cubicBezTo>
                  <a:cubicBezTo>
                    <a:pt x="2185" y="2633"/>
                    <a:pt x="2775" y="2173"/>
                    <a:pt x="2940" y="1515"/>
                  </a:cubicBezTo>
                  <a:lnTo>
                    <a:pt x="2966" y="1522"/>
                  </a:lnTo>
                  <a:cubicBezTo>
                    <a:pt x="2798" y="2192"/>
                    <a:pt x="2197" y="2660"/>
                    <a:pt x="1506" y="266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00DD3B7-A1FF-523B-8AEF-0ECD5985E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3031"/>
              <a:ext cx="124" cy="161"/>
            </a:xfrm>
            <a:custGeom>
              <a:avLst/>
              <a:gdLst>
                <a:gd name="T0" fmla="*/ 193 w 193"/>
                <a:gd name="T1" fmla="*/ 249 h 249"/>
                <a:gd name="T2" fmla="*/ 193 w 193"/>
                <a:gd name="T3" fmla="*/ 249 h 249"/>
                <a:gd name="T4" fmla="*/ 105 w 193"/>
                <a:gd name="T5" fmla="*/ 188 h 249"/>
                <a:gd name="T6" fmla="*/ 0 w 193"/>
                <a:gd name="T7" fmla="*/ 210 h 249"/>
                <a:gd name="T8" fmla="*/ 144 w 193"/>
                <a:gd name="T9" fmla="*/ 0 h 249"/>
                <a:gd name="T10" fmla="*/ 193 w 193"/>
                <a:gd name="T11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49">
                  <a:moveTo>
                    <a:pt x="193" y="249"/>
                  </a:moveTo>
                  <a:lnTo>
                    <a:pt x="193" y="249"/>
                  </a:lnTo>
                  <a:lnTo>
                    <a:pt x="105" y="188"/>
                  </a:lnTo>
                  <a:lnTo>
                    <a:pt x="0" y="210"/>
                  </a:lnTo>
                  <a:lnTo>
                    <a:pt x="144" y="0"/>
                  </a:lnTo>
                  <a:lnTo>
                    <a:pt x="193" y="249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0A5AFB5-77D7-AB89-2C15-6AE979669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5"/>
              <a:ext cx="1900" cy="1728"/>
            </a:xfrm>
            <a:custGeom>
              <a:avLst/>
              <a:gdLst>
                <a:gd name="T0" fmla="*/ 571 w 2960"/>
                <a:gd name="T1" fmla="*/ 2686 h 2686"/>
                <a:gd name="T2" fmla="*/ 571 w 2960"/>
                <a:gd name="T3" fmla="*/ 2686 h 2686"/>
                <a:gd name="T4" fmla="*/ 0 w 2960"/>
                <a:gd name="T5" fmla="*/ 1505 h 2686"/>
                <a:gd name="T6" fmla="*/ 14 w 2960"/>
                <a:gd name="T7" fmla="*/ 1295 h 2686"/>
                <a:gd name="T8" fmla="*/ 513 w 2960"/>
                <a:gd name="T9" fmla="*/ 373 h 2686"/>
                <a:gd name="T10" fmla="*/ 1505 w 2960"/>
                <a:gd name="T11" fmla="*/ 0 h 2686"/>
                <a:gd name="T12" fmla="*/ 2960 w 2960"/>
                <a:gd name="T13" fmla="*/ 1114 h 2686"/>
                <a:gd name="T14" fmla="*/ 2934 w 2960"/>
                <a:gd name="T15" fmla="*/ 1121 h 2686"/>
                <a:gd name="T16" fmla="*/ 1505 w 2960"/>
                <a:gd name="T17" fmla="*/ 26 h 2686"/>
                <a:gd name="T18" fmla="*/ 531 w 2960"/>
                <a:gd name="T19" fmla="*/ 393 h 2686"/>
                <a:gd name="T20" fmla="*/ 41 w 2960"/>
                <a:gd name="T21" fmla="*/ 1299 h 2686"/>
                <a:gd name="T22" fmla="*/ 26 w 2960"/>
                <a:gd name="T23" fmla="*/ 1505 h 2686"/>
                <a:gd name="T24" fmla="*/ 588 w 2960"/>
                <a:gd name="T25" fmla="*/ 2665 h 2686"/>
                <a:gd name="T26" fmla="*/ 571 w 2960"/>
                <a:gd name="T27" fmla="*/ 2686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60" h="2686">
                  <a:moveTo>
                    <a:pt x="571" y="2686"/>
                  </a:moveTo>
                  <a:lnTo>
                    <a:pt x="571" y="2686"/>
                  </a:lnTo>
                  <a:cubicBezTo>
                    <a:pt x="208" y="2399"/>
                    <a:pt x="0" y="1968"/>
                    <a:pt x="0" y="1505"/>
                  </a:cubicBezTo>
                  <a:cubicBezTo>
                    <a:pt x="0" y="1435"/>
                    <a:pt x="4" y="1365"/>
                    <a:pt x="14" y="1295"/>
                  </a:cubicBezTo>
                  <a:cubicBezTo>
                    <a:pt x="64" y="939"/>
                    <a:pt x="241" y="611"/>
                    <a:pt x="513" y="373"/>
                  </a:cubicBezTo>
                  <a:cubicBezTo>
                    <a:pt x="788" y="132"/>
                    <a:pt x="1140" y="0"/>
                    <a:pt x="1505" y="0"/>
                  </a:cubicBezTo>
                  <a:cubicBezTo>
                    <a:pt x="2186" y="0"/>
                    <a:pt x="2784" y="458"/>
                    <a:pt x="2960" y="1114"/>
                  </a:cubicBezTo>
                  <a:lnTo>
                    <a:pt x="2934" y="1121"/>
                  </a:lnTo>
                  <a:cubicBezTo>
                    <a:pt x="2761" y="476"/>
                    <a:pt x="2174" y="26"/>
                    <a:pt x="1505" y="26"/>
                  </a:cubicBezTo>
                  <a:cubicBezTo>
                    <a:pt x="1146" y="26"/>
                    <a:pt x="800" y="156"/>
                    <a:pt x="531" y="393"/>
                  </a:cubicBezTo>
                  <a:cubicBezTo>
                    <a:pt x="264" y="627"/>
                    <a:pt x="90" y="949"/>
                    <a:pt x="41" y="1299"/>
                  </a:cubicBezTo>
                  <a:cubicBezTo>
                    <a:pt x="31" y="1367"/>
                    <a:pt x="26" y="1437"/>
                    <a:pt x="26" y="1505"/>
                  </a:cubicBezTo>
                  <a:cubicBezTo>
                    <a:pt x="26" y="1960"/>
                    <a:pt x="231" y="2383"/>
                    <a:pt x="588" y="2665"/>
                  </a:cubicBezTo>
                  <a:lnTo>
                    <a:pt x="571" y="2686"/>
                  </a:ln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7F78475-D3C6-2968-BDE3-1910DA14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893"/>
              <a:ext cx="124" cy="161"/>
            </a:xfrm>
            <a:custGeom>
              <a:avLst/>
              <a:gdLst>
                <a:gd name="T0" fmla="*/ 0 w 193"/>
                <a:gd name="T1" fmla="*/ 43 h 250"/>
                <a:gd name="T2" fmla="*/ 0 w 193"/>
                <a:gd name="T3" fmla="*/ 43 h 250"/>
                <a:gd name="T4" fmla="*/ 105 w 193"/>
                <a:gd name="T5" fmla="*/ 63 h 250"/>
                <a:gd name="T6" fmla="*/ 193 w 193"/>
                <a:gd name="T7" fmla="*/ 0 h 250"/>
                <a:gd name="T8" fmla="*/ 147 w 193"/>
                <a:gd name="T9" fmla="*/ 250 h 250"/>
                <a:gd name="T10" fmla="*/ 0 w 193"/>
                <a:gd name="T11" fmla="*/ 4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50">
                  <a:moveTo>
                    <a:pt x="0" y="43"/>
                  </a:moveTo>
                  <a:lnTo>
                    <a:pt x="0" y="43"/>
                  </a:lnTo>
                  <a:lnTo>
                    <a:pt x="105" y="63"/>
                  </a:lnTo>
                  <a:lnTo>
                    <a:pt x="193" y="0"/>
                  </a:lnTo>
                  <a:lnTo>
                    <a:pt x="147" y="25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0664481-6D65-3348-3ABE-387F2C2C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" y="1929"/>
              <a:ext cx="586" cy="73"/>
            </a:xfrm>
            <a:custGeom>
              <a:avLst/>
              <a:gdLst>
                <a:gd name="T0" fmla="*/ 904 w 913"/>
                <a:gd name="T1" fmla="*/ 114 h 114"/>
                <a:gd name="T2" fmla="*/ 904 w 913"/>
                <a:gd name="T3" fmla="*/ 114 h 114"/>
                <a:gd name="T4" fmla="*/ 400 w 913"/>
                <a:gd name="T5" fmla="*/ 26 h 114"/>
                <a:gd name="T6" fmla="*/ 7 w 913"/>
                <a:gd name="T7" fmla="*/ 79 h 114"/>
                <a:gd name="T8" fmla="*/ 0 w 913"/>
                <a:gd name="T9" fmla="*/ 54 h 114"/>
                <a:gd name="T10" fmla="*/ 400 w 913"/>
                <a:gd name="T11" fmla="*/ 0 h 114"/>
                <a:gd name="T12" fmla="*/ 913 w 913"/>
                <a:gd name="T13" fmla="*/ 89 h 114"/>
                <a:gd name="T14" fmla="*/ 904 w 913"/>
                <a:gd name="T1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3" h="114">
                  <a:moveTo>
                    <a:pt x="904" y="114"/>
                  </a:moveTo>
                  <a:lnTo>
                    <a:pt x="904" y="114"/>
                  </a:lnTo>
                  <a:cubicBezTo>
                    <a:pt x="742" y="56"/>
                    <a:pt x="573" y="26"/>
                    <a:pt x="400" y="26"/>
                  </a:cubicBezTo>
                  <a:cubicBezTo>
                    <a:pt x="267" y="26"/>
                    <a:pt x="134" y="44"/>
                    <a:pt x="7" y="79"/>
                  </a:cubicBezTo>
                  <a:lnTo>
                    <a:pt x="0" y="54"/>
                  </a:lnTo>
                  <a:cubicBezTo>
                    <a:pt x="130" y="18"/>
                    <a:pt x="264" y="0"/>
                    <a:pt x="400" y="0"/>
                  </a:cubicBezTo>
                  <a:cubicBezTo>
                    <a:pt x="576" y="0"/>
                    <a:pt x="749" y="30"/>
                    <a:pt x="913" y="89"/>
                  </a:cubicBezTo>
                  <a:lnTo>
                    <a:pt x="904" y="114"/>
                  </a:ln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DCEB42B-B643-1279-1C8D-C1852529A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40"/>
              <a:ext cx="1901" cy="1726"/>
            </a:xfrm>
            <a:custGeom>
              <a:avLst/>
              <a:gdLst>
                <a:gd name="T0" fmla="*/ 1506 w 2963"/>
                <a:gd name="T1" fmla="*/ 2683 h 2683"/>
                <a:gd name="T2" fmla="*/ 1506 w 2963"/>
                <a:gd name="T3" fmla="*/ 2683 h 2683"/>
                <a:gd name="T4" fmla="*/ 523 w 2963"/>
                <a:gd name="T5" fmla="*/ 2317 h 2683"/>
                <a:gd name="T6" fmla="*/ 19 w 2963"/>
                <a:gd name="T7" fmla="*/ 1411 h 2683"/>
                <a:gd name="T8" fmla="*/ 0 w 2963"/>
                <a:gd name="T9" fmla="*/ 1177 h 2683"/>
                <a:gd name="T10" fmla="*/ 566 w 2963"/>
                <a:gd name="T11" fmla="*/ 0 h 2683"/>
                <a:gd name="T12" fmla="*/ 583 w 2963"/>
                <a:gd name="T13" fmla="*/ 21 h 2683"/>
                <a:gd name="T14" fmla="*/ 27 w 2963"/>
                <a:gd name="T15" fmla="*/ 1177 h 2683"/>
                <a:gd name="T16" fmla="*/ 45 w 2963"/>
                <a:gd name="T17" fmla="*/ 1407 h 2683"/>
                <a:gd name="T18" fmla="*/ 540 w 2963"/>
                <a:gd name="T19" fmla="*/ 2297 h 2683"/>
                <a:gd name="T20" fmla="*/ 1506 w 2963"/>
                <a:gd name="T21" fmla="*/ 2656 h 2683"/>
                <a:gd name="T22" fmla="*/ 2937 w 2963"/>
                <a:gd name="T23" fmla="*/ 1554 h 2683"/>
                <a:gd name="T24" fmla="*/ 2963 w 2963"/>
                <a:gd name="T25" fmla="*/ 1560 h 2683"/>
                <a:gd name="T26" fmla="*/ 1506 w 2963"/>
                <a:gd name="T27" fmla="*/ 2683 h 2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63" h="2683">
                  <a:moveTo>
                    <a:pt x="1506" y="2683"/>
                  </a:moveTo>
                  <a:lnTo>
                    <a:pt x="1506" y="2683"/>
                  </a:lnTo>
                  <a:cubicBezTo>
                    <a:pt x="1145" y="2683"/>
                    <a:pt x="796" y="2553"/>
                    <a:pt x="523" y="2317"/>
                  </a:cubicBezTo>
                  <a:cubicBezTo>
                    <a:pt x="252" y="2083"/>
                    <a:pt x="73" y="1762"/>
                    <a:pt x="19" y="1411"/>
                  </a:cubicBezTo>
                  <a:cubicBezTo>
                    <a:pt x="7" y="1334"/>
                    <a:pt x="0" y="1255"/>
                    <a:pt x="0" y="1177"/>
                  </a:cubicBezTo>
                  <a:cubicBezTo>
                    <a:pt x="0" y="717"/>
                    <a:pt x="207" y="288"/>
                    <a:pt x="566" y="0"/>
                  </a:cubicBezTo>
                  <a:lnTo>
                    <a:pt x="583" y="21"/>
                  </a:lnTo>
                  <a:cubicBezTo>
                    <a:pt x="230" y="304"/>
                    <a:pt x="27" y="725"/>
                    <a:pt x="27" y="1177"/>
                  </a:cubicBezTo>
                  <a:cubicBezTo>
                    <a:pt x="27" y="1253"/>
                    <a:pt x="33" y="1331"/>
                    <a:pt x="45" y="1407"/>
                  </a:cubicBezTo>
                  <a:cubicBezTo>
                    <a:pt x="99" y="1751"/>
                    <a:pt x="275" y="2067"/>
                    <a:pt x="540" y="2297"/>
                  </a:cubicBezTo>
                  <a:cubicBezTo>
                    <a:pt x="808" y="2528"/>
                    <a:pt x="1151" y="2656"/>
                    <a:pt x="1506" y="2656"/>
                  </a:cubicBezTo>
                  <a:cubicBezTo>
                    <a:pt x="2178" y="2656"/>
                    <a:pt x="2766" y="2203"/>
                    <a:pt x="2937" y="1554"/>
                  </a:cubicBezTo>
                  <a:lnTo>
                    <a:pt x="2963" y="1560"/>
                  </a:lnTo>
                  <a:cubicBezTo>
                    <a:pt x="2789" y="2221"/>
                    <a:pt x="2190" y="2683"/>
                    <a:pt x="1506" y="268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7C80F8-3C26-D921-B911-F050D13F6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" y="3042"/>
              <a:ext cx="124" cy="161"/>
            </a:xfrm>
            <a:custGeom>
              <a:avLst/>
              <a:gdLst>
                <a:gd name="T0" fmla="*/ 0 w 193"/>
                <a:gd name="T1" fmla="*/ 208 h 250"/>
                <a:gd name="T2" fmla="*/ 0 w 193"/>
                <a:gd name="T3" fmla="*/ 208 h 250"/>
                <a:gd name="T4" fmla="*/ 105 w 193"/>
                <a:gd name="T5" fmla="*/ 188 h 250"/>
                <a:gd name="T6" fmla="*/ 193 w 193"/>
                <a:gd name="T7" fmla="*/ 250 h 250"/>
                <a:gd name="T8" fmla="*/ 146 w 193"/>
                <a:gd name="T9" fmla="*/ 0 h 250"/>
                <a:gd name="T10" fmla="*/ 0 w 193"/>
                <a:gd name="T11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50">
                  <a:moveTo>
                    <a:pt x="0" y="208"/>
                  </a:moveTo>
                  <a:lnTo>
                    <a:pt x="0" y="208"/>
                  </a:lnTo>
                  <a:lnTo>
                    <a:pt x="105" y="188"/>
                  </a:lnTo>
                  <a:lnTo>
                    <a:pt x="193" y="250"/>
                  </a:lnTo>
                  <a:lnTo>
                    <a:pt x="146" y="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A2B0EFB-1010-C53F-B2AE-895E77D21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" y="1235"/>
              <a:ext cx="1933" cy="1937"/>
            </a:xfrm>
            <a:custGeom>
              <a:avLst/>
              <a:gdLst>
                <a:gd name="T0" fmla="*/ 1506 w 3012"/>
                <a:gd name="T1" fmla="*/ 3011 h 3011"/>
                <a:gd name="T2" fmla="*/ 1506 w 3012"/>
                <a:gd name="T3" fmla="*/ 3011 h 3011"/>
                <a:gd name="T4" fmla="*/ 1234 w 3012"/>
                <a:gd name="T5" fmla="*/ 2987 h 3011"/>
                <a:gd name="T6" fmla="*/ 1239 w 3012"/>
                <a:gd name="T7" fmla="*/ 2960 h 3011"/>
                <a:gd name="T8" fmla="*/ 1506 w 3012"/>
                <a:gd name="T9" fmla="*/ 2985 h 3011"/>
                <a:gd name="T10" fmla="*/ 2985 w 3012"/>
                <a:gd name="T11" fmla="*/ 1505 h 3011"/>
                <a:gd name="T12" fmla="*/ 1506 w 3012"/>
                <a:gd name="T13" fmla="*/ 26 h 3011"/>
                <a:gd name="T14" fmla="*/ 537 w 3012"/>
                <a:gd name="T15" fmla="*/ 388 h 3011"/>
                <a:gd name="T16" fmla="*/ 44 w 3012"/>
                <a:gd name="T17" fmla="*/ 1283 h 3011"/>
                <a:gd name="T18" fmla="*/ 27 w 3012"/>
                <a:gd name="T19" fmla="*/ 1505 h 3011"/>
                <a:gd name="T20" fmla="*/ 455 w 3012"/>
                <a:gd name="T21" fmla="*/ 2546 h 3011"/>
                <a:gd name="T22" fmla="*/ 436 w 3012"/>
                <a:gd name="T23" fmla="*/ 2565 h 3011"/>
                <a:gd name="T24" fmla="*/ 0 w 3012"/>
                <a:gd name="T25" fmla="*/ 1505 h 3011"/>
                <a:gd name="T26" fmla="*/ 17 w 3012"/>
                <a:gd name="T27" fmla="*/ 1279 h 3011"/>
                <a:gd name="T28" fmla="*/ 520 w 3012"/>
                <a:gd name="T29" fmla="*/ 368 h 3011"/>
                <a:gd name="T30" fmla="*/ 1506 w 3012"/>
                <a:gd name="T31" fmla="*/ 0 h 3011"/>
                <a:gd name="T32" fmla="*/ 3012 w 3012"/>
                <a:gd name="T33" fmla="*/ 1505 h 3011"/>
                <a:gd name="T34" fmla="*/ 1506 w 3012"/>
                <a:gd name="T35" fmla="*/ 3011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12" h="3011">
                  <a:moveTo>
                    <a:pt x="1506" y="3011"/>
                  </a:moveTo>
                  <a:lnTo>
                    <a:pt x="1506" y="3011"/>
                  </a:lnTo>
                  <a:cubicBezTo>
                    <a:pt x="1415" y="3011"/>
                    <a:pt x="1323" y="3003"/>
                    <a:pt x="1234" y="2987"/>
                  </a:cubicBezTo>
                  <a:lnTo>
                    <a:pt x="1239" y="2960"/>
                  </a:lnTo>
                  <a:cubicBezTo>
                    <a:pt x="1326" y="2976"/>
                    <a:pt x="1416" y="2985"/>
                    <a:pt x="1506" y="2985"/>
                  </a:cubicBezTo>
                  <a:cubicBezTo>
                    <a:pt x="2322" y="2985"/>
                    <a:pt x="2985" y="2321"/>
                    <a:pt x="2985" y="1505"/>
                  </a:cubicBezTo>
                  <a:cubicBezTo>
                    <a:pt x="2985" y="690"/>
                    <a:pt x="2322" y="26"/>
                    <a:pt x="1506" y="26"/>
                  </a:cubicBezTo>
                  <a:cubicBezTo>
                    <a:pt x="1150" y="26"/>
                    <a:pt x="806" y="155"/>
                    <a:pt x="537" y="388"/>
                  </a:cubicBezTo>
                  <a:cubicBezTo>
                    <a:pt x="271" y="619"/>
                    <a:pt x="96" y="937"/>
                    <a:pt x="44" y="1283"/>
                  </a:cubicBezTo>
                  <a:cubicBezTo>
                    <a:pt x="32" y="1356"/>
                    <a:pt x="27" y="1431"/>
                    <a:pt x="27" y="1505"/>
                  </a:cubicBezTo>
                  <a:cubicBezTo>
                    <a:pt x="27" y="1898"/>
                    <a:pt x="179" y="2267"/>
                    <a:pt x="455" y="2546"/>
                  </a:cubicBezTo>
                  <a:lnTo>
                    <a:pt x="436" y="2565"/>
                  </a:lnTo>
                  <a:cubicBezTo>
                    <a:pt x="155" y="2281"/>
                    <a:pt x="0" y="1905"/>
                    <a:pt x="0" y="1505"/>
                  </a:cubicBezTo>
                  <a:cubicBezTo>
                    <a:pt x="0" y="1430"/>
                    <a:pt x="6" y="1353"/>
                    <a:pt x="17" y="1279"/>
                  </a:cubicBezTo>
                  <a:cubicBezTo>
                    <a:pt x="70" y="926"/>
                    <a:pt x="249" y="603"/>
                    <a:pt x="520" y="368"/>
                  </a:cubicBezTo>
                  <a:cubicBezTo>
                    <a:pt x="793" y="130"/>
                    <a:pt x="1143" y="0"/>
                    <a:pt x="1506" y="0"/>
                  </a:cubicBezTo>
                  <a:cubicBezTo>
                    <a:pt x="2336" y="0"/>
                    <a:pt x="3012" y="675"/>
                    <a:pt x="3012" y="1505"/>
                  </a:cubicBezTo>
                  <a:cubicBezTo>
                    <a:pt x="3012" y="2336"/>
                    <a:pt x="2336" y="3011"/>
                    <a:pt x="1506" y="301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B76E8F-4712-1485-CE79-42AFF8B85041}"/>
              </a:ext>
            </a:extLst>
          </p:cNvPr>
          <p:cNvSpPr txBox="1"/>
          <p:nvPr/>
        </p:nvSpPr>
        <p:spPr>
          <a:xfrm>
            <a:off x="780591" y="599478"/>
            <a:ext cx="10893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latin typeface="Arial" panose="020B0604020202020204" pitchFamily="34" charset="0"/>
                <a:cs typeface="Arial" panose="020B0604020202020204" pitchFamily="34" charset="0"/>
              </a:rPr>
              <a:t>Ar ko datu centri saskarsies tuvākajos gados?</a:t>
            </a:r>
            <a:endParaRPr lang="en-LV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2CDF8-D662-CB7A-34ED-A9B146F4CFCB}"/>
              </a:ext>
            </a:extLst>
          </p:cNvPr>
          <p:cNvSpPr txBox="1"/>
          <p:nvPr/>
        </p:nvSpPr>
        <p:spPr>
          <a:xfrm>
            <a:off x="2623642" y="3980670"/>
            <a:ext cx="2631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Kļūs 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energoefektīvāki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 PUE no ~1.57 (2021) uz ~1.2 (2025).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39F6C-D6D8-C93A-7764-CFA52E3ECACD}"/>
              </a:ext>
            </a:extLst>
          </p:cNvPr>
          <p:cNvSpPr txBox="1"/>
          <p:nvPr/>
        </p:nvSpPr>
        <p:spPr>
          <a:xfrm>
            <a:off x="9150287" y="2452133"/>
            <a:ext cx="245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Kļūs 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klimata neitrāli EU 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(termiņš – 2030. gads). 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668F2-9FDD-3B24-5071-985C9D143923}"/>
              </a:ext>
            </a:extLst>
          </p:cNvPr>
          <p:cNvSpPr txBox="1"/>
          <p:nvPr/>
        </p:nvSpPr>
        <p:spPr>
          <a:xfrm>
            <a:off x="7104943" y="3626726"/>
            <a:ext cx="193250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Datu centru decentralizācija 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pieprasījums pēc zemām aizturēm (RTD).</a:t>
            </a:r>
          </a:p>
          <a:p>
            <a:endParaRPr lang="lv-LV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530C6-9786-8FEC-793A-F5AF31E12438}"/>
              </a:ext>
            </a:extLst>
          </p:cNvPr>
          <p:cNvSpPr txBox="1"/>
          <p:nvPr/>
        </p:nvSpPr>
        <p:spPr>
          <a:xfrm>
            <a:off x="4781602" y="2507900"/>
            <a:ext cx="2450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AI ietekmē būtiski 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mainīsies elektroenerģijas jaudu patēriņš 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dzesēšanas principi</a:t>
            </a:r>
            <a:endParaRPr lang="lv-L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2C067-325A-A435-3EE9-96C1BA2C4DF3}"/>
              </a:ext>
            </a:extLst>
          </p:cNvPr>
          <p:cNvSpPr txBox="1"/>
          <p:nvPr/>
        </p:nvSpPr>
        <p:spPr>
          <a:xfrm>
            <a:off x="625105" y="2393697"/>
            <a:ext cx="2049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Tērēs vairāk elektroenerģijas 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pašlaik tērē ~4% no kopējās planētas elektroenerģijas (Londonā un Amsterdamā ~8%).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EFB1-2D93-8090-AB99-D30A14F7AB41}"/>
              </a:ext>
            </a:extLst>
          </p:cNvPr>
          <p:cNvSpPr txBox="1"/>
          <p:nvPr/>
        </p:nvSpPr>
        <p:spPr>
          <a:xfrm>
            <a:off x="9021125" y="3206476"/>
            <a:ext cx="2750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/>
              <a:t>Co</a:t>
            </a:r>
            <a:r>
              <a:rPr lang="lv-LV" sz="1800" cap="small" baseline="-25000" dirty="0"/>
              <a:t>2</a:t>
            </a:r>
            <a:r>
              <a:rPr lang="lv-LV" sz="1800" dirty="0"/>
              <a:t> emisijas -2.5% ir līdzvērtīgas avio nozarei, ar tendenci līdz 2030. gadam sasniegt 3.7%*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E0C69-DE13-9452-40B8-1EDB7E66760C}"/>
              </a:ext>
            </a:extLst>
          </p:cNvPr>
          <p:cNvSpPr txBox="1"/>
          <p:nvPr/>
        </p:nvSpPr>
        <p:spPr>
          <a:xfrm>
            <a:off x="101715" y="6299129"/>
            <a:ext cx="5032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200" b="0" dirty="0"/>
              <a:t>*Avots: </a:t>
            </a:r>
            <a:r>
              <a:rPr lang="lv-LV" sz="1200" b="0" dirty="0" err="1"/>
              <a:t>Climatique</a:t>
            </a:r>
            <a:r>
              <a:rPr lang="lv-LV" sz="1200" b="0" dirty="0"/>
              <a:t> </a:t>
            </a:r>
            <a:r>
              <a:rPr lang="lv-LV" sz="1200" b="0" dirty="0" err="1"/>
              <a:t>Analysis</a:t>
            </a:r>
            <a:r>
              <a:rPr lang="lv-LV" sz="1200" b="0" dirty="0"/>
              <a:t>, </a:t>
            </a:r>
            <a:r>
              <a:rPr lang="lv-LV" sz="1200" b="0" dirty="0" err="1"/>
              <a:t>The</a:t>
            </a:r>
            <a:r>
              <a:rPr lang="lv-LV" sz="1200" b="0" dirty="0"/>
              <a:t> </a:t>
            </a:r>
            <a:r>
              <a:rPr lang="lv-LV" sz="1200" b="0" dirty="0" err="1"/>
              <a:t>Shift</a:t>
            </a:r>
            <a:r>
              <a:rPr lang="lv-LV" sz="1200" b="0" dirty="0"/>
              <a:t> Project, </a:t>
            </a:r>
            <a:r>
              <a:rPr lang="lv-LV" sz="1200" b="0" dirty="0" err="1"/>
              <a:t>OurWorldinData</a:t>
            </a:r>
            <a:endParaRPr lang="lv-LV" sz="1200" b="0" dirty="0"/>
          </a:p>
        </p:txBody>
      </p:sp>
    </p:spTree>
    <p:extLst>
      <p:ext uri="{BB962C8B-B14F-4D97-AF65-F5344CB8AC3E}">
        <p14:creationId xmlns:p14="http://schemas.microsoft.com/office/powerpoint/2010/main" val="344348027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ullapa: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aidu paraugi">
  <a:themeElements>
    <a:clrScheme name="Tet">
      <a:dk1>
        <a:srgbClr val="000000"/>
      </a:dk1>
      <a:lt1>
        <a:srgbClr val="FFFFFF"/>
      </a:lt1>
      <a:dk2>
        <a:srgbClr val="000000"/>
      </a:dk2>
      <a:lt2>
        <a:srgbClr val="FFD126"/>
      </a:lt2>
      <a:accent1>
        <a:srgbClr val="FFD126"/>
      </a:accent1>
      <a:accent2>
        <a:srgbClr val="FFE27C"/>
      </a:accent2>
      <a:accent3>
        <a:srgbClr val="FFEDB3"/>
      </a:accent3>
      <a:accent4>
        <a:srgbClr val="322C24"/>
      </a:accent4>
      <a:accent5>
        <a:srgbClr val="806313"/>
      </a:accent5>
      <a:accent6>
        <a:srgbClr val="A3937F"/>
      </a:accent6>
      <a:hlink>
        <a:srgbClr val="CEC6BB"/>
      </a:hlink>
      <a:folHlink>
        <a:srgbClr val="8063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8A8D503866D4844CB2919DF301BF65A0" ma:contentTypeVersion="13" ma:contentTypeDescription="Izveidot jaunu dokumentu." ma:contentTypeScope="" ma:versionID="1f0524d860cb72487f84313689b33d39">
  <xsd:schema xmlns:xsd="http://www.w3.org/2001/XMLSchema" xmlns:xs="http://www.w3.org/2001/XMLSchema" xmlns:p="http://schemas.microsoft.com/office/2006/metadata/properties" xmlns:ns2="04c57720-b4f8-4dbe-9a27-7f12d25ad925" xmlns:ns3="eb0d8da1-3006-4f21-a99f-e901b6f8fbf0" targetNamespace="http://schemas.microsoft.com/office/2006/metadata/properties" ma:root="true" ma:fieldsID="88b7aeda5b578605aa800d28797cc0d2" ns2:_="" ns3:_="">
    <xsd:import namespace="04c57720-b4f8-4dbe-9a27-7f12d25ad925"/>
    <xsd:import namespace="eb0d8da1-3006-4f21-a99f-e901b6f8f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c57720-b4f8-4dbe-9a27-7f12d25ad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ttēlu atzīmes" ma:readOnly="false" ma:fieldId="{5cf76f15-5ced-4ddc-b409-7134ff3c332f}" ma:taxonomyMulti="true" ma:sspId="550e1e53-5410-4bdb-8c8a-c3d0be1f4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d8da1-3006-4f21-a99f-e901b6f8f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d6df6aa-6482-498f-8494-1f722d74ee9f}" ma:internalName="TaxCatchAll" ma:showField="CatchAllData" ma:web="eb0d8da1-3006-4f21-a99f-e901b6f8f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c57720-b4f8-4dbe-9a27-7f12d25ad925">
      <Terms xmlns="http://schemas.microsoft.com/office/infopath/2007/PartnerControls"/>
    </lcf76f155ced4ddcb4097134ff3c332f>
    <TaxCatchAll xmlns="eb0d8da1-3006-4f21-a99f-e901b6f8fbf0" xsi:nil="true"/>
  </documentManagement>
</p:properties>
</file>

<file path=customXml/itemProps1.xml><?xml version="1.0" encoding="utf-8"?>
<ds:datastoreItem xmlns:ds="http://schemas.openxmlformats.org/officeDocument/2006/customXml" ds:itemID="{B6E01072-BEEE-41F1-94B8-0C853E118E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9964FB-1CA5-4786-97D0-4A8BA76DDE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c57720-b4f8-4dbe-9a27-7f12d25ad925"/>
    <ds:schemaRef ds:uri="eb0d8da1-3006-4f21-a99f-e901b6f8f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667386-1C09-403D-A29C-07A1627CE4DB}">
  <ds:schemaRefs>
    <ds:schemaRef ds:uri="http://schemas.microsoft.com/office/2006/metadata/properties"/>
    <ds:schemaRef ds:uri="http://schemas.microsoft.com/office/infopath/2007/PartnerControls"/>
    <ds:schemaRef ds:uri="04c57720-b4f8-4dbe-9a27-7f12d25ad925"/>
    <ds:schemaRef ds:uri="eb0d8da1-3006-4f21-a99f-e901b6f8fbf0"/>
  </ds:schemaRefs>
</ds:datastoreItem>
</file>

<file path=docMetadata/LabelInfo.xml><?xml version="1.0" encoding="utf-8"?>
<clbl:labelList xmlns:clbl="http://schemas.microsoft.com/office/2020/mipLabelMetadata">
  <clbl:label id="{c54935a6-4770-4220-81af-914f9d5d5144}" enabled="1" method="Standard" siteId="{964f07d8-5825-4956-9452-f1bf0ed4e06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Widescreen</PresentationFormat>
  <Paragraphs>127</Paragraphs>
  <Slides>23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Titullapa: logo</vt:lpstr>
      <vt:lpstr>Slaidu paraugi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Datu centru infrastruktūras drošības līmeņi (TIERI-IV)</vt:lpstr>
      <vt:lpstr>Sertificētie datu centri Latvijā (Sertificēts tikai 1)</vt:lpstr>
      <vt:lpstr>PowerPoint Presentation</vt:lpstr>
      <vt:lpstr>PowerPoint Presentation</vt:lpstr>
      <vt:lpstr>PowerPoint Presentation</vt:lpstr>
      <vt:lpstr>PowerPoint Presentation</vt:lpstr>
    </vt:vector>
  </TitlesOfParts>
  <Company>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 Sperga</dc:creator>
  <cp:lastModifiedBy>Maris Sperga</cp:lastModifiedBy>
  <cp:revision>8</cp:revision>
  <dcterms:created xsi:type="dcterms:W3CDTF">2024-12-13T08:36:02Z</dcterms:created>
  <dcterms:modified xsi:type="dcterms:W3CDTF">2025-01-07T12:38:54Z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Ierobežotas pieejamības ārēja informācija</vt:lpwstr>
  </property>
  <property fmtid="{D5CDD505-2E9C-101B-9397-08002B2CF9AE}" pid="4" name="ContentTypeId">
    <vt:lpwstr>0x0101008A8D503866D4844CB2919DF301BF65A0</vt:lpwstr>
  </property>
</Properties>
</file>