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92" r:id="rId3"/>
    <p:sldId id="4662" r:id="rId4"/>
    <p:sldId id="4651" r:id="rId5"/>
    <p:sldId id="4652" r:id="rId6"/>
    <p:sldId id="4653" r:id="rId7"/>
    <p:sldId id="4654" r:id="rId8"/>
    <p:sldId id="317" r:id="rId9"/>
    <p:sldId id="4655" r:id="rId10"/>
    <p:sldId id="4656" r:id="rId11"/>
    <p:sldId id="4657" r:id="rId12"/>
    <p:sldId id="4658" r:id="rId13"/>
    <p:sldId id="4659" r:id="rId14"/>
    <p:sldId id="4660" r:id="rId15"/>
    <p:sldId id="4661" r:id="rId16"/>
    <p:sldId id="4663" r:id="rId17"/>
    <p:sldId id="4664" r:id="rId18"/>
    <p:sldId id="4665" r:id="rId19"/>
    <p:sldId id="4650" r:id="rId20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30">
          <p15:clr>
            <a:srgbClr val="A4A3A4"/>
          </p15:clr>
        </p15:guide>
        <p15:guide id="2" pos="1504">
          <p15:clr>
            <a:srgbClr val="A4A3A4"/>
          </p15:clr>
        </p15:guide>
        <p15:guide id="3" pos="3940">
          <p15:clr>
            <a:srgbClr val="A4A3A4"/>
          </p15:clr>
        </p15:guide>
        <p15:guide id="4" orient="horz" pos="8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02A"/>
    <a:srgbClr val="FFFFFF"/>
    <a:srgbClr val="E0EF98"/>
    <a:srgbClr val="ECEBC9"/>
    <a:srgbClr val="BED096"/>
    <a:srgbClr val="EAECAD"/>
    <a:srgbClr val="CCDFEE"/>
    <a:srgbClr val="FFD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48" autoAdjust="0"/>
  </p:normalViewPr>
  <p:slideViewPr>
    <p:cSldViewPr snapToGrid="0">
      <p:cViewPr varScale="1">
        <p:scale>
          <a:sx n="63" d="100"/>
          <a:sy n="63" d="100"/>
        </p:scale>
        <p:origin x="451" y="67"/>
      </p:cViewPr>
      <p:guideLst>
        <p:guide orient="horz" pos="1230"/>
        <p:guide pos="1504"/>
        <p:guide pos="3940"/>
        <p:guide orient="horz" pos="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7EFAEA-67A9-46F2-89DE-A15813267C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22BDB-6DF1-4DFF-A86A-BC27C2F19A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DDB413-23AE-4FD9-B128-70BBB3495FFE}" type="datetimeFigureOut">
              <a:rPr lang="lv-LV"/>
              <a:pPr>
                <a:defRPr/>
              </a:pPr>
              <a:t>28.01.2025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711657D-F1BC-4619-8C20-2EC4287BA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17C91D9-BFAC-4251-8179-5107422E4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BBB24-32A1-4972-9764-4153D29739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6736C-38A2-4250-B959-4811915D0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84FCD5-F6BA-425D-B7E1-1B8D321977B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2258F960-D471-40AD-B615-553F03F650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213F8E3-7C07-4BC3-988D-B5D155D75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534954D6-E368-4C92-8FBE-580FF6905B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2170626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E97F3-59BD-9FE6-878A-24A5958E3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EFE1D1E6-D3CB-4820-9767-D3DCD8589A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2BB6EFAD-5917-68F2-199B-40A9D63EC6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90D07DD-FBFD-52FC-5C8B-220621E6B4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274272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0D03B-DB95-6E20-6DC6-77011DB81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C526C62-F832-A3C2-6DA2-2DCB3D21AE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27690C41-FD08-5865-722C-E9E4E6237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342FBB43-02CC-7517-162F-1419FA908C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221806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4C598-449F-69C3-A198-DAF3C2E1E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31071F6-E247-4436-B3D0-8CE2A98A23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267B2FF-3759-92D7-0D61-386072AF0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3EBBA04C-73F2-62E0-5F7E-D566BDEA9D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7855004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182E9-EFC9-1F91-ED02-2DF3C4513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1F0B71D-AFD3-6F9C-9BCF-44A01EE2A6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A57CB8C-90AA-80D9-DBD6-2147F71C84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9110F7FB-ADEA-B276-13E9-A8E331EC8A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809731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CE6A1-4403-0E10-9156-EACAB058F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A33FFCE6-CD2E-3871-5882-0106C9A3C5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54360DDB-1E17-1DA4-CA17-D4B89F7177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8D8B81A3-AD1B-ADE9-6A50-74372089A2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18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774891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09D63-BCEE-9463-3F68-ABE9201D3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D8A7AB6-E3FD-4770-D949-6AC26E2B0F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0CFB938E-E935-964E-4FB7-3140396949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3CF32D26-6BC3-3EEA-CA3B-B715B5B4BC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19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099253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D4DC6-9285-C65F-E8CE-F62C22F9B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40CD3C2-513F-33ED-58D2-E200366431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67DBBE-8290-D1B5-A5AB-C804C31E8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F57106E9-C854-FD38-D535-E2F96191A4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383720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B0D43-D96D-4D01-45C2-94F797DCE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E1CB7EA0-77D1-1FD5-7C2B-BA67ED04E5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392D665F-C8C2-7C9E-0DF6-C3345AC2F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7665AC9-7C26-947E-760E-DFD5281DC6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85397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F3FE2-6A7A-EB21-918C-2907840E8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B2226BC8-7CC8-B977-D8B4-05F11C813D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C701588-6B28-80C8-7053-BF0BB0F3C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D528CDA-18C1-2969-F753-11D95C6B51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539855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477C6-8780-5614-E2BA-32DE34BE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751D29D-3E10-228C-8007-25159B8052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F12378F0-0D03-1AB3-B6CB-417CF560C0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71EB3546-4D09-4065-427C-33B4E497E8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609970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31D5B-E798-EFB7-1D96-680964B35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ED02FC51-3245-0C62-3CC9-2E07C229A9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820BDF1-C845-2725-52BC-DC00EE77E1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D3E800EC-6C05-AECC-67FC-C51FC0D94E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9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750260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818DA-87F5-B542-F5FD-21423B318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642EB9D-9EDA-99D1-F388-D5B0652831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5990C65-B0FD-A6BA-7051-F579C34C65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367A23B5-75C3-93F0-4801-8331EF5C4A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10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655184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8AFA7-4865-D60F-192A-C24AA3873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6F72F58-9E79-3F95-9866-46AEC81596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55BE07EB-DCD4-E611-FED5-C648102F2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CAA671D3-0B45-4854-4CF8-731D4D33B3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7867780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49F70-DF5D-B1E4-14F0-9BD37891C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62C886A1-A08F-46B0-FB50-E3859571A7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366888B-541F-46EC-0FF1-FAF6C9C7F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  <a:p>
            <a:endParaRPr lang="lv-LV" altLang="lv-LV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A802370-A239-6B29-C0B0-9FCBA2AD3D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11C89-A5A2-40A0-A8B6-7CB91AFC4783}" type="slidenum">
              <a:rPr lang="lv-LV" altLang="en-US" smtClean="0"/>
              <a:pPr/>
              <a:t>12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2053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AF3B2330-8D40-4CC7-AACD-7FDE933992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1D3125F-3121-44D9-91C0-D1AAEA1AACF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17BAA24-0938-1212-EFAF-48B88F6DFC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1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</p:spPr>
        <p:txBody>
          <a:bodyPr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3876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92FF160-168F-490B-AC1D-06E99DC56A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A50152C-A5AE-4037-8E77-C398DB665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39875286-5561-EC57-BFF0-9E6F1105C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3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C624CB8-D7E2-446F-853A-AC8E48C8A1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C4748C0-97F6-4124-ABAA-BC179355A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3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79FFAD7-9E25-2B28-4CB3-4C6B0C96C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826A0304-7DE6-484F-9DBB-CC405F9980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C86103-D66E-4E9A-96C5-D6C35700C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0CCF6CF9-D138-CA5D-4F1A-87F4F29ACB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6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256AB623-E671-40A3-8816-C4F3AC781D5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C07DC74-23A1-4829-ADFE-D6078EEF1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E203FFA5-1D36-5611-C122-BC4DB2018A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2672629-D088-400F-9280-083D0A2D3E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2535878-322B-41E6-819E-6EE0C5A9D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0946E85-E6F8-F79F-301F-E7FBFF54D4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0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913227E-8DB4-4AF7-B2D1-7C8C29588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8FE3F0-7E1D-4EA7-B976-908B0D460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5E63217-F718-2FEA-3681-4FEBEE042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10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5C0D2F1F-BD73-479C-B027-B3AB99A295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FD0658-85EC-4BDE-800A-C42156FBEB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137AFF0A-B088-9B5A-815B-6449199809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1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F3FAA031-9D79-4CB3-A2AE-314FE08CE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A2632C4A-8CA7-A388-4FB5-51EFAED0D0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6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04DA1C-108B-4B9A-9E15-7AFB00F27D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AA6B3FB-7A0A-4DEE-8514-B2571401BF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7352-6957-4DCA-8333-0B27B383C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3C3402-B4CF-4E0A-B1AC-58845FAEBFE8}" type="datetime1">
              <a:rPr lang="en-US"/>
              <a:pPr>
                <a:defRPr/>
              </a:pPr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BA068-C847-4FA5-913B-D95A006B8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6D76-89D7-49E5-84B6-872233876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7B9F516-C71F-41B2-988A-4CDDC11D7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6D11E9C-CF79-4D5A-ACC4-7705ED940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25800"/>
            <a:ext cx="10363200" cy="960438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lv-LV" sz="3600" kern="0">
                <a:solidFill>
                  <a:srgbClr val="29702A"/>
                </a:solidFill>
                <a:cs typeface="Times New Roman" panose="02020603050405020304" pitchFamily="18" charset="0"/>
              </a:rPr>
            </a:br>
            <a:br>
              <a:rPr lang="lv-LV" sz="2800" kern="0">
                <a:cs typeface="Times New Roman" panose="02020603050405020304" pitchFamily="18" charset="0"/>
              </a:rPr>
            </a:br>
            <a:br>
              <a:rPr lang="lv-LV" altLang="lv-LV" sz="2800"/>
            </a:br>
            <a:endParaRPr lang="lv-LV" altLang="en-US" sz="2800"/>
          </a:p>
        </p:txBody>
      </p:sp>
      <p:sp>
        <p:nvSpPr>
          <p:cNvPr id="12291" name="Text Placeholder 1">
            <a:extLst>
              <a:ext uri="{FF2B5EF4-FFF2-40B4-BE49-F238E27FC236}">
                <a16:creationId xmlns:a16="http://schemas.microsoft.com/office/drawing/2014/main" id="{9C4C4168-1664-40F9-913D-5774AD39AD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4400" y="3814364"/>
            <a:ext cx="10363200" cy="932028"/>
          </a:xfrm>
        </p:spPr>
        <p:txBody>
          <a:bodyPr>
            <a:spAutoFit/>
          </a:bodyPr>
          <a:lstStyle/>
          <a:p>
            <a:r>
              <a:rPr lang="lv-LV" altLang="lv-LV" sz="2800" b="1" dirty="0">
                <a:solidFill>
                  <a:srgbClr val="29702A"/>
                </a:solidFill>
                <a:latin typeface="Verdana"/>
                <a:ea typeface="Verdana"/>
              </a:rPr>
              <a:t>&lt;…&gt; jomas </a:t>
            </a:r>
            <a:r>
              <a:rPr lang="lv-LV" altLang="lv-LV" sz="2800" b="1" dirty="0" err="1">
                <a:solidFill>
                  <a:srgbClr val="29702A"/>
                </a:solidFill>
                <a:latin typeface="Verdana"/>
                <a:ea typeface="Verdana"/>
              </a:rPr>
              <a:t>mērķarhitektūra</a:t>
            </a:r>
            <a:endParaRPr lang="lv-LV" altLang="lv-LV" sz="2800" b="1" dirty="0">
              <a:solidFill>
                <a:srgbClr val="29702A"/>
              </a:solidFill>
              <a:latin typeface="Verdana"/>
              <a:ea typeface="Verdana"/>
            </a:endParaRPr>
          </a:p>
          <a:p>
            <a:r>
              <a:rPr lang="lv-LV" altLang="lv-LV" sz="2200" b="1" dirty="0">
                <a:solidFill>
                  <a:srgbClr val="29702A"/>
                </a:solidFill>
                <a:latin typeface="Verdana"/>
                <a:ea typeface="Verdana"/>
              </a:rPr>
              <a:t>&lt;versijas numurs&gt;</a:t>
            </a:r>
          </a:p>
        </p:txBody>
      </p:sp>
      <p:sp>
        <p:nvSpPr>
          <p:cNvPr id="12292" name="Text Placeholder 2">
            <a:extLst>
              <a:ext uri="{FF2B5EF4-FFF2-40B4-BE49-F238E27FC236}">
                <a16:creationId xmlns:a16="http://schemas.microsoft.com/office/drawing/2014/main" id="{BA5D4051-60C8-4C38-95E3-0A5B1D78DC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5903913"/>
            <a:ext cx="10363200" cy="639762"/>
          </a:xfrm>
        </p:spPr>
        <p:txBody>
          <a:bodyPr/>
          <a:lstStyle/>
          <a:p>
            <a:r>
              <a:rPr lang="lv-LV" altLang="lv-LV" dirty="0"/>
              <a:t>Vārds, uzvārds, datums</a:t>
            </a:r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D003B-4698-FA8B-C61C-43CAC599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20DB5C36-CD24-5620-32D0-990E6D469E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10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DD41FE1-64B3-3178-9F4C-AF933ECE3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Organizācijas skats: Mērķa funkcijas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9F0564-D8FB-4D88-5856-2612457A2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mērķa funkcijas – diagramma (ieteicams vizuāli iezīmēt funkciju izmaiņas, t.sk., jaunās funkcijas). 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5447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617B1-8527-4F52-EEDA-E5DE0B7D6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BF42544B-3B71-7650-5A76-E52C6CA4C11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11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DD987-B0AC-83BB-9D60-90F3A27C8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Organizācijas skats: Mērķa pakalpojumi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275E90-566C-F96D-7576-F07FC52A2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mērķa pakalpojumi – diagramma (ieteicams vizuāli iezīmēt pakalpojumu izmaiņas, t.sk., jaunos pakalpojumus). 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90245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06FC6-A5A9-36A7-2D94-9C5874EC5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F1503939-5BD8-1567-2429-434D1E8D155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12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2A95AF4-7E2C-66AE-6C51-99B789E80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Semantiskais skats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E6F979-7D67-0ACB-B8DE-6B208AB33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mērķa informācijas resursi – diagramma (ieteicams vizuāli iezīmēt informācijas resursu izmaiņas, t.sk., jaunos informācijas resursus).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80500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851BF-D32D-DD55-7883-79B552CBD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E5A4895E-55E0-5B0C-B673-36E76D0153B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13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74D777E-CB16-0BF5-E2AC-E8C4BAA90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Tehniskais skats: Informācijas sistēmas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B14AD0F-61B9-6063-2D2E-E283A41E2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mērķa informācijas sistēmas – diagramma  (ieteicams vizuāli iezīmēt informācijas sistēmu izmaiņas, t.sk., jaunās informācijas sistēmas). 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3850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E1FE4-4797-A11F-2D29-33E3DDC1B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08D77C84-1EF6-4ED7-4306-8BB9DA157DE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14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BE07CA-1C36-C976-5078-6C14E0521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Tehniskais skats: Sistēmu sadarbība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5C58AE-67FA-AFDD-71B4-B462D1A65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mērķa informācijas sistēmu sadarbība – diagramma (iezīmējot datu apmaiņas/ integrācijas komponentus, jomas saistītās sistēmas).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94651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D6D90-CD74-5B57-C415-289D53A8D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9954AB35-8521-CC77-82BA-8241E699DB6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15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3A3476D-006F-DAD9-08C8-372CA578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Tehniskais skats: IKT infrastruktūra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D0636C-82A6-9D8C-0721-57B4426DD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mērķa IKT infrastruktūras (t.sk. valsts datu apstrādes mākoņa un citu izmantojamo IKT infrastruktūras pakalpojumu) konceptuāls raksturojums.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12209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5687A-F8CA-1E99-6B3B-A54CE8BE6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7E2A17-1DFE-EA7A-E361-F6CC5435887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CEB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455FF-B9CA-D0DF-B274-0FAB9A824E6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88FE3F0-7E1D-4EA7-B976-908B0D4601A8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B118DA-6584-2A03-1FA1-FC34724ED49A}"/>
              </a:ext>
            </a:extLst>
          </p:cNvPr>
          <p:cNvSpPr txBox="1"/>
          <p:nvPr/>
        </p:nvSpPr>
        <p:spPr>
          <a:xfrm>
            <a:off x="1181981" y="2276856"/>
            <a:ext cx="616209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4400" dirty="0" err="1">
                <a:latin typeface="Veranda"/>
              </a:rPr>
              <a:t>Mērķarhitektūras</a:t>
            </a:r>
            <a:r>
              <a:rPr lang="lv-LV" sz="4400" dirty="0">
                <a:latin typeface="Veranda"/>
              </a:rPr>
              <a:t> ieviešanas ceļa karte</a:t>
            </a:r>
            <a:endParaRPr lang="en-US" sz="4400" dirty="0">
              <a:latin typeface="Veranda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C136B58-5C2B-4225-B814-18F2A6F827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8" r="49043"/>
          <a:stretch/>
        </p:blipFill>
        <p:spPr bwMode="auto">
          <a:xfrm>
            <a:off x="8028594" y="0"/>
            <a:ext cx="416340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870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0A5F2-07CD-4EAA-FD06-4F42D1505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6ABA8868-7A61-8C7E-EA3C-77278B22798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17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36C2974-C765-D926-1E75-B95A8D583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 err="1"/>
              <a:t>Mērķarhitektūras</a:t>
            </a:r>
            <a:r>
              <a:rPr lang="lv-LV" altLang="en-US" dirty="0"/>
              <a:t> ieviešanas iniciatīvas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FF7E25-4A8C-7A14-2575-77DAFE229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Būtiskāko </a:t>
            </a:r>
            <a:r>
              <a:rPr lang="lv-LV" sz="1800" i="1" dirty="0" err="1">
                <a:solidFill>
                  <a:srgbClr val="29702A"/>
                </a:solidFill>
              </a:rPr>
              <a:t>mērķarhitektūras</a:t>
            </a:r>
            <a:r>
              <a:rPr lang="lv-LV" sz="1800" i="1" dirty="0">
                <a:solidFill>
                  <a:srgbClr val="29702A"/>
                </a:solidFill>
              </a:rPr>
              <a:t> ieviešanas iniciatīvu uzskaitījums, norādot indikatīvos to ieviešanas termiņus. 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51804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BD230-9E42-DDBD-796B-22FFDAF2E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2E090C9C-C1D3-AF79-98C9-6DF5C40BE67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18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3D7F84B-6F10-C8B7-F8EE-A1F29E39C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Mijiedarbība ar citām jomām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B301FD-7CED-32A3-D4A6-A2DC8A33E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Ietekmēto jomu un/vai arhitektūras komponentu uzskaitījums, raksturota izmaiņu ietekme. 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04190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E929C-ADA7-A485-31A5-4EF147A28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C147DC09-6AE6-BE54-F3B9-6B0107B1289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19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AFDB5E3-469A-99CF-DD50-6B555B9BF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12800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Kontakti konsultācijām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F84AE-E651-778C-D030-2F25EDEF3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58826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212529"/>
                </a:solidFill>
              </a:rPr>
              <a:t>Jomas galvenā arhitekta vārds, uzvārds, e-pasta adrese</a:t>
            </a:r>
          </a:p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endParaRPr lang="lv-LV" dirty="0">
              <a:solidFill>
                <a:srgbClr val="2125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52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1">
            <a:extLst>
              <a:ext uri="{FF2B5EF4-FFF2-40B4-BE49-F238E27FC236}">
                <a16:creationId xmlns:a16="http://schemas.microsoft.com/office/drawing/2014/main" id="{9A6552EF-C5CB-46AE-9B77-9078BFD6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0167" y="1931872"/>
            <a:ext cx="6892662" cy="458826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3000"/>
              </a:spcAft>
              <a:buClr>
                <a:srgbClr val="29702A"/>
              </a:buClr>
            </a:pPr>
            <a:r>
              <a:rPr lang="lv-LV" b="0" i="0" dirty="0">
                <a:solidFill>
                  <a:srgbClr val="212529"/>
                </a:solidFill>
                <a:effectLst/>
              </a:rPr>
              <a:t>Jomas vispārīgs raksturojums</a:t>
            </a:r>
          </a:p>
          <a:p>
            <a:pPr>
              <a:lnSpc>
                <a:spcPct val="107000"/>
              </a:lnSpc>
              <a:spcAft>
                <a:spcPts val="3000"/>
              </a:spcAft>
              <a:buClr>
                <a:srgbClr val="29702A"/>
              </a:buClr>
            </a:pPr>
            <a:r>
              <a:rPr lang="lv-LV" b="0" i="0" dirty="0">
                <a:solidFill>
                  <a:srgbClr val="212529"/>
                </a:solidFill>
                <a:effectLst/>
              </a:rPr>
              <a:t>Jomas </a:t>
            </a:r>
            <a:r>
              <a:rPr lang="lv-LV" b="0" i="0" dirty="0" err="1">
                <a:solidFill>
                  <a:srgbClr val="212529"/>
                </a:solidFill>
                <a:effectLst/>
              </a:rPr>
              <a:t>mērķarhitektūra</a:t>
            </a:r>
            <a:endParaRPr lang="lv-LV" b="0" i="0" dirty="0">
              <a:solidFill>
                <a:srgbClr val="212529"/>
              </a:solidFill>
              <a:effectLst/>
            </a:endParaRPr>
          </a:p>
          <a:p>
            <a:pPr>
              <a:lnSpc>
                <a:spcPct val="107000"/>
              </a:lnSpc>
              <a:spcAft>
                <a:spcPts val="1800"/>
              </a:spcAft>
              <a:buClr>
                <a:srgbClr val="29702A"/>
              </a:buClr>
            </a:pPr>
            <a:r>
              <a:rPr lang="lv-LV" dirty="0">
                <a:solidFill>
                  <a:srgbClr val="212529"/>
                </a:solidFill>
              </a:rPr>
              <a:t>Jomas </a:t>
            </a:r>
            <a:r>
              <a:rPr lang="lv-LV" dirty="0" err="1">
                <a:solidFill>
                  <a:srgbClr val="212529"/>
                </a:solidFill>
              </a:rPr>
              <a:t>mērķarhitektūras</a:t>
            </a:r>
            <a:r>
              <a:rPr lang="lv-LV" dirty="0">
                <a:solidFill>
                  <a:srgbClr val="212529"/>
                </a:solidFill>
              </a:rPr>
              <a:t> ieviešanas ceļa karte</a:t>
            </a:r>
          </a:p>
        </p:txBody>
      </p:sp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C0E119F0-70D3-4F3B-ABF6-68C67584D2B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2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D117FDF-1331-AF19-474C-E1029DEA5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128000" cy="1036638"/>
          </a:xfrm>
        </p:spPr>
        <p:txBody>
          <a:bodyPr>
            <a:normAutofit/>
          </a:bodyPr>
          <a:lstStyle/>
          <a:p>
            <a:r>
              <a:rPr lang="lv-LV" dirty="0"/>
              <a:t>Prezentācijas saturs</a:t>
            </a:r>
            <a:endParaRPr lang="lv-LV" altLang="en-US" dirty="0"/>
          </a:p>
        </p:txBody>
      </p:sp>
      <p:sp>
        <p:nvSpPr>
          <p:cNvPr id="2" name="Pentagon 8">
            <a:extLst>
              <a:ext uri="{FF2B5EF4-FFF2-40B4-BE49-F238E27FC236}">
                <a16:creationId xmlns:a16="http://schemas.microsoft.com/office/drawing/2014/main" id="{978C2EE7-614D-D652-27A1-B467AF41E6E9}"/>
              </a:ext>
            </a:extLst>
          </p:cNvPr>
          <p:cNvSpPr/>
          <p:nvPr/>
        </p:nvSpPr>
        <p:spPr>
          <a:xfrm>
            <a:off x="2453513" y="1885252"/>
            <a:ext cx="1781175" cy="546100"/>
          </a:xfrm>
          <a:prstGeom prst="homePlate">
            <a:avLst/>
          </a:prstGeom>
          <a:solidFill>
            <a:srgbClr val="EAEC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altLang="lv-LV" sz="1600" b="1" dirty="0">
                <a:solidFill>
                  <a:srgbClr val="29702A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01</a:t>
            </a:r>
            <a:endParaRPr lang="lv-LV" altLang="lv-LV" dirty="0">
              <a:solidFill>
                <a:srgbClr val="29702A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Pentagon 8">
            <a:extLst>
              <a:ext uri="{FF2B5EF4-FFF2-40B4-BE49-F238E27FC236}">
                <a16:creationId xmlns:a16="http://schemas.microsoft.com/office/drawing/2014/main" id="{D5A965C0-B83E-5E60-D5FF-7F1435AFAB1D}"/>
              </a:ext>
            </a:extLst>
          </p:cNvPr>
          <p:cNvSpPr/>
          <p:nvPr/>
        </p:nvSpPr>
        <p:spPr>
          <a:xfrm>
            <a:off x="2453512" y="2632012"/>
            <a:ext cx="1781175" cy="546100"/>
          </a:xfrm>
          <a:prstGeom prst="homePlate">
            <a:avLst/>
          </a:prstGeom>
          <a:solidFill>
            <a:srgbClr val="EAEC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altLang="lv-LV" sz="1600" b="1" dirty="0">
                <a:solidFill>
                  <a:srgbClr val="29702A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02</a:t>
            </a:r>
            <a:endParaRPr lang="lv-LV" altLang="lv-LV" dirty="0">
              <a:solidFill>
                <a:srgbClr val="29702A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Pentagon 8">
            <a:extLst>
              <a:ext uri="{FF2B5EF4-FFF2-40B4-BE49-F238E27FC236}">
                <a16:creationId xmlns:a16="http://schemas.microsoft.com/office/drawing/2014/main" id="{8B23E669-4D40-D946-198B-0916C9DF5EEA}"/>
              </a:ext>
            </a:extLst>
          </p:cNvPr>
          <p:cNvSpPr/>
          <p:nvPr/>
        </p:nvSpPr>
        <p:spPr>
          <a:xfrm>
            <a:off x="2453511" y="3421762"/>
            <a:ext cx="1781175" cy="546100"/>
          </a:xfrm>
          <a:prstGeom prst="homePlate">
            <a:avLst/>
          </a:prstGeom>
          <a:solidFill>
            <a:srgbClr val="EAEC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altLang="lv-LV" sz="1600" b="1" dirty="0">
                <a:solidFill>
                  <a:srgbClr val="29702A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03</a:t>
            </a:r>
            <a:endParaRPr lang="lv-LV" altLang="lv-LV" dirty="0">
              <a:solidFill>
                <a:srgbClr val="29702A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335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D8BA-9E54-0B58-D35F-E5F45FA45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E14520-4339-30F3-3C05-10D0A6B49C2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CEB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13F21C-FFDC-068A-7892-8DF0C89FB80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88FE3F0-7E1D-4EA7-B976-908B0D4601A8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CFAC5E-9471-A42E-3836-2F00773CF8BF}"/>
              </a:ext>
            </a:extLst>
          </p:cNvPr>
          <p:cNvSpPr txBox="1"/>
          <p:nvPr/>
        </p:nvSpPr>
        <p:spPr>
          <a:xfrm>
            <a:off x="1181981" y="2276856"/>
            <a:ext cx="616209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4400" dirty="0">
                <a:latin typeface="Veranda"/>
              </a:rPr>
              <a:t>Jomas vispārīgs raksturojums </a:t>
            </a:r>
            <a:endParaRPr lang="en-US" sz="4400" dirty="0">
              <a:latin typeface="Veranda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79EFAA07-EA06-A5D1-9811-51247715C0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8" r="49043"/>
          <a:stretch/>
        </p:blipFill>
        <p:spPr bwMode="auto">
          <a:xfrm>
            <a:off x="8028594" y="0"/>
            <a:ext cx="416340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732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967AD-CBFC-5037-64FD-3914C1611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011BF47B-1FDD-0B24-D984-84C2A5EB65A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4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27E2DE-52C0-9D55-C350-4546B4D7A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Jomas tvērums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F54901-F1AF-91E5-9213-B9F8A0BC4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tvēruma raksturojums (piemēram, jomā iekļautie pakalpojumi, valsts pārvaldes funkcijas u.c.), jomas iestāšu uzskaitījums (t.sk., identificējot jomas galveno iestādi jeb kompetences centru). 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45676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48B53-5A1B-52AF-6CBA-1995F62EA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210350AE-181C-D7C0-8733-E9AC48569B1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5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1B352D8-29BE-F38B-B2A2-5FEE6B25F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Esošās situācijas problēmas un iespējas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6CB8E5-2CB0-EF9F-E59B-7C3C01174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No SVID analīzes – jomas esošās situācijas problēmu un iespēju uzskaitījums, ko plānots risināt vai iespējot ar </a:t>
            </a:r>
            <a:r>
              <a:rPr lang="lv-LV" sz="1800" i="1" dirty="0" err="1">
                <a:solidFill>
                  <a:srgbClr val="29702A"/>
                </a:solidFill>
              </a:rPr>
              <a:t>mērķarhitektūras</a:t>
            </a:r>
            <a:r>
              <a:rPr lang="lv-LV" sz="1800" i="1" dirty="0">
                <a:solidFill>
                  <a:srgbClr val="29702A"/>
                </a:solidFill>
              </a:rPr>
              <a:t> ieviešanu.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16383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F2079-6345-C94A-908A-22E5D7187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A9A1A170-9E49-D8CB-EFF0-4610F8EB6AA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6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C787B5B-9D48-9072-8619-E8FD5CBA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Jomas attīstības mērķi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03EF4E-E98E-FDF0-B06A-0C1A96D3A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attīstības mērķi un rezultatīvie rādītāji (ja attiecināms).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5230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38FCA-FC4E-93B2-7504-6E265C3BA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E0B69F6E-A535-672C-7F78-FF73160189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7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570DE2-6DCF-5504-E8D6-5B68165A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Jomas arhitektūras principi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6640C2-C036-3ACD-8CC5-72E984D12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Jomas atbilstības nacionālā līmeņa arhitektūras principiem raksturojums.</a:t>
            </a:r>
          </a:p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  <a:effectLst/>
              </a:rPr>
              <a:t>Jomas s</a:t>
            </a:r>
            <a:r>
              <a:rPr lang="lv-LV" sz="1800" i="1" dirty="0">
                <a:solidFill>
                  <a:srgbClr val="29702A"/>
                </a:solidFill>
              </a:rPr>
              <a:t>pecifisko arhitektūras principu uzskaitījums (ja attiecināms). 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89028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93D3652-834A-5F89-3327-EF04446EAA2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CEB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83B057-85EC-91DA-2928-12C8722B41F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88FE3F0-7E1D-4EA7-B976-908B0D4601A8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3B4C74-31B3-8C16-8733-C5EE17C45672}"/>
              </a:ext>
            </a:extLst>
          </p:cNvPr>
          <p:cNvSpPr txBox="1"/>
          <p:nvPr/>
        </p:nvSpPr>
        <p:spPr>
          <a:xfrm>
            <a:off x="1181981" y="2276856"/>
            <a:ext cx="616209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4400" dirty="0">
                <a:latin typeface="Veranda"/>
              </a:rPr>
              <a:t>Jomas </a:t>
            </a:r>
            <a:r>
              <a:rPr lang="lv-LV" sz="4400" dirty="0" err="1">
                <a:latin typeface="Veranda"/>
              </a:rPr>
              <a:t>mērķarhitektūra</a:t>
            </a:r>
            <a:endParaRPr lang="en-US" sz="4400" dirty="0">
              <a:latin typeface="Veranda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6F4F6F19-E43E-225D-6E03-2D1E7D4BCB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8" r="49043"/>
          <a:stretch/>
        </p:blipFill>
        <p:spPr bwMode="auto">
          <a:xfrm>
            <a:off x="8028594" y="0"/>
            <a:ext cx="416340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716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E0F26-1E2E-E7DF-0733-EC1C11D57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095544CC-C022-CE0D-4E83-1E62B9892A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8C62FA4-AA9F-4385-9A54-92AD42774A63}" type="slidenum">
              <a:rPr lang="en-US" altLang="en-US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9</a:t>
            </a:fld>
            <a:endParaRPr lang="en-US" altLang="en-US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520690C-B055-6379-1517-B2658B6F8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79383"/>
            <a:ext cx="8820870" cy="1036638"/>
          </a:xfrm>
        </p:spPr>
        <p:txBody>
          <a:bodyPr>
            <a:normAutofit/>
          </a:bodyPr>
          <a:lstStyle/>
          <a:p>
            <a:r>
              <a:rPr lang="lv-LV" altLang="en-US" dirty="0"/>
              <a:t>Juridiskais skats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701C87-5E30-789C-872B-E7E4F19AD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600" y="1888734"/>
            <a:ext cx="8482458" cy="486085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buClr>
                <a:srgbClr val="29702A"/>
              </a:buClr>
            </a:pPr>
            <a:r>
              <a:rPr lang="lv-LV" sz="1800" i="1" dirty="0">
                <a:solidFill>
                  <a:srgbClr val="29702A"/>
                </a:solidFill>
              </a:rPr>
              <a:t>Paredzēto izmaiņas normatīvajos aktos konceptuāls uzskaitījums. </a:t>
            </a:r>
            <a:endParaRPr lang="lv-LV" sz="1800" i="1" dirty="0">
              <a:solidFill>
                <a:srgbClr val="29702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5647767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245</TotalTime>
  <Words>369</Words>
  <Application>Microsoft Office PowerPoint</Application>
  <PresentationFormat>Widescreen</PresentationFormat>
  <Paragraphs>132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Veranda</vt:lpstr>
      <vt:lpstr>Verdana</vt:lpstr>
      <vt:lpstr>89_Prezentacija_templateLV</vt:lpstr>
      <vt:lpstr>   </vt:lpstr>
      <vt:lpstr>Prezentācijas saturs</vt:lpstr>
      <vt:lpstr>PowerPoint Presentation</vt:lpstr>
      <vt:lpstr>Jomas tvērums</vt:lpstr>
      <vt:lpstr>Esošās situācijas problēmas un iespējas</vt:lpstr>
      <vt:lpstr>Jomas attīstības mērķi</vt:lpstr>
      <vt:lpstr>Jomas arhitektūras principi</vt:lpstr>
      <vt:lpstr>PowerPoint Presentation</vt:lpstr>
      <vt:lpstr>Juridiskais skats</vt:lpstr>
      <vt:lpstr>Organizācijas skats: Mērķa funkcijas</vt:lpstr>
      <vt:lpstr>Organizācijas skats: Mērķa pakalpojumi</vt:lpstr>
      <vt:lpstr>Semantiskais skats</vt:lpstr>
      <vt:lpstr>Tehniskais skats: Informācijas sistēmas</vt:lpstr>
      <vt:lpstr>Tehniskais skats: Sistēmu sadarbība</vt:lpstr>
      <vt:lpstr>Tehniskais skats: IKT infrastruktūra</vt:lpstr>
      <vt:lpstr>PowerPoint Presentation</vt:lpstr>
      <vt:lpstr>Mērķarhitektūras ieviešanas iniciatīvas</vt:lpstr>
      <vt:lpstr>Mijiedarbība ar citām jomām</vt:lpstr>
      <vt:lpstr>Kontakti konsultācijām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Lauris Linabergs</cp:lastModifiedBy>
  <cp:revision>58</cp:revision>
  <dcterms:created xsi:type="dcterms:W3CDTF">2014-11-20T14:46:47Z</dcterms:created>
  <dcterms:modified xsi:type="dcterms:W3CDTF">2025-01-28T07:24:36Z</dcterms:modified>
</cp:coreProperties>
</file>