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4656" r:id="rId3"/>
    <p:sldId id="327" r:id="rId4"/>
    <p:sldId id="312" r:id="rId5"/>
    <p:sldId id="318" r:id="rId6"/>
    <p:sldId id="319" r:id="rId7"/>
    <p:sldId id="4659" r:id="rId8"/>
    <p:sldId id="4646" r:id="rId9"/>
    <p:sldId id="4651" r:id="rId10"/>
    <p:sldId id="325" r:id="rId11"/>
    <p:sldId id="4648" r:id="rId12"/>
    <p:sldId id="4647" r:id="rId13"/>
    <p:sldId id="4655" r:id="rId14"/>
    <p:sldId id="4650" r:id="rId15"/>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1230">
          <p15:clr>
            <a:srgbClr val="A4A3A4"/>
          </p15:clr>
        </p15:guide>
        <p15:guide id="2" pos="1504">
          <p15:clr>
            <a:srgbClr val="A4A3A4"/>
          </p15:clr>
        </p15:guide>
        <p15:guide id="3" pos="3940">
          <p15:clr>
            <a:srgbClr val="A4A3A4"/>
          </p15:clr>
        </p15:guide>
        <p15:guide id="4" orient="horz" pos="8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02A"/>
    <a:srgbClr val="EECF12"/>
    <a:srgbClr val="FFFFFF"/>
    <a:srgbClr val="E0EF98"/>
    <a:srgbClr val="ECEBC9"/>
    <a:srgbClr val="BED096"/>
    <a:srgbClr val="EAECAD"/>
    <a:srgbClr val="CCDFEE"/>
    <a:srgbClr val="FFD6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0C83BB-CD9C-47F8-B0E8-52A8EF5C5F3E}" v="2" dt="2025-03-18T11:39:56.3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816" autoAdjust="0"/>
  </p:normalViewPr>
  <p:slideViewPr>
    <p:cSldViewPr snapToGrid="0">
      <p:cViewPr varScale="1">
        <p:scale>
          <a:sx n="59" d="100"/>
          <a:sy n="59" d="100"/>
        </p:scale>
        <p:origin x="1836" y="282"/>
      </p:cViewPr>
      <p:guideLst>
        <p:guide orient="horz" pos="1230"/>
        <p:guide pos="1504"/>
        <p:guide pos="3940"/>
        <p:guide orient="horz" pos="84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is Linabergs" userId="62286779-ab07-4816-ae11-983e379d2d2c" providerId="ADAL" clId="{0C0C83BB-CD9C-47F8-B0E8-52A8EF5C5F3E}"/>
    <pc:docChg chg="custSel addSld delSld modSld">
      <pc:chgData name="Lauris Linabergs" userId="62286779-ab07-4816-ae11-983e379d2d2c" providerId="ADAL" clId="{0C0C83BB-CD9C-47F8-B0E8-52A8EF5C5F3E}" dt="2025-03-18T11:42:10.442" v="14" actId="207"/>
      <pc:docMkLst>
        <pc:docMk/>
      </pc:docMkLst>
      <pc:sldChg chg="del">
        <pc:chgData name="Lauris Linabergs" userId="62286779-ab07-4816-ae11-983e379d2d2c" providerId="ADAL" clId="{0C0C83BB-CD9C-47F8-B0E8-52A8EF5C5F3E}" dt="2025-03-18T11:39:37.452" v="1" actId="47"/>
        <pc:sldMkLst>
          <pc:docMk/>
          <pc:sldMk cId="1015647090" sldId="4652"/>
        </pc:sldMkLst>
      </pc:sldChg>
      <pc:sldChg chg="del">
        <pc:chgData name="Lauris Linabergs" userId="62286779-ab07-4816-ae11-983e379d2d2c" providerId="ADAL" clId="{0C0C83BB-CD9C-47F8-B0E8-52A8EF5C5F3E}" dt="2025-03-18T11:39:37.452" v="1" actId="47"/>
        <pc:sldMkLst>
          <pc:docMk/>
          <pc:sldMk cId="1491872904" sldId="4653"/>
        </pc:sldMkLst>
      </pc:sldChg>
      <pc:sldChg chg="del">
        <pc:chgData name="Lauris Linabergs" userId="62286779-ab07-4816-ae11-983e379d2d2c" providerId="ADAL" clId="{0C0C83BB-CD9C-47F8-B0E8-52A8EF5C5F3E}" dt="2025-03-18T11:39:37.452" v="1" actId="47"/>
        <pc:sldMkLst>
          <pc:docMk/>
          <pc:sldMk cId="3455519964" sldId="4657"/>
        </pc:sldMkLst>
      </pc:sldChg>
      <pc:sldChg chg="delSp modSp add mod">
        <pc:chgData name="Lauris Linabergs" userId="62286779-ab07-4816-ae11-983e379d2d2c" providerId="ADAL" clId="{0C0C83BB-CD9C-47F8-B0E8-52A8EF5C5F3E}" dt="2025-03-18T11:42:10.442" v="14" actId="207"/>
        <pc:sldMkLst>
          <pc:docMk/>
          <pc:sldMk cId="3089070743" sldId="4659"/>
        </pc:sldMkLst>
        <pc:spChg chg="mod">
          <ac:chgData name="Lauris Linabergs" userId="62286779-ab07-4816-ae11-983e379d2d2c" providerId="ADAL" clId="{0C0C83BB-CD9C-47F8-B0E8-52A8EF5C5F3E}" dt="2025-03-18T11:39:56.306" v="2" actId="1076"/>
          <ac:spMkLst>
            <pc:docMk/>
            <pc:sldMk cId="3089070743" sldId="4659"/>
            <ac:spMk id="4" creationId="{E2B83174-D228-8785-3A67-FDE603210C28}"/>
          </ac:spMkLst>
        </pc:spChg>
        <pc:spChg chg="mod">
          <ac:chgData name="Lauris Linabergs" userId="62286779-ab07-4816-ae11-983e379d2d2c" providerId="ADAL" clId="{0C0C83BB-CD9C-47F8-B0E8-52A8EF5C5F3E}" dt="2025-03-18T11:42:10.442" v="14" actId="207"/>
          <ac:spMkLst>
            <pc:docMk/>
            <pc:sldMk cId="3089070743" sldId="4659"/>
            <ac:spMk id="12" creationId="{5629C447-4F05-700C-C05D-F140DBEE8A0F}"/>
          </ac:spMkLst>
        </pc:spChg>
        <pc:spChg chg="mod">
          <ac:chgData name="Lauris Linabergs" userId="62286779-ab07-4816-ae11-983e379d2d2c" providerId="ADAL" clId="{0C0C83BB-CD9C-47F8-B0E8-52A8EF5C5F3E}" dt="2025-03-18T11:41:50.971" v="11" actId="207"/>
          <ac:spMkLst>
            <pc:docMk/>
            <pc:sldMk cId="3089070743" sldId="4659"/>
            <ac:spMk id="17" creationId="{CF5C7F22-817C-29D2-ADC8-D58CF5330329}"/>
          </ac:spMkLst>
        </pc:spChg>
        <pc:spChg chg="mod">
          <ac:chgData name="Lauris Linabergs" userId="62286779-ab07-4816-ae11-983e379d2d2c" providerId="ADAL" clId="{0C0C83BB-CD9C-47F8-B0E8-52A8EF5C5F3E}" dt="2025-03-18T11:41:10.633" v="6" actId="207"/>
          <ac:spMkLst>
            <pc:docMk/>
            <pc:sldMk cId="3089070743" sldId="4659"/>
            <ac:spMk id="18" creationId="{A65CB675-4CEA-1EBC-E1CF-B43CA84FD088}"/>
          </ac:spMkLst>
        </pc:spChg>
        <pc:spChg chg="mod">
          <ac:chgData name="Lauris Linabergs" userId="62286779-ab07-4816-ae11-983e379d2d2c" providerId="ADAL" clId="{0C0C83BB-CD9C-47F8-B0E8-52A8EF5C5F3E}" dt="2025-03-18T11:41:40.308" v="9" actId="207"/>
          <ac:spMkLst>
            <pc:docMk/>
            <pc:sldMk cId="3089070743" sldId="4659"/>
            <ac:spMk id="20" creationId="{2B45B9ED-F3B9-921B-1042-2E4B8AADEAF3}"/>
          </ac:spMkLst>
        </pc:spChg>
        <pc:spChg chg="mod">
          <ac:chgData name="Lauris Linabergs" userId="62286779-ab07-4816-ae11-983e379d2d2c" providerId="ADAL" clId="{0C0C83BB-CD9C-47F8-B0E8-52A8EF5C5F3E}" dt="2025-03-18T11:41:27.550" v="7" actId="207"/>
          <ac:spMkLst>
            <pc:docMk/>
            <pc:sldMk cId="3089070743" sldId="4659"/>
            <ac:spMk id="23" creationId="{DC1E8DC0-2383-4CA9-1F5D-AAE1206B0A3E}"/>
          </ac:spMkLst>
        </pc:spChg>
        <pc:spChg chg="del">
          <ac:chgData name="Lauris Linabergs" userId="62286779-ab07-4816-ae11-983e379d2d2c" providerId="ADAL" clId="{0C0C83BB-CD9C-47F8-B0E8-52A8EF5C5F3E}" dt="2025-03-18T11:40:01.144" v="3" actId="478"/>
          <ac:spMkLst>
            <pc:docMk/>
            <pc:sldMk cId="3089070743" sldId="4659"/>
            <ac:spMk id="24" creationId="{0544B286-9D7B-9E17-41FC-D2A291555AB8}"/>
          </ac:spMkLst>
        </pc:spChg>
        <pc:spChg chg="mod">
          <ac:chgData name="Lauris Linabergs" userId="62286779-ab07-4816-ae11-983e379d2d2c" providerId="ADAL" clId="{0C0C83BB-CD9C-47F8-B0E8-52A8EF5C5F3E}" dt="2025-03-18T11:41:57.427" v="12" actId="207"/>
          <ac:spMkLst>
            <pc:docMk/>
            <pc:sldMk cId="3089070743" sldId="4659"/>
            <ac:spMk id="25" creationId="{BD8A3FA5-48BF-E823-C8B7-DEB308AA5B14}"/>
          </ac:spMkLst>
        </pc:spChg>
        <pc:spChg chg="mod">
          <ac:chgData name="Lauris Linabergs" userId="62286779-ab07-4816-ae11-983e379d2d2c" providerId="ADAL" clId="{0C0C83BB-CD9C-47F8-B0E8-52A8EF5C5F3E}" dt="2025-03-18T11:41:33.884" v="8" actId="207"/>
          <ac:spMkLst>
            <pc:docMk/>
            <pc:sldMk cId="3089070743" sldId="4659"/>
            <ac:spMk id="26" creationId="{C7DB579F-4B77-EE04-56C2-4AE3B76CDFFF}"/>
          </ac:spMkLst>
        </pc:spChg>
        <pc:spChg chg="mod">
          <ac:chgData name="Lauris Linabergs" userId="62286779-ab07-4816-ae11-983e379d2d2c" providerId="ADAL" clId="{0C0C83BB-CD9C-47F8-B0E8-52A8EF5C5F3E}" dt="2025-03-18T11:41:46.285" v="10" actId="207"/>
          <ac:spMkLst>
            <pc:docMk/>
            <pc:sldMk cId="3089070743" sldId="4659"/>
            <ac:spMk id="29" creationId="{063556C9-A24C-59B9-77EF-038FCF83A8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7EFAEA-67A9-46F2-89DE-A15813267C7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8C22BDB-6DF1-4DFF-A86A-BC27C2F19A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78DDB413-23AE-4FD9-B128-70BBB3495FFE}" type="datetimeFigureOut">
              <a:rPr lang="lv-LV"/>
              <a:pPr>
                <a:defRPr/>
              </a:pPr>
              <a:t>18.03.2025</a:t>
            </a:fld>
            <a:endParaRPr lang="lv-LV"/>
          </a:p>
        </p:txBody>
      </p:sp>
      <p:sp>
        <p:nvSpPr>
          <p:cNvPr id="4" name="Slide Image Placeholder 3">
            <a:extLst>
              <a:ext uri="{FF2B5EF4-FFF2-40B4-BE49-F238E27FC236}">
                <a16:creationId xmlns:a16="http://schemas.microsoft.com/office/drawing/2014/main" id="{2711657D-F1BC-4619-8C20-2EC4287BA1F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217C91D9-BFAC-4251-8179-5107422E4F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CEBBB24-32A1-4972-9764-4153D29739B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C4D6736C-38A2-4250-B959-4811915D0B3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84FCD5-F6BA-425D-B7E1-1B8D321977B2}"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0DB34-CA28-9873-B63E-CE29A5617752}"/>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ABCC7BD-2C73-E5B3-76F2-4B214AE3B7C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8A099B66-EA0C-A860-1AB0-1F427315D7E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dirty="0"/>
              <a:t>Jēdzienu «DIGITĀLĀS PĀRVALDES ARHITEKTŪRA» mēs ieviesām, pielāgojot mūsu situācijai ENTERPRISE ARCHITECTURE jēdzienu.  </a:t>
            </a:r>
          </a:p>
          <a:p>
            <a:endParaRPr lang="lv-LV" altLang="lv-LV" dirty="0"/>
          </a:p>
          <a:p>
            <a:endParaRPr lang="lv-LV" altLang="lv-LV" dirty="0"/>
          </a:p>
          <a:p>
            <a:r>
              <a:rPr lang="lv-LV" altLang="lv-LV" dirty="0"/>
              <a:t>No poļu kolēģiem aizgūts attēls, kas ilustrē digitālās pārvaldes arhitektūras vietu starp biznesa (valsts) un tās </a:t>
            </a:r>
            <a:r>
              <a:rPr lang="lv-LV" altLang="lv-LV" dirty="0" err="1"/>
              <a:t>digitalizācijas</a:t>
            </a:r>
            <a:r>
              <a:rPr lang="lv-LV" altLang="lv-LV" dirty="0"/>
              <a:t> stratēģijām un projektu portfeli</a:t>
            </a:r>
          </a:p>
          <a:p>
            <a:endParaRPr lang="lv-LV" altLang="lv-LV" dirty="0"/>
          </a:p>
          <a:p>
            <a:r>
              <a:rPr lang="lv-LV" altLang="lv-LV" dirty="0"/>
              <a:t>Sistēmiska, jeb </a:t>
            </a:r>
            <a:r>
              <a:rPr lang="lv-LV" altLang="lv-LV" dirty="0" err="1"/>
              <a:t>vispusējas</a:t>
            </a:r>
            <a:r>
              <a:rPr lang="lv-LV" altLang="lv-LV" dirty="0"/>
              <a:t> plānošanas vai ARHITEKTŪRAS pieeja nodrošina, ka projektu portfelis tiek izveidots, ņemot vērā EFEKTIVITĀTES un SADARBSPĒJAS apsvērumus.</a:t>
            </a:r>
          </a:p>
          <a:p>
            <a:endParaRPr lang="lv-LV" altLang="lv-LV" dirty="0"/>
          </a:p>
          <a:p>
            <a:r>
              <a:rPr lang="lv-LV" altLang="lv-LV" dirty="0"/>
              <a:t>ENTERPRISE ARCHITECTURE pieeja ir īpaši efektīva gadījumos, kad sistēma ir SAREŽĢĪTA (kāda valsts pārvalde neapšaubāmi ir) un dinamiski mainīga, kas arī raksturo DIGITĀLO PĀRVALDI    </a:t>
            </a:r>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B4E0C370-D9BD-CD11-C6EF-370DCC462B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2</a:t>
            </a:fld>
            <a:endParaRPr lang="lv-LV" altLang="en-US"/>
          </a:p>
        </p:txBody>
      </p:sp>
    </p:spTree>
    <p:extLst>
      <p:ext uri="{BB962C8B-B14F-4D97-AF65-F5344CB8AC3E}">
        <p14:creationId xmlns:p14="http://schemas.microsoft.com/office/powerpoint/2010/main" val="2765296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E3CDF-8913-E13D-5AFF-25A48C8A7045}"/>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2E56235-DACA-9EC9-EE70-C66E4007D3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BED4D35-D8B4-3C97-E970-1DD22F38FA2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0A564D81-4082-F3AE-D0EC-EC2A3AF74E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11</a:t>
            </a:fld>
            <a:endParaRPr lang="lv-LV" altLang="en-US"/>
          </a:p>
        </p:txBody>
      </p:sp>
    </p:spTree>
    <p:extLst>
      <p:ext uri="{BB962C8B-B14F-4D97-AF65-F5344CB8AC3E}">
        <p14:creationId xmlns:p14="http://schemas.microsoft.com/office/powerpoint/2010/main" val="1419340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90956-0815-3F0C-A801-BC78F912ADCE}"/>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B3CB1DD-C2C4-1226-15B1-426D96E704D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B775B5D1-489D-705E-3C3B-6C2BAB4C641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F192AF59-C9FB-8520-0501-FF8421E733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12</a:t>
            </a:fld>
            <a:endParaRPr lang="lv-LV" altLang="en-US"/>
          </a:p>
        </p:txBody>
      </p:sp>
    </p:spTree>
    <p:extLst>
      <p:ext uri="{BB962C8B-B14F-4D97-AF65-F5344CB8AC3E}">
        <p14:creationId xmlns:p14="http://schemas.microsoft.com/office/powerpoint/2010/main" val="1250008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90956-0815-3F0C-A801-BC78F912ADCE}"/>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B3CB1DD-C2C4-1226-15B1-426D96E704D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B775B5D1-489D-705E-3C3B-6C2BAB4C641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F192AF59-C9FB-8520-0501-FF8421E733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13</a:t>
            </a:fld>
            <a:endParaRPr lang="lv-LV" altLang="en-US"/>
          </a:p>
        </p:txBody>
      </p:sp>
    </p:spTree>
    <p:extLst>
      <p:ext uri="{BB962C8B-B14F-4D97-AF65-F5344CB8AC3E}">
        <p14:creationId xmlns:p14="http://schemas.microsoft.com/office/powerpoint/2010/main" val="1250008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09D63-BCEE-9463-3F68-ABE9201D3BBC}"/>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9D8A7AB6-E3FD-4770-D949-6AC26E2B0FD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0CFB938E-E935-964E-4FB7-31403969490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3CF32D26-6BC3-3EEA-CA3B-B715B5B4BCC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14</a:t>
            </a:fld>
            <a:endParaRPr lang="lv-LV" altLang="en-US"/>
          </a:p>
        </p:txBody>
      </p:sp>
    </p:spTree>
    <p:extLst>
      <p:ext uri="{BB962C8B-B14F-4D97-AF65-F5344CB8AC3E}">
        <p14:creationId xmlns:p14="http://schemas.microsoft.com/office/powerpoint/2010/main" val="3099253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B5A3E-E8A4-08BF-A722-712A47CD4B5F}"/>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84B63080-361A-3A31-FF64-025DDF0F37B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033FB88E-B641-9A50-C4ED-07617254E5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4340" name="Slide Number Placeholder 3">
            <a:extLst>
              <a:ext uri="{FF2B5EF4-FFF2-40B4-BE49-F238E27FC236}">
                <a16:creationId xmlns:a16="http://schemas.microsoft.com/office/drawing/2014/main" id="{A93D58C0-A29A-4F12-1F76-73A3FEB0BC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3</a:t>
            </a:fld>
            <a:endParaRPr lang="lv-LV" altLang="en-US"/>
          </a:p>
        </p:txBody>
      </p:sp>
    </p:spTree>
    <p:extLst>
      <p:ext uri="{BB962C8B-B14F-4D97-AF65-F5344CB8AC3E}">
        <p14:creationId xmlns:p14="http://schemas.microsoft.com/office/powerpoint/2010/main" val="159105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88EDD-A1CE-8080-14EC-7EA09FADA798}"/>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B060014-A9A3-EA4B-5EA4-17C00A73B2D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35685860-3AC3-8036-055A-6E6FD27A304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4340" name="Slide Number Placeholder 3">
            <a:extLst>
              <a:ext uri="{FF2B5EF4-FFF2-40B4-BE49-F238E27FC236}">
                <a16:creationId xmlns:a16="http://schemas.microsoft.com/office/drawing/2014/main" id="{D59EC22F-F43C-663F-E41F-8BB870F332B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4</a:t>
            </a:fld>
            <a:endParaRPr lang="lv-LV" altLang="en-US"/>
          </a:p>
        </p:txBody>
      </p:sp>
    </p:spTree>
    <p:extLst>
      <p:ext uri="{BB962C8B-B14F-4D97-AF65-F5344CB8AC3E}">
        <p14:creationId xmlns:p14="http://schemas.microsoft.com/office/powerpoint/2010/main" val="1040856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A2E87-2BC5-DDC2-AAD3-2210956B26D8}"/>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0FAA828-42B2-E5F0-EBC4-E7C6B925AD9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A7D8B6E1-5B7F-90DA-035D-3692E03D93E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2F041836-FB66-DEF4-6459-617C264E82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5</a:t>
            </a:fld>
            <a:endParaRPr lang="lv-LV" altLang="en-US"/>
          </a:p>
        </p:txBody>
      </p:sp>
    </p:spTree>
    <p:extLst>
      <p:ext uri="{BB962C8B-B14F-4D97-AF65-F5344CB8AC3E}">
        <p14:creationId xmlns:p14="http://schemas.microsoft.com/office/powerpoint/2010/main" val="2304085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98898-624D-14C0-EDF4-1352E360C7D8}"/>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42A1297-D357-F390-224C-245A28F864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05AA050-27BD-CEE8-5E11-FC3A9B60F3E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4340" name="Slide Number Placeholder 3">
            <a:extLst>
              <a:ext uri="{FF2B5EF4-FFF2-40B4-BE49-F238E27FC236}">
                <a16:creationId xmlns:a16="http://schemas.microsoft.com/office/drawing/2014/main" id="{9A5416CF-A9F3-0AFC-990C-2511B17E27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6</a:t>
            </a:fld>
            <a:endParaRPr lang="lv-LV" altLang="en-US"/>
          </a:p>
        </p:txBody>
      </p:sp>
    </p:spTree>
    <p:extLst>
      <p:ext uri="{BB962C8B-B14F-4D97-AF65-F5344CB8AC3E}">
        <p14:creationId xmlns:p14="http://schemas.microsoft.com/office/powerpoint/2010/main" val="1778088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AD934-5AC4-E0E4-5F64-2F7100F97738}"/>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9147B776-79F8-E6AE-0DB8-4F2698714AC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A5578252-F346-BA99-B041-8CD49D0FB91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0FA6F47F-A330-B24A-497F-5780AC7A4D3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7</a:t>
            </a:fld>
            <a:endParaRPr lang="lv-LV" altLang="en-US"/>
          </a:p>
        </p:txBody>
      </p:sp>
    </p:spTree>
    <p:extLst>
      <p:ext uri="{BB962C8B-B14F-4D97-AF65-F5344CB8AC3E}">
        <p14:creationId xmlns:p14="http://schemas.microsoft.com/office/powerpoint/2010/main" val="3658656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latin typeface="Calibri" panose="020F0502020204030204" pitchFamily="34" charset="0"/>
              <a:cs typeface="Calibri" panose="020F0502020204030204" pitchFamily="34" charset="0"/>
            </a:endParaRPr>
          </a:p>
          <a:p>
            <a:r>
              <a:rPr lang="lv-LV" dirty="0">
                <a:latin typeface="Calibri" panose="020F0502020204030204" pitchFamily="34" charset="0"/>
                <a:cs typeface="Calibri" panose="020F0502020204030204" pitchFamily="34" charset="0"/>
              </a:rPr>
              <a:t>SAM 1.3.1.1. projektu sagatavošanas kontekstā jomu (domēnu) arhitektūru sagatavošanas un saskaņošanas </a:t>
            </a:r>
            <a:r>
              <a:rPr lang="lv-LV" b="0" dirty="0">
                <a:latin typeface="Calibri" panose="020F0502020204030204" pitchFamily="34" charset="0"/>
                <a:cs typeface="Calibri" panose="020F0502020204030204" pitchFamily="34" charset="0"/>
              </a:rPr>
              <a:t>process sastāv no 2 daļām:</a:t>
            </a:r>
          </a:p>
          <a:p>
            <a:endParaRPr lang="lv-LV" b="0" dirty="0">
              <a:latin typeface="Calibri" panose="020F0502020204030204" pitchFamily="34" charset="0"/>
              <a:cs typeface="Calibri" panose="020F0502020204030204" pitchFamily="34" charset="0"/>
            </a:endParaRPr>
          </a:p>
          <a:p>
            <a:pPr marL="266700"/>
            <a:r>
              <a:rPr lang="lv-LV" sz="1200" b="1" dirty="0">
                <a:solidFill>
                  <a:srgbClr val="29702A"/>
                </a:solidFill>
                <a:latin typeface="Calibri" panose="020F0502020204030204" pitchFamily="34" charset="0"/>
                <a:cs typeface="Calibri" panose="020F0502020204030204" pitchFamily="34" charset="0"/>
              </a:rPr>
              <a:t>⦿</a:t>
            </a:r>
            <a:r>
              <a:rPr lang="lv-LV" b="1" dirty="0">
                <a:solidFill>
                  <a:srgbClr val="29702A"/>
                </a:solidFill>
                <a:latin typeface="Calibri" panose="020F0502020204030204" pitchFamily="34" charset="0"/>
                <a:cs typeface="Calibri" panose="020F0502020204030204" pitchFamily="34" charset="0"/>
              </a:rPr>
              <a:t> Jomas (domēna) </a:t>
            </a:r>
            <a:r>
              <a:rPr lang="lv-LV" b="1" dirty="0" err="1">
                <a:solidFill>
                  <a:srgbClr val="29702A"/>
                </a:solidFill>
                <a:latin typeface="Calibri" panose="020F0502020204030204" pitchFamily="34" charset="0"/>
                <a:cs typeface="Calibri" panose="020F0502020204030204" pitchFamily="34" charset="0"/>
              </a:rPr>
              <a:t>mērķarhitektūras</a:t>
            </a:r>
            <a:r>
              <a:rPr lang="lv-LV" b="1" dirty="0">
                <a:solidFill>
                  <a:srgbClr val="29702A"/>
                </a:solidFill>
                <a:latin typeface="Calibri" panose="020F0502020204030204" pitchFamily="34" charset="0"/>
                <a:cs typeface="Calibri" panose="020F0502020204030204" pitchFamily="34" charset="0"/>
              </a:rPr>
              <a:t> apraksta </a:t>
            </a:r>
            <a:r>
              <a:rPr lang="lv-LV" sz="1200" dirty="0">
                <a:latin typeface="Calibri" panose="020F0502020204030204" pitchFamily="34" charset="0"/>
                <a:ea typeface="+mn-ea"/>
                <a:cs typeface="Calibri" panose="020F0502020204030204" pitchFamily="34" charset="0"/>
              </a:rPr>
              <a:t>sagatavošana, saskaņošana un publicēšana</a:t>
            </a:r>
          </a:p>
          <a:p>
            <a:pPr marL="266700"/>
            <a:r>
              <a:rPr lang="lv-LV" sz="1200" b="1" dirty="0">
                <a:solidFill>
                  <a:srgbClr val="29702A"/>
                </a:solidFill>
                <a:latin typeface="Calibri" panose="020F0502020204030204" pitchFamily="34" charset="0"/>
                <a:cs typeface="Calibri" panose="020F0502020204030204" pitchFamily="34" charset="0"/>
              </a:rPr>
              <a:t>⦿ Jomas (domēna) projektu portfeļa </a:t>
            </a:r>
            <a:r>
              <a:rPr lang="lv-LV" sz="1200" b="0" dirty="0">
                <a:solidFill>
                  <a:srgbClr val="29702A"/>
                </a:solidFill>
                <a:latin typeface="Calibri" panose="020F0502020204030204" pitchFamily="34" charset="0"/>
                <a:ea typeface="+mn-ea"/>
                <a:cs typeface="Calibri" panose="020F0502020204030204" pitchFamily="34" charset="0"/>
              </a:rPr>
              <a:t>sagatavošana, noformēšana MK rīkojuma projekta formā (V</a:t>
            </a:r>
            <a:r>
              <a:rPr lang="lv-LV" sz="1200" dirty="0">
                <a:latin typeface="Calibri" panose="020F0502020204030204" pitchFamily="34" charset="0"/>
                <a:ea typeface="+mn-ea"/>
                <a:cs typeface="Calibri" panose="020F0502020204030204" pitchFamily="34" charset="0"/>
              </a:rPr>
              <a:t>ARAM noteiktajā formātā ar projektu pasēm) un saskaņošana TAP procesā </a:t>
            </a:r>
          </a:p>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8</a:t>
            </a:fld>
            <a:endParaRPr lang="lv-LV" altLang="en-US"/>
          </a:p>
        </p:txBody>
      </p:sp>
    </p:spTree>
    <p:extLst>
      <p:ext uri="{BB962C8B-B14F-4D97-AF65-F5344CB8AC3E}">
        <p14:creationId xmlns:p14="http://schemas.microsoft.com/office/powerpoint/2010/main" val="771221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D4DC6-9285-C65F-E8CE-F62C22F9B90C}"/>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840CD3C2-513F-33ED-58D2-E200366431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E167DBBE-8290-D1B5-A5AB-C804C31E8E7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a:p>
            <a:endParaRPr lang="lv-LV" altLang="lv-LV" dirty="0"/>
          </a:p>
          <a:p>
            <a:endParaRPr lang="lv-LV" altLang="lv-LV" dirty="0"/>
          </a:p>
          <a:p>
            <a:endParaRPr lang="lv-LV" altLang="lv-LV" dirty="0"/>
          </a:p>
          <a:p>
            <a:endParaRPr lang="lv-LV" altLang="lv-LV" dirty="0"/>
          </a:p>
          <a:p>
            <a:endParaRPr lang="lv-LV" altLang="lv-LV" dirty="0"/>
          </a:p>
        </p:txBody>
      </p:sp>
      <p:sp>
        <p:nvSpPr>
          <p:cNvPr id="14340" name="Slide Number Placeholder 3">
            <a:extLst>
              <a:ext uri="{FF2B5EF4-FFF2-40B4-BE49-F238E27FC236}">
                <a16:creationId xmlns:a16="http://schemas.microsoft.com/office/drawing/2014/main" id="{F57106E9-C854-FD38-D535-E2F96191A45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9</a:t>
            </a:fld>
            <a:endParaRPr lang="lv-LV" altLang="en-US"/>
          </a:p>
        </p:txBody>
      </p:sp>
    </p:spTree>
    <p:extLst>
      <p:ext uri="{BB962C8B-B14F-4D97-AF65-F5344CB8AC3E}">
        <p14:creationId xmlns:p14="http://schemas.microsoft.com/office/powerpoint/2010/main" val="2383720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0DB91-C2E5-330E-E762-D1FD5FE71ACC}"/>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54FAC93-11BF-AD1F-79BF-DDD6DB96B6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25FFF20F-BE0E-F13B-7D9A-B64A1A2B50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4340" name="Slide Number Placeholder 3">
            <a:extLst>
              <a:ext uri="{FF2B5EF4-FFF2-40B4-BE49-F238E27FC236}">
                <a16:creationId xmlns:a16="http://schemas.microsoft.com/office/drawing/2014/main" id="{F52E178E-FAEF-BF55-4304-6B4EFE0515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10</a:t>
            </a:fld>
            <a:endParaRPr lang="lv-LV" altLang="en-US"/>
          </a:p>
        </p:txBody>
      </p:sp>
    </p:spTree>
    <p:extLst>
      <p:ext uri="{BB962C8B-B14F-4D97-AF65-F5344CB8AC3E}">
        <p14:creationId xmlns:p14="http://schemas.microsoft.com/office/powerpoint/2010/main" val="30117450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11" name="Picture 10" descr="A green rectangle in a black background&#10;&#10;Description automatically generated">
            <a:extLst>
              <a:ext uri="{FF2B5EF4-FFF2-40B4-BE49-F238E27FC236}">
                <a16:creationId xmlns:a16="http://schemas.microsoft.com/office/drawing/2014/main" id="{217BAA24-0938-1212-EFAF-48B88F6DFC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1875114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39875286-5561-EC57-BFF0-9E6F1105C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23593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C624CB8-D7E2-446F-853A-AC8E48C8A1AA}"/>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0C4748C0-97F6-4124-ABAA-BC179355A8D9}"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679FFAD7-9E25-2B28-4CB3-4C6B0C96CC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937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826A0304-7DE6-484F-9DBB-CC405F9980FF}"/>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EC86103-D66E-4E9A-96C5-D6C35700C8C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0CCF6CF9-D138-CA5D-4F1A-87F4F29ACB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312166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256AB623-E671-40A3-8816-C4F3AC781D5E}"/>
              </a:ext>
            </a:extLst>
          </p:cNvPr>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3C07DC74-23A1-4829-ADFE-D6078EEF1E7E}"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E203FFA5-1D36-5611-C122-BC4DB2018A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414128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72672629-D088-400F-9280-083D0A2D3E69}"/>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2535878-322B-41E6-819E-6EE0C5A9D2A1}"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60946E85-E6F8-F79F-301F-E7FBFF54D4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00340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A913227E-8DB4-4AF7-B2D1-7C8C29588E2B}"/>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F88FE3F0-7E1D-4EA7-B976-908B0D4601A8}"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25E63217-F718-2FEA-3681-4FEBEE0422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94610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5C0D2F1F-BD73-479C-B027-B3AB99A295F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BAFD0658-85EC-4BDE-800A-C42156FBEBD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137AFF0A-B088-9B5A-815B-6449199809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001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3FAA031-9D79-4CB3-A2AE-314FE08CE5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1" descr="A green rectangle in a black background&#10;&#10;Description automatically generated">
            <a:extLst>
              <a:ext uri="{FF2B5EF4-FFF2-40B4-BE49-F238E27FC236}">
                <a16:creationId xmlns:a16="http://schemas.microsoft.com/office/drawing/2014/main" id="{A2632C4A-8CA7-A388-4FB5-51EFAED0D0A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45546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404DA1C-108B-4B9A-9E15-7AFB00F27D0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5AA6B3FB-7A0A-4DEE-8514-B2571401BF78}"/>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F4D77352-6957-4DCA-8333-0B27B383CA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13C3402-B4CF-4E0A-B1AC-58845FAEBFE8}" type="datetime1">
              <a:rPr lang="en-US"/>
              <a:pPr>
                <a:defRPr/>
              </a:pPr>
              <a:t>3/18/2025</a:t>
            </a:fld>
            <a:endParaRPr lang="en-US"/>
          </a:p>
        </p:txBody>
      </p:sp>
      <p:sp>
        <p:nvSpPr>
          <p:cNvPr id="5" name="Footer Placeholder 4">
            <a:extLst>
              <a:ext uri="{FF2B5EF4-FFF2-40B4-BE49-F238E27FC236}">
                <a16:creationId xmlns:a16="http://schemas.microsoft.com/office/drawing/2014/main" id="{634BA068-C847-4FA5-913B-D95A006B8671}"/>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ED76D76-89D7-49E5-84B6-872233876D42}"/>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97B9F516-C71F-41B2-988A-4CDDC11D72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ruta.pirta@rtu.l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mailto:monta.balode@varam.gov.lv" TargetMode="External"/><Relationship Id="rId4" Type="http://schemas.openxmlformats.org/officeDocument/2006/relationships/hyperlink" Target="mailto:lauris.linabergs@varam.gov.l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6D11E9C-CF79-4D5A-ACC4-7705ED940450}"/>
              </a:ext>
            </a:extLst>
          </p:cNvPr>
          <p:cNvSpPr>
            <a:spLocks noGrp="1"/>
          </p:cNvSpPr>
          <p:nvPr>
            <p:ph type="title"/>
          </p:nvPr>
        </p:nvSpPr>
        <p:spPr>
          <a:xfrm>
            <a:off x="914400" y="3225800"/>
            <a:ext cx="10363200" cy="960438"/>
          </a:xfrm>
        </p:spPr>
        <p:txBody>
          <a:bodyPr>
            <a:noAutofit/>
          </a:bodyPr>
          <a:lstStyle/>
          <a:p>
            <a:pPr>
              <a:defRPr/>
            </a:pPr>
            <a:br>
              <a:rPr lang="lv-LV" sz="3600" kern="0">
                <a:solidFill>
                  <a:srgbClr val="29702A"/>
                </a:solidFill>
                <a:cs typeface="Times New Roman" panose="02020603050405020304" pitchFamily="18" charset="0"/>
              </a:rPr>
            </a:br>
            <a:br>
              <a:rPr lang="lv-LV" sz="2800" kern="0">
                <a:cs typeface="Times New Roman" panose="02020603050405020304" pitchFamily="18" charset="0"/>
              </a:rPr>
            </a:br>
            <a:br>
              <a:rPr lang="lv-LV" altLang="lv-LV" sz="2800"/>
            </a:br>
            <a:endParaRPr lang="lv-LV" altLang="en-US" sz="2800"/>
          </a:p>
        </p:txBody>
      </p:sp>
      <p:sp>
        <p:nvSpPr>
          <p:cNvPr id="12291" name="Text Placeholder 1">
            <a:extLst>
              <a:ext uri="{FF2B5EF4-FFF2-40B4-BE49-F238E27FC236}">
                <a16:creationId xmlns:a16="http://schemas.microsoft.com/office/drawing/2014/main" id="{9C4C4168-1664-40F9-913D-5774AD39AD7A}"/>
              </a:ext>
            </a:extLst>
          </p:cNvPr>
          <p:cNvSpPr>
            <a:spLocks noGrp="1"/>
          </p:cNvSpPr>
          <p:nvPr>
            <p:ph type="body" sz="quarter" idx="10"/>
          </p:nvPr>
        </p:nvSpPr>
        <p:spPr>
          <a:xfrm>
            <a:off x="2817844" y="3706019"/>
            <a:ext cx="6904653" cy="1350604"/>
          </a:xfrm>
        </p:spPr>
        <p:txBody>
          <a:bodyPr wrap="square">
            <a:spAutoFit/>
          </a:bodyPr>
          <a:lstStyle/>
          <a:p>
            <a:r>
              <a:rPr lang="lv-LV" altLang="lv-LV" sz="2800" b="1" dirty="0">
                <a:solidFill>
                  <a:srgbClr val="29702A"/>
                </a:solidFill>
                <a:latin typeface="Verdana"/>
                <a:ea typeface="Verdana"/>
              </a:rPr>
              <a:t>Digitālās pārvaldes arhitektūra </a:t>
            </a:r>
          </a:p>
          <a:p>
            <a:endParaRPr lang="lv-LV" altLang="lv-LV" sz="800" b="1" i="1" dirty="0">
              <a:solidFill>
                <a:srgbClr val="29702A"/>
              </a:solidFill>
              <a:latin typeface="Verdana"/>
              <a:ea typeface="Verdana"/>
            </a:endParaRPr>
          </a:p>
          <a:p>
            <a:r>
              <a:rPr lang="lv-LV" altLang="lv-LV" sz="2000" b="1" i="1" dirty="0">
                <a:solidFill>
                  <a:srgbClr val="29702A"/>
                </a:solidFill>
                <a:latin typeface="Verdana"/>
                <a:ea typeface="Verdana"/>
              </a:rPr>
              <a:t>pieeja valsts pārvaldes digitālās transformācijas pārvaldībai</a:t>
            </a:r>
          </a:p>
        </p:txBody>
      </p:sp>
      <p:sp>
        <p:nvSpPr>
          <p:cNvPr id="12292" name="Text Placeholder 2">
            <a:extLst>
              <a:ext uri="{FF2B5EF4-FFF2-40B4-BE49-F238E27FC236}">
                <a16:creationId xmlns:a16="http://schemas.microsoft.com/office/drawing/2014/main" id="{BA5D4051-60C8-4C38-95E3-0A5B1D78DCC1}"/>
              </a:ext>
            </a:extLst>
          </p:cNvPr>
          <p:cNvSpPr>
            <a:spLocks noGrp="1"/>
          </p:cNvSpPr>
          <p:nvPr>
            <p:ph type="body" sz="quarter" idx="11"/>
          </p:nvPr>
        </p:nvSpPr>
        <p:spPr>
          <a:xfrm>
            <a:off x="914400" y="5903913"/>
            <a:ext cx="10363200" cy="639762"/>
          </a:xfrm>
        </p:spPr>
        <p:txBody>
          <a:bodyPr/>
          <a:lstStyle/>
          <a:p>
            <a:r>
              <a:rPr lang="lv-LV" altLang="lv-LV" dirty="0"/>
              <a:t>Rūta Pirta, Lauris Linabergs, Monta Balode</a:t>
            </a:r>
          </a:p>
          <a:p>
            <a:endParaRPr lang="lv-LV" altLang="lv-LV"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E19E2-6C50-DF1D-A43F-46A05D4CF2A7}"/>
            </a:ext>
          </a:extLst>
        </p:cNvPr>
        <p:cNvGrpSpPr/>
        <p:nvPr/>
      </p:nvGrpSpPr>
      <p:grpSpPr>
        <a:xfrm>
          <a:off x="0" y="0"/>
          <a:ext cx="0" cy="0"/>
          <a:chOff x="0" y="0"/>
          <a:chExt cx="0" cy="0"/>
        </a:xfrm>
      </p:grpSpPr>
      <p:sp>
        <p:nvSpPr>
          <p:cNvPr id="13396" name="Rectangle: Rounded Corners 13395">
            <a:extLst>
              <a:ext uri="{FF2B5EF4-FFF2-40B4-BE49-F238E27FC236}">
                <a16:creationId xmlns:a16="http://schemas.microsoft.com/office/drawing/2014/main" id="{8219ADC2-853D-E979-D39C-8F8B518E6E68}"/>
              </a:ext>
            </a:extLst>
          </p:cNvPr>
          <p:cNvSpPr/>
          <p:nvPr/>
        </p:nvSpPr>
        <p:spPr>
          <a:xfrm>
            <a:off x="209622" y="2393897"/>
            <a:ext cx="11766158" cy="1831292"/>
          </a:xfrm>
          <a:prstGeom prst="roundRect">
            <a:avLst/>
          </a:prstGeom>
          <a:solidFill>
            <a:srgbClr val="ECEBC9"/>
          </a:solidFill>
          <a:ln w="19050">
            <a:solidFill>
              <a:srgbClr val="0070C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6" name="Slide Number Placeholder 5">
            <a:extLst>
              <a:ext uri="{FF2B5EF4-FFF2-40B4-BE49-F238E27FC236}">
                <a16:creationId xmlns:a16="http://schemas.microsoft.com/office/drawing/2014/main" id="{BB882759-6F44-B3DD-0200-9C9F4E1DAD02}"/>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10</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BF7F5AE3-DDF0-3343-FC2E-CF282BDAB0F8}"/>
              </a:ext>
            </a:extLst>
          </p:cNvPr>
          <p:cNvSpPr>
            <a:spLocks noGrp="1"/>
          </p:cNvSpPr>
          <p:nvPr>
            <p:ph type="title"/>
          </p:nvPr>
        </p:nvSpPr>
        <p:spPr>
          <a:xfrm>
            <a:off x="2684073" y="473636"/>
            <a:ext cx="8128000" cy="1036638"/>
          </a:xfrm>
        </p:spPr>
        <p:txBody>
          <a:bodyPr>
            <a:normAutofit/>
          </a:bodyPr>
          <a:lstStyle/>
          <a:p>
            <a:r>
              <a:rPr lang="lv-LV" altLang="en-US" dirty="0"/>
              <a:t>Arhitektūras pārvaldības lomas</a:t>
            </a:r>
          </a:p>
        </p:txBody>
      </p:sp>
      <p:grpSp>
        <p:nvGrpSpPr>
          <p:cNvPr id="3" name="Google Shape;10057;p78">
            <a:extLst>
              <a:ext uri="{FF2B5EF4-FFF2-40B4-BE49-F238E27FC236}">
                <a16:creationId xmlns:a16="http://schemas.microsoft.com/office/drawing/2014/main" id="{9310F58D-A997-8A3F-2537-2827CB48D5AC}"/>
              </a:ext>
            </a:extLst>
          </p:cNvPr>
          <p:cNvGrpSpPr/>
          <p:nvPr/>
        </p:nvGrpSpPr>
        <p:grpSpPr>
          <a:xfrm>
            <a:off x="10220298" y="2736618"/>
            <a:ext cx="481453" cy="481453"/>
            <a:chOff x="-57970450" y="1903275"/>
            <a:chExt cx="318225" cy="318225"/>
          </a:xfrm>
          <a:solidFill>
            <a:srgbClr val="29702A"/>
          </a:solidFill>
        </p:grpSpPr>
        <p:sp>
          <p:nvSpPr>
            <p:cNvPr id="5" name="Google Shape;10058;p78">
              <a:extLst>
                <a:ext uri="{FF2B5EF4-FFF2-40B4-BE49-F238E27FC236}">
                  <a16:creationId xmlns:a16="http://schemas.microsoft.com/office/drawing/2014/main" id="{93BFC608-9AA8-14F8-E0E0-B67DC8BEEC23}"/>
                </a:ext>
              </a:extLst>
            </p:cNvPr>
            <p:cNvSpPr/>
            <p:nvPr/>
          </p:nvSpPr>
          <p:spPr>
            <a:xfrm>
              <a:off x="-57847575" y="2135825"/>
              <a:ext cx="73250" cy="28975"/>
            </a:xfrm>
            <a:custGeom>
              <a:avLst/>
              <a:gdLst/>
              <a:ahLst/>
              <a:cxnLst/>
              <a:rect l="l" t="t" r="r" b="b"/>
              <a:pathLst>
                <a:path w="2930" h="1159" extrusionOk="0">
                  <a:moveTo>
                    <a:pt x="414" y="1"/>
                  </a:moveTo>
                  <a:cubicBezTo>
                    <a:pt x="315" y="1"/>
                    <a:pt x="221" y="40"/>
                    <a:pt x="158" y="119"/>
                  </a:cubicBezTo>
                  <a:cubicBezTo>
                    <a:pt x="0" y="276"/>
                    <a:pt x="0" y="497"/>
                    <a:pt x="158" y="623"/>
                  </a:cubicBezTo>
                  <a:cubicBezTo>
                    <a:pt x="536" y="970"/>
                    <a:pt x="1008" y="1159"/>
                    <a:pt x="1481" y="1159"/>
                  </a:cubicBezTo>
                  <a:cubicBezTo>
                    <a:pt x="1954" y="1159"/>
                    <a:pt x="2458" y="970"/>
                    <a:pt x="2773" y="623"/>
                  </a:cubicBezTo>
                  <a:cubicBezTo>
                    <a:pt x="2930" y="465"/>
                    <a:pt x="2930" y="213"/>
                    <a:pt x="2773" y="119"/>
                  </a:cubicBezTo>
                  <a:cubicBezTo>
                    <a:pt x="2694" y="40"/>
                    <a:pt x="2592" y="1"/>
                    <a:pt x="2497" y="1"/>
                  </a:cubicBezTo>
                  <a:cubicBezTo>
                    <a:pt x="2402" y="1"/>
                    <a:pt x="2316" y="40"/>
                    <a:pt x="2269" y="119"/>
                  </a:cubicBezTo>
                  <a:cubicBezTo>
                    <a:pt x="2048" y="308"/>
                    <a:pt x="1733" y="434"/>
                    <a:pt x="1481" y="434"/>
                  </a:cubicBezTo>
                  <a:cubicBezTo>
                    <a:pt x="1197" y="434"/>
                    <a:pt x="882" y="339"/>
                    <a:pt x="693" y="119"/>
                  </a:cubicBezTo>
                  <a:cubicBezTo>
                    <a:pt x="615" y="40"/>
                    <a:pt x="512" y="1"/>
                    <a:pt x="414"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6" name="Google Shape;10059;p78">
              <a:extLst>
                <a:ext uri="{FF2B5EF4-FFF2-40B4-BE49-F238E27FC236}">
                  <a16:creationId xmlns:a16="http://schemas.microsoft.com/office/drawing/2014/main" id="{9FD34883-ADD3-1ECF-FD3D-87B9DE565DDC}"/>
                </a:ext>
              </a:extLst>
            </p:cNvPr>
            <p:cNvSpPr/>
            <p:nvPr/>
          </p:nvSpPr>
          <p:spPr>
            <a:xfrm>
              <a:off x="-57857025" y="2053725"/>
              <a:ext cx="18125" cy="18125"/>
            </a:xfrm>
            <a:custGeom>
              <a:avLst/>
              <a:gdLst/>
              <a:ahLst/>
              <a:cxnLst/>
              <a:rect l="l" t="t" r="r" b="b"/>
              <a:pathLst>
                <a:path w="725" h="725" extrusionOk="0">
                  <a:moveTo>
                    <a:pt x="347" y="0"/>
                  </a:moveTo>
                  <a:cubicBezTo>
                    <a:pt x="158" y="0"/>
                    <a:pt x="0" y="158"/>
                    <a:pt x="0" y="347"/>
                  </a:cubicBezTo>
                  <a:cubicBezTo>
                    <a:pt x="0" y="536"/>
                    <a:pt x="158" y="725"/>
                    <a:pt x="347" y="725"/>
                  </a:cubicBezTo>
                  <a:cubicBezTo>
                    <a:pt x="536" y="725"/>
                    <a:pt x="725" y="536"/>
                    <a:pt x="725" y="347"/>
                  </a:cubicBezTo>
                  <a:cubicBezTo>
                    <a:pt x="725"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7" name="Google Shape;10060;p78">
              <a:extLst>
                <a:ext uri="{FF2B5EF4-FFF2-40B4-BE49-F238E27FC236}">
                  <a16:creationId xmlns:a16="http://schemas.microsoft.com/office/drawing/2014/main" id="{6AE0D895-7D1D-0D8A-DE0D-EE40EDF2A736}"/>
                </a:ext>
              </a:extLst>
            </p:cNvPr>
            <p:cNvSpPr/>
            <p:nvPr/>
          </p:nvSpPr>
          <p:spPr>
            <a:xfrm>
              <a:off x="-57782200" y="2053725"/>
              <a:ext cx="18125" cy="18125"/>
            </a:xfrm>
            <a:custGeom>
              <a:avLst/>
              <a:gdLst/>
              <a:ahLst/>
              <a:cxnLst/>
              <a:rect l="l" t="t" r="r" b="b"/>
              <a:pathLst>
                <a:path w="725" h="725" extrusionOk="0">
                  <a:moveTo>
                    <a:pt x="347" y="0"/>
                  </a:moveTo>
                  <a:cubicBezTo>
                    <a:pt x="158" y="0"/>
                    <a:pt x="0" y="158"/>
                    <a:pt x="0" y="347"/>
                  </a:cubicBezTo>
                  <a:cubicBezTo>
                    <a:pt x="0" y="536"/>
                    <a:pt x="158" y="725"/>
                    <a:pt x="347" y="725"/>
                  </a:cubicBezTo>
                  <a:cubicBezTo>
                    <a:pt x="536" y="725"/>
                    <a:pt x="725" y="536"/>
                    <a:pt x="725" y="347"/>
                  </a:cubicBezTo>
                  <a:cubicBezTo>
                    <a:pt x="725"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8" name="Google Shape;10061;p78">
              <a:extLst>
                <a:ext uri="{FF2B5EF4-FFF2-40B4-BE49-F238E27FC236}">
                  <a16:creationId xmlns:a16="http://schemas.microsoft.com/office/drawing/2014/main" id="{8BF3F37B-A0AE-2989-4310-12860BBD856D}"/>
                </a:ext>
              </a:extLst>
            </p:cNvPr>
            <p:cNvSpPr/>
            <p:nvPr/>
          </p:nvSpPr>
          <p:spPr>
            <a:xfrm>
              <a:off x="-57970450" y="1903275"/>
              <a:ext cx="318225" cy="318225"/>
            </a:xfrm>
            <a:custGeom>
              <a:avLst/>
              <a:gdLst/>
              <a:ahLst/>
              <a:cxnLst/>
              <a:rect l="l" t="t" r="r" b="b"/>
              <a:pathLst>
                <a:path w="12729" h="12729" extrusionOk="0">
                  <a:moveTo>
                    <a:pt x="6396" y="757"/>
                  </a:moveTo>
                  <a:cubicBezTo>
                    <a:pt x="6774" y="757"/>
                    <a:pt x="7121" y="915"/>
                    <a:pt x="7404" y="1167"/>
                  </a:cubicBezTo>
                  <a:lnTo>
                    <a:pt x="8507" y="2269"/>
                  </a:lnTo>
                  <a:lnTo>
                    <a:pt x="4348" y="2269"/>
                  </a:lnTo>
                  <a:lnTo>
                    <a:pt x="5356" y="1167"/>
                  </a:lnTo>
                  <a:cubicBezTo>
                    <a:pt x="5640" y="915"/>
                    <a:pt x="5986" y="757"/>
                    <a:pt x="6396" y="757"/>
                  </a:cubicBezTo>
                  <a:close/>
                  <a:moveTo>
                    <a:pt x="11783" y="2994"/>
                  </a:moveTo>
                  <a:cubicBezTo>
                    <a:pt x="11626" y="3845"/>
                    <a:pt x="10838" y="4475"/>
                    <a:pt x="9925" y="4475"/>
                  </a:cubicBezTo>
                  <a:lnTo>
                    <a:pt x="2489" y="4475"/>
                  </a:lnTo>
                  <a:cubicBezTo>
                    <a:pt x="2454" y="4478"/>
                    <a:pt x="2420" y="4479"/>
                    <a:pt x="2385" y="4479"/>
                  </a:cubicBezTo>
                  <a:cubicBezTo>
                    <a:pt x="1665" y="4479"/>
                    <a:pt x="968" y="3867"/>
                    <a:pt x="788" y="3025"/>
                  </a:cubicBezTo>
                  <a:lnTo>
                    <a:pt x="2300" y="3025"/>
                  </a:lnTo>
                  <a:lnTo>
                    <a:pt x="2300" y="3372"/>
                  </a:lnTo>
                  <a:cubicBezTo>
                    <a:pt x="2300" y="3592"/>
                    <a:pt x="2458" y="3750"/>
                    <a:pt x="2647" y="3750"/>
                  </a:cubicBezTo>
                  <a:cubicBezTo>
                    <a:pt x="2836" y="3750"/>
                    <a:pt x="2993" y="3592"/>
                    <a:pt x="2993" y="3372"/>
                  </a:cubicBezTo>
                  <a:lnTo>
                    <a:pt x="2993" y="3025"/>
                  </a:lnTo>
                  <a:lnTo>
                    <a:pt x="3750" y="3025"/>
                  </a:lnTo>
                  <a:lnTo>
                    <a:pt x="3750" y="3372"/>
                  </a:lnTo>
                  <a:cubicBezTo>
                    <a:pt x="3750" y="3592"/>
                    <a:pt x="3907" y="3750"/>
                    <a:pt x="4096" y="3750"/>
                  </a:cubicBezTo>
                  <a:cubicBezTo>
                    <a:pt x="4285" y="3750"/>
                    <a:pt x="4443" y="3592"/>
                    <a:pt x="4443" y="3372"/>
                  </a:cubicBezTo>
                  <a:lnTo>
                    <a:pt x="4443" y="3025"/>
                  </a:lnTo>
                  <a:lnTo>
                    <a:pt x="5199" y="3025"/>
                  </a:lnTo>
                  <a:lnTo>
                    <a:pt x="5199" y="3372"/>
                  </a:lnTo>
                  <a:cubicBezTo>
                    <a:pt x="5199" y="3592"/>
                    <a:pt x="5356" y="3750"/>
                    <a:pt x="5545" y="3750"/>
                  </a:cubicBezTo>
                  <a:cubicBezTo>
                    <a:pt x="5766" y="3750"/>
                    <a:pt x="5923" y="3592"/>
                    <a:pt x="5923" y="3372"/>
                  </a:cubicBezTo>
                  <a:lnTo>
                    <a:pt x="5923" y="3025"/>
                  </a:lnTo>
                  <a:lnTo>
                    <a:pt x="6648" y="3025"/>
                  </a:lnTo>
                  <a:lnTo>
                    <a:pt x="6648" y="3372"/>
                  </a:lnTo>
                  <a:cubicBezTo>
                    <a:pt x="6648" y="3592"/>
                    <a:pt x="6806" y="3750"/>
                    <a:pt x="7026" y="3750"/>
                  </a:cubicBezTo>
                  <a:cubicBezTo>
                    <a:pt x="7215" y="3750"/>
                    <a:pt x="7373" y="3592"/>
                    <a:pt x="7373" y="3372"/>
                  </a:cubicBezTo>
                  <a:lnTo>
                    <a:pt x="7373" y="3025"/>
                  </a:lnTo>
                  <a:lnTo>
                    <a:pt x="8129" y="3025"/>
                  </a:lnTo>
                  <a:lnTo>
                    <a:pt x="8129" y="3372"/>
                  </a:lnTo>
                  <a:cubicBezTo>
                    <a:pt x="8129" y="3592"/>
                    <a:pt x="8286" y="3750"/>
                    <a:pt x="8475" y="3750"/>
                  </a:cubicBezTo>
                  <a:cubicBezTo>
                    <a:pt x="8664" y="3750"/>
                    <a:pt x="8822" y="3592"/>
                    <a:pt x="8822" y="3372"/>
                  </a:cubicBezTo>
                  <a:lnTo>
                    <a:pt x="8822" y="2994"/>
                  </a:lnTo>
                  <a:lnTo>
                    <a:pt x="9578" y="2994"/>
                  </a:lnTo>
                  <a:lnTo>
                    <a:pt x="9578" y="3372"/>
                  </a:lnTo>
                  <a:cubicBezTo>
                    <a:pt x="9578" y="3592"/>
                    <a:pt x="9735" y="3750"/>
                    <a:pt x="9925" y="3750"/>
                  </a:cubicBezTo>
                  <a:cubicBezTo>
                    <a:pt x="10114" y="3750"/>
                    <a:pt x="10271" y="3592"/>
                    <a:pt x="10271" y="3372"/>
                  </a:cubicBezTo>
                  <a:lnTo>
                    <a:pt x="10271" y="2994"/>
                  </a:lnTo>
                  <a:close/>
                  <a:moveTo>
                    <a:pt x="2300" y="6774"/>
                  </a:moveTo>
                  <a:lnTo>
                    <a:pt x="2300" y="8255"/>
                  </a:lnTo>
                  <a:cubicBezTo>
                    <a:pt x="1859" y="8255"/>
                    <a:pt x="1544" y="7909"/>
                    <a:pt x="1544" y="7531"/>
                  </a:cubicBezTo>
                  <a:cubicBezTo>
                    <a:pt x="1544" y="7121"/>
                    <a:pt x="1891" y="6774"/>
                    <a:pt x="2300" y="6774"/>
                  </a:cubicBezTo>
                  <a:close/>
                  <a:moveTo>
                    <a:pt x="10492" y="6774"/>
                  </a:moveTo>
                  <a:cubicBezTo>
                    <a:pt x="10870" y="6774"/>
                    <a:pt x="11216" y="7090"/>
                    <a:pt x="11216" y="7531"/>
                  </a:cubicBezTo>
                  <a:cubicBezTo>
                    <a:pt x="11216" y="7940"/>
                    <a:pt x="10901" y="8255"/>
                    <a:pt x="10492" y="8255"/>
                  </a:cubicBezTo>
                  <a:lnTo>
                    <a:pt x="10492" y="6774"/>
                  </a:lnTo>
                  <a:close/>
                  <a:moveTo>
                    <a:pt x="9767" y="5262"/>
                  </a:moveTo>
                  <a:cubicBezTo>
                    <a:pt x="9735" y="5388"/>
                    <a:pt x="9735" y="8507"/>
                    <a:pt x="9735" y="8633"/>
                  </a:cubicBezTo>
                  <a:cubicBezTo>
                    <a:pt x="9735" y="9421"/>
                    <a:pt x="9452" y="10145"/>
                    <a:pt x="8979" y="10744"/>
                  </a:cubicBezTo>
                  <a:lnTo>
                    <a:pt x="8979" y="9358"/>
                  </a:lnTo>
                  <a:cubicBezTo>
                    <a:pt x="8979" y="8350"/>
                    <a:pt x="8160" y="7531"/>
                    <a:pt x="7121" y="7531"/>
                  </a:cubicBezTo>
                  <a:cubicBezTo>
                    <a:pt x="6932" y="7531"/>
                    <a:pt x="6774" y="7688"/>
                    <a:pt x="6774" y="7877"/>
                  </a:cubicBezTo>
                  <a:cubicBezTo>
                    <a:pt x="6774" y="8066"/>
                    <a:pt x="6932" y="8224"/>
                    <a:pt x="7121" y="8224"/>
                  </a:cubicBezTo>
                  <a:cubicBezTo>
                    <a:pt x="7751" y="8224"/>
                    <a:pt x="8223" y="8728"/>
                    <a:pt x="8223" y="9326"/>
                  </a:cubicBezTo>
                  <a:lnTo>
                    <a:pt x="8223" y="11374"/>
                  </a:lnTo>
                  <a:cubicBezTo>
                    <a:pt x="7688" y="11721"/>
                    <a:pt x="7058" y="11973"/>
                    <a:pt x="6396" y="11973"/>
                  </a:cubicBezTo>
                  <a:cubicBezTo>
                    <a:pt x="5734" y="11973"/>
                    <a:pt x="5041" y="11784"/>
                    <a:pt x="4537" y="11374"/>
                  </a:cubicBezTo>
                  <a:lnTo>
                    <a:pt x="4537" y="9326"/>
                  </a:lnTo>
                  <a:cubicBezTo>
                    <a:pt x="4537" y="8696"/>
                    <a:pt x="5041" y="8224"/>
                    <a:pt x="5640" y="8224"/>
                  </a:cubicBezTo>
                  <a:cubicBezTo>
                    <a:pt x="5829" y="8224"/>
                    <a:pt x="5986" y="8066"/>
                    <a:pt x="5986" y="7877"/>
                  </a:cubicBezTo>
                  <a:cubicBezTo>
                    <a:pt x="5986" y="7688"/>
                    <a:pt x="5829" y="7499"/>
                    <a:pt x="5640" y="7499"/>
                  </a:cubicBezTo>
                  <a:cubicBezTo>
                    <a:pt x="4600" y="7499"/>
                    <a:pt x="3781" y="8350"/>
                    <a:pt x="3781" y="9358"/>
                  </a:cubicBezTo>
                  <a:lnTo>
                    <a:pt x="3781" y="10744"/>
                  </a:lnTo>
                  <a:cubicBezTo>
                    <a:pt x="3308" y="10145"/>
                    <a:pt x="3056" y="9389"/>
                    <a:pt x="3056" y="8602"/>
                  </a:cubicBezTo>
                  <a:lnTo>
                    <a:pt x="3056" y="5262"/>
                  </a:lnTo>
                  <a:close/>
                  <a:moveTo>
                    <a:pt x="6333" y="1"/>
                  </a:moveTo>
                  <a:cubicBezTo>
                    <a:pt x="5766" y="1"/>
                    <a:pt x="5199" y="221"/>
                    <a:pt x="4821" y="631"/>
                  </a:cubicBezTo>
                  <a:lnTo>
                    <a:pt x="3182" y="2238"/>
                  </a:lnTo>
                  <a:lnTo>
                    <a:pt x="347" y="2238"/>
                  </a:lnTo>
                  <a:cubicBezTo>
                    <a:pt x="158" y="2238"/>
                    <a:pt x="0" y="2395"/>
                    <a:pt x="0" y="2584"/>
                  </a:cubicBezTo>
                  <a:cubicBezTo>
                    <a:pt x="0" y="3908"/>
                    <a:pt x="1009" y="5010"/>
                    <a:pt x="2237" y="5199"/>
                  </a:cubicBezTo>
                  <a:lnTo>
                    <a:pt x="2237" y="5987"/>
                  </a:lnTo>
                  <a:cubicBezTo>
                    <a:pt x="1418" y="5987"/>
                    <a:pt x="757" y="6648"/>
                    <a:pt x="757" y="7468"/>
                  </a:cubicBezTo>
                  <a:cubicBezTo>
                    <a:pt x="757" y="8318"/>
                    <a:pt x="1418" y="8980"/>
                    <a:pt x="2237" y="8980"/>
                  </a:cubicBezTo>
                  <a:cubicBezTo>
                    <a:pt x="2363" y="10114"/>
                    <a:pt x="2930" y="11091"/>
                    <a:pt x="3718" y="11784"/>
                  </a:cubicBezTo>
                  <a:lnTo>
                    <a:pt x="3718" y="12351"/>
                  </a:lnTo>
                  <a:cubicBezTo>
                    <a:pt x="3718" y="12571"/>
                    <a:pt x="3876" y="12729"/>
                    <a:pt x="4065" y="12729"/>
                  </a:cubicBezTo>
                  <a:cubicBezTo>
                    <a:pt x="4254" y="12729"/>
                    <a:pt x="4411" y="12571"/>
                    <a:pt x="4411" y="12351"/>
                  </a:cubicBezTo>
                  <a:lnTo>
                    <a:pt x="4411" y="12288"/>
                  </a:lnTo>
                  <a:cubicBezTo>
                    <a:pt x="4978" y="12571"/>
                    <a:pt x="5608" y="12729"/>
                    <a:pt x="6270" y="12729"/>
                  </a:cubicBezTo>
                  <a:cubicBezTo>
                    <a:pt x="6932" y="12729"/>
                    <a:pt x="7562" y="12571"/>
                    <a:pt x="8129" y="12288"/>
                  </a:cubicBezTo>
                  <a:lnTo>
                    <a:pt x="8129" y="12351"/>
                  </a:lnTo>
                  <a:cubicBezTo>
                    <a:pt x="8129" y="12571"/>
                    <a:pt x="8286" y="12729"/>
                    <a:pt x="8475" y="12729"/>
                  </a:cubicBezTo>
                  <a:cubicBezTo>
                    <a:pt x="8664" y="12729"/>
                    <a:pt x="8822" y="12571"/>
                    <a:pt x="8822" y="12351"/>
                  </a:cubicBezTo>
                  <a:lnTo>
                    <a:pt x="8822" y="11784"/>
                  </a:lnTo>
                  <a:cubicBezTo>
                    <a:pt x="9641" y="11091"/>
                    <a:pt x="10208" y="10082"/>
                    <a:pt x="10271" y="8980"/>
                  </a:cubicBezTo>
                  <a:cubicBezTo>
                    <a:pt x="11122" y="8980"/>
                    <a:pt x="11783" y="8318"/>
                    <a:pt x="11783" y="7468"/>
                  </a:cubicBezTo>
                  <a:cubicBezTo>
                    <a:pt x="11972" y="6680"/>
                    <a:pt x="11311" y="6018"/>
                    <a:pt x="10492" y="6018"/>
                  </a:cubicBezTo>
                  <a:lnTo>
                    <a:pt x="10492" y="5231"/>
                  </a:lnTo>
                  <a:cubicBezTo>
                    <a:pt x="11752" y="5042"/>
                    <a:pt x="12728" y="3971"/>
                    <a:pt x="12728" y="2647"/>
                  </a:cubicBezTo>
                  <a:cubicBezTo>
                    <a:pt x="12728" y="2521"/>
                    <a:pt x="12697" y="2427"/>
                    <a:pt x="12602" y="2364"/>
                  </a:cubicBezTo>
                  <a:cubicBezTo>
                    <a:pt x="12539" y="2269"/>
                    <a:pt x="12445" y="2238"/>
                    <a:pt x="12319" y="2238"/>
                  </a:cubicBezTo>
                  <a:lnTo>
                    <a:pt x="9483" y="2238"/>
                  </a:lnTo>
                  <a:lnTo>
                    <a:pt x="7877" y="631"/>
                  </a:lnTo>
                  <a:cubicBezTo>
                    <a:pt x="7499" y="221"/>
                    <a:pt x="6932" y="1"/>
                    <a:pt x="6333"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9" name="Google Shape;10075;p78">
            <a:extLst>
              <a:ext uri="{FF2B5EF4-FFF2-40B4-BE49-F238E27FC236}">
                <a16:creationId xmlns:a16="http://schemas.microsoft.com/office/drawing/2014/main" id="{41688610-19D7-2240-7536-89FDAC815494}"/>
              </a:ext>
            </a:extLst>
          </p:cNvPr>
          <p:cNvGrpSpPr/>
          <p:nvPr/>
        </p:nvGrpSpPr>
        <p:grpSpPr>
          <a:xfrm>
            <a:off x="10570741" y="3174826"/>
            <a:ext cx="482664" cy="482664"/>
            <a:chOff x="-56010850" y="2294725"/>
            <a:chExt cx="319025" cy="319025"/>
          </a:xfrm>
          <a:solidFill>
            <a:srgbClr val="29702A"/>
          </a:solidFill>
        </p:grpSpPr>
        <p:sp>
          <p:nvSpPr>
            <p:cNvPr id="10" name="Google Shape;10076;p78">
              <a:extLst>
                <a:ext uri="{FF2B5EF4-FFF2-40B4-BE49-F238E27FC236}">
                  <a16:creationId xmlns:a16="http://schemas.microsoft.com/office/drawing/2014/main" id="{7F0B034E-0CA6-4023-C76F-B489E739E2BA}"/>
                </a:ext>
              </a:extLst>
            </p:cNvPr>
            <p:cNvSpPr/>
            <p:nvPr/>
          </p:nvSpPr>
          <p:spPr>
            <a:xfrm>
              <a:off x="-55906875" y="2527275"/>
              <a:ext cx="73275" cy="29750"/>
            </a:xfrm>
            <a:custGeom>
              <a:avLst/>
              <a:gdLst/>
              <a:ahLst/>
              <a:cxnLst/>
              <a:rect l="l" t="t" r="r" b="b"/>
              <a:pathLst>
                <a:path w="2931" h="1190" extrusionOk="0">
                  <a:moveTo>
                    <a:pt x="398" y="1"/>
                  </a:moveTo>
                  <a:cubicBezTo>
                    <a:pt x="308" y="1"/>
                    <a:pt x="221" y="40"/>
                    <a:pt x="158" y="119"/>
                  </a:cubicBezTo>
                  <a:cubicBezTo>
                    <a:pt x="0" y="276"/>
                    <a:pt x="0" y="528"/>
                    <a:pt x="158" y="623"/>
                  </a:cubicBezTo>
                  <a:cubicBezTo>
                    <a:pt x="505" y="1001"/>
                    <a:pt x="977" y="1190"/>
                    <a:pt x="1450" y="1190"/>
                  </a:cubicBezTo>
                  <a:cubicBezTo>
                    <a:pt x="1922" y="1190"/>
                    <a:pt x="2458" y="1001"/>
                    <a:pt x="2773" y="623"/>
                  </a:cubicBezTo>
                  <a:cubicBezTo>
                    <a:pt x="2930" y="465"/>
                    <a:pt x="2930" y="245"/>
                    <a:pt x="2773" y="119"/>
                  </a:cubicBezTo>
                  <a:cubicBezTo>
                    <a:pt x="2694" y="40"/>
                    <a:pt x="2592" y="1"/>
                    <a:pt x="2493" y="1"/>
                  </a:cubicBezTo>
                  <a:cubicBezTo>
                    <a:pt x="2395" y="1"/>
                    <a:pt x="2300" y="40"/>
                    <a:pt x="2237" y="119"/>
                  </a:cubicBezTo>
                  <a:cubicBezTo>
                    <a:pt x="2048" y="308"/>
                    <a:pt x="1733" y="434"/>
                    <a:pt x="1450" y="434"/>
                  </a:cubicBezTo>
                  <a:cubicBezTo>
                    <a:pt x="1135" y="434"/>
                    <a:pt x="883" y="308"/>
                    <a:pt x="662" y="119"/>
                  </a:cubicBezTo>
                  <a:cubicBezTo>
                    <a:pt x="583" y="40"/>
                    <a:pt x="489" y="1"/>
                    <a:pt x="398"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1" name="Google Shape;10077;p78">
              <a:extLst>
                <a:ext uri="{FF2B5EF4-FFF2-40B4-BE49-F238E27FC236}">
                  <a16:creationId xmlns:a16="http://schemas.microsoft.com/office/drawing/2014/main" id="{31348DD2-EF35-BCF2-2A8E-CF3DA42D4A88}"/>
                </a:ext>
              </a:extLst>
            </p:cNvPr>
            <p:cNvSpPr/>
            <p:nvPr/>
          </p:nvSpPr>
          <p:spPr>
            <a:xfrm>
              <a:off x="-55916325" y="2463275"/>
              <a:ext cx="17350" cy="17350"/>
            </a:xfrm>
            <a:custGeom>
              <a:avLst/>
              <a:gdLst/>
              <a:ahLst/>
              <a:cxnLst/>
              <a:rect l="l" t="t" r="r" b="b"/>
              <a:pathLst>
                <a:path w="694" h="694" extrusionOk="0">
                  <a:moveTo>
                    <a:pt x="347" y="1"/>
                  </a:moveTo>
                  <a:cubicBezTo>
                    <a:pt x="158" y="1"/>
                    <a:pt x="0" y="158"/>
                    <a:pt x="0" y="347"/>
                  </a:cubicBezTo>
                  <a:cubicBezTo>
                    <a:pt x="0" y="536"/>
                    <a:pt x="158" y="694"/>
                    <a:pt x="347" y="694"/>
                  </a:cubicBezTo>
                  <a:cubicBezTo>
                    <a:pt x="536" y="694"/>
                    <a:pt x="694" y="536"/>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2" name="Google Shape;10078;p78">
              <a:extLst>
                <a:ext uri="{FF2B5EF4-FFF2-40B4-BE49-F238E27FC236}">
                  <a16:creationId xmlns:a16="http://schemas.microsoft.com/office/drawing/2014/main" id="{BA1AE1A2-4391-5279-823A-F891FD1587B2}"/>
                </a:ext>
              </a:extLst>
            </p:cNvPr>
            <p:cNvSpPr/>
            <p:nvPr/>
          </p:nvSpPr>
          <p:spPr>
            <a:xfrm>
              <a:off x="-55842300" y="2463275"/>
              <a:ext cx="17350" cy="17350"/>
            </a:xfrm>
            <a:custGeom>
              <a:avLst/>
              <a:gdLst/>
              <a:ahLst/>
              <a:cxnLst/>
              <a:rect l="l" t="t" r="r" b="b"/>
              <a:pathLst>
                <a:path w="694" h="694" extrusionOk="0">
                  <a:moveTo>
                    <a:pt x="347" y="1"/>
                  </a:moveTo>
                  <a:cubicBezTo>
                    <a:pt x="158" y="1"/>
                    <a:pt x="1" y="158"/>
                    <a:pt x="1" y="347"/>
                  </a:cubicBezTo>
                  <a:cubicBezTo>
                    <a:pt x="1" y="536"/>
                    <a:pt x="158" y="694"/>
                    <a:pt x="347" y="694"/>
                  </a:cubicBezTo>
                  <a:cubicBezTo>
                    <a:pt x="536" y="694"/>
                    <a:pt x="694" y="536"/>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 name="Google Shape;10079;p78">
              <a:extLst>
                <a:ext uri="{FF2B5EF4-FFF2-40B4-BE49-F238E27FC236}">
                  <a16:creationId xmlns:a16="http://schemas.microsoft.com/office/drawing/2014/main" id="{D38FC793-E722-2D4E-48B1-45E46B1ADBA6}"/>
                </a:ext>
              </a:extLst>
            </p:cNvPr>
            <p:cNvSpPr/>
            <p:nvPr/>
          </p:nvSpPr>
          <p:spPr>
            <a:xfrm>
              <a:off x="-56010850" y="2294725"/>
              <a:ext cx="319025" cy="319025"/>
            </a:xfrm>
            <a:custGeom>
              <a:avLst/>
              <a:gdLst/>
              <a:ahLst/>
              <a:cxnLst/>
              <a:rect l="l" t="t" r="r" b="b"/>
              <a:pathLst>
                <a:path w="12761" h="12761" extrusionOk="0">
                  <a:moveTo>
                    <a:pt x="6333" y="4506"/>
                  </a:moveTo>
                  <a:cubicBezTo>
                    <a:pt x="6522" y="4506"/>
                    <a:pt x="6680" y="4664"/>
                    <a:pt x="6680" y="4853"/>
                  </a:cubicBezTo>
                  <a:lnTo>
                    <a:pt x="6680" y="5199"/>
                  </a:lnTo>
                  <a:lnTo>
                    <a:pt x="4475" y="5199"/>
                  </a:lnTo>
                  <a:lnTo>
                    <a:pt x="4475" y="4853"/>
                  </a:lnTo>
                  <a:cubicBezTo>
                    <a:pt x="4475" y="4664"/>
                    <a:pt x="4632" y="4506"/>
                    <a:pt x="4821" y="4506"/>
                  </a:cubicBezTo>
                  <a:close/>
                  <a:moveTo>
                    <a:pt x="5577" y="757"/>
                  </a:moveTo>
                  <a:cubicBezTo>
                    <a:pt x="7814" y="757"/>
                    <a:pt x="9673" y="2616"/>
                    <a:pt x="9673" y="4853"/>
                  </a:cubicBezTo>
                  <a:lnTo>
                    <a:pt x="9673" y="5199"/>
                  </a:lnTo>
                  <a:lnTo>
                    <a:pt x="7436" y="5199"/>
                  </a:lnTo>
                  <a:lnTo>
                    <a:pt x="7436" y="4853"/>
                  </a:lnTo>
                  <a:cubicBezTo>
                    <a:pt x="7436" y="4222"/>
                    <a:pt x="6932" y="3750"/>
                    <a:pt x="6333" y="3750"/>
                  </a:cubicBezTo>
                  <a:lnTo>
                    <a:pt x="4821" y="3750"/>
                  </a:lnTo>
                  <a:cubicBezTo>
                    <a:pt x="4191" y="3750"/>
                    <a:pt x="3718" y="4254"/>
                    <a:pt x="3718" y="4853"/>
                  </a:cubicBezTo>
                  <a:lnTo>
                    <a:pt x="3718" y="5199"/>
                  </a:lnTo>
                  <a:lnTo>
                    <a:pt x="1482" y="5199"/>
                  </a:lnTo>
                  <a:lnTo>
                    <a:pt x="1482" y="4853"/>
                  </a:lnTo>
                  <a:cubicBezTo>
                    <a:pt x="1482" y="2616"/>
                    <a:pt x="3340" y="757"/>
                    <a:pt x="5577" y="757"/>
                  </a:cubicBezTo>
                  <a:close/>
                  <a:moveTo>
                    <a:pt x="1482" y="5955"/>
                  </a:moveTo>
                  <a:lnTo>
                    <a:pt x="1482" y="7467"/>
                  </a:lnTo>
                  <a:cubicBezTo>
                    <a:pt x="1103" y="7467"/>
                    <a:pt x="725" y="7152"/>
                    <a:pt x="725" y="6711"/>
                  </a:cubicBezTo>
                  <a:cubicBezTo>
                    <a:pt x="725" y="6302"/>
                    <a:pt x="1103" y="5955"/>
                    <a:pt x="1482" y="5955"/>
                  </a:cubicBezTo>
                  <a:close/>
                  <a:moveTo>
                    <a:pt x="9704" y="5955"/>
                  </a:moveTo>
                  <a:cubicBezTo>
                    <a:pt x="10114" y="5955"/>
                    <a:pt x="10460" y="6302"/>
                    <a:pt x="10460" y="6711"/>
                  </a:cubicBezTo>
                  <a:cubicBezTo>
                    <a:pt x="10460" y="7089"/>
                    <a:pt x="10145" y="7467"/>
                    <a:pt x="9704" y="7467"/>
                  </a:cubicBezTo>
                  <a:lnTo>
                    <a:pt x="9704" y="5955"/>
                  </a:lnTo>
                  <a:close/>
                  <a:moveTo>
                    <a:pt x="9011" y="5955"/>
                  </a:moveTo>
                  <a:cubicBezTo>
                    <a:pt x="8980" y="6270"/>
                    <a:pt x="8980" y="8318"/>
                    <a:pt x="8980" y="8633"/>
                  </a:cubicBezTo>
                  <a:cubicBezTo>
                    <a:pt x="8980" y="10492"/>
                    <a:pt x="7467" y="11973"/>
                    <a:pt x="5609" y="11973"/>
                  </a:cubicBezTo>
                  <a:cubicBezTo>
                    <a:pt x="3781" y="11973"/>
                    <a:pt x="2269" y="10492"/>
                    <a:pt x="2269" y="8633"/>
                  </a:cubicBezTo>
                  <a:lnTo>
                    <a:pt x="2269" y="5955"/>
                  </a:lnTo>
                  <a:close/>
                  <a:moveTo>
                    <a:pt x="5577" y="1"/>
                  </a:moveTo>
                  <a:cubicBezTo>
                    <a:pt x="2899" y="1"/>
                    <a:pt x="725" y="2175"/>
                    <a:pt x="725" y="4853"/>
                  </a:cubicBezTo>
                  <a:lnTo>
                    <a:pt x="725" y="5451"/>
                  </a:lnTo>
                  <a:cubicBezTo>
                    <a:pt x="316" y="5703"/>
                    <a:pt x="1" y="6207"/>
                    <a:pt x="1" y="6743"/>
                  </a:cubicBezTo>
                  <a:cubicBezTo>
                    <a:pt x="1" y="7562"/>
                    <a:pt x="662" y="8255"/>
                    <a:pt x="1482" y="8255"/>
                  </a:cubicBezTo>
                  <a:lnTo>
                    <a:pt x="1482" y="8665"/>
                  </a:lnTo>
                  <a:cubicBezTo>
                    <a:pt x="1482" y="10933"/>
                    <a:pt x="3340" y="12760"/>
                    <a:pt x="5577" y="12760"/>
                  </a:cubicBezTo>
                  <a:cubicBezTo>
                    <a:pt x="7814" y="12760"/>
                    <a:pt x="9673" y="10933"/>
                    <a:pt x="9673" y="8665"/>
                  </a:cubicBezTo>
                  <a:lnTo>
                    <a:pt x="9673" y="8255"/>
                  </a:lnTo>
                  <a:cubicBezTo>
                    <a:pt x="10492" y="8255"/>
                    <a:pt x="11185" y="7562"/>
                    <a:pt x="11185" y="6743"/>
                  </a:cubicBezTo>
                  <a:cubicBezTo>
                    <a:pt x="11185" y="6459"/>
                    <a:pt x="11091" y="6239"/>
                    <a:pt x="10965" y="5987"/>
                  </a:cubicBezTo>
                  <a:lnTo>
                    <a:pt x="12351" y="5987"/>
                  </a:lnTo>
                  <a:cubicBezTo>
                    <a:pt x="12540" y="5987"/>
                    <a:pt x="12697" y="5829"/>
                    <a:pt x="12697" y="5640"/>
                  </a:cubicBezTo>
                  <a:cubicBezTo>
                    <a:pt x="12760" y="5420"/>
                    <a:pt x="12540" y="5199"/>
                    <a:pt x="12351" y="5199"/>
                  </a:cubicBezTo>
                  <a:lnTo>
                    <a:pt x="10429" y="5199"/>
                  </a:lnTo>
                  <a:lnTo>
                    <a:pt x="10429" y="4853"/>
                  </a:lnTo>
                  <a:cubicBezTo>
                    <a:pt x="10429" y="2175"/>
                    <a:pt x="8255" y="1"/>
                    <a:pt x="557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14" name="Google Shape;10098;p78">
            <a:extLst>
              <a:ext uri="{FF2B5EF4-FFF2-40B4-BE49-F238E27FC236}">
                <a16:creationId xmlns:a16="http://schemas.microsoft.com/office/drawing/2014/main" id="{B389BDE6-497E-16B1-C408-FC5510F89358}"/>
              </a:ext>
            </a:extLst>
          </p:cNvPr>
          <p:cNvGrpSpPr/>
          <p:nvPr/>
        </p:nvGrpSpPr>
        <p:grpSpPr>
          <a:xfrm>
            <a:off x="8721436" y="4225190"/>
            <a:ext cx="578012" cy="632733"/>
            <a:chOff x="-52074300" y="1911950"/>
            <a:chExt cx="242600" cy="319000"/>
          </a:xfrm>
          <a:solidFill>
            <a:srgbClr val="29702A"/>
          </a:solidFill>
        </p:grpSpPr>
        <p:sp>
          <p:nvSpPr>
            <p:cNvPr id="15" name="Google Shape;10099;p78">
              <a:extLst>
                <a:ext uri="{FF2B5EF4-FFF2-40B4-BE49-F238E27FC236}">
                  <a16:creationId xmlns:a16="http://schemas.microsoft.com/office/drawing/2014/main" id="{4A358169-FC78-1DA4-760C-369886B7212A}"/>
                </a:ext>
              </a:extLst>
            </p:cNvPr>
            <p:cNvSpPr/>
            <p:nvPr/>
          </p:nvSpPr>
          <p:spPr>
            <a:xfrm>
              <a:off x="-51989225" y="2125600"/>
              <a:ext cx="72475" cy="29750"/>
            </a:xfrm>
            <a:custGeom>
              <a:avLst/>
              <a:gdLst/>
              <a:ahLst/>
              <a:cxnLst/>
              <a:rect l="l" t="t" r="r" b="b"/>
              <a:pathLst>
                <a:path w="2899" h="1190" extrusionOk="0">
                  <a:moveTo>
                    <a:pt x="398" y="0"/>
                  </a:moveTo>
                  <a:cubicBezTo>
                    <a:pt x="307" y="0"/>
                    <a:pt x="221" y="40"/>
                    <a:pt x="158" y="118"/>
                  </a:cubicBezTo>
                  <a:cubicBezTo>
                    <a:pt x="0" y="276"/>
                    <a:pt x="0" y="528"/>
                    <a:pt x="158" y="622"/>
                  </a:cubicBezTo>
                  <a:cubicBezTo>
                    <a:pt x="504" y="1000"/>
                    <a:pt x="977" y="1189"/>
                    <a:pt x="1449" y="1189"/>
                  </a:cubicBezTo>
                  <a:cubicBezTo>
                    <a:pt x="1922" y="1189"/>
                    <a:pt x="2426" y="1000"/>
                    <a:pt x="2741" y="622"/>
                  </a:cubicBezTo>
                  <a:cubicBezTo>
                    <a:pt x="2899" y="465"/>
                    <a:pt x="2899" y="244"/>
                    <a:pt x="2741" y="118"/>
                  </a:cubicBezTo>
                  <a:cubicBezTo>
                    <a:pt x="2662" y="40"/>
                    <a:pt x="2568" y="0"/>
                    <a:pt x="2477" y="0"/>
                  </a:cubicBezTo>
                  <a:cubicBezTo>
                    <a:pt x="2387" y="0"/>
                    <a:pt x="2300" y="40"/>
                    <a:pt x="2237" y="118"/>
                  </a:cubicBezTo>
                  <a:cubicBezTo>
                    <a:pt x="2048" y="307"/>
                    <a:pt x="1733" y="433"/>
                    <a:pt x="1449" y="433"/>
                  </a:cubicBezTo>
                  <a:cubicBezTo>
                    <a:pt x="1134" y="433"/>
                    <a:pt x="851" y="307"/>
                    <a:pt x="662" y="118"/>
                  </a:cubicBezTo>
                  <a:cubicBezTo>
                    <a:pt x="583" y="40"/>
                    <a:pt x="488" y="0"/>
                    <a:pt x="398"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6" name="Google Shape;10100;p78">
              <a:extLst>
                <a:ext uri="{FF2B5EF4-FFF2-40B4-BE49-F238E27FC236}">
                  <a16:creationId xmlns:a16="http://schemas.microsoft.com/office/drawing/2014/main" id="{54B4E30F-0843-E595-4C08-39B4334730D9}"/>
                </a:ext>
              </a:extLst>
            </p:cNvPr>
            <p:cNvSpPr/>
            <p:nvPr/>
          </p:nvSpPr>
          <p:spPr>
            <a:xfrm>
              <a:off x="-51998675" y="2062375"/>
              <a:ext cx="17325" cy="18150"/>
            </a:xfrm>
            <a:custGeom>
              <a:avLst/>
              <a:gdLst/>
              <a:ahLst/>
              <a:cxnLst/>
              <a:rect l="l" t="t" r="r" b="b"/>
              <a:pathLst>
                <a:path w="693" h="726" extrusionOk="0">
                  <a:moveTo>
                    <a:pt x="347" y="1"/>
                  </a:moveTo>
                  <a:cubicBezTo>
                    <a:pt x="158" y="1"/>
                    <a:pt x="0" y="158"/>
                    <a:pt x="0" y="347"/>
                  </a:cubicBezTo>
                  <a:cubicBezTo>
                    <a:pt x="0" y="568"/>
                    <a:pt x="158" y="726"/>
                    <a:pt x="347" y="726"/>
                  </a:cubicBezTo>
                  <a:cubicBezTo>
                    <a:pt x="536" y="726"/>
                    <a:pt x="693" y="568"/>
                    <a:pt x="693" y="347"/>
                  </a:cubicBezTo>
                  <a:cubicBezTo>
                    <a:pt x="693"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7" name="Google Shape;10101;p78">
              <a:extLst>
                <a:ext uri="{FF2B5EF4-FFF2-40B4-BE49-F238E27FC236}">
                  <a16:creationId xmlns:a16="http://schemas.microsoft.com/office/drawing/2014/main" id="{CFA720F6-DB2F-8A8E-8957-3AFF5CB9F6E0}"/>
                </a:ext>
              </a:extLst>
            </p:cNvPr>
            <p:cNvSpPr/>
            <p:nvPr/>
          </p:nvSpPr>
          <p:spPr>
            <a:xfrm>
              <a:off x="-51925450" y="2062375"/>
              <a:ext cx="18150" cy="18150"/>
            </a:xfrm>
            <a:custGeom>
              <a:avLst/>
              <a:gdLst/>
              <a:ahLst/>
              <a:cxnLst/>
              <a:rect l="l" t="t" r="r" b="b"/>
              <a:pathLst>
                <a:path w="726" h="726" extrusionOk="0">
                  <a:moveTo>
                    <a:pt x="379" y="1"/>
                  </a:moveTo>
                  <a:cubicBezTo>
                    <a:pt x="158" y="1"/>
                    <a:pt x="1" y="158"/>
                    <a:pt x="1" y="347"/>
                  </a:cubicBezTo>
                  <a:cubicBezTo>
                    <a:pt x="1" y="568"/>
                    <a:pt x="158" y="726"/>
                    <a:pt x="379" y="726"/>
                  </a:cubicBezTo>
                  <a:cubicBezTo>
                    <a:pt x="568" y="726"/>
                    <a:pt x="726" y="568"/>
                    <a:pt x="726" y="347"/>
                  </a:cubicBezTo>
                  <a:cubicBezTo>
                    <a:pt x="726" y="158"/>
                    <a:pt x="568" y="1"/>
                    <a:pt x="379"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8" name="Google Shape;10102;p78">
              <a:extLst>
                <a:ext uri="{FF2B5EF4-FFF2-40B4-BE49-F238E27FC236}">
                  <a16:creationId xmlns:a16="http://schemas.microsoft.com/office/drawing/2014/main" id="{61438874-BE7B-4466-AD1D-2CCE15EC6CDD}"/>
                </a:ext>
              </a:extLst>
            </p:cNvPr>
            <p:cNvSpPr/>
            <p:nvPr/>
          </p:nvSpPr>
          <p:spPr>
            <a:xfrm>
              <a:off x="-52074300" y="1911950"/>
              <a:ext cx="242600" cy="319000"/>
            </a:xfrm>
            <a:custGeom>
              <a:avLst/>
              <a:gdLst/>
              <a:ahLst/>
              <a:cxnLst/>
              <a:rect l="l" t="t" r="r" b="b"/>
              <a:pathLst>
                <a:path w="9704" h="12760" extrusionOk="0">
                  <a:moveTo>
                    <a:pt x="6743" y="694"/>
                  </a:moveTo>
                  <a:cubicBezTo>
                    <a:pt x="7940" y="757"/>
                    <a:pt x="8948" y="1733"/>
                    <a:pt x="8948" y="2993"/>
                  </a:cubicBezTo>
                  <a:lnTo>
                    <a:pt x="8948" y="5293"/>
                  </a:lnTo>
                  <a:lnTo>
                    <a:pt x="8601" y="5293"/>
                  </a:lnTo>
                  <a:cubicBezTo>
                    <a:pt x="6743" y="5293"/>
                    <a:pt x="5262" y="3750"/>
                    <a:pt x="5262" y="1859"/>
                  </a:cubicBezTo>
                  <a:lnTo>
                    <a:pt x="5262" y="1292"/>
                  </a:lnTo>
                  <a:cubicBezTo>
                    <a:pt x="5640" y="946"/>
                    <a:pt x="6207" y="694"/>
                    <a:pt x="6743" y="694"/>
                  </a:cubicBezTo>
                  <a:close/>
                  <a:moveTo>
                    <a:pt x="2962" y="757"/>
                  </a:moveTo>
                  <a:cubicBezTo>
                    <a:pt x="3529" y="757"/>
                    <a:pt x="4033" y="946"/>
                    <a:pt x="4474" y="1355"/>
                  </a:cubicBezTo>
                  <a:lnTo>
                    <a:pt x="4474" y="1891"/>
                  </a:lnTo>
                  <a:cubicBezTo>
                    <a:pt x="4474" y="3781"/>
                    <a:pt x="2962" y="5325"/>
                    <a:pt x="1103" y="5325"/>
                  </a:cubicBezTo>
                  <a:lnTo>
                    <a:pt x="757" y="5325"/>
                  </a:lnTo>
                  <a:lnTo>
                    <a:pt x="757" y="3025"/>
                  </a:lnTo>
                  <a:cubicBezTo>
                    <a:pt x="725" y="1733"/>
                    <a:pt x="1733" y="757"/>
                    <a:pt x="2962" y="757"/>
                  </a:cubicBezTo>
                  <a:close/>
                  <a:moveTo>
                    <a:pt x="1103" y="6018"/>
                  </a:moveTo>
                  <a:cubicBezTo>
                    <a:pt x="1324" y="6018"/>
                    <a:pt x="1481" y="6175"/>
                    <a:pt x="1481" y="6396"/>
                  </a:cubicBezTo>
                  <a:cubicBezTo>
                    <a:pt x="1481" y="6585"/>
                    <a:pt x="1324" y="6743"/>
                    <a:pt x="1103" y="6743"/>
                  </a:cubicBezTo>
                  <a:cubicBezTo>
                    <a:pt x="914" y="6743"/>
                    <a:pt x="757" y="6585"/>
                    <a:pt x="757" y="6396"/>
                  </a:cubicBezTo>
                  <a:cubicBezTo>
                    <a:pt x="757" y="6175"/>
                    <a:pt x="914" y="6018"/>
                    <a:pt x="1103" y="6018"/>
                  </a:cubicBezTo>
                  <a:close/>
                  <a:moveTo>
                    <a:pt x="8570" y="6018"/>
                  </a:moveTo>
                  <a:cubicBezTo>
                    <a:pt x="8759" y="6018"/>
                    <a:pt x="8916" y="6175"/>
                    <a:pt x="8916" y="6396"/>
                  </a:cubicBezTo>
                  <a:cubicBezTo>
                    <a:pt x="8916" y="6585"/>
                    <a:pt x="8759" y="6743"/>
                    <a:pt x="8570" y="6743"/>
                  </a:cubicBezTo>
                  <a:cubicBezTo>
                    <a:pt x="8349" y="6743"/>
                    <a:pt x="8192" y="6585"/>
                    <a:pt x="8192" y="6396"/>
                  </a:cubicBezTo>
                  <a:cubicBezTo>
                    <a:pt x="8192" y="6175"/>
                    <a:pt x="8349" y="6018"/>
                    <a:pt x="8570" y="6018"/>
                  </a:cubicBezTo>
                  <a:close/>
                  <a:moveTo>
                    <a:pt x="1072" y="7530"/>
                  </a:moveTo>
                  <a:cubicBezTo>
                    <a:pt x="1261" y="7530"/>
                    <a:pt x="1418" y="7688"/>
                    <a:pt x="1418" y="7877"/>
                  </a:cubicBezTo>
                  <a:cubicBezTo>
                    <a:pt x="1418" y="8066"/>
                    <a:pt x="1261" y="8223"/>
                    <a:pt x="1072" y="8223"/>
                  </a:cubicBezTo>
                  <a:cubicBezTo>
                    <a:pt x="914" y="8223"/>
                    <a:pt x="725" y="8066"/>
                    <a:pt x="725" y="7877"/>
                  </a:cubicBezTo>
                  <a:cubicBezTo>
                    <a:pt x="725" y="7688"/>
                    <a:pt x="883" y="7530"/>
                    <a:pt x="1072" y="7530"/>
                  </a:cubicBezTo>
                  <a:close/>
                  <a:moveTo>
                    <a:pt x="8601" y="7530"/>
                  </a:moveTo>
                  <a:cubicBezTo>
                    <a:pt x="8790" y="7530"/>
                    <a:pt x="8948" y="7688"/>
                    <a:pt x="8948" y="7877"/>
                  </a:cubicBezTo>
                  <a:cubicBezTo>
                    <a:pt x="8948" y="8066"/>
                    <a:pt x="8790" y="8223"/>
                    <a:pt x="8601" y="8223"/>
                  </a:cubicBezTo>
                  <a:cubicBezTo>
                    <a:pt x="8412" y="8223"/>
                    <a:pt x="8255" y="8066"/>
                    <a:pt x="8255" y="7877"/>
                  </a:cubicBezTo>
                  <a:cubicBezTo>
                    <a:pt x="8255" y="7688"/>
                    <a:pt x="8412" y="7530"/>
                    <a:pt x="8601" y="7530"/>
                  </a:cubicBezTo>
                  <a:close/>
                  <a:moveTo>
                    <a:pt x="1072" y="9011"/>
                  </a:moveTo>
                  <a:cubicBezTo>
                    <a:pt x="1261" y="9011"/>
                    <a:pt x="1418" y="9168"/>
                    <a:pt x="1418" y="9389"/>
                  </a:cubicBezTo>
                  <a:cubicBezTo>
                    <a:pt x="1418" y="9578"/>
                    <a:pt x="1261" y="9735"/>
                    <a:pt x="1072" y="9735"/>
                  </a:cubicBezTo>
                  <a:cubicBezTo>
                    <a:pt x="914" y="9735"/>
                    <a:pt x="725" y="9578"/>
                    <a:pt x="725" y="9389"/>
                  </a:cubicBezTo>
                  <a:cubicBezTo>
                    <a:pt x="725" y="9168"/>
                    <a:pt x="883" y="9011"/>
                    <a:pt x="1072" y="9011"/>
                  </a:cubicBezTo>
                  <a:close/>
                  <a:moveTo>
                    <a:pt x="8601" y="9011"/>
                  </a:moveTo>
                  <a:cubicBezTo>
                    <a:pt x="8790" y="9011"/>
                    <a:pt x="8948" y="9168"/>
                    <a:pt x="8948" y="9389"/>
                  </a:cubicBezTo>
                  <a:cubicBezTo>
                    <a:pt x="8948" y="9578"/>
                    <a:pt x="8790" y="9735"/>
                    <a:pt x="8601" y="9735"/>
                  </a:cubicBezTo>
                  <a:cubicBezTo>
                    <a:pt x="8412" y="9735"/>
                    <a:pt x="8255" y="9578"/>
                    <a:pt x="8255" y="9389"/>
                  </a:cubicBezTo>
                  <a:cubicBezTo>
                    <a:pt x="8255" y="9168"/>
                    <a:pt x="8412" y="9011"/>
                    <a:pt x="8601" y="9011"/>
                  </a:cubicBezTo>
                  <a:close/>
                  <a:moveTo>
                    <a:pt x="4852" y="3592"/>
                  </a:moveTo>
                  <a:cubicBezTo>
                    <a:pt x="5041" y="4002"/>
                    <a:pt x="5325" y="4411"/>
                    <a:pt x="5703" y="4758"/>
                  </a:cubicBezTo>
                  <a:cubicBezTo>
                    <a:pt x="6239" y="5325"/>
                    <a:pt x="6869" y="5671"/>
                    <a:pt x="7593" y="5860"/>
                  </a:cubicBezTo>
                  <a:cubicBezTo>
                    <a:pt x="7499" y="6018"/>
                    <a:pt x="7467" y="6175"/>
                    <a:pt x="7467" y="6364"/>
                  </a:cubicBezTo>
                  <a:cubicBezTo>
                    <a:pt x="7467" y="6648"/>
                    <a:pt x="7593" y="6932"/>
                    <a:pt x="7751" y="7121"/>
                  </a:cubicBezTo>
                  <a:cubicBezTo>
                    <a:pt x="7530" y="7341"/>
                    <a:pt x="7467" y="7593"/>
                    <a:pt x="7467" y="7877"/>
                  </a:cubicBezTo>
                  <a:cubicBezTo>
                    <a:pt x="7467" y="8160"/>
                    <a:pt x="7593" y="8444"/>
                    <a:pt x="7751" y="8633"/>
                  </a:cubicBezTo>
                  <a:cubicBezTo>
                    <a:pt x="7530" y="8822"/>
                    <a:pt x="7467" y="9105"/>
                    <a:pt x="7467" y="9389"/>
                  </a:cubicBezTo>
                  <a:cubicBezTo>
                    <a:pt x="7467" y="9546"/>
                    <a:pt x="7499" y="9704"/>
                    <a:pt x="7593" y="9861"/>
                  </a:cubicBezTo>
                  <a:cubicBezTo>
                    <a:pt x="6932" y="10712"/>
                    <a:pt x="5923" y="11216"/>
                    <a:pt x="4852" y="11216"/>
                  </a:cubicBezTo>
                  <a:cubicBezTo>
                    <a:pt x="3750" y="11216"/>
                    <a:pt x="2773" y="10712"/>
                    <a:pt x="2143" y="9861"/>
                  </a:cubicBezTo>
                  <a:cubicBezTo>
                    <a:pt x="2206" y="9704"/>
                    <a:pt x="2269" y="9515"/>
                    <a:pt x="2269" y="9389"/>
                  </a:cubicBezTo>
                  <a:cubicBezTo>
                    <a:pt x="2269" y="9105"/>
                    <a:pt x="2143" y="8822"/>
                    <a:pt x="1985" y="8633"/>
                  </a:cubicBezTo>
                  <a:cubicBezTo>
                    <a:pt x="2174" y="8444"/>
                    <a:pt x="2269" y="8160"/>
                    <a:pt x="2269" y="7877"/>
                  </a:cubicBezTo>
                  <a:cubicBezTo>
                    <a:pt x="2269" y="7593"/>
                    <a:pt x="2143" y="7341"/>
                    <a:pt x="1985" y="7121"/>
                  </a:cubicBezTo>
                  <a:cubicBezTo>
                    <a:pt x="2174" y="6932"/>
                    <a:pt x="2269" y="6648"/>
                    <a:pt x="2269" y="6364"/>
                  </a:cubicBezTo>
                  <a:cubicBezTo>
                    <a:pt x="2269" y="6175"/>
                    <a:pt x="2206" y="6018"/>
                    <a:pt x="2143" y="5860"/>
                  </a:cubicBezTo>
                  <a:cubicBezTo>
                    <a:pt x="2836" y="5671"/>
                    <a:pt x="3529" y="5325"/>
                    <a:pt x="4033" y="4758"/>
                  </a:cubicBezTo>
                  <a:cubicBezTo>
                    <a:pt x="4380" y="4411"/>
                    <a:pt x="4663" y="4002"/>
                    <a:pt x="4852" y="3592"/>
                  </a:cubicBezTo>
                  <a:close/>
                  <a:moveTo>
                    <a:pt x="1103" y="10523"/>
                  </a:moveTo>
                  <a:cubicBezTo>
                    <a:pt x="1324" y="10523"/>
                    <a:pt x="1481" y="10681"/>
                    <a:pt x="1481" y="10870"/>
                  </a:cubicBezTo>
                  <a:cubicBezTo>
                    <a:pt x="1481" y="10996"/>
                    <a:pt x="1481" y="10996"/>
                    <a:pt x="1103" y="11626"/>
                  </a:cubicBezTo>
                  <a:cubicBezTo>
                    <a:pt x="757" y="10996"/>
                    <a:pt x="757" y="10996"/>
                    <a:pt x="757" y="10870"/>
                  </a:cubicBezTo>
                  <a:cubicBezTo>
                    <a:pt x="757" y="10681"/>
                    <a:pt x="914" y="10523"/>
                    <a:pt x="1103" y="10523"/>
                  </a:cubicBezTo>
                  <a:close/>
                  <a:moveTo>
                    <a:pt x="8570" y="10523"/>
                  </a:moveTo>
                  <a:cubicBezTo>
                    <a:pt x="8759" y="10523"/>
                    <a:pt x="8916" y="10681"/>
                    <a:pt x="8916" y="10870"/>
                  </a:cubicBezTo>
                  <a:cubicBezTo>
                    <a:pt x="8948" y="10996"/>
                    <a:pt x="8916" y="10996"/>
                    <a:pt x="8570" y="11626"/>
                  </a:cubicBezTo>
                  <a:cubicBezTo>
                    <a:pt x="8192" y="10996"/>
                    <a:pt x="8192" y="10996"/>
                    <a:pt x="8192" y="10870"/>
                  </a:cubicBezTo>
                  <a:cubicBezTo>
                    <a:pt x="8192" y="10681"/>
                    <a:pt x="8349" y="10523"/>
                    <a:pt x="8570" y="10523"/>
                  </a:cubicBezTo>
                  <a:close/>
                  <a:moveTo>
                    <a:pt x="3025" y="0"/>
                  </a:moveTo>
                  <a:cubicBezTo>
                    <a:pt x="1355" y="0"/>
                    <a:pt x="1" y="1355"/>
                    <a:pt x="1" y="2993"/>
                  </a:cubicBezTo>
                  <a:lnTo>
                    <a:pt x="1" y="6427"/>
                  </a:lnTo>
                  <a:cubicBezTo>
                    <a:pt x="1" y="6711"/>
                    <a:pt x="127" y="6963"/>
                    <a:pt x="284" y="7184"/>
                  </a:cubicBezTo>
                  <a:cubicBezTo>
                    <a:pt x="95" y="7373"/>
                    <a:pt x="1" y="7656"/>
                    <a:pt x="1" y="7908"/>
                  </a:cubicBezTo>
                  <a:cubicBezTo>
                    <a:pt x="1" y="8192"/>
                    <a:pt x="127" y="8475"/>
                    <a:pt x="284" y="8664"/>
                  </a:cubicBezTo>
                  <a:cubicBezTo>
                    <a:pt x="95" y="8853"/>
                    <a:pt x="1" y="9137"/>
                    <a:pt x="1" y="9420"/>
                  </a:cubicBezTo>
                  <a:cubicBezTo>
                    <a:pt x="1" y="9704"/>
                    <a:pt x="127" y="9956"/>
                    <a:pt x="284" y="10177"/>
                  </a:cubicBezTo>
                  <a:cubicBezTo>
                    <a:pt x="95" y="10366"/>
                    <a:pt x="1" y="10649"/>
                    <a:pt x="1" y="10901"/>
                  </a:cubicBezTo>
                  <a:cubicBezTo>
                    <a:pt x="1" y="11122"/>
                    <a:pt x="64" y="11311"/>
                    <a:pt x="127" y="11374"/>
                  </a:cubicBezTo>
                  <a:lnTo>
                    <a:pt x="788" y="12571"/>
                  </a:lnTo>
                  <a:cubicBezTo>
                    <a:pt x="883" y="12697"/>
                    <a:pt x="1009" y="12760"/>
                    <a:pt x="1103" y="12760"/>
                  </a:cubicBezTo>
                  <a:cubicBezTo>
                    <a:pt x="1229" y="12760"/>
                    <a:pt x="1387" y="12697"/>
                    <a:pt x="1450" y="12571"/>
                  </a:cubicBezTo>
                  <a:lnTo>
                    <a:pt x="2111" y="11437"/>
                  </a:lnTo>
                  <a:lnTo>
                    <a:pt x="2237" y="11059"/>
                  </a:lnTo>
                  <a:cubicBezTo>
                    <a:pt x="2930" y="11657"/>
                    <a:pt x="3876" y="12004"/>
                    <a:pt x="4852" y="12004"/>
                  </a:cubicBezTo>
                  <a:cubicBezTo>
                    <a:pt x="5829" y="12004"/>
                    <a:pt x="6743" y="11657"/>
                    <a:pt x="7499" y="11059"/>
                  </a:cubicBezTo>
                  <a:cubicBezTo>
                    <a:pt x="7499" y="11153"/>
                    <a:pt x="7530" y="11279"/>
                    <a:pt x="7562" y="11342"/>
                  </a:cubicBezTo>
                  <a:cubicBezTo>
                    <a:pt x="7562" y="11374"/>
                    <a:pt x="7530" y="11279"/>
                    <a:pt x="8286" y="12571"/>
                  </a:cubicBezTo>
                  <a:cubicBezTo>
                    <a:pt x="8349" y="12665"/>
                    <a:pt x="8475" y="12760"/>
                    <a:pt x="8601" y="12760"/>
                  </a:cubicBezTo>
                  <a:cubicBezTo>
                    <a:pt x="8727" y="12760"/>
                    <a:pt x="8885" y="12665"/>
                    <a:pt x="8916" y="12571"/>
                  </a:cubicBezTo>
                  <a:lnTo>
                    <a:pt x="9578" y="11405"/>
                  </a:lnTo>
                  <a:cubicBezTo>
                    <a:pt x="9673" y="11248"/>
                    <a:pt x="9704" y="11059"/>
                    <a:pt x="9704" y="10901"/>
                  </a:cubicBezTo>
                  <a:cubicBezTo>
                    <a:pt x="9704" y="10618"/>
                    <a:pt x="9578" y="10366"/>
                    <a:pt x="9421" y="10145"/>
                  </a:cubicBezTo>
                  <a:cubicBezTo>
                    <a:pt x="9641" y="9956"/>
                    <a:pt x="9704" y="9672"/>
                    <a:pt x="9704" y="9420"/>
                  </a:cubicBezTo>
                  <a:cubicBezTo>
                    <a:pt x="9704" y="9137"/>
                    <a:pt x="9578" y="8853"/>
                    <a:pt x="9421" y="8664"/>
                  </a:cubicBezTo>
                  <a:cubicBezTo>
                    <a:pt x="9641" y="8475"/>
                    <a:pt x="9704" y="8192"/>
                    <a:pt x="9704" y="7908"/>
                  </a:cubicBezTo>
                  <a:cubicBezTo>
                    <a:pt x="9704" y="7625"/>
                    <a:pt x="9578" y="7373"/>
                    <a:pt x="9421" y="7152"/>
                  </a:cubicBezTo>
                  <a:cubicBezTo>
                    <a:pt x="9641" y="6963"/>
                    <a:pt x="9704" y="6680"/>
                    <a:pt x="9704" y="6427"/>
                  </a:cubicBezTo>
                  <a:lnTo>
                    <a:pt x="9704" y="2993"/>
                  </a:lnTo>
                  <a:cubicBezTo>
                    <a:pt x="9704" y="1355"/>
                    <a:pt x="8349" y="0"/>
                    <a:pt x="6711" y="0"/>
                  </a:cubicBezTo>
                  <a:cubicBezTo>
                    <a:pt x="6049" y="0"/>
                    <a:pt x="5388" y="253"/>
                    <a:pt x="4852" y="662"/>
                  </a:cubicBezTo>
                  <a:cubicBezTo>
                    <a:pt x="4348" y="253"/>
                    <a:pt x="3687" y="0"/>
                    <a:pt x="3025"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19" name="Google Shape;10103;p78">
            <a:extLst>
              <a:ext uri="{FF2B5EF4-FFF2-40B4-BE49-F238E27FC236}">
                <a16:creationId xmlns:a16="http://schemas.microsoft.com/office/drawing/2014/main" id="{756F072B-E24D-9FFF-B14C-6C255DDCD344}"/>
              </a:ext>
            </a:extLst>
          </p:cNvPr>
          <p:cNvGrpSpPr/>
          <p:nvPr/>
        </p:nvGrpSpPr>
        <p:grpSpPr>
          <a:xfrm>
            <a:off x="3762016" y="2777709"/>
            <a:ext cx="730915" cy="621727"/>
            <a:chOff x="-57578225" y="1904075"/>
            <a:chExt cx="319025" cy="318225"/>
          </a:xfrm>
          <a:solidFill>
            <a:srgbClr val="29702A"/>
          </a:solidFill>
        </p:grpSpPr>
        <p:sp>
          <p:nvSpPr>
            <p:cNvPr id="20" name="Google Shape;10104;p78">
              <a:extLst>
                <a:ext uri="{FF2B5EF4-FFF2-40B4-BE49-F238E27FC236}">
                  <a16:creationId xmlns:a16="http://schemas.microsoft.com/office/drawing/2014/main" id="{D154ECBA-CF0F-C342-5CF5-EA221B6B922E}"/>
                </a:ext>
              </a:extLst>
            </p:cNvPr>
            <p:cNvSpPr/>
            <p:nvPr/>
          </p:nvSpPr>
          <p:spPr>
            <a:xfrm>
              <a:off x="-57578225" y="1904075"/>
              <a:ext cx="319025" cy="318225"/>
            </a:xfrm>
            <a:custGeom>
              <a:avLst/>
              <a:gdLst/>
              <a:ahLst/>
              <a:cxnLst/>
              <a:rect l="l" t="t" r="r" b="b"/>
              <a:pathLst>
                <a:path w="12761" h="12729" extrusionOk="0">
                  <a:moveTo>
                    <a:pt x="4601" y="1418"/>
                  </a:moveTo>
                  <a:cubicBezTo>
                    <a:pt x="4632" y="1702"/>
                    <a:pt x="4727" y="1922"/>
                    <a:pt x="4790" y="2206"/>
                  </a:cubicBezTo>
                  <a:cubicBezTo>
                    <a:pt x="3687" y="2962"/>
                    <a:pt x="2994" y="4254"/>
                    <a:pt x="2994" y="5640"/>
                  </a:cubicBezTo>
                  <a:lnTo>
                    <a:pt x="2994" y="5986"/>
                  </a:lnTo>
                  <a:cubicBezTo>
                    <a:pt x="2710" y="5986"/>
                    <a:pt x="2458" y="6081"/>
                    <a:pt x="2238" y="6175"/>
                  </a:cubicBezTo>
                  <a:lnTo>
                    <a:pt x="2238" y="5608"/>
                  </a:lnTo>
                  <a:cubicBezTo>
                    <a:pt x="2238" y="3876"/>
                    <a:pt x="3183" y="2300"/>
                    <a:pt x="4601" y="1418"/>
                  </a:cubicBezTo>
                  <a:close/>
                  <a:moveTo>
                    <a:pt x="7121" y="757"/>
                  </a:moveTo>
                  <a:cubicBezTo>
                    <a:pt x="9799" y="757"/>
                    <a:pt x="12004" y="2930"/>
                    <a:pt x="12004" y="5640"/>
                  </a:cubicBezTo>
                  <a:lnTo>
                    <a:pt x="12004" y="6238"/>
                  </a:lnTo>
                  <a:cubicBezTo>
                    <a:pt x="11752" y="6112"/>
                    <a:pt x="11532" y="6018"/>
                    <a:pt x="11248" y="6018"/>
                  </a:cubicBezTo>
                  <a:lnTo>
                    <a:pt x="10902" y="6018"/>
                  </a:lnTo>
                  <a:cubicBezTo>
                    <a:pt x="8098" y="6018"/>
                    <a:pt x="5703" y="3907"/>
                    <a:pt x="5325" y="1103"/>
                  </a:cubicBezTo>
                  <a:cubicBezTo>
                    <a:pt x="5861" y="883"/>
                    <a:pt x="6491" y="757"/>
                    <a:pt x="7121" y="757"/>
                  </a:cubicBezTo>
                  <a:close/>
                  <a:moveTo>
                    <a:pt x="2994" y="6742"/>
                  </a:moveTo>
                  <a:lnTo>
                    <a:pt x="2994" y="8223"/>
                  </a:lnTo>
                  <a:cubicBezTo>
                    <a:pt x="2616" y="8223"/>
                    <a:pt x="2238" y="7971"/>
                    <a:pt x="2238" y="7436"/>
                  </a:cubicBezTo>
                  <a:cubicBezTo>
                    <a:pt x="2269" y="7058"/>
                    <a:pt x="2584" y="6742"/>
                    <a:pt x="2994" y="6742"/>
                  </a:cubicBezTo>
                  <a:close/>
                  <a:moveTo>
                    <a:pt x="11248" y="6742"/>
                  </a:moveTo>
                  <a:cubicBezTo>
                    <a:pt x="11658" y="6742"/>
                    <a:pt x="12004" y="7058"/>
                    <a:pt x="12004" y="7499"/>
                  </a:cubicBezTo>
                  <a:cubicBezTo>
                    <a:pt x="12004" y="7908"/>
                    <a:pt x="11658" y="8223"/>
                    <a:pt x="11248" y="8223"/>
                  </a:cubicBezTo>
                  <a:lnTo>
                    <a:pt x="11248" y="6742"/>
                  </a:lnTo>
                  <a:close/>
                  <a:moveTo>
                    <a:pt x="1828" y="8444"/>
                  </a:moveTo>
                  <a:cubicBezTo>
                    <a:pt x="2112" y="8790"/>
                    <a:pt x="2553" y="8979"/>
                    <a:pt x="3025" y="8979"/>
                  </a:cubicBezTo>
                  <a:cubicBezTo>
                    <a:pt x="3088" y="9830"/>
                    <a:pt x="3466" y="10681"/>
                    <a:pt x="4034" y="11311"/>
                  </a:cubicBezTo>
                  <a:cubicBezTo>
                    <a:pt x="3656" y="11752"/>
                    <a:pt x="3183" y="11972"/>
                    <a:pt x="2616" y="11972"/>
                  </a:cubicBezTo>
                  <a:cubicBezTo>
                    <a:pt x="1608" y="11972"/>
                    <a:pt x="789" y="11153"/>
                    <a:pt x="789" y="10113"/>
                  </a:cubicBezTo>
                  <a:cubicBezTo>
                    <a:pt x="789" y="9420"/>
                    <a:pt x="1198" y="8759"/>
                    <a:pt x="1828" y="8444"/>
                  </a:cubicBezTo>
                  <a:close/>
                  <a:moveTo>
                    <a:pt x="5042" y="2962"/>
                  </a:moveTo>
                  <a:cubicBezTo>
                    <a:pt x="5987" y="5073"/>
                    <a:pt x="8066" y="6616"/>
                    <a:pt x="10461" y="6774"/>
                  </a:cubicBezTo>
                  <a:lnTo>
                    <a:pt x="10461" y="8664"/>
                  </a:lnTo>
                  <a:cubicBezTo>
                    <a:pt x="10492" y="10492"/>
                    <a:pt x="8980" y="11972"/>
                    <a:pt x="7121" y="11972"/>
                  </a:cubicBezTo>
                  <a:cubicBezTo>
                    <a:pt x="5262" y="11972"/>
                    <a:pt x="3719" y="10460"/>
                    <a:pt x="3719" y="8633"/>
                  </a:cubicBezTo>
                  <a:lnTo>
                    <a:pt x="3719" y="5640"/>
                  </a:lnTo>
                  <a:cubicBezTo>
                    <a:pt x="3719" y="4600"/>
                    <a:pt x="4254" y="3592"/>
                    <a:pt x="5042" y="2962"/>
                  </a:cubicBezTo>
                  <a:close/>
                  <a:moveTo>
                    <a:pt x="7121" y="0"/>
                  </a:moveTo>
                  <a:cubicBezTo>
                    <a:pt x="5577" y="0"/>
                    <a:pt x="4191" y="631"/>
                    <a:pt x="3151" y="1670"/>
                  </a:cubicBezTo>
                  <a:cubicBezTo>
                    <a:pt x="2080" y="2710"/>
                    <a:pt x="1482" y="4128"/>
                    <a:pt x="1482" y="5640"/>
                  </a:cubicBezTo>
                  <a:lnTo>
                    <a:pt x="1482" y="7751"/>
                  </a:lnTo>
                  <a:cubicBezTo>
                    <a:pt x="568" y="8192"/>
                    <a:pt x="1" y="9105"/>
                    <a:pt x="1" y="10113"/>
                  </a:cubicBezTo>
                  <a:cubicBezTo>
                    <a:pt x="1" y="11594"/>
                    <a:pt x="1167" y="12728"/>
                    <a:pt x="2584" y="12728"/>
                  </a:cubicBezTo>
                  <a:cubicBezTo>
                    <a:pt x="3340" y="12728"/>
                    <a:pt x="4034" y="12413"/>
                    <a:pt x="4569" y="11846"/>
                  </a:cubicBezTo>
                  <a:cubicBezTo>
                    <a:pt x="5262" y="12413"/>
                    <a:pt x="6176" y="12728"/>
                    <a:pt x="7121" y="12728"/>
                  </a:cubicBezTo>
                  <a:cubicBezTo>
                    <a:pt x="8224" y="12728"/>
                    <a:pt x="9232" y="12287"/>
                    <a:pt x="10020" y="11500"/>
                  </a:cubicBezTo>
                  <a:cubicBezTo>
                    <a:pt x="10744" y="10838"/>
                    <a:pt x="11122" y="9924"/>
                    <a:pt x="11217" y="8979"/>
                  </a:cubicBezTo>
                  <a:cubicBezTo>
                    <a:pt x="12036" y="8979"/>
                    <a:pt x="12697" y="8318"/>
                    <a:pt x="12697" y="7499"/>
                  </a:cubicBezTo>
                  <a:lnTo>
                    <a:pt x="12697" y="5640"/>
                  </a:lnTo>
                  <a:cubicBezTo>
                    <a:pt x="12760" y="4128"/>
                    <a:pt x="12162" y="2710"/>
                    <a:pt x="11091" y="1670"/>
                  </a:cubicBezTo>
                  <a:cubicBezTo>
                    <a:pt x="10020" y="599"/>
                    <a:pt x="8602" y="0"/>
                    <a:pt x="7121"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1" name="Google Shape;10105;p78">
              <a:extLst>
                <a:ext uri="{FF2B5EF4-FFF2-40B4-BE49-F238E27FC236}">
                  <a16:creationId xmlns:a16="http://schemas.microsoft.com/office/drawing/2014/main" id="{F17E508A-46A3-E032-6354-AEACDB72CC75}"/>
                </a:ext>
              </a:extLst>
            </p:cNvPr>
            <p:cNvSpPr/>
            <p:nvPr/>
          </p:nvSpPr>
          <p:spPr>
            <a:xfrm>
              <a:off x="-57446675" y="2073400"/>
              <a:ext cx="18125" cy="18150"/>
            </a:xfrm>
            <a:custGeom>
              <a:avLst/>
              <a:gdLst/>
              <a:ahLst/>
              <a:cxnLst/>
              <a:rect l="l" t="t" r="r" b="b"/>
              <a:pathLst>
                <a:path w="725" h="726" extrusionOk="0">
                  <a:moveTo>
                    <a:pt x="347" y="1"/>
                  </a:moveTo>
                  <a:cubicBezTo>
                    <a:pt x="158" y="1"/>
                    <a:pt x="0" y="158"/>
                    <a:pt x="0" y="348"/>
                  </a:cubicBezTo>
                  <a:cubicBezTo>
                    <a:pt x="0" y="568"/>
                    <a:pt x="158" y="726"/>
                    <a:pt x="347" y="726"/>
                  </a:cubicBezTo>
                  <a:cubicBezTo>
                    <a:pt x="567" y="726"/>
                    <a:pt x="725" y="568"/>
                    <a:pt x="725" y="348"/>
                  </a:cubicBezTo>
                  <a:cubicBezTo>
                    <a:pt x="725" y="158"/>
                    <a:pt x="567"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2" name="Google Shape;10106;p78">
              <a:extLst>
                <a:ext uri="{FF2B5EF4-FFF2-40B4-BE49-F238E27FC236}">
                  <a16:creationId xmlns:a16="http://schemas.microsoft.com/office/drawing/2014/main" id="{ECAA67C4-0201-35D5-038B-EAEBD23ACD23}"/>
                </a:ext>
              </a:extLst>
            </p:cNvPr>
            <p:cNvSpPr/>
            <p:nvPr/>
          </p:nvSpPr>
          <p:spPr>
            <a:xfrm>
              <a:off x="-57371850" y="2073400"/>
              <a:ext cx="18125" cy="18150"/>
            </a:xfrm>
            <a:custGeom>
              <a:avLst/>
              <a:gdLst/>
              <a:ahLst/>
              <a:cxnLst/>
              <a:rect l="l" t="t" r="r" b="b"/>
              <a:pathLst>
                <a:path w="725" h="726" extrusionOk="0">
                  <a:moveTo>
                    <a:pt x="347" y="1"/>
                  </a:moveTo>
                  <a:cubicBezTo>
                    <a:pt x="158" y="1"/>
                    <a:pt x="0" y="158"/>
                    <a:pt x="0" y="348"/>
                  </a:cubicBezTo>
                  <a:cubicBezTo>
                    <a:pt x="0" y="537"/>
                    <a:pt x="158" y="726"/>
                    <a:pt x="347" y="726"/>
                  </a:cubicBezTo>
                  <a:cubicBezTo>
                    <a:pt x="567" y="726"/>
                    <a:pt x="725" y="537"/>
                    <a:pt x="725" y="348"/>
                  </a:cubicBezTo>
                  <a:cubicBezTo>
                    <a:pt x="725" y="158"/>
                    <a:pt x="567"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3" name="Google Shape;10107;p78">
              <a:extLst>
                <a:ext uri="{FF2B5EF4-FFF2-40B4-BE49-F238E27FC236}">
                  <a16:creationId xmlns:a16="http://schemas.microsoft.com/office/drawing/2014/main" id="{14AF18DE-FA3A-FAB6-28A2-42097366780C}"/>
                </a:ext>
              </a:extLst>
            </p:cNvPr>
            <p:cNvSpPr/>
            <p:nvPr/>
          </p:nvSpPr>
          <p:spPr>
            <a:xfrm>
              <a:off x="-57436450" y="2136625"/>
              <a:ext cx="72500" cy="29750"/>
            </a:xfrm>
            <a:custGeom>
              <a:avLst/>
              <a:gdLst/>
              <a:ahLst/>
              <a:cxnLst/>
              <a:rect l="l" t="t" r="r" b="b"/>
              <a:pathLst>
                <a:path w="2900" h="1190" extrusionOk="0">
                  <a:moveTo>
                    <a:pt x="387" y="0"/>
                  </a:moveTo>
                  <a:cubicBezTo>
                    <a:pt x="292" y="0"/>
                    <a:pt x="206" y="40"/>
                    <a:pt x="158" y="118"/>
                  </a:cubicBezTo>
                  <a:cubicBezTo>
                    <a:pt x="1" y="276"/>
                    <a:pt x="1" y="496"/>
                    <a:pt x="158" y="622"/>
                  </a:cubicBezTo>
                  <a:cubicBezTo>
                    <a:pt x="505" y="969"/>
                    <a:pt x="977" y="1190"/>
                    <a:pt x="1450" y="1190"/>
                  </a:cubicBezTo>
                  <a:cubicBezTo>
                    <a:pt x="1923" y="1190"/>
                    <a:pt x="2427" y="969"/>
                    <a:pt x="2742" y="622"/>
                  </a:cubicBezTo>
                  <a:cubicBezTo>
                    <a:pt x="2899" y="465"/>
                    <a:pt x="2899" y="244"/>
                    <a:pt x="2742" y="118"/>
                  </a:cubicBezTo>
                  <a:cubicBezTo>
                    <a:pt x="2679" y="40"/>
                    <a:pt x="2592" y="0"/>
                    <a:pt x="2502" y="0"/>
                  </a:cubicBezTo>
                  <a:cubicBezTo>
                    <a:pt x="2411" y="0"/>
                    <a:pt x="2316" y="40"/>
                    <a:pt x="2238" y="118"/>
                  </a:cubicBezTo>
                  <a:cubicBezTo>
                    <a:pt x="2049" y="307"/>
                    <a:pt x="1734" y="433"/>
                    <a:pt x="1450" y="433"/>
                  </a:cubicBezTo>
                  <a:cubicBezTo>
                    <a:pt x="1167" y="433"/>
                    <a:pt x="851" y="307"/>
                    <a:pt x="662" y="118"/>
                  </a:cubicBezTo>
                  <a:cubicBezTo>
                    <a:pt x="584" y="40"/>
                    <a:pt x="481" y="0"/>
                    <a:pt x="38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24" name="Google Shape;10150;p78">
            <a:extLst>
              <a:ext uri="{FF2B5EF4-FFF2-40B4-BE49-F238E27FC236}">
                <a16:creationId xmlns:a16="http://schemas.microsoft.com/office/drawing/2014/main" id="{0AD4CC53-BBB7-0DBC-5245-44BDF3C2D4ED}"/>
              </a:ext>
            </a:extLst>
          </p:cNvPr>
          <p:cNvGrpSpPr/>
          <p:nvPr/>
        </p:nvGrpSpPr>
        <p:grpSpPr>
          <a:xfrm>
            <a:off x="3750878" y="5350552"/>
            <a:ext cx="808052" cy="654504"/>
            <a:chOff x="-57189125" y="1904850"/>
            <a:chExt cx="320575" cy="318225"/>
          </a:xfrm>
          <a:solidFill>
            <a:srgbClr val="29702A"/>
          </a:solidFill>
        </p:grpSpPr>
        <p:sp>
          <p:nvSpPr>
            <p:cNvPr id="25" name="Google Shape;10151;p78">
              <a:extLst>
                <a:ext uri="{FF2B5EF4-FFF2-40B4-BE49-F238E27FC236}">
                  <a16:creationId xmlns:a16="http://schemas.microsoft.com/office/drawing/2014/main" id="{EC1E3566-76F3-57BA-0F82-D537FE1E6585}"/>
                </a:ext>
              </a:extLst>
            </p:cNvPr>
            <p:cNvSpPr/>
            <p:nvPr/>
          </p:nvSpPr>
          <p:spPr>
            <a:xfrm>
              <a:off x="-57073350" y="2072625"/>
              <a:ext cx="18125" cy="17350"/>
            </a:xfrm>
            <a:custGeom>
              <a:avLst/>
              <a:gdLst/>
              <a:ahLst/>
              <a:cxnLst/>
              <a:rect l="l" t="t" r="r" b="b"/>
              <a:pathLst>
                <a:path w="725" h="694" extrusionOk="0">
                  <a:moveTo>
                    <a:pt x="347" y="0"/>
                  </a:moveTo>
                  <a:cubicBezTo>
                    <a:pt x="158" y="0"/>
                    <a:pt x="1" y="158"/>
                    <a:pt x="1" y="347"/>
                  </a:cubicBezTo>
                  <a:cubicBezTo>
                    <a:pt x="1" y="536"/>
                    <a:pt x="158" y="694"/>
                    <a:pt x="347" y="694"/>
                  </a:cubicBezTo>
                  <a:cubicBezTo>
                    <a:pt x="536" y="694"/>
                    <a:pt x="725" y="536"/>
                    <a:pt x="725" y="347"/>
                  </a:cubicBezTo>
                  <a:cubicBezTo>
                    <a:pt x="725"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6" name="Google Shape;10152;p78">
              <a:extLst>
                <a:ext uri="{FF2B5EF4-FFF2-40B4-BE49-F238E27FC236}">
                  <a16:creationId xmlns:a16="http://schemas.microsoft.com/office/drawing/2014/main" id="{F07EFDEA-DAC0-B42F-AB01-69163BE940F7}"/>
                </a:ext>
              </a:extLst>
            </p:cNvPr>
            <p:cNvSpPr/>
            <p:nvPr/>
          </p:nvSpPr>
          <p:spPr>
            <a:xfrm>
              <a:off x="-56998525" y="2072625"/>
              <a:ext cx="17350" cy="17350"/>
            </a:xfrm>
            <a:custGeom>
              <a:avLst/>
              <a:gdLst/>
              <a:ahLst/>
              <a:cxnLst/>
              <a:rect l="l" t="t" r="r" b="b"/>
              <a:pathLst>
                <a:path w="694" h="694" extrusionOk="0">
                  <a:moveTo>
                    <a:pt x="347" y="0"/>
                  </a:moveTo>
                  <a:cubicBezTo>
                    <a:pt x="158" y="0"/>
                    <a:pt x="1" y="158"/>
                    <a:pt x="1" y="347"/>
                  </a:cubicBezTo>
                  <a:cubicBezTo>
                    <a:pt x="1" y="536"/>
                    <a:pt x="158" y="694"/>
                    <a:pt x="347" y="694"/>
                  </a:cubicBezTo>
                  <a:cubicBezTo>
                    <a:pt x="536" y="694"/>
                    <a:pt x="694" y="536"/>
                    <a:pt x="694" y="347"/>
                  </a:cubicBezTo>
                  <a:cubicBezTo>
                    <a:pt x="694"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7" name="Google Shape;10153;p78">
              <a:extLst>
                <a:ext uri="{FF2B5EF4-FFF2-40B4-BE49-F238E27FC236}">
                  <a16:creationId xmlns:a16="http://schemas.microsoft.com/office/drawing/2014/main" id="{98E4F8FD-5C26-0FF9-820F-E9BE6A93964F}"/>
                </a:ext>
              </a:extLst>
            </p:cNvPr>
            <p:cNvSpPr/>
            <p:nvPr/>
          </p:nvSpPr>
          <p:spPr>
            <a:xfrm>
              <a:off x="-57035550" y="2007250"/>
              <a:ext cx="17350" cy="18150"/>
            </a:xfrm>
            <a:custGeom>
              <a:avLst/>
              <a:gdLst/>
              <a:ahLst/>
              <a:cxnLst/>
              <a:rect l="l" t="t" r="r" b="b"/>
              <a:pathLst>
                <a:path w="694" h="726" extrusionOk="0">
                  <a:moveTo>
                    <a:pt x="347" y="1"/>
                  </a:moveTo>
                  <a:cubicBezTo>
                    <a:pt x="158" y="1"/>
                    <a:pt x="1" y="158"/>
                    <a:pt x="1" y="347"/>
                  </a:cubicBezTo>
                  <a:cubicBezTo>
                    <a:pt x="1" y="568"/>
                    <a:pt x="158" y="725"/>
                    <a:pt x="347" y="725"/>
                  </a:cubicBezTo>
                  <a:cubicBezTo>
                    <a:pt x="536" y="725"/>
                    <a:pt x="694" y="568"/>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8" name="Google Shape;10154;p78">
              <a:extLst>
                <a:ext uri="{FF2B5EF4-FFF2-40B4-BE49-F238E27FC236}">
                  <a16:creationId xmlns:a16="http://schemas.microsoft.com/office/drawing/2014/main" id="{CE56FC01-7AD6-9C3A-CB34-8153AEAE3426}"/>
                </a:ext>
              </a:extLst>
            </p:cNvPr>
            <p:cNvSpPr/>
            <p:nvPr/>
          </p:nvSpPr>
          <p:spPr>
            <a:xfrm>
              <a:off x="-57063900" y="2135825"/>
              <a:ext cx="73275" cy="28975"/>
            </a:xfrm>
            <a:custGeom>
              <a:avLst/>
              <a:gdLst/>
              <a:ahLst/>
              <a:cxnLst/>
              <a:rect l="l" t="t" r="r" b="b"/>
              <a:pathLst>
                <a:path w="2931" h="1159" extrusionOk="0">
                  <a:moveTo>
                    <a:pt x="414" y="1"/>
                  </a:moveTo>
                  <a:cubicBezTo>
                    <a:pt x="316" y="1"/>
                    <a:pt x="221" y="40"/>
                    <a:pt x="158" y="119"/>
                  </a:cubicBezTo>
                  <a:cubicBezTo>
                    <a:pt x="1" y="276"/>
                    <a:pt x="1" y="497"/>
                    <a:pt x="158" y="623"/>
                  </a:cubicBezTo>
                  <a:cubicBezTo>
                    <a:pt x="536" y="970"/>
                    <a:pt x="1009" y="1159"/>
                    <a:pt x="1481" y="1159"/>
                  </a:cubicBezTo>
                  <a:cubicBezTo>
                    <a:pt x="1954" y="1159"/>
                    <a:pt x="2458" y="970"/>
                    <a:pt x="2773" y="623"/>
                  </a:cubicBezTo>
                  <a:cubicBezTo>
                    <a:pt x="2931" y="465"/>
                    <a:pt x="2931" y="213"/>
                    <a:pt x="2773" y="119"/>
                  </a:cubicBezTo>
                  <a:cubicBezTo>
                    <a:pt x="2710" y="40"/>
                    <a:pt x="2623" y="1"/>
                    <a:pt x="2533" y="1"/>
                  </a:cubicBezTo>
                  <a:cubicBezTo>
                    <a:pt x="2442" y="1"/>
                    <a:pt x="2348" y="40"/>
                    <a:pt x="2269" y="119"/>
                  </a:cubicBezTo>
                  <a:cubicBezTo>
                    <a:pt x="2048" y="308"/>
                    <a:pt x="1733" y="434"/>
                    <a:pt x="1481" y="434"/>
                  </a:cubicBezTo>
                  <a:cubicBezTo>
                    <a:pt x="1166" y="434"/>
                    <a:pt x="883" y="308"/>
                    <a:pt x="694" y="119"/>
                  </a:cubicBezTo>
                  <a:cubicBezTo>
                    <a:pt x="615" y="40"/>
                    <a:pt x="513" y="1"/>
                    <a:pt x="414"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29" name="Google Shape;10155;p78">
              <a:extLst>
                <a:ext uri="{FF2B5EF4-FFF2-40B4-BE49-F238E27FC236}">
                  <a16:creationId xmlns:a16="http://schemas.microsoft.com/office/drawing/2014/main" id="{DC48A926-871D-B35E-AEC1-F68870860B53}"/>
                </a:ext>
              </a:extLst>
            </p:cNvPr>
            <p:cNvSpPr/>
            <p:nvPr/>
          </p:nvSpPr>
          <p:spPr>
            <a:xfrm>
              <a:off x="-57189125" y="1904850"/>
              <a:ext cx="320575" cy="318225"/>
            </a:xfrm>
            <a:custGeom>
              <a:avLst/>
              <a:gdLst/>
              <a:ahLst/>
              <a:cxnLst/>
              <a:rect l="l" t="t" r="r" b="b"/>
              <a:pathLst>
                <a:path w="12823" h="12729" extrusionOk="0">
                  <a:moveTo>
                    <a:pt x="6490" y="726"/>
                  </a:moveTo>
                  <a:cubicBezTo>
                    <a:pt x="6994" y="726"/>
                    <a:pt x="7467" y="1104"/>
                    <a:pt x="7593" y="1639"/>
                  </a:cubicBezTo>
                  <a:cubicBezTo>
                    <a:pt x="7215" y="1545"/>
                    <a:pt x="6868" y="1450"/>
                    <a:pt x="6490" y="1450"/>
                  </a:cubicBezTo>
                  <a:cubicBezTo>
                    <a:pt x="6081" y="1450"/>
                    <a:pt x="5734" y="1513"/>
                    <a:pt x="5388" y="1639"/>
                  </a:cubicBezTo>
                  <a:cubicBezTo>
                    <a:pt x="5482" y="1104"/>
                    <a:pt x="5923" y="726"/>
                    <a:pt x="6490" y="726"/>
                  </a:cubicBezTo>
                  <a:close/>
                  <a:moveTo>
                    <a:pt x="6081" y="2269"/>
                  </a:moveTo>
                  <a:lnTo>
                    <a:pt x="6081" y="2301"/>
                  </a:lnTo>
                  <a:cubicBezTo>
                    <a:pt x="5860" y="2364"/>
                    <a:pt x="5608" y="2584"/>
                    <a:pt x="5482" y="2805"/>
                  </a:cubicBezTo>
                  <a:cubicBezTo>
                    <a:pt x="5104" y="2805"/>
                    <a:pt x="4695" y="2994"/>
                    <a:pt x="4506" y="3372"/>
                  </a:cubicBezTo>
                  <a:cubicBezTo>
                    <a:pt x="4317" y="3719"/>
                    <a:pt x="4317" y="4160"/>
                    <a:pt x="4506" y="4475"/>
                  </a:cubicBezTo>
                  <a:cubicBezTo>
                    <a:pt x="4474" y="4538"/>
                    <a:pt x="4443" y="4664"/>
                    <a:pt x="4380" y="4727"/>
                  </a:cubicBezTo>
                  <a:cubicBezTo>
                    <a:pt x="4002" y="4979"/>
                    <a:pt x="3529" y="5136"/>
                    <a:pt x="3088" y="5168"/>
                  </a:cubicBezTo>
                  <a:cubicBezTo>
                    <a:pt x="3277" y="3624"/>
                    <a:pt x="4537" y="2427"/>
                    <a:pt x="6081" y="2269"/>
                  </a:cubicBezTo>
                  <a:close/>
                  <a:moveTo>
                    <a:pt x="6837" y="2269"/>
                  </a:moveTo>
                  <a:cubicBezTo>
                    <a:pt x="8412" y="2427"/>
                    <a:pt x="9641" y="3624"/>
                    <a:pt x="9830" y="5168"/>
                  </a:cubicBezTo>
                  <a:cubicBezTo>
                    <a:pt x="9357" y="5136"/>
                    <a:pt x="8916" y="4979"/>
                    <a:pt x="8538" y="4727"/>
                  </a:cubicBezTo>
                  <a:cubicBezTo>
                    <a:pt x="8475" y="4632"/>
                    <a:pt x="8444" y="4538"/>
                    <a:pt x="8412" y="4475"/>
                  </a:cubicBezTo>
                  <a:cubicBezTo>
                    <a:pt x="8601" y="4097"/>
                    <a:pt x="8633" y="3719"/>
                    <a:pt x="8412" y="3372"/>
                  </a:cubicBezTo>
                  <a:cubicBezTo>
                    <a:pt x="8223" y="2994"/>
                    <a:pt x="7814" y="2805"/>
                    <a:pt x="7436" y="2805"/>
                  </a:cubicBezTo>
                  <a:cubicBezTo>
                    <a:pt x="7310" y="2584"/>
                    <a:pt x="7057" y="2364"/>
                    <a:pt x="6837" y="2301"/>
                  </a:cubicBezTo>
                  <a:lnTo>
                    <a:pt x="6837" y="2269"/>
                  </a:lnTo>
                  <a:close/>
                  <a:moveTo>
                    <a:pt x="6490" y="2962"/>
                  </a:moveTo>
                  <a:cubicBezTo>
                    <a:pt x="6648" y="2962"/>
                    <a:pt x="6805" y="3088"/>
                    <a:pt x="6837" y="3277"/>
                  </a:cubicBezTo>
                  <a:cubicBezTo>
                    <a:pt x="6863" y="3460"/>
                    <a:pt x="7039" y="3577"/>
                    <a:pt x="7224" y="3577"/>
                  </a:cubicBezTo>
                  <a:cubicBezTo>
                    <a:pt x="7263" y="3577"/>
                    <a:pt x="7303" y="3572"/>
                    <a:pt x="7341" y="3561"/>
                  </a:cubicBezTo>
                  <a:cubicBezTo>
                    <a:pt x="7384" y="3535"/>
                    <a:pt x="7430" y="3523"/>
                    <a:pt x="7476" y="3523"/>
                  </a:cubicBezTo>
                  <a:cubicBezTo>
                    <a:pt x="7595" y="3523"/>
                    <a:pt x="7714" y="3604"/>
                    <a:pt x="7782" y="3719"/>
                  </a:cubicBezTo>
                  <a:cubicBezTo>
                    <a:pt x="7845" y="3876"/>
                    <a:pt x="7814" y="4065"/>
                    <a:pt x="7688" y="4191"/>
                  </a:cubicBezTo>
                  <a:cubicBezTo>
                    <a:pt x="7562" y="4349"/>
                    <a:pt x="7562" y="4601"/>
                    <a:pt x="7688" y="4727"/>
                  </a:cubicBezTo>
                  <a:cubicBezTo>
                    <a:pt x="7845" y="4853"/>
                    <a:pt x="7908" y="5042"/>
                    <a:pt x="7782" y="5199"/>
                  </a:cubicBezTo>
                  <a:cubicBezTo>
                    <a:pt x="7712" y="5316"/>
                    <a:pt x="7590" y="5381"/>
                    <a:pt x="7467" y="5381"/>
                  </a:cubicBezTo>
                  <a:cubicBezTo>
                    <a:pt x="7425" y="5381"/>
                    <a:pt x="7382" y="5373"/>
                    <a:pt x="7341" y="5357"/>
                  </a:cubicBezTo>
                  <a:cubicBezTo>
                    <a:pt x="7303" y="5346"/>
                    <a:pt x="7264" y="5341"/>
                    <a:pt x="7227" y="5341"/>
                  </a:cubicBezTo>
                  <a:cubicBezTo>
                    <a:pt x="7048" y="5341"/>
                    <a:pt x="6889" y="5458"/>
                    <a:pt x="6837" y="5640"/>
                  </a:cubicBezTo>
                  <a:cubicBezTo>
                    <a:pt x="6805" y="5829"/>
                    <a:pt x="6648" y="5955"/>
                    <a:pt x="6490" y="5955"/>
                  </a:cubicBezTo>
                  <a:cubicBezTo>
                    <a:pt x="6333" y="5955"/>
                    <a:pt x="6175" y="5829"/>
                    <a:pt x="6112" y="5640"/>
                  </a:cubicBezTo>
                  <a:cubicBezTo>
                    <a:pt x="6086" y="5458"/>
                    <a:pt x="5931" y="5341"/>
                    <a:pt x="5736" y="5341"/>
                  </a:cubicBezTo>
                  <a:cubicBezTo>
                    <a:pt x="5695" y="5341"/>
                    <a:pt x="5652" y="5346"/>
                    <a:pt x="5608" y="5357"/>
                  </a:cubicBezTo>
                  <a:cubicBezTo>
                    <a:pt x="5565" y="5383"/>
                    <a:pt x="5519" y="5394"/>
                    <a:pt x="5474" y="5394"/>
                  </a:cubicBezTo>
                  <a:cubicBezTo>
                    <a:pt x="5354" y="5394"/>
                    <a:pt x="5236" y="5313"/>
                    <a:pt x="5167" y="5199"/>
                  </a:cubicBezTo>
                  <a:cubicBezTo>
                    <a:pt x="5104" y="5042"/>
                    <a:pt x="5136" y="4853"/>
                    <a:pt x="5262" y="4727"/>
                  </a:cubicBezTo>
                  <a:cubicBezTo>
                    <a:pt x="5419" y="4569"/>
                    <a:pt x="5419" y="4317"/>
                    <a:pt x="5262" y="4191"/>
                  </a:cubicBezTo>
                  <a:cubicBezTo>
                    <a:pt x="5104" y="4065"/>
                    <a:pt x="5073" y="3876"/>
                    <a:pt x="5167" y="3719"/>
                  </a:cubicBezTo>
                  <a:cubicBezTo>
                    <a:pt x="5237" y="3602"/>
                    <a:pt x="5359" y="3537"/>
                    <a:pt x="5482" y="3537"/>
                  </a:cubicBezTo>
                  <a:cubicBezTo>
                    <a:pt x="5525" y="3537"/>
                    <a:pt x="5568" y="3545"/>
                    <a:pt x="5608" y="3561"/>
                  </a:cubicBezTo>
                  <a:cubicBezTo>
                    <a:pt x="5652" y="3572"/>
                    <a:pt x="5694" y="3577"/>
                    <a:pt x="5734" y="3577"/>
                  </a:cubicBezTo>
                  <a:cubicBezTo>
                    <a:pt x="5922" y="3577"/>
                    <a:pt x="6060" y="3460"/>
                    <a:pt x="6112" y="3277"/>
                  </a:cubicBezTo>
                  <a:cubicBezTo>
                    <a:pt x="6175" y="3088"/>
                    <a:pt x="6333" y="2962"/>
                    <a:pt x="6490" y="2962"/>
                  </a:cubicBezTo>
                  <a:close/>
                  <a:moveTo>
                    <a:pt x="2332" y="6711"/>
                  </a:moveTo>
                  <a:lnTo>
                    <a:pt x="2332" y="8192"/>
                  </a:lnTo>
                  <a:cubicBezTo>
                    <a:pt x="1954" y="8192"/>
                    <a:pt x="1607" y="7877"/>
                    <a:pt x="1607" y="7436"/>
                  </a:cubicBezTo>
                  <a:cubicBezTo>
                    <a:pt x="1607" y="7027"/>
                    <a:pt x="1954" y="6711"/>
                    <a:pt x="2332" y="6711"/>
                  </a:cubicBezTo>
                  <a:close/>
                  <a:moveTo>
                    <a:pt x="10618" y="6711"/>
                  </a:moveTo>
                  <a:cubicBezTo>
                    <a:pt x="10996" y="6711"/>
                    <a:pt x="11374" y="7027"/>
                    <a:pt x="11374" y="7468"/>
                  </a:cubicBezTo>
                  <a:cubicBezTo>
                    <a:pt x="11374" y="7846"/>
                    <a:pt x="11059" y="8192"/>
                    <a:pt x="10618" y="8192"/>
                  </a:cubicBezTo>
                  <a:lnTo>
                    <a:pt x="10618" y="6711"/>
                  </a:lnTo>
                  <a:close/>
                  <a:moveTo>
                    <a:pt x="1166" y="8350"/>
                  </a:moveTo>
                  <a:cubicBezTo>
                    <a:pt x="1450" y="8728"/>
                    <a:pt x="1891" y="8948"/>
                    <a:pt x="2363" y="8948"/>
                  </a:cubicBezTo>
                  <a:cubicBezTo>
                    <a:pt x="2332" y="9358"/>
                    <a:pt x="1985" y="9704"/>
                    <a:pt x="1607" y="9704"/>
                  </a:cubicBezTo>
                  <a:cubicBezTo>
                    <a:pt x="1198" y="9704"/>
                    <a:pt x="851" y="9389"/>
                    <a:pt x="851" y="8948"/>
                  </a:cubicBezTo>
                  <a:cubicBezTo>
                    <a:pt x="851" y="8728"/>
                    <a:pt x="977" y="8476"/>
                    <a:pt x="1166" y="8350"/>
                  </a:cubicBezTo>
                  <a:close/>
                  <a:moveTo>
                    <a:pt x="11783" y="8350"/>
                  </a:moveTo>
                  <a:cubicBezTo>
                    <a:pt x="12004" y="8507"/>
                    <a:pt x="12098" y="8728"/>
                    <a:pt x="12098" y="8948"/>
                  </a:cubicBezTo>
                  <a:cubicBezTo>
                    <a:pt x="12098" y="9358"/>
                    <a:pt x="11752" y="9704"/>
                    <a:pt x="11374" y="9704"/>
                  </a:cubicBezTo>
                  <a:cubicBezTo>
                    <a:pt x="10964" y="9704"/>
                    <a:pt x="10618" y="9389"/>
                    <a:pt x="10618" y="8948"/>
                  </a:cubicBezTo>
                  <a:cubicBezTo>
                    <a:pt x="11090" y="8948"/>
                    <a:pt x="11531" y="8728"/>
                    <a:pt x="11783" y="8350"/>
                  </a:cubicBezTo>
                  <a:close/>
                  <a:moveTo>
                    <a:pt x="8381" y="5514"/>
                  </a:moveTo>
                  <a:cubicBezTo>
                    <a:pt x="8790" y="5735"/>
                    <a:pt x="9326" y="5892"/>
                    <a:pt x="9798" y="5924"/>
                  </a:cubicBezTo>
                  <a:lnTo>
                    <a:pt x="9798" y="8570"/>
                  </a:lnTo>
                  <a:cubicBezTo>
                    <a:pt x="9861" y="10398"/>
                    <a:pt x="8318" y="11941"/>
                    <a:pt x="6490" y="11941"/>
                  </a:cubicBezTo>
                  <a:cubicBezTo>
                    <a:pt x="4632" y="11941"/>
                    <a:pt x="3088" y="10398"/>
                    <a:pt x="3088" y="8570"/>
                  </a:cubicBezTo>
                  <a:lnTo>
                    <a:pt x="3088" y="5924"/>
                  </a:lnTo>
                  <a:cubicBezTo>
                    <a:pt x="3592" y="5892"/>
                    <a:pt x="4065" y="5735"/>
                    <a:pt x="4506" y="5514"/>
                  </a:cubicBezTo>
                  <a:lnTo>
                    <a:pt x="4506" y="5577"/>
                  </a:lnTo>
                  <a:cubicBezTo>
                    <a:pt x="4695" y="5924"/>
                    <a:pt x="5104" y="6113"/>
                    <a:pt x="5482" y="6113"/>
                  </a:cubicBezTo>
                  <a:cubicBezTo>
                    <a:pt x="5703" y="6459"/>
                    <a:pt x="6049" y="6711"/>
                    <a:pt x="6427" y="6711"/>
                  </a:cubicBezTo>
                  <a:cubicBezTo>
                    <a:pt x="6837" y="6711"/>
                    <a:pt x="7215" y="6459"/>
                    <a:pt x="7373" y="6113"/>
                  </a:cubicBezTo>
                  <a:cubicBezTo>
                    <a:pt x="7782" y="6113"/>
                    <a:pt x="8160" y="5924"/>
                    <a:pt x="8381" y="5577"/>
                  </a:cubicBezTo>
                  <a:lnTo>
                    <a:pt x="8381" y="5514"/>
                  </a:lnTo>
                  <a:close/>
                  <a:moveTo>
                    <a:pt x="6396" y="1"/>
                  </a:moveTo>
                  <a:cubicBezTo>
                    <a:pt x="5892" y="1"/>
                    <a:pt x="5419" y="221"/>
                    <a:pt x="5073" y="568"/>
                  </a:cubicBezTo>
                  <a:cubicBezTo>
                    <a:pt x="4726" y="915"/>
                    <a:pt x="4506" y="1419"/>
                    <a:pt x="4506" y="1954"/>
                  </a:cubicBezTo>
                  <a:cubicBezTo>
                    <a:pt x="3182" y="2616"/>
                    <a:pt x="2237" y="4002"/>
                    <a:pt x="2237" y="5609"/>
                  </a:cubicBezTo>
                  <a:lnTo>
                    <a:pt x="2237" y="5955"/>
                  </a:lnTo>
                  <a:cubicBezTo>
                    <a:pt x="1324" y="5955"/>
                    <a:pt x="599" y="6743"/>
                    <a:pt x="725" y="7657"/>
                  </a:cubicBezTo>
                  <a:cubicBezTo>
                    <a:pt x="252" y="7940"/>
                    <a:pt x="0" y="8413"/>
                    <a:pt x="0" y="8948"/>
                  </a:cubicBezTo>
                  <a:cubicBezTo>
                    <a:pt x="0" y="9767"/>
                    <a:pt x="662" y="10461"/>
                    <a:pt x="1481" y="10461"/>
                  </a:cubicBezTo>
                  <a:cubicBezTo>
                    <a:pt x="1891" y="10461"/>
                    <a:pt x="2237" y="10303"/>
                    <a:pt x="2521" y="10051"/>
                  </a:cubicBezTo>
                  <a:cubicBezTo>
                    <a:pt x="3088" y="11563"/>
                    <a:pt x="4569" y="12729"/>
                    <a:pt x="6364" y="12729"/>
                  </a:cubicBezTo>
                  <a:cubicBezTo>
                    <a:pt x="8129" y="12729"/>
                    <a:pt x="9641" y="11595"/>
                    <a:pt x="10239" y="10051"/>
                  </a:cubicBezTo>
                  <a:cubicBezTo>
                    <a:pt x="10492" y="10303"/>
                    <a:pt x="10870" y="10461"/>
                    <a:pt x="11248" y="10461"/>
                  </a:cubicBezTo>
                  <a:cubicBezTo>
                    <a:pt x="12067" y="10461"/>
                    <a:pt x="12760" y="9767"/>
                    <a:pt x="12760" y="8948"/>
                  </a:cubicBezTo>
                  <a:cubicBezTo>
                    <a:pt x="12823" y="8413"/>
                    <a:pt x="12539" y="7877"/>
                    <a:pt x="12067" y="7657"/>
                  </a:cubicBezTo>
                  <a:cubicBezTo>
                    <a:pt x="12193" y="6743"/>
                    <a:pt x="11468" y="5955"/>
                    <a:pt x="10586" y="5955"/>
                  </a:cubicBezTo>
                  <a:lnTo>
                    <a:pt x="10586" y="5609"/>
                  </a:lnTo>
                  <a:cubicBezTo>
                    <a:pt x="10586" y="4002"/>
                    <a:pt x="9672" y="2616"/>
                    <a:pt x="8286" y="1954"/>
                  </a:cubicBezTo>
                  <a:cubicBezTo>
                    <a:pt x="8286" y="1419"/>
                    <a:pt x="8097" y="915"/>
                    <a:pt x="7751" y="568"/>
                  </a:cubicBezTo>
                  <a:cubicBezTo>
                    <a:pt x="7373" y="221"/>
                    <a:pt x="6900" y="1"/>
                    <a:pt x="639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33" name="Google Shape;10164;p78">
            <a:extLst>
              <a:ext uri="{FF2B5EF4-FFF2-40B4-BE49-F238E27FC236}">
                <a16:creationId xmlns:a16="http://schemas.microsoft.com/office/drawing/2014/main" id="{D1AAC911-CD8B-80C2-E6C5-9C83B324FF97}"/>
              </a:ext>
            </a:extLst>
          </p:cNvPr>
          <p:cNvGrpSpPr/>
          <p:nvPr/>
        </p:nvGrpSpPr>
        <p:grpSpPr>
          <a:xfrm>
            <a:off x="6231335" y="4210234"/>
            <a:ext cx="617521" cy="601125"/>
            <a:chOff x="-55225575" y="1903275"/>
            <a:chExt cx="318225" cy="316650"/>
          </a:xfrm>
          <a:solidFill>
            <a:srgbClr val="29702A"/>
          </a:solidFill>
        </p:grpSpPr>
        <p:sp>
          <p:nvSpPr>
            <p:cNvPr id="34" name="Google Shape;10165;p78">
              <a:extLst>
                <a:ext uri="{FF2B5EF4-FFF2-40B4-BE49-F238E27FC236}">
                  <a16:creationId xmlns:a16="http://schemas.microsoft.com/office/drawing/2014/main" id="{F56DECF8-55F3-E861-6EEF-C1D9E4349058}"/>
                </a:ext>
              </a:extLst>
            </p:cNvPr>
            <p:cNvSpPr/>
            <p:nvPr/>
          </p:nvSpPr>
          <p:spPr>
            <a:xfrm>
              <a:off x="-55104275" y="2116925"/>
              <a:ext cx="72475" cy="29750"/>
            </a:xfrm>
            <a:custGeom>
              <a:avLst/>
              <a:gdLst/>
              <a:ahLst/>
              <a:cxnLst/>
              <a:rect l="l" t="t" r="r" b="b"/>
              <a:pathLst>
                <a:path w="2899" h="1190" extrusionOk="0">
                  <a:moveTo>
                    <a:pt x="398" y="1"/>
                  </a:moveTo>
                  <a:cubicBezTo>
                    <a:pt x="307" y="1"/>
                    <a:pt x="221" y="40"/>
                    <a:pt x="158" y="119"/>
                  </a:cubicBezTo>
                  <a:cubicBezTo>
                    <a:pt x="0" y="276"/>
                    <a:pt x="0" y="497"/>
                    <a:pt x="158" y="623"/>
                  </a:cubicBezTo>
                  <a:cubicBezTo>
                    <a:pt x="504" y="969"/>
                    <a:pt x="977" y="1190"/>
                    <a:pt x="1449" y="1190"/>
                  </a:cubicBezTo>
                  <a:cubicBezTo>
                    <a:pt x="1953" y="1190"/>
                    <a:pt x="2426" y="969"/>
                    <a:pt x="2741" y="623"/>
                  </a:cubicBezTo>
                  <a:cubicBezTo>
                    <a:pt x="2898" y="465"/>
                    <a:pt x="2898" y="245"/>
                    <a:pt x="2741" y="119"/>
                  </a:cubicBezTo>
                  <a:cubicBezTo>
                    <a:pt x="2694" y="56"/>
                    <a:pt x="2607" y="24"/>
                    <a:pt x="2513" y="24"/>
                  </a:cubicBezTo>
                  <a:cubicBezTo>
                    <a:pt x="2418" y="24"/>
                    <a:pt x="2316" y="56"/>
                    <a:pt x="2237" y="119"/>
                  </a:cubicBezTo>
                  <a:cubicBezTo>
                    <a:pt x="2048" y="308"/>
                    <a:pt x="1733" y="434"/>
                    <a:pt x="1449" y="434"/>
                  </a:cubicBezTo>
                  <a:cubicBezTo>
                    <a:pt x="1134" y="434"/>
                    <a:pt x="851" y="308"/>
                    <a:pt x="662" y="119"/>
                  </a:cubicBezTo>
                  <a:cubicBezTo>
                    <a:pt x="583" y="40"/>
                    <a:pt x="488" y="1"/>
                    <a:pt x="398"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35" name="Google Shape;10166;p78">
              <a:extLst>
                <a:ext uri="{FF2B5EF4-FFF2-40B4-BE49-F238E27FC236}">
                  <a16:creationId xmlns:a16="http://schemas.microsoft.com/office/drawing/2014/main" id="{3A444BC1-F3E7-4485-028B-0BD9A80AB792}"/>
                </a:ext>
              </a:extLst>
            </p:cNvPr>
            <p:cNvSpPr/>
            <p:nvPr/>
          </p:nvSpPr>
          <p:spPr>
            <a:xfrm>
              <a:off x="-55113750" y="2053725"/>
              <a:ext cx="17350" cy="18125"/>
            </a:xfrm>
            <a:custGeom>
              <a:avLst/>
              <a:gdLst/>
              <a:ahLst/>
              <a:cxnLst/>
              <a:rect l="l" t="t" r="r" b="b"/>
              <a:pathLst>
                <a:path w="694" h="725" extrusionOk="0">
                  <a:moveTo>
                    <a:pt x="348" y="0"/>
                  </a:moveTo>
                  <a:cubicBezTo>
                    <a:pt x="158" y="0"/>
                    <a:pt x="1" y="158"/>
                    <a:pt x="1" y="347"/>
                  </a:cubicBezTo>
                  <a:cubicBezTo>
                    <a:pt x="1" y="536"/>
                    <a:pt x="158" y="725"/>
                    <a:pt x="348" y="725"/>
                  </a:cubicBezTo>
                  <a:cubicBezTo>
                    <a:pt x="537" y="725"/>
                    <a:pt x="694" y="536"/>
                    <a:pt x="694" y="347"/>
                  </a:cubicBezTo>
                  <a:cubicBezTo>
                    <a:pt x="694" y="158"/>
                    <a:pt x="537" y="0"/>
                    <a:pt x="348"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36" name="Google Shape;10167;p78">
              <a:extLst>
                <a:ext uri="{FF2B5EF4-FFF2-40B4-BE49-F238E27FC236}">
                  <a16:creationId xmlns:a16="http://schemas.microsoft.com/office/drawing/2014/main" id="{C805A53D-8848-C15F-BBA7-226F732592C4}"/>
                </a:ext>
              </a:extLst>
            </p:cNvPr>
            <p:cNvSpPr/>
            <p:nvPr/>
          </p:nvSpPr>
          <p:spPr>
            <a:xfrm>
              <a:off x="-55039700" y="2053725"/>
              <a:ext cx="18125" cy="18125"/>
            </a:xfrm>
            <a:custGeom>
              <a:avLst/>
              <a:gdLst/>
              <a:ahLst/>
              <a:cxnLst/>
              <a:rect l="l" t="t" r="r" b="b"/>
              <a:pathLst>
                <a:path w="725" h="725" extrusionOk="0">
                  <a:moveTo>
                    <a:pt x="378" y="0"/>
                  </a:moveTo>
                  <a:cubicBezTo>
                    <a:pt x="189" y="0"/>
                    <a:pt x="0" y="158"/>
                    <a:pt x="0" y="347"/>
                  </a:cubicBezTo>
                  <a:cubicBezTo>
                    <a:pt x="0" y="536"/>
                    <a:pt x="189" y="725"/>
                    <a:pt x="378" y="725"/>
                  </a:cubicBezTo>
                  <a:cubicBezTo>
                    <a:pt x="568" y="725"/>
                    <a:pt x="725" y="536"/>
                    <a:pt x="725" y="347"/>
                  </a:cubicBezTo>
                  <a:cubicBezTo>
                    <a:pt x="725" y="158"/>
                    <a:pt x="568" y="0"/>
                    <a:pt x="378"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37" name="Google Shape;10168;p78">
              <a:extLst>
                <a:ext uri="{FF2B5EF4-FFF2-40B4-BE49-F238E27FC236}">
                  <a16:creationId xmlns:a16="http://schemas.microsoft.com/office/drawing/2014/main" id="{46F28631-CABF-FE9B-505F-A0763CAEFB94}"/>
                </a:ext>
              </a:extLst>
            </p:cNvPr>
            <p:cNvSpPr/>
            <p:nvPr/>
          </p:nvSpPr>
          <p:spPr>
            <a:xfrm>
              <a:off x="-55225575" y="1903275"/>
              <a:ext cx="318225" cy="316650"/>
            </a:xfrm>
            <a:custGeom>
              <a:avLst/>
              <a:gdLst/>
              <a:ahLst/>
              <a:cxnLst/>
              <a:rect l="l" t="t" r="r" b="b"/>
              <a:pathLst>
                <a:path w="12729" h="12666" extrusionOk="0">
                  <a:moveTo>
                    <a:pt x="6333" y="757"/>
                  </a:moveTo>
                  <a:cubicBezTo>
                    <a:pt x="8790" y="757"/>
                    <a:pt x="10932" y="2679"/>
                    <a:pt x="11185" y="5105"/>
                  </a:cubicBezTo>
                  <a:cubicBezTo>
                    <a:pt x="11185" y="5231"/>
                    <a:pt x="11279" y="5357"/>
                    <a:pt x="11374" y="5388"/>
                  </a:cubicBezTo>
                  <a:cubicBezTo>
                    <a:pt x="11752" y="5577"/>
                    <a:pt x="11972" y="5987"/>
                    <a:pt x="11972" y="6365"/>
                  </a:cubicBezTo>
                  <a:cubicBezTo>
                    <a:pt x="11972" y="6680"/>
                    <a:pt x="11815" y="7058"/>
                    <a:pt x="11594" y="7247"/>
                  </a:cubicBezTo>
                  <a:cubicBezTo>
                    <a:pt x="11342" y="7373"/>
                    <a:pt x="11342" y="7625"/>
                    <a:pt x="11531" y="7783"/>
                  </a:cubicBezTo>
                  <a:cubicBezTo>
                    <a:pt x="11783" y="8035"/>
                    <a:pt x="11941" y="8318"/>
                    <a:pt x="11941" y="8633"/>
                  </a:cubicBezTo>
                  <a:cubicBezTo>
                    <a:pt x="11941" y="8948"/>
                    <a:pt x="11815" y="9263"/>
                    <a:pt x="11531" y="9452"/>
                  </a:cubicBezTo>
                  <a:cubicBezTo>
                    <a:pt x="11374" y="9610"/>
                    <a:pt x="11374" y="9830"/>
                    <a:pt x="11531" y="9988"/>
                  </a:cubicBezTo>
                  <a:cubicBezTo>
                    <a:pt x="11783" y="10240"/>
                    <a:pt x="11941" y="10524"/>
                    <a:pt x="11941" y="10839"/>
                  </a:cubicBezTo>
                  <a:cubicBezTo>
                    <a:pt x="11941" y="11437"/>
                    <a:pt x="11437" y="11941"/>
                    <a:pt x="10838" y="11941"/>
                  </a:cubicBezTo>
                  <a:lnTo>
                    <a:pt x="1828" y="11941"/>
                  </a:lnTo>
                  <a:cubicBezTo>
                    <a:pt x="1197" y="11941"/>
                    <a:pt x="725" y="11406"/>
                    <a:pt x="725" y="10839"/>
                  </a:cubicBezTo>
                  <a:cubicBezTo>
                    <a:pt x="725" y="10492"/>
                    <a:pt x="819" y="10208"/>
                    <a:pt x="1103" y="9988"/>
                  </a:cubicBezTo>
                  <a:cubicBezTo>
                    <a:pt x="1260" y="9830"/>
                    <a:pt x="1260" y="9610"/>
                    <a:pt x="1103" y="9452"/>
                  </a:cubicBezTo>
                  <a:cubicBezTo>
                    <a:pt x="882" y="9200"/>
                    <a:pt x="725" y="8917"/>
                    <a:pt x="725" y="8633"/>
                  </a:cubicBezTo>
                  <a:cubicBezTo>
                    <a:pt x="725" y="8318"/>
                    <a:pt x="819" y="8003"/>
                    <a:pt x="1103" y="7783"/>
                  </a:cubicBezTo>
                  <a:cubicBezTo>
                    <a:pt x="1260" y="7625"/>
                    <a:pt x="1260" y="7405"/>
                    <a:pt x="1103" y="7247"/>
                  </a:cubicBezTo>
                  <a:cubicBezTo>
                    <a:pt x="882" y="7058"/>
                    <a:pt x="725" y="6680"/>
                    <a:pt x="725" y="6365"/>
                  </a:cubicBezTo>
                  <a:cubicBezTo>
                    <a:pt x="725" y="5987"/>
                    <a:pt x="945" y="5577"/>
                    <a:pt x="1292" y="5388"/>
                  </a:cubicBezTo>
                  <a:cubicBezTo>
                    <a:pt x="1418" y="5357"/>
                    <a:pt x="1512" y="5231"/>
                    <a:pt x="1512" y="5105"/>
                  </a:cubicBezTo>
                  <a:cubicBezTo>
                    <a:pt x="1765" y="2679"/>
                    <a:pt x="3907" y="757"/>
                    <a:pt x="6333" y="757"/>
                  </a:cubicBezTo>
                  <a:close/>
                  <a:moveTo>
                    <a:pt x="6333" y="1"/>
                  </a:moveTo>
                  <a:cubicBezTo>
                    <a:pt x="3497" y="1"/>
                    <a:pt x="1134" y="2112"/>
                    <a:pt x="788" y="4853"/>
                  </a:cubicBezTo>
                  <a:cubicBezTo>
                    <a:pt x="284" y="5199"/>
                    <a:pt x="0" y="5735"/>
                    <a:pt x="0" y="6365"/>
                  </a:cubicBezTo>
                  <a:cubicBezTo>
                    <a:pt x="0" y="6774"/>
                    <a:pt x="158" y="7216"/>
                    <a:pt x="410" y="7531"/>
                  </a:cubicBezTo>
                  <a:cubicBezTo>
                    <a:pt x="158" y="7846"/>
                    <a:pt x="0" y="8224"/>
                    <a:pt x="0" y="8633"/>
                  </a:cubicBezTo>
                  <a:cubicBezTo>
                    <a:pt x="0" y="9011"/>
                    <a:pt x="126" y="9421"/>
                    <a:pt x="410" y="9736"/>
                  </a:cubicBezTo>
                  <a:cubicBezTo>
                    <a:pt x="158" y="10051"/>
                    <a:pt x="0" y="10429"/>
                    <a:pt x="0" y="10839"/>
                  </a:cubicBezTo>
                  <a:cubicBezTo>
                    <a:pt x="0" y="11847"/>
                    <a:pt x="819" y="12666"/>
                    <a:pt x="1859" y="12666"/>
                  </a:cubicBezTo>
                  <a:lnTo>
                    <a:pt x="10869" y="12666"/>
                  </a:lnTo>
                  <a:cubicBezTo>
                    <a:pt x="11909" y="12666"/>
                    <a:pt x="12728" y="11847"/>
                    <a:pt x="12728" y="10839"/>
                  </a:cubicBezTo>
                  <a:cubicBezTo>
                    <a:pt x="12728" y="10429"/>
                    <a:pt x="12602" y="10051"/>
                    <a:pt x="12319" y="9736"/>
                  </a:cubicBezTo>
                  <a:cubicBezTo>
                    <a:pt x="12571" y="9421"/>
                    <a:pt x="12728" y="9011"/>
                    <a:pt x="12728" y="8633"/>
                  </a:cubicBezTo>
                  <a:cubicBezTo>
                    <a:pt x="12634" y="8224"/>
                    <a:pt x="12539" y="7846"/>
                    <a:pt x="12287" y="7531"/>
                  </a:cubicBezTo>
                  <a:cubicBezTo>
                    <a:pt x="12539" y="7216"/>
                    <a:pt x="12697" y="6774"/>
                    <a:pt x="12697" y="6365"/>
                  </a:cubicBezTo>
                  <a:cubicBezTo>
                    <a:pt x="12697" y="5798"/>
                    <a:pt x="12382" y="5199"/>
                    <a:pt x="11909" y="4853"/>
                  </a:cubicBezTo>
                  <a:cubicBezTo>
                    <a:pt x="11500" y="2112"/>
                    <a:pt x="9137" y="1"/>
                    <a:pt x="6333"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38" name="Google Shape;10169;p78">
              <a:extLst>
                <a:ext uri="{FF2B5EF4-FFF2-40B4-BE49-F238E27FC236}">
                  <a16:creationId xmlns:a16="http://schemas.microsoft.com/office/drawing/2014/main" id="{178D0C29-98F2-68FA-3A85-D4CF2C6753F7}"/>
                </a:ext>
              </a:extLst>
            </p:cNvPr>
            <p:cNvSpPr/>
            <p:nvPr/>
          </p:nvSpPr>
          <p:spPr>
            <a:xfrm>
              <a:off x="-55170450" y="1959200"/>
              <a:ext cx="204800" cy="225300"/>
            </a:xfrm>
            <a:custGeom>
              <a:avLst/>
              <a:gdLst/>
              <a:ahLst/>
              <a:cxnLst/>
              <a:rect l="l" t="t" r="r" b="b"/>
              <a:pathLst>
                <a:path w="8192" h="9012" extrusionOk="0">
                  <a:moveTo>
                    <a:pt x="4128" y="1450"/>
                  </a:moveTo>
                  <a:cubicBezTo>
                    <a:pt x="4411" y="2017"/>
                    <a:pt x="4821" y="2490"/>
                    <a:pt x="5293" y="2836"/>
                  </a:cubicBezTo>
                  <a:cubicBezTo>
                    <a:pt x="5924" y="3340"/>
                    <a:pt x="6711" y="3624"/>
                    <a:pt x="7499" y="3687"/>
                  </a:cubicBezTo>
                  <a:cubicBezTo>
                    <a:pt x="7499" y="3813"/>
                    <a:pt x="7530" y="3970"/>
                    <a:pt x="7530" y="4096"/>
                  </a:cubicBezTo>
                  <a:lnTo>
                    <a:pt x="7530" y="5640"/>
                  </a:lnTo>
                  <a:lnTo>
                    <a:pt x="7436" y="5640"/>
                  </a:lnTo>
                  <a:cubicBezTo>
                    <a:pt x="7436" y="7089"/>
                    <a:pt x="6270" y="8224"/>
                    <a:pt x="4852" y="8224"/>
                  </a:cubicBezTo>
                  <a:lnTo>
                    <a:pt x="3340" y="8224"/>
                  </a:lnTo>
                  <a:cubicBezTo>
                    <a:pt x="1891" y="8224"/>
                    <a:pt x="757" y="7058"/>
                    <a:pt x="757" y="5640"/>
                  </a:cubicBezTo>
                  <a:lnTo>
                    <a:pt x="757" y="4096"/>
                  </a:lnTo>
                  <a:cubicBezTo>
                    <a:pt x="757" y="3970"/>
                    <a:pt x="757" y="3813"/>
                    <a:pt x="788" y="3687"/>
                  </a:cubicBezTo>
                  <a:cubicBezTo>
                    <a:pt x="1576" y="3624"/>
                    <a:pt x="2363" y="3340"/>
                    <a:pt x="2994" y="2836"/>
                  </a:cubicBezTo>
                  <a:cubicBezTo>
                    <a:pt x="3466" y="2427"/>
                    <a:pt x="3876" y="1954"/>
                    <a:pt x="4128" y="1450"/>
                  </a:cubicBezTo>
                  <a:close/>
                  <a:moveTo>
                    <a:pt x="4096" y="1"/>
                  </a:moveTo>
                  <a:cubicBezTo>
                    <a:pt x="3939" y="1"/>
                    <a:pt x="3781" y="127"/>
                    <a:pt x="3750" y="284"/>
                  </a:cubicBezTo>
                  <a:lnTo>
                    <a:pt x="3718" y="442"/>
                  </a:lnTo>
                  <a:cubicBezTo>
                    <a:pt x="3309" y="1923"/>
                    <a:pt x="1985" y="2994"/>
                    <a:pt x="442" y="2994"/>
                  </a:cubicBezTo>
                  <a:cubicBezTo>
                    <a:pt x="253" y="2994"/>
                    <a:pt x="127" y="3120"/>
                    <a:pt x="95" y="3309"/>
                  </a:cubicBezTo>
                  <a:cubicBezTo>
                    <a:pt x="32" y="3592"/>
                    <a:pt x="1" y="3876"/>
                    <a:pt x="1" y="4128"/>
                  </a:cubicBezTo>
                  <a:lnTo>
                    <a:pt x="1" y="5672"/>
                  </a:lnTo>
                  <a:cubicBezTo>
                    <a:pt x="1" y="7530"/>
                    <a:pt x="1513" y="9011"/>
                    <a:pt x="3340" y="9011"/>
                  </a:cubicBezTo>
                  <a:lnTo>
                    <a:pt x="4852" y="9011"/>
                  </a:lnTo>
                  <a:cubicBezTo>
                    <a:pt x="6711" y="9011"/>
                    <a:pt x="8192" y="7530"/>
                    <a:pt x="8192" y="5672"/>
                  </a:cubicBezTo>
                  <a:lnTo>
                    <a:pt x="8192" y="4128"/>
                  </a:lnTo>
                  <a:cubicBezTo>
                    <a:pt x="8192" y="3844"/>
                    <a:pt x="8160" y="3592"/>
                    <a:pt x="8129" y="3309"/>
                  </a:cubicBezTo>
                  <a:cubicBezTo>
                    <a:pt x="8066" y="3120"/>
                    <a:pt x="7908" y="2994"/>
                    <a:pt x="7751" y="2994"/>
                  </a:cubicBezTo>
                  <a:cubicBezTo>
                    <a:pt x="6239" y="2994"/>
                    <a:pt x="4884" y="1923"/>
                    <a:pt x="4506" y="442"/>
                  </a:cubicBezTo>
                  <a:lnTo>
                    <a:pt x="4443" y="284"/>
                  </a:lnTo>
                  <a:cubicBezTo>
                    <a:pt x="4411" y="127"/>
                    <a:pt x="4254" y="1"/>
                    <a:pt x="409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39" name="Google Shape;10192;p78">
            <a:extLst>
              <a:ext uri="{FF2B5EF4-FFF2-40B4-BE49-F238E27FC236}">
                <a16:creationId xmlns:a16="http://schemas.microsoft.com/office/drawing/2014/main" id="{59E3FDD5-8FC0-E516-653D-68BF4CDD07E0}"/>
              </a:ext>
            </a:extLst>
          </p:cNvPr>
          <p:cNvGrpSpPr/>
          <p:nvPr/>
        </p:nvGrpSpPr>
        <p:grpSpPr>
          <a:xfrm>
            <a:off x="6137987" y="2761940"/>
            <a:ext cx="811042" cy="667060"/>
            <a:chOff x="-52101875" y="2687475"/>
            <a:chExt cx="319025" cy="319300"/>
          </a:xfrm>
          <a:solidFill>
            <a:srgbClr val="29702A"/>
          </a:solidFill>
        </p:grpSpPr>
        <p:sp>
          <p:nvSpPr>
            <p:cNvPr id="40" name="Google Shape;10193;p78">
              <a:extLst>
                <a:ext uri="{FF2B5EF4-FFF2-40B4-BE49-F238E27FC236}">
                  <a16:creationId xmlns:a16="http://schemas.microsoft.com/office/drawing/2014/main" id="{9F866FE7-AFF9-2201-04EF-E086B0219A8F}"/>
                </a:ext>
              </a:extLst>
            </p:cNvPr>
            <p:cNvSpPr/>
            <p:nvPr/>
          </p:nvSpPr>
          <p:spPr>
            <a:xfrm>
              <a:off x="-51978200" y="2920300"/>
              <a:ext cx="72475" cy="29750"/>
            </a:xfrm>
            <a:custGeom>
              <a:avLst/>
              <a:gdLst/>
              <a:ahLst/>
              <a:cxnLst/>
              <a:rect l="l" t="t" r="r" b="b"/>
              <a:pathLst>
                <a:path w="2899" h="1190" extrusionOk="0">
                  <a:moveTo>
                    <a:pt x="386" y="1"/>
                  </a:moveTo>
                  <a:cubicBezTo>
                    <a:pt x="292" y="1"/>
                    <a:pt x="205" y="40"/>
                    <a:pt x="158" y="119"/>
                  </a:cubicBezTo>
                  <a:cubicBezTo>
                    <a:pt x="0" y="276"/>
                    <a:pt x="0" y="497"/>
                    <a:pt x="158" y="623"/>
                  </a:cubicBezTo>
                  <a:cubicBezTo>
                    <a:pt x="504" y="969"/>
                    <a:pt x="977" y="1190"/>
                    <a:pt x="1449" y="1190"/>
                  </a:cubicBezTo>
                  <a:cubicBezTo>
                    <a:pt x="1922" y="1190"/>
                    <a:pt x="2426" y="969"/>
                    <a:pt x="2741" y="623"/>
                  </a:cubicBezTo>
                  <a:cubicBezTo>
                    <a:pt x="2899" y="465"/>
                    <a:pt x="2899" y="245"/>
                    <a:pt x="2741" y="119"/>
                  </a:cubicBezTo>
                  <a:cubicBezTo>
                    <a:pt x="2678" y="40"/>
                    <a:pt x="2591" y="1"/>
                    <a:pt x="2501" y="1"/>
                  </a:cubicBezTo>
                  <a:cubicBezTo>
                    <a:pt x="2410" y="1"/>
                    <a:pt x="2316" y="40"/>
                    <a:pt x="2237" y="119"/>
                  </a:cubicBezTo>
                  <a:cubicBezTo>
                    <a:pt x="2048" y="308"/>
                    <a:pt x="1733" y="434"/>
                    <a:pt x="1449" y="434"/>
                  </a:cubicBezTo>
                  <a:cubicBezTo>
                    <a:pt x="1134" y="434"/>
                    <a:pt x="851" y="308"/>
                    <a:pt x="662" y="119"/>
                  </a:cubicBezTo>
                  <a:cubicBezTo>
                    <a:pt x="583" y="40"/>
                    <a:pt x="481" y="1"/>
                    <a:pt x="38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41" name="Google Shape;10194;p78">
              <a:extLst>
                <a:ext uri="{FF2B5EF4-FFF2-40B4-BE49-F238E27FC236}">
                  <a16:creationId xmlns:a16="http://schemas.microsoft.com/office/drawing/2014/main" id="{C90CEA6A-849C-FE6D-200C-D1B460552F9B}"/>
                </a:ext>
              </a:extLst>
            </p:cNvPr>
            <p:cNvSpPr/>
            <p:nvPr/>
          </p:nvSpPr>
          <p:spPr>
            <a:xfrm>
              <a:off x="-51988450" y="2857100"/>
              <a:ext cx="18150" cy="17350"/>
            </a:xfrm>
            <a:custGeom>
              <a:avLst/>
              <a:gdLst/>
              <a:ahLst/>
              <a:cxnLst/>
              <a:rect l="l" t="t" r="r" b="b"/>
              <a:pathLst>
                <a:path w="726" h="694" extrusionOk="0">
                  <a:moveTo>
                    <a:pt x="379" y="0"/>
                  </a:moveTo>
                  <a:cubicBezTo>
                    <a:pt x="158" y="0"/>
                    <a:pt x="1" y="158"/>
                    <a:pt x="1" y="347"/>
                  </a:cubicBezTo>
                  <a:cubicBezTo>
                    <a:pt x="1" y="536"/>
                    <a:pt x="158" y="693"/>
                    <a:pt x="379" y="693"/>
                  </a:cubicBezTo>
                  <a:cubicBezTo>
                    <a:pt x="568" y="693"/>
                    <a:pt x="725" y="536"/>
                    <a:pt x="725" y="347"/>
                  </a:cubicBezTo>
                  <a:cubicBezTo>
                    <a:pt x="725" y="158"/>
                    <a:pt x="568" y="0"/>
                    <a:pt x="379"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42" name="Google Shape;10195;p78">
              <a:extLst>
                <a:ext uri="{FF2B5EF4-FFF2-40B4-BE49-F238E27FC236}">
                  <a16:creationId xmlns:a16="http://schemas.microsoft.com/office/drawing/2014/main" id="{0F1111D3-E753-299B-6943-78C23B7F6835}"/>
                </a:ext>
              </a:extLst>
            </p:cNvPr>
            <p:cNvSpPr/>
            <p:nvPr/>
          </p:nvSpPr>
          <p:spPr>
            <a:xfrm>
              <a:off x="-51913625" y="2857100"/>
              <a:ext cx="18150" cy="17350"/>
            </a:xfrm>
            <a:custGeom>
              <a:avLst/>
              <a:gdLst/>
              <a:ahLst/>
              <a:cxnLst/>
              <a:rect l="l" t="t" r="r" b="b"/>
              <a:pathLst>
                <a:path w="726" h="694" extrusionOk="0">
                  <a:moveTo>
                    <a:pt x="347" y="0"/>
                  </a:moveTo>
                  <a:cubicBezTo>
                    <a:pt x="158" y="0"/>
                    <a:pt x="1" y="158"/>
                    <a:pt x="1" y="347"/>
                  </a:cubicBezTo>
                  <a:cubicBezTo>
                    <a:pt x="1" y="536"/>
                    <a:pt x="158" y="693"/>
                    <a:pt x="347" y="693"/>
                  </a:cubicBezTo>
                  <a:cubicBezTo>
                    <a:pt x="568" y="693"/>
                    <a:pt x="725" y="536"/>
                    <a:pt x="725" y="347"/>
                  </a:cubicBezTo>
                  <a:cubicBezTo>
                    <a:pt x="725" y="158"/>
                    <a:pt x="568"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43" name="Google Shape;10196;p78">
              <a:extLst>
                <a:ext uri="{FF2B5EF4-FFF2-40B4-BE49-F238E27FC236}">
                  <a16:creationId xmlns:a16="http://schemas.microsoft.com/office/drawing/2014/main" id="{64C4502A-CD5B-FBA3-F83F-B8969B0EF993}"/>
                </a:ext>
              </a:extLst>
            </p:cNvPr>
            <p:cNvSpPr/>
            <p:nvPr/>
          </p:nvSpPr>
          <p:spPr>
            <a:xfrm>
              <a:off x="-52101875" y="2687475"/>
              <a:ext cx="319025" cy="319300"/>
            </a:xfrm>
            <a:custGeom>
              <a:avLst/>
              <a:gdLst/>
              <a:ahLst/>
              <a:cxnLst/>
              <a:rect l="l" t="t" r="r" b="b"/>
              <a:pathLst>
                <a:path w="12761" h="12772" extrusionOk="0">
                  <a:moveTo>
                    <a:pt x="788" y="1398"/>
                  </a:moveTo>
                  <a:cubicBezTo>
                    <a:pt x="1324" y="1902"/>
                    <a:pt x="1954" y="2312"/>
                    <a:pt x="2616" y="2564"/>
                  </a:cubicBezTo>
                  <a:cubicBezTo>
                    <a:pt x="2458" y="2942"/>
                    <a:pt x="2364" y="3288"/>
                    <a:pt x="2332" y="3666"/>
                  </a:cubicBezTo>
                  <a:cubicBezTo>
                    <a:pt x="1419" y="3572"/>
                    <a:pt x="788" y="2784"/>
                    <a:pt x="788" y="1871"/>
                  </a:cubicBezTo>
                  <a:lnTo>
                    <a:pt x="788" y="1398"/>
                  </a:lnTo>
                  <a:close/>
                  <a:moveTo>
                    <a:pt x="5294" y="957"/>
                  </a:moveTo>
                  <a:lnTo>
                    <a:pt x="5294" y="3761"/>
                  </a:lnTo>
                  <a:lnTo>
                    <a:pt x="3088" y="3761"/>
                  </a:lnTo>
                  <a:cubicBezTo>
                    <a:pt x="3214" y="2469"/>
                    <a:pt x="4097" y="1366"/>
                    <a:pt x="5294" y="957"/>
                  </a:cubicBezTo>
                  <a:close/>
                  <a:moveTo>
                    <a:pt x="7531" y="957"/>
                  </a:moveTo>
                  <a:cubicBezTo>
                    <a:pt x="8728" y="1366"/>
                    <a:pt x="9578" y="2469"/>
                    <a:pt x="9736" y="3761"/>
                  </a:cubicBezTo>
                  <a:lnTo>
                    <a:pt x="7531" y="3761"/>
                  </a:lnTo>
                  <a:lnTo>
                    <a:pt x="7531" y="957"/>
                  </a:lnTo>
                  <a:close/>
                  <a:moveTo>
                    <a:pt x="12036" y="1429"/>
                  </a:moveTo>
                  <a:lnTo>
                    <a:pt x="12036" y="1902"/>
                  </a:lnTo>
                  <a:cubicBezTo>
                    <a:pt x="12036" y="2816"/>
                    <a:pt x="11343" y="3572"/>
                    <a:pt x="10492" y="3761"/>
                  </a:cubicBezTo>
                  <a:cubicBezTo>
                    <a:pt x="10461" y="3351"/>
                    <a:pt x="10366" y="3005"/>
                    <a:pt x="10208" y="2658"/>
                  </a:cubicBezTo>
                  <a:cubicBezTo>
                    <a:pt x="10870" y="2343"/>
                    <a:pt x="11500" y="1902"/>
                    <a:pt x="12036" y="1429"/>
                  </a:cubicBezTo>
                  <a:close/>
                  <a:moveTo>
                    <a:pt x="6302" y="736"/>
                  </a:moveTo>
                  <a:cubicBezTo>
                    <a:pt x="6428" y="736"/>
                    <a:pt x="6680" y="768"/>
                    <a:pt x="6774" y="768"/>
                  </a:cubicBezTo>
                  <a:lnTo>
                    <a:pt x="6774" y="4107"/>
                  </a:lnTo>
                  <a:cubicBezTo>
                    <a:pt x="6774" y="4296"/>
                    <a:pt x="6932" y="4454"/>
                    <a:pt x="7152" y="4454"/>
                  </a:cubicBezTo>
                  <a:lnTo>
                    <a:pt x="9736" y="4454"/>
                  </a:lnTo>
                  <a:lnTo>
                    <a:pt x="9736" y="5242"/>
                  </a:lnTo>
                  <a:lnTo>
                    <a:pt x="2994" y="5242"/>
                  </a:lnTo>
                  <a:lnTo>
                    <a:pt x="2994" y="4454"/>
                  </a:lnTo>
                  <a:lnTo>
                    <a:pt x="5609" y="4454"/>
                  </a:lnTo>
                  <a:cubicBezTo>
                    <a:pt x="5798" y="4454"/>
                    <a:pt x="5955" y="4296"/>
                    <a:pt x="5955" y="4107"/>
                  </a:cubicBezTo>
                  <a:lnTo>
                    <a:pt x="5955" y="768"/>
                  </a:lnTo>
                  <a:cubicBezTo>
                    <a:pt x="6081" y="768"/>
                    <a:pt x="6207" y="736"/>
                    <a:pt x="6302" y="736"/>
                  </a:cubicBezTo>
                  <a:close/>
                  <a:moveTo>
                    <a:pt x="2301" y="6785"/>
                  </a:moveTo>
                  <a:lnTo>
                    <a:pt x="2301" y="8297"/>
                  </a:lnTo>
                  <a:cubicBezTo>
                    <a:pt x="1891" y="8297"/>
                    <a:pt x="1545" y="7919"/>
                    <a:pt x="1545" y="7541"/>
                  </a:cubicBezTo>
                  <a:cubicBezTo>
                    <a:pt x="1545" y="7132"/>
                    <a:pt x="1891" y="6785"/>
                    <a:pt x="2301" y="6785"/>
                  </a:cubicBezTo>
                  <a:close/>
                  <a:moveTo>
                    <a:pt x="9767" y="6029"/>
                  </a:moveTo>
                  <a:lnTo>
                    <a:pt x="9767" y="8297"/>
                  </a:lnTo>
                  <a:lnTo>
                    <a:pt x="8759" y="8297"/>
                  </a:lnTo>
                  <a:cubicBezTo>
                    <a:pt x="8035" y="7841"/>
                    <a:pt x="7215" y="7612"/>
                    <a:pt x="6400" y="7612"/>
                  </a:cubicBezTo>
                  <a:cubicBezTo>
                    <a:pt x="5585" y="7612"/>
                    <a:pt x="4774" y="7841"/>
                    <a:pt x="4065" y="8297"/>
                  </a:cubicBezTo>
                  <a:lnTo>
                    <a:pt x="3057" y="8297"/>
                  </a:lnTo>
                  <a:lnTo>
                    <a:pt x="3057" y="6029"/>
                  </a:lnTo>
                  <a:close/>
                  <a:moveTo>
                    <a:pt x="10524" y="6785"/>
                  </a:moveTo>
                  <a:cubicBezTo>
                    <a:pt x="10933" y="6785"/>
                    <a:pt x="11280" y="7100"/>
                    <a:pt x="11280" y="7541"/>
                  </a:cubicBezTo>
                  <a:cubicBezTo>
                    <a:pt x="11280" y="7919"/>
                    <a:pt x="10933" y="8297"/>
                    <a:pt x="10524" y="8297"/>
                  </a:cubicBezTo>
                  <a:lnTo>
                    <a:pt x="10524" y="6785"/>
                  </a:lnTo>
                  <a:close/>
                  <a:moveTo>
                    <a:pt x="6381" y="8290"/>
                  </a:moveTo>
                  <a:cubicBezTo>
                    <a:pt x="7089" y="8290"/>
                    <a:pt x="7798" y="8502"/>
                    <a:pt x="8413" y="8928"/>
                  </a:cubicBezTo>
                  <a:cubicBezTo>
                    <a:pt x="8476" y="8959"/>
                    <a:pt x="8507" y="8991"/>
                    <a:pt x="8602" y="8991"/>
                  </a:cubicBezTo>
                  <a:lnTo>
                    <a:pt x="9704" y="8991"/>
                  </a:lnTo>
                  <a:cubicBezTo>
                    <a:pt x="9547" y="10692"/>
                    <a:pt x="8129" y="11984"/>
                    <a:pt x="6396" y="11984"/>
                  </a:cubicBezTo>
                  <a:cubicBezTo>
                    <a:pt x="4664" y="11984"/>
                    <a:pt x="3246" y="10692"/>
                    <a:pt x="3057" y="8991"/>
                  </a:cubicBezTo>
                  <a:lnTo>
                    <a:pt x="4160" y="8991"/>
                  </a:lnTo>
                  <a:cubicBezTo>
                    <a:pt x="4223" y="8991"/>
                    <a:pt x="4317" y="8959"/>
                    <a:pt x="4349" y="8928"/>
                  </a:cubicBezTo>
                  <a:cubicBezTo>
                    <a:pt x="4963" y="8502"/>
                    <a:pt x="5672" y="8290"/>
                    <a:pt x="6381" y="8290"/>
                  </a:cubicBezTo>
                  <a:close/>
                  <a:moveTo>
                    <a:pt x="12402" y="1"/>
                  </a:moveTo>
                  <a:cubicBezTo>
                    <a:pt x="12282" y="1"/>
                    <a:pt x="12165" y="47"/>
                    <a:pt x="12067" y="169"/>
                  </a:cubicBezTo>
                  <a:cubicBezTo>
                    <a:pt x="11563" y="957"/>
                    <a:pt x="10776" y="1587"/>
                    <a:pt x="9862" y="1934"/>
                  </a:cubicBezTo>
                  <a:cubicBezTo>
                    <a:pt x="9106" y="768"/>
                    <a:pt x="7814" y="12"/>
                    <a:pt x="6396" y="12"/>
                  </a:cubicBezTo>
                  <a:cubicBezTo>
                    <a:pt x="4979" y="12"/>
                    <a:pt x="3687" y="768"/>
                    <a:pt x="2931" y="1934"/>
                  </a:cubicBezTo>
                  <a:cubicBezTo>
                    <a:pt x="2017" y="1587"/>
                    <a:pt x="1230" y="957"/>
                    <a:pt x="725" y="169"/>
                  </a:cubicBezTo>
                  <a:cubicBezTo>
                    <a:pt x="647" y="65"/>
                    <a:pt x="504" y="4"/>
                    <a:pt x="368" y="4"/>
                  </a:cubicBezTo>
                  <a:cubicBezTo>
                    <a:pt x="339" y="4"/>
                    <a:pt x="311" y="6"/>
                    <a:pt x="284" y="12"/>
                  </a:cubicBezTo>
                  <a:cubicBezTo>
                    <a:pt x="127" y="43"/>
                    <a:pt x="1" y="201"/>
                    <a:pt x="1" y="358"/>
                  </a:cubicBezTo>
                  <a:lnTo>
                    <a:pt x="1" y="1871"/>
                  </a:lnTo>
                  <a:cubicBezTo>
                    <a:pt x="1" y="3162"/>
                    <a:pt x="1009" y="4265"/>
                    <a:pt x="2269" y="4454"/>
                  </a:cubicBezTo>
                  <a:lnTo>
                    <a:pt x="2269" y="6029"/>
                  </a:lnTo>
                  <a:cubicBezTo>
                    <a:pt x="1419" y="6029"/>
                    <a:pt x="757" y="6722"/>
                    <a:pt x="757" y="7541"/>
                  </a:cubicBezTo>
                  <a:cubicBezTo>
                    <a:pt x="757" y="8360"/>
                    <a:pt x="1419" y="9022"/>
                    <a:pt x="2269" y="9022"/>
                  </a:cubicBezTo>
                  <a:cubicBezTo>
                    <a:pt x="2458" y="11133"/>
                    <a:pt x="4223" y="12771"/>
                    <a:pt x="6365" y="12771"/>
                  </a:cubicBezTo>
                  <a:cubicBezTo>
                    <a:pt x="8476" y="12771"/>
                    <a:pt x="10240" y="11133"/>
                    <a:pt x="10461" y="9022"/>
                  </a:cubicBezTo>
                  <a:cubicBezTo>
                    <a:pt x="11280" y="9022"/>
                    <a:pt x="11941" y="8360"/>
                    <a:pt x="11941" y="7541"/>
                  </a:cubicBezTo>
                  <a:cubicBezTo>
                    <a:pt x="11941" y="6722"/>
                    <a:pt x="11280" y="6029"/>
                    <a:pt x="10461" y="6029"/>
                  </a:cubicBezTo>
                  <a:cubicBezTo>
                    <a:pt x="10524" y="5840"/>
                    <a:pt x="10524" y="4611"/>
                    <a:pt x="10524" y="4454"/>
                  </a:cubicBezTo>
                  <a:cubicBezTo>
                    <a:pt x="11784" y="4265"/>
                    <a:pt x="12760" y="3194"/>
                    <a:pt x="12760" y="1871"/>
                  </a:cubicBezTo>
                  <a:lnTo>
                    <a:pt x="12760" y="358"/>
                  </a:lnTo>
                  <a:cubicBezTo>
                    <a:pt x="12760" y="201"/>
                    <a:pt x="12666" y="43"/>
                    <a:pt x="12508" y="12"/>
                  </a:cubicBezTo>
                  <a:cubicBezTo>
                    <a:pt x="12473" y="5"/>
                    <a:pt x="12438" y="1"/>
                    <a:pt x="12402"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44" name="Google Shape;10208;p78">
            <a:extLst>
              <a:ext uri="{FF2B5EF4-FFF2-40B4-BE49-F238E27FC236}">
                <a16:creationId xmlns:a16="http://schemas.microsoft.com/office/drawing/2014/main" id="{E441D0EC-F117-C8E4-1BAA-0D67BBBFCDE5}"/>
              </a:ext>
            </a:extLst>
          </p:cNvPr>
          <p:cNvGrpSpPr/>
          <p:nvPr/>
        </p:nvGrpSpPr>
        <p:grpSpPr>
          <a:xfrm>
            <a:off x="8641071" y="2749386"/>
            <a:ext cx="722385" cy="650050"/>
            <a:chOff x="-54826975" y="1903275"/>
            <a:chExt cx="297300" cy="319025"/>
          </a:xfrm>
          <a:solidFill>
            <a:srgbClr val="29702A"/>
          </a:solidFill>
        </p:grpSpPr>
        <p:sp>
          <p:nvSpPr>
            <p:cNvPr id="45" name="Google Shape;10209;p78">
              <a:extLst>
                <a:ext uri="{FF2B5EF4-FFF2-40B4-BE49-F238E27FC236}">
                  <a16:creationId xmlns:a16="http://schemas.microsoft.com/office/drawing/2014/main" id="{8E0550F0-4315-B2CF-B890-44F735E54132}"/>
                </a:ext>
              </a:extLst>
            </p:cNvPr>
            <p:cNvSpPr/>
            <p:nvPr/>
          </p:nvSpPr>
          <p:spPr>
            <a:xfrm>
              <a:off x="-54712850" y="2135825"/>
              <a:ext cx="73275" cy="28975"/>
            </a:xfrm>
            <a:custGeom>
              <a:avLst/>
              <a:gdLst/>
              <a:ahLst/>
              <a:cxnLst/>
              <a:rect l="l" t="t" r="r" b="b"/>
              <a:pathLst>
                <a:path w="2931" h="1159" extrusionOk="0">
                  <a:moveTo>
                    <a:pt x="414" y="1"/>
                  </a:moveTo>
                  <a:cubicBezTo>
                    <a:pt x="316" y="1"/>
                    <a:pt x="222" y="40"/>
                    <a:pt x="159" y="119"/>
                  </a:cubicBezTo>
                  <a:cubicBezTo>
                    <a:pt x="1" y="276"/>
                    <a:pt x="1" y="497"/>
                    <a:pt x="159" y="623"/>
                  </a:cubicBezTo>
                  <a:cubicBezTo>
                    <a:pt x="537" y="970"/>
                    <a:pt x="1009" y="1159"/>
                    <a:pt x="1482" y="1159"/>
                  </a:cubicBezTo>
                  <a:cubicBezTo>
                    <a:pt x="1986" y="1159"/>
                    <a:pt x="2458" y="970"/>
                    <a:pt x="2773" y="623"/>
                  </a:cubicBezTo>
                  <a:cubicBezTo>
                    <a:pt x="2931" y="465"/>
                    <a:pt x="2931" y="213"/>
                    <a:pt x="2773" y="119"/>
                  </a:cubicBezTo>
                  <a:cubicBezTo>
                    <a:pt x="2695" y="40"/>
                    <a:pt x="2592" y="1"/>
                    <a:pt x="2498" y="1"/>
                  </a:cubicBezTo>
                  <a:cubicBezTo>
                    <a:pt x="2403" y="1"/>
                    <a:pt x="2317" y="40"/>
                    <a:pt x="2269" y="119"/>
                  </a:cubicBezTo>
                  <a:cubicBezTo>
                    <a:pt x="2049" y="308"/>
                    <a:pt x="1734" y="434"/>
                    <a:pt x="1482" y="434"/>
                  </a:cubicBezTo>
                  <a:cubicBezTo>
                    <a:pt x="1167" y="434"/>
                    <a:pt x="883" y="308"/>
                    <a:pt x="694" y="119"/>
                  </a:cubicBezTo>
                  <a:cubicBezTo>
                    <a:pt x="615" y="40"/>
                    <a:pt x="513" y="1"/>
                    <a:pt x="414"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46" name="Google Shape;10210;p78">
              <a:extLst>
                <a:ext uri="{FF2B5EF4-FFF2-40B4-BE49-F238E27FC236}">
                  <a16:creationId xmlns:a16="http://schemas.microsoft.com/office/drawing/2014/main" id="{525BFB19-4338-E765-2BF4-4C3434981487}"/>
                </a:ext>
              </a:extLst>
            </p:cNvPr>
            <p:cNvSpPr/>
            <p:nvPr/>
          </p:nvSpPr>
          <p:spPr>
            <a:xfrm>
              <a:off x="-54826975" y="1903275"/>
              <a:ext cx="297300" cy="319025"/>
            </a:xfrm>
            <a:custGeom>
              <a:avLst/>
              <a:gdLst/>
              <a:ahLst/>
              <a:cxnLst/>
              <a:rect l="l" t="t" r="r" b="b"/>
              <a:pathLst>
                <a:path w="11892" h="12761" extrusionOk="0">
                  <a:moveTo>
                    <a:pt x="3400" y="694"/>
                  </a:moveTo>
                  <a:cubicBezTo>
                    <a:pt x="3715" y="694"/>
                    <a:pt x="3999" y="915"/>
                    <a:pt x="4093" y="1167"/>
                  </a:cubicBezTo>
                  <a:cubicBezTo>
                    <a:pt x="2928" y="1797"/>
                    <a:pt x="2046" y="3025"/>
                    <a:pt x="1951" y="4443"/>
                  </a:cubicBezTo>
                  <a:cubicBezTo>
                    <a:pt x="1932" y="4444"/>
                    <a:pt x="1914" y="4445"/>
                    <a:pt x="1895" y="4445"/>
                  </a:cubicBezTo>
                  <a:cubicBezTo>
                    <a:pt x="1481" y="4445"/>
                    <a:pt x="1163" y="4112"/>
                    <a:pt x="1163" y="3750"/>
                  </a:cubicBezTo>
                  <a:cubicBezTo>
                    <a:pt x="1163" y="3498"/>
                    <a:pt x="1258" y="3340"/>
                    <a:pt x="1352" y="3214"/>
                  </a:cubicBezTo>
                  <a:cubicBezTo>
                    <a:pt x="1478" y="3057"/>
                    <a:pt x="1478" y="2868"/>
                    <a:pt x="1352" y="2710"/>
                  </a:cubicBezTo>
                  <a:cubicBezTo>
                    <a:pt x="1258" y="2584"/>
                    <a:pt x="1163" y="2427"/>
                    <a:pt x="1163" y="2206"/>
                  </a:cubicBezTo>
                  <a:cubicBezTo>
                    <a:pt x="1163" y="1797"/>
                    <a:pt x="1478" y="1450"/>
                    <a:pt x="1888" y="1450"/>
                  </a:cubicBezTo>
                  <a:cubicBezTo>
                    <a:pt x="1983" y="1450"/>
                    <a:pt x="2109" y="1450"/>
                    <a:pt x="2172" y="1482"/>
                  </a:cubicBezTo>
                  <a:cubicBezTo>
                    <a:pt x="2216" y="1504"/>
                    <a:pt x="2263" y="1514"/>
                    <a:pt x="2311" y="1514"/>
                  </a:cubicBezTo>
                  <a:cubicBezTo>
                    <a:pt x="2468" y="1514"/>
                    <a:pt x="2627" y="1406"/>
                    <a:pt x="2676" y="1261"/>
                  </a:cubicBezTo>
                  <a:cubicBezTo>
                    <a:pt x="2770" y="946"/>
                    <a:pt x="3085" y="694"/>
                    <a:pt x="3400" y="694"/>
                  </a:cubicBezTo>
                  <a:close/>
                  <a:moveTo>
                    <a:pt x="8504" y="757"/>
                  </a:moveTo>
                  <a:cubicBezTo>
                    <a:pt x="8819" y="757"/>
                    <a:pt x="9166" y="978"/>
                    <a:pt x="9229" y="1293"/>
                  </a:cubicBezTo>
                  <a:cubicBezTo>
                    <a:pt x="9255" y="1448"/>
                    <a:pt x="9430" y="1561"/>
                    <a:pt x="9614" y="1561"/>
                  </a:cubicBezTo>
                  <a:cubicBezTo>
                    <a:pt x="9654" y="1561"/>
                    <a:pt x="9694" y="1556"/>
                    <a:pt x="9733" y="1545"/>
                  </a:cubicBezTo>
                  <a:cubicBezTo>
                    <a:pt x="9827" y="1482"/>
                    <a:pt x="9953" y="1482"/>
                    <a:pt x="10016" y="1482"/>
                  </a:cubicBezTo>
                  <a:cubicBezTo>
                    <a:pt x="10394" y="1482"/>
                    <a:pt x="10772" y="1797"/>
                    <a:pt x="10772" y="2238"/>
                  </a:cubicBezTo>
                  <a:cubicBezTo>
                    <a:pt x="10772" y="2490"/>
                    <a:pt x="10646" y="2647"/>
                    <a:pt x="10552" y="2742"/>
                  </a:cubicBezTo>
                  <a:cubicBezTo>
                    <a:pt x="10457" y="2899"/>
                    <a:pt x="10457" y="3120"/>
                    <a:pt x="10552" y="3277"/>
                  </a:cubicBezTo>
                  <a:cubicBezTo>
                    <a:pt x="10646" y="3372"/>
                    <a:pt x="10772" y="3529"/>
                    <a:pt x="10772" y="3782"/>
                  </a:cubicBezTo>
                  <a:cubicBezTo>
                    <a:pt x="10772" y="4160"/>
                    <a:pt x="10489" y="4475"/>
                    <a:pt x="10079" y="4538"/>
                  </a:cubicBezTo>
                  <a:cubicBezTo>
                    <a:pt x="9985" y="3057"/>
                    <a:pt x="9071" y="1860"/>
                    <a:pt x="7842" y="1230"/>
                  </a:cubicBezTo>
                  <a:cubicBezTo>
                    <a:pt x="7969" y="915"/>
                    <a:pt x="8252" y="757"/>
                    <a:pt x="8504" y="757"/>
                  </a:cubicBezTo>
                  <a:close/>
                  <a:moveTo>
                    <a:pt x="6078" y="1482"/>
                  </a:moveTo>
                  <a:cubicBezTo>
                    <a:pt x="7874" y="1482"/>
                    <a:pt x="9386" y="2994"/>
                    <a:pt x="9386" y="4853"/>
                  </a:cubicBezTo>
                  <a:lnTo>
                    <a:pt x="9386" y="5640"/>
                  </a:lnTo>
                  <a:cubicBezTo>
                    <a:pt x="9071" y="5388"/>
                    <a:pt x="8662" y="5262"/>
                    <a:pt x="8284" y="5262"/>
                  </a:cubicBezTo>
                  <a:cubicBezTo>
                    <a:pt x="7370" y="5262"/>
                    <a:pt x="6614" y="5892"/>
                    <a:pt x="6456" y="6774"/>
                  </a:cubicBezTo>
                  <a:lnTo>
                    <a:pt x="5637" y="6774"/>
                  </a:lnTo>
                  <a:cubicBezTo>
                    <a:pt x="5480" y="5892"/>
                    <a:pt x="4692" y="5262"/>
                    <a:pt x="3841" y="5262"/>
                  </a:cubicBezTo>
                  <a:cubicBezTo>
                    <a:pt x="3400" y="5262"/>
                    <a:pt x="3054" y="5420"/>
                    <a:pt x="2739" y="5640"/>
                  </a:cubicBezTo>
                  <a:lnTo>
                    <a:pt x="2739" y="4853"/>
                  </a:lnTo>
                  <a:cubicBezTo>
                    <a:pt x="2739" y="2994"/>
                    <a:pt x="4219" y="1482"/>
                    <a:pt x="6078" y="1482"/>
                  </a:cubicBezTo>
                  <a:close/>
                  <a:moveTo>
                    <a:pt x="1888" y="6743"/>
                  </a:moveTo>
                  <a:lnTo>
                    <a:pt x="1888" y="7058"/>
                  </a:lnTo>
                  <a:lnTo>
                    <a:pt x="1857" y="7216"/>
                  </a:lnTo>
                  <a:cubicBezTo>
                    <a:pt x="1794" y="7531"/>
                    <a:pt x="1731" y="7877"/>
                    <a:pt x="1699" y="8192"/>
                  </a:cubicBezTo>
                  <a:cubicBezTo>
                    <a:pt x="1384" y="8098"/>
                    <a:pt x="1163" y="7783"/>
                    <a:pt x="1163" y="7468"/>
                  </a:cubicBezTo>
                  <a:cubicBezTo>
                    <a:pt x="1163" y="7090"/>
                    <a:pt x="1478" y="6743"/>
                    <a:pt x="1888" y="6743"/>
                  </a:cubicBezTo>
                  <a:close/>
                  <a:moveTo>
                    <a:pt x="3778" y="5987"/>
                  </a:moveTo>
                  <a:cubicBezTo>
                    <a:pt x="4440" y="5987"/>
                    <a:pt x="4881" y="6491"/>
                    <a:pt x="4881" y="7090"/>
                  </a:cubicBezTo>
                  <a:cubicBezTo>
                    <a:pt x="4881" y="7688"/>
                    <a:pt x="4377" y="8192"/>
                    <a:pt x="3778" y="8192"/>
                  </a:cubicBezTo>
                  <a:cubicBezTo>
                    <a:pt x="3211" y="8192"/>
                    <a:pt x="2676" y="7688"/>
                    <a:pt x="2676" y="7090"/>
                  </a:cubicBezTo>
                  <a:cubicBezTo>
                    <a:pt x="2676" y="6491"/>
                    <a:pt x="3148" y="5987"/>
                    <a:pt x="3778" y="5987"/>
                  </a:cubicBezTo>
                  <a:close/>
                  <a:moveTo>
                    <a:pt x="10142" y="6743"/>
                  </a:moveTo>
                  <a:cubicBezTo>
                    <a:pt x="10520" y="6743"/>
                    <a:pt x="10867" y="7058"/>
                    <a:pt x="10867" y="7468"/>
                  </a:cubicBezTo>
                  <a:cubicBezTo>
                    <a:pt x="10867" y="7846"/>
                    <a:pt x="10646" y="8098"/>
                    <a:pt x="10331" y="8192"/>
                  </a:cubicBezTo>
                  <a:cubicBezTo>
                    <a:pt x="10331" y="7877"/>
                    <a:pt x="10237" y="7531"/>
                    <a:pt x="10174" y="7216"/>
                  </a:cubicBezTo>
                  <a:lnTo>
                    <a:pt x="10142" y="7058"/>
                  </a:lnTo>
                  <a:lnTo>
                    <a:pt x="10142" y="6743"/>
                  </a:lnTo>
                  <a:close/>
                  <a:moveTo>
                    <a:pt x="8337" y="6017"/>
                  </a:moveTo>
                  <a:cubicBezTo>
                    <a:pt x="8912" y="6017"/>
                    <a:pt x="9386" y="6510"/>
                    <a:pt x="9386" y="7121"/>
                  </a:cubicBezTo>
                  <a:cubicBezTo>
                    <a:pt x="9386" y="7751"/>
                    <a:pt x="8882" y="8224"/>
                    <a:pt x="8284" y="8224"/>
                  </a:cubicBezTo>
                  <a:cubicBezTo>
                    <a:pt x="7653" y="8224"/>
                    <a:pt x="7181" y="7720"/>
                    <a:pt x="7181" y="7121"/>
                  </a:cubicBezTo>
                  <a:cubicBezTo>
                    <a:pt x="7181" y="6522"/>
                    <a:pt x="7685" y="6018"/>
                    <a:pt x="8284" y="6018"/>
                  </a:cubicBezTo>
                  <a:cubicBezTo>
                    <a:pt x="8301" y="6017"/>
                    <a:pt x="8319" y="6017"/>
                    <a:pt x="8337" y="6017"/>
                  </a:cubicBezTo>
                  <a:close/>
                  <a:moveTo>
                    <a:pt x="6456" y="7436"/>
                  </a:moveTo>
                  <a:cubicBezTo>
                    <a:pt x="6614" y="8318"/>
                    <a:pt x="7401" y="8948"/>
                    <a:pt x="8284" y="8948"/>
                  </a:cubicBezTo>
                  <a:cubicBezTo>
                    <a:pt x="8788" y="8948"/>
                    <a:pt x="9260" y="8728"/>
                    <a:pt x="9607" y="8381"/>
                  </a:cubicBezTo>
                  <a:lnTo>
                    <a:pt x="9607" y="8381"/>
                  </a:lnTo>
                  <a:cubicBezTo>
                    <a:pt x="9575" y="8476"/>
                    <a:pt x="9575" y="8507"/>
                    <a:pt x="9575" y="8539"/>
                  </a:cubicBezTo>
                  <a:lnTo>
                    <a:pt x="9575" y="8570"/>
                  </a:lnTo>
                  <a:cubicBezTo>
                    <a:pt x="9449" y="10398"/>
                    <a:pt x="7969" y="11973"/>
                    <a:pt x="6047" y="11973"/>
                  </a:cubicBezTo>
                  <a:cubicBezTo>
                    <a:pt x="4062" y="11973"/>
                    <a:pt x="2581" y="10398"/>
                    <a:pt x="2487" y="8570"/>
                  </a:cubicBezTo>
                  <a:lnTo>
                    <a:pt x="2487" y="8539"/>
                  </a:lnTo>
                  <a:lnTo>
                    <a:pt x="2487" y="8381"/>
                  </a:lnTo>
                  <a:cubicBezTo>
                    <a:pt x="2833" y="8728"/>
                    <a:pt x="3306" y="8948"/>
                    <a:pt x="3841" y="8948"/>
                  </a:cubicBezTo>
                  <a:cubicBezTo>
                    <a:pt x="4724" y="8948"/>
                    <a:pt x="5480" y="8318"/>
                    <a:pt x="5637" y="7436"/>
                  </a:cubicBezTo>
                  <a:close/>
                  <a:moveTo>
                    <a:pt x="3400" y="1"/>
                  </a:moveTo>
                  <a:cubicBezTo>
                    <a:pt x="2833" y="1"/>
                    <a:pt x="2361" y="316"/>
                    <a:pt x="2109" y="726"/>
                  </a:cubicBezTo>
                  <a:cubicBezTo>
                    <a:pt x="2041" y="717"/>
                    <a:pt x="1974" y="713"/>
                    <a:pt x="1909" y="713"/>
                  </a:cubicBezTo>
                  <a:cubicBezTo>
                    <a:pt x="784" y="713"/>
                    <a:pt x="1" y="1948"/>
                    <a:pt x="596" y="2931"/>
                  </a:cubicBezTo>
                  <a:cubicBezTo>
                    <a:pt x="470" y="3183"/>
                    <a:pt x="407" y="3403"/>
                    <a:pt x="407" y="3687"/>
                  </a:cubicBezTo>
                  <a:cubicBezTo>
                    <a:pt x="407" y="4506"/>
                    <a:pt x="1069" y="5199"/>
                    <a:pt x="1888" y="5199"/>
                  </a:cubicBezTo>
                  <a:lnTo>
                    <a:pt x="1888" y="5987"/>
                  </a:lnTo>
                  <a:cubicBezTo>
                    <a:pt x="1069" y="5987"/>
                    <a:pt x="407" y="6648"/>
                    <a:pt x="407" y="7468"/>
                  </a:cubicBezTo>
                  <a:cubicBezTo>
                    <a:pt x="407" y="8224"/>
                    <a:pt x="1006" y="8854"/>
                    <a:pt x="1699" y="8980"/>
                  </a:cubicBezTo>
                  <a:cubicBezTo>
                    <a:pt x="1983" y="11028"/>
                    <a:pt x="3715" y="12760"/>
                    <a:pt x="5984" y="12760"/>
                  </a:cubicBezTo>
                  <a:cubicBezTo>
                    <a:pt x="8252" y="12760"/>
                    <a:pt x="10016" y="11028"/>
                    <a:pt x="10300" y="8980"/>
                  </a:cubicBezTo>
                  <a:cubicBezTo>
                    <a:pt x="11024" y="8885"/>
                    <a:pt x="11592" y="8255"/>
                    <a:pt x="11592" y="7468"/>
                  </a:cubicBezTo>
                  <a:cubicBezTo>
                    <a:pt x="11623" y="6648"/>
                    <a:pt x="10961" y="5987"/>
                    <a:pt x="10142" y="5987"/>
                  </a:cubicBezTo>
                  <a:lnTo>
                    <a:pt x="10142" y="5199"/>
                  </a:lnTo>
                  <a:cubicBezTo>
                    <a:pt x="10930" y="5168"/>
                    <a:pt x="11497" y="4475"/>
                    <a:pt x="11497" y="3687"/>
                  </a:cubicBezTo>
                  <a:cubicBezTo>
                    <a:pt x="11497" y="3435"/>
                    <a:pt x="11434" y="3183"/>
                    <a:pt x="11308" y="2962"/>
                  </a:cubicBezTo>
                  <a:cubicBezTo>
                    <a:pt x="11892" y="1970"/>
                    <a:pt x="11150" y="733"/>
                    <a:pt x="10085" y="733"/>
                  </a:cubicBezTo>
                  <a:cubicBezTo>
                    <a:pt x="10001" y="733"/>
                    <a:pt x="9915" y="741"/>
                    <a:pt x="9827" y="757"/>
                  </a:cubicBezTo>
                  <a:cubicBezTo>
                    <a:pt x="9544" y="284"/>
                    <a:pt x="9071" y="1"/>
                    <a:pt x="8504" y="1"/>
                  </a:cubicBezTo>
                  <a:cubicBezTo>
                    <a:pt x="8126" y="1"/>
                    <a:pt x="7779" y="158"/>
                    <a:pt x="7496" y="379"/>
                  </a:cubicBezTo>
                  <a:cubicBezTo>
                    <a:pt x="7338" y="537"/>
                    <a:pt x="7212" y="694"/>
                    <a:pt x="7149" y="915"/>
                  </a:cubicBezTo>
                  <a:cubicBezTo>
                    <a:pt x="6771" y="789"/>
                    <a:pt x="6393" y="726"/>
                    <a:pt x="5984" y="726"/>
                  </a:cubicBezTo>
                  <a:cubicBezTo>
                    <a:pt x="5574" y="726"/>
                    <a:pt x="5165" y="820"/>
                    <a:pt x="4787" y="946"/>
                  </a:cubicBezTo>
                  <a:cubicBezTo>
                    <a:pt x="4534" y="379"/>
                    <a:pt x="4030" y="1"/>
                    <a:pt x="3400"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47" name="Google Shape;10211;p78">
              <a:extLst>
                <a:ext uri="{FF2B5EF4-FFF2-40B4-BE49-F238E27FC236}">
                  <a16:creationId xmlns:a16="http://schemas.microsoft.com/office/drawing/2014/main" id="{44B4C9E3-3D2F-D6EE-FE8A-A607B1316559}"/>
                </a:ext>
              </a:extLst>
            </p:cNvPr>
            <p:cNvSpPr/>
            <p:nvPr/>
          </p:nvSpPr>
          <p:spPr>
            <a:xfrm>
              <a:off x="-54722300" y="1997800"/>
              <a:ext cx="92175" cy="17350"/>
            </a:xfrm>
            <a:custGeom>
              <a:avLst/>
              <a:gdLst/>
              <a:ahLst/>
              <a:cxnLst/>
              <a:rect l="l" t="t" r="r" b="b"/>
              <a:pathLst>
                <a:path w="3687" h="694" extrusionOk="0">
                  <a:moveTo>
                    <a:pt x="347" y="1"/>
                  </a:moveTo>
                  <a:cubicBezTo>
                    <a:pt x="158" y="1"/>
                    <a:pt x="1" y="158"/>
                    <a:pt x="1" y="347"/>
                  </a:cubicBezTo>
                  <a:cubicBezTo>
                    <a:pt x="1" y="536"/>
                    <a:pt x="158" y="694"/>
                    <a:pt x="347" y="694"/>
                  </a:cubicBezTo>
                  <a:lnTo>
                    <a:pt x="3340" y="694"/>
                  </a:lnTo>
                  <a:cubicBezTo>
                    <a:pt x="3529" y="694"/>
                    <a:pt x="3687" y="536"/>
                    <a:pt x="3687" y="347"/>
                  </a:cubicBezTo>
                  <a:cubicBezTo>
                    <a:pt x="3687" y="158"/>
                    <a:pt x="3529" y="1"/>
                    <a:pt x="3340"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48" name="Google Shape;10239;p78">
            <a:extLst>
              <a:ext uri="{FF2B5EF4-FFF2-40B4-BE49-F238E27FC236}">
                <a16:creationId xmlns:a16="http://schemas.microsoft.com/office/drawing/2014/main" id="{6507535C-CEA0-F405-2438-404456C042EB}"/>
              </a:ext>
            </a:extLst>
          </p:cNvPr>
          <p:cNvGrpSpPr/>
          <p:nvPr/>
        </p:nvGrpSpPr>
        <p:grpSpPr>
          <a:xfrm>
            <a:off x="3781826" y="4275869"/>
            <a:ext cx="781030" cy="582054"/>
            <a:chOff x="-56407800" y="1902600"/>
            <a:chExt cx="326875" cy="318125"/>
          </a:xfrm>
          <a:solidFill>
            <a:srgbClr val="29702A"/>
          </a:solidFill>
        </p:grpSpPr>
        <p:sp>
          <p:nvSpPr>
            <p:cNvPr id="49" name="Google Shape;10240;p78">
              <a:extLst>
                <a:ext uri="{FF2B5EF4-FFF2-40B4-BE49-F238E27FC236}">
                  <a16:creationId xmlns:a16="http://schemas.microsoft.com/office/drawing/2014/main" id="{4989404C-E860-8D84-D1AA-B529B8A31ED2}"/>
                </a:ext>
              </a:extLst>
            </p:cNvPr>
            <p:cNvSpPr/>
            <p:nvPr/>
          </p:nvSpPr>
          <p:spPr>
            <a:xfrm>
              <a:off x="-56289650" y="2072625"/>
              <a:ext cx="17325" cy="17350"/>
            </a:xfrm>
            <a:custGeom>
              <a:avLst/>
              <a:gdLst/>
              <a:ahLst/>
              <a:cxnLst/>
              <a:rect l="l" t="t" r="r" b="b"/>
              <a:pathLst>
                <a:path w="693" h="694" extrusionOk="0">
                  <a:moveTo>
                    <a:pt x="347" y="0"/>
                  </a:moveTo>
                  <a:cubicBezTo>
                    <a:pt x="158" y="0"/>
                    <a:pt x="0" y="158"/>
                    <a:pt x="0" y="347"/>
                  </a:cubicBezTo>
                  <a:cubicBezTo>
                    <a:pt x="0" y="536"/>
                    <a:pt x="158" y="694"/>
                    <a:pt x="347" y="694"/>
                  </a:cubicBezTo>
                  <a:cubicBezTo>
                    <a:pt x="536" y="694"/>
                    <a:pt x="693" y="536"/>
                    <a:pt x="693" y="347"/>
                  </a:cubicBezTo>
                  <a:cubicBezTo>
                    <a:pt x="693"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50" name="Google Shape;10241;p78">
              <a:extLst>
                <a:ext uri="{FF2B5EF4-FFF2-40B4-BE49-F238E27FC236}">
                  <a16:creationId xmlns:a16="http://schemas.microsoft.com/office/drawing/2014/main" id="{5B08A706-0CC4-0F58-142C-7FE8AE4F1A51}"/>
                </a:ext>
              </a:extLst>
            </p:cNvPr>
            <p:cNvSpPr/>
            <p:nvPr/>
          </p:nvSpPr>
          <p:spPr>
            <a:xfrm>
              <a:off x="-56215625" y="2072625"/>
              <a:ext cx="17350" cy="17350"/>
            </a:xfrm>
            <a:custGeom>
              <a:avLst/>
              <a:gdLst/>
              <a:ahLst/>
              <a:cxnLst/>
              <a:rect l="l" t="t" r="r" b="b"/>
              <a:pathLst>
                <a:path w="694" h="694" extrusionOk="0">
                  <a:moveTo>
                    <a:pt x="347" y="0"/>
                  </a:moveTo>
                  <a:cubicBezTo>
                    <a:pt x="158" y="0"/>
                    <a:pt x="1" y="158"/>
                    <a:pt x="1" y="347"/>
                  </a:cubicBezTo>
                  <a:cubicBezTo>
                    <a:pt x="1" y="536"/>
                    <a:pt x="158" y="694"/>
                    <a:pt x="347" y="694"/>
                  </a:cubicBezTo>
                  <a:cubicBezTo>
                    <a:pt x="536" y="694"/>
                    <a:pt x="694" y="536"/>
                    <a:pt x="694" y="347"/>
                  </a:cubicBezTo>
                  <a:cubicBezTo>
                    <a:pt x="694"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51" name="Google Shape;10242;p78">
              <a:extLst>
                <a:ext uri="{FF2B5EF4-FFF2-40B4-BE49-F238E27FC236}">
                  <a16:creationId xmlns:a16="http://schemas.microsoft.com/office/drawing/2014/main" id="{1A082CF0-CCCF-CEED-2E80-53503ABEC4B7}"/>
                </a:ext>
              </a:extLst>
            </p:cNvPr>
            <p:cNvSpPr/>
            <p:nvPr/>
          </p:nvSpPr>
          <p:spPr>
            <a:xfrm>
              <a:off x="-56407800" y="1902600"/>
              <a:ext cx="326875" cy="318125"/>
            </a:xfrm>
            <a:custGeom>
              <a:avLst/>
              <a:gdLst/>
              <a:ahLst/>
              <a:cxnLst/>
              <a:rect l="l" t="t" r="r" b="b"/>
              <a:pathLst>
                <a:path w="13075" h="12725" extrusionOk="0">
                  <a:moveTo>
                    <a:pt x="8371" y="824"/>
                  </a:moveTo>
                  <a:cubicBezTo>
                    <a:pt x="8854" y="824"/>
                    <a:pt x="9303" y="1142"/>
                    <a:pt x="9420" y="1635"/>
                  </a:cubicBezTo>
                  <a:lnTo>
                    <a:pt x="9924" y="3714"/>
                  </a:lnTo>
                  <a:cubicBezTo>
                    <a:pt x="9641" y="3777"/>
                    <a:pt x="9420" y="3809"/>
                    <a:pt x="9137" y="3809"/>
                  </a:cubicBezTo>
                  <a:lnTo>
                    <a:pt x="3907" y="3809"/>
                  </a:lnTo>
                  <a:cubicBezTo>
                    <a:pt x="3623" y="3809"/>
                    <a:pt x="3340" y="3777"/>
                    <a:pt x="3119" y="3714"/>
                  </a:cubicBezTo>
                  <a:lnTo>
                    <a:pt x="3655" y="1635"/>
                  </a:lnTo>
                  <a:cubicBezTo>
                    <a:pt x="3772" y="1142"/>
                    <a:pt x="4239" y="824"/>
                    <a:pt x="4717" y="824"/>
                  </a:cubicBezTo>
                  <a:cubicBezTo>
                    <a:pt x="4881" y="824"/>
                    <a:pt x="5046" y="861"/>
                    <a:pt x="5199" y="942"/>
                  </a:cubicBezTo>
                  <a:lnTo>
                    <a:pt x="6364" y="1509"/>
                  </a:lnTo>
                  <a:cubicBezTo>
                    <a:pt x="6427" y="1540"/>
                    <a:pt x="6490" y="1556"/>
                    <a:pt x="6545" y="1556"/>
                  </a:cubicBezTo>
                  <a:cubicBezTo>
                    <a:pt x="6601" y="1556"/>
                    <a:pt x="6648" y="1540"/>
                    <a:pt x="6679" y="1509"/>
                  </a:cubicBezTo>
                  <a:lnTo>
                    <a:pt x="7877" y="942"/>
                  </a:lnTo>
                  <a:cubicBezTo>
                    <a:pt x="8037" y="861"/>
                    <a:pt x="8206" y="824"/>
                    <a:pt x="8371" y="824"/>
                  </a:cubicBezTo>
                  <a:close/>
                  <a:moveTo>
                    <a:pt x="1299" y="3783"/>
                  </a:moveTo>
                  <a:cubicBezTo>
                    <a:pt x="1359" y="3783"/>
                    <a:pt x="1422" y="3800"/>
                    <a:pt x="1481" y="3840"/>
                  </a:cubicBezTo>
                  <a:lnTo>
                    <a:pt x="2017" y="4092"/>
                  </a:lnTo>
                  <a:cubicBezTo>
                    <a:pt x="2584" y="4344"/>
                    <a:pt x="3308" y="4565"/>
                    <a:pt x="3970" y="4565"/>
                  </a:cubicBezTo>
                  <a:lnTo>
                    <a:pt x="9200" y="4565"/>
                  </a:lnTo>
                  <a:cubicBezTo>
                    <a:pt x="9893" y="4565"/>
                    <a:pt x="10586" y="4376"/>
                    <a:pt x="11185" y="4092"/>
                  </a:cubicBezTo>
                  <a:lnTo>
                    <a:pt x="11689" y="3840"/>
                  </a:lnTo>
                  <a:cubicBezTo>
                    <a:pt x="11737" y="3824"/>
                    <a:pt x="11788" y="3816"/>
                    <a:pt x="11839" y="3816"/>
                  </a:cubicBezTo>
                  <a:cubicBezTo>
                    <a:pt x="11983" y="3816"/>
                    <a:pt x="12123" y="3881"/>
                    <a:pt x="12193" y="3998"/>
                  </a:cubicBezTo>
                  <a:cubicBezTo>
                    <a:pt x="12256" y="4187"/>
                    <a:pt x="12161" y="4439"/>
                    <a:pt x="11972" y="4502"/>
                  </a:cubicBezTo>
                  <a:lnTo>
                    <a:pt x="11468" y="4754"/>
                  </a:lnTo>
                  <a:cubicBezTo>
                    <a:pt x="10743" y="5100"/>
                    <a:pt x="9924" y="5289"/>
                    <a:pt x="9168" y="5289"/>
                  </a:cubicBezTo>
                  <a:lnTo>
                    <a:pt x="3938" y="5289"/>
                  </a:lnTo>
                  <a:cubicBezTo>
                    <a:pt x="3182" y="5289"/>
                    <a:pt x="2363" y="5100"/>
                    <a:pt x="1639" y="4754"/>
                  </a:cubicBezTo>
                  <a:lnTo>
                    <a:pt x="1134" y="4502"/>
                  </a:lnTo>
                  <a:cubicBezTo>
                    <a:pt x="945" y="4439"/>
                    <a:pt x="851" y="4187"/>
                    <a:pt x="977" y="3998"/>
                  </a:cubicBezTo>
                  <a:cubicBezTo>
                    <a:pt x="1042" y="3868"/>
                    <a:pt x="1166" y="3783"/>
                    <a:pt x="1299" y="3783"/>
                  </a:cubicBezTo>
                  <a:close/>
                  <a:moveTo>
                    <a:pt x="2426" y="6801"/>
                  </a:moveTo>
                  <a:lnTo>
                    <a:pt x="2426" y="8282"/>
                  </a:lnTo>
                  <a:cubicBezTo>
                    <a:pt x="2048" y="8282"/>
                    <a:pt x="1702" y="7936"/>
                    <a:pt x="1702" y="7558"/>
                  </a:cubicBezTo>
                  <a:cubicBezTo>
                    <a:pt x="1702" y="7148"/>
                    <a:pt x="2017" y="6801"/>
                    <a:pt x="2426" y="6801"/>
                  </a:cubicBezTo>
                  <a:close/>
                  <a:moveTo>
                    <a:pt x="10680" y="6801"/>
                  </a:moveTo>
                  <a:cubicBezTo>
                    <a:pt x="11059" y="6801"/>
                    <a:pt x="11405" y="7117"/>
                    <a:pt x="11405" y="7558"/>
                  </a:cubicBezTo>
                  <a:cubicBezTo>
                    <a:pt x="11405" y="7936"/>
                    <a:pt x="11059" y="8282"/>
                    <a:pt x="10680" y="8282"/>
                  </a:cubicBezTo>
                  <a:lnTo>
                    <a:pt x="10680" y="6801"/>
                  </a:lnTo>
                  <a:close/>
                  <a:moveTo>
                    <a:pt x="3214" y="5982"/>
                  </a:moveTo>
                  <a:cubicBezTo>
                    <a:pt x="3466" y="6014"/>
                    <a:pt x="3686" y="6014"/>
                    <a:pt x="3970" y="6014"/>
                  </a:cubicBezTo>
                  <a:lnTo>
                    <a:pt x="9200" y="6014"/>
                  </a:lnTo>
                  <a:cubicBezTo>
                    <a:pt x="9452" y="6014"/>
                    <a:pt x="9672" y="6014"/>
                    <a:pt x="9956" y="5982"/>
                  </a:cubicBezTo>
                  <a:lnTo>
                    <a:pt x="9956" y="5982"/>
                  </a:lnTo>
                  <a:cubicBezTo>
                    <a:pt x="9924" y="6297"/>
                    <a:pt x="9924" y="8219"/>
                    <a:pt x="9924" y="8503"/>
                  </a:cubicBezTo>
                  <a:lnTo>
                    <a:pt x="9924" y="8849"/>
                  </a:lnTo>
                  <a:lnTo>
                    <a:pt x="6742" y="7558"/>
                  </a:lnTo>
                  <a:cubicBezTo>
                    <a:pt x="6695" y="7526"/>
                    <a:pt x="6640" y="7510"/>
                    <a:pt x="6589" y="7510"/>
                  </a:cubicBezTo>
                  <a:cubicBezTo>
                    <a:pt x="6538" y="7510"/>
                    <a:pt x="6490" y="7526"/>
                    <a:pt x="6459" y="7558"/>
                  </a:cubicBezTo>
                  <a:lnTo>
                    <a:pt x="3214" y="8849"/>
                  </a:lnTo>
                  <a:lnTo>
                    <a:pt x="3214" y="8660"/>
                  </a:lnTo>
                  <a:lnTo>
                    <a:pt x="3214" y="5982"/>
                  </a:lnTo>
                  <a:close/>
                  <a:moveTo>
                    <a:pt x="6585" y="8282"/>
                  </a:moveTo>
                  <a:lnTo>
                    <a:pt x="9767" y="9542"/>
                  </a:lnTo>
                  <a:cubicBezTo>
                    <a:pt x="9262" y="11157"/>
                    <a:pt x="7905" y="12034"/>
                    <a:pt x="6522" y="12034"/>
                  </a:cubicBezTo>
                  <a:cubicBezTo>
                    <a:pt x="5746" y="12034"/>
                    <a:pt x="4962" y="11758"/>
                    <a:pt x="4316" y="11181"/>
                  </a:cubicBezTo>
                  <a:cubicBezTo>
                    <a:pt x="3844" y="10740"/>
                    <a:pt x="3529" y="10172"/>
                    <a:pt x="3340" y="9605"/>
                  </a:cubicBezTo>
                  <a:lnTo>
                    <a:pt x="6585" y="8282"/>
                  </a:lnTo>
                  <a:close/>
                  <a:moveTo>
                    <a:pt x="8390" y="1"/>
                  </a:moveTo>
                  <a:cubicBezTo>
                    <a:pt x="8109" y="1"/>
                    <a:pt x="7824" y="69"/>
                    <a:pt x="7561" y="217"/>
                  </a:cubicBezTo>
                  <a:lnTo>
                    <a:pt x="6522" y="721"/>
                  </a:lnTo>
                  <a:lnTo>
                    <a:pt x="5514" y="217"/>
                  </a:lnTo>
                  <a:cubicBezTo>
                    <a:pt x="5240" y="88"/>
                    <a:pt x="4955" y="27"/>
                    <a:pt x="4676" y="27"/>
                  </a:cubicBezTo>
                  <a:cubicBezTo>
                    <a:pt x="3863" y="27"/>
                    <a:pt x="3110" y="546"/>
                    <a:pt x="2899" y="1414"/>
                  </a:cubicBezTo>
                  <a:lnTo>
                    <a:pt x="2395" y="3462"/>
                  </a:lnTo>
                  <a:lnTo>
                    <a:pt x="1765" y="3147"/>
                  </a:lnTo>
                  <a:cubicBezTo>
                    <a:pt x="1607" y="3063"/>
                    <a:pt x="1435" y="3024"/>
                    <a:pt x="1265" y="3024"/>
                  </a:cubicBezTo>
                  <a:cubicBezTo>
                    <a:pt x="859" y="3024"/>
                    <a:pt x="462" y="3251"/>
                    <a:pt x="284" y="3651"/>
                  </a:cubicBezTo>
                  <a:cubicBezTo>
                    <a:pt x="0" y="4187"/>
                    <a:pt x="221" y="4880"/>
                    <a:pt x="788" y="5132"/>
                  </a:cubicBezTo>
                  <a:lnTo>
                    <a:pt x="1292" y="5384"/>
                  </a:lnTo>
                  <a:cubicBezTo>
                    <a:pt x="1639" y="5573"/>
                    <a:pt x="2048" y="5699"/>
                    <a:pt x="2426" y="5793"/>
                  </a:cubicBezTo>
                  <a:lnTo>
                    <a:pt x="2426" y="6014"/>
                  </a:lnTo>
                  <a:cubicBezTo>
                    <a:pt x="1607" y="6014"/>
                    <a:pt x="945" y="6675"/>
                    <a:pt x="945" y="7495"/>
                  </a:cubicBezTo>
                  <a:cubicBezTo>
                    <a:pt x="945" y="8282"/>
                    <a:pt x="1576" y="9007"/>
                    <a:pt x="2426" y="9007"/>
                  </a:cubicBezTo>
                  <a:cubicBezTo>
                    <a:pt x="2521" y="10015"/>
                    <a:pt x="3025" y="10992"/>
                    <a:pt x="3781" y="11685"/>
                  </a:cubicBezTo>
                  <a:cubicBezTo>
                    <a:pt x="4537" y="12378"/>
                    <a:pt x="5514" y="12724"/>
                    <a:pt x="6522" y="12724"/>
                  </a:cubicBezTo>
                  <a:cubicBezTo>
                    <a:pt x="8696" y="12724"/>
                    <a:pt x="10365" y="11055"/>
                    <a:pt x="10586" y="9007"/>
                  </a:cubicBezTo>
                  <a:cubicBezTo>
                    <a:pt x="11500" y="9007"/>
                    <a:pt x="12130" y="8282"/>
                    <a:pt x="12130" y="7495"/>
                  </a:cubicBezTo>
                  <a:cubicBezTo>
                    <a:pt x="12130" y="6675"/>
                    <a:pt x="11468" y="6014"/>
                    <a:pt x="10617" y="6014"/>
                  </a:cubicBezTo>
                  <a:lnTo>
                    <a:pt x="10617" y="5793"/>
                  </a:lnTo>
                  <a:cubicBezTo>
                    <a:pt x="11027" y="5699"/>
                    <a:pt x="11405" y="5573"/>
                    <a:pt x="11783" y="5384"/>
                  </a:cubicBezTo>
                  <a:lnTo>
                    <a:pt x="12287" y="5132"/>
                  </a:lnTo>
                  <a:cubicBezTo>
                    <a:pt x="12886" y="4911"/>
                    <a:pt x="13075" y="4250"/>
                    <a:pt x="12791" y="3682"/>
                  </a:cubicBezTo>
                  <a:cubicBezTo>
                    <a:pt x="12588" y="3299"/>
                    <a:pt x="12191" y="3061"/>
                    <a:pt x="11785" y="3061"/>
                  </a:cubicBezTo>
                  <a:cubicBezTo>
                    <a:pt x="11625" y="3061"/>
                    <a:pt x="11462" y="3098"/>
                    <a:pt x="11311" y="3178"/>
                  </a:cubicBezTo>
                  <a:lnTo>
                    <a:pt x="10775" y="3399"/>
                  </a:lnTo>
                  <a:cubicBezTo>
                    <a:pt x="10743" y="3399"/>
                    <a:pt x="10712" y="3462"/>
                    <a:pt x="10680" y="3462"/>
                  </a:cubicBezTo>
                  <a:lnTo>
                    <a:pt x="10145" y="1414"/>
                  </a:lnTo>
                  <a:cubicBezTo>
                    <a:pt x="9959" y="552"/>
                    <a:pt x="9187" y="1"/>
                    <a:pt x="8390"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52" name="Google Shape;10265;p78">
            <a:extLst>
              <a:ext uri="{FF2B5EF4-FFF2-40B4-BE49-F238E27FC236}">
                <a16:creationId xmlns:a16="http://schemas.microsoft.com/office/drawing/2014/main" id="{50DF31CA-6EA0-D535-2221-ABB8951949CD}"/>
              </a:ext>
            </a:extLst>
          </p:cNvPr>
          <p:cNvGrpSpPr/>
          <p:nvPr/>
        </p:nvGrpSpPr>
        <p:grpSpPr>
          <a:xfrm>
            <a:off x="10832672" y="2735364"/>
            <a:ext cx="479071" cy="479979"/>
            <a:chOff x="-52513800" y="1903475"/>
            <a:chExt cx="316650" cy="317250"/>
          </a:xfrm>
          <a:solidFill>
            <a:srgbClr val="29702A"/>
          </a:solidFill>
        </p:grpSpPr>
        <p:sp>
          <p:nvSpPr>
            <p:cNvPr id="53" name="Google Shape;10266;p78">
              <a:extLst>
                <a:ext uri="{FF2B5EF4-FFF2-40B4-BE49-F238E27FC236}">
                  <a16:creationId xmlns:a16="http://schemas.microsoft.com/office/drawing/2014/main" id="{E29F11CB-0C24-0A5F-A66E-CF144509E5CE}"/>
                </a:ext>
              </a:extLst>
            </p:cNvPr>
            <p:cNvSpPr/>
            <p:nvPr/>
          </p:nvSpPr>
          <p:spPr>
            <a:xfrm>
              <a:off x="-52391700" y="2135825"/>
              <a:ext cx="72475" cy="28975"/>
            </a:xfrm>
            <a:custGeom>
              <a:avLst/>
              <a:gdLst/>
              <a:ahLst/>
              <a:cxnLst/>
              <a:rect l="l" t="t" r="r" b="b"/>
              <a:pathLst>
                <a:path w="2899" h="1159" extrusionOk="0">
                  <a:moveTo>
                    <a:pt x="386" y="1"/>
                  </a:moveTo>
                  <a:cubicBezTo>
                    <a:pt x="291" y="1"/>
                    <a:pt x="205" y="40"/>
                    <a:pt x="158" y="119"/>
                  </a:cubicBezTo>
                  <a:cubicBezTo>
                    <a:pt x="0" y="276"/>
                    <a:pt x="0" y="497"/>
                    <a:pt x="158" y="623"/>
                  </a:cubicBezTo>
                  <a:cubicBezTo>
                    <a:pt x="504" y="970"/>
                    <a:pt x="977" y="1159"/>
                    <a:pt x="1449" y="1159"/>
                  </a:cubicBezTo>
                  <a:cubicBezTo>
                    <a:pt x="1922" y="1159"/>
                    <a:pt x="2426" y="970"/>
                    <a:pt x="2741" y="623"/>
                  </a:cubicBezTo>
                  <a:cubicBezTo>
                    <a:pt x="2898" y="465"/>
                    <a:pt x="2898" y="213"/>
                    <a:pt x="2741" y="119"/>
                  </a:cubicBezTo>
                  <a:cubicBezTo>
                    <a:pt x="2662" y="40"/>
                    <a:pt x="2568" y="1"/>
                    <a:pt x="2477" y="1"/>
                  </a:cubicBezTo>
                  <a:cubicBezTo>
                    <a:pt x="2387" y="1"/>
                    <a:pt x="2300" y="40"/>
                    <a:pt x="2237" y="119"/>
                  </a:cubicBezTo>
                  <a:cubicBezTo>
                    <a:pt x="2048" y="308"/>
                    <a:pt x="1733" y="434"/>
                    <a:pt x="1449" y="434"/>
                  </a:cubicBezTo>
                  <a:cubicBezTo>
                    <a:pt x="1134" y="434"/>
                    <a:pt x="851" y="308"/>
                    <a:pt x="662" y="119"/>
                  </a:cubicBezTo>
                  <a:cubicBezTo>
                    <a:pt x="583" y="40"/>
                    <a:pt x="480" y="1"/>
                    <a:pt x="38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54" name="Google Shape;10267;p78">
              <a:extLst>
                <a:ext uri="{FF2B5EF4-FFF2-40B4-BE49-F238E27FC236}">
                  <a16:creationId xmlns:a16="http://schemas.microsoft.com/office/drawing/2014/main" id="{CD75C40D-E3ED-6ED2-CDF3-78E42E44C299}"/>
                </a:ext>
              </a:extLst>
            </p:cNvPr>
            <p:cNvSpPr/>
            <p:nvPr/>
          </p:nvSpPr>
          <p:spPr>
            <a:xfrm>
              <a:off x="-52513800" y="1903475"/>
              <a:ext cx="316650" cy="317250"/>
            </a:xfrm>
            <a:custGeom>
              <a:avLst/>
              <a:gdLst/>
              <a:ahLst/>
              <a:cxnLst/>
              <a:rect l="l" t="t" r="r" b="b"/>
              <a:pathLst>
                <a:path w="12666" h="12690" extrusionOk="0">
                  <a:moveTo>
                    <a:pt x="6333" y="781"/>
                  </a:moveTo>
                  <a:lnTo>
                    <a:pt x="11500" y="3332"/>
                  </a:lnTo>
                  <a:lnTo>
                    <a:pt x="10082" y="4057"/>
                  </a:lnTo>
                  <a:lnTo>
                    <a:pt x="9641" y="3175"/>
                  </a:lnTo>
                  <a:cubicBezTo>
                    <a:pt x="9547" y="3049"/>
                    <a:pt x="9452" y="2986"/>
                    <a:pt x="9326" y="2986"/>
                  </a:cubicBezTo>
                  <a:lnTo>
                    <a:pt x="3309" y="2986"/>
                  </a:lnTo>
                  <a:cubicBezTo>
                    <a:pt x="3151" y="2986"/>
                    <a:pt x="3025" y="3049"/>
                    <a:pt x="2994" y="3175"/>
                  </a:cubicBezTo>
                  <a:lnTo>
                    <a:pt x="2553" y="4057"/>
                  </a:lnTo>
                  <a:lnTo>
                    <a:pt x="1167" y="3332"/>
                  </a:lnTo>
                  <a:lnTo>
                    <a:pt x="6333" y="781"/>
                  </a:lnTo>
                  <a:close/>
                  <a:moveTo>
                    <a:pt x="9043" y="3742"/>
                  </a:moveTo>
                  <a:lnTo>
                    <a:pt x="9389" y="4467"/>
                  </a:lnTo>
                  <a:lnTo>
                    <a:pt x="3151" y="4467"/>
                  </a:lnTo>
                  <a:lnTo>
                    <a:pt x="3498" y="3742"/>
                  </a:lnTo>
                  <a:close/>
                  <a:moveTo>
                    <a:pt x="9673" y="5223"/>
                  </a:moveTo>
                  <a:lnTo>
                    <a:pt x="9673" y="6105"/>
                  </a:lnTo>
                  <a:cubicBezTo>
                    <a:pt x="9547" y="6042"/>
                    <a:pt x="9452" y="6010"/>
                    <a:pt x="9326" y="6010"/>
                  </a:cubicBezTo>
                  <a:lnTo>
                    <a:pt x="7782" y="6010"/>
                  </a:lnTo>
                  <a:cubicBezTo>
                    <a:pt x="7310" y="6010"/>
                    <a:pt x="6869" y="6325"/>
                    <a:pt x="6743" y="6766"/>
                  </a:cubicBezTo>
                  <a:lnTo>
                    <a:pt x="5861" y="6766"/>
                  </a:lnTo>
                  <a:cubicBezTo>
                    <a:pt x="5703" y="6325"/>
                    <a:pt x="5325" y="6010"/>
                    <a:pt x="4790" y="6010"/>
                  </a:cubicBezTo>
                  <a:lnTo>
                    <a:pt x="3277" y="6010"/>
                  </a:lnTo>
                  <a:cubicBezTo>
                    <a:pt x="3151" y="6010"/>
                    <a:pt x="2994" y="6042"/>
                    <a:pt x="2899" y="6105"/>
                  </a:cubicBezTo>
                  <a:lnTo>
                    <a:pt x="2899" y="5223"/>
                  </a:lnTo>
                  <a:close/>
                  <a:moveTo>
                    <a:pt x="4821" y="6766"/>
                  </a:moveTo>
                  <a:cubicBezTo>
                    <a:pt x="5042" y="6766"/>
                    <a:pt x="5199" y="6924"/>
                    <a:pt x="5199" y="7113"/>
                  </a:cubicBezTo>
                  <a:cubicBezTo>
                    <a:pt x="5199" y="7743"/>
                    <a:pt x="4664" y="8216"/>
                    <a:pt x="4096" y="8216"/>
                  </a:cubicBezTo>
                  <a:lnTo>
                    <a:pt x="3309" y="8216"/>
                  </a:lnTo>
                  <a:cubicBezTo>
                    <a:pt x="3088" y="8216"/>
                    <a:pt x="2931" y="8058"/>
                    <a:pt x="2931" y="7869"/>
                  </a:cubicBezTo>
                  <a:lnTo>
                    <a:pt x="2931" y="7113"/>
                  </a:lnTo>
                  <a:cubicBezTo>
                    <a:pt x="2931" y="6924"/>
                    <a:pt x="3088" y="6766"/>
                    <a:pt x="3309" y="6766"/>
                  </a:cubicBezTo>
                  <a:close/>
                  <a:moveTo>
                    <a:pt x="9326" y="6766"/>
                  </a:moveTo>
                  <a:cubicBezTo>
                    <a:pt x="9515" y="6766"/>
                    <a:pt x="9673" y="6924"/>
                    <a:pt x="9673" y="7113"/>
                  </a:cubicBezTo>
                  <a:lnTo>
                    <a:pt x="9673" y="7869"/>
                  </a:lnTo>
                  <a:cubicBezTo>
                    <a:pt x="9673" y="8058"/>
                    <a:pt x="9515" y="8216"/>
                    <a:pt x="9326" y="8216"/>
                  </a:cubicBezTo>
                  <a:lnTo>
                    <a:pt x="8570" y="8216"/>
                  </a:lnTo>
                  <a:cubicBezTo>
                    <a:pt x="7940" y="8216"/>
                    <a:pt x="7436" y="7712"/>
                    <a:pt x="7436" y="7113"/>
                  </a:cubicBezTo>
                  <a:cubicBezTo>
                    <a:pt x="7436" y="6924"/>
                    <a:pt x="7593" y="6766"/>
                    <a:pt x="7782" y="6766"/>
                  </a:cubicBezTo>
                  <a:close/>
                  <a:moveTo>
                    <a:pt x="2206" y="6766"/>
                  </a:moveTo>
                  <a:lnTo>
                    <a:pt x="2206" y="8247"/>
                  </a:lnTo>
                  <a:cubicBezTo>
                    <a:pt x="1765" y="8247"/>
                    <a:pt x="1450" y="7901"/>
                    <a:pt x="1450" y="7523"/>
                  </a:cubicBezTo>
                  <a:cubicBezTo>
                    <a:pt x="1450" y="7113"/>
                    <a:pt x="1765" y="6766"/>
                    <a:pt x="2206" y="6766"/>
                  </a:cubicBezTo>
                  <a:close/>
                  <a:moveTo>
                    <a:pt x="10429" y="6766"/>
                  </a:moveTo>
                  <a:cubicBezTo>
                    <a:pt x="10870" y="6766"/>
                    <a:pt x="11185" y="7082"/>
                    <a:pt x="11185" y="7523"/>
                  </a:cubicBezTo>
                  <a:cubicBezTo>
                    <a:pt x="11185" y="7901"/>
                    <a:pt x="10807" y="8247"/>
                    <a:pt x="10429" y="8247"/>
                  </a:cubicBezTo>
                  <a:lnTo>
                    <a:pt x="10429" y="6766"/>
                  </a:lnTo>
                  <a:close/>
                  <a:moveTo>
                    <a:pt x="6680" y="7523"/>
                  </a:moveTo>
                  <a:cubicBezTo>
                    <a:pt x="6774" y="7869"/>
                    <a:pt x="6932" y="8184"/>
                    <a:pt x="7184" y="8468"/>
                  </a:cubicBezTo>
                  <a:cubicBezTo>
                    <a:pt x="7562" y="8814"/>
                    <a:pt x="8035" y="9003"/>
                    <a:pt x="8539" y="9003"/>
                  </a:cubicBezTo>
                  <a:lnTo>
                    <a:pt x="9295" y="9003"/>
                  </a:lnTo>
                  <a:cubicBezTo>
                    <a:pt x="9389" y="9003"/>
                    <a:pt x="9515" y="8972"/>
                    <a:pt x="9641" y="8940"/>
                  </a:cubicBezTo>
                  <a:lnTo>
                    <a:pt x="9641" y="8940"/>
                  </a:lnTo>
                  <a:cubicBezTo>
                    <a:pt x="9515" y="10610"/>
                    <a:pt x="8066" y="11965"/>
                    <a:pt x="6302" y="11965"/>
                  </a:cubicBezTo>
                  <a:cubicBezTo>
                    <a:pt x="4506" y="11965"/>
                    <a:pt x="3088" y="10610"/>
                    <a:pt x="2899" y="8940"/>
                  </a:cubicBezTo>
                  <a:lnTo>
                    <a:pt x="2899" y="8940"/>
                  </a:lnTo>
                  <a:cubicBezTo>
                    <a:pt x="3025" y="8972"/>
                    <a:pt x="3151" y="9003"/>
                    <a:pt x="3246" y="9003"/>
                  </a:cubicBezTo>
                  <a:lnTo>
                    <a:pt x="4033" y="9003"/>
                  </a:lnTo>
                  <a:cubicBezTo>
                    <a:pt x="4947" y="9003"/>
                    <a:pt x="5703" y="8373"/>
                    <a:pt x="5861" y="7523"/>
                  </a:cubicBezTo>
                  <a:close/>
                  <a:moveTo>
                    <a:pt x="6310" y="1"/>
                  </a:moveTo>
                  <a:cubicBezTo>
                    <a:pt x="6255" y="1"/>
                    <a:pt x="6207" y="9"/>
                    <a:pt x="6176" y="24"/>
                  </a:cubicBezTo>
                  <a:lnTo>
                    <a:pt x="190" y="3017"/>
                  </a:lnTo>
                  <a:cubicBezTo>
                    <a:pt x="64" y="3112"/>
                    <a:pt x="1" y="3206"/>
                    <a:pt x="1" y="3332"/>
                  </a:cubicBezTo>
                  <a:cubicBezTo>
                    <a:pt x="1" y="3490"/>
                    <a:pt x="64" y="3616"/>
                    <a:pt x="190" y="3647"/>
                  </a:cubicBezTo>
                  <a:lnTo>
                    <a:pt x="2238" y="4656"/>
                  </a:lnTo>
                  <a:cubicBezTo>
                    <a:pt x="2238" y="4719"/>
                    <a:pt x="2206" y="4750"/>
                    <a:pt x="2206" y="4782"/>
                  </a:cubicBezTo>
                  <a:lnTo>
                    <a:pt x="2206" y="5979"/>
                  </a:lnTo>
                  <a:cubicBezTo>
                    <a:pt x="1356" y="5979"/>
                    <a:pt x="694" y="6640"/>
                    <a:pt x="694" y="7460"/>
                  </a:cubicBezTo>
                  <a:cubicBezTo>
                    <a:pt x="694" y="8279"/>
                    <a:pt x="1356" y="8972"/>
                    <a:pt x="2206" y="8972"/>
                  </a:cubicBezTo>
                  <a:cubicBezTo>
                    <a:pt x="2395" y="11051"/>
                    <a:pt x="4159" y="12689"/>
                    <a:pt x="6302" y="12689"/>
                  </a:cubicBezTo>
                  <a:cubicBezTo>
                    <a:pt x="8413" y="12689"/>
                    <a:pt x="10240" y="11051"/>
                    <a:pt x="10397" y="8972"/>
                  </a:cubicBezTo>
                  <a:cubicBezTo>
                    <a:pt x="11217" y="8972"/>
                    <a:pt x="11878" y="8279"/>
                    <a:pt x="11878" y="7460"/>
                  </a:cubicBezTo>
                  <a:cubicBezTo>
                    <a:pt x="11878" y="6640"/>
                    <a:pt x="11217" y="5979"/>
                    <a:pt x="10397" y="5979"/>
                  </a:cubicBezTo>
                  <a:lnTo>
                    <a:pt x="10397" y="4782"/>
                  </a:lnTo>
                  <a:cubicBezTo>
                    <a:pt x="10397" y="4750"/>
                    <a:pt x="10397" y="4719"/>
                    <a:pt x="10334" y="4656"/>
                  </a:cubicBezTo>
                  <a:lnTo>
                    <a:pt x="11847" y="3931"/>
                  </a:lnTo>
                  <a:lnTo>
                    <a:pt x="11847" y="6357"/>
                  </a:lnTo>
                  <a:cubicBezTo>
                    <a:pt x="11847" y="6546"/>
                    <a:pt x="12004" y="6703"/>
                    <a:pt x="12193" y="6703"/>
                  </a:cubicBezTo>
                  <a:cubicBezTo>
                    <a:pt x="12382" y="6703"/>
                    <a:pt x="12540" y="6546"/>
                    <a:pt x="12540" y="6357"/>
                  </a:cubicBezTo>
                  <a:lnTo>
                    <a:pt x="12540" y="3332"/>
                  </a:lnTo>
                  <a:lnTo>
                    <a:pt x="12666" y="3332"/>
                  </a:lnTo>
                  <a:cubicBezTo>
                    <a:pt x="12666" y="3206"/>
                    <a:pt x="12603" y="3049"/>
                    <a:pt x="12477" y="3017"/>
                  </a:cubicBezTo>
                  <a:lnTo>
                    <a:pt x="6491" y="24"/>
                  </a:lnTo>
                  <a:cubicBezTo>
                    <a:pt x="6428" y="9"/>
                    <a:pt x="6365" y="1"/>
                    <a:pt x="6310"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grpSp>
        <p:nvGrpSpPr>
          <p:cNvPr id="55" name="Google Shape;10278;p78">
            <a:extLst>
              <a:ext uri="{FF2B5EF4-FFF2-40B4-BE49-F238E27FC236}">
                <a16:creationId xmlns:a16="http://schemas.microsoft.com/office/drawing/2014/main" id="{907653C3-F82E-F3FC-22C8-A0F13094511B}"/>
              </a:ext>
            </a:extLst>
          </p:cNvPr>
          <p:cNvGrpSpPr/>
          <p:nvPr/>
        </p:nvGrpSpPr>
        <p:grpSpPr>
          <a:xfrm>
            <a:off x="2111513" y="2786363"/>
            <a:ext cx="614415" cy="642637"/>
            <a:chOff x="-51708850" y="2305750"/>
            <a:chExt cx="278050" cy="318225"/>
          </a:xfrm>
          <a:solidFill>
            <a:srgbClr val="29702A"/>
          </a:solidFill>
        </p:grpSpPr>
        <p:sp>
          <p:nvSpPr>
            <p:cNvPr id="56" name="Google Shape;10279;p78">
              <a:extLst>
                <a:ext uri="{FF2B5EF4-FFF2-40B4-BE49-F238E27FC236}">
                  <a16:creationId xmlns:a16="http://schemas.microsoft.com/office/drawing/2014/main" id="{90DB58EF-9687-8136-F67E-8A8119F12FDD}"/>
                </a:ext>
              </a:extLst>
            </p:cNvPr>
            <p:cNvSpPr/>
            <p:nvPr/>
          </p:nvSpPr>
          <p:spPr>
            <a:xfrm>
              <a:off x="-51617475" y="2455400"/>
              <a:ext cx="18125" cy="18150"/>
            </a:xfrm>
            <a:custGeom>
              <a:avLst/>
              <a:gdLst/>
              <a:ahLst/>
              <a:cxnLst/>
              <a:rect l="l" t="t" r="r" b="b"/>
              <a:pathLst>
                <a:path w="725" h="726" extrusionOk="0">
                  <a:moveTo>
                    <a:pt x="378" y="1"/>
                  </a:moveTo>
                  <a:cubicBezTo>
                    <a:pt x="189" y="1"/>
                    <a:pt x="0" y="158"/>
                    <a:pt x="0" y="347"/>
                  </a:cubicBezTo>
                  <a:cubicBezTo>
                    <a:pt x="0" y="536"/>
                    <a:pt x="189" y="725"/>
                    <a:pt x="378" y="725"/>
                  </a:cubicBezTo>
                  <a:cubicBezTo>
                    <a:pt x="568" y="725"/>
                    <a:pt x="725" y="536"/>
                    <a:pt x="725" y="347"/>
                  </a:cubicBezTo>
                  <a:cubicBezTo>
                    <a:pt x="725" y="158"/>
                    <a:pt x="568" y="1"/>
                    <a:pt x="378"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57" name="Google Shape;10280;p78">
              <a:extLst>
                <a:ext uri="{FF2B5EF4-FFF2-40B4-BE49-F238E27FC236}">
                  <a16:creationId xmlns:a16="http://schemas.microsoft.com/office/drawing/2014/main" id="{3A60F926-663F-E6A6-4458-508E8118A173}"/>
                </a:ext>
              </a:extLst>
            </p:cNvPr>
            <p:cNvSpPr/>
            <p:nvPr/>
          </p:nvSpPr>
          <p:spPr>
            <a:xfrm>
              <a:off x="-51541875" y="2455400"/>
              <a:ext cx="17350" cy="18150"/>
            </a:xfrm>
            <a:custGeom>
              <a:avLst/>
              <a:gdLst/>
              <a:ahLst/>
              <a:cxnLst/>
              <a:rect l="l" t="t" r="r" b="b"/>
              <a:pathLst>
                <a:path w="694" h="726" extrusionOk="0">
                  <a:moveTo>
                    <a:pt x="347" y="1"/>
                  </a:moveTo>
                  <a:cubicBezTo>
                    <a:pt x="158" y="1"/>
                    <a:pt x="1" y="158"/>
                    <a:pt x="1" y="347"/>
                  </a:cubicBezTo>
                  <a:cubicBezTo>
                    <a:pt x="1" y="536"/>
                    <a:pt x="158" y="725"/>
                    <a:pt x="347" y="725"/>
                  </a:cubicBezTo>
                  <a:cubicBezTo>
                    <a:pt x="536" y="725"/>
                    <a:pt x="694" y="536"/>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58" name="Google Shape;10281;p78">
              <a:extLst>
                <a:ext uri="{FF2B5EF4-FFF2-40B4-BE49-F238E27FC236}">
                  <a16:creationId xmlns:a16="http://schemas.microsoft.com/office/drawing/2014/main" id="{B09EF46E-FBFA-8340-A5ED-42053128E62D}"/>
                </a:ext>
              </a:extLst>
            </p:cNvPr>
            <p:cNvSpPr/>
            <p:nvPr/>
          </p:nvSpPr>
          <p:spPr>
            <a:xfrm>
              <a:off x="-51708850" y="2305750"/>
              <a:ext cx="278050" cy="318225"/>
            </a:xfrm>
            <a:custGeom>
              <a:avLst/>
              <a:gdLst/>
              <a:ahLst/>
              <a:cxnLst/>
              <a:rect l="l" t="t" r="r" b="b"/>
              <a:pathLst>
                <a:path w="11122" h="12729" extrusionOk="0">
                  <a:moveTo>
                    <a:pt x="1765" y="725"/>
                  </a:moveTo>
                  <a:cubicBezTo>
                    <a:pt x="1986" y="725"/>
                    <a:pt x="2143" y="883"/>
                    <a:pt x="2143" y="1072"/>
                  </a:cubicBezTo>
                  <a:cubicBezTo>
                    <a:pt x="2143" y="1261"/>
                    <a:pt x="1986" y="1419"/>
                    <a:pt x="1765" y="1419"/>
                  </a:cubicBezTo>
                  <a:cubicBezTo>
                    <a:pt x="1576" y="1419"/>
                    <a:pt x="1419" y="1261"/>
                    <a:pt x="1419" y="1072"/>
                  </a:cubicBezTo>
                  <a:cubicBezTo>
                    <a:pt x="1419" y="915"/>
                    <a:pt x="1576" y="725"/>
                    <a:pt x="1765" y="725"/>
                  </a:cubicBezTo>
                  <a:close/>
                  <a:moveTo>
                    <a:pt x="5514" y="725"/>
                  </a:moveTo>
                  <a:cubicBezTo>
                    <a:pt x="5703" y="725"/>
                    <a:pt x="5861" y="883"/>
                    <a:pt x="5861" y="1072"/>
                  </a:cubicBezTo>
                  <a:cubicBezTo>
                    <a:pt x="5861" y="1261"/>
                    <a:pt x="5703" y="1419"/>
                    <a:pt x="5514" y="1419"/>
                  </a:cubicBezTo>
                  <a:cubicBezTo>
                    <a:pt x="5325" y="1419"/>
                    <a:pt x="5168" y="1261"/>
                    <a:pt x="5168" y="1072"/>
                  </a:cubicBezTo>
                  <a:cubicBezTo>
                    <a:pt x="5136" y="915"/>
                    <a:pt x="5294" y="725"/>
                    <a:pt x="5514" y="725"/>
                  </a:cubicBezTo>
                  <a:close/>
                  <a:moveTo>
                    <a:pt x="9232" y="725"/>
                  </a:moveTo>
                  <a:cubicBezTo>
                    <a:pt x="9421" y="725"/>
                    <a:pt x="9578" y="883"/>
                    <a:pt x="9578" y="1072"/>
                  </a:cubicBezTo>
                  <a:cubicBezTo>
                    <a:pt x="9578" y="1261"/>
                    <a:pt x="9421" y="1419"/>
                    <a:pt x="9232" y="1419"/>
                  </a:cubicBezTo>
                  <a:cubicBezTo>
                    <a:pt x="9011" y="1419"/>
                    <a:pt x="8885" y="1261"/>
                    <a:pt x="8885" y="1072"/>
                  </a:cubicBezTo>
                  <a:cubicBezTo>
                    <a:pt x="8854" y="915"/>
                    <a:pt x="9011" y="725"/>
                    <a:pt x="9232" y="725"/>
                  </a:cubicBezTo>
                  <a:close/>
                  <a:moveTo>
                    <a:pt x="5483" y="3277"/>
                  </a:moveTo>
                  <a:lnTo>
                    <a:pt x="5987" y="3781"/>
                  </a:lnTo>
                  <a:lnTo>
                    <a:pt x="5483" y="4286"/>
                  </a:lnTo>
                  <a:lnTo>
                    <a:pt x="4979" y="3781"/>
                  </a:lnTo>
                  <a:lnTo>
                    <a:pt x="5483" y="3277"/>
                  </a:lnTo>
                  <a:close/>
                  <a:moveTo>
                    <a:pt x="8602" y="2049"/>
                  </a:moveTo>
                  <a:lnTo>
                    <a:pt x="8822" y="2175"/>
                  </a:lnTo>
                  <a:lnTo>
                    <a:pt x="8822" y="4443"/>
                  </a:lnTo>
                  <a:lnTo>
                    <a:pt x="6396" y="4443"/>
                  </a:lnTo>
                  <a:lnTo>
                    <a:pt x="6837" y="4034"/>
                  </a:lnTo>
                  <a:cubicBezTo>
                    <a:pt x="6995" y="3876"/>
                    <a:pt x="6995" y="3624"/>
                    <a:pt x="6837" y="3498"/>
                  </a:cubicBezTo>
                  <a:lnTo>
                    <a:pt x="5766" y="2458"/>
                  </a:lnTo>
                  <a:cubicBezTo>
                    <a:pt x="5687" y="2380"/>
                    <a:pt x="5585" y="2340"/>
                    <a:pt x="5491" y="2340"/>
                  </a:cubicBezTo>
                  <a:cubicBezTo>
                    <a:pt x="5396" y="2340"/>
                    <a:pt x="5309" y="2380"/>
                    <a:pt x="5262" y="2458"/>
                  </a:cubicBezTo>
                  <a:lnTo>
                    <a:pt x="4191" y="3498"/>
                  </a:lnTo>
                  <a:cubicBezTo>
                    <a:pt x="4033" y="3655"/>
                    <a:pt x="4033" y="3907"/>
                    <a:pt x="4191" y="4034"/>
                  </a:cubicBezTo>
                  <a:lnTo>
                    <a:pt x="4632" y="4443"/>
                  </a:lnTo>
                  <a:lnTo>
                    <a:pt x="2175" y="4443"/>
                  </a:lnTo>
                  <a:lnTo>
                    <a:pt x="2175" y="2175"/>
                  </a:lnTo>
                  <a:lnTo>
                    <a:pt x="2427" y="2049"/>
                  </a:lnTo>
                  <a:lnTo>
                    <a:pt x="3435" y="2868"/>
                  </a:lnTo>
                  <a:cubicBezTo>
                    <a:pt x="3498" y="2931"/>
                    <a:pt x="3577" y="2962"/>
                    <a:pt x="3655" y="2962"/>
                  </a:cubicBezTo>
                  <a:cubicBezTo>
                    <a:pt x="3734" y="2962"/>
                    <a:pt x="3813" y="2931"/>
                    <a:pt x="3876" y="2868"/>
                  </a:cubicBezTo>
                  <a:lnTo>
                    <a:pt x="4884" y="2049"/>
                  </a:lnTo>
                  <a:cubicBezTo>
                    <a:pt x="5042" y="2175"/>
                    <a:pt x="5231" y="2206"/>
                    <a:pt x="5483" y="2206"/>
                  </a:cubicBezTo>
                  <a:cubicBezTo>
                    <a:pt x="5672" y="2206"/>
                    <a:pt x="5924" y="2143"/>
                    <a:pt x="6081" y="2049"/>
                  </a:cubicBezTo>
                  <a:lnTo>
                    <a:pt x="7089" y="2868"/>
                  </a:lnTo>
                  <a:cubicBezTo>
                    <a:pt x="7152" y="2931"/>
                    <a:pt x="7231" y="2962"/>
                    <a:pt x="7314" y="2962"/>
                  </a:cubicBezTo>
                  <a:cubicBezTo>
                    <a:pt x="7397" y="2962"/>
                    <a:pt x="7483" y="2931"/>
                    <a:pt x="7562" y="2868"/>
                  </a:cubicBezTo>
                  <a:lnTo>
                    <a:pt x="8602" y="2049"/>
                  </a:lnTo>
                  <a:close/>
                  <a:moveTo>
                    <a:pt x="1419" y="5199"/>
                  </a:moveTo>
                  <a:lnTo>
                    <a:pt x="1419" y="6711"/>
                  </a:lnTo>
                  <a:cubicBezTo>
                    <a:pt x="977" y="6711"/>
                    <a:pt x="662" y="6396"/>
                    <a:pt x="662" y="5955"/>
                  </a:cubicBezTo>
                  <a:cubicBezTo>
                    <a:pt x="662" y="5546"/>
                    <a:pt x="1041" y="5199"/>
                    <a:pt x="1419" y="5199"/>
                  </a:cubicBezTo>
                  <a:close/>
                  <a:moveTo>
                    <a:pt x="9610" y="5199"/>
                  </a:moveTo>
                  <a:cubicBezTo>
                    <a:pt x="10019" y="5199"/>
                    <a:pt x="10366" y="5546"/>
                    <a:pt x="10366" y="5955"/>
                  </a:cubicBezTo>
                  <a:cubicBezTo>
                    <a:pt x="10366" y="6333"/>
                    <a:pt x="10019" y="6711"/>
                    <a:pt x="9610" y="6711"/>
                  </a:cubicBezTo>
                  <a:lnTo>
                    <a:pt x="9610" y="5199"/>
                  </a:lnTo>
                  <a:close/>
                  <a:moveTo>
                    <a:pt x="8822" y="5199"/>
                  </a:moveTo>
                  <a:lnTo>
                    <a:pt x="8822" y="8602"/>
                  </a:lnTo>
                  <a:lnTo>
                    <a:pt x="8224" y="8791"/>
                  </a:lnTo>
                  <a:cubicBezTo>
                    <a:pt x="8167" y="8807"/>
                    <a:pt x="8105" y="8815"/>
                    <a:pt x="8043" y="8815"/>
                  </a:cubicBezTo>
                  <a:cubicBezTo>
                    <a:pt x="7863" y="8815"/>
                    <a:pt x="7671" y="8750"/>
                    <a:pt x="7531" y="8633"/>
                  </a:cubicBezTo>
                  <a:cubicBezTo>
                    <a:pt x="7239" y="8342"/>
                    <a:pt x="6873" y="8200"/>
                    <a:pt x="6512" y="8200"/>
                  </a:cubicBezTo>
                  <a:cubicBezTo>
                    <a:pt x="6132" y="8200"/>
                    <a:pt x="5758" y="8358"/>
                    <a:pt x="5483" y="8665"/>
                  </a:cubicBezTo>
                  <a:cubicBezTo>
                    <a:pt x="5217" y="8382"/>
                    <a:pt x="4828" y="8222"/>
                    <a:pt x="4432" y="8222"/>
                  </a:cubicBezTo>
                  <a:cubicBezTo>
                    <a:pt x="4078" y="8222"/>
                    <a:pt x="3718" y="8350"/>
                    <a:pt x="3435" y="8633"/>
                  </a:cubicBezTo>
                  <a:cubicBezTo>
                    <a:pt x="3303" y="8765"/>
                    <a:pt x="3141" y="8820"/>
                    <a:pt x="2958" y="8820"/>
                  </a:cubicBezTo>
                  <a:cubicBezTo>
                    <a:pt x="2879" y="8820"/>
                    <a:pt x="2796" y="8810"/>
                    <a:pt x="2710" y="8791"/>
                  </a:cubicBezTo>
                  <a:lnTo>
                    <a:pt x="2080" y="8602"/>
                  </a:lnTo>
                  <a:lnTo>
                    <a:pt x="2080" y="5199"/>
                  </a:lnTo>
                  <a:close/>
                  <a:moveTo>
                    <a:pt x="4442" y="8945"/>
                  </a:moveTo>
                  <a:cubicBezTo>
                    <a:pt x="4678" y="8945"/>
                    <a:pt x="4913" y="9062"/>
                    <a:pt x="5042" y="9263"/>
                  </a:cubicBezTo>
                  <a:cubicBezTo>
                    <a:pt x="4853" y="9484"/>
                    <a:pt x="4601" y="9767"/>
                    <a:pt x="4096" y="9925"/>
                  </a:cubicBezTo>
                  <a:cubicBezTo>
                    <a:pt x="3889" y="10000"/>
                    <a:pt x="3677" y="10035"/>
                    <a:pt x="3468" y="10035"/>
                  </a:cubicBezTo>
                  <a:cubicBezTo>
                    <a:pt x="2882" y="10035"/>
                    <a:pt x="2317" y="9759"/>
                    <a:pt x="1923" y="9295"/>
                  </a:cubicBezTo>
                  <a:lnTo>
                    <a:pt x="1923" y="9295"/>
                  </a:lnTo>
                  <a:lnTo>
                    <a:pt x="2521" y="9484"/>
                  </a:lnTo>
                  <a:cubicBezTo>
                    <a:pt x="2673" y="9531"/>
                    <a:pt x="2831" y="9556"/>
                    <a:pt x="2987" y="9556"/>
                  </a:cubicBezTo>
                  <a:cubicBezTo>
                    <a:pt x="3350" y="9556"/>
                    <a:pt x="3706" y="9423"/>
                    <a:pt x="3970" y="9137"/>
                  </a:cubicBezTo>
                  <a:cubicBezTo>
                    <a:pt x="4102" y="9006"/>
                    <a:pt x="4273" y="8945"/>
                    <a:pt x="4442" y="8945"/>
                  </a:cubicBezTo>
                  <a:close/>
                  <a:moveTo>
                    <a:pt x="6546" y="9022"/>
                  </a:moveTo>
                  <a:cubicBezTo>
                    <a:pt x="6718" y="9022"/>
                    <a:pt x="6892" y="9080"/>
                    <a:pt x="7026" y="9200"/>
                  </a:cubicBezTo>
                  <a:cubicBezTo>
                    <a:pt x="7299" y="9496"/>
                    <a:pt x="7671" y="9644"/>
                    <a:pt x="8046" y="9644"/>
                  </a:cubicBezTo>
                  <a:cubicBezTo>
                    <a:pt x="8191" y="9644"/>
                    <a:pt x="8336" y="9622"/>
                    <a:pt x="8476" y="9578"/>
                  </a:cubicBezTo>
                  <a:lnTo>
                    <a:pt x="9074" y="9326"/>
                  </a:lnTo>
                  <a:lnTo>
                    <a:pt x="9074" y="9326"/>
                  </a:lnTo>
                  <a:cubicBezTo>
                    <a:pt x="8677" y="9794"/>
                    <a:pt x="8107" y="10053"/>
                    <a:pt x="7517" y="10053"/>
                  </a:cubicBezTo>
                  <a:cubicBezTo>
                    <a:pt x="7312" y="10053"/>
                    <a:pt x="7104" y="10022"/>
                    <a:pt x="6900" y="9956"/>
                  </a:cubicBezTo>
                  <a:cubicBezTo>
                    <a:pt x="6428" y="9799"/>
                    <a:pt x="6144" y="9547"/>
                    <a:pt x="5955" y="9326"/>
                  </a:cubicBezTo>
                  <a:cubicBezTo>
                    <a:pt x="6082" y="9127"/>
                    <a:pt x="6313" y="9022"/>
                    <a:pt x="6546" y="9022"/>
                  </a:cubicBezTo>
                  <a:close/>
                  <a:moveTo>
                    <a:pt x="5514" y="9893"/>
                  </a:moveTo>
                  <a:cubicBezTo>
                    <a:pt x="5640" y="10019"/>
                    <a:pt x="5798" y="10177"/>
                    <a:pt x="6081" y="10334"/>
                  </a:cubicBezTo>
                  <a:cubicBezTo>
                    <a:pt x="5924" y="10397"/>
                    <a:pt x="5703" y="10492"/>
                    <a:pt x="5514" y="10492"/>
                  </a:cubicBezTo>
                  <a:cubicBezTo>
                    <a:pt x="5325" y="10492"/>
                    <a:pt x="5136" y="10429"/>
                    <a:pt x="4979" y="10334"/>
                  </a:cubicBezTo>
                  <a:cubicBezTo>
                    <a:pt x="5231" y="10177"/>
                    <a:pt x="5388" y="10019"/>
                    <a:pt x="5514" y="9893"/>
                  </a:cubicBezTo>
                  <a:close/>
                  <a:moveTo>
                    <a:pt x="6774" y="10681"/>
                  </a:moveTo>
                  <a:cubicBezTo>
                    <a:pt x="7011" y="10749"/>
                    <a:pt x="7247" y="10780"/>
                    <a:pt x="7484" y="10780"/>
                  </a:cubicBezTo>
                  <a:cubicBezTo>
                    <a:pt x="7688" y="10780"/>
                    <a:pt x="7893" y="10756"/>
                    <a:pt x="8098" y="10713"/>
                  </a:cubicBezTo>
                  <a:lnTo>
                    <a:pt x="8098" y="10713"/>
                  </a:lnTo>
                  <a:cubicBezTo>
                    <a:pt x="7499" y="11500"/>
                    <a:pt x="6554" y="11973"/>
                    <a:pt x="5514" y="11973"/>
                  </a:cubicBezTo>
                  <a:cubicBezTo>
                    <a:pt x="4506" y="11973"/>
                    <a:pt x="3498" y="11500"/>
                    <a:pt x="2868" y="10713"/>
                  </a:cubicBezTo>
                  <a:lnTo>
                    <a:pt x="2868" y="10713"/>
                  </a:lnTo>
                  <a:cubicBezTo>
                    <a:pt x="3072" y="10756"/>
                    <a:pt x="3277" y="10780"/>
                    <a:pt x="3482" y="10780"/>
                  </a:cubicBezTo>
                  <a:cubicBezTo>
                    <a:pt x="3718" y="10780"/>
                    <a:pt x="3955" y="10749"/>
                    <a:pt x="4191" y="10681"/>
                  </a:cubicBezTo>
                  <a:cubicBezTo>
                    <a:pt x="4538" y="11028"/>
                    <a:pt x="5010" y="11217"/>
                    <a:pt x="5483" y="11217"/>
                  </a:cubicBezTo>
                  <a:cubicBezTo>
                    <a:pt x="5955" y="11217"/>
                    <a:pt x="6459" y="11028"/>
                    <a:pt x="6774" y="10681"/>
                  </a:cubicBezTo>
                  <a:close/>
                  <a:moveTo>
                    <a:pt x="1860" y="1"/>
                  </a:moveTo>
                  <a:cubicBezTo>
                    <a:pt x="1261" y="1"/>
                    <a:pt x="757" y="505"/>
                    <a:pt x="757" y="1104"/>
                  </a:cubicBezTo>
                  <a:cubicBezTo>
                    <a:pt x="757" y="1576"/>
                    <a:pt x="1072" y="2017"/>
                    <a:pt x="1513" y="2175"/>
                  </a:cubicBezTo>
                  <a:lnTo>
                    <a:pt x="1513" y="4443"/>
                  </a:lnTo>
                  <a:cubicBezTo>
                    <a:pt x="662" y="4443"/>
                    <a:pt x="1" y="5105"/>
                    <a:pt x="1" y="5955"/>
                  </a:cubicBezTo>
                  <a:cubicBezTo>
                    <a:pt x="1" y="6774"/>
                    <a:pt x="662" y="7436"/>
                    <a:pt x="1513" y="7436"/>
                  </a:cubicBezTo>
                  <a:lnTo>
                    <a:pt x="1513" y="8350"/>
                  </a:lnTo>
                  <a:lnTo>
                    <a:pt x="1261" y="8287"/>
                  </a:lnTo>
                  <a:cubicBezTo>
                    <a:pt x="1214" y="8270"/>
                    <a:pt x="1168" y="8262"/>
                    <a:pt x="1124" y="8262"/>
                  </a:cubicBezTo>
                  <a:cubicBezTo>
                    <a:pt x="846" y="8262"/>
                    <a:pt x="657" y="8577"/>
                    <a:pt x="820" y="8822"/>
                  </a:cubicBezTo>
                  <a:cubicBezTo>
                    <a:pt x="1356" y="9610"/>
                    <a:pt x="1450" y="9799"/>
                    <a:pt x="1765" y="10082"/>
                  </a:cubicBezTo>
                  <a:cubicBezTo>
                    <a:pt x="2364" y="11658"/>
                    <a:pt x="3907" y="12729"/>
                    <a:pt x="5609" y="12729"/>
                  </a:cubicBezTo>
                  <a:cubicBezTo>
                    <a:pt x="7278" y="12729"/>
                    <a:pt x="8822" y="11658"/>
                    <a:pt x="9421" y="10082"/>
                  </a:cubicBezTo>
                  <a:cubicBezTo>
                    <a:pt x="9736" y="9799"/>
                    <a:pt x="9862" y="9610"/>
                    <a:pt x="10366" y="8822"/>
                  </a:cubicBezTo>
                  <a:cubicBezTo>
                    <a:pt x="10529" y="8577"/>
                    <a:pt x="10340" y="8262"/>
                    <a:pt x="10062" y="8262"/>
                  </a:cubicBezTo>
                  <a:cubicBezTo>
                    <a:pt x="10018" y="8262"/>
                    <a:pt x="9972" y="8270"/>
                    <a:pt x="9925" y="8287"/>
                  </a:cubicBezTo>
                  <a:lnTo>
                    <a:pt x="9704" y="8350"/>
                  </a:lnTo>
                  <a:lnTo>
                    <a:pt x="9704" y="7436"/>
                  </a:lnTo>
                  <a:cubicBezTo>
                    <a:pt x="10429" y="7436"/>
                    <a:pt x="11122" y="6774"/>
                    <a:pt x="11122" y="5955"/>
                  </a:cubicBezTo>
                  <a:cubicBezTo>
                    <a:pt x="11122" y="5136"/>
                    <a:pt x="10429" y="4443"/>
                    <a:pt x="9610" y="4443"/>
                  </a:cubicBezTo>
                  <a:lnTo>
                    <a:pt x="9610" y="2175"/>
                  </a:lnTo>
                  <a:cubicBezTo>
                    <a:pt x="10051" y="2017"/>
                    <a:pt x="10366" y="1608"/>
                    <a:pt x="10366" y="1104"/>
                  </a:cubicBezTo>
                  <a:cubicBezTo>
                    <a:pt x="10366" y="473"/>
                    <a:pt x="9862" y="1"/>
                    <a:pt x="9263" y="1"/>
                  </a:cubicBezTo>
                  <a:cubicBezTo>
                    <a:pt x="8633" y="1"/>
                    <a:pt x="8161" y="505"/>
                    <a:pt x="8161" y="1104"/>
                  </a:cubicBezTo>
                  <a:cubicBezTo>
                    <a:pt x="8161" y="1230"/>
                    <a:pt x="8192" y="1324"/>
                    <a:pt x="8224" y="1450"/>
                  </a:cubicBezTo>
                  <a:lnTo>
                    <a:pt x="7405" y="2080"/>
                  </a:lnTo>
                  <a:lnTo>
                    <a:pt x="6585" y="1450"/>
                  </a:lnTo>
                  <a:cubicBezTo>
                    <a:pt x="6617" y="1324"/>
                    <a:pt x="6648" y="1230"/>
                    <a:pt x="6648" y="1104"/>
                  </a:cubicBezTo>
                  <a:cubicBezTo>
                    <a:pt x="6648" y="473"/>
                    <a:pt x="6144" y="1"/>
                    <a:pt x="5546" y="1"/>
                  </a:cubicBezTo>
                  <a:cubicBezTo>
                    <a:pt x="4916" y="1"/>
                    <a:pt x="4443" y="505"/>
                    <a:pt x="4443" y="1104"/>
                  </a:cubicBezTo>
                  <a:cubicBezTo>
                    <a:pt x="4443" y="1230"/>
                    <a:pt x="4506" y="1324"/>
                    <a:pt x="4538" y="1450"/>
                  </a:cubicBezTo>
                  <a:lnTo>
                    <a:pt x="3718" y="2080"/>
                  </a:lnTo>
                  <a:lnTo>
                    <a:pt x="2868" y="1450"/>
                  </a:lnTo>
                  <a:cubicBezTo>
                    <a:pt x="2931" y="1324"/>
                    <a:pt x="2962" y="1230"/>
                    <a:pt x="2962" y="1104"/>
                  </a:cubicBezTo>
                  <a:cubicBezTo>
                    <a:pt x="2962" y="473"/>
                    <a:pt x="2458" y="1"/>
                    <a:pt x="1860"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sp>
        <p:nvSpPr>
          <p:cNvPr id="59" name="Rectangle: Rounded Corners 58">
            <a:extLst>
              <a:ext uri="{FF2B5EF4-FFF2-40B4-BE49-F238E27FC236}">
                <a16:creationId xmlns:a16="http://schemas.microsoft.com/office/drawing/2014/main" id="{782C4210-FB35-2DCF-254B-AB57CAE8CF03}"/>
              </a:ext>
            </a:extLst>
          </p:cNvPr>
          <p:cNvSpPr/>
          <p:nvPr/>
        </p:nvSpPr>
        <p:spPr>
          <a:xfrm>
            <a:off x="1353092" y="2522104"/>
            <a:ext cx="10308724" cy="1529736"/>
          </a:xfrm>
          <a:prstGeom prst="roundRect">
            <a:avLst/>
          </a:prstGeom>
          <a:noFill/>
          <a:ln w="19050">
            <a:solidFill>
              <a:srgbClr val="2970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BD7F2776-7D11-F276-CA19-E056CAA17ECD}"/>
              </a:ext>
            </a:extLst>
          </p:cNvPr>
          <p:cNvSpPr txBox="1"/>
          <p:nvPr/>
        </p:nvSpPr>
        <p:spPr>
          <a:xfrm>
            <a:off x="3231848" y="3518145"/>
            <a:ext cx="1933391" cy="523220"/>
          </a:xfrm>
          <a:prstGeom prst="rect">
            <a:avLst/>
          </a:prstGeom>
          <a:noFill/>
        </p:spPr>
        <p:txBody>
          <a:bodyPr wrap="square">
            <a:spAutoFit/>
          </a:bodyPr>
          <a:lstStyle/>
          <a:p>
            <a:pPr algn="ctr">
              <a:spcBef>
                <a:spcPts val="600"/>
              </a:spcBef>
            </a:pPr>
            <a:r>
              <a:rPr lang="lv-LV" sz="1400" b="1" dirty="0">
                <a:latin typeface="Veranda"/>
              </a:rPr>
              <a:t>Jomas X vadošais arhitekts</a:t>
            </a:r>
            <a:endParaRPr lang="lv-LV" sz="1400" dirty="0">
              <a:latin typeface="Veranda"/>
            </a:endParaRPr>
          </a:p>
        </p:txBody>
      </p:sp>
      <p:sp>
        <p:nvSpPr>
          <p:cNvPr id="62" name="Rectangle: Rounded Corners 61">
            <a:extLst>
              <a:ext uri="{FF2B5EF4-FFF2-40B4-BE49-F238E27FC236}">
                <a16:creationId xmlns:a16="http://schemas.microsoft.com/office/drawing/2014/main" id="{1A1A1228-C393-2C75-080F-A53EEF69F45A}"/>
              </a:ext>
            </a:extLst>
          </p:cNvPr>
          <p:cNvSpPr/>
          <p:nvPr/>
        </p:nvSpPr>
        <p:spPr>
          <a:xfrm>
            <a:off x="3164581" y="1917074"/>
            <a:ext cx="2018418" cy="4566022"/>
          </a:xfrm>
          <a:prstGeom prst="roundRect">
            <a:avLst/>
          </a:prstGeom>
          <a:noFill/>
          <a:ln w="19050">
            <a:solidFill>
              <a:srgbClr val="2970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71839310-5F21-4A27-A512-2A4B772D09CB}"/>
              </a:ext>
            </a:extLst>
          </p:cNvPr>
          <p:cNvSpPr txBox="1"/>
          <p:nvPr/>
        </p:nvSpPr>
        <p:spPr>
          <a:xfrm>
            <a:off x="3188208" y="1933970"/>
            <a:ext cx="1933391" cy="523220"/>
          </a:xfrm>
          <a:prstGeom prst="rect">
            <a:avLst/>
          </a:prstGeom>
          <a:noFill/>
        </p:spPr>
        <p:txBody>
          <a:bodyPr wrap="square">
            <a:spAutoFit/>
          </a:bodyPr>
          <a:lstStyle/>
          <a:p>
            <a:pPr algn="ctr">
              <a:spcBef>
                <a:spcPts val="600"/>
              </a:spcBef>
            </a:pPr>
            <a:r>
              <a:rPr lang="lv-LV" sz="1400" b="1" dirty="0">
                <a:latin typeface="Veranda"/>
              </a:rPr>
              <a:t>Jomas X arhitektūras pārvaldības komanda</a:t>
            </a:r>
            <a:endParaRPr lang="lv-LV" sz="1400" dirty="0">
              <a:latin typeface="Veranda"/>
            </a:endParaRPr>
          </a:p>
        </p:txBody>
      </p:sp>
      <p:sp>
        <p:nvSpPr>
          <p:cNvPr id="13312" name="TextBox 13311">
            <a:extLst>
              <a:ext uri="{FF2B5EF4-FFF2-40B4-BE49-F238E27FC236}">
                <a16:creationId xmlns:a16="http://schemas.microsoft.com/office/drawing/2014/main" id="{66200C08-FA0D-8EF8-DA01-F11B14C8ADE6}"/>
              </a:ext>
            </a:extLst>
          </p:cNvPr>
          <p:cNvSpPr txBox="1"/>
          <p:nvPr/>
        </p:nvSpPr>
        <p:spPr>
          <a:xfrm>
            <a:off x="1424592" y="3539741"/>
            <a:ext cx="1933391" cy="523220"/>
          </a:xfrm>
          <a:prstGeom prst="rect">
            <a:avLst/>
          </a:prstGeom>
          <a:noFill/>
        </p:spPr>
        <p:txBody>
          <a:bodyPr wrap="square">
            <a:spAutoFit/>
          </a:bodyPr>
          <a:lstStyle/>
          <a:p>
            <a:pPr algn="ctr">
              <a:spcBef>
                <a:spcPts val="600"/>
              </a:spcBef>
            </a:pPr>
            <a:r>
              <a:rPr lang="lv-LV" sz="1400" b="1" dirty="0">
                <a:latin typeface="Veranda"/>
              </a:rPr>
              <a:t>Galvenais arhitekts (VARAM)</a:t>
            </a:r>
            <a:endParaRPr lang="lv-LV" sz="1400" dirty="0">
              <a:latin typeface="Veranda"/>
            </a:endParaRPr>
          </a:p>
        </p:txBody>
      </p:sp>
      <p:sp>
        <p:nvSpPr>
          <p:cNvPr id="13313" name="TextBox 13312">
            <a:extLst>
              <a:ext uri="{FF2B5EF4-FFF2-40B4-BE49-F238E27FC236}">
                <a16:creationId xmlns:a16="http://schemas.microsoft.com/office/drawing/2014/main" id="{87C7332C-9589-7387-56C3-D30B41FF7B42}"/>
              </a:ext>
            </a:extLst>
          </p:cNvPr>
          <p:cNvSpPr txBox="1"/>
          <p:nvPr/>
        </p:nvSpPr>
        <p:spPr>
          <a:xfrm>
            <a:off x="3231848" y="4947571"/>
            <a:ext cx="1933391" cy="307777"/>
          </a:xfrm>
          <a:prstGeom prst="rect">
            <a:avLst/>
          </a:prstGeom>
          <a:noFill/>
        </p:spPr>
        <p:txBody>
          <a:bodyPr wrap="square">
            <a:spAutoFit/>
          </a:bodyPr>
          <a:lstStyle/>
          <a:p>
            <a:pPr algn="ctr">
              <a:spcBef>
                <a:spcPts val="600"/>
              </a:spcBef>
            </a:pPr>
            <a:r>
              <a:rPr lang="lv-LV" sz="1400" b="1" dirty="0">
                <a:latin typeface="Veranda"/>
              </a:rPr>
              <a:t>Jomas X arhitekts</a:t>
            </a:r>
            <a:endParaRPr lang="lv-LV" sz="1400" dirty="0">
              <a:latin typeface="Veranda"/>
            </a:endParaRPr>
          </a:p>
        </p:txBody>
      </p:sp>
      <p:grpSp>
        <p:nvGrpSpPr>
          <p:cNvPr id="13323" name="Google Shape;10150;p78">
            <a:extLst>
              <a:ext uri="{FF2B5EF4-FFF2-40B4-BE49-F238E27FC236}">
                <a16:creationId xmlns:a16="http://schemas.microsoft.com/office/drawing/2014/main" id="{07AB1F6E-3F28-2DB1-1964-662DAD6652CB}"/>
              </a:ext>
            </a:extLst>
          </p:cNvPr>
          <p:cNvGrpSpPr/>
          <p:nvPr/>
        </p:nvGrpSpPr>
        <p:grpSpPr>
          <a:xfrm>
            <a:off x="6156402" y="5337794"/>
            <a:ext cx="808052" cy="654504"/>
            <a:chOff x="-57189125" y="1904850"/>
            <a:chExt cx="320575" cy="318225"/>
          </a:xfrm>
          <a:solidFill>
            <a:srgbClr val="29702A"/>
          </a:solidFill>
        </p:grpSpPr>
        <p:sp>
          <p:nvSpPr>
            <p:cNvPr id="13324" name="Google Shape;10151;p78">
              <a:extLst>
                <a:ext uri="{FF2B5EF4-FFF2-40B4-BE49-F238E27FC236}">
                  <a16:creationId xmlns:a16="http://schemas.microsoft.com/office/drawing/2014/main" id="{3E083A8F-9262-2258-7284-E9A85E5FE32B}"/>
                </a:ext>
              </a:extLst>
            </p:cNvPr>
            <p:cNvSpPr/>
            <p:nvPr/>
          </p:nvSpPr>
          <p:spPr>
            <a:xfrm>
              <a:off x="-57073350" y="2072625"/>
              <a:ext cx="18125" cy="17350"/>
            </a:xfrm>
            <a:custGeom>
              <a:avLst/>
              <a:gdLst/>
              <a:ahLst/>
              <a:cxnLst/>
              <a:rect l="l" t="t" r="r" b="b"/>
              <a:pathLst>
                <a:path w="725" h="694" extrusionOk="0">
                  <a:moveTo>
                    <a:pt x="347" y="0"/>
                  </a:moveTo>
                  <a:cubicBezTo>
                    <a:pt x="158" y="0"/>
                    <a:pt x="1" y="158"/>
                    <a:pt x="1" y="347"/>
                  </a:cubicBezTo>
                  <a:cubicBezTo>
                    <a:pt x="1" y="536"/>
                    <a:pt x="158" y="694"/>
                    <a:pt x="347" y="694"/>
                  </a:cubicBezTo>
                  <a:cubicBezTo>
                    <a:pt x="536" y="694"/>
                    <a:pt x="725" y="536"/>
                    <a:pt x="725" y="347"/>
                  </a:cubicBezTo>
                  <a:cubicBezTo>
                    <a:pt x="725"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25" name="Google Shape;10152;p78">
              <a:extLst>
                <a:ext uri="{FF2B5EF4-FFF2-40B4-BE49-F238E27FC236}">
                  <a16:creationId xmlns:a16="http://schemas.microsoft.com/office/drawing/2014/main" id="{ADCE1CB5-5052-8B94-29A1-01924C90C688}"/>
                </a:ext>
              </a:extLst>
            </p:cNvPr>
            <p:cNvSpPr/>
            <p:nvPr/>
          </p:nvSpPr>
          <p:spPr>
            <a:xfrm>
              <a:off x="-56998525" y="2072625"/>
              <a:ext cx="17350" cy="17350"/>
            </a:xfrm>
            <a:custGeom>
              <a:avLst/>
              <a:gdLst/>
              <a:ahLst/>
              <a:cxnLst/>
              <a:rect l="l" t="t" r="r" b="b"/>
              <a:pathLst>
                <a:path w="694" h="694" extrusionOk="0">
                  <a:moveTo>
                    <a:pt x="347" y="0"/>
                  </a:moveTo>
                  <a:cubicBezTo>
                    <a:pt x="158" y="0"/>
                    <a:pt x="1" y="158"/>
                    <a:pt x="1" y="347"/>
                  </a:cubicBezTo>
                  <a:cubicBezTo>
                    <a:pt x="1" y="536"/>
                    <a:pt x="158" y="694"/>
                    <a:pt x="347" y="694"/>
                  </a:cubicBezTo>
                  <a:cubicBezTo>
                    <a:pt x="536" y="694"/>
                    <a:pt x="694" y="536"/>
                    <a:pt x="694" y="347"/>
                  </a:cubicBezTo>
                  <a:cubicBezTo>
                    <a:pt x="694"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26" name="Google Shape;10153;p78">
              <a:extLst>
                <a:ext uri="{FF2B5EF4-FFF2-40B4-BE49-F238E27FC236}">
                  <a16:creationId xmlns:a16="http://schemas.microsoft.com/office/drawing/2014/main" id="{72FC078E-19C2-2E95-3D89-1FE783AE8E28}"/>
                </a:ext>
              </a:extLst>
            </p:cNvPr>
            <p:cNvSpPr/>
            <p:nvPr/>
          </p:nvSpPr>
          <p:spPr>
            <a:xfrm>
              <a:off x="-57035550" y="2007250"/>
              <a:ext cx="17350" cy="18150"/>
            </a:xfrm>
            <a:custGeom>
              <a:avLst/>
              <a:gdLst/>
              <a:ahLst/>
              <a:cxnLst/>
              <a:rect l="l" t="t" r="r" b="b"/>
              <a:pathLst>
                <a:path w="694" h="726" extrusionOk="0">
                  <a:moveTo>
                    <a:pt x="347" y="1"/>
                  </a:moveTo>
                  <a:cubicBezTo>
                    <a:pt x="158" y="1"/>
                    <a:pt x="1" y="158"/>
                    <a:pt x="1" y="347"/>
                  </a:cubicBezTo>
                  <a:cubicBezTo>
                    <a:pt x="1" y="568"/>
                    <a:pt x="158" y="725"/>
                    <a:pt x="347" y="725"/>
                  </a:cubicBezTo>
                  <a:cubicBezTo>
                    <a:pt x="536" y="725"/>
                    <a:pt x="694" y="568"/>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27" name="Google Shape;10154;p78">
              <a:extLst>
                <a:ext uri="{FF2B5EF4-FFF2-40B4-BE49-F238E27FC236}">
                  <a16:creationId xmlns:a16="http://schemas.microsoft.com/office/drawing/2014/main" id="{2B45EE9A-F11F-0FF3-F1C7-2ED9B2F67155}"/>
                </a:ext>
              </a:extLst>
            </p:cNvPr>
            <p:cNvSpPr/>
            <p:nvPr/>
          </p:nvSpPr>
          <p:spPr>
            <a:xfrm>
              <a:off x="-57063900" y="2135825"/>
              <a:ext cx="73275" cy="28975"/>
            </a:xfrm>
            <a:custGeom>
              <a:avLst/>
              <a:gdLst/>
              <a:ahLst/>
              <a:cxnLst/>
              <a:rect l="l" t="t" r="r" b="b"/>
              <a:pathLst>
                <a:path w="2931" h="1159" extrusionOk="0">
                  <a:moveTo>
                    <a:pt x="414" y="1"/>
                  </a:moveTo>
                  <a:cubicBezTo>
                    <a:pt x="316" y="1"/>
                    <a:pt x="221" y="40"/>
                    <a:pt x="158" y="119"/>
                  </a:cubicBezTo>
                  <a:cubicBezTo>
                    <a:pt x="1" y="276"/>
                    <a:pt x="1" y="497"/>
                    <a:pt x="158" y="623"/>
                  </a:cubicBezTo>
                  <a:cubicBezTo>
                    <a:pt x="536" y="970"/>
                    <a:pt x="1009" y="1159"/>
                    <a:pt x="1481" y="1159"/>
                  </a:cubicBezTo>
                  <a:cubicBezTo>
                    <a:pt x="1954" y="1159"/>
                    <a:pt x="2458" y="970"/>
                    <a:pt x="2773" y="623"/>
                  </a:cubicBezTo>
                  <a:cubicBezTo>
                    <a:pt x="2931" y="465"/>
                    <a:pt x="2931" y="213"/>
                    <a:pt x="2773" y="119"/>
                  </a:cubicBezTo>
                  <a:cubicBezTo>
                    <a:pt x="2710" y="40"/>
                    <a:pt x="2623" y="1"/>
                    <a:pt x="2533" y="1"/>
                  </a:cubicBezTo>
                  <a:cubicBezTo>
                    <a:pt x="2442" y="1"/>
                    <a:pt x="2348" y="40"/>
                    <a:pt x="2269" y="119"/>
                  </a:cubicBezTo>
                  <a:cubicBezTo>
                    <a:pt x="2048" y="308"/>
                    <a:pt x="1733" y="434"/>
                    <a:pt x="1481" y="434"/>
                  </a:cubicBezTo>
                  <a:cubicBezTo>
                    <a:pt x="1166" y="434"/>
                    <a:pt x="883" y="308"/>
                    <a:pt x="694" y="119"/>
                  </a:cubicBezTo>
                  <a:cubicBezTo>
                    <a:pt x="615" y="40"/>
                    <a:pt x="513" y="1"/>
                    <a:pt x="414"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28" name="Google Shape;10155;p78">
              <a:extLst>
                <a:ext uri="{FF2B5EF4-FFF2-40B4-BE49-F238E27FC236}">
                  <a16:creationId xmlns:a16="http://schemas.microsoft.com/office/drawing/2014/main" id="{A74A7BC8-1983-338E-155C-4450C3A89E6A}"/>
                </a:ext>
              </a:extLst>
            </p:cNvPr>
            <p:cNvSpPr/>
            <p:nvPr/>
          </p:nvSpPr>
          <p:spPr>
            <a:xfrm>
              <a:off x="-57189125" y="1904850"/>
              <a:ext cx="320575" cy="318225"/>
            </a:xfrm>
            <a:custGeom>
              <a:avLst/>
              <a:gdLst/>
              <a:ahLst/>
              <a:cxnLst/>
              <a:rect l="l" t="t" r="r" b="b"/>
              <a:pathLst>
                <a:path w="12823" h="12729" extrusionOk="0">
                  <a:moveTo>
                    <a:pt x="6490" y="726"/>
                  </a:moveTo>
                  <a:cubicBezTo>
                    <a:pt x="6994" y="726"/>
                    <a:pt x="7467" y="1104"/>
                    <a:pt x="7593" y="1639"/>
                  </a:cubicBezTo>
                  <a:cubicBezTo>
                    <a:pt x="7215" y="1545"/>
                    <a:pt x="6868" y="1450"/>
                    <a:pt x="6490" y="1450"/>
                  </a:cubicBezTo>
                  <a:cubicBezTo>
                    <a:pt x="6081" y="1450"/>
                    <a:pt x="5734" y="1513"/>
                    <a:pt x="5388" y="1639"/>
                  </a:cubicBezTo>
                  <a:cubicBezTo>
                    <a:pt x="5482" y="1104"/>
                    <a:pt x="5923" y="726"/>
                    <a:pt x="6490" y="726"/>
                  </a:cubicBezTo>
                  <a:close/>
                  <a:moveTo>
                    <a:pt x="6081" y="2269"/>
                  </a:moveTo>
                  <a:lnTo>
                    <a:pt x="6081" y="2301"/>
                  </a:lnTo>
                  <a:cubicBezTo>
                    <a:pt x="5860" y="2364"/>
                    <a:pt x="5608" y="2584"/>
                    <a:pt x="5482" y="2805"/>
                  </a:cubicBezTo>
                  <a:cubicBezTo>
                    <a:pt x="5104" y="2805"/>
                    <a:pt x="4695" y="2994"/>
                    <a:pt x="4506" y="3372"/>
                  </a:cubicBezTo>
                  <a:cubicBezTo>
                    <a:pt x="4317" y="3719"/>
                    <a:pt x="4317" y="4160"/>
                    <a:pt x="4506" y="4475"/>
                  </a:cubicBezTo>
                  <a:cubicBezTo>
                    <a:pt x="4474" y="4538"/>
                    <a:pt x="4443" y="4664"/>
                    <a:pt x="4380" y="4727"/>
                  </a:cubicBezTo>
                  <a:cubicBezTo>
                    <a:pt x="4002" y="4979"/>
                    <a:pt x="3529" y="5136"/>
                    <a:pt x="3088" y="5168"/>
                  </a:cubicBezTo>
                  <a:cubicBezTo>
                    <a:pt x="3277" y="3624"/>
                    <a:pt x="4537" y="2427"/>
                    <a:pt x="6081" y="2269"/>
                  </a:cubicBezTo>
                  <a:close/>
                  <a:moveTo>
                    <a:pt x="6837" y="2269"/>
                  </a:moveTo>
                  <a:cubicBezTo>
                    <a:pt x="8412" y="2427"/>
                    <a:pt x="9641" y="3624"/>
                    <a:pt x="9830" y="5168"/>
                  </a:cubicBezTo>
                  <a:cubicBezTo>
                    <a:pt x="9357" y="5136"/>
                    <a:pt x="8916" y="4979"/>
                    <a:pt x="8538" y="4727"/>
                  </a:cubicBezTo>
                  <a:cubicBezTo>
                    <a:pt x="8475" y="4632"/>
                    <a:pt x="8444" y="4538"/>
                    <a:pt x="8412" y="4475"/>
                  </a:cubicBezTo>
                  <a:cubicBezTo>
                    <a:pt x="8601" y="4097"/>
                    <a:pt x="8633" y="3719"/>
                    <a:pt x="8412" y="3372"/>
                  </a:cubicBezTo>
                  <a:cubicBezTo>
                    <a:pt x="8223" y="2994"/>
                    <a:pt x="7814" y="2805"/>
                    <a:pt x="7436" y="2805"/>
                  </a:cubicBezTo>
                  <a:cubicBezTo>
                    <a:pt x="7310" y="2584"/>
                    <a:pt x="7057" y="2364"/>
                    <a:pt x="6837" y="2301"/>
                  </a:cubicBezTo>
                  <a:lnTo>
                    <a:pt x="6837" y="2269"/>
                  </a:lnTo>
                  <a:close/>
                  <a:moveTo>
                    <a:pt x="6490" y="2962"/>
                  </a:moveTo>
                  <a:cubicBezTo>
                    <a:pt x="6648" y="2962"/>
                    <a:pt x="6805" y="3088"/>
                    <a:pt x="6837" y="3277"/>
                  </a:cubicBezTo>
                  <a:cubicBezTo>
                    <a:pt x="6863" y="3460"/>
                    <a:pt x="7039" y="3577"/>
                    <a:pt x="7224" y="3577"/>
                  </a:cubicBezTo>
                  <a:cubicBezTo>
                    <a:pt x="7263" y="3577"/>
                    <a:pt x="7303" y="3572"/>
                    <a:pt x="7341" y="3561"/>
                  </a:cubicBezTo>
                  <a:cubicBezTo>
                    <a:pt x="7384" y="3535"/>
                    <a:pt x="7430" y="3523"/>
                    <a:pt x="7476" y="3523"/>
                  </a:cubicBezTo>
                  <a:cubicBezTo>
                    <a:pt x="7595" y="3523"/>
                    <a:pt x="7714" y="3604"/>
                    <a:pt x="7782" y="3719"/>
                  </a:cubicBezTo>
                  <a:cubicBezTo>
                    <a:pt x="7845" y="3876"/>
                    <a:pt x="7814" y="4065"/>
                    <a:pt x="7688" y="4191"/>
                  </a:cubicBezTo>
                  <a:cubicBezTo>
                    <a:pt x="7562" y="4349"/>
                    <a:pt x="7562" y="4601"/>
                    <a:pt x="7688" y="4727"/>
                  </a:cubicBezTo>
                  <a:cubicBezTo>
                    <a:pt x="7845" y="4853"/>
                    <a:pt x="7908" y="5042"/>
                    <a:pt x="7782" y="5199"/>
                  </a:cubicBezTo>
                  <a:cubicBezTo>
                    <a:pt x="7712" y="5316"/>
                    <a:pt x="7590" y="5381"/>
                    <a:pt x="7467" y="5381"/>
                  </a:cubicBezTo>
                  <a:cubicBezTo>
                    <a:pt x="7425" y="5381"/>
                    <a:pt x="7382" y="5373"/>
                    <a:pt x="7341" y="5357"/>
                  </a:cubicBezTo>
                  <a:cubicBezTo>
                    <a:pt x="7303" y="5346"/>
                    <a:pt x="7264" y="5341"/>
                    <a:pt x="7227" y="5341"/>
                  </a:cubicBezTo>
                  <a:cubicBezTo>
                    <a:pt x="7048" y="5341"/>
                    <a:pt x="6889" y="5458"/>
                    <a:pt x="6837" y="5640"/>
                  </a:cubicBezTo>
                  <a:cubicBezTo>
                    <a:pt x="6805" y="5829"/>
                    <a:pt x="6648" y="5955"/>
                    <a:pt x="6490" y="5955"/>
                  </a:cubicBezTo>
                  <a:cubicBezTo>
                    <a:pt x="6333" y="5955"/>
                    <a:pt x="6175" y="5829"/>
                    <a:pt x="6112" y="5640"/>
                  </a:cubicBezTo>
                  <a:cubicBezTo>
                    <a:pt x="6086" y="5458"/>
                    <a:pt x="5931" y="5341"/>
                    <a:pt x="5736" y="5341"/>
                  </a:cubicBezTo>
                  <a:cubicBezTo>
                    <a:pt x="5695" y="5341"/>
                    <a:pt x="5652" y="5346"/>
                    <a:pt x="5608" y="5357"/>
                  </a:cubicBezTo>
                  <a:cubicBezTo>
                    <a:pt x="5565" y="5383"/>
                    <a:pt x="5519" y="5394"/>
                    <a:pt x="5474" y="5394"/>
                  </a:cubicBezTo>
                  <a:cubicBezTo>
                    <a:pt x="5354" y="5394"/>
                    <a:pt x="5236" y="5313"/>
                    <a:pt x="5167" y="5199"/>
                  </a:cubicBezTo>
                  <a:cubicBezTo>
                    <a:pt x="5104" y="5042"/>
                    <a:pt x="5136" y="4853"/>
                    <a:pt x="5262" y="4727"/>
                  </a:cubicBezTo>
                  <a:cubicBezTo>
                    <a:pt x="5419" y="4569"/>
                    <a:pt x="5419" y="4317"/>
                    <a:pt x="5262" y="4191"/>
                  </a:cubicBezTo>
                  <a:cubicBezTo>
                    <a:pt x="5104" y="4065"/>
                    <a:pt x="5073" y="3876"/>
                    <a:pt x="5167" y="3719"/>
                  </a:cubicBezTo>
                  <a:cubicBezTo>
                    <a:pt x="5237" y="3602"/>
                    <a:pt x="5359" y="3537"/>
                    <a:pt x="5482" y="3537"/>
                  </a:cubicBezTo>
                  <a:cubicBezTo>
                    <a:pt x="5525" y="3537"/>
                    <a:pt x="5568" y="3545"/>
                    <a:pt x="5608" y="3561"/>
                  </a:cubicBezTo>
                  <a:cubicBezTo>
                    <a:pt x="5652" y="3572"/>
                    <a:pt x="5694" y="3577"/>
                    <a:pt x="5734" y="3577"/>
                  </a:cubicBezTo>
                  <a:cubicBezTo>
                    <a:pt x="5922" y="3577"/>
                    <a:pt x="6060" y="3460"/>
                    <a:pt x="6112" y="3277"/>
                  </a:cubicBezTo>
                  <a:cubicBezTo>
                    <a:pt x="6175" y="3088"/>
                    <a:pt x="6333" y="2962"/>
                    <a:pt x="6490" y="2962"/>
                  </a:cubicBezTo>
                  <a:close/>
                  <a:moveTo>
                    <a:pt x="2332" y="6711"/>
                  </a:moveTo>
                  <a:lnTo>
                    <a:pt x="2332" y="8192"/>
                  </a:lnTo>
                  <a:cubicBezTo>
                    <a:pt x="1954" y="8192"/>
                    <a:pt x="1607" y="7877"/>
                    <a:pt x="1607" y="7436"/>
                  </a:cubicBezTo>
                  <a:cubicBezTo>
                    <a:pt x="1607" y="7027"/>
                    <a:pt x="1954" y="6711"/>
                    <a:pt x="2332" y="6711"/>
                  </a:cubicBezTo>
                  <a:close/>
                  <a:moveTo>
                    <a:pt x="10618" y="6711"/>
                  </a:moveTo>
                  <a:cubicBezTo>
                    <a:pt x="10996" y="6711"/>
                    <a:pt x="11374" y="7027"/>
                    <a:pt x="11374" y="7468"/>
                  </a:cubicBezTo>
                  <a:cubicBezTo>
                    <a:pt x="11374" y="7846"/>
                    <a:pt x="11059" y="8192"/>
                    <a:pt x="10618" y="8192"/>
                  </a:cubicBezTo>
                  <a:lnTo>
                    <a:pt x="10618" y="6711"/>
                  </a:lnTo>
                  <a:close/>
                  <a:moveTo>
                    <a:pt x="1166" y="8350"/>
                  </a:moveTo>
                  <a:cubicBezTo>
                    <a:pt x="1450" y="8728"/>
                    <a:pt x="1891" y="8948"/>
                    <a:pt x="2363" y="8948"/>
                  </a:cubicBezTo>
                  <a:cubicBezTo>
                    <a:pt x="2332" y="9358"/>
                    <a:pt x="1985" y="9704"/>
                    <a:pt x="1607" y="9704"/>
                  </a:cubicBezTo>
                  <a:cubicBezTo>
                    <a:pt x="1198" y="9704"/>
                    <a:pt x="851" y="9389"/>
                    <a:pt x="851" y="8948"/>
                  </a:cubicBezTo>
                  <a:cubicBezTo>
                    <a:pt x="851" y="8728"/>
                    <a:pt x="977" y="8476"/>
                    <a:pt x="1166" y="8350"/>
                  </a:cubicBezTo>
                  <a:close/>
                  <a:moveTo>
                    <a:pt x="11783" y="8350"/>
                  </a:moveTo>
                  <a:cubicBezTo>
                    <a:pt x="12004" y="8507"/>
                    <a:pt x="12098" y="8728"/>
                    <a:pt x="12098" y="8948"/>
                  </a:cubicBezTo>
                  <a:cubicBezTo>
                    <a:pt x="12098" y="9358"/>
                    <a:pt x="11752" y="9704"/>
                    <a:pt x="11374" y="9704"/>
                  </a:cubicBezTo>
                  <a:cubicBezTo>
                    <a:pt x="10964" y="9704"/>
                    <a:pt x="10618" y="9389"/>
                    <a:pt x="10618" y="8948"/>
                  </a:cubicBezTo>
                  <a:cubicBezTo>
                    <a:pt x="11090" y="8948"/>
                    <a:pt x="11531" y="8728"/>
                    <a:pt x="11783" y="8350"/>
                  </a:cubicBezTo>
                  <a:close/>
                  <a:moveTo>
                    <a:pt x="8381" y="5514"/>
                  </a:moveTo>
                  <a:cubicBezTo>
                    <a:pt x="8790" y="5735"/>
                    <a:pt x="9326" y="5892"/>
                    <a:pt x="9798" y="5924"/>
                  </a:cubicBezTo>
                  <a:lnTo>
                    <a:pt x="9798" y="8570"/>
                  </a:lnTo>
                  <a:cubicBezTo>
                    <a:pt x="9861" y="10398"/>
                    <a:pt x="8318" y="11941"/>
                    <a:pt x="6490" y="11941"/>
                  </a:cubicBezTo>
                  <a:cubicBezTo>
                    <a:pt x="4632" y="11941"/>
                    <a:pt x="3088" y="10398"/>
                    <a:pt x="3088" y="8570"/>
                  </a:cubicBezTo>
                  <a:lnTo>
                    <a:pt x="3088" y="5924"/>
                  </a:lnTo>
                  <a:cubicBezTo>
                    <a:pt x="3592" y="5892"/>
                    <a:pt x="4065" y="5735"/>
                    <a:pt x="4506" y="5514"/>
                  </a:cubicBezTo>
                  <a:lnTo>
                    <a:pt x="4506" y="5577"/>
                  </a:lnTo>
                  <a:cubicBezTo>
                    <a:pt x="4695" y="5924"/>
                    <a:pt x="5104" y="6113"/>
                    <a:pt x="5482" y="6113"/>
                  </a:cubicBezTo>
                  <a:cubicBezTo>
                    <a:pt x="5703" y="6459"/>
                    <a:pt x="6049" y="6711"/>
                    <a:pt x="6427" y="6711"/>
                  </a:cubicBezTo>
                  <a:cubicBezTo>
                    <a:pt x="6837" y="6711"/>
                    <a:pt x="7215" y="6459"/>
                    <a:pt x="7373" y="6113"/>
                  </a:cubicBezTo>
                  <a:cubicBezTo>
                    <a:pt x="7782" y="6113"/>
                    <a:pt x="8160" y="5924"/>
                    <a:pt x="8381" y="5577"/>
                  </a:cubicBezTo>
                  <a:lnTo>
                    <a:pt x="8381" y="5514"/>
                  </a:lnTo>
                  <a:close/>
                  <a:moveTo>
                    <a:pt x="6396" y="1"/>
                  </a:moveTo>
                  <a:cubicBezTo>
                    <a:pt x="5892" y="1"/>
                    <a:pt x="5419" y="221"/>
                    <a:pt x="5073" y="568"/>
                  </a:cubicBezTo>
                  <a:cubicBezTo>
                    <a:pt x="4726" y="915"/>
                    <a:pt x="4506" y="1419"/>
                    <a:pt x="4506" y="1954"/>
                  </a:cubicBezTo>
                  <a:cubicBezTo>
                    <a:pt x="3182" y="2616"/>
                    <a:pt x="2237" y="4002"/>
                    <a:pt x="2237" y="5609"/>
                  </a:cubicBezTo>
                  <a:lnTo>
                    <a:pt x="2237" y="5955"/>
                  </a:lnTo>
                  <a:cubicBezTo>
                    <a:pt x="1324" y="5955"/>
                    <a:pt x="599" y="6743"/>
                    <a:pt x="725" y="7657"/>
                  </a:cubicBezTo>
                  <a:cubicBezTo>
                    <a:pt x="252" y="7940"/>
                    <a:pt x="0" y="8413"/>
                    <a:pt x="0" y="8948"/>
                  </a:cubicBezTo>
                  <a:cubicBezTo>
                    <a:pt x="0" y="9767"/>
                    <a:pt x="662" y="10461"/>
                    <a:pt x="1481" y="10461"/>
                  </a:cubicBezTo>
                  <a:cubicBezTo>
                    <a:pt x="1891" y="10461"/>
                    <a:pt x="2237" y="10303"/>
                    <a:pt x="2521" y="10051"/>
                  </a:cubicBezTo>
                  <a:cubicBezTo>
                    <a:pt x="3088" y="11563"/>
                    <a:pt x="4569" y="12729"/>
                    <a:pt x="6364" y="12729"/>
                  </a:cubicBezTo>
                  <a:cubicBezTo>
                    <a:pt x="8129" y="12729"/>
                    <a:pt x="9641" y="11595"/>
                    <a:pt x="10239" y="10051"/>
                  </a:cubicBezTo>
                  <a:cubicBezTo>
                    <a:pt x="10492" y="10303"/>
                    <a:pt x="10870" y="10461"/>
                    <a:pt x="11248" y="10461"/>
                  </a:cubicBezTo>
                  <a:cubicBezTo>
                    <a:pt x="12067" y="10461"/>
                    <a:pt x="12760" y="9767"/>
                    <a:pt x="12760" y="8948"/>
                  </a:cubicBezTo>
                  <a:cubicBezTo>
                    <a:pt x="12823" y="8413"/>
                    <a:pt x="12539" y="7877"/>
                    <a:pt x="12067" y="7657"/>
                  </a:cubicBezTo>
                  <a:cubicBezTo>
                    <a:pt x="12193" y="6743"/>
                    <a:pt x="11468" y="5955"/>
                    <a:pt x="10586" y="5955"/>
                  </a:cubicBezTo>
                  <a:lnTo>
                    <a:pt x="10586" y="5609"/>
                  </a:lnTo>
                  <a:cubicBezTo>
                    <a:pt x="10586" y="4002"/>
                    <a:pt x="9672" y="2616"/>
                    <a:pt x="8286" y="1954"/>
                  </a:cubicBezTo>
                  <a:cubicBezTo>
                    <a:pt x="8286" y="1419"/>
                    <a:pt x="8097" y="915"/>
                    <a:pt x="7751" y="568"/>
                  </a:cubicBezTo>
                  <a:cubicBezTo>
                    <a:pt x="7373" y="221"/>
                    <a:pt x="6900" y="1"/>
                    <a:pt x="639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sp>
        <p:nvSpPr>
          <p:cNvPr id="13334" name="Rectangle: Rounded Corners 13333">
            <a:extLst>
              <a:ext uri="{FF2B5EF4-FFF2-40B4-BE49-F238E27FC236}">
                <a16:creationId xmlns:a16="http://schemas.microsoft.com/office/drawing/2014/main" id="{E1678AA6-FCCE-10DD-9E6A-478514900627}"/>
              </a:ext>
            </a:extLst>
          </p:cNvPr>
          <p:cNvSpPr/>
          <p:nvPr/>
        </p:nvSpPr>
        <p:spPr>
          <a:xfrm>
            <a:off x="5570105" y="1904316"/>
            <a:ext cx="2018418" cy="4566022"/>
          </a:xfrm>
          <a:prstGeom prst="roundRect">
            <a:avLst/>
          </a:prstGeom>
          <a:noFill/>
          <a:ln w="19050">
            <a:solidFill>
              <a:srgbClr val="2970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384" name="Google Shape;10150;p78">
            <a:extLst>
              <a:ext uri="{FF2B5EF4-FFF2-40B4-BE49-F238E27FC236}">
                <a16:creationId xmlns:a16="http://schemas.microsoft.com/office/drawing/2014/main" id="{82386560-8002-4154-04D9-6223EADAE9A9}"/>
              </a:ext>
            </a:extLst>
          </p:cNvPr>
          <p:cNvGrpSpPr/>
          <p:nvPr/>
        </p:nvGrpSpPr>
        <p:grpSpPr>
          <a:xfrm>
            <a:off x="8631378" y="5316458"/>
            <a:ext cx="808052" cy="654504"/>
            <a:chOff x="-57189125" y="1904850"/>
            <a:chExt cx="320575" cy="318225"/>
          </a:xfrm>
          <a:solidFill>
            <a:srgbClr val="29702A"/>
          </a:solidFill>
        </p:grpSpPr>
        <p:sp>
          <p:nvSpPr>
            <p:cNvPr id="13385" name="Google Shape;10151;p78">
              <a:extLst>
                <a:ext uri="{FF2B5EF4-FFF2-40B4-BE49-F238E27FC236}">
                  <a16:creationId xmlns:a16="http://schemas.microsoft.com/office/drawing/2014/main" id="{5DC6A6B4-E2D9-D713-2EB6-56A1C8312F4C}"/>
                </a:ext>
              </a:extLst>
            </p:cNvPr>
            <p:cNvSpPr/>
            <p:nvPr/>
          </p:nvSpPr>
          <p:spPr>
            <a:xfrm>
              <a:off x="-57073350" y="2072625"/>
              <a:ext cx="18125" cy="17350"/>
            </a:xfrm>
            <a:custGeom>
              <a:avLst/>
              <a:gdLst/>
              <a:ahLst/>
              <a:cxnLst/>
              <a:rect l="l" t="t" r="r" b="b"/>
              <a:pathLst>
                <a:path w="725" h="694" extrusionOk="0">
                  <a:moveTo>
                    <a:pt x="347" y="0"/>
                  </a:moveTo>
                  <a:cubicBezTo>
                    <a:pt x="158" y="0"/>
                    <a:pt x="1" y="158"/>
                    <a:pt x="1" y="347"/>
                  </a:cubicBezTo>
                  <a:cubicBezTo>
                    <a:pt x="1" y="536"/>
                    <a:pt x="158" y="694"/>
                    <a:pt x="347" y="694"/>
                  </a:cubicBezTo>
                  <a:cubicBezTo>
                    <a:pt x="536" y="694"/>
                    <a:pt x="725" y="536"/>
                    <a:pt x="725" y="347"/>
                  </a:cubicBezTo>
                  <a:cubicBezTo>
                    <a:pt x="725"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86" name="Google Shape;10152;p78">
              <a:extLst>
                <a:ext uri="{FF2B5EF4-FFF2-40B4-BE49-F238E27FC236}">
                  <a16:creationId xmlns:a16="http://schemas.microsoft.com/office/drawing/2014/main" id="{2E61BE4F-8AE6-EC04-255D-DE822C269921}"/>
                </a:ext>
              </a:extLst>
            </p:cNvPr>
            <p:cNvSpPr/>
            <p:nvPr/>
          </p:nvSpPr>
          <p:spPr>
            <a:xfrm>
              <a:off x="-56998525" y="2072625"/>
              <a:ext cx="17350" cy="17350"/>
            </a:xfrm>
            <a:custGeom>
              <a:avLst/>
              <a:gdLst/>
              <a:ahLst/>
              <a:cxnLst/>
              <a:rect l="l" t="t" r="r" b="b"/>
              <a:pathLst>
                <a:path w="694" h="694" extrusionOk="0">
                  <a:moveTo>
                    <a:pt x="347" y="0"/>
                  </a:moveTo>
                  <a:cubicBezTo>
                    <a:pt x="158" y="0"/>
                    <a:pt x="1" y="158"/>
                    <a:pt x="1" y="347"/>
                  </a:cubicBezTo>
                  <a:cubicBezTo>
                    <a:pt x="1" y="536"/>
                    <a:pt x="158" y="694"/>
                    <a:pt x="347" y="694"/>
                  </a:cubicBezTo>
                  <a:cubicBezTo>
                    <a:pt x="536" y="694"/>
                    <a:pt x="694" y="536"/>
                    <a:pt x="694" y="347"/>
                  </a:cubicBezTo>
                  <a:cubicBezTo>
                    <a:pt x="694" y="158"/>
                    <a:pt x="536" y="0"/>
                    <a:pt x="347" y="0"/>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87" name="Google Shape;10153;p78">
              <a:extLst>
                <a:ext uri="{FF2B5EF4-FFF2-40B4-BE49-F238E27FC236}">
                  <a16:creationId xmlns:a16="http://schemas.microsoft.com/office/drawing/2014/main" id="{ADFD1082-39FF-61C8-0D2B-320CB57F6FE9}"/>
                </a:ext>
              </a:extLst>
            </p:cNvPr>
            <p:cNvSpPr/>
            <p:nvPr/>
          </p:nvSpPr>
          <p:spPr>
            <a:xfrm>
              <a:off x="-57035550" y="2007250"/>
              <a:ext cx="17350" cy="18150"/>
            </a:xfrm>
            <a:custGeom>
              <a:avLst/>
              <a:gdLst/>
              <a:ahLst/>
              <a:cxnLst/>
              <a:rect l="l" t="t" r="r" b="b"/>
              <a:pathLst>
                <a:path w="694" h="726" extrusionOk="0">
                  <a:moveTo>
                    <a:pt x="347" y="1"/>
                  </a:moveTo>
                  <a:cubicBezTo>
                    <a:pt x="158" y="1"/>
                    <a:pt x="1" y="158"/>
                    <a:pt x="1" y="347"/>
                  </a:cubicBezTo>
                  <a:cubicBezTo>
                    <a:pt x="1" y="568"/>
                    <a:pt x="158" y="725"/>
                    <a:pt x="347" y="725"/>
                  </a:cubicBezTo>
                  <a:cubicBezTo>
                    <a:pt x="536" y="725"/>
                    <a:pt x="694" y="568"/>
                    <a:pt x="694" y="347"/>
                  </a:cubicBezTo>
                  <a:cubicBezTo>
                    <a:pt x="694" y="158"/>
                    <a:pt x="536" y="1"/>
                    <a:pt x="347"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88" name="Google Shape;10154;p78">
              <a:extLst>
                <a:ext uri="{FF2B5EF4-FFF2-40B4-BE49-F238E27FC236}">
                  <a16:creationId xmlns:a16="http://schemas.microsoft.com/office/drawing/2014/main" id="{D42243A5-5E3C-D7CF-8F75-EC6BEAA2421C}"/>
                </a:ext>
              </a:extLst>
            </p:cNvPr>
            <p:cNvSpPr/>
            <p:nvPr/>
          </p:nvSpPr>
          <p:spPr>
            <a:xfrm>
              <a:off x="-57063900" y="2135825"/>
              <a:ext cx="73275" cy="28975"/>
            </a:xfrm>
            <a:custGeom>
              <a:avLst/>
              <a:gdLst/>
              <a:ahLst/>
              <a:cxnLst/>
              <a:rect l="l" t="t" r="r" b="b"/>
              <a:pathLst>
                <a:path w="2931" h="1159" extrusionOk="0">
                  <a:moveTo>
                    <a:pt x="414" y="1"/>
                  </a:moveTo>
                  <a:cubicBezTo>
                    <a:pt x="316" y="1"/>
                    <a:pt x="221" y="40"/>
                    <a:pt x="158" y="119"/>
                  </a:cubicBezTo>
                  <a:cubicBezTo>
                    <a:pt x="1" y="276"/>
                    <a:pt x="1" y="497"/>
                    <a:pt x="158" y="623"/>
                  </a:cubicBezTo>
                  <a:cubicBezTo>
                    <a:pt x="536" y="970"/>
                    <a:pt x="1009" y="1159"/>
                    <a:pt x="1481" y="1159"/>
                  </a:cubicBezTo>
                  <a:cubicBezTo>
                    <a:pt x="1954" y="1159"/>
                    <a:pt x="2458" y="970"/>
                    <a:pt x="2773" y="623"/>
                  </a:cubicBezTo>
                  <a:cubicBezTo>
                    <a:pt x="2931" y="465"/>
                    <a:pt x="2931" y="213"/>
                    <a:pt x="2773" y="119"/>
                  </a:cubicBezTo>
                  <a:cubicBezTo>
                    <a:pt x="2710" y="40"/>
                    <a:pt x="2623" y="1"/>
                    <a:pt x="2533" y="1"/>
                  </a:cubicBezTo>
                  <a:cubicBezTo>
                    <a:pt x="2442" y="1"/>
                    <a:pt x="2348" y="40"/>
                    <a:pt x="2269" y="119"/>
                  </a:cubicBezTo>
                  <a:cubicBezTo>
                    <a:pt x="2048" y="308"/>
                    <a:pt x="1733" y="434"/>
                    <a:pt x="1481" y="434"/>
                  </a:cubicBezTo>
                  <a:cubicBezTo>
                    <a:pt x="1166" y="434"/>
                    <a:pt x="883" y="308"/>
                    <a:pt x="694" y="119"/>
                  </a:cubicBezTo>
                  <a:cubicBezTo>
                    <a:pt x="615" y="40"/>
                    <a:pt x="513" y="1"/>
                    <a:pt x="414"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sp>
          <p:nvSpPr>
            <p:cNvPr id="13389" name="Google Shape;10155;p78">
              <a:extLst>
                <a:ext uri="{FF2B5EF4-FFF2-40B4-BE49-F238E27FC236}">
                  <a16:creationId xmlns:a16="http://schemas.microsoft.com/office/drawing/2014/main" id="{67F64D29-9732-7227-432A-EA848220887E}"/>
                </a:ext>
              </a:extLst>
            </p:cNvPr>
            <p:cNvSpPr/>
            <p:nvPr/>
          </p:nvSpPr>
          <p:spPr>
            <a:xfrm>
              <a:off x="-57189125" y="1904850"/>
              <a:ext cx="320575" cy="318225"/>
            </a:xfrm>
            <a:custGeom>
              <a:avLst/>
              <a:gdLst/>
              <a:ahLst/>
              <a:cxnLst/>
              <a:rect l="l" t="t" r="r" b="b"/>
              <a:pathLst>
                <a:path w="12823" h="12729" extrusionOk="0">
                  <a:moveTo>
                    <a:pt x="6490" y="726"/>
                  </a:moveTo>
                  <a:cubicBezTo>
                    <a:pt x="6994" y="726"/>
                    <a:pt x="7467" y="1104"/>
                    <a:pt x="7593" y="1639"/>
                  </a:cubicBezTo>
                  <a:cubicBezTo>
                    <a:pt x="7215" y="1545"/>
                    <a:pt x="6868" y="1450"/>
                    <a:pt x="6490" y="1450"/>
                  </a:cubicBezTo>
                  <a:cubicBezTo>
                    <a:pt x="6081" y="1450"/>
                    <a:pt x="5734" y="1513"/>
                    <a:pt x="5388" y="1639"/>
                  </a:cubicBezTo>
                  <a:cubicBezTo>
                    <a:pt x="5482" y="1104"/>
                    <a:pt x="5923" y="726"/>
                    <a:pt x="6490" y="726"/>
                  </a:cubicBezTo>
                  <a:close/>
                  <a:moveTo>
                    <a:pt x="6081" y="2269"/>
                  </a:moveTo>
                  <a:lnTo>
                    <a:pt x="6081" y="2301"/>
                  </a:lnTo>
                  <a:cubicBezTo>
                    <a:pt x="5860" y="2364"/>
                    <a:pt x="5608" y="2584"/>
                    <a:pt x="5482" y="2805"/>
                  </a:cubicBezTo>
                  <a:cubicBezTo>
                    <a:pt x="5104" y="2805"/>
                    <a:pt x="4695" y="2994"/>
                    <a:pt x="4506" y="3372"/>
                  </a:cubicBezTo>
                  <a:cubicBezTo>
                    <a:pt x="4317" y="3719"/>
                    <a:pt x="4317" y="4160"/>
                    <a:pt x="4506" y="4475"/>
                  </a:cubicBezTo>
                  <a:cubicBezTo>
                    <a:pt x="4474" y="4538"/>
                    <a:pt x="4443" y="4664"/>
                    <a:pt x="4380" y="4727"/>
                  </a:cubicBezTo>
                  <a:cubicBezTo>
                    <a:pt x="4002" y="4979"/>
                    <a:pt x="3529" y="5136"/>
                    <a:pt x="3088" y="5168"/>
                  </a:cubicBezTo>
                  <a:cubicBezTo>
                    <a:pt x="3277" y="3624"/>
                    <a:pt x="4537" y="2427"/>
                    <a:pt x="6081" y="2269"/>
                  </a:cubicBezTo>
                  <a:close/>
                  <a:moveTo>
                    <a:pt x="6837" y="2269"/>
                  </a:moveTo>
                  <a:cubicBezTo>
                    <a:pt x="8412" y="2427"/>
                    <a:pt x="9641" y="3624"/>
                    <a:pt x="9830" y="5168"/>
                  </a:cubicBezTo>
                  <a:cubicBezTo>
                    <a:pt x="9357" y="5136"/>
                    <a:pt x="8916" y="4979"/>
                    <a:pt x="8538" y="4727"/>
                  </a:cubicBezTo>
                  <a:cubicBezTo>
                    <a:pt x="8475" y="4632"/>
                    <a:pt x="8444" y="4538"/>
                    <a:pt x="8412" y="4475"/>
                  </a:cubicBezTo>
                  <a:cubicBezTo>
                    <a:pt x="8601" y="4097"/>
                    <a:pt x="8633" y="3719"/>
                    <a:pt x="8412" y="3372"/>
                  </a:cubicBezTo>
                  <a:cubicBezTo>
                    <a:pt x="8223" y="2994"/>
                    <a:pt x="7814" y="2805"/>
                    <a:pt x="7436" y="2805"/>
                  </a:cubicBezTo>
                  <a:cubicBezTo>
                    <a:pt x="7310" y="2584"/>
                    <a:pt x="7057" y="2364"/>
                    <a:pt x="6837" y="2301"/>
                  </a:cubicBezTo>
                  <a:lnTo>
                    <a:pt x="6837" y="2269"/>
                  </a:lnTo>
                  <a:close/>
                  <a:moveTo>
                    <a:pt x="6490" y="2962"/>
                  </a:moveTo>
                  <a:cubicBezTo>
                    <a:pt x="6648" y="2962"/>
                    <a:pt x="6805" y="3088"/>
                    <a:pt x="6837" y="3277"/>
                  </a:cubicBezTo>
                  <a:cubicBezTo>
                    <a:pt x="6863" y="3460"/>
                    <a:pt x="7039" y="3577"/>
                    <a:pt x="7224" y="3577"/>
                  </a:cubicBezTo>
                  <a:cubicBezTo>
                    <a:pt x="7263" y="3577"/>
                    <a:pt x="7303" y="3572"/>
                    <a:pt x="7341" y="3561"/>
                  </a:cubicBezTo>
                  <a:cubicBezTo>
                    <a:pt x="7384" y="3535"/>
                    <a:pt x="7430" y="3523"/>
                    <a:pt x="7476" y="3523"/>
                  </a:cubicBezTo>
                  <a:cubicBezTo>
                    <a:pt x="7595" y="3523"/>
                    <a:pt x="7714" y="3604"/>
                    <a:pt x="7782" y="3719"/>
                  </a:cubicBezTo>
                  <a:cubicBezTo>
                    <a:pt x="7845" y="3876"/>
                    <a:pt x="7814" y="4065"/>
                    <a:pt x="7688" y="4191"/>
                  </a:cubicBezTo>
                  <a:cubicBezTo>
                    <a:pt x="7562" y="4349"/>
                    <a:pt x="7562" y="4601"/>
                    <a:pt x="7688" y="4727"/>
                  </a:cubicBezTo>
                  <a:cubicBezTo>
                    <a:pt x="7845" y="4853"/>
                    <a:pt x="7908" y="5042"/>
                    <a:pt x="7782" y="5199"/>
                  </a:cubicBezTo>
                  <a:cubicBezTo>
                    <a:pt x="7712" y="5316"/>
                    <a:pt x="7590" y="5381"/>
                    <a:pt x="7467" y="5381"/>
                  </a:cubicBezTo>
                  <a:cubicBezTo>
                    <a:pt x="7425" y="5381"/>
                    <a:pt x="7382" y="5373"/>
                    <a:pt x="7341" y="5357"/>
                  </a:cubicBezTo>
                  <a:cubicBezTo>
                    <a:pt x="7303" y="5346"/>
                    <a:pt x="7264" y="5341"/>
                    <a:pt x="7227" y="5341"/>
                  </a:cubicBezTo>
                  <a:cubicBezTo>
                    <a:pt x="7048" y="5341"/>
                    <a:pt x="6889" y="5458"/>
                    <a:pt x="6837" y="5640"/>
                  </a:cubicBezTo>
                  <a:cubicBezTo>
                    <a:pt x="6805" y="5829"/>
                    <a:pt x="6648" y="5955"/>
                    <a:pt x="6490" y="5955"/>
                  </a:cubicBezTo>
                  <a:cubicBezTo>
                    <a:pt x="6333" y="5955"/>
                    <a:pt x="6175" y="5829"/>
                    <a:pt x="6112" y="5640"/>
                  </a:cubicBezTo>
                  <a:cubicBezTo>
                    <a:pt x="6086" y="5458"/>
                    <a:pt x="5931" y="5341"/>
                    <a:pt x="5736" y="5341"/>
                  </a:cubicBezTo>
                  <a:cubicBezTo>
                    <a:pt x="5695" y="5341"/>
                    <a:pt x="5652" y="5346"/>
                    <a:pt x="5608" y="5357"/>
                  </a:cubicBezTo>
                  <a:cubicBezTo>
                    <a:pt x="5565" y="5383"/>
                    <a:pt x="5519" y="5394"/>
                    <a:pt x="5474" y="5394"/>
                  </a:cubicBezTo>
                  <a:cubicBezTo>
                    <a:pt x="5354" y="5394"/>
                    <a:pt x="5236" y="5313"/>
                    <a:pt x="5167" y="5199"/>
                  </a:cubicBezTo>
                  <a:cubicBezTo>
                    <a:pt x="5104" y="5042"/>
                    <a:pt x="5136" y="4853"/>
                    <a:pt x="5262" y="4727"/>
                  </a:cubicBezTo>
                  <a:cubicBezTo>
                    <a:pt x="5419" y="4569"/>
                    <a:pt x="5419" y="4317"/>
                    <a:pt x="5262" y="4191"/>
                  </a:cubicBezTo>
                  <a:cubicBezTo>
                    <a:pt x="5104" y="4065"/>
                    <a:pt x="5073" y="3876"/>
                    <a:pt x="5167" y="3719"/>
                  </a:cubicBezTo>
                  <a:cubicBezTo>
                    <a:pt x="5237" y="3602"/>
                    <a:pt x="5359" y="3537"/>
                    <a:pt x="5482" y="3537"/>
                  </a:cubicBezTo>
                  <a:cubicBezTo>
                    <a:pt x="5525" y="3537"/>
                    <a:pt x="5568" y="3545"/>
                    <a:pt x="5608" y="3561"/>
                  </a:cubicBezTo>
                  <a:cubicBezTo>
                    <a:pt x="5652" y="3572"/>
                    <a:pt x="5694" y="3577"/>
                    <a:pt x="5734" y="3577"/>
                  </a:cubicBezTo>
                  <a:cubicBezTo>
                    <a:pt x="5922" y="3577"/>
                    <a:pt x="6060" y="3460"/>
                    <a:pt x="6112" y="3277"/>
                  </a:cubicBezTo>
                  <a:cubicBezTo>
                    <a:pt x="6175" y="3088"/>
                    <a:pt x="6333" y="2962"/>
                    <a:pt x="6490" y="2962"/>
                  </a:cubicBezTo>
                  <a:close/>
                  <a:moveTo>
                    <a:pt x="2332" y="6711"/>
                  </a:moveTo>
                  <a:lnTo>
                    <a:pt x="2332" y="8192"/>
                  </a:lnTo>
                  <a:cubicBezTo>
                    <a:pt x="1954" y="8192"/>
                    <a:pt x="1607" y="7877"/>
                    <a:pt x="1607" y="7436"/>
                  </a:cubicBezTo>
                  <a:cubicBezTo>
                    <a:pt x="1607" y="7027"/>
                    <a:pt x="1954" y="6711"/>
                    <a:pt x="2332" y="6711"/>
                  </a:cubicBezTo>
                  <a:close/>
                  <a:moveTo>
                    <a:pt x="10618" y="6711"/>
                  </a:moveTo>
                  <a:cubicBezTo>
                    <a:pt x="10996" y="6711"/>
                    <a:pt x="11374" y="7027"/>
                    <a:pt x="11374" y="7468"/>
                  </a:cubicBezTo>
                  <a:cubicBezTo>
                    <a:pt x="11374" y="7846"/>
                    <a:pt x="11059" y="8192"/>
                    <a:pt x="10618" y="8192"/>
                  </a:cubicBezTo>
                  <a:lnTo>
                    <a:pt x="10618" y="6711"/>
                  </a:lnTo>
                  <a:close/>
                  <a:moveTo>
                    <a:pt x="1166" y="8350"/>
                  </a:moveTo>
                  <a:cubicBezTo>
                    <a:pt x="1450" y="8728"/>
                    <a:pt x="1891" y="8948"/>
                    <a:pt x="2363" y="8948"/>
                  </a:cubicBezTo>
                  <a:cubicBezTo>
                    <a:pt x="2332" y="9358"/>
                    <a:pt x="1985" y="9704"/>
                    <a:pt x="1607" y="9704"/>
                  </a:cubicBezTo>
                  <a:cubicBezTo>
                    <a:pt x="1198" y="9704"/>
                    <a:pt x="851" y="9389"/>
                    <a:pt x="851" y="8948"/>
                  </a:cubicBezTo>
                  <a:cubicBezTo>
                    <a:pt x="851" y="8728"/>
                    <a:pt x="977" y="8476"/>
                    <a:pt x="1166" y="8350"/>
                  </a:cubicBezTo>
                  <a:close/>
                  <a:moveTo>
                    <a:pt x="11783" y="8350"/>
                  </a:moveTo>
                  <a:cubicBezTo>
                    <a:pt x="12004" y="8507"/>
                    <a:pt x="12098" y="8728"/>
                    <a:pt x="12098" y="8948"/>
                  </a:cubicBezTo>
                  <a:cubicBezTo>
                    <a:pt x="12098" y="9358"/>
                    <a:pt x="11752" y="9704"/>
                    <a:pt x="11374" y="9704"/>
                  </a:cubicBezTo>
                  <a:cubicBezTo>
                    <a:pt x="10964" y="9704"/>
                    <a:pt x="10618" y="9389"/>
                    <a:pt x="10618" y="8948"/>
                  </a:cubicBezTo>
                  <a:cubicBezTo>
                    <a:pt x="11090" y="8948"/>
                    <a:pt x="11531" y="8728"/>
                    <a:pt x="11783" y="8350"/>
                  </a:cubicBezTo>
                  <a:close/>
                  <a:moveTo>
                    <a:pt x="8381" y="5514"/>
                  </a:moveTo>
                  <a:cubicBezTo>
                    <a:pt x="8790" y="5735"/>
                    <a:pt x="9326" y="5892"/>
                    <a:pt x="9798" y="5924"/>
                  </a:cubicBezTo>
                  <a:lnTo>
                    <a:pt x="9798" y="8570"/>
                  </a:lnTo>
                  <a:cubicBezTo>
                    <a:pt x="9861" y="10398"/>
                    <a:pt x="8318" y="11941"/>
                    <a:pt x="6490" y="11941"/>
                  </a:cubicBezTo>
                  <a:cubicBezTo>
                    <a:pt x="4632" y="11941"/>
                    <a:pt x="3088" y="10398"/>
                    <a:pt x="3088" y="8570"/>
                  </a:cubicBezTo>
                  <a:lnTo>
                    <a:pt x="3088" y="5924"/>
                  </a:lnTo>
                  <a:cubicBezTo>
                    <a:pt x="3592" y="5892"/>
                    <a:pt x="4065" y="5735"/>
                    <a:pt x="4506" y="5514"/>
                  </a:cubicBezTo>
                  <a:lnTo>
                    <a:pt x="4506" y="5577"/>
                  </a:lnTo>
                  <a:cubicBezTo>
                    <a:pt x="4695" y="5924"/>
                    <a:pt x="5104" y="6113"/>
                    <a:pt x="5482" y="6113"/>
                  </a:cubicBezTo>
                  <a:cubicBezTo>
                    <a:pt x="5703" y="6459"/>
                    <a:pt x="6049" y="6711"/>
                    <a:pt x="6427" y="6711"/>
                  </a:cubicBezTo>
                  <a:cubicBezTo>
                    <a:pt x="6837" y="6711"/>
                    <a:pt x="7215" y="6459"/>
                    <a:pt x="7373" y="6113"/>
                  </a:cubicBezTo>
                  <a:cubicBezTo>
                    <a:pt x="7782" y="6113"/>
                    <a:pt x="8160" y="5924"/>
                    <a:pt x="8381" y="5577"/>
                  </a:cubicBezTo>
                  <a:lnTo>
                    <a:pt x="8381" y="5514"/>
                  </a:lnTo>
                  <a:close/>
                  <a:moveTo>
                    <a:pt x="6396" y="1"/>
                  </a:moveTo>
                  <a:cubicBezTo>
                    <a:pt x="5892" y="1"/>
                    <a:pt x="5419" y="221"/>
                    <a:pt x="5073" y="568"/>
                  </a:cubicBezTo>
                  <a:cubicBezTo>
                    <a:pt x="4726" y="915"/>
                    <a:pt x="4506" y="1419"/>
                    <a:pt x="4506" y="1954"/>
                  </a:cubicBezTo>
                  <a:cubicBezTo>
                    <a:pt x="3182" y="2616"/>
                    <a:pt x="2237" y="4002"/>
                    <a:pt x="2237" y="5609"/>
                  </a:cubicBezTo>
                  <a:lnTo>
                    <a:pt x="2237" y="5955"/>
                  </a:lnTo>
                  <a:cubicBezTo>
                    <a:pt x="1324" y="5955"/>
                    <a:pt x="599" y="6743"/>
                    <a:pt x="725" y="7657"/>
                  </a:cubicBezTo>
                  <a:cubicBezTo>
                    <a:pt x="252" y="7940"/>
                    <a:pt x="0" y="8413"/>
                    <a:pt x="0" y="8948"/>
                  </a:cubicBezTo>
                  <a:cubicBezTo>
                    <a:pt x="0" y="9767"/>
                    <a:pt x="662" y="10461"/>
                    <a:pt x="1481" y="10461"/>
                  </a:cubicBezTo>
                  <a:cubicBezTo>
                    <a:pt x="1891" y="10461"/>
                    <a:pt x="2237" y="10303"/>
                    <a:pt x="2521" y="10051"/>
                  </a:cubicBezTo>
                  <a:cubicBezTo>
                    <a:pt x="3088" y="11563"/>
                    <a:pt x="4569" y="12729"/>
                    <a:pt x="6364" y="12729"/>
                  </a:cubicBezTo>
                  <a:cubicBezTo>
                    <a:pt x="8129" y="12729"/>
                    <a:pt x="9641" y="11595"/>
                    <a:pt x="10239" y="10051"/>
                  </a:cubicBezTo>
                  <a:cubicBezTo>
                    <a:pt x="10492" y="10303"/>
                    <a:pt x="10870" y="10461"/>
                    <a:pt x="11248" y="10461"/>
                  </a:cubicBezTo>
                  <a:cubicBezTo>
                    <a:pt x="12067" y="10461"/>
                    <a:pt x="12760" y="9767"/>
                    <a:pt x="12760" y="8948"/>
                  </a:cubicBezTo>
                  <a:cubicBezTo>
                    <a:pt x="12823" y="8413"/>
                    <a:pt x="12539" y="7877"/>
                    <a:pt x="12067" y="7657"/>
                  </a:cubicBezTo>
                  <a:cubicBezTo>
                    <a:pt x="12193" y="6743"/>
                    <a:pt x="11468" y="5955"/>
                    <a:pt x="10586" y="5955"/>
                  </a:cubicBezTo>
                  <a:lnTo>
                    <a:pt x="10586" y="5609"/>
                  </a:lnTo>
                  <a:cubicBezTo>
                    <a:pt x="10586" y="4002"/>
                    <a:pt x="9672" y="2616"/>
                    <a:pt x="8286" y="1954"/>
                  </a:cubicBezTo>
                  <a:cubicBezTo>
                    <a:pt x="8286" y="1419"/>
                    <a:pt x="8097" y="915"/>
                    <a:pt x="7751" y="568"/>
                  </a:cubicBezTo>
                  <a:cubicBezTo>
                    <a:pt x="7373" y="221"/>
                    <a:pt x="6900" y="1"/>
                    <a:pt x="6396" y="1"/>
                  </a:cubicBezTo>
                  <a:close/>
                </a:path>
              </a:pathLst>
            </a:custGeom>
            <a:grpFill/>
            <a:ln>
              <a:noFill/>
            </a:ln>
          </p:spPr>
          <p:txBody>
            <a:bodyPr spcFirstLastPara="1" wrap="square" lIns="121900" tIns="121900" rIns="121900" bIns="121900" anchor="ctr" anchorCtr="0">
              <a:noAutofit/>
            </a:bodyPr>
            <a:lstStyle/>
            <a:p>
              <a:pPr>
                <a:spcBef>
                  <a:spcPts val="0"/>
                </a:spcBef>
                <a:spcAft>
                  <a:spcPts val="0"/>
                </a:spcAft>
              </a:pPr>
              <a:endParaRPr sz="2267"/>
            </a:p>
          </p:txBody>
        </p:sp>
      </p:grpSp>
      <p:sp>
        <p:nvSpPr>
          <p:cNvPr id="13391" name="Rectangle: Rounded Corners 13390">
            <a:extLst>
              <a:ext uri="{FF2B5EF4-FFF2-40B4-BE49-F238E27FC236}">
                <a16:creationId xmlns:a16="http://schemas.microsoft.com/office/drawing/2014/main" id="{466D5E53-9D6A-47F9-2CA3-0BD670F756FB}"/>
              </a:ext>
            </a:extLst>
          </p:cNvPr>
          <p:cNvSpPr/>
          <p:nvPr/>
        </p:nvSpPr>
        <p:spPr>
          <a:xfrm>
            <a:off x="8017649" y="1882980"/>
            <a:ext cx="2018418" cy="4566022"/>
          </a:xfrm>
          <a:prstGeom prst="roundRect">
            <a:avLst/>
          </a:prstGeom>
          <a:noFill/>
          <a:ln w="19050">
            <a:solidFill>
              <a:srgbClr val="2970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95" name="TextBox 13394">
            <a:extLst>
              <a:ext uri="{FF2B5EF4-FFF2-40B4-BE49-F238E27FC236}">
                <a16:creationId xmlns:a16="http://schemas.microsoft.com/office/drawing/2014/main" id="{3DC98DB1-6692-90F5-79D8-1B1513E2703F}"/>
              </a:ext>
            </a:extLst>
          </p:cNvPr>
          <p:cNvSpPr txBox="1"/>
          <p:nvPr/>
        </p:nvSpPr>
        <p:spPr>
          <a:xfrm>
            <a:off x="10073692" y="3591067"/>
            <a:ext cx="1562418" cy="523220"/>
          </a:xfrm>
          <a:prstGeom prst="rect">
            <a:avLst/>
          </a:prstGeom>
          <a:noFill/>
        </p:spPr>
        <p:txBody>
          <a:bodyPr wrap="square">
            <a:spAutoFit/>
          </a:bodyPr>
          <a:lstStyle/>
          <a:p>
            <a:pPr algn="ctr">
              <a:spcBef>
                <a:spcPts val="0"/>
              </a:spcBef>
            </a:pPr>
            <a:r>
              <a:rPr lang="lv-LV" sz="1400" b="1" dirty="0">
                <a:latin typeface="Veranda"/>
              </a:rPr>
              <a:t>Jomu eksperti (t.sk. NVO)</a:t>
            </a:r>
            <a:endParaRPr lang="en-US" sz="1400" dirty="0">
              <a:latin typeface="Veranda"/>
            </a:endParaRPr>
          </a:p>
        </p:txBody>
      </p:sp>
      <p:sp>
        <p:nvSpPr>
          <p:cNvPr id="13397" name="TextBox 13396">
            <a:extLst>
              <a:ext uri="{FF2B5EF4-FFF2-40B4-BE49-F238E27FC236}">
                <a16:creationId xmlns:a16="http://schemas.microsoft.com/office/drawing/2014/main" id="{363827B6-D1D8-9D1F-2A68-549E7B1F6E24}"/>
              </a:ext>
            </a:extLst>
          </p:cNvPr>
          <p:cNvSpPr txBox="1"/>
          <p:nvPr/>
        </p:nvSpPr>
        <p:spPr>
          <a:xfrm>
            <a:off x="216220" y="2522103"/>
            <a:ext cx="1265786" cy="1600438"/>
          </a:xfrm>
          <a:prstGeom prst="rect">
            <a:avLst/>
          </a:prstGeom>
          <a:noFill/>
        </p:spPr>
        <p:txBody>
          <a:bodyPr wrap="square">
            <a:spAutoFit/>
          </a:bodyPr>
          <a:lstStyle/>
          <a:p>
            <a:pPr algn="ctr">
              <a:spcBef>
                <a:spcPts val="0"/>
              </a:spcBef>
            </a:pPr>
            <a:r>
              <a:rPr lang="lv-LV" sz="1400" b="1" dirty="0">
                <a:latin typeface="Veranda"/>
              </a:rPr>
              <a:t>Digitālās pārvaldes arhitektūras forums</a:t>
            </a:r>
          </a:p>
          <a:p>
            <a:pPr algn="ctr">
              <a:spcBef>
                <a:spcPts val="0"/>
              </a:spcBef>
            </a:pPr>
            <a:r>
              <a:rPr lang="lv-LV" sz="1400" dirty="0">
                <a:latin typeface="Veranda"/>
              </a:rPr>
              <a:t>(IKT vadītāju foruma ietvaros</a:t>
            </a:r>
          </a:p>
        </p:txBody>
      </p:sp>
      <p:sp>
        <p:nvSpPr>
          <p:cNvPr id="2" name="TextBox 1">
            <a:extLst>
              <a:ext uri="{FF2B5EF4-FFF2-40B4-BE49-F238E27FC236}">
                <a16:creationId xmlns:a16="http://schemas.microsoft.com/office/drawing/2014/main" id="{10FB3C84-AA64-7B69-40B6-86E67331CB3E}"/>
              </a:ext>
            </a:extLst>
          </p:cNvPr>
          <p:cNvSpPr txBox="1"/>
          <p:nvPr/>
        </p:nvSpPr>
        <p:spPr>
          <a:xfrm>
            <a:off x="5655132" y="1898176"/>
            <a:ext cx="1933391" cy="523220"/>
          </a:xfrm>
          <a:prstGeom prst="rect">
            <a:avLst/>
          </a:prstGeom>
          <a:noFill/>
        </p:spPr>
        <p:txBody>
          <a:bodyPr wrap="square">
            <a:spAutoFit/>
          </a:bodyPr>
          <a:lstStyle/>
          <a:p>
            <a:pPr algn="ctr">
              <a:spcBef>
                <a:spcPts val="600"/>
              </a:spcBef>
            </a:pPr>
            <a:r>
              <a:rPr lang="lv-LV" sz="1400" b="1" dirty="0">
                <a:latin typeface="Veranda"/>
              </a:rPr>
              <a:t>Jomas Y arhitektūras pārvaldības komanda</a:t>
            </a:r>
            <a:endParaRPr lang="lv-LV" sz="1400" dirty="0">
              <a:latin typeface="Veranda"/>
            </a:endParaRPr>
          </a:p>
        </p:txBody>
      </p:sp>
      <p:sp>
        <p:nvSpPr>
          <p:cNvPr id="30" name="TextBox 29">
            <a:extLst>
              <a:ext uri="{FF2B5EF4-FFF2-40B4-BE49-F238E27FC236}">
                <a16:creationId xmlns:a16="http://schemas.microsoft.com/office/drawing/2014/main" id="{D971028A-5F00-749A-50C1-BA3E76ECAFE7}"/>
              </a:ext>
            </a:extLst>
          </p:cNvPr>
          <p:cNvSpPr txBox="1"/>
          <p:nvPr/>
        </p:nvSpPr>
        <p:spPr>
          <a:xfrm>
            <a:off x="8060162" y="1882468"/>
            <a:ext cx="1933391" cy="523220"/>
          </a:xfrm>
          <a:prstGeom prst="rect">
            <a:avLst/>
          </a:prstGeom>
          <a:noFill/>
        </p:spPr>
        <p:txBody>
          <a:bodyPr wrap="square">
            <a:spAutoFit/>
          </a:bodyPr>
          <a:lstStyle/>
          <a:p>
            <a:pPr algn="ctr">
              <a:spcBef>
                <a:spcPts val="600"/>
              </a:spcBef>
            </a:pPr>
            <a:r>
              <a:rPr lang="lv-LV" sz="1400" b="1" dirty="0">
                <a:latin typeface="Veranda"/>
              </a:rPr>
              <a:t>Jomas Z arhitektūras pārvaldības komanda</a:t>
            </a:r>
            <a:endParaRPr lang="lv-LV" sz="1400" dirty="0">
              <a:latin typeface="Veranda"/>
            </a:endParaRPr>
          </a:p>
        </p:txBody>
      </p:sp>
      <p:sp>
        <p:nvSpPr>
          <p:cNvPr id="31" name="TextBox 30">
            <a:extLst>
              <a:ext uri="{FF2B5EF4-FFF2-40B4-BE49-F238E27FC236}">
                <a16:creationId xmlns:a16="http://schemas.microsoft.com/office/drawing/2014/main" id="{7DBDF21A-2DAD-99AE-9E4F-5E7E93EFD157}"/>
              </a:ext>
            </a:extLst>
          </p:cNvPr>
          <p:cNvSpPr txBox="1"/>
          <p:nvPr/>
        </p:nvSpPr>
        <p:spPr>
          <a:xfrm>
            <a:off x="5566301" y="3538465"/>
            <a:ext cx="1933391" cy="523220"/>
          </a:xfrm>
          <a:prstGeom prst="rect">
            <a:avLst/>
          </a:prstGeom>
          <a:noFill/>
        </p:spPr>
        <p:txBody>
          <a:bodyPr wrap="square">
            <a:spAutoFit/>
          </a:bodyPr>
          <a:lstStyle/>
          <a:p>
            <a:pPr algn="ctr">
              <a:spcBef>
                <a:spcPts val="600"/>
              </a:spcBef>
            </a:pPr>
            <a:r>
              <a:rPr lang="lv-LV" sz="1400" b="1" dirty="0">
                <a:latin typeface="Veranda"/>
              </a:rPr>
              <a:t>Jomas Y vadošais arhitekts</a:t>
            </a:r>
            <a:endParaRPr lang="lv-LV" sz="1400" dirty="0">
              <a:latin typeface="Veranda"/>
            </a:endParaRPr>
          </a:p>
        </p:txBody>
      </p:sp>
      <p:sp>
        <p:nvSpPr>
          <p:cNvPr id="32" name="TextBox 31">
            <a:extLst>
              <a:ext uri="{FF2B5EF4-FFF2-40B4-BE49-F238E27FC236}">
                <a16:creationId xmlns:a16="http://schemas.microsoft.com/office/drawing/2014/main" id="{12649602-5C4C-0EB7-CB01-510DDCC4F881}"/>
              </a:ext>
            </a:extLst>
          </p:cNvPr>
          <p:cNvSpPr txBox="1"/>
          <p:nvPr/>
        </p:nvSpPr>
        <p:spPr>
          <a:xfrm>
            <a:off x="8068708" y="3538534"/>
            <a:ext cx="1933391" cy="523220"/>
          </a:xfrm>
          <a:prstGeom prst="rect">
            <a:avLst/>
          </a:prstGeom>
          <a:noFill/>
        </p:spPr>
        <p:txBody>
          <a:bodyPr wrap="square">
            <a:spAutoFit/>
          </a:bodyPr>
          <a:lstStyle/>
          <a:p>
            <a:pPr algn="ctr">
              <a:spcBef>
                <a:spcPts val="600"/>
              </a:spcBef>
            </a:pPr>
            <a:r>
              <a:rPr lang="lv-LV" sz="1400" b="1" dirty="0">
                <a:latin typeface="Veranda"/>
              </a:rPr>
              <a:t>Jomas Z vadošais arhitekts</a:t>
            </a:r>
            <a:endParaRPr lang="lv-LV" sz="1400" dirty="0">
              <a:latin typeface="Veranda"/>
            </a:endParaRPr>
          </a:p>
        </p:txBody>
      </p:sp>
      <p:sp>
        <p:nvSpPr>
          <p:cNvPr id="60" name="TextBox 59">
            <a:extLst>
              <a:ext uri="{FF2B5EF4-FFF2-40B4-BE49-F238E27FC236}">
                <a16:creationId xmlns:a16="http://schemas.microsoft.com/office/drawing/2014/main" id="{15E0C861-4D96-71EC-444C-E9BEE41B644B}"/>
              </a:ext>
            </a:extLst>
          </p:cNvPr>
          <p:cNvSpPr txBox="1"/>
          <p:nvPr/>
        </p:nvSpPr>
        <p:spPr>
          <a:xfrm>
            <a:off x="5621652" y="4986885"/>
            <a:ext cx="1933391" cy="307777"/>
          </a:xfrm>
          <a:prstGeom prst="rect">
            <a:avLst/>
          </a:prstGeom>
          <a:noFill/>
        </p:spPr>
        <p:txBody>
          <a:bodyPr wrap="square">
            <a:spAutoFit/>
          </a:bodyPr>
          <a:lstStyle/>
          <a:p>
            <a:pPr algn="ctr">
              <a:spcBef>
                <a:spcPts val="600"/>
              </a:spcBef>
            </a:pPr>
            <a:r>
              <a:rPr lang="lv-LV" sz="1400" b="1" dirty="0">
                <a:latin typeface="Veranda"/>
              </a:rPr>
              <a:t>Jomas Y arhitekts</a:t>
            </a:r>
            <a:endParaRPr lang="lv-LV" sz="1400" dirty="0">
              <a:latin typeface="Veranda"/>
            </a:endParaRPr>
          </a:p>
        </p:txBody>
      </p:sp>
      <p:sp>
        <p:nvSpPr>
          <p:cNvPr id="13315" name="TextBox 13314">
            <a:extLst>
              <a:ext uri="{FF2B5EF4-FFF2-40B4-BE49-F238E27FC236}">
                <a16:creationId xmlns:a16="http://schemas.microsoft.com/office/drawing/2014/main" id="{CAC16243-C47B-D75B-4A41-B2C18801A93B}"/>
              </a:ext>
            </a:extLst>
          </p:cNvPr>
          <p:cNvSpPr txBox="1"/>
          <p:nvPr/>
        </p:nvSpPr>
        <p:spPr>
          <a:xfrm>
            <a:off x="3254754" y="6069182"/>
            <a:ext cx="1933391" cy="307777"/>
          </a:xfrm>
          <a:prstGeom prst="rect">
            <a:avLst/>
          </a:prstGeom>
          <a:noFill/>
        </p:spPr>
        <p:txBody>
          <a:bodyPr wrap="square">
            <a:spAutoFit/>
          </a:bodyPr>
          <a:lstStyle/>
          <a:p>
            <a:pPr algn="ctr">
              <a:spcBef>
                <a:spcPts val="600"/>
              </a:spcBef>
            </a:pPr>
            <a:r>
              <a:rPr lang="lv-LV" sz="1400" b="1" dirty="0">
                <a:latin typeface="Veranda"/>
              </a:rPr>
              <a:t>Jomas X arhitekts</a:t>
            </a:r>
            <a:endParaRPr lang="lv-LV" sz="1400" dirty="0">
              <a:latin typeface="Veranda"/>
            </a:endParaRPr>
          </a:p>
        </p:txBody>
      </p:sp>
      <p:sp>
        <p:nvSpPr>
          <p:cNvPr id="13317" name="TextBox 13316">
            <a:extLst>
              <a:ext uri="{FF2B5EF4-FFF2-40B4-BE49-F238E27FC236}">
                <a16:creationId xmlns:a16="http://schemas.microsoft.com/office/drawing/2014/main" id="{7A6A8F98-0E71-6F87-0A12-C46660807924}"/>
              </a:ext>
            </a:extLst>
          </p:cNvPr>
          <p:cNvSpPr txBox="1"/>
          <p:nvPr/>
        </p:nvSpPr>
        <p:spPr>
          <a:xfrm>
            <a:off x="5640663" y="6051458"/>
            <a:ext cx="1933391" cy="307777"/>
          </a:xfrm>
          <a:prstGeom prst="rect">
            <a:avLst/>
          </a:prstGeom>
          <a:noFill/>
        </p:spPr>
        <p:txBody>
          <a:bodyPr wrap="square">
            <a:spAutoFit/>
          </a:bodyPr>
          <a:lstStyle/>
          <a:p>
            <a:pPr algn="ctr">
              <a:spcBef>
                <a:spcPts val="600"/>
              </a:spcBef>
            </a:pPr>
            <a:r>
              <a:rPr lang="lv-LV" sz="1400" b="1" dirty="0">
                <a:latin typeface="Veranda"/>
              </a:rPr>
              <a:t>Jomas Y arhitekts</a:t>
            </a:r>
            <a:endParaRPr lang="lv-LV" sz="1400" dirty="0">
              <a:latin typeface="Veranda"/>
            </a:endParaRPr>
          </a:p>
        </p:txBody>
      </p:sp>
      <p:sp>
        <p:nvSpPr>
          <p:cNvPr id="13318" name="TextBox 13317">
            <a:extLst>
              <a:ext uri="{FF2B5EF4-FFF2-40B4-BE49-F238E27FC236}">
                <a16:creationId xmlns:a16="http://schemas.microsoft.com/office/drawing/2014/main" id="{010CFFAC-2231-F03C-1FC8-A9F4791CB6EF}"/>
              </a:ext>
            </a:extLst>
          </p:cNvPr>
          <p:cNvSpPr txBox="1"/>
          <p:nvPr/>
        </p:nvSpPr>
        <p:spPr>
          <a:xfrm>
            <a:off x="8095521" y="4950787"/>
            <a:ext cx="1933391" cy="307777"/>
          </a:xfrm>
          <a:prstGeom prst="rect">
            <a:avLst/>
          </a:prstGeom>
          <a:noFill/>
        </p:spPr>
        <p:txBody>
          <a:bodyPr wrap="square">
            <a:spAutoFit/>
          </a:bodyPr>
          <a:lstStyle/>
          <a:p>
            <a:pPr algn="ctr">
              <a:spcBef>
                <a:spcPts val="600"/>
              </a:spcBef>
            </a:pPr>
            <a:r>
              <a:rPr lang="lv-LV" sz="1400" b="1" dirty="0">
                <a:latin typeface="Veranda"/>
              </a:rPr>
              <a:t>Jomas Z arhitekts</a:t>
            </a:r>
            <a:endParaRPr lang="lv-LV" sz="1400" dirty="0">
              <a:latin typeface="Veranda"/>
            </a:endParaRPr>
          </a:p>
        </p:txBody>
      </p:sp>
      <p:sp>
        <p:nvSpPr>
          <p:cNvPr id="13319" name="TextBox 13318">
            <a:extLst>
              <a:ext uri="{FF2B5EF4-FFF2-40B4-BE49-F238E27FC236}">
                <a16:creationId xmlns:a16="http://schemas.microsoft.com/office/drawing/2014/main" id="{A962AB16-ADDC-2444-D997-96F2699D7776}"/>
              </a:ext>
            </a:extLst>
          </p:cNvPr>
          <p:cNvSpPr txBox="1"/>
          <p:nvPr/>
        </p:nvSpPr>
        <p:spPr>
          <a:xfrm>
            <a:off x="8048338" y="5995745"/>
            <a:ext cx="1933391" cy="307777"/>
          </a:xfrm>
          <a:prstGeom prst="rect">
            <a:avLst/>
          </a:prstGeom>
          <a:noFill/>
        </p:spPr>
        <p:txBody>
          <a:bodyPr wrap="square">
            <a:spAutoFit/>
          </a:bodyPr>
          <a:lstStyle/>
          <a:p>
            <a:pPr algn="ctr">
              <a:spcBef>
                <a:spcPts val="600"/>
              </a:spcBef>
            </a:pPr>
            <a:r>
              <a:rPr lang="lv-LV" sz="1400" b="1" dirty="0">
                <a:latin typeface="Veranda"/>
              </a:rPr>
              <a:t>Jomas Z arhitekts</a:t>
            </a:r>
            <a:endParaRPr lang="lv-LV" sz="1400" dirty="0">
              <a:latin typeface="Veranda"/>
            </a:endParaRPr>
          </a:p>
        </p:txBody>
      </p:sp>
    </p:spTree>
    <p:extLst>
      <p:ext uri="{BB962C8B-B14F-4D97-AF65-F5344CB8AC3E}">
        <p14:creationId xmlns:p14="http://schemas.microsoft.com/office/powerpoint/2010/main" val="3124783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A5D36-E712-EBD5-47D0-62B3E3A69141}"/>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30190C7A-451E-D5A5-D982-A10763964767}"/>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11</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3FC49EC7-BFFB-6662-4662-1F4FA9123FF0}"/>
              </a:ext>
            </a:extLst>
          </p:cNvPr>
          <p:cNvSpPr>
            <a:spLocks noGrp="1"/>
          </p:cNvSpPr>
          <p:nvPr>
            <p:ph type="title"/>
          </p:nvPr>
        </p:nvSpPr>
        <p:spPr>
          <a:xfrm>
            <a:off x="2387600" y="679383"/>
            <a:ext cx="8726602" cy="1036638"/>
          </a:xfrm>
        </p:spPr>
        <p:txBody>
          <a:bodyPr>
            <a:normAutofit/>
          </a:bodyPr>
          <a:lstStyle/>
          <a:p>
            <a:r>
              <a:rPr lang="lv-LV" altLang="en-US" dirty="0"/>
              <a:t>Jomas arhitektūras izstrādes </a:t>
            </a:r>
            <a:r>
              <a:rPr lang="lv-LV" altLang="en-US" dirty="0" err="1"/>
              <a:t>pārejas</a:t>
            </a:r>
            <a:r>
              <a:rPr lang="lv-LV" altLang="en-US" baseline="30000" dirty="0" err="1">
                <a:solidFill>
                  <a:srgbClr val="29702A"/>
                </a:solidFill>
              </a:rPr>
              <a:t>X</a:t>
            </a:r>
            <a:r>
              <a:rPr lang="lv-LV" altLang="en-US" dirty="0"/>
              <a:t> kārtība II</a:t>
            </a:r>
            <a:endParaRPr lang="en-US" altLang="en-US" dirty="0"/>
          </a:p>
        </p:txBody>
      </p:sp>
      <p:sp>
        <p:nvSpPr>
          <p:cNvPr id="2" name="Content Placeholder 1">
            <a:extLst>
              <a:ext uri="{FF2B5EF4-FFF2-40B4-BE49-F238E27FC236}">
                <a16:creationId xmlns:a16="http://schemas.microsoft.com/office/drawing/2014/main" id="{3E087105-B09A-8EFC-C043-A855736D4D8D}"/>
              </a:ext>
            </a:extLst>
          </p:cNvPr>
          <p:cNvSpPr>
            <a:spLocks noGrp="1"/>
          </p:cNvSpPr>
          <p:nvPr>
            <p:ph idx="1"/>
          </p:nvPr>
        </p:nvSpPr>
        <p:spPr>
          <a:xfrm>
            <a:off x="2387600" y="1716021"/>
            <a:ext cx="8482458" cy="4588266"/>
          </a:xfrm>
        </p:spPr>
        <p:txBody>
          <a:bodyPr>
            <a:normAutofit lnSpcReduction="10000"/>
          </a:bodyPr>
          <a:lstStyle/>
          <a:p>
            <a:pPr marL="342900" indent="-342900">
              <a:lnSpc>
                <a:spcPct val="107000"/>
              </a:lnSpc>
              <a:spcAft>
                <a:spcPts val="600"/>
              </a:spcAft>
              <a:buClr>
                <a:srgbClr val="29702A"/>
              </a:buClr>
              <a:buFont typeface="Arial" panose="020B0604020202020204" pitchFamily="34" charset="0"/>
              <a:buChar char="•"/>
            </a:pPr>
            <a:r>
              <a:rPr lang="lv-LV" sz="1800" i="0" dirty="0">
                <a:solidFill>
                  <a:srgbClr val="212529"/>
                </a:solidFill>
                <a:effectLst/>
              </a:rPr>
              <a:t>VARAM novērtē jomas arhitektūras atbilstību valsts līmeņa arhitektūras principie</a:t>
            </a:r>
            <a:r>
              <a:rPr lang="lv-LV" sz="1800" dirty="0">
                <a:solidFill>
                  <a:srgbClr val="212529"/>
                </a:solidFill>
              </a:rPr>
              <a:t>m un prasībām un horizontālajām jomām (termiņš – 1 nedēļa)</a:t>
            </a:r>
          </a:p>
          <a:p>
            <a:pPr marL="342900" indent="-342900">
              <a:lnSpc>
                <a:spcPct val="107000"/>
              </a:lnSpc>
              <a:spcAft>
                <a:spcPts val="600"/>
              </a:spcAft>
              <a:buClr>
                <a:srgbClr val="29702A"/>
              </a:buClr>
              <a:buFont typeface="Arial" panose="020B0604020202020204" pitchFamily="34" charset="0"/>
              <a:buChar char="•"/>
            </a:pPr>
            <a:r>
              <a:rPr lang="lv-LV" sz="1800" dirty="0"/>
              <a:t>IKT vadītāju foruma dalībnieki novērtē jomas arhitektūras saskaņotību ar savu pārstāvēto jomu </a:t>
            </a:r>
            <a:r>
              <a:rPr lang="lv-LV" sz="1800" dirty="0" err="1"/>
              <a:t>arhitektūrām</a:t>
            </a:r>
            <a:r>
              <a:rPr lang="lv-LV" sz="1800" dirty="0"/>
              <a:t>, kā arī labāko praksi (eksperta novērtējums)</a:t>
            </a:r>
          </a:p>
          <a:p>
            <a:pPr marL="342900" indent="-342900">
              <a:lnSpc>
                <a:spcPct val="107000"/>
              </a:lnSpc>
              <a:spcAft>
                <a:spcPts val="600"/>
              </a:spcAft>
              <a:buClr>
                <a:srgbClr val="29702A"/>
              </a:buClr>
              <a:buFont typeface="Arial" panose="020B0604020202020204" pitchFamily="34" charset="0"/>
              <a:buChar char="•"/>
            </a:pPr>
            <a:r>
              <a:rPr lang="lv-LV" sz="1800" dirty="0"/>
              <a:t>Jomu arhitektūras dokumenti tiek publicēti Arhitektūras Repozitorijā (pagaidu risinājums – VARAM tīmekļa vietne)</a:t>
            </a:r>
          </a:p>
          <a:p>
            <a:pPr marL="342900" indent="-342900">
              <a:lnSpc>
                <a:spcPct val="107000"/>
              </a:lnSpc>
              <a:spcAft>
                <a:spcPts val="600"/>
              </a:spcAft>
              <a:buClr>
                <a:srgbClr val="29702A"/>
              </a:buClr>
              <a:buFont typeface="Arial" panose="020B0604020202020204" pitchFamily="34" charset="0"/>
              <a:buChar char="•"/>
            </a:pPr>
            <a:r>
              <a:rPr lang="lv-LV" sz="1800" dirty="0"/>
              <a:t>IKT vadītāju foruma dalībnieki var iesniegt argumentētu izmaiņu priekšlikumu (noteikta forma)</a:t>
            </a:r>
          </a:p>
          <a:p>
            <a:pPr marL="342900" indent="-342900">
              <a:lnSpc>
                <a:spcPct val="107000"/>
              </a:lnSpc>
              <a:spcAft>
                <a:spcPts val="600"/>
              </a:spcAft>
              <a:buClr>
                <a:srgbClr val="29702A"/>
              </a:buClr>
              <a:buFont typeface="Arial" panose="020B0604020202020204" pitchFamily="34" charset="0"/>
              <a:buChar char="•"/>
            </a:pPr>
            <a:r>
              <a:rPr lang="lv-LV" sz="1800" dirty="0"/>
              <a:t>Jomas arhitektūra var tikt aktualizēta laika gaitā</a:t>
            </a:r>
          </a:p>
          <a:p>
            <a:pPr marL="342900" indent="-342900">
              <a:lnSpc>
                <a:spcPct val="107000"/>
              </a:lnSpc>
              <a:spcAft>
                <a:spcPts val="600"/>
              </a:spcAft>
              <a:buClr>
                <a:srgbClr val="29702A"/>
              </a:buClr>
              <a:buFont typeface="Arial" panose="020B0604020202020204" pitchFamily="34" charset="0"/>
              <a:buChar char="•"/>
            </a:pPr>
            <a:r>
              <a:rPr lang="lv-LV" sz="1800" dirty="0"/>
              <a:t>Būtisku arhitektūras izmaiņu gadījumā, tā atkārtoti jāsaskaņo ar VARAM UN jāprezentē IKT vadītāju forumā</a:t>
            </a:r>
            <a:endParaRPr lang="lv-LV" i="0" dirty="0">
              <a:solidFill>
                <a:srgbClr val="212529"/>
              </a:solidFill>
              <a:effectLst/>
            </a:endParaRPr>
          </a:p>
          <a:p>
            <a:pPr marL="342900" indent="-342900">
              <a:lnSpc>
                <a:spcPct val="107000"/>
              </a:lnSpc>
              <a:spcAft>
                <a:spcPts val="600"/>
              </a:spcAft>
              <a:buClr>
                <a:srgbClr val="29702A"/>
              </a:buClr>
              <a:buFont typeface="Arial" panose="020B0604020202020204" pitchFamily="34" charset="0"/>
              <a:buChar char="•"/>
            </a:pPr>
            <a:endParaRPr lang="en-US" i="0" dirty="0">
              <a:solidFill>
                <a:srgbClr val="212529"/>
              </a:solidFill>
              <a:effectLst/>
            </a:endParaRPr>
          </a:p>
        </p:txBody>
      </p:sp>
      <p:sp>
        <p:nvSpPr>
          <p:cNvPr id="3" name="Title 1">
            <a:extLst>
              <a:ext uri="{FF2B5EF4-FFF2-40B4-BE49-F238E27FC236}">
                <a16:creationId xmlns:a16="http://schemas.microsoft.com/office/drawing/2014/main" id="{5F5D306B-B2A0-0809-0947-D7675B05C693}"/>
              </a:ext>
            </a:extLst>
          </p:cNvPr>
          <p:cNvSpPr txBox="1">
            <a:spLocks/>
          </p:cNvSpPr>
          <p:nvPr/>
        </p:nvSpPr>
        <p:spPr bwMode="auto">
          <a:xfrm>
            <a:off x="504017" y="5958681"/>
            <a:ext cx="11183965"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norm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1600" dirty="0">
                <a:solidFill>
                  <a:srgbClr val="29702A"/>
                </a:solidFill>
              </a:rPr>
              <a:t>X – pārejas kārtība tiks aizstāta ar patstāvīgu pēc MKN 368 (IKT būvvaldes noteikumi) grozīšanas, iekļaujot tajā atsauces uz </a:t>
            </a:r>
            <a:r>
              <a:rPr lang="lv-LV" sz="1600" dirty="0" err="1">
                <a:solidFill>
                  <a:srgbClr val="29702A"/>
                </a:solidFill>
              </a:rPr>
              <a:t>sadarbspējas</a:t>
            </a:r>
            <a:r>
              <a:rPr lang="lv-LV" sz="1600" dirty="0">
                <a:solidFill>
                  <a:srgbClr val="29702A"/>
                </a:solidFill>
              </a:rPr>
              <a:t> novērtējumiem un arhitektūras pārvaldību  </a:t>
            </a:r>
            <a:endParaRPr lang="lv-LV" altLang="en-US" sz="1600" dirty="0">
              <a:solidFill>
                <a:srgbClr val="29702A"/>
              </a:solidFill>
            </a:endParaRPr>
          </a:p>
        </p:txBody>
      </p:sp>
    </p:spTree>
    <p:extLst>
      <p:ext uri="{BB962C8B-B14F-4D97-AF65-F5344CB8AC3E}">
        <p14:creationId xmlns:p14="http://schemas.microsoft.com/office/powerpoint/2010/main" val="96875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9318B-47FC-F032-05E5-A7496065BEF3}"/>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F227BB5B-5119-B889-8191-9BF469B2A75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12</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43D7A2A7-E112-D3FD-D5FF-248776E1378E}"/>
              </a:ext>
            </a:extLst>
          </p:cNvPr>
          <p:cNvSpPr>
            <a:spLocks noGrp="1"/>
          </p:cNvSpPr>
          <p:nvPr>
            <p:ph type="title"/>
          </p:nvPr>
        </p:nvSpPr>
        <p:spPr>
          <a:xfrm>
            <a:off x="2323630" y="404130"/>
            <a:ext cx="9628682" cy="1036638"/>
          </a:xfrm>
        </p:spPr>
        <p:txBody>
          <a:bodyPr>
            <a:normAutofit/>
          </a:bodyPr>
          <a:lstStyle/>
          <a:p>
            <a:r>
              <a:rPr lang="lv-LV" altLang="en-US" dirty="0"/>
              <a:t>Jomas projektu portfeļa sagatavošana un saskaņošana</a:t>
            </a:r>
            <a:endParaRPr lang="en-US" altLang="en-US" dirty="0"/>
          </a:p>
        </p:txBody>
      </p:sp>
      <p:sp>
        <p:nvSpPr>
          <p:cNvPr id="2" name="Content Placeholder 1">
            <a:extLst>
              <a:ext uri="{FF2B5EF4-FFF2-40B4-BE49-F238E27FC236}">
                <a16:creationId xmlns:a16="http://schemas.microsoft.com/office/drawing/2014/main" id="{EDE01160-CD33-5348-0607-2CD7C5800556}"/>
              </a:ext>
            </a:extLst>
          </p:cNvPr>
          <p:cNvSpPr>
            <a:spLocks noGrp="1"/>
          </p:cNvSpPr>
          <p:nvPr>
            <p:ph idx="1"/>
          </p:nvPr>
        </p:nvSpPr>
        <p:spPr>
          <a:xfrm>
            <a:off x="2896742" y="1563621"/>
            <a:ext cx="8482458" cy="4913379"/>
          </a:xfrm>
        </p:spPr>
        <p:txBody>
          <a:bodyPr>
            <a:normAutofit fontScale="85000" lnSpcReduction="10000"/>
          </a:bodyPr>
          <a:lstStyle/>
          <a:p>
            <a:pPr marL="342900" indent="-342900">
              <a:lnSpc>
                <a:spcPct val="107000"/>
              </a:lnSpc>
              <a:spcAft>
                <a:spcPts val="600"/>
              </a:spcAft>
              <a:buClr>
                <a:srgbClr val="29702A"/>
              </a:buClr>
              <a:buFont typeface="Arial" panose="020B0604020202020204" pitchFamily="34" charset="0"/>
              <a:buChar char="•"/>
            </a:pPr>
            <a:r>
              <a:rPr lang="lv-LV" dirty="0"/>
              <a:t>Pēc jomas </a:t>
            </a:r>
            <a:r>
              <a:rPr lang="lv-LV" dirty="0" err="1"/>
              <a:t>mērķarhitektūras</a:t>
            </a:r>
            <a:r>
              <a:rPr lang="lv-LV" dirty="0"/>
              <a:t> apraksta saskaņošanas un publicēšanas tiek definēts jomas projektu portfelis </a:t>
            </a:r>
          </a:p>
          <a:p>
            <a:pPr marL="342900" indent="-342900">
              <a:lnSpc>
                <a:spcPct val="107000"/>
              </a:lnSpc>
              <a:spcAft>
                <a:spcPts val="600"/>
              </a:spcAft>
              <a:buClr>
                <a:srgbClr val="29702A"/>
              </a:buClr>
              <a:buFont typeface="Arial" panose="020B0604020202020204" pitchFamily="34" charset="0"/>
              <a:buChar char="•"/>
            </a:pPr>
            <a:r>
              <a:rPr lang="lv-LV" i="0" dirty="0">
                <a:solidFill>
                  <a:srgbClr val="212529"/>
                </a:solidFill>
                <a:effectLst/>
              </a:rPr>
              <a:t>Projektu portfeļa saturam ir jāatbilst </a:t>
            </a:r>
            <a:r>
              <a:rPr lang="lv-LV" i="0" dirty="0" err="1">
                <a:solidFill>
                  <a:srgbClr val="212529"/>
                </a:solidFill>
                <a:effectLst/>
              </a:rPr>
              <a:t>mērķarhitektūras</a:t>
            </a:r>
            <a:r>
              <a:rPr lang="lv-LV" i="0" dirty="0">
                <a:solidFill>
                  <a:srgbClr val="212529"/>
                </a:solidFill>
                <a:effectLst/>
              </a:rPr>
              <a:t> aprakstā un it īpaši tās sadaļā «īstenošanas ceļa karte» noteiktajam</a:t>
            </a:r>
          </a:p>
          <a:p>
            <a:pPr marL="342900" indent="-342900">
              <a:lnSpc>
                <a:spcPct val="107000"/>
              </a:lnSpc>
              <a:spcAft>
                <a:spcPts val="600"/>
              </a:spcAft>
              <a:buClr>
                <a:srgbClr val="29702A"/>
              </a:buClr>
              <a:buFont typeface="Arial" panose="020B0604020202020204" pitchFamily="34" charset="0"/>
              <a:buChar char="•"/>
            </a:pPr>
            <a:r>
              <a:rPr lang="lv-LV" dirty="0">
                <a:solidFill>
                  <a:srgbClr val="212529"/>
                </a:solidFill>
              </a:rPr>
              <a:t>MK rīkojuma projektu par jomas projektu portfeļa iekļaušanu SAM 1.3.1.1. projektu sarakstā (atlasē) sagatavo un TAP saskaņošanas procesā virza par jomas arhitektūras izstrādi atbildīgā institūcija (ministrija), iekļaujot tajā projektu potenciālo īstenotāju sagatavotas projektu pases</a:t>
            </a:r>
          </a:p>
          <a:p>
            <a:pPr marL="342900" indent="-342900">
              <a:lnSpc>
                <a:spcPct val="107000"/>
              </a:lnSpc>
              <a:spcAft>
                <a:spcPts val="600"/>
              </a:spcAft>
              <a:buClr>
                <a:srgbClr val="29702A"/>
              </a:buClr>
              <a:buFont typeface="Arial" panose="020B0604020202020204" pitchFamily="34" charset="0"/>
              <a:buChar char="•"/>
            </a:pPr>
            <a:r>
              <a:rPr lang="lv-LV" dirty="0">
                <a:solidFill>
                  <a:srgbClr val="212529"/>
                </a:solidFill>
              </a:rPr>
              <a:t>VARAM TAP saskaņošanas procesa ietvaros sniedzot atzinumu pārliecinās par:</a:t>
            </a:r>
          </a:p>
          <a:p>
            <a:pPr lvl="1">
              <a:lnSpc>
                <a:spcPct val="107000"/>
              </a:lnSpc>
              <a:spcAft>
                <a:spcPts val="600"/>
              </a:spcAft>
              <a:buClr>
                <a:srgbClr val="29702A"/>
              </a:buClr>
            </a:pPr>
            <a:r>
              <a:rPr lang="lv-LV" dirty="0">
                <a:solidFill>
                  <a:srgbClr val="212529"/>
                </a:solidFill>
                <a:latin typeface="Verdana" panose="020B0604030504040204" pitchFamily="34" charset="0"/>
                <a:ea typeface="Verdana" panose="020B0604030504040204" pitchFamily="34" charset="0"/>
                <a:cs typeface="Arial" panose="020B0604020202020204" pitchFamily="34" charset="0"/>
              </a:rPr>
              <a:t>portfeļa finansējuma apjoma atbilstību digitālās modernizācijas komitejas 16.07.2024. lēmumam;</a:t>
            </a:r>
          </a:p>
          <a:p>
            <a:pPr lvl="1">
              <a:lnSpc>
                <a:spcPct val="107000"/>
              </a:lnSpc>
              <a:spcAft>
                <a:spcPts val="600"/>
              </a:spcAft>
              <a:buClr>
                <a:srgbClr val="29702A"/>
              </a:buClr>
            </a:pPr>
            <a:r>
              <a:rPr lang="lv-LV" dirty="0">
                <a:solidFill>
                  <a:srgbClr val="212529"/>
                </a:solidFill>
                <a:latin typeface="Verdana" panose="020B0604030504040204" pitchFamily="34" charset="0"/>
                <a:ea typeface="Verdana" panose="020B0604030504040204" pitchFamily="34" charset="0"/>
                <a:cs typeface="Arial" panose="020B0604020202020204" pitchFamily="34" charset="0"/>
              </a:rPr>
              <a:t>projektu plānoto ieguldījumu SAM 1.3.1.1. rādītāju izpildē;</a:t>
            </a:r>
          </a:p>
          <a:p>
            <a:pPr lvl="1">
              <a:lnSpc>
                <a:spcPct val="107000"/>
              </a:lnSpc>
              <a:spcAft>
                <a:spcPts val="600"/>
              </a:spcAft>
              <a:buClr>
                <a:srgbClr val="29702A"/>
              </a:buClr>
            </a:pPr>
            <a:r>
              <a:rPr lang="lv-LV" dirty="0">
                <a:solidFill>
                  <a:srgbClr val="212529"/>
                </a:solidFill>
                <a:latin typeface="Verdana" panose="020B0604030504040204" pitchFamily="34" charset="0"/>
                <a:ea typeface="Verdana" panose="020B0604030504040204" pitchFamily="34" charset="0"/>
                <a:cs typeface="Arial" panose="020B0604020202020204" pitchFamily="34" charset="0"/>
              </a:rPr>
              <a:t>portfeļa priekšlikuma atbilstību jomas arhitektūras aprakstam.</a:t>
            </a:r>
          </a:p>
        </p:txBody>
      </p:sp>
    </p:spTree>
    <p:extLst>
      <p:ext uri="{BB962C8B-B14F-4D97-AF65-F5344CB8AC3E}">
        <p14:creationId xmlns:p14="http://schemas.microsoft.com/office/powerpoint/2010/main" val="2263726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9318B-47FC-F032-05E5-A7496065BEF3}"/>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F227BB5B-5119-B889-8191-9BF469B2A75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13</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43D7A2A7-E112-D3FD-D5FF-248776E1378E}"/>
              </a:ext>
            </a:extLst>
          </p:cNvPr>
          <p:cNvSpPr>
            <a:spLocks noGrp="1"/>
          </p:cNvSpPr>
          <p:nvPr>
            <p:ph type="title"/>
          </p:nvPr>
        </p:nvSpPr>
        <p:spPr>
          <a:xfrm>
            <a:off x="2564829" y="291692"/>
            <a:ext cx="8128000" cy="1036638"/>
          </a:xfrm>
        </p:spPr>
        <p:txBody>
          <a:bodyPr>
            <a:normAutofit/>
          </a:bodyPr>
          <a:lstStyle/>
          <a:p>
            <a:r>
              <a:rPr lang="lv-LV" altLang="en-US" dirty="0"/>
              <a:t>Šodiena un turpmākie soļi </a:t>
            </a:r>
            <a:endParaRPr lang="en-US" altLang="en-US" dirty="0"/>
          </a:p>
        </p:txBody>
      </p:sp>
      <p:sp>
        <p:nvSpPr>
          <p:cNvPr id="2" name="Content Placeholder 1">
            <a:extLst>
              <a:ext uri="{FF2B5EF4-FFF2-40B4-BE49-F238E27FC236}">
                <a16:creationId xmlns:a16="http://schemas.microsoft.com/office/drawing/2014/main" id="{EDE01160-CD33-5348-0607-2CD7C5800556}"/>
              </a:ext>
            </a:extLst>
          </p:cNvPr>
          <p:cNvSpPr>
            <a:spLocks noGrp="1"/>
          </p:cNvSpPr>
          <p:nvPr>
            <p:ph idx="1"/>
          </p:nvPr>
        </p:nvSpPr>
        <p:spPr>
          <a:xfrm>
            <a:off x="2896742" y="1354349"/>
            <a:ext cx="8482458" cy="5211959"/>
          </a:xfrm>
        </p:spPr>
        <p:txBody>
          <a:bodyPr>
            <a:normAutofit lnSpcReduction="10000"/>
          </a:bodyPr>
          <a:lstStyle/>
          <a:p>
            <a:pPr marL="342900" indent="-342900">
              <a:lnSpc>
                <a:spcPct val="107000"/>
              </a:lnSpc>
              <a:spcAft>
                <a:spcPts val="600"/>
              </a:spcAft>
              <a:buClr>
                <a:srgbClr val="29702A"/>
              </a:buClr>
              <a:buFont typeface="Arial" panose="020B0604020202020204" pitchFamily="34" charset="0"/>
              <a:buChar char="•"/>
            </a:pPr>
            <a:r>
              <a:rPr lang="lv-LV" dirty="0"/>
              <a:t>18.12.2024. pirmo reizi esam sapulcējušies jaunajā formātā – klātienē piedaloties jomu (domēnu) galvenajiem arhitektiem</a:t>
            </a:r>
          </a:p>
          <a:p>
            <a:pPr marL="342900" indent="-342900">
              <a:lnSpc>
                <a:spcPct val="107000"/>
              </a:lnSpc>
              <a:spcAft>
                <a:spcPts val="600"/>
              </a:spcAft>
              <a:buClr>
                <a:srgbClr val="29702A"/>
              </a:buClr>
              <a:buFont typeface="Arial" panose="020B0604020202020204" pitchFamily="34" charset="0"/>
              <a:buChar char="•"/>
            </a:pPr>
            <a:endParaRPr lang="lv-LV" dirty="0"/>
          </a:p>
          <a:p>
            <a:pPr marL="342900" indent="-342900">
              <a:lnSpc>
                <a:spcPct val="107000"/>
              </a:lnSpc>
              <a:spcAft>
                <a:spcPts val="600"/>
              </a:spcAft>
              <a:buClr>
                <a:srgbClr val="29702A"/>
              </a:buClr>
              <a:buFont typeface="Arial" panose="020B0604020202020204" pitchFamily="34" charset="0"/>
              <a:buChar char="•"/>
            </a:pPr>
            <a:r>
              <a:rPr lang="lv-LV" dirty="0"/>
              <a:t>savstarpēja</a:t>
            </a:r>
          </a:p>
          <a:p>
            <a:pPr>
              <a:lnSpc>
                <a:spcPct val="107000"/>
              </a:lnSpc>
              <a:spcAft>
                <a:spcPts val="600"/>
              </a:spcAft>
              <a:buClr>
                <a:srgbClr val="29702A"/>
              </a:buClr>
            </a:pPr>
            <a:r>
              <a:rPr lang="lv-LV" dirty="0"/>
              <a:t>    iepazīšanās</a:t>
            </a:r>
          </a:p>
          <a:p>
            <a:pPr>
              <a:lnSpc>
                <a:spcPct val="107000"/>
              </a:lnSpc>
              <a:spcAft>
                <a:spcPts val="600"/>
              </a:spcAft>
              <a:buClr>
                <a:srgbClr val="29702A"/>
              </a:buClr>
            </a:pPr>
            <a:r>
              <a:rPr lang="lv-LV" dirty="0"/>
              <a:t>    un informēšana</a:t>
            </a:r>
          </a:p>
          <a:p>
            <a:pPr>
              <a:lnSpc>
                <a:spcPct val="107000"/>
              </a:lnSpc>
              <a:spcAft>
                <a:spcPts val="600"/>
              </a:spcAft>
              <a:buClr>
                <a:srgbClr val="29702A"/>
              </a:buClr>
            </a:pPr>
            <a:r>
              <a:rPr lang="lv-LV" dirty="0"/>
              <a:t>    par izstrādes gaitu </a:t>
            </a:r>
          </a:p>
          <a:p>
            <a:pPr marL="342900" indent="-342900">
              <a:lnSpc>
                <a:spcPct val="107000"/>
              </a:lnSpc>
              <a:spcAft>
                <a:spcPts val="600"/>
              </a:spcAft>
              <a:buClr>
                <a:srgbClr val="29702A"/>
              </a:buClr>
              <a:buFont typeface="Arial" panose="020B0604020202020204" pitchFamily="34" charset="0"/>
              <a:buChar char="•"/>
            </a:pPr>
            <a:endParaRPr lang="lv-LV" i="0" dirty="0">
              <a:solidFill>
                <a:srgbClr val="212529"/>
              </a:solidFill>
              <a:effectLst/>
            </a:endParaRPr>
          </a:p>
          <a:p>
            <a:pPr marL="342900" indent="-342900">
              <a:lnSpc>
                <a:spcPct val="107000"/>
              </a:lnSpc>
              <a:spcAft>
                <a:spcPts val="600"/>
              </a:spcAft>
              <a:buClr>
                <a:srgbClr val="29702A"/>
              </a:buClr>
              <a:buFont typeface="Arial" panose="020B0604020202020204" pitchFamily="34" charset="0"/>
              <a:buChar char="•"/>
            </a:pPr>
            <a:r>
              <a:rPr lang="lv-LV" dirty="0">
                <a:solidFill>
                  <a:srgbClr val="212529"/>
                </a:solidFill>
              </a:rPr>
              <a:t>Nacionālā līmeņa (kopīgo) arhitektūras principu prezentācija un diskusija par tiem </a:t>
            </a:r>
          </a:p>
          <a:p>
            <a:pPr marL="342900" indent="-342900">
              <a:lnSpc>
                <a:spcPct val="107000"/>
              </a:lnSpc>
              <a:spcAft>
                <a:spcPts val="600"/>
              </a:spcAft>
              <a:buClr>
                <a:srgbClr val="29702A"/>
              </a:buClr>
              <a:buFont typeface="Arial" panose="020B0604020202020204" pitchFamily="34" charset="0"/>
              <a:buChar char="•"/>
            </a:pPr>
            <a:r>
              <a:rPr lang="lv-LV" i="0" dirty="0">
                <a:solidFill>
                  <a:srgbClr val="212529"/>
                </a:solidFill>
                <a:effectLst/>
              </a:rPr>
              <a:t>Jomu arhitektūru apspriešana</a:t>
            </a:r>
          </a:p>
          <a:p>
            <a:pPr marL="342900" indent="-342900">
              <a:lnSpc>
                <a:spcPct val="107000"/>
              </a:lnSpc>
              <a:spcAft>
                <a:spcPts val="600"/>
              </a:spcAft>
              <a:buClr>
                <a:srgbClr val="29702A"/>
              </a:buClr>
              <a:buFont typeface="Arial" panose="020B0604020202020204" pitchFamily="34" charset="0"/>
              <a:buChar char="•"/>
            </a:pPr>
            <a:r>
              <a:rPr lang="lv-LV" dirty="0">
                <a:solidFill>
                  <a:srgbClr val="212529"/>
                </a:solidFill>
              </a:rPr>
              <a:t>Turpmāko sanāksmju grafiks</a:t>
            </a:r>
          </a:p>
        </p:txBody>
      </p:sp>
      <p:pic>
        <p:nvPicPr>
          <p:cNvPr id="5" name="Picture 4">
            <a:extLst>
              <a:ext uri="{FF2B5EF4-FFF2-40B4-BE49-F238E27FC236}">
                <a16:creationId xmlns:a16="http://schemas.microsoft.com/office/drawing/2014/main" id="{DB964CAD-C488-19DE-26F4-F2FBF76BF3D5}"/>
              </a:ext>
            </a:extLst>
          </p:cNvPr>
          <p:cNvPicPr>
            <a:picLocks noChangeAspect="1"/>
          </p:cNvPicPr>
          <p:nvPr/>
        </p:nvPicPr>
        <p:blipFill>
          <a:blip r:embed="rId3"/>
          <a:stretch>
            <a:fillRect/>
          </a:stretch>
        </p:blipFill>
        <p:spPr>
          <a:xfrm>
            <a:off x="5345185" y="2127381"/>
            <a:ext cx="6846815" cy="2071396"/>
          </a:xfrm>
          <a:prstGeom prst="rect">
            <a:avLst/>
          </a:prstGeom>
        </p:spPr>
      </p:pic>
    </p:spTree>
    <p:extLst>
      <p:ext uri="{BB962C8B-B14F-4D97-AF65-F5344CB8AC3E}">
        <p14:creationId xmlns:p14="http://schemas.microsoft.com/office/powerpoint/2010/main" val="3195417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E929C-ADA7-A485-31A5-4EF147A28600}"/>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C147DC09-6AE6-BE54-F3B9-6B0107B1289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14</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4AFDB5E3-469A-99CF-DD50-6B555B9BFD62}"/>
              </a:ext>
            </a:extLst>
          </p:cNvPr>
          <p:cNvSpPr>
            <a:spLocks noGrp="1"/>
          </p:cNvSpPr>
          <p:nvPr>
            <p:ph type="title"/>
          </p:nvPr>
        </p:nvSpPr>
        <p:spPr>
          <a:xfrm>
            <a:off x="2522512" y="694373"/>
            <a:ext cx="8128000" cy="1036638"/>
          </a:xfrm>
        </p:spPr>
        <p:txBody>
          <a:bodyPr>
            <a:normAutofit/>
          </a:bodyPr>
          <a:lstStyle/>
          <a:p>
            <a:r>
              <a:rPr lang="lv-LV" altLang="en-US" dirty="0"/>
              <a:t>Kontakti konsultācijām</a:t>
            </a:r>
            <a:endParaRPr lang="en-US" altLang="en-US" dirty="0"/>
          </a:p>
        </p:txBody>
      </p:sp>
      <p:sp>
        <p:nvSpPr>
          <p:cNvPr id="2" name="Content Placeholder 1">
            <a:extLst>
              <a:ext uri="{FF2B5EF4-FFF2-40B4-BE49-F238E27FC236}">
                <a16:creationId xmlns:a16="http://schemas.microsoft.com/office/drawing/2014/main" id="{7FAF84AE-E651-778C-D030-2F25EDEF30FD}"/>
              </a:ext>
            </a:extLst>
          </p:cNvPr>
          <p:cNvSpPr>
            <a:spLocks noGrp="1"/>
          </p:cNvSpPr>
          <p:nvPr>
            <p:ph idx="1"/>
          </p:nvPr>
        </p:nvSpPr>
        <p:spPr>
          <a:xfrm>
            <a:off x="2732375" y="2458360"/>
            <a:ext cx="8315376" cy="2218571"/>
          </a:xfrm>
        </p:spPr>
        <p:txBody>
          <a:bodyPr>
            <a:normAutofit/>
          </a:bodyPr>
          <a:lstStyle/>
          <a:p>
            <a:pPr>
              <a:lnSpc>
                <a:spcPct val="107000"/>
              </a:lnSpc>
              <a:spcAft>
                <a:spcPts val="600"/>
              </a:spcAft>
              <a:buClr>
                <a:srgbClr val="29702A"/>
              </a:buClr>
            </a:pPr>
            <a:r>
              <a:rPr lang="lv-LV" dirty="0">
                <a:solidFill>
                  <a:srgbClr val="212529"/>
                </a:solidFill>
              </a:rPr>
              <a:t>Arhitektūras izstrādes metodiskais atbalsts, jomas arhitektūras saskaņošana, pieraksts IKT vadītāju foruma prezentācijai: </a:t>
            </a:r>
          </a:p>
          <a:p>
            <a:pPr>
              <a:lnSpc>
                <a:spcPct val="107000"/>
              </a:lnSpc>
              <a:spcAft>
                <a:spcPts val="600"/>
              </a:spcAft>
              <a:buClr>
                <a:srgbClr val="29702A"/>
              </a:buClr>
            </a:pPr>
            <a:r>
              <a:rPr lang="lv-LV" dirty="0">
                <a:solidFill>
                  <a:srgbClr val="212529"/>
                </a:solidFill>
              </a:rPr>
              <a:t>	Rūta Pirta (</a:t>
            </a:r>
            <a:r>
              <a:rPr lang="lv-LV" dirty="0">
                <a:solidFill>
                  <a:srgbClr val="212529"/>
                </a:solidFill>
                <a:hlinkClick r:id="rId3"/>
              </a:rPr>
              <a:t>ruta.pirta@rtu.lv</a:t>
            </a:r>
            <a:r>
              <a:rPr lang="lv-LV" dirty="0">
                <a:solidFill>
                  <a:srgbClr val="212529"/>
                </a:solidFill>
              </a:rPr>
              <a:t>), </a:t>
            </a:r>
          </a:p>
          <a:p>
            <a:pPr>
              <a:lnSpc>
                <a:spcPct val="107000"/>
              </a:lnSpc>
              <a:spcAft>
                <a:spcPts val="600"/>
              </a:spcAft>
              <a:buClr>
                <a:srgbClr val="29702A"/>
              </a:buClr>
            </a:pPr>
            <a:r>
              <a:rPr lang="lv-LV" dirty="0">
                <a:solidFill>
                  <a:srgbClr val="212529"/>
                </a:solidFill>
              </a:rPr>
              <a:t>	Lauris Linabergs (</a:t>
            </a:r>
            <a:r>
              <a:rPr lang="lv-LV" dirty="0">
                <a:solidFill>
                  <a:srgbClr val="212529"/>
                </a:solidFill>
                <a:hlinkClick r:id="rId4"/>
              </a:rPr>
              <a:t>lauris.linabergs@varam.gov.lv</a:t>
            </a:r>
            <a:r>
              <a:rPr lang="lv-LV" dirty="0">
                <a:solidFill>
                  <a:srgbClr val="212529"/>
                </a:solidFill>
              </a:rPr>
              <a:t>), </a:t>
            </a:r>
          </a:p>
          <a:p>
            <a:pPr>
              <a:lnSpc>
                <a:spcPct val="107000"/>
              </a:lnSpc>
              <a:spcAft>
                <a:spcPts val="600"/>
              </a:spcAft>
              <a:buClr>
                <a:srgbClr val="29702A"/>
              </a:buClr>
            </a:pPr>
            <a:r>
              <a:rPr lang="lv-LV" dirty="0">
                <a:solidFill>
                  <a:srgbClr val="212529"/>
                </a:solidFill>
              </a:rPr>
              <a:t>	Monta Balode (</a:t>
            </a:r>
            <a:r>
              <a:rPr lang="lv-LV" dirty="0">
                <a:solidFill>
                  <a:srgbClr val="212529"/>
                </a:solidFill>
                <a:hlinkClick r:id="rId5"/>
              </a:rPr>
              <a:t>monta.balode@varam.gov.lv</a:t>
            </a:r>
            <a:r>
              <a:rPr lang="lv-LV" dirty="0">
                <a:solidFill>
                  <a:srgbClr val="212529"/>
                </a:solidFill>
              </a:rPr>
              <a:t>) </a:t>
            </a:r>
          </a:p>
          <a:p>
            <a:pPr>
              <a:lnSpc>
                <a:spcPct val="107000"/>
              </a:lnSpc>
              <a:spcAft>
                <a:spcPts val="600"/>
              </a:spcAft>
              <a:buClr>
                <a:srgbClr val="29702A"/>
              </a:buClr>
            </a:pPr>
            <a:endParaRPr lang="lv-LV" dirty="0">
              <a:solidFill>
                <a:srgbClr val="212529"/>
              </a:solidFill>
            </a:endParaRPr>
          </a:p>
        </p:txBody>
      </p:sp>
    </p:spTree>
    <p:extLst>
      <p:ext uri="{BB962C8B-B14F-4D97-AF65-F5344CB8AC3E}">
        <p14:creationId xmlns:p14="http://schemas.microsoft.com/office/powerpoint/2010/main" val="421452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AF70D-2D72-9802-C7BD-7BF4C750D54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585CE5F-FBBB-3064-6548-A4E89F4F707A}"/>
              </a:ext>
            </a:extLst>
          </p:cNvPr>
          <p:cNvSpPr/>
          <p:nvPr/>
        </p:nvSpPr>
        <p:spPr>
          <a:xfrm>
            <a:off x="4426527" y="0"/>
            <a:ext cx="7765473" cy="4717473"/>
          </a:xfrm>
          <a:prstGeom prst="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3316" name="Slide Number Placeholder 5">
            <a:extLst>
              <a:ext uri="{FF2B5EF4-FFF2-40B4-BE49-F238E27FC236}">
                <a16:creationId xmlns:a16="http://schemas.microsoft.com/office/drawing/2014/main" id="{73A2F6FA-9757-02A7-3409-F93464425C3B}"/>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2</a:t>
            </a:fld>
            <a:endParaRPr lang="en-US" altLang="en-US" sz="1000">
              <a:solidFill>
                <a:srgbClr val="898989"/>
              </a:solidFill>
              <a:latin typeface="Verdana" panose="020B0604030504040204" pitchFamily="34" charset="0"/>
            </a:endParaRPr>
          </a:p>
        </p:txBody>
      </p:sp>
      <p:pic>
        <p:nvPicPr>
          <p:cNvPr id="5" name="Picture 4">
            <a:extLst>
              <a:ext uri="{FF2B5EF4-FFF2-40B4-BE49-F238E27FC236}">
                <a16:creationId xmlns:a16="http://schemas.microsoft.com/office/drawing/2014/main" id="{462BFEAC-C224-1AF6-9361-E32A75A8C43E}"/>
              </a:ext>
            </a:extLst>
          </p:cNvPr>
          <p:cNvPicPr>
            <a:picLocks noChangeAspect="1"/>
          </p:cNvPicPr>
          <p:nvPr/>
        </p:nvPicPr>
        <p:blipFill>
          <a:blip r:embed="rId3"/>
          <a:stretch>
            <a:fillRect/>
          </a:stretch>
        </p:blipFill>
        <p:spPr>
          <a:xfrm>
            <a:off x="4725376" y="249150"/>
            <a:ext cx="7323892" cy="4218941"/>
          </a:xfrm>
          <a:prstGeom prst="rect">
            <a:avLst/>
          </a:prstGeom>
        </p:spPr>
      </p:pic>
      <p:sp>
        <p:nvSpPr>
          <p:cNvPr id="8" name="Content Placeholder 7">
            <a:extLst>
              <a:ext uri="{FF2B5EF4-FFF2-40B4-BE49-F238E27FC236}">
                <a16:creationId xmlns:a16="http://schemas.microsoft.com/office/drawing/2014/main" id="{3A3CA3DD-E108-ED65-6BC1-D2EC7F6E96C6}"/>
              </a:ext>
            </a:extLst>
          </p:cNvPr>
          <p:cNvSpPr>
            <a:spLocks noGrp="1"/>
          </p:cNvSpPr>
          <p:nvPr>
            <p:ph idx="1"/>
          </p:nvPr>
        </p:nvSpPr>
        <p:spPr>
          <a:xfrm>
            <a:off x="1786025" y="2530686"/>
            <a:ext cx="2369127" cy="2643987"/>
          </a:xfrm>
        </p:spPr>
        <p:txBody>
          <a:bodyPr/>
          <a:lstStyle/>
          <a:p>
            <a:r>
              <a:rPr lang="lv-LV" dirty="0"/>
              <a:t>Nacionālais attīstības plāns (NAP)</a:t>
            </a:r>
          </a:p>
          <a:p>
            <a:endParaRPr lang="lv-LV" dirty="0"/>
          </a:p>
          <a:p>
            <a:r>
              <a:rPr lang="lv-LV" dirty="0"/>
              <a:t>Digitālās transformācijas pamatnostādnes</a:t>
            </a:r>
          </a:p>
          <a:p>
            <a:endParaRPr lang="lv-LV" dirty="0"/>
          </a:p>
          <a:p>
            <a:endParaRPr lang="lv-LV" dirty="0"/>
          </a:p>
        </p:txBody>
      </p:sp>
      <p:cxnSp>
        <p:nvCxnSpPr>
          <p:cNvPr id="10" name="Straight Connector 9">
            <a:extLst>
              <a:ext uri="{FF2B5EF4-FFF2-40B4-BE49-F238E27FC236}">
                <a16:creationId xmlns:a16="http://schemas.microsoft.com/office/drawing/2014/main" id="{C29E8125-A7E1-A20C-7713-EC5E2C5E62F5}"/>
              </a:ext>
            </a:extLst>
          </p:cNvPr>
          <p:cNvCxnSpPr/>
          <p:nvPr/>
        </p:nvCxnSpPr>
        <p:spPr>
          <a:xfrm flipH="1">
            <a:off x="3553691" y="1371600"/>
            <a:ext cx="5548745" cy="1454727"/>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C4E5FE5-B6BB-0C30-108F-4C795B196A8D}"/>
              </a:ext>
            </a:extLst>
          </p:cNvPr>
          <p:cNvCxnSpPr/>
          <p:nvPr/>
        </p:nvCxnSpPr>
        <p:spPr>
          <a:xfrm flipH="1">
            <a:off x="3283527" y="1558636"/>
            <a:ext cx="6774873" cy="2576946"/>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CD34AA3-5718-BACB-1579-83483202216A}"/>
              </a:ext>
            </a:extLst>
          </p:cNvPr>
          <p:cNvSpPr txBox="1"/>
          <p:nvPr/>
        </p:nvSpPr>
        <p:spPr>
          <a:xfrm>
            <a:off x="1786025" y="5012414"/>
            <a:ext cx="8887241" cy="769441"/>
          </a:xfrm>
          <a:prstGeom prst="rect">
            <a:avLst/>
          </a:prstGeom>
          <a:noFill/>
        </p:spPr>
        <p:txBody>
          <a:bodyPr wrap="none" rtlCol="0">
            <a:spAutoFit/>
          </a:bodyPr>
          <a:lstStyle/>
          <a:p>
            <a:r>
              <a:rPr lang="lv-LV" sz="4400" dirty="0">
                <a:latin typeface="Verdana" panose="020B0604030504040204" pitchFamily="34" charset="0"/>
                <a:ea typeface="Verdana" panose="020B0604030504040204" pitchFamily="34" charset="0"/>
              </a:rPr>
              <a:t>Digitālās pārvaldes arhitektūra</a:t>
            </a:r>
          </a:p>
        </p:txBody>
      </p:sp>
      <p:sp>
        <p:nvSpPr>
          <p:cNvPr id="14" name="TextBox 13">
            <a:extLst>
              <a:ext uri="{FF2B5EF4-FFF2-40B4-BE49-F238E27FC236}">
                <a16:creationId xmlns:a16="http://schemas.microsoft.com/office/drawing/2014/main" id="{D510EAD2-A75E-29BF-5C8D-0733FFA80D6F}"/>
              </a:ext>
            </a:extLst>
          </p:cNvPr>
          <p:cNvSpPr txBox="1"/>
          <p:nvPr/>
        </p:nvSpPr>
        <p:spPr>
          <a:xfrm>
            <a:off x="1786025" y="5854335"/>
            <a:ext cx="8965083" cy="584775"/>
          </a:xfrm>
          <a:prstGeom prst="rect">
            <a:avLst/>
          </a:prstGeom>
          <a:noFill/>
        </p:spPr>
        <p:txBody>
          <a:bodyPr wrap="none" rtlCol="0">
            <a:spAutoFit/>
          </a:bodyPr>
          <a:lstStyle/>
          <a:p>
            <a:r>
              <a:rPr lang="lv-LV" sz="3200" dirty="0">
                <a:solidFill>
                  <a:schemeClr val="bg1">
                    <a:lumMod val="65000"/>
                  </a:schemeClr>
                </a:solidFill>
                <a:latin typeface="Verdana" panose="020B0604030504040204" pitchFamily="34" charset="0"/>
                <a:ea typeface="Verdana" panose="020B0604030504040204" pitchFamily="34" charset="0"/>
              </a:rPr>
              <a:t>Projektu portfelis arhitektūras īstenošanai </a:t>
            </a:r>
          </a:p>
        </p:txBody>
      </p:sp>
    </p:spTree>
    <p:extLst>
      <p:ext uri="{BB962C8B-B14F-4D97-AF65-F5344CB8AC3E}">
        <p14:creationId xmlns:p14="http://schemas.microsoft.com/office/powerpoint/2010/main" val="116110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A8E93-7BEF-538A-4DFD-1BA8EA32ED60}"/>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6F60D1DB-830B-5AA1-B8A6-91535CBD80C5}"/>
              </a:ext>
            </a:extLst>
          </p:cNvPr>
          <p:cNvSpPr>
            <a:spLocks noGrp="1"/>
          </p:cNvSpPr>
          <p:nvPr>
            <p:ph type="sldNum" sz="quarter" idx="13"/>
          </p:nvPr>
        </p:nvSpPr>
        <p:spPr bwMode="auto">
          <a:xfrm>
            <a:off x="11421734"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3</a:t>
            </a:fld>
            <a:endParaRPr lang="en-US" altLang="en-US" sz="1000" dirty="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03F1E782-CE87-A421-53C8-251FCA027D14}"/>
              </a:ext>
            </a:extLst>
          </p:cNvPr>
          <p:cNvSpPr>
            <a:spLocks noGrp="1"/>
          </p:cNvSpPr>
          <p:nvPr>
            <p:ph type="title"/>
          </p:nvPr>
        </p:nvSpPr>
        <p:spPr>
          <a:xfrm>
            <a:off x="2671513" y="679538"/>
            <a:ext cx="8537806" cy="1036638"/>
          </a:xfrm>
        </p:spPr>
        <p:txBody>
          <a:bodyPr>
            <a:normAutofit/>
          </a:bodyPr>
          <a:lstStyle/>
          <a:p>
            <a:r>
              <a:rPr lang="lv-LV" dirty="0"/>
              <a:t>Digitālās pārvaldes arhitektūras attīstība Latvijā</a:t>
            </a:r>
            <a:endParaRPr lang="lv-LV" altLang="en-US" dirty="0"/>
          </a:p>
        </p:txBody>
      </p:sp>
      <p:grpSp>
        <p:nvGrpSpPr>
          <p:cNvPr id="7" name="Google Shape;7601;p71">
            <a:extLst>
              <a:ext uri="{FF2B5EF4-FFF2-40B4-BE49-F238E27FC236}">
                <a16:creationId xmlns:a16="http://schemas.microsoft.com/office/drawing/2014/main" id="{B0DFD031-5D5D-0B3C-84D6-8C288D26030A}"/>
              </a:ext>
            </a:extLst>
          </p:cNvPr>
          <p:cNvGrpSpPr/>
          <p:nvPr/>
        </p:nvGrpSpPr>
        <p:grpSpPr>
          <a:xfrm>
            <a:off x="3777124" y="3204392"/>
            <a:ext cx="7360920" cy="1601360"/>
            <a:chOff x="3512551" y="2358282"/>
            <a:chExt cx="1597045" cy="378522"/>
          </a:xfrm>
        </p:grpSpPr>
        <p:grpSp>
          <p:nvGrpSpPr>
            <p:cNvPr id="8" name="Google Shape;7602;p71">
              <a:extLst>
                <a:ext uri="{FF2B5EF4-FFF2-40B4-BE49-F238E27FC236}">
                  <a16:creationId xmlns:a16="http://schemas.microsoft.com/office/drawing/2014/main" id="{2E3DAFE3-1DF7-807F-B9F4-3B368B700074}"/>
                </a:ext>
              </a:extLst>
            </p:cNvPr>
            <p:cNvGrpSpPr/>
            <p:nvPr/>
          </p:nvGrpSpPr>
          <p:grpSpPr>
            <a:xfrm>
              <a:off x="3738198" y="2553002"/>
              <a:ext cx="1145834" cy="117"/>
              <a:chOff x="3738198" y="2553002"/>
              <a:chExt cx="1145834" cy="117"/>
            </a:xfrm>
          </p:grpSpPr>
          <p:cxnSp>
            <p:nvCxnSpPr>
              <p:cNvPr id="25" name="Google Shape;7603;p71">
                <a:extLst>
                  <a:ext uri="{FF2B5EF4-FFF2-40B4-BE49-F238E27FC236}">
                    <a16:creationId xmlns:a16="http://schemas.microsoft.com/office/drawing/2014/main" id="{7022BE95-F066-E65C-5F2D-899D9E6D586F}"/>
                  </a:ext>
                </a:extLst>
              </p:cNvPr>
              <p:cNvCxnSpPr/>
              <p:nvPr/>
            </p:nvCxnSpPr>
            <p:spPr>
              <a:xfrm>
                <a:off x="4195395" y="2553002"/>
                <a:ext cx="231600" cy="0"/>
              </a:xfrm>
              <a:prstGeom prst="straightConnector1">
                <a:avLst/>
              </a:prstGeom>
              <a:noFill/>
              <a:ln w="9525" cap="flat" cmpd="sng">
                <a:solidFill>
                  <a:srgbClr val="29702A"/>
                </a:solidFill>
                <a:prstDash val="solid"/>
                <a:round/>
                <a:headEnd type="none" w="med" len="med"/>
                <a:tailEnd type="none" w="med" len="med"/>
              </a:ln>
            </p:spPr>
          </p:cxnSp>
          <p:cxnSp>
            <p:nvCxnSpPr>
              <p:cNvPr id="26" name="Google Shape;7604;p71">
                <a:extLst>
                  <a:ext uri="{FF2B5EF4-FFF2-40B4-BE49-F238E27FC236}">
                    <a16:creationId xmlns:a16="http://schemas.microsoft.com/office/drawing/2014/main" id="{2CB3B802-5ACA-AC5F-E93D-AB845E4BC597}"/>
                  </a:ext>
                </a:extLst>
              </p:cNvPr>
              <p:cNvCxnSpPr/>
              <p:nvPr/>
            </p:nvCxnSpPr>
            <p:spPr>
              <a:xfrm>
                <a:off x="4652432" y="2553002"/>
                <a:ext cx="231600" cy="0"/>
              </a:xfrm>
              <a:prstGeom prst="straightConnector1">
                <a:avLst/>
              </a:prstGeom>
              <a:noFill/>
              <a:ln w="9525" cap="flat" cmpd="sng">
                <a:solidFill>
                  <a:srgbClr val="29702A"/>
                </a:solidFill>
                <a:prstDash val="solid"/>
                <a:round/>
                <a:headEnd type="none" w="med" len="med"/>
                <a:tailEnd type="none" w="med" len="med"/>
              </a:ln>
            </p:spPr>
          </p:cxnSp>
          <p:cxnSp>
            <p:nvCxnSpPr>
              <p:cNvPr id="27" name="Google Shape;7605;p71">
                <a:extLst>
                  <a:ext uri="{FF2B5EF4-FFF2-40B4-BE49-F238E27FC236}">
                    <a16:creationId xmlns:a16="http://schemas.microsoft.com/office/drawing/2014/main" id="{1E8B9A0D-5302-3E58-472B-7468D647131A}"/>
                  </a:ext>
                </a:extLst>
              </p:cNvPr>
              <p:cNvCxnSpPr>
                <a:stCxn id="14" idx="6"/>
                <a:endCxn id="23" idx="2"/>
              </p:cNvCxnSpPr>
              <p:nvPr/>
            </p:nvCxnSpPr>
            <p:spPr>
              <a:xfrm>
                <a:off x="3738198" y="2553118"/>
                <a:ext cx="231300" cy="0"/>
              </a:xfrm>
              <a:prstGeom prst="straightConnector1">
                <a:avLst/>
              </a:prstGeom>
              <a:noFill/>
              <a:ln w="9525" cap="flat" cmpd="sng">
                <a:solidFill>
                  <a:srgbClr val="29702A"/>
                </a:solidFill>
                <a:prstDash val="solid"/>
                <a:round/>
                <a:headEnd type="none" w="med" len="med"/>
                <a:tailEnd type="none" w="med" len="med"/>
              </a:ln>
            </p:spPr>
          </p:cxnSp>
        </p:grpSp>
        <p:grpSp>
          <p:nvGrpSpPr>
            <p:cNvPr id="9" name="Google Shape;7608;p71">
              <a:extLst>
                <a:ext uri="{FF2B5EF4-FFF2-40B4-BE49-F238E27FC236}">
                  <a16:creationId xmlns:a16="http://schemas.microsoft.com/office/drawing/2014/main" id="{CB85DACB-7DAD-7894-3103-5CA8C5FA2949}"/>
                </a:ext>
              </a:extLst>
            </p:cNvPr>
            <p:cNvGrpSpPr/>
            <p:nvPr/>
          </p:nvGrpSpPr>
          <p:grpSpPr>
            <a:xfrm>
              <a:off x="3969644" y="2440153"/>
              <a:ext cx="225853" cy="296651"/>
              <a:chOff x="3969644" y="2440153"/>
              <a:chExt cx="225853" cy="296651"/>
            </a:xfrm>
          </p:grpSpPr>
          <p:cxnSp>
            <p:nvCxnSpPr>
              <p:cNvPr id="22" name="Google Shape;7609;p71">
                <a:extLst>
                  <a:ext uri="{FF2B5EF4-FFF2-40B4-BE49-F238E27FC236}">
                    <a16:creationId xmlns:a16="http://schemas.microsoft.com/office/drawing/2014/main" id="{BD78F78B-F9EB-06AB-4767-03CB54843B5F}"/>
                  </a:ext>
                </a:extLst>
              </p:cNvPr>
              <p:cNvCxnSpPr/>
              <p:nvPr/>
            </p:nvCxnSpPr>
            <p:spPr>
              <a:xfrm>
                <a:off x="4082390" y="2637031"/>
                <a:ext cx="0" cy="99772"/>
              </a:xfrm>
              <a:prstGeom prst="straightConnector1">
                <a:avLst/>
              </a:prstGeom>
              <a:noFill/>
              <a:ln w="9525" cap="flat" cmpd="sng">
                <a:solidFill>
                  <a:srgbClr val="29702A"/>
                </a:solidFill>
                <a:prstDash val="solid"/>
                <a:round/>
                <a:headEnd type="none" w="med" len="med"/>
                <a:tailEnd type="none" w="med" len="med"/>
              </a:ln>
            </p:spPr>
          </p:cxnSp>
          <p:sp>
            <p:nvSpPr>
              <p:cNvPr id="23" name="Google Shape;7607;p71">
                <a:extLst>
                  <a:ext uri="{FF2B5EF4-FFF2-40B4-BE49-F238E27FC236}">
                    <a16:creationId xmlns:a16="http://schemas.microsoft.com/office/drawing/2014/main" id="{FCB48913-6493-12F3-8326-6470A29F7EEA}"/>
                  </a:ext>
                </a:extLst>
              </p:cNvPr>
              <p:cNvSpPr/>
              <p:nvPr/>
            </p:nvSpPr>
            <p:spPr>
              <a:xfrm>
                <a:off x="3969644" y="2440153"/>
                <a:ext cx="225853" cy="225853"/>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24" name="Google Shape;7610;p71">
                <a:extLst>
                  <a:ext uri="{FF2B5EF4-FFF2-40B4-BE49-F238E27FC236}">
                    <a16:creationId xmlns:a16="http://schemas.microsoft.com/office/drawing/2014/main" id="{E6B3C677-4186-CB7F-5B05-FFC2578E29FB}"/>
                  </a:ext>
                </a:extLst>
              </p:cNvPr>
              <p:cNvSpPr/>
              <p:nvPr/>
            </p:nvSpPr>
            <p:spPr>
              <a:xfrm>
                <a:off x="3998471" y="2468982"/>
                <a:ext cx="168273" cy="168273"/>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10" name="Google Shape;7611;p71">
              <a:extLst>
                <a:ext uri="{FF2B5EF4-FFF2-40B4-BE49-F238E27FC236}">
                  <a16:creationId xmlns:a16="http://schemas.microsoft.com/office/drawing/2014/main" id="{776C0135-15AA-4190-89F4-CA99980FC9B3}"/>
                </a:ext>
              </a:extLst>
            </p:cNvPr>
            <p:cNvGrpSpPr/>
            <p:nvPr/>
          </p:nvGrpSpPr>
          <p:grpSpPr>
            <a:xfrm>
              <a:off x="4426818" y="2358282"/>
              <a:ext cx="225613" cy="307569"/>
              <a:chOff x="4426818" y="2358282"/>
              <a:chExt cx="225613" cy="307569"/>
            </a:xfrm>
          </p:grpSpPr>
          <p:cxnSp>
            <p:nvCxnSpPr>
              <p:cNvPr id="19" name="Google Shape;7612;p71">
                <a:extLst>
                  <a:ext uri="{FF2B5EF4-FFF2-40B4-BE49-F238E27FC236}">
                    <a16:creationId xmlns:a16="http://schemas.microsoft.com/office/drawing/2014/main" id="{AB378965-7D8B-20C5-F402-8F7F54C09EE5}"/>
                  </a:ext>
                </a:extLst>
              </p:cNvPr>
              <p:cNvCxnSpPr>
                <a:stCxn id="21" idx="0"/>
              </p:cNvCxnSpPr>
              <p:nvPr/>
            </p:nvCxnSpPr>
            <p:spPr>
              <a:xfrm rot="10800000">
                <a:off x="4539662" y="2358282"/>
                <a:ext cx="0" cy="110700"/>
              </a:xfrm>
              <a:prstGeom prst="straightConnector1">
                <a:avLst/>
              </a:prstGeom>
              <a:noFill/>
              <a:ln w="9525" cap="flat" cmpd="sng">
                <a:solidFill>
                  <a:srgbClr val="29702A"/>
                </a:solidFill>
                <a:prstDash val="solid"/>
                <a:round/>
                <a:headEnd type="none" w="med" len="med"/>
                <a:tailEnd type="none" w="med" len="med"/>
              </a:ln>
            </p:spPr>
          </p:cxnSp>
          <p:sp>
            <p:nvSpPr>
              <p:cNvPr id="20" name="Google Shape;7614;p71">
                <a:extLst>
                  <a:ext uri="{FF2B5EF4-FFF2-40B4-BE49-F238E27FC236}">
                    <a16:creationId xmlns:a16="http://schemas.microsoft.com/office/drawing/2014/main" id="{9EF8C3FD-A145-FECA-345E-2E693A5C2864}"/>
                  </a:ext>
                </a:extLst>
              </p:cNvPr>
              <p:cNvSpPr/>
              <p:nvPr/>
            </p:nvSpPr>
            <p:spPr>
              <a:xfrm>
                <a:off x="4426818" y="2440153"/>
                <a:ext cx="225613" cy="225698"/>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21" name="Google Shape;7613;p71">
                <a:extLst>
                  <a:ext uri="{FF2B5EF4-FFF2-40B4-BE49-F238E27FC236}">
                    <a16:creationId xmlns:a16="http://schemas.microsoft.com/office/drawing/2014/main" id="{03FB919B-A373-1391-4B3D-25491C0EEACD}"/>
                  </a:ext>
                </a:extLst>
              </p:cNvPr>
              <p:cNvSpPr/>
              <p:nvPr/>
            </p:nvSpPr>
            <p:spPr>
              <a:xfrm>
                <a:off x="4455644" y="2468982"/>
                <a:ext cx="168035" cy="168035"/>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11" name="Google Shape;7615;p71">
              <a:extLst>
                <a:ext uri="{FF2B5EF4-FFF2-40B4-BE49-F238E27FC236}">
                  <a16:creationId xmlns:a16="http://schemas.microsoft.com/office/drawing/2014/main" id="{C086A90C-48AC-1115-2AD0-717A676C6EBC}"/>
                </a:ext>
              </a:extLst>
            </p:cNvPr>
            <p:cNvGrpSpPr/>
            <p:nvPr/>
          </p:nvGrpSpPr>
          <p:grpSpPr>
            <a:xfrm>
              <a:off x="4883984" y="2440153"/>
              <a:ext cx="225613" cy="296486"/>
              <a:chOff x="4883984" y="2440153"/>
              <a:chExt cx="225613" cy="296486"/>
            </a:xfrm>
          </p:grpSpPr>
          <p:cxnSp>
            <p:nvCxnSpPr>
              <p:cNvPr id="16" name="Google Shape;7616;p71">
                <a:extLst>
                  <a:ext uri="{FF2B5EF4-FFF2-40B4-BE49-F238E27FC236}">
                    <a16:creationId xmlns:a16="http://schemas.microsoft.com/office/drawing/2014/main" id="{7A31CC34-E096-0A23-3C68-BCE9D30ECAE5}"/>
                  </a:ext>
                </a:extLst>
              </p:cNvPr>
              <p:cNvCxnSpPr/>
              <p:nvPr/>
            </p:nvCxnSpPr>
            <p:spPr>
              <a:xfrm>
                <a:off x="4996858" y="2637031"/>
                <a:ext cx="0" cy="99608"/>
              </a:xfrm>
              <a:prstGeom prst="straightConnector1">
                <a:avLst/>
              </a:prstGeom>
              <a:noFill/>
              <a:ln w="9525" cap="flat" cmpd="sng">
                <a:solidFill>
                  <a:srgbClr val="29702A"/>
                </a:solidFill>
                <a:prstDash val="solid"/>
                <a:round/>
                <a:headEnd type="none" w="med" len="med"/>
                <a:tailEnd type="none" w="med" len="med"/>
              </a:ln>
            </p:spPr>
          </p:cxnSp>
          <p:sp>
            <p:nvSpPr>
              <p:cNvPr id="17" name="Google Shape;7617;p71">
                <a:extLst>
                  <a:ext uri="{FF2B5EF4-FFF2-40B4-BE49-F238E27FC236}">
                    <a16:creationId xmlns:a16="http://schemas.microsoft.com/office/drawing/2014/main" id="{73CF07D8-9AC6-8580-60D7-17CCC18FD47C}"/>
                  </a:ext>
                </a:extLst>
              </p:cNvPr>
              <p:cNvSpPr/>
              <p:nvPr/>
            </p:nvSpPr>
            <p:spPr>
              <a:xfrm>
                <a:off x="4883984" y="2440153"/>
                <a:ext cx="225613" cy="225698"/>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18" name="Google Shape;7618;p71">
                <a:extLst>
                  <a:ext uri="{FF2B5EF4-FFF2-40B4-BE49-F238E27FC236}">
                    <a16:creationId xmlns:a16="http://schemas.microsoft.com/office/drawing/2014/main" id="{05F1617F-DAF0-BB58-8244-997E5BC87FEE}"/>
                  </a:ext>
                </a:extLst>
              </p:cNvPr>
              <p:cNvSpPr/>
              <p:nvPr/>
            </p:nvSpPr>
            <p:spPr>
              <a:xfrm>
                <a:off x="4912810" y="2468982"/>
                <a:ext cx="168035" cy="168035"/>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12" name="Google Shape;7619;p71">
              <a:extLst>
                <a:ext uri="{FF2B5EF4-FFF2-40B4-BE49-F238E27FC236}">
                  <a16:creationId xmlns:a16="http://schemas.microsoft.com/office/drawing/2014/main" id="{21F3E77E-792B-91BF-D63C-F63816E3FCC0}"/>
                </a:ext>
              </a:extLst>
            </p:cNvPr>
            <p:cNvGrpSpPr/>
            <p:nvPr/>
          </p:nvGrpSpPr>
          <p:grpSpPr>
            <a:xfrm>
              <a:off x="3512551" y="2358356"/>
              <a:ext cx="225647" cy="307629"/>
              <a:chOff x="2182679" y="2005014"/>
              <a:chExt cx="792300" cy="1080158"/>
            </a:xfrm>
          </p:grpSpPr>
          <p:cxnSp>
            <p:nvCxnSpPr>
              <p:cNvPr id="13" name="Google Shape;7620;p71">
                <a:extLst>
                  <a:ext uri="{FF2B5EF4-FFF2-40B4-BE49-F238E27FC236}">
                    <a16:creationId xmlns:a16="http://schemas.microsoft.com/office/drawing/2014/main" id="{47AA7DF4-C3D5-6556-ED5B-AA3B164732AC}"/>
                  </a:ext>
                </a:extLst>
              </p:cNvPr>
              <p:cNvCxnSpPr>
                <a:stCxn id="15" idx="0"/>
              </p:cNvCxnSpPr>
              <p:nvPr/>
            </p:nvCxnSpPr>
            <p:spPr>
              <a:xfrm rot="10800000">
                <a:off x="2578961" y="2005014"/>
                <a:ext cx="0" cy="388800"/>
              </a:xfrm>
              <a:prstGeom prst="straightConnector1">
                <a:avLst/>
              </a:prstGeom>
              <a:noFill/>
              <a:ln w="9525" cap="flat" cmpd="sng">
                <a:solidFill>
                  <a:srgbClr val="29702A"/>
                </a:solidFill>
                <a:prstDash val="solid"/>
                <a:round/>
                <a:headEnd type="none" w="med" len="med"/>
                <a:tailEnd type="none" w="med" len="med"/>
              </a:ln>
            </p:spPr>
          </p:cxnSp>
          <p:sp>
            <p:nvSpPr>
              <p:cNvPr id="14" name="Google Shape;7606;p71">
                <a:extLst>
                  <a:ext uri="{FF2B5EF4-FFF2-40B4-BE49-F238E27FC236}">
                    <a16:creationId xmlns:a16="http://schemas.microsoft.com/office/drawing/2014/main" id="{6A7D5086-08A3-614F-DF1F-4DF64F6F330B}"/>
                  </a:ext>
                </a:extLst>
              </p:cNvPr>
              <p:cNvSpPr/>
              <p:nvPr/>
            </p:nvSpPr>
            <p:spPr>
              <a:xfrm>
                <a:off x="2182679" y="2292572"/>
                <a:ext cx="792300" cy="792600"/>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15" name="Google Shape;7621;p71">
                <a:extLst>
                  <a:ext uri="{FF2B5EF4-FFF2-40B4-BE49-F238E27FC236}">
                    <a16:creationId xmlns:a16="http://schemas.microsoft.com/office/drawing/2014/main" id="{03BE0834-4EF2-9464-90EE-E649CE5622F5}"/>
                  </a:ext>
                </a:extLst>
              </p:cNvPr>
              <p:cNvSpPr/>
              <p:nvPr/>
            </p:nvSpPr>
            <p:spPr>
              <a:xfrm>
                <a:off x="2283911" y="2393814"/>
                <a:ext cx="590100" cy="590100"/>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sp>
        <p:nvSpPr>
          <p:cNvPr id="29" name="TextBox 28">
            <a:extLst>
              <a:ext uri="{FF2B5EF4-FFF2-40B4-BE49-F238E27FC236}">
                <a16:creationId xmlns:a16="http://schemas.microsoft.com/office/drawing/2014/main" id="{F12297D3-8544-14C0-94D1-90CF2BB47F19}"/>
              </a:ext>
            </a:extLst>
          </p:cNvPr>
          <p:cNvSpPr txBox="1"/>
          <p:nvPr/>
        </p:nvSpPr>
        <p:spPr>
          <a:xfrm>
            <a:off x="3821822" y="3843985"/>
            <a:ext cx="957834" cy="369332"/>
          </a:xfrm>
          <a:prstGeom prst="rect">
            <a:avLst/>
          </a:prstGeom>
          <a:noFill/>
        </p:spPr>
        <p:txBody>
          <a:bodyPr wrap="square">
            <a:spAutoFit/>
          </a:bodyPr>
          <a:lstStyle/>
          <a:p>
            <a:pPr algn="ctr">
              <a:defRPr/>
            </a:pPr>
            <a:r>
              <a:rPr lang="lv-LV" altLang="lv-LV" sz="1800" b="1" dirty="0">
                <a:solidFill>
                  <a:srgbClr val="29702A"/>
                </a:solidFill>
                <a:latin typeface="Verdana" panose="020B0604030504040204" pitchFamily="34" charset="0"/>
                <a:cs typeface="Arial" panose="020B0604020202020204" pitchFamily="34" charset="0"/>
              </a:rPr>
              <a:t>2022</a:t>
            </a:r>
            <a:endParaRPr lang="lv-LV" altLang="lv-LV" dirty="0">
              <a:solidFill>
                <a:srgbClr val="29702A"/>
              </a:solidFill>
              <a:latin typeface="Verdana" panose="020B060403050404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ED1E970F-FB20-B47E-2B6A-FFB1F969E07E}"/>
              </a:ext>
            </a:extLst>
          </p:cNvPr>
          <p:cNvSpPr txBox="1"/>
          <p:nvPr/>
        </p:nvSpPr>
        <p:spPr>
          <a:xfrm>
            <a:off x="5909291" y="3820406"/>
            <a:ext cx="957834" cy="369332"/>
          </a:xfrm>
          <a:prstGeom prst="rect">
            <a:avLst/>
          </a:prstGeom>
          <a:noFill/>
        </p:spPr>
        <p:txBody>
          <a:bodyPr wrap="square">
            <a:spAutoFit/>
          </a:bodyPr>
          <a:lstStyle/>
          <a:p>
            <a:pPr algn="ctr">
              <a:defRPr/>
            </a:pPr>
            <a:r>
              <a:rPr lang="lv-LV" altLang="lv-LV" sz="1800" b="1" dirty="0">
                <a:solidFill>
                  <a:srgbClr val="29702A"/>
                </a:solidFill>
                <a:latin typeface="Verdana" panose="020B0604030504040204" pitchFamily="34" charset="0"/>
                <a:cs typeface="Arial" panose="020B0604020202020204" pitchFamily="34" charset="0"/>
              </a:rPr>
              <a:t>2023</a:t>
            </a:r>
            <a:endParaRPr lang="lv-LV" altLang="lv-LV" dirty="0">
              <a:solidFill>
                <a:srgbClr val="29702A"/>
              </a:solidFill>
              <a:latin typeface="Verdana" panose="020B060403050404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C8334385-1712-DB10-AE53-B6F3E7FD8B77}"/>
              </a:ext>
            </a:extLst>
          </p:cNvPr>
          <p:cNvSpPr txBox="1"/>
          <p:nvPr/>
        </p:nvSpPr>
        <p:spPr>
          <a:xfrm>
            <a:off x="8046584" y="3820406"/>
            <a:ext cx="957834" cy="369332"/>
          </a:xfrm>
          <a:prstGeom prst="rect">
            <a:avLst/>
          </a:prstGeom>
          <a:noFill/>
        </p:spPr>
        <p:txBody>
          <a:bodyPr wrap="square">
            <a:spAutoFit/>
          </a:bodyPr>
          <a:lstStyle/>
          <a:p>
            <a:pPr algn="ctr">
              <a:defRPr/>
            </a:pPr>
            <a:r>
              <a:rPr lang="lv-LV" altLang="lv-LV" sz="1800" b="1" dirty="0">
                <a:solidFill>
                  <a:srgbClr val="29702A"/>
                </a:solidFill>
                <a:latin typeface="Verdana" panose="020B0604030504040204" pitchFamily="34" charset="0"/>
                <a:cs typeface="Arial" panose="020B0604020202020204" pitchFamily="34" charset="0"/>
              </a:rPr>
              <a:t>2024</a:t>
            </a:r>
            <a:endParaRPr lang="lv-LV" altLang="lv-LV" dirty="0">
              <a:solidFill>
                <a:srgbClr val="29702A"/>
              </a:solidFill>
              <a:latin typeface="Verdana" panose="020B060403050404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5ADD769A-BC8A-775D-EA98-7962E15383BD}"/>
              </a:ext>
            </a:extLst>
          </p:cNvPr>
          <p:cNvSpPr txBox="1"/>
          <p:nvPr/>
        </p:nvSpPr>
        <p:spPr>
          <a:xfrm>
            <a:off x="10147674" y="3817390"/>
            <a:ext cx="957834" cy="369332"/>
          </a:xfrm>
          <a:prstGeom prst="rect">
            <a:avLst/>
          </a:prstGeom>
          <a:noFill/>
        </p:spPr>
        <p:txBody>
          <a:bodyPr wrap="square">
            <a:spAutoFit/>
          </a:bodyPr>
          <a:lstStyle/>
          <a:p>
            <a:pPr algn="ctr">
              <a:defRPr/>
            </a:pPr>
            <a:r>
              <a:rPr lang="lv-LV" altLang="lv-LV" sz="1800" b="1" dirty="0">
                <a:solidFill>
                  <a:srgbClr val="29702A"/>
                </a:solidFill>
                <a:latin typeface="Verdana" panose="020B0604030504040204" pitchFamily="34" charset="0"/>
                <a:cs typeface="Arial" panose="020B0604020202020204" pitchFamily="34" charset="0"/>
              </a:rPr>
              <a:t>2024</a:t>
            </a:r>
            <a:endParaRPr lang="lv-LV" altLang="lv-LV" dirty="0">
              <a:solidFill>
                <a:srgbClr val="29702A"/>
              </a:solidFill>
              <a:latin typeface="Verdana" panose="020B060403050404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4EAFC-A119-18AE-7864-0E8D355F31B7}"/>
              </a:ext>
            </a:extLst>
          </p:cNvPr>
          <p:cNvSpPr txBox="1"/>
          <p:nvPr/>
        </p:nvSpPr>
        <p:spPr>
          <a:xfrm>
            <a:off x="2702033" y="1897255"/>
            <a:ext cx="3207258" cy="1199752"/>
          </a:xfrm>
          <a:prstGeom prst="rect">
            <a:avLst/>
          </a:prstGeom>
          <a:noFill/>
        </p:spPr>
        <p:txBody>
          <a:bodyPr wrap="square">
            <a:spAutoFit/>
          </a:bodyPr>
          <a:lstStyle/>
          <a:p>
            <a:pPr algn="ctr">
              <a:lnSpc>
                <a:spcPct val="107000"/>
              </a:lnSpc>
              <a:spcAft>
                <a:spcPts val="0"/>
              </a:spcAft>
              <a:buClr>
                <a:srgbClr val="29702A"/>
              </a:buClr>
            </a:pPr>
            <a:r>
              <a:rPr lang="lv-LV" dirty="0">
                <a:solidFill>
                  <a:srgbClr val="000000"/>
                </a:solidFill>
                <a:latin typeface="Veranda"/>
              </a:rPr>
              <a:t>Esošās situācijas analīze un arhitektūras pārvaldības pieejas formulēšana (VARAM,PWC, PIKTAPS projekta ietvaros)</a:t>
            </a:r>
            <a:endParaRPr lang="en-US" dirty="0">
              <a:solidFill>
                <a:srgbClr val="000000"/>
              </a:solidFill>
              <a:effectLst/>
              <a:latin typeface="Veranda"/>
            </a:endParaRPr>
          </a:p>
        </p:txBody>
      </p:sp>
      <p:sp>
        <p:nvSpPr>
          <p:cNvPr id="35" name="TextBox 34">
            <a:extLst>
              <a:ext uri="{FF2B5EF4-FFF2-40B4-BE49-F238E27FC236}">
                <a16:creationId xmlns:a16="http://schemas.microsoft.com/office/drawing/2014/main" id="{B5B5043C-EB35-B9D2-5520-AC65EA443298}"/>
              </a:ext>
            </a:extLst>
          </p:cNvPr>
          <p:cNvSpPr txBox="1"/>
          <p:nvPr/>
        </p:nvSpPr>
        <p:spPr>
          <a:xfrm>
            <a:off x="9056916" y="4844436"/>
            <a:ext cx="3207258" cy="639855"/>
          </a:xfrm>
          <a:prstGeom prst="rect">
            <a:avLst/>
          </a:prstGeom>
          <a:noFill/>
        </p:spPr>
        <p:txBody>
          <a:bodyPr wrap="square">
            <a:spAutoFit/>
          </a:bodyPr>
          <a:lstStyle/>
          <a:p>
            <a:pPr algn="ctr">
              <a:lnSpc>
                <a:spcPct val="107000"/>
              </a:lnSpc>
              <a:spcAft>
                <a:spcPts val="0"/>
              </a:spcAft>
              <a:buClr>
                <a:srgbClr val="29702A"/>
              </a:buClr>
            </a:pPr>
            <a:r>
              <a:rPr lang="lv-LV" dirty="0">
                <a:solidFill>
                  <a:srgbClr val="000000"/>
                </a:solidFill>
                <a:latin typeface="Veranda"/>
              </a:rPr>
              <a:t>Arhitektūras pārvaldības pieejas pakāpeniska ieviešana</a:t>
            </a:r>
            <a:endParaRPr lang="en-US" dirty="0">
              <a:solidFill>
                <a:srgbClr val="000000"/>
              </a:solidFill>
              <a:latin typeface="Veranda"/>
            </a:endParaRPr>
          </a:p>
        </p:txBody>
      </p:sp>
      <p:sp>
        <p:nvSpPr>
          <p:cNvPr id="36" name="TextBox 35">
            <a:extLst>
              <a:ext uri="{FF2B5EF4-FFF2-40B4-BE49-F238E27FC236}">
                <a16:creationId xmlns:a16="http://schemas.microsoft.com/office/drawing/2014/main" id="{B6EFFE52-EDC1-851E-1883-2D4708B5C4EC}"/>
              </a:ext>
            </a:extLst>
          </p:cNvPr>
          <p:cNvSpPr txBox="1"/>
          <p:nvPr/>
        </p:nvSpPr>
        <p:spPr>
          <a:xfrm>
            <a:off x="6940416" y="2198525"/>
            <a:ext cx="3207258" cy="919804"/>
          </a:xfrm>
          <a:prstGeom prst="rect">
            <a:avLst/>
          </a:prstGeom>
          <a:noFill/>
        </p:spPr>
        <p:txBody>
          <a:bodyPr wrap="square">
            <a:spAutoFit/>
          </a:bodyPr>
          <a:lstStyle/>
          <a:p>
            <a:pPr algn="ctr">
              <a:lnSpc>
                <a:spcPct val="107000"/>
              </a:lnSpc>
              <a:spcAft>
                <a:spcPts val="0"/>
              </a:spcAft>
              <a:buClr>
                <a:srgbClr val="29702A"/>
              </a:buClr>
            </a:pPr>
            <a:r>
              <a:rPr lang="lv-LV" dirty="0">
                <a:solidFill>
                  <a:srgbClr val="000000"/>
                </a:solidFill>
                <a:latin typeface="Veranda"/>
              </a:rPr>
              <a:t>Arhitektūras pārvaldības integrēšana SAM 1.3.1.1. projektu atlases procesā (t.sk. regulējumā) </a:t>
            </a:r>
            <a:endParaRPr lang="en-US" dirty="0">
              <a:solidFill>
                <a:srgbClr val="000000"/>
              </a:solidFill>
              <a:latin typeface="Veranda"/>
            </a:endParaRPr>
          </a:p>
        </p:txBody>
      </p:sp>
      <p:sp>
        <p:nvSpPr>
          <p:cNvPr id="37" name="TextBox 36">
            <a:extLst>
              <a:ext uri="{FF2B5EF4-FFF2-40B4-BE49-F238E27FC236}">
                <a16:creationId xmlns:a16="http://schemas.microsoft.com/office/drawing/2014/main" id="{D0639FAE-C0EF-3F83-7E93-9A0B4E46FD5B}"/>
              </a:ext>
            </a:extLst>
          </p:cNvPr>
          <p:cNvSpPr txBox="1"/>
          <p:nvPr/>
        </p:nvSpPr>
        <p:spPr>
          <a:xfrm>
            <a:off x="4576468" y="4900759"/>
            <a:ext cx="3654187" cy="639855"/>
          </a:xfrm>
          <a:prstGeom prst="rect">
            <a:avLst/>
          </a:prstGeom>
          <a:noFill/>
        </p:spPr>
        <p:txBody>
          <a:bodyPr wrap="square">
            <a:spAutoFit/>
          </a:bodyPr>
          <a:lstStyle/>
          <a:p>
            <a:pPr algn="ctr">
              <a:lnSpc>
                <a:spcPct val="107000"/>
              </a:lnSpc>
              <a:spcAft>
                <a:spcPts val="0"/>
              </a:spcAft>
              <a:buClr>
                <a:srgbClr val="29702A"/>
              </a:buClr>
            </a:pPr>
            <a:r>
              <a:rPr lang="lv-LV" dirty="0">
                <a:solidFill>
                  <a:srgbClr val="000000"/>
                </a:solidFill>
                <a:latin typeface="Veranda"/>
              </a:rPr>
              <a:t>Jomas arhitektūras pilots digitālās uzticamības jomā (VARAM, RTU, LVRTC) </a:t>
            </a:r>
            <a:endParaRPr lang="en-US" dirty="0">
              <a:solidFill>
                <a:srgbClr val="000000"/>
              </a:solidFill>
              <a:latin typeface="Veranda"/>
            </a:endParaRPr>
          </a:p>
        </p:txBody>
      </p:sp>
      <p:grpSp>
        <p:nvGrpSpPr>
          <p:cNvPr id="3" name="Group 2">
            <a:extLst>
              <a:ext uri="{FF2B5EF4-FFF2-40B4-BE49-F238E27FC236}">
                <a16:creationId xmlns:a16="http://schemas.microsoft.com/office/drawing/2014/main" id="{23FE96D0-6797-FF3C-DFC3-35B4FF95E130}"/>
              </a:ext>
            </a:extLst>
          </p:cNvPr>
          <p:cNvGrpSpPr/>
          <p:nvPr/>
        </p:nvGrpSpPr>
        <p:grpSpPr>
          <a:xfrm rot="10800000">
            <a:off x="1103685" y="3555790"/>
            <a:ext cx="1040009" cy="2383027"/>
            <a:chOff x="2686051" y="1767422"/>
            <a:chExt cx="890588" cy="2261654"/>
          </a:xfrm>
        </p:grpSpPr>
        <p:grpSp>
          <p:nvGrpSpPr>
            <p:cNvPr id="5" name="Group 4">
              <a:extLst>
                <a:ext uri="{FF2B5EF4-FFF2-40B4-BE49-F238E27FC236}">
                  <a16:creationId xmlns:a16="http://schemas.microsoft.com/office/drawing/2014/main" id="{0BB69753-A666-BC93-F890-EF9020056443}"/>
                </a:ext>
              </a:extLst>
            </p:cNvPr>
            <p:cNvGrpSpPr/>
            <p:nvPr/>
          </p:nvGrpSpPr>
          <p:grpSpPr>
            <a:xfrm>
              <a:off x="2686051" y="3138488"/>
              <a:ext cx="890588" cy="890588"/>
              <a:chOff x="2686051" y="3138488"/>
              <a:chExt cx="890588" cy="890588"/>
            </a:xfrm>
          </p:grpSpPr>
          <p:sp>
            <p:nvSpPr>
              <p:cNvPr id="28" name="Oval 27">
                <a:extLst>
                  <a:ext uri="{FF2B5EF4-FFF2-40B4-BE49-F238E27FC236}">
                    <a16:creationId xmlns:a16="http://schemas.microsoft.com/office/drawing/2014/main" id="{8500ED5B-7BD5-20E5-1B4E-F4F6568B6C15}"/>
                  </a:ext>
                </a:extLst>
              </p:cNvPr>
              <p:cNvSpPr/>
              <p:nvPr/>
            </p:nvSpPr>
            <p:spPr>
              <a:xfrm>
                <a:off x="2686051" y="3138488"/>
                <a:ext cx="890588" cy="890588"/>
              </a:xfrm>
              <a:prstGeom prst="ellipse">
                <a:avLst/>
              </a:prstGeom>
              <a:solidFill>
                <a:schemeClr val="bg1">
                  <a:lumMod val="50000"/>
                  <a:alpha val="15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endParaRPr lang="en-US" dirty="0"/>
              </a:p>
            </p:txBody>
          </p:sp>
          <p:sp>
            <p:nvSpPr>
              <p:cNvPr id="33" name="Oval 32">
                <a:extLst>
                  <a:ext uri="{FF2B5EF4-FFF2-40B4-BE49-F238E27FC236}">
                    <a16:creationId xmlns:a16="http://schemas.microsoft.com/office/drawing/2014/main" id="{E6AEAF8E-7367-2726-DE92-DCFB52EE9047}"/>
                  </a:ext>
                </a:extLst>
              </p:cNvPr>
              <p:cNvSpPr/>
              <p:nvPr/>
            </p:nvSpPr>
            <p:spPr>
              <a:xfrm>
                <a:off x="2833084" y="3285521"/>
                <a:ext cx="596523" cy="596523"/>
              </a:xfrm>
              <a:prstGeom prst="ellipse">
                <a:avLst/>
              </a:prstGeom>
              <a:solidFill>
                <a:schemeClr val="bg1">
                  <a:lumMod val="95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endParaRPr lang="en-US"/>
              </a:p>
            </p:txBody>
          </p:sp>
        </p:grpSp>
        <p:cxnSp>
          <p:nvCxnSpPr>
            <p:cNvPr id="6" name="Straight Connector 5">
              <a:extLst>
                <a:ext uri="{FF2B5EF4-FFF2-40B4-BE49-F238E27FC236}">
                  <a16:creationId xmlns:a16="http://schemas.microsoft.com/office/drawing/2014/main" id="{5BA30D90-542D-41C9-B5A5-D7E832621A46}"/>
                </a:ext>
              </a:extLst>
            </p:cNvPr>
            <p:cNvCxnSpPr>
              <a:cxnSpLocks/>
              <a:stCxn id="33" idx="0"/>
            </p:cNvCxnSpPr>
            <p:nvPr/>
          </p:nvCxnSpPr>
          <p:spPr>
            <a:xfrm rot="10800000">
              <a:off x="3131346" y="1767422"/>
              <a:ext cx="0" cy="1518099"/>
            </a:xfrm>
            <a:prstGeom prst="line">
              <a:avLst/>
            </a:prstGeom>
            <a:ln>
              <a:solidFill>
                <a:srgbClr val="29702A"/>
              </a:solidFill>
            </a:ln>
          </p:spPr>
          <p:style>
            <a:lnRef idx="1">
              <a:schemeClr val="accent3"/>
            </a:lnRef>
            <a:fillRef idx="0">
              <a:schemeClr val="accent3"/>
            </a:fillRef>
            <a:effectRef idx="0">
              <a:schemeClr val="accent3"/>
            </a:effectRef>
            <a:fontRef idx="minor">
              <a:schemeClr val="tx1"/>
            </a:fontRef>
          </p:style>
        </p:cxnSp>
      </p:grpSp>
      <p:sp>
        <p:nvSpPr>
          <p:cNvPr id="46" name="TextBox 45">
            <a:extLst>
              <a:ext uri="{FF2B5EF4-FFF2-40B4-BE49-F238E27FC236}">
                <a16:creationId xmlns:a16="http://schemas.microsoft.com/office/drawing/2014/main" id="{2D178D58-850B-C8B8-5DC9-9CB8984E2B11}"/>
              </a:ext>
            </a:extLst>
          </p:cNvPr>
          <p:cNvSpPr txBox="1"/>
          <p:nvPr/>
        </p:nvSpPr>
        <p:spPr>
          <a:xfrm>
            <a:off x="1164937" y="3814993"/>
            <a:ext cx="957834" cy="369332"/>
          </a:xfrm>
          <a:prstGeom prst="rect">
            <a:avLst/>
          </a:prstGeom>
          <a:noFill/>
        </p:spPr>
        <p:txBody>
          <a:bodyPr wrap="square">
            <a:spAutoFit/>
          </a:bodyPr>
          <a:lstStyle/>
          <a:p>
            <a:pPr algn="ctr">
              <a:defRPr/>
            </a:pPr>
            <a:r>
              <a:rPr lang="lv-LV" altLang="lv-LV" sz="1800" b="1" dirty="0">
                <a:solidFill>
                  <a:srgbClr val="29702A"/>
                </a:solidFill>
                <a:latin typeface="Verdana" panose="020B0604030504040204" pitchFamily="34" charset="0"/>
                <a:cs typeface="Arial" panose="020B0604020202020204" pitchFamily="34" charset="0"/>
              </a:rPr>
              <a:t>2014</a:t>
            </a:r>
            <a:endParaRPr lang="lv-LV" altLang="lv-LV" dirty="0">
              <a:solidFill>
                <a:srgbClr val="29702A"/>
              </a:solidFill>
              <a:latin typeface="Verdana" panose="020B060403050404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F2339AAA-ED6C-4A08-2836-912A14890111}"/>
              </a:ext>
            </a:extLst>
          </p:cNvPr>
          <p:cNvSpPr txBox="1"/>
          <p:nvPr/>
        </p:nvSpPr>
        <p:spPr>
          <a:xfrm>
            <a:off x="329614" y="5909321"/>
            <a:ext cx="3503504" cy="919804"/>
          </a:xfrm>
          <a:prstGeom prst="rect">
            <a:avLst/>
          </a:prstGeom>
          <a:noFill/>
        </p:spPr>
        <p:txBody>
          <a:bodyPr wrap="square">
            <a:spAutoFit/>
          </a:bodyPr>
          <a:lstStyle/>
          <a:p>
            <a:pPr algn="ctr">
              <a:lnSpc>
                <a:spcPct val="107000"/>
              </a:lnSpc>
              <a:spcAft>
                <a:spcPts val="0"/>
              </a:spcAft>
              <a:buClr>
                <a:srgbClr val="29702A"/>
              </a:buClr>
            </a:pPr>
            <a:r>
              <a:rPr lang="en-US" dirty="0" err="1">
                <a:solidFill>
                  <a:srgbClr val="000000"/>
                </a:solidFill>
                <a:latin typeface="Veranda"/>
              </a:rPr>
              <a:t>Ar</a:t>
            </a:r>
            <a:r>
              <a:rPr lang="lv-LV" dirty="0" err="1">
                <a:solidFill>
                  <a:srgbClr val="000000"/>
                </a:solidFill>
                <a:latin typeface="Veranda"/>
              </a:rPr>
              <a:t>hitektūras</a:t>
            </a:r>
            <a:r>
              <a:rPr lang="lv-LV" dirty="0">
                <a:solidFill>
                  <a:srgbClr val="000000"/>
                </a:solidFill>
                <a:latin typeface="Veranda"/>
              </a:rPr>
              <a:t> </a:t>
            </a:r>
            <a:r>
              <a:rPr lang="en-US" dirty="0" err="1">
                <a:solidFill>
                  <a:srgbClr val="000000"/>
                </a:solidFill>
                <a:latin typeface="Veranda"/>
              </a:rPr>
              <a:t>princip</a:t>
            </a:r>
            <a:r>
              <a:rPr lang="lv-LV" dirty="0">
                <a:solidFill>
                  <a:srgbClr val="000000"/>
                </a:solidFill>
                <a:latin typeface="Veranda"/>
              </a:rPr>
              <a:t>i</a:t>
            </a:r>
            <a:r>
              <a:rPr lang="en-US" dirty="0">
                <a:solidFill>
                  <a:srgbClr val="000000"/>
                </a:solidFill>
                <a:latin typeface="Veranda"/>
              </a:rPr>
              <a:t> </a:t>
            </a:r>
            <a:r>
              <a:rPr lang="lv-LV" dirty="0">
                <a:solidFill>
                  <a:srgbClr val="000000"/>
                </a:solidFill>
                <a:latin typeface="Veranda"/>
              </a:rPr>
              <a:t>&amp;</a:t>
            </a:r>
            <a:r>
              <a:rPr lang="en-US" dirty="0">
                <a:solidFill>
                  <a:srgbClr val="000000"/>
                </a:solidFill>
                <a:latin typeface="Veranda"/>
              </a:rPr>
              <a:t> </a:t>
            </a:r>
            <a:endParaRPr lang="lv-LV" dirty="0">
              <a:solidFill>
                <a:srgbClr val="000000"/>
              </a:solidFill>
              <a:latin typeface="Veranda"/>
            </a:endParaRPr>
          </a:p>
          <a:p>
            <a:pPr algn="ctr">
              <a:lnSpc>
                <a:spcPct val="107000"/>
              </a:lnSpc>
              <a:spcAft>
                <a:spcPts val="0"/>
              </a:spcAft>
              <a:buClr>
                <a:srgbClr val="29702A"/>
              </a:buClr>
            </a:pPr>
            <a:r>
              <a:rPr lang="lv-LV" dirty="0">
                <a:solidFill>
                  <a:srgbClr val="000000"/>
                </a:solidFill>
                <a:latin typeface="Veranda"/>
              </a:rPr>
              <a:t>vīzija par koplietošanas risinājumiem</a:t>
            </a:r>
            <a:r>
              <a:rPr lang="en-US" dirty="0">
                <a:solidFill>
                  <a:srgbClr val="000000"/>
                </a:solidFill>
                <a:latin typeface="Veranda"/>
              </a:rPr>
              <a:t> (201</a:t>
            </a:r>
            <a:r>
              <a:rPr lang="lv-LV" dirty="0">
                <a:solidFill>
                  <a:srgbClr val="000000"/>
                </a:solidFill>
                <a:latin typeface="Veranda"/>
              </a:rPr>
              <a:t>4-2015) MK 03.2015.</a:t>
            </a:r>
            <a:endParaRPr lang="en-US" dirty="0">
              <a:solidFill>
                <a:srgbClr val="000000"/>
              </a:solidFill>
              <a:effectLst/>
              <a:latin typeface="Veranda"/>
            </a:endParaRPr>
          </a:p>
        </p:txBody>
      </p:sp>
      <p:cxnSp>
        <p:nvCxnSpPr>
          <p:cNvPr id="48" name="Google Shape;7605;p71">
            <a:extLst>
              <a:ext uri="{FF2B5EF4-FFF2-40B4-BE49-F238E27FC236}">
                <a16:creationId xmlns:a16="http://schemas.microsoft.com/office/drawing/2014/main" id="{4EBB1561-FDEA-DDDB-46E7-E5D0944E5BBF}"/>
              </a:ext>
            </a:extLst>
          </p:cNvPr>
          <p:cNvCxnSpPr>
            <a:cxnSpLocks/>
            <a:stCxn id="28" idx="2"/>
            <a:endCxn id="14" idx="2"/>
          </p:cNvCxnSpPr>
          <p:nvPr/>
        </p:nvCxnSpPr>
        <p:spPr>
          <a:xfrm>
            <a:off x="2143694" y="4024981"/>
            <a:ext cx="1633430" cy="3680"/>
          </a:xfrm>
          <a:prstGeom prst="straightConnector1">
            <a:avLst/>
          </a:prstGeom>
          <a:noFill/>
          <a:ln w="9525" cap="flat" cmpd="sng">
            <a:solidFill>
              <a:srgbClr val="29702A"/>
            </a:solidFill>
            <a:prstDash val="solid"/>
            <a:round/>
            <a:headEnd type="none" w="med" len="med"/>
            <a:tailEnd type="none" w="med" len="med"/>
          </a:ln>
        </p:spPr>
      </p:cxnSp>
      <p:sp>
        <p:nvSpPr>
          <p:cNvPr id="55" name="Right Brace 54">
            <a:extLst>
              <a:ext uri="{FF2B5EF4-FFF2-40B4-BE49-F238E27FC236}">
                <a16:creationId xmlns:a16="http://schemas.microsoft.com/office/drawing/2014/main" id="{2C33A33D-E559-CD88-38A0-EEDE0072EC8E}"/>
              </a:ext>
            </a:extLst>
          </p:cNvPr>
          <p:cNvSpPr/>
          <p:nvPr/>
        </p:nvSpPr>
        <p:spPr>
          <a:xfrm rot="5400000">
            <a:off x="5737240" y="1422840"/>
            <a:ext cx="954973" cy="9027033"/>
          </a:xfrm>
          <a:prstGeom prst="rightBrace">
            <a:avLst>
              <a:gd name="adj1" fmla="val 8333"/>
              <a:gd name="adj2" fmla="val 50217"/>
            </a:avLst>
          </a:prstGeom>
          <a:ln>
            <a:prstDash val="dash"/>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59" name="TextBox 58">
            <a:extLst>
              <a:ext uri="{FF2B5EF4-FFF2-40B4-BE49-F238E27FC236}">
                <a16:creationId xmlns:a16="http://schemas.microsoft.com/office/drawing/2014/main" id="{96D1794A-3F0A-1D3B-1DA8-63EE761B3195}"/>
              </a:ext>
            </a:extLst>
          </p:cNvPr>
          <p:cNvSpPr txBox="1"/>
          <p:nvPr/>
        </p:nvSpPr>
        <p:spPr>
          <a:xfrm>
            <a:off x="4523849" y="6217303"/>
            <a:ext cx="3600074" cy="615553"/>
          </a:xfrm>
          <a:prstGeom prst="rect">
            <a:avLst/>
          </a:prstGeom>
          <a:noFill/>
        </p:spPr>
        <p:txBody>
          <a:bodyPr wrap="square">
            <a:spAutoFit/>
          </a:bodyPr>
          <a:lstStyle/>
          <a:p>
            <a:pPr algn="ctr"/>
            <a:r>
              <a:rPr lang="lv-LV" dirty="0">
                <a:solidFill>
                  <a:srgbClr val="000000"/>
                </a:solidFill>
                <a:latin typeface="Veranda"/>
              </a:rPr>
              <a:t>2014.-2015. gados formulēto principu un vīziju īstenošana</a:t>
            </a:r>
            <a:endParaRPr lang="en-US" dirty="0"/>
          </a:p>
        </p:txBody>
      </p:sp>
    </p:spTree>
    <p:extLst>
      <p:ext uri="{BB962C8B-B14F-4D97-AF65-F5344CB8AC3E}">
        <p14:creationId xmlns:p14="http://schemas.microsoft.com/office/powerpoint/2010/main" val="2997379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F5979-2639-F750-262C-AD5F65FDCC22}"/>
            </a:ext>
          </a:extLst>
        </p:cNvPr>
        <p:cNvGrpSpPr/>
        <p:nvPr/>
      </p:nvGrpSpPr>
      <p:grpSpPr>
        <a:xfrm>
          <a:off x="0" y="0"/>
          <a:ext cx="0" cy="0"/>
          <a:chOff x="0" y="0"/>
          <a:chExt cx="0" cy="0"/>
        </a:xfrm>
      </p:grpSpPr>
      <p:sp>
        <p:nvSpPr>
          <p:cNvPr id="13315" name="Content Placeholder 1">
            <a:extLst>
              <a:ext uri="{FF2B5EF4-FFF2-40B4-BE49-F238E27FC236}">
                <a16:creationId xmlns:a16="http://schemas.microsoft.com/office/drawing/2014/main" id="{792D9384-461F-A7AC-0423-F14221D343C5}"/>
              </a:ext>
            </a:extLst>
          </p:cNvPr>
          <p:cNvSpPr>
            <a:spLocks noGrp="1"/>
          </p:cNvSpPr>
          <p:nvPr>
            <p:ph idx="1"/>
          </p:nvPr>
        </p:nvSpPr>
        <p:spPr>
          <a:xfrm>
            <a:off x="2387600" y="1868568"/>
            <a:ext cx="4333240" cy="4157503"/>
          </a:xfrm>
        </p:spPr>
        <p:txBody>
          <a:bodyPr>
            <a:normAutofit/>
          </a:bodyPr>
          <a:lstStyle/>
          <a:p>
            <a:pPr marL="342900" indent="-342900">
              <a:buFont typeface="Arial" panose="020B0604020202020204" pitchFamily="34" charset="0"/>
              <a:buChar char="•"/>
            </a:pPr>
            <a:r>
              <a:rPr lang="en-US" b="1" dirty="0"/>
              <a:t>Digit</a:t>
            </a:r>
            <a:r>
              <a:rPr lang="lv-LV" b="1" dirty="0" err="1"/>
              <a:t>ālās</a:t>
            </a:r>
            <a:r>
              <a:rPr lang="lv-LV" b="1" dirty="0"/>
              <a:t> pārvaldes arhitektūra</a:t>
            </a:r>
            <a:r>
              <a:rPr lang="en-US" dirty="0"/>
              <a:t> (n</a:t>
            </a:r>
            <a:r>
              <a:rPr lang="lv-LV" dirty="0"/>
              <a:t>e tikai</a:t>
            </a:r>
            <a:r>
              <a:rPr lang="en-US" dirty="0"/>
              <a:t> I</a:t>
            </a:r>
            <a:r>
              <a:rPr lang="lv-LV" dirty="0"/>
              <a:t>K</a:t>
            </a:r>
            <a:r>
              <a:rPr lang="en-US" dirty="0"/>
              <a:t>T </a:t>
            </a:r>
            <a:r>
              <a:rPr lang="en-US" dirty="0" err="1"/>
              <a:t>ar</a:t>
            </a:r>
            <a:r>
              <a:rPr lang="lv-LV" dirty="0" err="1"/>
              <a:t>hitektūra</a:t>
            </a:r>
            <a:r>
              <a:rPr lang="en-US" dirty="0"/>
              <a:t>)</a:t>
            </a:r>
          </a:p>
          <a:p>
            <a:pPr marL="342900" indent="-342900">
              <a:buFont typeface="Arial" panose="020B0604020202020204" pitchFamily="34" charset="0"/>
              <a:buChar char="•"/>
            </a:pPr>
            <a:r>
              <a:rPr lang="lv-LV" dirty="0"/>
              <a:t>Tiesiskais, organizācijas, semantiskais un tehniskais skati</a:t>
            </a:r>
          </a:p>
          <a:p>
            <a:pPr marL="342900" indent="-342900">
              <a:buFont typeface="Arial" panose="020B0604020202020204" pitchFamily="34" charset="0"/>
              <a:buChar char="•"/>
            </a:pPr>
            <a:r>
              <a:rPr lang="lv-LV" dirty="0"/>
              <a:t>Pasaules vadošo standartu (TOGAF) un adaptēta komerciālā sektora pieredze</a:t>
            </a:r>
            <a:endParaRPr lang="en-US" dirty="0"/>
          </a:p>
          <a:p>
            <a:pPr marL="342900" indent="-342900">
              <a:buFont typeface="Arial" panose="020B0604020202020204" pitchFamily="34" charset="0"/>
              <a:buChar char="•"/>
            </a:pPr>
            <a:r>
              <a:rPr lang="lv-LV" dirty="0"/>
              <a:t>Eiropas </a:t>
            </a:r>
            <a:r>
              <a:rPr lang="lv-LV" dirty="0" err="1"/>
              <a:t>sadarbspējas</a:t>
            </a:r>
            <a:r>
              <a:rPr lang="lv-LV" dirty="0"/>
              <a:t> satvaru (</a:t>
            </a:r>
            <a:r>
              <a:rPr lang="en-US" dirty="0"/>
              <a:t>EIRA, EIF)</a:t>
            </a:r>
            <a:r>
              <a:rPr lang="lv-LV" dirty="0"/>
              <a:t> piemērošana</a:t>
            </a:r>
            <a:endParaRPr lang="en-US" dirty="0"/>
          </a:p>
          <a:p>
            <a:pPr>
              <a:lnSpc>
                <a:spcPct val="107000"/>
              </a:lnSpc>
              <a:spcAft>
                <a:spcPts val="600"/>
              </a:spcAft>
              <a:buClr>
                <a:srgbClr val="29702A"/>
              </a:buClr>
            </a:pPr>
            <a:endParaRPr lang="en-US" b="0" i="0" dirty="0">
              <a:solidFill>
                <a:srgbClr val="212529"/>
              </a:solidFill>
              <a:effectLst/>
            </a:endParaRPr>
          </a:p>
        </p:txBody>
      </p:sp>
      <p:sp>
        <p:nvSpPr>
          <p:cNvPr id="13316" name="Slide Number Placeholder 5">
            <a:extLst>
              <a:ext uri="{FF2B5EF4-FFF2-40B4-BE49-F238E27FC236}">
                <a16:creationId xmlns:a16="http://schemas.microsoft.com/office/drawing/2014/main" id="{EED6B6D6-8128-B865-822D-FD7D478BDAEE}"/>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4</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C8ACCE85-0DD3-483A-C2A1-2EA29F14614F}"/>
              </a:ext>
            </a:extLst>
          </p:cNvPr>
          <p:cNvSpPr>
            <a:spLocks noGrp="1"/>
          </p:cNvSpPr>
          <p:nvPr>
            <p:ph type="title"/>
          </p:nvPr>
        </p:nvSpPr>
        <p:spPr>
          <a:xfrm>
            <a:off x="2639875" y="466156"/>
            <a:ext cx="8128000" cy="1036638"/>
          </a:xfrm>
        </p:spPr>
        <p:txBody>
          <a:bodyPr>
            <a:normAutofit/>
          </a:bodyPr>
          <a:lstStyle/>
          <a:p>
            <a:r>
              <a:rPr lang="lv-LV" dirty="0"/>
              <a:t>Arhitektūras konteksts, tvērums un saistība ar «</a:t>
            </a:r>
            <a:r>
              <a:rPr lang="lv-LV" dirty="0" err="1"/>
              <a:t>Sadarbspējīgas</a:t>
            </a:r>
            <a:r>
              <a:rPr lang="lv-LV" dirty="0"/>
              <a:t> Eiropas» regulu </a:t>
            </a:r>
            <a:endParaRPr lang="lv-LV" altLang="en-US" dirty="0"/>
          </a:p>
        </p:txBody>
      </p:sp>
      <p:pic>
        <p:nvPicPr>
          <p:cNvPr id="2" name="Picture 2" descr="How do EIRA and TOGAF fit?">
            <a:extLst>
              <a:ext uri="{FF2B5EF4-FFF2-40B4-BE49-F238E27FC236}">
                <a16:creationId xmlns:a16="http://schemas.microsoft.com/office/drawing/2014/main" id="{DB9DCC07-6B79-A25E-970B-3AF860C930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3875" y="1716022"/>
            <a:ext cx="5456700" cy="4157503"/>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90E2594B-6ED8-CDD9-588B-203DFF4D89AB}"/>
              </a:ext>
            </a:extLst>
          </p:cNvPr>
          <p:cNvSpPr txBox="1">
            <a:spLocks/>
          </p:cNvSpPr>
          <p:nvPr/>
        </p:nvSpPr>
        <p:spPr bwMode="auto">
          <a:xfrm>
            <a:off x="1337717" y="5733290"/>
            <a:ext cx="11447936"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norm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1800" dirty="0">
                <a:solidFill>
                  <a:srgbClr val="29702A"/>
                </a:solidFill>
              </a:rPr>
              <a:t>12.01.2025. stājas spēkā «</a:t>
            </a:r>
            <a:r>
              <a:rPr lang="lv-LV" sz="1800" dirty="0" err="1">
                <a:solidFill>
                  <a:srgbClr val="29702A"/>
                </a:solidFill>
              </a:rPr>
              <a:t>Sadarbspējīgas</a:t>
            </a:r>
            <a:r>
              <a:rPr lang="lv-LV" sz="1800" dirty="0">
                <a:solidFill>
                  <a:srgbClr val="29702A"/>
                </a:solidFill>
              </a:rPr>
              <a:t> Eiropas» regulas prasība par valsts pārvaldes IKT risinājumu </a:t>
            </a:r>
            <a:r>
              <a:rPr lang="lv-LV" sz="1800" dirty="0" err="1">
                <a:solidFill>
                  <a:srgbClr val="29702A"/>
                </a:solidFill>
              </a:rPr>
              <a:t>sadarbspējas</a:t>
            </a:r>
            <a:r>
              <a:rPr lang="lv-LV" sz="1800" dirty="0">
                <a:solidFill>
                  <a:srgbClr val="29702A"/>
                </a:solidFill>
              </a:rPr>
              <a:t> novērtēšanu !  </a:t>
            </a:r>
            <a:endParaRPr lang="lv-LV" altLang="en-US" sz="1800" dirty="0">
              <a:solidFill>
                <a:srgbClr val="29702A"/>
              </a:solidFill>
            </a:endParaRPr>
          </a:p>
        </p:txBody>
      </p:sp>
    </p:spTree>
    <p:extLst>
      <p:ext uri="{BB962C8B-B14F-4D97-AF65-F5344CB8AC3E}">
        <p14:creationId xmlns:p14="http://schemas.microsoft.com/office/powerpoint/2010/main" val="1178155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DDBC2-7F09-1E83-8727-D19607A85FD1}"/>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8C0D02B6-BBBF-9769-1ADF-5C0222091F3D}"/>
              </a:ext>
            </a:extLst>
          </p:cNvPr>
          <p:cNvSpPr>
            <a:spLocks noGrp="1"/>
          </p:cNvSpPr>
          <p:nvPr>
            <p:ph type="sldNum" sz="quarter" idx="13"/>
          </p:nvPr>
        </p:nvSpPr>
        <p:spPr bwMode="auto">
          <a:xfrm>
            <a:off x="11379200" y="641604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5</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DBC7728B-A176-F711-1B2C-EB2B1A2C18CE}"/>
              </a:ext>
            </a:extLst>
          </p:cNvPr>
          <p:cNvSpPr>
            <a:spLocks noGrp="1"/>
          </p:cNvSpPr>
          <p:nvPr>
            <p:ph type="title"/>
          </p:nvPr>
        </p:nvSpPr>
        <p:spPr>
          <a:xfrm>
            <a:off x="2629457" y="427037"/>
            <a:ext cx="8128000" cy="1036638"/>
          </a:xfrm>
        </p:spPr>
        <p:txBody>
          <a:bodyPr>
            <a:normAutofit/>
          </a:bodyPr>
          <a:lstStyle/>
          <a:p>
            <a:r>
              <a:rPr lang="lv-LV" dirty="0"/>
              <a:t>Arhitektūras pārvaldības līmeņi</a:t>
            </a:r>
            <a:endParaRPr lang="en-US" altLang="en-US" dirty="0"/>
          </a:p>
        </p:txBody>
      </p:sp>
      <p:sp>
        <p:nvSpPr>
          <p:cNvPr id="2" name="Rectangle 1">
            <a:extLst>
              <a:ext uri="{FF2B5EF4-FFF2-40B4-BE49-F238E27FC236}">
                <a16:creationId xmlns:a16="http://schemas.microsoft.com/office/drawing/2014/main" id="{682EE188-97D6-D808-5520-743C96B3929E}"/>
              </a:ext>
            </a:extLst>
          </p:cNvPr>
          <p:cNvSpPr/>
          <p:nvPr/>
        </p:nvSpPr>
        <p:spPr>
          <a:xfrm>
            <a:off x="442913" y="4989261"/>
            <a:ext cx="11306174" cy="1274014"/>
          </a:xfrm>
          <a:prstGeom prst="rect">
            <a:avLst/>
          </a:prstGeom>
          <a:solidFill>
            <a:srgbClr val="ECEBC9">
              <a:alpha val="69804"/>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bg1"/>
              </a:solidFill>
              <a:latin typeface="Veranda"/>
            </a:endParaRPr>
          </a:p>
        </p:txBody>
      </p:sp>
      <p:sp>
        <p:nvSpPr>
          <p:cNvPr id="22" name="Rectangle 21">
            <a:extLst>
              <a:ext uri="{FF2B5EF4-FFF2-40B4-BE49-F238E27FC236}">
                <a16:creationId xmlns:a16="http://schemas.microsoft.com/office/drawing/2014/main" id="{3CB972D4-F389-49BF-A0A3-A53E5033551E}"/>
              </a:ext>
            </a:extLst>
          </p:cNvPr>
          <p:cNvSpPr/>
          <p:nvPr/>
        </p:nvSpPr>
        <p:spPr>
          <a:xfrm>
            <a:off x="442913" y="3405916"/>
            <a:ext cx="11306174" cy="1281726"/>
          </a:xfrm>
          <a:prstGeom prst="rect">
            <a:avLst/>
          </a:prstGeom>
          <a:solidFill>
            <a:schemeClr val="bg1">
              <a:alpha val="69804"/>
            </a:schemeClr>
          </a:solid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bg1"/>
              </a:solidFill>
              <a:latin typeface="Veranda"/>
            </a:endParaRPr>
          </a:p>
        </p:txBody>
      </p:sp>
      <p:sp>
        <p:nvSpPr>
          <p:cNvPr id="23" name="Rectangle 22">
            <a:extLst>
              <a:ext uri="{FF2B5EF4-FFF2-40B4-BE49-F238E27FC236}">
                <a16:creationId xmlns:a16="http://schemas.microsoft.com/office/drawing/2014/main" id="{5AE4AA61-B046-0B4D-697F-59F49E5EC957}"/>
              </a:ext>
            </a:extLst>
          </p:cNvPr>
          <p:cNvSpPr/>
          <p:nvPr/>
        </p:nvSpPr>
        <p:spPr>
          <a:xfrm>
            <a:off x="442913" y="1837344"/>
            <a:ext cx="11306174" cy="1303541"/>
          </a:xfrm>
          <a:prstGeom prst="rect">
            <a:avLst/>
          </a:prstGeom>
          <a:solidFill>
            <a:srgbClr val="ECEBC9">
              <a:alpha val="69804"/>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bg1"/>
              </a:solidFill>
              <a:latin typeface="Veranda"/>
            </a:endParaRPr>
          </a:p>
        </p:txBody>
      </p:sp>
      <p:sp>
        <p:nvSpPr>
          <p:cNvPr id="24" name="TextBox 23">
            <a:extLst>
              <a:ext uri="{FF2B5EF4-FFF2-40B4-BE49-F238E27FC236}">
                <a16:creationId xmlns:a16="http://schemas.microsoft.com/office/drawing/2014/main" id="{1DDADECE-A91B-9893-31C2-2CC5651FFB0C}"/>
              </a:ext>
            </a:extLst>
          </p:cNvPr>
          <p:cNvSpPr txBox="1"/>
          <p:nvPr/>
        </p:nvSpPr>
        <p:spPr>
          <a:xfrm>
            <a:off x="7059299" y="1906016"/>
            <a:ext cx="1850058" cy="246221"/>
          </a:xfrm>
          <a:prstGeom prst="rect">
            <a:avLst/>
          </a:prstGeom>
          <a:noFill/>
        </p:spPr>
        <p:txBody>
          <a:bodyPr wrap="none" lIns="0" tIns="0" rIns="0" bIns="0" rtlCol="0">
            <a:spAutoFit/>
          </a:bodyPr>
          <a:lstStyle/>
          <a:p>
            <a:r>
              <a:rPr lang="lv-LV" sz="1600" b="1" dirty="0">
                <a:latin typeface="Veranda"/>
              </a:rPr>
              <a:t>Konceptuālais</a:t>
            </a:r>
            <a:r>
              <a:rPr lang="en-US" sz="1600" b="1" dirty="0">
                <a:latin typeface="Veranda"/>
              </a:rPr>
              <a:t> </a:t>
            </a:r>
            <a:r>
              <a:rPr lang="lv-LV" sz="1600" b="1" dirty="0">
                <a:latin typeface="Veranda"/>
              </a:rPr>
              <a:t>līmenis</a:t>
            </a:r>
            <a:endParaRPr lang="en-US" sz="1600" b="1" dirty="0">
              <a:latin typeface="Veranda"/>
            </a:endParaRPr>
          </a:p>
        </p:txBody>
      </p:sp>
      <p:sp>
        <p:nvSpPr>
          <p:cNvPr id="25" name="TextBox 24">
            <a:extLst>
              <a:ext uri="{FF2B5EF4-FFF2-40B4-BE49-F238E27FC236}">
                <a16:creationId xmlns:a16="http://schemas.microsoft.com/office/drawing/2014/main" id="{F0B84B82-1A7B-D47F-1E8B-D07A5B275D53}"/>
              </a:ext>
            </a:extLst>
          </p:cNvPr>
          <p:cNvSpPr txBox="1"/>
          <p:nvPr/>
        </p:nvSpPr>
        <p:spPr>
          <a:xfrm>
            <a:off x="581183" y="1963222"/>
            <a:ext cx="4668343" cy="1138773"/>
          </a:xfrm>
          <a:prstGeom prst="rect">
            <a:avLst/>
          </a:prstGeom>
          <a:noFill/>
        </p:spPr>
        <p:txBody>
          <a:bodyPr wrap="square" lIns="0" tIns="0" rIns="0" bIns="0">
            <a:spAutoFit/>
          </a:bodyPr>
          <a:lstStyle/>
          <a:p>
            <a:pPr marL="171450" indent="-171450">
              <a:spcAft>
                <a:spcPts val="600"/>
              </a:spcAft>
              <a:buFont typeface="Arial" panose="020B0604020202020204" pitchFamily="34" charset="0"/>
              <a:buChar char="•"/>
            </a:pPr>
            <a:r>
              <a:rPr lang="en-US" sz="1600" dirty="0">
                <a:solidFill>
                  <a:schemeClr val="tx1"/>
                </a:solidFill>
                <a:latin typeface="Veranda"/>
              </a:rPr>
              <a:t>Na</a:t>
            </a:r>
            <a:r>
              <a:rPr lang="lv-LV" sz="1600" dirty="0" err="1">
                <a:solidFill>
                  <a:schemeClr val="tx1"/>
                </a:solidFill>
                <a:latin typeface="Veranda"/>
              </a:rPr>
              <a:t>cionālā</a:t>
            </a:r>
            <a:r>
              <a:rPr lang="lv-LV" sz="1600" dirty="0">
                <a:solidFill>
                  <a:schemeClr val="tx1"/>
                </a:solidFill>
                <a:latin typeface="Veranda"/>
              </a:rPr>
              <a:t> līmeņa arhitektūras principi un prasības</a:t>
            </a:r>
            <a:r>
              <a:rPr lang="en-US" sz="1600" dirty="0">
                <a:solidFill>
                  <a:schemeClr val="tx1"/>
                </a:solidFill>
                <a:latin typeface="Veranda"/>
              </a:rPr>
              <a:t> </a:t>
            </a:r>
            <a:endParaRPr lang="lv-LV" sz="1600" dirty="0">
              <a:solidFill>
                <a:schemeClr val="tx1"/>
              </a:solidFill>
              <a:latin typeface="Veranda"/>
            </a:endParaRPr>
          </a:p>
          <a:p>
            <a:pPr marL="171450" indent="-171450">
              <a:spcAft>
                <a:spcPts val="600"/>
              </a:spcAft>
              <a:buFont typeface="Arial" panose="020B0604020202020204" pitchFamily="34" charset="0"/>
              <a:buChar char="•"/>
            </a:pPr>
            <a:r>
              <a:rPr lang="en-US" sz="1600" dirty="0" err="1">
                <a:solidFill>
                  <a:schemeClr val="tx1"/>
                </a:solidFill>
                <a:latin typeface="Veranda"/>
              </a:rPr>
              <a:t>Ar</a:t>
            </a:r>
            <a:r>
              <a:rPr lang="lv-LV" sz="1600" dirty="0" err="1">
                <a:solidFill>
                  <a:schemeClr val="tx1"/>
                </a:solidFill>
                <a:latin typeface="Veranda"/>
              </a:rPr>
              <a:t>hitektūras</a:t>
            </a:r>
            <a:r>
              <a:rPr lang="lv-LV" sz="1600" dirty="0">
                <a:solidFill>
                  <a:schemeClr val="tx1"/>
                </a:solidFill>
                <a:latin typeface="Veranda"/>
              </a:rPr>
              <a:t> pārvaldības ietvars un vadlīnijas</a:t>
            </a:r>
            <a:r>
              <a:rPr lang="en-US" sz="1600" dirty="0">
                <a:solidFill>
                  <a:schemeClr val="tx1"/>
                </a:solidFill>
                <a:latin typeface="Veranda"/>
              </a:rPr>
              <a:t> </a:t>
            </a:r>
            <a:endParaRPr lang="lv-LV" sz="1600" dirty="0">
              <a:latin typeface="Veranda"/>
            </a:endParaRPr>
          </a:p>
          <a:p>
            <a:pPr marL="171450" indent="-171450">
              <a:spcAft>
                <a:spcPts val="600"/>
              </a:spcAft>
              <a:buFont typeface="Arial" panose="020B0604020202020204" pitchFamily="34" charset="0"/>
              <a:buChar char="•"/>
            </a:pPr>
            <a:r>
              <a:rPr lang="lv-LV" sz="1600" dirty="0">
                <a:solidFill>
                  <a:schemeClr val="tx1"/>
                </a:solidFill>
                <a:latin typeface="Veranda"/>
              </a:rPr>
              <a:t>Jomu arhitektūru attīstības koordinācija (risinājumu arhitektūras – izņēmumu gadījumos)</a:t>
            </a:r>
          </a:p>
        </p:txBody>
      </p:sp>
      <p:sp>
        <p:nvSpPr>
          <p:cNvPr id="26" name="TextBox 25">
            <a:extLst>
              <a:ext uri="{FF2B5EF4-FFF2-40B4-BE49-F238E27FC236}">
                <a16:creationId xmlns:a16="http://schemas.microsoft.com/office/drawing/2014/main" id="{A41C33A9-4EA4-6744-E800-45B4F7AC13BA}"/>
              </a:ext>
            </a:extLst>
          </p:cNvPr>
          <p:cNvSpPr txBox="1"/>
          <p:nvPr/>
        </p:nvSpPr>
        <p:spPr>
          <a:xfrm>
            <a:off x="611330" y="3454309"/>
            <a:ext cx="3694529" cy="1231106"/>
          </a:xfrm>
          <a:prstGeom prst="rect">
            <a:avLst/>
          </a:prstGeom>
          <a:noFill/>
        </p:spPr>
        <p:txBody>
          <a:bodyPr wrap="square" lIns="0" tIns="0" rIns="0" bIns="0">
            <a:spAutoFit/>
          </a:bodyPr>
          <a:lstStyle/>
          <a:p>
            <a:pPr marL="171450" indent="-171450">
              <a:buFont typeface="Arial" panose="020B0604020202020204" pitchFamily="34" charset="0"/>
              <a:buChar char="•"/>
            </a:pPr>
            <a:r>
              <a:rPr lang="lv-LV" sz="1600" dirty="0">
                <a:latin typeface="Veranda"/>
              </a:rPr>
              <a:t>Jomu (domēnu) </a:t>
            </a:r>
            <a:r>
              <a:rPr lang="en-US" sz="1600" dirty="0" err="1">
                <a:latin typeface="Veranda"/>
              </a:rPr>
              <a:t>princip</a:t>
            </a:r>
            <a:r>
              <a:rPr lang="lv-LV" sz="1600" dirty="0">
                <a:latin typeface="Veranda"/>
              </a:rPr>
              <a:t>i</a:t>
            </a:r>
            <a:r>
              <a:rPr lang="en-US" sz="1600" dirty="0">
                <a:latin typeface="Veranda"/>
              </a:rPr>
              <a:t>, </a:t>
            </a:r>
            <a:r>
              <a:rPr lang="lv-LV" sz="1600" dirty="0">
                <a:latin typeface="Veranda"/>
              </a:rPr>
              <a:t>prasības un mērķa </a:t>
            </a:r>
            <a:r>
              <a:rPr lang="en-US" sz="1600" dirty="0" err="1">
                <a:latin typeface="Veranda"/>
              </a:rPr>
              <a:t>ar</a:t>
            </a:r>
            <a:r>
              <a:rPr lang="lv-LV" sz="1600" dirty="0" err="1">
                <a:latin typeface="Veranda"/>
              </a:rPr>
              <a:t>hitektūra</a:t>
            </a:r>
            <a:endParaRPr lang="lv-LV" sz="1600" dirty="0">
              <a:latin typeface="Veranda"/>
            </a:endParaRPr>
          </a:p>
          <a:p>
            <a:pPr marL="171450" indent="-171450">
              <a:buFont typeface="Arial" panose="020B0604020202020204" pitchFamily="34" charset="0"/>
              <a:buChar char="•"/>
            </a:pPr>
            <a:r>
              <a:rPr lang="lv-LV" sz="1600" dirty="0">
                <a:latin typeface="Veranda"/>
              </a:rPr>
              <a:t>Projektu risinājumu arhitektūru attīstības pārraudzība jomas (domēna) tvēruma ietvaros</a:t>
            </a:r>
            <a:endParaRPr lang="en-GB" sz="1600" dirty="0">
              <a:solidFill>
                <a:schemeClr val="tx1"/>
              </a:solidFill>
              <a:latin typeface="Veranda"/>
            </a:endParaRPr>
          </a:p>
        </p:txBody>
      </p:sp>
      <p:sp>
        <p:nvSpPr>
          <p:cNvPr id="27" name="TextBox 26">
            <a:extLst>
              <a:ext uri="{FF2B5EF4-FFF2-40B4-BE49-F238E27FC236}">
                <a16:creationId xmlns:a16="http://schemas.microsoft.com/office/drawing/2014/main" id="{A3568057-921F-AC18-B19C-53ED327A5947}"/>
              </a:ext>
            </a:extLst>
          </p:cNvPr>
          <p:cNvSpPr txBox="1"/>
          <p:nvPr/>
        </p:nvSpPr>
        <p:spPr>
          <a:xfrm>
            <a:off x="686085" y="5218464"/>
            <a:ext cx="2859766" cy="815608"/>
          </a:xfrm>
          <a:prstGeom prst="rect">
            <a:avLst/>
          </a:prstGeom>
          <a:noFill/>
        </p:spPr>
        <p:txBody>
          <a:bodyPr wrap="square" lIns="0" tIns="0" rIns="0" bIns="0">
            <a:spAutoFit/>
          </a:bodyPr>
          <a:lstStyle/>
          <a:p>
            <a:pPr marL="171450" indent="-171450">
              <a:spcAft>
                <a:spcPts val="600"/>
              </a:spcAft>
              <a:buFont typeface="Arial" panose="020B0604020202020204" pitchFamily="34" charset="0"/>
              <a:buChar char="•"/>
            </a:pPr>
            <a:r>
              <a:rPr lang="lv-LV" sz="1600" dirty="0">
                <a:latin typeface="Veranda"/>
              </a:rPr>
              <a:t>Projektu risinājumu arhitektūras </a:t>
            </a:r>
          </a:p>
          <a:p>
            <a:pPr marL="171450" indent="-171450">
              <a:spcAft>
                <a:spcPts val="600"/>
              </a:spcAft>
              <a:buFont typeface="Arial" panose="020B0604020202020204" pitchFamily="34" charset="0"/>
              <a:buChar char="•"/>
            </a:pPr>
            <a:r>
              <a:rPr lang="lv-LV" sz="1600" dirty="0">
                <a:latin typeface="Veranda"/>
              </a:rPr>
              <a:t>Risinājumu projektējumu izstrāde un pārvaldība</a:t>
            </a:r>
            <a:endParaRPr lang="en-GB" sz="1600" dirty="0">
              <a:solidFill>
                <a:schemeClr val="tx1"/>
              </a:solidFill>
              <a:latin typeface="Veranda"/>
            </a:endParaRPr>
          </a:p>
        </p:txBody>
      </p:sp>
      <p:cxnSp>
        <p:nvCxnSpPr>
          <p:cNvPr id="28" name="Taisns bultveida savienotājs 74">
            <a:extLst>
              <a:ext uri="{FF2B5EF4-FFF2-40B4-BE49-F238E27FC236}">
                <a16:creationId xmlns:a16="http://schemas.microsoft.com/office/drawing/2014/main" id="{3DB2B562-2781-792C-733C-62AC64A6F3FA}"/>
              </a:ext>
            </a:extLst>
          </p:cNvPr>
          <p:cNvCxnSpPr>
            <a:cxnSpLocks/>
          </p:cNvCxnSpPr>
          <p:nvPr/>
        </p:nvCxnSpPr>
        <p:spPr>
          <a:xfrm flipH="1">
            <a:off x="6394583" y="1998349"/>
            <a:ext cx="540000" cy="0"/>
          </a:xfrm>
          <a:prstGeom prst="straightConnector1">
            <a:avLst/>
          </a:prstGeom>
          <a:ln w="127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FFE9CE16-B705-B152-C9F3-3B6207828130}"/>
              </a:ext>
            </a:extLst>
          </p:cNvPr>
          <p:cNvSpPr txBox="1"/>
          <p:nvPr/>
        </p:nvSpPr>
        <p:spPr>
          <a:xfrm>
            <a:off x="9110673" y="6006643"/>
            <a:ext cx="1943568" cy="246221"/>
          </a:xfrm>
          <a:prstGeom prst="rect">
            <a:avLst/>
          </a:prstGeom>
          <a:noFill/>
        </p:spPr>
        <p:txBody>
          <a:bodyPr wrap="square" lIns="0" tIns="0" rIns="0" bIns="0" rtlCol="0">
            <a:spAutoFit/>
          </a:bodyPr>
          <a:lstStyle/>
          <a:p>
            <a:r>
              <a:rPr lang="en-US" sz="1600" b="1" dirty="0">
                <a:latin typeface="Veranda"/>
              </a:rPr>
              <a:t>Deta</a:t>
            </a:r>
            <a:r>
              <a:rPr lang="lv-LV" sz="1600" b="1" dirty="0" err="1">
                <a:latin typeface="Veranda"/>
              </a:rPr>
              <a:t>lizēti</a:t>
            </a:r>
            <a:r>
              <a:rPr lang="lv-LV" sz="1600" b="1" dirty="0">
                <a:latin typeface="Veranda"/>
              </a:rPr>
              <a:t> projektējumi</a:t>
            </a:r>
            <a:endParaRPr lang="en-US" sz="1600" dirty="0">
              <a:latin typeface="Veranda"/>
            </a:endParaRPr>
          </a:p>
        </p:txBody>
      </p:sp>
      <p:cxnSp>
        <p:nvCxnSpPr>
          <p:cNvPr id="30" name="Taisns bultveida savienotājs 82">
            <a:extLst>
              <a:ext uri="{FF2B5EF4-FFF2-40B4-BE49-F238E27FC236}">
                <a16:creationId xmlns:a16="http://schemas.microsoft.com/office/drawing/2014/main" id="{5BA3842A-BA05-2E8D-6D35-927C02F75EE9}"/>
              </a:ext>
            </a:extLst>
          </p:cNvPr>
          <p:cNvCxnSpPr>
            <a:cxnSpLocks/>
          </p:cNvCxnSpPr>
          <p:nvPr/>
        </p:nvCxnSpPr>
        <p:spPr>
          <a:xfrm flipH="1">
            <a:off x="8408533" y="6098976"/>
            <a:ext cx="540000" cy="0"/>
          </a:xfrm>
          <a:prstGeom prst="straightConnector1">
            <a:avLst/>
          </a:prstGeom>
          <a:ln w="127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035DFCAB-AE5C-F4FB-93C3-8A8D509670FA}"/>
              </a:ext>
            </a:extLst>
          </p:cNvPr>
          <p:cNvSpPr txBox="1"/>
          <p:nvPr/>
        </p:nvSpPr>
        <p:spPr>
          <a:xfrm>
            <a:off x="7059299" y="2331110"/>
            <a:ext cx="3706262" cy="492443"/>
          </a:xfrm>
          <a:prstGeom prst="rect">
            <a:avLst/>
          </a:prstGeom>
          <a:noFill/>
        </p:spPr>
        <p:txBody>
          <a:bodyPr wrap="square" lIns="0" tIns="0" rIns="0" bIns="0">
            <a:spAutoFit/>
          </a:bodyPr>
          <a:lstStyle/>
          <a:p>
            <a:r>
              <a:rPr lang="en-US" sz="1600" dirty="0">
                <a:solidFill>
                  <a:schemeClr val="tx1"/>
                </a:solidFill>
                <a:latin typeface="Veranda"/>
              </a:rPr>
              <a:t>VARAM</a:t>
            </a:r>
            <a:endParaRPr lang="lv-LV" sz="1600" dirty="0">
              <a:solidFill>
                <a:schemeClr val="tx1"/>
              </a:solidFill>
              <a:latin typeface="Veranda"/>
            </a:endParaRPr>
          </a:p>
          <a:p>
            <a:r>
              <a:rPr lang="lv-LV" sz="1600" dirty="0">
                <a:latin typeface="Veranda"/>
              </a:rPr>
              <a:t>Atbildīgās institūcijas</a:t>
            </a:r>
            <a:r>
              <a:rPr lang="en-US" sz="1600" dirty="0">
                <a:solidFill>
                  <a:schemeClr val="tx1"/>
                </a:solidFill>
                <a:latin typeface="Veranda"/>
              </a:rPr>
              <a:t> - AM, CSP, DVI, KM, LPS</a:t>
            </a:r>
            <a:endParaRPr lang="en-GB" sz="1600" dirty="0">
              <a:solidFill>
                <a:schemeClr val="tx1"/>
              </a:solidFill>
              <a:latin typeface="Veranda"/>
            </a:endParaRPr>
          </a:p>
        </p:txBody>
      </p:sp>
      <p:sp>
        <p:nvSpPr>
          <p:cNvPr id="32" name="TextBox 31">
            <a:extLst>
              <a:ext uri="{FF2B5EF4-FFF2-40B4-BE49-F238E27FC236}">
                <a16:creationId xmlns:a16="http://schemas.microsoft.com/office/drawing/2014/main" id="{3453708F-D22D-0862-94F9-4E4EEB079487}"/>
              </a:ext>
            </a:extLst>
          </p:cNvPr>
          <p:cNvSpPr txBox="1"/>
          <p:nvPr/>
        </p:nvSpPr>
        <p:spPr>
          <a:xfrm>
            <a:off x="7569603" y="3527460"/>
            <a:ext cx="3332898" cy="984885"/>
          </a:xfrm>
          <a:prstGeom prst="rect">
            <a:avLst/>
          </a:prstGeom>
          <a:noFill/>
        </p:spPr>
        <p:txBody>
          <a:bodyPr wrap="square" lIns="0" tIns="0" rIns="0" bIns="0">
            <a:spAutoFit/>
          </a:bodyPr>
          <a:lstStyle/>
          <a:p>
            <a:r>
              <a:rPr lang="lv-LV" sz="1600" dirty="0">
                <a:latin typeface="Veranda"/>
              </a:rPr>
              <a:t>Domēna (jomas) atbildīgās institūcijas</a:t>
            </a:r>
          </a:p>
          <a:p>
            <a:endParaRPr lang="lv-LV" sz="1600" dirty="0">
              <a:latin typeface="Veranda"/>
            </a:endParaRPr>
          </a:p>
          <a:p>
            <a:r>
              <a:rPr lang="lv-LV" sz="1600" dirty="0">
                <a:latin typeface="Veranda"/>
              </a:rPr>
              <a:t>Jomas (domēna) attīstības programmu virzītāji (pārvaldītāji)</a:t>
            </a:r>
            <a:endParaRPr lang="en-GB" sz="1600" dirty="0">
              <a:solidFill>
                <a:schemeClr val="tx1"/>
              </a:solidFill>
              <a:latin typeface="Veranda"/>
            </a:endParaRPr>
          </a:p>
        </p:txBody>
      </p:sp>
      <p:sp>
        <p:nvSpPr>
          <p:cNvPr id="33" name="TextBox 32">
            <a:extLst>
              <a:ext uri="{FF2B5EF4-FFF2-40B4-BE49-F238E27FC236}">
                <a16:creationId xmlns:a16="http://schemas.microsoft.com/office/drawing/2014/main" id="{50AE811D-3639-D492-DE74-F80D686957F2}"/>
              </a:ext>
            </a:extLst>
          </p:cNvPr>
          <p:cNvSpPr txBox="1"/>
          <p:nvPr/>
        </p:nvSpPr>
        <p:spPr>
          <a:xfrm>
            <a:off x="8263187" y="5325813"/>
            <a:ext cx="2587886" cy="246221"/>
          </a:xfrm>
          <a:prstGeom prst="rect">
            <a:avLst/>
          </a:prstGeom>
          <a:noFill/>
        </p:spPr>
        <p:txBody>
          <a:bodyPr wrap="square" lIns="0" tIns="0" rIns="0" bIns="0">
            <a:spAutoFit/>
          </a:bodyPr>
          <a:lstStyle/>
          <a:p>
            <a:r>
              <a:rPr lang="en-GB" sz="1600" dirty="0" err="1">
                <a:solidFill>
                  <a:schemeClr val="tx1"/>
                </a:solidFill>
                <a:latin typeface="Veranda"/>
              </a:rPr>
              <a:t>Proje</a:t>
            </a:r>
            <a:r>
              <a:rPr lang="lv-LV" sz="1600" dirty="0" err="1">
                <a:solidFill>
                  <a:schemeClr val="tx1"/>
                </a:solidFill>
                <a:latin typeface="Veranda"/>
              </a:rPr>
              <a:t>ktu</a:t>
            </a:r>
            <a:r>
              <a:rPr lang="lv-LV" sz="1600" dirty="0">
                <a:solidFill>
                  <a:schemeClr val="tx1"/>
                </a:solidFill>
                <a:latin typeface="Veranda"/>
              </a:rPr>
              <a:t> virzītāji un īstenotāji</a:t>
            </a:r>
            <a:endParaRPr lang="en-GB" sz="1600" dirty="0">
              <a:solidFill>
                <a:schemeClr val="tx1"/>
              </a:solidFill>
              <a:latin typeface="Veranda"/>
            </a:endParaRPr>
          </a:p>
        </p:txBody>
      </p:sp>
      <p:grpSp>
        <p:nvGrpSpPr>
          <p:cNvPr id="34" name="Group 33">
            <a:extLst>
              <a:ext uri="{FF2B5EF4-FFF2-40B4-BE49-F238E27FC236}">
                <a16:creationId xmlns:a16="http://schemas.microsoft.com/office/drawing/2014/main" id="{807F99B5-0212-6BA5-338F-29A655B92DD7}"/>
              </a:ext>
            </a:extLst>
          </p:cNvPr>
          <p:cNvGrpSpPr/>
          <p:nvPr/>
        </p:nvGrpSpPr>
        <p:grpSpPr>
          <a:xfrm>
            <a:off x="3371850" y="1816775"/>
            <a:ext cx="4891337" cy="4446499"/>
            <a:chOff x="1673229" y="512220"/>
            <a:chExt cx="5293022" cy="4037914"/>
          </a:xfrm>
        </p:grpSpPr>
        <p:sp>
          <p:nvSpPr>
            <p:cNvPr id="35" name="Pyr1">
              <a:extLst>
                <a:ext uri="{FF2B5EF4-FFF2-40B4-BE49-F238E27FC236}">
                  <a16:creationId xmlns:a16="http://schemas.microsoft.com/office/drawing/2014/main" id="{766345F1-9886-BA66-7234-E3ECB1DADCAD}"/>
                </a:ext>
              </a:extLst>
            </p:cNvPr>
            <p:cNvSpPr>
              <a:spLocks noEditPoints="1" noChangeArrowheads="1"/>
            </p:cNvSpPr>
            <p:nvPr/>
          </p:nvSpPr>
          <p:spPr bwMode="auto">
            <a:xfrm>
              <a:off x="3508683" y="512220"/>
              <a:ext cx="1758929" cy="118376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5380 w 21600"/>
                <a:gd name="T10" fmla="*/ 11810 h 21600"/>
                <a:gd name="T11" fmla="*/ 16220 w 21600"/>
                <a:gd name="T12" fmla="*/ 20590 h 21600"/>
              </a:gdLst>
              <a:ahLst/>
              <a:cxnLst>
                <a:cxn ang="T6">
                  <a:pos x="T0" y="T1"/>
                </a:cxn>
                <a:cxn ang="T7">
                  <a:pos x="T2" y="T3"/>
                </a:cxn>
                <a:cxn ang="T8">
                  <a:pos x="T4" y="T5"/>
                </a:cxn>
              </a:cxnLst>
              <a:rect l="T9" t="T10" r="T11" b="T12"/>
              <a:pathLst>
                <a:path w="21600" h="21600">
                  <a:moveTo>
                    <a:pt x="10800" y="0"/>
                  </a:moveTo>
                  <a:lnTo>
                    <a:pt x="21600" y="21600"/>
                  </a:lnTo>
                  <a:lnTo>
                    <a:pt x="0" y="21600"/>
                  </a:lnTo>
                  <a:lnTo>
                    <a:pt x="10800" y="0"/>
                  </a:lnTo>
                  <a:close/>
                </a:path>
              </a:pathLst>
            </a:custGeom>
            <a:solidFill>
              <a:schemeClr val="accent2"/>
            </a:solidFill>
            <a:ln w="9525">
              <a:noFill/>
              <a:miter lim="800000"/>
              <a:headEnd/>
              <a:tailEnd/>
            </a:ln>
          </p:spPr>
          <p:txBody>
            <a:bodyPr lIns="0" tIns="0" rIns="0" bIns="0"/>
            <a:lstStyle/>
            <a:p>
              <a:pPr algn="ctr" defTabSz="781835">
                <a:defRPr/>
              </a:pPr>
              <a:r>
                <a:rPr lang="en-GB" sz="1600" b="1" dirty="0">
                  <a:solidFill>
                    <a:schemeClr val="bg1"/>
                  </a:solidFill>
                  <a:latin typeface="Veranda"/>
                </a:rPr>
                <a:t>L1 </a:t>
              </a:r>
              <a:r>
                <a:rPr lang="lv-LV" sz="1600" b="1" dirty="0">
                  <a:solidFill>
                    <a:schemeClr val="bg1"/>
                  </a:solidFill>
                  <a:latin typeface="Veranda"/>
                </a:rPr>
                <a:t>-</a:t>
              </a:r>
              <a:r>
                <a:rPr lang="en-GB" sz="1600" b="1" dirty="0">
                  <a:solidFill>
                    <a:schemeClr val="bg1"/>
                  </a:solidFill>
                  <a:latin typeface="Veranda"/>
                </a:rPr>
                <a:t> </a:t>
              </a:r>
              <a:r>
                <a:rPr lang="lv-LV" sz="1600" b="1" dirty="0" err="1">
                  <a:solidFill>
                    <a:schemeClr val="bg1"/>
                  </a:solidFill>
                  <a:latin typeface="Veranda"/>
                </a:rPr>
                <a:t>State</a:t>
              </a:r>
              <a:r>
                <a:rPr lang="lv-LV" sz="1600" b="1" dirty="0">
                  <a:solidFill>
                    <a:schemeClr val="bg1"/>
                  </a:solidFill>
                  <a:latin typeface="Veranda"/>
                </a:rPr>
                <a:t> </a:t>
              </a:r>
              <a:r>
                <a:rPr lang="lv-LV" sz="1600" b="1" dirty="0" err="1">
                  <a:solidFill>
                    <a:schemeClr val="bg1"/>
                  </a:solidFill>
                  <a:latin typeface="Veranda"/>
                </a:rPr>
                <a:t>level</a:t>
              </a:r>
              <a:endParaRPr lang="en-GB" sz="1600" b="1" dirty="0">
                <a:solidFill>
                  <a:schemeClr val="bg1"/>
                </a:solidFill>
                <a:latin typeface="Veranda"/>
              </a:endParaRPr>
            </a:p>
          </p:txBody>
        </p:sp>
        <p:sp>
          <p:nvSpPr>
            <p:cNvPr id="36" name="Trapezoid 35">
              <a:extLst>
                <a:ext uri="{FF2B5EF4-FFF2-40B4-BE49-F238E27FC236}">
                  <a16:creationId xmlns:a16="http://schemas.microsoft.com/office/drawing/2014/main" id="{7C3A4A36-4055-75EC-0C0B-2EDC119FE0B5}"/>
                </a:ext>
              </a:extLst>
            </p:cNvPr>
            <p:cNvSpPr/>
            <p:nvPr/>
          </p:nvSpPr>
          <p:spPr bwMode="ltGray">
            <a:xfrm>
              <a:off x="2590571" y="1961766"/>
              <a:ext cx="3527076" cy="1158313"/>
            </a:xfrm>
            <a:prstGeom prst="trapezoid">
              <a:avLst>
                <a:gd name="adj" fmla="val 56458"/>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Veranda"/>
                </a:rPr>
                <a:t>L2 </a:t>
              </a:r>
              <a:r>
                <a:rPr lang="lv-LV" sz="1600" b="1" dirty="0">
                  <a:solidFill>
                    <a:schemeClr val="tx1"/>
                  </a:solidFill>
                  <a:latin typeface="Veranda"/>
                </a:rPr>
                <a:t>–</a:t>
              </a:r>
              <a:r>
                <a:rPr lang="en-GB" sz="1600" b="1" dirty="0">
                  <a:solidFill>
                    <a:schemeClr val="tx1"/>
                  </a:solidFill>
                  <a:latin typeface="Veranda"/>
                </a:rPr>
                <a:t> </a:t>
              </a:r>
              <a:r>
                <a:rPr lang="lv-LV" sz="1600" b="1" dirty="0">
                  <a:solidFill>
                    <a:schemeClr val="tx1"/>
                  </a:solidFill>
                  <a:latin typeface="Veranda"/>
                </a:rPr>
                <a:t>Jomas (domēna) līmenis</a:t>
              </a:r>
              <a:endParaRPr lang="en-GB" sz="1600" b="1" dirty="0">
                <a:solidFill>
                  <a:schemeClr val="tx1"/>
                </a:solidFill>
                <a:latin typeface="Veranda"/>
              </a:endParaRPr>
            </a:p>
          </p:txBody>
        </p:sp>
        <p:sp>
          <p:nvSpPr>
            <p:cNvPr id="37" name="Trapezoid 36">
              <a:extLst>
                <a:ext uri="{FF2B5EF4-FFF2-40B4-BE49-F238E27FC236}">
                  <a16:creationId xmlns:a16="http://schemas.microsoft.com/office/drawing/2014/main" id="{E01F0303-ECDE-3B5F-43CF-A4CEBB35D040}"/>
                </a:ext>
              </a:extLst>
            </p:cNvPr>
            <p:cNvSpPr/>
            <p:nvPr/>
          </p:nvSpPr>
          <p:spPr bwMode="ltGray">
            <a:xfrm>
              <a:off x="1673229" y="3391821"/>
              <a:ext cx="5293022" cy="1158313"/>
            </a:xfrm>
            <a:prstGeom prst="trapezoid">
              <a:avLst>
                <a:gd name="adj" fmla="val 56458"/>
              </a:avLst>
            </a:prstGeom>
            <a:solidFill>
              <a:srgbClr val="29702A"/>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latin typeface="Veranda"/>
                </a:rPr>
                <a:t>L3 </a:t>
              </a:r>
              <a:r>
                <a:rPr lang="lv-LV" sz="1600" b="1" dirty="0">
                  <a:solidFill>
                    <a:schemeClr val="bg1"/>
                  </a:solidFill>
                  <a:latin typeface="Veranda"/>
                </a:rPr>
                <a:t>– Projektu līmenis</a:t>
              </a:r>
              <a:endParaRPr lang="en-GB" sz="1600" b="1" dirty="0">
                <a:solidFill>
                  <a:schemeClr val="bg1"/>
                </a:solidFill>
                <a:latin typeface="Veranda"/>
              </a:endParaRPr>
            </a:p>
          </p:txBody>
        </p:sp>
        <p:sp>
          <p:nvSpPr>
            <p:cNvPr id="38" name="Parallelogram 37">
              <a:extLst>
                <a:ext uri="{FF2B5EF4-FFF2-40B4-BE49-F238E27FC236}">
                  <a16:creationId xmlns:a16="http://schemas.microsoft.com/office/drawing/2014/main" id="{4CA5D7CB-850E-45F4-2AF5-CC1619871FA5}"/>
                </a:ext>
              </a:extLst>
            </p:cNvPr>
            <p:cNvSpPr/>
            <p:nvPr/>
          </p:nvSpPr>
          <p:spPr bwMode="ltGray">
            <a:xfrm flipH="1">
              <a:off x="3966624" y="1696453"/>
              <a:ext cx="1379551" cy="265313"/>
            </a:xfrm>
            <a:prstGeom prst="parallelogram">
              <a:avLst>
                <a:gd name="adj" fmla="val 150722"/>
              </a:avLst>
            </a:prstGeom>
            <a:solidFill>
              <a:schemeClr val="accent4">
                <a:alpha val="69804"/>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err="1">
                <a:solidFill>
                  <a:schemeClr val="bg1"/>
                </a:solidFill>
                <a:latin typeface="Veranda"/>
              </a:endParaRPr>
            </a:p>
          </p:txBody>
        </p:sp>
        <p:sp>
          <p:nvSpPr>
            <p:cNvPr id="39" name="Parallelogram 38">
              <a:extLst>
                <a:ext uri="{FF2B5EF4-FFF2-40B4-BE49-F238E27FC236}">
                  <a16:creationId xmlns:a16="http://schemas.microsoft.com/office/drawing/2014/main" id="{FDF6B69B-9DA9-ED3B-32B2-03F88FBA31F5}"/>
                </a:ext>
              </a:extLst>
            </p:cNvPr>
            <p:cNvSpPr/>
            <p:nvPr/>
          </p:nvSpPr>
          <p:spPr bwMode="ltGray">
            <a:xfrm flipH="1">
              <a:off x="3114516" y="3119758"/>
              <a:ext cx="3074329" cy="273430"/>
            </a:xfrm>
            <a:prstGeom prst="parallelogram">
              <a:avLst>
                <a:gd name="adj" fmla="val 150722"/>
              </a:avLst>
            </a:prstGeom>
            <a:solidFill>
              <a:srgbClr val="E0EF98">
                <a:alpha val="69804"/>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err="1">
                <a:solidFill>
                  <a:schemeClr val="bg1"/>
                </a:solidFill>
                <a:latin typeface="Veranda"/>
              </a:endParaRPr>
            </a:p>
          </p:txBody>
        </p:sp>
      </p:grpSp>
    </p:spTree>
    <p:extLst>
      <p:ext uri="{BB962C8B-B14F-4D97-AF65-F5344CB8AC3E}">
        <p14:creationId xmlns:p14="http://schemas.microsoft.com/office/powerpoint/2010/main" val="3661458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31455-668D-6EF6-068B-FE0478DFA5AE}"/>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B36B731D-D72E-B1DE-6AA6-0DDCBC21E01D}"/>
              </a:ext>
            </a:extLst>
          </p:cNvPr>
          <p:cNvSpPr>
            <a:spLocks noGrp="1"/>
          </p:cNvSpPr>
          <p:nvPr>
            <p:ph type="sldNum" sz="quarter" idx="13"/>
          </p:nvPr>
        </p:nvSpPr>
        <p:spPr bwMode="auto">
          <a:xfrm>
            <a:off x="11379200" y="5977128"/>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6</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1C1FECB3-1A25-A6C6-D053-76C69C4377CE}"/>
              </a:ext>
            </a:extLst>
          </p:cNvPr>
          <p:cNvSpPr>
            <a:spLocks noGrp="1"/>
          </p:cNvSpPr>
          <p:nvPr>
            <p:ph type="title"/>
          </p:nvPr>
        </p:nvSpPr>
        <p:spPr>
          <a:xfrm>
            <a:off x="2865581" y="462530"/>
            <a:ext cx="8128000" cy="1036638"/>
          </a:xfrm>
        </p:spPr>
        <p:txBody>
          <a:bodyPr>
            <a:normAutofit/>
          </a:bodyPr>
          <a:lstStyle/>
          <a:p>
            <a:r>
              <a:rPr lang="en-US" altLang="en-US" dirty="0" err="1"/>
              <a:t>Arhite</a:t>
            </a:r>
            <a:r>
              <a:rPr lang="lv-LV" altLang="en-US" dirty="0" err="1"/>
              <a:t>ktūras</a:t>
            </a:r>
            <a:r>
              <a:rPr lang="lv-LV" altLang="en-US" dirty="0"/>
              <a:t> stāvokļi</a:t>
            </a:r>
            <a:r>
              <a:rPr lang="en-US" altLang="en-US" dirty="0"/>
              <a:t>, </a:t>
            </a:r>
            <a:r>
              <a:rPr lang="lv-LV" altLang="en-US" dirty="0"/>
              <a:t>artefakti</a:t>
            </a:r>
            <a:r>
              <a:rPr lang="en-US" altLang="en-US" dirty="0"/>
              <a:t> </a:t>
            </a:r>
            <a:r>
              <a:rPr lang="lv-LV" altLang="en-US" dirty="0"/>
              <a:t>un rīki</a:t>
            </a:r>
            <a:endParaRPr lang="en-US" altLang="en-US" dirty="0"/>
          </a:p>
        </p:txBody>
      </p:sp>
      <p:sp>
        <p:nvSpPr>
          <p:cNvPr id="5" name="Taisnstūris: ar noapaļotiem stūriem 22">
            <a:extLst>
              <a:ext uri="{FF2B5EF4-FFF2-40B4-BE49-F238E27FC236}">
                <a16:creationId xmlns:a16="http://schemas.microsoft.com/office/drawing/2014/main" id="{854EEF67-469B-5938-7CC9-0911583360AB}"/>
              </a:ext>
            </a:extLst>
          </p:cNvPr>
          <p:cNvSpPr/>
          <p:nvPr/>
        </p:nvSpPr>
        <p:spPr>
          <a:xfrm>
            <a:off x="349312" y="2017530"/>
            <a:ext cx="3241039" cy="2266486"/>
          </a:xfrm>
          <a:prstGeom prst="roundRect">
            <a:avLst/>
          </a:prstGeom>
          <a:solidFill>
            <a:srgbClr val="29702A"/>
          </a:solidFill>
          <a:ln>
            <a:solidFill>
              <a:schemeClr val="accent4">
                <a:lumMod val="20000"/>
                <a:lumOff val="8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2200" b="1" dirty="0">
                <a:latin typeface="Veranda"/>
              </a:rPr>
              <a:t>AS-IS </a:t>
            </a:r>
            <a:r>
              <a:rPr lang="lv-LV" sz="2200" b="1" dirty="0">
                <a:latin typeface="Veranda"/>
              </a:rPr>
              <a:t>(esošā) stāvokļa arhitektūra</a:t>
            </a:r>
            <a:endParaRPr lang="en-US" sz="2200" b="1" dirty="0">
              <a:latin typeface="Veranda"/>
            </a:endParaRPr>
          </a:p>
          <a:p>
            <a:pPr algn="ctr"/>
            <a:r>
              <a:rPr lang="lv-LV" sz="1600" dirty="0">
                <a:latin typeface="Veranda"/>
              </a:rPr>
              <a:t>C</a:t>
            </a:r>
            <a:r>
              <a:rPr lang="en-US" sz="1600" dirty="0" err="1">
                <a:latin typeface="Veranda"/>
              </a:rPr>
              <a:t>atalogues</a:t>
            </a:r>
            <a:r>
              <a:rPr lang="en-US" sz="1600" dirty="0">
                <a:latin typeface="Veranda"/>
              </a:rPr>
              <a:t> and matrices in</a:t>
            </a:r>
            <a:r>
              <a:rPr lang="lv-LV" sz="1600" dirty="0">
                <a:latin typeface="Veranda"/>
              </a:rPr>
              <a:t> </a:t>
            </a:r>
            <a:r>
              <a:rPr lang="lv-LV" sz="1600" dirty="0" err="1">
                <a:latin typeface="Veranda"/>
              </a:rPr>
              <a:t>the</a:t>
            </a:r>
            <a:r>
              <a:rPr lang="en-US" sz="1600" dirty="0">
                <a:latin typeface="Veranda"/>
              </a:rPr>
              <a:t> National Information Resources, Systems and Interoperability Information System </a:t>
            </a:r>
            <a:r>
              <a:rPr lang="lv-LV" sz="1600" dirty="0">
                <a:latin typeface="Veranda"/>
              </a:rPr>
              <a:t>(</a:t>
            </a:r>
            <a:r>
              <a:rPr lang="en-US" sz="1600" dirty="0">
                <a:latin typeface="Veranda"/>
              </a:rPr>
              <a:t>VIRSIS)</a:t>
            </a:r>
          </a:p>
          <a:p>
            <a:pPr algn="ctr">
              <a:lnSpc>
                <a:spcPct val="100000"/>
              </a:lnSpc>
            </a:pPr>
            <a:endParaRPr lang="lv-LV" sz="1600" dirty="0">
              <a:latin typeface="Veranda"/>
            </a:endParaRPr>
          </a:p>
        </p:txBody>
      </p:sp>
      <p:sp>
        <p:nvSpPr>
          <p:cNvPr id="6" name="Taisnstūris: ar noapaļotiem stūriem 26">
            <a:extLst>
              <a:ext uri="{FF2B5EF4-FFF2-40B4-BE49-F238E27FC236}">
                <a16:creationId xmlns:a16="http://schemas.microsoft.com/office/drawing/2014/main" id="{A4B846C7-07EC-2B40-77F6-AFCC61D312B8}"/>
              </a:ext>
            </a:extLst>
          </p:cNvPr>
          <p:cNvSpPr/>
          <p:nvPr/>
        </p:nvSpPr>
        <p:spPr>
          <a:xfrm>
            <a:off x="8310071" y="2017616"/>
            <a:ext cx="3241039" cy="2266486"/>
          </a:xfrm>
          <a:prstGeom prst="roundRect">
            <a:avLst/>
          </a:prstGeom>
          <a:solidFill>
            <a:srgbClr val="29702A"/>
          </a:solidFill>
          <a:ln>
            <a:solidFill>
              <a:schemeClr val="accent4">
                <a:lumMod val="20000"/>
                <a:lumOff val="8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lv-LV" sz="2200" b="1" dirty="0">
                <a:latin typeface="Veranda"/>
              </a:rPr>
              <a:t>TO-BE (nākotnes) digitālās pārvaldes arhitektūra</a:t>
            </a:r>
            <a:endParaRPr lang="lv-LV" sz="2200" dirty="0">
              <a:latin typeface="Veranda"/>
            </a:endParaRPr>
          </a:p>
          <a:p>
            <a:pPr algn="ctr">
              <a:lnSpc>
                <a:spcPct val="100000"/>
              </a:lnSpc>
            </a:pPr>
            <a:r>
              <a:rPr lang="lv-LV" sz="1600" dirty="0">
                <a:latin typeface="Veranda"/>
              </a:rPr>
              <a:t>Arhitektūras principi un prasības (nacionālās un jomu),</a:t>
            </a:r>
          </a:p>
          <a:p>
            <a:pPr algn="ctr">
              <a:lnSpc>
                <a:spcPct val="100000"/>
              </a:lnSpc>
            </a:pPr>
            <a:r>
              <a:rPr lang="lv-LV" sz="1600" dirty="0">
                <a:latin typeface="Veranda"/>
              </a:rPr>
              <a:t>Jomu mērķa arhitektūru apraksti</a:t>
            </a:r>
          </a:p>
        </p:txBody>
      </p:sp>
      <p:sp>
        <p:nvSpPr>
          <p:cNvPr id="7" name="Taisnstūris: ar noapaļotiem stūriem 27">
            <a:extLst>
              <a:ext uri="{FF2B5EF4-FFF2-40B4-BE49-F238E27FC236}">
                <a16:creationId xmlns:a16="http://schemas.microsoft.com/office/drawing/2014/main" id="{AD81C239-0AF0-1CBF-9C66-6B0037963012}"/>
              </a:ext>
            </a:extLst>
          </p:cNvPr>
          <p:cNvSpPr/>
          <p:nvPr/>
        </p:nvSpPr>
        <p:spPr>
          <a:xfrm>
            <a:off x="4329691" y="2017530"/>
            <a:ext cx="3241039" cy="2266486"/>
          </a:xfrm>
          <a:prstGeom prst="roundRect">
            <a:avLst/>
          </a:prstGeom>
          <a:solidFill>
            <a:srgbClr val="29702A"/>
          </a:solidFill>
          <a:ln>
            <a:solidFill>
              <a:schemeClr val="accent4">
                <a:lumMod val="20000"/>
                <a:lumOff val="80000"/>
              </a:schemeClr>
            </a:solidFill>
          </a:ln>
        </p:spPr>
        <p:style>
          <a:lnRef idx="0">
            <a:schemeClr val="accent1"/>
          </a:lnRef>
          <a:fillRef idx="1">
            <a:schemeClr val="accent1"/>
          </a:fillRef>
          <a:effectRef idx="0">
            <a:schemeClr val="dk1"/>
          </a:effectRef>
          <a:fontRef idx="minor">
            <a:schemeClr val="lt1"/>
          </a:fontRef>
        </p:style>
        <p:txBody>
          <a:bodyPr rtlCol="0" anchor="ctr"/>
          <a:lstStyle/>
          <a:p>
            <a:pPr marL="0" indent="0" algn="ctr">
              <a:spcAft>
                <a:spcPts val="0"/>
              </a:spcAft>
              <a:buFont typeface="+mj-lt"/>
              <a:buNone/>
            </a:pPr>
            <a:r>
              <a:rPr lang="lv-LV" sz="2200" b="1" dirty="0">
                <a:solidFill>
                  <a:schemeClr val="bg1"/>
                </a:solidFill>
                <a:latin typeface="Veranda"/>
              </a:rPr>
              <a:t>Pārejas arhitektūra = projektu risinājumi</a:t>
            </a:r>
          </a:p>
          <a:p>
            <a:pPr marL="0" indent="0" algn="ctr">
              <a:spcAft>
                <a:spcPts val="0"/>
              </a:spcAft>
              <a:buFont typeface="+mj-lt"/>
              <a:buNone/>
            </a:pPr>
            <a:r>
              <a:rPr lang="lv-LV" sz="1600" dirty="0">
                <a:solidFill>
                  <a:schemeClr val="bg1"/>
                </a:solidFill>
                <a:latin typeface="Veranda"/>
              </a:rPr>
              <a:t>Risinājumu arhitektūru apraksti , kas ir saskaņoti ar jomu (domēnu) </a:t>
            </a:r>
            <a:r>
              <a:rPr lang="lv-LV" sz="1600" dirty="0" err="1">
                <a:solidFill>
                  <a:schemeClr val="bg1"/>
                </a:solidFill>
                <a:latin typeface="Veranda"/>
              </a:rPr>
              <a:t>arhitektūrām</a:t>
            </a:r>
            <a:r>
              <a:rPr lang="lv-LV" sz="1600" dirty="0">
                <a:solidFill>
                  <a:schemeClr val="bg1"/>
                </a:solidFill>
                <a:latin typeface="Veranda"/>
              </a:rPr>
              <a:t> un VIRSIS ierakstiem </a:t>
            </a:r>
            <a:endParaRPr lang="lv-LV" sz="1600" dirty="0">
              <a:latin typeface="Veranda"/>
            </a:endParaRPr>
          </a:p>
        </p:txBody>
      </p:sp>
      <p:sp>
        <p:nvSpPr>
          <p:cNvPr id="8" name="TextBox 7">
            <a:extLst>
              <a:ext uri="{FF2B5EF4-FFF2-40B4-BE49-F238E27FC236}">
                <a16:creationId xmlns:a16="http://schemas.microsoft.com/office/drawing/2014/main" id="{342C1C2F-EF56-4DDA-8D82-AD135C0562FF}"/>
              </a:ext>
            </a:extLst>
          </p:cNvPr>
          <p:cNvSpPr txBox="1"/>
          <p:nvPr/>
        </p:nvSpPr>
        <p:spPr>
          <a:xfrm>
            <a:off x="446020" y="5017915"/>
            <a:ext cx="2701217" cy="1308050"/>
          </a:xfrm>
          <a:prstGeom prst="rect">
            <a:avLst/>
          </a:prstGeom>
          <a:noFill/>
        </p:spPr>
        <p:txBody>
          <a:bodyPr wrap="square" lIns="0" tIns="0" rIns="0" bIns="0" rtlCol="0">
            <a:spAutoFit/>
          </a:bodyPr>
          <a:lstStyle/>
          <a:p>
            <a:pPr>
              <a:spcBef>
                <a:spcPts val="600"/>
              </a:spcBef>
            </a:pPr>
            <a:r>
              <a:rPr lang="lv-LV" sz="1600" b="1" dirty="0">
                <a:latin typeface="Veranda"/>
              </a:rPr>
              <a:t>Institūcijas </a:t>
            </a:r>
            <a:r>
              <a:rPr lang="en-US" sz="1600" dirty="0">
                <a:latin typeface="Veranda"/>
              </a:rPr>
              <a:t>re</a:t>
            </a:r>
            <a:r>
              <a:rPr lang="lv-LV" sz="1600" dirty="0" err="1">
                <a:latin typeface="Veranda"/>
              </a:rPr>
              <a:t>ģistrē</a:t>
            </a:r>
            <a:r>
              <a:rPr lang="lv-LV" sz="1600" dirty="0">
                <a:latin typeface="Veranda"/>
              </a:rPr>
              <a:t> esošās arhitektūras komponentes (IS u.c.) sistēmā VIRSIS</a:t>
            </a:r>
          </a:p>
          <a:p>
            <a:pPr>
              <a:spcBef>
                <a:spcPts val="600"/>
              </a:spcBef>
            </a:pPr>
            <a:r>
              <a:rPr lang="lv-LV" sz="1600" b="1" dirty="0">
                <a:latin typeface="Veranda"/>
              </a:rPr>
              <a:t>VARAM</a:t>
            </a:r>
            <a:r>
              <a:rPr lang="en-US" sz="1600" b="1" dirty="0">
                <a:latin typeface="Veranda"/>
              </a:rPr>
              <a:t> </a:t>
            </a:r>
            <a:r>
              <a:rPr lang="en-US" sz="1600" dirty="0">
                <a:latin typeface="Veranda"/>
              </a:rPr>
              <a:t>monitor</a:t>
            </a:r>
            <a:r>
              <a:rPr lang="lv-LV" sz="1600" dirty="0">
                <a:latin typeface="Veranda"/>
              </a:rPr>
              <a:t>ē datu kvalitāti un </a:t>
            </a:r>
            <a:r>
              <a:rPr lang="en-US" sz="1600" dirty="0" err="1">
                <a:latin typeface="Veranda"/>
              </a:rPr>
              <a:t>integrit</a:t>
            </a:r>
            <a:r>
              <a:rPr lang="lv-LV" sz="1600" dirty="0">
                <a:latin typeface="Veranda"/>
              </a:rPr>
              <a:t>āti</a:t>
            </a:r>
            <a:endParaRPr lang="en-GB" sz="1600" dirty="0">
              <a:latin typeface="Veranda"/>
            </a:endParaRPr>
          </a:p>
        </p:txBody>
      </p:sp>
      <p:cxnSp>
        <p:nvCxnSpPr>
          <p:cNvPr id="9" name="Taisns bultveida savienotājs 29">
            <a:extLst>
              <a:ext uri="{FF2B5EF4-FFF2-40B4-BE49-F238E27FC236}">
                <a16:creationId xmlns:a16="http://schemas.microsoft.com/office/drawing/2014/main" id="{96E6FE92-B3D3-CAB2-7B54-006F950A914D}"/>
              </a:ext>
            </a:extLst>
          </p:cNvPr>
          <p:cNvCxnSpPr>
            <a:cxnSpLocks/>
          </p:cNvCxnSpPr>
          <p:nvPr/>
        </p:nvCxnSpPr>
        <p:spPr>
          <a:xfrm flipV="1">
            <a:off x="1969831" y="4337272"/>
            <a:ext cx="284091" cy="642695"/>
          </a:xfrm>
          <a:prstGeom prst="straightConnector1">
            <a:avLst/>
          </a:prstGeom>
          <a:ln w="12700">
            <a:solidFill>
              <a:schemeClr val="accent6"/>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Taisns bultveida savienotājs 31">
            <a:extLst>
              <a:ext uri="{FF2B5EF4-FFF2-40B4-BE49-F238E27FC236}">
                <a16:creationId xmlns:a16="http://schemas.microsoft.com/office/drawing/2014/main" id="{108FF237-353A-8984-FAB2-490CCE8A3A87}"/>
              </a:ext>
            </a:extLst>
          </p:cNvPr>
          <p:cNvCxnSpPr>
            <a:cxnSpLocks/>
            <a:stCxn id="5" idx="3"/>
            <a:endCxn id="7" idx="1"/>
          </p:cNvCxnSpPr>
          <p:nvPr/>
        </p:nvCxnSpPr>
        <p:spPr>
          <a:xfrm>
            <a:off x="3590351" y="3150773"/>
            <a:ext cx="739340" cy="0"/>
          </a:xfrm>
          <a:prstGeom prst="straightConnector1">
            <a:avLst/>
          </a:prstGeom>
          <a:ln w="762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Taisns bultveida savienotājs 34">
            <a:extLst>
              <a:ext uri="{FF2B5EF4-FFF2-40B4-BE49-F238E27FC236}">
                <a16:creationId xmlns:a16="http://schemas.microsoft.com/office/drawing/2014/main" id="{B8086C1A-4398-4BA8-16F7-19CE21F730DC}"/>
              </a:ext>
            </a:extLst>
          </p:cNvPr>
          <p:cNvCxnSpPr>
            <a:cxnSpLocks/>
            <a:stCxn id="7" idx="3"/>
            <a:endCxn id="6" idx="1"/>
          </p:cNvCxnSpPr>
          <p:nvPr/>
        </p:nvCxnSpPr>
        <p:spPr>
          <a:xfrm>
            <a:off x="7570730" y="3150773"/>
            <a:ext cx="739341" cy="86"/>
          </a:xfrm>
          <a:prstGeom prst="straightConnector1">
            <a:avLst/>
          </a:prstGeom>
          <a:ln w="762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406FA58-A676-0EB3-332E-7F3A7F0727DC}"/>
              </a:ext>
            </a:extLst>
          </p:cNvPr>
          <p:cNvSpPr txBox="1"/>
          <p:nvPr/>
        </p:nvSpPr>
        <p:spPr>
          <a:xfrm>
            <a:off x="3590351" y="4763639"/>
            <a:ext cx="4567922" cy="1877437"/>
          </a:xfrm>
          <a:prstGeom prst="rect">
            <a:avLst/>
          </a:prstGeom>
          <a:noFill/>
        </p:spPr>
        <p:txBody>
          <a:bodyPr wrap="square" lIns="0" tIns="0" rIns="0" bIns="0" rtlCol="0">
            <a:spAutoFit/>
          </a:bodyPr>
          <a:lstStyle/>
          <a:p>
            <a:pPr>
              <a:spcBef>
                <a:spcPts val="600"/>
              </a:spcBef>
            </a:pPr>
            <a:r>
              <a:rPr lang="en-US" sz="1600" b="1" dirty="0" err="1">
                <a:latin typeface="Veranda"/>
              </a:rPr>
              <a:t>Proje</a:t>
            </a:r>
            <a:r>
              <a:rPr lang="lv-LV" sz="1600" b="1" dirty="0" err="1">
                <a:latin typeface="Veranda"/>
              </a:rPr>
              <a:t>ktu</a:t>
            </a:r>
            <a:r>
              <a:rPr lang="en-US" sz="1600" b="1" dirty="0">
                <a:latin typeface="Veranda"/>
              </a:rPr>
              <a:t> </a:t>
            </a:r>
            <a:r>
              <a:rPr lang="lv-LV" sz="1600" b="1" dirty="0">
                <a:latin typeface="Veranda"/>
              </a:rPr>
              <a:t>virzītāji</a:t>
            </a:r>
            <a:r>
              <a:rPr lang="en-US" sz="1600" dirty="0">
                <a:latin typeface="Veranda"/>
              </a:rPr>
              <a:t> </a:t>
            </a:r>
            <a:r>
              <a:rPr lang="lv-LV" sz="1600" dirty="0">
                <a:latin typeface="Veranda"/>
              </a:rPr>
              <a:t>attīsta</a:t>
            </a:r>
            <a:r>
              <a:rPr lang="en-US" sz="1600" dirty="0">
                <a:latin typeface="Veranda"/>
              </a:rPr>
              <a:t> </a:t>
            </a:r>
            <a:r>
              <a:rPr lang="lv-LV" sz="1600" dirty="0">
                <a:latin typeface="Veranda"/>
              </a:rPr>
              <a:t>risinājumu arhitektūras</a:t>
            </a:r>
            <a:r>
              <a:rPr lang="en-US" sz="1600" dirty="0">
                <a:latin typeface="Veranda"/>
              </a:rPr>
              <a:t> </a:t>
            </a:r>
            <a:endParaRPr lang="lv-LV" sz="1600" dirty="0">
              <a:latin typeface="Veranda"/>
            </a:endParaRPr>
          </a:p>
          <a:p>
            <a:pPr>
              <a:spcBef>
                <a:spcPts val="600"/>
              </a:spcBef>
            </a:pPr>
            <a:r>
              <a:rPr lang="en-US" sz="1600" b="1" dirty="0" err="1">
                <a:latin typeface="Veranda"/>
              </a:rPr>
              <a:t>Ar</a:t>
            </a:r>
            <a:r>
              <a:rPr lang="lv-LV" sz="1600" b="1" dirty="0" err="1">
                <a:latin typeface="Veranda"/>
              </a:rPr>
              <a:t>hitektu</a:t>
            </a:r>
            <a:r>
              <a:rPr lang="lv-LV" sz="1600" b="1" dirty="0">
                <a:latin typeface="Veranda"/>
              </a:rPr>
              <a:t> forums (IKT vad. foruma ietvaros) vai attiecīgās jomas atbildīgā institūcija </a:t>
            </a:r>
            <a:r>
              <a:rPr lang="lv-LV" sz="1600" dirty="0">
                <a:latin typeface="Veranda"/>
              </a:rPr>
              <a:t>novērtē un apstiprina risinājumu arhitektūras</a:t>
            </a:r>
            <a:endParaRPr lang="lv-LV" sz="1600" b="1" dirty="0">
              <a:latin typeface="Veranda"/>
            </a:endParaRPr>
          </a:p>
          <a:p>
            <a:pPr>
              <a:spcBef>
                <a:spcPts val="600"/>
              </a:spcBef>
            </a:pPr>
            <a:r>
              <a:rPr lang="lv-LV" sz="1600" b="1" dirty="0">
                <a:latin typeface="Veranda"/>
              </a:rPr>
              <a:t>(NĀKOTNĒ) institūcijas </a:t>
            </a:r>
            <a:r>
              <a:rPr lang="en-US" sz="1600" dirty="0">
                <a:latin typeface="Veranda"/>
              </a:rPr>
              <a:t>re</a:t>
            </a:r>
            <a:r>
              <a:rPr lang="lv-LV" sz="1600" dirty="0" err="1">
                <a:latin typeface="Veranda"/>
              </a:rPr>
              <a:t>ģistrē</a:t>
            </a:r>
            <a:r>
              <a:rPr lang="lv-LV" sz="1600" dirty="0">
                <a:latin typeface="Veranda"/>
              </a:rPr>
              <a:t>  apstiprināto projektu attīstāmās komponentes sistēmā VIRSIS, veicot izmaiņas atbilstoši dzīves ciklam</a:t>
            </a:r>
            <a:endParaRPr lang="en-GB" sz="1600" dirty="0">
              <a:latin typeface="Veranda"/>
            </a:endParaRPr>
          </a:p>
        </p:txBody>
      </p:sp>
      <p:cxnSp>
        <p:nvCxnSpPr>
          <p:cNvPr id="13" name="Taisns bultveida savienotājs 39">
            <a:extLst>
              <a:ext uri="{FF2B5EF4-FFF2-40B4-BE49-F238E27FC236}">
                <a16:creationId xmlns:a16="http://schemas.microsoft.com/office/drawing/2014/main" id="{C7AC3E96-9383-39D8-F94A-443FB8086F7D}"/>
              </a:ext>
            </a:extLst>
          </p:cNvPr>
          <p:cNvCxnSpPr>
            <a:cxnSpLocks/>
          </p:cNvCxnSpPr>
          <p:nvPr/>
        </p:nvCxnSpPr>
        <p:spPr>
          <a:xfrm flipV="1">
            <a:off x="5751576" y="4337186"/>
            <a:ext cx="198635" cy="395948"/>
          </a:xfrm>
          <a:prstGeom prst="straightConnector1">
            <a:avLst/>
          </a:prstGeom>
          <a:ln w="12700">
            <a:solidFill>
              <a:schemeClr val="accent6"/>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BCCBABF-1FE0-4744-B3DC-BF20684597F2}"/>
              </a:ext>
            </a:extLst>
          </p:cNvPr>
          <p:cNvSpPr txBox="1"/>
          <p:nvPr/>
        </p:nvSpPr>
        <p:spPr>
          <a:xfrm>
            <a:off x="8549592" y="4657398"/>
            <a:ext cx="3455496" cy="2200602"/>
          </a:xfrm>
          <a:prstGeom prst="rect">
            <a:avLst/>
          </a:prstGeom>
          <a:noFill/>
        </p:spPr>
        <p:txBody>
          <a:bodyPr wrap="square" lIns="0" tIns="0" rIns="0" bIns="0" rtlCol="0">
            <a:spAutoFit/>
          </a:bodyPr>
          <a:lstStyle/>
          <a:p>
            <a:pPr>
              <a:spcAft>
                <a:spcPts val="600"/>
              </a:spcAft>
            </a:pPr>
            <a:r>
              <a:rPr lang="lv-LV" sz="1600" b="1" dirty="0">
                <a:latin typeface="Veranda"/>
              </a:rPr>
              <a:t>VARAM </a:t>
            </a:r>
            <a:r>
              <a:rPr lang="lv-LV" sz="1600" dirty="0">
                <a:latin typeface="Veranda"/>
              </a:rPr>
              <a:t>attīsta</a:t>
            </a:r>
            <a:r>
              <a:rPr lang="en-US" sz="1600" dirty="0">
                <a:latin typeface="Veranda"/>
              </a:rPr>
              <a:t> </a:t>
            </a:r>
            <a:r>
              <a:rPr lang="en-US" sz="1600" dirty="0" err="1">
                <a:latin typeface="Veranda"/>
              </a:rPr>
              <a:t>na</a:t>
            </a:r>
            <a:r>
              <a:rPr lang="lv-LV" sz="1600" dirty="0" err="1">
                <a:latin typeface="Veranda"/>
              </a:rPr>
              <a:t>cionālā</a:t>
            </a:r>
            <a:r>
              <a:rPr lang="lv-LV" sz="1600" dirty="0">
                <a:latin typeface="Veranda"/>
              </a:rPr>
              <a:t> līmeņa arhitektūras principus un prasības </a:t>
            </a:r>
          </a:p>
          <a:p>
            <a:pPr>
              <a:spcAft>
                <a:spcPts val="600"/>
              </a:spcAft>
            </a:pPr>
            <a:r>
              <a:rPr lang="lv-LV" sz="1600" b="1" dirty="0">
                <a:latin typeface="Veranda"/>
              </a:rPr>
              <a:t>Par jomu (domēnu) atbildīgā institūcija (kompetences centrs)</a:t>
            </a:r>
            <a:r>
              <a:rPr lang="en-US" sz="1600" b="1" dirty="0">
                <a:latin typeface="Veranda"/>
              </a:rPr>
              <a:t> </a:t>
            </a:r>
            <a:r>
              <a:rPr lang="lv-LV" sz="1600" b="1" dirty="0">
                <a:latin typeface="Veranda"/>
              </a:rPr>
              <a:t>attīsta </a:t>
            </a:r>
            <a:r>
              <a:rPr lang="lv-LV" sz="1600" dirty="0">
                <a:latin typeface="Veranda"/>
              </a:rPr>
              <a:t>jomas (domēna) </a:t>
            </a:r>
            <a:r>
              <a:rPr lang="lv-LV" sz="1600" dirty="0" err="1">
                <a:latin typeface="Veranda"/>
              </a:rPr>
              <a:t>mērķarhitektūras</a:t>
            </a:r>
            <a:r>
              <a:rPr lang="lv-LV" sz="1600" dirty="0">
                <a:latin typeface="Veranda"/>
              </a:rPr>
              <a:t> aprakstus</a:t>
            </a:r>
          </a:p>
          <a:p>
            <a:pPr>
              <a:spcBef>
                <a:spcPts val="600"/>
              </a:spcBef>
            </a:pPr>
            <a:r>
              <a:rPr lang="en-US" sz="1600" b="1" dirty="0" err="1">
                <a:latin typeface="Veranda"/>
              </a:rPr>
              <a:t>Ar</a:t>
            </a:r>
            <a:r>
              <a:rPr lang="lv-LV" sz="1600" b="1" dirty="0" err="1">
                <a:latin typeface="Veranda"/>
              </a:rPr>
              <a:t>hitektu</a:t>
            </a:r>
            <a:r>
              <a:rPr lang="lv-LV" sz="1600" b="1" dirty="0">
                <a:latin typeface="Veranda"/>
              </a:rPr>
              <a:t> forums (IKT vad. foruma ietvaros) </a:t>
            </a:r>
            <a:r>
              <a:rPr lang="lv-LV" sz="1600" dirty="0">
                <a:latin typeface="Veranda"/>
              </a:rPr>
              <a:t>vērtē un saskaņo jomu (domēnu) arhitektūras</a:t>
            </a:r>
          </a:p>
        </p:txBody>
      </p:sp>
      <p:cxnSp>
        <p:nvCxnSpPr>
          <p:cNvPr id="15" name="Taisns bultveida savienotājs 41">
            <a:extLst>
              <a:ext uri="{FF2B5EF4-FFF2-40B4-BE49-F238E27FC236}">
                <a16:creationId xmlns:a16="http://schemas.microsoft.com/office/drawing/2014/main" id="{ACAC4F57-4AE8-9F26-EDF2-D3FDCF18B40B}"/>
              </a:ext>
            </a:extLst>
          </p:cNvPr>
          <p:cNvCxnSpPr>
            <a:cxnSpLocks/>
          </p:cNvCxnSpPr>
          <p:nvPr/>
        </p:nvCxnSpPr>
        <p:spPr>
          <a:xfrm flipV="1">
            <a:off x="10076688" y="4345940"/>
            <a:ext cx="200652" cy="387280"/>
          </a:xfrm>
          <a:prstGeom prst="straightConnector1">
            <a:avLst/>
          </a:prstGeom>
          <a:ln w="12700">
            <a:solidFill>
              <a:schemeClr val="accent6"/>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2289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B8C36-FAE8-0AF7-FC9B-5CEADCDAB3F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2B83174-D228-8785-3A67-FDE603210C28}"/>
              </a:ext>
            </a:extLst>
          </p:cNvPr>
          <p:cNvSpPr>
            <a:spLocks noGrp="1"/>
          </p:cNvSpPr>
          <p:nvPr>
            <p:ph type="title"/>
          </p:nvPr>
        </p:nvSpPr>
        <p:spPr>
          <a:xfrm>
            <a:off x="2614411" y="544903"/>
            <a:ext cx="8576579" cy="1036638"/>
          </a:xfrm>
        </p:spPr>
        <p:txBody>
          <a:bodyPr>
            <a:normAutofit/>
          </a:bodyPr>
          <a:lstStyle/>
          <a:p>
            <a:r>
              <a:rPr lang="lv-LV" altLang="en-US" dirty="0"/>
              <a:t>Digitālās pārvaldes attīstības jomas </a:t>
            </a:r>
            <a:r>
              <a:rPr lang="lv-LV" altLang="en-US" sz="2000" b="0" dirty="0"/>
              <a:t>(v. 03.2025)</a:t>
            </a:r>
            <a:endParaRPr lang="en-US" altLang="en-US" sz="2000" b="0" dirty="0"/>
          </a:p>
        </p:txBody>
      </p:sp>
      <p:sp>
        <p:nvSpPr>
          <p:cNvPr id="5" name="Rectangle 4">
            <a:extLst>
              <a:ext uri="{FF2B5EF4-FFF2-40B4-BE49-F238E27FC236}">
                <a16:creationId xmlns:a16="http://schemas.microsoft.com/office/drawing/2014/main" id="{F8DE9DD0-62A8-D57A-D443-75264EB522B2}"/>
              </a:ext>
            </a:extLst>
          </p:cNvPr>
          <p:cNvSpPr/>
          <p:nvPr/>
        </p:nvSpPr>
        <p:spPr>
          <a:xfrm>
            <a:off x="2918392" y="1822641"/>
            <a:ext cx="8812775" cy="2490523"/>
          </a:xfrm>
          <a:prstGeom prst="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60987B63-B26F-ABA1-503C-37BF8AFDD9AE}"/>
              </a:ext>
            </a:extLst>
          </p:cNvPr>
          <p:cNvSpPr txBox="1"/>
          <p:nvPr/>
        </p:nvSpPr>
        <p:spPr>
          <a:xfrm>
            <a:off x="7833188" y="1956024"/>
            <a:ext cx="3467505" cy="369332"/>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dirty="0">
                <a:ln>
                  <a:noFill/>
                </a:ln>
                <a:solidFill>
                  <a:srgbClr val="005551"/>
                </a:solidFill>
                <a:effectLst/>
                <a:uLnTx/>
                <a:uFillTx/>
                <a:latin typeface="Arial"/>
                <a:ea typeface="+mn-ea"/>
                <a:cs typeface="+mn-cs"/>
              </a:rPr>
              <a:t>Nozaru un starpnozaru jomas</a:t>
            </a:r>
            <a:endParaRPr kumimoji="0" lang="en-US" sz="1800" b="0" i="0" u="none" strike="noStrike" kern="1200" cap="none" spc="0" normalizeH="0" baseline="0" noProof="0" dirty="0">
              <a:ln>
                <a:noFill/>
              </a:ln>
              <a:solidFill>
                <a:srgbClr val="005551"/>
              </a:solidFill>
              <a:effectLst/>
              <a:uLnTx/>
              <a:uFillTx/>
              <a:latin typeface="Arial"/>
              <a:ea typeface="+mn-ea"/>
              <a:cs typeface="+mn-cs"/>
            </a:endParaRPr>
          </a:p>
        </p:txBody>
      </p:sp>
      <p:sp>
        <p:nvSpPr>
          <p:cNvPr id="13" name="Rectangle 12">
            <a:extLst>
              <a:ext uri="{FF2B5EF4-FFF2-40B4-BE49-F238E27FC236}">
                <a16:creationId xmlns:a16="http://schemas.microsoft.com/office/drawing/2014/main" id="{6B873232-E087-78B8-3B9C-F2F1C659E42D}"/>
              </a:ext>
            </a:extLst>
          </p:cNvPr>
          <p:cNvSpPr/>
          <p:nvPr/>
        </p:nvSpPr>
        <p:spPr>
          <a:xfrm>
            <a:off x="3162635" y="2290856"/>
            <a:ext cx="1731322" cy="1190662"/>
          </a:xfrm>
          <a:prstGeom prst="rect">
            <a:avLst/>
          </a:prstGeom>
          <a:solidFill>
            <a:schemeClr val="bg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dirty="0">
                <a:solidFill>
                  <a:srgbClr val="FFFFFF"/>
                </a:solidFill>
                <a:latin typeface="Arial"/>
              </a:rPr>
              <a:t>N</a:t>
            </a:r>
            <a:r>
              <a:rPr kumimoji="0" lang="lv-LV" sz="1600" b="0" i="0" u="none" strike="noStrike" kern="1200" cap="none" spc="0" normalizeH="0" baseline="0" noProof="0" dirty="0" err="1">
                <a:ln>
                  <a:noFill/>
                </a:ln>
                <a:solidFill>
                  <a:srgbClr val="FFFFFF"/>
                </a:solidFill>
                <a:effectLst/>
                <a:uLnTx/>
                <a:uFillTx/>
                <a:latin typeface="Arial"/>
                <a:ea typeface="+mn-ea"/>
                <a:cs typeface="+mn-cs"/>
              </a:rPr>
              <a:t>odokļi</a:t>
            </a:r>
            <a:r>
              <a:rPr kumimoji="0" lang="lv-LV" sz="1600" b="0" i="0" u="none" strike="noStrike" kern="1200" cap="none" spc="0" normalizeH="0" baseline="0" noProof="0" dirty="0">
                <a:ln>
                  <a:noFill/>
                </a:ln>
                <a:solidFill>
                  <a:srgbClr val="FFFFFF"/>
                </a:solidFill>
                <a:effectLst/>
                <a:uLnTx/>
                <a:uFillTx/>
                <a:latin typeface="Arial"/>
                <a:ea typeface="+mn-ea"/>
                <a:cs typeface="+mn-cs"/>
              </a:rPr>
              <a:t> un muita</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5" name="Rectangle 14">
            <a:extLst>
              <a:ext uri="{FF2B5EF4-FFF2-40B4-BE49-F238E27FC236}">
                <a16:creationId xmlns:a16="http://schemas.microsoft.com/office/drawing/2014/main" id="{C7F30424-36E1-7176-817D-9F5B05EB0604}"/>
              </a:ext>
            </a:extLst>
          </p:cNvPr>
          <p:cNvSpPr/>
          <p:nvPr/>
        </p:nvSpPr>
        <p:spPr>
          <a:xfrm>
            <a:off x="8101692" y="2496986"/>
            <a:ext cx="1465249" cy="483203"/>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E-lieta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6" name="Rectangle 15">
            <a:extLst>
              <a:ext uri="{FF2B5EF4-FFF2-40B4-BE49-F238E27FC236}">
                <a16:creationId xmlns:a16="http://schemas.microsoft.com/office/drawing/2014/main" id="{CCB2C699-0BD9-C513-1665-C591A11ECBE1}"/>
              </a:ext>
            </a:extLst>
          </p:cNvPr>
          <p:cNvSpPr/>
          <p:nvPr/>
        </p:nvSpPr>
        <p:spPr>
          <a:xfrm>
            <a:off x="7749460" y="3059292"/>
            <a:ext cx="1817481" cy="486376"/>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Izglītība un zinātne</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Rectangle 16">
            <a:extLst>
              <a:ext uri="{FF2B5EF4-FFF2-40B4-BE49-F238E27FC236}">
                <a16:creationId xmlns:a16="http://schemas.microsoft.com/office/drawing/2014/main" id="{CF5C7F22-817C-29D2-ADC8-D58CF5330329}"/>
              </a:ext>
            </a:extLst>
          </p:cNvPr>
          <p:cNvSpPr/>
          <p:nvPr/>
        </p:nvSpPr>
        <p:spPr>
          <a:xfrm>
            <a:off x="7749460" y="3640718"/>
            <a:ext cx="1817481" cy="561975"/>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Kultūra un valodu tehnoloģijas</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8" name="Rectangle 17">
            <a:extLst>
              <a:ext uri="{FF2B5EF4-FFF2-40B4-BE49-F238E27FC236}">
                <a16:creationId xmlns:a16="http://schemas.microsoft.com/office/drawing/2014/main" id="{A65CB675-4CEA-1EBC-E1CF-B43CA84FD088}"/>
              </a:ext>
            </a:extLst>
          </p:cNvPr>
          <p:cNvSpPr/>
          <p:nvPr/>
        </p:nvSpPr>
        <p:spPr>
          <a:xfrm>
            <a:off x="5138200" y="2351264"/>
            <a:ext cx="2117003" cy="447080"/>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Zemkopība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1" name="Rectangle 20">
            <a:extLst>
              <a:ext uri="{FF2B5EF4-FFF2-40B4-BE49-F238E27FC236}">
                <a16:creationId xmlns:a16="http://schemas.microsoft.com/office/drawing/2014/main" id="{6E30D878-2D78-6EDC-62C5-951DD3DFB7BA}"/>
              </a:ext>
            </a:extLst>
          </p:cNvPr>
          <p:cNvSpPr/>
          <p:nvPr/>
        </p:nvSpPr>
        <p:spPr>
          <a:xfrm>
            <a:off x="3436250" y="3614307"/>
            <a:ext cx="1457707" cy="426388"/>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Transports</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3" name="Rectangle 2">
            <a:extLst>
              <a:ext uri="{FF2B5EF4-FFF2-40B4-BE49-F238E27FC236}">
                <a16:creationId xmlns:a16="http://schemas.microsoft.com/office/drawing/2014/main" id="{7F04B04F-D8D5-3C46-66DD-15038E42826E}"/>
              </a:ext>
            </a:extLst>
          </p:cNvPr>
          <p:cNvSpPr/>
          <p:nvPr/>
        </p:nvSpPr>
        <p:spPr>
          <a:xfrm>
            <a:off x="1648918" y="4575301"/>
            <a:ext cx="10123019" cy="2094440"/>
          </a:xfrm>
          <a:prstGeom prst="rect">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6" name="TextBox 5">
            <a:extLst>
              <a:ext uri="{FF2B5EF4-FFF2-40B4-BE49-F238E27FC236}">
                <a16:creationId xmlns:a16="http://schemas.microsoft.com/office/drawing/2014/main" id="{FC06D139-09D9-B60C-0C14-108CCAB21797}"/>
              </a:ext>
            </a:extLst>
          </p:cNvPr>
          <p:cNvSpPr txBox="1"/>
          <p:nvPr/>
        </p:nvSpPr>
        <p:spPr>
          <a:xfrm rot="16200000">
            <a:off x="1034174" y="5078878"/>
            <a:ext cx="1995744"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rgbClr val="005551"/>
                </a:solidFill>
                <a:effectLst/>
                <a:uLnTx/>
                <a:uFillTx/>
                <a:latin typeface="Arial"/>
                <a:ea typeface="+mn-ea"/>
                <a:cs typeface="+mn-cs"/>
              </a:rPr>
              <a:t>Horizont</a:t>
            </a:r>
            <a:r>
              <a:rPr kumimoji="0" lang="lv-LV" sz="1800" b="0" i="0" u="none" strike="noStrike" kern="1200" cap="none" spc="0" normalizeH="0" baseline="0" noProof="0" dirty="0" err="1">
                <a:ln>
                  <a:noFill/>
                </a:ln>
                <a:solidFill>
                  <a:srgbClr val="005551"/>
                </a:solidFill>
                <a:effectLst/>
                <a:uLnTx/>
                <a:uFillTx/>
                <a:latin typeface="Arial"/>
                <a:ea typeface="+mn-ea"/>
                <a:cs typeface="+mn-cs"/>
              </a:rPr>
              <a:t>ālās</a:t>
            </a:r>
            <a:r>
              <a:rPr kumimoji="0" lang="lv-LV" sz="1800" b="0" i="0" u="none" strike="noStrike" kern="1200" cap="none" spc="0" normalizeH="0" baseline="0" noProof="0" dirty="0">
                <a:ln>
                  <a:noFill/>
                </a:ln>
                <a:solidFill>
                  <a:srgbClr val="005551"/>
                </a:solidFill>
                <a:effectLst/>
                <a:uLnTx/>
                <a:uFillTx/>
                <a:latin typeface="Arial"/>
                <a:ea typeface="+mn-ea"/>
                <a:cs typeface="+mn-cs"/>
              </a:rPr>
              <a:t>  jomas</a:t>
            </a:r>
            <a:endParaRPr kumimoji="0" lang="en-US" sz="1800" b="0" i="0" u="none" strike="noStrike" kern="1200" cap="none" spc="0" normalizeH="0" baseline="0" noProof="0" dirty="0">
              <a:ln>
                <a:noFill/>
              </a:ln>
              <a:solidFill>
                <a:srgbClr val="005551"/>
              </a:solidFill>
              <a:effectLst/>
              <a:uLnTx/>
              <a:uFillTx/>
              <a:latin typeface="Arial"/>
              <a:ea typeface="+mn-ea"/>
              <a:cs typeface="+mn-cs"/>
            </a:endParaRPr>
          </a:p>
        </p:txBody>
      </p:sp>
      <p:sp>
        <p:nvSpPr>
          <p:cNvPr id="8" name="Rectangle 7">
            <a:extLst>
              <a:ext uri="{FF2B5EF4-FFF2-40B4-BE49-F238E27FC236}">
                <a16:creationId xmlns:a16="http://schemas.microsoft.com/office/drawing/2014/main" id="{80951246-1840-2811-2035-DB267FCF5AFC}"/>
              </a:ext>
            </a:extLst>
          </p:cNvPr>
          <p:cNvSpPr/>
          <p:nvPr/>
        </p:nvSpPr>
        <p:spPr>
          <a:xfrm>
            <a:off x="8283110" y="4721010"/>
            <a:ext cx="3340410" cy="601932"/>
          </a:xfrm>
          <a:prstGeom prst="rect">
            <a:avLst/>
          </a:prstGeom>
          <a:solidFill>
            <a:schemeClr val="tx1">
              <a:lumMod val="50000"/>
              <a:lumOff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Pakalpojumu pārvaldība un sniegšana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9" name="Rectangle 8">
            <a:extLst>
              <a:ext uri="{FF2B5EF4-FFF2-40B4-BE49-F238E27FC236}">
                <a16:creationId xmlns:a16="http://schemas.microsoft.com/office/drawing/2014/main" id="{BA4B1BFE-BF1F-B25D-8379-506B32E5BE8D}"/>
              </a:ext>
            </a:extLst>
          </p:cNvPr>
          <p:cNvSpPr/>
          <p:nvPr/>
        </p:nvSpPr>
        <p:spPr>
          <a:xfrm>
            <a:off x="3190224" y="5402045"/>
            <a:ext cx="4644929" cy="450849"/>
          </a:xfrm>
          <a:prstGeom prst="rect">
            <a:avLst/>
          </a:prstGeom>
          <a:solidFill>
            <a:schemeClr val="tx1">
              <a:lumMod val="50000"/>
              <a:lumOff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dirty="0">
                <a:solidFill>
                  <a:srgbClr val="FFFFFF"/>
                </a:solidFill>
                <a:latin typeface="Arial"/>
              </a:rPr>
              <a:t>D</a:t>
            </a:r>
            <a:r>
              <a:rPr kumimoji="0" lang="lv-LV" sz="1600" b="0" i="0" u="none" strike="noStrike" kern="1200" cap="none" spc="0" normalizeH="0" baseline="0" noProof="0" dirty="0" err="1">
                <a:ln>
                  <a:noFill/>
                </a:ln>
                <a:solidFill>
                  <a:srgbClr val="FFFFFF"/>
                </a:solidFill>
                <a:effectLst/>
                <a:uLnTx/>
                <a:uFillTx/>
                <a:latin typeface="Arial"/>
                <a:ea typeface="+mn-ea"/>
                <a:cs typeface="+mn-cs"/>
              </a:rPr>
              <a:t>atu</a:t>
            </a:r>
            <a:r>
              <a:rPr kumimoji="0" lang="lv-LV" sz="1600" b="0" i="0" u="none" strike="noStrike" kern="1200" cap="none" spc="0" normalizeH="0" baseline="0" noProof="0" dirty="0">
                <a:ln>
                  <a:noFill/>
                </a:ln>
                <a:solidFill>
                  <a:srgbClr val="FFFFFF"/>
                </a:solidFill>
                <a:effectLst/>
                <a:uLnTx/>
                <a:uFillTx/>
                <a:latin typeface="Arial"/>
                <a:ea typeface="+mn-ea"/>
                <a:cs typeface="+mn-cs"/>
              </a:rPr>
              <a:t> pārvaldība un koplietošana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0" name="Rectangle 9">
            <a:extLst>
              <a:ext uri="{FF2B5EF4-FFF2-40B4-BE49-F238E27FC236}">
                <a16:creationId xmlns:a16="http://schemas.microsoft.com/office/drawing/2014/main" id="{9A347A23-546D-5450-D88B-DF65D11FA45A}"/>
              </a:ext>
            </a:extLst>
          </p:cNvPr>
          <p:cNvSpPr/>
          <p:nvPr/>
        </p:nvSpPr>
        <p:spPr>
          <a:xfrm>
            <a:off x="7960659" y="5402044"/>
            <a:ext cx="3661309" cy="450849"/>
          </a:xfrm>
          <a:prstGeom prst="rect">
            <a:avLst/>
          </a:prstGeom>
          <a:solidFill>
            <a:schemeClr val="tx1">
              <a:lumMod val="50000"/>
              <a:lumOff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Uzticamība un personu identifikācija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02D5218B-1B2F-CC8A-330E-8E453BF4569F}"/>
              </a:ext>
            </a:extLst>
          </p:cNvPr>
          <p:cNvSpPr/>
          <p:nvPr/>
        </p:nvSpPr>
        <p:spPr>
          <a:xfrm>
            <a:off x="2173574" y="5952727"/>
            <a:ext cx="9458255" cy="60193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IKT infrastruktūra un </a:t>
            </a:r>
            <a:r>
              <a:rPr kumimoji="0" lang="lv-LV" sz="1600" b="0" i="0" u="none" strike="noStrike" kern="1200" cap="none" spc="0" normalizeH="0" baseline="0" noProof="0" dirty="0" err="1">
                <a:ln>
                  <a:noFill/>
                </a:ln>
                <a:solidFill>
                  <a:srgbClr val="FFFFFF"/>
                </a:solidFill>
                <a:effectLst/>
                <a:uLnTx/>
                <a:uFillTx/>
                <a:latin typeface="Arial"/>
                <a:ea typeface="+mn-ea"/>
                <a:cs typeface="+mn-cs"/>
              </a:rPr>
              <a:t>kiberdrošība</a:t>
            </a:r>
            <a:r>
              <a:rPr kumimoji="0" lang="lv-LV" sz="1600" b="0" i="0" u="none" strike="noStrike" kern="1200" cap="none" spc="0" normalizeH="0" baseline="0" noProof="0" dirty="0">
                <a:ln>
                  <a:noFill/>
                </a:ln>
                <a:solidFill>
                  <a:srgbClr val="FFFFFF"/>
                </a:solidFill>
                <a:effectLst/>
                <a:uLnTx/>
                <a:uFillTx/>
                <a:latin typeface="Arial"/>
                <a:ea typeface="+mn-ea"/>
                <a:cs typeface="+mn-cs"/>
              </a:rPr>
              <a:t> (</a:t>
            </a:r>
            <a:r>
              <a:rPr kumimoji="0" lang="lv-LV" sz="1600" b="0" i="0" u="none" strike="noStrike" kern="1200" cap="none" spc="0" normalizeH="0" baseline="0" noProof="0" dirty="0" err="1">
                <a:ln>
                  <a:noFill/>
                </a:ln>
                <a:solidFill>
                  <a:srgbClr val="FFFFFF"/>
                </a:solidFill>
                <a:effectLst/>
                <a:uLnTx/>
                <a:uFillTx/>
                <a:latin typeface="Arial"/>
                <a:ea typeface="+mn-ea"/>
                <a:cs typeface="+mn-cs"/>
              </a:rPr>
              <a:t>mākoņdatošana</a:t>
            </a:r>
            <a:r>
              <a:rPr kumimoji="0" lang="lv-LV" sz="1600" b="0" i="0" u="none" strike="noStrike" kern="1200" cap="none" spc="0" normalizeH="0" baseline="0" noProof="0" dirty="0">
                <a:ln>
                  <a:noFill/>
                </a:ln>
                <a:solidFill>
                  <a:srgbClr val="FFFFFF"/>
                </a:solidFill>
                <a:effectLst/>
                <a:uLnTx/>
                <a:uFillTx/>
                <a:latin typeface="Arial"/>
                <a:ea typeface="+mn-ea"/>
                <a:cs typeface="+mn-cs"/>
              </a:rPr>
              <a:t>, sadalītā vide u.c.) </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2" name="Rectangle 11">
            <a:extLst>
              <a:ext uri="{FF2B5EF4-FFF2-40B4-BE49-F238E27FC236}">
                <a16:creationId xmlns:a16="http://schemas.microsoft.com/office/drawing/2014/main" id="{5629C447-4F05-700C-C05D-F140DBEE8A0F}"/>
              </a:ext>
            </a:extLst>
          </p:cNvPr>
          <p:cNvSpPr/>
          <p:nvPr/>
        </p:nvSpPr>
        <p:spPr>
          <a:xfrm>
            <a:off x="5615320" y="4721010"/>
            <a:ext cx="2560492" cy="601932"/>
          </a:xfrm>
          <a:prstGeom prst="rect">
            <a:avLst/>
          </a:prstGeom>
          <a:solidFill>
            <a:schemeClr val="bg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Pārvaldes modernizācija </a:t>
            </a:r>
            <a:r>
              <a:rPr kumimoji="0" lang="lv-LV" sz="1200" b="0" i="0" u="none" strike="noStrike" kern="1200" cap="none" spc="0" normalizeH="0" baseline="0" noProof="0" dirty="0">
                <a:ln>
                  <a:noFill/>
                </a:ln>
                <a:solidFill>
                  <a:srgbClr val="FFFFFF"/>
                </a:solidFill>
                <a:effectLst/>
                <a:uLnTx/>
                <a:uFillTx/>
                <a:latin typeface="Arial"/>
                <a:ea typeface="+mn-ea"/>
                <a:cs typeface="+mn-cs"/>
              </a:rPr>
              <a:t>(t.sk. resursi, dokumenti un MI pārvaldes produktivitātei) </a:t>
            </a:r>
            <a:endParaRPr kumimoji="0" lang="en-US" sz="1200" b="0" i="0" u="none" strike="noStrike" kern="1200" cap="none" spc="0" normalizeH="0" baseline="0" noProof="0" dirty="0">
              <a:ln>
                <a:noFill/>
              </a:ln>
              <a:solidFill>
                <a:srgbClr val="FFFFFF"/>
              </a:solidFill>
              <a:effectLst/>
              <a:uLnTx/>
              <a:uFillTx/>
              <a:latin typeface="Arial"/>
              <a:ea typeface="+mn-ea"/>
              <a:cs typeface="+mn-cs"/>
            </a:endParaRPr>
          </a:p>
        </p:txBody>
      </p:sp>
      <p:sp>
        <p:nvSpPr>
          <p:cNvPr id="2" name="Rectangle 1">
            <a:extLst>
              <a:ext uri="{FF2B5EF4-FFF2-40B4-BE49-F238E27FC236}">
                <a16:creationId xmlns:a16="http://schemas.microsoft.com/office/drawing/2014/main" id="{50CC1A9B-1F83-56B9-204F-28EA302DE3A3}"/>
              </a:ext>
            </a:extLst>
          </p:cNvPr>
          <p:cNvSpPr/>
          <p:nvPr/>
        </p:nvSpPr>
        <p:spPr>
          <a:xfrm>
            <a:off x="3190224" y="4730992"/>
            <a:ext cx="2317798" cy="581968"/>
          </a:xfrm>
          <a:prstGeom prst="rect">
            <a:avLst/>
          </a:prstGeom>
          <a:solidFill>
            <a:schemeClr val="tx1">
              <a:lumMod val="50000"/>
              <a:lumOff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Datu analīze</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5" name="Rectangle 24">
            <a:extLst>
              <a:ext uri="{FF2B5EF4-FFF2-40B4-BE49-F238E27FC236}">
                <a16:creationId xmlns:a16="http://schemas.microsoft.com/office/drawing/2014/main" id="{BD8A3FA5-48BF-E823-C8B7-DEB308AA5B14}"/>
              </a:ext>
            </a:extLst>
          </p:cNvPr>
          <p:cNvSpPr/>
          <p:nvPr/>
        </p:nvSpPr>
        <p:spPr>
          <a:xfrm>
            <a:off x="9647926" y="3648021"/>
            <a:ext cx="1836535" cy="554672"/>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dirty="0">
                <a:solidFill>
                  <a:srgbClr val="FFFFFF"/>
                </a:solidFill>
                <a:latin typeface="Arial"/>
              </a:rPr>
              <a:t>Vēlēšanas un tiesību akti</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3" name="Rectangle 22">
            <a:extLst>
              <a:ext uri="{FF2B5EF4-FFF2-40B4-BE49-F238E27FC236}">
                <a16:creationId xmlns:a16="http://schemas.microsoft.com/office/drawing/2014/main" id="{DC1E8DC0-2383-4CA9-1F5D-AAE1206B0A3E}"/>
              </a:ext>
            </a:extLst>
          </p:cNvPr>
          <p:cNvSpPr/>
          <p:nvPr/>
        </p:nvSpPr>
        <p:spPr>
          <a:xfrm>
            <a:off x="3375145" y="2603058"/>
            <a:ext cx="1282346" cy="356067"/>
          </a:xfrm>
          <a:prstGeom prst="rect">
            <a:avLst/>
          </a:prstGeom>
          <a:solidFill>
            <a:schemeClr val="accent3">
              <a:lumMod val="75000"/>
            </a:schemeClr>
          </a:solidFill>
          <a:ln w="9525">
            <a:solidFill>
              <a:schemeClr val="tx1">
                <a:lumMod val="95000"/>
                <a:lumOff val="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Nodokļi</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6" name="Rectangle 25">
            <a:extLst>
              <a:ext uri="{FF2B5EF4-FFF2-40B4-BE49-F238E27FC236}">
                <a16:creationId xmlns:a16="http://schemas.microsoft.com/office/drawing/2014/main" id="{C7DB579F-4B77-EE04-56C2-4AE3B76CDFFF}"/>
              </a:ext>
            </a:extLst>
          </p:cNvPr>
          <p:cNvSpPr/>
          <p:nvPr/>
        </p:nvSpPr>
        <p:spPr>
          <a:xfrm>
            <a:off x="3375144" y="3027817"/>
            <a:ext cx="1272787" cy="356067"/>
          </a:xfrm>
          <a:prstGeom prst="rect">
            <a:avLst/>
          </a:prstGeom>
          <a:solidFill>
            <a:schemeClr val="accent3">
              <a:lumMod val="75000"/>
            </a:schemeClr>
          </a:solidFill>
          <a:ln w="9525">
            <a:solidFill>
              <a:schemeClr val="tx1">
                <a:lumMod val="95000"/>
                <a:lumOff val="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Muita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7" name="Rectangle 26">
            <a:extLst>
              <a:ext uri="{FF2B5EF4-FFF2-40B4-BE49-F238E27FC236}">
                <a16:creationId xmlns:a16="http://schemas.microsoft.com/office/drawing/2014/main" id="{145793A7-52F1-886F-D3D0-BA77FA4A3969}"/>
              </a:ext>
            </a:extLst>
          </p:cNvPr>
          <p:cNvSpPr/>
          <p:nvPr/>
        </p:nvSpPr>
        <p:spPr>
          <a:xfrm>
            <a:off x="5003241" y="2866339"/>
            <a:ext cx="2648721" cy="1190662"/>
          </a:xfrm>
          <a:prstGeom prst="rect">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9" name="Rectangle 18">
            <a:extLst>
              <a:ext uri="{FF2B5EF4-FFF2-40B4-BE49-F238E27FC236}">
                <a16:creationId xmlns:a16="http://schemas.microsoft.com/office/drawing/2014/main" id="{A49BF725-48FB-5566-E656-07C08F687AD1}"/>
              </a:ext>
            </a:extLst>
          </p:cNvPr>
          <p:cNvSpPr/>
          <p:nvPr/>
        </p:nvSpPr>
        <p:spPr>
          <a:xfrm>
            <a:off x="5106466" y="2914807"/>
            <a:ext cx="2162515" cy="423843"/>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Vide un reģioni</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0" name="Rectangle 19">
            <a:extLst>
              <a:ext uri="{FF2B5EF4-FFF2-40B4-BE49-F238E27FC236}">
                <a16:creationId xmlns:a16="http://schemas.microsoft.com/office/drawing/2014/main" id="{2B45B9ED-F3B9-921B-1042-2E4B8AADEAF3}"/>
              </a:ext>
            </a:extLst>
          </p:cNvPr>
          <p:cNvSpPr/>
          <p:nvPr/>
        </p:nvSpPr>
        <p:spPr>
          <a:xfrm>
            <a:off x="5100739" y="3465180"/>
            <a:ext cx="1192929" cy="497455"/>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Būvniecība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8" name="Rectangle 27">
            <a:extLst>
              <a:ext uri="{FF2B5EF4-FFF2-40B4-BE49-F238E27FC236}">
                <a16:creationId xmlns:a16="http://schemas.microsoft.com/office/drawing/2014/main" id="{B0323A70-5BB6-5FE9-C9CD-63C4366F9E1D}"/>
              </a:ext>
            </a:extLst>
          </p:cNvPr>
          <p:cNvSpPr/>
          <p:nvPr/>
        </p:nvSpPr>
        <p:spPr>
          <a:xfrm>
            <a:off x="9794268" y="2379169"/>
            <a:ext cx="1690193" cy="1190662"/>
          </a:xfrm>
          <a:prstGeom prst="rect">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lv-LV" sz="1600" dirty="0">
              <a:solidFill>
                <a:srgbClr val="FFFFFF"/>
              </a:solidFill>
              <a:latin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2" name="Rectangle 21">
            <a:extLst>
              <a:ext uri="{FF2B5EF4-FFF2-40B4-BE49-F238E27FC236}">
                <a16:creationId xmlns:a16="http://schemas.microsoft.com/office/drawing/2014/main" id="{B487FA35-4018-C89D-41B5-0E9DE0209A3E}"/>
              </a:ext>
            </a:extLst>
          </p:cNvPr>
          <p:cNvSpPr/>
          <p:nvPr/>
        </p:nvSpPr>
        <p:spPr>
          <a:xfrm>
            <a:off x="9868175" y="2513232"/>
            <a:ext cx="1569940" cy="430655"/>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Labklājība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14" name="Rectangle 13">
            <a:extLst>
              <a:ext uri="{FF2B5EF4-FFF2-40B4-BE49-F238E27FC236}">
                <a16:creationId xmlns:a16="http://schemas.microsoft.com/office/drawing/2014/main" id="{FA2E53BB-4830-C00D-9B0A-D9506A1B4077}"/>
              </a:ext>
            </a:extLst>
          </p:cNvPr>
          <p:cNvSpPr/>
          <p:nvPr/>
        </p:nvSpPr>
        <p:spPr>
          <a:xfrm>
            <a:off x="9868174" y="3044001"/>
            <a:ext cx="1569940" cy="476918"/>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Veselība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
        <p:nvSpPr>
          <p:cNvPr id="29" name="Rectangle 28">
            <a:extLst>
              <a:ext uri="{FF2B5EF4-FFF2-40B4-BE49-F238E27FC236}">
                <a16:creationId xmlns:a16="http://schemas.microsoft.com/office/drawing/2014/main" id="{063556C9-A24C-59B9-77EF-038FCF83A865}"/>
              </a:ext>
            </a:extLst>
          </p:cNvPr>
          <p:cNvSpPr/>
          <p:nvPr/>
        </p:nvSpPr>
        <p:spPr>
          <a:xfrm>
            <a:off x="6358117" y="3453732"/>
            <a:ext cx="1229396" cy="497455"/>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a:noFill/>
                </a:ln>
                <a:solidFill>
                  <a:srgbClr val="FFFFFF"/>
                </a:solidFill>
                <a:effectLst/>
                <a:uLnTx/>
                <a:uFillTx/>
                <a:latin typeface="Arial"/>
                <a:ea typeface="+mn-ea"/>
                <a:cs typeface="+mn-cs"/>
              </a:rPr>
              <a:t>Enerģētika</a:t>
            </a: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3089070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E40AAFD6-46E5-E1AB-3480-A34057192C42}"/>
              </a:ext>
            </a:extLst>
          </p:cNvPr>
          <p:cNvSpPr txBox="1"/>
          <p:nvPr/>
        </p:nvSpPr>
        <p:spPr>
          <a:xfrm>
            <a:off x="7612047" y="5177333"/>
            <a:ext cx="2584826" cy="1555410"/>
          </a:xfrm>
          <a:prstGeom prst="rect">
            <a:avLst/>
          </a:prstGeom>
          <a:solidFill>
            <a:srgbClr val="EECF12"/>
          </a:solidFill>
        </p:spPr>
        <p:style>
          <a:lnRef idx="0">
            <a:scrgbClr r="0" g="0" b="0"/>
          </a:lnRef>
          <a:fillRef idx="0">
            <a:scrgbClr r="0" g="0" b="0"/>
          </a:fillRef>
          <a:effectRef idx="0">
            <a:scrgbClr r="0" g="0" b="0"/>
          </a:effectRef>
          <a:fontRef idx="minor">
            <a:schemeClr val="lt1"/>
          </a:fontRef>
        </p:style>
        <p:txBody>
          <a:bodyPr spcFirstLastPara="0" vert="horz" wrap="square" lIns="99568" tIns="56896" rIns="99568" bIns="56896" numCol="1" spcCol="1270" anchor="ctr" anchorCtr="0">
            <a:noAutofit/>
          </a:bodyPr>
          <a:lstStyle/>
          <a:p>
            <a:pPr marL="0" lvl="0" indent="0" algn="r" defTabSz="622300">
              <a:lnSpc>
                <a:spcPct val="90000"/>
              </a:lnSpc>
              <a:spcBef>
                <a:spcPct val="0"/>
              </a:spcBef>
              <a:spcAft>
                <a:spcPct val="35000"/>
              </a:spcAft>
              <a:buNone/>
            </a:pPr>
            <a:endParaRPr lang="lv-LV" sz="1200" dirty="0">
              <a:latin typeface="Calibri" panose="020F0502020204030204" pitchFamily="34" charset="0"/>
              <a:cs typeface="Calibri" panose="020F0502020204030204" pitchFamily="34" charset="0"/>
            </a:endParaRPr>
          </a:p>
          <a:p>
            <a:pPr algn="ctr" defTabSz="622300">
              <a:lnSpc>
                <a:spcPct val="90000"/>
              </a:lnSpc>
              <a:spcAft>
                <a:spcPct val="35000"/>
              </a:spcAft>
            </a:pPr>
            <a:endParaRPr lang="lv-LV" sz="1200" b="0" i="0" u="none" kern="1200" dirty="0">
              <a:latin typeface="Calibri"/>
              <a:ea typeface="Calibri"/>
              <a:cs typeface="Calibri"/>
            </a:endParaRPr>
          </a:p>
          <a:p>
            <a:pPr algn="ctr" defTabSz="622300">
              <a:lnSpc>
                <a:spcPct val="90000"/>
              </a:lnSpc>
              <a:spcAft>
                <a:spcPct val="35000"/>
              </a:spcAft>
            </a:pPr>
            <a:endParaRPr lang="lv-LV" sz="1200" dirty="0">
              <a:latin typeface="Calibri"/>
              <a:ea typeface="Calibri"/>
              <a:cs typeface="Calibri"/>
            </a:endParaRPr>
          </a:p>
          <a:p>
            <a:pPr algn="ctr" defTabSz="622300">
              <a:lnSpc>
                <a:spcPct val="90000"/>
              </a:lnSpc>
              <a:spcAft>
                <a:spcPct val="35000"/>
              </a:spcAft>
            </a:pPr>
            <a:endParaRPr lang="lv-LV" sz="1200" b="0" i="0" u="none" kern="1200" dirty="0">
              <a:latin typeface="Calibri"/>
              <a:ea typeface="Calibri"/>
              <a:cs typeface="Calibri"/>
            </a:endParaRPr>
          </a:p>
          <a:p>
            <a:pPr algn="ctr" defTabSz="622300">
              <a:lnSpc>
                <a:spcPct val="90000"/>
              </a:lnSpc>
              <a:spcAft>
                <a:spcPct val="35000"/>
              </a:spcAft>
            </a:pPr>
            <a:endParaRPr lang="lv-LV" sz="1200" dirty="0">
              <a:latin typeface="Calibri"/>
              <a:ea typeface="Calibri"/>
              <a:cs typeface="Calibri"/>
            </a:endParaRPr>
          </a:p>
          <a:p>
            <a:pPr algn="ctr" defTabSz="622300">
              <a:lnSpc>
                <a:spcPct val="90000"/>
              </a:lnSpc>
              <a:spcAft>
                <a:spcPct val="35000"/>
              </a:spcAft>
            </a:pPr>
            <a:r>
              <a:rPr lang="lv-LV" sz="1600" b="0" i="0" u="none" kern="1200" dirty="0">
                <a:solidFill>
                  <a:schemeClr val="tx1"/>
                </a:solidFill>
                <a:latin typeface="Calibri"/>
                <a:ea typeface="Calibri"/>
                <a:cs typeface="Calibri"/>
              </a:rPr>
              <a:t>JOMAS (domēna) projektu portfeļa </a:t>
            </a:r>
            <a:r>
              <a:rPr lang="lv-LV" sz="1600" dirty="0">
                <a:solidFill>
                  <a:schemeClr val="tx1"/>
                </a:solidFill>
                <a:latin typeface="Calibri"/>
                <a:ea typeface="Calibri"/>
                <a:cs typeface="Calibri"/>
              </a:rPr>
              <a:t>sagatavošana</a:t>
            </a:r>
            <a:endParaRPr lang="lv-LV" sz="1600" b="0" i="0" u="none" kern="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lvl="0" indent="0" algn="r" defTabSz="622300">
              <a:lnSpc>
                <a:spcPct val="90000"/>
              </a:lnSpc>
              <a:spcBef>
                <a:spcPct val="0"/>
              </a:spcBef>
              <a:spcAft>
                <a:spcPct val="35000"/>
              </a:spcAft>
              <a:buNone/>
            </a:pPr>
            <a:endParaRPr lang="lv-LV" sz="1200" b="0" i="0" u="none" kern="1200" dirty="0">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0A3A7DB1-2EB4-2110-26A6-F0D249B04255}"/>
              </a:ext>
            </a:extLst>
          </p:cNvPr>
          <p:cNvSpPr/>
          <p:nvPr/>
        </p:nvSpPr>
        <p:spPr>
          <a:xfrm>
            <a:off x="2219335" y="1715134"/>
            <a:ext cx="2361666" cy="5138785"/>
          </a:xfrm>
          <a:prstGeom prst="rect">
            <a:avLst/>
          </a:prstGeom>
          <a:solidFill>
            <a:srgbClr val="FFD6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Arial"/>
                <a:cs typeface="Times New Roman"/>
              </a:rPr>
              <a:t>Izejas</a:t>
            </a:r>
            <a:r>
              <a:rPr lang="en-US" b="1" dirty="0">
                <a:solidFill>
                  <a:schemeClr val="tx1"/>
                </a:solidFill>
                <a:latin typeface="Arial"/>
                <a:cs typeface="Times New Roman"/>
              </a:rPr>
              <a:t> </a:t>
            </a:r>
            <a:r>
              <a:rPr lang="en-US" b="1" dirty="0" err="1">
                <a:solidFill>
                  <a:schemeClr val="tx1"/>
                </a:solidFill>
                <a:latin typeface="Arial"/>
                <a:cs typeface="Times New Roman"/>
              </a:rPr>
              <a:t>informācija</a:t>
            </a:r>
            <a:endParaRPr lang="en-US" b="1" dirty="0">
              <a:solidFill>
                <a:schemeClr val="tx1"/>
              </a:solidFill>
              <a:latin typeface="Arial"/>
              <a:cs typeface="Times New Roman"/>
            </a:endParaRPr>
          </a:p>
          <a:p>
            <a:pPr algn="ctr"/>
            <a:endParaRPr lang="en-US" b="1" dirty="0">
              <a:solidFill>
                <a:schemeClr val="tx1"/>
              </a:solidFill>
              <a:latin typeface="Arial"/>
              <a:cs typeface="Times New Roman"/>
            </a:endParaRPr>
          </a:p>
          <a:p>
            <a:pPr algn="ctr"/>
            <a:endParaRPr lang="en-US" b="1" dirty="0">
              <a:latin typeface="Arial"/>
              <a:cs typeface="Times New Roman"/>
            </a:endParaRPr>
          </a:p>
          <a:p>
            <a:pPr algn="ctr"/>
            <a:endParaRPr lang="en-US" b="1" dirty="0">
              <a:latin typeface="Arial"/>
              <a:cs typeface="Times New Roman"/>
            </a:endParaRPr>
          </a:p>
        </p:txBody>
      </p:sp>
      <p:cxnSp>
        <p:nvCxnSpPr>
          <p:cNvPr id="48" name="Straight Connector 47">
            <a:extLst>
              <a:ext uri="{FF2B5EF4-FFF2-40B4-BE49-F238E27FC236}">
                <a16:creationId xmlns:a16="http://schemas.microsoft.com/office/drawing/2014/main" id="{3FCE4CD4-7A7B-ED4D-AC73-7D02C7BBEB83}"/>
              </a:ext>
            </a:extLst>
          </p:cNvPr>
          <p:cNvCxnSpPr>
            <a:cxnSpLocks/>
          </p:cNvCxnSpPr>
          <p:nvPr/>
        </p:nvCxnSpPr>
        <p:spPr>
          <a:xfrm>
            <a:off x="1282061" y="3370986"/>
            <a:ext cx="9435378" cy="44027"/>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D14B8096-BEC2-BC41-A8EA-A0BF7F9CB170}"/>
              </a:ext>
            </a:extLst>
          </p:cNvPr>
          <p:cNvSpPr txBox="1"/>
          <p:nvPr/>
        </p:nvSpPr>
        <p:spPr>
          <a:xfrm>
            <a:off x="454145" y="2405052"/>
            <a:ext cx="1332609" cy="830997"/>
          </a:xfrm>
          <a:prstGeom prst="rect">
            <a:avLst/>
          </a:prstGeom>
          <a:noFill/>
        </p:spPr>
        <p:txBody>
          <a:bodyPr wrap="none" lIns="91440" tIns="45720" rIns="91440" bIns="45720" rtlCol="0" anchor="t">
            <a:spAutoFit/>
          </a:bodyPr>
          <a:lstStyle/>
          <a:p>
            <a:r>
              <a:rPr lang="lv-LV" sz="1200">
                <a:solidFill>
                  <a:schemeClr val="accent1">
                    <a:lumMod val="75000"/>
                  </a:schemeClr>
                </a:solidFill>
                <a:latin typeface="Calibri"/>
                <a:ea typeface="Calibri"/>
                <a:cs typeface="Calibri"/>
              </a:rPr>
              <a:t>MINISTRU</a:t>
            </a:r>
            <a:endParaRPr lang="en-US"/>
          </a:p>
          <a:p>
            <a:r>
              <a:rPr lang="lv-LV" sz="1200">
                <a:solidFill>
                  <a:schemeClr val="accent1">
                    <a:lumMod val="75000"/>
                  </a:schemeClr>
                </a:solidFill>
                <a:latin typeface="Calibri"/>
                <a:ea typeface="Calibri"/>
                <a:cs typeface="Calibri"/>
              </a:rPr>
              <a:t>DIGITĀLĀS</a:t>
            </a:r>
          </a:p>
          <a:p>
            <a:r>
              <a:rPr lang="lv-LV" sz="1200">
                <a:solidFill>
                  <a:schemeClr val="accent1">
                    <a:lumMod val="75000"/>
                  </a:schemeClr>
                </a:solidFill>
                <a:latin typeface="Calibri"/>
                <a:ea typeface="Calibri"/>
                <a:cs typeface="Calibri"/>
              </a:rPr>
              <a:t>MODERNIZĀCIJAS </a:t>
            </a:r>
          </a:p>
          <a:p>
            <a:r>
              <a:rPr lang="lv-LV" sz="1200">
                <a:solidFill>
                  <a:schemeClr val="accent1">
                    <a:lumMod val="75000"/>
                  </a:schemeClr>
                </a:solidFill>
                <a:latin typeface="Calibri"/>
                <a:ea typeface="Calibri"/>
                <a:cs typeface="Calibri"/>
              </a:rPr>
              <a:t>KOMITEJA</a:t>
            </a:r>
          </a:p>
        </p:txBody>
      </p:sp>
      <p:sp>
        <p:nvSpPr>
          <p:cNvPr id="55" name="TextBox 54">
            <a:extLst>
              <a:ext uri="{FF2B5EF4-FFF2-40B4-BE49-F238E27FC236}">
                <a16:creationId xmlns:a16="http://schemas.microsoft.com/office/drawing/2014/main" id="{6509848C-B26A-0145-9787-8959B33F43F5}"/>
              </a:ext>
            </a:extLst>
          </p:cNvPr>
          <p:cNvSpPr txBox="1"/>
          <p:nvPr/>
        </p:nvSpPr>
        <p:spPr>
          <a:xfrm>
            <a:off x="350743" y="5174485"/>
            <a:ext cx="1118533" cy="353943"/>
          </a:xfrm>
          <a:prstGeom prst="rect">
            <a:avLst/>
          </a:prstGeom>
          <a:noFill/>
        </p:spPr>
        <p:txBody>
          <a:bodyPr wrap="square" lIns="91440" tIns="45720" rIns="91440" bIns="45720" rtlCol="0" anchor="t">
            <a:spAutoFit/>
          </a:bodyPr>
          <a:lstStyle/>
          <a:p>
            <a:pPr algn="r"/>
            <a:r>
              <a:rPr lang="lv-LV" sz="1200">
                <a:solidFill>
                  <a:schemeClr val="accent1">
                    <a:lumMod val="75000"/>
                  </a:schemeClr>
                </a:solidFill>
                <a:latin typeface="Calibri" panose="020F0502020204030204" pitchFamily="34" charset="0"/>
                <a:cs typeface="Calibri" panose="020F0502020204030204" pitchFamily="34" charset="0"/>
              </a:rPr>
              <a:t>MINISTRIJAS</a:t>
            </a:r>
            <a:r>
              <a:rPr lang="lv-LV" sz="1400">
                <a:solidFill>
                  <a:schemeClr val="accent1">
                    <a:lumMod val="75000"/>
                  </a:schemeClr>
                </a:solidFill>
                <a:latin typeface="Calibri" panose="020F0502020204030204" pitchFamily="34" charset="0"/>
                <a:cs typeface="Calibri" panose="020F0502020204030204" pitchFamily="34" charset="0"/>
              </a:rPr>
              <a:t> </a:t>
            </a:r>
            <a:r>
              <a:rPr lang="lv-LV">
                <a:latin typeface="Calibri" panose="020F0502020204030204" pitchFamily="34" charset="0"/>
                <a:cs typeface="Calibri" panose="020F0502020204030204" pitchFamily="34" charset="0"/>
              </a:rPr>
              <a:t> </a:t>
            </a:r>
          </a:p>
        </p:txBody>
      </p:sp>
      <p:sp>
        <p:nvSpPr>
          <p:cNvPr id="64" name="TextBox 63">
            <a:extLst>
              <a:ext uri="{FF2B5EF4-FFF2-40B4-BE49-F238E27FC236}">
                <a16:creationId xmlns:a16="http://schemas.microsoft.com/office/drawing/2014/main" id="{275AB3A2-BF73-1646-9ED3-BFED4774C54A}"/>
              </a:ext>
            </a:extLst>
          </p:cNvPr>
          <p:cNvSpPr txBox="1"/>
          <p:nvPr/>
        </p:nvSpPr>
        <p:spPr>
          <a:xfrm>
            <a:off x="437617" y="5529566"/>
            <a:ext cx="1697922" cy="1200329"/>
          </a:xfrm>
          <a:prstGeom prst="rect">
            <a:avLst/>
          </a:prstGeom>
          <a:noFill/>
        </p:spPr>
        <p:txBody>
          <a:bodyPr wrap="square" lIns="91440" tIns="45720" rIns="91440" bIns="45720" rtlCol="0" anchor="t">
            <a:spAutoFit/>
          </a:bodyPr>
          <a:lstStyle/>
          <a:p>
            <a:r>
              <a:rPr lang="lv-LV" sz="1200">
                <a:solidFill>
                  <a:schemeClr val="accent1">
                    <a:lumMod val="75000"/>
                  </a:schemeClr>
                </a:solidFill>
                <a:latin typeface="Calibri"/>
                <a:ea typeface="Calibri"/>
                <a:cs typeface="Calibri"/>
              </a:rPr>
              <a:t>(t.sk.  sadarbības ministrijas, ANM u.c. projektu īstenotāji un SAM 1.3.1.1. potenciālo projektu īstenotāji, ārēji eksperti  </a:t>
            </a:r>
            <a:endParaRPr lang="en-US">
              <a:solidFill>
                <a:schemeClr val="accent1">
                  <a:lumMod val="75000"/>
                </a:schemeClr>
              </a:solidFill>
              <a:latin typeface="Calibri"/>
              <a:ea typeface="Calibri"/>
              <a:cs typeface="Calibri"/>
            </a:endParaRPr>
          </a:p>
        </p:txBody>
      </p:sp>
      <p:cxnSp>
        <p:nvCxnSpPr>
          <p:cNvPr id="66" name="Straight Arrow Connector 65">
            <a:extLst>
              <a:ext uri="{FF2B5EF4-FFF2-40B4-BE49-F238E27FC236}">
                <a16:creationId xmlns:a16="http://schemas.microsoft.com/office/drawing/2014/main" id="{575F94FF-785B-A241-8FC5-F37A05F4EA0F}"/>
              </a:ext>
            </a:extLst>
          </p:cNvPr>
          <p:cNvCxnSpPr>
            <a:cxnSpLocks/>
          </p:cNvCxnSpPr>
          <p:nvPr/>
        </p:nvCxnSpPr>
        <p:spPr>
          <a:xfrm flipV="1">
            <a:off x="4924839" y="5177437"/>
            <a:ext cx="0" cy="167482"/>
          </a:xfrm>
          <a:prstGeom prst="straightConnector1">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F726BE35-36CF-0745-AECB-3EFA8BF14A87}"/>
              </a:ext>
            </a:extLst>
          </p:cNvPr>
          <p:cNvSpPr txBox="1"/>
          <p:nvPr/>
        </p:nvSpPr>
        <p:spPr>
          <a:xfrm>
            <a:off x="438628" y="3616375"/>
            <a:ext cx="1697709" cy="1384995"/>
          </a:xfrm>
          <a:prstGeom prst="rect">
            <a:avLst/>
          </a:prstGeom>
          <a:noFill/>
        </p:spPr>
        <p:txBody>
          <a:bodyPr wrap="none" lIns="91440" tIns="45720" rIns="91440" bIns="45720" rtlCol="0" anchor="t">
            <a:spAutoFit/>
          </a:bodyPr>
          <a:lstStyle/>
          <a:p>
            <a:r>
              <a:rPr lang="lv-LV" sz="1200">
                <a:solidFill>
                  <a:schemeClr val="accent1">
                    <a:lumMod val="75000"/>
                  </a:schemeClr>
                </a:solidFill>
                <a:latin typeface="Calibri"/>
                <a:ea typeface="Calibri"/>
                <a:cs typeface="Calibri"/>
              </a:rPr>
              <a:t>VARAM</a:t>
            </a:r>
          </a:p>
          <a:p>
            <a:endParaRPr lang="lv-LV" sz="1200">
              <a:solidFill>
                <a:schemeClr val="accent1">
                  <a:lumMod val="75000"/>
                </a:schemeClr>
              </a:solidFill>
              <a:latin typeface="Calibri" panose="020F0502020204030204" pitchFamily="34" charset="0"/>
              <a:cs typeface="Calibri" panose="020F0502020204030204" pitchFamily="34" charset="0"/>
            </a:endParaRPr>
          </a:p>
          <a:p>
            <a:r>
              <a:rPr lang="lv-LV" sz="1200">
                <a:solidFill>
                  <a:schemeClr val="accent1">
                    <a:lumMod val="75000"/>
                  </a:schemeClr>
                </a:solidFill>
                <a:latin typeface="Calibri"/>
                <a:ea typeface="Calibri"/>
                <a:cs typeface="Calibri"/>
              </a:rPr>
              <a:t>IKT VADĪTĀJU</a:t>
            </a:r>
          </a:p>
          <a:p>
            <a:r>
              <a:rPr lang="lv-LV" sz="1200">
                <a:solidFill>
                  <a:schemeClr val="accent1">
                    <a:lumMod val="75000"/>
                  </a:schemeClr>
                </a:solidFill>
                <a:latin typeface="Calibri"/>
                <a:ea typeface="Calibri"/>
                <a:cs typeface="Calibri"/>
              </a:rPr>
              <a:t>FORUMS</a:t>
            </a:r>
          </a:p>
          <a:p>
            <a:r>
              <a:rPr lang="lv-LV" sz="1200">
                <a:solidFill>
                  <a:schemeClr val="accent1">
                    <a:lumMod val="75000"/>
                  </a:schemeClr>
                </a:solidFill>
                <a:latin typeface="Calibri"/>
                <a:ea typeface="Calibri"/>
                <a:cs typeface="Calibri"/>
              </a:rPr>
              <a:t>(t.sk. foruma ietvaros</a:t>
            </a:r>
          </a:p>
          <a:p>
            <a:r>
              <a:rPr lang="lv-LV" sz="1200">
                <a:solidFill>
                  <a:schemeClr val="accent1">
                    <a:lumMod val="75000"/>
                  </a:schemeClr>
                </a:solidFill>
                <a:latin typeface="Calibri"/>
                <a:ea typeface="Calibri"/>
                <a:cs typeface="Calibri"/>
              </a:rPr>
              <a:t>organizētās "horizontālo</a:t>
            </a:r>
            <a:endParaRPr lang="lv-LV" sz="1200">
              <a:solidFill>
                <a:schemeClr val="accent1">
                  <a:lumMod val="75000"/>
                </a:schemeClr>
              </a:solidFill>
              <a:latin typeface="Calibri" panose="020F0502020204030204" pitchFamily="34" charset="0"/>
              <a:ea typeface="Calibri"/>
              <a:cs typeface="Calibri" panose="020F0502020204030204" pitchFamily="34" charset="0"/>
            </a:endParaRPr>
          </a:p>
          <a:p>
            <a:r>
              <a:rPr lang="lv-LV" sz="1200">
                <a:solidFill>
                  <a:schemeClr val="accent1">
                    <a:lumMod val="75000"/>
                  </a:schemeClr>
                </a:solidFill>
                <a:latin typeface="Calibri"/>
                <a:ea typeface="Calibri"/>
                <a:cs typeface="Calibri"/>
              </a:rPr>
              <a:t>jomu" darba grupas</a:t>
            </a:r>
            <a:endParaRPr lang="lv-LV" sz="1200">
              <a:solidFill>
                <a:schemeClr val="accent1">
                  <a:lumMod val="75000"/>
                </a:schemeClr>
              </a:solidFill>
              <a:latin typeface="Calibri" panose="020F0502020204030204" pitchFamily="34" charset="0"/>
              <a:ea typeface="Calibri"/>
              <a:cs typeface="Calibri" panose="020F0502020204030204" pitchFamily="34" charset="0"/>
            </a:endParaRPr>
          </a:p>
        </p:txBody>
      </p:sp>
      <p:sp>
        <p:nvSpPr>
          <p:cNvPr id="73" name="TextBox 72">
            <a:extLst>
              <a:ext uri="{FF2B5EF4-FFF2-40B4-BE49-F238E27FC236}">
                <a16:creationId xmlns:a16="http://schemas.microsoft.com/office/drawing/2014/main" id="{4A04CF4B-C4D4-6845-9199-BBAE5B28116C}"/>
              </a:ext>
            </a:extLst>
          </p:cNvPr>
          <p:cNvSpPr txBox="1"/>
          <p:nvPr/>
        </p:nvSpPr>
        <p:spPr>
          <a:xfrm>
            <a:off x="4582345" y="5174485"/>
            <a:ext cx="3050285" cy="1555410"/>
          </a:xfrm>
          <a:prstGeom prst="rect">
            <a:avLst/>
          </a:prstGeom>
          <a:solidFill>
            <a:schemeClr val="accent2">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99568" tIns="56896" rIns="99568" bIns="56896" numCol="1" spcCol="1270" anchor="ctr" anchorCtr="0">
            <a:noAutofit/>
          </a:bodyPr>
          <a:lstStyle/>
          <a:p>
            <a:pPr marL="0" lvl="0" indent="0" algn="r" defTabSz="622300">
              <a:lnSpc>
                <a:spcPct val="90000"/>
              </a:lnSpc>
              <a:spcBef>
                <a:spcPct val="0"/>
              </a:spcBef>
              <a:spcAft>
                <a:spcPct val="35000"/>
              </a:spcAft>
              <a:buNone/>
            </a:pPr>
            <a:endParaRPr lang="lv-LV" sz="1200" dirty="0">
              <a:latin typeface="Calibri" panose="020F0502020204030204" pitchFamily="34" charset="0"/>
              <a:cs typeface="Calibri" panose="020F0502020204030204" pitchFamily="34" charset="0"/>
            </a:endParaRPr>
          </a:p>
          <a:p>
            <a:pPr algn="ctr" defTabSz="622300">
              <a:lnSpc>
                <a:spcPct val="90000"/>
              </a:lnSpc>
              <a:spcAft>
                <a:spcPct val="35000"/>
              </a:spcAft>
            </a:pPr>
            <a:endParaRPr lang="lv-LV" sz="1200" b="0" i="0" u="none" kern="1200" dirty="0">
              <a:latin typeface="Calibri"/>
              <a:ea typeface="Calibri"/>
              <a:cs typeface="Calibri"/>
            </a:endParaRPr>
          </a:p>
          <a:p>
            <a:pPr algn="ctr" defTabSz="622300">
              <a:lnSpc>
                <a:spcPct val="90000"/>
              </a:lnSpc>
              <a:spcAft>
                <a:spcPct val="35000"/>
              </a:spcAft>
            </a:pPr>
            <a:endParaRPr lang="lv-LV" sz="1200" dirty="0">
              <a:latin typeface="Calibri"/>
              <a:ea typeface="Calibri"/>
              <a:cs typeface="Calibri"/>
            </a:endParaRPr>
          </a:p>
          <a:p>
            <a:pPr algn="ctr" defTabSz="622300">
              <a:lnSpc>
                <a:spcPct val="90000"/>
              </a:lnSpc>
              <a:spcAft>
                <a:spcPct val="35000"/>
              </a:spcAft>
            </a:pPr>
            <a:endParaRPr lang="lv-LV" sz="1200" b="0" i="0" u="none" kern="1200" dirty="0">
              <a:latin typeface="Calibri"/>
              <a:ea typeface="Calibri"/>
              <a:cs typeface="Calibri"/>
            </a:endParaRPr>
          </a:p>
          <a:p>
            <a:pPr algn="ctr" defTabSz="622300">
              <a:lnSpc>
                <a:spcPct val="90000"/>
              </a:lnSpc>
              <a:spcAft>
                <a:spcPct val="35000"/>
              </a:spcAft>
            </a:pPr>
            <a:endParaRPr lang="lv-LV" sz="1200" dirty="0">
              <a:latin typeface="Calibri"/>
              <a:ea typeface="Calibri"/>
              <a:cs typeface="Calibri"/>
            </a:endParaRPr>
          </a:p>
          <a:p>
            <a:pPr algn="ctr" defTabSz="622300">
              <a:lnSpc>
                <a:spcPct val="90000"/>
              </a:lnSpc>
              <a:spcAft>
                <a:spcPct val="35000"/>
              </a:spcAft>
            </a:pPr>
            <a:r>
              <a:rPr lang="lv-LV" sz="1600" b="0" i="0" u="none" kern="1200" dirty="0">
                <a:latin typeface="Calibri"/>
                <a:ea typeface="Calibri"/>
                <a:cs typeface="Calibri"/>
              </a:rPr>
              <a:t>JOMAS (domēna) ARHITEKTŪRAS </a:t>
            </a:r>
            <a:r>
              <a:rPr lang="lv-LV" sz="1600" dirty="0">
                <a:latin typeface="Calibri"/>
                <a:ea typeface="Calibri"/>
                <a:cs typeface="Calibri"/>
              </a:rPr>
              <a:t>apraksta sagatavošana</a:t>
            </a:r>
            <a:endParaRPr lang="lv-LV" sz="1600" b="0" i="0" u="none" kern="1200" dirty="0">
              <a:latin typeface="Calibri" panose="020F0502020204030204" pitchFamily="34" charset="0"/>
              <a:ea typeface="Calibri" panose="020F0502020204030204" pitchFamily="34" charset="0"/>
              <a:cs typeface="Calibri" panose="020F0502020204030204" pitchFamily="34" charset="0"/>
            </a:endParaRPr>
          </a:p>
          <a:p>
            <a:pPr marL="0" lvl="0" indent="0" algn="r" defTabSz="622300">
              <a:lnSpc>
                <a:spcPct val="90000"/>
              </a:lnSpc>
              <a:spcBef>
                <a:spcPct val="0"/>
              </a:spcBef>
              <a:spcAft>
                <a:spcPct val="35000"/>
              </a:spcAft>
              <a:buNone/>
            </a:pPr>
            <a:endParaRPr lang="lv-LV" sz="1200" b="0" i="0" u="none" kern="1200" dirty="0">
              <a:latin typeface="Calibri" panose="020F0502020204030204" pitchFamily="34" charset="0"/>
              <a:cs typeface="Calibri" panose="020F0502020204030204" pitchFamily="34" charset="0"/>
            </a:endParaRPr>
          </a:p>
        </p:txBody>
      </p:sp>
      <p:sp>
        <p:nvSpPr>
          <p:cNvPr id="85" name="TextBox 84">
            <a:extLst>
              <a:ext uri="{FF2B5EF4-FFF2-40B4-BE49-F238E27FC236}">
                <a16:creationId xmlns:a16="http://schemas.microsoft.com/office/drawing/2014/main" id="{2F1F318E-BBB6-8348-A845-248E450F8B9F}"/>
              </a:ext>
            </a:extLst>
          </p:cNvPr>
          <p:cNvSpPr txBox="1"/>
          <p:nvPr/>
        </p:nvSpPr>
        <p:spPr>
          <a:xfrm>
            <a:off x="2752700" y="3105163"/>
            <a:ext cx="867545" cy="261610"/>
          </a:xfrm>
          <a:prstGeom prst="rect">
            <a:avLst/>
          </a:prstGeom>
          <a:noFill/>
        </p:spPr>
        <p:txBody>
          <a:bodyPr wrap="none" lIns="91440" tIns="45720" rIns="91440" bIns="45720" rtlCol="0" anchor="t">
            <a:spAutoFit/>
          </a:bodyPr>
          <a:lstStyle/>
          <a:p>
            <a:pPr algn="r"/>
            <a:r>
              <a:rPr lang="lv-LV" sz="1100" i="1">
                <a:solidFill>
                  <a:schemeClr val="bg1">
                    <a:lumMod val="75000"/>
                  </a:schemeClr>
                </a:solidFill>
                <a:latin typeface="Calibri" panose="020F0502020204030204" pitchFamily="34" charset="0"/>
                <a:cs typeface="Calibri" panose="020F0502020204030204" pitchFamily="34" charset="0"/>
              </a:rPr>
              <a:t>16.07.2024.</a:t>
            </a:r>
          </a:p>
        </p:txBody>
      </p:sp>
      <p:pic>
        <p:nvPicPr>
          <p:cNvPr id="87" name="Graphic 86" descr="Paper outline">
            <a:extLst>
              <a:ext uri="{FF2B5EF4-FFF2-40B4-BE49-F238E27FC236}">
                <a16:creationId xmlns:a16="http://schemas.microsoft.com/office/drawing/2014/main" id="{03F29E13-7485-6248-A8D4-BEC0C4B8E7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60519" y="2322168"/>
            <a:ext cx="914400" cy="914400"/>
          </a:xfrm>
          <a:prstGeom prst="rect">
            <a:avLst/>
          </a:prstGeom>
        </p:spPr>
      </p:pic>
      <p:sp>
        <p:nvSpPr>
          <p:cNvPr id="88" name="TextBox 87">
            <a:extLst>
              <a:ext uri="{FF2B5EF4-FFF2-40B4-BE49-F238E27FC236}">
                <a16:creationId xmlns:a16="http://schemas.microsoft.com/office/drawing/2014/main" id="{470E9758-238B-4940-9838-8896D134A187}"/>
              </a:ext>
            </a:extLst>
          </p:cNvPr>
          <p:cNvSpPr txBox="1"/>
          <p:nvPr/>
        </p:nvSpPr>
        <p:spPr>
          <a:xfrm>
            <a:off x="2469525" y="1922262"/>
            <a:ext cx="1698463" cy="1384995"/>
          </a:xfrm>
          <a:prstGeom prst="rect">
            <a:avLst/>
          </a:prstGeom>
          <a:noFill/>
        </p:spPr>
        <p:txBody>
          <a:bodyPr wrap="square" lIns="91440" tIns="45720" rIns="91440" bIns="45720" anchor="t">
            <a:spAutoFit/>
          </a:bodyPr>
          <a:lstStyle/>
          <a:p>
            <a:pPr algn="r"/>
            <a:r>
              <a:rPr lang="pt-BR" sz="1000" err="1">
                <a:latin typeface="Calibri"/>
                <a:ea typeface="Calibri"/>
                <a:cs typeface="Calibri"/>
              </a:rPr>
              <a:t>Prioritāri</a:t>
            </a:r>
            <a:r>
              <a:rPr lang="pt-BR" sz="1000">
                <a:latin typeface="Calibri"/>
                <a:ea typeface="Calibri"/>
                <a:cs typeface="Calibri"/>
              </a:rPr>
              <a:t> </a:t>
            </a:r>
            <a:r>
              <a:rPr lang="pt-BR" sz="1000" err="1">
                <a:latin typeface="Calibri"/>
                <a:ea typeface="Calibri"/>
                <a:cs typeface="Calibri"/>
              </a:rPr>
              <a:t>attīstāmo</a:t>
            </a:r>
            <a:r>
              <a:rPr lang="pt-BR" sz="1000">
                <a:latin typeface="Calibri"/>
                <a:ea typeface="Calibri"/>
                <a:cs typeface="Calibri"/>
              </a:rPr>
              <a:t> </a:t>
            </a:r>
            <a:r>
              <a:rPr lang="pt-BR" sz="1000" err="1">
                <a:latin typeface="Calibri"/>
                <a:ea typeface="Calibri"/>
                <a:cs typeface="Calibri"/>
              </a:rPr>
              <a:t>jomu</a:t>
            </a:r>
            <a:r>
              <a:rPr lang="pt-BR" sz="1000">
                <a:latin typeface="Calibri"/>
                <a:ea typeface="Calibri"/>
                <a:cs typeface="Calibri"/>
              </a:rPr>
              <a:t> </a:t>
            </a:r>
            <a:r>
              <a:rPr lang="pt-BR" sz="1000" err="1">
                <a:latin typeface="Calibri"/>
                <a:ea typeface="Calibri"/>
                <a:cs typeface="Calibri"/>
              </a:rPr>
              <a:t>un</a:t>
            </a:r>
            <a:r>
              <a:rPr lang="pt-BR" sz="1000">
                <a:latin typeface="Calibri"/>
                <a:ea typeface="Calibri"/>
                <a:cs typeface="Calibri"/>
              </a:rPr>
              <a:t> </a:t>
            </a:r>
            <a:r>
              <a:rPr lang="pt-BR" sz="1000" err="1">
                <a:latin typeface="Calibri"/>
                <a:ea typeface="Calibri"/>
                <a:cs typeface="Calibri"/>
              </a:rPr>
              <a:t>investīciju</a:t>
            </a:r>
            <a:r>
              <a:rPr lang="pt-BR" sz="1000">
                <a:latin typeface="Calibri"/>
                <a:ea typeface="Calibri"/>
                <a:cs typeface="Calibri"/>
              </a:rPr>
              <a:t> </a:t>
            </a:r>
            <a:r>
              <a:rPr lang="pt-BR" sz="1000" err="1">
                <a:latin typeface="Calibri"/>
                <a:ea typeface="Calibri"/>
                <a:cs typeface="Calibri"/>
              </a:rPr>
              <a:t>nolūku</a:t>
            </a:r>
            <a:r>
              <a:rPr lang="pt-BR" sz="1000">
                <a:latin typeface="Calibri"/>
                <a:ea typeface="Calibri"/>
                <a:cs typeface="Calibri"/>
              </a:rPr>
              <a:t> </a:t>
            </a:r>
            <a:r>
              <a:rPr lang="pt-BR" sz="1000" err="1">
                <a:latin typeface="Calibri"/>
                <a:ea typeface="Calibri"/>
                <a:cs typeface="Calibri"/>
              </a:rPr>
              <a:t>saraksts</a:t>
            </a:r>
            <a:r>
              <a:rPr lang="pt-BR" sz="1000">
                <a:latin typeface="Calibri"/>
                <a:ea typeface="Calibri"/>
                <a:cs typeface="Calibri"/>
              </a:rPr>
              <a:t> ar  SAM 1.3.1.1   1</a:t>
            </a:r>
            <a:r>
              <a:rPr lang="lv-LV" sz="1000">
                <a:latin typeface="Calibri"/>
                <a:ea typeface="Calibri"/>
                <a:cs typeface="Calibri"/>
              </a:rPr>
              <a:t>47</a:t>
            </a:r>
            <a:r>
              <a:rPr lang="pt-BR" sz="1000">
                <a:latin typeface="Calibri"/>
                <a:ea typeface="Calibri"/>
                <a:cs typeface="Calibri"/>
              </a:rPr>
              <a:t>M </a:t>
            </a:r>
            <a:r>
              <a:rPr lang="pt-BR" sz="1000" err="1">
                <a:latin typeface="Calibri"/>
                <a:ea typeface="Calibri"/>
                <a:cs typeface="Calibri"/>
              </a:rPr>
              <a:t>finansējumu</a:t>
            </a:r>
            <a:r>
              <a:rPr lang="pt-BR" sz="1000">
                <a:latin typeface="Calibri"/>
                <a:ea typeface="Calibri"/>
                <a:cs typeface="Calibri"/>
              </a:rPr>
              <a:t> (MDMK </a:t>
            </a:r>
            <a:r>
              <a:rPr lang="pt-BR" sz="1000" err="1">
                <a:latin typeface="Calibri"/>
                <a:ea typeface="Calibri"/>
                <a:cs typeface="Calibri"/>
              </a:rPr>
              <a:t>lēmumi</a:t>
            </a:r>
            <a:r>
              <a:rPr lang="pt-BR" sz="1000">
                <a:latin typeface="Calibri"/>
                <a:ea typeface="Calibri"/>
                <a:cs typeface="Calibri"/>
              </a:rPr>
              <a:t>)</a:t>
            </a:r>
          </a:p>
          <a:p>
            <a:pPr algn="r"/>
            <a:r>
              <a:rPr lang="pt-BR" sz="1000" err="1">
                <a:latin typeface="Calibri"/>
                <a:ea typeface="Calibri"/>
                <a:cs typeface="Calibri"/>
              </a:rPr>
              <a:t>Papildus</a:t>
            </a:r>
            <a:r>
              <a:rPr lang="pt-BR" sz="1000">
                <a:latin typeface="Calibri"/>
                <a:ea typeface="Calibri"/>
                <a:cs typeface="Calibri"/>
              </a:rPr>
              <a:t> </a:t>
            </a:r>
            <a:r>
              <a:rPr lang="pt-BR" sz="1000" err="1">
                <a:latin typeface="Calibri"/>
                <a:ea typeface="Calibri"/>
                <a:cs typeface="Calibri"/>
              </a:rPr>
              <a:t>info</a:t>
            </a:r>
            <a:r>
              <a:rPr lang="pt-BR" sz="1000">
                <a:latin typeface="Calibri"/>
                <a:ea typeface="Calibri"/>
                <a:cs typeface="Calibri"/>
              </a:rPr>
              <a:t> </a:t>
            </a:r>
            <a:r>
              <a:rPr lang="pt-BR" sz="1000" err="1">
                <a:latin typeface="Calibri"/>
                <a:ea typeface="Calibri"/>
                <a:cs typeface="Calibri"/>
              </a:rPr>
              <a:t>datne</a:t>
            </a:r>
            <a:r>
              <a:rPr lang="pt-BR" sz="1000">
                <a:latin typeface="Calibri"/>
                <a:ea typeface="Calibri"/>
                <a:cs typeface="Calibri"/>
              </a:rPr>
              <a:t> "kopsavilkums.pdf"</a:t>
            </a:r>
            <a:r>
              <a:rPr lang="pt-BR" sz="1200">
                <a:latin typeface="Calibri"/>
                <a:ea typeface="Calibri"/>
                <a:cs typeface="Calibri"/>
              </a:rPr>
              <a:t> </a:t>
            </a:r>
            <a:endParaRPr lang="pt-BR" sz="1200">
              <a:latin typeface="Calibri" panose="020F0502020204030204" pitchFamily="34" charset="0"/>
              <a:ea typeface="Calibri"/>
              <a:cs typeface="Calibri" panose="020F0502020204030204" pitchFamily="34" charset="0"/>
            </a:endParaRPr>
          </a:p>
          <a:p>
            <a:pPr algn="r"/>
            <a:endParaRPr lang="pt-BR" sz="1200">
              <a:latin typeface="Calibri" panose="020F0502020204030204" pitchFamily="34" charset="0"/>
              <a:ea typeface="Calibri"/>
              <a:cs typeface="Calibri" panose="020F0502020204030204" pitchFamily="34" charset="0"/>
            </a:endParaRPr>
          </a:p>
        </p:txBody>
      </p:sp>
      <p:pic>
        <p:nvPicPr>
          <p:cNvPr id="97" name="Graphic 96" descr="Paper outline">
            <a:extLst>
              <a:ext uri="{FF2B5EF4-FFF2-40B4-BE49-F238E27FC236}">
                <a16:creationId xmlns:a16="http://schemas.microsoft.com/office/drawing/2014/main" id="{C2185524-F91F-1043-8FCA-BC80F5C8C1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73553" y="4658913"/>
            <a:ext cx="696687" cy="720877"/>
          </a:xfrm>
          <a:prstGeom prst="rect">
            <a:avLst/>
          </a:prstGeom>
        </p:spPr>
      </p:pic>
      <p:sp>
        <p:nvSpPr>
          <p:cNvPr id="98" name="TextBox 97">
            <a:extLst>
              <a:ext uri="{FF2B5EF4-FFF2-40B4-BE49-F238E27FC236}">
                <a16:creationId xmlns:a16="http://schemas.microsoft.com/office/drawing/2014/main" id="{EEF5F739-E2B0-494F-ABF7-66B8473A30CA}"/>
              </a:ext>
            </a:extLst>
          </p:cNvPr>
          <p:cNvSpPr txBox="1"/>
          <p:nvPr/>
        </p:nvSpPr>
        <p:spPr>
          <a:xfrm>
            <a:off x="2695801" y="4735671"/>
            <a:ext cx="1225370" cy="553998"/>
          </a:xfrm>
          <a:prstGeom prst="rect">
            <a:avLst/>
          </a:prstGeom>
          <a:noFill/>
        </p:spPr>
        <p:txBody>
          <a:bodyPr wrap="square" lIns="91440" tIns="45720" rIns="91440" bIns="45720" anchor="t">
            <a:spAutoFit/>
          </a:bodyPr>
          <a:lstStyle/>
          <a:p>
            <a:r>
              <a:rPr lang="pt-BR" sz="1000">
                <a:solidFill>
                  <a:srgbClr val="000000"/>
                </a:solidFill>
                <a:latin typeface="Calibri"/>
                <a:ea typeface="Calibri"/>
                <a:cs typeface="Calibri"/>
              </a:rPr>
              <a:t>ANM 2.1. </a:t>
            </a:r>
            <a:r>
              <a:rPr lang="pt-BR" sz="1000" err="1">
                <a:solidFill>
                  <a:srgbClr val="000000"/>
                </a:solidFill>
                <a:latin typeface="Calibri"/>
                <a:ea typeface="Calibri"/>
                <a:cs typeface="Calibri"/>
              </a:rPr>
              <a:t>programmas</a:t>
            </a:r>
            <a:r>
              <a:rPr lang="pt-BR" sz="1000">
                <a:solidFill>
                  <a:srgbClr val="000000"/>
                </a:solidFill>
                <a:latin typeface="Calibri"/>
                <a:ea typeface="Calibri"/>
                <a:cs typeface="Calibri"/>
              </a:rPr>
              <a:t>/ </a:t>
            </a:r>
            <a:r>
              <a:rPr lang="pt-BR" sz="1000" err="1">
                <a:solidFill>
                  <a:srgbClr val="000000"/>
                </a:solidFill>
                <a:latin typeface="Calibri"/>
                <a:ea typeface="Calibri"/>
                <a:cs typeface="Calibri"/>
              </a:rPr>
              <a:t>nozares</a:t>
            </a:r>
            <a:r>
              <a:rPr lang="pt-BR" sz="1000">
                <a:solidFill>
                  <a:srgbClr val="000000"/>
                </a:solidFill>
                <a:latin typeface="Calibri"/>
                <a:ea typeface="Calibri"/>
                <a:cs typeface="Calibri"/>
              </a:rPr>
              <a:t> </a:t>
            </a:r>
            <a:r>
              <a:rPr lang="pt-BR" sz="1000" err="1">
                <a:solidFill>
                  <a:srgbClr val="000000"/>
                </a:solidFill>
                <a:latin typeface="Calibri"/>
                <a:ea typeface="Calibri"/>
                <a:cs typeface="Calibri"/>
              </a:rPr>
              <a:t>projekti</a:t>
            </a:r>
            <a:endParaRPr lang="pt-BR" sz="1000">
              <a:solidFill>
                <a:srgbClr val="000000"/>
              </a:solidFill>
              <a:latin typeface="Calibri"/>
              <a:ea typeface="Calibri"/>
              <a:cs typeface="Calibri"/>
            </a:endParaRPr>
          </a:p>
        </p:txBody>
      </p:sp>
      <p:sp>
        <p:nvSpPr>
          <p:cNvPr id="100" name="TextBox 99">
            <a:extLst>
              <a:ext uri="{FF2B5EF4-FFF2-40B4-BE49-F238E27FC236}">
                <a16:creationId xmlns:a16="http://schemas.microsoft.com/office/drawing/2014/main" id="{3C0506DB-13A0-8640-8643-6E7287AE36BD}"/>
              </a:ext>
            </a:extLst>
          </p:cNvPr>
          <p:cNvSpPr txBox="1"/>
          <p:nvPr/>
        </p:nvSpPr>
        <p:spPr>
          <a:xfrm>
            <a:off x="7898157" y="4234817"/>
            <a:ext cx="1132957" cy="1107996"/>
          </a:xfrm>
          <a:prstGeom prst="rect">
            <a:avLst/>
          </a:prstGeom>
          <a:solidFill>
            <a:schemeClr val="bg2"/>
          </a:solidFill>
          <a:ln>
            <a:solidFill>
              <a:schemeClr val="accent6">
                <a:lumMod val="50000"/>
              </a:schemeClr>
            </a:solidFill>
          </a:ln>
        </p:spPr>
        <p:txBody>
          <a:bodyPr wrap="square" lIns="91440" tIns="45720" rIns="91440" bIns="45720" rtlCol="0" anchor="t">
            <a:spAutoFit/>
          </a:bodyPr>
          <a:lstStyle/>
          <a:p>
            <a:pPr algn="ctr"/>
            <a:r>
              <a:rPr lang="lv-LV" sz="1100" dirty="0">
                <a:solidFill>
                  <a:srgbClr val="000000"/>
                </a:solidFill>
                <a:latin typeface="Calibri"/>
                <a:ea typeface="Calibri"/>
                <a:cs typeface="Calibri"/>
              </a:rPr>
              <a:t>Projektu portfeļa sagatavošana un saskaņošana jomas darba grupas ietvaros</a:t>
            </a:r>
            <a:endParaRPr lang="lv-LV" sz="1100" dirty="0">
              <a:latin typeface="Calibri"/>
              <a:ea typeface="Calibri"/>
              <a:cs typeface="Calibri"/>
            </a:endParaRPr>
          </a:p>
        </p:txBody>
      </p:sp>
      <p:cxnSp>
        <p:nvCxnSpPr>
          <p:cNvPr id="104" name="Elbow Connector 71">
            <a:extLst>
              <a:ext uri="{FF2B5EF4-FFF2-40B4-BE49-F238E27FC236}">
                <a16:creationId xmlns:a16="http://schemas.microsoft.com/office/drawing/2014/main" id="{F3FC0797-B88C-CC47-8B25-B3A546CA3CF0}"/>
              </a:ext>
            </a:extLst>
          </p:cNvPr>
          <p:cNvCxnSpPr>
            <a:cxnSpLocks/>
          </p:cNvCxnSpPr>
          <p:nvPr/>
        </p:nvCxnSpPr>
        <p:spPr>
          <a:xfrm rot="16200000" flipV="1">
            <a:off x="4338633" y="5086419"/>
            <a:ext cx="1365585" cy="6268"/>
          </a:xfrm>
          <a:prstGeom prst="bentConnector3">
            <a:avLst>
              <a:gd name="adj1" fmla="val 50000"/>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711512E7-B55E-9F46-96C1-50BA2C53AEE4}"/>
              </a:ext>
            </a:extLst>
          </p:cNvPr>
          <p:cNvSpPr txBox="1"/>
          <p:nvPr/>
        </p:nvSpPr>
        <p:spPr>
          <a:xfrm>
            <a:off x="7507537" y="1913656"/>
            <a:ext cx="2647600" cy="909443"/>
          </a:xfrm>
          <a:prstGeom prst="rect">
            <a:avLst/>
          </a:prstGeom>
          <a:solidFill>
            <a:srgbClr val="29702A"/>
          </a:solidFill>
        </p:spPr>
        <p:style>
          <a:lnRef idx="0">
            <a:scrgbClr r="0" g="0" b="0"/>
          </a:lnRef>
          <a:fillRef idx="0">
            <a:scrgbClr r="0" g="0" b="0"/>
          </a:fillRef>
          <a:effectRef idx="0">
            <a:scrgbClr r="0" g="0" b="0"/>
          </a:effectRef>
          <a:fontRef idx="minor">
            <a:schemeClr val="lt1"/>
          </a:fontRef>
        </p:style>
        <p:txBody>
          <a:bodyPr spcFirstLastPara="0" vert="horz" wrap="square" lIns="99568" tIns="56896" rIns="99568" bIns="56896" numCol="1" spcCol="1270" anchor="ctr" anchorCtr="0">
            <a:noAutofit/>
          </a:bodyPr>
          <a:lstStyle/>
          <a:p>
            <a:pPr algn="ctr" defTabSz="622300">
              <a:lnSpc>
                <a:spcPct val="90000"/>
              </a:lnSpc>
              <a:spcAft>
                <a:spcPct val="35000"/>
              </a:spcAft>
            </a:pPr>
            <a:r>
              <a:rPr lang="lv-LV" sz="1200" b="0" i="0" u="none" kern="1200" dirty="0">
                <a:latin typeface="Calibri"/>
                <a:ea typeface="Calibri"/>
                <a:cs typeface="Calibri"/>
              </a:rPr>
              <a:t>MDMK </a:t>
            </a:r>
            <a:r>
              <a:rPr lang="lv-LV" sz="1200" dirty="0">
                <a:latin typeface="Calibri"/>
                <a:ea typeface="Calibri"/>
                <a:cs typeface="Calibri"/>
              </a:rPr>
              <a:t>izskata jomu arhitektūras pēc VARAM vai citu ministriju pieprasījuma (t.sk. risinot prioritāšu konfliktus)</a:t>
            </a:r>
            <a:endParaRPr lang="en-US" dirty="0"/>
          </a:p>
        </p:txBody>
      </p:sp>
      <p:pic>
        <p:nvPicPr>
          <p:cNvPr id="106" name="Graphic 105" descr="Paper outline">
            <a:extLst>
              <a:ext uri="{FF2B5EF4-FFF2-40B4-BE49-F238E27FC236}">
                <a16:creationId xmlns:a16="http://schemas.microsoft.com/office/drawing/2014/main" id="{F9F71A73-731F-8641-8162-BA581532B4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81911" y="1916847"/>
            <a:ext cx="1218602" cy="1316068"/>
          </a:xfrm>
          <a:prstGeom prst="rect">
            <a:avLst/>
          </a:prstGeom>
        </p:spPr>
      </p:pic>
      <p:sp>
        <p:nvSpPr>
          <p:cNvPr id="108" name="TextBox 107">
            <a:extLst>
              <a:ext uri="{FF2B5EF4-FFF2-40B4-BE49-F238E27FC236}">
                <a16:creationId xmlns:a16="http://schemas.microsoft.com/office/drawing/2014/main" id="{FD6D49D7-F6C7-5849-9070-98A82EA5398D}"/>
              </a:ext>
            </a:extLst>
          </p:cNvPr>
          <p:cNvSpPr txBox="1"/>
          <p:nvPr/>
        </p:nvSpPr>
        <p:spPr>
          <a:xfrm>
            <a:off x="10409475" y="1953623"/>
            <a:ext cx="868443" cy="1187271"/>
          </a:xfrm>
          <a:prstGeom prst="rect">
            <a:avLst/>
          </a:prstGeom>
          <a:noFill/>
        </p:spPr>
        <p:txBody>
          <a:bodyPr wrap="square" lIns="91440" tIns="45720" rIns="91440" bIns="45720" anchor="t">
            <a:spAutoFit/>
          </a:bodyPr>
          <a:lstStyle/>
          <a:p>
            <a:pPr algn="r"/>
            <a:r>
              <a:rPr lang="lv-LV" sz="1000">
                <a:latin typeface="Calibri"/>
                <a:ea typeface="Calibri"/>
                <a:cs typeface="Calibri"/>
              </a:rPr>
              <a:t>Apvienots projektu portfelis ,</a:t>
            </a:r>
          </a:p>
          <a:p>
            <a:pPr algn="r"/>
            <a:r>
              <a:rPr lang="lv-LV" sz="1000">
                <a:latin typeface="Calibri"/>
                <a:ea typeface="Calibri"/>
                <a:cs typeface="Calibri"/>
              </a:rPr>
              <a:t>kura progresu uzrauga MDMK</a:t>
            </a:r>
            <a:endParaRPr lang="lv-LV" sz="1000" err="1">
              <a:latin typeface="Calibri" panose="020F0502020204030204" pitchFamily="34" charset="0"/>
              <a:ea typeface="Calibri"/>
              <a:cs typeface="Calibri" panose="020F0502020204030204" pitchFamily="34" charset="0"/>
            </a:endParaRPr>
          </a:p>
        </p:txBody>
      </p:sp>
      <p:sp>
        <p:nvSpPr>
          <p:cNvPr id="4" name="Title 9">
            <a:extLst>
              <a:ext uri="{FF2B5EF4-FFF2-40B4-BE49-F238E27FC236}">
                <a16:creationId xmlns:a16="http://schemas.microsoft.com/office/drawing/2014/main" id="{19BE69A1-8D8B-704C-15B6-D56A0C128DA1}"/>
              </a:ext>
            </a:extLst>
          </p:cNvPr>
          <p:cNvSpPr>
            <a:spLocks noGrp="1"/>
          </p:cNvSpPr>
          <p:nvPr>
            <p:ph type="title"/>
          </p:nvPr>
        </p:nvSpPr>
        <p:spPr>
          <a:xfrm>
            <a:off x="2293362" y="514624"/>
            <a:ext cx="9613727" cy="1036642"/>
          </a:xfrm>
        </p:spPr>
        <p:txBody>
          <a:bodyPr>
            <a:normAutofit fontScale="90000"/>
          </a:bodyPr>
          <a:lstStyle/>
          <a:p>
            <a:pPr algn="r"/>
            <a:r>
              <a:rPr lang="lv-LV" dirty="0">
                <a:latin typeface="Verdana"/>
                <a:ea typeface="Verdana"/>
              </a:rPr>
              <a:t>Jomu (domēnu) arhitektūru sagatavošana un saskaņošana</a:t>
            </a:r>
            <a:br>
              <a:rPr lang="lv-LV" dirty="0"/>
            </a:br>
            <a:endParaRPr lang="lv-LV" b="0" dirty="0">
              <a:solidFill>
                <a:schemeClr val="bg1">
                  <a:lumMod val="65000"/>
                </a:schemeClr>
              </a:solidFill>
            </a:endParaRPr>
          </a:p>
        </p:txBody>
      </p:sp>
      <p:pic>
        <p:nvPicPr>
          <p:cNvPr id="3" name="Graphic 2" descr="Paper outline">
            <a:extLst>
              <a:ext uri="{FF2B5EF4-FFF2-40B4-BE49-F238E27FC236}">
                <a16:creationId xmlns:a16="http://schemas.microsoft.com/office/drawing/2014/main" id="{4E7B6930-98F8-E9B1-9665-683D16CDD8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73552" y="5296021"/>
            <a:ext cx="696687" cy="720877"/>
          </a:xfrm>
          <a:prstGeom prst="rect">
            <a:avLst/>
          </a:prstGeom>
        </p:spPr>
      </p:pic>
      <p:pic>
        <p:nvPicPr>
          <p:cNvPr id="5" name="Graphic 4" descr="Paper outline">
            <a:extLst>
              <a:ext uri="{FF2B5EF4-FFF2-40B4-BE49-F238E27FC236}">
                <a16:creationId xmlns:a16="http://schemas.microsoft.com/office/drawing/2014/main" id="{4B407011-6012-6930-1608-B63C41F4F1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73551" y="6012874"/>
            <a:ext cx="696687" cy="720877"/>
          </a:xfrm>
          <a:prstGeom prst="rect">
            <a:avLst/>
          </a:prstGeom>
        </p:spPr>
      </p:pic>
      <p:sp>
        <p:nvSpPr>
          <p:cNvPr id="6" name="TextBox 5">
            <a:extLst>
              <a:ext uri="{FF2B5EF4-FFF2-40B4-BE49-F238E27FC236}">
                <a16:creationId xmlns:a16="http://schemas.microsoft.com/office/drawing/2014/main" id="{7F18646C-4F0C-753A-650E-7B7C769574BE}"/>
              </a:ext>
            </a:extLst>
          </p:cNvPr>
          <p:cNvSpPr txBox="1"/>
          <p:nvPr/>
        </p:nvSpPr>
        <p:spPr>
          <a:xfrm>
            <a:off x="2693410" y="5455196"/>
            <a:ext cx="1225370" cy="400110"/>
          </a:xfrm>
          <a:prstGeom prst="rect">
            <a:avLst/>
          </a:prstGeom>
          <a:noFill/>
        </p:spPr>
        <p:txBody>
          <a:bodyPr wrap="square" lIns="91440" tIns="45720" rIns="91440" bIns="45720" anchor="t">
            <a:spAutoFit/>
          </a:bodyPr>
          <a:lstStyle/>
          <a:p>
            <a:pPr algn="r"/>
            <a:r>
              <a:rPr lang="pt-BR" sz="1000" err="1">
                <a:solidFill>
                  <a:srgbClr val="000000"/>
                </a:solidFill>
                <a:latin typeface="Calibri"/>
                <a:ea typeface="Calibri"/>
                <a:cs typeface="Calibri"/>
              </a:rPr>
              <a:t>citu</a:t>
            </a:r>
            <a:r>
              <a:rPr lang="pt-BR" sz="1000">
                <a:solidFill>
                  <a:srgbClr val="000000"/>
                </a:solidFill>
                <a:latin typeface="Calibri"/>
                <a:ea typeface="Calibri"/>
                <a:cs typeface="Calibri"/>
              </a:rPr>
              <a:t> fin. </a:t>
            </a:r>
            <a:r>
              <a:rPr lang="pt-BR" sz="1000" err="1">
                <a:solidFill>
                  <a:srgbClr val="000000"/>
                </a:solidFill>
                <a:latin typeface="Calibri"/>
                <a:ea typeface="Calibri"/>
                <a:cs typeface="Calibri"/>
              </a:rPr>
              <a:t>avotu</a:t>
            </a:r>
            <a:r>
              <a:rPr lang="pt-BR" sz="1000">
                <a:solidFill>
                  <a:srgbClr val="000000"/>
                </a:solidFill>
                <a:latin typeface="Calibri"/>
                <a:ea typeface="Calibri"/>
                <a:cs typeface="Calibri"/>
              </a:rPr>
              <a:t> (t.sk. IKT </a:t>
            </a:r>
            <a:r>
              <a:rPr lang="pt-BR" sz="1000" err="1">
                <a:solidFill>
                  <a:srgbClr val="000000"/>
                </a:solidFill>
                <a:latin typeface="Calibri"/>
                <a:ea typeface="Calibri"/>
                <a:cs typeface="Calibri"/>
              </a:rPr>
              <a:t>projekti</a:t>
            </a:r>
            <a:endParaRPr lang="pt-BR" sz="1000">
              <a:solidFill>
                <a:srgbClr val="000000"/>
              </a:solidFill>
              <a:latin typeface="Calibri"/>
              <a:ea typeface="Calibri"/>
              <a:cs typeface="Calibri"/>
            </a:endParaRPr>
          </a:p>
        </p:txBody>
      </p:sp>
      <p:sp>
        <p:nvSpPr>
          <p:cNvPr id="2" name="TextBox 1">
            <a:extLst>
              <a:ext uri="{FF2B5EF4-FFF2-40B4-BE49-F238E27FC236}">
                <a16:creationId xmlns:a16="http://schemas.microsoft.com/office/drawing/2014/main" id="{975F165A-E2BA-CCAB-5C80-E8A3DCF78A0C}"/>
              </a:ext>
            </a:extLst>
          </p:cNvPr>
          <p:cNvSpPr txBox="1"/>
          <p:nvPr/>
        </p:nvSpPr>
        <p:spPr>
          <a:xfrm>
            <a:off x="2748964" y="5772345"/>
            <a:ext cx="1562068" cy="1323439"/>
          </a:xfrm>
          <a:prstGeom prst="rect">
            <a:avLst/>
          </a:prstGeom>
          <a:noFill/>
        </p:spPr>
        <p:txBody>
          <a:bodyPr wrap="square" lIns="91440" tIns="45720" rIns="91440" bIns="45720" anchor="t">
            <a:spAutoFit/>
          </a:bodyPr>
          <a:lstStyle/>
          <a:p>
            <a:r>
              <a:rPr lang="pt-BR" sz="1000" err="1">
                <a:solidFill>
                  <a:srgbClr val="000000"/>
                </a:solidFill>
                <a:latin typeface="Calibri"/>
                <a:ea typeface="Calibri"/>
                <a:cs typeface="Calibri"/>
              </a:rPr>
              <a:t>esošā</a:t>
            </a:r>
            <a:r>
              <a:rPr lang="pt-BR" sz="1000">
                <a:solidFill>
                  <a:srgbClr val="000000"/>
                </a:solidFill>
                <a:latin typeface="Calibri"/>
                <a:ea typeface="Calibri"/>
                <a:cs typeface="Calibri"/>
              </a:rPr>
              <a:t> </a:t>
            </a:r>
            <a:r>
              <a:rPr lang="pt-BR" sz="1000" err="1">
                <a:solidFill>
                  <a:srgbClr val="000000"/>
                </a:solidFill>
                <a:latin typeface="Calibri"/>
                <a:ea typeface="Calibri"/>
                <a:cs typeface="Calibri"/>
              </a:rPr>
              <a:t>situācija</a:t>
            </a:r>
            <a:r>
              <a:rPr lang="pt-BR" sz="1000">
                <a:solidFill>
                  <a:srgbClr val="000000"/>
                </a:solidFill>
                <a:latin typeface="Calibri"/>
                <a:ea typeface="Calibri"/>
                <a:cs typeface="Calibri"/>
              </a:rPr>
              <a:t>:</a:t>
            </a:r>
            <a:endParaRPr lang="en-US"/>
          </a:p>
          <a:p>
            <a:pPr marL="228600" indent="-228600">
              <a:buAutoNum type="arabicParenR"/>
            </a:pPr>
            <a:r>
              <a:rPr lang="pt-BR" sz="1000" err="1">
                <a:latin typeface="Calibri"/>
                <a:ea typeface="Calibri"/>
                <a:cs typeface="Calibri"/>
              </a:rPr>
              <a:t>regulējums</a:t>
            </a:r>
            <a:endParaRPr lang="pt-BR" sz="1000">
              <a:latin typeface="Calibri"/>
              <a:ea typeface="Calibri"/>
              <a:cs typeface="Calibri"/>
            </a:endParaRPr>
          </a:p>
          <a:p>
            <a:pPr marL="228600" indent="-228600">
              <a:buAutoNum type="arabicParenR"/>
            </a:pPr>
            <a:r>
              <a:rPr lang="pt-BR" sz="1000">
                <a:latin typeface="Calibri"/>
                <a:ea typeface="Calibri"/>
                <a:cs typeface="Calibri"/>
              </a:rPr>
              <a:t>org. - </a:t>
            </a:r>
            <a:r>
              <a:rPr lang="pt-BR" sz="1000" err="1">
                <a:latin typeface="Calibri"/>
                <a:ea typeface="Calibri"/>
                <a:cs typeface="Calibri"/>
              </a:rPr>
              <a:t>funkcijas&amp;pak</a:t>
            </a:r>
            <a:r>
              <a:rPr lang="pt-BR" sz="1000">
                <a:latin typeface="Calibri"/>
                <a:ea typeface="Calibri"/>
                <a:cs typeface="Calibri"/>
              </a:rPr>
              <a:t>.,</a:t>
            </a:r>
          </a:p>
          <a:p>
            <a:pPr marL="228600" indent="-228600">
              <a:buAutoNum type="arabicParenR"/>
            </a:pPr>
            <a:r>
              <a:rPr lang="pt-BR" sz="1000" err="1">
                <a:latin typeface="Calibri"/>
                <a:ea typeface="Calibri"/>
                <a:cs typeface="Calibri"/>
              </a:rPr>
              <a:t>Informācija</a:t>
            </a:r>
            <a:r>
              <a:rPr lang="pt-BR" sz="1000">
                <a:latin typeface="Calibri"/>
                <a:ea typeface="Calibri"/>
                <a:cs typeface="Calibri"/>
              </a:rPr>
              <a:t> - </a:t>
            </a:r>
            <a:r>
              <a:rPr lang="pt-BR" sz="1000" err="1">
                <a:latin typeface="Calibri"/>
                <a:ea typeface="Calibri"/>
                <a:cs typeface="Calibri"/>
              </a:rPr>
              <a:t>dati</a:t>
            </a:r>
            <a:r>
              <a:rPr lang="pt-BR" sz="1000">
                <a:latin typeface="Calibri"/>
                <a:ea typeface="Calibri"/>
                <a:cs typeface="Calibri"/>
              </a:rPr>
              <a:t>,</a:t>
            </a:r>
          </a:p>
          <a:p>
            <a:pPr marL="228600" indent="-228600">
              <a:buAutoNum type="arabicParenR"/>
            </a:pPr>
            <a:r>
              <a:rPr lang="pt-BR" sz="1000" err="1">
                <a:latin typeface="Calibri"/>
                <a:ea typeface="Calibri"/>
                <a:cs typeface="Calibri"/>
              </a:rPr>
              <a:t>tehnoloģijas</a:t>
            </a:r>
            <a:r>
              <a:rPr lang="pt-BR" sz="1000">
                <a:latin typeface="Calibri"/>
                <a:ea typeface="Calibri"/>
                <a:cs typeface="Calibri"/>
              </a:rPr>
              <a:t> (</a:t>
            </a:r>
            <a:r>
              <a:rPr lang="pt-BR" sz="1000" err="1">
                <a:latin typeface="Calibri"/>
                <a:ea typeface="Calibri"/>
                <a:cs typeface="Calibri"/>
              </a:rPr>
              <a:t>sistēmas</a:t>
            </a:r>
            <a:r>
              <a:rPr lang="pt-BR" sz="1000">
                <a:latin typeface="Calibri"/>
                <a:ea typeface="Calibri"/>
                <a:cs typeface="Calibri"/>
              </a:rPr>
              <a:t>)</a:t>
            </a:r>
          </a:p>
          <a:p>
            <a:pPr marL="228600" indent="-228600" algn="r">
              <a:buAutoNum type="arabicParenR"/>
            </a:pPr>
            <a:endParaRPr lang="pt-BR" sz="1000">
              <a:latin typeface="Calibri"/>
              <a:ea typeface="Calibri"/>
              <a:cs typeface="Calibri"/>
            </a:endParaRPr>
          </a:p>
          <a:p>
            <a:pPr marL="228600" indent="-228600" algn="r">
              <a:buAutoNum type="arabicParenR"/>
            </a:pPr>
            <a:endParaRPr lang="pt-BR" sz="1000">
              <a:latin typeface="Calibri"/>
              <a:ea typeface="Calibri"/>
              <a:cs typeface="Calibri"/>
            </a:endParaRPr>
          </a:p>
        </p:txBody>
      </p:sp>
      <p:sp>
        <p:nvSpPr>
          <p:cNvPr id="7" name="TextBox 6">
            <a:extLst>
              <a:ext uri="{FF2B5EF4-FFF2-40B4-BE49-F238E27FC236}">
                <a16:creationId xmlns:a16="http://schemas.microsoft.com/office/drawing/2014/main" id="{B2DE61FA-A70F-09CE-97DD-E2D94249F988}"/>
              </a:ext>
            </a:extLst>
          </p:cNvPr>
          <p:cNvSpPr txBox="1"/>
          <p:nvPr/>
        </p:nvSpPr>
        <p:spPr>
          <a:xfrm>
            <a:off x="10258601" y="1652046"/>
            <a:ext cx="1653018" cy="261610"/>
          </a:xfrm>
          <a:prstGeom prst="rect">
            <a:avLst/>
          </a:prstGeom>
          <a:noFill/>
        </p:spPr>
        <p:txBody>
          <a:bodyPr wrap="none" lIns="91440" tIns="45720" rIns="91440" bIns="45720" rtlCol="0" anchor="t">
            <a:spAutoFit/>
          </a:bodyPr>
          <a:lstStyle/>
          <a:p>
            <a:pPr algn="r"/>
            <a:r>
              <a:rPr lang="lv-LV" sz="1100" i="1">
                <a:solidFill>
                  <a:schemeClr val="bg1">
                    <a:lumMod val="75000"/>
                  </a:schemeClr>
                </a:solidFill>
                <a:latin typeface="Calibri"/>
                <a:ea typeface="Calibri"/>
                <a:cs typeface="Calibri"/>
              </a:rPr>
              <a:t>Ikgadēji  VARAM ziņojumi</a:t>
            </a:r>
          </a:p>
        </p:txBody>
      </p:sp>
      <p:sp>
        <p:nvSpPr>
          <p:cNvPr id="9" name="TextBox 8">
            <a:extLst>
              <a:ext uri="{FF2B5EF4-FFF2-40B4-BE49-F238E27FC236}">
                <a16:creationId xmlns:a16="http://schemas.microsoft.com/office/drawing/2014/main" id="{78F9B6CC-2981-5A2E-615B-BDBB410A54B2}"/>
              </a:ext>
            </a:extLst>
          </p:cNvPr>
          <p:cNvSpPr txBox="1"/>
          <p:nvPr/>
        </p:nvSpPr>
        <p:spPr>
          <a:xfrm>
            <a:off x="4554572" y="3442988"/>
            <a:ext cx="1196321" cy="1107996"/>
          </a:xfrm>
          <a:prstGeom prst="rect">
            <a:avLst/>
          </a:prstGeom>
          <a:solidFill>
            <a:schemeClr val="bg2"/>
          </a:solidFill>
          <a:ln>
            <a:solidFill>
              <a:schemeClr val="accent6">
                <a:lumMod val="50000"/>
              </a:schemeClr>
            </a:solidFill>
          </a:ln>
        </p:spPr>
        <p:txBody>
          <a:bodyPr wrap="square" lIns="91440" tIns="45720" rIns="91440" bIns="45720" rtlCol="0" anchor="t">
            <a:spAutoFit/>
          </a:bodyPr>
          <a:lstStyle/>
          <a:p>
            <a:pPr algn="ctr"/>
            <a:r>
              <a:rPr lang="lv-LV" sz="1100" dirty="0">
                <a:latin typeface="Calibri"/>
                <a:ea typeface="Calibri"/>
                <a:cs typeface="Calibri"/>
              </a:rPr>
              <a:t>Konsultācijas ar VARAM (par tvērumu, metodiku, </a:t>
            </a:r>
            <a:r>
              <a:rPr lang="lv-LV" sz="1100" dirty="0" err="1">
                <a:latin typeface="Calibri"/>
                <a:ea typeface="Calibri"/>
                <a:cs typeface="Calibri"/>
              </a:rPr>
              <a:t>starpjomu</a:t>
            </a:r>
            <a:r>
              <a:rPr lang="lv-LV" sz="1100" dirty="0">
                <a:latin typeface="Calibri"/>
                <a:ea typeface="Calibri"/>
                <a:cs typeface="Calibri"/>
              </a:rPr>
              <a:t> sadarbība)</a:t>
            </a:r>
          </a:p>
        </p:txBody>
      </p:sp>
      <p:sp>
        <p:nvSpPr>
          <p:cNvPr id="50" name="Text Box 2">
            <a:extLst>
              <a:ext uri="{FF2B5EF4-FFF2-40B4-BE49-F238E27FC236}">
                <a16:creationId xmlns:a16="http://schemas.microsoft.com/office/drawing/2014/main" id="{A2BB7E63-699E-0147-9D07-8D7B7411E711}"/>
              </a:ext>
            </a:extLst>
          </p:cNvPr>
          <p:cNvSpPr txBox="1">
            <a:spLocks noChangeArrowheads="1"/>
          </p:cNvSpPr>
          <p:nvPr/>
        </p:nvSpPr>
        <p:spPr bwMode="auto">
          <a:xfrm>
            <a:off x="5639901" y="3666153"/>
            <a:ext cx="1996399" cy="1170257"/>
          </a:xfrm>
          <a:prstGeom prst="rect">
            <a:avLst/>
          </a:prstGeom>
          <a:solidFill>
            <a:schemeClr val="bg2"/>
          </a:solidFill>
          <a:ln w="9525">
            <a:solidFill>
              <a:schemeClr val="tx1"/>
            </a:solidFill>
            <a:miter lim="800000"/>
            <a:headEnd/>
            <a:tailEnd/>
          </a:ln>
        </p:spPr>
        <p:txBody>
          <a:bodyPr rot="0" vert="horz" wrap="square" lIns="91440" tIns="45720" rIns="91440" bIns="45720" anchor="t" anchorCtr="0">
            <a:spAutoFit/>
          </a:bodyPr>
          <a:lstStyle/>
          <a:p>
            <a:pPr algn="ctr">
              <a:lnSpc>
                <a:spcPct val="107000"/>
              </a:lnSpc>
              <a:spcAft>
                <a:spcPts val="800"/>
              </a:spcAft>
            </a:pPr>
            <a:r>
              <a:rPr lang="lv-LV" sz="1100" dirty="0">
                <a:effectLst/>
                <a:latin typeface="Calibri"/>
                <a:ea typeface="Calibri"/>
                <a:cs typeface="Times New Roman"/>
              </a:rPr>
              <a:t>JOMAS ARHITEKTŪRAS APRAKSTA </a:t>
            </a:r>
            <a:r>
              <a:rPr lang="lv-LV" sz="1100" dirty="0">
                <a:latin typeface="Calibri"/>
                <a:ea typeface="Calibri"/>
                <a:cs typeface="Times New Roman"/>
              </a:rPr>
              <a:t>versiju izskatīšana </a:t>
            </a:r>
            <a:r>
              <a:rPr lang="lv-LV" sz="1100" dirty="0">
                <a:effectLst/>
                <a:latin typeface="Calibri"/>
                <a:ea typeface="Calibri"/>
                <a:cs typeface="Times New Roman"/>
              </a:rPr>
              <a:t>IKT VADĪTĀJU</a:t>
            </a:r>
            <a:r>
              <a:rPr lang="lv-LV" sz="1100" dirty="0">
                <a:latin typeface="Calibri"/>
                <a:ea typeface="Calibri"/>
                <a:cs typeface="Times New Roman"/>
              </a:rPr>
              <a:t> FORUMĀ, iesaistot "horizontālo jomu" darba grupas un nozares ekspertus (ISACA, LIKTA, LATA) </a:t>
            </a:r>
            <a:endParaRPr lang="en-US" dirty="0"/>
          </a:p>
        </p:txBody>
      </p:sp>
      <p:cxnSp>
        <p:nvCxnSpPr>
          <p:cNvPr id="10" name="Straight Arrow Connector 9">
            <a:extLst>
              <a:ext uri="{FF2B5EF4-FFF2-40B4-BE49-F238E27FC236}">
                <a16:creationId xmlns:a16="http://schemas.microsoft.com/office/drawing/2014/main" id="{493135C8-3BBB-200F-CD2B-33C328BAA1F9}"/>
              </a:ext>
            </a:extLst>
          </p:cNvPr>
          <p:cNvCxnSpPr>
            <a:cxnSpLocks/>
          </p:cNvCxnSpPr>
          <p:nvPr/>
        </p:nvCxnSpPr>
        <p:spPr>
          <a:xfrm flipV="1">
            <a:off x="7627279" y="2823099"/>
            <a:ext cx="353012" cy="2775427"/>
          </a:xfrm>
          <a:prstGeom prst="straightConnector1">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EFA56F2-7376-C080-B2A8-F53A053DD750}"/>
              </a:ext>
            </a:extLst>
          </p:cNvPr>
          <p:cNvCxnSpPr>
            <a:cxnSpLocks/>
          </p:cNvCxnSpPr>
          <p:nvPr/>
        </p:nvCxnSpPr>
        <p:spPr>
          <a:xfrm>
            <a:off x="9685738" y="2779368"/>
            <a:ext cx="398919" cy="2666062"/>
          </a:xfrm>
          <a:prstGeom prst="straightConnector1">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0C17715A-7589-6772-29F2-5601985ED3CA}"/>
              </a:ext>
            </a:extLst>
          </p:cNvPr>
          <p:cNvCxnSpPr>
            <a:cxnSpLocks/>
          </p:cNvCxnSpPr>
          <p:nvPr/>
        </p:nvCxnSpPr>
        <p:spPr>
          <a:xfrm>
            <a:off x="5503984" y="4561377"/>
            <a:ext cx="38172" cy="1093874"/>
          </a:xfrm>
          <a:prstGeom prst="straightConnector1">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Elbow Connector 71">
            <a:extLst>
              <a:ext uri="{FF2B5EF4-FFF2-40B4-BE49-F238E27FC236}">
                <a16:creationId xmlns:a16="http://schemas.microsoft.com/office/drawing/2014/main" id="{E3415778-D6E3-8F84-A6CB-37687283337A}"/>
              </a:ext>
            </a:extLst>
          </p:cNvPr>
          <p:cNvCxnSpPr>
            <a:cxnSpLocks/>
          </p:cNvCxnSpPr>
          <p:nvPr/>
        </p:nvCxnSpPr>
        <p:spPr>
          <a:xfrm rot="16200000" flipV="1">
            <a:off x="6302745" y="4997319"/>
            <a:ext cx="350923" cy="3670"/>
          </a:xfrm>
          <a:prstGeom prst="bentConnector3">
            <a:avLst>
              <a:gd name="adj1" fmla="val 50000"/>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F7DC612-D4FD-2695-3581-AA96574D405B}"/>
              </a:ext>
            </a:extLst>
          </p:cNvPr>
          <p:cNvCxnSpPr>
            <a:cxnSpLocks/>
          </p:cNvCxnSpPr>
          <p:nvPr/>
        </p:nvCxnSpPr>
        <p:spPr>
          <a:xfrm>
            <a:off x="7117404" y="4854016"/>
            <a:ext cx="0" cy="610493"/>
          </a:xfrm>
          <a:prstGeom prst="straightConnector1">
            <a:avLst/>
          </a:prstGeom>
          <a:ln w="3492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or: Elbow 18">
            <a:extLst>
              <a:ext uri="{FF2B5EF4-FFF2-40B4-BE49-F238E27FC236}">
                <a16:creationId xmlns:a16="http://schemas.microsoft.com/office/drawing/2014/main" id="{D8967CD5-DAA0-C6FF-5DF8-C85D560B56A8}"/>
              </a:ext>
            </a:extLst>
          </p:cNvPr>
          <p:cNvCxnSpPr>
            <a:cxnSpLocks/>
            <a:stCxn id="25" idx="3"/>
          </p:cNvCxnSpPr>
          <p:nvPr/>
        </p:nvCxnSpPr>
        <p:spPr>
          <a:xfrm flipV="1">
            <a:off x="10949829" y="2997146"/>
            <a:ext cx="730127" cy="2808761"/>
          </a:xfrm>
          <a:prstGeom prst="bentConnector2">
            <a:avLst/>
          </a:prstGeom>
          <a:ln w="349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326C48A0-D257-6B87-AA64-995FE5FC4E38}"/>
              </a:ext>
            </a:extLst>
          </p:cNvPr>
          <p:cNvSpPr/>
          <p:nvPr/>
        </p:nvSpPr>
        <p:spPr>
          <a:xfrm>
            <a:off x="11517699" y="4115806"/>
            <a:ext cx="229755" cy="7078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2" name="TextBox 101">
            <a:extLst>
              <a:ext uri="{FF2B5EF4-FFF2-40B4-BE49-F238E27FC236}">
                <a16:creationId xmlns:a16="http://schemas.microsoft.com/office/drawing/2014/main" id="{705925D2-2158-D24B-A3E7-EE731F1D9130}"/>
              </a:ext>
            </a:extLst>
          </p:cNvPr>
          <p:cNvSpPr txBox="1"/>
          <p:nvPr/>
        </p:nvSpPr>
        <p:spPr>
          <a:xfrm>
            <a:off x="11222073" y="4115806"/>
            <a:ext cx="938278" cy="707886"/>
          </a:xfrm>
          <a:prstGeom prst="rect">
            <a:avLst/>
          </a:prstGeom>
          <a:noFill/>
        </p:spPr>
        <p:txBody>
          <a:bodyPr wrap="square" lIns="91440" tIns="45720" rIns="91440" bIns="45720" anchor="t">
            <a:spAutoFit/>
          </a:bodyPr>
          <a:lstStyle/>
          <a:p>
            <a:r>
              <a:rPr lang="pt-BR" sz="1000" dirty="0">
                <a:latin typeface="Calibri"/>
                <a:ea typeface="Calibri"/>
                <a:cs typeface="Calibri"/>
              </a:rPr>
              <a:t>Jomas SAM 1.3.1.1. projekt</a:t>
            </a:r>
            <a:r>
              <a:rPr lang="lv-LV" sz="1000">
                <a:latin typeface="Calibri"/>
                <a:ea typeface="Calibri"/>
                <a:cs typeface="Calibri"/>
              </a:rPr>
              <a:t>u pases</a:t>
            </a:r>
            <a:r>
              <a:rPr lang="pt-BR" sz="1000">
                <a:latin typeface="Calibri"/>
                <a:ea typeface="Calibri"/>
                <a:cs typeface="Calibri"/>
              </a:rPr>
              <a:t> </a:t>
            </a:r>
            <a:endParaRPr lang="lv-LV" sz="1000" dirty="0">
              <a:latin typeface="Calibri"/>
              <a:ea typeface="Calibri"/>
              <a:cs typeface="Calibri"/>
            </a:endParaRPr>
          </a:p>
        </p:txBody>
      </p:sp>
      <p:sp>
        <p:nvSpPr>
          <p:cNvPr id="25" name="Arrow: Right 24">
            <a:extLst>
              <a:ext uri="{FF2B5EF4-FFF2-40B4-BE49-F238E27FC236}">
                <a16:creationId xmlns:a16="http://schemas.microsoft.com/office/drawing/2014/main" id="{2842313A-06D7-D305-FB02-DCF490A21179}"/>
              </a:ext>
            </a:extLst>
          </p:cNvPr>
          <p:cNvSpPr/>
          <p:nvPr/>
        </p:nvSpPr>
        <p:spPr>
          <a:xfrm>
            <a:off x="4708765" y="5187830"/>
            <a:ext cx="6241064" cy="1236154"/>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t>			</a:t>
            </a:r>
            <a:r>
              <a:rPr lang="lv-LV" sz="1400" dirty="0">
                <a:latin typeface="Arial" panose="020B0604020202020204" pitchFamily="34" charset="0"/>
                <a:cs typeface="Arial" panose="020B0604020202020204" pitchFamily="34" charset="0"/>
              </a:rPr>
              <a:t>Projekti jomas mērķu sasniegšanai</a:t>
            </a:r>
          </a:p>
        </p:txBody>
      </p:sp>
      <p:sp>
        <p:nvSpPr>
          <p:cNvPr id="37" name="Rectangle 36">
            <a:extLst>
              <a:ext uri="{FF2B5EF4-FFF2-40B4-BE49-F238E27FC236}">
                <a16:creationId xmlns:a16="http://schemas.microsoft.com/office/drawing/2014/main" id="{BCF12EEA-E9CF-1940-3481-55C8285F23A3}"/>
              </a:ext>
            </a:extLst>
          </p:cNvPr>
          <p:cNvSpPr/>
          <p:nvPr/>
        </p:nvSpPr>
        <p:spPr>
          <a:xfrm>
            <a:off x="4701353" y="5509667"/>
            <a:ext cx="1139946" cy="61123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100" b="1" dirty="0">
                <a:solidFill>
                  <a:srgbClr val="C00000"/>
                </a:solidFill>
                <a:latin typeface="Arial" panose="020B0604020202020204" pitchFamily="34" charset="0"/>
                <a:cs typeface="Arial" panose="020B0604020202020204" pitchFamily="34" charset="0"/>
              </a:rPr>
              <a:t>TVĒRUMS, esošā situācija</a:t>
            </a:r>
          </a:p>
        </p:txBody>
      </p:sp>
      <p:sp>
        <p:nvSpPr>
          <p:cNvPr id="38" name="Rectangle 37">
            <a:extLst>
              <a:ext uri="{FF2B5EF4-FFF2-40B4-BE49-F238E27FC236}">
                <a16:creationId xmlns:a16="http://schemas.microsoft.com/office/drawing/2014/main" id="{FBC5B565-7781-A6BA-8916-3040F0FCCA06}"/>
              </a:ext>
            </a:extLst>
          </p:cNvPr>
          <p:cNvSpPr/>
          <p:nvPr/>
        </p:nvSpPr>
        <p:spPr>
          <a:xfrm>
            <a:off x="5809517" y="5524155"/>
            <a:ext cx="1826783" cy="605575"/>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100" b="1" dirty="0">
                <a:solidFill>
                  <a:srgbClr val="C00000"/>
                </a:solidFill>
                <a:latin typeface="Arial" panose="020B0604020202020204" pitchFamily="34" charset="0"/>
                <a:cs typeface="Arial" panose="020B0604020202020204" pitchFamily="34" charset="0"/>
              </a:rPr>
              <a:t>MĒRĶARHITEKTŪRA,</a:t>
            </a:r>
          </a:p>
          <a:p>
            <a:pPr algn="ctr"/>
            <a:r>
              <a:rPr lang="lv-LV" sz="1100" b="1" dirty="0">
                <a:solidFill>
                  <a:srgbClr val="C00000"/>
                </a:solidFill>
                <a:latin typeface="Arial" panose="020B0604020202020204" pitchFamily="34" charset="0"/>
                <a:cs typeface="Arial" panose="020B0604020202020204" pitchFamily="34" charset="0"/>
              </a:rPr>
              <a:t>principi, kontrolsaraksti</a:t>
            </a:r>
          </a:p>
        </p:txBody>
      </p:sp>
      <p:sp>
        <p:nvSpPr>
          <p:cNvPr id="30" name="TextBox 29">
            <a:extLst>
              <a:ext uri="{FF2B5EF4-FFF2-40B4-BE49-F238E27FC236}">
                <a16:creationId xmlns:a16="http://schemas.microsoft.com/office/drawing/2014/main" id="{0A272A59-2C19-2592-CE6D-64A2DB4A0B0C}"/>
              </a:ext>
            </a:extLst>
          </p:cNvPr>
          <p:cNvSpPr txBox="1"/>
          <p:nvPr/>
        </p:nvSpPr>
        <p:spPr>
          <a:xfrm>
            <a:off x="9167236" y="3791575"/>
            <a:ext cx="1132957" cy="938719"/>
          </a:xfrm>
          <a:prstGeom prst="rect">
            <a:avLst/>
          </a:prstGeom>
          <a:solidFill>
            <a:schemeClr val="bg2"/>
          </a:solidFill>
          <a:ln>
            <a:solidFill>
              <a:schemeClr val="accent6">
                <a:lumMod val="50000"/>
              </a:schemeClr>
            </a:solidFill>
          </a:ln>
        </p:spPr>
        <p:txBody>
          <a:bodyPr wrap="square" lIns="91440" tIns="45720" rIns="91440" bIns="45720" rtlCol="0" anchor="t">
            <a:spAutoFit/>
          </a:bodyPr>
          <a:lstStyle/>
          <a:p>
            <a:pPr algn="ctr"/>
            <a:r>
              <a:rPr lang="lv-LV" sz="1100" dirty="0">
                <a:solidFill>
                  <a:srgbClr val="000000"/>
                </a:solidFill>
                <a:latin typeface="Calibri"/>
                <a:ea typeface="Calibri"/>
                <a:cs typeface="Calibri"/>
              </a:rPr>
              <a:t>MK rīkojuma projekta  SASKAŅOŠANA TAP procesā un MK lēmums </a:t>
            </a:r>
            <a:endParaRPr lang="lv-LV" sz="1100" dirty="0">
              <a:latin typeface="Calibri"/>
              <a:ea typeface="Calibri"/>
              <a:cs typeface="Calibri"/>
            </a:endParaRPr>
          </a:p>
        </p:txBody>
      </p:sp>
    </p:spTree>
    <p:extLst>
      <p:ext uri="{BB962C8B-B14F-4D97-AF65-F5344CB8AC3E}">
        <p14:creationId xmlns:p14="http://schemas.microsoft.com/office/powerpoint/2010/main" val="320136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967AD-CBFC-5037-64FD-3914C16119C1}"/>
            </a:ext>
          </a:extLst>
        </p:cNvPr>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011BF47B-1FDD-0B24-D984-84C2A5EB65AE}"/>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9</a:t>
            </a:fld>
            <a:endParaRPr lang="en-US" altLang="en-US" sz="1000">
              <a:solidFill>
                <a:srgbClr val="898989"/>
              </a:solidFill>
              <a:latin typeface="Verdana" panose="020B0604030504040204" pitchFamily="34" charset="0"/>
            </a:endParaRPr>
          </a:p>
        </p:txBody>
      </p:sp>
      <p:sp>
        <p:nvSpPr>
          <p:cNvPr id="4" name="Title 1">
            <a:extLst>
              <a:ext uri="{FF2B5EF4-FFF2-40B4-BE49-F238E27FC236}">
                <a16:creationId xmlns:a16="http://schemas.microsoft.com/office/drawing/2014/main" id="{5C27E2DE-52C0-9D55-C350-4546B4D7A5D8}"/>
              </a:ext>
            </a:extLst>
          </p:cNvPr>
          <p:cNvSpPr>
            <a:spLocks noGrp="1"/>
          </p:cNvSpPr>
          <p:nvPr>
            <p:ph type="title"/>
          </p:nvPr>
        </p:nvSpPr>
        <p:spPr>
          <a:xfrm>
            <a:off x="2387600" y="492770"/>
            <a:ext cx="8820870" cy="1036638"/>
          </a:xfrm>
        </p:spPr>
        <p:txBody>
          <a:bodyPr>
            <a:normAutofit/>
          </a:bodyPr>
          <a:lstStyle/>
          <a:p>
            <a:r>
              <a:rPr lang="lv-LV" altLang="en-US" dirty="0"/>
              <a:t>Jomas arhitektūras izstrādes </a:t>
            </a:r>
            <a:r>
              <a:rPr lang="lv-LV" altLang="en-US" dirty="0" err="1"/>
              <a:t>pārejas</a:t>
            </a:r>
            <a:r>
              <a:rPr lang="lv-LV" altLang="en-US" baseline="30000" dirty="0" err="1">
                <a:solidFill>
                  <a:srgbClr val="29702A"/>
                </a:solidFill>
              </a:rPr>
              <a:t>X</a:t>
            </a:r>
            <a:r>
              <a:rPr lang="lv-LV" altLang="en-US" dirty="0"/>
              <a:t> kārtība I</a:t>
            </a:r>
            <a:endParaRPr lang="en-US" altLang="en-US" dirty="0"/>
          </a:p>
        </p:txBody>
      </p:sp>
      <p:sp>
        <p:nvSpPr>
          <p:cNvPr id="2" name="Content Placeholder 1">
            <a:extLst>
              <a:ext uri="{FF2B5EF4-FFF2-40B4-BE49-F238E27FC236}">
                <a16:creationId xmlns:a16="http://schemas.microsoft.com/office/drawing/2014/main" id="{DCF54901-F1AF-91E5-9213-B9F8A0BC42BB}"/>
              </a:ext>
            </a:extLst>
          </p:cNvPr>
          <p:cNvSpPr>
            <a:spLocks noGrp="1"/>
          </p:cNvSpPr>
          <p:nvPr>
            <p:ph idx="1"/>
          </p:nvPr>
        </p:nvSpPr>
        <p:spPr>
          <a:xfrm>
            <a:off x="2556806" y="1463742"/>
            <a:ext cx="8482458" cy="4860858"/>
          </a:xfrm>
        </p:spPr>
        <p:txBody>
          <a:bodyPr>
            <a:normAutofit/>
          </a:bodyPr>
          <a:lstStyle/>
          <a:p>
            <a:pPr marL="342900" indent="-342900">
              <a:lnSpc>
                <a:spcPct val="107000"/>
              </a:lnSpc>
              <a:spcAft>
                <a:spcPts val="600"/>
              </a:spcAft>
              <a:buClr>
                <a:srgbClr val="29702A"/>
              </a:buClr>
              <a:buFont typeface="Arial" panose="020B0604020202020204" pitchFamily="34" charset="0"/>
              <a:buChar char="•"/>
            </a:pPr>
            <a:r>
              <a:rPr lang="lv-LV" sz="1800" dirty="0"/>
              <a:t>Jomas arhitektūra tiek veidota darba grupā ar</a:t>
            </a:r>
            <a:r>
              <a:rPr lang="lv-LV" sz="1800" u="sng" dirty="0"/>
              <a:t> visām jomā iesaistītajām iestādēm</a:t>
            </a:r>
          </a:p>
          <a:p>
            <a:pPr marL="342900" indent="-342900">
              <a:lnSpc>
                <a:spcPct val="107000"/>
              </a:lnSpc>
              <a:spcAft>
                <a:spcPts val="600"/>
              </a:spcAft>
              <a:buClr>
                <a:srgbClr val="29702A"/>
              </a:buClr>
              <a:buFont typeface="Arial" panose="020B0604020202020204" pitchFamily="34" charset="0"/>
              <a:buChar char="•"/>
            </a:pPr>
            <a:r>
              <a:rPr lang="lv-LV" sz="1800" i="0" dirty="0">
                <a:solidFill>
                  <a:srgbClr val="212529"/>
                </a:solidFill>
                <a:effectLst/>
              </a:rPr>
              <a:t>Darba grupas vadīšanai tiek nozīmēts </a:t>
            </a:r>
            <a:r>
              <a:rPr lang="lv-LV" sz="1800" i="0" u="sng" dirty="0">
                <a:solidFill>
                  <a:srgbClr val="212529"/>
                </a:solidFill>
                <a:effectLst/>
              </a:rPr>
              <a:t>jomas galvenais arhitekts, var tikt nozīmēts vietnieks</a:t>
            </a:r>
          </a:p>
          <a:p>
            <a:pPr marL="342900" indent="-342900">
              <a:lnSpc>
                <a:spcPct val="107000"/>
              </a:lnSpc>
              <a:spcAft>
                <a:spcPts val="600"/>
              </a:spcAft>
              <a:buClr>
                <a:srgbClr val="29702A"/>
              </a:buClr>
              <a:buFont typeface="Arial" panose="020B0604020202020204" pitchFamily="34" charset="0"/>
              <a:buChar char="•"/>
            </a:pPr>
            <a:r>
              <a:rPr lang="lv-LV" sz="1800" dirty="0">
                <a:solidFill>
                  <a:srgbClr val="212529"/>
                </a:solidFill>
              </a:rPr>
              <a:t>Jomas galvenais arhitekts </a:t>
            </a:r>
            <a:r>
              <a:rPr lang="lv-LV" sz="1800" u="sng" dirty="0">
                <a:solidFill>
                  <a:srgbClr val="212529"/>
                </a:solidFill>
              </a:rPr>
              <a:t>saskaņo arhitektūru ar ietekmētajām un/vai saistītajām iestādēm</a:t>
            </a:r>
            <a:endParaRPr lang="lv-LV" sz="1800" i="0" u="sng" dirty="0">
              <a:solidFill>
                <a:srgbClr val="212529"/>
              </a:solidFill>
              <a:effectLst/>
            </a:endParaRPr>
          </a:p>
          <a:p>
            <a:pPr marL="342900" indent="-342900">
              <a:lnSpc>
                <a:spcPct val="107000"/>
              </a:lnSpc>
              <a:spcAft>
                <a:spcPts val="600"/>
              </a:spcAft>
              <a:buClr>
                <a:srgbClr val="29702A"/>
              </a:buClr>
              <a:buFont typeface="Arial" panose="020B0604020202020204" pitchFamily="34" charset="0"/>
              <a:buChar char="•"/>
            </a:pPr>
            <a:r>
              <a:rPr lang="lv-LV" sz="1800" dirty="0">
                <a:solidFill>
                  <a:srgbClr val="212529"/>
                </a:solidFill>
              </a:rPr>
              <a:t>Jomas galvenais arhitekts piesaka jomas arhitektūru paziņošanai IKT vadītāju forumā (kopīgs kalendārs, vienā sesijā var izskatīt līdz 3 jomu </a:t>
            </a:r>
            <a:r>
              <a:rPr lang="lv-LV" sz="1800" dirty="0" err="1">
                <a:solidFill>
                  <a:srgbClr val="212529"/>
                </a:solidFill>
              </a:rPr>
              <a:t>arhitektūrām</a:t>
            </a:r>
            <a:r>
              <a:rPr lang="lv-LV" sz="1800" dirty="0">
                <a:solidFill>
                  <a:srgbClr val="212529"/>
                </a:solidFill>
              </a:rPr>
              <a:t>)</a:t>
            </a:r>
          </a:p>
          <a:p>
            <a:pPr marL="342900" indent="-342900">
              <a:lnSpc>
                <a:spcPct val="107000"/>
              </a:lnSpc>
              <a:spcAft>
                <a:spcPts val="600"/>
              </a:spcAft>
              <a:buClr>
                <a:srgbClr val="29702A"/>
              </a:buClr>
              <a:buFont typeface="Arial" panose="020B0604020202020204" pitchFamily="34" charset="0"/>
              <a:buChar char="•"/>
            </a:pPr>
            <a:r>
              <a:rPr lang="lv-LV" sz="1800" i="0" dirty="0">
                <a:solidFill>
                  <a:srgbClr val="212529"/>
                </a:solidFill>
                <a:effectLst/>
              </a:rPr>
              <a:t>2 nedēļas pirms prezentācijas </a:t>
            </a:r>
            <a:r>
              <a:rPr lang="lv-LV" sz="1800" dirty="0">
                <a:solidFill>
                  <a:srgbClr val="212529"/>
                </a:solidFill>
              </a:rPr>
              <a:t>IKT vadītāju forumā</a:t>
            </a:r>
            <a:r>
              <a:rPr lang="lv-LV" sz="1800" i="0" dirty="0">
                <a:solidFill>
                  <a:srgbClr val="212529"/>
                </a:solidFill>
                <a:effectLst/>
              </a:rPr>
              <a:t>, </a:t>
            </a:r>
            <a:r>
              <a:rPr lang="lv-LV" sz="1800" dirty="0">
                <a:solidFill>
                  <a:srgbClr val="212529"/>
                </a:solidFill>
              </a:rPr>
              <a:t>jomas galvenais arhitekts </a:t>
            </a:r>
            <a:r>
              <a:rPr lang="lv-LV" sz="1800" dirty="0" err="1">
                <a:solidFill>
                  <a:srgbClr val="212529"/>
                </a:solidFill>
              </a:rPr>
              <a:t>nosūta</a:t>
            </a:r>
            <a:r>
              <a:rPr lang="lv-LV" sz="1800" dirty="0">
                <a:solidFill>
                  <a:srgbClr val="212529"/>
                </a:solidFill>
              </a:rPr>
              <a:t> dokumentu saskaņošanai VARAM </a:t>
            </a:r>
          </a:p>
          <a:p>
            <a:pPr marL="342900" indent="-342900">
              <a:lnSpc>
                <a:spcPct val="107000"/>
              </a:lnSpc>
              <a:spcAft>
                <a:spcPts val="600"/>
              </a:spcAft>
              <a:buClr>
                <a:srgbClr val="29702A"/>
              </a:buClr>
              <a:buFont typeface="Arial" panose="020B0604020202020204" pitchFamily="34" charset="0"/>
              <a:buChar char="•"/>
            </a:pPr>
            <a:r>
              <a:rPr lang="lv-LV" sz="1800" i="0" dirty="0">
                <a:solidFill>
                  <a:srgbClr val="212529"/>
                </a:solidFill>
                <a:effectLst/>
              </a:rPr>
              <a:t>1 nedēļu pirms prezentācijas </a:t>
            </a:r>
            <a:r>
              <a:rPr lang="lv-LV" sz="1800" dirty="0">
                <a:solidFill>
                  <a:srgbClr val="212529"/>
                </a:solidFill>
              </a:rPr>
              <a:t>IKT vadītāju forumā</a:t>
            </a:r>
            <a:r>
              <a:rPr lang="lv-LV" sz="1800" i="0" dirty="0">
                <a:solidFill>
                  <a:srgbClr val="212529"/>
                </a:solidFill>
                <a:effectLst/>
              </a:rPr>
              <a:t> </a:t>
            </a:r>
            <a:r>
              <a:rPr lang="lv-LV" sz="1800" dirty="0">
                <a:solidFill>
                  <a:srgbClr val="212529"/>
                </a:solidFill>
              </a:rPr>
              <a:t>jomas arhitektūru VARAM nosūtīta IKT vadītāju foruma dalībniekiem</a:t>
            </a:r>
            <a:endParaRPr lang="lv-LV" sz="1800" i="0" dirty="0">
              <a:solidFill>
                <a:srgbClr val="212529"/>
              </a:solidFill>
              <a:effectLst/>
            </a:endParaRPr>
          </a:p>
        </p:txBody>
      </p:sp>
      <p:sp>
        <p:nvSpPr>
          <p:cNvPr id="3" name="Title 1">
            <a:extLst>
              <a:ext uri="{FF2B5EF4-FFF2-40B4-BE49-F238E27FC236}">
                <a16:creationId xmlns:a16="http://schemas.microsoft.com/office/drawing/2014/main" id="{D361ABD6-B20C-7984-990C-0B951D4F1E9F}"/>
              </a:ext>
            </a:extLst>
          </p:cNvPr>
          <p:cNvSpPr txBox="1">
            <a:spLocks/>
          </p:cNvSpPr>
          <p:nvPr/>
        </p:nvSpPr>
        <p:spPr bwMode="auto">
          <a:xfrm>
            <a:off x="504017" y="5958681"/>
            <a:ext cx="11183965"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norm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1600" dirty="0">
                <a:solidFill>
                  <a:srgbClr val="29702A"/>
                </a:solidFill>
              </a:rPr>
              <a:t>X – pārejas kārtība tiks aizstāta ar patstāvīgu pēc MKN 368 (IKT būvvaldes noteikumi) grozīšanas, iekļaujot tajā atsauces uz </a:t>
            </a:r>
            <a:r>
              <a:rPr lang="lv-LV" sz="1600" dirty="0" err="1">
                <a:solidFill>
                  <a:srgbClr val="29702A"/>
                </a:solidFill>
              </a:rPr>
              <a:t>sadarbspējas</a:t>
            </a:r>
            <a:r>
              <a:rPr lang="lv-LV" sz="1600" dirty="0">
                <a:solidFill>
                  <a:srgbClr val="29702A"/>
                </a:solidFill>
              </a:rPr>
              <a:t> novērtējumiem un arhitektūras pārvaldību  </a:t>
            </a:r>
            <a:endParaRPr lang="lv-LV" altLang="en-US" sz="1600" dirty="0">
              <a:solidFill>
                <a:srgbClr val="29702A"/>
              </a:solidFill>
            </a:endParaRPr>
          </a:p>
        </p:txBody>
      </p:sp>
    </p:spTree>
    <p:extLst>
      <p:ext uri="{BB962C8B-B14F-4D97-AF65-F5344CB8AC3E}">
        <p14:creationId xmlns:p14="http://schemas.microsoft.com/office/powerpoint/2010/main" val="2245676214"/>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627</TotalTime>
  <Words>1530</Words>
  <Application>Microsoft Office PowerPoint</Application>
  <PresentationFormat>Widescreen</PresentationFormat>
  <Paragraphs>266</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Times New Roman</vt:lpstr>
      <vt:lpstr>Veranda</vt:lpstr>
      <vt:lpstr>Verdana</vt:lpstr>
      <vt:lpstr>89_Prezentacija_templateLV</vt:lpstr>
      <vt:lpstr>   </vt:lpstr>
      <vt:lpstr>PowerPoint Presentation</vt:lpstr>
      <vt:lpstr>Digitālās pārvaldes arhitektūras attīstība Latvijā</vt:lpstr>
      <vt:lpstr>Arhitektūras konteksts, tvērums un saistība ar «Sadarbspējīgas Eiropas» regulu </vt:lpstr>
      <vt:lpstr>Arhitektūras pārvaldības līmeņi</vt:lpstr>
      <vt:lpstr>Arhitektūras stāvokļi, artefakti un rīki</vt:lpstr>
      <vt:lpstr>Digitālās pārvaldes attīstības jomas (v. 03.2025)</vt:lpstr>
      <vt:lpstr>Jomu (domēnu) arhitektūru sagatavošana un saskaņošana </vt:lpstr>
      <vt:lpstr>Jomas arhitektūras izstrādes pārejasX kārtība I</vt:lpstr>
      <vt:lpstr>Arhitektūras pārvaldības lomas</vt:lpstr>
      <vt:lpstr>Jomas arhitektūras izstrādes pārejasX kārtība II</vt:lpstr>
      <vt:lpstr>Jomas projektu portfeļa sagatavošana un saskaņošana</vt:lpstr>
      <vt:lpstr>Šodiena un turpmākie soļi </vt:lpstr>
      <vt:lpstr>Kontakti konsultācijām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Lauris Linabergs</cp:lastModifiedBy>
  <cp:revision>52</cp:revision>
  <dcterms:created xsi:type="dcterms:W3CDTF">2014-11-20T14:46:47Z</dcterms:created>
  <dcterms:modified xsi:type="dcterms:W3CDTF">2025-03-18T11:42:18Z</dcterms:modified>
</cp:coreProperties>
</file>