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2" r:id="rId5"/>
    <p:sldId id="279" r:id="rId6"/>
    <p:sldId id="280" r:id="rId7"/>
    <p:sldId id="261" r:id="rId8"/>
    <p:sldId id="263" r:id="rId9"/>
    <p:sldId id="281" r:id="rId10"/>
    <p:sldId id="264" r:id="rId11"/>
    <p:sldId id="266" r:id="rId12"/>
    <p:sldId id="265" r:id="rId13"/>
    <p:sldId id="267" r:id="rId14"/>
    <p:sldId id="268" r:id="rId15"/>
    <p:sldId id="269" r:id="rId16"/>
    <p:sldId id="270" r:id="rId17"/>
    <p:sldId id="271" r:id="rId18"/>
    <p:sldId id="272" r:id="rId19"/>
    <p:sldId id="273" r:id="rId20"/>
    <p:sldId id="275" r:id="rId21"/>
    <p:sldId id="277" r:id="rId2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D9D86BED-C781-48DD-8AF3-78EC31B9838B}" type="datetimeFigureOut">
              <a:rPr lang="lv-LV" smtClean="0"/>
              <a:t>24.09.2025.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2724AB3-1000-4F90-BA42-55B5D0FE5FE4}" type="slidenum">
              <a:rPr lang="lv-LV" smtClean="0"/>
              <a:t>‹#›</a:t>
            </a:fld>
            <a:endParaRPr lang="lv-LV"/>
          </a:p>
        </p:txBody>
      </p:sp>
    </p:spTree>
    <p:extLst>
      <p:ext uri="{BB962C8B-B14F-4D97-AF65-F5344CB8AC3E}">
        <p14:creationId xmlns:p14="http://schemas.microsoft.com/office/powerpoint/2010/main" val="163432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D9D86BED-C781-48DD-8AF3-78EC31B9838B}" type="datetimeFigureOut">
              <a:rPr lang="lv-LV" smtClean="0"/>
              <a:t>24.09.2025.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2724AB3-1000-4F90-BA42-55B5D0FE5FE4}" type="slidenum">
              <a:rPr lang="lv-LV" smtClean="0"/>
              <a:t>‹#›</a:t>
            </a:fld>
            <a:endParaRPr lang="lv-LV"/>
          </a:p>
        </p:txBody>
      </p:sp>
    </p:spTree>
    <p:extLst>
      <p:ext uri="{BB962C8B-B14F-4D97-AF65-F5344CB8AC3E}">
        <p14:creationId xmlns:p14="http://schemas.microsoft.com/office/powerpoint/2010/main" val="62118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D9D86BED-C781-48DD-8AF3-78EC31B9838B}" type="datetimeFigureOut">
              <a:rPr lang="lv-LV" smtClean="0"/>
              <a:t>24.09.2025.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2724AB3-1000-4F90-BA42-55B5D0FE5FE4}" type="slidenum">
              <a:rPr lang="lv-LV" smtClean="0"/>
              <a:t>‹#›</a:t>
            </a:fld>
            <a:endParaRPr lang="lv-LV"/>
          </a:p>
        </p:txBody>
      </p:sp>
    </p:spTree>
    <p:extLst>
      <p:ext uri="{BB962C8B-B14F-4D97-AF65-F5344CB8AC3E}">
        <p14:creationId xmlns:p14="http://schemas.microsoft.com/office/powerpoint/2010/main" val="109249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D9D86BED-C781-48DD-8AF3-78EC31B9838B}" type="datetimeFigureOut">
              <a:rPr lang="lv-LV" smtClean="0"/>
              <a:t>24.09.2025.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2724AB3-1000-4F90-BA42-55B5D0FE5FE4}" type="slidenum">
              <a:rPr lang="lv-LV" smtClean="0"/>
              <a:t>‹#›</a:t>
            </a:fld>
            <a:endParaRPr lang="lv-LV"/>
          </a:p>
        </p:txBody>
      </p:sp>
    </p:spTree>
    <p:extLst>
      <p:ext uri="{BB962C8B-B14F-4D97-AF65-F5344CB8AC3E}">
        <p14:creationId xmlns:p14="http://schemas.microsoft.com/office/powerpoint/2010/main" val="389624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86BED-C781-48DD-8AF3-78EC31B9838B}" type="datetimeFigureOut">
              <a:rPr lang="lv-LV" smtClean="0"/>
              <a:t>24.09.2025.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2724AB3-1000-4F90-BA42-55B5D0FE5FE4}" type="slidenum">
              <a:rPr lang="lv-LV" smtClean="0"/>
              <a:t>‹#›</a:t>
            </a:fld>
            <a:endParaRPr lang="lv-LV"/>
          </a:p>
        </p:txBody>
      </p:sp>
    </p:spTree>
    <p:extLst>
      <p:ext uri="{BB962C8B-B14F-4D97-AF65-F5344CB8AC3E}">
        <p14:creationId xmlns:p14="http://schemas.microsoft.com/office/powerpoint/2010/main" val="1636711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D9D86BED-C781-48DD-8AF3-78EC31B9838B}" type="datetimeFigureOut">
              <a:rPr lang="lv-LV" smtClean="0"/>
              <a:t>24.09.2025.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2724AB3-1000-4F90-BA42-55B5D0FE5FE4}" type="slidenum">
              <a:rPr lang="lv-LV" smtClean="0"/>
              <a:t>‹#›</a:t>
            </a:fld>
            <a:endParaRPr lang="lv-LV"/>
          </a:p>
        </p:txBody>
      </p:sp>
    </p:spTree>
    <p:extLst>
      <p:ext uri="{BB962C8B-B14F-4D97-AF65-F5344CB8AC3E}">
        <p14:creationId xmlns:p14="http://schemas.microsoft.com/office/powerpoint/2010/main" val="152041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D9D86BED-C781-48DD-8AF3-78EC31B9838B}" type="datetimeFigureOut">
              <a:rPr lang="lv-LV" smtClean="0"/>
              <a:t>24.09.2025.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2724AB3-1000-4F90-BA42-55B5D0FE5FE4}" type="slidenum">
              <a:rPr lang="lv-LV" smtClean="0"/>
              <a:t>‹#›</a:t>
            </a:fld>
            <a:endParaRPr lang="lv-LV"/>
          </a:p>
        </p:txBody>
      </p:sp>
    </p:spTree>
    <p:extLst>
      <p:ext uri="{BB962C8B-B14F-4D97-AF65-F5344CB8AC3E}">
        <p14:creationId xmlns:p14="http://schemas.microsoft.com/office/powerpoint/2010/main" val="37212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D9D86BED-C781-48DD-8AF3-78EC31B9838B}" type="datetimeFigureOut">
              <a:rPr lang="lv-LV" smtClean="0"/>
              <a:t>24.09.2025.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2724AB3-1000-4F90-BA42-55B5D0FE5FE4}" type="slidenum">
              <a:rPr lang="lv-LV" smtClean="0"/>
              <a:t>‹#›</a:t>
            </a:fld>
            <a:endParaRPr lang="lv-LV"/>
          </a:p>
        </p:txBody>
      </p:sp>
    </p:spTree>
    <p:extLst>
      <p:ext uri="{BB962C8B-B14F-4D97-AF65-F5344CB8AC3E}">
        <p14:creationId xmlns:p14="http://schemas.microsoft.com/office/powerpoint/2010/main" val="39251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86BED-C781-48DD-8AF3-78EC31B9838B}" type="datetimeFigureOut">
              <a:rPr lang="lv-LV" smtClean="0"/>
              <a:t>24.09.2025.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2724AB3-1000-4F90-BA42-55B5D0FE5FE4}" type="slidenum">
              <a:rPr lang="lv-LV" smtClean="0"/>
              <a:t>‹#›</a:t>
            </a:fld>
            <a:endParaRPr lang="lv-LV"/>
          </a:p>
        </p:txBody>
      </p:sp>
    </p:spTree>
    <p:extLst>
      <p:ext uri="{BB962C8B-B14F-4D97-AF65-F5344CB8AC3E}">
        <p14:creationId xmlns:p14="http://schemas.microsoft.com/office/powerpoint/2010/main" val="347841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86BED-C781-48DD-8AF3-78EC31B9838B}" type="datetimeFigureOut">
              <a:rPr lang="lv-LV" smtClean="0"/>
              <a:t>24.09.2025.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2724AB3-1000-4F90-BA42-55B5D0FE5FE4}" type="slidenum">
              <a:rPr lang="lv-LV" smtClean="0"/>
              <a:t>‹#›</a:t>
            </a:fld>
            <a:endParaRPr lang="lv-LV"/>
          </a:p>
        </p:txBody>
      </p:sp>
    </p:spTree>
    <p:extLst>
      <p:ext uri="{BB962C8B-B14F-4D97-AF65-F5344CB8AC3E}">
        <p14:creationId xmlns:p14="http://schemas.microsoft.com/office/powerpoint/2010/main" val="409130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86BED-C781-48DD-8AF3-78EC31B9838B}" type="datetimeFigureOut">
              <a:rPr lang="lv-LV" smtClean="0"/>
              <a:t>24.09.2025.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2724AB3-1000-4F90-BA42-55B5D0FE5FE4}" type="slidenum">
              <a:rPr lang="lv-LV" smtClean="0"/>
              <a:t>‹#›</a:t>
            </a:fld>
            <a:endParaRPr lang="lv-LV"/>
          </a:p>
        </p:txBody>
      </p:sp>
    </p:spTree>
    <p:extLst>
      <p:ext uri="{BB962C8B-B14F-4D97-AF65-F5344CB8AC3E}">
        <p14:creationId xmlns:p14="http://schemas.microsoft.com/office/powerpoint/2010/main" val="319571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86BED-C781-48DD-8AF3-78EC31B9838B}" type="datetimeFigureOut">
              <a:rPr lang="lv-LV" smtClean="0"/>
              <a:t>24.09.2025.</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24AB3-1000-4F90-BA42-55B5D0FE5FE4}" type="slidenum">
              <a:rPr lang="lv-LV" smtClean="0"/>
              <a:t>‹#›</a:t>
            </a:fld>
            <a:endParaRPr lang="lv-LV"/>
          </a:p>
        </p:txBody>
      </p:sp>
    </p:spTree>
    <p:extLst>
      <p:ext uri="{BB962C8B-B14F-4D97-AF65-F5344CB8AC3E}">
        <p14:creationId xmlns:p14="http://schemas.microsoft.com/office/powerpoint/2010/main" val="469767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716" y="1354668"/>
            <a:ext cx="9743768" cy="1904999"/>
          </a:xfrm>
        </p:spPr>
        <p:txBody>
          <a:bodyPr>
            <a:normAutofit fontScale="90000"/>
          </a:bodyPr>
          <a:lstStyle/>
          <a:p>
            <a:pPr>
              <a:lnSpc>
                <a:spcPct val="150000"/>
              </a:lnSpc>
            </a:pPr>
            <a:r>
              <a:rPr lang="lv-LV" sz="4000" b="1" dirty="0" smtClean="0">
                <a:latin typeface="Times New Roman" panose="02020603050405020304" pitchFamily="18" charset="0"/>
                <a:cs typeface="Times New Roman" panose="02020603050405020304" pitchFamily="18" charset="0"/>
              </a:rPr>
              <a:t>TERITORIJAS PLĀNOJUMS KĀ NORMATĪVS TIESĪBU AKTS</a:t>
            </a:r>
            <a:endParaRPr lang="lv-LV"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5012267"/>
            <a:ext cx="9144000" cy="939799"/>
          </a:xfrm>
        </p:spPr>
        <p:txBody>
          <a:bodyPr>
            <a:normAutofit/>
          </a:bodyPr>
          <a:lstStyle/>
          <a:p>
            <a:pPr algn="r"/>
            <a:r>
              <a:rPr lang="lv-LV" sz="2800" dirty="0">
                <a:latin typeface="Times New Roman" panose="02020603050405020304" pitchFamily="18" charset="0"/>
                <a:cs typeface="Times New Roman" panose="02020603050405020304" pitchFamily="18" charset="0"/>
              </a:rPr>
              <a:t>Gunārs Kusiņš</a:t>
            </a:r>
          </a:p>
        </p:txBody>
      </p:sp>
      <p:pic>
        <p:nvPicPr>
          <p:cNvPr id="5" name="Graphic 4">
            <a:extLst>
              <a:ext uri="{FF2B5EF4-FFF2-40B4-BE49-F238E27FC236}">
                <a16:creationId xmlns:a16="http://schemas.microsoft.com/office/drawing/2014/main" xmlns="" id="{A30805E9-E892-26FD-6CDF-C2ADF09A8B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6152527"/>
            <a:ext cx="12192000" cy="131708"/>
          </a:xfrm>
          <a:prstGeom prst="rect">
            <a:avLst/>
          </a:prstGeom>
        </p:spPr>
      </p:pic>
      <p:pic>
        <p:nvPicPr>
          <p:cNvPr id="7" name="Graphic 6">
            <a:extLst>
              <a:ext uri="{FF2B5EF4-FFF2-40B4-BE49-F238E27FC236}">
                <a16:creationId xmlns:a16="http://schemas.microsoft.com/office/drawing/2014/main" xmlns="" id="{16C89398-2740-8A3C-94E9-D348D6829CD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11719264" y="389172"/>
            <a:ext cx="70921" cy="51095"/>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2130380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smtClean="0">
                <a:latin typeface="Times New Roman" panose="02020603050405020304" pitchFamily="18" charset="0"/>
                <a:cs typeface="Times New Roman" panose="02020603050405020304" pitchFamily="18" charset="0"/>
              </a:rPr>
              <a:t>Ar ko sākt pēc darba uzdevuma? </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8313" y="2184399"/>
            <a:ext cx="9975287" cy="3979333"/>
          </a:xfrm>
        </p:spPr>
        <p:txBody>
          <a:bodyPr>
            <a:noAutofit/>
          </a:bodyPr>
          <a:lstStyle/>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Ko nevajag darīt vispirms?</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Normatīvā regulējuma izstrādes soļi.</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Sākotnējās izpētes nozīme.</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Iespējamā metodika sākotnējai izpētei.</a:t>
            </a:r>
            <a:endParaRPr lang="lv-LV" sz="2800" dirty="0">
              <a:latin typeface="Times New Roman" panose="02020603050405020304" pitchFamily="18" charset="0"/>
              <a:cs typeface="Times New Roman" panose="02020603050405020304" pitchFamily="18" charset="0"/>
            </a:endParaRPr>
          </a:p>
          <a:p>
            <a:r>
              <a:rPr lang="lv-LV" sz="2800" b="1" i="1" dirty="0"/>
              <a:t> </a:t>
            </a:r>
            <a:endParaRPr lang="lv-LV" sz="2800" dirty="0"/>
          </a:p>
          <a:p>
            <a:pPr algn="just"/>
            <a:endParaRPr lang="lv-LV" sz="2800" dirty="0" smtClean="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1559423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err="1" smtClean="0">
                <a:latin typeface="Times New Roman" panose="02020603050405020304" pitchFamily="18" charset="0"/>
                <a:cs typeface="Times New Roman" panose="02020603050405020304" pitchFamily="18" charset="0"/>
              </a:rPr>
              <a:t>Standartpārbaudes</a:t>
            </a:r>
            <a:r>
              <a:rPr lang="lv-LV" sz="3200" b="1" dirty="0" smtClean="0">
                <a:latin typeface="Times New Roman" panose="02020603050405020304" pitchFamily="18" charset="0"/>
                <a:cs typeface="Times New Roman" panose="02020603050405020304" pitchFamily="18" charset="0"/>
              </a:rPr>
              <a:t> tests</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8313" y="1663703"/>
            <a:ext cx="9975287" cy="4500030"/>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Nolūks - radīt normatīvo tiesību aktu projektu </a:t>
            </a:r>
            <a:r>
              <a:rPr lang="lv-LV" sz="2800" dirty="0">
                <a:latin typeface="Times New Roman" panose="02020603050405020304" pitchFamily="18" charset="0"/>
                <a:cs typeface="Times New Roman" panose="02020603050405020304" pitchFamily="18" charset="0"/>
              </a:rPr>
              <a:t>izvērtēšanas </a:t>
            </a:r>
            <a:r>
              <a:rPr lang="lv-LV" sz="2800" dirty="0" err="1" smtClean="0">
                <a:latin typeface="Times New Roman" panose="02020603050405020304" pitchFamily="18" charset="0"/>
                <a:cs typeface="Times New Roman" panose="02020603050405020304" pitchFamily="18" charset="0"/>
              </a:rPr>
              <a:t>palīgrīku</a:t>
            </a:r>
            <a:r>
              <a:rPr lang="lv-LV" sz="2800" dirty="0" smtClean="0">
                <a:latin typeface="Times New Roman" panose="02020603050405020304" pitchFamily="18" charset="0"/>
                <a:cs typeface="Times New Roman" panose="02020603050405020304" pitchFamily="18" charset="0"/>
              </a:rPr>
              <a:t>, kas izmantojams </a:t>
            </a:r>
            <a:r>
              <a:rPr lang="lv-LV" sz="2800" dirty="0">
                <a:latin typeface="Times New Roman" panose="02020603050405020304" pitchFamily="18" charset="0"/>
                <a:cs typeface="Times New Roman" panose="02020603050405020304" pitchFamily="18" charset="0"/>
              </a:rPr>
              <a:t>papildus citām pārbaudēm. </a:t>
            </a:r>
            <a:endParaRPr lang="lv-LV" sz="2800" dirty="0" smtClean="0">
              <a:latin typeface="Times New Roman" panose="02020603050405020304" pitchFamily="18" charset="0"/>
              <a:cs typeface="Times New Roman" panose="02020603050405020304" pitchFamily="18" charset="0"/>
            </a:endParaRPr>
          </a:p>
          <a:p>
            <a:pPr algn="just"/>
            <a:r>
              <a:rPr lang="lv-LV" sz="2800" dirty="0" smtClean="0">
                <a:latin typeface="Times New Roman" panose="02020603050405020304" pitchFamily="18" charset="0"/>
                <a:cs typeface="Times New Roman" panose="02020603050405020304" pitchFamily="18" charset="0"/>
              </a:rPr>
              <a:t>Tests kā desmit noteiktā </a:t>
            </a:r>
            <a:r>
              <a:rPr lang="lv-LV" sz="2800" dirty="0">
                <a:latin typeface="Times New Roman" panose="02020603050405020304" pitchFamily="18" charset="0"/>
                <a:cs typeface="Times New Roman" panose="02020603050405020304" pitchFamily="18" charset="0"/>
              </a:rPr>
              <a:t>secībā </a:t>
            </a:r>
            <a:r>
              <a:rPr lang="lv-LV" sz="2800" dirty="0" smtClean="0">
                <a:latin typeface="Times New Roman" panose="02020603050405020304" pitchFamily="18" charset="0"/>
                <a:cs typeface="Times New Roman" panose="02020603050405020304" pitchFamily="18" charset="0"/>
              </a:rPr>
              <a:t>izkārtotas </a:t>
            </a:r>
            <a:r>
              <a:rPr lang="lv-LV" sz="2800" dirty="0">
                <a:latin typeface="Times New Roman" panose="02020603050405020304" pitchFamily="18" charset="0"/>
                <a:cs typeface="Times New Roman" panose="02020603050405020304" pitchFamily="18" charset="0"/>
              </a:rPr>
              <a:t>jautājumu </a:t>
            </a:r>
            <a:r>
              <a:rPr lang="lv-LV" sz="2800" dirty="0" smtClean="0">
                <a:latin typeface="Times New Roman" panose="02020603050405020304" pitchFamily="18" charset="0"/>
                <a:cs typeface="Times New Roman" panose="02020603050405020304" pitchFamily="18" charset="0"/>
              </a:rPr>
              <a:t>grupas. </a:t>
            </a:r>
          </a:p>
          <a:p>
            <a:pPr algn="just"/>
            <a:r>
              <a:rPr lang="lv-LV" sz="2800" dirty="0" smtClean="0">
                <a:latin typeface="Times New Roman" panose="02020603050405020304" pitchFamily="18" charset="0"/>
                <a:cs typeface="Times New Roman" panose="02020603050405020304" pitchFamily="18" charset="0"/>
              </a:rPr>
              <a:t>Objektīvākos </a:t>
            </a:r>
            <a:r>
              <a:rPr lang="lv-LV" sz="2800" dirty="0">
                <a:latin typeface="Times New Roman" panose="02020603050405020304" pitchFamily="18" charset="0"/>
                <a:cs typeface="Times New Roman" panose="02020603050405020304" pitchFamily="18" charset="0"/>
              </a:rPr>
              <a:t>un noderīgākos rezultātus </a:t>
            </a:r>
            <a:r>
              <a:rPr lang="lv-LV" sz="2800" dirty="0" smtClean="0">
                <a:latin typeface="Times New Roman" panose="02020603050405020304" pitchFamily="18" charset="0"/>
                <a:cs typeface="Times New Roman" panose="02020603050405020304" pitchFamily="18" charset="0"/>
              </a:rPr>
              <a:t>dod </a:t>
            </a:r>
            <a:r>
              <a:rPr lang="lv-LV" sz="2800" dirty="0">
                <a:latin typeface="Times New Roman" panose="02020603050405020304" pitchFamily="18" charset="0"/>
                <a:cs typeface="Times New Roman" panose="02020603050405020304" pitchFamily="18" charset="0"/>
              </a:rPr>
              <a:t>rakstveida atbilžu sniegšana uz testa jautājumiem, konsekventi ievērojot principu, ka </a:t>
            </a:r>
            <a:r>
              <a:rPr lang="lv-LV" sz="2800" b="1" dirty="0">
                <a:latin typeface="Times New Roman" panose="02020603050405020304" pitchFamily="18" charset="0"/>
                <a:cs typeface="Times New Roman" panose="02020603050405020304" pitchFamily="18" charset="0"/>
              </a:rPr>
              <a:t>pāriešana uz nākamo jautājumu (jautājumu grupu) un atbilžu sniegšana vēlama tikai pēc tam, kad sniegta izsmeļoša rakstveida atbilde uz iepriekšējo jautājumu</a:t>
            </a:r>
            <a:r>
              <a:rPr lang="lv-LV" sz="2800" dirty="0" smtClean="0">
                <a:latin typeface="Times New Roman" panose="02020603050405020304" pitchFamily="18" charset="0"/>
                <a:cs typeface="Times New Roman" panose="02020603050405020304" pitchFamily="18" charset="0"/>
              </a:rPr>
              <a:t>.</a:t>
            </a:r>
          </a:p>
          <a:p>
            <a:pPr algn="just"/>
            <a:r>
              <a:rPr lang="lv-LV" sz="2800" dirty="0" smtClean="0">
                <a:latin typeface="Times New Roman" panose="02020603050405020304" pitchFamily="18" charset="0"/>
                <a:cs typeface="Times New Roman" panose="02020603050405020304" pitchFamily="18" charset="0"/>
              </a:rPr>
              <a:t>Testa rakstveida izpilde palīdz sniegt argumentētas atbildes par plānojuma apspriedes stadijā saņemtajiem priekšlikumiem.</a:t>
            </a:r>
            <a:endParaRPr lang="lv-LV" sz="2800" dirty="0">
              <a:latin typeface="Times New Roman" panose="02020603050405020304" pitchFamily="18" charset="0"/>
              <a:cs typeface="Times New Roman" panose="02020603050405020304" pitchFamily="18" charset="0"/>
            </a:endParaRPr>
          </a:p>
          <a:p>
            <a:pPr algn="just"/>
            <a:endParaRPr lang="lv-LV" sz="2800" dirty="0" smtClean="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27438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err="1" smtClean="0">
                <a:latin typeface="Times New Roman" panose="02020603050405020304" pitchFamily="18" charset="0"/>
                <a:cs typeface="Times New Roman" panose="02020603050405020304" pitchFamily="18" charset="0"/>
              </a:rPr>
              <a:t>Standartpārbaudes</a:t>
            </a:r>
            <a:r>
              <a:rPr lang="lv-LV" sz="3200" b="1" dirty="0" smtClean="0">
                <a:latin typeface="Times New Roman" panose="02020603050405020304" pitchFamily="18" charset="0"/>
                <a:cs typeface="Times New Roman" panose="02020603050405020304" pitchFamily="18" charset="0"/>
              </a:rPr>
              <a:t> tests -1 solis</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8313" y="1663703"/>
            <a:ext cx="9975287" cy="4500030"/>
          </a:xfrm>
        </p:spPr>
        <p:txBody>
          <a:bodyPr>
            <a:noAutofit/>
          </a:bodyPr>
          <a:lstStyle/>
          <a:p>
            <a:pPr algn="just"/>
            <a:r>
              <a:rPr lang="lv-LV" sz="2800" dirty="0">
                <a:latin typeface="Times New Roman" panose="02020603050405020304" pitchFamily="18" charset="0"/>
                <a:cs typeface="Times New Roman" panose="02020603050405020304" pitchFamily="18" charset="0"/>
              </a:rPr>
              <a:t>Kāds ir esošais </a:t>
            </a:r>
            <a:r>
              <a:rPr lang="lv-LV" sz="2800" dirty="0" smtClean="0">
                <a:latin typeface="Times New Roman" panose="02020603050405020304" pitchFamily="18" charset="0"/>
                <a:cs typeface="Times New Roman" panose="02020603050405020304" pitchFamily="18" charset="0"/>
              </a:rPr>
              <a:t>stāvoklis? Kā </a:t>
            </a:r>
            <a:r>
              <a:rPr lang="lv-LV" sz="2800" dirty="0">
                <a:latin typeface="Times New Roman" panose="02020603050405020304" pitchFamily="18" charset="0"/>
                <a:cs typeface="Times New Roman" panose="02020603050405020304" pitchFamily="18" charset="0"/>
              </a:rPr>
              <a:t>izpaužas esošā stāvokļa trūkumi, </a:t>
            </a:r>
            <a:r>
              <a:rPr lang="lv-LV" sz="2800" dirty="0" smtClean="0">
                <a:latin typeface="Times New Roman" panose="02020603050405020304" pitchFamily="18" charset="0"/>
                <a:cs typeface="Times New Roman" panose="02020603050405020304" pitchFamily="18" charset="0"/>
              </a:rPr>
              <a:t>nepilnības? Vai </a:t>
            </a:r>
            <a:r>
              <a:rPr lang="lv-LV" sz="2800" dirty="0">
                <a:latin typeface="Times New Roman" panose="02020603050405020304" pitchFamily="18" charset="0"/>
                <a:cs typeface="Times New Roman" panose="02020603050405020304" pitchFamily="18" charset="0"/>
              </a:rPr>
              <a:t>šie trūkumi rada identificējamu problēmu?</a:t>
            </a:r>
          </a:p>
          <a:p>
            <a:pPr algn="just"/>
            <a:r>
              <a:rPr lang="lv-LV" sz="2800" dirty="0">
                <a:latin typeface="Times New Roman" panose="02020603050405020304" pitchFamily="18" charset="0"/>
                <a:cs typeface="Times New Roman" panose="02020603050405020304" pitchFamily="18" charset="0"/>
              </a:rPr>
              <a:t>Kādi ir esošā stāvokļa cēloņi?</a:t>
            </a:r>
          </a:p>
          <a:p>
            <a:pPr algn="just"/>
            <a:r>
              <a:rPr lang="lv-LV" sz="2800" dirty="0">
                <a:latin typeface="Times New Roman" panose="02020603050405020304" pitchFamily="18" charset="0"/>
                <a:cs typeface="Times New Roman" panose="02020603050405020304" pitchFamily="18" charset="0"/>
              </a:rPr>
              <a:t>Vai esošā stāvokļa iemesls ir kāda spēkā esoša tiesību norma (viena vai vairākas) vai normas neesamība?</a:t>
            </a:r>
          </a:p>
          <a:p>
            <a:pPr algn="just"/>
            <a:r>
              <a:rPr lang="lv-LV" sz="2800" dirty="0">
                <a:latin typeface="Times New Roman" panose="02020603050405020304" pitchFamily="18" charset="0"/>
                <a:cs typeface="Times New Roman" panose="02020603050405020304" pitchFamily="18" charset="0"/>
              </a:rPr>
              <a:t>Kas notiks, ja nenotiks nekāda </a:t>
            </a:r>
            <a:r>
              <a:rPr lang="lv-LV" sz="2800" dirty="0" smtClean="0">
                <a:latin typeface="Times New Roman" panose="02020603050405020304" pitchFamily="18" charset="0"/>
                <a:cs typeface="Times New Roman" panose="02020603050405020304" pitchFamily="18" charset="0"/>
              </a:rPr>
              <a:t>rīcība? Vai </a:t>
            </a:r>
            <a:r>
              <a:rPr lang="lv-LV" sz="2800" dirty="0">
                <a:latin typeface="Times New Roman" panose="02020603050405020304" pitchFamily="18" charset="0"/>
                <a:cs typeface="Times New Roman" panose="02020603050405020304" pitchFamily="18" charset="0"/>
              </a:rPr>
              <a:t>konstatētie trūkumi var izzust paši no sevis, piemēram, sabiedrības pašorganizēšanās ceļā?</a:t>
            </a:r>
          </a:p>
          <a:p>
            <a:pPr algn="just"/>
            <a:r>
              <a:rPr lang="lv-LV" sz="2800" dirty="0">
                <a:latin typeface="Times New Roman" panose="02020603050405020304" pitchFamily="18" charset="0"/>
                <a:cs typeface="Times New Roman" panose="02020603050405020304" pitchFamily="18" charset="0"/>
              </a:rPr>
              <a:t>Kādi ir esošā stāvokļa iespējamie attīstības varianti: stāvoklis uzlabosies; stāvoklis pasliktināsies; stāvoklis paliks apmēram tāds pats?</a:t>
            </a:r>
          </a:p>
          <a:p>
            <a:pPr algn="just"/>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2842534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err="1" smtClean="0">
                <a:latin typeface="Times New Roman" panose="02020603050405020304" pitchFamily="18" charset="0"/>
                <a:cs typeface="Times New Roman" panose="02020603050405020304" pitchFamily="18" charset="0"/>
              </a:rPr>
              <a:t>Standartpārbaudes</a:t>
            </a:r>
            <a:r>
              <a:rPr lang="lv-LV" sz="3200" b="1" dirty="0" smtClean="0">
                <a:latin typeface="Times New Roman" panose="02020603050405020304" pitchFamily="18" charset="0"/>
                <a:cs typeface="Times New Roman" panose="02020603050405020304" pitchFamily="18" charset="0"/>
              </a:rPr>
              <a:t> </a:t>
            </a:r>
            <a:r>
              <a:rPr lang="lv-LV" sz="3200" b="1" dirty="0">
                <a:latin typeface="Times New Roman" panose="02020603050405020304" pitchFamily="18" charset="0"/>
                <a:cs typeface="Times New Roman" panose="02020603050405020304" pitchFamily="18" charset="0"/>
              </a:rPr>
              <a:t>tests -</a:t>
            </a:r>
            <a:r>
              <a:rPr lang="lv-LV" sz="3200" b="1" dirty="0" smtClean="0">
                <a:latin typeface="Times New Roman" panose="02020603050405020304" pitchFamily="18" charset="0"/>
                <a:cs typeface="Times New Roman" panose="02020603050405020304" pitchFamily="18" charset="0"/>
              </a:rPr>
              <a:t>2 solis</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8313" y="2074333"/>
            <a:ext cx="9975287" cy="4089400"/>
          </a:xfrm>
        </p:spPr>
        <p:txBody>
          <a:bodyPr>
            <a:noAutofit/>
          </a:bodyPr>
          <a:lstStyle/>
          <a:p>
            <a:pPr algn="just"/>
            <a:r>
              <a:rPr lang="lv-LV" sz="2800" dirty="0">
                <a:latin typeface="Times New Roman" panose="02020603050405020304" pitchFamily="18" charset="0"/>
                <a:cs typeface="Times New Roman" panose="02020603050405020304" pitchFamily="18" charset="0"/>
              </a:rPr>
              <a:t>Kāds ir vēlamais </a:t>
            </a:r>
            <a:r>
              <a:rPr lang="lv-LV" sz="2800" dirty="0" smtClean="0">
                <a:latin typeface="Times New Roman" panose="02020603050405020304" pitchFamily="18" charset="0"/>
                <a:cs typeface="Times New Roman" panose="02020603050405020304" pitchFamily="18" charset="0"/>
              </a:rPr>
              <a:t>mērķis? Kādu </a:t>
            </a:r>
            <a:r>
              <a:rPr lang="lv-LV" sz="2800" dirty="0">
                <a:latin typeface="Times New Roman" panose="02020603050405020304" pitchFamily="18" charset="0"/>
                <a:cs typeface="Times New Roman" panose="02020603050405020304" pitchFamily="18" charset="0"/>
              </a:rPr>
              <a:t>mērķi vēlamies sasniegt?</a:t>
            </a:r>
          </a:p>
          <a:p>
            <a:pPr algn="just"/>
            <a:r>
              <a:rPr lang="lv-LV" sz="2800" dirty="0">
                <a:latin typeface="Times New Roman" panose="02020603050405020304" pitchFamily="18" charset="0"/>
                <a:cs typeface="Times New Roman" panose="02020603050405020304" pitchFamily="18" charset="0"/>
              </a:rPr>
              <a:t>Kāds stāvoklis uzskatāms par vēlamu (ideālu)?</a:t>
            </a:r>
          </a:p>
          <a:p>
            <a:pPr algn="just"/>
            <a:r>
              <a:rPr lang="lv-LV" sz="2800" dirty="0">
                <a:latin typeface="Times New Roman" panose="02020603050405020304" pitchFamily="18" charset="0"/>
                <a:cs typeface="Times New Roman" panose="02020603050405020304" pitchFamily="18" charset="0"/>
              </a:rPr>
              <a:t>Vai šo vēlamo stāvokli iespējams formulēt skaidri, precīzi un saprotami?</a:t>
            </a:r>
          </a:p>
          <a:p>
            <a:pPr algn="just"/>
            <a:r>
              <a:rPr lang="lv-LV" sz="2800" dirty="0">
                <a:latin typeface="Times New Roman" panose="02020603050405020304" pitchFamily="18" charset="0"/>
                <a:cs typeface="Times New Roman" panose="02020603050405020304" pitchFamily="18" charset="0"/>
              </a:rPr>
              <a:t>Vai šis vēlamais stāvoklis ir sasniedzams uzreiz vai pēc kāda laika (pakāpeniski)?</a:t>
            </a:r>
          </a:p>
          <a:p>
            <a:pPr algn="just"/>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3284629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err="1" smtClean="0">
                <a:latin typeface="Times New Roman" panose="02020603050405020304" pitchFamily="18" charset="0"/>
                <a:cs typeface="Times New Roman" panose="02020603050405020304" pitchFamily="18" charset="0"/>
              </a:rPr>
              <a:t>Standartpārbaudes</a:t>
            </a:r>
            <a:r>
              <a:rPr lang="lv-LV" sz="3200" b="1" dirty="0" smtClean="0">
                <a:latin typeface="Times New Roman" panose="02020603050405020304" pitchFamily="18" charset="0"/>
                <a:cs typeface="Times New Roman" panose="02020603050405020304" pitchFamily="18" charset="0"/>
              </a:rPr>
              <a:t> </a:t>
            </a:r>
            <a:r>
              <a:rPr lang="lv-LV" sz="3200" b="1" dirty="0">
                <a:latin typeface="Times New Roman" panose="02020603050405020304" pitchFamily="18" charset="0"/>
                <a:cs typeface="Times New Roman" panose="02020603050405020304" pitchFamily="18" charset="0"/>
              </a:rPr>
              <a:t>tests – 3 solis</a:t>
            </a:r>
          </a:p>
        </p:txBody>
      </p:sp>
      <p:sp>
        <p:nvSpPr>
          <p:cNvPr id="3" name="Subtitle 2"/>
          <p:cNvSpPr>
            <a:spLocks noGrp="1"/>
          </p:cNvSpPr>
          <p:nvPr>
            <p:ph type="subTitle" idx="1"/>
          </p:nvPr>
        </p:nvSpPr>
        <p:spPr>
          <a:xfrm>
            <a:off x="1048313" y="1663703"/>
            <a:ext cx="9975287" cy="4500030"/>
          </a:xfrm>
        </p:spPr>
        <p:txBody>
          <a:bodyPr>
            <a:noAutofit/>
          </a:bodyPr>
          <a:lstStyle/>
          <a:p>
            <a:pPr algn="just"/>
            <a:r>
              <a:rPr lang="lv-LV" sz="2800" dirty="0">
                <a:latin typeface="Times New Roman" panose="02020603050405020304" pitchFamily="18" charset="0"/>
                <a:cs typeface="Times New Roman" panose="02020603050405020304" pitchFamily="18" charset="0"/>
              </a:rPr>
              <a:t>Ar kādiem paņēmieniem šo vēlamo mērķi varētu sasniegt?</a:t>
            </a:r>
          </a:p>
          <a:p>
            <a:pPr algn="just"/>
            <a:r>
              <a:rPr lang="lv-LV" sz="2800" dirty="0">
                <a:latin typeface="Times New Roman" panose="02020603050405020304" pitchFamily="18" charset="0"/>
                <a:cs typeface="Times New Roman" panose="02020603050405020304" pitchFamily="18" charset="0"/>
              </a:rPr>
              <a:t>Vai eksistē vairākas alternatīvas, kā tikpat efektīvi var sasniegt šo mērķi?</a:t>
            </a:r>
          </a:p>
          <a:p>
            <a:pPr algn="just"/>
            <a:r>
              <a:rPr lang="lv-LV" sz="2800" dirty="0">
                <a:latin typeface="Times New Roman" panose="02020603050405020304" pitchFamily="18" charset="0"/>
                <a:cs typeface="Times New Roman" panose="02020603050405020304" pitchFamily="18" charset="0"/>
              </a:rPr>
              <a:t>Kāda tiesību norma ir racionāli </a:t>
            </a:r>
            <a:r>
              <a:rPr lang="lv-LV" sz="2800" dirty="0" smtClean="0">
                <a:latin typeface="Times New Roman" panose="02020603050405020304" pitchFamily="18" charset="0"/>
                <a:cs typeface="Times New Roman" panose="02020603050405020304" pitchFamily="18" charset="0"/>
              </a:rPr>
              <a:t>nepieciešama? Vai to tiesīga noteikt pašvaldība ar pašvaldību </a:t>
            </a:r>
            <a:r>
              <a:rPr lang="lv-LV" sz="2800" dirty="0">
                <a:latin typeface="Times New Roman" panose="02020603050405020304" pitchFamily="18" charset="0"/>
                <a:cs typeface="Times New Roman" panose="02020603050405020304" pitchFamily="18" charset="0"/>
              </a:rPr>
              <a:t>saistošie </a:t>
            </a:r>
            <a:r>
              <a:rPr lang="lv-LV" sz="2800" dirty="0" smtClean="0">
                <a:latin typeface="Times New Roman" panose="02020603050405020304" pitchFamily="18" charset="0"/>
                <a:cs typeface="Times New Roman" panose="02020603050405020304" pitchFamily="18" charset="0"/>
              </a:rPr>
              <a:t>noteikumiem? </a:t>
            </a:r>
            <a:endParaRPr lang="lv-LV" sz="2800" dirty="0">
              <a:latin typeface="Times New Roman" panose="02020603050405020304" pitchFamily="18" charset="0"/>
              <a:cs typeface="Times New Roman" panose="02020603050405020304" pitchFamily="18" charset="0"/>
            </a:endParaRPr>
          </a:p>
          <a:p>
            <a:pPr algn="just"/>
            <a:r>
              <a:rPr lang="lv-LV" sz="2800" dirty="0">
                <a:latin typeface="Times New Roman" panose="02020603050405020304" pitchFamily="18" charset="0"/>
                <a:cs typeface="Times New Roman" panose="02020603050405020304" pitchFamily="18" charset="0"/>
              </a:rPr>
              <a:t>Vai jāizmanto citi instrumenti – ētikas kodeksi, ieteikumi, rokasgrāmatas?</a:t>
            </a:r>
          </a:p>
          <a:p>
            <a:pPr algn="just"/>
            <a:r>
              <a:rPr lang="lv-LV" sz="2800" dirty="0">
                <a:latin typeface="Times New Roman" panose="02020603050405020304" pitchFamily="18" charset="0"/>
                <a:cs typeface="Times New Roman" panose="02020603050405020304" pitchFamily="18" charset="0"/>
              </a:rPr>
              <a:t>Vai jāizmanto viens vai vairāki minētie risinājumi?</a:t>
            </a:r>
          </a:p>
          <a:p>
            <a:pPr algn="just"/>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2080366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err="1" smtClean="0">
                <a:latin typeface="Times New Roman" panose="02020603050405020304" pitchFamily="18" charset="0"/>
                <a:cs typeface="Times New Roman" panose="02020603050405020304" pitchFamily="18" charset="0"/>
              </a:rPr>
              <a:t>Standartpārbaudes</a:t>
            </a:r>
            <a:r>
              <a:rPr lang="lv-LV" sz="3200" b="1" dirty="0" smtClean="0">
                <a:latin typeface="Times New Roman" panose="02020603050405020304" pitchFamily="18" charset="0"/>
                <a:cs typeface="Times New Roman" panose="02020603050405020304" pitchFamily="18" charset="0"/>
              </a:rPr>
              <a:t> </a:t>
            </a:r>
            <a:r>
              <a:rPr lang="lv-LV" sz="3200" b="1" dirty="0">
                <a:latin typeface="Times New Roman" panose="02020603050405020304" pitchFamily="18" charset="0"/>
                <a:cs typeface="Times New Roman" panose="02020603050405020304" pitchFamily="18" charset="0"/>
              </a:rPr>
              <a:t>tests – 4 solis</a:t>
            </a:r>
          </a:p>
        </p:txBody>
      </p:sp>
      <p:sp>
        <p:nvSpPr>
          <p:cNvPr id="3" name="Subtitle 2"/>
          <p:cNvSpPr>
            <a:spLocks noGrp="1"/>
          </p:cNvSpPr>
          <p:nvPr>
            <p:ph type="subTitle" idx="1"/>
          </p:nvPr>
        </p:nvSpPr>
        <p:spPr>
          <a:xfrm>
            <a:off x="1048313" y="1663703"/>
            <a:ext cx="9975287" cy="4500030"/>
          </a:xfrm>
        </p:spPr>
        <p:txBody>
          <a:bodyPr>
            <a:noAutofit/>
          </a:bodyPr>
          <a:lstStyle/>
          <a:p>
            <a:pPr algn="just"/>
            <a:r>
              <a:rPr lang="lv-LV" sz="2800" dirty="0">
                <a:latin typeface="Times New Roman" panose="02020603050405020304" pitchFamily="18" charset="0"/>
                <a:cs typeface="Times New Roman" panose="02020603050405020304" pitchFamily="18" charset="0"/>
              </a:rPr>
              <a:t>Vai kādā citā </a:t>
            </a:r>
            <a:r>
              <a:rPr lang="lv-LV" sz="2800" dirty="0" smtClean="0">
                <a:latin typeface="Times New Roman" panose="02020603050405020304" pitchFamily="18" charset="0"/>
                <a:cs typeface="Times New Roman" panose="02020603050405020304" pitchFamily="18" charset="0"/>
              </a:rPr>
              <a:t>pašvaldībā (Latvijā, Eiropas </a:t>
            </a:r>
            <a:r>
              <a:rPr lang="lv-LV" sz="2800" dirty="0">
                <a:latin typeface="Times New Roman" panose="02020603050405020304" pitchFamily="18" charset="0"/>
                <a:cs typeface="Times New Roman" panose="02020603050405020304" pitchFamily="18" charset="0"/>
              </a:rPr>
              <a:t>Savienībā vai citur pasaulē) ir bijusi (šobrīd pastāv) līdzīga problēma, un vai tā tiek uzskatīta par problēmu un regulējamu jomu?</a:t>
            </a:r>
          </a:p>
          <a:p>
            <a:pPr algn="just"/>
            <a:r>
              <a:rPr lang="lv-LV" sz="2800" dirty="0">
                <a:latin typeface="Times New Roman" panose="02020603050405020304" pitchFamily="18" charset="0"/>
                <a:cs typeface="Times New Roman" panose="02020603050405020304" pitchFamily="18" charset="0"/>
              </a:rPr>
              <a:t>Vai kādā </a:t>
            </a:r>
            <a:r>
              <a:rPr lang="lv-LV" sz="2800" dirty="0" smtClean="0">
                <a:latin typeface="Times New Roman" panose="02020603050405020304" pitchFamily="18" charset="0"/>
                <a:cs typeface="Times New Roman" panose="02020603050405020304" pitchFamily="18" charset="0"/>
              </a:rPr>
              <a:t>citā pašvaldībā </a:t>
            </a:r>
            <a:r>
              <a:rPr lang="lv-LV" sz="2800" dirty="0">
                <a:latin typeface="Times New Roman" panose="02020603050405020304" pitchFamily="18" charset="0"/>
                <a:cs typeface="Times New Roman" panose="02020603050405020304" pitchFamily="18" charset="0"/>
              </a:rPr>
              <a:t>ir risinājuma precedenti?</a:t>
            </a:r>
          </a:p>
          <a:p>
            <a:pPr algn="just"/>
            <a:r>
              <a:rPr lang="lv-LV" sz="2800" dirty="0">
                <a:latin typeface="Times New Roman" panose="02020603050405020304" pitchFamily="18" charset="0"/>
                <a:cs typeface="Times New Roman" panose="02020603050405020304" pitchFamily="18" charset="0"/>
              </a:rPr>
              <a:t>Kādus rezultātus šajā </a:t>
            </a:r>
            <a:r>
              <a:rPr lang="lv-LV" sz="2800" dirty="0" smtClean="0">
                <a:latin typeface="Times New Roman" panose="02020603050405020304" pitchFamily="18" charset="0"/>
                <a:cs typeface="Times New Roman" panose="02020603050405020304" pitchFamily="18" charset="0"/>
              </a:rPr>
              <a:t>pašvaldībā tas ir </a:t>
            </a:r>
            <a:r>
              <a:rPr lang="lv-LV" sz="2800" dirty="0">
                <a:latin typeface="Times New Roman" panose="02020603050405020304" pitchFamily="18" charset="0"/>
                <a:cs typeface="Times New Roman" panose="02020603050405020304" pitchFamily="18" charset="0"/>
              </a:rPr>
              <a:t>devis?</a:t>
            </a:r>
          </a:p>
          <a:p>
            <a:pPr algn="just"/>
            <a:r>
              <a:rPr lang="lv-LV" sz="2800" dirty="0">
                <a:latin typeface="Times New Roman" panose="02020603050405020304" pitchFamily="18" charset="0"/>
                <a:cs typeface="Times New Roman" panose="02020603050405020304" pitchFamily="18" charset="0"/>
              </a:rPr>
              <a:t>Kādas ir vispārīgās </a:t>
            </a:r>
            <a:r>
              <a:rPr lang="lv-LV" sz="2800" dirty="0" smtClean="0">
                <a:latin typeface="Times New Roman" panose="02020603050405020304" pitchFamily="18" charset="0"/>
                <a:cs typeface="Times New Roman" panose="02020603050405020304" pitchFamily="18" charset="0"/>
              </a:rPr>
              <a:t>tendences </a:t>
            </a:r>
            <a:r>
              <a:rPr lang="lv-LV" sz="2800" dirty="0">
                <a:latin typeface="Times New Roman" panose="02020603050405020304" pitchFamily="18" charset="0"/>
                <a:cs typeface="Times New Roman" panose="02020603050405020304" pitchFamily="18" charset="0"/>
              </a:rPr>
              <a:t>– risinājums ir sastopams; risinājums ir sastopams un tā izmantošana izplatās, risinājums ir sastopams, bet tā izmantošana samazinās?</a:t>
            </a:r>
          </a:p>
          <a:p>
            <a:pPr algn="just"/>
            <a:r>
              <a:rPr lang="lv-LV" sz="2800" dirty="0">
                <a:latin typeface="Times New Roman" panose="02020603050405020304" pitchFamily="18" charset="0"/>
                <a:cs typeface="Times New Roman" panose="02020603050405020304" pitchFamily="18" charset="0"/>
              </a:rPr>
              <a:t>Vai iespējama risinājuma aizgūšana no citas </a:t>
            </a:r>
            <a:r>
              <a:rPr lang="lv-LV" sz="2800" dirty="0" smtClean="0">
                <a:latin typeface="Times New Roman" panose="02020603050405020304" pitchFamily="18" charset="0"/>
                <a:cs typeface="Times New Roman" panose="02020603050405020304" pitchFamily="18" charset="0"/>
              </a:rPr>
              <a:t>pašvaldības vai citas valsts</a:t>
            </a:r>
            <a:r>
              <a:rPr lang="lv-LV" sz="2800" dirty="0">
                <a:latin typeface="Times New Roman" panose="02020603050405020304" pitchFamily="18" charset="0"/>
                <a:cs typeface="Times New Roman" panose="02020603050405020304" pitchFamily="18" charset="0"/>
              </a:rPr>
              <a:t>?</a:t>
            </a:r>
          </a:p>
          <a:p>
            <a:pPr algn="just"/>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282451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err="1" smtClean="0">
                <a:latin typeface="Times New Roman" panose="02020603050405020304" pitchFamily="18" charset="0"/>
                <a:cs typeface="Times New Roman" panose="02020603050405020304" pitchFamily="18" charset="0"/>
              </a:rPr>
              <a:t>Standartpārbaudes</a:t>
            </a:r>
            <a:r>
              <a:rPr lang="lv-LV" sz="3200" b="1" dirty="0" smtClean="0">
                <a:latin typeface="Times New Roman" panose="02020603050405020304" pitchFamily="18" charset="0"/>
                <a:cs typeface="Times New Roman" panose="02020603050405020304" pitchFamily="18" charset="0"/>
              </a:rPr>
              <a:t> </a:t>
            </a:r>
            <a:r>
              <a:rPr lang="lv-LV" sz="3200" b="1" dirty="0">
                <a:latin typeface="Times New Roman" panose="02020603050405020304" pitchFamily="18" charset="0"/>
                <a:cs typeface="Times New Roman" panose="02020603050405020304" pitchFamily="18" charset="0"/>
              </a:rPr>
              <a:t>tests – 5 solis</a:t>
            </a:r>
          </a:p>
        </p:txBody>
      </p:sp>
      <p:sp>
        <p:nvSpPr>
          <p:cNvPr id="3" name="Subtitle 2"/>
          <p:cNvSpPr>
            <a:spLocks noGrp="1"/>
          </p:cNvSpPr>
          <p:nvPr>
            <p:ph type="subTitle" idx="1"/>
          </p:nvPr>
        </p:nvSpPr>
        <p:spPr>
          <a:xfrm>
            <a:off x="1048313" y="1663703"/>
            <a:ext cx="9975287" cy="4500030"/>
          </a:xfrm>
        </p:spPr>
        <p:txBody>
          <a:bodyPr>
            <a:noAutofit/>
          </a:bodyPr>
          <a:lstStyle/>
          <a:p>
            <a:pPr algn="just"/>
            <a:r>
              <a:rPr lang="lv-LV" sz="2800" dirty="0">
                <a:latin typeface="Times New Roman" panose="02020603050405020304" pitchFamily="18" charset="0"/>
                <a:cs typeface="Times New Roman" panose="02020603050405020304" pitchFamily="18" charset="0"/>
              </a:rPr>
              <a:t>Ja secināts, ka vajag </a:t>
            </a:r>
            <a:r>
              <a:rPr lang="lv-LV" sz="2800" dirty="0" smtClean="0">
                <a:latin typeface="Times New Roman" panose="02020603050405020304" pitchFamily="18" charset="0"/>
                <a:cs typeface="Times New Roman" panose="02020603050405020304" pitchFamily="18" charset="0"/>
              </a:rPr>
              <a:t>pašvaldības saistošo noteikumu </a:t>
            </a:r>
            <a:r>
              <a:rPr lang="lv-LV" sz="2800" dirty="0">
                <a:latin typeface="Times New Roman" panose="02020603050405020304" pitchFamily="18" charset="0"/>
                <a:cs typeface="Times New Roman" panose="02020603050405020304" pitchFamily="18" charset="0"/>
              </a:rPr>
              <a:t>normu, tad jānoskaidro:</a:t>
            </a:r>
          </a:p>
          <a:p>
            <a:pPr algn="just"/>
            <a:r>
              <a:rPr lang="lv-LV" sz="2800" dirty="0" smtClean="0">
                <a:latin typeface="Times New Roman" panose="02020603050405020304" pitchFamily="18" charset="0"/>
                <a:cs typeface="Times New Roman" panose="02020603050405020304" pitchFamily="18" charset="0"/>
              </a:rPr>
              <a:t>- vai </a:t>
            </a:r>
            <a:r>
              <a:rPr lang="lv-LV" sz="2800" dirty="0">
                <a:latin typeface="Times New Roman" panose="02020603050405020304" pitchFamily="18" charset="0"/>
                <a:cs typeface="Times New Roman" panose="02020603050405020304" pitchFamily="18" charset="0"/>
              </a:rPr>
              <a:t>tas novērsīs vai mazinās 1. jautājumu grupā konstatēto trūkumus, problēmu (pilnībā, daļēji, nemaz);</a:t>
            </a:r>
          </a:p>
          <a:p>
            <a:pPr algn="just"/>
            <a:r>
              <a:rPr lang="lv-LV" sz="2800" dirty="0" smtClean="0">
                <a:latin typeface="Times New Roman" panose="02020603050405020304" pitchFamily="18" charset="0"/>
                <a:cs typeface="Times New Roman" panose="02020603050405020304" pitchFamily="18" charset="0"/>
              </a:rPr>
              <a:t>- vai </a:t>
            </a:r>
            <a:r>
              <a:rPr lang="lv-LV" sz="2800" dirty="0">
                <a:latin typeface="Times New Roman" panose="02020603050405020304" pitchFamily="18" charset="0"/>
                <a:cs typeface="Times New Roman" panose="02020603050405020304" pitchFamily="18" charset="0"/>
              </a:rPr>
              <a:t>tas novērsīs un mazinās cēloņus (skat 1. jautājumu);</a:t>
            </a:r>
          </a:p>
          <a:p>
            <a:pPr algn="just"/>
            <a:r>
              <a:rPr lang="lv-LV" sz="2800" dirty="0" smtClean="0">
                <a:latin typeface="Times New Roman" panose="02020603050405020304" pitchFamily="18" charset="0"/>
                <a:cs typeface="Times New Roman" panose="02020603050405020304" pitchFamily="18" charset="0"/>
              </a:rPr>
              <a:t>- vai </a:t>
            </a:r>
            <a:r>
              <a:rPr lang="lv-LV" sz="2800" dirty="0">
                <a:latin typeface="Times New Roman" panose="02020603050405020304" pitchFamily="18" charset="0"/>
                <a:cs typeface="Times New Roman" panose="02020603050405020304" pitchFamily="18" charset="0"/>
              </a:rPr>
              <a:t>risinājums ļaus sasniegt (tuvoties) 2. jautājumu grupā formulētajam mērķim;</a:t>
            </a:r>
          </a:p>
          <a:p>
            <a:pPr algn="just"/>
            <a:r>
              <a:rPr lang="lv-LV" sz="2800" dirty="0" smtClean="0">
                <a:latin typeface="Times New Roman" panose="02020603050405020304" pitchFamily="18" charset="0"/>
                <a:cs typeface="Times New Roman" panose="02020603050405020304" pitchFamily="18" charset="0"/>
              </a:rPr>
              <a:t>- vai </a:t>
            </a:r>
            <a:r>
              <a:rPr lang="lv-LV" sz="2800" dirty="0">
                <a:latin typeface="Times New Roman" panose="02020603050405020304" pitchFamily="18" charset="0"/>
                <a:cs typeface="Times New Roman" panose="02020603050405020304" pitchFamily="18" charset="0"/>
              </a:rPr>
              <a:t>iespējamais risinājums ļaus pilnībā vai tikai daļēji sasniegt mērķi?</a:t>
            </a:r>
          </a:p>
          <a:p>
            <a:pPr algn="just"/>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66004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err="1" smtClean="0">
                <a:latin typeface="Times New Roman" panose="02020603050405020304" pitchFamily="18" charset="0"/>
                <a:cs typeface="Times New Roman" panose="02020603050405020304" pitchFamily="18" charset="0"/>
              </a:rPr>
              <a:t>Standartpārbaudes</a:t>
            </a:r>
            <a:r>
              <a:rPr lang="lv-LV" sz="3200" b="1" dirty="0" smtClean="0">
                <a:latin typeface="Times New Roman" panose="02020603050405020304" pitchFamily="18" charset="0"/>
                <a:cs typeface="Times New Roman" panose="02020603050405020304" pitchFamily="18" charset="0"/>
              </a:rPr>
              <a:t> </a:t>
            </a:r>
            <a:r>
              <a:rPr lang="lv-LV" sz="3200" b="1" dirty="0">
                <a:latin typeface="Times New Roman" panose="02020603050405020304" pitchFamily="18" charset="0"/>
                <a:cs typeface="Times New Roman" panose="02020603050405020304" pitchFamily="18" charset="0"/>
              </a:rPr>
              <a:t>tests – 6 solis</a:t>
            </a:r>
          </a:p>
        </p:txBody>
      </p:sp>
      <p:sp>
        <p:nvSpPr>
          <p:cNvPr id="3" name="Subtitle 2"/>
          <p:cNvSpPr>
            <a:spLocks noGrp="1"/>
          </p:cNvSpPr>
          <p:nvPr>
            <p:ph type="subTitle" idx="1"/>
          </p:nvPr>
        </p:nvSpPr>
        <p:spPr>
          <a:xfrm>
            <a:off x="1048313" y="1888067"/>
            <a:ext cx="9975287" cy="4275666"/>
          </a:xfrm>
        </p:spPr>
        <p:txBody>
          <a:bodyPr>
            <a:noAutofit/>
          </a:bodyPr>
          <a:lstStyle/>
          <a:p>
            <a:pPr algn="just">
              <a:lnSpc>
                <a:spcPct val="150000"/>
              </a:lnSpc>
            </a:pPr>
            <a:r>
              <a:rPr lang="lv-LV" sz="2800" dirty="0">
                <a:latin typeface="Times New Roman" panose="02020603050405020304" pitchFamily="18" charset="0"/>
                <a:cs typeface="Times New Roman" panose="02020603050405020304" pitchFamily="18" charset="0"/>
              </a:rPr>
              <a:t>Kāpēc </a:t>
            </a:r>
            <a:r>
              <a:rPr lang="lv-LV" sz="2800" dirty="0" smtClean="0">
                <a:latin typeface="Times New Roman" panose="02020603050405020304" pitchFamily="18" charset="0"/>
                <a:cs typeface="Times New Roman" panose="02020603050405020304" pitchFamily="18" charset="0"/>
              </a:rPr>
              <a:t>šādi jārīkojas </a:t>
            </a:r>
            <a:r>
              <a:rPr lang="lv-LV" sz="2800" dirty="0">
                <a:latin typeface="Times New Roman" panose="02020603050405020304" pitchFamily="18" charset="0"/>
                <a:cs typeface="Times New Roman" panose="02020603050405020304" pitchFamily="18" charset="0"/>
              </a:rPr>
              <a:t>tieši šobrīd?</a:t>
            </a:r>
          </a:p>
          <a:p>
            <a:pPr algn="just">
              <a:lnSpc>
                <a:spcPct val="150000"/>
              </a:lnSpc>
            </a:pPr>
            <a:r>
              <a:rPr lang="lv-LV" sz="2800" dirty="0">
                <a:latin typeface="Times New Roman" panose="02020603050405020304" pitchFamily="18" charset="0"/>
                <a:cs typeface="Times New Roman" panose="02020603050405020304" pitchFamily="18" charset="0"/>
              </a:rPr>
              <a:t>Vai risinājums ir savlaicīgs?</a:t>
            </a:r>
          </a:p>
          <a:p>
            <a:pPr algn="just">
              <a:lnSpc>
                <a:spcPct val="150000"/>
              </a:lnSpc>
            </a:pPr>
            <a:r>
              <a:rPr lang="lv-LV" sz="2800" dirty="0">
                <a:latin typeface="Times New Roman" panose="02020603050405020304" pitchFamily="18" charset="0"/>
                <a:cs typeface="Times New Roman" panose="02020603050405020304" pitchFamily="18" charset="0"/>
              </a:rPr>
              <a:t>Vai apsteidzoša rīcība ir pamatota?</a:t>
            </a:r>
          </a:p>
          <a:p>
            <a:pPr algn="just">
              <a:lnSpc>
                <a:spcPct val="150000"/>
              </a:lnSpc>
            </a:pPr>
            <a:r>
              <a:rPr lang="lv-LV" sz="2800" dirty="0">
                <a:latin typeface="Times New Roman" panose="02020603050405020304" pitchFamily="18" charset="0"/>
                <a:cs typeface="Times New Roman" panose="02020603050405020304" pitchFamily="18" charset="0"/>
              </a:rPr>
              <a:t>Vai šīs problēmas risinājumu nevar apvienot kopā ar kādu citu lai izvairītos no bezgalīgu sīku grozījumu sērijas?</a:t>
            </a:r>
          </a:p>
          <a:p>
            <a:pPr algn="just"/>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405829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err="1" smtClean="0">
                <a:latin typeface="Times New Roman" panose="02020603050405020304" pitchFamily="18" charset="0"/>
                <a:cs typeface="Times New Roman" panose="02020603050405020304" pitchFamily="18" charset="0"/>
              </a:rPr>
              <a:t>Standartpārbaudes</a:t>
            </a:r>
            <a:r>
              <a:rPr lang="lv-LV" sz="3200" b="1" dirty="0" smtClean="0">
                <a:latin typeface="Times New Roman" panose="02020603050405020304" pitchFamily="18" charset="0"/>
                <a:cs typeface="Times New Roman" panose="02020603050405020304" pitchFamily="18" charset="0"/>
              </a:rPr>
              <a:t> tests – 7 solis</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8313" y="1663703"/>
            <a:ext cx="9975287" cy="4500030"/>
          </a:xfrm>
        </p:spPr>
        <p:txBody>
          <a:bodyPr>
            <a:noAutofit/>
          </a:bodyPr>
          <a:lstStyle/>
          <a:p>
            <a:pPr algn="just"/>
            <a:r>
              <a:rPr lang="lv-LV" sz="2800" dirty="0">
                <a:latin typeface="Times New Roman" panose="02020603050405020304" pitchFamily="18" charset="0"/>
                <a:cs typeface="Times New Roman" panose="02020603050405020304" pitchFamily="18" charset="0"/>
              </a:rPr>
              <a:t>Vai ir veikta īstermiņa un ilgtermiņa ieguvumu un izdevumu analīze?</a:t>
            </a:r>
          </a:p>
          <a:p>
            <a:pPr algn="just"/>
            <a:r>
              <a:rPr lang="lv-LV" sz="2800" dirty="0">
                <a:latin typeface="Times New Roman" panose="02020603050405020304" pitchFamily="18" charset="0"/>
                <a:cs typeface="Times New Roman" panose="02020603050405020304" pitchFamily="18" charset="0"/>
              </a:rPr>
              <a:t>Kādu resursu (finanšu u.c.) patēriņu prasa iespējamais risinājums?</a:t>
            </a:r>
          </a:p>
          <a:p>
            <a:pPr algn="just"/>
            <a:r>
              <a:rPr lang="lv-LV" sz="2800" dirty="0">
                <a:latin typeface="Times New Roman" panose="02020603050405020304" pitchFamily="18" charset="0"/>
                <a:cs typeface="Times New Roman" panose="02020603050405020304" pitchFamily="18" charset="0"/>
              </a:rPr>
              <a:t>Vai var nonākt pie faktos balstīta, argumentēta un pamatota secinājuma par to, ka tas ir pats efektīvākais risinājums?</a:t>
            </a:r>
          </a:p>
          <a:p>
            <a:pPr algn="just"/>
            <a:r>
              <a:rPr lang="lv-LV" sz="2800" dirty="0">
                <a:latin typeface="Times New Roman" panose="02020603050405020304" pitchFamily="18" charset="0"/>
                <a:cs typeface="Times New Roman" panose="02020603050405020304" pitchFamily="18" charset="0"/>
              </a:rPr>
              <a:t>Vai šim risinājumam ir kādi trūkumi, nepilnības (blaknes), kas redzami uzreiz vai var parādīties nākotnē?</a:t>
            </a:r>
          </a:p>
          <a:p>
            <a:pPr algn="just"/>
            <a:r>
              <a:rPr lang="lv-LV" sz="2800" dirty="0">
                <a:latin typeface="Times New Roman" panose="02020603050405020304" pitchFamily="18" charset="0"/>
                <a:cs typeface="Times New Roman" panose="02020603050405020304" pitchFamily="18" charset="0"/>
              </a:rPr>
              <a:t>Kādas ir risinājuma </a:t>
            </a:r>
            <a:r>
              <a:rPr lang="lv-LV" sz="2800" dirty="0" smtClean="0">
                <a:latin typeface="Times New Roman" panose="02020603050405020304" pitchFamily="18" charset="0"/>
                <a:cs typeface="Times New Roman" panose="02020603050405020304" pitchFamily="18" charset="0"/>
              </a:rPr>
              <a:t>sociālās</a:t>
            </a:r>
            <a:r>
              <a:rPr lang="lv-LV" sz="2800" dirty="0">
                <a:latin typeface="Times New Roman" panose="02020603050405020304" pitchFamily="18" charset="0"/>
                <a:cs typeface="Times New Roman" panose="02020603050405020304" pitchFamily="18" charset="0"/>
              </a:rPr>
              <a:t> </a:t>
            </a:r>
            <a:r>
              <a:rPr lang="lv-LV" sz="2800" dirty="0" smtClean="0">
                <a:latin typeface="Times New Roman" panose="02020603050405020304" pitchFamily="18" charset="0"/>
                <a:cs typeface="Times New Roman" panose="02020603050405020304" pitchFamily="18" charset="0"/>
              </a:rPr>
              <a:t>un citas </a:t>
            </a:r>
            <a:r>
              <a:rPr lang="lv-LV" sz="2800" dirty="0">
                <a:latin typeface="Times New Roman" panose="02020603050405020304" pitchFamily="18" charset="0"/>
                <a:cs typeface="Times New Roman" panose="02020603050405020304" pitchFamily="18" charset="0"/>
              </a:rPr>
              <a:t>iespējamās sekas?</a:t>
            </a:r>
          </a:p>
          <a:p>
            <a:pPr algn="just"/>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35562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err="1" smtClean="0">
                <a:latin typeface="Times New Roman" panose="02020603050405020304" pitchFamily="18" charset="0"/>
                <a:cs typeface="Times New Roman" panose="02020603050405020304" pitchFamily="18" charset="0"/>
              </a:rPr>
              <a:t>Standartpārbaudes</a:t>
            </a:r>
            <a:r>
              <a:rPr lang="lv-LV" sz="3200" b="1" dirty="0" smtClean="0">
                <a:latin typeface="Times New Roman" panose="02020603050405020304" pitchFamily="18" charset="0"/>
                <a:cs typeface="Times New Roman" panose="02020603050405020304" pitchFamily="18" charset="0"/>
              </a:rPr>
              <a:t> tests – 8 solis</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8313" y="1663703"/>
            <a:ext cx="9975287" cy="4500030"/>
          </a:xfrm>
        </p:spPr>
        <p:txBody>
          <a:bodyPr>
            <a:noAutofit/>
          </a:bodyPr>
          <a:lstStyle/>
          <a:p>
            <a:pPr algn="just"/>
            <a:r>
              <a:rPr lang="lv-LV" sz="2800" dirty="0">
                <a:latin typeface="Times New Roman" panose="02020603050405020304" pitchFamily="18" charset="0"/>
                <a:cs typeface="Times New Roman" panose="02020603050405020304" pitchFamily="18" charset="0"/>
              </a:rPr>
              <a:t>Kādu sabiedrības grupu intereses pastāv šajā jomā?</a:t>
            </a:r>
          </a:p>
          <a:p>
            <a:pPr algn="just"/>
            <a:r>
              <a:rPr lang="lv-LV" sz="2800" dirty="0">
                <a:latin typeface="Times New Roman" panose="02020603050405020304" pitchFamily="18" charset="0"/>
                <a:cs typeface="Times New Roman" panose="02020603050405020304" pitchFamily="18" charset="0"/>
              </a:rPr>
              <a:t>Vai visas grupas ir apzinātas, un vai visas šo grupu intereses ir </a:t>
            </a:r>
            <a:r>
              <a:rPr lang="lv-LV" sz="2800" dirty="0" smtClean="0">
                <a:latin typeface="Times New Roman" panose="02020603050405020304" pitchFamily="18" charset="0"/>
                <a:cs typeface="Times New Roman" panose="02020603050405020304" pitchFamily="18" charset="0"/>
              </a:rPr>
              <a:t>apzinātas? Vai </a:t>
            </a:r>
            <a:r>
              <a:rPr lang="lv-LV" sz="2800" dirty="0">
                <a:latin typeface="Times New Roman" panose="02020603050405020304" pitchFamily="18" charset="0"/>
                <a:cs typeface="Times New Roman" panose="02020603050405020304" pitchFamily="18" charset="0"/>
              </a:rPr>
              <a:t>šo grupu intereses saduras?</a:t>
            </a:r>
          </a:p>
          <a:p>
            <a:pPr algn="just"/>
            <a:r>
              <a:rPr lang="lv-LV" sz="2800" dirty="0">
                <a:latin typeface="Times New Roman" panose="02020603050405020304" pitchFamily="18" charset="0"/>
                <a:cs typeface="Times New Roman" panose="02020603050405020304" pitchFamily="18" charset="0"/>
              </a:rPr>
              <a:t>Vai visiem (visām grupām) ir dotas iespējas izteikt savu viedokli?</a:t>
            </a:r>
          </a:p>
          <a:p>
            <a:pPr algn="just"/>
            <a:r>
              <a:rPr lang="lv-LV" sz="2800" dirty="0">
                <a:latin typeface="Times New Roman" panose="02020603050405020304" pitchFamily="18" charset="0"/>
                <a:cs typeface="Times New Roman" panose="02020603050405020304" pitchFamily="18" charset="0"/>
              </a:rPr>
              <a:t>Kādā veidā viņi ir uzklausīti?</a:t>
            </a:r>
          </a:p>
          <a:p>
            <a:pPr algn="just"/>
            <a:r>
              <a:rPr lang="lv-LV" sz="2800" dirty="0">
                <a:latin typeface="Times New Roman" panose="02020603050405020304" pitchFamily="18" charset="0"/>
                <a:cs typeface="Times New Roman" panose="02020603050405020304" pitchFamily="18" charset="0"/>
              </a:rPr>
              <a:t>Vai ir kādi korupcijas </a:t>
            </a:r>
            <a:r>
              <a:rPr lang="lv-LV" sz="2800" dirty="0" smtClean="0">
                <a:latin typeface="Times New Roman" panose="02020603050405020304" pitchFamily="18" charset="0"/>
                <a:cs typeface="Times New Roman" panose="02020603050405020304" pitchFamily="18" charset="0"/>
              </a:rPr>
              <a:t>riski? Kā </a:t>
            </a:r>
            <a:r>
              <a:rPr lang="lv-LV" sz="2800" dirty="0">
                <a:latin typeface="Times New Roman" panose="02020603050405020304" pitchFamily="18" charset="0"/>
                <a:cs typeface="Times New Roman" panose="02020603050405020304" pitchFamily="18" charset="0"/>
              </a:rPr>
              <a:t>tie ir novērsti vai mazināti?</a:t>
            </a:r>
          </a:p>
          <a:p>
            <a:pPr algn="just"/>
            <a:r>
              <a:rPr lang="lv-LV" sz="2800" dirty="0">
                <a:latin typeface="Times New Roman" panose="02020603050405020304" pitchFamily="18" charset="0"/>
                <a:cs typeface="Times New Roman" panose="02020603050405020304" pitchFamily="18" charset="0"/>
              </a:rPr>
              <a:t>Vai notikusi interešu nozīmīguma svēršana?</a:t>
            </a:r>
          </a:p>
          <a:p>
            <a:pPr algn="just"/>
            <a:r>
              <a:rPr lang="lv-LV" sz="2800" dirty="0">
                <a:latin typeface="Times New Roman" panose="02020603050405020304" pitchFamily="18" charset="0"/>
                <a:cs typeface="Times New Roman" panose="02020603050405020304" pitchFamily="18" charset="0"/>
              </a:rPr>
              <a:t>Vai ir panākts objektīvs, taisnīgs līdzsvars?</a:t>
            </a:r>
          </a:p>
          <a:p>
            <a:pPr algn="just"/>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29114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805343"/>
            <a:ext cx="9144000" cy="637563"/>
          </a:xfrm>
        </p:spPr>
        <p:txBody>
          <a:bodyPr>
            <a:normAutofit/>
          </a:bodyPr>
          <a:lstStyle/>
          <a:p>
            <a:r>
              <a:rPr lang="lv-LV" sz="3200" b="1" dirty="0">
                <a:latin typeface="Times New Roman" panose="02020603050405020304" pitchFamily="18" charset="0"/>
                <a:cs typeface="Times New Roman" panose="02020603050405020304" pitchFamily="18" charset="0"/>
              </a:rPr>
              <a:t>P</a:t>
            </a:r>
            <a:r>
              <a:rPr lang="lv-LV" sz="3200" b="1" dirty="0" smtClean="0">
                <a:latin typeface="Times New Roman" panose="02020603050405020304" pitchFamily="18" charset="0"/>
                <a:cs typeface="Times New Roman" panose="02020603050405020304" pitchFamily="18" charset="0"/>
              </a:rPr>
              <a:t>lāns</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82180" y="1779010"/>
            <a:ext cx="9975287" cy="4480316"/>
          </a:xfrm>
        </p:spPr>
        <p:txBody>
          <a:bodyPr>
            <a:noAutofit/>
          </a:bodyPr>
          <a:lstStyle/>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Pašvaldības teritorijas plānojuma un </a:t>
            </a:r>
            <a:r>
              <a:rPr lang="lv-LV" sz="2800" dirty="0" err="1" smtClean="0">
                <a:latin typeface="Times New Roman" panose="02020603050405020304" pitchFamily="18" charset="0"/>
                <a:cs typeface="Times New Roman" panose="02020603050405020304" pitchFamily="18" charset="0"/>
              </a:rPr>
              <a:t>lokālplānojuma</a:t>
            </a:r>
            <a:r>
              <a:rPr lang="lv-LV" sz="2800" dirty="0" smtClean="0">
                <a:latin typeface="Times New Roman" panose="02020603050405020304" pitchFamily="18" charset="0"/>
                <a:cs typeface="Times New Roman" panose="02020603050405020304" pitchFamily="18" charset="0"/>
              </a:rPr>
              <a:t> izstrādāšanas tiesiskais ietvars. </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Kāpēc teritorijas plānojumu un </a:t>
            </a:r>
            <a:r>
              <a:rPr lang="lv-LV" sz="2800" dirty="0" err="1" smtClean="0">
                <a:latin typeface="Times New Roman" panose="02020603050405020304" pitchFamily="18" charset="0"/>
                <a:cs typeface="Times New Roman" panose="02020603050405020304" pitchFamily="18" charset="0"/>
              </a:rPr>
              <a:t>lokālplānojumu</a:t>
            </a:r>
            <a:r>
              <a:rPr lang="lv-LV" sz="2800" dirty="0" smtClean="0">
                <a:latin typeface="Times New Roman" panose="02020603050405020304" pitchFamily="18" charset="0"/>
                <a:cs typeface="Times New Roman" panose="02020603050405020304" pitchFamily="18" charset="0"/>
              </a:rPr>
              <a:t> apstiprina ar pašvaldības saistošajiem noteikumiem? Kādas sekas </a:t>
            </a:r>
            <a:r>
              <a:rPr lang="lv-LV" sz="2800" dirty="0" smtClean="0">
                <a:latin typeface="Times New Roman" panose="02020603050405020304" pitchFamily="18" charset="0"/>
                <a:cs typeface="Times New Roman" panose="02020603050405020304" pitchFamily="18" charset="0"/>
              </a:rPr>
              <a:t>ir</a:t>
            </a:r>
            <a:r>
              <a:rPr lang="lv-LV" sz="2800" dirty="0" smtClean="0">
                <a:latin typeface="Times New Roman" panose="02020603050405020304" pitchFamily="18" charset="0"/>
                <a:cs typeface="Times New Roman" panose="02020603050405020304" pitchFamily="18" charset="0"/>
              </a:rPr>
              <a:t> šādai izvēlei?</a:t>
            </a:r>
            <a:endParaRPr lang="lv-LV" sz="2800" dirty="0">
              <a:latin typeface="Times New Roman" panose="02020603050405020304" pitchFamily="18" charset="0"/>
              <a:cs typeface="Times New Roman" panose="02020603050405020304" pitchFamily="18" charset="0"/>
            </a:endParaRP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Teritorijas plānojuma sagatavotāja un apstiprinātāja nodalīšanas sekas.</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Sākotnējā izpēte normatīvā tiesību akta izstrādei.</a:t>
            </a:r>
            <a:endParaRPr lang="lv-LV" sz="2800" dirty="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3982091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err="1" smtClean="0">
                <a:latin typeface="Times New Roman" panose="02020603050405020304" pitchFamily="18" charset="0"/>
                <a:cs typeface="Times New Roman" panose="02020603050405020304" pitchFamily="18" charset="0"/>
              </a:rPr>
              <a:t>Standartpārbaudes</a:t>
            </a:r>
            <a:r>
              <a:rPr lang="lv-LV" sz="3200" b="1" dirty="0" smtClean="0">
                <a:latin typeface="Times New Roman" panose="02020603050405020304" pitchFamily="18" charset="0"/>
                <a:cs typeface="Times New Roman" panose="02020603050405020304" pitchFamily="18" charset="0"/>
              </a:rPr>
              <a:t> tests – 9 solis</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8313" y="2201333"/>
            <a:ext cx="9975287" cy="3962400"/>
          </a:xfrm>
        </p:spPr>
        <p:txBody>
          <a:bodyPr>
            <a:noAutofit/>
          </a:bodyPr>
          <a:lstStyle/>
          <a:p>
            <a:pPr algn="just">
              <a:lnSpc>
                <a:spcPct val="150000"/>
              </a:lnSpc>
            </a:pPr>
            <a:r>
              <a:rPr lang="lv-LV" sz="2800" dirty="0">
                <a:latin typeface="Times New Roman" panose="02020603050405020304" pitchFamily="18" charset="0"/>
                <a:cs typeface="Times New Roman" panose="02020603050405020304" pitchFamily="18" charset="0"/>
              </a:rPr>
              <a:t>Vai risinājums ir skaidrs, vienkāršs un saprotams (pieņemams) arī privātpersonām bez speciālām priekšzināšanām?</a:t>
            </a:r>
          </a:p>
          <a:p>
            <a:pPr algn="just">
              <a:lnSpc>
                <a:spcPct val="150000"/>
              </a:lnSpc>
            </a:pPr>
            <a:r>
              <a:rPr lang="lv-LV" sz="2800" dirty="0">
                <a:latin typeface="Times New Roman" panose="02020603050405020304" pitchFamily="18" charset="0"/>
                <a:cs typeface="Times New Roman" panose="02020603050405020304" pitchFamily="18" charset="0"/>
              </a:rPr>
              <a:t>Vai privātpersonas var saprast risinājuma iemeslus un piekritīs, ka tas ir saprātīgs un racionāls risinājums, it īpaši, ja risinājums satur ierobežojumus vai uzliks viņiem jaunus pienākumus?</a:t>
            </a:r>
          </a:p>
          <a:p>
            <a:pPr algn="just"/>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1081210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err="1" smtClean="0">
                <a:latin typeface="Times New Roman" panose="02020603050405020304" pitchFamily="18" charset="0"/>
                <a:cs typeface="Times New Roman" panose="02020603050405020304" pitchFamily="18" charset="0"/>
              </a:rPr>
              <a:t>Standartpārbaudes</a:t>
            </a:r>
            <a:r>
              <a:rPr lang="lv-LV" sz="3200" b="1" dirty="0" smtClean="0">
                <a:latin typeface="Times New Roman" panose="02020603050405020304" pitchFamily="18" charset="0"/>
                <a:cs typeface="Times New Roman" panose="02020603050405020304" pitchFamily="18" charset="0"/>
              </a:rPr>
              <a:t> tests – 10 solis</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8313" y="2201333"/>
            <a:ext cx="9975287" cy="3962400"/>
          </a:xfrm>
        </p:spPr>
        <p:txBody>
          <a:bodyPr>
            <a:noAutofit/>
          </a:bodyPr>
          <a:lstStyle/>
          <a:p>
            <a:pPr algn="just">
              <a:lnSpc>
                <a:spcPct val="150000"/>
              </a:lnSpc>
            </a:pPr>
            <a:r>
              <a:rPr lang="lv-LV" sz="2800" dirty="0">
                <a:latin typeface="Times New Roman" panose="02020603050405020304" pitchFamily="18" charset="0"/>
                <a:cs typeface="Times New Roman" panose="02020603050405020304" pitchFamily="18" charset="0"/>
              </a:rPr>
              <a:t>Vai izvēlētais risinājums ir viegli piemērojams praksē?</a:t>
            </a:r>
          </a:p>
          <a:p>
            <a:pPr algn="just">
              <a:lnSpc>
                <a:spcPct val="150000"/>
              </a:lnSpc>
            </a:pPr>
            <a:r>
              <a:rPr lang="lv-LV" sz="2800" dirty="0">
                <a:latin typeface="Times New Roman" panose="02020603050405020304" pitchFamily="18" charset="0"/>
                <a:cs typeface="Times New Roman" panose="02020603050405020304" pitchFamily="18" charset="0"/>
              </a:rPr>
              <a:t>Vai </a:t>
            </a:r>
            <a:r>
              <a:rPr lang="lv-LV" sz="2800" dirty="0" smtClean="0">
                <a:latin typeface="Times New Roman" panose="02020603050405020304" pitchFamily="18" charset="0"/>
                <a:cs typeface="Times New Roman" panose="02020603050405020304" pitchFamily="18" charset="0"/>
              </a:rPr>
              <a:t>pašvaldībai </a:t>
            </a:r>
            <a:r>
              <a:rPr lang="lv-LV" sz="2800" dirty="0">
                <a:latin typeface="Times New Roman" panose="02020603050405020304" pitchFamily="18" charset="0"/>
                <a:cs typeface="Times New Roman" panose="02020603050405020304" pitchFamily="18" charset="0"/>
              </a:rPr>
              <a:t>tas būs viegli administrējams?</a:t>
            </a:r>
          </a:p>
          <a:p>
            <a:pPr algn="just">
              <a:lnSpc>
                <a:spcPct val="150000"/>
              </a:lnSpc>
            </a:pPr>
            <a:r>
              <a:rPr lang="lv-LV" sz="2800" dirty="0">
                <a:latin typeface="Times New Roman" panose="02020603050405020304" pitchFamily="18" charset="0"/>
                <a:cs typeface="Times New Roman" panose="02020603050405020304" pitchFamily="18" charset="0"/>
              </a:rPr>
              <a:t>Vai visi kritēriji un nosacījumi ir skaidri un saprotami?</a:t>
            </a:r>
          </a:p>
          <a:p>
            <a:pPr algn="just">
              <a:lnSpc>
                <a:spcPct val="150000"/>
              </a:lnSpc>
            </a:pPr>
            <a:r>
              <a:rPr lang="lv-LV" sz="2800" dirty="0">
                <a:latin typeface="Times New Roman" panose="02020603050405020304" pitchFamily="18" charset="0"/>
                <a:cs typeface="Times New Roman" panose="02020603050405020304" pitchFamily="18" charset="0"/>
              </a:rPr>
              <a:t>Vai risinājuma neskaidrības var palielināt </a:t>
            </a:r>
            <a:r>
              <a:rPr lang="lv-LV" sz="2800" dirty="0" smtClean="0">
                <a:latin typeface="Times New Roman" panose="02020603050405020304" pitchFamily="18" charset="0"/>
                <a:cs typeface="Times New Roman" panose="02020603050405020304" pitchFamily="18" charset="0"/>
              </a:rPr>
              <a:t>pašvaldības darbinieku noslodzi, t.sk. iespējamās tiesvedības?</a:t>
            </a: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316231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805343"/>
            <a:ext cx="9144000" cy="637563"/>
          </a:xfrm>
        </p:spPr>
        <p:txBody>
          <a:bodyPr>
            <a:normAutofit/>
          </a:bodyPr>
          <a:lstStyle/>
          <a:p>
            <a:r>
              <a:rPr lang="lv-LV" sz="3200" b="1" dirty="0" smtClean="0">
                <a:latin typeface="Times New Roman" panose="02020603050405020304" pitchFamily="18" charset="0"/>
                <a:cs typeface="Times New Roman" panose="02020603050405020304" pitchFamily="18" charset="0"/>
              </a:rPr>
              <a:t>Tiesiskais ietvars</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82180" y="2048932"/>
            <a:ext cx="9975287" cy="4210393"/>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Pamatproblēma - </a:t>
            </a:r>
            <a:r>
              <a:rPr lang="lv-LV" sz="2800" dirty="0">
                <a:latin typeface="Times New Roman" panose="02020603050405020304" pitchFamily="18" charset="0"/>
                <a:cs typeface="Times New Roman" panose="02020603050405020304" pitchFamily="18" charset="0"/>
              </a:rPr>
              <a:t>d</a:t>
            </a:r>
            <a:r>
              <a:rPr lang="lv-LV" sz="2800" dirty="0" smtClean="0">
                <a:latin typeface="Times New Roman" panose="02020603050405020304" pitchFamily="18" charset="0"/>
                <a:cs typeface="Times New Roman" panose="02020603050405020304" pitchFamily="18" charset="0"/>
              </a:rPr>
              <a:t>audzi akti, kas </a:t>
            </a:r>
            <a:r>
              <a:rPr lang="lv-LV" sz="2800" b="1" dirty="0" smtClean="0">
                <a:latin typeface="Times New Roman" panose="02020603050405020304" pitchFamily="18" charset="0"/>
                <a:cs typeface="Times New Roman" panose="02020603050405020304" pitchFamily="18" charset="0"/>
              </a:rPr>
              <a:t>visi jāievēro vienlaikus</a:t>
            </a:r>
            <a:r>
              <a:rPr lang="lv-LV" sz="2800" dirty="0" smtClean="0">
                <a:latin typeface="Times New Roman" panose="02020603050405020304" pitchFamily="18" charset="0"/>
                <a:cs typeface="Times New Roman" panose="02020603050405020304" pitchFamily="18" charset="0"/>
              </a:rPr>
              <a:t>.</a:t>
            </a:r>
          </a:p>
          <a:p>
            <a:pPr algn="just"/>
            <a:r>
              <a:rPr lang="lv-LV" sz="2800" dirty="0" smtClean="0">
                <a:latin typeface="Times New Roman" panose="02020603050405020304" pitchFamily="18" charset="0"/>
                <a:cs typeface="Times New Roman" panose="02020603050405020304" pitchFamily="18" charset="0"/>
              </a:rPr>
              <a:t>Izstrādātājam </a:t>
            </a:r>
            <a:r>
              <a:rPr lang="lv-LV" sz="2800" dirty="0" err="1" smtClean="0">
                <a:latin typeface="Times New Roman" panose="02020603050405020304" pitchFamily="18" charset="0"/>
                <a:cs typeface="Times New Roman" panose="02020603050405020304" pitchFamily="18" charset="0"/>
              </a:rPr>
              <a:t>jāpārzin</a:t>
            </a:r>
            <a:r>
              <a:rPr lang="lv-LV" sz="2800" dirty="0" smtClean="0">
                <a:latin typeface="Times New Roman" panose="02020603050405020304" pitchFamily="18" charset="0"/>
                <a:cs typeface="Times New Roman" panose="02020603050405020304" pitchFamily="18" charset="0"/>
              </a:rPr>
              <a:t> normatīvo tiesību aktu hierarhija, tiesību </a:t>
            </a:r>
            <a:r>
              <a:rPr lang="lv-LV" sz="2800" dirty="0">
                <a:latin typeface="Times New Roman" panose="02020603050405020304" pitchFamily="18" charset="0"/>
                <a:cs typeface="Times New Roman" panose="02020603050405020304" pitchFamily="18" charset="0"/>
              </a:rPr>
              <a:t>principi un nozares </a:t>
            </a:r>
            <a:r>
              <a:rPr lang="lv-LV" sz="2800" dirty="0" smtClean="0">
                <a:latin typeface="Times New Roman" panose="02020603050405020304" pitchFamily="18" charset="0"/>
                <a:cs typeface="Times New Roman" panose="02020603050405020304" pitchFamily="18" charset="0"/>
              </a:rPr>
              <a:t>principi, tiesību aktu piemērošanas prakse, kā arī jaunākā judikatūra un </a:t>
            </a:r>
            <a:r>
              <a:rPr lang="lv-LV" sz="2800" dirty="0">
                <a:latin typeface="Times New Roman" panose="02020603050405020304" pitchFamily="18" charset="0"/>
                <a:cs typeface="Times New Roman" panose="02020603050405020304" pitchFamily="18" charset="0"/>
              </a:rPr>
              <a:t>plānošanas </a:t>
            </a:r>
            <a:r>
              <a:rPr lang="lv-LV" sz="2800" dirty="0" smtClean="0">
                <a:latin typeface="Times New Roman" panose="02020603050405020304" pitchFamily="18" charset="0"/>
                <a:cs typeface="Times New Roman" panose="02020603050405020304" pitchFamily="18" charset="0"/>
              </a:rPr>
              <a:t>dokumenti.</a:t>
            </a:r>
          </a:p>
          <a:p>
            <a:pPr algn="just"/>
            <a:r>
              <a:rPr lang="lv-LV" sz="2800" dirty="0" smtClean="0">
                <a:latin typeface="Times New Roman" panose="02020603050405020304" pitchFamily="18" charset="0"/>
                <a:cs typeface="Times New Roman" panose="02020603050405020304" pitchFamily="18" charset="0"/>
              </a:rPr>
              <a:t>Izstrādē izmantojamo aktu uzskaitījumu </a:t>
            </a:r>
            <a:r>
              <a:rPr lang="lv-LV" sz="2800" dirty="0">
                <a:latin typeface="Times New Roman" panose="02020603050405020304" pitchFamily="18" charset="0"/>
                <a:cs typeface="Times New Roman" panose="02020603050405020304" pitchFamily="18" charset="0"/>
              </a:rPr>
              <a:t>ietver </a:t>
            </a:r>
            <a:r>
              <a:rPr lang="lv-LV" sz="2800" dirty="0" smtClean="0">
                <a:latin typeface="Times New Roman" panose="02020603050405020304" pitchFamily="18" charset="0"/>
                <a:cs typeface="Times New Roman" panose="02020603050405020304" pitchFamily="18" charset="0"/>
              </a:rPr>
              <a:t>darba uzdevumā.</a:t>
            </a:r>
          </a:p>
          <a:p>
            <a:pPr algn="just"/>
            <a:r>
              <a:rPr lang="lv-LV" sz="2800" dirty="0" smtClean="0">
                <a:latin typeface="Times New Roman" panose="02020603050405020304" pitchFamily="18" charset="0"/>
                <a:cs typeface="Times New Roman" panose="02020603050405020304" pitchFamily="18" charset="0"/>
              </a:rPr>
              <a:t>Jāatceras, ka darba uzdevumā var nebūt pilnīgs uzskaitījums.</a:t>
            </a:r>
          </a:p>
          <a:p>
            <a:pPr algn="just"/>
            <a:r>
              <a:rPr lang="lv-LV" sz="2800" dirty="0" smtClean="0">
                <a:latin typeface="Times New Roman" panose="02020603050405020304" pitchFamily="18" charset="0"/>
                <a:cs typeface="Times New Roman" panose="02020603050405020304" pitchFamily="18" charset="0"/>
              </a:rPr>
              <a:t>Plānojuma izstrādes gaitā var tikt pieņemti jauni tiesību akti, </a:t>
            </a:r>
            <a:r>
              <a:rPr lang="lv-LV" sz="2800" smtClean="0">
                <a:latin typeface="Times New Roman" panose="02020603050405020304" pitchFamily="18" charset="0"/>
                <a:cs typeface="Times New Roman" panose="02020603050405020304" pitchFamily="18" charset="0"/>
              </a:rPr>
              <a:t>kas jāņem </a:t>
            </a:r>
            <a:r>
              <a:rPr lang="lv-LV" sz="2800" dirty="0" smtClean="0">
                <a:latin typeface="Times New Roman" panose="02020603050405020304" pitchFamily="18" charset="0"/>
                <a:cs typeface="Times New Roman" panose="02020603050405020304" pitchFamily="18" charset="0"/>
              </a:rPr>
              <a:t>vērā.</a:t>
            </a: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399103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491068"/>
            <a:ext cx="9144000" cy="914400"/>
          </a:xfrm>
        </p:spPr>
        <p:txBody>
          <a:bodyPr>
            <a:normAutofit fontScale="90000"/>
          </a:bodyPr>
          <a:lstStyle/>
          <a:p>
            <a:r>
              <a:rPr lang="lv-LV" sz="3200" b="1" dirty="0">
                <a:latin typeface="Times New Roman" panose="02020603050405020304" pitchFamily="18" charset="0"/>
                <a:cs typeface="Times New Roman" panose="02020603050405020304" pitchFamily="18" charset="0"/>
              </a:rPr>
              <a:t>Kāpēc </a:t>
            </a:r>
            <a:r>
              <a:rPr lang="lv-LV" sz="3200" b="1" dirty="0" smtClean="0">
                <a:latin typeface="Times New Roman" panose="02020603050405020304" pitchFamily="18" charset="0"/>
                <a:cs typeface="Times New Roman" panose="02020603050405020304" pitchFamily="18" charset="0"/>
              </a:rPr>
              <a:t>apstiprina </a:t>
            </a:r>
            <a:r>
              <a:rPr lang="lv-LV" sz="3200" b="1" dirty="0">
                <a:latin typeface="Times New Roman" panose="02020603050405020304" pitchFamily="18" charset="0"/>
                <a:cs typeface="Times New Roman" panose="02020603050405020304" pitchFamily="18" charset="0"/>
              </a:rPr>
              <a:t>ar pašvaldības saistošajiem noteikumiem?</a:t>
            </a:r>
          </a:p>
        </p:txBody>
      </p:sp>
      <p:sp>
        <p:nvSpPr>
          <p:cNvPr id="3" name="Subtitle 2"/>
          <p:cNvSpPr>
            <a:spLocks noGrp="1"/>
          </p:cNvSpPr>
          <p:nvPr>
            <p:ph type="subTitle" idx="1"/>
          </p:nvPr>
        </p:nvSpPr>
        <p:spPr>
          <a:xfrm>
            <a:off x="1082180" y="1778000"/>
            <a:ext cx="9975287" cy="4481326"/>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Tā ir Saeimas </a:t>
            </a:r>
            <a:r>
              <a:rPr lang="lv-LV" sz="2800" dirty="0" err="1" smtClean="0">
                <a:latin typeface="Times New Roman" panose="02020603050405020304" pitchFamily="18" charset="0"/>
                <a:cs typeface="Times New Roman" panose="02020603050405020304" pitchFamily="18" charset="0"/>
              </a:rPr>
              <a:t>tiesībpolitiska</a:t>
            </a:r>
            <a:r>
              <a:rPr lang="lv-LV" sz="2800" dirty="0" smtClean="0">
                <a:latin typeface="Times New Roman" panose="02020603050405020304" pitchFamily="18" charset="0"/>
                <a:cs typeface="Times New Roman" panose="02020603050405020304" pitchFamily="18" charset="0"/>
              </a:rPr>
              <a:t> izvēle. </a:t>
            </a:r>
          </a:p>
          <a:p>
            <a:pPr algn="just"/>
            <a:r>
              <a:rPr lang="lv-LV" sz="2800" dirty="0" smtClean="0">
                <a:latin typeface="Times New Roman" panose="02020603050405020304" pitchFamily="18" charset="0"/>
                <a:cs typeface="Times New Roman" panose="02020603050405020304" pitchFamily="18" charset="0"/>
              </a:rPr>
              <a:t>Šādas izvēles sekas:</a:t>
            </a:r>
          </a:p>
          <a:p>
            <a:pPr marL="514350" indent="-514350" algn="just">
              <a:buAutoNum type="arabicParenR"/>
            </a:pPr>
            <a:r>
              <a:rPr lang="lv-LV" sz="2800" dirty="0" smtClean="0">
                <a:latin typeface="Times New Roman" panose="02020603050405020304" pitchFamily="18" charset="0"/>
                <a:cs typeface="Times New Roman" panose="02020603050405020304" pitchFamily="18" charset="0"/>
              </a:rPr>
              <a:t>ar teritorijas plānojumu nedibina publiski tiesiskas attiecības un </a:t>
            </a:r>
            <a:r>
              <a:rPr lang="lv-LV" sz="2800" dirty="0" smtClean="0">
                <a:latin typeface="Times New Roman" panose="02020603050405020304" pitchFamily="18" charset="0"/>
                <a:cs typeface="Times New Roman" panose="02020603050405020304" pitchFamily="18" charset="0"/>
              </a:rPr>
              <a:t>administratīvā tiesa </a:t>
            </a:r>
            <a:r>
              <a:rPr lang="lv-LV" sz="2800" dirty="0" smtClean="0">
                <a:latin typeface="Times New Roman" panose="02020603050405020304" pitchFamily="18" charset="0"/>
                <a:cs typeface="Times New Roman" panose="02020603050405020304" pitchFamily="18" charset="0"/>
              </a:rPr>
              <a:t>nevērtē ārējo normatīvo aktu izstrādi, pieņemšanu vai grozīšanu,</a:t>
            </a:r>
          </a:p>
          <a:p>
            <a:pPr marL="514350" indent="-514350" algn="just">
              <a:buAutoNum type="arabicParenR"/>
            </a:pPr>
            <a:r>
              <a:rPr lang="lv-LV" sz="2800" dirty="0">
                <a:latin typeface="Times New Roman" panose="02020603050405020304" pitchFamily="18" charset="0"/>
                <a:cs typeface="Times New Roman" panose="02020603050405020304" pitchFamily="18" charset="0"/>
              </a:rPr>
              <a:t>t</a:t>
            </a:r>
            <a:r>
              <a:rPr lang="lv-LV" sz="2800" dirty="0" smtClean="0">
                <a:latin typeface="Times New Roman" panose="02020603050405020304" pitchFamily="18" charset="0"/>
                <a:cs typeface="Times New Roman" panose="02020603050405020304" pitchFamily="18" charset="0"/>
              </a:rPr>
              <a:t>eritorijas plānojumu un </a:t>
            </a:r>
            <a:r>
              <a:rPr lang="lv-LV" sz="2800" dirty="0" err="1" smtClean="0">
                <a:latin typeface="Times New Roman" panose="02020603050405020304" pitchFamily="18" charset="0"/>
                <a:cs typeface="Times New Roman" panose="02020603050405020304" pitchFamily="18" charset="0"/>
              </a:rPr>
              <a:t>lokālplānojumu</a:t>
            </a:r>
            <a:r>
              <a:rPr lang="lv-LV" sz="2800" dirty="0" smtClean="0">
                <a:latin typeface="Times New Roman" panose="02020603050405020304" pitchFamily="18" charset="0"/>
                <a:cs typeface="Times New Roman" panose="02020603050405020304" pitchFamily="18" charset="0"/>
              </a:rPr>
              <a:t> tiesīga vērtēt </a:t>
            </a:r>
            <a:r>
              <a:rPr lang="lv-LV" sz="2800" dirty="0">
                <a:latin typeface="Times New Roman" panose="02020603050405020304" pitchFamily="18" charset="0"/>
                <a:cs typeface="Times New Roman" panose="02020603050405020304" pitchFamily="18" charset="0"/>
              </a:rPr>
              <a:t>S</a:t>
            </a:r>
            <a:r>
              <a:rPr lang="lv-LV" sz="2800" dirty="0" smtClean="0">
                <a:latin typeface="Times New Roman" panose="02020603050405020304" pitchFamily="18" charset="0"/>
                <a:cs typeface="Times New Roman" panose="02020603050405020304" pitchFamily="18" charset="0"/>
              </a:rPr>
              <a:t>atversmes tiesa. Likumos noteikta īpaša kārtība, kas jāievēro lai vērstos </a:t>
            </a:r>
            <a:r>
              <a:rPr lang="lv-LV" sz="2800" dirty="0">
                <a:latin typeface="Times New Roman" panose="02020603050405020304" pitchFamily="18" charset="0"/>
                <a:cs typeface="Times New Roman" panose="02020603050405020304" pitchFamily="18" charset="0"/>
              </a:rPr>
              <a:t>S</a:t>
            </a:r>
            <a:r>
              <a:rPr lang="lv-LV" sz="2800" dirty="0" smtClean="0">
                <a:latin typeface="Times New Roman" panose="02020603050405020304" pitchFamily="18" charset="0"/>
                <a:cs typeface="Times New Roman" panose="02020603050405020304" pitchFamily="18" charset="0"/>
              </a:rPr>
              <a:t>atversmes tiesā,</a:t>
            </a:r>
          </a:p>
          <a:p>
            <a:pPr marL="514350" indent="-514350" algn="just">
              <a:buAutoNum type="arabicParenR"/>
            </a:pPr>
            <a:r>
              <a:rPr lang="lv-LV" sz="2800" dirty="0">
                <a:latin typeface="Times New Roman" panose="02020603050405020304" pitchFamily="18" charset="0"/>
                <a:cs typeface="Times New Roman" panose="02020603050405020304" pitchFamily="18" charset="0"/>
              </a:rPr>
              <a:t>p</a:t>
            </a:r>
            <a:r>
              <a:rPr lang="lv-LV" sz="2800" dirty="0" smtClean="0">
                <a:latin typeface="Times New Roman" panose="02020603050405020304" pitchFamily="18" charset="0"/>
                <a:cs typeface="Times New Roman" panose="02020603050405020304" pitchFamily="18" charset="0"/>
              </a:rPr>
              <a:t>rivātpersona nav tiesīga prasīt teritorijas plānojuma izstrādes uzsākšanu.</a:t>
            </a: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201280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805344"/>
            <a:ext cx="9144000" cy="998056"/>
          </a:xfrm>
        </p:spPr>
        <p:txBody>
          <a:bodyPr>
            <a:normAutofit/>
          </a:bodyPr>
          <a:lstStyle/>
          <a:p>
            <a:r>
              <a:rPr lang="lv-LV" sz="3200" b="1" dirty="0" smtClean="0">
                <a:latin typeface="Times New Roman" panose="02020603050405020304" pitchFamily="18" charset="0"/>
                <a:cs typeface="Times New Roman" panose="02020603050405020304" pitchFamily="18" charset="0"/>
              </a:rPr>
              <a:t>Teritorijas plānojuma kā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normatīvā tiesību akta īpatnības</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82180" y="2294466"/>
            <a:ext cx="9975287" cy="3964859"/>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Teritorijas plānojuma kā normatīvā tiesību akta īpatnības:</a:t>
            </a:r>
          </a:p>
          <a:p>
            <a:pPr algn="just"/>
            <a:r>
              <a:rPr lang="lv-LV" sz="2800" dirty="0" smtClean="0">
                <a:latin typeface="Times New Roman" panose="02020603050405020304" pitchFamily="18" charset="0"/>
                <a:cs typeface="Times New Roman" panose="02020603050405020304" pitchFamily="18" charset="0"/>
              </a:rPr>
              <a:t>1) pagaidu raksturs, </a:t>
            </a:r>
          </a:p>
          <a:p>
            <a:pPr algn="just"/>
            <a:r>
              <a:rPr lang="lv-LV" sz="2800" dirty="0" smtClean="0">
                <a:latin typeface="Times New Roman" panose="02020603050405020304" pitchFamily="18" charset="0"/>
                <a:cs typeface="Times New Roman" panose="02020603050405020304" pitchFamily="18" charset="0"/>
              </a:rPr>
              <a:t>2) regulējuma apjoms, </a:t>
            </a:r>
          </a:p>
          <a:p>
            <a:pPr algn="just"/>
            <a:r>
              <a:rPr lang="lv-LV" sz="2800" dirty="0" smtClean="0">
                <a:latin typeface="Times New Roman" panose="02020603050405020304" pitchFamily="18" charset="0"/>
                <a:cs typeface="Times New Roman" panose="02020603050405020304" pitchFamily="18" charset="0"/>
              </a:rPr>
              <a:t>3) izklāsta </a:t>
            </a:r>
            <a:r>
              <a:rPr lang="lv-LV" sz="2800" dirty="0" smtClean="0">
                <a:latin typeface="Times New Roman" panose="02020603050405020304" pitchFamily="18" charset="0"/>
                <a:cs typeface="Times New Roman" panose="02020603050405020304" pitchFamily="18" charset="0"/>
              </a:rPr>
              <a:t>stilu dažādība </a:t>
            </a:r>
            <a:r>
              <a:rPr lang="lv-LV" sz="2800" dirty="0" smtClean="0">
                <a:latin typeface="Times New Roman" panose="02020603050405020304" pitchFamily="18" charset="0"/>
                <a:cs typeface="Times New Roman" panose="02020603050405020304" pitchFamily="18" charset="0"/>
              </a:rPr>
              <a:t>(teritorijas izmantošanas un apbūves noteikumi, grafiskā daļa, zonējumi, tabulas, shēmas, tematiskie plānojumi, paskaidrojuma raksts).</a:t>
            </a: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359196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805344"/>
            <a:ext cx="9144000" cy="998056"/>
          </a:xfrm>
        </p:spPr>
        <p:txBody>
          <a:bodyPr>
            <a:normAutofit/>
          </a:bodyPr>
          <a:lstStyle/>
          <a:p>
            <a:r>
              <a:rPr lang="lv-LV" sz="3200" b="1" dirty="0" smtClean="0">
                <a:latin typeface="Times New Roman" panose="02020603050405020304" pitchFamily="18" charset="0"/>
                <a:cs typeface="Times New Roman" panose="02020603050405020304" pitchFamily="18" charset="0"/>
              </a:rPr>
              <a:t>Teritorijas plānojuma kā normatīvā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tiesību akta īpatnība ST skatījumā</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82180" y="2142068"/>
            <a:ext cx="9975287" cy="4117258"/>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Vietējās </a:t>
            </a:r>
            <a:r>
              <a:rPr lang="lv-LV" sz="2800" dirty="0">
                <a:latin typeface="Times New Roman" panose="02020603050405020304" pitchFamily="18" charset="0"/>
                <a:cs typeface="Times New Roman" panose="02020603050405020304" pitchFamily="18" charset="0"/>
              </a:rPr>
              <a:t>pašvaldības teritorijas plānojums formāli ir ārējais normatīvais akts, kas ir saistošs jebkurai fiziskajai un juridiskajai personai un kalpo par tiesisko pamatu konkrētu lēmumu pieņemšanai, piemēram, būvniecības procesa sākšanai. Tomēr atsevišķas vietējās pašvaldības teritorijas plānojuma daļas pēc rakstura vairāk līdzinās nevis normatīviem, t.i., tiesību normas ietverošiem tiesību aktiem, bet individuāliem, t.i., tiesību normu piemērošanas aktiem. {Satversmes tiesas 2007. gada 26. aprīļa spriedums lietā Nr. </a:t>
            </a:r>
            <a:r>
              <a:rPr lang="lv-LV" sz="2800" dirty="0" smtClean="0">
                <a:latin typeface="Times New Roman" panose="02020603050405020304" pitchFamily="18" charset="0"/>
                <a:cs typeface="Times New Roman" panose="02020603050405020304" pitchFamily="18" charset="0"/>
              </a:rPr>
              <a:t>2006-38-03}</a:t>
            </a: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297066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813810"/>
            <a:ext cx="9144000" cy="887990"/>
          </a:xfrm>
        </p:spPr>
        <p:txBody>
          <a:bodyPr>
            <a:normAutofit fontScale="90000"/>
          </a:bodyPr>
          <a:lstStyle/>
          <a:p>
            <a:r>
              <a:rPr lang="lv-LV" sz="3200" b="1" dirty="0" smtClean="0">
                <a:latin typeface="Times New Roman" panose="02020603050405020304" pitchFamily="18" charset="0"/>
                <a:cs typeface="Times New Roman" panose="02020603050405020304" pitchFamily="18" charset="0"/>
              </a:rPr>
              <a:t>Normatīvā tiesību akta izstrādes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palīgmateriāli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82180" y="2675467"/>
            <a:ext cx="9975287" cy="3583858"/>
          </a:xfrm>
        </p:spPr>
        <p:txBody>
          <a:bodyPr>
            <a:noAutofit/>
          </a:bodyPr>
          <a:lstStyle/>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Palīglīdzekļi regulējuma izstrādei – </a:t>
            </a:r>
            <a:r>
              <a:rPr lang="lv-LV" sz="2800" dirty="0">
                <a:latin typeface="Times New Roman" panose="02020603050405020304" pitchFamily="18" charset="0"/>
                <a:cs typeface="Times New Roman" panose="02020603050405020304" pitchFamily="18" charset="0"/>
              </a:rPr>
              <a:t>MK </a:t>
            </a:r>
            <a:r>
              <a:rPr lang="lv-LV" sz="2800" dirty="0" smtClean="0">
                <a:latin typeface="Times New Roman" panose="02020603050405020304" pitchFamily="18" charset="0"/>
                <a:cs typeface="Times New Roman" panose="02020603050405020304" pitchFamily="18" charset="0"/>
              </a:rPr>
              <a:t>noteikumi nr. 628, noteikumi nr.108, </a:t>
            </a:r>
            <a:r>
              <a:rPr lang="lv-LV" sz="2800" dirty="0">
                <a:latin typeface="Times New Roman" panose="02020603050405020304" pitchFamily="18" charset="0"/>
                <a:cs typeface="Times New Roman" panose="02020603050405020304" pitchFamily="18" charset="0"/>
              </a:rPr>
              <a:t>Normatīvo aktu projektu izstrādes rokasgrāmata</a:t>
            </a:r>
            <a:r>
              <a:rPr lang="lv-LV" sz="2800" dirty="0" smtClean="0">
                <a:latin typeface="Times New Roman" panose="02020603050405020304" pitchFamily="18" charset="0"/>
                <a:cs typeface="Times New Roman" panose="02020603050405020304" pitchFamily="18" charset="0"/>
              </a:rPr>
              <a:t>, citi avoti.</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VARAM Ieteikumi teritorijas plānojumu un </a:t>
            </a:r>
            <a:r>
              <a:rPr lang="lv-LV" sz="2800" dirty="0" err="1" smtClean="0">
                <a:latin typeface="Times New Roman" panose="02020603050405020304" pitchFamily="18" charset="0"/>
                <a:cs typeface="Times New Roman" panose="02020603050405020304" pitchFamily="18" charset="0"/>
              </a:rPr>
              <a:t>lokālplānojumu</a:t>
            </a:r>
            <a:r>
              <a:rPr lang="lv-LV" sz="2800" dirty="0" smtClean="0">
                <a:latin typeface="Times New Roman" panose="02020603050405020304" pitchFamily="18" charset="0"/>
                <a:cs typeface="Times New Roman" panose="02020603050405020304" pitchFamily="18" charset="0"/>
              </a:rPr>
              <a:t> atbilstībai normatīvo aktu regulējumam.</a:t>
            </a: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426906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668866"/>
          </a:xfrm>
        </p:spPr>
        <p:txBody>
          <a:bodyPr>
            <a:normAutofit/>
          </a:bodyPr>
          <a:lstStyle/>
          <a:p>
            <a:r>
              <a:rPr lang="lv-LV" sz="3200" b="1" dirty="0" smtClean="0">
                <a:latin typeface="Times New Roman" panose="02020603050405020304" pitchFamily="18" charset="0"/>
                <a:cs typeface="Times New Roman" panose="02020603050405020304" pitchFamily="18" charset="0"/>
              </a:rPr>
              <a:t>Teritorijas plānojuma sagatavošana</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8313" y="1663703"/>
            <a:ext cx="9975287" cy="4500030"/>
          </a:xfrm>
        </p:spPr>
        <p:txBody>
          <a:bodyPr>
            <a:noAutofit/>
          </a:bodyPr>
          <a:lstStyle/>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Pašvaldības domes lēmums par teritorijas plānojuma izstrādes uzsākšanu.</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Darba uzdevums:</a:t>
            </a:r>
          </a:p>
          <a:p>
            <a:pPr marL="457200" indent="-457200" algn="just">
              <a:buFontTx/>
              <a:buChar char="-"/>
            </a:pPr>
            <a:r>
              <a:rPr lang="lv-LV" sz="2800" dirty="0" smtClean="0">
                <a:latin typeface="Times New Roman" panose="02020603050405020304" pitchFamily="18" charset="0"/>
                <a:cs typeface="Times New Roman" panose="02020603050405020304" pitchFamily="18" charset="0"/>
              </a:rPr>
              <a:t>izvērtēt vairākus dokumentus – stratēģijas, esošos plānojumus</a:t>
            </a:r>
          </a:p>
          <a:p>
            <a:pPr marL="457200" indent="-457200" algn="just">
              <a:buFontTx/>
              <a:buChar char="-"/>
            </a:pPr>
            <a:r>
              <a:rPr lang="lv-LV" sz="2800" dirty="0">
                <a:latin typeface="Times New Roman" panose="02020603050405020304" pitchFamily="18" charset="0"/>
                <a:cs typeface="Times New Roman" panose="02020603050405020304" pitchFamily="18" charset="0"/>
              </a:rPr>
              <a:t>i</a:t>
            </a:r>
            <a:r>
              <a:rPr lang="lv-LV" sz="2800" dirty="0" smtClean="0">
                <a:latin typeface="Times New Roman" panose="02020603050405020304" pitchFamily="18" charset="0"/>
                <a:cs typeface="Times New Roman" panose="02020603050405020304" pitchFamily="18" charset="0"/>
              </a:rPr>
              <a:t>zstrādāt plānus, sagatavot priekšlikumus, pārskatīt pašvaldības īpašumu izmantošanu, </a:t>
            </a:r>
          </a:p>
          <a:p>
            <a:pPr marL="457200" indent="-457200" algn="just">
              <a:buFontTx/>
              <a:buChar char="-"/>
            </a:pPr>
            <a:r>
              <a:rPr lang="lv-LV" sz="2800" dirty="0">
                <a:latin typeface="Times New Roman" panose="02020603050405020304" pitchFamily="18" charset="0"/>
                <a:cs typeface="Times New Roman" panose="02020603050405020304" pitchFamily="18" charset="0"/>
              </a:rPr>
              <a:t>s</a:t>
            </a:r>
            <a:r>
              <a:rPr lang="lv-LV" sz="2800" dirty="0" smtClean="0">
                <a:latin typeface="Times New Roman" panose="02020603050405020304" pitchFamily="18" charset="0"/>
                <a:cs typeface="Times New Roman" panose="02020603050405020304" pitchFamily="18" charset="0"/>
              </a:rPr>
              <a:t>agatavot sabiedrības iesaistes pasākumu programmu</a:t>
            </a:r>
          </a:p>
          <a:p>
            <a:pPr marL="457200" indent="-457200" algn="just">
              <a:buFontTx/>
              <a:buChar char="-"/>
            </a:pPr>
            <a:r>
              <a:rPr lang="lv-LV" sz="2800" dirty="0">
                <a:latin typeface="Times New Roman" panose="02020603050405020304" pitchFamily="18" charset="0"/>
                <a:cs typeface="Times New Roman" panose="02020603050405020304" pitchFamily="18" charset="0"/>
              </a:rPr>
              <a:t>s</a:t>
            </a:r>
            <a:r>
              <a:rPr lang="lv-LV" sz="2800" dirty="0" smtClean="0">
                <a:latin typeface="Times New Roman" panose="02020603050405020304" pitchFamily="18" charset="0"/>
                <a:cs typeface="Times New Roman" panose="02020603050405020304" pitchFamily="18" charset="0"/>
              </a:rPr>
              <a:t>agatavot teritorijas plānojuma projektu</a:t>
            </a:r>
          </a:p>
          <a:p>
            <a:pPr marL="457200" indent="-457200" algn="just">
              <a:buFontTx/>
              <a:buChar char="-"/>
            </a:pPr>
            <a:r>
              <a:rPr lang="lv-LV" sz="2800" dirty="0">
                <a:latin typeface="Times New Roman" panose="02020603050405020304" pitchFamily="18" charset="0"/>
                <a:cs typeface="Times New Roman" panose="02020603050405020304" pitchFamily="18" charset="0"/>
              </a:rPr>
              <a:t>d</a:t>
            </a:r>
            <a:r>
              <a:rPr lang="lv-LV" sz="2800" dirty="0" smtClean="0">
                <a:latin typeface="Times New Roman" panose="02020603050405020304" pitchFamily="18" charset="0"/>
                <a:cs typeface="Times New Roman" panose="02020603050405020304" pitchFamily="18" charset="0"/>
              </a:rPr>
              <a:t>arba noformējums, nosacījumi, izpildes posmi, </a:t>
            </a: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r>
              <a:rPr lang="lv-LV" sz="2800" b="1" i="1" dirty="0"/>
              <a:t> </a:t>
            </a:r>
            <a:endParaRPr lang="lv-LV" sz="2800" dirty="0"/>
          </a:p>
          <a:p>
            <a:pPr marL="514350" indent="-514350" algn="just">
              <a:buAutoNum type="arabicPeriod"/>
            </a:pPr>
            <a:endParaRPr lang="lv-LV" sz="2800" dirty="0" smtClean="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150039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592668"/>
            <a:ext cx="9144000" cy="846272"/>
          </a:xfrm>
        </p:spPr>
        <p:txBody>
          <a:bodyPr>
            <a:normAutofit fontScale="90000"/>
          </a:bodyPr>
          <a:lstStyle/>
          <a:p>
            <a:r>
              <a:rPr lang="lv-LV" sz="3200" b="1" dirty="0">
                <a:latin typeface="Times New Roman" panose="02020603050405020304" pitchFamily="18" charset="0"/>
                <a:cs typeface="Times New Roman" panose="02020603050405020304" pitchFamily="18" charset="0"/>
              </a:rPr>
              <a:t>Teritorijas plānojuma sagatavotāja un </a:t>
            </a:r>
            <a:r>
              <a:rPr lang="lv-LV" sz="3200" b="1" dirty="0" smtClean="0">
                <a:latin typeface="Times New Roman" panose="02020603050405020304" pitchFamily="18" charset="0"/>
                <a:cs typeface="Times New Roman" panose="02020603050405020304" pitchFamily="18" charset="0"/>
              </a:rPr>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apstiprinātāja nodalīšana</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8313" y="2243667"/>
            <a:ext cx="9975287" cy="3920066"/>
          </a:xfrm>
        </p:spPr>
        <p:txBody>
          <a:bodyPr>
            <a:noAutofit/>
          </a:bodyPr>
          <a:lstStyle/>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Prasības plānošanas dokumentu izstrādātājiem.</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Plānošanas </a:t>
            </a:r>
            <a:r>
              <a:rPr lang="lv-LV" sz="2800" dirty="0">
                <a:latin typeface="Times New Roman" panose="02020603050405020304" pitchFamily="18" charset="0"/>
                <a:cs typeface="Times New Roman" panose="02020603050405020304" pitchFamily="18" charset="0"/>
              </a:rPr>
              <a:t>dokumentu </a:t>
            </a:r>
            <a:r>
              <a:rPr lang="lv-LV" sz="2800" dirty="0" smtClean="0">
                <a:latin typeface="Times New Roman" panose="02020603050405020304" pitchFamily="18" charset="0"/>
                <a:cs typeface="Times New Roman" panose="02020603050405020304" pitchFamily="18" charset="0"/>
              </a:rPr>
              <a:t>izstrādātāju pienākumi.</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Prasības pašvaldību deputātiem.</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Atbildība par plānošanas dokumentu savlaicīgu un kvalitatīvu sagatavošanu.</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Iespējamās tiesvedības. </a:t>
            </a:r>
            <a:endParaRPr lang="lv-LV" sz="2800" dirty="0">
              <a:latin typeface="Times New Roman" panose="02020603050405020304" pitchFamily="18" charset="0"/>
              <a:cs typeface="Times New Roman" panose="02020603050405020304" pitchFamily="18" charset="0"/>
            </a:endParaRPr>
          </a:p>
          <a:p>
            <a:r>
              <a:rPr lang="lv-LV" sz="2800" b="1" i="1" dirty="0"/>
              <a:t> </a:t>
            </a:r>
            <a:endParaRPr lang="lv-LV" sz="2800" dirty="0"/>
          </a:p>
          <a:p>
            <a:pPr marL="514350" indent="-514350" algn="just">
              <a:buAutoNum type="arabicPeriod"/>
            </a:pPr>
            <a:endParaRPr lang="lv-LV" sz="2800" dirty="0" smtClean="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xmlns="" id="{A7527AD7-3FD0-5D42-48F5-73110469AD9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0" y="6388496"/>
            <a:ext cx="12192000" cy="131708"/>
          </a:xfrm>
          <a:prstGeom prst="rect">
            <a:avLst/>
          </a:prstGeom>
        </p:spPr>
      </p:pic>
      <p:pic>
        <p:nvPicPr>
          <p:cNvPr id="6" name="Picture 5" descr="A map of latvia with different colored states">
            <a:extLst>
              <a:ext uri="{FF2B5EF4-FFF2-40B4-BE49-F238E27FC236}">
                <a16:creationId xmlns:a16="http://schemas.microsoft.com/office/drawing/2014/main" xmlns="" id="{291411D1-D1C8-0A19-B53A-3FDFBBC5D5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02" y="260568"/>
            <a:ext cx="1702582" cy="1094100"/>
          </a:xfrm>
          <a:prstGeom prst="rect">
            <a:avLst/>
          </a:prstGeom>
        </p:spPr>
      </p:pic>
    </p:spTree>
    <p:extLst>
      <p:ext uri="{BB962C8B-B14F-4D97-AF65-F5344CB8AC3E}">
        <p14:creationId xmlns:p14="http://schemas.microsoft.com/office/powerpoint/2010/main" val="817183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2931</TotalTime>
  <Words>1195</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TERITORIJAS PLĀNOJUMS KĀ NORMATĪVS TIESĪBU AKTS</vt:lpstr>
      <vt:lpstr>Plāns</vt:lpstr>
      <vt:lpstr>Tiesiskais ietvars</vt:lpstr>
      <vt:lpstr>Kāpēc apstiprina ar pašvaldības saistošajiem noteikumiem?</vt:lpstr>
      <vt:lpstr>Teritorijas plānojuma kā  normatīvā tiesību akta īpatnības</vt:lpstr>
      <vt:lpstr>Teritorijas plānojuma kā normatīvā  tiesību akta īpatnība ST skatījumā</vt:lpstr>
      <vt:lpstr>Normatīvā tiesību akta izstrādes  palīgmateriāli</vt:lpstr>
      <vt:lpstr>Teritorijas plānojuma sagatavošana</vt:lpstr>
      <vt:lpstr>Teritorijas plānojuma sagatavotāja un  apstiprinātāja nodalīšana</vt:lpstr>
      <vt:lpstr>Ar ko sākt pēc darba uzdevuma? </vt:lpstr>
      <vt:lpstr>Standartpārbaudes tests</vt:lpstr>
      <vt:lpstr>Standartpārbaudes tests -1 solis</vt:lpstr>
      <vt:lpstr>Standartpārbaudes tests -2 solis</vt:lpstr>
      <vt:lpstr>Standartpārbaudes tests – 3 solis</vt:lpstr>
      <vt:lpstr>Standartpārbaudes tests – 4 solis</vt:lpstr>
      <vt:lpstr>Standartpārbaudes tests – 5 solis</vt:lpstr>
      <vt:lpstr>Standartpārbaudes tests – 6 solis</vt:lpstr>
      <vt:lpstr>Standartpārbaudes tests – 7 solis</vt:lpstr>
      <vt:lpstr>Standartpārbaudes tests – 8 solis</vt:lpstr>
      <vt:lpstr>Standartpārbaudes tests – 9 solis</vt:lpstr>
      <vt:lpstr>Standartpārbaudes tests – 10 solis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Satversmes tiesas judikatūra teritorijas plānojumā</dc:title>
  <dc:creator>_</dc:creator>
  <cp:lastModifiedBy>_</cp:lastModifiedBy>
  <cp:revision>49</cp:revision>
  <dcterms:created xsi:type="dcterms:W3CDTF">2025-09-14T16:46:10Z</dcterms:created>
  <dcterms:modified xsi:type="dcterms:W3CDTF">2025-09-24T10:17:02Z</dcterms:modified>
</cp:coreProperties>
</file>