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82" r:id="rId4"/>
    <p:sldId id="287" r:id="rId5"/>
    <p:sldId id="305" r:id="rId6"/>
    <p:sldId id="306" r:id="rId7"/>
    <p:sldId id="288" r:id="rId8"/>
    <p:sldId id="289" r:id="rId9"/>
    <p:sldId id="292" r:id="rId10"/>
    <p:sldId id="295" r:id="rId11"/>
    <p:sldId id="294" r:id="rId12"/>
    <p:sldId id="296" r:id="rId13"/>
    <p:sldId id="297" r:id="rId14"/>
    <p:sldId id="298" r:id="rId15"/>
    <p:sldId id="299" r:id="rId16"/>
    <p:sldId id="301" r:id="rId17"/>
    <p:sldId id="302" r:id="rId18"/>
    <p:sldId id="303" r:id="rId19"/>
    <p:sldId id="304" r:id="rId20"/>
    <p:sldId id="291" r:id="rId21"/>
    <p:sldId id="290" r:id="rId22"/>
    <p:sldId id="259" r:id="rId23"/>
    <p:sldId id="277" r:id="rId2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3F73E-7A75-4E83-AD93-312CB51C69B5}"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4BD312-85E7-460B-BD6B-A95BDB3DFCB8}" type="slidenum">
              <a:rPr lang="en-US" smtClean="0"/>
              <a:t>‹#›</a:t>
            </a:fld>
            <a:endParaRPr lang="en-US"/>
          </a:p>
        </p:txBody>
      </p:sp>
    </p:spTree>
    <p:extLst>
      <p:ext uri="{BB962C8B-B14F-4D97-AF65-F5344CB8AC3E}">
        <p14:creationId xmlns:p14="http://schemas.microsoft.com/office/powerpoint/2010/main" val="153172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17B58ACC-7A19-42CB-B4E1-036307E515C2}"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425189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7B58ACC-7A19-42CB-B4E1-036307E515C2}"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366918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7B58ACC-7A19-42CB-B4E1-036307E515C2}"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402809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17B58ACC-7A19-42CB-B4E1-036307E515C2}"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1092912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B58ACC-7A19-42CB-B4E1-036307E515C2}" type="datetimeFigureOut">
              <a:rPr lang="lv-LV" smtClean="0"/>
              <a:t>24.09.2025.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28778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17B58ACC-7A19-42CB-B4E1-036307E515C2}" type="datetimeFigureOut">
              <a:rPr lang="lv-LV" smtClean="0"/>
              <a:t>24.09.2025.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115179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17B58ACC-7A19-42CB-B4E1-036307E515C2}" type="datetimeFigureOut">
              <a:rPr lang="lv-LV" smtClean="0"/>
              <a:t>24.09.2025.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200953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17B58ACC-7A19-42CB-B4E1-036307E515C2}" type="datetimeFigureOut">
              <a:rPr lang="lv-LV" smtClean="0"/>
              <a:t>24.09.2025.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6820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58ACC-7A19-42CB-B4E1-036307E515C2}" type="datetimeFigureOut">
              <a:rPr lang="lv-LV" smtClean="0"/>
              <a:t>24.09.2025.</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279287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58ACC-7A19-42CB-B4E1-036307E515C2}" type="datetimeFigureOut">
              <a:rPr lang="lv-LV" smtClean="0"/>
              <a:t>24.09.2025.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54858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B58ACC-7A19-42CB-B4E1-036307E515C2}" type="datetimeFigureOut">
              <a:rPr lang="lv-LV" smtClean="0"/>
              <a:t>24.09.2025.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6470A34-AE31-4B76-991D-1652CE7440AF}" type="slidenum">
              <a:rPr lang="lv-LV" smtClean="0"/>
              <a:t>‹#›</a:t>
            </a:fld>
            <a:endParaRPr lang="lv-LV"/>
          </a:p>
        </p:txBody>
      </p:sp>
    </p:spTree>
    <p:extLst>
      <p:ext uri="{BB962C8B-B14F-4D97-AF65-F5344CB8AC3E}">
        <p14:creationId xmlns:p14="http://schemas.microsoft.com/office/powerpoint/2010/main" val="1181225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58ACC-7A19-42CB-B4E1-036307E515C2}" type="datetimeFigureOut">
              <a:rPr lang="lv-LV" smtClean="0"/>
              <a:t>24.09.2025.</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70A34-AE31-4B76-991D-1652CE7440AF}" type="slidenum">
              <a:rPr lang="lv-LV" smtClean="0"/>
              <a:t>‹#›</a:t>
            </a:fld>
            <a:endParaRPr lang="lv-LV"/>
          </a:p>
        </p:txBody>
      </p:sp>
    </p:spTree>
    <p:extLst>
      <p:ext uri="{BB962C8B-B14F-4D97-AF65-F5344CB8AC3E}">
        <p14:creationId xmlns:p14="http://schemas.microsoft.com/office/powerpoint/2010/main" val="3360345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716" y="1845732"/>
            <a:ext cx="9743768" cy="2421467"/>
          </a:xfrm>
        </p:spPr>
        <p:txBody>
          <a:bodyPr>
            <a:normAutofit fontScale="90000"/>
          </a:bodyPr>
          <a:lstStyle/>
          <a:p>
            <a:pPr>
              <a:lnSpc>
                <a:spcPct val="150000"/>
              </a:lnSpc>
            </a:pPr>
            <a:r>
              <a:rPr lang="lv-LV" sz="4000" b="1" dirty="0">
                <a:latin typeface="Times New Roman" panose="02020603050405020304" pitchFamily="18" charset="0"/>
                <a:cs typeface="Times New Roman" panose="02020603050405020304" pitchFamily="18" charset="0"/>
              </a:rPr>
              <a:t>SATVERSMES TIESAS </a:t>
            </a:r>
            <a:r>
              <a:rPr lang="lv-LV" sz="4000" b="1" dirty="0" smtClean="0">
                <a:latin typeface="Times New Roman" panose="02020603050405020304" pitchFamily="18" charset="0"/>
                <a:cs typeface="Times New Roman" panose="02020603050405020304" pitchFamily="18" charset="0"/>
              </a:rPr>
              <a:t>JUDIKATŪRA KĀ PALĪGS TERITORIJAS PLĀNOŠANĀ</a:t>
            </a:r>
            <a:endParaRPr lang="lv-LV" sz="40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5012267"/>
            <a:ext cx="9144000" cy="939799"/>
          </a:xfrm>
        </p:spPr>
        <p:txBody>
          <a:bodyPr>
            <a:normAutofit/>
          </a:bodyPr>
          <a:lstStyle/>
          <a:p>
            <a:pPr algn="r"/>
            <a:r>
              <a:rPr lang="lv-LV" sz="2800" dirty="0">
                <a:latin typeface="Times New Roman" panose="02020603050405020304" pitchFamily="18" charset="0"/>
                <a:cs typeface="Times New Roman" panose="02020603050405020304" pitchFamily="18" charset="0"/>
              </a:rPr>
              <a:t>Gunārs Kusiņš</a:t>
            </a:r>
          </a:p>
        </p:txBody>
      </p:sp>
      <p:pic>
        <p:nvPicPr>
          <p:cNvPr id="5" name="Graphic 4">
            <a:extLst>
              <a:ext uri="{FF2B5EF4-FFF2-40B4-BE49-F238E27FC236}">
                <a16:creationId xmlns="" xmlns:a16="http://schemas.microsoft.com/office/drawing/2014/main" id="{A30805E9-E892-26FD-6CDF-C2ADF09A8B0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6152527"/>
            <a:ext cx="12192000" cy="131708"/>
          </a:xfrm>
          <a:prstGeom prst="rect">
            <a:avLst/>
          </a:prstGeom>
        </p:spPr>
      </p:pic>
      <p:pic>
        <p:nvPicPr>
          <p:cNvPr id="7" name="Graphic 6">
            <a:extLst>
              <a:ext uri="{FF2B5EF4-FFF2-40B4-BE49-F238E27FC236}">
                <a16:creationId xmlns="" xmlns:a16="http://schemas.microsoft.com/office/drawing/2014/main" id="{16C89398-2740-8A3C-94E9-D348D6829CD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870784" y="439972"/>
            <a:ext cx="2191813" cy="1579092"/>
          </a:xfrm>
          <a:prstGeom prst="rect">
            <a:avLst/>
          </a:prstGeom>
        </p:spPr>
      </p:pic>
    </p:spTree>
    <p:extLst>
      <p:ext uri="{BB962C8B-B14F-4D97-AF65-F5344CB8AC3E}">
        <p14:creationId xmlns:p14="http://schemas.microsoft.com/office/powerpoint/2010/main" val="3635041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955800"/>
            <a:ext cx="9804400" cy="4303526"/>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Vissvarīgākais </a:t>
            </a:r>
            <a:r>
              <a:rPr lang="lv-LV" sz="2800" dirty="0">
                <a:latin typeface="Times New Roman" panose="02020603050405020304" pitchFamily="18" charset="0"/>
                <a:cs typeface="Times New Roman" panose="02020603050405020304" pitchFamily="18" charset="0"/>
              </a:rPr>
              <a:t>uzdevums teritorijas plānošanas procesā ir rīcības brīvības pareiza izmantošana tās ārējo robežu ietvaros. Plānošanas lēmuma pieņēmējam ne vienmēr ir jāvadās no personu izteiktajiem priekšlikumiem vai iesniegtajiem iebildumiem. Šādi sabiedrības ierosinājumi ir rūpīgi jāizvērtē, vadoties no lietderības apsvērumiem. Ir jāapsver  šo ierosinājumu piemērotība, vajadzība un atbilstība konkrētā plānojuma izstrādāšanas mērķim. {Satversmes tiesas 2004. gada 9. marta spriedums lietā Nr. </a:t>
            </a:r>
            <a:r>
              <a:rPr lang="lv-LV" sz="2800" dirty="0" smtClean="0">
                <a:latin typeface="Times New Roman" panose="02020603050405020304" pitchFamily="18" charset="0"/>
                <a:cs typeface="Times New Roman" panose="02020603050405020304" pitchFamily="18" charset="0"/>
              </a:rPr>
              <a:t>2003-16-05}</a:t>
            </a: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479657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(III)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955800"/>
            <a:ext cx="9804400" cy="4303526"/>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Par </a:t>
            </a:r>
            <a:r>
              <a:rPr lang="lv-LV" sz="2800" dirty="0">
                <a:latin typeface="Times New Roman" panose="02020603050405020304" pitchFamily="18" charset="0"/>
                <a:cs typeface="Times New Roman" panose="02020603050405020304" pitchFamily="18" charset="0"/>
              </a:rPr>
              <a:t>galveno kritēriju rīcības brīvības pareizas izmantošanas pārbaudē ir jāuzskata teritorijas plānošanas procedūras atbilstība tās galvenajam uzdevumam – kompleksi saskaņot atsevišķu privātpersonu intereses ar attiecīgās teritorijas ilgtspējīgas attīstības iespējām. Paredzot vai īstenojot citu sākotnējo teritorijas plānojuma uzdevumu, piemēram, sekmējot vienīgi pilsētas ekonomisko izaugsmi (peļņas gūšanu), neņemot vērā īpašās dabas un kultūras vērtības vai arī pārkāpjot rīcības brīvības ārējās robežas, tiek panākts prettiesisks galarezultāts. {Satversmes tiesas 2004. gada 9. marta spriedums lietā Nr. </a:t>
            </a:r>
            <a:r>
              <a:rPr lang="lv-LV" sz="2800" dirty="0" smtClean="0">
                <a:latin typeface="Times New Roman" panose="02020603050405020304" pitchFamily="18" charset="0"/>
                <a:cs typeface="Times New Roman" panose="02020603050405020304" pitchFamily="18" charset="0"/>
              </a:rPr>
              <a:t>2003-16-05}</a:t>
            </a: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2001979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(IV)</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955800"/>
            <a:ext cx="9804400" cy="4303526"/>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Tas </a:t>
            </a:r>
            <a:r>
              <a:rPr lang="lv-LV" sz="2800" dirty="0">
                <a:latin typeface="Times New Roman" panose="02020603050405020304" pitchFamily="18" charset="0"/>
                <a:cs typeface="Times New Roman" panose="02020603050405020304" pitchFamily="18" charset="0"/>
              </a:rPr>
              <a:t>vien, ka Saeima un Ministru kabinets ir noteikuši kārtību, kādā persona var saņemt atļauju piesārņojošu darbību veikšanai, nenozīmē, ka pašvaldība, pieņemot teritorijas plānojumu, nevarētu savā teritorijā vispār aizliegt veikt noteiktas piesārņojošas darbības. Vietējai pašvaldībai ir tiesības noteikt teritorijas plānojumā dažādus īpašuma tiesību aprobežojumus saskaņā ar teritorijas plānojumā paredzētajiem teritorijas attīstības virzieniem un sabiedrības vairākuma vēlmēm attiecībā uz teritorijas turpmāko attīstību. {Satversmes tiesas 2008. gada 12. novembra spriedums lietā Nr. </a:t>
            </a:r>
            <a:r>
              <a:rPr lang="lv-LV" sz="2800" dirty="0" smtClean="0">
                <a:latin typeface="Times New Roman" panose="02020603050405020304" pitchFamily="18" charset="0"/>
                <a:cs typeface="Times New Roman" panose="02020603050405020304" pitchFamily="18" charset="0"/>
              </a:rPr>
              <a:t>2008-05-03} </a:t>
            </a:r>
            <a:r>
              <a:rPr lang="lv-LV" sz="2800" dirty="0">
                <a:latin typeface="Times New Roman" panose="02020603050405020304" pitchFamily="18" charset="0"/>
                <a:cs typeface="Times New Roman" panose="02020603050405020304" pitchFamily="18" charset="0"/>
              </a:rPr>
              <a:t> </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5081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(V)</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769533"/>
            <a:ext cx="9804400" cy="4489793"/>
          </a:xfrm>
        </p:spPr>
        <p:txBody>
          <a:bodyPr>
            <a:noAutofit/>
          </a:bodyPr>
          <a:lstStyle/>
          <a:p>
            <a:pPr algn="just"/>
            <a:r>
              <a:rPr lang="lv-LV" sz="2800" dirty="0">
                <a:latin typeface="Times New Roman" panose="02020603050405020304" pitchFamily="18" charset="0"/>
                <a:cs typeface="Times New Roman" panose="02020603050405020304" pitchFamily="18" charset="0"/>
              </a:rPr>
              <a:t>P</a:t>
            </a:r>
            <a:r>
              <a:rPr lang="lv-LV" sz="2800" dirty="0" smtClean="0">
                <a:latin typeface="Times New Roman" panose="02020603050405020304" pitchFamily="18" charset="0"/>
                <a:cs typeface="Times New Roman" panose="02020603050405020304" pitchFamily="18" charset="0"/>
              </a:rPr>
              <a:t>ašvaldībai </a:t>
            </a:r>
            <a:r>
              <a:rPr lang="lv-LV" sz="2800" dirty="0">
                <a:latin typeface="Times New Roman" panose="02020603050405020304" pitchFamily="18" charset="0"/>
                <a:cs typeface="Times New Roman" panose="02020603050405020304" pitchFamily="18" charset="0"/>
              </a:rPr>
              <a:t>nav pienākuma izvēlēties tādu teritorijas izmantošanas veidu, kādu to vēlas redzēt vai panākt konkrēta nekustamā īpašuma īpašnieks. Vienlīdz nozīmīgas un izvērtējamas ir arī sabiedrības intereses. {Satversmes tiesas 2007. gada 28. novembra lēmums par tiesvedības izbeigšanu lietā Nr. </a:t>
            </a:r>
            <a:r>
              <a:rPr lang="lv-LV" sz="2800" dirty="0" smtClean="0">
                <a:latin typeface="Times New Roman" panose="02020603050405020304" pitchFamily="18" charset="0"/>
                <a:cs typeface="Times New Roman" panose="02020603050405020304" pitchFamily="18" charset="0"/>
              </a:rPr>
              <a:t>2007-16-03}</a:t>
            </a:r>
            <a:endParaRPr lang="lv-LV" sz="2800" dirty="0">
              <a:latin typeface="Times New Roman" panose="02020603050405020304" pitchFamily="18" charset="0"/>
              <a:cs typeface="Times New Roman" panose="02020603050405020304" pitchFamily="18" charset="0"/>
            </a:endParaRPr>
          </a:p>
          <a:p>
            <a:pPr algn="just"/>
            <a:r>
              <a:rPr lang="lv-LV" sz="2800" dirty="0" smtClean="0">
                <a:latin typeface="Times New Roman" panose="02020603050405020304" pitchFamily="18" charset="0"/>
                <a:cs typeface="Times New Roman" panose="02020603050405020304" pitchFamily="18" charset="0"/>
              </a:rPr>
              <a:t>Pašvaldība</a:t>
            </a:r>
            <a:r>
              <a:rPr lang="lv-LV" sz="2800" dirty="0">
                <a:latin typeface="Times New Roman" panose="02020603050405020304" pitchFamily="18" charset="0"/>
                <a:cs typeface="Times New Roman" panose="02020603050405020304" pitchFamily="18" charset="0"/>
              </a:rPr>
              <a:t>, ievērojot kāpu aizsargjoslai un tajā esošajam mežam vides tiesību normās noteiktās aizsardzības prasības, ir tiesīga teritorijas plānojumā ietvert normas, kas par atļauto (plānoto) teritorijas izmantošanu nosaka apbūvi arī tādā zemes gabalā, kurš atrodas kāpu aizsargjoslā un kuru daļēji aizņem mežs. {Satversmes tiesas 2017. gada 6. oktobra spriedums lietā Nr. </a:t>
            </a:r>
            <a:r>
              <a:rPr lang="lv-LV" sz="2800" dirty="0" smtClean="0">
                <a:latin typeface="Times New Roman" panose="02020603050405020304" pitchFamily="18" charset="0"/>
                <a:cs typeface="Times New Roman" panose="02020603050405020304" pitchFamily="18" charset="0"/>
              </a:rPr>
              <a:t>2016-24-03}</a:t>
            </a:r>
          </a:p>
          <a:p>
            <a:r>
              <a:rPr lang="lv-LV" sz="2800" dirty="0" smtClean="0"/>
              <a:t> </a:t>
            </a:r>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28130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(VI)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769533"/>
            <a:ext cx="9804400" cy="4489793"/>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Citu </a:t>
            </a:r>
            <a:r>
              <a:rPr lang="lv-LV" sz="2800" dirty="0">
                <a:latin typeface="Times New Roman" panose="02020603050405020304" pitchFamily="18" charset="0"/>
                <a:cs typeface="Times New Roman" panose="02020603050405020304" pitchFamily="18" charset="0"/>
              </a:rPr>
              <a:t>valstu tiesas attiecībā uz teritoriālās plānošanas principu izsvēršanu ir atzinušas, ka </a:t>
            </a:r>
            <a:r>
              <a:rPr lang="lv-LV" sz="2800" b="1" dirty="0">
                <a:latin typeface="Times New Roman" panose="02020603050405020304" pitchFamily="18" charset="0"/>
                <a:cs typeface="Times New Roman" panose="02020603050405020304" pitchFamily="18" charset="0"/>
              </a:rPr>
              <a:t>netiek izvirzīta principiāla prasība katrā gadījumā priekšroku dot publiskajām, nevis privātajām interesēm. </a:t>
            </a:r>
            <a:r>
              <a:rPr lang="lv-LV" sz="2800" dirty="0">
                <a:latin typeface="Times New Roman" panose="02020603050405020304" pitchFamily="18" charset="0"/>
                <a:cs typeface="Times New Roman" panose="02020603050405020304" pitchFamily="18" charset="0"/>
              </a:rPr>
              <a:t>Vācijas Federālā konstitucionālā tiesa ir uzsvērusi, ka saistošo noteikumu izdevējam tāpat kā likumdevējam, nosakot īpašuma saturu un izmantošanas robežas, ir jāņem vērā īpašnieka aizsargājamās intereses un tās samērīgi jālīdzsvaro ar kopējā labuma interesēm, it īpaši ņemot vērā proporcionalitātes principu un vienlīdzības principu. {Satversmes tiesas 2008. gada 24. septembra spriedums lietā Nr. </a:t>
            </a:r>
            <a:r>
              <a:rPr lang="lv-LV" sz="2800" dirty="0" smtClean="0">
                <a:latin typeface="Times New Roman" panose="02020603050405020304" pitchFamily="18" charset="0"/>
                <a:cs typeface="Times New Roman" panose="02020603050405020304" pitchFamily="18" charset="0"/>
              </a:rPr>
              <a:t>2008-03-03}</a:t>
            </a:r>
            <a:endParaRPr lang="lv-LV" sz="2800" dirty="0">
              <a:latin typeface="Times New Roman" panose="02020603050405020304" pitchFamily="18" charset="0"/>
              <a:cs typeface="Times New Roman" panose="02020603050405020304" pitchFamily="18" charset="0"/>
            </a:endParaRPr>
          </a:p>
          <a:p>
            <a:endParaRPr lang="lv-LV" sz="2800" dirty="0"/>
          </a:p>
          <a:p>
            <a:r>
              <a:rPr lang="lv-LV" sz="2800" dirty="0" smtClean="0"/>
              <a:t> </a:t>
            </a:r>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971849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(VII)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070102"/>
            <a:ext cx="9804400" cy="4189224"/>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Pašvaldība</a:t>
            </a:r>
            <a:r>
              <a:rPr lang="lv-LV" sz="2800" dirty="0">
                <a:latin typeface="Times New Roman" panose="02020603050405020304" pitchFamily="18" charset="0"/>
                <a:cs typeface="Times New Roman" panose="02020603050405020304" pitchFamily="18" charset="0"/>
              </a:rPr>
              <a:t>, īstenojot savu rīcības brīvību teritorijas plānošanas jomā, ir tiesīga paredzēt augstāku vides aizsardzības standartu, nekā tas noteikts normatīvajos aktos. {Satversmes tiesas 2011. gada 14. aprīļa spriedums lietā Nr. </a:t>
            </a:r>
            <a:r>
              <a:rPr lang="lv-LV" sz="2800" dirty="0" smtClean="0">
                <a:latin typeface="Times New Roman" panose="02020603050405020304" pitchFamily="18" charset="0"/>
                <a:cs typeface="Times New Roman" panose="02020603050405020304" pitchFamily="18" charset="0"/>
              </a:rPr>
              <a:t>2010-62-03} </a:t>
            </a:r>
          </a:p>
          <a:p>
            <a:pPr algn="just"/>
            <a:r>
              <a:rPr lang="lv-LV" sz="2800" dirty="0" err="1">
                <a:latin typeface="Times New Roman" panose="02020603050405020304" pitchFamily="18" charset="0"/>
                <a:cs typeface="Times New Roman" panose="02020603050405020304" pitchFamily="18" charset="0"/>
              </a:rPr>
              <a:t>Lokālplānojums</a:t>
            </a:r>
            <a:r>
              <a:rPr lang="lv-LV" sz="2800" dirty="0">
                <a:latin typeface="Times New Roman" panose="02020603050405020304" pitchFamily="18" charset="0"/>
                <a:cs typeface="Times New Roman" panose="02020603050405020304" pitchFamily="18" charset="0"/>
              </a:rPr>
              <a:t> tiek izstrādāts noteiktas teritorijas kompleksai plānošanai, nevis atsevišķām zemes vienībām. Tāpat ar </a:t>
            </a:r>
            <a:r>
              <a:rPr lang="lv-LV" sz="2800" dirty="0" err="1">
                <a:latin typeface="Times New Roman" panose="02020603050405020304" pitchFamily="18" charset="0"/>
                <a:cs typeface="Times New Roman" panose="02020603050405020304" pitchFamily="18" charset="0"/>
              </a:rPr>
              <a:t>lokālplānojumu</a:t>
            </a:r>
            <a:r>
              <a:rPr lang="lv-LV" sz="2800" dirty="0">
                <a:latin typeface="Times New Roman" panose="02020603050405020304" pitchFamily="18" charset="0"/>
                <a:cs typeface="Times New Roman" panose="02020603050405020304" pitchFamily="18" charset="0"/>
              </a:rPr>
              <a:t> var grozīt teritorijas plānojumu, savukārt ar detālplānojumu grozīt teritorijas plānojumu vai </a:t>
            </a:r>
            <a:r>
              <a:rPr lang="lv-LV" sz="2800" dirty="0" err="1">
                <a:latin typeface="Times New Roman" panose="02020603050405020304" pitchFamily="18" charset="0"/>
                <a:cs typeface="Times New Roman" panose="02020603050405020304" pitchFamily="18" charset="0"/>
              </a:rPr>
              <a:t>lokālplānojumu</a:t>
            </a:r>
            <a:r>
              <a:rPr lang="lv-LV" sz="2800" dirty="0">
                <a:latin typeface="Times New Roman" panose="02020603050405020304" pitchFamily="18" charset="0"/>
                <a:cs typeface="Times New Roman" panose="02020603050405020304" pitchFamily="18" charset="0"/>
              </a:rPr>
              <a:t> nav pieļaujams. {Satversmes tiesas 2014. gada 10. oktobra spriedums lietā Nr. 2014-04-03}</a:t>
            </a: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180386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institūciju sadarbība (I)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158999"/>
            <a:ext cx="9804400" cy="4100327"/>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No </a:t>
            </a:r>
            <a:r>
              <a:rPr lang="lv-LV" sz="2800" dirty="0">
                <a:latin typeface="Times New Roman" panose="02020603050405020304" pitchFamily="18" charset="0"/>
                <a:cs typeface="Times New Roman" panose="02020603050405020304" pitchFamily="18" charset="0"/>
              </a:rPr>
              <a:t>normatīvajiem aktiem izriet, ka atzinumiem, kurus teritorijas plānošanas procesā pašvaldībai sniedz kompetentās institūcijas, nav normatīva spēka, tomēr pašvaldībai, izstrādājot teritorijas plānojumu, ir jāņem vērā atzinumos ietvertie secinājumi un ieteikumi. Valsts pārvaldes mērķus, arī vides aizsardzības mērķus, visefektīvāk iespējams sasniegt, valsts pārvaldes iestādēm sadarbojoties. {Satversmes tiesas 2008. gada 27. marta spriedums lietā Nr. </a:t>
            </a:r>
            <a:r>
              <a:rPr lang="lv-LV" sz="2800" dirty="0" smtClean="0">
                <a:latin typeface="Times New Roman" panose="02020603050405020304" pitchFamily="18" charset="0"/>
                <a:cs typeface="Times New Roman" panose="02020603050405020304" pitchFamily="18" charset="0"/>
              </a:rPr>
              <a:t>2007-17-05}</a:t>
            </a:r>
            <a:endParaRPr lang="lv-LV" sz="2800" dirty="0">
              <a:latin typeface="Times New Roman" panose="02020603050405020304" pitchFamily="18" charset="0"/>
              <a:cs typeface="Times New Roman" panose="02020603050405020304" pitchFamily="18" charset="0"/>
            </a:endParaRPr>
          </a:p>
          <a:p>
            <a:pPr algn="just"/>
            <a:r>
              <a:rPr lang="lv-LV" sz="2800" dirty="0">
                <a:latin typeface="Times New Roman" panose="02020603050405020304" pitchFamily="18" charset="0"/>
                <a:cs typeface="Times New Roman" panose="02020603050405020304" pitchFamily="18" charset="0"/>
              </a:rPr>
              <a:t> </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584651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institūciju sadarbība (II)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302933"/>
            <a:ext cx="9804400" cy="3956393"/>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Pašvaldībai</a:t>
            </a:r>
            <a:r>
              <a:rPr lang="lv-LV" sz="2800" dirty="0">
                <a:latin typeface="Times New Roman" panose="02020603050405020304" pitchFamily="18" charset="0"/>
                <a:cs typeface="Times New Roman" panose="02020603050405020304" pitchFamily="18" charset="0"/>
              </a:rPr>
              <a:t>, izstrādājot teritorijas plānojumu, ir pienākums izmantot pilnīgu un aktuālu informāciju. Tomēr šis pienākums ir aplūkojams </a:t>
            </a:r>
            <a:r>
              <a:rPr lang="lv-LV" sz="2800" dirty="0" err="1">
                <a:latin typeface="Times New Roman" panose="02020603050405020304" pitchFamily="18" charset="0"/>
                <a:cs typeface="Times New Roman" panose="02020603050405020304" pitchFamily="18" charset="0"/>
              </a:rPr>
              <a:t>citstarp</a:t>
            </a:r>
            <a:r>
              <a:rPr lang="lv-LV" sz="2800" dirty="0">
                <a:latin typeface="Times New Roman" panose="02020603050405020304" pitchFamily="18" charset="0"/>
                <a:cs typeface="Times New Roman" panose="02020603050405020304" pitchFamily="18" charset="0"/>
              </a:rPr>
              <a:t> arī atbilstoši konkrētā teritorijas attīstības plānošanas dokumenta mērogam. […] Pašvaldībai no normatīvajiem aktiem neizriet pienākums jau teritorijas plānojuma izstrādes laikā apzināt precīzu meža platību katrā tās administratīvajā teritorijā esošajā zemes gabalā. {Satversmes tiesas 2017. gada 6. oktobra spriedums lietā Nr. </a:t>
            </a:r>
            <a:r>
              <a:rPr lang="lv-LV" sz="2800" dirty="0" smtClean="0">
                <a:latin typeface="Times New Roman" panose="02020603050405020304" pitchFamily="18" charset="0"/>
                <a:cs typeface="Times New Roman" panose="02020603050405020304" pitchFamily="18" charset="0"/>
              </a:rPr>
              <a:t>2016-24-03}</a:t>
            </a:r>
            <a:r>
              <a:rPr lang="lv-LV" sz="2800" dirty="0">
                <a:latin typeface="Times New Roman" panose="02020603050405020304" pitchFamily="18" charset="0"/>
                <a:cs typeface="Times New Roman" panose="02020603050405020304" pitchFamily="18" charset="0"/>
              </a:rPr>
              <a:t> </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56872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institūciju sadarbība (III)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345267"/>
            <a:ext cx="9804400" cy="3914059"/>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Lai </a:t>
            </a:r>
            <a:r>
              <a:rPr lang="lv-LV" sz="2800" dirty="0">
                <a:latin typeface="Times New Roman" panose="02020603050405020304" pitchFamily="18" charset="0"/>
                <a:cs typeface="Times New Roman" panose="02020603050405020304" pitchFamily="18" charset="0"/>
              </a:rPr>
              <a:t>pašvaldība varētu iegūt tās funkciju veikšanai nepieciešamo informāciju par mežu tās administratīvajā teritorijā vai kādā tās daļā, atbildīgajām institūcijām ir savlaicīgi jāaktualizē valsts informācijas sistēmās esošā informācija. Tādējādi konkrētas meža platības noteikšana, kā arī attiecīgo datu aktualizēšana un reģistrēšana ir valsts pārvaldes iestāžu, nevis pašvaldības kompetencē. {Satversmes tiesas 2017. gada 6. oktobra spriedums lietā Nr. </a:t>
            </a:r>
            <a:r>
              <a:rPr lang="lv-LV" sz="2800" dirty="0" smtClean="0">
                <a:latin typeface="Times New Roman" panose="02020603050405020304" pitchFamily="18" charset="0"/>
                <a:cs typeface="Times New Roman" panose="02020603050405020304" pitchFamily="18" charset="0"/>
              </a:rPr>
              <a:t>2016-24-03}</a:t>
            </a:r>
            <a:endParaRPr lang="lv-LV" sz="2800" dirty="0">
              <a:latin typeface="Times New Roman" panose="02020603050405020304" pitchFamily="18" charset="0"/>
              <a:cs typeface="Times New Roman" panose="02020603050405020304" pitchFamily="18" charset="0"/>
            </a:endParaRPr>
          </a:p>
          <a:p>
            <a:pPr algn="just"/>
            <a:r>
              <a:rPr lang="lv-LV" sz="2800" dirty="0">
                <a:latin typeface="Times New Roman" panose="02020603050405020304" pitchFamily="18" charset="0"/>
                <a:cs typeface="Times New Roman" panose="02020603050405020304" pitchFamily="18" charset="0"/>
              </a:rPr>
              <a:t> </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413776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priekšlikumu izvērtēšana</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641599"/>
            <a:ext cx="9804400" cy="3617727"/>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Pašvaldības </a:t>
            </a:r>
            <a:r>
              <a:rPr lang="lv-LV" sz="2800" dirty="0">
                <a:latin typeface="Times New Roman" panose="02020603050405020304" pitchFamily="18" charset="0"/>
                <a:cs typeface="Times New Roman" panose="02020603050405020304" pitchFamily="18" charset="0"/>
              </a:rPr>
              <a:t>sniegtajām atbildēm uz teritorijas plānojuma izstrādes laikā saņemtajiem priekšlikumiem neatkarīgi no konkrētas atbildes apjoma jābūt tādām, kas ļauj pārliecināties par to, ka šie priekšlikumi ir izvērtēti. {Satversmes tiesas 2017. gada 6. oktobra spriedums lietā Nr. </a:t>
            </a:r>
            <a:r>
              <a:rPr lang="lv-LV" sz="2800" dirty="0" smtClean="0">
                <a:latin typeface="Times New Roman" panose="02020603050405020304" pitchFamily="18" charset="0"/>
                <a:cs typeface="Times New Roman" panose="02020603050405020304" pitchFamily="18" charset="0"/>
              </a:rPr>
              <a:t>2016-24-03}</a:t>
            </a:r>
            <a:endParaRPr lang="lv-LV" sz="2800" dirty="0">
              <a:latin typeface="Times New Roman" panose="02020603050405020304" pitchFamily="18" charset="0"/>
              <a:cs typeface="Times New Roman" panose="02020603050405020304" pitchFamily="18" charset="0"/>
            </a:endParaRPr>
          </a:p>
          <a:p>
            <a:r>
              <a:rPr lang="lv-LV" sz="2800" dirty="0"/>
              <a:t> </a:t>
            </a:r>
          </a:p>
          <a:p>
            <a:pPr algn="just"/>
            <a:r>
              <a:rPr lang="lv-LV" sz="2800" dirty="0">
                <a:latin typeface="Times New Roman" panose="02020603050405020304" pitchFamily="18" charset="0"/>
                <a:cs typeface="Times New Roman" panose="02020603050405020304" pitchFamily="18" charset="0"/>
              </a:rPr>
              <a:t> </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3875831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5343"/>
            <a:ext cx="9144000" cy="637563"/>
          </a:xfrm>
        </p:spPr>
        <p:txBody>
          <a:bodyPr>
            <a:normAutofit/>
          </a:bodyPr>
          <a:lstStyle/>
          <a:p>
            <a:r>
              <a:rPr lang="lv-LV" sz="3200" b="1" dirty="0">
                <a:latin typeface="Times New Roman" panose="02020603050405020304" pitchFamily="18" charset="0"/>
                <a:cs typeface="Times New Roman" panose="02020603050405020304" pitchFamily="18" charset="0"/>
              </a:rPr>
              <a:t>Plāns</a:t>
            </a:r>
          </a:p>
        </p:txBody>
      </p:sp>
      <p:sp>
        <p:nvSpPr>
          <p:cNvPr id="3" name="Subtitle 2"/>
          <p:cNvSpPr>
            <a:spLocks noGrp="1"/>
          </p:cNvSpPr>
          <p:nvPr>
            <p:ph type="subTitle" idx="1"/>
          </p:nvPr>
        </p:nvSpPr>
        <p:spPr>
          <a:xfrm>
            <a:off x="1082180" y="2057750"/>
            <a:ext cx="9975287" cy="4201576"/>
          </a:xfrm>
        </p:spPr>
        <p:txBody>
          <a:bodyPr>
            <a:noAutofit/>
          </a:bodyPr>
          <a:lstStyle/>
          <a:p>
            <a:pPr marL="514350" indent="-514350" algn="just">
              <a:buAutoNum type="arabicPeriod"/>
            </a:pPr>
            <a:r>
              <a:rPr lang="lv-LV" sz="2800" dirty="0">
                <a:latin typeface="Times New Roman" panose="02020603050405020304" pitchFamily="18" charset="0"/>
                <a:cs typeface="Times New Roman" panose="02020603050405020304" pitchFamily="18" charset="0"/>
              </a:rPr>
              <a:t>Ievads</a:t>
            </a: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tiesas kompetence (tiesību normu </a:t>
            </a:r>
            <a:r>
              <a:rPr lang="lv-LV" sz="2800" dirty="0" err="1">
                <a:latin typeface="Times New Roman" panose="02020603050405020304" pitchFamily="18" charset="0"/>
                <a:cs typeface="Times New Roman" panose="02020603050405020304" pitchFamily="18" charset="0"/>
              </a:rPr>
              <a:t>satversmība</a:t>
            </a:r>
            <a:r>
              <a:rPr lang="lv-LV" sz="2800" dirty="0">
                <a:latin typeface="Times New Roman" panose="02020603050405020304" pitchFamily="18" charset="0"/>
                <a:cs typeface="Times New Roman" panose="02020603050405020304" pitchFamily="18" charset="0"/>
              </a:rPr>
              <a:t> vai tiesību normu piemērošana</a:t>
            </a:r>
            <a:r>
              <a:rPr lang="lv-LV" sz="2800" dirty="0" smtClean="0">
                <a:latin typeface="Times New Roman" panose="02020603050405020304" pitchFamily="18" charset="0"/>
                <a:cs typeface="Times New Roman" panose="02020603050405020304" pitchFamily="18" charset="0"/>
              </a:rPr>
              <a:t>). Pašvaldības un </a:t>
            </a:r>
            <a:r>
              <a:rPr lang="lv-LV" sz="2800" dirty="0" smtClean="0">
                <a:latin typeface="Times New Roman" panose="02020603050405020304" pitchFamily="18" charset="0"/>
                <a:cs typeface="Times New Roman" panose="02020603050405020304" pitchFamily="18" charset="0"/>
              </a:rPr>
              <a:t>Satversmes </a:t>
            </a:r>
            <a:r>
              <a:rPr lang="lv-LV" sz="2800" dirty="0" smtClean="0">
                <a:latin typeface="Times New Roman" panose="02020603050405020304" pitchFamily="18" charset="0"/>
                <a:cs typeface="Times New Roman" panose="02020603050405020304" pitchFamily="18" charset="0"/>
              </a:rPr>
              <a:t>tiesas kompetence.</a:t>
            </a:r>
            <a:endParaRPr lang="lv-LV" sz="2800" dirty="0">
              <a:latin typeface="Times New Roman" panose="02020603050405020304" pitchFamily="18" charset="0"/>
              <a:cs typeface="Times New Roman" panose="02020603050405020304" pitchFamily="18" charset="0"/>
            </a:endParaRPr>
          </a:p>
          <a:p>
            <a:pPr marL="514350" indent="-514350" algn="just">
              <a:buAutoNum type="arabicPeriod"/>
            </a:pPr>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tiesas izmantotā metodoloģija. </a:t>
            </a:r>
          </a:p>
          <a:p>
            <a:pPr marL="514350" indent="-514350" algn="just">
              <a:buAutoNum type="arabicPeriod"/>
            </a:pPr>
            <a:r>
              <a:rPr lang="lv-LV" sz="2800" dirty="0">
                <a:latin typeface="Times New Roman" panose="02020603050405020304" pitchFamily="18" charset="0"/>
                <a:cs typeface="Times New Roman" panose="02020603050405020304" pitchFamily="18" charset="0"/>
              </a:rPr>
              <a:t>Svarīgākās atziņas no </a:t>
            </a:r>
            <a:r>
              <a:rPr lang="lv-LV" sz="2800" dirty="0" smtClean="0">
                <a:latin typeface="Times New Roman" panose="02020603050405020304" pitchFamily="18" charset="0"/>
                <a:cs typeface="Times New Roman" panose="02020603050405020304" pitchFamily="18" charset="0"/>
              </a:rPr>
              <a:t>Satversmes tiesas </a:t>
            </a:r>
            <a:r>
              <a:rPr lang="lv-LV" sz="2800" dirty="0">
                <a:latin typeface="Times New Roman" panose="02020603050405020304" pitchFamily="18" charset="0"/>
                <a:cs typeface="Times New Roman" panose="02020603050405020304" pitchFamily="18" charset="0"/>
              </a:rPr>
              <a:t>izskatītajām </a:t>
            </a:r>
            <a:r>
              <a:rPr lang="lv-LV" sz="2800" dirty="0" smtClean="0">
                <a:latin typeface="Times New Roman" panose="02020603050405020304" pitchFamily="18" charset="0"/>
                <a:cs typeface="Times New Roman" panose="02020603050405020304" pitchFamily="18" charset="0"/>
              </a:rPr>
              <a:t>lietām.</a:t>
            </a:r>
            <a:endParaRPr lang="lv-LV" sz="2800" dirty="0">
              <a:latin typeface="Times New Roman" panose="02020603050405020304" pitchFamily="18" charset="0"/>
              <a:cs typeface="Times New Roman" panose="02020603050405020304" pitchFamily="18" charset="0"/>
            </a:endParaRPr>
          </a:p>
          <a:p>
            <a:pPr marL="514350" indent="-514350" algn="just">
              <a:buFont typeface="Arial" panose="020B0604020202020204" pitchFamily="34" charset="0"/>
              <a:buAutoNum type="arabicPeriod"/>
            </a:pPr>
            <a:r>
              <a:rPr lang="lv-LV" sz="2800" dirty="0">
                <a:latin typeface="Times New Roman" panose="02020603050405020304" pitchFamily="18" charset="0"/>
                <a:cs typeface="Times New Roman" panose="02020603050405020304" pitchFamily="18" charset="0"/>
              </a:rPr>
              <a:t>Satversmes tiesas atziņu krājums (kur meklēt un kā meklēt?)</a:t>
            </a:r>
          </a:p>
          <a:p>
            <a:pPr marL="514350" indent="-514350" algn="just">
              <a:buAutoNum type="arabicPeriod"/>
            </a:pPr>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424840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atbilstība Satversmei (I)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142067"/>
            <a:ext cx="9804400" cy="4117259"/>
          </a:xfrm>
        </p:spPr>
        <p:txBody>
          <a:bodyPr>
            <a:noAutofit/>
          </a:bodyPr>
          <a:lstStyle/>
          <a:p>
            <a:pPr algn="just"/>
            <a:r>
              <a:rPr lang="lv-LV" sz="2800" b="1" dirty="0">
                <a:latin typeface="Times New Roman" panose="02020603050405020304" pitchFamily="18" charset="0"/>
                <a:cs typeface="Times New Roman" panose="02020603050405020304" pitchFamily="18" charset="0"/>
              </a:rPr>
              <a:t>105.</a:t>
            </a:r>
            <a:r>
              <a:rPr lang="lv-LV" sz="2800" dirty="0">
                <a:latin typeface="Times New Roman" panose="02020603050405020304" pitchFamily="18" charset="0"/>
                <a:cs typeface="Times New Roman" panose="02020603050405020304" pitchFamily="18" charset="0"/>
              </a:rPr>
              <a:t> Ikvienam ir tiesības uz īpašumu. Īpašumu nedrīkst izmantot pretēji sabiedrības interesēm. Īpašuma tiesības var ierobežot vienīgi saskaņā ar likumu. Īpašuma piespiedu atsavināšana sabiedrības vajadzībām pieļaujama tikai izņēmuma gadījumos uz atsevišķa likuma pamata pret taisnīgu atlīdzību</a:t>
            </a:r>
            <a:r>
              <a:rPr lang="lv-LV" sz="2800" dirty="0" smtClean="0">
                <a:latin typeface="Times New Roman" panose="02020603050405020304" pitchFamily="18" charset="0"/>
                <a:cs typeface="Times New Roman" panose="02020603050405020304" pitchFamily="18" charset="0"/>
              </a:rPr>
              <a:t>.</a:t>
            </a:r>
          </a:p>
          <a:p>
            <a:pPr algn="just"/>
            <a:endParaRPr lang="lv-LV" sz="2800" dirty="0">
              <a:latin typeface="Times New Roman" panose="02020603050405020304" pitchFamily="18" charset="0"/>
              <a:cs typeface="Times New Roman" panose="02020603050405020304" pitchFamily="18" charset="0"/>
            </a:endParaRPr>
          </a:p>
          <a:p>
            <a:pPr algn="just"/>
            <a:r>
              <a:rPr lang="lv-LV" sz="2800" b="1" dirty="0">
                <a:latin typeface="Times New Roman" panose="02020603050405020304" pitchFamily="18" charset="0"/>
                <a:cs typeface="Times New Roman" panose="02020603050405020304" pitchFamily="18" charset="0"/>
              </a:rPr>
              <a:t>115.</a:t>
            </a:r>
            <a:r>
              <a:rPr lang="lv-LV" sz="2800" dirty="0">
                <a:latin typeface="Times New Roman" panose="02020603050405020304" pitchFamily="18" charset="0"/>
                <a:cs typeface="Times New Roman" panose="02020603050405020304" pitchFamily="18" charset="0"/>
              </a:rPr>
              <a:t> Valsts aizsargā ikviena tiesības dzīvot labvēlīgā vidē, sniedzot ziņas par vides stāvokli un rūpējoties par tās saglabāšanu un uzlabošanu.</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621786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atbilstība Satversmei (II)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302933"/>
            <a:ext cx="9804400" cy="3956393"/>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tiesas spriedumos galvenokārt ir nostiprināta </a:t>
            </a:r>
            <a:r>
              <a:rPr lang="lv-LV" sz="2800" dirty="0" smtClean="0">
                <a:latin typeface="Times New Roman" panose="02020603050405020304" pitchFamily="18" charset="0"/>
                <a:cs typeface="Times New Roman" panose="02020603050405020304" pitchFamily="18" charset="0"/>
              </a:rPr>
              <a:t>prakse:</a:t>
            </a:r>
          </a:p>
          <a:p>
            <a:pPr marL="457200" indent="-457200" algn="just">
              <a:buFontTx/>
              <a:buChar char="-"/>
            </a:pPr>
            <a:r>
              <a:rPr lang="lv-LV" sz="2800" dirty="0">
                <a:latin typeface="Times New Roman" panose="02020603050405020304" pitchFamily="18" charset="0"/>
                <a:cs typeface="Times New Roman" panose="02020603050405020304" pitchFamily="18" charset="0"/>
              </a:rPr>
              <a:t>teritorijas plānojuma atbilstības Satversmes 105. pantam izvērtēšanā pēc tādiem pieteikumiem, kuru iesniedzēji vērsušies pret teritorijas plānojumu, </a:t>
            </a:r>
            <a:r>
              <a:rPr lang="lv-LV" sz="2800" b="1" dirty="0">
                <a:latin typeface="Times New Roman" panose="02020603050405020304" pitchFamily="18" charset="0"/>
                <a:cs typeface="Times New Roman" panose="02020603050405020304" pitchFamily="18" charset="0"/>
              </a:rPr>
              <a:t>kas saimniecisku darbību liedz. </a:t>
            </a:r>
          </a:p>
          <a:p>
            <a:pPr marL="457200" indent="-457200" algn="just">
              <a:buFontTx/>
              <a:buChar char="-"/>
            </a:pPr>
            <a:r>
              <a:rPr lang="lv-LV" sz="2800" dirty="0" smtClean="0">
                <a:latin typeface="Times New Roman" panose="02020603050405020304" pitchFamily="18" charset="0"/>
                <a:cs typeface="Times New Roman" panose="02020603050405020304" pitchFamily="18" charset="0"/>
              </a:rPr>
              <a:t>teritorijas </a:t>
            </a:r>
            <a:r>
              <a:rPr lang="lv-LV" sz="2800" dirty="0">
                <a:latin typeface="Times New Roman" panose="02020603050405020304" pitchFamily="18" charset="0"/>
                <a:cs typeface="Times New Roman" panose="02020603050405020304" pitchFamily="18" charset="0"/>
              </a:rPr>
              <a:t>plānojuma </a:t>
            </a:r>
            <a:r>
              <a:rPr lang="lv-LV" sz="2800" dirty="0" smtClean="0">
                <a:latin typeface="Times New Roman" panose="02020603050405020304" pitchFamily="18" charset="0"/>
                <a:cs typeface="Times New Roman" panose="02020603050405020304" pitchFamily="18" charset="0"/>
              </a:rPr>
              <a:t>atbilstības </a:t>
            </a:r>
            <a:r>
              <a:rPr lang="lv-LV" sz="2800" dirty="0">
                <a:latin typeface="Times New Roman" panose="02020603050405020304" pitchFamily="18" charset="0"/>
                <a:cs typeface="Times New Roman" panose="02020603050405020304" pitchFamily="18" charset="0"/>
              </a:rPr>
              <a:t>Satversmes 115. pantam </a:t>
            </a:r>
            <a:r>
              <a:rPr lang="lv-LV" sz="2800" dirty="0" smtClean="0">
                <a:latin typeface="Times New Roman" panose="02020603050405020304" pitchFamily="18" charset="0"/>
                <a:cs typeface="Times New Roman" panose="02020603050405020304" pitchFamily="18" charset="0"/>
              </a:rPr>
              <a:t>izvērtēšana </a:t>
            </a:r>
            <a:r>
              <a:rPr lang="lv-LV" sz="2800" dirty="0">
                <a:latin typeface="Times New Roman" panose="02020603050405020304" pitchFamily="18" charset="0"/>
                <a:cs typeface="Times New Roman" panose="02020603050405020304" pitchFamily="18" charset="0"/>
              </a:rPr>
              <a:t>pēc tādiem pieteikumiem, kuru iesniedzēji vērsušies pret teritorijas plānojumu, </a:t>
            </a:r>
            <a:r>
              <a:rPr lang="lv-LV" sz="2800" b="1" dirty="0">
                <a:latin typeface="Times New Roman" panose="02020603050405020304" pitchFamily="18" charset="0"/>
                <a:cs typeface="Times New Roman" panose="02020603050405020304" pitchFamily="18" charset="0"/>
              </a:rPr>
              <a:t>kas atļauj saimniecisku darbību</a:t>
            </a:r>
            <a:r>
              <a:rPr lang="lv-LV" sz="2800" dirty="0">
                <a:latin typeface="Times New Roman" panose="02020603050405020304" pitchFamily="18" charset="0"/>
                <a:cs typeface="Times New Roman" panose="02020603050405020304" pitchFamily="18" charset="0"/>
              </a:rPr>
              <a:t>, </a:t>
            </a:r>
            <a:endParaRPr lang="lv-LV" sz="2800" dirty="0" smtClean="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3927088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855133"/>
            <a:ext cx="9144000" cy="965200"/>
          </a:xfrm>
        </p:spPr>
        <p:txBody>
          <a:bodyPr>
            <a:noAutofit/>
          </a:bodyPr>
          <a:lstStyle/>
          <a:p>
            <a:r>
              <a:rPr lang="lv-LV" sz="3200" b="1" dirty="0">
                <a:latin typeface="Times New Roman" panose="02020603050405020304" pitchFamily="18" charset="0"/>
                <a:cs typeface="Times New Roman" panose="02020603050405020304" pitchFamily="18" charset="0"/>
              </a:rPr>
              <a:t>Atziņas par Satversmes normu tvērumu un atziņas par citu tiesību normu tvērumu</a:t>
            </a:r>
          </a:p>
        </p:txBody>
      </p:sp>
      <p:sp>
        <p:nvSpPr>
          <p:cNvPr id="3" name="Subtitle 2"/>
          <p:cNvSpPr>
            <a:spLocks noGrp="1"/>
          </p:cNvSpPr>
          <p:nvPr>
            <p:ph type="subTitle" idx="1"/>
          </p:nvPr>
        </p:nvSpPr>
        <p:spPr>
          <a:xfrm>
            <a:off x="1253067" y="2181138"/>
            <a:ext cx="9804400" cy="4304330"/>
          </a:xfrm>
        </p:spPr>
        <p:txBody>
          <a:bodyPr>
            <a:noAutofit/>
          </a:bodyPr>
          <a:lstStyle/>
          <a:p>
            <a:pPr algn="l"/>
            <a:r>
              <a:rPr lang="lv-LV" sz="2800" b="1" dirty="0">
                <a:latin typeface="Times New Roman" panose="02020603050405020304" pitchFamily="18" charset="0"/>
                <a:cs typeface="Times New Roman" panose="02020603050405020304" pitchFamily="18" charset="0"/>
              </a:rPr>
              <a:t>32.pants. Satversmes tiesas sprieduma spēks</a:t>
            </a:r>
            <a:endParaRPr lang="lv-LV" sz="2800" dirty="0">
              <a:latin typeface="Times New Roman" panose="02020603050405020304" pitchFamily="18" charset="0"/>
              <a:cs typeface="Times New Roman" panose="02020603050405020304" pitchFamily="18" charset="0"/>
            </a:endParaRPr>
          </a:p>
          <a:p>
            <a:pPr algn="just"/>
            <a:r>
              <a:rPr lang="lv-LV" sz="2800" dirty="0">
                <a:latin typeface="Times New Roman" panose="02020603050405020304" pitchFamily="18" charset="0"/>
                <a:cs typeface="Times New Roman" panose="02020603050405020304" pitchFamily="18" charset="0"/>
              </a:rPr>
              <a:t>(2) Satversmes tiesas spriedums un </a:t>
            </a:r>
            <a:r>
              <a:rPr lang="lv-LV" sz="2800" b="1" u="sng" dirty="0">
                <a:latin typeface="Times New Roman" panose="02020603050405020304" pitchFamily="18" charset="0"/>
                <a:cs typeface="Times New Roman" panose="02020603050405020304" pitchFamily="18" charset="0"/>
              </a:rPr>
              <a:t>tajā sniegtā attiecīgās tiesību normas interpretācija</a:t>
            </a:r>
            <a:r>
              <a:rPr lang="lv-LV" sz="2800" dirty="0">
                <a:latin typeface="Times New Roman" panose="02020603050405020304" pitchFamily="18" charset="0"/>
                <a:cs typeface="Times New Roman" panose="02020603050405020304" pitchFamily="18" charset="0"/>
              </a:rPr>
              <a:t> ir obligāta visām valsts un pašvaldību institūcijām (arī tiesām) un amatpersonām, kā arī fiziskajām un juridiskajām personām.</a:t>
            </a:r>
          </a:p>
          <a:p>
            <a:pPr algn="just"/>
            <a:r>
              <a:rPr lang="lv-LV" sz="2800" dirty="0">
                <a:latin typeface="Times New Roman" panose="02020603050405020304" pitchFamily="18" charset="0"/>
                <a:cs typeface="Times New Roman" panose="02020603050405020304" pitchFamily="18" charset="0"/>
              </a:rPr>
              <a:t>Atziņas par Satversmes normu tvērumu un atziņas par citu normatīvo aktu normu tvērumu.</a:t>
            </a:r>
          </a:p>
          <a:p>
            <a:pPr algn="just"/>
            <a:r>
              <a:rPr lang="lv-LV" sz="2800" dirty="0">
                <a:latin typeface="Times New Roman" panose="02020603050405020304" pitchFamily="18" charset="0"/>
                <a:cs typeface="Times New Roman" panose="02020603050405020304" pitchFamily="18" charset="0"/>
              </a:rPr>
              <a:t>Satversmes tiesa neinterpretē Satversmi izmantojot (pamatojoties) uz likumu </a:t>
            </a:r>
            <a:r>
              <a:rPr lang="lv-LV" sz="2800" dirty="0" smtClean="0">
                <a:latin typeface="Times New Roman" panose="02020603050405020304" pitchFamily="18" charset="0"/>
                <a:cs typeface="Times New Roman" panose="02020603050405020304" pitchFamily="18" charset="0"/>
              </a:rPr>
              <a:t>(piem</a:t>
            </a:r>
            <a:r>
              <a:rPr lang="lv-LV" sz="2800" dirty="0" smtClean="0">
                <a:latin typeface="Times New Roman" panose="02020603050405020304" pitchFamily="18" charset="0"/>
                <a:cs typeface="Times New Roman" panose="02020603050405020304" pitchFamily="18" charset="0"/>
              </a:rPr>
              <a:t>. Civillikumu</a:t>
            </a:r>
            <a:r>
              <a:rPr lang="lv-LV" sz="2800" dirty="0" smtClean="0">
                <a:latin typeface="Times New Roman" panose="02020603050405020304" pitchFamily="18" charset="0"/>
                <a:cs typeface="Times New Roman" panose="02020603050405020304" pitchFamily="18" charset="0"/>
              </a:rPr>
              <a:t>).</a:t>
            </a:r>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32FD117D-8434-BA2C-8CEC-49EC415E2A77}"/>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53A158DF-C11A-CD3B-3AB1-EFAB9EE04B6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3904506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4333"/>
            <a:ext cx="9144000" cy="973667"/>
          </a:xfrm>
        </p:spPr>
        <p:txBody>
          <a:bodyPr>
            <a:normAutofit/>
          </a:bodyPr>
          <a:lstStyle/>
          <a:p>
            <a:r>
              <a:rPr lang="lv-LV" sz="4000" b="1" dirty="0">
                <a:latin typeface="Times New Roman" panose="02020603050405020304" pitchFamily="18" charset="0"/>
                <a:cs typeface="Times New Roman" panose="02020603050405020304" pitchFamily="18" charset="0"/>
              </a:rPr>
              <a:t>Satversmes tiesas atziņu kopums </a:t>
            </a:r>
          </a:p>
        </p:txBody>
      </p:sp>
      <p:sp>
        <p:nvSpPr>
          <p:cNvPr id="3" name="Subtitle 2"/>
          <p:cNvSpPr>
            <a:spLocks noGrp="1"/>
          </p:cNvSpPr>
          <p:nvPr>
            <p:ph type="subTitle" idx="1"/>
          </p:nvPr>
        </p:nvSpPr>
        <p:spPr>
          <a:xfrm>
            <a:off x="1253067" y="2085259"/>
            <a:ext cx="9804400" cy="4174067"/>
          </a:xfrm>
        </p:spPr>
        <p:txBody>
          <a:bodyPr>
            <a:noAutofit/>
          </a:bodyPr>
          <a:lstStyle/>
          <a:p>
            <a:pPr algn="just"/>
            <a:endParaRPr lang="lv-LV" sz="2800" dirty="0">
              <a:latin typeface="Times New Roman" panose="02020603050405020304" pitchFamily="18" charset="0"/>
              <a:cs typeface="Times New Roman" panose="02020603050405020304" pitchFamily="18" charset="0"/>
            </a:endParaRPr>
          </a:p>
          <a:p>
            <a:pPr algn="just"/>
            <a:endParaRPr lang="lv-LV" sz="2800" dirty="0">
              <a:latin typeface="Times New Roman" panose="02020603050405020304" pitchFamily="18" charset="0"/>
              <a:cs typeface="Times New Roman" panose="02020603050405020304" pitchFamily="18" charset="0"/>
            </a:endParaRPr>
          </a:p>
          <a:p>
            <a:pPr algn="just"/>
            <a:r>
              <a:rPr lang="lv-LV" sz="2800" dirty="0">
                <a:latin typeface="Times New Roman" panose="02020603050405020304" pitchFamily="18" charset="0"/>
                <a:cs typeface="Times New Roman" panose="02020603050405020304" pitchFamily="18" charset="0"/>
              </a:rPr>
              <a:t>Ko meklēt</a:t>
            </a:r>
            <a:r>
              <a:rPr lang="lv-LV" sz="2800">
                <a:latin typeface="Times New Roman" panose="02020603050405020304" pitchFamily="18" charset="0"/>
                <a:cs typeface="Times New Roman" panose="02020603050405020304" pitchFamily="18" charset="0"/>
              </a:rPr>
              <a:t>, kur </a:t>
            </a:r>
            <a:r>
              <a:rPr lang="lv-LV" sz="2800" dirty="0">
                <a:latin typeface="Times New Roman" panose="02020603050405020304" pitchFamily="18" charset="0"/>
                <a:cs typeface="Times New Roman" panose="02020603050405020304" pitchFamily="18" charset="0"/>
              </a:rPr>
              <a:t>meklēt un kā meklēt?</a:t>
            </a: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2245213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804334"/>
            <a:ext cx="9144000" cy="728134"/>
          </a:xfrm>
        </p:spPr>
        <p:txBody>
          <a:bodyPr>
            <a:normAutofit/>
          </a:bodyPr>
          <a:lstStyle/>
          <a:p>
            <a:r>
              <a:rPr lang="lv-LV" sz="3200" b="1" dirty="0">
                <a:latin typeface="Times New Roman" panose="02020603050405020304" pitchFamily="18" charset="0"/>
                <a:cs typeface="Times New Roman" panose="02020603050405020304" pitchFamily="18" charset="0"/>
              </a:rPr>
              <a:t>Satversmes tiesas </a:t>
            </a:r>
            <a:r>
              <a:rPr lang="lv-LV" sz="3200" b="1" dirty="0" smtClean="0">
                <a:latin typeface="Times New Roman" panose="02020603050405020304" pitchFamily="18" charset="0"/>
                <a:cs typeface="Times New Roman" panose="02020603050405020304" pitchFamily="18" charset="0"/>
              </a:rPr>
              <a:t>judikatūra</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015067" y="1778001"/>
            <a:ext cx="10612073" cy="4481326"/>
          </a:xfrm>
        </p:spPr>
        <p:txBody>
          <a:bodyPr>
            <a:noAutofit/>
          </a:bodyPr>
          <a:lstStyle/>
          <a:p>
            <a:pPr algn="just"/>
            <a:r>
              <a:rPr lang="lv-LV" sz="2800" dirty="0">
                <a:latin typeface="Times New Roman" panose="02020603050405020304" pitchFamily="18" charset="0"/>
                <a:cs typeface="Times New Roman" panose="02020603050405020304" pitchFamily="18" charset="0"/>
              </a:rPr>
              <a:t>L</a:t>
            </a:r>
            <a:r>
              <a:rPr lang="lv-LV" sz="2800" dirty="0" smtClean="0">
                <a:latin typeface="Times New Roman" panose="02020603050405020304" pitchFamily="18" charset="0"/>
                <a:cs typeface="Times New Roman" panose="02020603050405020304" pitchFamily="18" charset="0"/>
              </a:rPr>
              <a:t>īdz 2025. gada septembrim </a:t>
            </a:r>
            <a:r>
              <a:rPr lang="lv-LV" sz="2800" dirty="0">
                <a:latin typeface="Times New Roman" panose="02020603050405020304" pitchFamily="18" charset="0"/>
                <a:cs typeface="Times New Roman" panose="02020603050405020304" pitchFamily="18" charset="0"/>
              </a:rPr>
              <a:t>izvērtējot </a:t>
            </a:r>
            <a:r>
              <a:rPr lang="lv-LV" sz="2800" dirty="0" smtClean="0">
                <a:latin typeface="Times New Roman" panose="02020603050405020304" pitchFamily="18" charset="0"/>
                <a:cs typeface="Times New Roman" panose="02020603050405020304" pitchFamily="18" charset="0"/>
              </a:rPr>
              <a:t>dažādus plānojumus Satversmes tiesa taisījusi 16 </a:t>
            </a:r>
            <a:r>
              <a:rPr lang="lv-LV" sz="2800" dirty="0" smtClean="0">
                <a:latin typeface="Times New Roman" panose="02020603050405020304" pitchFamily="18" charset="0"/>
                <a:cs typeface="Times New Roman" panose="02020603050405020304" pitchFamily="18" charset="0"/>
              </a:rPr>
              <a:t>nolēmumus</a:t>
            </a:r>
            <a:r>
              <a:rPr lang="lv-LV" sz="2800" dirty="0" smtClean="0">
                <a:latin typeface="Times New Roman" panose="02020603050405020304" pitchFamily="18" charset="0"/>
                <a:cs typeface="Times New Roman" panose="02020603050405020304" pitchFamily="18" charset="0"/>
              </a:rPr>
              <a:t>.</a:t>
            </a:r>
            <a:endParaRPr lang="lv-LV" sz="2800" dirty="0" smtClean="0">
              <a:latin typeface="Times New Roman" panose="02020603050405020304" pitchFamily="18" charset="0"/>
              <a:cs typeface="Times New Roman" panose="02020603050405020304" pitchFamily="18" charset="0"/>
            </a:endParaRPr>
          </a:p>
          <a:p>
            <a:pPr algn="just"/>
            <a:r>
              <a:rPr lang="lv-LV" sz="2800" dirty="0" smtClean="0">
                <a:latin typeface="Times New Roman" panose="02020603050405020304" pitchFamily="18" charset="0"/>
                <a:cs typeface="Times New Roman" panose="02020603050405020304" pitchFamily="18" charset="0"/>
              </a:rPr>
              <a:t>Bijuši gadījumi, kad uzsāktā tiesvedība izbeigta (piem. apstrīdētās </a:t>
            </a:r>
            <a:r>
              <a:rPr lang="lv-LV" sz="2800" dirty="0">
                <a:latin typeface="Times New Roman" panose="02020603050405020304" pitchFamily="18" charset="0"/>
                <a:cs typeface="Times New Roman" panose="02020603050405020304" pitchFamily="18" charset="0"/>
              </a:rPr>
              <a:t>teritorijas plānojuma izstrāde vēl </a:t>
            </a:r>
            <a:r>
              <a:rPr lang="lv-LV" sz="2800" dirty="0" smtClean="0">
                <a:latin typeface="Times New Roman" panose="02020603050405020304" pitchFamily="18" charset="0"/>
                <a:cs typeface="Times New Roman" panose="02020603050405020304" pitchFamily="18" charset="0"/>
              </a:rPr>
              <a:t>nebija pabeigta, tika atsaukts pieteikums, mainījušies apstākļi)</a:t>
            </a:r>
          </a:p>
          <a:p>
            <a:pPr algn="just"/>
            <a:r>
              <a:rPr lang="lv-LV" sz="2800" dirty="0">
                <a:latin typeface="Times New Roman" panose="02020603050405020304" pitchFamily="18" charset="0"/>
                <a:cs typeface="Times New Roman" panose="02020603050405020304" pitchFamily="18" charset="0"/>
              </a:rPr>
              <a:t>Tikuši apstrīdēti plānojumi - Rīga, Jūrmala, Pāvilosta, Ādaži, Garkalne, Aizpute, Grobiņa, Stopiņi, Rucava , Laža, Limbaži, Kolka, Kuldīga.</a:t>
            </a:r>
          </a:p>
          <a:p>
            <a:pPr algn="just"/>
            <a:r>
              <a:rPr lang="lv-LV" sz="2800" dirty="0" smtClean="0">
                <a:latin typeface="Times New Roman" panose="02020603050405020304" pitchFamily="18" charset="0"/>
                <a:cs typeface="Times New Roman" panose="02020603050405020304" pitchFamily="18" charset="0"/>
              </a:rPr>
              <a:t>Šobrīd </a:t>
            </a:r>
            <a:r>
              <a:rPr lang="lv-LV" sz="2800" dirty="0">
                <a:latin typeface="Times New Roman" panose="02020603050405020304" pitchFamily="18" charset="0"/>
                <a:cs typeface="Times New Roman" panose="02020603050405020304" pitchFamily="18" charset="0"/>
              </a:rPr>
              <a:t>Satversmes tiesā tiek gatavotas izskatīšanai vairākas lietas par teritorijas plānojumu un </a:t>
            </a:r>
            <a:r>
              <a:rPr lang="lv-LV" sz="2800" dirty="0" err="1">
                <a:latin typeface="Times New Roman" panose="02020603050405020304" pitchFamily="18" charset="0"/>
                <a:cs typeface="Times New Roman" panose="02020603050405020304" pitchFamily="18" charset="0"/>
              </a:rPr>
              <a:t>lokālplānojumu</a:t>
            </a:r>
            <a:r>
              <a:rPr lang="lv-LV" sz="2800" dirty="0">
                <a:latin typeface="Times New Roman" panose="02020603050405020304" pitchFamily="18" charset="0"/>
                <a:cs typeface="Times New Roman" panose="02020603050405020304" pitchFamily="18" charset="0"/>
              </a:rPr>
              <a:t>.</a:t>
            </a: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60432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79509"/>
            <a:ext cx="9144000" cy="855676"/>
          </a:xfrm>
        </p:spPr>
        <p:txBody>
          <a:bodyPr>
            <a:normAutofit fontScale="90000"/>
          </a:bodyPr>
          <a:lstStyle/>
          <a:p>
            <a:r>
              <a:rPr lang="lv-LV" sz="3200" b="1" dirty="0" smtClean="0">
                <a:latin typeface="Times New Roman" panose="02020603050405020304" pitchFamily="18" charset="0"/>
                <a:cs typeface="Times New Roman" panose="02020603050405020304" pitchFamily="18" charset="0"/>
              </a:rPr>
              <a:t>Teritorijas plānojuma </a:t>
            </a:r>
            <a:r>
              <a:rPr lang="lv-LV" sz="3200" b="1" dirty="0" err="1" smtClean="0">
                <a:latin typeface="Times New Roman" panose="02020603050405020304" pitchFamily="18" charset="0"/>
                <a:cs typeface="Times New Roman" panose="02020603050405020304" pitchFamily="18" charset="0"/>
              </a:rPr>
              <a:t>satversmība</a:t>
            </a:r>
            <a:r>
              <a:rPr lang="lv-LV" sz="3200" b="1" dirty="0" smtClean="0">
                <a:latin typeface="Times New Roman" panose="02020603050405020304" pitchFamily="18" charset="0"/>
                <a:cs typeface="Times New Roman" panose="02020603050405020304" pitchFamily="18" charset="0"/>
              </a:rPr>
              <a:t> </a:t>
            </a:r>
            <a:r>
              <a:rPr lang="lv-LV" sz="3200" b="1" dirty="0">
                <a:latin typeface="Times New Roman" panose="02020603050405020304" pitchFamily="18" charset="0"/>
                <a:cs typeface="Times New Roman" panose="02020603050405020304" pitchFamily="18" charset="0"/>
              </a:rPr>
              <a:t>un </a:t>
            </a:r>
            <a:r>
              <a:rPr lang="lv-LV" sz="3200" b="1" dirty="0" smtClean="0">
                <a:latin typeface="Times New Roman" panose="02020603050405020304" pitchFamily="18" charset="0"/>
                <a:cs typeface="Times New Roman" panose="02020603050405020304" pitchFamily="18" charset="0"/>
              </a:rPr>
              <a:t>teritorijas plānojuma piemērošanas </a:t>
            </a:r>
            <a:r>
              <a:rPr lang="lv-LV" sz="3200" b="1" dirty="0" err="1" smtClean="0">
                <a:latin typeface="Times New Roman" panose="02020603050405020304" pitchFamily="18" charset="0"/>
                <a:cs typeface="Times New Roman" panose="02020603050405020304" pitchFamily="18" charset="0"/>
              </a:rPr>
              <a:t>satversmība</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024195"/>
            <a:ext cx="9804400" cy="4235132"/>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Satversmes tiesa vērtē plānojumu atbilstību Satversmes 1 pantam (reti), 105.pantam (tiesības uz īpašumu), 115.pantam .</a:t>
            </a:r>
          </a:p>
          <a:p>
            <a:pPr algn="just"/>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tiesas </a:t>
            </a:r>
            <a:r>
              <a:rPr lang="lv-LV" sz="2800" b="1" dirty="0">
                <a:latin typeface="Times New Roman" panose="02020603050405020304" pitchFamily="18" charset="0"/>
                <a:cs typeface="Times New Roman" panose="02020603050405020304" pitchFamily="18" charset="0"/>
              </a:rPr>
              <a:t>kompetencē </a:t>
            </a:r>
            <a:r>
              <a:rPr lang="lv-LV" sz="2800" b="1" dirty="0" smtClean="0">
                <a:latin typeface="Times New Roman" panose="02020603050405020304" pitchFamily="18" charset="0"/>
                <a:cs typeface="Times New Roman" panose="02020603050405020304" pitchFamily="18" charset="0"/>
              </a:rPr>
              <a:t>nav </a:t>
            </a:r>
            <a:r>
              <a:rPr lang="lv-LV" sz="2800" dirty="0" smtClean="0">
                <a:latin typeface="Times New Roman" panose="02020603050405020304" pitchFamily="18" charset="0"/>
                <a:cs typeface="Times New Roman" panose="02020603050405020304" pitchFamily="18" charset="0"/>
              </a:rPr>
              <a:t>tiesību </a:t>
            </a:r>
            <a:r>
              <a:rPr lang="lv-LV" sz="2800" dirty="0">
                <a:latin typeface="Times New Roman" panose="02020603050405020304" pitchFamily="18" charset="0"/>
                <a:cs typeface="Times New Roman" panose="02020603050405020304" pitchFamily="18" charset="0"/>
              </a:rPr>
              <a:t>normu </a:t>
            </a:r>
            <a:r>
              <a:rPr lang="lv-LV" sz="2800" dirty="0" smtClean="0">
                <a:latin typeface="Times New Roman" panose="02020603050405020304" pitchFamily="18" charset="0"/>
                <a:cs typeface="Times New Roman" panose="02020603050405020304" pitchFamily="18" charset="0"/>
              </a:rPr>
              <a:t>(teritorijas plānojuma) </a:t>
            </a:r>
            <a:r>
              <a:rPr lang="lv-LV" sz="2800" b="1" dirty="0" smtClean="0">
                <a:latin typeface="Times New Roman" panose="02020603050405020304" pitchFamily="18" charset="0"/>
                <a:cs typeface="Times New Roman" panose="02020603050405020304" pitchFamily="18" charset="0"/>
              </a:rPr>
              <a:t>piemērošanas izvērtēšana</a:t>
            </a:r>
            <a:r>
              <a:rPr lang="lv-LV" sz="2800" dirty="0">
                <a:latin typeface="Times New Roman" panose="02020603050405020304" pitchFamily="18" charset="0"/>
                <a:cs typeface="Times New Roman" panose="02020603050405020304" pitchFamily="18" charset="0"/>
              </a:rPr>
              <a:t>.</a:t>
            </a:r>
          </a:p>
          <a:p>
            <a:pPr algn="just"/>
            <a:r>
              <a:rPr lang="lv-LV" sz="2800" dirty="0" smtClean="0">
                <a:latin typeface="Times New Roman" panose="02020603050405020304" pitchFamily="18" charset="0"/>
                <a:cs typeface="Times New Roman" panose="02020603050405020304" pitchFamily="18" charset="0"/>
              </a:rPr>
              <a:t>Tomēr </a:t>
            </a:r>
            <a:r>
              <a:rPr lang="lv-LV" sz="2800" dirty="0">
                <a:latin typeface="Times New Roman" panose="02020603050405020304" pitchFamily="18" charset="0"/>
                <a:cs typeface="Times New Roman" panose="02020603050405020304" pitchFamily="18" charset="0"/>
              </a:rPr>
              <a:t>Satversmes tiesa savā nolēmumā ir tiesīga sniegt tiesību </a:t>
            </a:r>
            <a:r>
              <a:rPr lang="lv-LV" sz="2800" b="1" dirty="0">
                <a:latin typeface="Times New Roman" panose="02020603050405020304" pitchFamily="18" charset="0"/>
                <a:cs typeface="Times New Roman" panose="02020603050405020304" pitchFamily="18" charset="0"/>
              </a:rPr>
              <a:t>normas interpretāciju</a:t>
            </a:r>
            <a:r>
              <a:rPr lang="lv-LV" sz="2800" dirty="0">
                <a:latin typeface="Times New Roman" panose="02020603050405020304" pitchFamily="18" charset="0"/>
                <a:cs typeface="Times New Roman" panose="02020603050405020304" pitchFamily="18" charset="0"/>
              </a:rPr>
              <a:t>, kas var atšķirties no tās kādā cita </a:t>
            </a:r>
            <a:r>
              <a:rPr lang="lv-LV" sz="2800" dirty="0" smtClean="0">
                <a:latin typeface="Times New Roman" panose="02020603050405020304" pitchFamily="18" charset="0"/>
                <a:cs typeface="Times New Roman" panose="02020603050405020304" pitchFamily="18" charset="0"/>
              </a:rPr>
              <a:t>institūcija vai tiesa </a:t>
            </a:r>
            <a:r>
              <a:rPr lang="lv-LV" sz="2800" dirty="0">
                <a:latin typeface="Times New Roman" panose="02020603050405020304" pitchFamily="18" charset="0"/>
                <a:cs typeface="Times New Roman" panose="02020603050405020304" pitchFamily="18" charset="0"/>
              </a:rPr>
              <a:t>to piemērojusi lietā.</a:t>
            </a:r>
          </a:p>
          <a:p>
            <a:pPr algn="just"/>
            <a:r>
              <a:rPr lang="lv-LV" sz="2800" dirty="0" smtClean="0">
                <a:latin typeface="Times New Roman" panose="02020603050405020304" pitchFamily="18" charset="0"/>
                <a:cs typeface="Times New Roman" panose="02020603050405020304" pitchFamily="18" charset="0"/>
              </a:rPr>
              <a:t> </a:t>
            </a:r>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55266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Pašvaldības rīcības brīvība un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Satversmes tiesas kompetence</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218267"/>
            <a:ext cx="9804400" cy="4041060"/>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Galīgo </a:t>
            </a:r>
            <a:r>
              <a:rPr lang="lv-LV" sz="2800" dirty="0">
                <a:latin typeface="Times New Roman" panose="02020603050405020304" pitchFamily="18" charset="0"/>
                <a:cs typeface="Times New Roman" panose="02020603050405020304" pitchFamily="18" charset="0"/>
              </a:rPr>
              <a:t>lēmumu par plānojuma saturu un apstiprināšanu pieņem vietējā pašvaldība. {Satversmes tiesas 2011. gada 3. maija spriedums lietā Nr. </a:t>
            </a:r>
            <a:r>
              <a:rPr lang="lv-LV" sz="2800" dirty="0" smtClean="0">
                <a:latin typeface="Times New Roman" panose="02020603050405020304" pitchFamily="18" charset="0"/>
                <a:cs typeface="Times New Roman" panose="02020603050405020304" pitchFamily="18" charset="0"/>
              </a:rPr>
              <a:t>2010-54-03}</a:t>
            </a:r>
          </a:p>
          <a:p>
            <a:pPr algn="just"/>
            <a:r>
              <a:rPr lang="lv-LV" sz="2800" dirty="0" smtClean="0">
                <a:latin typeface="Times New Roman" panose="02020603050405020304" pitchFamily="18" charset="0"/>
                <a:cs typeface="Times New Roman" panose="02020603050405020304" pitchFamily="18" charset="0"/>
              </a:rPr>
              <a:t>Principam</a:t>
            </a:r>
            <a:r>
              <a:rPr lang="lv-LV" sz="2800" dirty="0">
                <a:latin typeface="Times New Roman" panose="02020603050405020304" pitchFamily="18" charset="0"/>
                <a:cs typeface="Times New Roman" panose="02020603050405020304" pitchFamily="18" charset="0"/>
              </a:rPr>
              <a:t>, saskaņā ar </a:t>
            </a:r>
            <a:r>
              <a:rPr lang="lv-LV" sz="2800" dirty="0" smtClean="0">
                <a:latin typeface="Times New Roman" panose="02020603050405020304" pitchFamily="18" charset="0"/>
                <a:cs typeface="Times New Roman" panose="02020603050405020304" pitchFamily="18" charset="0"/>
              </a:rPr>
              <a:t>kuru pašvaldība </a:t>
            </a:r>
            <a:r>
              <a:rPr lang="lv-LV" sz="2800" dirty="0">
                <a:latin typeface="Times New Roman" panose="02020603050405020304" pitchFamily="18" charset="0"/>
                <a:cs typeface="Times New Roman" panose="02020603050405020304" pitchFamily="18" charset="0"/>
              </a:rPr>
              <a:t>nevar iejaukties tiesas kompetencē, piemīt arī pretēji vērsta darbība – Satversmes tiesa nav tiesīga iejaukties teritorijas plānojuma vai detālplānojuma izstrādāšanā un apspriešanā. {Satversmes tiesas 2007. gada 28. novembra lēmums par tiesvedības izbeigšanu lietā Nr. </a:t>
            </a:r>
            <a:r>
              <a:rPr lang="lv-LV" sz="2800" dirty="0" smtClean="0">
                <a:latin typeface="Times New Roman" panose="02020603050405020304" pitchFamily="18" charset="0"/>
                <a:cs typeface="Times New Roman" panose="02020603050405020304" pitchFamily="18" charset="0"/>
              </a:rPr>
              <a:t>2007-16-03}</a:t>
            </a:r>
            <a:endParaRPr lang="lv-LV" sz="2800" dirty="0">
              <a:latin typeface="Times New Roman" panose="02020603050405020304" pitchFamily="18" charset="0"/>
              <a:cs typeface="Times New Roman" panose="02020603050405020304" pitchFamily="18" charset="0"/>
            </a:endParaRPr>
          </a:p>
          <a:p>
            <a:r>
              <a:rPr lang="lv-LV" sz="2800" dirty="0">
                <a:latin typeface="Times New Roman" panose="02020603050405020304" pitchFamily="18" charset="0"/>
                <a:cs typeface="Times New Roman" panose="02020603050405020304" pitchFamily="18" charset="0"/>
              </a:rPr>
              <a:t> </a:t>
            </a: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310970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Pašvaldības rīcības brīvība un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Satversmes tiesas kompetence (II)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070101"/>
            <a:ext cx="9804400" cy="4189225"/>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 var pārbaudīt, vai pašvaldība teritorijas plānošanā ir ievērojusi augstāka juridiskā spēka tiesību aktos noteiktos ierobežojumus un procedūru, bet Satversmes tiesa nevar izlemt jautājumus, ko pašvaldība “uz savu atbildību” šā procesa rezultātā atrisinājusi. Satversmes tiesa nevar stāties pašvaldības vietā un izvērtēt, kā labāk būtu risināmi vietēja rakstura jautājumi, ciktāl pašvaldības rīcība nav acīmredzami ļaunprātīga un tās pieņemtais normatīvais akts pēc sava satura atbilst tiesību normām. {Satversmes tiesas 2008. gada 24. septembra spriedums lietā Nr. </a:t>
            </a:r>
            <a:r>
              <a:rPr lang="lv-LV" sz="2800" dirty="0" smtClean="0">
                <a:latin typeface="Times New Roman" panose="02020603050405020304" pitchFamily="18" charset="0"/>
                <a:cs typeface="Times New Roman" panose="02020603050405020304" pitchFamily="18" charset="0"/>
              </a:rPr>
              <a:t>2008-03-03)</a:t>
            </a:r>
            <a:r>
              <a:rPr lang="lv-LV" sz="2800" dirty="0">
                <a:latin typeface="Times New Roman" panose="02020603050405020304" pitchFamily="18" charset="0"/>
                <a:cs typeface="Times New Roman" panose="02020603050405020304" pitchFamily="18" charset="0"/>
              </a:rPr>
              <a:t> </a:t>
            </a: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188449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pienācīgā kārtībā pieņemts plānojums (I)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981200"/>
            <a:ext cx="9804400" cy="4278126"/>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tiesai, īstenojot teritorijas plānojumu tiesiskuma kontroli, </a:t>
            </a:r>
            <a:r>
              <a:rPr lang="lv-LV" sz="2800" i="1" dirty="0" err="1">
                <a:latin typeface="Times New Roman" panose="02020603050405020304" pitchFamily="18" charset="0"/>
                <a:cs typeface="Times New Roman" panose="02020603050405020304" pitchFamily="18" charset="0"/>
              </a:rPr>
              <a:t>ex</a:t>
            </a:r>
            <a:r>
              <a:rPr lang="lv-LV" sz="2800" i="1" dirty="0">
                <a:latin typeface="Times New Roman" panose="02020603050405020304" pitchFamily="18" charset="0"/>
                <a:cs typeface="Times New Roman" panose="02020603050405020304" pitchFamily="18" charset="0"/>
              </a:rPr>
              <a:t> </a:t>
            </a:r>
            <a:r>
              <a:rPr lang="lv-LV" sz="2800" i="1" dirty="0" err="1">
                <a:latin typeface="Times New Roman" panose="02020603050405020304" pitchFamily="18" charset="0"/>
                <a:cs typeface="Times New Roman" panose="02020603050405020304" pitchFamily="18" charset="0"/>
              </a:rPr>
              <a:t>officio</a:t>
            </a:r>
            <a:r>
              <a:rPr lang="lv-LV" sz="2800" dirty="0">
                <a:latin typeface="Times New Roman" panose="02020603050405020304" pitchFamily="18" charset="0"/>
                <a:cs typeface="Times New Roman" panose="02020603050405020304" pitchFamily="18" charset="0"/>
              </a:rPr>
              <a:t> ir pienākums nodrošināt, lai </a:t>
            </a:r>
            <a:r>
              <a:rPr lang="lv-LV" sz="2800" dirty="0" smtClean="0">
                <a:latin typeface="Times New Roman" panose="02020603050405020304" pitchFamily="18" charset="0"/>
                <a:cs typeface="Times New Roman" panose="02020603050405020304" pitchFamily="18" charset="0"/>
              </a:rPr>
              <a:t>tiesiskuma kontrole </a:t>
            </a:r>
            <a:r>
              <a:rPr lang="lv-LV" sz="2800" dirty="0">
                <a:latin typeface="Times New Roman" panose="02020603050405020304" pitchFamily="18" charset="0"/>
                <a:cs typeface="Times New Roman" panose="02020603050405020304" pitchFamily="18" charset="0"/>
              </a:rPr>
              <a:t>būtu efektīva. {Satversmes tiesas 2009. gada 6. jūlija spriedums lietā Nr. </a:t>
            </a:r>
            <a:r>
              <a:rPr lang="lv-LV" sz="2800" dirty="0" smtClean="0">
                <a:latin typeface="Times New Roman" panose="02020603050405020304" pitchFamily="18" charset="0"/>
                <a:cs typeface="Times New Roman" panose="02020603050405020304" pitchFamily="18" charset="0"/>
              </a:rPr>
              <a:t>2008-38-03} </a:t>
            </a:r>
          </a:p>
          <a:p>
            <a:pPr algn="just"/>
            <a:r>
              <a:rPr lang="lv-LV" sz="2800" dirty="0" smtClean="0">
                <a:latin typeface="Times New Roman" panose="02020603050405020304" pitchFamily="18" charset="0"/>
                <a:cs typeface="Times New Roman" panose="02020603050405020304" pitchFamily="18" charset="0"/>
              </a:rPr>
              <a:t>Lai </a:t>
            </a:r>
            <a:r>
              <a:rPr lang="lv-LV" sz="2800" dirty="0">
                <a:latin typeface="Times New Roman" panose="02020603050405020304" pitchFamily="18" charset="0"/>
                <a:cs typeface="Times New Roman" panose="02020603050405020304" pitchFamily="18" charset="0"/>
              </a:rPr>
              <a:t>teritorijas plānojums būtu tiesisks, tam, pirmkārt, jābūt noteiktā kārtībā izstrādātam un apstiprinātam un, otrkārt, jāatbilst normatīvajiem aktiem. Ja teritorijas plānošanas procesā pieļauti būtiski pārkāpumi, teritorijas plānojums vai tā daļa nav pieņemta pienācīgā kārtībā. </a:t>
            </a:r>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tiesas 2008. gada 17. janvāra spriedums lietā Nr. </a:t>
            </a:r>
            <a:r>
              <a:rPr lang="lv-LV" sz="2800" dirty="0" smtClean="0">
                <a:latin typeface="Times New Roman" panose="02020603050405020304" pitchFamily="18" charset="0"/>
                <a:cs typeface="Times New Roman" panose="02020603050405020304" pitchFamily="18" charset="0"/>
              </a:rPr>
              <a:t>2007-11-03)</a:t>
            </a: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30531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pienācīgā kārtībā pieņemts plānojums (II)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2070102"/>
            <a:ext cx="9804400" cy="4189224"/>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Būtisku </a:t>
            </a:r>
            <a:r>
              <a:rPr lang="lv-LV" sz="2800" dirty="0">
                <a:latin typeface="Times New Roman" panose="02020603050405020304" pitchFamily="18" charset="0"/>
                <a:cs typeface="Times New Roman" panose="02020603050405020304" pitchFamily="18" charset="0"/>
              </a:rPr>
              <a:t>pārkāpumu var kvalificēt pēc vairākiem kritērijiem</a:t>
            </a:r>
            <a:r>
              <a:rPr lang="lv-LV" sz="2800" dirty="0" smtClean="0">
                <a:latin typeface="Times New Roman" panose="02020603050405020304" pitchFamily="18" charset="0"/>
                <a:cs typeface="Times New Roman" panose="02020603050405020304" pitchFamily="18" charset="0"/>
              </a:rPr>
              <a:t>.</a:t>
            </a:r>
          </a:p>
          <a:p>
            <a:pPr algn="just"/>
            <a:r>
              <a:rPr lang="lv-LV" sz="2800" b="1" dirty="0" smtClean="0">
                <a:latin typeface="Times New Roman" panose="02020603050405020304" pitchFamily="18" charset="0"/>
                <a:cs typeface="Times New Roman" panose="02020603050405020304" pitchFamily="18" charset="0"/>
              </a:rPr>
              <a:t>Pirmkārt</a:t>
            </a:r>
            <a:r>
              <a:rPr lang="lv-LV" sz="2800" dirty="0">
                <a:latin typeface="Times New Roman" panose="02020603050405020304" pitchFamily="18" charset="0"/>
                <a:cs typeface="Times New Roman" panose="02020603050405020304" pitchFamily="18" charset="0"/>
              </a:rPr>
              <a:t>, par būtisku uzskatāms teritorijas plānošanas procesa pārkāpums, kura rezultātā pieņemts citāds, nevis tāds lēmums, kāds būtu bijis, ja pārkāpums nebūtu noticis. </a:t>
            </a:r>
            <a:endParaRPr lang="lv-LV" sz="2800" dirty="0" smtClean="0">
              <a:latin typeface="Times New Roman" panose="02020603050405020304" pitchFamily="18" charset="0"/>
              <a:cs typeface="Times New Roman" panose="02020603050405020304" pitchFamily="18" charset="0"/>
            </a:endParaRPr>
          </a:p>
          <a:p>
            <a:pPr algn="just"/>
            <a:r>
              <a:rPr lang="lv-LV" sz="2800" b="1" dirty="0" smtClean="0">
                <a:latin typeface="Times New Roman" panose="02020603050405020304" pitchFamily="18" charset="0"/>
                <a:cs typeface="Times New Roman" panose="02020603050405020304" pitchFamily="18" charset="0"/>
              </a:rPr>
              <a:t>Otrkārt</a:t>
            </a:r>
            <a:r>
              <a:rPr lang="lv-LV" sz="2800" dirty="0">
                <a:latin typeface="Times New Roman" panose="02020603050405020304" pitchFamily="18" charset="0"/>
                <a:cs typeface="Times New Roman" panose="02020603050405020304" pitchFamily="18" charset="0"/>
              </a:rPr>
              <a:t>, ja ir būtiski pārkāptas sabiedrības tiesības piedalīties teritorijas plānošanā. </a:t>
            </a:r>
            <a:endParaRPr lang="lv-LV" sz="2800" dirty="0" smtClean="0">
              <a:latin typeface="Times New Roman" panose="02020603050405020304" pitchFamily="18" charset="0"/>
              <a:cs typeface="Times New Roman" panose="02020603050405020304" pitchFamily="18" charset="0"/>
            </a:endParaRPr>
          </a:p>
          <a:p>
            <a:pPr algn="just"/>
            <a:r>
              <a:rPr lang="lv-LV" sz="2800" b="1" dirty="0" smtClean="0">
                <a:latin typeface="Times New Roman" panose="02020603050405020304" pitchFamily="18" charset="0"/>
                <a:cs typeface="Times New Roman" panose="02020603050405020304" pitchFamily="18" charset="0"/>
              </a:rPr>
              <a:t>Treškārt</a:t>
            </a:r>
            <a:r>
              <a:rPr lang="lv-LV" sz="2800" dirty="0">
                <a:latin typeface="Times New Roman" panose="02020603050405020304" pitchFamily="18" charset="0"/>
                <a:cs typeface="Times New Roman" panose="02020603050405020304" pitchFamily="18" charset="0"/>
              </a:rPr>
              <a:t>, par būtiskiem var tikt atzīti arī citi pārkāpumi šajā procesā. </a:t>
            </a:r>
            <a:r>
              <a:rPr lang="lv-LV" sz="2800" dirty="0" smtClean="0">
                <a:latin typeface="Times New Roman" panose="02020603050405020304" pitchFamily="18" charset="0"/>
                <a:cs typeface="Times New Roman" panose="02020603050405020304" pitchFamily="18" charset="0"/>
              </a:rPr>
              <a:t>(Satversmes </a:t>
            </a:r>
            <a:r>
              <a:rPr lang="lv-LV" sz="2800" dirty="0">
                <a:latin typeface="Times New Roman" panose="02020603050405020304" pitchFamily="18" charset="0"/>
                <a:cs typeface="Times New Roman" panose="02020603050405020304" pitchFamily="18" charset="0"/>
              </a:rPr>
              <a:t>tiesas 2017. gada 6. oktobra spriedums lietā Nr. </a:t>
            </a:r>
            <a:r>
              <a:rPr lang="lv-LV" sz="2800" dirty="0" smtClean="0">
                <a:latin typeface="Times New Roman" panose="02020603050405020304" pitchFamily="18" charset="0"/>
                <a:cs typeface="Times New Roman" panose="02020603050405020304" pitchFamily="18" charset="0"/>
              </a:rPr>
              <a:t>2016-24-03</a:t>
            </a:r>
            <a:r>
              <a:rPr lang="lv-LV" sz="2800" dirty="0">
                <a:latin typeface="Times New Roman" panose="02020603050405020304" pitchFamily="18" charset="0"/>
                <a:cs typeface="Times New Roman" panose="02020603050405020304" pitchFamily="18" charset="0"/>
              </a:rPr>
              <a:t>)</a:t>
            </a:r>
            <a:r>
              <a:rPr lang="lv-LV" sz="2800" dirty="0" smtClean="0">
                <a:latin typeface="Times New Roman" panose="02020603050405020304" pitchFamily="18" charset="0"/>
                <a:cs typeface="Times New Roman" panose="02020603050405020304" pitchFamily="18" charset="0"/>
              </a:rPr>
              <a:t> </a:t>
            </a:r>
            <a:endParaRPr lang="lv-LV" sz="2800" dirty="0">
              <a:latin typeface="Times New Roman" panose="02020603050405020304" pitchFamily="18" charset="0"/>
              <a:cs typeface="Times New Roman" panose="02020603050405020304" pitchFamily="18" charset="0"/>
            </a:endParaRPr>
          </a:p>
          <a:p>
            <a:pPr algn="just"/>
            <a:r>
              <a:rPr lang="lv-LV" sz="2800" dirty="0"/>
              <a:t> </a:t>
            </a:r>
          </a:p>
          <a:p>
            <a:pPr algn="just"/>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499612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2" y="635001"/>
            <a:ext cx="9144000" cy="990599"/>
          </a:xfrm>
        </p:spPr>
        <p:txBody>
          <a:bodyPr>
            <a:normAutofit/>
          </a:bodyPr>
          <a:lstStyle/>
          <a:p>
            <a:r>
              <a:rPr lang="lv-LV" sz="3200" b="1" dirty="0" smtClean="0">
                <a:latin typeface="Times New Roman" panose="02020603050405020304" pitchFamily="18" charset="0"/>
                <a:cs typeface="Times New Roman" panose="02020603050405020304" pitchFamily="18" charset="0"/>
              </a:rPr>
              <a:t>Satversmes tiesas metodoloģija – </a:t>
            </a:r>
            <a:br>
              <a:rPr lang="lv-LV" sz="3200" b="1" dirty="0" smtClean="0">
                <a:latin typeface="Times New Roman" panose="02020603050405020304" pitchFamily="18" charset="0"/>
                <a:cs typeface="Times New Roman" panose="02020603050405020304" pitchFamily="18" charset="0"/>
              </a:rPr>
            </a:br>
            <a:r>
              <a:rPr lang="lv-LV" sz="3200" b="1" dirty="0" smtClean="0">
                <a:latin typeface="Times New Roman" panose="02020603050405020304" pitchFamily="18" charset="0"/>
                <a:cs typeface="Times New Roman" panose="02020603050405020304" pitchFamily="18" charset="0"/>
              </a:rPr>
              <a:t>pašvaldības rīcības brīvības apjoms (I)</a:t>
            </a:r>
            <a:endParaRPr lang="lv-LV" sz="32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253067" y="1955800"/>
            <a:ext cx="9804400" cy="4303526"/>
          </a:xfrm>
        </p:spPr>
        <p:txBody>
          <a:bodyPr>
            <a:noAutofit/>
          </a:bodyPr>
          <a:lstStyle/>
          <a:p>
            <a:pPr algn="just"/>
            <a:r>
              <a:rPr lang="lv-LV" sz="2800" dirty="0" smtClean="0">
                <a:latin typeface="Times New Roman" panose="02020603050405020304" pitchFamily="18" charset="0"/>
                <a:cs typeface="Times New Roman" panose="02020603050405020304" pitchFamily="18" charset="0"/>
              </a:rPr>
              <a:t>Likumdevēja </a:t>
            </a:r>
            <a:r>
              <a:rPr lang="lv-LV" sz="2800" dirty="0">
                <a:latin typeface="Times New Roman" panose="02020603050405020304" pitchFamily="18" charset="0"/>
                <a:cs typeface="Times New Roman" panose="02020603050405020304" pitchFamily="18" charset="0"/>
              </a:rPr>
              <a:t>piešķirtā pilnvarojuma ietvaros pašvaldībai ir </a:t>
            </a:r>
            <a:r>
              <a:rPr lang="lv-LV" sz="2800" dirty="0" smtClean="0">
                <a:latin typeface="Times New Roman" panose="02020603050405020304" pitchFamily="18" charset="0"/>
                <a:cs typeface="Times New Roman" panose="02020603050405020304" pitchFamily="18" charset="0"/>
              </a:rPr>
              <a:t>tiesības </a:t>
            </a:r>
            <a:r>
              <a:rPr lang="lv-LV" sz="2800" dirty="0">
                <a:latin typeface="Times New Roman" panose="02020603050405020304" pitchFamily="18" charset="0"/>
                <a:cs typeface="Times New Roman" panose="02020603050405020304" pitchFamily="18" charset="0"/>
              </a:rPr>
              <a:t>paredzēt tās teritorijas plānojumā īpašuma tiesību aprobežojumus. {Satversmes tiesas 2019. gada 16. maija spriedums lietā Nr. </a:t>
            </a:r>
            <a:r>
              <a:rPr lang="lv-LV" sz="2800" dirty="0" smtClean="0">
                <a:latin typeface="Times New Roman" panose="02020603050405020304" pitchFamily="18" charset="0"/>
                <a:cs typeface="Times New Roman" panose="02020603050405020304" pitchFamily="18" charset="0"/>
              </a:rPr>
              <a:t>2018-17-03}</a:t>
            </a:r>
            <a:endParaRPr lang="lv-LV" sz="2800" dirty="0">
              <a:latin typeface="Times New Roman" panose="02020603050405020304" pitchFamily="18" charset="0"/>
              <a:cs typeface="Times New Roman" panose="02020603050405020304" pitchFamily="18" charset="0"/>
            </a:endParaRPr>
          </a:p>
          <a:p>
            <a:pPr algn="just"/>
            <a:r>
              <a:rPr lang="lv-LV" sz="2800" dirty="0" smtClean="0">
                <a:latin typeface="Times New Roman" panose="02020603050405020304" pitchFamily="18" charset="0"/>
                <a:cs typeface="Times New Roman" panose="02020603050405020304" pitchFamily="18" charset="0"/>
              </a:rPr>
              <a:t>Pašvaldībai </a:t>
            </a:r>
            <a:r>
              <a:rPr lang="lv-LV" sz="2800" dirty="0">
                <a:latin typeface="Times New Roman" panose="02020603050405020304" pitchFamily="18" charset="0"/>
                <a:cs typeface="Times New Roman" panose="02020603050405020304" pitchFamily="18" charset="0"/>
              </a:rPr>
              <a:t>ir plaša rīcības brīvība teritorijas plānojuma satura noteikšanā, tomēr tā ir jāizmanto vienīgi šīs brīvības ārējo robežu ietvaros. Tiesisko ietvaru pareizai rīcības brīvības izmantošanai noteic vispārējie tiesību principi, valsts pārvaldes principi un teritorijas plānošanas principi. {Satversmes tiesas 2017. gada 6. oktobra spriedums lietā Nr. </a:t>
            </a:r>
            <a:r>
              <a:rPr lang="lv-LV" sz="2800" dirty="0" smtClean="0">
                <a:latin typeface="Times New Roman" panose="02020603050405020304" pitchFamily="18" charset="0"/>
                <a:cs typeface="Times New Roman" panose="02020603050405020304" pitchFamily="18" charset="0"/>
              </a:rPr>
              <a:t>2016-24-03}</a:t>
            </a:r>
            <a:endParaRPr lang="lv-LV" sz="2800" dirty="0">
              <a:latin typeface="Times New Roman" panose="02020603050405020304" pitchFamily="18" charset="0"/>
              <a:cs typeface="Times New Roman" panose="02020603050405020304" pitchFamily="18" charset="0"/>
            </a:endParaRPr>
          </a:p>
        </p:txBody>
      </p:sp>
      <p:pic>
        <p:nvPicPr>
          <p:cNvPr id="4" name="Graphic 3">
            <a:extLst>
              <a:ext uri="{FF2B5EF4-FFF2-40B4-BE49-F238E27FC236}">
                <a16:creationId xmlns="" xmlns:a16="http://schemas.microsoft.com/office/drawing/2014/main" id="{7E525AE7-95B6-614C-C038-E087B2E0969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579511" y="190499"/>
            <a:ext cx="1351470" cy="973667"/>
          </a:xfrm>
          <a:prstGeom prst="rect">
            <a:avLst/>
          </a:prstGeom>
        </p:spPr>
      </p:pic>
      <p:pic>
        <p:nvPicPr>
          <p:cNvPr id="5" name="Graphic 4">
            <a:extLst>
              <a:ext uri="{FF2B5EF4-FFF2-40B4-BE49-F238E27FC236}">
                <a16:creationId xmlns="" xmlns:a16="http://schemas.microsoft.com/office/drawing/2014/main" id="{A7527AD7-3FD0-5D42-48F5-73110469AD9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0" y="6388496"/>
            <a:ext cx="12192000" cy="131708"/>
          </a:xfrm>
          <a:prstGeom prst="rect">
            <a:avLst/>
          </a:prstGeom>
        </p:spPr>
      </p:pic>
    </p:spTree>
    <p:extLst>
      <p:ext uri="{BB962C8B-B14F-4D97-AF65-F5344CB8AC3E}">
        <p14:creationId xmlns:p14="http://schemas.microsoft.com/office/powerpoint/2010/main" val="3594981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Satversmes tiesas atziņu piemērošana krimināllietās-ST</Template>
  <TotalTime>1614</TotalTime>
  <Words>1503</Words>
  <Application>Microsoft Office PowerPoint</Application>
  <PresentationFormat>Widescreen</PresentationFormat>
  <Paragraphs>82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Times New Roman</vt:lpstr>
      <vt:lpstr>Office Theme</vt:lpstr>
      <vt:lpstr>SATVERSMES TIESAS JUDIKATŪRA KĀ PALĪGS TERITORIJAS PLĀNOŠANĀ</vt:lpstr>
      <vt:lpstr>Plāns</vt:lpstr>
      <vt:lpstr>Satversmes tiesas judikatūra</vt:lpstr>
      <vt:lpstr>Teritorijas plānojuma satversmība un teritorijas plānojuma piemērošanas satversmība</vt:lpstr>
      <vt:lpstr>Pašvaldības rīcības brīvība un  Satversmes tiesas kompetence</vt:lpstr>
      <vt:lpstr>Pašvaldības rīcības brīvība un  Satversmes tiesas kompetence (II)</vt:lpstr>
      <vt:lpstr>Satversmes tiesas metodoloģija –  pienācīgā kārtībā pieņemts plānojums (I)</vt:lpstr>
      <vt:lpstr>Satversmes tiesas metodoloģija –  pienācīgā kārtībā pieņemts plānojums (II)</vt:lpstr>
      <vt:lpstr>Satversmes tiesas metodoloģija –  pašvaldības rīcības brīvības apjoms (I)</vt:lpstr>
      <vt:lpstr>Satversmes tiesas metodoloģija –  pašvaldības rīcības brīvības apjoms (II)</vt:lpstr>
      <vt:lpstr>Satversmes tiesas metodoloģija –  pašvaldības rīcības brīvības apjoms (III)</vt:lpstr>
      <vt:lpstr>Satversmes tiesas metodoloģija –  pašvaldības rīcības brīvības apjoms (IV)</vt:lpstr>
      <vt:lpstr>Satversmes tiesas metodoloģija –  pašvaldības rīcības brīvības apjoms (V)</vt:lpstr>
      <vt:lpstr>Satversmes tiesas metodoloģija –  pašvaldības rīcības brīvības apjoms (VI)</vt:lpstr>
      <vt:lpstr>Satversmes tiesas metodoloģija –  pašvaldības rīcības brīvības apjoms (VII)</vt:lpstr>
      <vt:lpstr>Satversmes tiesas metodoloģija –  institūciju sadarbība (I)</vt:lpstr>
      <vt:lpstr>Satversmes tiesas metodoloģija –  institūciju sadarbība (II)</vt:lpstr>
      <vt:lpstr>Satversmes tiesas metodoloģija –  institūciju sadarbība (III)</vt:lpstr>
      <vt:lpstr>Satversmes tiesas metodoloģija –  priekšlikumu izvērtēšana</vt:lpstr>
      <vt:lpstr>Satversmes tiesas metodoloģija –  atbilstība Satversmei (I)</vt:lpstr>
      <vt:lpstr>Satversmes tiesas metodoloģija –  atbilstība Satversmei (II)</vt:lpstr>
      <vt:lpstr>Atziņas par Satversmes normu tvērumu un atziņas par citu tiesību normu tvērumu</vt:lpstr>
      <vt:lpstr>Satversmes tiesas atziņu kopums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SATVERSMES TIESAS JUDIKATŪRA KĀ PALĪGS TERITORIJAS PLĀNOŠANĀ</dc:title>
  <dc:creator>_</dc:creator>
  <cp:lastModifiedBy>_</cp:lastModifiedBy>
  <cp:revision>39</cp:revision>
  <dcterms:created xsi:type="dcterms:W3CDTF">2025-09-14T20:42:48Z</dcterms:created>
  <dcterms:modified xsi:type="dcterms:W3CDTF">2025-09-24T10:17:14Z</dcterms:modified>
</cp:coreProperties>
</file>