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0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EF97B4-61ED-4512-8167-E4D9AA0DB877}" type="doc">
      <dgm:prSet loTypeId="urn:microsoft.com/office/officeart/2005/8/layout/vList5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lv-LV"/>
        </a:p>
      </dgm:t>
    </dgm:pt>
    <dgm:pt modelId="{86DB3ABA-A797-4BC4-9FAC-953FD6B39855}">
      <dgm:prSet phldrT="[Text]"/>
      <dgm:spPr/>
      <dgm:t>
        <a:bodyPr/>
        <a:lstStyle/>
        <a:p>
          <a:r>
            <a:rPr lang="lv-LV" dirty="0"/>
            <a:t>A</a:t>
          </a:r>
        </a:p>
      </dgm:t>
    </dgm:pt>
    <dgm:pt modelId="{23047C32-C5D2-4056-BA74-7713EBFF59BE}" type="parTrans" cxnId="{3C80FD2F-011D-4EC7-85AD-C4484C74584F}">
      <dgm:prSet/>
      <dgm:spPr/>
      <dgm:t>
        <a:bodyPr/>
        <a:lstStyle/>
        <a:p>
          <a:endParaRPr lang="lv-LV"/>
        </a:p>
      </dgm:t>
    </dgm:pt>
    <dgm:pt modelId="{3120ADDA-A7EB-4EAC-837D-654B34D7D827}" type="sibTrans" cxnId="{3C80FD2F-011D-4EC7-85AD-C4484C74584F}">
      <dgm:prSet/>
      <dgm:spPr/>
      <dgm:t>
        <a:bodyPr/>
        <a:lstStyle/>
        <a:p>
          <a:endParaRPr lang="lv-LV"/>
        </a:p>
      </dgm:t>
    </dgm:pt>
    <dgm:pt modelId="{BE757F63-2AE3-45EC-8635-151415504A35}">
      <dgm:prSet phldrT="[Text]"/>
      <dgm:spPr/>
      <dgm:t>
        <a:bodyPr/>
        <a:lstStyle/>
        <a:p>
          <a:r>
            <a:rPr lang="lv-LV" dirty="0"/>
            <a:t>P</a:t>
          </a:r>
        </a:p>
      </dgm:t>
    </dgm:pt>
    <dgm:pt modelId="{B7D525B7-384C-4506-9D6E-16CFEB3CE3DF}" type="parTrans" cxnId="{70BBB5C3-A502-46AC-9A2F-B7B535919FD5}">
      <dgm:prSet/>
      <dgm:spPr/>
      <dgm:t>
        <a:bodyPr/>
        <a:lstStyle/>
        <a:p>
          <a:endParaRPr lang="lv-LV"/>
        </a:p>
      </dgm:t>
    </dgm:pt>
    <dgm:pt modelId="{500A4EDD-74C7-45C1-9E75-EF20DE02D463}" type="sibTrans" cxnId="{70BBB5C3-A502-46AC-9A2F-B7B535919FD5}">
      <dgm:prSet/>
      <dgm:spPr/>
      <dgm:t>
        <a:bodyPr/>
        <a:lstStyle/>
        <a:p>
          <a:endParaRPr lang="lv-LV"/>
        </a:p>
      </dgm:t>
    </dgm:pt>
    <dgm:pt modelId="{884D139B-6B12-4937-9F79-4C48674D365D}">
      <dgm:prSet phldrT="[Text]"/>
      <dgm:spPr/>
      <dgm:t>
        <a:bodyPr/>
        <a:lstStyle/>
        <a:p>
          <a:r>
            <a:rPr lang="lv-LV" dirty="0"/>
            <a:t>E</a:t>
          </a:r>
        </a:p>
      </dgm:t>
    </dgm:pt>
    <dgm:pt modelId="{70AD8B56-6A13-4D47-843F-C6AC6F6E6A51}" type="parTrans" cxnId="{F2DBE614-3422-4E0A-98E7-DE1C67FDF1C3}">
      <dgm:prSet/>
      <dgm:spPr/>
      <dgm:t>
        <a:bodyPr/>
        <a:lstStyle/>
        <a:p>
          <a:endParaRPr lang="lv-LV"/>
        </a:p>
      </dgm:t>
    </dgm:pt>
    <dgm:pt modelId="{3045E392-F166-4D1A-8E18-CA9528715A63}" type="sibTrans" cxnId="{F2DBE614-3422-4E0A-98E7-DE1C67FDF1C3}">
      <dgm:prSet/>
      <dgm:spPr/>
      <dgm:t>
        <a:bodyPr/>
        <a:lstStyle/>
        <a:p>
          <a:endParaRPr lang="lv-LV"/>
        </a:p>
      </dgm:t>
    </dgm:pt>
    <dgm:pt modelId="{00C0B04E-4FD8-4B18-9A22-AE571A514A79}">
      <dgm:prSet phldrT="[Text]"/>
      <dgm:spPr/>
      <dgm:t>
        <a:bodyPr/>
        <a:lstStyle/>
        <a:p>
          <a:r>
            <a:rPr lang="lv-LV" dirty="0"/>
            <a:t>(I)</a:t>
          </a:r>
        </a:p>
      </dgm:t>
    </dgm:pt>
    <dgm:pt modelId="{696754E8-514F-454B-88A2-5634957573BA}" type="parTrans" cxnId="{CDCDED3F-BA1A-411B-B526-A17961DEA99E}">
      <dgm:prSet/>
      <dgm:spPr/>
      <dgm:t>
        <a:bodyPr/>
        <a:lstStyle/>
        <a:p>
          <a:endParaRPr lang="lv-LV"/>
        </a:p>
      </dgm:t>
    </dgm:pt>
    <dgm:pt modelId="{2D5B6186-B8DB-4F51-BE25-555D4651E4D7}" type="sibTrans" cxnId="{CDCDED3F-BA1A-411B-B526-A17961DEA99E}">
      <dgm:prSet/>
      <dgm:spPr/>
      <dgm:t>
        <a:bodyPr/>
        <a:lstStyle/>
        <a:p>
          <a:endParaRPr lang="lv-LV"/>
        </a:p>
      </dgm:t>
    </dgm:pt>
    <dgm:pt modelId="{5B868B23-0B6E-47BE-B8D4-0EBDD11CFC53}">
      <dgm:prSet phldrT="[Text]"/>
      <dgm:spPr/>
      <dgm:t>
        <a:bodyPr/>
        <a:lstStyle/>
        <a:p>
          <a:r>
            <a:rPr lang="lv-LV" b="1" dirty="0"/>
            <a:t>APGALVOJUMS</a:t>
          </a:r>
          <a:r>
            <a:rPr lang="lv-LV" dirty="0"/>
            <a:t>: skaidrs viena teikuma apgalvojums (tēze), par kura patiesību vēlaties pārliecināt savu publiku</a:t>
          </a:r>
        </a:p>
      </dgm:t>
    </dgm:pt>
    <dgm:pt modelId="{2B7D4A80-FD65-495B-9073-DE73639615AF}" type="parTrans" cxnId="{02FEBD8C-96B2-4EB0-9155-5F65BB08EE71}">
      <dgm:prSet/>
      <dgm:spPr/>
      <dgm:t>
        <a:bodyPr/>
        <a:lstStyle/>
        <a:p>
          <a:endParaRPr lang="lv-LV"/>
        </a:p>
      </dgm:t>
    </dgm:pt>
    <dgm:pt modelId="{D9AE5929-45E8-4D16-8365-12EF05ECA3A1}" type="sibTrans" cxnId="{02FEBD8C-96B2-4EB0-9155-5F65BB08EE71}">
      <dgm:prSet/>
      <dgm:spPr/>
      <dgm:t>
        <a:bodyPr/>
        <a:lstStyle/>
        <a:p>
          <a:endParaRPr lang="lv-LV"/>
        </a:p>
      </dgm:t>
    </dgm:pt>
    <dgm:pt modelId="{B2D1C8AA-D24C-4DB6-9FD2-B090446CBBD6}">
      <dgm:prSet phldrT="[Text]"/>
      <dgm:spPr/>
      <dgm:t>
        <a:bodyPr/>
        <a:lstStyle/>
        <a:p>
          <a:r>
            <a:rPr lang="lv-LV" b="1" dirty="0"/>
            <a:t>PASKAIDROJUMS</a:t>
          </a:r>
          <a:r>
            <a:rPr lang="lv-LV" dirty="0"/>
            <a:t>: loģisks teorētisks izklāsts, kas soli pa solim paskaidro, kādēļ jums šķiet, ka jūsu apgalvojums ir patiess. 1&gt;2&gt;3&gt;4. Siloģismi.</a:t>
          </a:r>
        </a:p>
      </dgm:t>
    </dgm:pt>
    <dgm:pt modelId="{602ED48B-9225-4052-B884-CC7A6C19AC34}" type="parTrans" cxnId="{ADE40904-C4A4-4BFD-A9D7-C6CE9D052F38}">
      <dgm:prSet/>
      <dgm:spPr/>
      <dgm:t>
        <a:bodyPr/>
        <a:lstStyle/>
        <a:p>
          <a:endParaRPr lang="lv-LV"/>
        </a:p>
      </dgm:t>
    </dgm:pt>
    <dgm:pt modelId="{833D8131-E0D1-4846-AD5B-CAD8C0010D1B}" type="sibTrans" cxnId="{ADE40904-C4A4-4BFD-A9D7-C6CE9D052F38}">
      <dgm:prSet/>
      <dgm:spPr/>
      <dgm:t>
        <a:bodyPr/>
        <a:lstStyle/>
        <a:p>
          <a:endParaRPr lang="lv-LV"/>
        </a:p>
      </dgm:t>
    </dgm:pt>
    <dgm:pt modelId="{E4217B7B-BBE6-447A-A709-30CE52E7E1F2}">
      <dgm:prSet phldrT="[Text]"/>
      <dgm:spPr/>
      <dgm:t>
        <a:bodyPr/>
        <a:lstStyle/>
        <a:p>
          <a:r>
            <a:rPr lang="lv-LV" b="1" dirty="0"/>
            <a:t>EMPĪRISKI PIERĀDĪJUMI / EKSPERTS</a:t>
          </a:r>
          <a:r>
            <a:rPr lang="lv-LV" dirty="0"/>
            <a:t>: Atsauce uz pieredzi (piemēri,  pētījumi) vai eksperta viedokli, kas parāda, ka jūsu apgalvojums un paskaidrojums ir patiesi</a:t>
          </a:r>
        </a:p>
      </dgm:t>
    </dgm:pt>
    <dgm:pt modelId="{6918C8C9-EAFE-404E-9879-79CE1A34B8F4}" type="parTrans" cxnId="{1DE8E477-10F0-4524-8305-1BD411F31264}">
      <dgm:prSet/>
      <dgm:spPr/>
      <dgm:t>
        <a:bodyPr/>
        <a:lstStyle/>
        <a:p>
          <a:endParaRPr lang="lv-LV"/>
        </a:p>
      </dgm:t>
    </dgm:pt>
    <dgm:pt modelId="{F6EE629F-D7D8-4C88-8AB1-713B0C91FA60}" type="sibTrans" cxnId="{1DE8E477-10F0-4524-8305-1BD411F31264}">
      <dgm:prSet/>
      <dgm:spPr/>
      <dgm:t>
        <a:bodyPr/>
        <a:lstStyle/>
        <a:p>
          <a:endParaRPr lang="lv-LV"/>
        </a:p>
      </dgm:t>
    </dgm:pt>
    <dgm:pt modelId="{CF0EF589-7AC0-4FD4-82DD-02DCF727B42E}">
      <dgm:prSet phldrT="[Text]"/>
      <dgm:spPr/>
      <dgm:t>
        <a:bodyPr/>
        <a:lstStyle/>
        <a:p>
          <a:r>
            <a:rPr lang="lv-LV" b="1" dirty="0"/>
            <a:t>ILUSTRĀCIJA</a:t>
          </a:r>
          <a:r>
            <a:rPr lang="lv-LV" dirty="0"/>
            <a:t>: Skaidra, vizuāla argumenta galvenās idejas ilustrācija (emocionāls stāsts vai piemērs)</a:t>
          </a:r>
        </a:p>
      </dgm:t>
    </dgm:pt>
    <dgm:pt modelId="{81F8F035-37FC-464B-8F8C-AF6F73C85000}" type="parTrans" cxnId="{92212E62-DD5E-4A70-85A0-3F2CAE470414}">
      <dgm:prSet/>
      <dgm:spPr/>
      <dgm:t>
        <a:bodyPr/>
        <a:lstStyle/>
        <a:p>
          <a:endParaRPr lang="lv-LV"/>
        </a:p>
      </dgm:t>
    </dgm:pt>
    <dgm:pt modelId="{67CB346A-6BDD-47CF-8E1A-4DF56ACD9396}" type="sibTrans" cxnId="{92212E62-DD5E-4A70-85A0-3F2CAE470414}">
      <dgm:prSet/>
      <dgm:spPr/>
      <dgm:t>
        <a:bodyPr/>
        <a:lstStyle/>
        <a:p>
          <a:endParaRPr lang="lv-LV"/>
        </a:p>
      </dgm:t>
    </dgm:pt>
    <dgm:pt modelId="{1F539433-CF9C-4AEC-A706-7803B252ABF5}" type="pres">
      <dgm:prSet presAssocID="{11EF97B4-61ED-4512-8167-E4D9AA0DB8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72019EB9-4EC3-46EE-AEAA-B57677B344A6}" type="pres">
      <dgm:prSet presAssocID="{86DB3ABA-A797-4BC4-9FAC-953FD6B39855}" presName="linNode" presStyleCnt="0"/>
      <dgm:spPr/>
    </dgm:pt>
    <dgm:pt modelId="{CC34DBC3-C62F-484B-A0D4-1807943CC796}" type="pres">
      <dgm:prSet presAssocID="{86DB3ABA-A797-4BC4-9FAC-953FD6B39855}" presName="parentText" presStyleLbl="node1" presStyleIdx="0" presStyleCnt="4" custScaleX="62093" custLinFactNeighborX="-10171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C56AF3D-A5C7-4CA5-A270-27D60F17DA6C}" type="pres">
      <dgm:prSet presAssocID="{86DB3ABA-A797-4BC4-9FAC-953FD6B39855}" presName="descendantText" presStyleLbl="alignAccFollowNode1" presStyleIdx="0" presStyleCnt="4" custScaleX="1331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45ADDB3-2541-4E64-82C3-E384FC93A200}" type="pres">
      <dgm:prSet presAssocID="{3120ADDA-A7EB-4EAC-837D-654B34D7D827}" presName="sp" presStyleCnt="0"/>
      <dgm:spPr/>
    </dgm:pt>
    <dgm:pt modelId="{B8B7296A-A498-4830-8A5D-52EA23C8E523}" type="pres">
      <dgm:prSet presAssocID="{BE757F63-2AE3-45EC-8635-151415504A35}" presName="linNode" presStyleCnt="0"/>
      <dgm:spPr/>
    </dgm:pt>
    <dgm:pt modelId="{D7718440-F425-4950-B385-C77583A16D56}" type="pres">
      <dgm:prSet presAssocID="{BE757F63-2AE3-45EC-8635-151415504A35}" presName="parentText" presStyleLbl="node1" presStyleIdx="1" presStyleCnt="4" custScaleX="62093" custLinFactNeighborX="-10171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6BA15D1-3E5E-4819-80BC-71AF1313F003}" type="pres">
      <dgm:prSet presAssocID="{BE757F63-2AE3-45EC-8635-151415504A35}" presName="descendantText" presStyleLbl="alignAccFollowNode1" presStyleIdx="1" presStyleCnt="4" custScaleX="1331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D3BD437-2EFF-4F03-87FF-AB7BA8A03A04}" type="pres">
      <dgm:prSet presAssocID="{500A4EDD-74C7-45C1-9E75-EF20DE02D463}" presName="sp" presStyleCnt="0"/>
      <dgm:spPr/>
    </dgm:pt>
    <dgm:pt modelId="{C4C3FDEE-F536-49B0-BA89-959E10A1747D}" type="pres">
      <dgm:prSet presAssocID="{884D139B-6B12-4937-9F79-4C48674D365D}" presName="linNode" presStyleCnt="0"/>
      <dgm:spPr/>
    </dgm:pt>
    <dgm:pt modelId="{011F68DC-466A-4CE8-A58F-9E2DB0FA984E}" type="pres">
      <dgm:prSet presAssocID="{884D139B-6B12-4937-9F79-4C48674D365D}" presName="parentText" presStyleLbl="node1" presStyleIdx="2" presStyleCnt="4" custScaleX="62093" custLinFactNeighborX="-10171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9AE261E-6BE6-4084-8557-BD98AAC20A86}" type="pres">
      <dgm:prSet presAssocID="{884D139B-6B12-4937-9F79-4C48674D365D}" presName="descendantText" presStyleLbl="alignAccFollowNode1" presStyleIdx="2" presStyleCnt="4" custScaleX="1331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D61BFF8-4210-4B51-BBE6-5EE775245750}" type="pres">
      <dgm:prSet presAssocID="{3045E392-F166-4D1A-8E18-CA9528715A63}" presName="sp" presStyleCnt="0"/>
      <dgm:spPr/>
    </dgm:pt>
    <dgm:pt modelId="{D3D287A0-4084-4A13-879A-2BD530CB5E7C}" type="pres">
      <dgm:prSet presAssocID="{00C0B04E-4FD8-4B18-9A22-AE571A514A79}" presName="linNode" presStyleCnt="0"/>
      <dgm:spPr/>
    </dgm:pt>
    <dgm:pt modelId="{017AB0D8-3351-41A1-BDF5-BEC1E14A17CF}" type="pres">
      <dgm:prSet presAssocID="{00C0B04E-4FD8-4B18-9A22-AE571A514A79}" presName="parentText" presStyleLbl="node1" presStyleIdx="3" presStyleCnt="4" custScaleX="62093" custLinFactNeighborX="-10171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B509B0B-5BD9-4101-BE87-552C80782B4B}" type="pres">
      <dgm:prSet presAssocID="{00C0B04E-4FD8-4B18-9A22-AE571A514A79}" presName="descendantText" presStyleLbl="alignAccFollowNode1" presStyleIdx="3" presStyleCnt="4" custScaleX="1331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2212E62-DD5E-4A70-85A0-3F2CAE470414}" srcId="{00C0B04E-4FD8-4B18-9A22-AE571A514A79}" destId="{CF0EF589-7AC0-4FD4-82DD-02DCF727B42E}" srcOrd="0" destOrd="0" parTransId="{81F8F035-37FC-464B-8F8C-AF6F73C85000}" sibTransId="{67CB346A-6BDD-47CF-8E1A-4DF56ACD9396}"/>
    <dgm:cxn modelId="{3C80FD2F-011D-4EC7-85AD-C4484C74584F}" srcId="{11EF97B4-61ED-4512-8167-E4D9AA0DB877}" destId="{86DB3ABA-A797-4BC4-9FAC-953FD6B39855}" srcOrd="0" destOrd="0" parTransId="{23047C32-C5D2-4056-BA74-7713EBFF59BE}" sibTransId="{3120ADDA-A7EB-4EAC-837D-654B34D7D827}"/>
    <dgm:cxn modelId="{F2DBE614-3422-4E0A-98E7-DE1C67FDF1C3}" srcId="{11EF97B4-61ED-4512-8167-E4D9AA0DB877}" destId="{884D139B-6B12-4937-9F79-4C48674D365D}" srcOrd="2" destOrd="0" parTransId="{70AD8B56-6A13-4D47-843F-C6AC6F6E6A51}" sibTransId="{3045E392-F166-4D1A-8E18-CA9528715A63}"/>
    <dgm:cxn modelId="{6F0D7BB8-2214-4125-827E-2CC3CC6A84B7}" type="presOf" srcId="{5B868B23-0B6E-47BE-B8D4-0EBDD11CFC53}" destId="{2C56AF3D-A5C7-4CA5-A270-27D60F17DA6C}" srcOrd="0" destOrd="0" presId="urn:microsoft.com/office/officeart/2005/8/layout/vList5"/>
    <dgm:cxn modelId="{FC6C8A15-9C2C-42D1-A3CB-91C6CEA4B027}" type="presOf" srcId="{11EF97B4-61ED-4512-8167-E4D9AA0DB877}" destId="{1F539433-CF9C-4AEC-A706-7803B252ABF5}" srcOrd="0" destOrd="0" presId="urn:microsoft.com/office/officeart/2005/8/layout/vList5"/>
    <dgm:cxn modelId="{95DB8F38-9123-4A93-8C4B-008511999576}" type="presOf" srcId="{B2D1C8AA-D24C-4DB6-9FD2-B090446CBBD6}" destId="{76BA15D1-3E5E-4819-80BC-71AF1313F003}" srcOrd="0" destOrd="0" presId="urn:microsoft.com/office/officeart/2005/8/layout/vList5"/>
    <dgm:cxn modelId="{5BE18190-8BDE-436D-8462-82D040D217F4}" type="presOf" srcId="{884D139B-6B12-4937-9F79-4C48674D365D}" destId="{011F68DC-466A-4CE8-A58F-9E2DB0FA984E}" srcOrd="0" destOrd="0" presId="urn:microsoft.com/office/officeart/2005/8/layout/vList5"/>
    <dgm:cxn modelId="{1DE8E477-10F0-4524-8305-1BD411F31264}" srcId="{884D139B-6B12-4937-9F79-4C48674D365D}" destId="{E4217B7B-BBE6-447A-A709-30CE52E7E1F2}" srcOrd="0" destOrd="0" parTransId="{6918C8C9-EAFE-404E-9879-79CE1A34B8F4}" sibTransId="{F6EE629F-D7D8-4C88-8AB1-713B0C91FA60}"/>
    <dgm:cxn modelId="{CDCDED3F-BA1A-411B-B526-A17961DEA99E}" srcId="{11EF97B4-61ED-4512-8167-E4D9AA0DB877}" destId="{00C0B04E-4FD8-4B18-9A22-AE571A514A79}" srcOrd="3" destOrd="0" parTransId="{696754E8-514F-454B-88A2-5634957573BA}" sibTransId="{2D5B6186-B8DB-4F51-BE25-555D4651E4D7}"/>
    <dgm:cxn modelId="{70BBB5C3-A502-46AC-9A2F-B7B535919FD5}" srcId="{11EF97B4-61ED-4512-8167-E4D9AA0DB877}" destId="{BE757F63-2AE3-45EC-8635-151415504A35}" srcOrd="1" destOrd="0" parTransId="{B7D525B7-384C-4506-9D6E-16CFEB3CE3DF}" sibTransId="{500A4EDD-74C7-45C1-9E75-EF20DE02D463}"/>
    <dgm:cxn modelId="{ADE40904-C4A4-4BFD-A9D7-C6CE9D052F38}" srcId="{BE757F63-2AE3-45EC-8635-151415504A35}" destId="{B2D1C8AA-D24C-4DB6-9FD2-B090446CBBD6}" srcOrd="0" destOrd="0" parTransId="{602ED48B-9225-4052-B884-CC7A6C19AC34}" sibTransId="{833D8131-E0D1-4846-AD5B-CAD8C0010D1B}"/>
    <dgm:cxn modelId="{47A3174F-18CF-4B68-9C45-FC3410E5EF09}" type="presOf" srcId="{86DB3ABA-A797-4BC4-9FAC-953FD6B39855}" destId="{CC34DBC3-C62F-484B-A0D4-1807943CC796}" srcOrd="0" destOrd="0" presId="urn:microsoft.com/office/officeart/2005/8/layout/vList5"/>
    <dgm:cxn modelId="{02FEBD8C-96B2-4EB0-9155-5F65BB08EE71}" srcId="{86DB3ABA-A797-4BC4-9FAC-953FD6B39855}" destId="{5B868B23-0B6E-47BE-B8D4-0EBDD11CFC53}" srcOrd="0" destOrd="0" parTransId="{2B7D4A80-FD65-495B-9073-DE73639615AF}" sibTransId="{D9AE5929-45E8-4D16-8365-12EF05ECA3A1}"/>
    <dgm:cxn modelId="{12C91DCF-B88E-4CD6-9C51-A2D385287586}" type="presOf" srcId="{00C0B04E-4FD8-4B18-9A22-AE571A514A79}" destId="{017AB0D8-3351-41A1-BDF5-BEC1E14A17CF}" srcOrd="0" destOrd="0" presId="urn:microsoft.com/office/officeart/2005/8/layout/vList5"/>
    <dgm:cxn modelId="{450F8163-812E-4E12-8EAE-183A103C8DE6}" type="presOf" srcId="{E4217B7B-BBE6-447A-A709-30CE52E7E1F2}" destId="{C9AE261E-6BE6-4084-8557-BD98AAC20A86}" srcOrd="0" destOrd="0" presId="urn:microsoft.com/office/officeart/2005/8/layout/vList5"/>
    <dgm:cxn modelId="{8169FBCD-3DD2-4B0F-903C-5857E9E5CAA2}" type="presOf" srcId="{CF0EF589-7AC0-4FD4-82DD-02DCF727B42E}" destId="{2B509B0B-5BD9-4101-BE87-552C80782B4B}" srcOrd="0" destOrd="0" presId="urn:microsoft.com/office/officeart/2005/8/layout/vList5"/>
    <dgm:cxn modelId="{8F5C2345-7DF3-4142-B175-670D9CFC2DC0}" type="presOf" srcId="{BE757F63-2AE3-45EC-8635-151415504A35}" destId="{D7718440-F425-4950-B385-C77583A16D56}" srcOrd="0" destOrd="0" presId="urn:microsoft.com/office/officeart/2005/8/layout/vList5"/>
    <dgm:cxn modelId="{5E13FDF2-2BD1-4118-B42F-1151FCC36DF4}" type="presParOf" srcId="{1F539433-CF9C-4AEC-A706-7803B252ABF5}" destId="{72019EB9-4EC3-46EE-AEAA-B57677B344A6}" srcOrd="0" destOrd="0" presId="urn:microsoft.com/office/officeart/2005/8/layout/vList5"/>
    <dgm:cxn modelId="{FDD8725F-52DF-47C4-9F96-4C3137D7F40B}" type="presParOf" srcId="{72019EB9-4EC3-46EE-AEAA-B57677B344A6}" destId="{CC34DBC3-C62F-484B-A0D4-1807943CC796}" srcOrd="0" destOrd="0" presId="urn:microsoft.com/office/officeart/2005/8/layout/vList5"/>
    <dgm:cxn modelId="{C03214EA-96B6-48C0-B6E6-27F50A84C67D}" type="presParOf" srcId="{72019EB9-4EC3-46EE-AEAA-B57677B344A6}" destId="{2C56AF3D-A5C7-4CA5-A270-27D60F17DA6C}" srcOrd="1" destOrd="0" presId="urn:microsoft.com/office/officeart/2005/8/layout/vList5"/>
    <dgm:cxn modelId="{919BB4CC-9F60-4879-9E91-2A0A449F145A}" type="presParOf" srcId="{1F539433-CF9C-4AEC-A706-7803B252ABF5}" destId="{145ADDB3-2541-4E64-82C3-E384FC93A200}" srcOrd="1" destOrd="0" presId="urn:microsoft.com/office/officeart/2005/8/layout/vList5"/>
    <dgm:cxn modelId="{375E352A-5442-42ED-991F-00EC0B32D70B}" type="presParOf" srcId="{1F539433-CF9C-4AEC-A706-7803B252ABF5}" destId="{B8B7296A-A498-4830-8A5D-52EA23C8E523}" srcOrd="2" destOrd="0" presId="urn:microsoft.com/office/officeart/2005/8/layout/vList5"/>
    <dgm:cxn modelId="{0E6F906F-6BE3-4B3E-B4B7-C159FB51F15D}" type="presParOf" srcId="{B8B7296A-A498-4830-8A5D-52EA23C8E523}" destId="{D7718440-F425-4950-B385-C77583A16D56}" srcOrd="0" destOrd="0" presId="urn:microsoft.com/office/officeart/2005/8/layout/vList5"/>
    <dgm:cxn modelId="{32C54EDF-1D57-4059-93E9-6252E993F138}" type="presParOf" srcId="{B8B7296A-A498-4830-8A5D-52EA23C8E523}" destId="{76BA15D1-3E5E-4819-80BC-71AF1313F003}" srcOrd="1" destOrd="0" presId="urn:microsoft.com/office/officeart/2005/8/layout/vList5"/>
    <dgm:cxn modelId="{BB7A4EF6-66CD-4140-B6F5-04C087F3CADD}" type="presParOf" srcId="{1F539433-CF9C-4AEC-A706-7803B252ABF5}" destId="{5D3BD437-2EFF-4F03-87FF-AB7BA8A03A04}" srcOrd="3" destOrd="0" presId="urn:microsoft.com/office/officeart/2005/8/layout/vList5"/>
    <dgm:cxn modelId="{9B1CE68F-10FF-471C-A1AB-0478C1D74EAA}" type="presParOf" srcId="{1F539433-CF9C-4AEC-A706-7803B252ABF5}" destId="{C4C3FDEE-F536-49B0-BA89-959E10A1747D}" srcOrd="4" destOrd="0" presId="urn:microsoft.com/office/officeart/2005/8/layout/vList5"/>
    <dgm:cxn modelId="{7E365DA7-DB12-403F-8690-47C0E10A3ADD}" type="presParOf" srcId="{C4C3FDEE-F536-49B0-BA89-959E10A1747D}" destId="{011F68DC-466A-4CE8-A58F-9E2DB0FA984E}" srcOrd="0" destOrd="0" presId="urn:microsoft.com/office/officeart/2005/8/layout/vList5"/>
    <dgm:cxn modelId="{9C6EB165-E98E-4795-A105-06B06124D3F1}" type="presParOf" srcId="{C4C3FDEE-F536-49B0-BA89-959E10A1747D}" destId="{C9AE261E-6BE6-4084-8557-BD98AAC20A86}" srcOrd="1" destOrd="0" presId="urn:microsoft.com/office/officeart/2005/8/layout/vList5"/>
    <dgm:cxn modelId="{0B852BCC-4DF2-455D-BDB3-EB85F87FD64F}" type="presParOf" srcId="{1F539433-CF9C-4AEC-A706-7803B252ABF5}" destId="{0D61BFF8-4210-4B51-BBE6-5EE775245750}" srcOrd="5" destOrd="0" presId="urn:microsoft.com/office/officeart/2005/8/layout/vList5"/>
    <dgm:cxn modelId="{038ECF5F-DCE4-4DAE-BADE-F423F30E5577}" type="presParOf" srcId="{1F539433-CF9C-4AEC-A706-7803B252ABF5}" destId="{D3D287A0-4084-4A13-879A-2BD530CB5E7C}" srcOrd="6" destOrd="0" presId="urn:microsoft.com/office/officeart/2005/8/layout/vList5"/>
    <dgm:cxn modelId="{5D97E787-F34C-4FD8-9CAB-764265202141}" type="presParOf" srcId="{D3D287A0-4084-4A13-879A-2BD530CB5E7C}" destId="{017AB0D8-3351-41A1-BDF5-BEC1E14A17CF}" srcOrd="0" destOrd="0" presId="urn:microsoft.com/office/officeart/2005/8/layout/vList5"/>
    <dgm:cxn modelId="{62FB64A0-B856-42D5-B437-68294FC94F01}" type="presParOf" srcId="{D3D287A0-4084-4A13-879A-2BD530CB5E7C}" destId="{2B509B0B-5BD9-4101-BE87-552C80782B4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6AF3D-A5C7-4CA5-A270-27D60F17DA6C}">
      <dsp:nvSpPr>
        <dsp:cNvPr id="0" name=""/>
        <dsp:cNvSpPr/>
      </dsp:nvSpPr>
      <dsp:spPr>
        <a:xfrm rot="5400000">
          <a:off x="5492134" y="-3310289"/>
          <a:ext cx="970144" cy="783830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900" b="1" kern="1200" dirty="0"/>
            <a:t>APGALVOJUMS</a:t>
          </a:r>
          <a:r>
            <a:rPr lang="lv-LV" sz="1900" kern="1200" dirty="0"/>
            <a:t>: skaidrs viena teikuma apgalvojums (tēze), par kura patiesību vēlaties pārliecināt savu publiku</a:t>
          </a:r>
        </a:p>
      </dsp:txBody>
      <dsp:txXfrm rot="-5400000">
        <a:off x="2058056" y="171148"/>
        <a:ext cx="7790942" cy="875426"/>
      </dsp:txXfrm>
    </dsp:sp>
    <dsp:sp modelId="{CC34DBC3-C62F-484B-A0D4-1807943CC796}">
      <dsp:nvSpPr>
        <dsp:cNvPr id="0" name=""/>
        <dsp:cNvSpPr/>
      </dsp:nvSpPr>
      <dsp:spPr>
        <a:xfrm>
          <a:off x="0" y="2521"/>
          <a:ext cx="2056880" cy="121268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6100" kern="1200" dirty="0"/>
            <a:t>A</a:t>
          </a:r>
        </a:p>
      </dsp:txBody>
      <dsp:txXfrm>
        <a:off x="59198" y="61719"/>
        <a:ext cx="1938484" cy="1094284"/>
      </dsp:txXfrm>
    </dsp:sp>
    <dsp:sp modelId="{76BA15D1-3E5E-4819-80BC-71AF1313F003}">
      <dsp:nvSpPr>
        <dsp:cNvPr id="0" name=""/>
        <dsp:cNvSpPr/>
      </dsp:nvSpPr>
      <dsp:spPr>
        <a:xfrm rot="5400000">
          <a:off x="5492134" y="-2036975"/>
          <a:ext cx="970144" cy="783830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900" b="1" kern="1200" dirty="0"/>
            <a:t>PASKAIDROJUMS</a:t>
          </a:r>
          <a:r>
            <a:rPr lang="lv-LV" sz="1900" kern="1200" dirty="0"/>
            <a:t>: loģisks teorētisks izklāsts, kas soli pa solim paskaidro, kādēļ jums šķiet, ka jūsu apgalvojums ir patiess. 1&gt;2&gt;3&gt;4. Siloģismi.</a:t>
          </a:r>
        </a:p>
      </dsp:txBody>
      <dsp:txXfrm rot="-5400000">
        <a:off x="2058056" y="1444462"/>
        <a:ext cx="7790942" cy="875426"/>
      </dsp:txXfrm>
    </dsp:sp>
    <dsp:sp modelId="{D7718440-F425-4950-B385-C77583A16D56}">
      <dsp:nvSpPr>
        <dsp:cNvPr id="0" name=""/>
        <dsp:cNvSpPr/>
      </dsp:nvSpPr>
      <dsp:spPr>
        <a:xfrm>
          <a:off x="0" y="1275835"/>
          <a:ext cx="2056880" cy="121268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6100" kern="1200" dirty="0"/>
            <a:t>P</a:t>
          </a:r>
        </a:p>
      </dsp:txBody>
      <dsp:txXfrm>
        <a:off x="59198" y="1335033"/>
        <a:ext cx="1938484" cy="1094284"/>
      </dsp:txXfrm>
    </dsp:sp>
    <dsp:sp modelId="{C9AE261E-6BE6-4084-8557-BD98AAC20A86}">
      <dsp:nvSpPr>
        <dsp:cNvPr id="0" name=""/>
        <dsp:cNvSpPr/>
      </dsp:nvSpPr>
      <dsp:spPr>
        <a:xfrm rot="5400000">
          <a:off x="5492134" y="-763660"/>
          <a:ext cx="970144" cy="783830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900" b="1" kern="1200" dirty="0"/>
            <a:t>EMPĪRISKI PIERĀDĪJUMI / EKSPERTS</a:t>
          </a:r>
          <a:r>
            <a:rPr lang="lv-LV" sz="1900" kern="1200" dirty="0"/>
            <a:t>: Atsauce uz pieredzi (piemēri,  pētījumi) vai eksperta viedokli, kas parāda, ka jūsu apgalvojums un paskaidrojums ir patiesi</a:t>
          </a:r>
        </a:p>
      </dsp:txBody>
      <dsp:txXfrm rot="-5400000">
        <a:off x="2058056" y="2717777"/>
        <a:ext cx="7790942" cy="875426"/>
      </dsp:txXfrm>
    </dsp:sp>
    <dsp:sp modelId="{011F68DC-466A-4CE8-A58F-9E2DB0FA984E}">
      <dsp:nvSpPr>
        <dsp:cNvPr id="0" name=""/>
        <dsp:cNvSpPr/>
      </dsp:nvSpPr>
      <dsp:spPr>
        <a:xfrm>
          <a:off x="0" y="2549150"/>
          <a:ext cx="2056880" cy="121268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6100" kern="1200" dirty="0"/>
            <a:t>E</a:t>
          </a:r>
        </a:p>
      </dsp:txBody>
      <dsp:txXfrm>
        <a:off x="59198" y="2608348"/>
        <a:ext cx="1938484" cy="1094284"/>
      </dsp:txXfrm>
    </dsp:sp>
    <dsp:sp modelId="{2B509B0B-5BD9-4101-BE87-552C80782B4B}">
      <dsp:nvSpPr>
        <dsp:cNvPr id="0" name=""/>
        <dsp:cNvSpPr/>
      </dsp:nvSpPr>
      <dsp:spPr>
        <a:xfrm rot="5400000">
          <a:off x="5492134" y="509653"/>
          <a:ext cx="970144" cy="783830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900" b="1" kern="1200" dirty="0"/>
            <a:t>ILUSTRĀCIJA</a:t>
          </a:r>
          <a:r>
            <a:rPr lang="lv-LV" sz="1900" kern="1200" dirty="0"/>
            <a:t>: Skaidra, vizuāla argumenta galvenās idejas ilustrācija (emocionāls stāsts vai piemērs)</a:t>
          </a:r>
        </a:p>
      </dsp:txBody>
      <dsp:txXfrm rot="-5400000">
        <a:off x="2058056" y="3991091"/>
        <a:ext cx="7790942" cy="875426"/>
      </dsp:txXfrm>
    </dsp:sp>
    <dsp:sp modelId="{017AB0D8-3351-41A1-BDF5-BEC1E14A17CF}">
      <dsp:nvSpPr>
        <dsp:cNvPr id="0" name=""/>
        <dsp:cNvSpPr/>
      </dsp:nvSpPr>
      <dsp:spPr>
        <a:xfrm>
          <a:off x="0" y="3822464"/>
          <a:ext cx="2056880" cy="121268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6100" kern="1200" dirty="0"/>
            <a:t>(I)</a:t>
          </a:r>
        </a:p>
      </dsp:txBody>
      <dsp:txXfrm>
        <a:off x="59198" y="3881662"/>
        <a:ext cx="1938484" cy="1094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328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46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685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6168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858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973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877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130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701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053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358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2137F-9985-4837-85F4-98E5DFCE33CA}" type="datetimeFigureOut">
              <a:rPr lang="lv-LV" smtClean="0"/>
              <a:t>24.09.2025.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77959-8C6B-4F90-978C-96D21AC7CC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487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NUL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716" y="1354668"/>
            <a:ext cx="9743768" cy="190499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lv-LV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Tiesību un leģitīmo interešu ievērošana un saskaņošana teritorijas plānošanas procesā</a:t>
            </a:r>
            <a:endParaRPr lang="lv-LV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2267"/>
            <a:ext cx="9144000" cy="939799"/>
          </a:xfrm>
        </p:spPr>
        <p:txBody>
          <a:bodyPr>
            <a:normAutofit/>
          </a:bodyPr>
          <a:lstStyle/>
          <a:p>
            <a:pPr algn="r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Gunārs Kusiņš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30805E9-E892-26FD-6CDF-C2ADF09A8B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6152527"/>
            <a:ext cx="12192000" cy="13170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xmlns="" id="{16C89398-2740-8A3C-94E9-D348D6829C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1719264" y="389172"/>
            <a:ext cx="70921" cy="51095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241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7392" y="440268"/>
            <a:ext cx="9144000" cy="668865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Priekšlikumu un iebildumu izvērtēšana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2133600"/>
            <a:ext cx="9975287" cy="412572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Pašvaldības sniegtajām atbildēm uz teritorijas plānojuma izstrādes laikā saņemtajiem priekšlikumiem neatkarīgi no konkrētas atbildes apjoma jābūt tādām, kas ļauj pārliecināties par to, ka šie priekšlikumi ir izvērtēti. {Satversmes tiesas 2017. gada 6. oktobra spriedums lietā Nr. 2016-24-03}</a:t>
            </a: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33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2209800"/>
            <a:ext cx="9975287" cy="4049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lv-LV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Jautājumi?</a:t>
            </a: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069" y="294435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2992" y="805343"/>
            <a:ext cx="9144000" cy="637563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1987680"/>
            <a:ext cx="9975287" cy="4271645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Tiesību un leģitīmo mērķu identificēšana.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Attiecīgo subjektu un viņu pozīcijas identificēšana. 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Sākotnējā projekta sagatavošana. Iekšējā apspriede (princips - iedod izlasīt kolēģim), kolēģa viedokļa uzklausīšana un publiskojamā teksta sagatavošana. 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Plānojuma apspriežu sagatavošana un norises plānošana. 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Argumentēšana.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Priekšlikumu un iebildumu izvērtēšana. </a:t>
            </a:r>
          </a:p>
          <a:p>
            <a:pPr marL="514350" indent="-514350" algn="just">
              <a:buAutoNum type="arabicPeriod"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82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2992" y="805343"/>
            <a:ext cx="9144000" cy="964190"/>
          </a:xfrm>
        </p:spPr>
        <p:txBody>
          <a:bodyPr>
            <a:normAutofit fontScale="90000"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Tiesību un leģitīmo mērķu identificēšana</a:t>
            </a:r>
            <a:b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attiecīgie subjekti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2556933"/>
            <a:ext cx="9975287" cy="3702392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Plānojumā jau pēc savas būtības ir dažādas intereses un šo interešu atšķirības.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Individuālie un kolektīvie subjekti. Jācenšas noskaidrot visus dažādo interešu subjektus. 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 šie subjekti savas intereses ir formulējuši rakstveidā?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Interešu salāgošanas pienākums.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77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2992" y="805343"/>
            <a:ext cx="9144000" cy="637563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Sākotnējā projekta sagatavošana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1779010"/>
            <a:ext cx="9975287" cy="4480316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Plānojuma sagatavošana ir kolektīvs 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darbs, kurā jau no paša sākuma iesaista nozares lietpratējus un juristus. </a:t>
            </a:r>
          </a:p>
          <a:p>
            <a:pPr marL="514350" indent="-514350" algn="just">
              <a:buAutoNum type="arabicPeriod"/>
            </a:pP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tandartpārbaudes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testa izmantošana. VARAM ieteikumi.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Pieraksti 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notikušo apspriežu fiksēšana (vismaz audio personiskām vajadzībām). Uzmanīgi ar šādiem ierakstiem, jo tiesa var paprasīt visus materiālus un kāds nejauši var nosūtīt…. 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Plānojuma teksta 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strukturēšana un teikumu formulēšana. Iedodiet izlasīt valsts valodas lietpratējiem. Sākotnējā teksta nozīme.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Termiņu kontrole.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82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2992" y="805343"/>
            <a:ext cx="9144000" cy="637563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Plānojuma teksta 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iemērs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2336800"/>
            <a:ext cx="9975287" cy="2531533"/>
          </a:xfrm>
        </p:spPr>
        <p:txBody>
          <a:bodyPr>
            <a:noAutofit/>
          </a:bodyPr>
          <a:lstStyle/>
          <a:p>
            <a:r>
              <a:rPr lang="lv-LV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PRASĪBAS PIEKĻUVEI PIE PUBLISKIEM ŪDEŅIEM </a:t>
            </a: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Publiskajiem ūdeņiem jānodrošina publiska piekļūšana gājējiem un velosipēdistiem.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4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7392" y="533400"/>
            <a:ext cx="9144000" cy="601133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Plānojuma apspriežu sagatavošana un norise 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1591733"/>
            <a:ext cx="9975287" cy="4667593"/>
          </a:xfrm>
        </p:spPr>
        <p:txBody>
          <a:bodyPr>
            <a:noAutofit/>
          </a:bodyPr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 lietderīgi tikties ar atsevišķām interešu grupām? 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Pirms apspriešanas pastāstiet par plānošanas procesu, saņemtajiem priekšlikumiem. Lietderīgi koncentrēties uz jauninājumiem un būtiskāko salīdzinājumā ar esošo. Šādu apspriežu un sanāksmju fiksēšanas nepieciešamība.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Tehnisko palīglīdzekļu izmantošana lai atvieglotu materiāla uztveri.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Grūti plānot 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jautājumus, tomēr </a:t>
            </a: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jāspēj atbildēt un argumentēt.</a:t>
            </a:r>
          </a:p>
          <a:p>
            <a:pPr marL="514350" indent="-514350" algn="just">
              <a:buAutoNum type="arabicPeriod"/>
            </a:pPr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Jautājums, viedoklis vai priekšlikumus. Virzīt uz priekšlikumiem. Ko darīt, ja īpašs dalībnieks?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055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7392" y="541868"/>
            <a:ext cx="9144000" cy="575732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Argumentēšana 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1295400"/>
            <a:ext cx="10186953" cy="4963926"/>
          </a:xfrm>
        </p:spPr>
        <p:txBody>
          <a:bodyPr>
            <a:noAutofit/>
          </a:bodyPr>
          <a:lstStyle/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- ir tā, jo…..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Argumentācijas pamatmērķis ir pārliecināt (izkopt kritisko domāšanu). Piemērs – kāpēc Saeimā ir 100 deputātu? Tā rakstīts Satversmē. Bet kāpēc Satversmē rakstīts, ka Saeimā ir 100 deputātu?</a:t>
            </a:r>
          </a:p>
          <a:p>
            <a:pPr algn="just"/>
            <a:endParaRPr lang="lv-LV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Patvaļas aizlieguma princips pieprasa, lai valsts rīcībai būtu saprātīgs attaisnojums un lai ikviens varētu pārliecināties par šī attaisnojuma esamību. Tā [..] patvaļas aizlieguma princips ir cieši saistīts ar pamatojuma principu. [..] Jāvērtē, vai pamatojumā norādītais ir balstīts uz lietas būtiskiem faktiem un no tiem izrietošiem </a:t>
            </a:r>
            <a:r>
              <a:rPr lang="lv-LV" sz="2800" u="sng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objektīviem un racionāliem</a:t>
            </a:r>
            <a:r>
              <a:rPr lang="lv-LV" sz="2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juridiskiem apsvērumiem.»</a:t>
            </a:r>
            <a:r>
              <a:rPr lang="lv-LV" sz="2800" b="1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SKA-58/2010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341563" y="314326"/>
            <a:ext cx="7512050" cy="828675"/>
          </a:xfrm>
          <a:prstGeom prst="rect">
            <a:avLst/>
          </a:prstGeom>
          <a:solidFill>
            <a:schemeClr val="accent6">
              <a:lumMod val="60000"/>
              <a:lumOff val="40000"/>
              <a:alpha val="49000"/>
            </a:schemeClr>
          </a:solidFill>
        </p:spPr>
        <p:txBody>
          <a:bodyPr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lv-LV" altLang="lv-LV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Argumenta modelis (vienkāršs)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95074101"/>
              </p:ext>
            </p:extLst>
          </p:nvPr>
        </p:nvGraphicFramePr>
        <p:xfrm>
          <a:off x="1066800" y="1405467"/>
          <a:ext cx="9897533" cy="5037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9309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34DBC3-C62F-484B-A0D4-1807943CC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56AF3D-A5C7-4CA5-A270-27D60F17D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718440-F425-4950-B385-C77583A16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BA15D1-3E5E-4819-80BC-71AF1313F0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1F68DC-466A-4CE8-A58F-9E2DB0FA9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AE261E-6BE6-4084-8557-BD98AAC20A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7AB0D8-3351-41A1-BDF5-BEC1E14A1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509B0B-5BD9-4101-BE87-552C80782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7392" y="440268"/>
            <a:ext cx="9144000" cy="668865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Argumentācijas avoti 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80" y="1534368"/>
            <a:ext cx="9975287" cy="4724958"/>
          </a:xfrm>
        </p:spPr>
        <p:txBody>
          <a:bodyPr>
            <a:noAutofit/>
          </a:bodyPr>
          <a:lstStyle/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Argumentācija ar faktiem. (Svarīgi ir faktus nekropļot).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Argumentācija ar tiesību normām. (Tiesību normas aizņemšanās - vai Piejūras novada teritorijas plānojumā ietverto var pamatot ar to, ka šāds risinājums ietverts Rīgas teritorijas plānojumā?)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Argumentācija ar judikatūras atziņām (Augstākās tiesas, Satversmes tiesas, Eiropas cilvēktiesību tiesas)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Argumentācija ar pētījumiem. Šādas metodes plusi un mīnusi. Pētījumu dažādība. 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Personiskā pieredze kā arguments? (Es taču zinu/redzēju, ka……)</a:t>
            </a:r>
          </a:p>
          <a:p>
            <a:pPr algn="just"/>
            <a:r>
              <a:rPr lang="lv-LV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Pretargumentu paredzēšana.</a:t>
            </a: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A7527AD7-3FD0-5D42-48F5-73110469A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6388496"/>
            <a:ext cx="12192000" cy="131708"/>
          </a:xfrm>
          <a:prstGeom prst="rect">
            <a:avLst/>
          </a:prstGeom>
        </p:spPr>
      </p:pic>
      <p:pic>
        <p:nvPicPr>
          <p:cNvPr id="6" name="Picture 5" descr="A map of latvia with different colored states">
            <a:extLst>
              <a:ext uri="{FF2B5EF4-FFF2-40B4-BE49-F238E27FC236}">
                <a16:creationId xmlns:a16="http://schemas.microsoft.com/office/drawing/2014/main" xmlns="" id="{291411D1-D1C8-0A19-B53A-3FDFBBC5D5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602" y="260568"/>
            <a:ext cx="1702582" cy="10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795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605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Tiesību un leģitīmo interešu ievērošana un saskaņošana teritorijas plānošanas procesā</vt:lpstr>
      <vt:lpstr>Plāns</vt:lpstr>
      <vt:lpstr>Tiesību un leģitīmo mērķu identificēšana  un attiecīgie subjekti</vt:lpstr>
      <vt:lpstr>Sākotnējā projekta sagatavošana</vt:lpstr>
      <vt:lpstr>Plānojuma teksta piemērs</vt:lpstr>
      <vt:lpstr>Plānojuma apspriežu sagatavošana un norise </vt:lpstr>
      <vt:lpstr>Argumentēšana </vt:lpstr>
      <vt:lpstr>PowerPoint Presentation</vt:lpstr>
      <vt:lpstr>Argumentācijas avoti </vt:lpstr>
      <vt:lpstr>Priekšlikumu un iebildumu izvērtēšana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Tiesību un leģitīmo interešu ievērošana teritorijas plānošanas procesā</dc:title>
  <dc:creator>_</dc:creator>
  <cp:lastModifiedBy>_</cp:lastModifiedBy>
  <cp:revision>28</cp:revision>
  <dcterms:created xsi:type="dcterms:W3CDTF">2025-09-18T14:26:07Z</dcterms:created>
  <dcterms:modified xsi:type="dcterms:W3CDTF">2025-09-24T09:47:00Z</dcterms:modified>
</cp:coreProperties>
</file>