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6.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5"/>
  </p:notesMasterIdLst>
  <p:sldIdLst>
    <p:sldId id="256" r:id="rId2"/>
    <p:sldId id="265" r:id="rId3"/>
    <p:sldId id="295" r:id="rId4"/>
    <p:sldId id="259" r:id="rId5"/>
    <p:sldId id="272" r:id="rId6"/>
    <p:sldId id="261" r:id="rId7"/>
    <p:sldId id="260" r:id="rId8"/>
    <p:sldId id="285" r:id="rId9"/>
    <p:sldId id="262" r:id="rId10"/>
    <p:sldId id="266" r:id="rId11"/>
    <p:sldId id="267" r:id="rId12"/>
    <p:sldId id="268" r:id="rId13"/>
    <p:sldId id="269" r:id="rId14"/>
    <p:sldId id="271" r:id="rId15"/>
    <p:sldId id="274" r:id="rId16"/>
    <p:sldId id="275" r:id="rId17"/>
    <p:sldId id="276" r:id="rId18"/>
    <p:sldId id="277" r:id="rId19"/>
    <p:sldId id="264" r:id="rId20"/>
    <p:sldId id="278" r:id="rId21"/>
    <p:sldId id="279" r:id="rId22"/>
    <p:sldId id="280" r:id="rId23"/>
    <p:sldId id="281" r:id="rId24"/>
    <p:sldId id="282" r:id="rId25"/>
    <p:sldId id="287" r:id="rId26"/>
    <p:sldId id="288" r:id="rId27"/>
    <p:sldId id="289" r:id="rId28"/>
    <p:sldId id="290" r:id="rId29"/>
    <p:sldId id="291" r:id="rId30"/>
    <p:sldId id="292" r:id="rId31"/>
    <p:sldId id="293" r:id="rId32"/>
    <p:sldId id="294" r:id="rId33"/>
    <p:sldId id="296" r:id="rId34"/>
  </p:sldIdLst>
  <p:sldSz cx="9144000" cy="6858000" type="screen4x3"/>
  <p:notesSz cx="6858000" cy="9144000"/>
  <p:defaultTextStyle>
    <a:defPPr>
      <a:defRPr lang="en-US"/>
    </a:defPPr>
    <a:lvl1pPr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1pPr>
    <a:lvl2pPr marL="468313" indent="-11113"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2pPr>
    <a:lvl3pPr marL="938213" indent="-23813"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3pPr>
    <a:lvl4pPr marL="1408113" indent="-36513"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4pPr>
    <a:lvl5pPr marL="1878013" indent="-49213"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17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17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17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17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3840F-2A45-5D88-ECBF-85903768A01A}" v="133" dt="2025-12-08T08:40:48.547"/>
    <p1510:client id="{08F139F9-53C8-7F4F-1B88-FD13E6C2598E}" v="3" dt="2025-12-08T07:00:28.799"/>
    <p1510:client id="{17CD813E-AC14-4BEB-B42B-998C08E64E10}" v="159" dt="2025-12-08T14:59:06.662"/>
    <p1510:client id="{43B38A37-0C1F-4494-87BA-3CE523737649}" v="955" dt="2025-12-08T17:56:09.156"/>
    <p1510:client id="{5A498444-6DD6-2148-02CE-13E5130FC38D}" v="36" dt="2025-12-09T07:21:41.089"/>
    <p1510:client id="{5F6C00C3-07D5-4E2B-9BC9-13C53292E6B0}" v="836" dt="2025-12-08T16:10:46.987"/>
    <p1510:client id="{77C16DA3-7918-5E69-5206-1EC655B9E7E2}" v="17" dt="2025-12-08T08:50:08.274"/>
    <p1510:client id="{7D6025D1-D082-45FA-B234-BAB2993315BB}" v="245" dt="2025-12-08T14:41:53.362"/>
    <p1510:client id="{986DEE2A-12B8-C916-49C5-F103E5F652DF}" v="36" dt="2025-12-08T07:04:35.512"/>
    <p1510:client id="{99EE7FED-A06E-450B-95C9-245A379B35AC}" v="1254" dt="2025-12-09T06:59:10.427"/>
    <p1510:client id="{9D132A58-6DD3-E2E8-A119-E83C307EBCD8}" v="5" dt="2025-12-09T06:51:27.593"/>
    <p1510:client id="{B3DD691D-6B58-450D-02FB-29DB6580AB3A}" v="61" dt="2025-12-08T14:13:35.051"/>
    <p1510:client id="{BBA23371-C4CA-DC10-6D7C-0AE9A71164DB}" v="7" dt="2025-12-08T08:57:57.606"/>
    <p1510:client id="{C0ACD9A0-27D8-9454-FA42-1135DD5D3568}" v="11" dt="2025-12-08T08:53:51.437"/>
    <p1510:client id="{E0279DA3-3644-03C9-36E6-7AA74870F8EF}" v="1" dt="2025-12-08T15:36:13.012"/>
    <p1510:client id="{EEC063E7-F17C-449F-B0BC-74987BD78127}" v="2" dt="2025-12-09T06:53:55.6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179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858A92-49FA-9652-EA56-7E3B54C9F4D1}"/>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defTabSz="939575" eaLnBrk="1" fontAlgn="auto" hangingPunct="1">
              <a:spcBef>
                <a:spcPts val="0"/>
              </a:spcBef>
              <a:spcAft>
                <a:spcPts val="0"/>
              </a:spcAft>
              <a:defRPr sz="1200">
                <a:latin typeface="+mn-lt"/>
                <a:cs typeface="+mn-cs"/>
              </a:defRPr>
            </a:lvl1pPr>
          </a:lstStyle>
          <a:p>
            <a:pPr>
              <a:defRPr/>
            </a:pPr>
            <a:endParaRPr lang="lv-LV"/>
          </a:p>
        </p:txBody>
      </p:sp>
      <p:sp>
        <p:nvSpPr>
          <p:cNvPr id="3" name="Date Placeholder 2">
            <a:extLst>
              <a:ext uri="{FF2B5EF4-FFF2-40B4-BE49-F238E27FC236}">
                <a16:creationId xmlns:a16="http://schemas.microsoft.com/office/drawing/2014/main" id="{2DE730EE-BFA3-3C5D-77B2-57562C3B9E0D}"/>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defTabSz="939575" eaLnBrk="1" fontAlgn="auto" hangingPunct="1">
              <a:spcBef>
                <a:spcPts val="0"/>
              </a:spcBef>
              <a:spcAft>
                <a:spcPts val="0"/>
              </a:spcAft>
              <a:defRPr sz="1200">
                <a:latin typeface="+mn-lt"/>
                <a:cs typeface="+mn-cs"/>
              </a:defRPr>
            </a:lvl1pPr>
          </a:lstStyle>
          <a:p>
            <a:pPr>
              <a:defRPr/>
            </a:pPr>
            <a:fld id="{00E56B5F-DAF9-4F94-AAA7-D96940B49FB2}" type="datetimeFigureOut">
              <a:rPr lang="lv-LV"/>
              <a:pPr>
                <a:defRPr/>
              </a:pPr>
              <a:t>09.12.2025</a:t>
            </a:fld>
            <a:endParaRPr lang="lv-LV"/>
          </a:p>
        </p:txBody>
      </p:sp>
      <p:sp>
        <p:nvSpPr>
          <p:cNvPr id="4" name="Slide Image Placeholder 3">
            <a:extLst>
              <a:ext uri="{FF2B5EF4-FFF2-40B4-BE49-F238E27FC236}">
                <a16:creationId xmlns:a16="http://schemas.microsoft.com/office/drawing/2014/main" id="{7E7B9382-953C-784A-9DF9-19A58EC24505}"/>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lv-LV" noProof="0"/>
          </a:p>
        </p:txBody>
      </p:sp>
      <p:sp>
        <p:nvSpPr>
          <p:cNvPr id="5" name="Notes Placeholder 4">
            <a:extLst>
              <a:ext uri="{FF2B5EF4-FFF2-40B4-BE49-F238E27FC236}">
                <a16:creationId xmlns:a16="http://schemas.microsoft.com/office/drawing/2014/main" id="{BE5BA406-351D-466A-0C5C-CE00A6649CCB}"/>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lv-LV" noProof="0"/>
          </a:p>
        </p:txBody>
      </p:sp>
      <p:sp>
        <p:nvSpPr>
          <p:cNvPr id="6" name="Footer Placeholder 5">
            <a:extLst>
              <a:ext uri="{FF2B5EF4-FFF2-40B4-BE49-F238E27FC236}">
                <a16:creationId xmlns:a16="http://schemas.microsoft.com/office/drawing/2014/main" id="{43342C55-1AA2-9863-1D8A-11ECC84A9B3D}"/>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939575" eaLnBrk="1" fontAlgn="auto" hangingPunct="1">
              <a:spcBef>
                <a:spcPts val="0"/>
              </a:spcBef>
              <a:spcAft>
                <a:spcPts val="0"/>
              </a:spcAft>
              <a:defRPr sz="1200">
                <a:latin typeface="+mn-lt"/>
                <a:cs typeface="+mn-cs"/>
              </a:defRPr>
            </a:lvl1pPr>
          </a:lstStyle>
          <a:p>
            <a:pPr>
              <a:defRPr/>
            </a:pPr>
            <a:endParaRPr lang="lv-LV"/>
          </a:p>
        </p:txBody>
      </p:sp>
      <p:sp>
        <p:nvSpPr>
          <p:cNvPr id="7" name="Slide Number Placeholder 6">
            <a:extLst>
              <a:ext uri="{FF2B5EF4-FFF2-40B4-BE49-F238E27FC236}">
                <a16:creationId xmlns:a16="http://schemas.microsoft.com/office/drawing/2014/main" id="{2C60AAEC-A98C-67C2-45CA-A5500290FA0C}"/>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6405126A-5649-4E56-9861-C683900DC7EB}" type="slidenum">
              <a:rPr lang="lv-LV" altLang="en-US"/>
              <a:pPr>
                <a:defRPr/>
              </a:pPr>
              <a:t>‹#›</a:t>
            </a:fld>
            <a:endParaRPr lang="lv-LV" altLang="en-US"/>
          </a:p>
        </p:txBody>
      </p:sp>
    </p:spTree>
  </p:cSld>
  <p:clrMap bg1="lt1" tx1="dk1" bg2="lt2" tx2="dk2" accent1="accent1" accent2="accent2" accent3="accent3" accent4="accent4" accent5="accent5" accent6="accent6" hlink="hlink" folHlink="folHlink"/>
  <p:notesStyle>
    <a:lvl1pPr algn="l" defTabSz="938213" rtl="0" eaLnBrk="0" fontAlgn="base" hangingPunct="0">
      <a:spcBef>
        <a:spcPct val="30000"/>
      </a:spcBef>
      <a:spcAft>
        <a:spcPct val="0"/>
      </a:spcAft>
      <a:defRPr sz="1200" kern="1200">
        <a:solidFill>
          <a:schemeClr val="tx1"/>
        </a:solidFill>
        <a:latin typeface="+mn-lt"/>
        <a:ea typeface="+mn-ea"/>
        <a:cs typeface="+mn-cs"/>
      </a:defRPr>
    </a:lvl1pPr>
    <a:lvl2pPr marL="468313" algn="l" defTabSz="938213" rtl="0" eaLnBrk="0" fontAlgn="base" hangingPunct="0">
      <a:spcBef>
        <a:spcPct val="30000"/>
      </a:spcBef>
      <a:spcAft>
        <a:spcPct val="0"/>
      </a:spcAft>
      <a:defRPr sz="1200" kern="1200">
        <a:solidFill>
          <a:schemeClr val="tx1"/>
        </a:solidFill>
        <a:latin typeface="+mn-lt"/>
        <a:ea typeface="+mn-ea"/>
        <a:cs typeface="+mn-cs"/>
      </a:defRPr>
    </a:lvl2pPr>
    <a:lvl3pPr marL="938213" algn="l" defTabSz="938213" rtl="0" eaLnBrk="0" fontAlgn="base" hangingPunct="0">
      <a:spcBef>
        <a:spcPct val="30000"/>
      </a:spcBef>
      <a:spcAft>
        <a:spcPct val="0"/>
      </a:spcAft>
      <a:defRPr sz="1200" kern="1200">
        <a:solidFill>
          <a:schemeClr val="tx1"/>
        </a:solidFill>
        <a:latin typeface="+mn-lt"/>
        <a:ea typeface="+mn-ea"/>
        <a:cs typeface="+mn-cs"/>
      </a:defRPr>
    </a:lvl3pPr>
    <a:lvl4pPr marL="1408113" algn="l" defTabSz="938213" rtl="0" eaLnBrk="0" fontAlgn="base" hangingPunct="0">
      <a:spcBef>
        <a:spcPct val="30000"/>
      </a:spcBef>
      <a:spcAft>
        <a:spcPct val="0"/>
      </a:spcAft>
      <a:defRPr sz="1200" kern="1200">
        <a:solidFill>
          <a:schemeClr val="tx1"/>
        </a:solidFill>
        <a:latin typeface="+mn-lt"/>
        <a:ea typeface="+mn-ea"/>
        <a:cs typeface="+mn-cs"/>
      </a:defRPr>
    </a:lvl4pPr>
    <a:lvl5pPr marL="1878013" algn="l" defTabSz="938213" rtl="0" eaLnBrk="0" fontAlgn="base" hangingPunct="0">
      <a:spcBef>
        <a:spcPct val="30000"/>
      </a:spcBef>
      <a:spcAft>
        <a:spcPct val="0"/>
      </a:spcAft>
      <a:defRPr sz="1200" kern="1200">
        <a:solidFill>
          <a:schemeClr val="tx1"/>
        </a:solidFill>
        <a:latin typeface="+mn-lt"/>
        <a:ea typeface="+mn-ea"/>
        <a:cs typeface="+mn-cs"/>
      </a:defRPr>
    </a:lvl5pPr>
    <a:lvl6pPr marL="2348940" algn="l" defTabSz="939575" rtl="0" eaLnBrk="1" latinLnBrk="0" hangingPunct="1">
      <a:defRPr sz="1200" kern="1200">
        <a:solidFill>
          <a:schemeClr val="tx1"/>
        </a:solidFill>
        <a:latin typeface="+mn-lt"/>
        <a:ea typeface="+mn-ea"/>
        <a:cs typeface="+mn-cs"/>
      </a:defRPr>
    </a:lvl6pPr>
    <a:lvl7pPr marL="2818729" algn="l" defTabSz="939575" rtl="0" eaLnBrk="1" latinLnBrk="0" hangingPunct="1">
      <a:defRPr sz="1200" kern="1200">
        <a:solidFill>
          <a:schemeClr val="tx1"/>
        </a:solidFill>
        <a:latin typeface="+mn-lt"/>
        <a:ea typeface="+mn-ea"/>
        <a:cs typeface="+mn-cs"/>
      </a:defRPr>
    </a:lvl7pPr>
    <a:lvl8pPr marL="3288515" algn="l" defTabSz="939575" rtl="0" eaLnBrk="1" latinLnBrk="0" hangingPunct="1">
      <a:defRPr sz="1200" kern="1200">
        <a:solidFill>
          <a:schemeClr val="tx1"/>
        </a:solidFill>
        <a:latin typeface="+mn-lt"/>
        <a:ea typeface="+mn-ea"/>
        <a:cs typeface="+mn-cs"/>
      </a:defRPr>
    </a:lvl8pPr>
    <a:lvl9pPr marL="3758305" algn="l" defTabSz="93957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videscentrs.lvgmc.lv/iebuvets/pludu-riska-un-pludu-draudu-karte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Dažāda platuma aizsargjoslas var būt, atkarībā no dažādiem kritērijiem, kas norādīti AL 28.panta trešajā daļā. Tāpat uzsvars par NAI aizsargjoslas attēlošanu kā tādu. </a:t>
            </a:r>
            <a:endParaRPr lang="en-US" dirty="0"/>
          </a:p>
        </p:txBody>
      </p:sp>
      <p:sp>
        <p:nvSpPr>
          <p:cNvPr id="4" name="Slide Number Placeholder 3"/>
          <p:cNvSpPr>
            <a:spLocks noGrp="1"/>
          </p:cNvSpPr>
          <p:nvPr>
            <p:ph type="sldNum" sz="quarter" idx="5"/>
          </p:nvPr>
        </p:nvSpPr>
        <p:spPr/>
        <p:txBody>
          <a:bodyPr/>
          <a:lstStyle/>
          <a:p>
            <a:pPr>
              <a:defRPr/>
            </a:pPr>
            <a:fld id="{6405126A-5649-4E56-9861-C683900DC7EB}" type="slidenum">
              <a:rPr lang="lv-LV" altLang="en-US" smtClean="0"/>
              <a:pPr>
                <a:defRPr/>
              </a:pPr>
              <a:t>4</a:t>
            </a:fld>
            <a:endParaRPr lang="lv-LV" altLang="en-US"/>
          </a:p>
        </p:txBody>
      </p:sp>
    </p:spTree>
    <p:extLst>
      <p:ext uri="{BB962C8B-B14F-4D97-AF65-F5344CB8AC3E}">
        <p14:creationId xmlns:p14="http://schemas.microsoft.com/office/powerpoint/2010/main" val="938040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err="1"/>
              <a:t>pašvaldībām</a:t>
            </a:r>
            <a:r>
              <a:rPr lang="en-US"/>
              <a:t> </a:t>
            </a:r>
            <a:r>
              <a:rPr lang="en-US" err="1"/>
              <a:t>jānodrošina</a:t>
            </a:r>
            <a:r>
              <a:rPr lang="en-US"/>
              <a:t> </a:t>
            </a:r>
            <a:r>
              <a:rPr lang="en-US" err="1"/>
              <a:t>sadzīves</a:t>
            </a:r>
            <a:r>
              <a:rPr lang="en-US"/>
              <a:t> </a:t>
            </a:r>
            <a:r>
              <a:rPr lang="en-US" err="1"/>
              <a:t>atkritumu</a:t>
            </a:r>
            <a:r>
              <a:rPr lang="en-US"/>
              <a:t> </a:t>
            </a:r>
            <a:r>
              <a:rPr lang="en-US" err="1"/>
              <a:t>poligona</a:t>
            </a:r>
            <a:r>
              <a:rPr lang="en-US"/>
              <a:t> </a:t>
            </a:r>
            <a:r>
              <a:rPr lang="en-US" err="1"/>
              <a:t>teritorijas</a:t>
            </a:r>
            <a:r>
              <a:rPr lang="en-US"/>
              <a:t> </a:t>
            </a:r>
            <a:r>
              <a:rPr lang="en-US" err="1"/>
              <a:t>iestrādāšana</a:t>
            </a:r>
            <a:r>
              <a:rPr lang="en-US"/>
              <a:t> </a:t>
            </a:r>
            <a:r>
              <a:rPr lang="en-US" err="1"/>
              <a:t>teritoriju</a:t>
            </a:r>
            <a:r>
              <a:rPr lang="en-US"/>
              <a:t> </a:t>
            </a:r>
            <a:r>
              <a:rPr lang="en-US" err="1"/>
              <a:t>plānojumos</a:t>
            </a:r>
            <a:br>
              <a:rPr lang="en-US">
                <a:cs typeface="+mn-lt"/>
              </a:rPr>
            </a:br>
            <a:r>
              <a:rPr lang="en-US"/>
              <a:t> </a:t>
            </a:r>
            <a:r>
              <a:rPr lang="en-US" err="1"/>
              <a:t>Bieži</a:t>
            </a:r>
            <a:r>
              <a:rPr lang="en-US"/>
              <a:t> TP </a:t>
            </a:r>
            <a:r>
              <a:rPr lang="en-US" err="1"/>
              <a:t>netiek</a:t>
            </a:r>
            <a:r>
              <a:rPr lang="en-US"/>
              <a:t> </a:t>
            </a:r>
            <a:r>
              <a:rPr lang="en-US" err="1"/>
              <a:t>attēlotas</a:t>
            </a:r>
            <a:r>
              <a:rPr lang="en-US"/>
              <a:t> ne </a:t>
            </a:r>
            <a:r>
              <a:rPr lang="en-US" err="1"/>
              <a:t>atkritumu</a:t>
            </a:r>
            <a:r>
              <a:rPr lang="en-US"/>
              <a:t> </a:t>
            </a:r>
            <a:r>
              <a:rPr lang="en-US" err="1"/>
              <a:t>izgāztuves</a:t>
            </a:r>
            <a:r>
              <a:rPr lang="en-US"/>
              <a:t>, ne to </a:t>
            </a:r>
            <a:r>
              <a:rPr lang="en-US" err="1"/>
              <a:t>aizsargjoslas</a:t>
            </a:r>
            <a:r>
              <a:rPr lang="en-US"/>
              <a:t>, </a:t>
            </a:r>
            <a:r>
              <a:rPr lang="en-US" err="1"/>
              <a:t>tāpēc</a:t>
            </a:r>
            <a:r>
              <a:rPr lang="en-US"/>
              <a:t> </a:t>
            </a:r>
            <a:r>
              <a:rPr lang="en-US" err="1"/>
              <a:t>aicinām</a:t>
            </a:r>
            <a:r>
              <a:rPr lang="en-US"/>
              <a:t> </a:t>
            </a:r>
            <a:r>
              <a:rPr lang="en-US" err="1"/>
              <a:t>pārskatīt</a:t>
            </a:r>
            <a:r>
              <a:rPr lang="en-US"/>
              <a:t> un </a:t>
            </a:r>
            <a:r>
              <a:rPr lang="en-US" err="1"/>
              <a:t>apkopot</a:t>
            </a:r>
            <a:r>
              <a:rPr lang="en-US"/>
              <a:t> </a:t>
            </a:r>
            <a:r>
              <a:rPr lang="en-US" err="1"/>
              <a:t>katrā</a:t>
            </a:r>
            <a:r>
              <a:rPr lang="en-US"/>
              <a:t> </a:t>
            </a:r>
            <a:r>
              <a:rPr lang="en-US" err="1"/>
              <a:t>pašvaldībā</a:t>
            </a:r>
            <a:r>
              <a:rPr lang="en-US"/>
              <a:t> </a:t>
            </a:r>
            <a:r>
              <a:rPr lang="en-US" err="1"/>
              <a:t>esošās</a:t>
            </a:r>
            <a:r>
              <a:rPr lang="en-US"/>
              <a:t> un </a:t>
            </a:r>
            <a:r>
              <a:rPr lang="en-US" err="1"/>
              <a:t>arī</a:t>
            </a:r>
            <a:r>
              <a:rPr lang="en-US"/>
              <a:t> </a:t>
            </a:r>
            <a:r>
              <a:rPr lang="en-US" err="1"/>
              <a:t>slēgtās</a:t>
            </a:r>
            <a:r>
              <a:rPr lang="en-US"/>
              <a:t> </a:t>
            </a:r>
            <a:r>
              <a:rPr lang="en-US" err="1"/>
              <a:t>atkritumu</a:t>
            </a:r>
            <a:r>
              <a:rPr lang="en-US"/>
              <a:t> </a:t>
            </a:r>
            <a:r>
              <a:rPr lang="en-US" err="1"/>
              <a:t>izgāztuves</a:t>
            </a:r>
            <a:r>
              <a:rPr lang="en-US"/>
              <a:t> un </a:t>
            </a:r>
            <a:r>
              <a:rPr lang="en-US" err="1"/>
              <a:t>ņemt</a:t>
            </a:r>
            <a:r>
              <a:rPr lang="en-US"/>
              <a:t> </a:t>
            </a:r>
            <a:r>
              <a:rPr lang="en-US" err="1"/>
              <a:t>vērā</a:t>
            </a:r>
            <a:r>
              <a:rPr lang="en-US"/>
              <a:t> </a:t>
            </a:r>
            <a:r>
              <a:rPr lang="en-US" err="1"/>
              <a:t>šo</a:t>
            </a:r>
            <a:r>
              <a:rPr lang="en-US"/>
              <a:t> </a:t>
            </a:r>
            <a:r>
              <a:rPr lang="en-US" err="1"/>
              <a:t>informāciju</a:t>
            </a:r>
            <a:r>
              <a:rPr lang="en-US"/>
              <a:t> </a:t>
            </a:r>
            <a:r>
              <a:rPr lang="en-US" err="1"/>
              <a:t>plānošanas</a:t>
            </a:r>
            <a:r>
              <a:rPr lang="en-US"/>
              <a:t> </a:t>
            </a:r>
            <a:r>
              <a:rPr lang="en-US" err="1"/>
              <a:t>dokumentu</a:t>
            </a:r>
            <a:r>
              <a:rPr lang="en-US"/>
              <a:t> </a:t>
            </a:r>
            <a:r>
              <a:rPr lang="en-US" err="1"/>
              <a:t>izstrādē</a:t>
            </a:r>
            <a:r>
              <a:rPr lang="en-US"/>
              <a:t>.</a:t>
            </a:r>
          </a:p>
          <a:p>
            <a:endParaRPr lang="en-US">
              <a:ea typeface="Calibri"/>
              <a:cs typeface="Calibri"/>
            </a:endParaRPr>
          </a:p>
        </p:txBody>
      </p:sp>
      <p:sp>
        <p:nvSpPr>
          <p:cNvPr id="4" name="Slide Number Placeholder 3"/>
          <p:cNvSpPr>
            <a:spLocks noGrp="1"/>
          </p:cNvSpPr>
          <p:nvPr>
            <p:ph type="sldNum" sz="quarter" idx="5"/>
          </p:nvPr>
        </p:nvSpPr>
        <p:spPr/>
        <p:txBody>
          <a:bodyPr/>
          <a:lstStyle/>
          <a:p>
            <a:pPr>
              <a:defRPr/>
            </a:pPr>
            <a:fld id="{6405126A-5649-4E56-9861-C683900DC7EB}" type="slidenum">
              <a:rPr lang="lv-LV" altLang="en-US"/>
              <a:pPr>
                <a:defRPr/>
              </a:pPr>
              <a:t>16</a:t>
            </a:fld>
            <a:endParaRPr lang="lv-LV" altLang="en-US"/>
          </a:p>
        </p:txBody>
      </p:sp>
    </p:spTree>
    <p:extLst>
      <p:ext uri="{BB962C8B-B14F-4D97-AF65-F5344CB8AC3E}">
        <p14:creationId xmlns:p14="http://schemas.microsoft.com/office/powerpoint/2010/main" val="4021845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err="1"/>
              <a:t>Piemērs</a:t>
            </a:r>
            <a:r>
              <a:rPr lang="en-US"/>
              <a:t>. </a:t>
            </a:r>
            <a:r>
              <a:rPr lang="en-US" err="1"/>
              <a:t>Jāattēlo</a:t>
            </a:r>
            <a:r>
              <a:rPr lang="en-US"/>
              <a:t> </a:t>
            </a:r>
            <a:r>
              <a:rPr lang="en-US" err="1"/>
              <a:t>kā</a:t>
            </a:r>
            <a:r>
              <a:rPr lang="en-US"/>
              <a:t> </a:t>
            </a:r>
            <a:r>
              <a:rPr lang="en-US" err="1"/>
              <a:t>laukumveida</a:t>
            </a:r>
            <a:r>
              <a:rPr lang="en-US"/>
              <a:t> </a:t>
            </a:r>
            <a:r>
              <a:rPr lang="en-US" err="1"/>
              <a:t>objekts</a:t>
            </a:r>
            <a:r>
              <a:rPr lang="en-US"/>
              <a:t>, jo </a:t>
            </a:r>
            <a:r>
              <a:rPr lang="en-US" err="1"/>
              <a:t>atšķiras</a:t>
            </a:r>
            <a:r>
              <a:rPr lang="en-US"/>
              <a:t> </a:t>
            </a:r>
            <a:r>
              <a:rPr lang="en-US" err="1"/>
              <a:t>ar</a:t>
            </a:r>
            <a:r>
              <a:rPr lang="en-US"/>
              <a:t> </a:t>
            </a:r>
            <a:r>
              <a:rPr lang="en-US" err="1"/>
              <a:t>reljefu</a:t>
            </a:r>
            <a:r>
              <a:rPr lang="en-US"/>
              <a:t>, </a:t>
            </a:r>
            <a:r>
              <a:rPr lang="en-US" err="1"/>
              <a:t>uzbērumu</a:t>
            </a:r>
            <a:r>
              <a:rPr lang="en-US"/>
              <a:t>, </a:t>
            </a:r>
            <a:r>
              <a:rPr lang="en-US" err="1"/>
              <a:t>veģetāciju</a:t>
            </a:r>
            <a:r>
              <a:rPr lang="en-US"/>
              <a:t> </a:t>
            </a:r>
            <a:r>
              <a:rPr lang="en-US" err="1"/>
              <a:t>utt</a:t>
            </a:r>
            <a:r>
              <a:rPr lang="en-US"/>
              <a:t>.</a:t>
            </a:r>
          </a:p>
          <a:p>
            <a:endParaRPr lang="en-US">
              <a:ea typeface="Calibri"/>
              <a:cs typeface="Calibri"/>
            </a:endParaRPr>
          </a:p>
        </p:txBody>
      </p:sp>
      <p:sp>
        <p:nvSpPr>
          <p:cNvPr id="4" name="Slide Number Placeholder 3"/>
          <p:cNvSpPr>
            <a:spLocks noGrp="1"/>
          </p:cNvSpPr>
          <p:nvPr>
            <p:ph type="sldNum" sz="quarter" idx="5"/>
          </p:nvPr>
        </p:nvSpPr>
        <p:spPr/>
        <p:txBody>
          <a:bodyPr/>
          <a:lstStyle/>
          <a:p>
            <a:pPr>
              <a:defRPr/>
            </a:pPr>
            <a:fld id="{6405126A-5649-4E56-9861-C683900DC7EB}" type="slidenum">
              <a:rPr lang="lv-LV" altLang="en-US"/>
              <a:pPr>
                <a:defRPr/>
              </a:pPr>
              <a:t>17</a:t>
            </a:fld>
            <a:endParaRPr lang="lv-LV" altLang="en-US"/>
          </a:p>
        </p:txBody>
      </p:sp>
    </p:spTree>
    <p:extLst>
      <p:ext uri="{BB962C8B-B14F-4D97-AF65-F5344CB8AC3E}">
        <p14:creationId xmlns:p14="http://schemas.microsoft.com/office/powerpoint/2010/main" val="476857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8213" rtl="0" eaLnBrk="0" fontAlgn="base" latinLnBrk="0" hangingPunct="0">
              <a:lnSpc>
                <a:spcPct val="100000"/>
              </a:lnSpc>
              <a:spcBef>
                <a:spcPct val="30000"/>
              </a:spcBef>
              <a:spcAft>
                <a:spcPct val="0"/>
              </a:spcAft>
              <a:buClrTx/>
              <a:buSzTx/>
              <a:buFontTx/>
              <a:buNone/>
              <a:tabLst/>
              <a:defRPr/>
            </a:pPr>
            <a:r>
              <a:rPr lang="lv-LV" sz="1200" noProof="0" dirty="0">
                <a:latin typeface="Times New Roman"/>
                <a:ea typeface="Verdana"/>
                <a:cs typeface="Times New Roman"/>
              </a:rPr>
              <a:t>Grafiskajā daļā jāattēlo applūstošās (ar 10% applūduma varbūtību) teritorijas. Aizsargjoslu un applūstošo teritoriju noteikšanā jāņem vērā Aizsargjoslu likuma 7. pantā, Ministru kabineta 2008.gada 3.jūnija noteikumos Nr.406 ,,Virszemes ūdensobjektu aizsargjoslu noteikšanas metodika” noteikto un LVĢMC datus. Datus aicinām pieprasīt LVĢMC.</a:t>
            </a:r>
            <a:endParaRPr lang="lv-LV" sz="1200" noProof="0" dirty="0">
              <a:ea typeface="Verdana"/>
            </a:endParaRPr>
          </a:p>
          <a:p>
            <a:endParaRPr lang="lv-LV" dirty="0"/>
          </a:p>
        </p:txBody>
      </p:sp>
      <p:sp>
        <p:nvSpPr>
          <p:cNvPr id="4" name="Slide Number Placeholder 3"/>
          <p:cNvSpPr>
            <a:spLocks noGrp="1"/>
          </p:cNvSpPr>
          <p:nvPr>
            <p:ph type="sldNum" sz="quarter" idx="5"/>
          </p:nvPr>
        </p:nvSpPr>
        <p:spPr/>
        <p:txBody>
          <a:bodyPr/>
          <a:lstStyle/>
          <a:p>
            <a:pPr>
              <a:defRPr/>
            </a:pPr>
            <a:fld id="{6405126A-5649-4E56-9861-C683900DC7EB}" type="slidenum">
              <a:rPr lang="lv-LV" altLang="en-US" smtClean="0"/>
              <a:pPr>
                <a:defRPr/>
              </a:pPr>
              <a:t>21</a:t>
            </a:fld>
            <a:endParaRPr lang="lv-LV" altLang="en-US"/>
          </a:p>
        </p:txBody>
      </p:sp>
    </p:spTree>
    <p:extLst>
      <p:ext uri="{BB962C8B-B14F-4D97-AF65-F5344CB8AC3E}">
        <p14:creationId xmlns:p14="http://schemas.microsoft.com/office/powerpoint/2010/main" val="2279425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b="0" noProof="0" dirty="0">
                <a:latin typeface="Times New Roman"/>
                <a:ea typeface="Verdana"/>
                <a:cs typeface="Times New Roman"/>
              </a:rPr>
              <a:t>Vienlaikus Dienests aicina izvērtēt LVĢMC datus (skatīt vietnē: </a:t>
            </a:r>
            <a:r>
              <a:rPr lang="lv-LV" b="0" noProof="0" dirty="0">
                <a:latin typeface="Times New Roman"/>
                <a:ea typeface="Verdana"/>
                <a:cs typeface="Times New Roman"/>
                <a:hlinkClick r:id="rId3"/>
              </a:rPr>
              <a:t>https://videscentrs.lvgmc.lv/iebuvets/pludu-riska-un-pludu-draudu-kartes</a:t>
            </a:r>
            <a:r>
              <a:rPr lang="lv-LV" b="0" noProof="0" dirty="0">
                <a:latin typeface="Times New Roman"/>
                <a:ea typeface="Verdana"/>
                <a:cs typeface="Times New Roman"/>
              </a:rPr>
              <a:t>) arī par vidējas varbūtības (1%) un mazas varbūtības (0,5%) plūdu riska teritorijām un izvairīties no nozīmīgu infrastruktūras objektu, blīvas dzīvojamās apbūves vai rūpnieciskās apbūves plānošanas šādās riska teritorijās.</a:t>
            </a:r>
            <a:endParaRPr lang="lv-LV" dirty="0"/>
          </a:p>
        </p:txBody>
      </p:sp>
      <p:sp>
        <p:nvSpPr>
          <p:cNvPr id="4" name="Slide Number Placeholder 3"/>
          <p:cNvSpPr>
            <a:spLocks noGrp="1"/>
          </p:cNvSpPr>
          <p:nvPr>
            <p:ph type="sldNum" sz="quarter" idx="5"/>
          </p:nvPr>
        </p:nvSpPr>
        <p:spPr/>
        <p:txBody>
          <a:bodyPr/>
          <a:lstStyle/>
          <a:p>
            <a:pPr>
              <a:defRPr/>
            </a:pPr>
            <a:fld id="{6405126A-5649-4E56-9861-C683900DC7EB}" type="slidenum">
              <a:rPr lang="lv-LV" altLang="en-US" smtClean="0"/>
              <a:pPr>
                <a:defRPr/>
              </a:pPr>
              <a:t>22</a:t>
            </a:fld>
            <a:endParaRPr lang="lv-LV" altLang="en-US"/>
          </a:p>
        </p:txBody>
      </p:sp>
    </p:spTree>
    <p:extLst>
      <p:ext uri="{BB962C8B-B14F-4D97-AF65-F5344CB8AC3E}">
        <p14:creationId xmlns:p14="http://schemas.microsoft.com/office/powerpoint/2010/main" val="1240300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lv-LV" sz="1200" noProof="0" dirty="0">
                <a:latin typeface="Times New Roman"/>
                <a:ea typeface="Verdana"/>
                <a:cs typeface="Times New Roman"/>
              </a:rPr>
              <a:t>Ja pastāv pamatota pārliecība, ka konkrētais nekustamais īpašums vai tā daļa faktiski nav applūstoša, tad ieteicams izstrādāt augstas detalizācijas topogrāfisko plānu, kurā, izmantojot LVĢMC datus, tiek attēlota applūšanas līnija, tādējādi pierādot, vai teritorija applūst vai neapplūst</a:t>
            </a:r>
            <a:r>
              <a:rPr lang="lv-LV" sz="1200" noProof="0" dirty="0">
                <a:solidFill>
                  <a:srgbClr val="7F7F7F"/>
                </a:solidFill>
                <a:latin typeface="Trebuchet MS"/>
                <a:ea typeface="Verdana"/>
              </a:rPr>
              <a:t>.</a:t>
            </a:r>
          </a:p>
          <a:p>
            <a:pPr marL="342900" marR="0" lvl="0" indent="-342900" algn="l" defTabSz="938213"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lv-LV" sz="1200" kern="1200" noProof="0" dirty="0">
                <a:solidFill>
                  <a:schemeClr val="tx1"/>
                </a:solidFill>
                <a:latin typeface="+mn-lt"/>
                <a:ea typeface="Verdana"/>
                <a:cs typeface="Times New Roman"/>
              </a:rPr>
              <a:t>Vēršam uzmanību, ka šāda precizēšana var gan apstiprināt, ka zeme neapplūst, gan atklāt, ka applūstošā teritorija ir pat plašāka, nekā iepriekš uzskatīts. </a:t>
            </a:r>
            <a:endParaRPr lang="lv-LV" sz="1200" kern="1200" noProof="0" dirty="0">
              <a:solidFill>
                <a:schemeClr val="tx1"/>
              </a:solidFill>
              <a:latin typeface="+mn-lt"/>
              <a:ea typeface="Verdana"/>
              <a:cs typeface="+mn-cs"/>
            </a:endParaRPr>
          </a:p>
          <a:p>
            <a:pPr marL="342900" marR="0" lvl="0" indent="-342900" algn="l" defTabSz="938213"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lv-LV" sz="1200" noProof="0" dirty="0">
                <a:solidFill>
                  <a:srgbClr val="7F7F7F"/>
                </a:solidFill>
                <a:latin typeface="Trebuchet MS"/>
                <a:ea typeface="Verdana"/>
              </a:rPr>
              <a:t> </a:t>
            </a:r>
            <a:r>
              <a:rPr lang="lv-LV" sz="1200" kern="1200" noProof="0" dirty="0">
                <a:solidFill>
                  <a:schemeClr val="tx1"/>
                </a:solidFill>
                <a:latin typeface="+mn-lt"/>
                <a:ea typeface="Verdana"/>
                <a:cs typeface="Times New Roman"/>
              </a:rPr>
              <a:t>Tāpat, ja teritorija iepriekš ir mākslīgi uzbērta (pretlikumīgi mainīts reljefs), tad tā joprojām saglabājas kā applūstoša zeme ar attiecīgiem aprobežojumiem.</a:t>
            </a:r>
            <a:endParaRPr lang="lv-LV" sz="1200" noProof="0" dirty="0">
              <a:ea typeface="Verdana"/>
            </a:endParaRPr>
          </a:p>
          <a:p>
            <a:endParaRPr lang="lv-LV" dirty="0"/>
          </a:p>
        </p:txBody>
      </p:sp>
      <p:sp>
        <p:nvSpPr>
          <p:cNvPr id="4" name="Slide Number Placeholder 3"/>
          <p:cNvSpPr>
            <a:spLocks noGrp="1"/>
          </p:cNvSpPr>
          <p:nvPr>
            <p:ph type="sldNum" sz="quarter" idx="5"/>
          </p:nvPr>
        </p:nvSpPr>
        <p:spPr/>
        <p:txBody>
          <a:bodyPr/>
          <a:lstStyle/>
          <a:p>
            <a:pPr>
              <a:defRPr/>
            </a:pPr>
            <a:fld id="{6405126A-5649-4E56-9861-C683900DC7EB}" type="slidenum">
              <a:rPr lang="lv-LV" altLang="en-US" smtClean="0"/>
              <a:pPr>
                <a:defRPr/>
              </a:pPr>
              <a:t>23</a:t>
            </a:fld>
            <a:endParaRPr lang="lv-LV" altLang="en-US"/>
          </a:p>
        </p:txBody>
      </p:sp>
    </p:spTree>
    <p:extLst>
      <p:ext uri="{BB962C8B-B14F-4D97-AF65-F5344CB8AC3E}">
        <p14:creationId xmlns:p14="http://schemas.microsoft.com/office/powerpoint/2010/main" val="3027012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8213" rtl="0" eaLnBrk="0" fontAlgn="base" latinLnBrk="0" hangingPunct="0">
              <a:lnSpc>
                <a:spcPct val="100000"/>
              </a:lnSpc>
              <a:spcBef>
                <a:spcPct val="30000"/>
              </a:spcBef>
              <a:spcAft>
                <a:spcPct val="0"/>
              </a:spcAft>
              <a:buClrTx/>
              <a:buSzTx/>
              <a:buFontTx/>
              <a:buNone/>
              <a:tabLst/>
              <a:defRPr/>
            </a:pPr>
            <a:r>
              <a:rPr lang="lv-LV" sz="1200" dirty="0">
                <a:latin typeface="Times New Roman"/>
                <a:ea typeface="Verdana"/>
              </a:rPr>
              <a:t>VVD sagaida, ka administratīvajā līgumā par LP/DP īstenošanu tiks iekļauta prasība, ka pirms ēku būvniecības attīstītājs par saviem līdzekļiem izbūvēs centralizētās sistēmas plānojamās teritorijas iekšienē.</a:t>
            </a:r>
            <a:endParaRPr lang="lv-LV" sz="1200" dirty="0">
              <a:latin typeface="Times New Roman"/>
            </a:endParaRPr>
          </a:p>
          <a:p>
            <a:endParaRPr lang="lv-LV" dirty="0"/>
          </a:p>
        </p:txBody>
      </p:sp>
      <p:sp>
        <p:nvSpPr>
          <p:cNvPr id="4" name="Slide Number Placeholder 3"/>
          <p:cNvSpPr>
            <a:spLocks noGrp="1"/>
          </p:cNvSpPr>
          <p:nvPr>
            <p:ph type="sldNum" sz="quarter" idx="5"/>
          </p:nvPr>
        </p:nvSpPr>
        <p:spPr/>
        <p:txBody>
          <a:bodyPr/>
          <a:lstStyle/>
          <a:p>
            <a:pPr>
              <a:defRPr/>
            </a:pPr>
            <a:fld id="{6405126A-5649-4E56-9861-C683900DC7EB}" type="slidenum">
              <a:rPr lang="lv-LV" altLang="en-US" smtClean="0"/>
              <a:pPr>
                <a:defRPr/>
              </a:pPr>
              <a:t>27</a:t>
            </a:fld>
            <a:endParaRPr lang="lv-LV" altLang="en-US"/>
          </a:p>
        </p:txBody>
      </p:sp>
    </p:spTree>
    <p:extLst>
      <p:ext uri="{BB962C8B-B14F-4D97-AF65-F5344CB8AC3E}">
        <p14:creationId xmlns:p14="http://schemas.microsoft.com/office/powerpoint/2010/main" val="2467663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8213" rtl="0" eaLnBrk="0" fontAlgn="base" latinLnBrk="0" hangingPunct="0">
              <a:lnSpc>
                <a:spcPct val="100000"/>
              </a:lnSpc>
              <a:spcBef>
                <a:spcPct val="30000"/>
              </a:spcBef>
              <a:spcAft>
                <a:spcPct val="0"/>
              </a:spcAft>
              <a:buClrTx/>
              <a:buSzTx/>
              <a:buFontTx/>
              <a:buNone/>
              <a:tabLst/>
              <a:defRPr/>
            </a:pPr>
            <a:r>
              <a:rPr lang="lv-LV" sz="1200" dirty="0">
                <a:latin typeface="Times New Roman"/>
                <a:ea typeface="Verdana"/>
              </a:rPr>
              <a:t>Arī pilsētās ir svarīga īpaši aizsargājamo biotopu saglabāšana</a:t>
            </a:r>
            <a:r>
              <a:rPr lang="lv-LV" altLang="en-US" sz="1200" dirty="0">
                <a:latin typeface="Times New Roman"/>
                <a:ea typeface="Verdana"/>
              </a:rPr>
              <a:t>. Par ilgtspējas, izvērtēšanas un piesardzības principu ievērošanu </a:t>
            </a:r>
            <a:r>
              <a:rPr lang="lv" sz="1200" dirty="0">
                <a:latin typeface="Times New Roman"/>
                <a:ea typeface="Verdana"/>
                <a:cs typeface="Times New Roman"/>
              </a:rPr>
              <a:t>aicinām iepazīties ar šodien jau pieminēto Satversmes tiesas 2025. gada 13. novembra spriedumu lietā Nr. 2024-26-03.</a:t>
            </a:r>
            <a:endParaRPr lang="lv-LV" altLang="en-US" sz="1200" dirty="0">
              <a:latin typeface="Times New Roman"/>
            </a:endParaRPr>
          </a:p>
          <a:p>
            <a:endParaRPr lang="lv-LV" dirty="0"/>
          </a:p>
        </p:txBody>
      </p:sp>
      <p:sp>
        <p:nvSpPr>
          <p:cNvPr id="4" name="Slide Number Placeholder 3"/>
          <p:cNvSpPr>
            <a:spLocks noGrp="1"/>
          </p:cNvSpPr>
          <p:nvPr>
            <p:ph type="sldNum" sz="quarter" idx="5"/>
          </p:nvPr>
        </p:nvSpPr>
        <p:spPr/>
        <p:txBody>
          <a:bodyPr/>
          <a:lstStyle/>
          <a:p>
            <a:pPr>
              <a:defRPr/>
            </a:pPr>
            <a:fld id="{6405126A-5649-4E56-9861-C683900DC7EB}" type="slidenum">
              <a:rPr lang="lv-LV" altLang="en-US" smtClean="0"/>
              <a:pPr>
                <a:defRPr/>
              </a:pPr>
              <a:t>31</a:t>
            </a:fld>
            <a:endParaRPr lang="lv-LV" altLang="en-US"/>
          </a:p>
        </p:txBody>
      </p:sp>
    </p:spTree>
    <p:extLst>
      <p:ext uri="{BB962C8B-B14F-4D97-AF65-F5344CB8AC3E}">
        <p14:creationId xmlns:p14="http://schemas.microsoft.com/office/powerpoint/2010/main" val="3473373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Uzsvars uz aizliegumu par jaunu ēku būvniecības paredzēšanu NAI aizsargjoslās. Attiecīgi plānošanas dokumentos ir būtiski ievērot šo AL 55.panta 3.punktu. </a:t>
            </a:r>
            <a:endParaRPr lang="en-US" dirty="0"/>
          </a:p>
        </p:txBody>
      </p:sp>
      <p:sp>
        <p:nvSpPr>
          <p:cNvPr id="4" name="Slide Number Placeholder 3"/>
          <p:cNvSpPr>
            <a:spLocks noGrp="1"/>
          </p:cNvSpPr>
          <p:nvPr>
            <p:ph type="sldNum" sz="quarter" idx="5"/>
          </p:nvPr>
        </p:nvSpPr>
        <p:spPr/>
        <p:txBody>
          <a:bodyPr/>
          <a:lstStyle/>
          <a:p>
            <a:pPr>
              <a:defRPr/>
            </a:pPr>
            <a:fld id="{6405126A-5649-4E56-9861-C683900DC7EB}" type="slidenum">
              <a:rPr lang="lv-LV" altLang="en-US" smtClean="0"/>
              <a:pPr>
                <a:defRPr/>
              </a:pPr>
              <a:t>5</a:t>
            </a:fld>
            <a:endParaRPr lang="lv-LV" altLang="en-US"/>
          </a:p>
        </p:txBody>
      </p:sp>
    </p:spTree>
    <p:extLst>
      <p:ext uri="{BB962C8B-B14F-4D97-AF65-F5344CB8AC3E}">
        <p14:creationId xmlns:p14="http://schemas.microsoft.com/office/powerpoint/2010/main" val="449005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200" b="0" i="0" u="none" strike="noStrike" kern="1200" cap="none" spc="0" normalizeH="0" baseline="0" noProof="0" dirty="0">
                <a:ln>
                  <a:noFill/>
                </a:ln>
                <a:solidFill>
                  <a:prstClr val="black"/>
                </a:solidFill>
                <a:effectLst/>
                <a:uLnTx/>
                <a:uFillTx/>
                <a:latin typeface="Aptos" panose="02110004020202020204"/>
                <a:ea typeface="+mn-ea"/>
                <a:cs typeface="+mn-cs"/>
              </a:rPr>
              <a:t>Pēc MK noteikumiem Nr. 240 tā ir funkcionālā zona, ko nosaka, lai nodrošinātu industriālo teritoriju un rūpniecības uzņēmumu darbībai un attīstībai nepieciešamo teritorijas organizāciju, inženiertehnisko apgādi un transporta infrastruktūru. Teritorijas galvenie izmantošanas veidi ir </a:t>
            </a:r>
            <a:r>
              <a:rPr kumimoji="0" lang="lv-LV" sz="1200" b="0" i="1" u="none" strike="noStrike" kern="1200" cap="none" spc="0" normalizeH="0" baseline="0" noProof="0" dirty="0">
                <a:ln>
                  <a:noFill/>
                </a:ln>
                <a:solidFill>
                  <a:prstClr val="black"/>
                </a:solidFill>
                <a:effectLst/>
                <a:uLnTx/>
                <a:uFillTx/>
                <a:latin typeface="Aptos" panose="02110004020202020204"/>
                <a:ea typeface="+mn-ea"/>
                <a:cs typeface="+mn-cs"/>
              </a:rPr>
              <a:t>- rūpnieciskā apbūve un teritorijas izmantošana; tehniskā apbūve un teritorijas izmantošana</a:t>
            </a:r>
            <a:r>
              <a:rPr kumimoji="0" lang="lv-LV" sz="1200" b="0" i="0" u="none" strike="noStrike" kern="1200" cap="none" spc="0" normalizeH="0" baseline="0" noProof="0" dirty="0">
                <a:ln>
                  <a:noFill/>
                </a:ln>
                <a:solidFill>
                  <a:prstClr val="black"/>
                </a:solidFill>
                <a:effectLst/>
                <a:uLnTx/>
                <a:uFillTx/>
                <a:latin typeface="Aptos" panose="02110004020202020204"/>
                <a:ea typeface="+mn-ea"/>
                <a:cs typeface="+mn-cs"/>
              </a:rPr>
              <a:t>. Teritorijas </a:t>
            </a:r>
            <a:r>
              <a:rPr kumimoji="0" lang="lv-LV" sz="1200" b="0" i="0" u="none" strike="noStrike" kern="1200" cap="none" spc="0" normalizeH="0" baseline="0" noProof="0" dirty="0" err="1">
                <a:ln>
                  <a:noFill/>
                </a:ln>
                <a:solidFill>
                  <a:prstClr val="black"/>
                </a:solidFill>
                <a:effectLst/>
                <a:uLnTx/>
                <a:uFillTx/>
                <a:latin typeface="Aptos" panose="02110004020202020204"/>
                <a:ea typeface="+mn-ea"/>
                <a:cs typeface="+mn-cs"/>
              </a:rPr>
              <a:t>papildizmantošanas</a:t>
            </a:r>
            <a:r>
              <a:rPr kumimoji="0" lang="lv-LV" sz="1200" b="0" i="0" u="none" strike="noStrike" kern="1200" cap="none" spc="0" normalizeH="0" baseline="0" noProof="0" dirty="0">
                <a:ln>
                  <a:noFill/>
                </a:ln>
                <a:solidFill>
                  <a:prstClr val="black"/>
                </a:solidFill>
                <a:effectLst/>
                <a:uLnTx/>
                <a:uFillTx/>
                <a:latin typeface="Aptos" panose="02110004020202020204"/>
                <a:ea typeface="+mn-ea"/>
                <a:cs typeface="+mn-cs"/>
              </a:rPr>
              <a:t> veidi ir - </a:t>
            </a:r>
            <a:r>
              <a:rPr kumimoji="0" lang="lv-LV" sz="1200" b="0" i="1" u="none" strike="noStrike" kern="1200" cap="none" spc="0" normalizeH="0" baseline="0" noProof="0" dirty="0">
                <a:ln>
                  <a:noFill/>
                </a:ln>
                <a:solidFill>
                  <a:prstClr val="black"/>
                </a:solidFill>
                <a:effectLst/>
                <a:uLnTx/>
                <a:uFillTx/>
                <a:latin typeface="Aptos" panose="02110004020202020204"/>
                <a:ea typeface="+mn-ea"/>
                <a:cs typeface="+mn-cs"/>
              </a:rPr>
              <a:t>publiskā apbūve un teritorijas izmantošana </a:t>
            </a:r>
            <a:r>
              <a:rPr kumimoji="0" lang="lv-LV" sz="1200" b="0" i="0" u="none" strike="noStrike" kern="1200" cap="none" spc="0" normalizeH="0" baseline="0" noProof="0" dirty="0">
                <a:ln>
                  <a:noFill/>
                </a:ln>
                <a:solidFill>
                  <a:prstClr val="black"/>
                </a:solidFill>
                <a:effectLst/>
                <a:uLnTx/>
                <a:uFillTx/>
                <a:latin typeface="Aptos" panose="02110004020202020204"/>
                <a:ea typeface="+mn-ea"/>
                <a:cs typeface="+mn-cs"/>
              </a:rPr>
              <a:t>(biroju ēku apbūve, tirdzniecības un pakalpojumu objektu apbūve, aizsardzības un drošības iestāžu apbūve, sporta būvju apbūve); </a:t>
            </a:r>
            <a:r>
              <a:rPr kumimoji="0" lang="lv-LV" sz="1200" b="0" i="1" u="none" strike="noStrike" kern="1200" cap="none" spc="0" normalizeH="0" baseline="0" noProof="0" dirty="0">
                <a:ln>
                  <a:noFill/>
                </a:ln>
                <a:solidFill>
                  <a:prstClr val="black"/>
                </a:solidFill>
                <a:effectLst/>
                <a:uLnTx/>
                <a:uFillTx/>
                <a:latin typeface="Aptos" panose="02110004020202020204"/>
                <a:ea typeface="+mn-ea"/>
                <a:cs typeface="+mn-cs"/>
              </a:rPr>
              <a:t>mežsaimnieciska izmantošana kā rekultivācijas veids pēc derīgo izrakteņu ieguves.</a:t>
            </a:r>
          </a:p>
          <a:p>
            <a:pPr marL="0" marR="0" lvl="0" indent="0" algn="l" defTabSz="914400" rtl="0" eaLnBrk="1" fontAlgn="auto" latinLnBrk="0" hangingPunct="1">
              <a:lnSpc>
                <a:spcPct val="100000"/>
              </a:lnSpc>
              <a:spcBef>
                <a:spcPts val="0"/>
              </a:spcBef>
              <a:spcAft>
                <a:spcPts val="0"/>
              </a:spcAft>
              <a:buClrTx/>
              <a:buSzTx/>
              <a:buFontTx/>
              <a:buNone/>
              <a:tabLst/>
              <a:defRPr/>
            </a:pPr>
            <a:r>
              <a:rPr lang="lv-LV" dirty="0"/>
              <a:t>Zem </a:t>
            </a:r>
            <a:r>
              <a:rPr lang="lv-LV" dirty="0" err="1"/>
              <a:t>Rūpniecieciskās</a:t>
            </a:r>
            <a:r>
              <a:rPr lang="lv-LV" dirty="0"/>
              <a:t> apbūves teritorijas un tās izmantošanas iespējām slēpjas ļoti daudz un dažādi izmantošanas veidi (tabula), kas pārsvarā ir saistīti ar dažāda veida piesārņojuma iespējamību – smakas, troksnis, putekļi, grunts un pazemes ūdeņu piesārņojums </a:t>
            </a:r>
            <a:r>
              <a:rPr lang="lv-LV" dirty="0" err="1"/>
              <a:t>u.c</a:t>
            </a:r>
            <a:endParaRPr lang="lv-LV"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200" b="0" i="1" u="none" strike="noStrike" kern="1200" cap="none" spc="0" normalizeH="0" baseline="0" noProof="0" dirty="0">
              <a:ln>
                <a:noFill/>
              </a:ln>
              <a:solidFill>
                <a:prstClr val="black"/>
              </a:solidFill>
              <a:effectLst/>
              <a:uLnTx/>
              <a:uFillTx/>
              <a:latin typeface="Aptos" panose="02110004020202020204"/>
              <a:ea typeface="+mn-ea"/>
              <a:cs typeface="+mn-cs"/>
            </a:endParaRPr>
          </a:p>
          <a:p>
            <a:endParaRPr lang="lv-LV" dirty="0"/>
          </a:p>
        </p:txBody>
      </p:sp>
      <p:sp>
        <p:nvSpPr>
          <p:cNvPr id="4" name="Slaida numura vietturis 3"/>
          <p:cNvSpPr>
            <a:spLocks noGrp="1"/>
          </p:cNvSpPr>
          <p:nvPr>
            <p:ph type="sldNum" sz="quarter" idx="5"/>
          </p:nvPr>
        </p:nvSpPr>
        <p:spPr/>
        <p:txBody>
          <a:bodyPr/>
          <a:lstStyle/>
          <a:p>
            <a:pPr>
              <a:defRPr/>
            </a:pPr>
            <a:fld id="{6405126A-5649-4E56-9861-C683900DC7EB}" type="slidenum">
              <a:rPr lang="lv-LV" altLang="en-US" smtClean="0"/>
              <a:pPr>
                <a:defRPr/>
              </a:pPr>
              <a:t>9</a:t>
            </a:fld>
            <a:endParaRPr lang="lv-LV" altLang="en-US"/>
          </a:p>
        </p:txBody>
      </p:sp>
    </p:spTree>
    <p:extLst>
      <p:ext uri="{BB962C8B-B14F-4D97-AF65-F5344CB8AC3E}">
        <p14:creationId xmlns:p14="http://schemas.microsoft.com/office/powerpoint/2010/main" val="3508427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a:t>Teritorijas plānojums bieži pieļauj dažādu zonējumu novietojumu un robežošanos, kā arī ir iespējams pieprasīt to grozīšanu, taču zonējumu grozīšana un to novietojums teritorijas plānojumā vai </a:t>
            </a:r>
            <a:r>
              <a:rPr lang="lv-LV" err="1"/>
              <a:t>lokālplānojumā</a:t>
            </a:r>
            <a:r>
              <a:rPr lang="lv-LV"/>
              <a:t> būt nopietni jāizvērtē, (attēlā parādīts piemērs par plašu Rūpniecisko teritoriju robežošanos no visām pusēm ar dzīvojamo vai publisko teritoriju, taču šajā piemērā ir redzamas arī </a:t>
            </a:r>
            <a:r>
              <a:rPr lang="lv-LV" err="1"/>
              <a:t>buferjoslas</a:t>
            </a:r>
            <a:r>
              <a:rPr lang="lv-LV"/>
              <a:t> (DA teritorijas) starp zonējumiem).</a:t>
            </a:r>
          </a:p>
          <a:p>
            <a:endParaRPr lang="lv-LV"/>
          </a:p>
        </p:txBody>
      </p:sp>
      <p:sp>
        <p:nvSpPr>
          <p:cNvPr id="4" name="Slaida numura vietturis 3"/>
          <p:cNvSpPr>
            <a:spLocks noGrp="1"/>
          </p:cNvSpPr>
          <p:nvPr>
            <p:ph type="sldNum" sz="quarter" idx="5"/>
          </p:nvPr>
        </p:nvSpPr>
        <p:spPr/>
        <p:txBody>
          <a:bodyPr/>
          <a:lstStyle/>
          <a:p>
            <a:pPr>
              <a:defRPr/>
            </a:pPr>
            <a:fld id="{6405126A-5649-4E56-9861-C683900DC7EB}" type="slidenum">
              <a:rPr lang="lv-LV" altLang="en-US" smtClean="0"/>
              <a:pPr>
                <a:defRPr/>
              </a:pPr>
              <a:t>10</a:t>
            </a:fld>
            <a:endParaRPr lang="lv-LV" altLang="en-US"/>
          </a:p>
        </p:txBody>
      </p:sp>
    </p:spTree>
    <p:extLst>
      <p:ext uri="{BB962C8B-B14F-4D97-AF65-F5344CB8AC3E}">
        <p14:creationId xmlns:p14="http://schemas.microsoft.com/office/powerpoint/2010/main" val="2448191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000" b="0" i="0" u="none" strike="noStrike" kern="1200" cap="none" spc="0" normalizeH="0" baseline="0" noProof="0">
                <a:ln>
                  <a:noFill/>
                </a:ln>
                <a:solidFill>
                  <a:prstClr val="black"/>
                </a:solidFill>
                <a:effectLst/>
                <a:uLnTx/>
                <a:uFillTx/>
                <a:latin typeface="Aptos" panose="02110004020202020204"/>
                <a:ea typeface="+mn-ea"/>
                <a:cs typeface="+mn-cs"/>
              </a:rPr>
              <a:t>Teritorijas plānojumus ir iespējams grozīt, taču lai nerastos konfliktsituācijas ar </a:t>
            </a:r>
            <a:r>
              <a:rPr kumimoji="0" lang="lv-LV" sz="1000" b="0" i="0" u="none" strike="noStrike" kern="1200" cap="none" spc="0" normalizeH="0" baseline="0" noProof="0" err="1">
                <a:ln>
                  <a:noFill/>
                </a:ln>
                <a:solidFill>
                  <a:prstClr val="black"/>
                </a:solidFill>
                <a:effectLst/>
                <a:uLnTx/>
                <a:uFillTx/>
                <a:latin typeface="Aptos" panose="02110004020202020204"/>
                <a:ea typeface="+mn-ea"/>
                <a:cs typeface="+mn-cs"/>
              </a:rPr>
              <a:t>kaimiņteritorijām</a:t>
            </a:r>
            <a:r>
              <a:rPr kumimoji="0" lang="lv-LV" sz="1000" b="0" i="0" u="none" strike="noStrike" kern="1200" cap="none" spc="0" normalizeH="0" baseline="0" noProof="0">
                <a:ln>
                  <a:noFill/>
                </a:ln>
                <a:solidFill>
                  <a:prstClr val="black"/>
                </a:solidFill>
                <a:effectLst/>
                <a:uLnTx/>
                <a:uFillTx/>
                <a:latin typeface="Aptos" panose="02110004020202020204"/>
                <a:ea typeface="+mn-ea"/>
                <a:cs typeface="+mn-cs"/>
              </a:rPr>
              <a:t> (blakus esošām </a:t>
            </a:r>
            <a:r>
              <a:rPr kumimoji="0" lang="lv-LV" sz="1000" b="0" i="0" u="none" strike="noStrike" kern="1200" cap="none" spc="0" normalizeH="0" baseline="0" noProof="0" err="1">
                <a:ln>
                  <a:noFill/>
                </a:ln>
                <a:solidFill>
                  <a:prstClr val="black"/>
                </a:solidFill>
                <a:effectLst/>
                <a:uLnTx/>
                <a:uFillTx/>
                <a:latin typeface="Aptos" panose="02110004020202020204"/>
                <a:ea typeface="+mn-ea"/>
                <a:cs typeface="+mn-cs"/>
              </a:rPr>
              <a:t>teritroijām</a:t>
            </a:r>
            <a:r>
              <a:rPr kumimoji="0" lang="lv-LV" sz="1000" b="0" i="0" u="none" strike="noStrike" kern="1200" cap="none" spc="0" normalizeH="0" baseline="0" noProof="0">
                <a:ln>
                  <a:noFill/>
                </a:ln>
                <a:solidFill>
                  <a:prstClr val="black"/>
                </a:solidFill>
                <a:effectLst/>
                <a:uLnTx/>
                <a:uFillTx/>
                <a:latin typeface="Aptos" panose="02110004020202020204"/>
                <a:ea typeface="+mn-ea"/>
                <a:cs typeface="+mn-cs"/>
              </a:rPr>
              <a:t>) nepieciešams </a:t>
            </a:r>
            <a:r>
              <a:rPr kumimoji="0" lang="lv-LV" sz="1000" b="1" i="0" u="none" strike="noStrike" kern="1200" cap="none" spc="0" normalizeH="0" baseline="0" noProof="0">
                <a:ln>
                  <a:noFill/>
                </a:ln>
                <a:solidFill>
                  <a:prstClr val="black"/>
                </a:solidFill>
                <a:effectLst/>
                <a:uLnTx/>
                <a:uFillTx/>
                <a:latin typeface="Aptos" panose="02110004020202020204"/>
                <a:ea typeface="+mn-ea"/>
                <a:cs typeface="+mn-cs"/>
              </a:rPr>
              <a:t>Rūpniecisko apbūves teritoriju neplānot blakus/robežojoties ar dzīvojamām teritorijām, parkiem, ūdeņu teritorijām u.c. jutīgām teritorijām. </a:t>
            </a:r>
            <a:r>
              <a:rPr kumimoji="0" lang="lv-LV" sz="1000" b="0" i="0" u="none" strike="noStrike" kern="1200" cap="none" spc="0" normalizeH="0" baseline="0" noProof="0">
                <a:ln>
                  <a:noFill/>
                </a:ln>
                <a:solidFill>
                  <a:prstClr val="black"/>
                </a:solidFill>
                <a:effectLst/>
                <a:uLnTx/>
                <a:uFillTx/>
                <a:latin typeface="Aptos" panose="02110004020202020204"/>
                <a:ea typeface="+mn-ea"/>
                <a:cs typeface="+mn-cs"/>
              </a:rPr>
              <a:t>Dienests neatbalsta Rūpnieciskās apbūves teritorijas ierīkošanu, ja teritorijas plānojums to neparedz un it īpaši ja tuvumā ir jutīgas teritorijas, taču, ja teritorijas plānojums to paredz Dienests gaida, ka tiks rūpīgi izvērtētas visas ietekmes uz blakus teritorijām ,it īpaši, ja tās ir jutīgas teritorijas – piemēram, dzīvojamā apbūve. </a:t>
            </a:r>
            <a:r>
              <a:rPr kumimoji="0" lang="lv-LV" sz="1000" b="1" i="0" u="none" strike="noStrike" kern="1200" cap="none" spc="0" normalizeH="0" baseline="0" noProof="0">
                <a:ln>
                  <a:noFill/>
                </a:ln>
                <a:solidFill>
                  <a:prstClr val="black"/>
                </a:solidFill>
                <a:effectLst/>
                <a:uLnTx/>
                <a:uFillTx/>
                <a:latin typeface="Aptos" panose="02110004020202020204"/>
                <a:ea typeface="+mn-ea"/>
                <a:cs typeface="+mn-cs"/>
              </a:rPr>
              <a:t>Izvērtējot ietekmes ir iespējams izvairīties no blakus apdzīvotās teritorijās esošo cilvēku dzīves kvalitātes pasliktināšanos, kas var ietekmēt kā vides, tā arī veselības kvalitāti, </a:t>
            </a:r>
            <a:r>
              <a:rPr kumimoji="0" lang="lv-LV" sz="1000" b="0" i="0" u="none" strike="noStrike" kern="1200" cap="none" spc="0" normalizeH="0" baseline="0" noProof="0">
                <a:ln>
                  <a:noFill/>
                </a:ln>
                <a:solidFill>
                  <a:prstClr val="black"/>
                </a:solidFill>
                <a:effectLst/>
                <a:uLnTx/>
                <a:uFillTx/>
                <a:latin typeface="Aptos" panose="02110004020202020204"/>
                <a:ea typeface="+mn-ea"/>
                <a:cs typeface="+mn-cs"/>
              </a:rPr>
              <a:t>kā rezultātā pieaug arī sūdzību skaits par Rūpniecisko teritoriju </a:t>
            </a:r>
            <a:r>
              <a:rPr kumimoji="0" lang="lv-LV" sz="1000" b="1" i="0" u="none" strike="noStrike" kern="1200" cap="none" spc="0" normalizeH="0" baseline="0" noProof="0">
                <a:ln>
                  <a:noFill/>
                </a:ln>
                <a:solidFill>
                  <a:prstClr val="black"/>
                </a:solidFill>
                <a:effectLst/>
                <a:uLnTx/>
                <a:uFillTx/>
                <a:latin typeface="Aptos" panose="02110004020202020204"/>
                <a:ea typeface="+mn-ea"/>
                <a:cs typeface="+mn-cs"/>
              </a:rPr>
              <a:t>(liels troksnis, smakas, dūmi utt.).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0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200" b="0" i="0" u="none" strike="noStrike" kern="1200" cap="none" spc="0" normalizeH="0" baseline="0" noProof="0">
                <a:ln>
                  <a:noFill/>
                </a:ln>
                <a:solidFill>
                  <a:prstClr val="black"/>
                </a:solidFill>
                <a:effectLst/>
                <a:uLnTx/>
                <a:uFillTx/>
                <a:latin typeface="Aptos" panose="02110004020202020204"/>
                <a:ea typeface="+mn-ea"/>
                <a:cs typeface="+mn-cs"/>
              </a:rPr>
              <a:t>Tāpat iespējamas ir situācijas, kad blakus jau esošām Rūpnieciskās apbūves teritorijām ir iespējams, vai cilvēks vēlas, veikt dzīvojamo apbūvi, kā rezultātā, šajā gadījumā gan nepamatoti, taču sūdzības no dzīvojamās teritorijas atkal tiek Rūpnieciskajai teritorijai, taču šajā gadījumā bija jāvērtē vai vispār bija pieļaujama dzīvojamās teritorijas apbūves īstenošana blakus jau esošai Rūpnieciskajai teritorijai. </a:t>
            </a:r>
          </a:p>
          <a:p>
            <a:endParaRPr lang="lv-LV"/>
          </a:p>
        </p:txBody>
      </p:sp>
      <p:sp>
        <p:nvSpPr>
          <p:cNvPr id="4" name="Slaida numura vietturis 3"/>
          <p:cNvSpPr>
            <a:spLocks noGrp="1"/>
          </p:cNvSpPr>
          <p:nvPr>
            <p:ph type="sldNum" sz="quarter" idx="5"/>
          </p:nvPr>
        </p:nvSpPr>
        <p:spPr/>
        <p:txBody>
          <a:bodyPr/>
          <a:lstStyle/>
          <a:p>
            <a:pPr>
              <a:defRPr/>
            </a:pPr>
            <a:fld id="{6405126A-5649-4E56-9861-C683900DC7EB}" type="slidenum">
              <a:rPr lang="lv-LV" altLang="en-US" smtClean="0"/>
              <a:pPr>
                <a:defRPr/>
              </a:pPr>
              <a:t>11</a:t>
            </a:fld>
            <a:endParaRPr lang="lv-LV" altLang="en-US"/>
          </a:p>
        </p:txBody>
      </p:sp>
    </p:spTree>
    <p:extLst>
      <p:ext uri="{BB962C8B-B14F-4D97-AF65-F5344CB8AC3E}">
        <p14:creationId xmlns:p14="http://schemas.microsoft.com/office/powerpoint/2010/main" val="181238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200" b="0" i="0" u="none" strike="noStrike" kern="1200" cap="none" spc="0" normalizeH="0" baseline="0" noProof="0">
                <a:ln>
                  <a:noFill/>
                </a:ln>
                <a:solidFill>
                  <a:prstClr val="black"/>
                </a:solidFill>
                <a:effectLst/>
                <a:uLnTx/>
                <a:uFillTx/>
                <a:latin typeface="Aptos" panose="02110004020202020204"/>
                <a:ea typeface="+mn-ea"/>
                <a:cs typeface="+mn-cs"/>
              </a:rPr>
              <a:t>Dienests arī vēlētos, lai nopietnāk tiktu izvērtēta ne tikai vieglo un smago </a:t>
            </a:r>
            <a:r>
              <a:rPr kumimoji="0" lang="lv-LV" sz="1200" b="0" i="0" u="none" strike="noStrike" kern="1200" cap="none" spc="0" normalizeH="0" baseline="0" noProof="0" err="1">
                <a:ln>
                  <a:noFill/>
                </a:ln>
                <a:solidFill>
                  <a:prstClr val="black"/>
                </a:solidFill>
                <a:effectLst/>
                <a:uLnTx/>
                <a:uFillTx/>
                <a:latin typeface="Aptos" panose="02110004020202020204"/>
                <a:ea typeface="+mn-ea"/>
                <a:cs typeface="+mn-cs"/>
              </a:rPr>
              <a:t>ŗūpniecisko</a:t>
            </a:r>
            <a:r>
              <a:rPr kumimoji="0" lang="lv-LV" sz="1200" b="0" i="0" u="none" strike="noStrike" kern="1200" cap="none" spc="0" normalizeH="0" baseline="0" noProof="0">
                <a:ln>
                  <a:noFill/>
                </a:ln>
                <a:solidFill>
                  <a:prstClr val="black"/>
                </a:solidFill>
                <a:effectLst/>
                <a:uLnTx/>
                <a:uFillTx/>
                <a:latin typeface="Aptos" panose="02110004020202020204"/>
                <a:ea typeface="+mn-ea"/>
                <a:cs typeface="+mn-cs"/>
              </a:rPr>
              <a:t> uzņēmumu attīstība, bet arī lauksaimniecības darbības </a:t>
            </a:r>
            <a:r>
              <a:rPr kumimoji="0" lang="lv-LV" sz="1200" b="1" i="0" u="none" strike="noStrike" kern="1200" cap="none" spc="0" normalizeH="0" baseline="0" noProof="0">
                <a:ln>
                  <a:noFill/>
                </a:ln>
                <a:solidFill>
                  <a:prstClr val="black"/>
                </a:solidFill>
                <a:effectLst/>
                <a:uLnTx/>
                <a:uFillTx/>
                <a:latin typeface="Aptos" panose="02110004020202020204"/>
                <a:ea typeface="+mn-ea"/>
                <a:cs typeface="+mn-cs"/>
              </a:rPr>
              <a:t>attīstība izvērtējot Rūpnieciskās apbūves teritorijas izvietojumu attiecībā pret dzīvojamo apbūvi. </a:t>
            </a:r>
            <a:r>
              <a:rPr kumimoji="0" lang="lv-LV" sz="1200" b="0" i="0" u="none" strike="noStrike" kern="1200" cap="none" spc="0" normalizeH="0" baseline="0" noProof="0">
                <a:ln>
                  <a:noFill/>
                </a:ln>
                <a:solidFill>
                  <a:prstClr val="black"/>
                </a:solidFill>
                <a:effectLst/>
                <a:uLnTx/>
                <a:uFillTx/>
                <a:latin typeface="Aptos" panose="02110004020202020204"/>
                <a:ea typeface="+mn-ea"/>
                <a:cs typeface="+mn-cs"/>
              </a:rPr>
              <a:t>Dienests uzskata, ka noteikti jāievēro MK 240 140.punktā norādītās prasības par </a:t>
            </a:r>
            <a:r>
              <a:rPr kumimoji="0" lang="lv-LV" sz="1200" b="0" i="1" u="none" strike="noStrike" kern="1200" cap="none" spc="0" normalizeH="0" baseline="0" noProof="0">
                <a:ln>
                  <a:noFill/>
                </a:ln>
                <a:solidFill>
                  <a:prstClr val="black"/>
                </a:solidFill>
                <a:effectLst/>
                <a:uLnTx/>
                <a:uFillTx/>
                <a:latin typeface="Aptos" panose="02110004020202020204"/>
                <a:ea typeface="+mn-ea"/>
                <a:cs typeface="+mn-cs"/>
              </a:rPr>
              <a:t>dzīvnieku novietņu attālumiem līdz tuvākajai apdzīvotai būvei</a:t>
            </a:r>
            <a:r>
              <a:rPr kumimoji="0" lang="lv-LV" sz="1200" b="0" i="0" u="none" strike="noStrike" kern="1200" cap="none" spc="0" normalizeH="0" baseline="0" noProof="0">
                <a:ln>
                  <a:noFill/>
                </a:ln>
                <a:solidFill>
                  <a:prstClr val="black"/>
                </a:solidFill>
                <a:effectLst/>
                <a:uLnTx/>
                <a:uFillTx/>
                <a:latin typeface="Aptos" panose="02110004020202020204"/>
                <a:ea typeface="+mn-ea"/>
                <a:cs typeface="+mn-cs"/>
              </a:rPr>
              <a:t>. </a:t>
            </a:r>
          </a:p>
          <a:p>
            <a:endParaRPr lang="lv-LV"/>
          </a:p>
        </p:txBody>
      </p:sp>
      <p:sp>
        <p:nvSpPr>
          <p:cNvPr id="4" name="Slaida numura vietturis 3"/>
          <p:cNvSpPr>
            <a:spLocks noGrp="1"/>
          </p:cNvSpPr>
          <p:nvPr>
            <p:ph type="sldNum" sz="quarter" idx="5"/>
          </p:nvPr>
        </p:nvSpPr>
        <p:spPr/>
        <p:txBody>
          <a:bodyPr/>
          <a:lstStyle/>
          <a:p>
            <a:pPr>
              <a:defRPr/>
            </a:pPr>
            <a:fld id="{6405126A-5649-4E56-9861-C683900DC7EB}" type="slidenum">
              <a:rPr lang="lv-LV" altLang="en-US" smtClean="0"/>
              <a:pPr>
                <a:defRPr/>
              </a:pPr>
              <a:t>12</a:t>
            </a:fld>
            <a:endParaRPr lang="lv-LV" altLang="en-US"/>
          </a:p>
        </p:txBody>
      </p:sp>
    </p:spTree>
    <p:extLst>
      <p:ext uri="{BB962C8B-B14F-4D97-AF65-F5344CB8AC3E}">
        <p14:creationId xmlns:p14="http://schemas.microsoft.com/office/powerpoint/2010/main" val="2545901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200" b="0" i="0" u="none" strike="noStrike" kern="1200" cap="none" spc="0" normalizeH="0" baseline="0" noProof="0">
                <a:ln>
                  <a:noFill/>
                </a:ln>
                <a:solidFill>
                  <a:prstClr val="black"/>
                </a:solidFill>
                <a:effectLst/>
                <a:uLnTx/>
                <a:uFillTx/>
                <a:latin typeface="Aptos" panose="02110004020202020204"/>
                <a:ea typeface="+mn-ea"/>
                <a:cs typeface="+mn-cs"/>
              </a:rPr>
              <a:t>Derīgo izrakteņu ieguvei arī </a:t>
            </a:r>
            <a:r>
              <a:rPr kumimoji="0" lang="lv-LV" sz="1200" b="1" i="0" u="none" strike="noStrike" kern="1200" cap="none" spc="0" normalizeH="0" baseline="0" noProof="0">
                <a:ln>
                  <a:noFill/>
                </a:ln>
                <a:solidFill>
                  <a:prstClr val="black"/>
                </a:solidFill>
                <a:effectLst/>
                <a:uLnTx/>
                <a:uFillTx/>
                <a:latin typeface="Aptos" panose="02110004020202020204"/>
                <a:ea typeface="+mn-ea"/>
                <a:cs typeface="+mn-cs"/>
              </a:rPr>
              <a:t>nepieciešams izvērtēt </a:t>
            </a:r>
            <a:r>
              <a:rPr kumimoji="0" lang="lv-LV" sz="1200" b="1" i="0" u="none" strike="noStrike" kern="1200" cap="none" spc="0" normalizeH="0" baseline="0" noProof="0" err="1">
                <a:ln>
                  <a:noFill/>
                </a:ln>
                <a:solidFill>
                  <a:prstClr val="black"/>
                </a:solidFill>
                <a:effectLst/>
                <a:uLnTx/>
                <a:uFillTx/>
                <a:latin typeface="Aptos" panose="02110004020202020204"/>
                <a:ea typeface="+mn-ea"/>
                <a:cs typeface="+mn-cs"/>
              </a:rPr>
              <a:t>puteķļu</a:t>
            </a:r>
            <a:r>
              <a:rPr kumimoji="0" lang="lv-LV" sz="1200" b="1" i="0" u="none" strike="noStrike" kern="1200" cap="none" spc="0" normalizeH="0" baseline="0" noProof="0">
                <a:ln>
                  <a:noFill/>
                </a:ln>
                <a:solidFill>
                  <a:prstClr val="black"/>
                </a:solidFill>
                <a:effectLst/>
                <a:uLnTx/>
                <a:uFillTx/>
                <a:latin typeface="Aptos" panose="02110004020202020204"/>
                <a:ea typeface="+mn-ea"/>
                <a:cs typeface="+mn-cs"/>
              </a:rPr>
              <a:t> un trokšņu ietekmi</a:t>
            </a:r>
            <a:r>
              <a:rPr kumimoji="0" lang="lv-LV" sz="1200" b="0" i="0" u="none" strike="noStrike" kern="1200" cap="none" spc="0" normalizeH="0" baseline="0" noProof="0">
                <a:ln>
                  <a:noFill/>
                </a:ln>
                <a:solidFill>
                  <a:prstClr val="black"/>
                </a:solidFill>
                <a:effectLst/>
                <a:uLnTx/>
                <a:uFillTx/>
                <a:latin typeface="Aptos" panose="02110004020202020204"/>
                <a:ea typeface="+mn-ea"/>
                <a:cs typeface="+mn-cs"/>
              </a:rPr>
              <a:t>, ja to plāno robežojoties ar dzīvojamo apbūvi</a:t>
            </a:r>
            <a:r>
              <a:rPr kumimoji="0" lang="lv-LV" sz="1200" b="1" i="0" u="none" strike="noStrike" kern="1200" cap="none" spc="0" normalizeH="0" baseline="0" noProof="0">
                <a:ln>
                  <a:noFill/>
                </a:ln>
                <a:solidFill>
                  <a:prstClr val="black"/>
                </a:solidFill>
                <a:effectLst/>
                <a:uLnTx/>
                <a:uFillTx/>
                <a:latin typeface="Aptos" panose="02110004020202020204"/>
                <a:ea typeface="+mn-ea"/>
                <a:cs typeface="+mn-cs"/>
              </a:rPr>
              <a:t>, jāsaprot arī zemes dzīļu (hidroģeoloģiskās) ietekmes uz vidi no plānotās darbības </a:t>
            </a:r>
          </a:p>
          <a:p>
            <a:endParaRPr lang="lv-LV"/>
          </a:p>
        </p:txBody>
      </p:sp>
      <p:sp>
        <p:nvSpPr>
          <p:cNvPr id="4" name="Slaida numura vietturis 3"/>
          <p:cNvSpPr>
            <a:spLocks noGrp="1"/>
          </p:cNvSpPr>
          <p:nvPr>
            <p:ph type="sldNum" sz="quarter" idx="5"/>
          </p:nvPr>
        </p:nvSpPr>
        <p:spPr/>
        <p:txBody>
          <a:bodyPr/>
          <a:lstStyle/>
          <a:p>
            <a:pPr>
              <a:defRPr/>
            </a:pPr>
            <a:fld id="{6405126A-5649-4E56-9861-C683900DC7EB}" type="slidenum">
              <a:rPr lang="lv-LV" altLang="en-US" smtClean="0"/>
              <a:pPr>
                <a:defRPr/>
              </a:pPr>
              <a:t>13</a:t>
            </a:fld>
            <a:endParaRPr lang="lv-LV" altLang="en-US"/>
          </a:p>
        </p:txBody>
      </p:sp>
    </p:spTree>
    <p:extLst>
      <p:ext uri="{BB962C8B-B14F-4D97-AF65-F5344CB8AC3E}">
        <p14:creationId xmlns:p14="http://schemas.microsoft.com/office/powerpoint/2010/main" val="1140426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200" b="0" i="0" u="none" strike="noStrike" kern="1200" cap="none" spc="0" normalizeH="0" baseline="0" noProof="0">
                <a:ln>
                  <a:noFill/>
                </a:ln>
                <a:solidFill>
                  <a:prstClr val="black"/>
                </a:solidFill>
                <a:effectLst/>
                <a:uLnTx/>
                <a:uFillTx/>
                <a:latin typeface="Aptos" panose="02110004020202020204"/>
                <a:ea typeface="+mn-ea"/>
                <a:cs typeface="+mn-cs"/>
              </a:rPr>
              <a:t>Plānojot atkritumu apsaimniekošanas un apstrādes teritoriju </a:t>
            </a:r>
            <a:r>
              <a:rPr kumimoji="0" lang="lv-LV" sz="1200" b="1" i="0" u="none" strike="noStrike" kern="1200" cap="none" spc="0" normalizeH="0" baseline="0" noProof="0">
                <a:ln>
                  <a:noFill/>
                </a:ln>
                <a:solidFill>
                  <a:prstClr val="black"/>
                </a:solidFill>
                <a:effectLst/>
                <a:uLnTx/>
                <a:uFillTx/>
                <a:latin typeface="Aptos" panose="02110004020202020204"/>
                <a:ea typeface="+mn-ea"/>
                <a:cs typeface="+mn-cs"/>
              </a:rPr>
              <a:t>attīstību jāievēro videi droši attālumi (jāievēro aizsargjosla un tajā izvirzītās prasības atbilstoši Aizsargjoslu likumam) l</a:t>
            </a:r>
            <a:r>
              <a:rPr kumimoji="0" lang="lv-LV" sz="1200" b="0" i="0" u="none" strike="noStrike" kern="1200" cap="none" spc="0" normalizeH="0" baseline="0" noProof="0">
                <a:ln>
                  <a:noFill/>
                </a:ln>
                <a:solidFill>
                  <a:prstClr val="black"/>
                </a:solidFill>
                <a:effectLst/>
                <a:uLnTx/>
                <a:uFillTx/>
                <a:latin typeface="Aptos" panose="02110004020202020204"/>
                <a:ea typeface="+mn-ea"/>
                <a:cs typeface="+mn-cs"/>
              </a:rPr>
              <a:t>īdz jutīgām teritorijām, lai izvairīto no </a:t>
            </a:r>
            <a:r>
              <a:rPr kumimoji="0" lang="lv-LV" sz="1200" b="1" i="0" u="none" strike="noStrike" kern="1200" cap="none" spc="0" normalizeH="0" baseline="0" noProof="0">
                <a:ln>
                  <a:noFill/>
                </a:ln>
                <a:solidFill>
                  <a:prstClr val="black"/>
                </a:solidFill>
                <a:effectLst/>
                <a:uLnTx/>
                <a:uFillTx/>
                <a:latin typeface="Aptos" panose="02110004020202020204"/>
                <a:ea typeface="+mn-ea"/>
                <a:cs typeface="+mn-cs"/>
              </a:rPr>
              <a:t>nepatīkamām smakām, trokšņiem, putnu un citu dzīvnieku piesaistīšanas, kā arī pazemes ūdeņu piesārņojuma iespējām.</a:t>
            </a:r>
          </a:p>
          <a:p>
            <a:endParaRPr lang="lv-LV"/>
          </a:p>
        </p:txBody>
      </p:sp>
      <p:sp>
        <p:nvSpPr>
          <p:cNvPr id="4" name="Slaida numura vietturis 3"/>
          <p:cNvSpPr>
            <a:spLocks noGrp="1"/>
          </p:cNvSpPr>
          <p:nvPr>
            <p:ph type="sldNum" sz="quarter" idx="5"/>
          </p:nvPr>
        </p:nvSpPr>
        <p:spPr/>
        <p:txBody>
          <a:bodyPr/>
          <a:lstStyle/>
          <a:p>
            <a:pPr>
              <a:defRPr/>
            </a:pPr>
            <a:fld id="{6405126A-5649-4E56-9861-C683900DC7EB}" type="slidenum">
              <a:rPr lang="lv-LV" altLang="en-US" smtClean="0"/>
              <a:pPr>
                <a:defRPr/>
              </a:pPr>
              <a:t>14</a:t>
            </a:fld>
            <a:endParaRPr lang="lv-LV" altLang="en-US"/>
          </a:p>
        </p:txBody>
      </p:sp>
    </p:spTree>
    <p:extLst>
      <p:ext uri="{BB962C8B-B14F-4D97-AF65-F5344CB8AC3E}">
        <p14:creationId xmlns:p14="http://schemas.microsoft.com/office/powerpoint/2010/main" val="561431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a:t>PVPS </a:t>
            </a:r>
            <a:r>
              <a:rPr lang="en-US" err="1"/>
              <a:t>sistēmā</a:t>
            </a:r>
            <a:r>
              <a:rPr lang="en-US"/>
              <a:t> </a:t>
            </a:r>
            <a:r>
              <a:rPr lang="en-US" err="1"/>
              <a:t>joprojām</a:t>
            </a:r>
            <a:r>
              <a:rPr lang="en-US"/>
              <a:t> notiek darbs pie sistēmas funkcionalitātes un informācijas pilnveidošanas. Lielai daļai PVPS vietu informācija nav aktualizēta, kas saistāma ar informācijas izvērtēšanu un datu ievadi, tādēļ aicinām arī pašvaldības izrādīt interesi ar informācijas un datu sniegšanu, lai dati tiktu precizēti. Šādu iniciatīvu ir izrādījusi Augšdaugavas novada pašvaldība, kura iesniedza Dienesta datus un informāciju ar nepieciešamajiem precizējumiem PVPS, pirms teritorijas plānojuma izstrādes. </a:t>
            </a:r>
          </a:p>
          <a:p>
            <a:endParaRPr lang="en-US">
              <a:ea typeface="Calibri"/>
              <a:cs typeface="Calibri"/>
            </a:endParaRPr>
          </a:p>
        </p:txBody>
      </p:sp>
      <p:sp>
        <p:nvSpPr>
          <p:cNvPr id="4" name="Slide Number Placeholder 3"/>
          <p:cNvSpPr>
            <a:spLocks noGrp="1"/>
          </p:cNvSpPr>
          <p:nvPr>
            <p:ph type="sldNum" sz="quarter" idx="5"/>
          </p:nvPr>
        </p:nvSpPr>
        <p:spPr/>
        <p:txBody>
          <a:bodyPr/>
          <a:lstStyle/>
          <a:p>
            <a:pPr>
              <a:defRPr/>
            </a:pPr>
            <a:fld id="{6405126A-5649-4E56-9861-C683900DC7EB}" type="slidenum">
              <a:rPr lang="lv-LV" altLang="en-US"/>
              <a:pPr>
                <a:defRPr/>
              </a:pPr>
              <a:t>15</a:t>
            </a:fld>
            <a:endParaRPr lang="lv-LV" altLang="en-US"/>
          </a:p>
        </p:txBody>
      </p:sp>
    </p:spTree>
    <p:extLst>
      <p:ext uri="{BB962C8B-B14F-4D97-AF65-F5344CB8AC3E}">
        <p14:creationId xmlns:p14="http://schemas.microsoft.com/office/powerpoint/2010/main" val="38493671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D3051E00-7CEA-401A-8DDC-0CC83ED478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82875" y="0"/>
            <a:ext cx="377825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82489D5C-5C17-8E48-1B15-89B5A0DFACE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621463"/>
            <a:ext cx="9144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1875270D-5DEA-C229-63F6-B64FA7DF7405}"/>
              </a:ext>
            </a:extLst>
          </p:cNvPr>
          <p:cNvSpPr txBox="1">
            <a:spLocks/>
          </p:cNvSpPr>
          <p:nvPr userDrawn="1"/>
        </p:nvSpPr>
        <p:spPr>
          <a:xfrm>
            <a:off x="685800" y="4724400"/>
            <a:ext cx="7772400" cy="1036638"/>
          </a:xfrm>
          <a:prstGeom prst="rect">
            <a:avLst/>
          </a:prstGeom>
        </p:spPr>
        <p:txBody>
          <a:bodyPr lIns="93957" tIns="46979" rIns="93957" bIns="46979">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400">
              <a:latin typeface="Verdana" panose="020B0604030504040204" pitchFamily="34" charset="0"/>
              <a:ea typeface="Verdana" panose="020B0604030504040204" pitchFamily="34" charset="0"/>
              <a:cs typeface="Verdana" panose="020B0604030504040204" pitchFamily="34" charset="0"/>
            </a:endParaRPr>
          </a:p>
        </p:txBody>
      </p:sp>
      <p:sp>
        <p:nvSpPr>
          <p:cNvPr id="9" name="Title 1"/>
          <p:cNvSpPr>
            <a:spLocks noGrp="1"/>
          </p:cNvSpPr>
          <p:nvPr>
            <p:ph type="title"/>
          </p:nvPr>
        </p:nvSpPr>
        <p:spPr>
          <a:xfrm>
            <a:off x="685800" y="3505200"/>
            <a:ext cx="7772400" cy="960442"/>
          </a:xfrm>
        </p:spPr>
        <p:txBody>
          <a:bodyPr anchor="t">
            <a:normAutofit/>
          </a:bodyPr>
          <a:lstStyle>
            <a:lvl1pPr algn="ctr">
              <a:defRPr sz="3200" b="1"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8" name="Text Placeholder 17"/>
          <p:cNvSpPr>
            <a:spLocks noGrp="1"/>
          </p:cNvSpPr>
          <p:nvPr>
            <p:ph type="body" sz="quarter" idx="10"/>
          </p:nvPr>
        </p:nvSpPr>
        <p:spPr>
          <a:xfrm>
            <a:off x="685800" y="4724400"/>
            <a:ext cx="7772400" cy="914400"/>
          </a:xfr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0" name="Text Placeholder 19"/>
          <p:cNvSpPr>
            <a:spLocks noGrp="1"/>
          </p:cNvSpPr>
          <p:nvPr>
            <p:ph type="body" sz="quarter" idx="11"/>
          </p:nvPr>
        </p:nvSpPr>
        <p:spPr>
          <a:xfrm>
            <a:off x="685800" y="5761038"/>
            <a:ext cx="7772400" cy="639762"/>
          </a:xfr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Tree>
    <p:extLst>
      <p:ext uri="{BB962C8B-B14F-4D97-AF65-F5344CB8AC3E}">
        <p14:creationId xmlns:p14="http://schemas.microsoft.com/office/powerpoint/2010/main" val="2254455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4647290F-061C-03F3-EB1F-737E0312E8A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6863" y="0"/>
            <a:ext cx="176053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90800" y="381000"/>
            <a:ext cx="6096000" cy="1036642"/>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2590800" y="1752600"/>
            <a:ext cx="6096000" cy="437357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24" name="Text Placeholder 15"/>
          <p:cNvSpPr>
            <a:spLocks noGrp="1"/>
          </p:cNvSpPr>
          <p:nvPr>
            <p:ph type="body" sz="quarter" idx="10"/>
          </p:nvPr>
        </p:nvSpPr>
        <p:spPr>
          <a:xfrm>
            <a:off x="2590800" y="6324600"/>
            <a:ext cx="19812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19"/>
          <p:cNvSpPr>
            <a:spLocks noGrp="1"/>
          </p:cNvSpPr>
          <p:nvPr>
            <p:ph type="body" sz="quarter" idx="12"/>
          </p:nvPr>
        </p:nvSpPr>
        <p:spPr>
          <a:xfrm>
            <a:off x="4876800" y="6324600"/>
            <a:ext cx="36576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5" name="Slide Number Placeholder 22">
            <a:extLst>
              <a:ext uri="{FF2B5EF4-FFF2-40B4-BE49-F238E27FC236}">
                <a16:creationId xmlns:a16="http://schemas.microsoft.com/office/drawing/2014/main" id="{FD1A6685-DACD-9B40-5188-A0525A9B5EAB}"/>
              </a:ext>
            </a:extLst>
          </p:cNvPr>
          <p:cNvSpPr>
            <a:spLocks noGrp="1"/>
          </p:cNvSpPr>
          <p:nvPr>
            <p:ph type="sldNum" sz="quarter" idx="13"/>
          </p:nvPr>
        </p:nvSpPr>
        <p:spPr>
          <a:xfrm>
            <a:off x="8534400" y="6324600"/>
            <a:ext cx="304800" cy="304800"/>
          </a:xfrm>
        </p:spPr>
        <p:txBody>
          <a:bodyPr/>
          <a:lstStyle>
            <a:lvl1pPr>
              <a:defRPr sz="1000" smtClean="0">
                <a:latin typeface="Verdana" panose="020B0604030504040204" pitchFamily="34" charset="0"/>
              </a:defRPr>
            </a:lvl1pPr>
          </a:lstStyle>
          <a:p>
            <a:pPr>
              <a:defRPr/>
            </a:pPr>
            <a:fld id="{41158152-B28F-45DA-87D5-EB2CD2DAAAFC}" type="slidenum">
              <a:rPr lang="en-US" altLang="en-US"/>
              <a:pPr>
                <a:defRPr/>
              </a:pPr>
              <a:t>‹#›</a:t>
            </a:fld>
            <a:endParaRPr lang="en-US" altLang="en-US"/>
          </a:p>
        </p:txBody>
      </p:sp>
    </p:spTree>
    <p:extLst>
      <p:ext uri="{BB962C8B-B14F-4D97-AF65-F5344CB8AC3E}">
        <p14:creationId xmlns:p14="http://schemas.microsoft.com/office/powerpoint/2010/main" val="1720789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F8FABAB8-9CAD-3F60-2D36-D4E2EFBF2B4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6863" y="0"/>
            <a:ext cx="176053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90800" y="3657600"/>
            <a:ext cx="6096000" cy="1384295"/>
          </a:xfrm>
        </p:spPr>
        <p:txBody>
          <a:bodyPr anchor="t">
            <a:normAutofit/>
          </a:bodyPr>
          <a:lstStyle>
            <a:lvl1pPr algn="l">
              <a:defRPr sz="2400" b="1" cap="none">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Text Placeholder 2"/>
          <p:cNvSpPr>
            <a:spLocks noGrp="1"/>
          </p:cNvSpPr>
          <p:nvPr>
            <p:ph type="body" idx="1"/>
          </p:nvPr>
        </p:nvSpPr>
        <p:spPr>
          <a:xfrm>
            <a:off x="2590800" y="381000"/>
            <a:ext cx="6096000" cy="3276600"/>
          </a:xfrm>
        </p:spPr>
        <p:txBody>
          <a:bodyPr>
            <a:normAutofit/>
          </a:bodyPr>
          <a:lstStyle>
            <a:lvl1pPr marL="0" indent="0">
              <a:buNone/>
              <a:defRPr sz="20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vl2pPr marL="469788" indent="0">
              <a:buNone/>
              <a:defRPr sz="1700">
                <a:solidFill>
                  <a:schemeClr val="tx1">
                    <a:tint val="75000"/>
                  </a:schemeClr>
                </a:solidFill>
              </a:defRPr>
            </a:lvl2pPr>
            <a:lvl3pPr marL="939575" indent="0">
              <a:buNone/>
              <a:defRPr sz="1600">
                <a:solidFill>
                  <a:schemeClr val="tx1">
                    <a:tint val="75000"/>
                  </a:schemeClr>
                </a:solidFill>
              </a:defRPr>
            </a:lvl3pPr>
            <a:lvl4pPr marL="1409365" indent="0">
              <a:buNone/>
              <a:defRPr sz="1400">
                <a:solidFill>
                  <a:schemeClr val="tx1">
                    <a:tint val="75000"/>
                  </a:schemeClr>
                </a:solidFill>
              </a:defRPr>
            </a:lvl4pPr>
            <a:lvl5pPr marL="1879152" indent="0">
              <a:buNone/>
              <a:defRPr sz="1400">
                <a:solidFill>
                  <a:schemeClr val="tx1">
                    <a:tint val="75000"/>
                  </a:schemeClr>
                </a:solidFill>
              </a:defRPr>
            </a:lvl5pPr>
            <a:lvl6pPr marL="2348940" indent="0">
              <a:buNone/>
              <a:defRPr sz="1400">
                <a:solidFill>
                  <a:schemeClr val="tx1">
                    <a:tint val="75000"/>
                  </a:schemeClr>
                </a:solidFill>
              </a:defRPr>
            </a:lvl6pPr>
            <a:lvl7pPr marL="2818729" indent="0">
              <a:buNone/>
              <a:defRPr sz="1400">
                <a:solidFill>
                  <a:schemeClr val="tx1">
                    <a:tint val="75000"/>
                  </a:schemeClr>
                </a:solidFill>
              </a:defRPr>
            </a:lvl7pPr>
            <a:lvl8pPr marL="3288515" indent="0">
              <a:buNone/>
              <a:defRPr sz="1400">
                <a:solidFill>
                  <a:schemeClr val="tx1">
                    <a:tint val="75000"/>
                  </a:schemeClr>
                </a:solidFill>
              </a:defRPr>
            </a:lvl8pPr>
            <a:lvl9pPr marL="3758305" indent="0">
              <a:buNone/>
              <a:defRPr sz="1400">
                <a:solidFill>
                  <a:schemeClr val="tx1">
                    <a:tint val="75000"/>
                  </a:schemeClr>
                </a:solidFill>
              </a:defRPr>
            </a:lvl9pPr>
          </a:lstStyle>
          <a:p>
            <a:pPr lvl="0"/>
            <a:r>
              <a:rPr lang="en-US"/>
              <a:t>Click to edit Master text styles</a:t>
            </a:r>
          </a:p>
        </p:txBody>
      </p:sp>
      <p:sp>
        <p:nvSpPr>
          <p:cNvPr id="10" name="Text Placeholder 15"/>
          <p:cNvSpPr>
            <a:spLocks noGrp="1"/>
          </p:cNvSpPr>
          <p:nvPr>
            <p:ph type="body" sz="quarter" idx="10"/>
          </p:nvPr>
        </p:nvSpPr>
        <p:spPr>
          <a:xfrm>
            <a:off x="2590800" y="6324600"/>
            <a:ext cx="19812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1" name="Text Placeholder 19"/>
          <p:cNvSpPr>
            <a:spLocks noGrp="1"/>
          </p:cNvSpPr>
          <p:nvPr>
            <p:ph type="body" sz="quarter" idx="12"/>
          </p:nvPr>
        </p:nvSpPr>
        <p:spPr>
          <a:xfrm>
            <a:off x="4876800" y="6324600"/>
            <a:ext cx="36576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5" name="Slide Number Placeholder 22">
            <a:extLst>
              <a:ext uri="{FF2B5EF4-FFF2-40B4-BE49-F238E27FC236}">
                <a16:creationId xmlns:a16="http://schemas.microsoft.com/office/drawing/2014/main" id="{6DE60F70-E216-1F0A-E440-BF765479D19B}"/>
              </a:ext>
            </a:extLst>
          </p:cNvPr>
          <p:cNvSpPr>
            <a:spLocks noGrp="1"/>
          </p:cNvSpPr>
          <p:nvPr>
            <p:ph type="sldNum" sz="quarter" idx="13"/>
          </p:nvPr>
        </p:nvSpPr>
        <p:spPr>
          <a:xfrm>
            <a:off x="8534400" y="6324600"/>
            <a:ext cx="304800" cy="304800"/>
          </a:xfrm>
        </p:spPr>
        <p:txBody>
          <a:bodyPr/>
          <a:lstStyle>
            <a:lvl1pPr>
              <a:defRPr sz="1000" smtClean="0">
                <a:latin typeface="Verdana" panose="020B0604030504040204" pitchFamily="34" charset="0"/>
              </a:defRPr>
            </a:lvl1pPr>
          </a:lstStyle>
          <a:p>
            <a:pPr>
              <a:defRPr/>
            </a:pPr>
            <a:fld id="{64A3B872-0A41-45FF-8C17-41B4CDE0032B}" type="slidenum">
              <a:rPr lang="en-US" altLang="en-US"/>
              <a:pPr>
                <a:defRPr/>
              </a:pPr>
              <a:t>‹#›</a:t>
            </a:fld>
            <a:endParaRPr lang="en-US" altLang="en-US"/>
          </a:p>
        </p:txBody>
      </p:sp>
    </p:spTree>
    <p:extLst>
      <p:ext uri="{BB962C8B-B14F-4D97-AF65-F5344CB8AC3E}">
        <p14:creationId xmlns:p14="http://schemas.microsoft.com/office/powerpoint/2010/main" val="1106892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4DBB71A4-C7F4-F2A8-E7DD-2F6EE4733A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6863" y="0"/>
            <a:ext cx="176053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90800" y="304801"/>
            <a:ext cx="6096000" cy="1066799"/>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Content Placeholder 2"/>
          <p:cNvSpPr>
            <a:spLocks noGrp="1"/>
          </p:cNvSpPr>
          <p:nvPr>
            <p:ph sz="half" idx="1"/>
          </p:nvPr>
        </p:nvSpPr>
        <p:spPr>
          <a:xfrm>
            <a:off x="2590800" y="1752600"/>
            <a:ext cx="2895600" cy="4373565"/>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15000" y="1752600"/>
            <a:ext cx="2971800" cy="4373573"/>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p:cNvSpPr>
            <a:spLocks noGrp="1"/>
          </p:cNvSpPr>
          <p:nvPr>
            <p:ph type="body" sz="quarter" idx="10"/>
          </p:nvPr>
        </p:nvSpPr>
        <p:spPr>
          <a:xfrm>
            <a:off x="2590800" y="6324600"/>
            <a:ext cx="19812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2" name="Text Placeholder 19"/>
          <p:cNvSpPr>
            <a:spLocks noGrp="1"/>
          </p:cNvSpPr>
          <p:nvPr>
            <p:ph type="body" sz="quarter" idx="12"/>
          </p:nvPr>
        </p:nvSpPr>
        <p:spPr>
          <a:xfrm>
            <a:off x="4876800" y="6324600"/>
            <a:ext cx="36576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6" name="Slide Number Placeholder 22">
            <a:extLst>
              <a:ext uri="{FF2B5EF4-FFF2-40B4-BE49-F238E27FC236}">
                <a16:creationId xmlns:a16="http://schemas.microsoft.com/office/drawing/2014/main" id="{EE4609F6-4155-23A2-083E-EFCEB6EEB0C1}"/>
              </a:ext>
            </a:extLst>
          </p:cNvPr>
          <p:cNvSpPr>
            <a:spLocks noGrp="1"/>
          </p:cNvSpPr>
          <p:nvPr>
            <p:ph type="sldNum" sz="quarter" idx="13"/>
          </p:nvPr>
        </p:nvSpPr>
        <p:spPr>
          <a:xfrm>
            <a:off x="8534400" y="6324600"/>
            <a:ext cx="304800" cy="304800"/>
          </a:xfrm>
        </p:spPr>
        <p:txBody>
          <a:bodyPr/>
          <a:lstStyle>
            <a:lvl1pPr>
              <a:defRPr sz="1000" smtClean="0">
                <a:latin typeface="Verdana" panose="020B0604030504040204" pitchFamily="34" charset="0"/>
              </a:defRPr>
            </a:lvl1pPr>
          </a:lstStyle>
          <a:p>
            <a:pPr>
              <a:defRPr/>
            </a:pPr>
            <a:fld id="{B72BDE56-2577-4CF2-83B2-58F0B2CAF1EE}" type="slidenum">
              <a:rPr lang="en-US" altLang="en-US"/>
              <a:pPr>
                <a:defRPr/>
              </a:pPr>
              <a:t>‹#›</a:t>
            </a:fld>
            <a:endParaRPr lang="en-US" altLang="en-US"/>
          </a:p>
        </p:txBody>
      </p:sp>
    </p:spTree>
    <p:extLst>
      <p:ext uri="{BB962C8B-B14F-4D97-AF65-F5344CB8AC3E}">
        <p14:creationId xmlns:p14="http://schemas.microsoft.com/office/powerpoint/2010/main" val="357050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E293849A-2BB1-B296-946D-09DA89D160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6863" y="0"/>
            <a:ext cx="176053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2590800" y="304801"/>
            <a:ext cx="6096000" cy="1066799"/>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5" name="Content Placeholder 2"/>
          <p:cNvSpPr>
            <a:spLocks noGrp="1"/>
          </p:cNvSpPr>
          <p:nvPr>
            <p:ph sz="half" idx="1"/>
          </p:nvPr>
        </p:nvSpPr>
        <p:spPr>
          <a:xfrm>
            <a:off x="2590800" y="2386940"/>
            <a:ext cx="2895600" cy="3739225"/>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half" idx="2"/>
          </p:nvPr>
        </p:nvSpPr>
        <p:spPr>
          <a:xfrm>
            <a:off x="5715000" y="2386940"/>
            <a:ext cx="2971800" cy="3739233"/>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21"/>
          <p:cNvSpPr>
            <a:spLocks noGrp="1"/>
          </p:cNvSpPr>
          <p:nvPr>
            <p:ph type="body" sz="quarter" idx="16"/>
          </p:nvPr>
        </p:nvSpPr>
        <p:spPr>
          <a:xfrm>
            <a:off x="2590800" y="1852613"/>
            <a:ext cx="2895600" cy="534987"/>
          </a:xfrm>
        </p:spPr>
        <p:txBody>
          <a:bodyPr>
            <a:normAutofit/>
          </a:bodyPr>
          <a:lstStyle>
            <a:lvl1pPr marL="0" indent="0">
              <a:buNone/>
              <a:defRPr sz="2000" b="1">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3" name="Text Placeholder 21"/>
          <p:cNvSpPr>
            <a:spLocks noGrp="1"/>
          </p:cNvSpPr>
          <p:nvPr>
            <p:ph type="body" sz="quarter" idx="17"/>
          </p:nvPr>
        </p:nvSpPr>
        <p:spPr>
          <a:xfrm>
            <a:off x="5715000" y="1851953"/>
            <a:ext cx="2971800" cy="534987"/>
          </a:xfrm>
        </p:spPr>
        <p:txBody>
          <a:bodyPr>
            <a:normAutofit/>
          </a:bodyPr>
          <a:lstStyle>
            <a:lvl1pPr marL="0" indent="0">
              <a:buNone/>
              <a:defRPr sz="2000" b="1">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3" name="Text Placeholder 15"/>
          <p:cNvSpPr>
            <a:spLocks noGrp="1"/>
          </p:cNvSpPr>
          <p:nvPr>
            <p:ph type="body" sz="quarter" idx="10"/>
          </p:nvPr>
        </p:nvSpPr>
        <p:spPr>
          <a:xfrm>
            <a:off x="2590800" y="6324600"/>
            <a:ext cx="19812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7" name="Text Placeholder 19"/>
          <p:cNvSpPr>
            <a:spLocks noGrp="1"/>
          </p:cNvSpPr>
          <p:nvPr>
            <p:ph type="body" sz="quarter" idx="12"/>
          </p:nvPr>
        </p:nvSpPr>
        <p:spPr>
          <a:xfrm>
            <a:off x="4876800" y="6324600"/>
            <a:ext cx="36576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3" name="Slide Number Placeholder 22">
            <a:extLst>
              <a:ext uri="{FF2B5EF4-FFF2-40B4-BE49-F238E27FC236}">
                <a16:creationId xmlns:a16="http://schemas.microsoft.com/office/drawing/2014/main" id="{2504163A-CEFE-ACA4-0FD2-458DD2D03D48}"/>
              </a:ext>
            </a:extLst>
          </p:cNvPr>
          <p:cNvSpPr>
            <a:spLocks noGrp="1"/>
          </p:cNvSpPr>
          <p:nvPr>
            <p:ph type="sldNum" sz="quarter" idx="18"/>
          </p:nvPr>
        </p:nvSpPr>
        <p:spPr>
          <a:xfrm>
            <a:off x="8534400" y="6324600"/>
            <a:ext cx="304800" cy="304800"/>
          </a:xfrm>
        </p:spPr>
        <p:txBody>
          <a:bodyPr/>
          <a:lstStyle>
            <a:lvl1pPr>
              <a:defRPr sz="1000" smtClean="0">
                <a:latin typeface="Verdana" panose="020B0604030504040204" pitchFamily="34" charset="0"/>
              </a:defRPr>
            </a:lvl1pPr>
          </a:lstStyle>
          <a:p>
            <a:pPr>
              <a:defRPr/>
            </a:pPr>
            <a:fld id="{28AE88AF-A6F8-4D1C-922C-742DA75C4ACD}" type="slidenum">
              <a:rPr lang="en-US" altLang="en-US"/>
              <a:pPr>
                <a:defRPr/>
              </a:pPr>
              <a:t>‹#›</a:t>
            </a:fld>
            <a:endParaRPr lang="en-US" altLang="en-US"/>
          </a:p>
        </p:txBody>
      </p:sp>
    </p:spTree>
    <p:extLst>
      <p:ext uri="{BB962C8B-B14F-4D97-AF65-F5344CB8AC3E}">
        <p14:creationId xmlns:p14="http://schemas.microsoft.com/office/powerpoint/2010/main" val="2359341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5FBA8561-6E85-B274-E924-7216B975299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6863" y="0"/>
            <a:ext cx="176053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2590800" y="304801"/>
            <a:ext cx="6096000" cy="1066799"/>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9" name="Text Placeholder 15"/>
          <p:cNvSpPr>
            <a:spLocks noGrp="1"/>
          </p:cNvSpPr>
          <p:nvPr>
            <p:ph type="body" sz="quarter" idx="10"/>
          </p:nvPr>
        </p:nvSpPr>
        <p:spPr>
          <a:xfrm>
            <a:off x="2590800" y="6324600"/>
            <a:ext cx="19812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Text Placeholder 19"/>
          <p:cNvSpPr>
            <a:spLocks noGrp="1"/>
          </p:cNvSpPr>
          <p:nvPr>
            <p:ph type="body" sz="quarter" idx="12"/>
          </p:nvPr>
        </p:nvSpPr>
        <p:spPr>
          <a:xfrm>
            <a:off x="4876800" y="6324600"/>
            <a:ext cx="36576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3" name="Slide Number Placeholder 22">
            <a:extLst>
              <a:ext uri="{FF2B5EF4-FFF2-40B4-BE49-F238E27FC236}">
                <a16:creationId xmlns:a16="http://schemas.microsoft.com/office/drawing/2014/main" id="{295D1409-668E-4033-AA54-BAEC14B5F43C}"/>
              </a:ext>
            </a:extLst>
          </p:cNvPr>
          <p:cNvSpPr>
            <a:spLocks noGrp="1"/>
          </p:cNvSpPr>
          <p:nvPr>
            <p:ph type="sldNum" sz="quarter" idx="13"/>
          </p:nvPr>
        </p:nvSpPr>
        <p:spPr>
          <a:xfrm>
            <a:off x="8534400" y="6324600"/>
            <a:ext cx="304800" cy="304800"/>
          </a:xfrm>
        </p:spPr>
        <p:txBody>
          <a:bodyPr/>
          <a:lstStyle>
            <a:lvl1pPr>
              <a:defRPr sz="1000" smtClean="0">
                <a:latin typeface="Verdana" panose="020B0604030504040204" pitchFamily="34" charset="0"/>
              </a:defRPr>
            </a:lvl1pPr>
          </a:lstStyle>
          <a:p>
            <a:pPr>
              <a:defRPr/>
            </a:pPr>
            <a:fld id="{A4B39B05-C024-44F1-A2CB-25B890A6C40B}" type="slidenum">
              <a:rPr lang="en-US" altLang="en-US"/>
              <a:pPr>
                <a:defRPr/>
              </a:pPr>
              <a:t>‹#›</a:t>
            </a:fld>
            <a:endParaRPr lang="en-US" altLang="en-US"/>
          </a:p>
        </p:txBody>
      </p:sp>
    </p:spTree>
    <p:extLst>
      <p:ext uri="{BB962C8B-B14F-4D97-AF65-F5344CB8AC3E}">
        <p14:creationId xmlns:p14="http://schemas.microsoft.com/office/powerpoint/2010/main" val="2099735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511555B8-0AC1-6CE0-A4AE-BB55F20825F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6863" y="0"/>
            <a:ext cx="176053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5"/>
          <p:cNvSpPr>
            <a:spLocks noGrp="1"/>
          </p:cNvSpPr>
          <p:nvPr>
            <p:ph type="body" sz="quarter" idx="10"/>
          </p:nvPr>
        </p:nvSpPr>
        <p:spPr>
          <a:xfrm>
            <a:off x="2590800" y="6324600"/>
            <a:ext cx="19812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7" name="Text Placeholder 19"/>
          <p:cNvSpPr>
            <a:spLocks noGrp="1"/>
          </p:cNvSpPr>
          <p:nvPr>
            <p:ph type="body" sz="quarter" idx="12"/>
          </p:nvPr>
        </p:nvSpPr>
        <p:spPr>
          <a:xfrm>
            <a:off x="4876800" y="6324600"/>
            <a:ext cx="36576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3" name="Slide Number Placeholder 22">
            <a:extLst>
              <a:ext uri="{FF2B5EF4-FFF2-40B4-BE49-F238E27FC236}">
                <a16:creationId xmlns:a16="http://schemas.microsoft.com/office/drawing/2014/main" id="{F88D0E6F-F911-935D-4C51-934B6FE7FA35}"/>
              </a:ext>
            </a:extLst>
          </p:cNvPr>
          <p:cNvSpPr>
            <a:spLocks noGrp="1"/>
          </p:cNvSpPr>
          <p:nvPr>
            <p:ph type="sldNum" sz="quarter" idx="13"/>
          </p:nvPr>
        </p:nvSpPr>
        <p:spPr>
          <a:xfrm>
            <a:off x="8534400" y="6324600"/>
            <a:ext cx="304800" cy="304800"/>
          </a:xfrm>
        </p:spPr>
        <p:txBody>
          <a:bodyPr/>
          <a:lstStyle>
            <a:lvl1pPr>
              <a:defRPr sz="1000" smtClean="0">
                <a:latin typeface="Verdana" panose="020B0604030504040204" pitchFamily="34" charset="0"/>
              </a:defRPr>
            </a:lvl1pPr>
          </a:lstStyle>
          <a:p>
            <a:pPr>
              <a:defRPr/>
            </a:pPr>
            <a:fld id="{1C7D74D5-F2A6-46E9-887F-F429761697AB}" type="slidenum">
              <a:rPr lang="en-US" altLang="en-US"/>
              <a:pPr>
                <a:defRPr/>
              </a:pPr>
              <a:t>‹#›</a:t>
            </a:fld>
            <a:endParaRPr lang="en-US" altLang="en-US"/>
          </a:p>
        </p:txBody>
      </p:sp>
    </p:spTree>
    <p:extLst>
      <p:ext uri="{BB962C8B-B14F-4D97-AF65-F5344CB8AC3E}">
        <p14:creationId xmlns:p14="http://schemas.microsoft.com/office/powerpoint/2010/main" val="2155827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6310F213-61C2-2323-9218-BEDA43114B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6863" y="0"/>
            <a:ext cx="176053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90800" y="272975"/>
            <a:ext cx="2751026" cy="1162051"/>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5569527" y="273054"/>
            <a:ext cx="3269672" cy="5853128"/>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90800" y="1435119"/>
            <a:ext cx="2751026" cy="469106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marL="469788" indent="0">
              <a:buNone/>
              <a:defRPr sz="1200"/>
            </a:lvl2pPr>
            <a:lvl3pPr marL="939575" indent="0">
              <a:buNone/>
              <a:defRPr sz="1000"/>
            </a:lvl3pPr>
            <a:lvl4pPr marL="1409365" indent="0">
              <a:buNone/>
              <a:defRPr sz="1000"/>
            </a:lvl4pPr>
            <a:lvl5pPr marL="1879152" indent="0">
              <a:buNone/>
              <a:defRPr sz="1000"/>
            </a:lvl5pPr>
            <a:lvl6pPr marL="2348940" indent="0">
              <a:buNone/>
              <a:defRPr sz="1000"/>
            </a:lvl6pPr>
            <a:lvl7pPr marL="2818729" indent="0">
              <a:buNone/>
              <a:defRPr sz="1000"/>
            </a:lvl7pPr>
            <a:lvl8pPr marL="3288515" indent="0">
              <a:buNone/>
              <a:defRPr sz="1000"/>
            </a:lvl8pPr>
            <a:lvl9pPr marL="3758305" indent="0">
              <a:buNone/>
              <a:defRPr sz="1000"/>
            </a:lvl9pPr>
          </a:lstStyle>
          <a:p>
            <a:pPr lvl="0"/>
            <a:r>
              <a:rPr lang="en-US"/>
              <a:t>Click to edit Master text styles</a:t>
            </a:r>
          </a:p>
        </p:txBody>
      </p:sp>
      <p:sp>
        <p:nvSpPr>
          <p:cNvPr id="9" name="Text Placeholder 15"/>
          <p:cNvSpPr>
            <a:spLocks noGrp="1"/>
          </p:cNvSpPr>
          <p:nvPr>
            <p:ph type="body" sz="quarter" idx="10"/>
          </p:nvPr>
        </p:nvSpPr>
        <p:spPr>
          <a:xfrm>
            <a:off x="2590800" y="6324600"/>
            <a:ext cx="19812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Text Placeholder 19"/>
          <p:cNvSpPr>
            <a:spLocks noGrp="1"/>
          </p:cNvSpPr>
          <p:nvPr>
            <p:ph type="body" sz="quarter" idx="12"/>
          </p:nvPr>
        </p:nvSpPr>
        <p:spPr>
          <a:xfrm>
            <a:off x="4876800" y="6324600"/>
            <a:ext cx="36576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6" name="Slide Number Placeholder 22">
            <a:extLst>
              <a:ext uri="{FF2B5EF4-FFF2-40B4-BE49-F238E27FC236}">
                <a16:creationId xmlns:a16="http://schemas.microsoft.com/office/drawing/2014/main" id="{355AAD9F-3BF2-C7D4-4A23-90DAA8977B35}"/>
              </a:ext>
            </a:extLst>
          </p:cNvPr>
          <p:cNvSpPr>
            <a:spLocks noGrp="1"/>
          </p:cNvSpPr>
          <p:nvPr>
            <p:ph type="sldNum" sz="quarter" idx="13"/>
          </p:nvPr>
        </p:nvSpPr>
        <p:spPr>
          <a:xfrm>
            <a:off x="8534400" y="6324600"/>
            <a:ext cx="304800" cy="304800"/>
          </a:xfrm>
        </p:spPr>
        <p:txBody>
          <a:bodyPr/>
          <a:lstStyle>
            <a:lvl1pPr>
              <a:defRPr sz="1000" smtClean="0">
                <a:latin typeface="Verdana" panose="020B0604030504040204" pitchFamily="34" charset="0"/>
              </a:defRPr>
            </a:lvl1pPr>
          </a:lstStyle>
          <a:p>
            <a:pPr>
              <a:defRPr/>
            </a:pPr>
            <a:fld id="{972E5C2E-4E57-4CAF-A394-7591B10459DA}" type="slidenum">
              <a:rPr lang="en-US" altLang="en-US"/>
              <a:pPr>
                <a:defRPr/>
              </a:pPr>
              <a:t>‹#›</a:t>
            </a:fld>
            <a:endParaRPr lang="en-US" altLang="en-US"/>
          </a:p>
        </p:txBody>
      </p:sp>
    </p:spTree>
    <p:extLst>
      <p:ext uri="{BB962C8B-B14F-4D97-AF65-F5344CB8AC3E}">
        <p14:creationId xmlns:p14="http://schemas.microsoft.com/office/powerpoint/2010/main" val="3719591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B4DE84DA-9F8B-41CE-93F5-087FE645AD4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621463"/>
            <a:ext cx="9144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a:extLst>
              <a:ext uri="{FF2B5EF4-FFF2-40B4-BE49-F238E27FC236}">
                <a16:creationId xmlns:a16="http://schemas.microsoft.com/office/drawing/2014/main" id="{0260A1C6-9052-3C59-91A5-4E3BED3BCB2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82875" y="0"/>
            <a:ext cx="377825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7"/>
          <p:cNvSpPr>
            <a:spLocks noGrp="1"/>
          </p:cNvSpPr>
          <p:nvPr>
            <p:ph type="body" sz="quarter" idx="10"/>
          </p:nvPr>
        </p:nvSpPr>
        <p:spPr>
          <a:xfrm>
            <a:off x="685800" y="4724400"/>
            <a:ext cx="7772400" cy="914400"/>
          </a:xfr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Text Placeholder 19"/>
          <p:cNvSpPr>
            <a:spLocks noGrp="1"/>
          </p:cNvSpPr>
          <p:nvPr>
            <p:ph type="body" sz="quarter" idx="11"/>
          </p:nvPr>
        </p:nvSpPr>
        <p:spPr>
          <a:xfrm>
            <a:off x="685800" y="5761038"/>
            <a:ext cx="7772400" cy="639762"/>
          </a:xfr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Tree>
    <p:extLst>
      <p:ext uri="{BB962C8B-B14F-4D97-AF65-F5344CB8AC3E}">
        <p14:creationId xmlns:p14="http://schemas.microsoft.com/office/powerpoint/2010/main" val="3455227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EC93BEF-D3EC-13DC-21B9-CFF2E91621F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ctr" anchorCtr="0" compatLnSpc="1">
            <a:prstTxWarp prst="textNoShape">
              <a:avLst/>
            </a:prstTxWarp>
          </a:bodyPr>
          <a:lstStyle/>
          <a:p>
            <a:pPr lvl="0"/>
            <a:r>
              <a:rPr lang="en-US" altLang="lv-LV"/>
              <a:t>Click to edit Master title style</a:t>
            </a:r>
          </a:p>
        </p:txBody>
      </p:sp>
      <p:sp>
        <p:nvSpPr>
          <p:cNvPr id="1027" name="Text Placeholder 2">
            <a:extLst>
              <a:ext uri="{FF2B5EF4-FFF2-40B4-BE49-F238E27FC236}">
                <a16:creationId xmlns:a16="http://schemas.microsoft.com/office/drawing/2014/main" id="{A393A029-2118-A192-B275-440F58D6340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t" anchorCtr="0" compatLnSpc="1">
            <a:prstTxWarp prst="textNoShape">
              <a:avLst/>
            </a:prstTxWarp>
          </a:bodyPr>
          <a:lstStyle/>
          <a:p>
            <a:pPr lvl="0"/>
            <a:r>
              <a:rPr lang="en-US" altLang="lv-LV"/>
              <a:t>Click to edit Master text styles</a:t>
            </a:r>
          </a:p>
          <a:p>
            <a:pPr lvl="1"/>
            <a:r>
              <a:rPr lang="en-US" altLang="lv-LV"/>
              <a:t>Second level</a:t>
            </a:r>
          </a:p>
          <a:p>
            <a:pPr lvl="2"/>
            <a:r>
              <a:rPr lang="en-US" altLang="lv-LV"/>
              <a:t>Third level</a:t>
            </a:r>
          </a:p>
          <a:p>
            <a:pPr lvl="3"/>
            <a:r>
              <a:rPr lang="en-US" altLang="lv-LV"/>
              <a:t>Fourth level</a:t>
            </a:r>
          </a:p>
          <a:p>
            <a:pPr lvl="4"/>
            <a:r>
              <a:rPr lang="en-US" altLang="lv-LV"/>
              <a:t>Fifth level</a:t>
            </a:r>
          </a:p>
        </p:txBody>
      </p:sp>
      <p:sp>
        <p:nvSpPr>
          <p:cNvPr id="4" name="Date Placeholder 3">
            <a:extLst>
              <a:ext uri="{FF2B5EF4-FFF2-40B4-BE49-F238E27FC236}">
                <a16:creationId xmlns:a16="http://schemas.microsoft.com/office/drawing/2014/main" id="{7CBE4CF4-0ADA-9443-9BE5-0C17EBD3FD63}"/>
              </a:ext>
            </a:extLst>
          </p:cNvPr>
          <p:cNvSpPr>
            <a:spLocks noGrp="1"/>
          </p:cNvSpPr>
          <p:nvPr>
            <p:ph type="dt" sz="half" idx="2"/>
          </p:nvPr>
        </p:nvSpPr>
        <p:spPr>
          <a:xfrm>
            <a:off x="457200" y="6356350"/>
            <a:ext cx="2133600" cy="365125"/>
          </a:xfrm>
          <a:prstGeom prst="rect">
            <a:avLst/>
          </a:prstGeom>
        </p:spPr>
        <p:txBody>
          <a:bodyPr vert="horz" lIns="93957" tIns="46979" rIns="93957" bIns="46979" rtlCol="0" anchor="ctr"/>
          <a:lstStyle>
            <a:lvl1pPr algn="l" defTabSz="939575" eaLnBrk="1" fontAlgn="auto" hangingPunct="1">
              <a:spcBef>
                <a:spcPts val="0"/>
              </a:spcBef>
              <a:spcAft>
                <a:spcPts val="0"/>
              </a:spcAft>
              <a:defRPr sz="1200">
                <a:solidFill>
                  <a:schemeClr val="tx1">
                    <a:tint val="75000"/>
                  </a:schemeClr>
                </a:solidFill>
                <a:latin typeface="+mn-lt"/>
                <a:cs typeface="+mn-cs"/>
              </a:defRPr>
            </a:lvl1pPr>
          </a:lstStyle>
          <a:p>
            <a:pPr>
              <a:defRPr/>
            </a:pPr>
            <a:fld id="{57568662-BC93-47A7-AD95-46F5C2661F46}" type="datetime1">
              <a:rPr lang="en-US"/>
              <a:pPr>
                <a:defRPr/>
              </a:pPr>
              <a:t>12/9/2025</a:t>
            </a:fld>
            <a:endParaRPr lang="en-US"/>
          </a:p>
        </p:txBody>
      </p:sp>
      <p:sp>
        <p:nvSpPr>
          <p:cNvPr id="5" name="Footer Placeholder 4">
            <a:extLst>
              <a:ext uri="{FF2B5EF4-FFF2-40B4-BE49-F238E27FC236}">
                <a16:creationId xmlns:a16="http://schemas.microsoft.com/office/drawing/2014/main" id="{22360AB6-49C3-E064-331D-F2B2CA833BBE}"/>
              </a:ext>
            </a:extLst>
          </p:cNvPr>
          <p:cNvSpPr>
            <a:spLocks noGrp="1"/>
          </p:cNvSpPr>
          <p:nvPr>
            <p:ph type="ftr" sz="quarter" idx="3"/>
          </p:nvPr>
        </p:nvSpPr>
        <p:spPr>
          <a:xfrm>
            <a:off x="3124200" y="6356350"/>
            <a:ext cx="2895600" cy="365125"/>
          </a:xfrm>
          <a:prstGeom prst="rect">
            <a:avLst/>
          </a:prstGeom>
        </p:spPr>
        <p:txBody>
          <a:bodyPr vert="horz" lIns="93957" tIns="46979" rIns="93957" bIns="46979" rtlCol="0" anchor="ctr"/>
          <a:lstStyle>
            <a:lvl1pPr algn="ctr" defTabSz="939575"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959C3661-9471-DAE3-1DD3-75B4BED3FDE5}"/>
              </a:ext>
            </a:extLst>
          </p:cNvPr>
          <p:cNvSpPr>
            <a:spLocks noGrp="1"/>
          </p:cNvSpPr>
          <p:nvPr>
            <p:ph type="sldNum" sz="quarter" idx="4"/>
          </p:nvPr>
        </p:nvSpPr>
        <p:spPr>
          <a:xfrm>
            <a:off x="6553200" y="6356350"/>
            <a:ext cx="2133600" cy="365125"/>
          </a:xfrm>
          <a:prstGeom prst="rect">
            <a:avLst/>
          </a:prstGeom>
        </p:spPr>
        <p:txBody>
          <a:bodyPr vert="horz" wrap="square" lIns="93957" tIns="46979" rIns="93957" bIns="46979" numCol="1" anchor="ctr" anchorCtr="0" compatLnSpc="1">
            <a:prstTxWarp prst="textNoShape">
              <a:avLst/>
            </a:prstTxWarp>
          </a:bodyPr>
          <a:lstStyle>
            <a:lvl1pPr algn="r" eaLnBrk="1" hangingPunct="1">
              <a:defRPr sz="1200" smtClean="0">
                <a:solidFill>
                  <a:srgbClr val="898989"/>
                </a:solidFill>
              </a:defRPr>
            </a:lvl1pPr>
          </a:lstStyle>
          <a:p>
            <a:pPr>
              <a:defRPr/>
            </a:pPr>
            <a:fld id="{0BC78DDA-1E15-4641-B3AF-D8B16F3B6EE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Lst>
  <p:hf hdr="0" ftr="0" dt="0"/>
  <p:txStyles>
    <p:titleStyle>
      <a:lvl1pPr algn="ctr" defTabSz="938213" rtl="0" eaLnBrk="0" fontAlgn="base" hangingPunct="0">
        <a:spcBef>
          <a:spcPct val="0"/>
        </a:spcBef>
        <a:spcAft>
          <a:spcPct val="0"/>
        </a:spcAft>
        <a:defRPr sz="4500" kern="1200">
          <a:solidFill>
            <a:schemeClr val="tx1"/>
          </a:solidFill>
          <a:latin typeface="+mj-lt"/>
          <a:ea typeface="+mj-ea"/>
          <a:cs typeface="+mj-cs"/>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p:titleStyle>
    <p:bodyStyle>
      <a:lvl1pPr marL="350838" indent="-350838" algn="l" defTabSz="938213" rtl="0" eaLnBrk="0" fontAlgn="base" hangingPunct="0">
        <a:spcBef>
          <a:spcPct val="20000"/>
        </a:spcBef>
        <a:spcAft>
          <a:spcPct val="0"/>
        </a:spcAft>
        <a:buFont typeface="Arial" panose="020B0604020202020204" pitchFamily="34" charset="0"/>
        <a:buChar char="•"/>
        <a:defRPr sz="3300" kern="1200">
          <a:solidFill>
            <a:schemeClr val="tx1"/>
          </a:solidFill>
          <a:latin typeface="+mn-lt"/>
          <a:ea typeface="+mn-ea"/>
          <a:cs typeface="+mn-cs"/>
        </a:defRPr>
      </a:lvl1pPr>
      <a:lvl2pPr marL="762000" indent="-292100" algn="l" defTabSz="938213" rtl="0" eaLnBrk="0" fontAlgn="base" hangingPunct="0">
        <a:spcBef>
          <a:spcPct val="20000"/>
        </a:spcBef>
        <a:spcAft>
          <a:spcPct val="0"/>
        </a:spcAft>
        <a:buFont typeface="Arial" panose="020B0604020202020204" pitchFamily="34" charset="0"/>
        <a:buChar char="–"/>
        <a:defRPr sz="2900" kern="1200">
          <a:solidFill>
            <a:schemeClr val="tx1"/>
          </a:solidFill>
          <a:latin typeface="+mn-lt"/>
          <a:ea typeface="+mn-ea"/>
          <a:cs typeface="+mn-cs"/>
        </a:defRPr>
      </a:lvl2pPr>
      <a:lvl3pPr marL="1173163" indent="-233363" algn="l" defTabSz="938213" rtl="0" eaLnBrk="0" fontAlgn="base" hangingPunct="0">
        <a:spcBef>
          <a:spcPct val="20000"/>
        </a:spcBef>
        <a:spcAft>
          <a:spcPct val="0"/>
        </a:spcAft>
        <a:buFont typeface="Arial" panose="020B0604020202020204" pitchFamily="34" charset="0"/>
        <a:buChar char="•"/>
        <a:defRPr sz="2500" kern="1200">
          <a:solidFill>
            <a:schemeClr val="tx1"/>
          </a:solidFill>
          <a:latin typeface="+mn-lt"/>
          <a:ea typeface="+mn-ea"/>
          <a:cs typeface="+mn-cs"/>
        </a:defRPr>
      </a:lvl3pPr>
      <a:lvl4pPr marL="16430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4pPr>
      <a:lvl5pPr marL="21129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en-US"/>
      </a:defPPr>
      <a:lvl1pPr marL="0" algn="l" defTabSz="939575" rtl="0" eaLnBrk="1" latinLnBrk="0" hangingPunct="1">
        <a:defRPr sz="1700" kern="1200">
          <a:solidFill>
            <a:schemeClr val="tx1"/>
          </a:solidFill>
          <a:latin typeface="+mn-lt"/>
          <a:ea typeface="+mn-ea"/>
          <a:cs typeface="+mn-cs"/>
        </a:defRPr>
      </a:lvl1pPr>
      <a:lvl2pPr marL="469788" algn="l" defTabSz="939575" rtl="0" eaLnBrk="1" latinLnBrk="0" hangingPunct="1">
        <a:defRPr sz="1700" kern="1200">
          <a:solidFill>
            <a:schemeClr val="tx1"/>
          </a:solidFill>
          <a:latin typeface="+mn-lt"/>
          <a:ea typeface="+mn-ea"/>
          <a:cs typeface="+mn-cs"/>
        </a:defRPr>
      </a:lvl2pPr>
      <a:lvl3pPr marL="939575" algn="l" defTabSz="939575" rtl="0" eaLnBrk="1" latinLnBrk="0" hangingPunct="1">
        <a:defRPr sz="1700" kern="1200">
          <a:solidFill>
            <a:schemeClr val="tx1"/>
          </a:solidFill>
          <a:latin typeface="+mn-lt"/>
          <a:ea typeface="+mn-ea"/>
          <a:cs typeface="+mn-cs"/>
        </a:defRPr>
      </a:lvl3pPr>
      <a:lvl4pPr marL="1409365" algn="l" defTabSz="939575" rtl="0" eaLnBrk="1" latinLnBrk="0" hangingPunct="1">
        <a:defRPr sz="1700" kern="1200">
          <a:solidFill>
            <a:schemeClr val="tx1"/>
          </a:solidFill>
          <a:latin typeface="+mn-lt"/>
          <a:ea typeface="+mn-ea"/>
          <a:cs typeface="+mn-cs"/>
        </a:defRPr>
      </a:lvl4pPr>
      <a:lvl5pPr marL="1879152" algn="l" defTabSz="939575" rtl="0" eaLnBrk="1" latinLnBrk="0" hangingPunct="1">
        <a:defRPr sz="1700" kern="1200">
          <a:solidFill>
            <a:schemeClr val="tx1"/>
          </a:solidFill>
          <a:latin typeface="+mn-lt"/>
          <a:ea typeface="+mn-ea"/>
          <a:cs typeface="+mn-cs"/>
        </a:defRPr>
      </a:lvl5pPr>
      <a:lvl6pPr marL="2348940" algn="l" defTabSz="939575" rtl="0" eaLnBrk="1" latinLnBrk="0" hangingPunct="1">
        <a:defRPr sz="1700" kern="1200">
          <a:solidFill>
            <a:schemeClr val="tx1"/>
          </a:solidFill>
          <a:latin typeface="+mn-lt"/>
          <a:ea typeface="+mn-ea"/>
          <a:cs typeface="+mn-cs"/>
        </a:defRPr>
      </a:lvl6pPr>
      <a:lvl7pPr marL="2818729" algn="l" defTabSz="939575" rtl="0" eaLnBrk="1" latinLnBrk="0" hangingPunct="1">
        <a:defRPr sz="1700" kern="1200">
          <a:solidFill>
            <a:schemeClr val="tx1"/>
          </a:solidFill>
          <a:latin typeface="+mn-lt"/>
          <a:ea typeface="+mn-ea"/>
          <a:cs typeface="+mn-cs"/>
        </a:defRPr>
      </a:lvl7pPr>
      <a:lvl8pPr marL="3288515" algn="l" defTabSz="939575" rtl="0" eaLnBrk="1" latinLnBrk="0" hangingPunct="1">
        <a:defRPr sz="1700" kern="1200">
          <a:solidFill>
            <a:schemeClr val="tx1"/>
          </a:solidFill>
          <a:latin typeface="+mn-lt"/>
          <a:ea typeface="+mn-ea"/>
          <a:cs typeface="+mn-cs"/>
        </a:defRPr>
      </a:lvl8pPr>
      <a:lvl9pPr marL="3758305" algn="l" defTabSz="939575"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likumi.lv/ta/id/256866-visparigie-teritorijas-planosanas-izmantosanas-un-apbuves-noteikumi"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likumi.lv/ta/id/42348#p67" TargetMode="Externa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69460941-C87E-5C71-1B0B-807114D609B5}"/>
              </a:ext>
            </a:extLst>
          </p:cNvPr>
          <p:cNvSpPr>
            <a:spLocks noGrp="1"/>
          </p:cNvSpPr>
          <p:nvPr>
            <p:ph type="title"/>
          </p:nvPr>
        </p:nvSpPr>
        <p:spPr>
          <a:xfrm>
            <a:off x="685800" y="3118598"/>
            <a:ext cx="7772400" cy="960438"/>
          </a:xfrm>
        </p:spPr>
        <p:txBody>
          <a:bodyPr>
            <a:normAutofit fontScale="90000"/>
          </a:bodyPr>
          <a:lstStyle/>
          <a:p>
            <a:r>
              <a:rPr lang="lv-LV" altLang="en-US" dirty="0">
                <a:latin typeface="Verdana"/>
                <a:ea typeface="Verdana"/>
              </a:rPr>
              <a:t>Vides aizsardzības prasību ievērošana teritorijas plānošanas dokumentu izstrādē</a:t>
            </a:r>
            <a:endParaRPr lang="lv-LV" altLang="en-US" dirty="0"/>
          </a:p>
        </p:txBody>
      </p:sp>
      <p:sp>
        <p:nvSpPr>
          <p:cNvPr id="12291" name="Text Placeholder 2">
            <a:extLst>
              <a:ext uri="{FF2B5EF4-FFF2-40B4-BE49-F238E27FC236}">
                <a16:creationId xmlns:a16="http://schemas.microsoft.com/office/drawing/2014/main" id="{286AAF31-5EB8-3079-00A3-3772BB9047C9}"/>
              </a:ext>
            </a:extLst>
          </p:cNvPr>
          <p:cNvSpPr>
            <a:spLocks noGrp="1"/>
          </p:cNvSpPr>
          <p:nvPr>
            <p:ph type="body" sz="quarter" idx="10"/>
          </p:nvPr>
        </p:nvSpPr>
        <p:spPr>
          <a:xfrm>
            <a:off x="685800" y="4879848"/>
            <a:ext cx="7772400" cy="914400"/>
          </a:xfrm>
        </p:spPr>
        <p:txBody>
          <a:bodyPr>
            <a:normAutofit fontScale="92500" lnSpcReduction="20000"/>
          </a:bodyPr>
          <a:lstStyle/>
          <a:p>
            <a:r>
              <a:rPr lang="lv-LV" altLang="en-US" dirty="0">
                <a:latin typeface="Verdana"/>
                <a:ea typeface="Verdana"/>
              </a:rPr>
              <a:t>Valsts vides dienesta</a:t>
            </a:r>
          </a:p>
          <a:p>
            <a:r>
              <a:rPr lang="lv-LV" altLang="en-US" dirty="0">
                <a:latin typeface="Verdana"/>
                <a:ea typeface="Verdana"/>
              </a:rPr>
              <a:t>Atļauju pārvaldes</a:t>
            </a:r>
          </a:p>
          <a:p>
            <a:r>
              <a:rPr lang="lv-LV" altLang="en-US" dirty="0">
                <a:latin typeface="Verdana"/>
                <a:ea typeface="Verdana"/>
              </a:rPr>
              <a:t>Būvniecības un attīstības departamenta Teritorijas attīstības daļas vadītājs</a:t>
            </a:r>
          </a:p>
          <a:p>
            <a:r>
              <a:rPr lang="lv-LV" altLang="en-US" dirty="0">
                <a:latin typeface="Verdana"/>
                <a:ea typeface="Verdana"/>
              </a:rPr>
              <a:t>Raimonds Sļesarevs</a:t>
            </a:r>
            <a:endParaRPr lang="lv-LV" altLang="en-US" dirty="0"/>
          </a:p>
        </p:txBody>
      </p:sp>
      <p:sp>
        <p:nvSpPr>
          <p:cNvPr id="12292" name="Text Placeholder 3">
            <a:extLst>
              <a:ext uri="{FF2B5EF4-FFF2-40B4-BE49-F238E27FC236}">
                <a16:creationId xmlns:a16="http://schemas.microsoft.com/office/drawing/2014/main" id="{BA331AFE-CA6E-039C-577F-244BAB362A0D}"/>
              </a:ext>
            </a:extLst>
          </p:cNvPr>
          <p:cNvSpPr>
            <a:spLocks noGrp="1"/>
          </p:cNvSpPr>
          <p:nvPr>
            <p:ph type="body" sz="quarter" idx="11"/>
          </p:nvPr>
        </p:nvSpPr>
        <p:spPr>
          <a:xfrm>
            <a:off x="685800" y="5964283"/>
            <a:ext cx="7772400" cy="639762"/>
          </a:xfrm>
        </p:spPr>
        <p:txBody>
          <a:bodyPr/>
          <a:lstStyle/>
          <a:p>
            <a:r>
              <a:rPr lang="lv-LV" altLang="en-US" dirty="0">
                <a:latin typeface="Verdana"/>
                <a:ea typeface="Verdana"/>
              </a:rPr>
              <a:t>2025.gada 9.decembrī</a:t>
            </a:r>
            <a:endParaRPr lang="lv-LV"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D9429-9FE4-FAAE-1316-47B38CACDC36}"/>
              </a:ext>
            </a:extLst>
          </p:cNvPr>
          <p:cNvSpPr>
            <a:spLocks noGrp="1"/>
          </p:cNvSpPr>
          <p:nvPr>
            <p:ph type="title"/>
          </p:nvPr>
        </p:nvSpPr>
        <p:spPr>
          <a:xfrm>
            <a:off x="1999289" y="304801"/>
            <a:ext cx="6096000" cy="1066799"/>
          </a:xfrm>
        </p:spPr>
        <p:txBody>
          <a:bodyPr wrap="square" anchor="t">
            <a:noAutofit/>
          </a:bodyPr>
          <a:lstStyle/>
          <a:p>
            <a:br>
              <a:rPr lang="lv-LV" sz="2800">
                <a:latin typeface="+mj-lt"/>
              </a:rPr>
            </a:br>
            <a:r>
              <a:rPr lang="lv-LV" sz="2800">
                <a:latin typeface="+mj-lt"/>
              </a:rPr>
              <a:t>Funkcionālais zonējums </a:t>
            </a:r>
            <a:br>
              <a:rPr lang="lv-LV" sz="2800">
                <a:latin typeface="+mj-lt"/>
              </a:rPr>
            </a:br>
            <a:endParaRPr lang="en-US" sz="2800">
              <a:latin typeface="+mj-lt"/>
            </a:endParaRPr>
          </a:p>
        </p:txBody>
      </p:sp>
      <p:sp>
        <p:nvSpPr>
          <p:cNvPr id="6" name="Text Placeholder 5">
            <a:extLst>
              <a:ext uri="{FF2B5EF4-FFF2-40B4-BE49-F238E27FC236}">
                <a16:creationId xmlns:a16="http://schemas.microsoft.com/office/drawing/2014/main" id="{0863EB90-A81C-097E-4DB5-536E9B400A5D}"/>
              </a:ext>
            </a:extLst>
          </p:cNvPr>
          <p:cNvSpPr>
            <a:spLocks noGrp="1"/>
          </p:cNvSpPr>
          <p:nvPr>
            <p:ph type="body" sz="quarter" idx="12"/>
          </p:nvPr>
        </p:nvSpPr>
        <p:spPr>
          <a:xfrm>
            <a:off x="3167743" y="6477000"/>
            <a:ext cx="2808514" cy="304800"/>
          </a:xfrm>
        </p:spPr>
        <p:txBody>
          <a:bodyPr wrap="square" anchor="t">
            <a:normAutofit/>
          </a:bodyPr>
          <a:lstStyle/>
          <a:p>
            <a:r>
              <a:rPr lang="pt-BR">
                <a:latin typeface="+mj-lt"/>
              </a:rPr>
              <a:t>Piemērs no Ropažu novada teritorijas plānojuma </a:t>
            </a:r>
          </a:p>
          <a:p>
            <a:endParaRPr lang="en-US">
              <a:latin typeface="+mj-lt"/>
            </a:endParaRPr>
          </a:p>
        </p:txBody>
      </p:sp>
      <p:sp>
        <p:nvSpPr>
          <p:cNvPr id="7" name="Slide Number Placeholder 6">
            <a:extLst>
              <a:ext uri="{FF2B5EF4-FFF2-40B4-BE49-F238E27FC236}">
                <a16:creationId xmlns:a16="http://schemas.microsoft.com/office/drawing/2014/main" id="{4E145E31-66DD-9933-2777-2C82CEB8BE23}"/>
              </a:ext>
            </a:extLst>
          </p:cNvPr>
          <p:cNvSpPr>
            <a:spLocks noGrp="1"/>
          </p:cNvSpPr>
          <p:nvPr>
            <p:ph type="sldNum" sz="quarter" idx="13"/>
          </p:nvPr>
        </p:nvSpPr>
        <p:spPr>
          <a:xfrm>
            <a:off x="8534400" y="6324600"/>
            <a:ext cx="304800" cy="304800"/>
          </a:xfrm>
        </p:spPr>
        <p:txBody>
          <a:bodyPr wrap="square" anchor="ctr">
            <a:normAutofit fontScale="77500" lnSpcReduction="20000"/>
          </a:bodyPr>
          <a:lstStyle/>
          <a:p>
            <a:pPr>
              <a:spcAft>
                <a:spcPts val="600"/>
              </a:spcAft>
              <a:defRPr/>
            </a:pPr>
            <a:fld id="{972E5C2E-4E57-4CAF-A394-7591B10459DA}" type="slidenum">
              <a:rPr lang="en-US" altLang="en-US"/>
              <a:pPr>
                <a:spcAft>
                  <a:spcPts val="600"/>
                </a:spcAft>
                <a:defRPr/>
              </a:pPr>
              <a:t>10</a:t>
            </a:fld>
            <a:endParaRPr lang="en-US" altLang="en-US"/>
          </a:p>
        </p:txBody>
      </p:sp>
      <p:pic>
        <p:nvPicPr>
          <p:cNvPr id="10" name="Attēls 9">
            <a:extLst>
              <a:ext uri="{FF2B5EF4-FFF2-40B4-BE49-F238E27FC236}">
                <a16:creationId xmlns:a16="http://schemas.microsoft.com/office/drawing/2014/main" id="{369E4D25-695D-05D5-F06C-4D0D97D964F7}"/>
              </a:ext>
            </a:extLst>
          </p:cNvPr>
          <p:cNvPicPr>
            <a:picLocks noChangeAspect="1"/>
          </p:cNvPicPr>
          <p:nvPr/>
        </p:nvPicPr>
        <p:blipFill>
          <a:blip r:embed="rId3"/>
          <a:stretch>
            <a:fillRect/>
          </a:stretch>
        </p:blipFill>
        <p:spPr>
          <a:xfrm>
            <a:off x="2314973" y="1371600"/>
            <a:ext cx="4829737" cy="5053930"/>
          </a:xfrm>
          <a:prstGeom prst="rect">
            <a:avLst/>
          </a:prstGeom>
        </p:spPr>
      </p:pic>
    </p:spTree>
    <p:extLst>
      <p:ext uri="{BB962C8B-B14F-4D97-AF65-F5344CB8AC3E}">
        <p14:creationId xmlns:p14="http://schemas.microsoft.com/office/powerpoint/2010/main" val="4251461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65EFF-E463-344C-0D83-CDCEE83C7CB7}"/>
              </a:ext>
            </a:extLst>
          </p:cNvPr>
          <p:cNvSpPr>
            <a:spLocks noGrp="1"/>
          </p:cNvSpPr>
          <p:nvPr>
            <p:ph type="title"/>
          </p:nvPr>
        </p:nvSpPr>
        <p:spPr>
          <a:xfrm>
            <a:off x="2086837" y="440598"/>
            <a:ext cx="5764530" cy="1162051"/>
          </a:xfrm>
        </p:spPr>
        <p:txBody>
          <a:bodyPr/>
          <a:lstStyle/>
          <a:p>
            <a:br>
              <a:rPr lang="lv-LV" dirty="0">
                <a:latin typeface="+mj-lt"/>
              </a:rPr>
            </a:br>
            <a:r>
              <a:rPr lang="lv-LV" sz="2800" dirty="0">
                <a:latin typeface="+mj-lt"/>
              </a:rPr>
              <a:t>Rūpnieciskās</a:t>
            </a:r>
            <a:r>
              <a:rPr lang="lv-LV" dirty="0">
                <a:latin typeface="+mj-lt"/>
              </a:rPr>
              <a:t> </a:t>
            </a:r>
            <a:r>
              <a:rPr lang="lv-LV" sz="2800" dirty="0">
                <a:latin typeface="+mj-lt"/>
              </a:rPr>
              <a:t>attīstības</a:t>
            </a:r>
            <a:r>
              <a:rPr lang="lv-LV" dirty="0">
                <a:latin typeface="+mj-lt"/>
              </a:rPr>
              <a:t> </a:t>
            </a:r>
            <a:r>
              <a:rPr lang="lv-LV" sz="2800" dirty="0">
                <a:latin typeface="+mj-lt"/>
              </a:rPr>
              <a:t>ietekmes</a:t>
            </a:r>
            <a:endParaRPr lang="en-US" dirty="0">
              <a:latin typeface="+mj-lt"/>
            </a:endParaRPr>
          </a:p>
        </p:txBody>
      </p:sp>
      <p:sp>
        <p:nvSpPr>
          <p:cNvPr id="7" name="Slide Number Placeholder 6">
            <a:extLst>
              <a:ext uri="{FF2B5EF4-FFF2-40B4-BE49-F238E27FC236}">
                <a16:creationId xmlns:a16="http://schemas.microsoft.com/office/drawing/2014/main" id="{AF358F71-82CA-D0D4-F6A8-86456CB19344}"/>
              </a:ext>
            </a:extLst>
          </p:cNvPr>
          <p:cNvSpPr>
            <a:spLocks noGrp="1"/>
          </p:cNvSpPr>
          <p:nvPr>
            <p:ph type="sldNum" sz="quarter" idx="13"/>
          </p:nvPr>
        </p:nvSpPr>
        <p:spPr/>
        <p:txBody>
          <a:bodyPr/>
          <a:lstStyle/>
          <a:p>
            <a:pPr>
              <a:defRPr/>
            </a:pPr>
            <a:fld id="{972E5C2E-4E57-4CAF-A394-7591B10459DA}" type="slidenum">
              <a:rPr lang="en-US" altLang="en-US"/>
              <a:pPr>
                <a:defRPr/>
              </a:pPr>
              <a:t>11</a:t>
            </a:fld>
            <a:endParaRPr lang="en-US" altLang="en-US"/>
          </a:p>
        </p:txBody>
      </p:sp>
      <p:pic>
        <p:nvPicPr>
          <p:cNvPr id="8" name="Attēls 7">
            <a:extLst>
              <a:ext uri="{FF2B5EF4-FFF2-40B4-BE49-F238E27FC236}">
                <a16:creationId xmlns:a16="http://schemas.microsoft.com/office/drawing/2014/main" id="{D9F1FF47-3B62-8E00-5BC8-29D0EE5A65BD}"/>
              </a:ext>
            </a:extLst>
          </p:cNvPr>
          <p:cNvPicPr>
            <a:picLocks noChangeAspect="1"/>
          </p:cNvPicPr>
          <p:nvPr/>
        </p:nvPicPr>
        <p:blipFill>
          <a:blip r:embed="rId3"/>
          <a:stretch>
            <a:fillRect/>
          </a:stretch>
        </p:blipFill>
        <p:spPr>
          <a:xfrm>
            <a:off x="334237" y="2152888"/>
            <a:ext cx="5074363" cy="2565796"/>
          </a:xfrm>
          <a:prstGeom prst="rect">
            <a:avLst/>
          </a:prstGeom>
        </p:spPr>
      </p:pic>
      <p:pic>
        <p:nvPicPr>
          <p:cNvPr id="9" name="Attēls 8">
            <a:extLst>
              <a:ext uri="{FF2B5EF4-FFF2-40B4-BE49-F238E27FC236}">
                <a16:creationId xmlns:a16="http://schemas.microsoft.com/office/drawing/2014/main" id="{F499B7F7-0A38-25DD-609C-7B140896D2FE}"/>
              </a:ext>
            </a:extLst>
          </p:cNvPr>
          <p:cNvPicPr>
            <a:picLocks noChangeAspect="1"/>
          </p:cNvPicPr>
          <p:nvPr/>
        </p:nvPicPr>
        <p:blipFill>
          <a:blip r:embed="rId4"/>
          <a:stretch>
            <a:fillRect/>
          </a:stretch>
        </p:blipFill>
        <p:spPr>
          <a:xfrm>
            <a:off x="5610706" y="2139316"/>
            <a:ext cx="3076094" cy="2565796"/>
          </a:xfrm>
          <a:prstGeom prst="rect">
            <a:avLst/>
          </a:prstGeom>
        </p:spPr>
      </p:pic>
    </p:spTree>
    <p:extLst>
      <p:ext uri="{BB962C8B-B14F-4D97-AF65-F5344CB8AC3E}">
        <p14:creationId xmlns:p14="http://schemas.microsoft.com/office/powerpoint/2010/main" val="2610907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DD206CD7-E86D-476E-E428-E907CE989A85}"/>
              </a:ext>
            </a:extLst>
          </p:cNvPr>
          <p:cNvSpPr>
            <a:spLocks noGrp="1"/>
          </p:cNvSpPr>
          <p:nvPr>
            <p:ph type="title"/>
          </p:nvPr>
        </p:nvSpPr>
        <p:spPr>
          <a:xfrm>
            <a:off x="1796746" y="480379"/>
            <a:ext cx="6836229" cy="766953"/>
          </a:xfrm>
        </p:spPr>
        <p:txBody>
          <a:bodyPr>
            <a:noAutofit/>
          </a:bodyPr>
          <a:lstStyle/>
          <a:p>
            <a:r>
              <a:rPr lang="lv-LV" sz="2800" dirty="0">
                <a:latin typeface="+mj-lt"/>
              </a:rPr>
              <a:t>Lauksaimniecības attīstības ietekmes</a:t>
            </a:r>
          </a:p>
        </p:txBody>
      </p:sp>
      <p:sp>
        <p:nvSpPr>
          <p:cNvPr id="7" name="Slaida numura vietturis 6">
            <a:extLst>
              <a:ext uri="{FF2B5EF4-FFF2-40B4-BE49-F238E27FC236}">
                <a16:creationId xmlns:a16="http://schemas.microsoft.com/office/drawing/2014/main" id="{962323B2-ADE0-D4F7-3496-5C57FC4DB647}"/>
              </a:ext>
            </a:extLst>
          </p:cNvPr>
          <p:cNvSpPr>
            <a:spLocks noGrp="1"/>
          </p:cNvSpPr>
          <p:nvPr>
            <p:ph type="sldNum" sz="quarter" idx="13"/>
          </p:nvPr>
        </p:nvSpPr>
        <p:spPr/>
        <p:txBody>
          <a:bodyPr/>
          <a:lstStyle/>
          <a:p>
            <a:pPr>
              <a:defRPr/>
            </a:pPr>
            <a:fld id="{972E5C2E-4E57-4CAF-A394-7591B10459DA}" type="slidenum">
              <a:rPr lang="en-US" altLang="en-US" smtClean="0"/>
              <a:pPr>
                <a:defRPr/>
              </a:pPr>
              <a:t>12</a:t>
            </a:fld>
            <a:endParaRPr lang="en-US" altLang="en-US"/>
          </a:p>
        </p:txBody>
      </p:sp>
      <p:pic>
        <p:nvPicPr>
          <p:cNvPr id="8" name="Attēls 7">
            <a:extLst>
              <a:ext uri="{FF2B5EF4-FFF2-40B4-BE49-F238E27FC236}">
                <a16:creationId xmlns:a16="http://schemas.microsoft.com/office/drawing/2014/main" id="{2635C8E3-D2CA-0587-5F4C-EF0A53154619}"/>
              </a:ext>
            </a:extLst>
          </p:cNvPr>
          <p:cNvPicPr>
            <a:picLocks noChangeAspect="1"/>
          </p:cNvPicPr>
          <p:nvPr/>
        </p:nvPicPr>
        <p:blipFill>
          <a:blip r:embed="rId3"/>
          <a:stretch>
            <a:fillRect/>
          </a:stretch>
        </p:blipFill>
        <p:spPr>
          <a:xfrm>
            <a:off x="4777296" y="1092168"/>
            <a:ext cx="4061904" cy="2166794"/>
          </a:xfrm>
          <a:prstGeom prst="rect">
            <a:avLst/>
          </a:prstGeom>
        </p:spPr>
      </p:pic>
      <p:pic>
        <p:nvPicPr>
          <p:cNvPr id="9" name="Attēls 8">
            <a:extLst>
              <a:ext uri="{FF2B5EF4-FFF2-40B4-BE49-F238E27FC236}">
                <a16:creationId xmlns:a16="http://schemas.microsoft.com/office/drawing/2014/main" id="{4F2D849D-76DA-7453-8053-7BF13A74B80C}"/>
              </a:ext>
            </a:extLst>
          </p:cNvPr>
          <p:cNvPicPr>
            <a:picLocks noChangeAspect="1"/>
          </p:cNvPicPr>
          <p:nvPr/>
        </p:nvPicPr>
        <p:blipFill>
          <a:blip r:embed="rId4"/>
          <a:stretch>
            <a:fillRect/>
          </a:stretch>
        </p:blipFill>
        <p:spPr>
          <a:xfrm>
            <a:off x="304800" y="3258961"/>
            <a:ext cx="5854224" cy="3165799"/>
          </a:xfrm>
          <a:prstGeom prst="rect">
            <a:avLst/>
          </a:prstGeom>
          <a:ln>
            <a:solidFill>
              <a:schemeClr val="bg1">
                <a:lumMod val="85000"/>
              </a:schemeClr>
            </a:solidFill>
          </a:ln>
        </p:spPr>
      </p:pic>
      <p:sp>
        <p:nvSpPr>
          <p:cNvPr id="10" name="TextBox 9">
            <a:extLst>
              <a:ext uri="{FF2B5EF4-FFF2-40B4-BE49-F238E27FC236}">
                <a16:creationId xmlns:a16="http://schemas.microsoft.com/office/drawing/2014/main" id="{E2F18B32-440F-4355-72BB-C5A31D90ED0F}"/>
              </a:ext>
            </a:extLst>
          </p:cNvPr>
          <p:cNvSpPr txBox="1"/>
          <p:nvPr/>
        </p:nvSpPr>
        <p:spPr>
          <a:xfrm>
            <a:off x="1870932" y="6477000"/>
            <a:ext cx="2986715" cy="507831"/>
          </a:xfrm>
          <a:prstGeom prst="rect">
            <a:avLst/>
          </a:prstGeom>
          <a:noFill/>
        </p:spPr>
        <p:txBody>
          <a:bodyPr wrap="none" rtlCol="0">
            <a:spAutoFit/>
          </a:bodyPr>
          <a:lstStyle/>
          <a:p>
            <a:r>
              <a:rPr lang="en-US" sz="1000" err="1"/>
              <a:t>Attēls</a:t>
            </a:r>
            <a:r>
              <a:rPr lang="en-US" sz="1000"/>
              <a:t> no MK </a:t>
            </a:r>
            <a:r>
              <a:rPr lang="en-US" sz="1000" err="1"/>
              <a:t>noteikum</a:t>
            </a:r>
            <a:r>
              <a:rPr lang="lv-LV" sz="1000"/>
              <a:t>u</a:t>
            </a:r>
            <a:r>
              <a:rPr lang="en-US" sz="1000"/>
              <a:t> Nr.240 , 140.punkta </a:t>
            </a:r>
            <a:r>
              <a:rPr lang="en-US" sz="1000" err="1"/>
              <a:t>prasības</a:t>
            </a:r>
            <a:endParaRPr lang="en-US" sz="1000"/>
          </a:p>
          <a:p>
            <a:endParaRPr lang="lv-LV"/>
          </a:p>
        </p:txBody>
      </p:sp>
    </p:spTree>
    <p:extLst>
      <p:ext uri="{BB962C8B-B14F-4D97-AF65-F5344CB8AC3E}">
        <p14:creationId xmlns:p14="http://schemas.microsoft.com/office/powerpoint/2010/main" val="1023602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Virsraksts 12">
            <a:extLst>
              <a:ext uri="{FF2B5EF4-FFF2-40B4-BE49-F238E27FC236}">
                <a16:creationId xmlns:a16="http://schemas.microsoft.com/office/drawing/2014/main" id="{688D7785-EFC5-4A35-970C-6CD853F46562}"/>
              </a:ext>
            </a:extLst>
          </p:cNvPr>
          <p:cNvSpPr>
            <a:spLocks noGrp="1"/>
          </p:cNvSpPr>
          <p:nvPr>
            <p:ph type="title"/>
          </p:nvPr>
        </p:nvSpPr>
        <p:spPr>
          <a:xfrm>
            <a:off x="2035629" y="381000"/>
            <a:ext cx="6999514" cy="1036642"/>
          </a:xfrm>
        </p:spPr>
        <p:txBody>
          <a:bodyPr>
            <a:normAutofit/>
          </a:bodyPr>
          <a:lstStyle/>
          <a:p>
            <a:br>
              <a:rPr lang="lv-LV" sz="2800">
                <a:latin typeface="+mj-lt"/>
              </a:rPr>
            </a:br>
            <a:r>
              <a:rPr lang="lv-LV" sz="2800">
                <a:latin typeface="+mj-lt"/>
              </a:rPr>
              <a:t>Derīgo izrakteņu ieguves attīstības ietekmes</a:t>
            </a:r>
          </a:p>
        </p:txBody>
      </p:sp>
      <p:sp>
        <p:nvSpPr>
          <p:cNvPr id="27" name="Satura vietturis 26">
            <a:extLst>
              <a:ext uri="{FF2B5EF4-FFF2-40B4-BE49-F238E27FC236}">
                <a16:creationId xmlns:a16="http://schemas.microsoft.com/office/drawing/2014/main" id="{A6B1D184-9FF9-2D5B-8A66-567F6434E711}"/>
              </a:ext>
            </a:extLst>
          </p:cNvPr>
          <p:cNvSpPr>
            <a:spLocks noGrp="1"/>
          </p:cNvSpPr>
          <p:nvPr>
            <p:ph idx="1"/>
          </p:nvPr>
        </p:nvSpPr>
        <p:spPr/>
        <p:txBody>
          <a:bodyPr/>
          <a:lstStyle/>
          <a:p>
            <a:endParaRPr lang="lv-LV"/>
          </a:p>
        </p:txBody>
      </p:sp>
      <p:sp>
        <p:nvSpPr>
          <p:cNvPr id="28" name="Teksta vietturis 27">
            <a:extLst>
              <a:ext uri="{FF2B5EF4-FFF2-40B4-BE49-F238E27FC236}">
                <a16:creationId xmlns:a16="http://schemas.microsoft.com/office/drawing/2014/main" id="{9920BC2C-4942-749D-FFE0-BE47EE141C35}"/>
              </a:ext>
            </a:extLst>
          </p:cNvPr>
          <p:cNvSpPr>
            <a:spLocks noGrp="1"/>
          </p:cNvSpPr>
          <p:nvPr>
            <p:ph type="body" sz="quarter" idx="10"/>
          </p:nvPr>
        </p:nvSpPr>
        <p:spPr/>
        <p:txBody>
          <a:bodyPr/>
          <a:lstStyle/>
          <a:p>
            <a:endParaRPr lang="lv-LV"/>
          </a:p>
        </p:txBody>
      </p:sp>
      <p:sp>
        <p:nvSpPr>
          <p:cNvPr id="29" name="Teksta vietturis 28">
            <a:extLst>
              <a:ext uri="{FF2B5EF4-FFF2-40B4-BE49-F238E27FC236}">
                <a16:creationId xmlns:a16="http://schemas.microsoft.com/office/drawing/2014/main" id="{A682D446-E9D6-E2BC-ABA9-5C37D740A7D4}"/>
              </a:ext>
            </a:extLst>
          </p:cNvPr>
          <p:cNvSpPr>
            <a:spLocks noGrp="1"/>
          </p:cNvSpPr>
          <p:nvPr>
            <p:ph type="body" sz="quarter" idx="12"/>
          </p:nvPr>
        </p:nvSpPr>
        <p:spPr/>
        <p:txBody>
          <a:bodyPr/>
          <a:lstStyle/>
          <a:p>
            <a:endParaRPr lang="lv-LV"/>
          </a:p>
        </p:txBody>
      </p:sp>
      <p:sp>
        <p:nvSpPr>
          <p:cNvPr id="7" name="Slaida numura vietturis 6">
            <a:extLst>
              <a:ext uri="{FF2B5EF4-FFF2-40B4-BE49-F238E27FC236}">
                <a16:creationId xmlns:a16="http://schemas.microsoft.com/office/drawing/2014/main" id="{683A2153-B781-F432-9CF4-B0BB486C5699}"/>
              </a:ext>
            </a:extLst>
          </p:cNvPr>
          <p:cNvSpPr>
            <a:spLocks noGrp="1"/>
          </p:cNvSpPr>
          <p:nvPr>
            <p:ph type="sldNum" sz="quarter" idx="13"/>
          </p:nvPr>
        </p:nvSpPr>
        <p:spPr/>
        <p:txBody>
          <a:bodyPr/>
          <a:lstStyle/>
          <a:p>
            <a:pPr>
              <a:defRPr/>
            </a:pPr>
            <a:fld id="{972E5C2E-4E57-4CAF-A394-7591B10459DA}" type="slidenum">
              <a:rPr lang="en-US" altLang="en-US" smtClean="0"/>
              <a:pPr>
                <a:defRPr/>
              </a:pPr>
              <a:t>13</a:t>
            </a:fld>
            <a:endParaRPr lang="en-US" altLang="en-US"/>
          </a:p>
        </p:txBody>
      </p:sp>
      <p:pic>
        <p:nvPicPr>
          <p:cNvPr id="16" name="Attēls 15">
            <a:extLst>
              <a:ext uri="{FF2B5EF4-FFF2-40B4-BE49-F238E27FC236}">
                <a16:creationId xmlns:a16="http://schemas.microsoft.com/office/drawing/2014/main" id="{E241AFAC-36DA-9254-77ED-7A74AF14089F}"/>
              </a:ext>
            </a:extLst>
          </p:cNvPr>
          <p:cNvPicPr>
            <a:picLocks noChangeAspect="1"/>
          </p:cNvPicPr>
          <p:nvPr/>
        </p:nvPicPr>
        <p:blipFill>
          <a:blip r:embed="rId3"/>
          <a:stretch>
            <a:fillRect/>
          </a:stretch>
        </p:blipFill>
        <p:spPr>
          <a:xfrm>
            <a:off x="151981" y="1896490"/>
            <a:ext cx="5102009" cy="2629790"/>
          </a:xfrm>
          <a:prstGeom prst="rect">
            <a:avLst/>
          </a:prstGeom>
        </p:spPr>
      </p:pic>
      <p:pic>
        <p:nvPicPr>
          <p:cNvPr id="17" name="Attēls 16">
            <a:extLst>
              <a:ext uri="{FF2B5EF4-FFF2-40B4-BE49-F238E27FC236}">
                <a16:creationId xmlns:a16="http://schemas.microsoft.com/office/drawing/2014/main" id="{90810D83-7219-9E82-0820-090E35D597BB}"/>
              </a:ext>
            </a:extLst>
          </p:cNvPr>
          <p:cNvPicPr>
            <a:picLocks noChangeAspect="1"/>
          </p:cNvPicPr>
          <p:nvPr/>
        </p:nvPicPr>
        <p:blipFill>
          <a:blip r:embed="rId4"/>
          <a:stretch>
            <a:fillRect/>
          </a:stretch>
        </p:blipFill>
        <p:spPr>
          <a:xfrm>
            <a:off x="5322570" y="3026715"/>
            <a:ext cx="3440430" cy="3434416"/>
          </a:xfrm>
          <a:prstGeom prst="rect">
            <a:avLst/>
          </a:prstGeom>
        </p:spPr>
      </p:pic>
      <p:sp>
        <p:nvSpPr>
          <p:cNvPr id="30" name="Ovāls 29">
            <a:extLst>
              <a:ext uri="{FF2B5EF4-FFF2-40B4-BE49-F238E27FC236}">
                <a16:creationId xmlns:a16="http://schemas.microsoft.com/office/drawing/2014/main" id="{506F324A-6669-EAD5-46B1-086981D705E9}"/>
              </a:ext>
            </a:extLst>
          </p:cNvPr>
          <p:cNvSpPr/>
          <p:nvPr/>
        </p:nvSpPr>
        <p:spPr>
          <a:xfrm>
            <a:off x="2286000" y="1965960"/>
            <a:ext cx="2731770" cy="1543050"/>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986750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83EC6CB8-78C3-DF06-6950-CDFE63155D03}"/>
              </a:ext>
            </a:extLst>
          </p:cNvPr>
          <p:cNvSpPr>
            <a:spLocks noGrp="1"/>
          </p:cNvSpPr>
          <p:nvPr>
            <p:ph type="title"/>
          </p:nvPr>
        </p:nvSpPr>
        <p:spPr>
          <a:xfrm>
            <a:off x="1948687" y="448941"/>
            <a:ext cx="6096000" cy="1036642"/>
          </a:xfrm>
        </p:spPr>
        <p:txBody>
          <a:bodyPr>
            <a:normAutofit/>
          </a:bodyPr>
          <a:lstStyle/>
          <a:p>
            <a:r>
              <a:rPr lang="lv-LV" sz="2800">
                <a:latin typeface="+mj-lt"/>
                <a:ea typeface="Verdana"/>
              </a:rPr>
              <a:t>Atkritumu apsaimniekošanas un apstrādes attīstības ietekmes</a:t>
            </a:r>
          </a:p>
        </p:txBody>
      </p:sp>
      <p:pic>
        <p:nvPicPr>
          <p:cNvPr id="7" name="Satura vietturis 6">
            <a:extLst>
              <a:ext uri="{FF2B5EF4-FFF2-40B4-BE49-F238E27FC236}">
                <a16:creationId xmlns:a16="http://schemas.microsoft.com/office/drawing/2014/main" id="{DC24730B-7573-FFC3-5CDD-80EC656EC0F2}"/>
              </a:ext>
            </a:extLst>
          </p:cNvPr>
          <p:cNvPicPr>
            <a:picLocks noGrp="1" noChangeAspect="1"/>
          </p:cNvPicPr>
          <p:nvPr>
            <p:ph idx="1"/>
          </p:nvPr>
        </p:nvPicPr>
        <p:blipFill>
          <a:blip r:embed="rId3"/>
          <a:stretch>
            <a:fillRect/>
          </a:stretch>
        </p:blipFill>
        <p:spPr>
          <a:xfrm>
            <a:off x="1427051" y="1826640"/>
            <a:ext cx="7107349" cy="4258474"/>
          </a:xfrm>
          <a:prstGeom prst="rect">
            <a:avLst/>
          </a:prstGeom>
        </p:spPr>
      </p:pic>
      <p:sp>
        <p:nvSpPr>
          <p:cNvPr id="4" name="Teksta vietturis 3">
            <a:extLst>
              <a:ext uri="{FF2B5EF4-FFF2-40B4-BE49-F238E27FC236}">
                <a16:creationId xmlns:a16="http://schemas.microsoft.com/office/drawing/2014/main" id="{A16AAE14-1671-D483-D18E-B0DE26E47E48}"/>
              </a:ext>
            </a:extLst>
          </p:cNvPr>
          <p:cNvSpPr>
            <a:spLocks noGrp="1"/>
          </p:cNvSpPr>
          <p:nvPr>
            <p:ph type="body" sz="quarter" idx="10"/>
          </p:nvPr>
        </p:nvSpPr>
        <p:spPr/>
        <p:txBody>
          <a:bodyPr/>
          <a:lstStyle/>
          <a:p>
            <a:endParaRPr lang="lv-LV"/>
          </a:p>
        </p:txBody>
      </p:sp>
      <p:sp>
        <p:nvSpPr>
          <p:cNvPr id="5" name="Teksta vietturis 4">
            <a:extLst>
              <a:ext uri="{FF2B5EF4-FFF2-40B4-BE49-F238E27FC236}">
                <a16:creationId xmlns:a16="http://schemas.microsoft.com/office/drawing/2014/main" id="{F1E28D3D-31E4-7D2B-E561-6031F1158A0B}"/>
              </a:ext>
            </a:extLst>
          </p:cNvPr>
          <p:cNvSpPr>
            <a:spLocks noGrp="1"/>
          </p:cNvSpPr>
          <p:nvPr>
            <p:ph type="body" sz="quarter" idx="12"/>
          </p:nvPr>
        </p:nvSpPr>
        <p:spPr/>
        <p:txBody>
          <a:bodyPr/>
          <a:lstStyle/>
          <a:p>
            <a:endParaRPr lang="lv-LV"/>
          </a:p>
        </p:txBody>
      </p:sp>
      <p:sp>
        <p:nvSpPr>
          <p:cNvPr id="6" name="Slaida numura vietturis 5">
            <a:extLst>
              <a:ext uri="{FF2B5EF4-FFF2-40B4-BE49-F238E27FC236}">
                <a16:creationId xmlns:a16="http://schemas.microsoft.com/office/drawing/2014/main" id="{19FE8C72-F03B-ABD5-7365-3BFF709633CB}"/>
              </a:ext>
            </a:extLst>
          </p:cNvPr>
          <p:cNvSpPr>
            <a:spLocks noGrp="1"/>
          </p:cNvSpPr>
          <p:nvPr>
            <p:ph type="sldNum" sz="quarter" idx="13"/>
          </p:nvPr>
        </p:nvSpPr>
        <p:spPr/>
        <p:txBody>
          <a:bodyPr/>
          <a:lstStyle/>
          <a:p>
            <a:pPr>
              <a:defRPr/>
            </a:pPr>
            <a:fld id="{41158152-B28F-45DA-87D5-EB2CD2DAAAFC}" type="slidenum">
              <a:rPr lang="en-US" altLang="en-US" smtClean="0"/>
              <a:pPr>
                <a:defRPr/>
              </a:pPr>
              <a:t>14</a:t>
            </a:fld>
            <a:endParaRPr lang="en-US" altLang="en-US"/>
          </a:p>
        </p:txBody>
      </p:sp>
    </p:spTree>
    <p:extLst>
      <p:ext uri="{BB962C8B-B14F-4D97-AF65-F5344CB8AC3E}">
        <p14:creationId xmlns:p14="http://schemas.microsoft.com/office/powerpoint/2010/main" val="1312609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FE5104-5B05-162D-77DF-EFD6BBEC6E72}"/>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847C07DA-FBFF-A565-368C-CC4A2A3A4833}"/>
              </a:ext>
            </a:extLst>
          </p:cNvPr>
          <p:cNvSpPr>
            <a:spLocks noGrp="1"/>
          </p:cNvSpPr>
          <p:nvPr>
            <p:ph type="body" sz="quarter" idx="12"/>
          </p:nvPr>
        </p:nvSpPr>
        <p:spPr/>
        <p:txBody>
          <a:bodyPr/>
          <a:lstStyle/>
          <a:p>
            <a:endParaRPr lang="en-US"/>
          </a:p>
        </p:txBody>
      </p:sp>
      <p:sp>
        <p:nvSpPr>
          <p:cNvPr id="4" name="Slide Number Placeholder 3">
            <a:extLst>
              <a:ext uri="{FF2B5EF4-FFF2-40B4-BE49-F238E27FC236}">
                <a16:creationId xmlns:a16="http://schemas.microsoft.com/office/drawing/2014/main" id="{C233BFE2-6BB8-F41B-6BEC-5AA427FC489A}"/>
              </a:ext>
            </a:extLst>
          </p:cNvPr>
          <p:cNvSpPr>
            <a:spLocks noGrp="1"/>
          </p:cNvSpPr>
          <p:nvPr>
            <p:ph type="sldNum" sz="quarter" idx="13"/>
          </p:nvPr>
        </p:nvSpPr>
        <p:spPr/>
        <p:txBody>
          <a:bodyPr/>
          <a:lstStyle/>
          <a:p>
            <a:pPr>
              <a:defRPr/>
            </a:pPr>
            <a:fld id="{1C7D74D5-F2A6-46E9-887F-F429761697AB}" type="slidenum">
              <a:rPr lang="en-US" altLang="en-US"/>
              <a:pPr>
                <a:defRPr/>
              </a:pPr>
              <a:t>15</a:t>
            </a:fld>
            <a:endParaRPr lang="en-US" altLang="en-US"/>
          </a:p>
        </p:txBody>
      </p:sp>
      <p:sp>
        <p:nvSpPr>
          <p:cNvPr id="6" name="TextBox 5">
            <a:extLst>
              <a:ext uri="{FF2B5EF4-FFF2-40B4-BE49-F238E27FC236}">
                <a16:creationId xmlns:a16="http://schemas.microsoft.com/office/drawing/2014/main" id="{B1D5A92E-CBDF-CF91-1917-8E1A48F88CB7}"/>
              </a:ext>
            </a:extLst>
          </p:cNvPr>
          <p:cNvSpPr txBox="1"/>
          <p:nvPr/>
        </p:nvSpPr>
        <p:spPr>
          <a:xfrm>
            <a:off x="2196548" y="467140"/>
            <a:ext cx="649025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lgn="ctr" rtl="0"/>
            <a:r>
              <a:rPr lang="lv-LV" sz="2800" b="1" kern="1200" spc="-135">
                <a:latin typeface="+mj-lt"/>
                <a:ea typeface="Verdana"/>
                <a:cs typeface="+mn-cs"/>
              </a:rPr>
              <a:t>Informācija par atkritumu izgāztuvēm </a:t>
            </a:r>
            <a:br>
              <a:rPr lang="lv-LV" sz="2800" b="1" kern="1200" spc="-135">
                <a:latin typeface="+mj-lt"/>
                <a:ea typeface="Verdana"/>
                <a:cs typeface="+mn-cs"/>
              </a:rPr>
            </a:br>
            <a:r>
              <a:rPr lang="lv-LV" sz="2800" b="1" kern="1200" spc="-135">
                <a:latin typeface="+mj-lt"/>
                <a:ea typeface="Verdana"/>
                <a:cs typeface="+mn-cs"/>
              </a:rPr>
              <a:t>PVPS sistēmā</a:t>
            </a:r>
            <a:endParaRPr lang="en-US" sz="2800">
              <a:latin typeface="+mj-lt"/>
              <a:cs typeface="+mn-cs"/>
            </a:endParaRPr>
          </a:p>
        </p:txBody>
      </p:sp>
      <p:sp>
        <p:nvSpPr>
          <p:cNvPr id="7" name="TextBox 6">
            <a:extLst>
              <a:ext uri="{FF2B5EF4-FFF2-40B4-BE49-F238E27FC236}">
                <a16:creationId xmlns:a16="http://schemas.microsoft.com/office/drawing/2014/main" id="{A623E9FE-E301-B79E-5D51-EDEB096C21C1}"/>
              </a:ext>
            </a:extLst>
          </p:cNvPr>
          <p:cNvSpPr txBox="1"/>
          <p:nvPr/>
        </p:nvSpPr>
        <p:spPr>
          <a:xfrm>
            <a:off x="1363081" y="1944915"/>
            <a:ext cx="6838121" cy="20467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3210" indent="-283210" algn="just" rtl="0">
              <a:buFont typeface="Arial"/>
              <a:buChar char="•"/>
            </a:pPr>
            <a:r>
              <a:rPr lang="lv-LV" sz="1800" kern="1200">
                <a:latin typeface="+mj-lt"/>
                <a:ea typeface="Verdana"/>
                <a:cs typeface="+mn-cs"/>
              </a:rPr>
              <a:t>PVPS sistēmā joprojām notiek darbs pie sistēmas funkcionalitātes pilnveidošanas</a:t>
            </a:r>
            <a:endParaRPr lang="en-US" sz="1800">
              <a:latin typeface="+mj-lt"/>
              <a:ea typeface="Verdana"/>
              <a:cs typeface="+mn-cs"/>
            </a:endParaRPr>
          </a:p>
          <a:p>
            <a:pPr marL="283210" indent="-283210" algn="just">
              <a:buFont typeface="Arial"/>
              <a:buChar char="•"/>
            </a:pPr>
            <a:endParaRPr lang="lv-LV" sz="1800">
              <a:latin typeface="+mj-lt"/>
              <a:ea typeface="Verdana"/>
            </a:endParaRPr>
          </a:p>
          <a:p>
            <a:pPr marL="342900" indent="-342900" algn="just">
              <a:buFont typeface="Arial"/>
              <a:buChar char="•"/>
            </a:pPr>
            <a:r>
              <a:rPr lang="lv-LV" sz="1800">
                <a:latin typeface="+mj-lt"/>
                <a:ea typeface="Verdana"/>
                <a:cs typeface="Times New Roman"/>
              </a:rPr>
              <a:t>Pašvaldību iesaiste ar informācijas sniegšanu PVPS datu precizēšanā (piemērs: Augšdaugavas novada pašvaldība)</a:t>
            </a:r>
            <a:endParaRPr lang="lv-LV" sz="1800">
              <a:latin typeface="+mj-lt"/>
              <a:ea typeface="Verdana"/>
            </a:endParaRPr>
          </a:p>
          <a:p>
            <a:pPr marL="283210" indent="-283210" algn="just">
              <a:buFont typeface="Arial"/>
              <a:buChar char="•"/>
            </a:pPr>
            <a:endParaRPr lang="lv-LV" sz="2000">
              <a:latin typeface="+mj-lt"/>
              <a:ea typeface="Verdana"/>
            </a:endParaRPr>
          </a:p>
          <a:p>
            <a:pPr algn="ctr"/>
            <a:endParaRPr lang="en-US">
              <a:latin typeface="+mj-lt"/>
            </a:endParaRPr>
          </a:p>
        </p:txBody>
      </p:sp>
      <p:pic>
        <p:nvPicPr>
          <p:cNvPr id="8" name="Picture 7" descr="A map of a forest&#10;&#10;AI-generated content may be incorrect.">
            <a:extLst>
              <a:ext uri="{FF2B5EF4-FFF2-40B4-BE49-F238E27FC236}">
                <a16:creationId xmlns:a16="http://schemas.microsoft.com/office/drawing/2014/main" id="{645F6663-529A-E064-57CD-C2EE33236816}"/>
              </a:ext>
            </a:extLst>
          </p:cNvPr>
          <p:cNvPicPr>
            <a:picLocks noChangeAspect="1"/>
          </p:cNvPicPr>
          <p:nvPr/>
        </p:nvPicPr>
        <p:blipFill>
          <a:blip r:embed="rId3"/>
          <a:stretch>
            <a:fillRect/>
          </a:stretch>
        </p:blipFill>
        <p:spPr>
          <a:xfrm>
            <a:off x="1666668" y="3674705"/>
            <a:ext cx="3822837" cy="2661202"/>
          </a:xfrm>
          <a:prstGeom prst="rect">
            <a:avLst/>
          </a:prstGeom>
        </p:spPr>
      </p:pic>
    </p:spTree>
    <p:extLst>
      <p:ext uri="{BB962C8B-B14F-4D97-AF65-F5344CB8AC3E}">
        <p14:creationId xmlns:p14="http://schemas.microsoft.com/office/powerpoint/2010/main" val="2596416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AF4A70-9DAB-431E-03B8-0A656DBDD007}"/>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DE1471BE-63BC-101E-7E91-8090EEB62756}"/>
              </a:ext>
            </a:extLst>
          </p:cNvPr>
          <p:cNvSpPr>
            <a:spLocks noGrp="1"/>
          </p:cNvSpPr>
          <p:nvPr>
            <p:ph type="body" sz="quarter" idx="12"/>
          </p:nvPr>
        </p:nvSpPr>
        <p:spPr/>
        <p:txBody>
          <a:bodyPr/>
          <a:lstStyle/>
          <a:p>
            <a:endParaRPr lang="en-US"/>
          </a:p>
        </p:txBody>
      </p:sp>
      <p:sp>
        <p:nvSpPr>
          <p:cNvPr id="4" name="Slide Number Placeholder 3">
            <a:extLst>
              <a:ext uri="{FF2B5EF4-FFF2-40B4-BE49-F238E27FC236}">
                <a16:creationId xmlns:a16="http://schemas.microsoft.com/office/drawing/2014/main" id="{B30B217C-0D7E-CEA7-3523-541EDFBBAE8F}"/>
              </a:ext>
            </a:extLst>
          </p:cNvPr>
          <p:cNvSpPr>
            <a:spLocks noGrp="1"/>
          </p:cNvSpPr>
          <p:nvPr>
            <p:ph type="sldNum" sz="quarter" idx="13"/>
          </p:nvPr>
        </p:nvSpPr>
        <p:spPr/>
        <p:txBody>
          <a:bodyPr/>
          <a:lstStyle/>
          <a:p>
            <a:pPr>
              <a:defRPr/>
            </a:pPr>
            <a:fld id="{1C7D74D5-F2A6-46E9-887F-F429761697AB}" type="slidenum">
              <a:rPr lang="en-US" altLang="en-US"/>
              <a:pPr>
                <a:defRPr/>
              </a:pPr>
              <a:t>16</a:t>
            </a:fld>
            <a:endParaRPr lang="en-US" altLang="en-US"/>
          </a:p>
        </p:txBody>
      </p:sp>
      <p:sp>
        <p:nvSpPr>
          <p:cNvPr id="6" name="TextBox 5">
            <a:extLst>
              <a:ext uri="{FF2B5EF4-FFF2-40B4-BE49-F238E27FC236}">
                <a16:creationId xmlns:a16="http://schemas.microsoft.com/office/drawing/2014/main" id="{8E4099F6-C1AB-4759-5935-89FDDCB48DD8}"/>
              </a:ext>
            </a:extLst>
          </p:cNvPr>
          <p:cNvSpPr txBox="1"/>
          <p:nvPr/>
        </p:nvSpPr>
        <p:spPr>
          <a:xfrm>
            <a:off x="1063487" y="745435"/>
            <a:ext cx="8080512"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lgn="ctr" rtl="0"/>
            <a:r>
              <a:rPr lang="lv-LV" sz="2800" b="1" kern="1200" spc="-135">
                <a:latin typeface="+mj-lt"/>
                <a:ea typeface="Verdana"/>
                <a:cs typeface="+mn-cs"/>
              </a:rPr>
              <a:t>Informācija Teritorijas plānojumos</a:t>
            </a:r>
          </a:p>
          <a:p>
            <a:pPr algn="ctr"/>
            <a:endParaRPr lang="en-US" sz="1800">
              <a:latin typeface="+mj-lt"/>
            </a:endParaRPr>
          </a:p>
        </p:txBody>
      </p:sp>
      <p:pic>
        <p:nvPicPr>
          <p:cNvPr id="8" name="Picture 7" descr="A map of a road&#10;&#10;AI-generated content may be incorrect.">
            <a:extLst>
              <a:ext uri="{FF2B5EF4-FFF2-40B4-BE49-F238E27FC236}">
                <a16:creationId xmlns:a16="http://schemas.microsoft.com/office/drawing/2014/main" id="{EE463077-F190-8395-9112-23DDABC85048}"/>
              </a:ext>
            </a:extLst>
          </p:cNvPr>
          <p:cNvPicPr>
            <a:picLocks noChangeAspect="1"/>
          </p:cNvPicPr>
          <p:nvPr/>
        </p:nvPicPr>
        <p:blipFill>
          <a:blip r:embed="rId3"/>
          <a:stretch>
            <a:fillRect/>
          </a:stretch>
        </p:blipFill>
        <p:spPr>
          <a:xfrm>
            <a:off x="181325" y="1843828"/>
            <a:ext cx="4643932" cy="3224043"/>
          </a:xfrm>
          <a:prstGeom prst="rect">
            <a:avLst/>
          </a:prstGeom>
        </p:spPr>
      </p:pic>
      <p:pic>
        <p:nvPicPr>
          <p:cNvPr id="9" name="Picture 8">
            <a:extLst>
              <a:ext uri="{FF2B5EF4-FFF2-40B4-BE49-F238E27FC236}">
                <a16:creationId xmlns:a16="http://schemas.microsoft.com/office/drawing/2014/main" id="{60439C76-CD03-3786-6799-5C4F7F81EB79}"/>
              </a:ext>
            </a:extLst>
          </p:cNvPr>
          <p:cNvPicPr>
            <a:picLocks noChangeAspect="1"/>
          </p:cNvPicPr>
          <p:nvPr/>
        </p:nvPicPr>
        <p:blipFill>
          <a:blip r:embed="rId4"/>
          <a:stretch>
            <a:fillRect/>
          </a:stretch>
        </p:blipFill>
        <p:spPr>
          <a:xfrm>
            <a:off x="5103743" y="1843828"/>
            <a:ext cx="3600874" cy="3224043"/>
          </a:xfrm>
          <a:prstGeom prst="rect">
            <a:avLst/>
          </a:prstGeom>
        </p:spPr>
      </p:pic>
      <p:cxnSp>
        <p:nvCxnSpPr>
          <p:cNvPr id="10" name="Straight Arrow Connector 9">
            <a:extLst>
              <a:ext uri="{FF2B5EF4-FFF2-40B4-BE49-F238E27FC236}">
                <a16:creationId xmlns:a16="http://schemas.microsoft.com/office/drawing/2014/main" id="{0E0A530D-AE97-8E69-DD70-794DE6D7D962}"/>
              </a:ext>
            </a:extLst>
          </p:cNvPr>
          <p:cNvCxnSpPr/>
          <p:nvPr/>
        </p:nvCxnSpPr>
        <p:spPr>
          <a:xfrm flipV="1">
            <a:off x="2297353" y="3645849"/>
            <a:ext cx="419952" cy="6174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38227EF-C95D-0E02-E8FD-D05F3278F346}"/>
              </a:ext>
            </a:extLst>
          </p:cNvPr>
          <p:cNvSpPr txBox="1"/>
          <p:nvPr/>
        </p:nvSpPr>
        <p:spPr>
          <a:xfrm>
            <a:off x="217291" y="5168109"/>
            <a:ext cx="45720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algn="ctr" rtl="0"/>
            <a:r>
              <a:rPr lang="lv-LV" sz="2000" kern="1200">
                <a:latin typeface="+mj-lt"/>
                <a:ea typeface="Verdana"/>
                <a:cs typeface="+mn-cs"/>
              </a:rPr>
              <a:t>Teritorijas plānojumā norādīta potenciāli piesārņota vieta bez aizsargjoslas</a:t>
            </a:r>
          </a:p>
          <a:p>
            <a:pPr algn="ctr"/>
            <a:endParaRPr lang="en-US" sz="2400">
              <a:latin typeface="+mj-lt"/>
            </a:endParaRPr>
          </a:p>
        </p:txBody>
      </p:sp>
      <p:sp>
        <p:nvSpPr>
          <p:cNvPr id="12" name="TextBox 11">
            <a:extLst>
              <a:ext uri="{FF2B5EF4-FFF2-40B4-BE49-F238E27FC236}">
                <a16:creationId xmlns:a16="http://schemas.microsoft.com/office/drawing/2014/main" id="{404261C1-506F-F92B-5142-22B9F1558C72}"/>
              </a:ext>
            </a:extLst>
          </p:cNvPr>
          <p:cNvSpPr txBox="1"/>
          <p:nvPr/>
        </p:nvSpPr>
        <p:spPr>
          <a:xfrm>
            <a:off x="4671391" y="5088835"/>
            <a:ext cx="4255318"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algn="ctr" rtl="0"/>
            <a:r>
              <a:rPr lang="lv-LV" sz="2000" kern="1200">
                <a:latin typeface="+mj-lt"/>
                <a:ea typeface="Verdana"/>
                <a:cs typeface="+mn-cs"/>
              </a:rPr>
              <a:t>Teritorijas plānojumā norādīta potenciāli piesārņota vieta ar aizsargjoslu</a:t>
            </a:r>
          </a:p>
          <a:p>
            <a:pPr algn="ctr"/>
            <a:endParaRPr lang="en-US" sz="2400">
              <a:latin typeface="+mj-lt"/>
            </a:endParaRPr>
          </a:p>
        </p:txBody>
      </p:sp>
    </p:spTree>
    <p:extLst>
      <p:ext uri="{BB962C8B-B14F-4D97-AF65-F5344CB8AC3E}">
        <p14:creationId xmlns:p14="http://schemas.microsoft.com/office/powerpoint/2010/main" val="2069012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0F49074-AD8C-3018-3F34-22F8E4460187}"/>
              </a:ext>
            </a:extLst>
          </p:cNvPr>
          <p:cNvSpPr>
            <a:spLocks noGrp="1"/>
          </p:cNvSpPr>
          <p:nvPr>
            <p:ph type="body" sz="quarter" idx="12"/>
          </p:nvPr>
        </p:nvSpPr>
        <p:spPr/>
        <p:txBody>
          <a:bodyPr/>
          <a:lstStyle/>
          <a:p>
            <a:endParaRPr lang="en-US"/>
          </a:p>
        </p:txBody>
      </p:sp>
      <p:sp>
        <p:nvSpPr>
          <p:cNvPr id="4" name="Slide Number Placeholder 3">
            <a:extLst>
              <a:ext uri="{FF2B5EF4-FFF2-40B4-BE49-F238E27FC236}">
                <a16:creationId xmlns:a16="http://schemas.microsoft.com/office/drawing/2014/main" id="{E971CE99-0D2E-9CCA-76FA-4970F02B3D98}"/>
              </a:ext>
            </a:extLst>
          </p:cNvPr>
          <p:cNvSpPr>
            <a:spLocks noGrp="1"/>
          </p:cNvSpPr>
          <p:nvPr>
            <p:ph type="sldNum" sz="quarter" idx="13"/>
          </p:nvPr>
        </p:nvSpPr>
        <p:spPr/>
        <p:txBody>
          <a:bodyPr/>
          <a:lstStyle/>
          <a:p>
            <a:pPr>
              <a:defRPr/>
            </a:pPr>
            <a:fld id="{1C7D74D5-F2A6-46E9-887F-F429761697AB}" type="slidenum">
              <a:rPr lang="en-US" altLang="en-US"/>
              <a:pPr>
                <a:defRPr/>
              </a:pPr>
              <a:t>17</a:t>
            </a:fld>
            <a:endParaRPr lang="en-US" altLang="en-US"/>
          </a:p>
        </p:txBody>
      </p:sp>
      <p:pic>
        <p:nvPicPr>
          <p:cNvPr id="5" name="Picture 4">
            <a:extLst>
              <a:ext uri="{FF2B5EF4-FFF2-40B4-BE49-F238E27FC236}">
                <a16:creationId xmlns:a16="http://schemas.microsoft.com/office/drawing/2014/main" id="{F11135B9-E574-22DE-BBF9-2163496CB9DC}"/>
              </a:ext>
            </a:extLst>
          </p:cNvPr>
          <p:cNvPicPr>
            <a:picLocks noChangeAspect="1"/>
          </p:cNvPicPr>
          <p:nvPr/>
        </p:nvPicPr>
        <p:blipFill>
          <a:blip r:embed="rId3"/>
          <a:stretch>
            <a:fillRect/>
          </a:stretch>
        </p:blipFill>
        <p:spPr>
          <a:xfrm>
            <a:off x="3863059" y="115700"/>
            <a:ext cx="5175795" cy="3655070"/>
          </a:xfrm>
          <a:prstGeom prst="rect">
            <a:avLst/>
          </a:prstGeom>
        </p:spPr>
      </p:pic>
      <p:pic>
        <p:nvPicPr>
          <p:cNvPr id="6" name="Picture 5">
            <a:extLst>
              <a:ext uri="{FF2B5EF4-FFF2-40B4-BE49-F238E27FC236}">
                <a16:creationId xmlns:a16="http://schemas.microsoft.com/office/drawing/2014/main" id="{7DA381A4-37DB-F45D-FD84-DAABF9F4B9F2}"/>
              </a:ext>
            </a:extLst>
          </p:cNvPr>
          <p:cNvPicPr>
            <a:picLocks noChangeAspect="1"/>
          </p:cNvPicPr>
          <p:nvPr/>
        </p:nvPicPr>
        <p:blipFill>
          <a:blip r:embed="rId4"/>
          <a:stretch>
            <a:fillRect/>
          </a:stretch>
        </p:blipFill>
        <p:spPr>
          <a:xfrm>
            <a:off x="122065" y="2578684"/>
            <a:ext cx="4905222" cy="3277830"/>
          </a:xfrm>
          <a:prstGeom prst="rect">
            <a:avLst/>
          </a:prstGeom>
        </p:spPr>
      </p:pic>
      <p:sp>
        <p:nvSpPr>
          <p:cNvPr id="7" name="TextBox 6">
            <a:extLst>
              <a:ext uri="{FF2B5EF4-FFF2-40B4-BE49-F238E27FC236}">
                <a16:creationId xmlns:a16="http://schemas.microsoft.com/office/drawing/2014/main" id="{E50183C4-2382-B37B-B138-15BC04A1F794}"/>
              </a:ext>
            </a:extLst>
          </p:cNvPr>
          <p:cNvSpPr txBox="1"/>
          <p:nvPr/>
        </p:nvSpPr>
        <p:spPr>
          <a:xfrm>
            <a:off x="4572000" y="3846441"/>
            <a:ext cx="457200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algn="ctr" rtl="0"/>
            <a:r>
              <a:rPr lang="lv-LV" sz="1800" kern="1200">
                <a:latin typeface="+mj-lt"/>
                <a:ea typeface="Verdana"/>
                <a:cs typeface="+mn-cs"/>
              </a:rPr>
              <a:t>Atkritumu izgāztuves atrašanās vieta </a:t>
            </a:r>
            <a:br>
              <a:rPr lang="lv-LV" sz="1800" kern="1200">
                <a:latin typeface="+mj-lt"/>
                <a:cs typeface="+mn-cs"/>
              </a:rPr>
            </a:br>
            <a:r>
              <a:rPr lang="lv-LV" sz="1800" kern="1200">
                <a:latin typeface="+mj-lt"/>
                <a:ea typeface="Verdana"/>
                <a:cs typeface="+mn-cs"/>
              </a:rPr>
              <a:t>(Avots: Google </a:t>
            </a:r>
            <a:r>
              <a:rPr lang="lv-LV" sz="1800" kern="1200" err="1">
                <a:latin typeface="+mj-lt"/>
                <a:ea typeface="Verdana"/>
                <a:cs typeface="+mn-cs"/>
              </a:rPr>
              <a:t>Earth</a:t>
            </a:r>
            <a:r>
              <a:rPr lang="lv-LV" sz="1800" kern="1200">
                <a:latin typeface="+mj-lt"/>
                <a:ea typeface="Verdana"/>
                <a:cs typeface="+mn-cs"/>
              </a:rPr>
              <a:t> 2016.gads)</a:t>
            </a:r>
          </a:p>
          <a:p>
            <a:pPr algn="ctr"/>
            <a:endParaRPr lang="en-US" sz="2000">
              <a:latin typeface="+mj-lt"/>
            </a:endParaRPr>
          </a:p>
        </p:txBody>
      </p:sp>
      <p:sp>
        <p:nvSpPr>
          <p:cNvPr id="8" name="TextBox 7">
            <a:extLst>
              <a:ext uri="{FF2B5EF4-FFF2-40B4-BE49-F238E27FC236}">
                <a16:creationId xmlns:a16="http://schemas.microsoft.com/office/drawing/2014/main" id="{9AF2C588-E5B8-55F4-857C-8709ED17E192}"/>
              </a:ext>
            </a:extLst>
          </p:cNvPr>
          <p:cNvSpPr txBox="1"/>
          <p:nvPr/>
        </p:nvSpPr>
        <p:spPr>
          <a:xfrm>
            <a:off x="245133" y="5932185"/>
            <a:ext cx="457200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algn="ctr" rtl="0"/>
            <a:r>
              <a:rPr lang="lv-LV" sz="1800" kern="1200">
                <a:latin typeface="+mj-lt"/>
                <a:ea typeface="Verdana"/>
                <a:cs typeface="+mn-cs"/>
              </a:rPr>
              <a:t>Atkritumu izgāztuves atrašanās vieta </a:t>
            </a:r>
            <a:br>
              <a:rPr lang="lv-LV" sz="1800" kern="1200">
                <a:latin typeface="+mj-lt"/>
                <a:cs typeface="+mn-cs"/>
              </a:rPr>
            </a:br>
            <a:r>
              <a:rPr lang="lv-LV" sz="1800" kern="1200">
                <a:latin typeface="+mj-lt"/>
                <a:ea typeface="Verdana"/>
                <a:cs typeface="+mn-cs"/>
              </a:rPr>
              <a:t>(Avots: LĢIA karšu pārlūks)</a:t>
            </a:r>
          </a:p>
          <a:p>
            <a:pPr algn="ctr"/>
            <a:endParaRPr lang="en-US" sz="2000">
              <a:latin typeface="+mj-lt"/>
            </a:endParaRPr>
          </a:p>
        </p:txBody>
      </p:sp>
    </p:spTree>
    <p:extLst>
      <p:ext uri="{BB962C8B-B14F-4D97-AF65-F5344CB8AC3E}">
        <p14:creationId xmlns:p14="http://schemas.microsoft.com/office/powerpoint/2010/main" val="3674600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8D36F9-0A5A-D164-E88E-883E1CBFCDB5}"/>
              </a:ext>
            </a:extLst>
          </p:cNvPr>
          <p:cNvSpPr>
            <a:spLocks noGrp="1"/>
          </p:cNvSpPr>
          <p:nvPr>
            <p:ph type="title"/>
          </p:nvPr>
        </p:nvSpPr>
        <p:spPr>
          <a:xfrm>
            <a:off x="2231571" y="402771"/>
            <a:ext cx="6096000" cy="1036642"/>
          </a:xfrm>
        </p:spPr>
        <p:txBody>
          <a:bodyPr>
            <a:normAutofit/>
          </a:bodyPr>
          <a:lstStyle/>
          <a:p>
            <a:r>
              <a:rPr lang="lv-LV" sz="2800">
                <a:latin typeface="+mj-lt"/>
              </a:rPr>
              <a:t>Applūstošās teritorijas, to noteikšana un prasības plānošanas dokumentos</a:t>
            </a:r>
            <a:endParaRPr lang="en-US" sz="2800">
              <a:latin typeface="+mj-lt"/>
            </a:endParaRPr>
          </a:p>
        </p:txBody>
      </p:sp>
      <p:pic>
        <p:nvPicPr>
          <p:cNvPr id="6" name="Content Placeholder 5" descr="A river running through a forest&#10;&#10;AI-generated content may be incorrect.">
            <a:extLst>
              <a:ext uri="{FF2B5EF4-FFF2-40B4-BE49-F238E27FC236}">
                <a16:creationId xmlns:a16="http://schemas.microsoft.com/office/drawing/2014/main" id="{874F3C24-09F1-5724-2ACC-426EAB0B051E}"/>
              </a:ext>
            </a:extLst>
          </p:cNvPr>
          <p:cNvPicPr>
            <a:picLocks noGrp="1" noChangeAspect="1"/>
          </p:cNvPicPr>
          <p:nvPr>
            <p:ph idx="1"/>
          </p:nvPr>
        </p:nvPicPr>
        <p:blipFill>
          <a:blip r:embed="rId2"/>
          <a:stretch>
            <a:fillRect/>
          </a:stretch>
        </p:blipFill>
        <p:spPr bwMode="auto">
          <a:xfrm>
            <a:off x="2231571" y="1695225"/>
            <a:ext cx="5721743"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a:extLst>
              <a:ext uri="{FF2B5EF4-FFF2-40B4-BE49-F238E27FC236}">
                <a16:creationId xmlns:a16="http://schemas.microsoft.com/office/drawing/2014/main" id="{2A31242A-0AB7-437C-5C27-515701B2EE6C}"/>
              </a:ext>
            </a:extLst>
          </p:cNvPr>
          <p:cNvSpPr>
            <a:spLocks noGrp="1"/>
          </p:cNvSpPr>
          <p:nvPr>
            <p:ph type="body" sz="quarter" idx="10"/>
          </p:nvPr>
        </p:nvSpPr>
        <p:spPr/>
        <p:txBody>
          <a:bodyPr/>
          <a:lstStyle/>
          <a:p>
            <a:endParaRPr lang="en-US"/>
          </a:p>
        </p:txBody>
      </p:sp>
      <p:sp>
        <p:nvSpPr>
          <p:cNvPr id="8" name="Text Placeholder 7">
            <a:extLst>
              <a:ext uri="{FF2B5EF4-FFF2-40B4-BE49-F238E27FC236}">
                <a16:creationId xmlns:a16="http://schemas.microsoft.com/office/drawing/2014/main" id="{CFF91FF4-E018-AA5A-6335-5CC1CA45D8C2}"/>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120813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71651-D277-F033-A1F8-046529C68AB8}"/>
              </a:ext>
            </a:extLst>
          </p:cNvPr>
          <p:cNvSpPr>
            <a:spLocks noGrp="1"/>
          </p:cNvSpPr>
          <p:nvPr>
            <p:ph type="title"/>
          </p:nvPr>
        </p:nvSpPr>
        <p:spPr>
          <a:xfrm>
            <a:off x="1703203" y="375570"/>
            <a:ext cx="7440797" cy="1793038"/>
          </a:xfrm>
        </p:spPr>
        <p:txBody>
          <a:bodyPr>
            <a:normAutofit/>
          </a:bodyPr>
          <a:lstStyle/>
          <a:p>
            <a:br>
              <a:rPr lang="lv-LV" sz="2800" noProof="0">
                <a:latin typeface="Times New Roman"/>
                <a:ea typeface="Verdana"/>
                <a:cs typeface="Times New Roman"/>
              </a:rPr>
            </a:br>
            <a:r>
              <a:rPr lang="lv-LV" sz="2800" noProof="0">
                <a:latin typeface="Times New Roman"/>
                <a:ea typeface="Verdana"/>
                <a:cs typeface="Times New Roman"/>
              </a:rPr>
              <a:t>Informācijas meklēšana</a:t>
            </a:r>
            <a:endParaRPr lang="lv-LV" noProof="0">
              <a:ea typeface="Verdana"/>
            </a:endParaRPr>
          </a:p>
        </p:txBody>
      </p:sp>
      <p:sp>
        <p:nvSpPr>
          <p:cNvPr id="19458" name="Text Placeholder 1">
            <a:extLst>
              <a:ext uri="{FF2B5EF4-FFF2-40B4-BE49-F238E27FC236}">
                <a16:creationId xmlns:a16="http://schemas.microsoft.com/office/drawing/2014/main" id="{807F13F1-3181-43FF-0A0E-4EAB163F048F}"/>
              </a:ext>
            </a:extLst>
          </p:cNvPr>
          <p:cNvSpPr>
            <a:spLocks noGrp="1"/>
          </p:cNvSpPr>
          <p:nvPr>
            <p:ph type="body" sz="quarter" idx="10"/>
          </p:nvPr>
        </p:nvSpPr>
        <p:spPr/>
        <p:txBody>
          <a:bodyPr/>
          <a:lstStyle/>
          <a:p>
            <a:endParaRPr lang="lv-LV" altLang="en-US"/>
          </a:p>
        </p:txBody>
      </p:sp>
      <p:sp>
        <p:nvSpPr>
          <p:cNvPr id="19459" name="Text Placeholder 2">
            <a:extLst>
              <a:ext uri="{FF2B5EF4-FFF2-40B4-BE49-F238E27FC236}">
                <a16:creationId xmlns:a16="http://schemas.microsoft.com/office/drawing/2014/main" id="{719E5315-E09E-9A79-EF9D-B83C7539E286}"/>
              </a:ext>
            </a:extLst>
          </p:cNvPr>
          <p:cNvSpPr>
            <a:spLocks noGrp="1"/>
          </p:cNvSpPr>
          <p:nvPr>
            <p:ph type="body" sz="quarter" idx="12"/>
          </p:nvPr>
        </p:nvSpPr>
        <p:spPr/>
        <p:txBody>
          <a:bodyPr/>
          <a:lstStyle/>
          <a:p>
            <a:endParaRPr lang="lv-LV" altLang="en-US"/>
          </a:p>
        </p:txBody>
      </p:sp>
      <p:pic>
        <p:nvPicPr>
          <p:cNvPr id="5" name="Picture 4" descr="A map of the area&#10;&#10;AI-generated content may be incorrect.">
            <a:extLst>
              <a:ext uri="{FF2B5EF4-FFF2-40B4-BE49-F238E27FC236}">
                <a16:creationId xmlns:a16="http://schemas.microsoft.com/office/drawing/2014/main" id="{7F167274-E658-0B9C-EC22-27B7B885B42F}"/>
              </a:ext>
            </a:extLst>
          </p:cNvPr>
          <p:cNvPicPr>
            <a:picLocks noChangeAspect="1"/>
          </p:cNvPicPr>
          <p:nvPr/>
        </p:nvPicPr>
        <p:blipFill>
          <a:blip r:embed="rId2"/>
          <a:stretch>
            <a:fillRect/>
          </a:stretch>
        </p:blipFill>
        <p:spPr>
          <a:xfrm>
            <a:off x="1191192" y="2918702"/>
            <a:ext cx="7066417" cy="3750948"/>
          </a:xfrm>
          <a:prstGeom prst="rect">
            <a:avLst/>
          </a:prstGeom>
        </p:spPr>
      </p:pic>
      <p:sp>
        <p:nvSpPr>
          <p:cNvPr id="3" name="TextBox 2">
            <a:extLst>
              <a:ext uri="{FF2B5EF4-FFF2-40B4-BE49-F238E27FC236}">
                <a16:creationId xmlns:a16="http://schemas.microsoft.com/office/drawing/2014/main" id="{ABE102B6-C6ED-38AA-EC17-901608030B6A}"/>
              </a:ext>
            </a:extLst>
          </p:cNvPr>
          <p:cNvSpPr txBox="1"/>
          <p:nvPr/>
        </p:nvSpPr>
        <p:spPr>
          <a:xfrm>
            <a:off x="869269" y="1718373"/>
            <a:ext cx="7882845" cy="1200329"/>
          </a:xfrm>
          <a:prstGeom prst="rect">
            <a:avLst/>
          </a:prstGeom>
          <a:noFill/>
        </p:spPr>
        <p:txBody>
          <a:bodyPr wrap="square" rtlCol="0">
            <a:spAutoFit/>
          </a:bodyPr>
          <a:lstStyle/>
          <a:p>
            <a:r>
              <a:rPr lang="lv-LV" sz="2400">
                <a:latin typeface="Times New Roman"/>
                <a:ea typeface="Verdana"/>
                <a:cs typeface="Times New Roman"/>
              </a:rPr>
              <a:t>Informācija par applūstošajām teritorijām pieejama </a:t>
            </a:r>
            <a:br>
              <a:rPr lang="lv-LV" sz="2400">
                <a:latin typeface="Times New Roman"/>
                <a:ea typeface="Verdana"/>
                <a:cs typeface="Times New Roman"/>
              </a:rPr>
            </a:br>
            <a:r>
              <a:rPr lang="lv-LV" sz="2400">
                <a:latin typeface="Times New Roman"/>
                <a:ea typeface="Verdana"/>
                <a:cs typeface="Times New Roman"/>
              </a:rPr>
              <a:t>Latvijas Vides, ģeoloģijas un meteoroloģijas centra (turpmāk – LVĢMC) mājaslapā</a:t>
            </a:r>
            <a:endParaRPr lang="en-US" sz="20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6697C-FB1D-A011-7AEF-8395DBB8D643}"/>
              </a:ext>
            </a:extLst>
          </p:cNvPr>
          <p:cNvSpPr>
            <a:spLocks noGrp="1"/>
          </p:cNvSpPr>
          <p:nvPr>
            <p:ph type="title"/>
          </p:nvPr>
        </p:nvSpPr>
        <p:spPr/>
        <p:txBody>
          <a:bodyPr>
            <a:normAutofit/>
          </a:bodyPr>
          <a:lstStyle/>
          <a:p>
            <a:br>
              <a:rPr lang="lv-LV" sz="2800">
                <a:latin typeface="+mj-lt"/>
                <a:ea typeface="Verdana"/>
              </a:rPr>
            </a:br>
            <a:r>
              <a:rPr lang="en-US" sz="2800" err="1">
                <a:latin typeface="+mj-lt"/>
                <a:ea typeface="Verdana"/>
              </a:rPr>
              <a:t>Saturs</a:t>
            </a:r>
            <a:endParaRPr lang="en-US" sz="2800">
              <a:latin typeface="+mj-lt"/>
            </a:endParaRPr>
          </a:p>
        </p:txBody>
      </p:sp>
      <p:sp>
        <p:nvSpPr>
          <p:cNvPr id="3" name="Content Placeholder 2">
            <a:extLst>
              <a:ext uri="{FF2B5EF4-FFF2-40B4-BE49-F238E27FC236}">
                <a16:creationId xmlns:a16="http://schemas.microsoft.com/office/drawing/2014/main" id="{E66AADD7-4AD3-F79C-517E-9F62B2A27330}"/>
              </a:ext>
            </a:extLst>
          </p:cNvPr>
          <p:cNvSpPr>
            <a:spLocks noGrp="1"/>
          </p:cNvSpPr>
          <p:nvPr>
            <p:ph idx="1"/>
          </p:nvPr>
        </p:nvSpPr>
        <p:spPr>
          <a:xfrm>
            <a:off x="1012371" y="2103427"/>
            <a:ext cx="7674429" cy="4373573"/>
          </a:xfrm>
        </p:spPr>
        <p:txBody>
          <a:bodyPr/>
          <a:lstStyle/>
          <a:p>
            <a:pPr marL="342900" indent="-342900">
              <a:buFont typeface="Arial" panose="020B0604020202020204" pitchFamily="34" charset="0"/>
              <a:buChar char="•"/>
            </a:pPr>
            <a:r>
              <a:rPr lang="lv-LV" sz="2400">
                <a:latin typeface="+mj-lt"/>
                <a:ea typeface="Verdana"/>
              </a:rPr>
              <a:t>Aizsargjoslas ap notekūdeņu attīrīšanas iekārtām (NAI)</a:t>
            </a:r>
            <a:r>
              <a:rPr lang="en-US" sz="2400">
                <a:latin typeface="+mj-lt"/>
                <a:ea typeface="Verdana"/>
              </a:rPr>
              <a:t>;</a:t>
            </a:r>
            <a:endParaRPr lang="en-US" sz="2400">
              <a:latin typeface="+mj-lt"/>
            </a:endParaRPr>
          </a:p>
          <a:p>
            <a:pPr marL="342900" indent="-342900">
              <a:buChar char="•"/>
            </a:pPr>
            <a:r>
              <a:rPr lang="en-US" sz="2400" err="1">
                <a:latin typeface="+mj-lt"/>
                <a:ea typeface="Verdana"/>
              </a:rPr>
              <a:t>Rūpnieciskās</a:t>
            </a:r>
            <a:r>
              <a:rPr lang="lv-LV" sz="2400">
                <a:latin typeface="+mj-lt"/>
                <a:ea typeface="Verdana"/>
              </a:rPr>
              <a:t> apbūves</a:t>
            </a:r>
            <a:r>
              <a:rPr lang="en-US" sz="2400">
                <a:latin typeface="+mj-lt"/>
                <a:ea typeface="Verdana"/>
              </a:rPr>
              <a:t> </a:t>
            </a:r>
            <a:r>
              <a:rPr lang="en-US" sz="2400" err="1">
                <a:latin typeface="+mj-lt"/>
                <a:ea typeface="Verdana"/>
              </a:rPr>
              <a:t>teritorijas</a:t>
            </a:r>
            <a:r>
              <a:rPr lang="lv-LV" sz="2400">
                <a:latin typeface="+mj-lt"/>
                <a:ea typeface="Verdana"/>
              </a:rPr>
              <a:t> (R)</a:t>
            </a:r>
            <a:r>
              <a:rPr lang="en-US" sz="2400">
                <a:latin typeface="+mj-lt"/>
                <a:ea typeface="Verdana"/>
              </a:rPr>
              <a:t>;</a:t>
            </a:r>
            <a:endParaRPr lang="en-US" sz="2400">
              <a:latin typeface="+mj-lt"/>
            </a:endParaRPr>
          </a:p>
          <a:p>
            <a:pPr marL="342900" indent="-342900">
              <a:buChar char="•"/>
            </a:pPr>
            <a:r>
              <a:rPr lang="lv-LV" sz="2400">
                <a:latin typeface="+mj-lt"/>
                <a:ea typeface="Verdana"/>
              </a:rPr>
              <a:t>Atkritumu izgāztuves (informācija no PVPS);</a:t>
            </a:r>
          </a:p>
          <a:p>
            <a:pPr marL="342900" indent="-342900">
              <a:buChar char="•"/>
            </a:pPr>
            <a:r>
              <a:rPr lang="lv-LV" sz="2400">
                <a:latin typeface="+mj-lt"/>
                <a:ea typeface="Verdana"/>
              </a:rPr>
              <a:t>Applūstošās teritorijas;</a:t>
            </a:r>
          </a:p>
          <a:p>
            <a:pPr marL="342900" indent="-342900">
              <a:buChar char="•"/>
            </a:pPr>
            <a:r>
              <a:rPr lang="lv-LV" sz="2400">
                <a:latin typeface="+mj-lt"/>
                <a:ea typeface="Verdana"/>
              </a:rPr>
              <a:t>Decentralizētie ūdensapgādes un kanalizācijas risinājumi;</a:t>
            </a:r>
          </a:p>
          <a:p>
            <a:pPr marL="342900" indent="-342900">
              <a:buChar char="•"/>
            </a:pPr>
            <a:r>
              <a:rPr lang="lv-LV" sz="2400">
                <a:latin typeface="+mj-lt"/>
                <a:ea typeface="Verdana"/>
              </a:rPr>
              <a:t>Krasta kāpu zona.</a:t>
            </a:r>
          </a:p>
          <a:p>
            <a:pPr marL="342900" indent="-342900">
              <a:buChar char="•"/>
            </a:pPr>
            <a:endParaRPr lang="en-US">
              <a:latin typeface="+mj-lt"/>
            </a:endParaRPr>
          </a:p>
        </p:txBody>
      </p:sp>
      <p:sp>
        <p:nvSpPr>
          <p:cNvPr id="4" name="Text Placeholder 3">
            <a:extLst>
              <a:ext uri="{FF2B5EF4-FFF2-40B4-BE49-F238E27FC236}">
                <a16:creationId xmlns:a16="http://schemas.microsoft.com/office/drawing/2014/main" id="{20F0FCFA-B853-3937-DF11-5E0C76DAD6E7}"/>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7E81FB47-91AB-7922-BD04-EED438D42427}"/>
              </a:ext>
            </a:extLst>
          </p:cNvPr>
          <p:cNvSpPr>
            <a:spLocks noGrp="1"/>
          </p:cNvSpPr>
          <p:nvPr>
            <p:ph type="body" sz="quarter" idx="12"/>
          </p:nvPr>
        </p:nvSpPr>
        <p:spPr/>
        <p:txBody>
          <a:bodyPr/>
          <a:lstStyle/>
          <a:p>
            <a:endParaRPr lang="en-US"/>
          </a:p>
        </p:txBody>
      </p:sp>
      <p:sp>
        <p:nvSpPr>
          <p:cNvPr id="6" name="Slide Number Placeholder 5">
            <a:extLst>
              <a:ext uri="{FF2B5EF4-FFF2-40B4-BE49-F238E27FC236}">
                <a16:creationId xmlns:a16="http://schemas.microsoft.com/office/drawing/2014/main" id="{1E701335-C08A-6A2A-1FE0-932A6AB8D604}"/>
              </a:ext>
            </a:extLst>
          </p:cNvPr>
          <p:cNvSpPr>
            <a:spLocks noGrp="1"/>
          </p:cNvSpPr>
          <p:nvPr>
            <p:ph type="sldNum" sz="quarter" idx="13"/>
          </p:nvPr>
        </p:nvSpPr>
        <p:spPr/>
        <p:txBody>
          <a:bodyPr/>
          <a:lstStyle/>
          <a:p>
            <a:pPr>
              <a:defRPr/>
            </a:pPr>
            <a:fld id="{41158152-B28F-45DA-87D5-EB2CD2DAAAFC}" type="slidenum">
              <a:rPr lang="en-US" altLang="en-US"/>
              <a:pPr>
                <a:defRPr/>
              </a:pPr>
              <a:t>2</a:t>
            </a:fld>
            <a:endParaRPr lang="en-US" altLang="en-US"/>
          </a:p>
        </p:txBody>
      </p:sp>
    </p:spTree>
    <p:extLst>
      <p:ext uri="{BB962C8B-B14F-4D97-AF65-F5344CB8AC3E}">
        <p14:creationId xmlns:p14="http://schemas.microsoft.com/office/powerpoint/2010/main" val="9394820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49671-8D2B-C37A-D00F-E1DB9EAE2846}"/>
              </a:ext>
            </a:extLst>
          </p:cNvPr>
          <p:cNvSpPr>
            <a:spLocks noGrp="1"/>
          </p:cNvSpPr>
          <p:nvPr>
            <p:ph type="title"/>
          </p:nvPr>
        </p:nvSpPr>
        <p:spPr>
          <a:xfrm>
            <a:off x="2307419" y="561906"/>
            <a:ext cx="6629752" cy="1151764"/>
          </a:xfrm>
        </p:spPr>
        <p:txBody>
          <a:bodyPr>
            <a:noAutofit/>
          </a:bodyPr>
          <a:lstStyle/>
          <a:p>
            <a:r>
              <a:rPr lang="lv-LV" sz="2800" noProof="0">
                <a:latin typeface="+mj-lt"/>
                <a:ea typeface="Verdana"/>
              </a:rPr>
              <a:t>Applūstošās teritorijas (10% applūduma varbūtība) plānošanas dokumentos</a:t>
            </a:r>
          </a:p>
        </p:txBody>
      </p:sp>
      <p:sp>
        <p:nvSpPr>
          <p:cNvPr id="4" name="Text Placeholder 3">
            <a:extLst>
              <a:ext uri="{FF2B5EF4-FFF2-40B4-BE49-F238E27FC236}">
                <a16:creationId xmlns:a16="http://schemas.microsoft.com/office/drawing/2014/main" id="{BD0DBA4C-089B-9E74-AD9F-D7E550D87751}"/>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5A8F68E2-2A61-1328-151D-0CD99283BA38}"/>
              </a:ext>
            </a:extLst>
          </p:cNvPr>
          <p:cNvSpPr>
            <a:spLocks noGrp="1"/>
          </p:cNvSpPr>
          <p:nvPr>
            <p:ph type="body" sz="quarter" idx="12"/>
          </p:nvPr>
        </p:nvSpPr>
        <p:spPr/>
        <p:txBody>
          <a:bodyPr/>
          <a:lstStyle/>
          <a:p>
            <a:endParaRPr lang="en-US"/>
          </a:p>
        </p:txBody>
      </p:sp>
      <p:sp>
        <p:nvSpPr>
          <p:cNvPr id="6" name="Slide Number Placeholder 5">
            <a:extLst>
              <a:ext uri="{FF2B5EF4-FFF2-40B4-BE49-F238E27FC236}">
                <a16:creationId xmlns:a16="http://schemas.microsoft.com/office/drawing/2014/main" id="{43BEC245-B3EE-5799-39C2-787DA5BCB8BB}"/>
              </a:ext>
            </a:extLst>
          </p:cNvPr>
          <p:cNvSpPr>
            <a:spLocks noGrp="1"/>
          </p:cNvSpPr>
          <p:nvPr>
            <p:ph type="sldNum" sz="quarter" idx="13"/>
          </p:nvPr>
        </p:nvSpPr>
        <p:spPr/>
        <p:txBody>
          <a:bodyPr/>
          <a:lstStyle/>
          <a:p>
            <a:pPr>
              <a:defRPr/>
            </a:pPr>
            <a:fld id="{41158152-B28F-45DA-87D5-EB2CD2DAAAFC}" type="slidenum">
              <a:rPr lang="en-US" altLang="en-US"/>
              <a:pPr>
                <a:defRPr/>
              </a:pPr>
              <a:t>20</a:t>
            </a:fld>
            <a:endParaRPr lang="en-US" altLang="en-US"/>
          </a:p>
        </p:txBody>
      </p:sp>
      <p:pic>
        <p:nvPicPr>
          <p:cNvPr id="8" name="Picture 7" descr="A map of a city&#10;&#10;AI-generated content may be incorrect.">
            <a:extLst>
              <a:ext uri="{FF2B5EF4-FFF2-40B4-BE49-F238E27FC236}">
                <a16:creationId xmlns:a16="http://schemas.microsoft.com/office/drawing/2014/main" id="{CFED011B-D17A-CE0B-B86E-AE055579E7B4}"/>
              </a:ext>
            </a:extLst>
          </p:cNvPr>
          <p:cNvPicPr>
            <a:picLocks noChangeAspect="1"/>
          </p:cNvPicPr>
          <p:nvPr/>
        </p:nvPicPr>
        <p:blipFill>
          <a:blip r:embed="rId2"/>
          <a:stretch>
            <a:fillRect/>
          </a:stretch>
        </p:blipFill>
        <p:spPr>
          <a:xfrm>
            <a:off x="408176" y="2324889"/>
            <a:ext cx="8528995" cy="3390111"/>
          </a:xfrm>
          <a:prstGeom prst="rect">
            <a:avLst/>
          </a:prstGeom>
        </p:spPr>
      </p:pic>
    </p:spTree>
    <p:extLst>
      <p:ext uri="{BB962C8B-B14F-4D97-AF65-F5344CB8AC3E}">
        <p14:creationId xmlns:p14="http://schemas.microsoft.com/office/powerpoint/2010/main" val="3341945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64FCF-6200-4D8A-EBF4-217AE368A3B4}"/>
              </a:ext>
            </a:extLst>
          </p:cNvPr>
          <p:cNvSpPr>
            <a:spLocks noGrp="1"/>
          </p:cNvSpPr>
          <p:nvPr>
            <p:ph type="title"/>
          </p:nvPr>
        </p:nvSpPr>
        <p:spPr>
          <a:xfrm>
            <a:off x="2362200" y="142532"/>
            <a:ext cx="5880557" cy="1414900"/>
          </a:xfrm>
        </p:spPr>
        <p:txBody>
          <a:bodyPr>
            <a:noAutofit/>
          </a:bodyPr>
          <a:lstStyle/>
          <a:p>
            <a:br>
              <a:rPr lang="lv-LV" sz="2800" dirty="0">
                <a:latin typeface="Times New Roman"/>
                <a:ea typeface="Verdana"/>
                <a:cs typeface="Times New Roman"/>
              </a:rPr>
            </a:br>
            <a:r>
              <a:rPr lang="en-US" sz="2800" dirty="0" err="1">
                <a:latin typeface="Times New Roman"/>
                <a:ea typeface="Verdana"/>
                <a:cs typeface="Times New Roman"/>
              </a:rPr>
              <a:t>Plānošanas</a:t>
            </a:r>
            <a:r>
              <a:rPr lang="en-US" sz="2800" dirty="0">
                <a:latin typeface="Times New Roman"/>
                <a:ea typeface="Verdana"/>
                <a:cs typeface="Times New Roman"/>
              </a:rPr>
              <a:t> </a:t>
            </a:r>
            <a:r>
              <a:rPr lang="en-US" sz="2800" dirty="0" err="1">
                <a:latin typeface="Times New Roman"/>
                <a:ea typeface="Verdana"/>
                <a:cs typeface="Times New Roman"/>
              </a:rPr>
              <a:t>dokumentu</a:t>
            </a:r>
            <a:r>
              <a:rPr lang="en-US" sz="2800" dirty="0">
                <a:latin typeface="Times New Roman"/>
                <a:ea typeface="Verdana"/>
                <a:cs typeface="Times New Roman"/>
              </a:rPr>
              <a:t> </a:t>
            </a:r>
            <a:r>
              <a:rPr lang="en-US" sz="2800" dirty="0" err="1">
                <a:latin typeface="Times New Roman"/>
                <a:ea typeface="Verdana"/>
                <a:cs typeface="Times New Roman"/>
              </a:rPr>
              <a:t>izstrādes</a:t>
            </a:r>
            <a:r>
              <a:rPr lang="en-US" sz="2800" dirty="0">
                <a:latin typeface="Times New Roman"/>
                <a:ea typeface="Verdana"/>
                <a:cs typeface="Times New Roman"/>
              </a:rPr>
              <a:t> </a:t>
            </a:r>
            <a:r>
              <a:rPr lang="en-US" sz="2800" dirty="0" err="1">
                <a:latin typeface="Times New Roman"/>
                <a:ea typeface="Verdana"/>
                <a:cs typeface="Times New Roman"/>
              </a:rPr>
              <a:t>nosacījumos</a:t>
            </a:r>
            <a:r>
              <a:rPr lang="en-US" sz="2800" dirty="0">
                <a:latin typeface="Times New Roman"/>
                <a:ea typeface="Verdana"/>
                <a:cs typeface="Times New Roman"/>
              </a:rPr>
              <a:t> </a:t>
            </a:r>
            <a:r>
              <a:rPr lang="en-US" sz="2800" dirty="0" err="1">
                <a:latin typeface="Times New Roman"/>
                <a:ea typeface="Verdana"/>
                <a:cs typeface="Times New Roman"/>
              </a:rPr>
              <a:t>izvirzāmās</a:t>
            </a:r>
            <a:r>
              <a:rPr lang="en-US" sz="2800" dirty="0">
                <a:latin typeface="Times New Roman"/>
                <a:ea typeface="Verdana"/>
                <a:cs typeface="Times New Roman"/>
              </a:rPr>
              <a:t> </a:t>
            </a:r>
            <a:r>
              <a:rPr lang="en-US" sz="2800" dirty="0" err="1">
                <a:latin typeface="Times New Roman"/>
                <a:ea typeface="Verdana"/>
                <a:cs typeface="Times New Roman"/>
              </a:rPr>
              <a:t>prasības</a:t>
            </a:r>
            <a:endParaRPr lang="en-US" sz="2000" dirty="0"/>
          </a:p>
        </p:txBody>
      </p:sp>
      <p:sp>
        <p:nvSpPr>
          <p:cNvPr id="4" name="Text Placeholder 3">
            <a:extLst>
              <a:ext uri="{FF2B5EF4-FFF2-40B4-BE49-F238E27FC236}">
                <a16:creationId xmlns:a16="http://schemas.microsoft.com/office/drawing/2014/main" id="{581FCB0D-82F1-A744-BDA1-50DDF32160C8}"/>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D4A7C3E7-1316-693A-2C51-2AE99C7DFFDA}"/>
              </a:ext>
            </a:extLst>
          </p:cNvPr>
          <p:cNvSpPr>
            <a:spLocks noGrp="1"/>
          </p:cNvSpPr>
          <p:nvPr>
            <p:ph type="body" sz="quarter" idx="12"/>
          </p:nvPr>
        </p:nvSpPr>
        <p:spPr/>
        <p:txBody>
          <a:bodyPr/>
          <a:lstStyle/>
          <a:p>
            <a:endParaRPr lang="en-US"/>
          </a:p>
        </p:txBody>
      </p:sp>
      <p:sp>
        <p:nvSpPr>
          <p:cNvPr id="6" name="Slide Number Placeholder 5">
            <a:extLst>
              <a:ext uri="{FF2B5EF4-FFF2-40B4-BE49-F238E27FC236}">
                <a16:creationId xmlns:a16="http://schemas.microsoft.com/office/drawing/2014/main" id="{A2639DBC-7DB3-06E8-CEB9-2B73A32CE51E}"/>
              </a:ext>
            </a:extLst>
          </p:cNvPr>
          <p:cNvSpPr>
            <a:spLocks noGrp="1"/>
          </p:cNvSpPr>
          <p:nvPr>
            <p:ph type="sldNum" sz="quarter" idx="13"/>
          </p:nvPr>
        </p:nvSpPr>
        <p:spPr/>
        <p:txBody>
          <a:bodyPr/>
          <a:lstStyle/>
          <a:p>
            <a:pPr>
              <a:defRPr/>
            </a:pPr>
            <a:fld id="{41158152-B28F-45DA-87D5-EB2CD2DAAAFC}" type="slidenum">
              <a:rPr lang="en-US" altLang="en-US"/>
              <a:pPr>
                <a:defRPr/>
              </a:pPr>
              <a:t>21</a:t>
            </a:fld>
            <a:endParaRPr lang="en-US" altLang="en-US"/>
          </a:p>
        </p:txBody>
      </p:sp>
      <p:pic>
        <p:nvPicPr>
          <p:cNvPr id="8" name="Content Placeholder 7">
            <a:extLst>
              <a:ext uri="{FF2B5EF4-FFF2-40B4-BE49-F238E27FC236}">
                <a16:creationId xmlns:a16="http://schemas.microsoft.com/office/drawing/2014/main" id="{F284ED1A-A5ED-717D-4425-6FD7FD20DD73}"/>
              </a:ext>
            </a:extLst>
          </p:cNvPr>
          <p:cNvPicPr>
            <a:picLocks noGrp="1" noChangeAspect="1"/>
          </p:cNvPicPr>
          <p:nvPr>
            <p:ph idx="1"/>
          </p:nvPr>
        </p:nvPicPr>
        <p:blipFill>
          <a:blip r:embed="rId3"/>
          <a:stretch>
            <a:fillRect/>
          </a:stretch>
        </p:blipFill>
        <p:spPr>
          <a:xfrm>
            <a:off x="2081357" y="1557432"/>
            <a:ext cx="6998635" cy="3431794"/>
          </a:xfrm>
          <a:prstGeom prst="rect">
            <a:avLst/>
          </a:prstGeom>
        </p:spPr>
      </p:pic>
      <p:pic>
        <p:nvPicPr>
          <p:cNvPr id="9" name="Picture 8">
            <a:extLst>
              <a:ext uri="{FF2B5EF4-FFF2-40B4-BE49-F238E27FC236}">
                <a16:creationId xmlns:a16="http://schemas.microsoft.com/office/drawing/2014/main" id="{E65776A3-8D4B-A1C4-4DE4-2237E78886CC}"/>
              </a:ext>
            </a:extLst>
          </p:cNvPr>
          <p:cNvPicPr>
            <a:picLocks noChangeAspect="1"/>
          </p:cNvPicPr>
          <p:nvPr/>
        </p:nvPicPr>
        <p:blipFill>
          <a:blip r:embed="rId4"/>
          <a:stretch>
            <a:fillRect/>
          </a:stretch>
        </p:blipFill>
        <p:spPr>
          <a:xfrm>
            <a:off x="-20968" y="2629571"/>
            <a:ext cx="5178184" cy="4228429"/>
          </a:xfrm>
          <a:prstGeom prst="rect">
            <a:avLst/>
          </a:prstGeom>
        </p:spPr>
      </p:pic>
    </p:spTree>
    <p:extLst>
      <p:ext uri="{BB962C8B-B14F-4D97-AF65-F5344CB8AC3E}">
        <p14:creationId xmlns:p14="http://schemas.microsoft.com/office/powerpoint/2010/main" val="4042007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FA1C4-AC0B-6674-7727-F8B5ADE2988F}"/>
              </a:ext>
            </a:extLst>
          </p:cNvPr>
          <p:cNvSpPr>
            <a:spLocks noGrp="1"/>
          </p:cNvSpPr>
          <p:nvPr>
            <p:ph type="title"/>
          </p:nvPr>
        </p:nvSpPr>
        <p:spPr>
          <a:xfrm>
            <a:off x="932252" y="162823"/>
            <a:ext cx="8632372" cy="1199633"/>
          </a:xfrm>
        </p:spPr>
        <p:txBody>
          <a:bodyPr>
            <a:noAutofit/>
          </a:bodyPr>
          <a:lstStyle/>
          <a:p>
            <a:pPr algn="ctr"/>
            <a:br>
              <a:rPr lang="lv-LV" sz="2800" dirty="0">
                <a:latin typeface="Times New Roman"/>
                <a:ea typeface="Verdana"/>
                <a:cs typeface="Times New Roman"/>
              </a:rPr>
            </a:br>
            <a:r>
              <a:rPr lang="en-US" sz="2800" dirty="0">
                <a:latin typeface="Times New Roman"/>
                <a:ea typeface="Verdana"/>
                <a:cs typeface="Times New Roman"/>
              </a:rPr>
              <a:t>Pl</a:t>
            </a:r>
            <a:r>
              <a:rPr lang="lv-LV" sz="2800" dirty="0" err="1">
                <a:latin typeface="Times New Roman"/>
                <a:ea typeface="Verdana"/>
                <a:cs typeface="Times New Roman"/>
              </a:rPr>
              <a:t>ūdu</a:t>
            </a:r>
            <a:r>
              <a:rPr lang="lv-LV" sz="2800" dirty="0">
                <a:latin typeface="Times New Roman"/>
                <a:ea typeface="Verdana"/>
                <a:cs typeface="Times New Roman"/>
              </a:rPr>
              <a:t> riska teritorijas</a:t>
            </a:r>
            <a:endParaRPr lang="lv-LV" sz="2800" noProof="0" dirty="0">
              <a:ea typeface="Verdana"/>
            </a:endParaRPr>
          </a:p>
        </p:txBody>
      </p:sp>
      <p:sp>
        <p:nvSpPr>
          <p:cNvPr id="5" name="Text Placeholder 4">
            <a:extLst>
              <a:ext uri="{FF2B5EF4-FFF2-40B4-BE49-F238E27FC236}">
                <a16:creationId xmlns:a16="http://schemas.microsoft.com/office/drawing/2014/main" id="{39276E45-0D47-2B1A-65E7-E5B34EB56CA9}"/>
              </a:ext>
            </a:extLst>
          </p:cNvPr>
          <p:cNvSpPr>
            <a:spLocks noGrp="1"/>
          </p:cNvSpPr>
          <p:nvPr>
            <p:ph type="body" sz="quarter" idx="12"/>
          </p:nvPr>
        </p:nvSpPr>
        <p:spPr/>
        <p:txBody>
          <a:bodyPr/>
          <a:lstStyle/>
          <a:p>
            <a:endParaRPr lang="en-US"/>
          </a:p>
        </p:txBody>
      </p:sp>
      <p:sp>
        <p:nvSpPr>
          <p:cNvPr id="6" name="Slide Number Placeholder 5">
            <a:extLst>
              <a:ext uri="{FF2B5EF4-FFF2-40B4-BE49-F238E27FC236}">
                <a16:creationId xmlns:a16="http://schemas.microsoft.com/office/drawing/2014/main" id="{5C453E14-9896-3661-B639-8342ABA86DBA}"/>
              </a:ext>
            </a:extLst>
          </p:cNvPr>
          <p:cNvSpPr>
            <a:spLocks noGrp="1"/>
          </p:cNvSpPr>
          <p:nvPr>
            <p:ph type="sldNum" sz="quarter" idx="13"/>
          </p:nvPr>
        </p:nvSpPr>
        <p:spPr/>
        <p:txBody>
          <a:bodyPr/>
          <a:lstStyle/>
          <a:p>
            <a:pPr>
              <a:defRPr/>
            </a:pPr>
            <a:fld id="{41158152-B28F-45DA-87D5-EB2CD2DAAAFC}" type="slidenum">
              <a:rPr lang="en-US" altLang="en-US"/>
              <a:pPr>
                <a:defRPr/>
              </a:pPr>
              <a:t>22</a:t>
            </a:fld>
            <a:endParaRPr lang="en-US" altLang="en-US"/>
          </a:p>
        </p:txBody>
      </p:sp>
      <p:pic>
        <p:nvPicPr>
          <p:cNvPr id="4" name="Picture 3">
            <a:extLst>
              <a:ext uri="{FF2B5EF4-FFF2-40B4-BE49-F238E27FC236}">
                <a16:creationId xmlns:a16="http://schemas.microsoft.com/office/drawing/2014/main" id="{43652829-0FCD-14F3-9B97-D14283B20D4B}"/>
              </a:ext>
            </a:extLst>
          </p:cNvPr>
          <p:cNvPicPr>
            <a:picLocks noChangeAspect="1"/>
          </p:cNvPicPr>
          <p:nvPr/>
        </p:nvPicPr>
        <p:blipFill>
          <a:blip r:embed="rId3"/>
          <a:stretch>
            <a:fillRect/>
          </a:stretch>
        </p:blipFill>
        <p:spPr>
          <a:xfrm>
            <a:off x="3039732" y="1033050"/>
            <a:ext cx="6204874" cy="2807430"/>
          </a:xfrm>
          <a:prstGeom prst="rect">
            <a:avLst/>
          </a:prstGeom>
        </p:spPr>
      </p:pic>
      <p:pic>
        <p:nvPicPr>
          <p:cNvPr id="9" name="Picture 8" descr="A screenshot of a computer screen&#10;&#10;AI-generated content may be incorrect.">
            <a:extLst>
              <a:ext uri="{FF2B5EF4-FFF2-40B4-BE49-F238E27FC236}">
                <a16:creationId xmlns:a16="http://schemas.microsoft.com/office/drawing/2014/main" id="{C81EB3D9-9402-7ABB-E021-0B2F3BA23D07}"/>
              </a:ext>
            </a:extLst>
          </p:cNvPr>
          <p:cNvPicPr>
            <a:picLocks noChangeAspect="1"/>
          </p:cNvPicPr>
          <p:nvPr/>
        </p:nvPicPr>
        <p:blipFill>
          <a:blip r:embed="rId4"/>
          <a:stretch>
            <a:fillRect/>
          </a:stretch>
        </p:blipFill>
        <p:spPr>
          <a:xfrm>
            <a:off x="0" y="3755956"/>
            <a:ext cx="6848856" cy="3102044"/>
          </a:xfrm>
          <a:prstGeom prst="rect">
            <a:avLst/>
          </a:prstGeom>
        </p:spPr>
      </p:pic>
    </p:spTree>
    <p:extLst>
      <p:ext uri="{BB962C8B-B14F-4D97-AF65-F5344CB8AC3E}">
        <p14:creationId xmlns:p14="http://schemas.microsoft.com/office/powerpoint/2010/main" val="7518256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DB81C41-FAAF-CC75-D47F-5C11F04BF57B}"/>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495E72B0-D49F-47A0-479A-476922E749AD}"/>
              </a:ext>
            </a:extLst>
          </p:cNvPr>
          <p:cNvSpPr>
            <a:spLocks noGrp="1"/>
          </p:cNvSpPr>
          <p:nvPr>
            <p:ph type="body" sz="quarter" idx="12"/>
          </p:nvPr>
        </p:nvSpPr>
        <p:spPr/>
        <p:txBody>
          <a:bodyPr/>
          <a:lstStyle/>
          <a:p>
            <a:endParaRPr lang="en-US"/>
          </a:p>
        </p:txBody>
      </p:sp>
      <p:sp>
        <p:nvSpPr>
          <p:cNvPr id="6" name="Slide Number Placeholder 5">
            <a:extLst>
              <a:ext uri="{FF2B5EF4-FFF2-40B4-BE49-F238E27FC236}">
                <a16:creationId xmlns:a16="http://schemas.microsoft.com/office/drawing/2014/main" id="{D34529A6-00E0-5491-87F3-91FB5A616CC8}"/>
              </a:ext>
            </a:extLst>
          </p:cNvPr>
          <p:cNvSpPr>
            <a:spLocks noGrp="1"/>
          </p:cNvSpPr>
          <p:nvPr>
            <p:ph type="sldNum" sz="quarter" idx="13"/>
          </p:nvPr>
        </p:nvSpPr>
        <p:spPr/>
        <p:txBody>
          <a:bodyPr/>
          <a:lstStyle/>
          <a:p>
            <a:pPr>
              <a:defRPr/>
            </a:pPr>
            <a:fld id="{41158152-B28F-45DA-87D5-EB2CD2DAAAFC}" type="slidenum">
              <a:rPr lang="en-US" altLang="en-US"/>
              <a:pPr>
                <a:defRPr/>
              </a:pPr>
              <a:t>23</a:t>
            </a:fld>
            <a:endParaRPr lang="en-US" altLang="en-US"/>
          </a:p>
        </p:txBody>
      </p:sp>
      <p:sp>
        <p:nvSpPr>
          <p:cNvPr id="8" name="Content Placeholder 7">
            <a:extLst>
              <a:ext uri="{FF2B5EF4-FFF2-40B4-BE49-F238E27FC236}">
                <a16:creationId xmlns:a16="http://schemas.microsoft.com/office/drawing/2014/main" id="{520971C4-3187-395E-D0AA-78852559B2AB}"/>
              </a:ext>
            </a:extLst>
          </p:cNvPr>
          <p:cNvSpPr>
            <a:spLocks noGrp="1"/>
          </p:cNvSpPr>
          <p:nvPr>
            <p:ph idx="1"/>
          </p:nvPr>
        </p:nvSpPr>
        <p:spPr>
          <a:xfrm>
            <a:off x="2231135" y="507710"/>
            <a:ext cx="6137905" cy="4626428"/>
          </a:xfrm>
        </p:spPr>
        <p:txBody>
          <a:bodyPr>
            <a:normAutofit/>
          </a:bodyPr>
          <a:lstStyle/>
          <a:p>
            <a:pPr algn="ctr"/>
            <a:r>
              <a:rPr lang="lv-LV" sz="2800" b="1" noProof="0" dirty="0">
                <a:latin typeface="+mj-lt"/>
                <a:ea typeface="Verdana"/>
                <a:cs typeface="Times New Roman"/>
              </a:rPr>
              <a:t>Applūstošo teritoriju precizēšana</a:t>
            </a:r>
            <a:endParaRPr lang="lv-LV" sz="2800" b="1" noProof="0" dirty="0">
              <a:latin typeface="+mj-lt"/>
              <a:ea typeface="Verdana"/>
            </a:endParaRPr>
          </a:p>
          <a:p>
            <a:endParaRPr lang="en-US" dirty="0"/>
          </a:p>
        </p:txBody>
      </p:sp>
      <p:pic>
        <p:nvPicPr>
          <p:cNvPr id="2" name="Picture 1">
            <a:extLst>
              <a:ext uri="{FF2B5EF4-FFF2-40B4-BE49-F238E27FC236}">
                <a16:creationId xmlns:a16="http://schemas.microsoft.com/office/drawing/2014/main" id="{FA2B1A46-A044-634E-AA1A-F23F7E0995C4}"/>
              </a:ext>
            </a:extLst>
          </p:cNvPr>
          <p:cNvPicPr>
            <a:picLocks noChangeAspect="1"/>
          </p:cNvPicPr>
          <p:nvPr/>
        </p:nvPicPr>
        <p:blipFill>
          <a:blip r:embed="rId3"/>
          <a:stretch>
            <a:fillRect/>
          </a:stretch>
        </p:blipFill>
        <p:spPr>
          <a:xfrm>
            <a:off x="5300087" y="1197864"/>
            <a:ext cx="3595076" cy="5590032"/>
          </a:xfrm>
          <a:prstGeom prst="rect">
            <a:avLst/>
          </a:prstGeom>
        </p:spPr>
      </p:pic>
      <p:sp>
        <p:nvSpPr>
          <p:cNvPr id="3" name="TextBox 2">
            <a:extLst>
              <a:ext uri="{FF2B5EF4-FFF2-40B4-BE49-F238E27FC236}">
                <a16:creationId xmlns:a16="http://schemas.microsoft.com/office/drawing/2014/main" id="{9BC99C5C-FBD4-CE94-B5C5-8AC813D9CF46}"/>
              </a:ext>
            </a:extLst>
          </p:cNvPr>
          <p:cNvSpPr txBox="1"/>
          <p:nvPr/>
        </p:nvSpPr>
        <p:spPr>
          <a:xfrm>
            <a:off x="773203" y="2216631"/>
            <a:ext cx="4000761" cy="2846933"/>
          </a:xfrm>
          <a:prstGeom prst="rect">
            <a:avLst/>
          </a:prstGeom>
          <a:noFill/>
        </p:spPr>
        <p:txBody>
          <a:bodyPr wrap="square" rtlCol="0">
            <a:spAutoFit/>
          </a:bodyPr>
          <a:lstStyle/>
          <a:p>
            <a:r>
              <a:rPr lang="lv-LV" sz="1800" dirty="0">
                <a:latin typeface="Times New Roman"/>
                <a:ea typeface="Verdana"/>
                <a:cs typeface="Times New Roman"/>
              </a:rPr>
              <a:t>Saskaņā ar Ministru kabineta noteikumiem </a:t>
            </a:r>
            <a:r>
              <a:rPr lang="en-US" sz="1800" dirty="0">
                <a:latin typeface="Times New Roman"/>
                <a:ea typeface="Verdana"/>
                <a:cs typeface="Times New Roman"/>
              </a:rPr>
              <a:t>Nr. 240 </a:t>
            </a:r>
            <a:r>
              <a:rPr lang="en-US" sz="1800" dirty="0">
                <a:latin typeface="Times New Roman"/>
                <a:ea typeface="Verdana"/>
                <a:cs typeface="Times New Roman"/>
                <a:hlinkClick r:id="rId4"/>
              </a:rPr>
              <a:t>“</a:t>
            </a:r>
            <a:r>
              <a:rPr lang="en-US" sz="1800" dirty="0" err="1">
                <a:latin typeface="Times New Roman"/>
                <a:ea typeface="Verdana"/>
                <a:cs typeface="Times New Roman"/>
                <a:hlinkClick r:id="rId4"/>
              </a:rPr>
              <a:t>Vispārīgie</a:t>
            </a:r>
            <a:r>
              <a:rPr lang="en-US" sz="1800" dirty="0">
                <a:latin typeface="Times New Roman"/>
                <a:ea typeface="Verdana"/>
                <a:cs typeface="Times New Roman"/>
                <a:hlinkClick r:id="rId4"/>
              </a:rPr>
              <a:t> </a:t>
            </a:r>
            <a:r>
              <a:rPr lang="en-US" sz="1800" dirty="0" err="1">
                <a:latin typeface="Times New Roman"/>
                <a:ea typeface="Verdana"/>
                <a:cs typeface="Times New Roman"/>
                <a:hlinkClick r:id="rId4"/>
              </a:rPr>
              <a:t>teritorijas</a:t>
            </a:r>
            <a:r>
              <a:rPr lang="en-US" sz="1800" dirty="0">
                <a:latin typeface="Times New Roman"/>
                <a:ea typeface="Verdana"/>
                <a:cs typeface="Times New Roman"/>
                <a:hlinkClick r:id="rId4"/>
              </a:rPr>
              <a:t> </a:t>
            </a:r>
            <a:r>
              <a:rPr lang="en-US" sz="1800" dirty="0" err="1">
                <a:latin typeface="Times New Roman"/>
                <a:ea typeface="Verdana"/>
                <a:cs typeface="Times New Roman"/>
                <a:hlinkClick r:id="rId4"/>
              </a:rPr>
              <a:t>plānošanas</a:t>
            </a:r>
            <a:r>
              <a:rPr lang="en-US" sz="1800" dirty="0">
                <a:latin typeface="Times New Roman"/>
                <a:ea typeface="Verdana"/>
                <a:cs typeface="Times New Roman"/>
                <a:hlinkClick r:id="rId4"/>
              </a:rPr>
              <a:t>, </a:t>
            </a:r>
            <a:r>
              <a:rPr lang="en-US" sz="1800" dirty="0" err="1">
                <a:latin typeface="Times New Roman"/>
                <a:ea typeface="Verdana"/>
                <a:cs typeface="Times New Roman"/>
                <a:hlinkClick r:id="rId4"/>
              </a:rPr>
              <a:t>izmantošanas</a:t>
            </a:r>
            <a:r>
              <a:rPr lang="en-US" sz="1800" dirty="0">
                <a:latin typeface="Times New Roman"/>
                <a:ea typeface="Verdana"/>
                <a:cs typeface="Times New Roman"/>
                <a:hlinkClick r:id="rId4"/>
              </a:rPr>
              <a:t> un </a:t>
            </a:r>
            <a:r>
              <a:rPr lang="en-US" sz="1800" dirty="0" err="1">
                <a:latin typeface="Times New Roman"/>
                <a:ea typeface="Verdana"/>
                <a:cs typeface="Times New Roman"/>
                <a:hlinkClick r:id="rId4"/>
              </a:rPr>
              <a:t>apbūves</a:t>
            </a:r>
            <a:r>
              <a:rPr lang="en-US" sz="1800" dirty="0">
                <a:latin typeface="Times New Roman"/>
                <a:ea typeface="Verdana"/>
                <a:cs typeface="Times New Roman"/>
                <a:hlinkClick r:id="rId4"/>
              </a:rPr>
              <a:t> </a:t>
            </a:r>
            <a:r>
              <a:rPr lang="en-US" sz="1800" dirty="0" err="1">
                <a:latin typeface="Times New Roman"/>
                <a:ea typeface="Verdana"/>
                <a:cs typeface="Times New Roman"/>
                <a:hlinkClick r:id="rId4"/>
              </a:rPr>
              <a:t>noteikumi</a:t>
            </a:r>
            <a:r>
              <a:rPr lang="en-US" sz="1800" dirty="0">
                <a:latin typeface="Times New Roman"/>
                <a:ea typeface="Verdana"/>
                <a:cs typeface="Times New Roman"/>
                <a:hlinkClick r:id="rId4"/>
              </a:rPr>
              <a:t>”</a:t>
            </a:r>
            <a:r>
              <a:rPr lang="en-US" sz="1800" dirty="0">
                <a:latin typeface="Times New Roman"/>
                <a:ea typeface="Verdana"/>
                <a:cs typeface="Times New Roman"/>
              </a:rPr>
              <a:t> </a:t>
            </a:r>
            <a:r>
              <a:rPr lang="lv-LV" sz="1800" dirty="0">
                <a:latin typeface="Times New Roman"/>
                <a:ea typeface="Verdana"/>
                <a:cs typeface="Times New Roman"/>
              </a:rPr>
              <a:t>applūstošās teritorijas, kas attēlotas </a:t>
            </a:r>
            <a:r>
              <a:rPr lang="en-US" sz="1800" dirty="0" err="1">
                <a:latin typeface="Times New Roman"/>
                <a:ea typeface="Verdana"/>
                <a:cs typeface="Times New Roman"/>
              </a:rPr>
              <a:t>teritorijas</a:t>
            </a:r>
            <a:r>
              <a:rPr lang="en-US" sz="1800" dirty="0">
                <a:latin typeface="Times New Roman"/>
                <a:ea typeface="Verdana"/>
                <a:cs typeface="Times New Roman"/>
              </a:rPr>
              <a:t> </a:t>
            </a:r>
            <a:r>
              <a:rPr lang="lv-LV" sz="1800" dirty="0">
                <a:latin typeface="Times New Roman"/>
                <a:ea typeface="Verdana"/>
                <a:cs typeface="Times New Roman"/>
              </a:rPr>
              <a:t>plānojumā, precizē </a:t>
            </a:r>
            <a:r>
              <a:rPr lang="lv-LV" sz="1800" dirty="0" err="1">
                <a:latin typeface="Times New Roman"/>
                <a:ea typeface="Verdana"/>
                <a:cs typeface="Times New Roman"/>
              </a:rPr>
              <a:t>lokālplānojumā</a:t>
            </a:r>
            <a:r>
              <a:rPr lang="lv-LV" sz="1800" dirty="0">
                <a:latin typeface="Times New Roman"/>
                <a:ea typeface="Verdana"/>
                <a:cs typeface="Times New Roman"/>
              </a:rPr>
              <a:t>, detālplānojumā vai būvprojektā, balstoties uz aktuālu, augstas detalizācijas topogrāfisko plānu</a:t>
            </a:r>
            <a:r>
              <a:rPr lang="en-US" sz="1800" dirty="0">
                <a:latin typeface="Times New Roman"/>
                <a:ea typeface="Verdana"/>
                <a:cs typeface="Times New Roman"/>
              </a:rPr>
              <a:t>.</a:t>
            </a:r>
            <a:endParaRPr lang="lv-LV" sz="1800" dirty="0">
              <a:solidFill>
                <a:srgbClr val="90C226"/>
              </a:solidFill>
              <a:latin typeface="Wingdings"/>
              <a:ea typeface="Verdana"/>
              <a:cs typeface="Times New Roman"/>
              <a:sym typeface="Wingdings"/>
            </a:endParaRPr>
          </a:p>
          <a:p>
            <a:endParaRPr lang="lv-LV" dirty="0"/>
          </a:p>
        </p:txBody>
      </p:sp>
    </p:spTree>
    <p:extLst>
      <p:ext uri="{BB962C8B-B14F-4D97-AF65-F5344CB8AC3E}">
        <p14:creationId xmlns:p14="http://schemas.microsoft.com/office/powerpoint/2010/main" val="25419185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4C73D-61C5-E674-16F2-86DD57B94108}"/>
              </a:ext>
            </a:extLst>
          </p:cNvPr>
          <p:cNvSpPr>
            <a:spLocks noGrp="1"/>
          </p:cNvSpPr>
          <p:nvPr>
            <p:ph type="title"/>
          </p:nvPr>
        </p:nvSpPr>
        <p:spPr>
          <a:xfrm>
            <a:off x="2154981" y="381000"/>
            <a:ext cx="6531819" cy="962635"/>
          </a:xfrm>
        </p:spPr>
        <p:txBody>
          <a:bodyPr>
            <a:normAutofit fontScale="90000"/>
          </a:bodyPr>
          <a:lstStyle/>
          <a:p>
            <a:pPr algn="ctr"/>
            <a:r>
              <a:rPr lang="en-US" sz="3100" err="1">
                <a:latin typeface="+mj-lt"/>
                <a:ea typeface="Verdana"/>
                <a:cs typeface="Times New Roman"/>
              </a:rPr>
              <a:t>Aizliegumi</a:t>
            </a:r>
            <a:r>
              <a:rPr lang="en-US" sz="3100">
                <a:latin typeface="+mj-lt"/>
                <a:ea typeface="Verdana"/>
                <a:cs typeface="Times New Roman"/>
              </a:rPr>
              <a:t> </a:t>
            </a:r>
            <a:r>
              <a:rPr lang="en-US" sz="3100" err="1">
                <a:latin typeface="+mj-lt"/>
                <a:ea typeface="Verdana"/>
                <a:cs typeface="Times New Roman"/>
              </a:rPr>
              <a:t>applūstošajās</a:t>
            </a:r>
            <a:r>
              <a:rPr lang="en-US" sz="3100">
                <a:latin typeface="+mj-lt"/>
                <a:ea typeface="Verdana"/>
                <a:cs typeface="Times New Roman"/>
              </a:rPr>
              <a:t> </a:t>
            </a:r>
            <a:r>
              <a:rPr lang="en-US" sz="3100" err="1">
                <a:latin typeface="+mj-lt"/>
                <a:ea typeface="Verdana"/>
                <a:cs typeface="Times New Roman"/>
              </a:rPr>
              <a:t>teritorijās</a:t>
            </a:r>
            <a:r>
              <a:rPr lang="en-US" sz="3100">
                <a:latin typeface="+mj-lt"/>
                <a:ea typeface="Verdana"/>
                <a:cs typeface="Times New Roman"/>
              </a:rPr>
              <a:t> </a:t>
            </a:r>
            <a:br>
              <a:rPr lang="lv-LV" sz="3100">
                <a:latin typeface="+mj-lt"/>
                <a:ea typeface="Verdana"/>
                <a:cs typeface="Times New Roman"/>
              </a:rPr>
            </a:br>
            <a:r>
              <a:rPr lang="en-US" sz="3100">
                <a:latin typeface="+mj-lt"/>
                <a:ea typeface="Verdana"/>
                <a:cs typeface="Times New Roman"/>
              </a:rPr>
              <a:t>(10 % </a:t>
            </a:r>
            <a:r>
              <a:rPr lang="en-US" sz="3100" err="1">
                <a:latin typeface="+mj-lt"/>
                <a:ea typeface="Verdana"/>
                <a:cs typeface="Times New Roman"/>
              </a:rPr>
              <a:t>applūduma</a:t>
            </a:r>
            <a:r>
              <a:rPr lang="en-US" sz="3100">
                <a:latin typeface="+mj-lt"/>
                <a:ea typeface="Verdana"/>
                <a:cs typeface="Times New Roman"/>
              </a:rPr>
              <a:t> </a:t>
            </a:r>
            <a:r>
              <a:rPr lang="en-US" sz="3100" err="1">
                <a:latin typeface="+mj-lt"/>
                <a:ea typeface="Verdana"/>
                <a:cs typeface="Times New Roman"/>
              </a:rPr>
              <a:t>varbūtība</a:t>
            </a:r>
            <a:r>
              <a:rPr lang="en-US" sz="3100">
                <a:latin typeface="+mj-lt"/>
                <a:ea typeface="Verdana"/>
                <a:cs typeface="Times New Roman"/>
              </a:rPr>
              <a:t>)</a:t>
            </a:r>
            <a:endParaRPr lang="en-US" sz="3100">
              <a:latin typeface="+mj-lt"/>
              <a:ea typeface="Verdana"/>
            </a:endParaRPr>
          </a:p>
          <a:p>
            <a:endParaRPr lang="en-US"/>
          </a:p>
        </p:txBody>
      </p:sp>
      <p:sp>
        <p:nvSpPr>
          <p:cNvPr id="3" name="Content Placeholder 2">
            <a:extLst>
              <a:ext uri="{FF2B5EF4-FFF2-40B4-BE49-F238E27FC236}">
                <a16:creationId xmlns:a16="http://schemas.microsoft.com/office/drawing/2014/main" id="{D542C5C5-31A7-3F8B-C1E0-935EE8177A03}"/>
              </a:ext>
            </a:extLst>
          </p:cNvPr>
          <p:cNvSpPr>
            <a:spLocks noGrp="1"/>
          </p:cNvSpPr>
          <p:nvPr>
            <p:ph idx="1"/>
          </p:nvPr>
        </p:nvSpPr>
        <p:spPr>
          <a:xfrm>
            <a:off x="783771" y="2179948"/>
            <a:ext cx="7903029" cy="3830853"/>
          </a:xfrm>
        </p:spPr>
        <p:txBody>
          <a:bodyPr>
            <a:normAutofit/>
          </a:bodyPr>
          <a:lstStyle/>
          <a:p>
            <a:r>
              <a:rPr lang="lv-LV" sz="2400" noProof="0">
                <a:latin typeface="Times New Roman"/>
                <a:ea typeface="Verdana"/>
                <a:cs typeface="Times New Roman"/>
              </a:rPr>
              <a:t>Aizsargjoslu likuma 37. panta pirmās daļas 4. punkts noteic, ka applūstošajās teritorijās ir aizliegts uzbērt zemi un būvēt ēkas un būves, kas ir lielākas par </a:t>
            </a:r>
            <a:r>
              <a:rPr lang="lv-LV" sz="2400" noProof="0" err="1">
                <a:latin typeface="Times New Roman"/>
                <a:ea typeface="Verdana"/>
                <a:cs typeface="Times New Roman"/>
              </a:rPr>
              <a:t>mazēkām</a:t>
            </a:r>
            <a:r>
              <a:rPr lang="lv-LV" sz="2400" noProof="0">
                <a:latin typeface="Times New Roman"/>
                <a:ea typeface="Verdana"/>
                <a:cs typeface="Times New Roman"/>
              </a:rPr>
              <a:t>, t. i., 25 kvadrātmetriem.</a:t>
            </a:r>
            <a:br>
              <a:rPr lang="lv-LV" sz="2400" noProof="0">
                <a:latin typeface="Times New Roman"/>
                <a:cs typeface="Times New Roman"/>
              </a:rPr>
            </a:br>
            <a:r>
              <a:rPr lang="lv-LV" sz="2400" noProof="0">
                <a:latin typeface="Times New Roman"/>
                <a:ea typeface="Verdana"/>
                <a:cs typeface="Times New Roman"/>
              </a:rPr>
              <a:t> Tātad, teritorijās, kas applūst vidēji reizi desmit gados (ir 10% teritorijas applūšanas risks), būvēt ir aizliegts.</a:t>
            </a:r>
            <a:endParaRPr lang="lv-LV" sz="2400" noProof="0">
              <a:ea typeface="Verdana"/>
            </a:endParaRPr>
          </a:p>
        </p:txBody>
      </p:sp>
      <p:sp>
        <p:nvSpPr>
          <p:cNvPr id="4" name="Text Placeholder 3">
            <a:extLst>
              <a:ext uri="{FF2B5EF4-FFF2-40B4-BE49-F238E27FC236}">
                <a16:creationId xmlns:a16="http://schemas.microsoft.com/office/drawing/2014/main" id="{41421FE5-F8EB-A323-158D-9B704FCA219A}"/>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F3401EC5-2368-F143-87FE-F514BF015CD8}"/>
              </a:ext>
            </a:extLst>
          </p:cNvPr>
          <p:cNvSpPr>
            <a:spLocks noGrp="1"/>
          </p:cNvSpPr>
          <p:nvPr>
            <p:ph type="body" sz="quarter" idx="12"/>
          </p:nvPr>
        </p:nvSpPr>
        <p:spPr/>
        <p:txBody>
          <a:bodyPr/>
          <a:lstStyle/>
          <a:p>
            <a:endParaRPr lang="en-US"/>
          </a:p>
        </p:txBody>
      </p:sp>
      <p:sp>
        <p:nvSpPr>
          <p:cNvPr id="6" name="Slide Number Placeholder 5">
            <a:extLst>
              <a:ext uri="{FF2B5EF4-FFF2-40B4-BE49-F238E27FC236}">
                <a16:creationId xmlns:a16="http://schemas.microsoft.com/office/drawing/2014/main" id="{52633AD9-C206-2C93-1E4D-016C8B3779B5}"/>
              </a:ext>
            </a:extLst>
          </p:cNvPr>
          <p:cNvSpPr>
            <a:spLocks noGrp="1"/>
          </p:cNvSpPr>
          <p:nvPr>
            <p:ph type="sldNum" sz="quarter" idx="13"/>
          </p:nvPr>
        </p:nvSpPr>
        <p:spPr/>
        <p:txBody>
          <a:bodyPr/>
          <a:lstStyle/>
          <a:p>
            <a:pPr>
              <a:defRPr/>
            </a:pPr>
            <a:fld id="{41158152-B28F-45DA-87D5-EB2CD2DAAAFC}" type="slidenum">
              <a:rPr lang="en-US" altLang="en-US"/>
              <a:pPr>
                <a:defRPr/>
              </a:pPr>
              <a:t>24</a:t>
            </a:fld>
            <a:endParaRPr lang="en-US" altLang="en-US"/>
          </a:p>
        </p:txBody>
      </p:sp>
    </p:spTree>
    <p:extLst>
      <p:ext uri="{BB962C8B-B14F-4D97-AF65-F5344CB8AC3E}">
        <p14:creationId xmlns:p14="http://schemas.microsoft.com/office/powerpoint/2010/main" val="29089586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D6E47-511A-8F86-2D4E-4362D0CB67DE}"/>
            </a:ext>
          </a:extLst>
        </p:cNvPr>
        <p:cNvGrpSpPr/>
        <p:nvPr/>
      </p:nvGrpSpPr>
      <p:grpSpPr>
        <a:xfrm>
          <a:off x="0" y="0"/>
          <a:ext cx="0" cy="0"/>
          <a:chOff x="0" y="0"/>
          <a:chExt cx="0" cy="0"/>
        </a:xfrm>
      </p:grpSpPr>
      <p:sp>
        <p:nvSpPr>
          <p:cNvPr id="13314" name="Title 1">
            <a:extLst>
              <a:ext uri="{FF2B5EF4-FFF2-40B4-BE49-F238E27FC236}">
                <a16:creationId xmlns:a16="http://schemas.microsoft.com/office/drawing/2014/main" id="{FA2076AC-712F-B3F2-5BF2-FDC014A035CC}"/>
              </a:ext>
            </a:extLst>
          </p:cNvPr>
          <p:cNvSpPr>
            <a:spLocks noGrp="1"/>
          </p:cNvSpPr>
          <p:nvPr>
            <p:ph type="title"/>
          </p:nvPr>
        </p:nvSpPr>
        <p:spPr>
          <a:xfrm>
            <a:off x="2590800" y="381000"/>
            <a:ext cx="6096000" cy="1228738"/>
          </a:xfrm>
        </p:spPr>
        <p:txBody>
          <a:bodyPr>
            <a:normAutofit fontScale="90000"/>
          </a:bodyPr>
          <a:lstStyle/>
          <a:p>
            <a:br>
              <a:rPr lang="lv-LV" altLang="en-US" sz="2800">
                <a:latin typeface="+mj-lt"/>
              </a:rPr>
            </a:br>
            <a:r>
              <a:rPr lang="lv-LV" altLang="en-US" sz="2800">
                <a:latin typeface="+mj-lt"/>
                <a:ea typeface="Verdana"/>
              </a:rPr>
              <a:t>Centralizētās un decentralizētās ūdensapgādes un kanalizācijas sistēmas</a:t>
            </a:r>
            <a:endParaRPr lang="lv-LV" altLang="en-US" sz="2800">
              <a:latin typeface="+mj-lt"/>
            </a:endParaRPr>
          </a:p>
        </p:txBody>
      </p:sp>
      <p:sp>
        <p:nvSpPr>
          <p:cNvPr id="13315" name="Content Placeholder 2">
            <a:extLst>
              <a:ext uri="{FF2B5EF4-FFF2-40B4-BE49-F238E27FC236}">
                <a16:creationId xmlns:a16="http://schemas.microsoft.com/office/drawing/2014/main" id="{D27B0E11-0AE6-938B-947C-2F94CA720217}"/>
              </a:ext>
            </a:extLst>
          </p:cNvPr>
          <p:cNvSpPr>
            <a:spLocks noGrp="1"/>
          </p:cNvSpPr>
          <p:nvPr>
            <p:ph idx="1"/>
          </p:nvPr>
        </p:nvSpPr>
        <p:spPr>
          <a:xfrm>
            <a:off x="909196" y="1961922"/>
            <a:ext cx="7777604" cy="2348246"/>
          </a:xfrm>
        </p:spPr>
        <p:txBody>
          <a:bodyPr>
            <a:normAutofit/>
          </a:bodyPr>
          <a:lstStyle/>
          <a:p>
            <a:r>
              <a:rPr lang="lv-LV" sz="1800" i="1" dirty="0">
                <a:latin typeface="Times New Roman"/>
                <a:ea typeface="Verdana"/>
              </a:rPr>
              <a:t>Plānojot jaunus ciemus un pilsētas vai esošo pilsētu vai ciemu teritoriju paplašināšanu, tos veido kompleksus, kompaktus un pašpietiekamus, paredzot: </a:t>
            </a:r>
            <a:r>
              <a:rPr lang="lv-LV" sz="1800" b="1" i="1" dirty="0">
                <a:latin typeface="+mj-lt"/>
                <a:ea typeface="Verdana"/>
              </a:rPr>
              <a:t>inženiertīklu nodrošinājumu</a:t>
            </a:r>
            <a:r>
              <a:rPr lang="lv-LV" sz="1800" b="1">
                <a:latin typeface="+mj-lt"/>
                <a:ea typeface="Verdana"/>
              </a:rPr>
              <a:t> </a:t>
            </a:r>
            <a:r>
              <a:rPr lang="lv-LV" sz="1800">
                <a:latin typeface="+mj-lt"/>
                <a:ea typeface="Verdana"/>
              </a:rPr>
              <a:t>(</a:t>
            </a:r>
            <a:r>
              <a:rPr lang="lv-LV" sz="1800">
                <a:latin typeface="+mj-lt"/>
                <a:ea typeface="Verdana"/>
                <a:cs typeface="Times New Roman"/>
              </a:rPr>
              <a:t>MK noteikumu Nr.240 61.2.punkts</a:t>
            </a:r>
            <a:r>
              <a:rPr lang="lv-LV" sz="1800">
                <a:latin typeface="+mj-lt"/>
                <a:ea typeface="Verdana"/>
              </a:rPr>
              <a:t>)</a:t>
            </a:r>
            <a:endParaRPr lang="lv-LV" altLang="en-US" sz="1800">
              <a:latin typeface="+mj-lt"/>
              <a:ea typeface="Verdana"/>
            </a:endParaRPr>
          </a:p>
          <a:p>
            <a:r>
              <a:rPr lang="lv-LV" altLang="en-US" sz="1800">
                <a:latin typeface="Times New Roman"/>
                <a:ea typeface="Verdana"/>
              </a:rPr>
              <a:t>Tas nozīmē - blīvu apbūvi (</a:t>
            </a:r>
            <a:r>
              <a:rPr lang="lv-LV" altLang="en-US" sz="1800" err="1">
                <a:latin typeface="Times New Roman"/>
                <a:ea typeface="Verdana"/>
              </a:rPr>
              <a:t>DzS</a:t>
            </a:r>
            <a:r>
              <a:rPr lang="lv-LV" altLang="en-US" sz="1800">
                <a:latin typeface="Times New Roman"/>
                <a:ea typeface="Verdana"/>
              </a:rPr>
              <a:t>, </a:t>
            </a:r>
            <a:r>
              <a:rPr lang="lv-LV" altLang="en-US" sz="1800" err="1">
                <a:latin typeface="Times New Roman"/>
                <a:ea typeface="Verdana"/>
              </a:rPr>
              <a:t>DzM</a:t>
            </a:r>
            <a:r>
              <a:rPr lang="lv-LV" altLang="en-US" sz="1800">
                <a:latin typeface="Times New Roman"/>
                <a:ea typeface="Verdana"/>
              </a:rPr>
              <a:t>, </a:t>
            </a:r>
            <a:r>
              <a:rPr lang="lv-LV" altLang="en-US" sz="1800" err="1">
                <a:latin typeface="Times New Roman"/>
                <a:ea typeface="Verdana"/>
              </a:rPr>
              <a:t>DzD</a:t>
            </a:r>
            <a:r>
              <a:rPr lang="lv-LV" altLang="en-US" sz="1800">
                <a:latin typeface="Times New Roman"/>
                <a:ea typeface="Verdana"/>
              </a:rPr>
              <a:t>, JC) plānojam vietās, kur ir vai pārskatāmā nākotnē tiks izbūvēti centralizētie ŪKT, nevis - kur īpašnieks "uzrakstījis iesniegumu".</a:t>
            </a:r>
            <a:endParaRPr lang="lv-LV" altLang="en-US" sz="1800">
              <a:latin typeface="Times New Roman"/>
            </a:endParaRPr>
          </a:p>
        </p:txBody>
      </p:sp>
      <p:sp>
        <p:nvSpPr>
          <p:cNvPr id="13318" name="Slide Number Placeholder 5">
            <a:extLst>
              <a:ext uri="{FF2B5EF4-FFF2-40B4-BE49-F238E27FC236}">
                <a16:creationId xmlns:a16="http://schemas.microsoft.com/office/drawing/2014/main" id="{C408E355-AD58-E4B0-218B-C04A7FCB35B2}"/>
              </a:ext>
            </a:extLst>
          </p:cNvPr>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B6B5ECC-670C-4AEC-9C7F-EAE99E7A8208}" type="slidenum">
              <a:rPr lang="en-US" altLang="en-US"/>
              <a:pPr/>
              <a:t>25</a:t>
            </a:fld>
            <a:endParaRPr lang="en-US" altLang="en-US"/>
          </a:p>
        </p:txBody>
      </p:sp>
      <p:pic>
        <p:nvPicPr>
          <p:cNvPr id="2" name="Picture 1">
            <a:extLst>
              <a:ext uri="{FF2B5EF4-FFF2-40B4-BE49-F238E27FC236}">
                <a16:creationId xmlns:a16="http://schemas.microsoft.com/office/drawing/2014/main" id="{5255BE2C-6B28-9E3C-9947-91A1DEC324F9}"/>
              </a:ext>
            </a:extLst>
          </p:cNvPr>
          <p:cNvPicPr>
            <a:picLocks noChangeAspect="1"/>
          </p:cNvPicPr>
          <p:nvPr/>
        </p:nvPicPr>
        <p:blipFill>
          <a:blip r:embed="rId2"/>
          <a:stretch>
            <a:fillRect/>
          </a:stretch>
        </p:blipFill>
        <p:spPr>
          <a:xfrm>
            <a:off x="4771505" y="4056811"/>
            <a:ext cx="2897064" cy="2644028"/>
          </a:xfrm>
          <a:prstGeom prst="rect">
            <a:avLst/>
          </a:prstGeom>
        </p:spPr>
      </p:pic>
      <p:pic>
        <p:nvPicPr>
          <p:cNvPr id="3" name="Picture 2">
            <a:extLst>
              <a:ext uri="{FF2B5EF4-FFF2-40B4-BE49-F238E27FC236}">
                <a16:creationId xmlns:a16="http://schemas.microsoft.com/office/drawing/2014/main" id="{B225ED40-14CD-6F60-B3B4-E35EBA75F63C}"/>
              </a:ext>
            </a:extLst>
          </p:cNvPr>
          <p:cNvPicPr>
            <a:picLocks noChangeAspect="1"/>
          </p:cNvPicPr>
          <p:nvPr/>
        </p:nvPicPr>
        <p:blipFill>
          <a:blip r:embed="rId3"/>
          <a:stretch>
            <a:fillRect/>
          </a:stretch>
        </p:blipFill>
        <p:spPr>
          <a:xfrm>
            <a:off x="1072062" y="4056810"/>
            <a:ext cx="3329989" cy="2644028"/>
          </a:xfrm>
          <a:prstGeom prst="rect">
            <a:avLst/>
          </a:prstGeom>
        </p:spPr>
      </p:pic>
      <p:sp>
        <p:nvSpPr>
          <p:cNvPr id="5" name="Text Placeholder 4">
            <a:extLst>
              <a:ext uri="{FF2B5EF4-FFF2-40B4-BE49-F238E27FC236}">
                <a16:creationId xmlns:a16="http://schemas.microsoft.com/office/drawing/2014/main" id="{BBDDB6F6-294F-4DB1-D174-B19477F66100}"/>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7068390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428A6-FCF7-C35B-73D9-5E431DB2E2ED}"/>
            </a:ext>
          </a:extLst>
        </p:cNvPr>
        <p:cNvGrpSpPr/>
        <p:nvPr/>
      </p:nvGrpSpPr>
      <p:grpSpPr>
        <a:xfrm>
          <a:off x="0" y="0"/>
          <a:ext cx="0" cy="0"/>
          <a:chOff x="0" y="0"/>
          <a:chExt cx="0" cy="0"/>
        </a:xfrm>
      </p:grpSpPr>
      <p:sp>
        <p:nvSpPr>
          <p:cNvPr id="13314" name="Title 1">
            <a:extLst>
              <a:ext uri="{FF2B5EF4-FFF2-40B4-BE49-F238E27FC236}">
                <a16:creationId xmlns:a16="http://schemas.microsoft.com/office/drawing/2014/main" id="{B05D14E6-DDD5-CBF6-FCBD-6018E55E8297}"/>
              </a:ext>
            </a:extLst>
          </p:cNvPr>
          <p:cNvSpPr>
            <a:spLocks noGrp="1"/>
          </p:cNvSpPr>
          <p:nvPr>
            <p:ph type="title"/>
          </p:nvPr>
        </p:nvSpPr>
        <p:spPr>
          <a:xfrm>
            <a:off x="2590800" y="381000"/>
            <a:ext cx="6096000" cy="1228738"/>
          </a:xfrm>
        </p:spPr>
        <p:txBody>
          <a:bodyPr>
            <a:normAutofit fontScale="90000"/>
          </a:bodyPr>
          <a:lstStyle/>
          <a:p>
            <a:br>
              <a:rPr lang="lv-LV" altLang="en-US" sz="2800" dirty="0">
                <a:latin typeface="+mj-lt"/>
                <a:ea typeface="Verdana"/>
              </a:rPr>
            </a:br>
            <a:r>
              <a:rPr lang="lv-LV" altLang="en-US" sz="2800">
                <a:latin typeface="+mj-lt"/>
                <a:ea typeface="Verdana"/>
              </a:rPr>
              <a:t>Centralizētās un decentralizētās ūdensapgādes un kanalizācijas sistēmas</a:t>
            </a:r>
            <a:endParaRPr lang="lv-LV" altLang="en-US" sz="2800">
              <a:latin typeface="+mj-lt"/>
            </a:endParaRPr>
          </a:p>
        </p:txBody>
      </p:sp>
      <p:sp>
        <p:nvSpPr>
          <p:cNvPr id="13315" name="Content Placeholder 2">
            <a:extLst>
              <a:ext uri="{FF2B5EF4-FFF2-40B4-BE49-F238E27FC236}">
                <a16:creationId xmlns:a16="http://schemas.microsoft.com/office/drawing/2014/main" id="{B8BC35F4-A471-A6F7-90B7-BB4595C73284}"/>
              </a:ext>
            </a:extLst>
          </p:cNvPr>
          <p:cNvSpPr>
            <a:spLocks noGrp="1"/>
          </p:cNvSpPr>
          <p:nvPr>
            <p:ph idx="1"/>
          </p:nvPr>
        </p:nvSpPr>
        <p:spPr>
          <a:xfrm>
            <a:off x="909196" y="1961922"/>
            <a:ext cx="7768812" cy="1319546"/>
          </a:xfrm>
        </p:spPr>
        <p:txBody>
          <a:bodyPr>
            <a:normAutofit/>
          </a:bodyPr>
          <a:lstStyle/>
          <a:p>
            <a:r>
              <a:rPr lang="lv-LV" sz="1800">
                <a:latin typeface="Times New Roman"/>
                <a:ea typeface="Verdana"/>
              </a:rPr>
              <a:t>Dārzkopības</a:t>
            </a:r>
            <a:r>
              <a:rPr lang="lv-LV" sz="1800">
                <a:latin typeface="+mj-lt"/>
                <a:ea typeface="Verdana"/>
                <a:cs typeface="Times New Roman"/>
              </a:rPr>
              <a:t> kooperatīvu u.c. veida vasarnīcu/mazdārziņu teritorijās</a:t>
            </a:r>
            <a:r>
              <a:rPr lang="lv-LV" sz="1800" dirty="0">
                <a:latin typeface="+mj-lt"/>
                <a:ea typeface="Verdana"/>
                <a:cs typeface="Times New Roman"/>
              </a:rPr>
              <a:t>, izvērtējot vides riskus, ir jāplāno centralizētās ūdensapgādes un kanalizācijas sistēmu izbūve, it īpaši, ja tiek atļauta pastāvīgas dzīvojamās apbūves izveide vai šādu teritoriju paplašināšana.</a:t>
            </a:r>
            <a:endParaRPr lang="lv-LV" altLang="en-US" sz="1800">
              <a:latin typeface="Times New Roman"/>
            </a:endParaRPr>
          </a:p>
        </p:txBody>
      </p:sp>
      <p:sp>
        <p:nvSpPr>
          <p:cNvPr id="13318" name="Slide Number Placeholder 5">
            <a:extLst>
              <a:ext uri="{FF2B5EF4-FFF2-40B4-BE49-F238E27FC236}">
                <a16:creationId xmlns:a16="http://schemas.microsoft.com/office/drawing/2014/main" id="{87797E16-32CA-574E-6140-1105A7EABCD1}"/>
              </a:ext>
            </a:extLst>
          </p:cNvPr>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B6B5ECC-670C-4AEC-9C7F-EAE99E7A8208}" type="slidenum">
              <a:rPr lang="en-US" altLang="en-US"/>
              <a:pPr/>
              <a:t>26</a:t>
            </a:fld>
            <a:endParaRPr lang="en-US" altLang="en-US"/>
          </a:p>
        </p:txBody>
      </p:sp>
      <p:pic>
        <p:nvPicPr>
          <p:cNvPr id="4" name="Picture 3" descr="A map of a city&#10;&#10;AI-generated content may be incorrect.">
            <a:extLst>
              <a:ext uri="{FF2B5EF4-FFF2-40B4-BE49-F238E27FC236}">
                <a16:creationId xmlns:a16="http://schemas.microsoft.com/office/drawing/2014/main" id="{B38F5020-CD9E-263D-2560-26FB2D7CEB71}"/>
              </a:ext>
            </a:extLst>
          </p:cNvPr>
          <p:cNvPicPr>
            <a:picLocks noChangeAspect="1"/>
          </p:cNvPicPr>
          <p:nvPr/>
        </p:nvPicPr>
        <p:blipFill>
          <a:blip r:embed="rId2"/>
          <a:stretch>
            <a:fillRect/>
          </a:stretch>
        </p:blipFill>
        <p:spPr>
          <a:xfrm>
            <a:off x="836002" y="3455744"/>
            <a:ext cx="3154973" cy="3076575"/>
          </a:xfrm>
          <a:prstGeom prst="rect">
            <a:avLst/>
          </a:prstGeom>
        </p:spPr>
      </p:pic>
      <p:pic>
        <p:nvPicPr>
          <p:cNvPr id="6" name="Picture 5" descr="A map of a city&#10;&#10;AI-generated content may be incorrect.">
            <a:extLst>
              <a:ext uri="{FF2B5EF4-FFF2-40B4-BE49-F238E27FC236}">
                <a16:creationId xmlns:a16="http://schemas.microsoft.com/office/drawing/2014/main" id="{1874DD0B-2213-717E-7F20-966515DC6030}"/>
              </a:ext>
            </a:extLst>
          </p:cNvPr>
          <p:cNvPicPr>
            <a:picLocks noChangeAspect="1"/>
          </p:cNvPicPr>
          <p:nvPr/>
        </p:nvPicPr>
        <p:blipFill>
          <a:blip r:embed="rId3"/>
          <a:stretch>
            <a:fillRect/>
          </a:stretch>
        </p:blipFill>
        <p:spPr>
          <a:xfrm>
            <a:off x="4119197" y="3456110"/>
            <a:ext cx="4053254" cy="3075842"/>
          </a:xfrm>
          <a:prstGeom prst="rect">
            <a:avLst/>
          </a:prstGeom>
        </p:spPr>
      </p:pic>
    </p:spTree>
    <p:extLst>
      <p:ext uri="{BB962C8B-B14F-4D97-AF65-F5344CB8AC3E}">
        <p14:creationId xmlns:p14="http://schemas.microsoft.com/office/powerpoint/2010/main" val="3599922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01498-33E3-8CEC-BD26-CED922DDE5E4}"/>
            </a:ext>
          </a:extLst>
        </p:cNvPr>
        <p:cNvGrpSpPr/>
        <p:nvPr/>
      </p:nvGrpSpPr>
      <p:grpSpPr>
        <a:xfrm>
          <a:off x="0" y="0"/>
          <a:ext cx="0" cy="0"/>
          <a:chOff x="0" y="0"/>
          <a:chExt cx="0" cy="0"/>
        </a:xfrm>
      </p:grpSpPr>
      <p:sp>
        <p:nvSpPr>
          <p:cNvPr id="13314" name="Title 1">
            <a:extLst>
              <a:ext uri="{FF2B5EF4-FFF2-40B4-BE49-F238E27FC236}">
                <a16:creationId xmlns:a16="http://schemas.microsoft.com/office/drawing/2014/main" id="{25F9660F-6E52-2707-D22B-E6C01A69F185}"/>
              </a:ext>
            </a:extLst>
          </p:cNvPr>
          <p:cNvSpPr>
            <a:spLocks noGrp="1"/>
          </p:cNvSpPr>
          <p:nvPr>
            <p:ph type="title"/>
          </p:nvPr>
        </p:nvSpPr>
        <p:spPr>
          <a:xfrm>
            <a:off x="2590800" y="381000"/>
            <a:ext cx="6096000" cy="1228738"/>
          </a:xfrm>
        </p:spPr>
        <p:txBody>
          <a:bodyPr>
            <a:normAutofit fontScale="90000"/>
          </a:bodyPr>
          <a:lstStyle/>
          <a:p>
            <a:r>
              <a:rPr lang="lv-LV" altLang="en-US" sz="2800" dirty="0">
                <a:latin typeface="+mj-lt"/>
                <a:ea typeface="Verdana"/>
              </a:rPr>
              <a:t>Centralizētās un decentralizētās ūdensapgādes un kanalizācijas sistēmas</a:t>
            </a:r>
            <a:endParaRPr lang="lv-LV" altLang="en-US" sz="2800" dirty="0">
              <a:latin typeface="+mj-lt"/>
            </a:endParaRPr>
          </a:p>
        </p:txBody>
      </p:sp>
      <p:sp>
        <p:nvSpPr>
          <p:cNvPr id="13315" name="Content Placeholder 2">
            <a:extLst>
              <a:ext uri="{FF2B5EF4-FFF2-40B4-BE49-F238E27FC236}">
                <a16:creationId xmlns:a16="http://schemas.microsoft.com/office/drawing/2014/main" id="{F33AC59E-CEF7-02A2-21D4-BBFAE308747F}"/>
              </a:ext>
            </a:extLst>
          </p:cNvPr>
          <p:cNvSpPr>
            <a:spLocks noGrp="1"/>
          </p:cNvSpPr>
          <p:nvPr>
            <p:ph idx="1"/>
          </p:nvPr>
        </p:nvSpPr>
        <p:spPr>
          <a:xfrm>
            <a:off x="909196" y="1609738"/>
            <a:ext cx="7768812" cy="3092891"/>
          </a:xfrm>
        </p:spPr>
        <p:txBody>
          <a:bodyPr>
            <a:normAutofit/>
          </a:bodyPr>
          <a:lstStyle/>
          <a:p>
            <a:r>
              <a:rPr lang="lv-LV" sz="1800" dirty="0">
                <a:latin typeface="Times New Roman"/>
                <a:ea typeface="Verdana"/>
              </a:rPr>
              <a:t>VVD aicina, ka vides riski tiks izvērtēti atbilstoši plānošanas līmenim (IAS, TP, LP, DP), ņemot vērā atrašanās vietas apstākļus (gruntsūdens līmenis un plūsmas virziens, pazemes ūdeņu aizsargātība, apkārtnē esošo virszemes ūdeņu stāvoklis, ietekmes no apkārtējām teritorijām u.c.), sezonalitātes un apsaimniekošanas riskus, tuvāko NAI kapacitāti decentralizēto notekūdeņu un dūņu apsaimniekošanā.</a:t>
            </a:r>
          </a:p>
        </p:txBody>
      </p:sp>
      <p:sp>
        <p:nvSpPr>
          <p:cNvPr id="13318" name="Slide Number Placeholder 5">
            <a:extLst>
              <a:ext uri="{FF2B5EF4-FFF2-40B4-BE49-F238E27FC236}">
                <a16:creationId xmlns:a16="http://schemas.microsoft.com/office/drawing/2014/main" id="{F43151E8-4142-54DC-5592-37CFA21D59D9}"/>
              </a:ext>
            </a:extLst>
          </p:cNvPr>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B6B5ECC-670C-4AEC-9C7F-EAE99E7A8208}" type="slidenum">
              <a:rPr lang="en-US" altLang="en-US"/>
              <a:pPr/>
              <a:t>27</a:t>
            </a:fld>
            <a:endParaRPr lang="en-US" altLang="en-US"/>
          </a:p>
        </p:txBody>
      </p:sp>
      <p:sp>
        <p:nvSpPr>
          <p:cNvPr id="5" name="Text Placeholder 4">
            <a:extLst>
              <a:ext uri="{FF2B5EF4-FFF2-40B4-BE49-F238E27FC236}">
                <a16:creationId xmlns:a16="http://schemas.microsoft.com/office/drawing/2014/main" id="{65FF37A7-A67D-DC42-E4C2-713FBE432C22}"/>
              </a:ext>
            </a:extLst>
          </p:cNvPr>
          <p:cNvSpPr>
            <a:spLocks noGrp="1"/>
          </p:cNvSpPr>
          <p:nvPr>
            <p:ph type="body" sz="quarter" idx="12"/>
          </p:nvPr>
        </p:nvSpPr>
        <p:spPr/>
        <p:txBody>
          <a:bodyPr/>
          <a:lstStyle/>
          <a:p>
            <a:endParaRPr lang="en-US"/>
          </a:p>
        </p:txBody>
      </p:sp>
      <p:pic>
        <p:nvPicPr>
          <p:cNvPr id="4" name="Picture 3" descr="A map of a city&#10;&#10;AI-generated content may be incorrect.">
            <a:extLst>
              <a:ext uri="{FF2B5EF4-FFF2-40B4-BE49-F238E27FC236}">
                <a16:creationId xmlns:a16="http://schemas.microsoft.com/office/drawing/2014/main" id="{6BD8460C-2F29-6D98-BF7C-D968A2455F3F}"/>
              </a:ext>
            </a:extLst>
          </p:cNvPr>
          <p:cNvPicPr>
            <a:picLocks noChangeAspect="1"/>
          </p:cNvPicPr>
          <p:nvPr/>
        </p:nvPicPr>
        <p:blipFill>
          <a:blip r:embed="rId3"/>
          <a:stretch>
            <a:fillRect/>
          </a:stretch>
        </p:blipFill>
        <p:spPr>
          <a:xfrm>
            <a:off x="337733" y="3533618"/>
            <a:ext cx="3929467" cy="3092891"/>
          </a:xfrm>
          <a:prstGeom prst="rect">
            <a:avLst/>
          </a:prstGeom>
        </p:spPr>
      </p:pic>
      <p:pic>
        <p:nvPicPr>
          <p:cNvPr id="6" name="Picture 5" descr="A map of a forest&#10;&#10;AI-generated content may be incorrect.">
            <a:extLst>
              <a:ext uri="{FF2B5EF4-FFF2-40B4-BE49-F238E27FC236}">
                <a16:creationId xmlns:a16="http://schemas.microsoft.com/office/drawing/2014/main" id="{62FCE952-973F-4738-2E04-AA91DE012D0E}"/>
              </a:ext>
            </a:extLst>
          </p:cNvPr>
          <p:cNvPicPr>
            <a:picLocks noChangeAspect="1"/>
          </p:cNvPicPr>
          <p:nvPr/>
        </p:nvPicPr>
        <p:blipFill>
          <a:blip r:embed="rId4"/>
          <a:stretch>
            <a:fillRect/>
          </a:stretch>
        </p:blipFill>
        <p:spPr>
          <a:xfrm>
            <a:off x="4572000" y="3533619"/>
            <a:ext cx="4483595" cy="3092891"/>
          </a:xfrm>
          <a:prstGeom prst="rect">
            <a:avLst/>
          </a:prstGeom>
        </p:spPr>
      </p:pic>
    </p:spTree>
    <p:extLst>
      <p:ext uri="{BB962C8B-B14F-4D97-AF65-F5344CB8AC3E}">
        <p14:creationId xmlns:p14="http://schemas.microsoft.com/office/powerpoint/2010/main" val="1261171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20CBD-0C1B-E2FD-3435-1882D5C7FCB2}"/>
            </a:ext>
          </a:extLst>
        </p:cNvPr>
        <p:cNvGrpSpPr/>
        <p:nvPr/>
      </p:nvGrpSpPr>
      <p:grpSpPr>
        <a:xfrm>
          <a:off x="0" y="0"/>
          <a:ext cx="0" cy="0"/>
          <a:chOff x="0" y="0"/>
          <a:chExt cx="0" cy="0"/>
        </a:xfrm>
      </p:grpSpPr>
      <p:sp>
        <p:nvSpPr>
          <p:cNvPr id="13314" name="Title 1">
            <a:extLst>
              <a:ext uri="{FF2B5EF4-FFF2-40B4-BE49-F238E27FC236}">
                <a16:creationId xmlns:a16="http://schemas.microsoft.com/office/drawing/2014/main" id="{49F4F2D7-8DDB-6E9A-4F61-851E9183B35C}"/>
              </a:ext>
            </a:extLst>
          </p:cNvPr>
          <p:cNvSpPr>
            <a:spLocks noGrp="1"/>
          </p:cNvSpPr>
          <p:nvPr>
            <p:ph type="title"/>
          </p:nvPr>
        </p:nvSpPr>
        <p:spPr>
          <a:xfrm>
            <a:off x="2590800" y="381000"/>
            <a:ext cx="6096000" cy="1228738"/>
          </a:xfrm>
        </p:spPr>
        <p:txBody>
          <a:bodyPr>
            <a:normAutofit fontScale="90000"/>
          </a:bodyPr>
          <a:lstStyle/>
          <a:p>
            <a:r>
              <a:rPr lang="lv-LV" altLang="en-US" sz="2800" dirty="0">
                <a:latin typeface="+mj-lt"/>
                <a:ea typeface="Verdana"/>
              </a:rPr>
              <a:t>Centralizētās un decentralizētās ūdensapgādes un kanalizācijas sistēmas</a:t>
            </a:r>
            <a:endParaRPr lang="lv-LV" altLang="en-US" sz="2800" dirty="0">
              <a:latin typeface="+mj-lt"/>
            </a:endParaRPr>
          </a:p>
        </p:txBody>
      </p:sp>
      <p:sp>
        <p:nvSpPr>
          <p:cNvPr id="13315" name="Content Placeholder 2">
            <a:extLst>
              <a:ext uri="{FF2B5EF4-FFF2-40B4-BE49-F238E27FC236}">
                <a16:creationId xmlns:a16="http://schemas.microsoft.com/office/drawing/2014/main" id="{00CCB2B3-2500-5E7E-D26C-0F96CCA5AFF5}"/>
              </a:ext>
            </a:extLst>
          </p:cNvPr>
          <p:cNvSpPr>
            <a:spLocks noGrp="1"/>
          </p:cNvSpPr>
          <p:nvPr>
            <p:ph idx="1"/>
          </p:nvPr>
        </p:nvSpPr>
        <p:spPr>
          <a:xfrm>
            <a:off x="909196" y="1689361"/>
            <a:ext cx="7853804" cy="3143896"/>
          </a:xfrm>
        </p:spPr>
        <p:txBody>
          <a:bodyPr>
            <a:normAutofit/>
          </a:bodyPr>
          <a:lstStyle/>
          <a:p>
            <a:r>
              <a:rPr lang="lv-LV" dirty="0">
                <a:latin typeface="Times New Roman"/>
                <a:ea typeface="Verdana"/>
              </a:rPr>
              <a:t>VVD aicina, ka saistošie noteikumi par decentralizēto kanalizācijas sistēmu reģistrāciju un uzraudzību tiks attiecināti uz visu blīvo dzīvojamo apbūvi ciemu administratīvajās teritorijās.</a:t>
            </a:r>
          </a:p>
          <a:p>
            <a:r>
              <a:rPr lang="lv-LV" dirty="0">
                <a:latin typeface="Times New Roman"/>
                <a:ea typeface="Verdana"/>
              </a:rPr>
              <a:t>Lai uzlabotu decentralizēto kanalizācijas sistēmu uzraudzības efektivitāti, aicinām saistošajos noteikumos iekļaut prasību, ka asenizācijas pakalpojumu sniedzējam ir pienākums sniegt regulāru informāciju DKS reģistra pārvaldniekam par apkalpotajiem objektiem.</a:t>
            </a:r>
            <a:endParaRPr lang="lv-LV" dirty="0">
              <a:latin typeface="Times New Roman"/>
            </a:endParaRPr>
          </a:p>
        </p:txBody>
      </p:sp>
      <p:sp>
        <p:nvSpPr>
          <p:cNvPr id="13318" name="Slide Number Placeholder 5">
            <a:extLst>
              <a:ext uri="{FF2B5EF4-FFF2-40B4-BE49-F238E27FC236}">
                <a16:creationId xmlns:a16="http://schemas.microsoft.com/office/drawing/2014/main" id="{D1948950-BC88-3D07-4BA1-0A76C7AC9A79}"/>
              </a:ext>
            </a:extLst>
          </p:cNvPr>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B6B5ECC-670C-4AEC-9C7F-EAE99E7A8208}" type="slidenum">
              <a:rPr lang="en-US" altLang="en-US"/>
              <a:pPr/>
              <a:t>28</a:t>
            </a:fld>
            <a:endParaRPr lang="en-US" altLang="en-US"/>
          </a:p>
        </p:txBody>
      </p:sp>
      <p:pic>
        <p:nvPicPr>
          <p:cNvPr id="2" name="Picture 1" descr="A large blue tank on a truck&#10;&#10;AI-generated content may be incorrect.">
            <a:extLst>
              <a:ext uri="{FF2B5EF4-FFF2-40B4-BE49-F238E27FC236}">
                <a16:creationId xmlns:a16="http://schemas.microsoft.com/office/drawing/2014/main" id="{F02983A5-C49F-68E2-891E-B0D159540FA3}"/>
              </a:ext>
            </a:extLst>
          </p:cNvPr>
          <p:cNvPicPr>
            <a:picLocks noChangeAspect="1"/>
          </p:cNvPicPr>
          <p:nvPr/>
        </p:nvPicPr>
        <p:blipFill>
          <a:blip r:embed="rId2"/>
          <a:stretch>
            <a:fillRect/>
          </a:stretch>
        </p:blipFill>
        <p:spPr>
          <a:xfrm>
            <a:off x="3935552" y="4029807"/>
            <a:ext cx="3656868" cy="2599593"/>
          </a:xfrm>
          <a:prstGeom prst="rect">
            <a:avLst/>
          </a:prstGeom>
        </p:spPr>
      </p:pic>
    </p:spTree>
    <p:extLst>
      <p:ext uri="{BB962C8B-B14F-4D97-AF65-F5344CB8AC3E}">
        <p14:creationId xmlns:p14="http://schemas.microsoft.com/office/powerpoint/2010/main" val="21961463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CE4C0-1691-3FFF-994C-DB2804D1D4EF}"/>
            </a:ext>
          </a:extLst>
        </p:cNvPr>
        <p:cNvGrpSpPr/>
        <p:nvPr/>
      </p:nvGrpSpPr>
      <p:grpSpPr>
        <a:xfrm>
          <a:off x="0" y="0"/>
          <a:ext cx="0" cy="0"/>
          <a:chOff x="0" y="0"/>
          <a:chExt cx="0" cy="0"/>
        </a:xfrm>
      </p:grpSpPr>
      <p:sp>
        <p:nvSpPr>
          <p:cNvPr id="13314" name="Title 1">
            <a:extLst>
              <a:ext uri="{FF2B5EF4-FFF2-40B4-BE49-F238E27FC236}">
                <a16:creationId xmlns:a16="http://schemas.microsoft.com/office/drawing/2014/main" id="{DD347B4B-D177-B51D-1C75-3DF879DACF2F}"/>
              </a:ext>
            </a:extLst>
          </p:cNvPr>
          <p:cNvSpPr>
            <a:spLocks noGrp="1"/>
          </p:cNvSpPr>
          <p:nvPr>
            <p:ph type="title"/>
          </p:nvPr>
        </p:nvSpPr>
        <p:spPr>
          <a:xfrm>
            <a:off x="2302568" y="373750"/>
            <a:ext cx="6656375" cy="1228738"/>
          </a:xfrm>
        </p:spPr>
        <p:txBody>
          <a:bodyPr>
            <a:normAutofit/>
          </a:bodyPr>
          <a:lstStyle/>
          <a:p>
            <a:r>
              <a:rPr lang="lv-LV" altLang="en-US" sz="2800" dirty="0">
                <a:latin typeface="+mj-lt"/>
                <a:ea typeface="Verdana"/>
              </a:rPr>
              <a:t>Krasta kāpu zona un citas </a:t>
            </a:r>
            <a:br>
              <a:rPr lang="lv-LV" altLang="en-US" sz="2800" dirty="0">
                <a:latin typeface="+mj-lt"/>
                <a:ea typeface="Verdana"/>
              </a:rPr>
            </a:br>
            <a:r>
              <a:rPr lang="lv-LV" altLang="en-US" sz="2800" dirty="0">
                <a:latin typeface="+mj-lt"/>
                <a:ea typeface="Verdana"/>
              </a:rPr>
              <a:t>piekrastes teritorijas</a:t>
            </a:r>
            <a:endParaRPr lang="lv-LV" altLang="en-US" sz="2800" dirty="0">
              <a:latin typeface="+mj-lt"/>
            </a:endParaRPr>
          </a:p>
        </p:txBody>
      </p:sp>
      <p:sp>
        <p:nvSpPr>
          <p:cNvPr id="13315" name="Content Placeholder 2">
            <a:extLst>
              <a:ext uri="{FF2B5EF4-FFF2-40B4-BE49-F238E27FC236}">
                <a16:creationId xmlns:a16="http://schemas.microsoft.com/office/drawing/2014/main" id="{0A9F6C31-BE15-5D58-63AA-70A05DA31019}"/>
              </a:ext>
            </a:extLst>
          </p:cNvPr>
          <p:cNvSpPr>
            <a:spLocks noGrp="1"/>
          </p:cNvSpPr>
          <p:nvPr>
            <p:ph idx="1"/>
          </p:nvPr>
        </p:nvSpPr>
        <p:spPr>
          <a:xfrm>
            <a:off x="909196" y="1602488"/>
            <a:ext cx="7777604" cy="2740912"/>
          </a:xfrm>
        </p:spPr>
        <p:txBody>
          <a:bodyPr>
            <a:normAutofit lnSpcReduction="10000"/>
          </a:bodyPr>
          <a:lstStyle/>
          <a:p>
            <a:r>
              <a:rPr lang="lv-LV" sz="1800" i="1" dirty="0">
                <a:latin typeface="Times New Roman"/>
                <a:ea typeface="Verdana"/>
              </a:rPr>
              <a:t>Krasta kāpu aizsargjoslā un pludmalē aizliegts celt jaunas ēkas un būves un paplašināt esošās, izņemot gadījumus, kad: ēku un būvju celtniecība vai paplašināšana notiek šā likuma </a:t>
            </a:r>
            <a:r>
              <a:rPr lang="lv-LV" sz="1800" i="1" dirty="0">
                <a:latin typeface="Times New Roman"/>
                <a:ea typeface="Verdana"/>
                <a:hlinkClick r:id="rId2"/>
              </a:rPr>
              <a:t>67.pantā</a:t>
            </a:r>
            <a:r>
              <a:rPr lang="lv-LV" sz="1800" i="1" dirty="0">
                <a:latin typeface="Times New Roman"/>
                <a:ea typeface="Verdana"/>
              </a:rPr>
              <a:t> noteiktajā kārtībā apstiprinātajās un vietējās pašvaldības teritorijas plānojumā noteiktajās ciema robežās vietās, </a:t>
            </a:r>
            <a:r>
              <a:rPr lang="lv-LV" sz="1800" b="1" i="1" dirty="0">
                <a:latin typeface="Times New Roman"/>
                <a:ea typeface="Verdana"/>
              </a:rPr>
              <a:t>kur bijusi iepriekšējā apbūve</a:t>
            </a:r>
            <a:r>
              <a:rPr lang="lv-LV" sz="1800" i="1" dirty="0">
                <a:latin typeface="Times New Roman"/>
                <a:ea typeface="Verdana"/>
              </a:rPr>
              <a:t>, minētās darbības ir paredzētas vietējās pašvaldības teritorijas plānojumā</a:t>
            </a:r>
            <a:r>
              <a:rPr lang="lv-LV" sz="1800" b="1" dirty="0">
                <a:latin typeface="+mj-lt"/>
                <a:ea typeface="Verdana"/>
              </a:rPr>
              <a:t> </a:t>
            </a:r>
            <a:r>
              <a:rPr lang="lv-LV" sz="1800" dirty="0">
                <a:latin typeface="+mj-lt"/>
                <a:ea typeface="Verdana"/>
              </a:rPr>
              <a:t>(</a:t>
            </a:r>
            <a:r>
              <a:rPr lang="lv-LV" sz="1800" dirty="0">
                <a:latin typeface="+mj-lt"/>
                <a:ea typeface="Verdana"/>
                <a:cs typeface="Times New Roman"/>
              </a:rPr>
              <a:t>AL 36.panta otrās daļas 4.punkts</a:t>
            </a:r>
            <a:r>
              <a:rPr lang="lv-LV" sz="1800" dirty="0">
                <a:latin typeface="+mj-lt"/>
                <a:ea typeface="Verdana"/>
              </a:rPr>
              <a:t>)</a:t>
            </a:r>
            <a:endParaRPr lang="lv-LV" altLang="en-US" sz="1800" dirty="0">
              <a:latin typeface="+mj-lt"/>
              <a:ea typeface="Verdana"/>
            </a:endParaRPr>
          </a:p>
          <a:p>
            <a:r>
              <a:rPr lang="lv-LV" sz="1800" i="1" dirty="0">
                <a:latin typeface="Times New Roman"/>
                <a:ea typeface="Verdana"/>
              </a:rPr>
              <a:t>Iepriekšējā apbūve - likumīgi uzbūvētas būves vai ēkas (vai to pamati), kuras konstatējamas dabā</a:t>
            </a:r>
            <a:r>
              <a:rPr lang="lv-LV" altLang="en-US" sz="1800" dirty="0">
                <a:latin typeface="Times New Roman"/>
                <a:ea typeface="Verdana"/>
              </a:rPr>
              <a:t> </a:t>
            </a:r>
            <a:r>
              <a:rPr lang="lv-LV" sz="1800" dirty="0">
                <a:latin typeface="Times New Roman"/>
                <a:ea typeface="Verdana"/>
                <a:cs typeface="Times New Roman"/>
              </a:rPr>
              <a:t>(AL 1.panta 17.punkts). </a:t>
            </a:r>
            <a:r>
              <a:rPr lang="lv-LV" altLang="en-US" sz="1800" b="1" dirty="0">
                <a:latin typeface="Times New Roman"/>
                <a:ea typeface="Verdana"/>
              </a:rPr>
              <a:t>Plānojot funkcionālo zonējumu kāpu aizsargjoslā, ir jāpārliecinās vai zemesgabalā ir konstatējama iepriekšējā apbūve</a:t>
            </a:r>
            <a:r>
              <a:rPr lang="lv-LV" altLang="en-US" sz="1800" dirty="0">
                <a:latin typeface="Times New Roman"/>
                <a:ea typeface="Verdana"/>
              </a:rPr>
              <a:t>.</a:t>
            </a:r>
            <a:endParaRPr lang="lv-LV" altLang="en-US" sz="1800" dirty="0">
              <a:latin typeface="Times New Roman"/>
            </a:endParaRPr>
          </a:p>
        </p:txBody>
      </p:sp>
      <p:sp>
        <p:nvSpPr>
          <p:cNvPr id="13318" name="Slide Number Placeholder 5">
            <a:extLst>
              <a:ext uri="{FF2B5EF4-FFF2-40B4-BE49-F238E27FC236}">
                <a16:creationId xmlns:a16="http://schemas.microsoft.com/office/drawing/2014/main" id="{55E41E42-19F5-D450-BB37-C199C2E9C145}"/>
              </a:ext>
            </a:extLst>
          </p:cNvPr>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B6B5ECC-670C-4AEC-9C7F-EAE99E7A8208}" type="slidenum">
              <a:rPr lang="en-US" altLang="en-US"/>
              <a:pPr/>
              <a:t>29</a:t>
            </a:fld>
            <a:endParaRPr lang="en-US" altLang="en-US"/>
          </a:p>
        </p:txBody>
      </p:sp>
      <p:sp>
        <p:nvSpPr>
          <p:cNvPr id="5" name="Text Placeholder 4">
            <a:extLst>
              <a:ext uri="{FF2B5EF4-FFF2-40B4-BE49-F238E27FC236}">
                <a16:creationId xmlns:a16="http://schemas.microsoft.com/office/drawing/2014/main" id="{6E334ED2-C5D0-7FBA-35FC-0181A347A935}"/>
              </a:ext>
            </a:extLst>
          </p:cNvPr>
          <p:cNvSpPr>
            <a:spLocks noGrp="1"/>
          </p:cNvSpPr>
          <p:nvPr>
            <p:ph type="body" sz="quarter" idx="12"/>
          </p:nvPr>
        </p:nvSpPr>
        <p:spPr/>
        <p:txBody>
          <a:bodyPr/>
          <a:lstStyle/>
          <a:p>
            <a:endParaRPr lang="en-US"/>
          </a:p>
        </p:txBody>
      </p:sp>
      <p:pic>
        <p:nvPicPr>
          <p:cNvPr id="4" name="Picture 3" descr="A map of a neighborhood&#10;&#10;AI-generated content may be incorrect.">
            <a:extLst>
              <a:ext uri="{FF2B5EF4-FFF2-40B4-BE49-F238E27FC236}">
                <a16:creationId xmlns:a16="http://schemas.microsoft.com/office/drawing/2014/main" id="{408B3A8F-F7D4-832E-5206-9F931A4C7A43}"/>
              </a:ext>
            </a:extLst>
          </p:cNvPr>
          <p:cNvPicPr>
            <a:picLocks noChangeAspect="1"/>
          </p:cNvPicPr>
          <p:nvPr/>
        </p:nvPicPr>
        <p:blipFill>
          <a:blip r:embed="rId3"/>
          <a:stretch>
            <a:fillRect/>
          </a:stretch>
        </p:blipFill>
        <p:spPr>
          <a:xfrm>
            <a:off x="1382485" y="4265493"/>
            <a:ext cx="3097719" cy="2280609"/>
          </a:xfrm>
          <a:prstGeom prst="rect">
            <a:avLst/>
          </a:prstGeom>
        </p:spPr>
      </p:pic>
      <p:pic>
        <p:nvPicPr>
          <p:cNvPr id="6" name="Picture 5" descr="A aerial view of a land with houses and trees&#10;&#10;AI-generated content may be incorrect.">
            <a:extLst>
              <a:ext uri="{FF2B5EF4-FFF2-40B4-BE49-F238E27FC236}">
                <a16:creationId xmlns:a16="http://schemas.microsoft.com/office/drawing/2014/main" id="{BA4A440E-0304-1B91-61DC-1931856EA7BF}"/>
              </a:ext>
            </a:extLst>
          </p:cNvPr>
          <p:cNvPicPr>
            <a:picLocks noChangeAspect="1"/>
          </p:cNvPicPr>
          <p:nvPr/>
        </p:nvPicPr>
        <p:blipFill>
          <a:blip r:embed="rId4"/>
          <a:stretch>
            <a:fillRect/>
          </a:stretch>
        </p:blipFill>
        <p:spPr>
          <a:xfrm>
            <a:off x="4723938" y="4265492"/>
            <a:ext cx="3566317" cy="2280609"/>
          </a:xfrm>
          <a:prstGeom prst="rect">
            <a:avLst/>
          </a:prstGeom>
        </p:spPr>
      </p:pic>
    </p:spTree>
    <p:extLst>
      <p:ext uri="{BB962C8B-B14F-4D97-AF65-F5344CB8AC3E}">
        <p14:creationId xmlns:p14="http://schemas.microsoft.com/office/powerpoint/2010/main" val="1924847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53E41-0847-F6BA-EC57-A39BFFFE4EC8}"/>
            </a:ext>
          </a:extLst>
        </p:cNvPr>
        <p:cNvGrpSpPr/>
        <p:nvPr/>
      </p:nvGrpSpPr>
      <p:grpSpPr>
        <a:xfrm>
          <a:off x="0" y="0"/>
          <a:ext cx="0" cy="0"/>
          <a:chOff x="0" y="0"/>
          <a:chExt cx="0" cy="0"/>
        </a:xfrm>
      </p:grpSpPr>
      <p:sp>
        <p:nvSpPr>
          <p:cNvPr id="13314" name="Title 1">
            <a:extLst>
              <a:ext uri="{FF2B5EF4-FFF2-40B4-BE49-F238E27FC236}">
                <a16:creationId xmlns:a16="http://schemas.microsoft.com/office/drawing/2014/main" id="{14A09B14-155F-DF72-5BDF-520F1A21C3B2}"/>
              </a:ext>
            </a:extLst>
          </p:cNvPr>
          <p:cNvSpPr>
            <a:spLocks noGrp="1"/>
          </p:cNvSpPr>
          <p:nvPr>
            <p:ph type="title"/>
          </p:nvPr>
        </p:nvSpPr>
        <p:spPr>
          <a:xfrm>
            <a:off x="2590800" y="381000"/>
            <a:ext cx="6096000" cy="1036638"/>
          </a:xfrm>
        </p:spPr>
        <p:txBody>
          <a:bodyPr>
            <a:normAutofit/>
          </a:bodyPr>
          <a:lstStyle/>
          <a:p>
            <a:br>
              <a:rPr lang="lv-LV" altLang="en-US" sz="2800">
                <a:latin typeface="+mj-lt"/>
              </a:rPr>
            </a:br>
            <a:r>
              <a:rPr lang="lv-LV" altLang="en-US" sz="2800">
                <a:latin typeface="+mj-lt"/>
              </a:rPr>
              <a:t>Sanitārās aizsargjoslas</a:t>
            </a:r>
          </a:p>
        </p:txBody>
      </p:sp>
      <p:sp>
        <p:nvSpPr>
          <p:cNvPr id="13315" name="Content Placeholder 2">
            <a:extLst>
              <a:ext uri="{FF2B5EF4-FFF2-40B4-BE49-F238E27FC236}">
                <a16:creationId xmlns:a16="http://schemas.microsoft.com/office/drawing/2014/main" id="{F896FEEE-B6E2-09A5-35D3-D94A34548EC7}"/>
              </a:ext>
            </a:extLst>
          </p:cNvPr>
          <p:cNvSpPr>
            <a:spLocks noGrp="1"/>
          </p:cNvSpPr>
          <p:nvPr>
            <p:ph idx="1"/>
          </p:nvPr>
        </p:nvSpPr>
        <p:spPr>
          <a:xfrm>
            <a:off x="283028" y="1868661"/>
            <a:ext cx="8403772" cy="786210"/>
          </a:xfrm>
        </p:spPr>
        <p:txBody>
          <a:bodyPr>
            <a:normAutofit/>
          </a:bodyPr>
          <a:lstStyle/>
          <a:p>
            <a:r>
              <a:rPr lang="lv-LV" dirty="0">
                <a:latin typeface="+mj-lt"/>
              </a:rPr>
              <a:t>T</a:t>
            </a:r>
            <a:r>
              <a:rPr lang="lv-LV" noProof="0" dirty="0" err="1">
                <a:latin typeface="+mj-lt"/>
              </a:rPr>
              <a:t>iek</a:t>
            </a:r>
            <a:r>
              <a:rPr lang="lv-LV" noProof="0" dirty="0">
                <a:latin typeface="+mj-lt"/>
              </a:rPr>
              <a:t> noteiktas ap objektiem, kuriem ir noteiktas paaugstinātas sanitārās prasības. </a:t>
            </a:r>
            <a:r>
              <a:rPr lang="lv-LV" dirty="0">
                <a:latin typeface="+mj-lt"/>
              </a:rPr>
              <a:t>      </a:t>
            </a:r>
            <a:r>
              <a:rPr lang="lv-LV" noProof="0" dirty="0">
                <a:latin typeface="+mj-lt"/>
              </a:rPr>
              <a:t>To galvenais uzdevums ir sanitāro prasību nodrošināšana</a:t>
            </a:r>
            <a:r>
              <a:rPr lang="lv-LV" dirty="0">
                <a:latin typeface="+mj-lt"/>
              </a:rPr>
              <a:t>*</a:t>
            </a:r>
            <a:endParaRPr lang="en-US" dirty="0">
              <a:latin typeface="+mj-lt"/>
            </a:endParaRPr>
          </a:p>
          <a:p>
            <a:endParaRPr lang="lv-LV" altLang="en-US" sz="1700" dirty="0">
              <a:latin typeface="+mj-lt"/>
            </a:endParaRPr>
          </a:p>
        </p:txBody>
      </p:sp>
      <p:sp>
        <p:nvSpPr>
          <p:cNvPr id="13317" name="Text Placeholder 4">
            <a:extLst>
              <a:ext uri="{FF2B5EF4-FFF2-40B4-BE49-F238E27FC236}">
                <a16:creationId xmlns:a16="http://schemas.microsoft.com/office/drawing/2014/main" id="{80EEA784-C855-6F2D-A612-BCDD4BC67B04}"/>
              </a:ext>
            </a:extLst>
          </p:cNvPr>
          <p:cNvSpPr>
            <a:spLocks noGrp="1"/>
          </p:cNvSpPr>
          <p:nvPr>
            <p:ph type="body" sz="quarter" idx="12"/>
          </p:nvPr>
        </p:nvSpPr>
        <p:spPr>
          <a:xfrm>
            <a:off x="4572000" y="6248400"/>
            <a:ext cx="3657600" cy="304800"/>
          </a:xfrm>
        </p:spPr>
        <p:txBody>
          <a:bodyPr/>
          <a:lstStyle/>
          <a:p>
            <a:r>
              <a:rPr lang="lv-LV" altLang="en-US" dirty="0">
                <a:latin typeface="+mj-lt"/>
              </a:rPr>
              <a:t>*Aizsargjoslu likuma 24.panta pirmā daļa</a:t>
            </a:r>
          </a:p>
          <a:p>
            <a:endParaRPr lang="lv-LV" altLang="en-US" dirty="0">
              <a:latin typeface="+mj-lt"/>
            </a:endParaRPr>
          </a:p>
        </p:txBody>
      </p:sp>
      <p:sp>
        <p:nvSpPr>
          <p:cNvPr id="13318" name="Slide Number Placeholder 5">
            <a:extLst>
              <a:ext uri="{FF2B5EF4-FFF2-40B4-BE49-F238E27FC236}">
                <a16:creationId xmlns:a16="http://schemas.microsoft.com/office/drawing/2014/main" id="{ACDB6BB3-A733-9F29-F2E8-333C5B8BEF6E}"/>
              </a:ext>
            </a:extLst>
          </p:cNvPr>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B6B5ECC-670C-4AEC-9C7F-EAE99E7A8208}" type="slidenum">
              <a:rPr lang="en-US" altLang="en-US"/>
              <a:pPr/>
              <a:t>3</a:t>
            </a:fld>
            <a:endParaRPr lang="en-US" altLang="en-US"/>
          </a:p>
        </p:txBody>
      </p:sp>
      <p:pic>
        <p:nvPicPr>
          <p:cNvPr id="13319" name="Picture 2">
            <a:extLst>
              <a:ext uri="{FF2B5EF4-FFF2-40B4-BE49-F238E27FC236}">
                <a16:creationId xmlns:a16="http://schemas.microsoft.com/office/drawing/2014/main" id="{5F7043C8-B53E-C3B2-7213-C03D0D30FA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796" r="24583"/>
          <a:stretch>
            <a:fillRect/>
          </a:stretch>
        </p:blipFill>
        <p:spPr bwMode="auto">
          <a:xfrm>
            <a:off x="283028" y="2829042"/>
            <a:ext cx="3754044" cy="2980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C944F3B-468E-CF7D-5073-E96984108C96}"/>
              </a:ext>
            </a:extLst>
          </p:cNvPr>
          <p:cNvSpPr txBox="1"/>
          <p:nvPr/>
        </p:nvSpPr>
        <p:spPr>
          <a:xfrm>
            <a:off x="4484913" y="2882227"/>
            <a:ext cx="4049487" cy="2862322"/>
          </a:xfrm>
          <a:prstGeom prst="rect">
            <a:avLst/>
          </a:prstGeom>
          <a:noFill/>
        </p:spPr>
        <p:txBody>
          <a:bodyPr wrap="square" rtlCol="0">
            <a:spAutoFit/>
          </a:bodyPr>
          <a:lstStyle/>
          <a:p>
            <a:r>
              <a:rPr lang="lv-LV" altLang="en-US" sz="2000" u="sng" dirty="0"/>
              <a:t>Viens no veidiem </a:t>
            </a:r>
            <a:r>
              <a:rPr lang="lv-LV" altLang="en-US" sz="2000" dirty="0"/>
              <a:t>- </a:t>
            </a:r>
            <a:r>
              <a:rPr lang="lv-LV" altLang="en-US" sz="2000" b="1" dirty="0"/>
              <a:t>aizsargjoslas ap </a:t>
            </a:r>
            <a:r>
              <a:rPr lang="lv-LV" altLang="en-US" sz="2000" dirty="0"/>
              <a:t>atkritumu apglabāšanas poligoniem, atkritumu izgāztuvēm, ap izmantošanai pārtikā neparedzēto dzīvnieku izcelsmes blakusproduktu lieljaudas sadedzināšanas uzņēmumiem vai pārstrādes uzņēmumiem un </a:t>
            </a:r>
            <a:r>
              <a:rPr lang="lv-LV" altLang="en-US" sz="2000" b="1" dirty="0"/>
              <a:t>notekūdeņu attīrīšanas ietaisēm** (NAI)</a:t>
            </a:r>
          </a:p>
        </p:txBody>
      </p:sp>
      <p:sp>
        <p:nvSpPr>
          <p:cNvPr id="3" name="Text Placeholder 4">
            <a:extLst>
              <a:ext uri="{FF2B5EF4-FFF2-40B4-BE49-F238E27FC236}">
                <a16:creationId xmlns:a16="http://schemas.microsoft.com/office/drawing/2014/main" id="{ED1EB6A2-1913-8BB0-0180-2F2337EFC8F1}"/>
              </a:ext>
            </a:extLst>
          </p:cNvPr>
          <p:cNvSpPr txBox="1">
            <a:spLocks/>
          </p:cNvSpPr>
          <p:nvPr/>
        </p:nvSpPr>
        <p:spPr bwMode="auto">
          <a:xfrm>
            <a:off x="5029200" y="6477000"/>
            <a:ext cx="3657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t" anchorCtr="0" compatLnSpc="1">
            <a:prstTxWarp prst="textNoShape">
              <a:avLst/>
            </a:prstTxWarp>
            <a:normAutofit/>
          </a:bodyPr>
          <a:lstStyle>
            <a:lvl1pPr marL="0" indent="0" algn="r" defTabSz="938213" rtl="0" eaLnBrk="0" fontAlgn="base" hangingPunct="0">
              <a:spcBef>
                <a:spcPct val="20000"/>
              </a:spcBef>
              <a:spcAft>
                <a:spcPct val="0"/>
              </a:spcAft>
              <a:buFont typeface="Arial" panose="020B0604020202020204" pitchFamily="34" charset="0"/>
              <a:buNone/>
              <a:defRPr sz="100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62000" indent="-292100" algn="l" defTabSz="938213" rtl="0" eaLnBrk="0" fontAlgn="base" hangingPunct="0">
              <a:spcBef>
                <a:spcPct val="20000"/>
              </a:spcBef>
              <a:spcAft>
                <a:spcPct val="0"/>
              </a:spcAft>
              <a:buFont typeface="Arial" panose="020B0604020202020204" pitchFamily="34" charset="0"/>
              <a:buChar char="–"/>
              <a:defRPr sz="2900" kern="1200">
                <a:solidFill>
                  <a:schemeClr val="tx1"/>
                </a:solidFill>
                <a:latin typeface="+mn-lt"/>
                <a:ea typeface="+mn-ea"/>
                <a:cs typeface="+mn-cs"/>
              </a:defRPr>
            </a:lvl2pPr>
            <a:lvl3pPr marL="1173163" indent="-233363" algn="l" defTabSz="938213" rtl="0" eaLnBrk="0" fontAlgn="base" hangingPunct="0">
              <a:spcBef>
                <a:spcPct val="20000"/>
              </a:spcBef>
              <a:spcAft>
                <a:spcPct val="0"/>
              </a:spcAft>
              <a:buFont typeface="Arial" panose="020B0604020202020204" pitchFamily="34" charset="0"/>
              <a:buChar char="•"/>
              <a:defRPr sz="2500" kern="1200">
                <a:solidFill>
                  <a:schemeClr val="tx1"/>
                </a:solidFill>
                <a:latin typeface="+mn-lt"/>
                <a:ea typeface="+mn-ea"/>
                <a:cs typeface="+mn-cs"/>
              </a:defRPr>
            </a:lvl3pPr>
            <a:lvl4pPr marL="16430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4pPr>
            <a:lvl5pPr marL="21129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r>
              <a:rPr lang="lv-LV" altLang="en-US" dirty="0">
                <a:latin typeface="+mj-lt"/>
              </a:rPr>
              <a:t>**Aizsargjoslu likuma 24.panta otrās daļas 4.punkts</a:t>
            </a:r>
          </a:p>
          <a:p>
            <a:endParaRPr lang="lv-LV" altLang="en-US" dirty="0">
              <a:latin typeface="+mj-lt"/>
            </a:endParaRPr>
          </a:p>
        </p:txBody>
      </p:sp>
    </p:spTree>
    <p:extLst>
      <p:ext uri="{BB962C8B-B14F-4D97-AF65-F5344CB8AC3E}">
        <p14:creationId xmlns:p14="http://schemas.microsoft.com/office/powerpoint/2010/main" val="13273858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2A93F-CFAF-13E7-4A8B-E98D9013E0CB}"/>
            </a:ext>
          </a:extLst>
        </p:cNvPr>
        <p:cNvGrpSpPr/>
        <p:nvPr/>
      </p:nvGrpSpPr>
      <p:grpSpPr>
        <a:xfrm>
          <a:off x="0" y="0"/>
          <a:ext cx="0" cy="0"/>
          <a:chOff x="0" y="0"/>
          <a:chExt cx="0" cy="0"/>
        </a:xfrm>
      </p:grpSpPr>
      <p:sp>
        <p:nvSpPr>
          <p:cNvPr id="13314" name="Title 1">
            <a:extLst>
              <a:ext uri="{FF2B5EF4-FFF2-40B4-BE49-F238E27FC236}">
                <a16:creationId xmlns:a16="http://schemas.microsoft.com/office/drawing/2014/main" id="{F1EF0344-4C26-35A3-49B0-95FDCDFEC59F}"/>
              </a:ext>
            </a:extLst>
          </p:cNvPr>
          <p:cNvSpPr>
            <a:spLocks noGrp="1"/>
          </p:cNvSpPr>
          <p:nvPr>
            <p:ph type="title"/>
          </p:nvPr>
        </p:nvSpPr>
        <p:spPr>
          <a:xfrm>
            <a:off x="2209800" y="370115"/>
            <a:ext cx="6096000" cy="1228738"/>
          </a:xfrm>
        </p:spPr>
        <p:txBody>
          <a:bodyPr>
            <a:normAutofit/>
          </a:bodyPr>
          <a:lstStyle/>
          <a:p>
            <a:r>
              <a:rPr lang="lv-LV" altLang="en-US" sz="3100" dirty="0">
                <a:latin typeface="+mj-lt"/>
                <a:ea typeface="Verdana"/>
              </a:rPr>
              <a:t>Krasta kāpu zona un citas </a:t>
            </a:r>
            <a:br>
              <a:rPr lang="lv-LV" altLang="en-US" sz="3100" dirty="0">
                <a:latin typeface="+mj-lt"/>
                <a:ea typeface="Verdana"/>
              </a:rPr>
            </a:br>
            <a:r>
              <a:rPr lang="lv-LV" altLang="en-US" sz="3100" dirty="0">
                <a:latin typeface="+mj-lt"/>
                <a:ea typeface="Verdana"/>
              </a:rPr>
              <a:t>piekrastes teritorijas</a:t>
            </a:r>
            <a:endParaRPr lang="lv-LV" altLang="en-US" sz="2800" dirty="0">
              <a:latin typeface="+mj-lt"/>
            </a:endParaRPr>
          </a:p>
        </p:txBody>
      </p:sp>
      <p:sp>
        <p:nvSpPr>
          <p:cNvPr id="13315" name="Content Placeholder 2">
            <a:extLst>
              <a:ext uri="{FF2B5EF4-FFF2-40B4-BE49-F238E27FC236}">
                <a16:creationId xmlns:a16="http://schemas.microsoft.com/office/drawing/2014/main" id="{5D056ED7-FF99-E603-8E87-690075E97962}"/>
              </a:ext>
            </a:extLst>
          </p:cNvPr>
          <p:cNvSpPr>
            <a:spLocks noGrp="1"/>
          </p:cNvSpPr>
          <p:nvPr>
            <p:ph idx="1"/>
          </p:nvPr>
        </p:nvSpPr>
        <p:spPr>
          <a:xfrm>
            <a:off x="940548" y="2357610"/>
            <a:ext cx="3631452" cy="3665645"/>
          </a:xfrm>
        </p:spPr>
        <p:txBody>
          <a:bodyPr>
            <a:normAutofit/>
          </a:bodyPr>
          <a:lstStyle/>
          <a:p>
            <a:r>
              <a:rPr lang="lv-LV" dirty="0">
                <a:latin typeface="Times New Roman"/>
                <a:ea typeface="Verdana"/>
              </a:rPr>
              <a:t>Teritorijas plānojumu izvērtēšanā pievēršam pastiprinātu uzmanību piekrastes aizsargjoslai, t.sk. krasta kāpu aizsargjoslai</a:t>
            </a:r>
            <a:r>
              <a:rPr lang="lv-LV" altLang="en-US" dirty="0">
                <a:latin typeface="Times New Roman"/>
                <a:ea typeface="Verdana"/>
              </a:rPr>
              <a:t>. Tāpēc aicinām ar jauno teritorijas plānojumu nemēģināt legalizēt pretlikumīgu apbūvi.</a:t>
            </a:r>
            <a:endParaRPr lang="lv-LV" altLang="en-US" dirty="0">
              <a:latin typeface="Times New Roman"/>
            </a:endParaRPr>
          </a:p>
        </p:txBody>
      </p:sp>
      <p:sp>
        <p:nvSpPr>
          <p:cNvPr id="13318" name="Slide Number Placeholder 5">
            <a:extLst>
              <a:ext uri="{FF2B5EF4-FFF2-40B4-BE49-F238E27FC236}">
                <a16:creationId xmlns:a16="http://schemas.microsoft.com/office/drawing/2014/main" id="{9204DD3B-364C-5329-D005-2250A144B34F}"/>
              </a:ext>
            </a:extLst>
          </p:cNvPr>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B6B5ECC-670C-4AEC-9C7F-EAE99E7A8208}" type="slidenum">
              <a:rPr lang="en-US" altLang="en-US"/>
              <a:pPr/>
              <a:t>30</a:t>
            </a:fld>
            <a:endParaRPr lang="en-US" altLang="en-US"/>
          </a:p>
        </p:txBody>
      </p:sp>
      <p:pic>
        <p:nvPicPr>
          <p:cNvPr id="2" name="Picture 1" descr="A map of a city&#10;&#10;AI-generated content may be incorrect.">
            <a:extLst>
              <a:ext uri="{FF2B5EF4-FFF2-40B4-BE49-F238E27FC236}">
                <a16:creationId xmlns:a16="http://schemas.microsoft.com/office/drawing/2014/main" id="{D6A88BB0-3940-FF4A-D275-FA104DF39595}"/>
              </a:ext>
            </a:extLst>
          </p:cNvPr>
          <p:cNvPicPr>
            <a:picLocks noChangeAspect="1"/>
          </p:cNvPicPr>
          <p:nvPr/>
        </p:nvPicPr>
        <p:blipFill>
          <a:blip r:embed="rId2"/>
          <a:stretch>
            <a:fillRect/>
          </a:stretch>
        </p:blipFill>
        <p:spPr>
          <a:xfrm>
            <a:off x="4572000" y="2380729"/>
            <a:ext cx="3631452" cy="3665645"/>
          </a:xfrm>
          <a:prstGeom prst="rect">
            <a:avLst/>
          </a:prstGeom>
        </p:spPr>
      </p:pic>
    </p:spTree>
    <p:extLst>
      <p:ext uri="{BB962C8B-B14F-4D97-AF65-F5344CB8AC3E}">
        <p14:creationId xmlns:p14="http://schemas.microsoft.com/office/powerpoint/2010/main" val="1099402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98884-8121-8CB0-1847-D9843BFED8C3}"/>
            </a:ext>
          </a:extLst>
        </p:cNvPr>
        <p:cNvGrpSpPr/>
        <p:nvPr/>
      </p:nvGrpSpPr>
      <p:grpSpPr>
        <a:xfrm>
          <a:off x="0" y="0"/>
          <a:ext cx="0" cy="0"/>
          <a:chOff x="0" y="0"/>
          <a:chExt cx="0" cy="0"/>
        </a:xfrm>
      </p:grpSpPr>
      <p:sp>
        <p:nvSpPr>
          <p:cNvPr id="13314" name="Title 1">
            <a:extLst>
              <a:ext uri="{FF2B5EF4-FFF2-40B4-BE49-F238E27FC236}">
                <a16:creationId xmlns:a16="http://schemas.microsoft.com/office/drawing/2014/main" id="{0D2126DE-97DB-3EE7-0037-CF683324D24B}"/>
              </a:ext>
            </a:extLst>
          </p:cNvPr>
          <p:cNvSpPr>
            <a:spLocks noGrp="1"/>
          </p:cNvSpPr>
          <p:nvPr>
            <p:ph type="title"/>
          </p:nvPr>
        </p:nvSpPr>
        <p:spPr>
          <a:xfrm>
            <a:off x="2590800" y="381000"/>
            <a:ext cx="6096000" cy="1228738"/>
          </a:xfrm>
        </p:spPr>
        <p:txBody>
          <a:bodyPr>
            <a:normAutofit/>
          </a:bodyPr>
          <a:lstStyle/>
          <a:p>
            <a:r>
              <a:rPr lang="lv-LV" altLang="en-US" sz="2800" dirty="0">
                <a:latin typeface="+mj-lt"/>
                <a:ea typeface="Verdana"/>
              </a:rPr>
              <a:t>Krasta kāpu zona un citas </a:t>
            </a:r>
            <a:br>
              <a:rPr lang="lv-LV" altLang="en-US" sz="2800" dirty="0">
                <a:latin typeface="+mj-lt"/>
                <a:ea typeface="Verdana"/>
              </a:rPr>
            </a:br>
            <a:r>
              <a:rPr lang="lv-LV" altLang="en-US" sz="2800" dirty="0">
                <a:latin typeface="+mj-lt"/>
                <a:ea typeface="Verdana"/>
              </a:rPr>
              <a:t>piekrastes teritorijas</a:t>
            </a:r>
            <a:endParaRPr lang="lv-LV" altLang="en-US" sz="2800" dirty="0">
              <a:latin typeface="+mj-lt"/>
            </a:endParaRPr>
          </a:p>
        </p:txBody>
      </p:sp>
      <p:sp>
        <p:nvSpPr>
          <p:cNvPr id="13315" name="Content Placeholder 2">
            <a:extLst>
              <a:ext uri="{FF2B5EF4-FFF2-40B4-BE49-F238E27FC236}">
                <a16:creationId xmlns:a16="http://schemas.microsoft.com/office/drawing/2014/main" id="{A5344EC1-24F1-34BC-4EE4-F2D4E1EDCC2B}"/>
              </a:ext>
            </a:extLst>
          </p:cNvPr>
          <p:cNvSpPr>
            <a:spLocks noGrp="1"/>
          </p:cNvSpPr>
          <p:nvPr>
            <p:ph idx="1"/>
          </p:nvPr>
        </p:nvSpPr>
        <p:spPr>
          <a:xfrm>
            <a:off x="938011" y="1612093"/>
            <a:ext cx="7748789" cy="2230564"/>
          </a:xfrm>
        </p:spPr>
        <p:txBody>
          <a:bodyPr>
            <a:normAutofit/>
          </a:bodyPr>
          <a:lstStyle/>
          <a:p>
            <a:r>
              <a:rPr lang="lv-LV" sz="1800" dirty="0">
                <a:latin typeface="Times New Roman"/>
                <a:ea typeface="Verdana"/>
              </a:rPr>
              <a:t>VVD norāda, ka piekrastes plānošanā, t.sk. kāpu aizsargjoslā tiek noteiktas īpašas prasības būvniecībai un teritorijas izmantošanai, piemēram, saglabājot vērtīgās ainavas elementus, īpaši aizsargājamos biotopus, reljefu, zemsedzi, atsevišķus kokus (īpaši priedes) u.c.</a:t>
            </a:r>
            <a:endParaRPr lang="en-US" sz="1800" dirty="0">
              <a:latin typeface="Times New Roman"/>
            </a:endParaRPr>
          </a:p>
        </p:txBody>
      </p:sp>
      <p:sp>
        <p:nvSpPr>
          <p:cNvPr id="13318" name="Slide Number Placeholder 5">
            <a:extLst>
              <a:ext uri="{FF2B5EF4-FFF2-40B4-BE49-F238E27FC236}">
                <a16:creationId xmlns:a16="http://schemas.microsoft.com/office/drawing/2014/main" id="{A4D87062-E55E-31FC-F04A-E6636CC1A9A1}"/>
              </a:ext>
            </a:extLst>
          </p:cNvPr>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B6B5ECC-670C-4AEC-9C7F-EAE99E7A8208}" type="slidenum">
              <a:rPr lang="en-US" altLang="en-US"/>
              <a:pPr/>
              <a:t>31</a:t>
            </a:fld>
            <a:endParaRPr lang="en-US" altLang="en-US"/>
          </a:p>
        </p:txBody>
      </p:sp>
      <p:pic>
        <p:nvPicPr>
          <p:cNvPr id="2" name="Picture 1" descr="A map of a city&#10;&#10;AI-generated content may be incorrect.">
            <a:extLst>
              <a:ext uri="{FF2B5EF4-FFF2-40B4-BE49-F238E27FC236}">
                <a16:creationId xmlns:a16="http://schemas.microsoft.com/office/drawing/2014/main" id="{370BAADB-9682-9BFD-4F05-70A958E7523B}"/>
              </a:ext>
            </a:extLst>
          </p:cNvPr>
          <p:cNvPicPr>
            <a:picLocks noChangeAspect="1"/>
          </p:cNvPicPr>
          <p:nvPr/>
        </p:nvPicPr>
        <p:blipFill>
          <a:blip r:embed="rId3"/>
          <a:stretch>
            <a:fillRect/>
          </a:stretch>
        </p:blipFill>
        <p:spPr>
          <a:xfrm>
            <a:off x="457200" y="3106849"/>
            <a:ext cx="4001542" cy="3522551"/>
          </a:xfrm>
          <a:prstGeom prst="rect">
            <a:avLst/>
          </a:prstGeom>
        </p:spPr>
      </p:pic>
      <p:pic>
        <p:nvPicPr>
          <p:cNvPr id="7" name="Picture 6" descr="A map of land with blue lines&#10;&#10;AI-generated content may be incorrect.">
            <a:extLst>
              <a:ext uri="{FF2B5EF4-FFF2-40B4-BE49-F238E27FC236}">
                <a16:creationId xmlns:a16="http://schemas.microsoft.com/office/drawing/2014/main" id="{54E1681A-66E6-70DA-73EB-7F119E77170D}"/>
              </a:ext>
            </a:extLst>
          </p:cNvPr>
          <p:cNvPicPr>
            <a:picLocks noChangeAspect="1"/>
          </p:cNvPicPr>
          <p:nvPr/>
        </p:nvPicPr>
        <p:blipFill>
          <a:blip r:embed="rId4"/>
          <a:stretch>
            <a:fillRect/>
          </a:stretch>
        </p:blipFill>
        <p:spPr>
          <a:xfrm>
            <a:off x="4878882" y="3106849"/>
            <a:ext cx="3396714" cy="3522551"/>
          </a:xfrm>
          <a:prstGeom prst="rect">
            <a:avLst/>
          </a:prstGeom>
        </p:spPr>
      </p:pic>
    </p:spTree>
    <p:extLst>
      <p:ext uri="{BB962C8B-B14F-4D97-AF65-F5344CB8AC3E}">
        <p14:creationId xmlns:p14="http://schemas.microsoft.com/office/powerpoint/2010/main" val="41896780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C02B5-5E82-CACB-7BA3-629A20564222}"/>
            </a:ext>
          </a:extLst>
        </p:cNvPr>
        <p:cNvGrpSpPr/>
        <p:nvPr/>
      </p:nvGrpSpPr>
      <p:grpSpPr>
        <a:xfrm>
          <a:off x="0" y="0"/>
          <a:ext cx="0" cy="0"/>
          <a:chOff x="0" y="0"/>
          <a:chExt cx="0" cy="0"/>
        </a:xfrm>
      </p:grpSpPr>
      <p:sp>
        <p:nvSpPr>
          <p:cNvPr id="13314" name="Title 1">
            <a:extLst>
              <a:ext uri="{FF2B5EF4-FFF2-40B4-BE49-F238E27FC236}">
                <a16:creationId xmlns:a16="http://schemas.microsoft.com/office/drawing/2014/main" id="{CB55A9E1-959F-DB9C-C973-387D1FAE24A8}"/>
              </a:ext>
            </a:extLst>
          </p:cNvPr>
          <p:cNvSpPr>
            <a:spLocks noGrp="1"/>
          </p:cNvSpPr>
          <p:nvPr>
            <p:ph type="title"/>
          </p:nvPr>
        </p:nvSpPr>
        <p:spPr>
          <a:xfrm>
            <a:off x="2590800" y="381000"/>
            <a:ext cx="6096000" cy="1228738"/>
          </a:xfrm>
        </p:spPr>
        <p:txBody>
          <a:bodyPr>
            <a:normAutofit/>
          </a:bodyPr>
          <a:lstStyle/>
          <a:p>
            <a:r>
              <a:rPr lang="lv-LV" altLang="en-US" sz="2800" dirty="0">
                <a:latin typeface="+mj-lt"/>
                <a:ea typeface="Verdana"/>
              </a:rPr>
              <a:t>Krasta kāpu zona un citas </a:t>
            </a:r>
            <a:br>
              <a:rPr lang="lv-LV" altLang="en-US" sz="2800" dirty="0">
                <a:latin typeface="+mj-lt"/>
                <a:ea typeface="Verdana"/>
              </a:rPr>
            </a:br>
            <a:r>
              <a:rPr lang="lv-LV" altLang="en-US" sz="2800" dirty="0">
                <a:latin typeface="+mj-lt"/>
                <a:ea typeface="Verdana"/>
              </a:rPr>
              <a:t>piekrastes teritorijas</a:t>
            </a:r>
            <a:endParaRPr lang="lv-LV" altLang="en-US" sz="2800" dirty="0">
              <a:latin typeface="+mj-lt"/>
            </a:endParaRPr>
          </a:p>
        </p:txBody>
      </p:sp>
      <p:sp>
        <p:nvSpPr>
          <p:cNvPr id="13315" name="Content Placeholder 2">
            <a:extLst>
              <a:ext uri="{FF2B5EF4-FFF2-40B4-BE49-F238E27FC236}">
                <a16:creationId xmlns:a16="http://schemas.microsoft.com/office/drawing/2014/main" id="{42196BF2-1BB3-E807-3858-4D5DC48260B1}"/>
              </a:ext>
            </a:extLst>
          </p:cNvPr>
          <p:cNvSpPr>
            <a:spLocks noGrp="1"/>
          </p:cNvSpPr>
          <p:nvPr>
            <p:ph idx="1"/>
          </p:nvPr>
        </p:nvSpPr>
        <p:spPr>
          <a:xfrm>
            <a:off x="938011" y="1612093"/>
            <a:ext cx="7748789" cy="2023736"/>
          </a:xfrm>
        </p:spPr>
        <p:txBody>
          <a:bodyPr>
            <a:normAutofit/>
          </a:bodyPr>
          <a:lstStyle/>
          <a:p>
            <a:r>
              <a:rPr lang="lv-LV" sz="1800" dirty="0">
                <a:latin typeface="Times New Roman"/>
                <a:ea typeface="Verdana"/>
              </a:rPr>
              <a:t>Apzinoties iepriekšējās plānošanas mantojumu un ņemot vērā ilgtspējības un pēctecības principus, jaunajā teritorijas plānojumā aicinām izvērtēt un pārskatīt plašo piekrastes ciemu robežas, kā arī samazināt blīvas apbūves iespējas un sagaidāmo antropogēno slodzi, jo apbūve plānota īpaši jūtīgā teritorijā - piekrastē, kur nav un netiek plānota centralizēta ūdenssaimniecība, bieži apbūve plānota mežos un īpaši aizsargājamo biotopu teritorijās, t.sk. ar augstu gruntsūdens līmeni.</a:t>
            </a:r>
            <a:endParaRPr lang="lv-LV" altLang="en-US" sz="1800" dirty="0">
              <a:latin typeface="Times New Roman"/>
            </a:endParaRPr>
          </a:p>
        </p:txBody>
      </p:sp>
      <p:sp>
        <p:nvSpPr>
          <p:cNvPr id="13318" name="Slide Number Placeholder 5">
            <a:extLst>
              <a:ext uri="{FF2B5EF4-FFF2-40B4-BE49-F238E27FC236}">
                <a16:creationId xmlns:a16="http://schemas.microsoft.com/office/drawing/2014/main" id="{C6D914B8-C123-C923-7E26-7A3566AF5C86}"/>
              </a:ext>
            </a:extLst>
          </p:cNvPr>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B6B5ECC-670C-4AEC-9C7F-EAE99E7A8208}" type="slidenum">
              <a:rPr lang="en-US" altLang="en-US"/>
              <a:pPr/>
              <a:t>32</a:t>
            </a:fld>
            <a:endParaRPr lang="en-US" altLang="en-US"/>
          </a:p>
        </p:txBody>
      </p:sp>
      <p:pic>
        <p:nvPicPr>
          <p:cNvPr id="3" name="Picture 2" descr="A map of land with many roads&#10;&#10;AI-generated content may be incorrect.">
            <a:extLst>
              <a:ext uri="{FF2B5EF4-FFF2-40B4-BE49-F238E27FC236}">
                <a16:creationId xmlns:a16="http://schemas.microsoft.com/office/drawing/2014/main" id="{BC6E79F0-DA45-FF88-B7AB-D353FAEE1D22}"/>
              </a:ext>
            </a:extLst>
          </p:cNvPr>
          <p:cNvPicPr>
            <a:picLocks noChangeAspect="1"/>
          </p:cNvPicPr>
          <p:nvPr/>
        </p:nvPicPr>
        <p:blipFill>
          <a:blip r:embed="rId2"/>
          <a:stretch>
            <a:fillRect/>
          </a:stretch>
        </p:blipFill>
        <p:spPr>
          <a:xfrm>
            <a:off x="938011" y="3555786"/>
            <a:ext cx="3872959" cy="3073614"/>
          </a:xfrm>
          <a:prstGeom prst="rect">
            <a:avLst/>
          </a:prstGeom>
        </p:spPr>
      </p:pic>
      <p:pic>
        <p:nvPicPr>
          <p:cNvPr id="4" name="Picture 3" descr="A map of a city&#10;&#10;AI-generated content may be incorrect.">
            <a:extLst>
              <a:ext uri="{FF2B5EF4-FFF2-40B4-BE49-F238E27FC236}">
                <a16:creationId xmlns:a16="http://schemas.microsoft.com/office/drawing/2014/main" id="{5F9E6DEE-D4ED-D417-AB4E-6680518DC103}"/>
              </a:ext>
            </a:extLst>
          </p:cNvPr>
          <p:cNvPicPr>
            <a:picLocks noChangeAspect="1"/>
          </p:cNvPicPr>
          <p:nvPr/>
        </p:nvPicPr>
        <p:blipFill>
          <a:blip r:embed="rId3"/>
          <a:stretch>
            <a:fillRect/>
          </a:stretch>
        </p:blipFill>
        <p:spPr>
          <a:xfrm>
            <a:off x="5069874" y="3555786"/>
            <a:ext cx="2755513" cy="3073614"/>
          </a:xfrm>
          <a:prstGeom prst="rect">
            <a:avLst/>
          </a:prstGeom>
        </p:spPr>
      </p:pic>
    </p:spTree>
    <p:extLst>
      <p:ext uri="{BB962C8B-B14F-4D97-AF65-F5344CB8AC3E}">
        <p14:creationId xmlns:p14="http://schemas.microsoft.com/office/powerpoint/2010/main" val="3186538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CF7BB-FAA5-695D-295D-050B27A7542A}"/>
            </a:ext>
          </a:extLst>
        </p:cNvPr>
        <p:cNvGrpSpPr/>
        <p:nvPr/>
      </p:nvGrpSpPr>
      <p:grpSpPr>
        <a:xfrm>
          <a:off x="0" y="0"/>
          <a:ext cx="0" cy="0"/>
          <a:chOff x="0" y="0"/>
          <a:chExt cx="0" cy="0"/>
        </a:xfrm>
      </p:grpSpPr>
      <p:sp>
        <p:nvSpPr>
          <p:cNvPr id="12290" name="Title 1">
            <a:extLst>
              <a:ext uri="{FF2B5EF4-FFF2-40B4-BE49-F238E27FC236}">
                <a16:creationId xmlns:a16="http://schemas.microsoft.com/office/drawing/2014/main" id="{AB79058E-FBFB-C2B9-6CB1-427EEDF48814}"/>
              </a:ext>
            </a:extLst>
          </p:cNvPr>
          <p:cNvSpPr>
            <a:spLocks noGrp="1"/>
          </p:cNvSpPr>
          <p:nvPr>
            <p:ph type="title"/>
          </p:nvPr>
        </p:nvSpPr>
        <p:spPr>
          <a:xfrm>
            <a:off x="685800" y="3749375"/>
            <a:ext cx="7772400" cy="960438"/>
          </a:xfrm>
        </p:spPr>
        <p:txBody>
          <a:bodyPr>
            <a:normAutofit/>
          </a:bodyPr>
          <a:lstStyle/>
          <a:p>
            <a:r>
              <a:rPr lang="lv-LV" altLang="en-US" dirty="0">
                <a:latin typeface="Verdana"/>
                <a:ea typeface="Verdana"/>
              </a:rPr>
              <a:t>Paldies!</a:t>
            </a:r>
            <a:endParaRPr lang="lv-LV" altLang="en-US" dirty="0"/>
          </a:p>
        </p:txBody>
      </p:sp>
      <p:sp>
        <p:nvSpPr>
          <p:cNvPr id="12291" name="Text Placeholder 2">
            <a:extLst>
              <a:ext uri="{FF2B5EF4-FFF2-40B4-BE49-F238E27FC236}">
                <a16:creationId xmlns:a16="http://schemas.microsoft.com/office/drawing/2014/main" id="{C42CFC46-635D-E0E8-5408-083798E2EB4A}"/>
              </a:ext>
            </a:extLst>
          </p:cNvPr>
          <p:cNvSpPr>
            <a:spLocks noGrp="1"/>
          </p:cNvSpPr>
          <p:nvPr>
            <p:ph type="body" sz="quarter" idx="10"/>
          </p:nvPr>
        </p:nvSpPr>
        <p:spPr>
          <a:xfrm>
            <a:off x="685800" y="4879848"/>
            <a:ext cx="7772400" cy="914400"/>
          </a:xfrm>
        </p:spPr>
        <p:txBody>
          <a:bodyPr>
            <a:normAutofit/>
          </a:bodyPr>
          <a:lstStyle/>
          <a:p>
            <a:endParaRPr lang="lv-LV" altLang="en-US" dirty="0"/>
          </a:p>
        </p:txBody>
      </p:sp>
      <p:sp>
        <p:nvSpPr>
          <p:cNvPr id="12292" name="Text Placeholder 3">
            <a:extLst>
              <a:ext uri="{FF2B5EF4-FFF2-40B4-BE49-F238E27FC236}">
                <a16:creationId xmlns:a16="http://schemas.microsoft.com/office/drawing/2014/main" id="{AE428E75-41EE-D2BE-CE99-D521750FF4C7}"/>
              </a:ext>
            </a:extLst>
          </p:cNvPr>
          <p:cNvSpPr>
            <a:spLocks noGrp="1"/>
          </p:cNvSpPr>
          <p:nvPr>
            <p:ph type="body" sz="quarter" idx="11"/>
          </p:nvPr>
        </p:nvSpPr>
        <p:spPr>
          <a:xfrm>
            <a:off x="685800" y="5964283"/>
            <a:ext cx="7772400" cy="639762"/>
          </a:xfrm>
        </p:spPr>
        <p:txBody>
          <a:bodyPr/>
          <a:lstStyle/>
          <a:p>
            <a:endParaRPr lang="lv-LV" altLang="en-US" dirty="0"/>
          </a:p>
        </p:txBody>
      </p:sp>
    </p:spTree>
    <p:extLst>
      <p:ext uri="{BB962C8B-B14F-4D97-AF65-F5344CB8AC3E}">
        <p14:creationId xmlns:p14="http://schemas.microsoft.com/office/powerpoint/2010/main" val="428905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14A1F4A2-F2CB-50DD-5034-D9732E8A78A9}"/>
              </a:ext>
            </a:extLst>
          </p:cNvPr>
          <p:cNvSpPr>
            <a:spLocks noGrp="1"/>
          </p:cNvSpPr>
          <p:nvPr>
            <p:ph type="title"/>
          </p:nvPr>
        </p:nvSpPr>
        <p:spPr>
          <a:xfrm>
            <a:off x="2590800" y="304800"/>
            <a:ext cx="6096000" cy="1066800"/>
          </a:xfrm>
        </p:spPr>
        <p:txBody>
          <a:bodyPr/>
          <a:lstStyle/>
          <a:p>
            <a:br>
              <a:rPr lang="lv-LV" altLang="en-US" sz="2200">
                <a:latin typeface="+mj-lt"/>
              </a:rPr>
            </a:br>
            <a:r>
              <a:rPr lang="lv-LV" altLang="en-US" sz="2800">
                <a:latin typeface="+mj-lt"/>
              </a:rPr>
              <a:t>Sanitārā aizsargjosla ap NAI</a:t>
            </a:r>
            <a:endParaRPr lang="lv-LV" altLang="en-US" sz="2200">
              <a:latin typeface="+mj-lt"/>
            </a:endParaRPr>
          </a:p>
        </p:txBody>
      </p:sp>
      <p:sp>
        <p:nvSpPr>
          <p:cNvPr id="14339" name="Content Placeholder 2">
            <a:extLst>
              <a:ext uri="{FF2B5EF4-FFF2-40B4-BE49-F238E27FC236}">
                <a16:creationId xmlns:a16="http://schemas.microsoft.com/office/drawing/2014/main" id="{F08421CF-0A32-732E-6ED2-BF8490E60F39}"/>
              </a:ext>
            </a:extLst>
          </p:cNvPr>
          <p:cNvSpPr>
            <a:spLocks noGrp="1"/>
          </p:cNvSpPr>
          <p:nvPr>
            <p:ph sz="half" idx="1"/>
          </p:nvPr>
        </p:nvSpPr>
        <p:spPr>
          <a:xfrm>
            <a:off x="1231900" y="1982788"/>
            <a:ext cx="5662613" cy="2517775"/>
          </a:xfrm>
        </p:spPr>
        <p:txBody>
          <a:bodyPr>
            <a:normAutofit/>
          </a:bodyPr>
          <a:lstStyle/>
          <a:p>
            <a:pPr marL="0" indent="0">
              <a:buFont typeface="Arial" panose="020B0604020202020204" pitchFamily="34" charset="0"/>
              <a:buNone/>
            </a:pPr>
            <a:r>
              <a:rPr lang="lv-LV" altLang="en-US" sz="2400">
                <a:latin typeface="+mj-lt"/>
              </a:rPr>
              <a:t>Aizsargjoslu likuma 28.panta trešā daļa</a:t>
            </a:r>
          </a:p>
        </p:txBody>
      </p:sp>
      <p:pic>
        <p:nvPicPr>
          <p:cNvPr id="14340" name="Content Placeholder 2">
            <a:extLst>
              <a:ext uri="{FF2B5EF4-FFF2-40B4-BE49-F238E27FC236}">
                <a16:creationId xmlns:a16="http://schemas.microsoft.com/office/drawing/2014/main" id="{1C61231C-0343-E284-C879-B1DCADB9E82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231900" y="2552700"/>
            <a:ext cx="7021513" cy="3738563"/>
          </a:xfrm>
        </p:spPr>
      </p:pic>
      <p:sp>
        <p:nvSpPr>
          <p:cNvPr id="14341" name="Slide Number Placeholder 6">
            <a:extLst>
              <a:ext uri="{FF2B5EF4-FFF2-40B4-BE49-F238E27FC236}">
                <a16:creationId xmlns:a16="http://schemas.microsoft.com/office/drawing/2014/main" id="{8A5D09B7-1068-1835-1104-3E4E1DE660B5}"/>
              </a:ext>
            </a:extLst>
          </p:cNvPr>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E29BFBD-59FC-44C7-8C56-7DDA7BF207F9}" type="slidenum">
              <a:rPr lang="en-US" altLang="en-US"/>
              <a:pPr/>
              <a:t>4</a:t>
            </a:fld>
            <a:endParaRPr lang="en-US" altLang="en-US"/>
          </a:p>
        </p:txBody>
      </p:sp>
      <p:sp>
        <p:nvSpPr>
          <p:cNvPr id="4" name="TextBox 3">
            <a:extLst>
              <a:ext uri="{FF2B5EF4-FFF2-40B4-BE49-F238E27FC236}">
                <a16:creationId xmlns:a16="http://schemas.microsoft.com/office/drawing/2014/main" id="{230526BA-895F-C86B-5622-3E0084216428}"/>
              </a:ext>
            </a:extLst>
          </p:cNvPr>
          <p:cNvSpPr txBox="1"/>
          <p:nvPr/>
        </p:nvSpPr>
        <p:spPr>
          <a:xfrm>
            <a:off x="3871913" y="5091113"/>
            <a:ext cx="962025" cy="1014412"/>
          </a:xfrm>
          <a:prstGeom prst="rect">
            <a:avLst/>
          </a:prstGeom>
          <a:solidFill>
            <a:schemeClr val="accent6"/>
          </a:solidFill>
        </p:spPr>
        <p:txBody>
          <a:bodyPr>
            <a:spAutoFit/>
          </a:bodyPr>
          <a:lstStyle/>
          <a:p>
            <a:pPr algn="ctr">
              <a:defRPr/>
            </a:pPr>
            <a:r>
              <a:rPr lang="lv-LV" sz="2000" b="1"/>
              <a:t>50 </a:t>
            </a:r>
            <a:r>
              <a:rPr lang="lv-LV" sz="2000"/>
              <a:t>m </a:t>
            </a:r>
            <a:r>
              <a:rPr lang="lv-LV" sz="2000" b="1"/>
              <a:t>100 </a:t>
            </a:r>
            <a:r>
              <a:rPr lang="lv-LV" sz="2000"/>
              <a:t>m </a:t>
            </a:r>
            <a:r>
              <a:rPr lang="lv-LV" sz="2000" b="1"/>
              <a:t>200 </a:t>
            </a:r>
            <a:r>
              <a:rPr lang="lv-LV" sz="2000"/>
              <a:t>m </a:t>
            </a:r>
            <a:endParaRPr lang="en-US" sz="20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18681-1792-0DBF-0A3A-D03AD5620BE9}"/>
            </a:ext>
          </a:extLst>
        </p:cNvPr>
        <p:cNvGrpSpPr/>
        <p:nvPr/>
      </p:nvGrpSpPr>
      <p:grpSpPr>
        <a:xfrm>
          <a:off x="0" y="0"/>
          <a:ext cx="0" cy="0"/>
          <a:chOff x="0" y="0"/>
          <a:chExt cx="0" cy="0"/>
        </a:xfrm>
      </p:grpSpPr>
      <p:sp>
        <p:nvSpPr>
          <p:cNvPr id="16386" name="Title 1">
            <a:extLst>
              <a:ext uri="{FF2B5EF4-FFF2-40B4-BE49-F238E27FC236}">
                <a16:creationId xmlns:a16="http://schemas.microsoft.com/office/drawing/2014/main" id="{BF84084D-77A1-05CF-41A3-F6401E2C8425}"/>
              </a:ext>
            </a:extLst>
          </p:cNvPr>
          <p:cNvSpPr>
            <a:spLocks noGrp="1"/>
          </p:cNvSpPr>
          <p:nvPr>
            <p:ph type="title"/>
          </p:nvPr>
        </p:nvSpPr>
        <p:spPr>
          <a:xfrm>
            <a:off x="2590800" y="304800"/>
            <a:ext cx="6096000" cy="1066800"/>
          </a:xfrm>
        </p:spPr>
        <p:txBody>
          <a:bodyPr>
            <a:normAutofit fontScale="90000"/>
          </a:bodyPr>
          <a:lstStyle/>
          <a:p>
            <a:br>
              <a:rPr lang="lv-LV" altLang="en-US">
                <a:latin typeface="+mj-lt"/>
              </a:rPr>
            </a:br>
            <a:r>
              <a:rPr lang="lv-LV" altLang="en-US" sz="3100">
                <a:latin typeface="+mj-lt"/>
              </a:rPr>
              <a:t>Aprobežojumi NAI aizsargjoslās*:</a:t>
            </a:r>
            <a:br>
              <a:rPr lang="lv-LV" altLang="en-US">
                <a:latin typeface="+mj-lt"/>
              </a:rPr>
            </a:br>
            <a:endParaRPr lang="lv-LV" altLang="en-US">
              <a:latin typeface="+mj-lt"/>
            </a:endParaRPr>
          </a:p>
        </p:txBody>
      </p:sp>
      <p:sp>
        <p:nvSpPr>
          <p:cNvPr id="16387" name="Content Placeholder 2">
            <a:extLst>
              <a:ext uri="{FF2B5EF4-FFF2-40B4-BE49-F238E27FC236}">
                <a16:creationId xmlns:a16="http://schemas.microsoft.com/office/drawing/2014/main" id="{88249D3E-0815-45FF-B8D5-39917C786174}"/>
              </a:ext>
            </a:extLst>
          </p:cNvPr>
          <p:cNvSpPr>
            <a:spLocks noGrp="1"/>
          </p:cNvSpPr>
          <p:nvPr>
            <p:ph sz="half" idx="1"/>
          </p:nvPr>
        </p:nvSpPr>
        <p:spPr>
          <a:xfrm>
            <a:off x="538717" y="1889756"/>
            <a:ext cx="8148083" cy="4234664"/>
          </a:xfrm>
        </p:spPr>
        <p:txBody>
          <a:bodyPr>
            <a:normAutofit/>
          </a:bodyPr>
          <a:lstStyle/>
          <a:p>
            <a:pPr marL="0" indent="0" algn="just">
              <a:buNone/>
            </a:pPr>
            <a:r>
              <a:rPr lang="lv-LV" altLang="en-US" b="1" dirty="0">
                <a:latin typeface="+mj-lt"/>
              </a:rPr>
              <a:t>55.panta 3.punkts: </a:t>
            </a:r>
            <a:r>
              <a:rPr lang="lv-LV" altLang="en-US" dirty="0">
                <a:latin typeface="+mj-lt"/>
              </a:rPr>
              <a:t>«</a:t>
            </a:r>
            <a:r>
              <a:rPr lang="lv-LV" altLang="en-US" b="1" dirty="0">
                <a:latin typeface="+mj-lt"/>
              </a:rPr>
              <a:t>aizliegts būvēt jaunas ēkas</a:t>
            </a:r>
            <a:r>
              <a:rPr lang="lv-LV" altLang="en-US" dirty="0">
                <a:latin typeface="+mj-lt"/>
              </a:rPr>
              <a:t>,</a:t>
            </a:r>
            <a:r>
              <a:rPr lang="lv-LV" altLang="en-US" b="1" dirty="0">
                <a:latin typeface="+mj-lt"/>
              </a:rPr>
              <a:t> </a:t>
            </a:r>
            <a:r>
              <a:rPr lang="lv-LV" altLang="en-US" dirty="0">
                <a:latin typeface="+mj-lt"/>
              </a:rPr>
              <a:t>izņemot ēku būvniecību virs notekūdeņu tvertnēm ar ventilāciju un gadījumus, kad ēku būvniecība ir saistīta ar atkritumu apsaimniekošanu, atkritumu apglabāšanas poligoniem, notekūdeņu attīrīšanas ietaišu, kā arī ar izmantošanai pārtikā neparedzēto dzīvnieku izcelsmes blakusproduktu lieljaudas sadedzināšanas uzņēmumu vai pārstrādes uzņēmumu ekspluatāciju, notekūdeņu attīrīšanas procesa blakusproduktu pārstrādi un izmantošanu, […]</a:t>
            </a:r>
            <a:r>
              <a:rPr lang="lv-LV" altLang="en-US" b="1" dirty="0">
                <a:latin typeface="+mj-lt"/>
              </a:rPr>
              <a:t>»</a:t>
            </a:r>
          </a:p>
        </p:txBody>
      </p:sp>
      <p:pic>
        <p:nvPicPr>
          <p:cNvPr id="3" name="Content Placeholder 2">
            <a:extLst>
              <a:ext uri="{FF2B5EF4-FFF2-40B4-BE49-F238E27FC236}">
                <a16:creationId xmlns:a16="http://schemas.microsoft.com/office/drawing/2014/main" id="{67635CF5-8AC5-855A-8182-8DDEC7FB8E73}"/>
              </a:ext>
            </a:extLst>
          </p:cNvPr>
          <p:cNvPicPr>
            <a:picLocks noGrp="1" noChangeAspect="1"/>
          </p:cNvPicPr>
          <p:nvPr>
            <p:ph sz="half" idx="2"/>
          </p:nvPr>
        </p:nvPicPr>
        <p:blipFill>
          <a:blip r:embed="rId3"/>
          <a:stretch>
            <a:fillRect/>
          </a:stretch>
        </p:blipFill>
        <p:spPr bwMode="auto">
          <a:xfrm>
            <a:off x="1600200" y="4297950"/>
            <a:ext cx="3314959" cy="219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Placeholder 4">
            <a:extLst>
              <a:ext uri="{FF2B5EF4-FFF2-40B4-BE49-F238E27FC236}">
                <a16:creationId xmlns:a16="http://schemas.microsoft.com/office/drawing/2014/main" id="{A19DA73E-4E0A-84ED-EE1C-5255B1C10840}"/>
              </a:ext>
            </a:extLst>
          </p:cNvPr>
          <p:cNvSpPr>
            <a:spLocks noGrp="1"/>
          </p:cNvSpPr>
          <p:nvPr>
            <p:ph type="body" sz="quarter" idx="16"/>
          </p:nvPr>
        </p:nvSpPr>
        <p:spPr>
          <a:xfrm>
            <a:off x="6334912" y="6354205"/>
            <a:ext cx="2270371" cy="275195"/>
          </a:xfrm>
        </p:spPr>
        <p:txBody>
          <a:bodyPr>
            <a:normAutofit/>
          </a:bodyPr>
          <a:lstStyle/>
          <a:p>
            <a:r>
              <a:rPr lang="lv-LV" altLang="en-US" sz="1000" b="0">
                <a:latin typeface="+mj-lt"/>
              </a:rPr>
              <a:t>*Aizsargjoslu likuma 55.pants</a:t>
            </a:r>
          </a:p>
        </p:txBody>
      </p:sp>
      <p:sp>
        <p:nvSpPr>
          <p:cNvPr id="16393" name="Slide Number Placeholder 8">
            <a:extLst>
              <a:ext uri="{FF2B5EF4-FFF2-40B4-BE49-F238E27FC236}">
                <a16:creationId xmlns:a16="http://schemas.microsoft.com/office/drawing/2014/main" id="{93722BA2-23E1-2447-B5B0-C93A3ACEBB03}"/>
              </a:ext>
            </a:extLst>
          </p:cNvPr>
          <p:cNvSpPr>
            <a:spLocks noGrp="1"/>
          </p:cNvSpPr>
          <p:nvPr>
            <p:ph type="sldNum" sz="quarter" idx="18"/>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C98F2B1-6E23-4F76-98E6-94D23FBBA9EF}" type="slidenum">
              <a:rPr lang="en-US" altLang="en-US"/>
              <a:pPr/>
              <a:t>5</a:t>
            </a:fld>
            <a:endParaRPr lang="en-US" altLang="en-US"/>
          </a:p>
        </p:txBody>
      </p:sp>
    </p:spTree>
    <p:extLst>
      <p:ext uri="{BB962C8B-B14F-4D97-AF65-F5344CB8AC3E}">
        <p14:creationId xmlns:p14="http://schemas.microsoft.com/office/powerpoint/2010/main" val="1894950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3A8E8F8B-D84D-2D6F-3C74-3FF1872D3B6B}"/>
              </a:ext>
            </a:extLst>
          </p:cNvPr>
          <p:cNvSpPr>
            <a:spLocks noGrp="1"/>
          </p:cNvSpPr>
          <p:nvPr>
            <p:ph type="title"/>
          </p:nvPr>
        </p:nvSpPr>
        <p:spPr>
          <a:xfrm>
            <a:off x="1948543" y="431006"/>
            <a:ext cx="6890657" cy="1036638"/>
          </a:xfrm>
        </p:spPr>
        <p:txBody>
          <a:bodyPr>
            <a:normAutofit fontScale="90000"/>
          </a:bodyPr>
          <a:lstStyle/>
          <a:p>
            <a:br>
              <a:rPr lang="lv-LV" altLang="en-US">
                <a:latin typeface="+mj-lt"/>
              </a:rPr>
            </a:br>
            <a:r>
              <a:rPr lang="lv-LV" altLang="en-US" sz="3100">
                <a:latin typeface="+mj-lt"/>
              </a:rPr>
              <a:t>Novērojums no prakses - dzīvojamā apbūve atrodas vai tiek plānota NAI aizsargjoslā</a:t>
            </a:r>
            <a:endParaRPr lang="lv-LV" altLang="en-US">
              <a:latin typeface="+mj-lt"/>
            </a:endParaRPr>
          </a:p>
        </p:txBody>
      </p:sp>
      <p:sp>
        <p:nvSpPr>
          <p:cNvPr id="15363" name="Content Placeholder 9">
            <a:extLst>
              <a:ext uri="{FF2B5EF4-FFF2-40B4-BE49-F238E27FC236}">
                <a16:creationId xmlns:a16="http://schemas.microsoft.com/office/drawing/2014/main" id="{C67E94FD-B5BE-E883-FC71-93858D6DD608}"/>
              </a:ext>
            </a:extLst>
          </p:cNvPr>
          <p:cNvSpPr>
            <a:spLocks noGrp="1"/>
          </p:cNvSpPr>
          <p:nvPr>
            <p:ph idx="1"/>
          </p:nvPr>
        </p:nvSpPr>
        <p:spPr>
          <a:xfrm>
            <a:off x="435429" y="2420541"/>
            <a:ext cx="8708571" cy="1083470"/>
          </a:xfrm>
        </p:spPr>
        <p:txBody>
          <a:bodyPr>
            <a:normAutofit lnSpcReduction="10000"/>
          </a:bodyPr>
          <a:lstStyle/>
          <a:p>
            <a:r>
              <a:rPr lang="lv-LV" altLang="en-US" sz="2400">
                <a:latin typeface="+mj-lt"/>
                <a:ea typeface="Verdana"/>
              </a:rPr>
              <a:t>Teritorijas plānojumu (TP) un </a:t>
            </a:r>
            <a:r>
              <a:rPr lang="lv-LV" altLang="en-US" sz="2400" err="1">
                <a:latin typeface="+mj-lt"/>
                <a:ea typeface="Verdana"/>
              </a:rPr>
              <a:t>lokālplānojumu</a:t>
            </a:r>
            <a:r>
              <a:rPr lang="lv-LV" altLang="en-US" sz="2400">
                <a:latin typeface="+mj-lt"/>
                <a:ea typeface="Verdana"/>
              </a:rPr>
              <a:t> (LP) izstrādē būtu ievērojams – </a:t>
            </a:r>
            <a:r>
              <a:rPr lang="lv-LV" altLang="en-US" sz="2400" b="1">
                <a:solidFill>
                  <a:schemeClr val="accent2"/>
                </a:solidFill>
                <a:latin typeface="+mj-lt"/>
                <a:ea typeface="Verdana"/>
              </a:rPr>
              <a:t>Neplānot jaunu dzīvojamo apbūvi NAI aizsargjoslās!*</a:t>
            </a:r>
            <a:endParaRPr lang="en-US" altLang="en-US" sz="2400" b="1">
              <a:solidFill>
                <a:schemeClr val="accent2"/>
              </a:solidFill>
              <a:latin typeface="+mj-lt"/>
            </a:endParaRPr>
          </a:p>
        </p:txBody>
      </p:sp>
      <p:sp>
        <p:nvSpPr>
          <p:cNvPr id="15364" name="Text Placeholder 10">
            <a:extLst>
              <a:ext uri="{FF2B5EF4-FFF2-40B4-BE49-F238E27FC236}">
                <a16:creationId xmlns:a16="http://schemas.microsoft.com/office/drawing/2014/main" id="{35AA1390-A98B-16C7-F288-BC47F035F1EC}"/>
              </a:ext>
            </a:extLst>
          </p:cNvPr>
          <p:cNvSpPr>
            <a:spLocks noGrp="1"/>
          </p:cNvSpPr>
          <p:nvPr>
            <p:ph type="body" sz="quarter" idx="10"/>
          </p:nvPr>
        </p:nvSpPr>
        <p:spPr/>
        <p:txBody>
          <a:bodyPr/>
          <a:lstStyle/>
          <a:p>
            <a:endParaRPr lang="en-US" altLang="en-US"/>
          </a:p>
        </p:txBody>
      </p:sp>
      <p:sp>
        <p:nvSpPr>
          <p:cNvPr id="15365" name="Text Placeholder 11">
            <a:extLst>
              <a:ext uri="{FF2B5EF4-FFF2-40B4-BE49-F238E27FC236}">
                <a16:creationId xmlns:a16="http://schemas.microsoft.com/office/drawing/2014/main" id="{DADB9EAD-DF23-04B5-2092-06AD25169A53}"/>
              </a:ext>
            </a:extLst>
          </p:cNvPr>
          <p:cNvSpPr>
            <a:spLocks noGrp="1"/>
          </p:cNvSpPr>
          <p:nvPr>
            <p:ph type="body" sz="quarter" idx="12"/>
          </p:nvPr>
        </p:nvSpPr>
        <p:spPr/>
        <p:txBody>
          <a:bodyPr/>
          <a:lstStyle/>
          <a:p>
            <a:endParaRPr lang="en-US" altLang="en-US"/>
          </a:p>
        </p:txBody>
      </p:sp>
      <p:sp>
        <p:nvSpPr>
          <p:cNvPr id="15366" name="Slide Number Placeholder 4">
            <a:extLst>
              <a:ext uri="{FF2B5EF4-FFF2-40B4-BE49-F238E27FC236}">
                <a16:creationId xmlns:a16="http://schemas.microsoft.com/office/drawing/2014/main" id="{D18B0B1E-EEAE-8D59-37FF-451516AAC2FC}"/>
              </a:ext>
            </a:extLst>
          </p:cNvPr>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05DF454-B2CB-4EA8-BF4E-CF81EE8E5E36}" type="slidenum">
              <a:rPr lang="en-US" altLang="en-US"/>
              <a:pPr/>
              <a:t>6</a:t>
            </a:fld>
            <a:endParaRPr lang="en-US" altLang="en-US"/>
          </a:p>
        </p:txBody>
      </p:sp>
      <p:pic>
        <p:nvPicPr>
          <p:cNvPr id="15367" name="Picture 4">
            <a:extLst>
              <a:ext uri="{FF2B5EF4-FFF2-40B4-BE49-F238E27FC236}">
                <a16:creationId xmlns:a16="http://schemas.microsoft.com/office/drawing/2014/main" id="{CC291E32-7281-82B9-8874-828D5EDBA6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225" y="3770313"/>
            <a:ext cx="8435975" cy="29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Multiplication Sign 19">
            <a:extLst>
              <a:ext uri="{FF2B5EF4-FFF2-40B4-BE49-F238E27FC236}">
                <a16:creationId xmlns:a16="http://schemas.microsoft.com/office/drawing/2014/main" id="{63C636F8-98D1-E549-FCFF-90E7E8842B83}"/>
              </a:ext>
            </a:extLst>
          </p:cNvPr>
          <p:cNvSpPr/>
          <p:nvPr/>
        </p:nvSpPr>
        <p:spPr>
          <a:xfrm>
            <a:off x="4984298" y="4643438"/>
            <a:ext cx="1088571" cy="1783556"/>
          </a:xfrm>
          <a:prstGeom prst="mathMultiply">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1" name="Multiplication Sign 20">
            <a:extLst>
              <a:ext uri="{FF2B5EF4-FFF2-40B4-BE49-F238E27FC236}">
                <a16:creationId xmlns:a16="http://schemas.microsoft.com/office/drawing/2014/main" id="{DDADB0D3-DB9B-298E-1CBA-01BD2F324C21}"/>
              </a:ext>
            </a:extLst>
          </p:cNvPr>
          <p:cNvSpPr/>
          <p:nvPr/>
        </p:nvSpPr>
        <p:spPr>
          <a:xfrm>
            <a:off x="5823178" y="3659528"/>
            <a:ext cx="1088571" cy="1967820"/>
          </a:xfrm>
          <a:prstGeom prst="mathMultiply">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2" name="Multiplication Sign 21">
            <a:extLst>
              <a:ext uri="{FF2B5EF4-FFF2-40B4-BE49-F238E27FC236}">
                <a16:creationId xmlns:a16="http://schemas.microsoft.com/office/drawing/2014/main" id="{030649A2-715B-3003-2D36-E4258279AED2}"/>
              </a:ext>
            </a:extLst>
          </p:cNvPr>
          <p:cNvSpPr/>
          <p:nvPr/>
        </p:nvSpPr>
        <p:spPr>
          <a:xfrm>
            <a:off x="6835549" y="3908936"/>
            <a:ext cx="1088571" cy="1967820"/>
          </a:xfrm>
          <a:prstGeom prst="mathMultiply">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8145340-145B-4249-094E-1CFBB2AF003B}"/>
              </a:ext>
            </a:extLst>
          </p:cNvPr>
          <p:cNvSpPr txBox="1"/>
          <p:nvPr/>
        </p:nvSpPr>
        <p:spPr>
          <a:xfrm>
            <a:off x="6705600" y="3491685"/>
            <a:ext cx="2231571" cy="246221"/>
          </a:xfrm>
          <a:prstGeom prst="rect">
            <a:avLst/>
          </a:prstGeom>
          <a:noFill/>
        </p:spPr>
        <p:txBody>
          <a:bodyPr wrap="square" rtlCol="0">
            <a:spAutoFit/>
          </a:bodyPr>
          <a:lstStyle/>
          <a:p>
            <a:r>
              <a:rPr lang="lv-LV" sz="1000"/>
              <a:t>*Aizsargjoslu likuma 55.panta 3.punkts</a:t>
            </a:r>
            <a:endParaRPr lang="en-US" sz="10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7FB90ACA-FCD5-A80B-9EB4-9FF360EAD492}"/>
              </a:ext>
            </a:extLst>
          </p:cNvPr>
          <p:cNvSpPr>
            <a:spLocks noGrp="1"/>
          </p:cNvSpPr>
          <p:nvPr>
            <p:ph type="title"/>
          </p:nvPr>
        </p:nvSpPr>
        <p:spPr>
          <a:xfrm>
            <a:off x="2558142" y="293877"/>
            <a:ext cx="5900058" cy="1066800"/>
          </a:xfrm>
        </p:spPr>
        <p:txBody>
          <a:bodyPr>
            <a:normAutofit/>
          </a:bodyPr>
          <a:lstStyle/>
          <a:p>
            <a:r>
              <a:rPr lang="lv-LV" altLang="en-US" sz="3100">
                <a:latin typeface="+mj-lt"/>
                <a:ea typeface="Verdana"/>
              </a:rPr>
              <a:t>Piemērs no </a:t>
            </a:r>
            <a:r>
              <a:rPr lang="lv-LV" altLang="en-US" sz="3100" dirty="0">
                <a:latin typeface="+mj-lt"/>
                <a:ea typeface="Verdana"/>
              </a:rPr>
              <a:t>teritorijas plānojuma</a:t>
            </a:r>
            <a:r>
              <a:rPr lang="lv-LV" altLang="en-US" sz="3100">
                <a:latin typeface="+mj-lt"/>
                <a:ea typeface="Verdana"/>
              </a:rPr>
              <a:t> funkcionālā zonējuma kartes</a:t>
            </a:r>
            <a:endParaRPr lang="en-US" sz="2800">
              <a:latin typeface="+mj-lt"/>
              <a:ea typeface="Verdana"/>
            </a:endParaRPr>
          </a:p>
        </p:txBody>
      </p:sp>
      <p:sp>
        <p:nvSpPr>
          <p:cNvPr id="16391" name="Text Placeholder 6">
            <a:extLst>
              <a:ext uri="{FF2B5EF4-FFF2-40B4-BE49-F238E27FC236}">
                <a16:creationId xmlns:a16="http://schemas.microsoft.com/office/drawing/2014/main" id="{85A8DFFA-4367-3951-E621-D6E36ACB4370}"/>
              </a:ext>
            </a:extLst>
          </p:cNvPr>
          <p:cNvSpPr>
            <a:spLocks noGrp="1"/>
          </p:cNvSpPr>
          <p:nvPr>
            <p:ph type="body" sz="quarter" idx="10"/>
          </p:nvPr>
        </p:nvSpPr>
        <p:spPr/>
        <p:txBody>
          <a:bodyPr/>
          <a:lstStyle/>
          <a:p>
            <a:endParaRPr lang="lv-LV" altLang="en-US"/>
          </a:p>
        </p:txBody>
      </p:sp>
      <p:sp>
        <p:nvSpPr>
          <p:cNvPr id="16392" name="Text Placeholder 7">
            <a:extLst>
              <a:ext uri="{FF2B5EF4-FFF2-40B4-BE49-F238E27FC236}">
                <a16:creationId xmlns:a16="http://schemas.microsoft.com/office/drawing/2014/main" id="{34ECE3F0-31BD-F2D2-F353-A1F03A8FF886}"/>
              </a:ext>
            </a:extLst>
          </p:cNvPr>
          <p:cNvSpPr>
            <a:spLocks noGrp="1"/>
          </p:cNvSpPr>
          <p:nvPr>
            <p:ph type="body" sz="quarter" idx="12"/>
          </p:nvPr>
        </p:nvSpPr>
        <p:spPr/>
        <p:txBody>
          <a:bodyPr/>
          <a:lstStyle/>
          <a:p>
            <a:endParaRPr lang="lv-LV" altLang="en-US"/>
          </a:p>
        </p:txBody>
      </p:sp>
      <p:sp>
        <p:nvSpPr>
          <p:cNvPr id="16393" name="Slide Number Placeholder 8">
            <a:extLst>
              <a:ext uri="{FF2B5EF4-FFF2-40B4-BE49-F238E27FC236}">
                <a16:creationId xmlns:a16="http://schemas.microsoft.com/office/drawing/2014/main" id="{9E849FD0-595E-671E-1D02-3138DC983E63}"/>
              </a:ext>
            </a:extLst>
          </p:cNvPr>
          <p:cNvSpPr>
            <a:spLocks noGrp="1"/>
          </p:cNvSpPr>
          <p:nvPr>
            <p:ph type="sldNum" sz="quarter" idx="18"/>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C98F2B1-6E23-4F76-98E6-94D23FBBA9EF}" type="slidenum">
              <a:rPr lang="en-US" altLang="en-US"/>
              <a:pPr/>
              <a:t>7</a:t>
            </a:fld>
            <a:endParaRPr lang="en-US" altLang="en-US"/>
          </a:p>
        </p:txBody>
      </p:sp>
      <p:pic>
        <p:nvPicPr>
          <p:cNvPr id="5" name="Picture 4" descr="A map of a city&#10;&#10;AI-generated content may be incorrect.">
            <a:extLst>
              <a:ext uri="{FF2B5EF4-FFF2-40B4-BE49-F238E27FC236}">
                <a16:creationId xmlns:a16="http://schemas.microsoft.com/office/drawing/2014/main" id="{13B67A7D-C321-13F3-3573-13A8D79C63F9}"/>
              </a:ext>
            </a:extLst>
          </p:cNvPr>
          <p:cNvPicPr>
            <a:picLocks noChangeAspect="1"/>
          </p:cNvPicPr>
          <p:nvPr/>
        </p:nvPicPr>
        <p:blipFill>
          <a:blip r:embed="rId2"/>
          <a:srcRect l="8450" t="6745" r="19060" b="7680"/>
          <a:stretch>
            <a:fillRect/>
          </a:stretch>
        </p:blipFill>
        <p:spPr>
          <a:xfrm>
            <a:off x="0" y="3323355"/>
            <a:ext cx="9197868" cy="3534645"/>
          </a:xfrm>
          <a:prstGeom prst="rect">
            <a:avLst/>
          </a:prstGeom>
        </p:spPr>
      </p:pic>
      <p:pic>
        <p:nvPicPr>
          <p:cNvPr id="8" name="Picture 7">
            <a:extLst>
              <a:ext uri="{FF2B5EF4-FFF2-40B4-BE49-F238E27FC236}">
                <a16:creationId xmlns:a16="http://schemas.microsoft.com/office/drawing/2014/main" id="{1EF8F349-9CD1-2205-3199-B3B200982A6D}"/>
              </a:ext>
            </a:extLst>
          </p:cNvPr>
          <p:cNvPicPr>
            <a:picLocks noChangeAspect="1"/>
          </p:cNvPicPr>
          <p:nvPr/>
        </p:nvPicPr>
        <p:blipFill>
          <a:blip r:embed="rId3"/>
          <a:stretch>
            <a:fillRect/>
          </a:stretch>
        </p:blipFill>
        <p:spPr>
          <a:xfrm>
            <a:off x="4876800" y="2212712"/>
            <a:ext cx="3810000" cy="269531"/>
          </a:xfrm>
          <a:prstGeom prst="rect">
            <a:avLst/>
          </a:prstGeom>
        </p:spPr>
      </p:pic>
      <p:pic>
        <p:nvPicPr>
          <p:cNvPr id="10" name="Picture 9">
            <a:extLst>
              <a:ext uri="{FF2B5EF4-FFF2-40B4-BE49-F238E27FC236}">
                <a16:creationId xmlns:a16="http://schemas.microsoft.com/office/drawing/2014/main" id="{51EF194C-0E8A-C423-B833-4F86017BE2C7}"/>
              </a:ext>
            </a:extLst>
          </p:cNvPr>
          <p:cNvPicPr>
            <a:picLocks noChangeAspect="1"/>
          </p:cNvPicPr>
          <p:nvPr/>
        </p:nvPicPr>
        <p:blipFill>
          <a:blip r:embed="rId4"/>
          <a:stretch>
            <a:fillRect/>
          </a:stretch>
        </p:blipFill>
        <p:spPr>
          <a:xfrm>
            <a:off x="4561114" y="2476667"/>
            <a:ext cx="4125686" cy="351550"/>
          </a:xfrm>
          <a:prstGeom prst="rect">
            <a:avLst/>
          </a:prstGeom>
        </p:spPr>
      </p:pic>
      <p:pic>
        <p:nvPicPr>
          <p:cNvPr id="12" name="Picture 11">
            <a:extLst>
              <a:ext uri="{FF2B5EF4-FFF2-40B4-BE49-F238E27FC236}">
                <a16:creationId xmlns:a16="http://schemas.microsoft.com/office/drawing/2014/main" id="{DDC769A0-C42D-CCA9-3091-970321B2254D}"/>
              </a:ext>
            </a:extLst>
          </p:cNvPr>
          <p:cNvPicPr>
            <a:picLocks noChangeAspect="1"/>
          </p:cNvPicPr>
          <p:nvPr/>
        </p:nvPicPr>
        <p:blipFill>
          <a:blip r:embed="rId5"/>
          <a:stretch>
            <a:fillRect/>
          </a:stretch>
        </p:blipFill>
        <p:spPr>
          <a:xfrm>
            <a:off x="4572001" y="2861299"/>
            <a:ext cx="3434316" cy="411370"/>
          </a:xfrm>
          <a:prstGeom prst="rect">
            <a:avLst/>
          </a:prstGeom>
        </p:spPr>
      </p:pic>
      <p:sp>
        <p:nvSpPr>
          <p:cNvPr id="3" name="TextBox 2">
            <a:extLst>
              <a:ext uri="{FF2B5EF4-FFF2-40B4-BE49-F238E27FC236}">
                <a16:creationId xmlns:a16="http://schemas.microsoft.com/office/drawing/2014/main" id="{EB453704-1134-297D-ADDD-43681FBF643F}"/>
              </a:ext>
            </a:extLst>
          </p:cNvPr>
          <p:cNvSpPr txBox="1"/>
          <p:nvPr/>
        </p:nvSpPr>
        <p:spPr>
          <a:xfrm>
            <a:off x="65313" y="3061745"/>
            <a:ext cx="2547258" cy="261610"/>
          </a:xfrm>
          <a:prstGeom prst="rect">
            <a:avLst/>
          </a:prstGeom>
          <a:noFill/>
        </p:spPr>
        <p:txBody>
          <a:bodyPr wrap="square" rtlCol="0">
            <a:spAutoFit/>
          </a:bodyPr>
          <a:lstStyle/>
          <a:p>
            <a:r>
              <a:rPr lang="lv-LV" sz="1050"/>
              <a:t>*Inčukalna novadam</a:t>
            </a:r>
            <a:endParaRPr lang="en-US" sz="105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20F0A-D570-0422-3963-E4925E68AE67}"/>
            </a:ext>
          </a:extLst>
        </p:cNvPr>
        <p:cNvGrpSpPr/>
        <p:nvPr/>
      </p:nvGrpSpPr>
      <p:grpSpPr>
        <a:xfrm>
          <a:off x="0" y="0"/>
          <a:ext cx="0" cy="0"/>
          <a:chOff x="0" y="0"/>
          <a:chExt cx="0" cy="0"/>
        </a:xfrm>
      </p:grpSpPr>
      <p:sp>
        <p:nvSpPr>
          <p:cNvPr id="16386" name="Title 1">
            <a:extLst>
              <a:ext uri="{FF2B5EF4-FFF2-40B4-BE49-F238E27FC236}">
                <a16:creationId xmlns:a16="http://schemas.microsoft.com/office/drawing/2014/main" id="{B952C09D-D49F-B4DB-15E5-7E676D4F35E2}"/>
              </a:ext>
            </a:extLst>
          </p:cNvPr>
          <p:cNvSpPr>
            <a:spLocks noGrp="1"/>
          </p:cNvSpPr>
          <p:nvPr>
            <p:ph type="title"/>
          </p:nvPr>
        </p:nvSpPr>
        <p:spPr>
          <a:xfrm>
            <a:off x="2153198" y="381000"/>
            <a:ext cx="6533602" cy="1036642"/>
          </a:xfrm>
        </p:spPr>
        <p:txBody>
          <a:bodyPr>
            <a:normAutofit/>
          </a:bodyPr>
          <a:lstStyle/>
          <a:p>
            <a:r>
              <a:rPr lang="lv-LV" altLang="en-US" sz="2800">
                <a:latin typeface="+mj-lt"/>
                <a:ea typeface="Verdana"/>
              </a:rPr>
              <a:t>VVD nosacījumi attiecībā par NAI, to aizsargjoslām, ietver nepieciešamību:</a:t>
            </a:r>
          </a:p>
        </p:txBody>
      </p:sp>
      <p:sp>
        <p:nvSpPr>
          <p:cNvPr id="6" name="Content Placeholder 5">
            <a:extLst>
              <a:ext uri="{FF2B5EF4-FFF2-40B4-BE49-F238E27FC236}">
                <a16:creationId xmlns:a16="http://schemas.microsoft.com/office/drawing/2014/main" id="{7E7D89CA-F48B-E868-C7C4-E66747DF13D7}"/>
              </a:ext>
            </a:extLst>
          </p:cNvPr>
          <p:cNvSpPr>
            <a:spLocks noGrp="1"/>
          </p:cNvSpPr>
          <p:nvPr>
            <p:ph idx="1"/>
          </p:nvPr>
        </p:nvSpPr>
        <p:spPr>
          <a:xfrm>
            <a:off x="2484474" y="1976792"/>
            <a:ext cx="6533602" cy="4149381"/>
          </a:xfrm>
        </p:spPr>
        <p:txBody>
          <a:bodyPr>
            <a:normAutofit fontScale="85000" lnSpcReduction="10000"/>
          </a:bodyPr>
          <a:lstStyle/>
          <a:p>
            <a:pPr marL="285750" indent="-285750" algn="just">
              <a:lnSpc>
                <a:spcPct val="110000"/>
              </a:lnSpc>
              <a:buFont typeface="Arial" panose="020B0604020202020204" pitchFamily="34" charset="0"/>
              <a:buChar char="•"/>
            </a:pPr>
            <a:r>
              <a:rPr lang="lv-LV" sz="2400">
                <a:latin typeface="+mj-lt"/>
              </a:rPr>
              <a:t>uzrādīt NAI (jauda &gt;5m</a:t>
            </a:r>
            <a:r>
              <a:rPr lang="lv-LV" sz="2400" baseline="30000">
                <a:latin typeface="+mj-lt"/>
              </a:rPr>
              <a:t>3</a:t>
            </a:r>
            <a:r>
              <a:rPr lang="lv-LV" sz="2400">
                <a:latin typeface="+mj-lt"/>
              </a:rPr>
              <a:t>/</a:t>
            </a:r>
            <a:r>
              <a:rPr lang="lv-LV" sz="2400" err="1">
                <a:latin typeface="+mj-lt"/>
              </a:rPr>
              <a:t>dnn</a:t>
            </a:r>
            <a:r>
              <a:rPr lang="lv-LV" sz="2400">
                <a:latin typeface="+mj-lt"/>
              </a:rPr>
              <a:t>) aizsargjoslu grafiskajā daļā;</a:t>
            </a:r>
          </a:p>
          <a:p>
            <a:pPr marL="285750" indent="-285750" algn="just">
              <a:lnSpc>
                <a:spcPct val="110000"/>
              </a:lnSpc>
              <a:buFont typeface="Arial" panose="020B0604020202020204" pitchFamily="34" charset="0"/>
              <a:buChar char="•"/>
            </a:pPr>
            <a:r>
              <a:rPr lang="lv-LV" sz="2400">
                <a:latin typeface="+mj-lt"/>
              </a:rPr>
              <a:t>ievērot Aizsargjoslu likuma 28.panta trešo un ceturto daļu, 55.panta 3.punktu;</a:t>
            </a:r>
          </a:p>
          <a:p>
            <a:pPr marL="285750" indent="-285750" algn="just">
              <a:lnSpc>
                <a:spcPct val="110000"/>
              </a:lnSpc>
              <a:buFont typeface="Arial" panose="020B0604020202020204" pitchFamily="34" charset="0"/>
              <a:buChar char="•"/>
            </a:pPr>
            <a:r>
              <a:rPr lang="lv-LV" sz="2400">
                <a:latin typeface="+mj-lt"/>
              </a:rPr>
              <a:t>izvērtēt visas novadā/pilsētā (TP gadījumos) spēkā esošās piesārņojošo darbību atļaujas (A, B kategorijas atļaujas un C kategorijas apliecinājumus, kas izsniegtas NAI un darbībām ar to dūņām);</a:t>
            </a:r>
          </a:p>
          <a:p>
            <a:pPr marL="285750" indent="-285750" algn="just">
              <a:lnSpc>
                <a:spcPct val="110000"/>
              </a:lnSpc>
              <a:buFont typeface="Arial" panose="020B0604020202020204" pitchFamily="34" charset="0"/>
              <a:buChar char="•"/>
            </a:pPr>
            <a:r>
              <a:rPr lang="lv-LV" sz="2400">
                <a:latin typeface="+mj-lt"/>
              </a:rPr>
              <a:t>uzrādīt atbilstošas sanitārās aizsargjoslas (50 m, 100 m vai 200 m);</a:t>
            </a:r>
          </a:p>
          <a:p>
            <a:pPr marL="285750" indent="-285750" algn="just">
              <a:lnSpc>
                <a:spcPct val="110000"/>
              </a:lnSpc>
              <a:buFont typeface="Arial" panose="020B0604020202020204" pitchFamily="34" charset="0"/>
              <a:buChar char="•"/>
            </a:pPr>
            <a:r>
              <a:rPr lang="lv-LV" sz="2400">
                <a:latin typeface="+mj-lt"/>
              </a:rPr>
              <a:t>neparedzēt būvniecību nevienā no novadā/pilsētā esošajām sanitārajām aizsargjoslām ap NAI, kas būtu pretrunā Aizsargjoslu likumam.</a:t>
            </a:r>
            <a:endParaRPr lang="en-US" sz="2400">
              <a:latin typeface="+mj-lt"/>
            </a:endParaRPr>
          </a:p>
        </p:txBody>
      </p:sp>
      <p:sp>
        <p:nvSpPr>
          <p:cNvPr id="7" name="Text Placeholder 6">
            <a:extLst>
              <a:ext uri="{FF2B5EF4-FFF2-40B4-BE49-F238E27FC236}">
                <a16:creationId xmlns:a16="http://schemas.microsoft.com/office/drawing/2014/main" id="{696BA7FE-8615-18E1-72D3-E7C6BE62449E}"/>
              </a:ext>
            </a:extLst>
          </p:cNvPr>
          <p:cNvSpPr>
            <a:spLocks noGrp="1"/>
          </p:cNvSpPr>
          <p:nvPr>
            <p:ph type="body" sz="quarter" idx="10"/>
          </p:nvPr>
        </p:nvSpPr>
        <p:spPr/>
        <p:txBody>
          <a:bodyPr/>
          <a:lstStyle/>
          <a:p>
            <a:endParaRPr lang="en-US"/>
          </a:p>
        </p:txBody>
      </p:sp>
      <p:sp>
        <p:nvSpPr>
          <p:cNvPr id="8" name="Text Placeholder 7">
            <a:extLst>
              <a:ext uri="{FF2B5EF4-FFF2-40B4-BE49-F238E27FC236}">
                <a16:creationId xmlns:a16="http://schemas.microsoft.com/office/drawing/2014/main" id="{B5D574CB-4404-CF6A-0CC6-7177AE5330C0}"/>
              </a:ext>
            </a:extLst>
          </p:cNvPr>
          <p:cNvSpPr>
            <a:spLocks noGrp="1"/>
          </p:cNvSpPr>
          <p:nvPr>
            <p:ph type="body" sz="quarter" idx="12"/>
          </p:nvPr>
        </p:nvSpPr>
        <p:spPr/>
        <p:txBody>
          <a:bodyPr/>
          <a:lstStyle/>
          <a:p>
            <a:endParaRPr lang="en-US"/>
          </a:p>
        </p:txBody>
      </p:sp>
      <p:sp>
        <p:nvSpPr>
          <p:cNvPr id="16393" name="Slide Number Placeholder 8">
            <a:extLst>
              <a:ext uri="{FF2B5EF4-FFF2-40B4-BE49-F238E27FC236}">
                <a16:creationId xmlns:a16="http://schemas.microsoft.com/office/drawing/2014/main" id="{4E5ACF46-DBB4-8701-2F40-15AA8F68641F}"/>
              </a:ext>
            </a:extLst>
          </p:cNvPr>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C98F2B1-6E23-4F76-98E6-94D23FBBA9EF}" type="slidenum">
              <a:rPr lang="en-US" altLang="en-US"/>
              <a:pPr/>
              <a:t>8</a:t>
            </a:fld>
            <a:endParaRPr lang="en-US" altLang="en-US"/>
          </a:p>
        </p:txBody>
      </p:sp>
      <p:pic>
        <p:nvPicPr>
          <p:cNvPr id="10" name="Picture 9" descr="A diagram of a house and water drainage system&#10;&#10;AI-generated content may be incorrect.">
            <a:extLst>
              <a:ext uri="{FF2B5EF4-FFF2-40B4-BE49-F238E27FC236}">
                <a16:creationId xmlns:a16="http://schemas.microsoft.com/office/drawing/2014/main" id="{461C1562-9DDB-DC5C-ED3B-25B5F47EBF9F}"/>
              </a:ext>
            </a:extLst>
          </p:cNvPr>
          <p:cNvPicPr>
            <a:picLocks noChangeAspect="1"/>
          </p:cNvPicPr>
          <p:nvPr/>
        </p:nvPicPr>
        <p:blipFill>
          <a:blip r:embed="rId2"/>
          <a:srcRect l="2771" r="6557"/>
          <a:stretch>
            <a:fillRect/>
          </a:stretch>
        </p:blipFill>
        <p:spPr>
          <a:xfrm>
            <a:off x="125924" y="1976792"/>
            <a:ext cx="2358550" cy="3925187"/>
          </a:xfrm>
          <a:prstGeom prst="rect">
            <a:avLst/>
          </a:prstGeom>
        </p:spPr>
      </p:pic>
    </p:spTree>
    <p:extLst>
      <p:ext uri="{BB962C8B-B14F-4D97-AF65-F5344CB8AC3E}">
        <p14:creationId xmlns:p14="http://schemas.microsoft.com/office/powerpoint/2010/main" val="520046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7" name="Title 1">
            <a:extLst>
              <a:ext uri="{FF2B5EF4-FFF2-40B4-BE49-F238E27FC236}">
                <a16:creationId xmlns:a16="http://schemas.microsoft.com/office/drawing/2014/main" id="{2CF6C05E-1519-FFD5-F748-DCDB7F66A69F}"/>
              </a:ext>
            </a:extLst>
          </p:cNvPr>
          <p:cNvSpPr>
            <a:spLocks noGrp="1"/>
          </p:cNvSpPr>
          <p:nvPr>
            <p:ph type="title"/>
          </p:nvPr>
        </p:nvSpPr>
        <p:spPr>
          <a:xfrm>
            <a:off x="2188029" y="381000"/>
            <a:ext cx="6498771" cy="1036642"/>
          </a:xfrm>
        </p:spPr>
        <p:txBody>
          <a:bodyPr>
            <a:normAutofit/>
          </a:bodyPr>
          <a:lstStyle/>
          <a:p>
            <a:pPr algn="ctr"/>
            <a:br>
              <a:rPr lang="lv-LV" sz="2800">
                <a:latin typeface="+mj-lt"/>
                <a:ea typeface="Verdana"/>
              </a:rPr>
            </a:br>
            <a:r>
              <a:rPr lang="en-US" sz="2800" err="1">
                <a:latin typeface="+mj-lt"/>
                <a:ea typeface="Verdana"/>
              </a:rPr>
              <a:t>Rūpnieciskās</a:t>
            </a:r>
            <a:r>
              <a:rPr lang="en-US" sz="2800">
                <a:latin typeface="+mj-lt"/>
                <a:ea typeface="Verdana"/>
              </a:rPr>
              <a:t> </a:t>
            </a:r>
            <a:r>
              <a:rPr lang="en-US" sz="2800" err="1">
                <a:latin typeface="+mj-lt"/>
                <a:ea typeface="Verdana"/>
              </a:rPr>
              <a:t>apbūves</a:t>
            </a:r>
            <a:r>
              <a:rPr lang="en-US" sz="2800">
                <a:latin typeface="+mj-lt"/>
                <a:ea typeface="Verdana"/>
              </a:rPr>
              <a:t> </a:t>
            </a:r>
            <a:r>
              <a:rPr lang="en-US" sz="2800" err="1">
                <a:latin typeface="+mj-lt"/>
                <a:ea typeface="Verdana"/>
              </a:rPr>
              <a:t>teritorijas</a:t>
            </a:r>
            <a:r>
              <a:rPr lang="en-US" sz="2800">
                <a:latin typeface="+mj-lt"/>
                <a:ea typeface="Verdana"/>
              </a:rPr>
              <a:t> (R)</a:t>
            </a:r>
            <a:endParaRPr lang="en-US" sz="2800">
              <a:latin typeface="+mj-lt"/>
            </a:endParaRPr>
          </a:p>
        </p:txBody>
      </p:sp>
      <p:pic>
        <p:nvPicPr>
          <p:cNvPr id="2" name="Picture 1" descr="A map of a river&#10;&#10;AI-generated content may be incorrect.">
            <a:extLst>
              <a:ext uri="{FF2B5EF4-FFF2-40B4-BE49-F238E27FC236}">
                <a16:creationId xmlns:a16="http://schemas.microsoft.com/office/drawing/2014/main" id="{D23DD9E5-1AA5-CC1E-BBCD-35F629693D93}"/>
              </a:ext>
            </a:extLst>
          </p:cNvPr>
          <p:cNvPicPr>
            <a:picLocks noChangeAspect="1"/>
          </p:cNvPicPr>
          <p:nvPr/>
        </p:nvPicPr>
        <p:blipFill>
          <a:blip r:embed="rId3"/>
          <a:srcRect t="5490" b="10105"/>
          <a:stretch>
            <a:fillRect/>
          </a:stretch>
        </p:blipFill>
        <p:spPr>
          <a:xfrm>
            <a:off x="2188029" y="1629665"/>
            <a:ext cx="6248400" cy="4482912"/>
          </a:xfrm>
          <a:prstGeom prst="rect">
            <a:avLst/>
          </a:prstGeom>
          <a:noFill/>
        </p:spPr>
      </p:pic>
      <p:sp>
        <p:nvSpPr>
          <p:cNvPr id="17419" name="Text Placeholder 3">
            <a:extLst>
              <a:ext uri="{FF2B5EF4-FFF2-40B4-BE49-F238E27FC236}">
                <a16:creationId xmlns:a16="http://schemas.microsoft.com/office/drawing/2014/main" id="{086B55B5-5869-BA9B-F8E3-F9706694AA96}"/>
              </a:ext>
            </a:extLst>
          </p:cNvPr>
          <p:cNvSpPr>
            <a:spLocks noGrp="1"/>
          </p:cNvSpPr>
          <p:nvPr>
            <p:ph type="body" sz="quarter" idx="10"/>
          </p:nvPr>
        </p:nvSpPr>
        <p:spPr>
          <a:xfrm>
            <a:off x="2590800" y="6324600"/>
            <a:ext cx="1981200" cy="304800"/>
          </a:xfrm>
        </p:spPr>
        <p:txBody>
          <a:bodyPr/>
          <a:lstStyle/>
          <a:p>
            <a:endParaRPr lang="en-US"/>
          </a:p>
        </p:txBody>
      </p:sp>
      <p:sp>
        <p:nvSpPr>
          <p:cNvPr id="17421" name="Text Placeholder 4">
            <a:extLst>
              <a:ext uri="{FF2B5EF4-FFF2-40B4-BE49-F238E27FC236}">
                <a16:creationId xmlns:a16="http://schemas.microsoft.com/office/drawing/2014/main" id="{740EB48D-F244-7AC9-001C-D9470F3AE010}"/>
              </a:ext>
            </a:extLst>
          </p:cNvPr>
          <p:cNvSpPr>
            <a:spLocks noGrp="1"/>
          </p:cNvSpPr>
          <p:nvPr>
            <p:ph type="body" sz="quarter" idx="12"/>
          </p:nvPr>
        </p:nvSpPr>
        <p:spPr>
          <a:xfrm>
            <a:off x="4876800" y="6324600"/>
            <a:ext cx="3657600" cy="304800"/>
          </a:xfrm>
        </p:spPr>
        <p:txBody>
          <a:bodyPr/>
          <a:lstStyle/>
          <a:p>
            <a:endParaRPr lang="en-US"/>
          </a:p>
        </p:txBody>
      </p:sp>
      <p:sp>
        <p:nvSpPr>
          <p:cNvPr id="17412" name="Slide Number Placeholder 3">
            <a:extLst>
              <a:ext uri="{FF2B5EF4-FFF2-40B4-BE49-F238E27FC236}">
                <a16:creationId xmlns:a16="http://schemas.microsoft.com/office/drawing/2014/main" id="{C35A5C20-D20F-E2BF-7F76-7FAD9646C0B1}"/>
              </a:ext>
            </a:extLst>
          </p:cNvPr>
          <p:cNvSpPr>
            <a:spLocks noGrp="1"/>
          </p:cNvSpPr>
          <p:nvPr>
            <p:ph type="sldNum" sz="quarter" idx="13"/>
          </p:nvPr>
        </p:nvSpPr>
        <p:spPr bwMode="auto">
          <a:xfrm>
            <a:off x="8534400" y="6324600"/>
            <a:ext cx="304800" cy="30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rmAutofit/>
          </a:bodyPr>
          <a:lstStyle/>
          <a:p>
            <a:pPr>
              <a:spcAft>
                <a:spcPts val="600"/>
              </a:spcAft>
            </a:pPr>
            <a:fld id="{850E644D-1547-4200-AB77-F0E929C1C81F}" type="slidenum">
              <a:rPr lang="en-US" altLang="en-US"/>
              <a:pPr>
                <a:spcAft>
                  <a:spcPts val="600"/>
                </a:spcAft>
              </a:pPr>
              <a:t>9</a:t>
            </a:fld>
            <a:endParaRPr lang="en-US" altLang="en-US"/>
          </a:p>
        </p:txBody>
      </p:sp>
    </p:spTree>
  </p:cSld>
  <p:clrMapOvr>
    <a:masterClrMapping/>
  </p:clrMapOvr>
</p:sld>
</file>

<file path=ppt/theme/theme1.xml><?xml version="1.0" encoding="utf-8"?>
<a:theme xmlns:a="http://schemas.openxmlformats.org/drawingml/2006/main" name="89_Prezentacija_templateL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tullapa_kontaktinformacij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s" ma:contentTypeID="0x010100DD3ED15BC299664399E2D3C105435F1C" ma:contentTypeVersion="19" ma:contentTypeDescription="Izveidot jaunu dokumentu." ma:contentTypeScope="" ma:versionID="42758c45a8c7951d806f260aaa20bb11">
  <xsd:schema xmlns:xsd="http://www.w3.org/2001/XMLSchema" xmlns:xs="http://www.w3.org/2001/XMLSchema" xmlns:p="http://schemas.microsoft.com/office/2006/metadata/properties" xmlns:ns2="60686a28-206e-40ba-a490-d2cdfca46c0c" xmlns:ns3="4dcb3448-f0e0-4369-8617-a51b8d6cee36" targetNamespace="http://schemas.microsoft.com/office/2006/metadata/properties" ma:root="true" ma:fieldsID="2f99614293a5188a8036b557e6e205bc" ns2:_="" ns3:_="">
    <xsd:import namespace="60686a28-206e-40ba-a490-d2cdfca46c0c"/>
    <xsd:import namespace="4dcb3448-f0e0-4369-8617-a51b8d6cee3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686a28-206e-40ba-a490-d2cdfca46c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ttēlu atzīmes" ma:readOnly="false" ma:fieldId="{5cf76f15-5ced-4ddc-b409-7134ff3c332f}" ma:taxonomyMulti="true" ma:sspId="550e1e53-5410-4bdb-8c8a-c3d0be1f470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dcb3448-f0e0-4369-8617-a51b8d6cee36" elementFormDefault="qualified">
    <xsd:import namespace="http://schemas.microsoft.com/office/2006/documentManagement/types"/>
    <xsd:import namespace="http://schemas.microsoft.com/office/infopath/2007/PartnerControls"/>
    <xsd:element name="SharedWithUsers" ma:index="10" nillable="true" ma:displayName="Koplietots 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Koplietots ar: detalizēti" ma:internalName="SharedWithDetails" ma:readOnly="true">
      <xsd:simpleType>
        <xsd:restriction base="dms:Note">
          <xsd:maxLength value="255"/>
        </xsd:restriction>
      </xsd:simpleType>
    </xsd:element>
    <xsd:element name="TaxCatchAll" ma:index="23" nillable="true" ma:displayName="Taxonomy Catch All Column" ma:hidden="true" ma:list="{d5719444-0d2f-4846-b8f3-8c9131ddaaeb}" ma:internalName="TaxCatchAll" ma:showField="CatchAllData" ma:web="4dcb3448-f0e0-4369-8617-a51b8d6cee3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atura tips"/>
        <xsd:element ref="dc:title" minOccurs="0" maxOccurs="1" ma:index="4" ma:displayName="Virsrakst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dcb3448-f0e0-4369-8617-a51b8d6cee36" xsi:nil="true"/>
    <lcf76f155ced4ddcb4097134ff3c332f xmlns="60686a28-206e-40ba-a490-d2cdfca46c0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5C7320D-CA8E-4562-AC00-14D9FCB812C2}"/>
</file>

<file path=customXml/itemProps2.xml><?xml version="1.0" encoding="utf-8"?>
<ds:datastoreItem xmlns:ds="http://schemas.openxmlformats.org/officeDocument/2006/customXml" ds:itemID="{A0250471-847F-4324-98EB-4AF8670A9631}"/>
</file>

<file path=customXml/itemProps3.xml><?xml version="1.0" encoding="utf-8"?>
<ds:datastoreItem xmlns:ds="http://schemas.openxmlformats.org/officeDocument/2006/customXml" ds:itemID="{E2CACDF2-826C-4D32-9DCF-FCA1CD8E40B9}"/>
</file>

<file path=docProps/app.xml><?xml version="1.0" encoding="utf-8"?>
<Properties xmlns="http://schemas.openxmlformats.org/officeDocument/2006/extended-properties" xmlns:vt="http://schemas.openxmlformats.org/officeDocument/2006/docPropsVTypes">
  <Template>89_Prezentacija_templateLV</Template>
  <TotalTime>145</TotalTime>
  <Words>2283</Words>
  <Application>Microsoft Office PowerPoint</Application>
  <PresentationFormat>On-screen Show (4:3)</PresentationFormat>
  <Paragraphs>148</Paragraphs>
  <Slides>33</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Aptos</vt:lpstr>
      <vt:lpstr>Arial</vt:lpstr>
      <vt:lpstr>Calibri</vt:lpstr>
      <vt:lpstr>Times New Roman</vt:lpstr>
      <vt:lpstr>Trebuchet MS</vt:lpstr>
      <vt:lpstr>Verdana</vt:lpstr>
      <vt:lpstr>Wingdings</vt:lpstr>
      <vt:lpstr>89_Prezentacija_templateLV</vt:lpstr>
      <vt:lpstr>Vides aizsardzības prasību ievērošana teritorijas plānošanas dokumentu izstrādē</vt:lpstr>
      <vt:lpstr> Saturs</vt:lpstr>
      <vt:lpstr> Sanitārās aizsargjoslas</vt:lpstr>
      <vt:lpstr> Sanitārā aizsargjosla ap NAI</vt:lpstr>
      <vt:lpstr> Aprobežojumi NAI aizsargjoslās*: </vt:lpstr>
      <vt:lpstr> Novērojums no prakses - dzīvojamā apbūve atrodas vai tiek plānota NAI aizsargjoslā</vt:lpstr>
      <vt:lpstr>Piemērs no teritorijas plānojuma funkcionālā zonējuma kartes</vt:lpstr>
      <vt:lpstr>VVD nosacījumi attiecībā par NAI, to aizsargjoslām, ietver nepieciešamību:</vt:lpstr>
      <vt:lpstr> Rūpnieciskās apbūves teritorijas (R)</vt:lpstr>
      <vt:lpstr> Funkcionālais zonējums  </vt:lpstr>
      <vt:lpstr> Rūpnieciskās attīstības ietekmes</vt:lpstr>
      <vt:lpstr>Lauksaimniecības attīstības ietekmes</vt:lpstr>
      <vt:lpstr> Derīgo izrakteņu ieguves attīstības ietekmes</vt:lpstr>
      <vt:lpstr>Atkritumu apsaimniekošanas un apstrādes attīstības ietekmes</vt:lpstr>
      <vt:lpstr>PowerPoint Presentation</vt:lpstr>
      <vt:lpstr>PowerPoint Presentation</vt:lpstr>
      <vt:lpstr>PowerPoint Presentation</vt:lpstr>
      <vt:lpstr>Applūstošās teritorijas, to noteikšana un prasības plānošanas dokumentos</vt:lpstr>
      <vt:lpstr> Informācijas meklēšana</vt:lpstr>
      <vt:lpstr>Applūstošās teritorijas (10% applūduma varbūtība) plānošanas dokumentos</vt:lpstr>
      <vt:lpstr> Plānošanas dokumentu izstrādes nosacījumos izvirzāmās prasības</vt:lpstr>
      <vt:lpstr> Plūdu riska teritorijas</vt:lpstr>
      <vt:lpstr>PowerPoint Presentation</vt:lpstr>
      <vt:lpstr>Aizliegumi applūstošajās teritorijās  (10 % applūduma varbūtība) </vt:lpstr>
      <vt:lpstr> Centralizētās un decentralizētās ūdensapgādes un kanalizācijas sistēmas</vt:lpstr>
      <vt:lpstr> Centralizētās un decentralizētās ūdensapgādes un kanalizācijas sistēmas</vt:lpstr>
      <vt:lpstr>Centralizētās un decentralizētās ūdensapgādes un kanalizācijas sistēmas</vt:lpstr>
      <vt:lpstr>Centralizētās un decentralizētās ūdensapgādes un kanalizācijas sistēmas</vt:lpstr>
      <vt:lpstr>Krasta kāpu zona un citas  piekrastes teritorijas</vt:lpstr>
      <vt:lpstr>Krasta kāpu zona un citas  piekrastes teritorijas</vt:lpstr>
      <vt:lpstr>Krasta kāpu zona un citas  piekrastes teritorijas</vt:lpstr>
      <vt:lpstr>Krasta kāpu zona un citas  piekrastes teritorijas</vt:lpstr>
      <vt:lpstr>Paldies!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Dagnija</dc:creator>
  <cp:lastModifiedBy>Raimonds Sļesarevs</cp:lastModifiedBy>
  <cp:revision>15</cp:revision>
  <dcterms:created xsi:type="dcterms:W3CDTF">2014-11-20T14:46:47Z</dcterms:created>
  <dcterms:modified xsi:type="dcterms:W3CDTF">2025-12-09T09:59:42Z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0x010100DD3ED15BC299664399E2D3C105435F1C</vt:lpwstr>
  </property>
</Properties>
</file>