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142532572" r:id="rId3"/>
    <p:sldId id="2142532473" r:id="rId4"/>
    <p:sldId id="2142532615" r:id="rId5"/>
    <p:sldId id="2142532617" r:id="rId6"/>
    <p:sldId id="2142532481" r:id="rId7"/>
    <p:sldId id="2142532618" r:id="rId8"/>
    <p:sldId id="2142532482" r:id="rId9"/>
    <p:sldId id="2142532494" r:id="rId10"/>
    <p:sldId id="2142532492" r:id="rId11"/>
    <p:sldId id="2142532614" r:id="rId12"/>
    <p:sldId id="2142532568" r:id="rId13"/>
  </p:sldIdLst>
  <p:sldSz cx="12192000" cy="6858000"/>
  <p:notesSz cx="6858000" cy="9144000"/>
  <p:defaultTextStyle>
    <a:defPPr>
      <a:defRPr lang="lv-LV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190154-9E02-5232-1CD4-82250CB50038}" name="Guna Šmerliņa" initials="GŠ" userId="S::Guna.Smerlina@kem.gov.lv::d626e050-a5e6-4eae-bc9d-c1bff4cb12f7" providerId="AD"/>
  <p188:author id="{314EBB77-44B0-5D99-A28D-6D9A0F7122CA}" name="Ieva Krotova" initials="IK" userId="S::ieva.krotova@kem.gov.lv::ab30c190-8d4d-4749-9d05-bb113882555e" providerId="AD"/>
  <p188:author id="{CA638D79-78AB-2DB2-1D2B-1AA790E63429}" name="Ieva Krotova" initials="IK" userId="S::Ieva.Krotova@kem.gov.lv::ab30c190-8d4d-4749-9d05-bb113882555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B23C"/>
    <a:srgbClr val="947C90"/>
    <a:srgbClr val="98B6B1"/>
    <a:srgbClr val="98B7B2"/>
    <a:srgbClr val="F2F2F2"/>
    <a:srgbClr val="68938B"/>
    <a:srgbClr val="1A6866"/>
    <a:srgbClr val="218482"/>
    <a:srgbClr val="D361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36" autoAdjust="0"/>
  </p:normalViewPr>
  <p:slideViewPr>
    <p:cSldViewPr snapToGrid="0">
      <p:cViewPr varScale="1">
        <p:scale>
          <a:sx n="97" d="100"/>
          <a:sy n="97" d="100"/>
        </p:scale>
        <p:origin x="9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23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eta Teibe" userId="7f6add7b-9bd8-4412-84bd-6393b2a55b1b" providerId="ADAL" clId="{4F04E087-A306-42B4-B390-E4BAE93175E6}"/>
    <pc:docChg chg="undo custSel modSld">
      <pc:chgData name="Iveta Teibe" userId="7f6add7b-9bd8-4412-84bd-6393b2a55b1b" providerId="ADAL" clId="{4F04E087-A306-42B4-B390-E4BAE93175E6}" dt="2025-12-05T11:07:00.296" v="139" actId="20577"/>
      <pc:docMkLst>
        <pc:docMk/>
      </pc:docMkLst>
      <pc:sldChg chg="modSp mod">
        <pc:chgData name="Iveta Teibe" userId="7f6add7b-9bd8-4412-84bd-6393b2a55b1b" providerId="ADAL" clId="{4F04E087-A306-42B4-B390-E4BAE93175E6}" dt="2025-12-05T10:47:20.116" v="4" actId="207"/>
        <pc:sldMkLst>
          <pc:docMk/>
          <pc:sldMk cId="1269280882" sldId="2142532473"/>
        </pc:sldMkLst>
        <pc:spChg chg="mod">
          <ac:chgData name="Iveta Teibe" userId="7f6add7b-9bd8-4412-84bd-6393b2a55b1b" providerId="ADAL" clId="{4F04E087-A306-42B4-B390-E4BAE93175E6}" dt="2025-12-05T10:45:18.654" v="0" actId="1076"/>
          <ac:spMkLst>
            <pc:docMk/>
            <pc:sldMk cId="1269280882" sldId="2142532473"/>
            <ac:spMk id="8" creationId="{DCE12499-2F8A-2018-7AC4-45F4B8ED8B19}"/>
          </ac:spMkLst>
        </pc:spChg>
        <pc:spChg chg="mod">
          <ac:chgData name="Iveta Teibe" userId="7f6add7b-9bd8-4412-84bd-6393b2a55b1b" providerId="ADAL" clId="{4F04E087-A306-42B4-B390-E4BAE93175E6}" dt="2025-12-05T10:45:40.425" v="1" actId="207"/>
          <ac:spMkLst>
            <pc:docMk/>
            <pc:sldMk cId="1269280882" sldId="2142532473"/>
            <ac:spMk id="9" creationId="{DFFFBA29-593A-EE35-88AE-22E883409F8A}"/>
          </ac:spMkLst>
        </pc:spChg>
        <pc:spChg chg="mod">
          <ac:chgData name="Iveta Teibe" userId="7f6add7b-9bd8-4412-84bd-6393b2a55b1b" providerId="ADAL" clId="{4F04E087-A306-42B4-B390-E4BAE93175E6}" dt="2025-12-05T10:47:03.189" v="2" actId="207"/>
          <ac:spMkLst>
            <pc:docMk/>
            <pc:sldMk cId="1269280882" sldId="2142532473"/>
            <ac:spMk id="50" creationId="{0B30BB59-FF97-344D-BA0B-6F0C12F4442D}"/>
          </ac:spMkLst>
        </pc:spChg>
        <pc:spChg chg="mod">
          <ac:chgData name="Iveta Teibe" userId="7f6add7b-9bd8-4412-84bd-6393b2a55b1b" providerId="ADAL" clId="{4F04E087-A306-42B4-B390-E4BAE93175E6}" dt="2025-12-05T10:47:20.116" v="4" actId="207"/>
          <ac:spMkLst>
            <pc:docMk/>
            <pc:sldMk cId="1269280882" sldId="2142532473"/>
            <ac:spMk id="51" creationId="{EA48044A-32E0-4583-3104-06DF1405EB26}"/>
          </ac:spMkLst>
        </pc:spChg>
        <pc:spChg chg="mod">
          <ac:chgData name="Iveta Teibe" userId="7f6add7b-9bd8-4412-84bd-6393b2a55b1b" providerId="ADAL" clId="{4F04E087-A306-42B4-B390-E4BAE93175E6}" dt="2025-12-05T10:47:13.724" v="3" actId="207"/>
          <ac:spMkLst>
            <pc:docMk/>
            <pc:sldMk cId="1269280882" sldId="2142532473"/>
            <ac:spMk id="52" creationId="{E19D874B-EDAA-0693-7DC9-AB79E399E1CF}"/>
          </ac:spMkLst>
        </pc:spChg>
      </pc:sldChg>
      <pc:sldChg chg="modSp mod">
        <pc:chgData name="Iveta Teibe" userId="7f6add7b-9bd8-4412-84bd-6393b2a55b1b" providerId="ADAL" clId="{4F04E087-A306-42B4-B390-E4BAE93175E6}" dt="2025-12-05T10:54:43.885" v="30" actId="207"/>
        <pc:sldMkLst>
          <pc:docMk/>
          <pc:sldMk cId="1749388721" sldId="2142532481"/>
        </pc:sldMkLst>
        <pc:spChg chg="mod">
          <ac:chgData name="Iveta Teibe" userId="7f6add7b-9bd8-4412-84bd-6393b2a55b1b" providerId="ADAL" clId="{4F04E087-A306-42B4-B390-E4BAE93175E6}" dt="2025-12-05T10:54:43.885" v="30" actId="207"/>
          <ac:spMkLst>
            <pc:docMk/>
            <pc:sldMk cId="1749388721" sldId="2142532481"/>
            <ac:spMk id="3" creationId="{F6F6F78D-9816-E3D1-8C57-B0DE8568C320}"/>
          </ac:spMkLst>
        </pc:spChg>
        <pc:spChg chg="mod">
          <ac:chgData name="Iveta Teibe" userId="7f6add7b-9bd8-4412-84bd-6393b2a55b1b" providerId="ADAL" clId="{4F04E087-A306-42B4-B390-E4BAE93175E6}" dt="2025-12-05T10:54:27.333" v="27" actId="207"/>
          <ac:spMkLst>
            <pc:docMk/>
            <pc:sldMk cId="1749388721" sldId="2142532481"/>
            <ac:spMk id="7" creationId="{C960E163-E21A-0F9A-9B0F-195E7206362F}"/>
          </ac:spMkLst>
        </pc:spChg>
      </pc:sldChg>
      <pc:sldChg chg="modSp mod">
        <pc:chgData name="Iveta Teibe" userId="7f6add7b-9bd8-4412-84bd-6393b2a55b1b" providerId="ADAL" clId="{4F04E087-A306-42B4-B390-E4BAE93175E6}" dt="2025-12-05T11:01:12.739" v="104" actId="14100"/>
        <pc:sldMkLst>
          <pc:docMk/>
          <pc:sldMk cId="1107361701" sldId="2142532482"/>
        </pc:sldMkLst>
        <pc:spChg chg="mod">
          <ac:chgData name="Iveta Teibe" userId="7f6add7b-9bd8-4412-84bd-6393b2a55b1b" providerId="ADAL" clId="{4F04E087-A306-42B4-B390-E4BAE93175E6}" dt="2025-12-05T10:59:01.190" v="73" actId="6549"/>
          <ac:spMkLst>
            <pc:docMk/>
            <pc:sldMk cId="1107361701" sldId="2142532482"/>
            <ac:spMk id="9" creationId="{88834E44-F75D-6662-F77F-453281F3FF32}"/>
          </ac:spMkLst>
        </pc:spChg>
        <pc:spChg chg="mod">
          <ac:chgData name="Iveta Teibe" userId="7f6add7b-9bd8-4412-84bd-6393b2a55b1b" providerId="ADAL" clId="{4F04E087-A306-42B4-B390-E4BAE93175E6}" dt="2025-12-05T10:59:29.355" v="83" actId="20577"/>
          <ac:spMkLst>
            <pc:docMk/>
            <pc:sldMk cId="1107361701" sldId="2142532482"/>
            <ac:spMk id="10" creationId="{458F1D64-30DF-1E0D-88B8-6222514D4AE9}"/>
          </ac:spMkLst>
        </pc:spChg>
        <pc:spChg chg="mod">
          <ac:chgData name="Iveta Teibe" userId="7f6add7b-9bd8-4412-84bd-6393b2a55b1b" providerId="ADAL" clId="{4F04E087-A306-42B4-B390-E4BAE93175E6}" dt="2025-12-05T10:59:55.623" v="94" actId="20577"/>
          <ac:spMkLst>
            <pc:docMk/>
            <pc:sldMk cId="1107361701" sldId="2142532482"/>
            <ac:spMk id="16" creationId="{6105AEF0-AF8E-6372-A8A8-C23BDD791E2A}"/>
          </ac:spMkLst>
        </pc:spChg>
        <pc:cxnChg chg="mod">
          <ac:chgData name="Iveta Teibe" userId="7f6add7b-9bd8-4412-84bd-6393b2a55b1b" providerId="ADAL" clId="{4F04E087-A306-42B4-B390-E4BAE93175E6}" dt="2025-12-05T11:01:12.739" v="104" actId="14100"/>
          <ac:cxnSpMkLst>
            <pc:docMk/>
            <pc:sldMk cId="1107361701" sldId="2142532482"/>
            <ac:cxnSpMk id="12" creationId="{A085DF84-B698-2000-CA60-C2752DBDBB53}"/>
          </ac:cxnSpMkLst>
        </pc:cxnChg>
        <pc:cxnChg chg="mod">
          <ac:chgData name="Iveta Teibe" userId="7f6add7b-9bd8-4412-84bd-6393b2a55b1b" providerId="ADAL" clId="{4F04E087-A306-42B4-B390-E4BAE93175E6}" dt="2025-12-05T11:00:51.821" v="102" actId="14100"/>
          <ac:cxnSpMkLst>
            <pc:docMk/>
            <pc:sldMk cId="1107361701" sldId="2142532482"/>
            <ac:cxnSpMk id="18" creationId="{C0E3F1C4-2329-F93F-E473-D51B33B13141}"/>
          </ac:cxnSpMkLst>
        </pc:cxnChg>
      </pc:sldChg>
      <pc:sldChg chg="modSp mod">
        <pc:chgData name="Iveta Teibe" userId="7f6add7b-9bd8-4412-84bd-6393b2a55b1b" providerId="ADAL" clId="{4F04E087-A306-42B4-B390-E4BAE93175E6}" dt="2025-12-05T11:06:08.919" v="130" actId="113"/>
        <pc:sldMkLst>
          <pc:docMk/>
          <pc:sldMk cId="1540622431" sldId="2142532492"/>
        </pc:sldMkLst>
        <pc:spChg chg="mod">
          <ac:chgData name="Iveta Teibe" userId="7f6add7b-9bd8-4412-84bd-6393b2a55b1b" providerId="ADAL" clId="{4F04E087-A306-42B4-B390-E4BAE93175E6}" dt="2025-12-05T11:05:42.371" v="128" actId="207"/>
          <ac:spMkLst>
            <pc:docMk/>
            <pc:sldMk cId="1540622431" sldId="2142532492"/>
            <ac:spMk id="3" creationId="{01958095-C9ED-D82E-34DC-389C9AFB47EA}"/>
          </ac:spMkLst>
        </pc:spChg>
        <pc:spChg chg="mod">
          <ac:chgData name="Iveta Teibe" userId="7f6add7b-9bd8-4412-84bd-6393b2a55b1b" providerId="ADAL" clId="{4F04E087-A306-42B4-B390-E4BAE93175E6}" dt="2025-12-05T11:06:08.919" v="130" actId="113"/>
          <ac:spMkLst>
            <pc:docMk/>
            <pc:sldMk cId="1540622431" sldId="2142532492"/>
            <ac:spMk id="6" creationId="{3ECB2E02-C0E1-606B-A1FB-7A3377876440}"/>
          </ac:spMkLst>
        </pc:spChg>
        <pc:spChg chg="mod">
          <ac:chgData name="Iveta Teibe" userId="7f6add7b-9bd8-4412-84bd-6393b2a55b1b" providerId="ADAL" clId="{4F04E087-A306-42B4-B390-E4BAE93175E6}" dt="2025-12-05T11:04:06.385" v="118" actId="1076"/>
          <ac:spMkLst>
            <pc:docMk/>
            <pc:sldMk cId="1540622431" sldId="2142532492"/>
            <ac:spMk id="7" creationId="{3C6885B6-BB80-DD77-6D64-447E8E30FD7F}"/>
          </ac:spMkLst>
        </pc:spChg>
      </pc:sldChg>
      <pc:sldChg chg="modSp mod">
        <pc:chgData name="Iveta Teibe" userId="7f6add7b-9bd8-4412-84bd-6393b2a55b1b" providerId="ADAL" clId="{4F04E087-A306-42B4-B390-E4BAE93175E6}" dt="2025-12-05T11:07:00.296" v="139" actId="20577"/>
        <pc:sldMkLst>
          <pc:docMk/>
          <pc:sldMk cId="2951319297" sldId="2142532614"/>
        </pc:sldMkLst>
        <pc:spChg chg="mod">
          <ac:chgData name="Iveta Teibe" userId="7f6add7b-9bd8-4412-84bd-6393b2a55b1b" providerId="ADAL" clId="{4F04E087-A306-42B4-B390-E4BAE93175E6}" dt="2025-12-05T11:06:24.632" v="132" actId="122"/>
          <ac:spMkLst>
            <pc:docMk/>
            <pc:sldMk cId="2951319297" sldId="2142532614"/>
            <ac:spMk id="27" creationId="{EB79858B-1E86-2459-3CBB-27FF8169C207}"/>
          </ac:spMkLst>
        </pc:spChg>
        <pc:spChg chg="mod">
          <ac:chgData name="Iveta Teibe" userId="7f6add7b-9bd8-4412-84bd-6393b2a55b1b" providerId="ADAL" clId="{4F04E087-A306-42B4-B390-E4BAE93175E6}" dt="2025-12-05T11:07:00.296" v="139" actId="20577"/>
          <ac:spMkLst>
            <pc:docMk/>
            <pc:sldMk cId="2951319297" sldId="2142532614"/>
            <ac:spMk id="28" creationId="{BD870A11-B4A1-C8A8-3283-72F2C55BF0A4}"/>
          </ac:spMkLst>
        </pc:spChg>
        <pc:spChg chg="mod">
          <ac:chgData name="Iveta Teibe" userId="7f6add7b-9bd8-4412-84bd-6393b2a55b1b" providerId="ADAL" clId="{4F04E087-A306-42B4-B390-E4BAE93175E6}" dt="2025-12-05T11:06:54.835" v="137" actId="122"/>
          <ac:spMkLst>
            <pc:docMk/>
            <pc:sldMk cId="2951319297" sldId="2142532614"/>
            <ac:spMk id="29" creationId="{2AAF5DCA-1A5E-5F65-C32C-05CBA3EB2F20}"/>
          </ac:spMkLst>
        </pc:spChg>
      </pc:sldChg>
      <pc:sldChg chg="modSp mod">
        <pc:chgData name="Iveta Teibe" userId="7f6add7b-9bd8-4412-84bd-6393b2a55b1b" providerId="ADAL" clId="{4F04E087-A306-42B4-B390-E4BAE93175E6}" dt="2025-12-05T11:03:28.186" v="117" actId="1076"/>
        <pc:sldMkLst>
          <pc:docMk/>
          <pc:sldMk cId="857580009" sldId="2142532615"/>
        </pc:sldMkLst>
        <pc:spChg chg="mod">
          <ac:chgData name="Iveta Teibe" userId="7f6add7b-9bd8-4412-84bd-6393b2a55b1b" providerId="ADAL" clId="{4F04E087-A306-42B4-B390-E4BAE93175E6}" dt="2025-12-05T11:03:24.214" v="116" actId="14100"/>
          <ac:spMkLst>
            <pc:docMk/>
            <pc:sldMk cId="857580009" sldId="2142532615"/>
            <ac:spMk id="5" creationId="{3A59A8E2-6277-FE4A-5F0F-B879BBDB6443}"/>
          </ac:spMkLst>
        </pc:spChg>
        <pc:spChg chg="mod">
          <ac:chgData name="Iveta Teibe" userId="7f6add7b-9bd8-4412-84bd-6393b2a55b1b" providerId="ADAL" clId="{4F04E087-A306-42B4-B390-E4BAE93175E6}" dt="2025-12-05T11:03:28.186" v="117" actId="1076"/>
          <ac:spMkLst>
            <pc:docMk/>
            <pc:sldMk cId="857580009" sldId="2142532615"/>
            <ac:spMk id="6" creationId="{F8D48BB3-606B-4584-00CC-233A2E72584B}"/>
          </ac:spMkLst>
        </pc:spChg>
        <pc:spChg chg="mod">
          <ac:chgData name="Iveta Teibe" userId="7f6add7b-9bd8-4412-84bd-6393b2a55b1b" providerId="ADAL" clId="{4F04E087-A306-42B4-B390-E4BAE93175E6}" dt="2025-12-05T10:51:48.246" v="24" actId="207"/>
          <ac:spMkLst>
            <pc:docMk/>
            <pc:sldMk cId="857580009" sldId="2142532615"/>
            <ac:spMk id="13" creationId="{CEF3B19C-0B18-8C34-A213-6D403034FF38}"/>
          </ac:spMkLst>
        </pc:spChg>
        <pc:grpChg chg="mod">
          <ac:chgData name="Iveta Teibe" userId="7f6add7b-9bd8-4412-84bd-6393b2a55b1b" providerId="ADAL" clId="{4F04E087-A306-42B4-B390-E4BAE93175E6}" dt="2025-12-05T11:02:49.524" v="111" actId="1076"/>
          <ac:grpSpMkLst>
            <pc:docMk/>
            <pc:sldMk cId="857580009" sldId="2142532615"/>
            <ac:grpSpMk id="4" creationId="{D67D6536-ADCE-1A86-31F4-082F9A131BA7}"/>
          </ac:grpSpMkLst>
        </pc:grpChg>
        <pc:cxnChg chg="mod">
          <ac:chgData name="Iveta Teibe" userId="7f6add7b-9bd8-4412-84bd-6393b2a55b1b" providerId="ADAL" clId="{4F04E087-A306-42B4-B390-E4BAE93175E6}" dt="2025-12-05T10:51:02.104" v="17" actId="1076"/>
          <ac:cxnSpMkLst>
            <pc:docMk/>
            <pc:sldMk cId="857580009" sldId="2142532615"/>
            <ac:cxnSpMk id="32" creationId="{870AD977-1728-3336-C1A5-4981B1873977}"/>
          </ac:cxnSpMkLst>
        </pc:cxnChg>
        <pc:cxnChg chg="mod">
          <ac:chgData name="Iveta Teibe" userId="7f6add7b-9bd8-4412-84bd-6393b2a55b1b" providerId="ADAL" clId="{4F04E087-A306-42B4-B390-E4BAE93175E6}" dt="2025-12-05T11:03:28.186" v="117" actId="1076"/>
          <ac:cxnSpMkLst>
            <pc:docMk/>
            <pc:sldMk cId="857580009" sldId="2142532615"/>
            <ac:cxnSpMk id="33" creationId="{074F5044-92CE-ABC0-3B4E-014EC6C43D11}"/>
          </ac:cxnSpMkLst>
        </pc:cxnChg>
        <pc:cxnChg chg="mod">
          <ac:chgData name="Iveta Teibe" userId="7f6add7b-9bd8-4412-84bd-6393b2a55b1b" providerId="ADAL" clId="{4F04E087-A306-42B4-B390-E4BAE93175E6}" dt="2025-12-05T11:03:15.228" v="115" actId="14100"/>
          <ac:cxnSpMkLst>
            <pc:docMk/>
            <pc:sldMk cId="857580009" sldId="2142532615"/>
            <ac:cxnSpMk id="34" creationId="{90F61724-8B03-89F9-9910-4033E41FF5C7}"/>
          </ac:cxnSpMkLst>
        </pc:cxnChg>
      </pc:sldChg>
      <pc:sldChg chg="modSp mod">
        <pc:chgData name="Iveta Teibe" userId="7f6add7b-9bd8-4412-84bd-6393b2a55b1b" providerId="ADAL" clId="{4F04E087-A306-42B4-B390-E4BAE93175E6}" dt="2025-12-05T10:50:19.177" v="15" actId="12"/>
        <pc:sldMkLst>
          <pc:docMk/>
          <pc:sldMk cId="220906571" sldId="2142532617"/>
        </pc:sldMkLst>
        <pc:spChg chg="mod">
          <ac:chgData name="Iveta Teibe" userId="7f6add7b-9bd8-4412-84bd-6393b2a55b1b" providerId="ADAL" clId="{4F04E087-A306-42B4-B390-E4BAE93175E6}" dt="2025-12-05T10:50:19.177" v="15" actId="12"/>
          <ac:spMkLst>
            <pc:docMk/>
            <pc:sldMk cId="220906571" sldId="2142532617"/>
            <ac:spMk id="12" creationId="{5C6417D8-3FCE-55C1-C8F3-9DBF87EBCFC4}"/>
          </ac:spMkLst>
        </pc:spChg>
      </pc:sldChg>
      <pc:sldChg chg="modSp mod">
        <pc:chgData name="Iveta Teibe" userId="7f6add7b-9bd8-4412-84bd-6393b2a55b1b" providerId="ADAL" clId="{4F04E087-A306-42B4-B390-E4BAE93175E6}" dt="2025-12-05T10:58:02.189" v="58" actId="20577"/>
        <pc:sldMkLst>
          <pc:docMk/>
          <pc:sldMk cId="783456678" sldId="2142532618"/>
        </pc:sldMkLst>
        <pc:spChg chg="mod">
          <ac:chgData name="Iveta Teibe" userId="7f6add7b-9bd8-4412-84bd-6393b2a55b1b" providerId="ADAL" clId="{4F04E087-A306-42B4-B390-E4BAE93175E6}" dt="2025-12-05T10:57:24.989" v="48" actId="20577"/>
          <ac:spMkLst>
            <pc:docMk/>
            <pc:sldMk cId="783456678" sldId="2142532618"/>
            <ac:spMk id="11" creationId="{8E5A711F-1CCC-9925-431A-83183D69EF79}"/>
          </ac:spMkLst>
        </pc:spChg>
        <pc:spChg chg="mod">
          <ac:chgData name="Iveta Teibe" userId="7f6add7b-9bd8-4412-84bd-6393b2a55b1b" providerId="ADAL" clId="{4F04E087-A306-42B4-B390-E4BAE93175E6}" dt="2025-12-05T10:58:02.189" v="58" actId="20577"/>
          <ac:spMkLst>
            <pc:docMk/>
            <pc:sldMk cId="783456678" sldId="2142532618"/>
            <ac:spMk id="25" creationId="{9338DC0C-1DCF-CABD-64E9-DB7F9CCF02F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9A1B17-0FCF-9E28-D249-2640ECA6FB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BF5F3A-6303-88B4-A887-CA6C5C4F361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A43BD2C-EA9B-46DB-94EF-2857A5DEEB94}" type="datetimeFigureOut">
              <a:rPr lang="lv-LV"/>
              <a:pPr>
                <a:defRPr/>
              </a:pPr>
              <a:t>05.12.2025</a:t>
            </a:fld>
            <a:endParaRPr lang="lv-LV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E5A7F18-4541-17B1-553B-3C69D4EBFB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v-LV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D0D0795-A58E-5E3A-EC5F-97EABF1E4C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lv-LV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FE290-AFC8-0A1E-523B-CB493826760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F3AEA5-33FA-4119-642D-64CAE0877D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D387BB3-45B2-4309-99ED-39BF10848046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9EB4D-92D5-84E9-2EB3-91BFFC714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1277A9-1B0A-79EC-987E-D2B930488D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2D1EAA-8CF2-7EDC-29B1-FF98BD681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C3944-872B-FF9B-D2D4-BA86DDF965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E220E-BFD2-A74C-B829-A8DAC4EA3E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424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E10F0-99C0-EF5B-0D9A-77C2BC461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D57C97-9035-0B90-DED4-2477749D81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B612B2-0136-1EEF-A9A0-67F0B5878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EC84E-9B12-6BA5-1169-DCC46C1BDC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ECF91-FA83-440D-8877-C5462C0EF897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28088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5BC76-E74B-2A52-6C79-C9CA1F1C0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3C9655-C596-857D-951D-E152FA231F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779623-B2F5-92A4-2B4E-16DB64505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68EBC-81CC-E62F-DD7E-9B9701D14A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E220E-BFD2-A74C-B829-A8DAC4EA3E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063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7B2441D3-A2E3-5D6E-98F4-4CD9029DDF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74D039-7AE1-FFE7-DEEC-06D998986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BD409-9A70-BB51-0637-B9DD999694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322B9-5EB7-4F1A-B5EA-D89D6C008004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926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87552-F092-4156-B810-0A810CFD8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01A67D69-6307-D3E1-D069-3CE28AD2C2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AAFB2E-AB61-B361-75A5-C6DE7293E6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10A36-27B3-B2BB-7B92-9F838A1107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F322B9-5EB7-4F1A-B5EA-D89D6C008004}" type="slidenum">
              <a:rPr lang="lv-LV" smtClean="0"/>
              <a:pPr>
                <a:defRPr/>
              </a:pPr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39505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6CE8E-80AA-3108-9472-01F43D23A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F4C3BAA4-E12A-6490-2362-A8A1EE57FF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B4C41A-C46A-19B7-AC7A-B8C028FCE9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D7126-B6A2-F8F1-0EDD-44202EEE48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F322B9-5EB7-4F1A-B5EA-D89D6C008004}" type="slidenum">
              <a:rPr lang="lv-LV" smtClean="0"/>
              <a:pPr>
                <a:defRPr/>
              </a:pPr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92501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7B2441D3-A2E3-5D6E-98F4-4CD9029DDF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74D039-7AE1-FFE7-DEEC-06D998986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BD409-9A70-BB51-0637-B9DD999694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F322B9-5EB7-4F1A-B5EA-D89D6C008004}" type="slidenum">
              <a:rPr lang="lv-LV" smtClean="0"/>
              <a:pPr>
                <a:defRPr/>
              </a:pPr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39244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4C24F-1A3C-34B6-D71E-026F7B808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3080879D-B900-2FCB-5616-6F67DD42BC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BC0C17-81B3-A4B2-43A9-C0FCF3292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2FFD5-7BE2-7676-BFF5-658AB595FA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F322B9-5EB7-4F1A-B5EA-D89D6C008004}" type="slidenum">
              <a:rPr lang="lv-LV" smtClean="0"/>
              <a:pPr>
                <a:defRPr/>
              </a:pPr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09147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7B2441D3-A2E3-5D6E-98F4-4CD9029DDF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74D039-7AE1-FFE7-DEEC-06D998986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lv-LV" b="1" i="0" dirty="0">
              <a:solidFill>
                <a:srgbClr val="41414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BD409-9A70-BB51-0637-B9DD999694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F322B9-5EB7-4F1A-B5EA-D89D6C008004}" type="slidenum">
              <a:rPr lang="lv-LV" smtClean="0"/>
              <a:pPr>
                <a:defRPr/>
              </a:pPr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30605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EF983-7CD9-6F9B-054B-80A2CEBEE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ACDD30B-2BB7-3838-7E1D-2B204B6B94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7E2AC284-3791-2077-6D78-9EB7514F48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endParaRPr lang="lv-LV" alt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2DA9D-C5BC-2655-FA12-276E135E0C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50817B-DDD3-4A83-AC12-26A24CA6D9A5}" type="slidenum">
              <a:rPr lang="lv-LV" smtClean="0"/>
              <a:pPr>
                <a:defRPr/>
              </a:pPr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85338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8C880-FB4C-DE3B-8D39-0EB7F9F0C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DB9A22-184D-9804-9FF9-C108A06DA4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E10F25-CD69-C6CF-FDDD-1B29496845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BAB0D-E081-7C72-B1AF-14EBB05A1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ECF91-FA83-440D-8877-C5462C0EF897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32073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8033A-5E43-F135-AECC-C4E7F0667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A6EFF-4FFD-40C6-B961-E4FA30431B92}" type="datetimeFigureOut">
              <a:rPr lang="lv-LV"/>
              <a:pPr>
                <a:defRPr/>
              </a:pPr>
              <a:t>05.12.2025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747AA-99C5-FC09-9A2A-230663D6E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93F24-E819-0DAE-042D-2E77308E2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B6ED9-3409-466B-901C-7927FCF5CC71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16046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364EF-E559-A2B7-4C27-88598B468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CE576-AC04-49E9-B9DE-CAD1FE49DF4D}" type="datetimeFigureOut">
              <a:rPr lang="lv-LV"/>
              <a:pPr>
                <a:defRPr/>
              </a:pPr>
              <a:t>05.12.2025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1F3EC-06ED-99A9-44BD-4DBFD583F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CB059-3F53-5E5D-1162-74FBA969F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3F441-CA73-4C46-A34A-E0809D039207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13688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7F346-6E64-8129-98E3-797EF2235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0461B-3C08-478F-BF4B-6FDF65EB9976}" type="datetimeFigureOut">
              <a:rPr lang="lv-LV"/>
              <a:pPr>
                <a:defRPr/>
              </a:pPr>
              <a:t>05.12.2025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E4829-D43B-F105-D422-BA0E95C4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2F320-39C9-1FC4-8217-400213040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E1252-919D-4094-B583-43F38B941C28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99850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F3EB-82FD-762F-F20F-3B6474EF9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E6C949-0262-30F8-019A-DC8166917F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C834B-EF31-0515-CB2B-20C18E0FD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ACE8C-AE81-460F-BEB6-75E31C90F545}" type="datetimeFigureOut">
              <a:rPr lang="lv-LV" smtClean="0"/>
              <a:t>05.12.2025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ECE9A-B4B0-F766-F78E-BA27B3D8E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0ABFE-1E23-9059-2754-E793A5DBD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997F8-DE29-49AC-91A5-DEA238C465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65227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168E4-401D-555B-3380-D0AB47767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304C7-19A3-4808-40D9-E707C4065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98E3E-0FCF-742B-66BD-45DA57A7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ACE8C-AE81-460F-BEB6-75E31C90F545}" type="datetimeFigureOut">
              <a:rPr lang="lv-LV" smtClean="0"/>
              <a:t>05.12.2025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9D6D2-B97A-B3F1-4B31-7CBD6100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CD0AC-2E19-8EA2-C687-6BAFE62BD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997F8-DE29-49AC-91A5-DEA238C465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2319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9A96B-09AF-ECAF-E1D2-EBEE04D36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128E61-AEE8-8544-6DBA-D9506EC73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102C3-BED9-C65B-78D0-C2C1919E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ACE8C-AE81-460F-BEB6-75E31C90F545}" type="datetimeFigureOut">
              <a:rPr lang="lv-LV" smtClean="0"/>
              <a:t>05.12.2025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35A2F-F855-B828-14D1-F71E575DD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9E290-6877-43F2-3013-BA759754F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997F8-DE29-49AC-91A5-DEA238C465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14775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8DA34-7845-5BF8-82B4-A541AFD1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1DB3B-0FD5-F11C-99F3-035D2A9A0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85A6B-8255-FD01-D31E-E36299AE0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7ECB1-AFFA-BF72-BF68-CCC313160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ACE8C-AE81-460F-BEB6-75E31C90F545}" type="datetimeFigureOut">
              <a:rPr lang="lv-LV" smtClean="0"/>
              <a:t>05.12.2025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30A66-0972-FD7F-6FE9-95735997D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523B9-5B3D-699F-0470-6E3781FB7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997F8-DE29-49AC-91A5-DEA238C465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23888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61452-4C7E-2485-1AA9-22475857B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1960B-75DC-2CF2-E11B-CF10A6C2D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13768C-A5AC-507E-CA06-0D2657886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CEA787-AFFE-3D92-0F6C-F58B75951C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0C8A45-E083-C425-03A0-1E7DA63934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F8D8C5-C601-182F-E8DF-CE4E40464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ACE8C-AE81-460F-BEB6-75E31C90F545}" type="datetimeFigureOut">
              <a:rPr lang="lv-LV" smtClean="0"/>
              <a:t>05.12.2025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5BBD55-B5BC-6C28-8CC3-79CE6F47C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99E429-39B4-05A7-EAF0-997FF6CD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997F8-DE29-49AC-91A5-DEA238C465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45510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5EC00-38E0-40E0-2C9D-070313A48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114D96-052C-9AF5-4202-DE2BBDA40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ACE8C-AE81-460F-BEB6-75E31C90F545}" type="datetimeFigureOut">
              <a:rPr lang="lv-LV" smtClean="0"/>
              <a:t>05.12.2025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85E598-BE96-8411-55CD-2F36C3248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0CEDD4-A377-7EB0-CE5A-00755FB71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997F8-DE29-49AC-91A5-DEA238C465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7853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5935E-8226-C912-F018-ECB16C7A5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ACE8C-AE81-460F-BEB6-75E31C90F545}" type="datetimeFigureOut">
              <a:rPr lang="lv-LV" smtClean="0"/>
              <a:t>05.12.2025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69A91-654A-0532-0E1E-D17CC6055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067D4-EB40-C09E-D7D3-6F83E08B5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997F8-DE29-49AC-91A5-DEA238C465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1991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5ED06-6FD1-6048-170E-72276B50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D9EAF-263F-D21F-897F-8F383E27C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9EB90-91D7-947C-1DDA-D32F483C4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C5747-952C-F599-049A-AD81D84D8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ACE8C-AE81-460F-BEB6-75E31C90F545}" type="datetimeFigureOut">
              <a:rPr lang="lv-LV" smtClean="0"/>
              <a:t>05.12.2025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26BB1-F006-CD64-CC56-5E6A36B18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EC25BC-54C9-1A28-88CD-4CE95305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997F8-DE29-49AC-91A5-DEA238C465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12286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F2442-282E-18E8-3CCE-F8F53156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5A81A-6117-49DB-9DD3-B32B520BED69}" type="datetimeFigureOut">
              <a:rPr lang="lv-LV"/>
              <a:pPr>
                <a:defRPr/>
              </a:pPr>
              <a:t>05.12.2025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2D13F-11DD-13AE-74A3-67E25D07A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259FA-264D-9145-6071-FE0A487D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E7485-F427-40AA-BC0B-40469F3D3D22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57828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22BB6-FD48-3DC0-FEA9-3214406F9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ECD646-2BBF-2E4A-77F8-C4D943AC35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3477D-651A-9408-25CD-2C40744F1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EE9FB7-2EE0-275E-C877-7BF0BFCD8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ACE8C-AE81-460F-BEB6-75E31C90F545}" type="datetimeFigureOut">
              <a:rPr lang="lv-LV" smtClean="0"/>
              <a:t>05.12.2025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CE223-307F-6DB1-C73D-EB6B3FB4A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A5A9E-E26C-0063-01DA-9C8B72DF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997F8-DE29-49AC-91A5-DEA238C465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68045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812AE-7012-4E66-33D5-DDFDF2BA0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6BB00A-2A14-513F-D056-1677185C8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67F3F-7744-10DA-1333-87C72324D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ACE8C-AE81-460F-BEB6-75E31C90F545}" type="datetimeFigureOut">
              <a:rPr lang="lv-LV" smtClean="0"/>
              <a:t>05.12.2025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7D6E9-1F1B-4324-0B23-745016B4D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66F12-AE96-2DDA-743D-F255ACFBC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997F8-DE29-49AC-91A5-DEA238C465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38276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A43082-6A36-9BB7-D081-CF9594DAA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60659E-01E7-C1FA-12C1-61F9C2435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C372F-EACC-C913-348D-818F32FC2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ACE8C-AE81-460F-BEB6-75E31C90F545}" type="datetimeFigureOut">
              <a:rPr lang="lv-LV" smtClean="0"/>
              <a:t>05.12.2025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4085B-15E0-8769-B30F-EA3127505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CD3AB-7BB3-44A3-A6AC-0C48C20FB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997F8-DE29-49AC-91A5-DEA238C465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34980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49582-C102-15EC-D5DE-9E0A7116C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CBAAC-C118-4D11-9DE0-61F6013B5A78}" type="datetimeFigureOut">
              <a:rPr lang="lv-LV"/>
              <a:pPr>
                <a:defRPr/>
              </a:pPr>
              <a:t>05.12.2025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42474-EA0C-6A5C-E04E-78FD85085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D39D3-1369-454A-D0CC-F6486ADF2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5B127-1176-4005-BEBA-1BF161EE120B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4007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514982-A591-0DE0-88FE-6A16B3358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058D9-135D-4CA0-B976-31CB87712630}" type="datetimeFigureOut">
              <a:rPr lang="lv-LV"/>
              <a:pPr>
                <a:defRPr/>
              </a:pPr>
              <a:t>05.12.2025</a:t>
            </a:fld>
            <a:endParaRPr lang="lv-LV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AB9EA2-812F-2BBA-851B-9D2021B98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CD80A90-5BBC-6F0C-4F12-B3DE5B11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466F3-1B08-4B42-9EE3-3A51388B4C40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6661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6BEDBFD-5AF6-B5EA-0028-684277947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38242-69E0-4808-A65D-F1127C3F89DF}" type="datetimeFigureOut">
              <a:rPr lang="lv-LV"/>
              <a:pPr>
                <a:defRPr/>
              </a:pPr>
              <a:t>05.12.2025</a:t>
            </a:fld>
            <a:endParaRPr lang="lv-LV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CDBF26A-3D93-9F8B-D7F6-C0C248FF0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FA6DA2B-5C53-4822-0C1C-453C7320F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7BFCC-E999-487A-89A9-E112BA4F9A34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2370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9F7C914-1699-C375-99FE-C6D564A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C6AF6-D243-424B-80BF-EFEBE7980448}" type="datetimeFigureOut">
              <a:rPr lang="lv-LV"/>
              <a:pPr>
                <a:defRPr/>
              </a:pPr>
              <a:t>05.12.2025</a:t>
            </a:fld>
            <a:endParaRPr lang="lv-LV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C512F8-2FB1-56A8-8052-FAFC9E59B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BA8B178-675B-176C-4F31-ED890BFB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088E8-FF97-4341-9DE7-0FAA7E5D2D02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34858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960B00F-1A86-D672-AD1F-30002346D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8FEB7-89C8-4B25-AE03-D13CA4486A7A}" type="datetimeFigureOut">
              <a:rPr lang="lv-LV"/>
              <a:pPr>
                <a:defRPr/>
              </a:pPr>
              <a:t>05.12.2025</a:t>
            </a:fld>
            <a:endParaRPr lang="lv-LV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E447DE-6922-D999-3FCB-97D9739E1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A4E1ED8-91BD-13A5-25C7-71D0FEB91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635D4-91D5-4026-95C6-730D4FF874F1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86171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F6AE2D-C6FA-C657-3C0F-766BBCB5B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F6168-040D-482C-9C5F-DADCD11CF099}" type="datetimeFigureOut">
              <a:rPr lang="lv-LV"/>
              <a:pPr>
                <a:defRPr/>
              </a:pPr>
              <a:t>05.12.2025</a:t>
            </a:fld>
            <a:endParaRPr lang="lv-LV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9D09D6-F200-FF83-1B8F-AE96BF30C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44A66D-17E7-47FB-212C-2C0A2135A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48238-567F-4643-9DB3-F2285A0197FD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53256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lv-LV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53CD2FA-4604-FF64-0598-9402D4F0E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7165C-8B81-4F6C-AAD4-7990556B9594}" type="datetimeFigureOut">
              <a:rPr lang="lv-LV"/>
              <a:pPr>
                <a:defRPr/>
              </a:pPr>
              <a:t>05.12.2025</a:t>
            </a:fld>
            <a:endParaRPr lang="lv-LV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D0BAA1-BA0E-AB59-7C1B-ADAC8D9A0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E00A55-7FF5-62FA-D0D3-69F0A94D0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F201B-C6F0-4EE3-9B29-3C0239CD8A5E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8929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0B82750-9CC8-2CAE-597A-2FF91C68E6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title style</a:t>
            </a:r>
            <a:endParaRPr lang="lv-LV" altLang="lv-LV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45DF1A3-47B7-22FB-50E8-5D61B95F59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text styles</a:t>
            </a:r>
          </a:p>
          <a:p>
            <a:pPr lvl="1"/>
            <a:r>
              <a:rPr lang="en-US" altLang="lv-LV"/>
              <a:t>Second level</a:t>
            </a:r>
          </a:p>
          <a:p>
            <a:pPr lvl="2"/>
            <a:r>
              <a:rPr lang="en-US" altLang="lv-LV"/>
              <a:t>Third level</a:t>
            </a:r>
          </a:p>
          <a:p>
            <a:pPr lvl="3"/>
            <a:r>
              <a:rPr lang="en-US" altLang="lv-LV"/>
              <a:t>Fourth level</a:t>
            </a:r>
          </a:p>
          <a:p>
            <a:pPr lvl="4"/>
            <a:r>
              <a:rPr lang="en-US" altLang="lv-LV"/>
              <a:t>Fifth level</a:t>
            </a:r>
            <a:endParaRPr lang="lv-LV" alt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FC450-8ADB-A5E6-8490-432D901CB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064AE1A-AC00-40FB-8CC2-88C69E45DB83}" type="datetimeFigureOut">
              <a:rPr lang="lv-LV"/>
              <a:pPr>
                <a:defRPr/>
              </a:pPr>
              <a:t>05.12.2025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54C8C-B414-DAB9-C27C-8C67EE390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5222E-73BB-531B-820E-18ACBC5B7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0C40E1A-5AD9-4D39-B964-775BEAB98BBA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D2AF11-EE57-9D2A-2BD5-4D466FF00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E3BDB-C3BA-F78A-9A85-76475EDB0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36813-3462-FAE0-FA98-39A7D73A5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6ACE8C-AE81-460F-BEB6-75E31C90F545}" type="datetimeFigureOut">
              <a:rPr lang="lv-LV" smtClean="0"/>
              <a:t>05.12.2025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FB302-3EEA-C77D-F5D2-24E071948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D4773-1714-CE03-F043-C30FA374D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3997F8-DE29-49AC-91A5-DEA238C4655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697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videscentrs.lvgmc.lv/lapas/udens-apsaimniekosana-un-pludu-parvaldiba" TargetMode="External"/><Relationship Id="rId4" Type="http://schemas.openxmlformats.org/officeDocument/2006/relationships/image" Target="../media/image13.svg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scentrs.lvgmc.lv/lapas/udens-apsaimniekosana-un-pludu-parvaldib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B4FAF-B74A-264E-F7B3-E22AFF151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erson holding and standing under umbrella in rain, wearing outdoor jacket">
            <a:extLst>
              <a:ext uri="{FF2B5EF4-FFF2-40B4-BE49-F238E27FC236}">
                <a16:creationId xmlns:a16="http://schemas.microsoft.com/office/drawing/2014/main" id="{74080AC0-EF08-57C3-768B-C63E7AA4A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3259" y="0"/>
            <a:ext cx="10354235" cy="6858000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E84A4DA8-CCF4-2766-7B4A-624B0D28A3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7656"/>
          <a:stretch/>
        </p:blipFill>
        <p:spPr>
          <a:xfrm>
            <a:off x="-2124" y="0"/>
            <a:ext cx="711689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BA0EDE-124D-D1EA-3CFD-A46ECCA4B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258" y="2634848"/>
            <a:ext cx="5341903" cy="1822780"/>
          </a:xfrm>
        </p:spPr>
        <p:txBody>
          <a:bodyPr>
            <a:noAutofit/>
          </a:bodyPr>
          <a:lstStyle/>
          <a:p>
            <a:pPr algn="l"/>
            <a:r>
              <a:rPr lang="lv-LV" sz="3200" b="1" cap="all" dirty="0">
                <a:solidFill>
                  <a:schemeClr val="accent1"/>
                </a:solidFill>
                <a:latin typeface="Cambria"/>
                <a:ea typeface="Cambria"/>
                <a:cs typeface="Tahoma"/>
              </a:rPr>
              <a:t>Aktualitātes plūdu risku novērtēšanā un pārvaldības plānošanā 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CB8AB3-EEE5-A639-42AA-E385403EECB4}"/>
              </a:ext>
            </a:extLst>
          </p:cNvPr>
          <p:cNvSpPr/>
          <p:nvPr/>
        </p:nvSpPr>
        <p:spPr>
          <a:xfrm>
            <a:off x="728173" y="4618911"/>
            <a:ext cx="1230656" cy="86497"/>
          </a:xfrm>
          <a:prstGeom prst="rect">
            <a:avLst/>
          </a:prstGeom>
          <a:solidFill>
            <a:srgbClr val="1554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 descr="A black background with a colorful emblem&#10;&#10;Description automatically generated">
            <a:extLst>
              <a:ext uri="{FF2B5EF4-FFF2-40B4-BE49-F238E27FC236}">
                <a16:creationId xmlns:a16="http://schemas.microsoft.com/office/drawing/2014/main" id="{CEFC8109-AEE0-D62B-650B-2753ACAAAB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007" y="0"/>
            <a:ext cx="1474058" cy="15463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E47705-4254-98FF-7749-E0FA283899C4}"/>
              </a:ext>
            </a:extLst>
          </p:cNvPr>
          <p:cNvSpPr txBox="1"/>
          <p:nvPr/>
        </p:nvSpPr>
        <p:spPr>
          <a:xfrm>
            <a:off x="650270" y="5869176"/>
            <a:ext cx="2295061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Verdana"/>
                <a:cs typeface="Verdana" panose="020B0604030504040204" pitchFamily="34" charset="0"/>
              </a:rPr>
              <a:t>Tiešsaiste | 09.12.2025.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Verdan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D64B6B-79A3-7305-03BA-DDF684CE6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233" y="1285706"/>
            <a:ext cx="4770230" cy="193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None/>
            </a:pPr>
            <a:r>
              <a:rPr lang="lv-LV" sz="2400" cap="small" dirty="0">
                <a:solidFill>
                  <a:srgbClr val="45625D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Seminārs «Vides un dabas 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lv-LV" sz="2400" cap="small" dirty="0">
                <a:solidFill>
                  <a:srgbClr val="45625D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aizsardzības prasības 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lv-LV" sz="2400" cap="small" dirty="0">
                <a:solidFill>
                  <a:srgbClr val="45625D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teritorijas plānošanā»</a:t>
            </a:r>
            <a:endParaRPr lang="lv-LV" altLang="lv-LV" sz="2400" cap="small" dirty="0">
              <a:solidFill>
                <a:srgbClr val="45625D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E5C19B-F7ED-74EF-8F08-90AFE6C3F716}"/>
              </a:ext>
            </a:extLst>
          </p:cNvPr>
          <p:cNvSpPr txBox="1"/>
          <p:nvPr/>
        </p:nvSpPr>
        <p:spPr>
          <a:xfrm>
            <a:off x="2945331" y="5377009"/>
            <a:ext cx="304583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Verdana"/>
                <a:cs typeface="+mn-cs"/>
              </a:rPr>
              <a:t>Iveta Teibe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600" dirty="0">
                <a:solidFill>
                  <a:prstClr val="black"/>
                </a:solidFill>
                <a:latin typeface="Cambria"/>
                <a:ea typeface="Verdana"/>
              </a:rPr>
              <a:t>Ūdens resursu ilgtspējas departamenta direktore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755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CE74F-D3F0-2B68-8634-6365E5E8B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2A4A3-C430-7B0F-C052-9EFBB1D8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862" y="-38843"/>
            <a:ext cx="8804248" cy="1554856"/>
          </a:xfrm>
        </p:spPr>
        <p:txBody>
          <a:bodyPr>
            <a:normAutofit/>
          </a:bodyPr>
          <a:lstStyle/>
          <a:p>
            <a:br>
              <a:rPr lang="lv-LV" sz="3200" b="1" cap="all" dirty="0">
                <a:solidFill>
                  <a:srgbClr val="155452"/>
                </a:solidFill>
                <a:latin typeface="Cambria"/>
                <a:ea typeface="Cambria"/>
              </a:rPr>
            </a:br>
            <a:r>
              <a:rPr lang="lv-LV" sz="3200" b="1" cap="all" dirty="0">
                <a:solidFill>
                  <a:srgbClr val="155452"/>
                </a:solidFill>
                <a:latin typeface="Cambria"/>
                <a:ea typeface="Cambria"/>
              </a:rPr>
              <a:t>Turpmākās ieceres</a:t>
            </a:r>
            <a:endParaRPr lang="lv-LV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F707CB-B443-CF03-2E83-160813AE4387}"/>
              </a:ext>
            </a:extLst>
          </p:cNvPr>
          <p:cNvCxnSpPr/>
          <p:nvPr/>
        </p:nvCxnSpPr>
        <p:spPr>
          <a:xfrm>
            <a:off x="0" y="977900"/>
            <a:ext cx="1206500" cy="0"/>
          </a:xfrm>
          <a:prstGeom prst="line">
            <a:avLst/>
          </a:prstGeom>
          <a:ln w="101600">
            <a:solidFill>
              <a:srgbClr val="155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C19B6EEF-EBE4-E9A4-42C7-5594AFE33EB1}"/>
              </a:ext>
            </a:extLst>
          </p:cNvPr>
          <p:cNvSpPr/>
          <p:nvPr/>
        </p:nvSpPr>
        <p:spPr>
          <a:xfrm>
            <a:off x="1181100" y="836612"/>
            <a:ext cx="254000" cy="282568"/>
          </a:xfrm>
          <a:custGeom>
            <a:avLst/>
            <a:gdLst>
              <a:gd name="connsiteX0" fmla="*/ 0 w 254000"/>
              <a:gd name="connsiteY0" fmla="*/ 141284 h 282568"/>
              <a:gd name="connsiteX1" fmla="*/ 127000 w 254000"/>
              <a:gd name="connsiteY1" fmla="*/ 0 h 282568"/>
              <a:gd name="connsiteX2" fmla="*/ 254000 w 254000"/>
              <a:gd name="connsiteY2" fmla="*/ 141284 h 282568"/>
              <a:gd name="connsiteX3" fmla="*/ 127000 w 254000"/>
              <a:gd name="connsiteY3" fmla="*/ 282568 h 282568"/>
              <a:gd name="connsiteX4" fmla="*/ 0 w 254000"/>
              <a:gd name="connsiteY4" fmla="*/ 141284 h 28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000" h="282568" fill="none" extrusionOk="0">
                <a:moveTo>
                  <a:pt x="0" y="141284"/>
                </a:moveTo>
                <a:cubicBezTo>
                  <a:pt x="13659" y="64875"/>
                  <a:pt x="60301" y="-7081"/>
                  <a:pt x="127000" y="0"/>
                </a:cubicBezTo>
                <a:cubicBezTo>
                  <a:pt x="189339" y="-1195"/>
                  <a:pt x="250819" y="66250"/>
                  <a:pt x="254000" y="141284"/>
                </a:cubicBezTo>
                <a:cubicBezTo>
                  <a:pt x="252723" y="207135"/>
                  <a:pt x="191850" y="289919"/>
                  <a:pt x="127000" y="282568"/>
                </a:cubicBezTo>
                <a:cubicBezTo>
                  <a:pt x="58675" y="283584"/>
                  <a:pt x="12355" y="222284"/>
                  <a:pt x="0" y="141284"/>
                </a:cubicBezTo>
                <a:close/>
              </a:path>
              <a:path w="254000" h="282568" stroke="0" extrusionOk="0">
                <a:moveTo>
                  <a:pt x="0" y="141284"/>
                </a:moveTo>
                <a:cubicBezTo>
                  <a:pt x="-10176" y="56978"/>
                  <a:pt x="46439" y="3911"/>
                  <a:pt x="127000" y="0"/>
                </a:cubicBezTo>
                <a:cubicBezTo>
                  <a:pt x="199648" y="528"/>
                  <a:pt x="249002" y="63414"/>
                  <a:pt x="254000" y="141284"/>
                </a:cubicBezTo>
                <a:cubicBezTo>
                  <a:pt x="245111" y="227994"/>
                  <a:pt x="195952" y="289135"/>
                  <a:pt x="127000" y="282568"/>
                </a:cubicBezTo>
                <a:cubicBezTo>
                  <a:pt x="48056" y="277751"/>
                  <a:pt x="11469" y="224793"/>
                  <a:pt x="0" y="141284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224B348-CCBE-366B-F0A5-8219F2EB0C50}"/>
              </a:ext>
            </a:extLst>
          </p:cNvPr>
          <p:cNvSpPr/>
          <p:nvPr/>
        </p:nvSpPr>
        <p:spPr>
          <a:xfrm flipV="1">
            <a:off x="6929571" y="4141363"/>
            <a:ext cx="781251" cy="452388"/>
          </a:xfrm>
          <a:solidFill>
            <a:srgbClr val="FF7900"/>
          </a:solidFill>
          <a:ln w="50800">
            <a:solidFill>
              <a:srgbClr val="1554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9F91FD-468F-5557-8819-C871A0585900}"/>
              </a:ext>
            </a:extLst>
          </p:cNvPr>
          <p:cNvSpPr/>
          <p:nvPr/>
        </p:nvSpPr>
        <p:spPr>
          <a:xfrm>
            <a:off x="8470013" y="1893575"/>
            <a:ext cx="2249714" cy="2423885"/>
          </a:xfrm>
          <a:custGeom>
            <a:avLst/>
            <a:gdLst>
              <a:gd name="connsiteX0" fmla="*/ 0 w 2249714"/>
              <a:gd name="connsiteY0" fmla="*/ 0 h 2423885"/>
              <a:gd name="connsiteX1" fmla="*/ 2249714 w 2249714"/>
              <a:gd name="connsiteY1" fmla="*/ 0 h 2423885"/>
              <a:gd name="connsiteX2" fmla="*/ 2249714 w 2249714"/>
              <a:gd name="connsiteY2" fmla="*/ 2423885 h 2423885"/>
              <a:gd name="connsiteX3" fmla="*/ 0 w 2249714"/>
              <a:gd name="connsiteY3" fmla="*/ 2423885 h 2423885"/>
              <a:gd name="connsiteX4" fmla="*/ 0 w 2249714"/>
              <a:gd name="connsiteY4" fmla="*/ 0 h 242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9714" h="2423885" fill="none" extrusionOk="0">
                <a:moveTo>
                  <a:pt x="0" y="0"/>
                </a:moveTo>
                <a:cubicBezTo>
                  <a:pt x="1057169" y="94387"/>
                  <a:pt x="1458994" y="-36996"/>
                  <a:pt x="2249714" y="0"/>
                </a:cubicBezTo>
                <a:cubicBezTo>
                  <a:pt x="2284694" y="850269"/>
                  <a:pt x="2374023" y="1674511"/>
                  <a:pt x="2249714" y="2423885"/>
                </a:cubicBezTo>
                <a:cubicBezTo>
                  <a:pt x="1618202" y="2467712"/>
                  <a:pt x="694775" y="2479041"/>
                  <a:pt x="0" y="2423885"/>
                </a:cubicBezTo>
                <a:cubicBezTo>
                  <a:pt x="-98447" y="1850946"/>
                  <a:pt x="-40082" y="520704"/>
                  <a:pt x="0" y="0"/>
                </a:cubicBezTo>
                <a:close/>
              </a:path>
              <a:path w="2249714" h="2423885" stroke="0" extrusionOk="0">
                <a:moveTo>
                  <a:pt x="0" y="0"/>
                </a:moveTo>
                <a:cubicBezTo>
                  <a:pt x="1050321" y="-8932"/>
                  <a:pt x="1852349" y="98516"/>
                  <a:pt x="2249714" y="0"/>
                </a:cubicBezTo>
                <a:cubicBezTo>
                  <a:pt x="2221947" y="488386"/>
                  <a:pt x="2181348" y="1365862"/>
                  <a:pt x="2249714" y="2423885"/>
                </a:cubicBezTo>
                <a:cubicBezTo>
                  <a:pt x="1689613" y="2299023"/>
                  <a:pt x="660394" y="2449412"/>
                  <a:pt x="0" y="2423885"/>
                </a:cubicBezTo>
                <a:cubicBezTo>
                  <a:pt x="-161066" y="2033287"/>
                  <a:pt x="-137745" y="1168885"/>
                  <a:pt x="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55888113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870A11-B4A1-C8A8-3283-72F2C55BF0A4}"/>
              </a:ext>
            </a:extLst>
          </p:cNvPr>
          <p:cNvSpPr txBox="1"/>
          <p:nvPr/>
        </p:nvSpPr>
        <p:spPr>
          <a:xfrm>
            <a:off x="5035320" y="4367557"/>
            <a:ext cx="2557014" cy="18312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lvl="1" algn="ctr">
              <a:spcAft>
                <a:spcPts val="600"/>
              </a:spcAft>
            </a:pPr>
            <a:r>
              <a:rPr lang="lv-LV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Atbalsta programma pašvaldībām (lietus) plūdu </a:t>
            </a:r>
            <a:r>
              <a:rPr lang="lv-LV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risku mazināšanai</a:t>
            </a:r>
            <a:r>
              <a:rPr lang="lv-LV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171450" lvl="1" algn="ctr">
              <a:spcAft>
                <a:spcPts val="600"/>
              </a:spcAft>
            </a:pPr>
            <a:r>
              <a:rPr lang="lv-LV" dirty="0">
                <a:solidFill>
                  <a:schemeClr val="bg1"/>
                </a:solidFill>
                <a:highlight>
                  <a:srgbClr val="947C9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Apmērs 20-40 </a:t>
            </a:r>
            <a:r>
              <a:rPr lang="lv-LV" dirty="0" err="1">
                <a:solidFill>
                  <a:schemeClr val="bg1"/>
                </a:solidFill>
                <a:highlight>
                  <a:srgbClr val="947C9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mil.EUR</a:t>
            </a:r>
            <a:endParaRPr lang="lv-LV" dirty="0">
              <a:solidFill>
                <a:schemeClr val="bg1"/>
              </a:solidFill>
              <a:highlight>
                <a:srgbClr val="947C9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8077E2-68F8-C996-40CE-035146AEE24D}"/>
              </a:ext>
            </a:extLst>
          </p:cNvPr>
          <p:cNvGrpSpPr/>
          <p:nvPr/>
        </p:nvGrpSpPr>
        <p:grpSpPr>
          <a:xfrm>
            <a:off x="5226785" y="1893576"/>
            <a:ext cx="2249714" cy="2423885"/>
            <a:chOff x="3878666" y="2125806"/>
            <a:chExt cx="2249714" cy="2423885"/>
          </a:xfrm>
          <a:solidFill>
            <a:srgbClr val="947C90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B2A79B1-DEA2-FE10-E9C3-BD48C278D858}"/>
                </a:ext>
              </a:extLst>
            </p:cNvPr>
            <p:cNvSpPr/>
            <p:nvPr/>
          </p:nvSpPr>
          <p:spPr>
            <a:xfrm>
              <a:off x="3878666" y="2125806"/>
              <a:ext cx="2249714" cy="2423885"/>
            </a:xfrm>
            <a:custGeom>
              <a:avLst/>
              <a:gdLst>
                <a:gd name="connsiteX0" fmla="*/ 0 w 2249714"/>
                <a:gd name="connsiteY0" fmla="*/ 0 h 2423885"/>
                <a:gd name="connsiteX1" fmla="*/ 2249714 w 2249714"/>
                <a:gd name="connsiteY1" fmla="*/ 0 h 2423885"/>
                <a:gd name="connsiteX2" fmla="*/ 2249714 w 2249714"/>
                <a:gd name="connsiteY2" fmla="*/ 2423885 h 2423885"/>
                <a:gd name="connsiteX3" fmla="*/ 0 w 2249714"/>
                <a:gd name="connsiteY3" fmla="*/ 2423885 h 2423885"/>
                <a:gd name="connsiteX4" fmla="*/ 0 w 2249714"/>
                <a:gd name="connsiteY4" fmla="*/ 0 h 242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9714" h="2423885" fill="none" extrusionOk="0">
                  <a:moveTo>
                    <a:pt x="0" y="0"/>
                  </a:moveTo>
                  <a:cubicBezTo>
                    <a:pt x="666090" y="-98501"/>
                    <a:pt x="1446022" y="-19663"/>
                    <a:pt x="2249714" y="0"/>
                  </a:cubicBezTo>
                  <a:cubicBezTo>
                    <a:pt x="2190600" y="1174941"/>
                    <a:pt x="2186376" y="1753565"/>
                    <a:pt x="2249714" y="2423885"/>
                  </a:cubicBezTo>
                  <a:cubicBezTo>
                    <a:pt x="1423636" y="2325392"/>
                    <a:pt x="739823" y="2574502"/>
                    <a:pt x="0" y="2423885"/>
                  </a:cubicBezTo>
                  <a:cubicBezTo>
                    <a:pt x="-152592" y="1444507"/>
                    <a:pt x="51767" y="376260"/>
                    <a:pt x="0" y="0"/>
                  </a:cubicBezTo>
                  <a:close/>
                </a:path>
                <a:path w="2249714" h="2423885" stroke="0" extrusionOk="0">
                  <a:moveTo>
                    <a:pt x="0" y="0"/>
                  </a:moveTo>
                  <a:cubicBezTo>
                    <a:pt x="1003644" y="-160275"/>
                    <a:pt x="1295658" y="64852"/>
                    <a:pt x="2249714" y="0"/>
                  </a:cubicBezTo>
                  <a:cubicBezTo>
                    <a:pt x="2166186" y="974292"/>
                    <a:pt x="2269987" y="1323583"/>
                    <a:pt x="2249714" y="2423885"/>
                  </a:cubicBezTo>
                  <a:cubicBezTo>
                    <a:pt x="1729113" y="2417752"/>
                    <a:pt x="1108174" y="2457349"/>
                    <a:pt x="0" y="2423885"/>
                  </a:cubicBezTo>
                  <a:cubicBezTo>
                    <a:pt x="64858" y="1489699"/>
                    <a:pt x="98245" y="948675"/>
                    <a:pt x="0" y="0"/>
                  </a:cubicBezTo>
                  <a:close/>
                </a:path>
              </a:pathLst>
            </a:custGeom>
            <a:grpFill/>
            <a:ln w="38100">
              <a:solidFill>
                <a:srgbClr val="947C90"/>
              </a:solidFill>
              <a:extLst>
                <a:ext uri="{C807C97D-BFC1-408E-A445-0C87EB9F89A2}">
                  <ask:lineSketchStyleProps xmlns:ask="http://schemas.microsoft.com/office/drawing/2018/sketchyshapes" sd="57911187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pic>
          <p:nvPicPr>
            <p:cNvPr id="23" name="Graphic 22" descr="Chat outline">
              <a:extLst>
                <a:ext uri="{FF2B5EF4-FFF2-40B4-BE49-F238E27FC236}">
                  <a16:creationId xmlns:a16="http://schemas.microsoft.com/office/drawing/2014/main" id="{D7C729FB-BA28-974A-E526-29BE1F197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66494" y="2710468"/>
              <a:ext cx="1474057" cy="1474057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B79858B-1E86-2459-3CBB-27FF8169C207}"/>
              </a:ext>
            </a:extLst>
          </p:cNvPr>
          <p:cNvSpPr txBox="1"/>
          <p:nvPr/>
        </p:nvSpPr>
        <p:spPr>
          <a:xfrm>
            <a:off x="1712418" y="4317461"/>
            <a:ext cx="2520853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lvl="1" algn="ctr">
              <a:spcAft>
                <a:spcPts val="600"/>
              </a:spcAft>
            </a:pPr>
            <a:r>
              <a:rPr lang="lv-LV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Plūdu riska informācijas sistēmas (PRIS) atjaunošana un jauno plūdu karšu integrēšana tajā</a:t>
            </a:r>
            <a:endParaRPr kumimoji="0" lang="lv-LV" sz="2000" b="1" i="0" u="none" strike="noStrike" kern="1200" cap="none" spc="0" normalizeH="0" baseline="0" noProof="0" dirty="0">
              <a:ln>
                <a:noFill/>
              </a:ln>
              <a:solidFill>
                <a:srgbClr val="15545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159AE2-9D0F-6536-9A5E-A7E52D5CAA27}"/>
              </a:ext>
            </a:extLst>
          </p:cNvPr>
          <p:cNvSpPr/>
          <p:nvPr/>
        </p:nvSpPr>
        <p:spPr>
          <a:xfrm>
            <a:off x="1866067" y="1893575"/>
            <a:ext cx="2249715" cy="2423885"/>
          </a:xfrm>
          <a:custGeom>
            <a:avLst/>
            <a:gdLst>
              <a:gd name="connsiteX0" fmla="*/ 0 w 2249715"/>
              <a:gd name="connsiteY0" fmla="*/ 0 h 2423885"/>
              <a:gd name="connsiteX1" fmla="*/ 2249715 w 2249715"/>
              <a:gd name="connsiteY1" fmla="*/ 0 h 2423885"/>
              <a:gd name="connsiteX2" fmla="*/ 2249715 w 2249715"/>
              <a:gd name="connsiteY2" fmla="*/ 2423885 h 2423885"/>
              <a:gd name="connsiteX3" fmla="*/ 0 w 2249715"/>
              <a:gd name="connsiteY3" fmla="*/ 2423885 h 2423885"/>
              <a:gd name="connsiteX4" fmla="*/ 0 w 2249715"/>
              <a:gd name="connsiteY4" fmla="*/ 0 h 242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9715" h="2423885" fill="none" extrusionOk="0">
                <a:moveTo>
                  <a:pt x="0" y="0"/>
                </a:moveTo>
                <a:cubicBezTo>
                  <a:pt x="469098" y="-36217"/>
                  <a:pt x="2012999" y="148863"/>
                  <a:pt x="2249715" y="0"/>
                </a:cubicBezTo>
                <a:cubicBezTo>
                  <a:pt x="2165488" y="879965"/>
                  <a:pt x="2356714" y="1977135"/>
                  <a:pt x="2249715" y="2423885"/>
                </a:cubicBezTo>
                <a:cubicBezTo>
                  <a:pt x="1125190" y="2306122"/>
                  <a:pt x="522445" y="2338148"/>
                  <a:pt x="0" y="2423885"/>
                </a:cubicBezTo>
                <a:cubicBezTo>
                  <a:pt x="26811" y="1778773"/>
                  <a:pt x="2690" y="926397"/>
                  <a:pt x="0" y="0"/>
                </a:cubicBezTo>
                <a:close/>
              </a:path>
              <a:path w="2249715" h="2423885" stroke="0" extrusionOk="0">
                <a:moveTo>
                  <a:pt x="0" y="0"/>
                </a:moveTo>
                <a:cubicBezTo>
                  <a:pt x="1112360" y="162614"/>
                  <a:pt x="1428971" y="24799"/>
                  <a:pt x="2249715" y="0"/>
                </a:cubicBezTo>
                <a:cubicBezTo>
                  <a:pt x="2166334" y="268031"/>
                  <a:pt x="2301313" y="1258361"/>
                  <a:pt x="2249715" y="2423885"/>
                </a:cubicBezTo>
                <a:cubicBezTo>
                  <a:pt x="1444524" y="2521563"/>
                  <a:pt x="846948" y="2402311"/>
                  <a:pt x="0" y="2423885"/>
                </a:cubicBezTo>
                <a:cubicBezTo>
                  <a:pt x="-149486" y="1886373"/>
                  <a:pt x="107163" y="1083654"/>
                  <a:pt x="0" y="0"/>
                </a:cubicBezTo>
                <a:close/>
              </a:path>
            </a:pathLst>
          </a:custGeom>
          <a:solidFill>
            <a:srgbClr val="E3B23C"/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0910187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AF5DCA-1A5E-5F65-C32C-05CBA3EB2F20}"/>
              </a:ext>
            </a:extLst>
          </p:cNvPr>
          <p:cNvSpPr txBox="1"/>
          <p:nvPr/>
        </p:nvSpPr>
        <p:spPr>
          <a:xfrm>
            <a:off x="8358221" y="4380150"/>
            <a:ext cx="2557015" cy="14311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lvl="1" algn="ctr">
              <a:spcAft>
                <a:spcPts val="600"/>
              </a:spcAft>
            </a:pPr>
            <a:r>
              <a:rPr lang="lv-LV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Lietus plūdu modeļa izstrāde, lietus plūdu kartes izstrāde </a:t>
            </a:r>
            <a:r>
              <a:rPr lang="lv-LV" dirty="0" err="1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pilotteritorijai</a:t>
            </a:r>
            <a:endParaRPr lang="lv-LV" sz="600" dirty="0">
              <a:solidFill>
                <a:srgbClr val="1554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lvl="1">
              <a:spcAft>
                <a:spcPts val="600"/>
              </a:spcAft>
            </a:pPr>
            <a:endParaRPr lang="lv-LV" sz="1000" dirty="0">
              <a:solidFill>
                <a:srgbClr val="1554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Graphic 29" descr="Treasure Map outline">
            <a:extLst>
              <a:ext uri="{FF2B5EF4-FFF2-40B4-BE49-F238E27FC236}">
                <a16:creationId xmlns:a16="http://schemas.microsoft.com/office/drawing/2014/main" id="{FABB4F82-7BA5-395B-CE97-CDD739032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4359" y="2162916"/>
            <a:ext cx="1766320" cy="1772873"/>
          </a:xfrm>
          <a:prstGeom prst="rect">
            <a:avLst/>
          </a:prstGeom>
        </p:spPr>
      </p:pic>
      <p:pic>
        <p:nvPicPr>
          <p:cNvPr id="32" name="Graphic 31" descr="Handshake outline">
            <a:extLst>
              <a:ext uri="{FF2B5EF4-FFF2-40B4-BE49-F238E27FC236}">
                <a16:creationId xmlns:a16="http://schemas.microsoft.com/office/drawing/2014/main" id="{1E119994-8FE6-CEDC-84F5-F3C01DF002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88891" y="2380582"/>
            <a:ext cx="1621805" cy="1621805"/>
          </a:xfrm>
          <a:prstGeom prst="rect">
            <a:avLst/>
          </a:prstGeom>
        </p:spPr>
      </p:pic>
      <p:pic>
        <p:nvPicPr>
          <p:cNvPr id="36" name="Graphic 35" descr="Umbrella outline">
            <a:extLst>
              <a:ext uri="{FF2B5EF4-FFF2-40B4-BE49-F238E27FC236}">
                <a16:creationId xmlns:a16="http://schemas.microsoft.com/office/drawing/2014/main" id="{207FA097-2DE9-2CB6-509E-5E3A245081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99701" y="2528330"/>
            <a:ext cx="1474057" cy="1474057"/>
          </a:xfrm>
          <a:prstGeom prst="rect">
            <a:avLst/>
          </a:prstGeom>
        </p:spPr>
      </p:pic>
      <p:pic>
        <p:nvPicPr>
          <p:cNvPr id="39" name="Graphic 38" descr="Water outline">
            <a:extLst>
              <a:ext uri="{FF2B5EF4-FFF2-40B4-BE49-F238E27FC236}">
                <a16:creationId xmlns:a16="http://schemas.microsoft.com/office/drawing/2014/main" id="{80950691-18C8-6F26-4DCC-03A985BF13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11329" y="2228032"/>
            <a:ext cx="401659" cy="401659"/>
          </a:xfrm>
          <a:prstGeom prst="rect">
            <a:avLst/>
          </a:prstGeom>
        </p:spPr>
      </p:pic>
      <p:pic>
        <p:nvPicPr>
          <p:cNvPr id="40" name="Graphic 39" descr="Water outline">
            <a:extLst>
              <a:ext uri="{FF2B5EF4-FFF2-40B4-BE49-F238E27FC236}">
                <a16:creationId xmlns:a16="http://schemas.microsoft.com/office/drawing/2014/main" id="{49AFF521-7A3A-94F3-E02C-D34008CE86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55906" y="2096490"/>
            <a:ext cx="401659" cy="401659"/>
          </a:xfrm>
          <a:prstGeom prst="rect">
            <a:avLst/>
          </a:prstGeom>
        </p:spPr>
      </p:pic>
      <p:pic>
        <p:nvPicPr>
          <p:cNvPr id="41" name="Graphic 40" descr="Water outline">
            <a:extLst>
              <a:ext uri="{FF2B5EF4-FFF2-40B4-BE49-F238E27FC236}">
                <a16:creationId xmlns:a16="http://schemas.microsoft.com/office/drawing/2014/main" id="{E63C7DDE-05C7-E652-F3FD-85AC30CA42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62259" y="2267870"/>
            <a:ext cx="384187" cy="38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19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C371C-0312-DA17-992D-321C6A76E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on holding and standing under umbrella in rain, wearing outdoor jacket">
            <a:extLst>
              <a:ext uri="{FF2B5EF4-FFF2-40B4-BE49-F238E27FC236}">
                <a16:creationId xmlns:a16="http://schemas.microsoft.com/office/drawing/2014/main" id="{9A1DCB9B-C1A3-18E5-C092-33AAC3640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3259" y="0"/>
            <a:ext cx="10354235" cy="6858000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100BE337-34AA-E10E-66FB-6482CDECFB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238" r="27857"/>
          <a:stretch/>
        </p:blipFill>
        <p:spPr>
          <a:xfrm>
            <a:off x="1" y="0"/>
            <a:ext cx="7315199" cy="6865913"/>
          </a:xfrm>
          <a:prstGeom prst="rect">
            <a:avLst/>
          </a:prstGeom>
        </p:spPr>
      </p:pic>
      <p:pic>
        <p:nvPicPr>
          <p:cNvPr id="15" name="Picture 14" descr="A black background with a colorful emblem&#10;&#10;Description automatically generated">
            <a:extLst>
              <a:ext uri="{FF2B5EF4-FFF2-40B4-BE49-F238E27FC236}">
                <a16:creationId xmlns:a16="http://schemas.microsoft.com/office/drawing/2014/main" id="{3173A104-2262-F2E2-DA33-5462E732F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278" y="0"/>
            <a:ext cx="1474058" cy="15463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E2BD1B3-6830-3044-F61A-CFC2B291C7D4}"/>
              </a:ext>
            </a:extLst>
          </p:cNvPr>
          <p:cNvSpPr/>
          <p:nvPr/>
        </p:nvSpPr>
        <p:spPr>
          <a:xfrm>
            <a:off x="784413" y="4561946"/>
            <a:ext cx="919708" cy="125731"/>
          </a:xfrm>
          <a:prstGeom prst="rect">
            <a:avLst/>
          </a:prstGeom>
          <a:solidFill>
            <a:srgbClr val="1554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D3D220-8022-4D81-A9C0-0F7D0464B04A}"/>
              </a:ext>
            </a:extLst>
          </p:cNvPr>
          <p:cNvSpPr txBox="1"/>
          <p:nvPr/>
        </p:nvSpPr>
        <p:spPr>
          <a:xfrm>
            <a:off x="696278" y="3335610"/>
            <a:ext cx="52009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all" spc="0" normalizeH="0" baseline="0" noProof="0" dirty="0">
                <a:ln>
                  <a:noFill/>
                </a:ln>
                <a:solidFill>
                  <a:srgbClr val="1554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Mēs kopā veidojam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1" i="0" u="none" strike="noStrike" kern="1200" cap="all" spc="0" normalizeH="0" baseline="0" noProof="0" dirty="0">
                <a:ln>
                  <a:noFill/>
                </a:ln>
                <a:solidFill>
                  <a:srgbClr val="98B6B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mūsu nākotni!</a:t>
            </a:r>
          </a:p>
        </p:txBody>
      </p:sp>
    </p:spTree>
    <p:extLst>
      <p:ext uri="{BB962C8B-B14F-4D97-AF65-F5344CB8AC3E}">
        <p14:creationId xmlns:p14="http://schemas.microsoft.com/office/powerpoint/2010/main" val="1419238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CE12499-2F8A-2018-7AC4-45F4B8ED8B19}"/>
              </a:ext>
            </a:extLst>
          </p:cNvPr>
          <p:cNvSpPr txBox="1"/>
          <p:nvPr/>
        </p:nvSpPr>
        <p:spPr>
          <a:xfrm>
            <a:off x="311862" y="1296636"/>
            <a:ext cx="2506224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lv-LV" altLang="lv-LV" sz="1800" cap="small" dirty="0">
                <a:solidFill>
                  <a:srgbClr val="45625D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mērķis  - izveidot plūdu riska pārvaldības sistēmu, lai mazinātu ar plūdiem saistītu nelabvēlīgu ietekmi uz cilvēku veselību, vidi, kultūras mantojumu un saimniecisko darbību</a:t>
            </a:r>
            <a:endParaRPr kumimoji="0" lang="lv-LV" sz="1800" b="1" i="0" u="none" strike="noStrike" kern="1200" cap="none" spc="0" normalizeH="0" baseline="0" noProof="0" dirty="0">
              <a:ln>
                <a:noFill/>
              </a:ln>
              <a:solidFill>
                <a:srgbClr val="15545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7858C0-BD4F-0909-2FE7-80ED803467A3}"/>
              </a:ext>
            </a:extLst>
          </p:cNvPr>
          <p:cNvSpPr txBox="1"/>
          <p:nvPr/>
        </p:nvSpPr>
        <p:spPr>
          <a:xfrm>
            <a:off x="2597281" y="4801104"/>
            <a:ext cx="2342344" cy="12157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v-LV" sz="1700" b="1" i="0" u="none" strike="noStrike" kern="1200" cap="none" spc="0" normalizeH="0" baseline="0" noProof="0" dirty="0">
              <a:ln>
                <a:noFill/>
              </a:ln>
              <a:solidFill>
                <a:srgbClr val="15545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b="1" i="0" u="none" strike="noStrike" kern="1200" cap="none" spc="0" normalizeH="0" baseline="0" noProof="0" dirty="0">
                <a:ln>
                  <a:noFill/>
                </a:ln>
                <a:solidFill>
                  <a:srgbClr val="1554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Plūdu riska pārvaldības plāni</a:t>
            </a:r>
            <a:endParaRPr lang="lv-LV" b="1" dirty="0">
              <a:solidFill>
                <a:srgbClr val="1554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v-LV" sz="2000" b="1" i="0" u="none" strike="noStrike" kern="1200" cap="none" spc="0" normalizeH="0" baseline="0" noProof="0" dirty="0">
              <a:ln>
                <a:noFill/>
              </a:ln>
              <a:solidFill>
                <a:srgbClr val="15545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4CA876-449E-7E03-455A-66523A7C6D60}"/>
              </a:ext>
            </a:extLst>
          </p:cNvPr>
          <p:cNvSpPr txBox="1"/>
          <p:nvPr/>
        </p:nvSpPr>
        <p:spPr>
          <a:xfrm>
            <a:off x="7458764" y="4907826"/>
            <a:ext cx="2377608" cy="10849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v-LV" sz="1050" b="1" i="0" u="none" strike="noStrike" kern="1200" cap="none" spc="0" normalizeH="0" baseline="0" noProof="0" dirty="0">
              <a:ln>
                <a:noFill/>
              </a:ln>
              <a:solidFill>
                <a:srgbClr val="15545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b="1" i="0" u="none" strike="noStrike" kern="1200" cap="none" spc="0" normalizeH="0" baseline="0" noProof="0" dirty="0">
                <a:ln>
                  <a:noFill/>
                </a:ln>
                <a:solidFill>
                  <a:srgbClr val="1554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Plūdu postījumu vietu un plūdu riska kartes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1AC825-515C-6544-6A8C-63DC1F205C4D}"/>
              </a:ext>
            </a:extLst>
          </p:cNvPr>
          <p:cNvSpPr txBox="1"/>
          <p:nvPr/>
        </p:nvSpPr>
        <p:spPr>
          <a:xfrm>
            <a:off x="5084385" y="2948893"/>
            <a:ext cx="230774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1" i="0" u="none" strike="noStrike" kern="1200" cap="none" spc="0" normalizeH="0" baseline="0" noProof="0" dirty="0">
              <a:ln>
                <a:noFill/>
              </a:ln>
              <a:solidFill>
                <a:srgbClr val="15545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b="1" i="0" u="none" strike="noStrike" kern="1200" cap="none" spc="0" normalizeH="0" baseline="0" noProof="0" dirty="0">
                <a:ln>
                  <a:noFill/>
                </a:ln>
                <a:solidFill>
                  <a:srgbClr val="1554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Sākotnējais plūdu riska novērtējums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1" i="0" u="none" strike="noStrike" kern="1200" cap="none" spc="0" normalizeH="0" baseline="0" noProof="0" dirty="0">
              <a:ln>
                <a:noFill/>
              </a:ln>
              <a:solidFill>
                <a:srgbClr val="15545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F2F33-5DB1-0257-4F39-34498F43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6695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DD407-D052-4025-A2D5-1858882A219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99" name="Title 1">
            <a:extLst>
              <a:ext uri="{FF2B5EF4-FFF2-40B4-BE49-F238E27FC236}">
                <a16:creationId xmlns:a16="http://schemas.microsoft.com/office/drawing/2014/main" id="{BB303819-828E-193A-EBE8-A06320B6E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5035" y="427854"/>
            <a:ext cx="1046146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lv-LV" altLang="lv-LV" sz="3200" b="1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Plūdu Riska pārvaldības plānošanas cikls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74B702-DBD2-A823-DA44-687DB4C82163}"/>
              </a:ext>
            </a:extLst>
          </p:cNvPr>
          <p:cNvCxnSpPr/>
          <p:nvPr/>
        </p:nvCxnSpPr>
        <p:spPr>
          <a:xfrm>
            <a:off x="-43288" y="981635"/>
            <a:ext cx="1206500" cy="0"/>
          </a:xfrm>
          <a:prstGeom prst="line">
            <a:avLst/>
          </a:prstGeom>
          <a:ln w="101600">
            <a:solidFill>
              <a:srgbClr val="155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FC8AD7B2-FF5B-AD2F-EDE6-F35F57A0EDCA}"/>
              </a:ext>
            </a:extLst>
          </p:cNvPr>
          <p:cNvSpPr/>
          <p:nvPr/>
        </p:nvSpPr>
        <p:spPr>
          <a:xfrm>
            <a:off x="1181100" y="836613"/>
            <a:ext cx="254000" cy="282575"/>
          </a:xfrm>
          <a:custGeom>
            <a:avLst/>
            <a:gdLst>
              <a:gd name="connsiteX0" fmla="*/ 0 w 254000"/>
              <a:gd name="connsiteY0" fmla="*/ 141284 h 282568"/>
              <a:gd name="connsiteX1" fmla="*/ 127000 w 254000"/>
              <a:gd name="connsiteY1" fmla="*/ 0 h 282568"/>
              <a:gd name="connsiteX2" fmla="*/ 254000 w 254000"/>
              <a:gd name="connsiteY2" fmla="*/ 141284 h 282568"/>
              <a:gd name="connsiteX3" fmla="*/ 127000 w 254000"/>
              <a:gd name="connsiteY3" fmla="*/ 282568 h 282568"/>
              <a:gd name="connsiteX4" fmla="*/ 0 w 254000"/>
              <a:gd name="connsiteY4" fmla="*/ 141284 h 28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000" h="282568" fill="none" extrusionOk="0">
                <a:moveTo>
                  <a:pt x="0" y="141284"/>
                </a:moveTo>
                <a:cubicBezTo>
                  <a:pt x="13659" y="64875"/>
                  <a:pt x="60301" y="-7081"/>
                  <a:pt x="127000" y="0"/>
                </a:cubicBezTo>
                <a:cubicBezTo>
                  <a:pt x="189339" y="-1195"/>
                  <a:pt x="250819" y="66250"/>
                  <a:pt x="254000" y="141284"/>
                </a:cubicBezTo>
                <a:cubicBezTo>
                  <a:pt x="252723" y="207135"/>
                  <a:pt x="191850" y="289919"/>
                  <a:pt x="127000" y="282568"/>
                </a:cubicBezTo>
                <a:cubicBezTo>
                  <a:pt x="58675" y="283584"/>
                  <a:pt x="12355" y="222284"/>
                  <a:pt x="0" y="141284"/>
                </a:cubicBezTo>
                <a:close/>
              </a:path>
              <a:path w="254000" h="282568" stroke="0" extrusionOk="0">
                <a:moveTo>
                  <a:pt x="0" y="141284"/>
                </a:moveTo>
                <a:cubicBezTo>
                  <a:pt x="-10176" y="56978"/>
                  <a:pt x="46439" y="3911"/>
                  <a:pt x="127000" y="0"/>
                </a:cubicBezTo>
                <a:cubicBezTo>
                  <a:pt x="199648" y="528"/>
                  <a:pt x="249002" y="63414"/>
                  <a:pt x="254000" y="141284"/>
                </a:cubicBezTo>
                <a:cubicBezTo>
                  <a:pt x="245111" y="227994"/>
                  <a:pt x="195952" y="289135"/>
                  <a:pt x="127000" y="282568"/>
                </a:cubicBezTo>
                <a:cubicBezTo>
                  <a:pt x="48056" y="277751"/>
                  <a:pt x="11469" y="224793"/>
                  <a:pt x="0" y="141284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76E9DE-70F9-1C5E-1CD8-C88B472885AB}"/>
              </a:ext>
            </a:extLst>
          </p:cNvPr>
          <p:cNvGrpSpPr/>
          <p:nvPr/>
        </p:nvGrpSpPr>
        <p:grpSpPr>
          <a:xfrm>
            <a:off x="5049789" y="1014256"/>
            <a:ext cx="2307746" cy="2233385"/>
            <a:chOff x="1859444" y="1736134"/>
            <a:chExt cx="2650431" cy="26504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1F6BCC0-6924-A29E-296A-93D93EBD182E}"/>
                </a:ext>
              </a:extLst>
            </p:cNvPr>
            <p:cNvSpPr/>
            <p:nvPr/>
          </p:nvSpPr>
          <p:spPr>
            <a:xfrm>
              <a:off x="1859444" y="1736134"/>
              <a:ext cx="2650431" cy="265043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" name="Graphic 1" descr="Wave outline">
              <a:extLst>
                <a:ext uri="{FF2B5EF4-FFF2-40B4-BE49-F238E27FC236}">
                  <a16:creationId xmlns:a16="http://schemas.microsoft.com/office/drawing/2014/main" id="{630D4A19-DEF2-36A8-EC0B-85FF1DFFB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05752" y="2756758"/>
              <a:ext cx="1330597" cy="1330597"/>
            </a:xfrm>
            <a:prstGeom prst="rect">
              <a:avLst/>
            </a:prstGeom>
          </p:spPr>
        </p:pic>
        <p:pic>
          <p:nvPicPr>
            <p:cNvPr id="3" name="Graphic 2" descr="Users outline">
              <a:extLst>
                <a:ext uri="{FF2B5EF4-FFF2-40B4-BE49-F238E27FC236}">
                  <a16:creationId xmlns:a16="http://schemas.microsoft.com/office/drawing/2014/main" id="{4E8F184D-5E91-EFE4-5543-3453C6810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90117" y="1949282"/>
              <a:ext cx="1491643" cy="149164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379EE05-74B3-76C6-D7D5-26535C959E55}"/>
              </a:ext>
            </a:extLst>
          </p:cNvPr>
          <p:cNvGrpSpPr/>
          <p:nvPr/>
        </p:nvGrpSpPr>
        <p:grpSpPr>
          <a:xfrm>
            <a:off x="7491298" y="2829733"/>
            <a:ext cx="2307746" cy="2316308"/>
            <a:chOff x="7491298" y="2829733"/>
            <a:chExt cx="2307746" cy="231630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DF87B90-95C0-9A37-1A8D-A623A9F73F21}"/>
                </a:ext>
              </a:extLst>
            </p:cNvPr>
            <p:cNvSpPr/>
            <p:nvPr/>
          </p:nvSpPr>
          <p:spPr>
            <a:xfrm>
              <a:off x="7491298" y="2829733"/>
              <a:ext cx="2307746" cy="231630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Graphic 6" descr="Treasure Map outline">
              <a:extLst>
                <a:ext uri="{FF2B5EF4-FFF2-40B4-BE49-F238E27FC236}">
                  <a16:creationId xmlns:a16="http://schemas.microsoft.com/office/drawing/2014/main" id="{8D7475FD-6626-0F11-7DD8-CB5898D40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39247" y="3265552"/>
              <a:ext cx="1411849" cy="1417087"/>
            </a:xfrm>
            <a:prstGeom prst="rect">
              <a:avLst/>
            </a:prstGeom>
          </p:spPr>
        </p:pic>
      </p:grpSp>
      <p:sp>
        <p:nvSpPr>
          <p:cNvPr id="40" name="Arrow: Curved Down 39">
            <a:extLst>
              <a:ext uri="{FF2B5EF4-FFF2-40B4-BE49-F238E27FC236}">
                <a16:creationId xmlns:a16="http://schemas.microsoft.com/office/drawing/2014/main" id="{7465B810-BAB1-F5FE-9C35-0F6BD6104133}"/>
              </a:ext>
            </a:extLst>
          </p:cNvPr>
          <p:cNvSpPr/>
          <p:nvPr/>
        </p:nvSpPr>
        <p:spPr>
          <a:xfrm rot="18502865">
            <a:off x="3625498" y="1794036"/>
            <a:ext cx="1447907" cy="639990"/>
          </a:xfrm>
          <a:prstGeom prst="curved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sp>
        <p:nvSpPr>
          <p:cNvPr id="41" name="Arrow: Curved Down 40">
            <a:extLst>
              <a:ext uri="{FF2B5EF4-FFF2-40B4-BE49-F238E27FC236}">
                <a16:creationId xmlns:a16="http://schemas.microsoft.com/office/drawing/2014/main" id="{B2EC08F9-2F37-4DBF-5DD7-F436B8CB12F3}"/>
              </a:ext>
            </a:extLst>
          </p:cNvPr>
          <p:cNvSpPr/>
          <p:nvPr/>
        </p:nvSpPr>
        <p:spPr>
          <a:xfrm rot="10800000">
            <a:off x="5121054" y="5115840"/>
            <a:ext cx="1922399" cy="668883"/>
          </a:xfrm>
          <a:prstGeom prst="curvedDownArrow">
            <a:avLst/>
          </a:prstGeom>
          <a:solidFill>
            <a:srgbClr val="98B6B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>
              <a:solidFill>
                <a:schemeClr val="tx1"/>
              </a:solidFill>
            </a:endParaRPr>
          </a:p>
        </p:txBody>
      </p:sp>
      <p:sp>
        <p:nvSpPr>
          <p:cNvPr id="42" name="Arrow: Curved Down 41">
            <a:extLst>
              <a:ext uri="{FF2B5EF4-FFF2-40B4-BE49-F238E27FC236}">
                <a16:creationId xmlns:a16="http://schemas.microsoft.com/office/drawing/2014/main" id="{AFF6BEA9-16DE-7F7C-9E9E-E9B2DEC11C90}"/>
              </a:ext>
            </a:extLst>
          </p:cNvPr>
          <p:cNvSpPr/>
          <p:nvPr/>
        </p:nvSpPr>
        <p:spPr>
          <a:xfrm rot="2857840">
            <a:off x="7462137" y="1815427"/>
            <a:ext cx="1429362" cy="597209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4657C33-0F13-6573-2862-8BE088BDC5DF}"/>
              </a:ext>
            </a:extLst>
          </p:cNvPr>
          <p:cNvGrpSpPr/>
          <p:nvPr/>
        </p:nvGrpSpPr>
        <p:grpSpPr>
          <a:xfrm>
            <a:off x="2660175" y="2912656"/>
            <a:ext cx="2307746" cy="2233385"/>
            <a:chOff x="8855214" y="1678560"/>
            <a:chExt cx="2650431" cy="26504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9B66A40-0F92-CB98-79BD-89CFBA19FADC}"/>
                </a:ext>
              </a:extLst>
            </p:cNvPr>
            <p:cNvSpPr/>
            <p:nvPr/>
          </p:nvSpPr>
          <p:spPr>
            <a:xfrm>
              <a:off x="8855214" y="1678560"/>
              <a:ext cx="2650431" cy="265043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9" name="Graphic 48" descr="Contract outline">
              <a:extLst>
                <a:ext uri="{FF2B5EF4-FFF2-40B4-BE49-F238E27FC236}">
                  <a16:creationId xmlns:a16="http://schemas.microsoft.com/office/drawing/2014/main" id="{6B1A0044-3B4C-728D-1F46-BDBB9A500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469944" y="2231344"/>
              <a:ext cx="1544861" cy="1544861"/>
            </a:xfrm>
            <a:prstGeom prst="rect">
              <a:avLst/>
            </a:prstGeom>
          </p:spPr>
        </p:pic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0B30BB59-FF97-344D-BA0B-6F0C12F4442D}"/>
              </a:ext>
            </a:extLst>
          </p:cNvPr>
          <p:cNvSpPr/>
          <p:nvPr/>
        </p:nvSpPr>
        <p:spPr>
          <a:xfrm>
            <a:off x="5079552" y="3855411"/>
            <a:ext cx="2323020" cy="7771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i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Sākotnējais plūdu riska novērtējums 2025.-2030.gadam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A48044A-32E0-4583-3104-06DF1405EB26}"/>
              </a:ext>
            </a:extLst>
          </p:cNvPr>
          <p:cNvSpPr/>
          <p:nvPr/>
        </p:nvSpPr>
        <p:spPr>
          <a:xfrm>
            <a:off x="2597281" y="5784724"/>
            <a:ext cx="2361208" cy="8824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i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Upju baseinu apgabalu apsaimniekošanas un plūdu riska pārvaldības plāni 2022. – 2027.gadam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19D874B-EDAA-0693-7DC9-AB79E399E1CF}"/>
              </a:ext>
            </a:extLst>
          </p:cNvPr>
          <p:cNvSpPr/>
          <p:nvPr/>
        </p:nvSpPr>
        <p:spPr>
          <a:xfrm>
            <a:off x="7458764" y="5992738"/>
            <a:ext cx="2377608" cy="7158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i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Plūdu postījumu vietu un plūdu riska kartes 2020. – 2025.gadam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FFBA29-593A-EE35-88AE-22E883409F8A}"/>
              </a:ext>
            </a:extLst>
          </p:cNvPr>
          <p:cNvSpPr txBox="1"/>
          <p:nvPr/>
        </p:nvSpPr>
        <p:spPr>
          <a:xfrm>
            <a:off x="8922847" y="1090635"/>
            <a:ext cx="2623788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1" i="0" u="none" strike="noStrike" kern="1200" cap="none" spc="0" normalizeH="0" baseline="0" noProof="0" dirty="0">
              <a:ln>
                <a:noFill/>
              </a:ln>
              <a:solidFill>
                <a:srgbClr val="15545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lv-LV" cap="small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Katrs dokuments tiek pārskatīts un atjaunots reiz 6 gados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1" i="0" u="none" strike="noStrike" kern="1200" cap="none" spc="0" normalizeH="0" baseline="0" noProof="0" dirty="0">
              <a:ln>
                <a:noFill/>
              </a:ln>
              <a:solidFill>
                <a:srgbClr val="15545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280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66120-C678-79A2-02C7-CB74A0480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>
            <a:extLst>
              <a:ext uri="{FF2B5EF4-FFF2-40B4-BE49-F238E27FC236}">
                <a16:creationId xmlns:a16="http://schemas.microsoft.com/office/drawing/2014/main" id="{0077A106-BE6A-5DAD-A8A5-7B7C73595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742" y="682391"/>
            <a:ext cx="100076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spcBef>
                <a:spcPts val="1200"/>
              </a:spcBef>
              <a:spcAft>
                <a:spcPts val="400"/>
              </a:spcAft>
              <a:buNone/>
            </a:pPr>
            <a:r>
              <a:rPr lang="lv-LV" sz="3200" b="1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Sākotnējais plūdu riska novērtējums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630244-59EC-8E8A-B73B-50F3208D9984}"/>
              </a:ext>
            </a:extLst>
          </p:cNvPr>
          <p:cNvCxnSpPr/>
          <p:nvPr/>
        </p:nvCxnSpPr>
        <p:spPr>
          <a:xfrm>
            <a:off x="-43288" y="981635"/>
            <a:ext cx="1206500" cy="0"/>
          </a:xfrm>
          <a:prstGeom prst="line">
            <a:avLst/>
          </a:prstGeom>
          <a:ln w="101600">
            <a:solidFill>
              <a:srgbClr val="155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231DB6A7-516E-63E3-CDD2-4B357DB42493}"/>
              </a:ext>
            </a:extLst>
          </p:cNvPr>
          <p:cNvSpPr/>
          <p:nvPr/>
        </p:nvSpPr>
        <p:spPr>
          <a:xfrm>
            <a:off x="1181100" y="836613"/>
            <a:ext cx="254000" cy="282575"/>
          </a:xfrm>
          <a:custGeom>
            <a:avLst/>
            <a:gdLst>
              <a:gd name="connsiteX0" fmla="*/ 0 w 254000"/>
              <a:gd name="connsiteY0" fmla="*/ 141284 h 282568"/>
              <a:gd name="connsiteX1" fmla="*/ 127000 w 254000"/>
              <a:gd name="connsiteY1" fmla="*/ 0 h 282568"/>
              <a:gd name="connsiteX2" fmla="*/ 254000 w 254000"/>
              <a:gd name="connsiteY2" fmla="*/ 141284 h 282568"/>
              <a:gd name="connsiteX3" fmla="*/ 127000 w 254000"/>
              <a:gd name="connsiteY3" fmla="*/ 282568 h 282568"/>
              <a:gd name="connsiteX4" fmla="*/ 0 w 254000"/>
              <a:gd name="connsiteY4" fmla="*/ 141284 h 28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000" h="282568" fill="none" extrusionOk="0">
                <a:moveTo>
                  <a:pt x="0" y="141284"/>
                </a:moveTo>
                <a:cubicBezTo>
                  <a:pt x="13659" y="64875"/>
                  <a:pt x="60301" y="-7081"/>
                  <a:pt x="127000" y="0"/>
                </a:cubicBezTo>
                <a:cubicBezTo>
                  <a:pt x="189339" y="-1195"/>
                  <a:pt x="250819" y="66250"/>
                  <a:pt x="254000" y="141284"/>
                </a:cubicBezTo>
                <a:cubicBezTo>
                  <a:pt x="252723" y="207135"/>
                  <a:pt x="191850" y="289919"/>
                  <a:pt x="127000" y="282568"/>
                </a:cubicBezTo>
                <a:cubicBezTo>
                  <a:pt x="58675" y="283584"/>
                  <a:pt x="12355" y="222284"/>
                  <a:pt x="0" y="141284"/>
                </a:cubicBezTo>
                <a:close/>
              </a:path>
              <a:path w="254000" h="282568" stroke="0" extrusionOk="0">
                <a:moveTo>
                  <a:pt x="0" y="141284"/>
                </a:moveTo>
                <a:cubicBezTo>
                  <a:pt x="-10176" y="56978"/>
                  <a:pt x="46439" y="3911"/>
                  <a:pt x="127000" y="0"/>
                </a:cubicBezTo>
                <a:cubicBezTo>
                  <a:pt x="199648" y="528"/>
                  <a:pt x="249002" y="63414"/>
                  <a:pt x="254000" y="141284"/>
                </a:cubicBezTo>
                <a:cubicBezTo>
                  <a:pt x="245111" y="227994"/>
                  <a:pt x="195952" y="289135"/>
                  <a:pt x="127000" y="282568"/>
                </a:cubicBezTo>
                <a:cubicBezTo>
                  <a:pt x="48056" y="277751"/>
                  <a:pt x="11469" y="224793"/>
                  <a:pt x="0" y="141284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Graphic 2" descr="Scales of justice outline">
            <a:extLst>
              <a:ext uri="{FF2B5EF4-FFF2-40B4-BE49-F238E27FC236}">
                <a16:creationId xmlns:a16="http://schemas.microsoft.com/office/drawing/2014/main" id="{AF369F9E-3F0A-201A-659D-AB2BFE84F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466" y="2752531"/>
            <a:ext cx="1469171" cy="14691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59A8E2-6277-FE4A-5F0F-B879BBDB6443}"/>
              </a:ext>
            </a:extLst>
          </p:cNvPr>
          <p:cNvSpPr/>
          <p:nvPr/>
        </p:nvSpPr>
        <p:spPr>
          <a:xfrm>
            <a:off x="3160405" y="1487032"/>
            <a:ext cx="8654564" cy="2039625"/>
          </a:xfrm>
          <a:custGeom>
            <a:avLst/>
            <a:gdLst>
              <a:gd name="connsiteX0" fmla="*/ 0 w 8654564"/>
              <a:gd name="connsiteY0" fmla="*/ 0 h 2039625"/>
              <a:gd name="connsiteX1" fmla="*/ 8654564 w 8654564"/>
              <a:gd name="connsiteY1" fmla="*/ 0 h 2039625"/>
              <a:gd name="connsiteX2" fmla="*/ 8654564 w 8654564"/>
              <a:gd name="connsiteY2" fmla="*/ 2039625 h 2039625"/>
              <a:gd name="connsiteX3" fmla="*/ 0 w 8654564"/>
              <a:gd name="connsiteY3" fmla="*/ 2039625 h 2039625"/>
              <a:gd name="connsiteX4" fmla="*/ 0 w 8654564"/>
              <a:gd name="connsiteY4" fmla="*/ 0 h 203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4564" h="2039625" fill="none" extrusionOk="0">
                <a:moveTo>
                  <a:pt x="0" y="0"/>
                </a:moveTo>
                <a:cubicBezTo>
                  <a:pt x="1174876" y="98267"/>
                  <a:pt x="7431512" y="113279"/>
                  <a:pt x="8654564" y="0"/>
                </a:cubicBezTo>
                <a:cubicBezTo>
                  <a:pt x="8744084" y="802023"/>
                  <a:pt x="8736625" y="1524482"/>
                  <a:pt x="8654564" y="2039625"/>
                </a:cubicBezTo>
                <a:cubicBezTo>
                  <a:pt x="7657677" y="2181691"/>
                  <a:pt x="3317563" y="1944538"/>
                  <a:pt x="0" y="2039625"/>
                </a:cubicBezTo>
                <a:cubicBezTo>
                  <a:pt x="34316" y="1231937"/>
                  <a:pt x="143039" y="912922"/>
                  <a:pt x="0" y="0"/>
                </a:cubicBezTo>
                <a:close/>
              </a:path>
              <a:path w="8654564" h="2039625" stroke="0" extrusionOk="0">
                <a:moveTo>
                  <a:pt x="0" y="0"/>
                </a:moveTo>
                <a:cubicBezTo>
                  <a:pt x="2915319" y="109306"/>
                  <a:pt x="5328565" y="70022"/>
                  <a:pt x="8654564" y="0"/>
                </a:cubicBezTo>
                <a:cubicBezTo>
                  <a:pt x="8681713" y="551836"/>
                  <a:pt x="8651139" y="1745891"/>
                  <a:pt x="8654564" y="2039625"/>
                </a:cubicBezTo>
                <a:cubicBezTo>
                  <a:pt x="4944842" y="2064985"/>
                  <a:pt x="1165064" y="1981371"/>
                  <a:pt x="0" y="2039625"/>
                </a:cubicBezTo>
                <a:cubicBezTo>
                  <a:pt x="115972" y="1383990"/>
                  <a:pt x="-6242" y="291463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rgbClr val="98B6B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285750" algn="just">
              <a:spcAft>
                <a:spcPts val="1200"/>
              </a:spcAft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Apkopo informāciju par iepriekš notikušiem plūdiem, kuriem bijusi nelabvēlīga ietekme uz cilvēku veselību, vidi, kultūras mantojumu un saimniecisko darbību. </a:t>
            </a:r>
          </a:p>
          <a:p>
            <a:pPr lvl="1" indent="-285750" algn="just">
              <a:spcAft>
                <a:spcPts val="1200"/>
              </a:spcAft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Izvērtē plūdu nelabvēlīgo ietekmi nākotnē. </a:t>
            </a:r>
          </a:p>
          <a:p>
            <a:pPr lvl="1" indent="-285750" algn="just">
              <a:spcAft>
                <a:spcPts val="1200"/>
              </a:spcAft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Identificē teritorijas, kurās plūdu riska novērtēts kā būtisks – nacionālas nozīmes plūdu riska teritorijas.</a:t>
            </a:r>
            <a:endParaRPr lang="lv-LV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D48BB3-606B-4584-00CC-233A2E72584B}"/>
              </a:ext>
            </a:extLst>
          </p:cNvPr>
          <p:cNvSpPr/>
          <p:nvPr/>
        </p:nvSpPr>
        <p:spPr>
          <a:xfrm>
            <a:off x="3249141" y="3776102"/>
            <a:ext cx="8544255" cy="1249134"/>
          </a:xfrm>
          <a:custGeom>
            <a:avLst/>
            <a:gdLst>
              <a:gd name="connsiteX0" fmla="*/ 0 w 8544255"/>
              <a:gd name="connsiteY0" fmla="*/ 0 h 1249134"/>
              <a:gd name="connsiteX1" fmla="*/ 8544255 w 8544255"/>
              <a:gd name="connsiteY1" fmla="*/ 0 h 1249134"/>
              <a:gd name="connsiteX2" fmla="*/ 8544255 w 8544255"/>
              <a:gd name="connsiteY2" fmla="*/ 1249134 h 1249134"/>
              <a:gd name="connsiteX3" fmla="*/ 0 w 8544255"/>
              <a:gd name="connsiteY3" fmla="*/ 1249134 h 1249134"/>
              <a:gd name="connsiteX4" fmla="*/ 0 w 8544255"/>
              <a:gd name="connsiteY4" fmla="*/ 0 h 124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4255" h="1249134" fill="none" extrusionOk="0">
                <a:moveTo>
                  <a:pt x="0" y="0"/>
                </a:moveTo>
                <a:cubicBezTo>
                  <a:pt x="2070600" y="-109175"/>
                  <a:pt x="4643376" y="-48220"/>
                  <a:pt x="8544255" y="0"/>
                </a:cubicBezTo>
                <a:cubicBezTo>
                  <a:pt x="8611114" y="464802"/>
                  <a:pt x="8503144" y="1044735"/>
                  <a:pt x="8544255" y="1249134"/>
                </a:cubicBezTo>
                <a:cubicBezTo>
                  <a:pt x="5919326" y="1216312"/>
                  <a:pt x="3715912" y="1224574"/>
                  <a:pt x="0" y="1249134"/>
                </a:cubicBezTo>
                <a:cubicBezTo>
                  <a:pt x="102011" y="633451"/>
                  <a:pt x="36347" y="529640"/>
                  <a:pt x="0" y="0"/>
                </a:cubicBezTo>
                <a:close/>
              </a:path>
              <a:path w="8544255" h="1249134" stroke="0" extrusionOk="0">
                <a:moveTo>
                  <a:pt x="0" y="0"/>
                </a:moveTo>
                <a:cubicBezTo>
                  <a:pt x="1071108" y="56275"/>
                  <a:pt x="4785041" y="-36696"/>
                  <a:pt x="8544255" y="0"/>
                </a:cubicBezTo>
                <a:cubicBezTo>
                  <a:pt x="8504814" y="538801"/>
                  <a:pt x="8525893" y="685010"/>
                  <a:pt x="8544255" y="1249134"/>
                </a:cubicBezTo>
                <a:cubicBezTo>
                  <a:pt x="6035747" y="1189680"/>
                  <a:pt x="3119264" y="1273229"/>
                  <a:pt x="0" y="1249134"/>
                </a:cubicBezTo>
                <a:cubicBezTo>
                  <a:pt x="83274" y="999674"/>
                  <a:pt x="100152" y="247745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rgbClr val="98B6B1"/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algn="just">
              <a:spcAft>
                <a:spcPts val="1200"/>
              </a:spcAft>
            </a:pPr>
            <a:r>
              <a:rPr lang="lv-LV" b="1" dirty="0">
                <a:solidFill>
                  <a:schemeClr val="accent5"/>
                </a:solidFill>
                <a:latin typeface="Cambria"/>
                <a:ea typeface="Cambria"/>
                <a:cs typeface="Arial"/>
              </a:rPr>
              <a:t>Sākotnējais plūdu riska novērtējums 2025. – 2030.gadam </a:t>
            </a: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(apstiprināts 2025.gada maijā). Pieejams LVĢMC tīmekļa vietnē: </a:t>
            </a: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  <a:hlinkClick r:id="rId5"/>
              </a:rPr>
              <a:t>https://videscentrs.lvgmc.lv/lapas/udens-apsaimniekosana-un-pludu-parvaldiba</a:t>
            </a: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49D4B7-04FE-9AC1-C7B0-1AB336073016}"/>
              </a:ext>
            </a:extLst>
          </p:cNvPr>
          <p:cNvSpPr txBox="1"/>
          <p:nvPr/>
        </p:nvSpPr>
        <p:spPr>
          <a:xfrm>
            <a:off x="90330" y="4575540"/>
            <a:ext cx="2435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Sākotnējais plūdu riska novērtējums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7D6536-ADCE-1A86-31F4-082F9A131BA7}"/>
              </a:ext>
            </a:extLst>
          </p:cNvPr>
          <p:cNvGrpSpPr/>
          <p:nvPr/>
        </p:nvGrpSpPr>
        <p:grpSpPr>
          <a:xfrm>
            <a:off x="185251" y="2342155"/>
            <a:ext cx="2307746" cy="2233385"/>
            <a:chOff x="1859444" y="1736134"/>
            <a:chExt cx="2650431" cy="265043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DEC2163-36AD-D7A5-8663-B803AAACA49E}"/>
                </a:ext>
              </a:extLst>
            </p:cNvPr>
            <p:cNvSpPr/>
            <p:nvPr/>
          </p:nvSpPr>
          <p:spPr>
            <a:xfrm>
              <a:off x="1859444" y="1736134"/>
              <a:ext cx="2650431" cy="265043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" name="Graphic 8" descr="Wave outline">
              <a:extLst>
                <a:ext uri="{FF2B5EF4-FFF2-40B4-BE49-F238E27FC236}">
                  <a16:creationId xmlns:a16="http://schemas.microsoft.com/office/drawing/2014/main" id="{9B9F7C03-127E-1925-E570-04716448F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05752" y="2756758"/>
              <a:ext cx="1330597" cy="1330597"/>
            </a:xfrm>
            <a:prstGeom prst="rect">
              <a:avLst/>
            </a:prstGeom>
          </p:spPr>
        </p:pic>
        <p:pic>
          <p:nvPicPr>
            <p:cNvPr id="11" name="Graphic 10" descr="Users outline">
              <a:extLst>
                <a:ext uri="{FF2B5EF4-FFF2-40B4-BE49-F238E27FC236}">
                  <a16:creationId xmlns:a16="http://schemas.microsoft.com/office/drawing/2014/main" id="{57A6F8A3-FC17-A6A7-B4C1-295FB7B1B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90117" y="1949282"/>
              <a:ext cx="1491643" cy="1491643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EF3B19C-0B18-8C34-A213-6D403034FF38}"/>
              </a:ext>
            </a:extLst>
          </p:cNvPr>
          <p:cNvSpPr/>
          <p:nvPr/>
        </p:nvSpPr>
        <p:spPr>
          <a:xfrm>
            <a:off x="3249142" y="5299587"/>
            <a:ext cx="8594510" cy="946247"/>
          </a:xfrm>
          <a:custGeom>
            <a:avLst/>
            <a:gdLst>
              <a:gd name="connsiteX0" fmla="*/ 0 w 8594510"/>
              <a:gd name="connsiteY0" fmla="*/ 0 h 946247"/>
              <a:gd name="connsiteX1" fmla="*/ 8594510 w 8594510"/>
              <a:gd name="connsiteY1" fmla="*/ 0 h 946247"/>
              <a:gd name="connsiteX2" fmla="*/ 8594510 w 8594510"/>
              <a:gd name="connsiteY2" fmla="*/ 946247 h 946247"/>
              <a:gd name="connsiteX3" fmla="*/ 0 w 8594510"/>
              <a:gd name="connsiteY3" fmla="*/ 946247 h 946247"/>
              <a:gd name="connsiteX4" fmla="*/ 0 w 8594510"/>
              <a:gd name="connsiteY4" fmla="*/ 0 h 94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4510" h="946247" fill="none" extrusionOk="0">
                <a:moveTo>
                  <a:pt x="0" y="0"/>
                </a:moveTo>
                <a:cubicBezTo>
                  <a:pt x="3745180" y="-109175"/>
                  <a:pt x="5574182" y="-48220"/>
                  <a:pt x="8594510" y="0"/>
                </a:cubicBezTo>
                <a:cubicBezTo>
                  <a:pt x="8622113" y="344299"/>
                  <a:pt x="8532204" y="711118"/>
                  <a:pt x="8594510" y="946247"/>
                </a:cubicBezTo>
                <a:cubicBezTo>
                  <a:pt x="6847228" y="913425"/>
                  <a:pt x="2633251" y="921687"/>
                  <a:pt x="0" y="946247"/>
                </a:cubicBezTo>
                <a:cubicBezTo>
                  <a:pt x="-27145" y="601424"/>
                  <a:pt x="7882" y="435071"/>
                  <a:pt x="0" y="0"/>
                </a:cubicBezTo>
                <a:close/>
              </a:path>
              <a:path w="8594510" h="946247" stroke="0" extrusionOk="0">
                <a:moveTo>
                  <a:pt x="0" y="0"/>
                </a:moveTo>
                <a:cubicBezTo>
                  <a:pt x="1519466" y="56275"/>
                  <a:pt x="4911404" y="-36696"/>
                  <a:pt x="8594510" y="0"/>
                </a:cubicBezTo>
                <a:cubicBezTo>
                  <a:pt x="8592748" y="362297"/>
                  <a:pt x="8605119" y="716606"/>
                  <a:pt x="8594510" y="946247"/>
                </a:cubicBezTo>
                <a:cubicBezTo>
                  <a:pt x="5275807" y="886793"/>
                  <a:pt x="3584457" y="970342"/>
                  <a:pt x="0" y="946247"/>
                </a:cubicBezTo>
                <a:cubicBezTo>
                  <a:pt x="-8097" y="836247"/>
                  <a:pt x="7539" y="125939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rgbClr val="98B6B1"/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algn="just">
              <a:spcAft>
                <a:spcPts val="1200"/>
              </a:spcAft>
            </a:pPr>
            <a:r>
              <a:rPr lang="lv-LV" b="1" dirty="0">
                <a:solidFill>
                  <a:schemeClr val="accent5"/>
                </a:solidFill>
                <a:latin typeface="Cambria"/>
                <a:ea typeface="Cambria"/>
                <a:cs typeface="Arial"/>
              </a:rPr>
              <a:t>35</a:t>
            </a: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 nacionālas nozīmes plūdu riska teritorijas, t.sk. 3 lielo HES teritorijas.</a:t>
            </a:r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870AD977-1728-3336-C1A5-4981B187397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492146" y="2807379"/>
            <a:ext cx="947294" cy="446589"/>
          </a:xfrm>
          <a:prstGeom prst="bentConnector3">
            <a:avLst>
              <a:gd name="adj1" fmla="val 98845"/>
            </a:avLst>
          </a:prstGeom>
          <a:ln w="38100">
            <a:solidFill>
              <a:srgbClr val="98B6B1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074F5044-92CE-ABC0-3B4E-014EC6C43D11}"/>
              </a:ext>
            </a:extLst>
          </p:cNvPr>
          <p:cNvCxnSpPr>
            <a:cxnSpLocks/>
            <a:endCxn id="6" idx="1"/>
          </p:cNvCxnSpPr>
          <p:nvPr/>
        </p:nvCxnSpPr>
        <p:spPr>
          <a:xfrm rot="16200000" flipH="1">
            <a:off x="2468414" y="3619942"/>
            <a:ext cx="1028304" cy="533150"/>
          </a:xfrm>
          <a:prstGeom prst="bentConnector2">
            <a:avLst/>
          </a:prstGeom>
          <a:ln w="38100">
            <a:solidFill>
              <a:srgbClr val="98B6B1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90F61724-8B03-89F9-9910-4033E41FF5C7}"/>
              </a:ext>
            </a:extLst>
          </p:cNvPr>
          <p:cNvCxnSpPr>
            <a:cxnSpLocks/>
          </p:cNvCxnSpPr>
          <p:nvPr/>
        </p:nvCxnSpPr>
        <p:spPr>
          <a:xfrm>
            <a:off x="2353072" y="3526657"/>
            <a:ext cx="756145" cy="2313863"/>
          </a:xfrm>
          <a:prstGeom prst="bentConnector3">
            <a:avLst>
              <a:gd name="adj1" fmla="val 50000"/>
            </a:avLst>
          </a:prstGeom>
          <a:ln w="38100">
            <a:solidFill>
              <a:srgbClr val="98B6B1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580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B0AF3-0A0A-6D6C-F845-A0EAD4D0F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>
            <a:extLst>
              <a:ext uri="{FF2B5EF4-FFF2-40B4-BE49-F238E27FC236}">
                <a16:creationId xmlns:a16="http://schemas.microsoft.com/office/drawing/2014/main" id="{D8A32E57-30DF-22A4-44CB-B7698FAD1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742" y="682391"/>
            <a:ext cx="100076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spcBef>
                <a:spcPts val="1200"/>
              </a:spcBef>
              <a:spcAft>
                <a:spcPts val="400"/>
              </a:spcAft>
              <a:buNone/>
            </a:pPr>
            <a:r>
              <a:rPr lang="lv-LV" sz="3200" b="1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Sākotnējais plūdu riska novērtējums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41E33E4-3947-B814-7CC2-70E0D9753108}"/>
              </a:ext>
            </a:extLst>
          </p:cNvPr>
          <p:cNvCxnSpPr/>
          <p:nvPr/>
        </p:nvCxnSpPr>
        <p:spPr>
          <a:xfrm>
            <a:off x="-43288" y="981635"/>
            <a:ext cx="1206500" cy="0"/>
          </a:xfrm>
          <a:prstGeom prst="line">
            <a:avLst/>
          </a:prstGeom>
          <a:ln w="101600">
            <a:solidFill>
              <a:srgbClr val="155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85A143C-6488-FF8A-9BAF-6982AC8C2E84}"/>
              </a:ext>
            </a:extLst>
          </p:cNvPr>
          <p:cNvSpPr/>
          <p:nvPr/>
        </p:nvSpPr>
        <p:spPr>
          <a:xfrm>
            <a:off x="1181100" y="836613"/>
            <a:ext cx="254000" cy="282575"/>
          </a:xfrm>
          <a:custGeom>
            <a:avLst/>
            <a:gdLst>
              <a:gd name="connsiteX0" fmla="*/ 0 w 254000"/>
              <a:gd name="connsiteY0" fmla="*/ 141284 h 282568"/>
              <a:gd name="connsiteX1" fmla="*/ 127000 w 254000"/>
              <a:gd name="connsiteY1" fmla="*/ 0 h 282568"/>
              <a:gd name="connsiteX2" fmla="*/ 254000 w 254000"/>
              <a:gd name="connsiteY2" fmla="*/ 141284 h 282568"/>
              <a:gd name="connsiteX3" fmla="*/ 127000 w 254000"/>
              <a:gd name="connsiteY3" fmla="*/ 282568 h 282568"/>
              <a:gd name="connsiteX4" fmla="*/ 0 w 254000"/>
              <a:gd name="connsiteY4" fmla="*/ 141284 h 28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000" h="282568" fill="none" extrusionOk="0">
                <a:moveTo>
                  <a:pt x="0" y="141284"/>
                </a:moveTo>
                <a:cubicBezTo>
                  <a:pt x="13659" y="64875"/>
                  <a:pt x="60301" y="-7081"/>
                  <a:pt x="127000" y="0"/>
                </a:cubicBezTo>
                <a:cubicBezTo>
                  <a:pt x="189339" y="-1195"/>
                  <a:pt x="250819" y="66250"/>
                  <a:pt x="254000" y="141284"/>
                </a:cubicBezTo>
                <a:cubicBezTo>
                  <a:pt x="252723" y="207135"/>
                  <a:pt x="191850" y="289919"/>
                  <a:pt x="127000" y="282568"/>
                </a:cubicBezTo>
                <a:cubicBezTo>
                  <a:pt x="58675" y="283584"/>
                  <a:pt x="12355" y="222284"/>
                  <a:pt x="0" y="141284"/>
                </a:cubicBezTo>
                <a:close/>
              </a:path>
              <a:path w="254000" h="282568" stroke="0" extrusionOk="0">
                <a:moveTo>
                  <a:pt x="0" y="141284"/>
                </a:moveTo>
                <a:cubicBezTo>
                  <a:pt x="-10176" y="56978"/>
                  <a:pt x="46439" y="3911"/>
                  <a:pt x="127000" y="0"/>
                </a:cubicBezTo>
                <a:cubicBezTo>
                  <a:pt x="199648" y="528"/>
                  <a:pt x="249002" y="63414"/>
                  <a:pt x="254000" y="141284"/>
                </a:cubicBezTo>
                <a:cubicBezTo>
                  <a:pt x="245111" y="227994"/>
                  <a:pt x="195952" y="289135"/>
                  <a:pt x="127000" y="282568"/>
                </a:cubicBezTo>
                <a:cubicBezTo>
                  <a:pt x="48056" y="277751"/>
                  <a:pt x="11469" y="224793"/>
                  <a:pt x="0" y="141284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CFF86A-A4CC-EECD-35D7-20FC5002A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126" y="1430215"/>
            <a:ext cx="7425858" cy="51613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6417D8-3FCE-55C1-C8F3-9DBF87EBCFC4}"/>
              </a:ext>
            </a:extLst>
          </p:cNvPr>
          <p:cNvSpPr/>
          <p:nvPr/>
        </p:nvSpPr>
        <p:spPr>
          <a:xfrm>
            <a:off x="158211" y="1516524"/>
            <a:ext cx="3951452" cy="4822630"/>
          </a:xfrm>
          <a:custGeom>
            <a:avLst/>
            <a:gdLst>
              <a:gd name="connsiteX0" fmla="*/ 0 w 3951452"/>
              <a:gd name="connsiteY0" fmla="*/ 0 h 4822630"/>
              <a:gd name="connsiteX1" fmla="*/ 3951452 w 3951452"/>
              <a:gd name="connsiteY1" fmla="*/ 0 h 4822630"/>
              <a:gd name="connsiteX2" fmla="*/ 3951452 w 3951452"/>
              <a:gd name="connsiteY2" fmla="*/ 4822630 h 4822630"/>
              <a:gd name="connsiteX3" fmla="*/ 0 w 3951452"/>
              <a:gd name="connsiteY3" fmla="*/ 4822630 h 4822630"/>
              <a:gd name="connsiteX4" fmla="*/ 0 w 3951452"/>
              <a:gd name="connsiteY4" fmla="*/ 0 h 4822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1452" h="4822630" fill="none" extrusionOk="0">
                <a:moveTo>
                  <a:pt x="0" y="0"/>
                </a:moveTo>
                <a:cubicBezTo>
                  <a:pt x="1456908" y="98267"/>
                  <a:pt x="2991864" y="113279"/>
                  <a:pt x="3951452" y="0"/>
                </a:cubicBezTo>
                <a:cubicBezTo>
                  <a:pt x="4040972" y="2213109"/>
                  <a:pt x="4033513" y="3815042"/>
                  <a:pt x="3951452" y="4822630"/>
                </a:cubicBezTo>
                <a:cubicBezTo>
                  <a:pt x="3084081" y="4964696"/>
                  <a:pt x="860270" y="4727543"/>
                  <a:pt x="0" y="4822630"/>
                </a:cubicBezTo>
                <a:cubicBezTo>
                  <a:pt x="34316" y="2661176"/>
                  <a:pt x="143039" y="1749091"/>
                  <a:pt x="0" y="0"/>
                </a:cubicBezTo>
                <a:close/>
              </a:path>
              <a:path w="3951452" h="4822630" stroke="0" extrusionOk="0">
                <a:moveTo>
                  <a:pt x="0" y="0"/>
                </a:moveTo>
                <a:cubicBezTo>
                  <a:pt x="1326139" y="109306"/>
                  <a:pt x="3000333" y="70022"/>
                  <a:pt x="3951452" y="0"/>
                </a:cubicBezTo>
                <a:cubicBezTo>
                  <a:pt x="3978601" y="1898370"/>
                  <a:pt x="3948027" y="3809000"/>
                  <a:pt x="3951452" y="4822630"/>
                </a:cubicBezTo>
                <a:cubicBezTo>
                  <a:pt x="2180370" y="4847990"/>
                  <a:pt x="968833" y="4764376"/>
                  <a:pt x="0" y="4822630"/>
                </a:cubicBezTo>
                <a:cubicBezTo>
                  <a:pt x="115972" y="3131796"/>
                  <a:pt x="-6242" y="1980542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rgbClr val="98B6B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algn="just">
              <a:spcAft>
                <a:spcPts val="600"/>
              </a:spcAft>
            </a:pP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Nacionālas nozīmes plūdu riska teritoriju identificēšanā tiek ņemts vērā:</a:t>
            </a:r>
          </a:p>
          <a:p>
            <a:pPr lvl="1" indent="-285750" algn="just">
              <a:spcAft>
                <a:spcPts val="600"/>
              </a:spcAft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vēsturisko plūdu novērtējums, </a:t>
            </a:r>
          </a:p>
          <a:p>
            <a:pPr lvl="1" indent="-285750" algn="just">
              <a:spcAft>
                <a:spcPts val="600"/>
              </a:spcAft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sākotnējā plūdu riska analīze, </a:t>
            </a:r>
          </a:p>
          <a:p>
            <a:pPr lvl="1" indent="-285750" algn="just">
              <a:spcAft>
                <a:spcPts val="600"/>
              </a:spcAft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ekspertu viedoklis. </a:t>
            </a:r>
          </a:p>
          <a:p>
            <a:pPr marL="171450" lvl="1" algn="just">
              <a:spcAft>
                <a:spcPts val="600"/>
              </a:spcAft>
            </a:pPr>
            <a:endParaRPr lang="lv-LV" dirty="0">
              <a:solidFill>
                <a:schemeClr val="accent1"/>
              </a:solidFill>
              <a:latin typeface="Cambria"/>
              <a:ea typeface="Cambria"/>
              <a:cs typeface="Arial"/>
            </a:endParaRPr>
          </a:p>
          <a:p>
            <a:pPr marL="171450" lvl="1" algn="just">
              <a:spcAft>
                <a:spcPts val="0"/>
              </a:spcAft>
            </a:pP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Sākotnējā plūdu riska analīzes ievaros plūdu riska teritorijās tiek izvērtēts iedzīvotāju skaits, infrastruktūras objekti, potenciāli piesārņojošie objekti (NAI, izgāztuves u.c.), HES un polderu teritorijas, lauksaimniecības zemju platības u.c.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41BEF9-0C2A-5718-8A68-637077AB8839}"/>
              </a:ext>
            </a:extLst>
          </p:cNvPr>
          <p:cNvGrpSpPr/>
          <p:nvPr/>
        </p:nvGrpSpPr>
        <p:grpSpPr>
          <a:xfrm>
            <a:off x="10100497" y="179925"/>
            <a:ext cx="1316440" cy="1250290"/>
            <a:chOff x="1859444" y="1736134"/>
            <a:chExt cx="2650431" cy="26504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EF9B8BE-3AEC-22A5-B8CE-692BD4789AF6}"/>
                </a:ext>
              </a:extLst>
            </p:cNvPr>
            <p:cNvSpPr/>
            <p:nvPr/>
          </p:nvSpPr>
          <p:spPr>
            <a:xfrm>
              <a:off x="1859444" y="1736134"/>
              <a:ext cx="2650431" cy="265043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Graphic 4" descr="Wave outline">
              <a:extLst>
                <a:ext uri="{FF2B5EF4-FFF2-40B4-BE49-F238E27FC236}">
                  <a16:creationId xmlns:a16="http://schemas.microsoft.com/office/drawing/2014/main" id="{E502E37A-E4BE-3750-4FCA-A74C01853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05752" y="2756758"/>
              <a:ext cx="1330597" cy="1330597"/>
            </a:xfrm>
            <a:prstGeom prst="rect">
              <a:avLst/>
            </a:prstGeom>
          </p:spPr>
        </p:pic>
        <p:pic>
          <p:nvPicPr>
            <p:cNvPr id="6" name="Graphic 5" descr="Users outline">
              <a:extLst>
                <a:ext uri="{FF2B5EF4-FFF2-40B4-BE49-F238E27FC236}">
                  <a16:creationId xmlns:a16="http://schemas.microsoft.com/office/drawing/2014/main" id="{507E9375-FFEC-91F2-DD22-92C5563B4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90117" y="1949282"/>
              <a:ext cx="1491643" cy="1491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906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>
            <a:extLst>
              <a:ext uri="{FF2B5EF4-FFF2-40B4-BE49-F238E27FC236}">
                <a16:creationId xmlns:a16="http://schemas.microsoft.com/office/drawing/2014/main" id="{BB303819-828E-193A-EBE8-A06320B6E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742" y="701541"/>
            <a:ext cx="100076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lv-LV"/>
            </a:defPPr>
            <a:lvl1pPr lvl="0">
              <a:lnSpc>
                <a:spcPct val="90000"/>
              </a:lnSpc>
              <a:spcBef>
                <a:spcPts val="1200"/>
              </a:spcBef>
              <a:spcAft>
                <a:spcPts val="400"/>
              </a:spcAft>
              <a:buFont typeface="Arial" panose="020B0604020202020204" pitchFamily="34" charset="0"/>
              <a:buNone/>
              <a:defRPr sz="3600" b="1" kern="0" cap="all">
                <a:solidFill>
                  <a:srgbClr val="1A686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9pPr>
          </a:lstStyle>
          <a:p>
            <a:r>
              <a:rPr lang="lv-LV" sz="3200" kern="1200" dirty="0">
                <a:solidFill>
                  <a:srgbClr val="155452"/>
                </a:solidFill>
                <a:ea typeface="Cambria" panose="02040503050406030204" pitchFamily="18" charset="0"/>
                <a:cs typeface="+mj-cs"/>
              </a:rPr>
              <a:t>Plūdu postījumu vietu un riska kartes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74B702-DBD2-A823-DA44-687DB4C82163}"/>
              </a:ext>
            </a:extLst>
          </p:cNvPr>
          <p:cNvCxnSpPr/>
          <p:nvPr/>
        </p:nvCxnSpPr>
        <p:spPr>
          <a:xfrm>
            <a:off x="-43288" y="981635"/>
            <a:ext cx="1206500" cy="0"/>
          </a:xfrm>
          <a:prstGeom prst="line">
            <a:avLst/>
          </a:prstGeom>
          <a:ln w="101600">
            <a:solidFill>
              <a:srgbClr val="155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FC8AD7B2-FF5B-AD2F-EDE6-F35F57A0EDCA}"/>
              </a:ext>
            </a:extLst>
          </p:cNvPr>
          <p:cNvSpPr/>
          <p:nvPr/>
        </p:nvSpPr>
        <p:spPr>
          <a:xfrm>
            <a:off x="1181100" y="836613"/>
            <a:ext cx="254000" cy="282575"/>
          </a:xfrm>
          <a:custGeom>
            <a:avLst/>
            <a:gdLst>
              <a:gd name="connsiteX0" fmla="*/ 0 w 254000"/>
              <a:gd name="connsiteY0" fmla="*/ 141284 h 282568"/>
              <a:gd name="connsiteX1" fmla="*/ 127000 w 254000"/>
              <a:gd name="connsiteY1" fmla="*/ 0 h 282568"/>
              <a:gd name="connsiteX2" fmla="*/ 254000 w 254000"/>
              <a:gd name="connsiteY2" fmla="*/ 141284 h 282568"/>
              <a:gd name="connsiteX3" fmla="*/ 127000 w 254000"/>
              <a:gd name="connsiteY3" fmla="*/ 282568 h 282568"/>
              <a:gd name="connsiteX4" fmla="*/ 0 w 254000"/>
              <a:gd name="connsiteY4" fmla="*/ 141284 h 28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000" h="282568" fill="none" extrusionOk="0">
                <a:moveTo>
                  <a:pt x="0" y="141284"/>
                </a:moveTo>
                <a:cubicBezTo>
                  <a:pt x="13659" y="64875"/>
                  <a:pt x="60301" y="-7081"/>
                  <a:pt x="127000" y="0"/>
                </a:cubicBezTo>
                <a:cubicBezTo>
                  <a:pt x="189339" y="-1195"/>
                  <a:pt x="250819" y="66250"/>
                  <a:pt x="254000" y="141284"/>
                </a:cubicBezTo>
                <a:cubicBezTo>
                  <a:pt x="252723" y="207135"/>
                  <a:pt x="191850" y="289919"/>
                  <a:pt x="127000" y="282568"/>
                </a:cubicBezTo>
                <a:cubicBezTo>
                  <a:pt x="58675" y="283584"/>
                  <a:pt x="12355" y="222284"/>
                  <a:pt x="0" y="141284"/>
                </a:cubicBezTo>
                <a:close/>
              </a:path>
              <a:path w="254000" h="282568" stroke="0" extrusionOk="0">
                <a:moveTo>
                  <a:pt x="0" y="141284"/>
                </a:moveTo>
                <a:cubicBezTo>
                  <a:pt x="-10176" y="56978"/>
                  <a:pt x="46439" y="3911"/>
                  <a:pt x="127000" y="0"/>
                </a:cubicBezTo>
                <a:cubicBezTo>
                  <a:pt x="199648" y="528"/>
                  <a:pt x="249002" y="63414"/>
                  <a:pt x="254000" y="141284"/>
                </a:cubicBezTo>
                <a:cubicBezTo>
                  <a:pt x="245111" y="227994"/>
                  <a:pt x="195952" y="289135"/>
                  <a:pt x="127000" y="282568"/>
                </a:cubicBezTo>
                <a:cubicBezTo>
                  <a:pt x="48056" y="277751"/>
                  <a:pt x="11469" y="224793"/>
                  <a:pt x="0" y="141284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60E163-E21A-0F9A-9B0F-195E7206362F}"/>
              </a:ext>
            </a:extLst>
          </p:cNvPr>
          <p:cNvSpPr/>
          <p:nvPr/>
        </p:nvSpPr>
        <p:spPr>
          <a:xfrm>
            <a:off x="7315199" y="1848430"/>
            <a:ext cx="4502017" cy="1743856"/>
          </a:xfrm>
          <a:custGeom>
            <a:avLst/>
            <a:gdLst>
              <a:gd name="connsiteX0" fmla="*/ 0 w 4502017"/>
              <a:gd name="connsiteY0" fmla="*/ 0 h 1743856"/>
              <a:gd name="connsiteX1" fmla="*/ 4502017 w 4502017"/>
              <a:gd name="connsiteY1" fmla="*/ 0 h 1743856"/>
              <a:gd name="connsiteX2" fmla="*/ 4502017 w 4502017"/>
              <a:gd name="connsiteY2" fmla="*/ 1743856 h 1743856"/>
              <a:gd name="connsiteX3" fmla="*/ 0 w 4502017"/>
              <a:gd name="connsiteY3" fmla="*/ 1743856 h 1743856"/>
              <a:gd name="connsiteX4" fmla="*/ 0 w 4502017"/>
              <a:gd name="connsiteY4" fmla="*/ 0 h 174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2017" h="1743856" fill="none" extrusionOk="0">
                <a:moveTo>
                  <a:pt x="0" y="0"/>
                </a:moveTo>
                <a:cubicBezTo>
                  <a:pt x="1014380" y="98267"/>
                  <a:pt x="3118381" y="113279"/>
                  <a:pt x="4502017" y="0"/>
                </a:cubicBezTo>
                <a:cubicBezTo>
                  <a:pt x="4621468" y="601161"/>
                  <a:pt x="4645100" y="1095986"/>
                  <a:pt x="4502017" y="1743856"/>
                </a:cubicBezTo>
                <a:cubicBezTo>
                  <a:pt x="3361404" y="1885922"/>
                  <a:pt x="1759410" y="1648769"/>
                  <a:pt x="0" y="1743856"/>
                </a:cubicBezTo>
                <a:cubicBezTo>
                  <a:pt x="-129327" y="1032504"/>
                  <a:pt x="114297" y="426633"/>
                  <a:pt x="0" y="0"/>
                </a:cubicBezTo>
                <a:close/>
              </a:path>
              <a:path w="4502017" h="1743856" stroke="0" extrusionOk="0">
                <a:moveTo>
                  <a:pt x="0" y="0"/>
                </a:moveTo>
                <a:cubicBezTo>
                  <a:pt x="1718698" y="109306"/>
                  <a:pt x="3482346" y="70022"/>
                  <a:pt x="4502017" y="0"/>
                </a:cubicBezTo>
                <a:cubicBezTo>
                  <a:pt x="4431935" y="732566"/>
                  <a:pt x="4436308" y="967273"/>
                  <a:pt x="4502017" y="1743856"/>
                </a:cubicBezTo>
                <a:cubicBezTo>
                  <a:pt x="3765138" y="1769216"/>
                  <a:pt x="1399699" y="1685602"/>
                  <a:pt x="0" y="1743856"/>
                </a:cubicBezTo>
                <a:cubicBezTo>
                  <a:pt x="93764" y="1529964"/>
                  <a:pt x="-74117" y="595749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rgbClr val="98B6B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indent="0" algn="just">
              <a:spcAft>
                <a:spcPts val="600"/>
              </a:spcAft>
              <a:buNone/>
            </a:pP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Modelēti </a:t>
            </a:r>
            <a:r>
              <a:rPr lang="lv-LV" b="1" dirty="0">
                <a:solidFill>
                  <a:schemeClr val="accent5"/>
                </a:solidFill>
                <a:latin typeface="Cambria"/>
                <a:ea typeface="Cambria"/>
                <a:cs typeface="Arial"/>
              </a:rPr>
              <a:t>pavasara pali</a:t>
            </a: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 un </a:t>
            </a:r>
            <a:r>
              <a:rPr lang="lv-LV" b="1" dirty="0">
                <a:solidFill>
                  <a:schemeClr val="accent5"/>
                </a:solidFill>
                <a:latin typeface="Cambria"/>
                <a:ea typeface="Cambria"/>
                <a:cs typeface="Arial"/>
              </a:rPr>
              <a:t>jūras </a:t>
            </a:r>
            <a:r>
              <a:rPr lang="lv-LV" b="1" dirty="0" err="1">
                <a:solidFill>
                  <a:schemeClr val="accent5"/>
                </a:solidFill>
                <a:latin typeface="Cambria"/>
                <a:ea typeface="Cambria"/>
                <a:cs typeface="Arial"/>
              </a:rPr>
              <a:t>vējuzplūdi</a:t>
            </a:r>
            <a:r>
              <a:rPr lang="lv-LV" b="1" dirty="0">
                <a:solidFill>
                  <a:schemeClr val="accent5"/>
                </a:solidFill>
                <a:latin typeface="Cambria"/>
                <a:ea typeface="Cambria"/>
                <a:cs typeface="Arial"/>
              </a:rPr>
              <a:t> </a:t>
            </a: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ar varbūtību 50%, 20%, 10%, 5%, 2%, 1% un 0.5%.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A1C919-DCB1-988C-9012-13640B59BA6D}"/>
              </a:ext>
            </a:extLst>
          </p:cNvPr>
          <p:cNvGrpSpPr/>
          <p:nvPr/>
        </p:nvGrpSpPr>
        <p:grpSpPr>
          <a:xfrm>
            <a:off x="10572108" y="294428"/>
            <a:ext cx="1322428" cy="1308341"/>
            <a:chOff x="5372795" y="1708813"/>
            <a:chExt cx="2650431" cy="26504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517730C-DC07-60B2-AD67-2F73A4C643D3}"/>
                </a:ext>
              </a:extLst>
            </p:cNvPr>
            <p:cNvSpPr/>
            <p:nvPr/>
          </p:nvSpPr>
          <p:spPr>
            <a:xfrm>
              <a:off x="5372795" y="1708813"/>
              <a:ext cx="2650431" cy="26504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2" name="Graphic 11" descr="Treasure Map outline">
              <a:extLst>
                <a:ext uri="{FF2B5EF4-FFF2-40B4-BE49-F238E27FC236}">
                  <a16:creationId xmlns:a16="http://schemas.microsoft.com/office/drawing/2014/main" id="{0E17F497-60CB-2273-DADC-A9FEC80E7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87262" y="2207498"/>
              <a:ext cx="1621499" cy="162149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47DE6AA-2890-40EB-0DCE-867F2BB1F9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3503" b="13009"/>
          <a:stretch>
            <a:fillRect/>
          </a:stretch>
        </p:blipFill>
        <p:spPr>
          <a:xfrm>
            <a:off x="675596" y="1300029"/>
            <a:ext cx="6221593" cy="52742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F6F78D-9816-E3D1-8C57-B0DE8568C320}"/>
              </a:ext>
            </a:extLst>
          </p:cNvPr>
          <p:cNvSpPr/>
          <p:nvPr/>
        </p:nvSpPr>
        <p:spPr>
          <a:xfrm>
            <a:off x="7315198" y="4140687"/>
            <a:ext cx="4502017" cy="1554479"/>
          </a:xfrm>
          <a:custGeom>
            <a:avLst/>
            <a:gdLst>
              <a:gd name="connsiteX0" fmla="*/ 0 w 4502017"/>
              <a:gd name="connsiteY0" fmla="*/ 0 h 1554479"/>
              <a:gd name="connsiteX1" fmla="*/ 4502017 w 4502017"/>
              <a:gd name="connsiteY1" fmla="*/ 0 h 1554479"/>
              <a:gd name="connsiteX2" fmla="*/ 4502017 w 4502017"/>
              <a:gd name="connsiteY2" fmla="*/ 1554479 h 1554479"/>
              <a:gd name="connsiteX3" fmla="*/ 0 w 4502017"/>
              <a:gd name="connsiteY3" fmla="*/ 1554479 h 1554479"/>
              <a:gd name="connsiteX4" fmla="*/ 0 w 4502017"/>
              <a:gd name="connsiteY4" fmla="*/ 0 h 1554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2017" h="1554479" fill="none" extrusionOk="0">
                <a:moveTo>
                  <a:pt x="0" y="0"/>
                </a:moveTo>
                <a:cubicBezTo>
                  <a:pt x="1014380" y="98267"/>
                  <a:pt x="3118381" y="113279"/>
                  <a:pt x="4502017" y="0"/>
                </a:cubicBezTo>
                <a:cubicBezTo>
                  <a:pt x="4580176" y="261367"/>
                  <a:pt x="4450433" y="1127553"/>
                  <a:pt x="4502017" y="1554479"/>
                </a:cubicBezTo>
                <a:cubicBezTo>
                  <a:pt x="3361404" y="1696545"/>
                  <a:pt x="1759410" y="1459392"/>
                  <a:pt x="0" y="1554479"/>
                </a:cubicBezTo>
                <a:cubicBezTo>
                  <a:pt x="-48680" y="795889"/>
                  <a:pt x="-45918" y="606474"/>
                  <a:pt x="0" y="0"/>
                </a:cubicBezTo>
                <a:close/>
              </a:path>
              <a:path w="4502017" h="1554479" stroke="0" extrusionOk="0">
                <a:moveTo>
                  <a:pt x="0" y="0"/>
                </a:moveTo>
                <a:cubicBezTo>
                  <a:pt x="1718698" y="109306"/>
                  <a:pt x="3482346" y="70022"/>
                  <a:pt x="4502017" y="0"/>
                </a:cubicBezTo>
                <a:cubicBezTo>
                  <a:pt x="4593088" y="655122"/>
                  <a:pt x="4559087" y="1181030"/>
                  <a:pt x="4502017" y="1554479"/>
                </a:cubicBezTo>
                <a:cubicBezTo>
                  <a:pt x="3765138" y="1579839"/>
                  <a:pt x="1399699" y="1496225"/>
                  <a:pt x="0" y="1554479"/>
                </a:cubicBezTo>
                <a:cubicBezTo>
                  <a:pt x="-22115" y="858695"/>
                  <a:pt x="-41398" y="363772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rgbClr val="98B6B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indent="0" algn="just">
              <a:spcAft>
                <a:spcPts val="600"/>
              </a:spcAft>
              <a:buNone/>
            </a:pP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Pavasara palu un jūras </a:t>
            </a:r>
            <a:r>
              <a:rPr lang="lv-LV" dirty="0" err="1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vējuzplūdu</a:t>
            </a: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 </a:t>
            </a:r>
            <a:r>
              <a:rPr lang="lv-LV" b="1" dirty="0">
                <a:solidFill>
                  <a:schemeClr val="accent5"/>
                </a:solidFill>
                <a:latin typeface="Cambria"/>
                <a:ea typeface="Cambria"/>
                <a:cs typeface="Arial"/>
              </a:rPr>
              <a:t>riski 2100. gadam </a:t>
            </a: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saskaņā ar  mērenu klimata pārmaiņu scenāriju.</a:t>
            </a:r>
          </a:p>
          <a:p>
            <a:pPr marL="171450" lvl="1" indent="0" algn="just">
              <a:spcAft>
                <a:spcPts val="600"/>
              </a:spcAft>
              <a:buNone/>
            </a:pPr>
            <a:endParaRPr lang="lv-LV" dirty="0">
              <a:solidFill>
                <a:schemeClr val="accent1"/>
              </a:solidFill>
              <a:latin typeface="Cambria"/>
              <a:ea typeface="Cambri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9388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4483A-F815-65EF-E934-F49180029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>
            <a:extLst>
              <a:ext uri="{FF2B5EF4-FFF2-40B4-BE49-F238E27FC236}">
                <a16:creationId xmlns:a16="http://schemas.microsoft.com/office/drawing/2014/main" id="{D756A6B7-3103-CA10-FC66-31C54A5F2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742" y="701541"/>
            <a:ext cx="100076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lv-LV"/>
            </a:defPPr>
            <a:lvl1pPr lvl="0">
              <a:lnSpc>
                <a:spcPct val="90000"/>
              </a:lnSpc>
              <a:spcBef>
                <a:spcPts val="1200"/>
              </a:spcBef>
              <a:spcAft>
                <a:spcPts val="400"/>
              </a:spcAft>
              <a:buFont typeface="Arial" panose="020B0604020202020204" pitchFamily="34" charset="0"/>
              <a:buNone/>
              <a:defRPr sz="3600" b="1" kern="0" cap="all">
                <a:solidFill>
                  <a:srgbClr val="1A686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9pPr>
          </a:lstStyle>
          <a:p>
            <a:r>
              <a:rPr lang="lv-LV" sz="3200" kern="1200" dirty="0">
                <a:solidFill>
                  <a:srgbClr val="155452"/>
                </a:solidFill>
                <a:ea typeface="Cambria" panose="02040503050406030204" pitchFamily="18" charset="0"/>
                <a:cs typeface="+mj-cs"/>
              </a:rPr>
              <a:t>Plūdu postījumu vietu un riska kartes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9EC63B-B37E-6F60-B443-D8355B227A1B}"/>
              </a:ext>
            </a:extLst>
          </p:cNvPr>
          <p:cNvCxnSpPr/>
          <p:nvPr/>
        </p:nvCxnSpPr>
        <p:spPr>
          <a:xfrm>
            <a:off x="-43288" y="981635"/>
            <a:ext cx="1206500" cy="0"/>
          </a:xfrm>
          <a:prstGeom prst="line">
            <a:avLst/>
          </a:prstGeom>
          <a:ln w="101600">
            <a:solidFill>
              <a:srgbClr val="155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0D0FE6E-BBF5-B87A-B9EC-2112C30C2890}"/>
              </a:ext>
            </a:extLst>
          </p:cNvPr>
          <p:cNvSpPr/>
          <p:nvPr/>
        </p:nvSpPr>
        <p:spPr>
          <a:xfrm>
            <a:off x="1181100" y="836613"/>
            <a:ext cx="254000" cy="282575"/>
          </a:xfrm>
          <a:custGeom>
            <a:avLst/>
            <a:gdLst>
              <a:gd name="connsiteX0" fmla="*/ 0 w 254000"/>
              <a:gd name="connsiteY0" fmla="*/ 141284 h 282568"/>
              <a:gd name="connsiteX1" fmla="*/ 127000 w 254000"/>
              <a:gd name="connsiteY1" fmla="*/ 0 h 282568"/>
              <a:gd name="connsiteX2" fmla="*/ 254000 w 254000"/>
              <a:gd name="connsiteY2" fmla="*/ 141284 h 282568"/>
              <a:gd name="connsiteX3" fmla="*/ 127000 w 254000"/>
              <a:gd name="connsiteY3" fmla="*/ 282568 h 282568"/>
              <a:gd name="connsiteX4" fmla="*/ 0 w 254000"/>
              <a:gd name="connsiteY4" fmla="*/ 141284 h 28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000" h="282568" fill="none" extrusionOk="0">
                <a:moveTo>
                  <a:pt x="0" y="141284"/>
                </a:moveTo>
                <a:cubicBezTo>
                  <a:pt x="13659" y="64875"/>
                  <a:pt x="60301" y="-7081"/>
                  <a:pt x="127000" y="0"/>
                </a:cubicBezTo>
                <a:cubicBezTo>
                  <a:pt x="189339" y="-1195"/>
                  <a:pt x="250819" y="66250"/>
                  <a:pt x="254000" y="141284"/>
                </a:cubicBezTo>
                <a:cubicBezTo>
                  <a:pt x="252723" y="207135"/>
                  <a:pt x="191850" y="289919"/>
                  <a:pt x="127000" y="282568"/>
                </a:cubicBezTo>
                <a:cubicBezTo>
                  <a:pt x="58675" y="283584"/>
                  <a:pt x="12355" y="222284"/>
                  <a:pt x="0" y="141284"/>
                </a:cubicBezTo>
                <a:close/>
              </a:path>
              <a:path w="254000" h="282568" stroke="0" extrusionOk="0">
                <a:moveTo>
                  <a:pt x="0" y="141284"/>
                </a:moveTo>
                <a:cubicBezTo>
                  <a:pt x="-10176" y="56978"/>
                  <a:pt x="46439" y="3911"/>
                  <a:pt x="127000" y="0"/>
                </a:cubicBezTo>
                <a:cubicBezTo>
                  <a:pt x="199648" y="528"/>
                  <a:pt x="249002" y="63414"/>
                  <a:pt x="254000" y="141284"/>
                </a:cubicBezTo>
                <a:cubicBezTo>
                  <a:pt x="245111" y="227994"/>
                  <a:pt x="195952" y="289135"/>
                  <a:pt x="127000" y="282568"/>
                </a:cubicBezTo>
                <a:cubicBezTo>
                  <a:pt x="48056" y="277751"/>
                  <a:pt x="11469" y="224793"/>
                  <a:pt x="0" y="141284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5A711F-1CCC-9925-431A-83183D69EF79}"/>
              </a:ext>
            </a:extLst>
          </p:cNvPr>
          <p:cNvSpPr/>
          <p:nvPr/>
        </p:nvSpPr>
        <p:spPr>
          <a:xfrm>
            <a:off x="6411074" y="1689409"/>
            <a:ext cx="5548044" cy="3136184"/>
          </a:xfrm>
          <a:custGeom>
            <a:avLst/>
            <a:gdLst>
              <a:gd name="connsiteX0" fmla="*/ 0 w 5548044"/>
              <a:gd name="connsiteY0" fmla="*/ 0 h 3136184"/>
              <a:gd name="connsiteX1" fmla="*/ 5548044 w 5548044"/>
              <a:gd name="connsiteY1" fmla="*/ 0 h 3136184"/>
              <a:gd name="connsiteX2" fmla="*/ 5548044 w 5548044"/>
              <a:gd name="connsiteY2" fmla="*/ 3136184 h 3136184"/>
              <a:gd name="connsiteX3" fmla="*/ 0 w 5548044"/>
              <a:gd name="connsiteY3" fmla="*/ 3136184 h 3136184"/>
              <a:gd name="connsiteX4" fmla="*/ 0 w 5548044"/>
              <a:gd name="connsiteY4" fmla="*/ 0 h 313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8044" h="3136184" fill="none" extrusionOk="0">
                <a:moveTo>
                  <a:pt x="0" y="0"/>
                </a:moveTo>
                <a:cubicBezTo>
                  <a:pt x="2260555" y="-109175"/>
                  <a:pt x="4792882" y="-48220"/>
                  <a:pt x="5548044" y="0"/>
                </a:cubicBezTo>
                <a:cubicBezTo>
                  <a:pt x="5443645" y="473202"/>
                  <a:pt x="5559546" y="1734411"/>
                  <a:pt x="5548044" y="3136184"/>
                </a:cubicBezTo>
                <a:cubicBezTo>
                  <a:pt x="4325500" y="3103362"/>
                  <a:pt x="1360000" y="3111624"/>
                  <a:pt x="0" y="3136184"/>
                </a:cubicBezTo>
                <a:cubicBezTo>
                  <a:pt x="-141869" y="1714450"/>
                  <a:pt x="-147724" y="313629"/>
                  <a:pt x="0" y="0"/>
                </a:cubicBezTo>
                <a:close/>
              </a:path>
              <a:path w="5548044" h="3136184" stroke="0" extrusionOk="0">
                <a:moveTo>
                  <a:pt x="0" y="0"/>
                </a:moveTo>
                <a:cubicBezTo>
                  <a:pt x="1134398" y="56275"/>
                  <a:pt x="3278393" y="-36696"/>
                  <a:pt x="5548044" y="0"/>
                </a:cubicBezTo>
                <a:cubicBezTo>
                  <a:pt x="5398193" y="791648"/>
                  <a:pt x="5515006" y="2297945"/>
                  <a:pt x="5548044" y="3136184"/>
                </a:cubicBezTo>
                <a:cubicBezTo>
                  <a:pt x="4575997" y="3076730"/>
                  <a:pt x="1687234" y="3160279"/>
                  <a:pt x="0" y="3136184"/>
                </a:cubicBezTo>
                <a:cubicBezTo>
                  <a:pt x="-22238" y="2295429"/>
                  <a:pt x="-143762" y="1023557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rgbClr val="98B6B1"/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algn="just">
              <a:spcAft>
                <a:spcPts val="600"/>
              </a:spcAft>
            </a:pPr>
            <a:endParaRPr lang="lv-LV" dirty="0">
              <a:solidFill>
                <a:schemeClr val="accent1"/>
              </a:solidFill>
              <a:latin typeface="Cambria"/>
              <a:ea typeface="Cambria"/>
              <a:cs typeface="Arial"/>
            </a:endParaRPr>
          </a:p>
          <a:p>
            <a:pPr marL="171450" lvl="1" algn="just">
              <a:spcAft>
                <a:spcPts val="600"/>
              </a:spcAft>
            </a:pPr>
            <a:endParaRPr lang="lv-LV" dirty="0">
              <a:solidFill>
                <a:schemeClr val="accent1"/>
              </a:solidFill>
              <a:latin typeface="Cambria"/>
              <a:ea typeface="Cambria"/>
              <a:cs typeface="Arial"/>
            </a:endParaRPr>
          </a:p>
          <a:p>
            <a:pPr lvl="1" indent="-285750" algn="just">
              <a:spcAft>
                <a:spcPts val="600"/>
              </a:spcAft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LVĢMC turpina darbu pie jauno plūdu karšu 2026. – 2031.gadam izstrādes.</a:t>
            </a:r>
          </a:p>
          <a:p>
            <a:pPr lvl="1" indent="-285750" algn="just">
              <a:spcAft>
                <a:spcPts val="600"/>
              </a:spcAft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Uzlabots modelis, precīzāk ņem vērā plūsmas.</a:t>
            </a:r>
          </a:p>
          <a:p>
            <a:pPr lvl="1" indent="-285750" algn="just">
              <a:spcAft>
                <a:spcPts val="600"/>
              </a:spcAft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Sadarbība ar pašvaldībām.</a:t>
            </a:r>
          </a:p>
          <a:p>
            <a:pPr lvl="1" indent="-28575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accent5"/>
                </a:solidFill>
                <a:latin typeface="Cambria"/>
                <a:ea typeface="Cambria"/>
                <a:cs typeface="Arial"/>
              </a:rPr>
              <a:t>Visas kartes sabiedriskajai apspriešanai plānots nodot līdz gada beigām. </a:t>
            </a:r>
          </a:p>
          <a:p>
            <a:pPr lvl="1" indent="-285750" algn="just">
              <a:spcAft>
                <a:spcPts val="600"/>
              </a:spcAft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Sabiedriskā apspriešana: </a:t>
            </a: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  <a:hlinkClick r:id="rId3"/>
              </a:rPr>
              <a:t>https://videscentrs.lvgmc.lv/lapas/udens-apsaimniekosana-un-pludu-parvaldiba</a:t>
            </a:r>
            <a:endParaRPr lang="lv-LV" dirty="0">
              <a:solidFill>
                <a:schemeClr val="accent1"/>
              </a:solidFill>
              <a:latin typeface="Cambria"/>
              <a:ea typeface="Cambria"/>
              <a:cs typeface="Arial"/>
            </a:endParaRPr>
          </a:p>
          <a:p>
            <a:pPr marL="171450" lvl="1" algn="just">
              <a:spcAft>
                <a:spcPts val="600"/>
              </a:spcAft>
            </a:pPr>
            <a:endParaRPr lang="lv-LV" dirty="0">
              <a:solidFill>
                <a:schemeClr val="accent1"/>
              </a:solidFill>
              <a:latin typeface="Cambria"/>
              <a:ea typeface="Cambria"/>
              <a:cs typeface="Arial"/>
            </a:endParaRPr>
          </a:p>
          <a:p>
            <a:pPr marL="171450" lvl="1" algn="just">
              <a:spcAft>
                <a:spcPts val="1200"/>
              </a:spcAft>
            </a:pPr>
            <a:endParaRPr lang="lv-LV" b="1" dirty="0">
              <a:solidFill>
                <a:schemeClr val="accent1"/>
              </a:solidFill>
              <a:latin typeface="Cambria"/>
              <a:ea typeface="Cambria"/>
              <a:cs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30EBE1-223C-B0F0-D191-6F35054A5878}"/>
              </a:ext>
            </a:extLst>
          </p:cNvPr>
          <p:cNvGrpSpPr/>
          <p:nvPr/>
        </p:nvGrpSpPr>
        <p:grpSpPr>
          <a:xfrm>
            <a:off x="10383591" y="177490"/>
            <a:ext cx="1452542" cy="1372090"/>
            <a:chOff x="5372795" y="1708813"/>
            <a:chExt cx="2650431" cy="26504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A8E49C6-4DEF-00DE-E6DD-D904BC3B7C07}"/>
                </a:ext>
              </a:extLst>
            </p:cNvPr>
            <p:cNvSpPr/>
            <p:nvPr/>
          </p:nvSpPr>
          <p:spPr>
            <a:xfrm>
              <a:off x="5372795" y="1708813"/>
              <a:ext cx="2650431" cy="26504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2" name="Graphic 11" descr="Treasure Map outline">
              <a:extLst>
                <a:ext uri="{FF2B5EF4-FFF2-40B4-BE49-F238E27FC236}">
                  <a16:creationId xmlns:a16="http://schemas.microsoft.com/office/drawing/2014/main" id="{AAB46F4B-47DF-AC4A-EA0C-48B120E4C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87262" y="2207498"/>
              <a:ext cx="1621499" cy="1621499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338DC0C-1DCF-CABD-64E9-DB7F9CCF02F8}"/>
              </a:ext>
            </a:extLst>
          </p:cNvPr>
          <p:cNvSpPr/>
          <p:nvPr/>
        </p:nvSpPr>
        <p:spPr>
          <a:xfrm>
            <a:off x="6411074" y="4965422"/>
            <a:ext cx="5548044" cy="1715088"/>
          </a:xfrm>
          <a:custGeom>
            <a:avLst/>
            <a:gdLst>
              <a:gd name="connsiteX0" fmla="*/ 0 w 5548044"/>
              <a:gd name="connsiteY0" fmla="*/ 0 h 1715088"/>
              <a:gd name="connsiteX1" fmla="*/ 5548044 w 5548044"/>
              <a:gd name="connsiteY1" fmla="*/ 0 h 1715088"/>
              <a:gd name="connsiteX2" fmla="*/ 5548044 w 5548044"/>
              <a:gd name="connsiteY2" fmla="*/ 1715088 h 1715088"/>
              <a:gd name="connsiteX3" fmla="*/ 0 w 5548044"/>
              <a:gd name="connsiteY3" fmla="*/ 1715088 h 1715088"/>
              <a:gd name="connsiteX4" fmla="*/ 0 w 5548044"/>
              <a:gd name="connsiteY4" fmla="*/ 0 h 171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8044" h="1715088" fill="none" extrusionOk="0">
                <a:moveTo>
                  <a:pt x="0" y="0"/>
                </a:moveTo>
                <a:cubicBezTo>
                  <a:pt x="2260555" y="-109175"/>
                  <a:pt x="4792882" y="-48220"/>
                  <a:pt x="5548044" y="0"/>
                </a:cubicBezTo>
                <a:cubicBezTo>
                  <a:pt x="5680917" y="715204"/>
                  <a:pt x="5404291" y="1399898"/>
                  <a:pt x="5548044" y="1715088"/>
                </a:cubicBezTo>
                <a:cubicBezTo>
                  <a:pt x="4325500" y="1682266"/>
                  <a:pt x="1360000" y="1690528"/>
                  <a:pt x="0" y="1715088"/>
                </a:cubicBezTo>
                <a:cubicBezTo>
                  <a:pt x="141250" y="1509703"/>
                  <a:pt x="16788" y="497113"/>
                  <a:pt x="0" y="0"/>
                </a:cubicBezTo>
                <a:close/>
              </a:path>
              <a:path w="5548044" h="1715088" stroke="0" extrusionOk="0">
                <a:moveTo>
                  <a:pt x="0" y="0"/>
                </a:moveTo>
                <a:cubicBezTo>
                  <a:pt x="1134398" y="56275"/>
                  <a:pt x="3278393" y="-36696"/>
                  <a:pt x="5548044" y="0"/>
                </a:cubicBezTo>
                <a:cubicBezTo>
                  <a:pt x="5411055" y="382891"/>
                  <a:pt x="5562919" y="1195502"/>
                  <a:pt x="5548044" y="1715088"/>
                </a:cubicBezTo>
                <a:cubicBezTo>
                  <a:pt x="4575997" y="1655634"/>
                  <a:pt x="1687234" y="1739183"/>
                  <a:pt x="0" y="1715088"/>
                </a:cubicBezTo>
                <a:cubicBezTo>
                  <a:pt x="-138244" y="1419650"/>
                  <a:pt x="137" y="402230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rgbClr val="98B6B1"/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algn="just">
              <a:spcAft>
                <a:spcPts val="1200"/>
              </a:spcAft>
            </a:pPr>
            <a:r>
              <a:rPr lang="lv-LV" dirty="0" err="1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Interreg</a:t>
            </a: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 projekta ICEREG ietvaros LVĢMC sadarbībā ar Lietuvas Enerģētikas institūtu ir izstrādājuši </a:t>
            </a:r>
            <a:r>
              <a:rPr lang="lv-LV" dirty="0">
                <a:solidFill>
                  <a:schemeClr val="accent5"/>
                </a:solidFill>
                <a:latin typeface="Cambria"/>
                <a:ea typeface="Cambria"/>
                <a:cs typeface="Arial"/>
              </a:rPr>
              <a:t>ledus plūdu modeli un ledus plūdu kartes divām </a:t>
            </a:r>
            <a:r>
              <a:rPr lang="lv-LV" dirty="0" err="1">
                <a:solidFill>
                  <a:schemeClr val="accent5"/>
                </a:solidFill>
                <a:latin typeface="Cambria"/>
                <a:ea typeface="Cambria"/>
                <a:cs typeface="Arial"/>
              </a:rPr>
              <a:t>pilotteritorijām</a:t>
            </a: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 (Jēkabpils un Lielupes augštecei); tās ir redzamas karšu pārlūkā.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E482A6-38A8-A82A-21FA-D3CC0D2D3E7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705"/>
          <a:stretch>
            <a:fillRect/>
          </a:stretch>
        </p:blipFill>
        <p:spPr>
          <a:xfrm>
            <a:off x="149038" y="1428668"/>
            <a:ext cx="6077101" cy="51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56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>
            <a:extLst>
              <a:ext uri="{FF2B5EF4-FFF2-40B4-BE49-F238E27FC236}">
                <a16:creationId xmlns:a16="http://schemas.microsoft.com/office/drawing/2014/main" id="{BB303819-828E-193A-EBE8-A06320B6E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742" y="593557"/>
            <a:ext cx="100076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lv-LV"/>
            </a:defPPr>
            <a:lvl1pPr lvl="0">
              <a:lnSpc>
                <a:spcPct val="90000"/>
              </a:lnSpc>
              <a:spcBef>
                <a:spcPts val="1200"/>
              </a:spcBef>
              <a:spcAft>
                <a:spcPts val="400"/>
              </a:spcAft>
              <a:buFont typeface="Arial" panose="020B0604020202020204" pitchFamily="34" charset="0"/>
              <a:buNone/>
              <a:defRPr sz="3600" b="1" kern="0" cap="all">
                <a:solidFill>
                  <a:srgbClr val="1A6866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9pPr>
          </a:lstStyle>
          <a:p>
            <a:r>
              <a:rPr lang="lv-LV" sz="3200" kern="1200" dirty="0">
                <a:solidFill>
                  <a:srgbClr val="155452"/>
                </a:solidFill>
                <a:ea typeface="Cambria" panose="02040503050406030204" pitchFamily="18" charset="0"/>
                <a:cs typeface="+mj-cs"/>
              </a:rPr>
              <a:t>Plūdu riska pārvaldības plāni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74B702-DBD2-A823-DA44-687DB4C82163}"/>
              </a:ext>
            </a:extLst>
          </p:cNvPr>
          <p:cNvCxnSpPr/>
          <p:nvPr/>
        </p:nvCxnSpPr>
        <p:spPr>
          <a:xfrm>
            <a:off x="-43288" y="981635"/>
            <a:ext cx="1206500" cy="0"/>
          </a:xfrm>
          <a:prstGeom prst="line">
            <a:avLst/>
          </a:prstGeom>
          <a:ln w="101600">
            <a:solidFill>
              <a:srgbClr val="155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FC8AD7B2-FF5B-AD2F-EDE6-F35F57A0EDCA}"/>
              </a:ext>
            </a:extLst>
          </p:cNvPr>
          <p:cNvSpPr/>
          <p:nvPr/>
        </p:nvSpPr>
        <p:spPr>
          <a:xfrm>
            <a:off x="1181100" y="836613"/>
            <a:ext cx="254000" cy="282575"/>
          </a:xfrm>
          <a:custGeom>
            <a:avLst/>
            <a:gdLst>
              <a:gd name="connsiteX0" fmla="*/ 0 w 254000"/>
              <a:gd name="connsiteY0" fmla="*/ 141284 h 282568"/>
              <a:gd name="connsiteX1" fmla="*/ 127000 w 254000"/>
              <a:gd name="connsiteY1" fmla="*/ 0 h 282568"/>
              <a:gd name="connsiteX2" fmla="*/ 254000 w 254000"/>
              <a:gd name="connsiteY2" fmla="*/ 141284 h 282568"/>
              <a:gd name="connsiteX3" fmla="*/ 127000 w 254000"/>
              <a:gd name="connsiteY3" fmla="*/ 282568 h 282568"/>
              <a:gd name="connsiteX4" fmla="*/ 0 w 254000"/>
              <a:gd name="connsiteY4" fmla="*/ 141284 h 28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000" h="282568" fill="none" extrusionOk="0">
                <a:moveTo>
                  <a:pt x="0" y="141284"/>
                </a:moveTo>
                <a:cubicBezTo>
                  <a:pt x="13659" y="64875"/>
                  <a:pt x="60301" y="-7081"/>
                  <a:pt x="127000" y="0"/>
                </a:cubicBezTo>
                <a:cubicBezTo>
                  <a:pt x="189339" y="-1195"/>
                  <a:pt x="250819" y="66250"/>
                  <a:pt x="254000" y="141284"/>
                </a:cubicBezTo>
                <a:cubicBezTo>
                  <a:pt x="252723" y="207135"/>
                  <a:pt x="191850" y="289919"/>
                  <a:pt x="127000" y="282568"/>
                </a:cubicBezTo>
                <a:cubicBezTo>
                  <a:pt x="58675" y="283584"/>
                  <a:pt x="12355" y="222284"/>
                  <a:pt x="0" y="141284"/>
                </a:cubicBezTo>
                <a:close/>
              </a:path>
              <a:path w="254000" h="282568" stroke="0" extrusionOk="0">
                <a:moveTo>
                  <a:pt x="0" y="141284"/>
                </a:moveTo>
                <a:cubicBezTo>
                  <a:pt x="-10176" y="56978"/>
                  <a:pt x="46439" y="3911"/>
                  <a:pt x="127000" y="0"/>
                </a:cubicBezTo>
                <a:cubicBezTo>
                  <a:pt x="199648" y="528"/>
                  <a:pt x="249002" y="63414"/>
                  <a:pt x="254000" y="141284"/>
                </a:cubicBezTo>
                <a:cubicBezTo>
                  <a:pt x="245111" y="227994"/>
                  <a:pt x="195952" y="289135"/>
                  <a:pt x="127000" y="282568"/>
                </a:cubicBezTo>
                <a:cubicBezTo>
                  <a:pt x="48056" y="277751"/>
                  <a:pt x="11469" y="224793"/>
                  <a:pt x="0" y="141284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Graphic 4" descr="Idea outline">
            <a:extLst>
              <a:ext uri="{FF2B5EF4-FFF2-40B4-BE49-F238E27FC236}">
                <a16:creationId xmlns:a16="http://schemas.microsoft.com/office/drawing/2014/main" id="{7287EB0E-4992-743E-C633-5EAEFEE93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1545" y="2999074"/>
            <a:ext cx="1491425" cy="1491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68AE56-014B-BFDC-729F-F5239899C793}"/>
              </a:ext>
            </a:extLst>
          </p:cNvPr>
          <p:cNvSpPr txBox="1"/>
          <p:nvPr/>
        </p:nvSpPr>
        <p:spPr>
          <a:xfrm>
            <a:off x="-8375" y="4766654"/>
            <a:ext cx="2434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Plūdu riska pārvaldības plāni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834E44-F75D-6662-F77F-453281F3FF32}"/>
              </a:ext>
            </a:extLst>
          </p:cNvPr>
          <p:cNvSpPr/>
          <p:nvPr/>
        </p:nvSpPr>
        <p:spPr>
          <a:xfrm>
            <a:off x="3189087" y="1198041"/>
            <a:ext cx="8544255" cy="2089689"/>
          </a:xfrm>
          <a:custGeom>
            <a:avLst/>
            <a:gdLst>
              <a:gd name="connsiteX0" fmla="*/ 0 w 8544255"/>
              <a:gd name="connsiteY0" fmla="*/ 0 h 2089689"/>
              <a:gd name="connsiteX1" fmla="*/ 8544255 w 8544255"/>
              <a:gd name="connsiteY1" fmla="*/ 0 h 2089689"/>
              <a:gd name="connsiteX2" fmla="*/ 8544255 w 8544255"/>
              <a:gd name="connsiteY2" fmla="*/ 2089689 h 2089689"/>
              <a:gd name="connsiteX3" fmla="*/ 0 w 8544255"/>
              <a:gd name="connsiteY3" fmla="*/ 2089689 h 2089689"/>
              <a:gd name="connsiteX4" fmla="*/ 0 w 8544255"/>
              <a:gd name="connsiteY4" fmla="*/ 0 h 208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4255" h="2089689" fill="none" extrusionOk="0">
                <a:moveTo>
                  <a:pt x="0" y="0"/>
                </a:moveTo>
                <a:cubicBezTo>
                  <a:pt x="2169759" y="98267"/>
                  <a:pt x="5722173" y="113279"/>
                  <a:pt x="8544255" y="0"/>
                </a:cubicBezTo>
                <a:cubicBezTo>
                  <a:pt x="8633775" y="212448"/>
                  <a:pt x="8626316" y="1693391"/>
                  <a:pt x="8544255" y="2089689"/>
                </a:cubicBezTo>
                <a:cubicBezTo>
                  <a:pt x="6087313" y="2231755"/>
                  <a:pt x="3696141" y="1994602"/>
                  <a:pt x="0" y="2089689"/>
                </a:cubicBezTo>
                <a:cubicBezTo>
                  <a:pt x="34316" y="1849609"/>
                  <a:pt x="143039" y="563398"/>
                  <a:pt x="0" y="0"/>
                </a:cubicBezTo>
                <a:close/>
              </a:path>
              <a:path w="8544255" h="2089689" stroke="0" extrusionOk="0">
                <a:moveTo>
                  <a:pt x="0" y="0"/>
                </a:moveTo>
                <a:cubicBezTo>
                  <a:pt x="4222819" y="109306"/>
                  <a:pt x="5135862" y="70022"/>
                  <a:pt x="8544255" y="0"/>
                </a:cubicBezTo>
                <a:cubicBezTo>
                  <a:pt x="8571404" y="965848"/>
                  <a:pt x="8540830" y="1214453"/>
                  <a:pt x="8544255" y="2089689"/>
                </a:cubicBezTo>
                <a:cubicBezTo>
                  <a:pt x="6981357" y="2115049"/>
                  <a:pt x="2186736" y="2031435"/>
                  <a:pt x="0" y="2089689"/>
                </a:cubicBezTo>
                <a:cubicBezTo>
                  <a:pt x="115972" y="1375889"/>
                  <a:pt x="-6242" y="1022955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rgbClr val="98B6B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algn="just">
              <a:spcAft>
                <a:spcPts val="600"/>
              </a:spcAft>
            </a:pP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Katram no četriem upju baseinu apgabaliem (Gaujas, Daugavas, Lielupes un Ventas)  tiek izstrādāts savs plūdu riska pārvaldības plāns.</a:t>
            </a:r>
          </a:p>
          <a:p>
            <a:pPr marL="171450" lvl="1" algn="just">
              <a:spcAft>
                <a:spcPts val="600"/>
              </a:spcAft>
            </a:pP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Plānos tiek noteikti plūdu riska pārvaldības mērķi konkrētajam periodam, </a:t>
            </a:r>
            <a:r>
              <a:rPr lang="lv-LV" dirty="0" err="1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apakšmērķi</a:t>
            </a: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 nacionālas nozīmes plūdu riska teritorijām, kā arī izstrādāta pasākumu programma mērķu sasniegšanai.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8F1D64-30DF-1E0D-88B8-6222514D4AE9}"/>
              </a:ext>
            </a:extLst>
          </p:cNvPr>
          <p:cNvSpPr/>
          <p:nvPr/>
        </p:nvSpPr>
        <p:spPr>
          <a:xfrm>
            <a:off x="3241196" y="3620509"/>
            <a:ext cx="8544255" cy="1323773"/>
          </a:xfrm>
          <a:custGeom>
            <a:avLst/>
            <a:gdLst>
              <a:gd name="connsiteX0" fmla="*/ 0 w 8544255"/>
              <a:gd name="connsiteY0" fmla="*/ 0 h 1323773"/>
              <a:gd name="connsiteX1" fmla="*/ 8544255 w 8544255"/>
              <a:gd name="connsiteY1" fmla="*/ 0 h 1323773"/>
              <a:gd name="connsiteX2" fmla="*/ 8544255 w 8544255"/>
              <a:gd name="connsiteY2" fmla="*/ 1323773 h 1323773"/>
              <a:gd name="connsiteX3" fmla="*/ 0 w 8544255"/>
              <a:gd name="connsiteY3" fmla="*/ 1323773 h 1323773"/>
              <a:gd name="connsiteX4" fmla="*/ 0 w 8544255"/>
              <a:gd name="connsiteY4" fmla="*/ 0 h 132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4255" h="1323773" fill="none" extrusionOk="0">
                <a:moveTo>
                  <a:pt x="0" y="0"/>
                </a:moveTo>
                <a:cubicBezTo>
                  <a:pt x="2070600" y="-109175"/>
                  <a:pt x="4643376" y="-48220"/>
                  <a:pt x="8544255" y="0"/>
                </a:cubicBezTo>
                <a:cubicBezTo>
                  <a:pt x="8430093" y="530020"/>
                  <a:pt x="8472316" y="1101812"/>
                  <a:pt x="8544255" y="1323773"/>
                </a:cubicBezTo>
                <a:cubicBezTo>
                  <a:pt x="5919326" y="1290951"/>
                  <a:pt x="3715912" y="1299213"/>
                  <a:pt x="0" y="1323773"/>
                </a:cubicBezTo>
                <a:cubicBezTo>
                  <a:pt x="-62230" y="943385"/>
                  <a:pt x="-42962" y="241345"/>
                  <a:pt x="0" y="0"/>
                </a:cubicBezTo>
                <a:close/>
              </a:path>
              <a:path w="8544255" h="1323773" stroke="0" extrusionOk="0">
                <a:moveTo>
                  <a:pt x="0" y="0"/>
                </a:moveTo>
                <a:cubicBezTo>
                  <a:pt x="1071108" y="56275"/>
                  <a:pt x="4785041" y="-36696"/>
                  <a:pt x="8544255" y="0"/>
                </a:cubicBezTo>
                <a:cubicBezTo>
                  <a:pt x="8578387" y="647110"/>
                  <a:pt x="8602074" y="1146491"/>
                  <a:pt x="8544255" y="1323773"/>
                </a:cubicBezTo>
                <a:cubicBezTo>
                  <a:pt x="6035747" y="1264319"/>
                  <a:pt x="3119264" y="1347868"/>
                  <a:pt x="0" y="1323773"/>
                </a:cubicBezTo>
                <a:cubicBezTo>
                  <a:pt x="97711" y="933379"/>
                  <a:pt x="8379" y="258650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rgbClr val="98B6B1"/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algn="just">
              <a:spcAft>
                <a:spcPts val="1200"/>
              </a:spcAft>
            </a:pP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Plāna ir ietverti pasākumi, kas īstenojami gan nacionāls nozīmes plūdu riska teritorijās, gan ārpus tām. Vairākās pilsētās un novados paredzēti pasākumi, lai mazinātu arī nokrišņu izraisītus plūdus.  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A085DF84-B698-2000-CA60-C2752DBDBB53}"/>
              </a:ext>
            </a:extLst>
          </p:cNvPr>
          <p:cNvCxnSpPr>
            <a:cxnSpLocks/>
          </p:cNvCxnSpPr>
          <p:nvPr/>
        </p:nvCxnSpPr>
        <p:spPr>
          <a:xfrm>
            <a:off x="2461963" y="3629757"/>
            <a:ext cx="831260" cy="734188"/>
          </a:xfrm>
          <a:prstGeom prst="bentConnector3">
            <a:avLst>
              <a:gd name="adj1" fmla="val 50000"/>
            </a:avLst>
          </a:prstGeom>
          <a:ln w="38100">
            <a:solidFill>
              <a:srgbClr val="98B6B1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46D80F9-9A64-2D47-221A-FAEA17A25641}"/>
              </a:ext>
            </a:extLst>
          </p:cNvPr>
          <p:cNvGrpSpPr/>
          <p:nvPr/>
        </p:nvGrpSpPr>
        <p:grpSpPr>
          <a:xfrm>
            <a:off x="-10531" y="2514816"/>
            <a:ext cx="2307746" cy="2233385"/>
            <a:chOff x="8855214" y="1678560"/>
            <a:chExt cx="2650431" cy="26504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D673D55-018A-53E9-2B2D-C5FD6B06FA49}"/>
                </a:ext>
              </a:extLst>
            </p:cNvPr>
            <p:cNvSpPr/>
            <p:nvPr/>
          </p:nvSpPr>
          <p:spPr>
            <a:xfrm>
              <a:off x="8855214" y="1678560"/>
              <a:ext cx="2650431" cy="2650431"/>
            </a:xfrm>
            <a:prstGeom prst="ellipse">
              <a:avLst/>
            </a:prstGeom>
            <a:solidFill>
              <a:srgbClr val="98B6B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6" name="Graphic 5" descr="Contract outline">
              <a:extLst>
                <a:ext uri="{FF2B5EF4-FFF2-40B4-BE49-F238E27FC236}">
                  <a16:creationId xmlns:a16="http://schemas.microsoft.com/office/drawing/2014/main" id="{5CF10972-6F24-80AF-A4CD-CC1149D39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69944" y="2231344"/>
              <a:ext cx="1544861" cy="1544861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105AEF0-AF8E-6372-A8A8-C23BDD791E2A}"/>
              </a:ext>
            </a:extLst>
          </p:cNvPr>
          <p:cNvSpPr/>
          <p:nvPr/>
        </p:nvSpPr>
        <p:spPr>
          <a:xfrm>
            <a:off x="3241195" y="5315019"/>
            <a:ext cx="8544255" cy="983713"/>
          </a:xfrm>
          <a:custGeom>
            <a:avLst/>
            <a:gdLst>
              <a:gd name="connsiteX0" fmla="*/ 0 w 8544255"/>
              <a:gd name="connsiteY0" fmla="*/ 0 h 983713"/>
              <a:gd name="connsiteX1" fmla="*/ 8544255 w 8544255"/>
              <a:gd name="connsiteY1" fmla="*/ 0 h 983713"/>
              <a:gd name="connsiteX2" fmla="*/ 8544255 w 8544255"/>
              <a:gd name="connsiteY2" fmla="*/ 983713 h 983713"/>
              <a:gd name="connsiteX3" fmla="*/ 0 w 8544255"/>
              <a:gd name="connsiteY3" fmla="*/ 983713 h 983713"/>
              <a:gd name="connsiteX4" fmla="*/ 0 w 8544255"/>
              <a:gd name="connsiteY4" fmla="*/ 0 h 983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4255" h="983713" fill="none" extrusionOk="0">
                <a:moveTo>
                  <a:pt x="0" y="0"/>
                </a:moveTo>
                <a:cubicBezTo>
                  <a:pt x="2070600" y="-109175"/>
                  <a:pt x="4643376" y="-48220"/>
                  <a:pt x="8544255" y="0"/>
                </a:cubicBezTo>
                <a:cubicBezTo>
                  <a:pt x="8483772" y="120826"/>
                  <a:pt x="8590394" y="871029"/>
                  <a:pt x="8544255" y="983713"/>
                </a:cubicBezTo>
                <a:cubicBezTo>
                  <a:pt x="5919326" y="950891"/>
                  <a:pt x="3715912" y="959153"/>
                  <a:pt x="0" y="983713"/>
                </a:cubicBezTo>
                <a:cubicBezTo>
                  <a:pt x="-9282" y="542392"/>
                  <a:pt x="-9868" y="252010"/>
                  <a:pt x="0" y="0"/>
                </a:cubicBezTo>
                <a:close/>
              </a:path>
              <a:path w="8544255" h="983713" stroke="0" extrusionOk="0">
                <a:moveTo>
                  <a:pt x="0" y="0"/>
                </a:moveTo>
                <a:cubicBezTo>
                  <a:pt x="1071108" y="56275"/>
                  <a:pt x="4785041" y="-36696"/>
                  <a:pt x="8544255" y="0"/>
                </a:cubicBezTo>
                <a:cubicBezTo>
                  <a:pt x="8498054" y="107100"/>
                  <a:pt x="8625636" y="758005"/>
                  <a:pt x="8544255" y="983713"/>
                </a:cubicBezTo>
                <a:cubicBezTo>
                  <a:pt x="6035747" y="924259"/>
                  <a:pt x="3119264" y="1007808"/>
                  <a:pt x="0" y="983713"/>
                </a:cubicBezTo>
                <a:cubicBezTo>
                  <a:pt x="43984" y="637081"/>
                  <a:pt x="-7163" y="117383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rgbClr val="98B6B1"/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algn="just">
              <a:spcAft>
                <a:spcPts val="1200"/>
              </a:spcAft>
            </a:pPr>
            <a:r>
              <a:rPr lang="lv-LV" dirty="0">
                <a:solidFill>
                  <a:schemeClr val="accent1"/>
                </a:solidFill>
                <a:latin typeface="Cambria"/>
                <a:ea typeface="Cambria"/>
                <a:cs typeface="Arial"/>
              </a:rPr>
              <a:t>LVĢMC jau nākamajā gadā uzsāks Plūdu riska pārvaldības plānu 2028. – 2033.gadam izstrādi. </a:t>
            </a:r>
            <a:r>
              <a:rPr lang="lv-LV" b="1" dirty="0">
                <a:solidFill>
                  <a:schemeClr val="accent5"/>
                </a:solidFill>
                <a:latin typeface="Cambria"/>
                <a:ea typeface="Cambria"/>
                <a:cs typeface="Arial"/>
              </a:rPr>
              <a:t>Nākamā gada laikā LVĢMC veiks pašvaldību aptauju par to plānotajiem </a:t>
            </a:r>
            <a:r>
              <a:rPr lang="lv-LV" b="1" dirty="0" err="1">
                <a:solidFill>
                  <a:schemeClr val="accent5"/>
                </a:solidFill>
                <a:latin typeface="Cambria"/>
                <a:ea typeface="Cambria"/>
                <a:cs typeface="Arial"/>
              </a:rPr>
              <a:t>pretplūdu</a:t>
            </a:r>
            <a:r>
              <a:rPr lang="lv-LV" b="1" dirty="0">
                <a:solidFill>
                  <a:schemeClr val="accent5"/>
                </a:solidFill>
                <a:latin typeface="Cambria"/>
                <a:ea typeface="Cambria"/>
                <a:cs typeface="Arial"/>
              </a:rPr>
              <a:t> pasākumiem.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C0E3F1C4-2329-F93F-E473-D51B33B1314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67268" y="4306233"/>
            <a:ext cx="2184727" cy="831258"/>
          </a:xfrm>
          <a:prstGeom prst="bentConnector3">
            <a:avLst>
              <a:gd name="adj1" fmla="val 99505"/>
            </a:avLst>
          </a:prstGeom>
          <a:ln w="38100">
            <a:solidFill>
              <a:srgbClr val="98B6B1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DF7C335B-D154-AC79-9A4E-CB3590644C2E}"/>
              </a:ext>
            </a:extLst>
          </p:cNvPr>
          <p:cNvCxnSpPr>
            <a:cxnSpLocks/>
          </p:cNvCxnSpPr>
          <p:nvPr/>
        </p:nvCxnSpPr>
        <p:spPr>
          <a:xfrm>
            <a:off x="2315259" y="3586165"/>
            <a:ext cx="128741" cy="12700"/>
          </a:xfrm>
          <a:prstGeom prst="bentConnector3">
            <a:avLst>
              <a:gd name="adj1" fmla="val 50000"/>
            </a:avLst>
          </a:prstGeom>
          <a:ln w="38100">
            <a:solidFill>
              <a:srgbClr val="98B6B1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8CA2F1F1-D159-DE48-A8FE-E6EE2A31B1D9}"/>
              </a:ext>
            </a:extLst>
          </p:cNvPr>
          <p:cNvCxnSpPr>
            <a:cxnSpLocks/>
          </p:cNvCxnSpPr>
          <p:nvPr/>
        </p:nvCxnSpPr>
        <p:spPr>
          <a:xfrm flipV="1">
            <a:off x="2315259" y="2261570"/>
            <a:ext cx="873828" cy="1324595"/>
          </a:xfrm>
          <a:prstGeom prst="bentConnector3">
            <a:avLst>
              <a:gd name="adj1" fmla="val 19122"/>
            </a:avLst>
          </a:prstGeom>
          <a:ln w="38100">
            <a:solidFill>
              <a:srgbClr val="98B6B1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361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18A18-7F4C-4FCA-8653-46E8404D2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Arrow: Left 47">
            <a:extLst>
              <a:ext uri="{FF2B5EF4-FFF2-40B4-BE49-F238E27FC236}">
                <a16:creationId xmlns:a16="http://schemas.microsoft.com/office/drawing/2014/main" id="{54B990AD-9FAB-BEFE-7706-7F03EF102862}"/>
              </a:ext>
            </a:extLst>
          </p:cNvPr>
          <p:cNvSpPr/>
          <p:nvPr/>
        </p:nvSpPr>
        <p:spPr>
          <a:xfrm rot="16200000" flipV="1">
            <a:off x="2789943" y="4480246"/>
            <a:ext cx="706051" cy="137612"/>
          </a:xfrm>
          <a:prstGeom prst="leftArrow">
            <a:avLst/>
          </a:prstGeom>
          <a:solidFill>
            <a:srgbClr val="98B6B1"/>
          </a:solidFill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59423-A617-FBE4-FC63-1E5CCF76E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876" y="6362761"/>
            <a:ext cx="2743200" cy="365125"/>
          </a:xfrm>
        </p:spPr>
        <p:txBody>
          <a:bodyPr/>
          <a:lstStyle/>
          <a:p>
            <a:pPr>
              <a:defRPr/>
            </a:pPr>
            <a:fld id="{0EA21D0E-53EE-434F-9662-D3F0FEF7602B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62D5DF-0857-8266-2A68-A3FABF0FEC53}"/>
              </a:ext>
            </a:extLst>
          </p:cNvPr>
          <p:cNvCxnSpPr/>
          <p:nvPr/>
        </p:nvCxnSpPr>
        <p:spPr>
          <a:xfrm>
            <a:off x="0" y="990600"/>
            <a:ext cx="1206500" cy="0"/>
          </a:xfrm>
          <a:prstGeom prst="line">
            <a:avLst/>
          </a:prstGeom>
          <a:ln w="101600">
            <a:solidFill>
              <a:srgbClr val="155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360474AC-7D7D-AE1B-2657-7D13A76A8726}"/>
              </a:ext>
            </a:extLst>
          </p:cNvPr>
          <p:cNvSpPr/>
          <p:nvPr/>
        </p:nvSpPr>
        <p:spPr>
          <a:xfrm>
            <a:off x="1181100" y="836613"/>
            <a:ext cx="254000" cy="282575"/>
          </a:xfrm>
          <a:custGeom>
            <a:avLst/>
            <a:gdLst>
              <a:gd name="connsiteX0" fmla="*/ 0 w 254000"/>
              <a:gd name="connsiteY0" fmla="*/ 141284 h 282568"/>
              <a:gd name="connsiteX1" fmla="*/ 127000 w 254000"/>
              <a:gd name="connsiteY1" fmla="*/ 0 h 282568"/>
              <a:gd name="connsiteX2" fmla="*/ 254000 w 254000"/>
              <a:gd name="connsiteY2" fmla="*/ 141284 h 282568"/>
              <a:gd name="connsiteX3" fmla="*/ 127000 w 254000"/>
              <a:gd name="connsiteY3" fmla="*/ 282568 h 282568"/>
              <a:gd name="connsiteX4" fmla="*/ 0 w 254000"/>
              <a:gd name="connsiteY4" fmla="*/ 141284 h 28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000" h="282568" fill="none" extrusionOk="0">
                <a:moveTo>
                  <a:pt x="0" y="141284"/>
                </a:moveTo>
                <a:cubicBezTo>
                  <a:pt x="13659" y="64875"/>
                  <a:pt x="60301" y="-7081"/>
                  <a:pt x="127000" y="0"/>
                </a:cubicBezTo>
                <a:cubicBezTo>
                  <a:pt x="189339" y="-1195"/>
                  <a:pt x="250819" y="66250"/>
                  <a:pt x="254000" y="141284"/>
                </a:cubicBezTo>
                <a:cubicBezTo>
                  <a:pt x="252723" y="207135"/>
                  <a:pt x="191850" y="289919"/>
                  <a:pt x="127000" y="282568"/>
                </a:cubicBezTo>
                <a:cubicBezTo>
                  <a:pt x="58675" y="283584"/>
                  <a:pt x="12355" y="222284"/>
                  <a:pt x="0" y="141284"/>
                </a:cubicBezTo>
                <a:close/>
              </a:path>
              <a:path w="254000" h="282568" stroke="0" extrusionOk="0">
                <a:moveTo>
                  <a:pt x="0" y="141284"/>
                </a:moveTo>
                <a:cubicBezTo>
                  <a:pt x="-10176" y="56978"/>
                  <a:pt x="46439" y="3911"/>
                  <a:pt x="127000" y="0"/>
                </a:cubicBezTo>
                <a:cubicBezTo>
                  <a:pt x="199648" y="528"/>
                  <a:pt x="249002" y="63414"/>
                  <a:pt x="254000" y="141284"/>
                </a:cubicBezTo>
                <a:cubicBezTo>
                  <a:pt x="245111" y="227994"/>
                  <a:pt x="195952" y="289135"/>
                  <a:pt x="127000" y="282568"/>
                </a:cubicBezTo>
                <a:cubicBezTo>
                  <a:pt x="48056" y="277751"/>
                  <a:pt x="11469" y="224793"/>
                  <a:pt x="0" y="141284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F37723-A8F3-8F38-9FAC-2C9F5C73A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739" y="83437"/>
            <a:ext cx="10007600" cy="135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lv-LV" altLang="lv-LV" sz="4000" b="1" cap="all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Saistītās izmaiņas normatīvajā regulējumā</a:t>
            </a:r>
            <a:endParaRPr lang="lv-LV" altLang="lv-LV" sz="4000" b="1" cap="all" dirty="0">
              <a:solidFill>
                <a:schemeClr val="accent5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72C802-91AD-599A-DDD2-0009A91D2A66}"/>
              </a:ext>
            </a:extLst>
          </p:cNvPr>
          <p:cNvSpPr txBox="1"/>
          <p:nvPr/>
        </p:nvSpPr>
        <p:spPr>
          <a:xfrm>
            <a:off x="1351108" y="3213244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Grozījumi Ūdens </a:t>
            </a:r>
          </a:p>
          <a:p>
            <a:pPr algn="ctr"/>
            <a:r>
              <a:rPr lang="lv-LV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apsaimniekošanas likumā</a:t>
            </a:r>
          </a:p>
          <a:p>
            <a:pPr algn="ctr"/>
            <a:r>
              <a:rPr lang="lv-LV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25-TA-259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A8CDB0-DB5D-EE49-01E7-997687D100D4}"/>
              </a:ext>
            </a:extLst>
          </p:cNvPr>
          <p:cNvSpPr txBox="1"/>
          <p:nvPr/>
        </p:nvSpPr>
        <p:spPr>
          <a:xfrm>
            <a:off x="1308100" y="4186373"/>
            <a:ext cx="371072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sz="16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Iesniegts Saeimā </a:t>
            </a:r>
            <a:r>
              <a:rPr lang="lv-LV" sz="1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26.08.2025.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C0C2173-AB01-F1B1-4263-94C4EDFDFD9A}"/>
              </a:ext>
            </a:extLst>
          </p:cNvPr>
          <p:cNvSpPr txBox="1"/>
          <p:nvPr/>
        </p:nvSpPr>
        <p:spPr>
          <a:xfrm>
            <a:off x="1308100" y="5904776"/>
            <a:ext cx="371072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sz="16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Pēc likuma pieņemšanas Saeimā.</a:t>
            </a:r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8609B76E-AB1D-139F-789B-1BB04CE76C0E}"/>
              </a:ext>
            </a:extLst>
          </p:cNvPr>
          <p:cNvSpPr/>
          <p:nvPr/>
        </p:nvSpPr>
        <p:spPr>
          <a:xfrm rot="19578195" flipH="1">
            <a:off x="7990960" y="2616267"/>
            <a:ext cx="125341" cy="627635"/>
          </a:xfrm>
          <a:prstGeom prst="downArrow">
            <a:avLst/>
          </a:prstGeom>
          <a:solidFill>
            <a:srgbClr val="98B6B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234122-C8A0-9D00-1C5D-1DF31AAFECF9}"/>
              </a:ext>
            </a:extLst>
          </p:cNvPr>
          <p:cNvSpPr txBox="1"/>
          <p:nvPr/>
        </p:nvSpPr>
        <p:spPr>
          <a:xfrm>
            <a:off x="7090141" y="4223743"/>
            <a:ext cx="368703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sz="16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Iesniegt MK līdz </a:t>
            </a:r>
            <a:r>
              <a:rPr lang="lv-LV" sz="1600" b="1" i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01.08.</a:t>
            </a:r>
            <a:r>
              <a:rPr lang="lv-LV" sz="1600" i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2025</a:t>
            </a:r>
            <a:r>
              <a:rPr lang="lv-LV" sz="1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C144CC-32E1-8FEA-0F1E-DEF3435FACB3}"/>
              </a:ext>
            </a:extLst>
          </p:cNvPr>
          <p:cNvSpPr txBox="1"/>
          <p:nvPr/>
        </p:nvSpPr>
        <p:spPr>
          <a:xfrm>
            <a:off x="3721100" y="2413878"/>
            <a:ext cx="42381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sz="16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Pieņemts MK </a:t>
            </a:r>
            <a:r>
              <a:rPr lang="lv-LV" sz="1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02.04.</a:t>
            </a:r>
            <a:r>
              <a:rPr lang="lv-LV" sz="16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2024.</a:t>
            </a:r>
          </a:p>
        </p:txBody>
      </p:sp>
      <p:sp>
        <p:nvSpPr>
          <p:cNvPr id="47" name="Arrow: Left 46">
            <a:extLst>
              <a:ext uri="{FF2B5EF4-FFF2-40B4-BE49-F238E27FC236}">
                <a16:creationId xmlns:a16="http://schemas.microsoft.com/office/drawing/2014/main" id="{E376A14C-3B80-8C8C-E95E-E4B0D37780EC}"/>
              </a:ext>
            </a:extLst>
          </p:cNvPr>
          <p:cNvSpPr/>
          <p:nvPr/>
        </p:nvSpPr>
        <p:spPr>
          <a:xfrm>
            <a:off x="5018820" y="3627679"/>
            <a:ext cx="2071319" cy="181543"/>
          </a:xfrm>
          <a:prstGeom prst="leftArrow">
            <a:avLst/>
          </a:prstGeom>
          <a:solidFill>
            <a:srgbClr val="98B6B1"/>
          </a:solidFill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3E914F-BD6D-5F6D-F08C-9999EF145D89}"/>
              </a:ext>
            </a:extLst>
          </p:cNvPr>
          <p:cNvSpPr/>
          <p:nvPr/>
        </p:nvSpPr>
        <p:spPr>
          <a:xfrm>
            <a:off x="3721100" y="1439453"/>
            <a:ext cx="4238165" cy="973128"/>
          </a:xfrm>
          <a:prstGeom prst="rect">
            <a:avLst/>
          </a:prstGeom>
          <a:solidFill>
            <a:srgbClr val="155452"/>
          </a:solidFill>
          <a:ln w="3810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Informatīvais ziņojums "Par rīcības plānu administratīvā sloga mazināšanai nekustamo īpašumu attīstīšanas jomā" (24-TA-385) </a:t>
            </a:r>
            <a:endParaRPr lang="lv-LV" sz="16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39581E-CDFA-9944-EA42-C73827522E9D}"/>
              </a:ext>
            </a:extLst>
          </p:cNvPr>
          <p:cNvSpPr/>
          <p:nvPr/>
        </p:nvSpPr>
        <p:spPr>
          <a:xfrm>
            <a:off x="1287608" y="3225944"/>
            <a:ext cx="3710723" cy="973128"/>
          </a:xfrm>
          <a:prstGeom prst="rect">
            <a:avLst/>
          </a:prstGeom>
          <a:solidFill>
            <a:srgbClr val="155452"/>
          </a:solidFill>
          <a:ln w="3810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Likumprojekts «Grozījumi Ūdens </a:t>
            </a:r>
          </a:p>
          <a:p>
            <a:pPr algn="ctr"/>
            <a:r>
              <a:rPr lang="lv-LV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apsaimniekošanas likumā»</a:t>
            </a:r>
          </a:p>
          <a:p>
            <a:pPr algn="ctr"/>
            <a:r>
              <a:rPr lang="lv-LV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25-TA-259</a:t>
            </a:r>
            <a:endParaRPr lang="lv-LV" sz="16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F8E49D-2C7A-0568-0E60-F4B1AEEC68A0}"/>
              </a:ext>
            </a:extLst>
          </p:cNvPr>
          <p:cNvSpPr/>
          <p:nvPr/>
        </p:nvSpPr>
        <p:spPr>
          <a:xfrm>
            <a:off x="7090140" y="3213245"/>
            <a:ext cx="3687033" cy="97312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8C9FA3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Grozījumi MK noteikumos </a:t>
            </a:r>
            <a:r>
              <a:rPr lang="lv-LV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Nr.406 </a:t>
            </a:r>
            <a:r>
              <a:rPr lang="lv-LV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"Virszemes ūdensobjektu aizsargjoslu noteikšanas metodika"</a:t>
            </a:r>
          </a:p>
          <a:p>
            <a:pPr algn="ctr"/>
            <a:r>
              <a:rPr lang="lv-LV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23-TA-1712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2536F0-666F-3D15-4EB1-B47386AEE5C3}"/>
              </a:ext>
            </a:extLst>
          </p:cNvPr>
          <p:cNvSpPr/>
          <p:nvPr/>
        </p:nvSpPr>
        <p:spPr>
          <a:xfrm>
            <a:off x="1311298" y="4937406"/>
            <a:ext cx="3687033" cy="97312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8C9FA3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Grozījumi MK noteikumos Nr.1354 "Noteikumi par sākotnējo plūdu riska novērtējumu, plūdu kartēm un plūdu riska pārvaldības plānu"</a:t>
            </a:r>
          </a:p>
        </p:txBody>
      </p:sp>
    </p:spTree>
    <p:extLst>
      <p:ext uri="{BB962C8B-B14F-4D97-AF65-F5344CB8AC3E}">
        <p14:creationId xmlns:p14="http://schemas.microsoft.com/office/powerpoint/2010/main" val="3059769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5BD8A-BE3D-8CAC-253B-276E432ED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36A89-2B68-E44B-5631-AA8CC2278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495" y="166598"/>
            <a:ext cx="7290111" cy="1554856"/>
          </a:xfrm>
        </p:spPr>
        <p:txBody>
          <a:bodyPr>
            <a:normAutofit/>
          </a:bodyPr>
          <a:lstStyle/>
          <a:p>
            <a:r>
              <a:rPr lang="lv-LV" sz="2600" b="1" cap="all" dirty="0">
                <a:solidFill>
                  <a:srgbClr val="155452"/>
                </a:solidFill>
                <a:latin typeface="Cambria"/>
                <a:ea typeface="Cambria"/>
              </a:rPr>
              <a:t>Grozījumi MKN Nr. 406 "Virszemes ūdensobjektu aizsargjoslu noteikšanas metodika"</a:t>
            </a:r>
            <a:endParaRPr lang="lv-LV" sz="26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9CE332-9354-9A4C-1305-1317AE117021}"/>
              </a:ext>
            </a:extLst>
          </p:cNvPr>
          <p:cNvCxnSpPr/>
          <p:nvPr/>
        </p:nvCxnSpPr>
        <p:spPr>
          <a:xfrm>
            <a:off x="0" y="977900"/>
            <a:ext cx="1206500" cy="0"/>
          </a:xfrm>
          <a:prstGeom prst="line">
            <a:avLst/>
          </a:prstGeom>
          <a:ln w="101600">
            <a:solidFill>
              <a:srgbClr val="155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487A4765-2BBD-0F6B-F0BD-F2077D5F2AAD}"/>
              </a:ext>
            </a:extLst>
          </p:cNvPr>
          <p:cNvSpPr/>
          <p:nvPr/>
        </p:nvSpPr>
        <p:spPr>
          <a:xfrm>
            <a:off x="1181100" y="836612"/>
            <a:ext cx="254000" cy="282568"/>
          </a:xfrm>
          <a:custGeom>
            <a:avLst/>
            <a:gdLst>
              <a:gd name="connsiteX0" fmla="*/ 0 w 254000"/>
              <a:gd name="connsiteY0" fmla="*/ 141284 h 282568"/>
              <a:gd name="connsiteX1" fmla="*/ 127000 w 254000"/>
              <a:gd name="connsiteY1" fmla="*/ 0 h 282568"/>
              <a:gd name="connsiteX2" fmla="*/ 254000 w 254000"/>
              <a:gd name="connsiteY2" fmla="*/ 141284 h 282568"/>
              <a:gd name="connsiteX3" fmla="*/ 127000 w 254000"/>
              <a:gd name="connsiteY3" fmla="*/ 282568 h 282568"/>
              <a:gd name="connsiteX4" fmla="*/ 0 w 254000"/>
              <a:gd name="connsiteY4" fmla="*/ 141284 h 28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000" h="282568" fill="none" extrusionOk="0">
                <a:moveTo>
                  <a:pt x="0" y="141284"/>
                </a:moveTo>
                <a:cubicBezTo>
                  <a:pt x="13659" y="64875"/>
                  <a:pt x="60301" y="-7081"/>
                  <a:pt x="127000" y="0"/>
                </a:cubicBezTo>
                <a:cubicBezTo>
                  <a:pt x="189339" y="-1195"/>
                  <a:pt x="250819" y="66250"/>
                  <a:pt x="254000" y="141284"/>
                </a:cubicBezTo>
                <a:cubicBezTo>
                  <a:pt x="252723" y="207135"/>
                  <a:pt x="191850" y="289919"/>
                  <a:pt x="127000" y="282568"/>
                </a:cubicBezTo>
                <a:cubicBezTo>
                  <a:pt x="58675" y="283584"/>
                  <a:pt x="12355" y="222284"/>
                  <a:pt x="0" y="141284"/>
                </a:cubicBezTo>
                <a:close/>
              </a:path>
              <a:path w="254000" h="282568" stroke="0" extrusionOk="0">
                <a:moveTo>
                  <a:pt x="0" y="141284"/>
                </a:moveTo>
                <a:cubicBezTo>
                  <a:pt x="-10176" y="56978"/>
                  <a:pt x="46439" y="3911"/>
                  <a:pt x="127000" y="0"/>
                </a:cubicBezTo>
                <a:cubicBezTo>
                  <a:pt x="199648" y="528"/>
                  <a:pt x="249002" y="63414"/>
                  <a:pt x="254000" y="141284"/>
                </a:cubicBezTo>
                <a:cubicBezTo>
                  <a:pt x="245111" y="227994"/>
                  <a:pt x="195952" y="289135"/>
                  <a:pt x="127000" y="282568"/>
                </a:cubicBezTo>
                <a:cubicBezTo>
                  <a:pt x="48056" y="277751"/>
                  <a:pt x="11469" y="224793"/>
                  <a:pt x="0" y="141284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CB2E02-C0E1-606B-A1FB-7A3377876440}"/>
              </a:ext>
            </a:extLst>
          </p:cNvPr>
          <p:cNvSpPr/>
          <p:nvPr/>
        </p:nvSpPr>
        <p:spPr>
          <a:xfrm>
            <a:off x="135564" y="1563358"/>
            <a:ext cx="11690812" cy="2227044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>
              <a:spcAft>
                <a:spcPts val="600"/>
              </a:spcAft>
            </a:pPr>
            <a:r>
              <a:rPr lang="lv-LV" b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Aktualizēt</a:t>
            </a:r>
            <a:r>
              <a:rPr lang="lv-LV" sz="1800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lv-LV" sz="1700" b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applūstošo teritoriju </a:t>
            </a:r>
            <a:r>
              <a:rPr lang="lv-LV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noteikšanas metodiku.</a:t>
            </a:r>
          </a:p>
          <a:p>
            <a:pPr marL="285750" indent="-285750" algn="just">
              <a:spcAft>
                <a:spcPts val="600"/>
              </a:spcAft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Nodrošināt </a:t>
            </a:r>
            <a:r>
              <a:rPr lang="lv-LV" b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vienotu izpratni </a:t>
            </a:r>
            <a:r>
              <a:rPr lang="lv-LV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 </a:t>
            </a:r>
            <a:r>
              <a:rPr lang="lv-LV" sz="1700" b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applūstošo teritoriju noteikšanu </a:t>
            </a:r>
            <a:r>
              <a:rPr lang="lv-LV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 attēlošanu dažādās valsts informācijas sistēmās un plānošanas dokumentos.</a:t>
            </a:r>
            <a:r>
              <a:rPr lang="lv-LV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285750" indent="-285750" algn="just">
              <a:spcAft>
                <a:spcPts val="600"/>
              </a:spcAft>
              <a:buClr>
                <a:schemeClr val="accent5"/>
              </a:buClr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Nostiprināt </a:t>
            </a:r>
            <a:r>
              <a:rPr lang="lv-LV" b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modelēšanas iespēju </a:t>
            </a:r>
            <a:r>
              <a:rPr lang="lv-LV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izmantošanu </a:t>
            </a:r>
            <a:r>
              <a:rPr lang="lv-LV" sz="1700" b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applūstošo teritoriju </a:t>
            </a:r>
            <a:r>
              <a:rPr lang="lv-LV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noteikšanā.</a:t>
            </a:r>
            <a:endParaRPr lang="lv-LV" sz="1800" dirty="0">
              <a:solidFill>
                <a:srgbClr val="1554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lv-LV" sz="1800" dirty="0">
              <a:solidFill>
                <a:srgbClr val="155452"/>
              </a:solidFill>
              <a:latin typeface="Cambria"/>
              <a:ea typeface="Cambri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885B6-BB80-DD77-6D64-447E8E30FD7F}"/>
              </a:ext>
            </a:extLst>
          </p:cNvPr>
          <p:cNvSpPr txBox="1"/>
          <p:nvPr/>
        </p:nvSpPr>
        <p:spPr>
          <a:xfrm>
            <a:off x="125322" y="1409657"/>
            <a:ext cx="3604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b="1" cap="sm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Grozījumu mērķis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2B16DF-AD38-B51E-E46A-F844A0964947}"/>
              </a:ext>
            </a:extLst>
          </p:cNvPr>
          <p:cNvCxnSpPr>
            <a:cxnSpLocks/>
          </p:cNvCxnSpPr>
          <p:nvPr/>
        </p:nvCxnSpPr>
        <p:spPr>
          <a:xfrm>
            <a:off x="622906" y="3690724"/>
            <a:ext cx="10457564" cy="0"/>
          </a:xfrm>
          <a:prstGeom prst="line">
            <a:avLst/>
          </a:prstGeom>
          <a:ln w="57150">
            <a:solidFill>
              <a:srgbClr val="155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C7A26F2-248B-5F71-A457-E402486D59EF}"/>
              </a:ext>
            </a:extLst>
          </p:cNvPr>
          <p:cNvSpPr/>
          <p:nvPr/>
        </p:nvSpPr>
        <p:spPr>
          <a:xfrm>
            <a:off x="863538" y="3354314"/>
            <a:ext cx="2184366" cy="672819"/>
          </a:xfrm>
          <a:prstGeom prst="rect">
            <a:avLst/>
          </a:prstGeom>
          <a:solidFill>
            <a:srgbClr val="155452"/>
          </a:solidFill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latin typeface="Cambria" panose="02040503050406030204" pitchFamily="18" charset="0"/>
                <a:ea typeface="Cambria" panose="02040503050406030204" pitchFamily="18" charset="0"/>
              </a:rPr>
              <a:t>Priekšlikuma izstrāde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A69039-2199-7EB3-1DE1-BFEF443E56EF}"/>
              </a:ext>
            </a:extLst>
          </p:cNvPr>
          <p:cNvSpPr/>
          <p:nvPr/>
        </p:nvSpPr>
        <p:spPr>
          <a:xfrm>
            <a:off x="3422254" y="3354314"/>
            <a:ext cx="2184366" cy="672819"/>
          </a:xfrm>
          <a:prstGeom prst="rect">
            <a:avLst/>
          </a:prstGeom>
          <a:solidFill>
            <a:srgbClr val="155452"/>
          </a:solidFill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b="1" dirty="0">
                <a:latin typeface="Cambria" panose="02040503050406030204" pitchFamily="18" charset="0"/>
                <a:ea typeface="Cambria" panose="02040503050406030204" pitchFamily="18" charset="0"/>
              </a:rPr>
              <a:t>Sabiedriskā apspriešana un starpinstitūciju skaņošana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D757EC-D7D3-C1A1-DC2C-61B982EA4994}"/>
              </a:ext>
            </a:extLst>
          </p:cNvPr>
          <p:cNvSpPr/>
          <p:nvPr/>
        </p:nvSpPr>
        <p:spPr>
          <a:xfrm>
            <a:off x="5980970" y="3354314"/>
            <a:ext cx="2184366" cy="672819"/>
          </a:xfrm>
          <a:prstGeom prst="rect">
            <a:avLst/>
          </a:prstGeom>
          <a:solidFill>
            <a:srgbClr val="92D050"/>
          </a:solidFill>
          <a:ln w="38100">
            <a:solidFill>
              <a:srgbClr val="15545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b="1" dirty="0">
                <a:latin typeface="Cambria" panose="02040503050406030204" pitchFamily="18" charset="0"/>
                <a:ea typeface="Cambria" panose="02040503050406030204" pitchFamily="18" charset="0"/>
              </a:rPr>
              <a:t>Atzinumu apstrāde un atkārtota skaņošana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2C84D3-7928-F0D1-B974-B156CBD81237}"/>
              </a:ext>
            </a:extLst>
          </p:cNvPr>
          <p:cNvSpPr/>
          <p:nvPr/>
        </p:nvSpPr>
        <p:spPr>
          <a:xfrm>
            <a:off x="8645563" y="3354314"/>
            <a:ext cx="2184366" cy="67281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8C9FA3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latin typeface="Cambria" panose="02040503050406030204" pitchFamily="18" charset="0"/>
                <a:ea typeface="Cambria" panose="02040503050406030204" pitchFamily="18" charset="0"/>
              </a:rPr>
              <a:t>Gala redakcijas apstiprināšana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7FE81E01-4DF8-7BCB-96CD-BACCEC9DC22A}"/>
              </a:ext>
            </a:extLst>
          </p:cNvPr>
          <p:cNvSpPr/>
          <p:nvPr/>
        </p:nvSpPr>
        <p:spPr>
          <a:xfrm flipV="1">
            <a:off x="6929571" y="4141363"/>
            <a:ext cx="781251" cy="452388"/>
          </a:xfrm>
          <a:solidFill>
            <a:srgbClr val="FF7900"/>
          </a:solidFill>
          <a:ln w="50800">
            <a:solidFill>
              <a:srgbClr val="1554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186950-6715-538F-1383-88F0E3D3D289}"/>
              </a:ext>
            </a:extLst>
          </p:cNvPr>
          <p:cNvSpPr txBox="1"/>
          <p:nvPr/>
        </p:nvSpPr>
        <p:spPr>
          <a:xfrm>
            <a:off x="3288535" y="4027133"/>
            <a:ext cx="242840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i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Sabiedriskā apspriešana</a:t>
            </a:r>
          </a:p>
          <a:p>
            <a:pPr algn="ctr"/>
            <a:r>
              <a:rPr lang="lv-LV" sz="1400" b="1" i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20.07.2023.-03.08.2023.</a:t>
            </a:r>
          </a:p>
          <a:p>
            <a:pPr algn="ctr"/>
            <a:r>
              <a:rPr lang="lv-LV" sz="1400" i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Starpinstitūciju saskaņošana</a:t>
            </a:r>
          </a:p>
          <a:p>
            <a:pPr algn="ctr"/>
            <a:r>
              <a:rPr lang="lv-LV" sz="1400" b="1" i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25.10.2023.-08.11.2023.</a:t>
            </a:r>
          </a:p>
          <a:p>
            <a:pPr algn="ctr"/>
            <a:r>
              <a:rPr lang="lv-LV" sz="1400" i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Starpinstitūciju saskaņošana</a:t>
            </a:r>
          </a:p>
          <a:p>
            <a:pPr algn="ctr"/>
            <a:r>
              <a:rPr lang="lv-LV" sz="1400" b="1" i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23.04.2024.-30.04.2024.</a:t>
            </a:r>
          </a:p>
          <a:p>
            <a:pPr algn="ctr"/>
            <a:r>
              <a:rPr lang="lv-LV" sz="1400" i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Starpinstitūciju sanāksme </a:t>
            </a:r>
            <a:r>
              <a:rPr lang="lv-LV" sz="1400" b="1" i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15.05.2024.</a:t>
            </a:r>
          </a:p>
          <a:p>
            <a:pPr algn="ctr"/>
            <a:r>
              <a:rPr lang="lv-LV" sz="1400" i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Starpinstitūciju saskaņošana</a:t>
            </a:r>
          </a:p>
          <a:p>
            <a:pPr algn="ctr"/>
            <a:r>
              <a:rPr lang="lv-LV" sz="1400" b="1" i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03.04.2025.-10.04.2025.</a:t>
            </a:r>
          </a:p>
          <a:p>
            <a:pPr algn="ctr"/>
            <a:r>
              <a:rPr lang="lv-LV" sz="1400" i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Starpinstitūciju sanāksme </a:t>
            </a:r>
            <a:r>
              <a:rPr lang="lv-LV" sz="1400" b="1" i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23.05.2025.</a:t>
            </a:r>
          </a:p>
          <a:p>
            <a:pPr algn="ctr"/>
            <a:endParaRPr lang="lv-LV" sz="1400" b="1" i="1" dirty="0">
              <a:solidFill>
                <a:srgbClr val="1554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lv-LV" sz="1400" b="1" i="1" dirty="0">
              <a:solidFill>
                <a:srgbClr val="1554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lv-LV" sz="1400" i="1" dirty="0">
              <a:solidFill>
                <a:srgbClr val="1554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975AEC-E3EC-27BF-8AE2-DCF1490523BF}"/>
              </a:ext>
            </a:extLst>
          </p:cNvPr>
          <p:cNvSpPr txBox="1"/>
          <p:nvPr/>
        </p:nvSpPr>
        <p:spPr>
          <a:xfrm>
            <a:off x="8613206" y="4041448"/>
            <a:ext cx="2184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i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Q1.2026.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BA2F04-871C-9E8E-D312-29BFE1EE63DF}"/>
              </a:ext>
            </a:extLst>
          </p:cNvPr>
          <p:cNvSpPr txBox="1"/>
          <p:nvPr/>
        </p:nvSpPr>
        <p:spPr>
          <a:xfrm>
            <a:off x="840142" y="4063380"/>
            <a:ext cx="21843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i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Saskaņošanā Tiesību aktu portālā kopš 2023. gada 20. jūlija</a:t>
            </a:r>
            <a:endParaRPr lang="lv-LV" sz="1400" b="1" i="1" dirty="0">
              <a:solidFill>
                <a:srgbClr val="1554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958095-C9ED-D82E-34DC-389C9AFB47EA}"/>
              </a:ext>
            </a:extLst>
          </p:cNvPr>
          <p:cNvSpPr/>
          <p:nvPr/>
        </p:nvSpPr>
        <p:spPr>
          <a:xfrm>
            <a:off x="8662974" y="222885"/>
            <a:ext cx="3529026" cy="1600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b="1" dirty="0">
                <a:solidFill>
                  <a:srgbClr val="203864"/>
                </a:solidFill>
                <a:latin typeface="Cambria"/>
                <a:ea typeface="Cambria"/>
                <a:cs typeface="Calibri"/>
              </a:rPr>
              <a:t>STATUSS </a:t>
            </a:r>
            <a:endParaRPr lang="en-US" b="1" dirty="0">
              <a:solidFill>
                <a:srgbClr val="203864"/>
              </a:solidFill>
              <a:ea typeface="Calibri"/>
              <a:cs typeface="Calibri"/>
            </a:endParaRPr>
          </a:p>
          <a:p>
            <a:pPr algn="r"/>
            <a:r>
              <a:rPr lang="lv-LV" b="1" dirty="0">
                <a:solidFill>
                  <a:schemeClr val="accent5"/>
                </a:solidFill>
                <a:latin typeface="Cambria"/>
                <a:ea typeface="Cambria"/>
                <a:cs typeface="Calibri"/>
              </a:rPr>
              <a:t>TAP: 23-TA-1712 </a:t>
            </a:r>
          </a:p>
          <a:p>
            <a:pPr algn="r"/>
            <a:r>
              <a:rPr lang="lv-LV" sz="1200" b="1" i="1" dirty="0">
                <a:solidFill>
                  <a:schemeClr val="accent5"/>
                </a:solidFill>
                <a:latin typeface="Cambria"/>
                <a:ea typeface="Cambria"/>
                <a:cs typeface="Calibri"/>
              </a:rPr>
              <a:t>Saskaņošanā</a:t>
            </a:r>
            <a:r>
              <a:rPr lang="lv-LV" sz="1200" b="1" i="1" dirty="0">
                <a:solidFill>
                  <a:schemeClr val="accent6"/>
                </a:solidFill>
                <a:latin typeface="Cambria"/>
                <a:ea typeface="Cambria"/>
                <a:cs typeface="Calibri"/>
              </a:rPr>
              <a:t> </a:t>
            </a:r>
            <a:r>
              <a:rPr lang="lv-LV" sz="1200" b="1" i="1" dirty="0">
                <a:solidFill>
                  <a:srgbClr val="203864"/>
                </a:solidFill>
                <a:latin typeface="Cambria"/>
                <a:ea typeface="Cambria"/>
                <a:cs typeface="Calibri"/>
              </a:rPr>
              <a:t>no 20.07.2023.  </a:t>
            </a:r>
            <a:r>
              <a:rPr lang="en-US" sz="1200" dirty="0">
                <a:solidFill>
                  <a:srgbClr val="203864"/>
                </a:solidFill>
                <a:latin typeface="Cambria"/>
                <a:ea typeface="Cambria"/>
                <a:cs typeface="Calibri"/>
              </a:rPr>
              <a:t> 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8A5F24-A5C3-7E69-B206-B5806EE90AD5}"/>
              </a:ext>
            </a:extLst>
          </p:cNvPr>
          <p:cNvSpPr txBox="1"/>
          <p:nvPr/>
        </p:nvSpPr>
        <p:spPr>
          <a:xfrm>
            <a:off x="5816600" y="4077673"/>
            <a:ext cx="2692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i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Q3-Q4.2025</a:t>
            </a:r>
          </a:p>
          <a:p>
            <a:pPr algn="ctr"/>
            <a:r>
              <a:rPr lang="lv-LV" sz="1400" i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Tikšanās ar iesaistītajām pusēm.</a:t>
            </a:r>
          </a:p>
          <a:p>
            <a:pPr algn="ctr"/>
            <a:r>
              <a:rPr lang="lv-LV" sz="1400" i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Atkārtota skaņošana</a:t>
            </a:r>
          </a:p>
          <a:p>
            <a:pPr algn="ctr"/>
            <a:endParaRPr lang="lv-LV" sz="1400" i="1" dirty="0">
              <a:solidFill>
                <a:srgbClr val="1554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622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EM-palete">
      <a:dk1>
        <a:sysClr val="windowText" lastClr="000000"/>
      </a:dk1>
      <a:lt1>
        <a:sysClr val="window" lastClr="FFFFFF"/>
      </a:lt1>
      <a:dk2>
        <a:srgbClr val="443742"/>
      </a:dk2>
      <a:lt2>
        <a:srgbClr val="DBCFB0"/>
      </a:lt2>
      <a:accent1>
        <a:srgbClr val="155452"/>
      </a:accent1>
      <a:accent2>
        <a:srgbClr val="98B6B1"/>
      </a:accent2>
      <a:accent3>
        <a:srgbClr val="5079CC"/>
      </a:accent3>
      <a:accent4>
        <a:srgbClr val="E3B23C"/>
      </a:accent4>
      <a:accent5>
        <a:srgbClr val="D36135"/>
      </a:accent5>
      <a:accent6>
        <a:srgbClr val="A63A50"/>
      </a:accent6>
      <a:hlink>
        <a:srgbClr val="467886"/>
      </a:hlink>
      <a:folHlink>
        <a:srgbClr val="96607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4">
      <a:dk1>
        <a:sysClr val="windowText" lastClr="000000"/>
      </a:dk1>
      <a:lt1>
        <a:sysClr val="window" lastClr="FFFFFF"/>
      </a:lt1>
      <a:dk2>
        <a:srgbClr val="443742"/>
      </a:dk2>
      <a:lt2>
        <a:srgbClr val="DBCFB0"/>
      </a:lt2>
      <a:accent1>
        <a:srgbClr val="155452"/>
      </a:accent1>
      <a:accent2>
        <a:srgbClr val="98B6B1"/>
      </a:accent2>
      <a:accent3>
        <a:srgbClr val="658159"/>
      </a:accent3>
      <a:accent4>
        <a:srgbClr val="E3B23C"/>
      </a:accent4>
      <a:accent5>
        <a:srgbClr val="D36135"/>
      </a:accent5>
      <a:accent6>
        <a:srgbClr val="A63A50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DD3ED15BC299664399E2D3C105435F1C" ma:contentTypeVersion="19" ma:contentTypeDescription="Izveidot jaunu dokumentu." ma:contentTypeScope="" ma:versionID="42758c45a8c7951d806f260aaa20bb11">
  <xsd:schema xmlns:xsd="http://www.w3.org/2001/XMLSchema" xmlns:xs="http://www.w3.org/2001/XMLSchema" xmlns:p="http://schemas.microsoft.com/office/2006/metadata/properties" xmlns:ns2="60686a28-206e-40ba-a490-d2cdfca46c0c" xmlns:ns3="4dcb3448-f0e0-4369-8617-a51b8d6cee36" targetNamespace="http://schemas.microsoft.com/office/2006/metadata/properties" ma:root="true" ma:fieldsID="2f99614293a5188a8036b557e6e205bc" ns2:_="" ns3:_="">
    <xsd:import namespace="60686a28-206e-40ba-a490-d2cdfca46c0c"/>
    <xsd:import namespace="4dcb3448-f0e0-4369-8617-a51b8d6cee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686a28-206e-40ba-a490-d2cdfca46c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ttēlu atzīmes" ma:readOnly="false" ma:fieldId="{5cf76f15-5ced-4ddc-b409-7134ff3c332f}" ma:taxonomyMulti="true" ma:sspId="550e1e53-5410-4bdb-8c8a-c3d0be1f47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cb3448-f0e0-4369-8617-a51b8d6cee3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Koplietots 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Koplietots ar: detalizēt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5719444-0d2f-4846-b8f3-8c9131ddaaeb}" ma:internalName="TaxCatchAll" ma:showField="CatchAllData" ma:web="4dcb3448-f0e0-4369-8617-a51b8d6cee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dcb3448-f0e0-4369-8617-a51b8d6cee36" xsi:nil="true"/>
    <lcf76f155ced4ddcb4097134ff3c332f xmlns="60686a28-206e-40ba-a490-d2cdfca46c0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7E9B403-1782-457C-8D79-A70059D95FEF}"/>
</file>

<file path=customXml/itemProps2.xml><?xml version="1.0" encoding="utf-8"?>
<ds:datastoreItem xmlns:ds="http://schemas.openxmlformats.org/officeDocument/2006/customXml" ds:itemID="{F09EA2C0-34CB-4874-9C38-2277A4AB3760}"/>
</file>

<file path=customXml/itemProps3.xml><?xml version="1.0" encoding="utf-8"?>
<ds:datastoreItem xmlns:ds="http://schemas.openxmlformats.org/officeDocument/2006/customXml" ds:itemID="{0D8566E4-5152-4C65-9920-08AC16B3EC0C}"/>
</file>

<file path=docProps/app.xml><?xml version="1.0" encoding="utf-8"?>
<Properties xmlns="http://schemas.openxmlformats.org/officeDocument/2006/extended-properties" xmlns:vt="http://schemas.openxmlformats.org/officeDocument/2006/docPropsVTypes">
  <TotalTime>14768</TotalTime>
  <Words>815</Words>
  <Application>Microsoft Office PowerPoint</Application>
  <PresentationFormat>Widescreen</PresentationFormat>
  <Paragraphs>115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Calibri Light</vt:lpstr>
      <vt:lpstr>Cambria</vt:lpstr>
      <vt:lpstr>Courier New</vt:lpstr>
      <vt:lpstr>Wingdings</vt:lpstr>
      <vt:lpstr>Office Theme</vt:lpstr>
      <vt:lpstr>1_Office Theme</vt:lpstr>
      <vt:lpstr>Aktualitātes plūdu risku novērtēšanā un pārvaldības plānošanā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Grozījumi MKN Nr. 406 "Virszemes ūdensobjektu aizsargjoslu noteikšanas metodika"</vt:lpstr>
      <vt:lpstr> Turpmākās ieceres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Dagnis Dubrovskis</dc:creator>
  <cp:lastModifiedBy>Iveta Teibe</cp:lastModifiedBy>
  <cp:revision>14</cp:revision>
  <dcterms:created xsi:type="dcterms:W3CDTF">2024-01-11T05:30:36Z</dcterms:created>
  <dcterms:modified xsi:type="dcterms:W3CDTF">2025-12-05T11:07:03Z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0x010100DD3ED15BC299664399E2D3C105435F1C</vt:lpwstr>
  </property>
</Properties>
</file>