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 id="2147484021" r:id="rId2"/>
  </p:sldMasterIdLst>
  <p:notesMasterIdLst>
    <p:notesMasterId r:id="rId21"/>
  </p:notesMasterIdLst>
  <p:sldIdLst>
    <p:sldId id="256" r:id="rId3"/>
    <p:sldId id="269" r:id="rId4"/>
    <p:sldId id="270" r:id="rId5"/>
    <p:sldId id="263" r:id="rId6"/>
    <p:sldId id="258" r:id="rId7"/>
    <p:sldId id="296" r:id="rId8"/>
    <p:sldId id="278" r:id="rId9"/>
    <p:sldId id="297" r:id="rId10"/>
    <p:sldId id="302" r:id="rId11"/>
    <p:sldId id="277" r:id="rId12"/>
    <p:sldId id="303" r:id="rId13"/>
    <p:sldId id="304" r:id="rId14"/>
    <p:sldId id="305" r:id="rId15"/>
    <p:sldId id="291" r:id="rId16"/>
    <p:sldId id="300" r:id="rId17"/>
    <p:sldId id="301" r:id="rId18"/>
    <p:sldId id="267" r:id="rId19"/>
    <p:sldId id="29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3300"/>
    <a:srgbClr val="00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84" d="100"/>
          <a:sy n="84" d="100"/>
        </p:scale>
        <p:origin x="1447"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4EF12-0387-4EC1-8D3F-4F157AB549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59B86A2-7FDA-4B10-9ED9-568A2716480A}">
      <dgm:prSet/>
      <dgm:spPr/>
      <dgm:t>
        <a:bodyPr/>
        <a:lstStyle/>
        <a:p>
          <a:r>
            <a:rPr lang="en-US" i="1"/>
            <a:t>P</a:t>
          </a:r>
          <a:r>
            <a:rPr lang="lv-LV" i="1"/>
            <a:t>riekšsēdētājs</a:t>
          </a:r>
          <a:r>
            <a:rPr lang="lv-LV"/>
            <a:t>: </a:t>
          </a:r>
          <a:r>
            <a:rPr lang="lv-LV" b="1"/>
            <a:t>Juris Jātnieks, </a:t>
          </a:r>
          <a:r>
            <a:rPr lang="lv-LV"/>
            <a:t>nodibinājums „Teiču dabas fonds”;</a:t>
          </a:r>
          <a:endParaRPr lang="en-US"/>
        </a:p>
      </dgm:t>
    </dgm:pt>
    <dgm:pt modelId="{6D2E10CF-5CBF-47AA-B84F-DCB8517009D4}" type="parTrans" cxnId="{59003C33-C177-4BFC-830A-29A6328DB515}">
      <dgm:prSet/>
      <dgm:spPr/>
      <dgm:t>
        <a:bodyPr/>
        <a:lstStyle/>
        <a:p>
          <a:endParaRPr lang="en-US"/>
        </a:p>
      </dgm:t>
    </dgm:pt>
    <dgm:pt modelId="{80AB8928-86F0-4929-A763-59A6E1BC7ABA}" type="sibTrans" cxnId="{59003C33-C177-4BFC-830A-29A6328DB515}">
      <dgm:prSet/>
      <dgm:spPr/>
      <dgm:t>
        <a:bodyPr/>
        <a:lstStyle/>
        <a:p>
          <a:endParaRPr lang="en-US"/>
        </a:p>
      </dgm:t>
    </dgm:pt>
    <dgm:pt modelId="{4D792FB0-99D7-4742-BE78-CEC541FA12F6}">
      <dgm:prSet/>
      <dgm:spPr/>
      <dgm:t>
        <a:bodyPr/>
        <a:lstStyle/>
        <a:p>
          <a:r>
            <a:rPr lang="en-US" i="1"/>
            <a:t>P</a:t>
          </a:r>
          <a:r>
            <a:rPr lang="lv-LV" i="1"/>
            <a:t>riekšsēdētāja vietnie</a:t>
          </a:r>
          <a:r>
            <a:rPr lang="en-US" i="1"/>
            <a:t>ks</a:t>
          </a:r>
          <a:r>
            <a:rPr lang="lv-LV" i="1"/>
            <a:t>:</a:t>
          </a:r>
          <a:r>
            <a:rPr lang="en-US" i="1"/>
            <a:t> </a:t>
          </a:r>
          <a:r>
            <a:rPr lang="en-US" b="1" i="1"/>
            <a:t>Valts Vilnītis </a:t>
          </a:r>
          <a:r>
            <a:rPr lang="lv-LV"/>
            <a:t>„Latvijas Vides pārvaldības asociācija”;</a:t>
          </a:r>
          <a:endParaRPr lang="en-US"/>
        </a:p>
      </dgm:t>
    </dgm:pt>
    <dgm:pt modelId="{58CE1AF7-C992-45C8-98C9-CFD0AA79693B}" type="parTrans" cxnId="{80D1F3E1-3218-493D-B8A7-F8E84C1F2243}">
      <dgm:prSet/>
      <dgm:spPr/>
      <dgm:t>
        <a:bodyPr/>
        <a:lstStyle/>
        <a:p>
          <a:endParaRPr lang="en-US"/>
        </a:p>
      </dgm:t>
    </dgm:pt>
    <dgm:pt modelId="{2EC1F01D-F50C-4842-8C95-B212BB22BE78}" type="sibTrans" cxnId="{80D1F3E1-3218-493D-B8A7-F8E84C1F2243}">
      <dgm:prSet/>
      <dgm:spPr/>
      <dgm:t>
        <a:bodyPr/>
        <a:lstStyle/>
        <a:p>
          <a:endParaRPr lang="en-US"/>
        </a:p>
      </dgm:t>
    </dgm:pt>
    <dgm:pt modelId="{CF8F2988-4E71-4038-A155-B746EFD496DF}">
      <dgm:prSet/>
      <dgm:spPr/>
      <dgm:t>
        <a:bodyPr/>
        <a:lstStyle/>
        <a:p>
          <a:r>
            <a:rPr lang="en-US" b="1"/>
            <a:t>Valters Kinna, </a:t>
          </a:r>
          <a:r>
            <a:rPr lang="en-US"/>
            <a:t>biedrība </a:t>
          </a:r>
          <a:r>
            <a:rPr lang="lv-LV"/>
            <a:t>„ Zaļā brīvība”;</a:t>
          </a:r>
          <a:endParaRPr lang="en-US"/>
        </a:p>
      </dgm:t>
    </dgm:pt>
    <dgm:pt modelId="{028441B4-B84D-4366-A822-D100BA04C68E}" type="parTrans" cxnId="{3BADC7DF-787D-4E89-B535-970A9694405A}">
      <dgm:prSet/>
      <dgm:spPr/>
      <dgm:t>
        <a:bodyPr/>
        <a:lstStyle/>
        <a:p>
          <a:endParaRPr lang="en-US"/>
        </a:p>
      </dgm:t>
    </dgm:pt>
    <dgm:pt modelId="{93B2449F-CBDA-4FFD-8D71-1EC4A447B020}" type="sibTrans" cxnId="{3BADC7DF-787D-4E89-B535-970A9694405A}">
      <dgm:prSet/>
      <dgm:spPr/>
      <dgm:t>
        <a:bodyPr/>
        <a:lstStyle/>
        <a:p>
          <a:endParaRPr lang="en-US"/>
        </a:p>
      </dgm:t>
    </dgm:pt>
    <dgm:pt modelId="{A6FED88A-5BAC-4975-93C1-221E3B637CB9}">
      <dgm:prSet/>
      <dgm:spPr/>
      <dgm:t>
        <a:bodyPr/>
        <a:lstStyle/>
        <a:p>
          <a:r>
            <a:rPr lang="en-US" b="1"/>
            <a:t>Madara Merle</a:t>
          </a:r>
          <a:r>
            <a:rPr lang="lv-LV" b="1"/>
            <a:t>, </a:t>
          </a:r>
          <a:r>
            <a:rPr lang="lv-LV"/>
            <a:t>nodibinājums „Latvijas Dabas fonds”;</a:t>
          </a:r>
          <a:r>
            <a:rPr lang="lv-LV" b="1"/>
            <a:t> </a:t>
          </a:r>
          <a:r>
            <a:rPr lang="lv-LV"/>
            <a:t> </a:t>
          </a:r>
          <a:endParaRPr lang="en-US"/>
        </a:p>
      </dgm:t>
    </dgm:pt>
    <dgm:pt modelId="{A784BB73-480A-4431-809C-218BDA09F210}" type="parTrans" cxnId="{B67AC069-E4BE-4C9A-A6CF-F128C67D3D79}">
      <dgm:prSet/>
      <dgm:spPr/>
      <dgm:t>
        <a:bodyPr/>
        <a:lstStyle/>
        <a:p>
          <a:endParaRPr lang="en-US"/>
        </a:p>
      </dgm:t>
    </dgm:pt>
    <dgm:pt modelId="{E716019A-2240-4040-8AB0-11E063AF4B53}" type="sibTrans" cxnId="{B67AC069-E4BE-4C9A-A6CF-F128C67D3D79}">
      <dgm:prSet/>
      <dgm:spPr/>
      <dgm:t>
        <a:bodyPr/>
        <a:lstStyle/>
        <a:p>
          <a:endParaRPr lang="en-US"/>
        </a:p>
      </dgm:t>
    </dgm:pt>
    <dgm:pt modelId="{75F1245C-5456-4A0E-AF6E-D7F3CC58CEFD}">
      <dgm:prSet/>
      <dgm:spPr/>
      <dgm:t>
        <a:bodyPr/>
        <a:lstStyle/>
        <a:p>
          <a:r>
            <a:rPr lang="lv-LV" b="1"/>
            <a:t>Viesturs Ķerus</a:t>
          </a:r>
          <a:r>
            <a:rPr lang="lv-LV"/>
            <a:t>, biedrība’ „Latvijas Ornitoloģijas biedrība’</a:t>
          </a:r>
          <a:r>
            <a:rPr lang="en-US"/>
            <a:t>”;</a:t>
          </a:r>
        </a:p>
      </dgm:t>
    </dgm:pt>
    <dgm:pt modelId="{48B3BA1A-FEA2-4076-9669-50729F6950BD}" type="parTrans" cxnId="{FCBA50B6-D1EE-4D78-9FEE-5DF27FE44D48}">
      <dgm:prSet/>
      <dgm:spPr/>
      <dgm:t>
        <a:bodyPr/>
        <a:lstStyle/>
        <a:p>
          <a:endParaRPr lang="en-US"/>
        </a:p>
      </dgm:t>
    </dgm:pt>
    <dgm:pt modelId="{BAF076D3-AA9B-41DF-B019-95C9FF4AF4A2}" type="sibTrans" cxnId="{FCBA50B6-D1EE-4D78-9FEE-5DF27FE44D48}">
      <dgm:prSet/>
      <dgm:spPr/>
      <dgm:t>
        <a:bodyPr/>
        <a:lstStyle/>
        <a:p>
          <a:endParaRPr lang="en-US"/>
        </a:p>
      </dgm:t>
    </dgm:pt>
    <dgm:pt modelId="{7E3009EF-F3A7-44DF-AB03-ECF124C0547E}">
      <dgm:prSet/>
      <dgm:spPr/>
      <dgm:t>
        <a:bodyPr/>
        <a:lstStyle/>
        <a:p>
          <a:r>
            <a:rPr lang="lv-LV" b="1"/>
            <a:t>Alvis Birkovs</a:t>
          </a:r>
          <a:r>
            <a:rPr lang="lv-LV"/>
            <a:t>, biedrība’ „Latvijas Makšķernieku asociācija”;</a:t>
          </a:r>
          <a:endParaRPr lang="en-US"/>
        </a:p>
      </dgm:t>
    </dgm:pt>
    <dgm:pt modelId="{6838A0DA-CC78-4B24-B484-902A2208F6C2}" type="parTrans" cxnId="{66491012-1019-4A33-90E1-43BD5C394714}">
      <dgm:prSet/>
      <dgm:spPr/>
      <dgm:t>
        <a:bodyPr/>
        <a:lstStyle/>
        <a:p>
          <a:endParaRPr lang="en-US"/>
        </a:p>
      </dgm:t>
    </dgm:pt>
    <dgm:pt modelId="{3FF4099C-7F0C-4BD0-80E5-C916876A0802}" type="sibTrans" cxnId="{66491012-1019-4A33-90E1-43BD5C394714}">
      <dgm:prSet/>
      <dgm:spPr/>
      <dgm:t>
        <a:bodyPr/>
        <a:lstStyle/>
        <a:p>
          <a:endParaRPr lang="en-US"/>
        </a:p>
      </dgm:t>
    </dgm:pt>
    <dgm:pt modelId="{AC7A93EB-90C1-464A-B97C-6687AA04A50A}">
      <dgm:prSet/>
      <dgm:spPr/>
      <dgm:t>
        <a:bodyPr/>
        <a:lstStyle/>
        <a:p>
          <a:r>
            <a:rPr lang="lv-LV" b="1"/>
            <a:t>Elita Kalniņa</a:t>
          </a:r>
          <a:r>
            <a:rPr lang="lv-LV"/>
            <a:t>, biedrība’ „Vides aizsardzības klubs”;</a:t>
          </a:r>
          <a:endParaRPr lang="en-US"/>
        </a:p>
      </dgm:t>
    </dgm:pt>
    <dgm:pt modelId="{2224FADB-EA4E-430C-8A5C-3C13ECD61199}" type="parTrans" cxnId="{1352FA55-74E2-466F-BD7B-679BB19D3039}">
      <dgm:prSet/>
      <dgm:spPr/>
      <dgm:t>
        <a:bodyPr/>
        <a:lstStyle/>
        <a:p>
          <a:endParaRPr lang="en-US"/>
        </a:p>
      </dgm:t>
    </dgm:pt>
    <dgm:pt modelId="{8E6BC218-C87E-42FD-98D3-D2F880C43623}" type="sibTrans" cxnId="{1352FA55-74E2-466F-BD7B-679BB19D3039}">
      <dgm:prSet/>
      <dgm:spPr/>
      <dgm:t>
        <a:bodyPr/>
        <a:lstStyle/>
        <a:p>
          <a:endParaRPr lang="en-US"/>
        </a:p>
      </dgm:t>
    </dgm:pt>
    <dgm:pt modelId="{0CCFC80C-A2C6-4CBA-924B-EDE03FA3879E}">
      <dgm:prSet/>
      <dgm:spPr/>
      <dgm:t>
        <a:bodyPr/>
        <a:lstStyle/>
        <a:p>
          <a:r>
            <a:rPr lang="en-US" b="1"/>
            <a:t>Liene Kņaze, </a:t>
          </a:r>
          <a:r>
            <a:rPr lang="en-US"/>
            <a:t>b</a:t>
          </a:r>
          <a:r>
            <a:rPr lang="lv-LV"/>
            <a:t>iedrība’ “Zero Waste Latvija”</a:t>
          </a:r>
          <a:r>
            <a:rPr lang="en-US"/>
            <a:t>;</a:t>
          </a:r>
        </a:p>
      </dgm:t>
    </dgm:pt>
    <dgm:pt modelId="{2D8494A8-A6F5-4D05-AABA-B1DAA9235FC2}" type="parTrans" cxnId="{950C6B59-FB84-4891-BB36-62CCECB16438}">
      <dgm:prSet/>
      <dgm:spPr/>
      <dgm:t>
        <a:bodyPr/>
        <a:lstStyle/>
        <a:p>
          <a:endParaRPr lang="en-US"/>
        </a:p>
      </dgm:t>
    </dgm:pt>
    <dgm:pt modelId="{E16E4A73-0D3B-45D0-885F-79BCAEDFB503}" type="sibTrans" cxnId="{950C6B59-FB84-4891-BB36-62CCECB16438}">
      <dgm:prSet/>
      <dgm:spPr/>
      <dgm:t>
        <a:bodyPr/>
        <a:lstStyle/>
        <a:p>
          <a:endParaRPr lang="en-US"/>
        </a:p>
      </dgm:t>
    </dgm:pt>
    <dgm:pt modelId="{E3617E11-FCDC-4C6C-8C75-F83DD58C738C}">
      <dgm:prSet/>
      <dgm:spPr/>
      <dgm:t>
        <a:bodyPr/>
        <a:lstStyle/>
        <a:p>
          <a:r>
            <a:rPr lang="lv-LV" b="1"/>
            <a:t>Andis Mizišs</a:t>
          </a:r>
          <a:r>
            <a:rPr lang="lv-LV"/>
            <a:t>, biedrība’ “Vides fakti”</a:t>
          </a:r>
          <a:r>
            <a:rPr lang="en-US"/>
            <a:t>;</a:t>
          </a:r>
        </a:p>
      </dgm:t>
    </dgm:pt>
    <dgm:pt modelId="{FD3E4B6D-D4BF-44A0-934E-BF4D31D976F2}" type="parTrans" cxnId="{EFB6F4A8-AE2E-41E5-BDC2-C4CB204A7467}">
      <dgm:prSet/>
      <dgm:spPr/>
      <dgm:t>
        <a:bodyPr/>
        <a:lstStyle/>
        <a:p>
          <a:endParaRPr lang="en-US"/>
        </a:p>
      </dgm:t>
    </dgm:pt>
    <dgm:pt modelId="{6E88251B-C33A-4B97-AD6D-D9B9AFEFD8D0}" type="sibTrans" cxnId="{EFB6F4A8-AE2E-41E5-BDC2-C4CB204A7467}">
      <dgm:prSet/>
      <dgm:spPr/>
      <dgm:t>
        <a:bodyPr/>
        <a:lstStyle/>
        <a:p>
          <a:endParaRPr lang="en-US"/>
        </a:p>
      </dgm:t>
    </dgm:pt>
    <dgm:pt modelId="{4F1C575E-6E16-4BC1-9823-E5BC8E057B4B}">
      <dgm:prSet/>
      <dgm:spPr/>
      <dgm:t>
        <a:bodyPr/>
        <a:lstStyle/>
        <a:p>
          <a:r>
            <a:rPr lang="en-US" b="1"/>
            <a:t>Jānis Rozītis</a:t>
          </a:r>
          <a:r>
            <a:rPr lang="lv-LV"/>
            <a:t>, nodibinājums „Pasaules Dabas fonds”;</a:t>
          </a:r>
          <a:endParaRPr lang="en-US"/>
        </a:p>
      </dgm:t>
    </dgm:pt>
    <dgm:pt modelId="{4E2F4D86-C6DB-4DDE-B7FF-5DB05E67BFAA}" type="parTrans" cxnId="{A999BF6D-0698-4E75-BD03-803DB063797C}">
      <dgm:prSet/>
      <dgm:spPr/>
      <dgm:t>
        <a:bodyPr/>
        <a:lstStyle/>
        <a:p>
          <a:endParaRPr lang="en-US"/>
        </a:p>
      </dgm:t>
    </dgm:pt>
    <dgm:pt modelId="{3EC93FAC-2C2F-42C8-8B78-FFEDA6F17789}" type="sibTrans" cxnId="{A999BF6D-0698-4E75-BD03-803DB063797C}">
      <dgm:prSet/>
      <dgm:spPr/>
      <dgm:t>
        <a:bodyPr/>
        <a:lstStyle/>
        <a:p>
          <a:endParaRPr lang="en-US"/>
        </a:p>
      </dgm:t>
    </dgm:pt>
    <dgm:pt modelId="{18823757-E80F-4568-B870-93F993EFCEFC}">
      <dgm:prSet/>
      <dgm:spPr/>
      <dgm:t>
        <a:bodyPr/>
        <a:lstStyle/>
        <a:p>
          <a:r>
            <a:rPr lang="en-US" b="1"/>
            <a:t>Andis Liepa, </a:t>
          </a:r>
          <a:r>
            <a:rPr lang="en-US"/>
            <a:t>n</a:t>
          </a:r>
          <a:r>
            <a:rPr lang="lv-LV"/>
            <a:t>odibinājuma “Ķemeru nacionālā parka fonds”</a:t>
          </a:r>
          <a:r>
            <a:rPr lang="en-US"/>
            <a:t>;</a:t>
          </a:r>
        </a:p>
      </dgm:t>
    </dgm:pt>
    <dgm:pt modelId="{475FC3F4-75BF-46DD-93B0-D65CAA043170}" type="parTrans" cxnId="{FB1041F3-AD49-4202-A438-74CCC40EF169}">
      <dgm:prSet/>
      <dgm:spPr/>
      <dgm:t>
        <a:bodyPr/>
        <a:lstStyle/>
        <a:p>
          <a:endParaRPr lang="en-US"/>
        </a:p>
      </dgm:t>
    </dgm:pt>
    <dgm:pt modelId="{09091A97-1AF7-41F3-A2E0-3F7E4DBBF1F0}" type="sibTrans" cxnId="{FB1041F3-AD49-4202-A438-74CCC40EF169}">
      <dgm:prSet/>
      <dgm:spPr/>
      <dgm:t>
        <a:bodyPr/>
        <a:lstStyle/>
        <a:p>
          <a:endParaRPr lang="en-US"/>
        </a:p>
      </dgm:t>
    </dgm:pt>
    <dgm:pt modelId="{C9577B06-1C0E-4586-AF23-277A46CF7538}">
      <dgm:prSet/>
      <dgm:spPr/>
      <dgm:t>
        <a:bodyPr/>
        <a:lstStyle/>
        <a:p>
          <a:r>
            <a:rPr lang="en-US" b="1"/>
            <a:t>Ilze Mežniece, </a:t>
          </a:r>
          <a:r>
            <a:rPr lang="lv-LV"/>
            <a:t>„</a:t>
          </a:r>
          <a:r>
            <a:rPr lang="en-US"/>
            <a:t>Permakultūras biedrība”</a:t>
          </a:r>
        </a:p>
      </dgm:t>
    </dgm:pt>
    <dgm:pt modelId="{610BFFFF-5A7F-49D0-AACA-6DF36AF8EF78}" type="parTrans" cxnId="{859F5D89-E034-40D8-B038-E062EBEAC62F}">
      <dgm:prSet/>
      <dgm:spPr/>
      <dgm:t>
        <a:bodyPr/>
        <a:lstStyle/>
        <a:p>
          <a:endParaRPr lang="en-US"/>
        </a:p>
      </dgm:t>
    </dgm:pt>
    <dgm:pt modelId="{FF1A117E-7437-468A-ABFE-D9B0CFB379D0}" type="sibTrans" cxnId="{859F5D89-E034-40D8-B038-E062EBEAC62F}">
      <dgm:prSet/>
      <dgm:spPr/>
      <dgm:t>
        <a:bodyPr/>
        <a:lstStyle/>
        <a:p>
          <a:endParaRPr lang="en-US"/>
        </a:p>
      </dgm:t>
    </dgm:pt>
    <dgm:pt modelId="{AF1835E7-2A3B-41B3-8144-6CC328885D81}">
      <dgm:prSet/>
      <dgm:spPr/>
      <dgm:t>
        <a:bodyPr/>
        <a:lstStyle/>
        <a:p>
          <a:r>
            <a:rPr lang="lv-LV" b="1"/>
            <a:t>Līgas Brūniņa, </a:t>
          </a:r>
          <a:r>
            <a:rPr lang="en-US"/>
            <a:t>b</a:t>
          </a:r>
          <a:r>
            <a:rPr lang="lv-LV"/>
            <a:t>iedrība “Baltijas krasti”</a:t>
          </a:r>
          <a:endParaRPr lang="en-US"/>
        </a:p>
      </dgm:t>
    </dgm:pt>
    <dgm:pt modelId="{93F84EA3-7BD7-4B4D-8EF7-6F74E9474813}" type="parTrans" cxnId="{ABA79D11-AE65-40A9-BFB6-3A5CD6477B22}">
      <dgm:prSet/>
      <dgm:spPr/>
      <dgm:t>
        <a:bodyPr/>
        <a:lstStyle/>
        <a:p>
          <a:endParaRPr lang="en-US"/>
        </a:p>
      </dgm:t>
    </dgm:pt>
    <dgm:pt modelId="{F43689AB-243D-4DB8-9DEC-29E131126415}" type="sibTrans" cxnId="{ABA79D11-AE65-40A9-BFB6-3A5CD6477B22}">
      <dgm:prSet/>
      <dgm:spPr/>
      <dgm:t>
        <a:bodyPr/>
        <a:lstStyle/>
        <a:p>
          <a:endParaRPr lang="en-US"/>
        </a:p>
      </dgm:t>
    </dgm:pt>
    <dgm:pt modelId="{7F9C03C7-1D6E-48BD-9D9E-E7B41B581120}">
      <dgm:prSet/>
      <dgm:spPr/>
      <dgm:t>
        <a:bodyPr/>
        <a:lstStyle/>
        <a:p>
          <a:r>
            <a:rPr lang="en-US" b="1"/>
            <a:t>Nameda Belmane </a:t>
          </a:r>
          <a:r>
            <a:rPr lang="lv-LV"/>
            <a:t> </a:t>
          </a:r>
          <a:r>
            <a:rPr lang="en-US"/>
            <a:t>biedrība </a:t>
          </a:r>
          <a:r>
            <a:rPr lang="lv-LV"/>
            <a:t>„Ekodizaina kompetences centrs</a:t>
          </a:r>
          <a:r>
            <a:rPr lang="en-US"/>
            <a:t>”,</a:t>
          </a:r>
        </a:p>
      </dgm:t>
    </dgm:pt>
    <dgm:pt modelId="{E8434703-6023-471A-8250-7E55D2D7919F}" type="parTrans" cxnId="{ADC4C592-5036-4CE1-81D1-7C8A4A0962A1}">
      <dgm:prSet/>
      <dgm:spPr/>
      <dgm:t>
        <a:bodyPr/>
        <a:lstStyle/>
        <a:p>
          <a:endParaRPr lang="en-US"/>
        </a:p>
      </dgm:t>
    </dgm:pt>
    <dgm:pt modelId="{1E9A7421-7B5B-4597-84C2-37C08591C52F}" type="sibTrans" cxnId="{ADC4C592-5036-4CE1-81D1-7C8A4A0962A1}">
      <dgm:prSet/>
      <dgm:spPr/>
      <dgm:t>
        <a:bodyPr/>
        <a:lstStyle/>
        <a:p>
          <a:endParaRPr lang="en-US"/>
        </a:p>
      </dgm:t>
    </dgm:pt>
    <dgm:pt modelId="{7E50C35B-793F-499A-9CD3-C6F35215C9E3}">
      <dgm:prSet/>
      <dgm:spPr/>
      <dgm:t>
        <a:bodyPr/>
        <a:lstStyle/>
        <a:p>
          <a:r>
            <a:rPr lang="lv-LV" b="1"/>
            <a:t>Kristīna Veidemane</a:t>
          </a:r>
          <a:r>
            <a:rPr lang="lv-LV"/>
            <a:t>, biedrība’ „Baltijas Vides forums”;</a:t>
          </a:r>
          <a:endParaRPr lang="en-US"/>
        </a:p>
      </dgm:t>
    </dgm:pt>
    <dgm:pt modelId="{CE13D78D-D37F-4BFF-820B-3CAF90A14BE2}" type="parTrans" cxnId="{20E215B3-A3CC-4B75-B904-4C425649A9BC}">
      <dgm:prSet/>
      <dgm:spPr/>
      <dgm:t>
        <a:bodyPr/>
        <a:lstStyle/>
        <a:p>
          <a:endParaRPr lang="en-US"/>
        </a:p>
      </dgm:t>
    </dgm:pt>
    <dgm:pt modelId="{585475D2-F587-433C-A919-B821B04C9419}" type="sibTrans" cxnId="{20E215B3-A3CC-4B75-B904-4C425649A9BC}">
      <dgm:prSet/>
      <dgm:spPr/>
      <dgm:t>
        <a:bodyPr/>
        <a:lstStyle/>
        <a:p>
          <a:endParaRPr lang="en-US"/>
        </a:p>
      </dgm:t>
    </dgm:pt>
    <dgm:pt modelId="{32B4A431-FCBF-42A9-BF79-176DC97A6034}">
      <dgm:prSet/>
      <dgm:spPr/>
      <dgm:t>
        <a:bodyPr/>
        <a:lstStyle/>
        <a:p>
          <a:r>
            <a:rPr lang="en-US" b="1"/>
            <a:t>Ilona Jepsena</a:t>
          </a:r>
          <a:r>
            <a:rPr lang="lv-LV" b="1"/>
            <a:t>,</a:t>
          </a:r>
          <a:r>
            <a:rPr lang="lv-LV"/>
            <a:t> biedrība’ „Latvijas Botāniķu biedrība</a:t>
          </a:r>
          <a:r>
            <a:rPr lang="en-US"/>
            <a:t>”</a:t>
          </a:r>
        </a:p>
      </dgm:t>
    </dgm:pt>
    <dgm:pt modelId="{2E87CBB2-02FE-4178-8246-DB2DF44073F1}" type="parTrans" cxnId="{DEC71754-3F55-4270-9576-20525A5A0736}">
      <dgm:prSet/>
      <dgm:spPr/>
      <dgm:t>
        <a:bodyPr/>
        <a:lstStyle/>
        <a:p>
          <a:endParaRPr lang="en-US"/>
        </a:p>
      </dgm:t>
    </dgm:pt>
    <dgm:pt modelId="{E27BCB62-8248-40D4-ACDE-E01C4F121705}" type="sibTrans" cxnId="{DEC71754-3F55-4270-9576-20525A5A0736}">
      <dgm:prSet/>
      <dgm:spPr/>
      <dgm:t>
        <a:bodyPr/>
        <a:lstStyle/>
        <a:p>
          <a:endParaRPr lang="en-US"/>
        </a:p>
      </dgm:t>
    </dgm:pt>
    <dgm:pt modelId="{443F865E-8A37-467F-BDD0-1D413AA86922}" type="pres">
      <dgm:prSet presAssocID="{B664EF12-0387-4EC1-8D3F-4F157AB549FE}" presName="vert0" presStyleCnt="0">
        <dgm:presLayoutVars>
          <dgm:dir/>
          <dgm:animOne val="branch"/>
          <dgm:animLvl val="lvl"/>
        </dgm:presLayoutVars>
      </dgm:prSet>
      <dgm:spPr/>
    </dgm:pt>
    <dgm:pt modelId="{8A6DDDBE-EBEE-477E-8122-37005B6E0654}" type="pres">
      <dgm:prSet presAssocID="{359B86A2-7FDA-4B10-9ED9-568A2716480A}" presName="thickLine" presStyleLbl="alignNode1" presStyleIdx="0" presStyleCnt="16"/>
      <dgm:spPr/>
    </dgm:pt>
    <dgm:pt modelId="{EF810187-34BE-4973-89DA-97ABF2F0F893}" type="pres">
      <dgm:prSet presAssocID="{359B86A2-7FDA-4B10-9ED9-568A2716480A}" presName="horz1" presStyleCnt="0"/>
      <dgm:spPr/>
    </dgm:pt>
    <dgm:pt modelId="{C2498B41-104E-416D-9B3B-A80750A75A5B}" type="pres">
      <dgm:prSet presAssocID="{359B86A2-7FDA-4B10-9ED9-568A2716480A}" presName="tx1" presStyleLbl="revTx" presStyleIdx="0" presStyleCnt="16"/>
      <dgm:spPr/>
    </dgm:pt>
    <dgm:pt modelId="{A9CC99DE-C554-40B0-87F0-78AB8CAFBB72}" type="pres">
      <dgm:prSet presAssocID="{359B86A2-7FDA-4B10-9ED9-568A2716480A}" presName="vert1" presStyleCnt="0"/>
      <dgm:spPr/>
    </dgm:pt>
    <dgm:pt modelId="{9BE7C3C0-5A4F-4E64-95F7-04F351139D00}" type="pres">
      <dgm:prSet presAssocID="{4D792FB0-99D7-4742-BE78-CEC541FA12F6}" presName="thickLine" presStyleLbl="alignNode1" presStyleIdx="1" presStyleCnt="16"/>
      <dgm:spPr/>
    </dgm:pt>
    <dgm:pt modelId="{8235A0BA-C1A5-44C9-BFB9-B600EA457D78}" type="pres">
      <dgm:prSet presAssocID="{4D792FB0-99D7-4742-BE78-CEC541FA12F6}" presName="horz1" presStyleCnt="0"/>
      <dgm:spPr/>
    </dgm:pt>
    <dgm:pt modelId="{2AF9E6F1-D4F7-406C-ADAE-21887A781363}" type="pres">
      <dgm:prSet presAssocID="{4D792FB0-99D7-4742-BE78-CEC541FA12F6}" presName="tx1" presStyleLbl="revTx" presStyleIdx="1" presStyleCnt="16"/>
      <dgm:spPr/>
    </dgm:pt>
    <dgm:pt modelId="{385105D6-6960-42C1-A05B-7C11BAC94AFF}" type="pres">
      <dgm:prSet presAssocID="{4D792FB0-99D7-4742-BE78-CEC541FA12F6}" presName="vert1" presStyleCnt="0"/>
      <dgm:spPr/>
    </dgm:pt>
    <dgm:pt modelId="{FA4C1869-35A9-416E-BCF3-4124D7308A1D}" type="pres">
      <dgm:prSet presAssocID="{CF8F2988-4E71-4038-A155-B746EFD496DF}" presName="thickLine" presStyleLbl="alignNode1" presStyleIdx="2" presStyleCnt="16"/>
      <dgm:spPr/>
    </dgm:pt>
    <dgm:pt modelId="{754415AD-7413-4D76-B7CA-08B50EE2B2F1}" type="pres">
      <dgm:prSet presAssocID="{CF8F2988-4E71-4038-A155-B746EFD496DF}" presName="horz1" presStyleCnt="0"/>
      <dgm:spPr/>
    </dgm:pt>
    <dgm:pt modelId="{345A9539-20F3-43A7-92EA-18E87F980904}" type="pres">
      <dgm:prSet presAssocID="{CF8F2988-4E71-4038-A155-B746EFD496DF}" presName="tx1" presStyleLbl="revTx" presStyleIdx="2" presStyleCnt="16"/>
      <dgm:spPr/>
    </dgm:pt>
    <dgm:pt modelId="{7236D6C5-32A3-4BF2-9CDA-2BEEDDCE8B74}" type="pres">
      <dgm:prSet presAssocID="{CF8F2988-4E71-4038-A155-B746EFD496DF}" presName="vert1" presStyleCnt="0"/>
      <dgm:spPr/>
    </dgm:pt>
    <dgm:pt modelId="{7DF16DB9-4720-4791-99C2-AD62374CC6F2}" type="pres">
      <dgm:prSet presAssocID="{A6FED88A-5BAC-4975-93C1-221E3B637CB9}" presName="thickLine" presStyleLbl="alignNode1" presStyleIdx="3" presStyleCnt="16"/>
      <dgm:spPr/>
    </dgm:pt>
    <dgm:pt modelId="{F5AA74F9-BB07-4341-8429-D3EECC307133}" type="pres">
      <dgm:prSet presAssocID="{A6FED88A-5BAC-4975-93C1-221E3B637CB9}" presName="horz1" presStyleCnt="0"/>
      <dgm:spPr/>
    </dgm:pt>
    <dgm:pt modelId="{A08EB3B4-12C7-4756-8DB3-92E22C9AB70A}" type="pres">
      <dgm:prSet presAssocID="{A6FED88A-5BAC-4975-93C1-221E3B637CB9}" presName="tx1" presStyleLbl="revTx" presStyleIdx="3" presStyleCnt="16"/>
      <dgm:spPr/>
    </dgm:pt>
    <dgm:pt modelId="{0DBCD605-B0D8-4DD0-82D3-A8672215B1FE}" type="pres">
      <dgm:prSet presAssocID="{A6FED88A-5BAC-4975-93C1-221E3B637CB9}" presName="vert1" presStyleCnt="0"/>
      <dgm:spPr/>
    </dgm:pt>
    <dgm:pt modelId="{AEA798BF-9E35-4235-A7D0-4CF5E36BA582}" type="pres">
      <dgm:prSet presAssocID="{75F1245C-5456-4A0E-AF6E-D7F3CC58CEFD}" presName="thickLine" presStyleLbl="alignNode1" presStyleIdx="4" presStyleCnt="16"/>
      <dgm:spPr/>
    </dgm:pt>
    <dgm:pt modelId="{63C97DD6-F840-421A-85A4-7E4BD39269E6}" type="pres">
      <dgm:prSet presAssocID="{75F1245C-5456-4A0E-AF6E-D7F3CC58CEFD}" presName="horz1" presStyleCnt="0"/>
      <dgm:spPr/>
    </dgm:pt>
    <dgm:pt modelId="{771A43A1-4418-4775-87F6-5C7265B28E11}" type="pres">
      <dgm:prSet presAssocID="{75F1245C-5456-4A0E-AF6E-D7F3CC58CEFD}" presName="tx1" presStyleLbl="revTx" presStyleIdx="4" presStyleCnt="16"/>
      <dgm:spPr/>
    </dgm:pt>
    <dgm:pt modelId="{04A64F90-8CA6-4943-ADE6-D51D2548FCBA}" type="pres">
      <dgm:prSet presAssocID="{75F1245C-5456-4A0E-AF6E-D7F3CC58CEFD}" presName="vert1" presStyleCnt="0"/>
      <dgm:spPr/>
    </dgm:pt>
    <dgm:pt modelId="{323A7042-D9B2-4F0B-A66E-F1AAD38E276C}" type="pres">
      <dgm:prSet presAssocID="{7E3009EF-F3A7-44DF-AB03-ECF124C0547E}" presName="thickLine" presStyleLbl="alignNode1" presStyleIdx="5" presStyleCnt="16"/>
      <dgm:spPr/>
    </dgm:pt>
    <dgm:pt modelId="{14F1CE7E-3972-4153-B3BB-2688F9530A3B}" type="pres">
      <dgm:prSet presAssocID="{7E3009EF-F3A7-44DF-AB03-ECF124C0547E}" presName="horz1" presStyleCnt="0"/>
      <dgm:spPr/>
    </dgm:pt>
    <dgm:pt modelId="{E968CE85-B47F-49C2-B5C7-933A2DA9F834}" type="pres">
      <dgm:prSet presAssocID="{7E3009EF-F3A7-44DF-AB03-ECF124C0547E}" presName="tx1" presStyleLbl="revTx" presStyleIdx="5" presStyleCnt="16"/>
      <dgm:spPr/>
    </dgm:pt>
    <dgm:pt modelId="{D7E82B2B-E565-411D-9B43-793D5F44065F}" type="pres">
      <dgm:prSet presAssocID="{7E3009EF-F3A7-44DF-AB03-ECF124C0547E}" presName="vert1" presStyleCnt="0"/>
      <dgm:spPr/>
    </dgm:pt>
    <dgm:pt modelId="{11200B8F-8A45-49FF-AA75-6EC294D7389B}" type="pres">
      <dgm:prSet presAssocID="{AC7A93EB-90C1-464A-B97C-6687AA04A50A}" presName="thickLine" presStyleLbl="alignNode1" presStyleIdx="6" presStyleCnt="16"/>
      <dgm:spPr/>
    </dgm:pt>
    <dgm:pt modelId="{50FCE164-9AC3-4A7E-9BDB-FCA164829334}" type="pres">
      <dgm:prSet presAssocID="{AC7A93EB-90C1-464A-B97C-6687AA04A50A}" presName="horz1" presStyleCnt="0"/>
      <dgm:spPr/>
    </dgm:pt>
    <dgm:pt modelId="{C1C2F16F-64BF-4508-9981-0C978B83BEC3}" type="pres">
      <dgm:prSet presAssocID="{AC7A93EB-90C1-464A-B97C-6687AA04A50A}" presName="tx1" presStyleLbl="revTx" presStyleIdx="6" presStyleCnt="16"/>
      <dgm:spPr/>
    </dgm:pt>
    <dgm:pt modelId="{37EC84C4-7032-4105-B618-1C444ADDC9D7}" type="pres">
      <dgm:prSet presAssocID="{AC7A93EB-90C1-464A-B97C-6687AA04A50A}" presName="vert1" presStyleCnt="0"/>
      <dgm:spPr/>
    </dgm:pt>
    <dgm:pt modelId="{1BF69010-1F61-4064-9BDA-8465D043DE06}" type="pres">
      <dgm:prSet presAssocID="{0CCFC80C-A2C6-4CBA-924B-EDE03FA3879E}" presName="thickLine" presStyleLbl="alignNode1" presStyleIdx="7" presStyleCnt="16"/>
      <dgm:spPr/>
    </dgm:pt>
    <dgm:pt modelId="{58AAD2B6-86FD-4B52-8694-61DA5B98491C}" type="pres">
      <dgm:prSet presAssocID="{0CCFC80C-A2C6-4CBA-924B-EDE03FA3879E}" presName="horz1" presStyleCnt="0"/>
      <dgm:spPr/>
    </dgm:pt>
    <dgm:pt modelId="{AAED3C49-13F8-4AC6-A449-AB236EE9A374}" type="pres">
      <dgm:prSet presAssocID="{0CCFC80C-A2C6-4CBA-924B-EDE03FA3879E}" presName="tx1" presStyleLbl="revTx" presStyleIdx="7" presStyleCnt="16"/>
      <dgm:spPr/>
    </dgm:pt>
    <dgm:pt modelId="{EBCB47C1-0310-4C9F-9348-78D59A2DE404}" type="pres">
      <dgm:prSet presAssocID="{0CCFC80C-A2C6-4CBA-924B-EDE03FA3879E}" presName="vert1" presStyleCnt="0"/>
      <dgm:spPr/>
    </dgm:pt>
    <dgm:pt modelId="{8A90ACFB-CA96-4737-AD72-212D16AA28BB}" type="pres">
      <dgm:prSet presAssocID="{E3617E11-FCDC-4C6C-8C75-F83DD58C738C}" presName="thickLine" presStyleLbl="alignNode1" presStyleIdx="8" presStyleCnt="16"/>
      <dgm:spPr/>
    </dgm:pt>
    <dgm:pt modelId="{AA9EFDAE-7238-4AF2-A16C-408D9298FBC8}" type="pres">
      <dgm:prSet presAssocID="{E3617E11-FCDC-4C6C-8C75-F83DD58C738C}" presName="horz1" presStyleCnt="0"/>
      <dgm:spPr/>
    </dgm:pt>
    <dgm:pt modelId="{42935D2F-CEF6-4518-B8C9-E50ECB2954A7}" type="pres">
      <dgm:prSet presAssocID="{E3617E11-FCDC-4C6C-8C75-F83DD58C738C}" presName="tx1" presStyleLbl="revTx" presStyleIdx="8" presStyleCnt="16"/>
      <dgm:spPr/>
    </dgm:pt>
    <dgm:pt modelId="{28A1A5BD-806A-4256-B818-06E5FF9E5537}" type="pres">
      <dgm:prSet presAssocID="{E3617E11-FCDC-4C6C-8C75-F83DD58C738C}" presName="vert1" presStyleCnt="0"/>
      <dgm:spPr/>
    </dgm:pt>
    <dgm:pt modelId="{7546BD97-3B2B-4CD7-9FE5-B56DF8C19166}" type="pres">
      <dgm:prSet presAssocID="{4F1C575E-6E16-4BC1-9823-E5BC8E057B4B}" presName="thickLine" presStyleLbl="alignNode1" presStyleIdx="9" presStyleCnt="16"/>
      <dgm:spPr/>
    </dgm:pt>
    <dgm:pt modelId="{0C939FA2-D00D-4737-A81B-0D5BDBEC9474}" type="pres">
      <dgm:prSet presAssocID="{4F1C575E-6E16-4BC1-9823-E5BC8E057B4B}" presName="horz1" presStyleCnt="0"/>
      <dgm:spPr/>
    </dgm:pt>
    <dgm:pt modelId="{0DF566E4-E1C7-40E6-8D00-9E3369863E60}" type="pres">
      <dgm:prSet presAssocID="{4F1C575E-6E16-4BC1-9823-E5BC8E057B4B}" presName="tx1" presStyleLbl="revTx" presStyleIdx="9" presStyleCnt="16"/>
      <dgm:spPr/>
    </dgm:pt>
    <dgm:pt modelId="{601ACB62-F81E-4706-A19D-93845DB9C7D5}" type="pres">
      <dgm:prSet presAssocID="{4F1C575E-6E16-4BC1-9823-E5BC8E057B4B}" presName="vert1" presStyleCnt="0"/>
      <dgm:spPr/>
    </dgm:pt>
    <dgm:pt modelId="{2D27D517-C417-4B4E-B897-F40B94DAE488}" type="pres">
      <dgm:prSet presAssocID="{18823757-E80F-4568-B870-93F993EFCEFC}" presName="thickLine" presStyleLbl="alignNode1" presStyleIdx="10" presStyleCnt="16"/>
      <dgm:spPr/>
    </dgm:pt>
    <dgm:pt modelId="{AABF7DEC-7B63-4AA4-B4B4-0D23BC6537D3}" type="pres">
      <dgm:prSet presAssocID="{18823757-E80F-4568-B870-93F993EFCEFC}" presName="horz1" presStyleCnt="0"/>
      <dgm:spPr/>
    </dgm:pt>
    <dgm:pt modelId="{7AB2102A-D2C8-4A58-8D72-212BA8C52126}" type="pres">
      <dgm:prSet presAssocID="{18823757-E80F-4568-B870-93F993EFCEFC}" presName="tx1" presStyleLbl="revTx" presStyleIdx="10" presStyleCnt="16"/>
      <dgm:spPr/>
    </dgm:pt>
    <dgm:pt modelId="{FF590CAA-582E-40A8-A1D6-F18CA226AAC3}" type="pres">
      <dgm:prSet presAssocID="{18823757-E80F-4568-B870-93F993EFCEFC}" presName="vert1" presStyleCnt="0"/>
      <dgm:spPr/>
    </dgm:pt>
    <dgm:pt modelId="{75FFCC02-0A3F-46F0-96BD-A60E6B311C8B}" type="pres">
      <dgm:prSet presAssocID="{C9577B06-1C0E-4586-AF23-277A46CF7538}" presName="thickLine" presStyleLbl="alignNode1" presStyleIdx="11" presStyleCnt="16"/>
      <dgm:spPr/>
    </dgm:pt>
    <dgm:pt modelId="{4345784F-C669-4366-A85C-5E884CBC276C}" type="pres">
      <dgm:prSet presAssocID="{C9577B06-1C0E-4586-AF23-277A46CF7538}" presName="horz1" presStyleCnt="0"/>
      <dgm:spPr/>
    </dgm:pt>
    <dgm:pt modelId="{92858AA0-22BD-44B7-B282-2518F8137F79}" type="pres">
      <dgm:prSet presAssocID="{C9577B06-1C0E-4586-AF23-277A46CF7538}" presName="tx1" presStyleLbl="revTx" presStyleIdx="11" presStyleCnt="16"/>
      <dgm:spPr/>
    </dgm:pt>
    <dgm:pt modelId="{7B55F79E-F172-42CE-9630-E85F3A46C9F9}" type="pres">
      <dgm:prSet presAssocID="{C9577B06-1C0E-4586-AF23-277A46CF7538}" presName="vert1" presStyleCnt="0"/>
      <dgm:spPr/>
    </dgm:pt>
    <dgm:pt modelId="{6B6B4673-3626-4DC7-9EBB-DA6BD6FD4CA0}" type="pres">
      <dgm:prSet presAssocID="{AF1835E7-2A3B-41B3-8144-6CC328885D81}" presName="thickLine" presStyleLbl="alignNode1" presStyleIdx="12" presStyleCnt="16"/>
      <dgm:spPr/>
    </dgm:pt>
    <dgm:pt modelId="{7A03E1E9-0101-4DD3-9F11-8761AC70F7E5}" type="pres">
      <dgm:prSet presAssocID="{AF1835E7-2A3B-41B3-8144-6CC328885D81}" presName="horz1" presStyleCnt="0"/>
      <dgm:spPr/>
    </dgm:pt>
    <dgm:pt modelId="{AB9B4AE7-D831-4BDD-AFE1-0B74DF3EAF94}" type="pres">
      <dgm:prSet presAssocID="{AF1835E7-2A3B-41B3-8144-6CC328885D81}" presName="tx1" presStyleLbl="revTx" presStyleIdx="12" presStyleCnt="16"/>
      <dgm:spPr/>
    </dgm:pt>
    <dgm:pt modelId="{6A6A561C-5D11-4C56-9A59-6E0F2D6E9A5D}" type="pres">
      <dgm:prSet presAssocID="{AF1835E7-2A3B-41B3-8144-6CC328885D81}" presName="vert1" presStyleCnt="0"/>
      <dgm:spPr/>
    </dgm:pt>
    <dgm:pt modelId="{C50F25CE-FED1-446F-886B-6C48609FC66C}" type="pres">
      <dgm:prSet presAssocID="{7F9C03C7-1D6E-48BD-9D9E-E7B41B581120}" presName="thickLine" presStyleLbl="alignNode1" presStyleIdx="13" presStyleCnt="16"/>
      <dgm:spPr/>
    </dgm:pt>
    <dgm:pt modelId="{5ACE016A-898A-47F3-88BD-43395878F49A}" type="pres">
      <dgm:prSet presAssocID="{7F9C03C7-1D6E-48BD-9D9E-E7B41B581120}" presName="horz1" presStyleCnt="0"/>
      <dgm:spPr/>
    </dgm:pt>
    <dgm:pt modelId="{7D5F3E38-254B-4DBC-BDCE-ACB65D72159E}" type="pres">
      <dgm:prSet presAssocID="{7F9C03C7-1D6E-48BD-9D9E-E7B41B581120}" presName="tx1" presStyleLbl="revTx" presStyleIdx="13" presStyleCnt="16"/>
      <dgm:spPr/>
    </dgm:pt>
    <dgm:pt modelId="{A9E771B1-F518-4A0A-9A6D-4F31EA062912}" type="pres">
      <dgm:prSet presAssocID="{7F9C03C7-1D6E-48BD-9D9E-E7B41B581120}" presName="vert1" presStyleCnt="0"/>
      <dgm:spPr/>
    </dgm:pt>
    <dgm:pt modelId="{C41D2AF7-012B-4D1F-9291-86D711511E7B}" type="pres">
      <dgm:prSet presAssocID="{7E50C35B-793F-499A-9CD3-C6F35215C9E3}" presName="thickLine" presStyleLbl="alignNode1" presStyleIdx="14" presStyleCnt="16"/>
      <dgm:spPr/>
    </dgm:pt>
    <dgm:pt modelId="{362D5D1F-BB59-453C-96C0-192AF11B1FE3}" type="pres">
      <dgm:prSet presAssocID="{7E50C35B-793F-499A-9CD3-C6F35215C9E3}" presName="horz1" presStyleCnt="0"/>
      <dgm:spPr/>
    </dgm:pt>
    <dgm:pt modelId="{FADFAE9F-FEF2-4837-93D6-D22B33EFFDFF}" type="pres">
      <dgm:prSet presAssocID="{7E50C35B-793F-499A-9CD3-C6F35215C9E3}" presName="tx1" presStyleLbl="revTx" presStyleIdx="14" presStyleCnt="16"/>
      <dgm:spPr/>
    </dgm:pt>
    <dgm:pt modelId="{936E6B56-FD16-46BA-AD7D-6CAAB8ED02C1}" type="pres">
      <dgm:prSet presAssocID="{7E50C35B-793F-499A-9CD3-C6F35215C9E3}" presName="vert1" presStyleCnt="0"/>
      <dgm:spPr/>
    </dgm:pt>
    <dgm:pt modelId="{1768FE77-D730-4829-8F50-B407021491C1}" type="pres">
      <dgm:prSet presAssocID="{32B4A431-FCBF-42A9-BF79-176DC97A6034}" presName="thickLine" presStyleLbl="alignNode1" presStyleIdx="15" presStyleCnt="16"/>
      <dgm:spPr/>
    </dgm:pt>
    <dgm:pt modelId="{5D541D47-1710-4A7D-9558-2CBE4FC60358}" type="pres">
      <dgm:prSet presAssocID="{32B4A431-FCBF-42A9-BF79-176DC97A6034}" presName="horz1" presStyleCnt="0"/>
      <dgm:spPr/>
    </dgm:pt>
    <dgm:pt modelId="{6F4D8C02-620B-4CD9-8947-DFDDAF14E8C0}" type="pres">
      <dgm:prSet presAssocID="{32B4A431-FCBF-42A9-BF79-176DC97A6034}" presName="tx1" presStyleLbl="revTx" presStyleIdx="15" presStyleCnt="16"/>
      <dgm:spPr/>
    </dgm:pt>
    <dgm:pt modelId="{B3837D5E-D8F7-49FF-AA66-A93EA9D883FC}" type="pres">
      <dgm:prSet presAssocID="{32B4A431-FCBF-42A9-BF79-176DC97A6034}" presName="vert1" presStyleCnt="0"/>
      <dgm:spPr/>
    </dgm:pt>
  </dgm:ptLst>
  <dgm:cxnLst>
    <dgm:cxn modelId="{B79AC10F-5644-4933-A725-ACAB9347826C}" type="presOf" srcId="{4D792FB0-99D7-4742-BE78-CEC541FA12F6}" destId="{2AF9E6F1-D4F7-406C-ADAE-21887A781363}" srcOrd="0" destOrd="0" presId="urn:microsoft.com/office/officeart/2008/layout/LinedList"/>
    <dgm:cxn modelId="{ABA79D11-AE65-40A9-BFB6-3A5CD6477B22}" srcId="{B664EF12-0387-4EC1-8D3F-4F157AB549FE}" destId="{AF1835E7-2A3B-41B3-8144-6CC328885D81}" srcOrd="12" destOrd="0" parTransId="{93F84EA3-7BD7-4B4D-8EF7-6F74E9474813}" sibTransId="{F43689AB-243D-4DB8-9DEC-29E131126415}"/>
    <dgm:cxn modelId="{66491012-1019-4A33-90E1-43BD5C394714}" srcId="{B664EF12-0387-4EC1-8D3F-4F157AB549FE}" destId="{7E3009EF-F3A7-44DF-AB03-ECF124C0547E}" srcOrd="5" destOrd="0" parTransId="{6838A0DA-CC78-4B24-B484-902A2208F6C2}" sibTransId="{3FF4099C-7F0C-4BD0-80E5-C916876A0802}"/>
    <dgm:cxn modelId="{59003C33-C177-4BFC-830A-29A6328DB515}" srcId="{B664EF12-0387-4EC1-8D3F-4F157AB549FE}" destId="{359B86A2-7FDA-4B10-9ED9-568A2716480A}" srcOrd="0" destOrd="0" parTransId="{6D2E10CF-5CBF-47AA-B84F-DCB8517009D4}" sibTransId="{80AB8928-86F0-4929-A763-59A6E1BC7ABA}"/>
    <dgm:cxn modelId="{76669B3B-D869-414B-821F-EC3DACB45AB6}" type="presOf" srcId="{7E50C35B-793F-499A-9CD3-C6F35215C9E3}" destId="{FADFAE9F-FEF2-4837-93D6-D22B33EFFDFF}" srcOrd="0" destOrd="0" presId="urn:microsoft.com/office/officeart/2008/layout/LinedList"/>
    <dgm:cxn modelId="{DA8CE245-A639-4813-B8B1-14AB0F54EFF5}" type="presOf" srcId="{AC7A93EB-90C1-464A-B97C-6687AA04A50A}" destId="{C1C2F16F-64BF-4508-9981-0C978B83BEC3}" srcOrd="0" destOrd="0" presId="urn:microsoft.com/office/officeart/2008/layout/LinedList"/>
    <dgm:cxn modelId="{B67AC069-E4BE-4C9A-A6CF-F128C67D3D79}" srcId="{B664EF12-0387-4EC1-8D3F-4F157AB549FE}" destId="{A6FED88A-5BAC-4975-93C1-221E3B637CB9}" srcOrd="3" destOrd="0" parTransId="{A784BB73-480A-4431-809C-218BDA09F210}" sibTransId="{E716019A-2240-4040-8AB0-11E063AF4B53}"/>
    <dgm:cxn modelId="{28DEBE6D-6194-4993-80DF-40C9B12C251D}" type="presOf" srcId="{0CCFC80C-A2C6-4CBA-924B-EDE03FA3879E}" destId="{AAED3C49-13F8-4AC6-A449-AB236EE9A374}" srcOrd="0" destOrd="0" presId="urn:microsoft.com/office/officeart/2008/layout/LinedList"/>
    <dgm:cxn modelId="{A999BF6D-0698-4E75-BD03-803DB063797C}" srcId="{B664EF12-0387-4EC1-8D3F-4F157AB549FE}" destId="{4F1C575E-6E16-4BC1-9823-E5BC8E057B4B}" srcOrd="9" destOrd="0" parTransId="{4E2F4D86-C6DB-4DDE-B7FF-5DB05E67BFAA}" sibTransId="{3EC93FAC-2C2F-42C8-8B78-FFEDA6F17789}"/>
    <dgm:cxn modelId="{DEC71754-3F55-4270-9576-20525A5A0736}" srcId="{B664EF12-0387-4EC1-8D3F-4F157AB549FE}" destId="{32B4A431-FCBF-42A9-BF79-176DC97A6034}" srcOrd="15" destOrd="0" parTransId="{2E87CBB2-02FE-4178-8246-DB2DF44073F1}" sibTransId="{E27BCB62-8248-40D4-ACDE-E01C4F121705}"/>
    <dgm:cxn modelId="{1352FA55-74E2-466F-BD7B-679BB19D3039}" srcId="{B664EF12-0387-4EC1-8D3F-4F157AB549FE}" destId="{AC7A93EB-90C1-464A-B97C-6687AA04A50A}" srcOrd="6" destOrd="0" parTransId="{2224FADB-EA4E-430C-8A5C-3C13ECD61199}" sibTransId="{8E6BC218-C87E-42FD-98D3-D2F880C43623}"/>
    <dgm:cxn modelId="{15EF4478-2C23-49EB-994D-66DF41D854EC}" type="presOf" srcId="{E3617E11-FCDC-4C6C-8C75-F83DD58C738C}" destId="{42935D2F-CEF6-4518-B8C9-E50ECB2954A7}" srcOrd="0" destOrd="0" presId="urn:microsoft.com/office/officeart/2008/layout/LinedList"/>
    <dgm:cxn modelId="{950C6B59-FB84-4891-BB36-62CCECB16438}" srcId="{B664EF12-0387-4EC1-8D3F-4F157AB549FE}" destId="{0CCFC80C-A2C6-4CBA-924B-EDE03FA3879E}" srcOrd="7" destOrd="0" parTransId="{2D8494A8-A6F5-4D05-AABA-B1DAA9235FC2}" sibTransId="{E16E4A73-0D3B-45D0-885F-79BCAEDFB503}"/>
    <dgm:cxn modelId="{E9116780-0FF2-4220-8D4E-729603DC8AFA}" type="presOf" srcId="{B664EF12-0387-4EC1-8D3F-4F157AB549FE}" destId="{443F865E-8A37-467F-BDD0-1D413AA86922}" srcOrd="0" destOrd="0" presId="urn:microsoft.com/office/officeart/2008/layout/LinedList"/>
    <dgm:cxn modelId="{60AC3A84-8D46-4B66-AD3F-F348CAEA5D0F}" type="presOf" srcId="{32B4A431-FCBF-42A9-BF79-176DC97A6034}" destId="{6F4D8C02-620B-4CD9-8947-DFDDAF14E8C0}" srcOrd="0" destOrd="0" presId="urn:microsoft.com/office/officeart/2008/layout/LinedList"/>
    <dgm:cxn modelId="{859F5D89-E034-40D8-B038-E062EBEAC62F}" srcId="{B664EF12-0387-4EC1-8D3F-4F157AB549FE}" destId="{C9577B06-1C0E-4586-AF23-277A46CF7538}" srcOrd="11" destOrd="0" parTransId="{610BFFFF-5A7F-49D0-AACA-6DF36AF8EF78}" sibTransId="{FF1A117E-7437-468A-ABFE-D9B0CFB379D0}"/>
    <dgm:cxn modelId="{ADC4C592-5036-4CE1-81D1-7C8A4A0962A1}" srcId="{B664EF12-0387-4EC1-8D3F-4F157AB549FE}" destId="{7F9C03C7-1D6E-48BD-9D9E-E7B41B581120}" srcOrd="13" destOrd="0" parTransId="{E8434703-6023-471A-8250-7E55D2D7919F}" sibTransId="{1E9A7421-7B5B-4597-84C2-37C08591C52F}"/>
    <dgm:cxn modelId="{C252759E-EF22-48C6-AF74-50C7D161DBCD}" type="presOf" srcId="{C9577B06-1C0E-4586-AF23-277A46CF7538}" destId="{92858AA0-22BD-44B7-B282-2518F8137F79}" srcOrd="0" destOrd="0" presId="urn:microsoft.com/office/officeart/2008/layout/LinedList"/>
    <dgm:cxn modelId="{DD8D08A0-68E7-4547-AA64-2F2BA81E903B}" type="presOf" srcId="{CF8F2988-4E71-4038-A155-B746EFD496DF}" destId="{345A9539-20F3-43A7-92EA-18E87F980904}" srcOrd="0" destOrd="0" presId="urn:microsoft.com/office/officeart/2008/layout/LinedList"/>
    <dgm:cxn modelId="{CA480EA0-A0D7-4B61-B414-0A9787E223F5}" type="presOf" srcId="{75F1245C-5456-4A0E-AF6E-D7F3CC58CEFD}" destId="{771A43A1-4418-4775-87F6-5C7265B28E11}" srcOrd="0" destOrd="0" presId="urn:microsoft.com/office/officeart/2008/layout/LinedList"/>
    <dgm:cxn modelId="{EFB6F4A8-AE2E-41E5-BDC2-C4CB204A7467}" srcId="{B664EF12-0387-4EC1-8D3F-4F157AB549FE}" destId="{E3617E11-FCDC-4C6C-8C75-F83DD58C738C}" srcOrd="8" destOrd="0" parTransId="{FD3E4B6D-D4BF-44A0-934E-BF4D31D976F2}" sibTransId="{6E88251B-C33A-4B97-AD6D-D9B9AFEFD8D0}"/>
    <dgm:cxn modelId="{1B28BAAA-DB46-463D-B0F8-9B299658C76D}" type="presOf" srcId="{AF1835E7-2A3B-41B3-8144-6CC328885D81}" destId="{AB9B4AE7-D831-4BDD-AFE1-0B74DF3EAF94}" srcOrd="0" destOrd="0" presId="urn:microsoft.com/office/officeart/2008/layout/LinedList"/>
    <dgm:cxn modelId="{CDDDACAF-44D3-4473-90E4-B29245A45216}" type="presOf" srcId="{359B86A2-7FDA-4B10-9ED9-568A2716480A}" destId="{C2498B41-104E-416D-9B3B-A80750A75A5B}" srcOrd="0" destOrd="0" presId="urn:microsoft.com/office/officeart/2008/layout/LinedList"/>
    <dgm:cxn modelId="{20E215B3-A3CC-4B75-B904-4C425649A9BC}" srcId="{B664EF12-0387-4EC1-8D3F-4F157AB549FE}" destId="{7E50C35B-793F-499A-9CD3-C6F35215C9E3}" srcOrd="14" destOrd="0" parTransId="{CE13D78D-D37F-4BFF-820B-3CAF90A14BE2}" sibTransId="{585475D2-F587-433C-A919-B821B04C9419}"/>
    <dgm:cxn modelId="{FCBA50B6-D1EE-4D78-9FEE-5DF27FE44D48}" srcId="{B664EF12-0387-4EC1-8D3F-4F157AB549FE}" destId="{75F1245C-5456-4A0E-AF6E-D7F3CC58CEFD}" srcOrd="4" destOrd="0" parTransId="{48B3BA1A-FEA2-4076-9669-50729F6950BD}" sibTransId="{BAF076D3-AA9B-41DF-B019-95C9FF4AF4A2}"/>
    <dgm:cxn modelId="{4FEC87B8-FCB2-4E89-B878-BA4CC5C2C0B1}" type="presOf" srcId="{4F1C575E-6E16-4BC1-9823-E5BC8E057B4B}" destId="{0DF566E4-E1C7-40E6-8D00-9E3369863E60}" srcOrd="0" destOrd="0" presId="urn:microsoft.com/office/officeart/2008/layout/LinedList"/>
    <dgm:cxn modelId="{D009A5BD-4471-439F-A385-03E7BB1B684D}" type="presOf" srcId="{A6FED88A-5BAC-4975-93C1-221E3B637CB9}" destId="{A08EB3B4-12C7-4756-8DB3-92E22C9AB70A}" srcOrd="0" destOrd="0" presId="urn:microsoft.com/office/officeart/2008/layout/LinedList"/>
    <dgm:cxn modelId="{703533C5-52EE-4B96-98B8-46D615B588BC}" type="presOf" srcId="{18823757-E80F-4568-B870-93F993EFCEFC}" destId="{7AB2102A-D2C8-4A58-8D72-212BA8C52126}" srcOrd="0" destOrd="0" presId="urn:microsoft.com/office/officeart/2008/layout/LinedList"/>
    <dgm:cxn modelId="{7606A0DF-400E-425A-98C1-22BC154C30E2}" type="presOf" srcId="{7E3009EF-F3A7-44DF-AB03-ECF124C0547E}" destId="{E968CE85-B47F-49C2-B5C7-933A2DA9F834}" srcOrd="0" destOrd="0" presId="urn:microsoft.com/office/officeart/2008/layout/LinedList"/>
    <dgm:cxn modelId="{3BADC7DF-787D-4E89-B535-970A9694405A}" srcId="{B664EF12-0387-4EC1-8D3F-4F157AB549FE}" destId="{CF8F2988-4E71-4038-A155-B746EFD496DF}" srcOrd="2" destOrd="0" parTransId="{028441B4-B84D-4366-A822-D100BA04C68E}" sibTransId="{93B2449F-CBDA-4FFD-8D71-1EC4A447B020}"/>
    <dgm:cxn modelId="{80D1F3E1-3218-493D-B8A7-F8E84C1F2243}" srcId="{B664EF12-0387-4EC1-8D3F-4F157AB549FE}" destId="{4D792FB0-99D7-4742-BE78-CEC541FA12F6}" srcOrd="1" destOrd="0" parTransId="{58CE1AF7-C992-45C8-98C9-CFD0AA79693B}" sibTransId="{2EC1F01D-F50C-4842-8C95-B212BB22BE78}"/>
    <dgm:cxn modelId="{FB1041F3-AD49-4202-A438-74CCC40EF169}" srcId="{B664EF12-0387-4EC1-8D3F-4F157AB549FE}" destId="{18823757-E80F-4568-B870-93F993EFCEFC}" srcOrd="10" destOrd="0" parTransId="{475FC3F4-75BF-46DD-93B0-D65CAA043170}" sibTransId="{09091A97-1AF7-41F3-A2E0-3F7E4DBBF1F0}"/>
    <dgm:cxn modelId="{6A42DBFB-0D6D-4963-9205-A4320098835B}" type="presOf" srcId="{7F9C03C7-1D6E-48BD-9D9E-E7B41B581120}" destId="{7D5F3E38-254B-4DBC-BDCE-ACB65D72159E}" srcOrd="0" destOrd="0" presId="urn:microsoft.com/office/officeart/2008/layout/LinedList"/>
    <dgm:cxn modelId="{B906A16D-C545-4847-9DB0-B4622EDCA996}" type="presParOf" srcId="{443F865E-8A37-467F-BDD0-1D413AA86922}" destId="{8A6DDDBE-EBEE-477E-8122-37005B6E0654}" srcOrd="0" destOrd="0" presId="urn:microsoft.com/office/officeart/2008/layout/LinedList"/>
    <dgm:cxn modelId="{927BA431-01A9-4B99-8F85-E17AA521F6F6}" type="presParOf" srcId="{443F865E-8A37-467F-BDD0-1D413AA86922}" destId="{EF810187-34BE-4973-89DA-97ABF2F0F893}" srcOrd="1" destOrd="0" presId="urn:microsoft.com/office/officeart/2008/layout/LinedList"/>
    <dgm:cxn modelId="{EE7243EA-873A-4DDB-981D-5315A899615A}" type="presParOf" srcId="{EF810187-34BE-4973-89DA-97ABF2F0F893}" destId="{C2498B41-104E-416D-9B3B-A80750A75A5B}" srcOrd="0" destOrd="0" presId="urn:microsoft.com/office/officeart/2008/layout/LinedList"/>
    <dgm:cxn modelId="{408E7D2E-344A-4C4F-A954-DD07104E4760}" type="presParOf" srcId="{EF810187-34BE-4973-89DA-97ABF2F0F893}" destId="{A9CC99DE-C554-40B0-87F0-78AB8CAFBB72}" srcOrd="1" destOrd="0" presId="urn:microsoft.com/office/officeart/2008/layout/LinedList"/>
    <dgm:cxn modelId="{A5A830CE-17B6-4984-A89A-BDE0539DD60D}" type="presParOf" srcId="{443F865E-8A37-467F-BDD0-1D413AA86922}" destId="{9BE7C3C0-5A4F-4E64-95F7-04F351139D00}" srcOrd="2" destOrd="0" presId="urn:microsoft.com/office/officeart/2008/layout/LinedList"/>
    <dgm:cxn modelId="{EFA2B904-2234-48FF-B7C5-D2383A0544CE}" type="presParOf" srcId="{443F865E-8A37-467F-BDD0-1D413AA86922}" destId="{8235A0BA-C1A5-44C9-BFB9-B600EA457D78}" srcOrd="3" destOrd="0" presId="urn:microsoft.com/office/officeart/2008/layout/LinedList"/>
    <dgm:cxn modelId="{62547842-5428-4972-9CB2-2CF6F3B05346}" type="presParOf" srcId="{8235A0BA-C1A5-44C9-BFB9-B600EA457D78}" destId="{2AF9E6F1-D4F7-406C-ADAE-21887A781363}" srcOrd="0" destOrd="0" presId="urn:microsoft.com/office/officeart/2008/layout/LinedList"/>
    <dgm:cxn modelId="{D76B74A3-6228-48D3-B201-51E42FFBC92B}" type="presParOf" srcId="{8235A0BA-C1A5-44C9-BFB9-B600EA457D78}" destId="{385105D6-6960-42C1-A05B-7C11BAC94AFF}" srcOrd="1" destOrd="0" presId="urn:microsoft.com/office/officeart/2008/layout/LinedList"/>
    <dgm:cxn modelId="{93F71DAB-374B-4B32-8069-97E05CA37439}" type="presParOf" srcId="{443F865E-8A37-467F-BDD0-1D413AA86922}" destId="{FA4C1869-35A9-416E-BCF3-4124D7308A1D}" srcOrd="4" destOrd="0" presId="urn:microsoft.com/office/officeart/2008/layout/LinedList"/>
    <dgm:cxn modelId="{6C682395-8C8D-42AF-9BCF-5CA7F70E2904}" type="presParOf" srcId="{443F865E-8A37-467F-BDD0-1D413AA86922}" destId="{754415AD-7413-4D76-B7CA-08B50EE2B2F1}" srcOrd="5" destOrd="0" presId="urn:microsoft.com/office/officeart/2008/layout/LinedList"/>
    <dgm:cxn modelId="{9E29118C-1277-41B9-B9EF-2F4819BAB130}" type="presParOf" srcId="{754415AD-7413-4D76-B7CA-08B50EE2B2F1}" destId="{345A9539-20F3-43A7-92EA-18E87F980904}" srcOrd="0" destOrd="0" presId="urn:microsoft.com/office/officeart/2008/layout/LinedList"/>
    <dgm:cxn modelId="{B15E9807-F59C-4B23-8C82-166AB52A9F48}" type="presParOf" srcId="{754415AD-7413-4D76-B7CA-08B50EE2B2F1}" destId="{7236D6C5-32A3-4BF2-9CDA-2BEEDDCE8B74}" srcOrd="1" destOrd="0" presId="urn:microsoft.com/office/officeart/2008/layout/LinedList"/>
    <dgm:cxn modelId="{483B8394-9F83-4076-8794-D846688C3EC0}" type="presParOf" srcId="{443F865E-8A37-467F-BDD0-1D413AA86922}" destId="{7DF16DB9-4720-4791-99C2-AD62374CC6F2}" srcOrd="6" destOrd="0" presId="urn:microsoft.com/office/officeart/2008/layout/LinedList"/>
    <dgm:cxn modelId="{A08BA76E-33A1-454B-B842-EF36875E4293}" type="presParOf" srcId="{443F865E-8A37-467F-BDD0-1D413AA86922}" destId="{F5AA74F9-BB07-4341-8429-D3EECC307133}" srcOrd="7" destOrd="0" presId="urn:microsoft.com/office/officeart/2008/layout/LinedList"/>
    <dgm:cxn modelId="{07AEF461-CE4A-4E0E-A4CC-51B7C24A6E80}" type="presParOf" srcId="{F5AA74F9-BB07-4341-8429-D3EECC307133}" destId="{A08EB3B4-12C7-4756-8DB3-92E22C9AB70A}" srcOrd="0" destOrd="0" presId="urn:microsoft.com/office/officeart/2008/layout/LinedList"/>
    <dgm:cxn modelId="{113B26C4-4A7A-4E37-8896-30F517F3C68D}" type="presParOf" srcId="{F5AA74F9-BB07-4341-8429-D3EECC307133}" destId="{0DBCD605-B0D8-4DD0-82D3-A8672215B1FE}" srcOrd="1" destOrd="0" presId="urn:microsoft.com/office/officeart/2008/layout/LinedList"/>
    <dgm:cxn modelId="{1F2DA163-25D0-46E9-9287-2DFC6AA44C43}" type="presParOf" srcId="{443F865E-8A37-467F-BDD0-1D413AA86922}" destId="{AEA798BF-9E35-4235-A7D0-4CF5E36BA582}" srcOrd="8" destOrd="0" presId="urn:microsoft.com/office/officeart/2008/layout/LinedList"/>
    <dgm:cxn modelId="{DE8FFB92-3E37-46E2-B621-2A0CE022DEAB}" type="presParOf" srcId="{443F865E-8A37-467F-BDD0-1D413AA86922}" destId="{63C97DD6-F840-421A-85A4-7E4BD39269E6}" srcOrd="9" destOrd="0" presId="urn:microsoft.com/office/officeart/2008/layout/LinedList"/>
    <dgm:cxn modelId="{0F6FBDFD-7FE3-4632-86D4-1E601C25A4AC}" type="presParOf" srcId="{63C97DD6-F840-421A-85A4-7E4BD39269E6}" destId="{771A43A1-4418-4775-87F6-5C7265B28E11}" srcOrd="0" destOrd="0" presId="urn:microsoft.com/office/officeart/2008/layout/LinedList"/>
    <dgm:cxn modelId="{E10EA3C6-E59B-415A-A971-27AE88EF0776}" type="presParOf" srcId="{63C97DD6-F840-421A-85A4-7E4BD39269E6}" destId="{04A64F90-8CA6-4943-ADE6-D51D2548FCBA}" srcOrd="1" destOrd="0" presId="urn:microsoft.com/office/officeart/2008/layout/LinedList"/>
    <dgm:cxn modelId="{C105DA74-83DA-4A50-BBCA-BB39562B1509}" type="presParOf" srcId="{443F865E-8A37-467F-BDD0-1D413AA86922}" destId="{323A7042-D9B2-4F0B-A66E-F1AAD38E276C}" srcOrd="10" destOrd="0" presId="urn:microsoft.com/office/officeart/2008/layout/LinedList"/>
    <dgm:cxn modelId="{B650A89F-70A6-4659-A382-F69B6ACACC54}" type="presParOf" srcId="{443F865E-8A37-467F-BDD0-1D413AA86922}" destId="{14F1CE7E-3972-4153-B3BB-2688F9530A3B}" srcOrd="11" destOrd="0" presId="urn:microsoft.com/office/officeart/2008/layout/LinedList"/>
    <dgm:cxn modelId="{1386709B-8AE2-4010-9FDB-7F5D1C709D0E}" type="presParOf" srcId="{14F1CE7E-3972-4153-B3BB-2688F9530A3B}" destId="{E968CE85-B47F-49C2-B5C7-933A2DA9F834}" srcOrd="0" destOrd="0" presId="urn:microsoft.com/office/officeart/2008/layout/LinedList"/>
    <dgm:cxn modelId="{EB9D1A71-0D9F-46AA-9ECA-9DD16EC1405C}" type="presParOf" srcId="{14F1CE7E-3972-4153-B3BB-2688F9530A3B}" destId="{D7E82B2B-E565-411D-9B43-793D5F44065F}" srcOrd="1" destOrd="0" presId="urn:microsoft.com/office/officeart/2008/layout/LinedList"/>
    <dgm:cxn modelId="{31A49C39-0DE9-4797-A70E-DC0C1075905E}" type="presParOf" srcId="{443F865E-8A37-467F-BDD0-1D413AA86922}" destId="{11200B8F-8A45-49FF-AA75-6EC294D7389B}" srcOrd="12" destOrd="0" presId="urn:microsoft.com/office/officeart/2008/layout/LinedList"/>
    <dgm:cxn modelId="{9A70572D-E3F3-4D3B-9370-A251A00600DF}" type="presParOf" srcId="{443F865E-8A37-467F-BDD0-1D413AA86922}" destId="{50FCE164-9AC3-4A7E-9BDB-FCA164829334}" srcOrd="13" destOrd="0" presId="urn:microsoft.com/office/officeart/2008/layout/LinedList"/>
    <dgm:cxn modelId="{3D1DDEB7-83C4-4833-A5F9-B367876F70ED}" type="presParOf" srcId="{50FCE164-9AC3-4A7E-9BDB-FCA164829334}" destId="{C1C2F16F-64BF-4508-9981-0C978B83BEC3}" srcOrd="0" destOrd="0" presId="urn:microsoft.com/office/officeart/2008/layout/LinedList"/>
    <dgm:cxn modelId="{59A03AA4-B1D8-4845-BD3A-977F8B78F052}" type="presParOf" srcId="{50FCE164-9AC3-4A7E-9BDB-FCA164829334}" destId="{37EC84C4-7032-4105-B618-1C444ADDC9D7}" srcOrd="1" destOrd="0" presId="urn:microsoft.com/office/officeart/2008/layout/LinedList"/>
    <dgm:cxn modelId="{767E313B-B3CB-466D-AAE9-EEF3AC5070D5}" type="presParOf" srcId="{443F865E-8A37-467F-BDD0-1D413AA86922}" destId="{1BF69010-1F61-4064-9BDA-8465D043DE06}" srcOrd="14" destOrd="0" presId="urn:microsoft.com/office/officeart/2008/layout/LinedList"/>
    <dgm:cxn modelId="{203E85BA-438B-42AE-9C26-EAE1AC0ED280}" type="presParOf" srcId="{443F865E-8A37-467F-BDD0-1D413AA86922}" destId="{58AAD2B6-86FD-4B52-8694-61DA5B98491C}" srcOrd="15" destOrd="0" presId="urn:microsoft.com/office/officeart/2008/layout/LinedList"/>
    <dgm:cxn modelId="{441EEF1E-9CA0-42FE-89B6-125ADFAFE9D1}" type="presParOf" srcId="{58AAD2B6-86FD-4B52-8694-61DA5B98491C}" destId="{AAED3C49-13F8-4AC6-A449-AB236EE9A374}" srcOrd="0" destOrd="0" presId="urn:microsoft.com/office/officeart/2008/layout/LinedList"/>
    <dgm:cxn modelId="{2FA59BCB-8477-4B69-9838-7D6E81E7B752}" type="presParOf" srcId="{58AAD2B6-86FD-4B52-8694-61DA5B98491C}" destId="{EBCB47C1-0310-4C9F-9348-78D59A2DE404}" srcOrd="1" destOrd="0" presId="urn:microsoft.com/office/officeart/2008/layout/LinedList"/>
    <dgm:cxn modelId="{E555614A-9DF2-4DCA-BB90-A821C6458371}" type="presParOf" srcId="{443F865E-8A37-467F-BDD0-1D413AA86922}" destId="{8A90ACFB-CA96-4737-AD72-212D16AA28BB}" srcOrd="16" destOrd="0" presId="urn:microsoft.com/office/officeart/2008/layout/LinedList"/>
    <dgm:cxn modelId="{2B4AC506-C586-482A-AE41-A01E12D13338}" type="presParOf" srcId="{443F865E-8A37-467F-BDD0-1D413AA86922}" destId="{AA9EFDAE-7238-4AF2-A16C-408D9298FBC8}" srcOrd="17" destOrd="0" presId="urn:microsoft.com/office/officeart/2008/layout/LinedList"/>
    <dgm:cxn modelId="{AE891344-9945-455F-BF08-9A0A8C6B7479}" type="presParOf" srcId="{AA9EFDAE-7238-4AF2-A16C-408D9298FBC8}" destId="{42935D2F-CEF6-4518-B8C9-E50ECB2954A7}" srcOrd="0" destOrd="0" presId="urn:microsoft.com/office/officeart/2008/layout/LinedList"/>
    <dgm:cxn modelId="{7DFDC097-53EA-4087-A150-7381BFBF483B}" type="presParOf" srcId="{AA9EFDAE-7238-4AF2-A16C-408D9298FBC8}" destId="{28A1A5BD-806A-4256-B818-06E5FF9E5537}" srcOrd="1" destOrd="0" presId="urn:microsoft.com/office/officeart/2008/layout/LinedList"/>
    <dgm:cxn modelId="{A733914C-274A-4CD8-BDF4-73DC5D852543}" type="presParOf" srcId="{443F865E-8A37-467F-BDD0-1D413AA86922}" destId="{7546BD97-3B2B-4CD7-9FE5-B56DF8C19166}" srcOrd="18" destOrd="0" presId="urn:microsoft.com/office/officeart/2008/layout/LinedList"/>
    <dgm:cxn modelId="{02FAA77C-440A-41A5-A39E-DF48ABC66123}" type="presParOf" srcId="{443F865E-8A37-467F-BDD0-1D413AA86922}" destId="{0C939FA2-D00D-4737-A81B-0D5BDBEC9474}" srcOrd="19" destOrd="0" presId="urn:microsoft.com/office/officeart/2008/layout/LinedList"/>
    <dgm:cxn modelId="{EBA019D1-F560-417D-9CCB-BD4408557554}" type="presParOf" srcId="{0C939FA2-D00D-4737-A81B-0D5BDBEC9474}" destId="{0DF566E4-E1C7-40E6-8D00-9E3369863E60}" srcOrd="0" destOrd="0" presId="urn:microsoft.com/office/officeart/2008/layout/LinedList"/>
    <dgm:cxn modelId="{5334532B-F027-46EE-94D2-A768060F90E4}" type="presParOf" srcId="{0C939FA2-D00D-4737-A81B-0D5BDBEC9474}" destId="{601ACB62-F81E-4706-A19D-93845DB9C7D5}" srcOrd="1" destOrd="0" presId="urn:microsoft.com/office/officeart/2008/layout/LinedList"/>
    <dgm:cxn modelId="{BF2617FA-66CD-4FFA-9327-EDCEF026FA27}" type="presParOf" srcId="{443F865E-8A37-467F-BDD0-1D413AA86922}" destId="{2D27D517-C417-4B4E-B897-F40B94DAE488}" srcOrd="20" destOrd="0" presId="urn:microsoft.com/office/officeart/2008/layout/LinedList"/>
    <dgm:cxn modelId="{284763FE-5B60-4991-A6C3-7134F093FCD0}" type="presParOf" srcId="{443F865E-8A37-467F-BDD0-1D413AA86922}" destId="{AABF7DEC-7B63-4AA4-B4B4-0D23BC6537D3}" srcOrd="21" destOrd="0" presId="urn:microsoft.com/office/officeart/2008/layout/LinedList"/>
    <dgm:cxn modelId="{48FCDC4F-C049-4F8F-841A-C7713EE936CE}" type="presParOf" srcId="{AABF7DEC-7B63-4AA4-B4B4-0D23BC6537D3}" destId="{7AB2102A-D2C8-4A58-8D72-212BA8C52126}" srcOrd="0" destOrd="0" presId="urn:microsoft.com/office/officeart/2008/layout/LinedList"/>
    <dgm:cxn modelId="{669FB817-33A8-40CA-8F89-99F48D0C4833}" type="presParOf" srcId="{AABF7DEC-7B63-4AA4-B4B4-0D23BC6537D3}" destId="{FF590CAA-582E-40A8-A1D6-F18CA226AAC3}" srcOrd="1" destOrd="0" presId="urn:microsoft.com/office/officeart/2008/layout/LinedList"/>
    <dgm:cxn modelId="{73C4EF41-62C7-4065-99CC-DB4251DD652D}" type="presParOf" srcId="{443F865E-8A37-467F-BDD0-1D413AA86922}" destId="{75FFCC02-0A3F-46F0-96BD-A60E6B311C8B}" srcOrd="22" destOrd="0" presId="urn:microsoft.com/office/officeart/2008/layout/LinedList"/>
    <dgm:cxn modelId="{680E9CDE-445A-4D05-AC1F-800D1FAA8EEA}" type="presParOf" srcId="{443F865E-8A37-467F-BDD0-1D413AA86922}" destId="{4345784F-C669-4366-A85C-5E884CBC276C}" srcOrd="23" destOrd="0" presId="urn:microsoft.com/office/officeart/2008/layout/LinedList"/>
    <dgm:cxn modelId="{AB072C17-4576-4A32-8828-5004A59C24D2}" type="presParOf" srcId="{4345784F-C669-4366-A85C-5E884CBC276C}" destId="{92858AA0-22BD-44B7-B282-2518F8137F79}" srcOrd="0" destOrd="0" presId="urn:microsoft.com/office/officeart/2008/layout/LinedList"/>
    <dgm:cxn modelId="{CEC0BA10-6AD6-4915-85FE-CF953726021C}" type="presParOf" srcId="{4345784F-C669-4366-A85C-5E884CBC276C}" destId="{7B55F79E-F172-42CE-9630-E85F3A46C9F9}" srcOrd="1" destOrd="0" presId="urn:microsoft.com/office/officeart/2008/layout/LinedList"/>
    <dgm:cxn modelId="{E9FDFF28-7563-4133-9225-AAE9E20CDCDB}" type="presParOf" srcId="{443F865E-8A37-467F-BDD0-1D413AA86922}" destId="{6B6B4673-3626-4DC7-9EBB-DA6BD6FD4CA0}" srcOrd="24" destOrd="0" presId="urn:microsoft.com/office/officeart/2008/layout/LinedList"/>
    <dgm:cxn modelId="{28890D7A-7283-48C8-8906-E4C391B1B616}" type="presParOf" srcId="{443F865E-8A37-467F-BDD0-1D413AA86922}" destId="{7A03E1E9-0101-4DD3-9F11-8761AC70F7E5}" srcOrd="25" destOrd="0" presId="urn:microsoft.com/office/officeart/2008/layout/LinedList"/>
    <dgm:cxn modelId="{96B3E209-7478-4128-9142-9CF182C7DDE9}" type="presParOf" srcId="{7A03E1E9-0101-4DD3-9F11-8761AC70F7E5}" destId="{AB9B4AE7-D831-4BDD-AFE1-0B74DF3EAF94}" srcOrd="0" destOrd="0" presId="urn:microsoft.com/office/officeart/2008/layout/LinedList"/>
    <dgm:cxn modelId="{B295967F-A265-40AE-A3A1-1B95790D4572}" type="presParOf" srcId="{7A03E1E9-0101-4DD3-9F11-8761AC70F7E5}" destId="{6A6A561C-5D11-4C56-9A59-6E0F2D6E9A5D}" srcOrd="1" destOrd="0" presId="urn:microsoft.com/office/officeart/2008/layout/LinedList"/>
    <dgm:cxn modelId="{A2D9A953-6E81-4044-8D34-6A58124D4C53}" type="presParOf" srcId="{443F865E-8A37-467F-BDD0-1D413AA86922}" destId="{C50F25CE-FED1-446F-886B-6C48609FC66C}" srcOrd="26" destOrd="0" presId="urn:microsoft.com/office/officeart/2008/layout/LinedList"/>
    <dgm:cxn modelId="{D4A9206C-7FC3-46A9-BC00-FAD141BEEC76}" type="presParOf" srcId="{443F865E-8A37-467F-BDD0-1D413AA86922}" destId="{5ACE016A-898A-47F3-88BD-43395878F49A}" srcOrd="27" destOrd="0" presId="urn:microsoft.com/office/officeart/2008/layout/LinedList"/>
    <dgm:cxn modelId="{74B7A5DE-8894-44A1-A2FF-01AAD425360D}" type="presParOf" srcId="{5ACE016A-898A-47F3-88BD-43395878F49A}" destId="{7D5F3E38-254B-4DBC-BDCE-ACB65D72159E}" srcOrd="0" destOrd="0" presId="urn:microsoft.com/office/officeart/2008/layout/LinedList"/>
    <dgm:cxn modelId="{46FC42FF-F11D-4374-B944-53D425AA97ED}" type="presParOf" srcId="{5ACE016A-898A-47F3-88BD-43395878F49A}" destId="{A9E771B1-F518-4A0A-9A6D-4F31EA062912}" srcOrd="1" destOrd="0" presId="urn:microsoft.com/office/officeart/2008/layout/LinedList"/>
    <dgm:cxn modelId="{B61761C0-A998-4289-B92A-2102C6EE6DC1}" type="presParOf" srcId="{443F865E-8A37-467F-BDD0-1D413AA86922}" destId="{C41D2AF7-012B-4D1F-9291-86D711511E7B}" srcOrd="28" destOrd="0" presId="urn:microsoft.com/office/officeart/2008/layout/LinedList"/>
    <dgm:cxn modelId="{7D95C0D6-F578-48BF-B6CC-FB8D2BFCC817}" type="presParOf" srcId="{443F865E-8A37-467F-BDD0-1D413AA86922}" destId="{362D5D1F-BB59-453C-96C0-192AF11B1FE3}" srcOrd="29" destOrd="0" presId="urn:microsoft.com/office/officeart/2008/layout/LinedList"/>
    <dgm:cxn modelId="{73255E27-6A03-463C-B5A8-8FC7FE3DBA37}" type="presParOf" srcId="{362D5D1F-BB59-453C-96C0-192AF11B1FE3}" destId="{FADFAE9F-FEF2-4837-93D6-D22B33EFFDFF}" srcOrd="0" destOrd="0" presId="urn:microsoft.com/office/officeart/2008/layout/LinedList"/>
    <dgm:cxn modelId="{F491FB1C-0456-40AE-8B73-A28B26E2BDD8}" type="presParOf" srcId="{362D5D1F-BB59-453C-96C0-192AF11B1FE3}" destId="{936E6B56-FD16-46BA-AD7D-6CAAB8ED02C1}" srcOrd="1" destOrd="0" presId="urn:microsoft.com/office/officeart/2008/layout/LinedList"/>
    <dgm:cxn modelId="{9EEA6890-FE53-4F3A-B4F4-85164DECC916}" type="presParOf" srcId="{443F865E-8A37-467F-BDD0-1D413AA86922}" destId="{1768FE77-D730-4829-8F50-B407021491C1}" srcOrd="30" destOrd="0" presId="urn:microsoft.com/office/officeart/2008/layout/LinedList"/>
    <dgm:cxn modelId="{85BE2A41-794B-44B7-9872-A071E6EB69E8}" type="presParOf" srcId="{443F865E-8A37-467F-BDD0-1D413AA86922}" destId="{5D541D47-1710-4A7D-9558-2CBE4FC60358}" srcOrd="31" destOrd="0" presId="urn:microsoft.com/office/officeart/2008/layout/LinedList"/>
    <dgm:cxn modelId="{D23373E6-2EC3-499A-9A32-D1490E5D6A2E}" type="presParOf" srcId="{5D541D47-1710-4A7D-9558-2CBE4FC60358}" destId="{6F4D8C02-620B-4CD9-8947-DFDDAF14E8C0}" srcOrd="0" destOrd="0" presId="urn:microsoft.com/office/officeart/2008/layout/LinedList"/>
    <dgm:cxn modelId="{4E485EC4-81E1-44D7-BED4-99C3BB2766F3}" type="presParOf" srcId="{5D541D47-1710-4A7D-9558-2CBE4FC60358}" destId="{B3837D5E-D8F7-49FF-AA66-A93EA9D883F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DDDBE-EBEE-477E-8122-37005B6E0654}">
      <dsp:nvSpPr>
        <dsp:cNvPr id="0" name=""/>
        <dsp:cNvSpPr/>
      </dsp:nvSpPr>
      <dsp:spPr>
        <a:xfrm>
          <a:off x="0" y="0"/>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98B41-104E-416D-9B3B-A80750A75A5B}">
      <dsp:nvSpPr>
        <dsp:cNvPr id="0" name=""/>
        <dsp:cNvSpPr/>
      </dsp:nvSpPr>
      <dsp:spPr>
        <a:xfrm>
          <a:off x="0" y="0"/>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a:t>P</a:t>
          </a:r>
          <a:r>
            <a:rPr lang="lv-LV" sz="1100" i="1" kern="1200"/>
            <a:t>riekšsēdētājs</a:t>
          </a:r>
          <a:r>
            <a:rPr lang="lv-LV" sz="1100" kern="1200"/>
            <a:t>: </a:t>
          </a:r>
          <a:r>
            <a:rPr lang="lv-LV" sz="1100" b="1" kern="1200"/>
            <a:t>Juris Jātnieks, </a:t>
          </a:r>
          <a:r>
            <a:rPr lang="lv-LV" sz="1100" kern="1200"/>
            <a:t>nodibinājums „Teiču dabas fonds”;</a:t>
          </a:r>
          <a:endParaRPr lang="en-US" sz="1100" kern="1200"/>
        </a:p>
      </dsp:txBody>
      <dsp:txXfrm>
        <a:off x="0" y="0"/>
        <a:ext cx="4861048" cy="418546"/>
      </dsp:txXfrm>
    </dsp:sp>
    <dsp:sp modelId="{9BE7C3C0-5A4F-4E64-95F7-04F351139D00}">
      <dsp:nvSpPr>
        <dsp:cNvPr id="0" name=""/>
        <dsp:cNvSpPr/>
      </dsp:nvSpPr>
      <dsp:spPr>
        <a:xfrm>
          <a:off x="0" y="418546"/>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9E6F1-D4F7-406C-ADAE-21887A781363}">
      <dsp:nvSpPr>
        <dsp:cNvPr id="0" name=""/>
        <dsp:cNvSpPr/>
      </dsp:nvSpPr>
      <dsp:spPr>
        <a:xfrm>
          <a:off x="0" y="418546"/>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a:t>P</a:t>
          </a:r>
          <a:r>
            <a:rPr lang="lv-LV" sz="1100" i="1" kern="1200"/>
            <a:t>riekšsēdētāja vietnie</a:t>
          </a:r>
          <a:r>
            <a:rPr lang="en-US" sz="1100" i="1" kern="1200"/>
            <a:t>ks</a:t>
          </a:r>
          <a:r>
            <a:rPr lang="lv-LV" sz="1100" i="1" kern="1200"/>
            <a:t>:</a:t>
          </a:r>
          <a:r>
            <a:rPr lang="en-US" sz="1100" i="1" kern="1200"/>
            <a:t> </a:t>
          </a:r>
          <a:r>
            <a:rPr lang="en-US" sz="1100" b="1" i="1" kern="1200"/>
            <a:t>Valts Vilnītis </a:t>
          </a:r>
          <a:r>
            <a:rPr lang="lv-LV" sz="1100" kern="1200"/>
            <a:t>„Latvijas Vides pārvaldības asociācija”;</a:t>
          </a:r>
          <a:endParaRPr lang="en-US" sz="1100" kern="1200"/>
        </a:p>
      </dsp:txBody>
      <dsp:txXfrm>
        <a:off x="0" y="418546"/>
        <a:ext cx="4861048" cy="418546"/>
      </dsp:txXfrm>
    </dsp:sp>
    <dsp:sp modelId="{FA4C1869-35A9-416E-BCF3-4124D7308A1D}">
      <dsp:nvSpPr>
        <dsp:cNvPr id="0" name=""/>
        <dsp:cNvSpPr/>
      </dsp:nvSpPr>
      <dsp:spPr>
        <a:xfrm>
          <a:off x="0" y="837093"/>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A9539-20F3-43A7-92EA-18E87F980904}">
      <dsp:nvSpPr>
        <dsp:cNvPr id="0" name=""/>
        <dsp:cNvSpPr/>
      </dsp:nvSpPr>
      <dsp:spPr>
        <a:xfrm>
          <a:off x="0" y="837093"/>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Valters Kinna, </a:t>
          </a:r>
          <a:r>
            <a:rPr lang="en-US" sz="1100" kern="1200"/>
            <a:t>biedrība </a:t>
          </a:r>
          <a:r>
            <a:rPr lang="lv-LV" sz="1100" kern="1200"/>
            <a:t>„ Zaļā brīvība”;</a:t>
          </a:r>
          <a:endParaRPr lang="en-US" sz="1100" kern="1200"/>
        </a:p>
      </dsp:txBody>
      <dsp:txXfrm>
        <a:off x="0" y="837093"/>
        <a:ext cx="4861048" cy="418546"/>
      </dsp:txXfrm>
    </dsp:sp>
    <dsp:sp modelId="{7DF16DB9-4720-4791-99C2-AD62374CC6F2}">
      <dsp:nvSpPr>
        <dsp:cNvPr id="0" name=""/>
        <dsp:cNvSpPr/>
      </dsp:nvSpPr>
      <dsp:spPr>
        <a:xfrm>
          <a:off x="0" y="1255639"/>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EB3B4-12C7-4756-8DB3-92E22C9AB70A}">
      <dsp:nvSpPr>
        <dsp:cNvPr id="0" name=""/>
        <dsp:cNvSpPr/>
      </dsp:nvSpPr>
      <dsp:spPr>
        <a:xfrm>
          <a:off x="0" y="1255639"/>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Madara Merle</a:t>
          </a:r>
          <a:r>
            <a:rPr lang="lv-LV" sz="1100" b="1" kern="1200"/>
            <a:t>, </a:t>
          </a:r>
          <a:r>
            <a:rPr lang="lv-LV" sz="1100" kern="1200"/>
            <a:t>nodibinājums „Latvijas Dabas fonds”;</a:t>
          </a:r>
          <a:r>
            <a:rPr lang="lv-LV" sz="1100" b="1" kern="1200"/>
            <a:t> </a:t>
          </a:r>
          <a:r>
            <a:rPr lang="lv-LV" sz="1100" kern="1200"/>
            <a:t> </a:t>
          </a:r>
          <a:endParaRPr lang="en-US" sz="1100" kern="1200"/>
        </a:p>
      </dsp:txBody>
      <dsp:txXfrm>
        <a:off x="0" y="1255639"/>
        <a:ext cx="4861048" cy="418546"/>
      </dsp:txXfrm>
    </dsp:sp>
    <dsp:sp modelId="{AEA798BF-9E35-4235-A7D0-4CF5E36BA582}">
      <dsp:nvSpPr>
        <dsp:cNvPr id="0" name=""/>
        <dsp:cNvSpPr/>
      </dsp:nvSpPr>
      <dsp:spPr>
        <a:xfrm>
          <a:off x="0" y="1674186"/>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A43A1-4418-4775-87F6-5C7265B28E11}">
      <dsp:nvSpPr>
        <dsp:cNvPr id="0" name=""/>
        <dsp:cNvSpPr/>
      </dsp:nvSpPr>
      <dsp:spPr>
        <a:xfrm>
          <a:off x="0" y="1674186"/>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Viesturs Ķerus</a:t>
          </a:r>
          <a:r>
            <a:rPr lang="lv-LV" sz="1100" kern="1200"/>
            <a:t>, biedrība’ „Latvijas Ornitoloģijas biedrība’</a:t>
          </a:r>
          <a:r>
            <a:rPr lang="en-US" sz="1100" kern="1200"/>
            <a:t>”;</a:t>
          </a:r>
        </a:p>
      </dsp:txBody>
      <dsp:txXfrm>
        <a:off x="0" y="1674186"/>
        <a:ext cx="4861048" cy="418546"/>
      </dsp:txXfrm>
    </dsp:sp>
    <dsp:sp modelId="{323A7042-D9B2-4F0B-A66E-F1AAD38E276C}">
      <dsp:nvSpPr>
        <dsp:cNvPr id="0" name=""/>
        <dsp:cNvSpPr/>
      </dsp:nvSpPr>
      <dsp:spPr>
        <a:xfrm>
          <a:off x="0" y="2092732"/>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8CE85-B47F-49C2-B5C7-933A2DA9F834}">
      <dsp:nvSpPr>
        <dsp:cNvPr id="0" name=""/>
        <dsp:cNvSpPr/>
      </dsp:nvSpPr>
      <dsp:spPr>
        <a:xfrm>
          <a:off x="0" y="2092732"/>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Alvis Birkovs</a:t>
          </a:r>
          <a:r>
            <a:rPr lang="lv-LV" sz="1100" kern="1200"/>
            <a:t>, biedrība’ „Latvijas Makšķernieku asociācija”;</a:t>
          </a:r>
          <a:endParaRPr lang="en-US" sz="1100" kern="1200"/>
        </a:p>
      </dsp:txBody>
      <dsp:txXfrm>
        <a:off x="0" y="2092732"/>
        <a:ext cx="4861048" cy="418546"/>
      </dsp:txXfrm>
    </dsp:sp>
    <dsp:sp modelId="{11200B8F-8A45-49FF-AA75-6EC294D7389B}">
      <dsp:nvSpPr>
        <dsp:cNvPr id="0" name=""/>
        <dsp:cNvSpPr/>
      </dsp:nvSpPr>
      <dsp:spPr>
        <a:xfrm>
          <a:off x="0" y="2511278"/>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2F16F-64BF-4508-9981-0C978B83BEC3}">
      <dsp:nvSpPr>
        <dsp:cNvPr id="0" name=""/>
        <dsp:cNvSpPr/>
      </dsp:nvSpPr>
      <dsp:spPr>
        <a:xfrm>
          <a:off x="0" y="2511279"/>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Elita Kalniņa</a:t>
          </a:r>
          <a:r>
            <a:rPr lang="lv-LV" sz="1100" kern="1200"/>
            <a:t>, biedrība’ „Vides aizsardzības klubs”;</a:t>
          </a:r>
          <a:endParaRPr lang="en-US" sz="1100" kern="1200"/>
        </a:p>
      </dsp:txBody>
      <dsp:txXfrm>
        <a:off x="0" y="2511279"/>
        <a:ext cx="4861048" cy="418546"/>
      </dsp:txXfrm>
    </dsp:sp>
    <dsp:sp modelId="{1BF69010-1F61-4064-9BDA-8465D043DE06}">
      <dsp:nvSpPr>
        <dsp:cNvPr id="0" name=""/>
        <dsp:cNvSpPr/>
      </dsp:nvSpPr>
      <dsp:spPr>
        <a:xfrm>
          <a:off x="0" y="2929825"/>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ED3C49-13F8-4AC6-A449-AB236EE9A374}">
      <dsp:nvSpPr>
        <dsp:cNvPr id="0" name=""/>
        <dsp:cNvSpPr/>
      </dsp:nvSpPr>
      <dsp:spPr>
        <a:xfrm>
          <a:off x="0" y="2929825"/>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Liene Kņaze, </a:t>
          </a:r>
          <a:r>
            <a:rPr lang="en-US" sz="1100" kern="1200"/>
            <a:t>b</a:t>
          </a:r>
          <a:r>
            <a:rPr lang="lv-LV" sz="1100" kern="1200"/>
            <a:t>iedrība’ “Zero Waste Latvija”</a:t>
          </a:r>
          <a:r>
            <a:rPr lang="en-US" sz="1100" kern="1200"/>
            <a:t>;</a:t>
          </a:r>
        </a:p>
      </dsp:txBody>
      <dsp:txXfrm>
        <a:off x="0" y="2929825"/>
        <a:ext cx="4861048" cy="418546"/>
      </dsp:txXfrm>
    </dsp:sp>
    <dsp:sp modelId="{8A90ACFB-CA96-4737-AD72-212D16AA28BB}">
      <dsp:nvSpPr>
        <dsp:cNvPr id="0" name=""/>
        <dsp:cNvSpPr/>
      </dsp:nvSpPr>
      <dsp:spPr>
        <a:xfrm>
          <a:off x="0" y="3348372"/>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35D2F-CEF6-4518-B8C9-E50ECB2954A7}">
      <dsp:nvSpPr>
        <dsp:cNvPr id="0" name=""/>
        <dsp:cNvSpPr/>
      </dsp:nvSpPr>
      <dsp:spPr>
        <a:xfrm>
          <a:off x="0" y="3348372"/>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Andis Mizišs</a:t>
          </a:r>
          <a:r>
            <a:rPr lang="lv-LV" sz="1100" kern="1200"/>
            <a:t>, biedrība’ “Vides fakti”</a:t>
          </a:r>
          <a:r>
            <a:rPr lang="en-US" sz="1100" kern="1200"/>
            <a:t>;</a:t>
          </a:r>
        </a:p>
      </dsp:txBody>
      <dsp:txXfrm>
        <a:off x="0" y="3348372"/>
        <a:ext cx="4861048" cy="418546"/>
      </dsp:txXfrm>
    </dsp:sp>
    <dsp:sp modelId="{7546BD97-3B2B-4CD7-9FE5-B56DF8C19166}">
      <dsp:nvSpPr>
        <dsp:cNvPr id="0" name=""/>
        <dsp:cNvSpPr/>
      </dsp:nvSpPr>
      <dsp:spPr>
        <a:xfrm>
          <a:off x="0" y="3766918"/>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566E4-E1C7-40E6-8D00-9E3369863E60}">
      <dsp:nvSpPr>
        <dsp:cNvPr id="0" name=""/>
        <dsp:cNvSpPr/>
      </dsp:nvSpPr>
      <dsp:spPr>
        <a:xfrm>
          <a:off x="0" y="3766918"/>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Jānis Rozītis</a:t>
          </a:r>
          <a:r>
            <a:rPr lang="lv-LV" sz="1100" kern="1200"/>
            <a:t>, nodibinājums „Pasaules Dabas fonds”;</a:t>
          </a:r>
          <a:endParaRPr lang="en-US" sz="1100" kern="1200"/>
        </a:p>
      </dsp:txBody>
      <dsp:txXfrm>
        <a:off x="0" y="3766918"/>
        <a:ext cx="4861048" cy="418546"/>
      </dsp:txXfrm>
    </dsp:sp>
    <dsp:sp modelId="{2D27D517-C417-4B4E-B897-F40B94DAE488}">
      <dsp:nvSpPr>
        <dsp:cNvPr id="0" name=""/>
        <dsp:cNvSpPr/>
      </dsp:nvSpPr>
      <dsp:spPr>
        <a:xfrm>
          <a:off x="0" y="4185465"/>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2102A-D2C8-4A58-8D72-212BA8C52126}">
      <dsp:nvSpPr>
        <dsp:cNvPr id="0" name=""/>
        <dsp:cNvSpPr/>
      </dsp:nvSpPr>
      <dsp:spPr>
        <a:xfrm>
          <a:off x="0" y="4185465"/>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Andis Liepa, </a:t>
          </a:r>
          <a:r>
            <a:rPr lang="en-US" sz="1100" kern="1200"/>
            <a:t>n</a:t>
          </a:r>
          <a:r>
            <a:rPr lang="lv-LV" sz="1100" kern="1200"/>
            <a:t>odibinājuma “Ķemeru nacionālā parka fonds”</a:t>
          </a:r>
          <a:r>
            <a:rPr lang="en-US" sz="1100" kern="1200"/>
            <a:t>;</a:t>
          </a:r>
        </a:p>
      </dsp:txBody>
      <dsp:txXfrm>
        <a:off x="0" y="4185465"/>
        <a:ext cx="4861048" cy="418546"/>
      </dsp:txXfrm>
    </dsp:sp>
    <dsp:sp modelId="{75FFCC02-0A3F-46F0-96BD-A60E6B311C8B}">
      <dsp:nvSpPr>
        <dsp:cNvPr id="0" name=""/>
        <dsp:cNvSpPr/>
      </dsp:nvSpPr>
      <dsp:spPr>
        <a:xfrm>
          <a:off x="0" y="4604011"/>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58AA0-22BD-44B7-B282-2518F8137F79}">
      <dsp:nvSpPr>
        <dsp:cNvPr id="0" name=""/>
        <dsp:cNvSpPr/>
      </dsp:nvSpPr>
      <dsp:spPr>
        <a:xfrm>
          <a:off x="0" y="4604011"/>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Ilze Mežniece, </a:t>
          </a:r>
          <a:r>
            <a:rPr lang="lv-LV" sz="1100" kern="1200"/>
            <a:t>„</a:t>
          </a:r>
          <a:r>
            <a:rPr lang="en-US" sz="1100" kern="1200"/>
            <a:t>Permakultūras biedrība”</a:t>
          </a:r>
        </a:p>
      </dsp:txBody>
      <dsp:txXfrm>
        <a:off x="0" y="4604011"/>
        <a:ext cx="4861048" cy="418546"/>
      </dsp:txXfrm>
    </dsp:sp>
    <dsp:sp modelId="{6B6B4673-3626-4DC7-9EBB-DA6BD6FD4CA0}">
      <dsp:nvSpPr>
        <dsp:cNvPr id="0" name=""/>
        <dsp:cNvSpPr/>
      </dsp:nvSpPr>
      <dsp:spPr>
        <a:xfrm>
          <a:off x="0" y="5022557"/>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B4AE7-D831-4BDD-AFE1-0B74DF3EAF94}">
      <dsp:nvSpPr>
        <dsp:cNvPr id="0" name=""/>
        <dsp:cNvSpPr/>
      </dsp:nvSpPr>
      <dsp:spPr>
        <a:xfrm>
          <a:off x="0" y="5022558"/>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Līgas Brūniņa, </a:t>
          </a:r>
          <a:r>
            <a:rPr lang="en-US" sz="1100" kern="1200"/>
            <a:t>b</a:t>
          </a:r>
          <a:r>
            <a:rPr lang="lv-LV" sz="1100" kern="1200"/>
            <a:t>iedrība “Baltijas krasti”</a:t>
          </a:r>
          <a:endParaRPr lang="en-US" sz="1100" kern="1200"/>
        </a:p>
      </dsp:txBody>
      <dsp:txXfrm>
        <a:off x="0" y="5022558"/>
        <a:ext cx="4861048" cy="418546"/>
      </dsp:txXfrm>
    </dsp:sp>
    <dsp:sp modelId="{C50F25CE-FED1-446F-886B-6C48609FC66C}">
      <dsp:nvSpPr>
        <dsp:cNvPr id="0" name=""/>
        <dsp:cNvSpPr/>
      </dsp:nvSpPr>
      <dsp:spPr>
        <a:xfrm>
          <a:off x="0" y="5441104"/>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F3E38-254B-4DBC-BDCE-ACB65D72159E}">
      <dsp:nvSpPr>
        <dsp:cNvPr id="0" name=""/>
        <dsp:cNvSpPr/>
      </dsp:nvSpPr>
      <dsp:spPr>
        <a:xfrm>
          <a:off x="0" y="5441104"/>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Nameda Belmane </a:t>
          </a:r>
          <a:r>
            <a:rPr lang="lv-LV" sz="1100" kern="1200"/>
            <a:t> </a:t>
          </a:r>
          <a:r>
            <a:rPr lang="en-US" sz="1100" kern="1200"/>
            <a:t>biedrība </a:t>
          </a:r>
          <a:r>
            <a:rPr lang="lv-LV" sz="1100" kern="1200"/>
            <a:t>„Ekodizaina kompetences centrs</a:t>
          </a:r>
          <a:r>
            <a:rPr lang="en-US" sz="1100" kern="1200"/>
            <a:t>”,</a:t>
          </a:r>
        </a:p>
      </dsp:txBody>
      <dsp:txXfrm>
        <a:off x="0" y="5441104"/>
        <a:ext cx="4861048" cy="418546"/>
      </dsp:txXfrm>
    </dsp:sp>
    <dsp:sp modelId="{C41D2AF7-012B-4D1F-9291-86D711511E7B}">
      <dsp:nvSpPr>
        <dsp:cNvPr id="0" name=""/>
        <dsp:cNvSpPr/>
      </dsp:nvSpPr>
      <dsp:spPr>
        <a:xfrm>
          <a:off x="0" y="5859651"/>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FAE9F-FEF2-4837-93D6-D22B33EFFDFF}">
      <dsp:nvSpPr>
        <dsp:cNvPr id="0" name=""/>
        <dsp:cNvSpPr/>
      </dsp:nvSpPr>
      <dsp:spPr>
        <a:xfrm>
          <a:off x="0" y="5859651"/>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lv-LV" sz="1100" b="1" kern="1200"/>
            <a:t>Kristīna Veidemane</a:t>
          </a:r>
          <a:r>
            <a:rPr lang="lv-LV" sz="1100" kern="1200"/>
            <a:t>, biedrība’ „Baltijas Vides forums”;</a:t>
          </a:r>
          <a:endParaRPr lang="en-US" sz="1100" kern="1200"/>
        </a:p>
      </dsp:txBody>
      <dsp:txXfrm>
        <a:off x="0" y="5859651"/>
        <a:ext cx="4861048" cy="418546"/>
      </dsp:txXfrm>
    </dsp:sp>
    <dsp:sp modelId="{1768FE77-D730-4829-8F50-B407021491C1}">
      <dsp:nvSpPr>
        <dsp:cNvPr id="0" name=""/>
        <dsp:cNvSpPr/>
      </dsp:nvSpPr>
      <dsp:spPr>
        <a:xfrm>
          <a:off x="0" y="6278197"/>
          <a:ext cx="486104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D8C02-620B-4CD9-8947-DFDDAF14E8C0}">
      <dsp:nvSpPr>
        <dsp:cNvPr id="0" name=""/>
        <dsp:cNvSpPr/>
      </dsp:nvSpPr>
      <dsp:spPr>
        <a:xfrm>
          <a:off x="0" y="6278197"/>
          <a:ext cx="4861048" cy="418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Ilona Jepsena</a:t>
          </a:r>
          <a:r>
            <a:rPr lang="lv-LV" sz="1100" b="1" kern="1200"/>
            <a:t>,</a:t>
          </a:r>
          <a:r>
            <a:rPr lang="lv-LV" sz="1100" kern="1200"/>
            <a:t> biedrība’ „Latvijas Botāniķu biedrība</a:t>
          </a:r>
          <a:r>
            <a:rPr lang="en-US" sz="1100" kern="1200"/>
            <a:t>”</a:t>
          </a:r>
        </a:p>
      </dsp:txBody>
      <dsp:txXfrm>
        <a:off x="0" y="6278197"/>
        <a:ext cx="4861048" cy="4185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7388F-B422-4891-B6F0-94D3351297BF}" type="datetimeFigureOut">
              <a:rPr lang="en-GB" smtClean="0"/>
              <a:pPr/>
              <a:t>18/02/2026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BB90A-A149-47C4-B7E5-66842C6777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7b85c8e4c_1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7b85c8e4c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lv-LV"/>
          </a:p>
        </p:txBody>
      </p:sp>
      <p:sp>
        <p:nvSpPr>
          <p:cNvPr id="6" name="Slide Number Placeholder 5"/>
          <p:cNvSpPr>
            <a:spLocks noGrp="1"/>
          </p:cNvSpPr>
          <p:nvPr>
            <p:ph type="sldNum" sz="quarter" idx="12"/>
          </p:nvPr>
        </p:nvSpPr>
        <p:spPr>
          <a:xfrm>
            <a:off x="423334" y="4529541"/>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389789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357722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622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319130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3909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045404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14959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010611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lv-LV"/>
          </a:p>
        </p:txBody>
      </p:sp>
      <p:sp>
        <p:nvSpPr>
          <p:cNvPr id="6" name="Slide Number Placeholder 5"/>
          <p:cNvSpPr>
            <a:spLocks noGrp="1"/>
          </p:cNvSpPr>
          <p:nvPr>
            <p:ph type="sldNum" sz="quarter" idx="12"/>
          </p:nvPr>
        </p:nvSpPr>
        <p:spPr>
          <a:xfrm>
            <a:off x="423334" y="4529541"/>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75138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97029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34083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lv-LV"/>
          </a:p>
        </p:txBody>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493785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895054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071763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30385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715994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57679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418796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818517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65635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28770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466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560332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3291332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46533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7462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357541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191583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99458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lv-LV"/>
          </a:p>
        </p:txBody>
      </p:sp>
      <p:sp>
        <p:nvSpPr>
          <p:cNvPr id="4" name="Slide Number Placeholder 3"/>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06223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7957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2850C4-A231-4264-B652-24A8F9D68811}" type="datetimeFigureOut">
              <a:rPr lang="en-GB" smtClean="0"/>
              <a:pPr/>
              <a:t>18/02/2026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7012D0B-A09D-41E7-8F5B-F4C5B63BEF85}" type="slidenum">
              <a:rPr lang="en-GB" smtClean="0"/>
              <a:pPr/>
              <a:t>‹#›</a:t>
            </a:fld>
            <a:endParaRPr lang="en-GB"/>
          </a:p>
        </p:txBody>
      </p:sp>
    </p:spTree>
    <p:extLst>
      <p:ext uri="{BB962C8B-B14F-4D97-AF65-F5344CB8AC3E}">
        <p14:creationId xmlns:p14="http://schemas.microsoft.com/office/powerpoint/2010/main" val="202115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lv-LV"/>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lv-LV"/>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lv-LV"/>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lv-LV"/>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lv-LV"/>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lv-LV"/>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lv-LV"/>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lv-LV"/>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lv-LV"/>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lv-LV"/>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lv-LV"/>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lv-LV"/>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lv-LV"/>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lv-LV"/>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lv-LV"/>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lv-LV"/>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lv-LV"/>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lv-LV"/>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lv-LV"/>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lv-LV"/>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lv-LV"/>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lv-LV"/>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lv-LV"/>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lv-LV"/>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C2850C4-A231-4264-B652-24A8F9D68811}" type="datetimeFigureOut">
              <a:rPr lang="en-GB" smtClean="0"/>
              <a:pPr/>
              <a:t>18/02/2026</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7012D0B-A09D-41E7-8F5B-F4C5B63BEF85}" type="slidenum">
              <a:rPr lang="en-GB" smtClean="0"/>
              <a:pPr/>
              <a:t>‹#›</a:t>
            </a:fld>
            <a:endParaRPr lang="en-GB"/>
          </a:p>
        </p:txBody>
      </p:sp>
    </p:spTree>
    <p:extLst>
      <p:ext uri="{BB962C8B-B14F-4D97-AF65-F5344CB8AC3E}">
        <p14:creationId xmlns:p14="http://schemas.microsoft.com/office/powerpoint/2010/main" val="314773781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lv-LV"/>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lv-LV"/>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lv-LV"/>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lv-LV"/>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lv-LV"/>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lv-LV"/>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lv-LV"/>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lv-LV"/>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lv-LV"/>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lv-LV"/>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lv-LV"/>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lv-LV"/>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lv-LV"/>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lv-LV"/>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lv-LV"/>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lv-LV"/>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lv-LV"/>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lv-LV"/>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lv-LV"/>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lv-LV"/>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lv-LV"/>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lv-LV"/>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lv-LV"/>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lv-LV"/>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C2850C4-A231-4264-B652-24A8F9D68811}" type="datetimeFigureOut">
              <a:rPr lang="en-GB" smtClean="0"/>
              <a:pPr/>
              <a:t>18/02/2026</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7012D0B-A09D-41E7-8F5B-F4C5B63BEF85}" type="slidenum">
              <a:rPr lang="en-GB" smtClean="0"/>
              <a:pPr/>
              <a:t>‹#›</a:t>
            </a:fld>
            <a:endParaRPr lang="en-GB"/>
          </a:p>
        </p:txBody>
      </p:sp>
    </p:spTree>
    <p:extLst>
      <p:ext uri="{BB962C8B-B14F-4D97-AF65-F5344CB8AC3E}">
        <p14:creationId xmlns:p14="http://schemas.microsoft.com/office/powerpoint/2010/main" val="1745317335"/>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 name="Title 1"/>
          <p:cNvSpPr>
            <a:spLocks noGrp="1"/>
          </p:cNvSpPr>
          <p:nvPr>
            <p:ph type="ctrTitle"/>
          </p:nvPr>
        </p:nvSpPr>
        <p:spPr>
          <a:xfrm>
            <a:off x="405209" y="967417"/>
            <a:ext cx="2834152" cy="3943250"/>
          </a:xfrm>
        </p:spPr>
        <p:txBody>
          <a:bodyPr>
            <a:normAutofit/>
          </a:bodyPr>
          <a:lstStyle/>
          <a:p>
            <a:r>
              <a:rPr lang="lv-LV" sz="3500" b="1">
                <a:solidFill>
                  <a:srgbClr val="FEFFFF"/>
                </a:solidFill>
              </a:rPr>
              <a:t>Vides konsultatīvā padome </a:t>
            </a:r>
            <a:br>
              <a:rPr lang="lv-LV" sz="3500">
                <a:solidFill>
                  <a:srgbClr val="FEFFFF"/>
                </a:solidFill>
              </a:rPr>
            </a:br>
            <a:r>
              <a:rPr lang="lv-LV" sz="3500" b="1">
                <a:solidFill>
                  <a:srgbClr val="FEFFFF"/>
                </a:solidFill>
              </a:rPr>
              <a:t>20</a:t>
            </a:r>
            <a:r>
              <a:rPr lang="en-US" sz="3500" b="1">
                <a:solidFill>
                  <a:srgbClr val="FEFFFF"/>
                </a:solidFill>
              </a:rPr>
              <a:t>25</a:t>
            </a:r>
            <a:br>
              <a:rPr lang="lv-LV" sz="3500">
                <a:solidFill>
                  <a:srgbClr val="FEFFFF"/>
                </a:solidFill>
              </a:rPr>
            </a:br>
            <a:endParaRPr lang="en-GB" sz="3500" dirty="0">
              <a:solidFill>
                <a:srgbClr val="FEFFFF"/>
              </a:solidFill>
            </a:endParaRPr>
          </a:p>
        </p:txBody>
      </p:sp>
      <p:sp>
        <p:nvSpPr>
          <p:cNvPr id="29"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405209" y="5189400"/>
            <a:ext cx="2834152" cy="544260"/>
          </a:xfrm>
        </p:spPr>
        <p:txBody>
          <a:bodyPr anchor="ctr">
            <a:noAutofit/>
          </a:bodyPr>
          <a:lstStyle/>
          <a:p>
            <a:pPr>
              <a:lnSpc>
                <a:spcPct val="90000"/>
              </a:lnSpc>
            </a:pPr>
            <a:r>
              <a:rPr lang="lv-LV" sz="1000" b="1" dirty="0">
                <a:solidFill>
                  <a:srgbClr val="FEFFFF"/>
                </a:solidFill>
              </a:rPr>
              <a:t>Juris Jātnieks</a:t>
            </a:r>
          </a:p>
          <a:p>
            <a:pPr>
              <a:lnSpc>
                <a:spcPct val="90000"/>
              </a:lnSpc>
            </a:pPr>
            <a:r>
              <a:rPr lang="lv-LV" sz="1000" dirty="0">
                <a:solidFill>
                  <a:srgbClr val="FEFFFF"/>
                </a:solidFill>
              </a:rPr>
              <a:t>Padomes priekšsēdētājs</a:t>
            </a:r>
          </a:p>
          <a:p>
            <a:pPr>
              <a:lnSpc>
                <a:spcPct val="90000"/>
              </a:lnSpc>
            </a:pPr>
            <a:r>
              <a:rPr lang="lv-LV" sz="1000" dirty="0">
                <a:solidFill>
                  <a:srgbClr val="FEFFFF"/>
                </a:solidFill>
              </a:rPr>
              <a:t> </a:t>
            </a:r>
            <a:r>
              <a:rPr lang="en-US" sz="1000" dirty="0">
                <a:solidFill>
                  <a:srgbClr val="FEFFFF"/>
                </a:solidFill>
              </a:rPr>
              <a:t>18.februārī 2026</a:t>
            </a:r>
          </a:p>
        </p:txBody>
      </p:sp>
      <p:pic>
        <p:nvPicPr>
          <p:cNvPr id="5" name="Picture 4">
            <a:extLst>
              <a:ext uri="{FF2B5EF4-FFF2-40B4-BE49-F238E27FC236}">
                <a16:creationId xmlns:a16="http://schemas.microsoft.com/office/drawing/2014/main" id="{B6F93A55-2D0D-19A5-E2A1-4C1A2CE21A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19872" y="3474455"/>
            <a:ext cx="5494696" cy="3090766"/>
          </a:xfrm>
          <a:prstGeom prst="rect">
            <a:avLst/>
          </a:prstGeom>
        </p:spPr>
      </p:pic>
      <p:pic>
        <p:nvPicPr>
          <p:cNvPr id="6" name="Picture 5">
            <a:extLst>
              <a:ext uri="{FF2B5EF4-FFF2-40B4-BE49-F238E27FC236}">
                <a16:creationId xmlns:a16="http://schemas.microsoft.com/office/drawing/2014/main" id="{8C5B731D-56B9-1FC7-2DBC-617A7A612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40200"/>
            <a:ext cx="5494696" cy="3243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47D6754-1BD8-4A79-A004-E829C390A40B}"/>
              </a:ext>
            </a:extLst>
          </p:cNvPr>
          <p:cNvSpPr txBox="1">
            <a:spLocks noGrp="1"/>
          </p:cNvSpPr>
          <p:nvPr>
            <p:ph type="title"/>
          </p:nvPr>
        </p:nvSpPr>
        <p:spPr>
          <a:xfrm>
            <a:off x="1277400" y="306333"/>
            <a:ext cx="7471064" cy="1280890"/>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a:t>	</a:t>
            </a:r>
            <a:r>
              <a:rPr lang="lv-LV" sz="2400" dirty="0"/>
              <a:t>P</a:t>
            </a:r>
            <a:r>
              <a:rPr lang="en-US" sz="2400" dirty="0" err="1"/>
              <a:t>riekšlikum</a:t>
            </a:r>
            <a:r>
              <a:rPr lang="lv-LV" sz="2400" dirty="0"/>
              <a:t>i un iebildumi</a:t>
            </a:r>
            <a:r>
              <a:rPr lang="en-US" sz="2400" dirty="0"/>
              <a:t> Latvijas </a:t>
            </a:r>
            <a:r>
              <a:rPr lang="en-US" sz="2400" dirty="0" err="1"/>
              <a:t>valsts</a:t>
            </a:r>
            <a:r>
              <a:rPr lang="lv-LV" sz="2400" dirty="0"/>
              <a:t> </a:t>
            </a:r>
            <a:r>
              <a:rPr lang="lv-LV" sz="2400" dirty="0" err="1"/>
              <a:t>pozīcij</a:t>
            </a:r>
            <a:r>
              <a:rPr lang="en-US" sz="2400" dirty="0" err="1"/>
              <a:t>ām</a:t>
            </a:r>
            <a:r>
              <a:rPr lang="en-US" sz="2400" dirty="0"/>
              <a:t> par ES </a:t>
            </a:r>
            <a:r>
              <a:rPr lang="en-US" sz="2400" dirty="0" err="1"/>
              <a:t>likumdošanas</a:t>
            </a:r>
            <a:r>
              <a:rPr lang="en-US" sz="2400" dirty="0"/>
              <a:t> un </a:t>
            </a:r>
            <a:r>
              <a:rPr lang="en-US" sz="2400" dirty="0" err="1"/>
              <a:t>stratēģiskajiem</a:t>
            </a:r>
            <a:r>
              <a:rPr lang="en-US" sz="2400" dirty="0"/>
              <a:t> </a:t>
            </a:r>
            <a:r>
              <a:rPr lang="en-US" sz="2400" dirty="0" err="1"/>
              <a:t>dokumentiem</a:t>
            </a:r>
            <a:r>
              <a:rPr lang="lv-LV" sz="2400" dirty="0"/>
              <a:t>:</a:t>
            </a:r>
            <a:br>
              <a:rPr lang="en-US" sz="2400" dirty="0"/>
            </a:br>
            <a:endParaRPr lang="lv-LV" sz="2400" dirty="0"/>
          </a:p>
        </p:txBody>
      </p:sp>
      <p:sp>
        <p:nvSpPr>
          <p:cNvPr id="2" name="Content Placeholder 1">
            <a:extLst>
              <a:ext uri="{FF2B5EF4-FFF2-40B4-BE49-F238E27FC236}">
                <a16:creationId xmlns:a16="http://schemas.microsoft.com/office/drawing/2014/main" id="{220F867D-9D18-430A-87CC-C2804A0720DF}"/>
              </a:ext>
            </a:extLst>
          </p:cNvPr>
          <p:cNvSpPr>
            <a:spLocks noGrp="1"/>
          </p:cNvSpPr>
          <p:nvPr>
            <p:ph idx="1"/>
          </p:nvPr>
        </p:nvSpPr>
        <p:spPr>
          <a:xfrm>
            <a:off x="1043608" y="1412776"/>
            <a:ext cx="7632848" cy="5328592"/>
          </a:xfrm>
        </p:spPr>
        <p:txBody>
          <a:bodyPr>
            <a:normAutofit/>
          </a:bodyPr>
          <a:lstStyle/>
          <a:p>
            <a:pPr marL="342900" lvl="0" indent="-342900" algn="just">
              <a:buFont typeface="+mj-lt"/>
              <a:buAutoNum type="arabicPeriod"/>
            </a:pPr>
            <a:r>
              <a:rPr lang="lv-LV" sz="1800" i="1" dirty="0">
                <a:effectLst/>
                <a:ea typeface="Times New Roman" panose="02020603050405020304" pitchFamily="18" charset="0"/>
              </a:rPr>
              <a:t>Biocīdu Pastāvīgās komitejas instrukcija/</a:t>
            </a:r>
            <a:r>
              <a:rPr lang="lv-LV" sz="1800" i="1" dirty="0" err="1">
                <a:effectLst/>
                <a:ea typeface="Times New Roman" panose="02020603050405020304" pitchFamily="18" charset="0"/>
              </a:rPr>
              <a:t>Standing</a:t>
            </a:r>
            <a:r>
              <a:rPr lang="lv-LV" sz="1800" i="1" dirty="0">
                <a:effectLst/>
                <a:ea typeface="Times New Roman" panose="02020603050405020304" pitchFamily="18" charset="0"/>
              </a:rPr>
              <a:t> </a:t>
            </a:r>
            <a:r>
              <a:rPr lang="lv-LV" sz="1800" i="1" dirty="0" err="1">
                <a:effectLst/>
                <a:ea typeface="Times New Roman" panose="02020603050405020304" pitchFamily="18" charset="0"/>
              </a:rPr>
              <a:t>Committee</a:t>
            </a:r>
            <a:r>
              <a:rPr lang="lv-LV" sz="1800" i="1" dirty="0">
                <a:effectLst/>
                <a:ea typeface="Times New Roman" panose="02020603050405020304" pitchFamily="18" charset="0"/>
              </a:rPr>
              <a:t> </a:t>
            </a:r>
            <a:r>
              <a:rPr lang="lv-LV" sz="1800" i="1" dirty="0" err="1">
                <a:effectLst/>
                <a:ea typeface="Times New Roman" panose="02020603050405020304" pitchFamily="18" charset="0"/>
              </a:rPr>
              <a:t>on</a:t>
            </a:r>
            <a:r>
              <a:rPr lang="lv-LV" sz="1800" i="1" dirty="0">
                <a:effectLst/>
                <a:ea typeface="Times New Roman" panose="02020603050405020304" pitchFamily="18" charset="0"/>
              </a:rPr>
              <a:t> </a:t>
            </a:r>
            <a:r>
              <a:rPr lang="lv-LV" sz="1800" i="1" dirty="0" err="1">
                <a:effectLst/>
                <a:ea typeface="Times New Roman" panose="02020603050405020304" pitchFamily="18" charset="0"/>
              </a:rPr>
              <a:t>Biocidal</a:t>
            </a:r>
            <a:r>
              <a:rPr lang="lv-LV" sz="1800" i="1" dirty="0">
                <a:effectLst/>
                <a:ea typeface="Times New Roman" panose="02020603050405020304" pitchFamily="18" charset="0"/>
              </a:rPr>
              <a:t> </a:t>
            </a:r>
            <a:r>
              <a:rPr lang="lv-LV" sz="1800" i="1" dirty="0" err="1">
                <a:effectLst/>
                <a:ea typeface="Times New Roman" panose="02020603050405020304" pitchFamily="18" charset="0"/>
              </a:rPr>
              <a:t>Products</a:t>
            </a:r>
            <a:r>
              <a:rPr lang="lv-LV" sz="1800" i="1" dirty="0">
                <a:effectLst/>
                <a:ea typeface="Times New Roman" panose="02020603050405020304" pitchFamily="18" charset="0"/>
              </a:rPr>
              <a:t>;</a:t>
            </a:r>
          </a:p>
          <a:p>
            <a:pPr marL="342900" lvl="0" indent="-342900" algn="just">
              <a:buFont typeface="+mj-lt"/>
              <a:buAutoNum type="arabicPeriod"/>
            </a:pPr>
            <a:r>
              <a:rPr lang="lv-LV" sz="1800" i="1" dirty="0">
                <a:effectLst/>
                <a:ea typeface="Times New Roman" panose="02020603050405020304" pitchFamily="18" charset="0"/>
              </a:rPr>
              <a:t>Eiropas ūdens resursu noturības stratēģijas pozīcija;</a:t>
            </a:r>
          </a:p>
          <a:p>
            <a:pPr marL="342900" lvl="0" indent="-342900" algn="just">
              <a:buFont typeface="+mj-lt"/>
              <a:buAutoNum type="arabicPeriod"/>
            </a:pPr>
            <a:r>
              <a:rPr lang="lv-LV" sz="1800" i="1" dirty="0">
                <a:effectLst/>
                <a:ea typeface="Times New Roman" panose="02020603050405020304" pitchFamily="18" charset="0"/>
              </a:rPr>
              <a:t>Par Apvienoto Nāciju Organizācijas Vispārējās konvencijas par klimata pārmaiņām Līgumslēdzēju pušu konferences 30. sesiju un Kioto protokola Līgumslēdzēju pušu sanāksmes 20. sesiju,</a:t>
            </a:r>
            <a:endParaRPr lang="en-US" sz="1800" i="1" dirty="0">
              <a:effectLst/>
              <a:ea typeface="Times New Roman" panose="02020603050405020304" pitchFamily="18" charset="0"/>
            </a:endParaRPr>
          </a:p>
          <a:p>
            <a:pPr marL="342900" lvl="0" indent="-342900" algn="just">
              <a:buFont typeface="+mj-lt"/>
              <a:buAutoNum type="arabicPeriod"/>
            </a:pPr>
            <a:r>
              <a:rPr lang="en-US" sz="1800" i="1" dirty="0">
                <a:effectLst/>
                <a:ea typeface="Times New Roman" panose="02020603050405020304" pitchFamily="18" charset="0"/>
              </a:rPr>
              <a:t>Par</a:t>
            </a:r>
            <a:r>
              <a:rPr lang="lv-LV" sz="1800" i="1" dirty="0">
                <a:effectLst/>
                <a:ea typeface="Times New Roman" panose="02020603050405020304" pitchFamily="18" charset="0"/>
              </a:rPr>
              <a:t> Parīzes nolīguma Pušu sanāksmes 7. sesijas, kā arī Konvencijai pakļautās izpildinstitūcijas 63. sesiju un Konvencijas Zinātniskās un tehnoloģiskās konsultatīvās padomes 63. sesiju, </a:t>
            </a:r>
            <a:r>
              <a:rPr lang="lv-LV" sz="1800" i="1" dirty="0" err="1">
                <a:effectLst/>
                <a:ea typeface="Times New Roman" panose="02020603050405020304" pitchFamily="18" charset="0"/>
              </a:rPr>
              <a:t>Belemā</a:t>
            </a:r>
            <a:r>
              <a:rPr lang="lv-LV" sz="1800" i="1" dirty="0">
                <a:effectLst/>
                <a:ea typeface="Times New Roman" panose="02020603050405020304" pitchFamily="18" charset="0"/>
              </a:rPr>
              <a:t>, Brazīlijā, 2025. gada 10.-21. novembrī”.</a:t>
            </a:r>
          </a:p>
          <a:p>
            <a:pPr marL="342900" lvl="0" indent="-342900" algn="just">
              <a:buFont typeface="+mj-lt"/>
              <a:buAutoNum type="arabicPeriod"/>
            </a:pPr>
            <a:r>
              <a:rPr lang="lv-LV" sz="1800" i="1" dirty="0">
                <a:effectLst/>
                <a:ea typeface="Times New Roman" panose="02020603050405020304" pitchFamily="18" charset="0"/>
              </a:rPr>
              <a:t>Pozīcija Nr. 2 par priekšlikumu Eiropas Klimata likuma grozījumiem;</a:t>
            </a:r>
            <a:endParaRPr lang="en-US" sz="1800" i="1" dirty="0">
              <a:effectLst/>
              <a:ea typeface="Times New Roman" panose="02020603050405020304" pitchFamily="18" charset="0"/>
            </a:endParaRPr>
          </a:p>
        </p:txBody>
      </p:sp>
    </p:spTree>
    <p:extLst>
      <p:ext uri="{BB962C8B-B14F-4D97-AF65-F5344CB8AC3E}">
        <p14:creationId xmlns:p14="http://schemas.microsoft.com/office/powerpoint/2010/main" val="12437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2976A-6D53-37DC-07C6-9B1F7E3B12E6}"/>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4F28058D-497E-39EC-6336-BCD11A8B7EAA}"/>
              </a:ext>
            </a:extLst>
          </p:cNvPr>
          <p:cNvSpPr txBox="1">
            <a:spLocks noGrp="1"/>
          </p:cNvSpPr>
          <p:nvPr>
            <p:ph type="title"/>
          </p:nvPr>
        </p:nvSpPr>
        <p:spPr>
          <a:xfrm>
            <a:off x="1277400" y="306333"/>
            <a:ext cx="7615080" cy="1280890"/>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lv-LV" sz="2400" dirty="0"/>
              <a:t>P</a:t>
            </a:r>
            <a:r>
              <a:rPr lang="en-US" sz="2400" dirty="0" err="1"/>
              <a:t>riekšlikum</a:t>
            </a:r>
            <a:r>
              <a:rPr lang="lv-LV" sz="2400" dirty="0"/>
              <a:t>i un iebildumi</a:t>
            </a:r>
            <a:r>
              <a:rPr lang="en-US" sz="2400" dirty="0"/>
              <a:t> Latvijas </a:t>
            </a:r>
            <a:r>
              <a:rPr lang="en-US" sz="2400" dirty="0" err="1"/>
              <a:t>valsts</a:t>
            </a:r>
            <a:r>
              <a:rPr lang="lv-LV" sz="2400" dirty="0"/>
              <a:t> </a:t>
            </a:r>
            <a:r>
              <a:rPr lang="lv-LV" sz="2400" dirty="0" err="1"/>
              <a:t>pozīcij</a:t>
            </a:r>
            <a:r>
              <a:rPr lang="en-US" sz="2400" dirty="0" err="1"/>
              <a:t>ām</a:t>
            </a:r>
            <a:r>
              <a:rPr lang="en-US" sz="2400" dirty="0"/>
              <a:t> par ES </a:t>
            </a:r>
            <a:r>
              <a:rPr lang="en-US" sz="2400" dirty="0" err="1"/>
              <a:t>likumdošanas</a:t>
            </a:r>
            <a:r>
              <a:rPr lang="en-US" sz="2400" dirty="0"/>
              <a:t> un </a:t>
            </a:r>
            <a:r>
              <a:rPr lang="en-US" sz="2400" dirty="0" err="1"/>
              <a:t>stratēģiskajiem</a:t>
            </a:r>
            <a:r>
              <a:rPr lang="en-US" sz="2400" dirty="0"/>
              <a:t> </a:t>
            </a:r>
            <a:r>
              <a:rPr lang="en-US" sz="2400" dirty="0" err="1"/>
              <a:t>dokumentiem</a:t>
            </a:r>
            <a:r>
              <a:rPr lang="en-US" sz="2400" dirty="0"/>
              <a:t> (2)</a:t>
            </a:r>
            <a:r>
              <a:rPr lang="lv-LV" sz="2400" dirty="0"/>
              <a:t>:</a:t>
            </a:r>
            <a:br>
              <a:rPr lang="en-US" sz="2400" dirty="0"/>
            </a:br>
            <a:endParaRPr lang="lv-LV" sz="2400" dirty="0"/>
          </a:p>
        </p:txBody>
      </p:sp>
      <p:sp>
        <p:nvSpPr>
          <p:cNvPr id="2" name="Content Placeholder 1">
            <a:extLst>
              <a:ext uri="{FF2B5EF4-FFF2-40B4-BE49-F238E27FC236}">
                <a16:creationId xmlns:a16="http://schemas.microsoft.com/office/drawing/2014/main" id="{CE2A83A5-6A99-1606-58B8-5DAC7639CA22}"/>
              </a:ext>
            </a:extLst>
          </p:cNvPr>
          <p:cNvSpPr>
            <a:spLocks noGrp="1"/>
          </p:cNvSpPr>
          <p:nvPr>
            <p:ph idx="1"/>
          </p:nvPr>
        </p:nvSpPr>
        <p:spPr>
          <a:xfrm>
            <a:off x="1043608" y="1412776"/>
            <a:ext cx="7632848" cy="5328592"/>
          </a:xfrm>
        </p:spPr>
        <p:txBody>
          <a:bodyPr>
            <a:normAutofit/>
          </a:bodyPr>
          <a:lstStyle/>
          <a:p>
            <a:pPr marL="457200" algn="just">
              <a:buFont typeface="+mj-lt"/>
              <a:buAutoNum type="arabicPeriod" startAt="8"/>
            </a:pPr>
            <a:r>
              <a:rPr lang="lv-LV" i="1" dirty="0">
                <a:effectLst/>
                <a:latin typeface="+mj-lt"/>
                <a:ea typeface="Times New Roman" panose="02020603050405020304" pitchFamily="18" charset="0"/>
              </a:rPr>
              <a:t>Par priekšlikumu Eiropas Parlamenta un Padomes regulai par Eiropas Ķimikāliju aģentūru un ar ko groza Regulu (EK) Nr. 1907/2006, (ES) Nr. 528/2012, (ES) Nr. 649/2012 un (ES) 2019/1021”;</a:t>
            </a:r>
          </a:p>
          <a:p>
            <a:pPr marL="457200" algn="just">
              <a:buFont typeface="+mj-lt"/>
              <a:buAutoNum type="arabicPeriod" startAt="8"/>
            </a:pPr>
            <a:r>
              <a:rPr lang="lv-LV" i="1" dirty="0">
                <a:effectLst/>
                <a:latin typeface="+mj-lt"/>
                <a:ea typeface="Times New Roman" panose="02020603050405020304" pitchFamily="18" charset="0"/>
              </a:rPr>
              <a:t>ES pilsoniskās sabiedrības stratēģija;</a:t>
            </a:r>
          </a:p>
          <a:p>
            <a:pPr marL="457200" algn="just">
              <a:buFont typeface="+mj-lt"/>
              <a:buAutoNum type="arabicPeriod" startAt="8"/>
            </a:pPr>
            <a:r>
              <a:rPr lang="lv-LV" i="1" dirty="0" err="1">
                <a:effectLst/>
                <a:latin typeface="+mj-lt"/>
                <a:ea typeface="Times New Roman" panose="02020603050405020304" pitchFamily="18" charset="0"/>
              </a:rPr>
              <a:t>nformatīvā</a:t>
            </a:r>
            <a:r>
              <a:rPr lang="lv-LV" i="1" dirty="0">
                <a:effectLst/>
                <a:latin typeface="+mj-lt"/>
                <a:ea typeface="Times New Roman" panose="02020603050405020304" pitchFamily="18" charset="0"/>
              </a:rPr>
              <a:t> ziņojuma projektu “Latvijas Republikas sākotnējie apsvērumi par gaidāmajiem Eiropas Klimata likuma grozījumiem”;</a:t>
            </a:r>
          </a:p>
          <a:p>
            <a:pPr marL="457200" algn="just">
              <a:buFont typeface="+mj-lt"/>
              <a:buAutoNum type="arabicPeriod" startAt="8"/>
            </a:pPr>
            <a:r>
              <a:rPr lang="lv-LV" i="1" dirty="0">
                <a:effectLst/>
                <a:latin typeface="+mj-lt"/>
                <a:ea typeface="Times New Roman" panose="02020603050405020304" pitchFamily="18" charset="0"/>
              </a:rPr>
              <a:t>KEM informatīvais ziņojums 2025. gada 28.-29. aprīļa neformālajai Vides ministru padomes sanāksmei;</a:t>
            </a:r>
          </a:p>
          <a:p>
            <a:pPr marL="457200" algn="just">
              <a:buFont typeface="+mj-lt"/>
              <a:buAutoNum type="arabicPeriod" startAt="8"/>
            </a:pPr>
            <a:r>
              <a:rPr lang="lv-LV" i="1" dirty="0">
                <a:effectLst/>
                <a:latin typeface="+mj-lt"/>
                <a:ea typeface="Times New Roman" panose="02020603050405020304" pitchFamily="18" charset="0"/>
              </a:rPr>
              <a:t>KEM informatīvais ziņojums 2025. gada 27. marta Vides ministru padomes sanāksmei;</a:t>
            </a:r>
          </a:p>
        </p:txBody>
      </p:sp>
    </p:spTree>
    <p:extLst>
      <p:ext uri="{BB962C8B-B14F-4D97-AF65-F5344CB8AC3E}">
        <p14:creationId xmlns:p14="http://schemas.microsoft.com/office/powerpoint/2010/main" val="202777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7D08-FCAA-BB56-E554-66266CE6609C}"/>
              </a:ext>
            </a:extLst>
          </p:cNvPr>
          <p:cNvSpPr>
            <a:spLocks noGrp="1"/>
          </p:cNvSpPr>
          <p:nvPr>
            <p:ph type="title"/>
          </p:nvPr>
        </p:nvSpPr>
        <p:spPr/>
        <p:txBody>
          <a:bodyPr/>
          <a:lstStyle/>
          <a:p>
            <a:r>
              <a:rPr lang="en-US" dirty="0"/>
              <a:t>VKP </a:t>
            </a:r>
            <a:r>
              <a:rPr lang="en-US" dirty="0" err="1"/>
              <a:t>Vēstuļu</a:t>
            </a:r>
            <a:r>
              <a:rPr lang="en-US" dirty="0"/>
              <a:t> </a:t>
            </a:r>
            <a:r>
              <a:rPr lang="en-US" dirty="0" err="1"/>
              <a:t>tēmas</a:t>
            </a:r>
            <a:r>
              <a:rPr lang="en-US" dirty="0"/>
              <a:t> </a:t>
            </a:r>
            <a:endParaRPr lang="lv-LV" dirty="0"/>
          </a:p>
        </p:txBody>
      </p:sp>
      <p:sp>
        <p:nvSpPr>
          <p:cNvPr id="3" name="Content Placeholder 2">
            <a:extLst>
              <a:ext uri="{FF2B5EF4-FFF2-40B4-BE49-F238E27FC236}">
                <a16:creationId xmlns:a16="http://schemas.microsoft.com/office/drawing/2014/main" id="{2F759489-AA84-04D9-3861-FFC8D604FAE9}"/>
              </a:ext>
            </a:extLst>
          </p:cNvPr>
          <p:cNvSpPr>
            <a:spLocks noGrp="1"/>
          </p:cNvSpPr>
          <p:nvPr>
            <p:ph idx="1"/>
          </p:nvPr>
        </p:nvSpPr>
        <p:spPr>
          <a:xfrm>
            <a:off x="1043608" y="1268760"/>
            <a:ext cx="7848871" cy="5040560"/>
          </a:xfrm>
        </p:spPr>
        <p:txBody>
          <a:bodyPr>
            <a:normAutofit fontScale="92500" lnSpcReduction="10000"/>
          </a:bodyPr>
          <a:lstStyle/>
          <a:p>
            <a:pPr lvl="0"/>
            <a:r>
              <a:rPr lang="lv-LV" i="1" dirty="0"/>
              <a:t>Par brīdinājuma ceļa zīmes ieviešanu Latvijā</a:t>
            </a:r>
            <a:r>
              <a:rPr lang="en-US" i="1" dirty="0"/>
              <a:t> </a:t>
            </a:r>
            <a:r>
              <a:rPr lang="lv-LV" i="1" dirty="0"/>
              <a:t>abinieku aizsardzībai migrācijas laikā;</a:t>
            </a:r>
            <a:endParaRPr lang="lv-LV" dirty="0"/>
          </a:p>
          <a:p>
            <a:pPr lvl="0"/>
            <a:r>
              <a:rPr lang="lv-LV" i="1" dirty="0"/>
              <a:t>Par </a:t>
            </a:r>
            <a:r>
              <a:rPr lang="en-US" i="1" dirty="0"/>
              <a:t>VARAM </a:t>
            </a:r>
            <a:r>
              <a:rPr lang="lv-LV" i="1" dirty="0"/>
              <a:t>galveno darba plānu 2025. gadam;</a:t>
            </a:r>
            <a:endParaRPr lang="lv-LV" dirty="0"/>
          </a:p>
          <a:p>
            <a:pPr lvl="0"/>
            <a:r>
              <a:rPr lang="lv-LV" i="1" dirty="0"/>
              <a:t>Par Nacionālā enerģētikas un klimata plāna (2021-2027. gadam) Stratēģiskā ietekmes uz vidi novērtējuma vides pārskatu;</a:t>
            </a:r>
            <a:endParaRPr lang="lv-LV" dirty="0"/>
          </a:p>
          <a:p>
            <a:pPr lvl="0"/>
            <a:r>
              <a:rPr lang="en-US" i="1" dirty="0"/>
              <a:t>Par </a:t>
            </a:r>
            <a:r>
              <a:rPr lang="lv-LV" i="1" dirty="0"/>
              <a:t>Gaisa piesārņojuma samazināšanas rīcības plānu 2025 – 2030. gadam;</a:t>
            </a:r>
            <a:endParaRPr lang="lv-LV" dirty="0"/>
          </a:p>
          <a:p>
            <a:pPr lvl="0"/>
            <a:r>
              <a:rPr lang="lv-LV" i="1" dirty="0"/>
              <a:t>Par Latvijas rīcības plānu augu aizsardzības līdzekļu ilgtspējīgai izmantošanai 2024. – 2028. gadam;</a:t>
            </a:r>
            <a:endParaRPr lang="lv-LV" dirty="0"/>
          </a:p>
          <a:p>
            <a:pPr lvl="0"/>
            <a:r>
              <a:rPr lang="lv-LV" i="1" dirty="0"/>
              <a:t>Par Informatīvo ziņojumu 2025. gada 28.-29. aprīļa neformālajai Vides ministru padomes sanāksmei;</a:t>
            </a:r>
            <a:endParaRPr lang="lv-LV" dirty="0"/>
          </a:p>
          <a:p>
            <a:pPr lvl="0"/>
            <a:r>
              <a:rPr lang="lv-LV" i="1" dirty="0"/>
              <a:t>Par iespēju attīstīt vēja parkus nacionālas nozīmes lauksaimniecības teritorijās;</a:t>
            </a:r>
            <a:endParaRPr lang="lv-LV" dirty="0"/>
          </a:p>
          <a:p>
            <a:pPr lvl="0"/>
            <a:r>
              <a:rPr lang="en-US" i="1" dirty="0"/>
              <a:t>Par “</a:t>
            </a:r>
            <a:r>
              <a:rPr lang="lv-LV" i="1" dirty="0"/>
              <a:t>Grozījumi Aizsargjoslu likumā”</a:t>
            </a:r>
            <a:endParaRPr lang="lv-LV" dirty="0"/>
          </a:p>
          <a:p>
            <a:pPr lvl="0"/>
            <a:r>
              <a:rPr lang="lv-LV" i="1" dirty="0"/>
              <a:t>Par vides </a:t>
            </a:r>
            <a:r>
              <a:rPr lang="en-US" i="1" dirty="0"/>
              <a:t>NVO </a:t>
            </a:r>
            <a:r>
              <a:rPr lang="lv-LV" i="1" dirty="0"/>
              <a:t>pārstāvniecību Klimata, vides un enerģētikas konsultatīvās padomē;</a:t>
            </a:r>
            <a:endParaRPr lang="lv-LV" dirty="0"/>
          </a:p>
          <a:p>
            <a:endParaRPr lang="lv-LV" dirty="0"/>
          </a:p>
        </p:txBody>
      </p:sp>
    </p:spTree>
    <p:extLst>
      <p:ext uri="{BB962C8B-B14F-4D97-AF65-F5344CB8AC3E}">
        <p14:creationId xmlns:p14="http://schemas.microsoft.com/office/powerpoint/2010/main" val="30099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C7A2-D3B3-D222-C589-B4397B2E7CDB}"/>
              </a:ext>
            </a:extLst>
          </p:cNvPr>
          <p:cNvSpPr>
            <a:spLocks noGrp="1"/>
          </p:cNvSpPr>
          <p:nvPr>
            <p:ph type="title"/>
          </p:nvPr>
        </p:nvSpPr>
        <p:spPr>
          <a:xfrm>
            <a:off x="1945201" y="624110"/>
            <a:ext cx="6589199" cy="860674"/>
          </a:xfrm>
        </p:spPr>
        <p:txBody>
          <a:bodyPr/>
          <a:lstStyle/>
          <a:p>
            <a:r>
              <a:rPr lang="en-US" dirty="0"/>
              <a:t>VKP </a:t>
            </a:r>
            <a:r>
              <a:rPr lang="en-US" dirty="0" err="1"/>
              <a:t>Vēstuļu</a:t>
            </a:r>
            <a:r>
              <a:rPr lang="en-US" dirty="0"/>
              <a:t> </a:t>
            </a:r>
            <a:r>
              <a:rPr lang="en-US" dirty="0" err="1"/>
              <a:t>tēmas</a:t>
            </a:r>
            <a:r>
              <a:rPr lang="en-US" dirty="0"/>
              <a:t> (2) </a:t>
            </a:r>
            <a:endParaRPr lang="lv-LV" dirty="0"/>
          </a:p>
        </p:txBody>
      </p:sp>
      <p:sp>
        <p:nvSpPr>
          <p:cNvPr id="3" name="Content Placeholder 2">
            <a:extLst>
              <a:ext uri="{FF2B5EF4-FFF2-40B4-BE49-F238E27FC236}">
                <a16:creationId xmlns:a16="http://schemas.microsoft.com/office/drawing/2014/main" id="{BA909333-D72E-C909-227E-D9F6EE4864DC}"/>
              </a:ext>
            </a:extLst>
          </p:cNvPr>
          <p:cNvSpPr>
            <a:spLocks noGrp="1"/>
          </p:cNvSpPr>
          <p:nvPr>
            <p:ph idx="1"/>
          </p:nvPr>
        </p:nvSpPr>
        <p:spPr>
          <a:xfrm>
            <a:off x="971600" y="1412776"/>
            <a:ext cx="7848871" cy="5256584"/>
          </a:xfrm>
        </p:spPr>
        <p:txBody>
          <a:bodyPr>
            <a:normAutofit fontScale="85000" lnSpcReduction="10000"/>
          </a:bodyPr>
          <a:lstStyle/>
          <a:p>
            <a:pPr lvl="0"/>
            <a:r>
              <a:rPr lang="lv-LV" i="1" dirty="0"/>
              <a:t>Par vilku nomedīšanas limitu ietekmējošiem faktoriem un tālāko vilku populācijas apsaimniekošanu sugas aizsardzībai un labvēlīga ekoloģiskā stāvokļa nodrošināšanai;</a:t>
            </a:r>
            <a:endParaRPr lang="lv-LV" dirty="0"/>
          </a:p>
          <a:p>
            <a:pPr lvl="0"/>
            <a:r>
              <a:rPr lang="lv-LV" i="1" dirty="0"/>
              <a:t>Par Enerģētikas un vides aģentūras pievienošanu Valsts vides dienestam;</a:t>
            </a:r>
            <a:endParaRPr lang="lv-LV" dirty="0"/>
          </a:p>
          <a:p>
            <a:pPr lvl="0"/>
            <a:r>
              <a:rPr lang="lv-LV" i="1" dirty="0"/>
              <a:t>Par valsts resursu ekonomijas iespējām virzot noteikumu projektu “Grozījumi Ministru kabineta 2012. gada 18. decembra noteikumos Nr. 940 "Noteikumi par mikroliegumu izveidošanas un apsaimniekošanas kārtību, to aizsardzību, kā arī mikroliegumu un to buferzonu noteikšanu"” (25-TA-1400);</a:t>
            </a:r>
            <a:endParaRPr lang="lv-LV" dirty="0"/>
          </a:p>
          <a:p>
            <a:pPr lvl="0"/>
            <a:r>
              <a:rPr lang="lv-LV" i="1" dirty="0"/>
              <a:t>Par Ministru kabineta 2022. gada 14. jūnija sēdes lēmumu neizpildi attiecībā uz normatīvo regulējumu vēja enerģijas sektoram pirms VES projektu izvēršanas Latvijā;</a:t>
            </a:r>
            <a:endParaRPr lang="lv-LV" dirty="0"/>
          </a:p>
          <a:p>
            <a:pPr lvl="0"/>
            <a:r>
              <a:rPr lang="lv-LV" i="1" dirty="0"/>
              <a:t>Par MK noteikumu Nr. 686 grozījumu projektā ietverto seno mežu definīciju;</a:t>
            </a:r>
            <a:endParaRPr lang="lv-LV" dirty="0"/>
          </a:p>
          <a:p>
            <a:pPr lvl="0"/>
            <a:r>
              <a:rPr lang="lv-LV" i="1" dirty="0"/>
              <a:t>Par Klimata un enerģētikas ministrijas Pozīciju Nr. 1. “Par Eiropas ūdens resursu noturības stratēģiju”;</a:t>
            </a:r>
            <a:endParaRPr lang="lv-LV" dirty="0"/>
          </a:p>
          <a:p>
            <a:pPr lvl="0"/>
            <a:r>
              <a:rPr lang="lv-LV" i="1" dirty="0"/>
              <a:t>Par jūras sprostu ierīkošanu akvakultūrai pie Mērsraga un Rojas ietekmes uz vidi novērtējuma sākotnējo sabiedrisko apspriešanu;</a:t>
            </a:r>
            <a:endParaRPr lang="lv-LV" dirty="0"/>
          </a:p>
          <a:p>
            <a:pPr lvl="0"/>
            <a:r>
              <a:rPr lang="lv-LV" i="1" dirty="0"/>
              <a:t>Par Meža un saistīto nozaru attīstības pamatnostādnēm 2026. – 2050. gadam un to Stratēģisko ietekmes uz vidi novērtējumu;</a:t>
            </a:r>
            <a:endParaRPr lang="lv-LV" dirty="0"/>
          </a:p>
          <a:p>
            <a:pPr lvl="0"/>
            <a:r>
              <a:rPr lang="lv-LV" i="1" dirty="0"/>
              <a:t>Par situāciju valsts virszemes ūdeņu pārvaldībā un apsaimniekošanā.</a:t>
            </a:r>
            <a:endParaRPr lang="lv-LV" dirty="0"/>
          </a:p>
          <a:p>
            <a:endParaRPr lang="lv-LV" dirty="0"/>
          </a:p>
        </p:txBody>
      </p:sp>
    </p:spTree>
    <p:extLst>
      <p:ext uri="{BB962C8B-B14F-4D97-AF65-F5344CB8AC3E}">
        <p14:creationId xmlns:p14="http://schemas.microsoft.com/office/powerpoint/2010/main" val="9818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2541FBA-131A-4D7B-ACCA-ACB4195A9EF8}"/>
              </a:ext>
            </a:extLst>
          </p:cNvPr>
          <p:cNvSpPr txBox="1">
            <a:spLocks/>
          </p:cNvSpPr>
          <p:nvPr/>
        </p:nvSpPr>
        <p:spPr>
          <a:xfrm>
            <a:off x="775333" y="692696"/>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dirty="0" err="1"/>
              <a:t>Izmaiņas</a:t>
            </a:r>
            <a:r>
              <a:rPr lang="en-US" sz="2800" dirty="0"/>
              <a:t> </a:t>
            </a:r>
            <a:r>
              <a:rPr lang="lv-LV" sz="2800" dirty="0"/>
              <a:t>VKP</a:t>
            </a:r>
            <a:r>
              <a:rPr lang="en-US" sz="2800" dirty="0"/>
              <a:t> ?!</a:t>
            </a:r>
            <a:endParaRPr lang="lv-LV" sz="2800" dirty="0"/>
          </a:p>
        </p:txBody>
      </p:sp>
      <p:sp>
        <p:nvSpPr>
          <p:cNvPr id="7" name="TextBox 6">
            <a:extLst>
              <a:ext uri="{FF2B5EF4-FFF2-40B4-BE49-F238E27FC236}">
                <a16:creationId xmlns:a16="http://schemas.microsoft.com/office/drawing/2014/main" id="{886EB894-8C01-3980-E37A-54B707EDEF80}"/>
              </a:ext>
            </a:extLst>
          </p:cNvPr>
          <p:cNvSpPr txBox="1"/>
          <p:nvPr/>
        </p:nvSpPr>
        <p:spPr>
          <a:xfrm>
            <a:off x="5652120" y="2636912"/>
            <a:ext cx="1440160" cy="646331"/>
          </a:xfrm>
          <a:prstGeom prst="rect">
            <a:avLst/>
          </a:prstGeom>
          <a:noFill/>
        </p:spPr>
        <p:txBody>
          <a:bodyPr wrap="square" rtlCol="0">
            <a:spAutoFit/>
          </a:bodyPr>
          <a:lstStyle/>
          <a:p>
            <a:r>
              <a:rPr lang="lv-LV" b="1" dirty="0">
                <a:solidFill>
                  <a:schemeClr val="bg1"/>
                </a:solidFill>
              </a:rPr>
              <a:t>Novembris 2021.</a:t>
            </a:r>
          </a:p>
        </p:txBody>
      </p:sp>
      <p:sp>
        <p:nvSpPr>
          <p:cNvPr id="5" name="TextBox 4">
            <a:extLst>
              <a:ext uri="{FF2B5EF4-FFF2-40B4-BE49-F238E27FC236}">
                <a16:creationId xmlns:a16="http://schemas.microsoft.com/office/drawing/2014/main" id="{385541D3-87DA-F698-4C9E-F3E5F7E3DF5B}"/>
              </a:ext>
            </a:extLst>
          </p:cNvPr>
          <p:cNvSpPr txBox="1"/>
          <p:nvPr/>
        </p:nvSpPr>
        <p:spPr>
          <a:xfrm>
            <a:off x="1547664" y="1806040"/>
            <a:ext cx="6840760" cy="3093154"/>
          </a:xfrm>
          <a:prstGeom prst="rect">
            <a:avLst/>
          </a:prstGeom>
          <a:noFill/>
        </p:spPr>
        <p:txBody>
          <a:bodyPr wrap="square">
            <a:spAutoFit/>
          </a:bodyPr>
          <a:lstStyle/>
          <a:p>
            <a:pPr marL="342900" lvl="0" indent="-342900" algn="just">
              <a:spcAft>
                <a:spcPts val="600"/>
              </a:spcAft>
              <a:buFont typeface="+mj-lt"/>
              <a:buAutoNum type="arabicPeriod"/>
              <a:tabLst>
                <a:tab pos="228600" algn="l"/>
              </a:tabLst>
            </a:pPr>
            <a:endParaRPr lang="en-US" sz="1800" dirty="0">
              <a:effectLst/>
              <a:latin typeface="+mj-lt"/>
              <a:ea typeface="Times New Roman" panose="02020603050405020304" pitchFamily="18" charset="0"/>
            </a:endParaRPr>
          </a:p>
          <a:p>
            <a:pPr marL="342900" lvl="0" indent="-342900" algn="just">
              <a:spcAft>
                <a:spcPts val="600"/>
              </a:spcAft>
              <a:buFont typeface="+mj-lt"/>
              <a:buAutoNum type="arabicPeriod"/>
              <a:tabLst>
                <a:tab pos="228600" algn="l"/>
              </a:tabLst>
            </a:pPr>
            <a:r>
              <a:rPr lang="en-US" sz="1800" dirty="0" err="1">
                <a:effectLst/>
                <a:latin typeface="+mj-lt"/>
                <a:ea typeface="Times New Roman" panose="02020603050405020304" pitchFamily="18" charset="0"/>
              </a:rPr>
              <a:t>Ar</a:t>
            </a:r>
            <a:r>
              <a:rPr lang="lv-LV" sz="1800" dirty="0">
                <a:effectLst/>
                <a:latin typeface="+mj-lt"/>
                <a:ea typeface="Times New Roman" panose="02020603050405020304" pitchFamily="18" charset="0"/>
              </a:rPr>
              <a:t> 2024. gada 1. jūlij</a:t>
            </a:r>
            <a:r>
              <a:rPr lang="en-US" sz="1800" dirty="0">
                <a:effectLst/>
                <a:latin typeface="+mj-lt"/>
                <a:ea typeface="Times New Roman" panose="02020603050405020304" pitchFamily="18" charset="0"/>
              </a:rPr>
              <a:t>u</a:t>
            </a:r>
            <a:r>
              <a:rPr lang="lv-LV" sz="1800" dirty="0">
                <a:effectLst/>
                <a:latin typeface="+mj-lt"/>
                <a:ea typeface="Times New Roman" panose="02020603050405020304" pitchFamily="18" charset="0"/>
              </a:rPr>
              <a:t> vides aizsardzības politikas izstrāde un pārraudzība tika nodota Klimata un enerģētikas ministrijai.</a:t>
            </a:r>
            <a:endParaRPr lang="lv-LV" sz="1600" dirty="0">
              <a:effectLst/>
              <a:latin typeface="+mj-lt"/>
              <a:ea typeface="Times New Roman" panose="02020603050405020304" pitchFamily="18" charset="0"/>
            </a:endParaRPr>
          </a:p>
          <a:p>
            <a:pPr marL="342900" indent="-342900" algn="just">
              <a:spcAft>
                <a:spcPts val="600"/>
              </a:spcAft>
              <a:buFont typeface="+mj-lt"/>
              <a:buAutoNum type="arabicPeriod"/>
              <a:tabLst>
                <a:tab pos="228600" algn="l"/>
              </a:tabLst>
            </a:pPr>
            <a:r>
              <a:rPr lang="lv-LV" sz="1800" dirty="0">
                <a:effectLst/>
                <a:latin typeface="+mj-lt"/>
                <a:ea typeface="Times New Roman" panose="02020603050405020304" pitchFamily="18" charset="0"/>
              </a:rPr>
              <a:t>2025. gadā </a:t>
            </a:r>
            <a:r>
              <a:rPr lang="en-US" sz="1800" dirty="0" err="1">
                <a:effectLst/>
                <a:latin typeface="+mj-lt"/>
                <a:ea typeface="Times New Roman" panose="02020603050405020304" pitchFamily="18" charset="0"/>
              </a:rPr>
              <a:t>plānotās</a:t>
            </a:r>
            <a:r>
              <a:rPr lang="en-US" sz="1800" dirty="0">
                <a:effectLst/>
                <a:latin typeface="+mj-lt"/>
                <a:ea typeface="Times New Roman" panose="02020603050405020304" pitchFamily="18" charset="0"/>
              </a:rPr>
              <a:t> </a:t>
            </a:r>
            <a:r>
              <a:rPr lang="lv-LV" sz="1800" dirty="0">
                <a:effectLst/>
                <a:latin typeface="+mj-lt"/>
                <a:ea typeface="Times New Roman" panose="02020603050405020304" pitchFamily="18" charset="0"/>
              </a:rPr>
              <a:t>izmaiņas VKP nosaukumā un </a:t>
            </a:r>
            <a:r>
              <a:rPr lang="en-US" sz="1800" dirty="0" err="1">
                <a:effectLst/>
                <a:latin typeface="+mj-lt"/>
                <a:ea typeface="Times New Roman" panose="02020603050405020304" pitchFamily="18" charset="0"/>
              </a:rPr>
              <a:t>secīgi</a:t>
            </a:r>
            <a:r>
              <a:rPr lang="en-US" sz="1800" dirty="0">
                <a:effectLst/>
                <a:latin typeface="+mj-lt"/>
                <a:ea typeface="Times New Roman" panose="02020603050405020304" pitchFamily="18" charset="0"/>
              </a:rPr>
              <a:t> </a:t>
            </a:r>
            <a:r>
              <a:rPr lang="lv-LV" sz="1800" dirty="0">
                <a:effectLst/>
                <a:latin typeface="+mj-lt"/>
                <a:ea typeface="Times New Roman" panose="02020603050405020304" pitchFamily="18" charset="0"/>
              </a:rPr>
              <a:t>arī darbības </a:t>
            </a:r>
            <a:r>
              <a:rPr lang="en-US" sz="1800" dirty="0" err="1">
                <a:effectLst/>
                <a:latin typeface="+mj-lt"/>
                <a:ea typeface="Times New Roman" panose="02020603050405020304" pitchFamily="18" charset="0"/>
              </a:rPr>
              <a:t>jomas</a:t>
            </a:r>
            <a:r>
              <a:rPr lang="en-US" sz="1800" dirty="0">
                <a:effectLst/>
                <a:latin typeface="+mj-lt"/>
                <a:ea typeface="Times New Roman" panose="02020603050405020304" pitchFamily="18" charset="0"/>
              </a:rPr>
              <a:t> </a:t>
            </a:r>
            <a:r>
              <a:rPr lang="en-US" sz="1800" dirty="0" err="1">
                <a:effectLst/>
                <a:latin typeface="+mj-lt"/>
                <a:ea typeface="Times New Roman" panose="02020603050405020304" pitchFamily="18" charset="0"/>
              </a:rPr>
              <a:t>tvērumā</a:t>
            </a:r>
            <a:r>
              <a:rPr lang="en-US" dirty="0">
                <a:latin typeface="+mj-lt"/>
                <a:ea typeface="Times New Roman" panose="02020603050405020304" pitchFamily="18" charset="0"/>
              </a:rPr>
              <a:t> nav </a:t>
            </a:r>
            <a:r>
              <a:rPr lang="en-US" dirty="0" err="1">
                <a:latin typeface="+mj-lt"/>
                <a:ea typeface="Times New Roman" panose="02020603050405020304" pitchFamily="18" charset="0"/>
              </a:rPr>
              <a:t>notikušas</a:t>
            </a:r>
            <a:r>
              <a:rPr lang="en-US" dirty="0">
                <a:latin typeface="+mj-lt"/>
                <a:ea typeface="Times New Roman" panose="02020603050405020304" pitchFamily="18" charset="0"/>
              </a:rPr>
              <a:t>.</a:t>
            </a:r>
            <a:r>
              <a:rPr lang="en-US" sz="1800" dirty="0">
                <a:effectLst/>
                <a:latin typeface="+mj-lt"/>
                <a:ea typeface="Times New Roman" panose="02020603050405020304" pitchFamily="18" charset="0"/>
              </a:rPr>
              <a:t> </a:t>
            </a:r>
            <a:r>
              <a:rPr lang="lv-LV" dirty="0">
                <a:latin typeface="+mj-lt"/>
                <a:ea typeface="Times New Roman" panose="02020603050405020304" pitchFamily="18" charset="0"/>
              </a:rPr>
              <a:t>Vides aizsardzības likum</a:t>
            </a:r>
            <a:r>
              <a:rPr lang="en-US" dirty="0">
                <a:latin typeface="+mj-lt"/>
                <a:ea typeface="Times New Roman" panose="02020603050405020304" pitchFamily="18" charset="0"/>
              </a:rPr>
              <a:t>a 14. </a:t>
            </a:r>
            <a:r>
              <a:rPr lang="en-US" dirty="0" err="1">
                <a:latin typeface="+mj-lt"/>
                <a:ea typeface="Times New Roman" panose="02020603050405020304" pitchFamily="18" charset="0"/>
              </a:rPr>
              <a:t>pantā</a:t>
            </a:r>
            <a:r>
              <a:rPr lang="en-US" dirty="0">
                <a:latin typeface="+mj-lt"/>
                <a:ea typeface="Times New Roman" panose="02020603050405020304" pitchFamily="18" charset="0"/>
              </a:rPr>
              <a:t>, </a:t>
            </a:r>
            <a:r>
              <a:rPr lang="en-US" dirty="0" err="1">
                <a:latin typeface="+mj-lt"/>
                <a:ea typeface="Times New Roman" panose="02020603050405020304" pitchFamily="18" charset="0"/>
              </a:rPr>
              <a:t>kur</a:t>
            </a:r>
            <a:r>
              <a:rPr lang="en-US" dirty="0">
                <a:latin typeface="+mj-lt"/>
                <a:ea typeface="Times New Roman" panose="02020603050405020304" pitchFamily="18" charset="0"/>
              </a:rPr>
              <a:t> </a:t>
            </a:r>
            <a:r>
              <a:rPr lang="en-US" dirty="0" err="1">
                <a:latin typeface="+mj-lt"/>
                <a:ea typeface="Times New Roman" panose="02020603050405020304" pitchFamily="18" charset="0"/>
              </a:rPr>
              <a:t>noteikta</a:t>
            </a:r>
            <a:r>
              <a:rPr lang="en-US" dirty="0">
                <a:latin typeface="+mj-lt"/>
                <a:ea typeface="Times New Roman" panose="02020603050405020304" pitchFamily="18" charset="0"/>
              </a:rPr>
              <a:t> VKP </a:t>
            </a:r>
            <a:r>
              <a:rPr lang="en-US" dirty="0" err="1">
                <a:latin typeface="+mj-lt"/>
                <a:ea typeface="Times New Roman" panose="02020603050405020304" pitchFamily="18" charset="0"/>
              </a:rPr>
              <a:t>darbība</a:t>
            </a:r>
            <a:r>
              <a:rPr lang="en-US" dirty="0">
                <a:latin typeface="+mj-lt"/>
                <a:ea typeface="Times New Roman" panose="02020603050405020304" pitchFamily="18" charset="0"/>
              </a:rPr>
              <a:t>, </a:t>
            </a:r>
            <a:r>
              <a:rPr lang="en-US" dirty="0" err="1">
                <a:latin typeface="+mj-lt"/>
                <a:ea typeface="Times New Roman" panose="02020603050405020304" pitchFamily="18" charset="0"/>
              </a:rPr>
              <a:t>grozījumi</a:t>
            </a:r>
            <a:r>
              <a:rPr lang="en-US" dirty="0">
                <a:latin typeface="+mj-lt"/>
                <a:ea typeface="Times New Roman" panose="02020603050405020304" pitchFamily="18" charset="0"/>
              </a:rPr>
              <a:t> nav </a:t>
            </a:r>
            <a:r>
              <a:rPr lang="en-US" dirty="0" err="1">
                <a:latin typeface="+mj-lt"/>
                <a:ea typeface="Times New Roman" panose="02020603050405020304" pitchFamily="18" charset="0"/>
              </a:rPr>
              <a:t>apstiprināti</a:t>
            </a:r>
            <a:r>
              <a:rPr lang="en-US" dirty="0">
                <a:latin typeface="+mj-lt"/>
                <a:ea typeface="Times New Roman" panose="02020603050405020304" pitchFamily="18" charset="0"/>
              </a:rPr>
              <a:t>.</a:t>
            </a:r>
            <a:r>
              <a:rPr lang="en-US" sz="1800" dirty="0">
                <a:effectLst/>
                <a:latin typeface="+mj-lt"/>
                <a:ea typeface="Times New Roman" panose="02020603050405020304" pitchFamily="18" charset="0"/>
              </a:rPr>
              <a:t> </a:t>
            </a:r>
          </a:p>
          <a:p>
            <a:pPr marL="342900" lvl="0" indent="-342900" algn="just">
              <a:spcAft>
                <a:spcPts val="600"/>
              </a:spcAft>
              <a:buFont typeface="+mj-lt"/>
              <a:buAutoNum type="arabicPeriod"/>
              <a:tabLst>
                <a:tab pos="228600" algn="l"/>
              </a:tabLst>
            </a:pPr>
            <a:r>
              <a:rPr lang="lv-LV" sz="1800" b="1" dirty="0">
                <a:effectLst/>
                <a:latin typeface="+mj-lt"/>
                <a:ea typeface="Times New Roman" panose="02020603050405020304" pitchFamily="18" charset="0"/>
              </a:rPr>
              <a:t>VKP darbība un ar to saistītās procedūras paliek nemainīgas</a:t>
            </a:r>
            <a:r>
              <a:rPr lang="en-US" b="1" dirty="0">
                <a:latin typeface="+mj-lt"/>
                <a:ea typeface="Times New Roman" panose="02020603050405020304" pitchFamily="18" charset="0"/>
              </a:rPr>
              <a:t>.</a:t>
            </a:r>
            <a:endParaRPr lang="lv-LV" sz="1600" b="1" dirty="0">
              <a:effectLst/>
              <a:latin typeface="+mj-lt"/>
              <a:ea typeface="Times New Roman" panose="02020603050405020304" pitchFamily="18" charset="0"/>
            </a:endParaRPr>
          </a:p>
        </p:txBody>
      </p:sp>
    </p:spTree>
    <p:extLst>
      <p:ext uri="{BB962C8B-B14F-4D97-AF65-F5344CB8AC3E}">
        <p14:creationId xmlns:p14="http://schemas.microsoft.com/office/powerpoint/2010/main" val="138936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AF40DE2-47D8-0422-487B-1F16F82ABE6F}"/>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29F135-E406-D1FF-E0EB-58319A55BFF2}"/>
              </a:ext>
            </a:extLst>
          </p:cNvPr>
          <p:cNvSpPr>
            <a:spLocks noGrp="1"/>
          </p:cNvSpPr>
          <p:nvPr>
            <p:ph type="title"/>
          </p:nvPr>
        </p:nvSpPr>
        <p:spPr>
          <a:xfrm>
            <a:off x="6012160" y="3140968"/>
            <a:ext cx="2769710" cy="3168352"/>
          </a:xfrm>
        </p:spPr>
        <p:txBody>
          <a:bodyPr anchor="ctr">
            <a:normAutofit/>
          </a:bodyPr>
          <a:lstStyle/>
          <a:p>
            <a:r>
              <a:rPr lang="en-US" sz="2400" dirty="0" err="1"/>
              <a:t>Kā</a:t>
            </a:r>
            <a:r>
              <a:rPr lang="en-US" sz="2400" dirty="0"/>
              <a:t> </a:t>
            </a:r>
            <a:r>
              <a:rPr lang="en-US" sz="2400" dirty="0" err="1"/>
              <a:t>izdevies</a:t>
            </a:r>
            <a:r>
              <a:rPr lang="en-US" sz="2400" dirty="0"/>
              <a:t> </a:t>
            </a:r>
            <a:r>
              <a:rPr lang="en-US" sz="2400" dirty="0" err="1"/>
              <a:t>īstenot</a:t>
            </a:r>
            <a:r>
              <a:rPr lang="en-US" sz="2400" dirty="0"/>
              <a:t> 2025. gada </a:t>
            </a:r>
            <a:r>
              <a:rPr lang="en-US" sz="2400" dirty="0" err="1"/>
              <a:t>sākumā</a:t>
            </a:r>
            <a:r>
              <a:rPr lang="en-US" sz="2400" dirty="0"/>
              <a:t>  </a:t>
            </a:r>
            <a:r>
              <a:rPr lang="en-US" sz="2400" dirty="0" err="1"/>
              <a:t>izvirzītās</a:t>
            </a:r>
            <a:r>
              <a:rPr lang="en-US" sz="2400" dirty="0"/>
              <a:t> VKP </a:t>
            </a:r>
            <a:r>
              <a:rPr lang="en-US" sz="2400" dirty="0" err="1"/>
              <a:t>darba</a:t>
            </a:r>
            <a:r>
              <a:rPr lang="en-US" sz="2400" dirty="0"/>
              <a:t> </a:t>
            </a:r>
            <a:r>
              <a:rPr lang="en-US" sz="2400" dirty="0" err="1"/>
              <a:t>prioritātes</a:t>
            </a:r>
            <a:r>
              <a:rPr lang="en-US" sz="2400" dirty="0"/>
              <a:t>?!</a:t>
            </a:r>
            <a:endParaRPr lang="lv-LV" sz="2400" dirty="0"/>
          </a:p>
        </p:txBody>
      </p:sp>
      <p:sp>
        <p:nvSpPr>
          <p:cNvPr id="33" name="Rectangle 32">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2" name="Content Placeholder 1">
            <a:extLst>
              <a:ext uri="{FF2B5EF4-FFF2-40B4-BE49-F238E27FC236}">
                <a16:creationId xmlns:a16="http://schemas.microsoft.com/office/drawing/2014/main" id="{375FCEB0-FCB1-5076-1E8B-ACC150918FE0}"/>
              </a:ext>
            </a:extLst>
          </p:cNvPr>
          <p:cNvSpPr>
            <a:spLocks noGrp="1"/>
          </p:cNvSpPr>
          <p:nvPr>
            <p:ph idx="1"/>
          </p:nvPr>
        </p:nvSpPr>
        <p:spPr>
          <a:xfrm>
            <a:off x="251519" y="116632"/>
            <a:ext cx="5472609" cy="6624736"/>
          </a:xfrm>
        </p:spPr>
        <p:txBody>
          <a:bodyPr anchor="ctr">
            <a:normAutofit/>
          </a:bodyPr>
          <a:lstStyle/>
          <a:p>
            <a:pPr>
              <a:lnSpc>
                <a:spcPct val="90000"/>
              </a:lnSpc>
            </a:pPr>
            <a:r>
              <a:rPr lang="en-US" sz="1200" b="1" dirty="0" err="1">
                <a:solidFill>
                  <a:schemeClr val="accent1"/>
                </a:solidFill>
              </a:rPr>
              <a:t>Uzturēt</a:t>
            </a:r>
            <a:r>
              <a:rPr lang="en-US" sz="1200" b="1" dirty="0">
                <a:solidFill>
                  <a:schemeClr val="accent1"/>
                </a:solidFill>
              </a:rPr>
              <a:t> NVO </a:t>
            </a:r>
            <a:r>
              <a:rPr lang="en-US" sz="1200" b="1" dirty="0" err="1">
                <a:solidFill>
                  <a:schemeClr val="accent1"/>
                </a:solidFill>
              </a:rPr>
              <a:t>motivāciju</a:t>
            </a:r>
            <a:r>
              <a:rPr lang="en-US" sz="1200" b="1" dirty="0">
                <a:solidFill>
                  <a:schemeClr val="accent1"/>
                </a:solidFill>
              </a:rPr>
              <a:t> VKP un </a:t>
            </a:r>
            <a:r>
              <a:rPr lang="en-US" sz="1200" b="1" dirty="0" err="1">
                <a:solidFill>
                  <a:schemeClr val="accent1"/>
                </a:solidFill>
              </a:rPr>
              <a:t>iniciatīvu</a:t>
            </a:r>
            <a:r>
              <a:rPr lang="en-US" sz="1200" b="1" dirty="0">
                <a:solidFill>
                  <a:schemeClr val="accent1"/>
                </a:solidFill>
              </a:rPr>
              <a:t> Dabas un Vides </a:t>
            </a:r>
            <a:r>
              <a:rPr lang="en-US" sz="1200" b="1" dirty="0" err="1">
                <a:solidFill>
                  <a:schemeClr val="accent1"/>
                </a:solidFill>
              </a:rPr>
              <a:t>aizsardzībā</a:t>
            </a:r>
            <a:r>
              <a:rPr lang="en-US" sz="1200" b="1" dirty="0"/>
              <a:t>,</a:t>
            </a:r>
          </a:p>
          <a:p>
            <a:pPr>
              <a:lnSpc>
                <a:spcPct val="90000"/>
              </a:lnSpc>
            </a:pPr>
            <a:r>
              <a:rPr lang="en-US" sz="1200" b="1" dirty="0" err="1">
                <a:solidFill>
                  <a:srgbClr val="00FF00"/>
                </a:solidFill>
              </a:rPr>
              <a:t>Atbalsts</a:t>
            </a:r>
            <a:r>
              <a:rPr lang="en-US" sz="1200" b="1" dirty="0">
                <a:solidFill>
                  <a:srgbClr val="00FF00"/>
                </a:solidFill>
              </a:rPr>
              <a:t> VARAM </a:t>
            </a:r>
            <a:r>
              <a:rPr lang="lv-LV" sz="1200" b="1" dirty="0">
                <a:solidFill>
                  <a:srgbClr val="00FF00"/>
                </a:solidFill>
              </a:rPr>
              <a:t>I</a:t>
            </a:r>
            <a:r>
              <a:rPr lang="en-US" sz="1200" b="1" dirty="0">
                <a:solidFill>
                  <a:srgbClr val="00FF00"/>
                </a:solidFill>
              </a:rPr>
              <a:t>Z</a:t>
            </a:r>
            <a:r>
              <a:rPr lang="lv-LV" sz="1200" b="1" dirty="0">
                <a:solidFill>
                  <a:srgbClr val="00FF00"/>
                </a:solidFill>
              </a:rPr>
              <a:t> «Par priekšlikumiem kompensāciju nodrošināšanai par saimnieciskās darbības ierobežojumiem aizsargājamās teritorijās un iespējamajiem finanšu avotiem kompensāciju segšanai», pieņemts MK 15.10.2024.</a:t>
            </a:r>
            <a:endParaRPr lang="en-US" sz="1200" b="1" dirty="0">
              <a:solidFill>
                <a:srgbClr val="00FF00"/>
              </a:solidFill>
            </a:endParaRPr>
          </a:p>
          <a:p>
            <a:pPr>
              <a:lnSpc>
                <a:spcPct val="90000"/>
              </a:lnSpc>
            </a:pPr>
            <a:r>
              <a:rPr lang="en-US" sz="1200" b="1" dirty="0" err="1">
                <a:solidFill>
                  <a:srgbClr val="00FF00"/>
                </a:solidFill>
              </a:rPr>
              <a:t>Atbalsts</a:t>
            </a:r>
            <a:r>
              <a:rPr lang="en-US" sz="1200" b="1" dirty="0">
                <a:solidFill>
                  <a:srgbClr val="00FF00"/>
                </a:solidFill>
              </a:rPr>
              <a:t> VARAM </a:t>
            </a:r>
            <a:r>
              <a:rPr lang="en-US" sz="1200" b="1" dirty="0" err="1">
                <a:solidFill>
                  <a:srgbClr val="00FF00"/>
                </a:solidFill>
              </a:rPr>
              <a:t>jaunu</a:t>
            </a:r>
            <a:r>
              <a:rPr lang="en-US" sz="1200" b="1" dirty="0">
                <a:solidFill>
                  <a:srgbClr val="00FF00"/>
                </a:solidFill>
              </a:rPr>
              <a:t> NATURA 2000 </a:t>
            </a:r>
            <a:r>
              <a:rPr lang="en-US" sz="1200" b="1" dirty="0" err="1">
                <a:solidFill>
                  <a:srgbClr val="00FF00"/>
                </a:solidFill>
              </a:rPr>
              <a:t>izveidošanā</a:t>
            </a:r>
            <a:r>
              <a:rPr lang="en-US" sz="1200" b="1" dirty="0">
                <a:solidFill>
                  <a:srgbClr val="00FF00"/>
                </a:solidFill>
              </a:rPr>
              <a:t> un </a:t>
            </a:r>
            <a:r>
              <a:rPr lang="en-US" sz="1200" b="1" dirty="0" err="1">
                <a:solidFill>
                  <a:srgbClr val="00FF00"/>
                </a:solidFill>
              </a:rPr>
              <a:t>nostiprināšanai</a:t>
            </a:r>
            <a:r>
              <a:rPr lang="en-US" sz="1200" b="1" dirty="0">
                <a:solidFill>
                  <a:srgbClr val="00FF00"/>
                </a:solidFill>
              </a:rPr>
              <a:t> </a:t>
            </a:r>
            <a:r>
              <a:rPr lang="en-US" sz="1200" b="1" dirty="0" err="1">
                <a:solidFill>
                  <a:srgbClr val="00FF00"/>
                </a:solidFill>
              </a:rPr>
              <a:t>likumdošanā</a:t>
            </a:r>
            <a:r>
              <a:rPr lang="en-US" sz="1200" b="1" dirty="0">
                <a:solidFill>
                  <a:srgbClr val="00FF00"/>
                </a:solidFill>
              </a:rPr>
              <a:t>,</a:t>
            </a:r>
            <a:endParaRPr lang="lv-LV" sz="1200" b="1" dirty="0">
              <a:solidFill>
                <a:srgbClr val="00FF00"/>
              </a:solidFill>
            </a:endParaRPr>
          </a:p>
          <a:p>
            <a:pPr>
              <a:lnSpc>
                <a:spcPct val="90000"/>
              </a:lnSpc>
            </a:pPr>
            <a:r>
              <a:rPr lang="en-US" sz="1200" b="1" dirty="0" err="1">
                <a:solidFill>
                  <a:srgbClr val="00FF00"/>
                </a:solidFill>
              </a:rPr>
              <a:t>Iesaistīties</a:t>
            </a:r>
            <a:r>
              <a:rPr lang="en-US" sz="1200" b="1" dirty="0">
                <a:solidFill>
                  <a:srgbClr val="00FF00"/>
                </a:solidFill>
              </a:rPr>
              <a:t> </a:t>
            </a:r>
            <a:r>
              <a:rPr lang="en-US" sz="1200" b="1" dirty="0" err="1">
                <a:solidFill>
                  <a:srgbClr val="00FF00"/>
                </a:solidFill>
              </a:rPr>
              <a:t>likuma</a:t>
            </a:r>
            <a:r>
              <a:rPr lang="en-US" sz="1200" b="1" dirty="0">
                <a:solidFill>
                  <a:srgbClr val="00FF00"/>
                </a:solidFill>
              </a:rPr>
              <a:t> </a:t>
            </a:r>
            <a:r>
              <a:rPr lang="en-US" sz="1200" b="1" dirty="0" err="1">
                <a:solidFill>
                  <a:srgbClr val="00FF00"/>
                </a:solidFill>
              </a:rPr>
              <a:t>grozījumu</a:t>
            </a:r>
            <a:r>
              <a:rPr lang="lv-LV" sz="1200" b="1" dirty="0">
                <a:solidFill>
                  <a:srgbClr val="00FF00"/>
                </a:solidFill>
              </a:rPr>
              <a:t> "Par kompensāciju par saimnieciskās darbības ierobežojumiem aizsargājamās teritorijās</a:t>
            </a:r>
            <a:r>
              <a:rPr lang="en-US" sz="1200" b="1" dirty="0">
                <a:solidFill>
                  <a:srgbClr val="00FF00"/>
                </a:solidFill>
              </a:rPr>
              <a:t>,</a:t>
            </a:r>
          </a:p>
          <a:p>
            <a:pPr>
              <a:lnSpc>
                <a:spcPct val="90000"/>
              </a:lnSpc>
            </a:pPr>
            <a:r>
              <a:rPr lang="lv-LV" sz="1200" b="1" dirty="0">
                <a:solidFill>
                  <a:srgbClr val="00FF00"/>
                </a:solidFill>
              </a:rPr>
              <a:t>Sekot ūdeņu pārvaldības normatīvu izmaiņām, p</a:t>
            </a:r>
            <a:r>
              <a:rPr lang="en-US" sz="1200" b="1" dirty="0" err="1">
                <a:solidFill>
                  <a:srgbClr val="00FF00"/>
                </a:solidFill>
              </a:rPr>
              <a:t>ras</a:t>
            </a:r>
            <a:r>
              <a:rPr lang="lv-LV" sz="1200" b="1" dirty="0">
                <a:solidFill>
                  <a:srgbClr val="00FF00"/>
                </a:solidFill>
              </a:rPr>
              <a:t>o</a:t>
            </a:r>
            <a:r>
              <a:rPr lang="en-US" sz="1200" b="1" dirty="0">
                <a:solidFill>
                  <a:srgbClr val="00FF00"/>
                </a:solidFill>
              </a:rPr>
              <a:t>t </a:t>
            </a:r>
            <a:r>
              <a:rPr lang="en-US" sz="1200" b="1" dirty="0" err="1">
                <a:solidFill>
                  <a:srgbClr val="00FF00"/>
                </a:solidFill>
              </a:rPr>
              <a:t>atbildību</a:t>
            </a:r>
            <a:r>
              <a:rPr lang="en-US" sz="1200" b="1" dirty="0">
                <a:solidFill>
                  <a:srgbClr val="00FF00"/>
                </a:solidFill>
              </a:rPr>
              <a:t> par </a:t>
            </a:r>
            <a:r>
              <a:rPr lang="en-US" sz="1200" b="1" dirty="0" err="1">
                <a:solidFill>
                  <a:srgbClr val="00FF00"/>
                </a:solidFill>
              </a:rPr>
              <a:t>daudzu</a:t>
            </a:r>
            <a:r>
              <a:rPr lang="en-US" sz="1200" b="1" dirty="0">
                <a:solidFill>
                  <a:srgbClr val="00FF00"/>
                </a:solidFill>
              </a:rPr>
              <a:t> </a:t>
            </a:r>
            <a:r>
              <a:rPr lang="en-US" sz="1200" b="1" dirty="0" err="1">
                <a:solidFill>
                  <a:srgbClr val="00FF00"/>
                </a:solidFill>
              </a:rPr>
              <a:t>upju</a:t>
            </a:r>
            <a:r>
              <a:rPr lang="en-US" sz="1200" b="1" dirty="0">
                <a:solidFill>
                  <a:srgbClr val="00FF00"/>
                </a:solidFill>
              </a:rPr>
              <a:t> un </a:t>
            </a:r>
            <a:r>
              <a:rPr lang="en-US" sz="1200" b="1" dirty="0" err="1">
                <a:solidFill>
                  <a:srgbClr val="00FF00"/>
                </a:solidFill>
              </a:rPr>
              <a:t>citu</a:t>
            </a:r>
            <a:r>
              <a:rPr lang="en-US" sz="1200" b="1" dirty="0">
                <a:solidFill>
                  <a:srgbClr val="00FF00"/>
                </a:solidFill>
              </a:rPr>
              <a:t> </a:t>
            </a:r>
            <a:r>
              <a:rPr lang="en-US" sz="1200" b="1" dirty="0" err="1">
                <a:solidFill>
                  <a:srgbClr val="00FF00"/>
                </a:solidFill>
              </a:rPr>
              <a:t>ūdeņu</a:t>
            </a:r>
            <a:r>
              <a:rPr lang="en-US" sz="1200" b="1" dirty="0">
                <a:solidFill>
                  <a:srgbClr val="00FF00"/>
                </a:solidFill>
              </a:rPr>
              <a:t> </a:t>
            </a:r>
            <a:r>
              <a:rPr lang="en-US" sz="1200" b="1" dirty="0" err="1">
                <a:solidFill>
                  <a:srgbClr val="00FF00"/>
                </a:solidFill>
              </a:rPr>
              <a:t>ekosistēmu</a:t>
            </a:r>
            <a:r>
              <a:rPr lang="en-US" sz="1200" b="1" dirty="0">
                <a:solidFill>
                  <a:srgbClr val="00FF00"/>
                </a:solidFill>
              </a:rPr>
              <a:t> </a:t>
            </a:r>
            <a:r>
              <a:rPr lang="lv-LV" sz="1200" b="1" dirty="0">
                <a:solidFill>
                  <a:srgbClr val="00FF00"/>
                </a:solidFill>
              </a:rPr>
              <a:t>legālu, apzinātu</a:t>
            </a:r>
            <a:r>
              <a:rPr lang="en-US" sz="1200" b="1" dirty="0">
                <a:solidFill>
                  <a:srgbClr val="00FF00"/>
                </a:solidFill>
              </a:rPr>
              <a:t> </a:t>
            </a:r>
            <a:r>
              <a:rPr lang="en-US" sz="1200" b="1" dirty="0" err="1">
                <a:solidFill>
                  <a:srgbClr val="00FF00"/>
                </a:solidFill>
              </a:rPr>
              <a:t>degradāciju</a:t>
            </a:r>
            <a:r>
              <a:rPr lang="en-US" sz="1200" b="1" dirty="0">
                <a:solidFill>
                  <a:srgbClr val="00FF00"/>
                </a:solidFill>
              </a:rPr>
              <a:t>,</a:t>
            </a:r>
          </a:p>
          <a:p>
            <a:pPr>
              <a:lnSpc>
                <a:spcPct val="90000"/>
              </a:lnSpc>
            </a:pPr>
            <a:r>
              <a:rPr lang="en-US" sz="1200" dirty="0" err="1">
                <a:solidFill>
                  <a:srgbClr val="00FF00"/>
                </a:solidFill>
              </a:rPr>
              <a:t>Turpināt</a:t>
            </a:r>
            <a:r>
              <a:rPr lang="en-US" sz="1200" dirty="0">
                <a:solidFill>
                  <a:srgbClr val="00FF00"/>
                </a:solidFill>
              </a:rPr>
              <a:t> </a:t>
            </a:r>
            <a:r>
              <a:rPr lang="en-US" sz="1200" dirty="0" err="1">
                <a:solidFill>
                  <a:srgbClr val="00FF00"/>
                </a:solidFill>
              </a:rPr>
              <a:t>atbalstīt</a:t>
            </a:r>
            <a:r>
              <a:rPr lang="en-US" sz="1200" dirty="0">
                <a:solidFill>
                  <a:srgbClr val="00FF00"/>
                </a:solidFill>
              </a:rPr>
              <a:t> ES “</a:t>
            </a:r>
            <a:r>
              <a:rPr lang="en-US" sz="1200" dirty="0" err="1">
                <a:solidFill>
                  <a:srgbClr val="00FF00"/>
                </a:solidFill>
              </a:rPr>
              <a:t>Zaļā</a:t>
            </a:r>
            <a:r>
              <a:rPr lang="en-US" sz="1200" dirty="0">
                <a:solidFill>
                  <a:srgbClr val="00FF00"/>
                </a:solidFill>
              </a:rPr>
              <a:t> </a:t>
            </a:r>
            <a:r>
              <a:rPr lang="en-US" sz="1200" dirty="0" err="1">
                <a:solidFill>
                  <a:srgbClr val="00FF00"/>
                </a:solidFill>
              </a:rPr>
              <a:t>kursa</a:t>
            </a:r>
            <a:r>
              <a:rPr lang="en-US" sz="1200" dirty="0">
                <a:solidFill>
                  <a:srgbClr val="00FF00"/>
                </a:solidFill>
              </a:rPr>
              <a:t> </a:t>
            </a:r>
            <a:r>
              <a:rPr lang="en-US" sz="1200" dirty="0" err="1">
                <a:solidFill>
                  <a:srgbClr val="00FF00"/>
                </a:solidFill>
              </a:rPr>
              <a:t>mērķus</a:t>
            </a:r>
            <a:r>
              <a:rPr lang="en-US" sz="1200" dirty="0">
                <a:solidFill>
                  <a:srgbClr val="00FF00"/>
                </a:solidFill>
              </a:rPr>
              <a:t>”, </a:t>
            </a:r>
            <a:r>
              <a:rPr lang="en-US" sz="1200" dirty="0" err="1">
                <a:solidFill>
                  <a:srgbClr val="00FF00"/>
                </a:solidFill>
              </a:rPr>
              <a:t>atspēkojot</a:t>
            </a:r>
            <a:r>
              <a:rPr lang="en-US" sz="1200" dirty="0">
                <a:solidFill>
                  <a:srgbClr val="00FF00"/>
                </a:solidFill>
              </a:rPr>
              <a:t> </a:t>
            </a:r>
            <a:r>
              <a:rPr lang="en-US" sz="1200" dirty="0" err="1">
                <a:solidFill>
                  <a:srgbClr val="00FF00"/>
                </a:solidFill>
              </a:rPr>
              <a:t>sabiedrības</a:t>
            </a:r>
            <a:r>
              <a:rPr lang="en-US" sz="1200" dirty="0">
                <a:solidFill>
                  <a:srgbClr val="00FF00"/>
                </a:solidFill>
              </a:rPr>
              <a:t> </a:t>
            </a:r>
            <a:r>
              <a:rPr lang="en-US" sz="1200" dirty="0" err="1">
                <a:solidFill>
                  <a:srgbClr val="00FF00"/>
                </a:solidFill>
              </a:rPr>
              <a:t>veselībai</a:t>
            </a:r>
            <a:r>
              <a:rPr lang="en-US" sz="1200" dirty="0">
                <a:solidFill>
                  <a:srgbClr val="00FF00"/>
                </a:solidFill>
              </a:rPr>
              <a:t> un </a:t>
            </a:r>
            <a:r>
              <a:rPr lang="en-US" sz="1200" dirty="0" err="1">
                <a:solidFill>
                  <a:srgbClr val="00FF00"/>
                </a:solidFill>
              </a:rPr>
              <a:t>labklājībai</a:t>
            </a:r>
            <a:r>
              <a:rPr lang="en-US" sz="1200" dirty="0">
                <a:solidFill>
                  <a:srgbClr val="00FF00"/>
                </a:solidFill>
              </a:rPr>
              <a:t> </a:t>
            </a:r>
            <a:r>
              <a:rPr lang="en-US" sz="1200" dirty="0" err="1">
                <a:solidFill>
                  <a:srgbClr val="00FF00"/>
                </a:solidFill>
              </a:rPr>
              <a:t>kait</a:t>
            </a:r>
            <a:r>
              <a:rPr lang="lv-LV" sz="1200" dirty="0">
                <a:solidFill>
                  <a:srgbClr val="00FF00"/>
                </a:solidFill>
              </a:rPr>
              <a:t>īg</a:t>
            </a:r>
            <a:r>
              <a:rPr lang="en-US" sz="1200" dirty="0" err="1">
                <a:solidFill>
                  <a:srgbClr val="00FF00"/>
                </a:solidFill>
              </a:rPr>
              <a:t>os</a:t>
            </a:r>
            <a:r>
              <a:rPr lang="en-US" sz="1200" dirty="0">
                <a:solidFill>
                  <a:srgbClr val="00FF00"/>
                </a:solidFill>
              </a:rPr>
              <a:t> </a:t>
            </a:r>
            <a:r>
              <a:rPr lang="en-US" sz="1200" dirty="0" err="1">
                <a:solidFill>
                  <a:srgbClr val="00FF00"/>
                </a:solidFill>
              </a:rPr>
              <a:t>maldus</a:t>
            </a:r>
            <a:r>
              <a:rPr lang="en-US" sz="1200" dirty="0">
                <a:solidFill>
                  <a:srgbClr val="00FF00"/>
                </a:solidFill>
              </a:rPr>
              <a:t>, </a:t>
            </a:r>
            <a:r>
              <a:rPr lang="en-US" sz="1200" b="1" dirty="0">
                <a:solidFill>
                  <a:srgbClr val="00FF00"/>
                </a:solidFill>
              </a:rPr>
              <a:t>Klimata </a:t>
            </a:r>
            <a:r>
              <a:rPr lang="en-US" sz="1200" b="1" dirty="0" err="1">
                <a:solidFill>
                  <a:srgbClr val="00FF00"/>
                </a:solidFill>
              </a:rPr>
              <a:t>Padomē</a:t>
            </a:r>
            <a:r>
              <a:rPr lang="en-US" sz="1200" b="1" dirty="0">
                <a:solidFill>
                  <a:srgbClr val="00FF00"/>
                </a:solidFill>
              </a:rPr>
              <a:t>, KLP SP </a:t>
            </a:r>
            <a:r>
              <a:rPr lang="en-US" sz="1200" b="1" dirty="0" err="1">
                <a:solidFill>
                  <a:srgbClr val="00FF00"/>
                </a:solidFill>
              </a:rPr>
              <a:t>uzraudzības</a:t>
            </a:r>
            <a:r>
              <a:rPr lang="en-US" sz="1200" b="1" dirty="0">
                <a:solidFill>
                  <a:srgbClr val="00FF00"/>
                </a:solidFill>
              </a:rPr>
              <a:t> </a:t>
            </a:r>
            <a:r>
              <a:rPr lang="en-US" sz="1200" b="1" dirty="0" err="1">
                <a:solidFill>
                  <a:srgbClr val="00FF00"/>
                </a:solidFill>
              </a:rPr>
              <a:t>komitejā</a:t>
            </a:r>
            <a:r>
              <a:rPr lang="en-US" sz="1200" b="1" dirty="0">
                <a:solidFill>
                  <a:srgbClr val="00FF00"/>
                </a:solidFill>
              </a:rPr>
              <a:t>, Mežu </a:t>
            </a:r>
            <a:r>
              <a:rPr lang="en-US" sz="1200" b="1" dirty="0" err="1">
                <a:solidFill>
                  <a:srgbClr val="00FF00"/>
                </a:solidFill>
              </a:rPr>
              <a:t>Padomē</a:t>
            </a:r>
            <a:r>
              <a:rPr lang="en-US" sz="1200" b="1" dirty="0">
                <a:solidFill>
                  <a:srgbClr val="00FF00"/>
                </a:solidFill>
              </a:rPr>
              <a:t>, </a:t>
            </a:r>
            <a:r>
              <a:rPr lang="en-US" sz="1200" b="1" dirty="0" err="1">
                <a:solidFill>
                  <a:srgbClr val="00FF00"/>
                </a:solidFill>
              </a:rPr>
              <a:t>Ainavu</a:t>
            </a:r>
            <a:r>
              <a:rPr lang="en-US" sz="1200" b="1" dirty="0">
                <a:solidFill>
                  <a:srgbClr val="00FF00"/>
                </a:solidFill>
              </a:rPr>
              <a:t> </a:t>
            </a:r>
            <a:r>
              <a:rPr lang="en-US" sz="1200" b="1" dirty="0" err="1">
                <a:solidFill>
                  <a:srgbClr val="00FF00"/>
                </a:solidFill>
              </a:rPr>
              <a:t>pārvaldības</a:t>
            </a:r>
            <a:r>
              <a:rPr lang="en-US" sz="1200" b="1" dirty="0">
                <a:solidFill>
                  <a:srgbClr val="00FF00"/>
                </a:solidFill>
              </a:rPr>
              <a:t> </a:t>
            </a:r>
            <a:r>
              <a:rPr lang="en-US" sz="1200" b="1" dirty="0" err="1">
                <a:solidFill>
                  <a:srgbClr val="00FF00"/>
                </a:solidFill>
              </a:rPr>
              <a:t>padomē</a:t>
            </a:r>
            <a:r>
              <a:rPr lang="en-US" sz="1200" b="1" dirty="0">
                <a:solidFill>
                  <a:srgbClr val="00FF00"/>
                </a:solidFill>
              </a:rPr>
              <a:t>, </a:t>
            </a:r>
            <a:r>
              <a:rPr lang="en-US" sz="1200" b="1" dirty="0" err="1">
                <a:solidFill>
                  <a:srgbClr val="00FF00"/>
                </a:solidFill>
              </a:rPr>
              <a:t>Saeimas</a:t>
            </a:r>
            <a:r>
              <a:rPr lang="en-US" sz="1200" b="1" dirty="0">
                <a:solidFill>
                  <a:srgbClr val="00FF00"/>
                </a:solidFill>
              </a:rPr>
              <a:t> </a:t>
            </a:r>
            <a:r>
              <a:rPr lang="en-US" sz="1200" b="1" dirty="0" err="1">
                <a:solidFill>
                  <a:srgbClr val="00FF00"/>
                </a:solidFill>
              </a:rPr>
              <a:t>komisijās</a:t>
            </a:r>
            <a:r>
              <a:rPr lang="en-US" sz="1200" b="1" dirty="0">
                <a:solidFill>
                  <a:srgbClr val="00FF00"/>
                </a:solidFill>
              </a:rPr>
              <a:t>, </a:t>
            </a:r>
            <a:r>
              <a:rPr lang="en-US" sz="1200" b="1" dirty="0" err="1">
                <a:solidFill>
                  <a:srgbClr val="00FF00"/>
                </a:solidFill>
              </a:rPr>
              <a:t>u.c.</a:t>
            </a:r>
            <a:r>
              <a:rPr lang="en-US" sz="1200" b="1" dirty="0">
                <a:solidFill>
                  <a:srgbClr val="00FF00"/>
                </a:solidFill>
              </a:rPr>
              <a:t> </a:t>
            </a:r>
            <a:r>
              <a:rPr lang="en-US" sz="1200" b="1" dirty="0" err="1">
                <a:solidFill>
                  <a:srgbClr val="00FF00"/>
                </a:solidFill>
              </a:rPr>
              <a:t>forumos</a:t>
            </a:r>
            <a:r>
              <a:rPr lang="en-US" sz="1200" b="1" dirty="0">
                <a:solidFill>
                  <a:srgbClr val="00FF00"/>
                </a:solidFill>
              </a:rPr>
              <a:t>, </a:t>
            </a:r>
            <a:r>
              <a:rPr lang="en-US" sz="1200" b="1" dirty="0" err="1">
                <a:solidFill>
                  <a:srgbClr val="00FF00"/>
                </a:solidFill>
              </a:rPr>
              <a:t>darba</a:t>
            </a:r>
            <a:r>
              <a:rPr lang="en-US" sz="1200" b="1" dirty="0">
                <a:solidFill>
                  <a:srgbClr val="00FF00"/>
                </a:solidFill>
              </a:rPr>
              <a:t> </a:t>
            </a:r>
            <a:r>
              <a:rPr lang="en-US" sz="1200" b="1" dirty="0" err="1">
                <a:solidFill>
                  <a:srgbClr val="00FF00"/>
                </a:solidFill>
              </a:rPr>
              <a:t>grupās</a:t>
            </a:r>
            <a:r>
              <a:rPr lang="en-US" sz="1200" b="1" dirty="0">
                <a:solidFill>
                  <a:srgbClr val="00FF00"/>
                </a:solidFill>
              </a:rPr>
              <a:t>.</a:t>
            </a:r>
          </a:p>
          <a:p>
            <a:pPr>
              <a:lnSpc>
                <a:spcPct val="90000"/>
              </a:lnSpc>
            </a:pPr>
            <a:r>
              <a:rPr lang="lv-LV" sz="1200" b="1" dirty="0">
                <a:solidFill>
                  <a:srgbClr val="7030A0"/>
                </a:solidFill>
              </a:rPr>
              <a:t>Sekot informācijai un u</a:t>
            </a:r>
            <a:r>
              <a:rPr lang="en-US" sz="1200" b="1" dirty="0" err="1">
                <a:solidFill>
                  <a:srgbClr val="7030A0"/>
                </a:solidFill>
              </a:rPr>
              <a:t>zturēt</a:t>
            </a:r>
            <a:r>
              <a:rPr lang="en-US" sz="1200" b="1" dirty="0">
                <a:solidFill>
                  <a:srgbClr val="7030A0"/>
                </a:solidFill>
              </a:rPr>
              <a:t> VKP </a:t>
            </a:r>
            <a:r>
              <a:rPr lang="en-US" sz="1200" b="1" dirty="0" err="1">
                <a:solidFill>
                  <a:srgbClr val="7030A0"/>
                </a:solidFill>
              </a:rPr>
              <a:t>prasības</a:t>
            </a:r>
            <a:r>
              <a:rPr lang="en-US" sz="1200" b="1" dirty="0">
                <a:solidFill>
                  <a:srgbClr val="7030A0"/>
                </a:solidFill>
              </a:rPr>
              <a:t> </a:t>
            </a:r>
            <a:r>
              <a:rPr lang="lv-LV" sz="1200" b="1" dirty="0">
                <a:solidFill>
                  <a:srgbClr val="7030A0"/>
                </a:solidFill>
              </a:rPr>
              <a:t>AAL </a:t>
            </a:r>
            <a:r>
              <a:rPr lang="en-US" sz="1200" b="1" dirty="0" err="1">
                <a:solidFill>
                  <a:srgbClr val="7030A0"/>
                </a:solidFill>
              </a:rPr>
              <a:t>lietojuma</a:t>
            </a:r>
            <a:r>
              <a:rPr lang="en-US" sz="1200" b="1" dirty="0">
                <a:solidFill>
                  <a:srgbClr val="7030A0"/>
                </a:solidFill>
              </a:rPr>
              <a:t> </a:t>
            </a:r>
            <a:r>
              <a:rPr lang="en-US" sz="1200" b="1" dirty="0" err="1">
                <a:solidFill>
                  <a:srgbClr val="7030A0"/>
                </a:solidFill>
              </a:rPr>
              <a:t>samazināšanā</a:t>
            </a:r>
            <a:r>
              <a:rPr lang="en-US" sz="1200" b="1" dirty="0">
                <a:solidFill>
                  <a:srgbClr val="7030A0"/>
                </a:solidFill>
              </a:rPr>
              <a:t> un </a:t>
            </a:r>
            <a:r>
              <a:rPr lang="lv-LV" sz="1200" b="1" dirty="0">
                <a:solidFill>
                  <a:srgbClr val="7030A0"/>
                </a:solidFill>
              </a:rPr>
              <a:t>bioloģiskā augu valsts produktu īpatsvara palielināšanā pārtikā.</a:t>
            </a:r>
            <a:endParaRPr lang="en-US" sz="1200" b="1" dirty="0">
              <a:solidFill>
                <a:srgbClr val="7030A0"/>
              </a:solidFill>
            </a:endParaRPr>
          </a:p>
          <a:p>
            <a:pPr>
              <a:lnSpc>
                <a:spcPct val="90000"/>
              </a:lnSpc>
            </a:pPr>
            <a:r>
              <a:rPr lang="en-US" sz="1200" b="1" dirty="0" err="1">
                <a:solidFill>
                  <a:srgbClr val="00FF00"/>
                </a:solidFill>
              </a:rPr>
              <a:t>Iesaistīties</a:t>
            </a:r>
            <a:r>
              <a:rPr lang="en-US" sz="1200" b="1" dirty="0">
                <a:solidFill>
                  <a:srgbClr val="00FF00"/>
                </a:solidFill>
              </a:rPr>
              <a:t>  </a:t>
            </a:r>
            <a:r>
              <a:rPr lang="en-US" sz="1200" b="1" dirty="0" err="1">
                <a:solidFill>
                  <a:srgbClr val="00FF00"/>
                </a:solidFill>
              </a:rPr>
              <a:t>Nacionālā</a:t>
            </a:r>
            <a:r>
              <a:rPr lang="en-US" sz="1200" b="1" dirty="0">
                <a:solidFill>
                  <a:srgbClr val="00FF00"/>
                </a:solidFill>
              </a:rPr>
              <a:t> </a:t>
            </a:r>
            <a:r>
              <a:rPr lang="en-US" sz="1200" b="1" dirty="0" err="1">
                <a:solidFill>
                  <a:srgbClr val="00FF00"/>
                </a:solidFill>
              </a:rPr>
              <a:t>dabas</a:t>
            </a:r>
            <a:r>
              <a:rPr lang="en-US" sz="1200" b="1" dirty="0">
                <a:solidFill>
                  <a:srgbClr val="00FF00"/>
                </a:solidFill>
              </a:rPr>
              <a:t> </a:t>
            </a:r>
            <a:r>
              <a:rPr lang="en-US" sz="1200" b="1" dirty="0" err="1">
                <a:solidFill>
                  <a:srgbClr val="00FF00"/>
                </a:solidFill>
              </a:rPr>
              <a:t>atjaunošanas</a:t>
            </a:r>
            <a:r>
              <a:rPr lang="en-US" sz="1200" b="1" dirty="0">
                <a:solidFill>
                  <a:srgbClr val="00FF00"/>
                </a:solidFill>
              </a:rPr>
              <a:t> </a:t>
            </a:r>
            <a:r>
              <a:rPr lang="en-US" sz="1200" b="1" dirty="0" err="1">
                <a:solidFill>
                  <a:srgbClr val="00FF00"/>
                </a:solidFill>
              </a:rPr>
              <a:t>plāna</a:t>
            </a:r>
            <a:r>
              <a:rPr lang="en-US" sz="1200" b="1" dirty="0">
                <a:solidFill>
                  <a:srgbClr val="00FF00"/>
                </a:solidFill>
              </a:rPr>
              <a:t> </a:t>
            </a:r>
            <a:r>
              <a:rPr lang="en-US" sz="1200" b="1" dirty="0" err="1">
                <a:solidFill>
                  <a:srgbClr val="00FF00"/>
                </a:solidFill>
              </a:rPr>
              <a:t>izstrādē</a:t>
            </a:r>
            <a:r>
              <a:rPr lang="en-US" sz="1200" b="1" dirty="0">
                <a:solidFill>
                  <a:srgbClr val="00FF00"/>
                </a:solidFill>
              </a:rPr>
              <a:t>,</a:t>
            </a:r>
          </a:p>
          <a:p>
            <a:pPr>
              <a:lnSpc>
                <a:spcPct val="90000"/>
              </a:lnSpc>
            </a:pPr>
            <a:r>
              <a:rPr lang="lv-LV" sz="1200" b="1" dirty="0">
                <a:solidFill>
                  <a:srgbClr val="7030A0"/>
                </a:solidFill>
              </a:rPr>
              <a:t>Atbalstīt ātrāku pāreju uz </a:t>
            </a:r>
            <a:r>
              <a:rPr lang="lv-LV" sz="1200" b="1" dirty="0" err="1">
                <a:solidFill>
                  <a:srgbClr val="7030A0"/>
                </a:solidFill>
              </a:rPr>
              <a:t>atjaunīgiem</a:t>
            </a:r>
            <a:r>
              <a:rPr lang="lv-LV" sz="1200" b="1" dirty="0">
                <a:solidFill>
                  <a:srgbClr val="7030A0"/>
                </a:solidFill>
              </a:rPr>
              <a:t> energoresursiem, vienlaikus īstenojot optimizētu, pilnvērtīgu IVN procedūru, kur tas attiecināms.</a:t>
            </a:r>
          </a:p>
          <a:p>
            <a:pPr>
              <a:lnSpc>
                <a:spcPct val="90000"/>
              </a:lnSpc>
            </a:pPr>
            <a:r>
              <a:rPr lang="en-US" sz="1200" b="1" dirty="0" err="1"/>
              <a:t>Uzturēt</a:t>
            </a:r>
            <a:r>
              <a:rPr lang="en-US" sz="1200" b="1" dirty="0"/>
              <a:t> VKP </a:t>
            </a:r>
            <a:r>
              <a:rPr lang="en-US" sz="1200" b="1" dirty="0" err="1"/>
              <a:t>prasības</a:t>
            </a:r>
            <a:r>
              <a:rPr lang="en-US" sz="1200" b="1" dirty="0"/>
              <a:t>, </a:t>
            </a:r>
            <a:r>
              <a:rPr lang="en-US" sz="1200" b="1" dirty="0" err="1"/>
              <a:t>priekšlikumus</a:t>
            </a:r>
            <a:r>
              <a:rPr lang="en-US" sz="1200" b="1" dirty="0"/>
              <a:t> </a:t>
            </a:r>
            <a:r>
              <a:rPr lang="en-US" sz="1200" b="1" dirty="0" err="1"/>
              <a:t>atkritumu</a:t>
            </a:r>
            <a:r>
              <a:rPr lang="en-US" sz="1200" b="1" dirty="0"/>
              <a:t> </a:t>
            </a:r>
            <a:r>
              <a:rPr lang="lv-LV" sz="1200" b="1" dirty="0"/>
              <a:t>neradīšanā</a:t>
            </a:r>
            <a:r>
              <a:rPr lang="en-US" sz="1200" b="1" dirty="0"/>
              <a:t>,</a:t>
            </a:r>
          </a:p>
          <a:p>
            <a:pPr>
              <a:lnSpc>
                <a:spcPct val="90000"/>
              </a:lnSpc>
            </a:pPr>
            <a:r>
              <a:rPr lang="lv-LV" sz="1200" b="1" dirty="0"/>
              <a:t>Sniegt informāciju un sadarboties ar Valsts kontroli un </a:t>
            </a:r>
            <a:r>
              <a:rPr lang="lv-LV" sz="1200" b="1" dirty="0" err="1"/>
              <a:t>Tiesībsargu</a:t>
            </a:r>
            <a:r>
              <a:rPr lang="lv-LV" sz="1200" b="1" dirty="0"/>
              <a:t>.</a:t>
            </a:r>
            <a:endParaRPr lang="en-US" sz="1200" b="1" dirty="0"/>
          </a:p>
        </p:txBody>
      </p:sp>
      <p:cxnSp>
        <p:nvCxnSpPr>
          <p:cNvPr id="35" name="Straight Connector 34">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3439606-0815-A040-3A7B-873210309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103" y="980728"/>
            <a:ext cx="2157583" cy="1916832"/>
          </a:xfrm>
          <a:prstGeom prst="rect">
            <a:avLst/>
          </a:prstGeom>
        </p:spPr>
      </p:pic>
    </p:spTree>
    <p:extLst>
      <p:ext uri="{BB962C8B-B14F-4D97-AF65-F5344CB8AC3E}">
        <p14:creationId xmlns:p14="http://schemas.microsoft.com/office/powerpoint/2010/main" val="96559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11A66-7E7F-F6F1-06B2-777A8ABC2C41}"/>
              </a:ext>
            </a:extLst>
          </p:cNvPr>
          <p:cNvSpPr>
            <a:spLocks noGrp="1"/>
          </p:cNvSpPr>
          <p:nvPr>
            <p:ph type="title"/>
          </p:nvPr>
        </p:nvSpPr>
        <p:spPr>
          <a:xfrm>
            <a:off x="486918" y="645106"/>
            <a:ext cx="2737709" cy="1259894"/>
          </a:xfrm>
        </p:spPr>
        <p:txBody>
          <a:bodyPr>
            <a:normAutofit/>
          </a:bodyPr>
          <a:lstStyle/>
          <a:p>
            <a:r>
              <a:rPr lang="en-US" sz="3300" b="1" dirty="0" err="1"/>
              <a:t>Izaicinājumi</a:t>
            </a:r>
            <a:r>
              <a:rPr lang="en-US" sz="3300" b="1" dirty="0"/>
              <a:t> 2026 !</a:t>
            </a:r>
            <a:endParaRPr lang="lv-LV" sz="3300" b="1" dirty="0"/>
          </a:p>
        </p:txBody>
      </p:sp>
      <p:sp>
        <p:nvSpPr>
          <p:cNvPr id="14" name="Rectangle 13">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9" name="Content Placeholder 8">
            <a:extLst>
              <a:ext uri="{FF2B5EF4-FFF2-40B4-BE49-F238E27FC236}">
                <a16:creationId xmlns:a16="http://schemas.microsoft.com/office/drawing/2014/main" id="{8699F9E9-EB11-B589-056E-B3B417D35E5E}"/>
              </a:ext>
            </a:extLst>
          </p:cNvPr>
          <p:cNvSpPr>
            <a:spLocks noGrp="1"/>
          </p:cNvSpPr>
          <p:nvPr>
            <p:ph idx="1"/>
          </p:nvPr>
        </p:nvSpPr>
        <p:spPr>
          <a:xfrm>
            <a:off x="486918" y="2133600"/>
            <a:ext cx="2737709" cy="3759253"/>
          </a:xfrm>
        </p:spPr>
        <p:txBody>
          <a:bodyPr>
            <a:normAutofit/>
          </a:bodyPr>
          <a:lstStyle/>
          <a:p>
            <a:r>
              <a:rPr lang="en-US" dirty="0"/>
              <a:t>30% </a:t>
            </a:r>
            <a:r>
              <a:rPr lang="en-US" dirty="0" err="1"/>
              <a:t>aizsargājami</a:t>
            </a:r>
            <a:r>
              <a:rPr lang="en-US" dirty="0"/>
              <a:t>,</a:t>
            </a:r>
          </a:p>
          <a:p>
            <a:r>
              <a:rPr lang="en-US" dirty="0"/>
              <a:t>No </a:t>
            </a:r>
            <a:r>
              <a:rPr lang="en-US" dirty="0" err="1"/>
              <a:t>tiem</a:t>
            </a:r>
            <a:r>
              <a:rPr lang="en-US" dirty="0"/>
              <a:t> 10% </a:t>
            </a:r>
            <a:r>
              <a:rPr lang="en-US" dirty="0" err="1"/>
              <a:t>stingri</a:t>
            </a:r>
            <a:r>
              <a:rPr lang="en-US" dirty="0"/>
              <a:t> </a:t>
            </a:r>
            <a:r>
              <a:rPr lang="en-US" dirty="0" err="1"/>
              <a:t>aizsargājami</a:t>
            </a:r>
            <a:r>
              <a:rPr lang="en-US" dirty="0"/>
              <a:t>,</a:t>
            </a:r>
          </a:p>
          <a:p>
            <a:r>
              <a:rPr lang="en-US" dirty="0"/>
              <a:t>20% </a:t>
            </a:r>
            <a:r>
              <a:rPr lang="en-US" dirty="0" err="1"/>
              <a:t>atjaunojami</a:t>
            </a:r>
            <a:r>
              <a:rPr lang="en-US" dirty="0"/>
              <a:t>!!!</a:t>
            </a:r>
          </a:p>
        </p:txBody>
      </p:sp>
      <p:pic>
        <p:nvPicPr>
          <p:cNvPr id="5" name="Content Placeholder 4">
            <a:extLst>
              <a:ext uri="{FF2B5EF4-FFF2-40B4-BE49-F238E27FC236}">
                <a16:creationId xmlns:a16="http://schemas.microsoft.com/office/drawing/2014/main" id="{F5F4697B-65EE-4AB3-4714-040A6C2FA6D3}"/>
              </a:ext>
            </a:extLst>
          </p:cNvPr>
          <p:cNvPicPr>
            <a:picLocks noChangeAspect="1"/>
          </p:cNvPicPr>
          <p:nvPr/>
        </p:nvPicPr>
        <p:blipFill>
          <a:blip r:embed="rId2">
            <a:extLst>
              <a:ext uri="{28A0092B-C50C-407E-A947-70E740481C1C}">
                <a14:useLocalDpi xmlns:a14="http://schemas.microsoft.com/office/drawing/2010/main" val="0"/>
              </a:ext>
            </a:extLst>
          </a:blip>
          <a:srcRect l="38224" r="5929" b="1"/>
          <a:stretch>
            <a:fillRect/>
          </a:stretch>
        </p:blipFill>
        <p:spPr>
          <a:xfrm>
            <a:off x="3464657" y="640080"/>
            <a:ext cx="5215183" cy="5252773"/>
          </a:xfrm>
          <a:prstGeom prst="rect">
            <a:avLst/>
          </a:prstGeom>
        </p:spPr>
      </p:pic>
      <p:sp>
        <p:nvSpPr>
          <p:cNvPr id="16"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7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435111" cy="1280890"/>
          </a:xfrm>
        </p:spPr>
        <p:txBody>
          <a:bodyPr>
            <a:normAutofit/>
          </a:bodyPr>
          <a:lstStyle/>
          <a:p>
            <a:pPr algn="ctr"/>
            <a:r>
              <a:rPr lang="en-US" sz="3200" b="1" dirty="0" err="1"/>
              <a:t>Akcenti</a:t>
            </a:r>
            <a:r>
              <a:rPr lang="en-US" sz="3200" b="1" dirty="0"/>
              <a:t> 2026</a:t>
            </a:r>
            <a:endParaRPr lang="en-GB" sz="3200" b="1" dirty="0"/>
          </a:p>
        </p:txBody>
      </p:sp>
      <p:sp>
        <p:nvSpPr>
          <p:cNvPr id="3" name="Content Placeholder 2"/>
          <p:cNvSpPr>
            <a:spLocks noGrp="1"/>
          </p:cNvSpPr>
          <p:nvPr>
            <p:ph idx="1"/>
          </p:nvPr>
        </p:nvSpPr>
        <p:spPr>
          <a:xfrm>
            <a:off x="971600" y="1340768"/>
            <a:ext cx="7848871" cy="5616624"/>
          </a:xfrm>
        </p:spPr>
        <p:txBody>
          <a:bodyPr>
            <a:normAutofit/>
          </a:bodyPr>
          <a:lstStyle/>
          <a:p>
            <a:pPr>
              <a:lnSpc>
                <a:spcPct val="90000"/>
              </a:lnSpc>
            </a:pPr>
            <a:r>
              <a:rPr lang="en-US" sz="1300" b="1" dirty="0" err="1">
                <a:solidFill>
                  <a:schemeClr val="tx1"/>
                </a:solidFill>
                <a:latin typeface="Arial" panose="020B0604020202020204" pitchFamily="34" charset="0"/>
                <a:cs typeface="Arial" pitchFamily="34" charset="0"/>
              </a:rPr>
              <a:t>Latvijā</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legāli</a:t>
            </a:r>
            <a:r>
              <a:rPr lang="en-US" sz="1300" b="1" dirty="0">
                <a:solidFill>
                  <a:schemeClr val="tx1"/>
                </a:solidFill>
                <a:latin typeface="Arial" panose="020B0604020202020204" pitchFamily="34" charset="0"/>
                <a:cs typeface="Arial" pitchFamily="34" charset="0"/>
              </a:rPr>
              <a:t> un </a:t>
            </a:r>
            <a:r>
              <a:rPr lang="en-US" sz="1300" b="1" dirty="0" err="1">
                <a:solidFill>
                  <a:schemeClr val="tx1"/>
                </a:solidFill>
                <a:latin typeface="Arial" panose="020B0604020202020204" pitchFamily="34" charset="0"/>
                <a:cs typeface="Arial" pitchFamily="34" charset="0"/>
              </a:rPr>
              <a:t>apzināti</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turpinās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biotopu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iznīcināšana</a:t>
            </a:r>
            <a:r>
              <a:rPr lang="en-US" sz="1300" b="1"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rPr>
              <a:t>(&gt; 12 000 ha ES </a:t>
            </a:r>
            <a:r>
              <a:rPr lang="en-US" sz="1300" dirty="0" err="1">
                <a:solidFill>
                  <a:schemeClr val="tx1"/>
                </a:solidFill>
                <a:latin typeface="Arial" panose="020B0604020202020204" pitchFamily="34" charset="0"/>
                <a:cs typeface="Arial" pitchFamily="34" charset="0"/>
              </a:rPr>
              <a:t>nozīmes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mežu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biotop</a:t>
            </a:r>
            <a:r>
              <a:rPr lang="lv-LV" sz="1300" dirty="0">
                <a:solidFill>
                  <a:schemeClr val="tx1"/>
                </a:solidFill>
                <a:latin typeface="Arial" panose="020B0604020202020204" pitchFamily="34" charset="0"/>
                <a:cs typeface="Arial" pitchFamily="34" charset="0"/>
              </a:rPr>
              <a:t>u</a:t>
            </a:r>
            <a:r>
              <a:rPr lang="en-US" sz="1300" dirty="0">
                <a:solidFill>
                  <a:schemeClr val="tx1"/>
                </a:solidFill>
                <a:latin typeface="Arial" panose="020B0604020202020204" pitchFamily="34" charset="0"/>
                <a:cs typeface="Arial" pitchFamily="34" charset="0"/>
              </a:rPr>
              <a:t>, un &gt;6000 ha </a:t>
            </a:r>
            <a:r>
              <a:rPr lang="en-US" sz="1300" dirty="0" err="1">
                <a:solidFill>
                  <a:schemeClr val="tx1"/>
                </a:solidFill>
                <a:latin typeface="Arial" panose="020B0604020202020204" pitchFamily="34" charset="0"/>
                <a:cs typeface="Arial" pitchFamily="34" charset="0"/>
              </a:rPr>
              <a:t>zālāji</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valsts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ambīcija</a:t>
            </a:r>
            <a:r>
              <a:rPr lang="en-US" sz="1300" dirty="0">
                <a:solidFill>
                  <a:schemeClr val="tx1"/>
                </a:solidFill>
                <a:latin typeface="Arial" panose="020B0604020202020204" pitchFamily="34" charset="0"/>
                <a:cs typeface="Arial" pitchFamily="34" charset="0"/>
              </a:rPr>
              <a:t> NATURA 2000 </a:t>
            </a:r>
            <a:r>
              <a:rPr lang="en-US" sz="1300" dirty="0" err="1">
                <a:solidFill>
                  <a:schemeClr val="tx1"/>
                </a:solidFill>
                <a:latin typeface="Arial" panose="020B0604020202020204" pitchFamily="34" charset="0"/>
                <a:cs typeface="Arial" pitchFamily="34" charset="0"/>
              </a:rPr>
              <a:t>teritoriju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tīkla</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pilnveidošanā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tikai</a:t>
            </a:r>
            <a:r>
              <a:rPr lang="en-US" sz="1300" dirty="0">
                <a:solidFill>
                  <a:schemeClr val="tx1"/>
                </a:solidFill>
                <a:latin typeface="Arial" panose="020B0604020202020204" pitchFamily="34" charset="0"/>
                <a:cs typeface="Arial" pitchFamily="34" charset="0"/>
              </a:rPr>
              <a:t> </a:t>
            </a:r>
            <a:r>
              <a:rPr lang="lv-LV" sz="1300" dirty="0">
                <a:solidFill>
                  <a:schemeClr val="tx1"/>
                </a:solidFill>
                <a:latin typeface="Arial" panose="020B0604020202020204" pitchFamily="34" charset="0"/>
                <a:cs typeface="Arial" pitchFamily="34" charset="0"/>
              </a:rPr>
              <a:t>~</a:t>
            </a:r>
            <a:r>
              <a:rPr lang="en-US" sz="1300" dirty="0">
                <a:solidFill>
                  <a:schemeClr val="tx1"/>
                </a:solidFill>
                <a:latin typeface="Arial" panose="020B0604020202020204" pitchFamily="34" charset="0"/>
                <a:cs typeface="Arial" pitchFamily="34" charset="0"/>
              </a:rPr>
              <a:t>12 % </a:t>
            </a:r>
            <a:r>
              <a:rPr lang="lv-LV" sz="1300" dirty="0">
                <a:solidFill>
                  <a:schemeClr val="tx1"/>
                </a:solidFill>
                <a:latin typeface="Arial" panose="020B0604020202020204" pitchFamily="34" charset="0"/>
                <a:cs typeface="Arial" pitchFamily="34" charset="0"/>
              </a:rPr>
              <a:t>saglabājot </a:t>
            </a:r>
            <a:r>
              <a:rPr lang="en-US" sz="1300" dirty="0" err="1">
                <a:solidFill>
                  <a:schemeClr val="tx1"/>
                </a:solidFill>
                <a:latin typeface="Arial" panose="020B0604020202020204" pitchFamily="34" charset="0"/>
                <a:cs typeface="Arial" pitchFamily="34" charset="0"/>
              </a:rPr>
              <a:t>priekšpēdēj</a:t>
            </a:r>
            <a:r>
              <a:rPr lang="lv-LV" sz="1300" dirty="0">
                <a:solidFill>
                  <a:schemeClr val="tx1"/>
                </a:solidFill>
                <a:latin typeface="Arial" panose="020B0604020202020204" pitchFamily="34" charset="0"/>
                <a:cs typeface="Arial" pitchFamily="34" charset="0"/>
              </a:rPr>
              <a:t>o </a:t>
            </a:r>
            <a:r>
              <a:rPr lang="en-US" sz="1300" dirty="0" err="1">
                <a:solidFill>
                  <a:schemeClr val="tx1"/>
                </a:solidFill>
                <a:latin typeface="Arial" panose="020B0604020202020204" pitchFamily="34" charset="0"/>
                <a:cs typeface="Arial" pitchFamily="34" charset="0"/>
              </a:rPr>
              <a:t>viet</a:t>
            </a:r>
            <a:r>
              <a:rPr lang="lv-LV" sz="1300" dirty="0">
                <a:solidFill>
                  <a:schemeClr val="tx1"/>
                </a:solidFill>
                <a:latin typeface="Arial" panose="020B0604020202020204" pitchFamily="34" charset="0"/>
                <a:cs typeface="Arial" pitchFamily="34" charset="0"/>
              </a:rPr>
              <a:t>u</a:t>
            </a:r>
            <a:r>
              <a:rPr lang="en-US" sz="1300" dirty="0">
                <a:solidFill>
                  <a:schemeClr val="tx1"/>
                </a:solidFill>
                <a:latin typeface="Arial" panose="020B0604020202020204" pitchFamily="34" charset="0"/>
                <a:cs typeface="Arial" pitchFamily="34" charset="0"/>
              </a:rPr>
              <a:t> ES. </a:t>
            </a:r>
            <a:r>
              <a:rPr lang="en-US" sz="1300" b="1" dirty="0" err="1">
                <a:solidFill>
                  <a:schemeClr val="tx1"/>
                </a:solidFill>
                <a:latin typeface="Arial" panose="020B0604020202020204" pitchFamily="34" charset="0"/>
                <a:cs typeface="Arial" pitchFamily="34" charset="0"/>
              </a:rPr>
              <a:t>Pozitīvi</a:t>
            </a:r>
            <a:r>
              <a:rPr lang="en-US" sz="1300" b="1" dirty="0">
                <a:solidFill>
                  <a:schemeClr val="tx1"/>
                </a:solidFill>
                <a:latin typeface="Arial" panose="020B0604020202020204" pitchFamily="34" charset="0"/>
                <a:cs typeface="Arial" pitchFamily="34" charset="0"/>
              </a:rPr>
              <a:t>, ka </a:t>
            </a:r>
            <a:r>
              <a:rPr lang="en-US" sz="1300" b="1" dirty="0" err="1">
                <a:solidFill>
                  <a:schemeClr val="tx1"/>
                </a:solidFill>
                <a:latin typeface="Arial" panose="020B0604020202020204" pitchFamily="34" charset="0"/>
                <a:cs typeface="Arial" pitchFamily="34" charset="0"/>
              </a:rPr>
              <a:t>apstiprinātas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jaunas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teritorijas</a:t>
            </a:r>
            <a:r>
              <a:rPr lang="en-US" sz="1300" b="1" dirty="0">
                <a:solidFill>
                  <a:schemeClr val="tx1"/>
                </a:solidFill>
                <a:latin typeface="Arial" panose="020B0604020202020204" pitchFamily="34" charset="0"/>
                <a:cs typeface="Arial" pitchFamily="34" charset="0"/>
              </a:rPr>
              <a:t>!!!</a:t>
            </a:r>
          </a:p>
          <a:p>
            <a:pPr>
              <a:lnSpc>
                <a:spcPct val="90000"/>
              </a:lnSpc>
            </a:pPr>
            <a:r>
              <a:rPr lang="en-US" sz="1300" b="1" dirty="0" err="1">
                <a:solidFill>
                  <a:schemeClr val="tx1"/>
                </a:solidFill>
                <a:latin typeface="Arial" panose="020B0604020202020204" pitchFamily="34" charset="0"/>
                <a:cs typeface="Arial" pitchFamily="34" charset="0"/>
              </a:rPr>
              <a:t>Nacionālais</a:t>
            </a:r>
            <a:r>
              <a:rPr lang="en-US" sz="1300" b="1" dirty="0">
                <a:solidFill>
                  <a:schemeClr val="tx1"/>
                </a:solidFill>
                <a:latin typeface="Arial" panose="020B0604020202020204" pitchFamily="34" charset="0"/>
                <a:cs typeface="Arial" pitchFamily="34" charset="0"/>
              </a:rPr>
              <a:t> Dabas </a:t>
            </a:r>
            <a:r>
              <a:rPr lang="en-US" sz="1300" b="1" dirty="0" err="1">
                <a:solidFill>
                  <a:schemeClr val="tx1"/>
                </a:solidFill>
                <a:latin typeface="Arial" panose="020B0604020202020204" pitchFamily="34" charset="0"/>
                <a:cs typeface="Arial" pitchFamily="34" charset="0"/>
              </a:rPr>
              <a:t>atjaunošanas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plāns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Latvijai</a:t>
            </a:r>
            <a:r>
              <a:rPr lang="en-US" sz="1300" b="1"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rPr>
              <a:t>(</a:t>
            </a:r>
            <a:r>
              <a:rPr lang="en-US" sz="1300" dirty="0" err="1">
                <a:solidFill>
                  <a:schemeClr val="tx1"/>
                </a:solidFill>
                <a:latin typeface="Arial" panose="020B0604020202020204" pitchFamily="34" charset="0"/>
                <a:cs typeface="Arial" pitchFamily="34" charset="0"/>
              </a:rPr>
              <a:t>Aktīva</a:t>
            </a:r>
            <a:r>
              <a:rPr lang="en-US" sz="1300" dirty="0">
                <a:solidFill>
                  <a:schemeClr val="tx1"/>
                </a:solidFill>
                <a:latin typeface="Arial" panose="020B0604020202020204" pitchFamily="34" charset="0"/>
                <a:cs typeface="Arial" pitchFamily="34" charset="0"/>
              </a:rPr>
              <a:t> NVO </a:t>
            </a:r>
            <a:r>
              <a:rPr lang="en-US" sz="1300" dirty="0" err="1">
                <a:solidFill>
                  <a:schemeClr val="tx1"/>
                </a:solidFill>
                <a:latin typeface="Arial" panose="020B0604020202020204" pitchFamily="34" charset="0"/>
                <a:cs typeface="Arial" pitchFamily="34" charset="0"/>
              </a:rPr>
              <a:t>ekspertu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pārstāvība</a:t>
            </a:r>
            <a:r>
              <a:rPr lang="en-US" sz="1300" dirty="0">
                <a:solidFill>
                  <a:schemeClr val="tx1"/>
                </a:solidFill>
                <a:latin typeface="Arial" panose="020B0604020202020204" pitchFamily="34" charset="0"/>
                <a:cs typeface="Arial" pitchFamily="34" charset="0"/>
              </a:rPr>
              <a:t> DG)</a:t>
            </a:r>
          </a:p>
          <a:p>
            <a:pPr>
              <a:lnSpc>
                <a:spcPct val="90000"/>
              </a:lnSpc>
            </a:pPr>
            <a:r>
              <a:rPr lang="lv-LV" sz="1300" b="1" dirty="0">
                <a:solidFill>
                  <a:schemeClr val="tx1"/>
                </a:solidFill>
                <a:latin typeface="Arial" panose="020B0604020202020204" pitchFamily="34" charset="0"/>
                <a:cs typeface="Arial" pitchFamily="34" charset="0"/>
              </a:rPr>
              <a:t>Meža nozares </a:t>
            </a:r>
            <a:r>
              <a:rPr lang="lv-LV" sz="1300" dirty="0">
                <a:solidFill>
                  <a:schemeClr val="tx1"/>
                </a:solidFill>
                <a:latin typeface="Arial" panose="020B0604020202020204" pitchFamily="34" charset="0"/>
                <a:cs typeface="Arial" pitchFamily="34" charset="0"/>
              </a:rPr>
              <a:t>pamatnostādnes un </a:t>
            </a:r>
            <a:r>
              <a:rPr lang="en-US" sz="1300" dirty="0" err="1">
                <a:solidFill>
                  <a:schemeClr val="tx1"/>
                </a:solidFill>
                <a:latin typeface="Arial" panose="020B0604020202020204" pitchFamily="34" charset="0"/>
                <a:cs typeface="Arial" pitchFamily="34" charset="0"/>
              </a:rPr>
              <a:t>iespējami</a:t>
            </a:r>
            <a:r>
              <a:rPr lang="en-US" sz="1300" dirty="0">
                <a:solidFill>
                  <a:schemeClr val="tx1"/>
                </a:solidFill>
                <a:latin typeface="Arial" panose="020B0604020202020204" pitchFamily="34" charset="0"/>
                <a:cs typeface="Arial" pitchFamily="34" charset="0"/>
              </a:rPr>
              <a:t> </a:t>
            </a:r>
            <a:r>
              <a:rPr lang="lv-LV" sz="1300" dirty="0">
                <a:solidFill>
                  <a:schemeClr val="tx1"/>
                </a:solidFill>
                <a:latin typeface="Arial" panose="020B0604020202020204" pitchFamily="34" charset="0"/>
                <a:cs typeface="Arial" pitchFamily="34" charset="0"/>
              </a:rPr>
              <a:t>grozījumi Meža likumā.</a:t>
            </a:r>
          </a:p>
          <a:p>
            <a:pPr>
              <a:lnSpc>
                <a:spcPct val="90000"/>
              </a:lnSpc>
            </a:pPr>
            <a:r>
              <a:rPr lang="en-US" sz="1300" b="1" dirty="0">
                <a:solidFill>
                  <a:schemeClr val="tx1"/>
                </a:solidFill>
                <a:latin typeface="Arial" panose="020B0604020202020204" pitchFamily="34" charset="0"/>
                <a:cs typeface="Arial" pitchFamily="34" charset="0"/>
              </a:rPr>
              <a:t>Vides </a:t>
            </a:r>
            <a:r>
              <a:rPr lang="en-US" sz="1300" b="1" dirty="0" err="1">
                <a:solidFill>
                  <a:schemeClr val="tx1"/>
                </a:solidFill>
                <a:latin typeface="Arial" panose="020B0604020202020204" pitchFamily="34" charset="0"/>
                <a:cs typeface="Arial" pitchFamily="34" charset="0"/>
              </a:rPr>
              <a:t>aizsardzība</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arvien</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tiek</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pretnostatīta</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tautsaimniecības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izaugsmei</a:t>
            </a:r>
            <a:r>
              <a:rPr lang="en-US" sz="1300" b="1" dirty="0">
                <a:solidFill>
                  <a:schemeClr val="tx1"/>
                </a:solidFill>
                <a:latin typeface="Arial" panose="020B0604020202020204" pitchFamily="34" charset="0"/>
                <a:cs typeface="Arial" pitchFamily="34" charset="0"/>
              </a:rPr>
              <a:t>, </a:t>
            </a:r>
            <a:r>
              <a:rPr lang="lv-LV" sz="1300" dirty="0">
                <a:solidFill>
                  <a:schemeClr val="tx1"/>
                </a:solidFill>
                <a:latin typeface="Arial" panose="020B0604020202020204" pitchFamily="34" charset="0"/>
                <a:cs typeface="Arial" pitchFamily="34" charset="0"/>
              </a:rPr>
              <a:t>it īpaši ZM politikas jomās,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maldinot</a:t>
            </a:r>
            <a:r>
              <a:rPr lang="en-US" sz="1300" dirty="0">
                <a:solidFill>
                  <a:schemeClr val="tx1"/>
                </a:solidFill>
                <a:latin typeface="Arial" panose="020B0604020202020204" pitchFamily="34" charset="0"/>
                <a:cs typeface="Arial" pitchFamily="34" charset="0"/>
              </a:rPr>
              <a:t> </a:t>
            </a:r>
            <a:r>
              <a:rPr lang="lv-LV" sz="1300" dirty="0">
                <a:solidFill>
                  <a:schemeClr val="tx1"/>
                </a:solidFill>
                <a:latin typeface="Arial" panose="020B0604020202020204" pitchFamily="34" charset="0"/>
                <a:cs typeface="Arial" pitchFamily="34" charset="0"/>
              </a:rPr>
              <a:t>Saeimu</a:t>
            </a:r>
            <a:r>
              <a:rPr lang="en-US" sz="1300" dirty="0">
                <a:solidFill>
                  <a:schemeClr val="tx1"/>
                </a:solidFill>
                <a:latin typeface="Arial" panose="020B0604020202020204" pitchFamily="34" charset="0"/>
                <a:cs typeface="Arial" pitchFamily="34" charset="0"/>
              </a:rPr>
              <a:t> un </a:t>
            </a:r>
            <a:r>
              <a:rPr lang="en-US" sz="1300" dirty="0" err="1">
                <a:solidFill>
                  <a:schemeClr val="tx1"/>
                </a:solidFill>
                <a:latin typeface="Arial" panose="020B0604020202020204" pitchFamily="34" charset="0"/>
                <a:cs typeface="Arial" pitchFamily="34" charset="0"/>
              </a:rPr>
              <a:t>sabiedrību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Aktīva</a:t>
            </a:r>
            <a:r>
              <a:rPr lang="en-US" sz="1300" dirty="0">
                <a:solidFill>
                  <a:schemeClr val="tx1"/>
                </a:solidFill>
                <a:latin typeface="Arial" panose="020B0604020202020204" pitchFamily="34" charset="0"/>
                <a:cs typeface="Arial" pitchFamily="34" charset="0"/>
              </a:rPr>
              <a:t> VKP </a:t>
            </a:r>
            <a:r>
              <a:rPr lang="en-US" sz="1300" dirty="0" err="1">
                <a:solidFill>
                  <a:schemeClr val="tx1"/>
                </a:solidFill>
                <a:latin typeface="Arial" panose="020B0604020202020204" pitchFamily="34" charset="0"/>
                <a:cs typeface="Arial" pitchFamily="34" charset="0"/>
              </a:rPr>
              <a:t>ekspertu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pārstāvība</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Saeimā</a:t>
            </a:r>
            <a:r>
              <a:rPr lang="en-US" sz="1300" dirty="0">
                <a:solidFill>
                  <a:schemeClr val="tx1"/>
                </a:solidFill>
                <a:latin typeface="Arial" panose="020B0604020202020204" pitchFamily="34" charset="0"/>
                <a:cs typeface="Arial" pitchFamily="34" charset="0"/>
              </a:rPr>
              <a:t>, ZM LAPUK)</a:t>
            </a:r>
          </a:p>
          <a:p>
            <a:pPr>
              <a:lnSpc>
                <a:spcPct val="90000"/>
              </a:lnSpc>
            </a:pPr>
            <a:r>
              <a:rPr lang="en-US" sz="1300" b="1" dirty="0">
                <a:solidFill>
                  <a:schemeClr val="tx1"/>
                </a:solidFill>
                <a:latin typeface="Arial" panose="020B0604020202020204" pitchFamily="34" charset="0"/>
                <a:cs typeface="Arial" pitchFamily="34" charset="0"/>
              </a:rPr>
              <a:t>Latvijas NEKP </a:t>
            </a:r>
            <a:r>
              <a:rPr lang="en-US" sz="1300" b="1" dirty="0" err="1">
                <a:solidFill>
                  <a:schemeClr val="tx1"/>
                </a:solidFill>
                <a:latin typeface="Arial" panose="020B0604020202020204" pitchFamily="34" charset="0"/>
                <a:cs typeface="Arial" pitchFamily="34" charset="0"/>
              </a:rPr>
              <a:t>Klimata</a:t>
            </a:r>
            <a:r>
              <a:rPr lang="en-US" sz="1300" b="1" dirty="0">
                <a:solidFill>
                  <a:schemeClr val="tx1"/>
                </a:solidFill>
                <a:latin typeface="Arial" panose="020B0604020202020204" pitchFamily="34" charset="0"/>
                <a:cs typeface="Arial" pitchFamily="34" charset="0"/>
              </a:rPr>
              <a:t> politikas </a:t>
            </a:r>
            <a:r>
              <a:rPr lang="en-US" sz="1300" b="1" dirty="0" err="1">
                <a:solidFill>
                  <a:schemeClr val="tx1"/>
                </a:solidFill>
                <a:latin typeface="Arial" panose="020B0604020202020204" pitchFamily="34" charset="0"/>
                <a:cs typeface="Arial" pitchFamily="34" charset="0"/>
              </a:rPr>
              <a:t>mērķu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īstenošanas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uzraudzība</a:t>
            </a:r>
            <a:r>
              <a:rPr lang="en-US" sz="1300" b="1"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rPr>
              <a:t>it </a:t>
            </a:r>
            <a:r>
              <a:rPr lang="en-US" sz="1300" dirty="0" err="1">
                <a:solidFill>
                  <a:schemeClr val="tx1"/>
                </a:solidFill>
                <a:latin typeface="Arial" panose="020B0604020202020204" pitchFamily="34" charset="0"/>
                <a:cs typeface="Arial" pitchFamily="34" charset="0"/>
              </a:rPr>
              <a:t>īpaši</a:t>
            </a:r>
            <a:r>
              <a:rPr lang="en-US" sz="1300" dirty="0">
                <a:solidFill>
                  <a:schemeClr val="tx1"/>
                </a:solidFill>
                <a:latin typeface="Arial" panose="020B0604020202020204" pitchFamily="34" charset="0"/>
                <a:cs typeface="Arial" pitchFamily="34" charset="0"/>
              </a:rPr>
              <a:t> ZIZIMM </a:t>
            </a:r>
            <a:r>
              <a:rPr lang="en-US" sz="1300" dirty="0" err="1">
                <a:solidFill>
                  <a:schemeClr val="tx1"/>
                </a:solidFill>
                <a:latin typeface="Arial" panose="020B0604020202020204" pitchFamily="34" charset="0"/>
                <a:cs typeface="Arial" pitchFamily="34" charset="0"/>
              </a:rPr>
              <a:t>sektorā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Aktīva</a:t>
            </a:r>
            <a:r>
              <a:rPr lang="en-US" sz="1300" dirty="0">
                <a:solidFill>
                  <a:schemeClr val="tx1"/>
                </a:solidFill>
                <a:latin typeface="Arial" panose="020B0604020202020204" pitchFamily="34" charset="0"/>
                <a:cs typeface="Arial" pitchFamily="34" charset="0"/>
              </a:rPr>
              <a:t> NVO </a:t>
            </a:r>
            <a:r>
              <a:rPr lang="en-US" sz="1300" dirty="0" err="1">
                <a:solidFill>
                  <a:schemeClr val="tx1"/>
                </a:solidFill>
                <a:latin typeface="Arial" panose="020B0604020202020204" pitchFamily="34" charset="0"/>
                <a:cs typeface="Arial" pitchFamily="34" charset="0"/>
              </a:rPr>
              <a:t>ekspertu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pārstāvība</a:t>
            </a:r>
            <a:r>
              <a:rPr lang="en-US" sz="1300" dirty="0">
                <a:solidFill>
                  <a:schemeClr val="tx1"/>
                </a:solidFill>
                <a:latin typeface="Arial" panose="020B0604020202020204" pitchFamily="34" charset="0"/>
                <a:cs typeface="Arial" pitchFamily="34" charset="0"/>
              </a:rPr>
              <a:t> KEM </a:t>
            </a:r>
            <a:r>
              <a:rPr lang="en-US" sz="1300" dirty="0" err="1">
                <a:solidFill>
                  <a:schemeClr val="tx1"/>
                </a:solidFill>
                <a:latin typeface="Arial" panose="020B0604020202020204" pitchFamily="34" charset="0"/>
                <a:cs typeface="Arial" pitchFamily="34" charset="0"/>
              </a:rPr>
              <a:t>Klimata</a:t>
            </a:r>
            <a:r>
              <a:rPr lang="en-US" sz="1300" dirty="0">
                <a:solidFill>
                  <a:schemeClr val="tx1"/>
                </a:solidFill>
                <a:latin typeface="Arial" panose="020B0604020202020204" pitchFamily="34" charset="0"/>
                <a:cs typeface="Arial" pitchFamily="34" charset="0"/>
              </a:rPr>
              <a:t> un </a:t>
            </a:r>
            <a:r>
              <a:rPr lang="en-US" sz="1300" dirty="0" err="1">
                <a:solidFill>
                  <a:schemeClr val="tx1"/>
                </a:solidFill>
                <a:latin typeface="Arial" panose="020B0604020202020204" pitchFamily="34" charset="0"/>
                <a:cs typeface="Arial" pitchFamily="34" charset="0"/>
              </a:rPr>
              <a:t>enerģētikas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padomē</a:t>
            </a:r>
            <a:r>
              <a:rPr lang="en-US" sz="1300" dirty="0">
                <a:solidFill>
                  <a:schemeClr val="tx1"/>
                </a:solidFill>
                <a:latin typeface="Arial" panose="020B0604020202020204" pitchFamily="34" charset="0"/>
                <a:cs typeface="Arial" pitchFamily="34" charset="0"/>
              </a:rPr>
              <a:t> un ZM ZIZIMM DG)</a:t>
            </a:r>
          </a:p>
          <a:p>
            <a:pPr>
              <a:lnSpc>
                <a:spcPct val="90000"/>
              </a:lnSpc>
            </a:pPr>
            <a:r>
              <a:rPr lang="en-US" sz="1300" b="1" dirty="0">
                <a:solidFill>
                  <a:schemeClr val="tx1"/>
                </a:solidFill>
                <a:latin typeface="Arial" panose="020B0604020202020204" pitchFamily="34" charset="0"/>
                <a:cs typeface="Arial" pitchFamily="34" charset="0"/>
              </a:rPr>
              <a:t>“Stresa tests”, </a:t>
            </a:r>
            <a:r>
              <a:rPr lang="en-US" sz="1300" b="1" dirty="0" err="1">
                <a:solidFill>
                  <a:schemeClr val="tx1"/>
                </a:solidFill>
                <a:latin typeface="Arial" panose="020B0604020202020204" pitchFamily="34" charset="0"/>
                <a:cs typeface="Arial" pitchFamily="34" charset="0"/>
              </a:rPr>
              <a:t>jeb</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Biotopu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direktīvas</a:t>
            </a:r>
            <a:r>
              <a:rPr lang="en-US" sz="1300" b="1" dirty="0">
                <a:solidFill>
                  <a:schemeClr val="tx1"/>
                </a:solidFill>
                <a:latin typeface="Arial" panose="020B0604020202020204" pitchFamily="34" charset="0"/>
                <a:cs typeface="Arial" pitchFamily="34" charset="0"/>
              </a:rPr>
              <a:t> un </a:t>
            </a:r>
            <a:r>
              <a:rPr lang="en-US" sz="1300" b="1" dirty="0" err="1">
                <a:solidFill>
                  <a:schemeClr val="tx1"/>
                </a:solidFill>
                <a:latin typeface="Arial" panose="020B0604020202020204" pitchFamily="34" charset="0"/>
                <a:cs typeface="Arial" pitchFamily="34" charset="0"/>
              </a:rPr>
              <a:t>Putnu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direktīvas</a:t>
            </a:r>
            <a:r>
              <a:rPr lang="en-US" sz="1300" b="1" dirty="0">
                <a:solidFill>
                  <a:schemeClr val="tx1"/>
                </a:solidFill>
                <a:latin typeface="Arial" panose="020B0604020202020204" pitchFamily="34" charset="0"/>
                <a:cs typeface="Arial" pitchFamily="34" charset="0"/>
              </a:rPr>
              <a:t> izvērtējums </a:t>
            </a:r>
            <a:r>
              <a:rPr lang="en-US" sz="1300" dirty="0">
                <a:solidFill>
                  <a:schemeClr val="tx1"/>
                </a:solidFill>
                <a:latin typeface="Arial" panose="020B0604020202020204" pitchFamily="34" charset="0"/>
                <a:cs typeface="Arial" pitchFamily="34" charset="0"/>
              </a:rPr>
              <a:t>un </a:t>
            </a:r>
            <a:r>
              <a:rPr lang="en-US" sz="1300" dirty="0" err="1">
                <a:solidFill>
                  <a:schemeClr val="tx1"/>
                </a:solidFill>
                <a:latin typeface="Arial" panose="020B0604020202020204" pitchFamily="34" charset="0"/>
                <a:cs typeface="Arial" pitchFamily="34" charset="0"/>
              </a:rPr>
              <a:t>iespējama</a:t>
            </a:r>
            <a:r>
              <a:rPr lang="en-US" sz="1300" dirty="0">
                <a:solidFill>
                  <a:schemeClr val="tx1"/>
                </a:solidFill>
                <a:latin typeface="Arial" panose="020B0604020202020204" pitchFamily="34" charset="0"/>
                <a:cs typeface="Arial" pitchFamily="34" charset="0"/>
              </a:rPr>
              <a:t> to </a:t>
            </a:r>
            <a:r>
              <a:rPr lang="en-US" sz="1300" dirty="0" err="1">
                <a:solidFill>
                  <a:schemeClr val="tx1"/>
                </a:solidFill>
                <a:latin typeface="Arial" panose="020B0604020202020204" pitchFamily="34" charset="0"/>
                <a:cs typeface="Arial" pitchFamily="34" charset="0"/>
              </a:rPr>
              <a:t>vājināšana</a:t>
            </a:r>
            <a:r>
              <a:rPr lang="en-US" sz="1300" dirty="0">
                <a:solidFill>
                  <a:schemeClr val="tx1"/>
                </a:solidFill>
                <a:latin typeface="Arial" panose="020B0604020202020204" pitchFamily="34" charset="0"/>
                <a:cs typeface="Arial" pitchFamily="34" charset="0"/>
              </a:rPr>
              <a:t> </a:t>
            </a:r>
          </a:p>
          <a:p>
            <a:pPr>
              <a:lnSpc>
                <a:spcPct val="90000"/>
              </a:lnSpc>
            </a:pPr>
            <a:r>
              <a:rPr lang="en-US" sz="1300" b="1" dirty="0" err="1">
                <a:solidFill>
                  <a:schemeClr val="tx1"/>
                </a:solidFill>
                <a:latin typeface="Arial" panose="020B0604020202020204" pitchFamily="34" charset="0"/>
                <a:cs typeface="Arial" pitchFamily="34" charset="0"/>
              </a:rPr>
              <a:t>Ūdeņu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ekoloģiskais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stāvoklis</a:t>
            </a:r>
            <a:r>
              <a:rPr lang="en-US" sz="1300" b="1" dirty="0">
                <a:solidFill>
                  <a:schemeClr val="tx1"/>
                </a:solidFill>
                <a:latin typeface="Arial" panose="020B0604020202020204" pitchFamily="34" charset="0"/>
                <a:cs typeface="Arial" pitchFamily="34" charset="0"/>
              </a:rPr>
              <a:t> un </a:t>
            </a:r>
            <a:r>
              <a:rPr lang="en-US" sz="1300" b="1" dirty="0" err="1">
                <a:solidFill>
                  <a:schemeClr val="tx1"/>
                </a:solidFill>
                <a:latin typeface="Arial" panose="020B0604020202020204" pitchFamily="34" charset="0"/>
                <a:cs typeface="Arial" pitchFamily="34" charset="0"/>
              </a:rPr>
              <a:t>pārvaldība</a:t>
            </a:r>
            <a:r>
              <a:rPr lang="en-US" sz="1300" b="1"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politiskā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apziņa</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uzlabojas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ceram</a:t>
            </a:r>
            <a:r>
              <a:rPr lang="en-US" sz="1300" dirty="0">
                <a:solidFill>
                  <a:schemeClr val="tx1"/>
                </a:solidFill>
                <a:latin typeface="Arial" panose="020B0604020202020204" pitchFamily="34" charset="0"/>
                <a:cs typeface="Arial" pitchFamily="34" charset="0"/>
              </a:rPr>
              <a:t>, ka tai sekos </a:t>
            </a:r>
            <a:r>
              <a:rPr lang="en-US" sz="1300" dirty="0" err="1">
                <a:solidFill>
                  <a:schemeClr val="tx1"/>
                </a:solidFill>
                <a:latin typeface="Arial" panose="020B0604020202020204" pitchFamily="34" charset="0"/>
                <a:cs typeface="Arial" pitchFamily="34" charset="0"/>
              </a:rPr>
              <a:t>reālas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izmaiņas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dokumentos</a:t>
            </a:r>
            <a:r>
              <a:rPr lang="en-US" sz="1300" dirty="0">
                <a:solidFill>
                  <a:schemeClr val="tx1"/>
                </a:solidFill>
                <a:latin typeface="Arial" panose="020B0604020202020204" pitchFamily="34" charset="0"/>
                <a:cs typeface="Arial" pitchFamily="34" charset="0"/>
              </a:rPr>
              <a:t> un </a:t>
            </a:r>
            <a:r>
              <a:rPr lang="en-US" sz="1300" dirty="0" err="1">
                <a:solidFill>
                  <a:schemeClr val="tx1"/>
                </a:solidFill>
                <a:latin typeface="Arial" panose="020B0604020202020204" pitchFamily="34" charset="0"/>
                <a:cs typeface="Arial" pitchFamily="34" charset="0"/>
              </a:rPr>
              <a:t>Dabā</a:t>
            </a:r>
            <a:r>
              <a:rPr lang="en-US" sz="1300" dirty="0">
                <a:solidFill>
                  <a:schemeClr val="tx1"/>
                </a:solidFill>
                <a:latin typeface="Arial" panose="020B0604020202020204" pitchFamily="34" charset="0"/>
                <a:cs typeface="Arial" pitchFamily="34" charset="0"/>
              </a:rPr>
              <a:t>. VKP </a:t>
            </a:r>
            <a:r>
              <a:rPr lang="en-US" sz="1300" dirty="0" err="1">
                <a:solidFill>
                  <a:schemeClr val="tx1"/>
                </a:solidFill>
                <a:latin typeface="Arial" panose="020B0604020202020204" pitchFamily="34" charset="0"/>
                <a:cs typeface="Arial" pitchFamily="34" charset="0"/>
              </a:rPr>
              <a:t>paudusi</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asi</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kritisku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viedokli</a:t>
            </a:r>
            <a:r>
              <a:rPr lang="en-US" sz="1300" dirty="0">
                <a:solidFill>
                  <a:schemeClr val="tx1"/>
                </a:solidFill>
                <a:latin typeface="Arial" panose="020B0604020202020204" pitchFamily="34" charset="0"/>
                <a:cs typeface="Arial" pitchFamily="34" charset="0"/>
              </a:rPr>
              <a:t>, un </a:t>
            </a:r>
            <a:r>
              <a:rPr lang="en-US" sz="1300" dirty="0" err="1">
                <a:solidFill>
                  <a:schemeClr val="tx1"/>
                </a:solidFill>
                <a:latin typeface="Arial" panose="020B0604020202020204" pitchFamily="34" charset="0"/>
                <a:cs typeface="Arial" pitchFamily="34" charset="0"/>
              </a:rPr>
              <a:t>risinājumus</a:t>
            </a:r>
            <a:r>
              <a:rPr lang="en-US" sz="1300"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sym typeface="Wingdings" panose="05000000000000000000" pitchFamily="2" charset="2"/>
              </a:rPr>
              <a:t></a:t>
            </a:r>
            <a:endParaRPr lang="en-US" sz="1300" dirty="0">
              <a:solidFill>
                <a:schemeClr val="tx1"/>
              </a:solidFill>
              <a:latin typeface="Arial" panose="020B0604020202020204" pitchFamily="34" charset="0"/>
              <a:cs typeface="Arial" pitchFamily="34" charset="0"/>
            </a:endParaRPr>
          </a:p>
          <a:p>
            <a:pPr>
              <a:lnSpc>
                <a:spcPct val="90000"/>
              </a:lnSpc>
            </a:pPr>
            <a:r>
              <a:rPr lang="lv-LV" sz="1300" b="1" dirty="0">
                <a:solidFill>
                  <a:schemeClr val="tx1"/>
                </a:solidFill>
                <a:latin typeface="Arial" panose="020B0604020202020204" pitchFamily="34" charset="0"/>
                <a:cs typeface="Arial" pitchFamily="34" charset="0"/>
              </a:rPr>
              <a:t>Pesticīdi Latvijas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zemē</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ūdeņos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augos</a:t>
            </a:r>
            <a:r>
              <a:rPr lang="en-US" sz="1300" b="1" dirty="0">
                <a:solidFill>
                  <a:schemeClr val="tx1"/>
                </a:solidFill>
                <a:latin typeface="Arial" panose="020B0604020202020204" pitchFamily="34" charset="0"/>
                <a:cs typeface="Arial" pitchFamily="34" charset="0"/>
              </a:rPr>
              <a:t>, bites, </a:t>
            </a:r>
            <a:r>
              <a:rPr lang="en-US" sz="1300" b="1" dirty="0" err="1">
                <a:solidFill>
                  <a:schemeClr val="tx1"/>
                </a:solidFill>
                <a:latin typeface="Arial" panose="020B0604020202020204" pitchFamily="34" charset="0"/>
                <a:cs typeface="Arial" pitchFamily="34" charset="0"/>
              </a:rPr>
              <a:t>dzīvniekos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pārtikā</a:t>
            </a:r>
            <a:r>
              <a:rPr lang="en-US" sz="1300" b="1" dirty="0">
                <a:solidFill>
                  <a:schemeClr val="tx1"/>
                </a:solidFill>
                <a:latin typeface="Arial" panose="020B0604020202020204" pitchFamily="34" charset="0"/>
                <a:cs typeface="Arial" pitchFamily="34" charset="0"/>
              </a:rPr>
              <a:t> un </a:t>
            </a:r>
            <a:r>
              <a:rPr lang="en-US" sz="1300" b="1" dirty="0" err="1">
                <a:solidFill>
                  <a:schemeClr val="tx1"/>
                </a:solidFill>
                <a:latin typeface="Arial" panose="020B0604020202020204" pitchFamily="34" charset="0"/>
                <a:cs typeface="Arial" pitchFamily="34" charset="0"/>
              </a:rPr>
              <a:t>cilvēku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asinsritē</a:t>
            </a:r>
            <a:r>
              <a:rPr lang="en-US" sz="1300" b="1"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Rīcības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plāna</a:t>
            </a:r>
            <a:r>
              <a:rPr lang="en-US" sz="1300" dirty="0">
                <a:solidFill>
                  <a:schemeClr val="tx1"/>
                </a:solidFill>
                <a:latin typeface="Arial" panose="020B0604020202020204" pitchFamily="34" charset="0"/>
                <a:cs typeface="Arial" pitchFamily="34" charset="0"/>
              </a:rPr>
              <a:t> AAL </a:t>
            </a:r>
            <a:r>
              <a:rPr lang="en-US" sz="1300" dirty="0" err="1">
                <a:solidFill>
                  <a:schemeClr val="tx1"/>
                </a:solidFill>
                <a:latin typeface="Arial" panose="020B0604020202020204" pitchFamily="34" charset="0"/>
                <a:cs typeface="Arial" pitchFamily="34" charset="0"/>
              </a:rPr>
              <a:t>izmantošanai</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īstenošanas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uzraudzība</a:t>
            </a:r>
            <a:r>
              <a:rPr lang="en-US" sz="1300" dirty="0">
                <a:solidFill>
                  <a:schemeClr val="tx1"/>
                </a:solidFill>
                <a:latin typeface="Arial" panose="020B0604020202020204" pitchFamily="34" charset="0"/>
                <a:cs typeface="Arial" pitchFamily="34" charset="0"/>
              </a:rPr>
              <a:t>.</a:t>
            </a:r>
          </a:p>
          <a:p>
            <a:pPr>
              <a:lnSpc>
                <a:spcPct val="90000"/>
              </a:lnSpc>
            </a:pPr>
            <a:r>
              <a:rPr lang="en-US" sz="1300" b="1" dirty="0" err="1">
                <a:solidFill>
                  <a:schemeClr val="tx1"/>
                </a:solidFill>
                <a:latin typeface="Arial" panose="020B0604020202020204" pitchFamily="34" charset="0"/>
                <a:cs typeface="Arial" pitchFamily="34" charset="0"/>
              </a:rPr>
              <a:t>Nepietiekams</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atbalsts</a:t>
            </a:r>
            <a:r>
              <a:rPr lang="en-US" sz="1300" b="1" dirty="0">
                <a:solidFill>
                  <a:schemeClr val="tx1"/>
                </a:solidFill>
                <a:latin typeface="Arial" panose="020B0604020202020204" pitchFamily="34" charset="0"/>
                <a:cs typeface="Arial" pitchFamily="34" charset="0"/>
              </a:rPr>
              <a:t> Biol. </a:t>
            </a:r>
            <a:r>
              <a:rPr lang="en-US" sz="1300" b="1" dirty="0" err="1">
                <a:solidFill>
                  <a:schemeClr val="tx1"/>
                </a:solidFill>
                <a:latin typeface="Arial" panose="020B0604020202020204" pitchFamily="34" charset="0"/>
                <a:cs typeface="Arial" pitchFamily="34" charset="0"/>
              </a:rPr>
              <a:t>Lauksaimniecībai</a:t>
            </a:r>
            <a:r>
              <a:rPr lang="en-US" sz="1300" b="1"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Kopējās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Lauksaimniecības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Politik</a:t>
            </a:r>
            <a:r>
              <a:rPr lang="lv-LV" sz="1300" dirty="0" err="1">
                <a:solidFill>
                  <a:schemeClr val="tx1"/>
                </a:solidFill>
                <a:latin typeface="Arial" panose="020B0604020202020204" pitchFamily="34" charset="0"/>
                <a:cs typeface="Arial" pitchFamily="34" charset="0"/>
              </a:rPr>
              <a:t>as</a:t>
            </a:r>
            <a:r>
              <a:rPr lang="lv-LV" sz="1300" dirty="0">
                <a:solidFill>
                  <a:schemeClr val="tx1"/>
                </a:solidFill>
                <a:latin typeface="Arial" panose="020B0604020202020204" pitchFamily="34" charset="0"/>
                <a:cs typeface="Arial" pitchFamily="34" charset="0"/>
              </a:rPr>
              <a:t> Stratēģiskajā plāna finanšu instrumentos,</a:t>
            </a:r>
            <a:r>
              <a:rPr lang="en-US" sz="1300" dirty="0">
                <a:solidFill>
                  <a:schemeClr val="tx1"/>
                </a:solidFill>
                <a:latin typeface="Arial" panose="020B0604020202020204" pitchFamily="34" charset="0"/>
                <a:cs typeface="Arial" pitchFamily="34" charset="0"/>
              </a:rPr>
              <a:t> </a:t>
            </a:r>
            <a:r>
              <a:rPr lang="lv-LV" sz="1300" dirty="0">
                <a:solidFill>
                  <a:schemeClr val="tx1"/>
                </a:solidFill>
                <a:latin typeface="Arial" panose="020B0604020202020204" pitchFamily="34" charset="0"/>
                <a:cs typeface="Arial" pitchFamily="34" charset="0"/>
              </a:rPr>
              <a:t>novedis pie BLA platību samazināšanās pirmo reizi kopš esam ES!  </a:t>
            </a:r>
            <a:r>
              <a:rPr lang="en-US" sz="1300" dirty="0" err="1">
                <a:solidFill>
                  <a:schemeClr val="tx1"/>
                </a:solidFill>
                <a:latin typeface="Arial" panose="020B0604020202020204" pitchFamily="34" charset="0"/>
                <a:cs typeface="Arial" pitchFamily="34" charset="0"/>
              </a:rPr>
              <a:t>Šogad</a:t>
            </a:r>
            <a:r>
              <a:rPr lang="en-US" sz="1300" dirty="0">
                <a:solidFill>
                  <a:schemeClr val="tx1"/>
                </a:solidFill>
                <a:latin typeface="Arial" panose="020B0604020202020204" pitchFamily="34" charset="0"/>
                <a:cs typeface="Arial" pitchFamily="34" charset="0"/>
              </a:rPr>
              <a:t> ZM </a:t>
            </a:r>
            <a:r>
              <a:rPr lang="en-US" sz="1300" dirty="0" err="1">
                <a:solidFill>
                  <a:schemeClr val="tx1"/>
                </a:solidFill>
                <a:latin typeface="Arial" panose="020B0604020202020204" pitchFamily="34" charset="0"/>
                <a:cs typeface="Arial" pitchFamily="34" charset="0"/>
              </a:rPr>
              <a:t>centās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situāciju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labot</a:t>
            </a:r>
            <a:r>
              <a:rPr lang="en-US" sz="1300" dirty="0">
                <a:solidFill>
                  <a:schemeClr val="tx1"/>
                </a:solidFill>
                <a:latin typeface="Arial" panose="020B0604020202020204" pitchFamily="34" charset="0"/>
                <a:cs typeface="Arial" pitchFamily="34" charset="0"/>
              </a:rPr>
              <a:t>, bet </a:t>
            </a:r>
            <a:r>
              <a:rPr lang="en-US" sz="1300" dirty="0" err="1">
                <a:solidFill>
                  <a:schemeClr val="tx1"/>
                </a:solidFill>
                <a:latin typeface="Arial" panose="020B0604020202020204" pitchFamily="34" charset="0"/>
                <a:cs typeface="Arial" pitchFamily="34" charset="0"/>
              </a:rPr>
              <a:t>bioloģiskās</a:t>
            </a:r>
            <a:r>
              <a:rPr lang="en-US" sz="1300" dirty="0">
                <a:solidFill>
                  <a:schemeClr val="tx1"/>
                </a:solidFill>
                <a:latin typeface="Arial" panose="020B0604020202020204" pitchFamily="34" charset="0"/>
                <a:cs typeface="Arial" pitchFamily="34" charset="0"/>
              </a:rPr>
              <a:t> ne </a:t>
            </a:r>
            <a:r>
              <a:rPr lang="en-US" sz="1300" dirty="0" err="1">
                <a:solidFill>
                  <a:schemeClr val="tx1"/>
                </a:solidFill>
                <a:latin typeface="Arial" panose="020B0604020202020204" pitchFamily="34" charset="0"/>
                <a:cs typeface="Arial" pitchFamily="34" charset="0"/>
              </a:rPr>
              <a:t>dzīvnieku</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izcelsmes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pārtikas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Latvijā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kritiski</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trūkst.Rīcības</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plāna</a:t>
            </a:r>
            <a:r>
              <a:rPr lang="en-US" sz="1300" dirty="0">
                <a:solidFill>
                  <a:schemeClr val="tx1"/>
                </a:solidFill>
                <a:latin typeface="Arial" panose="020B0604020202020204" pitchFamily="34" charset="0"/>
                <a:cs typeface="Arial" pitchFamily="34" charset="0"/>
              </a:rPr>
              <a:t>.</a:t>
            </a:r>
          </a:p>
          <a:p>
            <a:pPr>
              <a:lnSpc>
                <a:spcPct val="90000"/>
              </a:lnSpc>
            </a:pPr>
            <a:r>
              <a:rPr lang="en-US" sz="1300" b="1" dirty="0" err="1">
                <a:solidFill>
                  <a:schemeClr val="tx1"/>
                </a:solidFill>
                <a:latin typeface="Arial" panose="020B0604020202020204" pitchFamily="34" charset="0"/>
                <a:cs typeface="Arial" pitchFamily="34" charset="0"/>
              </a:rPr>
              <a:t>Iesaiste</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publisko</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finanšu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uzraudzībā</a:t>
            </a:r>
            <a:r>
              <a:rPr lang="en-US" sz="1300" b="1" dirty="0">
                <a:solidFill>
                  <a:schemeClr val="tx1"/>
                </a:solidFill>
                <a:latin typeface="Arial" panose="020B0604020202020204" pitchFamily="34" charset="0"/>
                <a:cs typeface="Arial" pitchFamily="34" charset="0"/>
              </a:rPr>
              <a:t>. </a:t>
            </a:r>
            <a:r>
              <a:rPr lang="en-US" sz="1300" dirty="0">
                <a:solidFill>
                  <a:schemeClr val="tx1"/>
                </a:solidFill>
                <a:latin typeface="Arial" panose="020B0604020202020204" pitchFamily="34" charset="0"/>
                <a:cs typeface="Arial" pitchFamily="34" charset="0"/>
              </a:rPr>
              <a:t>(VARAM </a:t>
            </a:r>
            <a:r>
              <a:rPr lang="en-US" sz="1300" dirty="0" err="1">
                <a:solidFill>
                  <a:schemeClr val="tx1"/>
                </a:solidFill>
                <a:latin typeface="Arial" panose="020B0604020202020204" pitchFamily="34" charset="0"/>
                <a:cs typeface="Arial" pitchFamily="34" charset="0"/>
              </a:rPr>
              <a:t>budžeta</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projekta</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apspriešana</a:t>
            </a:r>
            <a:r>
              <a:rPr lang="en-US" sz="1300" dirty="0">
                <a:solidFill>
                  <a:schemeClr val="tx1"/>
                </a:solidFill>
                <a:latin typeface="Arial" panose="020B0604020202020204" pitchFamily="34" charset="0"/>
                <a:cs typeface="Arial" pitchFamily="34" charset="0"/>
              </a:rPr>
              <a:t> VKP , LR </a:t>
            </a:r>
            <a:r>
              <a:rPr lang="en-US" sz="1300" dirty="0" err="1">
                <a:solidFill>
                  <a:schemeClr val="tx1"/>
                </a:solidFill>
                <a:latin typeface="Arial" panose="020B0604020202020204" pitchFamily="34" charset="0"/>
                <a:cs typeface="Arial" pitchFamily="34" charset="0"/>
              </a:rPr>
              <a:t>Nacionālajā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Programmā</a:t>
            </a:r>
            <a:r>
              <a:rPr lang="en-US" sz="1300" dirty="0">
                <a:solidFill>
                  <a:schemeClr val="tx1"/>
                </a:solidFill>
                <a:latin typeface="Arial" panose="020B0604020202020204" pitchFamily="34" charset="0"/>
                <a:cs typeface="Arial" pitchFamily="34" charset="0"/>
              </a:rPr>
              <a:t> </a:t>
            </a:r>
            <a:r>
              <a:rPr lang="en-US" sz="1300" dirty="0" err="1">
                <a:solidFill>
                  <a:schemeClr val="tx1"/>
                </a:solidFill>
                <a:latin typeface="Arial" panose="020B0604020202020204" pitchFamily="34" charset="0"/>
                <a:cs typeface="Arial" pitchFamily="34" charset="0"/>
              </a:rPr>
              <a:t>iekļauto</a:t>
            </a:r>
            <a:r>
              <a:rPr lang="en-US" sz="1300" dirty="0">
                <a:solidFill>
                  <a:schemeClr val="tx1"/>
                </a:solidFill>
                <a:latin typeface="Arial" panose="020B0604020202020204" pitchFamily="34" charset="0"/>
                <a:cs typeface="Arial" pitchFamily="34" charset="0"/>
              </a:rPr>
              <a:t> ES Fondu </a:t>
            </a:r>
            <a:r>
              <a:rPr lang="en-US" sz="1300" dirty="0" err="1">
                <a:solidFill>
                  <a:schemeClr val="tx1"/>
                </a:solidFill>
                <a:latin typeface="Arial" panose="020B0604020202020204" pitchFamily="34" charset="0"/>
                <a:cs typeface="Arial" pitchFamily="34" charset="0"/>
              </a:rPr>
              <a:t>uzraudzības</a:t>
            </a:r>
            <a:r>
              <a:rPr lang="en-US" sz="1300" dirty="0">
                <a:solidFill>
                  <a:schemeClr val="tx1"/>
                </a:solidFill>
                <a:latin typeface="Arial" panose="020B0604020202020204" pitchFamily="34" charset="0"/>
                <a:cs typeface="Arial" pitchFamily="34" charset="0"/>
              </a:rPr>
              <a:t> padome – Maksis Apinis)</a:t>
            </a:r>
          </a:p>
          <a:p>
            <a:pPr>
              <a:lnSpc>
                <a:spcPct val="90000"/>
              </a:lnSpc>
            </a:pPr>
            <a:r>
              <a:rPr lang="en-US" sz="1300" b="1" dirty="0">
                <a:solidFill>
                  <a:schemeClr val="tx1"/>
                </a:solidFill>
                <a:latin typeface="Arial" panose="020B0604020202020204" pitchFamily="34" charset="0"/>
                <a:cs typeface="Arial" pitchFamily="34" charset="0"/>
              </a:rPr>
              <a:t>Citi VKP </a:t>
            </a:r>
            <a:r>
              <a:rPr lang="en-US" sz="1300" b="1" dirty="0" err="1">
                <a:solidFill>
                  <a:schemeClr val="tx1"/>
                </a:solidFill>
                <a:latin typeface="Arial" panose="020B0604020202020204" pitchFamily="34" charset="0"/>
                <a:cs typeface="Arial" pitchFamily="34" charset="0"/>
              </a:rPr>
              <a:t>biedru</a:t>
            </a:r>
            <a:r>
              <a:rPr lang="en-US" sz="1300" b="1" dirty="0">
                <a:solidFill>
                  <a:schemeClr val="tx1"/>
                </a:solidFill>
                <a:latin typeface="Arial" panose="020B0604020202020204" pitchFamily="34" charset="0"/>
                <a:cs typeface="Arial" pitchFamily="34" charset="0"/>
              </a:rPr>
              <a:t> </a:t>
            </a:r>
            <a:r>
              <a:rPr lang="en-US" sz="1300" b="1" dirty="0" err="1">
                <a:solidFill>
                  <a:schemeClr val="tx1"/>
                </a:solidFill>
                <a:latin typeface="Arial" panose="020B0604020202020204" pitchFamily="34" charset="0"/>
                <a:cs typeface="Arial" pitchFamily="34" charset="0"/>
              </a:rPr>
              <a:t>priekšlikumi</a:t>
            </a:r>
            <a:r>
              <a:rPr lang="en-US" sz="1300" b="1" dirty="0">
                <a:solidFill>
                  <a:schemeClr val="tx1"/>
                </a:solidFill>
                <a:latin typeface="Arial" panose="020B0604020202020204" pitchFamily="34" charset="0"/>
                <a:cs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00" name="Google Shape;200;p27"/>
          <p:cNvPicPr preferRelativeResize="0"/>
          <p:nvPr/>
        </p:nvPicPr>
        <p:blipFill>
          <a:blip r:embed="rId3"/>
          <a:srcRect t="10156" b="10156"/>
          <a:stretch/>
        </p:blipFill>
        <p:spPr>
          <a:xfrm>
            <a:off x="2411102" y="5925222"/>
            <a:ext cx="864096" cy="836711"/>
          </a:xfrm>
          <a:prstGeom prst="ellipse">
            <a:avLst/>
          </a:prstGeom>
          <a:noFill/>
          <a:ln>
            <a:noFill/>
          </a:ln>
        </p:spPr>
      </p:pic>
      <p:sp>
        <p:nvSpPr>
          <p:cNvPr id="201" name="Google Shape;201;p27"/>
          <p:cNvSpPr txBox="1">
            <a:spLocks noGrp="1"/>
          </p:cNvSpPr>
          <p:nvPr>
            <p:ph type="ctrTitle"/>
          </p:nvPr>
        </p:nvSpPr>
        <p:spPr>
          <a:xfrm>
            <a:off x="3479866" y="6060583"/>
            <a:ext cx="3108358" cy="701350"/>
          </a:xfrm>
          <a:prstGeom prst="rect">
            <a:avLst/>
          </a:prstGeom>
        </p:spPr>
        <p:txBody>
          <a:bodyPr spcFirstLastPara="1" vert="horz" wrap="square" lIns="91425" tIns="91425" rIns="91425" bIns="91425" anchor="b" anchorCtr="0">
            <a:noAutofit/>
            <a:scene3d>
              <a:camera prst="orthographicFront"/>
              <a:lightRig rig="soft" dir="t"/>
            </a:scene3d>
            <a:sp3d prstMaterial="softEdge">
              <a:bevelT w="25400" h="25400"/>
            </a:sp3d>
          </a:bodyPr>
          <a:lstStyle/>
          <a:p>
            <a:pPr algn="l">
              <a:spcBef>
                <a:spcPts val="0"/>
              </a:spcBef>
            </a:pPr>
            <a:r>
              <a:rPr lang="en-US" sz="1600" b="0" i="1" dirty="0">
                <a:solidFill>
                  <a:schemeClr val="accent6">
                    <a:lumMod val="50000"/>
                  </a:schemeClr>
                </a:solidFill>
                <a:latin typeface="Open Sans ExtraBold"/>
                <a:ea typeface="Open Sans ExtraBold"/>
                <a:cs typeface="Open Sans ExtraBold"/>
                <a:sym typeface="Open Sans ExtraBold"/>
              </a:rPr>
              <a:t>juris.jatnieks@gmail.com</a:t>
            </a:r>
            <a:endParaRPr sz="1600" b="0" i="1" dirty="0">
              <a:solidFill>
                <a:schemeClr val="accent6">
                  <a:lumMod val="50000"/>
                </a:schemeClr>
              </a:solidFill>
              <a:latin typeface="Open Sans ExtraBold"/>
              <a:ea typeface="Open Sans ExtraBold"/>
              <a:cs typeface="Open Sans ExtraBold"/>
              <a:sym typeface="Open Sans ExtraBold"/>
            </a:endParaRPr>
          </a:p>
        </p:txBody>
      </p:sp>
      <p:sp>
        <p:nvSpPr>
          <p:cNvPr id="202" name="Google Shape;202;p27"/>
          <p:cNvSpPr txBox="1">
            <a:spLocks noGrp="1"/>
          </p:cNvSpPr>
          <p:nvPr>
            <p:ph type="ctrTitle" idx="4294967295"/>
          </p:nvPr>
        </p:nvSpPr>
        <p:spPr>
          <a:xfrm>
            <a:off x="3131840" y="4653136"/>
            <a:ext cx="5257800" cy="647700"/>
          </a:xfrm>
          <a:prstGeom prst="rect">
            <a:avLst/>
          </a:prstGeom>
        </p:spPr>
        <p:txBody>
          <a:bodyPr spcFirstLastPara="1" vert="horz" wrap="square" lIns="91425" tIns="91425" rIns="91425" bIns="91425" anchor="t" anchorCtr="0">
            <a:noAutofit/>
            <a:scene3d>
              <a:camera prst="orthographicFront"/>
              <a:lightRig rig="soft" dir="t"/>
            </a:scene3d>
            <a:sp3d prstMaterial="softEdge">
              <a:bevelT w="25400" h="25400"/>
            </a:sp3d>
          </a:bodyPr>
          <a:lstStyle/>
          <a:p>
            <a:pPr algn="ctr">
              <a:spcBef>
                <a:spcPts val="0"/>
              </a:spcBef>
            </a:pP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Paldies</a:t>
            </a:r>
            <a:r>
              <a:rPr lang="en-US" sz="28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 par </a:t>
            </a: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mūsu</a:t>
            </a:r>
            <a:r>
              <a:rPr lang="en-US" sz="28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 </a:t>
            </a: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kopīgo</a:t>
            </a:r>
            <a:r>
              <a:rPr lang="en-US" sz="28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 </a:t>
            </a: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darbu</a:t>
            </a:r>
            <a:r>
              <a:rPr lang="en-US" sz="28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 </a:t>
            </a: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Dabas</a:t>
            </a:r>
            <a:r>
              <a:rPr lang="en-US" sz="28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 </a:t>
            </a:r>
            <a:r>
              <a:rPr lang="en-US" sz="2800" dirty="0" err="1">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saglabāšanā</a:t>
            </a:r>
            <a:r>
              <a:rPr lang="en-US" sz="24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rPr>
              <a:t>!</a:t>
            </a:r>
            <a:endParaRPr sz="2400" dirty="0">
              <a:solidFill>
                <a:srgbClr val="663300"/>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a:endParaRPr>
          </a:p>
        </p:txBody>
      </p:sp>
      <p:cxnSp>
        <p:nvCxnSpPr>
          <p:cNvPr id="203" name="Google Shape;203;p27"/>
          <p:cNvCxnSpPr/>
          <p:nvPr/>
        </p:nvCxnSpPr>
        <p:spPr>
          <a:xfrm>
            <a:off x="85298" y="2952262"/>
            <a:ext cx="3189900" cy="0"/>
          </a:xfrm>
          <a:prstGeom prst="straightConnector1">
            <a:avLst/>
          </a:prstGeom>
          <a:noFill/>
          <a:ln w="19050" cap="flat" cmpd="sng">
            <a:solidFill>
              <a:srgbClr val="4A773C"/>
            </a:solidFill>
            <a:prstDash val="solid"/>
            <a:round/>
            <a:headEnd type="none" w="med" len="med"/>
            <a:tailEnd type="none" w="med" len="med"/>
          </a:ln>
        </p:spPr>
      </p:cxnSp>
      <p:pic>
        <p:nvPicPr>
          <p:cNvPr id="2" name="Picture 1">
            <a:extLst>
              <a:ext uri="{FF2B5EF4-FFF2-40B4-BE49-F238E27FC236}">
                <a16:creationId xmlns:a16="http://schemas.microsoft.com/office/drawing/2014/main" id="{8AEE7E4C-D52E-2C6F-23B4-BCCB2F49F9D8}"/>
              </a:ext>
            </a:extLst>
          </p:cNvPr>
          <p:cNvPicPr>
            <a:picLocks noChangeAspect="1"/>
          </p:cNvPicPr>
          <p:nvPr/>
        </p:nvPicPr>
        <p:blipFill>
          <a:blip r:embed="rId4" cstate="print">
            <a:extLst>
              <a:ext uri="{28A0092B-C50C-407E-A947-70E740481C1C}">
                <a14:useLocalDpi xmlns:a14="http://schemas.microsoft.com/office/drawing/2010/main" val="0"/>
              </a:ext>
            </a:extLst>
          </a:blip>
          <a:srcRect l="4930" t="11123" r="2330"/>
          <a:stretch>
            <a:fillRect/>
          </a:stretch>
        </p:blipFill>
        <p:spPr>
          <a:xfrm rot="5400000">
            <a:off x="3847483" y="136202"/>
            <a:ext cx="3597271" cy="45965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41AA806-7143-4212-A7F6-293773837937}"/>
              </a:ext>
            </a:extLst>
          </p:cNvPr>
          <p:cNvSpPr>
            <a:spLocks noGrp="1"/>
          </p:cNvSpPr>
          <p:nvPr>
            <p:ph type="title"/>
          </p:nvPr>
        </p:nvSpPr>
        <p:spPr>
          <a:xfrm>
            <a:off x="784514" y="942108"/>
            <a:ext cx="2442412" cy="4969113"/>
          </a:xfrm>
        </p:spPr>
        <p:txBody>
          <a:bodyPr anchor="ctr">
            <a:normAutofit/>
          </a:bodyPr>
          <a:lstStyle/>
          <a:p>
            <a:r>
              <a:rPr lang="lv-LV" sz="3300" dirty="0">
                <a:solidFill>
                  <a:schemeClr val="tx2">
                    <a:lumMod val="75000"/>
                  </a:schemeClr>
                </a:solidFill>
              </a:rPr>
              <a:t> Padome</a:t>
            </a:r>
            <a:r>
              <a:rPr lang="en-US" sz="3300" dirty="0">
                <a:solidFill>
                  <a:schemeClr val="tx2">
                    <a:lumMod val="75000"/>
                  </a:schemeClr>
                </a:solidFill>
              </a:rPr>
              <a:t>s</a:t>
            </a:r>
            <a:r>
              <a:rPr lang="lv-LV" sz="3300" dirty="0">
                <a:solidFill>
                  <a:schemeClr val="tx2">
                    <a:lumMod val="75000"/>
                  </a:schemeClr>
                </a:solidFill>
              </a:rPr>
              <a:t> uzdevumi: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sp>
        <p:nvSpPr>
          <p:cNvPr id="2" name="Content Placeholder 1">
            <a:extLst>
              <a:ext uri="{FF2B5EF4-FFF2-40B4-BE49-F238E27FC236}">
                <a16:creationId xmlns:a16="http://schemas.microsoft.com/office/drawing/2014/main" id="{E349733A-8B65-423C-B530-260ECD64F325}"/>
              </a:ext>
            </a:extLst>
          </p:cNvPr>
          <p:cNvSpPr>
            <a:spLocks noGrp="1"/>
          </p:cNvSpPr>
          <p:nvPr>
            <p:ph idx="1"/>
          </p:nvPr>
        </p:nvSpPr>
        <p:spPr>
          <a:xfrm>
            <a:off x="3786796" y="942108"/>
            <a:ext cx="4841662" cy="4969114"/>
          </a:xfrm>
        </p:spPr>
        <p:txBody>
          <a:bodyPr anchor="ctr">
            <a:normAutofit/>
          </a:bodyPr>
          <a:lstStyle/>
          <a:p>
            <a:r>
              <a:rPr lang="lv-LV" dirty="0">
                <a:solidFill>
                  <a:schemeClr val="tx2">
                    <a:lumMod val="75000"/>
                  </a:schemeClr>
                </a:solidFill>
              </a:rPr>
              <a:t>3.1. </a:t>
            </a:r>
            <a:r>
              <a:rPr lang="en-US" dirty="0" err="1">
                <a:solidFill>
                  <a:schemeClr val="tx2">
                    <a:lumMod val="75000"/>
                  </a:schemeClr>
                </a:solidFill>
              </a:rPr>
              <a:t>pārstāvot</a:t>
            </a:r>
            <a:r>
              <a:rPr lang="lv-LV" dirty="0">
                <a:solidFill>
                  <a:schemeClr val="tx2">
                    <a:lumMod val="75000"/>
                  </a:schemeClr>
                </a:solidFill>
              </a:rPr>
              <a:t> sabiedrības </a:t>
            </a:r>
            <a:r>
              <a:rPr lang="lv-LV" dirty="0" err="1">
                <a:solidFill>
                  <a:schemeClr val="tx2">
                    <a:lumMod val="75000"/>
                  </a:schemeClr>
                </a:solidFill>
              </a:rPr>
              <a:t>interes</a:t>
            </a:r>
            <a:r>
              <a:rPr lang="en-US" dirty="0">
                <a:solidFill>
                  <a:schemeClr val="tx2">
                    <a:lumMod val="75000"/>
                  </a:schemeClr>
                </a:solidFill>
              </a:rPr>
              <a:t>es</a:t>
            </a:r>
            <a:r>
              <a:rPr lang="lv-LV" dirty="0">
                <a:solidFill>
                  <a:schemeClr val="tx2">
                    <a:lumMod val="75000"/>
                  </a:schemeClr>
                </a:solidFill>
              </a:rPr>
              <a:t> sniegt Vi</a:t>
            </a:r>
            <a:r>
              <a:rPr lang="en-US" dirty="0" err="1">
                <a:solidFill>
                  <a:schemeClr val="tx2">
                    <a:lumMod val="75000"/>
                  </a:schemeClr>
                </a:solidFill>
              </a:rPr>
              <a:t>edās</a:t>
            </a:r>
            <a:r>
              <a:rPr lang="en-US" dirty="0">
                <a:solidFill>
                  <a:schemeClr val="tx2">
                    <a:lumMod val="75000"/>
                  </a:schemeClr>
                </a:solidFill>
              </a:rPr>
              <a:t> </a:t>
            </a:r>
            <a:r>
              <a:rPr lang="en-US" dirty="0" err="1">
                <a:solidFill>
                  <a:schemeClr val="tx2">
                    <a:lumMod val="75000"/>
                  </a:schemeClr>
                </a:solidFill>
              </a:rPr>
              <a:t>administrācijas</a:t>
            </a:r>
            <a:r>
              <a:rPr lang="lv-LV" dirty="0">
                <a:solidFill>
                  <a:schemeClr val="tx2">
                    <a:lumMod val="75000"/>
                  </a:schemeClr>
                </a:solidFill>
              </a:rPr>
              <a:t> un reģionālās attīstības ministrijai un citām ministrijām priekšlikumus par normatīvo aktu projektiem</a:t>
            </a:r>
            <a:r>
              <a:rPr lang="en-US" dirty="0">
                <a:solidFill>
                  <a:schemeClr val="tx2">
                    <a:lumMod val="75000"/>
                  </a:schemeClr>
                </a:solidFill>
              </a:rPr>
              <a:t>, Latvijas </a:t>
            </a:r>
            <a:r>
              <a:rPr lang="en-US" dirty="0" err="1">
                <a:solidFill>
                  <a:schemeClr val="tx2">
                    <a:lumMod val="75000"/>
                  </a:schemeClr>
                </a:solidFill>
              </a:rPr>
              <a:t>valsts</a:t>
            </a:r>
            <a:r>
              <a:rPr lang="en-US" dirty="0">
                <a:solidFill>
                  <a:schemeClr val="tx2">
                    <a:lumMod val="75000"/>
                  </a:schemeClr>
                </a:solidFill>
              </a:rPr>
              <a:t> </a:t>
            </a:r>
            <a:r>
              <a:rPr lang="en-US" dirty="0" err="1">
                <a:solidFill>
                  <a:schemeClr val="tx2">
                    <a:lumMod val="75000"/>
                  </a:schemeClr>
                </a:solidFill>
              </a:rPr>
              <a:t>pozīciju</a:t>
            </a:r>
            <a:r>
              <a:rPr lang="lv-LV" dirty="0">
                <a:solidFill>
                  <a:schemeClr val="tx2">
                    <a:lumMod val="75000"/>
                  </a:schemeClr>
                </a:solidFill>
              </a:rPr>
              <a:t> un politikas plānošanas dokumentu projektiem, kā arī Eiropas Savienības starptautisko tiesību aktu projektiem, kas skar vides politiku;</a:t>
            </a:r>
            <a:endParaRPr lang="en-US" dirty="0">
              <a:solidFill>
                <a:schemeClr val="tx2">
                  <a:lumMod val="75000"/>
                </a:schemeClr>
              </a:solidFill>
            </a:endParaRPr>
          </a:p>
          <a:p>
            <a:r>
              <a:rPr lang="lv-LV" dirty="0">
                <a:solidFill>
                  <a:schemeClr val="tx2">
                    <a:lumMod val="75000"/>
                  </a:schemeClr>
                </a:solidFill>
              </a:rPr>
              <a:t> 3.2. informēt sabiedrību par aktualitātēm vides jomā, kā arī veicināt vides jautājumu integrēšanu nozaru politikā.</a:t>
            </a:r>
          </a:p>
        </p:txBody>
      </p:sp>
    </p:spTree>
    <p:extLst>
      <p:ext uri="{BB962C8B-B14F-4D97-AF65-F5344CB8AC3E}">
        <p14:creationId xmlns:p14="http://schemas.microsoft.com/office/powerpoint/2010/main" val="399642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558B1EA-2860-445A-A0C9-523FE8A82E6E}"/>
              </a:ext>
            </a:extLst>
          </p:cNvPr>
          <p:cNvSpPr>
            <a:spLocks noGrp="1"/>
          </p:cNvSpPr>
          <p:nvPr>
            <p:ph type="title"/>
          </p:nvPr>
        </p:nvSpPr>
        <p:spPr>
          <a:xfrm>
            <a:off x="784514" y="942108"/>
            <a:ext cx="2442412" cy="4969113"/>
          </a:xfrm>
        </p:spPr>
        <p:txBody>
          <a:bodyPr anchor="ctr">
            <a:normAutofit/>
          </a:bodyPr>
          <a:lstStyle/>
          <a:p>
            <a:r>
              <a:rPr lang="lv-LV">
                <a:solidFill>
                  <a:schemeClr val="tx2">
                    <a:lumMod val="75000"/>
                  </a:schemeClr>
                </a:solidFill>
              </a:rPr>
              <a:t>Padom</a:t>
            </a:r>
            <a:r>
              <a:rPr lang="en-US">
                <a:solidFill>
                  <a:schemeClr val="tx2">
                    <a:lumMod val="75000"/>
                  </a:schemeClr>
                </a:solidFill>
              </a:rPr>
              <a:t>es</a:t>
            </a:r>
            <a:r>
              <a:rPr lang="lv-LV">
                <a:solidFill>
                  <a:schemeClr val="tx2">
                    <a:lumMod val="75000"/>
                  </a:schemeClr>
                </a:solidFill>
              </a:rPr>
              <a:t> tiesības: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sp>
        <p:nvSpPr>
          <p:cNvPr id="2" name="Content Placeholder 1">
            <a:extLst>
              <a:ext uri="{FF2B5EF4-FFF2-40B4-BE49-F238E27FC236}">
                <a16:creationId xmlns:a16="http://schemas.microsoft.com/office/drawing/2014/main" id="{0B9BB548-E550-405E-A584-8852DD4CBBF5}"/>
              </a:ext>
            </a:extLst>
          </p:cNvPr>
          <p:cNvSpPr>
            <a:spLocks noGrp="1"/>
          </p:cNvSpPr>
          <p:nvPr>
            <p:ph idx="1"/>
          </p:nvPr>
        </p:nvSpPr>
        <p:spPr>
          <a:xfrm>
            <a:off x="3786796" y="942108"/>
            <a:ext cx="4841662" cy="4969114"/>
          </a:xfrm>
        </p:spPr>
        <p:txBody>
          <a:bodyPr anchor="ctr">
            <a:normAutofit/>
          </a:bodyPr>
          <a:lstStyle/>
          <a:p>
            <a:pPr>
              <a:lnSpc>
                <a:spcPct val="90000"/>
              </a:lnSpc>
            </a:pPr>
            <a:r>
              <a:rPr lang="lv-LV" sz="1700">
                <a:solidFill>
                  <a:schemeClr val="tx2">
                    <a:lumMod val="75000"/>
                  </a:schemeClr>
                </a:solidFill>
              </a:rPr>
              <a:t>4.1. pieprasīt no VARAM un tās padotības iestādēm un citām institūcijām Padomei nepieciešamo informāciju; </a:t>
            </a:r>
            <a:endParaRPr lang="en-US" sz="1700">
              <a:solidFill>
                <a:schemeClr val="tx2">
                  <a:lumMod val="75000"/>
                </a:schemeClr>
              </a:solidFill>
            </a:endParaRPr>
          </a:p>
          <a:p>
            <a:pPr>
              <a:lnSpc>
                <a:spcPct val="90000"/>
              </a:lnSpc>
            </a:pPr>
            <a:r>
              <a:rPr lang="lv-LV" sz="1700">
                <a:solidFill>
                  <a:schemeClr val="tx2">
                    <a:lumMod val="75000"/>
                  </a:schemeClr>
                </a:solidFill>
              </a:rPr>
              <a:t>4.2. veidot darba grupas, lai sagatavotu Padomes sēdēs izskatāmos jautājumus un dokumentu projektus, un pieaicināt ekspertus - attiecīgās nozares speciālistus; </a:t>
            </a:r>
            <a:endParaRPr lang="en-US" sz="1700">
              <a:solidFill>
                <a:schemeClr val="tx2">
                  <a:lumMod val="75000"/>
                </a:schemeClr>
              </a:solidFill>
            </a:endParaRPr>
          </a:p>
          <a:p>
            <a:pPr>
              <a:lnSpc>
                <a:spcPct val="90000"/>
              </a:lnSpc>
            </a:pPr>
            <a:r>
              <a:rPr lang="lv-LV" sz="1700">
                <a:solidFill>
                  <a:schemeClr val="tx2">
                    <a:lumMod val="75000"/>
                  </a:schemeClr>
                </a:solidFill>
              </a:rPr>
              <a:t>4.3. uzaicināt uz Padomes sēdēm VARAM un citu institūciju amatpersonas, ekspertus un sabiedrības pārstāvjus; </a:t>
            </a:r>
            <a:endParaRPr lang="en-US" sz="1700">
              <a:solidFill>
                <a:schemeClr val="tx2">
                  <a:lumMod val="75000"/>
                </a:schemeClr>
              </a:solidFill>
            </a:endParaRPr>
          </a:p>
          <a:p>
            <a:pPr>
              <a:lnSpc>
                <a:spcPct val="90000"/>
              </a:lnSpc>
            </a:pPr>
            <a:r>
              <a:rPr lang="lv-LV" sz="1700">
                <a:solidFill>
                  <a:schemeClr val="tx2">
                    <a:lumMod val="75000"/>
                  </a:schemeClr>
                </a:solidFill>
              </a:rPr>
              <a:t>4.4. pilnvarot VKP pārstāvi paust Padomes viedokli valsts un pašvaldību institūcijās, citās padomēs.</a:t>
            </a:r>
            <a:endParaRPr lang="en-US" sz="1700">
              <a:solidFill>
                <a:schemeClr val="tx2">
                  <a:lumMod val="75000"/>
                </a:schemeClr>
              </a:solidFill>
            </a:endParaRPr>
          </a:p>
          <a:p>
            <a:pPr>
              <a:lnSpc>
                <a:spcPct val="90000"/>
              </a:lnSpc>
            </a:pPr>
            <a:r>
              <a:rPr lang="lv-LV" sz="1700">
                <a:solidFill>
                  <a:schemeClr val="tx2">
                    <a:lumMod val="75000"/>
                  </a:schemeClr>
                </a:solidFill>
              </a:rPr>
              <a:t>4.5. informēt sabiedrību par aktualitātēm vides jomā. </a:t>
            </a:r>
          </a:p>
        </p:txBody>
      </p:sp>
    </p:spTree>
    <p:extLst>
      <p:ext uri="{BB962C8B-B14F-4D97-AF65-F5344CB8AC3E}">
        <p14:creationId xmlns:p14="http://schemas.microsoft.com/office/powerpoint/2010/main" val="13969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514" y="942108"/>
            <a:ext cx="2442412" cy="4969113"/>
          </a:xfrm>
        </p:spPr>
        <p:txBody>
          <a:bodyPr anchor="ctr">
            <a:normAutofit/>
          </a:bodyPr>
          <a:lstStyle/>
          <a:p>
            <a:r>
              <a:rPr lang="lv-LV" dirty="0">
                <a:solidFill>
                  <a:schemeClr val="tx2">
                    <a:lumMod val="75000"/>
                  </a:schemeClr>
                </a:solidFill>
              </a:rPr>
              <a:t>VKP </a:t>
            </a:r>
            <a:r>
              <a:rPr lang="en-US" dirty="0">
                <a:solidFill>
                  <a:schemeClr val="tx2">
                    <a:lumMod val="75000"/>
                  </a:schemeClr>
                </a:solidFill>
              </a:rPr>
              <a:t> </a:t>
            </a:r>
            <a:r>
              <a:rPr lang="en-US" dirty="0" err="1">
                <a:solidFill>
                  <a:schemeClr val="tx2">
                    <a:lumMod val="75000"/>
                  </a:schemeClr>
                </a:solidFill>
              </a:rPr>
              <a:t>vērtības</a:t>
            </a:r>
            <a:r>
              <a:rPr lang="en-US" dirty="0">
                <a:solidFill>
                  <a:schemeClr val="tx2">
                    <a:lumMod val="75000"/>
                  </a:schemeClr>
                </a:solidFill>
              </a:rPr>
              <a:t> un </a:t>
            </a:r>
            <a:r>
              <a:rPr lang="en-US" dirty="0" err="1">
                <a:solidFill>
                  <a:schemeClr val="tx2">
                    <a:lumMod val="75000"/>
                  </a:schemeClr>
                </a:solidFill>
              </a:rPr>
              <a:t>darbs</a:t>
            </a:r>
            <a:r>
              <a:rPr lang="en-US" dirty="0">
                <a:solidFill>
                  <a:schemeClr val="tx2">
                    <a:lumMod val="75000"/>
                  </a:schemeClr>
                </a:solidFill>
              </a:rPr>
              <a:t> </a:t>
            </a:r>
            <a:r>
              <a:rPr lang="lv-LV" dirty="0">
                <a:solidFill>
                  <a:schemeClr val="tx2">
                    <a:lumMod val="75000"/>
                  </a:schemeClr>
                </a:solidFill>
              </a:rPr>
              <a:t>20</a:t>
            </a:r>
            <a:r>
              <a:rPr lang="en-US" dirty="0">
                <a:solidFill>
                  <a:schemeClr val="tx2">
                    <a:lumMod val="75000"/>
                  </a:schemeClr>
                </a:solidFill>
              </a:rPr>
              <a:t>25</a:t>
            </a:r>
            <a:endParaRPr lang="en-GB" dirty="0">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sp>
        <p:nvSpPr>
          <p:cNvPr id="3" name="Content Placeholder 2"/>
          <p:cNvSpPr>
            <a:spLocks noGrp="1"/>
          </p:cNvSpPr>
          <p:nvPr>
            <p:ph idx="1"/>
          </p:nvPr>
        </p:nvSpPr>
        <p:spPr>
          <a:xfrm>
            <a:off x="3475831" y="1030134"/>
            <a:ext cx="5140307" cy="6239600"/>
          </a:xfrm>
        </p:spPr>
        <p:txBody>
          <a:bodyPr anchor="ctr">
            <a:normAutofit/>
          </a:bodyPr>
          <a:lstStyle/>
          <a:p>
            <a:pPr marL="0" lvl="0" indent="0">
              <a:lnSpc>
                <a:spcPct val="90000"/>
              </a:lnSpc>
              <a:buNone/>
            </a:pPr>
            <a:r>
              <a:rPr lang="en-US" sz="1600" b="1" dirty="0">
                <a:solidFill>
                  <a:schemeClr val="tx2">
                    <a:lumMod val="75000"/>
                  </a:schemeClr>
                </a:solidFill>
                <a:latin typeface="Arial" panose="020B0604020202020204" pitchFamily="34" charset="0"/>
                <a:cs typeface="Arial" panose="020B0604020202020204" pitchFamily="34" charset="0"/>
              </a:rPr>
              <a:t>VKP </a:t>
            </a:r>
            <a:r>
              <a:rPr lang="en-US" sz="1600" b="1" dirty="0" err="1">
                <a:solidFill>
                  <a:schemeClr val="tx2">
                    <a:lumMod val="75000"/>
                  </a:schemeClr>
                </a:solidFill>
                <a:latin typeface="Arial" panose="020B0604020202020204" pitchFamily="34" charset="0"/>
                <a:cs typeface="Arial" panose="020B0604020202020204" pitchFamily="34" charset="0"/>
              </a:rPr>
              <a:t>ir</a:t>
            </a:r>
            <a:r>
              <a:rPr lang="en-US" sz="1600" b="1" dirty="0">
                <a:solidFill>
                  <a:schemeClr val="tx2">
                    <a:lumMod val="75000"/>
                  </a:schemeClr>
                </a:solidFill>
                <a:latin typeface="Arial" panose="020B0604020202020204" pitchFamily="34" charset="0"/>
                <a:cs typeface="Arial" panose="020B0604020202020204" pitchFamily="34" charset="0"/>
              </a:rPr>
              <a:t> </a:t>
            </a:r>
            <a:r>
              <a:rPr lang="lv-LV" sz="1600" b="1" dirty="0" err="1">
                <a:solidFill>
                  <a:schemeClr val="tx2">
                    <a:lumMod val="75000"/>
                  </a:schemeClr>
                </a:solidFill>
                <a:latin typeface="Arial" panose="020B0604020202020204" pitchFamily="34" charset="0"/>
                <a:cs typeface="Arial" panose="020B0604020202020204" pitchFamily="34" charset="0"/>
              </a:rPr>
              <a:t>demokrātisk</a:t>
            </a:r>
            <a:r>
              <a:rPr lang="en-US" sz="1600" b="1" dirty="0">
                <a:solidFill>
                  <a:schemeClr val="tx2">
                    <a:lumMod val="75000"/>
                  </a:schemeClr>
                </a:solidFill>
                <a:latin typeface="Arial" panose="020B0604020202020204" pitchFamily="34" charset="0"/>
                <a:cs typeface="Arial" panose="020B0604020202020204" pitchFamily="34" charset="0"/>
              </a:rPr>
              <a:t>a</a:t>
            </a:r>
            <a:r>
              <a:rPr lang="lv-LV" sz="1600" b="1" dirty="0">
                <a:solidFill>
                  <a:schemeClr val="tx2">
                    <a:lumMod val="75000"/>
                  </a:schemeClr>
                </a:solidFill>
                <a:latin typeface="Arial" panose="020B0604020202020204" pitchFamily="34" charset="0"/>
                <a:cs typeface="Arial" panose="020B0604020202020204" pitchFamily="34" charset="0"/>
              </a:rPr>
              <a:t> </a:t>
            </a:r>
            <a:r>
              <a:rPr lang="lv-LV" sz="1600" b="1" dirty="0" err="1">
                <a:solidFill>
                  <a:schemeClr val="tx2">
                    <a:lumMod val="75000"/>
                  </a:schemeClr>
                </a:solidFill>
                <a:latin typeface="Arial" panose="020B0604020202020204" pitchFamily="34" charset="0"/>
                <a:cs typeface="Arial" panose="020B0604020202020204" pitchFamily="34" charset="0"/>
              </a:rPr>
              <a:t>platform</a:t>
            </a:r>
            <a:r>
              <a:rPr lang="en-US" sz="1600" b="1" dirty="0">
                <a:solidFill>
                  <a:schemeClr val="tx2">
                    <a:lumMod val="75000"/>
                  </a:schemeClr>
                </a:solidFill>
                <a:latin typeface="Arial" panose="020B0604020202020204" pitchFamily="34" charset="0"/>
                <a:cs typeface="Arial" panose="020B0604020202020204" pitchFamily="34" charset="0"/>
              </a:rPr>
              <a:t>a</a:t>
            </a:r>
            <a:r>
              <a:rPr lang="lv-LV" sz="1600" dirty="0">
                <a:solidFill>
                  <a:schemeClr val="tx2">
                    <a:lumMod val="75000"/>
                  </a:schemeClr>
                </a:solidFill>
                <a:latin typeface="Arial" panose="020B0604020202020204" pitchFamily="34" charset="0"/>
                <a:cs typeface="Arial" panose="020B0604020202020204" pitchFamily="34" charset="0"/>
              </a:rPr>
              <a:t>, kur </a:t>
            </a:r>
            <a:r>
              <a:rPr lang="en-US" sz="1600" dirty="0" err="1">
                <a:solidFill>
                  <a:schemeClr val="tx2">
                    <a:lumMod val="75000"/>
                  </a:schemeClr>
                </a:solidFill>
                <a:latin typeface="Arial" panose="020B0604020202020204" pitchFamily="34" charset="0"/>
                <a:cs typeface="Arial" panose="020B0604020202020204" pitchFamily="34" charset="0"/>
              </a:rPr>
              <a:t>balstoties</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uz</a:t>
            </a:r>
            <a:r>
              <a:rPr lang="en-US" sz="1600" dirty="0">
                <a:solidFill>
                  <a:schemeClr val="tx2">
                    <a:lumMod val="75000"/>
                  </a:schemeClr>
                </a:solidFill>
                <a:latin typeface="Arial" panose="020B0604020202020204" pitchFamily="34" charset="0"/>
                <a:cs typeface="Arial" panose="020B0604020202020204" pitchFamily="34" charset="0"/>
              </a:rPr>
              <a:t> vides NVO </a:t>
            </a:r>
            <a:r>
              <a:rPr lang="en-US" sz="1600" dirty="0" err="1">
                <a:solidFill>
                  <a:schemeClr val="tx2">
                    <a:lumMod val="75000"/>
                  </a:schemeClr>
                </a:solidFill>
                <a:latin typeface="Arial" panose="020B0604020202020204" pitchFamily="34" charset="0"/>
                <a:cs typeface="Arial" panose="020B0604020202020204" pitchFamily="34" charset="0"/>
              </a:rPr>
              <a:t>profesionālu</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praksi</a:t>
            </a:r>
            <a:r>
              <a:rPr lang="en-US" sz="1600" dirty="0">
                <a:solidFill>
                  <a:schemeClr val="tx2">
                    <a:lumMod val="75000"/>
                  </a:schemeClr>
                </a:solidFill>
                <a:latin typeface="Arial" panose="020B0604020202020204" pitchFamily="34" charset="0"/>
                <a:cs typeface="Arial" panose="020B0604020202020204" pitchFamily="34" charset="0"/>
              </a:rPr>
              <a:t> un Latvijas </a:t>
            </a:r>
            <a:r>
              <a:rPr lang="en-US" sz="1600" dirty="0" err="1">
                <a:solidFill>
                  <a:schemeClr val="tx2">
                    <a:lumMod val="75000"/>
                  </a:schemeClr>
                </a:solidFill>
                <a:latin typeface="Arial" panose="020B0604020202020204" pitchFamily="34" charset="0"/>
                <a:cs typeface="Arial" panose="020B0604020202020204" pitchFamily="34" charset="0"/>
              </a:rPr>
              <a:t>dabas</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kapitāla</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vērtībām</a:t>
            </a:r>
            <a:r>
              <a:rPr lang="en-US" sz="1600" dirty="0">
                <a:solidFill>
                  <a:schemeClr val="tx2">
                    <a:lumMod val="75000"/>
                  </a:schemeClr>
                </a:solidFill>
                <a:latin typeface="Arial" panose="020B0604020202020204" pitchFamily="34" charset="0"/>
                <a:cs typeface="Arial" panose="020B0604020202020204" pitchFamily="34" charset="0"/>
              </a:rPr>
              <a:t>, </a:t>
            </a:r>
            <a:r>
              <a:rPr lang="lv-LV" sz="1600" dirty="0">
                <a:solidFill>
                  <a:schemeClr val="tx2">
                    <a:lumMod val="75000"/>
                  </a:schemeClr>
                </a:solidFill>
                <a:latin typeface="Arial" panose="020B0604020202020204" pitchFamily="34" charset="0"/>
                <a:cs typeface="Arial" panose="020B0604020202020204" pitchFamily="34" charset="0"/>
              </a:rPr>
              <a:t>brīvprātīgi tiek </a:t>
            </a:r>
            <a:r>
              <a:rPr lang="lv-LV" sz="1600" b="1" dirty="0">
                <a:solidFill>
                  <a:schemeClr val="tx2">
                    <a:lumMod val="75000"/>
                  </a:schemeClr>
                </a:solidFill>
                <a:latin typeface="Arial" panose="020B0604020202020204" pitchFamily="34" charset="0"/>
                <a:cs typeface="Arial" panose="020B0604020202020204" pitchFamily="34" charset="0"/>
              </a:rPr>
              <a:t>konsolidētas gan vides nozares, gan arī saistīto nozaru organizāciju pozitīvas iniciatīvas, lai pilnveidotu vides politiku</a:t>
            </a:r>
            <a:r>
              <a:rPr lang="lv-LV" sz="1600" dirty="0">
                <a:solidFill>
                  <a:schemeClr val="tx2">
                    <a:lumMod val="75000"/>
                  </a:schemeClr>
                </a:solidFill>
                <a:latin typeface="Arial" panose="020B0604020202020204" pitchFamily="34" charset="0"/>
                <a:cs typeface="Arial" panose="020B0604020202020204" pitchFamily="34" charset="0"/>
              </a:rPr>
              <a:t>, normatīvos dokumentus un/vai panāktu</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neatliekamus</a:t>
            </a:r>
            <a:r>
              <a:rPr lang="en-US" sz="1600" dirty="0">
                <a:solidFill>
                  <a:schemeClr val="tx2">
                    <a:lumMod val="75000"/>
                  </a:schemeClr>
                </a:solidFill>
                <a:latin typeface="Arial" panose="020B0604020202020204" pitchFamily="34" charset="0"/>
                <a:cs typeface="Arial" panose="020B0604020202020204" pitchFamily="34" charset="0"/>
              </a:rPr>
              <a:t>, </a:t>
            </a:r>
            <a:r>
              <a:rPr lang="lv-LV" sz="1600" dirty="0">
                <a:solidFill>
                  <a:schemeClr val="tx2">
                    <a:lumMod val="75000"/>
                  </a:schemeClr>
                </a:solidFill>
                <a:latin typeface="Arial" panose="020B0604020202020204" pitchFamily="34" charset="0"/>
                <a:cs typeface="Arial" panose="020B0604020202020204" pitchFamily="34" charset="0"/>
              </a:rPr>
              <a:t>vidi </a:t>
            </a:r>
            <a:r>
              <a:rPr lang="lv-LV" sz="1600" dirty="0" err="1">
                <a:solidFill>
                  <a:schemeClr val="tx2">
                    <a:lumMod val="75000"/>
                  </a:schemeClr>
                </a:solidFill>
                <a:latin typeface="Arial" panose="020B0604020202020204" pitchFamily="34" charset="0"/>
                <a:cs typeface="Arial" panose="020B0604020202020204" pitchFamily="34" charset="0"/>
              </a:rPr>
              <a:t>saudz</a:t>
            </a:r>
            <a:r>
              <a:rPr lang="en-US" sz="1600" dirty="0" err="1">
                <a:solidFill>
                  <a:schemeClr val="tx2">
                    <a:lumMod val="75000"/>
                  </a:schemeClr>
                </a:solidFill>
                <a:latin typeface="Arial" panose="020B0604020202020204" pitchFamily="34" charset="0"/>
                <a:cs typeface="Arial" panose="020B0604020202020204" pitchFamily="34" charset="0"/>
              </a:rPr>
              <a:t>ējošus</a:t>
            </a:r>
            <a:r>
              <a:rPr lang="lv-LV" sz="1600" dirty="0">
                <a:solidFill>
                  <a:schemeClr val="tx2">
                    <a:lumMod val="75000"/>
                  </a:schemeClr>
                </a:solidFill>
                <a:latin typeface="Arial" panose="020B0604020202020204" pitchFamily="34" charset="0"/>
                <a:cs typeface="Arial" panose="020B0604020202020204" pitchFamily="34" charset="0"/>
              </a:rPr>
              <a:t> risinājumus</a:t>
            </a:r>
            <a:r>
              <a:rPr lang="en-US" sz="1600" dirty="0">
                <a:solidFill>
                  <a:schemeClr val="tx2">
                    <a:lumMod val="75000"/>
                  </a:schemeClr>
                </a:solidFill>
                <a:latin typeface="Arial" panose="020B0604020202020204" pitchFamily="34" charset="0"/>
                <a:cs typeface="Arial" panose="020B0604020202020204" pitchFamily="34" charset="0"/>
              </a:rPr>
              <a:t> </a:t>
            </a:r>
            <a:r>
              <a:rPr lang="en-US" sz="1600" dirty="0" err="1">
                <a:solidFill>
                  <a:schemeClr val="tx2">
                    <a:lumMod val="75000"/>
                  </a:schemeClr>
                </a:solidFill>
                <a:latin typeface="Arial" panose="020B0604020202020204" pitchFamily="34" charset="0"/>
                <a:cs typeface="Arial" panose="020B0604020202020204" pitchFamily="34" charset="0"/>
              </a:rPr>
              <a:t>praksē</a:t>
            </a:r>
            <a:r>
              <a:rPr lang="en-US" sz="1600" dirty="0">
                <a:solidFill>
                  <a:schemeClr val="tx2">
                    <a:lumMod val="75000"/>
                  </a:schemeClr>
                </a:solidFill>
                <a:latin typeface="Arial" panose="020B0604020202020204" pitchFamily="34" charset="0"/>
                <a:cs typeface="Arial" panose="020B0604020202020204" pitchFamily="34" charset="0"/>
              </a:rPr>
              <a:t>.</a:t>
            </a:r>
          </a:p>
          <a:p>
            <a:pPr lvl="0">
              <a:lnSpc>
                <a:spcPct val="90000"/>
              </a:lnSpc>
            </a:pPr>
            <a:endParaRPr lang="en-US" sz="1600" u="sng" dirty="0">
              <a:solidFill>
                <a:schemeClr val="tx2">
                  <a:lumMod val="75000"/>
                </a:schemeClr>
              </a:solidFill>
              <a:latin typeface="Arial" panose="020B0604020202020204" pitchFamily="34" charset="0"/>
              <a:cs typeface="Arial" panose="020B0604020202020204" pitchFamily="34" charset="0"/>
            </a:endParaRPr>
          </a:p>
          <a:p>
            <a:pPr>
              <a:lnSpc>
                <a:spcPct val="90000"/>
              </a:lnSpc>
            </a:pPr>
            <a:r>
              <a:rPr lang="en-US" altLang="lv-LV" sz="1600" dirty="0">
                <a:solidFill>
                  <a:schemeClr val="tx2">
                    <a:lumMod val="75000"/>
                  </a:schemeClr>
                </a:solidFill>
              </a:rPr>
              <a:t>VKP </a:t>
            </a:r>
            <a:r>
              <a:rPr lang="en-US" altLang="lv-LV" sz="1600" dirty="0" err="1">
                <a:solidFill>
                  <a:schemeClr val="tx2">
                    <a:lumMod val="75000"/>
                  </a:schemeClr>
                </a:solidFill>
              </a:rPr>
              <a:t>biedri</a:t>
            </a:r>
            <a:r>
              <a:rPr lang="en-US" altLang="lv-LV" sz="1600" dirty="0">
                <a:solidFill>
                  <a:schemeClr val="tx2">
                    <a:lumMod val="75000"/>
                  </a:schemeClr>
                </a:solidFill>
              </a:rPr>
              <a:t> un </a:t>
            </a:r>
            <a:r>
              <a:rPr lang="en-US" altLang="lv-LV" sz="1600" dirty="0" err="1">
                <a:solidFill>
                  <a:schemeClr val="tx2">
                    <a:lumMod val="75000"/>
                  </a:schemeClr>
                </a:solidFill>
              </a:rPr>
              <a:t>vadība</a:t>
            </a:r>
            <a:r>
              <a:rPr lang="en-US" altLang="lv-LV" sz="1600" dirty="0">
                <a:solidFill>
                  <a:schemeClr val="tx2">
                    <a:lumMod val="75000"/>
                  </a:schemeClr>
                </a:solidFill>
              </a:rPr>
              <a:t> </a:t>
            </a:r>
            <a:r>
              <a:rPr lang="en-US" altLang="lv-LV" sz="1600" dirty="0" err="1">
                <a:solidFill>
                  <a:schemeClr val="tx2">
                    <a:lumMod val="75000"/>
                  </a:schemeClr>
                </a:solidFill>
              </a:rPr>
              <a:t>strādā</a:t>
            </a:r>
            <a:r>
              <a:rPr lang="en-US" altLang="lv-LV" sz="1600" dirty="0">
                <a:solidFill>
                  <a:schemeClr val="tx2">
                    <a:lumMod val="75000"/>
                  </a:schemeClr>
                </a:solidFill>
              </a:rPr>
              <a:t> </a:t>
            </a:r>
            <a:r>
              <a:rPr lang="en-US" altLang="lv-LV" sz="1600" dirty="0" err="1">
                <a:solidFill>
                  <a:schemeClr val="tx2">
                    <a:lumMod val="75000"/>
                  </a:schemeClr>
                </a:solidFill>
              </a:rPr>
              <a:t>brīvprātīgi</a:t>
            </a:r>
            <a:r>
              <a:rPr lang="en-US" altLang="lv-LV" sz="1600" dirty="0">
                <a:solidFill>
                  <a:schemeClr val="tx2">
                    <a:lumMod val="75000"/>
                  </a:schemeClr>
                </a:solidFill>
              </a:rPr>
              <a:t> - </a:t>
            </a:r>
            <a:r>
              <a:rPr lang="en-US" altLang="lv-LV" sz="1600" dirty="0" err="1">
                <a:solidFill>
                  <a:schemeClr val="tx2">
                    <a:lumMod val="75000"/>
                  </a:schemeClr>
                </a:solidFill>
              </a:rPr>
              <a:t>komunicē</a:t>
            </a:r>
            <a:r>
              <a:rPr lang="en-US" altLang="lv-LV" sz="1600" dirty="0">
                <a:solidFill>
                  <a:schemeClr val="tx2">
                    <a:lumMod val="75000"/>
                  </a:schemeClr>
                </a:solidFill>
              </a:rPr>
              <a:t> </a:t>
            </a:r>
            <a:r>
              <a:rPr lang="en-US" altLang="lv-LV" sz="1600" dirty="0" err="1">
                <a:solidFill>
                  <a:schemeClr val="tx2">
                    <a:lumMod val="75000"/>
                  </a:schemeClr>
                </a:solidFill>
              </a:rPr>
              <a:t>profesionālu</a:t>
            </a:r>
            <a:r>
              <a:rPr lang="en-US" altLang="lv-LV" sz="1600" dirty="0">
                <a:solidFill>
                  <a:schemeClr val="tx2">
                    <a:lumMod val="75000"/>
                  </a:schemeClr>
                </a:solidFill>
              </a:rPr>
              <a:t>, </a:t>
            </a:r>
            <a:r>
              <a:rPr lang="en-US" altLang="lv-LV" sz="1600" dirty="0" err="1">
                <a:solidFill>
                  <a:schemeClr val="tx2">
                    <a:lumMod val="75000"/>
                  </a:schemeClr>
                </a:solidFill>
              </a:rPr>
              <a:t>sabiedrības</a:t>
            </a:r>
            <a:r>
              <a:rPr lang="en-US" altLang="lv-LV" sz="1600" dirty="0">
                <a:solidFill>
                  <a:schemeClr val="tx2">
                    <a:lumMod val="75000"/>
                  </a:schemeClr>
                </a:solidFill>
              </a:rPr>
              <a:t> </a:t>
            </a:r>
            <a:r>
              <a:rPr lang="en-US" altLang="lv-LV" sz="1600" dirty="0" err="1">
                <a:solidFill>
                  <a:schemeClr val="tx2">
                    <a:lumMod val="75000"/>
                  </a:schemeClr>
                </a:solidFill>
              </a:rPr>
              <a:t>interesēs</a:t>
            </a:r>
            <a:r>
              <a:rPr lang="en-US" altLang="lv-LV" sz="1600" dirty="0">
                <a:solidFill>
                  <a:schemeClr val="tx2">
                    <a:lumMod val="75000"/>
                  </a:schemeClr>
                </a:solidFill>
              </a:rPr>
              <a:t> </a:t>
            </a:r>
            <a:r>
              <a:rPr lang="en-US" altLang="lv-LV" sz="1600" dirty="0" err="1">
                <a:solidFill>
                  <a:schemeClr val="tx2">
                    <a:lumMod val="75000"/>
                  </a:schemeClr>
                </a:solidFill>
              </a:rPr>
              <a:t>balstītu</a:t>
            </a:r>
            <a:r>
              <a:rPr lang="en-US" altLang="lv-LV" sz="1600" dirty="0">
                <a:solidFill>
                  <a:schemeClr val="tx2">
                    <a:lumMod val="75000"/>
                  </a:schemeClr>
                </a:solidFill>
              </a:rPr>
              <a:t> </a:t>
            </a:r>
            <a:r>
              <a:rPr lang="en-US" altLang="lv-LV" sz="1600" dirty="0" err="1">
                <a:solidFill>
                  <a:schemeClr val="tx2">
                    <a:lumMod val="75000"/>
                  </a:schemeClr>
                </a:solidFill>
              </a:rPr>
              <a:t>viedokli</a:t>
            </a:r>
            <a:r>
              <a:rPr lang="en-US" altLang="lv-LV" sz="1600" dirty="0">
                <a:solidFill>
                  <a:schemeClr val="tx2">
                    <a:lumMod val="75000"/>
                  </a:schemeClr>
                </a:solidFill>
              </a:rPr>
              <a:t>.</a:t>
            </a:r>
          </a:p>
          <a:p>
            <a:pPr>
              <a:lnSpc>
                <a:spcPct val="90000"/>
              </a:lnSpc>
            </a:pPr>
            <a:r>
              <a:rPr lang="en-US" altLang="lv-LV" sz="1600" dirty="0">
                <a:solidFill>
                  <a:schemeClr val="tx2">
                    <a:lumMod val="75000"/>
                  </a:schemeClr>
                </a:solidFill>
              </a:rPr>
              <a:t>VKP </a:t>
            </a:r>
            <a:r>
              <a:rPr lang="en-US" altLang="lv-LV" sz="1600" dirty="0" err="1">
                <a:solidFill>
                  <a:schemeClr val="tx2">
                    <a:lumMod val="75000"/>
                  </a:schemeClr>
                </a:solidFill>
              </a:rPr>
              <a:t>ir</a:t>
            </a:r>
            <a:r>
              <a:rPr lang="en-US" altLang="lv-LV" sz="1600" dirty="0">
                <a:solidFill>
                  <a:schemeClr val="tx2">
                    <a:lumMod val="75000"/>
                  </a:schemeClr>
                </a:solidFill>
              </a:rPr>
              <a:t> </a:t>
            </a:r>
            <a:r>
              <a:rPr lang="en-US" altLang="lv-LV" sz="1600" dirty="0" err="1">
                <a:solidFill>
                  <a:schemeClr val="tx2">
                    <a:lumMod val="75000"/>
                  </a:schemeClr>
                </a:solidFill>
              </a:rPr>
              <a:t>galvenais</a:t>
            </a:r>
            <a:r>
              <a:rPr lang="en-US" altLang="lv-LV" sz="1600" dirty="0">
                <a:solidFill>
                  <a:schemeClr val="tx2">
                    <a:lumMod val="75000"/>
                  </a:schemeClr>
                </a:solidFill>
              </a:rPr>
              <a:t> VARAM </a:t>
            </a:r>
            <a:r>
              <a:rPr lang="en-US" altLang="lv-LV" sz="1600" dirty="0" err="1">
                <a:solidFill>
                  <a:schemeClr val="tx2">
                    <a:lumMod val="75000"/>
                  </a:schemeClr>
                </a:solidFill>
              </a:rPr>
              <a:t>sociālais</a:t>
            </a:r>
            <a:r>
              <a:rPr lang="en-US" altLang="lv-LV" sz="1600" dirty="0">
                <a:solidFill>
                  <a:schemeClr val="tx2">
                    <a:lumMod val="75000"/>
                  </a:schemeClr>
                </a:solidFill>
              </a:rPr>
              <a:t> </a:t>
            </a:r>
            <a:r>
              <a:rPr lang="en-US" altLang="lv-LV" sz="1600" dirty="0" err="1">
                <a:solidFill>
                  <a:schemeClr val="tx2">
                    <a:lumMod val="75000"/>
                  </a:schemeClr>
                </a:solidFill>
              </a:rPr>
              <a:t>partneris</a:t>
            </a:r>
            <a:r>
              <a:rPr lang="en-US" altLang="lv-LV" sz="1600" dirty="0">
                <a:solidFill>
                  <a:schemeClr val="tx2">
                    <a:lumMod val="75000"/>
                  </a:schemeClr>
                </a:solidFill>
              </a:rPr>
              <a:t> </a:t>
            </a:r>
            <a:r>
              <a:rPr lang="en-US" altLang="lv-LV" sz="1600" dirty="0" err="1">
                <a:solidFill>
                  <a:schemeClr val="tx2">
                    <a:lumMod val="75000"/>
                  </a:schemeClr>
                </a:solidFill>
              </a:rPr>
              <a:t>sabalansētas</a:t>
            </a:r>
            <a:r>
              <a:rPr lang="en-US" altLang="lv-LV" sz="1600" dirty="0">
                <a:solidFill>
                  <a:schemeClr val="tx2">
                    <a:lumMod val="75000"/>
                  </a:schemeClr>
                </a:solidFill>
              </a:rPr>
              <a:t> vides </a:t>
            </a:r>
            <a:r>
              <a:rPr lang="en-US" altLang="lv-LV" sz="1600" dirty="0" err="1">
                <a:solidFill>
                  <a:schemeClr val="tx2">
                    <a:lumMod val="75000"/>
                  </a:schemeClr>
                </a:solidFill>
              </a:rPr>
              <a:t>politikas</a:t>
            </a:r>
            <a:r>
              <a:rPr lang="en-US" altLang="lv-LV" sz="1600" dirty="0">
                <a:solidFill>
                  <a:schemeClr val="tx2">
                    <a:lumMod val="75000"/>
                  </a:schemeClr>
                </a:solidFill>
              </a:rPr>
              <a:t> </a:t>
            </a:r>
            <a:r>
              <a:rPr lang="en-US" altLang="lv-LV" sz="1600" dirty="0" err="1">
                <a:solidFill>
                  <a:schemeClr val="tx2">
                    <a:lumMod val="75000"/>
                  </a:schemeClr>
                </a:solidFill>
              </a:rPr>
              <a:t>veidošanā</a:t>
            </a:r>
            <a:r>
              <a:rPr lang="en-US" altLang="lv-LV" sz="1600" dirty="0">
                <a:solidFill>
                  <a:schemeClr val="tx2">
                    <a:lumMod val="75000"/>
                  </a:schemeClr>
                </a:solidFill>
              </a:rPr>
              <a:t>.</a:t>
            </a:r>
          </a:p>
          <a:p>
            <a:pPr lvl="0">
              <a:lnSpc>
                <a:spcPct val="90000"/>
              </a:lnSpc>
            </a:pPr>
            <a:r>
              <a:rPr lang="en-US" altLang="lv-LV" sz="1600" dirty="0" err="1">
                <a:solidFill>
                  <a:schemeClr val="tx2">
                    <a:lumMod val="75000"/>
                  </a:schemeClr>
                </a:solidFill>
                <a:cs typeface="Arial" panose="020B0604020202020204" pitchFamily="34" charset="0"/>
              </a:rPr>
              <a:t>Padomes</a:t>
            </a:r>
            <a:r>
              <a:rPr lang="en-US" altLang="lv-LV" sz="1600" dirty="0">
                <a:solidFill>
                  <a:schemeClr val="tx2">
                    <a:lumMod val="75000"/>
                  </a:schemeClr>
                </a:solidFill>
                <a:cs typeface="Arial" panose="020B0604020202020204" pitchFamily="34" charset="0"/>
              </a:rPr>
              <a:t> </a:t>
            </a:r>
            <a:r>
              <a:rPr lang="lv-LV" altLang="lv-LV" sz="1600" dirty="0">
                <a:solidFill>
                  <a:schemeClr val="tx2">
                    <a:lumMod val="75000"/>
                  </a:schemeClr>
                </a:solidFill>
              </a:rPr>
              <a:t>sēdes ir atklātas un tajās var piedalīties ikviens interesents. Šajā gadā sēdes notikušas </a:t>
            </a:r>
            <a:r>
              <a:rPr lang="lv-LV" altLang="lv-LV" sz="1600" b="1" i="1" dirty="0">
                <a:solidFill>
                  <a:schemeClr val="tx2">
                    <a:lumMod val="75000"/>
                  </a:schemeClr>
                </a:solidFill>
              </a:rPr>
              <a:t>galvenokārt  </a:t>
            </a:r>
            <a:r>
              <a:rPr lang="en-US" altLang="lv-LV" sz="1600" b="1" i="1" dirty="0" err="1">
                <a:solidFill>
                  <a:schemeClr val="tx2">
                    <a:lumMod val="75000"/>
                  </a:schemeClr>
                </a:solidFill>
              </a:rPr>
              <a:t>klātienē</a:t>
            </a:r>
            <a:r>
              <a:rPr lang="en-US" altLang="lv-LV" sz="1600" b="1" i="1" dirty="0">
                <a:solidFill>
                  <a:schemeClr val="tx2">
                    <a:lumMod val="75000"/>
                  </a:schemeClr>
                </a:solidFill>
              </a:rPr>
              <a:t>.</a:t>
            </a:r>
            <a:endParaRPr lang="en-US" altLang="lv-LV" sz="1600" dirty="0">
              <a:solidFill>
                <a:schemeClr val="tx2">
                  <a:lumMod val="75000"/>
                </a:schemeClr>
              </a:solidFill>
            </a:endParaRPr>
          </a:p>
          <a:p>
            <a:pPr>
              <a:lnSpc>
                <a:spcPct val="90000"/>
              </a:lnSpc>
            </a:pPr>
            <a:r>
              <a:rPr lang="lv-LV" sz="1600" dirty="0">
                <a:solidFill>
                  <a:schemeClr val="tx2">
                    <a:lumMod val="75000"/>
                  </a:schemeClr>
                </a:solidFill>
              </a:rPr>
              <a:t>VKP sastāvā tiek ievēlētas ne vairāk kā 20</a:t>
            </a:r>
            <a:r>
              <a:rPr lang="en-US" sz="1600" dirty="0">
                <a:solidFill>
                  <a:schemeClr val="tx2">
                    <a:lumMod val="75000"/>
                  </a:schemeClr>
                </a:solidFill>
              </a:rPr>
              <a:t> </a:t>
            </a:r>
            <a:r>
              <a:rPr lang="lv-LV" sz="1600" dirty="0">
                <a:solidFill>
                  <a:schemeClr val="tx2">
                    <a:lumMod val="75000"/>
                  </a:schemeClr>
                </a:solidFill>
              </a:rPr>
              <a:t>nevalstiskas </a:t>
            </a:r>
            <a:r>
              <a:rPr lang="lv-LV" sz="1600" b="1" dirty="0">
                <a:solidFill>
                  <a:schemeClr val="tx2">
                    <a:lumMod val="75000"/>
                  </a:schemeClr>
                </a:solidFill>
              </a:rPr>
              <a:t>vides</a:t>
            </a:r>
            <a:r>
              <a:rPr lang="lv-LV" sz="1600" dirty="0">
                <a:solidFill>
                  <a:schemeClr val="tx2">
                    <a:lumMod val="75000"/>
                  </a:schemeClr>
                </a:solidFill>
              </a:rPr>
              <a:t> </a:t>
            </a:r>
            <a:r>
              <a:rPr lang="en-US" sz="1600" dirty="0" err="1">
                <a:solidFill>
                  <a:schemeClr val="tx2">
                    <a:lumMod val="75000"/>
                  </a:schemeClr>
                </a:solidFill>
              </a:rPr>
              <a:t>jomas</a:t>
            </a:r>
            <a:r>
              <a:rPr lang="en-US" sz="1600" dirty="0">
                <a:solidFill>
                  <a:schemeClr val="tx2">
                    <a:lumMod val="75000"/>
                  </a:schemeClr>
                </a:solidFill>
              </a:rPr>
              <a:t> </a:t>
            </a:r>
            <a:r>
              <a:rPr lang="lv-LV" sz="1600" dirty="0">
                <a:solidFill>
                  <a:schemeClr val="tx2">
                    <a:lumMod val="75000"/>
                  </a:schemeClr>
                </a:solidFill>
              </a:rPr>
              <a:t>organizācijas</a:t>
            </a:r>
            <a:r>
              <a:rPr lang="en-US" sz="1600" dirty="0">
                <a:solidFill>
                  <a:schemeClr val="tx2">
                    <a:lumMod val="75000"/>
                  </a:schemeClr>
                </a:solidFill>
              </a:rPr>
              <a:t> </a:t>
            </a:r>
            <a:r>
              <a:rPr lang="en-US" sz="1600" dirty="0" err="1">
                <a:solidFill>
                  <a:schemeClr val="tx2">
                    <a:lumMod val="75000"/>
                  </a:schemeClr>
                </a:solidFill>
              </a:rPr>
              <a:t>uz</a:t>
            </a:r>
            <a:r>
              <a:rPr lang="en-US" sz="1600" dirty="0">
                <a:solidFill>
                  <a:schemeClr val="tx2">
                    <a:lumMod val="75000"/>
                  </a:schemeClr>
                </a:solidFill>
              </a:rPr>
              <a:t> </a:t>
            </a:r>
            <a:r>
              <a:rPr lang="en-US" sz="1600" dirty="0" err="1">
                <a:solidFill>
                  <a:schemeClr val="tx2">
                    <a:lumMod val="75000"/>
                  </a:schemeClr>
                </a:solidFill>
              </a:rPr>
              <a:t>vienu</a:t>
            </a:r>
            <a:r>
              <a:rPr lang="en-US" sz="1600" dirty="0">
                <a:solidFill>
                  <a:schemeClr val="tx2">
                    <a:lumMod val="75000"/>
                  </a:schemeClr>
                </a:solidFill>
              </a:rPr>
              <a:t> </a:t>
            </a:r>
            <a:r>
              <a:rPr lang="en-US" sz="1600" dirty="0" err="1">
                <a:solidFill>
                  <a:schemeClr val="tx2">
                    <a:lumMod val="75000"/>
                  </a:schemeClr>
                </a:solidFill>
              </a:rPr>
              <a:t>gadu</a:t>
            </a:r>
            <a:r>
              <a:rPr lang="en-US" sz="1600" dirty="0">
                <a:solidFill>
                  <a:schemeClr val="tx2">
                    <a:lumMod val="75000"/>
                  </a:schemeClr>
                </a:solidFill>
              </a:rPr>
              <a:t>. </a:t>
            </a:r>
          </a:p>
          <a:p>
            <a:pPr marL="109728" lvl="0" indent="0">
              <a:lnSpc>
                <a:spcPct val="90000"/>
              </a:lnSpc>
              <a:buNone/>
            </a:pPr>
            <a:endParaRPr lang="en-US" altLang="lv-LV" sz="1300" dirty="0">
              <a:solidFill>
                <a:schemeClr val="tx2">
                  <a:lumMod val="75000"/>
                </a:schemeClr>
              </a:solidFill>
            </a:endParaRPr>
          </a:p>
          <a:p>
            <a:pPr marL="109728" lvl="0" indent="0">
              <a:lnSpc>
                <a:spcPct val="90000"/>
              </a:lnSpc>
              <a:buNone/>
            </a:pPr>
            <a:endParaRPr lang="lv-LV" sz="1300" dirty="0">
              <a:solidFill>
                <a:schemeClr val="tx2">
                  <a:lumMod val="75000"/>
                </a:schemeClr>
              </a:solidFill>
            </a:endParaRPr>
          </a:p>
          <a:p>
            <a:pPr>
              <a:lnSpc>
                <a:spcPct val="90000"/>
              </a:lnSpc>
            </a:pPr>
            <a:endParaRPr lang="en-GB" sz="1300"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4042792" cy="836712"/>
          </a:xfrm>
        </p:spPr>
        <p:txBody>
          <a:bodyPr>
            <a:normAutofit fontScale="90000"/>
          </a:bodyPr>
          <a:lstStyle/>
          <a:p>
            <a:r>
              <a:rPr lang="lv-LV" dirty="0"/>
              <a:t>VKP </a:t>
            </a:r>
            <a:r>
              <a:rPr lang="en-US" dirty="0"/>
              <a:t>  </a:t>
            </a:r>
            <a:r>
              <a:rPr lang="lv-LV" dirty="0"/>
              <a:t>sastāvs</a:t>
            </a:r>
            <a:r>
              <a:rPr lang="en-US" dirty="0"/>
              <a:t> 2025:</a:t>
            </a:r>
            <a:endParaRPr lang="en-GB" dirty="0"/>
          </a:p>
        </p:txBody>
      </p:sp>
      <p:graphicFrame>
        <p:nvGraphicFramePr>
          <p:cNvPr id="9" name="Content Placeholder 2">
            <a:extLst>
              <a:ext uri="{FF2B5EF4-FFF2-40B4-BE49-F238E27FC236}">
                <a16:creationId xmlns:a16="http://schemas.microsoft.com/office/drawing/2014/main" id="{1AB28340-69DD-0A1C-9DCD-68649E5124EF}"/>
              </a:ext>
            </a:extLst>
          </p:cNvPr>
          <p:cNvGraphicFramePr>
            <a:graphicFrameLocks noGrp="1"/>
          </p:cNvGraphicFramePr>
          <p:nvPr>
            <p:ph idx="1"/>
            <p:extLst>
              <p:ext uri="{D42A27DB-BD31-4B8C-83A1-F6EECF244321}">
                <p14:modId xmlns:p14="http://schemas.microsoft.com/office/powerpoint/2010/main" val="2006068459"/>
              </p:ext>
            </p:extLst>
          </p:nvPr>
        </p:nvGraphicFramePr>
        <p:xfrm>
          <a:off x="4139952" y="138312"/>
          <a:ext cx="4861048" cy="669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0D8369B-2307-41D5-A96B-7895B6EFC3F0}"/>
              </a:ext>
            </a:extLst>
          </p:cNvPr>
          <p:cNvSpPr txBox="1"/>
          <p:nvPr/>
        </p:nvSpPr>
        <p:spPr>
          <a:xfrm>
            <a:off x="683568" y="1844824"/>
            <a:ext cx="3347864" cy="3638560"/>
          </a:xfrm>
          <a:prstGeom prst="rect">
            <a:avLst/>
          </a:prstGeom>
          <a:noFill/>
        </p:spPr>
        <p:txBody>
          <a:bodyPr wrap="square">
            <a:spAutoFit/>
          </a:bodyPr>
          <a:lstStyle/>
          <a:p>
            <a:pPr marL="285750" indent="-285750">
              <a:lnSpc>
                <a:spcPct val="80000"/>
              </a:lnSpc>
              <a:buFontTx/>
              <a:buChar char="-"/>
              <a:defRPr/>
            </a:pP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VKP </a:t>
            </a:r>
            <a:r>
              <a:rPr lang="en-US" altLang="lv-LV" dirty="0" err="1">
                <a:latin typeface="Arial Unicode MS" panose="020B0604020202020204" pitchFamily="34" charset="-128"/>
                <a:ea typeface="Arial Unicode MS" panose="020B0604020202020204" pitchFamily="34" charset="-128"/>
                <a:cs typeface="Arial Unicode MS" panose="020B0604020202020204" pitchFamily="34" charset="-128"/>
              </a:rPr>
              <a:t>ievēlētas</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 17</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 biedrības un nodibinājumi vides jomā (</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ar līdzdarboties arī citas vides organizācijas, kas nav padomes sastāvā);</a:t>
            </a:r>
          </a:p>
          <a:p>
            <a:pPr>
              <a:lnSpc>
                <a:spcPct val="80000"/>
              </a:lnSpc>
              <a:defRPr/>
            </a:pPr>
            <a:endPar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80000"/>
              </a:lnSpc>
              <a:buFontTx/>
              <a:buChar char="-"/>
              <a:defRPr/>
            </a:pPr>
            <a:r>
              <a:rPr lang="lv-LV" altLang="lv-LV" b="1" dirty="0">
                <a:latin typeface="Arial Unicode MS" panose="020B0604020202020204" pitchFamily="34" charset="-128"/>
                <a:ea typeface="Arial Unicode MS" panose="020B0604020202020204" pitchFamily="34" charset="-128"/>
                <a:cs typeface="Arial Unicode MS" panose="020B0604020202020204" pitchFamily="34" charset="-128"/>
              </a:rPr>
              <a:t>Padomes darb</a:t>
            </a:r>
            <a:r>
              <a:rPr lang="en-US" altLang="lv-LV" b="1" dirty="0">
                <a:latin typeface="Arial Unicode MS" panose="020B0604020202020204" pitchFamily="34" charset="-128"/>
                <a:ea typeface="Arial Unicode MS" panose="020B0604020202020204" pitchFamily="34" charset="-128"/>
                <a:cs typeface="Arial Unicode MS" panose="020B0604020202020204" pitchFamily="34" charset="-128"/>
              </a:rPr>
              <a:t>a </a:t>
            </a:r>
            <a:r>
              <a:rPr lang="en-US" altLang="lv-LV" b="1" dirty="0" err="1">
                <a:latin typeface="Arial Unicode MS" panose="020B0604020202020204" pitchFamily="34" charset="-128"/>
                <a:ea typeface="Arial Unicode MS" panose="020B0604020202020204" pitchFamily="34" charset="-128"/>
                <a:cs typeface="Arial Unicode MS" panose="020B0604020202020204" pitchFamily="34" charset="-128"/>
              </a:rPr>
              <a:t>rezultāti</a:t>
            </a:r>
            <a:r>
              <a:rPr lang="lv-LV" altLang="lv-LV"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altLang="lv-LV" b="1" dirty="0" err="1">
                <a:latin typeface="Arial Unicode MS" panose="020B0604020202020204" pitchFamily="34" charset="-128"/>
                <a:ea typeface="Arial Unicode MS" panose="020B0604020202020204" pitchFamily="34" charset="-128"/>
                <a:cs typeface="Arial Unicode MS" panose="020B0604020202020204" pitchFamily="34" charset="-128"/>
              </a:rPr>
              <a:t>atkarīg</a:t>
            </a:r>
            <a:r>
              <a:rPr lang="en-US" altLang="lv-LV" b="1" dirty="0" err="1">
                <a:latin typeface="Arial Unicode MS" panose="020B0604020202020204" pitchFamily="34" charset="-128"/>
                <a:ea typeface="Arial Unicode MS" panose="020B0604020202020204" pitchFamily="34" charset="-128"/>
                <a:cs typeface="Arial Unicode MS" panose="020B0604020202020204" pitchFamily="34" charset="-128"/>
              </a:rPr>
              <a:t>i</a:t>
            </a:r>
            <a:r>
              <a:rPr lang="lv-LV" altLang="lv-LV" b="1" dirty="0">
                <a:latin typeface="Arial Unicode MS" panose="020B0604020202020204" pitchFamily="34" charset="-128"/>
                <a:ea typeface="Arial Unicode MS" panose="020B0604020202020204" pitchFamily="34" charset="-128"/>
                <a:cs typeface="Arial Unicode MS" panose="020B0604020202020204" pitchFamily="34" charset="-128"/>
              </a:rPr>
              <a:t> no pārstāvju </a:t>
            </a:r>
            <a:r>
              <a:rPr lang="en-US" altLang="lv-LV" b="1" dirty="0" err="1">
                <a:latin typeface="Arial Unicode MS" panose="020B0604020202020204" pitchFamily="34" charset="-128"/>
                <a:ea typeface="Arial Unicode MS" panose="020B0604020202020204" pitchFamily="34" charset="-128"/>
                <a:cs typeface="Arial Unicode MS" panose="020B0604020202020204" pitchFamily="34" charset="-128"/>
              </a:rPr>
              <a:t>brīvprātīgas</a:t>
            </a:r>
            <a:r>
              <a:rPr lang="lv-LV" altLang="lv-LV" b="1" dirty="0">
                <a:latin typeface="Arial Unicode MS" panose="020B0604020202020204" pitchFamily="34" charset="-128"/>
                <a:ea typeface="Arial Unicode MS" panose="020B0604020202020204" pitchFamily="34" charset="-128"/>
                <a:cs typeface="Arial Unicode MS" panose="020B0604020202020204" pitchFamily="34" charset="-128"/>
              </a:rPr>
              <a:t> iniciatīvas, zināšanām un neatlaidības;</a:t>
            </a:r>
          </a:p>
          <a:p>
            <a:pPr marL="285750" indent="-285750">
              <a:lnSpc>
                <a:spcPct val="80000"/>
              </a:lnSpc>
              <a:defRPr/>
            </a:pPr>
            <a:endPar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80000"/>
              </a:lnSpc>
              <a:buFontTx/>
              <a:buChar char="-"/>
              <a:defRPr/>
            </a:pP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Padomes sanāksmes protokolē </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un </a:t>
            </a:r>
            <a:r>
              <a:rPr lang="en-US" altLang="lv-LV" dirty="0" err="1">
                <a:latin typeface="Arial Unicode MS" panose="020B0604020202020204" pitchFamily="34" charset="-128"/>
                <a:ea typeface="Arial Unicode MS" panose="020B0604020202020204" pitchFamily="34" charset="-128"/>
                <a:cs typeface="Arial Unicode MS" panose="020B0604020202020204" pitchFamily="34" charset="-128"/>
              </a:rPr>
              <a:t>informācij</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u</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lv-LV" dirty="0" err="1">
                <a:latin typeface="Arial Unicode MS" panose="020B0604020202020204" pitchFamily="34" charset="-128"/>
                <a:ea typeface="Arial Unicode MS" panose="020B0604020202020204" pitchFamily="34" charset="-128"/>
                <a:cs typeface="Arial Unicode MS" panose="020B0604020202020204" pitchFamily="34" charset="-128"/>
              </a:rPr>
              <a:t>mājas</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lv-LV" dirty="0" err="1">
                <a:latin typeface="Arial Unicode MS" panose="020B0604020202020204" pitchFamily="34" charset="-128"/>
                <a:ea typeface="Arial Unicode MS" panose="020B0604020202020204" pitchFamily="34" charset="-128"/>
                <a:cs typeface="Arial Unicode MS" panose="020B0604020202020204" pitchFamily="34" charset="-128"/>
              </a:rPr>
              <a:t>lapā</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lv-LV" dirty="0" err="1">
                <a:latin typeface="Arial Unicode MS" panose="020B0604020202020204" pitchFamily="34" charset="-128"/>
                <a:ea typeface="Arial Unicode MS" panose="020B0604020202020204" pitchFamily="34" charset="-128"/>
                <a:cs typeface="Arial Unicode MS" panose="020B0604020202020204" pitchFamily="34" charset="-128"/>
              </a:rPr>
              <a:t>uztur</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a</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mūsu kuratore Ilze Trušinska, </a:t>
            </a:r>
            <a:r>
              <a:rPr lang="en-US" altLang="lv-LV" dirty="0">
                <a:latin typeface="Arial Unicode MS" panose="020B0604020202020204" pitchFamily="34" charset="-128"/>
                <a:ea typeface="Arial Unicode MS" panose="020B0604020202020204" pitchFamily="34" charset="-128"/>
                <a:cs typeface="Arial Unicode MS" panose="020B0604020202020204" pitchFamily="34" charset="-128"/>
              </a:rPr>
              <a:t>VARAM</a:t>
            </a:r>
            <a:r>
              <a:rPr lang="lv-LV" altLang="lv-LV"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4622AC78-2B75-493C-A26D-1C246DFE8A59}"/>
              </a:ext>
            </a:extLst>
          </p:cNvPr>
          <p:cNvSpPr txBox="1">
            <a:spLocks/>
          </p:cNvSpPr>
          <p:nvPr/>
        </p:nvSpPr>
        <p:spPr>
          <a:xfrm>
            <a:off x="2800724" y="332656"/>
            <a:ext cx="6098663" cy="1280890"/>
          </a:xfrm>
          <a:prstGeom prst="rect">
            <a:avLst/>
          </a:prstGeom>
        </p:spPr>
        <p:txBody>
          <a:bodyPr vert="horz" lIns="91440" tIns="45720" rIns="91440" bIns="45720" rtlCol="0" anchor="t">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spcAft>
                <a:spcPts val="600"/>
              </a:spcAft>
            </a:pPr>
            <a:r>
              <a:rPr lang="en-US" sz="3600" dirty="0">
                <a:solidFill>
                  <a:schemeClr val="tx1">
                    <a:lumMod val="85000"/>
                    <a:lumOff val="15000"/>
                  </a:schemeClr>
                </a:solidFill>
              </a:rPr>
              <a:t>2025  </a:t>
            </a:r>
          </a:p>
        </p:txBody>
      </p:sp>
      <p:sp>
        <p:nvSpPr>
          <p:cNvPr id="14" name="Rectangle 13">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v-LV"/>
            </a:p>
          </p:txBody>
        </p:sp>
        <p:sp>
          <p:nvSpPr>
            <p:cNvPr id="1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v-LV"/>
            </a:p>
          </p:txBody>
        </p:sp>
        <p:sp>
          <p:nvSpPr>
            <p:cNvPr id="1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v-LV"/>
            </a:p>
          </p:txBody>
        </p:sp>
        <p:sp>
          <p:nvSpPr>
            <p:cNvPr id="2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v-LV"/>
            </a:p>
          </p:txBody>
        </p:sp>
        <p:sp>
          <p:nvSpPr>
            <p:cNvPr id="2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v-LV"/>
            </a:p>
          </p:txBody>
        </p:sp>
        <p:sp>
          <p:nvSpPr>
            <p:cNvPr id="2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v-LV"/>
            </a:p>
          </p:txBody>
        </p:sp>
        <p:sp>
          <p:nvSpPr>
            <p:cNvPr id="2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v-LV"/>
            </a:p>
          </p:txBody>
        </p:sp>
        <p:sp>
          <p:nvSpPr>
            <p:cNvPr id="2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v-LV"/>
            </a:p>
          </p:txBody>
        </p:sp>
        <p:sp>
          <p:nvSpPr>
            <p:cNvPr id="2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v-LV"/>
            </a:p>
          </p:txBody>
        </p:sp>
        <p:sp>
          <p:nvSpPr>
            <p:cNvPr id="2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v-LV"/>
            </a:p>
          </p:txBody>
        </p:sp>
        <p:sp>
          <p:nvSpPr>
            <p:cNvPr id="2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v-LV"/>
            </a:p>
          </p:txBody>
        </p:sp>
        <p:sp>
          <p:nvSpPr>
            <p:cNvPr id="2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v-LV"/>
            </a:p>
          </p:txBody>
        </p:sp>
      </p:grpSp>
      <p:grpSp>
        <p:nvGrpSpPr>
          <p:cNvPr id="30" name="Group 29">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3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v-LV"/>
            </a:p>
          </p:txBody>
        </p:sp>
        <p:sp>
          <p:nvSpPr>
            <p:cNvPr id="3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v-LV"/>
            </a:p>
          </p:txBody>
        </p:sp>
        <p:sp>
          <p:nvSpPr>
            <p:cNvPr id="3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v-LV"/>
            </a:p>
          </p:txBody>
        </p:sp>
        <p:sp>
          <p:nvSpPr>
            <p:cNvPr id="3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v-LV"/>
            </a:p>
          </p:txBody>
        </p:sp>
        <p:sp>
          <p:nvSpPr>
            <p:cNvPr id="3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v-LV"/>
            </a:p>
          </p:txBody>
        </p:sp>
        <p:sp>
          <p:nvSpPr>
            <p:cNvPr id="3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v-LV"/>
            </a:p>
          </p:txBody>
        </p:sp>
        <p:sp>
          <p:nvSpPr>
            <p:cNvPr id="3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v-LV"/>
            </a:p>
          </p:txBody>
        </p:sp>
        <p:sp>
          <p:nvSpPr>
            <p:cNvPr id="3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v-LV"/>
            </a:p>
          </p:txBody>
        </p:sp>
        <p:sp>
          <p:nvSpPr>
            <p:cNvPr id="3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v-LV"/>
            </a:p>
          </p:txBody>
        </p:sp>
        <p:sp>
          <p:nvSpPr>
            <p:cNvPr id="4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v-LV"/>
            </a:p>
          </p:txBody>
        </p:sp>
        <p:sp>
          <p:nvSpPr>
            <p:cNvPr id="4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v-LV"/>
            </a:p>
          </p:txBody>
        </p:sp>
        <p:sp>
          <p:nvSpPr>
            <p:cNvPr id="4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v-LV"/>
            </a:p>
          </p:txBody>
        </p:sp>
      </p:grpSp>
      <p:sp>
        <p:nvSpPr>
          <p:cNvPr id="4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v-LV"/>
          </a:p>
        </p:txBody>
      </p:sp>
      <p:sp>
        <p:nvSpPr>
          <p:cNvPr id="6" name="Content Placeholder 1">
            <a:extLst>
              <a:ext uri="{FF2B5EF4-FFF2-40B4-BE49-F238E27FC236}">
                <a16:creationId xmlns:a16="http://schemas.microsoft.com/office/drawing/2014/main" id="{7529B53A-414A-44E6-961B-828395479F1A}"/>
              </a:ext>
            </a:extLst>
          </p:cNvPr>
          <p:cNvSpPr txBox="1">
            <a:spLocks/>
          </p:cNvSpPr>
          <p:nvPr/>
        </p:nvSpPr>
        <p:spPr>
          <a:xfrm>
            <a:off x="2176922" y="1256989"/>
            <a:ext cx="6870639" cy="3777622"/>
          </a:xfrm>
          <a:prstGeom prst="rect">
            <a:avLst/>
          </a:prstGeom>
        </p:spPr>
        <p:txBody>
          <a:bodyPr vert="horz" lIns="91440" tIns="45720" rIns="91440" bIns="45720"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spcBef>
                <a:spcPts val="1000"/>
              </a:spcBef>
              <a:buFont typeface="Wingdings 3" charset="2"/>
              <a:buChar char=""/>
            </a:pPr>
            <a:r>
              <a:rPr lang="en-US" sz="2000" b="1" dirty="0" err="1">
                <a:solidFill>
                  <a:schemeClr val="tx1">
                    <a:lumMod val="75000"/>
                    <a:lumOff val="25000"/>
                  </a:schemeClr>
                </a:solidFill>
              </a:rPr>
              <a:t>Notikušas</a:t>
            </a:r>
            <a:r>
              <a:rPr lang="en-US" sz="2000" b="1" dirty="0">
                <a:solidFill>
                  <a:schemeClr val="tx1">
                    <a:lumMod val="75000"/>
                    <a:lumOff val="25000"/>
                  </a:schemeClr>
                </a:solidFill>
              </a:rPr>
              <a:t> 13 VKP </a:t>
            </a:r>
            <a:r>
              <a:rPr lang="en-US" sz="2000" b="1" dirty="0" err="1">
                <a:solidFill>
                  <a:schemeClr val="tx1">
                    <a:lumMod val="75000"/>
                    <a:lumOff val="25000"/>
                  </a:schemeClr>
                </a:solidFill>
              </a:rPr>
              <a:t>sanāksmes</a:t>
            </a:r>
            <a:r>
              <a:rPr lang="en-US" sz="2000" b="1" dirty="0">
                <a:solidFill>
                  <a:schemeClr val="tx1">
                    <a:lumMod val="75000"/>
                    <a:lumOff val="25000"/>
                  </a:schemeClr>
                </a:solidFill>
              </a:rPr>
              <a:t>, </a:t>
            </a:r>
            <a:r>
              <a:rPr lang="en-US" sz="2000" dirty="0" err="1">
                <a:solidFill>
                  <a:schemeClr val="tx1">
                    <a:lumMod val="75000"/>
                    <a:lumOff val="25000"/>
                  </a:schemeClr>
                </a:solidFill>
              </a:rPr>
              <a:t>divās</a:t>
            </a:r>
            <a:r>
              <a:rPr lang="en-US" sz="2000" dirty="0">
                <a:solidFill>
                  <a:schemeClr val="tx1">
                    <a:lumMod val="75000"/>
                    <a:lumOff val="25000"/>
                  </a:schemeClr>
                </a:solidFill>
              </a:rPr>
              <a:t> </a:t>
            </a:r>
            <a:r>
              <a:rPr lang="en-US" sz="2000" dirty="0" err="1">
                <a:solidFill>
                  <a:schemeClr val="tx1">
                    <a:lumMod val="75000"/>
                    <a:lumOff val="25000"/>
                  </a:schemeClr>
                </a:solidFill>
              </a:rPr>
              <a:t>piedalījies</a:t>
            </a:r>
            <a:r>
              <a:rPr lang="en-US" sz="2000" dirty="0">
                <a:solidFill>
                  <a:schemeClr val="tx1">
                    <a:lumMod val="75000"/>
                    <a:lumOff val="25000"/>
                  </a:schemeClr>
                </a:solidFill>
              </a:rPr>
              <a:t> VARAM  </a:t>
            </a:r>
            <a:r>
              <a:rPr lang="en-US" sz="2000" dirty="0" err="1">
                <a:solidFill>
                  <a:schemeClr val="tx1">
                    <a:lumMod val="75000"/>
                    <a:lumOff val="25000"/>
                  </a:schemeClr>
                </a:solidFill>
              </a:rPr>
              <a:t>ministrs</a:t>
            </a:r>
            <a:r>
              <a:rPr lang="en-US" sz="2000" dirty="0">
                <a:solidFill>
                  <a:schemeClr val="tx1">
                    <a:lumMod val="75000"/>
                    <a:lumOff val="25000"/>
                  </a:schemeClr>
                </a:solidFill>
              </a:rPr>
              <a:t> R. </a:t>
            </a:r>
            <a:r>
              <a:rPr lang="en-US" sz="2000" dirty="0" err="1">
                <a:solidFill>
                  <a:schemeClr val="tx1">
                    <a:lumMod val="75000"/>
                    <a:lumOff val="25000"/>
                  </a:schemeClr>
                </a:solidFill>
              </a:rPr>
              <a:t>Čudars</a:t>
            </a:r>
            <a:r>
              <a:rPr lang="en-US" sz="2000" dirty="0">
                <a:solidFill>
                  <a:schemeClr val="tx1">
                    <a:lumMod val="75000"/>
                    <a:lumOff val="25000"/>
                  </a:schemeClr>
                </a:solidFill>
              </a:rPr>
              <a:t>.</a:t>
            </a:r>
          </a:p>
          <a:p>
            <a:pPr>
              <a:lnSpc>
                <a:spcPct val="90000"/>
              </a:lnSpc>
              <a:spcBef>
                <a:spcPts val="1000"/>
              </a:spcBef>
              <a:buFont typeface="Wingdings 3" charset="2"/>
              <a:buChar char=""/>
            </a:pPr>
            <a:r>
              <a:rPr lang="en-US" sz="2000" u="sng" dirty="0">
                <a:solidFill>
                  <a:schemeClr val="tx1">
                    <a:lumMod val="75000"/>
                    <a:lumOff val="25000"/>
                  </a:schemeClr>
                </a:solidFill>
              </a:rPr>
              <a:t>Pirmo </a:t>
            </a:r>
            <a:r>
              <a:rPr lang="en-US" sz="2000" u="sng" dirty="0" err="1">
                <a:solidFill>
                  <a:schemeClr val="tx1">
                    <a:lumMod val="75000"/>
                    <a:lumOff val="25000"/>
                  </a:schemeClr>
                </a:solidFill>
              </a:rPr>
              <a:t>reizi</a:t>
            </a:r>
            <a:r>
              <a:rPr lang="en-US" sz="2000" u="sng" dirty="0">
                <a:solidFill>
                  <a:schemeClr val="tx1">
                    <a:lumMod val="75000"/>
                    <a:lumOff val="25000"/>
                  </a:schemeClr>
                </a:solidFill>
              </a:rPr>
              <a:t> VKP </a:t>
            </a:r>
            <a:r>
              <a:rPr lang="en-US" sz="2000" dirty="0" err="1">
                <a:solidFill>
                  <a:schemeClr val="tx1">
                    <a:lumMod val="75000"/>
                    <a:lumOff val="25000"/>
                  </a:schemeClr>
                </a:solidFill>
              </a:rPr>
              <a:t>uzstājies</a:t>
            </a:r>
            <a:r>
              <a:rPr lang="en-US" sz="2000" dirty="0">
                <a:solidFill>
                  <a:schemeClr val="tx1">
                    <a:lumMod val="75000"/>
                    <a:lumOff val="25000"/>
                  </a:schemeClr>
                </a:solidFill>
              </a:rPr>
              <a:t> VARAM VS Edvīns </a:t>
            </a:r>
            <a:r>
              <a:rPr lang="en-US" sz="2000" dirty="0" err="1">
                <a:solidFill>
                  <a:schemeClr val="tx1">
                    <a:lumMod val="75000"/>
                    <a:lumOff val="25000"/>
                  </a:schemeClr>
                </a:solidFill>
              </a:rPr>
              <a:t>Balševics</a:t>
            </a:r>
            <a:r>
              <a:rPr lang="en-US" sz="2000" dirty="0">
                <a:solidFill>
                  <a:schemeClr val="tx1">
                    <a:lumMod val="75000"/>
                    <a:lumOff val="25000"/>
                  </a:schemeClr>
                </a:solidFill>
              </a:rPr>
              <a:t>,</a:t>
            </a:r>
          </a:p>
          <a:p>
            <a:pPr>
              <a:lnSpc>
                <a:spcPct val="90000"/>
              </a:lnSpc>
              <a:spcBef>
                <a:spcPts val="1000"/>
              </a:spcBef>
              <a:buFont typeface="Wingdings 3" charset="2"/>
              <a:buChar char=""/>
            </a:pPr>
            <a:r>
              <a:rPr lang="en-US" sz="2000" dirty="0" err="1">
                <a:solidFill>
                  <a:schemeClr val="tx1">
                    <a:lumMod val="75000"/>
                    <a:lumOff val="25000"/>
                  </a:schemeClr>
                </a:solidFill>
              </a:rPr>
              <a:t>Regulāri</a:t>
            </a:r>
            <a:r>
              <a:rPr lang="en-US" sz="2000" dirty="0">
                <a:solidFill>
                  <a:schemeClr val="tx1">
                    <a:lumMod val="75000"/>
                    <a:lumOff val="25000"/>
                  </a:schemeClr>
                </a:solidFill>
              </a:rPr>
              <a:t> </a:t>
            </a:r>
            <a:r>
              <a:rPr lang="en-US" sz="2000" dirty="0" err="1">
                <a:solidFill>
                  <a:schemeClr val="tx1">
                    <a:lumMod val="75000"/>
                    <a:lumOff val="25000"/>
                  </a:schemeClr>
                </a:solidFill>
              </a:rPr>
              <a:t>klātesošas</a:t>
            </a:r>
            <a:r>
              <a:rPr lang="en-US" sz="2000" dirty="0">
                <a:solidFill>
                  <a:schemeClr val="tx1">
                    <a:lumMod val="75000"/>
                    <a:lumOff val="25000"/>
                  </a:schemeClr>
                </a:solidFill>
              </a:rPr>
              <a:t> Astra </a:t>
            </a:r>
            <a:r>
              <a:rPr lang="en-US" sz="2000" dirty="0" err="1">
                <a:solidFill>
                  <a:schemeClr val="tx1">
                    <a:lumMod val="75000"/>
                    <a:lumOff val="25000"/>
                  </a:schemeClr>
                </a:solidFill>
              </a:rPr>
              <a:t>Labuce</a:t>
            </a:r>
            <a:r>
              <a:rPr lang="en-US" sz="2000" dirty="0">
                <a:solidFill>
                  <a:schemeClr val="tx1">
                    <a:lumMod val="75000"/>
                    <a:lumOff val="25000"/>
                  </a:schemeClr>
                </a:solidFill>
              </a:rPr>
              <a:t> un Daiga Vilkaste,</a:t>
            </a:r>
          </a:p>
          <a:p>
            <a:pPr>
              <a:lnSpc>
                <a:spcPct val="90000"/>
              </a:lnSpc>
              <a:spcBef>
                <a:spcPts val="1000"/>
              </a:spcBef>
              <a:buFont typeface="Wingdings 3" charset="2"/>
              <a:buChar char=""/>
            </a:pPr>
            <a:r>
              <a:rPr lang="en-US" sz="2000" dirty="0">
                <a:solidFill>
                  <a:schemeClr val="tx1">
                    <a:lumMod val="75000"/>
                    <a:lumOff val="25000"/>
                  </a:schemeClr>
                </a:solidFill>
              </a:rPr>
              <a:t>5 </a:t>
            </a:r>
            <a:r>
              <a:rPr lang="en-US" sz="2000" dirty="0" err="1">
                <a:solidFill>
                  <a:schemeClr val="tx1">
                    <a:lumMod val="75000"/>
                    <a:lumOff val="25000"/>
                  </a:schemeClr>
                </a:solidFill>
              </a:rPr>
              <a:t>tematiskie</a:t>
            </a:r>
            <a:r>
              <a:rPr lang="en-US" sz="2000" dirty="0">
                <a:solidFill>
                  <a:schemeClr val="tx1">
                    <a:lumMod val="75000"/>
                    <a:lumOff val="25000"/>
                  </a:schemeClr>
                </a:solidFill>
              </a:rPr>
              <a:t> </a:t>
            </a:r>
            <a:r>
              <a:rPr lang="en-US" sz="2000" dirty="0" err="1">
                <a:solidFill>
                  <a:schemeClr val="tx1">
                    <a:lumMod val="75000"/>
                    <a:lumOff val="25000"/>
                  </a:schemeClr>
                </a:solidFill>
              </a:rPr>
              <a:t>dialogi</a:t>
            </a:r>
            <a:r>
              <a:rPr lang="en-US" sz="2000" dirty="0">
                <a:solidFill>
                  <a:schemeClr val="tx1">
                    <a:lumMod val="75000"/>
                    <a:lumOff val="25000"/>
                  </a:schemeClr>
                </a:solidFill>
              </a:rPr>
              <a:t> VKP </a:t>
            </a:r>
            <a:r>
              <a:rPr lang="en-US" sz="2000" dirty="0" err="1">
                <a:solidFill>
                  <a:schemeClr val="tx1">
                    <a:lumMod val="75000"/>
                    <a:lumOff val="25000"/>
                  </a:schemeClr>
                </a:solidFill>
              </a:rPr>
              <a:t>pārstāvjiem</a:t>
            </a:r>
            <a:r>
              <a:rPr lang="en-US" sz="2000" dirty="0">
                <a:solidFill>
                  <a:schemeClr val="tx1">
                    <a:lumMod val="75000"/>
                    <a:lumOff val="25000"/>
                  </a:schemeClr>
                </a:solidFill>
              </a:rPr>
              <a:t> </a:t>
            </a:r>
            <a:r>
              <a:rPr lang="en-US" sz="2000" dirty="0" err="1">
                <a:solidFill>
                  <a:schemeClr val="tx1">
                    <a:lumMod val="75000"/>
                    <a:lumOff val="25000"/>
                  </a:schemeClr>
                </a:solidFill>
              </a:rPr>
              <a:t>ar</a:t>
            </a:r>
            <a:r>
              <a:rPr lang="en-US" sz="2000" dirty="0">
                <a:solidFill>
                  <a:schemeClr val="tx1">
                    <a:lumMod val="75000"/>
                    <a:lumOff val="25000"/>
                  </a:schemeClr>
                </a:solidFill>
              </a:rPr>
              <a:t> VARAM </a:t>
            </a:r>
            <a:r>
              <a:rPr lang="en-US" sz="2000" dirty="0" err="1">
                <a:solidFill>
                  <a:schemeClr val="tx1">
                    <a:lumMod val="75000"/>
                    <a:lumOff val="25000"/>
                  </a:schemeClr>
                </a:solidFill>
              </a:rPr>
              <a:t>ministru</a:t>
            </a:r>
            <a:r>
              <a:rPr lang="en-US" sz="2000" dirty="0">
                <a:solidFill>
                  <a:schemeClr val="tx1">
                    <a:lumMod val="75000"/>
                    <a:lumOff val="25000"/>
                  </a:schemeClr>
                </a:solidFill>
              </a:rPr>
              <a:t>, KEM </a:t>
            </a:r>
            <a:r>
              <a:rPr lang="en-US" sz="2000" dirty="0" err="1">
                <a:solidFill>
                  <a:schemeClr val="tx1">
                    <a:lumMod val="75000"/>
                    <a:lumOff val="25000"/>
                  </a:schemeClr>
                </a:solidFill>
              </a:rPr>
              <a:t>ministru</a:t>
            </a:r>
            <a:r>
              <a:rPr lang="en-US" sz="2000" dirty="0">
                <a:solidFill>
                  <a:schemeClr val="tx1">
                    <a:lumMod val="75000"/>
                    <a:lumOff val="25000"/>
                  </a:schemeClr>
                </a:solidFill>
              </a:rPr>
              <a:t> un VS, </a:t>
            </a:r>
            <a:r>
              <a:rPr lang="en-US" sz="2000" dirty="0" err="1">
                <a:solidFill>
                  <a:schemeClr val="tx1">
                    <a:lumMod val="75000"/>
                    <a:lumOff val="25000"/>
                  </a:schemeClr>
                </a:solidFill>
              </a:rPr>
              <a:t>citiem</a:t>
            </a:r>
            <a:r>
              <a:rPr lang="en-US" sz="2000" dirty="0">
                <a:solidFill>
                  <a:schemeClr val="tx1">
                    <a:lumMod val="75000"/>
                    <a:lumOff val="25000"/>
                  </a:schemeClr>
                </a:solidFill>
              </a:rPr>
              <a:t> VARAM </a:t>
            </a:r>
            <a:r>
              <a:rPr lang="en-US" sz="2000" dirty="0" err="1">
                <a:solidFill>
                  <a:schemeClr val="tx1">
                    <a:lumMod val="75000"/>
                    <a:lumOff val="25000"/>
                  </a:schemeClr>
                </a:solidFill>
              </a:rPr>
              <a:t>vadības</a:t>
            </a:r>
            <a:r>
              <a:rPr lang="en-US" sz="2000" dirty="0">
                <a:solidFill>
                  <a:schemeClr val="tx1">
                    <a:lumMod val="75000"/>
                    <a:lumOff val="25000"/>
                  </a:schemeClr>
                </a:solidFill>
              </a:rPr>
              <a:t> </a:t>
            </a:r>
            <a:r>
              <a:rPr lang="en-US" sz="2000" dirty="0" err="1">
                <a:solidFill>
                  <a:schemeClr val="tx1">
                    <a:lumMod val="75000"/>
                    <a:lumOff val="25000"/>
                  </a:schemeClr>
                </a:solidFill>
              </a:rPr>
              <a:t>pārstāvjiem</a:t>
            </a:r>
            <a:r>
              <a:rPr lang="en-US" sz="2000" dirty="0">
                <a:solidFill>
                  <a:schemeClr val="tx1">
                    <a:lumMod val="75000"/>
                    <a:lumOff val="25000"/>
                  </a:schemeClr>
                </a:solidFill>
              </a:rPr>
              <a:t>.</a:t>
            </a:r>
          </a:p>
          <a:p>
            <a:pPr>
              <a:lnSpc>
                <a:spcPct val="90000"/>
              </a:lnSpc>
              <a:spcBef>
                <a:spcPts val="1000"/>
              </a:spcBef>
              <a:buFont typeface="Wingdings 3" charset="2"/>
              <a:buChar char=""/>
            </a:pPr>
            <a:r>
              <a:rPr lang="en-US" sz="2000" dirty="0">
                <a:solidFill>
                  <a:schemeClr val="tx1">
                    <a:lumMod val="75000"/>
                    <a:lumOff val="25000"/>
                  </a:schemeClr>
                </a:solidFill>
              </a:rPr>
              <a:t>VKP </a:t>
            </a:r>
            <a:r>
              <a:rPr lang="en-US" sz="2000" dirty="0" err="1">
                <a:solidFill>
                  <a:schemeClr val="tx1">
                    <a:lumMod val="75000"/>
                    <a:lumOff val="25000"/>
                  </a:schemeClr>
                </a:solidFill>
              </a:rPr>
              <a:t>pārstāvji</a:t>
            </a:r>
            <a:r>
              <a:rPr lang="en-US" sz="2000" dirty="0">
                <a:solidFill>
                  <a:schemeClr val="tx1">
                    <a:lumMod val="75000"/>
                    <a:lumOff val="25000"/>
                  </a:schemeClr>
                </a:solidFill>
              </a:rPr>
              <a:t> </a:t>
            </a:r>
            <a:r>
              <a:rPr lang="en-US" sz="2000" dirty="0" err="1">
                <a:solidFill>
                  <a:schemeClr val="tx1">
                    <a:lumMod val="75000"/>
                    <a:lumOff val="25000"/>
                  </a:schemeClr>
                </a:solidFill>
              </a:rPr>
              <a:t>uzstājušies</a:t>
            </a:r>
            <a:r>
              <a:rPr lang="en-US" sz="2000" dirty="0">
                <a:solidFill>
                  <a:schemeClr val="tx1">
                    <a:lumMod val="75000"/>
                    <a:lumOff val="25000"/>
                  </a:schemeClr>
                </a:solidFill>
              </a:rPr>
              <a:t> &gt; 20 LR </a:t>
            </a:r>
            <a:r>
              <a:rPr lang="en-US" sz="2000" dirty="0" err="1">
                <a:solidFill>
                  <a:schemeClr val="tx1">
                    <a:lumMod val="75000"/>
                    <a:lumOff val="25000"/>
                  </a:schemeClr>
                </a:solidFill>
              </a:rPr>
              <a:t>Saeimas</a:t>
            </a:r>
            <a:r>
              <a:rPr lang="en-US" sz="2000" dirty="0">
                <a:solidFill>
                  <a:schemeClr val="tx1">
                    <a:lumMod val="75000"/>
                    <a:lumOff val="25000"/>
                  </a:schemeClr>
                </a:solidFill>
              </a:rPr>
              <a:t> </a:t>
            </a:r>
            <a:r>
              <a:rPr lang="en-US" sz="2000" dirty="0" err="1">
                <a:solidFill>
                  <a:schemeClr val="tx1">
                    <a:lumMod val="75000"/>
                    <a:lumOff val="25000"/>
                  </a:schemeClr>
                </a:solidFill>
              </a:rPr>
              <a:t>komisiju</a:t>
            </a:r>
            <a:r>
              <a:rPr lang="en-US" sz="2000" dirty="0">
                <a:solidFill>
                  <a:schemeClr val="tx1">
                    <a:lumMod val="75000"/>
                    <a:lumOff val="25000"/>
                  </a:schemeClr>
                </a:solidFill>
              </a:rPr>
              <a:t> </a:t>
            </a:r>
            <a:r>
              <a:rPr lang="en-US" sz="2000" dirty="0" err="1">
                <a:solidFill>
                  <a:schemeClr val="tx1">
                    <a:lumMod val="75000"/>
                    <a:lumOff val="25000"/>
                  </a:schemeClr>
                </a:solidFill>
              </a:rPr>
              <a:t>sēdēs</a:t>
            </a:r>
            <a:endParaRPr lang="en-US" sz="2000" dirty="0">
              <a:solidFill>
                <a:schemeClr val="tx1">
                  <a:lumMod val="75000"/>
                  <a:lumOff val="25000"/>
                </a:schemeClr>
              </a:solidFill>
            </a:endParaRPr>
          </a:p>
          <a:p>
            <a:pPr>
              <a:lnSpc>
                <a:spcPct val="90000"/>
              </a:lnSpc>
              <a:spcBef>
                <a:spcPts val="1000"/>
              </a:spcBef>
              <a:buFont typeface="Wingdings 3" charset="2"/>
              <a:buChar char=""/>
            </a:pPr>
            <a:r>
              <a:rPr lang="en-US" sz="2000" b="1" dirty="0" err="1">
                <a:solidFill>
                  <a:schemeClr val="tx1">
                    <a:lumMod val="75000"/>
                    <a:lumOff val="25000"/>
                  </a:schemeClr>
                </a:solidFill>
              </a:rPr>
              <a:t>Sagatavotas</a:t>
            </a:r>
            <a:r>
              <a:rPr lang="en-US" sz="2000" b="1" dirty="0">
                <a:solidFill>
                  <a:schemeClr val="tx1">
                    <a:lumMod val="75000"/>
                    <a:lumOff val="25000"/>
                  </a:schemeClr>
                </a:solidFill>
              </a:rPr>
              <a:t>, </a:t>
            </a:r>
            <a:r>
              <a:rPr lang="en-US" sz="2000" b="1" dirty="0" err="1">
                <a:solidFill>
                  <a:schemeClr val="tx1">
                    <a:lumMod val="75000"/>
                    <a:lumOff val="25000"/>
                  </a:schemeClr>
                </a:solidFill>
              </a:rPr>
              <a:t>nosūtītas</a:t>
            </a:r>
            <a:r>
              <a:rPr lang="en-US" sz="2000" b="1" dirty="0">
                <a:solidFill>
                  <a:schemeClr val="tx1">
                    <a:lumMod val="75000"/>
                    <a:lumOff val="25000"/>
                  </a:schemeClr>
                </a:solidFill>
              </a:rPr>
              <a:t> 30 </a:t>
            </a:r>
            <a:r>
              <a:rPr lang="en-US" sz="2000" b="1" dirty="0" err="1">
                <a:solidFill>
                  <a:schemeClr val="tx1">
                    <a:lumMod val="75000"/>
                    <a:lumOff val="25000"/>
                  </a:schemeClr>
                </a:solidFill>
              </a:rPr>
              <a:t>vēstules</a:t>
            </a:r>
            <a:r>
              <a:rPr lang="en-US" sz="2000" b="1" dirty="0">
                <a:solidFill>
                  <a:schemeClr val="tx1">
                    <a:lumMod val="75000"/>
                    <a:lumOff val="25000"/>
                  </a:schemeClr>
                </a:solidFill>
              </a:rPr>
              <a:t> </a:t>
            </a:r>
            <a:r>
              <a:rPr lang="en-US" sz="2000" dirty="0">
                <a:solidFill>
                  <a:schemeClr val="tx1">
                    <a:lumMod val="75000"/>
                    <a:lumOff val="25000"/>
                  </a:schemeClr>
                </a:solidFill>
              </a:rPr>
              <a:t>(2024.g.  -18)</a:t>
            </a:r>
            <a:endParaRPr lang="en-US" sz="2000" i="1" dirty="0">
              <a:solidFill>
                <a:schemeClr val="tx1">
                  <a:lumMod val="75000"/>
                  <a:lumOff val="25000"/>
                </a:schemeClr>
              </a:solidFill>
            </a:endParaRPr>
          </a:p>
          <a:p>
            <a:pPr marL="365760" lvl="1" indent="0">
              <a:lnSpc>
                <a:spcPct val="90000"/>
              </a:lnSpc>
              <a:spcBef>
                <a:spcPts val="1000"/>
              </a:spcBef>
              <a:buFont typeface="Wingdings 3" charset="2"/>
              <a:buChar char=""/>
            </a:pPr>
            <a:r>
              <a:rPr lang="en-US" sz="1600" dirty="0" err="1">
                <a:solidFill>
                  <a:schemeClr val="tx1">
                    <a:lumMod val="75000"/>
                    <a:lumOff val="25000"/>
                  </a:schemeClr>
                </a:solidFill>
              </a:rPr>
              <a:t>Ministrijas</a:t>
            </a:r>
            <a:r>
              <a:rPr lang="en-US" sz="1600" dirty="0">
                <a:solidFill>
                  <a:schemeClr val="tx1">
                    <a:lumMod val="75000"/>
                    <a:lumOff val="25000"/>
                  </a:schemeClr>
                </a:solidFill>
              </a:rPr>
              <a:t> </a:t>
            </a:r>
            <a:r>
              <a:rPr lang="en-US" sz="1600" dirty="0" err="1">
                <a:solidFill>
                  <a:schemeClr val="tx1">
                    <a:lumMod val="75000"/>
                    <a:lumOff val="25000"/>
                  </a:schemeClr>
                </a:solidFill>
              </a:rPr>
              <a:t>nosaka</a:t>
            </a:r>
            <a:r>
              <a:rPr lang="en-US" sz="1600" dirty="0">
                <a:solidFill>
                  <a:schemeClr val="tx1">
                    <a:lumMod val="75000"/>
                    <a:lumOff val="25000"/>
                  </a:schemeClr>
                </a:solidFill>
              </a:rPr>
              <a:t> </a:t>
            </a:r>
            <a:r>
              <a:rPr lang="en-US" sz="1600" dirty="0" err="1">
                <a:solidFill>
                  <a:schemeClr val="tx1">
                    <a:lumMod val="75000"/>
                    <a:lumOff val="25000"/>
                  </a:schemeClr>
                </a:solidFill>
              </a:rPr>
              <a:t>īsākus</a:t>
            </a:r>
            <a:r>
              <a:rPr lang="en-US" sz="1600" dirty="0">
                <a:solidFill>
                  <a:schemeClr val="tx1">
                    <a:lumMod val="75000"/>
                    <a:lumOff val="25000"/>
                  </a:schemeClr>
                </a:solidFill>
              </a:rPr>
              <a:t> terminus </a:t>
            </a:r>
            <a:r>
              <a:rPr lang="en-US" sz="1600" dirty="0" err="1">
                <a:solidFill>
                  <a:schemeClr val="tx1">
                    <a:lumMod val="75000"/>
                    <a:lumOff val="25000"/>
                  </a:schemeClr>
                </a:solidFill>
              </a:rPr>
              <a:t>atzinumu</a:t>
            </a:r>
            <a:r>
              <a:rPr lang="en-US" sz="1600" dirty="0">
                <a:solidFill>
                  <a:schemeClr val="tx1">
                    <a:lumMod val="75000"/>
                    <a:lumOff val="25000"/>
                  </a:schemeClr>
                </a:solidFill>
              </a:rPr>
              <a:t> un </a:t>
            </a:r>
            <a:r>
              <a:rPr lang="en-US" sz="1600" dirty="0" err="1">
                <a:solidFill>
                  <a:schemeClr val="tx1">
                    <a:lumMod val="75000"/>
                    <a:lumOff val="25000"/>
                  </a:schemeClr>
                </a:solidFill>
              </a:rPr>
              <a:t>viedokļu</a:t>
            </a:r>
            <a:r>
              <a:rPr lang="en-US" sz="1600" dirty="0">
                <a:solidFill>
                  <a:schemeClr val="tx1">
                    <a:lumMod val="75000"/>
                    <a:lumOff val="25000"/>
                  </a:schemeClr>
                </a:solidFill>
              </a:rPr>
              <a:t> </a:t>
            </a:r>
            <a:r>
              <a:rPr lang="en-US" sz="1600" dirty="0" err="1">
                <a:solidFill>
                  <a:schemeClr val="tx1">
                    <a:lumMod val="75000"/>
                    <a:lumOff val="25000"/>
                  </a:schemeClr>
                </a:solidFill>
              </a:rPr>
              <a:t>sniegšanai</a:t>
            </a:r>
            <a:r>
              <a:rPr lang="en-US" sz="1600" dirty="0">
                <a:solidFill>
                  <a:schemeClr val="tx1">
                    <a:lumMod val="75000"/>
                    <a:lumOff val="25000"/>
                  </a:schemeClr>
                </a:solidFill>
              </a:rPr>
              <a:t>, </a:t>
            </a:r>
            <a:r>
              <a:rPr lang="en-US" sz="1600" dirty="0" err="1">
                <a:solidFill>
                  <a:schemeClr val="tx1">
                    <a:lumMod val="75000"/>
                    <a:lumOff val="25000"/>
                  </a:schemeClr>
                </a:solidFill>
              </a:rPr>
              <a:t>tāpēc</a:t>
            </a:r>
            <a:r>
              <a:rPr lang="en-US" sz="1600" dirty="0">
                <a:solidFill>
                  <a:schemeClr val="tx1">
                    <a:lumMod val="75000"/>
                    <a:lumOff val="25000"/>
                  </a:schemeClr>
                </a:solidFill>
              </a:rPr>
              <a:t> </a:t>
            </a:r>
            <a:r>
              <a:rPr lang="en-US" sz="1600" dirty="0" err="1">
                <a:solidFill>
                  <a:schemeClr val="tx1">
                    <a:lumMod val="75000"/>
                    <a:lumOff val="25000"/>
                  </a:schemeClr>
                </a:solidFill>
              </a:rPr>
              <a:t>daudzkārt</a:t>
            </a:r>
            <a:r>
              <a:rPr lang="en-US" sz="1600" dirty="0">
                <a:solidFill>
                  <a:schemeClr val="tx1">
                    <a:lumMod val="75000"/>
                    <a:lumOff val="25000"/>
                  </a:schemeClr>
                </a:solidFill>
              </a:rPr>
              <a:t> </a:t>
            </a:r>
            <a:r>
              <a:rPr lang="en-US" sz="1600" dirty="0" err="1">
                <a:solidFill>
                  <a:schemeClr val="tx1">
                    <a:lumMod val="75000"/>
                    <a:lumOff val="25000"/>
                  </a:schemeClr>
                </a:solidFill>
              </a:rPr>
              <a:t>esam</a:t>
            </a:r>
            <a:r>
              <a:rPr lang="en-US" sz="1600" dirty="0">
                <a:solidFill>
                  <a:schemeClr val="tx1">
                    <a:lumMod val="75000"/>
                    <a:lumOff val="25000"/>
                  </a:schemeClr>
                </a:solidFill>
              </a:rPr>
              <a:t> </a:t>
            </a:r>
            <a:r>
              <a:rPr lang="en-US" sz="1600" dirty="0" err="1">
                <a:solidFill>
                  <a:schemeClr val="tx1">
                    <a:lumMod val="75000"/>
                    <a:lumOff val="25000"/>
                  </a:schemeClr>
                </a:solidFill>
              </a:rPr>
              <a:t>atbildējuši</a:t>
            </a:r>
            <a:r>
              <a:rPr lang="en-US" sz="1600" dirty="0">
                <a:solidFill>
                  <a:schemeClr val="tx1">
                    <a:lumMod val="75000"/>
                    <a:lumOff val="25000"/>
                  </a:schemeClr>
                </a:solidFill>
              </a:rPr>
              <a:t> e-</a:t>
            </a:r>
            <a:r>
              <a:rPr lang="en-US" sz="1600" dirty="0" err="1">
                <a:solidFill>
                  <a:schemeClr val="tx1">
                    <a:lumMod val="75000"/>
                    <a:lumOff val="25000"/>
                  </a:schemeClr>
                </a:solidFill>
              </a:rPr>
              <a:t>pastā</a:t>
            </a:r>
            <a:r>
              <a:rPr lang="en-US" sz="1600" dirty="0">
                <a:solidFill>
                  <a:schemeClr val="tx1">
                    <a:lumMod val="75000"/>
                    <a:lumOff val="25000"/>
                  </a:schemeClr>
                </a:solidFill>
              </a:rPr>
              <a:t>. </a:t>
            </a:r>
          </a:p>
          <a:p>
            <a:pPr marL="365760" lvl="1" indent="0">
              <a:lnSpc>
                <a:spcPct val="90000"/>
              </a:lnSpc>
              <a:spcBef>
                <a:spcPts val="1000"/>
              </a:spcBef>
              <a:buFont typeface="Wingdings 3" charset="2"/>
              <a:buChar char=""/>
            </a:pPr>
            <a:r>
              <a:rPr lang="en-US" sz="1600" dirty="0" err="1">
                <a:solidFill>
                  <a:schemeClr val="tx1">
                    <a:lumMod val="75000"/>
                    <a:lumOff val="25000"/>
                  </a:schemeClr>
                </a:solidFill>
              </a:rPr>
              <a:t>Papildus</a:t>
            </a:r>
            <a:r>
              <a:rPr lang="en-US" sz="1600" dirty="0">
                <a:solidFill>
                  <a:schemeClr val="tx1">
                    <a:lumMod val="75000"/>
                    <a:lumOff val="25000"/>
                  </a:schemeClr>
                </a:solidFill>
              </a:rPr>
              <a:t> </a:t>
            </a:r>
            <a:r>
              <a:rPr lang="en-US" sz="1600" dirty="0" err="1">
                <a:solidFill>
                  <a:schemeClr val="tx1">
                    <a:lumMod val="75000"/>
                    <a:lumOff val="25000"/>
                  </a:schemeClr>
                </a:solidFill>
              </a:rPr>
              <a:t>oficiālajām</a:t>
            </a:r>
            <a:r>
              <a:rPr lang="en-US" sz="1600" dirty="0">
                <a:solidFill>
                  <a:schemeClr val="tx1">
                    <a:lumMod val="75000"/>
                    <a:lumOff val="25000"/>
                  </a:schemeClr>
                </a:solidFill>
              </a:rPr>
              <a:t> </a:t>
            </a:r>
            <a:r>
              <a:rPr lang="en-US" sz="1600" dirty="0" err="1">
                <a:solidFill>
                  <a:schemeClr val="tx1">
                    <a:lumMod val="75000"/>
                    <a:lumOff val="25000"/>
                  </a:schemeClr>
                </a:solidFill>
              </a:rPr>
              <a:t>vēstulēm</a:t>
            </a:r>
            <a:r>
              <a:rPr lang="en-US" sz="1600" dirty="0">
                <a:solidFill>
                  <a:schemeClr val="tx1">
                    <a:lumMod val="75000"/>
                    <a:lumOff val="25000"/>
                  </a:schemeClr>
                </a:solidFill>
              </a:rPr>
              <a:t>, </a:t>
            </a:r>
            <a:r>
              <a:rPr lang="en-US" sz="1600" dirty="0" err="1">
                <a:solidFill>
                  <a:schemeClr val="tx1">
                    <a:lumMod val="75000"/>
                    <a:lumOff val="25000"/>
                  </a:schemeClr>
                </a:solidFill>
              </a:rPr>
              <a:t>nosūtīti</a:t>
            </a:r>
            <a:r>
              <a:rPr lang="en-US" sz="1600" dirty="0">
                <a:solidFill>
                  <a:schemeClr val="tx1">
                    <a:lumMod val="75000"/>
                    <a:lumOff val="25000"/>
                  </a:schemeClr>
                </a:solidFill>
              </a:rPr>
              <a:t> </a:t>
            </a:r>
            <a:r>
              <a:rPr lang="en-US" sz="1600" dirty="0" err="1">
                <a:solidFill>
                  <a:schemeClr val="tx1">
                    <a:lumMod val="75000"/>
                    <a:lumOff val="25000"/>
                  </a:schemeClr>
                </a:solidFill>
              </a:rPr>
              <a:t>vairāk</a:t>
            </a:r>
            <a:r>
              <a:rPr lang="en-US" sz="1600" dirty="0">
                <a:solidFill>
                  <a:schemeClr val="tx1">
                    <a:lumMod val="75000"/>
                    <a:lumOff val="25000"/>
                  </a:schemeClr>
                </a:solidFill>
              </a:rPr>
              <a:t> </a:t>
            </a:r>
            <a:r>
              <a:rPr lang="en-US" sz="1600" dirty="0" err="1">
                <a:solidFill>
                  <a:schemeClr val="tx1">
                    <a:lumMod val="75000"/>
                    <a:lumOff val="25000"/>
                  </a:schemeClr>
                </a:solidFill>
              </a:rPr>
              <a:t>kā</a:t>
            </a:r>
            <a:r>
              <a:rPr lang="en-US" sz="1600" dirty="0">
                <a:solidFill>
                  <a:schemeClr val="tx1">
                    <a:lumMod val="75000"/>
                    <a:lumOff val="25000"/>
                  </a:schemeClr>
                </a:solidFill>
              </a:rPr>
              <a:t> </a:t>
            </a:r>
            <a:r>
              <a:rPr lang="en-US" sz="1600" b="1" dirty="0">
                <a:solidFill>
                  <a:schemeClr val="tx1">
                    <a:lumMod val="75000"/>
                    <a:lumOff val="25000"/>
                  </a:schemeClr>
                </a:solidFill>
              </a:rPr>
              <a:t>20 </a:t>
            </a:r>
            <a:r>
              <a:rPr lang="en-US" sz="1600" b="1" dirty="0" err="1">
                <a:solidFill>
                  <a:schemeClr val="tx1">
                    <a:lumMod val="75000"/>
                    <a:lumOff val="25000"/>
                  </a:schemeClr>
                </a:solidFill>
              </a:rPr>
              <a:t>atzinumi</a:t>
            </a:r>
            <a:r>
              <a:rPr lang="en-US" sz="1600" b="1" dirty="0">
                <a:solidFill>
                  <a:schemeClr val="tx1">
                    <a:lumMod val="75000"/>
                    <a:lumOff val="25000"/>
                  </a:schemeClr>
                </a:solidFill>
              </a:rPr>
              <a:t> un </a:t>
            </a:r>
            <a:r>
              <a:rPr lang="en-US" sz="1600" b="1" dirty="0" err="1">
                <a:solidFill>
                  <a:schemeClr val="tx1">
                    <a:lumMod val="75000"/>
                    <a:lumOff val="25000"/>
                  </a:schemeClr>
                </a:solidFill>
              </a:rPr>
              <a:t>priekšlikumi</a:t>
            </a:r>
            <a:r>
              <a:rPr lang="en-US" sz="1600" b="1" dirty="0">
                <a:solidFill>
                  <a:schemeClr val="tx1">
                    <a:lumMod val="75000"/>
                    <a:lumOff val="25000"/>
                  </a:schemeClr>
                </a:solidFill>
              </a:rPr>
              <a:t>. </a:t>
            </a:r>
            <a:r>
              <a:rPr lang="en-US" sz="1600" b="1" dirty="0" err="1">
                <a:solidFill>
                  <a:schemeClr val="tx1">
                    <a:lumMod val="75000"/>
                    <a:lumOff val="25000"/>
                  </a:schemeClr>
                </a:solidFill>
              </a:rPr>
              <a:t>Trīs</a:t>
            </a:r>
            <a:r>
              <a:rPr lang="en-US" sz="1600" dirty="0">
                <a:solidFill>
                  <a:schemeClr val="tx1">
                    <a:lumMod val="75000"/>
                    <a:lumOff val="25000"/>
                  </a:schemeClr>
                </a:solidFill>
              </a:rPr>
              <a:t> VKP </a:t>
            </a:r>
            <a:r>
              <a:rPr lang="en-US" sz="1600" dirty="0" err="1">
                <a:solidFill>
                  <a:schemeClr val="tx1">
                    <a:lumMod val="75000"/>
                    <a:lumOff val="25000"/>
                  </a:schemeClr>
                </a:solidFill>
              </a:rPr>
              <a:t>organizāciju</a:t>
            </a:r>
            <a:r>
              <a:rPr lang="en-US" sz="1600" dirty="0">
                <a:solidFill>
                  <a:schemeClr val="tx1">
                    <a:lumMod val="75000"/>
                    <a:lumOff val="25000"/>
                  </a:schemeClr>
                </a:solidFill>
              </a:rPr>
              <a:t> </a:t>
            </a:r>
            <a:r>
              <a:rPr lang="en-US" sz="1600" dirty="0" err="1">
                <a:solidFill>
                  <a:schemeClr val="tx1">
                    <a:lumMod val="75000"/>
                    <a:lumOff val="25000"/>
                  </a:schemeClr>
                </a:solidFill>
              </a:rPr>
              <a:t>iekļautas</a:t>
            </a:r>
            <a:r>
              <a:rPr lang="en-US" sz="1600" dirty="0">
                <a:solidFill>
                  <a:schemeClr val="tx1">
                    <a:lumMod val="75000"/>
                    <a:lumOff val="25000"/>
                  </a:schemeClr>
                </a:solidFill>
              </a:rPr>
              <a:t> Klimata un </a:t>
            </a:r>
            <a:r>
              <a:rPr lang="en-US" sz="1600" dirty="0" err="1">
                <a:solidFill>
                  <a:schemeClr val="tx1">
                    <a:lumMod val="75000"/>
                    <a:lumOff val="25000"/>
                  </a:schemeClr>
                </a:solidFill>
              </a:rPr>
              <a:t>enerģētikas</a:t>
            </a:r>
            <a:r>
              <a:rPr lang="en-US" sz="1600" dirty="0">
                <a:solidFill>
                  <a:schemeClr val="tx1">
                    <a:lumMod val="75000"/>
                    <a:lumOff val="25000"/>
                  </a:schemeClr>
                </a:solidFill>
              </a:rPr>
              <a:t> </a:t>
            </a:r>
            <a:r>
              <a:rPr lang="en-US" sz="1600" dirty="0" err="1">
                <a:solidFill>
                  <a:schemeClr val="tx1">
                    <a:lumMod val="75000"/>
                    <a:lumOff val="25000"/>
                  </a:schemeClr>
                </a:solidFill>
              </a:rPr>
              <a:t>padomē</a:t>
            </a:r>
            <a:r>
              <a:rPr lang="en-US" sz="1600" dirty="0">
                <a:solidFill>
                  <a:schemeClr val="tx1">
                    <a:lumMod val="75000"/>
                    <a:lumOff val="25000"/>
                  </a:schemeClr>
                </a:solidFill>
              </a:rPr>
              <a:t>, </a:t>
            </a:r>
            <a:r>
              <a:rPr lang="en-US" sz="1600" dirty="0" err="1">
                <a:solidFill>
                  <a:schemeClr val="tx1">
                    <a:lumMod val="75000"/>
                    <a:lumOff val="25000"/>
                  </a:schemeClr>
                </a:solidFill>
              </a:rPr>
              <a:t>tāpēc</a:t>
            </a:r>
            <a:r>
              <a:rPr lang="en-US" sz="1600" dirty="0">
                <a:solidFill>
                  <a:schemeClr val="tx1">
                    <a:lumMod val="75000"/>
                    <a:lumOff val="25000"/>
                  </a:schemeClr>
                </a:solidFill>
              </a:rPr>
              <a:t> </a:t>
            </a:r>
            <a:r>
              <a:rPr lang="en-US" sz="1600" dirty="0" err="1">
                <a:solidFill>
                  <a:schemeClr val="tx1">
                    <a:lumMod val="75000"/>
                    <a:lumOff val="25000"/>
                  </a:schemeClr>
                </a:solidFill>
              </a:rPr>
              <a:t>atzinumus</a:t>
            </a:r>
            <a:r>
              <a:rPr lang="en-US" sz="1600" dirty="0">
                <a:solidFill>
                  <a:schemeClr val="tx1">
                    <a:lumMod val="75000"/>
                    <a:lumOff val="25000"/>
                  </a:schemeClr>
                </a:solidFill>
              </a:rPr>
              <a:t> par Latvijas </a:t>
            </a:r>
            <a:r>
              <a:rPr lang="en-US" sz="1600" dirty="0" err="1">
                <a:solidFill>
                  <a:schemeClr val="tx1">
                    <a:lumMod val="75000"/>
                    <a:lumOff val="25000"/>
                  </a:schemeClr>
                </a:solidFill>
              </a:rPr>
              <a:t>valsts</a:t>
            </a:r>
            <a:r>
              <a:rPr lang="en-US" sz="1600" dirty="0">
                <a:solidFill>
                  <a:schemeClr val="tx1">
                    <a:lumMod val="75000"/>
                    <a:lumOff val="25000"/>
                  </a:schemeClr>
                </a:solidFill>
              </a:rPr>
              <a:t> </a:t>
            </a:r>
            <a:r>
              <a:rPr lang="en-US" sz="1600" dirty="0" err="1">
                <a:solidFill>
                  <a:schemeClr val="tx1">
                    <a:lumMod val="75000"/>
                    <a:lumOff val="25000"/>
                  </a:schemeClr>
                </a:solidFill>
              </a:rPr>
              <a:t>pozīcijām</a:t>
            </a:r>
            <a:r>
              <a:rPr lang="en-US" sz="1600" dirty="0">
                <a:solidFill>
                  <a:schemeClr val="tx1">
                    <a:lumMod val="75000"/>
                    <a:lumOff val="25000"/>
                  </a:schemeClr>
                </a:solidFill>
              </a:rPr>
              <a:t> </a:t>
            </a:r>
            <a:r>
              <a:rPr lang="en-US" sz="1600" dirty="0" err="1">
                <a:solidFill>
                  <a:schemeClr val="tx1">
                    <a:lumMod val="75000"/>
                    <a:lumOff val="25000"/>
                  </a:schemeClr>
                </a:solidFill>
              </a:rPr>
              <a:t>klimata</a:t>
            </a:r>
            <a:r>
              <a:rPr lang="en-US" sz="1600" dirty="0">
                <a:solidFill>
                  <a:schemeClr val="tx1">
                    <a:lumMod val="75000"/>
                    <a:lumOff val="25000"/>
                  </a:schemeClr>
                </a:solidFill>
              </a:rPr>
              <a:t> un vides </a:t>
            </a:r>
            <a:r>
              <a:rPr lang="en-US" sz="1600" dirty="0" err="1">
                <a:solidFill>
                  <a:schemeClr val="tx1">
                    <a:lumMod val="75000"/>
                    <a:lumOff val="25000"/>
                  </a:schemeClr>
                </a:solidFill>
              </a:rPr>
              <a:t>jomā</a:t>
            </a:r>
            <a:r>
              <a:rPr lang="en-US" sz="1600" dirty="0">
                <a:solidFill>
                  <a:schemeClr val="tx1">
                    <a:lumMod val="75000"/>
                    <a:lumOff val="25000"/>
                  </a:schemeClr>
                </a:solidFill>
              </a:rPr>
              <a:t> </a:t>
            </a:r>
            <a:r>
              <a:rPr lang="en-US" sz="1600" dirty="0" err="1">
                <a:solidFill>
                  <a:schemeClr val="tx1">
                    <a:lumMod val="75000"/>
                    <a:lumOff val="25000"/>
                  </a:schemeClr>
                </a:solidFill>
              </a:rPr>
              <a:t>prasa</a:t>
            </a:r>
            <a:r>
              <a:rPr lang="en-US" sz="1600" dirty="0">
                <a:solidFill>
                  <a:schemeClr val="tx1">
                    <a:lumMod val="75000"/>
                    <a:lumOff val="25000"/>
                  </a:schemeClr>
                </a:solidFill>
              </a:rPr>
              <a:t> </a:t>
            </a:r>
            <a:r>
              <a:rPr lang="en-US" sz="1600" dirty="0" err="1">
                <a:solidFill>
                  <a:schemeClr val="tx1">
                    <a:lumMod val="75000"/>
                    <a:lumOff val="25000"/>
                  </a:schemeClr>
                </a:solidFill>
              </a:rPr>
              <a:t>arī</a:t>
            </a:r>
            <a:r>
              <a:rPr lang="en-US" sz="1600" dirty="0">
                <a:solidFill>
                  <a:schemeClr val="tx1">
                    <a:lumMod val="75000"/>
                    <a:lumOff val="25000"/>
                  </a:schemeClr>
                </a:solidFill>
              </a:rPr>
              <a:t> KEM.</a:t>
            </a:r>
          </a:p>
          <a:p>
            <a:pPr marL="365760" lvl="1" indent="0">
              <a:lnSpc>
                <a:spcPct val="90000"/>
              </a:lnSpc>
              <a:spcBef>
                <a:spcPts val="1000"/>
              </a:spcBef>
              <a:buFont typeface="Wingdings 3" charset="2"/>
              <a:buChar char=""/>
            </a:pPr>
            <a:r>
              <a:rPr lang="en-US" sz="1600" dirty="0">
                <a:solidFill>
                  <a:schemeClr val="tx1">
                    <a:lumMod val="75000"/>
                    <a:lumOff val="25000"/>
                  </a:schemeClr>
                </a:solidFill>
              </a:rPr>
              <a:t> VKP </a:t>
            </a:r>
            <a:r>
              <a:rPr lang="en-US" sz="1600" dirty="0" err="1">
                <a:solidFill>
                  <a:schemeClr val="tx1">
                    <a:lumMod val="75000"/>
                    <a:lumOff val="25000"/>
                  </a:schemeClr>
                </a:solidFill>
              </a:rPr>
              <a:t>vēstules</a:t>
            </a:r>
            <a:r>
              <a:rPr lang="en-US" sz="1600" dirty="0">
                <a:solidFill>
                  <a:schemeClr val="tx1">
                    <a:lumMod val="75000"/>
                    <a:lumOff val="25000"/>
                  </a:schemeClr>
                </a:solidFill>
              </a:rPr>
              <a:t> nav </a:t>
            </a:r>
            <a:r>
              <a:rPr lang="en-US" sz="1600" dirty="0" err="1">
                <a:solidFill>
                  <a:schemeClr val="tx1">
                    <a:lumMod val="75000"/>
                    <a:lumOff val="25000"/>
                  </a:schemeClr>
                </a:solidFill>
              </a:rPr>
              <a:t>viedokļraksti</a:t>
            </a:r>
            <a:r>
              <a:rPr lang="en-US" sz="1600" dirty="0">
                <a:solidFill>
                  <a:schemeClr val="tx1">
                    <a:lumMod val="75000"/>
                    <a:lumOff val="25000"/>
                  </a:schemeClr>
                </a:solidFill>
              </a:rPr>
              <a:t>, </a:t>
            </a:r>
            <a:r>
              <a:rPr lang="en-US" sz="1600" dirty="0" err="1">
                <a:solidFill>
                  <a:schemeClr val="tx1">
                    <a:lumMod val="75000"/>
                    <a:lumOff val="25000"/>
                  </a:schemeClr>
                </a:solidFill>
              </a:rPr>
              <a:t>tās</a:t>
            </a:r>
            <a:r>
              <a:rPr lang="en-US" sz="1600" dirty="0">
                <a:solidFill>
                  <a:schemeClr val="tx1">
                    <a:lumMod val="75000"/>
                    <a:lumOff val="25000"/>
                  </a:schemeClr>
                </a:solidFill>
              </a:rPr>
              <a:t> </a:t>
            </a:r>
            <a:r>
              <a:rPr lang="en-US" sz="1600" b="1" dirty="0" err="1">
                <a:solidFill>
                  <a:schemeClr val="tx1">
                    <a:lumMod val="75000"/>
                    <a:lumOff val="25000"/>
                  </a:schemeClr>
                </a:solidFill>
              </a:rPr>
              <a:t>gatavotas</a:t>
            </a:r>
            <a:r>
              <a:rPr lang="en-US" sz="1600" b="1" dirty="0">
                <a:solidFill>
                  <a:schemeClr val="tx1">
                    <a:lumMod val="75000"/>
                    <a:lumOff val="25000"/>
                  </a:schemeClr>
                </a:solidFill>
              </a:rPr>
              <a:t> </a:t>
            </a:r>
            <a:r>
              <a:rPr lang="en-US" sz="1600" b="1" dirty="0" err="1">
                <a:solidFill>
                  <a:schemeClr val="tx1">
                    <a:lumMod val="75000"/>
                    <a:lumOff val="25000"/>
                  </a:schemeClr>
                </a:solidFill>
              </a:rPr>
              <a:t>ļoti</a:t>
            </a:r>
            <a:r>
              <a:rPr lang="en-US" sz="1600" b="1" dirty="0">
                <a:solidFill>
                  <a:schemeClr val="tx1">
                    <a:lumMod val="75000"/>
                    <a:lumOff val="25000"/>
                  </a:schemeClr>
                </a:solidFill>
              </a:rPr>
              <a:t> </a:t>
            </a:r>
            <a:r>
              <a:rPr lang="en-US" sz="1600" b="1" dirty="0" err="1">
                <a:solidFill>
                  <a:schemeClr val="tx1">
                    <a:lumMod val="75000"/>
                    <a:lumOff val="25000"/>
                  </a:schemeClr>
                </a:solidFill>
              </a:rPr>
              <a:t>profesionāli</a:t>
            </a:r>
            <a:r>
              <a:rPr lang="en-US" sz="1600" dirty="0">
                <a:solidFill>
                  <a:schemeClr val="tx1">
                    <a:lumMod val="75000"/>
                    <a:lumOff val="25000"/>
                  </a:schemeClr>
                </a:solidFill>
              </a:rPr>
              <a:t>, </a:t>
            </a:r>
            <a:r>
              <a:rPr lang="en-US" sz="1600" dirty="0" err="1">
                <a:solidFill>
                  <a:schemeClr val="tx1">
                    <a:lumMod val="75000"/>
                    <a:lumOff val="25000"/>
                  </a:schemeClr>
                </a:solidFill>
              </a:rPr>
              <a:t>ar</a:t>
            </a:r>
            <a:r>
              <a:rPr lang="en-US" sz="1600" dirty="0">
                <a:solidFill>
                  <a:schemeClr val="tx1">
                    <a:lumMod val="75000"/>
                    <a:lumOff val="25000"/>
                  </a:schemeClr>
                </a:solidFill>
              </a:rPr>
              <a:t> </a:t>
            </a:r>
            <a:r>
              <a:rPr lang="en-US" sz="1600" dirty="0" err="1">
                <a:solidFill>
                  <a:schemeClr val="tx1">
                    <a:lumMod val="75000"/>
                    <a:lumOff val="25000"/>
                  </a:schemeClr>
                </a:solidFill>
              </a:rPr>
              <a:t>atsaucēm</a:t>
            </a:r>
            <a:r>
              <a:rPr lang="en-US" sz="1600" dirty="0">
                <a:solidFill>
                  <a:schemeClr val="tx1">
                    <a:lumMod val="75000"/>
                    <a:lumOff val="25000"/>
                  </a:schemeClr>
                </a:solidFill>
              </a:rPr>
              <a:t> </a:t>
            </a:r>
            <a:r>
              <a:rPr lang="en-US" sz="1600" dirty="0" err="1">
                <a:solidFill>
                  <a:schemeClr val="tx1">
                    <a:lumMod val="75000"/>
                    <a:lumOff val="25000"/>
                  </a:schemeClr>
                </a:solidFill>
              </a:rPr>
              <a:t>uz</a:t>
            </a:r>
            <a:r>
              <a:rPr lang="en-US" sz="1600" dirty="0">
                <a:solidFill>
                  <a:schemeClr val="tx1">
                    <a:lumMod val="75000"/>
                    <a:lumOff val="25000"/>
                  </a:schemeClr>
                </a:solidFill>
              </a:rPr>
              <a:t> </a:t>
            </a:r>
            <a:r>
              <a:rPr lang="en-US" sz="1600" dirty="0" err="1">
                <a:solidFill>
                  <a:schemeClr val="tx1">
                    <a:lumMod val="75000"/>
                    <a:lumOff val="25000"/>
                  </a:schemeClr>
                </a:solidFill>
              </a:rPr>
              <a:t>normatīviem</a:t>
            </a:r>
            <a:r>
              <a:rPr lang="en-US" sz="1600" dirty="0">
                <a:solidFill>
                  <a:schemeClr val="tx1">
                    <a:lumMod val="75000"/>
                    <a:lumOff val="25000"/>
                  </a:schemeClr>
                </a:solidFill>
              </a:rPr>
              <a:t>, </a:t>
            </a:r>
            <a:r>
              <a:rPr lang="en-US" sz="1600" dirty="0" err="1">
                <a:solidFill>
                  <a:schemeClr val="tx1">
                    <a:lumMod val="75000"/>
                    <a:lumOff val="25000"/>
                  </a:schemeClr>
                </a:solidFill>
              </a:rPr>
              <a:t>pētījumiem</a:t>
            </a:r>
            <a:r>
              <a:rPr lang="en-US" sz="1600" dirty="0">
                <a:solidFill>
                  <a:schemeClr val="tx1">
                    <a:lumMod val="75000"/>
                    <a:lumOff val="25000"/>
                  </a:schemeClr>
                </a:solidFill>
              </a:rPr>
              <a:t> un </a:t>
            </a:r>
            <a:r>
              <a:rPr lang="en-US" sz="1600" dirty="0" err="1">
                <a:solidFill>
                  <a:schemeClr val="tx1">
                    <a:lumMod val="75000"/>
                    <a:lumOff val="25000"/>
                  </a:schemeClr>
                </a:solidFill>
              </a:rPr>
              <a:t>literatūras</a:t>
            </a:r>
            <a:r>
              <a:rPr lang="en-US" sz="1600" dirty="0">
                <a:solidFill>
                  <a:schemeClr val="tx1">
                    <a:lumMod val="75000"/>
                    <a:lumOff val="25000"/>
                  </a:schemeClr>
                </a:solidFill>
              </a:rPr>
              <a:t> </a:t>
            </a:r>
            <a:r>
              <a:rPr lang="en-US" sz="1600" dirty="0" err="1">
                <a:solidFill>
                  <a:schemeClr val="tx1">
                    <a:lumMod val="75000"/>
                    <a:lumOff val="25000"/>
                  </a:schemeClr>
                </a:solidFill>
              </a:rPr>
              <a:t>avotiem</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14242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AF072-53C8-4ADB-93E6-2759AEA46766}"/>
              </a:ext>
            </a:extLst>
          </p:cNvPr>
          <p:cNvSpPr>
            <a:spLocks noGrp="1"/>
          </p:cNvSpPr>
          <p:nvPr>
            <p:ph idx="1"/>
          </p:nvPr>
        </p:nvSpPr>
        <p:spPr>
          <a:xfrm>
            <a:off x="1187624" y="1484784"/>
            <a:ext cx="7632848" cy="5184576"/>
          </a:xfrm>
        </p:spPr>
        <p:txBody>
          <a:bodyPr>
            <a:normAutofit/>
          </a:bodyPr>
          <a:lstStyle/>
          <a:p>
            <a:pPr marL="109728" indent="0">
              <a:buNone/>
            </a:pPr>
            <a:endParaRPr lang="lv-LV" dirty="0"/>
          </a:p>
          <a:p>
            <a:pPr algn="just">
              <a:spcAft>
                <a:spcPts val="600"/>
              </a:spcAft>
            </a:pPr>
            <a:r>
              <a:rPr lang="lv-LV" dirty="0">
                <a:latin typeface="Arial" panose="020B0604020202020204" pitchFamily="34" charset="0"/>
                <a:ea typeface="Times New Roman" panose="02020603050405020304" pitchFamily="18" charset="0"/>
                <a:cs typeface="Arial" panose="020B0604020202020204" pitchFamily="34" charset="0"/>
              </a:rPr>
              <a:t>1.	Viedās administrācijas un reģionālās attīstības ministrijas (VARAM)  galveno darbu plānā 2025.gadam paredzētās rīcības un pasākumi dabas aizsardzības un pašvaldību uzraudzības jomās.</a:t>
            </a:r>
          </a:p>
          <a:p>
            <a:pPr algn="just">
              <a:spcAft>
                <a:spcPts val="600"/>
              </a:spcAft>
            </a:pPr>
            <a:r>
              <a:rPr lang="lv-LV" dirty="0">
                <a:latin typeface="Arial" panose="020B0604020202020204" pitchFamily="34" charset="0"/>
                <a:ea typeface="Times New Roman" panose="02020603050405020304" pitchFamily="18" charset="0"/>
                <a:cs typeface="Arial" panose="020B0604020202020204" pitchFamily="34" charset="0"/>
              </a:rPr>
              <a:t>2.	Dabas aizsardzības pārvaldes “Zaļais kurss”; saruna ar Dabas aizsardzības pārvaldes ģenerāldirektori Lauru </a:t>
            </a:r>
            <a:r>
              <a:rPr lang="lv-LV" dirty="0" err="1">
                <a:latin typeface="Arial" panose="020B0604020202020204" pitchFamily="34" charset="0"/>
                <a:ea typeface="Times New Roman" panose="02020603050405020304" pitchFamily="18" charset="0"/>
                <a:cs typeface="Arial" panose="020B0604020202020204" pitchFamily="34" charset="0"/>
              </a:rPr>
              <a:t>Anteinu</a:t>
            </a:r>
            <a:r>
              <a:rPr lang="lv-LV" dirty="0">
                <a:latin typeface="Arial" panose="020B0604020202020204" pitchFamily="34" charset="0"/>
                <a:ea typeface="Times New Roman" panose="02020603050405020304" pitchFamily="18" charset="0"/>
                <a:cs typeface="Arial" panose="020B0604020202020204" pitchFamily="34" charset="0"/>
              </a:rPr>
              <a:t>, DAP attīstības redzējums;</a:t>
            </a:r>
          </a:p>
          <a:p>
            <a:pPr algn="just">
              <a:spcAft>
                <a:spcPts val="600"/>
              </a:spcAft>
            </a:pPr>
            <a:r>
              <a:rPr lang="lv-LV" dirty="0">
                <a:latin typeface="Arial" panose="020B0604020202020204" pitchFamily="34" charset="0"/>
                <a:ea typeface="Times New Roman" panose="02020603050405020304" pitchFamily="18" charset="0"/>
                <a:cs typeface="Arial" panose="020B0604020202020204" pitchFamily="34" charset="0"/>
              </a:rPr>
              <a:t>3.	Dialogs ar SIA “Estonian, </a:t>
            </a:r>
            <a:r>
              <a:rPr lang="lv-LV" dirty="0" err="1">
                <a:latin typeface="Arial" panose="020B0604020202020204" pitchFamily="34" charset="0"/>
                <a:ea typeface="Times New Roman" panose="02020603050405020304" pitchFamily="18" charset="0"/>
                <a:cs typeface="Arial" panose="020B0604020202020204" pitchFamily="34" charset="0"/>
              </a:rPr>
              <a:t>Latvian</a:t>
            </a:r>
            <a:r>
              <a:rPr lang="lv-LV" dirty="0">
                <a:latin typeface="Arial" panose="020B0604020202020204" pitchFamily="34" charset="0"/>
                <a:ea typeface="Times New Roman" panose="02020603050405020304" pitchFamily="18" charset="0"/>
                <a:cs typeface="Arial" panose="020B0604020202020204" pitchFamily="34" charset="0"/>
              </a:rPr>
              <a:t> &amp; </a:t>
            </a:r>
            <a:r>
              <a:rPr lang="lv-LV" dirty="0" err="1">
                <a:latin typeface="Arial" panose="020B0604020202020204" pitchFamily="34" charset="0"/>
                <a:ea typeface="Times New Roman" panose="02020603050405020304" pitchFamily="18" charset="0"/>
                <a:cs typeface="Arial" panose="020B0604020202020204" pitchFamily="34" charset="0"/>
              </a:rPr>
              <a:t>Lithuanian</a:t>
            </a:r>
            <a:r>
              <a:rPr lang="lv-LV" dirty="0">
                <a:latin typeface="Arial" panose="020B0604020202020204" pitchFamily="34" charset="0"/>
                <a:ea typeface="Times New Roman" panose="02020603050405020304" pitchFamily="18" charset="0"/>
                <a:cs typeface="Arial" panose="020B0604020202020204" pitchFamily="34" charset="0"/>
              </a:rPr>
              <a:t> </a:t>
            </a:r>
            <a:r>
              <a:rPr lang="lv-LV" dirty="0" err="1">
                <a:latin typeface="Arial" panose="020B0604020202020204" pitchFamily="34" charset="0"/>
                <a:ea typeface="Times New Roman" panose="02020603050405020304" pitchFamily="18" charset="0"/>
                <a:cs typeface="Arial" panose="020B0604020202020204" pitchFamily="34" charset="0"/>
              </a:rPr>
              <a:t>Environment</a:t>
            </a:r>
            <a:r>
              <a:rPr lang="lv-LV" dirty="0">
                <a:latin typeface="Arial" panose="020B0604020202020204" pitchFamily="34" charset="0"/>
                <a:ea typeface="Times New Roman" panose="02020603050405020304" pitchFamily="18" charset="0"/>
                <a:cs typeface="Arial" panose="020B0604020202020204" pitchFamily="34" charset="0"/>
              </a:rPr>
              <a:t>” ietekmes uz vidi ekspertu Oskaru </a:t>
            </a:r>
            <a:r>
              <a:rPr lang="lv-LV" dirty="0" err="1">
                <a:latin typeface="Arial" panose="020B0604020202020204" pitchFamily="34" charset="0"/>
                <a:ea typeface="Times New Roman" panose="02020603050405020304" pitchFamily="18" charset="0"/>
                <a:cs typeface="Arial" panose="020B0604020202020204" pitchFamily="34" charset="0"/>
              </a:rPr>
              <a:t>Beikuli</a:t>
            </a:r>
            <a:r>
              <a:rPr lang="lv-LV" dirty="0">
                <a:latin typeface="Arial" panose="020B0604020202020204" pitchFamily="34" charset="0"/>
                <a:ea typeface="Times New Roman" panose="02020603050405020304" pitchFamily="18" charset="0"/>
                <a:cs typeface="Arial" panose="020B0604020202020204" pitchFamily="34" charset="0"/>
              </a:rPr>
              <a:t> un VKP organizāciju viedokļu “</a:t>
            </a:r>
            <a:r>
              <a:rPr lang="lv-LV" dirty="0" err="1">
                <a:latin typeface="Arial" panose="020B0604020202020204" pitchFamily="34" charset="0"/>
                <a:ea typeface="Times New Roman" panose="02020603050405020304" pitchFamily="18" charset="0"/>
                <a:cs typeface="Arial" panose="020B0604020202020204" pitchFamily="34" charset="0"/>
              </a:rPr>
              <a:t>kalibrācija</a:t>
            </a:r>
            <a:r>
              <a:rPr lang="lv-LV" dirty="0">
                <a:latin typeface="Arial" panose="020B0604020202020204" pitchFamily="34" charset="0"/>
                <a:ea typeface="Times New Roman" panose="02020603050405020304" pitchFamily="18" charset="0"/>
                <a:cs typeface="Arial" panose="020B0604020202020204" pitchFamily="34" charset="0"/>
              </a:rPr>
              <a:t>” Par vēja parku ietekmes uz vidi izvērtējumu;</a:t>
            </a:r>
          </a:p>
          <a:p>
            <a:pPr algn="just">
              <a:spcAft>
                <a:spcPts val="600"/>
              </a:spcAft>
            </a:pPr>
            <a:r>
              <a:rPr lang="lv-LV" dirty="0">
                <a:latin typeface="Arial" panose="020B0604020202020204" pitchFamily="34" charset="0"/>
                <a:ea typeface="Times New Roman" panose="02020603050405020304" pitchFamily="18" charset="0"/>
                <a:cs typeface="Arial" panose="020B0604020202020204" pitchFamily="34" charset="0"/>
              </a:rPr>
              <a:t>4.	Dialogs par valsts pārvaldes birokrātijas un administratīvā sloga mazināšanas </a:t>
            </a:r>
            <a:r>
              <a:rPr lang="en-US" dirty="0" err="1">
                <a:latin typeface="Arial" panose="020B0604020202020204" pitchFamily="34" charset="0"/>
                <a:ea typeface="Times New Roman" panose="02020603050405020304" pitchFamily="18" charset="0"/>
                <a:cs typeface="Arial" panose="020B0604020202020204" pitchFamily="34" charset="0"/>
              </a:rPr>
              <a:t>pasākumiem</a:t>
            </a:r>
            <a:r>
              <a:rPr lang="en-US" dirty="0">
                <a:latin typeface="Arial" panose="020B0604020202020204" pitchFamily="34" charset="0"/>
                <a:ea typeface="Times New Roman" panose="02020603050405020304" pitchFamily="18" charset="0"/>
                <a:cs typeface="Arial" panose="020B0604020202020204" pitchFamily="34" charset="0"/>
              </a:rPr>
              <a:t>, un to </a:t>
            </a:r>
            <a:r>
              <a:rPr lang="en-US" dirty="0" err="1">
                <a:latin typeface="Arial" panose="020B0604020202020204" pitchFamily="34" charset="0"/>
                <a:ea typeface="Times New Roman" panose="02020603050405020304" pitchFamily="18" charset="0"/>
                <a:cs typeface="Arial" panose="020B0604020202020204" pitchFamily="34" charset="0"/>
              </a:rPr>
              <a:t>potenciālo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ietekme</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uz</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vidi</a:t>
            </a:r>
            <a:r>
              <a:rPr lang="en-US" dirty="0">
                <a:latin typeface="Arial" panose="020B0604020202020204" pitchFamily="34" charset="0"/>
                <a:ea typeface="Times New Roman" panose="02020603050405020304" pitchFamily="18" charset="0"/>
                <a:cs typeface="Arial" panose="020B0604020202020204" pitchFamily="34" charset="0"/>
              </a:rPr>
              <a:t>.</a:t>
            </a:r>
            <a:endParaRPr lang="lv-LV"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lv-LV" dirty="0">
                <a:latin typeface="Arial" panose="020B0604020202020204" pitchFamily="34" charset="0"/>
                <a:ea typeface="Times New Roman" panose="02020603050405020304" pitchFamily="18" charset="0"/>
                <a:cs typeface="Arial" panose="020B0604020202020204" pitchFamily="34" charset="0"/>
              </a:rPr>
              <a:t>5.	Aktualitātes un plānošanas dokumenti mežu politikas jomā, saruna ar ZM</a:t>
            </a:r>
            <a:r>
              <a:rPr lang="en-US" dirty="0">
                <a:latin typeface="Arial" panose="020B0604020202020204" pitchFamily="34" charset="0"/>
                <a:ea typeface="Times New Roman" panose="02020603050405020304" pitchFamily="18" charset="0"/>
                <a:cs typeface="Arial" panose="020B0604020202020204" pitchFamily="34" charset="0"/>
              </a:rPr>
              <a:t>, Mežu politikas </a:t>
            </a:r>
            <a:r>
              <a:rPr lang="en-US" dirty="0" err="1">
                <a:latin typeface="Arial" panose="020B0604020202020204" pitchFamily="34" charset="0"/>
                <a:ea typeface="Times New Roman" panose="02020603050405020304" pitchFamily="18" charset="0"/>
                <a:cs typeface="Arial" panose="020B0604020202020204" pitchFamily="34" charset="0"/>
              </a:rPr>
              <a:t>pamatnostādņu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projekts</a:t>
            </a:r>
            <a:r>
              <a:rPr lang="en-US" dirty="0">
                <a:latin typeface="Arial" panose="020B0604020202020204" pitchFamily="34" charset="0"/>
                <a:ea typeface="Times New Roman" panose="02020603050405020304" pitchFamily="18" charset="0"/>
                <a:cs typeface="Arial" panose="020B0604020202020204" pitchFamily="34" charset="0"/>
              </a:rPr>
              <a:t>.</a:t>
            </a:r>
            <a:endParaRPr lang="lv-LV"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itle 2">
            <a:extLst>
              <a:ext uri="{FF2B5EF4-FFF2-40B4-BE49-F238E27FC236}">
                <a16:creationId xmlns:a16="http://schemas.microsoft.com/office/drawing/2014/main" id="{69301725-C389-427F-A929-CBC9B8548625}"/>
              </a:ext>
            </a:extLst>
          </p:cNvPr>
          <p:cNvSpPr txBox="1">
            <a:spLocks noGrp="1"/>
          </p:cNvSpPr>
          <p:nvPr>
            <p:ph type="title"/>
          </p:nvPr>
        </p:nvSpPr>
        <p:spPr>
          <a:xfrm>
            <a:off x="1277400" y="260648"/>
            <a:ext cx="6589199" cy="128089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	</a:t>
            </a:r>
            <a:r>
              <a:rPr lang="en-US" sz="2800" dirty="0" err="1"/>
              <a:t>Galvenās</a:t>
            </a:r>
            <a:r>
              <a:rPr lang="en-US" sz="2800" dirty="0"/>
              <a:t> </a:t>
            </a:r>
            <a:r>
              <a:rPr lang="lv-LV" sz="2800" dirty="0"/>
              <a:t>VKP sanāksmju</a:t>
            </a:r>
            <a:r>
              <a:rPr lang="en-US" sz="2800" dirty="0"/>
              <a:t> </a:t>
            </a:r>
            <a:r>
              <a:rPr lang="lv-LV" sz="2800" dirty="0"/>
              <a:t>tēmas</a:t>
            </a:r>
          </a:p>
        </p:txBody>
      </p:sp>
    </p:spTree>
    <p:extLst>
      <p:ext uri="{BB962C8B-B14F-4D97-AF65-F5344CB8AC3E}">
        <p14:creationId xmlns:p14="http://schemas.microsoft.com/office/powerpoint/2010/main" val="227545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AF072-53C8-4ADB-93E6-2759AEA46766}"/>
              </a:ext>
            </a:extLst>
          </p:cNvPr>
          <p:cNvSpPr>
            <a:spLocks noGrp="1"/>
          </p:cNvSpPr>
          <p:nvPr>
            <p:ph idx="1"/>
          </p:nvPr>
        </p:nvSpPr>
        <p:spPr>
          <a:xfrm>
            <a:off x="1115616" y="1340768"/>
            <a:ext cx="7920880" cy="5373216"/>
          </a:xfrm>
        </p:spPr>
        <p:txBody>
          <a:bodyPr>
            <a:normAutofit/>
          </a:bodyPr>
          <a:lstStyle/>
          <a:p>
            <a:pPr marL="452628"/>
            <a:r>
              <a:rPr lang="lv-LV" dirty="0"/>
              <a:t>6.	Valsts vides dienesta un Enerģētikas vides aģentūras apvienošana - ieguvumi un riski</a:t>
            </a:r>
            <a:r>
              <a:rPr lang="en-US" dirty="0"/>
              <a:t> (</a:t>
            </a:r>
            <a:r>
              <a:rPr lang="en-US" dirty="0" err="1"/>
              <a:t>vēstule</a:t>
            </a:r>
            <a:r>
              <a:rPr lang="en-US" dirty="0"/>
              <a:t> un 3 </a:t>
            </a:r>
            <a:r>
              <a:rPr lang="en-US" dirty="0" err="1"/>
              <a:t>sanāksmes</a:t>
            </a:r>
            <a:r>
              <a:rPr lang="en-US" dirty="0"/>
              <a:t>)</a:t>
            </a:r>
            <a:endParaRPr lang="lv-LV" dirty="0"/>
          </a:p>
          <a:p>
            <a:pPr marL="452628"/>
            <a:r>
              <a:rPr lang="lv-LV" dirty="0"/>
              <a:t>7.	ES vērtējums par Latvijas Nacionālais enerģētikas un klimata plānu 2021.-2030.gadam - konsekvences un nepieciešamās rīcības; Klimata un enerģētikas ministrijas valsts sekretāre Līga </a:t>
            </a:r>
            <a:r>
              <a:rPr lang="lv-LV" dirty="0" err="1"/>
              <a:t>Kurevska</a:t>
            </a:r>
            <a:r>
              <a:rPr lang="lv-LV" dirty="0"/>
              <a:t>;</a:t>
            </a:r>
          </a:p>
          <a:p>
            <a:pPr marL="452628"/>
            <a:r>
              <a:rPr lang="lv-LV" dirty="0"/>
              <a:t>8.	Par VARAM budžeta 2026.g projektu: Redzējums par iespējamo pārvaldības  restrukturizāciju un provizorisko funkciju optimizāciju dabas aizsardzības un pašvaldību pārvaldības sektorā; provizoriskie taupības pasākumi VARAM budžeta apakšprogrammās - institūcijās un struktūrvienībās, VARAM plānotie administratīvā sloga samazināšanas pasākumi budžeta veidošanas kontekstā;</a:t>
            </a:r>
          </a:p>
          <a:p>
            <a:pPr marL="452628"/>
            <a:r>
              <a:rPr lang="lv-LV" dirty="0"/>
              <a:t>9.	</a:t>
            </a:r>
            <a:r>
              <a:rPr lang="lv-LV" dirty="0">
                <a:solidFill>
                  <a:srgbClr val="C00000"/>
                </a:solidFill>
              </a:rPr>
              <a:t>VKP darba organizācija un informācijas aprite</a:t>
            </a:r>
            <a:r>
              <a:rPr lang="en-US" dirty="0">
                <a:solidFill>
                  <a:srgbClr val="C00000"/>
                </a:solidFill>
              </a:rPr>
              <a:t> – </a:t>
            </a:r>
            <a:r>
              <a:rPr lang="en-US" dirty="0" err="1">
                <a:solidFill>
                  <a:srgbClr val="C00000"/>
                </a:solidFill>
              </a:rPr>
              <a:t>lūdzu</a:t>
            </a:r>
            <a:r>
              <a:rPr lang="en-US" dirty="0">
                <a:solidFill>
                  <a:srgbClr val="C00000"/>
                </a:solidFill>
              </a:rPr>
              <a:t> </a:t>
            </a:r>
            <a:r>
              <a:rPr lang="en-US" dirty="0" err="1">
                <a:solidFill>
                  <a:srgbClr val="C00000"/>
                </a:solidFill>
              </a:rPr>
              <a:t>atgādinam</a:t>
            </a:r>
            <a:r>
              <a:rPr lang="en-US" dirty="0">
                <a:solidFill>
                  <a:srgbClr val="C00000"/>
                </a:solidFill>
              </a:rPr>
              <a:t> </a:t>
            </a:r>
            <a:r>
              <a:rPr lang="en-US" dirty="0" err="1">
                <a:solidFill>
                  <a:srgbClr val="C00000"/>
                </a:solidFill>
              </a:rPr>
              <a:t>viens</a:t>
            </a:r>
            <a:r>
              <a:rPr lang="en-US" dirty="0">
                <a:solidFill>
                  <a:srgbClr val="C00000"/>
                </a:solidFill>
              </a:rPr>
              <a:t> </a:t>
            </a:r>
            <a:r>
              <a:rPr lang="en-US" dirty="0" err="1">
                <a:solidFill>
                  <a:srgbClr val="C00000"/>
                </a:solidFill>
              </a:rPr>
              <a:t>otram</a:t>
            </a:r>
            <a:r>
              <a:rPr lang="en-US" dirty="0">
                <a:solidFill>
                  <a:srgbClr val="C00000"/>
                </a:solidFill>
              </a:rPr>
              <a:t> un </a:t>
            </a:r>
            <a:r>
              <a:rPr lang="en-US" dirty="0" err="1">
                <a:solidFill>
                  <a:srgbClr val="C00000"/>
                </a:solidFill>
              </a:rPr>
              <a:t>ievērojam</a:t>
            </a:r>
            <a:r>
              <a:rPr lang="en-US" dirty="0">
                <a:solidFill>
                  <a:srgbClr val="C00000"/>
                </a:solidFill>
              </a:rPr>
              <a:t> </a:t>
            </a:r>
            <a:r>
              <a:rPr lang="en-US" dirty="0" err="1">
                <a:solidFill>
                  <a:srgbClr val="C00000"/>
                </a:solidFill>
              </a:rPr>
              <a:t>šogad</a:t>
            </a:r>
            <a:r>
              <a:rPr lang="en-US" dirty="0">
                <a:solidFill>
                  <a:srgbClr val="C00000"/>
                </a:solidFill>
              </a:rPr>
              <a:t>. </a:t>
            </a:r>
            <a:endParaRPr lang="lv-LV" dirty="0">
              <a:solidFill>
                <a:srgbClr val="C00000"/>
              </a:solidFill>
            </a:endParaRPr>
          </a:p>
        </p:txBody>
      </p:sp>
      <p:sp>
        <p:nvSpPr>
          <p:cNvPr id="8" name="Title 2">
            <a:extLst>
              <a:ext uri="{FF2B5EF4-FFF2-40B4-BE49-F238E27FC236}">
                <a16:creationId xmlns:a16="http://schemas.microsoft.com/office/drawing/2014/main" id="{69301725-C389-427F-A929-CBC9B8548625}"/>
              </a:ext>
            </a:extLst>
          </p:cNvPr>
          <p:cNvSpPr txBox="1">
            <a:spLocks noGrp="1"/>
          </p:cNvSpPr>
          <p:nvPr>
            <p:ph type="title"/>
          </p:nvPr>
        </p:nvSpPr>
        <p:spPr>
          <a:xfrm>
            <a:off x="1277400" y="306333"/>
            <a:ext cx="7039016" cy="128089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	</a:t>
            </a:r>
            <a:r>
              <a:rPr lang="en-US" sz="2800" dirty="0" err="1"/>
              <a:t>Galvenās</a:t>
            </a:r>
            <a:r>
              <a:rPr lang="en-US" sz="2800" dirty="0"/>
              <a:t> VKP </a:t>
            </a:r>
            <a:r>
              <a:rPr lang="en-US" sz="2800" dirty="0" err="1"/>
              <a:t>sanāksmju</a:t>
            </a:r>
            <a:r>
              <a:rPr lang="en-US" sz="2800" dirty="0"/>
              <a:t> </a:t>
            </a:r>
            <a:r>
              <a:rPr lang="en-US" sz="2800" dirty="0" err="1"/>
              <a:t>tēmas</a:t>
            </a:r>
            <a:r>
              <a:rPr lang="en-US" sz="2800" dirty="0"/>
              <a:t> (1)</a:t>
            </a:r>
            <a:endParaRPr lang="lv-LV" sz="2800" dirty="0"/>
          </a:p>
        </p:txBody>
      </p:sp>
    </p:spTree>
    <p:extLst>
      <p:ext uri="{BB962C8B-B14F-4D97-AF65-F5344CB8AC3E}">
        <p14:creationId xmlns:p14="http://schemas.microsoft.com/office/powerpoint/2010/main" val="419582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D486-22C8-66CE-9E84-FE2742453F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B1E00-79F5-5312-6C5C-2913749573A4}"/>
              </a:ext>
            </a:extLst>
          </p:cNvPr>
          <p:cNvSpPr>
            <a:spLocks noGrp="1"/>
          </p:cNvSpPr>
          <p:nvPr>
            <p:ph idx="1"/>
          </p:nvPr>
        </p:nvSpPr>
        <p:spPr>
          <a:xfrm>
            <a:off x="1115616" y="1340768"/>
            <a:ext cx="7920880" cy="5373216"/>
          </a:xfrm>
        </p:spPr>
        <p:txBody>
          <a:bodyPr>
            <a:normAutofit/>
          </a:bodyPr>
          <a:lstStyle/>
          <a:p>
            <a:pPr marL="452628"/>
            <a:r>
              <a:rPr lang="lv-LV" dirty="0"/>
              <a:t>10.	 Par sagatavoto rīkojuma projektu “Par Latvijas Nacionālā botāniskā dārza pievienošanu Dabas aizsardzības pārvaldei”;</a:t>
            </a:r>
          </a:p>
          <a:p>
            <a:pPr marL="452628"/>
            <a:r>
              <a:rPr lang="lv-LV" dirty="0"/>
              <a:t>11.	Par Latvijas priekšlikumiem Eiropas Savienības Bioloģiskās daudzveidības stratēģijas 2030 mērķu sasniegšanai, nodrošinot līdz 30% Latvijas teritorijas bioloģiskās daudzveidības aizsardzībai, tostarp līdz 2030. gadam ietverot 10% stingri aizsargātās platības, un nosakot jaunas īpaši aizsargājamas dabas teritorijas”, </a:t>
            </a:r>
          </a:p>
          <a:p>
            <a:pPr marL="452628"/>
            <a:r>
              <a:rPr lang="lv-LV" dirty="0"/>
              <a:t>12.	Par brīdinājuma zīmēm krupju migrācijas periodā (atgriešanās pie iepriekš skatīta un risināma jautājuma);</a:t>
            </a:r>
          </a:p>
          <a:p>
            <a:pPr marL="452628"/>
            <a:r>
              <a:rPr lang="lv-LV" dirty="0"/>
              <a:t>13.	Par Latvijas Nacionālo Dabas Atjaunošanas programmu (NAP).</a:t>
            </a:r>
            <a:r>
              <a:rPr lang="en-US" dirty="0"/>
              <a:t> </a:t>
            </a:r>
            <a:r>
              <a:rPr lang="en-US" dirty="0" err="1"/>
              <a:t>Darba</a:t>
            </a:r>
            <a:r>
              <a:rPr lang="en-US" dirty="0"/>
              <a:t> </a:t>
            </a:r>
            <a:r>
              <a:rPr lang="en-US" dirty="0" err="1"/>
              <a:t>grupā</a:t>
            </a:r>
            <a:r>
              <a:rPr lang="en-US" dirty="0"/>
              <a:t> </a:t>
            </a:r>
            <a:r>
              <a:rPr lang="en-US" dirty="0" err="1"/>
              <a:t>pārstāvētas</a:t>
            </a:r>
            <a:r>
              <a:rPr lang="en-US" dirty="0"/>
              <a:t> 5 VKP </a:t>
            </a:r>
            <a:r>
              <a:rPr lang="en-US" dirty="0" err="1"/>
              <a:t>organizācijas</a:t>
            </a:r>
            <a:r>
              <a:rPr lang="en-US" dirty="0"/>
              <a:t>.</a:t>
            </a:r>
            <a:endParaRPr lang="lv-LV" dirty="0"/>
          </a:p>
        </p:txBody>
      </p:sp>
      <p:sp>
        <p:nvSpPr>
          <p:cNvPr id="7" name="Title 2">
            <a:extLst>
              <a:ext uri="{FF2B5EF4-FFF2-40B4-BE49-F238E27FC236}">
                <a16:creationId xmlns:a16="http://schemas.microsoft.com/office/drawing/2014/main" id="{53C6D85D-4326-4E0D-E3D8-32290709A046}"/>
              </a:ext>
            </a:extLst>
          </p:cNvPr>
          <p:cNvSpPr txBox="1">
            <a:spLocks noGrp="1"/>
          </p:cNvSpPr>
          <p:nvPr>
            <p:ph type="title"/>
          </p:nvPr>
        </p:nvSpPr>
        <p:spPr>
          <a:xfrm>
            <a:off x="1835696" y="188640"/>
            <a:ext cx="6912768" cy="128111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	</a:t>
            </a:r>
            <a:r>
              <a:rPr lang="en-US" sz="2800" dirty="0" err="1"/>
              <a:t>Galvenās</a:t>
            </a:r>
            <a:r>
              <a:rPr lang="en-US" sz="2800" dirty="0"/>
              <a:t> </a:t>
            </a:r>
            <a:r>
              <a:rPr lang="lv-LV" sz="2800" dirty="0"/>
              <a:t>VKP sanāksmju</a:t>
            </a:r>
            <a:r>
              <a:rPr lang="en-US" sz="2800" dirty="0"/>
              <a:t> </a:t>
            </a:r>
            <a:r>
              <a:rPr lang="lv-LV" sz="2800" dirty="0"/>
              <a:t>tēmas</a:t>
            </a:r>
            <a:r>
              <a:rPr lang="en-US" sz="2800" dirty="0"/>
              <a:t> (2)</a:t>
            </a:r>
            <a:endParaRPr lang="lv-LV" sz="2800" dirty="0"/>
          </a:p>
        </p:txBody>
      </p:sp>
    </p:spTree>
    <p:extLst>
      <p:ext uri="{BB962C8B-B14F-4D97-AF65-F5344CB8AC3E}">
        <p14:creationId xmlns:p14="http://schemas.microsoft.com/office/powerpoint/2010/main" val="40385639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7654</TotalTime>
  <Words>2123</Words>
  <Application>Microsoft Office PowerPoint</Application>
  <PresentationFormat>On-screen Show (4:3)</PresentationFormat>
  <Paragraphs>138</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 Unicode MS</vt:lpstr>
      <vt:lpstr>Arial</vt:lpstr>
      <vt:lpstr>Calibri</vt:lpstr>
      <vt:lpstr>Century Gothic</vt:lpstr>
      <vt:lpstr>Open Sans ExtraBold</vt:lpstr>
      <vt:lpstr>Times New Roman</vt:lpstr>
      <vt:lpstr>Wingdings 3</vt:lpstr>
      <vt:lpstr>Wisp</vt:lpstr>
      <vt:lpstr>1_Wisp</vt:lpstr>
      <vt:lpstr>Vides konsultatīvā padome  2025 </vt:lpstr>
      <vt:lpstr> Padomes uzdevumi: </vt:lpstr>
      <vt:lpstr>Padomes tiesības: </vt:lpstr>
      <vt:lpstr>VKP  vērtības un darbs 2025</vt:lpstr>
      <vt:lpstr>VKP   sastāvs 2025:</vt:lpstr>
      <vt:lpstr>PowerPoint Presentation</vt:lpstr>
      <vt:lpstr> Galvenās VKP sanāksmju tēmas</vt:lpstr>
      <vt:lpstr> Galvenās VKP sanāksmju tēmas (1)</vt:lpstr>
      <vt:lpstr> Galvenās VKP sanāksmju tēmas (2)</vt:lpstr>
      <vt:lpstr> Priekšlikumi un iebildumi Latvijas valsts pozīcijām par ES likumdošanas un stratēģiskajiem dokumentiem: </vt:lpstr>
      <vt:lpstr>Priekšlikumi un iebildumi Latvijas valsts pozīcijām par ES likumdošanas un stratēģiskajiem dokumentiem (2): </vt:lpstr>
      <vt:lpstr>VKP Vēstuļu tēmas </vt:lpstr>
      <vt:lpstr>VKP Vēstuļu tēmas (2) </vt:lpstr>
      <vt:lpstr>PowerPoint Presentation</vt:lpstr>
      <vt:lpstr>Kā izdevies īstenot 2025. gada sākumā  izvirzītās VKP darba prioritātes?!</vt:lpstr>
      <vt:lpstr>Izaicinājumi 2026 !</vt:lpstr>
      <vt:lpstr>Akcenti 2026</vt:lpstr>
      <vt:lpstr>juris.jatnieks@gmail.com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Vides konsultatīvā padome  2016. gadā</dc:title>
  <dc:creator>Juris</dc:creator>
  <cp:lastModifiedBy>Juris Jatnieks</cp:lastModifiedBy>
  <cp:revision>160</cp:revision>
  <dcterms:created xsi:type="dcterms:W3CDTF">2017-01-09T18:40:05Z</dcterms:created>
  <dcterms:modified xsi:type="dcterms:W3CDTF">2026-02-18T05:37:31Z</dcterms:modified>
</cp:coreProperties>
</file>