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69" r:id="rId2"/>
    <p:sldId id="267" r:id="rId3"/>
    <p:sldId id="260" r:id="rId4"/>
    <p:sldId id="259" r:id="rId5"/>
    <p:sldId id="2145706339" r:id="rId6"/>
    <p:sldId id="2145706344" r:id="rId7"/>
    <p:sldId id="2145706341" r:id="rId8"/>
    <p:sldId id="2145706342" r:id="rId9"/>
    <p:sldId id="2145706343" r:id="rId10"/>
    <p:sldId id="2145706345" r:id="rId11"/>
    <p:sldId id="265" r:id="rId12"/>
    <p:sldId id="2145706523" r:id="rId13"/>
  </p:sldIdLst>
  <p:sldSz cx="12192000" cy="6858000"/>
  <p:notesSz cx="7010400" cy="92964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76644-B3B4-A2F4-30D6-4B21D612CECD}" v="4" dt="2026-04-22T12:46:19.128"/>
    <p1510:client id="{AEC86BC2-18F2-44A1-B65E-6E5F2B5A95A0}" v="1" dt="2026-04-22T12:55:05.925"/>
    <p1510:client id="{F55A89BB-CFF9-49C1-9D55-ACC9C95FC9B8}" v="5" dt="2026-04-23T09:54:26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eta Brūvere" userId="f5d5a0af-38a5-426f-9819-be8a8d1b74d3" providerId="ADAL" clId="{A14B582B-012A-4E26-A220-C1843B8C2D98}"/>
    <pc:docChg chg="custSel addSld delSld modSld">
      <pc:chgData name="Vineta Brūvere" userId="f5d5a0af-38a5-426f-9819-be8a8d1b74d3" providerId="ADAL" clId="{A14B582B-012A-4E26-A220-C1843B8C2D98}" dt="2026-04-23T09:54:26.188" v="86" actId="21"/>
      <pc:docMkLst>
        <pc:docMk/>
      </pc:docMkLst>
      <pc:sldChg chg="del">
        <pc:chgData name="Vineta Brūvere" userId="f5d5a0af-38a5-426f-9819-be8a8d1b74d3" providerId="ADAL" clId="{A14B582B-012A-4E26-A220-C1843B8C2D98}" dt="2026-04-23T09:51:30.490" v="1" actId="2696"/>
        <pc:sldMkLst>
          <pc:docMk/>
          <pc:sldMk cId="199751233" sldId="256"/>
        </pc:sldMkLst>
      </pc:sldChg>
      <pc:sldChg chg="del">
        <pc:chgData name="Vineta Brūvere" userId="f5d5a0af-38a5-426f-9819-be8a8d1b74d3" providerId="ADAL" clId="{A14B582B-012A-4E26-A220-C1843B8C2D98}" dt="2026-04-23T09:51:35.562" v="3" actId="2696"/>
        <pc:sldMkLst>
          <pc:docMk/>
          <pc:sldMk cId="0" sldId="257"/>
        </pc:sldMkLst>
      </pc:sldChg>
      <pc:sldChg chg="del">
        <pc:chgData name="Vineta Brūvere" userId="f5d5a0af-38a5-426f-9819-be8a8d1b74d3" providerId="ADAL" clId="{A14B582B-012A-4E26-A220-C1843B8C2D98}" dt="2026-04-23T09:51:32.756" v="2" actId="2696"/>
        <pc:sldMkLst>
          <pc:docMk/>
          <pc:sldMk cId="2991943802" sldId="2145706338"/>
        </pc:sldMkLst>
      </pc:sldChg>
      <pc:sldChg chg="del">
        <pc:chgData name="Vineta Brūvere" userId="f5d5a0af-38a5-426f-9819-be8a8d1b74d3" providerId="ADAL" clId="{A14B582B-012A-4E26-A220-C1843B8C2D98}" dt="2026-04-23T09:51:25.873" v="0" actId="2696"/>
        <pc:sldMkLst>
          <pc:docMk/>
          <pc:sldMk cId="2875372131" sldId="2145706340"/>
        </pc:sldMkLst>
      </pc:sldChg>
      <pc:sldChg chg="delSp modSp del mod">
        <pc:chgData name="Vineta Brūvere" userId="f5d5a0af-38a5-426f-9819-be8a8d1b74d3" providerId="ADAL" clId="{A14B582B-012A-4E26-A220-C1843B8C2D98}" dt="2026-04-23T09:54:04.544" v="20" actId="2696"/>
        <pc:sldMkLst>
          <pc:docMk/>
          <pc:sldMk cId="4155331829" sldId="2145706347"/>
        </pc:sldMkLst>
        <pc:spChg chg="mod">
          <ac:chgData name="Vineta Brūvere" userId="f5d5a0af-38a5-426f-9819-be8a8d1b74d3" providerId="ADAL" clId="{A14B582B-012A-4E26-A220-C1843B8C2D98}" dt="2026-04-23T09:51:49.216" v="12" actId="20577"/>
          <ac:spMkLst>
            <pc:docMk/>
            <pc:sldMk cId="4155331829" sldId="2145706347"/>
            <ac:spMk id="2" creationId="{4B964BDC-127B-DA07-26E4-85D74E3772B5}"/>
          </ac:spMkLst>
        </pc:spChg>
        <pc:spChg chg="del mod">
          <ac:chgData name="Vineta Brūvere" userId="f5d5a0af-38a5-426f-9819-be8a8d1b74d3" providerId="ADAL" clId="{A14B582B-012A-4E26-A220-C1843B8C2D98}" dt="2026-04-23T09:52:04.945" v="15" actId="21"/>
          <ac:spMkLst>
            <pc:docMk/>
            <pc:sldMk cId="4155331829" sldId="2145706347"/>
            <ac:spMk id="3" creationId="{20EB242E-03D4-0C5B-2B75-B3D8F834C0B8}"/>
          </ac:spMkLst>
        </pc:spChg>
      </pc:sldChg>
      <pc:sldChg chg="new del">
        <pc:chgData name="Vineta Brūvere" userId="f5d5a0af-38a5-426f-9819-be8a8d1b74d3" providerId="ADAL" clId="{A14B582B-012A-4E26-A220-C1843B8C2D98}" dt="2026-04-23T09:54:09.646" v="21" actId="2696"/>
        <pc:sldMkLst>
          <pc:docMk/>
          <pc:sldMk cId="2237139076" sldId="2145706348"/>
        </pc:sldMkLst>
      </pc:sldChg>
      <pc:sldChg chg="delSp modSp add mod">
        <pc:chgData name="Vineta Brūvere" userId="f5d5a0af-38a5-426f-9819-be8a8d1b74d3" providerId="ADAL" clId="{A14B582B-012A-4E26-A220-C1843B8C2D98}" dt="2026-04-23T09:54:26.188" v="86" actId="21"/>
        <pc:sldMkLst>
          <pc:docMk/>
          <pc:sldMk cId="2669632052" sldId="2145706523"/>
        </pc:sldMkLst>
        <pc:spChg chg="del mod">
          <ac:chgData name="Vineta Brūvere" userId="f5d5a0af-38a5-426f-9819-be8a8d1b74d3" providerId="ADAL" clId="{A14B582B-012A-4E26-A220-C1843B8C2D98}" dt="2026-04-23T09:54:26.188" v="86" actId="21"/>
          <ac:spMkLst>
            <pc:docMk/>
            <pc:sldMk cId="2669632052" sldId="2145706523"/>
            <ac:spMk id="3" creationId="{35BC3DCC-6BE0-FD29-5EC9-9CA1DBB05BF3}"/>
          </ac:spMkLst>
        </pc:spChg>
        <pc:spChg chg="mod">
          <ac:chgData name="Vineta Brūvere" userId="f5d5a0af-38a5-426f-9819-be8a8d1b74d3" providerId="ADAL" clId="{A14B582B-012A-4E26-A220-C1843B8C2D98}" dt="2026-04-23T09:53:59.999" v="19" actId="20577"/>
          <ac:spMkLst>
            <pc:docMk/>
            <pc:sldMk cId="2669632052" sldId="2145706523"/>
            <ac:spMk id="12291" creationId="{DA0EB076-369F-A177-9073-42FF46DE6972}"/>
          </ac:spMkLst>
        </pc:spChg>
      </pc:sldChg>
      <pc:sldMasterChg chg="delSldLayout">
        <pc:chgData name="Vineta Brūvere" userId="f5d5a0af-38a5-426f-9819-be8a8d1b74d3" providerId="ADAL" clId="{A14B582B-012A-4E26-A220-C1843B8C2D98}" dt="2026-04-23T09:51:32.756" v="2" actId="2696"/>
        <pc:sldMasterMkLst>
          <pc:docMk/>
          <pc:sldMasterMk cId="395632970" sldId="2147483648"/>
        </pc:sldMasterMkLst>
        <pc:sldLayoutChg chg="del">
          <pc:chgData name="Vineta Brūvere" userId="f5d5a0af-38a5-426f-9819-be8a8d1b74d3" providerId="ADAL" clId="{A14B582B-012A-4E26-A220-C1843B8C2D98}" dt="2026-04-23T09:51:32.756" v="2" actId="2696"/>
          <pc:sldLayoutMkLst>
            <pc:docMk/>
            <pc:sldMasterMk cId="395632970" sldId="2147483648"/>
            <pc:sldLayoutMk cId="1039368476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200" b="0" i="1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Normatīvā regulējuma pilnveides priekšlikumi</a:t>
            </a:r>
            <a:endParaRPr lang="lv-LV" sz="1200" b="0" i="1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6895266689987495"/>
          <c:y val="2.6922916115005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6.4324946011428921E-2"/>
          <c:y val="0.24870478287617639"/>
          <c:w val="0.89960952677226436"/>
          <c:h val="0.60910026658915206"/>
        </c:manualLayout>
      </c:layout>
      <c:lineChart>
        <c:grouping val="standard"/>
        <c:varyColors val="0"/>
        <c:ser>
          <c:idx val="1"/>
          <c:order val="0"/>
          <c:tx>
            <c:strRef>
              <c:f>Sheet1!$C$7</c:f>
              <c:strCache>
                <c:ptCount val="1"/>
                <c:pt idx="0">
                  <c:v>Identificēt priekšlikumus normatīvā regulējuma pilnveidei, tai skaitā grozījumiem spēkā esošajos normatīvajos aktos un nepieciešamības gadījumā jaunu normatīvo aktu izstrādei, lai veicinātu datos balstītas inovācijas valsts pārvaldē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Sheet1!$D$6:$H$6</c:f>
              <c:numCache>
                <c:formatCode>General</c:formatCode>
                <c:ptCount val="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</c:numCache>
            </c:numRef>
          </c:cat>
          <c:val>
            <c:numRef>
              <c:f>Sheet1!$D$7:$H$7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73-4AC0-B02C-8FBA924EE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6752879"/>
        <c:axId val="1346755279"/>
      </c:lineChart>
      <c:catAx>
        <c:axId val="134675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46755279"/>
        <c:crosses val="autoZero"/>
        <c:auto val="1"/>
        <c:lblAlgn val="ctr"/>
        <c:lblOffset val="100"/>
        <c:noMultiLvlLbl val="0"/>
      </c:catAx>
      <c:valAx>
        <c:axId val="134675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4675287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lv-LV" sz="1200" b="0" i="1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lv-LV" sz="1200" b="0" i="1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Atbalsts  ES datu telpu izveidei un MI inovācijām</a:t>
            </a:r>
          </a:p>
        </c:rich>
      </c:tx>
      <c:layout>
        <c:manualLayout>
          <c:xMode val="edge"/>
          <c:yMode val="edge"/>
          <c:x val="0.16949555041708569"/>
          <c:y val="3.5399216757487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lv-LV" sz="1200" b="0" i="1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Sheet1!$C$27</c:f>
              <c:strCache>
                <c:ptCount val="1"/>
                <c:pt idx="0">
                  <c:v>Nodrošināts atbalsts datu telpu un MI inovāciju attīstībai stratēģiski būtiskajās jomās (ES vienotās datu telpas)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1.6666666666666767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D9-4808-98C4-7532B5EF6E57}"/>
                </c:ext>
              </c:extLst>
            </c:dLbl>
            <c:dLbl>
              <c:idx val="4"/>
              <c:layout>
                <c:manualLayout>
                  <c:x val="-5.5555555555557596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D9-4808-98C4-7532B5EF6E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Sheet1!$D$26:$H$26</c:f>
              <c:numCache>
                <c:formatCode>General</c:formatCode>
                <c:ptCount val="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</c:numCache>
            </c:numRef>
          </c:cat>
          <c:val>
            <c:numRef>
              <c:f>Sheet1!$D$27:$H$27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D9-4808-98C4-7532B5EF6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9075535"/>
        <c:axId val="1375328015"/>
      </c:lineChart>
      <c:catAx>
        <c:axId val="135907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75328015"/>
        <c:crosses val="autoZero"/>
        <c:auto val="1"/>
        <c:lblAlgn val="ctr"/>
        <c:lblOffset val="100"/>
        <c:noMultiLvlLbl val="0"/>
      </c:catAx>
      <c:valAx>
        <c:axId val="1375328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59075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Sheet2!$B$5</c:f>
              <c:strCache>
                <c:ptCount val="1"/>
                <c:pt idx="0">
                  <c:v>Noslēgtas elektroniskās vienošanās izmantojot VIRSIS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555555555555558E-3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67-4C51-AAC0-8A1E6ACC966B}"/>
                </c:ext>
              </c:extLst>
            </c:dLbl>
            <c:dLbl>
              <c:idx val="1"/>
              <c:layout>
                <c:manualLayout>
                  <c:x val="2.7777777777777267E-3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67-4C51-AAC0-8A1E6ACC966B}"/>
                </c:ext>
              </c:extLst>
            </c:dLbl>
            <c:dLbl>
              <c:idx val="2"/>
              <c:layout>
                <c:manualLayout>
                  <c:x val="2.2222222222222119E-2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67-4C51-AAC0-8A1E6ACC966B}"/>
                </c:ext>
              </c:extLst>
            </c:dLbl>
            <c:dLbl>
              <c:idx val="3"/>
              <c:layout>
                <c:manualLayout>
                  <c:x val="1.9444444444444445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67-4C51-AAC0-8A1E6ACC966B}"/>
                </c:ext>
              </c:extLst>
            </c:dLbl>
            <c:dLbl>
              <c:idx val="4"/>
              <c:layout>
                <c:manualLayout>
                  <c:x val="-5.5555555555555558E-3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67-4C51-AAC0-8A1E6ACC9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Sheet2!$C$4:$G$4</c:f>
              <c:numCache>
                <c:formatCode>General</c:formatCode>
                <c:ptCount val="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</c:numCache>
            </c:numRef>
          </c:cat>
          <c:val>
            <c:numRef>
              <c:f>Sheet2!$C$5:$G$5</c:f>
              <c:numCache>
                <c:formatCode>General</c:formatCode>
                <c:ptCount val="5"/>
                <c:pt idx="0">
                  <c:v>540</c:v>
                </c:pt>
                <c:pt idx="1">
                  <c:v>648</c:v>
                </c:pt>
                <c:pt idx="2">
                  <c:v>778</c:v>
                </c:pt>
                <c:pt idx="3">
                  <c:v>934</c:v>
                </c:pt>
                <c:pt idx="4" formatCode="#,##0">
                  <c:v>1121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F67-4C51-AAC0-8A1E6ACC9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947535"/>
        <c:axId val="1430948015"/>
      </c:lineChart>
      <c:catAx>
        <c:axId val="1430947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30948015"/>
        <c:crosses val="autoZero"/>
        <c:auto val="1"/>
        <c:lblAlgn val="ctr"/>
        <c:lblOffset val="100"/>
        <c:noMultiLvlLbl val="0"/>
      </c:catAx>
      <c:valAx>
        <c:axId val="1430948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30947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Datu</a:t>
            </a:r>
            <a:r>
              <a:rPr lang="lv-LV" baseline="0"/>
              <a:t> projekti drošajā apstrādes vidē (skaits)</a:t>
            </a:r>
            <a:endParaRPr lang="lv-L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Sheet2!$G$30</c:f>
              <c:strCache>
                <c:ptCount val="1"/>
                <c:pt idx="0">
                  <c:v>Datu analītika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Sheet2!$H$29:$L$29</c:f>
              <c:strCache>
                <c:ptCount val="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</c:strCache>
            </c:strRef>
          </c:cat>
          <c:val>
            <c:numRef>
              <c:f>Sheet2!$H$30:$L$30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758-4ECD-973B-4B2E4B51A2DC}"/>
            </c:ext>
          </c:extLst>
        </c:ser>
        <c:ser>
          <c:idx val="1"/>
          <c:order val="1"/>
          <c:tx>
            <c:strRef>
              <c:f>Sheet2!$G$31</c:f>
              <c:strCache>
                <c:ptCount val="1"/>
                <c:pt idx="0">
                  <c:v>MI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Sheet2!$H$29:$L$29</c:f>
              <c:strCache>
                <c:ptCount val="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</c:strCache>
            </c:strRef>
          </c:cat>
          <c:val>
            <c:numRef>
              <c:f>Sheet2!$H$31:$L$31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C758-4ECD-973B-4B2E4B51A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1190431"/>
        <c:axId val="1351176031"/>
        <c:axId val="0"/>
      </c:bar3DChart>
      <c:catAx>
        <c:axId val="135119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51176031"/>
        <c:crosses val="autoZero"/>
        <c:auto val="1"/>
        <c:lblAlgn val="ctr"/>
        <c:lblOffset val="100"/>
        <c:noMultiLvlLbl val="0"/>
      </c:catAx>
      <c:valAx>
        <c:axId val="13511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51190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681FB1-B25D-4D01-9BEF-198CC1303772}" type="datetimeFigureOut">
              <a:rPr lang="lv-LV" smtClean="0"/>
              <a:t>23.04.2026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21C071-0337-402E-ABE5-EE7FEC33D6B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467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0A5DD-94A5-BE62-678F-424D3A347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3AC4F9-E3AD-4364-F1AD-6AD2D4801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AE9389-522C-808C-F112-0FF27F477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  <a:p>
            <a:endParaRPr lang="lv-LV"/>
          </a:p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987CE-081D-515C-EE8E-A7A1A450D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4FCD5-F6BA-425D-B7E1-1B8D321977B2}" type="slidenum">
              <a:rPr lang="lv-LV" altLang="en-US" smtClean="0"/>
              <a:pPr>
                <a:defRPr/>
              </a:pPr>
              <a:t>12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97902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DDB6-4902-172F-266B-3EC7A2701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351C3-1EBA-7391-7272-EBB3B1250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9536D-CC26-83D1-5EC7-459F2947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414A-9499-43E9-BF35-DF4D5637C915}" type="datetimeFigureOut">
              <a:rPr lang="lv-LV" smtClean="0"/>
              <a:t>23.04.2026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77831-10EB-5EAD-6171-865091A8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E325B-E7AC-1D6A-064A-C66A2062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445-F3CB-4353-B698-E768185B6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525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5F215-05F4-E0C9-8EFB-DE18830B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733E7-1245-6A5F-40FA-4C4FFA055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85C69-0283-0047-E933-2F4445D4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414A-9499-43E9-BF35-DF4D5637C915}" type="datetimeFigureOut">
              <a:rPr lang="lv-LV" smtClean="0"/>
              <a:t>23.04.2026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08E2C-3511-90FB-4EFB-A89FB34C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E8F9-C602-DA69-458C-3D808541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445-F3CB-4353-B698-E768185B6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510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34067-2A0C-C877-CF7A-6FBBF01C1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FED82-2D6F-3158-5000-00C334DF1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CFE57-9F73-C342-2385-5FEAA292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414A-9499-43E9-BF35-DF4D5637C915}" type="datetimeFigureOut">
              <a:rPr lang="lv-LV" smtClean="0"/>
              <a:t>23.04.2026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F4E0B-65E5-ADDC-B594-27987242D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8B155-AF90-8DE5-AFFE-CCCE0208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445-F3CB-4353-B698-E768185B6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102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08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AF3B2330-8D40-4CC7-AACD-7FDE93399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D3125F-3121-44D9-91C0-D1AAEA1AACF9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9E43627E-9995-4435-FE0D-D8DF8CF69C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00" y="-8092"/>
            <a:ext cx="2647400" cy="2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890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994C-5AF5-A484-F095-42BB836A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61758-00F6-F830-B7D0-3F633D3EB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018F7-DB90-AF33-F7FD-86DD5278C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414A-9499-43E9-BF35-DF4D5637C915}" type="datetimeFigureOut">
              <a:rPr lang="lv-LV" smtClean="0"/>
              <a:t>23.04.2026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EE37B-89C2-5266-856C-3DD6BAB3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87F3F-F16A-3E4E-6C30-F181ED81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445-F3CB-4353-B698-E768185B6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174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5CE72-BEB4-6225-ACCA-78EF064DF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6B79E-2B46-BFA1-79AC-D49BA80AF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C0219-D3BE-683A-B921-7A2FE766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414A-9499-43E9-BF35-DF4D5637C915}" type="datetimeFigureOut">
              <a:rPr lang="lv-LV" smtClean="0"/>
              <a:t>23.04.2026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2A80-2B56-A672-9082-EBBB48C3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002FB-D6AC-A59C-33C6-9496D842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445-F3CB-4353-B698-E768185B6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388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73D8-4504-540D-C630-2E15EA27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1F389-3008-A794-2FC2-A378CB4A6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788D9-107B-8BE8-8846-461BF21A7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FD2BF-727E-4E7A-F4F8-12A2E74E4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414A-9499-43E9-BF35-DF4D5637C915}" type="datetimeFigureOut">
              <a:rPr lang="lv-LV" smtClean="0"/>
              <a:t>23.04.2026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C1DD9-5D3B-0AAA-3DE3-0C66C694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43A7F-FA1A-2F4F-B2BC-9A0DC670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445-F3CB-4353-B698-E768185B6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687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7ECD-18D6-DE7D-4903-E924D3A3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B3E4D-9074-199A-8813-58D095417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A10B5-0359-B337-F4EF-0AF8947A8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3063D-D323-2965-4C07-1871EE35F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52D4D-0DFA-9A6A-83A6-5DA7DE2DF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D8309-0545-1E3E-84EF-60274AD3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414A-9499-43E9-BF35-DF4D5637C915}" type="datetimeFigureOut">
              <a:rPr lang="lv-LV" smtClean="0"/>
              <a:t>23.04.2026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F8B1E4-B73F-5FA4-2928-3896C9EA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D2830-37EC-C2BD-3F65-2BF2D74E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445-F3CB-4353-B698-E768185B6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718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6209-80E5-C7E0-BEF1-E4149C89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0A6EF-E172-9D52-0689-606715E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414A-9499-43E9-BF35-DF4D5637C915}" type="datetimeFigureOut">
              <a:rPr lang="lv-LV" smtClean="0"/>
              <a:t>23.04.2026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44B0B-1608-27A1-08F8-5D06D109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16368-A26A-C332-17E8-7C9B8D09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445-F3CB-4353-B698-E768185B6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284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66BDD-B28C-19E8-E753-24FA574F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414A-9499-43E9-BF35-DF4D5637C915}" type="datetimeFigureOut">
              <a:rPr lang="lv-LV" smtClean="0"/>
              <a:t>23.04.2026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65392-6EBD-01D7-2E0B-062BC24D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B26FB-C059-3F14-51D7-CCCA9AAA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445-F3CB-4353-B698-E768185B6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961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9378-56F0-8F16-E82B-2BA9B795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BFFDA-6A45-2629-95A2-39CA5CC81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A9BEC-D02B-5D1F-9862-F148FEFE3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99CE3-84D2-19D8-DC6C-67AD62C3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414A-9499-43E9-BF35-DF4D5637C915}" type="datetimeFigureOut">
              <a:rPr lang="lv-LV" smtClean="0"/>
              <a:t>23.04.2026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C5DEA-938D-5E95-2165-2FF8FF17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BFE50-A393-1986-68F4-A2CAF491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445-F3CB-4353-B698-E768185B6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568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2E765-8D38-41AA-97A3-2A50C2F4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03280-77EC-933B-C382-A7F8C45F4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B75B5-5CFF-37FA-509E-C19CD6119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94978-5212-5487-41E2-675C0CAE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414A-9499-43E9-BF35-DF4D5637C915}" type="datetimeFigureOut">
              <a:rPr lang="lv-LV" smtClean="0"/>
              <a:t>23.04.2026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9A8CE-9162-12B1-6E46-458C5822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513AC-A71B-CD83-8FD6-97D647D8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445-F3CB-4353-B698-E768185B6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369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06A4E-54AD-6314-86B8-FC00EB1C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3A462-5DFF-2E9A-2092-FB7E4052C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B68F3-CB0D-5F8C-955D-1508C6D2F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B4414A-9499-43E9-BF35-DF4D5637C915}" type="datetimeFigureOut">
              <a:rPr lang="lv-LV" smtClean="0"/>
              <a:t>23.04.2026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E4246-9767-43EF-9557-38766C54C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43658-DA2E-9803-0860-8322D0E1D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41D445-F3CB-4353-B698-E768185B6C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6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AF6631-B6C9-B6EB-8FF3-51DD42EE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14325"/>
            <a:ext cx="10287000" cy="6810305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5400000">
            <a:off x="540076" y="1364925"/>
            <a:ext cx="6843675" cy="4113828"/>
          </a:xfrm>
          <a:custGeom>
            <a:avLst/>
            <a:gdLst/>
            <a:ahLst/>
            <a:cxnLst/>
            <a:rect l="l" t="t" r="r" b="b"/>
            <a:pathLst>
              <a:path w="10489409" h="5244705">
                <a:moveTo>
                  <a:pt x="0" y="0"/>
                </a:moveTo>
                <a:lnTo>
                  <a:pt x="10489409" y="0"/>
                </a:lnTo>
                <a:lnTo>
                  <a:pt x="10489409" y="5244705"/>
                </a:lnTo>
                <a:lnTo>
                  <a:pt x="0" y="52447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 sz="1200"/>
          </a:p>
        </p:txBody>
      </p:sp>
      <p:grpSp>
        <p:nvGrpSpPr>
          <p:cNvPr id="5" name="Group 5"/>
          <p:cNvGrpSpPr/>
          <p:nvPr/>
        </p:nvGrpSpPr>
        <p:grpSpPr>
          <a:xfrm rot="8703082">
            <a:off x="-633280" y="-928234"/>
            <a:ext cx="3788918" cy="3788918"/>
            <a:chOff x="142720" y="-1135362"/>
            <a:chExt cx="7577836" cy="7577836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142720" y="-1135362"/>
              <a:ext cx="7577836" cy="7577836"/>
            </a:xfrm>
            <a:custGeom>
              <a:avLst/>
              <a:gdLst/>
              <a:ahLst/>
              <a:cxnLst/>
              <a:rect l="l" t="t" r="r" b="b"/>
              <a:pathLst>
                <a:path w="7577836" h="7577836">
                  <a:moveTo>
                    <a:pt x="0" y="3788918"/>
                  </a:moveTo>
                  <a:cubicBezTo>
                    <a:pt x="0" y="1696339"/>
                    <a:pt x="1696339" y="0"/>
                    <a:pt x="3788918" y="0"/>
                  </a:cubicBezTo>
                  <a:cubicBezTo>
                    <a:pt x="5881497" y="0"/>
                    <a:pt x="7577836" y="1696339"/>
                    <a:pt x="7577836" y="3788918"/>
                  </a:cubicBezTo>
                  <a:cubicBezTo>
                    <a:pt x="7577836" y="5881497"/>
                    <a:pt x="5881497" y="7577836"/>
                    <a:pt x="3788918" y="7577836"/>
                  </a:cubicBezTo>
                  <a:cubicBezTo>
                    <a:pt x="1696339" y="7577836"/>
                    <a:pt x="0" y="5881497"/>
                    <a:pt x="0" y="378891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lv-LV"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05632" y="0"/>
            <a:ext cx="3218475" cy="223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200" i="1">
                <a:solidFill>
                  <a:schemeClr val="bg1"/>
                </a:solidFill>
                <a:latin typeface="Arimo"/>
                <a:ea typeface="Arimo"/>
                <a:cs typeface="Arimo"/>
                <a:sym typeface="Arimo"/>
              </a:rPr>
              <a:t>GenAI veidots attēls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738" y="3330296"/>
            <a:ext cx="5426862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5"/>
              </a:lnSpc>
            </a:pPr>
            <a:r>
              <a:rPr lang="lv-LV" sz="4800" b="1" spc="-23">
                <a:solidFill>
                  <a:srgbClr val="29702A"/>
                </a:solidFill>
                <a:latin typeface="Arial Bold"/>
                <a:ea typeface="Arial Bold"/>
                <a:cs typeface="Arial Bold"/>
                <a:sym typeface="Arial Bold"/>
              </a:rPr>
              <a:t>Datu pārvaldības stratēģija </a:t>
            </a:r>
            <a:br>
              <a:rPr lang="lv-LV" sz="4800" b="1" spc="-23">
                <a:solidFill>
                  <a:srgbClr val="29702A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lang="lv-LV" sz="4800" b="1" spc="-23">
                <a:solidFill>
                  <a:srgbClr val="29702A"/>
                </a:solidFill>
                <a:latin typeface="Arial Bold"/>
                <a:ea typeface="Arial Bold"/>
                <a:cs typeface="Arial Bold"/>
                <a:sym typeface="Arial Bold"/>
              </a:rPr>
              <a:t>2026-2030.gadam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7C0D60-2479-0E38-8C45-B23B8243E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5981"/>
            <a:ext cx="12192000" cy="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8A2AB2-FEDA-6901-F48A-3A8CD0A57E54}"/>
              </a:ext>
            </a:extLst>
          </p:cNvPr>
          <p:cNvSpPr txBox="1"/>
          <p:nvPr/>
        </p:nvSpPr>
        <p:spPr>
          <a:xfrm>
            <a:off x="10959987" y="6520066"/>
            <a:ext cx="1081578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/>
            <a:r>
              <a:rPr lang="lv-LV" sz="1200">
                <a:solidFill>
                  <a:schemeClr val="bg1"/>
                </a:solidFill>
              </a:rPr>
              <a:t>Jānis Krakops</a:t>
            </a:r>
            <a:endParaRPr lang="en-US"/>
          </a:p>
        </p:txBody>
      </p:sp>
      <p:pic>
        <p:nvPicPr>
          <p:cNvPr id="1028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408170C5-5923-985D-BFA8-EED1DB08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9" y="14323"/>
            <a:ext cx="1894940" cy="189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F8E8B-0638-9A3F-2212-7D972E2E4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D97585E2-69C7-94B0-B8F2-0FAC51E3E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629" y="0"/>
            <a:ext cx="1455371" cy="1455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9A7672-97E4-CC48-0DA4-598D99EAC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046"/>
            <a:ext cx="12192000" cy="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2E8680-1BDC-9368-7827-C620093E55F6}"/>
              </a:ext>
            </a:extLst>
          </p:cNvPr>
          <p:cNvSpPr txBox="1"/>
          <p:nvPr/>
        </p:nvSpPr>
        <p:spPr>
          <a:xfrm>
            <a:off x="1532528" y="132790"/>
            <a:ext cx="88475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>
                <a:solidFill>
                  <a:srgbClr val="2970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Pārmaiņas ES tieši ietekmē </a:t>
            </a:r>
          </a:p>
          <a:p>
            <a:pPr algn="r"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>
                <a:solidFill>
                  <a:srgbClr val="2970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pārmaiņu procesus Latvijā </a:t>
            </a:r>
          </a:p>
        </p:txBody>
      </p:sp>
      <p:pic>
        <p:nvPicPr>
          <p:cNvPr id="2" name="Picture 1" descr="A mind map with colorful text&#10;&#10;AI-generated content may be incorrect.">
            <a:extLst>
              <a:ext uri="{FF2B5EF4-FFF2-40B4-BE49-F238E27FC236}">
                <a16:creationId xmlns:a16="http://schemas.microsoft.com/office/drawing/2014/main" id="{65BFB50D-86E5-68E4-BE16-F44B443CBB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b="7153"/>
          <a:stretch>
            <a:fillRect/>
          </a:stretch>
        </p:blipFill>
        <p:spPr bwMode="auto">
          <a:xfrm>
            <a:off x="292100" y="1378431"/>
            <a:ext cx="7157390" cy="4710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9CB657-DE62-83EE-1B7D-5037F0D402AD}"/>
              </a:ext>
            </a:extLst>
          </p:cNvPr>
          <p:cNvSpPr txBox="1"/>
          <p:nvPr/>
        </p:nvSpPr>
        <p:spPr>
          <a:xfrm>
            <a:off x="7456888" y="3010641"/>
            <a:ext cx="3494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ptos" panose="020B0004020202020204" pitchFamily="34" charset="0"/>
              <a:buChar char="-"/>
            </a:pPr>
            <a:r>
              <a:rPr lang="lv-LV"/>
              <a:t>ES datu stratēģija (Data Union)</a:t>
            </a:r>
          </a:p>
          <a:p>
            <a:endParaRPr lang="lv-LV"/>
          </a:p>
          <a:p>
            <a:pPr marL="285750" indent="-285750">
              <a:buFont typeface="Aptos" panose="020B0004020202020204" pitchFamily="34" charset="0"/>
              <a:buChar char="-"/>
            </a:pPr>
            <a:r>
              <a:rPr lang="lv-LV"/>
              <a:t>Datu regulējuma Omnibuss</a:t>
            </a:r>
          </a:p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007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2C5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65760"/>
            <a:ext cx="10972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67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Kopsavilkums un nākamie soļi</a:t>
            </a:r>
            <a:endParaRPr lang="en-US" sz="3467"/>
          </a:p>
        </p:txBody>
      </p:sp>
      <p:sp>
        <p:nvSpPr>
          <p:cNvPr id="3" name="Shape 1"/>
          <p:cNvSpPr/>
          <p:nvPr/>
        </p:nvSpPr>
        <p:spPr>
          <a:xfrm>
            <a:off x="609600" y="1770888"/>
            <a:ext cx="487680" cy="487680"/>
          </a:xfrm>
          <a:prstGeom prst="ellipse">
            <a:avLst/>
          </a:prstGeom>
          <a:solidFill>
            <a:srgbClr val="97BC62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4" name="Text 2"/>
          <p:cNvSpPr/>
          <p:nvPr/>
        </p:nvSpPr>
        <p:spPr>
          <a:xfrm>
            <a:off x="609600" y="1770888"/>
            <a:ext cx="487680" cy="48768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>
                <a:solidFill>
                  <a:srgbClr val="2C5F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67"/>
          </a:p>
        </p:txBody>
      </p:sp>
      <p:sp>
        <p:nvSpPr>
          <p:cNvPr id="5" name="Text 3"/>
          <p:cNvSpPr/>
          <p:nvPr/>
        </p:nvSpPr>
        <p:spPr>
          <a:xfrm>
            <a:off x="1280160" y="1722120"/>
            <a:ext cx="3048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Datu pārvaldība</a:t>
            </a:r>
            <a:endParaRPr lang="en-US" sz="1733"/>
          </a:p>
        </p:txBody>
      </p:sp>
      <p:sp>
        <p:nvSpPr>
          <p:cNvPr id="6" name="Text 4"/>
          <p:cNvSpPr/>
          <p:nvPr/>
        </p:nvSpPr>
        <p:spPr>
          <a:xfrm>
            <a:off x="4267200" y="172212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vienots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ietvars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14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resoros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, datu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laboratorijas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attīstība</a:t>
            </a:r>
            <a:endParaRPr lang="en-US" sz="1450">
              <a:latin typeface="Arial"/>
              <a:cs typeface="Arial"/>
            </a:endParaRPr>
          </a:p>
        </p:txBody>
      </p:sp>
      <p:sp>
        <p:nvSpPr>
          <p:cNvPr id="7" name="Shape 5"/>
          <p:cNvSpPr/>
          <p:nvPr/>
        </p:nvSpPr>
        <p:spPr>
          <a:xfrm>
            <a:off x="609600" y="2502408"/>
            <a:ext cx="487680" cy="487680"/>
          </a:xfrm>
          <a:prstGeom prst="ellipse">
            <a:avLst/>
          </a:prstGeom>
          <a:solidFill>
            <a:srgbClr val="97BC62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8" name="Text 6"/>
          <p:cNvSpPr/>
          <p:nvPr/>
        </p:nvSpPr>
        <p:spPr>
          <a:xfrm>
            <a:off x="609600" y="2502408"/>
            <a:ext cx="487680" cy="48768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>
                <a:solidFill>
                  <a:srgbClr val="2C5F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67"/>
          </a:p>
        </p:txBody>
      </p:sp>
      <p:sp>
        <p:nvSpPr>
          <p:cNvPr id="9" name="Text 7"/>
          <p:cNvSpPr/>
          <p:nvPr/>
        </p:nvSpPr>
        <p:spPr>
          <a:xfrm>
            <a:off x="1280160" y="2453640"/>
            <a:ext cx="3048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Koplietošanas risinājumi</a:t>
            </a:r>
            <a:endParaRPr lang="en-US" sz="1733"/>
          </a:p>
        </p:txBody>
      </p:sp>
      <p:sp>
        <p:nvSpPr>
          <p:cNvPr id="10" name="Text 8"/>
          <p:cNvSpPr/>
          <p:nvPr/>
        </p:nvSpPr>
        <p:spPr>
          <a:xfrm>
            <a:off x="4267200" y="24536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DAGR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platformas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paplašināšana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,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pašvaldību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pieslēgšana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,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viedie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līgumi</a:t>
            </a:r>
            <a:endParaRPr lang="en-US" sz="1467" err="1"/>
          </a:p>
        </p:txBody>
      </p:sp>
      <p:sp>
        <p:nvSpPr>
          <p:cNvPr id="11" name="Shape 9"/>
          <p:cNvSpPr/>
          <p:nvPr/>
        </p:nvSpPr>
        <p:spPr>
          <a:xfrm>
            <a:off x="609600" y="3233928"/>
            <a:ext cx="487680" cy="487680"/>
          </a:xfrm>
          <a:prstGeom prst="ellipse">
            <a:avLst/>
          </a:prstGeom>
          <a:solidFill>
            <a:srgbClr val="97BC62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2" name="Text 10"/>
          <p:cNvSpPr/>
          <p:nvPr/>
        </p:nvSpPr>
        <p:spPr>
          <a:xfrm>
            <a:off x="609600" y="3233928"/>
            <a:ext cx="487680" cy="48768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>
                <a:solidFill>
                  <a:srgbClr val="2C5F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67"/>
          </a:p>
        </p:txBody>
      </p:sp>
      <p:sp>
        <p:nvSpPr>
          <p:cNvPr id="13" name="Text 11"/>
          <p:cNvSpPr/>
          <p:nvPr/>
        </p:nvSpPr>
        <p:spPr>
          <a:xfrm>
            <a:off x="1280160" y="3185160"/>
            <a:ext cx="3048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Analītika un MI</a:t>
            </a:r>
            <a:endParaRPr lang="en-US" sz="1733"/>
          </a:p>
        </p:txBody>
      </p:sp>
      <p:sp>
        <p:nvSpPr>
          <p:cNvPr id="14" name="Text 12"/>
          <p:cNvSpPr/>
          <p:nvPr/>
        </p:nvSpPr>
        <p:spPr>
          <a:xfrm>
            <a:off x="4267200" y="3185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Droša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datu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apstrādes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vide pārvaldei, 9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analītikas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un 3 MI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projekti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līdz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2030</a:t>
            </a:r>
            <a:endParaRPr lang="en-US" sz="1450">
              <a:latin typeface="Arial"/>
              <a:cs typeface="Arial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609600" y="3965448"/>
            <a:ext cx="487680" cy="487680"/>
          </a:xfrm>
          <a:prstGeom prst="ellipse">
            <a:avLst/>
          </a:prstGeom>
          <a:solidFill>
            <a:srgbClr val="97BC62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6" name="Text 14"/>
          <p:cNvSpPr/>
          <p:nvPr/>
        </p:nvSpPr>
        <p:spPr>
          <a:xfrm>
            <a:off x="609600" y="3965448"/>
            <a:ext cx="487680" cy="48768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>
                <a:solidFill>
                  <a:srgbClr val="2C5F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67"/>
          </a:p>
        </p:txBody>
      </p:sp>
      <p:sp>
        <p:nvSpPr>
          <p:cNvPr id="17" name="Text 15"/>
          <p:cNvSpPr/>
          <p:nvPr/>
        </p:nvSpPr>
        <p:spPr>
          <a:xfrm>
            <a:off x="1280160" y="3916680"/>
            <a:ext cx="3048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Prasmes</a:t>
            </a:r>
            <a:endParaRPr lang="en-US" sz="1733"/>
          </a:p>
        </p:txBody>
      </p:sp>
      <p:sp>
        <p:nvSpPr>
          <p:cNvPr id="18" name="Text 16"/>
          <p:cNvSpPr/>
          <p:nvPr/>
        </p:nvSpPr>
        <p:spPr>
          <a:xfrm>
            <a:off x="4267200" y="391668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67">
                <a:solidFill>
                  <a:srgbClr val="97BC6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Datu pārvaldnieka loma 70% institūciju, ES investīcijas kompetenču attīstībai</a:t>
            </a:r>
            <a:endParaRPr lang="en-US" sz="1467"/>
          </a:p>
        </p:txBody>
      </p:sp>
      <p:sp>
        <p:nvSpPr>
          <p:cNvPr id="19" name="Shape 17"/>
          <p:cNvSpPr/>
          <p:nvPr/>
        </p:nvSpPr>
        <p:spPr>
          <a:xfrm>
            <a:off x="609600" y="4696968"/>
            <a:ext cx="487680" cy="487680"/>
          </a:xfrm>
          <a:prstGeom prst="ellipse">
            <a:avLst/>
          </a:prstGeom>
          <a:solidFill>
            <a:srgbClr val="97BC62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20" name="Text 18"/>
          <p:cNvSpPr/>
          <p:nvPr/>
        </p:nvSpPr>
        <p:spPr>
          <a:xfrm>
            <a:off x="609600" y="4696968"/>
            <a:ext cx="487680" cy="48768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>
                <a:solidFill>
                  <a:srgbClr val="2C5F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67"/>
          </a:p>
        </p:txBody>
      </p:sp>
      <p:sp>
        <p:nvSpPr>
          <p:cNvPr id="21" name="Text 19"/>
          <p:cNvSpPr/>
          <p:nvPr/>
        </p:nvSpPr>
        <p:spPr>
          <a:xfrm>
            <a:off x="1280160" y="4648200"/>
            <a:ext cx="3048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33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Dati sabiedrībai</a:t>
            </a:r>
            <a:endParaRPr lang="en-US" sz="1733"/>
          </a:p>
        </p:txBody>
      </p:sp>
      <p:sp>
        <p:nvSpPr>
          <p:cNvPr id="22" name="Text 20"/>
          <p:cNvSpPr/>
          <p:nvPr/>
        </p:nvSpPr>
        <p:spPr>
          <a:xfrm>
            <a:off x="4267200" y="4707466"/>
            <a:ext cx="7831666" cy="4639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Eiropas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atvērto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datu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indekss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99%,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Atvēro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datu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platformas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 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attīstība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,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privātā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sektora</a:t>
            </a:r>
            <a:r>
              <a:rPr lang="en-US" sz="1450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450" err="1">
                <a:solidFill>
                  <a:srgbClr val="97BC62"/>
                </a:solidFill>
                <a:latin typeface="Arial"/>
                <a:ea typeface="Arial" pitchFamily="34" charset="-122"/>
                <a:cs typeface="Arial"/>
              </a:rPr>
              <a:t>iesaiste</a:t>
            </a:r>
            <a:endParaRPr lang="en-US" sz="1450" err="1">
              <a:latin typeface="Arial"/>
              <a:cs typeface="Arial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609600" y="5501640"/>
            <a:ext cx="10972800" cy="0"/>
          </a:xfrm>
          <a:prstGeom prst="line">
            <a:avLst/>
          </a:prstGeom>
          <a:noFill/>
          <a:ln w="6350">
            <a:solidFill>
              <a:srgbClr val="97BC62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24" name="Text 22"/>
          <p:cNvSpPr/>
          <p:nvPr/>
        </p:nvSpPr>
        <p:spPr>
          <a:xfrm>
            <a:off x="1219200" y="5303520"/>
            <a:ext cx="9753600" cy="12192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sz="2100" b="1" i="1">
                <a:solidFill>
                  <a:srgbClr val="FFFFFF"/>
                </a:solidFill>
                <a:latin typeface="Georgia"/>
                <a:ea typeface="Georgia" pitchFamily="34" charset="-122"/>
                <a:cs typeface="Georgia" pitchFamily="34" charset="-120"/>
              </a:rPr>
              <a:t>Dati rada vērtību katram Latvijas iedzīvotājam.</a:t>
            </a:r>
            <a:endParaRPr lang="en-US" sz="2100">
              <a:latin typeface="Georgia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0" y="6644640"/>
            <a:ext cx="1536192" cy="213360"/>
          </a:xfrm>
          <a:prstGeom prst="rect">
            <a:avLst/>
          </a:prstGeom>
          <a:solidFill>
            <a:srgbClr val="C62828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26" name="Shape 24"/>
          <p:cNvSpPr/>
          <p:nvPr/>
        </p:nvSpPr>
        <p:spPr>
          <a:xfrm>
            <a:off x="1524000" y="6644640"/>
            <a:ext cx="1536192" cy="213360"/>
          </a:xfrm>
          <a:prstGeom prst="rect">
            <a:avLst/>
          </a:prstGeom>
          <a:solidFill>
            <a:srgbClr val="E65100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27" name="Shape 25"/>
          <p:cNvSpPr/>
          <p:nvPr/>
        </p:nvSpPr>
        <p:spPr>
          <a:xfrm>
            <a:off x="3048000" y="6644640"/>
            <a:ext cx="1536192" cy="213360"/>
          </a:xfrm>
          <a:prstGeom prst="rect">
            <a:avLst/>
          </a:prstGeom>
          <a:solidFill>
            <a:srgbClr val="F9A825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28" name="Shape 26"/>
          <p:cNvSpPr/>
          <p:nvPr/>
        </p:nvSpPr>
        <p:spPr>
          <a:xfrm>
            <a:off x="4572000" y="6644640"/>
            <a:ext cx="1536192" cy="21336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29" name="Shape 27"/>
          <p:cNvSpPr/>
          <p:nvPr/>
        </p:nvSpPr>
        <p:spPr>
          <a:xfrm>
            <a:off x="6096000" y="6644640"/>
            <a:ext cx="1536192" cy="213360"/>
          </a:xfrm>
          <a:prstGeom prst="rect">
            <a:avLst/>
          </a:prstGeom>
          <a:solidFill>
            <a:srgbClr val="00838F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30" name="Shape 28"/>
          <p:cNvSpPr/>
          <p:nvPr/>
        </p:nvSpPr>
        <p:spPr>
          <a:xfrm>
            <a:off x="7620000" y="6644640"/>
            <a:ext cx="1536192" cy="213360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31" name="Shape 29"/>
          <p:cNvSpPr/>
          <p:nvPr/>
        </p:nvSpPr>
        <p:spPr>
          <a:xfrm>
            <a:off x="9144000" y="6644640"/>
            <a:ext cx="1536192" cy="213360"/>
          </a:xfrm>
          <a:prstGeom prst="rect">
            <a:avLst/>
          </a:prstGeom>
          <a:solidFill>
            <a:srgbClr val="6A1B9A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32" name="Shape 30"/>
          <p:cNvSpPr/>
          <p:nvPr/>
        </p:nvSpPr>
        <p:spPr>
          <a:xfrm>
            <a:off x="10668000" y="6644640"/>
            <a:ext cx="1536192" cy="213360"/>
          </a:xfrm>
          <a:prstGeom prst="rect">
            <a:avLst/>
          </a:prstGeom>
          <a:solidFill>
            <a:srgbClr val="AD1457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C6110-1298-24AB-41B3-DCC9F590D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95AB1AA-087E-F25C-CBAD-DD88A135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br>
              <a:rPr lang="lv-LV" sz="3600" kern="0">
                <a:solidFill>
                  <a:srgbClr val="29702A"/>
                </a:solidFill>
                <a:cs typeface="Times New Roman" panose="02020603050405020304" pitchFamily="18" charset="0"/>
              </a:rPr>
            </a:br>
            <a:br>
              <a:rPr lang="lv-LV" sz="2800" kern="0">
                <a:cs typeface="Times New Roman" panose="02020603050405020304" pitchFamily="18" charset="0"/>
              </a:rPr>
            </a:br>
            <a:br>
              <a:rPr lang="lv-LV" altLang="lv-LV" sz="2800"/>
            </a:br>
            <a:endParaRPr lang="lv-LV" altLang="en-US" sz="2800"/>
          </a:p>
        </p:txBody>
      </p:sp>
      <p:sp>
        <p:nvSpPr>
          <p:cNvPr id="12291" name="Text Placeholder 1">
            <a:extLst>
              <a:ext uri="{FF2B5EF4-FFF2-40B4-BE49-F238E27FC236}">
                <a16:creationId xmlns:a16="http://schemas.microsoft.com/office/drawing/2014/main" id="{DA0EB076-369F-A177-9073-42FF46DE69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3034499"/>
            <a:ext cx="10363200" cy="1328569"/>
          </a:xfrm>
        </p:spPr>
        <p:txBody>
          <a:bodyPr>
            <a:spAutoFit/>
          </a:bodyPr>
          <a:lstStyle/>
          <a:p>
            <a:endParaRPr lang="lv-LV" sz="4000" b="1" noProof="0" dirty="0">
              <a:latin typeface="Verdana"/>
              <a:ea typeface="Verdana"/>
            </a:endParaRPr>
          </a:p>
          <a:p>
            <a:r>
              <a:rPr lang="lv-LV" sz="4000" b="1" noProof="0" dirty="0">
                <a:latin typeface="Verdana"/>
                <a:ea typeface="Verdana"/>
              </a:rPr>
              <a:t>Paldies! </a:t>
            </a:r>
            <a:r>
              <a:rPr lang="en-US" sz="4000" b="1" noProof="0" dirty="0">
                <a:latin typeface="Verdana"/>
                <a:ea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63205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0" y="6644640"/>
            <a:ext cx="1536192" cy="213360"/>
          </a:xfrm>
          <a:prstGeom prst="rect">
            <a:avLst/>
          </a:prstGeom>
          <a:solidFill>
            <a:srgbClr val="C62828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5" name="Shape 3"/>
          <p:cNvSpPr/>
          <p:nvPr/>
        </p:nvSpPr>
        <p:spPr>
          <a:xfrm>
            <a:off x="1524000" y="6644640"/>
            <a:ext cx="1536192" cy="213360"/>
          </a:xfrm>
          <a:prstGeom prst="rect">
            <a:avLst/>
          </a:prstGeom>
          <a:solidFill>
            <a:srgbClr val="E65100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6" name="Shape 4"/>
          <p:cNvSpPr/>
          <p:nvPr/>
        </p:nvSpPr>
        <p:spPr>
          <a:xfrm>
            <a:off x="3048000" y="6644640"/>
            <a:ext cx="1536192" cy="213360"/>
          </a:xfrm>
          <a:prstGeom prst="rect">
            <a:avLst/>
          </a:prstGeom>
          <a:solidFill>
            <a:srgbClr val="F9A825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7" name="Shape 5"/>
          <p:cNvSpPr/>
          <p:nvPr/>
        </p:nvSpPr>
        <p:spPr>
          <a:xfrm>
            <a:off x="4572000" y="6644640"/>
            <a:ext cx="1536192" cy="21336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8" name="Shape 6"/>
          <p:cNvSpPr/>
          <p:nvPr/>
        </p:nvSpPr>
        <p:spPr>
          <a:xfrm>
            <a:off x="6096000" y="6644640"/>
            <a:ext cx="1536192" cy="213360"/>
          </a:xfrm>
          <a:prstGeom prst="rect">
            <a:avLst/>
          </a:prstGeom>
          <a:solidFill>
            <a:srgbClr val="00838F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9" name="Shape 7"/>
          <p:cNvSpPr/>
          <p:nvPr/>
        </p:nvSpPr>
        <p:spPr>
          <a:xfrm>
            <a:off x="7620000" y="6644640"/>
            <a:ext cx="1536192" cy="213360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0" name="Shape 8"/>
          <p:cNvSpPr/>
          <p:nvPr/>
        </p:nvSpPr>
        <p:spPr>
          <a:xfrm>
            <a:off x="9144000" y="6644640"/>
            <a:ext cx="1536192" cy="213360"/>
          </a:xfrm>
          <a:prstGeom prst="rect">
            <a:avLst/>
          </a:prstGeom>
          <a:solidFill>
            <a:srgbClr val="6A1B9A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1" name="Shape 9"/>
          <p:cNvSpPr/>
          <p:nvPr/>
        </p:nvSpPr>
        <p:spPr>
          <a:xfrm>
            <a:off x="10668000" y="6644640"/>
            <a:ext cx="1536192" cy="213360"/>
          </a:xfrm>
          <a:prstGeom prst="rect">
            <a:avLst/>
          </a:prstGeom>
          <a:solidFill>
            <a:srgbClr val="AD1457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2" name="Text 10"/>
          <p:cNvSpPr/>
          <p:nvPr/>
        </p:nvSpPr>
        <p:spPr>
          <a:xfrm>
            <a:off x="609600" y="365760"/>
            <a:ext cx="91440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2C5F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Kas jau ir paveikts datu pārvaldībā</a:t>
            </a:r>
            <a:endParaRPr lang="en-US" sz="3200"/>
          </a:p>
        </p:txBody>
      </p:sp>
      <p:sp>
        <p:nvSpPr>
          <p:cNvPr id="13" name="Text 11"/>
          <p:cNvSpPr/>
          <p:nvPr/>
        </p:nvSpPr>
        <p:spPr>
          <a:xfrm>
            <a:off x="609600" y="975360"/>
            <a:ext cx="91440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67" i="1">
                <a:solidFill>
                  <a:srgbClr val="4A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Latvijas sasniegumi — pamats stratēģijai</a:t>
            </a:r>
            <a:endParaRPr lang="en-US" sz="1467"/>
          </a:p>
        </p:txBody>
      </p:sp>
      <p:sp>
        <p:nvSpPr>
          <p:cNvPr id="14" name="Shape 12"/>
          <p:cNvSpPr/>
          <p:nvPr/>
        </p:nvSpPr>
        <p:spPr>
          <a:xfrm>
            <a:off x="609600" y="1584960"/>
            <a:ext cx="3474720" cy="609600"/>
          </a:xfrm>
          <a:prstGeom prst="rect">
            <a:avLst/>
          </a:prstGeom>
          <a:solidFill>
            <a:srgbClr val="2C5F2D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5" name="Text 13"/>
          <p:cNvSpPr/>
          <p:nvPr/>
        </p:nvSpPr>
        <p:spPr>
          <a:xfrm>
            <a:off x="609600" y="1584960"/>
            <a:ext cx="3474720" cy="6096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733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Piekļuve valsts datiem</a:t>
            </a:r>
            <a:endParaRPr lang="en-US" sz="1733"/>
          </a:p>
        </p:txBody>
      </p:sp>
      <p:sp>
        <p:nvSpPr>
          <p:cNvPr id="16" name="Shape 14"/>
          <p:cNvSpPr/>
          <p:nvPr/>
        </p:nvSpPr>
        <p:spPr>
          <a:xfrm>
            <a:off x="609600" y="2194560"/>
            <a:ext cx="3474720" cy="4145280"/>
          </a:xfrm>
          <a:prstGeom prst="rect">
            <a:avLst/>
          </a:prstGeom>
          <a:solidFill>
            <a:srgbClr val="E8F5E9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9" name="Text 17"/>
          <p:cNvSpPr/>
          <p:nvPr/>
        </p:nvSpPr>
        <p:spPr>
          <a:xfrm>
            <a:off x="731520" y="3352800"/>
            <a:ext cx="3230880" cy="3048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>
              <a:spcAft>
                <a:spcPts val="533"/>
              </a:spcAft>
              <a:buSzPct val="100000"/>
              <a:buFont typeface="Arial"/>
              <a:buChar char="•"/>
            </a:pPr>
            <a:r>
              <a:rPr lang="en-US" sz="1100" u="sng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1459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+ datu 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kopas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, 100+ 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publicētāji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 data.gov.lv </a:t>
            </a:r>
            <a:endParaRPr lang="en-US" sz="1100">
              <a:solidFill>
                <a:srgbClr val="000000"/>
              </a:solidFill>
              <a:latin typeface="Arial"/>
              <a:ea typeface="Arial" pitchFamily="34" charset="-122"/>
              <a:cs typeface="Arial"/>
            </a:endParaRPr>
          </a:p>
          <a:p>
            <a:pPr marL="456565" indent="-456565">
              <a:spcAft>
                <a:spcPts val="533"/>
              </a:spcAft>
              <a:buSzPct val="100000"/>
              <a:buFont typeface="Arial"/>
              <a:buChar char="•"/>
            </a:pP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Lielākais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kāpējs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ES 2024 (+10 pp)</a:t>
            </a:r>
            <a:endParaRPr lang="en-US" sz="1100">
              <a:latin typeface="Arial"/>
              <a:cs typeface="Arial"/>
            </a:endParaRPr>
          </a:p>
          <a:p>
            <a:pPr marL="456565" indent="-456565">
              <a:spcAft>
                <a:spcPts val="533"/>
              </a:spcAft>
              <a:buSzPct val="100000"/>
              <a:buChar char="•"/>
            </a:pP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Līderis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augstvērtīgo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datu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ieviešanā</a:t>
            </a:r>
            <a:endParaRPr lang="en-US" sz="1100">
              <a:solidFill>
                <a:srgbClr val="000000"/>
              </a:solidFill>
              <a:latin typeface="Arial"/>
              <a:ea typeface="Arial" pitchFamily="34" charset="-122"/>
              <a:cs typeface="Arial"/>
            </a:endParaRPr>
          </a:p>
          <a:p>
            <a:pPr marL="1065530" lvl="1" indent="-456565">
              <a:buSzPct val="100000"/>
              <a:buFont typeface="Courier New"/>
              <a:buChar char="o"/>
            </a:pP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Ģeotelpiskie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dati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endParaRPr lang="en-US" sz="1100">
              <a:solidFill>
                <a:srgbClr val="000000"/>
              </a:solidFill>
              <a:latin typeface="Arial"/>
              <a:ea typeface="Arial" pitchFamily="34" charset="-122"/>
              <a:cs typeface="Arial"/>
            </a:endParaRPr>
          </a:p>
          <a:p>
            <a:pPr marL="1065530" lvl="1" indent="-456565">
              <a:buSzPct val="100000"/>
              <a:buFont typeface="Courier New"/>
              <a:buChar char="o"/>
            </a:pP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Adrešu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reģistrs</a:t>
            </a:r>
            <a:endParaRPr lang="en-US" sz="1100">
              <a:solidFill>
                <a:srgbClr val="1A1A1A"/>
              </a:solidFill>
              <a:latin typeface="Arial"/>
              <a:ea typeface="Arial" pitchFamily="34" charset="-122"/>
              <a:cs typeface="Arial"/>
            </a:endParaRPr>
          </a:p>
          <a:p>
            <a:pPr marL="1065530" lvl="1" indent="-456565">
              <a:buSzPct val="100000"/>
              <a:buFont typeface="Courier New"/>
              <a:buChar char="o"/>
            </a:pPr>
            <a:r>
              <a:rPr lang="en-US" sz="1100">
                <a:solidFill>
                  <a:srgbClr val="1A1A1A"/>
                </a:solidFill>
                <a:latin typeface="Arial"/>
                <a:cs typeface="Arial"/>
              </a:rPr>
              <a:t>Kadastra </a:t>
            </a:r>
            <a:r>
              <a:rPr lang="en-US" sz="1100" err="1">
                <a:solidFill>
                  <a:srgbClr val="1A1A1A"/>
                </a:solidFill>
                <a:latin typeface="Arial"/>
                <a:cs typeface="Arial"/>
              </a:rPr>
              <a:t>dati</a:t>
            </a:r>
            <a:endParaRPr lang="en-US" sz="1100">
              <a:solidFill>
                <a:srgbClr val="1A1A1A"/>
              </a:solidFill>
              <a:latin typeface="Arial"/>
              <a:cs typeface="Arial"/>
            </a:endParaRPr>
          </a:p>
          <a:p>
            <a:pPr marL="1065530" lvl="1" indent="-456565">
              <a:buSzPct val="100000"/>
              <a:buFont typeface="Courier New"/>
              <a:buChar char="o"/>
            </a:pP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Uzņēmumu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reģistrs</a:t>
            </a:r>
            <a:endParaRPr lang="en-US" sz="1100">
              <a:solidFill>
                <a:srgbClr val="1A1A1A"/>
              </a:solidFill>
              <a:latin typeface="Arial"/>
              <a:ea typeface="Arial" pitchFamily="34" charset="-122"/>
              <a:cs typeface="Arial"/>
            </a:endParaRPr>
          </a:p>
          <a:p>
            <a:pPr marL="1065530" lvl="1" indent="-456565">
              <a:buSzPct val="100000"/>
              <a:buFont typeface="Courier New"/>
              <a:buChar char="o"/>
            </a:pP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Meteo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dati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u.c.</a:t>
            </a:r>
            <a:endParaRPr lang="en-US" sz="1100">
              <a:solidFill>
                <a:srgbClr val="1A1A1A"/>
              </a:solidFill>
              <a:latin typeface="Arial"/>
              <a:ea typeface="Arial" pitchFamily="34" charset="-122"/>
              <a:cs typeface="Arial"/>
            </a:endParaRPr>
          </a:p>
          <a:p>
            <a:pPr marL="1065530" lvl="1" indent="-456565">
              <a:spcAft>
                <a:spcPts val="533"/>
              </a:spcAft>
              <a:buSzPct val="100000"/>
              <a:buFont typeface="Courier New"/>
              <a:buChar char="o"/>
            </a:pPr>
            <a:endParaRPr lang="en-US" sz="1100">
              <a:solidFill>
                <a:srgbClr val="1A1A1A"/>
              </a:solidFill>
              <a:latin typeface="Arial"/>
              <a:ea typeface="Arial" pitchFamily="34" charset="-122"/>
              <a:cs typeface="Arial"/>
            </a:endParaRPr>
          </a:p>
          <a:p>
            <a:pPr marL="456565" indent="-456565">
              <a:spcAft>
                <a:spcPts val="533"/>
              </a:spcAft>
              <a:buSzPct val="100000"/>
              <a:buChar char="•"/>
            </a:pP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Atkalizmantošanas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piemēri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: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digitāli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rīki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,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politikas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plānošana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,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inovācijas</a:t>
            </a:r>
            <a:endParaRPr lang="en-US" sz="1100">
              <a:latin typeface="Arial"/>
              <a:cs typeface="Arial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4352544" y="1584960"/>
            <a:ext cx="3474720" cy="609600"/>
          </a:xfrm>
          <a:prstGeom prst="rect">
            <a:avLst/>
          </a:prstGeom>
          <a:solidFill>
            <a:srgbClr val="4A8C4D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21" name="Text 19"/>
          <p:cNvSpPr/>
          <p:nvPr/>
        </p:nvSpPr>
        <p:spPr>
          <a:xfrm>
            <a:off x="4352544" y="1584960"/>
            <a:ext cx="3474720" cy="6096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733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Datu izplatīšanas reforma</a:t>
            </a:r>
            <a:endParaRPr lang="en-US" sz="1733"/>
          </a:p>
        </p:txBody>
      </p:sp>
      <p:sp>
        <p:nvSpPr>
          <p:cNvPr id="22" name="Shape 20"/>
          <p:cNvSpPr/>
          <p:nvPr/>
        </p:nvSpPr>
        <p:spPr>
          <a:xfrm>
            <a:off x="4352544" y="2194560"/>
            <a:ext cx="3474720" cy="4145280"/>
          </a:xfrm>
          <a:prstGeom prst="rect">
            <a:avLst/>
          </a:prstGeom>
          <a:solidFill>
            <a:srgbClr val="E8F5E9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24" name="Text 22"/>
          <p:cNvSpPr/>
          <p:nvPr/>
        </p:nvSpPr>
        <p:spPr>
          <a:xfrm>
            <a:off x="4474464" y="2865120"/>
            <a:ext cx="3230880" cy="15849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>
              <a:spcAft>
                <a:spcPts val="533"/>
              </a:spcAft>
              <a:buSzPct val="100000"/>
              <a:buChar char="•"/>
            </a:pPr>
            <a:endParaRPr lang="en-US" sz="1100">
              <a:solidFill>
                <a:srgbClr val="1A1A1A"/>
              </a:solidFill>
              <a:latin typeface="Arial"/>
              <a:cs typeface="Arial"/>
            </a:endParaRPr>
          </a:p>
          <a:p>
            <a:pPr marL="456565" indent="-456565">
              <a:spcAft>
                <a:spcPts val="533"/>
              </a:spcAft>
              <a:buSzPct val="100000"/>
              <a:buChar char="•"/>
            </a:pPr>
            <a:r>
              <a:rPr lang="en-US" sz="1100" b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Vienas </a:t>
            </a:r>
            <a:r>
              <a:rPr lang="en-US" sz="1100" b="1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pieturas</a:t>
            </a:r>
            <a:r>
              <a:rPr lang="en-US" sz="1100" b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100" b="1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aģentūra</a:t>
            </a:r>
            <a:r>
              <a:rPr lang="en-US" sz="1100" b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100" b="1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valsts</a:t>
            </a:r>
            <a:r>
              <a:rPr lang="en-US" sz="1100" b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100" b="1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datiem</a:t>
            </a:r>
            <a:endParaRPr lang="en-US" sz="1100" b="1">
              <a:latin typeface="Arial"/>
              <a:cs typeface="Arial"/>
            </a:endParaRPr>
          </a:p>
          <a:p>
            <a:pPr marL="456565" indent="-456565">
              <a:spcAft>
                <a:spcPts val="533"/>
              </a:spcAft>
              <a:buSzPct val="100000"/>
              <a:buChar char="•"/>
            </a:pPr>
            <a:r>
              <a:rPr lang="en-US" sz="1100" b="1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Centralizēta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,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augstas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veiktspējas</a:t>
            </a:r>
            <a:r>
              <a:rPr lang="en-US" sz="1100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 datu </a:t>
            </a:r>
            <a:r>
              <a:rPr lang="en-US" sz="1100" err="1">
                <a:solidFill>
                  <a:srgbClr val="1A1A1A"/>
                </a:solidFill>
                <a:latin typeface="Arial"/>
                <a:ea typeface="Arial" pitchFamily="34" charset="-122"/>
                <a:cs typeface="Arial"/>
              </a:rPr>
              <a:t>izplatīšana</a:t>
            </a:r>
            <a:endParaRPr lang="en-US" sz="1100">
              <a:solidFill>
                <a:srgbClr val="1A1A1A"/>
              </a:solidFill>
              <a:latin typeface="Arial"/>
              <a:ea typeface="Arial" pitchFamily="34" charset="-122"/>
              <a:cs typeface="Arial"/>
            </a:endParaRPr>
          </a:p>
          <a:p>
            <a:pPr marL="456565" indent="-456565">
              <a:spcAft>
                <a:spcPts val="533"/>
              </a:spcAft>
              <a:buSzPct val="100000"/>
              <a:buFont typeface="Arial"/>
              <a:buChar char="•"/>
            </a:pPr>
            <a:r>
              <a:rPr lang="en-US" sz="1100" b="1">
                <a:solidFill>
                  <a:srgbClr val="1A1A1A"/>
                </a:solidFill>
                <a:latin typeface="Arial"/>
                <a:cs typeface="Arial"/>
              </a:rPr>
              <a:t>21 </a:t>
            </a:r>
            <a:r>
              <a:rPr lang="en-US" sz="1100" b="1" err="1">
                <a:solidFill>
                  <a:srgbClr val="1A1A1A"/>
                </a:solidFill>
                <a:latin typeface="Arial"/>
                <a:cs typeface="Arial"/>
              </a:rPr>
              <a:t>valsts</a:t>
            </a:r>
            <a:r>
              <a:rPr lang="en-US" sz="1100" b="1">
                <a:solidFill>
                  <a:srgbClr val="1A1A1A"/>
                </a:solidFill>
                <a:latin typeface="Arial"/>
                <a:cs typeface="Arial"/>
              </a:rPr>
              <a:t> </a:t>
            </a:r>
            <a:r>
              <a:rPr lang="en-US" sz="1100" b="1" err="1">
                <a:solidFill>
                  <a:srgbClr val="1A1A1A"/>
                </a:solidFill>
                <a:latin typeface="Arial"/>
                <a:cs typeface="Arial"/>
              </a:rPr>
              <a:t>reģistrs</a:t>
            </a:r>
            <a:r>
              <a:rPr lang="en-US" sz="1100">
                <a:solidFill>
                  <a:srgbClr val="1A1A1A"/>
                </a:solidFill>
                <a:latin typeface="Arial"/>
                <a:cs typeface="Arial"/>
              </a:rPr>
              <a:t> </a:t>
            </a:r>
            <a:r>
              <a:rPr lang="en-US" sz="1100" err="1">
                <a:solidFill>
                  <a:srgbClr val="1A1A1A"/>
                </a:solidFill>
                <a:latin typeface="Arial"/>
                <a:cs typeface="Arial"/>
              </a:rPr>
              <a:t>pieslēgts</a:t>
            </a:r>
            <a:r>
              <a:rPr lang="en-US" sz="1100">
                <a:solidFill>
                  <a:srgbClr val="1A1A1A"/>
                </a:solidFill>
                <a:latin typeface="Arial"/>
                <a:cs typeface="Arial"/>
              </a:rPr>
              <a:t>: PMLP, UR,VSAA, VID, VIIS </a:t>
            </a:r>
            <a:r>
              <a:rPr lang="en-US" sz="1100" err="1">
                <a:solidFill>
                  <a:srgbClr val="1A1A1A"/>
                </a:solidFill>
                <a:latin typeface="Arial"/>
                <a:cs typeface="Arial"/>
              </a:rPr>
              <a:t>u.c.</a:t>
            </a:r>
            <a:endParaRPr lang="en-US" sz="1100">
              <a:solidFill>
                <a:srgbClr val="1A1A1A"/>
              </a:solidFill>
              <a:latin typeface="Arial"/>
              <a:cs typeface="Arial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4718304" y="4450080"/>
            <a:ext cx="2743200" cy="0"/>
          </a:xfrm>
          <a:prstGeom prst="line">
            <a:avLst/>
          </a:prstGeom>
          <a:noFill/>
          <a:ln w="6350">
            <a:solidFill>
              <a:srgbClr val="4A8C4D"/>
            </a:solidFill>
            <a:prstDash val="solid"/>
          </a:ln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26" name="Text 24"/>
          <p:cNvSpPr/>
          <p:nvPr/>
        </p:nvSpPr>
        <p:spPr>
          <a:xfrm>
            <a:off x="4535424" y="4511040"/>
            <a:ext cx="310896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50" b="1" err="1">
                <a:solidFill>
                  <a:srgbClr val="2C5F2D"/>
                </a:solidFill>
                <a:latin typeface="Arial"/>
                <a:cs typeface="Arial"/>
              </a:rPr>
              <a:t>Strādājoša</a:t>
            </a:r>
            <a:r>
              <a:rPr lang="en-US" sz="1450" b="1">
                <a:solidFill>
                  <a:srgbClr val="2C5F2D"/>
                </a:solidFill>
                <a:latin typeface="Arial"/>
                <a:cs typeface="Arial"/>
              </a:rPr>
              <a:t> </a:t>
            </a:r>
            <a:r>
              <a:rPr lang="en-US" sz="1450" b="1" err="1">
                <a:solidFill>
                  <a:srgbClr val="2C5F2D"/>
                </a:solidFill>
                <a:latin typeface="Arial"/>
                <a:cs typeface="Arial"/>
              </a:rPr>
              <a:t>viedo</a:t>
            </a:r>
            <a:r>
              <a:rPr lang="en-US" sz="1450" b="1">
                <a:solidFill>
                  <a:srgbClr val="2C5F2D"/>
                </a:solidFill>
                <a:latin typeface="Arial"/>
                <a:cs typeface="Arial"/>
              </a:rPr>
              <a:t> </a:t>
            </a:r>
            <a:r>
              <a:rPr lang="en-US" sz="1450" b="1" err="1">
                <a:solidFill>
                  <a:srgbClr val="2C5F2D"/>
                </a:solidFill>
                <a:latin typeface="Arial"/>
                <a:cs typeface="Arial"/>
              </a:rPr>
              <a:t>līgumu</a:t>
            </a:r>
            <a:r>
              <a:rPr lang="en-US" sz="1450" b="1">
                <a:solidFill>
                  <a:srgbClr val="2C5F2D"/>
                </a:solidFill>
                <a:latin typeface="Arial"/>
                <a:cs typeface="Arial"/>
              </a:rPr>
              <a:t> datu </a:t>
            </a:r>
            <a:r>
              <a:rPr lang="en-US" sz="1450" b="1" err="1">
                <a:solidFill>
                  <a:srgbClr val="2C5F2D"/>
                </a:solidFill>
                <a:latin typeface="Arial"/>
                <a:cs typeface="Arial"/>
              </a:rPr>
              <a:t>vienošanās</a:t>
            </a:r>
            <a:r>
              <a:rPr lang="en-US" sz="1450" b="1">
                <a:solidFill>
                  <a:srgbClr val="2C5F2D"/>
                </a:solidFill>
                <a:latin typeface="Arial"/>
                <a:cs typeface="Arial"/>
              </a:rPr>
              <a:t> e-</a:t>
            </a:r>
            <a:r>
              <a:rPr lang="en-US" sz="1450" b="1" err="1">
                <a:solidFill>
                  <a:srgbClr val="2C5F2D"/>
                </a:solidFill>
                <a:latin typeface="Arial"/>
                <a:cs typeface="Arial"/>
              </a:rPr>
              <a:t>platforma</a:t>
            </a:r>
            <a:r>
              <a:rPr lang="en-US" sz="1450" b="1">
                <a:solidFill>
                  <a:srgbClr val="2C5F2D"/>
                </a:solidFill>
                <a:latin typeface="Arial"/>
                <a:cs typeface="Arial"/>
              </a:rPr>
              <a:t> (VIRSIS)</a:t>
            </a:r>
          </a:p>
        </p:txBody>
      </p:sp>
      <p:sp>
        <p:nvSpPr>
          <p:cNvPr id="27" name="Text 25"/>
          <p:cNvSpPr/>
          <p:nvPr/>
        </p:nvSpPr>
        <p:spPr>
          <a:xfrm>
            <a:off x="4474464" y="4998720"/>
            <a:ext cx="3230880" cy="14630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spcAft>
                <a:spcPts val="533"/>
              </a:spcAft>
              <a:buSzPct val="100000"/>
              <a:buChar char="•"/>
            </a:pP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Datu </a:t>
            </a:r>
            <a:r>
              <a:rPr lang="en-US" sz="1133" err="1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apmaiņas</a:t>
            </a: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33" err="1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līgumu</a:t>
            </a: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33" err="1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slēgšana</a:t>
            </a: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no </a:t>
            </a:r>
            <a:r>
              <a:rPr lang="en-US" sz="1133" err="1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mēnešiem</a:t>
            </a: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→ </a:t>
            </a:r>
            <a:r>
              <a:rPr lang="en-US" sz="1133" err="1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nedēļām</a:t>
            </a:r>
            <a:endParaRPr lang="en-US" sz="1133"/>
          </a:p>
          <a:p>
            <a:pPr marL="457189" indent="-457189">
              <a:spcAft>
                <a:spcPts val="533"/>
              </a:spcAft>
              <a:buSzPct val="100000"/>
              <a:buChar char="•"/>
            </a:pP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540 </a:t>
            </a:r>
            <a:r>
              <a:rPr lang="en-US" sz="1133" err="1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elektroniskās</a:t>
            </a: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33" err="1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vienošanās</a:t>
            </a: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(2026)</a:t>
            </a:r>
            <a:endParaRPr lang="en-US" sz="1133"/>
          </a:p>
          <a:p>
            <a:pPr marL="457189" indent="-457189">
              <a:spcAft>
                <a:spcPts val="533"/>
              </a:spcAft>
              <a:buSzPct val="100000"/>
              <a:buChar char="•"/>
            </a:pPr>
            <a:r>
              <a:rPr lang="en-US" sz="1133" err="1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Metadatu</a:t>
            </a: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un e-</a:t>
            </a:r>
            <a:r>
              <a:rPr lang="en-US" sz="1133" err="1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līgumu</a:t>
            </a: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33" err="1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ekosistēma</a:t>
            </a:r>
            <a:endParaRPr lang="en-US" sz="1133"/>
          </a:p>
        </p:txBody>
      </p:sp>
      <p:sp>
        <p:nvSpPr>
          <p:cNvPr id="28" name="Shape 26"/>
          <p:cNvSpPr/>
          <p:nvPr/>
        </p:nvSpPr>
        <p:spPr>
          <a:xfrm>
            <a:off x="8095488" y="1584960"/>
            <a:ext cx="3474720" cy="609600"/>
          </a:xfrm>
          <a:prstGeom prst="rect">
            <a:avLst/>
          </a:prstGeom>
          <a:solidFill>
            <a:srgbClr val="4A8C4D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29" name="Text 27"/>
          <p:cNvSpPr/>
          <p:nvPr/>
        </p:nvSpPr>
        <p:spPr>
          <a:xfrm>
            <a:off x="8095488" y="1584960"/>
            <a:ext cx="3474720" cy="6096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33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Datu </a:t>
            </a:r>
            <a:r>
              <a:rPr lang="en-US" sz="1733" b="1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analītika</a:t>
            </a:r>
            <a:r>
              <a:rPr lang="lv-LV" sz="1733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reforma</a:t>
            </a:r>
            <a:endParaRPr lang="en-US" sz="1733"/>
          </a:p>
        </p:txBody>
      </p:sp>
      <p:sp>
        <p:nvSpPr>
          <p:cNvPr id="30" name="Shape 28"/>
          <p:cNvSpPr/>
          <p:nvPr/>
        </p:nvSpPr>
        <p:spPr>
          <a:xfrm>
            <a:off x="8095488" y="2194560"/>
            <a:ext cx="3474720" cy="4145280"/>
          </a:xfrm>
          <a:prstGeom prst="rect">
            <a:avLst/>
          </a:prstGeom>
          <a:solidFill>
            <a:srgbClr val="E8F5E9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31" name="Shape 29"/>
          <p:cNvSpPr/>
          <p:nvPr/>
        </p:nvSpPr>
        <p:spPr>
          <a:xfrm>
            <a:off x="8217408" y="2324946"/>
            <a:ext cx="3273214" cy="794174"/>
          </a:xfrm>
          <a:prstGeom prst="rect">
            <a:avLst/>
          </a:prstGeom>
          <a:solidFill>
            <a:srgbClr val="2C5F2D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32" name="Text 30"/>
          <p:cNvSpPr/>
          <p:nvPr/>
        </p:nvSpPr>
        <p:spPr>
          <a:xfrm>
            <a:off x="8381662" y="2377440"/>
            <a:ext cx="3097106" cy="739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450" b="1" err="1">
                <a:solidFill>
                  <a:schemeClr val="bg1"/>
                </a:solidFill>
                <a:latin typeface="Arial"/>
                <a:cs typeface="Arial"/>
              </a:rPr>
              <a:t>Izveidots</a:t>
            </a:r>
            <a:r>
              <a:rPr lang="en-US" sz="1450" b="1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50" b="1" err="1">
                <a:solidFill>
                  <a:schemeClr val="bg1"/>
                </a:solidFill>
                <a:latin typeface="Arial"/>
                <a:cs typeface="Arial"/>
              </a:rPr>
              <a:t>pamats</a:t>
            </a:r>
            <a:r>
              <a:rPr lang="en-US" sz="1450" b="1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50" b="1" err="1">
                <a:solidFill>
                  <a:schemeClr val="bg1"/>
                </a:solidFill>
                <a:latin typeface="Arial"/>
                <a:cs typeface="Arial"/>
              </a:rPr>
              <a:t>datos</a:t>
            </a:r>
            <a:r>
              <a:rPr lang="en-US" sz="1450" b="1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50" b="1" err="1">
                <a:solidFill>
                  <a:schemeClr val="bg1"/>
                </a:solidFill>
                <a:latin typeface="Arial"/>
                <a:cs typeface="Arial"/>
              </a:rPr>
              <a:t>balstītai</a:t>
            </a:r>
            <a:r>
              <a:rPr lang="en-US" sz="1450" b="1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50" b="1" err="1">
                <a:solidFill>
                  <a:schemeClr val="bg1"/>
                </a:solidFill>
                <a:latin typeface="Arial"/>
                <a:cs typeface="Arial"/>
              </a:rPr>
              <a:t>poplitikas</a:t>
            </a:r>
            <a:r>
              <a:rPr lang="en-US" sz="1450" b="1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sz="1450" b="1" err="1">
                <a:solidFill>
                  <a:schemeClr val="bg1"/>
                </a:solidFill>
                <a:latin typeface="Arial"/>
                <a:cs typeface="Arial"/>
              </a:rPr>
              <a:t>plānošanai</a:t>
            </a:r>
            <a:r>
              <a:rPr lang="en-US" sz="1450" b="1">
                <a:solidFill>
                  <a:schemeClr val="bg1"/>
                </a:solidFill>
                <a:latin typeface="Arial"/>
                <a:cs typeface="Arial"/>
              </a:rPr>
              <a:t> (groz. VPIL)</a:t>
            </a:r>
          </a:p>
        </p:txBody>
      </p:sp>
      <p:sp>
        <p:nvSpPr>
          <p:cNvPr id="33" name="Text 31"/>
          <p:cNvSpPr/>
          <p:nvPr/>
        </p:nvSpPr>
        <p:spPr>
          <a:xfrm>
            <a:off x="8217408" y="3596640"/>
            <a:ext cx="3230880" cy="28041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spcAft>
                <a:spcPts val="533"/>
              </a:spcAft>
              <a:buSzPct val="100000"/>
              <a:buChar char="•"/>
            </a:pP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CSP — valsts galvenā datu aģentūra, «vienas pieturas punkts»</a:t>
            </a:r>
            <a:endParaRPr lang="en-US" sz="1133"/>
          </a:p>
          <a:p>
            <a:pPr marL="457189" indent="-457189">
              <a:spcAft>
                <a:spcPts val="533"/>
              </a:spcAft>
              <a:buSzPct val="100000"/>
              <a:buChar char="•"/>
            </a:pP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Droša informācijas apstrādes vide starpresoru datu savienošanai un analīzei</a:t>
            </a:r>
            <a:endParaRPr lang="en-US" sz="1133"/>
          </a:p>
          <a:p>
            <a:pPr marL="457189" indent="-457189">
              <a:spcAft>
                <a:spcPts val="533"/>
              </a:spcAft>
              <a:buSzPct val="100000"/>
              <a:buChar char="•"/>
            </a:pP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Iestādēm vairs nav jāpieprasa dati cita citai individuāli</a:t>
            </a:r>
            <a:endParaRPr lang="en-US" sz="1133"/>
          </a:p>
          <a:p>
            <a:pPr marL="457189" indent="-457189">
              <a:spcAft>
                <a:spcPts val="533"/>
              </a:spcAft>
              <a:buSzPct val="100000"/>
              <a:buChar char="•"/>
            </a:pP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Anonimizēti dati — politikas plānošanai, risku analīzei, pakalpojumu uzlabošanai</a:t>
            </a:r>
            <a:endParaRPr lang="en-US" sz="1133"/>
          </a:p>
          <a:p>
            <a:pPr marL="457189" indent="-457189">
              <a:spcAft>
                <a:spcPts val="533"/>
              </a:spcAft>
              <a:buSzPct val="100000"/>
              <a:buChar char="•"/>
            </a:pPr>
            <a:r>
              <a:rPr lang="en-US" sz="1133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CSP reorganizācija: 79 amata vietas optimizētas jaunajām funkcijām</a:t>
            </a:r>
            <a:endParaRPr lang="en-US" sz="1133"/>
          </a:p>
        </p:txBody>
      </p:sp>
      <p:sp>
        <p:nvSpPr>
          <p:cNvPr id="3" name="Shape 29">
            <a:extLst>
              <a:ext uri="{FF2B5EF4-FFF2-40B4-BE49-F238E27FC236}">
                <a16:creationId xmlns:a16="http://schemas.microsoft.com/office/drawing/2014/main" id="{4EC33BD4-C9EF-29D0-C32B-B15EB95B8C1D}"/>
              </a:ext>
            </a:extLst>
          </p:cNvPr>
          <p:cNvSpPr/>
          <p:nvPr/>
        </p:nvSpPr>
        <p:spPr>
          <a:xfrm>
            <a:off x="775207" y="2324945"/>
            <a:ext cx="3197013" cy="794175"/>
          </a:xfrm>
          <a:prstGeom prst="rect">
            <a:avLst/>
          </a:prstGeom>
          <a:solidFill>
            <a:srgbClr val="2C5F2D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7" name="Text 15"/>
          <p:cNvSpPr/>
          <p:nvPr/>
        </p:nvSpPr>
        <p:spPr>
          <a:xfrm>
            <a:off x="792480" y="2316480"/>
            <a:ext cx="30480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92.9%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18" name="Text 16"/>
          <p:cNvSpPr/>
          <p:nvPr/>
        </p:nvSpPr>
        <p:spPr>
          <a:xfrm>
            <a:off x="2477347" y="2536613"/>
            <a:ext cx="149013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20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 </a:t>
            </a:r>
            <a:r>
              <a:rPr lang="en-US" sz="120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Atvērto datu brieduma indekss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4" name="Shape 29">
            <a:extLst>
              <a:ext uri="{FF2B5EF4-FFF2-40B4-BE49-F238E27FC236}">
                <a16:creationId xmlns:a16="http://schemas.microsoft.com/office/drawing/2014/main" id="{278C776E-8869-9A81-B227-17BBBDC70ECF}"/>
              </a:ext>
            </a:extLst>
          </p:cNvPr>
          <p:cNvSpPr/>
          <p:nvPr/>
        </p:nvSpPr>
        <p:spPr>
          <a:xfrm>
            <a:off x="4475140" y="2324946"/>
            <a:ext cx="3239346" cy="794174"/>
          </a:xfrm>
          <a:prstGeom prst="rect">
            <a:avLst/>
          </a:prstGeom>
          <a:solidFill>
            <a:srgbClr val="2C5F2D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23" name="Text 21"/>
          <p:cNvSpPr/>
          <p:nvPr/>
        </p:nvSpPr>
        <p:spPr>
          <a:xfrm>
            <a:off x="4518491" y="2443480"/>
            <a:ext cx="310896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50" b="1" err="1">
                <a:solidFill>
                  <a:schemeClr val="bg1"/>
                </a:solidFill>
                <a:latin typeface="Arial"/>
                <a:ea typeface="Arial" pitchFamily="34" charset="-122"/>
                <a:cs typeface="Arial"/>
              </a:rPr>
              <a:t>Izv</a:t>
            </a:r>
            <a:r>
              <a:rPr lang="en-US" sz="1450" b="1" err="1">
                <a:solidFill>
                  <a:schemeClr val="bg1"/>
                </a:solidFill>
                <a:latin typeface="Arial"/>
                <a:cs typeface="Arial"/>
              </a:rPr>
              <a:t>eidota</a:t>
            </a:r>
            <a:r>
              <a:rPr lang="en-US" sz="1450" b="1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sz="1450" b="1" err="1">
                <a:solidFill>
                  <a:schemeClr val="bg1"/>
                </a:solidFill>
                <a:latin typeface="Arial"/>
                <a:cs typeface="Arial"/>
              </a:rPr>
              <a:t>centrālā</a:t>
            </a:r>
            <a:r>
              <a:rPr lang="en-US" sz="1450" b="1">
                <a:solidFill>
                  <a:schemeClr val="bg1"/>
                </a:solidFill>
                <a:latin typeface="Arial"/>
                <a:cs typeface="Arial"/>
              </a:rPr>
              <a:t> datu </a:t>
            </a:r>
            <a:r>
              <a:rPr lang="en-US" sz="1450" b="1" err="1">
                <a:solidFill>
                  <a:schemeClr val="bg1"/>
                </a:solidFill>
                <a:latin typeface="Arial"/>
                <a:cs typeface="Arial"/>
              </a:rPr>
              <a:t>izplatīšanas</a:t>
            </a:r>
            <a:r>
              <a:rPr lang="en-US" sz="1450" b="1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50" b="1" err="1">
                <a:solidFill>
                  <a:schemeClr val="bg1"/>
                </a:solidFill>
                <a:latin typeface="Arial"/>
                <a:cs typeface="Arial"/>
              </a:rPr>
              <a:t>platforma</a:t>
            </a:r>
            <a:r>
              <a:rPr lang="en-US" sz="1450" b="1">
                <a:solidFill>
                  <a:schemeClr val="bg1"/>
                </a:solidFill>
                <a:latin typeface="Arial"/>
                <a:cs typeface="Arial"/>
              </a:rPr>
              <a:t> (DAGR)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728960" y="0"/>
            <a:ext cx="1463040" cy="670560"/>
          </a:xfrm>
          <a:prstGeom prst="rect">
            <a:avLst/>
          </a:prstGeom>
          <a:solidFill>
            <a:srgbClr val="2C5F2D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3" name="Text 1"/>
          <p:cNvSpPr/>
          <p:nvPr/>
        </p:nvSpPr>
        <p:spPr>
          <a:xfrm>
            <a:off x="9753600" y="731520"/>
            <a:ext cx="2255520" cy="79248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933">
                <a:solidFill>
                  <a:srgbClr val="4A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Viedās administrācijas un</a:t>
            </a:r>
            <a:endParaRPr lang="en-US" sz="933"/>
          </a:p>
          <a:p>
            <a:pPr marL="0" indent="0" algn="r">
              <a:lnSpc>
                <a:spcPct val="100000"/>
              </a:lnSpc>
              <a:buNone/>
            </a:pPr>
            <a:r>
              <a:rPr lang="en-US" sz="933">
                <a:solidFill>
                  <a:srgbClr val="4A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reģionālās attīstības</a:t>
            </a:r>
            <a:endParaRPr lang="en-US" sz="933"/>
          </a:p>
          <a:p>
            <a:pPr marL="0" indent="0" algn="r">
              <a:lnSpc>
                <a:spcPct val="100000"/>
              </a:lnSpc>
              <a:buNone/>
            </a:pPr>
            <a:r>
              <a:rPr lang="en-US" sz="933">
                <a:solidFill>
                  <a:srgbClr val="4A4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ministrija</a:t>
            </a:r>
            <a:endParaRPr lang="en-US" sz="933"/>
          </a:p>
        </p:txBody>
      </p:sp>
      <p:sp>
        <p:nvSpPr>
          <p:cNvPr id="4" name="Shape 2"/>
          <p:cNvSpPr/>
          <p:nvPr/>
        </p:nvSpPr>
        <p:spPr>
          <a:xfrm>
            <a:off x="0" y="6644640"/>
            <a:ext cx="1536192" cy="213360"/>
          </a:xfrm>
          <a:prstGeom prst="rect">
            <a:avLst/>
          </a:prstGeom>
          <a:solidFill>
            <a:srgbClr val="C62828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5" name="Shape 3"/>
          <p:cNvSpPr/>
          <p:nvPr/>
        </p:nvSpPr>
        <p:spPr>
          <a:xfrm>
            <a:off x="1524000" y="6644640"/>
            <a:ext cx="1536192" cy="213360"/>
          </a:xfrm>
          <a:prstGeom prst="rect">
            <a:avLst/>
          </a:prstGeom>
          <a:solidFill>
            <a:srgbClr val="E65100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6" name="Shape 4"/>
          <p:cNvSpPr/>
          <p:nvPr/>
        </p:nvSpPr>
        <p:spPr>
          <a:xfrm>
            <a:off x="3048000" y="6644640"/>
            <a:ext cx="1536192" cy="213360"/>
          </a:xfrm>
          <a:prstGeom prst="rect">
            <a:avLst/>
          </a:prstGeom>
          <a:solidFill>
            <a:srgbClr val="F9A825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7" name="Shape 5"/>
          <p:cNvSpPr/>
          <p:nvPr/>
        </p:nvSpPr>
        <p:spPr>
          <a:xfrm>
            <a:off x="4572000" y="6644640"/>
            <a:ext cx="1536192" cy="21336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8" name="Shape 6"/>
          <p:cNvSpPr/>
          <p:nvPr/>
        </p:nvSpPr>
        <p:spPr>
          <a:xfrm>
            <a:off x="6096000" y="6644640"/>
            <a:ext cx="1536192" cy="213360"/>
          </a:xfrm>
          <a:prstGeom prst="rect">
            <a:avLst/>
          </a:prstGeom>
          <a:solidFill>
            <a:srgbClr val="00838F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9" name="Shape 7"/>
          <p:cNvSpPr/>
          <p:nvPr/>
        </p:nvSpPr>
        <p:spPr>
          <a:xfrm>
            <a:off x="7620000" y="6644640"/>
            <a:ext cx="1536192" cy="213360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0" name="Shape 8"/>
          <p:cNvSpPr/>
          <p:nvPr/>
        </p:nvSpPr>
        <p:spPr>
          <a:xfrm>
            <a:off x="9144000" y="6644640"/>
            <a:ext cx="1536192" cy="213360"/>
          </a:xfrm>
          <a:prstGeom prst="rect">
            <a:avLst/>
          </a:prstGeom>
          <a:solidFill>
            <a:srgbClr val="6A1B9A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1" name="Shape 9"/>
          <p:cNvSpPr/>
          <p:nvPr/>
        </p:nvSpPr>
        <p:spPr>
          <a:xfrm>
            <a:off x="10668000" y="6644640"/>
            <a:ext cx="1536192" cy="213360"/>
          </a:xfrm>
          <a:prstGeom prst="rect">
            <a:avLst/>
          </a:prstGeom>
          <a:solidFill>
            <a:srgbClr val="AD1457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2" name="Text 10"/>
          <p:cNvSpPr/>
          <p:nvPr/>
        </p:nvSpPr>
        <p:spPr>
          <a:xfrm>
            <a:off x="609600" y="365760"/>
            <a:ext cx="9144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2C5F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Ko mēs vēlamies sasniegt?</a:t>
            </a:r>
            <a:endParaRPr lang="en-US" sz="3200"/>
          </a:p>
        </p:txBody>
      </p:sp>
      <p:sp>
        <p:nvSpPr>
          <p:cNvPr id="13" name="Shape 11"/>
          <p:cNvSpPr/>
          <p:nvPr/>
        </p:nvSpPr>
        <p:spPr>
          <a:xfrm>
            <a:off x="609600" y="1402080"/>
            <a:ext cx="5120640" cy="2438400"/>
          </a:xfrm>
          <a:prstGeom prst="rect">
            <a:avLst/>
          </a:prstGeom>
          <a:solidFill>
            <a:srgbClr val="2C5F2D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1584960"/>
            <a:ext cx="487680" cy="48768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1463040" y="1584960"/>
            <a:ext cx="24384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Vīzija</a:t>
            </a:r>
            <a:endParaRPr lang="en-US" sz="2400"/>
          </a:p>
        </p:txBody>
      </p:sp>
      <p:sp>
        <p:nvSpPr>
          <p:cNvPr id="16" name="Text 13"/>
          <p:cNvSpPr/>
          <p:nvPr/>
        </p:nvSpPr>
        <p:spPr>
          <a:xfrm>
            <a:off x="853440" y="2194560"/>
            <a:ext cx="46329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Sabiedrība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,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īpaši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valsts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pārvalde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, datus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uztver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kā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vērtīgu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resursu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un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atbilstoši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pārvalda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.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Izmanto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datus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analītikā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,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mākslīgā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intelekta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attīstībā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un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birokrātijas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mazināšanā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. Personas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dati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primāri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ir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datu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subjekta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īpašums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.</a:t>
            </a:r>
            <a:endParaRPr lang="en-US" sz="1300">
              <a:latin typeface="Arial"/>
              <a:cs typeface="Arial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096000" y="1402080"/>
            <a:ext cx="5486400" cy="2438400"/>
          </a:xfrm>
          <a:prstGeom prst="rect">
            <a:avLst/>
          </a:prstGeom>
          <a:solidFill>
            <a:srgbClr val="4A8C4D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840" y="1584960"/>
            <a:ext cx="487680" cy="487680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6949440" y="1584960"/>
            <a:ext cx="24384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Mērķis</a:t>
            </a:r>
            <a:endParaRPr lang="en-US" sz="2400"/>
          </a:p>
        </p:txBody>
      </p:sp>
      <p:sp>
        <p:nvSpPr>
          <p:cNvPr id="20" name="Text 16"/>
          <p:cNvSpPr/>
          <p:nvPr/>
        </p:nvSpPr>
        <p:spPr>
          <a:xfrm>
            <a:off x="6339840" y="2194560"/>
            <a:ext cx="49987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Valsts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pārvaldē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izveidots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visaptverošs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datu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pārvaldības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tiesiskais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un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organizatoriskais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ietvars</a:t>
            </a:r>
            <a:r>
              <a:rPr lang="en-US" sz="130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, ka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s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profesionāli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īsteno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datu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pārvaldības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procesus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,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veicinot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datu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pieejamību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,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samazinot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administratīvo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slogu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un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nodrošinot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augstu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datu vērtību,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kvalitāti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 un izmantojamību </a:t>
            </a:r>
            <a:r>
              <a:rPr lang="en-US" sz="1300" b="1" err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tautsaimniecībā</a:t>
            </a:r>
            <a:r>
              <a:rPr lang="en-US" sz="1300" b="1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.</a:t>
            </a:r>
            <a:endParaRPr lang="en-US" sz="1300" b="1">
              <a:latin typeface="Arial"/>
              <a:cs typeface="Arial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609600" y="4145280"/>
            <a:ext cx="36576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67" b="1">
                <a:solidFill>
                  <a:srgbClr val="2C5F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Pieci rīcības virzieni:</a:t>
            </a:r>
            <a:endParaRPr lang="en-US" sz="1867"/>
          </a:p>
        </p:txBody>
      </p:sp>
      <p:sp>
        <p:nvSpPr>
          <p:cNvPr id="22" name="Shape 18"/>
          <p:cNvSpPr/>
          <p:nvPr/>
        </p:nvSpPr>
        <p:spPr>
          <a:xfrm>
            <a:off x="609600" y="4754880"/>
            <a:ext cx="2072640" cy="1584960"/>
          </a:xfrm>
          <a:prstGeom prst="rect">
            <a:avLst/>
          </a:prstGeom>
          <a:solidFill>
            <a:srgbClr val="2C5F2D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120" y="4876800"/>
            <a:ext cx="548640" cy="548640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609600" y="5486400"/>
            <a:ext cx="2072640" cy="7315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Datu</a:t>
            </a:r>
            <a:endParaRPr lang="en-US" sz="120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pārvaldība</a:t>
            </a:r>
            <a:endParaRPr lang="en-US" sz="1200"/>
          </a:p>
        </p:txBody>
      </p:sp>
      <p:sp>
        <p:nvSpPr>
          <p:cNvPr id="25" name="Shape 20"/>
          <p:cNvSpPr/>
          <p:nvPr/>
        </p:nvSpPr>
        <p:spPr>
          <a:xfrm>
            <a:off x="670560" y="4815840"/>
            <a:ext cx="365760" cy="36576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26" name="Text 21"/>
          <p:cNvSpPr/>
          <p:nvPr/>
        </p:nvSpPr>
        <p:spPr>
          <a:xfrm>
            <a:off x="670560" y="481584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33" b="1">
                <a:solidFill>
                  <a:srgbClr val="2C5F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333"/>
          </a:p>
        </p:txBody>
      </p:sp>
      <p:sp>
        <p:nvSpPr>
          <p:cNvPr id="27" name="Shape 22"/>
          <p:cNvSpPr/>
          <p:nvPr/>
        </p:nvSpPr>
        <p:spPr>
          <a:xfrm>
            <a:off x="2926080" y="4754880"/>
            <a:ext cx="2072640" cy="1584960"/>
          </a:xfrm>
          <a:prstGeom prst="rect">
            <a:avLst/>
          </a:prstGeom>
          <a:solidFill>
            <a:srgbClr val="4A8C4D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4876800"/>
            <a:ext cx="548640" cy="548640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2926080" y="5486400"/>
            <a:ext cx="2072640" cy="7315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Koplietošanas</a:t>
            </a:r>
            <a:endParaRPr lang="en-US" sz="120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risinājumi</a:t>
            </a:r>
            <a:endParaRPr lang="en-US" sz="1200"/>
          </a:p>
        </p:txBody>
      </p:sp>
      <p:sp>
        <p:nvSpPr>
          <p:cNvPr id="30" name="Shape 24"/>
          <p:cNvSpPr/>
          <p:nvPr/>
        </p:nvSpPr>
        <p:spPr>
          <a:xfrm>
            <a:off x="2987040" y="4815840"/>
            <a:ext cx="365760" cy="36576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31" name="Text 25"/>
          <p:cNvSpPr/>
          <p:nvPr/>
        </p:nvSpPr>
        <p:spPr>
          <a:xfrm>
            <a:off x="2987040" y="481584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33" b="1">
                <a:solidFill>
                  <a:srgbClr val="2C5F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33"/>
          </a:p>
        </p:txBody>
      </p:sp>
      <p:sp>
        <p:nvSpPr>
          <p:cNvPr id="32" name="Shape 26"/>
          <p:cNvSpPr/>
          <p:nvPr/>
        </p:nvSpPr>
        <p:spPr>
          <a:xfrm>
            <a:off x="5242560" y="4754880"/>
            <a:ext cx="2072640" cy="1584960"/>
          </a:xfrm>
          <a:prstGeom prst="rect">
            <a:avLst/>
          </a:prstGeom>
          <a:solidFill>
            <a:srgbClr val="4A8C4D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pic>
        <p:nvPicPr>
          <p:cNvPr id="3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080" y="4876800"/>
            <a:ext cx="548640" cy="548640"/>
          </a:xfrm>
          <a:prstGeom prst="rect">
            <a:avLst/>
          </a:prstGeom>
        </p:spPr>
      </p:pic>
      <p:sp>
        <p:nvSpPr>
          <p:cNvPr id="34" name="Text 27"/>
          <p:cNvSpPr/>
          <p:nvPr/>
        </p:nvSpPr>
        <p:spPr>
          <a:xfrm>
            <a:off x="5242560" y="5486400"/>
            <a:ext cx="2072640" cy="7315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Datu analītika</a:t>
            </a:r>
            <a:endParaRPr lang="en-US" sz="120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MI</a:t>
            </a:r>
            <a:endParaRPr lang="en-US" sz="1200"/>
          </a:p>
        </p:txBody>
      </p:sp>
      <p:sp>
        <p:nvSpPr>
          <p:cNvPr id="35" name="Shape 28"/>
          <p:cNvSpPr/>
          <p:nvPr/>
        </p:nvSpPr>
        <p:spPr>
          <a:xfrm>
            <a:off x="5303520" y="4815840"/>
            <a:ext cx="365760" cy="36576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36" name="Text 29"/>
          <p:cNvSpPr/>
          <p:nvPr/>
        </p:nvSpPr>
        <p:spPr>
          <a:xfrm>
            <a:off x="5303520" y="481584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33" b="1">
                <a:solidFill>
                  <a:srgbClr val="2C5F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33"/>
          </a:p>
        </p:txBody>
      </p:sp>
      <p:sp>
        <p:nvSpPr>
          <p:cNvPr id="37" name="Shape 30"/>
          <p:cNvSpPr/>
          <p:nvPr/>
        </p:nvSpPr>
        <p:spPr>
          <a:xfrm>
            <a:off x="7559040" y="4754880"/>
            <a:ext cx="2072640" cy="1584960"/>
          </a:xfrm>
          <a:prstGeom prst="rect">
            <a:avLst/>
          </a:prstGeom>
          <a:solidFill>
            <a:srgbClr val="97BC62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pic>
        <p:nvPicPr>
          <p:cNvPr id="3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0560" y="4876800"/>
            <a:ext cx="548640" cy="548640"/>
          </a:xfrm>
          <a:prstGeom prst="rect">
            <a:avLst/>
          </a:prstGeom>
        </p:spPr>
      </p:pic>
      <p:sp>
        <p:nvSpPr>
          <p:cNvPr id="39" name="Text 31"/>
          <p:cNvSpPr/>
          <p:nvPr/>
        </p:nvSpPr>
        <p:spPr>
          <a:xfrm>
            <a:off x="7559040" y="5486400"/>
            <a:ext cx="2072640" cy="7315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Prasmes</a:t>
            </a:r>
            <a:endParaRPr lang="en-US" sz="1200"/>
          </a:p>
        </p:txBody>
      </p:sp>
      <p:sp>
        <p:nvSpPr>
          <p:cNvPr id="40" name="Shape 32"/>
          <p:cNvSpPr/>
          <p:nvPr/>
        </p:nvSpPr>
        <p:spPr>
          <a:xfrm>
            <a:off x="7620000" y="4815840"/>
            <a:ext cx="365760" cy="36576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41" name="Text 33"/>
          <p:cNvSpPr/>
          <p:nvPr/>
        </p:nvSpPr>
        <p:spPr>
          <a:xfrm>
            <a:off x="7620000" y="481584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33" b="1">
                <a:solidFill>
                  <a:srgbClr val="2C5F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33"/>
          </a:p>
        </p:txBody>
      </p:sp>
      <p:sp>
        <p:nvSpPr>
          <p:cNvPr id="42" name="Shape 34"/>
          <p:cNvSpPr/>
          <p:nvPr/>
        </p:nvSpPr>
        <p:spPr>
          <a:xfrm>
            <a:off x="9875520" y="4754880"/>
            <a:ext cx="2072640" cy="1584960"/>
          </a:xfrm>
          <a:prstGeom prst="rect">
            <a:avLst/>
          </a:prstGeom>
          <a:solidFill>
            <a:srgbClr val="97BC62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pic>
        <p:nvPicPr>
          <p:cNvPr id="43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7040" y="4876800"/>
            <a:ext cx="548640" cy="548640"/>
          </a:xfrm>
          <a:prstGeom prst="rect">
            <a:avLst/>
          </a:prstGeom>
        </p:spPr>
      </p:pic>
      <p:sp>
        <p:nvSpPr>
          <p:cNvPr id="44" name="Text 35"/>
          <p:cNvSpPr/>
          <p:nvPr/>
        </p:nvSpPr>
        <p:spPr>
          <a:xfrm>
            <a:off x="9875520" y="5486400"/>
            <a:ext cx="2072640" cy="7315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Dati</a:t>
            </a:r>
            <a:endParaRPr lang="en-US" sz="120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sabiedrībai</a:t>
            </a:r>
            <a:endParaRPr lang="en-US" sz="1200"/>
          </a:p>
        </p:txBody>
      </p:sp>
      <p:sp>
        <p:nvSpPr>
          <p:cNvPr id="45" name="Shape 36"/>
          <p:cNvSpPr/>
          <p:nvPr/>
        </p:nvSpPr>
        <p:spPr>
          <a:xfrm>
            <a:off x="9936480" y="4815840"/>
            <a:ext cx="365760" cy="365760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46" name="Text 37"/>
          <p:cNvSpPr/>
          <p:nvPr/>
        </p:nvSpPr>
        <p:spPr>
          <a:xfrm>
            <a:off x="9936480" y="481584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33" b="1">
                <a:solidFill>
                  <a:srgbClr val="2C5F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33"/>
          </a:p>
        </p:txBody>
      </p:sp>
      <p:sp>
        <p:nvSpPr>
          <p:cNvPr id="47" name="Shape 38"/>
          <p:cNvSpPr/>
          <p:nvPr/>
        </p:nvSpPr>
        <p:spPr>
          <a:xfrm>
            <a:off x="0" y="6644640"/>
            <a:ext cx="1536192" cy="213360"/>
          </a:xfrm>
          <a:prstGeom prst="rect">
            <a:avLst/>
          </a:prstGeom>
          <a:solidFill>
            <a:srgbClr val="C62828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48" name="Shape 39"/>
          <p:cNvSpPr/>
          <p:nvPr/>
        </p:nvSpPr>
        <p:spPr>
          <a:xfrm>
            <a:off x="1524000" y="6644640"/>
            <a:ext cx="1536192" cy="213360"/>
          </a:xfrm>
          <a:prstGeom prst="rect">
            <a:avLst/>
          </a:prstGeom>
          <a:solidFill>
            <a:srgbClr val="E65100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49" name="Shape 40"/>
          <p:cNvSpPr/>
          <p:nvPr/>
        </p:nvSpPr>
        <p:spPr>
          <a:xfrm>
            <a:off x="3048000" y="6644640"/>
            <a:ext cx="1536192" cy="213360"/>
          </a:xfrm>
          <a:prstGeom prst="rect">
            <a:avLst/>
          </a:prstGeom>
          <a:solidFill>
            <a:srgbClr val="F9A825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50" name="Shape 41"/>
          <p:cNvSpPr/>
          <p:nvPr/>
        </p:nvSpPr>
        <p:spPr>
          <a:xfrm>
            <a:off x="4572000" y="6644640"/>
            <a:ext cx="1536192" cy="21336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51" name="Shape 42"/>
          <p:cNvSpPr/>
          <p:nvPr/>
        </p:nvSpPr>
        <p:spPr>
          <a:xfrm>
            <a:off x="6096000" y="6644640"/>
            <a:ext cx="1536192" cy="213360"/>
          </a:xfrm>
          <a:prstGeom prst="rect">
            <a:avLst/>
          </a:prstGeom>
          <a:solidFill>
            <a:srgbClr val="00838F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52" name="Shape 43"/>
          <p:cNvSpPr/>
          <p:nvPr/>
        </p:nvSpPr>
        <p:spPr>
          <a:xfrm>
            <a:off x="7620000" y="6644640"/>
            <a:ext cx="1536192" cy="213360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53" name="Shape 44"/>
          <p:cNvSpPr/>
          <p:nvPr/>
        </p:nvSpPr>
        <p:spPr>
          <a:xfrm>
            <a:off x="9144000" y="6644640"/>
            <a:ext cx="1536192" cy="213360"/>
          </a:xfrm>
          <a:prstGeom prst="rect">
            <a:avLst/>
          </a:prstGeom>
          <a:solidFill>
            <a:srgbClr val="6A1B9A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54" name="Shape 45"/>
          <p:cNvSpPr/>
          <p:nvPr/>
        </p:nvSpPr>
        <p:spPr>
          <a:xfrm>
            <a:off x="10668000" y="6644640"/>
            <a:ext cx="1536192" cy="213360"/>
          </a:xfrm>
          <a:prstGeom prst="rect">
            <a:avLst/>
          </a:prstGeom>
          <a:solidFill>
            <a:srgbClr val="AD1457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0" y="6644640"/>
            <a:ext cx="1536192" cy="213360"/>
          </a:xfrm>
          <a:prstGeom prst="rect">
            <a:avLst/>
          </a:prstGeom>
          <a:solidFill>
            <a:srgbClr val="C62828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5" name="Shape 3"/>
          <p:cNvSpPr/>
          <p:nvPr/>
        </p:nvSpPr>
        <p:spPr>
          <a:xfrm>
            <a:off x="1524000" y="6644640"/>
            <a:ext cx="1536192" cy="213360"/>
          </a:xfrm>
          <a:prstGeom prst="rect">
            <a:avLst/>
          </a:prstGeom>
          <a:solidFill>
            <a:srgbClr val="E65100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6" name="Shape 4"/>
          <p:cNvSpPr/>
          <p:nvPr/>
        </p:nvSpPr>
        <p:spPr>
          <a:xfrm>
            <a:off x="3048000" y="6644640"/>
            <a:ext cx="1536192" cy="213360"/>
          </a:xfrm>
          <a:prstGeom prst="rect">
            <a:avLst/>
          </a:prstGeom>
          <a:solidFill>
            <a:srgbClr val="F9A825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7" name="Shape 5"/>
          <p:cNvSpPr/>
          <p:nvPr/>
        </p:nvSpPr>
        <p:spPr>
          <a:xfrm>
            <a:off x="4572000" y="6644640"/>
            <a:ext cx="1536192" cy="213360"/>
          </a:xfrm>
          <a:prstGeom prst="rect">
            <a:avLst/>
          </a:prstGeom>
          <a:solidFill>
            <a:srgbClr val="2E7D32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8" name="Shape 6"/>
          <p:cNvSpPr/>
          <p:nvPr/>
        </p:nvSpPr>
        <p:spPr>
          <a:xfrm>
            <a:off x="6096000" y="6644640"/>
            <a:ext cx="1536192" cy="213360"/>
          </a:xfrm>
          <a:prstGeom prst="rect">
            <a:avLst/>
          </a:prstGeom>
          <a:solidFill>
            <a:srgbClr val="00838F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9" name="Shape 7"/>
          <p:cNvSpPr/>
          <p:nvPr/>
        </p:nvSpPr>
        <p:spPr>
          <a:xfrm>
            <a:off x="7620000" y="6644640"/>
            <a:ext cx="1536192" cy="213360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0" name="Shape 8"/>
          <p:cNvSpPr/>
          <p:nvPr/>
        </p:nvSpPr>
        <p:spPr>
          <a:xfrm>
            <a:off x="9144000" y="6644640"/>
            <a:ext cx="1536192" cy="213360"/>
          </a:xfrm>
          <a:prstGeom prst="rect">
            <a:avLst/>
          </a:prstGeom>
          <a:solidFill>
            <a:srgbClr val="6A1B9A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1" name="Shape 9"/>
          <p:cNvSpPr/>
          <p:nvPr/>
        </p:nvSpPr>
        <p:spPr>
          <a:xfrm>
            <a:off x="10668000" y="6644640"/>
            <a:ext cx="1536192" cy="213360"/>
          </a:xfrm>
          <a:prstGeom prst="rect">
            <a:avLst/>
          </a:prstGeom>
          <a:solidFill>
            <a:srgbClr val="AD1457"/>
          </a:solidFill>
          <a:ln/>
        </p:spPr>
        <p:txBody>
          <a:bodyPr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3200"/>
          </a:p>
        </p:txBody>
      </p:sp>
      <p:sp>
        <p:nvSpPr>
          <p:cNvPr id="12" name="Text 10"/>
          <p:cNvSpPr/>
          <p:nvPr/>
        </p:nvSpPr>
        <p:spPr>
          <a:xfrm>
            <a:off x="609600" y="365760"/>
            <a:ext cx="10919533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2C5F2D"/>
                </a:solidFill>
                <a:latin typeface="Georgia"/>
              </a:rPr>
              <a:t>No </a:t>
            </a:r>
            <a:r>
              <a:rPr lang="en-US" sz="2800" b="1" err="1">
                <a:solidFill>
                  <a:srgbClr val="2C5F2D"/>
                </a:solidFill>
                <a:latin typeface="Georgia"/>
              </a:rPr>
              <a:t>individuāliem</a:t>
            </a:r>
            <a:r>
              <a:rPr lang="en-US" sz="2800" b="1">
                <a:solidFill>
                  <a:srgbClr val="2C5F2D"/>
                </a:solidFill>
                <a:latin typeface="Georgia"/>
              </a:rPr>
              <a:t> </a:t>
            </a:r>
            <a:r>
              <a:rPr lang="en-US" sz="2800" b="1" err="1">
                <a:solidFill>
                  <a:srgbClr val="2C5F2D"/>
                </a:solidFill>
                <a:latin typeface="Georgia"/>
              </a:rPr>
              <a:t>sasniegumiem</a:t>
            </a:r>
            <a:r>
              <a:rPr lang="en-US" sz="2800" b="1">
                <a:solidFill>
                  <a:srgbClr val="2C5F2D"/>
                </a:solidFill>
                <a:latin typeface="Georgia"/>
              </a:rPr>
              <a:t> </a:t>
            </a:r>
            <a:r>
              <a:rPr lang="en-US" sz="2800" b="1" err="1">
                <a:solidFill>
                  <a:srgbClr val="2C5F2D"/>
                </a:solidFill>
                <a:latin typeface="Georgia"/>
              </a:rPr>
              <a:t>uz</a:t>
            </a:r>
            <a:r>
              <a:rPr lang="en-US" sz="2800" b="1">
                <a:solidFill>
                  <a:srgbClr val="2C5F2D"/>
                </a:solidFill>
                <a:latin typeface="Georgia"/>
              </a:rPr>
              <a:t> </a:t>
            </a:r>
            <a:r>
              <a:rPr lang="en-US" sz="2800" b="1" err="1">
                <a:solidFill>
                  <a:srgbClr val="2C5F2D"/>
                </a:solidFill>
                <a:latin typeface="Georgia"/>
              </a:rPr>
              <a:t>sistēmisku</a:t>
            </a:r>
            <a:r>
              <a:rPr lang="en-US" sz="2800" b="1">
                <a:solidFill>
                  <a:srgbClr val="2C5F2D"/>
                </a:solidFill>
                <a:latin typeface="Georgia"/>
              </a:rPr>
              <a:t> </a:t>
            </a:r>
            <a:r>
              <a:rPr lang="en-US" sz="2800" b="1" err="1">
                <a:solidFill>
                  <a:srgbClr val="2C5F2D"/>
                </a:solidFill>
                <a:latin typeface="Georgia"/>
              </a:rPr>
              <a:t>pieeju</a:t>
            </a:r>
          </a:p>
        </p:txBody>
      </p:sp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300273"/>
              </p:ext>
            </p:extLst>
          </p:nvPr>
        </p:nvGraphicFramePr>
        <p:xfrm>
          <a:off x="609600" y="1341120"/>
          <a:ext cx="10972800" cy="4559808"/>
        </p:xfrm>
        <a:graphic>
          <a:graphicData uri="http://schemas.openxmlformats.org/drawingml/2006/table">
            <a:tbl>
              <a:tblPr/>
              <a:tblGrid>
                <a:gridCol w="524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29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Šodiena</a:t>
                      </a:r>
                      <a:endParaRPr lang="en-US" sz="15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F2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2030 — ar stratēģiju</a:t>
                      </a:r>
                      <a:endParaRPr lang="en-US" sz="15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Individuāla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pieeja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-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izcilība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vs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pārvaldības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trūkums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endParaRPr lang="en-US" sz="1300">
                        <a:solidFill>
                          <a:srgbClr val="4A4A4A"/>
                        </a:solidFill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>
                          <a:solidFill>
                            <a:srgbClr val="2C5F2D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Vienota horizontāla datu pārvaldība visās iestādēs</a:t>
                      </a:r>
                      <a:endParaRPr lang="en-US" sz="13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Trūkst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kopīg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(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pārresorisku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) 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mērķu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un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koordinācijas</a:t>
                      </a:r>
                      <a:endParaRPr lang="en-US" sz="1300" err="1"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Pārresoru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koordinācija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(datu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padome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)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ar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skaidru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mandātu</a:t>
                      </a:r>
                      <a:endParaRPr lang="en-US" sz="1300" err="1"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Datu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kvalitātes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un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savietojamības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atšķirības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nozarēs</a:t>
                      </a:r>
                      <a:endParaRPr lang="en-US" sz="1300" err="1">
                        <a:latin typeface="Arial"/>
                        <a:ea typeface="Arial" charset="0"/>
                        <a:cs typeface="Arial" charset="0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>
                          <a:solidFill>
                            <a:srgbClr val="2C5F2D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Vienoti standarti, metadatu modelis, VIRSIS katalogs</a:t>
                      </a:r>
                      <a:endParaRPr lang="en-US" sz="13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Individuāla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(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resoriska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)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investīciju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plānošana</a:t>
                      </a:r>
                      <a:endParaRPr lang="en-US" sz="1300" err="1"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>
                          <a:solidFill>
                            <a:srgbClr val="2C5F2D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Koordinēts ES MFF investīciju plāns</a:t>
                      </a:r>
                      <a:endParaRPr lang="en-US" sz="13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Nepilnīga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kopbilde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endParaRPr lang="en-US" sz="1300">
                        <a:solidFill>
                          <a:srgbClr val="4A4A4A"/>
                        </a:solidFill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Vienots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datu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katalogs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un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vienoti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piekļuves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 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punkti</a:t>
                      </a:r>
                      <a:endParaRPr lang="en-US" sz="1300" b="1" err="1">
                        <a:solidFill>
                          <a:srgbClr val="2C5F2D"/>
                        </a:solidFill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charset="0"/>
                          <a:cs typeface="Arial"/>
                        </a:rPr>
                        <a:t>Plaša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charset="0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charset="0"/>
                          <a:cs typeface="Arial"/>
                        </a:rPr>
                        <a:t>atšķirība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charset="0"/>
                          <a:cs typeface="Arial"/>
                        </a:rPr>
                        <a:t> datu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charset="0"/>
                          <a:cs typeface="Arial"/>
                        </a:rPr>
                        <a:t>pārvaldības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charset="0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charset="0"/>
                          <a:cs typeface="Arial"/>
                        </a:rPr>
                        <a:t>kompetencēs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charset="0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charset="0"/>
                          <a:cs typeface="Arial"/>
                        </a:rPr>
                        <a:t>resoros</a:t>
                      </a: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Datu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pārvaldnieka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loma un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apmācības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pārvaldē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un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katrā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iestādē</a:t>
                      </a:r>
                      <a:endParaRPr lang="en-US" sz="1300" err="1"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Valsts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dati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-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nepietiekami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izmantots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resurss</a:t>
                      </a:r>
                      <a:r>
                        <a:rPr lang="en-US" sz="1300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err="1">
                          <a:solidFill>
                            <a:srgbClr val="4A4A4A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tautsaimniecībā</a:t>
                      </a:r>
                      <a:endParaRPr lang="en-US" sz="1300" err="1"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Atvieglota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piekļuve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valsts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datiem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, datu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pirmapstrāde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,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nozaru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 datu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telpas</a:t>
                      </a:r>
                      <a:r>
                        <a:rPr lang="en-US" sz="1300" b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, MI </a:t>
                      </a:r>
                      <a:r>
                        <a:rPr lang="en-US" sz="1300" b="1" err="1">
                          <a:solidFill>
                            <a:srgbClr val="2C5F2D"/>
                          </a:solidFill>
                          <a:latin typeface="Arial"/>
                          <a:ea typeface="Arial" pitchFamily="34" charset="-122"/>
                          <a:cs typeface="Arial"/>
                        </a:rPr>
                        <a:t>inovācijas</a:t>
                      </a:r>
                      <a:endParaRPr lang="en-US" sz="1300" b="1" err="1">
                        <a:solidFill>
                          <a:srgbClr val="2C5F2D"/>
                        </a:solidFill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marL="135467" marR="135467" marT="67733" marB="6773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71D7200B-6F46-B818-010D-833A7C574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629" y="0"/>
            <a:ext cx="1455371" cy="1455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4DB59-F89C-0F97-0DF6-A88A7095449B}"/>
              </a:ext>
            </a:extLst>
          </p:cNvPr>
          <p:cNvSpPr txBox="1"/>
          <p:nvPr/>
        </p:nvSpPr>
        <p:spPr>
          <a:xfrm>
            <a:off x="177800" y="1398458"/>
            <a:ext cx="9824080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lv-LV" sz="1600" b="1">
                <a:solidFill>
                  <a:schemeClr val="bg1"/>
                </a:solidFill>
                <a:highlight>
                  <a:srgbClr val="008000"/>
                </a:highlight>
                <a:latin typeface="Verdana"/>
                <a:ea typeface="Verdana"/>
              </a:rPr>
              <a:t>Mērķis: </a:t>
            </a:r>
            <a:r>
              <a:rPr lang="lv-LV" sz="1600">
                <a:solidFill>
                  <a:schemeClr val="bg1"/>
                </a:solidFill>
                <a:highlight>
                  <a:srgbClr val="008000"/>
                </a:highlight>
                <a:latin typeface="Verdana"/>
                <a:ea typeface="Verdana"/>
              </a:rPr>
              <a:t>Efektīva datu pārvaldība ar skaidrām lomām un kompetencēm – nodrošinot datu kvalitāti, drošību un inovāciju (MI, datu telpas)</a:t>
            </a:r>
          </a:p>
          <a:p>
            <a:pPr>
              <a:buNone/>
            </a:pPr>
            <a:endParaRPr lang="lv-LV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</a:rPr>
              <a:t>Uzdevumi</a:t>
            </a:r>
          </a:p>
          <a:p>
            <a:pPr marL="285750" indent="-285750">
              <a:buFont typeface="Wingdings" panose="020B0004020202020204" pitchFamily="34" charset="0"/>
              <a:buChar char="§"/>
            </a:pPr>
            <a:r>
              <a:rPr lang="lv-LV" sz="1600">
                <a:latin typeface="Verdana"/>
                <a:ea typeface="Verdana"/>
              </a:rPr>
              <a:t>Horizontāla, koordinēta datu pārvaldība visās iestādēs (datu pārvaldnieks, u.c.)</a:t>
            </a:r>
            <a:endParaRPr lang="lv-LV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20B0004020202020204" pitchFamily="34" charset="0"/>
              <a:buChar char="§"/>
            </a:pPr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</a:rPr>
              <a:t>Datu laboratorija – attīsta datu telpas un MI risinājumus, padara datus par tautsaimniecības resursu </a:t>
            </a:r>
          </a:p>
          <a:p>
            <a:pPr marL="285750" indent="-285750">
              <a:buFont typeface="Wingdings,Sans-Serif" panose="020B0004020202020204" pitchFamily="34" charset="0"/>
              <a:buChar char="§"/>
            </a:pPr>
            <a:r>
              <a:rPr lang="lv-LV" sz="1600">
                <a:latin typeface="Verdana"/>
                <a:ea typeface="Verdana"/>
              </a:rPr>
              <a:t>Nacionālā datu padome – vienota attīstība pēc ES stratēģijas, investīciju priekšlikumi</a:t>
            </a:r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D027C9-BBB4-D97E-70E9-F3ACFD6B5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046"/>
            <a:ext cx="12192000" cy="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2847BD-8F8E-1E4D-B613-DF38ED4EA9E2}"/>
              </a:ext>
            </a:extLst>
          </p:cNvPr>
          <p:cNvSpPr txBox="1"/>
          <p:nvPr/>
        </p:nvSpPr>
        <p:spPr>
          <a:xfrm>
            <a:off x="63507" y="4659138"/>
            <a:ext cx="189229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Resoru skaits, kas ieviesis Stratēģijā definēto datu pārvaldības ietvaru (Skaits) </a:t>
            </a:r>
            <a:endParaRPr lang="lv-LV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0F743-E51C-798D-B337-31D4354059CB}"/>
              </a:ext>
            </a:extLst>
          </p:cNvPr>
          <p:cNvCxnSpPr>
            <a:cxnSpLocks/>
          </p:cNvCxnSpPr>
          <p:nvPr/>
        </p:nvCxnSpPr>
        <p:spPr>
          <a:xfrm>
            <a:off x="2070100" y="4535358"/>
            <a:ext cx="0" cy="153670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9A6B7-F17A-E9E1-DE8A-C656EDA4E11C}"/>
              </a:ext>
            </a:extLst>
          </p:cNvPr>
          <p:cNvSpPr/>
          <p:nvPr/>
        </p:nvSpPr>
        <p:spPr>
          <a:xfrm>
            <a:off x="2209800" y="4672791"/>
            <a:ext cx="1676396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2030 (14)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C6D6DE-2AE8-0EA4-CBC3-E1473D8969C2}"/>
              </a:ext>
            </a:extLst>
          </p:cNvPr>
          <p:cNvSpPr/>
          <p:nvPr/>
        </p:nvSpPr>
        <p:spPr>
          <a:xfrm>
            <a:off x="2209801" y="5357837"/>
            <a:ext cx="1397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D8175D-2291-D8BF-B4BE-FC930EA2E9DC}"/>
              </a:ext>
            </a:extLst>
          </p:cNvPr>
          <p:cNvSpPr txBox="1"/>
          <p:nvPr/>
        </p:nvSpPr>
        <p:spPr>
          <a:xfrm>
            <a:off x="2349501" y="5401771"/>
            <a:ext cx="977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/>
              <a:t>2026 (0)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8B542C2-F3E6-9235-9F42-4A4FE06B99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91089"/>
              </p:ext>
            </p:extLst>
          </p:nvPr>
        </p:nvGraphicFramePr>
        <p:xfrm>
          <a:off x="4159247" y="4016797"/>
          <a:ext cx="3873505" cy="251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12C407B7-FAAB-6D14-227C-D61A27A1F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027080"/>
              </p:ext>
            </p:extLst>
          </p:nvPr>
        </p:nvGraphicFramePr>
        <p:xfrm>
          <a:off x="8426447" y="4102159"/>
          <a:ext cx="3587752" cy="251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2300985-62FF-EDC7-DB9C-542FC8829C9E}"/>
              </a:ext>
            </a:extLst>
          </p:cNvPr>
          <p:cNvCxnSpPr>
            <a:cxnSpLocks/>
          </p:cNvCxnSpPr>
          <p:nvPr/>
        </p:nvCxnSpPr>
        <p:spPr>
          <a:xfrm>
            <a:off x="4037082" y="4016797"/>
            <a:ext cx="0" cy="251135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DCB3B0-97F5-725A-112F-2874B70338B6}"/>
              </a:ext>
            </a:extLst>
          </p:cNvPr>
          <p:cNvCxnSpPr>
            <a:cxnSpLocks/>
          </p:cNvCxnSpPr>
          <p:nvPr/>
        </p:nvCxnSpPr>
        <p:spPr>
          <a:xfrm>
            <a:off x="8266182" y="3962362"/>
            <a:ext cx="0" cy="251135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5A0A14D-61CF-6314-EF03-60569DF7281F}"/>
              </a:ext>
            </a:extLst>
          </p:cNvPr>
          <p:cNvSpPr txBox="1"/>
          <p:nvPr/>
        </p:nvSpPr>
        <p:spPr>
          <a:xfrm>
            <a:off x="755732" y="273353"/>
            <a:ext cx="962434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>
                <a:solidFill>
                  <a:srgbClr val="2970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Datu pārvaldība</a:t>
            </a:r>
            <a:endParaRPr lang="en-US"/>
          </a:p>
        </p:txBody>
      </p:sp>
      <p:pic>
        <p:nvPicPr>
          <p:cNvPr id="2" name="Picture 1" descr="A white number on a green background&#10;&#10;AI-generated content may be incorrect.">
            <a:extLst>
              <a:ext uri="{FF2B5EF4-FFF2-40B4-BE49-F238E27FC236}">
                <a16:creationId xmlns:a16="http://schemas.microsoft.com/office/drawing/2014/main" id="{F7027925-9004-E099-B01F-5E54F13DF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" y="133581"/>
            <a:ext cx="7524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76DC17-7C8E-EBB4-B245-601D4DA15C13}"/>
              </a:ext>
            </a:extLst>
          </p:cNvPr>
          <p:cNvSpPr txBox="1"/>
          <p:nvPr/>
        </p:nvSpPr>
        <p:spPr>
          <a:xfrm>
            <a:off x="177800" y="1366726"/>
            <a:ext cx="11061700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lv-LV" sz="1600" b="1">
                <a:solidFill>
                  <a:schemeClr val="bg1"/>
                </a:solidFill>
                <a:highlight>
                  <a:srgbClr val="008000"/>
                </a:highlight>
                <a:latin typeface="Verdana"/>
                <a:ea typeface="Verdana"/>
              </a:rPr>
              <a:t>Mērķis: </a:t>
            </a:r>
            <a:r>
              <a:rPr lang="lv-LV" sz="1600">
                <a:solidFill>
                  <a:schemeClr val="bg1"/>
                </a:solidFill>
                <a:highlight>
                  <a:srgbClr val="008000"/>
                </a:highlight>
                <a:latin typeface="Verdana"/>
                <a:ea typeface="Verdana"/>
              </a:rPr>
              <a:t>Samazināt birokrātiju datu apmaiņā, radīt un attīstīt koplietošanas risinājumus, veicināt valsts un pašvaldību datu savietojamību un standartizāciju.</a:t>
            </a:r>
          </a:p>
          <a:p>
            <a:pPr>
              <a:buNone/>
            </a:pPr>
            <a:endParaRPr lang="lv-LV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</a:rPr>
              <a:t>Uzdevumi</a:t>
            </a:r>
          </a:p>
          <a:p>
            <a:pPr marL="285750" indent="-285750">
              <a:buFont typeface="Wingdings" panose="020B0604030504040204" pitchFamily="34" charset="0"/>
              <a:buChar char="§"/>
            </a:pPr>
            <a:r>
              <a:rPr lang="lv-LV" sz="1600">
                <a:latin typeface="Verdana"/>
                <a:ea typeface="Verdana"/>
              </a:rPr>
              <a:t>Izvērst vienoto datu izplatīšanas platformu (DAGR) līdz 2030.gadam, pieslēgt pašvaldības </a:t>
            </a:r>
          </a:p>
          <a:p>
            <a:pPr marL="285750" indent="-285750">
              <a:buFont typeface="Wingdings" panose="020B0604030504040204" pitchFamily="34" charset="0"/>
              <a:buChar char="§"/>
            </a:pPr>
            <a:r>
              <a:rPr lang="lv-LV" sz="1600">
                <a:latin typeface="Verdana"/>
                <a:ea typeface="Verdana"/>
              </a:rPr>
              <a:t>Visaptveroši ieviest viedos datu līgumus (t.sk. ar komercsektoru) </a:t>
            </a:r>
          </a:p>
          <a:p>
            <a:pPr marL="285750" indent="-285750">
              <a:buFont typeface="Wingdings" panose="020B0604030504040204" pitchFamily="34" charset="0"/>
              <a:buChar char="§"/>
            </a:pPr>
            <a:r>
              <a:rPr lang="lv-LV" sz="1600">
                <a:latin typeface="Verdana"/>
                <a:ea typeface="Verdana"/>
              </a:rPr>
              <a:t>Izstrādāt datu standartus, tiesiski nostiprināt</a:t>
            </a:r>
            <a:endParaRPr lang="lv-LV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20B0604030504040204" pitchFamily="34" charset="0"/>
              <a:buChar char="§"/>
            </a:pPr>
            <a:r>
              <a:rPr lang="lv-LV" sz="1600">
                <a:latin typeface="Verdana"/>
                <a:ea typeface="Verdana"/>
              </a:rPr>
              <a:t>Nodrošināt pārrobežu datu apmaiņas risinājumus un plūsmas</a:t>
            </a:r>
            <a:endParaRPr lang="lv-LV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20B0604030504040204" pitchFamily="34" charset="0"/>
              <a:buChar char="§"/>
            </a:pPr>
            <a:r>
              <a:rPr lang="lv-LV" sz="1600">
                <a:latin typeface="Verdana"/>
                <a:ea typeface="Verdana"/>
              </a:rPr>
              <a:t>Izveidot tiesisko regulējumu un finansēšanas modeli koplietošanas IKT risinājumiem</a:t>
            </a:r>
            <a:endParaRPr lang="lv-LV"/>
          </a:p>
        </p:txBody>
      </p:sp>
      <p:pic>
        <p:nvPicPr>
          <p:cNvPr id="3" name="Picture 2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DABBF4F9-B01B-6626-E000-B21D733C0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629" y="0"/>
            <a:ext cx="1455371" cy="1455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8DE26D-6863-BBF9-ADDC-A8DD95457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046"/>
            <a:ext cx="12192000" cy="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A43D94-3CFA-0E5E-BEA7-581BDFA895D6}"/>
              </a:ext>
            </a:extLst>
          </p:cNvPr>
          <p:cNvSpPr txBox="1"/>
          <p:nvPr/>
        </p:nvSpPr>
        <p:spPr>
          <a:xfrm>
            <a:off x="880564" y="203565"/>
            <a:ext cx="983397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>
                <a:solidFill>
                  <a:srgbClr val="29702A"/>
                </a:solidFill>
                <a:latin typeface="Verdana"/>
                <a:ea typeface="Verdana"/>
                <a:cs typeface="Arial"/>
              </a:rPr>
              <a:t>Koplietošanas risinājumi datu pārvaldībā</a:t>
            </a:r>
            <a:endParaRPr lang="en-US">
              <a:latin typeface="Verdana"/>
              <a:ea typeface="Verdan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6631C-9976-F3B5-09D5-030421FE43D5}"/>
              </a:ext>
            </a:extLst>
          </p:cNvPr>
          <p:cNvSpPr txBox="1"/>
          <p:nvPr/>
        </p:nvSpPr>
        <p:spPr>
          <a:xfrm>
            <a:off x="1760007" y="447930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ED766-7B77-0D4A-009C-B1123E80C84F}"/>
              </a:ext>
            </a:extLst>
          </p:cNvPr>
          <p:cNvSpPr txBox="1"/>
          <p:nvPr/>
        </p:nvSpPr>
        <p:spPr>
          <a:xfrm>
            <a:off x="1760007" y="480606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1021F-3AE2-6C60-549A-B7168A8A0D8D}"/>
              </a:ext>
            </a:extLst>
          </p:cNvPr>
          <p:cNvSpPr txBox="1"/>
          <p:nvPr/>
        </p:nvSpPr>
        <p:spPr>
          <a:xfrm>
            <a:off x="1760006" y="510191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2028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18128-E861-9813-EF70-9F3B063080FC}"/>
              </a:ext>
            </a:extLst>
          </p:cNvPr>
          <p:cNvSpPr txBox="1"/>
          <p:nvPr/>
        </p:nvSpPr>
        <p:spPr>
          <a:xfrm>
            <a:off x="1765296" y="539776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40B2E-6BF2-A33A-2EC7-5E97FDC705EB}"/>
              </a:ext>
            </a:extLst>
          </p:cNvPr>
          <p:cNvSpPr txBox="1"/>
          <p:nvPr/>
        </p:nvSpPr>
        <p:spPr>
          <a:xfrm>
            <a:off x="1760005" y="568682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2030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B8174A-45EF-CC6A-DC25-5237C7A57C27}"/>
              </a:ext>
            </a:extLst>
          </p:cNvPr>
          <p:cNvCxnSpPr>
            <a:cxnSpLocks/>
          </p:cNvCxnSpPr>
          <p:nvPr/>
        </p:nvCxnSpPr>
        <p:spPr>
          <a:xfrm>
            <a:off x="2494485" y="4515614"/>
            <a:ext cx="0" cy="153670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0795903-AD6D-F50C-A13F-921D7116CA04}"/>
              </a:ext>
            </a:extLst>
          </p:cNvPr>
          <p:cNvSpPr txBox="1"/>
          <p:nvPr/>
        </p:nvSpPr>
        <p:spPr>
          <a:xfrm>
            <a:off x="206904" y="4757479"/>
            <a:ext cx="18922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DAGR pieslēgtie datu devēji (iestādes un pašvaldības)</a:t>
            </a:r>
            <a:endParaRPr lang="lv-LV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6D33AF-588E-9147-B9B4-DF114E7A7700}"/>
              </a:ext>
            </a:extLst>
          </p:cNvPr>
          <p:cNvSpPr txBox="1"/>
          <p:nvPr/>
        </p:nvSpPr>
        <p:spPr>
          <a:xfrm>
            <a:off x="2438396" y="4173024"/>
            <a:ext cx="103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Iestādes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E3ADD-F195-D671-778D-8F4BFD025558}"/>
              </a:ext>
            </a:extLst>
          </p:cNvPr>
          <p:cNvSpPr txBox="1"/>
          <p:nvPr/>
        </p:nvSpPr>
        <p:spPr>
          <a:xfrm>
            <a:off x="3476822" y="4208524"/>
            <a:ext cx="137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Pašvaldības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BFD5F-8617-7F3A-B24F-83236B915D0B}"/>
              </a:ext>
            </a:extLst>
          </p:cNvPr>
          <p:cNvSpPr txBox="1"/>
          <p:nvPr/>
        </p:nvSpPr>
        <p:spPr>
          <a:xfrm>
            <a:off x="2743894" y="451561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B56DEB-CAC5-FC72-FD0D-88A617BB8F9A}"/>
              </a:ext>
            </a:extLst>
          </p:cNvPr>
          <p:cNvSpPr txBox="1"/>
          <p:nvPr/>
        </p:nvSpPr>
        <p:spPr>
          <a:xfrm>
            <a:off x="4009756" y="45021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CC6A1-5D80-39E8-DB3D-95A08121D8BB}"/>
              </a:ext>
            </a:extLst>
          </p:cNvPr>
          <p:cNvSpPr txBox="1"/>
          <p:nvPr/>
        </p:nvSpPr>
        <p:spPr>
          <a:xfrm>
            <a:off x="2743894" y="483169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69ADB-1BCB-742C-AD5E-56FCE1A54189}"/>
              </a:ext>
            </a:extLst>
          </p:cNvPr>
          <p:cNvSpPr txBox="1"/>
          <p:nvPr/>
        </p:nvSpPr>
        <p:spPr>
          <a:xfrm>
            <a:off x="4009756" y="482895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7AE769-C8D1-9C29-11E3-349253B81CCA}"/>
              </a:ext>
            </a:extLst>
          </p:cNvPr>
          <p:cNvSpPr txBox="1"/>
          <p:nvPr/>
        </p:nvSpPr>
        <p:spPr>
          <a:xfrm>
            <a:off x="2743200" y="510841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44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BDA1C1-C6FD-BF96-D264-4946212ABA03}"/>
              </a:ext>
            </a:extLst>
          </p:cNvPr>
          <p:cNvSpPr txBox="1"/>
          <p:nvPr/>
        </p:nvSpPr>
        <p:spPr>
          <a:xfrm>
            <a:off x="4009756" y="513130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38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530AE1-A794-2074-7DBF-D1845774651C}"/>
              </a:ext>
            </a:extLst>
          </p:cNvPr>
          <p:cNvSpPr txBox="1"/>
          <p:nvPr/>
        </p:nvSpPr>
        <p:spPr>
          <a:xfrm>
            <a:off x="2743200" y="54383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611C92-A238-DAD4-08B6-72BFEDCEA292}"/>
              </a:ext>
            </a:extLst>
          </p:cNvPr>
          <p:cNvSpPr txBox="1"/>
          <p:nvPr/>
        </p:nvSpPr>
        <p:spPr>
          <a:xfrm>
            <a:off x="3866395" y="54371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TBD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F53837-16DD-68F1-8405-C4F6473A4A23}"/>
              </a:ext>
            </a:extLst>
          </p:cNvPr>
          <p:cNvSpPr txBox="1"/>
          <p:nvPr/>
        </p:nvSpPr>
        <p:spPr>
          <a:xfrm>
            <a:off x="2607543" y="57041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TBD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A3EE85-540F-26B3-C6E8-442D1FF321CC}"/>
              </a:ext>
            </a:extLst>
          </p:cNvPr>
          <p:cNvSpPr txBox="1"/>
          <p:nvPr/>
        </p:nvSpPr>
        <p:spPr>
          <a:xfrm>
            <a:off x="3847852" y="572007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TBD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5409CA6F-736B-CBDB-2CBB-4A0941749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607973"/>
              </p:ext>
            </p:extLst>
          </p:nvPr>
        </p:nvGraphicFramePr>
        <p:xfrm>
          <a:off x="5615881" y="4101586"/>
          <a:ext cx="4232587" cy="2364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4" name="Picture 23" descr="A green and white number&#10;&#10;AI-generated content may be incorrect.">
            <a:extLst>
              <a:ext uri="{FF2B5EF4-FFF2-40B4-BE49-F238E27FC236}">
                <a16:creationId xmlns:a16="http://schemas.microsoft.com/office/drawing/2014/main" id="{F5303D49-E7DA-E325-0738-83466AFDB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308" y="74396"/>
            <a:ext cx="8096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7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5200C-6E8D-05D6-B3FD-4B14DD3E6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D0F7D46C-41B7-CF41-12FF-EF33D970C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629" y="0"/>
            <a:ext cx="1455371" cy="14553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7D4B63-ECF5-7482-EAD0-8C4FF25BE079}"/>
              </a:ext>
            </a:extLst>
          </p:cNvPr>
          <p:cNvSpPr txBox="1"/>
          <p:nvPr/>
        </p:nvSpPr>
        <p:spPr>
          <a:xfrm>
            <a:off x="266700" y="1455371"/>
            <a:ext cx="11406079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lv-LV" sz="1600" b="1">
                <a:solidFill>
                  <a:schemeClr val="bg1"/>
                </a:solidFill>
                <a:highlight>
                  <a:srgbClr val="008000"/>
                </a:highlight>
                <a:latin typeface="Verdana"/>
                <a:ea typeface="Verdana"/>
              </a:rPr>
              <a:t>Mērķis: </a:t>
            </a:r>
            <a:r>
              <a:rPr lang="lv-LV" sz="1600">
                <a:solidFill>
                  <a:schemeClr val="bg1"/>
                </a:solidFill>
                <a:highlight>
                  <a:srgbClr val="008000"/>
                </a:highlight>
                <a:latin typeface="Verdana"/>
                <a:ea typeface="Verdana"/>
              </a:rPr>
              <a:t>Datos balstīti, savlaicīgi lēmumi valsts pārvaldē, izmantojot drošu, vienotu un ES vērtībās balstītu datu pārvaldību</a:t>
            </a:r>
          </a:p>
          <a:p>
            <a:pPr>
              <a:buNone/>
            </a:pPr>
            <a:endParaRPr lang="lv-LV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</a:rPr>
              <a:t>Uzdevumi</a:t>
            </a:r>
          </a:p>
          <a:p>
            <a:pPr marL="285750" indent="-285750">
              <a:buFont typeface="Wingdings"/>
              <a:buChar char="§"/>
            </a:pPr>
            <a:r>
              <a:rPr lang="lv-LV" sz="1600">
                <a:latin typeface="Verdana"/>
                <a:ea typeface="Verdana"/>
              </a:rPr>
              <a:t>Stiprināt datu pārvaldības koordināciju, </a:t>
            </a:r>
            <a:r>
              <a:rPr lang="lv-LV" sz="1600" b="1">
                <a:latin typeface="Verdana"/>
                <a:ea typeface="Verdana"/>
              </a:rPr>
              <a:t>nostiprinot CSP un VDAA lomas</a:t>
            </a:r>
            <a:r>
              <a:rPr lang="lv-LV" sz="1600">
                <a:latin typeface="Verdana"/>
                <a:ea typeface="Verdana"/>
              </a:rPr>
              <a:t> datu pārvaldībā</a:t>
            </a:r>
          </a:p>
          <a:p>
            <a:pPr marL="285750" indent="-285750">
              <a:buFont typeface="Wingdings"/>
              <a:buChar char="§"/>
            </a:pPr>
            <a:r>
              <a:rPr lang="lv-LV" sz="1600">
                <a:latin typeface="Verdana"/>
                <a:ea typeface="Verdana"/>
              </a:rPr>
              <a:t>Izveidot dr</a:t>
            </a:r>
            <a:r>
              <a:rPr lang="lv-LV" sz="1600" b="1">
                <a:latin typeface="Verdana"/>
                <a:ea typeface="Verdana"/>
              </a:rPr>
              <a:t>ošu un kontrolētu datu apstrādes</a:t>
            </a:r>
            <a:r>
              <a:rPr lang="lv-LV" sz="1600">
                <a:latin typeface="Verdana"/>
                <a:ea typeface="Verdana"/>
              </a:rPr>
              <a:t> vidi MI un digitālās inovācijas testēšanai </a:t>
            </a:r>
          </a:p>
          <a:p>
            <a:pPr marL="285750" indent="-285750">
              <a:buFont typeface="Wingdings"/>
              <a:buChar char="§"/>
            </a:pPr>
            <a:r>
              <a:rPr lang="lv-LV" sz="1600" b="1">
                <a:latin typeface="Verdana"/>
                <a:ea typeface="Verdana"/>
              </a:rPr>
              <a:t>Nodrošināt tiesiskā regulējuma harmonizāciju</a:t>
            </a:r>
            <a:r>
              <a:rPr lang="lv-LV" sz="1600">
                <a:latin typeface="Verdana"/>
                <a:ea typeface="Verdana"/>
              </a:rPr>
              <a:t> datu pārvaldībā, datu apmaiņā un MI izmantošanā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F4D92-DA9E-3480-3690-1582491ED0AF}"/>
              </a:ext>
            </a:extLst>
          </p:cNvPr>
          <p:cNvSpPr txBox="1"/>
          <p:nvPr/>
        </p:nvSpPr>
        <p:spPr>
          <a:xfrm>
            <a:off x="718742" y="310343"/>
            <a:ext cx="966133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>
                <a:solidFill>
                  <a:srgbClr val="2970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Datu analītika un MI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ADBDF-F5F3-DD9E-AFE2-6BAC5A0BB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046"/>
            <a:ext cx="12192000" cy="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2C9BE01-CC18-A328-27BF-CEBF508A0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929033"/>
              </p:ext>
            </p:extLst>
          </p:nvPr>
        </p:nvGraphicFramePr>
        <p:xfrm>
          <a:off x="813478" y="3669223"/>
          <a:ext cx="4737100" cy="287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 descr="A green square with a number three&#10;&#10;AI-generated content may be incorrect.">
            <a:extLst>
              <a:ext uri="{FF2B5EF4-FFF2-40B4-BE49-F238E27FC236}">
                <a16:creationId xmlns:a16="http://schemas.microsoft.com/office/drawing/2014/main" id="{98249A54-2637-A681-01CD-3E48FB16A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308" y="133581"/>
            <a:ext cx="809625" cy="923925"/>
          </a:xfrm>
          <a:prstGeom prst="rect">
            <a:avLst/>
          </a:prstGeom>
        </p:spPr>
      </p:pic>
      <p:pic>
        <p:nvPicPr>
          <p:cNvPr id="5" name="Picture 4" descr="A diagram with arrows and text&#10;&#10;AI-generated content may be incorrect.">
            <a:extLst>
              <a:ext uri="{FF2B5EF4-FFF2-40B4-BE49-F238E27FC236}">
                <a16:creationId xmlns:a16="http://schemas.microsoft.com/office/drawing/2014/main" id="{1BB6907A-AA72-112C-F3F1-6A3EE93E4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077" y="3747163"/>
            <a:ext cx="4812992" cy="25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0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37B6BD-0CB7-15A4-FCE6-A84FD6CA93D3}"/>
              </a:ext>
            </a:extLst>
          </p:cNvPr>
          <p:cNvSpPr txBox="1"/>
          <p:nvPr/>
        </p:nvSpPr>
        <p:spPr>
          <a:xfrm>
            <a:off x="448733" y="1723003"/>
            <a:ext cx="7103534" cy="27838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lv-LV" sz="1600" b="1">
                <a:solidFill>
                  <a:schemeClr val="bg1"/>
                </a:solidFill>
                <a:highlight>
                  <a:srgbClr val="008000"/>
                </a:highlight>
                <a:latin typeface="Verdana"/>
                <a:ea typeface="Verdana"/>
              </a:rPr>
              <a:t>Mērķis: </a:t>
            </a:r>
            <a:r>
              <a:rPr lang="lv-LV" sz="1600">
                <a:solidFill>
                  <a:schemeClr val="bg1"/>
                </a:solidFill>
                <a:highlight>
                  <a:srgbClr val="008000"/>
                </a:highlight>
                <a:latin typeface="Verdana"/>
                <a:ea typeface="Verdana"/>
              </a:rPr>
              <a:t>Nodrošināt valsts pārvaldes darbiniekiem pieejamas apmācības digitālo prasmju un datu pārvaldības jomā, lai veicinātu efektīvu un kvalitatīvu valsts pārvaldes darbu.</a:t>
            </a:r>
          </a:p>
          <a:p>
            <a:pPr>
              <a:buNone/>
            </a:pPr>
            <a:endParaRPr lang="lv-LV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</a:rPr>
              <a:t>Uzdevumi</a:t>
            </a:r>
          </a:p>
          <a:p>
            <a:pPr marL="285750" indent="-285750">
              <a:buFont typeface="Wingdings" panose="020B0604030504040204" pitchFamily="34" charset="0"/>
              <a:buChar char="§"/>
            </a:pPr>
            <a:r>
              <a:rPr lang="lv-LV" sz="1600">
                <a:latin typeface="Verdana"/>
                <a:ea typeface="Verdana"/>
              </a:rPr>
              <a:t>Aktualizēti Profesiju klasiikatoru, iekļaujot datu pārvaldības profesijas </a:t>
            </a:r>
          </a:p>
          <a:p>
            <a:pPr marL="285750" indent="-285750">
              <a:buFont typeface="Wingdings" panose="020B0604030504040204" pitchFamily="34" charset="0"/>
              <a:buChar char="§"/>
            </a:pPr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</a:rPr>
              <a:t>Attīstīt datu pārvaldības kompetenci kā horizontālu valsts pārvaldes pamatdarbības kompetenci </a:t>
            </a:r>
          </a:p>
          <a:p>
            <a:pPr marL="285750" indent="-285750">
              <a:buFont typeface="Wingdings" panose="020B0604030504040204" pitchFamily="34" charset="0"/>
              <a:buChar char="§"/>
            </a:pPr>
            <a:r>
              <a:rPr lang="lv-LV" sz="1600">
                <a:latin typeface="Verdana"/>
                <a:ea typeface="Verdana"/>
              </a:rPr>
              <a:t>Paredzēt ES MFF investīcijas 2028–2034 datu pārvaldības kompetenču attīstībai</a:t>
            </a:r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E3907E36-DA9A-DD92-FFC8-776FF7D64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629" y="0"/>
            <a:ext cx="1455371" cy="1455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80F67A-9079-7F82-2A78-E5E85B710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046"/>
            <a:ext cx="12192000" cy="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43455-0286-D83B-05BD-1D66B663FF31}"/>
              </a:ext>
            </a:extLst>
          </p:cNvPr>
          <p:cNvSpPr txBox="1"/>
          <p:nvPr/>
        </p:nvSpPr>
        <p:spPr>
          <a:xfrm>
            <a:off x="1532528" y="132790"/>
            <a:ext cx="884754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>
                <a:solidFill>
                  <a:srgbClr val="29702A"/>
                </a:solidFill>
                <a:latin typeface="Verdana"/>
                <a:ea typeface="Verdana"/>
                <a:cs typeface="Arial"/>
              </a:rPr>
              <a:t>Prasmes</a:t>
            </a:r>
            <a:endParaRPr lang="en-US">
              <a:latin typeface="Verdana"/>
              <a:ea typeface="Verdan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40429E-53EF-6551-5CA9-21CFB4ED2B62}"/>
              </a:ext>
            </a:extLst>
          </p:cNvPr>
          <p:cNvSpPr txBox="1"/>
          <p:nvPr/>
        </p:nvSpPr>
        <p:spPr>
          <a:xfrm>
            <a:off x="9884158" y="309063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81684-64A3-A96B-6663-A994AD9D07B3}"/>
              </a:ext>
            </a:extLst>
          </p:cNvPr>
          <p:cNvSpPr txBox="1"/>
          <p:nvPr/>
        </p:nvSpPr>
        <p:spPr>
          <a:xfrm>
            <a:off x="9884158" y="341739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16F66-9727-002A-CC12-C1AF699FBDEB}"/>
              </a:ext>
            </a:extLst>
          </p:cNvPr>
          <p:cNvSpPr txBox="1"/>
          <p:nvPr/>
        </p:nvSpPr>
        <p:spPr>
          <a:xfrm>
            <a:off x="9884157" y="371324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D454CE-BE59-CB0C-58EB-C8D3AC0E99A4}"/>
              </a:ext>
            </a:extLst>
          </p:cNvPr>
          <p:cNvSpPr txBox="1"/>
          <p:nvPr/>
        </p:nvSpPr>
        <p:spPr>
          <a:xfrm>
            <a:off x="9889447" y="400909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B5347D-2983-C20C-1465-47C79CBB875A}"/>
              </a:ext>
            </a:extLst>
          </p:cNvPr>
          <p:cNvSpPr txBox="1"/>
          <p:nvPr/>
        </p:nvSpPr>
        <p:spPr>
          <a:xfrm>
            <a:off x="9884156" y="429815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2030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B42453-6464-B228-F52B-DF9F7F467ABC}"/>
              </a:ext>
            </a:extLst>
          </p:cNvPr>
          <p:cNvCxnSpPr>
            <a:cxnSpLocks/>
          </p:cNvCxnSpPr>
          <p:nvPr/>
        </p:nvCxnSpPr>
        <p:spPr>
          <a:xfrm>
            <a:off x="10618636" y="3126942"/>
            <a:ext cx="0" cy="153670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253437-0571-90A3-DA3B-8BB11C9DD953}"/>
              </a:ext>
            </a:extLst>
          </p:cNvPr>
          <p:cNvSpPr txBox="1"/>
          <p:nvPr/>
        </p:nvSpPr>
        <p:spPr>
          <a:xfrm>
            <a:off x="7781249" y="3269422"/>
            <a:ext cx="2095499" cy="12118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1400" b="1"/>
              <a:t>Institūciju īpatsvars</a:t>
            </a:r>
            <a:r>
              <a:rPr lang="lv-LV" sz="1400"/>
              <a:t>, kurās ieviestas datu pārvaldības kompetences un </a:t>
            </a:r>
            <a:r>
              <a:rPr lang="lv-LV" sz="1400" b="1"/>
              <a:t>datu pārvaldnieka loma </a:t>
            </a:r>
            <a:endParaRPr lang="lv-LV" sz="14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B08F25-765F-7C91-3492-6C5F9D857A8F}"/>
              </a:ext>
            </a:extLst>
          </p:cNvPr>
          <p:cNvSpPr txBox="1"/>
          <p:nvPr/>
        </p:nvSpPr>
        <p:spPr>
          <a:xfrm>
            <a:off x="10618636" y="3090633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18F1BB-DCFD-F650-1E7F-6B8F0380FDBA}"/>
              </a:ext>
            </a:extLst>
          </p:cNvPr>
          <p:cNvSpPr txBox="1"/>
          <p:nvPr/>
        </p:nvSpPr>
        <p:spPr>
          <a:xfrm>
            <a:off x="10618636" y="3417393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990293-1C19-837B-6878-4EF7B427FB59}"/>
              </a:ext>
            </a:extLst>
          </p:cNvPr>
          <p:cNvSpPr txBox="1"/>
          <p:nvPr/>
        </p:nvSpPr>
        <p:spPr>
          <a:xfrm>
            <a:off x="10613346" y="371062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30%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12841-0D90-785F-3FE5-969FB80ADE98}"/>
              </a:ext>
            </a:extLst>
          </p:cNvPr>
          <p:cNvSpPr txBox="1"/>
          <p:nvPr/>
        </p:nvSpPr>
        <p:spPr>
          <a:xfrm>
            <a:off x="10613346" y="398886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40%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ED6607-98BD-0DD1-9090-5A693F425CFA}"/>
              </a:ext>
            </a:extLst>
          </p:cNvPr>
          <p:cNvSpPr txBox="1"/>
          <p:nvPr/>
        </p:nvSpPr>
        <p:spPr>
          <a:xfrm>
            <a:off x="10613346" y="429431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70%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300985-62FF-EDC7-DB9C-542FC8829C9E}"/>
              </a:ext>
            </a:extLst>
          </p:cNvPr>
          <p:cNvCxnSpPr>
            <a:cxnSpLocks/>
          </p:cNvCxnSpPr>
          <p:nvPr/>
        </p:nvCxnSpPr>
        <p:spPr>
          <a:xfrm>
            <a:off x="7696200" y="1929237"/>
            <a:ext cx="0" cy="379182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47B585-9357-04EA-CBE5-ED292060FABD}"/>
              </a:ext>
            </a:extLst>
          </p:cNvPr>
          <p:cNvGrpSpPr>
            <a:grpSpLocks/>
          </p:cNvGrpSpPr>
          <p:nvPr/>
        </p:nvGrpSpPr>
        <p:grpSpPr bwMode="auto">
          <a:xfrm>
            <a:off x="9133798" y="1956034"/>
            <a:ext cx="895350" cy="895350"/>
            <a:chOff x="8683625" y="2727325"/>
            <a:chExt cx="895350" cy="89535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5F31BD3-07BF-9C3A-BF14-F3BE41013FCC}"/>
                </a:ext>
              </a:extLst>
            </p:cNvPr>
            <p:cNvSpPr/>
            <p:nvPr/>
          </p:nvSpPr>
          <p:spPr>
            <a:xfrm>
              <a:off x="8683625" y="2727325"/>
              <a:ext cx="895350" cy="895350"/>
            </a:xfrm>
            <a:prstGeom prst="ellipse">
              <a:avLst/>
            </a:prstGeom>
            <a:solidFill>
              <a:srgbClr val="1C663B"/>
            </a:solidFill>
            <a:ln>
              <a:solidFill>
                <a:srgbClr val="2970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LV"/>
                <a:t> 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2C8357-7D9A-3489-F529-729334AE0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3963" y="2820988"/>
              <a:ext cx="574675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5" descr="A green square with white number four&#10;&#10;AI-generated content may be incorrect.">
            <a:extLst>
              <a:ext uri="{FF2B5EF4-FFF2-40B4-BE49-F238E27FC236}">
                <a16:creationId xmlns:a16="http://schemas.microsoft.com/office/drawing/2014/main" id="{1D5E2F4D-C0B7-D17C-FF5F-C52B5274D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" y="134937"/>
            <a:ext cx="7429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DDBA7E6-A3B4-8CD5-0D86-1A1D869C2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99" y="3451628"/>
            <a:ext cx="5419201" cy="2753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B990B9-06FC-B3C6-DFB7-5C77E7C8429F}"/>
              </a:ext>
            </a:extLst>
          </p:cNvPr>
          <p:cNvSpPr txBox="1"/>
          <p:nvPr/>
        </p:nvSpPr>
        <p:spPr>
          <a:xfrm>
            <a:off x="228599" y="1352540"/>
            <a:ext cx="11354695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lv-LV" b="1">
                <a:solidFill>
                  <a:schemeClr val="bg1"/>
                </a:solidFill>
                <a:highlight>
                  <a:srgbClr val="008000"/>
                </a:highlight>
              </a:rPr>
              <a:t>Mērķis: </a:t>
            </a:r>
            <a:r>
              <a:rPr lang="lv-LV">
                <a:solidFill>
                  <a:schemeClr val="bg1"/>
                </a:solidFill>
                <a:highlight>
                  <a:srgbClr val="008000"/>
                </a:highlight>
              </a:rPr>
              <a:t>Nodrošināt sabiedrībai pieejamus augstvērtīgus publiskos datus, attīstīt datu piedāvājumu, veicinot investīcijas datu tehnoloģijās un sabiedrības vajadzībām atbilstošu datu pieejamību.</a:t>
            </a:r>
          </a:p>
          <a:p>
            <a:pPr>
              <a:buNone/>
            </a:pPr>
            <a:endParaRPr lang="lv-LV"/>
          </a:p>
          <a:p>
            <a:pPr>
              <a:buNone/>
            </a:pPr>
            <a:r>
              <a:rPr lang="lv-LV" b="1"/>
              <a:t>Uzdevumi</a:t>
            </a:r>
          </a:p>
          <a:p>
            <a:pPr marL="285750" indent="-285750">
              <a:buFont typeface="Wingdings" panose="020B0604030504040204" pitchFamily="34" charset="0"/>
              <a:buChar char="§"/>
            </a:pPr>
            <a:r>
              <a:rPr lang="lv-LV" sz="1600" b="1">
                <a:latin typeface="Verdana"/>
                <a:ea typeface="Verdana"/>
              </a:rPr>
              <a:t>Attīstīt atvērto datu platformu </a:t>
            </a:r>
            <a:r>
              <a:rPr lang="lv-LV" sz="1600">
                <a:latin typeface="Verdana"/>
                <a:ea typeface="Verdana"/>
              </a:rPr>
              <a:t>(data.gov.lv), </a:t>
            </a:r>
          </a:p>
          <a:p>
            <a:pPr marL="285750" indent="-285750">
              <a:buFont typeface="Wingdings" panose="020B0604030504040204" pitchFamily="34" charset="0"/>
              <a:buChar char="§"/>
            </a:pPr>
            <a:r>
              <a:rPr lang="lv-LV" sz="1600">
                <a:latin typeface="Verdana"/>
                <a:ea typeface="Verdana"/>
              </a:rPr>
              <a:t>Nodrošināt privātajam sektoram plašāku datu piedāvājumu un </a:t>
            </a:r>
            <a:r>
              <a:rPr lang="lv-LV" sz="1600" b="1">
                <a:latin typeface="Verdana"/>
                <a:ea typeface="Verdana"/>
              </a:rPr>
              <a:t>pieprasījumā balstītu publicēšanu</a:t>
            </a:r>
            <a:r>
              <a:rPr lang="lv-LV" sz="1600">
                <a:latin typeface="Verdana"/>
                <a:ea typeface="Verdana"/>
              </a:rPr>
              <a:t> </a:t>
            </a:r>
            <a:endParaRPr lang="lv-LV"/>
          </a:p>
          <a:p>
            <a:pPr marL="285750" indent="-285750">
              <a:buFont typeface="Wingdings" panose="020B0604030504040204" pitchFamily="34" charset="0"/>
              <a:buChar char="§"/>
            </a:pPr>
            <a:r>
              <a:rPr lang="lv-LV" sz="1600">
                <a:latin typeface="Verdana"/>
                <a:ea typeface="Verdana"/>
              </a:rPr>
              <a:t>Organizēt </a:t>
            </a:r>
            <a:r>
              <a:rPr lang="lv-LV" sz="1600" b="1">
                <a:latin typeface="Verdana"/>
                <a:ea typeface="Verdana"/>
              </a:rPr>
              <a:t>datu izmantotāju iesaistes aktivitātes </a:t>
            </a:r>
            <a:r>
              <a:rPr lang="lv-LV" sz="1600">
                <a:latin typeface="Verdana"/>
                <a:ea typeface="Verdana"/>
              </a:rPr>
              <a:t>– atkalizmantotāju forumu</a:t>
            </a:r>
          </a:p>
        </p:txBody>
      </p:sp>
      <p:pic>
        <p:nvPicPr>
          <p:cNvPr id="4" name="Picture 3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B0DAFC73-6E89-9CAB-1482-9196A5247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629" y="0"/>
            <a:ext cx="1455371" cy="1455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4F855-29EE-0A7E-94E7-1DE080813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046"/>
            <a:ext cx="12192000" cy="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F38025-DC09-6B3F-2739-510820FC6358}"/>
              </a:ext>
            </a:extLst>
          </p:cNvPr>
          <p:cNvSpPr txBox="1"/>
          <p:nvPr/>
        </p:nvSpPr>
        <p:spPr>
          <a:xfrm>
            <a:off x="728195" y="335990"/>
            <a:ext cx="884754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800" b="1">
                <a:solidFill>
                  <a:srgbClr val="29702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Dati Sabiedrībai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78D577-FB63-5745-501A-11DA19978169}"/>
              </a:ext>
            </a:extLst>
          </p:cNvPr>
          <p:cNvSpPr txBox="1"/>
          <p:nvPr/>
        </p:nvSpPr>
        <p:spPr>
          <a:xfrm>
            <a:off x="2137158" y="392860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D97AE-D2E8-6D70-E87C-798349F2F62F}"/>
              </a:ext>
            </a:extLst>
          </p:cNvPr>
          <p:cNvSpPr txBox="1"/>
          <p:nvPr/>
        </p:nvSpPr>
        <p:spPr>
          <a:xfrm>
            <a:off x="2137158" y="425536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FB4BA-F60D-C428-CFCA-B938B5D41610}"/>
              </a:ext>
            </a:extLst>
          </p:cNvPr>
          <p:cNvSpPr txBox="1"/>
          <p:nvPr/>
        </p:nvSpPr>
        <p:spPr>
          <a:xfrm>
            <a:off x="2137157" y="455122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2028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DDE3AB-5C26-692C-5806-15D2AC034F15}"/>
              </a:ext>
            </a:extLst>
          </p:cNvPr>
          <p:cNvSpPr txBox="1"/>
          <p:nvPr/>
        </p:nvSpPr>
        <p:spPr>
          <a:xfrm>
            <a:off x="2142447" y="484707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8F7615-BBC5-675A-F970-119311E98C57}"/>
              </a:ext>
            </a:extLst>
          </p:cNvPr>
          <p:cNvSpPr txBox="1"/>
          <p:nvPr/>
        </p:nvSpPr>
        <p:spPr>
          <a:xfrm>
            <a:off x="2137156" y="513612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2030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B725A9-54E9-1EF1-58F1-CC606592BDFF}"/>
              </a:ext>
            </a:extLst>
          </p:cNvPr>
          <p:cNvCxnSpPr>
            <a:cxnSpLocks/>
          </p:cNvCxnSpPr>
          <p:nvPr/>
        </p:nvCxnSpPr>
        <p:spPr>
          <a:xfrm>
            <a:off x="2871636" y="3964918"/>
            <a:ext cx="0" cy="153670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9D56D68-8398-6147-7B64-56D0F24E11A1}"/>
              </a:ext>
            </a:extLst>
          </p:cNvPr>
          <p:cNvSpPr txBox="1"/>
          <p:nvPr/>
        </p:nvSpPr>
        <p:spPr>
          <a:xfrm>
            <a:off x="460919" y="4362854"/>
            <a:ext cx="18922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</a:rPr>
              <a:t>Eiropas atvērto datu indekss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78EDF7-B368-447C-4CDE-A157F0329AA5}"/>
              </a:ext>
            </a:extLst>
          </p:cNvPr>
          <p:cNvSpPr txBox="1"/>
          <p:nvPr/>
        </p:nvSpPr>
        <p:spPr>
          <a:xfrm>
            <a:off x="2871636" y="392860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93,9%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89718E-6519-1FC7-CF4F-0B8772916464}"/>
              </a:ext>
            </a:extLst>
          </p:cNvPr>
          <p:cNvSpPr txBox="1"/>
          <p:nvPr/>
        </p:nvSpPr>
        <p:spPr>
          <a:xfrm>
            <a:off x="2871636" y="425536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95%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C79044-1280-BC2A-98B9-844FABEE440E}"/>
              </a:ext>
            </a:extLst>
          </p:cNvPr>
          <p:cNvSpPr txBox="1"/>
          <p:nvPr/>
        </p:nvSpPr>
        <p:spPr>
          <a:xfrm>
            <a:off x="2866346" y="454860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96,2%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E6019-07B2-C9BA-F341-1F8075C3606F}"/>
              </a:ext>
            </a:extLst>
          </p:cNvPr>
          <p:cNvSpPr txBox="1"/>
          <p:nvPr/>
        </p:nvSpPr>
        <p:spPr>
          <a:xfrm>
            <a:off x="2866346" y="48268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97%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D6E24F-42FC-4275-D65C-0C2F849C01B6}"/>
              </a:ext>
            </a:extLst>
          </p:cNvPr>
          <p:cNvSpPr txBox="1"/>
          <p:nvPr/>
        </p:nvSpPr>
        <p:spPr>
          <a:xfrm>
            <a:off x="2866346" y="513228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/>
              <a:t>99%</a:t>
            </a:r>
          </a:p>
        </p:txBody>
      </p:sp>
      <p:pic>
        <p:nvPicPr>
          <p:cNvPr id="2" name="Picture 1" descr="A number on a green background&#10;&#10;AI-generated content may be incorrect.">
            <a:extLst>
              <a:ext uri="{FF2B5EF4-FFF2-40B4-BE49-F238E27FC236}">
                <a16:creationId xmlns:a16="http://schemas.microsoft.com/office/drawing/2014/main" id="{2550A079-E5A2-EEAA-7735-C8C42F4F1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" y="236537"/>
            <a:ext cx="7239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2d593ad-f07d-4c55-87c8-106c26d6ba08}" enabled="0" method="" siteId="{a2d593ad-f07d-4c55-87c8-106c26d6ba0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969</Words>
  <Application>Microsoft Office PowerPoint</Application>
  <PresentationFormat>Widescreen</PresentationFormat>
  <Paragraphs>191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Aptos Display</vt:lpstr>
      <vt:lpstr>Arial</vt:lpstr>
      <vt:lpstr>Arial Bold</vt:lpstr>
      <vt:lpstr>Arimo</vt:lpstr>
      <vt:lpstr>Courier New</vt:lpstr>
      <vt:lpstr>Georgia</vt:lpstr>
      <vt:lpstr>Times New Roman</vt:lpstr>
      <vt:lpstr>Verdana</vt:lpstr>
      <vt:lpstr>Wingdings</vt:lpstr>
      <vt:lpstr>Wingdings,Sans-Serif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Jānis Krakops</dc:creator>
  <cp:lastModifiedBy>Vineta Brūvere</cp:lastModifiedBy>
  <cp:revision>4</cp:revision>
  <cp:lastPrinted>2026-03-24T09:09:28Z</cp:lastPrinted>
  <dcterms:created xsi:type="dcterms:W3CDTF">2026-03-23T06:34:12Z</dcterms:created>
  <dcterms:modified xsi:type="dcterms:W3CDTF">2026-04-23T09:54:28Z</dcterms:modified>
</cp:coreProperties>
</file>