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255" r:id="rId4"/>
  </p:sldMasterIdLst>
  <p:notesMasterIdLst>
    <p:notesMasterId r:id="rId21"/>
  </p:notesMasterIdLst>
  <p:handoutMasterIdLst>
    <p:handoutMasterId r:id="rId22"/>
  </p:handoutMasterIdLst>
  <p:sldIdLst>
    <p:sldId id="2145706530" r:id="rId5"/>
    <p:sldId id="2145706538" r:id="rId6"/>
    <p:sldId id="2145706532" r:id="rId7"/>
    <p:sldId id="2145706549" r:id="rId8"/>
    <p:sldId id="2145706542" r:id="rId9"/>
    <p:sldId id="2145706543" r:id="rId10"/>
    <p:sldId id="2145706548" r:id="rId11"/>
    <p:sldId id="2145706544" r:id="rId12"/>
    <p:sldId id="2145706555" r:id="rId13"/>
    <p:sldId id="2145706554" r:id="rId14"/>
    <p:sldId id="2145706545" r:id="rId15"/>
    <p:sldId id="2145706553" r:id="rId16"/>
    <p:sldId id="2145706556" r:id="rId17"/>
    <p:sldId id="2145706559" r:id="rId18"/>
    <p:sldId id="2145706557" r:id="rId19"/>
    <p:sldId id="2145706523" r:id="rId20"/>
  </p:sldIdLst>
  <p:sldSz cx="12192000" cy="6858000"/>
  <p:notesSz cx="7010400" cy="9296400"/>
  <p:defaultTex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1230" userDrawn="1">
          <p15:clr>
            <a:srgbClr val="A4A3A4"/>
          </p15:clr>
        </p15:guide>
        <p15:guide id="2" pos="1504" userDrawn="1">
          <p15:clr>
            <a:srgbClr val="A4A3A4"/>
          </p15:clr>
        </p15:guide>
        <p15:guide id="3" pos="3940" userDrawn="1">
          <p15:clr>
            <a:srgbClr val="A4A3A4"/>
          </p15:clr>
        </p15:guide>
        <p15:guide id="4" orient="horz" pos="845"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D363715-C21E-C80A-83E2-B70AD77608EC}" name="Evija Jaunsleine" initials="EJ" userId="S::evija.jaunsleine@varam.gov.lv::b11e6a73-b190-457a-972d-c1f7b6668ba8" providerId="AD"/>
  <p188:author id="{15456233-8558-E9D2-87DC-0E545DE3E9B0}" name="Elizabete Marija Režā" initials="ER" userId="S::Elizabete.Reza@varam.gov.lv::7e69fc3e-5701-46bb-ac24-e1eabd3e925f" providerId="AD"/>
  <p188:author id="{B20187CB-6A81-FE89-A43E-32359E5EE019}" name="Lauris Linabergs" initials="LL" userId="S::laurisl@varam.gov.lv::62286779-ab07-4816-ae11-983e379d2d2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02A"/>
    <a:srgbClr val="FFCD09"/>
    <a:srgbClr val="B37D7D"/>
    <a:srgbClr val="BED096"/>
    <a:srgbClr val="ECEBC9"/>
    <a:srgbClr val="A95FC4"/>
    <a:srgbClr val="F2FFF7"/>
    <a:srgbClr val="FFF7E6"/>
    <a:srgbClr val="F3EDF5"/>
    <a:srgbClr val="00319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87B7F1-132C-498E-90E2-F4C9523223C0}" v="2" dt="2026-04-20T08:40:28.40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834" y="300"/>
      </p:cViewPr>
      <p:guideLst>
        <p:guide orient="horz" pos="1230"/>
        <p:guide pos="1504"/>
        <p:guide pos="3940"/>
        <p:guide orient="horz" pos="845"/>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is Linabergs" userId="62286779-ab07-4816-ae11-983e379d2d2c" providerId="ADAL" clId="{3AF137ED-B483-4B50-A12D-A1EC5BAF12D8}"/>
    <pc:docChg chg="custSel delSld modSld">
      <pc:chgData name="Lauris Linabergs" userId="62286779-ab07-4816-ae11-983e379d2d2c" providerId="ADAL" clId="{3AF137ED-B483-4B50-A12D-A1EC5BAF12D8}" dt="2026-04-20T08:41:53.663" v="586" actId="6549"/>
      <pc:docMkLst>
        <pc:docMk/>
      </pc:docMkLst>
      <pc:sldChg chg="del">
        <pc:chgData name="Lauris Linabergs" userId="62286779-ab07-4816-ae11-983e379d2d2c" providerId="ADAL" clId="{3AF137ED-B483-4B50-A12D-A1EC5BAF12D8}" dt="2026-04-20T08:30:03.850" v="0" actId="47"/>
        <pc:sldMkLst>
          <pc:docMk/>
          <pc:sldMk cId="2939685349" sldId="2145706547"/>
        </pc:sldMkLst>
      </pc:sldChg>
      <pc:sldChg chg="del">
        <pc:chgData name="Lauris Linabergs" userId="62286779-ab07-4816-ae11-983e379d2d2c" providerId="ADAL" clId="{3AF137ED-B483-4B50-A12D-A1EC5BAF12D8}" dt="2026-04-20T08:30:05.363" v="1" actId="47"/>
        <pc:sldMkLst>
          <pc:docMk/>
          <pc:sldMk cId="1488550277" sldId="2145706550"/>
        </pc:sldMkLst>
      </pc:sldChg>
      <pc:sldChg chg="del">
        <pc:chgData name="Lauris Linabergs" userId="62286779-ab07-4816-ae11-983e379d2d2c" providerId="ADAL" clId="{3AF137ED-B483-4B50-A12D-A1EC5BAF12D8}" dt="2026-04-20T08:30:06.573" v="2" actId="47"/>
        <pc:sldMkLst>
          <pc:docMk/>
          <pc:sldMk cId="1958481127" sldId="2145706551"/>
        </pc:sldMkLst>
      </pc:sldChg>
      <pc:sldChg chg="del">
        <pc:chgData name="Lauris Linabergs" userId="62286779-ab07-4816-ae11-983e379d2d2c" providerId="ADAL" clId="{3AF137ED-B483-4B50-A12D-A1EC5BAF12D8}" dt="2026-04-20T08:30:11.255" v="3" actId="47"/>
        <pc:sldMkLst>
          <pc:docMk/>
          <pc:sldMk cId="2582505482" sldId="2145706552"/>
        </pc:sldMkLst>
      </pc:sldChg>
      <pc:sldChg chg="modSp mod">
        <pc:chgData name="Lauris Linabergs" userId="62286779-ab07-4816-ae11-983e379d2d2c" providerId="ADAL" clId="{3AF137ED-B483-4B50-A12D-A1EC5BAF12D8}" dt="2026-04-20T08:30:48.013" v="22" actId="6549"/>
        <pc:sldMkLst>
          <pc:docMk/>
          <pc:sldMk cId="3681617150" sldId="2145706556"/>
        </pc:sldMkLst>
        <pc:spChg chg="mod">
          <ac:chgData name="Lauris Linabergs" userId="62286779-ab07-4816-ae11-983e379d2d2c" providerId="ADAL" clId="{3AF137ED-B483-4B50-A12D-A1EC5BAF12D8}" dt="2026-04-20T08:30:48.013" v="22" actId="6549"/>
          <ac:spMkLst>
            <pc:docMk/>
            <pc:sldMk cId="3681617150" sldId="2145706556"/>
            <ac:spMk id="5" creationId="{37F3E2B7-0D8D-4402-1EAB-6C120CFA1AFB}"/>
          </ac:spMkLst>
        </pc:spChg>
      </pc:sldChg>
      <pc:sldChg chg="modSp mod">
        <pc:chgData name="Lauris Linabergs" userId="62286779-ab07-4816-ae11-983e379d2d2c" providerId="ADAL" clId="{3AF137ED-B483-4B50-A12D-A1EC5BAF12D8}" dt="2026-04-20T08:41:53.663" v="586" actId="6549"/>
        <pc:sldMkLst>
          <pc:docMk/>
          <pc:sldMk cId="3561378855" sldId="2145706559"/>
        </pc:sldMkLst>
        <pc:spChg chg="mod">
          <ac:chgData name="Lauris Linabergs" userId="62286779-ab07-4816-ae11-983e379d2d2c" providerId="ADAL" clId="{3AF137ED-B483-4B50-A12D-A1EC5BAF12D8}" dt="2026-04-20T08:41:53.663" v="586" actId="6549"/>
          <ac:spMkLst>
            <pc:docMk/>
            <pc:sldMk cId="3561378855" sldId="2145706559"/>
            <ac:spMk id="5" creationId="{993D9757-1FAC-C665-7893-F8AA1BF9255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B0D072E-690E-FCAD-B28F-B5EAA6CE2CD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825DD50A-AA91-4102-046A-DD939532A0FE}"/>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BD4726EB-9631-40F7-9A4E-6121B50BCD4F}" type="datetimeFigureOut">
              <a:rPr lang="en-GB" smtClean="0"/>
              <a:t>20/04/2026</a:t>
            </a:fld>
            <a:endParaRPr lang="en-GB"/>
          </a:p>
        </p:txBody>
      </p:sp>
      <p:sp>
        <p:nvSpPr>
          <p:cNvPr id="4" name="Footer Placeholder 3">
            <a:extLst>
              <a:ext uri="{FF2B5EF4-FFF2-40B4-BE49-F238E27FC236}">
                <a16:creationId xmlns:a16="http://schemas.microsoft.com/office/drawing/2014/main" id="{6CABE880-CDAA-9BDC-CA71-2BFB1B3D9B3C}"/>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F04C2828-FB06-7CCE-BDBF-299E20B04142}"/>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655CEEC4-B92C-4643-A17A-A6EC5193F820}" type="slidenum">
              <a:rPr lang="en-GB" smtClean="0"/>
              <a:t>‹#›</a:t>
            </a:fld>
            <a:endParaRPr lang="en-GB"/>
          </a:p>
        </p:txBody>
      </p:sp>
    </p:spTree>
    <p:extLst>
      <p:ext uri="{BB962C8B-B14F-4D97-AF65-F5344CB8AC3E}">
        <p14:creationId xmlns:p14="http://schemas.microsoft.com/office/powerpoint/2010/main" val="8482771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87EFAEA-67A9-46F2-89DE-A15813267C7A}"/>
              </a:ext>
            </a:extLst>
          </p:cNvPr>
          <p:cNvSpPr>
            <a:spLocks noGrp="1"/>
          </p:cNvSpPr>
          <p:nvPr>
            <p:ph type="hdr" sz="quarter"/>
          </p:nvPr>
        </p:nvSpPr>
        <p:spPr>
          <a:xfrm>
            <a:off x="0" y="0"/>
            <a:ext cx="3037840" cy="464820"/>
          </a:xfrm>
          <a:prstGeom prst="rect">
            <a:avLst/>
          </a:prstGeom>
        </p:spPr>
        <p:txBody>
          <a:bodyPr vert="horz" lIns="93177" tIns="46589" rIns="93177" bIns="46589" rtlCol="0"/>
          <a:lstStyle>
            <a:lvl1pPr algn="l" defTabSz="957427" eaLnBrk="1" fontAlgn="auto" hangingPunct="1">
              <a:spcBef>
                <a:spcPts val="0"/>
              </a:spcBef>
              <a:spcAft>
                <a:spcPts val="0"/>
              </a:spcAft>
              <a:defRPr sz="1200">
                <a:latin typeface="+mn-lt"/>
                <a:cs typeface="+mn-cs"/>
              </a:defRPr>
            </a:lvl1pPr>
          </a:lstStyle>
          <a:p>
            <a:pPr>
              <a:defRPr/>
            </a:pPr>
            <a:endParaRPr lang="lv-LV"/>
          </a:p>
        </p:txBody>
      </p:sp>
      <p:sp>
        <p:nvSpPr>
          <p:cNvPr id="3" name="Date Placeholder 2">
            <a:extLst>
              <a:ext uri="{FF2B5EF4-FFF2-40B4-BE49-F238E27FC236}">
                <a16:creationId xmlns:a16="http://schemas.microsoft.com/office/drawing/2014/main" id="{28C22BDB-6DF1-4DFF-A86A-BC27C2F19ACB}"/>
              </a:ext>
            </a:extLst>
          </p:cNvPr>
          <p:cNvSpPr>
            <a:spLocks noGrp="1"/>
          </p:cNvSpPr>
          <p:nvPr>
            <p:ph type="dt" idx="1"/>
          </p:nvPr>
        </p:nvSpPr>
        <p:spPr>
          <a:xfrm>
            <a:off x="3970938" y="0"/>
            <a:ext cx="3037840" cy="464820"/>
          </a:xfrm>
          <a:prstGeom prst="rect">
            <a:avLst/>
          </a:prstGeom>
        </p:spPr>
        <p:txBody>
          <a:bodyPr vert="horz" lIns="93177" tIns="46589" rIns="93177" bIns="46589" rtlCol="0"/>
          <a:lstStyle>
            <a:lvl1pPr algn="r" defTabSz="957427" eaLnBrk="1" fontAlgn="auto" hangingPunct="1">
              <a:spcBef>
                <a:spcPts val="0"/>
              </a:spcBef>
              <a:spcAft>
                <a:spcPts val="0"/>
              </a:spcAft>
              <a:defRPr sz="1200">
                <a:latin typeface="+mn-lt"/>
                <a:cs typeface="+mn-cs"/>
              </a:defRPr>
            </a:lvl1pPr>
          </a:lstStyle>
          <a:p>
            <a:pPr>
              <a:defRPr/>
            </a:pPr>
            <a:fld id="{78DDB413-23AE-4FD9-B128-70BBB3495FFE}" type="datetimeFigureOut">
              <a:rPr lang="lv-LV"/>
              <a:pPr>
                <a:defRPr/>
              </a:pPr>
              <a:t>20.04.2026</a:t>
            </a:fld>
            <a:endParaRPr lang="lv-LV"/>
          </a:p>
        </p:txBody>
      </p:sp>
      <p:sp>
        <p:nvSpPr>
          <p:cNvPr id="4" name="Slide Image Placeholder 3">
            <a:extLst>
              <a:ext uri="{FF2B5EF4-FFF2-40B4-BE49-F238E27FC236}">
                <a16:creationId xmlns:a16="http://schemas.microsoft.com/office/drawing/2014/main" id="{2711657D-F1BC-4619-8C20-2EC4287BA1FB}"/>
              </a:ext>
            </a:extLst>
          </p:cNvPr>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pPr lvl="0"/>
            <a:endParaRPr lang="lv-LV" noProof="0"/>
          </a:p>
        </p:txBody>
      </p:sp>
      <p:sp>
        <p:nvSpPr>
          <p:cNvPr id="5" name="Notes Placeholder 4">
            <a:extLst>
              <a:ext uri="{FF2B5EF4-FFF2-40B4-BE49-F238E27FC236}">
                <a16:creationId xmlns:a16="http://schemas.microsoft.com/office/drawing/2014/main" id="{217C91D9-BFAC-4251-8179-5107422E4FAB}"/>
              </a:ext>
            </a:extLst>
          </p:cNvPr>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a:extLst>
              <a:ext uri="{FF2B5EF4-FFF2-40B4-BE49-F238E27FC236}">
                <a16:creationId xmlns:a16="http://schemas.microsoft.com/office/drawing/2014/main" id="{9CEBBB24-32A1-4972-9764-4153D29739BD}"/>
              </a:ext>
            </a:extLst>
          </p:cNvPr>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defTabSz="957427"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a:extLst>
              <a:ext uri="{FF2B5EF4-FFF2-40B4-BE49-F238E27FC236}">
                <a16:creationId xmlns:a16="http://schemas.microsoft.com/office/drawing/2014/main" id="{C4D6736C-38A2-4250-B959-4811915D0B33}"/>
              </a:ext>
            </a:extLst>
          </p:cNvPr>
          <p:cNvSpPr>
            <a:spLocks noGrp="1"/>
          </p:cNvSpPr>
          <p:nvPr>
            <p:ph type="sldNum" sz="quarter" idx="5"/>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7B84FCD5-F6BA-425D-B7E1-1B8D321977B2}" type="slidenum">
              <a:rPr lang="lv-LV" altLang="en-US"/>
              <a:pPr>
                <a:defRPr/>
              </a:pPr>
              <a:t>‹#›</a:t>
            </a:fld>
            <a:endParaRPr lang="lv-LV" altLang="en-US"/>
          </a:p>
        </p:txBody>
      </p:sp>
    </p:spTree>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05A4B-779F-F320-FC27-42A2719C3C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EBEC58-ADC1-5344-CBDF-068BAED8BAD0}"/>
              </a:ext>
            </a:extLst>
          </p:cNvPr>
          <p:cNvSpPr>
            <a:spLocks noGrp="1" noRot="1" noChangeAspect="1"/>
          </p:cNvSpPr>
          <p:nvPr>
            <p:ph type="sldImg"/>
          </p:nvPr>
        </p:nvSpPr>
        <p:spPr/>
        <p:txBody>
          <a:bodyPr/>
          <a:lstStyle/>
          <a:p>
            <a:endParaRPr lang="lv-LV"/>
          </a:p>
        </p:txBody>
      </p:sp>
      <p:sp>
        <p:nvSpPr>
          <p:cNvPr id="3" name="Notes Placeholder 2">
            <a:extLst>
              <a:ext uri="{FF2B5EF4-FFF2-40B4-BE49-F238E27FC236}">
                <a16:creationId xmlns:a16="http://schemas.microsoft.com/office/drawing/2014/main" id="{F5CAD746-974A-C788-BE9F-851671ADF936}"/>
              </a:ext>
            </a:extLst>
          </p:cNvPr>
          <p:cNvSpPr>
            <a:spLocks noGrp="1"/>
          </p:cNvSpPr>
          <p:nvPr>
            <p:ph type="body" idx="1"/>
          </p:nvPr>
        </p:nvSpPr>
        <p:spPr/>
        <p:txBody>
          <a:bodyPr/>
          <a:lstStyle/>
          <a:p>
            <a:endParaRPr lang="lv-LV"/>
          </a:p>
          <a:p>
            <a:endParaRPr lang="lv-LV"/>
          </a:p>
          <a:p>
            <a:endParaRPr lang="lv-LV"/>
          </a:p>
        </p:txBody>
      </p:sp>
      <p:sp>
        <p:nvSpPr>
          <p:cNvPr id="4" name="Slide Number Placeholder 3">
            <a:extLst>
              <a:ext uri="{FF2B5EF4-FFF2-40B4-BE49-F238E27FC236}">
                <a16:creationId xmlns:a16="http://schemas.microsoft.com/office/drawing/2014/main" id="{406EB40F-C7FE-5F18-A42B-38D8657E9AFE}"/>
              </a:ext>
            </a:extLst>
          </p:cNvPr>
          <p:cNvSpPr>
            <a:spLocks noGrp="1"/>
          </p:cNvSpPr>
          <p:nvPr>
            <p:ph type="sldNum" sz="quarter" idx="5"/>
          </p:nvPr>
        </p:nvSpPr>
        <p:spPr/>
        <p:txBody>
          <a:bodyPr/>
          <a:lstStyle/>
          <a:p>
            <a:pPr>
              <a:defRPr/>
            </a:pPr>
            <a:fld id="{7B84FCD5-F6BA-425D-B7E1-1B8D321977B2}" type="slidenum">
              <a:rPr lang="lv-LV" altLang="en-US" smtClean="0"/>
              <a:pPr>
                <a:defRPr/>
              </a:pPr>
              <a:t>1</a:t>
            </a:fld>
            <a:endParaRPr lang="lv-LV" altLang="en-US"/>
          </a:p>
        </p:txBody>
      </p:sp>
    </p:spTree>
    <p:extLst>
      <p:ext uri="{BB962C8B-B14F-4D97-AF65-F5344CB8AC3E}">
        <p14:creationId xmlns:p14="http://schemas.microsoft.com/office/powerpoint/2010/main" val="20811511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F0724-F615-A070-884B-17AB3A65BCCD}"/>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287ADD7A-2CEF-2F53-10B7-AA56EF32FB1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lv-LV"/>
          </a:p>
        </p:txBody>
      </p:sp>
      <p:sp>
        <p:nvSpPr>
          <p:cNvPr id="14339" name="Notes Placeholder 2">
            <a:extLst>
              <a:ext uri="{FF2B5EF4-FFF2-40B4-BE49-F238E27FC236}">
                <a16:creationId xmlns:a16="http://schemas.microsoft.com/office/drawing/2014/main" id="{006857B8-DBD5-27CF-AF27-5764E842079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a:p>
        </p:txBody>
      </p:sp>
      <p:sp>
        <p:nvSpPr>
          <p:cNvPr id="14340" name="Slide Number Placeholder 3">
            <a:extLst>
              <a:ext uri="{FF2B5EF4-FFF2-40B4-BE49-F238E27FC236}">
                <a16:creationId xmlns:a16="http://schemas.microsoft.com/office/drawing/2014/main" id="{DC84DB53-5F7B-B41A-8D90-9D1192FEE1C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11</a:t>
            </a:fld>
            <a:endParaRPr lang="lv-LV" altLang="en-US"/>
          </a:p>
        </p:txBody>
      </p:sp>
    </p:spTree>
    <p:extLst>
      <p:ext uri="{BB962C8B-B14F-4D97-AF65-F5344CB8AC3E}">
        <p14:creationId xmlns:p14="http://schemas.microsoft.com/office/powerpoint/2010/main" val="38379462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571E6-810E-23F2-3507-B6DBE921BCD1}"/>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AC450D0E-2CC1-4C75-34C6-B8FBA45DD0B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lv-LV"/>
          </a:p>
        </p:txBody>
      </p:sp>
      <p:sp>
        <p:nvSpPr>
          <p:cNvPr id="14339" name="Notes Placeholder 2">
            <a:extLst>
              <a:ext uri="{FF2B5EF4-FFF2-40B4-BE49-F238E27FC236}">
                <a16:creationId xmlns:a16="http://schemas.microsoft.com/office/drawing/2014/main" id="{5EE88BF2-2241-DCFD-A648-16C48CDB876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lv-LV" sz="1200">
                <a:latin typeface="Verdana"/>
                <a:ea typeface="Verdana"/>
              </a:rPr>
              <a:t>Digitālajā laikmetā iespējas un vajadzības mainās, ietekmējot pārvaldes funkciju un pakalpojumu nozīmīgumu (piemēram, personu identitātes un pilnvarojumu, datu pārvaldības / reģistru u.c. jomas.) . Valsts pārvaldes funkcijas ir neatņemama digitālās pārvaldes arhitektūras organizācijas skata sastāvdaļa un to audits jeb re-dizains ir jāsaista ar attiecīgo arhitektūru pārskatīšanu!</a:t>
            </a:r>
            <a:endParaRPr lang="lv-LV" sz="1200">
              <a:solidFill>
                <a:srgbClr val="000000"/>
              </a:solidFill>
              <a:latin typeface="Verdana"/>
              <a:ea typeface="Verdana"/>
            </a:endParaRPr>
          </a:p>
          <a:p>
            <a:pPr marL="0" marR="0" lvl="0" indent="0" algn="l" defTabSz="938213" rtl="0" eaLnBrk="0" fontAlgn="base" latinLnBrk="0" hangingPunct="0">
              <a:lnSpc>
                <a:spcPct val="100000"/>
              </a:lnSpc>
              <a:spcBef>
                <a:spcPct val="30000"/>
              </a:spcBef>
              <a:spcAft>
                <a:spcPct val="0"/>
              </a:spcAft>
              <a:buClrTx/>
              <a:buSzTx/>
              <a:buFontTx/>
              <a:buNone/>
              <a:tabLst/>
              <a:defRPr/>
            </a:pPr>
            <a:endParaRPr lang="lv-LV" sz="1200">
              <a:latin typeface="Verdana"/>
              <a:ea typeface="Verdana"/>
            </a:endParaRPr>
          </a:p>
          <a:p>
            <a:pPr marL="0" marR="0" lvl="0" indent="0" algn="l" defTabSz="938213" rtl="0" eaLnBrk="0" fontAlgn="base" latinLnBrk="0" hangingPunct="0">
              <a:lnSpc>
                <a:spcPct val="100000"/>
              </a:lnSpc>
              <a:spcBef>
                <a:spcPct val="30000"/>
              </a:spcBef>
              <a:spcAft>
                <a:spcPct val="0"/>
              </a:spcAft>
              <a:buClrTx/>
              <a:buSzTx/>
              <a:buFontTx/>
              <a:buNone/>
              <a:tabLst/>
              <a:defRPr/>
            </a:pPr>
            <a:r>
              <a:rPr lang="lv-LV" sz="1200">
                <a:latin typeface="Verdana"/>
                <a:ea typeface="Verdana"/>
              </a:rPr>
              <a:t>Attīstot kompetences centrus specializētās lietojumprogrammatūras pārvaldībai ir jāņem vērā, ka «biznesa-tehnoloģiju» robeža var nebūt viennozīmīga, tāpēc tās nav jāatdala (atsevišķās iestādēs) «par katru cenu». Ja iespējams, labāk pārgrupēt kopā (t.sk. vienā iestādē) funkcijas, kam jāizmanto savstarpēji saistītus (vienotus) specializētus tehnoloģiskus risinājumus tā vietā, lai šos risinājumus pārnestu uz «neitrālu trešo – tehnoloģisko pusi».</a:t>
            </a:r>
          </a:p>
          <a:p>
            <a:pPr marL="0" marR="0" lvl="0" indent="0" algn="l" defTabSz="938213" rtl="0" eaLnBrk="0" fontAlgn="base" latinLnBrk="0" hangingPunct="0">
              <a:lnSpc>
                <a:spcPct val="100000"/>
              </a:lnSpc>
              <a:spcBef>
                <a:spcPct val="30000"/>
              </a:spcBef>
              <a:spcAft>
                <a:spcPct val="0"/>
              </a:spcAft>
              <a:buClrTx/>
              <a:buSzTx/>
              <a:buFontTx/>
              <a:buNone/>
              <a:tabLst/>
              <a:defRPr/>
            </a:pPr>
            <a:endParaRPr lang="lv-LV" sz="1200">
              <a:latin typeface="Verdana"/>
              <a:ea typeface="Verdana"/>
            </a:endParaRPr>
          </a:p>
          <a:p>
            <a:pPr marL="0" marR="0" lvl="0" indent="0" algn="l" defTabSz="938213" rtl="0" eaLnBrk="0" fontAlgn="base" latinLnBrk="0" hangingPunct="0">
              <a:lnSpc>
                <a:spcPct val="100000"/>
              </a:lnSpc>
              <a:spcBef>
                <a:spcPct val="30000"/>
              </a:spcBef>
              <a:spcAft>
                <a:spcPct val="0"/>
              </a:spcAft>
              <a:buClrTx/>
              <a:buSzTx/>
              <a:buFontTx/>
              <a:buNone/>
              <a:tabLst/>
              <a:defRPr/>
            </a:pPr>
            <a:r>
              <a:rPr lang="lv-LV" sz="1200">
                <a:latin typeface="Verdana"/>
                <a:ea typeface="Verdana"/>
              </a:rPr>
              <a:t>Tāpat kā attiecībā uz resursiem (t.sk. sistēmām) arī attiecībā uz kompetencēm – konsolidējam apvienojot un nostiprinot pastāvīgi uzlabojot, ne sadalot un novājinot! </a:t>
            </a:r>
          </a:p>
          <a:p>
            <a:pPr marL="0" marR="0" lvl="0" indent="0" algn="l" defTabSz="938213" rtl="0" eaLnBrk="0" fontAlgn="base" latinLnBrk="0" hangingPunct="0">
              <a:lnSpc>
                <a:spcPct val="100000"/>
              </a:lnSpc>
              <a:spcBef>
                <a:spcPct val="30000"/>
              </a:spcBef>
              <a:spcAft>
                <a:spcPct val="0"/>
              </a:spcAft>
              <a:buClrTx/>
              <a:buSzTx/>
              <a:buFontTx/>
              <a:buNone/>
              <a:tabLst/>
              <a:defRPr/>
            </a:pPr>
            <a:endParaRPr lang="lv-LV" sz="1200">
              <a:latin typeface="Verdana"/>
              <a:ea typeface="Verdana"/>
            </a:endParaRPr>
          </a:p>
          <a:p>
            <a:pPr marL="0" marR="0" lvl="0" indent="0" algn="l" defTabSz="938213" rtl="0" eaLnBrk="0" fontAlgn="base" latinLnBrk="0" hangingPunct="0">
              <a:lnSpc>
                <a:spcPct val="100000"/>
              </a:lnSpc>
              <a:spcBef>
                <a:spcPct val="30000"/>
              </a:spcBef>
              <a:spcAft>
                <a:spcPct val="0"/>
              </a:spcAft>
              <a:buClrTx/>
              <a:buSzTx/>
              <a:buFontTx/>
              <a:buNone/>
              <a:tabLst/>
              <a:defRPr/>
            </a:pPr>
            <a:r>
              <a:rPr lang="lv-LV" altLang="lv-LV" err="1"/>
              <a:t>Pāskatot</a:t>
            </a:r>
            <a:r>
              <a:rPr lang="lv-LV" altLang="lv-LV"/>
              <a:t> pārvaldes funkcijas, p</a:t>
            </a:r>
            <a:r>
              <a:rPr lang="lv-LV" sz="1200">
                <a:latin typeface="Verdana"/>
                <a:ea typeface="Verdana"/>
              </a:rPr>
              <a:t>iemēram, attiecībā uz klientu vajadzībām vienmēr jāpatur prātā, ka ne visas ir jācenšas apmierināt ar pašas pārvaldes nodrošinātiem «</a:t>
            </a:r>
            <a:r>
              <a:rPr lang="lv-LV" sz="1200" err="1">
                <a:latin typeface="Verdana"/>
                <a:ea typeface="Verdana"/>
              </a:rPr>
              <a:t>end</a:t>
            </a:r>
            <a:r>
              <a:rPr lang="lv-LV" sz="1200">
                <a:latin typeface="Verdana"/>
                <a:ea typeface="Verdana"/>
              </a:rPr>
              <a:t>-to-</a:t>
            </a:r>
            <a:r>
              <a:rPr lang="lv-LV" sz="1200" err="1">
                <a:latin typeface="Verdana"/>
                <a:ea typeface="Verdana"/>
              </a:rPr>
              <a:t>end</a:t>
            </a:r>
            <a:r>
              <a:rPr lang="lv-LV" sz="1200">
                <a:latin typeface="Verdana"/>
                <a:ea typeface="Verdana"/>
              </a:rPr>
              <a:t>» pakalpojumiem. </a:t>
            </a:r>
            <a:r>
              <a:rPr lang="lv-LV" sz="1200" noProof="0" err="1">
                <a:latin typeface="Verdana"/>
                <a:ea typeface="Verdana"/>
              </a:rPr>
              <a:t>Atvērtība</a:t>
            </a:r>
            <a:r>
              <a:rPr lang="lv-LV" sz="1200" noProof="0">
                <a:latin typeface="Verdana"/>
                <a:ea typeface="Verdana"/>
              </a:rPr>
              <a:t> integrācijai komerciālos pakalpojumos un </a:t>
            </a:r>
            <a:r>
              <a:rPr lang="lv-LV" sz="1200" noProof="0" err="1">
                <a:latin typeface="Verdana"/>
                <a:ea typeface="Verdana"/>
              </a:rPr>
              <a:t>sadarbspēja</a:t>
            </a:r>
            <a:r>
              <a:rPr lang="lv-LV" sz="1200">
                <a:latin typeface="Verdana"/>
                <a:ea typeface="Verdana"/>
              </a:rPr>
              <a:t> t.sk. pārrobežu pakalpojumu sniegšanai publiskās pārvaldes risinājumos un platformās ir augstākās prioritātes prasības.</a:t>
            </a:r>
          </a:p>
          <a:p>
            <a:endParaRPr lang="lv-LV" altLang="lv-LV"/>
          </a:p>
        </p:txBody>
      </p:sp>
      <p:sp>
        <p:nvSpPr>
          <p:cNvPr id="14340" name="Slide Number Placeholder 3">
            <a:extLst>
              <a:ext uri="{FF2B5EF4-FFF2-40B4-BE49-F238E27FC236}">
                <a16:creationId xmlns:a16="http://schemas.microsoft.com/office/drawing/2014/main" id="{B422E373-81CD-4281-29EA-15977B86E87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12</a:t>
            </a:fld>
            <a:endParaRPr lang="lv-LV" altLang="en-US"/>
          </a:p>
        </p:txBody>
      </p:sp>
    </p:spTree>
    <p:extLst>
      <p:ext uri="{BB962C8B-B14F-4D97-AF65-F5344CB8AC3E}">
        <p14:creationId xmlns:p14="http://schemas.microsoft.com/office/powerpoint/2010/main" val="38737303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pPr>
              <a:defRPr/>
            </a:pPr>
            <a:fld id="{7B84FCD5-F6BA-425D-B7E1-1B8D321977B2}" type="slidenum">
              <a:rPr lang="lv-LV" altLang="en-US" smtClean="0"/>
              <a:pPr>
                <a:defRPr/>
              </a:pPr>
              <a:t>13</a:t>
            </a:fld>
            <a:endParaRPr lang="lv-LV" altLang="en-US"/>
          </a:p>
        </p:txBody>
      </p:sp>
    </p:spTree>
    <p:extLst>
      <p:ext uri="{BB962C8B-B14F-4D97-AF65-F5344CB8AC3E}">
        <p14:creationId xmlns:p14="http://schemas.microsoft.com/office/powerpoint/2010/main" val="37908656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C6B64-40FB-5978-05F6-634B19BCF7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367213-A60C-A0BD-F692-6575D09658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2B72AA-54B4-CECD-FB12-5A5279DEBE79}"/>
              </a:ext>
            </a:extLst>
          </p:cNvPr>
          <p:cNvSpPr>
            <a:spLocks noGrp="1"/>
          </p:cNvSpPr>
          <p:nvPr>
            <p:ph type="body" idx="1"/>
          </p:nvPr>
        </p:nvSpPr>
        <p:spPr/>
        <p:txBody>
          <a:bodyPr/>
          <a:lstStyle/>
          <a:p>
            <a:endParaRPr lang="lv-LV"/>
          </a:p>
        </p:txBody>
      </p:sp>
      <p:sp>
        <p:nvSpPr>
          <p:cNvPr id="4" name="Slide Number Placeholder 3">
            <a:extLst>
              <a:ext uri="{FF2B5EF4-FFF2-40B4-BE49-F238E27FC236}">
                <a16:creationId xmlns:a16="http://schemas.microsoft.com/office/drawing/2014/main" id="{427227D2-3FB8-8750-C95F-213BAD5BDBB9}"/>
              </a:ext>
            </a:extLst>
          </p:cNvPr>
          <p:cNvSpPr>
            <a:spLocks noGrp="1"/>
          </p:cNvSpPr>
          <p:nvPr>
            <p:ph type="sldNum" sz="quarter" idx="5"/>
          </p:nvPr>
        </p:nvSpPr>
        <p:spPr/>
        <p:txBody>
          <a:bodyPr/>
          <a:lstStyle/>
          <a:p>
            <a:pPr>
              <a:defRPr/>
            </a:pPr>
            <a:fld id="{7B84FCD5-F6BA-425D-B7E1-1B8D321977B2}" type="slidenum">
              <a:rPr lang="lv-LV" altLang="en-US" smtClean="0"/>
              <a:pPr>
                <a:defRPr/>
              </a:pPr>
              <a:t>14</a:t>
            </a:fld>
            <a:endParaRPr lang="lv-LV" altLang="en-US"/>
          </a:p>
        </p:txBody>
      </p:sp>
    </p:spTree>
    <p:extLst>
      <p:ext uri="{BB962C8B-B14F-4D97-AF65-F5344CB8AC3E}">
        <p14:creationId xmlns:p14="http://schemas.microsoft.com/office/powerpoint/2010/main" val="27434014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CB3100-EF91-7667-CB63-DBD375BDAB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8BA7DA-04E2-9C03-4C9E-A26D4C0F02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5E6DEA-CDE6-06D6-45B2-5A04954FB767}"/>
              </a:ext>
            </a:extLst>
          </p:cNvPr>
          <p:cNvSpPr>
            <a:spLocks noGrp="1"/>
          </p:cNvSpPr>
          <p:nvPr>
            <p:ph type="body" idx="1"/>
          </p:nvPr>
        </p:nvSpPr>
        <p:spPr/>
        <p:txBody>
          <a:bodyPr/>
          <a:lstStyle/>
          <a:p>
            <a:endParaRPr lang="lv-LV"/>
          </a:p>
        </p:txBody>
      </p:sp>
      <p:sp>
        <p:nvSpPr>
          <p:cNvPr id="4" name="Slide Number Placeholder 3">
            <a:extLst>
              <a:ext uri="{FF2B5EF4-FFF2-40B4-BE49-F238E27FC236}">
                <a16:creationId xmlns:a16="http://schemas.microsoft.com/office/drawing/2014/main" id="{2D61EBD8-5C21-85A2-D1BC-2B06BF89776F}"/>
              </a:ext>
            </a:extLst>
          </p:cNvPr>
          <p:cNvSpPr>
            <a:spLocks noGrp="1"/>
          </p:cNvSpPr>
          <p:nvPr>
            <p:ph type="sldNum" sz="quarter" idx="5"/>
          </p:nvPr>
        </p:nvSpPr>
        <p:spPr/>
        <p:txBody>
          <a:bodyPr/>
          <a:lstStyle/>
          <a:p>
            <a:pPr>
              <a:defRPr/>
            </a:pPr>
            <a:fld id="{7B84FCD5-F6BA-425D-B7E1-1B8D321977B2}" type="slidenum">
              <a:rPr lang="lv-LV" altLang="en-US" smtClean="0"/>
              <a:pPr>
                <a:defRPr/>
              </a:pPr>
              <a:t>15</a:t>
            </a:fld>
            <a:endParaRPr lang="lv-LV" altLang="en-US"/>
          </a:p>
        </p:txBody>
      </p:sp>
    </p:spTree>
    <p:extLst>
      <p:ext uri="{BB962C8B-B14F-4D97-AF65-F5344CB8AC3E}">
        <p14:creationId xmlns:p14="http://schemas.microsoft.com/office/powerpoint/2010/main" val="19301952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0A5DD-94A5-BE62-678F-424D3A3473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3AC4F9-E3AD-4364-F1AD-6AD2D48010CA}"/>
              </a:ext>
            </a:extLst>
          </p:cNvPr>
          <p:cNvSpPr>
            <a:spLocks noGrp="1" noRot="1" noChangeAspect="1"/>
          </p:cNvSpPr>
          <p:nvPr>
            <p:ph type="sldImg"/>
          </p:nvPr>
        </p:nvSpPr>
        <p:spPr/>
        <p:txBody>
          <a:bodyPr/>
          <a:lstStyle/>
          <a:p>
            <a:endParaRPr lang="lv-LV"/>
          </a:p>
        </p:txBody>
      </p:sp>
      <p:sp>
        <p:nvSpPr>
          <p:cNvPr id="3" name="Notes Placeholder 2">
            <a:extLst>
              <a:ext uri="{FF2B5EF4-FFF2-40B4-BE49-F238E27FC236}">
                <a16:creationId xmlns:a16="http://schemas.microsoft.com/office/drawing/2014/main" id="{A5AE9389-522C-808C-F112-0FF27F477934}"/>
              </a:ext>
            </a:extLst>
          </p:cNvPr>
          <p:cNvSpPr>
            <a:spLocks noGrp="1"/>
          </p:cNvSpPr>
          <p:nvPr>
            <p:ph type="body" idx="1"/>
          </p:nvPr>
        </p:nvSpPr>
        <p:spPr/>
        <p:txBody>
          <a:bodyPr/>
          <a:lstStyle/>
          <a:p>
            <a:endParaRPr lang="lv-LV"/>
          </a:p>
          <a:p>
            <a:endParaRPr lang="lv-LV"/>
          </a:p>
          <a:p>
            <a:endParaRPr lang="lv-LV"/>
          </a:p>
        </p:txBody>
      </p:sp>
      <p:sp>
        <p:nvSpPr>
          <p:cNvPr id="4" name="Slide Number Placeholder 3">
            <a:extLst>
              <a:ext uri="{FF2B5EF4-FFF2-40B4-BE49-F238E27FC236}">
                <a16:creationId xmlns:a16="http://schemas.microsoft.com/office/drawing/2014/main" id="{E60987CE-081D-515C-EE8E-A7A1A450D6E8}"/>
              </a:ext>
            </a:extLst>
          </p:cNvPr>
          <p:cNvSpPr>
            <a:spLocks noGrp="1"/>
          </p:cNvSpPr>
          <p:nvPr>
            <p:ph type="sldNum" sz="quarter" idx="5"/>
          </p:nvPr>
        </p:nvSpPr>
        <p:spPr/>
        <p:txBody>
          <a:bodyPr/>
          <a:lstStyle/>
          <a:p>
            <a:pPr>
              <a:defRPr/>
            </a:pPr>
            <a:fld id="{7B84FCD5-F6BA-425D-B7E1-1B8D321977B2}" type="slidenum">
              <a:rPr lang="lv-LV" altLang="en-US" smtClean="0"/>
              <a:pPr>
                <a:defRPr/>
              </a:pPr>
              <a:t>16</a:t>
            </a:fld>
            <a:endParaRPr lang="lv-LV" altLang="en-US"/>
          </a:p>
        </p:txBody>
      </p:sp>
    </p:spTree>
    <p:extLst>
      <p:ext uri="{BB962C8B-B14F-4D97-AF65-F5344CB8AC3E}">
        <p14:creationId xmlns:p14="http://schemas.microsoft.com/office/powerpoint/2010/main" val="19790239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211C21-D545-A8B0-F5A4-F23E93B4BAF7}"/>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25B27445-F148-7A90-1BF3-18A395D72CB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lv-LV"/>
          </a:p>
        </p:txBody>
      </p:sp>
      <p:sp>
        <p:nvSpPr>
          <p:cNvPr id="14339" name="Notes Placeholder 2">
            <a:extLst>
              <a:ext uri="{FF2B5EF4-FFF2-40B4-BE49-F238E27FC236}">
                <a16:creationId xmlns:a16="http://schemas.microsoft.com/office/drawing/2014/main" id="{A9D15F1E-0B13-9FA5-5979-4F564B62FC1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lv-LV" altLang="lv-LV"/>
              <a:t>2013. </a:t>
            </a:r>
            <a:r>
              <a:rPr lang="lv-LV" sz="1200" b="0" kern="1200">
                <a:solidFill>
                  <a:schemeClr val="tx1"/>
                </a:solidFill>
                <a:effectLst/>
                <a:latin typeface="+mn-lt"/>
                <a:ea typeface="+mn-ea"/>
                <a:cs typeface="+mn-cs"/>
              </a:rPr>
              <a:t>Koncepcija „Valsts informācijas un komunikācijas tehnoloģiju pārvaldības organizatoriskais modelis”</a:t>
            </a:r>
          </a:p>
          <a:p>
            <a:endParaRPr lang="lv-LV" altLang="lv-LV"/>
          </a:p>
          <a:p>
            <a:endParaRPr lang="lv-LV" altLang="lv-LV"/>
          </a:p>
          <a:p>
            <a:pPr marL="0" marR="0" lvl="0" indent="0" algn="l" defTabSz="938213" rtl="0" eaLnBrk="0" fontAlgn="base" latinLnBrk="0" hangingPunct="0">
              <a:lnSpc>
                <a:spcPct val="100000"/>
              </a:lnSpc>
              <a:spcBef>
                <a:spcPct val="30000"/>
              </a:spcBef>
              <a:spcAft>
                <a:spcPct val="0"/>
              </a:spcAft>
              <a:buClrTx/>
              <a:buSzTx/>
              <a:buFontTx/>
              <a:buNone/>
              <a:tabLst/>
              <a:defRPr/>
            </a:pPr>
            <a:r>
              <a:rPr lang="lv-LV" altLang="lv-LV"/>
              <a:t>2015. </a:t>
            </a:r>
            <a:r>
              <a:rPr lang="lv-LV" sz="1200" b="0" kern="1200">
                <a:solidFill>
                  <a:schemeClr val="tx1"/>
                </a:solidFill>
                <a:effectLst/>
                <a:latin typeface="+mn-lt"/>
                <a:ea typeface="+mn-ea"/>
                <a:cs typeface="+mn-cs"/>
              </a:rPr>
              <a:t>Informatīvais ziņojums par publiskās pārvaldes informācijas sistēmu konceptuālo arhitektūru (Konceptuālā arhitektūra)</a:t>
            </a:r>
          </a:p>
          <a:p>
            <a:endParaRPr lang="lv-LV" altLang="lv-LV"/>
          </a:p>
          <a:p>
            <a:endParaRPr lang="lv-LV" altLang="lv-LV"/>
          </a:p>
          <a:p>
            <a:r>
              <a:rPr lang="lv-LV" altLang="lv-LV"/>
              <a:t>2021. </a:t>
            </a:r>
            <a:r>
              <a:rPr lang="lv-LV" sz="1200" b="0" kern="1200">
                <a:solidFill>
                  <a:schemeClr val="tx1"/>
                </a:solidFill>
                <a:effectLst/>
                <a:latin typeface="+mn-lt"/>
                <a:ea typeface="+mn-ea"/>
                <a:cs typeface="+mn-cs"/>
              </a:rPr>
              <a:t>Informatīvais ziņojums „Par valsts informācijas un komunikācijas tehnoloģiju resursu un kompetenču konsolidāciju” (Konsolidācijas ziņojums)</a:t>
            </a:r>
          </a:p>
          <a:p>
            <a:endParaRPr lang="lv-LV" altLang="lv-LV"/>
          </a:p>
          <a:p>
            <a:endParaRPr lang="lv-LV" altLang="lv-LV"/>
          </a:p>
          <a:p>
            <a:r>
              <a:rPr lang="lv-LV" altLang="lv-LV"/>
              <a:t>2025. Digitālās pārvaldes arhitektūras izstrāde (no 2023.)</a:t>
            </a:r>
          </a:p>
          <a:p>
            <a:endParaRPr lang="lv-LV" altLang="lv-LV"/>
          </a:p>
          <a:p>
            <a:endParaRPr lang="lv-LV" altLang="lv-LV"/>
          </a:p>
          <a:p>
            <a:r>
              <a:rPr lang="lv-LV" altLang="lv-LV"/>
              <a:t>2026.  Digitālās pārvaldes arhitektūras ieviešanas stratēģija – «racionālas digitālās pārvaldes stratēģija»</a:t>
            </a:r>
          </a:p>
          <a:p>
            <a:endParaRPr lang="lv-LV" altLang="lv-LV"/>
          </a:p>
        </p:txBody>
      </p:sp>
      <p:sp>
        <p:nvSpPr>
          <p:cNvPr id="14340" name="Slide Number Placeholder 3">
            <a:extLst>
              <a:ext uri="{FF2B5EF4-FFF2-40B4-BE49-F238E27FC236}">
                <a16:creationId xmlns:a16="http://schemas.microsoft.com/office/drawing/2014/main" id="{A756EE69-DDD4-872C-A4FB-01DC86DA0DF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2</a:t>
            </a:fld>
            <a:endParaRPr lang="lv-LV" altLang="en-US"/>
          </a:p>
        </p:txBody>
      </p:sp>
    </p:spTree>
    <p:extLst>
      <p:ext uri="{BB962C8B-B14F-4D97-AF65-F5344CB8AC3E}">
        <p14:creationId xmlns:p14="http://schemas.microsoft.com/office/powerpoint/2010/main" val="20745763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2B6F3-9044-EC4B-E4D4-3A75A97B8E30}"/>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E9752655-52F2-B566-F8A5-A77CD47876E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lv-LV"/>
          </a:p>
        </p:txBody>
      </p:sp>
      <p:sp>
        <p:nvSpPr>
          <p:cNvPr id="14339" name="Notes Placeholder 2">
            <a:extLst>
              <a:ext uri="{FF2B5EF4-FFF2-40B4-BE49-F238E27FC236}">
                <a16:creationId xmlns:a16="http://schemas.microsoft.com/office/drawing/2014/main" id="{6E429DD1-C13E-F59D-7E19-93D771CF2A9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a:p>
        </p:txBody>
      </p:sp>
      <p:sp>
        <p:nvSpPr>
          <p:cNvPr id="14340" name="Slide Number Placeholder 3">
            <a:extLst>
              <a:ext uri="{FF2B5EF4-FFF2-40B4-BE49-F238E27FC236}">
                <a16:creationId xmlns:a16="http://schemas.microsoft.com/office/drawing/2014/main" id="{4DB3521C-F42C-48B3-66B4-5F0DFCA37DC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3</a:t>
            </a:fld>
            <a:endParaRPr lang="lv-LV" altLang="en-US"/>
          </a:p>
        </p:txBody>
      </p:sp>
    </p:spTree>
    <p:extLst>
      <p:ext uri="{BB962C8B-B14F-4D97-AF65-F5344CB8AC3E}">
        <p14:creationId xmlns:p14="http://schemas.microsoft.com/office/powerpoint/2010/main" val="16700366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DC4FDF-6EA0-A29A-1A2F-C575F859CE20}"/>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9312F0A5-8561-E08C-2180-A4FEDE14038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lv-LV"/>
          </a:p>
        </p:txBody>
      </p:sp>
      <p:sp>
        <p:nvSpPr>
          <p:cNvPr id="14339" name="Notes Placeholder 2">
            <a:extLst>
              <a:ext uri="{FF2B5EF4-FFF2-40B4-BE49-F238E27FC236}">
                <a16:creationId xmlns:a16="http://schemas.microsoft.com/office/drawing/2014/main" id="{2875E733-597F-2D6A-AF83-56BB206D1CE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a:p>
        </p:txBody>
      </p:sp>
      <p:sp>
        <p:nvSpPr>
          <p:cNvPr id="14340" name="Slide Number Placeholder 3">
            <a:extLst>
              <a:ext uri="{FF2B5EF4-FFF2-40B4-BE49-F238E27FC236}">
                <a16:creationId xmlns:a16="http://schemas.microsoft.com/office/drawing/2014/main" id="{DBA38FD3-5B13-EEBD-F30C-3EB4C75FAC6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4</a:t>
            </a:fld>
            <a:endParaRPr lang="lv-LV" altLang="en-US"/>
          </a:p>
        </p:txBody>
      </p:sp>
    </p:spTree>
    <p:extLst>
      <p:ext uri="{BB962C8B-B14F-4D97-AF65-F5344CB8AC3E}">
        <p14:creationId xmlns:p14="http://schemas.microsoft.com/office/powerpoint/2010/main" val="25093387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8A62D-C8A6-2B81-D65A-48B4213E35CE}"/>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DC30C230-B281-CD2F-E97B-389C27F65D8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lv-LV"/>
          </a:p>
        </p:txBody>
      </p:sp>
      <p:sp>
        <p:nvSpPr>
          <p:cNvPr id="14339" name="Notes Placeholder 2">
            <a:extLst>
              <a:ext uri="{FF2B5EF4-FFF2-40B4-BE49-F238E27FC236}">
                <a16:creationId xmlns:a16="http://schemas.microsoft.com/office/drawing/2014/main" id="{B55FF703-5A5B-6A13-DDA1-09B3CFCA3F39}"/>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a:p>
        </p:txBody>
      </p:sp>
      <p:sp>
        <p:nvSpPr>
          <p:cNvPr id="14340" name="Slide Number Placeholder 3">
            <a:extLst>
              <a:ext uri="{FF2B5EF4-FFF2-40B4-BE49-F238E27FC236}">
                <a16:creationId xmlns:a16="http://schemas.microsoft.com/office/drawing/2014/main" id="{E37D4B95-0D56-D202-0DC5-1D1B7EBA8AD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5</a:t>
            </a:fld>
            <a:endParaRPr lang="lv-LV" altLang="en-US"/>
          </a:p>
        </p:txBody>
      </p:sp>
    </p:spTree>
    <p:extLst>
      <p:ext uri="{BB962C8B-B14F-4D97-AF65-F5344CB8AC3E}">
        <p14:creationId xmlns:p14="http://schemas.microsoft.com/office/powerpoint/2010/main" val="2717355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CB38D8-4F90-5624-A492-1952BB427B68}"/>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45585857-53B8-1D67-7B1E-92A1071E990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lv-LV"/>
          </a:p>
        </p:txBody>
      </p:sp>
      <p:sp>
        <p:nvSpPr>
          <p:cNvPr id="14339" name="Notes Placeholder 2">
            <a:extLst>
              <a:ext uri="{FF2B5EF4-FFF2-40B4-BE49-F238E27FC236}">
                <a16:creationId xmlns:a16="http://schemas.microsoft.com/office/drawing/2014/main" id="{F83C437E-7EF7-F0FF-02CD-FB2D3D7ADB2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lv-LV" altLang="lv-LV"/>
              <a:t>Skaidrs, ka vēlamais rezultāts būtu izsakāms naudas izteiksmē. Tomēr tam mums pagaidām nav datu.</a:t>
            </a:r>
          </a:p>
          <a:p>
            <a:endParaRPr lang="lv-LV" altLang="lv-LV"/>
          </a:p>
          <a:p>
            <a:r>
              <a:rPr lang="lv-LV" sz="1200">
                <a:latin typeface="Verdana"/>
                <a:ea typeface="Verdana"/>
              </a:rPr>
              <a:t>PIEMĒRS: kritiskie reģistru dati tiek izplatīti ar DAGR, kam tiek nodrošināta īpaši augsta pieejamība un veiktspēja, turpretī reģistru primāro datu sistēmu pieejamības prasības tiek pakārtotas iestāžu darba laikam un masveida datu apstrādes uzdevumu izpildes grafikiem. </a:t>
            </a:r>
            <a:endParaRPr lang="lv-LV" altLang="lv-LV"/>
          </a:p>
        </p:txBody>
      </p:sp>
      <p:sp>
        <p:nvSpPr>
          <p:cNvPr id="14340" name="Slide Number Placeholder 3">
            <a:extLst>
              <a:ext uri="{FF2B5EF4-FFF2-40B4-BE49-F238E27FC236}">
                <a16:creationId xmlns:a16="http://schemas.microsoft.com/office/drawing/2014/main" id="{9C23EEC6-A5D6-CB12-ABC6-D150F45901E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6</a:t>
            </a:fld>
            <a:endParaRPr lang="lv-LV" altLang="en-US"/>
          </a:p>
        </p:txBody>
      </p:sp>
    </p:spTree>
    <p:extLst>
      <p:ext uri="{BB962C8B-B14F-4D97-AF65-F5344CB8AC3E}">
        <p14:creationId xmlns:p14="http://schemas.microsoft.com/office/powerpoint/2010/main" val="38898009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59ECCC-A880-370F-0D61-13AD4F51A89D}"/>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5283F49B-BC37-C484-A83A-EC79E989B16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lv-LV"/>
          </a:p>
        </p:txBody>
      </p:sp>
      <p:sp>
        <p:nvSpPr>
          <p:cNvPr id="14339" name="Notes Placeholder 2">
            <a:extLst>
              <a:ext uri="{FF2B5EF4-FFF2-40B4-BE49-F238E27FC236}">
                <a16:creationId xmlns:a16="http://schemas.microsoft.com/office/drawing/2014/main" id="{6E444B10-34B3-234E-EC18-722FAC53C1C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38213" rtl="0" eaLnBrk="0" fontAlgn="base" latinLnBrk="0" hangingPunct="0">
              <a:lnSpc>
                <a:spcPct val="100000"/>
              </a:lnSpc>
              <a:spcBef>
                <a:spcPct val="30000"/>
              </a:spcBef>
              <a:spcAft>
                <a:spcPct val="0"/>
              </a:spcAft>
              <a:buClrTx/>
              <a:buSzTx/>
              <a:buFontTx/>
              <a:buNone/>
              <a:tabLst/>
              <a:defRPr/>
            </a:pPr>
            <a:r>
              <a:rPr lang="lv-LV" sz="1200" noProof="0">
                <a:latin typeface="Verdana"/>
                <a:ea typeface="Verdana"/>
              </a:rPr>
              <a:t>Šobrīd sadalītās IKT infrastruktūras pamatā tiek pārvaldītas pa resoriem, lai arī nav objektīvu šķēršļu tālākai konsolidācijai. Nav objektīvu šķēršļu, kāpēc, piemēram, KISC+VDAA+TNA nevarētu nodrošināt centralizētu pakalpojumu visai valsts pārvaldei. </a:t>
            </a:r>
          </a:p>
          <a:p>
            <a:endParaRPr lang="lv-LV" altLang="lv-LV"/>
          </a:p>
          <a:p>
            <a:pPr marL="0" marR="0" lvl="0" indent="0" algn="l" defTabSz="938213" rtl="0" eaLnBrk="0" fontAlgn="base" latinLnBrk="0" hangingPunct="0">
              <a:lnSpc>
                <a:spcPct val="100000"/>
              </a:lnSpc>
              <a:spcBef>
                <a:spcPct val="30000"/>
              </a:spcBef>
              <a:spcAft>
                <a:spcPct val="0"/>
              </a:spcAft>
              <a:buClrTx/>
              <a:buSzTx/>
              <a:buFontTx/>
              <a:buNone/>
              <a:tabLst/>
              <a:defRPr/>
            </a:pPr>
            <a:r>
              <a:rPr lang="lv-LV" sz="1200">
                <a:latin typeface="Verdana"/>
                <a:ea typeface="Verdana"/>
                <a:cs typeface="Arial"/>
              </a:rPr>
              <a:t>(?) VPC saņem vienotu tehnoloģisko nodrošinājumu no apvienota specializēta IKT kompetences centra (KISC+VDAA)</a:t>
            </a:r>
            <a:endParaRPr lang="lv-LV" sz="1200">
              <a:latin typeface="Verdana"/>
              <a:ea typeface="Verdana"/>
            </a:endParaRPr>
          </a:p>
          <a:p>
            <a:endParaRPr lang="lv-LV" altLang="lv-LV"/>
          </a:p>
        </p:txBody>
      </p:sp>
      <p:sp>
        <p:nvSpPr>
          <p:cNvPr id="14340" name="Slide Number Placeholder 3">
            <a:extLst>
              <a:ext uri="{FF2B5EF4-FFF2-40B4-BE49-F238E27FC236}">
                <a16:creationId xmlns:a16="http://schemas.microsoft.com/office/drawing/2014/main" id="{312B7545-0C11-1378-D3BC-94F79FE418F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7</a:t>
            </a:fld>
            <a:endParaRPr lang="lv-LV" altLang="en-US"/>
          </a:p>
        </p:txBody>
      </p:sp>
    </p:spTree>
    <p:extLst>
      <p:ext uri="{BB962C8B-B14F-4D97-AF65-F5344CB8AC3E}">
        <p14:creationId xmlns:p14="http://schemas.microsoft.com/office/powerpoint/2010/main" val="8398232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9378D-4255-6B88-4317-412D0D22F381}"/>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6AD830A3-5274-45C9-FF36-DD583FAC6A8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lv-LV"/>
          </a:p>
        </p:txBody>
      </p:sp>
      <p:sp>
        <p:nvSpPr>
          <p:cNvPr id="14339" name="Notes Placeholder 2">
            <a:extLst>
              <a:ext uri="{FF2B5EF4-FFF2-40B4-BE49-F238E27FC236}">
                <a16:creationId xmlns:a16="http://schemas.microsoft.com/office/drawing/2014/main" id="{25CF4463-2CDF-0CD8-75AF-B18A869AFFA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a:p>
        </p:txBody>
      </p:sp>
      <p:sp>
        <p:nvSpPr>
          <p:cNvPr id="14340" name="Slide Number Placeholder 3">
            <a:extLst>
              <a:ext uri="{FF2B5EF4-FFF2-40B4-BE49-F238E27FC236}">
                <a16:creationId xmlns:a16="http://schemas.microsoft.com/office/drawing/2014/main" id="{AAE36D22-9589-D280-D0D2-AD397A649A1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8</a:t>
            </a:fld>
            <a:endParaRPr lang="lv-LV" altLang="en-US"/>
          </a:p>
        </p:txBody>
      </p:sp>
    </p:spTree>
    <p:extLst>
      <p:ext uri="{BB962C8B-B14F-4D97-AF65-F5344CB8AC3E}">
        <p14:creationId xmlns:p14="http://schemas.microsoft.com/office/powerpoint/2010/main" val="26924748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B46B4-4E72-F87C-AFC1-C4C67F47E244}"/>
            </a:ext>
          </a:extLst>
        </p:cNvPr>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7340A459-6471-C198-D488-E47B0B505E7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lv-LV"/>
          </a:p>
        </p:txBody>
      </p:sp>
      <p:sp>
        <p:nvSpPr>
          <p:cNvPr id="14339" name="Notes Placeholder 2">
            <a:extLst>
              <a:ext uri="{FF2B5EF4-FFF2-40B4-BE49-F238E27FC236}">
                <a16:creationId xmlns:a16="http://schemas.microsoft.com/office/drawing/2014/main" id="{CDFF6DFD-5BEA-0422-D652-14C9DC88C0B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38213" rtl="0" eaLnBrk="0" fontAlgn="base" latinLnBrk="0" hangingPunct="0">
              <a:lnSpc>
                <a:spcPct val="100000"/>
              </a:lnSpc>
              <a:spcBef>
                <a:spcPct val="30000"/>
              </a:spcBef>
              <a:spcAft>
                <a:spcPct val="0"/>
              </a:spcAft>
              <a:buClrTx/>
              <a:buSzTx/>
              <a:buFontTx/>
              <a:buNone/>
              <a:tabLst/>
              <a:defRPr/>
            </a:pPr>
            <a:r>
              <a:rPr lang="lv-LV" sz="1200">
                <a:latin typeface="Verdana"/>
                <a:ea typeface="Verdana"/>
              </a:rPr>
              <a:t>Attīstot kompetences centrus specializētās lietojumprogrammatūras pārvaldībai ir jāņem vērā, ka «biznesa-tehnoloģiju» robeža var nebūt viennozīmīga, tāpēc tās nav jāatdala (atsevišķās iestādēs) «par katru cenu». Ja iespējams, labāk pārgrupēt kopā (t.sk. vienā iestādē) funkcijas, kam jāizmanto savstarpēji saistītus (vienotus) specializētus tehnoloģiskus risinājumus tā vietā, lai šos risinājumus pārnestu uz «neitrālu trešo – tehnoloģisko pusi».</a:t>
            </a:r>
          </a:p>
          <a:p>
            <a:endParaRPr lang="lv-LV" altLang="lv-LV"/>
          </a:p>
        </p:txBody>
      </p:sp>
      <p:sp>
        <p:nvSpPr>
          <p:cNvPr id="14340" name="Slide Number Placeholder 3">
            <a:extLst>
              <a:ext uri="{FF2B5EF4-FFF2-40B4-BE49-F238E27FC236}">
                <a16:creationId xmlns:a16="http://schemas.microsoft.com/office/drawing/2014/main" id="{86E8063C-B6BF-6BA4-8441-108170482EA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6A11C89-A5A2-40A0-A8B6-7CB91AFC4783}" type="slidenum">
              <a:rPr lang="lv-LV" altLang="en-US" smtClean="0"/>
              <a:pPr/>
              <a:t>10</a:t>
            </a:fld>
            <a:endParaRPr lang="lv-LV" altLang="en-US"/>
          </a:p>
        </p:txBody>
      </p:sp>
    </p:spTree>
    <p:extLst>
      <p:ext uri="{BB962C8B-B14F-4D97-AF65-F5344CB8AC3E}">
        <p14:creationId xmlns:p14="http://schemas.microsoft.com/office/powerpoint/2010/main" val="19894446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5" name="Picture 7">
            <a:extLst>
              <a:ext uri="{FF2B5EF4-FFF2-40B4-BE49-F238E27FC236}">
                <a16:creationId xmlns:a16="http://schemas.microsoft.com/office/drawing/2014/main" id="{AF3B2330-8D40-4CC7-AACD-7FDE9339922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a:extLst>
              <a:ext uri="{FF2B5EF4-FFF2-40B4-BE49-F238E27FC236}">
                <a16:creationId xmlns:a16="http://schemas.microsoft.com/office/drawing/2014/main" id="{61D3125F-3121-44D9-91C0-D1AAEA1AACF9}"/>
              </a:ext>
            </a:extLst>
          </p:cNvPr>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pic>
        <p:nvPicPr>
          <p:cNvPr id="2" name="Picture 1" descr="A green rectangle in a black background&#10;&#10;Description automatically generated">
            <a:extLst>
              <a:ext uri="{FF2B5EF4-FFF2-40B4-BE49-F238E27FC236}">
                <a16:creationId xmlns:a16="http://schemas.microsoft.com/office/drawing/2014/main" id="{9E43627E-9995-4435-FE0D-D8DF8CF69CE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772300" y="-8092"/>
            <a:ext cx="2647400" cy="2647400"/>
          </a:xfrm>
          <a:prstGeom prst="rect">
            <a:avLst/>
          </a:prstGeom>
        </p:spPr>
      </p:pic>
    </p:spTree>
    <p:extLst>
      <p:ext uri="{BB962C8B-B14F-4D97-AF65-F5344CB8AC3E}">
        <p14:creationId xmlns:p14="http://schemas.microsoft.com/office/powerpoint/2010/main" val="1721328530"/>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202278E8-5F4B-47D5-A617-8CCDF75D6A33}" type="datetimeFigureOut">
              <a:rPr lang="en-US" dirty="0"/>
              <a:t>4/20/2026</a:t>
            </a:fld>
            <a:endParaRPr lang="en-US"/>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A65A5C87-DF58-40C8-B092-1DE63DB4547E}" type="slidenum">
              <a:rPr lang="en-US" dirty="0"/>
              <a:t>‹#›</a:t>
            </a:fld>
            <a:endParaRPr lang="en-US"/>
          </a:p>
        </p:txBody>
      </p:sp>
    </p:spTree>
    <p:extLst>
      <p:ext uri="{BB962C8B-B14F-4D97-AF65-F5344CB8AC3E}">
        <p14:creationId xmlns:p14="http://schemas.microsoft.com/office/powerpoint/2010/main" val="961011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16AAFA52-7A21-407F-8339-40DF182D7460}" type="datetimeFigureOut">
              <a:rPr lang="en-US" dirty="0"/>
              <a:t>4/20/2026</a:t>
            </a:fld>
            <a:endParaRPr lang="en-US"/>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A65A5C87-DF58-40C8-B092-1DE63DB4547E}" type="slidenum">
              <a:rPr lang="en-US" dirty="0"/>
              <a:t>‹#›</a:t>
            </a:fld>
            <a:endParaRPr lang="en-US"/>
          </a:p>
        </p:txBody>
      </p:sp>
    </p:spTree>
    <p:extLst>
      <p:ext uri="{BB962C8B-B14F-4D97-AF65-F5344CB8AC3E}">
        <p14:creationId xmlns:p14="http://schemas.microsoft.com/office/powerpoint/2010/main" val="12938511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96770335-1C1A-4243-9BDD-9630C417D284}" type="datetimeFigureOut">
              <a:rPr lang="en-US" dirty="0"/>
              <a:t>4/20/2026</a:t>
            </a:fld>
            <a:endParaRPr lang="en-US"/>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A65A5C87-DF58-40C8-B092-1DE63DB4547E}" type="slidenum">
              <a:rPr lang="en-US" dirty="0"/>
              <a:t>‹#›</a:t>
            </a:fld>
            <a:endParaRPr lang="en-US"/>
          </a:p>
        </p:txBody>
      </p:sp>
    </p:spTree>
    <p:extLst>
      <p:ext uri="{BB962C8B-B14F-4D97-AF65-F5344CB8AC3E}">
        <p14:creationId xmlns:p14="http://schemas.microsoft.com/office/powerpoint/2010/main" val="3223864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141513F-8EBD-4612-96F4-CC3E309609AF}" type="datetimeFigureOut">
              <a:rPr lang="en-US" dirty="0"/>
              <a:t>4/20/2026</a:t>
            </a:fld>
            <a:endParaRPr lang="en-US"/>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A65A5C87-DF58-40C8-B092-1DE63DB4547E}" type="slidenum">
              <a:rPr lang="en-US" dirty="0"/>
              <a:t>‹#›</a:t>
            </a:fld>
            <a:endParaRPr lang="en-US"/>
          </a:p>
        </p:txBody>
      </p:sp>
    </p:spTree>
    <p:extLst>
      <p:ext uri="{BB962C8B-B14F-4D97-AF65-F5344CB8AC3E}">
        <p14:creationId xmlns:p14="http://schemas.microsoft.com/office/powerpoint/2010/main" val="40797557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6E6483A1-31A8-47A2-AB0A-53A7803D5EBF}" type="datetimeFigureOut">
              <a:rPr lang="en-US" dirty="0"/>
              <a:t>4/20/2026</a:t>
            </a:fld>
            <a:endParaRPr lang="en-US"/>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A65A5C87-DF58-40C8-B092-1DE63DB4547E}" type="slidenum">
              <a:rPr lang="en-US" dirty="0"/>
              <a:t>‹#›</a:t>
            </a:fld>
            <a:endParaRPr lang="en-US"/>
          </a:p>
        </p:txBody>
      </p:sp>
    </p:spTree>
    <p:extLst>
      <p:ext uri="{BB962C8B-B14F-4D97-AF65-F5344CB8AC3E}">
        <p14:creationId xmlns:p14="http://schemas.microsoft.com/office/powerpoint/2010/main" val="18391644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noChangeAspect="1"/>
          </p:cNvSpPr>
          <p:nvPr>
            <p:ph type="pic" idx="1"/>
          </p:nvPr>
        </p:nvSpPr>
        <p:spPr>
          <a:xfrm>
            <a:off x="4965192" y="1161288"/>
            <a:ext cx="6729984" cy="4645152"/>
          </a:xfrm>
        </p:spPr>
        <p:txBody>
          <a:bodyPr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6D8810B9-2C7C-4CAF-99E2-617AE20BA331}" type="datetimeFigureOut">
              <a:rPr lang="en-US" dirty="0"/>
              <a:t>4/20/2026</a:t>
            </a:fld>
            <a:endParaRPr lang="en-US"/>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A65A5C87-DF58-40C8-B092-1DE63DB4547E}" type="slidenum">
              <a:rPr lang="en-US" dirty="0"/>
              <a:t>‹#›</a:t>
            </a:fld>
            <a:endParaRPr lang="en-US"/>
          </a:p>
        </p:txBody>
      </p:sp>
    </p:spTree>
    <p:extLst>
      <p:ext uri="{BB962C8B-B14F-4D97-AF65-F5344CB8AC3E}">
        <p14:creationId xmlns:p14="http://schemas.microsoft.com/office/powerpoint/2010/main" val="29607848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F248F9EB-9D34-4B41-B66C-5FAF50876D2D}" type="datetimeFigureOut">
              <a:rPr lang="en-US" dirty="0"/>
              <a:t>4/20/2026</a:t>
            </a:fld>
            <a:endParaRPr lang="en-US"/>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A65A5C87-DF58-40C8-B092-1DE63DB4547E}" type="slidenum">
              <a:rPr lang="en-US" dirty="0"/>
              <a:t>‹#›</a:t>
            </a:fld>
            <a:endParaRPr lang="en-US"/>
          </a:p>
        </p:txBody>
      </p:sp>
    </p:spTree>
    <p:extLst>
      <p:ext uri="{BB962C8B-B14F-4D97-AF65-F5344CB8AC3E}">
        <p14:creationId xmlns:p14="http://schemas.microsoft.com/office/powerpoint/2010/main" val="41856243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34489A26-CAA1-4690-8C1F-1641B1B97745}" type="datetimeFigureOut">
              <a:rPr lang="en-US" dirty="0"/>
              <a:t>4/20/2026</a:t>
            </a:fld>
            <a:endParaRPr lang="en-US"/>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A65A5C87-DF58-40C8-B092-1DE63DB4547E}" type="slidenum">
              <a:rPr lang="en-US" dirty="0"/>
              <a:t>‹#›</a:t>
            </a:fld>
            <a:endParaRPr lang="en-US"/>
          </a:p>
        </p:txBody>
      </p:sp>
    </p:spTree>
    <p:extLst>
      <p:ext uri="{BB962C8B-B14F-4D97-AF65-F5344CB8AC3E}">
        <p14:creationId xmlns:p14="http://schemas.microsoft.com/office/powerpoint/2010/main" val="3617004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387600" y="381000"/>
            <a:ext cx="8128000" cy="1036642"/>
          </a:xfrm>
        </p:spPr>
        <p:txBody>
          <a:bodyPr>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7" name="Slide Number Placeholder 22">
            <a:extLst>
              <a:ext uri="{FF2B5EF4-FFF2-40B4-BE49-F238E27FC236}">
                <a16:creationId xmlns:a16="http://schemas.microsoft.com/office/drawing/2014/main" id="{D92FF160-168F-490B-AC1D-06E99DC56A56}"/>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CA50152C-A5AE-4037-8E77-C398DB665690}" type="slidenum">
              <a:rPr lang="en-US" altLang="en-US"/>
              <a:pPr>
                <a:defRPr/>
              </a:pPr>
              <a:t>‹#›</a:t>
            </a:fld>
            <a:endParaRPr lang="en-US" altLang="en-US"/>
          </a:p>
        </p:txBody>
      </p:sp>
      <p:sp>
        <p:nvSpPr>
          <p:cNvPr id="5" name="Content Placeholder 2">
            <a:extLst>
              <a:ext uri="{FF2B5EF4-FFF2-40B4-BE49-F238E27FC236}">
                <a16:creationId xmlns:a16="http://schemas.microsoft.com/office/drawing/2014/main" id="{F1D871B4-E49C-4404-7135-FD489B2C7668}"/>
              </a:ext>
            </a:extLst>
          </p:cNvPr>
          <p:cNvSpPr>
            <a:spLocks noGrp="1"/>
          </p:cNvSpPr>
          <p:nvPr>
            <p:ph idx="1"/>
          </p:nvPr>
        </p:nvSpPr>
        <p:spPr>
          <a:xfrm>
            <a:off x="23876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8" name="Text Placeholder 15">
            <a:extLst>
              <a:ext uri="{FF2B5EF4-FFF2-40B4-BE49-F238E27FC236}">
                <a16:creationId xmlns:a16="http://schemas.microsoft.com/office/drawing/2014/main" id="{B6E18381-C394-2F79-D600-8196F16ADEFF}"/>
              </a:ext>
            </a:extLst>
          </p:cNvPr>
          <p:cNvSpPr>
            <a:spLocks noGrp="1"/>
          </p:cNvSpPr>
          <p:nvPr>
            <p:ph type="body" sz="quarter" idx="10"/>
          </p:nvPr>
        </p:nvSpPr>
        <p:spPr>
          <a:xfrm>
            <a:off x="23876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9" name="Text Placeholder 19">
            <a:extLst>
              <a:ext uri="{FF2B5EF4-FFF2-40B4-BE49-F238E27FC236}">
                <a16:creationId xmlns:a16="http://schemas.microsoft.com/office/drawing/2014/main" id="{168954A5-44C8-EB6D-07D9-940F9B750AD8}"/>
              </a:ext>
            </a:extLst>
          </p:cNvPr>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pic>
        <p:nvPicPr>
          <p:cNvPr id="3" name="Picture 2" descr="A green rectangle in a black background&#10;&#10;Description automatically generated">
            <a:extLst>
              <a:ext uri="{FF2B5EF4-FFF2-40B4-BE49-F238E27FC236}">
                <a16:creationId xmlns:a16="http://schemas.microsoft.com/office/drawing/2014/main" id="{074A6945-2808-748D-25E7-AF8AE594D6C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2342" y="-6122"/>
            <a:ext cx="1736467" cy="1736467"/>
          </a:xfrm>
          <a:prstGeom prst="rect">
            <a:avLst/>
          </a:prstGeom>
        </p:spPr>
      </p:pic>
    </p:spTree>
    <p:extLst>
      <p:ext uri="{BB962C8B-B14F-4D97-AF65-F5344CB8AC3E}">
        <p14:creationId xmlns:p14="http://schemas.microsoft.com/office/powerpoint/2010/main" val="2268986691"/>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pic>
        <p:nvPicPr>
          <p:cNvPr id="4" name="Picture 3" descr="A green rectangle in a black background&#10;&#10;Description automatically generated">
            <a:extLst>
              <a:ext uri="{FF2B5EF4-FFF2-40B4-BE49-F238E27FC236}">
                <a16:creationId xmlns:a16="http://schemas.microsoft.com/office/drawing/2014/main" id="{53664E20-4040-0E8D-9DBB-D1217C3ADC6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2342" y="-6122"/>
            <a:ext cx="1736467" cy="1736467"/>
          </a:xfrm>
          <a:prstGeom prst="rect">
            <a:avLst/>
          </a:prstGeom>
        </p:spPr>
      </p:pic>
      <p:sp>
        <p:nvSpPr>
          <p:cNvPr id="3" name="Slide Number Placeholder 22">
            <a:extLst>
              <a:ext uri="{FF2B5EF4-FFF2-40B4-BE49-F238E27FC236}">
                <a16:creationId xmlns:a16="http://schemas.microsoft.com/office/drawing/2014/main" id="{9D68249C-8C08-69CC-EED4-0E5F45E5E021}"/>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CA50152C-A5AE-4037-8E77-C398DB665690}" type="slidenum">
              <a:rPr lang="en-US" altLang="en-US"/>
              <a:pPr>
                <a:defRPr/>
              </a:pPr>
              <a:t>‹#›</a:t>
            </a:fld>
            <a:endParaRPr lang="en-US" altLang="en-US"/>
          </a:p>
        </p:txBody>
      </p:sp>
      <p:sp>
        <p:nvSpPr>
          <p:cNvPr id="6" name="Title 1">
            <a:extLst>
              <a:ext uri="{FF2B5EF4-FFF2-40B4-BE49-F238E27FC236}">
                <a16:creationId xmlns:a16="http://schemas.microsoft.com/office/drawing/2014/main" id="{7050CE1F-FB01-72DA-F6D1-6EC2D59922A2}"/>
              </a:ext>
            </a:extLst>
          </p:cNvPr>
          <p:cNvSpPr>
            <a:spLocks noGrp="1"/>
          </p:cNvSpPr>
          <p:nvPr>
            <p:ph type="title"/>
          </p:nvPr>
        </p:nvSpPr>
        <p:spPr>
          <a:xfrm>
            <a:off x="2387600" y="381000"/>
            <a:ext cx="8128000" cy="1036642"/>
          </a:xfrm>
        </p:spPr>
        <p:txBody>
          <a:bodyPr>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Tree>
    <p:extLst>
      <p:ext uri="{BB962C8B-B14F-4D97-AF65-F5344CB8AC3E}">
        <p14:creationId xmlns:p14="http://schemas.microsoft.com/office/powerpoint/2010/main" val="1258698002"/>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5" name="Picture 7">
            <a:extLst>
              <a:ext uri="{FF2B5EF4-FFF2-40B4-BE49-F238E27FC236}">
                <a16:creationId xmlns:a16="http://schemas.microsoft.com/office/drawing/2014/main" id="{AF3B2330-8D40-4CC7-AACD-7FDE9339922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a:extLst>
              <a:ext uri="{FF2B5EF4-FFF2-40B4-BE49-F238E27FC236}">
                <a16:creationId xmlns:a16="http://schemas.microsoft.com/office/drawing/2014/main" id="{61D3125F-3121-44D9-91C0-D1AAEA1AACF9}"/>
              </a:ext>
            </a:extLst>
          </p:cNvPr>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pic>
        <p:nvPicPr>
          <p:cNvPr id="3" name="Picture 2" descr="A green rectangle in a black background&#10;&#10;Description automatically generated">
            <a:extLst>
              <a:ext uri="{FF2B5EF4-FFF2-40B4-BE49-F238E27FC236}">
                <a16:creationId xmlns:a16="http://schemas.microsoft.com/office/drawing/2014/main" id="{0C5DA7A2-0D27-06B7-319F-5898E08C9FD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542337" y="0"/>
            <a:ext cx="3107326" cy="3107326"/>
          </a:xfrm>
          <a:prstGeom prst="rect">
            <a:avLst/>
          </a:prstGeom>
        </p:spPr>
      </p:pic>
    </p:spTree>
    <p:extLst>
      <p:ext uri="{BB962C8B-B14F-4D97-AF65-F5344CB8AC3E}">
        <p14:creationId xmlns:p14="http://schemas.microsoft.com/office/powerpoint/2010/main" val="1282610032"/>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387600" y="381000"/>
            <a:ext cx="8128000" cy="1036642"/>
          </a:xfrm>
        </p:spPr>
        <p:txBody>
          <a:bodyPr>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23876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3876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D92FF160-168F-490B-AC1D-06E99DC56A56}"/>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CA50152C-A5AE-4037-8E77-C398DB665690}" type="slidenum">
              <a:rPr lang="en-US" altLang="en-US"/>
              <a:pPr>
                <a:defRPr/>
              </a:pPr>
              <a:t>‹#›</a:t>
            </a:fld>
            <a:endParaRPr lang="en-US" altLang="en-US"/>
          </a:p>
        </p:txBody>
      </p:sp>
      <p:pic>
        <p:nvPicPr>
          <p:cNvPr id="4" name="Picture 3" descr="A green rectangle in a black background&#10;&#10;Description automatically generated">
            <a:extLst>
              <a:ext uri="{FF2B5EF4-FFF2-40B4-BE49-F238E27FC236}">
                <a16:creationId xmlns:a16="http://schemas.microsoft.com/office/drawing/2014/main" id="{D1999965-C08D-01F6-FB2D-D3778714EB0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7685" y="-16184"/>
            <a:ext cx="1925782" cy="1925782"/>
          </a:xfrm>
          <a:prstGeom prst="rect">
            <a:avLst/>
          </a:prstGeom>
        </p:spPr>
      </p:pic>
    </p:spTree>
    <p:extLst>
      <p:ext uri="{BB962C8B-B14F-4D97-AF65-F5344CB8AC3E}">
        <p14:creationId xmlns:p14="http://schemas.microsoft.com/office/powerpoint/2010/main" val="3437705562"/>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Slide Number Placeholder 22">
            <a:extLst>
              <a:ext uri="{FF2B5EF4-FFF2-40B4-BE49-F238E27FC236}">
                <a16:creationId xmlns:a16="http://schemas.microsoft.com/office/drawing/2014/main" id="{5DDACCEB-3292-1293-E411-D8324306C655}"/>
              </a:ext>
            </a:extLst>
          </p:cNvPr>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CA50152C-A5AE-4037-8E77-C398DB665690}" type="slidenum">
              <a:rPr lang="en-US" altLang="en-US"/>
              <a:pPr>
                <a:defRPr/>
              </a:pPr>
              <a:t>‹#›</a:t>
            </a:fld>
            <a:endParaRPr lang="en-US" altLang="en-US"/>
          </a:p>
        </p:txBody>
      </p:sp>
      <p:pic>
        <p:nvPicPr>
          <p:cNvPr id="4" name="Picture 3" descr="A green rectangle in a black background&#10;&#10;Description automatically generated">
            <a:extLst>
              <a:ext uri="{FF2B5EF4-FFF2-40B4-BE49-F238E27FC236}">
                <a16:creationId xmlns:a16="http://schemas.microsoft.com/office/drawing/2014/main" id="{43B1529B-247C-E200-3D0D-1F0DEDD8384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7685" y="-16184"/>
            <a:ext cx="1925782" cy="1925782"/>
          </a:xfrm>
          <a:prstGeom prst="rect">
            <a:avLst/>
          </a:prstGeom>
        </p:spPr>
      </p:pic>
    </p:spTree>
    <p:extLst>
      <p:ext uri="{BB962C8B-B14F-4D97-AF65-F5344CB8AC3E}">
        <p14:creationId xmlns:p14="http://schemas.microsoft.com/office/powerpoint/2010/main" val="2047999918"/>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965A7A7B-B71A-428D-833F-0F3507A6DB13}" type="datetimeFigureOut">
              <a:rPr lang="en-US" dirty="0"/>
              <a:t>4/20/2026</a:t>
            </a:fld>
            <a:endParaRPr lang="en-US"/>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A65A5C87-DF58-40C8-B092-1DE63DB4547E}" type="slidenum">
              <a:rPr lang="en-US" dirty="0"/>
              <a:t>‹#›</a:t>
            </a:fld>
            <a:endParaRPr lang="en-US"/>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spTree>
    <p:extLst>
      <p:ext uri="{BB962C8B-B14F-4D97-AF65-F5344CB8AC3E}">
        <p14:creationId xmlns:p14="http://schemas.microsoft.com/office/powerpoint/2010/main" val="988168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5CF65307-640F-4AE7-B0BE-50C709AD86C5}" type="datetimeFigureOut">
              <a:rPr lang="en-US" dirty="0"/>
              <a:t>4/20/2026</a:t>
            </a:fld>
            <a:endParaRPr lang="en-US"/>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A65A5C87-DF58-40C8-B092-1DE63DB4547E}" type="slidenum">
              <a:rPr lang="en-US" dirty="0"/>
              <a:t>‹#›</a:t>
            </a:fld>
            <a:endParaRPr lang="en-US"/>
          </a:p>
        </p:txBody>
      </p:sp>
    </p:spTree>
    <p:extLst>
      <p:ext uri="{BB962C8B-B14F-4D97-AF65-F5344CB8AC3E}">
        <p14:creationId xmlns:p14="http://schemas.microsoft.com/office/powerpoint/2010/main" val="2420169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F77EA1F9-1F0F-4C65-8F6E-9729B924AAAC}" type="datetimeFigureOut">
              <a:rPr lang="en-US" dirty="0"/>
              <a:t>4/20/2026</a:t>
            </a:fld>
            <a:endParaRPr lang="en-US"/>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A65A5C87-DF58-40C8-B092-1DE63DB4547E}" type="slidenum">
              <a:rPr lang="en-US" dirty="0"/>
              <a:t>‹#›</a:t>
            </a:fld>
            <a:endParaRPr lang="en-US"/>
          </a:p>
        </p:txBody>
      </p:sp>
    </p:spTree>
    <p:extLst>
      <p:ext uri="{BB962C8B-B14F-4D97-AF65-F5344CB8AC3E}">
        <p14:creationId xmlns:p14="http://schemas.microsoft.com/office/powerpoint/2010/main" val="1105782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E93E0A-5177-400C-87C9-C93AF466EC49}" type="datetimeFigureOut">
              <a:rPr lang="en-US" dirty="0"/>
              <a:t>4/20/2026</a:t>
            </a:fld>
            <a:endParaRPr lang="en-US"/>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917615-2DB4-4DAA-9DE3-B2B689A846E0}" type="slidenum">
              <a:rPr lang="en-US" dirty="0"/>
              <a:t>‹#›</a:t>
            </a:fld>
            <a:endParaRPr lang="en-US"/>
          </a:p>
        </p:txBody>
      </p:sp>
    </p:spTree>
    <p:extLst>
      <p:ext uri="{BB962C8B-B14F-4D97-AF65-F5344CB8AC3E}">
        <p14:creationId xmlns:p14="http://schemas.microsoft.com/office/powerpoint/2010/main" val="899374141"/>
      </p:ext>
    </p:extLst>
  </p:cSld>
  <p:clrMap bg1="lt1" tx1="dk1" bg2="lt2" tx2="dk2" accent1="accent1" accent2="accent2" accent3="accent3" accent4="accent4" accent5="accent5" accent6="accent6" hlink="hlink" folHlink="folHlink"/>
  <p:sldLayoutIdLst>
    <p:sldLayoutId id="2147484270" r:id="rId1"/>
    <p:sldLayoutId id="2147484271" r:id="rId2"/>
    <p:sldLayoutId id="2147484272" r:id="rId3"/>
    <p:sldLayoutId id="2147484267" r:id="rId4"/>
    <p:sldLayoutId id="2147484268" r:id="rId5"/>
    <p:sldLayoutId id="2147484269" r:id="rId6"/>
    <p:sldLayoutId id="2147484256" r:id="rId7"/>
    <p:sldLayoutId id="2147484257" r:id="rId8"/>
    <p:sldLayoutId id="2147484258" r:id="rId9"/>
    <p:sldLayoutId id="2147484259" r:id="rId10"/>
    <p:sldLayoutId id="2147484260" r:id="rId11"/>
    <p:sldLayoutId id="2147484261" r:id="rId12"/>
    <p:sldLayoutId id="2147484262" r:id="rId13"/>
    <p:sldLayoutId id="2147484263" r:id="rId14"/>
    <p:sldLayoutId id="2147484264" r:id="rId15"/>
    <p:sldLayoutId id="2147484265" r:id="rId16"/>
    <p:sldLayoutId id="2147484266" r:id="rId17"/>
  </p:sldLayoutIdLst>
  <p:transition spd="slow">
    <p:wipe/>
  </p:transition>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C5A793-5406-67E3-C0E1-F0543116F8E0}"/>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E30AC864-94CE-4EBD-06AF-4F2D03BB4C7E}"/>
              </a:ext>
            </a:extLst>
          </p:cNvPr>
          <p:cNvSpPr>
            <a:spLocks noGrp="1"/>
          </p:cNvSpPr>
          <p:nvPr>
            <p:ph type="title"/>
          </p:nvPr>
        </p:nvSpPr>
        <p:spPr/>
        <p:txBody>
          <a:bodyPr>
            <a:noAutofit/>
          </a:bodyPr>
          <a:lstStyle/>
          <a:p>
            <a:pPr>
              <a:defRPr/>
            </a:pPr>
            <a:br>
              <a:rPr lang="lv-LV" sz="3600" kern="0">
                <a:solidFill>
                  <a:srgbClr val="29702A"/>
                </a:solidFill>
                <a:cs typeface="Times New Roman" panose="02020603050405020304" pitchFamily="18" charset="0"/>
              </a:rPr>
            </a:br>
            <a:br>
              <a:rPr lang="lv-LV" sz="2800" kern="0">
                <a:cs typeface="Times New Roman" panose="02020603050405020304" pitchFamily="18" charset="0"/>
              </a:rPr>
            </a:br>
            <a:br>
              <a:rPr lang="lv-LV" altLang="lv-LV" sz="2800"/>
            </a:br>
            <a:endParaRPr lang="lv-LV" altLang="en-US" sz="2800"/>
          </a:p>
        </p:txBody>
      </p:sp>
      <p:sp>
        <p:nvSpPr>
          <p:cNvPr id="12291" name="Text Placeholder 1">
            <a:extLst>
              <a:ext uri="{FF2B5EF4-FFF2-40B4-BE49-F238E27FC236}">
                <a16:creationId xmlns:a16="http://schemas.microsoft.com/office/drawing/2014/main" id="{9CA14EFB-E34F-A58F-70A5-F5F72AA78322}"/>
              </a:ext>
            </a:extLst>
          </p:cNvPr>
          <p:cNvSpPr>
            <a:spLocks noGrp="1"/>
          </p:cNvSpPr>
          <p:nvPr>
            <p:ph type="body" sz="quarter" idx="10"/>
          </p:nvPr>
        </p:nvSpPr>
        <p:spPr>
          <a:xfrm>
            <a:off x="1203960" y="3352800"/>
            <a:ext cx="9784080" cy="2864310"/>
          </a:xfrm>
        </p:spPr>
        <p:txBody>
          <a:bodyPr wrap="square">
            <a:spAutoFit/>
          </a:bodyPr>
          <a:lstStyle/>
          <a:p>
            <a:r>
              <a:rPr lang="lv-LV" sz="3200" b="1">
                <a:latin typeface="Verdana"/>
                <a:ea typeface="Verdana"/>
              </a:rPr>
              <a:t>Racionālas digitālās pārvaldes stratēģija</a:t>
            </a:r>
          </a:p>
          <a:p>
            <a:r>
              <a:rPr lang="lv-LV" sz="2400" noProof="0">
                <a:latin typeface="Verdana"/>
                <a:ea typeface="Verdana"/>
              </a:rPr>
              <a:t>(IKT pārvaldības stratēģija - 5 rīcības virzieni digitālās pārvaldes arhitektūras vīzijas īstenošanai)</a:t>
            </a:r>
            <a:r>
              <a:rPr lang="en-US" sz="2400" noProof="0">
                <a:latin typeface="Verdana"/>
                <a:ea typeface="Verdana"/>
              </a:rPr>
              <a:t> </a:t>
            </a:r>
            <a:endParaRPr lang="lv-LV" sz="2400" noProof="0">
              <a:latin typeface="Verdana"/>
              <a:ea typeface="Verdana"/>
            </a:endParaRPr>
          </a:p>
          <a:p>
            <a:endParaRPr lang="lv-LV" sz="3200" noProof="0">
              <a:latin typeface="Verdana"/>
              <a:ea typeface="Verdana"/>
            </a:endParaRPr>
          </a:p>
          <a:p>
            <a:endParaRPr lang="en-US" sz="3200" noProof="0">
              <a:latin typeface="Verdana"/>
              <a:ea typeface="Verdana"/>
            </a:endParaRPr>
          </a:p>
        </p:txBody>
      </p:sp>
      <p:sp>
        <p:nvSpPr>
          <p:cNvPr id="4" name="Text Placeholder 2">
            <a:extLst>
              <a:ext uri="{FF2B5EF4-FFF2-40B4-BE49-F238E27FC236}">
                <a16:creationId xmlns:a16="http://schemas.microsoft.com/office/drawing/2014/main" id="{4179EF8F-E58B-197F-07C6-F19023F51008}"/>
              </a:ext>
            </a:extLst>
          </p:cNvPr>
          <p:cNvSpPr>
            <a:spLocks noGrp="1"/>
          </p:cNvSpPr>
          <p:nvPr>
            <p:ph type="body" sz="quarter" idx="11"/>
          </p:nvPr>
        </p:nvSpPr>
        <p:spPr>
          <a:xfrm>
            <a:off x="914400" y="5025649"/>
            <a:ext cx="10363200" cy="1269385"/>
          </a:xfrm>
        </p:spPr>
        <p:txBody>
          <a:bodyPr vert="horz" lIns="91440" tIns="45720" rIns="91440" bIns="45720" rtlCol="0" anchor="t">
            <a:normAutofit/>
          </a:bodyPr>
          <a:lstStyle/>
          <a:p>
            <a:endParaRPr lang="lv-LV" sz="1200" b="1">
              <a:latin typeface="Verdana"/>
              <a:ea typeface="Verdana"/>
            </a:endParaRPr>
          </a:p>
          <a:p>
            <a:r>
              <a:rPr lang="lv-LV" sz="1200" b="1" dirty="0">
                <a:latin typeface="Verdana"/>
                <a:ea typeface="Verdana"/>
              </a:rPr>
              <a:t>Digitālās pārvaldes vadītāju forums</a:t>
            </a:r>
          </a:p>
          <a:p>
            <a:r>
              <a:rPr lang="lv-LV" sz="1200" b="1">
                <a:latin typeface="Verdana"/>
                <a:ea typeface="Verdana"/>
              </a:rPr>
              <a:t>23.04.2026</a:t>
            </a:r>
          </a:p>
        </p:txBody>
      </p:sp>
    </p:spTree>
    <p:extLst>
      <p:ext uri="{BB962C8B-B14F-4D97-AF65-F5344CB8AC3E}">
        <p14:creationId xmlns:p14="http://schemas.microsoft.com/office/powerpoint/2010/main" val="2488431846"/>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8D59B8-250A-C21E-3F1F-5D226E25C7BC}"/>
            </a:ext>
          </a:extLst>
        </p:cNvPr>
        <p:cNvGrpSpPr/>
        <p:nvPr/>
      </p:nvGrpSpPr>
      <p:grpSpPr>
        <a:xfrm>
          <a:off x="0" y="0"/>
          <a:ext cx="0" cy="0"/>
          <a:chOff x="0" y="0"/>
          <a:chExt cx="0" cy="0"/>
        </a:xfrm>
      </p:grpSpPr>
      <p:sp>
        <p:nvSpPr>
          <p:cNvPr id="32" name="Object 1">
            <a:extLst>
              <a:ext uri="{FF2B5EF4-FFF2-40B4-BE49-F238E27FC236}">
                <a16:creationId xmlns:a16="http://schemas.microsoft.com/office/drawing/2014/main" id="{85BFCE8D-BD2B-18C4-9696-86BE52C07278}"/>
              </a:ext>
            </a:extLst>
          </p:cNvPr>
          <p:cNvSpPr/>
          <p:nvPr/>
        </p:nvSpPr>
        <p:spPr>
          <a:xfrm>
            <a:off x="2710020" y="798239"/>
            <a:ext cx="8713909" cy="720104"/>
          </a:xfrm>
          <a:prstGeom prst="rect">
            <a:avLst/>
          </a:prstGeom>
          <a:noFill/>
        </p:spPr>
        <p:txBody>
          <a:bodyPr wrap="square" lIns="0" tIns="0" rIns="0" bIns="0" rtlCol="0" anchor="t"/>
          <a:lstStyle/>
          <a:p>
            <a:pPr>
              <a:lnSpc>
                <a:spcPts val="4016"/>
              </a:lnSpc>
            </a:pPr>
            <a:r>
              <a:rPr lang="lv-LV" sz="2400" b="1">
                <a:solidFill>
                  <a:srgbClr val="29702A"/>
                </a:solidFill>
                <a:latin typeface="Verdana"/>
                <a:ea typeface="Verdana"/>
                <a:cs typeface="Arial"/>
              </a:rPr>
              <a:t>4B. JAUNAS PIEEJAS UN PĀRROBEŽU SADARBĪBA RISINĀJUMU SAGĀDĒ </a:t>
            </a:r>
          </a:p>
        </p:txBody>
      </p:sp>
      <p:sp>
        <p:nvSpPr>
          <p:cNvPr id="13315" name="Object 2">
            <a:extLst>
              <a:ext uri="{FF2B5EF4-FFF2-40B4-BE49-F238E27FC236}">
                <a16:creationId xmlns:a16="http://schemas.microsoft.com/office/drawing/2014/main" id="{AB16E017-51B3-F897-4D5F-18FFA81F0AF5}"/>
              </a:ext>
            </a:extLst>
          </p:cNvPr>
          <p:cNvSpPr/>
          <p:nvPr/>
        </p:nvSpPr>
        <p:spPr>
          <a:xfrm flipH="1">
            <a:off x="-607425" y="3101087"/>
            <a:ext cx="6011177" cy="266441"/>
          </a:xfrm>
          <a:prstGeom prst="rect">
            <a:avLst/>
          </a:prstGeom>
          <a:noFill/>
        </p:spPr>
        <p:txBody>
          <a:bodyPr wrap="square" lIns="0" tIns="0" rIns="0" bIns="0" rtlCol="0" anchor="t"/>
          <a:lstStyle/>
          <a:p>
            <a:pPr algn="ctr" defTabSz="914446">
              <a:lnSpc>
                <a:spcPts val="2100"/>
              </a:lnSpc>
              <a:spcBef>
                <a:spcPts val="816"/>
              </a:spcBef>
            </a:pPr>
            <a:endParaRPr lang="en-US" sz="1800">
              <a:solidFill>
                <a:prstClr val="black"/>
              </a:solidFill>
              <a:latin typeface="Arial"/>
            </a:endParaRPr>
          </a:p>
        </p:txBody>
      </p:sp>
      <p:sp>
        <p:nvSpPr>
          <p:cNvPr id="2" name="Content Placeholder 6">
            <a:extLst>
              <a:ext uri="{FF2B5EF4-FFF2-40B4-BE49-F238E27FC236}">
                <a16:creationId xmlns:a16="http://schemas.microsoft.com/office/drawing/2014/main" id="{DC702750-3131-D40B-7A1D-26E7DFDCDEFF}"/>
              </a:ext>
            </a:extLst>
          </p:cNvPr>
          <p:cNvSpPr>
            <a:spLocks noGrp="1"/>
          </p:cNvSpPr>
          <p:nvPr/>
        </p:nvSpPr>
        <p:spPr bwMode="auto">
          <a:xfrm>
            <a:off x="2712257" y="1892219"/>
            <a:ext cx="8917537" cy="30840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marL="350838" indent="-350838"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83835"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9pPr>
          </a:lstStyle>
          <a:p>
            <a:pPr marL="350520" indent="-350520"/>
            <a:endParaRPr lang="lv-LV" sz="1800">
              <a:solidFill>
                <a:srgbClr val="92D050"/>
              </a:solidFill>
              <a:latin typeface="Verdana"/>
              <a:ea typeface="Verdana"/>
            </a:endParaRPr>
          </a:p>
          <a:p>
            <a:r>
              <a:rPr lang="lv-LV" sz="1800">
                <a:latin typeface="Verdana"/>
                <a:ea typeface="Verdana"/>
              </a:rPr>
              <a:t>Pēc iespējas izmantojam citās ES dalībvalstīs aprobētus specializētus lietojumprogrammatūras risinājumus un veicinām Latvijas risinājumu eksportu, t.sk. izmantojam citu dalībvalstu publicētos un veicinām Latvijas risinājumu publicēšanu Eiropas sadarbspējas risinājumu portālā (bij. Joinup)</a:t>
            </a:r>
          </a:p>
          <a:p>
            <a:r>
              <a:rPr lang="lv-LV" sz="1800">
                <a:latin typeface="Verdana"/>
                <a:ea typeface="Verdana"/>
              </a:rPr>
              <a:t>Specializēto kompetenču centru programmatūras pārvaldības procesi ir tādi, kas pieļauj un veicina plaša izstrādātāju loka iesaisti – vismaz 3 savstarpēji konkurējošus izstrādātājus </a:t>
            </a:r>
          </a:p>
          <a:p>
            <a:pPr marL="0" indent="0">
              <a:buNone/>
            </a:pPr>
            <a:endParaRPr lang="lv-LV" sz="1800">
              <a:solidFill>
                <a:srgbClr val="92D050"/>
              </a:solidFill>
            </a:endParaRPr>
          </a:p>
        </p:txBody>
      </p:sp>
      <p:sp>
        <p:nvSpPr>
          <p:cNvPr id="3" name="Text Placeholder 2">
            <a:extLst>
              <a:ext uri="{FF2B5EF4-FFF2-40B4-BE49-F238E27FC236}">
                <a16:creationId xmlns:a16="http://schemas.microsoft.com/office/drawing/2014/main" id="{631B3E5C-5617-EB1B-E5FB-D5BF7C44734E}"/>
              </a:ext>
            </a:extLst>
          </p:cNvPr>
          <p:cNvSpPr txBox="1">
            <a:spLocks/>
          </p:cNvSpPr>
          <p:nvPr/>
        </p:nvSpPr>
        <p:spPr>
          <a:xfrm>
            <a:off x="2705221" y="4817612"/>
            <a:ext cx="8917537" cy="1540605"/>
          </a:xfrm>
          <a:prstGeom prst="rect">
            <a:avLst/>
          </a:prstGeom>
        </p:spPr>
        <p:txBody>
          <a:bodyPr lIns="91440" tIns="45720" rIns="91440" bIns="45720" anchor="t">
            <a:normAutofit fontScale="92500" lnSpcReduction="20000"/>
          </a:bodyPr>
          <a:lst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spcAft>
                <a:spcPts val="0"/>
              </a:spcAft>
              <a:buNone/>
            </a:pPr>
            <a:r>
              <a:rPr lang="lv-LV" sz="1800" b="1" dirty="0">
                <a:solidFill>
                  <a:srgbClr val="29702A"/>
                </a:solidFill>
                <a:latin typeface="Verdana"/>
                <a:ea typeface="Verdana"/>
              </a:rPr>
              <a:t>MĒRĶIS/REZULTĀTS:  (1) līdz 2030. gadam panākt, ka vismaz 3 nozīmīgi valsts pārvaldes izmantojami specializētie lietojumprogrammatūras risinājumi tiek lietoti vairāk nekā vienā ES dalībvalstī; (2) līdz 2030. gadam vismaz 50% no valsts pārvaldībā esošajiem </a:t>
            </a:r>
            <a:r>
              <a:rPr lang="lv-LV" sz="1800" b="1" dirty="0" err="1">
                <a:solidFill>
                  <a:srgbClr val="29702A"/>
                </a:solidFill>
                <a:latin typeface="Verdana"/>
                <a:ea typeface="Verdana"/>
              </a:rPr>
              <a:t>pasūtījumprogrammatūras</a:t>
            </a:r>
            <a:r>
              <a:rPr lang="lv-LV" sz="1800" b="1" dirty="0">
                <a:solidFill>
                  <a:srgbClr val="29702A"/>
                </a:solidFill>
                <a:latin typeface="Verdana"/>
                <a:ea typeface="Verdana"/>
              </a:rPr>
              <a:t> risinājumiem ir ieviests vairāku savstarpēji konkurējošu izstrādātāju sagādes modelis           </a:t>
            </a:r>
          </a:p>
        </p:txBody>
      </p:sp>
    </p:spTree>
    <p:extLst>
      <p:ext uri="{BB962C8B-B14F-4D97-AF65-F5344CB8AC3E}">
        <p14:creationId xmlns:p14="http://schemas.microsoft.com/office/powerpoint/2010/main" val="2742568694"/>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5C6FEF-3BA8-5191-B5BC-0E503C89A4D4}"/>
            </a:ext>
          </a:extLst>
        </p:cNvPr>
        <p:cNvGrpSpPr/>
        <p:nvPr/>
      </p:nvGrpSpPr>
      <p:grpSpPr>
        <a:xfrm>
          <a:off x="0" y="0"/>
          <a:ext cx="0" cy="0"/>
          <a:chOff x="0" y="0"/>
          <a:chExt cx="0" cy="0"/>
        </a:xfrm>
      </p:grpSpPr>
      <p:sp>
        <p:nvSpPr>
          <p:cNvPr id="32" name="Object 1">
            <a:extLst>
              <a:ext uri="{FF2B5EF4-FFF2-40B4-BE49-F238E27FC236}">
                <a16:creationId xmlns:a16="http://schemas.microsoft.com/office/drawing/2014/main" id="{7AFD2681-5F8B-5057-D45E-A3759D1FD5E2}"/>
              </a:ext>
            </a:extLst>
          </p:cNvPr>
          <p:cNvSpPr/>
          <p:nvPr/>
        </p:nvSpPr>
        <p:spPr>
          <a:xfrm>
            <a:off x="2684189" y="991968"/>
            <a:ext cx="8713909" cy="720104"/>
          </a:xfrm>
          <a:prstGeom prst="rect">
            <a:avLst/>
          </a:prstGeom>
          <a:noFill/>
        </p:spPr>
        <p:txBody>
          <a:bodyPr wrap="square" lIns="0" tIns="0" rIns="0" bIns="0" rtlCol="0" anchor="t"/>
          <a:lstStyle/>
          <a:p>
            <a:pPr>
              <a:lnSpc>
                <a:spcPts val="4016"/>
              </a:lnSpc>
            </a:pPr>
            <a:r>
              <a:rPr lang="lv-LV" sz="2400" b="1">
                <a:solidFill>
                  <a:srgbClr val="29702A"/>
                </a:solidFill>
                <a:latin typeface="Verdana"/>
                <a:ea typeface="Verdana"/>
                <a:cs typeface="Arial"/>
              </a:rPr>
              <a:t>4C. «MĀKSLĪGAJAM INTELEKTAM GATAVA (/ATVĒRTA?)» VALSTS PĀRVALDE</a:t>
            </a:r>
            <a:endParaRPr lang="lv-LV" sz="2400" b="1">
              <a:latin typeface="Verdana"/>
              <a:ea typeface="Verdana"/>
              <a:cs typeface="Arial"/>
            </a:endParaRPr>
          </a:p>
        </p:txBody>
      </p:sp>
      <p:sp>
        <p:nvSpPr>
          <p:cNvPr id="13315" name="Object 2">
            <a:extLst>
              <a:ext uri="{FF2B5EF4-FFF2-40B4-BE49-F238E27FC236}">
                <a16:creationId xmlns:a16="http://schemas.microsoft.com/office/drawing/2014/main" id="{F108223D-0472-4B97-1936-FD0B86C71D07}"/>
              </a:ext>
            </a:extLst>
          </p:cNvPr>
          <p:cNvSpPr/>
          <p:nvPr/>
        </p:nvSpPr>
        <p:spPr>
          <a:xfrm flipH="1">
            <a:off x="-607425" y="3101087"/>
            <a:ext cx="6011177" cy="266441"/>
          </a:xfrm>
          <a:prstGeom prst="rect">
            <a:avLst/>
          </a:prstGeom>
          <a:noFill/>
        </p:spPr>
        <p:txBody>
          <a:bodyPr wrap="square" lIns="0" tIns="0" rIns="0" bIns="0" rtlCol="0" anchor="t"/>
          <a:lstStyle/>
          <a:p>
            <a:pPr algn="ctr" defTabSz="914446">
              <a:lnSpc>
                <a:spcPts val="2100"/>
              </a:lnSpc>
              <a:spcBef>
                <a:spcPts val="816"/>
              </a:spcBef>
            </a:pPr>
            <a:endParaRPr lang="en-US" sz="1800">
              <a:solidFill>
                <a:prstClr val="black"/>
              </a:solidFill>
              <a:latin typeface="Arial"/>
            </a:endParaRPr>
          </a:p>
        </p:txBody>
      </p:sp>
      <p:sp>
        <p:nvSpPr>
          <p:cNvPr id="2" name="Content Placeholder 6">
            <a:extLst>
              <a:ext uri="{FF2B5EF4-FFF2-40B4-BE49-F238E27FC236}">
                <a16:creationId xmlns:a16="http://schemas.microsoft.com/office/drawing/2014/main" id="{BFC60D22-31A7-85F8-222C-73151028D214}"/>
              </a:ext>
            </a:extLst>
          </p:cNvPr>
          <p:cNvSpPr>
            <a:spLocks noGrp="1"/>
          </p:cNvSpPr>
          <p:nvPr/>
        </p:nvSpPr>
        <p:spPr bwMode="auto">
          <a:xfrm>
            <a:off x="2938667" y="2306333"/>
            <a:ext cx="8917537" cy="2731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lnSpcReduction="10000"/>
          </a:bodyPr>
          <a:lstStyle>
            <a:lvl1pPr marL="350838" indent="-350838"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83835"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9pPr>
          </a:lstStyle>
          <a:p>
            <a:pPr>
              <a:lnSpc>
                <a:spcPct val="110000"/>
              </a:lnSpc>
            </a:pPr>
            <a:r>
              <a:rPr lang="lv-LV" sz="1800">
                <a:latin typeface="Verdana"/>
                <a:ea typeface="Verdana"/>
                <a:cs typeface="+mn-cs"/>
              </a:rPr>
              <a:t>Izmantojam MI rīkus pārvaldes funkciju izpildes produktivitātes uzlabojumiem (šobrīd tradicionālie pielietojumi) </a:t>
            </a:r>
          </a:p>
          <a:p>
            <a:pPr>
              <a:lnSpc>
                <a:spcPct val="110000"/>
              </a:lnSpc>
            </a:pPr>
            <a:r>
              <a:rPr lang="lv-LV" sz="1800">
                <a:latin typeface="Verdana"/>
                <a:ea typeface="Verdana"/>
                <a:cs typeface="+mn-cs"/>
              </a:rPr>
              <a:t>Ar MI rīku palīdzību ģenerējam Agentic AI tipa papildus funkcionalitāti datu apstrādes un analīzes sistēmām </a:t>
            </a:r>
          </a:p>
          <a:p>
            <a:pPr>
              <a:lnSpc>
                <a:spcPct val="110000"/>
              </a:lnSpc>
            </a:pPr>
            <a:r>
              <a:rPr lang="lv-LV" sz="1800">
                <a:latin typeface="Verdana"/>
                <a:ea typeface="Verdana"/>
                <a:cs typeface="+mn-cs"/>
              </a:rPr>
              <a:t>Specializētie kompetences centri izmanto MI rīkus tradicionālās programmatūras pārvaldības procesos (dažādos izstrādes, pārveides (refaktoringa) un testēšanas posmos) </a:t>
            </a:r>
          </a:p>
          <a:p>
            <a:pPr>
              <a:lnSpc>
                <a:spcPct val="110000"/>
              </a:lnSpc>
            </a:pPr>
            <a:r>
              <a:rPr lang="lv-LV" sz="1800">
                <a:latin typeface="Verdana"/>
                <a:ea typeface="Verdana"/>
                <a:cs typeface="+mn-cs"/>
              </a:rPr>
              <a:t>Nodrošinām ārēju MI aģentu integrācijas iespējas pārvaldes platformās (MCP tradicionālo API vietā vai paralēli tiem)   </a:t>
            </a:r>
            <a:r>
              <a:rPr lang="lv-LV" sz="1800">
                <a:solidFill>
                  <a:srgbClr val="92D050"/>
                </a:solidFill>
                <a:latin typeface="Verdana"/>
                <a:ea typeface="Verdana"/>
              </a:rPr>
              <a:t> </a:t>
            </a:r>
            <a:r>
              <a:rPr lang="lv-LV" sz="1800" noProof="0">
                <a:solidFill>
                  <a:srgbClr val="92D050"/>
                </a:solidFill>
                <a:latin typeface="Verdana"/>
                <a:ea typeface="Verdana"/>
              </a:rPr>
              <a:t> </a:t>
            </a:r>
          </a:p>
          <a:p>
            <a:pPr marL="0" indent="0">
              <a:buNone/>
            </a:pPr>
            <a:endParaRPr lang="lv-LV" sz="1800">
              <a:solidFill>
                <a:srgbClr val="000000"/>
              </a:solidFill>
              <a:latin typeface="Verdana"/>
              <a:ea typeface="Verdana"/>
            </a:endParaRPr>
          </a:p>
        </p:txBody>
      </p:sp>
      <p:sp>
        <p:nvSpPr>
          <p:cNvPr id="3" name="Text Placeholder 2">
            <a:extLst>
              <a:ext uri="{FF2B5EF4-FFF2-40B4-BE49-F238E27FC236}">
                <a16:creationId xmlns:a16="http://schemas.microsoft.com/office/drawing/2014/main" id="{309CD964-6633-35D2-6FB3-1888136D5938}"/>
              </a:ext>
            </a:extLst>
          </p:cNvPr>
          <p:cNvSpPr txBox="1">
            <a:spLocks/>
          </p:cNvSpPr>
          <p:nvPr/>
        </p:nvSpPr>
        <p:spPr>
          <a:xfrm>
            <a:off x="2924781" y="5489205"/>
            <a:ext cx="8917537" cy="894843"/>
          </a:xfrm>
          <a:prstGeom prst="rect">
            <a:avLst/>
          </a:prstGeom>
        </p:spPr>
        <p:txBody>
          <a:bodyPr lIns="91440" tIns="45720" rIns="91440" bIns="45720" anchor="t">
            <a:normAutofit/>
          </a:bodyPr>
          <a:lst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spcAft>
                <a:spcPts val="0"/>
              </a:spcAft>
              <a:buNone/>
            </a:pPr>
            <a:r>
              <a:rPr lang="lv-LV" sz="1800" b="1">
                <a:solidFill>
                  <a:srgbClr val="29702A"/>
                </a:solidFill>
                <a:latin typeface="Verdana"/>
                <a:ea typeface="Verdana"/>
              </a:rPr>
              <a:t>MĒRĶIS/REZULTĀTS: līdz 2030. "MI ATVĒRTĪBA" (MCP saskarnes) īstenota  vismaz 10 nozīmīgām sistēmām        </a:t>
            </a:r>
          </a:p>
        </p:txBody>
      </p:sp>
    </p:spTree>
    <p:extLst>
      <p:ext uri="{BB962C8B-B14F-4D97-AF65-F5344CB8AC3E}">
        <p14:creationId xmlns:p14="http://schemas.microsoft.com/office/powerpoint/2010/main" val="2532816980"/>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353A0C-F241-9283-ABA6-E32E0285991F}"/>
            </a:ext>
          </a:extLst>
        </p:cNvPr>
        <p:cNvGrpSpPr/>
        <p:nvPr/>
      </p:nvGrpSpPr>
      <p:grpSpPr>
        <a:xfrm>
          <a:off x="0" y="0"/>
          <a:ext cx="0" cy="0"/>
          <a:chOff x="0" y="0"/>
          <a:chExt cx="0" cy="0"/>
        </a:xfrm>
      </p:grpSpPr>
      <p:sp>
        <p:nvSpPr>
          <p:cNvPr id="32" name="Object 1">
            <a:extLst>
              <a:ext uri="{FF2B5EF4-FFF2-40B4-BE49-F238E27FC236}">
                <a16:creationId xmlns:a16="http://schemas.microsoft.com/office/drawing/2014/main" id="{24B49D62-BDD7-6550-1497-350582870FFD}"/>
              </a:ext>
            </a:extLst>
          </p:cNvPr>
          <p:cNvSpPr/>
          <p:nvPr/>
        </p:nvSpPr>
        <p:spPr>
          <a:xfrm>
            <a:off x="2658359" y="656172"/>
            <a:ext cx="8468520" cy="720104"/>
          </a:xfrm>
          <a:prstGeom prst="rect">
            <a:avLst/>
          </a:prstGeom>
          <a:noFill/>
        </p:spPr>
        <p:txBody>
          <a:bodyPr wrap="square" lIns="0" tIns="0" rIns="0" bIns="0" rtlCol="0" anchor="t"/>
          <a:lstStyle/>
          <a:p>
            <a:pPr>
              <a:lnSpc>
                <a:spcPts val="4016"/>
              </a:lnSpc>
            </a:pPr>
            <a:r>
              <a:rPr lang="lv-LV" sz="2400" b="1">
                <a:solidFill>
                  <a:srgbClr val="29702A"/>
                </a:solidFill>
                <a:latin typeface="Verdana"/>
                <a:ea typeface="Verdana"/>
                <a:cs typeface="Arial"/>
              </a:rPr>
              <a:t>5. VALSTS PĀRVALDES SPĒJU KONSOLIDĀCIJA</a:t>
            </a:r>
            <a:endParaRPr lang="lv-LV" sz="2400" b="1">
              <a:latin typeface="Verdana"/>
              <a:ea typeface="Verdana"/>
              <a:cs typeface="Arial"/>
            </a:endParaRPr>
          </a:p>
        </p:txBody>
      </p:sp>
      <p:sp>
        <p:nvSpPr>
          <p:cNvPr id="13315" name="Object 2">
            <a:extLst>
              <a:ext uri="{FF2B5EF4-FFF2-40B4-BE49-F238E27FC236}">
                <a16:creationId xmlns:a16="http://schemas.microsoft.com/office/drawing/2014/main" id="{9DB0588C-DFD0-37BA-FA57-8B2A11B9D929}"/>
              </a:ext>
            </a:extLst>
          </p:cNvPr>
          <p:cNvSpPr/>
          <p:nvPr/>
        </p:nvSpPr>
        <p:spPr>
          <a:xfrm flipH="1">
            <a:off x="-607425" y="3101087"/>
            <a:ext cx="6011177" cy="266441"/>
          </a:xfrm>
          <a:prstGeom prst="rect">
            <a:avLst/>
          </a:prstGeom>
          <a:noFill/>
        </p:spPr>
        <p:txBody>
          <a:bodyPr wrap="square" lIns="0" tIns="0" rIns="0" bIns="0" rtlCol="0" anchor="t"/>
          <a:lstStyle/>
          <a:p>
            <a:pPr algn="ctr" defTabSz="914446">
              <a:lnSpc>
                <a:spcPts val="2100"/>
              </a:lnSpc>
              <a:spcBef>
                <a:spcPts val="816"/>
              </a:spcBef>
            </a:pPr>
            <a:endParaRPr lang="en-US" sz="1800">
              <a:solidFill>
                <a:prstClr val="black"/>
              </a:solidFill>
              <a:latin typeface="Arial"/>
            </a:endParaRPr>
          </a:p>
        </p:txBody>
      </p:sp>
      <p:sp>
        <p:nvSpPr>
          <p:cNvPr id="2" name="Content Placeholder 6">
            <a:extLst>
              <a:ext uri="{FF2B5EF4-FFF2-40B4-BE49-F238E27FC236}">
                <a16:creationId xmlns:a16="http://schemas.microsoft.com/office/drawing/2014/main" id="{15F69062-7D4D-B947-F99D-9A0778C5F42E}"/>
              </a:ext>
            </a:extLst>
          </p:cNvPr>
          <p:cNvSpPr>
            <a:spLocks noGrp="1"/>
          </p:cNvSpPr>
          <p:nvPr/>
        </p:nvSpPr>
        <p:spPr bwMode="auto">
          <a:xfrm>
            <a:off x="3061785" y="2110390"/>
            <a:ext cx="8917537" cy="3366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marL="350838" indent="-350838"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83835"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9pPr>
          </a:lstStyle>
          <a:p>
            <a:r>
              <a:rPr lang="lv-LV" sz="1800">
                <a:latin typeface="Verdana"/>
                <a:ea typeface="Verdana"/>
              </a:rPr>
              <a:t>valsts pārvaldes ietvaros ir jāsaglabā un jānostiprina spējas racionāla tehnoloģiskā nodrošinājuma attīstībai un pārvaldībai. Tas prasa specializāciju, ko vairs nevar nodrošināt ne tikai atsevišķu iestāžu, bet arī resoru līmenī</a:t>
            </a:r>
          </a:p>
          <a:p>
            <a:r>
              <a:rPr lang="lv-LV" sz="1800">
                <a:latin typeface="Verdana"/>
                <a:ea typeface="Verdana"/>
              </a:rPr>
              <a:t>valsts pārvaldes funkciju auditu neveicam formāli, bet funkcijas kritiski pārskatām, t.sk. ņemot vērā digitālās pārvaldes jomu </a:t>
            </a:r>
            <a:r>
              <a:rPr lang="lv-LV" sz="1800" err="1">
                <a:latin typeface="Verdana"/>
                <a:ea typeface="Verdana"/>
              </a:rPr>
              <a:t>mērķarhitektūras</a:t>
            </a:r>
            <a:r>
              <a:rPr lang="lv-LV" sz="1800">
                <a:latin typeface="Verdana"/>
                <a:ea typeface="Verdana"/>
              </a:rPr>
              <a:t> un tās pilnveidojot, ja nepieciešams</a:t>
            </a:r>
          </a:p>
          <a:p>
            <a:r>
              <a:rPr lang="lv-LV" sz="1800">
                <a:latin typeface="Verdana"/>
                <a:ea typeface="Verdana"/>
              </a:rPr>
              <a:t>funkciju un arhitektūru pārskatīšanas (re-dizaina) ietvaros tiek izstrādāta jauna valsts pārvaldes pamatdarbības funkciju kopa un priekšlikumi pārvaldes organizācijas struktūru izmaiņām šo funkciju racionālai izpildei  </a:t>
            </a:r>
            <a:r>
              <a:rPr lang="lv-LV" sz="1800" noProof="0">
                <a:latin typeface="Verdana"/>
                <a:ea typeface="Verdana"/>
              </a:rPr>
              <a:t> </a:t>
            </a:r>
          </a:p>
          <a:p>
            <a:pPr marL="0" indent="0">
              <a:buNone/>
            </a:pPr>
            <a:endParaRPr lang="lv-LV" sz="1800">
              <a:solidFill>
                <a:srgbClr val="000000"/>
              </a:solidFill>
              <a:latin typeface="Verdana"/>
              <a:ea typeface="Verdana"/>
            </a:endParaRPr>
          </a:p>
        </p:txBody>
      </p:sp>
      <p:sp>
        <p:nvSpPr>
          <p:cNvPr id="3" name="Text Placeholder 2">
            <a:extLst>
              <a:ext uri="{FF2B5EF4-FFF2-40B4-BE49-F238E27FC236}">
                <a16:creationId xmlns:a16="http://schemas.microsoft.com/office/drawing/2014/main" id="{1DF4AB48-0DEE-05AF-5570-244D6B0F7FCC}"/>
              </a:ext>
            </a:extLst>
          </p:cNvPr>
          <p:cNvSpPr txBox="1">
            <a:spLocks/>
          </p:cNvSpPr>
          <p:nvPr/>
        </p:nvSpPr>
        <p:spPr>
          <a:xfrm>
            <a:off x="2658359" y="5514593"/>
            <a:ext cx="9102535" cy="1269385"/>
          </a:xfrm>
          <a:prstGeom prst="rect">
            <a:avLst/>
          </a:prstGeom>
        </p:spPr>
        <p:txBody>
          <a:bodyPr lIns="91440" tIns="45720" rIns="91440" bIns="45720" anchor="t">
            <a:normAutofit/>
          </a:bodyPr>
          <a:lst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spcAft>
                <a:spcPts val="0"/>
              </a:spcAft>
              <a:buNone/>
            </a:pPr>
            <a:r>
              <a:rPr lang="lv-LV" sz="1800" b="1" dirty="0">
                <a:solidFill>
                  <a:srgbClr val="29702A"/>
                </a:solidFill>
                <a:latin typeface="Verdana"/>
                <a:ea typeface="Verdana"/>
              </a:rPr>
              <a:t>MĒRĶIS/REZULTĀTS: līdz 2030. gadam panākt, ka valsts pārvaldes tehnoloģiskā nodrošinājuma būtiskos resursus profesionāli pārvalda prasībām atbilstoši specializēti kompetenču centri</a:t>
            </a:r>
          </a:p>
        </p:txBody>
      </p:sp>
      <p:sp>
        <p:nvSpPr>
          <p:cNvPr id="4" name="Text Placeholder 2">
            <a:extLst>
              <a:ext uri="{FF2B5EF4-FFF2-40B4-BE49-F238E27FC236}">
                <a16:creationId xmlns:a16="http://schemas.microsoft.com/office/drawing/2014/main" id="{EA3476A7-39DF-6C4B-23D9-0E41C109E96B}"/>
              </a:ext>
            </a:extLst>
          </p:cNvPr>
          <p:cNvSpPr txBox="1">
            <a:spLocks/>
          </p:cNvSpPr>
          <p:nvPr/>
        </p:nvSpPr>
        <p:spPr>
          <a:xfrm>
            <a:off x="2610958" y="1244368"/>
            <a:ext cx="8567582" cy="802110"/>
          </a:xfrm>
          <a:prstGeom prst="rect">
            <a:avLst/>
          </a:prstGeom>
        </p:spPr>
        <p:txBody>
          <a:bodyPr lIns="91440" tIns="45720" rIns="91440" bIns="45720" anchor="t">
            <a:normAutofit/>
          </a:bodyPr>
          <a:lst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spcAft>
                <a:spcPts val="0"/>
              </a:spcAft>
              <a:buNone/>
            </a:pPr>
            <a:r>
              <a:rPr lang="lv-LV" sz="2000" i="1">
                <a:latin typeface="Verdana"/>
                <a:ea typeface="Verdana"/>
                <a:cs typeface="Arial"/>
              </a:rPr>
              <a:t>Konsolidējam valsts pārvaldes spējas pilnvērtīgos kompetenču centros, kas spēj īstenot digitālās pārvaldes arhitektūras vīziju</a:t>
            </a:r>
          </a:p>
        </p:txBody>
      </p:sp>
    </p:spTree>
    <p:extLst>
      <p:ext uri="{BB962C8B-B14F-4D97-AF65-F5344CB8AC3E}">
        <p14:creationId xmlns:p14="http://schemas.microsoft.com/office/powerpoint/2010/main" val="2253435153"/>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47B2184-3252-A739-16E5-A5C9A5FC52E0}"/>
              </a:ext>
            </a:extLst>
          </p:cNvPr>
          <p:cNvSpPr>
            <a:spLocks noGrp="1"/>
          </p:cNvSpPr>
          <p:nvPr>
            <p:ph type="sldNum" sz="quarter" idx="13"/>
          </p:nvPr>
        </p:nvSpPr>
        <p:spPr/>
        <p:txBody>
          <a:bodyPr/>
          <a:lstStyle/>
          <a:p>
            <a:pPr>
              <a:defRPr/>
            </a:pPr>
            <a:fld id="{CA50152C-A5AE-4037-8E77-C398DB665690}" type="slidenum">
              <a:rPr lang="en-US" altLang="en-US" smtClean="0"/>
              <a:pPr>
                <a:defRPr/>
              </a:pPr>
              <a:t>13</a:t>
            </a:fld>
            <a:endParaRPr lang="en-US" altLang="en-US"/>
          </a:p>
        </p:txBody>
      </p:sp>
      <p:sp>
        <p:nvSpPr>
          <p:cNvPr id="3" name="Title 2">
            <a:extLst>
              <a:ext uri="{FF2B5EF4-FFF2-40B4-BE49-F238E27FC236}">
                <a16:creationId xmlns:a16="http://schemas.microsoft.com/office/drawing/2014/main" id="{7020CBE7-A620-16CD-64B2-ED6F4D2BF12D}"/>
              </a:ext>
            </a:extLst>
          </p:cNvPr>
          <p:cNvSpPr>
            <a:spLocks noGrp="1"/>
          </p:cNvSpPr>
          <p:nvPr>
            <p:ph type="title"/>
          </p:nvPr>
        </p:nvSpPr>
        <p:spPr>
          <a:xfrm>
            <a:off x="2300785" y="427157"/>
            <a:ext cx="8128000" cy="1036642"/>
          </a:xfrm>
        </p:spPr>
        <p:txBody>
          <a:bodyPr/>
          <a:lstStyle/>
          <a:p>
            <a:r>
              <a:rPr lang="lv-LV" dirty="0">
                <a:latin typeface="Verdana"/>
                <a:ea typeface="Verdana"/>
              </a:rPr>
              <a:t>Konsolidācijas nepieciešamība un alternatīvas</a:t>
            </a:r>
          </a:p>
        </p:txBody>
      </p:sp>
      <p:sp>
        <p:nvSpPr>
          <p:cNvPr id="5" name="Content Placeholder 6">
            <a:extLst>
              <a:ext uri="{FF2B5EF4-FFF2-40B4-BE49-F238E27FC236}">
                <a16:creationId xmlns:a16="http://schemas.microsoft.com/office/drawing/2014/main" id="{37F3E2B7-0D8D-4402-1EAB-6C120CFA1AFB}"/>
              </a:ext>
            </a:extLst>
          </p:cNvPr>
          <p:cNvSpPr>
            <a:spLocks noGrp="1"/>
          </p:cNvSpPr>
          <p:nvPr/>
        </p:nvSpPr>
        <p:spPr bwMode="auto">
          <a:xfrm>
            <a:off x="2738477" y="1463799"/>
            <a:ext cx="9047123" cy="46707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Autofit/>
          </a:bodyPr>
          <a:lstStyle>
            <a:lvl1pPr marL="350838" indent="-350838"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83835"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9pPr>
          </a:lstStyle>
          <a:p>
            <a:pPr marL="350520" indent="-350520"/>
            <a:r>
              <a:rPr lang="lv-LV" i="1" dirty="0">
                <a:latin typeface="Verdana"/>
                <a:ea typeface="Verdana"/>
                <a:cs typeface="Arial"/>
              </a:rPr>
              <a:t>Konsolidācija ir nepieciešams priekšnoteikums pārējo rīcības virzienu īstenošanai. Kompetenču iztrūkuma kliedzošākais iznākums līdz šim – vēlēšanu tehniskā nodrošinājuma un IT iepirkumu skandāli</a:t>
            </a:r>
            <a:endParaRPr lang="en-US" dirty="0"/>
          </a:p>
          <a:p>
            <a:pPr marL="350520" indent="-350520"/>
            <a:endParaRPr lang="lv-LV" sz="1100" i="1" dirty="0">
              <a:latin typeface="Verdana"/>
              <a:ea typeface="Verdana"/>
              <a:cs typeface="Arial"/>
            </a:endParaRPr>
          </a:p>
          <a:p>
            <a:pPr marL="350520" indent="-350520"/>
            <a:r>
              <a:rPr lang="lv-LV" i="1" dirty="0">
                <a:latin typeface="Verdana"/>
                <a:ea typeface="Verdana"/>
                <a:cs typeface="Arial"/>
              </a:rPr>
              <a:t>Konsolidācijas divi alternatīvi scenāriji – </a:t>
            </a:r>
            <a:r>
              <a:rPr lang="lv-LV" b="1" i="1" dirty="0">
                <a:solidFill>
                  <a:srgbClr val="29702A"/>
                </a:solidFill>
                <a:latin typeface="Verdana"/>
                <a:ea typeface="Verdana"/>
                <a:cs typeface="Arial"/>
              </a:rPr>
              <a:t>(1) AR VIENU DIGITĀLĀS KOMPETENCES CENTRU; (2) AR VAIRĀKIEM SPECIALIZĒTIEM (jomu) KOMPETENCES CENTRIEM</a:t>
            </a:r>
            <a:r>
              <a:rPr lang="lv-LV" i="1" dirty="0">
                <a:latin typeface="Verdana"/>
                <a:ea typeface="Verdana"/>
                <a:cs typeface="Arial"/>
              </a:rPr>
              <a:t> </a:t>
            </a:r>
          </a:p>
          <a:p>
            <a:pPr marL="350520" indent="-350520"/>
            <a:endParaRPr lang="lv-LV" sz="1100" i="1" dirty="0">
              <a:latin typeface="Verdana"/>
              <a:ea typeface="Verdana"/>
              <a:cs typeface="Arial"/>
            </a:endParaRPr>
          </a:p>
          <a:p>
            <a:pPr marL="350520" indent="-350520"/>
            <a:r>
              <a:rPr lang="lv-LV" i="1" dirty="0">
                <a:latin typeface="Verdana"/>
                <a:ea typeface="Verdana"/>
                <a:cs typeface="Arial"/>
              </a:rPr>
              <a:t>Viena centra galvenais trūkums – nespēja iedziļināties daudzu atšķirīgu jomu specifikā, t.sk. nodrošinot ES līmeņa </a:t>
            </a:r>
            <a:r>
              <a:rPr lang="lv-LV" i="1" dirty="0" err="1">
                <a:latin typeface="Verdana"/>
                <a:ea typeface="Verdana"/>
                <a:cs typeface="Arial"/>
              </a:rPr>
              <a:t>sadarbspēju</a:t>
            </a:r>
            <a:r>
              <a:rPr lang="lv-LV" i="1" dirty="0">
                <a:latin typeface="Verdana"/>
                <a:ea typeface="Verdana"/>
                <a:cs typeface="Arial"/>
              </a:rPr>
              <a:t> un sadarbību šajās jomās</a:t>
            </a:r>
          </a:p>
          <a:p>
            <a:pPr marL="350520" indent="-350520"/>
            <a:endParaRPr lang="lv-LV" sz="1100" i="1" dirty="0">
              <a:latin typeface="Verdana"/>
              <a:ea typeface="Verdana"/>
              <a:cs typeface="Arial"/>
            </a:endParaRPr>
          </a:p>
          <a:p>
            <a:pPr marL="350520" indent="-350520"/>
            <a:r>
              <a:rPr lang="lv-LV" i="1" dirty="0">
                <a:latin typeface="Verdana"/>
                <a:ea typeface="Verdana"/>
                <a:cs typeface="Arial"/>
              </a:rPr>
              <a:t>Reāls scenārijs – vidusceļš ar vienu no kompetenču centriem kā vadošo, kurš uzņemas nodrošināt iztrūkstošās spējas arī jomām, kur šo spēju nav </a:t>
            </a:r>
          </a:p>
          <a:p>
            <a:pPr marL="350520" indent="-350520"/>
            <a:endParaRPr lang="lv-LV" i="1" dirty="0">
              <a:solidFill>
                <a:srgbClr val="FFC000"/>
              </a:solidFill>
              <a:latin typeface="Verdana"/>
              <a:ea typeface="Verdana"/>
              <a:cs typeface="Arial"/>
            </a:endParaRPr>
          </a:p>
          <a:p>
            <a:pPr marL="350520" indent="-350520"/>
            <a:endParaRPr lang="lv-LV" i="1" dirty="0">
              <a:solidFill>
                <a:srgbClr val="FFC000"/>
              </a:solidFill>
              <a:latin typeface="Verdana"/>
              <a:ea typeface="Verdana"/>
              <a:cs typeface="Arial"/>
            </a:endParaRPr>
          </a:p>
          <a:p>
            <a:pPr marL="350520" indent="-350520"/>
            <a:endParaRPr lang="lv-LV" dirty="0">
              <a:solidFill>
                <a:srgbClr val="FFC000"/>
              </a:solidFill>
              <a:latin typeface="Verdana"/>
              <a:ea typeface="Verdana"/>
            </a:endParaRPr>
          </a:p>
        </p:txBody>
      </p:sp>
    </p:spTree>
    <p:extLst>
      <p:ext uri="{BB962C8B-B14F-4D97-AF65-F5344CB8AC3E}">
        <p14:creationId xmlns:p14="http://schemas.microsoft.com/office/powerpoint/2010/main" val="3681617150"/>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0D453E-2CFD-8F47-D5E8-405002233F62}"/>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9A404A0-F121-F7C3-C15A-86F3042F49EC}"/>
              </a:ext>
            </a:extLst>
          </p:cNvPr>
          <p:cNvSpPr>
            <a:spLocks noGrp="1"/>
          </p:cNvSpPr>
          <p:nvPr>
            <p:ph type="sldNum" sz="quarter" idx="13"/>
          </p:nvPr>
        </p:nvSpPr>
        <p:spPr/>
        <p:txBody>
          <a:bodyPr/>
          <a:lstStyle/>
          <a:p>
            <a:pPr>
              <a:defRPr/>
            </a:pPr>
            <a:fld id="{CA50152C-A5AE-4037-8E77-C398DB665690}" type="slidenum">
              <a:rPr lang="en-US" altLang="en-US" smtClean="0"/>
              <a:pPr>
                <a:defRPr/>
              </a:pPr>
              <a:t>14</a:t>
            </a:fld>
            <a:endParaRPr lang="en-US" altLang="en-US"/>
          </a:p>
        </p:txBody>
      </p:sp>
      <p:sp>
        <p:nvSpPr>
          <p:cNvPr id="3" name="Title 2">
            <a:extLst>
              <a:ext uri="{FF2B5EF4-FFF2-40B4-BE49-F238E27FC236}">
                <a16:creationId xmlns:a16="http://schemas.microsoft.com/office/drawing/2014/main" id="{3EA8451D-7482-FC76-9CAE-1A67D6A56891}"/>
              </a:ext>
            </a:extLst>
          </p:cNvPr>
          <p:cNvSpPr>
            <a:spLocks noGrp="1"/>
          </p:cNvSpPr>
          <p:nvPr>
            <p:ph type="title"/>
          </p:nvPr>
        </p:nvSpPr>
        <p:spPr>
          <a:xfrm>
            <a:off x="2395787" y="691752"/>
            <a:ext cx="8128000" cy="1036642"/>
          </a:xfrm>
        </p:spPr>
        <p:txBody>
          <a:bodyPr/>
          <a:lstStyle/>
          <a:p>
            <a:r>
              <a:rPr lang="lv-LV" dirty="0">
                <a:latin typeface="Verdana"/>
                <a:ea typeface="Verdana"/>
              </a:rPr>
              <a:t>Konsolidācijas īstenošana</a:t>
            </a:r>
          </a:p>
        </p:txBody>
      </p:sp>
      <p:sp>
        <p:nvSpPr>
          <p:cNvPr id="5" name="Content Placeholder 6">
            <a:extLst>
              <a:ext uri="{FF2B5EF4-FFF2-40B4-BE49-F238E27FC236}">
                <a16:creationId xmlns:a16="http://schemas.microsoft.com/office/drawing/2014/main" id="{993D9757-1FAC-C665-7893-F8AA1BF92557}"/>
              </a:ext>
            </a:extLst>
          </p:cNvPr>
          <p:cNvSpPr>
            <a:spLocks noGrp="1"/>
          </p:cNvSpPr>
          <p:nvPr/>
        </p:nvSpPr>
        <p:spPr bwMode="auto">
          <a:xfrm>
            <a:off x="2708894" y="1642141"/>
            <a:ext cx="9076706" cy="40010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Autofit/>
          </a:bodyPr>
          <a:lstStyle>
            <a:lvl1pPr marL="350838" indent="-350838"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83835"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9pPr>
          </a:lstStyle>
          <a:p>
            <a:pPr marL="350520" indent="-350520"/>
            <a:endParaRPr lang="lv-LV" sz="1100" i="1" dirty="0">
              <a:latin typeface="Verdana"/>
              <a:ea typeface="Verdana"/>
              <a:cs typeface="Arial"/>
            </a:endParaRPr>
          </a:p>
          <a:p>
            <a:pPr marL="350520" indent="-350520"/>
            <a:r>
              <a:rPr lang="lv-LV" i="1" dirty="0">
                <a:latin typeface="Verdana"/>
                <a:ea typeface="Verdana"/>
                <a:cs typeface="Arial"/>
              </a:rPr>
              <a:t>Izstrādātas prasības un vadlīnijas specializētās lietojumprogrammatūras kompetenču centriem (t.sk. </a:t>
            </a:r>
            <a:r>
              <a:rPr lang="lv-LV" i="1" dirty="0" err="1">
                <a:latin typeface="Verdana"/>
                <a:ea typeface="Verdana"/>
                <a:cs typeface="Arial"/>
              </a:rPr>
              <a:t>DevOps</a:t>
            </a:r>
            <a:r>
              <a:rPr lang="lv-LV" i="1" dirty="0">
                <a:latin typeface="Verdana"/>
                <a:ea typeface="Verdana"/>
                <a:cs typeface="Arial"/>
              </a:rPr>
              <a:t> vadlīnijas, ko prezentējam 23.04.). Potenciāls nākošais solis – prasību (kritēriju) kompetenču centriem formulēšana</a:t>
            </a:r>
          </a:p>
          <a:p>
            <a:pPr marL="350520" indent="-350520"/>
            <a:endParaRPr lang="lv-LV" i="1" dirty="0">
              <a:latin typeface="Verdana"/>
              <a:ea typeface="Verdana"/>
              <a:cs typeface="Arial"/>
            </a:endParaRPr>
          </a:p>
          <a:p>
            <a:pPr marL="350520" indent="-350520"/>
            <a:r>
              <a:rPr lang="lv-LV" i="1" dirty="0">
                <a:latin typeface="Verdana"/>
                <a:ea typeface="Verdana"/>
                <a:cs typeface="Arial"/>
              </a:rPr>
              <a:t>Pilnīgu – kopējo ainu iegūstam LATVIJA 2050 stratēģiskā plāna īstenošanas ietvaros, izpildot indikatīvi plānoto uzdevumu «valsts pārvaldes pārbūve», ja tas tiek uzsākts ar valsts pārvaldes funkciju auditu-</a:t>
            </a:r>
            <a:r>
              <a:rPr lang="lv-LV" i="1" dirty="0" err="1">
                <a:latin typeface="Verdana"/>
                <a:ea typeface="Verdana"/>
                <a:cs typeface="Arial"/>
              </a:rPr>
              <a:t>redizainu</a:t>
            </a:r>
            <a:r>
              <a:rPr lang="lv-LV" i="1" dirty="0">
                <a:latin typeface="Verdana"/>
                <a:ea typeface="Verdana"/>
                <a:cs typeface="Arial"/>
              </a:rPr>
              <a:t> Valsts kancelejas vadībā</a:t>
            </a:r>
          </a:p>
          <a:p>
            <a:pPr marL="350520" indent="-350520"/>
            <a:endParaRPr lang="lv-LV" i="1" dirty="0">
              <a:latin typeface="Verdana"/>
              <a:ea typeface="Verdana"/>
              <a:cs typeface="Arial"/>
            </a:endParaRPr>
          </a:p>
          <a:p>
            <a:pPr marL="350520" indent="-350520"/>
            <a:r>
              <a:rPr lang="lv-LV" i="1" dirty="0">
                <a:latin typeface="Verdana"/>
                <a:ea typeface="Verdana"/>
                <a:cs typeface="Arial"/>
              </a:rPr>
              <a:t>Atklāts jautājums – vai atsevišķas, mūsuprāt, acīmredzami lietderīgas kompetenču apvienošanas spēcīgākos kompetenču centros nebūtu iespējams veikt ātrāk?  </a:t>
            </a:r>
          </a:p>
          <a:p>
            <a:pPr marL="350520" indent="-350520"/>
            <a:endParaRPr lang="lv-LV" sz="1100" i="1" dirty="0">
              <a:latin typeface="Verdana"/>
              <a:ea typeface="Verdana"/>
              <a:cs typeface="Arial"/>
            </a:endParaRPr>
          </a:p>
        </p:txBody>
      </p:sp>
    </p:spTree>
    <p:extLst>
      <p:ext uri="{BB962C8B-B14F-4D97-AF65-F5344CB8AC3E}">
        <p14:creationId xmlns:p14="http://schemas.microsoft.com/office/powerpoint/2010/main" val="3561378855"/>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625AF-CD30-08C6-A068-E0CF78EAD638}"/>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BB09B59-48D6-5DF6-EB1D-583612B75B4F}"/>
              </a:ext>
            </a:extLst>
          </p:cNvPr>
          <p:cNvSpPr>
            <a:spLocks noGrp="1"/>
          </p:cNvSpPr>
          <p:nvPr>
            <p:ph type="sldNum" sz="quarter" idx="13"/>
          </p:nvPr>
        </p:nvSpPr>
        <p:spPr/>
        <p:txBody>
          <a:bodyPr/>
          <a:lstStyle/>
          <a:p>
            <a:pPr>
              <a:defRPr/>
            </a:pPr>
            <a:fld id="{CA50152C-A5AE-4037-8E77-C398DB665690}" type="slidenum">
              <a:rPr lang="en-US" altLang="en-US" smtClean="0"/>
              <a:pPr>
                <a:defRPr/>
              </a:pPr>
              <a:t>15</a:t>
            </a:fld>
            <a:endParaRPr lang="en-US" altLang="en-US"/>
          </a:p>
        </p:txBody>
      </p:sp>
      <p:sp>
        <p:nvSpPr>
          <p:cNvPr id="3" name="Title 2">
            <a:extLst>
              <a:ext uri="{FF2B5EF4-FFF2-40B4-BE49-F238E27FC236}">
                <a16:creationId xmlns:a16="http://schemas.microsoft.com/office/drawing/2014/main" id="{9EA02895-DEB8-8415-E690-0B2F91A4DCC4}"/>
              </a:ext>
            </a:extLst>
          </p:cNvPr>
          <p:cNvSpPr>
            <a:spLocks noGrp="1"/>
          </p:cNvSpPr>
          <p:nvPr>
            <p:ph type="title"/>
          </p:nvPr>
        </p:nvSpPr>
        <p:spPr>
          <a:xfrm>
            <a:off x="2241408" y="223907"/>
            <a:ext cx="8128000" cy="1036642"/>
          </a:xfrm>
        </p:spPr>
        <p:txBody>
          <a:bodyPr/>
          <a:lstStyle/>
          <a:p>
            <a:r>
              <a:rPr lang="lv-LV"/>
              <a:t>Izmaiņas IKT pārvaldībā</a:t>
            </a:r>
          </a:p>
        </p:txBody>
      </p:sp>
      <p:sp>
        <p:nvSpPr>
          <p:cNvPr id="4" name="TextBox 3">
            <a:extLst>
              <a:ext uri="{FF2B5EF4-FFF2-40B4-BE49-F238E27FC236}">
                <a16:creationId xmlns:a16="http://schemas.microsoft.com/office/drawing/2014/main" id="{54938126-9CED-4B81-AC9A-1D842BBF139C}"/>
              </a:ext>
            </a:extLst>
          </p:cNvPr>
          <p:cNvSpPr txBox="1"/>
          <p:nvPr/>
        </p:nvSpPr>
        <p:spPr>
          <a:xfrm>
            <a:off x="1737885" y="2867329"/>
            <a:ext cx="7321817" cy="4105739"/>
          </a:xfrm>
          <a:prstGeom prst="rect">
            <a:avLst/>
          </a:prstGeom>
          <a:noFill/>
        </p:spPr>
        <p:txBody>
          <a:bodyPr wrap="square" lIns="91440" tIns="45720" rIns="91440" bIns="45720" rtlCol="0" anchor="t">
            <a:spAutoFit/>
          </a:bodyPr>
          <a:lstStyle/>
          <a:p>
            <a:pPr marL="350520" indent="-350520">
              <a:spcBef>
                <a:spcPct val="20000"/>
              </a:spcBef>
              <a:buFont typeface="+mj-lt"/>
              <a:buAutoNum type="arabicPeriod"/>
            </a:pPr>
            <a:r>
              <a:rPr lang="lv-LV" b="1">
                <a:latin typeface="Verdana"/>
                <a:ea typeface="Verdana"/>
                <a:cs typeface="Arial"/>
              </a:rPr>
              <a:t>Atceļam prasību par resoru IKT padomi </a:t>
            </a:r>
            <a:r>
              <a:rPr lang="lv-LV" sz="1400" b="1" i="1">
                <a:latin typeface="Verdana"/>
                <a:ea typeface="Verdana"/>
                <a:cs typeface="Arial"/>
              </a:rPr>
              <a:t>(kā obligātu)</a:t>
            </a:r>
          </a:p>
          <a:p>
            <a:pPr marL="350520" indent="-350520">
              <a:spcBef>
                <a:spcPct val="20000"/>
              </a:spcBef>
              <a:buAutoNum type="arabicPeriod"/>
            </a:pPr>
            <a:endParaRPr lang="lv-LV" sz="1100" b="1" i="1">
              <a:latin typeface="Verdana"/>
              <a:ea typeface="Verdana"/>
              <a:cs typeface="Arial"/>
            </a:endParaRPr>
          </a:p>
          <a:p>
            <a:pPr marL="350520" indent="-350520">
              <a:spcBef>
                <a:spcPct val="20000"/>
              </a:spcBef>
              <a:buFont typeface="+mj-lt"/>
              <a:buAutoNum type="arabicPeriod"/>
            </a:pPr>
            <a:r>
              <a:rPr lang="lv-LV" b="1">
                <a:latin typeface="Verdana"/>
                <a:ea typeface="Verdana"/>
                <a:cs typeface="Arial"/>
              </a:rPr>
              <a:t>Kompetenču un pakalpojumu centriem iesakām veidot «klientu padomes», ko veido pilnvaroti apkalpojamo resoru vai iestāžu pārstāvji</a:t>
            </a:r>
          </a:p>
          <a:p>
            <a:pPr marL="350520" indent="-350520">
              <a:spcBef>
                <a:spcPct val="20000"/>
              </a:spcBef>
              <a:buFont typeface="+mj-lt"/>
              <a:buAutoNum type="arabicPeriod"/>
            </a:pPr>
            <a:endParaRPr lang="lv-LV" sz="1100" b="1">
              <a:latin typeface="Verdana"/>
              <a:ea typeface="Verdana"/>
            </a:endParaRPr>
          </a:p>
          <a:p>
            <a:pPr marL="350520" indent="-350520">
              <a:spcBef>
                <a:spcPct val="20000"/>
              </a:spcBef>
              <a:buFont typeface="+mj-lt"/>
              <a:buAutoNum type="arabicPeriod"/>
            </a:pPr>
            <a:r>
              <a:rPr lang="lv-LV" b="1">
                <a:latin typeface="Verdana"/>
                <a:ea typeface="Verdana"/>
                <a:cs typeface="Arial"/>
              </a:rPr>
              <a:t>Digitālās pārvaldes vadītāju foruma dalībnieki ir gan resoru pilnvaroti pārstāvji, gan esošu un topošu kompetenču centru vadītāji, gan jomu arhitekti</a:t>
            </a:r>
          </a:p>
          <a:p>
            <a:pPr marL="350520" indent="-350520">
              <a:spcBef>
                <a:spcPct val="20000"/>
              </a:spcBef>
              <a:buFont typeface="+mj-lt"/>
              <a:buAutoNum type="arabicPeriod"/>
            </a:pPr>
            <a:endParaRPr lang="lv-LV" sz="1100" b="1">
              <a:latin typeface="Verdana"/>
              <a:ea typeface="Verdana"/>
            </a:endParaRPr>
          </a:p>
          <a:p>
            <a:pPr marL="350520" indent="-350520">
              <a:spcBef>
                <a:spcPct val="20000"/>
              </a:spcBef>
              <a:buFont typeface="+mj-lt"/>
              <a:buAutoNum type="arabicPeriod"/>
            </a:pPr>
            <a:r>
              <a:rPr lang="lv-LV" b="1">
                <a:latin typeface="Verdana"/>
                <a:ea typeface="Verdana"/>
                <a:cs typeface="Arial"/>
              </a:rPr>
              <a:t>IKT būvvaldes «pārejas perioda» process – esošais process ar jomu arhitekti iesaisti nozares ministriju vietā vai papildus nozares ministrijai </a:t>
            </a:r>
          </a:p>
          <a:p>
            <a:pPr marL="350838" indent="-350838">
              <a:spcBef>
                <a:spcPct val="20000"/>
              </a:spcBef>
              <a:buFont typeface="+mj-lt"/>
              <a:buAutoNum type="arabicPeriod"/>
            </a:pPr>
            <a:endParaRPr lang="lv-LV">
              <a:latin typeface="Verdana"/>
              <a:ea typeface="Verdana"/>
            </a:endParaRPr>
          </a:p>
          <a:p>
            <a:pPr marL="285750" indent="-285750">
              <a:buFont typeface="Arial" panose="020B0604020202020204" pitchFamily="34" charset="0"/>
              <a:buChar char="•"/>
            </a:pPr>
            <a:endParaRPr lang="lv-LV"/>
          </a:p>
        </p:txBody>
      </p:sp>
      <p:pic>
        <p:nvPicPr>
          <p:cNvPr id="5" name="Picture 4" descr="A grey building with columns&#10;&#10;AI-generated content may be incorrect.">
            <a:extLst>
              <a:ext uri="{FF2B5EF4-FFF2-40B4-BE49-F238E27FC236}">
                <a16:creationId xmlns:a16="http://schemas.microsoft.com/office/drawing/2014/main" id="{63222F1E-1B42-EFB6-0AB5-C80778722C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70335" y="2873775"/>
            <a:ext cx="3186292" cy="3124236"/>
          </a:xfrm>
          <a:prstGeom prst="rect">
            <a:avLst/>
          </a:prstGeom>
        </p:spPr>
      </p:pic>
      <p:sp>
        <p:nvSpPr>
          <p:cNvPr id="6" name="Text Placeholder 2">
            <a:extLst>
              <a:ext uri="{FF2B5EF4-FFF2-40B4-BE49-F238E27FC236}">
                <a16:creationId xmlns:a16="http://schemas.microsoft.com/office/drawing/2014/main" id="{61BF422E-C86B-2CFB-6B35-806A302CBABA}"/>
              </a:ext>
            </a:extLst>
          </p:cNvPr>
          <p:cNvSpPr txBox="1">
            <a:spLocks/>
          </p:cNvSpPr>
          <p:nvPr/>
        </p:nvSpPr>
        <p:spPr>
          <a:xfrm>
            <a:off x="2245532" y="1075457"/>
            <a:ext cx="9309350" cy="1269385"/>
          </a:xfrm>
          <a:prstGeom prst="rect">
            <a:avLst/>
          </a:prstGeom>
        </p:spPr>
        <p:txBody>
          <a:bodyPr lIns="91440" tIns="45720" rIns="91440" bIns="45720" anchor="t">
            <a:noAutofit/>
          </a:bodyPr>
          <a:lst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spcAft>
                <a:spcPts val="0"/>
              </a:spcAft>
              <a:buNone/>
            </a:pPr>
            <a:r>
              <a:rPr lang="lv-LV" sz="1800" i="1">
                <a:latin typeface="Verdana"/>
                <a:ea typeface="Verdana"/>
                <a:cs typeface="Arial"/>
              </a:rPr>
              <a:t>Izaicinājums:  kā IKT pārvaldības modelī savienot pārvaldes pa resoriem sadalīto hierarhisko struktūru ar specializētu (t.sk. </a:t>
            </a:r>
            <a:r>
              <a:rPr lang="lv-LV" sz="1800" i="1" err="1">
                <a:latin typeface="Verdana"/>
                <a:ea typeface="Verdana"/>
                <a:cs typeface="Arial"/>
              </a:rPr>
              <a:t>pārresoru</a:t>
            </a:r>
            <a:r>
              <a:rPr lang="lv-LV" sz="1800" i="1">
                <a:latin typeface="Verdana"/>
                <a:ea typeface="Verdana"/>
                <a:cs typeface="Arial"/>
              </a:rPr>
              <a:t>) pakalpojumu un kompetenču centru pieeju</a:t>
            </a:r>
          </a:p>
          <a:p>
            <a:pPr marL="0" indent="0" fontAlgn="auto">
              <a:spcAft>
                <a:spcPts val="0"/>
              </a:spcAft>
              <a:buNone/>
            </a:pPr>
            <a:r>
              <a:rPr lang="lv-LV" sz="1800" b="1" i="1">
                <a:solidFill>
                  <a:srgbClr val="29702A"/>
                </a:solidFill>
                <a:latin typeface="Verdana"/>
                <a:ea typeface="Verdana"/>
                <a:cs typeface="Arial"/>
              </a:rPr>
              <a:t>IT ĪPAŠI – PĀREJAS - kompetenču centru veidošanās laikā!</a:t>
            </a:r>
          </a:p>
          <a:p>
            <a:pPr marL="0" indent="0" fontAlgn="auto">
              <a:spcAft>
                <a:spcPts val="0"/>
              </a:spcAft>
              <a:buNone/>
            </a:pPr>
            <a:endParaRPr lang="lv-LV" sz="1800" i="1">
              <a:latin typeface="Verdana"/>
              <a:ea typeface="Verdana"/>
              <a:cs typeface="Arial"/>
            </a:endParaRPr>
          </a:p>
        </p:txBody>
      </p:sp>
    </p:spTree>
    <p:extLst>
      <p:ext uri="{BB962C8B-B14F-4D97-AF65-F5344CB8AC3E}">
        <p14:creationId xmlns:p14="http://schemas.microsoft.com/office/powerpoint/2010/main" val="78276035"/>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AC6110-1298-24AB-41B3-DCC9F590D8D2}"/>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095AB1AA-087E-F25C-CBAD-DD88A1355B7F}"/>
              </a:ext>
            </a:extLst>
          </p:cNvPr>
          <p:cNvSpPr>
            <a:spLocks noGrp="1"/>
          </p:cNvSpPr>
          <p:nvPr>
            <p:ph type="title"/>
          </p:nvPr>
        </p:nvSpPr>
        <p:spPr/>
        <p:txBody>
          <a:bodyPr>
            <a:noAutofit/>
          </a:bodyPr>
          <a:lstStyle/>
          <a:p>
            <a:pPr>
              <a:defRPr/>
            </a:pPr>
            <a:br>
              <a:rPr lang="lv-LV" sz="3600" kern="0">
                <a:solidFill>
                  <a:srgbClr val="29702A"/>
                </a:solidFill>
                <a:cs typeface="Times New Roman" panose="02020603050405020304" pitchFamily="18" charset="0"/>
              </a:rPr>
            </a:br>
            <a:br>
              <a:rPr lang="lv-LV" sz="2800" kern="0">
                <a:cs typeface="Times New Roman" panose="02020603050405020304" pitchFamily="18" charset="0"/>
              </a:rPr>
            </a:br>
            <a:br>
              <a:rPr lang="lv-LV" altLang="lv-LV" sz="2800"/>
            </a:br>
            <a:endParaRPr lang="lv-LV" altLang="en-US" sz="2800"/>
          </a:p>
        </p:txBody>
      </p:sp>
      <p:sp>
        <p:nvSpPr>
          <p:cNvPr id="12291" name="Text Placeholder 1">
            <a:extLst>
              <a:ext uri="{FF2B5EF4-FFF2-40B4-BE49-F238E27FC236}">
                <a16:creationId xmlns:a16="http://schemas.microsoft.com/office/drawing/2014/main" id="{DA0EB076-369F-A177-9073-42FF46DE6972}"/>
              </a:ext>
            </a:extLst>
          </p:cNvPr>
          <p:cNvSpPr>
            <a:spLocks noGrp="1"/>
          </p:cNvSpPr>
          <p:nvPr>
            <p:ph type="body" sz="quarter" idx="10"/>
          </p:nvPr>
        </p:nvSpPr>
        <p:spPr>
          <a:xfrm>
            <a:off x="914400" y="3034499"/>
            <a:ext cx="10363200" cy="914400"/>
          </a:xfrm>
        </p:spPr>
        <p:txBody>
          <a:bodyPr>
            <a:spAutoFit/>
          </a:bodyPr>
          <a:lstStyle/>
          <a:p>
            <a:r>
              <a:rPr lang="lv-LV" sz="4000" b="1" noProof="0">
                <a:latin typeface="Verdana"/>
                <a:ea typeface="Verdana"/>
              </a:rPr>
              <a:t>Paldies! </a:t>
            </a:r>
            <a:r>
              <a:rPr lang="en-US" sz="4000" b="1" noProof="0">
                <a:latin typeface="Verdana"/>
                <a:ea typeface="Verdana"/>
              </a:rPr>
              <a:t> </a:t>
            </a:r>
          </a:p>
        </p:txBody>
      </p:sp>
      <p:sp>
        <p:nvSpPr>
          <p:cNvPr id="3" name="Content Placeholder 6">
            <a:extLst>
              <a:ext uri="{FF2B5EF4-FFF2-40B4-BE49-F238E27FC236}">
                <a16:creationId xmlns:a16="http://schemas.microsoft.com/office/drawing/2014/main" id="{35BC3DCC-6BE0-FD29-5EC9-9CA1DBB05BF3}"/>
              </a:ext>
            </a:extLst>
          </p:cNvPr>
          <p:cNvSpPr>
            <a:spLocks noGrp="1"/>
          </p:cNvSpPr>
          <p:nvPr/>
        </p:nvSpPr>
        <p:spPr bwMode="auto">
          <a:xfrm>
            <a:off x="2809028" y="4376581"/>
            <a:ext cx="7391611" cy="1277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marL="350838" indent="-350838"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83835"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9pPr>
          </a:lstStyle>
          <a:p>
            <a:pPr marL="0" indent="0">
              <a:buNone/>
            </a:pPr>
            <a:endParaRPr lang="lv-LV" sz="800" noProof="0">
              <a:solidFill>
                <a:srgbClr val="000000"/>
              </a:solidFill>
              <a:latin typeface="Verdana"/>
              <a:ea typeface="Verdana"/>
            </a:endParaRPr>
          </a:p>
          <a:p>
            <a:pPr marL="0" indent="0">
              <a:buNone/>
            </a:pPr>
            <a:r>
              <a:rPr lang="lv-LV" sz="1800">
                <a:solidFill>
                  <a:srgbClr val="29702A"/>
                </a:solidFill>
                <a:latin typeface="Verdana"/>
                <a:ea typeface="Verdana"/>
              </a:rPr>
              <a:t>https://www.varam.gov.lv/lv/digitalas-parvaldes-arhitektura </a:t>
            </a:r>
            <a:r>
              <a:rPr lang="en-US" sz="1800" noProof="0">
                <a:solidFill>
                  <a:srgbClr val="29702A"/>
                </a:solidFill>
                <a:latin typeface="Verdana"/>
                <a:ea typeface="Verdana"/>
              </a:rPr>
              <a:t> </a:t>
            </a:r>
            <a:endParaRPr lang="en-US" noProof="0">
              <a:solidFill>
                <a:srgbClr val="29702A"/>
              </a:solidFill>
              <a:latin typeface="Verdana"/>
              <a:ea typeface="Verdana"/>
            </a:endParaRPr>
          </a:p>
        </p:txBody>
      </p:sp>
    </p:spTree>
    <p:extLst>
      <p:ext uri="{BB962C8B-B14F-4D97-AF65-F5344CB8AC3E}">
        <p14:creationId xmlns:p14="http://schemas.microsoft.com/office/powerpoint/2010/main" val="2669632052"/>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C4906-4830-6A6C-A20B-9B2F7545BC1D}"/>
            </a:ext>
          </a:extLst>
        </p:cNvPr>
        <p:cNvGrpSpPr/>
        <p:nvPr/>
      </p:nvGrpSpPr>
      <p:grpSpPr>
        <a:xfrm>
          <a:off x="0" y="0"/>
          <a:ext cx="0" cy="0"/>
          <a:chOff x="0" y="0"/>
          <a:chExt cx="0" cy="0"/>
        </a:xfrm>
      </p:grpSpPr>
      <p:sp>
        <p:nvSpPr>
          <p:cNvPr id="32" name="Object 1">
            <a:extLst>
              <a:ext uri="{FF2B5EF4-FFF2-40B4-BE49-F238E27FC236}">
                <a16:creationId xmlns:a16="http://schemas.microsoft.com/office/drawing/2014/main" id="{8AEE0C5E-C4FC-321D-D1FF-80B6521623E8}"/>
              </a:ext>
            </a:extLst>
          </p:cNvPr>
          <p:cNvSpPr/>
          <p:nvPr/>
        </p:nvSpPr>
        <p:spPr>
          <a:xfrm>
            <a:off x="2934865" y="816352"/>
            <a:ext cx="6509554" cy="720104"/>
          </a:xfrm>
          <a:prstGeom prst="rect">
            <a:avLst/>
          </a:prstGeom>
          <a:noFill/>
        </p:spPr>
        <p:txBody>
          <a:bodyPr wrap="square" lIns="0" tIns="0" rIns="0" bIns="0" rtlCol="0" anchor="t"/>
          <a:lstStyle/>
          <a:p>
            <a:pPr>
              <a:lnSpc>
                <a:spcPts val="4016"/>
              </a:lnSpc>
            </a:pPr>
            <a:r>
              <a:rPr lang="lv-LV" sz="2400" b="1" noProof="0">
                <a:latin typeface="Verdana"/>
                <a:ea typeface="Verdana"/>
                <a:cs typeface="Arial"/>
              </a:rPr>
              <a:t>IKT pārvaldības politikas attīstība</a:t>
            </a:r>
            <a:endParaRPr lang="lv-LV" sz="2400" b="1">
              <a:solidFill>
                <a:srgbClr val="C00000"/>
              </a:solidFill>
              <a:latin typeface="Verdana"/>
              <a:ea typeface="Verdana"/>
              <a:cs typeface="Arial"/>
            </a:endParaRPr>
          </a:p>
        </p:txBody>
      </p:sp>
      <p:sp>
        <p:nvSpPr>
          <p:cNvPr id="13315" name="Object 2">
            <a:extLst>
              <a:ext uri="{FF2B5EF4-FFF2-40B4-BE49-F238E27FC236}">
                <a16:creationId xmlns:a16="http://schemas.microsoft.com/office/drawing/2014/main" id="{BF45B257-C343-6023-A50E-3EE62FB460BA}"/>
              </a:ext>
            </a:extLst>
          </p:cNvPr>
          <p:cNvSpPr/>
          <p:nvPr/>
        </p:nvSpPr>
        <p:spPr>
          <a:xfrm flipH="1">
            <a:off x="-607425" y="3101087"/>
            <a:ext cx="6011177" cy="266441"/>
          </a:xfrm>
          <a:prstGeom prst="rect">
            <a:avLst/>
          </a:prstGeom>
          <a:noFill/>
        </p:spPr>
        <p:txBody>
          <a:bodyPr wrap="square" lIns="0" tIns="0" rIns="0" bIns="0" rtlCol="0" anchor="t"/>
          <a:lstStyle/>
          <a:p>
            <a:pPr algn="ctr" defTabSz="914446">
              <a:lnSpc>
                <a:spcPts val="2100"/>
              </a:lnSpc>
              <a:spcBef>
                <a:spcPts val="816"/>
              </a:spcBef>
            </a:pPr>
            <a:endParaRPr lang="en-US" sz="1800">
              <a:solidFill>
                <a:prstClr val="black"/>
              </a:solidFill>
              <a:latin typeface="Arial"/>
            </a:endParaRPr>
          </a:p>
        </p:txBody>
      </p:sp>
      <p:grpSp>
        <p:nvGrpSpPr>
          <p:cNvPr id="4" name="Google Shape;7601;p71">
            <a:extLst>
              <a:ext uri="{FF2B5EF4-FFF2-40B4-BE49-F238E27FC236}">
                <a16:creationId xmlns:a16="http://schemas.microsoft.com/office/drawing/2014/main" id="{328133DF-8425-70A4-A71E-517C54417981}"/>
              </a:ext>
            </a:extLst>
          </p:cNvPr>
          <p:cNvGrpSpPr/>
          <p:nvPr/>
        </p:nvGrpSpPr>
        <p:grpSpPr>
          <a:xfrm>
            <a:off x="3949995" y="3125162"/>
            <a:ext cx="7360925" cy="1226380"/>
            <a:chOff x="3512551" y="2376120"/>
            <a:chExt cx="1597046" cy="289886"/>
          </a:xfrm>
        </p:grpSpPr>
        <p:grpSp>
          <p:nvGrpSpPr>
            <p:cNvPr id="5" name="Google Shape;7602;p71">
              <a:extLst>
                <a:ext uri="{FF2B5EF4-FFF2-40B4-BE49-F238E27FC236}">
                  <a16:creationId xmlns:a16="http://schemas.microsoft.com/office/drawing/2014/main" id="{DEB82BBB-0554-FE81-FDD0-ACF3377492D6}"/>
                </a:ext>
              </a:extLst>
            </p:cNvPr>
            <p:cNvGrpSpPr/>
            <p:nvPr/>
          </p:nvGrpSpPr>
          <p:grpSpPr>
            <a:xfrm>
              <a:off x="3738198" y="2553002"/>
              <a:ext cx="1145834" cy="116"/>
              <a:chOff x="3738198" y="2553002"/>
              <a:chExt cx="1145834" cy="116"/>
            </a:xfrm>
          </p:grpSpPr>
          <p:cxnSp>
            <p:nvCxnSpPr>
              <p:cNvPr id="21" name="Google Shape;7603;p71">
                <a:extLst>
                  <a:ext uri="{FF2B5EF4-FFF2-40B4-BE49-F238E27FC236}">
                    <a16:creationId xmlns:a16="http://schemas.microsoft.com/office/drawing/2014/main" id="{7BD86B54-B511-0EF0-168C-F853165F63B5}"/>
                  </a:ext>
                </a:extLst>
              </p:cNvPr>
              <p:cNvCxnSpPr/>
              <p:nvPr/>
            </p:nvCxnSpPr>
            <p:spPr>
              <a:xfrm>
                <a:off x="4195395" y="2553002"/>
                <a:ext cx="231600" cy="0"/>
              </a:xfrm>
              <a:prstGeom prst="straightConnector1">
                <a:avLst/>
              </a:prstGeom>
              <a:noFill/>
              <a:ln w="9525" cap="flat" cmpd="sng">
                <a:solidFill>
                  <a:srgbClr val="29702A"/>
                </a:solidFill>
                <a:prstDash val="solid"/>
                <a:round/>
                <a:headEnd type="none" w="med" len="med"/>
                <a:tailEnd type="none" w="med" len="med"/>
              </a:ln>
            </p:spPr>
          </p:cxnSp>
          <p:cxnSp>
            <p:nvCxnSpPr>
              <p:cNvPr id="22" name="Google Shape;7604;p71">
                <a:extLst>
                  <a:ext uri="{FF2B5EF4-FFF2-40B4-BE49-F238E27FC236}">
                    <a16:creationId xmlns:a16="http://schemas.microsoft.com/office/drawing/2014/main" id="{C5CD8F6D-AEE2-0FB2-2866-110038C8E534}"/>
                  </a:ext>
                </a:extLst>
              </p:cNvPr>
              <p:cNvCxnSpPr/>
              <p:nvPr/>
            </p:nvCxnSpPr>
            <p:spPr>
              <a:xfrm>
                <a:off x="4652432" y="2553002"/>
                <a:ext cx="231600" cy="0"/>
              </a:xfrm>
              <a:prstGeom prst="straightConnector1">
                <a:avLst/>
              </a:prstGeom>
              <a:noFill/>
              <a:ln w="9525" cap="flat" cmpd="sng">
                <a:solidFill>
                  <a:srgbClr val="29702A"/>
                </a:solidFill>
                <a:prstDash val="solid"/>
                <a:round/>
                <a:headEnd type="none" w="med" len="med"/>
                <a:tailEnd type="none" w="med" len="med"/>
              </a:ln>
            </p:spPr>
          </p:cxnSp>
          <p:cxnSp>
            <p:nvCxnSpPr>
              <p:cNvPr id="23" name="Google Shape;7605;p71">
                <a:extLst>
                  <a:ext uri="{FF2B5EF4-FFF2-40B4-BE49-F238E27FC236}">
                    <a16:creationId xmlns:a16="http://schemas.microsoft.com/office/drawing/2014/main" id="{C4BFFEB4-6765-6B52-C395-3E96763D66CE}"/>
                  </a:ext>
                </a:extLst>
              </p:cNvPr>
              <p:cNvCxnSpPr>
                <a:stCxn id="10" idx="6"/>
                <a:endCxn id="19" idx="2"/>
              </p:cNvCxnSpPr>
              <p:nvPr/>
            </p:nvCxnSpPr>
            <p:spPr>
              <a:xfrm flipV="1">
                <a:off x="3738198" y="2553080"/>
                <a:ext cx="227914" cy="38"/>
              </a:xfrm>
              <a:prstGeom prst="straightConnector1">
                <a:avLst/>
              </a:prstGeom>
              <a:noFill/>
              <a:ln w="9525" cap="flat" cmpd="sng">
                <a:solidFill>
                  <a:srgbClr val="29702A"/>
                </a:solidFill>
                <a:prstDash val="solid"/>
                <a:round/>
                <a:headEnd type="none" w="med" len="med"/>
                <a:tailEnd type="none" w="med" len="med"/>
              </a:ln>
            </p:spPr>
          </p:cxnSp>
        </p:grpSp>
        <p:grpSp>
          <p:nvGrpSpPr>
            <p:cNvPr id="6" name="Google Shape;7608;p71">
              <a:extLst>
                <a:ext uri="{FF2B5EF4-FFF2-40B4-BE49-F238E27FC236}">
                  <a16:creationId xmlns:a16="http://schemas.microsoft.com/office/drawing/2014/main" id="{086B1EC2-9AE3-D23F-2498-2470D617BBCD}"/>
                </a:ext>
              </a:extLst>
            </p:cNvPr>
            <p:cNvGrpSpPr/>
            <p:nvPr/>
          </p:nvGrpSpPr>
          <p:grpSpPr>
            <a:xfrm>
              <a:off x="3966112" y="2440153"/>
              <a:ext cx="225853" cy="225853"/>
              <a:chOff x="3966112" y="2440153"/>
              <a:chExt cx="225853" cy="225853"/>
            </a:xfrm>
          </p:grpSpPr>
          <p:sp>
            <p:nvSpPr>
              <p:cNvPr id="19" name="Google Shape;7607;p71">
                <a:extLst>
                  <a:ext uri="{FF2B5EF4-FFF2-40B4-BE49-F238E27FC236}">
                    <a16:creationId xmlns:a16="http://schemas.microsoft.com/office/drawing/2014/main" id="{89A3A13B-1CF7-D2DF-4D3E-8C98850EF78A}"/>
                  </a:ext>
                </a:extLst>
              </p:cNvPr>
              <p:cNvSpPr/>
              <p:nvPr/>
            </p:nvSpPr>
            <p:spPr>
              <a:xfrm>
                <a:off x="3966112" y="2440153"/>
                <a:ext cx="225853" cy="225853"/>
              </a:xfrm>
              <a:prstGeom prst="ellipse">
                <a:avLst/>
              </a:prstGeom>
              <a:noFill/>
              <a:ln w="9525" cap="flat" cmpd="sng">
                <a:solidFill>
                  <a:srgbClr val="29702A"/>
                </a:solidFill>
                <a:prstDash val="solid"/>
                <a:round/>
                <a:headEnd type="none" w="sm" len="sm"/>
                <a:tailEnd type="none" w="sm" len="sm"/>
              </a:ln>
            </p:spPr>
            <p:txBody>
              <a:bodyPr spcFirstLastPara="1" wrap="square" lIns="121900" tIns="121900" rIns="121900" bIns="121900" anchor="ctr" anchorCtr="0">
                <a:noAutofit/>
              </a:bodyPr>
              <a:lstStyle/>
              <a:p>
                <a:pPr>
                  <a:spcBef>
                    <a:spcPts val="0"/>
                  </a:spcBef>
                  <a:spcAft>
                    <a:spcPts val="0"/>
                  </a:spcAft>
                </a:pPr>
                <a:endParaRPr sz="2267">
                  <a:solidFill>
                    <a:srgbClr val="29702A"/>
                  </a:solidFill>
                </a:endParaRPr>
              </a:p>
            </p:txBody>
          </p:sp>
          <p:sp>
            <p:nvSpPr>
              <p:cNvPr id="20" name="Google Shape;7610;p71">
                <a:extLst>
                  <a:ext uri="{FF2B5EF4-FFF2-40B4-BE49-F238E27FC236}">
                    <a16:creationId xmlns:a16="http://schemas.microsoft.com/office/drawing/2014/main" id="{C4FDA437-C0A8-D402-79C3-BC3F0D159CF3}"/>
                  </a:ext>
                </a:extLst>
              </p:cNvPr>
              <p:cNvSpPr/>
              <p:nvPr/>
            </p:nvSpPr>
            <p:spPr>
              <a:xfrm>
                <a:off x="3998471" y="2468982"/>
                <a:ext cx="168273" cy="168273"/>
              </a:xfrm>
              <a:prstGeom prst="ellipse">
                <a:avLst/>
              </a:prstGeom>
              <a:solidFill>
                <a:srgbClr val="ECEBC9"/>
              </a:solidFill>
              <a:ln w="9525" cap="flat" cmpd="sng">
                <a:solidFill>
                  <a:srgbClr val="29702A"/>
                </a:solidFill>
                <a:prstDash val="solid"/>
                <a:round/>
                <a:headEnd type="none" w="sm" len="sm"/>
                <a:tailEnd type="none" w="sm" len="sm"/>
              </a:ln>
            </p:spPr>
            <p:txBody>
              <a:bodyPr spcFirstLastPara="1" wrap="square" lIns="121900" tIns="121900" rIns="121900" bIns="121900" anchor="ctr" anchorCtr="0">
                <a:noAutofit/>
              </a:bodyPr>
              <a:lstStyle/>
              <a:p>
                <a:pPr>
                  <a:spcBef>
                    <a:spcPts val="0"/>
                  </a:spcBef>
                  <a:spcAft>
                    <a:spcPts val="0"/>
                  </a:spcAft>
                </a:pPr>
                <a:endParaRPr sz="2267">
                  <a:solidFill>
                    <a:srgbClr val="29702A"/>
                  </a:solidFill>
                </a:endParaRPr>
              </a:p>
            </p:txBody>
          </p:sp>
        </p:grpSp>
        <p:grpSp>
          <p:nvGrpSpPr>
            <p:cNvPr id="7" name="Google Shape;7611;p71">
              <a:extLst>
                <a:ext uri="{FF2B5EF4-FFF2-40B4-BE49-F238E27FC236}">
                  <a16:creationId xmlns:a16="http://schemas.microsoft.com/office/drawing/2014/main" id="{71800BA4-8D5E-281B-C519-E5995E4ED12C}"/>
                </a:ext>
              </a:extLst>
            </p:cNvPr>
            <p:cNvGrpSpPr/>
            <p:nvPr/>
          </p:nvGrpSpPr>
          <p:grpSpPr>
            <a:xfrm>
              <a:off x="4426818" y="2376120"/>
              <a:ext cx="568915" cy="289731"/>
              <a:chOff x="4426818" y="2376120"/>
              <a:chExt cx="568915" cy="289731"/>
            </a:xfrm>
          </p:grpSpPr>
          <p:cxnSp>
            <p:nvCxnSpPr>
              <p:cNvPr id="15" name="Google Shape;7612;p71">
                <a:extLst>
                  <a:ext uri="{FF2B5EF4-FFF2-40B4-BE49-F238E27FC236}">
                    <a16:creationId xmlns:a16="http://schemas.microsoft.com/office/drawing/2014/main" id="{EB0C2226-E3E2-BDD0-6BC5-51FA241489BE}"/>
                  </a:ext>
                </a:extLst>
              </p:cNvPr>
              <p:cNvCxnSpPr>
                <a:cxnSpLocks/>
              </p:cNvCxnSpPr>
              <p:nvPr/>
            </p:nvCxnSpPr>
            <p:spPr>
              <a:xfrm flipH="1" flipV="1">
                <a:off x="4995696" y="2376120"/>
                <a:ext cx="37" cy="97581"/>
              </a:xfrm>
              <a:prstGeom prst="straightConnector1">
                <a:avLst/>
              </a:prstGeom>
              <a:noFill/>
              <a:ln w="9525" cap="flat" cmpd="sng">
                <a:solidFill>
                  <a:srgbClr val="29702A"/>
                </a:solidFill>
                <a:prstDash val="solid"/>
                <a:round/>
                <a:headEnd type="none" w="med" len="med"/>
                <a:tailEnd type="none" w="med" len="med"/>
              </a:ln>
            </p:spPr>
          </p:cxnSp>
          <p:sp>
            <p:nvSpPr>
              <p:cNvPr id="16" name="Google Shape;7614;p71">
                <a:extLst>
                  <a:ext uri="{FF2B5EF4-FFF2-40B4-BE49-F238E27FC236}">
                    <a16:creationId xmlns:a16="http://schemas.microsoft.com/office/drawing/2014/main" id="{00B954A8-280C-35E8-E006-BDA540C6226A}"/>
                  </a:ext>
                </a:extLst>
              </p:cNvPr>
              <p:cNvSpPr/>
              <p:nvPr/>
            </p:nvSpPr>
            <p:spPr>
              <a:xfrm>
                <a:off x="4426818" y="2440153"/>
                <a:ext cx="225613" cy="225698"/>
              </a:xfrm>
              <a:prstGeom prst="ellipse">
                <a:avLst/>
              </a:prstGeom>
              <a:noFill/>
              <a:ln w="9525" cap="flat" cmpd="sng">
                <a:solidFill>
                  <a:srgbClr val="29702A"/>
                </a:solidFill>
                <a:prstDash val="solid"/>
                <a:round/>
                <a:headEnd type="none" w="sm" len="sm"/>
                <a:tailEnd type="none" w="sm" len="sm"/>
              </a:ln>
            </p:spPr>
            <p:txBody>
              <a:bodyPr spcFirstLastPara="1" wrap="square" lIns="121900" tIns="121900" rIns="121900" bIns="121900" anchor="ctr" anchorCtr="0">
                <a:noAutofit/>
              </a:bodyPr>
              <a:lstStyle/>
              <a:p>
                <a:pPr>
                  <a:spcBef>
                    <a:spcPts val="0"/>
                  </a:spcBef>
                  <a:spcAft>
                    <a:spcPts val="0"/>
                  </a:spcAft>
                </a:pPr>
                <a:endParaRPr sz="2267">
                  <a:solidFill>
                    <a:srgbClr val="29702A"/>
                  </a:solidFill>
                </a:endParaRPr>
              </a:p>
            </p:txBody>
          </p:sp>
          <p:sp>
            <p:nvSpPr>
              <p:cNvPr id="17" name="Google Shape;7613;p71">
                <a:extLst>
                  <a:ext uri="{FF2B5EF4-FFF2-40B4-BE49-F238E27FC236}">
                    <a16:creationId xmlns:a16="http://schemas.microsoft.com/office/drawing/2014/main" id="{23C2204B-3A37-C03B-1301-20D78263CC84}"/>
                  </a:ext>
                </a:extLst>
              </p:cNvPr>
              <p:cNvSpPr/>
              <p:nvPr/>
            </p:nvSpPr>
            <p:spPr>
              <a:xfrm>
                <a:off x="4455644" y="2468982"/>
                <a:ext cx="168035" cy="168035"/>
              </a:xfrm>
              <a:prstGeom prst="ellipse">
                <a:avLst/>
              </a:prstGeom>
              <a:solidFill>
                <a:srgbClr val="ECEBC9"/>
              </a:solidFill>
              <a:ln w="9525" cap="flat" cmpd="sng">
                <a:solidFill>
                  <a:srgbClr val="29702A"/>
                </a:solidFill>
                <a:prstDash val="solid"/>
                <a:round/>
                <a:headEnd type="none" w="sm" len="sm"/>
                <a:tailEnd type="none" w="sm" len="sm"/>
              </a:ln>
            </p:spPr>
            <p:txBody>
              <a:bodyPr spcFirstLastPara="1" wrap="square" lIns="121900" tIns="121900" rIns="121900" bIns="121900" anchor="ctr" anchorCtr="0">
                <a:noAutofit/>
              </a:bodyPr>
              <a:lstStyle/>
              <a:p>
                <a:pPr>
                  <a:spcBef>
                    <a:spcPts val="0"/>
                  </a:spcBef>
                  <a:spcAft>
                    <a:spcPts val="0"/>
                  </a:spcAft>
                </a:pPr>
                <a:endParaRPr sz="2267">
                  <a:solidFill>
                    <a:srgbClr val="29702A"/>
                  </a:solidFill>
                </a:endParaRPr>
              </a:p>
            </p:txBody>
          </p:sp>
        </p:grpSp>
        <p:grpSp>
          <p:nvGrpSpPr>
            <p:cNvPr id="8" name="Google Shape;7615;p71">
              <a:extLst>
                <a:ext uri="{FF2B5EF4-FFF2-40B4-BE49-F238E27FC236}">
                  <a16:creationId xmlns:a16="http://schemas.microsoft.com/office/drawing/2014/main" id="{E0E852E2-34D6-08D0-A02C-3A2CFFF241BB}"/>
                </a:ext>
              </a:extLst>
            </p:cNvPr>
            <p:cNvGrpSpPr/>
            <p:nvPr/>
          </p:nvGrpSpPr>
          <p:grpSpPr>
            <a:xfrm>
              <a:off x="4883984" y="2440153"/>
              <a:ext cx="225613" cy="225698"/>
              <a:chOff x="4883984" y="2440153"/>
              <a:chExt cx="225613" cy="225698"/>
            </a:xfrm>
          </p:grpSpPr>
          <p:sp>
            <p:nvSpPr>
              <p:cNvPr id="13" name="Google Shape;7617;p71">
                <a:extLst>
                  <a:ext uri="{FF2B5EF4-FFF2-40B4-BE49-F238E27FC236}">
                    <a16:creationId xmlns:a16="http://schemas.microsoft.com/office/drawing/2014/main" id="{F39869AD-7A1C-F612-6784-9CDB6E7F9C6E}"/>
                  </a:ext>
                </a:extLst>
              </p:cNvPr>
              <p:cNvSpPr/>
              <p:nvPr/>
            </p:nvSpPr>
            <p:spPr>
              <a:xfrm>
                <a:off x="4883984" y="2440153"/>
                <a:ext cx="225613" cy="225698"/>
              </a:xfrm>
              <a:prstGeom prst="ellipse">
                <a:avLst/>
              </a:prstGeom>
              <a:noFill/>
              <a:ln w="9525" cap="flat" cmpd="sng">
                <a:solidFill>
                  <a:srgbClr val="29702A"/>
                </a:solidFill>
                <a:prstDash val="solid"/>
                <a:round/>
                <a:headEnd type="none" w="sm" len="sm"/>
                <a:tailEnd type="none" w="sm" len="sm"/>
              </a:ln>
            </p:spPr>
            <p:txBody>
              <a:bodyPr spcFirstLastPara="1" wrap="square" lIns="121900" tIns="121900" rIns="121900" bIns="121900" anchor="ctr" anchorCtr="0">
                <a:noAutofit/>
              </a:bodyPr>
              <a:lstStyle/>
              <a:p>
                <a:pPr>
                  <a:spcBef>
                    <a:spcPts val="0"/>
                  </a:spcBef>
                  <a:spcAft>
                    <a:spcPts val="0"/>
                  </a:spcAft>
                </a:pPr>
                <a:endParaRPr sz="2267">
                  <a:solidFill>
                    <a:srgbClr val="29702A"/>
                  </a:solidFill>
                </a:endParaRPr>
              </a:p>
            </p:txBody>
          </p:sp>
          <p:sp>
            <p:nvSpPr>
              <p:cNvPr id="14" name="Google Shape;7618;p71">
                <a:extLst>
                  <a:ext uri="{FF2B5EF4-FFF2-40B4-BE49-F238E27FC236}">
                    <a16:creationId xmlns:a16="http://schemas.microsoft.com/office/drawing/2014/main" id="{4F94E2D4-63B4-7A3F-CDC8-99DB22AE7BD1}"/>
                  </a:ext>
                </a:extLst>
              </p:cNvPr>
              <p:cNvSpPr/>
              <p:nvPr/>
            </p:nvSpPr>
            <p:spPr>
              <a:xfrm>
                <a:off x="4912810" y="2468982"/>
                <a:ext cx="168035" cy="168035"/>
              </a:xfrm>
              <a:prstGeom prst="ellipse">
                <a:avLst/>
              </a:prstGeom>
              <a:solidFill>
                <a:srgbClr val="ECEBC9"/>
              </a:solidFill>
              <a:ln w="9525" cap="flat" cmpd="sng">
                <a:solidFill>
                  <a:srgbClr val="29702A"/>
                </a:solidFill>
                <a:prstDash val="solid"/>
                <a:round/>
                <a:headEnd type="none" w="sm" len="sm"/>
                <a:tailEnd type="none" w="sm" len="sm"/>
              </a:ln>
            </p:spPr>
            <p:txBody>
              <a:bodyPr spcFirstLastPara="1" wrap="square" lIns="121900" tIns="121900" rIns="121900" bIns="121900" anchor="ctr" anchorCtr="0">
                <a:noAutofit/>
              </a:bodyPr>
              <a:lstStyle/>
              <a:p>
                <a:pPr>
                  <a:spcBef>
                    <a:spcPts val="0"/>
                  </a:spcBef>
                  <a:spcAft>
                    <a:spcPts val="0"/>
                  </a:spcAft>
                </a:pPr>
                <a:endParaRPr sz="2267">
                  <a:solidFill>
                    <a:srgbClr val="29702A"/>
                  </a:solidFill>
                </a:endParaRPr>
              </a:p>
            </p:txBody>
          </p:sp>
        </p:grpSp>
        <p:grpSp>
          <p:nvGrpSpPr>
            <p:cNvPr id="9" name="Google Shape;7619;p71">
              <a:extLst>
                <a:ext uri="{FF2B5EF4-FFF2-40B4-BE49-F238E27FC236}">
                  <a16:creationId xmlns:a16="http://schemas.microsoft.com/office/drawing/2014/main" id="{38289B0D-E941-6F44-5E9C-91420128D1F3}"/>
                </a:ext>
              </a:extLst>
            </p:cNvPr>
            <p:cNvGrpSpPr/>
            <p:nvPr/>
          </p:nvGrpSpPr>
          <p:grpSpPr>
            <a:xfrm>
              <a:off x="3512551" y="2440251"/>
              <a:ext cx="225647" cy="225732"/>
              <a:chOff x="2182679" y="2292572"/>
              <a:chExt cx="792300" cy="792600"/>
            </a:xfrm>
          </p:grpSpPr>
          <p:sp>
            <p:nvSpPr>
              <p:cNvPr id="10" name="Google Shape;7606;p71">
                <a:extLst>
                  <a:ext uri="{FF2B5EF4-FFF2-40B4-BE49-F238E27FC236}">
                    <a16:creationId xmlns:a16="http://schemas.microsoft.com/office/drawing/2014/main" id="{1254AE0A-1691-992D-4448-39F1DFFA5A23}"/>
                  </a:ext>
                </a:extLst>
              </p:cNvPr>
              <p:cNvSpPr/>
              <p:nvPr/>
            </p:nvSpPr>
            <p:spPr>
              <a:xfrm>
                <a:off x="2182679" y="2292572"/>
                <a:ext cx="792300" cy="792600"/>
              </a:xfrm>
              <a:prstGeom prst="ellipse">
                <a:avLst/>
              </a:prstGeom>
              <a:noFill/>
              <a:ln w="9525" cap="flat" cmpd="sng">
                <a:solidFill>
                  <a:srgbClr val="29702A"/>
                </a:solidFill>
                <a:prstDash val="solid"/>
                <a:round/>
                <a:headEnd type="none" w="sm" len="sm"/>
                <a:tailEnd type="none" w="sm" len="sm"/>
              </a:ln>
            </p:spPr>
            <p:txBody>
              <a:bodyPr spcFirstLastPara="1" wrap="square" lIns="121900" tIns="121900" rIns="121900" bIns="121900" anchor="ctr" anchorCtr="0">
                <a:noAutofit/>
              </a:bodyPr>
              <a:lstStyle/>
              <a:p>
                <a:pPr>
                  <a:spcBef>
                    <a:spcPts val="0"/>
                  </a:spcBef>
                  <a:spcAft>
                    <a:spcPts val="0"/>
                  </a:spcAft>
                </a:pPr>
                <a:endParaRPr sz="2267">
                  <a:solidFill>
                    <a:srgbClr val="29702A"/>
                  </a:solidFill>
                </a:endParaRPr>
              </a:p>
            </p:txBody>
          </p:sp>
          <p:sp>
            <p:nvSpPr>
              <p:cNvPr id="11" name="Google Shape;7621;p71">
                <a:extLst>
                  <a:ext uri="{FF2B5EF4-FFF2-40B4-BE49-F238E27FC236}">
                    <a16:creationId xmlns:a16="http://schemas.microsoft.com/office/drawing/2014/main" id="{FDF3ED64-E27F-7A3E-E6DE-4CF24DB6E392}"/>
                  </a:ext>
                </a:extLst>
              </p:cNvPr>
              <p:cNvSpPr/>
              <p:nvPr/>
            </p:nvSpPr>
            <p:spPr>
              <a:xfrm>
                <a:off x="2283911" y="2393814"/>
                <a:ext cx="590100" cy="590100"/>
              </a:xfrm>
              <a:prstGeom prst="ellipse">
                <a:avLst/>
              </a:prstGeom>
              <a:solidFill>
                <a:srgbClr val="ECEBC9"/>
              </a:solidFill>
              <a:ln w="9525" cap="flat" cmpd="sng">
                <a:solidFill>
                  <a:srgbClr val="29702A"/>
                </a:solidFill>
                <a:prstDash val="solid"/>
                <a:round/>
                <a:headEnd type="none" w="sm" len="sm"/>
                <a:tailEnd type="none" w="sm" len="sm"/>
              </a:ln>
            </p:spPr>
            <p:txBody>
              <a:bodyPr spcFirstLastPara="1" wrap="square" lIns="121900" tIns="121900" rIns="121900" bIns="121900" anchor="ctr" anchorCtr="0">
                <a:noAutofit/>
              </a:bodyPr>
              <a:lstStyle/>
              <a:p>
                <a:pPr>
                  <a:spcBef>
                    <a:spcPts val="0"/>
                  </a:spcBef>
                  <a:spcAft>
                    <a:spcPts val="0"/>
                  </a:spcAft>
                </a:pPr>
                <a:endParaRPr sz="2267">
                  <a:solidFill>
                    <a:srgbClr val="29702A"/>
                  </a:solidFill>
                </a:endParaRPr>
              </a:p>
            </p:txBody>
          </p:sp>
        </p:grpSp>
      </p:grpSp>
      <p:sp>
        <p:nvSpPr>
          <p:cNvPr id="24" name="TextBox 23">
            <a:extLst>
              <a:ext uri="{FF2B5EF4-FFF2-40B4-BE49-F238E27FC236}">
                <a16:creationId xmlns:a16="http://schemas.microsoft.com/office/drawing/2014/main" id="{3D910ADE-91CC-DF31-37E9-86A8906F2E02}"/>
              </a:ext>
            </a:extLst>
          </p:cNvPr>
          <p:cNvSpPr txBox="1"/>
          <p:nvPr/>
        </p:nvSpPr>
        <p:spPr>
          <a:xfrm>
            <a:off x="4027234" y="3684830"/>
            <a:ext cx="957834" cy="369332"/>
          </a:xfrm>
          <a:prstGeom prst="rect">
            <a:avLst/>
          </a:prstGeom>
          <a:noFill/>
        </p:spPr>
        <p:txBody>
          <a:bodyPr wrap="square">
            <a:spAutoFit/>
          </a:bodyPr>
          <a:lstStyle/>
          <a:p>
            <a:pPr algn="ctr">
              <a:defRPr/>
            </a:pPr>
            <a:r>
              <a:rPr lang="lv-LV" altLang="lv-LV" sz="1800" b="1">
                <a:solidFill>
                  <a:srgbClr val="29702A"/>
                </a:solidFill>
                <a:latin typeface="Verdana" panose="020B0604030504040204" pitchFamily="34" charset="0"/>
                <a:cs typeface="Arial" panose="020B0604020202020204" pitchFamily="34" charset="0"/>
              </a:rPr>
              <a:t>2015</a:t>
            </a:r>
            <a:endParaRPr lang="lv-LV" altLang="lv-LV">
              <a:solidFill>
                <a:srgbClr val="29702A"/>
              </a:solidFill>
              <a:latin typeface="Verdana" panose="020B060403050404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01F2443E-3092-8F06-72E7-0DB1A7B8D889}"/>
              </a:ext>
            </a:extLst>
          </p:cNvPr>
          <p:cNvSpPr txBox="1"/>
          <p:nvPr/>
        </p:nvSpPr>
        <p:spPr>
          <a:xfrm>
            <a:off x="6114703" y="3661251"/>
            <a:ext cx="957834" cy="369332"/>
          </a:xfrm>
          <a:prstGeom prst="rect">
            <a:avLst/>
          </a:prstGeom>
          <a:noFill/>
        </p:spPr>
        <p:txBody>
          <a:bodyPr wrap="square">
            <a:spAutoFit/>
          </a:bodyPr>
          <a:lstStyle/>
          <a:p>
            <a:pPr algn="ctr">
              <a:defRPr/>
            </a:pPr>
            <a:r>
              <a:rPr lang="lv-LV" altLang="lv-LV" sz="1800" b="1">
                <a:solidFill>
                  <a:srgbClr val="29702A"/>
                </a:solidFill>
                <a:latin typeface="Verdana" panose="020B0604030504040204" pitchFamily="34" charset="0"/>
                <a:cs typeface="Arial" panose="020B0604020202020204" pitchFamily="34" charset="0"/>
              </a:rPr>
              <a:t>2021</a:t>
            </a:r>
            <a:endParaRPr lang="lv-LV" altLang="lv-LV">
              <a:solidFill>
                <a:srgbClr val="29702A"/>
              </a:solidFill>
              <a:latin typeface="Verdana" panose="020B060403050404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9662DC21-8EB6-1FA9-8789-DF8B8419F0B5}"/>
              </a:ext>
            </a:extLst>
          </p:cNvPr>
          <p:cNvSpPr txBox="1"/>
          <p:nvPr/>
        </p:nvSpPr>
        <p:spPr>
          <a:xfrm>
            <a:off x="8251996" y="3661251"/>
            <a:ext cx="957834" cy="369332"/>
          </a:xfrm>
          <a:prstGeom prst="rect">
            <a:avLst/>
          </a:prstGeom>
          <a:noFill/>
        </p:spPr>
        <p:txBody>
          <a:bodyPr wrap="square">
            <a:spAutoFit/>
          </a:bodyPr>
          <a:lstStyle/>
          <a:p>
            <a:pPr algn="ctr">
              <a:defRPr/>
            </a:pPr>
            <a:r>
              <a:rPr lang="lv-LV" altLang="lv-LV" sz="1800" b="1">
                <a:solidFill>
                  <a:srgbClr val="29702A"/>
                </a:solidFill>
                <a:latin typeface="Verdana" panose="020B0604030504040204" pitchFamily="34" charset="0"/>
                <a:cs typeface="Arial" panose="020B0604020202020204" pitchFamily="34" charset="0"/>
              </a:rPr>
              <a:t>2025</a:t>
            </a:r>
            <a:endParaRPr lang="lv-LV" altLang="lv-LV">
              <a:solidFill>
                <a:srgbClr val="29702A"/>
              </a:solidFill>
              <a:latin typeface="Verdana" panose="020B060403050404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FAB44184-1403-366F-BDDE-CCE7309E63BA}"/>
              </a:ext>
            </a:extLst>
          </p:cNvPr>
          <p:cNvSpPr txBox="1"/>
          <p:nvPr/>
        </p:nvSpPr>
        <p:spPr>
          <a:xfrm>
            <a:off x="10353086" y="3658235"/>
            <a:ext cx="957834" cy="369332"/>
          </a:xfrm>
          <a:prstGeom prst="rect">
            <a:avLst/>
          </a:prstGeom>
          <a:noFill/>
        </p:spPr>
        <p:txBody>
          <a:bodyPr wrap="square">
            <a:spAutoFit/>
          </a:bodyPr>
          <a:lstStyle/>
          <a:p>
            <a:pPr algn="ctr">
              <a:defRPr/>
            </a:pPr>
            <a:r>
              <a:rPr lang="lv-LV" altLang="lv-LV" sz="1800" b="1">
                <a:solidFill>
                  <a:srgbClr val="29702A"/>
                </a:solidFill>
                <a:latin typeface="Verdana" panose="020B0604030504040204" pitchFamily="34" charset="0"/>
                <a:cs typeface="Arial" panose="020B0604020202020204" pitchFamily="34" charset="0"/>
              </a:rPr>
              <a:t>2026</a:t>
            </a:r>
            <a:endParaRPr lang="lv-LV" altLang="lv-LV">
              <a:solidFill>
                <a:srgbClr val="29702A"/>
              </a:solidFill>
              <a:latin typeface="Verdana" panose="020B0604030504040204" pitchFamily="34" charset="0"/>
              <a:cs typeface="Arial" panose="020B0604020202020204" pitchFamily="34" charset="0"/>
            </a:endParaRPr>
          </a:p>
        </p:txBody>
      </p:sp>
      <p:sp>
        <p:nvSpPr>
          <p:cNvPr id="28" name="TextBox 27">
            <a:extLst>
              <a:ext uri="{FF2B5EF4-FFF2-40B4-BE49-F238E27FC236}">
                <a16:creationId xmlns:a16="http://schemas.microsoft.com/office/drawing/2014/main" id="{33C4E038-2098-B78E-F78A-C07C1D7A52F3}"/>
              </a:ext>
            </a:extLst>
          </p:cNvPr>
          <p:cNvSpPr txBox="1"/>
          <p:nvPr/>
        </p:nvSpPr>
        <p:spPr>
          <a:xfrm>
            <a:off x="5535966" y="2480205"/>
            <a:ext cx="3207258" cy="607539"/>
          </a:xfrm>
          <a:prstGeom prst="rect">
            <a:avLst/>
          </a:prstGeom>
          <a:noFill/>
        </p:spPr>
        <p:txBody>
          <a:bodyPr wrap="square">
            <a:spAutoFit/>
          </a:bodyPr>
          <a:lstStyle/>
          <a:p>
            <a:pPr>
              <a:lnSpc>
                <a:spcPct val="107000"/>
              </a:lnSpc>
              <a:spcAft>
                <a:spcPts val="0"/>
              </a:spcAft>
              <a:buClr>
                <a:srgbClr val="29702A"/>
              </a:buClr>
            </a:pPr>
            <a:r>
              <a:rPr lang="lv-LV" sz="1600">
                <a:solidFill>
                  <a:srgbClr val="000000"/>
                </a:solidFill>
                <a:latin typeface="Veranda"/>
              </a:rPr>
              <a:t>IKT resursu un kompetenču konsolidācijas ziņojums</a:t>
            </a:r>
            <a:endParaRPr lang="en-US" sz="1600">
              <a:solidFill>
                <a:srgbClr val="000000"/>
              </a:solidFill>
              <a:latin typeface="Veranda"/>
            </a:endParaRPr>
          </a:p>
        </p:txBody>
      </p:sp>
      <p:sp>
        <p:nvSpPr>
          <p:cNvPr id="29" name="TextBox 28">
            <a:extLst>
              <a:ext uri="{FF2B5EF4-FFF2-40B4-BE49-F238E27FC236}">
                <a16:creationId xmlns:a16="http://schemas.microsoft.com/office/drawing/2014/main" id="{88B4CB24-01FD-8F83-7EFB-3BE8105EBE3E}"/>
              </a:ext>
            </a:extLst>
          </p:cNvPr>
          <p:cNvSpPr txBox="1"/>
          <p:nvPr/>
        </p:nvSpPr>
        <p:spPr>
          <a:xfrm>
            <a:off x="4492371" y="4962906"/>
            <a:ext cx="3207258" cy="830997"/>
          </a:xfrm>
          <a:prstGeom prst="rect">
            <a:avLst/>
          </a:prstGeom>
          <a:noFill/>
        </p:spPr>
        <p:txBody>
          <a:bodyPr wrap="square">
            <a:spAutoFit/>
          </a:bodyPr>
          <a:lstStyle/>
          <a:p>
            <a:pPr>
              <a:spcAft>
                <a:spcPts val="0"/>
              </a:spcAft>
              <a:buClr>
                <a:srgbClr val="29702A"/>
              </a:buClr>
            </a:pPr>
            <a:r>
              <a:rPr lang="lv-LV" sz="1600">
                <a:latin typeface="Verdana" panose="020B0604030504040204" pitchFamily="34" charset="0"/>
                <a:ea typeface="Verdana" panose="020B0604030504040204" pitchFamily="34" charset="0"/>
              </a:rPr>
              <a:t>Publiskās pārvaldes informācijas sistēmu konceptuālā arhitektūra </a:t>
            </a:r>
            <a:endParaRPr lang="en-US" sz="1600" noProof="0">
              <a:solidFill>
                <a:srgbClr val="000000"/>
              </a:solidFill>
              <a:latin typeface="Verdana" panose="020B0604030504040204" pitchFamily="34" charset="0"/>
              <a:ea typeface="Verdana" panose="020B0604030504040204" pitchFamily="34" charset="0"/>
            </a:endParaRPr>
          </a:p>
        </p:txBody>
      </p:sp>
      <p:grpSp>
        <p:nvGrpSpPr>
          <p:cNvPr id="31" name="Group 30">
            <a:extLst>
              <a:ext uri="{FF2B5EF4-FFF2-40B4-BE49-F238E27FC236}">
                <a16:creationId xmlns:a16="http://schemas.microsoft.com/office/drawing/2014/main" id="{24460EFA-81B2-80D3-207D-A3092D1438B3}"/>
              </a:ext>
            </a:extLst>
          </p:cNvPr>
          <p:cNvGrpSpPr/>
          <p:nvPr/>
        </p:nvGrpSpPr>
        <p:grpSpPr>
          <a:xfrm rot="10800000">
            <a:off x="2247739" y="3429065"/>
            <a:ext cx="1057202" cy="991364"/>
            <a:chOff x="2686053" y="3122361"/>
            <a:chExt cx="890588" cy="952663"/>
          </a:xfrm>
        </p:grpSpPr>
        <p:sp>
          <p:nvSpPr>
            <p:cNvPr id="34" name="Oval 33">
              <a:extLst>
                <a:ext uri="{FF2B5EF4-FFF2-40B4-BE49-F238E27FC236}">
                  <a16:creationId xmlns:a16="http://schemas.microsoft.com/office/drawing/2014/main" id="{1B8775AB-FB48-2FFD-4C49-CDE122B9412A}"/>
                </a:ext>
              </a:extLst>
            </p:cNvPr>
            <p:cNvSpPr/>
            <p:nvPr/>
          </p:nvSpPr>
          <p:spPr>
            <a:xfrm>
              <a:off x="2686053" y="3122361"/>
              <a:ext cx="890588" cy="952663"/>
            </a:xfrm>
            <a:prstGeom prst="ellipse">
              <a:avLst/>
            </a:prstGeom>
            <a:solidFill>
              <a:schemeClr val="bg1">
                <a:lumMod val="50000"/>
                <a:alpha val="15000"/>
              </a:schemeClr>
            </a:solidFill>
            <a:ln w="952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defTabSz="938213" rtl="0" eaLnBrk="0" fontAlgn="base" hangingPunct="0">
                <a:spcBef>
                  <a:spcPct val="0"/>
                </a:spcBef>
                <a:spcAft>
                  <a:spcPct val="0"/>
                </a:spcAft>
                <a:defRPr sz="1700" kern="1200">
                  <a:solidFill>
                    <a:schemeClr val="lt1"/>
                  </a:solidFill>
                  <a:latin typeface="+mn-lt"/>
                  <a:ea typeface="+mn-ea"/>
                  <a:cs typeface="+mn-cs"/>
                </a:defRPr>
              </a:lvl1pPr>
              <a:lvl2pPr marL="468313" indent="-11113" algn="l" defTabSz="938213" rtl="0" eaLnBrk="0" fontAlgn="base" hangingPunct="0">
                <a:spcBef>
                  <a:spcPct val="0"/>
                </a:spcBef>
                <a:spcAft>
                  <a:spcPct val="0"/>
                </a:spcAft>
                <a:defRPr sz="1700" kern="1200">
                  <a:solidFill>
                    <a:schemeClr val="lt1"/>
                  </a:solidFill>
                  <a:latin typeface="+mn-lt"/>
                  <a:ea typeface="+mn-ea"/>
                  <a:cs typeface="+mn-cs"/>
                </a:defRPr>
              </a:lvl2pPr>
              <a:lvl3pPr marL="938213" indent="-23813" algn="l" defTabSz="938213" rtl="0" eaLnBrk="0" fontAlgn="base" hangingPunct="0">
                <a:spcBef>
                  <a:spcPct val="0"/>
                </a:spcBef>
                <a:spcAft>
                  <a:spcPct val="0"/>
                </a:spcAft>
                <a:defRPr sz="1700" kern="1200">
                  <a:solidFill>
                    <a:schemeClr val="lt1"/>
                  </a:solidFill>
                  <a:latin typeface="+mn-lt"/>
                  <a:ea typeface="+mn-ea"/>
                  <a:cs typeface="+mn-cs"/>
                </a:defRPr>
              </a:lvl3pPr>
              <a:lvl4pPr marL="1408113" indent="-36513" algn="l" defTabSz="938213" rtl="0" eaLnBrk="0" fontAlgn="base" hangingPunct="0">
                <a:spcBef>
                  <a:spcPct val="0"/>
                </a:spcBef>
                <a:spcAft>
                  <a:spcPct val="0"/>
                </a:spcAft>
                <a:defRPr sz="1700" kern="1200">
                  <a:solidFill>
                    <a:schemeClr val="lt1"/>
                  </a:solidFill>
                  <a:latin typeface="+mn-lt"/>
                  <a:ea typeface="+mn-ea"/>
                  <a:cs typeface="+mn-cs"/>
                </a:defRPr>
              </a:lvl4pPr>
              <a:lvl5pPr marL="1878013" indent="-49213" algn="l" defTabSz="938213" rtl="0" eaLnBrk="0" fontAlgn="base" hangingPunct="0">
                <a:spcBef>
                  <a:spcPct val="0"/>
                </a:spcBef>
                <a:spcAft>
                  <a:spcPct val="0"/>
                </a:spcAft>
                <a:defRPr sz="1700" kern="1200">
                  <a:solidFill>
                    <a:schemeClr val="lt1"/>
                  </a:solidFill>
                  <a:latin typeface="+mn-lt"/>
                  <a:ea typeface="+mn-ea"/>
                  <a:cs typeface="+mn-cs"/>
                </a:defRPr>
              </a:lvl5pPr>
              <a:lvl6pPr marL="2286000" algn="l" defTabSz="914400" rtl="0" eaLnBrk="1" latinLnBrk="0" hangingPunct="1">
                <a:defRPr sz="1700" kern="1200">
                  <a:solidFill>
                    <a:schemeClr val="lt1"/>
                  </a:solidFill>
                  <a:latin typeface="+mn-lt"/>
                  <a:ea typeface="+mn-ea"/>
                  <a:cs typeface="+mn-cs"/>
                </a:defRPr>
              </a:lvl6pPr>
              <a:lvl7pPr marL="2743200" algn="l" defTabSz="914400" rtl="0" eaLnBrk="1" latinLnBrk="0" hangingPunct="1">
                <a:defRPr sz="1700" kern="1200">
                  <a:solidFill>
                    <a:schemeClr val="lt1"/>
                  </a:solidFill>
                  <a:latin typeface="+mn-lt"/>
                  <a:ea typeface="+mn-ea"/>
                  <a:cs typeface="+mn-cs"/>
                </a:defRPr>
              </a:lvl7pPr>
              <a:lvl8pPr marL="3200400" algn="l" defTabSz="914400" rtl="0" eaLnBrk="1" latinLnBrk="0" hangingPunct="1">
                <a:defRPr sz="1700" kern="1200">
                  <a:solidFill>
                    <a:schemeClr val="lt1"/>
                  </a:solidFill>
                  <a:latin typeface="+mn-lt"/>
                  <a:ea typeface="+mn-ea"/>
                  <a:cs typeface="+mn-cs"/>
                </a:defRPr>
              </a:lvl8pPr>
              <a:lvl9pPr marL="3657600" algn="l" defTabSz="914400" rtl="0" eaLnBrk="1" latinLnBrk="0" hangingPunct="1">
                <a:defRPr sz="1700" kern="1200">
                  <a:solidFill>
                    <a:schemeClr val="lt1"/>
                  </a:solidFill>
                  <a:latin typeface="+mn-lt"/>
                  <a:ea typeface="+mn-ea"/>
                  <a:cs typeface="+mn-cs"/>
                </a:defRPr>
              </a:lvl9pPr>
            </a:lstStyle>
            <a:p>
              <a:pPr algn="ctr"/>
              <a:endParaRPr lang="en-US"/>
            </a:p>
          </p:txBody>
        </p:sp>
        <p:sp>
          <p:nvSpPr>
            <p:cNvPr id="35" name="Oval 34">
              <a:extLst>
                <a:ext uri="{FF2B5EF4-FFF2-40B4-BE49-F238E27FC236}">
                  <a16:creationId xmlns:a16="http://schemas.microsoft.com/office/drawing/2014/main" id="{819565F8-119F-1799-19D3-F9FC08B2D3FB}"/>
                </a:ext>
              </a:extLst>
            </p:cNvPr>
            <p:cNvSpPr/>
            <p:nvPr/>
          </p:nvSpPr>
          <p:spPr>
            <a:xfrm>
              <a:off x="2833085" y="3285521"/>
              <a:ext cx="596523" cy="641856"/>
            </a:xfrm>
            <a:prstGeom prst="ellipse">
              <a:avLst/>
            </a:prstGeom>
            <a:solidFill>
              <a:schemeClr val="bg1">
                <a:lumMod val="95000"/>
              </a:schemeClr>
            </a:solidFill>
            <a:ln w="9525">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defTabSz="938213" rtl="0" eaLnBrk="0" fontAlgn="base" hangingPunct="0">
                <a:spcBef>
                  <a:spcPct val="0"/>
                </a:spcBef>
                <a:spcAft>
                  <a:spcPct val="0"/>
                </a:spcAft>
                <a:defRPr sz="1700" kern="1200">
                  <a:solidFill>
                    <a:schemeClr val="lt1"/>
                  </a:solidFill>
                  <a:latin typeface="+mn-lt"/>
                  <a:ea typeface="+mn-ea"/>
                  <a:cs typeface="+mn-cs"/>
                </a:defRPr>
              </a:lvl1pPr>
              <a:lvl2pPr marL="468313" indent="-11113" algn="l" defTabSz="938213" rtl="0" eaLnBrk="0" fontAlgn="base" hangingPunct="0">
                <a:spcBef>
                  <a:spcPct val="0"/>
                </a:spcBef>
                <a:spcAft>
                  <a:spcPct val="0"/>
                </a:spcAft>
                <a:defRPr sz="1700" kern="1200">
                  <a:solidFill>
                    <a:schemeClr val="lt1"/>
                  </a:solidFill>
                  <a:latin typeface="+mn-lt"/>
                  <a:ea typeface="+mn-ea"/>
                  <a:cs typeface="+mn-cs"/>
                </a:defRPr>
              </a:lvl2pPr>
              <a:lvl3pPr marL="938213" indent="-23813" algn="l" defTabSz="938213" rtl="0" eaLnBrk="0" fontAlgn="base" hangingPunct="0">
                <a:spcBef>
                  <a:spcPct val="0"/>
                </a:spcBef>
                <a:spcAft>
                  <a:spcPct val="0"/>
                </a:spcAft>
                <a:defRPr sz="1700" kern="1200">
                  <a:solidFill>
                    <a:schemeClr val="lt1"/>
                  </a:solidFill>
                  <a:latin typeface="+mn-lt"/>
                  <a:ea typeface="+mn-ea"/>
                  <a:cs typeface="+mn-cs"/>
                </a:defRPr>
              </a:lvl3pPr>
              <a:lvl4pPr marL="1408113" indent="-36513" algn="l" defTabSz="938213" rtl="0" eaLnBrk="0" fontAlgn="base" hangingPunct="0">
                <a:spcBef>
                  <a:spcPct val="0"/>
                </a:spcBef>
                <a:spcAft>
                  <a:spcPct val="0"/>
                </a:spcAft>
                <a:defRPr sz="1700" kern="1200">
                  <a:solidFill>
                    <a:schemeClr val="lt1"/>
                  </a:solidFill>
                  <a:latin typeface="+mn-lt"/>
                  <a:ea typeface="+mn-ea"/>
                  <a:cs typeface="+mn-cs"/>
                </a:defRPr>
              </a:lvl4pPr>
              <a:lvl5pPr marL="1878013" indent="-49213" algn="l" defTabSz="938213" rtl="0" eaLnBrk="0" fontAlgn="base" hangingPunct="0">
                <a:spcBef>
                  <a:spcPct val="0"/>
                </a:spcBef>
                <a:spcAft>
                  <a:spcPct val="0"/>
                </a:spcAft>
                <a:defRPr sz="1700" kern="1200">
                  <a:solidFill>
                    <a:schemeClr val="lt1"/>
                  </a:solidFill>
                  <a:latin typeface="+mn-lt"/>
                  <a:ea typeface="+mn-ea"/>
                  <a:cs typeface="+mn-cs"/>
                </a:defRPr>
              </a:lvl5pPr>
              <a:lvl6pPr marL="2286000" algn="l" defTabSz="914400" rtl="0" eaLnBrk="1" latinLnBrk="0" hangingPunct="1">
                <a:defRPr sz="1700" kern="1200">
                  <a:solidFill>
                    <a:schemeClr val="lt1"/>
                  </a:solidFill>
                  <a:latin typeface="+mn-lt"/>
                  <a:ea typeface="+mn-ea"/>
                  <a:cs typeface="+mn-cs"/>
                </a:defRPr>
              </a:lvl6pPr>
              <a:lvl7pPr marL="2743200" algn="l" defTabSz="914400" rtl="0" eaLnBrk="1" latinLnBrk="0" hangingPunct="1">
                <a:defRPr sz="1700" kern="1200">
                  <a:solidFill>
                    <a:schemeClr val="lt1"/>
                  </a:solidFill>
                  <a:latin typeface="+mn-lt"/>
                  <a:ea typeface="+mn-ea"/>
                  <a:cs typeface="+mn-cs"/>
                </a:defRPr>
              </a:lvl7pPr>
              <a:lvl8pPr marL="3200400" algn="l" defTabSz="914400" rtl="0" eaLnBrk="1" latinLnBrk="0" hangingPunct="1">
                <a:defRPr sz="1700" kern="1200">
                  <a:solidFill>
                    <a:schemeClr val="lt1"/>
                  </a:solidFill>
                  <a:latin typeface="+mn-lt"/>
                  <a:ea typeface="+mn-ea"/>
                  <a:cs typeface="+mn-cs"/>
                </a:defRPr>
              </a:lvl8pPr>
              <a:lvl9pPr marL="3657600" algn="l" defTabSz="914400" rtl="0" eaLnBrk="1" latinLnBrk="0" hangingPunct="1">
                <a:defRPr sz="1700" kern="1200">
                  <a:solidFill>
                    <a:schemeClr val="lt1"/>
                  </a:solidFill>
                  <a:latin typeface="+mn-lt"/>
                  <a:ea typeface="+mn-ea"/>
                  <a:cs typeface="+mn-cs"/>
                </a:defRPr>
              </a:lvl9pPr>
            </a:lstStyle>
            <a:p>
              <a:pPr algn="ctr"/>
              <a:endParaRPr lang="en-US"/>
            </a:p>
          </p:txBody>
        </p:sp>
      </p:grpSp>
      <p:sp>
        <p:nvSpPr>
          <p:cNvPr id="36" name="TextBox 35">
            <a:extLst>
              <a:ext uri="{FF2B5EF4-FFF2-40B4-BE49-F238E27FC236}">
                <a16:creationId xmlns:a16="http://schemas.microsoft.com/office/drawing/2014/main" id="{9A8AEB9B-9179-B75E-3F3D-33B8D424B0B3}"/>
              </a:ext>
            </a:extLst>
          </p:cNvPr>
          <p:cNvSpPr txBox="1"/>
          <p:nvPr/>
        </p:nvSpPr>
        <p:spPr>
          <a:xfrm>
            <a:off x="2282185" y="3755470"/>
            <a:ext cx="957834" cy="338554"/>
          </a:xfrm>
          <a:prstGeom prst="rect">
            <a:avLst/>
          </a:prstGeom>
          <a:noFill/>
        </p:spPr>
        <p:txBody>
          <a:bodyPr wrap="square">
            <a:spAutoFit/>
          </a:bodyPr>
          <a:lstStyle/>
          <a:p>
            <a:pPr algn="ctr">
              <a:defRPr/>
            </a:pPr>
            <a:r>
              <a:rPr lang="lv-LV" altLang="lv-LV" sz="1600" b="1">
                <a:solidFill>
                  <a:srgbClr val="29702A"/>
                </a:solidFill>
                <a:latin typeface="Verdana" panose="020B0604030504040204" pitchFamily="34" charset="0"/>
                <a:cs typeface="Arial" panose="020B0604020202020204" pitchFamily="34" charset="0"/>
              </a:rPr>
              <a:t>2013</a:t>
            </a:r>
            <a:endParaRPr lang="lv-LV" altLang="lv-LV" sz="1600">
              <a:solidFill>
                <a:srgbClr val="29702A"/>
              </a:solidFill>
              <a:latin typeface="Verdana" panose="020B0604030504040204" pitchFamily="34" charset="0"/>
              <a:cs typeface="Arial" panose="020B0604020202020204" pitchFamily="34" charset="0"/>
            </a:endParaRPr>
          </a:p>
        </p:txBody>
      </p:sp>
      <p:sp>
        <p:nvSpPr>
          <p:cNvPr id="37" name="TextBox 36">
            <a:extLst>
              <a:ext uri="{FF2B5EF4-FFF2-40B4-BE49-F238E27FC236}">
                <a16:creationId xmlns:a16="http://schemas.microsoft.com/office/drawing/2014/main" id="{C88522C1-8C11-FCF8-81A7-448DC4E290E7}"/>
              </a:ext>
            </a:extLst>
          </p:cNvPr>
          <p:cNvSpPr txBox="1"/>
          <p:nvPr/>
        </p:nvSpPr>
        <p:spPr>
          <a:xfrm>
            <a:off x="1465376" y="2441632"/>
            <a:ext cx="3207258" cy="859466"/>
          </a:xfrm>
          <a:prstGeom prst="rect">
            <a:avLst/>
          </a:prstGeom>
          <a:noFill/>
        </p:spPr>
        <p:txBody>
          <a:bodyPr wrap="square">
            <a:spAutoFit/>
          </a:bodyPr>
          <a:lstStyle/>
          <a:p>
            <a:pPr>
              <a:lnSpc>
                <a:spcPct val="107000"/>
              </a:lnSpc>
              <a:spcAft>
                <a:spcPts val="0"/>
              </a:spcAft>
              <a:buClr>
                <a:srgbClr val="29702A"/>
              </a:buClr>
            </a:pPr>
            <a:r>
              <a:rPr lang="lv-LV" sz="1600">
                <a:latin typeface="Verdana" panose="020B0604030504040204" pitchFamily="34" charset="0"/>
                <a:ea typeface="Verdana" panose="020B0604030504040204" pitchFamily="34" charset="0"/>
              </a:rPr>
              <a:t>Valsts IKT pārvaldības organizācijas modeļa koncepcija</a:t>
            </a:r>
            <a:endParaRPr lang="en-US" sz="1600">
              <a:solidFill>
                <a:srgbClr val="000000"/>
              </a:solidFill>
              <a:effectLst/>
              <a:latin typeface="Verdana" panose="020B0604030504040204" pitchFamily="34" charset="0"/>
              <a:ea typeface="Verdana" panose="020B0604030504040204" pitchFamily="34" charset="0"/>
            </a:endParaRPr>
          </a:p>
        </p:txBody>
      </p:sp>
      <p:cxnSp>
        <p:nvCxnSpPr>
          <p:cNvPr id="38" name="Google Shape;7605;p71">
            <a:extLst>
              <a:ext uri="{FF2B5EF4-FFF2-40B4-BE49-F238E27FC236}">
                <a16:creationId xmlns:a16="http://schemas.microsoft.com/office/drawing/2014/main" id="{6AEC1F70-71E4-CEF2-11D5-FFC36C7CE58D}"/>
              </a:ext>
            </a:extLst>
          </p:cNvPr>
          <p:cNvCxnSpPr>
            <a:cxnSpLocks/>
            <a:stCxn id="34" idx="2"/>
          </p:cNvCxnSpPr>
          <p:nvPr/>
        </p:nvCxnSpPr>
        <p:spPr>
          <a:xfrm>
            <a:off x="3304941" y="3924747"/>
            <a:ext cx="670307" cy="0"/>
          </a:xfrm>
          <a:prstGeom prst="straightConnector1">
            <a:avLst/>
          </a:prstGeom>
          <a:noFill/>
          <a:ln w="9525" cap="flat" cmpd="sng">
            <a:solidFill>
              <a:srgbClr val="29702A"/>
            </a:solidFill>
            <a:prstDash val="solid"/>
            <a:round/>
            <a:headEnd type="none" w="med" len="med"/>
            <a:tailEnd type="none" w="med" len="med"/>
          </a:ln>
        </p:spPr>
      </p:cxnSp>
      <p:sp>
        <p:nvSpPr>
          <p:cNvPr id="39" name="TextBox 38">
            <a:extLst>
              <a:ext uri="{FF2B5EF4-FFF2-40B4-BE49-F238E27FC236}">
                <a16:creationId xmlns:a16="http://schemas.microsoft.com/office/drawing/2014/main" id="{339D64E9-6294-4E03-615D-0A50BEF3870E}"/>
              </a:ext>
            </a:extLst>
          </p:cNvPr>
          <p:cNvSpPr txBox="1"/>
          <p:nvPr/>
        </p:nvSpPr>
        <p:spPr>
          <a:xfrm>
            <a:off x="4311785" y="5837209"/>
            <a:ext cx="5110805" cy="461665"/>
          </a:xfrm>
          <a:prstGeom prst="rect">
            <a:avLst/>
          </a:prstGeom>
          <a:noFill/>
        </p:spPr>
        <p:txBody>
          <a:bodyPr wrap="square" lIns="91440" tIns="45720" rIns="91440" bIns="45720" anchor="t">
            <a:spAutoFit/>
          </a:bodyPr>
          <a:lstStyle/>
          <a:p>
            <a:pPr algn="ctr"/>
            <a:r>
              <a:rPr lang="lv-LV" sz="2400">
                <a:solidFill>
                  <a:schemeClr val="bg1"/>
                </a:solidFill>
                <a:latin typeface="Veranda"/>
                <a:cs typeface="Arial"/>
              </a:rPr>
              <a:t>ICT CONSTRUCTION BOARD</a:t>
            </a:r>
            <a:endParaRPr lang="en-US" sz="2400">
              <a:solidFill>
                <a:schemeClr val="bg1"/>
              </a:solidFill>
              <a:cs typeface="Arial"/>
            </a:endParaRPr>
          </a:p>
        </p:txBody>
      </p:sp>
      <p:cxnSp>
        <p:nvCxnSpPr>
          <p:cNvPr id="40" name="Straight Connector 39">
            <a:extLst>
              <a:ext uri="{FF2B5EF4-FFF2-40B4-BE49-F238E27FC236}">
                <a16:creationId xmlns:a16="http://schemas.microsoft.com/office/drawing/2014/main" id="{8A704AF7-7D62-83D3-27F3-F484DFE45019}"/>
              </a:ext>
            </a:extLst>
          </p:cNvPr>
          <p:cNvCxnSpPr>
            <a:cxnSpLocks/>
            <a:stCxn id="11" idx="4"/>
          </p:cNvCxnSpPr>
          <p:nvPr/>
        </p:nvCxnSpPr>
        <p:spPr>
          <a:xfrm>
            <a:off x="4470182" y="4229444"/>
            <a:ext cx="0" cy="1502057"/>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Google Shape;7612;p71">
            <a:extLst>
              <a:ext uri="{FF2B5EF4-FFF2-40B4-BE49-F238E27FC236}">
                <a16:creationId xmlns:a16="http://schemas.microsoft.com/office/drawing/2014/main" id="{B8E047C4-B8F2-3F93-7EF0-03063808EC66}"/>
              </a:ext>
            </a:extLst>
          </p:cNvPr>
          <p:cNvCxnSpPr>
            <a:cxnSpLocks/>
          </p:cNvCxnSpPr>
          <p:nvPr/>
        </p:nvCxnSpPr>
        <p:spPr>
          <a:xfrm flipH="1" flipV="1">
            <a:off x="2760931" y="3176342"/>
            <a:ext cx="171" cy="412822"/>
          </a:xfrm>
          <a:prstGeom prst="straightConnector1">
            <a:avLst/>
          </a:prstGeom>
          <a:noFill/>
          <a:ln w="9525" cap="flat" cmpd="sng">
            <a:solidFill>
              <a:srgbClr val="29702A"/>
            </a:solidFill>
            <a:prstDash val="solid"/>
            <a:round/>
            <a:headEnd type="none" w="med" len="med"/>
            <a:tailEnd type="none" w="med" len="med"/>
          </a:ln>
        </p:spPr>
      </p:cxnSp>
      <p:cxnSp>
        <p:nvCxnSpPr>
          <p:cNvPr id="45" name="Google Shape;7609;p71">
            <a:extLst>
              <a:ext uri="{FF2B5EF4-FFF2-40B4-BE49-F238E27FC236}">
                <a16:creationId xmlns:a16="http://schemas.microsoft.com/office/drawing/2014/main" id="{FD10FA21-BF36-AD08-CA1D-F4AD4268216E}"/>
              </a:ext>
            </a:extLst>
          </p:cNvPr>
          <p:cNvCxnSpPr>
            <a:cxnSpLocks/>
          </p:cNvCxnSpPr>
          <p:nvPr/>
        </p:nvCxnSpPr>
        <p:spPr>
          <a:xfrm>
            <a:off x="8730913" y="4252253"/>
            <a:ext cx="0" cy="422092"/>
          </a:xfrm>
          <a:prstGeom prst="straightConnector1">
            <a:avLst/>
          </a:prstGeom>
          <a:noFill/>
          <a:ln w="9525" cap="flat" cmpd="sng">
            <a:solidFill>
              <a:srgbClr val="29702A"/>
            </a:solidFill>
            <a:prstDash val="solid"/>
            <a:round/>
            <a:headEnd type="none" w="med" len="med"/>
            <a:tailEnd type="none" w="med" len="med"/>
          </a:ln>
        </p:spPr>
      </p:cxnSp>
      <p:cxnSp>
        <p:nvCxnSpPr>
          <p:cNvPr id="46" name="Google Shape;7612;p71">
            <a:extLst>
              <a:ext uri="{FF2B5EF4-FFF2-40B4-BE49-F238E27FC236}">
                <a16:creationId xmlns:a16="http://schemas.microsoft.com/office/drawing/2014/main" id="{C5B39542-5DA9-C9E4-991B-9C2525A8A25E}"/>
              </a:ext>
            </a:extLst>
          </p:cNvPr>
          <p:cNvCxnSpPr>
            <a:cxnSpLocks/>
          </p:cNvCxnSpPr>
          <p:nvPr/>
        </p:nvCxnSpPr>
        <p:spPr>
          <a:xfrm flipH="1" flipV="1">
            <a:off x="6584165" y="3082468"/>
            <a:ext cx="171" cy="412822"/>
          </a:xfrm>
          <a:prstGeom prst="straightConnector1">
            <a:avLst/>
          </a:prstGeom>
          <a:noFill/>
          <a:ln w="9525" cap="flat" cmpd="sng">
            <a:solidFill>
              <a:srgbClr val="29702A"/>
            </a:solidFill>
            <a:prstDash val="solid"/>
            <a:round/>
            <a:headEnd type="none" w="med" len="med"/>
            <a:tailEnd type="none" w="med" len="med"/>
          </a:ln>
        </p:spPr>
      </p:cxnSp>
      <p:pic>
        <p:nvPicPr>
          <p:cNvPr id="48" name="Picture 47">
            <a:extLst>
              <a:ext uri="{FF2B5EF4-FFF2-40B4-BE49-F238E27FC236}">
                <a16:creationId xmlns:a16="http://schemas.microsoft.com/office/drawing/2014/main" id="{CAB504EC-1496-517A-8632-6882B2514A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10905" y="4369117"/>
            <a:ext cx="1867028" cy="1801276"/>
          </a:xfrm>
          <a:prstGeom prst="rect">
            <a:avLst/>
          </a:prstGeom>
        </p:spPr>
      </p:pic>
      <p:sp>
        <p:nvSpPr>
          <p:cNvPr id="49" name="TextBox 48">
            <a:extLst>
              <a:ext uri="{FF2B5EF4-FFF2-40B4-BE49-F238E27FC236}">
                <a16:creationId xmlns:a16="http://schemas.microsoft.com/office/drawing/2014/main" id="{109303B6-B9AE-E560-06E8-EE34309F97D8}"/>
              </a:ext>
            </a:extLst>
          </p:cNvPr>
          <p:cNvSpPr txBox="1"/>
          <p:nvPr/>
        </p:nvSpPr>
        <p:spPr>
          <a:xfrm>
            <a:off x="7818713" y="6138662"/>
            <a:ext cx="3492207" cy="407035"/>
          </a:xfrm>
          <a:prstGeom prst="rect">
            <a:avLst/>
          </a:prstGeom>
          <a:noFill/>
        </p:spPr>
        <p:txBody>
          <a:bodyPr wrap="square">
            <a:spAutoFit/>
          </a:bodyPr>
          <a:lstStyle/>
          <a:p>
            <a:pPr>
              <a:lnSpc>
                <a:spcPct val="107000"/>
              </a:lnSpc>
              <a:spcAft>
                <a:spcPts val="0"/>
              </a:spcAft>
              <a:buClr>
                <a:srgbClr val="29702A"/>
              </a:buClr>
            </a:pPr>
            <a:r>
              <a:rPr lang="lv-LV" sz="2000">
                <a:solidFill>
                  <a:srgbClr val="000000"/>
                </a:solidFill>
                <a:latin typeface="Veranda"/>
              </a:rPr>
              <a:t>Digitālās pārvaldes arhitektūra</a:t>
            </a:r>
            <a:endParaRPr lang="en-US" sz="2000">
              <a:solidFill>
                <a:srgbClr val="000000"/>
              </a:solidFill>
              <a:effectLst/>
              <a:latin typeface="Veranda"/>
            </a:endParaRPr>
          </a:p>
        </p:txBody>
      </p:sp>
      <p:sp>
        <p:nvSpPr>
          <p:cNvPr id="50" name="TextBox 49">
            <a:extLst>
              <a:ext uri="{FF2B5EF4-FFF2-40B4-BE49-F238E27FC236}">
                <a16:creationId xmlns:a16="http://schemas.microsoft.com/office/drawing/2014/main" id="{6D459349-9A1F-D853-5E68-81EA0AA555AE}"/>
              </a:ext>
            </a:extLst>
          </p:cNvPr>
          <p:cNvSpPr txBox="1"/>
          <p:nvPr/>
        </p:nvSpPr>
        <p:spPr>
          <a:xfrm>
            <a:off x="9606556" y="2447592"/>
            <a:ext cx="2687428" cy="736355"/>
          </a:xfrm>
          <a:prstGeom prst="rect">
            <a:avLst/>
          </a:prstGeom>
          <a:noFill/>
        </p:spPr>
        <p:txBody>
          <a:bodyPr wrap="square">
            <a:spAutoFit/>
          </a:bodyPr>
          <a:lstStyle/>
          <a:p>
            <a:pPr>
              <a:lnSpc>
                <a:spcPct val="107000"/>
              </a:lnSpc>
              <a:spcAft>
                <a:spcPts val="0"/>
              </a:spcAft>
              <a:buClr>
                <a:srgbClr val="29702A"/>
              </a:buClr>
            </a:pPr>
            <a:r>
              <a:rPr lang="lv-LV" sz="2000">
                <a:solidFill>
                  <a:srgbClr val="000000"/>
                </a:solidFill>
                <a:latin typeface="Veranda"/>
              </a:rPr>
              <a:t>Racionālas digitālās pārvaldes stratēģija</a:t>
            </a:r>
            <a:endParaRPr lang="en-US" sz="2000">
              <a:solidFill>
                <a:srgbClr val="000000"/>
              </a:solidFill>
              <a:latin typeface="Veranda"/>
            </a:endParaRPr>
          </a:p>
        </p:txBody>
      </p:sp>
    </p:spTree>
    <p:extLst>
      <p:ext uri="{BB962C8B-B14F-4D97-AF65-F5344CB8AC3E}">
        <p14:creationId xmlns:p14="http://schemas.microsoft.com/office/powerpoint/2010/main" val="3507344343"/>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AD4B25-8659-9E7B-D30B-7726D110A265}"/>
            </a:ext>
          </a:extLst>
        </p:cNvPr>
        <p:cNvGrpSpPr/>
        <p:nvPr/>
      </p:nvGrpSpPr>
      <p:grpSpPr>
        <a:xfrm>
          <a:off x="0" y="0"/>
          <a:ext cx="0" cy="0"/>
          <a:chOff x="0" y="0"/>
          <a:chExt cx="0" cy="0"/>
        </a:xfrm>
      </p:grpSpPr>
      <p:sp>
        <p:nvSpPr>
          <p:cNvPr id="32" name="Object 1">
            <a:extLst>
              <a:ext uri="{FF2B5EF4-FFF2-40B4-BE49-F238E27FC236}">
                <a16:creationId xmlns:a16="http://schemas.microsoft.com/office/drawing/2014/main" id="{04C1F9EE-984D-9150-A035-A6462E2D3A4D}"/>
              </a:ext>
            </a:extLst>
          </p:cNvPr>
          <p:cNvSpPr/>
          <p:nvPr/>
        </p:nvSpPr>
        <p:spPr>
          <a:xfrm>
            <a:off x="2421086" y="633820"/>
            <a:ext cx="4363844" cy="637890"/>
          </a:xfrm>
          <a:prstGeom prst="rect">
            <a:avLst/>
          </a:prstGeom>
          <a:noFill/>
        </p:spPr>
        <p:txBody>
          <a:bodyPr wrap="square" lIns="0" tIns="0" rIns="0" bIns="0" rtlCol="0" anchor="t"/>
          <a:lstStyle/>
          <a:p>
            <a:pPr>
              <a:lnSpc>
                <a:spcPts val="4016"/>
              </a:lnSpc>
            </a:pPr>
            <a:r>
              <a:rPr lang="lv-LV" sz="2400" b="1" noProof="0">
                <a:latin typeface="Verdana"/>
                <a:ea typeface="Verdana"/>
                <a:cs typeface="Arial"/>
              </a:rPr>
              <a:t>Arhitektūra</a:t>
            </a:r>
            <a:r>
              <a:rPr lang="lv-LV" sz="2400" b="1" noProof="0">
                <a:solidFill>
                  <a:srgbClr val="29702A"/>
                </a:solidFill>
                <a:latin typeface="Verdana"/>
                <a:ea typeface="Verdana"/>
                <a:cs typeface="Arial"/>
              </a:rPr>
              <a:t> </a:t>
            </a:r>
            <a:endParaRPr lang="lv-LV" sz="2400" b="1">
              <a:solidFill>
                <a:srgbClr val="29702A"/>
              </a:solidFill>
              <a:latin typeface="Verdana"/>
              <a:ea typeface="Verdana"/>
              <a:cs typeface="Arial"/>
            </a:endParaRPr>
          </a:p>
        </p:txBody>
      </p:sp>
      <p:pic>
        <p:nvPicPr>
          <p:cNvPr id="13319" name="Picture 13318" descr="A grey building with columns&#10;&#10;AI-generated content may be incorrect.">
            <a:extLst>
              <a:ext uri="{FF2B5EF4-FFF2-40B4-BE49-F238E27FC236}">
                <a16:creationId xmlns:a16="http://schemas.microsoft.com/office/drawing/2014/main" id="{4B802896-7413-213C-ACC7-AEF63E12DDC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44001" y="1146016"/>
            <a:ext cx="4138399" cy="3943887"/>
          </a:xfrm>
          <a:prstGeom prst="rect">
            <a:avLst/>
          </a:prstGeom>
        </p:spPr>
      </p:pic>
      <p:sp>
        <p:nvSpPr>
          <p:cNvPr id="13355" name="Content Placeholder 6">
            <a:extLst>
              <a:ext uri="{FF2B5EF4-FFF2-40B4-BE49-F238E27FC236}">
                <a16:creationId xmlns:a16="http://schemas.microsoft.com/office/drawing/2014/main" id="{1075582A-3F28-B577-8331-4CD150FAE36D}"/>
              </a:ext>
            </a:extLst>
          </p:cNvPr>
          <p:cNvSpPr>
            <a:spLocks noGrp="1"/>
          </p:cNvSpPr>
          <p:nvPr/>
        </p:nvSpPr>
        <p:spPr bwMode="auto">
          <a:xfrm>
            <a:off x="2313759" y="1188691"/>
            <a:ext cx="3907392" cy="110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marL="350838" indent="-350838"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83835"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9pPr>
          </a:lstStyle>
          <a:p>
            <a:pPr marL="0" indent="0">
              <a:buNone/>
            </a:pPr>
            <a:r>
              <a:rPr lang="lv-LV" sz="1600" b="1" noProof="0">
                <a:solidFill>
                  <a:srgbClr val="000000"/>
                </a:solidFill>
                <a:latin typeface="Verdana"/>
                <a:ea typeface="Verdana"/>
              </a:rPr>
              <a:t>Digitālās pārvaldes arhitektūra</a:t>
            </a:r>
            <a:r>
              <a:rPr lang="lv-LV" sz="1600" b="1">
                <a:solidFill>
                  <a:srgbClr val="000000"/>
                </a:solidFill>
                <a:latin typeface="Verdana"/>
                <a:ea typeface="Verdana"/>
              </a:rPr>
              <a:t> </a:t>
            </a:r>
            <a:r>
              <a:rPr lang="lv-LV" sz="1600" b="1" noProof="0">
                <a:solidFill>
                  <a:srgbClr val="000000"/>
                </a:solidFill>
                <a:latin typeface="Verdana"/>
                <a:ea typeface="Verdana"/>
              </a:rPr>
              <a:t>(ne tikai IKT arhitektūra) </a:t>
            </a:r>
            <a:endParaRPr lang="en-US" sz="1600" noProof="0"/>
          </a:p>
        </p:txBody>
      </p:sp>
      <p:sp>
        <p:nvSpPr>
          <p:cNvPr id="2" name="Content Placeholder 6">
            <a:extLst>
              <a:ext uri="{FF2B5EF4-FFF2-40B4-BE49-F238E27FC236}">
                <a16:creationId xmlns:a16="http://schemas.microsoft.com/office/drawing/2014/main" id="{EFF18BD4-61D7-45D0-1D23-9ADABF053A2B}"/>
              </a:ext>
            </a:extLst>
          </p:cNvPr>
          <p:cNvSpPr>
            <a:spLocks noGrp="1"/>
          </p:cNvSpPr>
          <p:nvPr/>
        </p:nvSpPr>
        <p:spPr bwMode="auto">
          <a:xfrm>
            <a:off x="2285788" y="5578533"/>
            <a:ext cx="6742411" cy="1277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marL="350838" indent="-350838"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83835"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9pPr>
          </a:lstStyle>
          <a:p>
            <a:pPr marL="0" indent="0">
              <a:buNone/>
            </a:pPr>
            <a:endParaRPr lang="lv-LV" sz="800" noProof="0">
              <a:solidFill>
                <a:srgbClr val="000000"/>
              </a:solidFill>
              <a:latin typeface="Verdana"/>
              <a:ea typeface="Verdana"/>
            </a:endParaRPr>
          </a:p>
          <a:p>
            <a:pPr marL="0" indent="0">
              <a:buNone/>
            </a:pPr>
            <a:r>
              <a:rPr lang="lv-LV" sz="1800">
                <a:solidFill>
                  <a:srgbClr val="29702A"/>
                </a:solidFill>
                <a:latin typeface="Verdana"/>
                <a:ea typeface="Verdana"/>
              </a:rPr>
              <a:t>www.varam.gov.lv/lv/digitalas-parvaldes-arhitektura </a:t>
            </a:r>
            <a:r>
              <a:rPr lang="en-US" sz="1800" noProof="0">
                <a:solidFill>
                  <a:srgbClr val="29702A"/>
                </a:solidFill>
                <a:latin typeface="Verdana"/>
                <a:ea typeface="Verdana"/>
              </a:rPr>
              <a:t> </a:t>
            </a:r>
            <a:endParaRPr lang="en-US" noProof="0">
              <a:solidFill>
                <a:srgbClr val="29702A"/>
              </a:solidFill>
              <a:latin typeface="Verdana"/>
              <a:ea typeface="Verdana"/>
            </a:endParaRPr>
          </a:p>
        </p:txBody>
      </p:sp>
      <p:sp>
        <p:nvSpPr>
          <p:cNvPr id="9" name="Slide Number Placeholder 5">
            <a:extLst>
              <a:ext uri="{FF2B5EF4-FFF2-40B4-BE49-F238E27FC236}">
                <a16:creationId xmlns:a16="http://schemas.microsoft.com/office/drawing/2014/main" id="{9D6C652F-5E89-CB28-DC94-AFE00A927555}"/>
              </a:ext>
            </a:extLst>
          </p:cNvPr>
          <p:cNvSpPr>
            <a:spLocks noGrp="1"/>
          </p:cNvSpPr>
          <p:nvPr>
            <p:ph type="sldNum" sz="quarter" idx="13"/>
          </p:nvPr>
        </p:nvSpPr>
        <p:spPr bwMode="auto">
          <a:xfrm>
            <a:off x="11379200" y="6324600"/>
            <a:ext cx="4064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08C62FA4-AA9F-4385-9A54-92AD42774A63}" type="slidenum">
              <a:rPr lang="en-US" altLang="en-US" sz="1000" smtClean="0">
                <a:solidFill>
                  <a:srgbClr val="898989"/>
                </a:solidFill>
                <a:latin typeface="Verdana" panose="020B0604030504040204" pitchFamily="34" charset="0"/>
              </a:rPr>
              <a:pPr/>
              <a:t>3</a:t>
            </a:fld>
            <a:endParaRPr lang="en-US" altLang="en-US" sz="1000">
              <a:solidFill>
                <a:srgbClr val="898989"/>
              </a:solidFill>
              <a:latin typeface="Verdana" panose="020B0604030504040204" pitchFamily="34" charset="0"/>
            </a:endParaRPr>
          </a:p>
        </p:txBody>
      </p:sp>
      <p:grpSp>
        <p:nvGrpSpPr>
          <p:cNvPr id="27" name="Group 26">
            <a:extLst>
              <a:ext uri="{FF2B5EF4-FFF2-40B4-BE49-F238E27FC236}">
                <a16:creationId xmlns:a16="http://schemas.microsoft.com/office/drawing/2014/main" id="{8C7929B8-E2A2-A8CC-5A87-917F40287724}"/>
              </a:ext>
            </a:extLst>
          </p:cNvPr>
          <p:cNvGrpSpPr/>
          <p:nvPr/>
        </p:nvGrpSpPr>
        <p:grpSpPr>
          <a:xfrm>
            <a:off x="2239534" y="2220951"/>
            <a:ext cx="3383808" cy="2238148"/>
            <a:chOff x="2592657" y="1654097"/>
            <a:chExt cx="3383808" cy="2238148"/>
          </a:xfrm>
        </p:grpSpPr>
        <p:sp>
          <p:nvSpPr>
            <p:cNvPr id="13" name="Rectangle 12">
              <a:extLst>
                <a:ext uri="{FF2B5EF4-FFF2-40B4-BE49-F238E27FC236}">
                  <a16:creationId xmlns:a16="http://schemas.microsoft.com/office/drawing/2014/main" id="{C07BA84D-113A-D39A-87ED-23B66868C8E6}"/>
                </a:ext>
              </a:extLst>
            </p:cNvPr>
            <p:cNvSpPr/>
            <p:nvPr/>
          </p:nvSpPr>
          <p:spPr>
            <a:xfrm>
              <a:off x="2742270" y="1662161"/>
              <a:ext cx="3143656" cy="509150"/>
            </a:xfrm>
            <a:prstGeom prst="rect">
              <a:avLst/>
            </a:prstGeom>
            <a:solidFill>
              <a:srgbClr val="29702A"/>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bject 1">
              <a:extLst>
                <a:ext uri="{FF2B5EF4-FFF2-40B4-BE49-F238E27FC236}">
                  <a16:creationId xmlns:a16="http://schemas.microsoft.com/office/drawing/2014/main" id="{F7F008C8-AB14-4DD8-A381-722418E760F0}"/>
                </a:ext>
              </a:extLst>
            </p:cNvPr>
            <p:cNvSpPr/>
            <p:nvPr/>
          </p:nvSpPr>
          <p:spPr>
            <a:xfrm>
              <a:off x="3387524" y="1804698"/>
              <a:ext cx="1966333" cy="414865"/>
            </a:xfrm>
            <a:prstGeom prst="rect">
              <a:avLst/>
            </a:prstGeom>
            <a:noFill/>
          </p:spPr>
          <p:txBody>
            <a:bodyPr wrap="square" lIns="0" tIns="0" rIns="0" bIns="0" rtlCol="0" anchor="t"/>
            <a:lstStyle/>
            <a:p>
              <a:r>
                <a:rPr lang="lv-LV" sz="1600" b="1">
                  <a:solidFill>
                    <a:schemeClr val="bg1"/>
                  </a:solidFill>
                  <a:latin typeface="Verdana"/>
                  <a:ea typeface="Verdana"/>
                  <a:cs typeface="Arial"/>
                </a:rPr>
                <a:t>Juridiskais skats</a:t>
              </a:r>
            </a:p>
          </p:txBody>
        </p:sp>
        <p:pic>
          <p:nvPicPr>
            <p:cNvPr id="17" name="Picture 16" descr="A white line drawing of a balance scale&#10;&#10;AI-generated content may be incorrect.">
              <a:extLst>
                <a:ext uri="{FF2B5EF4-FFF2-40B4-BE49-F238E27FC236}">
                  <a16:creationId xmlns:a16="http://schemas.microsoft.com/office/drawing/2014/main" id="{3189645A-B555-D168-7A71-4C3C65B3B023}"/>
                </a:ext>
              </a:extLst>
            </p:cNvPr>
            <p:cNvPicPr>
              <a:picLocks noChangeAspect="1"/>
            </p:cNvPicPr>
            <p:nvPr/>
          </p:nvPicPr>
          <p:blipFill>
            <a:blip r:embed="rId4"/>
            <a:stretch>
              <a:fillRect/>
            </a:stretch>
          </p:blipFill>
          <p:spPr>
            <a:xfrm>
              <a:off x="2592657" y="1654097"/>
              <a:ext cx="919977" cy="520392"/>
            </a:xfrm>
            <a:prstGeom prst="rect">
              <a:avLst/>
            </a:prstGeom>
          </p:spPr>
        </p:pic>
        <p:sp>
          <p:nvSpPr>
            <p:cNvPr id="18" name="Rectangle 17">
              <a:extLst>
                <a:ext uri="{FF2B5EF4-FFF2-40B4-BE49-F238E27FC236}">
                  <a16:creationId xmlns:a16="http://schemas.microsoft.com/office/drawing/2014/main" id="{0338AD64-4623-91F2-C565-4A126E55ADD9}"/>
                </a:ext>
              </a:extLst>
            </p:cNvPr>
            <p:cNvSpPr/>
            <p:nvPr/>
          </p:nvSpPr>
          <p:spPr>
            <a:xfrm>
              <a:off x="2742270" y="2219722"/>
              <a:ext cx="3143655" cy="509150"/>
            </a:xfrm>
            <a:prstGeom prst="rect">
              <a:avLst/>
            </a:prstGeom>
            <a:solidFill>
              <a:srgbClr val="29702A"/>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bject 1">
              <a:extLst>
                <a:ext uri="{FF2B5EF4-FFF2-40B4-BE49-F238E27FC236}">
                  <a16:creationId xmlns:a16="http://schemas.microsoft.com/office/drawing/2014/main" id="{6024BE65-7984-705A-67B3-A745E1C2C86A}"/>
                </a:ext>
              </a:extLst>
            </p:cNvPr>
            <p:cNvSpPr/>
            <p:nvPr/>
          </p:nvSpPr>
          <p:spPr>
            <a:xfrm>
              <a:off x="3387524" y="2362259"/>
              <a:ext cx="2393796" cy="377695"/>
            </a:xfrm>
            <a:prstGeom prst="rect">
              <a:avLst/>
            </a:prstGeom>
            <a:noFill/>
          </p:spPr>
          <p:txBody>
            <a:bodyPr wrap="square" lIns="0" tIns="0" rIns="0" bIns="0" rtlCol="0" anchor="t"/>
            <a:lstStyle/>
            <a:p>
              <a:r>
                <a:rPr lang="lv-LV" sz="1600" b="1">
                  <a:solidFill>
                    <a:schemeClr val="bg1"/>
                  </a:solidFill>
                  <a:latin typeface="Verdana"/>
                  <a:ea typeface="Verdana"/>
                  <a:cs typeface="Times New Roman"/>
                </a:rPr>
                <a:t>Organizācijas skats </a:t>
              </a:r>
              <a:endParaRPr lang="en-US">
                <a:solidFill>
                  <a:schemeClr val="bg1"/>
                </a:solidFill>
              </a:endParaRPr>
            </a:p>
          </p:txBody>
        </p:sp>
        <p:pic>
          <p:nvPicPr>
            <p:cNvPr id="20" name="Picture 19" descr="A white line art of a building&#10;&#10;AI-generated content may be incorrect.">
              <a:extLst>
                <a:ext uri="{FF2B5EF4-FFF2-40B4-BE49-F238E27FC236}">
                  <a16:creationId xmlns:a16="http://schemas.microsoft.com/office/drawing/2014/main" id="{6ED3C97E-405F-E893-4813-C746A46A5AE8}"/>
                </a:ext>
              </a:extLst>
            </p:cNvPr>
            <p:cNvPicPr>
              <a:picLocks noChangeAspect="1"/>
            </p:cNvPicPr>
            <p:nvPr/>
          </p:nvPicPr>
          <p:blipFill>
            <a:blip r:embed="rId5"/>
            <a:stretch>
              <a:fillRect/>
            </a:stretch>
          </p:blipFill>
          <p:spPr>
            <a:xfrm>
              <a:off x="2625182" y="2225597"/>
              <a:ext cx="910684" cy="511100"/>
            </a:xfrm>
            <a:prstGeom prst="rect">
              <a:avLst/>
            </a:prstGeom>
          </p:spPr>
        </p:pic>
        <p:sp>
          <p:nvSpPr>
            <p:cNvPr id="21" name="Rectangle 20">
              <a:extLst>
                <a:ext uri="{FF2B5EF4-FFF2-40B4-BE49-F238E27FC236}">
                  <a16:creationId xmlns:a16="http://schemas.microsoft.com/office/drawing/2014/main" id="{767895F0-69AF-50D5-138E-C0165D7E6F62}"/>
                </a:ext>
              </a:extLst>
            </p:cNvPr>
            <p:cNvSpPr/>
            <p:nvPr/>
          </p:nvSpPr>
          <p:spPr>
            <a:xfrm>
              <a:off x="2742270" y="2786575"/>
              <a:ext cx="3134363" cy="509150"/>
            </a:xfrm>
            <a:prstGeom prst="rect">
              <a:avLst/>
            </a:prstGeom>
            <a:solidFill>
              <a:srgbClr val="29702A"/>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bject 1">
              <a:extLst>
                <a:ext uri="{FF2B5EF4-FFF2-40B4-BE49-F238E27FC236}">
                  <a16:creationId xmlns:a16="http://schemas.microsoft.com/office/drawing/2014/main" id="{68E13B36-EE81-64FB-97D6-9785CFA71D02}"/>
                </a:ext>
              </a:extLst>
            </p:cNvPr>
            <p:cNvSpPr/>
            <p:nvPr/>
          </p:nvSpPr>
          <p:spPr>
            <a:xfrm>
              <a:off x="3387523" y="2929112"/>
              <a:ext cx="2588942" cy="386987"/>
            </a:xfrm>
            <a:prstGeom prst="rect">
              <a:avLst/>
            </a:prstGeom>
            <a:noFill/>
          </p:spPr>
          <p:txBody>
            <a:bodyPr wrap="square" lIns="0" tIns="0" rIns="0" bIns="0" rtlCol="0" anchor="t"/>
            <a:lstStyle/>
            <a:p>
              <a:r>
                <a:rPr lang="lv-LV" sz="1600" b="1">
                  <a:solidFill>
                    <a:srgbClr val="FFFFFF"/>
                  </a:solidFill>
                  <a:latin typeface="Verdana"/>
                  <a:ea typeface="Verdana"/>
                  <a:cs typeface="Arial"/>
                </a:rPr>
                <a:t>Semantiskais skats</a:t>
              </a:r>
            </a:p>
            <a:p>
              <a:endParaRPr lang="lv-LV" sz="1600" b="1">
                <a:solidFill>
                  <a:schemeClr val="bg1"/>
                </a:solidFill>
                <a:latin typeface="Verdana"/>
                <a:ea typeface="Verdana"/>
                <a:cs typeface="Arial"/>
              </a:endParaRPr>
            </a:p>
          </p:txBody>
        </p:sp>
        <p:sp>
          <p:nvSpPr>
            <p:cNvPr id="23" name="Rectangle 22">
              <a:extLst>
                <a:ext uri="{FF2B5EF4-FFF2-40B4-BE49-F238E27FC236}">
                  <a16:creationId xmlns:a16="http://schemas.microsoft.com/office/drawing/2014/main" id="{12D31160-6861-5676-6EC9-584454AE44E7}"/>
                </a:ext>
              </a:extLst>
            </p:cNvPr>
            <p:cNvSpPr/>
            <p:nvPr/>
          </p:nvSpPr>
          <p:spPr>
            <a:xfrm>
              <a:off x="2742270" y="3362721"/>
              <a:ext cx="3134363" cy="509150"/>
            </a:xfrm>
            <a:prstGeom prst="rect">
              <a:avLst/>
            </a:prstGeom>
            <a:solidFill>
              <a:srgbClr val="29702A"/>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bject 1">
              <a:extLst>
                <a:ext uri="{FF2B5EF4-FFF2-40B4-BE49-F238E27FC236}">
                  <a16:creationId xmlns:a16="http://schemas.microsoft.com/office/drawing/2014/main" id="{738F3AF6-6D55-26B2-45D5-A318DD544C13}"/>
                </a:ext>
              </a:extLst>
            </p:cNvPr>
            <p:cNvSpPr/>
            <p:nvPr/>
          </p:nvSpPr>
          <p:spPr>
            <a:xfrm>
              <a:off x="3387523" y="3505258"/>
              <a:ext cx="2588942" cy="386987"/>
            </a:xfrm>
            <a:prstGeom prst="rect">
              <a:avLst/>
            </a:prstGeom>
            <a:noFill/>
          </p:spPr>
          <p:txBody>
            <a:bodyPr wrap="square" lIns="0" tIns="0" rIns="0" bIns="0" rtlCol="0" anchor="t"/>
            <a:lstStyle/>
            <a:p>
              <a:r>
                <a:rPr lang="lv-LV" sz="1600" b="1">
                  <a:solidFill>
                    <a:srgbClr val="FFFFFF"/>
                  </a:solidFill>
                  <a:latin typeface="Verdana"/>
                  <a:ea typeface="Verdana"/>
                  <a:cs typeface="Arial"/>
                </a:rPr>
                <a:t>Tehniskais skats</a:t>
              </a:r>
            </a:p>
            <a:p>
              <a:endParaRPr lang="lv-LV" sz="1600" b="1">
                <a:solidFill>
                  <a:schemeClr val="bg1"/>
                </a:solidFill>
                <a:latin typeface="Verdana"/>
                <a:ea typeface="Verdana"/>
                <a:cs typeface="Arial"/>
              </a:endParaRPr>
            </a:p>
          </p:txBody>
        </p:sp>
        <p:pic>
          <p:nvPicPr>
            <p:cNvPr id="25" name="Picture 24" descr="A white line drawing of a wrench and screwdriver&#10;&#10;AI-generated content may be incorrect.">
              <a:extLst>
                <a:ext uri="{FF2B5EF4-FFF2-40B4-BE49-F238E27FC236}">
                  <a16:creationId xmlns:a16="http://schemas.microsoft.com/office/drawing/2014/main" id="{777241E4-E3E8-B492-6733-F4718D0D29DD}"/>
                </a:ext>
              </a:extLst>
            </p:cNvPr>
            <p:cNvPicPr>
              <a:picLocks noChangeAspect="1"/>
            </p:cNvPicPr>
            <p:nvPr/>
          </p:nvPicPr>
          <p:blipFill>
            <a:blip r:embed="rId6"/>
            <a:stretch>
              <a:fillRect/>
            </a:stretch>
          </p:blipFill>
          <p:spPr>
            <a:xfrm>
              <a:off x="2615889" y="3359305"/>
              <a:ext cx="919977" cy="511100"/>
            </a:xfrm>
            <a:prstGeom prst="rect">
              <a:avLst/>
            </a:prstGeom>
          </p:spPr>
        </p:pic>
        <p:pic>
          <p:nvPicPr>
            <p:cNvPr id="26" name="Picture 25" descr="A white line drawing of a paper and a clock&#10;&#10;AI-generated content may be incorrect.">
              <a:extLst>
                <a:ext uri="{FF2B5EF4-FFF2-40B4-BE49-F238E27FC236}">
                  <a16:creationId xmlns:a16="http://schemas.microsoft.com/office/drawing/2014/main" id="{6D22D0D5-AB45-2155-667A-365BA3CAFF7B}"/>
                </a:ext>
              </a:extLst>
            </p:cNvPr>
            <p:cNvPicPr>
              <a:picLocks noChangeAspect="1"/>
            </p:cNvPicPr>
            <p:nvPr/>
          </p:nvPicPr>
          <p:blipFill>
            <a:blip r:embed="rId7"/>
            <a:stretch>
              <a:fillRect/>
            </a:stretch>
          </p:blipFill>
          <p:spPr>
            <a:xfrm>
              <a:off x="2601950" y="2787804"/>
              <a:ext cx="938562" cy="529684"/>
            </a:xfrm>
            <a:prstGeom prst="rect">
              <a:avLst/>
            </a:prstGeom>
          </p:spPr>
        </p:pic>
      </p:grpSp>
      <p:sp>
        <p:nvSpPr>
          <p:cNvPr id="28" name="Content Placeholder 6">
            <a:extLst>
              <a:ext uri="{FF2B5EF4-FFF2-40B4-BE49-F238E27FC236}">
                <a16:creationId xmlns:a16="http://schemas.microsoft.com/office/drawing/2014/main" id="{C78746B0-B8B3-7847-5FE8-C39CD57757B7}"/>
              </a:ext>
            </a:extLst>
          </p:cNvPr>
          <p:cNvSpPr>
            <a:spLocks noGrp="1"/>
          </p:cNvSpPr>
          <p:nvPr/>
        </p:nvSpPr>
        <p:spPr bwMode="auto">
          <a:xfrm>
            <a:off x="2285880" y="4970812"/>
            <a:ext cx="4362733" cy="790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marL="350838" indent="-350838"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83835"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9pPr>
          </a:lstStyle>
          <a:p>
            <a:pPr marL="0" indent="0">
              <a:buNone/>
            </a:pPr>
            <a:r>
              <a:rPr lang="lv-LV" sz="1400" noProof="0">
                <a:solidFill>
                  <a:srgbClr val="000000"/>
                </a:solidFill>
                <a:latin typeface="Verdana"/>
                <a:ea typeface="Verdana"/>
              </a:rPr>
              <a:t>Balstīts uz Eiropas </a:t>
            </a:r>
            <a:r>
              <a:rPr lang="lv-LV" sz="1400" noProof="0" err="1">
                <a:solidFill>
                  <a:srgbClr val="000000"/>
                </a:solidFill>
                <a:latin typeface="Verdana"/>
                <a:ea typeface="Verdana"/>
              </a:rPr>
              <a:t>sadarbspējas</a:t>
            </a:r>
            <a:r>
              <a:rPr lang="lv-LV" sz="1400" noProof="0">
                <a:solidFill>
                  <a:srgbClr val="000000"/>
                </a:solidFill>
                <a:latin typeface="Verdana"/>
                <a:ea typeface="Verdana"/>
              </a:rPr>
              <a:t> ietvariem</a:t>
            </a:r>
            <a:r>
              <a:rPr lang="en-US" sz="1400" noProof="0">
                <a:solidFill>
                  <a:srgbClr val="000000"/>
                </a:solidFill>
                <a:latin typeface="Verdana"/>
                <a:ea typeface="Verdana"/>
              </a:rPr>
              <a:t> (EIRA, EIF)</a:t>
            </a:r>
            <a:r>
              <a:rPr lang="lv-LV" sz="1400" noProof="0">
                <a:solidFill>
                  <a:srgbClr val="000000"/>
                </a:solidFill>
                <a:latin typeface="Verdana"/>
                <a:ea typeface="Verdana"/>
              </a:rPr>
              <a:t>, </a:t>
            </a:r>
            <a:r>
              <a:rPr lang="lv-LV" sz="1400">
                <a:solidFill>
                  <a:srgbClr val="000000"/>
                </a:solidFill>
                <a:latin typeface="Verdana"/>
                <a:ea typeface="Verdana"/>
              </a:rPr>
              <a:t>i</a:t>
            </a:r>
            <a:r>
              <a:rPr lang="lv-LV" sz="1400" noProof="0">
                <a:solidFill>
                  <a:srgbClr val="000000"/>
                </a:solidFill>
                <a:latin typeface="Verdana"/>
                <a:ea typeface="Verdana"/>
              </a:rPr>
              <a:t>zmanto vadošos standartus </a:t>
            </a:r>
            <a:r>
              <a:rPr lang="en-US" sz="1400" noProof="0">
                <a:solidFill>
                  <a:srgbClr val="000000"/>
                </a:solidFill>
                <a:latin typeface="Verdana"/>
                <a:ea typeface="Verdana"/>
              </a:rPr>
              <a:t>(TOGAF) </a:t>
            </a:r>
            <a:r>
              <a:rPr lang="lv-LV" sz="1400" noProof="0">
                <a:solidFill>
                  <a:srgbClr val="000000"/>
                </a:solidFill>
                <a:latin typeface="Verdana"/>
                <a:ea typeface="Verdana"/>
              </a:rPr>
              <a:t>un</a:t>
            </a:r>
            <a:r>
              <a:rPr lang="en-US" sz="1400" noProof="0">
                <a:solidFill>
                  <a:srgbClr val="000000"/>
                </a:solidFill>
                <a:latin typeface="Verdana"/>
                <a:ea typeface="Verdana"/>
              </a:rPr>
              <a:t> </a:t>
            </a:r>
            <a:r>
              <a:rPr lang="lv-LV" sz="1400" noProof="0">
                <a:solidFill>
                  <a:srgbClr val="000000"/>
                </a:solidFill>
                <a:latin typeface="Verdana"/>
                <a:ea typeface="Verdana"/>
              </a:rPr>
              <a:t>pielāgotu komersantu pieredzi</a:t>
            </a:r>
            <a:r>
              <a:rPr lang="en-US" sz="1400" noProof="0">
                <a:solidFill>
                  <a:srgbClr val="000000"/>
                </a:solidFill>
                <a:latin typeface="Verdana"/>
                <a:ea typeface="Verdana"/>
              </a:rPr>
              <a:t> </a:t>
            </a:r>
            <a:endParaRPr lang="en-US" sz="1400" noProof="0"/>
          </a:p>
        </p:txBody>
      </p:sp>
    </p:spTree>
    <p:extLst>
      <p:ext uri="{BB962C8B-B14F-4D97-AF65-F5344CB8AC3E}">
        <p14:creationId xmlns:p14="http://schemas.microsoft.com/office/powerpoint/2010/main" val="2660430793"/>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8CBF0E-EB4D-8733-9E7F-20D1839ED5E4}"/>
            </a:ext>
          </a:extLst>
        </p:cNvPr>
        <p:cNvGrpSpPr/>
        <p:nvPr/>
      </p:nvGrpSpPr>
      <p:grpSpPr>
        <a:xfrm>
          <a:off x="0" y="0"/>
          <a:ext cx="0" cy="0"/>
          <a:chOff x="0" y="0"/>
          <a:chExt cx="0" cy="0"/>
        </a:xfrm>
      </p:grpSpPr>
      <p:pic>
        <p:nvPicPr>
          <p:cNvPr id="13319" name="Picture 13318" descr="A grey building with columns&#10;&#10;AI-generated content may be incorrect.">
            <a:extLst>
              <a:ext uri="{FF2B5EF4-FFF2-40B4-BE49-F238E27FC236}">
                <a16:creationId xmlns:a16="http://schemas.microsoft.com/office/drawing/2014/main" id="{5CE4C6B6-E3D6-00D8-7F9A-9C1F308752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23960" y="1553774"/>
            <a:ext cx="4107180" cy="3914135"/>
          </a:xfrm>
          <a:prstGeom prst="rect">
            <a:avLst/>
          </a:prstGeom>
          <a:effectLst>
            <a:outerShdw blurRad="76200" dir="13500000" sy="23000" kx="1200000" algn="br" rotWithShape="0">
              <a:prstClr val="black">
                <a:alpha val="20000"/>
              </a:prstClr>
            </a:outerShdw>
          </a:effectLst>
          <a:scene3d>
            <a:camera prst="isometricOffAxis1Left"/>
            <a:lightRig rig="threePt" dir="t"/>
          </a:scene3d>
        </p:spPr>
      </p:pic>
      <p:sp>
        <p:nvSpPr>
          <p:cNvPr id="32" name="Object 1">
            <a:extLst>
              <a:ext uri="{FF2B5EF4-FFF2-40B4-BE49-F238E27FC236}">
                <a16:creationId xmlns:a16="http://schemas.microsoft.com/office/drawing/2014/main" id="{0C124AEB-AC41-B6C7-F74F-BE3D279CDD26}"/>
              </a:ext>
            </a:extLst>
          </p:cNvPr>
          <p:cNvSpPr/>
          <p:nvPr/>
        </p:nvSpPr>
        <p:spPr>
          <a:xfrm>
            <a:off x="2421086" y="633820"/>
            <a:ext cx="4363844" cy="637890"/>
          </a:xfrm>
          <a:prstGeom prst="rect">
            <a:avLst/>
          </a:prstGeom>
          <a:noFill/>
        </p:spPr>
        <p:txBody>
          <a:bodyPr wrap="square" lIns="0" tIns="0" rIns="0" bIns="0" rtlCol="0" anchor="t"/>
          <a:lstStyle/>
          <a:p>
            <a:pPr>
              <a:lnSpc>
                <a:spcPts val="4016"/>
              </a:lnSpc>
            </a:pPr>
            <a:r>
              <a:rPr lang="lv-LV" sz="2400" b="1" noProof="0">
                <a:latin typeface="Verdana"/>
                <a:ea typeface="Verdana"/>
                <a:cs typeface="Arial"/>
              </a:rPr>
              <a:t>Arhitektūra</a:t>
            </a:r>
            <a:r>
              <a:rPr lang="lv-LV" sz="2400" b="1" noProof="0">
                <a:solidFill>
                  <a:srgbClr val="29702A"/>
                </a:solidFill>
                <a:latin typeface="Verdana"/>
                <a:ea typeface="Verdana"/>
                <a:cs typeface="Arial"/>
              </a:rPr>
              <a:t> </a:t>
            </a:r>
            <a:endParaRPr lang="lv-LV" sz="2400" b="1">
              <a:solidFill>
                <a:srgbClr val="29702A"/>
              </a:solidFill>
              <a:latin typeface="Verdana"/>
              <a:ea typeface="Verdana"/>
              <a:cs typeface="Arial"/>
            </a:endParaRPr>
          </a:p>
        </p:txBody>
      </p:sp>
      <p:sp>
        <p:nvSpPr>
          <p:cNvPr id="13355" name="Content Placeholder 6">
            <a:extLst>
              <a:ext uri="{FF2B5EF4-FFF2-40B4-BE49-F238E27FC236}">
                <a16:creationId xmlns:a16="http://schemas.microsoft.com/office/drawing/2014/main" id="{CE323461-7FDE-8B52-3AD2-B92A91BFC1AD}"/>
              </a:ext>
            </a:extLst>
          </p:cNvPr>
          <p:cNvSpPr>
            <a:spLocks noGrp="1"/>
          </p:cNvSpPr>
          <p:nvPr/>
        </p:nvSpPr>
        <p:spPr bwMode="auto">
          <a:xfrm>
            <a:off x="2310017" y="1279774"/>
            <a:ext cx="3907392" cy="110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marL="350838" indent="-350838"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83835"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9pPr>
          </a:lstStyle>
          <a:p>
            <a:pPr marL="0" indent="0">
              <a:buNone/>
            </a:pPr>
            <a:r>
              <a:rPr lang="lv-LV" sz="1600" b="1" noProof="0">
                <a:solidFill>
                  <a:srgbClr val="000000"/>
                </a:solidFill>
                <a:latin typeface="Verdana"/>
                <a:ea typeface="Verdana"/>
              </a:rPr>
              <a:t>Digitālās pārvaldes arhitektūra</a:t>
            </a:r>
            <a:r>
              <a:rPr lang="lv-LV" sz="1600" b="1">
                <a:solidFill>
                  <a:srgbClr val="000000"/>
                </a:solidFill>
                <a:latin typeface="Verdana"/>
                <a:ea typeface="Verdana"/>
              </a:rPr>
              <a:t> </a:t>
            </a:r>
            <a:r>
              <a:rPr lang="lv-LV" sz="1600" b="1" noProof="0">
                <a:solidFill>
                  <a:srgbClr val="000000"/>
                </a:solidFill>
                <a:latin typeface="Verdana"/>
                <a:ea typeface="Verdana"/>
              </a:rPr>
              <a:t>(ne tikai IKT arhitektūra) </a:t>
            </a:r>
            <a:endParaRPr lang="en-US" sz="1600" noProof="0"/>
          </a:p>
        </p:txBody>
      </p:sp>
      <p:sp>
        <p:nvSpPr>
          <p:cNvPr id="2" name="Content Placeholder 6">
            <a:extLst>
              <a:ext uri="{FF2B5EF4-FFF2-40B4-BE49-F238E27FC236}">
                <a16:creationId xmlns:a16="http://schemas.microsoft.com/office/drawing/2014/main" id="{A29681C8-987B-25A3-9C16-804832879E4C}"/>
              </a:ext>
            </a:extLst>
          </p:cNvPr>
          <p:cNvSpPr>
            <a:spLocks noGrp="1"/>
          </p:cNvSpPr>
          <p:nvPr/>
        </p:nvSpPr>
        <p:spPr bwMode="auto">
          <a:xfrm>
            <a:off x="2285788" y="5578533"/>
            <a:ext cx="6742411" cy="1277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marL="350838" indent="-350838"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83835"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9pPr>
          </a:lstStyle>
          <a:p>
            <a:pPr marL="0" indent="0">
              <a:buNone/>
            </a:pPr>
            <a:endParaRPr lang="lv-LV" sz="800" noProof="0">
              <a:solidFill>
                <a:srgbClr val="000000"/>
              </a:solidFill>
              <a:latin typeface="Verdana"/>
              <a:ea typeface="Verdana"/>
            </a:endParaRPr>
          </a:p>
          <a:p>
            <a:pPr marL="0" indent="0">
              <a:buNone/>
            </a:pPr>
            <a:r>
              <a:rPr lang="lv-LV" sz="1800">
                <a:solidFill>
                  <a:srgbClr val="29702A"/>
                </a:solidFill>
                <a:latin typeface="Verdana"/>
                <a:ea typeface="Verdana"/>
              </a:rPr>
              <a:t>www.varam.gov.lv/lv/digitalas-parvaldes-arhitektura </a:t>
            </a:r>
            <a:r>
              <a:rPr lang="en-US" sz="1800" noProof="0">
                <a:solidFill>
                  <a:srgbClr val="29702A"/>
                </a:solidFill>
                <a:latin typeface="Verdana"/>
                <a:ea typeface="Verdana"/>
              </a:rPr>
              <a:t> </a:t>
            </a:r>
            <a:endParaRPr lang="en-US" noProof="0">
              <a:solidFill>
                <a:srgbClr val="29702A"/>
              </a:solidFill>
              <a:latin typeface="Verdana"/>
              <a:ea typeface="Verdana"/>
            </a:endParaRPr>
          </a:p>
        </p:txBody>
      </p:sp>
      <p:sp>
        <p:nvSpPr>
          <p:cNvPr id="9" name="Slide Number Placeholder 5">
            <a:extLst>
              <a:ext uri="{FF2B5EF4-FFF2-40B4-BE49-F238E27FC236}">
                <a16:creationId xmlns:a16="http://schemas.microsoft.com/office/drawing/2014/main" id="{ABF74B6C-A2D3-A402-81E9-9D30F7ED7F2D}"/>
              </a:ext>
            </a:extLst>
          </p:cNvPr>
          <p:cNvSpPr>
            <a:spLocks noGrp="1"/>
          </p:cNvSpPr>
          <p:nvPr>
            <p:ph type="sldNum" sz="quarter" idx="13"/>
          </p:nvPr>
        </p:nvSpPr>
        <p:spPr bwMode="auto">
          <a:xfrm>
            <a:off x="11379200" y="6324600"/>
            <a:ext cx="406400"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fld id="{08C62FA4-AA9F-4385-9A54-92AD42774A63}" type="slidenum">
              <a:rPr lang="en-US" altLang="en-US" sz="1000" smtClean="0">
                <a:solidFill>
                  <a:srgbClr val="898989"/>
                </a:solidFill>
                <a:latin typeface="Verdana" panose="020B0604030504040204" pitchFamily="34" charset="0"/>
              </a:rPr>
              <a:pPr/>
              <a:t>4</a:t>
            </a:fld>
            <a:endParaRPr lang="en-US" altLang="en-US" sz="1000">
              <a:solidFill>
                <a:srgbClr val="898989"/>
              </a:solidFill>
              <a:latin typeface="Verdana" panose="020B0604030504040204" pitchFamily="34" charset="0"/>
            </a:endParaRPr>
          </a:p>
        </p:txBody>
      </p:sp>
      <p:grpSp>
        <p:nvGrpSpPr>
          <p:cNvPr id="27" name="Group 26">
            <a:extLst>
              <a:ext uri="{FF2B5EF4-FFF2-40B4-BE49-F238E27FC236}">
                <a16:creationId xmlns:a16="http://schemas.microsoft.com/office/drawing/2014/main" id="{3198A3A7-AF3C-F2B7-EA57-AFE475263931}"/>
              </a:ext>
            </a:extLst>
          </p:cNvPr>
          <p:cNvGrpSpPr/>
          <p:nvPr/>
        </p:nvGrpSpPr>
        <p:grpSpPr>
          <a:xfrm>
            <a:off x="2239534" y="2220951"/>
            <a:ext cx="3383808" cy="2238148"/>
            <a:chOff x="2592657" y="1654097"/>
            <a:chExt cx="3383808" cy="2238148"/>
          </a:xfrm>
        </p:grpSpPr>
        <p:sp>
          <p:nvSpPr>
            <p:cNvPr id="13" name="Rectangle 12">
              <a:extLst>
                <a:ext uri="{FF2B5EF4-FFF2-40B4-BE49-F238E27FC236}">
                  <a16:creationId xmlns:a16="http://schemas.microsoft.com/office/drawing/2014/main" id="{6EA7FD0A-9DBA-DEAC-92C1-667E31898852}"/>
                </a:ext>
              </a:extLst>
            </p:cNvPr>
            <p:cNvSpPr/>
            <p:nvPr/>
          </p:nvSpPr>
          <p:spPr>
            <a:xfrm>
              <a:off x="2742270" y="1662161"/>
              <a:ext cx="3143656" cy="509150"/>
            </a:xfrm>
            <a:prstGeom prst="rect">
              <a:avLst/>
            </a:prstGeom>
            <a:solidFill>
              <a:srgbClr val="29702A"/>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bject 1">
              <a:extLst>
                <a:ext uri="{FF2B5EF4-FFF2-40B4-BE49-F238E27FC236}">
                  <a16:creationId xmlns:a16="http://schemas.microsoft.com/office/drawing/2014/main" id="{F3BC54EB-3CAB-790C-C9AB-E53113B0B3B0}"/>
                </a:ext>
              </a:extLst>
            </p:cNvPr>
            <p:cNvSpPr/>
            <p:nvPr/>
          </p:nvSpPr>
          <p:spPr>
            <a:xfrm>
              <a:off x="3387524" y="1804698"/>
              <a:ext cx="1966333" cy="414865"/>
            </a:xfrm>
            <a:prstGeom prst="rect">
              <a:avLst/>
            </a:prstGeom>
            <a:noFill/>
          </p:spPr>
          <p:txBody>
            <a:bodyPr wrap="square" lIns="0" tIns="0" rIns="0" bIns="0" rtlCol="0" anchor="t"/>
            <a:lstStyle/>
            <a:p>
              <a:r>
                <a:rPr lang="lv-LV" sz="1600" b="1">
                  <a:solidFill>
                    <a:schemeClr val="bg1"/>
                  </a:solidFill>
                  <a:latin typeface="Verdana"/>
                  <a:ea typeface="Verdana"/>
                  <a:cs typeface="Arial"/>
                </a:rPr>
                <a:t>Juridiskais skats</a:t>
              </a:r>
            </a:p>
          </p:txBody>
        </p:sp>
        <p:pic>
          <p:nvPicPr>
            <p:cNvPr id="17" name="Picture 16" descr="A white line drawing of a balance scale&#10;&#10;AI-generated content may be incorrect.">
              <a:extLst>
                <a:ext uri="{FF2B5EF4-FFF2-40B4-BE49-F238E27FC236}">
                  <a16:creationId xmlns:a16="http://schemas.microsoft.com/office/drawing/2014/main" id="{0032358A-6672-9C43-FF34-1130197414B4}"/>
                </a:ext>
              </a:extLst>
            </p:cNvPr>
            <p:cNvPicPr>
              <a:picLocks noChangeAspect="1"/>
            </p:cNvPicPr>
            <p:nvPr/>
          </p:nvPicPr>
          <p:blipFill>
            <a:blip r:embed="rId4"/>
            <a:stretch>
              <a:fillRect/>
            </a:stretch>
          </p:blipFill>
          <p:spPr>
            <a:xfrm>
              <a:off x="2592657" y="1654097"/>
              <a:ext cx="919977" cy="520392"/>
            </a:xfrm>
            <a:prstGeom prst="rect">
              <a:avLst/>
            </a:prstGeom>
          </p:spPr>
        </p:pic>
        <p:sp>
          <p:nvSpPr>
            <p:cNvPr id="18" name="Rectangle 17">
              <a:extLst>
                <a:ext uri="{FF2B5EF4-FFF2-40B4-BE49-F238E27FC236}">
                  <a16:creationId xmlns:a16="http://schemas.microsoft.com/office/drawing/2014/main" id="{A459DAE5-FFE5-DC1A-60BF-06D6DDA6FA07}"/>
                </a:ext>
              </a:extLst>
            </p:cNvPr>
            <p:cNvSpPr/>
            <p:nvPr/>
          </p:nvSpPr>
          <p:spPr>
            <a:xfrm>
              <a:off x="2742270" y="2219722"/>
              <a:ext cx="3143655" cy="509150"/>
            </a:xfrm>
            <a:prstGeom prst="rect">
              <a:avLst/>
            </a:prstGeom>
            <a:solidFill>
              <a:srgbClr val="29702A"/>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bject 1">
              <a:extLst>
                <a:ext uri="{FF2B5EF4-FFF2-40B4-BE49-F238E27FC236}">
                  <a16:creationId xmlns:a16="http://schemas.microsoft.com/office/drawing/2014/main" id="{56431267-4F09-207A-A36D-EF43E1D47DB3}"/>
                </a:ext>
              </a:extLst>
            </p:cNvPr>
            <p:cNvSpPr/>
            <p:nvPr/>
          </p:nvSpPr>
          <p:spPr>
            <a:xfrm>
              <a:off x="3387524" y="2362259"/>
              <a:ext cx="2393796" cy="377695"/>
            </a:xfrm>
            <a:prstGeom prst="rect">
              <a:avLst/>
            </a:prstGeom>
            <a:noFill/>
          </p:spPr>
          <p:txBody>
            <a:bodyPr wrap="square" lIns="0" tIns="0" rIns="0" bIns="0" rtlCol="0" anchor="t"/>
            <a:lstStyle/>
            <a:p>
              <a:r>
                <a:rPr lang="lv-LV" sz="1600" b="1">
                  <a:solidFill>
                    <a:schemeClr val="bg1"/>
                  </a:solidFill>
                  <a:latin typeface="Verdana"/>
                  <a:ea typeface="Verdana"/>
                  <a:cs typeface="Times New Roman"/>
                </a:rPr>
                <a:t>Organizācijas skats </a:t>
              </a:r>
              <a:endParaRPr lang="en-US">
                <a:solidFill>
                  <a:schemeClr val="bg1"/>
                </a:solidFill>
              </a:endParaRPr>
            </a:p>
          </p:txBody>
        </p:sp>
        <p:pic>
          <p:nvPicPr>
            <p:cNvPr id="20" name="Picture 19" descr="A white line art of a building&#10;&#10;AI-generated content may be incorrect.">
              <a:extLst>
                <a:ext uri="{FF2B5EF4-FFF2-40B4-BE49-F238E27FC236}">
                  <a16:creationId xmlns:a16="http://schemas.microsoft.com/office/drawing/2014/main" id="{2B04487E-804D-5E70-0FE7-B721606E8C73}"/>
                </a:ext>
              </a:extLst>
            </p:cNvPr>
            <p:cNvPicPr>
              <a:picLocks noChangeAspect="1"/>
            </p:cNvPicPr>
            <p:nvPr/>
          </p:nvPicPr>
          <p:blipFill>
            <a:blip r:embed="rId5"/>
            <a:stretch>
              <a:fillRect/>
            </a:stretch>
          </p:blipFill>
          <p:spPr>
            <a:xfrm>
              <a:off x="2625182" y="2225597"/>
              <a:ext cx="910684" cy="511100"/>
            </a:xfrm>
            <a:prstGeom prst="rect">
              <a:avLst/>
            </a:prstGeom>
          </p:spPr>
        </p:pic>
        <p:sp>
          <p:nvSpPr>
            <p:cNvPr id="21" name="Rectangle 20">
              <a:extLst>
                <a:ext uri="{FF2B5EF4-FFF2-40B4-BE49-F238E27FC236}">
                  <a16:creationId xmlns:a16="http://schemas.microsoft.com/office/drawing/2014/main" id="{4BA4A53F-835A-C2B3-4E31-B2A281DB1026}"/>
                </a:ext>
              </a:extLst>
            </p:cNvPr>
            <p:cNvSpPr/>
            <p:nvPr/>
          </p:nvSpPr>
          <p:spPr>
            <a:xfrm>
              <a:off x="2742270" y="2786575"/>
              <a:ext cx="3134363" cy="509150"/>
            </a:xfrm>
            <a:prstGeom prst="rect">
              <a:avLst/>
            </a:prstGeom>
            <a:solidFill>
              <a:srgbClr val="29702A"/>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bject 1">
              <a:extLst>
                <a:ext uri="{FF2B5EF4-FFF2-40B4-BE49-F238E27FC236}">
                  <a16:creationId xmlns:a16="http://schemas.microsoft.com/office/drawing/2014/main" id="{CEE8DC48-523B-2FC2-63BC-3D9A7D835E72}"/>
                </a:ext>
              </a:extLst>
            </p:cNvPr>
            <p:cNvSpPr/>
            <p:nvPr/>
          </p:nvSpPr>
          <p:spPr>
            <a:xfrm>
              <a:off x="3387523" y="2929112"/>
              <a:ext cx="2588942" cy="386987"/>
            </a:xfrm>
            <a:prstGeom prst="rect">
              <a:avLst/>
            </a:prstGeom>
            <a:noFill/>
          </p:spPr>
          <p:txBody>
            <a:bodyPr wrap="square" lIns="0" tIns="0" rIns="0" bIns="0" rtlCol="0" anchor="t"/>
            <a:lstStyle/>
            <a:p>
              <a:r>
                <a:rPr lang="lv-LV" sz="1600" b="1">
                  <a:solidFill>
                    <a:srgbClr val="FFFFFF"/>
                  </a:solidFill>
                  <a:latin typeface="Verdana"/>
                  <a:ea typeface="Verdana"/>
                  <a:cs typeface="Arial"/>
                </a:rPr>
                <a:t>Semantiskais skats</a:t>
              </a:r>
            </a:p>
            <a:p>
              <a:endParaRPr lang="lv-LV" sz="1600" b="1">
                <a:solidFill>
                  <a:schemeClr val="bg1"/>
                </a:solidFill>
                <a:latin typeface="Verdana"/>
                <a:ea typeface="Verdana"/>
                <a:cs typeface="Arial"/>
              </a:endParaRPr>
            </a:p>
          </p:txBody>
        </p:sp>
        <p:sp>
          <p:nvSpPr>
            <p:cNvPr id="23" name="Rectangle 22">
              <a:extLst>
                <a:ext uri="{FF2B5EF4-FFF2-40B4-BE49-F238E27FC236}">
                  <a16:creationId xmlns:a16="http://schemas.microsoft.com/office/drawing/2014/main" id="{BE3246BB-F86D-F2E6-FA25-3AFCAF7CD271}"/>
                </a:ext>
              </a:extLst>
            </p:cNvPr>
            <p:cNvSpPr/>
            <p:nvPr/>
          </p:nvSpPr>
          <p:spPr>
            <a:xfrm>
              <a:off x="2742270" y="3362721"/>
              <a:ext cx="3134363" cy="509150"/>
            </a:xfrm>
            <a:prstGeom prst="rect">
              <a:avLst/>
            </a:prstGeom>
            <a:solidFill>
              <a:srgbClr val="29702A"/>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bject 1">
              <a:extLst>
                <a:ext uri="{FF2B5EF4-FFF2-40B4-BE49-F238E27FC236}">
                  <a16:creationId xmlns:a16="http://schemas.microsoft.com/office/drawing/2014/main" id="{60313097-8FF3-57FB-7659-90DE7E681077}"/>
                </a:ext>
              </a:extLst>
            </p:cNvPr>
            <p:cNvSpPr/>
            <p:nvPr/>
          </p:nvSpPr>
          <p:spPr>
            <a:xfrm>
              <a:off x="3387523" y="3505258"/>
              <a:ext cx="2588942" cy="386987"/>
            </a:xfrm>
            <a:prstGeom prst="rect">
              <a:avLst/>
            </a:prstGeom>
            <a:noFill/>
          </p:spPr>
          <p:txBody>
            <a:bodyPr wrap="square" lIns="0" tIns="0" rIns="0" bIns="0" rtlCol="0" anchor="t"/>
            <a:lstStyle/>
            <a:p>
              <a:r>
                <a:rPr lang="lv-LV" sz="1600" b="1">
                  <a:solidFill>
                    <a:srgbClr val="FFFFFF"/>
                  </a:solidFill>
                  <a:latin typeface="Verdana"/>
                  <a:ea typeface="Verdana"/>
                  <a:cs typeface="Arial"/>
                </a:rPr>
                <a:t>Tehniskais skats</a:t>
              </a:r>
            </a:p>
            <a:p>
              <a:endParaRPr lang="lv-LV" sz="1600" b="1">
                <a:solidFill>
                  <a:schemeClr val="bg1"/>
                </a:solidFill>
                <a:latin typeface="Verdana"/>
                <a:ea typeface="Verdana"/>
                <a:cs typeface="Arial"/>
              </a:endParaRPr>
            </a:p>
          </p:txBody>
        </p:sp>
        <p:pic>
          <p:nvPicPr>
            <p:cNvPr id="25" name="Picture 24" descr="A white line drawing of a wrench and screwdriver&#10;&#10;AI-generated content may be incorrect.">
              <a:extLst>
                <a:ext uri="{FF2B5EF4-FFF2-40B4-BE49-F238E27FC236}">
                  <a16:creationId xmlns:a16="http://schemas.microsoft.com/office/drawing/2014/main" id="{A3330847-12D8-D325-6E9F-AD925ADCEB18}"/>
                </a:ext>
              </a:extLst>
            </p:cNvPr>
            <p:cNvPicPr>
              <a:picLocks noChangeAspect="1"/>
            </p:cNvPicPr>
            <p:nvPr/>
          </p:nvPicPr>
          <p:blipFill>
            <a:blip r:embed="rId6"/>
            <a:stretch>
              <a:fillRect/>
            </a:stretch>
          </p:blipFill>
          <p:spPr>
            <a:xfrm>
              <a:off x="2615889" y="3359305"/>
              <a:ext cx="919977" cy="511100"/>
            </a:xfrm>
            <a:prstGeom prst="rect">
              <a:avLst/>
            </a:prstGeom>
          </p:spPr>
        </p:pic>
        <p:pic>
          <p:nvPicPr>
            <p:cNvPr id="26" name="Picture 25" descr="A white line drawing of a paper and a clock&#10;&#10;AI-generated content may be incorrect.">
              <a:extLst>
                <a:ext uri="{FF2B5EF4-FFF2-40B4-BE49-F238E27FC236}">
                  <a16:creationId xmlns:a16="http://schemas.microsoft.com/office/drawing/2014/main" id="{9C1B4AEA-D4DB-5C0D-D601-A61BA6C38CE2}"/>
                </a:ext>
              </a:extLst>
            </p:cNvPr>
            <p:cNvPicPr>
              <a:picLocks noChangeAspect="1"/>
            </p:cNvPicPr>
            <p:nvPr/>
          </p:nvPicPr>
          <p:blipFill>
            <a:blip r:embed="rId7"/>
            <a:stretch>
              <a:fillRect/>
            </a:stretch>
          </p:blipFill>
          <p:spPr>
            <a:xfrm>
              <a:off x="2601950" y="2787804"/>
              <a:ext cx="938562" cy="529684"/>
            </a:xfrm>
            <a:prstGeom prst="rect">
              <a:avLst/>
            </a:prstGeom>
          </p:spPr>
        </p:pic>
      </p:grpSp>
      <p:sp>
        <p:nvSpPr>
          <p:cNvPr id="28" name="Content Placeholder 6">
            <a:extLst>
              <a:ext uri="{FF2B5EF4-FFF2-40B4-BE49-F238E27FC236}">
                <a16:creationId xmlns:a16="http://schemas.microsoft.com/office/drawing/2014/main" id="{92FC1B41-8E75-A6F1-BAD5-39CF10AF24DA}"/>
              </a:ext>
            </a:extLst>
          </p:cNvPr>
          <p:cNvSpPr>
            <a:spLocks noGrp="1"/>
          </p:cNvSpPr>
          <p:nvPr/>
        </p:nvSpPr>
        <p:spPr bwMode="auto">
          <a:xfrm>
            <a:off x="2285880" y="4970812"/>
            <a:ext cx="4362733" cy="790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marL="350838" indent="-350838"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83835"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9pPr>
          </a:lstStyle>
          <a:p>
            <a:pPr marL="0" indent="0">
              <a:buNone/>
            </a:pPr>
            <a:r>
              <a:rPr lang="lv-LV" sz="1400" noProof="0">
                <a:solidFill>
                  <a:srgbClr val="000000"/>
                </a:solidFill>
                <a:latin typeface="Verdana"/>
                <a:ea typeface="Verdana"/>
              </a:rPr>
              <a:t>Balstīts uz Eiropas </a:t>
            </a:r>
            <a:r>
              <a:rPr lang="lv-LV" sz="1400" noProof="0" err="1">
                <a:solidFill>
                  <a:srgbClr val="000000"/>
                </a:solidFill>
                <a:latin typeface="Verdana"/>
                <a:ea typeface="Verdana"/>
              </a:rPr>
              <a:t>sadarbspējas</a:t>
            </a:r>
            <a:r>
              <a:rPr lang="lv-LV" sz="1400" noProof="0">
                <a:solidFill>
                  <a:srgbClr val="000000"/>
                </a:solidFill>
                <a:latin typeface="Verdana"/>
                <a:ea typeface="Verdana"/>
              </a:rPr>
              <a:t> ietvariem</a:t>
            </a:r>
            <a:r>
              <a:rPr lang="en-US" sz="1400" noProof="0">
                <a:solidFill>
                  <a:srgbClr val="000000"/>
                </a:solidFill>
                <a:latin typeface="Verdana"/>
                <a:ea typeface="Verdana"/>
              </a:rPr>
              <a:t> (EIRA, EIF)</a:t>
            </a:r>
            <a:r>
              <a:rPr lang="lv-LV" sz="1400" noProof="0">
                <a:solidFill>
                  <a:srgbClr val="000000"/>
                </a:solidFill>
                <a:latin typeface="Verdana"/>
                <a:ea typeface="Verdana"/>
              </a:rPr>
              <a:t>, </a:t>
            </a:r>
            <a:r>
              <a:rPr lang="lv-LV" sz="1400">
                <a:solidFill>
                  <a:srgbClr val="000000"/>
                </a:solidFill>
                <a:latin typeface="Verdana"/>
                <a:ea typeface="Verdana"/>
              </a:rPr>
              <a:t>i</a:t>
            </a:r>
            <a:r>
              <a:rPr lang="lv-LV" sz="1400" noProof="0">
                <a:solidFill>
                  <a:srgbClr val="000000"/>
                </a:solidFill>
                <a:latin typeface="Verdana"/>
                <a:ea typeface="Verdana"/>
              </a:rPr>
              <a:t>zmanto vadošos standartus </a:t>
            </a:r>
            <a:r>
              <a:rPr lang="en-US" sz="1400" noProof="0">
                <a:solidFill>
                  <a:srgbClr val="000000"/>
                </a:solidFill>
                <a:latin typeface="Verdana"/>
                <a:ea typeface="Verdana"/>
              </a:rPr>
              <a:t>(TOGAF) </a:t>
            </a:r>
            <a:r>
              <a:rPr lang="lv-LV" sz="1400" noProof="0">
                <a:solidFill>
                  <a:srgbClr val="000000"/>
                </a:solidFill>
                <a:latin typeface="Verdana"/>
                <a:ea typeface="Verdana"/>
              </a:rPr>
              <a:t>un</a:t>
            </a:r>
            <a:r>
              <a:rPr lang="en-US" sz="1400" noProof="0">
                <a:solidFill>
                  <a:srgbClr val="000000"/>
                </a:solidFill>
                <a:latin typeface="Verdana"/>
                <a:ea typeface="Verdana"/>
              </a:rPr>
              <a:t> </a:t>
            </a:r>
            <a:r>
              <a:rPr lang="lv-LV" sz="1400" noProof="0">
                <a:solidFill>
                  <a:srgbClr val="000000"/>
                </a:solidFill>
                <a:latin typeface="Verdana"/>
                <a:ea typeface="Verdana"/>
              </a:rPr>
              <a:t>pielāgotu komersantu pieredzi</a:t>
            </a:r>
            <a:r>
              <a:rPr lang="en-US" sz="1400" noProof="0">
                <a:solidFill>
                  <a:srgbClr val="000000"/>
                </a:solidFill>
                <a:latin typeface="Verdana"/>
                <a:ea typeface="Verdana"/>
              </a:rPr>
              <a:t> </a:t>
            </a:r>
            <a:endParaRPr lang="en-US" sz="1400" noProof="0"/>
          </a:p>
        </p:txBody>
      </p:sp>
      <p:sp>
        <p:nvSpPr>
          <p:cNvPr id="3" name="Content Placeholder 6">
            <a:extLst>
              <a:ext uri="{FF2B5EF4-FFF2-40B4-BE49-F238E27FC236}">
                <a16:creationId xmlns:a16="http://schemas.microsoft.com/office/drawing/2014/main" id="{5FBAD308-3879-2CB7-44F0-E13DD1B6E1EB}"/>
              </a:ext>
            </a:extLst>
          </p:cNvPr>
          <p:cNvSpPr>
            <a:spLocks noGrp="1"/>
          </p:cNvSpPr>
          <p:nvPr/>
        </p:nvSpPr>
        <p:spPr bwMode="auto">
          <a:xfrm>
            <a:off x="5766434" y="2229015"/>
            <a:ext cx="4428702" cy="2348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fontScale="92500" lnSpcReduction="20000"/>
          </a:bodyPr>
          <a:lstStyle>
            <a:lvl1pPr marL="350838" indent="-350838"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83835"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9pPr>
          </a:lstStyle>
          <a:p>
            <a:pPr marL="0" indent="0">
              <a:buNone/>
            </a:pPr>
            <a:r>
              <a:rPr lang="lv-LV" sz="1600" b="1" noProof="0" err="1">
                <a:solidFill>
                  <a:srgbClr val="29702A"/>
                </a:solidFill>
                <a:latin typeface="Verdana"/>
                <a:ea typeface="Verdana"/>
              </a:rPr>
              <a:t>Digitāl</a:t>
            </a:r>
            <a:r>
              <a:rPr lang="lv-LV" sz="1600" b="1">
                <a:solidFill>
                  <a:srgbClr val="29702A"/>
                </a:solidFill>
                <a:latin typeface="Verdana"/>
                <a:ea typeface="Verdana"/>
              </a:rPr>
              <a:t>ai pārvaldei piemērots regulējums </a:t>
            </a:r>
            <a:r>
              <a:rPr lang="lv-LV" sz="1600">
                <a:solidFill>
                  <a:srgbClr val="29702A"/>
                </a:solidFill>
                <a:latin typeface="Verdana"/>
                <a:ea typeface="Verdana"/>
              </a:rPr>
              <a:t>(</a:t>
            </a:r>
            <a:r>
              <a:rPr lang="lv-LV" sz="1600" err="1">
                <a:solidFill>
                  <a:srgbClr val="29702A"/>
                </a:solidFill>
                <a:latin typeface="Verdana"/>
                <a:ea typeface="Verdana"/>
              </a:rPr>
              <a:t>Digital</a:t>
            </a:r>
            <a:r>
              <a:rPr lang="lv-LV" sz="1600">
                <a:solidFill>
                  <a:srgbClr val="29702A"/>
                </a:solidFill>
                <a:latin typeface="Verdana"/>
                <a:ea typeface="Verdana"/>
              </a:rPr>
              <a:t> </a:t>
            </a:r>
            <a:r>
              <a:rPr lang="lv-LV" sz="1600" err="1">
                <a:solidFill>
                  <a:srgbClr val="29702A"/>
                </a:solidFill>
                <a:latin typeface="Verdana"/>
                <a:ea typeface="Verdana"/>
              </a:rPr>
              <a:t>ready</a:t>
            </a:r>
            <a:r>
              <a:rPr lang="lv-LV" sz="1600">
                <a:solidFill>
                  <a:srgbClr val="29702A"/>
                </a:solidFill>
                <a:latin typeface="Verdana"/>
                <a:ea typeface="Verdana"/>
              </a:rPr>
              <a:t> </a:t>
            </a:r>
            <a:r>
              <a:rPr lang="lv-LV" sz="1600" err="1">
                <a:solidFill>
                  <a:srgbClr val="29702A"/>
                </a:solidFill>
                <a:latin typeface="Verdana"/>
                <a:ea typeface="Verdana"/>
              </a:rPr>
              <a:t>legislation</a:t>
            </a:r>
            <a:r>
              <a:rPr lang="lv-LV" sz="1600">
                <a:solidFill>
                  <a:srgbClr val="29702A"/>
                </a:solidFill>
                <a:latin typeface="Verdana"/>
                <a:ea typeface="Verdana"/>
              </a:rPr>
              <a:t>)</a:t>
            </a:r>
          </a:p>
          <a:p>
            <a:pPr marL="0" indent="0">
              <a:buNone/>
            </a:pPr>
            <a:endParaRPr lang="lv-LV" sz="1600" b="1">
              <a:solidFill>
                <a:srgbClr val="29702A"/>
              </a:solidFill>
              <a:latin typeface="Verdana"/>
              <a:ea typeface="Verdana"/>
            </a:endParaRPr>
          </a:p>
          <a:p>
            <a:pPr marL="0" indent="0">
              <a:buNone/>
            </a:pPr>
            <a:r>
              <a:rPr lang="lv-LV" sz="1600" b="1">
                <a:solidFill>
                  <a:srgbClr val="29702A"/>
                </a:solidFill>
                <a:latin typeface="Verdana"/>
                <a:ea typeface="Verdana"/>
              </a:rPr>
              <a:t>Pārvaldes funkciju re-dizains </a:t>
            </a:r>
            <a:r>
              <a:rPr lang="lv-LV" sz="1600">
                <a:solidFill>
                  <a:srgbClr val="29702A"/>
                </a:solidFill>
                <a:latin typeface="Verdana"/>
                <a:ea typeface="Verdana"/>
              </a:rPr>
              <a:t>(ne tikai audits), kam seko pakalpojumi </a:t>
            </a:r>
          </a:p>
          <a:p>
            <a:pPr marL="0" indent="0">
              <a:buNone/>
            </a:pPr>
            <a:endParaRPr lang="lv-LV" sz="1600" b="1" noProof="0">
              <a:solidFill>
                <a:srgbClr val="29702A"/>
              </a:solidFill>
              <a:latin typeface="Verdana"/>
              <a:ea typeface="Verdana"/>
            </a:endParaRPr>
          </a:p>
          <a:p>
            <a:pPr marL="0" indent="0">
              <a:buNone/>
            </a:pPr>
            <a:r>
              <a:rPr lang="lv-LV" sz="1600" b="1" noProof="0">
                <a:solidFill>
                  <a:srgbClr val="29702A"/>
                </a:solidFill>
                <a:latin typeface="Verdana"/>
                <a:ea typeface="Verdana"/>
              </a:rPr>
              <a:t>Atbilstoši datu pārvaldības stratēģijai</a:t>
            </a:r>
          </a:p>
          <a:p>
            <a:pPr marL="0" indent="0">
              <a:buNone/>
            </a:pPr>
            <a:endParaRPr lang="lv-LV" sz="1600" b="1" noProof="0">
              <a:solidFill>
                <a:srgbClr val="29702A"/>
              </a:solidFill>
              <a:latin typeface="Verdana"/>
              <a:ea typeface="Verdana"/>
            </a:endParaRPr>
          </a:p>
          <a:p>
            <a:pPr marL="0" indent="0">
              <a:buNone/>
            </a:pPr>
            <a:r>
              <a:rPr lang="lv-LV" sz="1600" b="1" noProof="0">
                <a:solidFill>
                  <a:srgbClr val="29702A"/>
                </a:solidFill>
                <a:latin typeface="Verdana"/>
                <a:ea typeface="Verdana"/>
              </a:rPr>
              <a:t>Racionāls tehnoloģiskais nodrošinājums </a:t>
            </a:r>
            <a:r>
              <a:rPr lang="lv-LV" sz="1600" noProof="0">
                <a:solidFill>
                  <a:srgbClr val="29702A"/>
                </a:solidFill>
                <a:latin typeface="Verdana"/>
                <a:ea typeface="Verdana"/>
              </a:rPr>
              <a:t>(konsolidējam)  </a:t>
            </a:r>
            <a:endParaRPr lang="en-US" sz="1600" noProof="0">
              <a:solidFill>
                <a:srgbClr val="29702A"/>
              </a:solidFill>
            </a:endParaRPr>
          </a:p>
        </p:txBody>
      </p:sp>
    </p:spTree>
    <p:extLst>
      <p:ext uri="{BB962C8B-B14F-4D97-AF65-F5344CB8AC3E}">
        <p14:creationId xmlns:p14="http://schemas.microsoft.com/office/powerpoint/2010/main" val="2531855933"/>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9706B8-EEC8-5E3A-084A-DDC9356FB711}"/>
            </a:ext>
          </a:extLst>
        </p:cNvPr>
        <p:cNvGrpSpPr/>
        <p:nvPr/>
      </p:nvGrpSpPr>
      <p:grpSpPr>
        <a:xfrm>
          <a:off x="0" y="0"/>
          <a:ext cx="0" cy="0"/>
          <a:chOff x="0" y="0"/>
          <a:chExt cx="0" cy="0"/>
        </a:xfrm>
      </p:grpSpPr>
      <p:sp>
        <p:nvSpPr>
          <p:cNvPr id="32" name="Object 1">
            <a:extLst>
              <a:ext uri="{FF2B5EF4-FFF2-40B4-BE49-F238E27FC236}">
                <a16:creationId xmlns:a16="http://schemas.microsoft.com/office/drawing/2014/main" id="{A145793F-8212-0E5B-5E92-F5AD19F7A63D}"/>
              </a:ext>
            </a:extLst>
          </p:cNvPr>
          <p:cNvSpPr/>
          <p:nvPr/>
        </p:nvSpPr>
        <p:spPr>
          <a:xfrm>
            <a:off x="2391943" y="763305"/>
            <a:ext cx="9115309" cy="720104"/>
          </a:xfrm>
          <a:prstGeom prst="rect">
            <a:avLst/>
          </a:prstGeom>
          <a:noFill/>
        </p:spPr>
        <p:txBody>
          <a:bodyPr wrap="square" lIns="0" tIns="0" rIns="0" bIns="0" rtlCol="0" anchor="t"/>
          <a:lstStyle/>
          <a:p>
            <a:pPr marL="457200" indent="-457200">
              <a:lnSpc>
                <a:spcPts val="4016"/>
              </a:lnSpc>
              <a:buAutoNum type="arabicPeriod"/>
            </a:pPr>
            <a:r>
              <a:rPr lang="lv-LV" sz="2400" b="1">
                <a:solidFill>
                  <a:srgbClr val="29702A"/>
                </a:solidFill>
                <a:latin typeface="Verdana"/>
                <a:ea typeface="Verdana"/>
                <a:cs typeface="Arial"/>
              </a:rPr>
              <a:t>KONSOLIDĒTA SKAITĻOŠANAS INFRASTRUKTŪRA UN ELASTĪGA PAPILDAS JAUDU PIESAISTE  </a:t>
            </a:r>
            <a:endParaRPr lang="lv-LV" sz="2400" b="1" noProof="0">
              <a:latin typeface="Verdana"/>
              <a:ea typeface="Verdana"/>
              <a:cs typeface="Arial"/>
            </a:endParaRPr>
          </a:p>
        </p:txBody>
      </p:sp>
      <p:sp>
        <p:nvSpPr>
          <p:cNvPr id="13315" name="Object 2">
            <a:extLst>
              <a:ext uri="{FF2B5EF4-FFF2-40B4-BE49-F238E27FC236}">
                <a16:creationId xmlns:a16="http://schemas.microsoft.com/office/drawing/2014/main" id="{A2BAFB36-70D1-1493-4CA3-4F446727F6B7}"/>
              </a:ext>
            </a:extLst>
          </p:cNvPr>
          <p:cNvSpPr/>
          <p:nvPr/>
        </p:nvSpPr>
        <p:spPr>
          <a:xfrm flipH="1">
            <a:off x="-607425" y="3101087"/>
            <a:ext cx="6011177" cy="266441"/>
          </a:xfrm>
          <a:prstGeom prst="rect">
            <a:avLst/>
          </a:prstGeom>
          <a:noFill/>
        </p:spPr>
        <p:txBody>
          <a:bodyPr wrap="square" lIns="0" tIns="0" rIns="0" bIns="0" rtlCol="0" anchor="t"/>
          <a:lstStyle/>
          <a:p>
            <a:pPr algn="ctr" defTabSz="914446">
              <a:lnSpc>
                <a:spcPts val="2100"/>
              </a:lnSpc>
              <a:spcBef>
                <a:spcPts val="816"/>
              </a:spcBef>
            </a:pPr>
            <a:endParaRPr lang="en-US" sz="1800">
              <a:solidFill>
                <a:prstClr val="black"/>
              </a:solidFill>
              <a:latin typeface="Arial"/>
            </a:endParaRPr>
          </a:p>
        </p:txBody>
      </p:sp>
      <p:sp>
        <p:nvSpPr>
          <p:cNvPr id="2" name="Content Placeholder 6">
            <a:extLst>
              <a:ext uri="{FF2B5EF4-FFF2-40B4-BE49-F238E27FC236}">
                <a16:creationId xmlns:a16="http://schemas.microsoft.com/office/drawing/2014/main" id="{259A0CE9-D910-A733-FCA4-CD7548BC53C2}"/>
              </a:ext>
            </a:extLst>
          </p:cNvPr>
          <p:cNvSpPr>
            <a:spLocks noGrp="1"/>
          </p:cNvSpPr>
          <p:nvPr/>
        </p:nvSpPr>
        <p:spPr bwMode="auto">
          <a:xfrm>
            <a:off x="3050849" y="3714686"/>
            <a:ext cx="8301395" cy="18902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marL="350838" indent="-350838"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83835"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9pPr>
          </a:lstStyle>
          <a:p>
            <a:r>
              <a:rPr lang="lv-LV" sz="1800">
                <a:latin typeface="Verdana"/>
                <a:ea typeface="Verdana"/>
              </a:rPr>
              <a:t>Valsts datu apstrādes mākonis izveidots balstoties uz 4 institūciju datu centriem un valsts pārvaldes skaitļošanas infrastruktūras attīstība ārpus šiem datu centriem netiek pieļauta </a:t>
            </a:r>
          </a:p>
          <a:p>
            <a:r>
              <a:rPr lang="lv-LV" sz="1800">
                <a:latin typeface="Verdana"/>
                <a:ea typeface="Verdana"/>
              </a:rPr>
              <a:t>VDAA, izpildot «</a:t>
            </a:r>
            <a:r>
              <a:rPr lang="lv-LV" sz="1800" err="1">
                <a:latin typeface="Verdana"/>
                <a:ea typeface="Verdana"/>
              </a:rPr>
              <a:t>mākoņdatošanas</a:t>
            </a:r>
            <a:r>
              <a:rPr lang="lv-LV" sz="1800">
                <a:latin typeface="Verdana"/>
                <a:ea typeface="Verdana"/>
              </a:rPr>
              <a:t> brokera» lomu, sniedz atbalstu komerciālu </a:t>
            </a:r>
            <a:r>
              <a:rPr lang="lv-LV" sz="1800" err="1">
                <a:latin typeface="Verdana"/>
                <a:ea typeface="Verdana"/>
              </a:rPr>
              <a:t>mākoņdatošanas</a:t>
            </a:r>
            <a:r>
              <a:rPr lang="lv-LV" sz="1800">
                <a:latin typeface="Verdana"/>
                <a:ea typeface="Verdana"/>
              </a:rPr>
              <a:t> pakalpojumu elastīgai piesaistei</a:t>
            </a:r>
          </a:p>
          <a:p>
            <a:pPr marL="0" indent="0">
              <a:buNone/>
            </a:pPr>
            <a:r>
              <a:rPr lang="lv-LV" sz="1800">
                <a:latin typeface="Verdana"/>
                <a:ea typeface="Verdana"/>
              </a:rPr>
              <a:t> </a:t>
            </a:r>
          </a:p>
          <a:p>
            <a:pPr marL="0" indent="0">
              <a:buNone/>
            </a:pPr>
            <a:endParaRPr lang="lv-LV" sz="1800">
              <a:latin typeface="Verdana"/>
              <a:ea typeface="Verdana"/>
            </a:endParaRPr>
          </a:p>
          <a:p>
            <a:pPr marL="0" indent="0">
              <a:buNone/>
            </a:pPr>
            <a:endParaRPr lang="lv-LV" sz="1800">
              <a:solidFill>
                <a:srgbClr val="0070C0"/>
              </a:solidFill>
              <a:latin typeface="Verdana"/>
              <a:ea typeface="Verdana"/>
            </a:endParaRPr>
          </a:p>
        </p:txBody>
      </p:sp>
      <p:sp>
        <p:nvSpPr>
          <p:cNvPr id="3" name="Text Placeholder 2">
            <a:extLst>
              <a:ext uri="{FF2B5EF4-FFF2-40B4-BE49-F238E27FC236}">
                <a16:creationId xmlns:a16="http://schemas.microsoft.com/office/drawing/2014/main" id="{8A4F047E-83CC-31E3-14EC-84AFFF76EA56}"/>
              </a:ext>
            </a:extLst>
          </p:cNvPr>
          <p:cNvSpPr txBox="1">
            <a:spLocks/>
          </p:cNvSpPr>
          <p:nvPr/>
        </p:nvSpPr>
        <p:spPr>
          <a:xfrm>
            <a:off x="2784663" y="5366956"/>
            <a:ext cx="8567582" cy="1269385"/>
          </a:xfrm>
          <a:prstGeom prst="rect">
            <a:avLst/>
          </a:prstGeom>
        </p:spPr>
        <p:txBody>
          <a:bodyPr lIns="91440" tIns="45720" rIns="91440" bIns="45720" anchor="t">
            <a:normAutofit fontScale="85000" lnSpcReduction="10000"/>
          </a:bodyPr>
          <a:lst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spcAft>
                <a:spcPts val="0"/>
              </a:spcAft>
              <a:buNone/>
            </a:pPr>
            <a:r>
              <a:rPr lang="lv-LV" sz="1800" b="1" dirty="0">
                <a:solidFill>
                  <a:srgbClr val="29702A"/>
                </a:solidFill>
                <a:latin typeface="Verdana"/>
                <a:ea typeface="Verdana"/>
              </a:rPr>
              <a:t>MĒRĶIS/REZULTĀTS:  visām </a:t>
            </a:r>
            <a:r>
              <a:rPr lang="lv-LV" sz="1900" b="1" dirty="0">
                <a:solidFill>
                  <a:srgbClr val="29702A"/>
                </a:solidFill>
                <a:latin typeface="Verdana"/>
                <a:ea typeface="Verdana"/>
              </a:rPr>
              <a:t>resoru IKT konsolidācijas plānos iekļautajām valsts pārvaldes informācijas sistēmām skaitļošanas resursus nodrošina pie valsts datu apstrādes mākoņa pakalpojumu sniedzējiem konsolidēti skaitļošanas resursi vai komerciāli </a:t>
            </a:r>
            <a:r>
              <a:rPr lang="lv-LV" sz="1900" b="1" dirty="0" err="1">
                <a:solidFill>
                  <a:srgbClr val="29702A"/>
                </a:solidFill>
                <a:latin typeface="Verdana"/>
                <a:ea typeface="Verdana"/>
              </a:rPr>
              <a:t>mākoņdatošanas</a:t>
            </a:r>
            <a:r>
              <a:rPr lang="lv-LV" sz="1900" b="1" dirty="0">
                <a:solidFill>
                  <a:srgbClr val="29702A"/>
                </a:solidFill>
                <a:latin typeface="Verdana"/>
                <a:ea typeface="Verdana"/>
              </a:rPr>
              <a:t> pakalpojumi</a:t>
            </a:r>
          </a:p>
        </p:txBody>
      </p:sp>
      <p:sp>
        <p:nvSpPr>
          <p:cNvPr id="4" name="Text Placeholder 2">
            <a:extLst>
              <a:ext uri="{FF2B5EF4-FFF2-40B4-BE49-F238E27FC236}">
                <a16:creationId xmlns:a16="http://schemas.microsoft.com/office/drawing/2014/main" id="{059DA4CB-B31D-38D6-3AF1-549F37D91A8A}"/>
              </a:ext>
            </a:extLst>
          </p:cNvPr>
          <p:cNvSpPr txBox="1">
            <a:spLocks/>
          </p:cNvSpPr>
          <p:nvPr/>
        </p:nvSpPr>
        <p:spPr>
          <a:xfrm>
            <a:off x="2581950" y="2038048"/>
            <a:ext cx="8735480" cy="1685736"/>
          </a:xfrm>
          <a:prstGeom prst="rect">
            <a:avLst/>
          </a:prstGeom>
        </p:spPr>
        <p:txBody>
          <a:bodyPr lIns="91440" tIns="45720" rIns="91440" bIns="45720" anchor="t">
            <a:normAutofit fontScale="92500" lnSpcReduction="20000"/>
          </a:bodyPr>
          <a:lst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spcAft>
                <a:spcPts val="0"/>
              </a:spcAft>
              <a:buNone/>
            </a:pPr>
            <a:r>
              <a:rPr lang="lv-LV" sz="2000" i="1">
                <a:latin typeface="Verdana"/>
                <a:ea typeface="Verdana"/>
                <a:cs typeface="Arial"/>
              </a:rPr>
              <a:t>Valsts pārvalde pati uztur tikai absolūti nepieciešamo – minimālo skaitļošanas resursu pastāvīgi nepieciešamo un drošības, </a:t>
            </a:r>
            <a:r>
              <a:rPr lang="lv-LV" sz="2000" i="1" err="1">
                <a:latin typeface="Verdana"/>
                <a:ea typeface="Verdana"/>
                <a:cs typeface="Arial"/>
              </a:rPr>
              <a:t>sadarbspējas</a:t>
            </a:r>
            <a:r>
              <a:rPr lang="lv-LV" sz="2000" i="1">
                <a:latin typeface="Verdana"/>
                <a:ea typeface="Verdana"/>
                <a:cs typeface="Arial"/>
              </a:rPr>
              <a:t> vai pārliecinošu ekonomisku apsvērumu dēļ neaizstājamo apjomu, papildus </a:t>
            </a:r>
            <a:r>
              <a:rPr lang="lv-LV" sz="2000" i="1" err="1">
                <a:latin typeface="Verdana"/>
                <a:ea typeface="Verdana"/>
                <a:cs typeface="Arial"/>
              </a:rPr>
              <a:t>mākoņdatošanas</a:t>
            </a:r>
            <a:r>
              <a:rPr lang="lv-LV" sz="2000" i="1">
                <a:latin typeface="Verdana"/>
                <a:ea typeface="Verdana"/>
                <a:cs typeface="Arial"/>
              </a:rPr>
              <a:t> jaudas elastīgi piesaistot no komerciāliem </a:t>
            </a:r>
            <a:r>
              <a:rPr lang="lv-LV" sz="2000" i="1" err="1">
                <a:latin typeface="Verdana"/>
                <a:ea typeface="Verdana"/>
                <a:cs typeface="Arial"/>
              </a:rPr>
              <a:t>mākoņdatošanas</a:t>
            </a:r>
            <a:r>
              <a:rPr lang="lv-LV" sz="2000" i="1">
                <a:latin typeface="Verdana"/>
                <a:ea typeface="Verdana"/>
                <a:cs typeface="Arial"/>
              </a:rPr>
              <a:t> pakalpojumu sniedzējiem </a:t>
            </a:r>
            <a:r>
              <a:rPr lang="lv-LV" sz="1800" i="1">
                <a:latin typeface="Verdana"/>
                <a:ea typeface="Verdana"/>
                <a:cs typeface="Arial"/>
              </a:rPr>
              <a:t> </a:t>
            </a:r>
          </a:p>
        </p:txBody>
      </p:sp>
    </p:spTree>
    <p:extLst>
      <p:ext uri="{BB962C8B-B14F-4D97-AF65-F5344CB8AC3E}">
        <p14:creationId xmlns:p14="http://schemas.microsoft.com/office/powerpoint/2010/main" val="1966339775"/>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E68C2F-2E2D-9756-0E65-44B20C7A7670}"/>
            </a:ext>
          </a:extLst>
        </p:cNvPr>
        <p:cNvGrpSpPr/>
        <p:nvPr/>
      </p:nvGrpSpPr>
      <p:grpSpPr>
        <a:xfrm>
          <a:off x="0" y="0"/>
          <a:ext cx="0" cy="0"/>
          <a:chOff x="0" y="0"/>
          <a:chExt cx="0" cy="0"/>
        </a:xfrm>
      </p:grpSpPr>
      <p:sp>
        <p:nvSpPr>
          <p:cNvPr id="32" name="Object 1">
            <a:extLst>
              <a:ext uri="{FF2B5EF4-FFF2-40B4-BE49-F238E27FC236}">
                <a16:creationId xmlns:a16="http://schemas.microsoft.com/office/drawing/2014/main" id="{07AE0609-473D-3E62-6CA5-B8C69BB9B267}"/>
              </a:ext>
            </a:extLst>
          </p:cNvPr>
          <p:cNvSpPr/>
          <p:nvPr/>
        </p:nvSpPr>
        <p:spPr>
          <a:xfrm>
            <a:off x="2710018" y="781228"/>
            <a:ext cx="8468520" cy="720104"/>
          </a:xfrm>
          <a:prstGeom prst="rect">
            <a:avLst/>
          </a:prstGeom>
          <a:noFill/>
        </p:spPr>
        <p:txBody>
          <a:bodyPr wrap="square" lIns="0" tIns="0" rIns="0" bIns="0" rtlCol="0" anchor="t"/>
          <a:lstStyle/>
          <a:p>
            <a:pPr>
              <a:lnSpc>
                <a:spcPts val="4016"/>
              </a:lnSpc>
            </a:pPr>
            <a:r>
              <a:rPr lang="lv-LV" sz="2400" b="1" noProof="0">
                <a:solidFill>
                  <a:srgbClr val="29702A"/>
                </a:solidFill>
                <a:latin typeface="Verdana"/>
                <a:ea typeface="Verdana"/>
                <a:cs typeface="Arial"/>
              </a:rPr>
              <a:t>2. RACIONĀLA </a:t>
            </a:r>
            <a:r>
              <a:rPr lang="lv-LV" sz="2400" b="1">
                <a:solidFill>
                  <a:srgbClr val="29702A"/>
                </a:solidFill>
                <a:latin typeface="Verdana"/>
                <a:ea typeface="Verdana"/>
                <a:cs typeface="Arial"/>
              </a:rPr>
              <a:t>PIEEJAMĪBA UN VEIKTSPĒJA</a:t>
            </a:r>
            <a:endParaRPr lang="lv-LV" sz="2400" i="1" noProof="0">
              <a:latin typeface="Verdana"/>
              <a:ea typeface="Verdana"/>
              <a:cs typeface="Arial"/>
            </a:endParaRPr>
          </a:p>
        </p:txBody>
      </p:sp>
      <p:sp>
        <p:nvSpPr>
          <p:cNvPr id="13315" name="Object 2">
            <a:extLst>
              <a:ext uri="{FF2B5EF4-FFF2-40B4-BE49-F238E27FC236}">
                <a16:creationId xmlns:a16="http://schemas.microsoft.com/office/drawing/2014/main" id="{5BB18875-089F-D97D-D4AB-F1A823D56B09}"/>
              </a:ext>
            </a:extLst>
          </p:cNvPr>
          <p:cNvSpPr/>
          <p:nvPr/>
        </p:nvSpPr>
        <p:spPr>
          <a:xfrm flipH="1">
            <a:off x="-607425" y="3101087"/>
            <a:ext cx="6011177" cy="266441"/>
          </a:xfrm>
          <a:prstGeom prst="rect">
            <a:avLst/>
          </a:prstGeom>
          <a:noFill/>
        </p:spPr>
        <p:txBody>
          <a:bodyPr wrap="square" lIns="0" tIns="0" rIns="0" bIns="0" rtlCol="0" anchor="t"/>
          <a:lstStyle/>
          <a:p>
            <a:pPr algn="ctr" defTabSz="914446">
              <a:lnSpc>
                <a:spcPts val="2100"/>
              </a:lnSpc>
              <a:spcBef>
                <a:spcPts val="816"/>
              </a:spcBef>
            </a:pPr>
            <a:endParaRPr lang="en-US" sz="1800">
              <a:solidFill>
                <a:prstClr val="black"/>
              </a:solidFill>
              <a:latin typeface="Arial"/>
            </a:endParaRPr>
          </a:p>
        </p:txBody>
      </p:sp>
      <p:sp>
        <p:nvSpPr>
          <p:cNvPr id="2" name="Content Placeholder 6">
            <a:extLst>
              <a:ext uri="{FF2B5EF4-FFF2-40B4-BE49-F238E27FC236}">
                <a16:creationId xmlns:a16="http://schemas.microsoft.com/office/drawing/2014/main" id="{7316659F-9E40-DF6D-9191-8923E858557B}"/>
              </a:ext>
            </a:extLst>
          </p:cNvPr>
          <p:cNvSpPr>
            <a:spLocks noGrp="1"/>
          </p:cNvSpPr>
          <p:nvPr/>
        </p:nvSpPr>
        <p:spPr bwMode="auto">
          <a:xfrm>
            <a:off x="2859836" y="2899870"/>
            <a:ext cx="8815231" cy="293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marL="350838" indent="-350838"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83835"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9pPr>
          </a:lstStyle>
          <a:p>
            <a:r>
              <a:rPr lang="lv-LV" sz="1800">
                <a:latin typeface="Verdana"/>
                <a:ea typeface="Verdana"/>
              </a:rPr>
              <a:t>Patiesi kritisku pakalpojumu augstā pieejamība un veiktspēja tiks reāli nodrošināta, bet vairumam pakalpojumu pieejamības un veiktspējas prasības var tikt radikāli pazeminātas</a:t>
            </a:r>
            <a:endParaRPr lang="lv-LV" sz="1800" noProof="0">
              <a:latin typeface="Verdana"/>
              <a:ea typeface="Verdana"/>
            </a:endParaRPr>
          </a:p>
          <a:p>
            <a:pPr marL="350520" indent="-350520"/>
            <a:endParaRPr lang="lv-LV" sz="1200" noProof="0">
              <a:latin typeface="Verdana"/>
              <a:ea typeface="Verdana"/>
            </a:endParaRPr>
          </a:p>
          <a:p>
            <a:r>
              <a:rPr lang="lv-LV" sz="1800">
                <a:latin typeface="Verdana"/>
                <a:ea typeface="Verdana"/>
              </a:rPr>
              <a:t>Šāda pieeja var likt ierobežot e-pakalpojumu garantētās pieejamības laikus. Tomēr, no otras puses – pieejamības un veiktspējas prasību diferencēšana (t.sk. radikāla pazemināšana) ļaus būtiski ietaupīt. </a:t>
            </a:r>
            <a:r>
              <a:rPr lang="lv-LV" sz="1800" noProof="0">
                <a:latin typeface="Verdana"/>
                <a:ea typeface="Verdana"/>
              </a:rPr>
              <a:t> </a:t>
            </a:r>
          </a:p>
          <a:p>
            <a:pPr marL="0" indent="0">
              <a:buNone/>
            </a:pPr>
            <a:endParaRPr lang="lv-LV" sz="1800">
              <a:solidFill>
                <a:srgbClr val="000000"/>
              </a:solidFill>
              <a:latin typeface="Verdana"/>
              <a:ea typeface="Verdana"/>
            </a:endParaRPr>
          </a:p>
        </p:txBody>
      </p:sp>
      <p:sp>
        <p:nvSpPr>
          <p:cNvPr id="3" name="Text Placeholder 2">
            <a:extLst>
              <a:ext uri="{FF2B5EF4-FFF2-40B4-BE49-F238E27FC236}">
                <a16:creationId xmlns:a16="http://schemas.microsoft.com/office/drawing/2014/main" id="{C3A511C1-1D3D-1944-9349-F5FEDCF23378}"/>
              </a:ext>
            </a:extLst>
          </p:cNvPr>
          <p:cNvSpPr txBox="1">
            <a:spLocks/>
          </p:cNvSpPr>
          <p:nvPr/>
        </p:nvSpPr>
        <p:spPr>
          <a:xfrm>
            <a:off x="2710018" y="5203819"/>
            <a:ext cx="9120032" cy="1269385"/>
          </a:xfrm>
          <a:prstGeom prst="rect">
            <a:avLst/>
          </a:prstGeom>
        </p:spPr>
        <p:txBody>
          <a:bodyPr>
            <a:normAutofit fontScale="92500"/>
          </a:bodyPr>
          <a:lst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spcAft>
                <a:spcPts val="0"/>
              </a:spcAft>
              <a:buNone/>
            </a:pPr>
            <a:r>
              <a:rPr lang="lv-LV" sz="1800" b="1">
                <a:solidFill>
                  <a:srgbClr val="29702A"/>
                </a:solidFill>
                <a:latin typeface="Verdana"/>
                <a:ea typeface="Verdana"/>
              </a:rPr>
              <a:t>MĒRĶIS/REZULTĀTS: līdz 2030. gadam veicot izmaiņas informācijas sistēmu un e-pakalpojumu prasībās un risinājumu arhitektūrās (t.sk. datu apmaiņās) nodrošināta iespēja vairākkārtīgi (mērķis 10 reizes) samazināt augstas pieejamības (t.sk. ārpus darba laika) sistēmu skaitu      </a:t>
            </a:r>
          </a:p>
        </p:txBody>
      </p:sp>
      <p:sp>
        <p:nvSpPr>
          <p:cNvPr id="4" name="Text Placeholder 2">
            <a:extLst>
              <a:ext uri="{FF2B5EF4-FFF2-40B4-BE49-F238E27FC236}">
                <a16:creationId xmlns:a16="http://schemas.microsoft.com/office/drawing/2014/main" id="{9E7E7168-AEC6-5CFB-C2AB-D4A40452C322}"/>
              </a:ext>
            </a:extLst>
          </p:cNvPr>
          <p:cNvSpPr txBox="1">
            <a:spLocks/>
          </p:cNvSpPr>
          <p:nvPr/>
        </p:nvSpPr>
        <p:spPr>
          <a:xfrm>
            <a:off x="2710018" y="1501332"/>
            <a:ext cx="8567582" cy="1269385"/>
          </a:xfrm>
          <a:prstGeom prst="rect">
            <a:avLst/>
          </a:prstGeom>
        </p:spPr>
        <p:txBody>
          <a:bodyPr lIns="91440" tIns="45720" rIns="91440" bIns="45720" anchor="t">
            <a:normAutofit/>
          </a:bodyPr>
          <a:lst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spcAft>
                <a:spcPts val="0"/>
              </a:spcAft>
              <a:buNone/>
            </a:pPr>
            <a:r>
              <a:rPr lang="lv-LV" sz="2000" i="1">
                <a:latin typeface="Verdana"/>
                <a:ea typeface="Verdana"/>
                <a:cs typeface="Arial"/>
              </a:rPr>
              <a:t>Pārvaldes jomu un risinājumu jaunās arhitektūras nodrošinās iespēju diferencēt risinājumu un to daļu pieejamību un veiktspēju atbilstoši reālām vajadzībām un racionālām prasībām</a:t>
            </a:r>
            <a:r>
              <a:rPr lang="lv-LV" sz="1800" i="1">
                <a:latin typeface="Verdana"/>
                <a:ea typeface="Verdana"/>
                <a:cs typeface="Arial"/>
              </a:rPr>
              <a:t> </a:t>
            </a:r>
          </a:p>
        </p:txBody>
      </p:sp>
    </p:spTree>
    <p:extLst>
      <p:ext uri="{BB962C8B-B14F-4D97-AF65-F5344CB8AC3E}">
        <p14:creationId xmlns:p14="http://schemas.microsoft.com/office/powerpoint/2010/main" val="1781530037"/>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5C34C5-3B06-6609-FD8F-7A4539E2A6A2}"/>
            </a:ext>
          </a:extLst>
        </p:cNvPr>
        <p:cNvGrpSpPr/>
        <p:nvPr/>
      </p:nvGrpSpPr>
      <p:grpSpPr>
        <a:xfrm>
          <a:off x="0" y="0"/>
          <a:ext cx="0" cy="0"/>
          <a:chOff x="0" y="0"/>
          <a:chExt cx="0" cy="0"/>
        </a:xfrm>
      </p:grpSpPr>
      <p:sp>
        <p:nvSpPr>
          <p:cNvPr id="32" name="Object 1">
            <a:extLst>
              <a:ext uri="{FF2B5EF4-FFF2-40B4-BE49-F238E27FC236}">
                <a16:creationId xmlns:a16="http://schemas.microsoft.com/office/drawing/2014/main" id="{1C44A8FD-95D0-B8E7-DA8E-95C37AECB380}"/>
              </a:ext>
            </a:extLst>
          </p:cNvPr>
          <p:cNvSpPr/>
          <p:nvPr/>
        </p:nvSpPr>
        <p:spPr>
          <a:xfrm>
            <a:off x="2710018" y="667439"/>
            <a:ext cx="8567582" cy="720104"/>
          </a:xfrm>
          <a:prstGeom prst="rect">
            <a:avLst/>
          </a:prstGeom>
          <a:noFill/>
        </p:spPr>
        <p:txBody>
          <a:bodyPr wrap="square" lIns="0" tIns="0" rIns="0" bIns="0" rtlCol="0" anchor="t"/>
          <a:lstStyle/>
          <a:p>
            <a:pPr>
              <a:lnSpc>
                <a:spcPts val="4016"/>
              </a:lnSpc>
            </a:pPr>
            <a:r>
              <a:rPr lang="lv-LV" sz="2400" b="1">
                <a:solidFill>
                  <a:srgbClr val="29702A"/>
                </a:solidFill>
                <a:latin typeface="Verdana"/>
                <a:ea typeface="Verdana"/>
                <a:cs typeface="Arial"/>
              </a:rPr>
              <a:t>3. ATBALSTA FUNKCIJAS CENTRALIZĒTAS  VIENOTĀ PAKALPOJUMU CENTRĀ</a:t>
            </a:r>
          </a:p>
        </p:txBody>
      </p:sp>
      <p:sp>
        <p:nvSpPr>
          <p:cNvPr id="2" name="Content Placeholder 6">
            <a:extLst>
              <a:ext uri="{FF2B5EF4-FFF2-40B4-BE49-F238E27FC236}">
                <a16:creationId xmlns:a16="http://schemas.microsoft.com/office/drawing/2014/main" id="{9DBCF9E5-CA55-8275-EF3D-E7A018CABD0F}"/>
              </a:ext>
            </a:extLst>
          </p:cNvPr>
          <p:cNvSpPr>
            <a:spLocks noGrp="1"/>
          </p:cNvSpPr>
          <p:nvPr/>
        </p:nvSpPr>
        <p:spPr bwMode="auto">
          <a:xfrm>
            <a:off x="3024186" y="2549313"/>
            <a:ext cx="8253414" cy="3272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marL="350838" indent="-350838"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83835"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9pPr>
          </a:lstStyle>
          <a:p>
            <a:pPr marL="0" indent="0">
              <a:buNone/>
            </a:pPr>
            <a:r>
              <a:rPr lang="lv-LV" sz="1800">
                <a:solidFill>
                  <a:srgbClr val="0070C0"/>
                </a:solidFill>
                <a:latin typeface="Verdana"/>
                <a:ea typeface="Verdana"/>
              </a:rPr>
              <a:t> </a:t>
            </a:r>
          </a:p>
          <a:p>
            <a:endParaRPr lang="lv-LV" sz="1800" noProof="0">
              <a:latin typeface="Verdana"/>
              <a:ea typeface="Verdana"/>
            </a:endParaRPr>
          </a:p>
          <a:p>
            <a:r>
              <a:rPr lang="lv-LV" sz="1800">
                <a:latin typeface="Verdana"/>
                <a:ea typeface="Verdana"/>
              </a:rPr>
              <a:t>VPC pakalpojumu loka paplašināšana (papildus grāmatvedībai, personāla pārvaldībai, dokumentu/lietvedības pārvaldībai arī datorizētās darba vietas un produktivitātes programmatūra</a:t>
            </a:r>
          </a:p>
          <a:p>
            <a:r>
              <a:rPr lang="lv-LV" sz="1800">
                <a:latin typeface="Verdana"/>
                <a:ea typeface="Verdana"/>
              </a:rPr>
              <a:t>VPC organizācijas un tehnoloģisko risinājumu attīstība, nodrošinot efektīvus procesus un vienotu tehnoloģisko atbalstu</a:t>
            </a:r>
          </a:p>
        </p:txBody>
      </p:sp>
      <p:sp>
        <p:nvSpPr>
          <p:cNvPr id="3" name="Text Placeholder 2">
            <a:extLst>
              <a:ext uri="{FF2B5EF4-FFF2-40B4-BE49-F238E27FC236}">
                <a16:creationId xmlns:a16="http://schemas.microsoft.com/office/drawing/2014/main" id="{04384CC6-DA69-4F6E-815D-9E20C99C1884}"/>
              </a:ext>
            </a:extLst>
          </p:cNvPr>
          <p:cNvSpPr txBox="1">
            <a:spLocks/>
          </p:cNvSpPr>
          <p:nvPr/>
        </p:nvSpPr>
        <p:spPr>
          <a:xfrm>
            <a:off x="2710018" y="5040400"/>
            <a:ext cx="8567582" cy="1269385"/>
          </a:xfrm>
          <a:prstGeom prst="rect">
            <a:avLst/>
          </a:prstGeom>
        </p:spPr>
        <p:txBody>
          <a:bodyPr>
            <a:normAutofit/>
          </a:bodyPr>
          <a:lst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spcAft>
                <a:spcPts val="0"/>
              </a:spcAft>
              <a:buNone/>
            </a:pPr>
            <a:r>
              <a:rPr lang="lv-LV" sz="1800" b="1">
                <a:solidFill>
                  <a:srgbClr val="29702A"/>
                </a:solidFill>
                <a:latin typeface="Verdana"/>
                <a:ea typeface="Verdana"/>
              </a:rPr>
              <a:t>MĒRĶIS/REZULTĀTS:  līdz 2030. gadam vismaz 80% no valsts tiešās pārvaldes darbiniekiem izmanto pilnu VPC pakalpojumu spektru, ieskaitot datorizēto darba vietu nodrošinājumu      </a:t>
            </a:r>
          </a:p>
        </p:txBody>
      </p:sp>
      <p:sp>
        <p:nvSpPr>
          <p:cNvPr id="4" name="Text Placeholder 2">
            <a:extLst>
              <a:ext uri="{FF2B5EF4-FFF2-40B4-BE49-F238E27FC236}">
                <a16:creationId xmlns:a16="http://schemas.microsoft.com/office/drawing/2014/main" id="{E8C1C7C0-B0CE-44A4-942B-1CA33719841D}"/>
              </a:ext>
            </a:extLst>
          </p:cNvPr>
          <p:cNvSpPr txBox="1">
            <a:spLocks/>
          </p:cNvSpPr>
          <p:nvPr/>
        </p:nvSpPr>
        <p:spPr>
          <a:xfrm>
            <a:off x="2710018" y="1817600"/>
            <a:ext cx="8567582" cy="1269385"/>
          </a:xfrm>
          <a:prstGeom prst="rect">
            <a:avLst/>
          </a:prstGeom>
        </p:spPr>
        <p:txBody>
          <a:bodyPr lIns="91440" tIns="45720" rIns="91440" bIns="45720" anchor="t">
            <a:normAutofit/>
          </a:bodyPr>
          <a:lst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spcAft>
                <a:spcPts val="0"/>
              </a:spcAft>
              <a:buNone/>
            </a:pPr>
            <a:r>
              <a:rPr lang="lv-LV" sz="2000" i="1">
                <a:latin typeface="Verdana"/>
                <a:ea typeface="Verdana"/>
                <a:cs typeface="Arial"/>
              </a:rPr>
              <a:t>Sadalītās IKT infrastruktūras (t.sk. datoru un produktivitātes SW) atbalsta pakalpojumus nodrošina vienoto pakalpojumu centrs (VPC)</a:t>
            </a:r>
          </a:p>
        </p:txBody>
      </p:sp>
    </p:spTree>
    <p:extLst>
      <p:ext uri="{BB962C8B-B14F-4D97-AF65-F5344CB8AC3E}">
        <p14:creationId xmlns:p14="http://schemas.microsoft.com/office/powerpoint/2010/main" val="1546103539"/>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03AE5-7581-495C-2738-7480D21FF3CF}"/>
            </a:ext>
          </a:extLst>
        </p:cNvPr>
        <p:cNvGrpSpPr/>
        <p:nvPr/>
      </p:nvGrpSpPr>
      <p:grpSpPr>
        <a:xfrm>
          <a:off x="0" y="0"/>
          <a:ext cx="0" cy="0"/>
          <a:chOff x="0" y="0"/>
          <a:chExt cx="0" cy="0"/>
        </a:xfrm>
      </p:grpSpPr>
      <p:sp>
        <p:nvSpPr>
          <p:cNvPr id="32" name="Object 1">
            <a:extLst>
              <a:ext uri="{FF2B5EF4-FFF2-40B4-BE49-F238E27FC236}">
                <a16:creationId xmlns:a16="http://schemas.microsoft.com/office/drawing/2014/main" id="{E512FBC1-C900-4702-AD20-2A76F0CFFA34}"/>
              </a:ext>
            </a:extLst>
          </p:cNvPr>
          <p:cNvSpPr/>
          <p:nvPr/>
        </p:nvSpPr>
        <p:spPr>
          <a:xfrm>
            <a:off x="2400052" y="645325"/>
            <a:ext cx="8901752" cy="720104"/>
          </a:xfrm>
          <a:prstGeom prst="rect">
            <a:avLst/>
          </a:prstGeom>
          <a:noFill/>
        </p:spPr>
        <p:txBody>
          <a:bodyPr wrap="square" lIns="0" tIns="0" rIns="0" bIns="0" rtlCol="0" anchor="t"/>
          <a:lstStyle/>
          <a:p>
            <a:pPr>
              <a:lnSpc>
                <a:spcPts val="4016"/>
              </a:lnSpc>
            </a:pPr>
            <a:r>
              <a:rPr lang="lv-LV" sz="2400" b="1">
                <a:solidFill>
                  <a:srgbClr val="29702A"/>
                </a:solidFill>
                <a:latin typeface="Verdana"/>
                <a:ea typeface="Verdana"/>
                <a:cs typeface="Arial"/>
              </a:rPr>
              <a:t>4. RACIONĀLI IZVĒLAMIES UN PĀRVALDĀM SPECIALIZĒTOS DATU APSTRĀDES RISINĀJUMUS</a:t>
            </a:r>
            <a:endParaRPr lang="lv-LV" sz="2400" i="1" noProof="0">
              <a:latin typeface="Verdana"/>
              <a:ea typeface="Verdana"/>
              <a:cs typeface="Arial"/>
            </a:endParaRPr>
          </a:p>
        </p:txBody>
      </p:sp>
      <p:sp>
        <p:nvSpPr>
          <p:cNvPr id="13315" name="Object 2">
            <a:extLst>
              <a:ext uri="{FF2B5EF4-FFF2-40B4-BE49-F238E27FC236}">
                <a16:creationId xmlns:a16="http://schemas.microsoft.com/office/drawing/2014/main" id="{06DA4785-8023-00F6-0A9E-DE9FF0005AA1}"/>
              </a:ext>
            </a:extLst>
          </p:cNvPr>
          <p:cNvSpPr/>
          <p:nvPr/>
        </p:nvSpPr>
        <p:spPr>
          <a:xfrm flipH="1">
            <a:off x="-607425" y="3101087"/>
            <a:ext cx="6011177" cy="266441"/>
          </a:xfrm>
          <a:prstGeom prst="rect">
            <a:avLst/>
          </a:prstGeom>
          <a:noFill/>
        </p:spPr>
        <p:txBody>
          <a:bodyPr wrap="square" lIns="0" tIns="0" rIns="0" bIns="0" rtlCol="0" anchor="t"/>
          <a:lstStyle/>
          <a:p>
            <a:pPr algn="ctr" defTabSz="914446">
              <a:lnSpc>
                <a:spcPts val="2100"/>
              </a:lnSpc>
              <a:spcBef>
                <a:spcPts val="816"/>
              </a:spcBef>
            </a:pPr>
            <a:endParaRPr lang="en-US" sz="1800">
              <a:solidFill>
                <a:prstClr val="black"/>
              </a:solidFill>
              <a:latin typeface="Arial"/>
            </a:endParaRPr>
          </a:p>
        </p:txBody>
      </p:sp>
      <p:sp>
        <p:nvSpPr>
          <p:cNvPr id="2" name="Content Placeholder 6">
            <a:extLst>
              <a:ext uri="{FF2B5EF4-FFF2-40B4-BE49-F238E27FC236}">
                <a16:creationId xmlns:a16="http://schemas.microsoft.com/office/drawing/2014/main" id="{B06AEFC1-6052-FCF3-EB4F-1D6C4D7DE3A8}"/>
              </a:ext>
            </a:extLst>
          </p:cNvPr>
          <p:cNvSpPr>
            <a:spLocks noGrp="1"/>
          </p:cNvSpPr>
          <p:nvPr/>
        </p:nvSpPr>
        <p:spPr bwMode="auto">
          <a:xfrm>
            <a:off x="2642139" y="2001528"/>
            <a:ext cx="9047123" cy="40010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Autofit/>
          </a:bodyPr>
          <a:lstStyle>
            <a:lvl1pPr marL="350838" indent="-350838"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83835"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700" kern="1200">
                <a:solidFill>
                  <a:schemeClr val="tx1"/>
                </a:solidFill>
                <a:latin typeface="+mn-lt"/>
                <a:ea typeface="+mn-ea"/>
                <a:cs typeface="+mn-cs"/>
              </a:defRPr>
            </a:lvl9pPr>
          </a:lstStyle>
          <a:p>
            <a:pPr marL="350520" indent="-350520"/>
            <a:r>
              <a:rPr lang="lv-LV" i="1" dirty="0">
                <a:latin typeface="Verdana"/>
                <a:ea typeface="Verdana"/>
                <a:cs typeface="Arial"/>
              </a:rPr>
              <a:t>Jaunas unikālas </a:t>
            </a:r>
            <a:r>
              <a:rPr lang="lv-LV" i="1" dirty="0" err="1">
                <a:latin typeface="Verdana"/>
                <a:ea typeface="Verdana"/>
                <a:cs typeface="Arial"/>
              </a:rPr>
              <a:t>pasūtījumprogrammatūras</a:t>
            </a:r>
            <a:r>
              <a:rPr lang="lv-LV" i="1" dirty="0">
                <a:latin typeface="Verdana"/>
                <a:ea typeface="Verdana"/>
                <a:cs typeface="Arial"/>
              </a:rPr>
              <a:t> izstrādi samazinām līdz absolūti nepieciešamam minimumam, bet izstrādātās sistēmas pārvaldām profesionāli, tās pastāvīgi pilnveidojot atbilstoši racionālām vajadzībām un kiberdrošības prasībām (4A)</a:t>
            </a:r>
            <a:endParaRPr lang="en-US" dirty="0"/>
          </a:p>
          <a:p>
            <a:pPr marL="350520" indent="-350520"/>
            <a:endParaRPr lang="lv-LV" sz="1100" i="1" dirty="0">
              <a:latin typeface="Verdana"/>
              <a:ea typeface="Verdana"/>
              <a:cs typeface="Arial"/>
            </a:endParaRPr>
          </a:p>
          <a:p>
            <a:pPr marL="350520" indent="-350520"/>
            <a:r>
              <a:rPr lang="lv-LV" i="1" dirty="0">
                <a:latin typeface="Verdana"/>
                <a:ea typeface="Verdana"/>
                <a:cs typeface="Arial"/>
              </a:rPr>
              <a:t>Ieviešam konkurenci veicinošas pārvaldei specifisku risinājumu sagādes un pārvaldības pieejas, tajā skaitā paplašinot vietējo piegādātāju loku un veicinot pārrobežu sadarbību (4B) </a:t>
            </a:r>
          </a:p>
          <a:p>
            <a:pPr marL="350520" indent="-350520"/>
            <a:endParaRPr lang="lv-LV" sz="1100" i="1" dirty="0">
              <a:latin typeface="Verdana"/>
              <a:ea typeface="Verdana"/>
              <a:cs typeface="Arial"/>
            </a:endParaRPr>
          </a:p>
          <a:p>
            <a:pPr marL="350520" indent="-350520"/>
            <a:r>
              <a:rPr lang="lv-LV" i="1" dirty="0">
                <a:latin typeface="Verdana"/>
                <a:ea typeface="Verdana"/>
                <a:cs typeface="Arial"/>
              </a:rPr>
              <a:t>Rūpējamies par to, lai valsts pārvalde gūtu savu pamatdarbības funkciju izpildes produktivitātes, datos balstītu lēmumu kvalitātes un programmatūras izstrādes produktivitātes ieguvumus no mākslīgā intelekta (MI) pielietojumiem, kā arī veicinātu drošus un jēgpilnus MI pielietojumus ārpus pārvaldes (4C)</a:t>
            </a:r>
            <a:endParaRPr lang="lv-LV" dirty="0">
              <a:solidFill>
                <a:srgbClr val="000000"/>
              </a:solidFill>
              <a:latin typeface="Verdana"/>
              <a:ea typeface="Verdana"/>
            </a:endParaRPr>
          </a:p>
        </p:txBody>
      </p:sp>
      <p:sp>
        <p:nvSpPr>
          <p:cNvPr id="4" name="Text Placeholder 2">
            <a:extLst>
              <a:ext uri="{FF2B5EF4-FFF2-40B4-BE49-F238E27FC236}">
                <a16:creationId xmlns:a16="http://schemas.microsoft.com/office/drawing/2014/main" id="{F3482403-E9F1-0884-70D0-C6792B035576}"/>
              </a:ext>
            </a:extLst>
          </p:cNvPr>
          <p:cNvSpPr txBox="1">
            <a:spLocks/>
          </p:cNvSpPr>
          <p:nvPr/>
        </p:nvSpPr>
        <p:spPr>
          <a:xfrm>
            <a:off x="2877103" y="1367004"/>
            <a:ext cx="8567582" cy="1269385"/>
          </a:xfrm>
          <a:prstGeom prst="rect">
            <a:avLst/>
          </a:prstGeom>
        </p:spPr>
        <p:txBody>
          <a:bodyPr>
            <a:normAutofit/>
          </a:bodyPr>
          <a:lst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spcAft>
                <a:spcPts val="0"/>
              </a:spcAft>
              <a:buNone/>
            </a:pPr>
            <a:endParaRPr lang="lv-LV" sz="1800" i="1">
              <a:latin typeface="Verdana"/>
              <a:ea typeface="Verdana"/>
              <a:cs typeface="Arial"/>
            </a:endParaRPr>
          </a:p>
        </p:txBody>
      </p:sp>
    </p:spTree>
    <p:extLst>
      <p:ext uri="{BB962C8B-B14F-4D97-AF65-F5344CB8AC3E}">
        <p14:creationId xmlns:p14="http://schemas.microsoft.com/office/powerpoint/2010/main" val="3012331599"/>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5CA3D0F-CD37-CD3B-F929-C6B795D9DBA0}"/>
              </a:ext>
            </a:extLst>
          </p:cNvPr>
          <p:cNvSpPr>
            <a:spLocks noGrp="1"/>
          </p:cNvSpPr>
          <p:nvPr>
            <p:ph type="sldNum" sz="quarter" idx="13"/>
          </p:nvPr>
        </p:nvSpPr>
        <p:spPr/>
        <p:txBody>
          <a:bodyPr/>
          <a:lstStyle/>
          <a:p>
            <a:pPr>
              <a:defRPr/>
            </a:pPr>
            <a:fld id="{CA50152C-A5AE-4037-8E77-C398DB665690}" type="slidenum">
              <a:rPr lang="en-US" altLang="en-US" smtClean="0"/>
              <a:pPr>
                <a:defRPr/>
              </a:pPr>
              <a:t>9</a:t>
            </a:fld>
            <a:endParaRPr lang="en-US" altLang="en-US"/>
          </a:p>
        </p:txBody>
      </p:sp>
      <p:sp>
        <p:nvSpPr>
          <p:cNvPr id="3" name="Title 2">
            <a:extLst>
              <a:ext uri="{FF2B5EF4-FFF2-40B4-BE49-F238E27FC236}">
                <a16:creationId xmlns:a16="http://schemas.microsoft.com/office/drawing/2014/main" id="{BF3FF7C9-7035-1644-5D9C-0C9D3E847923}"/>
              </a:ext>
            </a:extLst>
          </p:cNvPr>
          <p:cNvSpPr>
            <a:spLocks noGrp="1"/>
          </p:cNvSpPr>
          <p:nvPr>
            <p:ph type="title"/>
          </p:nvPr>
        </p:nvSpPr>
        <p:spPr>
          <a:xfrm>
            <a:off x="2488859" y="422505"/>
            <a:ext cx="9093541" cy="1036642"/>
          </a:xfrm>
        </p:spPr>
        <p:txBody>
          <a:bodyPr/>
          <a:lstStyle/>
          <a:p>
            <a:r>
              <a:rPr lang="lv-LV">
                <a:solidFill>
                  <a:srgbClr val="29702A"/>
                </a:solidFill>
              </a:rPr>
              <a:t>4A. PROFESIONĀLI PĀRVALDĀM SAVAS SISTĒMAS</a:t>
            </a:r>
          </a:p>
        </p:txBody>
      </p:sp>
      <p:sp>
        <p:nvSpPr>
          <p:cNvPr id="4" name="Text Placeholder 2">
            <a:extLst>
              <a:ext uri="{FF2B5EF4-FFF2-40B4-BE49-F238E27FC236}">
                <a16:creationId xmlns:a16="http://schemas.microsoft.com/office/drawing/2014/main" id="{2EA8AB14-92A7-F48A-3C7B-B8F0B430D574}"/>
              </a:ext>
            </a:extLst>
          </p:cNvPr>
          <p:cNvSpPr txBox="1">
            <a:spLocks/>
          </p:cNvSpPr>
          <p:nvPr/>
        </p:nvSpPr>
        <p:spPr>
          <a:xfrm>
            <a:off x="3027733" y="1459148"/>
            <a:ext cx="8541752" cy="3171878"/>
          </a:xfrm>
          <a:prstGeom prst="rect">
            <a:avLst/>
          </a:prstGeom>
        </p:spPr>
        <p:txBody>
          <a:bodyPr lIns="91440" tIns="45720" rIns="91440" bIns="45720" anchor="t">
            <a:normAutofit/>
          </a:bodyPr>
          <a:lst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50520" indent="-350520" defTabSz="938213" eaLnBrk="0" hangingPunct="0">
              <a:spcBef>
                <a:spcPct val="20000"/>
              </a:spcBef>
            </a:pPr>
            <a:r>
              <a:rPr lang="lv-LV" sz="1800">
                <a:latin typeface="Verdana"/>
                <a:ea typeface="Verdana"/>
              </a:rPr>
              <a:t>Vēlākais, līdz 2030. gadam panākam, ka </a:t>
            </a:r>
            <a:r>
              <a:rPr lang="lv-LV" sz="1800" err="1">
                <a:latin typeface="Verdana"/>
                <a:ea typeface="Verdana"/>
              </a:rPr>
              <a:t>pasūtījumprogrammatūru</a:t>
            </a:r>
            <a:r>
              <a:rPr lang="lv-LV" sz="1800">
                <a:latin typeface="Verdana"/>
                <a:ea typeface="Verdana"/>
              </a:rPr>
              <a:t> izstrādā un pārvalda tikai kompetenču centri, kas var nodrošināt  mūsdienīgu profesionālu pieeju programmatūras pārvaldībā (risinājumu arhitektūra, </a:t>
            </a:r>
            <a:r>
              <a:rPr lang="lv-LV" sz="1800" err="1">
                <a:latin typeface="Verdana"/>
                <a:ea typeface="Verdana"/>
              </a:rPr>
              <a:t>DevSecOps</a:t>
            </a:r>
            <a:r>
              <a:rPr lang="lv-LV" sz="1800">
                <a:latin typeface="Verdana"/>
                <a:ea typeface="Verdana"/>
              </a:rPr>
              <a:t> pamata «cietajai» funkcionalitātei un efektīvs MI pielietojums papildus funkcijām utt.)</a:t>
            </a:r>
            <a:endParaRPr lang="en-US"/>
          </a:p>
          <a:p>
            <a:pPr marL="350520" indent="-350520" defTabSz="938213" eaLnBrk="0" hangingPunct="0">
              <a:spcBef>
                <a:spcPct val="20000"/>
              </a:spcBef>
            </a:pPr>
            <a:r>
              <a:rPr lang="lv-LV" sz="1800">
                <a:latin typeface="Verdana"/>
                <a:ea typeface="Verdana"/>
              </a:rPr>
              <a:t>Samazinām sistēmu skaitu un pakāpeniski panākam sistēmu atbilstību mūsdienīgas (modulāras, </a:t>
            </a:r>
            <a:r>
              <a:rPr lang="lv-LV" sz="1800" err="1">
                <a:latin typeface="Verdana"/>
                <a:ea typeface="Verdana"/>
              </a:rPr>
              <a:t>mikroservisu</a:t>
            </a:r>
            <a:r>
              <a:rPr lang="lv-LV" sz="1800">
                <a:latin typeface="Verdana"/>
                <a:ea typeface="Verdana"/>
              </a:rPr>
              <a:t>) arhitektūras prasībām un </a:t>
            </a:r>
            <a:r>
              <a:rPr lang="lv-LV" sz="1800" err="1">
                <a:latin typeface="Verdana"/>
                <a:ea typeface="Verdana"/>
              </a:rPr>
              <a:t>mākoņgatavību</a:t>
            </a:r>
            <a:r>
              <a:rPr lang="lv-LV" sz="1800">
                <a:latin typeface="Verdana"/>
                <a:ea typeface="Verdana"/>
              </a:rPr>
              <a:t>, kas, savukārt, nodrošina iespēju efektīvai darbināšanai gan valsts datu apstrādes mākoņa infrastruktūrā, gan izmantojot ārējus </a:t>
            </a:r>
            <a:r>
              <a:rPr lang="lv-LV" sz="1800" err="1">
                <a:latin typeface="Verdana"/>
                <a:ea typeface="Verdana"/>
              </a:rPr>
              <a:t>mākoņdatošanas</a:t>
            </a:r>
            <a:r>
              <a:rPr lang="lv-LV" sz="1800">
                <a:latin typeface="Verdana"/>
                <a:ea typeface="Verdana"/>
              </a:rPr>
              <a:t> pakalpojumus</a:t>
            </a:r>
          </a:p>
          <a:p>
            <a:endParaRPr lang="lv-LV" sz="1800">
              <a:highlight>
                <a:srgbClr val="FFFF00"/>
              </a:highlight>
              <a:latin typeface="Verdana"/>
              <a:ea typeface="Verdana"/>
            </a:endParaRPr>
          </a:p>
          <a:p>
            <a:pPr marL="0" indent="0" fontAlgn="auto">
              <a:spcAft>
                <a:spcPts val="0"/>
              </a:spcAft>
              <a:buNone/>
            </a:pPr>
            <a:endParaRPr lang="lv-LV" sz="1800" i="1">
              <a:latin typeface="Verdana"/>
              <a:ea typeface="Verdana"/>
              <a:cs typeface="Arial"/>
            </a:endParaRPr>
          </a:p>
        </p:txBody>
      </p:sp>
      <p:sp>
        <p:nvSpPr>
          <p:cNvPr id="5" name="Text Placeholder 2">
            <a:extLst>
              <a:ext uri="{FF2B5EF4-FFF2-40B4-BE49-F238E27FC236}">
                <a16:creationId xmlns:a16="http://schemas.microsoft.com/office/drawing/2014/main" id="{F5479558-7E61-EF20-F168-B9495A015492}"/>
              </a:ext>
            </a:extLst>
          </p:cNvPr>
          <p:cNvSpPr txBox="1">
            <a:spLocks/>
          </p:cNvSpPr>
          <p:nvPr/>
        </p:nvSpPr>
        <p:spPr>
          <a:xfrm>
            <a:off x="2847733" y="4786010"/>
            <a:ext cx="8901752" cy="1670800"/>
          </a:xfrm>
          <a:prstGeom prst="rect">
            <a:avLst/>
          </a:prstGeom>
        </p:spPr>
        <p:txBody>
          <a:bodyPr lIns="91440" tIns="45720" rIns="91440" bIns="45720" anchor="t">
            <a:normAutofit fontScale="92500" lnSpcReduction="20000"/>
          </a:bodyPr>
          <a:lst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auto">
              <a:spcAft>
                <a:spcPts val="0"/>
              </a:spcAft>
              <a:buNone/>
            </a:pPr>
            <a:r>
              <a:rPr lang="lv-LV" sz="1800" b="1" dirty="0">
                <a:solidFill>
                  <a:srgbClr val="29702A"/>
                </a:solidFill>
                <a:latin typeface="Verdana"/>
                <a:ea typeface="Verdana"/>
              </a:rPr>
              <a:t>MĒRĶIS/REZULTĀTS: (1) līdz 2030. gadam visa valsts tiešās pārvaldes specializētās lietojumprogrammatūras pārvaldība nodota kvalificētiem specializētiem kompetenču centriem (izņemot </a:t>
            </a:r>
            <a:r>
              <a:rPr lang="lv-LV" sz="1800" b="1" dirty="0" err="1">
                <a:solidFill>
                  <a:srgbClr val="29702A"/>
                </a:solidFill>
                <a:latin typeface="Verdana"/>
                <a:ea typeface="Verdana"/>
              </a:rPr>
              <a:t>SaaS</a:t>
            </a:r>
            <a:r>
              <a:rPr lang="lv-LV" sz="1800" b="1" dirty="0">
                <a:solidFill>
                  <a:srgbClr val="29702A"/>
                </a:solidFill>
                <a:latin typeface="Verdana"/>
                <a:ea typeface="Verdana"/>
              </a:rPr>
              <a:t> un SW produktus)</a:t>
            </a:r>
          </a:p>
          <a:p>
            <a:pPr marL="0" indent="0" fontAlgn="auto">
              <a:spcAft>
                <a:spcPts val="0"/>
              </a:spcAft>
              <a:buNone/>
            </a:pPr>
            <a:r>
              <a:rPr lang="lv-LV" sz="1800" b="1" dirty="0">
                <a:solidFill>
                  <a:srgbClr val="29702A"/>
                </a:solidFill>
                <a:latin typeface="Verdana"/>
                <a:ea typeface="Verdana"/>
              </a:rPr>
              <a:t>(2) kompetenču centriem pārņemot un pārstrukturējot specializēto funkcionalitāti, līdz 2030. gadam informācijas sistēmu skaits tiek samazināts vismaz par 30%</a:t>
            </a:r>
          </a:p>
        </p:txBody>
      </p:sp>
    </p:spTree>
    <p:extLst>
      <p:ext uri="{BB962C8B-B14F-4D97-AF65-F5344CB8AC3E}">
        <p14:creationId xmlns:p14="http://schemas.microsoft.com/office/powerpoint/2010/main" val="2302219553"/>
      </p:ext>
    </p:extLst>
  </p:cSld>
  <p:clrMapOvr>
    <a:masterClrMapping/>
  </p:clrMapOvr>
  <p:transition spd="slow">
    <p:wipe/>
  </p:transition>
</p:sld>
</file>

<file path=ppt/theme/theme1.xml><?xml version="1.0" encoding="utf-8"?>
<a:theme xmlns:a="http://schemas.openxmlformats.org/drawingml/2006/main" name="AccentBoxVTI">
  <a:themeElements>
    <a:clrScheme name="AccentBoxVTI">
      <a:dk1>
        <a:srgbClr val="000000"/>
      </a:dk1>
      <a:lt1>
        <a:sysClr val="window" lastClr="FFFFFF"/>
      </a:lt1>
      <a:dk2>
        <a:srgbClr val="262626"/>
      </a:dk2>
      <a:lt2>
        <a:srgbClr val="FFFFFF"/>
      </a:lt2>
      <a:accent1>
        <a:srgbClr val="F5A700"/>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AccentBoxVTI">
      <a:majorFont>
        <a:latin typeface="Avenir Next LT Pro"/>
        <a:ea typeface=""/>
        <a:cs typeface=""/>
      </a:majorFont>
      <a:minorFont>
        <a:latin typeface="Avenir Next LT Pro"/>
        <a:ea typeface=""/>
        <a:cs typeface=""/>
      </a:minorFont>
    </a:fontScheme>
    <a:fmtScheme name="AccentBox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F4FE582F-5DDE-4E50-A331-B77FB79D7361}" vid="{42624B42-66F4-4B9A-A3DB-EB561F16279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8A8D503866D4844CB2919DF301BF65A0" ma:contentTypeVersion="14" ma:contentTypeDescription="Izveidot jaunu dokumentu." ma:contentTypeScope="" ma:versionID="e83ffa37a1d4ffb80da27f289368e2e4">
  <xsd:schema xmlns:xsd="http://www.w3.org/2001/XMLSchema" xmlns:xs="http://www.w3.org/2001/XMLSchema" xmlns:p="http://schemas.microsoft.com/office/2006/metadata/properties" xmlns:ns2="04c57720-b4f8-4dbe-9a27-7f12d25ad925" xmlns:ns3="eb0d8da1-3006-4f21-a99f-e901b6f8fbf0" targetNamespace="http://schemas.microsoft.com/office/2006/metadata/properties" ma:root="true" ma:fieldsID="6a28bfa22fe5b594f3537ca29e4c13a4" ns2:_="" ns3:_="">
    <xsd:import namespace="04c57720-b4f8-4dbe-9a27-7f12d25ad925"/>
    <xsd:import namespace="eb0d8da1-3006-4f21-a99f-e901b6f8fbf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4c57720-b4f8-4dbe-9a27-7f12d25ad9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Attēlu atzīmes" ma:readOnly="false" ma:fieldId="{5cf76f15-5ced-4ddc-b409-7134ff3c332f}" ma:taxonomyMulti="true" ma:sspId="550e1e53-5410-4bdb-8c8a-c3d0be1f470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b0d8da1-3006-4f21-a99f-e901b6f8fbf0" elementFormDefault="qualified">
    <xsd:import namespace="http://schemas.microsoft.com/office/2006/documentManagement/types"/>
    <xsd:import namespace="http://schemas.microsoft.com/office/infopath/2007/PartnerControls"/>
    <xsd:element name="SharedWithUsers" ma:index="11"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Koplietots ar: detalizēti" ma:internalName="SharedWithDetails" ma:readOnly="true">
      <xsd:simpleType>
        <xsd:restriction base="dms:Note">
          <xsd:maxLength value="255"/>
        </xsd:restriction>
      </xsd:simpleType>
    </xsd:element>
    <xsd:element name="TaxCatchAll" ma:index="15" nillable="true" ma:displayName="Taxonomy Catch All Column" ma:hidden="true" ma:list="{ed6df6aa-6482-498f-8494-1f722d74ee9f}" ma:internalName="TaxCatchAll" ma:showField="CatchAllData" ma:web="eb0d8da1-3006-4f21-a99f-e901b6f8fbf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4c57720-b4f8-4dbe-9a27-7f12d25ad925">
      <Terms xmlns="http://schemas.microsoft.com/office/infopath/2007/PartnerControls"/>
    </lcf76f155ced4ddcb4097134ff3c332f>
    <TaxCatchAll xmlns="eb0d8da1-3006-4f21-a99f-e901b6f8fbf0" xsi:nil="true"/>
  </documentManagement>
</p:properties>
</file>

<file path=customXml/itemProps1.xml><?xml version="1.0" encoding="utf-8"?>
<ds:datastoreItem xmlns:ds="http://schemas.openxmlformats.org/officeDocument/2006/customXml" ds:itemID="{1280A04B-0774-418D-9C58-2BA12FE9784D}">
  <ds:schemaRefs>
    <ds:schemaRef ds:uri="04c57720-b4f8-4dbe-9a27-7f12d25ad925"/>
    <ds:schemaRef ds:uri="eb0d8da1-3006-4f21-a99f-e901b6f8fbf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AE766F4-3A61-4755-861E-0061A996A149}">
  <ds:schemaRefs>
    <ds:schemaRef ds:uri="http://schemas.microsoft.com/sharepoint/v3/contenttype/forms"/>
  </ds:schemaRefs>
</ds:datastoreItem>
</file>

<file path=customXml/itemProps3.xml><?xml version="1.0" encoding="utf-8"?>
<ds:datastoreItem xmlns:ds="http://schemas.openxmlformats.org/officeDocument/2006/customXml" ds:itemID="{D64A9DB8-CF31-4B27-B738-0B332AA5C5BD}">
  <ds:schemaRefs>
    <ds:schemaRef ds:uri="0026d777-7ea2-438a-b84f-f3e74dc1dd91"/>
    <ds:schemaRef ds:uri="04c57720-b4f8-4dbe-9a27-7f12d25ad925"/>
    <ds:schemaRef ds:uri="7e61be5a-9f3f-46c0-883f-80dee6e80e67"/>
    <ds:schemaRef ds:uri="eb0d8da1-3006-4f21-a99f-e901b6f8fbf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a2d593ad-f07d-4c55-87c8-106c26d6ba08}" enabled="0" method="" siteId="{a2d593ad-f07d-4c55-87c8-106c26d6ba08}" removed="1"/>
</clbl:labelList>
</file>

<file path=docProps/app.xml><?xml version="1.0" encoding="utf-8"?>
<Properties xmlns="http://schemas.openxmlformats.org/officeDocument/2006/extended-properties" xmlns:vt="http://schemas.openxmlformats.org/officeDocument/2006/docPropsVTypes">
  <Template>89_Prezentacija_templateLV</Template>
  <TotalTime>53</TotalTime>
  <Words>1936</Words>
  <Application>Microsoft Office PowerPoint</Application>
  <PresentationFormat>Widescreen</PresentationFormat>
  <Paragraphs>170</Paragraphs>
  <Slides>16</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Avenir Next LT Pro</vt:lpstr>
      <vt:lpstr>Calibri</vt:lpstr>
      <vt:lpstr>Times New Roman</vt:lpstr>
      <vt:lpstr>Veranda</vt:lpstr>
      <vt:lpstr>Verdana</vt:lpstr>
      <vt:lpstr>AccentBoxVTI</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4A. PROFESIONĀLI PĀRVALDĀM SAVAS SISTĒMAS</vt:lpstr>
      <vt:lpstr>PowerPoint Presentation</vt:lpstr>
      <vt:lpstr>PowerPoint Presentation</vt:lpstr>
      <vt:lpstr>PowerPoint Presentation</vt:lpstr>
      <vt:lpstr>Konsolidācijas nepieciešamība un alternatīvas</vt:lpstr>
      <vt:lpstr>Konsolidācijas īstenošana</vt:lpstr>
      <vt:lpstr>Izmaiņas IKT pārvaldībā</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Lauris Linabergs</cp:lastModifiedBy>
  <cp:revision>30</cp:revision>
  <cp:lastPrinted>2025-07-24T07:57:58Z</cp:lastPrinted>
  <dcterms:created xsi:type="dcterms:W3CDTF">2014-11-20T14:46:47Z</dcterms:created>
  <dcterms:modified xsi:type="dcterms:W3CDTF">2026-04-20T08:42:00Z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0x0101008A8D503866D4844CB2919DF301BF65A0</vt:lpwstr>
  </property>
</Properties>
</file>