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embeddedFontLst>
    <p:embeddedFont>
      <p:font typeface="Play" panose="020B0604020202020204" charset="0"/>
      <p:regular r:id="rId12"/>
      <p:bold r:id="rId13"/>
    </p:embeddedFont>
    <p:embeddedFont>
      <p:font typeface="Verdana" panose="020B060403050404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gu1tt2aDVoqaliHUcuIzcbBZ8m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67" autoAdjust="0"/>
  </p:normalViewPr>
  <p:slideViewPr>
    <p:cSldViewPr snapToGrid="0">
      <p:cViewPr varScale="1">
        <p:scale>
          <a:sx n="96" d="100"/>
          <a:sy n="96" d="100"/>
        </p:scale>
        <p:origin x="11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811c874c9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g3d811c874c9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mēs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gaidām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jūsu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atgriezenisko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saiti</a:t>
            </a:r>
            <a:r>
              <a:rPr lang="lv-LV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līdz 7. maijam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</a:t>
            </a:r>
            <a:endParaRPr dirty="0"/>
          </a:p>
        </p:txBody>
      </p:sp>
      <p:sp>
        <p:nvSpPr>
          <p:cNvPr id="145" name="Google Shape;145;g3d811c874c9_0_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šī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ir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lote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saskaņošanā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esošajā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ERAF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projektā</a:t>
            </a:r>
            <a:endParaRPr dirty="0"/>
          </a:p>
        </p:txBody>
      </p:sp>
      <p:sp>
        <p:nvSpPr>
          <p:cNvPr id="157" name="Google Shape;1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mēs būsim vieni no pirmajiem EU ar šo platformu. Igauņiem tāda nav.</a:t>
            </a:r>
            <a:endParaRPr/>
          </a:p>
        </p:txBody>
      </p:sp>
      <p:sp>
        <p:nvSpPr>
          <p:cNvPr id="166" name="Google Shape;16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5" name="Google Shape;17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6"/>
          <p:cNvSpPr txBox="1"/>
          <p:nvPr/>
        </p:nvSpPr>
        <p:spPr>
          <a:xfrm>
            <a:off x="914400" y="4724400"/>
            <a:ext cx="10363200" cy="1036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6975" rIns="93950" bIns="46975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body" idx="1"/>
          </p:nvPr>
        </p:nvSpPr>
        <p:spPr>
          <a:xfrm>
            <a:off x="914400" y="4724400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body" idx="2"/>
          </p:nvPr>
        </p:nvSpPr>
        <p:spPr>
          <a:xfrm>
            <a:off x="914400" y="5761038"/>
            <a:ext cx="103632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1" name="Google Shape;21;p16" descr="A green rectangle in a black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26077" y="0"/>
            <a:ext cx="2939845" cy="29398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2" name="Google Shape;82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1"/>
          </p:nvPr>
        </p:nvSpPr>
        <p:spPr>
          <a:xfrm>
            <a:off x="2387600" y="1752601"/>
            <a:ext cx="8128000" cy="4373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7575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8" name="Google Shape;28;p17" descr="A green rectangle in a black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62206" y="-285"/>
            <a:ext cx="1799211" cy="1799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varam.gov.lv/lv/valsts-ikt-risinajumu-izdarbes-devops-vadlinijas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702A"/>
              </a:buClr>
              <a:buSzPts val="3600"/>
              <a:buFont typeface="Verdana"/>
              <a:buNone/>
            </a:pPr>
            <a:br>
              <a:rPr lang="en-US" sz="3600">
                <a:solidFill>
                  <a:srgbClr val="29702A"/>
                </a:solidFill>
              </a:rPr>
            </a:br>
            <a:br>
              <a:rPr lang="en-US" sz="2800"/>
            </a:br>
            <a:br>
              <a:rPr lang="en-US" sz="2800"/>
            </a:br>
            <a:endParaRPr sz="2800"/>
          </a:p>
        </p:txBody>
      </p:sp>
      <p:sp>
        <p:nvSpPr>
          <p:cNvPr id="103" name="Google Shape;103;p1"/>
          <p:cNvSpPr txBox="1">
            <a:spLocks noGrp="1"/>
          </p:cNvSpPr>
          <p:nvPr>
            <p:ph type="body" idx="1"/>
          </p:nvPr>
        </p:nvSpPr>
        <p:spPr>
          <a:xfrm>
            <a:off x="914400" y="3814364"/>
            <a:ext cx="10363200" cy="867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702A"/>
              </a:buClr>
              <a:buSzPts val="2800"/>
              <a:buNone/>
            </a:pPr>
            <a:r>
              <a:rPr lang="en-US" sz="2800" b="1" dirty="0" err="1">
                <a:solidFill>
                  <a:srgbClr val="29702A"/>
                </a:solidFill>
              </a:rPr>
              <a:t>Valsts</a:t>
            </a:r>
            <a:r>
              <a:rPr lang="en-US" sz="2800" b="1" dirty="0">
                <a:solidFill>
                  <a:srgbClr val="29702A"/>
                </a:solidFill>
              </a:rPr>
              <a:t> IKT </a:t>
            </a:r>
            <a:r>
              <a:rPr lang="en-US" sz="2800" b="1" dirty="0" err="1">
                <a:solidFill>
                  <a:srgbClr val="29702A"/>
                </a:solidFill>
              </a:rPr>
              <a:t>risinājumu</a:t>
            </a:r>
            <a:r>
              <a:rPr lang="en-US" sz="2800" b="1" dirty="0">
                <a:solidFill>
                  <a:srgbClr val="29702A"/>
                </a:solidFill>
              </a:rPr>
              <a:t> </a:t>
            </a:r>
            <a:r>
              <a:rPr lang="en-US" sz="2800" b="1" dirty="0" err="1">
                <a:solidFill>
                  <a:srgbClr val="29702A"/>
                </a:solidFill>
              </a:rPr>
              <a:t>izdarbes</a:t>
            </a:r>
            <a:r>
              <a:rPr lang="en-US" sz="2800" b="1" dirty="0">
                <a:solidFill>
                  <a:srgbClr val="29702A"/>
                </a:solidFill>
              </a:rPr>
              <a:t> (DevOps) </a:t>
            </a:r>
            <a:r>
              <a:rPr lang="en-US" sz="2800" b="1" dirty="0" err="1">
                <a:solidFill>
                  <a:srgbClr val="29702A"/>
                </a:solidFill>
              </a:rPr>
              <a:t>vadlīnijas</a:t>
            </a:r>
            <a:endParaRPr dirty="0"/>
          </a:p>
        </p:txBody>
      </p:sp>
      <p:sp>
        <p:nvSpPr>
          <p:cNvPr id="104" name="Google Shape;104;p1"/>
          <p:cNvSpPr txBox="1">
            <a:spLocks noGrp="1"/>
          </p:cNvSpPr>
          <p:nvPr>
            <p:ph type="body" idx="2"/>
          </p:nvPr>
        </p:nvSpPr>
        <p:spPr>
          <a:xfrm>
            <a:off x="914400" y="5903913"/>
            <a:ext cx="103632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Uldis Karlovs-Karlovskis, 2</a:t>
            </a:r>
            <a:r>
              <a:rPr lang="en-US"/>
              <a:t>3</a:t>
            </a:r>
            <a:r>
              <a:rPr lang="en-US">
                <a:latin typeface="Verdana"/>
                <a:ea typeface="Verdana"/>
                <a:cs typeface="Verdana"/>
                <a:sym typeface="Verdana"/>
              </a:rPr>
              <a:t>.</a:t>
            </a:r>
            <a:r>
              <a:rPr lang="en-US"/>
              <a:t>04</a:t>
            </a:r>
            <a:r>
              <a:rPr lang="en-US">
                <a:latin typeface="Verdana"/>
                <a:ea typeface="Verdana"/>
                <a:cs typeface="Verdana"/>
                <a:sym typeface="Verdana"/>
              </a:rPr>
              <a:t>.2026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Saturs</a:t>
            </a:r>
            <a:endParaRPr/>
          </a:p>
        </p:txBody>
      </p:sp>
      <p:sp>
        <p:nvSpPr>
          <p:cNvPr id="110" name="Google Shape;110;p2"/>
          <p:cNvSpPr txBox="1">
            <a:spLocks noGrp="1"/>
          </p:cNvSpPr>
          <p:nvPr>
            <p:ph type="body" idx="1"/>
          </p:nvPr>
        </p:nvSpPr>
        <p:spPr>
          <a:xfrm>
            <a:off x="2387600" y="1720313"/>
            <a:ext cx="7837407" cy="2365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-"/>
            </a:pPr>
            <a:r>
              <a:rPr lang="en-US"/>
              <a:t>IKT mērķarhitektūra</a:t>
            </a:r>
            <a:endParaRPr/>
          </a:p>
          <a:p>
            <a:pPr marL="3429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-"/>
            </a:pPr>
            <a:r>
              <a:rPr lang="en-US"/>
              <a:t>Nepieciešamības pamatojums</a:t>
            </a:r>
            <a:endParaRPr/>
          </a:p>
          <a:p>
            <a:pPr marL="3429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-"/>
            </a:pPr>
            <a:r>
              <a:rPr lang="en-US"/>
              <a:t>Vadlīniju apskats</a:t>
            </a:r>
            <a:endParaRPr/>
          </a:p>
          <a:p>
            <a:pPr marL="3429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-"/>
            </a:pPr>
            <a:r>
              <a:rPr lang="en-US"/>
              <a:t>VaFCeRP arhitektūra</a:t>
            </a:r>
            <a:endParaRPr/>
          </a:p>
        </p:txBody>
      </p:sp>
      <p:sp>
        <p:nvSpPr>
          <p:cNvPr id="111" name="Google Shape;111;p2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13" name="Google Shape;113;p2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/>
              <a:t>IKT mērķarhitektūra</a:t>
            </a:r>
            <a:endParaRPr/>
          </a:p>
        </p:txBody>
      </p:sp>
      <p:sp>
        <p:nvSpPr>
          <p:cNvPr id="119" name="Google Shape;119;p3"/>
          <p:cNvSpPr txBox="1">
            <a:spLocks noGrp="1"/>
          </p:cNvSpPr>
          <p:nvPr>
            <p:ph type="body" idx="1"/>
          </p:nvPr>
        </p:nvSpPr>
        <p:spPr>
          <a:xfrm>
            <a:off x="2387650" y="1720372"/>
            <a:ext cx="8127900" cy="40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Datu centri un mākoņdatošana – nodrošina vienotu tehnisko infrastruktūru un koplietošanas pakalpojumus drošai valsts datu un sistēmu izmitināšanai.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b="1"/>
              <a:t>Programmatūras dzīves cikla platforma – nodrošina programmatūras izstrādi, uzturēšanu un darbināšanu, ievērojot DevOps principus.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Datorizētās darba vietas un tīkli – nodrošina darbiniekiem drošu un efektīvu darba vidi gan klātienē, gan attālināti.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Datu vēstniecība – nodrošina datu dublēšanu un sistēmu darbību ārpus Latvijas, garantējot nepārtrauktību krīzes situācijās.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Visaptverošā kiberdrošība – tiek integrēta visās infrastruktūras komponentēs kā pamata prasība.</a:t>
            </a:r>
            <a:endParaRPr/>
          </a:p>
        </p:txBody>
      </p:sp>
      <p:sp>
        <p:nvSpPr>
          <p:cNvPr id="120" name="Google Shape;120;p3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22" name="Google Shape;122;p3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/>
              <a:t>Nepieciešamības pamatojums</a:t>
            </a:r>
            <a:endParaRPr/>
          </a:p>
        </p:txBody>
      </p:sp>
      <p:sp>
        <p:nvSpPr>
          <p:cNvPr id="128" name="Google Shape;128;p4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29" name="Google Shape;129;p4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30" name="Google Shape;130;p4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31" name="Google Shape;131;p4"/>
          <p:cNvSpPr txBox="1"/>
          <p:nvPr/>
        </p:nvSpPr>
        <p:spPr>
          <a:xfrm>
            <a:off x="2271698" y="1704475"/>
            <a:ext cx="9329100" cy="409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Saskaņots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valsts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IKT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politiku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un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Digitālās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pārvaldes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arhitektūras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principiem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Balstīts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normatīvajā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regulējumā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un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nozares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attīstības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dokumentos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Nodrošina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vienotu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un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standartizētu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pieeju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programmatūras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izstrādei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un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darbināšanai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Veicina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atvērtā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koda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principus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un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risinājumu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pārizmantojamību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Atbalstīts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LATA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memorandu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000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Stiprina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sadarbspēju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2000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interoperability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starp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informācijas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sistēmām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"/>
          <p:cNvSpPr txBox="1">
            <a:spLocks noGrp="1"/>
          </p:cNvSpPr>
          <p:nvPr>
            <p:ph type="body" idx="1"/>
          </p:nvPr>
        </p:nvSpPr>
        <p:spPr>
          <a:xfrm>
            <a:off x="2387600" y="1717025"/>
            <a:ext cx="4797900" cy="28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7647"/>
              <a:buAutoNum type="arabicPeriod"/>
            </a:pPr>
            <a:r>
              <a:rPr lang="en-US"/>
              <a:t>Ievads</a:t>
            </a:r>
            <a:endParaRPr/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7647"/>
              <a:buAutoNum type="arabicPeriod"/>
            </a:pPr>
            <a:r>
              <a:rPr lang="en-US"/>
              <a:t>Programmatūras izvietošanas un izmantošanas nosacījumi</a:t>
            </a:r>
            <a:endParaRPr/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7647"/>
              <a:buAutoNum type="arabicPeriod"/>
            </a:pPr>
            <a:r>
              <a:rPr lang="en-US"/>
              <a:t>Konfigurācijas pārvaldības vadlīnijas</a:t>
            </a:r>
            <a:endParaRPr/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7647"/>
              <a:buAutoNum type="arabicPeriod"/>
            </a:pPr>
            <a:r>
              <a:rPr lang="en-US"/>
              <a:t>Nepārtrauktā integrācija</a:t>
            </a:r>
            <a:endParaRPr/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7647"/>
              <a:buAutoNum type="arabicPeriod"/>
            </a:pPr>
            <a:r>
              <a:rPr lang="en-US"/>
              <a:t>Nepārtrauktā piegāde</a:t>
            </a:r>
            <a:endParaRPr/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7647"/>
              <a:buAutoNum type="arabicPeriod"/>
            </a:pPr>
            <a:r>
              <a:rPr lang="en-US"/>
              <a:t>Standartizācija un tehnoloģiskā uzskaite</a:t>
            </a:r>
            <a:endParaRPr/>
          </a:p>
        </p:txBody>
      </p:sp>
      <p:sp>
        <p:nvSpPr>
          <p:cNvPr id="137" name="Google Shape;137;p10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/>
              <a:t>Vadlīniju apskats</a:t>
            </a:r>
            <a:endParaRPr/>
          </a:p>
        </p:txBody>
      </p:sp>
      <p:sp>
        <p:nvSpPr>
          <p:cNvPr id="138" name="Google Shape;138;p10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39" name="Google Shape;139;p10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40" name="Google Shape;140;p10"/>
          <p:cNvSpPr txBox="1"/>
          <p:nvPr/>
        </p:nvSpPr>
        <p:spPr>
          <a:xfrm>
            <a:off x="7551259" y="978834"/>
            <a:ext cx="4797900" cy="46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Saīsinājumi un Termini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Ievads</a:t>
            </a:r>
            <a:endParaRPr/>
          </a:p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1.1 Vadlīniju mērķis</a:t>
            </a:r>
            <a:endParaRPr/>
          </a:p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1.2 Vadlīniju tvērums</a:t>
            </a:r>
            <a:endParaRPr/>
          </a:p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1.3 Ārpus tvēruma</a:t>
            </a:r>
            <a:endParaRPr/>
          </a:p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1.4 Saistītie dokumenti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Programmatūras izvietošanas un izmantošanas nosacījumi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Licences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Pārizmantojamība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 Konfigurācijas pārvaldības vadlīnijas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Artefakti un konfigurācijas vienības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Versiju pārvaldība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3.3 Versiju kontrole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3.4 Izmaiņu pārvaldība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3.5 Validācija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3.6 Zarošanās stratēģijas un to pielietojums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3.7 MLOps un MI modeļu pārvaldība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 Nepārtrauktā integrācija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4.1 Valsts federatīvi centralizēto repozitoriju platformas definīcija un loma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4.2 Repozitorijā izvietojamais saturs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4.3 Atbildības, lomu sadalījums, Informācijas piekļuve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4.4 Nepārtrauktās integrācijas principi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 Nepārtrauktā piegāde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5.1 CI/CD un automatizācijas atbalsts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5.2 Programmatūras izvietošana vidē/s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 Standartizācija un tehnoloģiskā uzskaite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6.1 Rīku un tehnoloģiju uzskaite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6.2 Standarta tehnoloģiju katalogs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Dokumenta piemērošana un turpmākā attīstība</a:t>
            </a:r>
            <a:endParaRPr/>
          </a:p>
        </p:txBody>
      </p:sp>
      <p:sp>
        <p:nvSpPr>
          <p:cNvPr id="141" name="Google Shape;141;p10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d811c874c9_0_3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7900" cy="1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Vadlīnijas</a:t>
            </a:r>
            <a:endParaRPr/>
          </a:p>
        </p:txBody>
      </p:sp>
      <p:sp>
        <p:nvSpPr>
          <p:cNvPr id="148" name="Google Shape;148;g3d811c874c9_0_3"/>
          <p:cNvSpPr txBox="1">
            <a:spLocks noGrp="1"/>
          </p:cNvSpPr>
          <p:nvPr>
            <p:ph type="body" idx="1"/>
          </p:nvPr>
        </p:nvSpPr>
        <p:spPr>
          <a:xfrm>
            <a:off x="2823600" y="1767275"/>
            <a:ext cx="3568800" cy="30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lv-LV" sz="1800" dirty="0"/>
              <a:t>https://</a:t>
            </a:r>
            <a:r>
              <a:rPr lang="en-US" sz="1800" dirty="0"/>
              <a:t>varam.gov.lv</a:t>
            </a:r>
            <a:endParaRPr sz="1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1800" dirty="0"/>
              <a:t>Par mums</a:t>
            </a:r>
            <a:endParaRPr sz="1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1800" dirty="0" err="1"/>
              <a:t>Darbības</a:t>
            </a:r>
            <a:r>
              <a:rPr lang="en-US" sz="1800" dirty="0"/>
              <a:t> </a:t>
            </a:r>
            <a:r>
              <a:rPr lang="en-US" sz="1800" dirty="0" err="1"/>
              <a:t>jomas</a:t>
            </a:r>
            <a:endParaRPr sz="1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1800" dirty="0" err="1"/>
              <a:t>Digitālā</a:t>
            </a:r>
            <a:r>
              <a:rPr lang="en-US" sz="1800" dirty="0"/>
              <a:t> </a:t>
            </a:r>
            <a:r>
              <a:rPr lang="en-US" sz="1800" dirty="0" err="1"/>
              <a:t>transformācija</a:t>
            </a:r>
            <a:endParaRPr sz="1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1800" dirty="0" err="1"/>
              <a:t>Valsts</a:t>
            </a:r>
            <a:r>
              <a:rPr lang="en-US" sz="1800" dirty="0"/>
              <a:t> IKT </a:t>
            </a:r>
            <a:r>
              <a:rPr lang="en-US" sz="1800" dirty="0" err="1"/>
              <a:t>pārvaldība</a:t>
            </a:r>
            <a:endParaRPr sz="1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1800" dirty="0"/>
              <a:t>DevOps </a:t>
            </a:r>
            <a:r>
              <a:rPr lang="en-US" sz="1800" dirty="0" err="1"/>
              <a:t>vadlīnijas</a:t>
            </a:r>
            <a:endParaRPr sz="1100" dirty="0"/>
          </a:p>
        </p:txBody>
      </p:sp>
      <p:sp>
        <p:nvSpPr>
          <p:cNvPr id="149" name="Google Shape;149;g3d811c874c9_0_3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5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29032"/>
              <a:buNone/>
            </a:pPr>
            <a:endParaRPr/>
          </a:p>
        </p:txBody>
      </p:sp>
      <p:sp>
        <p:nvSpPr>
          <p:cNvPr id="150" name="Google Shape;150;g3d811c874c9_0_3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29032"/>
              <a:buNone/>
            </a:pPr>
            <a:endParaRPr/>
          </a:p>
        </p:txBody>
      </p:sp>
      <p:sp>
        <p:nvSpPr>
          <p:cNvPr id="151" name="Google Shape;151;g3d811c874c9_0_3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5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pic>
        <p:nvPicPr>
          <p:cNvPr id="152" name="Google Shape;152;g3d811c874c9_0_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2400" y="1580075"/>
            <a:ext cx="5499065" cy="4373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g3d811c874c9_0_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807017" y="2519831"/>
            <a:ext cx="3142800" cy="203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g3d811c874c9_0_3"/>
          <p:cNvSpPr txBox="1"/>
          <p:nvPr/>
        </p:nvSpPr>
        <p:spPr>
          <a:xfrm>
            <a:off x="2150519" y="5922675"/>
            <a:ext cx="586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5"/>
              </a:rPr>
              <a:t>https://www.varam.gov.lv/lv/valsts-ikt-risinajumu-izdarbes-devops-vadlinijas</a:t>
            </a:r>
            <a:endParaRPr sz="1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"/>
          <p:cNvSpPr txBox="1"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/>
              <a:t>Kas ir VaFCeRP?</a:t>
            </a:r>
            <a:endParaRPr/>
          </a:p>
        </p:txBody>
      </p:sp>
      <p:sp>
        <p:nvSpPr>
          <p:cNvPr id="160" name="Google Shape;160;p5"/>
          <p:cNvSpPr txBox="1">
            <a:spLocks noGrp="1"/>
          </p:cNvSpPr>
          <p:nvPr>
            <p:ph type="body" idx="1"/>
          </p:nvPr>
        </p:nvSpPr>
        <p:spPr>
          <a:xfrm>
            <a:off x="2387600" y="1752601"/>
            <a:ext cx="8128000" cy="4373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b="1" dirty="0" err="1"/>
              <a:t>Valsts</a:t>
            </a:r>
            <a:r>
              <a:rPr lang="en-US" b="1" dirty="0"/>
              <a:t> </a:t>
            </a:r>
            <a:r>
              <a:rPr lang="en-US" b="1" dirty="0" err="1"/>
              <a:t>Federatīvi</a:t>
            </a:r>
            <a:r>
              <a:rPr lang="en-US" b="1" dirty="0"/>
              <a:t> </a:t>
            </a:r>
            <a:r>
              <a:rPr lang="en-US" b="1" dirty="0" err="1"/>
              <a:t>Centralizēto</a:t>
            </a:r>
            <a:r>
              <a:rPr lang="en-US" b="1" dirty="0"/>
              <a:t> </a:t>
            </a:r>
            <a:r>
              <a:rPr lang="en-US" b="1" dirty="0" err="1"/>
              <a:t>Repozitoriju</a:t>
            </a:r>
            <a:r>
              <a:rPr lang="en-US" b="1" dirty="0"/>
              <a:t> </a:t>
            </a:r>
            <a:r>
              <a:rPr lang="en-US" b="1" dirty="0" err="1"/>
              <a:t>Platforma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vienota</a:t>
            </a:r>
            <a:r>
              <a:rPr lang="en-US" dirty="0"/>
              <a:t>, </a:t>
            </a:r>
            <a:r>
              <a:rPr lang="en-US" dirty="0" err="1"/>
              <a:t>pārvaldīta</a:t>
            </a:r>
            <a:r>
              <a:rPr lang="en-US" dirty="0"/>
              <a:t> </a:t>
            </a:r>
            <a:r>
              <a:rPr lang="en-US" dirty="0" err="1"/>
              <a:t>platforma</a:t>
            </a:r>
            <a:r>
              <a:rPr lang="en-US" dirty="0"/>
              <a:t> </a:t>
            </a:r>
            <a:r>
              <a:rPr lang="en-US" dirty="0" err="1"/>
              <a:t>publiski</a:t>
            </a:r>
            <a:r>
              <a:rPr lang="en-US" dirty="0"/>
              <a:t> </a:t>
            </a:r>
            <a:r>
              <a:rPr lang="en-US" dirty="0" err="1"/>
              <a:t>finansētas</a:t>
            </a:r>
            <a:r>
              <a:rPr lang="en-US" dirty="0"/>
              <a:t> </a:t>
            </a:r>
            <a:r>
              <a:rPr lang="en-US" dirty="0" err="1"/>
              <a:t>programmatūras</a:t>
            </a:r>
            <a:r>
              <a:rPr lang="en-US" dirty="0"/>
              <a:t> </a:t>
            </a:r>
            <a:r>
              <a:rPr lang="en-US" dirty="0" err="1"/>
              <a:t>pirmkoda</a:t>
            </a:r>
            <a:r>
              <a:rPr lang="en-US" dirty="0"/>
              <a:t>, </a:t>
            </a:r>
            <a:r>
              <a:rPr lang="en-US" dirty="0" err="1"/>
              <a:t>konfigurāciju</a:t>
            </a:r>
            <a:r>
              <a:rPr lang="en-US" dirty="0"/>
              <a:t>, </a:t>
            </a:r>
            <a:r>
              <a:rPr lang="en-US" dirty="0" err="1"/>
              <a:t>tehniskās</a:t>
            </a:r>
            <a:r>
              <a:rPr lang="en-US" dirty="0"/>
              <a:t> </a:t>
            </a:r>
            <a:r>
              <a:rPr lang="en-US" dirty="0" err="1"/>
              <a:t>dokumentācijas</a:t>
            </a:r>
            <a:r>
              <a:rPr lang="en-US" dirty="0"/>
              <a:t> un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programmatūras</a:t>
            </a:r>
            <a:r>
              <a:rPr lang="en-US" dirty="0"/>
              <a:t> </a:t>
            </a:r>
            <a:r>
              <a:rPr lang="en-US" dirty="0" err="1"/>
              <a:t>darbināšanu</a:t>
            </a:r>
            <a:r>
              <a:rPr lang="en-US" dirty="0"/>
              <a:t> </a:t>
            </a:r>
            <a:r>
              <a:rPr lang="en-US" dirty="0" err="1"/>
              <a:t>saistīto</a:t>
            </a:r>
            <a:r>
              <a:rPr lang="en-US" dirty="0"/>
              <a:t> </a:t>
            </a:r>
            <a:r>
              <a:rPr lang="en-US" dirty="0" err="1"/>
              <a:t>artefaktu</a:t>
            </a:r>
            <a:r>
              <a:rPr lang="en-US" dirty="0"/>
              <a:t> </a:t>
            </a:r>
            <a:r>
              <a:rPr lang="en-US" dirty="0" err="1"/>
              <a:t>glabāšanai</a:t>
            </a:r>
            <a:r>
              <a:rPr lang="en-US" dirty="0"/>
              <a:t>, </a:t>
            </a:r>
            <a:r>
              <a:rPr lang="en-US" dirty="0" err="1"/>
              <a:t>versiju</a:t>
            </a:r>
            <a:r>
              <a:rPr lang="en-US" dirty="0"/>
              <a:t> </a:t>
            </a:r>
            <a:r>
              <a:rPr lang="en-US" dirty="0" err="1"/>
              <a:t>kontrolei</a:t>
            </a:r>
            <a:r>
              <a:rPr lang="en-US" dirty="0"/>
              <a:t> un </a:t>
            </a:r>
            <a:r>
              <a:rPr lang="en-US" dirty="0" err="1"/>
              <a:t>izmaiņu</a:t>
            </a:r>
            <a:r>
              <a:rPr lang="en-US" dirty="0"/>
              <a:t> </a:t>
            </a:r>
            <a:r>
              <a:rPr lang="en-US" dirty="0" err="1"/>
              <a:t>plūsmas</a:t>
            </a:r>
            <a:r>
              <a:rPr lang="en-US" dirty="0"/>
              <a:t> </a:t>
            </a:r>
            <a:r>
              <a:rPr lang="en-US" dirty="0" err="1"/>
              <a:t>pārvaldībai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dirty="0" err="1"/>
              <a:t>VaFCeRP</a:t>
            </a:r>
            <a:r>
              <a:rPr lang="en-US" dirty="0"/>
              <a:t> </a:t>
            </a:r>
            <a:r>
              <a:rPr lang="en-US" dirty="0" err="1"/>
              <a:t>nodrošina</a:t>
            </a:r>
            <a:r>
              <a:rPr lang="en-US" dirty="0"/>
              <a:t> </a:t>
            </a:r>
            <a:r>
              <a:rPr lang="lv-LV" dirty="0"/>
              <a:t>izdarbes </a:t>
            </a:r>
            <a:r>
              <a:rPr lang="en-US" dirty="0" err="1"/>
              <a:t>vadlīniju</a:t>
            </a:r>
            <a:r>
              <a:rPr lang="en-US" dirty="0"/>
              <a:t> </a:t>
            </a:r>
            <a:r>
              <a:rPr lang="en-US" dirty="0" err="1"/>
              <a:t>praktisku</a:t>
            </a:r>
            <a:r>
              <a:rPr lang="en-US" dirty="0"/>
              <a:t> </a:t>
            </a:r>
            <a:r>
              <a:rPr lang="en-US" dirty="0" err="1"/>
              <a:t>ieviešanu</a:t>
            </a:r>
            <a:r>
              <a:rPr lang="en-US" dirty="0"/>
              <a:t>, </a:t>
            </a:r>
            <a:r>
              <a:rPr lang="en-US" dirty="0" err="1"/>
              <a:t>standartizējot</a:t>
            </a:r>
            <a:r>
              <a:rPr lang="en-US" dirty="0"/>
              <a:t> </a:t>
            </a:r>
            <a:r>
              <a:rPr lang="en-US" dirty="0" err="1"/>
              <a:t>izstrādes</a:t>
            </a:r>
            <a:r>
              <a:rPr lang="en-US" dirty="0"/>
              <a:t> </a:t>
            </a:r>
            <a:r>
              <a:rPr lang="en-US" dirty="0" err="1"/>
              <a:t>procesus</a:t>
            </a:r>
            <a:r>
              <a:rPr lang="en-US" dirty="0"/>
              <a:t>, </a:t>
            </a:r>
            <a:r>
              <a:rPr lang="en-US" dirty="0" err="1"/>
              <a:t>centralizējot</a:t>
            </a:r>
            <a:r>
              <a:rPr lang="en-US" dirty="0"/>
              <a:t> </a:t>
            </a:r>
            <a:r>
              <a:rPr lang="en-US" dirty="0" err="1"/>
              <a:t>pārvaldību</a:t>
            </a:r>
            <a:r>
              <a:rPr lang="en-US" dirty="0"/>
              <a:t> un </a:t>
            </a:r>
            <a:r>
              <a:rPr lang="en-US" dirty="0" err="1"/>
              <a:t>veicinot</a:t>
            </a:r>
            <a:r>
              <a:rPr lang="en-US" dirty="0"/>
              <a:t> </a:t>
            </a:r>
            <a:r>
              <a:rPr lang="en-US" dirty="0" err="1"/>
              <a:t>drošu</a:t>
            </a:r>
            <a:r>
              <a:rPr lang="en-US" dirty="0"/>
              <a:t> un </a:t>
            </a:r>
            <a:r>
              <a:rPr lang="en-US" dirty="0" err="1"/>
              <a:t>pārizmantojamu</a:t>
            </a:r>
            <a:r>
              <a:rPr lang="en-US" dirty="0"/>
              <a:t> </a:t>
            </a:r>
            <a:r>
              <a:rPr lang="en-US" dirty="0" err="1"/>
              <a:t>risinājumu</a:t>
            </a:r>
            <a:r>
              <a:rPr lang="en-US" dirty="0"/>
              <a:t> </a:t>
            </a:r>
            <a:r>
              <a:rPr lang="en-US" dirty="0" err="1"/>
              <a:t>attīstību</a:t>
            </a:r>
            <a:r>
              <a:rPr lang="en-US" dirty="0"/>
              <a:t>.</a:t>
            </a:r>
            <a:endParaRPr lang="lv-LV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lv-LV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lv-LV" dirty="0"/>
              <a:t>VaFCeRP ievieš valsts atvērtā koda pārvaldības mehānismu.</a:t>
            </a:r>
            <a:endParaRPr dirty="0"/>
          </a:p>
        </p:txBody>
      </p:sp>
      <p:sp>
        <p:nvSpPr>
          <p:cNvPr id="161" name="Google Shape;161;p5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9032"/>
              <a:buNone/>
            </a:pPr>
            <a:endParaRPr/>
          </a:p>
        </p:txBody>
      </p:sp>
      <p:sp>
        <p:nvSpPr>
          <p:cNvPr id="162" name="Google Shape;162;p5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9032"/>
              <a:buNone/>
            </a:pPr>
            <a:endParaRPr/>
          </a:p>
        </p:txBody>
      </p:sp>
      <p:sp>
        <p:nvSpPr>
          <p:cNvPr id="163" name="Google Shape;163;p5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"/>
          <p:cNvSpPr txBox="1">
            <a:spLocks noGrp="1"/>
          </p:cNvSpPr>
          <p:nvPr>
            <p:ph type="title"/>
          </p:nvPr>
        </p:nvSpPr>
        <p:spPr>
          <a:xfrm>
            <a:off x="394208" y="2100072"/>
            <a:ext cx="2394712" cy="301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 dirty="0" err="1"/>
              <a:t>Nākotnes</a:t>
            </a:r>
            <a:r>
              <a:rPr lang="en-US" dirty="0"/>
              <a:t> </a:t>
            </a:r>
            <a:r>
              <a:rPr lang="en-US" dirty="0" err="1"/>
              <a:t>VaFCeRP</a:t>
            </a:r>
            <a:r>
              <a:rPr lang="en-US" dirty="0"/>
              <a:t> </a:t>
            </a:r>
            <a:r>
              <a:rPr lang="en-US" dirty="0" err="1"/>
              <a:t>arhitektūra</a:t>
            </a:r>
            <a:endParaRPr dirty="0"/>
          </a:p>
        </p:txBody>
      </p:sp>
      <p:sp>
        <p:nvSpPr>
          <p:cNvPr id="169" name="Google Shape;169;p11"/>
          <p:cNvSpPr txBox="1">
            <a:spLocks noGrp="1"/>
          </p:cNvSpPr>
          <p:nvPr>
            <p:ph type="body" idx="2"/>
          </p:nvPr>
        </p:nvSpPr>
        <p:spPr>
          <a:xfrm>
            <a:off x="2387600" y="6324600"/>
            <a:ext cx="2641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70" name="Google Shape;170;p11"/>
          <p:cNvSpPr txBox="1">
            <a:spLocks noGrp="1"/>
          </p:cNvSpPr>
          <p:nvPr>
            <p:ph type="body" idx="3"/>
          </p:nvPr>
        </p:nvSpPr>
        <p:spPr>
          <a:xfrm>
            <a:off x="6502400" y="6324600"/>
            <a:ext cx="4876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/>
          </a:p>
        </p:txBody>
      </p:sp>
      <p:sp>
        <p:nvSpPr>
          <p:cNvPr id="171" name="Google Shape;171;p11"/>
          <p:cNvSpPr txBox="1">
            <a:spLocks noGrp="1"/>
          </p:cNvSpPr>
          <p:nvPr>
            <p:ph type="sldNum" idx="12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pic>
        <p:nvPicPr>
          <p:cNvPr id="172" name="Google Shape;17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9575" y="356617"/>
            <a:ext cx="8728217" cy="5925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Paldies par uzmanību!</a:t>
            </a:r>
            <a:endParaRPr/>
          </a:p>
        </p:txBody>
      </p:sp>
      <p:sp>
        <p:nvSpPr>
          <p:cNvPr id="178" name="Google Shape;178;p14"/>
          <p:cNvSpPr txBox="1">
            <a:spLocks noGrp="1"/>
          </p:cNvSpPr>
          <p:nvPr>
            <p:ph type="body" idx="2"/>
          </p:nvPr>
        </p:nvSpPr>
        <p:spPr>
          <a:xfrm>
            <a:off x="914400" y="5761038"/>
            <a:ext cx="103632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None/>
            </a:pPr>
            <a:r>
              <a:rPr lang="en-US" sz="120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Uldis Karlovs-Karlovskis (Rīgas Tehniskā universitāte, VARAM)</a:t>
            </a:r>
            <a:endParaRPr sz="12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455</Words>
  <Application>Microsoft Office PowerPoint</Application>
  <PresentationFormat>Widescreen</PresentationFormat>
  <Paragraphs>85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Verdana</vt:lpstr>
      <vt:lpstr>Arial</vt:lpstr>
      <vt:lpstr>Times New Roman</vt:lpstr>
      <vt:lpstr>Play</vt:lpstr>
      <vt:lpstr>Calibri</vt:lpstr>
      <vt:lpstr>office theme</vt:lpstr>
      <vt:lpstr>   </vt:lpstr>
      <vt:lpstr>Saturs</vt:lpstr>
      <vt:lpstr>IKT mērķarhitektūra</vt:lpstr>
      <vt:lpstr>Nepieciešamības pamatojums</vt:lpstr>
      <vt:lpstr>Vadlīniju apskats</vt:lpstr>
      <vt:lpstr>Vadlīnijas</vt:lpstr>
      <vt:lpstr>Kas ir VaFCeRP?</vt:lpstr>
      <vt:lpstr>Nākotnes VaFCeRP arhitektūra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Uldis Karlovs-Karlovskis</cp:lastModifiedBy>
  <cp:revision>2</cp:revision>
  <dcterms:created xsi:type="dcterms:W3CDTF">2026-01-07T09:44:02Z</dcterms:created>
  <dcterms:modified xsi:type="dcterms:W3CDTF">2026-04-22T18:37:40Z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0x0101000207ABC2CC39624ABAFB6277945EB50E</vt:lpwstr>
  </property>
</Properties>
</file>