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87" r:id="rId3"/>
    <p:sldId id="285" r:id="rId4"/>
    <p:sldId id="288" r:id="rId5"/>
    <p:sldId id="289" r:id="rId6"/>
    <p:sldId id="295" r:id="rId7"/>
    <p:sldId id="290" r:id="rId8"/>
    <p:sldId id="297" r:id="rId9"/>
    <p:sldId id="298" r:id="rId10"/>
    <p:sldId id="300" r:id="rId11"/>
    <p:sldId id="291" r:id="rId12"/>
    <p:sldId id="292" r:id="rId13"/>
    <p:sldId id="294" r:id="rId14"/>
    <p:sldId id="293" r:id="rId15"/>
    <p:sldId id="299" r:id="rId16"/>
    <p:sldId id="296"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56F158-4C7C-4409-BC69-2F60B361DF90}" name="Indulis Brauners" initials="IB" userId="S::indulis.brauners@vmd.gov.lv::830d3853-9d1a-4f49-b1f4-d35d434e6fe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804" autoAdjust="0"/>
  </p:normalViewPr>
  <p:slideViewPr>
    <p:cSldViewPr snapToGrid="0">
      <p:cViewPr varScale="1">
        <p:scale>
          <a:sx n="70" d="100"/>
          <a:sy n="70" d="100"/>
        </p:scale>
        <p:origin x="17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41ED503-A5D8-41D6-A8B4-A2E0E381FED2}" type="datetimeFigureOut">
              <a:rPr lang="lv-LV" smtClean="0"/>
              <a:t>06.05.2026</a:t>
            </a:fld>
            <a:endParaRPr lang="lv-LV"/>
          </a:p>
        </p:txBody>
      </p:sp>
      <p:sp>
        <p:nvSpPr>
          <p:cNvPr id="4" name="Slaida attēla vietturi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A54D202-EB86-45D5-A2B9-6843019F8C2E}" type="slidenum">
              <a:rPr lang="lv-LV" smtClean="0"/>
              <a:t>‹#›</a:t>
            </a:fld>
            <a:endParaRPr lang="lv-LV"/>
          </a:p>
        </p:txBody>
      </p:sp>
    </p:spTree>
    <p:extLst>
      <p:ext uri="{BB962C8B-B14F-4D97-AF65-F5344CB8AC3E}">
        <p14:creationId xmlns:p14="http://schemas.microsoft.com/office/powerpoint/2010/main" val="3235913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a:solidFill>
                  <a:srgbClr val="FF0000"/>
                </a:solidFill>
                <a:highlight>
                  <a:srgbClr val="FFFF00"/>
                </a:highlight>
              </a:rPr>
              <a:t>PAMATĀ STĀSTA ZM. </a:t>
            </a:r>
            <a:r>
              <a:rPr lang="lv-LV" b="0" dirty="0">
                <a:solidFill>
                  <a:srgbClr val="FF0000"/>
                </a:solidFill>
                <a:highlight>
                  <a:srgbClr val="FFFF00"/>
                </a:highlight>
              </a:rPr>
              <a:t>Joma, kur VMD savā praksē ir visasāk </a:t>
            </a:r>
            <a:r>
              <a:rPr lang="lv-LV" b="0" dirty="0" err="1">
                <a:solidFill>
                  <a:srgbClr val="FF0000"/>
                </a:solidFill>
                <a:highlight>
                  <a:srgbClr val="FFFF00"/>
                </a:highlight>
              </a:rPr>
              <a:t>saskāries</a:t>
            </a:r>
            <a:r>
              <a:rPr lang="lv-LV" b="0" dirty="0">
                <a:solidFill>
                  <a:srgbClr val="FF0000"/>
                </a:solidFill>
                <a:highlight>
                  <a:srgbClr val="FFFF00"/>
                </a:highlight>
              </a:rPr>
              <a:t> ar TP noteikto, ir ciršanas ierobežojumi. No vienas puses – VMD ir jāievēro TP, no otras – ministriju skaidrojumi par Meža likuma piemērošanu. Esam gan tiesājušies ar meža īpašniekiem, gan nonākuši konfliktā ar pašvaldībām. Tādēļ, lai turpmāk izvairītos no šādām situācijām, </a:t>
            </a:r>
            <a:r>
              <a:rPr lang="lv-LV" b="0" dirty="0" err="1">
                <a:solidFill>
                  <a:srgbClr val="FF0000"/>
                </a:solidFill>
                <a:highlight>
                  <a:srgbClr val="FFFF00"/>
                </a:highlight>
              </a:rPr>
              <a:t>vairāķkārt</a:t>
            </a:r>
            <a:r>
              <a:rPr lang="lv-LV" b="0" dirty="0">
                <a:solidFill>
                  <a:srgbClr val="FF0000"/>
                </a:solidFill>
                <a:highlight>
                  <a:srgbClr val="FFFF00"/>
                </a:highlight>
              </a:rPr>
              <a:t> esam šo problēmu aktualizējuši, lai panāktu vienādu izpratni un risinājumu turpmāk.</a:t>
            </a:r>
          </a:p>
        </p:txBody>
      </p:sp>
      <p:sp>
        <p:nvSpPr>
          <p:cNvPr id="4" name="Slaida numura vietturis 3"/>
          <p:cNvSpPr>
            <a:spLocks noGrp="1"/>
          </p:cNvSpPr>
          <p:nvPr>
            <p:ph type="sldNum" sz="quarter" idx="5"/>
          </p:nvPr>
        </p:nvSpPr>
        <p:spPr/>
        <p:txBody>
          <a:bodyPr/>
          <a:lstStyle/>
          <a:p>
            <a:fld id="{DA54D202-EB86-45D5-A2B9-6843019F8C2E}" type="slidenum">
              <a:rPr lang="lv-LV" smtClean="0"/>
              <a:t>4</a:t>
            </a:fld>
            <a:endParaRPr lang="lv-LV"/>
          </a:p>
        </p:txBody>
      </p:sp>
    </p:spTree>
    <p:extLst>
      <p:ext uri="{BB962C8B-B14F-4D97-AF65-F5344CB8AC3E}">
        <p14:creationId xmlns:p14="http://schemas.microsoft.com/office/powerpoint/2010/main" val="228051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1" dirty="0"/>
              <a:t> 						PAMATĀ STĀSTA ZM</a:t>
            </a:r>
            <a:endParaRPr lang="lv-LV" dirty="0"/>
          </a:p>
        </p:txBody>
      </p:sp>
      <p:sp>
        <p:nvSpPr>
          <p:cNvPr id="4" name="Slaida numura vietturis 3"/>
          <p:cNvSpPr>
            <a:spLocks noGrp="1"/>
          </p:cNvSpPr>
          <p:nvPr>
            <p:ph type="sldNum" sz="quarter" idx="5"/>
          </p:nvPr>
        </p:nvSpPr>
        <p:spPr/>
        <p:txBody>
          <a:bodyPr/>
          <a:lstStyle/>
          <a:p>
            <a:fld id="{DA54D202-EB86-45D5-A2B9-6843019F8C2E}" type="slidenum">
              <a:rPr lang="lv-LV" smtClean="0"/>
              <a:t>5</a:t>
            </a:fld>
            <a:endParaRPr lang="lv-LV"/>
          </a:p>
        </p:txBody>
      </p:sp>
    </p:spTree>
    <p:extLst>
      <p:ext uri="{BB962C8B-B14F-4D97-AF65-F5344CB8AC3E}">
        <p14:creationId xmlns:p14="http://schemas.microsoft.com/office/powerpoint/2010/main" val="3410495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0" dirty="0"/>
              <a:t>Tālāk pieskaršos vairākiem aspektiem topošo teritoriju plānojumos, kas mūsu skatījumā var radīt neskaidrības TP piemērošanā gan VMD, gan jebkuram citam lietotājam. Ainavu politikas jautājumi skarti jau iepriekšējos TP, bet, šķiet, ka tagad tiem pievērsta vēl lielāka uzmanība – novērtējam.  </a:t>
            </a:r>
          </a:p>
          <a:p>
            <a:endParaRPr lang="lv-LV" b="0" dirty="0"/>
          </a:p>
          <a:p>
            <a:endParaRPr lang="lv-LV" b="0" dirty="0"/>
          </a:p>
        </p:txBody>
      </p:sp>
      <p:sp>
        <p:nvSpPr>
          <p:cNvPr id="4" name="Slaida numura vietturis 3"/>
          <p:cNvSpPr>
            <a:spLocks noGrp="1"/>
          </p:cNvSpPr>
          <p:nvPr>
            <p:ph type="sldNum" sz="quarter" idx="5"/>
          </p:nvPr>
        </p:nvSpPr>
        <p:spPr/>
        <p:txBody>
          <a:bodyPr/>
          <a:lstStyle/>
          <a:p>
            <a:fld id="{DA54D202-EB86-45D5-A2B9-6843019F8C2E}" type="slidenum">
              <a:rPr lang="lv-LV" smtClean="0"/>
              <a:t>6</a:t>
            </a:fld>
            <a:endParaRPr lang="lv-LV"/>
          </a:p>
        </p:txBody>
      </p:sp>
    </p:spTree>
    <p:extLst>
      <p:ext uri="{BB962C8B-B14F-4D97-AF65-F5344CB8AC3E}">
        <p14:creationId xmlns:p14="http://schemas.microsoft.com/office/powerpoint/2010/main" val="3082463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Lūgums PAŠVALDĪBĀM!</a:t>
            </a:r>
          </a:p>
        </p:txBody>
      </p:sp>
      <p:sp>
        <p:nvSpPr>
          <p:cNvPr id="4" name="Slaida numura vietturis 3"/>
          <p:cNvSpPr>
            <a:spLocks noGrp="1"/>
          </p:cNvSpPr>
          <p:nvPr>
            <p:ph type="sldNum" sz="quarter" idx="5"/>
          </p:nvPr>
        </p:nvSpPr>
        <p:spPr/>
        <p:txBody>
          <a:bodyPr/>
          <a:lstStyle/>
          <a:p>
            <a:fld id="{DA54D202-EB86-45D5-A2B9-6843019F8C2E}" type="slidenum">
              <a:rPr lang="lv-LV" smtClean="0"/>
              <a:t>15</a:t>
            </a:fld>
            <a:endParaRPr lang="lv-LV"/>
          </a:p>
        </p:txBody>
      </p:sp>
    </p:spTree>
    <p:extLst>
      <p:ext uri="{BB962C8B-B14F-4D97-AF65-F5344CB8AC3E}">
        <p14:creationId xmlns:p14="http://schemas.microsoft.com/office/powerpoint/2010/main" val="374988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lv-LV"/>
              <a:t>Rediģēt šablona virsraksta stilu</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89A56E0C-BCA8-4C3E-A465-9CFBDE65B4FA}" type="datetimeFigureOut">
              <a:rPr lang="lv-LV" smtClean="0"/>
              <a:t>06.05.2026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6045223-3D62-4E2C-9AC6-362FD50B608C}" type="slidenum">
              <a:rPr lang="lv-LV" smtClean="0"/>
              <a:t>‹#›</a:t>
            </a:fld>
            <a:endParaRPr lang="lv-LV"/>
          </a:p>
        </p:txBody>
      </p:sp>
    </p:spTree>
    <p:extLst>
      <p:ext uri="{BB962C8B-B14F-4D97-AF65-F5344CB8AC3E}">
        <p14:creationId xmlns:p14="http://schemas.microsoft.com/office/powerpoint/2010/main" val="75910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89A56E0C-BCA8-4C3E-A465-9CFBDE65B4FA}" type="datetimeFigureOut">
              <a:rPr lang="lv-LV" smtClean="0"/>
              <a:t>06.05.2026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6045223-3D62-4E2C-9AC6-362FD50B608C}" type="slidenum">
              <a:rPr lang="lv-LV" smtClean="0"/>
              <a:t>‹#›</a:t>
            </a:fld>
            <a:endParaRPr lang="lv-LV"/>
          </a:p>
        </p:txBody>
      </p:sp>
    </p:spTree>
    <p:extLst>
      <p:ext uri="{BB962C8B-B14F-4D97-AF65-F5344CB8AC3E}">
        <p14:creationId xmlns:p14="http://schemas.microsoft.com/office/powerpoint/2010/main" val="311103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lv-LV"/>
              <a:t>Rediģēt šablona virsraksta stilu</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89A56E0C-BCA8-4C3E-A465-9CFBDE65B4FA}" type="datetimeFigureOut">
              <a:rPr lang="lv-LV" smtClean="0"/>
              <a:t>06.05.2026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6045223-3D62-4E2C-9AC6-362FD50B608C}" type="slidenum">
              <a:rPr lang="lv-LV" smtClean="0"/>
              <a:t>‹#›</a:t>
            </a:fld>
            <a:endParaRPr lang="lv-LV"/>
          </a:p>
        </p:txBody>
      </p:sp>
    </p:spTree>
    <p:extLst>
      <p:ext uri="{BB962C8B-B14F-4D97-AF65-F5344CB8AC3E}">
        <p14:creationId xmlns:p14="http://schemas.microsoft.com/office/powerpoint/2010/main" val="294335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B86B1A8-7E04-4AE9-B28B-CEB2E2CB600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80010C4-BE58-431F-A59B-80A5B791B49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9E68DF03-39D7-44E3-A077-3F8F14B184B5}"/>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702748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9608C6F-B252-4724-AE90-DFA8D13963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511B572C-51D8-44CC-8BDA-11B5BF824AF7}"/>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A798C419-85EC-49BD-B877-AAF631B2214D}" type="slidenum">
              <a:rPr lang="en-US" altLang="en-US"/>
              <a:pPr/>
              <a:t>‹#›</a:t>
            </a:fld>
            <a:endParaRPr lang="en-US" altLang="en-US"/>
          </a:p>
        </p:txBody>
      </p:sp>
    </p:spTree>
    <p:extLst>
      <p:ext uri="{BB962C8B-B14F-4D97-AF65-F5344CB8AC3E}">
        <p14:creationId xmlns:p14="http://schemas.microsoft.com/office/powerpoint/2010/main" val="79258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89A56E0C-BCA8-4C3E-A465-9CFBDE65B4FA}" type="datetimeFigureOut">
              <a:rPr lang="lv-LV" smtClean="0"/>
              <a:t>06.05.2026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6045223-3D62-4E2C-9AC6-362FD50B608C}" type="slidenum">
              <a:rPr lang="lv-LV" smtClean="0"/>
              <a:t>‹#›</a:t>
            </a:fld>
            <a:endParaRPr lang="lv-LV"/>
          </a:p>
        </p:txBody>
      </p:sp>
    </p:spTree>
    <p:extLst>
      <p:ext uri="{BB962C8B-B14F-4D97-AF65-F5344CB8AC3E}">
        <p14:creationId xmlns:p14="http://schemas.microsoft.com/office/powerpoint/2010/main" val="2321405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lv-LV"/>
              <a:t>Rediģēt šablona virsraksta stilu</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89A56E0C-BCA8-4C3E-A465-9CFBDE65B4FA}" type="datetimeFigureOut">
              <a:rPr lang="lv-LV" smtClean="0"/>
              <a:t>06.05.2026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6045223-3D62-4E2C-9AC6-362FD50B608C}" type="slidenum">
              <a:rPr lang="lv-LV" smtClean="0"/>
              <a:t>‹#›</a:t>
            </a:fld>
            <a:endParaRPr lang="lv-LV"/>
          </a:p>
        </p:txBody>
      </p:sp>
    </p:spTree>
    <p:extLst>
      <p:ext uri="{BB962C8B-B14F-4D97-AF65-F5344CB8AC3E}">
        <p14:creationId xmlns:p14="http://schemas.microsoft.com/office/powerpoint/2010/main" val="249256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89A56E0C-BCA8-4C3E-A465-9CFBDE65B4FA}" type="datetimeFigureOut">
              <a:rPr lang="lv-LV" smtClean="0"/>
              <a:t>06.05.2026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6045223-3D62-4E2C-9AC6-362FD50B608C}" type="slidenum">
              <a:rPr lang="lv-LV" smtClean="0"/>
              <a:t>‹#›</a:t>
            </a:fld>
            <a:endParaRPr lang="lv-LV"/>
          </a:p>
        </p:txBody>
      </p:sp>
    </p:spTree>
    <p:extLst>
      <p:ext uri="{BB962C8B-B14F-4D97-AF65-F5344CB8AC3E}">
        <p14:creationId xmlns:p14="http://schemas.microsoft.com/office/powerpoint/2010/main" val="109641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629842" y="2505075"/>
            <a:ext cx="3868340"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4629150" y="2505075"/>
            <a:ext cx="3887391"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89A56E0C-BCA8-4C3E-A465-9CFBDE65B4FA}" type="datetimeFigureOut">
              <a:rPr lang="lv-LV" smtClean="0"/>
              <a:t>06.05.2026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6045223-3D62-4E2C-9AC6-362FD50B608C}" type="slidenum">
              <a:rPr lang="lv-LV" smtClean="0"/>
              <a:t>‹#›</a:t>
            </a:fld>
            <a:endParaRPr lang="lv-LV"/>
          </a:p>
        </p:txBody>
      </p:sp>
    </p:spTree>
    <p:extLst>
      <p:ext uri="{BB962C8B-B14F-4D97-AF65-F5344CB8AC3E}">
        <p14:creationId xmlns:p14="http://schemas.microsoft.com/office/powerpoint/2010/main" val="103954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89A56E0C-BCA8-4C3E-A465-9CFBDE65B4FA}" type="datetimeFigureOut">
              <a:rPr lang="lv-LV" smtClean="0"/>
              <a:t>06.05.2026</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6045223-3D62-4E2C-9AC6-362FD50B608C}" type="slidenum">
              <a:rPr lang="lv-LV" smtClean="0"/>
              <a:t>‹#›</a:t>
            </a:fld>
            <a:endParaRPr lang="lv-LV"/>
          </a:p>
        </p:txBody>
      </p:sp>
    </p:spTree>
    <p:extLst>
      <p:ext uri="{BB962C8B-B14F-4D97-AF65-F5344CB8AC3E}">
        <p14:creationId xmlns:p14="http://schemas.microsoft.com/office/powerpoint/2010/main" val="194946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A56E0C-BCA8-4C3E-A465-9CFBDE65B4FA}" type="datetimeFigureOut">
              <a:rPr lang="lv-LV" smtClean="0"/>
              <a:t>06.05.2026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16045223-3D62-4E2C-9AC6-362FD50B608C}" type="slidenum">
              <a:rPr lang="lv-LV" smtClean="0"/>
              <a:t>‹#›</a:t>
            </a:fld>
            <a:endParaRPr lang="lv-LV"/>
          </a:p>
        </p:txBody>
      </p:sp>
    </p:spTree>
    <p:extLst>
      <p:ext uri="{BB962C8B-B14F-4D97-AF65-F5344CB8AC3E}">
        <p14:creationId xmlns:p14="http://schemas.microsoft.com/office/powerpoint/2010/main" val="243882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lv-LV"/>
              <a:t>Rediģēt šablona virsraksta stilu</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89A56E0C-BCA8-4C3E-A465-9CFBDE65B4FA}" type="datetimeFigureOut">
              <a:rPr lang="lv-LV" smtClean="0"/>
              <a:t>06.05.2026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6045223-3D62-4E2C-9AC6-362FD50B608C}" type="slidenum">
              <a:rPr lang="lv-LV" smtClean="0"/>
              <a:t>‹#›</a:t>
            </a:fld>
            <a:endParaRPr lang="lv-LV"/>
          </a:p>
        </p:txBody>
      </p:sp>
    </p:spTree>
    <p:extLst>
      <p:ext uri="{BB962C8B-B14F-4D97-AF65-F5344CB8AC3E}">
        <p14:creationId xmlns:p14="http://schemas.microsoft.com/office/powerpoint/2010/main" val="378798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89A56E0C-BCA8-4C3E-A465-9CFBDE65B4FA}" type="datetimeFigureOut">
              <a:rPr lang="lv-LV" smtClean="0"/>
              <a:t>06.05.2026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6045223-3D62-4E2C-9AC6-362FD50B608C}" type="slidenum">
              <a:rPr lang="lv-LV" smtClean="0"/>
              <a:t>‹#›</a:t>
            </a:fld>
            <a:endParaRPr lang="lv-LV"/>
          </a:p>
        </p:txBody>
      </p:sp>
    </p:spTree>
    <p:extLst>
      <p:ext uri="{BB962C8B-B14F-4D97-AF65-F5344CB8AC3E}">
        <p14:creationId xmlns:p14="http://schemas.microsoft.com/office/powerpoint/2010/main" val="122982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A56E0C-BCA8-4C3E-A465-9CFBDE65B4FA}" type="datetimeFigureOut">
              <a:rPr lang="lv-LV" smtClean="0"/>
              <a:t>06.05.2026</a:t>
            </a:fld>
            <a:endParaRPr lang="lv-LV"/>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v-LV"/>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045223-3D62-4E2C-9AC6-362FD50B608C}" type="slidenum">
              <a:rPr lang="lv-LV" smtClean="0"/>
              <a:t>‹#›</a:t>
            </a:fld>
            <a:endParaRPr lang="lv-LV"/>
          </a:p>
        </p:txBody>
      </p:sp>
    </p:spTree>
    <p:extLst>
      <p:ext uri="{BB962C8B-B14F-4D97-AF65-F5344CB8AC3E}">
        <p14:creationId xmlns:p14="http://schemas.microsoft.com/office/powerpoint/2010/main" val="3968302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468BF94-6429-4799-A6AB-0439196F4249}"/>
              </a:ext>
            </a:extLst>
          </p:cNvPr>
          <p:cNvSpPr>
            <a:spLocks noGrp="1"/>
          </p:cNvSpPr>
          <p:nvPr>
            <p:ph type="title"/>
          </p:nvPr>
        </p:nvSpPr>
        <p:spPr>
          <a:xfrm>
            <a:off x="685800" y="3322320"/>
            <a:ext cx="7772400" cy="1279842"/>
          </a:xfrm>
        </p:spPr>
        <p:txBody>
          <a:bodyPr>
            <a:normAutofit/>
          </a:bodyPr>
          <a:lstStyle/>
          <a:p>
            <a:pPr>
              <a:lnSpc>
                <a:spcPct val="150000"/>
              </a:lnSpc>
              <a:spcBef>
                <a:spcPts val="0"/>
              </a:spcBef>
            </a:pPr>
            <a:r>
              <a:rPr lang="lv-LV" sz="2400" dirty="0">
                <a:effectLst/>
                <a:latin typeface="Times New Roman" panose="02020603050405020304" pitchFamily="18" charset="0"/>
                <a:ea typeface="Calibri" panose="020F0502020204030204" pitchFamily="34" charset="0"/>
              </a:rPr>
              <a:t>Teritorijas plānojumu piemērošana lēmumu pieņemšanā: </a:t>
            </a:r>
            <a:br>
              <a:rPr lang="lv-LV" sz="2800" dirty="0">
                <a:effectLst/>
                <a:latin typeface="Times New Roman" panose="02020603050405020304" pitchFamily="18" charset="0"/>
                <a:ea typeface="Calibri" panose="020F0502020204030204" pitchFamily="34" charset="0"/>
              </a:rPr>
            </a:br>
            <a:r>
              <a:rPr lang="lv-LV" sz="2200" dirty="0">
                <a:effectLst/>
                <a:latin typeface="Times New Roman" panose="02020603050405020304" pitchFamily="18" charset="0"/>
                <a:ea typeface="Calibri" panose="020F0502020204030204" pitchFamily="34" charset="0"/>
              </a:rPr>
              <a:t>Valsts meža dienesta pieredze un izaicinājumi</a:t>
            </a:r>
            <a:endParaRPr lang="lv-LV" altLang="en-US" sz="2200" dirty="0"/>
          </a:p>
        </p:txBody>
      </p:sp>
      <p:sp>
        <p:nvSpPr>
          <p:cNvPr id="12291" name="Text Placeholder 2">
            <a:extLst>
              <a:ext uri="{FF2B5EF4-FFF2-40B4-BE49-F238E27FC236}">
                <a16:creationId xmlns:a16="http://schemas.microsoft.com/office/drawing/2014/main" id="{F68068C2-3A1E-49F3-A556-7E00EDDD0738}"/>
              </a:ext>
            </a:extLst>
          </p:cNvPr>
          <p:cNvSpPr>
            <a:spLocks noGrp="1"/>
          </p:cNvSpPr>
          <p:nvPr>
            <p:ph type="body" sz="quarter" idx="10"/>
          </p:nvPr>
        </p:nvSpPr>
        <p:spPr>
          <a:xfrm>
            <a:off x="685800" y="4800600"/>
            <a:ext cx="7899400" cy="1112838"/>
          </a:xfrm>
        </p:spPr>
        <p:txBody>
          <a:bodyPr>
            <a:normAutofit/>
          </a:bodyPr>
          <a:lstStyle/>
          <a:p>
            <a:pPr algn="r"/>
            <a:r>
              <a:rPr lang="lv-LV" altLang="en-US" dirty="0"/>
              <a:t>Ieva Zadeika </a:t>
            </a:r>
          </a:p>
          <a:p>
            <a:pPr algn="r"/>
            <a:r>
              <a:rPr lang="lv-LV" altLang="en-US" dirty="0"/>
              <a:t>Valsts meža dienests</a:t>
            </a:r>
          </a:p>
          <a:p>
            <a:pPr algn="r">
              <a:spcBef>
                <a:spcPts val="0"/>
              </a:spcBef>
            </a:pPr>
            <a:r>
              <a:rPr lang="lv-LV" altLang="en-US" dirty="0"/>
              <a:t>Meža resursu pārvaldības departaments</a:t>
            </a:r>
          </a:p>
          <a:p>
            <a:pPr algn="r">
              <a:spcBef>
                <a:spcPts val="0"/>
              </a:spcBef>
            </a:pPr>
            <a:r>
              <a:rPr lang="lv-LV" altLang="en-US" dirty="0"/>
              <a:t> Meža un vides aizsardzības daļa</a:t>
            </a:r>
          </a:p>
        </p:txBody>
      </p:sp>
      <p:sp>
        <p:nvSpPr>
          <p:cNvPr id="12292" name="Text Placeholder 3">
            <a:extLst>
              <a:ext uri="{FF2B5EF4-FFF2-40B4-BE49-F238E27FC236}">
                <a16:creationId xmlns:a16="http://schemas.microsoft.com/office/drawing/2014/main" id="{1EC066CB-A2C7-4B29-B65E-FA1DDA15D7B2}"/>
              </a:ext>
            </a:extLst>
          </p:cNvPr>
          <p:cNvSpPr>
            <a:spLocks noGrp="1"/>
          </p:cNvSpPr>
          <p:nvPr>
            <p:ph type="body" sz="quarter" idx="11"/>
          </p:nvPr>
        </p:nvSpPr>
        <p:spPr>
          <a:xfrm>
            <a:off x="685800" y="5913438"/>
            <a:ext cx="7772400" cy="385762"/>
          </a:xfrm>
        </p:spPr>
        <p:txBody>
          <a:bodyPr/>
          <a:lstStyle/>
          <a:p>
            <a:pPr algn="r"/>
            <a:r>
              <a:rPr lang="lv-LV" altLang="en-US" dirty="0"/>
              <a:t>2026.gada 6.maijs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73397-3CEB-8E3F-6E7A-3A79A3EDA8D1}"/>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52051516-C1A4-3709-7A67-F2477DECA708}"/>
              </a:ext>
            </a:extLst>
          </p:cNvPr>
          <p:cNvSpPr>
            <a:spLocks noGrp="1"/>
          </p:cNvSpPr>
          <p:nvPr>
            <p:ph type="title"/>
          </p:nvPr>
        </p:nvSpPr>
        <p:spPr>
          <a:xfrm>
            <a:off x="2336800" y="523562"/>
            <a:ext cx="6096000" cy="1036642"/>
          </a:xfrm>
        </p:spPr>
        <p:txBody>
          <a:bodyPr>
            <a:normAutofit fontScale="90000"/>
          </a:bodyPr>
          <a:lstStyle/>
          <a:p>
            <a:r>
              <a:rPr lang="lv-LV" b="0" dirty="0">
                <a:latin typeface="Times New Roman" panose="02020603050405020304" pitchFamily="18" charset="0"/>
                <a:cs typeface="Times New Roman" panose="02020603050405020304" pitchFamily="18" charset="0"/>
              </a:rPr>
              <a:t>Teritoriju plānojumu normu piemērošanas problēmas – </a:t>
            </a:r>
            <a:r>
              <a:rPr lang="lv-LV" dirty="0">
                <a:solidFill>
                  <a:srgbClr val="7030A0"/>
                </a:solidFill>
                <a:latin typeface="Times New Roman" panose="02020603050405020304" pitchFamily="18" charset="0"/>
                <a:cs typeface="Times New Roman" panose="02020603050405020304" pitchFamily="18" charset="0"/>
              </a:rPr>
              <a:t>ainaviskie elementi </a:t>
            </a:r>
            <a:r>
              <a:rPr lang="lv-LV" b="0" dirty="0">
                <a:solidFill>
                  <a:srgbClr val="7030A0"/>
                </a:solidFill>
                <a:latin typeface="Times New Roman" panose="02020603050405020304" pitchFamily="18" charset="0"/>
                <a:cs typeface="Times New Roman" panose="02020603050405020304" pitchFamily="18" charset="0"/>
              </a:rPr>
              <a:t>(5)</a:t>
            </a:r>
            <a:br>
              <a:rPr lang="lv-LV" dirty="0">
                <a:solidFill>
                  <a:srgbClr val="7030A0"/>
                </a:solidFill>
                <a:latin typeface="Times New Roman" panose="02020603050405020304" pitchFamily="18" charset="0"/>
                <a:cs typeface="Times New Roman" panose="02020603050405020304" pitchFamily="18" charset="0"/>
              </a:rPr>
            </a:br>
            <a:endParaRPr lang="lv-LV" dirty="0"/>
          </a:p>
        </p:txBody>
      </p:sp>
      <p:sp>
        <p:nvSpPr>
          <p:cNvPr id="4" name="Teksta vietturis 3">
            <a:extLst>
              <a:ext uri="{FF2B5EF4-FFF2-40B4-BE49-F238E27FC236}">
                <a16:creationId xmlns:a16="http://schemas.microsoft.com/office/drawing/2014/main" id="{B46B200A-0DD1-D085-A08A-D64F20CFF352}"/>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431D0D81-1FB9-8D4D-33A5-FF58A0A7F369}"/>
              </a:ext>
            </a:extLst>
          </p:cNvPr>
          <p:cNvSpPr>
            <a:spLocks noGrp="1"/>
          </p:cNvSpPr>
          <p:nvPr>
            <p:ph type="body" sz="quarter" idx="12"/>
          </p:nvPr>
        </p:nvSpPr>
        <p:spPr/>
        <p:txBody>
          <a:bodyPr/>
          <a:lstStyle/>
          <a:p>
            <a:endParaRPr lang="lv-LV"/>
          </a:p>
        </p:txBody>
      </p:sp>
      <p:sp>
        <p:nvSpPr>
          <p:cNvPr id="10" name="TextBox 9">
            <a:extLst>
              <a:ext uri="{FF2B5EF4-FFF2-40B4-BE49-F238E27FC236}">
                <a16:creationId xmlns:a16="http://schemas.microsoft.com/office/drawing/2014/main" id="{7A4C8060-22AA-14D5-26BC-EA7731DA1611}"/>
              </a:ext>
            </a:extLst>
          </p:cNvPr>
          <p:cNvSpPr txBox="1"/>
          <p:nvPr/>
        </p:nvSpPr>
        <p:spPr>
          <a:xfrm>
            <a:off x="7091680" y="2412434"/>
            <a:ext cx="1442720" cy="1200329"/>
          </a:xfrm>
          <a:prstGeom prst="rect">
            <a:avLst/>
          </a:prstGeom>
          <a:noFill/>
        </p:spPr>
        <p:txBody>
          <a:bodyPr wrap="square" rtlCol="0">
            <a:spAutoFit/>
          </a:bodyPr>
          <a:lstStyle/>
          <a:p>
            <a:r>
              <a:rPr lang="lv-LV" dirty="0"/>
              <a:t>Ainaviski vērtīgs ceļa posms (TIN51)</a:t>
            </a:r>
          </a:p>
        </p:txBody>
      </p:sp>
      <p:pic>
        <p:nvPicPr>
          <p:cNvPr id="9" name="Satura vietturis 8">
            <a:extLst>
              <a:ext uri="{FF2B5EF4-FFF2-40B4-BE49-F238E27FC236}">
                <a16:creationId xmlns:a16="http://schemas.microsoft.com/office/drawing/2014/main" id="{D31F403A-9FF0-3AC9-96DB-1CFCCA6CAC5D}"/>
              </a:ext>
            </a:extLst>
          </p:cNvPr>
          <p:cNvPicPr>
            <a:picLocks noGrp="1" noChangeAspect="1"/>
          </p:cNvPicPr>
          <p:nvPr>
            <p:ph idx="1"/>
          </p:nvPr>
        </p:nvPicPr>
        <p:blipFill>
          <a:blip r:embed="rId2"/>
          <a:stretch>
            <a:fillRect/>
          </a:stretch>
        </p:blipFill>
        <p:spPr>
          <a:xfrm>
            <a:off x="846350" y="1957234"/>
            <a:ext cx="6049219" cy="2476846"/>
          </a:xfrm>
          <a:prstGeom prst="rect">
            <a:avLst/>
          </a:prstGeom>
        </p:spPr>
      </p:pic>
      <p:sp>
        <p:nvSpPr>
          <p:cNvPr id="13" name="TextBox 12">
            <a:extLst>
              <a:ext uri="{FF2B5EF4-FFF2-40B4-BE49-F238E27FC236}">
                <a16:creationId xmlns:a16="http://schemas.microsoft.com/office/drawing/2014/main" id="{14759FC4-BF1B-1563-E92F-CDE57BDAF3E8}"/>
              </a:ext>
            </a:extLst>
          </p:cNvPr>
          <p:cNvSpPr txBox="1"/>
          <p:nvPr/>
        </p:nvSpPr>
        <p:spPr>
          <a:xfrm>
            <a:off x="660400" y="4831110"/>
            <a:ext cx="8046720" cy="1477328"/>
          </a:xfrm>
          <a:prstGeom prst="rect">
            <a:avLst/>
          </a:prstGeom>
          <a:noFill/>
        </p:spPr>
        <p:txBody>
          <a:bodyPr wrap="square">
            <a:spAutoFit/>
          </a:bodyPr>
          <a:lstStyle/>
          <a:p>
            <a:r>
              <a:rPr lang="lv-LV" dirty="0"/>
              <a:t>936. Saglabājami tālie un plašie skati no ceļa ...</a:t>
            </a:r>
          </a:p>
          <a:p>
            <a:endParaRPr lang="lv-LV" dirty="0"/>
          </a:p>
          <a:p>
            <a:r>
              <a:rPr lang="lv-LV" dirty="0">
                <a:solidFill>
                  <a:srgbClr val="7030A0"/>
                </a:solidFill>
              </a:rPr>
              <a:t>Ja ierobežojumi noteiktā zonā – varbūt šādi?  </a:t>
            </a:r>
          </a:p>
          <a:p>
            <a:r>
              <a:rPr lang="lv-LV" dirty="0">
                <a:solidFill>
                  <a:srgbClr val="7030A0"/>
                </a:solidFill>
              </a:rPr>
              <a:t>Skaidri noteikta ierobežojumu zona!</a:t>
            </a:r>
          </a:p>
          <a:p>
            <a:endParaRPr lang="lv-LV" dirty="0"/>
          </a:p>
        </p:txBody>
      </p:sp>
    </p:spTree>
    <p:extLst>
      <p:ext uri="{BB962C8B-B14F-4D97-AF65-F5344CB8AC3E}">
        <p14:creationId xmlns:p14="http://schemas.microsoft.com/office/powerpoint/2010/main" val="20689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6547F-7E11-0B46-D8A8-7675B4793F14}"/>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BB0DD761-69A2-9ADF-741C-33DB90CEEA33}"/>
              </a:ext>
            </a:extLst>
          </p:cNvPr>
          <p:cNvSpPr>
            <a:spLocks noGrp="1"/>
          </p:cNvSpPr>
          <p:nvPr>
            <p:ph type="title"/>
          </p:nvPr>
        </p:nvSpPr>
        <p:spPr>
          <a:xfrm>
            <a:off x="2092960" y="517531"/>
            <a:ext cx="6096000" cy="1036642"/>
          </a:xfrm>
        </p:spPr>
        <p:txBody>
          <a:bodyPr>
            <a:normAutofit fontScale="90000"/>
          </a:bodyPr>
          <a:lstStyle/>
          <a:p>
            <a:pPr algn="ctr"/>
            <a:r>
              <a:rPr lang="lv-LV" b="0" dirty="0">
                <a:latin typeface="Times New Roman" panose="02020603050405020304" pitchFamily="18" charset="0"/>
                <a:cs typeface="Times New Roman" panose="02020603050405020304" pitchFamily="18" charset="0"/>
              </a:rPr>
              <a:t>Teritoriju plānojumu normu piemērošanas problēmas – </a:t>
            </a:r>
            <a:r>
              <a:rPr lang="lv-LV" dirty="0">
                <a:solidFill>
                  <a:srgbClr val="7030A0"/>
                </a:solidFill>
                <a:latin typeface="Times New Roman" panose="02020603050405020304" pitchFamily="18" charset="0"/>
                <a:cs typeface="Times New Roman" panose="02020603050405020304" pitchFamily="18" charset="0"/>
              </a:rPr>
              <a:t>ainaviskie elementi </a:t>
            </a:r>
            <a:r>
              <a:rPr lang="lv-LV" b="0" dirty="0">
                <a:solidFill>
                  <a:srgbClr val="7030A0"/>
                </a:solidFill>
                <a:latin typeface="Times New Roman" panose="02020603050405020304" pitchFamily="18" charset="0"/>
                <a:cs typeface="Times New Roman" panose="02020603050405020304" pitchFamily="18" charset="0"/>
              </a:rPr>
              <a:t>(6)</a:t>
            </a:r>
            <a:br>
              <a:rPr lang="lv-LV" dirty="0">
                <a:solidFill>
                  <a:srgbClr val="7030A0"/>
                </a:solidFill>
                <a:latin typeface="Times New Roman" panose="02020603050405020304" pitchFamily="18" charset="0"/>
                <a:cs typeface="Times New Roman" panose="02020603050405020304" pitchFamily="18" charset="0"/>
              </a:rPr>
            </a:br>
            <a:endParaRPr lang="lv-LV" sz="2200" dirty="0">
              <a:latin typeface="Times New Roman" panose="02020603050405020304" pitchFamily="18" charset="0"/>
              <a:cs typeface="Times New Roman" panose="02020603050405020304" pitchFamily="18" charset="0"/>
            </a:endParaRPr>
          </a:p>
        </p:txBody>
      </p:sp>
      <p:sp>
        <p:nvSpPr>
          <p:cNvPr id="3" name="Satura vietturis 2">
            <a:extLst>
              <a:ext uri="{FF2B5EF4-FFF2-40B4-BE49-F238E27FC236}">
                <a16:creationId xmlns:a16="http://schemas.microsoft.com/office/drawing/2014/main" id="{4CCE46BF-5B35-D479-31CE-AF2D981B1754}"/>
              </a:ext>
            </a:extLst>
          </p:cNvPr>
          <p:cNvSpPr>
            <a:spLocks noGrp="1"/>
          </p:cNvSpPr>
          <p:nvPr>
            <p:ph idx="1"/>
          </p:nvPr>
        </p:nvSpPr>
        <p:spPr>
          <a:xfrm>
            <a:off x="467360" y="1752600"/>
            <a:ext cx="8463280" cy="4373573"/>
          </a:xfrm>
        </p:spPr>
        <p:txBody>
          <a:bodyPr>
            <a:normAutofit/>
          </a:bodyPr>
          <a:lstStyle/>
          <a:p>
            <a:endParaRPr lang="lv-LV" sz="1900" dirty="0"/>
          </a:p>
          <a:p>
            <a:r>
              <a:rPr lang="lv-LV" sz="1900" dirty="0">
                <a:solidFill>
                  <a:srgbClr val="7030A0"/>
                </a:solidFill>
              </a:rPr>
              <a:t>3) </a:t>
            </a:r>
            <a:r>
              <a:rPr lang="lv-LV" sz="1900" dirty="0"/>
              <a:t>Prasība pēc ikreizēja saimnieciskās darbības saskaņojuma ar pašvaldību</a:t>
            </a:r>
          </a:p>
          <a:p>
            <a:r>
              <a:rPr lang="lv-LV" sz="1800" i="1" dirty="0"/>
              <a:t>Piemēram:</a:t>
            </a:r>
          </a:p>
          <a:p>
            <a:r>
              <a:rPr lang="lv-LV" sz="1600" i="1" dirty="0"/>
              <a:t>«Mežizstrādi veic tā, lai ... , regulējot tās apjomu </a:t>
            </a:r>
            <a:r>
              <a:rPr lang="lv-LV" sz="1600" i="1" u="sng" dirty="0"/>
              <a:t>un saskaņojot ar pašvaldību</a:t>
            </a:r>
            <a:r>
              <a:rPr lang="lv-LV" sz="1600" i="1" dirty="0"/>
              <a:t>»</a:t>
            </a:r>
          </a:p>
          <a:p>
            <a:r>
              <a:rPr lang="lv-LV" sz="1600" i="1" dirty="0"/>
              <a:t>«Plānoto saimniecisko darbību saskaņo ar pašvaldību»</a:t>
            </a:r>
          </a:p>
          <a:p>
            <a:endParaRPr lang="lv-LV" sz="1700" dirty="0"/>
          </a:p>
          <a:p>
            <a:r>
              <a:rPr lang="lv-LV" sz="1700" u="sng" dirty="0"/>
              <a:t>Izrietoši jautājumi:</a:t>
            </a:r>
          </a:p>
          <a:p>
            <a:r>
              <a:rPr lang="lv-LV" sz="1700" dirty="0"/>
              <a:t>- Vai ir adekvāti saskaņot jebkuru ciršanu?</a:t>
            </a:r>
          </a:p>
          <a:p>
            <a:r>
              <a:rPr lang="lv-LV" sz="1700" dirty="0"/>
              <a:t>- Vai pašvaldība ar saskaņojumu drīkst noteikt papildus ierobežojumus?</a:t>
            </a:r>
          </a:p>
          <a:p>
            <a:pPr marL="285750" indent="-285750">
              <a:buFontTx/>
              <a:buChar char="-"/>
            </a:pPr>
            <a:endParaRPr lang="lv-LV" sz="1800" dirty="0"/>
          </a:p>
          <a:p>
            <a:r>
              <a:rPr lang="lv-LV" sz="1800" dirty="0"/>
              <a:t>VMD viedoklis – neattiecināt uz koku ciršanu</a:t>
            </a:r>
          </a:p>
          <a:p>
            <a:endParaRPr lang="lv-LV" i="1" dirty="0"/>
          </a:p>
          <a:p>
            <a:endParaRPr lang="lv-LV" dirty="0"/>
          </a:p>
        </p:txBody>
      </p:sp>
      <p:sp>
        <p:nvSpPr>
          <p:cNvPr id="4" name="Teksta vietturis 3">
            <a:extLst>
              <a:ext uri="{FF2B5EF4-FFF2-40B4-BE49-F238E27FC236}">
                <a16:creationId xmlns:a16="http://schemas.microsoft.com/office/drawing/2014/main" id="{B742F3EB-47AE-FBEB-5AD8-75E6138054BA}"/>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C0F795C8-02B6-10FC-92A2-B96A212E4AE4}"/>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319621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43C7D53-B8EB-515F-7F76-65D112E8BC74}"/>
              </a:ext>
            </a:extLst>
          </p:cNvPr>
          <p:cNvSpPr>
            <a:spLocks noGrp="1"/>
          </p:cNvSpPr>
          <p:nvPr>
            <p:ph type="title"/>
          </p:nvPr>
        </p:nvSpPr>
        <p:spPr>
          <a:xfrm>
            <a:off x="2357120" y="391160"/>
            <a:ext cx="5781040" cy="1036642"/>
          </a:xfrm>
        </p:spPr>
        <p:txBody>
          <a:bodyPr>
            <a:normAutofit fontScale="90000"/>
          </a:bodyPr>
          <a:lstStyle/>
          <a:p>
            <a:pPr algn="ctr"/>
            <a:r>
              <a:rPr lang="lv-LV" b="0" dirty="0">
                <a:latin typeface="Times New Roman" panose="02020603050405020304" pitchFamily="18" charset="0"/>
                <a:cs typeface="Times New Roman" panose="02020603050405020304" pitchFamily="18" charset="0"/>
              </a:rPr>
              <a:t>Teritoriju plānojumu normu piemērošanas problēmas – </a:t>
            </a:r>
            <a:r>
              <a:rPr lang="lv-LV" dirty="0">
                <a:solidFill>
                  <a:srgbClr val="7030A0"/>
                </a:solidFill>
                <a:latin typeface="Times New Roman" panose="02020603050405020304" pitchFamily="18" charset="0"/>
                <a:cs typeface="Times New Roman" panose="02020603050405020304" pitchFamily="18" charset="0"/>
              </a:rPr>
              <a:t>vietējas nozīmes ĪADT</a:t>
            </a:r>
            <a:br>
              <a:rPr lang="lv-LV" dirty="0">
                <a:solidFill>
                  <a:srgbClr val="7030A0"/>
                </a:solidFill>
                <a:latin typeface="Times New Roman" panose="02020603050405020304" pitchFamily="18" charset="0"/>
                <a:cs typeface="Times New Roman" panose="02020603050405020304" pitchFamily="18" charset="0"/>
              </a:rPr>
            </a:br>
            <a:endParaRPr lang="lv-LV" dirty="0"/>
          </a:p>
        </p:txBody>
      </p:sp>
      <p:sp>
        <p:nvSpPr>
          <p:cNvPr id="3" name="Satura vietturis 2">
            <a:extLst>
              <a:ext uri="{FF2B5EF4-FFF2-40B4-BE49-F238E27FC236}">
                <a16:creationId xmlns:a16="http://schemas.microsoft.com/office/drawing/2014/main" id="{94179962-396C-3F79-FA0D-5827A19E04E3}"/>
              </a:ext>
            </a:extLst>
          </p:cNvPr>
          <p:cNvSpPr>
            <a:spLocks noGrp="1"/>
          </p:cNvSpPr>
          <p:nvPr>
            <p:ph idx="1"/>
          </p:nvPr>
        </p:nvSpPr>
        <p:spPr>
          <a:xfrm>
            <a:off x="653143" y="1752600"/>
            <a:ext cx="8033657" cy="4373573"/>
          </a:xfrm>
        </p:spPr>
        <p:txBody>
          <a:bodyPr/>
          <a:lstStyle/>
          <a:p>
            <a:r>
              <a:rPr lang="lv-LV" dirty="0">
                <a:solidFill>
                  <a:srgbClr val="7030A0"/>
                </a:solidFill>
              </a:rPr>
              <a:t>Vietējas nozīmes ĪADT</a:t>
            </a:r>
          </a:p>
          <a:p>
            <a:endParaRPr lang="lv-LV" sz="800" dirty="0"/>
          </a:p>
          <a:p>
            <a:pPr>
              <a:spcBef>
                <a:spcPts val="0"/>
              </a:spcBef>
            </a:pPr>
            <a:r>
              <a:rPr lang="lv-LV" dirty="0"/>
              <a:t>Likums «Par īpaši aizsargājamām dabas teritorijām»:</a:t>
            </a:r>
          </a:p>
          <a:p>
            <a:r>
              <a:rPr lang="lv-LV" dirty="0"/>
              <a:t>Dabas liegumus, dabas parkus un dabas pieminekļus, kuri ir nozīmīgi dabas vai kultūrvēsturiskā mantojuma saglabāšanai attiecīgajā teritorijā, var izveidot arī pašvaldības.</a:t>
            </a:r>
          </a:p>
          <a:p>
            <a:endParaRPr lang="lv-LV" dirty="0"/>
          </a:p>
          <a:p>
            <a:r>
              <a:rPr lang="lv-LV" dirty="0"/>
              <a:t>Bieži teritorijas plānojumā ir nosauktas, bet </a:t>
            </a:r>
            <a:r>
              <a:rPr lang="lv-LV" u="sng" dirty="0"/>
              <a:t>nav regulēta aizsardzība un apsaimniekošana</a:t>
            </a:r>
            <a:r>
              <a:rPr lang="lv-LV" dirty="0"/>
              <a:t> (plānojumā vai citos saistošajos noteikumos?)</a:t>
            </a:r>
          </a:p>
          <a:p>
            <a:r>
              <a:rPr lang="lv-LV" dirty="0"/>
              <a:t>= Ja prasa ciršanu, nav pamata atteikt.</a:t>
            </a:r>
          </a:p>
        </p:txBody>
      </p:sp>
      <p:sp>
        <p:nvSpPr>
          <p:cNvPr id="4" name="Teksta vietturis 3">
            <a:extLst>
              <a:ext uri="{FF2B5EF4-FFF2-40B4-BE49-F238E27FC236}">
                <a16:creationId xmlns:a16="http://schemas.microsoft.com/office/drawing/2014/main" id="{E40E86D4-D49A-7536-1A21-F91D5FAE99AD}"/>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6540BB86-962F-EEDC-4ABA-514760681FF5}"/>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3047675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4996-AF5B-6856-5D23-42B03B6AE9AA}"/>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CA9560B2-4D01-05FF-7CB3-33BCC3D518FC}"/>
              </a:ext>
            </a:extLst>
          </p:cNvPr>
          <p:cNvSpPr>
            <a:spLocks noGrp="1"/>
          </p:cNvSpPr>
          <p:nvPr>
            <p:ph type="title"/>
          </p:nvPr>
        </p:nvSpPr>
        <p:spPr>
          <a:xfrm>
            <a:off x="2357120" y="391160"/>
            <a:ext cx="5781040" cy="1036642"/>
          </a:xfrm>
        </p:spPr>
        <p:txBody>
          <a:bodyPr>
            <a:normAutofit fontScale="90000"/>
          </a:bodyPr>
          <a:lstStyle/>
          <a:p>
            <a:pPr algn="ctr"/>
            <a:r>
              <a:rPr lang="lv-LV" b="0" dirty="0">
                <a:latin typeface="Times New Roman" panose="02020603050405020304" pitchFamily="18" charset="0"/>
                <a:cs typeface="Times New Roman" panose="02020603050405020304" pitchFamily="18" charset="0"/>
              </a:rPr>
              <a:t>Teritoriju plānojumu normu piemērošanas problēmas – </a:t>
            </a:r>
            <a:r>
              <a:rPr lang="lv-LV" sz="2200" dirty="0">
                <a:solidFill>
                  <a:srgbClr val="7030A0"/>
                </a:solidFill>
                <a:latin typeface="Times New Roman" panose="02020603050405020304" pitchFamily="18" charset="0"/>
                <a:cs typeface="Times New Roman" panose="02020603050405020304" pitchFamily="18" charset="0"/>
              </a:rPr>
              <a:t>virszemes ūdensobjekti un to aizsargjoslas</a:t>
            </a:r>
            <a:endParaRPr lang="lv-LV" sz="2200" dirty="0"/>
          </a:p>
        </p:txBody>
      </p:sp>
      <p:sp>
        <p:nvSpPr>
          <p:cNvPr id="3" name="Satura vietturis 2">
            <a:extLst>
              <a:ext uri="{FF2B5EF4-FFF2-40B4-BE49-F238E27FC236}">
                <a16:creationId xmlns:a16="http://schemas.microsoft.com/office/drawing/2014/main" id="{C1C80AF5-AF0A-309C-9A79-7BD7A581779D}"/>
              </a:ext>
            </a:extLst>
          </p:cNvPr>
          <p:cNvSpPr>
            <a:spLocks noGrp="1"/>
          </p:cNvSpPr>
          <p:nvPr>
            <p:ph idx="1"/>
          </p:nvPr>
        </p:nvSpPr>
        <p:spPr>
          <a:xfrm>
            <a:off x="472634" y="1600200"/>
            <a:ext cx="8488485" cy="4373573"/>
          </a:xfrm>
        </p:spPr>
        <p:txBody>
          <a:bodyPr/>
          <a:lstStyle/>
          <a:p>
            <a:pPr>
              <a:spcBef>
                <a:spcPts val="0"/>
              </a:spcBef>
            </a:pPr>
            <a:r>
              <a:rPr lang="lv-LV" sz="1800" dirty="0"/>
              <a:t>Vispārēja problēma – datu atšķirības dažādos datu avotos, trūkst viena datu avota, uz ko balstīties</a:t>
            </a:r>
          </a:p>
          <a:p>
            <a:pPr>
              <a:spcBef>
                <a:spcPts val="0"/>
              </a:spcBef>
            </a:pPr>
            <a:r>
              <a:rPr lang="lv-LV" sz="1800" dirty="0"/>
              <a:t>= sarežģīta aizsargjoslu noteikšana praksē</a:t>
            </a:r>
          </a:p>
          <a:p>
            <a:endParaRPr lang="lv-LV" sz="1800" dirty="0"/>
          </a:p>
        </p:txBody>
      </p:sp>
      <p:sp>
        <p:nvSpPr>
          <p:cNvPr id="4" name="Teksta vietturis 3">
            <a:extLst>
              <a:ext uri="{FF2B5EF4-FFF2-40B4-BE49-F238E27FC236}">
                <a16:creationId xmlns:a16="http://schemas.microsoft.com/office/drawing/2014/main" id="{592B1B01-D45C-58B9-7DC0-E887397D1FD8}"/>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0EBE1EB8-69A0-5536-090E-2DFC620768EA}"/>
              </a:ext>
            </a:extLst>
          </p:cNvPr>
          <p:cNvSpPr>
            <a:spLocks noGrp="1"/>
          </p:cNvSpPr>
          <p:nvPr>
            <p:ph type="body" sz="quarter" idx="12"/>
          </p:nvPr>
        </p:nvSpPr>
        <p:spPr/>
        <p:txBody>
          <a:bodyPr/>
          <a:lstStyle/>
          <a:p>
            <a:endParaRPr lang="lv-LV"/>
          </a:p>
        </p:txBody>
      </p:sp>
      <p:pic>
        <p:nvPicPr>
          <p:cNvPr id="11" name="Attēls 10">
            <a:extLst>
              <a:ext uri="{FF2B5EF4-FFF2-40B4-BE49-F238E27FC236}">
                <a16:creationId xmlns:a16="http://schemas.microsoft.com/office/drawing/2014/main" id="{C3EFF558-ABBF-F8E5-3273-186F545266E9}"/>
              </a:ext>
            </a:extLst>
          </p:cNvPr>
          <p:cNvPicPr>
            <a:picLocks noChangeAspect="1"/>
          </p:cNvPicPr>
          <p:nvPr/>
        </p:nvPicPr>
        <p:blipFill>
          <a:blip r:embed="rId2"/>
          <a:stretch>
            <a:fillRect/>
          </a:stretch>
        </p:blipFill>
        <p:spPr>
          <a:xfrm>
            <a:off x="763696" y="2484427"/>
            <a:ext cx="7907669" cy="4373573"/>
          </a:xfrm>
          <a:prstGeom prst="rect">
            <a:avLst/>
          </a:prstGeom>
        </p:spPr>
      </p:pic>
    </p:spTree>
    <p:extLst>
      <p:ext uri="{BB962C8B-B14F-4D97-AF65-F5344CB8AC3E}">
        <p14:creationId xmlns:p14="http://schemas.microsoft.com/office/powerpoint/2010/main" val="1567425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5E032-DAAD-93BD-4F59-730511E0D1CF}"/>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67EA6D55-C977-543F-FC1B-B20BAAD1FA42}"/>
              </a:ext>
            </a:extLst>
          </p:cNvPr>
          <p:cNvSpPr>
            <a:spLocks noGrp="1"/>
          </p:cNvSpPr>
          <p:nvPr>
            <p:ph type="title"/>
          </p:nvPr>
        </p:nvSpPr>
        <p:spPr>
          <a:xfrm>
            <a:off x="2357120" y="391160"/>
            <a:ext cx="5781040" cy="1036642"/>
          </a:xfrm>
        </p:spPr>
        <p:txBody>
          <a:bodyPr>
            <a:normAutofit/>
          </a:bodyPr>
          <a:lstStyle/>
          <a:p>
            <a:pPr algn="ctr"/>
            <a:r>
              <a:rPr lang="lv-LV" b="0" dirty="0">
                <a:latin typeface="Times New Roman" panose="02020603050405020304" pitchFamily="18" charset="0"/>
                <a:cs typeface="Times New Roman" panose="02020603050405020304" pitchFamily="18" charset="0"/>
              </a:rPr>
              <a:t>Teritoriju plānojumu normu piemērošanas problēmas – </a:t>
            </a:r>
            <a:r>
              <a:rPr lang="lv-LV" dirty="0">
                <a:solidFill>
                  <a:srgbClr val="7030A0"/>
                </a:solidFill>
                <a:latin typeface="Times New Roman" panose="02020603050405020304" pitchFamily="18" charset="0"/>
                <a:cs typeface="Times New Roman" panose="02020603050405020304" pitchFamily="18" charset="0"/>
              </a:rPr>
              <a:t>neprecīza normu kopēšana</a:t>
            </a:r>
            <a:endParaRPr lang="lv-LV" dirty="0"/>
          </a:p>
        </p:txBody>
      </p:sp>
      <p:sp>
        <p:nvSpPr>
          <p:cNvPr id="3" name="Satura vietturis 2">
            <a:extLst>
              <a:ext uri="{FF2B5EF4-FFF2-40B4-BE49-F238E27FC236}">
                <a16:creationId xmlns:a16="http://schemas.microsoft.com/office/drawing/2014/main" id="{2B1747CA-0503-A125-3A9F-D9307E8D7789}"/>
              </a:ext>
            </a:extLst>
          </p:cNvPr>
          <p:cNvSpPr>
            <a:spLocks noGrp="1"/>
          </p:cNvSpPr>
          <p:nvPr>
            <p:ph idx="1"/>
          </p:nvPr>
        </p:nvSpPr>
        <p:spPr>
          <a:xfrm>
            <a:off x="670560" y="1615440"/>
            <a:ext cx="8249920" cy="5013960"/>
          </a:xfrm>
        </p:spPr>
        <p:txBody>
          <a:bodyPr>
            <a:normAutofit/>
          </a:bodyPr>
          <a:lstStyle/>
          <a:p>
            <a:pPr algn="just"/>
            <a:r>
              <a:rPr lang="lv-LV" dirty="0">
                <a:solidFill>
                  <a:srgbClr val="7030A0"/>
                </a:solidFill>
              </a:rPr>
              <a:t>Izvērtēt nepieciešamību kopēt augstāko normatīvo aktu prasības – sarežģīta piemērošana atšķirīgo redakciju (nianšu) dēļ</a:t>
            </a:r>
          </a:p>
          <a:p>
            <a:pPr algn="just"/>
            <a:r>
              <a:rPr lang="lv-LV" u="sng" dirty="0"/>
              <a:t>Piemēram:</a:t>
            </a:r>
          </a:p>
          <a:p>
            <a:pPr marL="285750" indent="-285750" algn="just">
              <a:buFont typeface="Arial" panose="020B0604020202020204" pitchFamily="34" charset="0"/>
              <a:buChar char="•"/>
            </a:pPr>
            <a:r>
              <a:rPr lang="lv-LV" sz="1800" dirty="0"/>
              <a:t>Saimnieciskā darbība, kas ietekmē kultūrvēsturiskās ainavas un kultūras pieminekļa vērtību </a:t>
            </a:r>
            <a:r>
              <a:rPr lang="lv-LV" sz="1800" u="sng" dirty="0"/>
              <a:t>kultūras pieminekļos un to aizsardzības zonās</a:t>
            </a:r>
            <a:r>
              <a:rPr lang="lv-LV" sz="1800" dirty="0"/>
              <a:t>, jāsaskaņo ar </a:t>
            </a:r>
            <a:r>
              <a:rPr lang="lv-LV" sz="1800" u="sng" dirty="0"/>
              <a:t>atbildīgo iestādi un pašvaldību</a:t>
            </a:r>
            <a:r>
              <a:rPr lang="lv-LV" sz="1800" dirty="0"/>
              <a:t>.</a:t>
            </a:r>
          </a:p>
          <a:p>
            <a:pPr algn="just"/>
            <a:r>
              <a:rPr lang="lv-LV" sz="1600" i="1" dirty="0"/>
              <a:t>Mežsaimniecisko darbību skaņo vienā no šīm institūcijām atkarībā no kultūras pieminekļa nozīmes (valsts, reģiona, vietējas)</a:t>
            </a:r>
          </a:p>
          <a:p>
            <a:pPr algn="just"/>
            <a:endParaRPr lang="lv-LV" dirty="0"/>
          </a:p>
          <a:p>
            <a:pPr marL="285750" indent="-285750" algn="just">
              <a:spcBef>
                <a:spcPts val="0"/>
              </a:spcBef>
              <a:buFont typeface="Arial" panose="020B0604020202020204" pitchFamily="34" charset="0"/>
              <a:buChar char="•"/>
            </a:pPr>
            <a:r>
              <a:rPr lang="lv-LV" sz="1800" dirty="0"/>
              <a:t>Ja lauksaimniecības zemē ir reģistrēti bioloģiski vērtīgi zālāji (BVZ), ir nepieciešams saņemt Dabas aizsardzības pārvaldes saskaņojumu zālāja platības pārveidošanai jeb zemes lietošanas kategorijas maiņai (aparšanai, </a:t>
            </a:r>
            <a:r>
              <a:rPr lang="lv-LV" sz="1800" u="sng" dirty="0"/>
              <a:t>apmežošanai</a:t>
            </a:r>
            <a:r>
              <a:rPr lang="lv-LV" sz="1800" dirty="0"/>
              <a:t>, apbūvei u.c.).</a:t>
            </a:r>
          </a:p>
          <a:p>
            <a:pPr algn="just"/>
            <a:r>
              <a:rPr lang="lv-LV" sz="1600" i="1" dirty="0"/>
              <a:t>Pēc MKN «Meža atjaunošanas, meža ieaudzēšanas un plantāciju meža noteikumi» sējot vai stādot </a:t>
            </a:r>
            <a:r>
              <a:rPr lang="lv-LV" sz="1600" i="1" u="sng" dirty="0"/>
              <a:t>nedrīkst ieaudzēt </a:t>
            </a:r>
            <a:r>
              <a:rPr lang="lv-LV" sz="1600" i="1" dirty="0"/>
              <a:t>ĪA biotopos un sugu dzīvotnēs</a:t>
            </a:r>
          </a:p>
        </p:txBody>
      </p:sp>
      <p:sp>
        <p:nvSpPr>
          <p:cNvPr id="4" name="Teksta vietturis 3">
            <a:extLst>
              <a:ext uri="{FF2B5EF4-FFF2-40B4-BE49-F238E27FC236}">
                <a16:creationId xmlns:a16="http://schemas.microsoft.com/office/drawing/2014/main" id="{CB6A5B8E-B7EF-16C5-6D36-C4CD27008A22}"/>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C3F32CDA-F625-F459-0EB1-1AA0493A2D35}"/>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1729907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D76F8-D1D0-5A97-52DB-79B813CC4A81}"/>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81E844B0-0B78-97AA-8CBF-BE35A691B64B}"/>
              </a:ext>
            </a:extLst>
          </p:cNvPr>
          <p:cNvSpPr>
            <a:spLocks noGrp="1"/>
          </p:cNvSpPr>
          <p:nvPr>
            <p:ph type="title"/>
          </p:nvPr>
        </p:nvSpPr>
        <p:spPr>
          <a:xfrm>
            <a:off x="2357120" y="391160"/>
            <a:ext cx="5781040" cy="1036642"/>
          </a:xfrm>
        </p:spPr>
        <p:txBody>
          <a:bodyPr>
            <a:normAutofit fontScale="90000"/>
          </a:bodyPr>
          <a:lstStyle/>
          <a:p>
            <a:pPr algn="ctr"/>
            <a:r>
              <a:rPr lang="lv-LV" dirty="0">
                <a:latin typeface="Times New Roman" panose="02020603050405020304" pitchFamily="18" charset="0"/>
                <a:cs typeface="Times New Roman" panose="02020603050405020304" pitchFamily="18" charset="0"/>
              </a:rPr>
              <a:t>Teritoriju plānojumu normu piemērošanas problēmas –  </a:t>
            </a:r>
            <a:r>
              <a:rPr lang="lv-LV" dirty="0">
                <a:solidFill>
                  <a:srgbClr val="7030A0"/>
                </a:solidFill>
                <a:latin typeface="Times New Roman" panose="02020603050405020304" pitchFamily="18" charset="0"/>
                <a:cs typeface="Times New Roman" panose="02020603050405020304" pitchFamily="18" charset="0"/>
              </a:rPr>
              <a:t>saskaņojumi</a:t>
            </a:r>
            <a:br>
              <a:rPr lang="lv-LV" dirty="0">
                <a:solidFill>
                  <a:srgbClr val="7030A0"/>
                </a:solidFill>
                <a:latin typeface="Times New Roman" panose="02020603050405020304" pitchFamily="18" charset="0"/>
                <a:cs typeface="Times New Roman" panose="02020603050405020304" pitchFamily="18" charset="0"/>
              </a:rPr>
            </a:br>
            <a:endParaRPr lang="lv-LV" dirty="0">
              <a:solidFill>
                <a:srgbClr val="7030A0"/>
              </a:solidFill>
            </a:endParaRPr>
          </a:p>
        </p:txBody>
      </p:sp>
      <p:sp>
        <p:nvSpPr>
          <p:cNvPr id="3" name="Satura vietturis 2">
            <a:extLst>
              <a:ext uri="{FF2B5EF4-FFF2-40B4-BE49-F238E27FC236}">
                <a16:creationId xmlns:a16="http://schemas.microsoft.com/office/drawing/2014/main" id="{4898C37A-C6F5-A19E-5D67-0B521C4B9C36}"/>
              </a:ext>
            </a:extLst>
          </p:cNvPr>
          <p:cNvSpPr>
            <a:spLocks noGrp="1"/>
          </p:cNvSpPr>
          <p:nvPr>
            <p:ph idx="1"/>
          </p:nvPr>
        </p:nvSpPr>
        <p:spPr>
          <a:xfrm>
            <a:off x="965200" y="1752600"/>
            <a:ext cx="7721600" cy="4373573"/>
          </a:xfrm>
        </p:spPr>
        <p:txBody>
          <a:bodyPr/>
          <a:lstStyle/>
          <a:p>
            <a:endParaRPr lang="lv-LV" dirty="0"/>
          </a:p>
          <a:p>
            <a:r>
              <a:rPr lang="lv-LV" dirty="0"/>
              <a:t>Lūgums uz iesniegumiem par darbību saskaņošanu sniegt skaidras, saprotamas atbildes,</a:t>
            </a:r>
          </a:p>
          <a:p>
            <a:r>
              <a:rPr lang="lv-LV" dirty="0"/>
              <a:t>tai skaitā, nepieciešamības gadījumā pievienojot plānu/grafisku attēlojumu – ko, kur drīkst/nedrīkst,</a:t>
            </a:r>
          </a:p>
          <a:p>
            <a:pPr>
              <a:spcBef>
                <a:spcPts val="1200"/>
              </a:spcBef>
            </a:pPr>
            <a:r>
              <a:rPr lang="lv-LV" dirty="0"/>
              <a:t>nevis tikai teritorijas plānojuma punktu uzskaitījumu</a:t>
            </a:r>
          </a:p>
          <a:p>
            <a:pPr>
              <a:spcBef>
                <a:spcPts val="1200"/>
              </a:spcBef>
            </a:pPr>
            <a:endParaRPr lang="lv-LV" dirty="0"/>
          </a:p>
          <a:p>
            <a:pPr>
              <a:spcBef>
                <a:spcPts val="1200"/>
              </a:spcBef>
            </a:pPr>
            <a:endParaRPr lang="lv-LV" dirty="0"/>
          </a:p>
        </p:txBody>
      </p:sp>
      <p:sp>
        <p:nvSpPr>
          <p:cNvPr id="4" name="Teksta vietturis 3">
            <a:extLst>
              <a:ext uri="{FF2B5EF4-FFF2-40B4-BE49-F238E27FC236}">
                <a16:creationId xmlns:a16="http://schemas.microsoft.com/office/drawing/2014/main" id="{09B70E65-718A-5855-FEAB-9094FD98E028}"/>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BC8418B9-B5B2-8EF8-44A3-F11DF8670FC9}"/>
              </a:ext>
            </a:extLst>
          </p:cNvPr>
          <p:cNvSpPr>
            <a:spLocks noGrp="1"/>
          </p:cNvSpPr>
          <p:nvPr>
            <p:ph type="body" sz="quarter" idx="12"/>
          </p:nvPr>
        </p:nvSpPr>
        <p:spPr/>
        <p:txBody>
          <a:bodyPr/>
          <a:lstStyle/>
          <a:p>
            <a:endParaRPr lang="lv-LV"/>
          </a:p>
        </p:txBody>
      </p:sp>
      <p:pic>
        <p:nvPicPr>
          <p:cNvPr id="7" name="Attēls 6">
            <a:extLst>
              <a:ext uri="{FF2B5EF4-FFF2-40B4-BE49-F238E27FC236}">
                <a16:creationId xmlns:a16="http://schemas.microsoft.com/office/drawing/2014/main" id="{DBBDC724-D139-C307-F8AE-D9280863C146}"/>
              </a:ext>
            </a:extLst>
          </p:cNvPr>
          <p:cNvPicPr>
            <a:picLocks noChangeAspect="1"/>
          </p:cNvPicPr>
          <p:nvPr/>
        </p:nvPicPr>
        <p:blipFill>
          <a:blip r:embed="rId3"/>
          <a:stretch>
            <a:fillRect/>
          </a:stretch>
        </p:blipFill>
        <p:spPr>
          <a:xfrm>
            <a:off x="3812343" y="3957766"/>
            <a:ext cx="1968697" cy="1895536"/>
          </a:xfrm>
          <a:prstGeom prst="rect">
            <a:avLst/>
          </a:prstGeom>
        </p:spPr>
      </p:pic>
    </p:spTree>
    <p:extLst>
      <p:ext uri="{BB962C8B-B14F-4D97-AF65-F5344CB8AC3E}">
        <p14:creationId xmlns:p14="http://schemas.microsoft.com/office/powerpoint/2010/main" val="248071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85107-9FDB-5460-5902-26691505B0C6}"/>
            </a:ext>
          </a:extLst>
        </p:cNvPr>
        <p:cNvGrpSpPr/>
        <p:nvPr/>
      </p:nvGrpSpPr>
      <p:grpSpPr>
        <a:xfrm>
          <a:off x="0" y="0"/>
          <a:ext cx="0" cy="0"/>
          <a:chOff x="0" y="0"/>
          <a:chExt cx="0" cy="0"/>
        </a:xfrm>
      </p:grpSpPr>
      <p:pic>
        <p:nvPicPr>
          <p:cNvPr id="7" name="Attēls 6">
            <a:extLst>
              <a:ext uri="{FF2B5EF4-FFF2-40B4-BE49-F238E27FC236}">
                <a16:creationId xmlns:a16="http://schemas.microsoft.com/office/drawing/2014/main" id="{7A23FA07-DFD4-4079-DBE0-F414E49B5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1661160"/>
            <a:ext cx="7955280" cy="5303520"/>
          </a:xfrm>
          <a:prstGeom prst="rect">
            <a:avLst/>
          </a:prstGeom>
        </p:spPr>
      </p:pic>
      <p:sp>
        <p:nvSpPr>
          <p:cNvPr id="2" name="Virsraksts 1">
            <a:extLst>
              <a:ext uri="{FF2B5EF4-FFF2-40B4-BE49-F238E27FC236}">
                <a16:creationId xmlns:a16="http://schemas.microsoft.com/office/drawing/2014/main" id="{516B1237-EEE5-10EC-271C-90868EB19D41}"/>
              </a:ext>
            </a:extLst>
          </p:cNvPr>
          <p:cNvSpPr>
            <a:spLocks noGrp="1"/>
          </p:cNvSpPr>
          <p:nvPr>
            <p:ph type="title"/>
          </p:nvPr>
        </p:nvSpPr>
        <p:spPr>
          <a:xfrm>
            <a:off x="2357120" y="391160"/>
            <a:ext cx="5781040" cy="1036642"/>
          </a:xfrm>
        </p:spPr>
        <p:txBody>
          <a:bodyPr>
            <a:normAutofit/>
          </a:bodyPr>
          <a:lstStyle/>
          <a:p>
            <a:pPr algn="ctr"/>
            <a:endParaRPr lang="lv-LV" dirty="0"/>
          </a:p>
        </p:txBody>
      </p:sp>
      <p:sp>
        <p:nvSpPr>
          <p:cNvPr id="3" name="Satura vietturis 2">
            <a:extLst>
              <a:ext uri="{FF2B5EF4-FFF2-40B4-BE49-F238E27FC236}">
                <a16:creationId xmlns:a16="http://schemas.microsoft.com/office/drawing/2014/main" id="{ECD9660C-2D79-D631-6FA5-1398423E2550}"/>
              </a:ext>
            </a:extLst>
          </p:cNvPr>
          <p:cNvSpPr>
            <a:spLocks noGrp="1"/>
          </p:cNvSpPr>
          <p:nvPr>
            <p:ph idx="1"/>
          </p:nvPr>
        </p:nvSpPr>
        <p:spPr>
          <a:xfrm>
            <a:off x="965200" y="1752600"/>
            <a:ext cx="7721600" cy="4373573"/>
          </a:xfrm>
        </p:spPr>
        <p:txBody>
          <a:bodyPr/>
          <a:lstStyle/>
          <a:p>
            <a:pPr algn="ctr"/>
            <a:endParaRPr lang="lv-LV" sz="1100" dirty="0">
              <a:latin typeface="Times New Roman" panose="02020603050405020304" pitchFamily="18" charset="0"/>
              <a:cs typeface="Times New Roman" panose="02020603050405020304" pitchFamily="18" charset="0"/>
            </a:endParaRPr>
          </a:p>
          <a:p>
            <a:pPr algn="ctr"/>
            <a:r>
              <a:rPr lang="lv-LV" sz="2400" dirty="0">
                <a:latin typeface="Times New Roman" panose="02020603050405020304" pitchFamily="18" charset="0"/>
                <a:cs typeface="Times New Roman" panose="02020603050405020304" pitchFamily="18" charset="0"/>
              </a:rPr>
              <a:t>Paldies par uzmanību!</a:t>
            </a:r>
          </a:p>
        </p:txBody>
      </p:sp>
      <p:sp>
        <p:nvSpPr>
          <p:cNvPr id="4" name="Teksta vietturis 3">
            <a:extLst>
              <a:ext uri="{FF2B5EF4-FFF2-40B4-BE49-F238E27FC236}">
                <a16:creationId xmlns:a16="http://schemas.microsoft.com/office/drawing/2014/main" id="{E697C38E-491A-1959-573F-4643B8E06515}"/>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74E25974-3B42-1523-D770-BD9F2E6D2EEC}"/>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4286927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7FFE4-9753-673D-2BA3-3A056B629F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670ED-20C1-7BD8-7F6C-7CB4FF876A90}"/>
              </a:ext>
            </a:extLst>
          </p:cNvPr>
          <p:cNvSpPr>
            <a:spLocks noGrp="1"/>
          </p:cNvSpPr>
          <p:nvPr>
            <p:ph type="title"/>
          </p:nvPr>
        </p:nvSpPr>
        <p:spPr>
          <a:xfrm>
            <a:off x="2306320" y="517531"/>
            <a:ext cx="6380480" cy="1036642"/>
          </a:xfrm>
        </p:spPr>
        <p:txBody>
          <a:bodyPr>
            <a:normAutofit/>
          </a:bodyPr>
          <a:lstStyle/>
          <a:p>
            <a:br>
              <a:rPr lang="lv-LV" dirty="0"/>
            </a:br>
            <a:r>
              <a:rPr lang="lv-LV" sz="2200" dirty="0">
                <a:latin typeface="Times New Roman" panose="02020603050405020304" pitchFamily="18" charset="0"/>
                <a:cs typeface="Times New Roman" panose="02020603050405020304" pitchFamily="18" charset="0"/>
              </a:rPr>
              <a:t>Teritorijas plānojumu pielietojums VMD darbā</a:t>
            </a:r>
          </a:p>
        </p:txBody>
      </p:sp>
      <p:sp>
        <p:nvSpPr>
          <p:cNvPr id="3" name="Content Placeholder 2">
            <a:extLst>
              <a:ext uri="{FF2B5EF4-FFF2-40B4-BE49-F238E27FC236}">
                <a16:creationId xmlns:a16="http://schemas.microsoft.com/office/drawing/2014/main" id="{AF2CD96D-DDDB-29DE-1DAA-DC6C5E4B09B6}"/>
              </a:ext>
            </a:extLst>
          </p:cNvPr>
          <p:cNvSpPr>
            <a:spLocks noGrp="1"/>
          </p:cNvSpPr>
          <p:nvPr>
            <p:ph idx="1"/>
          </p:nvPr>
        </p:nvSpPr>
        <p:spPr>
          <a:xfrm>
            <a:off x="867747" y="1656080"/>
            <a:ext cx="7971453" cy="4973320"/>
          </a:xfrm>
        </p:spPr>
        <p:txBody>
          <a:bodyPr>
            <a:normAutofit fontScale="92500" lnSpcReduction="10000"/>
          </a:bodyPr>
          <a:lstStyle/>
          <a:p>
            <a:endParaRPr lang="lv-LV" dirty="0"/>
          </a:p>
          <a:p>
            <a:r>
              <a:rPr lang="lv-LV" dirty="0"/>
              <a:t>VMD funkcijas:</a:t>
            </a:r>
          </a:p>
          <a:p>
            <a:pPr marL="342900" indent="-342900">
              <a:buFontTx/>
              <a:buChar char="-"/>
            </a:pPr>
            <a:r>
              <a:rPr lang="lv-LV" dirty="0"/>
              <a:t>savas kompetences ietvaros uzrauga meža apsaimniekošanu un izmantošanu reglamentējošo normatīvo aktu ievērošanu</a:t>
            </a:r>
          </a:p>
          <a:p>
            <a:pPr marL="342900" indent="-342900">
              <a:buFontTx/>
              <a:buChar char="-"/>
            </a:pPr>
            <a:r>
              <a:rPr lang="lv-LV" dirty="0"/>
              <a:t>...</a:t>
            </a:r>
          </a:p>
          <a:p>
            <a:pPr marL="342900" indent="-342900">
              <a:buFontTx/>
              <a:buChar char="-"/>
            </a:pPr>
            <a:endParaRPr lang="lv-LV" dirty="0"/>
          </a:p>
          <a:p>
            <a:r>
              <a:rPr lang="lv-LV" dirty="0"/>
              <a:t>tai skaitā:</a:t>
            </a:r>
          </a:p>
          <a:p>
            <a:pPr marL="342900" indent="-342900">
              <a:buFontTx/>
              <a:buChar char="-"/>
            </a:pPr>
            <a:r>
              <a:rPr lang="lv-LV" dirty="0"/>
              <a:t>izsniedz </a:t>
            </a:r>
            <a:r>
              <a:rPr lang="lv-LV" u="sng" dirty="0"/>
              <a:t>apliecinājumus koku ciršanai </a:t>
            </a:r>
            <a:r>
              <a:rPr lang="lv-LV" dirty="0"/>
              <a:t>— VMD izsniegts dokuments, kas apliecina konkrētas plānotās darbības likumību un ir uzskatāms par šīs darbības atļauju;</a:t>
            </a:r>
          </a:p>
          <a:p>
            <a:pPr marL="342900" indent="-342900">
              <a:buFontTx/>
              <a:buChar char="-"/>
            </a:pPr>
            <a:r>
              <a:rPr lang="lv-LV" dirty="0"/>
              <a:t>kārto Meža valsts reģistru;</a:t>
            </a:r>
          </a:p>
          <a:p>
            <a:pPr marL="342900" indent="-342900">
              <a:buFontTx/>
              <a:buChar char="-"/>
            </a:pPr>
            <a:r>
              <a:rPr lang="lv-LV" dirty="0"/>
              <a:t>aprēķina kompensācijas apmēru atmežošanas gadījumā;</a:t>
            </a:r>
          </a:p>
          <a:p>
            <a:pPr marL="342900" indent="-342900">
              <a:buFontTx/>
              <a:buChar char="-"/>
            </a:pPr>
            <a:r>
              <a:rPr lang="lv-LV" dirty="0"/>
              <a:t>piedalās ES atbalsta pasākumu administrēšanā;</a:t>
            </a:r>
          </a:p>
          <a:p>
            <a:pPr marL="342900" indent="-342900">
              <a:buFontTx/>
              <a:buChar char="-"/>
            </a:pPr>
            <a:r>
              <a:rPr lang="lv-LV" dirty="0"/>
              <a:t>...</a:t>
            </a:r>
          </a:p>
        </p:txBody>
      </p:sp>
      <p:sp>
        <p:nvSpPr>
          <p:cNvPr id="4" name="Text Placeholder 3">
            <a:extLst>
              <a:ext uri="{FF2B5EF4-FFF2-40B4-BE49-F238E27FC236}">
                <a16:creationId xmlns:a16="http://schemas.microsoft.com/office/drawing/2014/main" id="{EEA09078-67ED-3D7F-220B-794C14B3F3D1}"/>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1B8608C1-CCE6-5A0C-AA53-ECDAAFE2715E}"/>
              </a:ext>
            </a:extLst>
          </p:cNvPr>
          <p:cNvSpPr>
            <a:spLocks noGrp="1"/>
          </p:cNvSpPr>
          <p:nvPr>
            <p:ph type="body" sz="quarter" idx="12"/>
          </p:nvPr>
        </p:nvSpPr>
        <p:spPr/>
        <p:txBody>
          <a:bodyPr/>
          <a:lstStyle/>
          <a:p>
            <a:endParaRPr lang="lv-LV" dirty="0"/>
          </a:p>
        </p:txBody>
      </p:sp>
      <p:sp>
        <p:nvSpPr>
          <p:cNvPr id="6" name="Slide Number Placeholder 5">
            <a:extLst>
              <a:ext uri="{FF2B5EF4-FFF2-40B4-BE49-F238E27FC236}">
                <a16:creationId xmlns:a16="http://schemas.microsoft.com/office/drawing/2014/main" id="{2E17AD6B-B1DC-C16D-D8AC-26859DAC54C9}"/>
              </a:ext>
            </a:extLst>
          </p:cNvPr>
          <p:cNvSpPr>
            <a:spLocks noGrp="1"/>
          </p:cNvSpPr>
          <p:nvPr>
            <p:ph type="sldNum" sz="quarter" idx="13"/>
          </p:nvPr>
        </p:nvSpPr>
        <p:spPr/>
        <p:txBody>
          <a:bodyPr/>
          <a:lstStyle/>
          <a:p>
            <a:pPr>
              <a:defRPr/>
            </a:pPr>
            <a:fld id="{DB95CED3-540C-4186-B272-E7203BD5E6EE}" type="slidenum">
              <a:rPr lang="en-US" altLang="en-US" smtClean="0"/>
              <a:pPr>
                <a:defRPr/>
              </a:pPr>
              <a:t>2</a:t>
            </a:fld>
            <a:endParaRPr lang="en-US" altLang="en-US" dirty="0"/>
          </a:p>
        </p:txBody>
      </p:sp>
    </p:spTree>
    <p:extLst>
      <p:ext uri="{BB962C8B-B14F-4D97-AF65-F5344CB8AC3E}">
        <p14:creationId xmlns:p14="http://schemas.microsoft.com/office/powerpoint/2010/main" val="418216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E8B-0612-426D-8690-0BB565873F8F}"/>
              </a:ext>
            </a:extLst>
          </p:cNvPr>
          <p:cNvSpPr>
            <a:spLocks noGrp="1"/>
          </p:cNvSpPr>
          <p:nvPr>
            <p:ph type="title"/>
          </p:nvPr>
        </p:nvSpPr>
        <p:spPr>
          <a:xfrm>
            <a:off x="2245360" y="517531"/>
            <a:ext cx="6096000" cy="1036642"/>
          </a:xfrm>
        </p:spPr>
        <p:txBody>
          <a:bodyPr>
            <a:normAutofit fontScale="90000"/>
          </a:bodyPr>
          <a:lstStyle/>
          <a:p>
            <a:br>
              <a:rPr lang="lv-LV" dirty="0"/>
            </a:br>
            <a:r>
              <a:rPr lang="lv-LV" dirty="0">
                <a:latin typeface="Times New Roman" panose="02020603050405020304" pitchFamily="18" charset="0"/>
                <a:cs typeface="Times New Roman" panose="02020603050405020304" pitchFamily="18" charset="0"/>
              </a:rPr>
              <a:t>Teritorijas plānojumu pielietojums VMD darbā</a:t>
            </a:r>
          </a:p>
        </p:txBody>
      </p:sp>
      <p:sp>
        <p:nvSpPr>
          <p:cNvPr id="3" name="Content Placeholder 2">
            <a:extLst>
              <a:ext uri="{FF2B5EF4-FFF2-40B4-BE49-F238E27FC236}">
                <a16:creationId xmlns:a16="http://schemas.microsoft.com/office/drawing/2014/main" id="{713B4258-D4AA-04FB-EECE-A38ED82B1CB4}"/>
              </a:ext>
            </a:extLst>
          </p:cNvPr>
          <p:cNvSpPr>
            <a:spLocks noGrp="1"/>
          </p:cNvSpPr>
          <p:nvPr>
            <p:ph idx="1"/>
          </p:nvPr>
        </p:nvSpPr>
        <p:spPr>
          <a:xfrm>
            <a:off x="867747" y="1752600"/>
            <a:ext cx="7819053" cy="4373573"/>
          </a:xfrm>
        </p:spPr>
        <p:txBody>
          <a:bodyPr/>
          <a:lstStyle/>
          <a:p>
            <a:r>
              <a:rPr lang="lv-LV" sz="1900" dirty="0"/>
              <a:t>Iestādei saistoša šāda ārējo normatīvo aktu juridiskā spēka hierarhija:</a:t>
            </a:r>
          </a:p>
          <a:p>
            <a:pPr>
              <a:spcBef>
                <a:spcPts val="300"/>
              </a:spcBef>
            </a:pPr>
            <a:endParaRPr lang="lv-LV" sz="1200" dirty="0"/>
          </a:p>
          <a:p>
            <a:pPr>
              <a:lnSpc>
                <a:spcPct val="50000"/>
              </a:lnSpc>
            </a:pPr>
            <a:r>
              <a:rPr lang="lv-LV" sz="1900" dirty="0"/>
              <a:t>1) Satversme;</a:t>
            </a:r>
          </a:p>
          <a:p>
            <a:pPr>
              <a:lnSpc>
                <a:spcPct val="50000"/>
              </a:lnSpc>
            </a:pPr>
            <a:r>
              <a:rPr lang="lv-LV" sz="1900" dirty="0"/>
              <a:t>2) likums;</a:t>
            </a:r>
          </a:p>
          <a:p>
            <a:pPr>
              <a:lnSpc>
                <a:spcPct val="50000"/>
              </a:lnSpc>
            </a:pPr>
            <a:r>
              <a:rPr lang="lv-LV" sz="1900" dirty="0"/>
              <a:t>3) Ministru kabineta noteikumi;</a:t>
            </a:r>
          </a:p>
          <a:p>
            <a:pPr>
              <a:lnSpc>
                <a:spcPct val="50000"/>
              </a:lnSpc>
            </a:pPr>
            <a:r>
              <a:rPr lang="lv-LV" sz="1900" dirty="0">
                <a:solidFill>
                  <a:srgbClr val="7030A0"/>
                </a:solidFill>
              </a:rPr>
              <a:t>4) pašvaldību saistošie noteikumi.</a:t>
            </a:r>
          </a:p>
          <a:p>
            <a:endParaRPr lang="lv-LV" sz="1900" dirty="0"/>
          </a:p>
          <a:p>
            <a:r>
              <a:rPr lang="lv-LV" sz="1900" b="1" dirty="0"/>
              <a:t>Meža likums</a:t>
            </a:r>
          </a:p>
          <a:p>
            <a:r>
              <a:rPr lang="lv-LV" sz="1900" dirty="0"/>
              <a:t>2.pants</a:t>
            </a:r>
          </a:p>
          <a:p>
            <a:r>
              <a:rPr lang="lv-LV" sz="1900" dirty="0"/>
              <a:t>(5) Meža apsaimniekošana nedrīkst būt pretrunā ar teritorijas attīstības plānošanas dokumentu prasībām.</a:t>
            </a:r>
          </a:p>
          <a:p>
            <a:endParaRPr lang="lv-LV" dirty="0"/>
          </a:p>
        </p:txBody>
      </p:sp>
      <p:sp>
        <p:nvSpPr>
          <p:cNvPr id="4" name="Text Placeholder 3">
            <a:extLst>
              <a:ext uri="{FF2B5EF4-FFF2-40B4-BE49-F238E27FC236}">
                <a16:creationId xmlns:a16="http://schemas.microsoft.com/office/drawing/2014/main" id="{120A7BEE-A2F7-1916-4935-02209E22E18E}"/>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E0F2D473-92F0-7C09-A8D5-F4A9EBE23975}"/>
              </a:ext>
            </a:extLst>
          </p:cNvPr>
          <p:cNvSpPr>
            <a:spLocks noGrp="1"/>
          </p:cNvSpPr>
          <p:nvPr>
            <p:ph type="body" sz="quarter" idx="12"/>
          </p:nvPr>
        </p:nvSpPr>
        <p:spPr/>
        <p:txBody>
          <a:bodyPr/>
          <a:lstStyle/>
          <a:p>
            <a:endParaRPr lang="lv-LV" dirty="0"/>
          </a:p>
        </p:txBody>
      </p:sp>
      <p:sp>
        <p:nvSpPr>
          <p:cNvPr id="6" name="Slide Number Placeholder 5">
            <a:extLst>
              <a:ext uri="{FF2B5EF4-FFF2-40B4-BE49-F238E27FC236}">
                <a16:creationId xmlns:a16="http://schemas.microsoft.com/office/drawing/2014/main" id="{AE980CF0-BF5E-BE32-0471-02D055761A26}"/>
              </a:ext>
            </a:extLst>
          </p:cNvPr>
          <p:cNvSpPr>
            <a:spLocks noGrp="1"/>
          </p:cNvSpPr>
          <p:nvPr>
            <p:ph type="sldNum" sz="quarter" idx="13"/>
          </p:nvPr>
        </p:nvSpPr>
        <p:spPr/>
        <p:txBody>
          <a:bodyPr/>
          <a:lstStyle/>
          <a:p>
            <a:pPr>
              <a:defRPr/>
            </a:pPr>
            <a:fld id="{DB95CED3-540C-4186-B272-E7203BD5E6EE}" type="slidenum">
              <a:rPr lang="en-US" altLang="en-US" smtClean="0"/>
              <a:pPr>
                <a:defRPr/>
              </a:pPr>
              <a:t>3</a:t>
            </a:fld>
            <a:endParaRPr lang="en-US" altLang="en-US" dirty="0"/>
          </a:p>
        </p:txBody>
      </p:sp>
    </p:spTree>
    <p:extLst>
      <p:ext uri="{BB962C8B-B14F-4D97-AF65-F5344CB8AC3E}">
        <p14:creationId xmlns:p14="http://schemas.microsoft.com/office/powerpoint/2010/main" val="233797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B8B8C1D-0570-2F27-4910-0FA6C35FC0A5}"/>
              </a:ext>
            </a:extLst>
          </p:cNvPr>
          <p:cNvSpPr>
            <a:spLocks noGrp="1"/>
          </p:cNvSpPr>
          <p:nvPr>
            <p:ph type="title"/>
          </p:nvPr>
        </p:nvSpPr>
        <p:spPr>
          <a:xfrm>
            <a:off x="2302380" y="375090"/>
            <a:ext cx="5754500" cy="1036642"/>
          </a:xfrm>
        </p:spPr>
        <p:txBody>
          <a:bodyPr>
            <a:normAutofit fontScale="90000"/>
          </a:bodyPr>
          <a:lstStyle/>
          <a:p>
            <a:pPr algn="ctr"/>
            <a:br>
              <a:rPr lang="lv-LV" sz="2000" dirty="0"/>
            </a:br>
            <a:r>
              <a:rPr lang="lv-LV" b="0" dirty="0">
                <a:latin typeface="Times New Roman" panose="02020603050405020304" pitchFamily="18" charset="0"/>
                <a:cs typeface="Times New Roman" panose="02020603050405020304" pitchFamily="18" charset="0"/>
              </a:rPr>
              <a:t>Teritoriju plānojumu normu piemērošanas problēmas: </a:t>
            </a:r>
            <a:r>
              <a:rPr lang="lv-LV" dirty="0">
                <a:solidFill>
                  <a:srgbClr val="7030A0"/>
                </a:solidFill>
                <a:latin typeface="Times New Roman" panose="02020603050405020304" pitchFamily="18" charset="0"/>
                <a:cs typeface="Times New Roman" panose="02020603050405020304" pitchFamily="18" charset="0"/>
              </a:rPr>
              <a:t>m/s darbības būtiski ierobežojumi</a:t>
            </a:r>
            <a:br>
              <a:rPr lang="lv-LV" dirty="0">
                <a:latin typeface="Times New Roman" panose="02020603050405020304" pitchFamily="18" charset="0"/>
                <a:cs typeface="Times New Roman" panose="02020603050405020304" pitchFamily="18" charset="0"/>
              </a:rPr>
            </a:br>
            <a:r>
              <a:rPr lang="lv-LV" sz="2200" dirty="0"/>
              <a:t> </a:t>
            </a:r>
          </a:p>
        </p:txBody>
      </p:sp>
      <p:sp>
        <p:nvSpPr>
          <p:cNvPr id="3" name="Satura vietturis 2">
            <a:extLst>
              <a:ext uri="{FF2B5EF4-FFF2-40B4-BE49-F238E27FC236}">
                <a16:creationId xmlns:a16="http://schemas.microsoft.com/office/drawing/2014/main" id="{EEA84AB7-C76B-E1F5-59CC-DC324A682E32}"/>
              </a:ext>
            </a:extLst>
          </p:cNvPr>
          <p:cNvSpPr>
            <a:spLocks noGrp="1"/>
          </p:cNvSpPr>
          <p:nvPr>
            <p:ph idx="1"/>
          </p:nvPr>
        </p:nvSpPr>
        <p:spPr>
          <a:xfrm>
            <a:off x="774441" y="1692780"/>
            <a:ext cx="8217159" cy="5019870"/>
          </a:xfrm>
        </p:spPr>
        <p:txBody>
          <a:bodyPr>
            <a:normAutofit/>
          </a:bodyPr>
          <a:lstStyle/>
          <a:p>
            <a:r>
              <a:rPr lang="lv-LV" dirty="0">
                <a:solidFill>
                  <a:srgbClr val="7030A0"/>
                </a:solidFill>
                <a:cs typeface="Times New Roman" panose="02020603050405020304" pitchFamily="18" charset="0"/>
              </a:rPr>
              <a:t>Kailcirtes aizliegums ciemos un dažādās funkcionālajās zonās</a:t>
            </a:r>
            <a:br>
              <a:rPr lang="lv-LV" dirty="0">
                <a:latin typeface="Times New Roman" panose="02020603050405020304" pitchFamily="18" charset="0"/>
                <a:cs typeface="Times New Roman" panose="02020603050405020304" pitchFamily="18" charset="0"/>
              </a:rPr>
            </a:br>
            <a:endParaRPr lang="lv-LV" i="1" dirty="0"/>
          </a:p>
          <a:p>
            <a:r>
              <a:rPr lang="lv-LV" sz="1600" u="sng" dirty="0"/>
              <a:t>Piemēri:</a:t>
            </a:r>
          </a:p>
          <a:p>
            <a:pPr>
              <a:lnSpc>
                <a:spcPct val="150000"/>
              </a:lnSpc>
            </a:pPr>
            <a:r>
              <a:rPr lang="lv-LV" sz="1600" i="1" dirty="0"/>
              <a:t>«</a:t>
            </a:r>
            <a:r>
              <a:rPr lang="es-ES" sz="1600" i="1" dirty="0" err="1"/>
              <a:t>Mežu</a:t>
            </a:r>
            <a:r>
              <a:rPr lang="es-ES" sz="1600" i="1" dirty="0"/>
              <a:t> </a:t>
            </a:r>
            <a:r>
              <a:rPr lang="es-ES" sz="1600" i="1" dirty="0" err="1"/>
              <a:t>teritorija</a:t>
            </a:r>
            <a:r>
              <a:rPr lang="es-ES" sz="1600" i="1" dirty="0"/>
              <a:t> </a:t>
            </a:r>
            <a:r>
              <a:rPr lang="es-ES" sz="1600" i="1" dirty="0" err="1"/>
              <a:t>pilsētās</a:t>
            </a:r>
            <a:r>
              <a:rPr lang="es-ES" sz="1600" i="1" dirty="0"/>
              <a:t> un ciemos (M1)</a:t>
            </a:r>
            <a:r>
              <a:rPr lang="lv-LV" sz="1600" i="1" dirty="0"/>
              <a:t> – Teritorijā nav atļauta </a:t>
            </a:r>
            <a:r>
              <a:rPr lang="lv-LV" sz="1600" b="1" i="1" dirty="0"/>
              <a:t>kailcirte</a:t>
            </a:r>
            <a:r>
              <a:rPr lang="lv-LV" sz="1600" i="1" dirty="0"/>
              <a:t>»</a:t>
            </a:r>
          </a:p>
          <a:p>
            <a:pPr>
              <a:lnSpc>
                <a:spcPct val="100000"/>
              </a:lnSpc>
            </a:pPr>
            <a:r>
              <a:rPr lang="lv-LV" sz="1600" i="1" dirty="0"/>
              <a:t>«Savrupmāju apbūves teritorija (DzS8), Dabas un apstādījumu teritorija (DA5), Mežu teritorija (M1) – nav atļauta </a:t>
            </a:r>
            <a:r>
              <a:rPr lang="lv-LV" sz="1600" b="1" i="1" dirty="0"/>
              <a:t>kailcirte</a:t>
            </a:r>
            <a:r>
              <a:rPr lang="lv-LV" sz="1600" i="1" dirty="0"/>
              <a:t>»</a:t>
            </a:r>
          </a:p>
          <a:p>
            <a:pPr>
              <a:lnSpc>
                <a:spcPct val="150000"/>
              </a:lnSpc>
            </a:pPr>
            <a:r>
              <a:rPr lang="lv-LV" sz="1600" i="1" dirty="0"/>
              <a:t>«Visā teritorijā apdzīvotās vietās aizliegta </a:t>
            </a:r>
            <a:r>
              <a:rPr lang="lv-LV" sz="1600" b="1" i="1" dirty="0"/>
              <a:t>kailcirte</a:t>
            </a:r>
            <a:r>
              <a:rPr lang="lv-LV" sz="1600" i="1" dirty="0"/>
              <a:t>»</a:t>
            </a:r>
          </a:p>
          <a:p>
            <a:endParaRPr lang="lv-LV" dirty="0"/>
          </a:p>
          <a:p>
            <a:r>
              <a:rPr lang="lv-LV" sz="1900" dirty="0"/>
              <a:t>= ZM, VARAM : neatbilst augstākstāvošiem normatīvajiem aktiem</a:t>
            </a:r>
          </a:p>
        </p:txBody>
      </p:sp>
      <p:sp>
        <p:nvSpPr>
          <p:cNvPr id="4" name="Teksta vietturis 3">
            <a:extLst>
              <a:ext uri="{FF2B5EF4-FFF2-40B4-BE49-F238E27FC236}">
                <a16:creationId xmlns:a16="http://schemas.microsoft.com/office/drawing/2014/main" id="{3B232040-3830-23B6-A234-399D24EBB835}"/>
              </a:ext>
            </a:extLst>
          </p:cNvPr>
          <p:cNvSpPr>
            <a:spLocks noGrp="1"/>
          </p:cNvSpPr>
          <p:nvPr>
            <p:ph type="body" sz="quarter" idx="10"/>
          </p:nvPr>
        </p:nvSpPr>
        <p:spPr/>
        <p:txBody>
          <a:bodyPr/>
          <a:lstStyle/>
          <a:p>
            <a:endParaRPr lang="lv-LV" dirty="0"/>
          </a:p>
        </p:txBody>
      </p:sp>
      <p:sp>
        <p:nvSpPr>
          <p:cNvPr id="5" name="Teksta vietturis 4">
            <a:extLst>
              <a:ext uri="{FF2B5EF4-FFF2-40B4-BE49-F238E27FC236}">
                <a16:creationId xmlns:a16="http://schemas.microsoft.com/office/drawing/2014/main" id="{D053E924-3EAC-159F-59D3-423E2D7921F0}"/>
              </a:ext>
            </a:extLst>
          </p:cNvPr>
          <p:cNvSpPr>
            <a:spLocks noGrp="1"/>
          </p:cNvSpPr>
          <p:nvPr>
            <p:ph type="body" sz="quarter" idx="12"/>
          </p:nvPr>
        </p:nvSpPr>
        <p:spPr/>
        <p:txBody>
          <a:bodyPr/>
          <a:lstStyle/>
          <a:p>
            <a:endParaRPr lang="lv-LV" dirty="0"/>
          </a:p>
        </p:txBody>
      </p:sp>
      <p:sp>
        <p:nvSpPr>
          <p:cNvPr id="6" name="Slaida numura vietturis 5">
            <a:extLst>
              <a:ext uri="{FF2B5EF4-FFF2-40B4-BE49-F238E27FC236}">
                <a16:creationId xmlns:a16="http://schemas.microsoft.com/office/drawing/2014/main" id="{9D248846-6B26-7D84-6BEA-220C49A0CA4E}"/>
              </a:ext>
            </a:extLst>
          </p:cNvPr>
          <p:cNvSpPr>
            <a:spLocks noGrp="1"/>
          </p:cNvSpPr>
          <p:nvPr>
            <p:ph type="sldNum" sz="quarter" idx="13"/>
          </p:nvPr>
        </p:nvSpPr>
        <p:spPr/>
        <p:txBody>
          <a:bodyPr/>
          <a:lstStyle/>
          <a:p>
            <a:pPr>
              <a:defRPr/>
            </a:pPr>
            <a:fld id="{DB95CED3-540C-4186-B272-E7203BD5E6EE}" type="slidenum">
              <a:rPr lang="en-US" altLang="en-US" smtClean="0"/>
              <a:pPr>
                <a:defRPr/>
              </a:pPr>
              <a:t>4</a:t>
            </a:fld>
            <a:endParaRPr lang="en-US" altLang="en-US" dirty="0"/>
          </a:p>
        </p:txBody>
      </p:sp>
    </p:spTree>
    <p:extLst>
      <p:ext uri="{BB962C8B-B14F-4D97-AF65-F5344CB8AC3E}">
        <p14:creationId xmlns:p14="http://schemas.microsoft.com/office/powerpoint/2010/main" val="229630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BD049E6-6F85-F351-1904-D61527B158AA}"/>
              </a:ext>
            </a:extLst>
          </p:cNvPr>
          <p:cNvSpPr>
            <a:spLocks noGrp="1"/>
          </p:cNvSpPr>
          <p:nvPr>
            <p:ph type="title"/>
          </p:nvPr>
        </p:nvSpPr>
        <p:spPr>
          <a:xfrm>
            <a:off x="2092960" y="517531"/>
            <a:ext cx="6096000" cy="1036642"/>
          </a:xfrm>
        </p:spPr>
        <p:txBody>
          <a:bodyPr>
            <a:normAutofit/>
          </a:bodyPr>
          <a:lstStyle/>
          <a:p>
            <a:pPr algn="ctr"/>
            <a:r>
              <a:rPr lang="lv-LV" sz="2200" b="0" dirty="0">
                <a:latin typeface="Times New Roman" panose="02020603050405020304" pitchFamily="18" charset="0"/>
                <a:cs typeface="Times New Roman" panose="02020603050405020304" pitchFamily="18" charset="0"/>
              </a:rPr>
              <a:t>Teritoriju plānojumu normu piemērošanas problēmas - </a:t>
            </a:r>
            <a:r>
              <a:rPr lang="lv-LV" sz="2200" dirty="0">
                <a:solidFill>
                  <a:srgbClr val="7030A0"/>
                </a:solidFill>
                <a:latin typeface="Times New Roman" panose="02020603050405020304" pitchFamily="18" charset="0"/>
                <a:cs typeface="Times New Roman" panose="02020603050405020304" pitchFamily="18" charset="0"/>
              </a:rPr>
              <a:t>atmežošana</a:t>
            </a:r>
            <a:br>
              <a:rPr lang="lv-LV" sz="2200" dirty="0">
                <a:solidFill>
                  <a:srgbClr val="7030A0"/>
                </a:solidFill>
                <a:latin typeface="Times New Roman" panose="02020603050405020304" pitchFamily="18" charset="0"/>
                <a:cs typeface="Times New Roman" panose="02020603050405020304" pitchFamily="18" charset="0"/>
              </a:rPr>
            </a:br>
            <a:endParaRPr lang="lv-LV" sz="2200" dirty="0">
              <a:solidFill>
                <a:srgbClr val="7030A0"/>
              </a:solidFill>
              <a:latin typeface="Times New Roman" panose="02020603050405020304" pitchFamily="18" charset="0"/>
              <a:cs typeface="Times New Roman" panose="02020603050405020304" pitchFamily="18" charset="0"/>
            </a:endParaRPr>
          </a:p>
        </p:txBody>
      </p:sp>
      <p:sp>
        <p:nvSpPr>
          <p:cNvPr id="3" name="Satura vietturis 2">
            <a:extLst>
              <a:ext uri="{FF2B5EF4-FFF2-40B4-BE49-F238E27FC236}">
                <a16:creationId xmlns:a16="http://schemas.microsoft.com/office/drawing/2014/main" id="{F4F1809A-82DD-078C-AF62-39EDF66C129B}"/>
              </a:ext>
            </a:extLst>
          </p:cNvPr>
          <p:cNvSpPr>
            <a:spLocks noGrp="1"/>
          </p:cNvSpPr>
          <p:nvPr>
            <p:ph idx="1"/>
          </p:nvPr>
        </p:nvSpPr>
        <p:spPr>
          <a:xfrm>
            <a:off x="670560" y="1752600"/>
            <a:ext cx="8016240" cy="4373573"/>
          </a:xfrm>
        </p:spPr>
        <p:txBody>
          <a:bodyPr>
            <a:normAutofit/>
          </a:bodyPr>
          <a:lstStyle/>
          <a:p>
            <a:r>
              <a:rPr lang="lv-LV" dirty="0">
                <a:solidFill>
                  <a:srgbClr val="7030A0"/>
                </a:solidFill>
              </a:rPr>
              <a:t>Atmežošana</a:t>
            </a:r>
          </a:p>
          <a:p>
            <a:r>
              <a:rPr lang="lv-LV" sz="1800" i="1" dirty="0"/>
              <a:t>MK noteikumi Nr. 889 «Noteikumi par atmežošanas ...»:</a:t>
            </a:r>
          </a:p>
          <a:p>
            <a:r>
              <a:rPr lang="lv-LV" sz="1800" dirty="0"/>
              <a:t>2.</a:t>
            </a:r>
            <a:r>
              <a:rPr lang="lv-LV" sz="1800" baseline="30000" dirty="0"/>
              <a:t>1</a:t>
            </a:r>
            <a:r>
              <a:rPr lang="lv-LV" sz="1800" dirty="0"/>
              <a:t> Ja paredzams, ka pēc atmežošanas pāri paliekošā meža platība vienā zemes vienībā ir mazāka par 0,5 hektāriem, kompensācija aprēķināma un zemes lietošanas veids maināms visai meža platībai!!!</a:t>
            </a:r>
            <a:endParaRPr lang="lv-LV" sz="1800" i="1" dirty="0"/>
          </a:p>
          <a:p>
            <a:endParaRPr lang="lv-LV" sz="1000" dirty="0"/>
          </a:p>
          <a:p>
            <a:r>
              <a:rPr lang="lv-LV" sz="1600" u="sng" dirty="0"/>
              <a:t>Piemērs:</a:t>
            </a:r>
          </a:p>
          <a:p>
            <a:r>
              <a:rPr lang="lv-LV" sz="1600" i="1" dirty="0"/>
              <a:t>«...Atmežošana atļauta tikai zem ēkām un citām būvēm, iekšpagalmiem un piebraucamajiem ceļiem. Pārējā zemes vienības daļa saglabājama kā meža zeme...»</a:t>
            </a:r>
          </a:p>
          <a:p>
            <a:endParaRPr lang="lv-LV" i="1" dirty="0"/>
          </a:p>
          <a:p>
            <a:r>
              <a:rPr lang="lv-LV" dirty="0"/>
              <a:t>= neatbilst augstākstāvošiem normatīvajiem aktiem</a:t>
            </a:r>
          </a:p>
          <a:p>
            <a:endParaRPr lang="lv-LV" dirty="0"/>
          </a:p>
        </p:txBody>
      </p:sp>
      <p:sp>
        <p:nvSpPr>
          <p:cNvPr id="4" name="Teksta vietturis 3">
            <a:extLst>
              <a:ext uri="{FF2B5EF4-FFF2-40B4-BE49-F238E27FC236}">
                <a16:creationId xmlns:a16="http://schemas.microsoft.com/office/drawing/2014/main" id="{5E2BA961-1085-D64E-EB98-CB46192997E6}"/>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3BD70B16-F379-595B-A579-3CDE9DDC8041}"/>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56674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80156-1C82-4E28-3F2A-94B6F14B5B33}"/>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16923FA8-4E96-39EB-74DD-4D11D2CC6969}"/>
              </a:ext>
            </a:extLst>
          </p:cNvPr>
          <p:cNvSpPr>
            <a:spLocks noGrp="1"/>
          </p:cNvSpPr>
          <p:nvPr>
            <p:ph type="title"/>
          </p:nvPr>
        </p:nvSpPr>
        <p:spPr>
          <a:xfrm>
            <a:off x="2357120" y="391160"/>
            <a:ext cx="5781040" cy="1036642"/>
          </a:xfrm>
        </p:spPr>
        <p:txBody>
          <a:bodyPr>
            <a:normAutofit fontScale="90000"/>
          </a:bodyPr>
          <a:lstStyle/>
          <a:p>
            <a:pPr algn="ctr"/>
            <a:r>
              <a:rPr lang="lv-LV" b="0" dirty="0">
                <a:latin typeface="Times New Roman" panose="02020603050405020304" pitchFamily="18" charset="0"/>
                <a:cs typeface="Times New Roman" panose="02020603050405020304" pitchFamily="18" charset="0"/>
              </a:rPr>
              <a:t>Teritoriju plānojumu normu piemērošanas problēmas – </a:t>
            </a:r>
            <a:r>
              <a:rPr lang="lv-LV" dirty="0">
                <a:solidFill>
                  <a:srgbClr val="7030A0"/>
                </a:solidFill>
                <a:latin typeface="Times New Roman" panose="02020603050405020304" pitchFamily="18" charset="0"/>
                <a:cs typeface="Times New Roman" panose="02020603050405020304" pitchFamily="18" charset="0"/>
              </a:rPr>
              <a:t>ainaviskie elementi </a:t>
            </a:r>
            <a:r>
              <a:rPr lang="lv-LV" b="0" dirty="0">
                <a:solidFill>
                  <a:srgbClr val="7030A0"/>
                </a:solidFill>
                <a:latin typeface="Times New Roman" panose="02020603050405020304" pitchFamily="18" charset="0"/>
                <a:cs typeface="Times New Roman" panose="02020603050405020304" pitchFamily="18" charset="0"/>
              </a:rPr>
              <a:t>(1)</a:t>
            </a:r>
            <a:br>
              <a:rPr lang="lv-LV" dirty="0">
                <a:solidFill>
                  <a:srgbClr val="7030A0"/>
                </a:solidFill>
                <a:latin typeface="Times New Roman" panose="02020603050405020304" pitchFamily="18" charset="0"/>
                <a:cs typeface="Times New Roman" panose="02020603050405020304" pitchFamily="18" charset="0"/>
              </a:rPr>
            </a:br>
            <a:endParaRPr lang="lv-LV" dirty="0">
              <a:solidFill>
                <a:srgbClr val="7030A0"/>
              </a:solidFill>
            </a:endParaRPr>
          </a:p>
        </p:txBody>
      </p:sp>
      <p:sp>
        <p:nvSpPr>
          <p:cNvPr id="3" name="Satura vietturis 2">
            <a:extLst>
              <a:ext uri="{FF2B5EF4-FFF2-40B4-BE49-F238E27FC236}">
                <a16:creationId xmlns:a16="http://schemas.microsoft.com/office/drawing/2014/main" id="{D18E5C83-6C5D-66FD-2C8D-3B8F872FDD5A}"/>
              </a:ext>
            </a:extLst>
          </p:cNvPr>
          <p:cNvSpPr>
            <a:spLocks noGrp="1"/>
          </p:cNvSpPr>
          <p:nvPr>
            <p:ph idx="1"/>
          </p:nvPr>
        </p:nvSpPr>
        <p:spPr>
          <a:xfrm>
            <a:off x="965200" y="1752600"/>
            <a:ext cx="7721600" cy="4373573"/>
          </a:xfrm>
        </p:spPr>
        <p:txBody>
          <a:bodyPr>
            <a:normAutofit/>
          </a:bodyPr>
          <a:lstStyle/>
          <a:p>
            <a:r>
              <a:rPr lang="lv-LV" dirty="0">
                <a:solidFill>
                  <a:srgbClr val="7030A0"/>
                </a:solidFill>
              </a:rPr>
              <a:t>Ainaviskie elementi – ainaviski vērtīga teritorija, ainavisks ceļš, augstvērtīgs skatu punkts</a:t>
            </a:r>
          </a:p>
          <a:p>
            <a:endParaRPr lang="lv-LV" dirty="0">
              <a:solidFill>
                <a:srgbClr val="7030A0"/>
              </a:solidFill>
            </a:endParaRPr>
          </a:p>
          <a:p>
            <a:r>
              <a:rPr lang="lv-LV" dirty="0">
                <a:solidFill>
                  <a:srgbClr val="7030A0"/>
                </a:solidFill>
              </a:rPr>
              <a:t>1) </a:t>
            </a:r>
            <a:r>
              <a:rPr lang="lv-LV" dirty="0"/>
              <a:t>Vispārīgas prasības – neskaidras, neadministrējamas</a:t>
            </a:r>
          </a:p>
          <a:p>
            <a:endParaRPr lang="lv-LV" dirty="0"/>
          </a:p>
          <a:p>
            <a:pPr>
              <a:spcBef>
                <a:spcPts val="0"/>
              </a:spcBef>
            </a:pPr>
            <a:r>
              <a:rPr lang="lv-LV" dirty="0"/>
              <a:t>Piemēram:</a:t>
            </a:r>
          </a:p>
          <a:p>
            <a:r>
              <a:rPr lang="lv-LV" sz="1800" dirty="0"/>
              <a:t>- Aizliegta jebkura saimnieciskā darbība, kas </a:t>
            </a:r>
            <a:r>
              <a:rPr lang="lv-LV" sz="1800" u="sng" dirty="0"/>
              <a:t>samazina ainavas kultūrvēsturisko, ekoloģisko un vizuālo vērtību</a:t>
            </a:r>
            <a:r>
              <a:rPr lang="lv-LV" sz="1800" dirty="0"/>
              <a:t>. Pēc iespējas saglabā un uztur vēsturiski izveidojušos lauksaimniecības zemju un meža teritoriju proporciju, nodrošinot mozaīkveida ainavas raksturu ...</a:t>
            </a:r>
          </a:p>
          <a:p>
            <a:r>
              <a:rPr lang="lv-LV" sz="1800" dirty="0"/>
              <a:t>- Ainaviski vērtīgajās teritorijās nav pieļaujamas tādas darbības, kas </a:t>
            </a:r>
            <a:r>
              <a:rPr lang="lv-LV" sz="1800" u="sng" dirty="0"/>
              <a:t>rada būtiskas ainavas struktūras izmaiņas</a:t>
            </a:r>
          </a:p>
          <a:p>
            <a:endParaRPr lang="lv-LV" sz="1800" dirty="0"/>
          </a:p>
          <a:p>
            <a:endParaRPr lang="lv-LV" dirty="0"/>
          </a:p>
        </p:txBody>
      </p:sp>
      <p:sp>
        <p:nvSpPr>
          <p:cNvPr id="4" name="Teksta vietturis 3">
            <a:extLst>
              <a:ext uri="{FF2B5EF4-FFF2-40B4-BE49-F238E27FC236}">
                <a16:creationId xmlns:a16="http://schemas.microsoft.com/office/drawing/2014/main" id="{ACD5A784-BAC6-A7DB-BDB5-C0CD4ADD2DC6}"/>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5CED7D9C-5BB1-74F9-67D3-01D9FC1C1D72}"/>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259483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35146-8883-ECB6-E434-E7E6C9AD5205}"/>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8AE4038F-0E49-EB5F-5CC3-9B0EA2637A8F}"/>
              </a:ext>
            </a:extLst>
          </p:cNvPr>
          <p:cNvSpPr>
            <a:spLocks noGrp="1"/>
          </p:cNvSpPr>
          <p:nvPr>
            <p:ph type="title"/>
          </p:nvPr>
        </p:nvSpPr>
        <p:spPr>
          <a:xfrm>
            <a:off x="2092960" y="517531"/>
            <a:ext cx="6096000" cy="1036642"/>
          </a:xfrm>
        </p:spPr>
        <p:txBody>
          <a:bodyPr>
            <a:normAutofit/>
          </a:bodyPr>
          <a:lstStyle/>
          <a:p>
            <a:pPr algn="ctr"/>
            <a:r>
              <a:rPr lang="lv-LV" sz="2200" b="0" dirty="0">
                <a:latin typeface="Times New Roman" panose="02020603050405020304" pitchFamily="18" charset="0"/>
                <a:cs typeface="Times New Roman" panose="02020603050405020304" pitchFamily="18" charset="0"/>
              </a:rPr>
              <a:t>Teritoriju plānojumu normu piemērošanas problēmas – </a:t>
            </a:r>
            <a:r>
              <a:rPr lang="lv-LV" sz="2200" dirty="0">
                <a:solidFill>
                  <a:srgbClr val="7030A0"/>
                </a:solidFill>
                <a:latin typeface="Times New Roman" panose="02020603050405020304" pitchFamily="18" charset="0"/>
                <a:cs typeface="Times New Roman" panose="02020603050405020304" pitchFamily="18" charset="0"/>
              </a:rPr>
              <a:t>ainaviskie elementi </a:t>
            </a:r>
            <a:r>
              <a:rPr lang="lv-LV" sz="2200" b="0" dirty="0">
                <a:solidFill>
                  <a:srgbClr val="7030A0"/>
                </a:solidFill>
                <a:latin typeface="Times New Roman" panose="02020603050405020304" pitchFamily="18" charset="0"/>
                <a:cs typeface="Times New Roman" panose="02020603050405020304" pitchFamily="18" charset="0"/>
              </a:rPr>
              <a:t>(2)</a:t>
            </a:r>
            <a:br>
              <a:rPr lang="lv-LV" sz="2200" dirty="0">
                <a:solidFill>
                  <a:srgbClr val="7030A0"/>
                </a:solidFill>
                <a:latin typeface="Times New Roman" panose="02020603050405020304" pitchFamily="18" charset="0"/>
                <a:cs typeface="Times New Roman" panose="02020603050405020304" pitchFamily="18" charset="0"/>
              </a:rPr>
            </a:br>
            <a:endParaRPr lang="lv-LV" sz="2200" dirty="0">
              <a:latin typeface="Times New Roman" panose="02020603050405020304" pitchFamily="18" charset="0"/>
              <a:cs typeface="Times New Roman" panose="02020603050405020304" pitchFamily="18" charset="0"/>
            </a:endParaRPr>
          </a:p>
        </p:txBody>
      </p:sp>
      <p:sp>
        <p:nvSpPr>
          <p:cNvPr id="3" name="Satura vietturis 2">
            <a:extLst>
              <a:ext uri="{FF2B5EF4-FFF2-40B4-BE49-F238E27FC236}">
                <a16:creationId xmlns:a16="http://schemas.microsoft.com/office/drawing/2014/main" id="{AF930AD9-28AF-4939-5410-EB137BA40F73}"/>
              </a:ext>
            </a:extLst>
          </p:cNvPr>
          <p:cNvSpPr>
            <a:spLocks noGrp="1"/>
          </p:cNvSpPr>
          <p:nvPr>
            <p:ph idx="1"/>
          </p:nvPr>
        </p:nvSpPr>
        <p:spPr>
          <a:xfrm>
            <a:off x="670560" y="1752600"/>
            <a:ext cx="8016240" cy="4876800"/>
          </a:xfrm>
        </p:spPr>
        <p:txBody>
          <a:bodyPr/>
          <a:lstStyle/>
          <a:p>
            <a:r>
              <a:rPr lang="lv-LV" sz="1900" dirty="0">
                <a:solidFill>
                  <a:srgbClr val="7030A0"/>
                </a:solidFill>
              </a:rPr>
              <a:t>2) </a:t>
            </a:r>
            <a:r>
              <a:rPr lang="lv-LV" sz="1900" dirty="0"/>
              <a:t>Prasība pēc papildus ainavu izvērtēšanas dokumenta bez skaidras iesaistīto pušu rīcības</a:t>
            </a:r>
          </a:p>
          <a:p>
            <a:r>
              <a:rPr lang="lv-LV" sz="1800" i="1" dirty="0"/>
              <a:t>Piemēram:</a:t>
            </a:r>
          </a:p>
          <a:p>
            <a:r>
              <a:rPr lang="lv-LV" sz="1600" i="1" dirty="0"/>
              <a:t>«Pirms apmežošanas vai mežizstrādes izstrādāt ainavu dizaina plānu»</a:t>
            </a:r>
          </a:p>
          <a:p>
            <a:r>
              <a:rPr lang="lv-LV" sz="1600" i="1" dirty="0"/>
              <a:t>«Veicot jebkādas ainavas struktūras izmaiņas (t.sk. atmežošana, apmežošana), pašvaldībai ir tiesības pieprasīt veikt ainavu izvērtējumu»</a:t>
            </a:r>
          </a:p>
          <a:p>
            <a:r>
              <a:rPr lang="lv-LV" sz="1600" i="1" dirty="0"/>
              <a:t>«Plānojot mežu izciršanu, apmežošanu un atmežošanu, nepieciešams veikt ietekmes uz ainavu izvērtējumu»</a:t>
            </a:r>
          </a:p>
          <a:p>
            <a:endParaRPr lang="lv-LV" sz="1600" i="1" dirty="0"/>
          </a:p>
          <a:p>
            <a:r>
              <a:rPr lang="lv-LV" sz="1700" u="sng" dirty="0"/>
              <a:t>Izrietoši jautājumi</a:t>
            </a:r>
            <a:r>
              <a:rPr lang="lv-LV" sz="1700" dirty="0"/>
              <a:t>: </a:t>
            </a:r>
          </a:p>
          <a:p>
            <a:pPr marL="285750" indent="-285750">
              <a:spcBef>
                <a:spcPts val="0"/>
              </a:spcBef>
              <a:buFontTx/>
              <a:buChar char="-"/>
            </a:pPr>
            <a:r>
              <a:rPr lang="lv-LV" sz="1700" dirty="0"/>
              <a:t>kam jāizstrādā, par kādiem līdzekļiem</a:t>
            </a:r>
          </a:p>
          <a:p>
            <a:pPr marL="285750" indent="-285750">
              <a:spcBef>
                <a:spcPts val="0"/>
              </a:spcBef>
              <a:buFontTx/>
              <a:buChar char="-"/>
            </a:pPr>
            <a:r>
              <a:rPr lang="lv-LV" sz="1700" dirty="0"/>
              <a:t>kam jābūt atspoguļotam izstrādājamā dokumentā</a:t>
            </a:r>
          </a:p>
          <a:p>
            <a:pPr marL="285750" indent="-285750">
              <a:spcBef>
                <a:spcPts val="0"/>
              </a:spcBef>
              <a:buFontTx/>
              <a:buChar char="-"/>
            </a:pPr>
            <a:r>
              <a:rPr lang="lv-LV" sz="1700" dirty="0"/>
              <a:t>kas apstiprina</a:t>
            </a:r>
          </a:p>
          <a:p>
            <a:pPr marL="285750" indent="-285750">
              <a:spcBef>
                <a:spcPts val="0"/>
              </a:spcBef>
              <a:buFontTx/>
              <a:buChar char="-"/>
            </a:pPr>
            <a:r>
              <a:rPr lang="lv-LV" sz="1700" dirty="0"/>
              <a:t>kas uzrauga izvirzīto prasību ievērošanu</a:t>
            </a:r>
          </a:p>
          <a:p>
            <a:endParaRPr lang="lv-LV" sz="1600" i="1" dirty="0"/>
          </a:p>
          <a:p>
            <a:endParaRPr lang="lv-LV" sz="1600" dirty="0"/>
          </a:p>
        </p:txBody>
      </p:sp>
      <p:sp>
        <p:nvSpPr>
          <p:cNvPr id="4" name="Teksta vietturis 3">
            <a:extLst>
              <a:ext uri="{FF2B5EF4-FFF2-40B4-BE49-F238E27FC236}">
                <a16:creationId xmlns:a16="http://schemas.microsoft.com/office/drawing/2014/main" id="{3A099B10-21BE-D3B8-8401-2A11376190CB}"/>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6A8DA59E-BCBC-03B1-5C8E-2C3A7D5E4B93}"/>
              </a:ext>
            </a:extLst>
          </p:cNvPr>
          <p:cNvSpPr>
            <a:spLocks noGrp="1"/>
          </p:cNvSpPr>
          <p:nvPr>
            <p:ph type="body" sz="quarter" idx="12"/>
          </p:nvPr>
        </p:nvSpPr>
        <p:spPr/>
        <p:txBody>
          <a:bodyPr/>
          <a:lstStyle/>
          <a:p>
            <a:endParaRPr lang="lv-LV"/>
          </a:p>
        </p:txBody>
      </p:sp>
    </p:spTree>
    <p:extLst>
      <p:ext uri="{BB962C8B-B14F-4D97-AF65-F5344CB8AC3E}">
        <p14:creationId xmlns:p14="http://schemas.microsoft.com/office/powerpoint/2010/main" val="2354964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11CEE-9CF3-6AF3-0AF4-8816EA8BA386}"/>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20B16231-8211-038C-6D1A-202F3076518E}"/>
              </a:ext>
            </a:extLst>
          </p:cNvPr>
          <p:cNvSpPr>
            <a:spLocks noGrp="1"/>
          </p:cNvSpPr>
          <p:nvPr>
            <p:ph type="title"/>
          </p:nvPr>
        </p:nvSpPr>
        <p:spPr>
          <a:xfrm>
            <a:off x="2357120" y="391160"/>
            <a:ext cx="5781040" cy="1036642"/>
          </a:xfrm>
        </p:spPr>
        <p:txBody>
          <a:bodyPr>
            <a:normAutofit fontScale="90000"/>
          </a:bodyPr>
          <a:lstStyle/>
          <a:p>
            <a:pPr algn="ctr"/>
            <a:r>
              <a:rPr lang="lv-LV" b="0" dirty="0">
                <a:latin typeface="Times New Roman" panose="02020603050405020304" pitchFamily="18" charset="0"/>
                <a:cs typeface="Times New Roman" panose="02020603050405020304" pitchFamily="18" charset="0"/>
              </a:rPr>
              <a:t>Teritoriju plānojumu normu piemērošanas problēmas – </a:t>
            </a:r>
            <a:r>
              <a:rPr lang="lv-LV" dirty="0">
                <a:solidFill>
                  <a:srgbClr val="7030A0"/>
                </a:solidFill>
                <a:latin typeface="Times New Roman" panose="02020603050405020304" pitchFamily="18" charset="0"/>
                <a:cs typeface="Times New Roman" panose="02020603050405020304" pitchFamily="18" charset="0"/>
              </a:rPr>
              <a:t>ainaviskie elementi </a:t>
            </a:r>
            <a:r>
              <a:rPr lang="lv-LV" b="0" dirty="0">
                <a:solidFill>
                  <a:srgbClr val="7030A0"/>
                </a:solidFill>
                <a:latin typeface="Times New Roman" panose="02020603050405020304" pitchFamily="18" charset="0"/>
                <a:cs typeface="Times New Roman" panose="02020603050405020304" pitchFamily="18" charset="0"/>
              </a:rPr>
              <a:t>(3)</a:t>
            </a:r>
            <a:br>
              <a:rPr lang="lv-LV" dirty="0">
                <a:solidFill>
                  <a:srgbClr val="7030A0"/>
                </a:solidFill>
                <a:latin typeface="Times New Roman" panose="02020603050405020304" pitchFamily="18" charset="0"/>
                <a:cs typeface="Times New Roman" panose="02020603050405020304" pitchFamily="18" charset="0"/>
              </a:rPr>
            </a:br>
            <a:endParaRPr lang="lv-LV" dirty="0"/>
          </a:p>
        </p:txBody>
      </p:sp>
      <p:sp>
        <p:nvSpPr>
          <p:cNvPr id="3" name="Satura vietturis 2">
            <a:extLst>
              <a:ext uri="{FF2B5EF4-FFF2-40B4-BE49-F238E27FC236}">
                <a16:creationId xmlns:a16="http://schemas.microsoft.com/office/drawing/2014/main" id="{BB5D3008-4757-FAFC-850A-31DFB61C0FC7}"/>
              </a:ext>
            </a:extLst>
          </p:cNvPr>
          <p:cNvSpPr>
            <a:spLocks noGrp="1"/>
          </p:cNvSpPr>
          <p:nvPr>
            <p:ph idx="1"/>
          </p:nvPr>
        </p:nvSpPr>
        <p:spPr>
          <a:xfrm>
            <a:off x="162560" y="1752600"/>
            <a:ext cx="8798560" cy="4572000"/>
          </a:xfrm>
        </p:spPr>
        <p:txBody>
          <a:bodyPr>
            <a:normAutofit/>
          </a:bodyPr>
          <a:lstStyle/>
          <a:p>
            <a:r>
              <a:rPr lang="lv-LV" dirty="0"/>
              <a:t>					</a:t>
            </a:r>
            <a:r>
              <a:rPr lang="lv-LV" sz="1600" dirty="0"/>
              <a:t>Augstvērtīgs skatu 							punkts</a:t>
            </a:r>
          </a:p>
          <a:p>
            <a:endParaRPr lang="lv-LV" dirty="0"/>
          </a:p>
          <a:p>
            <a:endParaRPr lang="lv-LV" dirty="0"/>
          </a:p>
          <a:p>
            <a:endParaRPr lang="lv-LV" dirty="0"/>
          </a:p>
          <a:p>
            <a:endParaRPr lang="lv-LV" dirty="0"/>
          </a:p>
          <a:p>
            <a:endParaRPr lang="lv-LV" dirty="0"/>
          </a:p>
          <a:p>
            <a:endParaRPr lang="lv-LV" dirty="0"/>
          </a:p>
          <a:p>
            <a:endParaRPr lang="lv-LV" sz="1900" dirty="0"/>
          </a:p>
          <a:p>
            <a:r>
              <a:rPr lang="lv-LV" sz="1800" dirty="0"/>
              <a:t>939. Plānojot zemju apmežošanu, mežu izciršanu vai atmežošanu, ja plānotās darbības vieta </a:t>
            </a:r>
            <a:r>
              <a:rPr lang="lv-LV" sz="1800" dirty="0">
                <a:solidFill>
                  <a:srgbClr val="FF0000"/>
                </a:solidFill>
              </a:rPr>
              <a:t>ir redzama no ainaviski vērtīgiem skatu punktiem</a:t>
            </a:r>
            <a:r>
              <a:rPr lang="lv-LV" sz="1800" dirty="0"/>
              <a:t>, nepieciešams veikt ietekmes uz ainavu novērtējumu.</a:t>
            </a:r>
          </a:p>
        </p:txBody>
      </p:sp>
      <p:sp>
        <p:nvSpPr>
          <p:cNvPr id="4" name="Teksta vietturis 3">
            <a:extLst>
              <a:ext uri="{FF2B5EF4-FFF2-40B4-BE49-F238E27FC236}">
                <a16:creationId xmlns:a16="http://schemas.microsoft.com/office/drawing/2014/main" id="{4951F5E5-BB1C-A82D-CB57-69CE4E8D7678}"/>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8AEE1C9B-C45B-1393-8499-D5C3ED72525F}"/>
              </a:ext>
            </a:extLst>
          </p:cNvPr>
          <p:cNvSpPr>
            <a:spLocks noGrp="1"/>
          </p:cNvSpPr>
          <p:nvPr>
            <p:ph type="body" sz="quarter" idx="12"/>
          </p:nvPr>
        </p:nvSpPr>
        <p:spPr/>
        <p:txBody>
          <a:bodyPr/>
          <a:lstStyle/>
          <a:p>
            <a:endParaRPr lang="lv-LV"/>
          </a:p>
        </p:txBody>
      </p:sp>
      <p:pic>
        <p:nvPicPr>
          <p:cNvPr id="7" name="Attēls 6">
            <a:extLst>
              <a:ext uri="{FF2B5EF4-FFF2-40B4-BE49-F238E27FC236}">
                <a16:creationId xmlns:a16="http://schemas.microsoft.com/office/drawing/2014/main" id="{9E96B6F3-364A-5C46-7BE9-9C3B76A359E9}"/>
              </a:ext>
            </a:extLst>
          </p:cNvPr>
          <p:cNvPicPr>
            <a:picLocks noChangeAspect="1"/>
          </p:cNvPicPr>
          <p:nvPr/>
        </p:nvPicPr>
        <p:blipFill>
          <a:blip r:embed="rId2"/>
          <a:stretch>
            <a:fillRect/>
          </a:stretch>
        </p:blipFill>
        <p:spPr>
          <a:xfrm>
            <a:off x="506082" y="1567104"/>
            <a:ext cx="4169436" cy="3548456"/>
          </a:xfrm>
          <a:prstGeom prst="rect">
            <a:avLst/>
          </a:prstGeom>
        </p:spPr>
      </p:pic>
    </p:spTree>
    <p:extLst>
      <p:ext uri="{BB962C8B-B14F-4D97-AF65-F5344CB8AC3E}">
        <p14:creationId xmlns:p14="http://schemas.microsoft.com/office/powerpoint/2010/main" val="115715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20F7E9C-F5E6-1D49-242A-A145DDBF289C}"/>
              </a:ext>
            </a:extLst>
          </p:cNvPr>
          <p:cNvSpPr>
            <a:spLocks noGrp="1"/>
          </p:cNvSpPr>
          <p:nvPr>
            <p:ph type="title"/>
          </p:nvPr>
        </p:nvSpPr>
        <p:spPr>
          <a:xfrm>
            <a:off x="2336800" y="523562"/>
            <a:ext cx="6096000" cy="1036642"/>
          </a:xfrm>
        </p:spPr>
        <p:txBody>
          <a:bodyPr>
            <a:normAutofit fontScale="90000"/>
          </a:bodyPr>
          <a:lstStyle/>
          <a:p>
            <a:r>
              <a:rPr lang="lv-LV" b="0" dirty="0">
                <a:latin typeface="Times New Roman" panose="02020603050405020304" pitchFamily="18" charset="0"/>
                <a:cs typeface="Times New Roman" panose="02020603050405020304" pitchFamily="18" charset="0"/>
              </a:rPr>
              <a:t>Teritoriju plānojumu normu piemērošanas problēmas – </a:t>
            </a:r>
            <a:r>
              <a:rPr lang="lv-LV" dirty="0">
                <a:solidFill>
                  <a:srgbClr val="7030A0"/>
                </a:solidFill>
                <a:latin typeface="Times New Roman" panose="02020603050405020304" pitchFamily="18" charset="0"/>
                <a:cs typeface="Times New Roman" panose="02020603050405020304" pitchFamily="18" charset="0"/>
              </a:rPr>
              <a:t>ainaviskie elementi </a:t>
            </a:r>
            <a:r>
              <a:rPr lang="lv-LV" b="0" dirty="0">
                <a:solidFill>
                  <a:srgbClr val="7030A0"/>
                </a:solidFill>
                <a:latin typeface="Times New Roman" panose="02020603050405020304" pitchFamily="18" charset="0"/>
                <a:cs typeface="Times New Roman" panose="02020603050405020304" pitchFamily="18" charset="0"/>
              </a:rPr>
              <a:t>(4)</a:t>
            </a:r>
            <a:br>
              <a:rPr lang="lv-LV" dirty="0">
                <a:solidFill>
                  <a:srgbClr val="7030A0"/>
                </a:solidFill>
                <a:latin typeface="Times New Roman" panose="02020603050405020304" pitchFamily="18" charset="0"/>
                <a:cs typeface="Times New Roman" panose="02020603050405020304" pitchFamily="18" charset="0"/>
              </a:rPr>
            </a:br>
            <a:endParaRPr lang="lv-LV" dirty="0"/>
          </a:p>
        </p:txBody>
      </p:sp>
      <p:pic>
        <p:nvPicPr>
          <p:cNvPr id="7" name="Satura vietturis 6">
            <a:extLst>
              <a:ext uri="{FF2B5EF4-FFF2-40B4-BE49-F238E27FC236}">
                <a16:creationId xmlns:a16="http://schemas.microsoft.com/office/drawing/2014/main" id="{8E8982FD-F27A-97CB-8F14-6597FCB2462F}"/>
              </a:ext>
            </a:extLst>
          </p:cNvPr>
          <p:cNvPicPr>
            <a:picLocks noGrp="1" noChangeAspect="1"/>
          </p:cNvPicPr>
          <p:nvPr>
            <p:ph idx="1"/>
          </p:nvPr>
        </p:nvPicPr>
        <p:blipFill>
          <a:blip r:embed="rId2"/>
          <a:stretch>
            <a:fillRect/>
          </a:stretch>
        </p:blipFill>
        <p:spPr>
          <a:xfrm>
            <a:off x="833121" y="1778000"/>
            <a:ext cx="4920226" cy="2850509"/>
          </a:xfrm>
          <a:prstGeom prst="rect">
            <a:avLst/>
          </a:prstGeom>
          <a:ln>
            <a:solidFill>
              <a:schemeClr val="bg2">
                <a:lumMod val="75000"/>
              </a:schemeClr>
            </a:solidFill>
          </a:ln>
        </p:spPr>
      </p:pic>
      <p:sp>
        <p:nvSpPr>
          <p:cNvPr id="4" name="Teksta vietturis 3">
            <a:extLst>
              <a:ext uri="{FF2B5EF4-FFF2-40B4-BE49-F238E27FC236}">
                <a16:creationId xmlns:a16="http://schemas.microsoft.com/office/drawing/2014/main" id="{8E205CFF-7828-E0E0-2761-0EBD3461039E}"/>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CA018D1B-0331-434E-0486-210E445467FA}"/>
              </a:ext>
            </a:extLst>
          </p:cNvPr>
          <p:cNvSpPr>
            <a:spLocks noGrp="1"/>
          </p:cNvSpPr>
          <p:nvPr>
            <p:ph type="body" sz="quarter" idx="12"/>
          </p:nvPr>
        </p:nvSpPr>
        <p:spPr/>
        <p:txBody>
          <a:bodyPr/>
          <a:lstStyle/>
          <a:p>
            <a:endParaRPr lang="lv-LV"/>
          </a:p>
        </p:txBody>
      </p:sp>
      <p:sp>
        <p:nvSpPr>
          <p:cNvPr id="10" name="TextBox 9">
            <a:extLst>
              <a:ext uri="{FF2B5EF4-FFF2-40B4-BE49-F238E27FC236}">
                <a16:creationId xmlns:a16="http://schemas.microsoft.com/office/drawing/2014/main" id="{A6FE685B-317D-47DF-5D42-8F8A596B8DA6}"/>
              </a:ext>
            </a:extLst>
          </p:cNvPr>
          <p:cNvSpPr txBox="1"/>
          <p:nvPr/>
        </p:nvSpPr>
        <p:spPr>
          <a:xfrm>
            <a:off x="5831840" y="2412434"/>
            <a:ext cx="2306320" cy="584775"/>
          </a:xfrm>
          <a:prstGeom prst="rect">
            <a:avLst/>
          </a:prstGeom>
          <a:noFill/>
        </p:spPr>
        <p:txBody>
          <a:bodyPr wrap="square" rtlCol="0">
            <a:spAutoFit/>
          </a:bodyPr>
          <a:lstStyle/>
          <a:p>
            <a:r>
              <a:rPr lang="lv-LV" sz="1600" dirty="0">
                <a:latin typeface="Verdana" panose="020B0604030504040204" pitchFamily="34" charset="0"/>
                <a:ea typeface="Verdana" panose="020B0604030504040204" pitchFamily="34" charset="0"/>
              </a:rPr>
              <a:t>Ainaviski vērtīgs ceļa posms (TIN51)</a:t>
            </a:r>
          </a:p>
        </p:txBody>
      </p:sp>
      <p:sp>
        <p:nvSpPr>
          <p:cNvPr id="12" name="TextBox 11">
            <a:extLst>
              <a:ext uri="{FF2B5EF4-FFF2-40B4-BE49-F238E27FC236}">
                <a16:creationId xmlns:a16="http://schemas.microsoft.com/office/drawing/2014/main" id="{386B03FB-88A3-6910-372D-F3743C88E9D2}"/>
              </a:ext>
            </a:extLst>
          </p:cNvPr>
          <p:cNvSpPr txBox="1"/>
          <p:nvPr/>
        </p:nvSpPr>
        <p:spPr>
          <a:xfrm>
            <a:off x="538480" y="4947637"/>
            <a:ext cx="8148320" cy="1477328"/>
          </a:xfrm>
          <a:prstGeom prst="rect">
            <a:avLst/>
          </a:prstGeom>
          <a:noFill/>
        </p:spPr>
        <p:txBody>
          <a:bodyPr wrap="square">
            <a:spAutoFit/>
          </a:bodyPr>
          <a:lstStyle/>
          <a:p>
            <a:pPr algn="l"/>
            <a:r>
              <a:rPr lang="lv-LV" sz="1800" b="0" i="0" u="none" strike="noStrike" baseline="0" dirty="0">
                <a:latin typeface="Verdana" panose="020B0604030504040204" pitchFamily="34" charset="0"/>
                <a:ea typeface="Verdana" panose="020B0604030504040204" pitchFamily="34" charset="0"/>
              </a:rPr>
              <a:t>736. Posmos, kurus raksturo lielas lauksaimniecības platības</a:t>
            </a:r>
            <a:r>
              <a:rPr lang="lv-LV" sz="1800" b="0" i="0" u="none" strike="noStrike" baseline="0" dirty="0">
                <a:solidFill>
                  <a:srgbClr val="FF0000"/>
                </a:solidFill>
                <a:latin typeface="Verdana" panose="020B0604030504040204" pitchFamily="34" charset="0"/>
                <a:ea typeface="Verdana" panose="020B0604030504040204" pitchFamily="34" charset="0"/>
              </a:rPr>
              <a:t> </a:t>
            </a:r>
            <a:r>
              <a:rPr lang="lv-LV" sz="1800" b="0" i="0" u="none" strike="noStrike" baseline="0" dirty="0">
                <a:latin typeface="Verdana" panose="020B0604030504040204" pitchFamily="34" charset="0"/>
                <a:ea typeface="Verdana" panose="020B0604030504040204" pitchFamily="34" charset="0"/>
              </a:rPr>
              <a:t>– ... </a:t>
            </a:r>
            <a:r>
              <a:rPr lang="lv-LV" dirty="0">
                <a:latin typeface="Verdana" panose="020B0604030504040204" pitchFamily="34" charset="0"/>
                <a:ea typeface="Verdana" panose="020B0604030504040204" pitchFamily="34" charset="0"/>
              </a:rPr>
              <a:t>r</a:t>
            </a:r>
            <a:r>
              <a:rPr lang="lv-LV" sz="1800" b="0" i="0" u="none" strike="noStrike" baseline="0" dirty="0">
                <a:latin typeface="Verdana" panose="020B0604030504040204" pitchFamily="34" charset="0"/>
                <a:ea typeface="Verdana" panose="020B0604030504040204" pitchFamily="34" charset="0"/>
              </a:rPr>
              <a:t>eģiona lauksaimniecības zemju ainava, nav pieļaujama teritorijas aizaugšana ar krūmiem un apmežošana atbilstoši Aizsargjoslu likumam noteiktās robežās. </a:t>
            </a:r>
            <a:r>
              <a:rPr lang="lv-LV" sz="1800" b="0" i="0" u="none" strike="noStrike" baseline="0" dirty="0">
                <a:solidFill>
                  <a:srgbClr val="FF0000"/>
                </a:solidFill>
                <a:latin typeface="Verdana" panose="020B0604030504040204" pitchFamily="34" charset="0"/>
                <a:ea typeface="Verdana" panose="020B0604030504040204" pitchFamily="34" charset="0"/>
              </a:rPr>
              <a:t>Ceļa </a:t>
            </a:r>
            <a:r>
              <a:rPr lang="lv-LV" sz="1800" b="0" i="0" u="none" strike="noStrike" baseline="0" dirty="0" err="1">
                <a:solidFill>
                  <a:srgbClr val="FF0000"/>
                </a:solidFill>
                <a:latin typeface="Verdana" panose="020B0604030504040204" pitchFamily="34" charset="0"/>
                <a:ea typeface="Verdana" panose="020B0604030504040204" pitchFamily="34" charset="0"/>
              </a:rPr>
              <a:t>saskatāmības</a:t>
            </a:r>
            <a:r>
              <a:rPr lang="lv-LV" sz="1800" b="0" i="0" u="none" strike="noStrike" baseline="0" dirty="0">
                <a:solidFill>
                  <a:srgbClr val="FF0000"/>
                </a:solidFill>
                <a:latin typeface="Verdana" panose="020B0604030504040204" pitchFamily="34" charset="0"/>
                <a:ea typeface="Verdana" panose="020B0604030504040204" pitchFamily="34" charset="0"/>
              </a:rPr>
              <a:t> zonās </a:t>
            </a:r>
            <a:r>
              <a:rPr lang="lv-LV" sz="1800" b="0" i="0" u="none" strike="noStrike" baseline="0" dirty="0">
                <a:latin typeface="Verdana" panose="020B0604030504040204" pitchFamily="34" charset="0"/>
                <a:ea typeface="Verdana" panose="020B0604030504040204" pitchFamily="34" charset="0"/>
              </a:rPr>
              <a:t>aizliegta</a:t>
            </a:r>
            <a:r>
              <a:rPr lang="lv-LV" sz="1800" b="0" i="0" u="none" strike="noStrike" baseline="0" dirty="0">
                <a:solidFill>
                  <a:srgbClr val="FF0000"/>
                </a:solidFill>
                <a:latin typeface="Verdana" panose="020B0604030504040204" pitchFamily="34" charset="0"/>
                <a:ea typeface="Verdana" panose="020B0604030504040204" pitchFamily="34" charset="0"/>
              </a:rPr>
              <a:t> </a:t>
            </a:r>
            <a:r>
              <a:rPr lang="lv-LV" sz="1800" b="0" i="0" u="none" strike="noStrike" baseline="0" dirty="0">
                <a:latin typeface="Verdana" panose="020B0604030504040204" pitchFamily="34" charset="0"/>
                <a:ea typeface="Verdana" panose="020B0604030504040204" pitchFamily="34" charset="0"/>
              </a:rPr>
              <a:t>plantāciju mežu stādīšana.  ???</a:t>
            </a:r>
            <a:endParaRPr lang="lv-LV"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7659885"/>
      </p:ext>
    </p:extLst>
  </p:cSld>
  <p:clrMapOvr>
    <a:masterClrMapping/>
  </p:clrMapOvr>
</p:sld>
</file>

<file path=ppt/theme/theme1.xml><?xml version="1.0" encoding="utf-8"?>
<a:theme xmlns:a="http://schemas.openxmlformats.org/drawingml/2006/main" name="Office dizains">
  <a:themeElements>
    <a:clrScheme name="Office dizains">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dizains">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dizain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2670</TotalTime>
  <Words>1160</Words>
  <Application>Microsoft Office PowerPoint</Application>
  <PresentationFormat>Slaidrāde ekrānā (4:3)</PresentationFormat>
  <Paragraphs>134</Paragraphs>
  <Slides>16</Slides>
  <Notes>4</Notes>
  <HiddenSlides>0</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16</vt:i4>
      </vt:variant>
    </vt:vector>
  </HeadingPairs>
  <TitlesOfParts>
    <vt:vector size="22" baseType="lpstr">
      <vt:lpstr>Aptos</vt:lpstr>
      <vt:lpstr>Aptos Display</vt:lpstr>
      <vt:lpstr>Arial</vt:lpstr>
      <vt:lpstr>Times New Roman</vt:lpstr>
      <vt:lpstr>Verdana</vt:lpstr>
      <vt:lpstr>Office dizains</vt:lpstr>
      <vt:lpstr>Teritorijas plānojumu piemērošana lēmumu pieņemšanā:  Valsts meža dienesta pieredze un izaicinājumi</vt:lpstr>
      <vt:lpstr> Teritorijas plānojumu pielietojums VMD darbā</vt:lpstr>
      <vt:lpstr> Teritorijas plānojumu pielietojums VMD darbā</vt:lpstr>
      <vt:lpstr> Teritoriju plānojumu normu piemērošanas problēmas: m/s darbības būtiski ierobežojumi  </vt:lpstr>
      <vt:lpstr>Teritoriju plānojumu normu piemērošanas problēmas - atmežošana </vt:lpstr>
      <vt:lpstr>Teritoriju plānojumu normu piemērošanas problēmas – ainaviskie elementi (1) </vt:lpstr>
      <vt:lpstr>Teritoriju plānojumu normu piemērošanas problēmas – ainaviskie elementi (2) </vt:lpstr>
      <vt:lpstr>Teritoriju plānojumu normu piemērošanas problēmas – ainaviskie elementi (3) </vt:lpstr>
      <vt:lpstr>Teritoriju plānojumu normu piemērošanas problēmas – ainaviskie elementi (4) </vt:lpstr>
      <vt:lpstr>Teritoriju plānojumu normu piemērošanas problēmas – ainaviskie elementi (5) </vt:lpstr>
      <vt:lpstr>Teritoriju plānojumu normu piemērošanas problēmas – ainaviskie elementi (6) </vt:lpstr>
      <vt:lpstr>Teritoriju plānojumu normu piemērošanas problēmas – vietējas nozīmes ĪADT </vt:lpstr>
      <vt:lpstr>Teritoriju plānojumu normu piemērošanas problēmas – virszemes ūdensobjekti un to aizsargjoslas</vt:lpstr>
      <vt:lpstr>Teritoriju plānojumu normu piemērošanas problēmas – neprecīza normu kopēšana</vt:lpstr>
      <vt:lpstr>Teritoriju plānojumu normu piemērošanas problēmas –  saskaņojumi </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Ieva Zadeika</dc:creator>
  <cp:lastModifiedBy>Ieva Zadeika</cp:lastModifiedBy>
  <cp:revision>30</cp:revision>
  <dcterms:created xsi:type="dcterms:W3CDTF">2026-04-21T08:22:37Z</dcterms:created>
  <dcterms:modified xsi:type="dcterms:W3CDTF">2026-05-06T09:05:54Z</dcterms:modified>
</cp:coreProperties>
</file>