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4"/>
    <p:sldMasterId id="2147483760" r:id="rId5"/>
    <p:sldMasterId id="2147483808" r:id="rId6"/>
  </p:sldMasterIdLst>
  <p:notesMasterIdLst>
    <p:notesMasterId r:id="rId52"/>
  </p:notesMasterIdLst>
  <p:handoutMasterIdLst>
    <p:handoutMasterId r:id="rId53"/>
  </p:handoutMasterIdLst>
  <p:sldIdLst>
    <p:sldId id="2147470937" r:id="rId7"/>
    <p:sldId id="2147470954" r:id="rId8"/>
    <p:sldId id="2147470961" r:id="rId9"/>
    <p:sldId id="2147470895" r:id="rId10"/>
    <p:sldId id="2147470946" r:id="rId11"/>
    <p:sldId id="2147470947" r:id="rId12"/>
    <p:sldId id="2147470898" r:id="rId13"/>
    <p:sldId id="2147470873" r:id="rId14"/>
    <p:sldId id="2147470896" r:id="rId15"/>
    <p:sldId id="2147470952" r:id="rId16"/>
    <p:sldId id="2147470953" r:id="rId17"/>
    <p:sldId id="2147470918" r:id="rId18"/>
    <p:sldId id="2147470945" r:id="rId19"/>
    <p:sldId id="2147470955" r:id="rId20"/>
    <p:sldId id="2147470956" r:id="rId21"/>
    <p:sldId id="2147470941" r:id="rId22"/>
    <p:sldId id="2147470942" r:id="rId23"/>
    <p:sldId id="2147470944" r:id="rId24"/>
    <p:sldId id="2145706606" r:id="rId25"/>
    <p:sldId id="2145706474" r:id="rId26"/>
    <p:sldId id="2145706570" r:id="rId27"/>
    <p:sldId id="2147470950" r:id="rId28"/>
    <p:sldId id="2147470938" r:id="rId29"/>
    <p:sldId id="2147470962" r:id="rId30"/>
    <p:sldId id="2147470940" r:id="rId31"/>
    <p:sldId id="2145706611" r:id="rId32"/>
    <p:sldId id="2147470951" r:id="rId33"/>
    <p:sldId id="2145706610" r:id="rId34"/>
    <p:sldId id="4942" r:id="rId35"/>
    <p:sldId id="2145706612" r:id="rId36"/>
    <p:sldId id="2145706477" r:id="rId37"/>
    <p:sldId id="2145706607" r:id="rId38"/>
    <p:sldId id="2147470935" r:id="rId39"/>
    <p:sldId id="2147470936" r:id="rId40"/>
    <p:sldId id="2147470932" r:id="rId41"/>
    <p:sldId id="2147470934" r:id="rId42"/>
    <p:sldId id="2147470921" r:id="rId43"/>
    <p:sldId id="2147470922" r:id="rId44"/>
    <p:sldId id="256" r:id="rId45"/>
    <p:sldId id="2147470913" r:id="rId46"/>
    <p:sldId id="2147470914" r:id="rId47"/>
    <p:sldId id="2147470915" r:id="rId48"/>
    <p:sldId id="2147470916" r:id="rId49"/>
    <p:sldId id="2147470912" r:id="rId50"/>
    <p:sldId id="270" r:id="rId5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FF8675-DB68-B871-A453-8D92F9EF7AA5}" name="Dita Grinberga-Ķesele" initials="DG" userId="S::Dita.Grinberga@vni.lv::dcf0bdba-7660-41e4-ba9c-cdf2560bb2a9" providerId="AD"/>
  <p188:author id="{602EC77C-4B2D-D8C3-CF13-64CF8274013D}" name="Sarmīte Ozola" initials="SO" userId="S::sarmite.ozola@vni.lv::f9a960d4-49e8-4add-af09-f381b85aaf46" providerId="AD"/>
  <p188:author id="{08A48F99-D057-A040-9853-64DB0FFFDAED}" name="Indra Stūriška" initials="IS" userId="Indra Stūriška" providerId="None"/>
  <p188:author id="{EDA0909E-05D6-B7FD-3968-2DA50BF7A3C2}" name="Ilze Dzene" initials="ID" userId="Ilze Dzen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749E4A"/>
    <a:srgbClr val="0099CC"/>
    <a:srgbClr val="6699FF"/>
    <a:srgbClr val="FF7C8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8A1D74-8126-45B8-B7F3-5FF0EBD71103}" v="1" dt="2026-04-27T11:12:07.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71" autoAdjust="0"/>
  </p:normalViewPr>
  <p:slideViewPr>
    <p:cSldViewPr snapToGrid="0">
      <p:cViewPr varScale="1">
        <p:scale>
          <a:sx n="98" d="100"/>
          <a:sy n="98" d="100"/>
        </p:scale>
        <p:origin x="1038" y="84"/>
      </p:cViewPr>
      <p:guideLst/>
    </p:cSldViewPr>
  </p:slideViewPr>
  <p:notesTextViewPr>
    <p:cViewPr>
      <p:scale>
        <a:sx n="1" d="1"/>
        <a:sy n="1" d="1"/>
      </p:scale>
      <p:origin x="0" y="0"/>
    </p:cViewPr>
  </p:notesTextViewPr>
  <p:notesViewPr>
    <p:cSldViewPr snapToGrid="0">
      <p:cViewPr varScale="1">
        <p:scale>
          <a:sx n="59" d="100"/>
          <a:sy n="59" d="100"/>
        </p:scale>
        <p:origin x="3331" y="11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ēna Koteļņikova" userId="480c6409-0974-46da-a42e-de3726b8b255" providerId="ADAL" clId="{8E93EE50-A047-4E02-876D-0E5434A5F0C1}"/>
    <pc:docChg chg="undo redo custSel addSld delSld modSld delMainMaster">
      <pc:chgData name="Irēna Koteļņikova" userId="480c6409-0974-46da-a42e-de3726b8b255" providerId="ADAL" clId="{8E93EE50-A047-4E02-876D-0E5434A5F0C1}" dt="2026-04-27T11:19:29.065" v="258" actId="6549"/>
      <pc:docMkLst>
        <pc:docMk/>
      </pc:docMkLst>
      <pc:sldChg chg="del">
        <pc:chgData name="Irēna Koteļņikova" userId="480c6409-0974-46da-a42e-de3726b8b255" providerId="ADAL" clId="{8E93EE50-A047-4E02-876D-0E5434A5F0C1}" dt="2026-04-27T11:07:21.425" v="235" actId="2696"/>
        <pc:sldMkLst>
          <pc:docMk/>
          <pc:sldMk cId="4262829885" sldId="2145706447"/>
        </pc:sldMkLst>
      </pc:sldChg>
      <pc:sldChg chg="del">
        <pc:chgData name="Irēna Koteļņikova" userId="480c6409-0974-46da-a42e-de3726b8b255" providerId="ADAL" clId="{8E93EE50-A047-4E02-876D-0E5434A5F0C1}" dt="2026-04-27T11:01:22.481" v="215" actId="2696"/>
        <pc:sldMkLst>
          <pc:docMk/>
          <pc:sldMk cId="2828621745" sldId="2145706462"/>
        </pc:sldMkLst>
      </pc:sldChg>
      <pc:sldChg chg="del">
        <pc:chgData name="Irēna Koteļņikova" userId="480c6409-0974-46da-a42e-de3726b8b255" providerId="ADAL" clId="{8E93EE50-A047-4E02-876D-0E5434A5F0C1}" dt="2026-04-27T11:07:49.342" v="238" actId="2696"/>
        <pc:sldMkLst>
          <pc:docMk/>
          <pc:sldMk cId="1959644436" sldId="2145706542"/>
        </pc:sldMkLst>
      </pc:sldChg>
      <pc:sldChg chg="del">
        <pc:chgData name="Irēna Koteļņikova" userId="480c6409-0974-46da-a42e-de3726b8b255" providerId="ADAL" clId="{8E93EE50-A047-4E02-876D-0E5434A5F0C1}" dt="2026-04-27T11:07:54.198" v="239" actId="2696"/>
        <pc:sldMkLst>
          <pc:docMk/>
          <pc:sldMk cId="2835185039" sldId="2145706543"/>
        </pc:sldMkLst>
      </pc:sldChg>
      <pc:sldChg chg="del">
        <pc:chgData name="Irēna Koteļņikova" userId="480c6409-0974-46da-a42e-de3726b8b255" providerId="ADAL" clId="{8E93EE50-A047-4E02-876D-0E5434A5F0C1}" dt="2026-04-27T11:08:21.417" v="242" actId="2696"/>
        <pc:sldMkLst>
          <pc:docMk/>
          <pc:sldMk cId="23909045" sldId="2145706544"/>
        </pc:sldMkLst>
      </pc:sldChg>
      <pc:sldChg chg="del">
        <pc:chgData name="Irēna Koteļņikova" userId="480c6409-0974-46da-a42e-de3726b8b255" providerId="ADAL" clId="{8E93EE50-A047-4E02-876D-0E5434A5F0C1}" dt="2026-04-27T11:08:32.164" v="243" actId="2696"/>
        <pc:sldMkLst>
          <pc:docMk/>
          <pc:sldMk cId="495432444" sldId="2145706545"/>
        </pc:sldMkLst>
      </pc:sldChg>
      <pc:sldChg chg="del">
        <pc:chgData name="Irēna Koteļņikova" userId="480c6409-0974-46da-a42e-de3726b8b255" providerId="ADAL" clId="{8E93EE50-A047-4E02-876D-0E5434A5F0C1}" dt="2026-04-27T11:09:00.741" v="245" actId="2696"/>
        <pc:sldMkLst>
          <pc:docMk/>
          <pc:sldMk cId="167039004" sldId="2145706550"/>
        </pc:sldMkLst>
      </pc:sldChg>
      <pc:sldChg chg="del">
        <pc:chgData name="Irēna Koteļņikova" userId="480c6409-0974-46da-a42e-de3726b8b255" providerId="ADAL" clId="{8E93EE50-A047-4E02-876D-0E5434A5F0C1}" dt="2026-04-27T11:09:26.594" v="247" actId="2696"/>
        <pc:sldMkLst>
          <pc:docMk/>
          <pc:sldMk cId="1469474661" sldId="2145706565"/>
        </pc:sldMkLst>
      </pc:sldChg>
      <pc:sldChg chg="del">
        <pc:chgData name="Irēna Koteļņikova" userId="480c6409-0974-46da-a42e-de3726b8b255" providerId="ADAL" clId="{8E93EE50-A047-4E02-876D-0E5434A5F0C1}" dt="2026-04-27T11:09:14.975" v="246" actId="2696"/>
        <pc:sldMkLst>
          <pc:docMk/>
          <pc:sldMk cId="3565565757" sldId="2145706568"/>
        </pc:sldMkLst>
      </pc:sldChg>
      <pc:sldChg chg="modSp mod">
        <pc:chgData name="Irēna Koteļņikova" userId="480c6409-0974-46da-a42e-de3726b8b255" providerId="ADAL" clId="{8E93EE50-A047-4E02-876D-0E5434A5F0C1}" dt="2026-04-27T10:49:35.330" v="96" actId="6549"/>
        <pc:sldMkLst>
          <pc:docMk/>
          <pc:sldMk cId="3676874634" sldId="2145706570"/>
        </pc:sldMkLst>
        <pc:spChg chg="mod">
          <ac:chgData name="Irēna Koteļņikova" userId="480c6409-0974-46da-a42e-de3726b8b255" providerId="ADAL" clId="{8E93EE50-A047-4E02-876D-0E5434A5F0C1}" dt="2026-04-27T10:49:35.330" v="96" actId="6549"/>
          <ac:spMkLst>
            <pc:docMk/>
            <pc:sldMk cId="3676874634" sldId="2145706570"/>
            <ac:spMk id="33" creationId="{E9D1B6E7-F1AA-81A7-426B-0DE841F449D7}"/>
          </ac:spMkLst>
        </pc:spChg>
      </pc:sldChg>
      <pc:sldChg chg="del">
        <pc:chgData name="Irēna Koteļņikova" userId="480c6409-0974-46da-a42e-de3726b8b255" providerId="ADAL" clId="{8E93EE50-A047-4E02-876D-0E5434A5F0C1}" dt="2026-04-27T11:07:24.442" v="236" actId="2696"/>
        <pc:sldMkLst>
          <pc:docMk/>
          <pc:sldMk cId="979469981" sldId="2145706573"/>
        </pc:sldMkLst>
      </pc:sldChg>
      <pc:sldChg chg="del">
        <pc:chgData name="Irēna Koteļņikova" userId="480c6409-0974-46da-a42e-de3726b8b255" providerId="ADAL" clId="{8E93EE50-A047-4E02-876D-0E5434A5F0C1}" dt="2026-04-27T11:02:47.686" v="217" actId="2696"/>
        <pc:sldMkLst>
          <pc:docMk/>
          <pc:sldMk cId="3144739191" sldId="2145706602"/>
        </pc:sldMkLst>
      </pc:sldChg>
      <pc:sldChg chg="del">
        <pc:chgData name="Irēna Koteļņikova" userId="480c6409-0974-46da-a42e-de3726b8b255" providerId="ADAL" clId="{8E93EE50-A047-4E02-876D-0E5434A5F0C1}" dt="2026-04-27T11:02:16.451" v="216" actId="2696"/>
        <pc:sldMkLst>
          <pc:docMk/>
          <pc:sldMk cId="3410496469" sldId="2145706605"/>
        </pc:sldMkLst>
      </pc:sldChg>
      <pc:sldChg chg="add del">
        <pc:chgData name="Irēna Koteļņikova" userId="480c6409-0974-46da-a42e-de3726b8b255" providerId="ADAL" clId="{8E93EE50-A047-4E02-876D-0E5434A5F0C1}" dt="2026-04-27T11:12:07.517" v="251"/>
        <pc:sldMkLst>
          <pc:docMk/>
          <pc:sldMk cId="3949990114" sldId="2145706607"/>
        </pc:sldMkLst>
      </pc:sldChg>
      <pc:sldChg chg="del">
        <pc:chgData name="Irēna Koteļņikova" userId="480c6409-0974-46da-a42e-de3726b8b255" providerId="ADAL" clId="{8E93EE50-A047-4E02-876D-0E5434A5F0C1}" dt="2026-04-27T10:59:59.365" v="214" actId="2696"/>
        <pc:sldMkLst>
          <pc:docMk/>
          <pc:sldMk cId="32389460" sldId="2147470888"/>
        </pc:sldMkLst>
      </pc:sldChg>
      <pc:sldChg chg="del">
        <pc:chgData name="Irēna Koteļņikova" userId="480c6409-0974-46da-a42e-de3726b8b255" providerId="ADAL" clId="{8E93EE50-A047-4E02-876D-0E5434A5F0C1}" dt="2026-04-27T10:33:17.460" v="0" actId="2696"/>
        <pc:sldMkLst>
          <pc:docMk/>
          <pc:sldMk cId="3350577595" sldId="2147470919"/>
        </pc:sldMkLst>
      </pc:sldChg>
      <pc:sldChg chg="del">
        <pc:chgData name="Irēna Koteļņikova" userId="480c6409-0974-46da-a42e-de3726b8b255" providerId="ADAL" clId="{8E93EE50-A047-4E02-876D-0E5434A5F0C1}" dt="2026-04-27T10:33:22.738" v="1" actId="2696"/>
        <pc:sldMkLst>
          <pc:docMk/>
          <pc:sldMk cId="2618837638" sldId="2147470920"/>
        </pc:sldMkLst>
      </pc:sldChg>
      <pc:sldChg chg="del">
        <pc:chgData name="Irēna Koteļņikova" userId="480c6409-0974-46da-a42e-de3726b8b255" providerId="ADAL" clId="{8E93EE50-A047-4E02-876D-0E5434A5F0C1}" dt="2026-04-27T11:08:45.241" v="244" actId="2696"/>
        <pc:sldMkLst>
          <pc:docMk/>
          <pc:sldMk cId="1375886749" sldId="2147470931"/>
        </pc:sldMkLst>
      </pc:sldChg>
      <pc:sldChg chg="add del">
        <pc:chgData name="Irēna Koteļņikova" userId="480c6409-0974-46da-a42e-de3726b8b255" providerId="ADAL" clId="{8E93EE50-A047-4E02-876D-0E5434A5F0C1}" dt="2026-04-27T11:08:04.904" v="241" actId="2696"/>
        <pc:sldMkLst>
          <pc:docMk/>
          <pc:sldMk cId="0" sldId="2147470935"/>
        </pc:sldMkLst>
      </pc:sldChg>
      <pc:sldChg chg="modSp mod">
        <pc:chgData name="Irēna Koteļņikova" userId="480c6409-0974-46da-a42e-de3726b8b255" providerId="ADAL" clId="{8E93EE50-A047-4E02-876D-0E5434A5F0C1}" dt="2026-04-27T11:19:29.065" v="258" actId="6549"/>
        <pc:sldMkLst>
          <pc:docMk/>
          <pc:sldMk cId="2546104647" sldId="2147470937"/>
        </pc:sldMkLst>
        <pc:spChg chg="mod">
          <ac:chgData name="Irēna Koteļņikova" userId="480c6409-0974-46da-a42e-de3726b8b255" providerId="ADAL" clId="{8E93EE50-A047-4E02-876D-0E5434A5F0C1}" dt="2026-04-27T11:19:29.065" v="258" actId="6549"/>
          <ac:spMkLst>
            <pc:docMk/>
            <pc:sldMk cId="2546104647" sldId="2147470937"/>
            <ac:spMk id="11" creationId="{1BA02F74-4E8B-9C33-7379-AD1D96559784}"/>
          </ac:spMkLst>
        </pc:spChg>
      </pc:sldChg>
      <pc:sldChg chg="modSp mod">
        <pc:chgData name="Irēna Koteļņikova" userId="480c6409-0974-46da-a42e-de3726b8b255" providerId="ADAL" clId="{8E93EE50-A047-4E02-876D-0E5434A5F0C1}" dt="2026-04-27T10:54:44.007" v="212" actId="207"/>
        <pc:sldMkLst>
          <pc:docMk/>
          <pc:sldMk cId="1888971299" sldId="2147470941"/>
        </pc:sldMkLst>
        <pc:spChg chg="mod">
          <ac:chgData name="Irēna Koteļņikova" userId="480c6409-0974-46da-a42e-de3726b8b255" providerId="ADAL" clId="{8E93EE50-A047-4E02-876D-0E5434A5F0C1}" dt="2026-04-27T10:54:44.007" v="212" actId="207"/>
          <ac:spMkLst>
            <pc:docMk/>
            <pc:sldMk cId="1888971299" sldId="2147470941"/>
            <ac:spMk id="25" creationId="{4189F031-74B8-D55C-D649-903B312CBB24}"/>
          </ac:spMkLst>
        </pc:spChg>
        <pc:grpChg chg="mod">
          <ac:chgData name="Irēna Koteļņikova" userId="480c6409-0974-46da-a42e-de3726b8b255" providerId="ADAL" clId="{8E93EE50-A047-4E02-876D-0E5434A5F0C1}" dt="2026-04-27T10:53:55.221" v="208" actId="1076"/>
          <ac:grpSpMkLst>
            <pc:docMk/>
            <pc:sldMk cId="1888971299" sldId="2147470941"/>
            <ac:grpSpMk id="8" creationId="{87F5B886-2708-EF48-9001-71F9A31C93A8}"/>
          </ac:grpSpMkLst>
        </pc:grpChg>
        <pc:grpChg chg="mod">
          <ac:chgData name="Irēna Koteļņikova" userId="480c6409-0974-46da-a42e-de3726b8b255" providerId="ADAL" clId="{8E93EE50-A047-4E02-876D-0E5434A5F0C1}" dt="2026-04-27T10:54:05.461" v="210" actId="1076"/>
          <ac:grpSpMkLst>
            <pc:docMk/>
            <pc:sldMk cId="1888971299" sldId="2147470941"/>
            <ac:grpSpMk id="43" creationId="{59894AA6-880F-F204-4607-2872B2662F73}"/>
          </ac:grpSpMkLst>
        </pc:grpChg>
        <pc:picChg chg="mod">
          <ac:chgData name="Irēna Koteļņikova" userId="480c6409-0974-46da-a42e-de3726b8b255" providerId="ADAL" clId="{8E93EE50-A047-4E02-876D-0E5434A5F0C1}" dt="2026-04-27T10:54:12.725" v="211" actId="1076"/>
          <ac:picMkLst>
            <pc:docMk/>
            <pc:sldMk cId="1888971299" sldId="2147470941"/>
            <ac:picMk id="13" creationId="{68F1CB77-AB65-326D-A4E2-169B399D208F}"/>
          </ac:picMkLst>
        </pc:picChg>
      </pc:sldChg>
      <pc:sldChg chg="addSp delSp modSp mod">
        <pc:chgData name="Irēna Koteļņikova" userId="480c6409-0974-46da-a42e-de3726b8b255" providerId="ADAL" clId="{8E93EE50-A047-4E02-876D-0E5434A5F0C1}" dt="2026-04-27T10:46:16.312" v="95" actId="6549"/>
        <pc:sldMkLst>
          <pc:docMk/>
          <pc:sldMk cId="1491095766" sldId="2147470944"/>
        </pc:sldMkLst>
        <pc:spChg chg="del">
          <ac:chgData name="Irēna Koteļņikova" userId="480c6409-0974-46da-a42e-de3726b8b255" providerId="ADAL" clId="{8E93EE50-A047-4E02-876D-0E5434A5F0C1}" dt="2026-04-27T10:43:42.031" v="55" actId="21"/>
          <ac:spMkLst>
            <pc:docMk/>
            <pc:sldMk cId="1491095766" sldId="2147470944"/>
            <ac:spMk id="12" creationId="{CA58C72E-8FB8-98C5-68F5-B169D722ED3B}"/>
          </ac:spMkLst>
        </pc:spChg>
        <pc:spChg chg="mod">
          <ac:chgData name="Irēna Koteļņikova" userId="480c6409-0974-46da-a42e-de3726b8b255" providerId="ADAL" clId="{8E93EE50-A047-4E02-876D-0E5434A5F0C1}" dt="2026-04-27T10:43:48.882" v="57" actId="14100"/>
          <ac:spMkLst>
            <pc:docMk/>
            <pc:sldMk cId="1491095766" sldId="2147470944"/>
            <ac:spMk id="14" creationId="{7797061D-8501-ACF6-12F0-0F2B6AF29A6D}"/>
          </ac:spMkLst>
        </pc:spChg>
        <pc:spChg chg="del mod topLvl">
          <ac:chgData name="Irēna Koteļņikova" userId="480c6409-0974-46da-a42e-de3726b8b255" providerId="ADAL" clId="{8E93EE50-A047-4E02-876D-0E5434A5F0C1}" dt="2026-04-27T10:44:38.857" v="67" actId="21"/>
          <ac:spMkLst>
            <pc:docMk/>
            <pc:sldMk cId="1491095766" sldId="2147470944"/>
            <ac:spMk id="15" creationId="{B9EB3CEE-17B9-D739-AC67-3902A7A31632}"/>
          </ac:spMkLst>
        </pc:spChg>
        <pc:spChg chg="del topLvl">
          <ac:chgData name="Irēna Koteļņikova" userId="480c6409-0974-46da-a42e-de3726b8b255" providerId="ADAL" clId="{8E93EE50-A047-4E02-876D-0E5434A5F0C1}" dt="2026-04-27T10:43:37.844" v="54" actId="21"/>
          <ac:spMkLst>
            <pc:docMk/>
            <pc:sldMk cId="1491095766" sldId="2147470944"/>
            <ac:spMk id="16" creationId="{BC3A966A-330E-DE8B-D76E-6777B0B4BD92}"/>
          </ac:spMkLst>
        </pc:spChg>
        <pc:spChg chg="mod">
          <ac:chgData name="Irēna Koteļņikova" userId="480c6409-0974-46da-a42e-de3726b8b255" providerId="ADAL" clId="{8E93EE50-A047-4E02-876D-0E5434A5F0C1}" dt="2026-04-27T10:41:45.280" v="41" actId="207"/>
          <ac:spMkLst>
            <pc:docMk/>
            <pc:sldMk cId="1491095766" sldId="2147470944"/>
            <ac:spMk id="21" creationId="{DAACC9C4-ADB9-2B80-B2C1-E7A08B56CD57}"/>
          </ac:spMkLst>
        </pc:spChg>
        <pc:spChg chg="mod">
          <ac:chgData name="Irēna Koteļņikova" userId="480c6409-0974-46da-a42e-de3726b8b255" providerId="ADAL" clId="{8E93EE50-A047-4E02-876D-0E5434A5F0C1}" dt="2026-04-27T10:41:54.032" v="42" actId="207"/>
          <ac:spMkLst>
            <pc:docMk/>
            <pc:sldMk cId="1491095766" sldId="2147470944"/>
            <ac:spMk id="23" creationId="{3410F4AF-7E6D-9913-B645-D7518308451E}"/>
          </ac:spMkLst>
        </pc:spChg>
        <pc:spChg chg="mod topLvl">
          <ac:chgData name="Irēna Koteļņikova" userId="480c6409-0974-46da-a42e-de3726b8b255" providerId="ADAL" clId="{8E93EE50-A047-4E02-876D-0E5434A5F0C1}" dt="2026-04-27T10:44:19.773" v="64" actId="14100"/>
          <ac:spMkLst>
            <pc:docMk/>
            <pc:sldMk cId="1491095766" sldId="2147470944"/>
            <ac:spMk id="24" creationId="{DA13287D-885F-E00B-F3E4-2C9A75C99574}"/>
          </ac:spMkLst>
        </pc:spChg>
        <pc:spChg chg="mod topLvl">
          <ac:chgData name="Irēna Koteļņikova" userId="480c6409-0974-46da-a42e-de3726b8b255" providerId="ADAL" clId="{8E93EE50-A047-4E02-876D-0E5434A5F0C1}" dt="2026-04-27T10:45:07.371" v="76" actId="14100"/>
          <ac:spMkLst>
            <pc:docMk/>
            <pc:sldMk cId="1491095766" sldId="2147470944"/>
            <ac:spMk id="25" creationId="{B2B1D092-8930-B9CE-C4CB-BFAC964E2E9E}"/>
          </ac:spMkLst>
        </pc:spChg>
        <pc:spChg chg="del">
          <ac:chgData name="Irēna Koteļņikova" userId="480c6409-0974-46da-a42e-de3726b8b255" providerId="ADAL" clId="{8E93EE50-A047-4E02-876D-0E5434A5F0C1}" dt="2026-04-27T10:44:32.825" v="66" actId="21"/>
          <ac:spMkLst>
            <pc:docMk/>
            <pc:sldMk cId="1491095766" sldId="2147470944"/>
            <ac:spMk id="27" creationId="{EA9CC329-E900-D3A9-33C0-9C72D547D6DC}"/>
          </ac:spMkLst>
        </pc:spChg>
        <pc:spChg chg="mod">
          <ac:chgData name="Irēna Koteļņikova" userId="480c6409-0974-46da-a42e-de3726b8b255" providerId="ADAL" clId="{8E93EE50-A047-4E02-876D-0E5434A5F0C1}" dt="2026-04-27T10:45:02.574" v="74" actId="14100"/>
          <ac:spMkLst>
            <pc:docMk/>
            <pc:sldMk cId="1491095766" sldId="2147470944"/>
            <ac:spMk id="31" creationId="{6FFF6ADE-1C11-7C1E-6C72-5E118D9B4415}"/>
          </ac:spMkLst>
        </pc:spChg>
        <pc:spChg chg="del">
          <ac:chgData name="Irēna Koteļņikova" userId="480c6409-0974-46da-a42e-de3726b8b255" providerId="ADAL" clId="{8E93EE50-A047-4E02-876D-0E5434A5F0C1}" dt="2026-04-27T10:44:53.785" v="71" actId="21"/>
          <ac:spMkLst>
            <pc:docMk/>
            <pc:sldMk cId="1491095766" sldId="2147470944"/>
            <ac:spMk id="34" creationId="{E9A31454-0BEE-20D8-DE9C-BFDD52571133}"/>
          </ac:spMkLst>
        </pc:spChg>
        <pc:spChg chg="mod">
          <ac:chgData name="Irēna Koteļņikova" userId="480c6409-0974-46da-a42e-de3726b8b255" providerId="ADAL" clId="{8E93EE50-A047-4E02-876D-0E5434A5F0C1}" dt="2026-04-27T10:46:16.312" v="95" actId="6549"/>
          <ac:spMkLst>
            <pc:docMk/>
            <pc:sldMk cId="1491095766" sldId="2147470944"/>
            <ac:spMk id="35" creationId="{44D27787-59F5-0C41-84E5-763FE26411D1}"/>
          </ac:spMkLst>
        </pc:spChg>
        <pc:spChg chg="add del mod">
          <ac:chgData name="Irēna Koteļņikova" userId="480c6409-0974-46da-a42e-de3726b8b255" providerId="ADAL" clId="{8E93EE50-A047-4E02-876D-0E5434A5F0C1}" dt="2026-04-27T10:44:56.008" v="72" actId="1076"/>
          <ac:spMkLst>
            <pc:docMk/>
            <pc:sldMk cId="1491095766" sldId="2147470944"/>
            <ac:spMk id="36" creationId="{EEA5C379-7B25-C2DF-59BD-E7E673C76CC2}"/>
          </ac:spMkLst>
        </pc:spChg>
        <pc:spChg chg="del">
          <ac:chgData name="Irēna Koteļņikova" userId="480c6409-0974-46da-a42e-de3726b8b255" providerId="ADAL" clId="{8E93EE50-A047-4E02-876D-0E5434A5F0C1}" dt="2026-04-27T10:39:01.338" v="14" actId="21"/>
          <ac:spMkLst>
            <pc:docMk/>
            <pc:sldMk cId="1491095766" sldId="2147470944"/>
            <ac:spMk id="37" creationId="{89E169EE-199A-246A-8495-07BA3FA6E627}"/>
          </ac:spMkLst>
        </pc:spChg>
        <pc:spChg chg="del mod">
          <ac:chgData name="Irēna Koteļņikova" userId="480c6409-0974-46da-a42e-de3726b8b255" providerId="ADAL" clId="{8E93EE50-A047-4E02-876D-0E5434A5F0C1}" dt="2026-04-27T10:39:18.388" v="15" actId="21"/>
          <ac:spMkLst>
            <pc:docMk/>
            <pc:sldMk cId="1491095766" sldId="2147470944"/>
            <ac:spMk id="39" creationId="{812039F3-435C-B8DF-3F3A-D2DEEC3E806B}"/>
          </ac:spMkLst>
        </pc:spChg>
        <pc:spChg chg="del topLvl">
          <ac:chgData name="Irēna Koteļņikova" userId="480c6409-0974-46da-a42e-de3726b8b255" providerId="ADAL" clId="{8E93EE50-A047-4E02-876D-0E5434A5F0C1}" dt="2026-04-27T10:44:24.180" v="65" actId="21"/>
          <ac:spMkLst>
            <pc:docMk/>
            <pc:sldMk cId="1491095766" sldId="2147470944"/>
            <ac:spMk id="40" creationId="{0E60DBE5-9F48-E25D-57D5-D65A372B5425}"/>
          </ac:spMkLst>
        </pc:spChg>
        <pc:spChg chg="mod topLvl">
          <ac:chgData name="Irēna Koteļņikova" userId="480c6409-0974-46da-a42e-de3726b8b255" providerId="ADAL" clId="{8E93EE50-A047-4E02-876D-0E5434A5F0C1}" dt="2026-04-27T10:45:33.020" v="82" actId="14100"/>
          <ac:spMkLst>
            <pc:docMk/>
            <pc:sldMk cId="1491095766" sldId="2147470944"/>
            <ac:spMk id="47" creationId="{C4997301-A5E8-C5AE-594A-CC0588D27901}"/>
          </ac:spMkLst>
        </pc:spChg>
        <pc:spChg chg="del mod topLvl">
          <ac:chgData name="Irēna Koteļņikova" userId="480c6409-0974-46da-a42e-de3726b8b255" providerId="ADAL" clId="{8E93EE50-A047-4E02-876D-0E5434A5F0C1}" dt="2026-04-27T10:40:52.651" v="35" actId="21"/>
          <ac:spMkLst>
            <pc:docMk/>
            <pc:sldMk cId="1491095766" sldId="2147470944"/>
            <ac:spMk id="49" creationId="{4651D789-C507-C302-709B-1960220E8C36}"/>
          </ac:spMkLst>
        </pc:spChg>
        <pc:spChg chg="add del mod topLvl">
          <ac:chgData name="Irēna Koteļņikova" userId="480c6409-0974-46da-a42e-de3726b8b255" providerId="ADAL" clId="{8E93EE50-A047-4E02-876D-0E5434A5F0C1}" dt="2026-04-27T10:45:26.623" v="80" actId="14100"/>
          <ac:spMkLst>
            <pc:docMk/>
            <pc:sldMk cId="1491095766" sldId="2147470944"/>
            <ac:spMk id="52" creationId="{19CE020E-3365-19F9-5977-FF8E97E835AB}"/>
          </ac:spMkLst>
        </pc:spChg>
        <pc:spChg chg="del topLvl">
          <ac:chgData name="Irēna Koteļņikova" userId="480c6409-0974-46da-a42e-de3726b8b255" providerId="ADAL" clId="{8E93EE50-A047-4E02-876D-0E5434A5F0C1}" dt="2026-04-27T10:39:27.104" v="17" actId="21"/>
          <ac:spMkLst>
            <pc:docMk/>
            <pc:sldMk cId="1491095766" sldId="2147470944"/>
            <ac:spMk id="62" creationId="{4A47DB29-2C87-D21E-AB2B-E11BF6E6E3EF}"/>
          </ac:spMkLst>
        </pc:spChg>
        <pc:spChg chg="mod topLvl">
          <ac:chgData name="Irēna Koteļņikova" userId="480c6409-0974-46da-a42e-de3726b8b255" providerId="ADAL" clId="{8E93EE50-A047-4E02-876D-0E5434A5F0C1}" dt="2026-04-27T10:45:20.623" v="78" actId="14100"/>
          <ac:spMkLst>
            <pc:docMk/>
            <pc:sldMk cId="1491095766" sldId="2147470944"/>
            <ac:spMk id="63" creationId="{BEE219BB-15E9-F6D7-D75D-A9F925B90495}"/>
          </ac:spMkLst>
        </pc:spChg>
        <pc:grpChg chg="del mod">
          <ac:chgData name="Irēna Koteļņikova" userId="480c6409-0974-46da-a42e-de3726b8b255" providerId="ADAL" clId="{8E93EE50-A047-4E02-876D-0E5434A5F0C1}" dt="2026-04-27T10:43:37.844" v="54" actId="21"/>
          <ac:grpSpMkLst>
            <pc:docMk/>
            <pc:sldMk cId="1491095766" sldId="2147470944"/>
            <ac:grpSpMk id="4" creationId="{51A63BB0-3FFE-4F5F-DAFA-887B5F78DD29}"/>
          </ac:grpSpMkLst>
        </pc:grpChg>
        <pc:grpChg chg="del topLvl">
          <ac:chgData name="Irēna Koteļņikova" userId="480c6409-0974-46da-a42e-de3726b8b255" providerId="ADAL" clId="{8E93EE50-A047-4E02-876D-0E5434A5F0C1}" dt="2026-04-27T10:44:24.180" v="65" actId="21"/>
          <ac:grpSpMkLst>
            <pc:docMk/>
            <pc:sldMk cId="1491095766" sldId="2147470944"/>
            <ac:grpSpMk id="6" creationId="{7EAF986B-8D8E-4D0F-F7CA-92B9BF129A6B}"/>
          </ac:grpSpMkLst>
        </pc:grpChg>
        <pc:grpChg chg="del">
          <ac:chgData name="Irēna Koteļņikova" userId="480c6409-0974-46da-a42e-de3726b8b255" providerId="ADAL" clId="{8E93EE50-A047-4E02-876D-0E5434A5F0C1}" dt="2026-04-27T10:38:52.598" v="13" actId="21"/>
          <ac:grpSpMkLst>
            <pc:docMk/>
            <pc:sldMk cId="1491095766" sldId="2147470944"/>
            <ac:grpSpMk id="7" creationId="{B81F63EB-0284-0411-E442-482EE9A3B4A2}"/>
          </ac:grpSpMkLst>
        </pc:grpChg>
        <pc:grpChg chg="del mod">
          <ac:chgData name="Irēna Koteļņikova" userId="480c6409-0974-46da-a42e-de3726b8b255" providerId="ADAL" clId="{8E93EE50-A047-4E02-876D-0E5434A5F0C1}" dt="2026-04-27T10:39:27.104" v="17" actId="21"/>
          <ac:grpSpMkLst>
            <pc:docMk/>
            <pc:sldMk cId="1491095766" sldId="2147470944"/>
            <ac:grpSpMk id="8" creationId="{E631B5B1-1486-494B-49D6-AEEDAD2A8D58}"/>
          </ac:grpSpMkLst>
        </pc:grpChg>
        <pc:grpChg chg="del mod">
          <ac:chgData name="Irēna Koteļņikova" userId="480c6409-0974-46da-a42e-de3726b8b255" providerId="ADAL" clId="{8E93EE50-A047-4E02-876D-0E5434A5F0C1}" dt="2026-04-27T10:44:38.857" v="67" actId="21"/>
          <ac:grpSpMkLst>
            <pc:docMk/>
            <pc:sldMk cId="1491095766" sldId="2147470944"/>
            <ac:grpSpMk id="11" creationId="{CB271398-74BB-49F3-03CE-F6F5195153A3}"/>
          </ac:grpSpMkLst>
        </pc:grpChg>
        <pc:grpChg chg="add del mod">
          <ac:chgData name="Irēna Koteļņikova" userId="480c6409-0974-46da-a42e-de3726b8b255" providerId="ADAL" clId="{8E93EE50-A047-4E02-876D-0E5434A5F0C1}" dt="2026-04-27T10:40:52.651" v="35" actId="21"/>
          <ac:grpSpMkLst>
            <pc:docMk/>
            <pc:sldMk cId="1491095766" sldId="2147470944"/>
            <ac:grpSpMk id="20" creationId="{973F925E-29A9-EFA9-8CE2-086DBAEE5C40}"/>
          </ac:grpSpMkLst>
        </pc:grpChg>
        <pc:grpChg chg="mod">
          <ac:chgData name="Irēna Koteļņikova" userId="480c6409-0974-46da-a42e-de3726b8b255" providerId="ADAL" clId="{8E93EE50-A047-4E02-876D-0E5434A5F0C1}" dt="2026-04-27T10:41:38.967" v="40" actId="207"/>
          <ac:grpSpMkLst>
            <pc:docMk/>
            <pc:sldMk cId="1491095766" sldId="2147470944"/>
            <ac:grpSpMk id="29" creationId="{8999664A-F552-B53B-C563-6FC174B50153}"/>
          </ac:grpSpMkLst>
        </pc:grpChg>
        <pc:picChg chg="mod">
          <ac:chgData name="Irēna Koteļņikova" userId="480c6409-0974-46da-a42e-de3726b8b255" providerId="ADAL" clId="{8E93EE50-A047-4E02-876D-0E5434A5F0C1}" dt="2026-04-27T10:41:38.967" v="40" actId="207"/>
          <ac:picMkLst>
            <pc:docMk/>
            <pc:sldMk cId="1491095766" sldId="2147470944"/>
            <ac:picMk id="22" creationId="{ED32D37E-C966-ABBC-4E40-2776E7AD211C}"/>
          </ac:picMkLst>
        </pc:picChg>
        <pc:picChg chg="del topLvl">
          <ac:chgData name="Irēna Koteļņikova" userId="480c6409-0974-46da-a42e-de3726b8b255" providerId="ADAL" clId="{8E93EE50-A047-4E02-876D-0E5434A5F0C1}" dt="2026-04-27T10:38:52.598" v="13" actId="21"/>
          <ac:picMkLst>
            <pc:docMk/>
            <pc:sldMk cId="1491095766" sldId="2147470944"/>
            <ac:picMk id="41" creationId="{A2E8A7AA-4D80-30A5-84EB-A2FC0E74E871}"/>
          </ac:picMkLst>
        </pc:picChg>
        <pc:picChg chg="del">
          <ac:chgData name="Irēna Koteļņikova" userId="480c6409-0974-46da-a42e-de3726b8b255" providerId="ADAL" clId="{8E93EE50-A047-4E02-876D-0E5434A5F0C1}" dt="2026-04-27T10:38:45.890" v="12" actId="21"/>
          <ac:picMkLst>
            <pc:docMk/>
            <pc:sldMk cId="1491095766" sldId="2147470944"/>
            <ac:picMk id="50" creationId="{6DD83CCC-831B-7FA8-E1CB-0060E6FEDF41}"/>
          </ac:picMkLst>
        </pc:picChg>
        <pc:picChg chg="del mod">
          <ac:chgData name="Irēna Koteļņikova" userId="480c6409-0974-46da-a42e-de3726b8b255" providerId="ADAL" clId="{8E93EE50-A047-4E02-876D-0E5434A5F0C1}" dt="2026-04-27T10:38:41.794" v="11" actId="21"/>
          <ac:picMkLst>
            <pc:docMk/>
            <pc:sldMk cId="1491095766" sldId="2147470944"/>
            <ac:picMk id="54" creationId="{08A6760A-8727-437D-5A9C-6FD22CDD2D2E}"/>
          </ac:picMkLst>
        </pc:picChg>
      </pc:sldChg>
      <pc:sldChg chg="addSp delSp modSp mod">
        <pc:chgData name="Irēna Koteļņikova" userId="480c6409-0974-46da-a42e-de3726b8b255" providerId="ADAL" clId="{8E93EE50-A047-4E02-876D-0E5434A5F0C1}" dt="2026-04-27T11:06:49.580" v="234" actId="1076"/>
        <pc:sldMkLst>
          <pc:docMk/>
          <pc:sldMk cId="3659589272" sldId="2147470951"/>
        </pc:sldMkLst>
        <pc:picChg chg="add del mod">
          <ac:chgData name="Irēna Koteļņikova" userId="480c6409-0974-46da-a42e-de3726b8b255" providerId="ADAL" clId="{8E93EE50-A047-4E02-876D-0E5434A5F0C1}" dt="2026-04-27T11:06:35.804" v="233" actId="1076"/>
          <ac:picMkLst>
            <pc:docMk/>
            <pc:sldMk cId="3659589272" sldId="2147470951"/>
            <ac:picMk id="7" creationId="{87CF4719-CF69-EEB4-D8F5-2E242C3A3F8A}"/>
          </ac:picMkLst>
        </pc:picChg>
        <pc:picChg chg="del">
          <ac:chgData name="Irēna Koteļņikova" userId="480c6409-0974-46da-a42e-de3726b8b255" providerId="ADAL" clId="{8E93EE50-A047-4E02-876D-0E5434A5F0C1}" dt="2026-04-27T11:06:28.833" v="232" actId="21"/>
          <ac:picMkLst>
            <pc:docMk/>
            <pc:sldMk cId="3659589272" sldId="2147470951"/>
            <ac:picMk id="44" creationId="{ED5DC98B-DFD5-484E-577F-D7376D7E3D19}"/>
          </ac:picMkLst>
        </pc:picChg>
        <pc:cxnChg chg="mod">
          <ac:chgData name="Irēna Koteļņikova" userId="480c6409-0974-46da-a42e-de3726b8b255" providerId="ADAL" clId="{8E93EE50-A047-4E02-876D-0E5434A5F0C1}" dt="2026-04-27T11:06:49.580" v="234" actId="1076"/>
          <ac:cxnSpMkLst>
            <pc:docMk/>
            <pc:sldMk cId="3659589272" sldId="2147470951"/>
            <ac:cxnSpMk id="42" creationId="{3E4A2927-EA75-9CD6-723C-FE9D55B83B61}"/>
          </ac:cxnSpMkLst>
        </pc:cxnChg>
      </pc:sldChg>
      <pc:sldChg chg="delSp add del mod">
        <pc:chgData name="Irēna Koteļņikova" userId="480c6409-0974-46da-a42e-de3726b8b255" providerId="ADAL" clId="{8E93EE50-A047-4E02-876D-0E5434A5F0C1}" dt="2026-04-27T11:05:21.345" v="226" actId="21"/>
        <pc:sldMkLst>
          <pc:docMk/>
          <pc:sldMk cId="2805594640" sldId="2147470952"/>
        </pc:sldMkLst>
        <pc:picChg chg="del">
          <ac:chgData name="Irēna Koteļņikova" userId="480c6409-0974-46da-a42e-de3726b8b255" providerId="ADAL" clId="{8E93EE50-A047-4E02-876D-0E5434A5F0C1}" dt="2026-04-27T11:05:21.345" v="226" actId="21"/>
          <ac:picMkLst>
            <pc:docMk/>
            <pc:sldMk cId="2805594640" sldId="2147470952"/>
            <ac:picMk id="4" creationId="{BEF237E3-1538-01AA-0930-A571FE2230E9}"/>
          </ac:picMkLst>
        </pc:picChg>
      </pc:sldChg>
      <pc:sldChg chg="delSp mod">
        <pc:chgData name="Irēna Koteļņikova" userId="480c6409-0974-46da-a42e-de3726b8b255" providerId="ADAL" clId="{8E93EE50-A047-4E02-876D-0E5434A5F0C1}" dt="2026-04-27T11:05:09.843" v="223" actId="21"/>
        <pc:sldMkLst>
          <pc:docMk/>
          <pc:sldMk cId="47279954" sldId="2147470953"/>
        </pc:sldMkLst>
        <pc:picChg chg="del">
          <ac:chgData name="Irēna Koteļņikova" userId="480c6409-0974-46da-a42e-de3726b8b255" providerId="ADAL" clId="{8E93EE50-A047-4E02-876D-0E5434A5F0C1}" dt="2026-04-27T11:05:09.843" v="223" actId="21"/>
          <ac:picMkLst>
            <pc:docMk/>
            <pc:sldMk cId="47279954" sldId="2147470953"/>
            <ac:picMk id="4" creationId="{E92FC8D1-0A10-455C-C48D-DDA3F1076A71}"/>
          </ac:picMkLst>
        </pc:picChg>
      </pc:sldChg>
      <pc:sldChg chg="addSp delSp mod">
        <pc:chgData name="Irēna Koteļņikova" userId="480c6409-0974-46da-a42e-de3726b8b255" providerId="ADAL" clId="{8E93EE50-A047-4E02-876D-0E5434A5F0C1}" dt="2026-04-27T11:05:02.074" v="222" actId="21"/>
        <pc:sldMkLst>
          <pc:docMk/>
          <pc:sldMk cId="3796637639" sldId="2147470955"/>
        </pc:sldMkLst>
        <pc:picChg chg="add del">
          <ac:chgData name="Irēna Koteļņikova" userId="480c6409-0974-46da-a42e-de3726b8b255" providerId="ADAL" clId="{8E93EE50-A047-4E02-876D-0E5434A5F0C1}" dt="2026-04-27T11:05:02.074" v="222" actId="21"/>
          <ac:picMkLst>
            <pc:docMk/>
            <pc:sldMk cId="3796637639" sldId="2147470955"/>
            <ac:picMk id="4" creationId="{61B55CFB-F0E6-909B-AA76-B93ED7ADA48A}"/>
          </ac:picMkLst>
        </pc:picChg>
      </pc:sldChg>
      <pc:sldChg chg="addSp delSp mod">
        <pc:chgData name="Irēna Koteļņikova" userId="480c6409-0974-46da-a42e-de3726b8b255" providerId="ADAL" clId="{8E93EE50-A047-4E02-876D-0E5434A5F0C1}" dt="2026-04-27T11:04:38.880" v="220" actId="21"/>
        <pc:sldMkLst>
          <pc:docMk/>
          <pc:sldMk cId="2324894486" sldId="2147470956"/>
        </pc:sldMkLst>
        <pc:picChg chg="add del">
          <ac:chgData name="Irēna Koteļņikova" userId="480c6409-0974-46da-a42e-de3726b8b255" providerId="ADAL" clId="{8E93EE50-A047-4E02-876D-0E5434A5F0C1}" dt="2026-04-27T11:04:38.880" v="220" actId="21"/>
          <ac:picMkLst>
            <pc:docMk/>
            <pc:sldMk cId="2324894486" sldId="2147470956"/>
            <ac:picMk id="2" creationId="{AC356435-9936-3811-D1D5-EC597CF6F2DB}"/>
          </ac:picMkLst>
        </pc:picChg>
      </pc:sldChg>
      <pc:sldChg chg="del">
        <pc:chgData name="Irēna Koteļņikova" userId="480c6409-0974-46da-a42e-de3726b8b255" providerId="ADAL" clId="{8E93EE50-A047-4E02-876D-0E5434A5F0C1}" dt="2026-04-27T11:10:18.313" v="248" actId="2696"/>
        <pc:sldMkLst>
          <pc:docMk/>
          <pc:sldMk cId="1933914275" sldId="2147470957"/>
        </pc:sldMkLst>
      </pc:sldChg>
      <pc:sldChg chg="del">
        <pc:chgData name="Irēna Koteļņikova" userId="480c6409-0974-46da-a42e-de3726b8b255" providerId="ADAL" clId="{8E93EE50-A047-4E02-876D-0E5434A5F0C1}" dt="2026-04-27T11:10:24.311" v="249" actId="2696"/>
        <pc:sldMkLst>
          <pc:docMk/>
          <pc:sldMk cId="1124029558" sldId="2147470958"/>
        </pc:sldMkLst>
      </pc:sldChg>
      <pc:sldChg chg="del">
        <pc:chgData name="Irēna Koteļņikova" userId="480c6409-0974-46da-a42e-de3726b8b255" providerId="ADAL" clId="{8E93EE50-A047-4E02-876D-0E5434A5F0C1}" dt="2026-04-27T11:10:38.005" v="250" actId="2696"/>
        <pc:sldMkLst>
          <pc:docMk/>
          <pc:sldMk cId="2861173422" sldId="2147470959"/>
        </pc:sldMkLst>
      </pc:sldChg>
      <pc:sldChg chg="del">
        <pc:chgData name="Irēna Koteļņikova" userId="480c6409-0974-46da-a42e-de3726b8b255" providerId="ADAL" clId="{8E93EE50-A047-4E02-876D-0E5434A5F0C1}" dt="2026-04-27T10:59:04.509" v="213" actId="2696"/>
        <pc:sldMkLst>
          <pc:docMk/>
          <pc:sldMk cId="1663171047" sldId="2147470960"/>
        </pc:sldMkLst>
      </pc:sldChg>
      <pc:sldChg chg="delSp mod">
        <pc:chgData name="Irēna Koteļņikova" userId="480c6409-0974-46da-a42e-de3726b8b255" providerId="ADAL" clId="{8E93EE50-A047-4E02-876D-0E5434A5F0C1}" dt="2026-04-27T11:05:31.104" v="227" actId="21"/>
        <pc:sldMkLst>
          <pc:docMk/>
          <pc:sldMk cId="1813833831" sldId="2147470961"/>
        </pc:sldMkLst>
        <pc:picChg chg="del">
          <ac:chgData name="Irēna Koteļņikova" userId="480c6409-0974-46da-a42e-de3726b8b255" providerId="ADAL" clId="{8E93EE50-A047-4E02-876D-0E5434A5F0C1}" dt="2026-04-27T11:05:31.104" v="227" actId="21"/>
          <ac:picMkLst>
            <pc:docMk/>
            <pc:sldMk cId="1813833831" sldId="2147470961"/>
            <ac:picMk id="4" creationId="{4B234865-A49F-798F-209D-89AA5E3C09DB}"/>
          </ac:picMkLst>
        </pc:picChg>
      </pc:sldChg>
      <pc:sldChg chg="delSp mod">
        <pc:chgData name="Irēna Koteļņikova" userId="480c6409-0974-46da-a42e-de3726b8b255" providerId="ADAL" clId="{8E93EE50-A047-4E02-876D-0E5434A5F0C1}" dt="2026-04-27T11:06:09.529" v="228" actId="21"/>
        <pc:sldMkLst>
          <pc:docMk/>
          <pc:sldMk cId="3983441746" sldId="2147470962"/>
        </pc:sldMkLst>
        <pc:picChg chg="del">
          <ac:chgData name="Irēna Koteļņikova" userId="480c6409-0974-46da-a42e-de3726b8b255" providerId="ADAL" clId="{8E93EE50-A047-4E02-876D-0E5434A5F0C1}" dt="2026-04-27T11:06:09.529" v="228" actId="21"/>
          <ac:picMkLst>
            <pc:docMk/>
            <pc:sldMk cId="3983441746" sldId="2147470962"/>
            <ac:picMk id="4" creationId="{4AFB9A40-C5A4-2EAF-D8B4-71CFA020BFF7}"/>
          </ac:picMkLst>
        </pc:picChg>
      </pc:sldChg>
      <pc:sldMasterChg chg="del delSldLayout">
        <pc:chgData name="Irēna Koteļņikova" userId="480c6409-0974-46da-a42e-de3726b8b255" providerId="ADAL" clId="{8E93EE50-A047-4E02-876D-0E5434A5F0C1}" dt="2026-04-27T11:10:24.311" v="249" actId="2696"/>
        <pc:sldMasterMkLst>
          <pc:docMk/>
          <pc:sldMasterMk cId="1113683161" sldId="2147483795"/>
        </pc:sldMasterMkLst>
        <pc:sldLayoutChg chg="del">
          <pc:chgData name="Irēna Koteļņikova" userId="480c6409-0974-46da-a42e-de3726b8b255" providerId="ADAL" clId="{8E93EE50-A047-4E02-876D-0E5434A5F0C1}" dt="2026-04-27T11:10:24.311" v="249" actId="2696"/>
          <pc:sldLayoutMkLst>
            <pc:docMk/>
            <pc:sldMasterMk cId="1113683161" sldId="2147483795"/>
            <pc:sldLayoutMk cId="559587870" sldId="2147483796"/>
          </pc:sldLayoutMkLst>
        </pc:sldLayoutChg>
        <pc:sldLayoutChg chg="del">
          <pc:chgData name="Irēna Koteļņikova" userId="480c6409-0974-46da-a42e-de3726b8b255" providerId="ADAL" clId="{8E93EE50-A047-4E02-876D-0E5434A5F0C1}" dt="2026-04-27T11:10:24.311" v="249" actId="2696"/>
          <pc:sldLayoutMkLst>
            <pc:docMk/>
            <pc:sldMasterMk cId="1113683161" sldId="2147483795"/>
            <pc:sldLayoutMk cId="2538692596" sldId="2147483797"/>
          </pc:sldLayoutMkLst>
        </pc:sldLayoutChg>
        <pc:sldLayoutChg chg="del">
          <pc:chgData name="Irēna Koteļņikova" userId="480c6409-0974-46da-a42e-de3726b8b255" providerId="ADAL" clId="{8E93EE50-A047-4E02-876D-0E5434A5F0C1}" dt="2026-04-27T11:10:24.311" v="249" actId="2696"/>
          <pc:sldLayoutMkLst>
            <pc:docMk/>
            <pc:sldMasterMk cId="1113683161" sldId="2147483795"/>
            <pc:sldLayoutMk cId="3075271360" sldId="2147483798"/>
          </pc:sldLayoutMkLst>
        </pc:sldLayoutChg>
        <pc:sldLayoutChg chg="del">
          <pc:chgData name="Irēna Koteļņikova" userId="480c6409-0974-46da-a42e-de3726b8b255" providerId="ADAL" clId="{8E93EE50-A047-4E02-876D-0E5434A5F0C1}" dt="2026-04-27T11:10:24.311" v="249" actId="2696"/>
          <pc:sldLayoutMkLst>
            <pc:docMk/>
            <pc:sldMasterMk cId="1113683161" sldId="2147483795"/>
            <pc:sldLayoutMk cId="2220643736" sldId="2147483799"/>
          </pc:sldLayoutMkLst>
        </pc:sldLayoutChg>
        <pc:sldLayoutChg chg="del">
          <pc:chgData name="Irēna Koteļņikova" userId="480c6409-0974-46da-a42e-de3726b8b255" providerId="ADAL" clId="{8E93EE50-A047-4E02-876D-0E5434A5F0C1}" dt="2026-04-27T11:10:24.311" v="249" actId="2696"/>
          <pc:sldLayoutMkLst>
            <pc:docMk/>
            <pc:sldMasterMk cId="1113683161" sldId="2147483795"/>
            <pc:sldLayoutMk cId="2593754686" sldId="2147483800"/>
          </pc:sldLayoutMkLst>
        </pc:sldLayoutChg>
        <pc:sldLayoutChg chg="del">
          <pc:chgData name="Irēna Koteļņikova" userId="480c6409-0974-46da-a42e-de3726b8b255" providerId="ADAL" clId="{8E93EE50-A047-4E02-876D-0E5434A5F0C1}" dt="2026-04-27T11:10:24.311" v="249" actId="2696"/>
          <pc:sldLayoutMkLst>
            <pc:docMk/>
            <pc:sldMasterMk cId="1113683161" sldId="2147483795"/>
            <pc:sldLayoutMk cId="2569877865" sldId="2147483801"/>
          </pc:sldLayoutMkLst>
        </pc:sldLayoutChg>
        <pc:sldLayoutChg chg="del">
          <pc:chgData name="Irēna Koteļņikova" userId="480c6409-0974-46da-a42e-de3726b8b255" providerId="ADAL" clId="{8E93EE50-A047-4E02-876D-0E5434A5F0C1}" dt="2026-04-27T11:10:24.311" v="249" actId="2696"/>
          <pc:sldLayoutMkLst>
            <pc:docMk/>
            <pc:sldMasterMk cId="1113683161" sldId="2147483795"/>
            <pc:sldLayoutMk cId="3538552707" sldId="2147483802"/>
          </pc:sldLayoutMkLst>
        </pc:sldLayoutChg>
        <pc:sldLayoutChg chg="del">
          <pc:chgData name="Irēna Koteļņikova" userId="480c6409-0974-46da-a42e-de3726b8b255" providerId="ADAL" clId="{8E93EE50-A047-4E02-876D-0E5434A5F0C1}" dt="2026-04-27T11:10:24.311" v="249" actId="2696"/>
          <pc:sldLayoutMkLst>
            <pc:docMk/>
            <pc:sldMasterMk cId="1113683161" sldId="2147483795"/>
            <pc:sldLayoutMk cId="2537498168" sldId="2147483803"/>
          </pc:sldLayoutMkLst>
        </pc:sldLayoutChg>
        <pc:sldLayoutChg chg="del">
          <pc:chgData name="Irēna Koteļņikova" userId="480c6409-0974-46da-a42e-de3726b8b255" providerId="ADAL" clId="{8E93EE50-A047-4E02-876D-0E5434A5F0C1}" dt="2026-04-27T11:10:24.311" v="249" actId="2696"/>
          <pc:sldLayoutMkLst>
            <pc:docMk/>
            <pc:sldMasterMk cId="1113683161" sldId="2147483795"/>
            <pc:sldLayoutMk cId="1565709504" sldId="2147483804"/>
          </pc:sldLayoutMkLst>
        </pc:sldLayoutChg>
        <pc:sldLayoutChg chg="del">
          <pc:chgData name="Irēna Koteļņikova" userId="480c6409-0974-46da-a42e-de3726b8b255" providerId="ADAL" clId="{8E93EE50-A047-4E02-876D-0E5434A5F0C1}" dt="2026-04-27T11:10:24.311" v="249" actId="2696"/>
          <pc:sldLayoutMkLst>
            <pc:docMk/>
            <pc:sldMasterMk cId="1113683161" sldId="2147483795"/>
            <pc:sldLayoutMk cId="779088404" sldId="2147483805"/>
          </pc:sldLayoutMkLst>
        </pc:sldLayoutChg>
        <pc:sldLayoutChg chg="del">
          <pc:chgData name="Irēna Koteļņikova" userId="480c6409-0974-46da-a42e-de3726b8b255" providerId="ADAL" clId="{8E93EE50-A047-4E02-876D-0E5434A5F0C1}" dt="2026-04-27T11:10:24.311" v="249" actId="2696"/>
          <pc:sldLayoutMkLst>
            <pc:docMk/>
            <pc:sldMasterMk cId="1113683161" sldId="2147483795"/>
            <pc:sldLayoutMk cId="3279466248" sldId="2147483806"/>
          </pc:sldLayoutMkLst>
        </pc:sldLayoutChg>
        <pc:sldLayoutChg chg="del">
          <pc:chgData name="Irēna Koteļņikova" userId="480c6409-0974-46da-a42e-de3726b8b255" providerId="ADAL" clId="{8E93EE50-A047-4E02-876D-0E5434A5F0C1}" dt="2026-04-27T11:10:24.311" v="249" actId="2696"/>
          <pc:sldLayoutMkLst>
            <pc:docMk/>
            <pc:sldMasterMk cId="1113683161" sldId="2147483795"/>
            <pc:sldLayoutMk cId="2809989375" sldId="214748380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varamfile\serveris\Departamenti%20un%20nodalas\BFD_BN\2026\2026_Saeimas_komisijam_prezentacija\Sagataves\Slaids_kopejie_izdevum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vide.sharepoint.com/sites/Dep.plns/Koplietojamie%20dokumenti/General/03_TAIN%20darbu%20mape/IKP_dat_skaidrojums_regioni_20.0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varamfile\serveris\Departamenti%20un%20nodalas\Person&#257;la%20noda&#316;a\STATISTIKA\Resors_amata_ietas_2025oktobri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varamfile\serveris\Departamenti%20un%20nodalas\Person&#257;la%20noda&#316;a\STATISTIKA\Resors_amata_ietas_2025oktobri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varamfile\serveris\Departamenti%20un%20nodalas\Person&#257;la%20noda&#316;a\STATISTIKA\Resors_amata_ietas_2025oktobris.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varamfile\serveris\Departamenti%20un%20nodalas\BFD_BN\2026\2026_Saeimas_komisijam_prezentacija\Sagataves\Kartinas_2025_plans_izpild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aramfile\serveris\Departamenti%20un%20nodalas\BFD_BN\2026\2026_Saeimas_komisijam_prezentacija\Sagataves\Kartinas_2025_plans_izpild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https://vide.sharepoint.com/sites/IPD_IPFIAN/Koplietojamie%20dokumenti/_Da&#382;&#257;di/MK%20noteikumu%20izstr&#257;de.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varamfile\serveris\Departamenti%20un%20nodalas\BFD_BN\2026\Saeimas_komisijam_prezentacija_2026_par_2025\Sagataves\2025_plans_izpild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varamfile\serveris\Departamenti%20un%20nodalas\BFD_BN\2026\Saeimas_komisijam_prezentacija_2026_par_2025\Sagataves\2025_plans_izpild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varamfile\serveris\Departamenti%20un%20nodalas\BFD_BN\2026\Saeimas_komisijam_prezentacija_2026_par_2025\Sagataves\2025_plans_izpild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3.xml"/><Relationship Id="rId4" Type="http://schemas.openxmlformats.org/officeDocument/2006/relationships/oleObject" Target="https://vide-my.sharepoint.com/personal/dianak_varam_gov_lv/Documents/Desktop/IADT_ES_platibas_procenti.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varamfile\serveris\Departamenti%20un%20nodalas\BFD_BN\2026\Saeimas_komisijam_prezentacija_2026_par_2025\Sagataves\2025_plans_izpild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89681216906842E-2"/>
          <c:y val="2.9610380801790612E-2"/>
          <c:w val="0.88858483992167359"/>
          <c:h val="0.72148776796652769"/>
        </c:manualLayout>
      </c:layout>
      <c:barChart>
        <c:barDir val="col"/>
        <c:grouping val="stacked"/>
        <c:varyColors val="0"/>
        <c:ser>
          <c:idx val="1"/>
          <c:order val="1"/>
          <c:tx>
            <c:strRef>
              <c:f>'Kopejie izdevumi'!$A$6</c:f>
              <c:strCache>
                <c:ptCount val="1"/>
                <c:pt idx="0">
                  <c:v>Valsts pamatfunkciju īstenošana</c:v>
                </c:pt>
              </c:strCache>
            </c:strRef>
          </c:tx>
          <c:spPr>
            <a:solidFill>
              <a:srgbClr val="008000"/>
            </a:solidFill>
            <a:ln>
              <a:noFill/>
            </a:ln>
            <a:effectLst/>
          </c:spPr>
          <c:invertIfNegative val="0"/>
          <c:dLbls>
            <c:dLbl>
              <c:idx val="0"/>
              <c:tx>
                <c:rich>
                  <a:bodyPr/>
                  <a:lstStyle/>
                  <a:p>
                    <a:r>
                      <a:rPr lang="en-US"/>
                      <a:t>79,0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E54-4D8C-8AF5-00D6CAD0CCAD}"/>
                </c:ext>
              </c:extLst>
            </c:dLbl>
            <c:dLbl>
              <c:idx val="1"/>
              <c:tx>
                <c:rich>
                  <a:bodyPr/>
                  <a:lstStyle/>
                  <a:p>
                    <a:r>
                      <a:rPr lang="en-US" dirty="0"/>
                      <a:t>66,0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E54-4D8C-8AF5-00D6CAD0CCAD}"/>
                </c:ext>
              </c:extLst>
            </c:dLbl>
            <c:dLbl>
              <c:idx val="2"/>
              <c:tx>
                <c:rich>
                  <a:bodyPr/>
                  <a:lstStyle/>
                  <a:p>
                    <a:r>
                      <a:rPr lang="en-US" dirty="0"/>
                      <a:t>39,1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E54-4D8C-8AF5-00D6CAD0CCAD}"/>
                </c:ext>
              </c:extLst>
            </c:dLbl>
            <c:dLbl>
              <c:idx val="3"/>
              <c:tx>
                <c:rich>
                  <a:bodyPr/>
                  <a:lstStyle/>
                  <a:p>
                    <a:r>
                      <a:rPr lang="en-US"/>
                      <a:t>38,6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E54-4D8C-8AF5-00D6CAD0CCAD}"/>
                </c:ext>
              </c:extLst>
            </c:dLbl>
            <c:dLbl>
              <c:idx val="4"/>
              <c:tx>
                <c:rich>
                  <a:bodyPr/>
                  <a:lstStyle/>
                  <a:p>
                    <a:r>
                      <a:rPr lang="en-US"/>
                      <a:t>38,5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E54-4D8C-8AF5-00D6CAD0CCAD}"/>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'Kopejie izdevumi'!$B$3:$F$4</c:f>
              <c:strCache>
                <c:ptCount val="5"/>
                <c:pt idx="0">
                  <c:v>2024. gada izpilde</c:v>
                </c:pt>
                <c:pt idx="1">
                  <c:v>2025. gada izpilde</c:v>
                </c:pt>
                <c:pt idx="2">
                  <c:v>2026. gada plāns</c:v>
                </c:pt>
                <c:pt idx="3">
                  <c:v>2027. gada plāns</c:v>
                </c:pt>
                <c:pt idx="4">
                  <c:v>2028. gada plāns</c:v>
                </c:pt>
              </c:strCache>
            </c:strRef>
          </c:cat>
          <c:val>
            <c:numRef>
              <c:f>'Kopejie izdevumi'!$B$6:$F$6</c:f>
              <c:numCache>
                <c:formatCode>#,##0</c:formatCode>
                <c:ptCount val="5"/>
                <c:pt idx="0">
                  <c:v>79007574</c:v>
                </c:pt>
                <c:pt idx="1">
                  <c:v>66056676</c:v>
                </c:pt>
                <c:pt idx="2">
                  <c:v>39153095</c:v>
                </c:pt>
                <c:pt idx="3">
                  <c:v>38611354</c:v>
                </c:pt>
                <c:pt idx="4">
                  <c:v>38527445</c:v>
                </c:pt>
              </c:numCache>
            </c:numRef>
          </c:val>
          <c:extLst>
            <c:ext xmlns:c16="http://schemas.microsoft.com/office/drawing/2014/chart" uri="{C3380CC4-5D6E-409C-BE32-E72D297353CC}">
              <c16:uniqueId val="{00000005-DE54-4D8C-8AF5-00D6CAD0CCAD}"/>
            </c:ext>
          </c:extLst>
        </c:ser>
        <c:ser>
          <c:idx val="2"/>
          <c:order val="2"/>
          <c:tx>
            <c:strRef>
              <c:f>'Kopejie izdevumi'!$A$7</c:f>
              <c:strCache>
                <c:ptCount val="1"/>
                <c:pt idx="0">
                  <c:v>Eiropas Savienības politiku instrumentu un pārējās ārvalstu finanšu palīdzības līdzfinansēto un finansēto projektu un pasākumu īstenošana</c:v>
                </c:pt>
              </c:strCache>
            </c:strRef>
          </c:tx>
          <c:spPr>
            <a:solidFill>
              <a:srgbClr val="DEE7D1"/>
            </a:solidFill>
            <a:ln>
              <a:noFill/>
            </a:ln>
            <a:effectLst/>
          </c:spPr>
          <c:invertIfNegative val="0"/>
          <c:dLbls>
            <c:dLbl>
              <c:idx val="0"/>
              <c:tx>
                <c:rich>
                  <a:bodyPr/>
                  <a:lstStyle/>
                  <a:p>
                    <a:r>
                      <a:rPr lang="en-US"/>
                      <a:t>46,7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E54-4D8C-8AF5-00D6CAD0CCAD}"/>
                </c:ext>
              </c:extLst>
            </c:dLbl>
            <c:dLbl>
              <c:idx val="1"/>
              <c:tx>
                <c:rich>
                  <a:bodyPr/>
                  <a:lstStyle/>
                  <a:p>
                    <a:r>
                      <a:rPr lang="en-US" dirty="0"/>
                      <a:t>47,9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E54-4D8C-8AF5-00D6CAD0CCAD}"/>
                </c:ext>
              </c:extLst>
            </c:dLbl>
            <c:dLbl>
              <c:idx val="2"/>
              <c:tx>
                <c:rich>
                  <a:bodyPr/>
                  <a:lstStyle/>
                  <a:p>
                    <a:r>
                      <a:rPr lang="en-US"/>
                      <a:t>54,1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E54-4D8C-8AF5-00D6CAD0CCAD}"/>
                </c:ext>
              </c:extLst>
            </c:dLbl>
            <c:dLbl>
              <c:idx val="3"/>
              <c:tx>
                <c:rich>
                  <a:bodyPr/>
                  <a:lstStyle/>
                  <a:p>
                    <a:r>
                      <a:rPr lang="en-US"/>
                      <a:t>29,8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E54-4D8C-8AF5-00D6CAD0CCAD}"/>
                </c:ext>
              </c:extLst>
            </c:dLbl>
            <c:dLbl>
              <c:idx val="4"/>
              <c:tx>
                <c:rich>
                  <a:bodyPr/>
                  <a:lstStyle/>
                  <a:p>
                    <a:r>
                      <a:rPr lang="en-US"/>
                      <a:t>17,6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DE54-4D8C-8AF5-00D6CAD0CCAD}"/>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'Kopejie izdevumi'!$B$3:$F$4</c:f>
              <c:strCache>
                <c:ptCount val="5"/>
                <c:pt idx="0">
                  <c:v>2024. gada izpilde</c:v>
                </c:pt>
                <c:pt idx="1">
                  <c:v>2025. gada izpilde</c:v>
                </c:pt>
                <c:pt idx="2">
                  <c:v>2026. gada plāns</c:v>
                </c:pt>
                <c:pt idx="3">
                  <c:v>2027. gada plāns</c:v>
                </c:pt>
                <c:pt idx="4">
                  <c:v>2028. gada plāns</c:v>
                </c:pt>
              </c:strCache>
            </c:strRef>
          </c:cat>
          <c:val>
            <c:numRef>
              <c:f>'Kopejie izdevumi'!$B$7:$F$7</c:f>
              <c:numCache>
                <c:formatCode>#,##0</c:formatCode>
                <c:ptCount val="5"/>
                <c:pt idx="0">
                  <c:v>46684183</c:v>
                </c:pt>
                <c:pt idx="1">
                  <c:v>47862051</c:v>
                </c:pt>
                <c:pt idx="2">
                  <c:v>54068427</c:v>
                </c:pt>
                <c:pt idx="3">
                  <c:v>29787134</c:v>
                </c:pt>
                <c:pt idx="4">
                  <c:v>17638786</c:v>
                </c:pt>
              </c:numCache>
            </c:numRef>
          </c:val>
          <c:extLst>
            <c:ext xmlns:c16="http://schemas.microsoft.com/office/drawing/2014/chart" uri="{C3380CC4-5D6E-409C-BE32-E72D297353CC}">
              <c16:uniqueId val="{0000000B-DE54-4D8C-8AF5-00D6CAD0CCAD}"/>
            </c:ext>
          </c:extLst>
        </c:ser>
        <c:dLbls>
          <c:showLegendKey val="0"/>
          <c:showVal val="0"/>
          <c:showCatName val="0"/>
          <c:showSerName val="0"/>
          <c:showPercent val="0"/>
          <c:showBubbleSize val="0"/>
        </c:dLbls>
        <c:gapWidth val="82"/>
        <c:overlap val="100"/>
        <c:axId val="1509522543"/>
        <c:axId val="1509524623"/>
      </c:barChart>
      <c:scatterChart>
        <c:scatterStyle val="lineMarker"/>
        <c:varyColors val="0"/>
        <c:ser>
          <c:idx val="0"/>
          <c:order val="0"/>
          <c:tx>
            <c:strRef>
              <c:f>'Kopejie izdevumi'!$A$5</c:f>
              <c:strCache>
                <c:ptCount val="1"/>
                <c:pt idx="0">
                  <c:v>Kopējie budžeta izdevumi</c:v>
                </c:pt>
              </c:strCache>
            </c:strRef>
          </c:tx>
          <c:spPr>
            <a:ln w="25400" cap="rnd">
              <a:noFill/>
              <a:round/>
            </a:ln>
            <a:effectLst/>
          </c:spPr>
          <c:marker>
            <c:symbol val="circle"/>
            <c:size val="5"/>
            <c:spPr>
              <a:solidFill>
                <a:srgbClr val="339933"/>
              </a:solidFill>
              <a:ln w="9525">
                <a:solidFill>
                  <a:schemeClr val="accent1"/>
                </a:solidFill>
              </a:ln>
              <a:effectLst/>
            </c:spPr>
          </c:marker>
          <c:dLbls>
            <c:dLbl>
              <c:idx val="0"/>
              <c:layout>
                <c:manualLayout>
                  <c:x val="-3.1548110601702879E-2"/>
                  <c:y val="-6.052387270715609E-2"/>
                </c:manualLayout>
              </c:layout>
              <c:tx>
                <c:rich>
                  <a:bodyPr/>
                  <a:lstStyle/>
                  <a:p>
                    <a:r>
                      <a:rPr lang="en-US" dirty="0"/>
                      <a:t>125,7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DE54-4D8C-8AF5-00D6CAD0CCAD}"/>
                </c:ext>
              </c:extLst>
            </c:dLbl>
            <c:dLbl>
              <c:idx val="1"/>
              <c:layout>
                <c:manualLayout>
                  <c:x val="-3.0964557135893675E-2"/>
                  <c:y val="-4.3523868468017819E-2"/>
                </c:manualLayout>
              </c:layout>
              <c:tx>
                <c:rich>
                  <a:bodyPr/>
                  <a:lstStyle/>
                  <a:p>
                    <a:r>
                      <a:rPr lang="en-US" dirty="0"/>
                      <a:t>113,9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DE54-4D8C-8AF5-00D6CAD0CCAD}"/>
                </c:ext>
              </c:extLst>
            </c:dLbl>
            <c:dLbl>
              <c:idx val="2"/>
              <c:layout>
                <c:manualLayout>
                  <c:x val="-3.4326532020642141E-2"/>
                  <c:y val="-5.4417297578948524E-2"/>
                </c:manualLayout>
              </c:layout>
              <c:tx>
                <c:rich>
                  <a:bodyPr/>
                  <a:lstStyle/>
                  <a:p>
                    <a:r>
                      <a:rPr lang="en-US" dirty="0"/>
                      <a:t>93,2</a:t>
                    </a:r>
                  </a:p>
                </c:rich>
              </c:tx>
              <c:showLegendKey val="0"/>
              <c:showVal val="1"/>
              <c:showCatName val="0"/>
              <c:showSerName val="0"/>
              <c:showPercent val="0"/>
              <c:showBubbleSize val="0"/>
              <c:extLst>
                <c:ext xmlns:c15="http://schemas.microsoft.com/office/drawing/2012/chart" uri="{CE6537A1-D6FC-4f65-9D91-7224C49458BB}">
                  <c15:layout>
                    <c:manualLayout>
                      <c:w val="5.2113292707235803E-2"/>
                      <c:h val="3.9893258498412444E-2"/>
                    </c:manualLayout>
                  </c15:layout>
                  <c15:showDataLabelsRange val="0"/>
                </c:ext>
                <c:ext xmlns:c16="http://schemas.microsoft.com/office/drawing/2014/chart" uri="{C3380CC4-5D6E-409C-BE32-E72D297353CC}">
                  <c16:uniqueId val="{0000000E-DE54-4D8C-8AF5-00D6CAD0CCAD}"/>
                </c:ext>
              </c:extLst>
            </c:dLbl>
            <c:dLbl>
              <c:idx val="3"/>
              <c:layout>
                <c:manualLayout>
                  <c:x val="-3.7643564957145652E-2"/>
                  <c:y val="-4.8865797270471863E-2"/>
                </c:manualLayout>
              </c:layout>
              <c:tx>
                <c:rich>
                  <a:bodyPr/>
                  <a:lstStyle/>
                  <a:p>
                    <a:r>
                      <a:rPr lang="en-US" dirty="0"/>
                      <a:t>68,4</a:t>
                    </a:r>
                  </a:p>
                </c:rich>
              </c:tx>
              <c:showLegendKey val="0"/>
              <c:showVal val="1"/>
              <c:showCatName val="0"/>
              <c:showSerName val="0"/>
              <c:showPercent val="0"/>
              <c:showBubbleSize val="0"/>
              <c:extLst>
                <c:ext xmlns:c15="http://schemas.microsoft.com/office/drawing/2012/chart" uri="{CE6537A1-D6FC-4f65-9D91-7224C49458BB}">
                  <c15:layout>
                    <c:manualLayout>
                      <c:w val="5.6085054649887223E-2"/>
                      <c:h val="4.242907960604949E-2"/>
                    </c:manualLayout>
                  </c15:layout>
                  <c15:showDataLabelsRange val="0"/>
                </c:ext>
                <c:ext xmlns:c16="http://schemas.microsoft.com/office/drawing/2014/chart" uri="{C3380CC4-5D6E-409C-BE32-E72D297353CC}">
                  <c16:uniqueId val="{0000000F-DE54-4D8C-8AF5-00D6CAD0CCAD}"/>
                </c:ext>
              </c:extLst>
            </c:dLbl>
            <c:dLbl>
              <c:idx val="4"/>
              <c:layout>
                <c:manualLayout>
                  <c:x val="-2.6392236707879234E-2"/>
                  <c:y val="-5.3896403939007326E-2"/>
                </c:manualLayout>
              </c:layout>
              <c:tx>
                <c:rich>
                  <a:bodyPr/>
                  <a:lstStyle/>
                  <a:p>
                    <a:r>
                      <a:rPr lang="en-US" dirty="0"/>
                      <a:t>56,1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DE54-4D8C-8AF5-00D6CAD0CCAD}"/>
                </c:ext>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xVal>
            <c:strRef>
              <c:f>'Kopejie izdevumi'!$B$3:$F$4</c:f>
              <c:strCache>
                <c:ptCount val="5"/>
                <c:pt idx="0">
                  <c:v>2024. gada izpilde</c:v>
                </c:pt>
                <c:pt idx="1">
                  <c:v>2025. gada izpilde</c:v>
                </c:pt>
                <c:pt idx="2">
                  <c:v>2026. gada plāns</c:v>
                </c:pt>
                <c:pt idx="3">
                  <c:v>2027. gada plāns</c:v>
                </c:pt>
                <c:pt idx="4">
                  <c:v>2028. gada plāns</c:v>
                </c:pt>
              </c:strCache>
            </c:strRef>
          </c:xVal>
          <c:yVal>
            <c:numRef>
              <c:f>'Kopejie izdevumi'!$B$5:$F$5</c:f>
              <c:numCache>
                <c:formatCode>#,##0</c:formatCode>
                <c:ptCount val="5"/>
                <c:pt idx="0">
                  <c:v>125691757</c:v>
                </c:pt>
                <c:pt idx="1">
                  <c:v>113918727</c:v>
                </c:pt>
                <c:pt idx="2">
                  <c:v>93221522</c:v>
                </c:pt>
                <c:pt idx="3">
                  <c:v>68398488</c:v>
                </c:pt>
                <c:pt idx="4">
                  <c:v>56166231</c:v>
                </c:pt>
              </c:numCache>
            </c:numRef>
          </c:yVal>
          <c:smooth val="0"/>
          <c:extLst>
            <c:ext xmlns:c16="http://schemas.microsoft.com/office/drawing/2014/chart" uri="{C3380CC4-5D6E-409C-BE32-E72D297353CC}">
              <c16:uniqueId val="{00000011-DE54-4D8C-8AF5-00D6CAD0CCAD}"/>
            </c:ext>
          </c:extLst>
        </c:ser>
        <c:dLbls>
          <c:showLegendKey val="0"/>
          <c:showVal val="0"/>
          <c:showCatName val="0"/>
          <c:showSerName val="0"/>
          <c:showPercent val="0"/>
          <c:showBubbleSize val="0"/>
        </c:dLbls>
        <c:axId val="1509522543"/>
        <c:axId val="1509524623"/>
      </c:scatterChart>
      <c:catAx>
        <c:axId val="15095225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1509524623"/>
        <c:crosses val="autoZero"/>
        <c:auto val="1"/>
        <c:lblAlgn val="ctr"/>
        <c:lblOffset val="100"/>
        <c:noMultiLvlLbl val="0"/>
      </c:catAx>
      <c:valAx>
        <c:axId val="15095246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509522543"/>
        <c:crosses val="autoZero"/>
        <c:crossBetween val="between"/>
      </c:valAx>
      <c:spPr>
        <a:noFill/>
        <a:ln>
          <a:noFill/>
        </a:ln>
        <a:effectLst/>
      </c:spPr>
    </c:plotArea>
    <c:legend>
      <c:legendPos val="b"/>
      <c:layout>
        <c:manualLayout>
          <c:xMode val="edge"/>
          <c:yMode val="edge"/>
          <c:x val="5.9802504736268171E-2"/>
          <c:y val="0.82383964187759917"/>
          <c:w val="0.85206945173658621"/>
          <c:h val="0.176160346984690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365236"/>
                </a:solidFill>
                <a:latin typeface="Verdana" panose="020B0604030504040204" pitchFamily="34" charset="0"/>
                <a:ea typeface="Verdana" panose="020B0604030504040204" pitchFamily="34" charset="0"/>
                <a:cs typeface="+mn-cs"/>
              </a:defRPr>
            </a:pPr>
            <a:r>
              <a:rPr lang="lv-LV" sz="1600" b="1">
                <a:solidFill>
                  <a:srgbClr val="365236"/>
                </a:solidFill>
              </a:rPr>
              <a:t>Reģionālā IKP starpība*</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365236"/>
              </a:solidFill>
              <a:latin typeface="Verdana" panose="020B0604030504040204" pitchFamily="34" charset="0"/>
              <a:ea typeface="Verdana" panose="020B0604030504040204" pitchFamily="34" charset="0"/>
              <a:cs typeface="+mn-cs"/>
            </a:defRPr>
          </a:pPr>
          <a:endParaRPr lang="lv-LV"/>
        </a:p>
      </c:txPr>
    </c:title>
    <c:autoTitleDeleted val="0"/>
    <c:plotArea>
      <c:layout/>
      <c:lineChart>
        <c:grouping val="standard"/>
        <c:varyColors val="0"/>
        <c:ser>
          <c:idx val="0"/>
          <c:order val="0"/>
          <c:spPr>
            <a:ln w="28575" cap="rnd">
              <a:solidFill>
                <a:srgbClr val="7C987C"/>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4B-48BC-8939-FBED50D7071C}"/>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4B-48BC-8939-FBED50D7071C}"/>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4B-48BC-8939-FBED50D7071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C987C"/>
                    </a:solidFill>
                    <a:latin typeface="Verdana" panose="020B0604030504040204" pitchFamily="34" charset="0"/>
                    <a:ea typeface="Verdana" panose="020B0604030504040204" pitchFamily="34" charset="0"/>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'Reg_IKP_starp_AKTUALIZETS CSP'!$E$21:$J$21</c:f>
              <c:strCache>
                <c:ptCount val="6"/>
                <c:pt idx="0">
                  <c:v>2018</c:v>
                </c:pt>
                <c:pt idx="1">
                  <c:v>2019</c:v>
                </c:pt>
                <c:pt idx="2">
                  <c:v>2020</c:v>
                </c:pt>
                <c:pt idx="3">
                  <c:v>2021</c:v>
                </c:pt>
                <c:pt idx="4">
                  <c:v>2022</c:v>
                </c:pt>
                <c:pt idx="5">
                  <c:v>2023</c:v>
                </c:pt>
              </c:strCache>
            </c:strRef>
          </c:cat>
          <c:val>
            <c:numRef>
              <c:f>'Reg_IKP_starp_AKTUALIZETS CSP'!$E$22:$J$22</c:f>
              <c:numCache>
                <c:formatCode>0.0%</c:formatCode>
                <c:ptCount val="6"/>
                <c:pt idx="0">
                  <c:v>0.41408908956611951</c:v>
                </c:pt>
                <c:pt idx="1">
                  <c:v>0.42105352810180607</c:v>
                </c:pt>
                <c:pt idx="2">
                  <c:v>0.44949263570345221</c:v>
                </c:pt>
                <c:pt idx="3">
                  <c:v>0.44575365322315308</c:v>
                </c:pt>
                <c:pt idx="4">
                  <c:v>0.45624702024619168</c:v>
                </c:pt>
                <c:pt idx="5">
                  <c:v>0.42973033639610725</c:v>
                </c:pt>
              </c:numCache>
            </c:numRef>
          </c:val>
          <c:smooth val="0"/>
          <c:extLst>
            <c:ext xmlns:c16="http://schemas.microsoft.com/office/drawing/2014/chart" uri="{C3380CC4-5D6E-409C-BE32-E72D297353CC}">
              <c16:uniqueId val="{00000000-EABD-4DDF-B2E0-A1E8B212B7EC}"/>
            </c:ext>
          </c:extLst>
        </c:ser>
        <c:dLbls>
          <c:showLegendKey val="0"/>
          <c:showVal val="0"/>
          <c:showCatName val="0"/>
          <c:showSerName val="0"/>
          <c:showPercent val="0"/>
          <c:showBubbleSize val="0"/>
        </c:dLbls>
        <c:smooth val="0"/>
        <c:axId val="1936532240"/>
        <c:axId val="1936515920"/>
      </c:lineChart>
      <c:catAx>
        <c:axId val="193653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1936515920"/>
        <c:crosses val="autoZero"/>
        <c:auto val="1"/>
        <c:lblAlgn val="ctr"/>
        <c:lblOffset val="100"/>
        <c:noMultiLvlLbl val="0"/>
      </c:catAx>
      <c:valAx>
        <c:axId val="1936515920"/>
        <c:scaling>
          <c:orientation val="minMax"/>
          <c:max val="0.46"/>
          <c:min val="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19365322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889271653543307E-2"/>
          <c:y val="7.7088445756513427E-2"/>
          <c:w val="0.88811072834645666"/>
          <c:h val="0.74400157252465049"/>
        </c:manualLayout>
      </c:layout>
      <c:barChart>
        <c:barDir val="col"/>
        <c:grouping val="clustered"/>
        <c:varyColors val="0"/>
        <c:ser>
          <c:idx val="0"/>
          <c:order val="0"/>
          <c:tx>
            <c:strRef>
              <c:f>Sheet1!$B$4</c:f>
              <c:strCache>
                <c:ptCount val="1"/>
                <c:pt idx="0">
                  <c:v> IT sistēmu uzturēšanas izdevumi - (pakalpojumi EKK 2000)</c:v>
                </c:pt>
              </c:strCache>
            </c:strRef>
          </c:tx>
          <c:spPr>
            <a:solidFill>
              <a:schemeClr val="accent6">
                <a:lumMod val="60000"/>
                <a:lumOff val="40000"/>
              </a:schemeClr>
            </a:solidFill>
            <a:ln>
              <a:noFill/>
            </a:ln>
            <a:effectLst/>
          </c:spPr>
          <c:invertIfNegative val="0"/>
          <c:cat>
            <c:numRef>
              <c:f>Sheet1!$C$3:$H$3</c:f>
              <c:numCache>
                <c:formatCode>0</c:formatCode>
                <c:ptCount val="6"/>
                <c:pt idx="0">
                  <c:v>2024</c:v>
                </c:pt>
                <c:pt idx="1">
                  <c:v>2025</c:v>
                </c:pt>
                <c:pt idx="2">
                  <c:v>2026</c:v>
                </c:pt>
                <c:pt idx="3">
                  <c:v>2027</c:v>
                </c:pt>
                <c:pt idx="4">
                  <c:v>2028</c:v>
                </c:pt>
                <c:pt idx="5">
                  <c:v>2029</c:v>
                </c:pt>
              </c:numCache>
            </c:numRef>
          </c:cat>
          <c:val>
            <c:numRef>
              <c:f>Sheet1!$C$4:$H$4</c:f>
              <c:numCache>
                <c:formatCode>_(* #,##0_);_(* \(#,##0\);_(* "-"??_);_(@_)</c:formatCode>
                <c:ptCount val="6"/>
                <c:pt idx="0">
                  <c:v>4251232</c:v>
                </c:pt>
                <c:pt idx="1">
                  <c:v>3790301</c:v>
                </c:pt>
                <c:pt idx="2">
                  <c:v>3858741</c:v>
                </c:pt>
                <c:pt idx="3">
                  <c:v>3866416</c:v>
                </c:pt>
                <c:pt idx="4">
                  <c:v>3853543</c:v>
                </c:pt>
                <c:pt idx="5">
                  <c:v>3863253</c:v>
                </c:pt>
              </c:numCache>
            </c:numRef>
          </c:val>
          <c:extLst>
            <c:ext xmlns:c16="http://schemas.microsoft.com/office/drawing/2014/chart" uri="{C3380CC4-5D6E-409C-BE32-E72D297353CC}">
              <c16:uniqueId val="{00000000-196B-485E-8DAE-626EC91741DE}"/>
            </c:ext>
          </c:extLst>
        </c:ser>
        <c:ser>
          <c:idx val="1"/>
          <c:order val="1"/>
          <c:tx>
            <c:strRef>
              <c:f>Sheet1!$B$5</c:f>
              <c:strCache>
                <c:ptCount val="1"/>
                <c:pt idx="0">
                  <c:v> IT sistēmu programmatūras pilnveidošanas izdevumi - (kapitālie EKK 5000)</c:v>
                </c:pt>
              </c:strCache>
            </c:strRef>
          </c:tx>
          <c:spPr>
            <a:solidFill>
              <a:schemeClr val="accent2"/>
            </a:solidFill>
            <a:ln>
              <a:noFill/>
            </a:ln>
            <a:effectLst/>
          </c:spPr>
          <c:invertIfNegative val="0"/>
          <c:dLbls>
            <c:dLbl>
              <c:idx val="1"/>
              <c:layout>
                <c:manualLayout>
                  <c:x val="1.0238195239964755E-2"/>
                  <c:y val="-3.58675701528727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2F-40D6-B517-2779DEAB0BC0}"/>
                </c:ext>
              </c:extLst>
            </c:dLbl>
            <c:dLbl>
              <c:idx val="2"/>
              <c:layout>
                <c:manualLayout>
                  <c:x val="1.0238195239964701E-2"/>
                  <c:y val="-1.315129046455674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2F-40D6-B517-2779DEAB0BC0}"/>
                </c:ext>
              </c:extLst>
            </c:dLbl>
            <c:dLbl>
              <c:idx val="3"/>
              <c:layout>
                <c:manualLayout>
                  <c:x val="1.1700794559959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2F-40D6-B517-2779DEAB0BC0}"/>
                </c:ext>
              </c:extLst>
            </c:dLbl>
            <c:dLbl>
              <c:idx val="4"/>
              <c:layout>
                <c:manualLayout>
                  <c:x val="8.775595919969682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2F-40D6-B517-2779DEAB0BC0}"/>
                </c:ext>
              </c:extLst>
            </c:dLbl>
            <c:dLbl>
              <c:idx val="5"/>
              <c:layout>
                <c:manualLayout>
                  <c:x val="1.46259931999494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2F-40D6-B517-2779DEAB0B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Sheet1!$C$3:$H$3</c:f>
              <c:numCache>
                <c:formatCode>0</c:formatCode>
                <c:ptCount val="6"/>
                <c:pt idx="0">
                  <c:v>2024</c:v>
                </c:pt>
                <c:pt idx="1">
                  <c:v>2025</c:v>
                </c:pt>
                <c:pt idx="2">
                  <c:v>2026</c:v>
                </c:pt>
                <c:pt idx="3">
                  <c:v>2027</c:v>
                </c:pt>
                <c:pt idx="4">
                  <c:v>2028</c:v>
                </c:pt>
                <c:pt idx="5">
                  <c:v>2029</c:v>
                </c:pt>
              </c:numCache>
            </c:numRef>
          </c:cat>
          <c:val>
            <c:numRef>
              <c:f>Sheet1!$C$5:$H$5</c:f>
              <c:numCache>
                <c:formatCode>_(* #,##0_);_(* \(#,##0\);_(* "-"??_);_(@_)</c:formatCode>
                <c:ptCount val="6"/>
                <c:pt idx="0">
                  <c:v>4418153</c:v>
                </c:pt>
                <c:pt idx="1">
                  <c:v>2853675</c:v>
                </c:pt>
                <c:pt idx="2">
                  <c:v>731089</c:v>
                </c:pt>
                <c:pt idx="3">
                  <c:v>718986</c:v>
                </c:pt>
                <c:pt idx="4">
                  <c:v>718986</c:v>
                </c:pt>
                <c:pt idx="5">
                  <c:v>718986</c:v>
                </c:pt>
              </c:numCache>
            </c:numRef>
          </c:val>
          <c:extLst>
            <c:ext xmlns:c16="http://schemas.microsoft.com/office/drawing/2014/chart" uri="{C3380CC4-5D6E-409C-BE32-E72D297353CC}">
              <c16:uniqueId val="{00000001-196B-485E-8DAE-626EC91741DE}"/>
            </c:ext>
          </c:extLst>
        </c:ser>
        <c:dLbls>
          <c:showLegendKey val="0"/>
          <c:showVal val="0"/>
          <c:showCatName val="0"/>
          <c:showSerName val="0"/>
          <c:showPercent val="0"/>
          <c:showBubbleSize val="0"/>
        </c:dLbls>
        <c:gapWidth val="219"/>
        <c:axId val="901653391"/>
        <c:axId val="901653871"/>
      </c:barChart>
      <c:lineChart>
        <c:grouping val="standard"/>
        <c:varyColors val="0"/>
        <c:ser>
          <c:idx val="2"/>
          <c:order val="2"/>
          <c:tx>
            <c:strRef>
              <c:f>Sheet1!$B$6</c:f>
              <c:strCache>
                <c:ptCount val="1"/>
                <c:pt idx="0">
                  <c:v>KOPĀ</c:v>
                </c:pt>
              </c:strCache>
            </c:strRef>
          </c:tx>
          <c:spPr>
            <a:ln w="28575" cap="rnd">
              <a:solidFill>
                <a:schemeClr val="accent3"/>
              </a:solidFill>
              <a:round/>
            </a:ln>
            <a:effectLst/>
          </c:spPr>
          <c:marker>
            <c:symbol val="none"/>
          </c:marker>
          <c:cat>
            <c:numRef>
              <c:f>Sheet1!$C$3:$H$3</c:f>
              <c:numCache>
                <c:formatCode>0</c:formatCode>
                <c:ptCount val="6"/>
                <c:pt idx="0">
                  <c:v>2024</c:v>
                </c:pt>
                <c:pt idx="1">
                  <c:v>2025</c:v>
                </c:pt>
                <c:pt idx="2">
                  <c:v>2026</c:v>
                </c:pt>
                <c:pt idx="3">
                  <c:v>2027</c:v>
                </c:pt>
                <c:pt idx="4">
                  <c:v>2028</c:v>
                </c:pt>
                <c:pt idx="5">
                  <c:v>2029</c:v>
                </c:pt>
              </c:numCache>
            </c:numRef>
          </c:cat>
          <c:val>
            <c:numRef>
              <c:f>Sheet1!$C$6:$H$6</c:f>
              <c:numCache>
                <c:formatCode>_(* #,##0_);_(* \(#,##0\);_(* "-"??_);_(@_)</c:formatCode>
                <c:ptCount val="6"/>
                <c:pt idx="0">
                  <c:v>8669385</c:v>
                </c:pt>
                <c:pt idx="1">
                  <c:v>6643976</c:v>
                </c:pt>
                <c:pt idx="2">
                  <c:v>4589830</c:v>
                </c:pt>
                <c:pt idx="3">
                  <c:v>4585402</c:v>
                </c:pt>
                <c:pt idx="4">
                  <c:v>4572529</c:v>
                </c:pt>
                <c:pt idx="5">
                  <c:v>4582239</c:v>
                </c:pt>
              </c:numCache>
            </c:numRef>
          </c:val>
          <c:smooth val="0"/>
          <c:extLst>
            <c:ext xmlns:c16="http://schemas.microsoft.com/office/drawing/2014/chart" uri="{C3380CC4-5D6E-409C-BE32-E72D297353CC}">
              <c16:uniqueId val="{00000002-196B-485E-8DAE-626EC91741DE}"/>
            </c:ext>
          </c:extLst>
        </c:ser>
        <c:dLbls>
          <c:showLegendKey val="0"/>
          <c:showVal val="0"/>
          <c:showCatName val="0"/>
          <c:showSerName val="0"/>
          <c:showPercent val="0"/>
          <c:showBubbleSize val="0"/>
        </c:dLbls>
        <c:marker val="1"/>
        <c:smooth val="0"/>
        <c:axId val="901653391"/>
        <c:axId val="901653871"/>
      </c:lineChart>
      <c:catAx>
        <c:axId val="901653391"/>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901653871"/>
        <c:crosses val="autoZero"/>
        <c:auto val="1"/>
        <c:lblAlgn val="ctr"/>
        <c:lblOffset val="100"/>
        <c:noMultiLvlLbl val="0"/>
      </c:catAx>
      <c:valAx>
        <c:axId val="90165387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901653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lv-LV" sz="1400" b="0" i="0" u="none" strike="noStrike" kern="1200" spc="0" baseline="0" dirty="0" smtClean="0">
                <a:solidFill>
                  <a:prstClr val="black">
                    <a:lumMod val="65000"/>
                    <a:lumOff val="35000"/>
                  </a:prstClr>
                </a:solidFill>
                <a:latin typeface="+mn-lt"/>
                <a:ea typeface="+mn-ea"/>
                <a:cs typeface="+mn-cs"/>
              </a:defRPr>
            </a:pPr>
            <a:r>
              <a:rPr lang="lv-LV" sz="1400" b="0" i="0" u="none" strike="noStrike" kern="1200" spc="0" baseline="0" dirty="0">
                <a:solidFill>
                  <a:prstClr val="black">
                    <a:lumMod val="65000"/>
                    <a:lumOff val="35000"/>
                  </a:prstClr>
                </a:solidFill>
                <a:latin typeface="+mn-lt"/>
                <a:ea typeface="+mn-ea"/>
                <a:cs typeface="+mn-cs"/>
              </a:rPr>
              <a:t>Viedās pārvaldības politikas virzieni</a:t>
            </a:r>
          </a:p>
        </c:rich>
      </c:tx>
      <c:layout>
        <c:manualLayout>
          <c:xMode val="edge"/>
          <c:yMode val="edge"/>
          <c:x val="0.14985230107106176"/>
          <c:y val="2.3972602739726026E-2"/>
        </c:manualLayout>
      </c:layout>
      <c:overlay val="0"/>
      <c:spPr>
        <a:noFill/>
        <a:ln>
          <a:noFill/>
        </a:ln>
        <a:effectLst/>
      </c:spPr>
      <c:txPr>
        <a:bodyPr rot="0" spcFirstLastPara="1" vertOverflow="ellipsis" vert="horz" wrap="square" anchor="ctr" anchorCtr="1"/>
        <a:lstStyle/>
        <a:p>
          <a:pPr algn="ctr" rtl="0">
            <a:defRPr lang="lv-LV" sz="1400" b="0" i="0" u="none" strike="noStrike" kern="1200" spc="0" baseline="0" dirty="0" smtClean="0">
              <a:solidFill>
                <a:prstClr val="black">
                  <a:lumMod val="65000"/>
                  <a:lumOff val="35000"/>
                </a:prstClr>
              </a:solidFill>
              <a:latin typeface="+mn-lt"/>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7"/>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85BE-40AC-96FC-F91FFB8766FA}"/>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85BE-40AC-96FC-F91FFB8766FA}"/>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85BE-40AC-96FC-F91FFB8766FA}"/>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85BE-40AC-96FC-F91FFB8766FA}"/>
              </c:ext>
            </c:extLst>
          </c:dPt>
          <c:dLbls>
            <c:dLbl>
              <c:idx val="1"/>
              <c:dLblPos val="inEnd"/>
              <c:showLegendKey val="0"/>
              <c:showVal val="0"/>
              <c:showCatName val="1"/>
              <c:showSerName val="0"/>
              <c:showPercent val="1"/>
              <c:showBubbleSize val="0"/>
              <c:extLst>
                <c:ext xmlns:c15="http://schemas.microsoft.com/office/drawing/2012/chart" uri="{CE6537A1-D6FC-4f65-9D91-7224C49458BB}">
                  <c15:layout>
                    <c:manualLayout>
                      <c:w val="0.17363938939306905"/>
                      <c:h val="0.11454771318131726"/>
                    </c:manualLayout>
                  </c15:layout>
                </c:ext>
                <c:ext xmlns:c16="http://schemas.microsoft.com/office/drawing/2014/chart" uri="{C3380CC4-5D6E-409C-BE32-E72D297353CC}">
                  <c16:uniqueId val="{00000003-85BE-40AC-96FC-F91FFB8766FA}"/>
                </c:ext>
              </c:extLst>
            </c:dLbl>
            <c:dLbl>
              <c:idx val="2"/>
              <c:dLblPos val="inEnd"/>
              <c:showLegendKey val="0"/>
              <c:showVal val="0"/>
              <c:showCatName val="1"/>
              <c:showSerName val="0"/>
              <c:showPercent val="1"/>
              <c:showBubbleSize val="0"/>
              <c:extLst>
                <c:ext xmlns:c15="http://schemas.microsoft.com/office/drawing/2012/chart" uri="{CE6537A1-D6FC-4f65-9D91-7224C49458BB}">
                  <c15:layout>
                    <c:manualLayout>
                      <c:w val="0.23762002179045022"/>
                      <c:h val="0.15342453667708833"/>
                    </c:manualLayout>
                  </c15:layout>
                </c:ext>
                <c:ext xmlns:c16="http://schemas.microsoft.com/office/drawing/2014/chart" uri="{C3380CC4-5D6E-409C-BE32-E72D297353CC}">
                  <c16:uniqueId val="{00000005-85BE-40AC-96FC-F91FFB8766F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v-LV"/>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Resors!$A$37:$A$40</c:f>
              <c:strCache>
                <c:ptCount val="4"/>
                <c:pt idx="0">
                  <c:v>Dabas aizsardzība</c:v>
                </c:pt>
                <c:pt idx="1">
                  <c:v>Reģionālā attīstība</c:v>
                </c:pt>
                <c:pt idx="2">
                  <c:v>Digitālā transformācija </c:v>
                </c:pt>
                <c:pt idx="3">
                  <c:v>Ivestīcijas</c:v>
                </c:pt>
              </c:strCache>
            </c:strRef>
          </c:cat>
          <c:val>
            <c:numRef>
              <c:f>Resors!$B$37:$B$40</c:f>
              <c:numCache>
                <c:formatCode>0</c:formatCode>
                <c:ptCount val="4"/>
                <c:pt idx="0">
                  <c:v>316.72000000000003</c:v>
                </c:pt>
                <c:pt idx="1">
                  <c:v>80.040000000000006</c:v>
                </c:pt>
                <c:pt idx="2">
                  <c:v>258.88</c:v>
                </c:pt>
                <c:pt idx="3">
                  <c:v>137.36000000000001</c:v>
                </c:pt>
              </c:numCache>
            </c:numRef>
          </c:val>
          <c:extLst>
            <c:ext xmlns:c16="http://schemas.microsoft.com/office/drawing/2014/chart" uri="{C3380CC4-5D6E-409C-BE32-E72D297353CC}">
              <c16:uniqueId val="{00000008-85BE-40AC-96FC-F91FFB8766FA}"/>
            </c:ext>
          </c:extLst>
        </c:ser>
        <c:dLbls>
          <c:dLblPos val="inEnd"/>
          <c:showLegendKey val="0"/>
          <c:showVal val="1"/>
          <c:showCatName val="0"/>
          <c:showSerName val="0"/>
          <c:showPercent val="0"/>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lv-LV"/>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noProof="0"/>
              <a:t>Amata vietu skaits resorā līdz 2028. </a:t>
            </a:r>
            <a:r>
              <a:rPr lang="lv-LV" noProof="0" dirty="0"/>
              <a:t>gadam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Resors!$C$67:$F$67</c:f>
              <c:strCache>
                <c:ptCount val="4"/>
                <c:pt idx="0">
                  <c:v>2025. gads</c:v>
                </c:pt>
                <c:pt idx="1">
                  <c:v>2026. gads</c:v>
                </c:pt>
                <c:pt idx="2">
                  <c:v>2027. gads</c:v>
                </c:pt>
                <c:pt idx="3">
                  <c:v>2028. gads</c:v>
                </c:pt>
              </c:strCache>
            </c:strRef>
          </c:cat>
          <c:val>
            <c:numRef>
              <c:f>Resors!$C$68:$F$68</c:f>
              <c:numCache>
                <c:formatCode>General</c:formatCode>
                <c:ptCount val="4"/>
                <c:pt idx="0" formatCode="0">
                  <c:v>793.00000000000011</c:v>
                </c:pt>
                <c:pt idx="1">
                  <c:v>788</c:v>
                </c:pt>
                <c:pt idx="2">
                  <c:v>748</c:v>
                </c:pt>
                <c:pt idx="3">
                  <c:v>736</c:v>
                </c:pt>
              </c:numCache>
            </c:numRef>
          </c:val>
          <c:extLst>
            <c:ext xmlns:c16="http://schemas.microsoft.com/office/drawing/2014/chart" uri="{C3380CC4-5D6E-409C-BE32-E72D297353CC}">
              <c16:uniqueId val="{00000000-FE50-4068-B31B-D40C9BD4321F}"/>
            </c:ext>
          </c:extLst>
        </c:ser>
        <c:dLbls>
          <c:showLegendKey val="0"/>
          <c:showVal val="1"/>
          <c:showCatName val="0"/>
          <c:showSerName val="0"/>
          <c:showPercent val="0"/>
          <c:showBubbleSize val="0"/>
        </c:dLbls>
        <c:gapWidth val="150"/>
        <c:shape val="box"/>
        <c:axId val="935268303"/>
        <c:axId val="935268783"/>
        <c:axId val="0"/>
      </c:bar3DChart>
      <c:catAx>
        <c:axId val="93526830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935268783"/>
        <c:crosses val="autoZero"/>
        <c:auto val="1"/>
        <c:lblAlgn val="ctr"/>
        <c:lblOffset val="100"/>
        <c:noMultiLvlLbl val="0"/>
      </c:catAx>
      <c:valAx>
        <c:axId val="9352687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9352683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1400" b="0" i="0" u="none" strike="noStrike" kern="1200" spc="0" baseline="0">
                <a:solidFill>
                  <a:sysClr val="windowText" lastClr="000000">
                    <a:lumMod val="65000"/>
                    <a:lumOff val="35000"/>
                  </a:sysClr>
                </a:solidFill>
              </a:rPr>
              <a:t>Amata vietas resorā (2025. gads)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Resors!$B$79</c:f>
              <c:strCache>
                <c:ptCount val="1"/>
                <c:pt idx="0">
                  <c:v>Beztermiņa amata vietas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Resors!$A$80:$A$84</c:f>
              <c:strCache>
                <c:ptCount val="5"/>
                <c:pt idx="0">
                  <c:v>Latvijas Nacionālais botāniskais dārzs </c:v>
                </c:pt>
                <c:pt idx="1">
                  <c:v>Latvijas Nacionālais dabas muzejs</c:v>
                </c:pt>
                <c:pt idx="2">
                  <c:v>Dabas aizsardzības pārvalde </c:v>
                </c:pt>
                <c:pt idx="3">
                  <c:v>Valsts digitālās attīstības aģentūra (165)</c:v>
                </c:pt>
                <c:pt idx="4">
                  <c:v>Viedās administrācijas un reģionālās attīstības ministrija (334)</c:v>
                </c:pt>
              </c:strCache>
            </c:strRef>
          </c:cat>
          <c:val>
            <c:numRef>
              <c:f>Resors!$B$80:$B$84</c:f>
              <c:numCache>
                <c:formatCode>General</c:formatCode>
                <c:ptCount val="5"/>
                <c:pt idx="0">
                  <c:v>106</c:v>
                </c:pt>
                <c:pt idx="1">
                  <c:v>54</c:v>
                </c:pt>
                <c:pt idx="2">
                  <c:v>134</c:v>
                </c:pt>
                <c:pt idx="3">
                  <c:v>129</c:v>
                </c:pt>
                <c:pt idx="4">
                  <c:v>258</c:v>
                </c:pt>
              </c:numCache>
            </c:numRef>
          </c:val>
          <c:extLst>
            <c:ext xmlns:c16="http://schemas.microsoft.com/office/drawing/2014/chart" uri="{C3380CC4-5D6E-409C-BE32-E72D297353CC}">
              <c16:uniqueId val="{00000000-BA62-4851-AAF8-EE90A1C346A9}"/>
            </c:ext>
          </c:extLst>
        </c:ser>
        <c:ser>
          <c:idx val="1"/>
          <c:order val="1"/>
          <c:tx>
            <c:strRef>
              <c:f>Resors!$C$79</c:f>
              <c:strCache>
                <c:ptCount val="1"/>
                <c:pt idx="0">
                  <c:v>Terminētas amata vietas </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Resors!$A$80:$A$84</c:f>
              <c:strCache>
                <c:ptCount val="5"/>
                <c:pt idx="0">
                  <c:v>Latvijas Nacionālais botāniskais dārzs </c:v>
                </c:pt>
                <c:pt idx="1">
                  <c:v>Latvijas Nacionālais dabas muzejs</c:v>
                </c:pt>
                <c:pt idx="2">
                  <c:v>Dabas aizsardzības pārvalde </c:v>
                </c:pt>
                <c:pt idx="3">
                  <c:v>Valsts digitālās attīstības aģentūra (165)</c:v>
                </c:pt>
                <c:pt idx="4">
                  <c:v>Viedās administrācijas un reģionālās attīstības ministrija (334)</c:v>
                </c:pt>
              </c:strCache>
            </c:strRef>
          </c:cat>
          <c:val>
            <c:numRef>
              <c:f>Resors!$C$80:$C$84</c:f>
              <c:numCache>
                <c:formatCode>General</c:formatCode>
                <c:ptCount val="5"/>
                <c:pt idx="3">
                  <c:v>36</c:v>
                </c:pt>
                <c:pt idx="4">
                  <c:v>76</c:v>
                </c:pt>
              </c:numCache>
            </c:numRef>
          </c:val>
          <c:extLst>
            <c:ext xmlns:c16="http://schemas.microsoft.com/office/drawing/2014/chart" uri="{C3380CC4-5D6E-409C-BE32-E72D297353CC}">
              <c16:uniqueId val="{00000001-BA62-4851-AAF8-EE90A1C346A9}"/>
            </c:ext>
          </c:extLst>
        </c:ser>
        <c:dLbls>
          <c:showLegendKey val="0"/>
          <c:showVal val="1"/>
          <c:showCatName val="0"/>
          <c:showSerName val="0"/>
          <c:showPercent val="0"/>
          <c:showBubbleSize val="0"/>
        </c:dLbls>
        <c:gapWidth val="150"/>
        <c:shape val="box"/>
        <c:axId val="818843247"/>
        <c:axId val="818844687"/>
        <c:axId val="0"/>
      </c:bar3DChart>
      <c:catAx>
        <c:axId val="81884324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818844687"/>
        <c:crosses val="autoZero"/>
        <c:auto val="1"/>
        <c:lblAlgn val="ctr"/>
        <c:lblOffset val="100"/>
        <c:noMultiLvlLbl val="0"/>
      </c:catAx>
      <c:valAx>
        <c:axId val="8188446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818843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CC99"/>
            </a:solidFill>
            <a:ln>
              <a:solidFill>
                <a:schemeClr val="bg1"/>
              </a:solidFill>
            </a:ln>
          </c:spPr>
          <c:dPt>
            <c:idx val="0"/>
            <c:bubble3D val="0"/>
            <c:spPr>
              <a:solidFill>
                <a:srgbClr val="C3D69B"/>
              </a:solidFill>
              <a:ln>
                <a:solidFill>
                  <a:schemeClr val="bg1"/>
                </a:solidFill>
              </a:ln>
              <a:effectLst>
                <a:outerShdw blurRad="317500" algn="ctr" rotWithShape="0">
                  <a:prstClr val="black">
                    <a:alpha val="25000"/>
                  </a:prstClr>
                </a:outerShdw>
              </a:effectLst>
            </c:spPr>
            <c:extLst>
              <c:ext xmlns:c16="http://schemas.microsoft.com/office/drawing/2014/chart" uri="{C3380CC4-5D6E-409C-BE32-E72D297353CC}">
                <c16:uniqueId val="{00000001-5115-4D9F-82C8-6387E261F737}"/>
              </c:ext>
            </c:extLst>
          </c:dPt>
          <c:dPt>
            <c:idx val="1"/>
            <c:bubble3D val="0"/>
            <c:spPr>
              <a:solidFill>
                <a:srgbClr val="CC6600"/>
              </a:solidFill>
              <a:ln>
                <a:solidFill>
                  <a:schemeClr val="bg1"/>
                </a:solidFill>
              </a:ln>
              <a:effectLst>
                <a:outerShdw blurRad="317500" algn="ctr" rotWithShape="0">
                  <a:prstClr val="black">
                    <a:alpha val="25000"/>
                  </a:prstClr>
                </a:outerShdw>
              </a:effectLst>
            </c:spPr>
            <c:extLst>
              <c:ext xmlns:c16="http://schemas.microsoft.com/office/drawing/2014/chart" uri="{C3380CC4-5D6E-409C-BE32-E72D297353CC}">
                <c16:uniqueId val="{00000003-5115-4D9F-82C8-6387E261F737}"/>
              </c:ext>
            </c:extLst>
          </c:dPt>
          <c:dPt>
            <c:idx val="2"/>
            <c:bubble3D val="0"/>
            <c:spPr>
              <a:solidFill>
                <a:srgbClr val="008000"/>
              </a:solidFill>
              <a:ln>
                <a:solidFill>
                  <a:schemeClr val="bg1"/>
                </a:solidFill>
              </a:ln>
              <a:effectLst>
                <a:outerShdw blurRad="317500" algn="ctr" rotWithShape="0">
                  <a:prstClr val="black">
                    <a:alpha val="25000"/>
                  </a:prstClr>
                </a:outerShdw>
              </a:effectLst>
            </c:spPr>
            <c:extLst>
              <c:ext xmlns:c16="http://schemas.microsoft.com/office/drawing/2014/chart" uri="{C3380CC4-5D6E-409C-BE32-E72D297353CC}">
                <c16:uniqueId val="{00000005-5115-4D9F-82C8-6387E261F737}"/>
              </c:ext>
            </c:extLst>
          </c:dPt>
          <c:dLbls>
            <c:dLbl>
              <c:idx val="1"/>
              <c:layout>
                <c:manualLayout>
                  <c:x val="-0.19687004554368281"/>
                  <c:y val="8.6613747883030126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115-4D9F-82C8-6387E261F737}"/>
                </c:ext>
              </c:extLst>
            </c:dLbl>
            <c:dLbl>
              <c:idx val="2"/>
              <c:layout>
                <c:manualLayout>
                  <c:x val="0.17035831222027376"/>
                  <c:y val="-0.3566052704641313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115-4D9F-82C8-6387E261F737}"/>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Verdana" panose="020B0604030504040204" pitchFamily="34" charset="0"/>
                    <a:ea typeface="Verdana" panose="020B0604030504040204" pitchFamily="34" charset="0"/>
                    <a:cs typeface="+mn-cs"/>
                  </a:defRPr>
                </a:pPr>
                <a:endParaRPr lang="lv-LV"/>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val>
            <c:numRef>
              <c:f>slaidiem!$I$16:$I$18</c:f>
              <c:numCache>
                <c:formatCode>0</c:formatCode>
                <c:ptCount val="3"/>
                <c:pt idx="0">
                  <c:v>11.099911606280502</c:v>
                </c:pt>
                <c:pt idx="1">
                  <c:v>19.979987135916645</c:v>
                </c:pt>
                <c:pt idx="2">
                  <c:v>68.920101257802855</c:v>
                </c:pt>
              </c:numCache>
            </c:numRef>
          </c:val>
          <c:extLst>
            <c:ext xmlns:c16="http://schemas.microsoft.com/office/drawing/2014/chart" uri="{C3380CC4-5D6E-409C-BE32-E72D297353CC}">
              <c16:uniqueId val="{00000006-5115-4D9F-82C8-6387E261F737}"/>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bg1"/>
      </a:solidFill>
      <a:round/>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1902321475994E-2"/>
          <c:y val="0"/>
          <c:w val="0.60904140025771092"/>
          <c:h val="0.84962115225938739"/>
        </c:manualLayout>
      </c:layout>
      <c:doughnutChart>
        <c:varyColors val="1"/>
        <c:ser>
          <c:idx val="0"/>
          <c:order val="0"/>
          <c:explosion val="3"/>
          <c:dPt>
            <c:idx val="0"/>
            <c:bubble3D val="0"/>
            <c:explosion val="0"/>
            <c:spPr>
              <a:solidFill>
                <a:srgbClr val="E5D4B5"/>
              </a:solidFill>
              <a:ln w="19050">
                <a:solidFill>
                  <a:schemeClr val="lt1"/>
                </a:solidFill>
              </a:ln>
              <a:effectLst/>
            </c:spPr>
            <c:extLst>
              <c:ext xmlns:c16="http://schemas.microsoft.com/office/drawing/2014/chart" uri="{C3380CC4-5D6E-409C-BE32-E72D297353CC}">
                <c16:uniqueId val="{00000001-7813-4DA0-9E0A-9C2660B0B230}"/>
              </c:ext>
            </c:extLst>
          </c:dPt>
          <c:dPt>
            <c:idx val="1"/>
            <c:bubble3D val="0"/>
            <c:explosion val="0"/>
            <c:spPr>
              <a:solidFill>
                <a:srgbClr val="C4D979"/>
              </a:solidFill>
              <a:ln w="19050">
                <a:solidFill>
                  <a:schemeClr val="lt1"/>
                </a:solidFill>
              </a:ln>
              <a:effectLst/>
            </c:spPr>
            <c:extLst>
              <c:ext xmlns:c16="http://schemas.microsoft.com/office/drawing/2014/chart" uri="{C3380CC4-5D6E-409C-BE32-E72D297353CC}">
                <c16:uniqueId val="{00000003-7813-4DA0-9E0A-9C2660B0B230}"/>
              </c:ext>
            </c:extLst>
          </c:dPt>
          <c:dPt>
            <c:idx val="2"/>
            <c:bubble3D val="0"/>
            <c:explosion val="0"/>
            <c:spPr>
              <a:solidFill>
                <a:srgbClr val="F5FBA3"/>
              </a:solidFill>
              <a:ln w="19050">
                <a:solidFill>
                  <a:schemeClr val="lt1"/>
                </a:solidFill>
              </a:ln>
              <a:effectLst/>
            </c:spPr>
            <c:extLst>
              <c:ext xmlns:c16="http://schemas.microsoft.com/office/drawing/2014/chart" uri="{C3380CC4-5D6E-409C-BE32-E72D297353CC}">
                <c16:uniqueId val="{00000005-7813-4DA0-9E0A-9C2660B0B230}"/>
              </c:ext>
            </c:extLst>
          </c:dPt>
          <c:cat>
            <c:strRef>
              <c:f>Sheet1!$C$8:$C$10</c:f>
              <c:strCache>
                <c:ptCount val="3"/>
                <c:pt idx="0">
                  <c:v>Eiropas Savienības kohēzijas politikas programma</c:v>
                </c:pt>
                <c:pt idx="1">
                  <c:v>Atveseļošanas un noturības mehānisms </c:v>
                </c:pt>
                <c:pt idx="2">
                  <c:v>INTERREG programmas </c:v>
                </c:pt>
              </c:strCache>
            </c:strRef>
          </c:cat>
          <c:val>
            <c:numRef>
              <c:f>Sheet1!$D$8:$D$10</c:f>
              <c:numCache>
                <c:formatCode>#,##0.00</c:formatCode>
                <c:ptCount val="3"/>
                <c:pt idx="0">
                  <c:v>892.87023799999997</c:v>
                </c:pt>
                <c:pt idx="1">
                  <c:v>350.43013200000001</c:v>
                </c:pt>
                <c:pt idx="2">
                  <c:v>82</c:v>
                </c:pt>
              </c:numCache>
            </c:numRef>
          </c:val>
          <c:extLst>
            <c:ext xmlns:c16="http://schemas.microsoft.com/office/drawing/2014/chart" uri="{C3380CC4-5D6E-409C-BE32-E72D297353CC}">
              <c16:uniqueId val="{00000006-7813-4DA0-9E0A-9C2660B0B230}"/>
            </c:ext>
          </c:extLst>
        </c:ser>
        <c:dLbls>
          <c:showLegendKey val="0"/>
          <c:showVal val="0"/>
          <c:showCatName val="0"/>
          <c:showSerName val="0"/>
          <c:showPercent val="0"/>
          <c:showBubbleSize val="0"/>
          <c:showLeaderLines val="1"/>
        </c:dLbls>
        <c:firstSliceAng val="120"/>
        <c:holeSize val="63"/>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'Izdevumi jomas'!$AD$11</c:f>
              <c:strCache>
                <c:ptCount val="1"/>
                <c:pt idx="0">
                  <c:v>Izpilde (31.12.)</c:v>
                </c:pt>
              </c:strCache>
            </c:strRef>
          </c:tx>
          <c:spPr>
            <a:solidFill>
              <a:srgbClr val="008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'Izdevumi jomas'!$AE$10:$AG$10</c:f>
              <c:strCache>
                <c:ptCount val="3"/>
                <c:pt idx="0">
                  <c:v>3. Reģionu attīstības, teritoriālās sadarbības, publisko pakalpojumu un digitālās transformācijas politikas īstenošana</c:v>
                </c:pt>
                <c:pt idx="1">
                  <c:v>2. Īpaši aizsargājamo dabas teritoriju apsaimniekošana, Latvijas bioloģiskās daudzveidības saglabāšana un vides izpratnes un atbildības motivācijas veidošana sabiedrībā</c:v>
                </c:pt>
                <c:pt idx="2">
                  <c:v>1. Nozaru vadība un politikas plānošana</c:v>
                </c:pt>
              </c:strCache>
            </c:strRef>
          </c:cat>
          <c:val>
            <c:numRef>
              <c:f>'Izdevumi jomas'!$AE$11:$AG$11</c:f>
              <c:numCache>
                <c:formatCode>_-* #\ ##0.0\ _€_-;\-* #\ ##0.0\ _€_-;_-* "-"\ _€_-;_-@_-</c:formatCode>
                <c:ptCount val="3"/>
                <c:pt idx="0">
                  <c:v>78.5</c:v>
                </c:pt>
                <c:pt idx="1">
                  <c:v>22.8</c:v>
                </c:pt>
                <c:pt idx="2">
                  <c:v>12.6</c:v>
                </c:pt>
              </c:numCache>
            </c:numRef>
          </c:val>
          <c:extLst>
            <c:ext xmlns:c16="http://schemas.microsoft.com/office/drawing/2014/chart" uri="{C3380CC4-5D6E-409C-BE32-E72D297353CC}">
              <c16:uniqueId val="{00000000-8CAA-4C42-A162-7ACC1426BE5A}"/>
            </c:ext>
          </c:extLst>
        </c:ser>
        <c:ser>
          <c:idx val="1"/>
          <c:order val="1"/>
          <c:tx>
            <c:strRef>
              <c:f>'Izdevumi jomas'!$AD$12</c:f>
              <c:strCache>
                <c:ptCount val="1"/>
                <c:pt idx="0">
                  <c:v>Precizētais plāns (31.12.)</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'Izdevumi jomas'!$AE$10:$AG$10</c:f>
              <c:strCache>
                <c:ptCount val="3"/>
                <c:pt idx="0">
                  <c:v>3. Reģionu attīstības, teritoriālās sadarbības, publisko pakalpojumu un digitālās transformācijas politikas īstenošana</c:v>
                </c:pt>
                <c:pt idx="1">
                  <c:v>2. Īpaši aizsargājamo dabas teritoriju apsaimniekošana, Latvijas bioloģiskās daudzveidības saglabāšana un vides izpratnes un atbildības motivācijas veidošana sabiedrībā</c:v>
                </c:pt>
                <c:pt idx="2">
                  <c:v>1. Nozaru vadība un politikas plānošana</c:v>
                </c:pt>
              </c:strCache>
            </c:strRef>
          </c:cat>
          <c:val>
            <c:numRef>
              <c:f>'Izdevumi jomas'!$AE$12:$AG$12</c:f>
              <c:numCache>
                <c:formatCode>_-* #\ ##0.0\ _€_-;\-* #\ ##0.0\ _€_-;_-* "-"\ _€_-;_-@_-</c:formatCode>
                <c:ptCount val="3"/>
                <c:pt idx="0">
                  <c:v>101.8</c:v>
                </c:pt>
                <c:pt idx="1">
                  <c:v>25.9</c:v>
                </c:pt>
                <c:pt idx="2">
                  <c:v>13.6</c:v>
                </c:pt>
              </c:numCache>
            </c:numRef>
          </c:val>
          <c:extLst>
            <c:ext xmlns:c16="http://schemas.microsoft.com/office/drawing/2014/chart" uri="{C3380CC4-5D6E-409C-BE32-E72D297353CC}">
              <c16:uniqueId val="{00000001-8CAA-4C42-A162-7ACC1426BE5A}"/>
            </c:ext>
          </c:extLst>
        </c:ser>
        <c:ser>
          <c:idx val="2"/>
          <c:order val="2"/>
          <c:tx>
            <c:strRef>
              <c:f>'Izdevumi jomas'!$AD$13</c:f>
              <c:strCache>
                <c:ptCount val="1"/>
                <c:pt idx="0">
                  <c:v>Sākotnējais plāns (01.01.)</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'Izdevumi jomas'!$AE$10:$AG$10</c:f>
              <c:strCache>
                <c:ptCount val="3"/>
                <c:pt idx="0">
                  <c:v>3. Reģionu attīstības, teritoriālās sadarbības, publisko pakalpojumu un digitālās transformācijas politikas īstenošana</c:v>
                </c:pt>
                <c:pt idx="1">
                  <c:v>2. Īpaši aizsargājamo dabas teritoriju apsaimniekošana, Latvijas bioloģiskās daudzveidības saglabāšana un vides izpratnes un atbildības motivācijas veidošana sabiedrībā</c:v>
                </c:pt>
                <c:pt idx="2">
                  <c:v>1. Nozaru vadība un politikas plānošana</c:v>
                </c:pt>
              </c:strCache>
            </c:strRef>
          </c:cat>
          <c:val>
            <c:numRef>
              <c:f>'Izdevumi jomas'!$AE$13:$AG$13</c:f>
              <c:numCache>
                <c:formatCode>_-* #\ ##0.0\ _€_-;\-* #\ ##0.0\ _€_-;_-* "-"\ _€_-;_-@_-</c:formatCode>
                <c:ptCount val="3"/>
                <c:pt idx="0">
                  <c:v>61.8</c:v>
                </c:pt>
                <c:pt idx="1">
                  <c:v>24.1</c:v>
                </c:pt>
                <c:pt idx="2">
                  <c:v>12.7</c:v>
                </c:pt>
              </c:numCache>
            </c:numRef>
          </c:val>
          <c:extLst>
            <c:ext xmlns:c16="http://schemas.microsoft.com/office/drawing/2014/chart" uri="{C3380CC4-5D6E-409C-BE32-E72D297353CC}">
              <c16:uniqueId val="{00000002-8CAA-4C42-A162-7ACC1426BE5A}"/>
            </c:ext>
          </c:extLst>
        </c:ser>
        <c:dLbls>
          <c:dLblPos val="outEnd"/>
          <c:showLegendKey val="0"/>
          <c:showVal val="1"/>
          <c:showCatName val="0"/>
          <c:showSerName val="0"/>
          <c:showPercent val="0"/>
          <c:showBubbleSize val="0"/>
        </c:dLbls>
        <c:gapWidth val="182"/>
        <c:axId val="1442904496"/>
        <c:axId val="1505202976"/>
      </c:barChart>
      <c:catAx>
        <c:axId val="1442904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1505202976"/>
        <c:crosses val="autoZero"/>
        <c:auto val="1"/>
        <c:lblAlgn val="ctr"/>
        <c:lblOffset val="100"/>
        <c:noMultiLvlLbl val="0"/>
      </c:catAx>
      <c:valAx>
        <c:axId val="1505202976"/>
        <c:scaling>
          <c:orientation val="minMax"/>
        </c:scaling>
        <c:delete val="0"/>
        <c:axPos val="b"/>
        <c:majorGridlines>
          <c:spPr>
            <a:ln w="9525" cap="flat" cmpd="sng" algn="ctr">
              <a:solidFill>
                <a:schemeClr val="tx1">
                  <a:lumMod val="15000"/>
                  <a:lumOff val="85000"/>
                </a:schemeClr>
              </a:solidFill>
              <a:round/>
            </a:ln>
            <a:effectLst/>
          </c:spPr>
        </c:majorGridlines>
        <c:numFmt formatCode="_-* #\ ##0.0\ _€_-;\-* #\ ##0.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442904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81750781706332E-2"/>
          <c:y val="5.8263975429868858E-2"/>
          <c:w val="0.89008753353556025"/>
          <c:h val="0.50054301858274652"/>
        </c:manualLayout>
      </c:layout>
      <c:barChart>
        <c:barDir val="col"/>
        <c:grouping val="stacked"/>
        <c:varyColors val="0"/>
        <c:ser>
          <c:idx val="0"/>
          <c:order val="0"/>
          <c:tx>
            <c:strRef>
              <c:f>'izpilde pa jomam'!$I$11</c:f>
              <c:strCache>
                <c:ptCount val="1"/>
                <c:pt idx="0">
                  <c:v>Valsts pamatfunkciju īstenošana</c:v>
                </c:pt>
              </c:strCache>
            </c:strRef>
          </c:tx>
          <c:spPr>
            <a:solidFill>
              <a:srgbClr val="008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'izpilde pa jomam'!$J$9:$L$9</c:f>
              <c:strCache>
                <c:ptCount val="3"/>
                <c:pt idx="0">
                  <c:v>2023. gada izpilde</c:v>
                </c:pt>
                <c:pt idx="1">
                  <c:v>2024. gada izpilde</c:v>
                </c:pt>
                <c:pt idx="2">
                  <c:v>2025. gada izpilde</c:v>
                </c:pt>
              </c:strCache>
            </c:strRef>
          </c:cat>
          <c:val>
            <c:numRef>
              <c:f>'izpilde pa jomam'!$J$11:$L$11</c:f>
              <c:numCache>
                <c:formatCode>General</c:formatCode>
                <c:ptCount val="3"/>
                <c:pt idx="0">
                  <c:v>10.4</c:v>
                </c:pt>
                <c:pt idx="1">
                  <c:v>10.9</c:v>
                </c:pt>
                <c:pt idx="2">
                  <c:v>10.5</c:v>
                </c:pt>
              </c:numCache>
            </c:numRef>
          </c:val>
          <c:extLst>
            <c:ext xmlns:c16="http://schemas.microsoft.com/office/drawing/2014/chart" uri="{C3380CC4-5D6E-409C-BE32-E72D297353CC}">
              <c16:uniqueId val="{00000000-6107-431A-ACF2-F52B1C2B83A7}"/>
            </c:ext>
          </c:extLst>
        </c:ser>
        <c:ser>
          <c:idx val="1"/>
          <c:order val="1"/>
          <c:tx>
            <c:strRef>
              <c:f>'izpilde pa jomam'!$I$12</c:f>
              <c:strCache>
                <c:ptCount val="1"/>
                <c:pt idx="0">
                  <c:v>Eiropas Savienības politiku instrumentu un pārējās ārvalstu finanšu palīdzības līdzfinansēto un finansēto projektu un pasākumu īstenošana</c:v>
                </c:pt>
              </c:strCache>
            </c:strRef>
          </c:tx>
          <c:spPr>
            <a:solidFill>
              <a:srgbClr val="FFCC99"/>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'izpilde pa jomam'!$J$9:$L$9</c:f>
              <c:strCache>
                <c:ptCount val="3"/>
                <c:pt idx="0">
                  <c:v>2023. gada izpilde</c:v>
                </c:pt>
                <c:pt idx="1">
                  <c:v>2024. gada izpilde</c:v>
                </c:pt>
                <c:pt idx="2">
                  <c:v>2025. gada izpilde</c:v>
                </c:pt>
              </c:strCache>
            </c:strRef>
          </c:cat>
          <c:val>
            <c:numRef>
              <c:f>'izpilde pa jomam'!$J$12:$L$12</c:f>
              <c:numCache>
                <c:formatCode>General</c:formatCode>
                <c:ptCount val="3"/>
                <c:pt idx="0" formatCode="0.0">
                  <c:v>2</c:v>
                </c:pt>
                <c:pt idx="1">
                  <c:v>2.5</c:v>
                </c:pt>
                <c:pt idx="2">
                  <c:v>2.1</c:v>
                </c:pt>
              </c:numCache>
            </c:numRef>
          </c:val>
          <c:extLst>
            <c:ext xmlns:c16="http://schemas.microsoft.com/office/drawing/2014/chart" uri="{C3380CC4-5D6E-409C-BE32-E72D297353CC}">
              <c16:uniqueId val="{00000001-6107-431A-ACF2-F52B1C2B83A7}"/>
            </c:ext>
          </c:extLst>
        </c:ser>
        <c:dLbls>
          <c:showLegendKey val="0"/>
          <c:showVal val="1"/>
          <c:showCatName val="0"/>
          <c:showSerName val="0"/>
          <c:showPercent val="0"/>
          <c:showBubbleSize val="0"/>
        </c:dLbls>
        <c:gapWidth val="182"/>
        <c:overlap val="100"/>
        <c:axId val="1158294415"/>
        <c:axId val="1158304015"/>
      </c:barChart>
      <c:catAx>
        <c:axId val="1158294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1158304015"/>
        <c:crosses val="autoZero"/>
        <c:auto val="1"/>
        <c:lblAlgn val="ctr"/>
        <c:lblOffset val="100"/>
        <c:noMultiLvlLbl val="0"/>
      </c:catAx>
      <c:valAx>
        <c:axId val="1158304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1158294415"/>
        <c:crosses val="autoZero"/>
        <c:crossBetween val="between"/>
      </c:valAx>
      <c:spPr>
        <a:noFill/>
        <a:ln>
          <a:noFill/>
        </a:ln>
        <a:effectLst/>
      </c:spPr>
    </c:plotArea>
    <c:legend>
      <c:legendPos val="b"/>
      <c:layout>
        <c:manualLayout>
          <c:xMode val="edge"/>
          <c:yMode val="edge"/>
          <c:x val="0"/>
          <c:y val="0.68843495538239019"/>
          <c:w val="0.99781038979177772"/>
          <c:h val="0.2850814194222148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32852143482067E-2"/>
          <c:y val="4.6215368912219307E-2"/>
          <c:w val="0.90512270341207346"/>
          <c:h val="0.56344706911636044"/>
        </c:manualLayout>
      </c:layout>
      <c:barChart>
        <c:barDir val="col"/>
        <c:grouping val="stacked"/>
        <c:varyColors val="0"/>
        <c:ser>
          <c:idx val="0"/>
          <c:order val="0"/>
          <c:tx>
            <c:strRef>
              <c:f>'izpilde pa jomam'!$I$39</c:f>
              <c:strCache>
                <c:ptCount val="1"/>
                <c:pt idx="0">
                  <c:v>Valsts pamatfunkciju īstenošana</c:v>
                </c:pt>
              </c:strCache>
            </c:strRef>
          </c:tx>
          <c:spPr>
            <a:solidFill>
              <a:srgbClr val="008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'izpilde pa jomam'!$J$37:$L$37</c:f>
              <c:strCache>
                <c:ptCount val="3"/>
                <c:pt idx="0">
                  <c:v>2023. gada izpilde</c:v>
                </c:pt>
                <c:pt idx="1">
                  <c:v>2024. gada izpilde</c:v>
                </c:pt>
                <c:pt idx="2">
                  <c:v>2025. gada izpilde</c:v>
                </c:pt>
              </c:strCache>
            </c:strRef>
          </c:cat>
          <c:val>
            <c:numRef>
              <c:f>'izpilde pa jomam'!$J$39:$L$39</c:f>
              <c:numCache>
                <c:formatCode>General</c:formatCode>
                <c:ptCount val="3"/>
                <c:pt idx="0">
                  <c:v>16.5</c:v>
                </c:pt>
                <c:pt idx="1">
                  <c:v>16.2</c:v>
                </c:pt>
                <c:pt idx="2">
                  <c:v>15.2</c:v>
                </c:pt>
              </c:numCache>
            </c:numRef>
          </c:val>
          <c:extLst>
            <c:ext xmlns:c16="http://schemas.microsoft.com/office/drawing/2014/chart" uri="{C3380CC4-5D6E-409C-BE32-E72D297353CC}">
              <c16:uniqueId val="{00000000-931A-474A-B031-6FF79012869A}"/>
            </c:ext>
          </c:extLst>
        </c:ser>
        <c:ser>
          <c:idx val="1"/>
          <c:order val="1"/>
          <c:tx>
            <c:strRef>
              <c:f>'izpilde pa jomam'!$I$40</c:f>
              <c:strCache>
                <c:ptCount val="1"/>
                <c:pt idx="0">
                  <c:v>Eiropas Savienības politiku instrumentu un pārējās ārvalstu finanšu palīdzības līdzfinansēto un finansēto projektu un pasākumu īstenošana</c:v>
                </c:pt>
              </c:strCache>
            </c:strRef>
          </c:tx>
          <c:spPr>
            <a:solidFill>
              <a:srgbClr val="FFCC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'izpilde pa jomam'!$J$37:$L$37</c:f>
              <c:strCache>
                <c:ptCount val="3"/>
                <c:pt idx="0">
                  <c:v>2023. gada izpilde</c:v>
                </c:pt>
                <c:pt idx="1">
                  <c:v>2024. gada izpilde</c:v>
                </c:pt>
                <c:pt idx="2">
                  <c:v>2025. gada izpilde</c:v>
                </c:pt>
              </c:strCache>
            </c:strRef>
          </c:cat>
          <c:val>
            <c:numRef>
              <c:f>'izpilde pa jomam'!$J$40:$L$40</c:f>
              <c:numCache>
                <c:formatCode>General</c:formatCode>
                <c:ptCount val="3"/>
                <c:pt idx="0" formatCode="0.0">
                  <c:v>10.9</c:v>
                </c:pt>
                <c:pt idx="1">
                  <c:v>17.399999999999999</c:v>
                </c:pt>
                <c:pt idx="2">
                  <c:v>7.5</c:v>
                </c:pt>
              </c:numCache>
            </c:numRef>
          </c:val>
          <c:extLst>
            <c:ext xmlns:c16="http://schemas.microsoft.com/office/drawing/2014/chart" uri="{C3380CC4-5D6E-409C-BE32-E72D297353CC}">
              <c16:uniqueId val="{00000001-931A-474A-B031-6FF79012869A}"/>
            </c:ext>
          </c:extLst>
        </c:ser>
        <c:dLbls>
          <c:dLblPos val="ctr"/>
          <c:showLegendKey val="0"/>
          <c:showVal val="1"/>
          <c:showCatName val="0"/>
          <c:showSerName val="0"/>
          <c:showPercent val="0"/>
          <c:showBubbleSize val="0"/>
        </c:dLbls>
        <c:gapWidth val="150"/>
        <c:overlap val="100"/>
        <c:axId val="1344662496"/>
        <c:axId val="1344654336"/>
      </c:barChart>
      <c:catAx>
        <c:axId val="134466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344654336"/>
        <c:crosses val="autoZero"/>
        <c:auto val="1"/>
        <c:lblAlgn val="ctr"/>
        <c:lblOffset val="100"/>
        <c:noMultiLvlLbl val="0"/>
      </c:catAx>
      <c:valAx>
        <c:axId val="1344654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344662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5"/>
          <c:order val="1"/>
          <c:spPr>
            <a:solidFill>
              <a:schemeClr val="accent3">
                <a:lumMod val="75000"/>
              </a:schemeClr>
            </a:solidFill>
            <a:ln>
              <a:noFill/>
            </a:ln>
            <a:effectLst/>
          </c:spPr>
          <c:invertIfNegative val="0"/>
          <c:dPt>
            <c:idx val="19"/>
            <c:invertIfNegative val="0"/>
            <c:bubble3D val="0"/>
            <c:spPr>
              <a:solidFill>
                <a:srgbClr val="0070C0"/>
              </a:solidFill>
              <a:ln>
                <a:noFill/>
              </a:ln>
              <a:effectLst/>
            </c:spPr>
            <c:extLst>
              <c:ext xmlns:c16="http://schemas.microsoft.com/office/drawing/2014/chart" uri="{C3380CC4-5D6E-409C-BE32-E72D297353CC}">
                <c16:uniqueId val="{00000001-9A26-49B3-B656-AB26184DD7FC}"/>
              </c:ext>
            </c:extLst>
          </c:dPt>
          <c:dPt>
            <c:idx val="20"/>
            <c:invertIfNegative val="0"/>
            <c:bubble3D val="0"/>
            <c:spPr>
              <a:solidFill>
                <a:schemeClr val="accent6">
                  <a:lumMod val="75000"/>
                </a:schemeClr>
              </a:solidFill>
              <a:ln>
                <a:noFill/>
              </a:ln>
              <a:effectLst/>
            </c:spPr>
            <c:extLst>
              <c:ext xmlns:c16="http://schemas.microsoft.com/office/drawing/2014/chart" uri="{C3380CC4-5D6E-409C-BE32-E72D297353CC}">
                <c16:uniqueId val="{00000003-9A26-49B3-B656-AB26184DD7FC}"/>
              </c:ext>
            </c:extLst>
          </c:dPt>
          <c:dPt>
            <c:idx val="21"/>
            <c:invertIfNegative val="0"/>
            <c:bubble3D val="0"/>
            <c:spPr>
              <a:solidFill>
                <a:srgbClr val="FFCC00"/>
              </a:solidFill>
              <a:ln>
                <a:noFill/>
              </a:ln>
              <a:effectLst/>
            </c:spPr>
            <c:extLst>
              <c:ext xmlns:c16="http://schemas.microsoft.com/office/drawing/2014/chart" uri="{C3380CC4-5D6E-409C-BE32-E72D297353CC}">
                <c16:uniqueId val="{00000005-9A26-49B3-B656-AB26184DD7FC}"/>
              </c:ext>
            </c:extLst>
          </c:dPt>
          <c:dLbls>
            <c:dLbl>
              <c:idx val="19"/>
              <c:numFmt formatCode="General" sourceLinked="0"/>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Arial Black" panose="020B0A04020102020204" pitchFamily="34" charset="0"/>
                      <a:ea typeface="+mn-ea"/>
                      <a:cs typeface="Times New Roman" panose="02020603050405020304" pitchFamily="18" charset="0"/>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26-49B3-B656-AB26184DD7FC}"/>
                </c:ext>
              </c:extLst>
            </c:dLbl>
            <c:dLbl>
              <c:idx val="20"/>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Arial Black" panose="020B0A04020102020204" pitchFamily="34" charset="0"/>
                      <a:ea typeface="+mn-ea"/>
                      <a:cs typeface="Times New Roman" panose="02020603050405020304" pitchFamily="18" charset="0"/>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26-49B3-B656-AB26184DD7FC}"/>
                </c:ext>
              </c:extLst>
            </c:dLbl>
            <c:dLbl>
              <c:idx val="21"/>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Arial Black" panose="020B0A04020102020204" pitchFamily="34" charset="0"/>
                      <a:ea typeface="+mn-ea"/>
                      <a:cs typeface="+mn-cs"/>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26-49B3-B656-AB26184DD7F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Black" panose="020B0A04020102020204" pitchFamily="34" charset="0"/>
                    <a:ea typeface="+mn-ea"/>
                    <a:cs typeface="+mn-cs"/>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'Original Data'!$B$2:$B$28</c:f>
              <c:strCache>
                <c:ptCount val="27"/>
                <c:pt idx="0">
                  <c:v>Bulgārija</c:v>
                </c:pt>
                <c:pt idx="1">
                  <c:v>Slovēnija</c:v>
                </c:pt>
                <c:pt idx="2">
                  <c:v>Polija</c:v>
                </c:pt>
                <c:pt idx="3">
                  <c:v>Vācija</c:v>
                </c:pt>
                <c:pt idx="4">
                  <c:v>Luksemburga</c:v>
                </c:pt>
                <c:pt idx="5">
                  <c:v>Horvātija</c:v>
                </c:pt>
                <c:pt idx="6">
                  <c:v>Kipra</c:v>
                </c:pt>
                <c:pt idx="7">
                  <c:v>Slovākija</c:v>
                </c:pt>
                <c:pt idx="8">
                  <c:v>Grieķija</c:v>
                </c:pt>
                <c:pt idx="9">
                  <c:v>Austrija</c:v>
                </c:pt>
                <c:pt idx="10">
                  <c:v>Malta</c:v>
                </c:pt>
                <c:pt idx="11">
                  <c:v>Francija</c:v>
                </c:pt>
                <c:pt idx="12">
                  <c:v>Spānija</c:v>
                </c:pt>
                <c:pt idx="13">
                  <c:v>Nīderlande</c:v>
                </c:pt>
                <c:pt idx="14">
                  <c:v>Rumānija</c:v>
                </c:pt>
                <c:pt idx="15">
                  <c:v>Portugāle</c:v>
                </c:pt>
                <c:pt idx="16">
                  <c:v>Ungārija</c:v>
                </c:pt>
                <c:pt idx="17">
                  <c:v>Čehija</c:v>
                </c:pt>
                <c:pt idx="18">
                  <c:v>Itālija</c:v>
                </c:pt>
                <c:pt idx="19">
                  <c:v>Igaunija</c:v>
                </c:pt>
                <c:pt idx="20">
                  <c:v>Latvija</c:v>
                </c:pt>
                <c:pt idx="21">
                  <c:v>Lietuva</c:v>
                </c:pt>
                <c:pt idx="22">
                  <c:v>Beļģija</c:v>
                </c:pt>
                <c:pt idx="23">
                  <c:v>Dānija</c:v>
                </c:pt>
                <c:pt idx="24">
                  <c:v>Zviedrija</c:v>
                </c:pt>
                <c:pt idx="25">
                  <c:v>Īrija</c:v>
                </c:pt>
                <c:pt idx="26">
                  <c:v>Somija</c:v>
                </c:pt>
              </c:strCache>
            </c:strRef>
          </c:cat>
          <c:val>
            <c:numRef>
              <c:f>'Original Data'!$H$2:$H$28</c:f>
              <c:numCache>
                <c:formatCode>0.0</c:formatCode>
                <c:ptCount val="27"/>
                <c:pt idx="0">
                  <c:v>44.2</c:v>
                </c:pt>
                <c:pt idx="1">
                  <c:v>40.5</c:v>
                </c:pt>
                <c:pt idx="2">
                  <c:v>39.6</c:v>
                </c:pt>
                <c:pt idx="3">
                  <c:v>39.1</c:v>
                </c:pt>
                <c:pt idx="4">
                  <c:v>38.6</c:v>
                </c:pt>
                <c:pt idx="5">
                  <c:v>38.200000000000003</c:v>
                </c:pt>
                <c:pt idx="6">
                  <c:v>37.5</c:v>
                </c:pt>
                <c:pt idx="7">
                  <c:v>37.4</c:v>
                </c:pt>
                <c:pt idx="8">
                  <c:v>34.6</c:v>
                </c:pt>
                <c:pt idx="9">
                  <c:v>29.299999999999997</c:v>
                </c:pt>
                <c:pt idx="10">
                  <c:v>28.7</c:v>
                </c:pt>
                <c:pt idx="11">
                  <c:v>28.300000000000004</c:v>
                </c:pt>
                <c:pt idx="12">
                  <c:v>28.1</c:v>
                </c:pt>
                <c:pt idx="13">
                  <c:v>26.5</c:v>
                </c:pt>
                <c:pt idx="14">
                  <c:v>23.5</c:v>
                </c:pt>
                <c:pt idx="15">
                  <c:v>22.6</c:v>
                </c:pt>
                <c:pt idx="16">
                  <c:v>22.2</c:v>
                </c:pt>
                <c:pt idx="17">
                  <c:v>21.9</c:v>
                </c:pt>
                <c:pt idx="18">
                  <c:v>21.4</c:v>
                </c:pt>
                <c:pt idx="19">
                  <c:v>21.3</c:v>
                </c:pt>
                <c:pt idx="20">
                  <c:v>18.600000000000001</c:v>
                </c:pt>
                <c:pt idx="21">
                  <c:v>17.899999999999999</c:v>
                </c:pt>
                <c:pt idx="22">
                  <c:v>15.5</c:v>
                </c:pt>
                <c:pt idx="23">
                  <c:v>15.4</c:v>
                </c:pt>
                <c:pt idx="24">
                  <c:v>15.299999999999999</c:v>
                </c:pt>
                <c:pt idx="25">
                  <c:v>13.900000000000002</c:v>
                </c:pt>
                <c:pt idx="26">
                  <c:v>13.4</c:v>
                </c:pt>
              </c:numCache>
            </c:numRef>
          </c:val>
          <c:extLst>
            <c:ext xmlns:c16="http://schemas.microsoft.com/office/drawing/2014/chart" uri="{C3380CC4-5D6E-409C-BE32-E72D297353CC}">
              <c16:uniqueId val="{00000006-9A26-49B3-B656-AB26184DD7FC}"/>
            </c:ext>
          </c:extLst>
        </c:ser>
        <c:dLbls>
          <c:showLegendKey val="0"/>
          <c:showVal val="0"/>
          <c:showCatName val="0"/>
          <c:showSerName val="0"/>
          <c:showPercent val="0"/>
          <c:showBubbleSize val="0"/>
        </c:dLbls>
        <c:gapWidth val="70"/>
        <c:axId val="1520378655"/>
        <c:axId val="1520370015"/>
      </c:barChart>
      <c:lineChart>
        <c:grouping val="standard"/>
        <c:varyColors val="0"/>
        <c:ser>
          <c:idx val="0"/>
          <c:order val="0"/>
          <c:spPr>
            <a:ln w="28575" cap="rnd">
              <a:solidFill>
                <a:srgbClr val="C00000"/>
              </a:solidFill>
              <a:prstDash val="sysDash"/>
              <a:round/>
            </a:ln>
            <a:effectLst/>
          </c:spPr>
          <c:marker>
            <c:symbol val="none"/>
          </c:marker>
          <c:cat>
            <c:strRef>
              <c:f>'Original Data'!$B$2:$B$28</c:f>
              <c:strCache>
                <c:ptCount val="27"/>
                <c:pt idx="0">
                  <c:v>Bulgārija</c:v>
                </c:pt>
                <c:pt idx="1">
                  <c:v>Slovēnija</c:v>
                </c:pt>
                <c:pt idx="2">
                  <c:v>Polija</c:v>
                </c:pt>
                <c:pt idx="3">
                  <c:v>Vācija</c:v>
                </c:pt>
                <c:pt idx="4">
                  <c:v>Luksemburga</c:v>
                </c:pt>
                <c:pt idx="5">
                  <c:v>Horvātija</c:v>
                </c:pt>
                <c:pt idx="6">
                  <c:v>Kipra</c:v>
                </c:pt>
                <c:pt idx="7">
                  <c:v>Slovākija</c:v>
                </c:pt>
                <c:pt idx="8">
                  <c:v>Grieķija</c:v>
                </c:pt>
                <c:pt idx="9">
                  <c:v>Austrija</c:v>
                </c:pt>
                <c:pt idx="10">
                  <c:v>Malta</c:v>
                </c:pt>
                <c:pt idx="11">
                  <c:v>Francija</c:v>
                </c:pt>
                <c:pt idx="12">
                  <c:v>Spānija</c:v>
                </c:pt>
                <c:pt idx="13">
                  <c:v>Nīderlande</c:v>
                </c:pt>
                <c:pt idx="14">
                  <c:v>Rumānija</c:v>
                </c:pt>
                <c:pt idx="15">
                  <c:v>Portugāle</c:v>
                </c:pt>
                <c:pt idx="16">
                  <c:v>Ungārija</c:v>
                </c:pt>
                <c:pt idx="17">
                  <c:v>Čehija</c:v>
                </c:pt>
                <c:pt idx="18">
                  <c:v>Itālija</c:v>
                </c:pt>
                <c:pt idx="19">
                  <c:v>Igaunija</c:v>
                </c:pt>
                <c:pt idx="20">
                  <c:v>Latvija</c:v>
                </c:pt>
                <c:pt idx="21">
                  <c:v>Lietuva</c:v>
                </c:pt>
                <c:pt idx="22">
                  <c:v>Beļģija</c:v>
                </c:pt>
                <c:pt idx="23">
                  <c:v>Dānija</c:v>
                </c:pt>
                <c:pt idx="24">
                  <c:v>Zviedrija</c:v>
                </c:pt>
                <c:pt idx="25">
                  <c:v>Īrija</c:v>
                </c:pt>
                <c:pt idx="26">
                  <c:v>Somija</c:v>
                </c:pt>
              </c:strCache>
            </c:strRef>
          </c:cat>
          <c:val>
            <c:numRef>
              <c:f>'Original Data'!$C$2:$C$28</c:f>
              <c:numCache>
                <c:formatCode>0.0</c:formatCode>
                <c:ptCount val="27"/>
                <c:pt idx="0">
                  <c:v>26.4</c:v>
                </c:pt>
                <c:pt idx="1">
                  <c:v>26.4</c:v>
                </c:pt>
                <c:pt idx="2">
                  <c:v>26.4</c:v>
                </c:pt>
                <c:pt idx="3">
                  <c:v>26.4</c:v>
                </c:pt>
                <c:pt idx="4">
                  <c:v>26.4</c:v>
                </c:pt>
                <c:pt idx="5">
                  <c:v>26.4</c:v>
                </c:pt>
                <c:pt idx="6">
                  <c:v>26.4</c:v>
                </c:pt>
                <c:pt idx="7">
                  <c:v>26.4</c:v>
                </c:pt>
                <c:pt idx="8">
                  <c:v>26.4</c:v>
                </c:pt>
                <c:pt idx="9">
                  <c:v>26.4</c:v>
                </c:pt>
                <c:pt idx="10">
                  <c:v>26.4</c:v>
                </c:pt>
                <c:pt idx="11">
                  <c:v>26.4</c:v>
                </c:pt>
                <c:pt idx="12">
                  <c:v>26.4</c:v>
                </c:pt>
                <c:pt idx="13">
                  <c:v>26.4</c:v>
                </c:pt>
                <c:pt idx="14">
                  <c:v>26.4</c:v>
                </c:pt>
                <c:pt idx="15">
                  <c:v>26.4</c:v>
                </c:pt>
                <c:pt idx="16">
                  <c:v>26.4</c:v>
                </c:pt>
                <c:pt idx="17">
                  <c:v>26.4</c:v>
                </c:pt>
                <c:pt idx="18">
                  <c:v>26.4</c:v>
                </c:pt>
                <c:pt idx="19">
                  <c:v>26.4</c:v>
                </c:pt>
                <c:pt idx="20">
                  <c:v>26.4</c:v>
                </c:pt>
                <c:pt idx="21">
                  <c:v>26.4</c:v>
                </c:pt>
                <c:pt idx="22">
                  <c:v>26.4</c:v>
                </c:pt>
                <c:pt idx="23">
                  <c:v>26.4</c:v>
                </c:pt>
                <c:pt idx="24">
                  <c:v>26.4</c:v>
                </c:pt>
                <c:pt idx="25">
                  <c:v>26.4</c:v>
                </c:pt>
                <c:pt idx="26">
                  <c:v>26.4</c:v>
                </c:pt>
              </c:numCache>
            </c:numRef>
          </c:val>
          <c:smooth val="0"/>
          <c:extLst>
            <c:ext xmlns:c16="http://schemas.microsoft.com/office/drawing/2014/chart" uri="{C3380CC4-5D6E-409C-BE32-E72D297353CC}">
              <c16:uniqueId val="{00000007-9A26-49B3-B656-AB26184DD7FC}"/>
            </c:ext>
          </c:extLst>
        </c:ser>
        <c:dLbls>
          <c:showLegendKey val="0"/>
          <c:showVal val="0"/>
          <c:showCatName val="0"/>
          <c:showSerName val="0"/>
          <c:showPercent val="0"/>
          <c:showBubbleSize val="0"/>
        </c:dLbls>
        <c:marker val="1"/>
        <c:smooth val="0"/>
        <c:axId val="1520378655"/>
        <c:axId val="1520370015"/>
      </c:lineChart>
      <c:catAx>
        <c:axId val="1520378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1" i="0" u="none" strike="noStrike" kern="1200" baseline="0">
                <a:solidFill>
                  <a:schemeClr val="tx1">
                    <a:lumMod val="65000"/>
                    <a:lumOff val="35000"/>
                  </a:schemeClr>
                </a:solidFill>
                <a:latin typeface="+mj-lt"/>
                <a:ea typeface="+mn-ea"/>
                <a:cs typeface="Times New Roman" panose="02020603050405020304" pitchFamily="18" charset="0"/>
              </a:defRPr>
            </a:pPr>
            <a:endParaRPr lang="lv-LV"/>
          </a:p>
        </c:txPr>
        <c:crossAx val="1520370015"/>
        <c:crossesAt val="0"/>
        <c:auto val="1"/>
        <c:lblAlgn val="ctr"/>
        <c:lblOffset val="100"/>
        <c:noMultiLvlLbl val="0"/>
      </c:catAx>
      <c:valAx>
        <c:axId val="15203700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5203786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2033698711929E-2"/>
          <c:y val="5.2886242852569695E-2"/>
          <c:w val="0.8926227034120735"/>
          <c:h val="0.56344706911636044"/>
        </c:manualLayout>
      </c:layout>
      <c:barChart>
        <c:barDir val="col"/>
        <c:grouping val="stacked"/>
        <c:varyColors val="0"/>
        <c:ser>
          <c:idx val="0"/>
          <c:order val="0"/>
          <c:tx>
            <c:strRef>
              <c:f>'izpilde pa jomam'!$I$56</c:f>
              <c:strCache>
                <c:ptCount val="1"/>
                <c:pt idx="0">
                  <c:v>Valsts pamatfunkciju īstenošana</c:v>
                </c:pt>
              </c:strCache>
            </c:strRef>
          </c:tx>
          <c:spPr>
            <a:solidFill>
              <a:srgbClr val="008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'izpilde pa jomam'!$J$54:$L$54</c:f>
              <c:strCache>
                <c:ptCount val="3"/>
                <c:pt idx="0">
                  <c:v>2023. gada izpilde</c:v>
                </c:pt>
                <c:pt idx="1">
                  <c:v>2024. gada izpilde</c:v>
                </c:pt>
                <c:pt idx="2">
                  <c:v>2025. gada izpilde</c:v>
                </c:pt>
              </c:strCache>
            </c:strRef>
          </c:cat>
          <c:val>
            <c:numRef>
              <c:f>'izpilde pa jomam'!$J$56:$L$56</c:f>
              <c:numCache>
                <c:formatCode>General</c:formatCode>
                <c:ptCount val="3"/>
                <c:pt idx="0">
                  <c:v>73.400000000000006</c:v>
                </c:pt>
                <c:pt idx="1">
                  <c:v>44.7</c:v>
                </c:pt>
                <c:pt idx="2">
                  <c:v>40.299999999999997</c:v>
                </c:pt>
              </c:numCache>
            </c:numRef>
          </c:val>
          <c:extLst>
            <c:ext xmlns:c16="http://schemas.microsoft.com/office/drawing/2014/chart" uri="{C3380CC4-5D6E-409C-BE32-E72D297353CC}">
              <c16:uniqueId val="{00000000-74B2-4F5F-803F-842CBA2D4644}"/>
            </c:ext>
          </c:extLst>
        </c:ser>
        <c:ser>
          <c:idx val="1"/>
          <c:order val="1"/>
          <c:tx>
            <c:strRef>
              <c:f>'izpilde pa jomam'!$I$57</c:f>
              <c:strCache>
                <c:ptCount val="1"/>
                <c:pt idx="0">
                  <c:v>Eiropas Savienības politiku instrumentu un pārējās ārvalstu finanšu palīdzības līdzfinansēto un finansēto projektu un pasākumu īstenošana</c:v>
                </c:pt>
              </c:strCache>
            </c:strRef>
          </c:tx>
          <c:spPr>
            <a:solidFill>
              <a:srgbClr val="FFCC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'izpilde pa jomam'!$J$54:$L$54</c:f>
              <c:strCache>
                <c:ptCount val="3"/>
                <c:pt idx="0">
                  <c:v>2023. gada izpilde</c:v>
                </c:pt>
                <c:pt idx="1">
                  <c:v>2024. gada izpilde</c:v>
                </c:pt>
                <c:pt idx="2">
                  <c:v>2025. gada izpilde</c:v>
                </c:pt>
              </c:strCache>
            </c:strRef>
          </c:cat>
          <c:val>
            <c:numRef>
              <c:f>'izpilde pa jomam'!$J$57:$L$57</c:f>
              <c:numCache>
                <c:formatCode>General</c:formatCode>
                <c:ptCount val="3"/>
                <c:pt idx="0" formatCode="0.0">
                  <c:v>46.1</c:v>
                </c:pt>
                <c:pt idx="1">
                  <c:v>26.7</c:v>
                </c:pt>
                <c:pt idx="2">
                  <c:v>38.200000000000003</c:v>
                </c:pt>
              </c:numCache>
            </c:numRef>
          </c:val>
          <c:extLst>
            <c:ext xmlns:c16="http://schemas.microsoft.com/office/drawing/2014/chart" uri="{C3380CC4-5D6E-409C-BE32-E72D297353CC}">
              <c16:uniqueId val="{00000001-74B2-4F5F-803F-842CBA2D4644}"/>
            </c:ext>
          </c:extLst>
        </c:ser>
        <c:dLbls>
          <c:dLblPos val="ctr"/>
          <c:showLegendKey val="0"/>
          <c:showVal val="1"/>
          <c:showCatName val="0"/>
          <c:showSerName val="0"/>
          <c:showPercent val="0"/>
          <c:showBubbleSize val="0"/>
        </c:dLbls>
        <c:gapWidth val="150"/>
        <c:overlap val="100"/>
        <c:axId val="1678139487"/>
        <c:axId val="1678139967"/>
      </c:barChart>
      <c:catAx>
        <c:axId val="1678139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678139967"/>
        <c:crosses val="autoZero"/>
        <c:auto val="1"/>
        <c:lblAlgn val="ctr"/>
        <c:lblOffset val="100"/>
        <c:noMultiLvlLbl val="0"/>
      </c:catAx>
      <c:valAx>
        <c:axId val="16781399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678139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0DB18-8069-4950-867C-8C0FE9168B61}" type="doc">
      <dgm:prSet loTypeId="urn:microsoft.com/office/officeart/2008/layout/HorizontalMultiLevelHierarchy" loCatId="hierarchy" qsTypeId="urn:microsoft.com/office/officeart/2005/8/quickstyle/3d2" qsCatId="3D" csTypeId="urn:microsoft.com/office/officeart/2005/8/colors/accent1_2" csCatId="accent1" phldr="1"/>
      <dgm:spPr/>
      <dgm:t>
        <a:bodyPr/>
        <a:lstStyle/>
        <a:p>
          <a:endParaRPr lang="lv-LV"/>
        </a:p>
      </dgm:t>
    </dgm:pt>
    <dgm:pt modelId="{0137A7F5-F517-4FC9-BE4F-54E6DBDF5B3D}">
      <dgm:prSet phldrT="[Text]" custT="1"/>
      <dgm:spPr>
        <a:solidFill>
          <a:schemeClr val="bg1">
            <a:lumMod val="65000"/>
          </a:schemeClr>
        </a:solidFill>
      </dgm:spPr>
      <dgm:t>
        <a:bodyPr/>
        <a:lstStyle/>
        <a:p>
          <a:pPr algn="ctr">
            <a:buNone/>
          </a:pPr>
          <a:endParaRPr lang="lv-LV" sz="2400" dirty="0"/>
        </a:p>
        <a:p>
          <a:pPr algn="ctr">
            <a:buFont typeface="Arial" panose="020B0604020202020204" pitchFamily="34" charset="0"/>
            <a:buNone/>
          </a:pPr>
          <a:r>
            <a:rPr lang="lv-LV" sz="2400" dirty="0"/>
            <a:t>       </a:t>
          </a:r>
          <a:r>
            <a:rPr lang="lv-LV" sz="2400" dirty="0">
              <a:solidFill>
                <a:schemeClr val="tx1"/>
              </a:solidFill>
            </a:rPr>
            <a:t>finanšu resursu (atlīdzības) ziņā     (1,5 MEUR) </a:t>
          </a:r>
        </a:p>
        <a:p>
          <a:pPr algn="ctr">
            <a:buNone/>
          </a:pPr>
          <a:endParaRPr lang="lv-LV" sz="2400" dirty="0"/>
        </a:p>
      </dgm:t>
    </dgm:pt>
    <dgm:pt modelId="{8B98C55E-B6EB-467B-BE10-16D62FE50DCC}" type="parTrans" cxnId="{2318A037-EB1B-4B88-80AF-03D53E01BE4D}">
      <dgm:prSet/>
      <dgm:spPr/>
      <dgm:t>
        <a:bodyPr/>
        <a:lstStyle/>
        <a:p>
          <a:endParaRPr lang="lv-LV"/>
        </a:p>
      </dgm:t>
    </dgm:pt>
    <dgm:pt modelId="{DF642653-3DC9-4883-885A-660FBAA86905}" type="sibTrans" cxnId="{2318A037-EB1B-4B88-80AF-03D53E01BE4D}">
      <dgm:prSet/>
      <dgm:spPr/>
      <dgm:t>
        <a:bodyPr/>
        <a:lstStyle/>
        <a:p>
          <a:endParaRPr lang="lv-LV"/>
        </a:p>
      </dgm:t>
    </dgm:pt>
    <dgm:pt modelId="{A3A06EE5-6C94-4149-8E83-CE7339A6E7E6}">
      <dgm:prSet phldrT="[Text]" custT="1"/>
      <dgm:spPr>
        <a:solidFill>
          <a:schemeClr val="accent2">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lv-LV" sz="3600" b="1" dirty="0"/>
        </a:p>
        <a:p>
          <a:pPr marL="0" marR="0" lvl="0" indent="0" defTabSz="914400" eaLnBrk="1" fontAlgn="auto" latinLnBrk="0" hangingPunct="1">
            <a:lnSpc>
              <a:spcPct val="100000"/>
            </a:lnSpc>
            <a:spcBef>
              <a:spcPts val="0"/>
            </a:spcBef>
            <a:spcAft>
              <a:spcPts val="0"/>
            </a:spcAft>
            <a:buClrTx/>
            <a:buSzTx/>
            <a:buFontTx/>
            <a:buNone/>
            <a:tabLst/>
            <a:defRPr/>
          </a:pPr>
          <a:r>
            <a:rPr lang="lv-LV" sz="2400" b="1" dirty="0"/>
            <a:t>Paredzēti būtiskie ieguvumi tieslietu resorā pēc pilotprojekta ieviešanas</a:t>
          </a:r>
        </a:p>
        <a:p>
          <a:pPr marL="0" marR="0" lvl="0" indent="0" defTabSz="914400" eaLnBrk="1" fontAlgn="auto" latinLnBrk="0" hangingPunct="1">
            <a:lnSpc>
              <a:spcPct val="100000"/>
            </a:lnSpc>
            <a:spcBef>
              <a:spcPts val="0"/>
            </a:spcBef>
            <a:spcAft>
              <a:spcPts val="0"/>
            </a:spcAft>
            <a:buClrTx/>
            <a:buSzTx/>
            <a:buFontTx/>
            <a:buNone/>
            <a:tabLst/>
            <a:defRPr/>
          </a:pPr>
          <a:endParaRPr lang="lv-LV" sz="2800" b="1" dirty="0"/>
        </a:p>
        <a:p>
          <a:pPr marL="0" marR="0" lvl="0" indent="0" defTabSz="914400" eaLnBrk="1" fontAlgn="auto" latinLnBrk="0" hangingPunct="1">
            <a:lnSpc>
              <a:spcPct val="100000"/>
            </a:lnSpc>
            <a:spcBef>
              <a:spcPts val="0"/>
            </a:spcBef>
            <a:spcAft>
              <a:spcPts val="0"/>
            </a:spcAft>
            <a:buClrTx/>
            <a:buSzTx/>
            <a:buFontTx/>
            <a:buNone/>
            <a:tabLst/>
            <a:defRPr/>
          </a:pPr>
          <a:r>
            <a:rPr lang="lv-LV" sz="2800" b="1" dirty="0"/>
            <a:t>:</a:t>
          </a:r>
        </a:p>
        <a:p>
          <a:pPr marL="0" lvl="0" defTabSz="1600200">
            <a:lnSpc>
              <a:spcPct val="90000"/>
            </a:lnSpc>
            <a:spcBef>
              <a:spcPct val="0"/>
            </a:spcBef>
            <a:spcAft>
              <a:spcPct val="35000"/>
            </a:spcAft>
            <a:buNone/>
          </a:pPr>
          <a:r>
            <a:rPr lang="lv-LV" sz="2800" b="1" dirty="0"/>
            <a:t> </a:t>
          </a:r>
        </a:p>
      </dgm:t>
    </dgm:pt>
    <dgm:pt modelId="{D6F16008-41F2-4C25-819E-35230E073E8F}" type="sibTrans" cxnId="{8EBF6FFB-626B-4270-9BBC-0C53E040AB9B}">
      <dgm:prSet/>
      <dgm:spPr/>
      <dgm:t>
        <a:bodyPr/>
        <a:lstStyle/>
        <a:p>
          <a:endParaRPr lang="lv-LV"/>
        </a:p>
      </dgm:t>
    </dgm:pt>
    <dgm:pt modelId="{8E4D8583-834A-42E7-BAA9-8F2A29C0AD53}" type="parTrans" cxnId="{8EBF6FFB-626B-4270-9BBC-0C53E040AB9B}">
      <dgm:prSet/>
      <dgm:spPr/>
      <dgm:t>
        <a:bodyPr/>
        <a:lstStyle/>
        <a:p>
          <a:endParaRPr lang="lv-LV"/>
        </a:p>
      </dgm:t>
    </dgm:pt>
    <dgm:pt modelId="{5455B1A7-E9FA-410E-B676-00917D29A9A3}">
      <dgm:prSet phldrT="[Text]" custT="1"/>
      <dgm:spPr>
        <a:solidFill>
          <a:schemeClr val="bg1">
            <a:lumMod val="65000"/>
          </a:schemeClr>
        </a:solidFill>
      </dgm:spPr>
      <dgm:t>
        <a:bodyPr/>
        <a:lstStyle/>
        <a:p>
          <a:r>
            <a:rPr lang="lv-LV" sz="2400" dirty="0">
              <a:solidFill>
                <a:schemeClr val="tx1"/>
              </a:solidFill>
            </a:rPr>
            <a:t>cilvēkresursu ziņā (25%)</a:t>
          </a:r>
        </a:p>
      </dgm:t>
    </dgm:pt>
    <dgm:pt modelId="{38148B66-3222-49F1-B564-3826B2786C37}" type="parTrans" cxnId="{02E03838-EDB3-4474-A78B-4F67264C80DC}">
      <dgm:prSet/>
      <dgm:spPr/>
      <dgm:t>
        <a:bodyPr/>
        <a:lstStyle/>
        <a:p>
          <a:endParaRPr lang="lv-LV"/>
        </a:p>
      </dgm:t>
    </dgm:pt>
    <dgm:pt modelId="{B739EFAB-9D4E-405D-843B-978D3A150D34}" type="sibTrans" cxnId="{02E03838-EDB3-4474-A78B-4F67264C80DC}">
      <dgm:prSet/>
      <dgm:spPr/>
      <dgm:t>
        <a:bodyPr/>
        <a:lstStyle/>
        <a:p>
          <a:endParaRPr lang="lv-LV"/>
        </a:p>
      </dgm:t>
    </dgm:pt>
    <dgm:pt modelId="{524D02F5-6AE9-4B83-9388-212D63872C69}" type="pres">
      <dgm:prSet presAssocID="{AE60DB18-8069-4950-867C-8C0FE9168B61}" presName="Name0" presStyleCnt="0">
        <dgm:presLayoutVars>
          <dgm:chPref val="1"/>
          <dgm:dir/>
          <dgm:animOne val="branch"/>
          <dgm:animLvl val="lvl"/>
          <dgm:resizeHandles val="exact"/>
        </dgm:presLayoutVars>
      </dgm:prSet>
      <dgm:spPr/>
    </dgm:pt>
    <dgm:pt modelId="{9A8BE709-8F63-4CE5-A0AD-3DA9A8ABB7BD}" type="pres">
      <dgm:prSet presAssocID="{A3A06EE5-6C94-4149-8E83-CE7339A6E7E6}" presName="root1" presStyleCnt="0"/>
      <dgm:spPr/>
    </dgm:pt>
    <dgm:pt modelId="{A60FDADF-82E7-4AF3-8024-CE79653ED055}" type="pres">
      <dgm:prSet presAssocID="{A3A06EE5-6C94-4149-8E83-CE7339A6E7E6}" presName="LevelOneTextNode" presStyleLbl="node0" presStyleIdx="0" presStyleCnt="1" custAng="5400000" custScaleX="321496" custScaleY="82499" custLinFactX="-24813" custLinFactNeighborX="-100000" custLinFactNeighborY="-3951">
        <dgm:presLayoutVars>
          <dgm:chPref val="3"/>
        </dgm:presLayoutVars>
      </dgm:prSet>
      <dgm:spPr/>
    </dgm:pt>
    <dgm:pt modelId="{20D894D6-1B97-411D-8E96-7E6904FC23D1}" type="pres">
      <dgm:prSet presAssocID="{A3A06EE5-6C94-4149-8E83-CE7339A6E7E6}" presName="level2hierChild" presStyleCnt="0"/>
      <dgm:spPr/>
    </dgm:pt>
    <dgm:pt modelId="{70DE3134-A33B-40E7-86B2-FB051203C629}" type="pres">
      <dgm:prSet presAssocID="{38148B66-3222-49F1-B564-3826B2786C37}" presName="conn2-1" presStyleLbl="parChTrans1D2" presStyleIdx="0" presStyleCnt="2"/>
      <dgm:spPr/>
    </dgm:pt>
    <dgm:pt modelId="{746434C4-3FCD-42D5-8E6C-083A09E2F5B7}" type="pres">
      <dgm:prSet presAssocID="{38148B66-3222-49F1-B564-3826B2786C37}" presName="connTx" presStyleLbl="parChTrans1D2" presStyleIdx="0" presStyleCnt="2"/>
      <dgm:spPr/>
    </dgm:pt>
    <dgm:pt modelId="{5985E240-B07E-460D-AA71-FE5430628927}" type="pres">
      <dgm:prSet presAssocID="{5455B1A7-E9FA-410E-B676-00917D29A9A3}" presName="root2" presStyleCnt="0"/>
      <dgm:spPr/>
    </dgm:pt>
    <dgm:pt modelId="{E548CA82-46CC-429C-8AB1-21EEE18439F4}" type="pres">
      <dgm:prSet presAssocID="{5455B1A7-E9FA-410E-B676-00917D29A9A3}" presName="LevelTwoTextNode" presStyleLbl="node2" presStyleIdx="0" presStyleCnt="2" custScaleX="215396" custScaleY="122953" custLinFactNeighborX="33899" custLinFactNeighborY="-55076">
        <dgm:presLayoutVars>
          <dgm:chPref val="3"/>
        </dgm:presLayoutVars>
      </dgm:prSet>
      <dgm:spPr/>
    </dgm:pt>
    <dgm:pt modelId="{5105B6A4-F709-4F45-BEC2-EEF5AEEDAB89}" type="pres">
      <dgm:prSet presAssocID="{5455B1A7-E9FA-410E-B676-00917D29A9A3}" presName="level3hierChild" presStyleCnt="0"/>
      <dgm:spPr/>
    </dgm:pt>
    <dgm:pt modelId="{3F9D62A2-AFA4-4EAD-A7D8-4B47B532FC5B}" type="pres">
      <dgm:prSet presAssocID="{8B98C55E-B6EB-467B-BE10-16D62FE50DCC}" presName="conn2-1" presStyleLbl="parChTrans1D2" presStyleIdx="1" presStyleCnt="2"/>
      <dgm:spPr/>
    </dgm:pt>
    <dgm:pt modelId="{A25EBD54-1FBE-4BD9-9918-916922D1FD1A}" type="pres">
      <dgm:prSet presAssocID="{8B98C55E-B6EB-467B-BE10-16D62FE50DCC}" presName="connTx" presStyleLbl="parChTrans1D2" presStyleIdx="1" presStyleCnt="2"/>
      <dgm:spPr/>
    </dgm:pt>
    <dgm:pt modelId="{BCC611F6-A92A-4964-90FF-5BF836CDAA5B}" type="pres">
      <dgm:prSet presAssocID="{0137A7F5-F517-4FC9-BE4F-54E6DBDF5B3D}" presName="root2" presStyleCnt="0"/>
      <dgm:spPr/>
    </dgm:pt>
    <dgm:pt modelId="{652D9420-34DF-4972-8A3B-8317DDD558F2}" type="pres">
      <dgm:prSet presAssocID="{0137A7F5-F517-4FC9-BE4F-54E6DBDF5B3D}" presName="LevelTwoTextNode" presStyleLbl="node2" presStyleIdx="1" presStyleCnt="2" custScaleX="214266" custScaleY="149776" custLinFactNeighborX="33510" custLinFactNeighborY="12181">
        <dgm:presLayoutVars>
          <dgm:chPref val="3"/>
        </dgm:presLayoutVars>
      </dgm:prSet>
      <dgm:spPr/>
    </dgm:pt>
    <dgm:pt modelId="{4A557AD7-F755-459A-973F-C30257E2A794}" type="pres">
      <dgm:prSet presAssocID="{0137A7F5-F517-4FC9-BE4F-54E6DBDF5B3D}" presName="level3hierChild" presStyleCnt="0"/>
      <dgm:spPr/>
    </dgm:pt>
  </dgm:ptLst>
  <dgm:cxnLst>
    <dgm:cxn modelId="{6CF16612-9588-4AA6-A74B-81324CAA6447}" type="presOf" srcId="{0137A7F5-F517-4FC9-BE4F-54E6DBDF5B3D}" destId="{652D9420-34DF-4972-8A3B-8317DDD558F2}" srcOrd="0" destOrd="0" presId="urn:microsoft.com/office/officeart/2008/layout/HorizontalMultiLevelHierarchy"/>
    <dgm:cxn modelId="{2318A037-EB1B-4B88-80AF-03D53E01BE4D}" srcId="{A3A06EE5-6C94-4149-8E83-CE7339A6E7E6}" destId="{0137A7F5-F517-4FC9-BE4F-54E6DBDF5B3D}" srcOrd="1" destOrd="0" parTransId="{8B98C55E-B6EB-467B-BE10-16D62FE50DCC}" sibTransId="{DF642653-3DC9-4883-885A-660FBAA86905}"/>
    <dgm:cxn modelId="{02E03838-EDB3-4474-A78B-4F67264C80DC}" srcId="{A3A06EE5-6C94-4149-8E83-CE7339A6E7E6}" destId="{5455B1A7-E9FA-410E-B676-00917D29A9A3}" srcOrd="0" destOrd="0" parTransId="{38148B66-3222-49F1-B564-3826B2786C37}" sibTransId="{B739EFAB-9D4E-405D-843B-978D3A150D34}"/>
    <dgm:cxn modelId="{D1EA623B-7BDF-4158-BA08-BB2DF9BE7D3B}" type="presOf" srcId="{8B98C55E-B6EB-467B-BE10-16D62FE50DCC}" destId="{A25EBD54-1FBE-4BD9-9918-916922D1FD1A}" srcOrd="1" destOrd="0" presId="urn:microsoft.com/office/officeart/2008/layout/HorizontalMultiLevelHierarchy"/>
    <dgm:cxn modelId="{5A2F4847-3E29-4A87-B3A6-C51CBBFA0802}" type="presOf" srcId="{A3A06EE5-6C94-4149-8E83-CE7339A6E7E6}" destId="{A60FDADF-82E7-4AF3-8024-CE79653ED055}" srcOrd="0" destOrd="0" presId="urn:microsoft.com/office/officeart/2008/layout/HorizontalMultiLevelHierarchy"/>
    <dgm:cxn modelId="{5825C555-31AF-4296-B6D2-5729325D18FC}" type="presOf" srcId="{AE60DB18-8069-4950-867C-8C0FE9168B61}" destId="{524D02F5-6AE9-4B83-9388-212D63872C69}" srcOrd="0" destOrd="0" presId="urn:microsoft.com/office/officeart/2008/layout/HorizontalMultiLevelHierarchy"/>
    <dgm:cxn modelId="{E9703F7E-60C4-47EF-9EC5-CA6181EAE7BB}" type="presOf" srcId="{38148B66-3222-49F1-B564-3826B2786C37}" destId="{70DE3134-A33B-40E7-86B2-FB051203C629}" srcOrd="0" destOrd="0" presId="urn:microsoft.com/office/officeart/2008/layout/HorizontalMultiLevelHierarchy"/>
    <dgm:cxn modelId="{CFDEE87E-BCE7-4D67-949C-5F72547C6270}" type="presOf" srcId="{5455B1A7-E9FA-410E-B676-00917D29A9A3}" destId="{E548CA82-46CC-429C-8AB1-21EEE18439F4}" srcOrd="0" destOrd="0" presId="urn:microsoft.com/office/officeart/2008/layout/HorizontalMultiLevelHierarchy"/>
    <dgm:cxn modelId="{9AD5F084-EE20-4754-89E5-1FE67FC603CA}" type="presOf" srcId="{38148B66-3222-49F1-B564-3826B2786C37}" destId="{746434C4-3FCD-42D5-8E6C-083A09E2F5B7}" srcOrd="1" destOrd="0" presId="urn:microsoft.com/office/officeart/2008/layout/HorizontalMultiLevelHierarchy"/>
    <dgm:cxn modelId="{DDD66FE5-E71A-46BE-A181-9CE7216EBF28}" type="presOf" srcId="{8B98C55E-B6EB-467B-BE10-16D62FE50DCC}" destId="{3F9D62A2-AFA4-4EAD-A7D8-4B47B532FC5B}" srcOrd="0" destOrd="0" presId="urn:microsoft.com/office/officeart/2008/layout/HorizontalMultiLevelHierarchy"/>
    <dgm:cxn modelId="{8EBF6FFB-626B-4270-9BBC-0C53E040AB9B}" srcId="{AE60DB18-8069-4950-867C-8C0FE9168B61}" destId="{A3A06EE5-6C94-4149-8E83-CE7339A6E7E6}" srcOrd="0" destOrd="0" parTransId="{8E4D8583-834A-42E7-BAA9-8F2A29C0AD53}" sibTransId="{D6F16008-41F2-4C25-819E-35230E073E8F}"/>
    <dgm:cxn modelId="{D6323CF8-D487-49FB-852D-88F4781102A7}" type="presParOf" srcId="{524D02F5-6AE9-4B83-9388-212D63872C69}" destId="{9A8BE709-8F63-4CE5-A0AD-3DA9A8ABB7BD}" srcOrd="0" destOrd="0" presId="urn:microsoft.com/office/officeart/2008/layout/HorizontalMultiLevelHierarchy"/>
    <dgm:cxn modelId="{561FC2C4-74E3-4DA0-82B7-54AFE95817E3}" type="presParOf" srcId="{9A8BE709-8F63-4CE5-A0AD-3DA9A8ABB7BD}" destId="{A60FDADF-82E7-4AF3-8024-CE79653ED055}" srcOrd="0" destOrd="0" presId="urn:microsoft.com/office/officeart/2008/layout/HorizontalMultiLevelHierarchy"/>
    <dgm:cxn modelId="{76D8E293-C790-4096-9C82-8E8FBE4148DA}" type="presParOf" srcId="{9A8BE709-8F63-4CE5-A0AD-3DA9A8ABB7BD}" destId="{20D894D6-1B97-411D-8E96-7E6904FC23D1}" srcOrd="1" destOrd="0" presId="urn:microsoft.com/office/officeart/2008/layout/HorizontalMultiLevelHierarchy"/>
    <dgm:cxn modelId="{BA23FFF1-77F4-4414-A1B9-E98091AD358F}" type="presParOf" srcId="{20D894D6-1B97-411D-8E96-7E6904FC23D1}" destId="{70DE3134-A33B-40E7-86B2-FB051203C629}" srcOrd="0" destOrd="0" presId="urn:microsoft.com/office/officeart/2008/layout/HorizontalMultiLevelHierarchy"/>
    <dgm:cxn modelId="{FDFBD9A2-4B9B-4FE9-AFAF-30637439844B}" type="presParOf" srcId="{70DE3134-A33B-40E7-86B2-FB051203C629}" destId="{746434C4-3FCD-42D5-8E6C-083A09E2F5B7}" srcOrd="0" destOrd="0" presId="urn:microsoft.com/office/officeart/2008/layout/HorizontalMultiLevelHierarchy"/>
    <dgm:cxn modelId="{D07F48FF-9578-4516-94DD-4A9F8E560816}" type="presParOf" srcId="{20D894D6-1B97-411D-8E96-7E6904FC23D1}" destId="{5985E240-B07E-460D-AA71-FE5430628927}" srcOrd="1" destOrd="0" presId="urn:microsoft.com/office/officeart/2008/layout/HorizontalMultiLevelHierarchy"/>
    <dgm:cxn modelId="{B97DB1AB-024B-447F-9FE8-24E4B814CBB2}" type="presParOf" srcId="{5985E240-B07E-460D-AA71-FE5430628927}" destId="{E548CA82-46CC-429C-8AB1-21EEE18439F4}" srcOrd="0" destOrd="0" presId="urn:microsoft.com/office/officeart/2008/layout/HorizontalMultiLevelHierarchy"/>
    <dgm:cxn modelId="{DA523707-15E5-4EE9-B969-856E38494127}" type="presParOf" srcId="{5985E240-B07E-460D-AA71-FE5430628927}" destId="{5105B6A4-F709-4F45-BEC2-EEF5AEEDAB89}" srcOrd="1" destOrd="0" presId="urn:microsoft.com/office/officeart/2008/layout/HorizontalMultiLevelHierarchy"/>
    <dgm:cxn modelId="{C411C91A-71CF-4CE9-9846-F82C75384CEE}" type="presParOf" srcId="{20D894D6-1B97-411D-8E96-7E6904FC23D1}" destId="{3F9D62A2-AFA4-4EAD-A7D8-4B47B532FC5B}" srcOrd="2" destOrd="0" presId="urn:microsoft.com/office/officeart/2008/layout/HorizontalMultiLevelHierarchy"/>
    <dgm:cxn modelId="{6AC7B1B0-BE8D-415C-BDDF-1400A3B743FF}" type="presParOf" srcId="{3F9D62A2-AFA4-4EAD-A7D8-4B47B532FC5B}" destId="{A25EBD54-1FBE-4BD9-9918-916922D1FD1A}" srcOrd="0" destOrd="0" presId="urn:microsoft.com/office/officeart/2008/layout/HorizontalMultiLevelHierarchy"/>
    <dgm:cxn modelId="{3E5BDC19-C9F1-49D5-9791-EA2FF37BE0E9}" type="presParOf" srcId="{20D894D6-1B97-411D-8E96-7E6904FC23D1}" destId="{BCC611F6-A92A-4964-90FF-5BF836CDAA5B}" srcOrd="3" destOrd="0" presId="urn:microsoft.com/office/officeart/2008/layout/HorizontalMultiLevelHierarchy"/>
    <dgm:cxn modelId="{2807DD70-7B00-4031-8BDC-29A31715A83B}" type="presParOf" srcId="{BCC611F6-A92A-4964-90FF-5BF836CDAA5B}" destId="{652D9420-34DF-4972-8A3B-8317DDD558F2}" srcOrd="0" destOrd="0" presId="urn:microsoft.com/office/officeart/2008/layout/HorizontalMultiLevelHierarchy"/>
    <dgm:cxn modelId="{937E2E75-2D48-44B4-8CC3-1B7B107EFB02}" type="presParOf" srcId="{BCC611F6-A92A-4964-90FF-5BF836CDAA5B}" destId="{4A557AD7-F755-459A-973F-C30257E2A794}"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F4A76-7908-430F-B5F0-F83A91CE5A1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lv-LV"/>
        </a:p>
      </dgm:t>
    </dgm:pt>
    <dgm:pt modelId="{D151E610-DEE2-4ECF-8D9D-08144ABAB581}">
      <dgm:prSet custT="1"/>
      <dgm:spPr>
        <a:solidFill>
          <a:schemeClr val="bg1"/>
        </a:solidFill>
        <a:ln>
          <a:solidFill>
            <a:schemeClr val="accent6">
              <a:lumMod val="75000"/>
            </a:schemeClr>
          </a:solidFill>
        </a:ln>
      </dgm:spPr>
      <dgm:t>
        <a:bodyPr/>
        <a:lstStyle/>
        <a:p>
          <a:r>
            <a:rPr lang="lv-LV" sz="2400" b="1" dirty="0">
              <a:solidFill>
                <a:schemeClr val="accent6">
                  <a:lumMod val="50000"/>
                </a:schemeClr>
              </a:solidFill>
            </a:rPr>
            <a:t>Tiešo ieguvumu aplēses ir iekļautas informatīvajā ziņojumā ( </a:t>
          </a:r>
          <a:r>
            <a:rPr lang="lv-LV" sz="2400" b="1" dirty="0">
              <a:solidFill>
                <a:schemeClr val="tx1"/>
              </a:solidFill>
            </a:rPr>
            <a:t>25-TA-1413):</a:t>
          </a:r>
          <a:endParaRPr lang="lv-LV" sz="2400" dirty="0">
            <a:solidFill>
              <a:schemeClr val="tx1"/>
            </a:solidFill>
          </a:endParaRPr>
        </a:p>
      </dgm:t>
    </dgm:pt>
    <dgm:pt modelId="{D72D750B-8DDF-4010-B38E-ED7AC711BEC2}" type="parTrans" cxnId="{825E357C-9788-4EB1-9193-5861057FE892}">
      <dgm:prSet/>
      <dgm:spPr/>
      <dgm:t>
        <a:bodyPr/>
        <a:lstStyle/>
        <a:p>
          <a:endParaRPr lang="lv-LV"/>
        </a:p>
      </dgm:t>
    </dgm:pt>
    <dgm:pt modelId="{FD93E841-DCB8-4529-9A19-F738CF27C9F9}" type="sibTrans" cxnId="{825E357C-9788-4EB1-9193-5861057FE892}">
      <dgm:prSet/>
      <dgm:spPr/>
      <dgm:t>
        <a:bodyPr/>
        <a:lstStyle/>
        <a:p>
          <a:endParaRPr lang="lv-LV"/>
        </a:p>
      </dgm:t>
    </dgm:pt>
    <dgm:pt modelId="{1B4CC9CD-E7C2-471A-83C4-949AD9598AB4}" type="pres">
      <dgm:prSet presAssocID="{1BAF4A76-7908-430F-B5F0-F83A91CE5A17}" presName="Name0" presStyleCnt="0">
        <dgm:presLayoutVars>
          <dgm:chMax val="7"/>
          <dgm:dir/>
          <dgm:animLvl val="lvl"/>
          <dgm:resizeHandles val="exact"/>
        </dgm:presLayoutVars>
      </dgm:prSet>
      <dgm:spPr/>
    </dgm:pt>
    <dgm:pt modelId="{8009A88E-1808-4F40-ACC9-6523F840939A}" type="pres">
      <dgm:prSet presAssocID="{D151E610-DEE2-4ECF-8D9D-08144ABAB581}" presName="circle1" presStyleLbl="node1" presStyleIdx="0" presStyleCnt="1"/>
      <dgm:spPr>
        <a:solidFill>
          <a:schemeClr val="accent2">
            <a:lumMod val="75000"/>
          </a:schemeClr>
        </a:solidFill>
      </dgm:spPr>
    </dgm:pt>
    <dgm:pt modelId="{449BB79C-D408-42B3-8280-E5F7311A062E}" type="pres">
      <dgm:prSet presAssocID="{D151E610-DEE2-4ECF-8D9D-08144ABAB581}" presName="space" presStyleCnt="0"/>
      <dgm:spPr/>
    </dgm:pt>
    <dgm:pt modelId="{3280FD8C-E5CE-4F1E-A856-5A2DB9C8975B}" type="pres">
      <dgm:prSet presAssocID="{D151E610-DEE2-4ECF-8D9D-08144ABAB581}" presName="rect1" presStyleLbl="alignAcc1" presStyleIdx="0" presStyleCnt="1"/>
      <dgm:spPr/>
    </dgm:pt>
    <dgm:pt modelId="{2F16C05F-35A7-468E-ACBE-255192AA6E2E}" type="pres">
      <dgm:prSet presAssocID="{D151E610-DEE2-4ECF-8D9D-08144ABAB581}" presName="rect1ParTxNoCh" presStyleLbl="alignAcc1" presStyleIdx="0" presStyleCnt="1">
        <dgm:presLayoutVars>
          <dgm:chMax val="1"/>
          <dgm:bulletEnabled val="1"/>
        </dgm:presLayoutVars>
      </dgm:prSet>
      <dgm:spPr/>
    </dgm:pt>
  </dgm:ptLst>
  <dgm:cxnLst>
    <dgm:cxn modelId="{D7950320-E612-45E9-B2B8-31CE43006E6A}" type="presOf" srcId="{1BAF4A76-7908-430F-B5F0-F83A91CE5A17}" destId="{1B4CC9CD-E7C2-471A-83C4-949AD9598AB4}" srcOrd="0" destOrd="0" presId="urn:microsoft.com/office/officeart/2005/8/layout/target3"/>
    <dgm:cxn modelId="{443AC03E-433B-4DF9-88B4-EDAC31044A6B}" type="presOf" srcId="{D151E610-DEE2-4ECF-8D9D-08144ABAB581}" destId="{3280FD8C-E5CE-4F1E-A856-5A2DB9C8975B}" srcOrd="0" destOrd="0" presId="urn:microsoft.com/office/officeart/2005/8/layout/target3"/>
    <dgm:cxn modelId="{825E357C-9788-4EB1-9193-5861057FE892}" srcId="{1BAF4A76-7908-430F-B5F0-F83A91CE5A17}" destId="{D151E610-DEE2-4ECF-8D9D-08144ABAB581}" srcOrd="0" destOrd="0" parTransId="{D72D750B-8DDF-4010-B38E-ED7AC711BEC2}" sibTransId="{FD93E841-DCB8-4529-9A19-F738CF27C9F9}"/>
    <dgm:cxn modelId="{BD4055A4-1010-4126-AE2F-C4843420F613}" type="presOf" srcId="{D151E610-DEE2-4ECF-8D9D-08144ABAB581}" destId="{2F16C05F-35A7-468E-ACBE-255192AA6E2E}" srcOrd="1" destOrd="0" presId="urn:microsoft.com/office/officeart/2005/8/layout/target3"/>
    <dgm:cxn modelId="{D9F0F837-DFAF-47B4-8DF4-BE0D98310973}" type="presParOf" srcId="{1B4CC9CD-E7C2-471A-83C4-949AD9598AB4}" destId="{8009A88E-1808-4F40-ACC9-6523F840939A}" srcOrd="0" destOrd="0" presId="urn:microsoft.com/office/officeart/2005/8/layout/target3"/>
    <dgm:cxn modelId="{1C613527-CF6F-4DEF-978A-B904E97F71CE}" type="presParOf" srcId="{1B4CC9CD-E7C2-471A-83C4-949AD9598AB4}" destId="{449BB79C-D408-42B3-8280-E5F7311A062E}" srcOrd="1" destOrd="0" presId="urn:microsoft.com/office/officeart/2005/8/layout/target3"/>
    <dgm:cxn modelId="{48C19DE4-1CEE-4D7B-A547-BDB2826C02EA}" type="presParOf" srcId="{1B4CC9CD-E7C2-471A-83C4-949AD9598AB4}" destId="{3280FD8C-E5CE-4F1E-A856-5A2DB9C8975B}" srcOrd="2" destOrd="0" presId="urn:microsoft.com/office/officeart/2005/8/layout/target3"/>
    <dgm:cxn modelId="{C1DF67DD-9193-4912-8953-09F24876BD15}" type="presParOf" srcId="{1B4CC9CD-E7C2-471A-83C4-949AD9598AB4}" destId="{2F16C05F-35A7-468E-ACBE-255192AA6E2E}" srcOrd="3" destOrd="0" presId="urn:microsoft.com/office/officeart/2005/8/layout/targe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4430FF-CCAC-42A0-A93B-E403763B6373}"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lv-LV"/>
        </a:p>
      </dgm:t>
    </dgm:pt>
    <dgm:pt modelId="{33D33817-A259-4FC5-A388-C0187F99DEFD}">
      <dgm:prSet/>
      <dgm:spPr>
        <a:solidFill>
          <a:srgbClr val="006600"/>
        </a:solidFill>
      </dgm:spPr>
      <dgm:t>
        <a:bodyPr/>
        <a:lstStyle/>
        <a:p>
          <a:r>
            <a:rPr lang="lv-LV" dirty="0"/>
            <a:t>DAP</a:t>
          </a:r>
        </a:p>
      </dgm:t>
    </dgm:pt>
    <dgm:pt modelId="{664BB341-2475-4F51-B134-4B8E36BD8291}" type="parTrans" cxnId="{D7AD1867-F838-4B82-93B9-1AA2B5AEC403}">
      <dgm:prSet/>
      <dgm:spPr/>
      <dgm:t>
        <a:bodyPr/>
        <a:lstStyle/>
        <a:p>
          <a:endParaRPr lang="lv-LV"/>
        </a:p>
      </dgm:t>
    </dgm:pt>
    <dgm:pt modelId="{3AFDC734-D63C-42E9-9FC2-E90AF6111F82}" type="sibTrans" cxnId="{D7AD1867-F838-4B82-93B9-1AA2B5AEC403}">
      <dgm:prSet/>
      <dgm:spPr/>
      <dgm:t>
        <a:bodyPr/>
        <a:lstStyle/>
        <a:p>
          <a:endParaRPr lang="lv-LV"/>
        </a:p>
      </dgm:t>
    </dgm:pt>
    <dgm:pt modelId="{38976225-D33E-4F86-AECB-38FCD51BAFC5}" type="pres">
      <dgm:prSet presAssocID="{534430FF-CCAC-42A0-A93B-E403763B6373}" presName="Name0" presStyleCnt="0">
        <dgm:presLayoutVars>
          <dgm:dir/>
          <dgm:resizeHandles val="exact"/>
        </dgm:presLayoutVars>
      </dgm:prSet>
      <dgm:spPr/>
    </dgm:pt>
    <dgm:pt modelId="{257A272F-1A93-4DE7-9BC3-1010F4FD561F}" type="pres">
      <dgm:prSet presAssocID="{534430FF-CCAC-42A0-A93B-E403763B6373}" presName="vNodes" presStyleCnt="0"/>
      <dgm:spPr/>
    </dgm:pt>
    <dgm:pt modelId="{F0CF0A8C-8F5F-4403-B547-841C3FB230F6}" type="pres">
      <dgm:prSet presAssocID="{534430FF-CCAC-42A0-A93B-E403763B6373}" presName="lastNode" presStyleLbl="node1" presStyleIdx="0" presStyleCnt="1">
        <dgm:presLayoutVars>
          <dgm:bulletEnabled val="1"/>
        </dgm:presLayoutVars>
      </dgm:prSet>
      <dgm:spPr/>
    </dgm:pt>
  </dgm:ptLst>
  <dgm:cxnLst>
    <dgm:cxn modelId="{D7AD1867-F838-4B82-93B9-1AA2B5AEC403}" srcId="{534430FF-CCAC-42A0-A93B-E403763B6373}" destId="{33D33817-A259-4FC5-A388-C0187F99DEFD}" srcOrd="0" destOrd="0" parTransId="{664BB341-2475-4F51-B134-4B8E36BD8291}" sibTransId="{3AFDC734-D63C-42E9-9FC2-E90AF6111F82}"/>
    <dgm:cxn modelId="{DAAA6C83-2C2F-4D89-B421-C167A317E893}" type="presOf" srcId="{33D33817-A259-4FC5-A388-C0187F99DEFD}" destId="{F0CF0A8C-8F5F-4403-B547-841C3FB230F6}" srcOrd="0" destOrd="0" presId="urn:microsoft.com/office/officeart/2005/8/layout/equation2"/>
    <dgm:cxn modelId="{1556A890-B83E-42AF-901B-E4F40E6C1611}" type="presOf" srcId="{534430FF-CCAC-42A0-A93B-E403763B6373}" destId="{38976225-D33E-4F86-AECB-38FCD51BAFC5}" srcOrd="0" destOrd="0" presId="urn:microsoft.com/office/officeart/2005/8/layout/equation2"/>
    <dgm:cxn modelId="{60C48F7E-83F4-47FF-88DF-5F66E5313111}" type="presParOf" srcId="{38976225-D33E-4F86-AECB-38FCD51BAFC5}" destId="{257A272F-1A93-4DE7-9BC3-1010F4FD561F}" srcOrd="0" destOrd="0" presId="urn:microsoft.com/office/officeart/2005/8/layout/equation2"/>
    <dgm:cxn modelId="{27C0088A-C9DC-4F38-B6A4-4062D7882AF1}" type="presParOf" srcId="{38976225-D33E-4F86-AECB-38FCD51BAFC5}" destId="{F0CF0A8C-8F5F-4403-B547-841C3FB230F6}" srcOrd="1"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D62A2-AFA4-4EAD-A7D8-4B47B532FC5B}">
      <dsp:nvSpPr>
        <dsp:cNvPr id="0" name=""/>
        <dsp:cNvSpPr/>
      </dsp:nvSpPr>
      <dsp:spPr>
        <a:xfrm>
          <a:off x="2868833" y="1844051"/>
          <a:ext cx="2272423" cy="812035"/>
        </a:xfrm>
        <a:custGeom>
          <a:avLst/>
          <a:gdLst/>
          <a:ahLst/>
          <a:cxnLst/>
          <a:rect l="0" t="0" r="0" b="0"/>
          <a:pathLst>
            <a:path>
              <a:moveTo>
                <a:pt x="0" y="0"/>
              </a:moveTo>
              <a:lnTo>
                <a:pt x="1136211" y="0"/>
              </a:lnTo>
              <a:lnTo>
                <a:pt x="1136211" y="812035"/>
              </a:lnTo>
              <a:lnTo>
                <a:pt x="2272423" y="812035"/>
              </a:lnTo>
            </a:path>
          </a:pathLst>
        </a:custGeom>
        <a:noFill/>
        <a:ln w="1079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lv-LV" sz="900" kern="1200"/>
        </a:p>
      </dsp:txBody>
      <dsp:txXfrm>
        <a:off x="3944716" y="2189740"/>
        <a:ext cx="120657" cy="120657"/>
      </dsp:txXfrm>
    </dsp:sp>
    <dsp:sp modelId="{70DE3134-A33B-40E7-86B2-FB051203C629}">
      <dsp:nvSpPr>
        <dsp:cNvPr id="0" name=""/>
        <dsp:cNvSpPr/>
      </dsp:nvSpPr>
      <dsp:spPr>
        <a:xfrm>
          <a:off x="2868833" y="920277"/>
          <a:ext cx="2282111" cy="923774"/>
        </a:xfrm>
        <a:custGeom>
          <a:avLst/>
          <a:gdLst/>
          <a:ahLst/>
          <a:cxnLst/>
          <a:rect l="0" t="0" r="0" b="0"/>
          <a:pathLst>
            <a:path>
              <a:moveTo>
                <a:pt x="0" y="923774"/>
              </a:moveTo>
              <a:lnTo>
                <a:pt x="1141055" y="923774"/>
              </a:lnTo>
              <a:lnTo>
                <a:pt x="1141055" y="0"/>
              </a:lnTo>
              <a:lnTo>
                <a:pt x="2282111" y="0"/>
              </a:lnTo>
            </a:path>
          </a:pathLst>
        </a:custGeom>
        <a:noFill/>
        <a:ln w="1079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lv-LV" sz="900" kern="1200"/>
        </a:p>
      </dsp:txBody>
      <dsp:txXfrm>
        <a:off x="3948339" y="1320614"/>
        <a:ext cx="123099" cy="123099"/>
      </dsp:txXfrm>
    </dsp:sp>
    <dsp:sp modelId="{A60FDADF-82E7-4AF3-8024-CE79653ED055}">
      <dsp:nvSpPr>
        <dsp:cNvPr id="0" name=""/>
        <dsp:cNvSpPr/>
      </dsp:nvSpPr>
      <dsp:spPr>
        <a:xfrm>
          <a:off x="0" y="623571"/>
          <a:ext cx="3296706" cy="2440960"/>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lv-LV" sz="3600" b="1" kern="1200" dirty="0"/>
        </a:p>
        <a:p>
          <a:pPr marL="0" marR="0" lvl="0" indent="0" algn="ctr" defTabSz="914400" eaLnBrk="1" fontAlgn="auto" latinLnBrk="0" hangingPunct="1">
            <a:lnSpc>
              <a:spcPct val="100000"/>
            </a:lnSpc>
            <a:spcBef>
              <a:spcPts val="0"/>
            </a:spcBef>
            <a:spcAft>
              <a:spcPts val="0"/>
            </a:spcAft>
            <a:buClrTx/>
            <a:buSzTx/>
            <a:buFontTx/>
            <a:buNone/>
            <a:tabLst/>
            <a:defRPr/>
          </a:pPr>
          <a:r>
            <a:rPr lang="lv-LV" sz="2400" b="1" kern="1200" dirty="0"/>
            <a:t>Paredzēti būtiskie ieguvumi tieslietu resorā pēc pilotprojekta ieviešanas</a:t>
          </a:r>
        </a:p>
        <a:p>
          <a:pPr marL="0" marR="0" lvl="0" indent="0" algn="ctr" defTabSz="914400" eaLnBrk="1" fontAlgn="auto" latinLnBrk="0" hangingPunct="1">
            <a:lnSpc>
              <a:spcPct val="100000"/>
            </a:lnSpc>
            <a:spcBef>
              <a:spcPts val="0"/>
            </a:spcBef>
            <a:spcAft>
              <a:spcPts val="0"/>
            </a:spcAft>
            <a:buClrTx/>
            <a:buSzTx/>
            <a:buFontTx/>
            <a:buNone/>
            <a:tabLst/>
            <a:defRPr/>
          </a:pPr>
          <a:endParaRPr lang="lv-LV" sz="2800" b="1" kern="1200" dirty="0"/>
        </a:p>
        <a:p>
          <a:pPr marL="0" marR="0" lvl="0" indent="0" algn="ctr" defTabSz="914400" eaLnBrk="1" fontAlgn="auto" latinLnBrk="0" hangingPunct="1">
            <a:lnSpc>
              <a:spcPct val="100000"/>
            </a:lnSpc>
            <a:spcBef>
              <a:spcPts val="0"/>
            </a:spcBef>
            <a:spcAft>
              <a:spcPts val="0"/>
            </a:spcAft>
            <a:buClrTx/>
            <a:buSzTx/>
            <a:buFontTx/>
            <a:buNone/>
            <a:tabLst/>
            <a:defRPr/>
          </a:pPr>
          <a:r>
            <a:rPr lang="lv-LV" sz="2800" b="1" kern="1200" dirty="0"/>
            <a:t>:</a:t>
          </a:r>
        </a:p>
        <a:p>
          <a:pPr marL="0" lvl="0" algn="ctr" defTabSz="1600200">
            <a:lnSpc>
              <a:spcPct val="90000"/>
            </a:lnSpc>
            <a:spcBef>
              <a:spcPct val="0"/>
            </a:spcBef>
            <a:spcAft>
              <a:spcPct val="35000"/>
            </a:spcAft>
            <a:buNone/>
          </a:pPr>
          <a:r>
            <a:rPr lang="lv-LV" sz="2800" b="1" kern="1200" dirty="0"/>
            <a:t> </a:t>
          </a:r>
        </a:p>
      </dsp:txBody>
      <dsp:txXfrm>
        <a:off x="0" y="623571"/>
        <a:ext cx="3296706" cy="2440960"/>
      </dsp:txXfrm>
    </dsp:sp>
    <dsp:sp modelId="{E548CA82-46CC-429C-8AB1-21EEE18439F4}">
      <dsp:nvSpPr>
        <dsp:cNvPr id="0" name=""/>
        <dsp:cNvSpPr/>
      </dsp:nvSpPr>
      <dsp:spPr>
        <a:xfrm>
          <a:off x="5150944" y="453516"/>
          <a:ext cx="5364096" cy="933521"/>
        </a:xfrm>
        <a:prstGeom prst="rect">
          <a:avLst/>
        </a:prstGeom>
        <a:solidFill>
          <a:schemeClr val="bg1">
            <a:lumMod val="6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cilvēkresursu ziņā (25%)</a:t>
          </a:r>
        </a:p>
      </dsp:txBody>
      <dsp:txXfrm>
        <a:off x="5150944" y="453516"/>
        <a:ext cx="5364096" cy="933521"/>
      </dsp:txXfrm>
    </dsp:sp>
    <dsp:sp modelId="{652D9420-34DF-4972-8A3B-8317DDD558F2}">
      <dsp:nvSpPr>
        <dsp:cNvPr id="0" name=""/>
        <dsp:cNvSpPr/>
      </dsp:nvSpPr>
      <dsp:spPr>
        <a:xfrm>
          <a:off x="5141256" y="2087499"/>
          <a:ext cx="5335956" cy="1137175"/>
        </a:xfrm>
        <a:prstGeom prst="rect">
          <a:avLst/>
        </a:prstGeom>
        <a:solidFill>
          <a:schemeClr val="bg1">
            <a:lumMod val="6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lv-LV" sz="2400" kern="1200" dirty="0"/>
        </a:p>
        <a:p>
          <a:pPr marL="0" lvl="0" indent="0" algn="ctr" defTabSz="1066800">
            <a:lnSpc>
              <a:spcPct val="90000"/>
            </a:lnSpc>
            <a:spcBef>
              <a:spcPct val="0"/>
            </a:spcBef>
            <a:spcAft>
              <a:spcPct val="35000"/>
            </a:spcAft>
            <a:buFont typeface="Arial" panose="020B0604020202020204" pitchFamily="34" charset="0"/>
            <a:buNone/>
          </a:pPr>
          <a:r>
            <a:rPr lang="lv-LV" sz="2400" kern="1200" dirty="0"/>
            <a:t>       </a:t>
          </a:r>
          <a:r>
            <a:rPr lang="lv-LV" sz="2400" kern="1200" dirty="0">
              <a:solidFill>
                <a:schemeClr val="tx1"/>
              </a:solidFill>
            </a:rPr>
            <a:t>finanšu resursu (atlīdzības) ziņā     (1,5 MEUR) </a:t>
          </a:r>
        </a:p>
        <a:p>
          <a:pPr marL="0" lvl="0" indent="0" algn="ctr" defTabSz="1066800">
            <a:lnSpc>
              <a:spcPct val="90000"/>
            </a:lnSpc>
            <a:spcBef>
              <a:spcPct val="0"/>
            </a:spcBef>
            <a:spcAft>
              <a:spcPct val="35000"/>
            </a:spcAft>
            <a:buNone/>
          </a:pPr>
          <a:endParaRPr lang="lv-LV" sz="2400" kern="1200" dirty="0"/>
        </a:p>
      </dsp:txBody>
      <dsp:txXfrm>
        <a:off x="5141256" y="2087499"/>
        <a:ext cx="5335956" cy="1137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9A88E-1808-4F40-ACC9-6523F840939A}">
      <dsp:nvSpPr>
        <dsp:cNvPr id="0" name=""/>
        <dsp:cNvSpPr/>
      </dsp:nvSpPr>
      <dsp:spPr>
        <a:xfrm>
          <a:off x="0" y="0"/>
          <a:ext cx="1036642" cy="1036642"/>
        </a:xfrm>
        <a:prstGeom prst="pie">
          <a:avLst>
            <a:gd name="adj1" fmla="val 5400000"/>
            <a:gd name="adj2" fmla="val 16200000"/>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0FD8C-E5CE-4F1E-A856-5A2DB9C8975B}">
      <dsp:nvSpPr>
        <dsp:cNvPr id="0" name=""/>
        <dsp:cNvSpPr/>
      </dsp:nvSpPr>
      <dsp:spPr>
        <a:xfrm>
          <a:off x="518321" y="0"/>
          <a:ext cx="3980069" cy="1036642"/>
        </a:xfrm>
        <a:prstGeom prst="rect">
          <a:avLst/>
        </a:prstGeom>
        <a:solidFill>
          <a:schemeClr val="bg1"/>
        </a:solidFill>
        <a:ln w="10795"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b="1" kern="1200" dirty="0">
              <a:solidFill>
                <a:schemeClr val="accent6">
                  <a:lumMod val="50000"/>
                </a:schemeClr>
              </a:solidFill>
            </a:rPr>
            <a:t>Tiešo ieguvumu aplēses ir iekļautas informatīvajā ziņojumā ( </a:t>
          </a:r>
          <a:r>
            <a:rPr lang="lv-LV" sz="2400" b="1" kern="1200" dirty="0">
              <a:solidFill>
                <a:schemeClr val="tx1"/>
              </a:solidFill>
            </a:rPr>
            <a:t>25-TA-1413):</a:t>
          </a:r>
          <a:endParaRPr lang="lv-LV" sz="2400" kern="1200" dirty="0">
            <a:solidFill>
              <a:schemeClr val="tx1"/>
            </a:solidFill>
          </a:endParaRPr>
        </a:p>
      </dsp:txBody>
      <dsp:txXfrm>
        <a:off x="518321" y="0"/>
        <a:ext cx="3980069" cy="1036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F0A8C-8F5F-4403-B547-841C3FB230F6}">
      <dsp:nvSpPr>
        <dsp:cNvPr id="0" name=""/>
        <dsp:cNvSpPr/>
      </dsp:nvSpPr>
      <dsp:spPr>
        <a:xfrm>
          <a:off x="577220" y="714"/>
          <a:ext cx="1972933" cy="1972933"/>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lv-LV" sz="4900" kern="1200" dirty="0"/>
            <a:t>DAP</a:t>
          </a:r>
        </a:p>
      </dsp:txBody>
      <dsp:txXfrm>
        <a:off x="866149" y="289643"/>
        <a:ext cx="1395075" cy="139507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0.27849</cdr:y>
    </cdr:from>
    <cdr:to>
      <cdr:x>0.258</cdr:x>
      <cdr:y>0.68999</cdr:y>
    </cdr:to>
    <cdr:sp macro="" textlink="">
      <cdr:nvSpPr>
        <cdr:cNvPr id="6" name="TextBox 13">
          <a:extLst xmlns:a="http://schemas.openxmlformats.org/drawingml/2006/main">
            <a:ext uri="{FF2B5EF4-FFF2-40B4-BE49-F238E27FC236}">
              <a16:creationId xmlns:a16="http://schemas.microsoft.com/office/drawing/2014/main" id="{74DD1D8D-E2B9-FBC0-EB99-89E174F20307}"/>
            </a:ext>
          </a:extLst>
        </cdr:cNvPr>
        <cdr:cNvSpPr txBox="1"/>
      </cdr:nvSpPr>
      <cdr:spPr>
        <a:xfrm xmlns:a="http://schemas.openxmlformats.org/drawingml/2006/main">
          <a:off x="0" y="1395577"/>
          <a:ext cx="2957366" cy="20621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xmlns:a="http://schemas.openxmlformats.org/drawingml/2006/main">
          <a:r>
            <a:rPr lang="lv-LV" sz="1600" dirty="0">
              <a:solidFill>
                <a:schemeClr val="tx1"/>
              </a:solidFill>
              <a:latin typeface="Verdana" panose="020B0604030504040204" pitchFamily="34" charset="0"/>
              <a:ea typeface="Verdana" panose="020B0604030504040204" pitchFamily="34" charset="0"/>
            </a:rPr>
            <a:t>2. Īpaši</a:t>
          </a:r>
          <a:r>
            <a:rPr lang="lv-LV" sz="1600" baseline="0" dirty="0">
              <a:solidFill>
                <a:schemeClr val="tx1"/>
              </a:solidFill>
              <a:latin typeface="Verdana" panose="020B0604030504040204" pitchFamily="34" charset="0"/>
              <a:ea typeface="Verdana" panose="020B0604030504040204" pitchFamily="34" charset="0"/>
            </a:rPr>
            <a:t> aizsargājamo dabas teritoriju apsaimniekošana, Latvijas bioloģiskās daudzveidības saglabāšana un vides izpratnes un atbildības motivācijas veidošana sabiedrībā</a:t>
          </a:r>
          <a:endParaRPr lang="lv-LV" sz="1600" dirty="0"/>
        </a:p>
      </cdr:txBody>
    </cdr:sp>
  </cdr:relSizeAnchor>
  <cdr:relSizeAnchor xmlns:cdr="http://schemas.openxmlformats.org/drawingml/2006/chartDrawing">
    <cdr:from>
      <cdr:x>0.68698</cdr:x>
      <cdr:y>0.04074</cdr:y>
    </cdr:from>
    <cdr:to>
      <cdr:x>0.96523</cdr:x>
      <cdr:y>0.15743</cdr:y>
    </cdr:to>
    <cdr:sp macro="" textlink="">
      <cdr:nvSpPr>
        <cdr:cNvPr id="7" name="TextBox 12">
          <a:extLst xmlns:a="http://schemas.openxmlformats.org/drawingml/2006/main">
            <a:ext uri="{FF2B5EF4-FFF2-40B4-BE49-F238E27FC236}">
              <a16:creationId xmlns:a16="http://schemas.microsoft.com/office/drawing/2014/main" id="{44EBA0E3-827E-070B-5852-477207367F5E}"/>
            </a:ext>
          </a:extLst>
        </cdr:cNvPr>
        <cdr:cNvSpPr txBox="1"/>
      </cdr:nvSpPr>
      <cdr:spPr>
        <a:xfrm xmlns:a="http://schemas.openxmlformats.org/drawingml/2006/main">
          <a:off x="7874657" y="204159"/>
          <a:ext cx="3189485" cy="58476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xmlns:a="http://schemas.openxmlformats.org/drawingml/2006/main">
          <a:r>
            <a:rPr lang="lv-LV" sz="1600" dirty="0">
              <a:latin typeface="Verdana" panose="020B0604030504040204" pitchFamily="34" charset="0"/>
              <a:ea typeface="Verdana" panose="020B0604030504040204" pitchFamily="34" charset="0"/>
            </a:rPr>
            <a:t>1. Nozaru vadība un politikas plānošana</a:t>
          </a:r>
          <a:endParaRPr lang="en-US" sz="1600" dirty="0"/>
        </a:p>
      </cdr:txBody>
    </cdr:sp>
  </cdr:relSizeAnchor>
  <cdr:relSizeAnchor xmlns:cdr="http://schemas.openxmlformats.org/drawingml/2006/chartDrawing">
    <cdr:from>
      <cdr:x>0.7705</cdr:x>
      <cdr:y>0.47882</cdr:y>
    </cdr:from>
    <cdr:to>
      <cdr:x>1</cdr:x>
      <cdr:y>0.79205</cdr:y>
    </cdr:to>
    <cdr:sp macro="" textlink="">
      <cdr:nvSpPr>
        <cdr:cNvPr id="8" name="TextBox 14">
          <a:extLst xmlns:a="http://schemas.openxmlformats.org/drawingml/2006/main">
            <a:ext uri="{FF2B5EF4-FFF2-40B4-BE49-F238E27FC236}">
              <a16:creationId xmlns:a16="http://schemas.microsoft.com/office/drawing/2014/main" id="{6B2DE303-31E1-306D-A3BD-5B20948D2308}"/>
            </a:ext>
          </a:extLst>
        </cdr:cNvPr>
        <cdr:cNvSpPr txBox="1"/>
      </cdr:nvSpPr>
      <cdr:spPr>
        <a:xfrm xmlns:a="http://schemas.openxmlformats.org/drawingml/2006/main">
          <a:off x="8831977" y="2399477"/>
          <a:ext cx="2630680" cy="15696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xmlns:a="http://schemas.openxmlformats.org/drawingml/2006/main">
          <a:r>
            <a:rPr lang="lv-LV" sz="1600" baseline="0" dirty="0">
              <a:solidFill>
                <a:schemeClr val="tx1"/>
              </a:solidFill>
              <a:latin typeface="Verdana" panose="020B0604030504040204" pitchFamily="34" charset="0"/>
              <a:ea typeface="Verdana" panose="020B0604030504040204" pitchFamily="34" charset="0"/>
            </a:rPr>
            <a:t>3. Reģionu attīstības, teritoriālās sadarbības, publisko pakalpojumu un digitālās transformācijas politikas īstenošana</a:t>
          </a:r>
          <a:endParaRPr lang="lv-LV"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0.19767</cdr:x>
      <cdr:y>0.33937</cdr:y>
    </cdr:from>
    <cdr:to>
      <cdr:x>0.4964</cdr:x>
      <cdr:y>0.47438</cdr:y>
    </cdr:to>
    <cdr:sp macro="" textlink="">
      <cdr:nvSpPr>
        <cdr:cNvPr id="2" name="Rectangle 1">
          <a:extLst xmlns:a="http://schemas.openxmlformats.org/drawingml/2006/main">
            <a:ext uri="{FF2B5EF4-FFF2-40B4-BE49-F238E27FC236}">
              <a16:creationId xmlns:a16="http://schemas.microsoft.com/office/drawing/2014/main" id="{ACF07B62-42BE-E5CF-4A56-59C207976FDB}"/>
            </a:ext>
          </a:extLst>
        </cdr:cNvPr>
        <cdr:cNvSpPr/>
      </cdr:nvSpPr>
      <cdr:spPr>
        <a:xfrm xmlns:a="http://schemas.openxmlformats.org/drawingml/2006/main">
          <a:off x="694476" y="854680"/>
          <a:ext cx="1049510" cy="340012"/>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lv-LV" sz="1600" b="1" dirty="0">
              <a:solidFill>
                <a:schemeClr val="tx1"/>
              </a:solidFill>
              <a:latin typeface="Verdana" panose="020B0604030504040204" pitchFamily="34" charset="0"/>
              <a:ea typeface="Verdana" panose="020B0604030504040204" pitchFamily="34" charset="0"/>
            </a:rPr>
            <a:t>1 334 </a:t>
          </a:r>
        </a:p>
        <a:p xmlns:a="http://schemas.openxmlformats.org/drawingml/2006/main">
          <a:pPr algn="ctr"/>
          <a:r>
            <a:rPr lang="lv-LV" sz="1100" b="1" dirty="0">
              <a:solidFill>
                <a:schemeClr val="tx1"/>
              </a:solidFill>
              <a:latin typeface="Verdana" panose="020B0604030504040204" pitchFamily="34" charset="0"/>
              <a:ea typeface="Verdana" panose="020B0604030504040204" pitchFamily="34" charset="0"/>
            </a:rPr>
            <a:t>mljrd. EUR</a:t>
          </a:r>
        </a:p>
      </cdr:txBody>
    </cdr:sp>
  </cdr:relSizeAnchor>
  <cdr:relSizeAnchor xmlns:cdr="http://schemas.openxmlformats.org/drawingml/2006/chartDrawing">
    <cdr:from>
      <cdr:x>0.55992</cdr:x>
      <cdr:y>0.47631</cdr:y>
    </cdr:from>
    <cdr:to>
      <cdr:x>0.80853</cdr:x>
      <cdr:y>0.61074</cdr:y>
    </cdr:to>
    <cdr:sp macro="" textlink="">
      <cdr:nvSpPr>
        <cdr:cNvPr id="3" name="TextBox 14">
          <a:extLst xmlns:a="http://schemas.openxmlformats.org/drawingml/2006/main">
            <a:ext uri="{FF2B5EF4-FFF2-40B4-BE49-F238E27FC236}">
              <a16:creationId xmlns:a16="http://schemas.microsoft.com/office/drawing/2014/main" id="{BC82E59E-5472-FDE3-B6FD-3B46D40A2A7D}"/>
            </a:ext>
          </a:extLst>
        </cdr:cNvPr>
        <cdr:cNvSpPr txBox="1"/>
      </cdr:nvSpPr>
      <cdr:spPr>
        <a:xfrm xmlns:a="http://schemas.openxmlformats.org/drawingml/2006/main">
          <a:off x="1967133" y="1199551"/>
          <a:ext cx="873426"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lv-LV" sz="800" dirty="0">
              <a:latin typeface="Verdana" panose="020B0604030504040204" pitchFamily="34" charset="0"/>
              <a:ea typeface="Verdana" panose="020B0604030504040204" pitchFamily="34" charset="0"/>
            </a:rPr>
            <a:t>92,7</a:t>
          </a:r>
        </a:p>
        <a:p xmlns:a="http://schemas.openxmlformats.org/drawingml/2006/main">
          <a:r>
            <a:rPr lang="lv-LV" sz="800" dirty="0">
              <a:latin typeface="Verdana" panose="020B0604030504040204" pitchFamily="34" charset="0"/>
              <a:ea typeface="Verdana" panose="020B0604030504040204" pitchFamily="34" charset="0"/>
            </a:rPr>
            <a:t>milj. EUR</a:t>
          </a:r>
        </a:p>
      </cdr:txBody>
    </cdr:sp>
  </cdr:relSizeAnchor>
  <cdr:relSizeAnchor xmlns:cdr="http://schemas.openxmlformats.org/drawingml/2006/chartDrawing">
    <cdr:from>
      <cdr:x>0</cdr:x>
      <cdr:y>0.27963</cdr:y>
    </cdr:from>
    <cdr:to>
      <cdr:x>0.24861</cdr:x>
      <cdr:y>0.41406</cdr:y>
    </cdr:to>
    <cdr:sp macro="" textlink="">
      <cdr:nvSpPr>
        <cdr:cNvPr id="4" name="TextBox 14">
          <a:extLst xmlns:a="http://schemas.openxmlformats.org/drawingml/2006/main">
            <a:ext uri="{FF2B5EF4-FFF2-40B4-BE49-F238E27FC236}">
              <a16:creationId xmlns:a16="http://schemas.microsoft.com/office/drawing/2014/main" id="{BC82E59E-5472-FDE3-B6FD-3B46D40A2A7D}"/>
            </a:ext>
          </a:extLst>
        </cdr:cNvPr>
        <cdr:cNvSpPr txBox="1"/>
      </cdr:nvSpPr>
      <cdr:spPr>
        <a:xfrm xmlns:a="http://schemas.openxmlformats.org/drawingml/2006/main">
          <a:off x="-1880307" y="704224"/>
          <a:ext cx="873426"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lv-LV" sz="800" dirty="0">
              <a:latin typeface="Verdana" panose="020B0604030504040204" pitchFamily="34" charset="0"/>
              <a:ea typeface="Verdana" panose="020B0604030504040204" pitchFamily="34" charset="0"/>
            </a:rPr>
            <a:t>891,6 </a:t>
          </a:r>
        </a:p>
        <a:p xmlns:a="http://schemas.openxmlformats.org/drawingml/2006/main">
          <a:r>
            <a:rPr lang="lv-LV" sz="800" dirty="0">
              <a:latin typeface="Verdana" panose="020B0604030504040204" pitchFamily="34" charset="0"/>
              <a:ea typeface="Verdana" panose="020B0604030504040204" pitchFamily="34" charset="0"/>
            </a:rPr>
            <a:t>milj. EUR</a:t>
          </a:r>
        </a:p>
      </cdr:txBody>
    </cdr:sp>
  </cdr:relSizeAnchor>
</c:userShapes>
</file>

<file path=ppt/drawings/drawing3.xml><?xml version="1.0" encoding="utf-8"?>
<c:userShapes xmlns:c="http://schemas.openxmlformats.org/drawingml/2006/chart">
  <cdr:relSizeAnchor xmlns:cdr="http://schemas.openxmlformats.org/drawingml/2006/chartDrawing">
    <cdr:from>
      <cdr:x>0.80248</cdr:x>
      <cdr:y>0.25609</cdr:y>
    </cdr:from>
    <cdr:to>
      <cdr:x>0.97821</cdr:x>
      <cdr:y>0.31712</cdr:y>
    </cdr:to>
    <cdr:sp macro="" textlink="">
      <cdr:nvSpPr>
        <cdr:cNvPr id="2" name="TextBox 1">
          <a:extLst xmlns:a="http://schemas.openxmlformats.org/drawingml/2006/main">
            <a:ext uri="{FF2B5EF4-FFF2-40B4-BE49-F238E27FC236}">
              <a16:creationId xmlns:a16="http://schemas.microsoft.com/office/drawing/2014/main" id="{99A6D6FF-6FF1-CF8B-4584-55EA061C2170}"/>
            </a:ext>
          </a:extLst>
        </cdr:cNvPr>
        <cdr:cNvSpPr txBox="1"/>
      </cdr:nvSpPr>
      <cdr:spPr>
        <a:xfrm xmlns:a="http://schemas.openxmlformats.org/drawingml/2006/main">
          <a:off x="6140823" y="1128620"/>
          <a:ext cx="1344706" cy="2689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lv-LV" sz="1100" kern="1200"/>
        </a:p>
      </cdr:txBody>
    </cdr:sp>
  </cdr:relSizeAnchor>
  <cdr:relSizeAnchor xmlns:cdr="http://schemas.openxmlformats.org/drawingml/2006/chartDrawing">
    <cdr:from>
      <cdr:x>0.80394</cdr:x>
      <cdr:y>0.29154</cdr:y>
    </cdr:from>
    <cdr:to>
      <cdr:x>1</cdr:x>
      <cdr:y>0.36528</cdr:y>
    </cdr:to>
    <cdr:sp macro="" textlink="">
      <cdr:nvSpPr>
        <cdr:cNvPr id="3" name="TextBox 2">
          <a:extLst xmlns:a="http://schemas.openxmlformats.org/drawingml/2006/main">
            <a:ext uri="{FF2B5EF4-FFF2-40B4-BE49-F238E27FC236}">
              <a16:creationId xmlns:a16="http://schemas.microsoft.com/office/drawing/2014/main" id="{7697003F-C991-9131-D7FF-E809C479B2D9}"/>
            </a:ext>
          </a:extLst>
        </cdr:cNvPr>
        <cdr:cNvSpPr txBox="1"/>
      </cdr:nvSpPr>
      <cdr:spPr>
        <a:xfrm xmlns:a="http://schemas.openxmlformats.org/drawingml/2006/main">
          <a:off x="6824061" y="1380406"/>
          <a:ext cx="1664210" cy="3491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600" b="1" kern="1200" dirty="0">
              <a:solidFill>
                <a:srgbClr val="C00000"/>
              </a:solidFill>
            </a:rPr>
            <a:t>Vidēji ES 26,4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9C4133-6DCF-7013-9EB0-4E5E2E0FF9C7}"/>
              </a:ext>
            </a:extLst>
          </p:cNvPr>
          <p:cNvSpPr>
            <a:spLocks noGrp="1"/>
          </p:cNvSpPr>
          <p:nvPr>
            <p:ph type="hdr" sz="quarter"/>
          </p:nvPr>
        </p:nvSpPr>
        <p:spPr>
          <a:xfrm>
            <a:off x="0" y="0"/>
            <a:ext cx="3037117" cy="466030"/>
          </a:xfrm>
          <a:prstGeom prst="rect">
            <a:avLst/>
          </a:prstGeom>
        </p:spPr>
        <p:txBody>
          <a:bodyPr vert="horz" lIns="91440" tIns="45720" rIns="91440" bIns="45720" rtlCol="0"/>
          <a:lstStyle>
            <a:lvl1pPr algn="l">
              <a:defRPr sz="1200"/>
            </a:lvl1pPr>
          </a:lstStyle>
          <a:p>
            <a:endParaRPr lang="lv-LV"/>
          </a:p>
        </p:txBody>
      </p:sp>
      <p:sp>
        <p:nvSpPr>
          <p:cNvPr id="3" name="Date Placeholder 2">
            <a:extLst>
              <a:ext uri="{FF2B5EF4-FFF2-40B4-BE49-F238E27FC236}">
                <a16:creationId xmlns:a16="http://schemas.microsoft.com/office/drawing/2014/main" id="{77FA23E7-474D-F36A-D632-035A4523F601}"/>
              </a:ext>
            </a:extLst>
          </p:cNvPr>
          <p:cNvSpPr>
            <a:spLocks noGrp="1"/>
          </p:cNvSpPr>
          <p:nvPr>
            <p:ph type="dt" sz="quarter" idx="1"/>
          </p:nvPr>
        </p:nvSpPr>
        <p:spPr>
          <a:xfrm>
            <a:off x="3971614" y="0"/>
            <a:ext cx="3037117" cy="466030"/>
          </a:xfrm>
          <a:prstGeom prst="rect">
            <a:avLst/>
          </a:prstGeom>
        </p:spPr>
        <p:txBody>
          <a:bodyPr vert="horz" lIns="91440" tIns="45720" rIns="91440" bIns="45720" rtlCol="0"/>
          <a:lstStyle>
            <a:lvl1pPr algn="r">
              <a:defRPr sz="1200"/>
            </a:lvl1pPr>
          </a:lstStyle>
          <a:p>
            <a:fld id="{0C5753E2-093E-4F2F-946A-3CF30705A883}" type="datetimeFigureOut">
              <a:rPr lang="lv-LV" smtClean="0"/>
              <a:t>27.04.2026</a:t>
            </a:fld>
            <a:endParaRPr lang="lv-LV"/>
          </a:p>
        </p:txBody>
      </p:sp>
      <p:sp>
        <p:nvSpPr>
          <p:cNvPr id="4" name="Footer Placeholder 3">
            <a:extLst>
              <a:ext uri="{FF2B5EF4-FFF2-40B4-BE49-F238E27FC236}">
                <a16:creationId xmlns:a16="http://schemas.microsoft.com/office/drawing/2014/main" id="{B1FFC860-600B-CDBA-BC16-2C34D4A2CAE4}"/>
              </a:ext>
            </a:extLst>
          </p:cNvPr>
          <p:cNvSpPr>
            <a:spLocks noGrp="1"/>
          </p:cNvSpPr>
          <p:nvPr>
            <p:ph type="ftr" sz="quarter" idx="2"/>
          </p:nvPr>
        </p:nvSpPr>
        <p:spPr>
          <a:xfrm>
            <a:off x="0" y="8830370"/>
            <a:ext cx="3037117" cy="46603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a:extLst>
              <a:ext uri="{FF2B5EF4-FFF2-40B4-BE49-F238E27FC236}">
                <a16:creationId xmlns:a16="http://schemas.microsoft.com/office/drawing/2014/main" id="{C27BE76B-F23D-472A-8441-F1F7E65DD597}"/>
              </a:ext>
            </a:extLst>
          </p:cNvPr>
          <p:cNvSpPr>
            <a:spLocks noGrp="1"/>
          </p:cNvSpPr>
          <p:nvPr>
            <p:ph type="sldNum" sz="quarter" idx="3"/>
          </p:nvPr>
        </p:nvSpPr>
        <p:spPr>
          <a:xfrm>
            <a:off x="3971614" y="8830370"/>
            <a:ext cx="3037117" cy="466030"/>
          </a:xfrm>
          <a:prstGeom prst="rect">
            <a:avLst/>
          </a:prstGeom>
        </p:spPr>
        <p:txBody>
          <a:bodyPr vert="horz" lIns="91440" tIns="45720" rIns="91440" bIns="45720" rtlCol="0" anchor="b"/>
          <a:lstStyle>
            <a:lvl1pPr algn="r">
              <a:defRPr sz="1200"/>
            </a:lvl1pPr>
          </a:lstStyle>
          <a:p>
            <a:fld id="{7A562167-E46B-4B0B-A446-33A6FDB5CCCD}" type="slidenum">
              <a:rPr lang="lv-LV" smtClean="0"/>
              <a:t>‹#›</a:t>
            </a:fld>
            <a:endParaRPr lang="lv-LV"/>
          </a:p>
        </p:txBody>
      </p:sp>
    </p:spTree>
    <p:extLst>
      <p:ext uri="{BB962C8B-B14F-4D97-AF65-F5344CB8AC3E}">
        <p14:creationId xmlns:p14="http://schemas.microsoft.com/office/powerpoint/2010/main" val="130577377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7840" cy="466435"/>
          </a:xfrm>
          <a:prstGeom prst="rect">
            <a:avLst/>
          </a:prstGeom>
        </p:spPr>
        <p:txBody>
          <a:bodyPr vert="horz" lIns="90965" tIns="45481" rIns="90965" bIns="45481" rtlCol="0"/>
          <a:lstStyle>
            <a:lvl1pPr algn="l">
              <a:defRPr sz="1200"/>
            </a:lvl1pPr>
          </a:lstStyle>
          <a:p>
            <a:endParaRPr lang="lv-LV" dirty="0"/>
          </a:p>
        </p:txBody>
      </p:sp>
      <p:sp>
        <p:nvSpPr>
          <p:cNvPr id="3" name="Date Placeholder 2"/>
          <p:cNvSpPr>
            <a:spLocks noGrp="1"/>
          </p:cNvSpPr>
          <p:nvPr>
            <p:ph type="dt" idx="1"/>
          </p:nvPr>
        </p:nvSpPr>
        <p:spPr>
          <a:xfrm>
            <a:off x="3970938" y="0"/>
            <a:ext cx="3037840" cy="466435"/>
          </a:xfrm>
          <a:prstGeom prst="rect">
            <a:avLst/>
          </a:prstGeom>
        </p:spPr>
        <p:txBody>
          <a:bodyPr vert="horz" lIns="90965" tIns="45481" rIns="90965" bIns="45481" rtlCol="0"/>
          <a:lstStyle>
            <a:lvl1pPr algn="r">
              <a:defRPr sz="1200"/>
            </a:lvl1pPr>
          </a:lstStyle>
          <a:p>
            <a:fld id="{1C1E3CA8-A711-48D5-89D6-D0D083DE2069}" type="datetimeFigureOut">
              <a:rPr lang="lv-LV" smtClean="0"/>
              <a:t>27.04.2026</a:t>
            </a:fld>
            <a:endParaRPr lang="lv-LV"/>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0965" tIns="45481" rIns="90965" bIns="45481" rtlCol="0" anchor="ctr"/>
          <a:lstStyle/>
          <a:p>
            <a:endParaRPr lang="lv-LV"/>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0965" tIns="45481" rIns="90965" bIns="454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5" y="8829967"/>
            <a:ext cx="3037840" cy="466434"/>
          </a:xfrm>
          <a:prstGeom prst="rect">
            <a:avLst/>
          </a:prstGeom>
        </p:spPr>
        <p:txBody>
          <a:bodyPr vert="horz" lIns="90965" tIns="45481" rIns="90965" bIns="45481" rtlCol="0" anchor="b"/>
          <a:lstStyle>
            <a:lvl1pPr algn="l">
              <a:defRPr sz="1200"/>
            </a:lvl1pPr>
          </a:lstStyle>
          <a:p>
            <a:endParaRPr lang="lv-LV"/>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0965" tIns="45481" rIns="90965" bIns="45481" rtlCol="0" anchor="b"/>
          <a:lstStyle>
            <a:lvl1pPr algn="r">
              <a:defRPr sz="1200"/>
            </a:lvl1pPr>
          </a:lstStyle>
          <a:p>
            <a:fld id="{DD091C23-C766-4B7C-8F8C-82E98C9E9D4B}" type="slidenum">
              <a:rPr lang="lv-LV" smtClean="0"/>
              <a:t>‹#›</a:t>
            </a:fld>
            <a:endParaRPr lang="lv-LV"/>
          </a:p>
        </p:txBody>
      </p:sp>
      <p:pic>
        <p:nvPicPr>
          <p:cNvPr id="8" name="Picture 7" descr="A green rectangle in a black background&#10;&#10;Description automatically generated">
            <a:extLst>
              <a:ext uri="{FF2B5EF4-FFF2-40B4-BE49-F238E27FC236}">
                <a16:creationId xmlns:a16="http://schemas.microsoft.com/office/drawing/2014/main" id="{E505742D-FA7D-16E8-7C46-D2EBA8A21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862" y="-271"/>
            <a:ext cx="1891291" cy="1714873"/>
          </a:xfrm>
          <a:prstGeom prst="rect">
            <a:avLst/>
          </a:prstGeom>
        </p:spPr>
      </p:pic>
    </p:spTree>
    <p:extLst>
      <p:ext uri="{BB962C8B-B14F-4D97-AF65-F5344CB8AC3E}">
        <p14:creationId xmlns:p14="http://schemas.microsoft.com/office/powerpoint/2010/main" val="42703249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C964-30FE-1B06-74FE-B86820EF16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CF1CC-8CF3-8E07-34C6-76D8DD7E1C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59FF95-29C7-D47A-9E2C-F9AD4BB44E88}"/>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85A61797-FC66-C2D3-586D-15D53EB39943}"/>
              </a:ext>
            </a:extLst>
          </p:cNvPr>
          <p:cNvSpPr>
            <a:spLocks noGrp="1"/>
          </p:cNvSpPr>
          <p:nvPr>
            <p:ph type="sldNum" sz="quarter" idx="5"/>
          </p:nvPr>
        </p:nvSpPr>
        <p:spPr/>
        <p:txBody>
          <a:bodyPr/>
          <a:lstStyle/>
          <a:p>
            <a:pPr>
              <a:defRPr/>
            </a:pPr>
            <a:fld id="{7B84FCD5-F6BA-425D-B7E1-1B8D321977B2}" type="slidenum">
              <a:rPr lang="lv-LV" altLang="en-US" smtClean="0"/>
              <a:pPr>
                <a:defRPr/>
              </a:pPr>
              <a:t>2</a:t>
            </a:fld>
            <a:endParaRPr lang="lv-LV" altLang="en-US"/>
          </a:p>
        </p:txBody>
      </p:sp>
    </p:spTree>
    <p:extLst>
      <p:ext uri="{BB962C8B-B14F-4D97-AF65-F5344CB8AC3E}">
        <p14:creationId xmlns:p14="http://schemas.microsoft.com/office/powerpoint/2010/main" val="787961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C5368-6FA4-14ED-20D6-A06510B2F7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E11D74-E90A-5FC1-AAC2-FEFC1683D0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96B6C-7372-3A97-6592-3EE74371CA29}"/>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0073AFF4-2456-DC3C-F9E9-10A24B757F2F}"/>
              </a:ext>
            </a:extLst>
          </p:cNvPr>
          <p:cNvSpPr>
            <a:spLocks noGrp="1"/>
          </p:cNvSpPr>
          <p:nvPr>
            <p:ph type="sldNum" sz="quarter" idx="5"/>
          </p:nvPr>
        </p:nvSpPr>
        <p:spPr/>
        <p:txBody>
          <a:bodyPr/>
          <a:lstStyle/>
          <a:p>
            <a:pPr>
              <a:defRPr/>
            </a:pPr>
            <a:fld id="{7B84FCD5-F6BA-425D-B7E1-1B8D321977B2}" type="slidenum">
              <a:rPr lang="lv-LV" altLang="en-US" smtClean="0"/>
              <a:pPr>
                <a:defRPr/>
              </a:pPr>
              <a:t>15</a:t>
            </a:fld>
            <a:endParaRPr lang="lv-LV" altLang="en-US"/>
          </a:p>
        </p:txBody>
      </p:sp>
    </p:spTree>
    <p:extLst>
      <p:ext uri="{BB962C8B-B14F-4D97-AF65-F5344CB8AC3E}">
        <p14:creationId xmlns:p14="http://schemas.microsoft.com/office/powerpoint/2010/main" val="149347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677BF-DB04-99B5-791A-4B832A6EA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D056A3-A2B2-AA89-B8FE-1E725EBA2B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B72325-D91B-2BD1-38C0-ED99E748D0A4}"/>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E793068A-C04E-FECE-72F3-1263E5B44A9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091C23-C766-4B7C-8F8C-82E98C9E9D4B}"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A03EAB5-3D4F-4173-64F6-940FC97A8552}"/>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406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66021-C772-12F2-786D-C46C775997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7B3CE5-3BDF-A9A2-8228-B24584F231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10CAB-B990-F5E5-FF55-A0BC8E9E3B18}"/>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6F1B6A98-FD7B-D6F8-FECC-D1EAD42875D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091C23-C766-4B7C-8F8C-82E98C9E9D4B}"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1C8D877-5D5F-DC52-FDAF-DDF95C0C97C0}"/>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640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C8432-2F1A-3EDD-0B55-34371CAA58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1026B-2B6C-0467-DBAE-7DE28F9F5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3CA53-4B5C-2601-9245-F86E7E0A5120}"/>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3202131D-92FF-308C-570D-B75F7E6A688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091C23-C766-4B7C-8F8C-82E98C9E9D4B}"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41042F1-8EC7-A2F5-DEA8-613D2D1DE64A}"/>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768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A72BC-DF99-5B30-1C5D-4F55D5696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B9025-31E6-ECE0-D110-3A94C1F3B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2FBD4-0F53-BC14-AF5A-7BDB28033C1D}"/>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4714C043-D7BE-5A82-2CBF-DB5C380BF366}"/>
              </a:ext>
            </a:extLst>
          </p:cNvPr>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7B84FCD5-F6BA-425D-B7E1-1B8D321977B2}" type="slidenum">
              <a:rPr kumimoji="0" lang="lv-LV"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20</a:t>
            </a:fld>
            <a:endParaRPr kumimoji="0" lang="lv-LV"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1027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AA022-336E-8787-061D-F205D760F2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0E7E9-5BD6-8F04-A5BF-64EA36F75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FC309-1B9C-549C-046B-60AACE7AB468}"/>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6E1EDA39-F799-C2E8-615E-6B9F802FB3CE}"/>
              </a:ext>
            </a:extLst>
          </p:cNvPr>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7B84FCD5-F6BA-425D-B7E1-1B8D321977B2}" type="slidenum">
              <a:rPr kumimoji="0" lang="lv-LV"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22</a:t>
            </a:fld>
            <a:endParaRPr kumimoji="0" lang="lv-LV"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66156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C160D-6401-AA0F-5784-F85157000DA4}"/>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8B80AA9-3E05-A2AD-676F-2C1241EA91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136C67F8-0C40-145E-C206-9BCD7592BD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4340" name="Slide Number Placeholder 3">
            <a:extLst>
              <a:ext uri="{FF2B5EF4-FFF2-40B4-BE49-F238E27FC236}">
                <a16:creationId xmlns:a16="http://schemas.microsoft.com/office/drawing/2014/main" id="{CB3AD148-B5B0-E4BE-D6A9-C7FFF93FE3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26298" rtl="0" eaLnBrk="1" fontAlgn="base" latinLnBrk="0" hangingPunct="1">
              <a:lnSpc>
                <a:spcPct val="100000"/>
              </a:lnSpc>
              <a:spcBef>
                <a:spcPct val="0"/>
              </a:spcBef>
              <a:spcAft>
                <a:spcPct val="0"/>
              </a:spcAft>
              <a:buClrTx/>
              <a:buSzTx/>
              <a:buFontTx/>
              <a:buNone/>
              <a:tabLst/>
              <a:defRPr/>
            </a:pPr>
            <a:fld id="{96A11C89-A5A2-40A0-A8B6-7CB91AFC4783}" type="slidenum">
              <a:rPr kumimoji="0" lang="lv-LV"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26298" rtl="0" eaLnBrk="1" fontAlgn="base" latinLnBrk="0" hangingPunct="1">
                <a:lnSpc>
                  <a:spcPct val="100000"/>
                </a:lnSpc>
                <a:spcBef>
                  <a:spcPct val="0"/>
                </a:spcBef>
                <a:spcAft>
                  <a:spcPct val="0"/>
                </a:spcAft>
                <a:buClrTx/>
                <a:buSzTx/>
                <a:buFontTx/>
                <a:buNone/>
                <a:tabLst/>
                <a:defRPr/>
              </a:pPr>
              <a:t>23</a:t>
            </a:fld>
            <a:endParaRPr kumimoji="0" lang="lv-LV"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0191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4675B-01F5-5E74-72D2-B1768C4D54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03C502-E693-87E7-9931-8CCFC6831A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BE4FB-6EBD-49F6-F528-B01FD9A0738D}"/>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C538FB39-662B-A2CF-2554-0DFF4AA1E233}"/>
              </a:ext>
            </a:extLst>
          </p:cNvPr>
          <p:cNvSpPr>
            <a:spLocks noGrp="1"/>
          </p:cNvSpPr>
          <p:nvPr>
            <p:ph type="sldNum" sz="quarter" idx="5"/>
          </p:nvPr>
        </p:nvSpPr>
        <p:spPr/>
        <p:txBody>
          <a:bodyPr/>
          <a:lstStyle/>
          <a:p>
            <a:pPr>
              <a:defRPr/>
            </a:pPr>
            <a:fld id="{7B84FCD5-F6BA-425D-B7E1-1B8D321977B2}" type="slidenum">
              <a:rPr lang="lv-LV" altLang="en-US" smtClean="0"/>
              <a:pPr>
                <a:defRPr/>
              </a:pPr>
              <a:t>24</a:t>
            </a:fld>
            <a:endParaRPr lang="lv-LV" altLang="en-US"/>
          </a:p>
        </p:txBody>
      </p:sp>
    </p:spTree>
    <p:extLst>
      <p:ext uri="{BB962C8B-B14F-4D97-AF65-F5344CB8AC3E}">
        <p14:creationId xmlns:p14="http://schemas.microsoft.com/office/powerpoint/2010/main" val="1736728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58D8A-3F6E-F746-354D-1D50C240A9E2}"/>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F1AEE18-672A-D743-1327-465B01E3BB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E46201D-6BF0-B76D-DE41-B9E5381309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4340" name="Slide Number Placeholder 3">
            <a:extLst>
              <a:ext uri="{FF2B5EF4-FFF2-40B4-BE49-F238E27FC236}">
                <a16:creationId xmlns:a16="http://schemas.microsoft.com/office/drawing/2014/main" id="{316A5435-B177-164D-C55B-FBFDEE7205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6A11C89-A5A2-40A0-A8B6-7CB91AFC4783}" type="slidenum">
              <a:rPr kumimoji="0" lang="lv-LV"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25</a:t>
            </a:fld>
            <a:endParaRPr kumimoji="0" lang="lv-LV"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83564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B9F08-79A6-756B-F2EC-BCFA8BA98FEC}"/>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9F50A6B-DC89-1C6C-D70F-B380B14228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9BA3D6B-7FEF-FA75-8300-1D1E68342C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4340" name="Slide Number Placeholder 3">
            <a:extLst>
              <a:ext uri="{FF2B5EF4-FFF2-40B4-BE49-F238E27FC236}">
                <a16:creationId xmlns:a16="http://schemas.microsoft.com/office/drawing/2014/main" id="{8D7ECDF5-C3AF-7440-BAEC-99CCEF128A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6A11C89-A5A2-40A0-A8B6-7CB91AFC4783}" type="slidenum">
              <a:rPr kumimoji="0" lang="lv-LV"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26</a:t>
            </a:fld>
            <a:endParaRPr kumimoji="0" lang="lv-LV"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19299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C37FD-A884-1D3E-4E66-D2253885E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5C34E-889A-857C-1386-85B3F8434B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AE9BD-1332-6AA2-17F6-22B52612248F}"/>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370CAE71-6DC6-861E-4422-49194AE4EC1D}"/>
              </a:ext>
            </a:extLst>
          </p:cNvPr>
          <p:cNvSpPr>
            <a:spLocks noGrp="1"/>
          </p:cNvSpPr>
          <p:nvPr>
            <p:ph type="sldNum" sz="quarter" idx="5"/>
          </p:nvPr>
        </p:nvSpPr>
        <p:spPr/>
        <p:txBody>
          <a:bodyPr/>
          <a:lstStyle/>
          <a:p>
            <a:pPr>
              <a:defRPr/>
            </a:pPr>
            <a:fld id="{7B84FCD5-F6BA-425D-B7E1-1B8D321977B2}" type="slidenum">
              <a:rPr lang="lv-LV" altLang="en-US" smtClean="0"/>
              <a:pPr>
                <a:defRPr/>
              </a:pPr>
              <a:t>3</a:t>
            </a:fld>
            <a:endParaRPr lang="lv-LV" altLang="en-US"/>
          </a:p>
        </p:txBody>
      </p:sp>
    </p:spTree>
    <p:extLst>
      <p:ext uri="{BB962C8B-B14F-4D97-AF65-F5344CB8AC3E}">
        <p14:creationId xmlns:p14="http://schemas.microsoft.com/office/powerpoint/2010/main" val="734889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99F11-84D3-D9F9-455A-A95F755972B3}"/>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69A8B60-85C5-6FB3-E310-E0A2AAA1C2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7D1AD53-412F-BA0D-0485-F325CC2AF0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4340" name="Slide Number Placeholder 3">
            <a:extLst>
              <a:ext uri="{FF2B5EF4-FFF2-40B4-BE49-F238E27FC236}">
                <a16:creationId xmlns:a16="http://schemas.microsoft.com/office/drawing/2014/main" id="{78C7ED1B-A139-D8F3-254D-320046403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27</a:t>
            </a:fld>
            <a:endParaRPr lang="lv-LV" altLang="en-US"/>
          </a:p>
        </p:txBody>
      </p:sp>
    </p:spTree>
    <p:extLst>
      <p:ext uri="{BB962C8B-B14F-4D97-AF65-F5344CB8AC3E}">
        <p14:creationId xmlns:p14="http://schemas.microsoft.com/office/powerpoint/2010/main" val="2691264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2F154-036D-961B-7B6B-7F0B044637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F961A-E8F8-987B-7F8A-C30788F198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A9F75-A4DF-158F-E297-AE14FD535045}"/>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3E83BD4C-4C26-97D9-3852-A6C1CC222151}"/>
              </a:ext>
            </a:extLst>
          </p:cNvPr>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7B84FCD5-F6BA-425D-B7E1-1B8D321977B2}" type="slidenum">
              <a:rPr kumimoji="0" lang="lv-LV"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28</a:t>
            </a:fld>
            <a:endParaRPr kumimoji="0" lang="lv-LV"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65894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A2019-ECFE-BF73-2BF6-7110825195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24DE5-2547-8E1B-D2BB-F420E19FF7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AC049-C570-2D0C-43AC-0C2729FD053A}"/>
              </a:ext>
            </a:extLst>
          </p:cNvPr>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sz="1000" kern="100" dirty="0">
                <a:effectLst/>
                <a:latin typeface="Times New Roman" panose="02020603050405020304" pitchFamily="18" charset="0"/>
                <a:ea typeface="Calibri" panose="020F0502020204030204" pitchFamily="34" charset="0"/>
                <a:cs typeface="Times New Roman" panose="02020603050405020304" pitchFamily="18" charset="0"/>
              </a:rPr>
              <a:t>Atbilstoši pieejamajiem datiem </a:t>
            </a:r>
            <a:r>
              <a:rPr lang="lv-LV" sz="1000" b="1" kern="100" dirty="0">
                <a:effectLst/>
                <a:latin typeface="Times New Roman" panose="02020603050405020304" pitchFamily="18" charset="0"/>
                <a:ea typeface="Calibri" panose="020F0502020204030204" pitchFamily="34" charset="0"/>
                <a:cs typeface="Times New Roman" panose="02020603050405020304" pitchFamily="18" charset="0"/>
              </a:rPr>
              <a:t>reģionālās IKP starpības rādītājs laika periodā no 2021. līdz 2025. gadam</a:t>
            </a:r>
            <a:r>
              <a:rPr lang="lv-LV" sz="10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lv-LV"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000" kern="100" dirty="0">
                <a:effectLst/>
                <a:latin typeface="Times New Roman" panose="02020603050405020304" pitchFamily="18" charset="0"/>
                <a:ea typeface="Calibri" panose="020F0502020204030204" pitchFamily="34" charset="0"/>
                <a:cs typeface="Times New Roman" panose="02020603050405020304" pitchFamily="18" charset="0"/>
              </a:rPr>
              <a:t>2021.gadā – 42,1% (2019. gada izpilde); 2022.gadā – 44,9% (2020.gada izpilde); 2023.gadā – 44,6% (2021.gada izpilde), 2024. gadā – 45,6% (2022.gada izpilde), 2025. gadā – 43,0% (2023.gada izpilde).</a:t>
            </a:r>
            <a:endParaRPr lang="lv-LV"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000" kern="100" dirty="0">
                <a:effectLst/>
                <a:latin typeface="Times New Roman" panose="02020603050405020304" pitchFamily="18" charset="0"/>
                <a:ea typeface="Calibri" panose="020F0502020204030204" pitchFamily="34" charset="0"/>
                <a:cs typeface="Times New Roman" panose="02020603050405020304" pitchFamily="18" charset="0"/>
              </a:rPr>
              <a:t>CSP aktuālākie pieejamie dati par IKP (reģionālā dalījumā) </a:t>
            </a:r>
            <a:r>
              <a:rPr lang="lv-LV" sz="1000" b="1" kern="100" dirty="0">
                <a:effectLst/>
                <a:latin typeface="Times New Roman" panose="02020603050405020304" pitchFamily="18" charset="0"/>
                <a:ea typeface="Calibri" panose="020F0502020204030204" pitchFamily="34" charset="0"/>
                <a:cs typeface="Times New Roman" panose="02020603050405020304" pitchFamily="18" charset="0"/>
              </a:rPr>
              <a:t>pieejami ar trīs gadu nobīdi</a:t>
            </a:r>
            <a:r>
              <a:rPr lang="lv-LV" sz="1000" kern="100" dirty="0">
                <a:effectLst/>
                <a:latin typeface="Times New Roman" panose="02020603050405020304" pitchFamily="18" charset="0"/>
                <a:ea typeface="Calibri" panose="020F0502020204030204" pitchFamily="34" charset="0"/>
                <a:cs typeface="Times New Roman" panose="02020603050405020304" pitchFamily="18" charset="0"/>
              </a:rPr>
              <a:t>, t.i., brīdī, kad tika izstrādātas RPP, aktuālākie pieejamie IKP dati bija pieejami par 2016. gadu. Piemēram, 2026. gadā decembrī būs iespējams sniegt faktisko reģionālā IKP starpības rādītāja vērtību par 2024. gadu.</a:t>
            </a:r>
            <a:endParaRPr lang="lv-LV"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000" kern="100" dirty="0">
                <a:effectLst/>
                <a:latin typeface="Times New Roman" panose="02020603050405020304" pitchFamily="18" charset="0"/>
                <a:ea typeface="Calibri" panose="020F0502020204030204" pitchFamily="34" charset="0"/>
                <a:cs typeface="Times New Roman" panose="02020603050405020304" pitchFamily="18" charset="0"/>
              </a:rPr>
              <a:t>Atbilstoši izmaiņām administratīvajās teritorijās (pēc ATR) </a:t>
            </a:r>
            <a:r>
              <a:rPr lang="lv-LV" sz="1000" b="1" kern="100" dirty="0">
                <a:effectLst/>
                <a:latin typeface="Times New Roman" panose="02020603050405020304" pitchFamily="18" charset="0"/>
                <a:ea typeface="Calibri" panose="020F0502020204030204" pitchFamily="34" charset="0"/>
                <a:cs typeface="Times New Roman" panose="02020603050405020304" pitchFamily="18" charset="0"/>
              </a:rPr>
              <a:t>2021. gadā tika precizētas arī plānošanas reģionu teritorijas</a:t>
            </a:r>
            <a:r>
              <a:rPr lang="lv-LV" sz="1000" kern="100" dirty="0">
                <a:effectLst/>
                <a:latin typeface="Times New Roman" panose="02020603050405020304" pitchFamily="18" charset="0"/>
                <a:ea typeface="Calibri" panose="020F0502020204030204" pitchFamily="34" charset="0"/>
                <a:cs typeface="Times New Roman" panose="02020603050405020304" pitchFamily="18" charset="0"/>
              </a:rPr>
              <a:t>. Daļa no iepriekš Rīgas plānošanas reģionā ietilpstošajām pašvaldību teritorijām ir iekļautas Kurzemes plānošanas reģionā (Tukuma novads) un Vidzemes plānošanas reģionā (Limbažu novads, Saulkrastu novads un Ogres novads), savukārt Rīgas plānošanas reģionā ir iekļautas Rīgas pilsēta un tai piegulošo pašvaldību administratīvās teritorijas, kas pilnībā atrodas tiešā Rīgas sociālekonomiskās ietekmes teritorijā (</a:t>
            </a:r>
            <a:r>
              <a:rPr lang="lv-LV" sz="1000" i="1" kern="100" dirty="0">
                <a:effectLst/>
                <a:latin typeface="Times New Roman" panose="02020603050405020304" pitchFamily="18" charset="0"/>
                <a:ea typeface="Calibri" panose="020F0502020204030204" pitchFamily="34" charset="0"/>
                <a:cs typeface="Times New Roman" panose="02020603050405020304" pitchFamily="18" charset="0"/>
              </a:rPr>
              <a:t>Jūrmala, Mārupes novads, Olaines novads, Ķekavas novads, Salaspils novads, Siguldas novads, Ropažu novads un Ādažu novads</a:t>
            </a:r>
            <a:r>
              <a:rPr lang="lv-LV" sz="1000" kern="100" dirty="0">
                <a:effectLst/>
                <a:latin typeface="Times New Roman" panose="02020603050405020304" pitchFamily="18" charset="0"/>
                <a:ea typeface="Calibri" panose="020F0502020204030204" pitchFamily="34" charset="0"/>
                <a:cs typeface="Times New Roman" panose="02020603050405020304" pitchFamily="18" charset="0"/>
              </a:rPr>
              <a:t>). Zemgales plānošanas reģiona un Latgales plānošanas reģiona robežas nav mainījušās. Ņemot vērā, ka Rīgas plānošanas reģionā tika apvienotas pašvaldības ar vidēji salīdzinoši augstākiem sociālekonomiskajiem rādītājiem nekā iepriekšējās Rīgas plānošanas reģiona robežās, </a:t>
            </a:r>
            <a:r>
              <a:rPr lang="lv-LV" sz="1000" b="1" u="sng" kern="100" dirty="0">
                <a:effectLst/>
                <a:latin typeface="Times New Roman" panose="02020603050405020304" pitchFamily="18" charset="0"/>
                <a:ea typeface="Calibri" panose="020F0502020204030204" pitchFamily="34" charset="0"/>
                <a:cs typeface="Times New Roman" panose="02020603050405020304" pitchFamily="18" charset="0"/>
              </a:rPr>
              <a:t>mazāk attīstīto plānošanas reģionu IKP uz vienu iedzīvotāju pret augstāk attīstītā plānošanas reģiona rādītāju ir samazinājies</a:t>
            </a:r>
            <a:r>
              <a:rPr lang="lv-LV" sz="1000" kern="100" dirty="0">
                <a:effectLst/>
                <a:latin typeface="Times New Roman" panose="02020603050405020304" pitchFamily="18" charset="0"/>
                <a:ea typeface="Calibri" panose="020F0502020204030204" pitchFamily="34" charset="0"/>
                <a:cs typeface="Times New Roman" panose="02020603050405020304" pitchFamily="18" charset="0"/>
              </a:rPr>
              <a:t>, salīdzinot ar iepriekšējo reģionālo iedalījumu.</a:t>
            </a:r>
            <a:endParaRPr lang="lv-LV"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F13AFE9-CB38-671E-FA16-FE6C6521A5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4FCD5-F6BA-425D-B7E1-1B8D321977B2}" type="slidenum">
              <a:rPr kumimoji="0" lang="lv-LV" alt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lv-LV"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8D144B12-1858-BF01-EB03-E0B89ED39557}"/>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162805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73A38-89F9-61B8-E0D2-5DAD111EDFAC}"/>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C23E5B2D-2E8E-3216-8CA6-67CBF53111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489A1E4-781D-164B-8F12-5C1CC0F56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4340" name="Slide Number Placeholder 3">
            <a:extLst>
              <a:ext uri="{FF2B5EF4-FFF2-40B4-BE49-F238E27FC236}">
                <a16:creationId xmlns:a16="http://schemas.microsoft.com/office/drawing/2014/main" id="{1F31016F-633D-7790-3F0C-616C62AAFA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6A11C89-A5A2-40A0-A8B6-7CB91AFC4783}" type="slidenum">
              <a:rPr kumimoji="0" lang="lv-LV"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30</a:t>
            </a:fld>
            <a:endParaRPr kumimoji="0" lang="lv-LV"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86526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587CE-E540-CA0C-16F5-189D3D119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9EE92E-BDC0-3807-CB8D-FC32A7874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F58C2-E1E6-DB6D-9D57-3E138F5602A3}"/>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FE58675F-8524-AC23-31E6-B3FCF716337A}"/>
              </a:ext>
            </a:extLst>
          </p:cNvPr>
          <p:cNvSpPr>
            <a:spLocks noGrp="1"/>
          </p:cNvSpPr>
          <p:nvPr>
            <p:ph type="sldNum" sz="quarter" idx="5"/>
          </p:nvPr>
        </p:nvSpPr>
        <p:spPr/>
        <p:txBody>
          <a:bodyPr/>
          <a:lstStyle/>
          <a:p>
            <a:pPr>
              <a:defRPr/>
            </a:pPr>
            <a:fld id="{7B84FCD5-F6BA-425D-B7E1-1B8D321977B2}" type="slidenum">
              <a:rPr lang="lv-LV" altLang="en-US" smtClean="0"/>
              <a:pPr>
                <a:defRPr/>
              </a:pPr>
              <a:t>31</a:t>
            </a:fld>
            <a:endParaRPr lang="lv-LV" altLang="en-US"/>
          </a:p>
        </p:txBody>
      </p:sp>
    </p:spTree>
    <p:extLst>
      <p:ext uri="{BB962C8B-B14F-4D97-AF65-F5344CB8AC3E}">
        <p14:creationId xmlns:p14="http://schemas.microsoft.com/office/powerpoint/2010/main" val="3565618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B5F21-F8F6-6D7D-BE0A-59690F239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276D11-0018-5DEA-7480-66B3BD5D8F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0526D-25DB-970D-20EF-F085037E961C}"/>
              </a:ext>
            </a:extLst>
          </p:cNvPr>
          <p:cNvSpPr>
            <a:spLocks noGrp="1"/>
          </p:cNvSpPr>
          <p:nvPr>
            <p:ph type="body" idx="1"/>
          </p:nvPr>
        </p:nvSpPr>
        <p:spPr/>
        <p:txBody>
          <a:bodyPr/>
          <a:lstStyle/>
          <a:p>
            <a:pPr rtl="0" fontAlgn="base"/>
            <a:r>
              <a:rPr lang="lv-LV" sz="1200" b="0" i="0" kern="1200" dirty="0">
                <a:solidFill>
                  <a:schemeClr val="tx1"/>
                </a:solidFill>
                <a:effectLst/>
                <a:latin typeface="+mn-lt"/>
                <a:ea typeface="+mn-ea"/>
                <a:cs typeface="+mn-cs"/>
              </a:rPr>
              <a:t>VARAM </a:t>
            </a:r>
            <a:r>
              <a:rPr lang="lv-LV" sz="1200" b="1" i="0" kern="1200" dirty="0">
                <a:solidFill>
                  <a:schemeClr val="tx1"/>
                </a:solidFill>
                <a:effectLst/>
                <a:latin typeface="+mn-lt"/>
                <a:ea typeface="+mn-ea"/>
                <a:cs typeface="+mn-cs"/>
              </a:rPr>
              <a:t>2025. gadā sniedza saskaņojumu par 19 pašvaldību projektiem pirmsskolas izglītības pieejamībai un 11 projektiem drošības infrastruktūras izveidei un uzlabošanai</a:t>
            </a:r>
            <a:r>
              <a:rPr lang="lv-LV" sz="1200" b="0" i="0" kern="1200" dirty="0">
                <a:solidFill>
                  <a:schemeClr val="tx1"/>
                </a:solidFill>
                <a:effectLst/>
                <a:latin typeface="+mn-lt"/>
                <a:ea typeface="+mn-ea"/>
                <a:cs typeface="+mn-cs"/>
              </a:rPr>
              <a:t>. Arī 2026. gadā VARAM turpinās izvērtēt </a:t>
            </a:r>
            <a:r>
              <a:rPr lang="lv-LV" sz="1200" b="1" i="0" kern="1200" dirty="0">
                <a:solidFill>
                  <a:schemeClr val="tx1"/>
                </a:solidFill>
                <a:effectLst/>
                <a:latin typeface="+mn-lt"/>
                <a:ea typeface="+mn-ea"/>
                <a:cs typeface="+mn-cs"/>
              </a:rPr>
              <a:t>pašvaldību pieteikumus atbilstoši kritērijiem aizdevumu saņemšanai pirmsskolas izglītības pieejamībai un drošības infrastruktūras izveidei un uzlabošanai</a:t>
            </a:r>
            <a:r>
              <a:rPr lang="lv-LV" sz="1200" b="0" i="0" kern="1200" dirty="0">
                <a:solidFill>
                  <a:schemeClr val="tx1"/>
                </a:solidFill>
                <a:effectLst/>
                <a:latin typeface="+mn-lt"/>
                <a:ea typeface="+mn-ea"/>
                <a:cs typeface="+mn-cs"/>
              </a:rPr>
              <a:t>, t.sk. pilnveidojot atbalsta sniegšanas nosacījumus. </a:t>
            </a:r>
          </a:p>
          <a:p>
            <a:pPr rtl="0" fontAlgn="base"/>
            <a:r>
              <a:rPr lang="lv-LV" sz="1200" b="0" i="0" kern="1200" dirty="0">
                <a:solidFill>
                  <a:schemeClr val="tx1"/>
                </a:solidFill>
                <a:effectLst/>
                <a:latin typeface="+mn-lt"/>
                <a:ea typeface="+mn-ea"/>
                <a:cs typeface="+mn-cs"/>
              </a:rPr>
              <a:t> </a:t>
            </a:r>
          </a:p>
          <a:p>
            <a:pPr rtl="0" fontAlgn="base"/>
            <a:r>
              <a:rPr lang="lv-LV" sz="1200" b="0" i="0" kern="1200" dirty="0">
                <a:solidFill>
                  <a:schemeClr val="tx1"/>
                </a:solidFill>
                <a:effectLst/>
                <a:latin typeface="+mn-lt"/>
                <a:ea typeface="+mn-ea"/>
                <a:cs typeface="+mn-cs"/>
              </a:rPr>
              <a:t>Arī turpmāk VARAM vērtēs </a:t>
            </a:r>
            <a:r>
              <a:rPr lang="lv-LV" sz="1200" b="1" i="0" kern="1200" dirty="0">
                <a:solidFill>
                  <a:schemeClr val="tx1"/>
                </a:solidFill>
                <a:effectLst/>
                <a:latin typeface="+mn-lt"/>
                <a:ea typeface="+mn-ea"/>
                <a:cs typeface="+mn-cs"/>
              </a:rPr>
              <a:t>pašvaldību iesniegtos pieteikumus līdzekļu saņemšanai neparedzētiem gadījumiem</a:t>
            </a:r>
            <a:r>
              <a:rPr lang="lv-LV" sz="1200" b="0" i="0" kern="1200" dirty="0">
                <a:solidFill>
                  <a:schemeClr val="tx1"/>
                </a:solidFill>
                <a:effectLst/>
                <a:latin typeface="+mn-lt"/>
                <a:ea typeface="+mn-ea"/>
                <a:cs typeface="+mn-cs"/>
              </a:rPr>
              <a:t>, t.sk. katastrofu un dabas stihiju seku novēršanai. Šāds atbalsts ir īpaši būtisks, ņemot vērā pēdējo gadu stiprās vētras un to radītos postījumus. 2023. gadā 15 pašvaldībām tika piešķirti finanšu līdzekļi 10 160 261 </a:t>
            </a:r>
            <a:r>
              <a:rPr lang="lv-LV" sz="1200" b="0" i="0" kern="1200" dirty="0" err="1">
                <a:solidFill>
                  <a:schemeClr val="tx1"/>
                </a:solidFill>
                <a:effectLst/>
                <a:latin typeface="+mn-lt"/>
                <a:ea typeface="+mn-ea"/>
                <a:cs typeface="+mn-cs"/>
              </a:rPr>
              <a:t>euro</a:t>
            </a:r>
            <a:r>
              <a:rPr lang="lv-LV" sz="1200" b="0" i="0" kern="1200" dirty="0">
                <a:solidFill>
                  <a:schemeClr val="tx1"/>
                </a:solidFill>
                <a:effectLst/>
                <a:latin typeface="+mn-lt"/>
                <a:ea typeface="+mn-ea"/>
                <a:cs typeface="+mn-cs"/>
              </a:rPr>
              <a:t> apmērā dabas stihiju radīto postījumu novēršanai (pašvaldību infrastruktūras objektu atjaunošanai, atbalstam mājokļu atjaunošanai un pabalstiem krīzes situācijā, kā arī atkritumu apsaimniekošanai), 2024. gadā 14 pašvaldībām – 5 326 922 </a:t>
            </a:r>
            <a:r>
              <a:rPr lang="lv-LV" sz="1200" b="0" i="0" kern="1200" dirty="0" err="1">
                <a:solidFill>
                  <a:schemeClr val="tx1"/>
                </a:solidFill>
                <a:effectLst/>
                <a:latin typeface="+mn-lt"/>
                <a:ea typeface="+mn-ea"/>
                <a:cs typeface="+mn-cs"/>
              </a:rPr>
              <a:t>euro</a:t>
            </a:r>
            <a:r>
              <a:rPr lang="lv-LV" sz="1200" b="0" i="0" kern="1200" dirty="0">
                <a:solidFill>
                  <a:schemeClr val="tx1"/>
                </a:solidFill>
                <a:effectLst/>
                <a:latin typeface="+mn-lt"/>
                <a:ea typeface="+mn-ea"/>
                <a:cs typeface="+mn-cs"/>
              </a:rPr>
              <a:t>, savukārt </a:t>
            </a:r>
            <a:r>
              <a:rPr lang="lv-LV" sz="1200" b="1" i="0" kern="1200" dirty="0">
                <a:solidFill>
                  <a:schemeClr val="tx1"/>
                </a:solidFill>
                <a:effectLst/>
                <a:latin typeface="+mn-lt"/>
                <a:ea typeface="+mn-ea"/>
                <a:cs typeface="+mn-cs"/>
              </a:rPr>
              <a:t>2025. gadā, uz šo brīdi, piešķirtā finansējuma apmērs ir 676 803 </a:t>
            </a:r>
            <a:r>
              <a:rPr lang="lv-LV" sz="1200" b="1" i="0" kern="1200" dirty="0" err="1">
                <a:solidFill>
                  <a:schemeClr val="tx1"/>
                </a:solidFill>
                <a:effectLst/>
                <a:latin typeface="+mn-lt"/>
                <a:ea typeface="+mn-ea"/>
                <a:cs typeface="+mn-cs"/>
              </a:rPr>
              <a:t>euro</a:t>
            </a:r>
            <a:r>
              <a:rPr lang="lv-LV" sz="1200" b="0" i="0" kern="1200" dirty="0">
                <a:solidFill>
                  <a:schemeClr val="tx1"/>
                </a:solidFill>
                <a:effectLst/>
                <a:latin typeface="+mn-lt"/>
                <a:ea typeface="+mn-ea"/>
                <a:cs typeface="+mn-cs"/>
              </a:rPr>
              <a:t>. </a:t>
            </a:r>
          </a:p>
          <a:p>
            <a:pPr rtl="0" fontAlgn="base"/>
            <a:r>
              <a:rPr lang="lv-LV" sz="1200" b="0" i="0" kern="1200" dirty="0">
                <a:solidFill>
                  <a:schemeClr val="tx1"/>
                </a:solidFill>
                <a:effectLst/>
                <a:latin typeface="+mn-lt"/>
                <a:ea typeface="+mn-ea"/>
                <a:cs typeface="+mn-cs"/>
              </a:rPr>
              <a:t> </a:t>
            </a:r>
          </a:p>
          <a:p>
            <a:pPr rtl="0" fontAlgn="base"/>
            <a:r>
              <a:rPr lang="lv-LV" sz="1200" b="0" i="0" kern="1200" dirty="0">
                <a:solidFill>
                  <a:schemeClr val="tx1"/>
                </a:solidFill>
                <a:effectLst/>
                <a:latin typeface="+mn-lt"/>
                <a:ea typeface="+mn-ea"/>
                <a:cs typeface="+mn-cs"/>
              </a:rPr>
              <a:t>Tiks turpināts </a:t>
            </a:r>
            <a:r>
              <a:rPr lang="lv-LV" sz="1200" b="1" i="0" kern="1200" dirty="0">
                <a:solidFill>
                  <a:schemeClr val="tx1"/>
                </a:solidFill>
                <a:effectLst/>
                <a:latin typeface="+mn-lt"/>
                <a:ea typeface="+mn-ea"/>
                <a:cs typeface="+mn-cs"/>
              </a:rPr>
              <a:t>darbs pie teritoriju attīstības plānošanas sistēmas pilnveidošanas, mazinot administratīvo slogu</a:t>
            </a:r>
            <a:r>
              <a:rPr lang="lv-LV" sz="1200" b="0" i="0" kern="1200" dirty="0">
                <a:solidFill>
                  <a:schemeClr val="tx1"/>
                </a:solidFill>
                <a:effectLst/>
                <a:latin typeface="+mn-lt"/>
                <a:ea typeface="+mn-ea"/>
                <a:cs typeface="+mn-cs"/>
              </a:rPr>
              <a:t>, veicot grozījumus normatīvajos aktos un izmaiņas Teritorijas attīstības plānošanas informācijas sistēmā (TAPIS). </a:t>
            </a:r>
          </a:p>
          <a:p>
            <a:pPr rtl="0" fontAlgn="base"/>
            <a:r>
              <a:rPr lang="lv-LV" sz="1200" b="0" i="0" kern="1200" dirty="0">
                <a:solidFill>
                  <a:schemeClr val="tx1"/>
                </a:solidFill>
                <a:effectLst/>
                <a:latin typeface="+mn-lt"/>
                <a:ea typeface="+mn-ea"/>
                <a:cs typeface="+mn-cs"/>
              </a:rPr>
              <a:t> </a:t>
            </a:r>
          </a:p>
          <a:p>
            <a:pPr rtl="0" fontAlgn="base"/>
            <a:r>
              <a:rPr lang="lv-LV" sz="1200" b="0" i="0" kern="1200" dirty="0">
                <a:solidFill>
                  <a:schemeClr val="tx1"/>
                </a:solidFill>
                <a:effectLst/>
                <a:latin typeface="+mn-lt"/>
                <a:ea typeface="+mn-ea"/>
                <a:cs typeface="+mn-cs"/>
              </a:rPr>
              <a:t>Tiks turpināts </a:t>
            </a:r>
            <a:r>
              <a:rPr lang="lv-LV" sz="1200" b="1" i="0" kern="1200" dirty="0">
                <a:solidFill>
                  <a:schemeClr val="tx1"/>
                </a:solidFill>
                <a:effectLst/>
                <a:latin typeface="+mn-lt"/>
                <a:ea typeface="+mn-ea"/>
                <a:cs typeface="+mn-cs"/>
              </a:rPr>
              <a:t>uzturēt un pilnveidot līdzdalības budžeta platformu</a:t>
            </a:r>
            <a:r>
              <a:rPr lang="lv-LV" sz="1200" b="0" i="0" kern="1200" dirty="0">
                <a:solidFill>
                  <a:schemeClr val="tx1"/>
                </a:solidFill>
                <a:effectLst/>
                <a:latin typeface="+mn-lt"/>
                <a:ea typeface="+mn-ea"/>
                <a:cs typeface="+mn-cs"/>
              </a:rPr>
              <a:t>, nodrošinot visām pašvaldībām iespēju e-vidē organizēt līdzdalības budžeta projektu ideju konkursus un iedzīvotājiem iespējas līdzdarboties teritorijas attīstībā, iesniedzot projektu pieteikumus vai balsojot par projektu idejām. Platforma jau ir guvusi plašu atsaucību – kopš tās darbības uzsākšanas (2025. gada 1. janvārī) </a:t>
            </a:r>
            <a:r>
              <a:rPr lang="lv-LV" sz="1200" b="1" i="0" kern="1200" dirty="0">
                <a:solidFill>
                  <a:schemeClr val="tx1"/>
                </a:solidFill>
                <a:effectLst/>
                <a:latin typeface="+mn-lt"/>
                <a:ea typeface="+mn-ea"/>
                <a:cs typeface="+mn-cs"/>
              </a:rPr>
              <a:t>tajā iesniegti vairāk nekā 550 projektu pieteikumi, par kuriem saņemtas vairāk nekā 55 000 balsis</a:t>
            </a:r>
            <a:r>
              <a:rPr lang="lv-LV" sz="1200" b="0" i="0" kern="1200" dirty="0">
                <a:solidFill>
                  <a:schemeClr val="tx1"/>
                </a:solidFill>
                <a:effectLst/>
                <a:latin typeface="+mn-lt"/>
                <a:ea typeface="+mn-ea"/>
                <a:cs typeface="+mn-cs"/>
              </a:rPr>
              <a:t>. </a:t>
            </a:r>
          </a:p>
          <a:p>
            <a:endParaRPr lang="lv-LV" dirty="0"/>
          </a:p>
        </p:txBody>
      </p:sp>
      <p:sp>
        <p:nvSpPr>
          <p:cNvPr id="4" name="Slide Number Placeholder 3">
            <a:extLst>
              <a:ext uri="{FF2B5EF4-FFF2-40B4-BE49-F238E27FC236}">
                <a16:creationId xmlns:a16="http://schemas.microsoft.com/office/drawing/2014/main" id="{6F385730-4B31-2D21-29AC-017B36DA77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4FCD5-F6BA-425D-B7E1-1B8D321977B2}" type="slidenum">
              <a:rPr kumimoji="0" lang="lv-LV" alt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lv-LV"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2008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Aptos" panose="02110004020202020204"/>
                <a:ea typeface="+mn-ea"/>
                <a:cs typeface="+mn-cs"/>
              </a:rPr>
              <a:t>VDAA tiecas radīt kvalitatīvus, pieejamus un lietotājiem draudzīgus valsts mēroga digitālos risinājumus, kas atbilst gan iedzīvotāju, gan uzņēmumu vajadzībām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2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Aptos" panose="02110004020202020204"/>
                <a:ea typeface="+mn-ea"/>
                <a:cs typeface="+mn-cs"/>
              </a:rPr>
              <a:t>VDAA ir vairāk kā </a:t>
            </a:r>
            <a:r>
              <a:rPr kumimoji="0" lang="lv-LV" sz="1200" b="1" i="0" u="none" strike="noStrike" kern="1200" cap="none" spc="0" normalizeH="0" baseline="0" noProof="0" dirty="0">
                <a:ln>
                  <a:noFill/>
                </a:ln>
                <a:solidFill>
                  <a:prstClr val="black"/>
                </a:solidFill>
                <a:effectLst/>
                <a:uLnTx/>
                <a:uFillTx/>
                <a:latin typeface="Aptos" panose="02110004020202020204"/>
                <a:ea typeface="+mn-ea"/>
                <a:cs typeface="+mn-cs"/>
              </a:rPr>
              <a:t>40 sistēmas</a:t>
            </a:r>
            <a:r>
              <a:rPr kumimoji="0" lang="lv-LV" sz="1200" b="0" i="0" u="none" strike="noStrike" kern="1200" cap="none" spc="0" normalizeH="0" baseline="0" noProof="0" dirty="0">
                <a:ln>
                  <a:noFill/>
                </a:ln>
                <a:solidFill>
                  <a:prstClr val="black"/>
                </a:solidFill>
                <a:effectLst/>
                <a:uLnTx/>
                <a:uFillTx/>
                <a:latin typeface="Aptos" panose="02110004020202020204"/>
                <a:ea typeface="+mn-ea"/>
                <a:cs typeface="+mn-cs"/>
              </a:rPr>
              <a:t> un koplietošanas risinājumi ar bilance vērtību </a:t>
            </a:r>
            <a:r>
              <a:rPr kumimoji="0" lang="lv-LV" sz="1200" b="1" i="0" u="none" strike="noStrike" kern="1200" cap="none" spc="0" normalizeH="0" baseline="0" noProof="0" dirty="0">
                <a:ln>
                  <a:noFill/>
                </a:ln>
                <a:solidFill>
                  <a:prstClr val="black"/>
                </a:solidFill>
                <a:effectLst/>
                <a:uLnTx/>
                <a:uFillTx/>
                <a:latin typeface="Aptos" panose="02110004020202020204"/>
                <a:ea typeface="+mn-ea"/>
                <a:cs typeface="+mn-cs"/>
              </a:rPr>
              <a:t>EUR 56 </a:t>
            </a:r>
            <a:r>
              <a:rPr kumimoji="0" lang="lv-LV" sz="1200" b="1" i="0" u="none" strike="noStrike" kern="1200" cap="none" spc="0" normalizeH="0" baseline="0" noProof="0" dirty="0" err="1">
                <a:ln>
                  <a:noFill/>
                </a:ln>
                <a:solidFill>
                  <a:prstClr val="black"/>
                </a:solidFill>
                <a:effectLst/>
                <a:uLnTx/>
                <a:uFillTx/>
                <a:latin typeface="Aptos" panose="02110004020202020204"/>
                <a:ea typeface="+mn-ea"/>
                <a:cs typeface="+mn-cs"/>
              </a:rPr>
              <a:t>milj</a:t>
            </a:r>
            <a:r>
              <a:rPr kumimoji="0" lang="lv-LV" sz="1200" b="0" i="0" u="none" strike="noStrike" kern="1200" cap="none" spc="0" normalizeH="0" baseline="0" noProof="0" dirty="0">
                <a:ln>
                  <a:noFill/>
                </a:ln>
                <a:solidFill>
                  <a:prstClr val="black"/>
                </a:solidFill>
                <a:effectLst/>
                <a:uLnTx/>
                <a:uFillTx/>
                <a:latin typeface="Aptos" panose="02110004020202020204"/>
                <a:ea typeface="+mn-ea"/>
                <a:cs typeface="+mn-cs"/>
              </a:rPr>
              <a:t>, kas visas ir </a:t>
            </a:r>
            <a:r>
              <a:rPr kumimoji="0" lang="lv-LV" sz="1200" b="1" i="0" u="none" strike="noStrike" kern="1200" cap="none" spc="0" normalizeH="0" baseline="0" noProof="0" dirty="0">
                <a:ln>
                  <a:noFill/>
                </a:ln>
                <a:solidFill>
                  <a:prstClr val="black"/>
                </a:solidFill>
                <a:effectLst/>
                <a:uLnTx/>
                <a:uFillTx/>
                <a:latin typeface="Aptos" panose="02110004020202020204"/>
                <a:ea typeface="+mn-ea"/>
                <a:cs typeface="+mn-cs"/>
              </a:rPr>
              <a:t>kritiskā valsts infrastruktūra.</a:t>
            </a:r>
            <a:r>
              <a:rPr kumimoji="0" lang="lv-LV" sz="1200" b="0" i="0" u="none" strike="noStrike" kern="1200" cap="none" spc="0" normalizeH="0" baseline="0" noProof="0" dirty="0">
                <a:ln>
                  <a:noFill/>
                </a:ln>
                <a:solidFill>
                  <a:prstClr val="black"/>
                </a:solidFill>
                <a:effectLst/>
                <a:uLnTx/>
                <a:uFillTx/>
                <a:latin typeface="Aptos" panose="02110004020202020204"/>
                <a:ea typeface="+mn-ea"/>
                <a:cs typeface="+mn-cs"/>
              </a:rPr>
              <a:t> </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2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Aptos" panose="02110004020202020204"/>
                <a:ea typeface="+mn-ea"/>
                <a:cs typeface="+mn-cs"/>
              </a:rPr>
              <a:t>Uz sabiedrību vērstas digitālās apkalpošanas platformas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solidFill>
                <a:effectLst/>
                <a:uLnTx/>
                <a:uFillTx/>
                <a:latin typeface="Aptos" panose="02110004020202020204"/>
                <a:ea typeface="+mn-ea"/>
                <a:cs typeface="+mn-cs"/>
              </a:rPr>
              <a:t>Latvija.gov.lv un e-pakalpojumi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solidFill>
                <a:effectLst/>
                <a:uLnTx/>
                <a:uFillTx/>
                <a:latin typeface="Aptos" panose="02110004020202020204"/>
                <a:ea typeface="+mn-ea"/>
                <a:cs typeface="+mn-cs"/>
              </a:rPr>
              <a:t>Oficiālā elektronisko adrešu informācijas sistēma (e-adrese)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solidFill>
                <a:effectLst/>
                <a:uLnTx/>
                <a:uFillTx/>
                <a:latin typeface="Aptos" panose="02110004020202020204"/>
                <a:ea typeface="+mn-ea"/>
                <a:cs typeface="+mn-cs"/>
              </a:rPr>
              <a:t>Tautas nobalsošana, likumprojektu ierosināšana/ pašvaldību referendumi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solidFill>
                <a:effectLst/>
                <a:uLnTx/>
                <a:uFillTx/>
                <a:latin typeface="Aptos" panose="02110004020202020204"/>
                <a:ea typeface="+mn-ea"/>
                <a:cs typeface="+mn-cs"/>
              </a:rPr>
              <a:t>Atvērto datu portāls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2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Aptos" panose="02110004020202020204"/>
                <a:ea typeface="+mn-ea"/>
                <a:cs typeface="+mn-cs"/>
              </a:rPr>
              <a:t>Kritisku pārvaldes procesu nodrošinošu platformu uzturēšana un attīstība</a:t>
            </a:r>
            <a:endParaRPr kumimoji="0" lang="lv-LV"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solidFill>
                <a:effectLst/>
                <a:uLnTx/>
                <a:uFillTx/>
                <a:latin typeface="Aptos" panose="02110004020202020204"/>
                <a:ea typeface="+mn-ea"/>
                <a:cs typeface="+mn-cs"/>
              </a:rPr>
              <a:t>Datu izplatīšanas un pārvaldības platforma (DAGR), API pārvaldnieks,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solidFill>
                <a:effectLst/>
                <a:uLnTx/>
                <a:uFillTx/>
                <a:latin typeface="Aptos" panose="02110004020202020204"/>
                <a:ea typeface="+mn-ea"/>
                <a:cs typeface="+mn-cs"/>
              </a:rPr>
              <a:t>Autentifikācijas un maksājumu modulis.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solidFill>
                <a:effectLst/>
                <a:uLnTx/>
                <a:uFillTx/>
                <a:latin typeface="Aptos" panose="02110004020202020204"/>
                <a:ea typeface="+mn-ea"/>
                <a:cs typeface="+mn-cs"/>
              </a:rPr>
              <a:t>Eiropas savienības vienotā informācijas sistēma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solidFill>
                <a:effectLst/>
                <a:uLnTx/>
                <a:uFillTx/>
                <a:latin typeface="Aptos" panose="02110004020202020204"/>
                <a:ea typeface="+mn-ea"/>
                <a:cs typeface="+mn-cs"/>
              </a:rPr>
              <a:t>Valsts un pašvaldību vēlēšanu procesa atbalsta sistēmas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Aptos" panose="02110004020202020204"/>
                <a:ea typeface="+mn-ea"/>
                <a:cs typeface="+mn-cs"/>
              </a:rPr>
              <a:t>VDAA sniedz arī IKT drošības</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lv-LV" sz="1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un IS</a:t>
            </a:r>
            <a:r>
              <a:rPr kumimoji="0" lang="lv-LV" sz="1200" b="1" i="0" u="none" strike="noStrike" kern="1200" cap="none" spc="0" normalizeH="0" baseline="0" noProof="0" dirty="0">
                <a:ln>
                  <a:noFill/>
                </a:ln>
                <a:solidFill>
                  <a:prstClr val="black"/>
                </a:solidFill>
                <a:effectLst/>
                <a:uLnTx/>
                <a:uFillTx/>
                <a:latin typeface="Aptos" panose="02110004020202020204"/>
                <a:ea typeface="+mn-ea"/>
                <a:cs typeface="+mn-cs"/>
              </a:rPr>
              <a:t> attīstības un</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200" b="1" i="0" u="none" strike="noStrike" kern="1200" cap="none" spc="0" normalizeH="0" baseline="0" noProof="0" dirty="0" err="1">
                <a:ln>
                  <a:noFill/>
                </a:ln>
                <a:solidFill>
                  <a:prstClr val="black"/>
                </a:solidFill>
                <a:effectLst/>
                <a:uLnTx/>
                <a:uFillTx/>
                <a:latin typeface="Aptos" panose="02110004020202020204"/>
                <a:ea typeface="+mn-ea"/>
                <a:cs typeface="+mn-cs"/>
              </a:rPr>
              <a:t>uzturēšanas</a:t>
            </a:r>
            <a:r>
              <a:rPr kumimoji="0" lang="lv-LV" sz="1200" b="1" i="0" u="none" strike="noStrike" kern="1200" cap="none" spc="0" normalizeH="0" baseline="0" noProof="0" dirty="0">
                <a:ln>
                  <a:noFill/>
                </a:ln>
                <a:solidFill>
                  <a:prstClr val="black"/>
                </a:solidFill>
                <a:effectLst/>
                <a:uLnTx/>
                <a:uFillTx/>
                <a:latin typeface="Aptos" panose="02110004020202020204"/>
                <a:ea typeface="+mn-ea"/>
                <a:cs typeface="+mn-cs"/>
              </a:rPr>
              <a:t> pakalpojumus citām iestādēm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solidFill>
                <a:effectLst/>
                <a:uLnTx/>
                <a:uFillTx/>
                <a:latin typeface="Aptos" panose="02110004020202020204"/>
                <a:ea typeface="+mn-ea"/>
                <a:cs typeface="+mn-cs"/>
              </a:rPr>
              <a:t>VARAM</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 DAP, </a:t>
            </a:r>
            <a:r>
              <a:rPr kumimoji="0" lang="en-US" sz="1200" b="0" i="0" u="none" strike="noStrike" kern="1200" cap="none" spc="0" normalizeH="0" baseline="0" noProof="0" dirty="0" err="1">
                <a:ln>
                  <a:noFill/>
                </a:ln>
                <a:solidFill>
                  <a:prstClr val="black"/>
                </a:solidFill>
                <a:effectLst/>
                <a:uLnTx/>
                <a:uFillTx/>
                <a:latin typeface="Aptos" panose="02110004020202020204"/>
                <a:ea typeface="+mn-ea"/>
                <a:cs typeface="+mn-cs"/>
              </a:rPr>
              <a:t>Valsts</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200" b="0" i="0" u="none" strike="noStrike" kern="1200" cap="none" spc="0" normalizeH="0" baseline="0" noProof="0" dirty="0" err="1">
                <a:ln>
                  <a:noFill/>
                </a:ln>
                <a:solidFill>
                  <a:prstClr val="black"/>
                </a:solidFill>
                <a:effectLst/>
                <a:uLnTx/>
                <a:uFillTx/>
                <a:latin typeface="Aptos" panose="02110004020202020204"/>
                <a:ea typeface="+mn-ea"/>
                <a:cs typeface="+mn-cs"/>
              </a:rPr>
              <a:t>kanceleja</a:t>
            </a:r>
            <a:r>
              <a:rPr kumimoji="0" lang="lv-LV" sz="1200" b="0" i="0" u="none" strike="noStrike" kern="1200" cap="none" spc="0" normalizeH="0" baseline="0" noProof="0" dirty="0">
                <a:ln>
                  <a:noFill/>
                </a:ln>
                <a:solidFill>
                  <a:prstClr val="black"/>
                </a:solidFill>
                <a:effectLst/>
                <a:uLnTx/>
                <a:uFillTx/>
                <a:latin typeface="Aptos" panose="02110004020202020204"/>
                <a:ea typeface="+mn-ea"/>
                <a:cs typeface="+mn-cs"/>
              </a:rPr>
              <a:t>i un citām valsts iestādēm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solidFill>
                <a:effectLst/>
                <a:uLnTx/>
                <a:uFillTx/>
                <a:latin typeface="Aptos" panose="02110004020202020204"/>
                <a:ea typeface="+mn-ea"/>
                <a:cs typeface="+mn-cs"/>
              </a:rPr>
              <a:t>Drošības pārvaldnieka pakalpojumi Valsts prezidenta kancelejai, Satversmes tiesai, KEM resoram, VARAM resoram, Mākslīgā intelekta centram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v-LV"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lv-LV" dirty="0"/>
          </a:p>
        </p:txBody>
      </p:sp>
      <p:sp>
        <p:nvSpPr>
          <p:cNvPr id="4" name="Footer Placeholder 3"/>
          <p:cNvSpPr>
            <a:spLocks noGrp="1"/>
          </p:cNvSpPr>
          <p:nvPr>
            <p:ph type="ftr" sz="quarter" idx="4"/>
          </p:nvPr>
        </p:nvSpPr>
        <p:spPr/>
        <p:txBody>
          <a:bodyPr/>
          <a:lstStyle/>
          <a:p>
            <a:endParaRPr lang="lv-LV"/>
          </a:p>
        </p:txBody>
      </p:sp>
      <p:sp>
        <p:nvSpPr>
          <p:cNvPr id="5" name="Slide Number Placeholder 4"/>
          <p:cNvSpPr>
            <a:spLocks noGrp="1"/>
          </p:cNvSpPr>
          <p:nvPr>
            <p:ph type="sldNum" sz="quarter" idx="5"/>
          </p:nvPr>
        </p:nvSpPr>
        <p:spPr/>
        <p:txBody>
          <a:bodyPr/>
          <a:lstStyle/>
          <a:p>
            <a:fld id="{DD091C23-C766-4B7C-8F8C-82E98C9E9D4B}" type="slidenum">
              <a:rPr lang="lv-LV" smtClean="0"/>
              <a:t>37</a:t>
            </a:fld>
            <a:endParaRPr lang="lv-LV"/>
          </a:p>
        </p:txBody>
      </p:sp>
    </p:spTree>
    <p:extLst>
      <p:ext uri="{BB962C8B-B14F-4D97-AF65-F5344CB8AC3E}">
        <p14:creationId xmlns:p14="http://schemas.microsoft.com/office/powerpoint/2010/main" val="3756993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lv-LV" sz="1600" dirty="0">
                <a:latin typeface="+mn-lt"/>
              </a:rPr>
              <a:t>Valsts digitālo attīstības aģentūra (VDAA) šobrīd pārvalda vairāk nekā 40 informācijas sistēmas un platformas, kuru kopējā bilances vērtība ir </a:t>
            </a:r>
            <a:r>
              <a:rPr lang="lv-LV" sz="1600" b="1" dirty="0">
                <a:latin typeface="+mn-lt"/>
              </a:rPr>
              <a:t>45 974 679 EUR</a:t>
            </a:r>
            <a:r>
              <a:rPr lang="lv-LV" sz="1600" dirty="0">
                <a:latin typeface="+mn-lt"/>
              </a:rPr>
              <a:t>. 2026. gada maijā, noslēdzoties Atveseļošanas un noturības mehānisma (ANM) projektiem, šo sistēmu vērtība pieaugs par aptuveni </a:t>
            </a:r>
            <a:r>
              <a:rPr lang="lv-LV" sz="1600" b="1" dirty="0">
                <a:latin typeface="+mn-lt"/>
              </a:rPr>
              <a:t>10,2 miljoniem EUR</a:t>
            </a:r>
            <a:r>
              <a:rPr lang="lv-LV" sz="1600" dirty="0">
                <a:latin typeface="+mn-lt"/>
              </a:rPr>
              <a:t>, sasniedzot kopējo vērtību virs </a:t>
            </a:r>
            <a:r>
              <a:rPr lang="lv-LV" sz="1600" b="1" dirty="0">
                <a:latin typeface="+mn-lt"/>
              </a:rPr>
              <a:t>56 miljoniem EUR</a:t>
            </a:r>
            <a:r>
              <a:rPr lang="lv-LV" sz="1600" dirty="0">
                <a:latin typeface="+mn-lt"/>
              </a:rPr>
              <a:t>.</a:t>
            </a:r>
          </a:p>
          <a:p>
            <a:pPr>
              <a:buNone/>
            </a:pPr>
            <a:r>
              <a:rPr lang="lv-LV" sz="1600" dirty="0">
                <a:latin typeface="+mn-lt"/>
              </a:rPr>
              <a:t>Lai nodrošinātu kvalitatīvu šo sistēmu uzturēšanu, nepieciešamais finansējums tiek lēsts </a:t>
            </a:r>
            <a:r>
              <a:rPr lang="lv-LV" sz="1600" b="1" dirty="0">
                <a:latin typeface="+mn-lt"/>
              </a:rPr>
              <a:t>12–15%</a:t>
            </a:r>
            <a:r>
              <a:rPr lang="lv-LV" sz="1600" dirty="0">
                <a:latin typeface="+mn-lt"/>
              </a:rPr>
              <a:t> apmērā no bilances vērtības gadā, kas veido </a:t>
            </a:r>
            <a:r>
              <a:rPr lang="lv-LV" sz="1600" b="1" dirty="0">
                <a:latin typeface="+mn-lt"/>
              </a:rPr>
              <a:t>5,5–6,9 miljoni EUR</a:t>
            </a:r>
            <a:r>
              <a:rPr lang="lv-LV" sz="1600" dirty="0">
                <a:latin typeface="+mn-lt"/>
              </a:rPr>
              <a:t>. Tomēr </a:t>
            </a:r>
            <a:r>
              <a:rPr lang="lv-LV" sz="1600" b="1" dirty="0">
                <a:latin typeface="+mn-lt"/>
              </a:rPr>
              <a:t>2026. gadā pieejamais finansējums ir tikai 4</a:t>
            </a:r>
            <a:r>
              <a:rPr lang="en-US" sz="1600" b="1" dirty="0">
                <a:latin typeface="+mn-lt"/>
              </a:rPr>
              <a:t>,</a:t>
            </a:r>
            <a:r>
              <a:rPr lang="lv-LV" sz="1600" b="1" dirty="0">
                <a:latin typeface="+mn-lt"/>
              </a:rPr>
              <a:t> </a:t>
            </a:r>
            <a:r>
              <a:rPr lang="en-US" sz="1600" b="1" dirty="0">
                <a:latin typeface="+mn-lt"/>
              </a:rPr>
              <a:t>6 </a:t>
            </a:r>
            <a:r>
              <a:rPr lang="en-US" sz="1600" b="1" dirty="0" err="1">
                <a:latin typeface="+mn-lt"/>
              </a:rPr>
              <a:t>miljoni</a:t>
            </a:r>
            <a:r>
              <a:rPr lang="en-US" sz="1600" b="1" dirty="0">
                <a:latin typeface="+mn-lt"/>
              </a:rPr>
              <a:t> </a:t>
            </a:r>
            <a:r>
              <a:rPr lang="lv-LV" sz="1600" b="1" dirty="0">
                <a:latin typeface="+mn-lt"/>
              </a:rPr>
              <a:t>EUR</a:t>
            </a:r>
            <a:r>
              <a:rPr lang="lv-LV" sz="1600" dirty="0">
                <a:latin typeface="+mn-lt"/>
              </a:rPr>
              <a:t>, kas nav pietiekams, lai nodrošinātu pilnvērtīgu sistēmu darbību, atjaunošanu un atbilstību drošības prasībām, īpaši ņemot vērā pieaugošās tehnoloģiskās un </a:t>
            </a:r>
            <a:r>
              <a:rPr lang="lv-LV" sz="1600" dirty="0" err="1">
                <a:latin typeface="+mn-lt"/>
              </a:rPr>
              <a:t>kiberdrošības</a:t>
            </a:r>
            <a:r>
              <a:rPr lang="lv-LV" sz="1600" dirty="0">
                <a:latin typeface="+mn-lt"/>
              </a:rPr>
              <a:t> prasības.</a:t>
            </a:r>
          </a:p>
          <a:p>
            <a:pPr>
              <a:buNone/>
            </a:pPr>
            <a:r>
              <a:rPr lang="lv-LV" sz="1600" dirty="0">
                <a:latin typeface="+mn-lt"/>
              </a:rPr>
              <a:t>Esošā finansējuma ietvaros VDAA var nodrošināt:</a:t>
            </a:r>
          </a:p>
          <a:p>
            <a:pPr lvl="1"/>
            <a:r>
              <a:rPr lang="en-US" sz="1600" dirty="0" err="1">
                <a:latin typeface="+mn-lt"/>
              </a:rPr>
              <a:t>uzņemto</a:t>
            </a:r>
            <a:r>
              <a:rPr lang="lv-LV" sz="1600" dirty="0">
                <a:latin typeface="+mn-lt"/>
              </a:rPr>
              <a:t> līgumsaistību izpildi,</a:t>
            </a:r>
          </a:p>
          <a:p>
            <a:pPr lvl="1"/>
            <a:r>
              <a:rPr lang="lv-LV" sz="1600" dirty="0">
                <a:latin typeface="+mn-lt"/>
              </a:rPr>
              <a:t>datu centru pakalpojumus,</a:t>
            </a:r>
          </a:p>
          <a:p>
            <a:pPr lvl="1"/>
            <a:r>
              <a:rPr lang="lv-LV" sz="1600" dirty="0">
                <a:latin typeface="+mn-lt"/>
              </a:rPr>
              <a:t>sistēmu uzturēšanu minimālā līmenī.</a:t>
            </a:r>
          </a:p>
          <a:p>
            <a:pPr>
              <a:buNone/>
            </a:pPr>
            <a:r>
              <a:rPr lang="lv-LV" sz="1600" dirty="0">
                <a:latin typeface="+mn-lt"/>
              </a:rPr>
              <a:t>Pastāv </a:t>
            </a:r>
            <a:r>
              <a:rPr lang="lv-LV" sz="1600" b="1" dirty="0">
                <a:latin typeface="+mn-lt"/>
              </a:rPr>
              <a:t>augsts risks</a:t>
            </a:r>
            <a:r>
              <a:rPr lang="lv-LV" sz="1600" dirty="0">
                <a:latin typeface="+mn-lt"/>
              </a:rPr>
              <a:t>, ka </a:t>
            </a:r>
            <a:r>
              <a:rPr lang="lv-LV" sz="1600" b="1" dirty="0">
                <a:latin typeface="+mn-lt"/>
              </a:rPr>
              <a:t>nebūs iespējams </a:t>
            </a:r>
            <a:r>
              <a:rPr lang="lv-LV" sz="1600" dirty="0">
                <a:latin typeface="+mn-lt"/>
              </a:rPr>
              <a:t>savlaicīgi </a:t>
            </a:r>
            <a:r>
              <a:rPr lang="lv-LV" sz="1600" b="1" dirty="0">
                <a:latin typeface="+mn-lt"/>
              </a:rPr>
              <a:t>ieviest steidzamas likumdošanas izmaiņas.</a:t>
            </a:r>
          </a:p>
          <a:p>
            <a:pPr>
              <a:buNone/>
            </a:pPr>
            <a:r>
              <a:rPr lang="lv-LV" sz="1600" dirty="0">
                <a:latin typeface="+mn-lt"/>
              </a:rPr>
              <a:t>VDAA sistēmu uzturēšanu nodrošina </a:t>
            </a:r>
            <a:r>
              <a:rPr lang="lv-LV" sz="1600" b="1" dirty="0">
                <a:latin typeface="+mn-lt"/>
              </a:rPr>
              <a:t>65 IT speciālisti</a:t>
            </a:r>
            <a:r>
              <a:rPr lang="lv-LV" sz="1600" dirty="0">
                <a:latin typeface="+mn-lt"/>
              </a:rPr>
              <a:t>, kas vidēji veido </a:t>
            </a:r>
            <a:r>
              <a:rPr lang="lv-LV" sz="1600" b="1" dirty="0">
                <a:latin typeface="+mn-lt"/>
              </a:rPr>
              <a:t>1,6 speciālistus uz </a:t>
            </a:r>
            <a:r>
              <a:rPr lang="en-US" sz="1600" b="1" dirty="0">
                <a:latin typeface="+mn-lt"/>
              </a:rPr>
              <a:t>1</a:t>
            </a:r>
            <a:r>
              <a:rPr lang="lv-LV" sz="1600" b="1" dirty="0">
                <a:latin typeface="+mn-lt"/>
              </a:rPr>
              <a:t> sistēmu</a:t>
            </a:r>
            <a:r>
              <a:rPr lang="lv-LV" sz="1600" dirty="0">
                <a:latin typeface="+mn-lt"/>
              </a:rPr>
              <a:t>. Šāds cilvēkresursu apjoms nav pietiekams, lai nodrošinātu:</a:t>
            </a:r>
          </a:p>
          <a:p>
            <a:pPr>
              <a:buFont typeface="Arial" panose="020B0604020202020204" pitchFamily="34" charset="0"/>
              <a:buChar char="•"/>
            </a:pPr>
            <a:r>
              <a:rPr lang="lv-LV" sz="1600" dirty="0">
                <a:latin typeface="+mn-lt"/>
              </a:rPr>
              <a:t> nepārtrauktu sistēmu darbību,</a:t>
            </a:r>
          </a:p>
          <a:p>
            <a:pPr>
              <a:buFont typeface="Arial" panose="020B0604020202020204" pitchFamily="34" charset="0"/>
              <a:buChar char="•"/>
            </a:pPr>
            <a:r>
              <a:rPr lang="lv-LV" sz="1600" dirty="0">
                <a:latin typeface="+mn-lt"/>
              </a:rPr>
              <a:t> proaktīvu uzraudzību,</a:t>
            </a:r>
          </a:p>
          <a:p>
            <a:pPr>
              <a:buFont typeface="Arial" panose="020B0604020202020204" pitchFamily="34" charset="0"/>
              <a:buChar char="•"/>
            </a:pPr>
            <a:r>
              <a:rPr lang="lv-LV" sz="1600" dirty="0">
                <a:latin typeface="+mn-lt"/>
              </a:rPr>
              <a:t> savlaicīgu problēmu novēršanu.</a:t>
            </a:r>
          </a:p>
          <a:p>
            <a:r>
              <a:rPr lang="lv-LV" sz="1600" dirty="0">
                <a:latin typeface="+mn-lt"/>
              </a:rPr>
              <a:t>Ierobežotais speciālistu skaits rada </a:t>
            </a:r>
            <a:r>
              <a:rPr lang="lv-LV" sz="1600" b="1" dirty="0">
                <a:latin typeface="+mn-lt"/>
              </a:rPr>
              <a:t>būtiskus riskus sistēmu stabilitātei, drošībai un attīstībai. </a:t>
            </a:r>
          </a:p>
          <a:p>
            <a:r>
              <a:rPr lang="lv-LV" sz="1600" dirty="0">
                <a:latin typeface="+mn-lt"/>
              </a:rPr>
              <a:t>Lai nodrošinātu </a:t>
            </a:r>
            <a:r>
              <a:rPr lang="lv-LV" sz="1600" dirty="0" err="1">
                <a:latin typeface="+mn-lt"/>
              </a:rPr>
              <a:t>daudzo</a:t>
            </a:r>
            <a:r>
              <a:rPr lang="lv-LV" sz="1600" dirty="0">
                <a:latin typeface="+mn-lt"/>
              </a:rPr>
              <a:t> VDAA atbildībā esošo sistēmu uzturēšanu un attīstību, VDAA uz projektu īstenošanas laiku ir pieņēmis darbā </a:t>
            </a:r>
            <a:r>
              <a:rPr lang="lv-LV" sz="1600" b="1" dirty="0">
                <a:latin typeface="+mn-lt"/>
              </a:rPr>
              <a:t>26 IT speciālistus uz projektu īstenošanas laiku</a:t>
            </a:r>
            <a:r>
              <a:rPr lang="lv-LV" sz="1600" dirty="0">
                <a:latin typeface="+mn-lt"/>
              </a:rPr>
              <a:t>, kas </a:t>
            </a:r>
            <a:r>
              <a:rPr lang="lv-LV" sz="1600" b="1" dirty="0">
                <a:latin typeface="+mn-lt"/>
              </a:rPr>
              <a:t>nav ilgtspējīgi</a:t>
            </a:r>
            <a:r>
              <a:rPr lang="lv-LV" sz="1600" dirty="0">
                <a:latin typeface="+mn-lt"/>
              </a:rPr>
              <a:t>.</a:t>
            </a:r>
          </a:p>
          <a:p>
            <a:endParaRPr lang="lv-LV" dirty="0"/>
          </a:p>
        </p:txBody>
      </p:sp>
      <p:sp>
        <p:nvSpPr>
          <p:cNvPr id="4" name="Footer Placeholder 3"/>
          <p:cNvSpPr>
            <a:spLocks noGrp="1"/>
          </p:cNvSpPr>
          <p:nvPr>
            <p:ph type="ftr" sz="quarter" idx="4"/>
          </p:nvPr>
        </p:nvSpPr>
        <p:spPr/>
        <p:txBody>
          <a:bodyPr/>
          <a:lstStyle/>
          <a:p>
            <a:endParaRPr lang="lv-LV"/>
          </a:p>
        </p:txBody>
      </p:sp>
      <p:sp>
        <p:nvSpPr>
          <p:cNvPr id="5" name="Slide Number Placeholder 4"/>
          <p:cNvSpPr>
            <a:spLocks noGrp="1"/>
          </p:cNvSpPr>
          <p:nvPr>
            <p:ph type="sldNum" sz="quarter" idx="5"/>
          </p:nvPr>
        </p:nvSpPr>
        <p:spPr/>
        <p:txBody>
          <a:bodyPr/>
          <a:lstStyle/>
          <a:p>
            <a:fld id="{DD091C23-C766-4B7C-8F8C-82E98C9E9D4B}" type="slidenum">
              <a:rPr lang="lv-LV" smtClean="0"/>
              <a:t>38</a:t>
            </a:fld>
            <a:endParaRPr lang="lv-LV"/>
          </a:p>
        </p:txBody>
      </p:sp>
    </p:spTree>
    <p:extLst>
      <p:ext uri="{BB962C8B-B14F-4D97-AF65-F5344CB8AC3E}">
        <p14:creationId xmlns:p14="http://schemas.microsoft.com/office/powerpoint/2010/main" val="3292660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92773-35E4-64D0-3FDD-BD21D536BF39}"/>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54978066-3099-2239-B1EC-948B95D35A5D}"/>
              </a:ext>
            </a:extLst>
          </p:cNvPr>
          <p:cNvSpPr>
            <a:spLocks noGrp="1" noRot="1" noChangeAspect="1"/>
          </p:cNvSpPr>
          <p:nvPr>
            <p:ph type="sldImg"/>
          </p:nvPr>
        </p:nvSpPr>
        <p:spPr/>
      </p:sp>
      <p:sp>
        <p:nvSpPr>
          <p:cNvPr id="3" name="Piezīmju vietturis 2">
            <a:extLst>
              <a:ext uri="{FF2B5EF4-FFF2-40B4-BE49-F238E27FC236}">
                <a16:creationId xmlns:a16="http://schemas.microsoft.com/office/drawing/2014/main" id="{6A207C59-6E14-EE25-7C63-B6A737D73AFE}"/>
              </a:ext>
            </a:extLst>
          </p:cNvPr>
          <p:cNvSpPr>
            <a:spLocks noGrp="1"/>
          </p:cNvSpPr>
          <p:nvPr>
            <p:ph type="body" idx="1"/>
          </p:nvPr>
        </p:nvSpPr>
        <p:spPr/>
        <p:txBody>
          <a:bodyPr/>
          <a:lstStyle/>
          <a:p>
            <a:endParaRPr lang="en-US">
              <a:cs typeface="Calibri"/>
            </a:endParaRPr>
          </a:p>
        </p:txBody>
      </p:sp>
      <p:sp>
        <p:nvSpPr>
          <p:cNvPr id="4" name="Slaida numura vietturis 3">
            <a:extLst>
              <a:ext uri="{FF2B5EF4-FFF2-40B4-BE49-F238E27FC236}">
                <a16:creationId xmlns:a16="http://schemas.microsoft.com/office/drawing/2014/main" id="{F1121A47-1F6B-C5C7-11AD-53DF39E58B1F}"/>
              </a:ext>
            </a:extLst>
          </p:cNvPr>
          <p:cNvSpPr>
            <a:spLocks noGrp="1"/>
          </p:cNvSpPr>
          <p:nvPr>
            <p:ph type="sldNum" sz="quarter" idx="5"/>
          </p:nvPr>
        </p:nvSpPr>
        <p:spPr/>
        <p:txBody>
          <a:bodyPr/>
          <a:lstStyle/>
          <a:p>
            <a:fld id="{9FACE587-8D14-4055-82B5-6CCDF55621C3}" type="slidenum">
              <a:rPr lang="lv-LV" altLang="lv-LV"/>
              <a:pPr/>
              <a:t>8</a:t>
            </a:fld>
            <a:endParaRPr lang="lv-LV" altLang="lv-LV"/>
          </a:p>
        </p:txBody>
      </p:sp>
      <p:sp>
        <p:nvSpPr>
          <p:cNvPr id="5" name="Footer Placeholder 4">
            <a:extLst>
              <a:ext uri="{FF2B5EF4-FFF2-40B4-BE49-F238E27FC236}">
                <a16:creationId xmlns:a16="http://schemas.microsoft.com/office/drawing/2014/main" id="{BA4D6333-8B88-8D39-5579-05348785850A}"/>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586136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116A0-385A-AA7A-1AA6-0896ED7B31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7E222-489B-C0A4-8451-647F9ECACF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47F722-ED2B-BDC4-2091-8213D55FBA02}"/>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1AACA8C9-2C7D-E658-93D5-681584975065}"/>
              </a:ext>
            </a:extLst>
          </p:cNvPr>
          <p:cNvSpPr>
            <a:spLocks noGrp="1"/>
          </p:cNvSpPr>
          <p:nvPr>
            <p:ph type="sldNum" sz="quarter" idx="5"/>
          </p:nvPr>
        </p:nvSpPr>
        <p:spPr/>
        <p:txBody>
          <a:bodyPr/>
          <a:lstStyle/>
          <a:p>
            <a:fld id="{DD091C23-C766-4B7C-8F8C-82E98C9E9D4B}" type="slidenum">
              <a:rPr lang="lv-LV" smtClean="0"/>
              <a:t>44</a:t>
            </a:fld>
            <a:endParaRPr lang="lv-LV"/>
          </a:p>
        </p:txBody>
      </p:sp>
      <p:sp>
        <p:nvSpPr>
          <p:cNvPr id="5" name="Footer Placeholder 4">
            <a:extLst>
              <a:ext uri="{FF2B5EF4-FFF2-40B4-BE49-F238E27FC236}">
                <a16:creationId xmlns:a16="http://schemas.microsoft.com/office/drawing/2014/main" id="{EF9A8FEE-63B9-E1A5-E9A2-129F204F2144}"/>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69296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4FCD5-F6BA-425D-B7E1-1B8D321977B2}" type="slidenum">
              <a:rPr kumimoji="0" lang="lv-LV" alt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lv-LV"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D3DC5FA0-72FD-07DE-66BF-563B254BE6D4}"/>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72312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20898B0-93DC-40A0-9B80-BD7D9B76D488}" type="slidenum">
              <a:rPr lang="lv-LV" smtClean="0"/>
              <a:t>9</a:t>
            </a:fld>
            <a:endParaRPr lang="lv-LV"/>
          </a:p>
        </p:txBody>
      </p:sp>
      <p:sp>
        <p:nvSpPr>
          <p:cNvPr id="5" name="Footer Placeholder 4">
            <a:extLst>
              <a:ext uri="{FF2B5EF4-FFF2-40B4-BE49-F238E27FC236}">
                <a16:creationId xmlns:a16="http://schemas.microsoft.com/office/drawing/2014/main" id="{90B5A9DF-C962-C468-F123-A39886A112DF}"/>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353578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49B54-D302-F0ED-3053-75CDF667C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76015-488F-8502-505D-9B473DAD99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B853FE-A13F-6E93-B5D1-53608C1CF0D2}"/>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0B159F9F-8D5A-F0B9-B8F4-071F2762E476}"/>
              </a:ext>
            </a:extLst>
          </p:cNvPr>
          <p:cNvSpPr>
            <a:spLocks noGrp="1"/>
          </p:cNvSpPr>
          <p:nvPr>
            <p:ph type="sldNum" sz="quarter" idx="5"/>
          </p:nvPr>
        </p:nvSpPr>
        <p:spPr/>
        <p:txBody>
          <a:bodyPr/>
          <a:lstStyle/>
          <a:p>
            <a:pPr>
              <a:defRPr/>
            </a:pPr>
            <a:fld id="{7B84FCD5-F6BA-425D-B7E1-1B8D321977B2}" type="slidenum">
              <a:rPr lang="lv-LV" altLang="en-US" smtClean="0"/>
              <a:pPr>
                <a:defRPr/>
              </a:pPr>
              <a:t>10</a:t>
            </a:fld>
            <a:endParaRPr lang="lv-LV" altLang="en-US"/>
          </a:p>
        </p:txBody>
      </p:sp>
    </p:spTree>
    <p:extLst>
      <p:ext uri="{BB962C8B-B14F-4D97-AF65-F5344CB8AC3E}">
        <p14:creationId xmlns:p14="http://schemas.microsoft.com/office/powerpoint/2010/main" val="1969154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42206-96B1-2935-E811-475C0B85AD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5AB3C6-BCB8-9652-8DC2-1F25788790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5A86D7-6EF2-E3D0-3CD7-8F2F16E97009}"/>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71CA5BEE-572A-582B-1A49-EE318AAA3D05}"/>
              </a:ext>
            </a:extLst>
          </p:cNvPr>
          <p:cNvSpPr>
            <a:spLocks noGrp="1"/>
          </p:cNvSpPr>
          <p:nvPr>
            <p:ph type="sldNum" sz="quarter" idx="5"/>
          </p:nvPr>
        </p:nvSpPr>
        <p:spPr/>
        <p:txBody>
          <a:bodyPr/>
          <a:lstStyle/>
          <a:p>
            <a:pPr>
              <a:defRPr/>
            </a:pPr>
            <a:fld id="{7B84FCD5-F6BA-425D-B7E1-1B8D321977B2}" type="slidenum">
              <a:rPr lang="lv-LV" altLang="en-US" smtClean="0"/>
              <a:pPr>
                <a:defRPr/>
              </a:pPr>
              <a:t>11</a:t>
            </a:fld>
            <a:endParaRPr lang="lv-LV" altLang="en-US"/>
          </a:p>
        </p:txBody>
      </p:sp>
    </p:spTree>
    <p:extLst>
      <p:ext uri="{BB962C8B-B14F-4D97-AF65-F5344CB8AC3E}">
        <p14:creationId xmlns:p14="http://schemas.microsoft.com/office/powerpoint/2010/main" val="1589217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42DB4-65F3-4AFF-8868-8C5A0D5708DA}" type="slidenum">
              <a:rPr kumimoji="0" lang="lv-LV"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lv-LV"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C9A4825A-64E5-8487-F068-8F6265EBE9FB}"/>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1897625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lv-LV" b="1" dirty="0"/>
              <a:t>Paskaidrojums par plāna izmaiņām: </a:t>
            </a:r>
          </a:p>
          <a:p>
            <a:pPr fontAlgn="base" hangingPunct="0"/>
            <a:r>
              <a:rPr lang="lv-LV" sz="1200" kern="1200" dirty="0">
                <a:solidFill>
                  <a:schemeClr val="tx1"/>
                </a:solidFill>
                <a:effectLst/>
                <a:latin typeface="+mn-lt"/>
                <a:ea typeface="+mn-ea"/>
                <a:cs typeface="+mn-cs"/>
              </a:rPr>
              <a:t>-pamatfunkciju īstenošanai apropriācijas palielinājums no «Apropriācijas rezerves» 1 443 375 </a:t>
            </a:r>
            <a:r>
              <a:rPr lang="lv-LV" sz="1200" kern="1200" dirty="0" err="1">
                <a:solidFill>
                  <a:schemeClr val="tx1"/>
                </a:solidFill>
                <a:effectLst/>
                <a:latin typeface="+mn-lt"/>
                <a:ea typeface="+mn-ea"/>
                <a:cs typeface="+mn-cs"/>
              </a:rPr>
              <a:t>euro</a:t>
            </a:r>
            <a:r>
              <a:rPr lang="lv-LV" sz="1200" kern="1200" dirty="0">
                <a:solidFill>
                  <a:schemeClr val="tx1"/>
                </a:solidFill>
                <a:effectLst/>
                <a:latin typeface="+mn-lt"/>
                <a:ea typeface="+mn-ea"/>
                <a:cs typeface="+mn-cs"/>
              </a:rPr>
              <a:t>, t.sk. no 2024. gada atlikumiem 1 147 244 </a:t>
            </a:r>
            <a:r>
              <a:rPr lang="lv-LV" sz="1200" kern="1200" dirty="0" err="1">
                <a:solidFill>
                  <a:schemeClr val="tx1"/>
                </a:solidFill>
                <a:effectLst/>
                <a:latin typeface="+mn-lt"/>
                <a:ea typeface="+mn-ea"/>
                <a:cs typeface="+mn-cs"/>
              </a:rPr>
              <a:t>euro</a:t>
            </a:r>
            <a:r>
              <a:rPr lang="lv-LV" sz="1200" kern="1200" dirty="0">
                <a:solidFill>
                  <a:schemeClr val="tx1"/>
                </a:solidFill>
                <a:effectLst/>
                <a:latin typeface="+mn-lt"/>
                <a:ea typeface="+mn-ea"/>
                <a:cs typeface="+mn-cs"/>
              </a:rPr>
              <a:t>;  no ieņēmumiem par sniegtajiem maksas pakalpojumiem un citu pašu ieņēmumiem 205 857 </a:t>
            </a:r>
            <a:r>
              <a:rPr lang="lv-LV" sz="1200" kern="1200" dirty="0" err="1">
                <a:solidFill>
                  <a:schemeClr val="tx1"/>
                </a:solidFill>
                <a:effectLst/>
                <a:latin typeface="+mn-lt"/>
                <a:ea typeface="+mn-ea"/>
                <a:cs typeface="+mn-cs"/>
              </a:rPr>
              <a:t>euro</a:t>
            </a:r>
            <a:r>
              <a:rPr lang="lv-LV" sz="1200" kern="1200" dirty="0">
                <a:solidFill>
                  <a:schemeClr val="tx1"/>
                </a:solidFill>
                <a:effectLst/>
                <a:latin typeface="+mn-lt"/>
                <a:ea typeface="+mn-ea"/>
                <a:cs typeface="+mn-cs"/>
              </a:rPr>
              <a:t>; finansējums pašvaldībām faktisko izdevumu segšanai, nodrošinot atbalstu Ukrainas iedzīvotājiem 20 860 411 </a:t>
            </a:r>
            <a:r>
              <a:rPr lang="lv-LV" sz="1200" kern="1200" dirty="0" err="1">
                <a:solidFill>
                  <a:schemeClr val="tx1"/>
                </a:solidFill>
                <a:effectLst/>
                <a:latin typeface="+mn-lt"/>
                <a:ea typeface="+mn-ea"/>
                <a:cs typeface="+mn-cs"/>
              </a:rPr>
              <a:t>euro</a:t>
            </a:r>
            <a:r>
              <a:rPr lang="lv-LV" sz="1200" kern="1200" dirty="0">
                <a:solidFill>
                  <a:schemeClr val="tx1"/>
                </a:solidFill>
                <a:effectLst/>
                <a:latin typeface="+mn-lt"/>
                <a:ea typeface="+mn-ea"/>
                <a:cs typeface="+mn-cs"/>
              </a:rPr>
              <a:t>; no līdzekļiem neparedzētiem gadījumiem pašvaldībām dažādu izdevumu segšanai 2 474 701 </a:t>
            </a:r>
            <a:r>
              <a:rPr lang="lv-LV" sz="1200" kern="1200" dirty="0" err="1">
                <a:solidFill>
                  <a:schemeClr val="tx1"/>
                </a:solidFill>
                <a:effectLst/>
                <a:latin typeface="+mn-lt"/>
                <a:ea typeface="+mn-ea"/>
                <a:cs typeface="+mn-cs"/>
              </a:rPr>
              <a:t>euro</a:t>
            </a:r>
            <a:r>
              <a:rPr lang="lv-LV" sz="1200" kern="1200" dirty="0">
                <a:solidFill>
                  <a:schemeClr val="tx1"/>
                </a:solidFill>
                <a:effectLst/>
                <a:latin typeface="+mn-lt"/>
                <a:ea typeface="+mn-ea"/>
                <a:cs typeface="+mn-cs"/>
              </a:rPr>
              <a:t>. </a:t>
            </a:r>
          </a:p>
          <a:p>
            <a:r>
              <a:rPr lang="lv-LV" sz="1200" kern="1200" dirty="0">
                <a:solidFill>
                  <a:schemeClr val="tx1"/>
                </a:solidFill>
                <a:effectLst/>
                <a:latin typeface="+mn-lt"/>
                <a:ea typeface="+mn-ea"/>
                <a:cs typeface="+mn-cs"/>
              </a:rPr>
              <a:t>- ES politiku instrumentu projektu īstenošanai apropriācijas palielinājums 17 164 650 </a:t>
            </a:r>
            <a:r>
              <a:rPr lang="lv-LV" sz="1200" kern="1200" dirty="0" err="1">
                <a:solidFill>
                  <a:schemeClr val="tx1"/>
                </a:solidFill>
                <a:effectLst/>
                <a:latin typeface="+mn-lt"/>
                <a:ea typeface="+mn-ea"/>
                <a:cs typeface="+mn-cs"/>
              </a:rPr>
              <a:t>euro</a:t>
            </a:r>
            <a:r>
              <a:rPr lang="lv-LV" sz="1200" kern="1200" dirty="0">
                <a:solidFill>
                  <a:schemeClr val="tx1"/>
                </a:solidFill>
                <a:effectLst/>
                <a:latin typeface="+mn-lt"/>
                <a:ea typeface="+mn-ea"/>
                <a:cs typeface="+mn-cs"/>
              </a:rPr>
              <a:t>.</a:t>
            </a:r>
          </a:p>
          <a:p>
            <a:endParaRPr lang="lv-LV" dirty="0"/>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13</a:t>
            </a:fld>
            <a:endParaRPr lang="lv-LV" altLang="en-US"/>
          </a:p>
        </p:txBody>
      </p:sp>
    </p:spTree>
    <p:extLst>
      <p:ext uri="{BB962C8B-B14F-4D97-AF65-F5344CB8AC3E}">
        <p14:creationId xmlns:p14="http://schemas.microsoft.com/office/powerpoint/2010/main" val="3656758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B9DBD-29EE-F2C5-DB82-9D5FA68225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E20AE-8BC6-0179-9597-6B50C9E04A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1497AD-58D6-4054-79B8-7CD32532AF03}"/>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BF89B6A6-58C2-8FD3-0878-6FC1B4A2D7D6}"/>
              </a:ext>
            </a:extLst>
          </p:cNvPr>
          <p:cNvSpPr>
            <a:spLocks noGrp="1"/>
          </p:cNvSpPr>
          <p:nvPr>
            <p:ph type="sldNum" sz="quarter" idx="5"/>
          </p:nvPr>
        </p:nvSpPr>
        <p:spPr/>
        <p:txBody>
          <a:bodyPr/>
          <a:lstStyle/>
          <a:p>
            <a:pPr>
              <a:defRPr/>
            </a:pPr>
            <a:fld id="{7B84FCD5-F6BA-425D-B7E1-1B8D321977B2}" type="slidenum">
              <a:rPr lang="lv-LV" altLang="en-US" smtClean="0"/>
              <a:pPr>
                <a:defRPr/>
              </a:pPr>
              <a:t>14</a:t>
            </a:fld>
            <a:endParaRPr lang="lv-LV" altLang="en-US"/>
          </a:p>
        </p:txBody>
      </p:sp>
    </p:spTree>
    <p:extLst>
      <p:ext uri="{BB962C8B-B14F-4D97-AF65-F5344CB8AC3E}">
        <p14:creationId xmlns:p14="http://schemas.microsoft.com/office/powerpoint/2010/main" val="2500158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A6352A8-4051-42C6-9299-7D554D330AD5}" type="slidenum">
              <a:rPr lang="lv-LV" smtClean="0"/>
              <a:t>‹#›</a:t>
            </a:fld>
            <a:endParaRPr lang="lv-LV"/>
          </a:p>
        </p:txBody>
      </p:sp>
      <p:pic>
        <p:nvPicPr>
          <p:cNvPr id="8" name="Picture 7" descr="A green rectangle in a black background&#10;&#10;Description automatically generated">
            <a:extLst>
              <a:ext uri="{FF2B5EF4-FFF2-40B4-BE49-F238E27FC236}">
                <a16:creationId xmlns:a16="http://schemas.microsoft.com/office/drawing/2014/main" id="{24F44155-0FCD-7195-3E1C-C1C22DEE41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384790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A6352A8-4051-42C6-9299-7D554D330AD5}" type="slidenum">
              <a:rPr lang="lv-LV" smtClean="0"/>
              <a:t>‹#›</a:t>
            </a:fld>
            <a:endParaRPr lang="lv-LV"/>
          </a:p>
        </p:txBody>
      </p:sp>
    </p:spTree>
    <p:extLst>
      <p:ext uri="{BB962C8B-B14F-4D97-AF65-F5344CB8AC3E}">
        <p14:creationId xmlns:p14="http://schemas.microsoft.com/office/powerpoint/2010/main" val="377877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A6352A8-4051-42C6-9299-7D554D330AD5}" type="slidenum">
              <a:rPr lang="lv-LV" smtClean="0"/>
              <a:t>‹#›</a:t>
            </a:fld>
            <a:endParaRPr lang="lv-LV"/>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30296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A6352A8-4051-42C6-9299-7D554D330AD5}" type="slidenum">
              <a:rPr lang="lv-LV" smtClean="0"/>
              <a:t>‹#›</a:t>
            </a:fld>
            <a:endParaRPr lang="lv-LV"/>
          </a:p>
        </p:txBody>
      </p:sp>
    </p:spTree>
    <p:extLst>
      <p:ext uri="{BB962C8B-B14F-4D97-AF65-F5344CB8AC3E}">
        <p14:creationId xmlns:p14="http://schemas.microsoft.com/office/powerpoint/2010/main" val="2337645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A6352A8-4051-42C6-9299-7D554D330AD5}" type="slidenum">
              <a:rPr lang="lv-LV" smtClean="0"/>
              <a:t>‹#›</a:t>
            </a:fld>
            <a:endParaRPr lang="lv-LV"/>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4533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A6352A8-4051-42C6-9299-7D554D330AD5}" type="slidenum">
              <a:rPr lang="lv-LV" smtClean="0"/>
              <a:t>‹#›</a:t>
            </a:fld>
            <a:endParaRPr lang="lv-LV"/>
          </a:p>
        </p:txBody>
      </p:sp>
    </p:spTree>
    <p:extLst>
      <p:ext uri="{BB962C8B-B14F-4D97-AF65-F5344CB8AC3E}">
        <p14:creationId xmlns:p14="http://schemas.microsoft.com/office/powerpoint/2010/main" val="3289253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A6352A8-4051-42C6-9299-7D554D330AD5}" type="slidenum">
              <a:rPr lang="lv-LV" smtClean="0"/>
              <a:t>‹#›</a:t>
            </a:fld>
            <a:endParaRPr lang="lv-LV"/>
          </a:p>
        </p:txBody>
      </p:sp>
    </p:spTree>
    <p:extLst>
      <p:ext uri="{BB962C8B-B14F-4D97-AF65-F5344CB8AC3E}">
        <p14:creationId xmlns:p14="http://schemas.microsoft.com/office/powerpoint/2010/main" val="1841236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A6352A8-4051-42C6-9299-7D554D330AD5}" type="slidenum">
              <a:rPr lang="lv-LV" smtClean="0"/>
              <a:t>‹#›</a:t>
            </a:fld>
            <a:endParaRPr lang="lv-LV"/>
          </a:p>
        </p:txBody>
      </p:sp>
    </p:spTree>
    <p:extLst>
      <p:ext uri="{BB962C8B-B14F-4D97-AF65-F5344CB8AC3E}">
        <p14:creationId xmlns:p14="http://schemas.microsoft.com/office/powerpoint/2010/main" val="30799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3"/>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2" y="6324600"/>
            <a:ext cx="4721076"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223478" y="6324600"/>
            <a:ext cx="562124" cy="304800"/>
          </a:xfrm>
        </p:spPr>
        <p:txBody>
          <a:bodyPr/>
          <a:lstStyle>
            <a:lvl1pPr>
              <a:defRPr sz="1000">
                <a:latin typeface="Verdana" panose="020B0604030504040204" pitchFamily="34" charset="0"/>
              </a:defRPr>
            </a:lvl1pPr>
          </a:lstStyle>
          <a:p>
            <a:fld id="{0B582915-0310-4CDD-9A79-BDC3E59340E8}" type="slidenum">
              <a:rPr lang="en-US" altLang="lv-LV"/>
              <a:pPr/>
              <a:t>‹#›</a:t>
            </a:fld>
            <a:endParaRPr lang="en-US" altLang="lv-LV"/>
          </a:p>
        </p:txBody>
      </p:sp>
      <p:pic>
        <p:nvPicPr>
          <p:cNvPr id="4" name="Picture 3" descr="A green rectangle in a black background&#10;&#10;Description automatically generated">
            <a:extLst>
              <a:ext uri="{FF2B5EF4-FFF2-40B4-BE49-F238E27FC236}">
                <a16:creationId xmlns:a16="http://schemas.microsoft.com/office/drawing/2014/main" id="{778469EB-00BC-E620-DC17-25687B986E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3712045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Comparison">
    <p:spTree>
      <p:nvGrpSpPr>
        <p:cNvPr id="1" name=""/>
        <p:cNvGrpSpPr/>
        <p:nvPr/>
      </p:nvGrpSpPr>
      <p:grpSpPr>
        <a:xfrm>
          <a:off x="0" y="0"/>
          <a:ext cx="0" cy="0"/>
          <a:chOff x="0" y="0"/>
          <a:chExt cx="0" cy="0"/>
        </a:xfrm>
      </p:grpSpPr>
      <p:sp>
        <p:nvSpPr>
          <p:cNvPr id="14" name="Title 1"/>
          <p:cNvSpPr>
            <a:spLocks noGrp="1"/>
          </p:cNvSpPr>
          <p:nvPr>
            <p:ph type="title"/>
          </p:nvPr>
        </p:nvSpPr>
        <p:spPr>
          <a:xfrm>
            <a:off x="3454400" y="304804"/>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3454400" y="2386943"/>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3"/>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3454400" y="1852616"/>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6"/>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1" y="6324600"/>
            <a:ext cx="470968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11212084" y="6324600"/>
            <a:ext cx="573517" cy="304800"/>
          </a:xfrm>
        </p:spPr>
        <p:txBody>
          <a:bodyPr/>
          <a:lstStyle>
            <a:lvl1pPr>
              <a:defRPr sz="1000">
                <a:latin typeface="Verdana" panose="020B0604030504040204" pitchFamily="34" charset="0"/>
              </a:defRPr>
            </a:lvl1pPr>
          </a:lstStyle>
          <a:p>
            <a:fld id="{A4EC0522-D5CF-4FDD-85E3-6E22DB726A47}" type="slidenum">
              <a:rPr lang="en-US" altLang="lv-LV"/>
              <a:pPr/>
              <a:t>‹#›</a:t>
            </a:fld>
            <a:endParaRPr lang="en-US" altLang="lv-LV"/>
          </a:p>
        </p:txBody>
      </p:sp>
      <p:pic>
        <p:nvPicPr>
          <p:cNvPr id="2" name="Picture 1" descr="A green rectangle in a black background&#10;&#10;Description automatically generated">
            <a:extLst>
              <a:ext uri="{FF2B5EF4-FFF2-40B4-BE49-F238E27FC236}">
                <a16:creationId xmlns:a16="http://schemas.microsoft.com/office/drawing/2014/main" id="{9CB0049C-CDBA-E9F6-F3A8-46068EF298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1161351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669D3-3FFC-192E-273C-740E0BD042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EDDF1592-EEE8-F042-FB00-575CEA963D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0C54E853-983F-7B2E-71CC-DC1AD12FDCE3}"/>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63906055-44D8-F587-5512-CA5BDD03192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884081F-4706-5400-16C8-C5447B6DE892}"/>
              </a:ext>
            </a:extLst>
          </p:cNvPr>
          <p:cNvSpPr>
            <a:spLocks noGrp="1"/>
          </p:cNvSpPr>
          <p:nvPr>
            <p:ph type="sldNum" sz="quarter" idx="12"/>
          </p:nvPr>
        </p:nvSpPr>
        <p:spPr/>
        <p:txBody>
          <a:bodyPr/>
          <a:lstStyle/>
          <a:p>
            <a:fld id="{17DDCB47-265F-4369-B4B2-0FAA8CD44559}" type="slidenum">
              <a:rPr lang="lv-LV" smtClean="0"/>
              <a:t>‹#›</a:t>
            </a:fld>
            <a:endParaRPr lang="lv-LV"/>
          </a:p>
        </p:txBody>
      </p:sp>
    </p:spTree>
    <p:extLst>
      <p:ext uri="{BB962C8B-B14F-4D97-AF65-F5344CB8AC3E}">
        <p14:creationId xmlns:p14="http://schemas.microsoft.com/office/powerpoint/2010/main" val="207844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A6352A8-4051-42C6-9299-7D554D330AD5}" type="slidenum">
              <a:rPr lang="lv-LV" smtClean="0"/>
              <a:t>‹#›</a:t>
            </a:fld>
            <a:endParaRPr lang="lv-LV"/>
          </a:p>
        </p:txBody>
      </p:sp>
    </p:spTree>
    <p:extLst>
      <p:ext uri="{BB962C8B-B14F-4D97-AF65-F5344CB8AC3E}">
        <p14:creationId xmlns:p14="http://schemas.microsoft.com/office/powerpoint/2010/main" val="2628801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D468-D22D-7043-C40C-B326A9FA02C7}"/>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93A2D081-1EE7-F819-E9D3-31238F1EC7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632B617-640C-5877-D807-620133A1F3C6}"/>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F20E83DB-2304-3780-711B-AFB37E47D7D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D9FBAFD-2B6B-C9E2-A54E-97E2737911C5}"/>
              </a:ext>
            </a:extLst>
          </p:cNvPr>
          <p:cNvSpPr>
            <a:spLocks noGrp="1"/>
          </p:cNvSpPr>
          <p:nvPr>
            <p:ph type="sldNum" sz="quarter" idx="12"/>
          </p:nvPr>
        </p:nvSpPr>
        <p:spPr/>
        <p:txBody>
          <a:bodyPr/>
          <a:lstStyle/>
          <a:p>
            <a:fld id="{17DDCB47-265F-4369-B4B2-0FAA8CD44559}" type="slidenum">
              <a:rPr lang="lv-LV" smtClean="0"/>
              <a:t>‹#›</a:t>
            </a:fld>
            <a:endParaRPr lang="lv-LV"/>
          </a:p>
        </p:txBody>
      </p:sp>
    </p:spTree>
    <p:extLst>
      <p:ext uri="{BB962C8B-B14F-4D97-AF65-F5344CB8AC3E}">
        <p14:creationId xmlns:p14="http://schemas.microsoft.com/office/powerpoint/2010/main" val="617130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D65B-D4AB-9890-3174-97786CA85C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702532A0-F2D8-A0A9-79AF-16C41BD64B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A6561C-D280-4C44-3EC7-3E09B6A25433}"/>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3BB70C19-20CC-C0CC-4EE8-90DCF6CB223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AE7C3BD-5861-B5F5-C593-E5683678539F}"/>
              </a:ext>
            </a:extLst>
          </p:cNvPr>
          <p:cNvSpPr>
            <a:spLocks noGrp="1"/>
          </p:cNvSpPr>
          <p:nvPr>
            <p:ph type="sldNum" sz="quarter" idx="12"/>
          </p:nvPr>
        </p:nvSpPr>
        <p:spPr/>
        <p:txBody>
          <a:bodyPr/>
          <a:lstStyle/>
          <a:p>
            <a:fld id="{17DDCB47-265F-4369-B4B2-0FAA8CD44559}" type="slidenum">
              <a:rPr lang="lv-LV" smtClean="0"/>
              <a:t>‹#›</a:t>
            </a:fld>
            <a:endParaRPr lang="lv-LV"/>
          </a:p>
        </p:txBody>
      </p:sp>
    </p:spTree>
    <p:extLst>
      <p:ext uri="{BB962C8B-B14F-4D97-AF65-F5344CB8AC3E}">
        <p14:creationId xmlns:p14="http://schemas.microsoft.com/office/powerpoint/2010/main" val="1644316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5710D-880E-3008-2A2D-3B1B8729A644}"/>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C6B17833-9548-4C9D-4351-676BDB50C0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59E85FD5-D1CE-52D1-2F56-38FECE4DCF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13F88D7C-3398-C58D-246F-991D7BBB3C60}"/>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8F83E86D-9FBD-1BA2-B5CA-3EB5BE15C3F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D97F47E4-9EFC-1DED-B571-7E3EF7C94C78}"/>
              </a:ext>
            </a:extLst>
          </p:cNvPr>
          <p:cNvSpPr>
            <a:spLocks noGrp="1"/>
          </p:cNvSpPr>
          <p:nvPr>
            <p:ph type="sldNum" sz="quarter" idx="12"/>
          </p:nvPr>
        </p:nvSpPr>
        <p:spPr/>
        <p:txBody>
          <a:bodyPr/>
          <a:lstStyle/>
          <a:p>
            <a:fld id="{17DDCB47-265F-4369-B4B2-0FAA8CD44559}" type="slidenum">
              <a:rPr lang="lv-LV" smtClean="0"/>
              <a:t>‹#›</a:t>
            </a:fld>
            <a:endParaRPr lang="lv-LV"/>
          </a:p>
        </p:txBody>
      </p:sp>
    </p:spTree>
    <p:extLst>
      <p:ext uri="{BB962C8B-B14F-4D97-AF65-F5344CB8AC3E}">
        <p14:creationId xmlns:p14="http://schemas.microsoft.com/office/powerpoint/2010/main" val="3479880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97B3-F8AF-E64B-0E8F-29700B672261}"/>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7E8D006E-23C9-5CFA-22F9-EF85FC4D4A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B39D35-FAC2-CE5D-1D52-ECF8F53298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BF41DD62-E6ED-BA85-226F-70A3C43AC4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0B0A1F-B838-D746-A43C-7C62257875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B5C6FBF0-F83D-50BB-04FB-F19FF77AE54F}"/>
              </a:ext>
            </a:extLst>
          </p:cNvPr>
          <p:cNvSpPr>
            <a:spLocks noGrp="1"/>
          </p:cNvSpPr>
          <p:nvPr>
            <p:ph type="dt" sz="half" idx="10"/>
          </p:nvPr>
        </p:nvSpPr>
        <p:spPr/>
        <p:txBody>
          <a:bodyPr/>
          <a:lstStyle/>
          <a:p>
            <a:endParaRPr lang="lv-LV"/>
          </a:p>
        </p:txBody>
      </p:sp>
      <p:sp>
        <p:nvSpPr>
          <p:cNvPr id="8" name="Footer Placeholder 7">
            <a:extLst>
              <a:ext uri="{FF2B5EF4-FFF2-40B4-BE49-F238E27FC236}">
                <a16:creationId xmlns:a16="http://schemas.microsoft.com/office/drawing/2014/main" id="{E80B1F9E-32F3-26D2-532C-65AF0E7D635E}"/>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314AED8B-042C-A147-1FA4-A4D8514259A3}"/>
              </a:ext>
            </a:extLst>
          </p:cNvPr>
          <p:cNvSpPr>
            <a:spLocks noGrp="1"/>
          </p:cNvSpPr>
          <p:nvPr>
            <p:ph type="sldNum" sz="quarter" idx="12"/>
          </p:nvPr>
        </p:nvSpPr>
        <p:spPr/>
        <p:txBody>
          <a:bodyPr/>
          <a:lstStyle/>
          <a:p>
            <a:fld id="{17DDCB47-265F-4369-B4B2-0FAA8CD44559}" type="slidenum">
              <a:rPr lang="lv-LV" smtClean="0"/>
              <a:t>‹#›</a:t>
            </a:fld>
            <a:endParaRPr lang="lv-LV"/>
          </a:p>
        </p:txBody>
      </p:sp>
    </p:spTree>
    <p:extLst>
      <p:ext uri="{BB962C8B-B14F-4D97-AF65-F5344CB8AC3E}">
        <p14:creationId xmlns:p14="http://schemas.microsoft.com/office/powerpoint/2010/main" val="3806401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8516-D840-2158-DE88-C07C3A81E97A}"/>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A8AAFFD2-6F2C-457C-8547-D84B17ECDEE7}"/>
              </a:ext>
            </a:extLst>
          </p:cNvPr>
          <p:cNvSpPr>
            <a:spLocks noGrp="1"/>
          </p:cNvSpPr>
          <p:nvPr>
            <p:ph type="dt" sz="half" idx="10"/>
          </p:nvPr>
        </p:nvSpPr>
        <p:spPr/>
        <p:txBody>
          <a:bodyPr/>
          <a:lstStyle/>
          <a:p>
            <a:endParaRPr lang="lv-LV"/>
          </a:p>
        </p:txBody>
      </p:sp>
      <p:sp>
        <p:nvSpPr>
          <p:cNvPr id="4" name="Footer Placeholder 3">
            <a:extLst>
              <a:ext uri="{FF2B5EF4-FFF2-40B4-BE49-F238E27FC236}">
                <a16:creationId xmlns:a16="http://schemas.microsoft.com/office/drawing/2014/main" id="{A31BAD96-F05B-03C0-2967-E4D880B2FC4E}"/>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F2F3C023-225B-DA54-5347-AB0E63B779A4}"/>
              </a:ext>
            </a:extLst>
          </p:cNvPr>
          <p:cNvSpPr>
            <a:spLocks noGrp="1"/>
          </p:cNvSpPr>
          <p:nvPr>
            <p:ph type="sldNum" sz="quarter" idx="12"/>
          </p:nvPr>
        </p:nvSpPr>
        <p:spPr/>
        <p:txBody>
          <a:bodyPr/>
          <a:lstStyle/>
          <a:p>
            <a:fld id="{17DDCB47-265F-4369-B4B2-0FAA8CD44559}" type="slidenum">
              <a:rPr lang="lv-LV" smtClean="0"/>
              <a:t>‹#›</a:t>
            </a:fld>
            <a:endParaRPr lang="lv-LV"/>
          </a:p>
        </p:txBody>
      </p:sp>
    </p:spTree>
    <p:extLst>
      <p:ext uri="{BB962C8B-B14F-4D97-AF65-F5344CB8AC3E}">
        <p14:creationId xmlns:p14="http://schemas.microsoft.com/office/powerpoint/2010/main" val="1392460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5031CE-6086-6EA8-8271-40A32C49B76B}"/>
              </a:ext>
            </a:extLst>
          </p:cNvPr>
          <p:cNvSpPr>
            <a:spLocks noGrp="1"/>
          </p:cNvSpPr>
          <p:nvPr>
            <p:ph type="dt" sz="half" idx="10"/>
          </p:nvPr>
        </p:nvSpPr>
        <p:spPr/>
        <p:txBody>
          <a:bodyPr/>
          <a:lstStyle/>
          <a:p>
            <a:endParaRPr lang="lv-LV"/>
          </a:p>
        </p:txBody>
      </p:sp>
      <p:sp>
        <p:nvSpPr>
          <p:cNvPr id="3" name="Footer Placeholder 2">
            <a:extLst>
              <a:ext uri="{FF2B5EF4-FFF2-40B4-BE49-F238E27FC236}">
                <a16:creationId xmlns:a16="http://schemas.microsoft.com/office/drawing/2014/main" id="{01EFE193-A7C2-E285-DFC1-FFDB8AEE65D2}"/>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83EDC375-2008-9183-D3CE-CD97555F9F08}"/>
              </a:ext>
            </a:extLst>
          </p:cNvPr>
          <p:cNvSpPr>
            <a:spLocks noGrp="1"/>
          </p:cNvSpPr>
          <p:nvPr>
            <p:ph type="sldNum" sz="quarter" idx="12"/>
          </p:nvPr>
        </p:nvSpPr>
        <p:spPr/>
        <p:txBody>
          <a:bodyPr/>
          <a:lstStyle/>
          <a:p>
            <a:fld id="{17DDCB47-265F-4369-B4B2-0FAA8CD44559}" type="slidenum">
              <a:rPr lang="lv-LV" smtClean="0"/>
              <a:t>‹#›</a:t>
            </a:fld>
            <a:endParaRPr lang="lv-LV"/>
          </a:p>
        </p:txBody>
      </p:sp>
    </p:spTree>
    <p:extLst>
      <p:ext uri="{BB962C8B-B14F-4D97-AF65-F5344CB8AC3E}">
        <p14:creationId xmlns:p14="http://schemas.microsoft.com/office/powerpoint/2010/main" val="188146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E6227-9A7E-2E0B-43DD-F14CD079B1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8E5BD59F-C14C-D5B3-0DDA-EB113CC89F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36DBAF95-536F-0630-13F2-448A7B610D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7C71BA-1159-7C0B-2173-A8DB5A42B7D8}"/>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C8F79981-28D6-14AA-9C6A-6FE221DAA4E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61B68BF9-9CFE-F101-B42F-D6AD2F8BCB1E}"/>
              </a:ext>
            </a:extLst>
          </p:cNvPr>
          <p:cNvSpPr>
            <a:spLocks noGrp="1"/>
          </p:cNvSpPr>
          <p:nvPr>
            <p:ph type="sldNum" sz="quarter" idx="12"/>
          </p:nvPr>
        </p:nvSpPr>
        <p:spPr/>
        <p:txBody>
          <a:bodyPr/>
          <a:lstStyle/>
          <a:p>
            <a:fld id="{17DDCB47-265F-4369-B4B2-0FAA8CD44559}" type="slidenum">
              <a:rPr lang="lv-LV" smtClean="0"/>
              <a:t>‹#›</a:t>
            </a:fld>
            <a:endParaRPr lang="lv-LV"/>
          </a:p>
        </p:txBody>
      </p:sp>
    </p:spTree>
    <p:extLst>
      <p:ext uri="{BB962C8B-B14F-4D97-AF65-F5344CB8AC3E}">
        <p14:creationId xmlns:p14="http://schemas.microsoft.com/office/powerpoint/2010/main" val="1327347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523ED-BE73-A13E-07BB-102BD9E33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6ADBB581-A5B0-49A5-DF0C-ABE6CC0691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2BD846AD-FFAF-B6DF-6985-1154E5B36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3868EA-2E7A-AC3C-8E3D-F7D93E65732D}"/>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703D04DD-C0F6-589A-F137-E2BC8380627D}"/>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D4355750-A148-9B3A-33A0-6A6B6A8ECDDA}"/>
              </a:ext>
            </a:extLst>
          </p:cNvPr>
          <p:cNvSpPr>
            <a:spLocks noGrp="1"/>
          </p:cNvSpPr>
          <p:nvPr>
            <p:ph type="sldNum" sz="quarter" idx="12"/>
          </p:nvPr>
        </p:nvSpPr>
        <p:spPr/>
        <p:txBody>
          <a:bodyPr/>
          <a:lstStyle/>
          <a:p>
            <a:fld id="{17DDCB47-265F-4369-B4B2-0FAA8CD44559}" type="slidenum">
              <a:rPr lang="lv-LV" smtClean="0"/>
              <a:t>‹#›</a:t>
            </a:fld>
            <a:endParaRPr lang="lv-LV"/>
          </a:p>
        </p:txBody>
      </p:sp>
    </p:spTree>
    <p:extLst>
      <p:ext uri="{BB962C8B-B14F-4D97-AF65-F5344CB8AC3E}">
        <p14:creationId xmlns:p14="http://schemas.microsoft.com/office/powerpoint/2010/main" val="3900889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C228-61F4-3000-C94F-0E2439496F6C}"/>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55D541C9-A083-ED4D-64FF-31862CDBB2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7C83878-BD9D-0E0C-5533-23FC14A2DD82}"/>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366A96D8-78B8-8240-766B-06DD795E817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07190F4-D454-6A4F-C740-A56A73E50ECD}"/>
              </a:ext>
            </a:extLst>
          </p:cNvPr>
          <p:cNvSpPr>
            <a:spLocks noGrp="1"/>
          </p:cNvSpPr>
          <p:nvPr>
            <p:ph type="sldNum" sz="quarter" idx="12"/>
          </p:nvPr>
        </p:nvSpPr>
        <p:spPr/>
        <p:txBody>
          <a:bodyPr/>
          <a:lstStyle/>
          <a:p>
            <a:fld id="{17DDCB47-265F-4369-B4B2-0FAA8CD44559}" type="slidenum">
              <a:rPr lang="lv-LV" smtClean="0"/>
              <a:t>‹#›</a:t>
            </a:fld>
            <a:endParaRPr lang="lv-LV"/>
          </a:p>
        </p:txBody>
      </p:sp>
    </p:spTree>
    <p:extLst>
      <p:ext uri="{BB962C8B-B14F-4D97-AF65-F5344CB8AC3E}">
        <p14:creationId xmlns:p14="http://schemas.microsoft.com/office/powerpoint/2010/main" val="3229679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20D6EE-1BFF-1E7A-0FBB-97016B09CF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80081B50-486B-37BB-454A-6A860E9285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AC955F0-448D-72B6-24CA-DCDFF90CD370}"/>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0BA51F87-BF0F-43CD-C77B-D7ECDC99B5F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67E4861-C09B-F91A-0224-3CED4FA594E9}"/>
              </a:ext>
            </a:extLst>
          </p:cNvPr>
          <p:cNvSpPr>
            <a:spLocks noGrp="1"/>
          </p:cNvSpPr>
          <p:nvPr>
            <p:ph type="sldNum" sz="quarter" idx="12"/>
          </p:nvPr>
        </p:nvSpPr>
        <p:spPr/>
        <p:txBody>
          <a:bodyPr/>
          <a:lstStyle/>
          <a:p>
            <a:fld id="{17DDCB47-265F-4369-B4B2-0FAA8CD44559}" type="slidenum">
              <a:rPr lang="lv-LV" smtClean="0"/>
              <a:t>‹#›</a:t>
            </a:fld>
            <a:endParaRPr lang="lv-LV"/>
          </a:p>
        </p:txBody>
      </p:sp>
    </p:spTree>
    <p:extLst>
      <p:ext uri="{BB962C8B-B14F-4D97-AF65-F5344CB8AC3E}">
        <p14:creationId xmlns:p14="http://schemas.microsoft.com/office/powerpoint/2010/main" val="3230099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A6352A8-4051-42C6-9299-7D554D330AD5}" type="slidenum">
              <a:rPr lang="lv-LV" smtClean="0"/>
              <a:t>‹#›</a:t>
            </a:fld>
            <a:endParaRPr lang="lv-LV"/>
          </a:p>
        </p:txBody>
      </p:sp>
    </p:spTree>
    <p:extLst>
      <p:ext uri="{BB962C8B-B14F-4D97-AF65-F5344CB8AC3E}">
        <p14:creationId xmlns:p14="http://schemas.microsoft.com/office/powerpoint/2010/main" val="3654163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87600" y="381000"/>
            <a:ext cx="8128000" cy="1036642"/>
          </a:xfrm>
        </p:spPr>
        <p:txBody>
          <a:bodyPr>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3876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3876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D92FF160-168F-490B-AC1D-06E99DC56A5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CA50152C-A5AE-4037-8E77-C398DB665690}"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39875286-5561-EC57-BFF0-9E6F1105C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2572695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4E4803C0-9192-4CC8-9B42-3F665F367921}" type="slidenum">
              <a:rPr lang="en-US" altLang="en-US"/>
              <a:pPr>
                <a:defRPr/>
              </a:pPr>
              <a:t>‹#›</a:t>
            </a:fld>
            <a:endParaRPr lang="en-US" altLang="en-US"/>
          </a:p>
        </p:txBody>
      </p:sp>
    </p:spTree>
    <p:extLst>
      <p:ext uri="{BB962C8B-B14F-4D97-AF65-F5344CB8AC3E}">
        <p14:creationId xmlns:p14="http://schemas.microsoft.com/office/powerpoint/2010/main" val="4266037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3FAA031-9D79-4CB3-A2AE-314FE08CE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2" name="Picture 1" descr="A green rectangle in a black background&#10;&#10;Description automatically generated">
            <a:extLst>
              <a:ext uri="{FF2B5EF4-FFF2-40B4-BE49-F238E27FC236}">
                <a16:creationId xmlns:a16="http://schemas.microsoft.com/office/drawing/2014/main" id="{A2632C4A-8CA7-A388-4FB5-51EFAED0D0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077" y="0"/>
            <a:ext cx="2939845" cy="2939845"/>
          </a:xfrm>
          <a:prstGeom prst="rect">
            <a:avLst/>
          </a:prstGeom>
        </p:spPr>
      </p:pic>
    </p:spTree>
    <p:extLst>
      <p:ext uri="{BB962C8B-B14F-4D97-AF65-F5344CB8AC3E}">
        <p14:creationId xmlns:p14="http://schemas.microsoft.com/office/powerpoint/2010/main" val="2226924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5C0D2F1F-BD73-479C-B027-B3AB99A295F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BAFD0658-85EC-4BDE-800A-C42156FBEBD6}"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137AFF0A-B088-9B5A-815B-6449199809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3156972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txBody>
          <a:bodyPr/>
          <a:lstStyle/>
          <a:p>
            <a:endParaRPr lang="lv-LV" sz="1500"/>
          </a:p>
        </p:txBody>
      </p:sp>
      <p:sp>
        <p:nvSpPr>
          <p:cNvPr id="3" name="Shape 1"/>
          <p:cNvSpPr/>
          <p:nvPr/>
        </p:nvSpPr>
        <p:spPr>
          <a:xfrm>
            <a:off x="0" y="0"/>
            <a:ext cx="12192000" cy="6858000"/>
          </a:xfrm>
          <a:prstGeom prst="rect">
            <a:avLst/>
          </a:prstGeom>
          <a:solidFill>
            <a:srgbClr val="FFFFFF">
              <a:alpha val="95000"/>
            </a:srgbClr>
          </a:solidFill>
          <a:ln/>
        </p:spPr>
        <p:txBody>
          <a:bodyPr/>
          <a:lstStyle/>
          <a:p>
            <a:endParaRPr lang="lv-LV" sz="1500"/>
          </a:p>
        </p:txBody>
      </p:sp>
      <p:pic>
        <p:nvPicPr>
          <p:cNvPr id="4" name="Image 0" descr="preencoded.png">
            <a:hlinkClick r:id="rId2"/>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21768929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256AB623-E671-40A3-8816-C4F3AC781D5E}"/>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pPr>
              <a:defRPr/>
            </a:pPr>
            <a:fld id="{3C07DC74-23A1-4829-ADFE-D6078EEF1E7E}" type="slidenum">
              <a:rPr lang="en-US" altLang="en-US"/>
              <a:pPr>
                <a:defRPr/>
              </a:pPr>
              <a:t>‹#›</a:t>
            </a:fld>
            <a:endParaRPr lang="en-US" altLang="en-US"/>
          </a:p>
        </p:txBody>
      </p:sp>
      <p:pic>
        <p:nvPicPr>
          <p:cNvPr id="2" name="Picture 1" descr="A green rectangle in a black background&#10;&#10;Description automatically generated">
            <a:extLst>
              <a:ext uri="{FF2B5EF4-FFF2-40B4-BE49-F238E27FC236}">
                <a16:creationId xmlns:a16="http://schemas.microsoft.com/office/drawing/2014/main" id="{E203FFA5-1D36-5611-C122-BC4DB2018A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4087888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AF3B2330-8D40-4CC7-AACD-7FDE933992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61D3125F-3121-44D9-91C0-D1AAEA1AACF9}"/>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1" name="Picture 10" descr="A green rectangle in a black background&#10;&#10;Description automatically generated">
            <a:extLst>
              <a:ext uri="{FF2B5EF4-FFF2-40B4-BE49-F238E27FC236}">
                <a16:creationId xmlns:a16="http://schemas.microsoft.com/office/drawing/2014/main" id="{217BAA24-0938-1212-EFAF-48B88F6DFC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077" y="0"/>
            <a:ext cx="2939845" cy="2939845"/>
          </a:xfrm>
          <a:prstGeom prst="rect">
            <a:avLst/>
          </a:prstGeom>
        </p:spPr>
      </p:pic>
    </p:spTree>
    <p:extLst>
      <p:ext uri="{BB962C8B-B14F-4D97-AF65-F5344CB8AC3E}">
        <p14:creationId xmlns:p14="http://schemas.microsoft.com/office/powerpoint/2010/main" val="546687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87600" y="381000"/>
            <a:ext cx="8128000" cy="1036642"/>
          </a:xfrm>
        </p:spPr>
        <p:txBody>
          <a:bodyPr>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3876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3876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D92FF160-168F-490B-AC1D-06E99DC56A5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CA50152C-A5AE-4037-8E77-C398DB665690}"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39875286-5561-EC57-BFF0-9E6F1105C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1572107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7C624CB8-D7E2-446F-853A-AC8E48C8A1AA}"/>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0C4748C0-97F6-4124-ABAA-BC179355A8D9}" type="slidenum">
              <a:rPr lang="en-US" altLang="en-US"/>
              <a:pPr>
                <a:defRPr/>
              </a:pPr>
              <a:t>‹#›</a:t>
            </a:fld>
            <a:endParaRPr lang="en-US" altLang="en-US"/>
          </a:p>
        </p:txBody>
      </p:sp>
      <p:pic>
        <p:nvPicPr>
          <p:cNvPr id="4" name="Picture 3" descr="A green rectangle in a black background&#10;&#10;Description automatically generated">
            <a:extLst>
              <a:ext uri="{FF2B5EF4-FFF2-40B4-BE49-F238E27FC236}">
                <a16:creationId xmlns:a16="http://schemas.microsoft.com/office/drawing/2014/main" id="{679FFAD7-9E25-2B28-4CB3-4C6B0C96CC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1336306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826A0304-7DE6-484F-9DBB-CC405F9980FF}"/>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6EC86103-D66E-4E9A-96C5-D6C35700C8C6}"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0CCF6CF9-D138-CA5D-4F1A-87F4F29ACB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232049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A6352A8-4051-42C6-9299-7D554D330AD5}" type="slidenum">
              <a:rPr lang="lv-LV" smtClean="0"/>
              <a:t>‹#›</a:t>
            </a:fld>
            <a:endParaRPr lang="lv-LV"/>
          </a:p>
        </p:txBody>
      </p:sp>
    </p:spTree>
    <p:extLst>
      <p:ext uri="{BB962C8B-B14F-4D97-AF65-F5344CB8AC3E}">
        <p14:creationId xmlns:p14="http://schemas.microsoft.com/office/powerpoint/2010/main" val="36766071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256AB623-E671-40A3-8816-C4F3AC781D5E}"/>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pPr>
              <a:defRPr/>
            </a:pPr>
            <a:fld id="{3C07DC74-23A1-4829-ADFE-D6078EEF1E7E}" type="slidenum">
              <a:rPr lang="en-US" altLang="en-US"/>
              <a:pPr>
                <a:defRPr/>
              </a:pPr>
              <a:t>‹#›</a:t>
            </a:fld>
            <a:endParaRPr lang="en-US" altLang="en-US"/>
          </a:p>
        </p:txBody>
      </p:sp>
      <p:pic>
        <p:nvPicPr>
          <p:cNvPr id="2" name="Picture 1" descr="A green rectangle in a black background&#10;&#10;Description automatically generated">
            <a:extLst>
              <a:ext uri="{FF2B5EF4-FFF2-40B4-BE49-F238E27FC236}">
                <a16:creationId xmlns:a16="http://schemas.microsoft.com/office/drawing/2014/main" id="{E203FFA5-1D36-5611-C122-BC4DB2018A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3461330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72672629-D088-400F-9280-083D0A2D3E69}"/>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D2535878-322B-41E6-819E-6EE0C5A9D2A1}" type="slidenum">
              <a:rPr lang="en-US" altLang="en-US"/>
              <a:pPr>
                <a:defRPr/>
              </a:pPr>
              <a:t>‹#›</a:t>
            </a:fld>
            <a:endParaRPr lang="en-US" altLang="en-US"/>
          </a:p>
        </p:txBody>
      </p:sp>
      <p:pic>
        <p:nvPicPr>
          <p:cNvPr id="2" name="Picture 1" descr="A green rectangle in a black background&#10;&#10;Description automatically generated">
            <a:extLst>
              <a:ext uri="{FF2B5EF4-FFF2-40B4-BE49-F238E27FC236}">
                <a16:creationId xmlns:a16="http://schemas.microsoft.com/office/drawing/2014/main" id="{60946E85-E6F8-F79F-301F-E7FBFF54D4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3148025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A913227E-8DB4-4AF7-B2D1-7C8C29588E2B}"/>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88FE3F0-7E1D-4EA7-B976-908B0D4601A8}" type="slidenum">
              <a:rPr lang="en-US" altLang="en-US"/>
              <a:pPr>
                <a:defRPr/>
              </a:pPr>
              <a:t>‹#›</a:t>
            </a:fld>
            <a:endParaRPr lang="en-US" altLang="en-US"/>
          </a:p>
        </p:txBody>
      </p:sp>
      <p:pic>
        <p:nvPicPr>
          <p:cNvPr id="2" name="Picture 1" descr="A green rectangle in a black background&#10;&#10;Description automatically generated">
            <a:extLst>
              <a:ext uri="{FF2B5EF4-FFF2-40B4-BE49-F238E27FC236}">
                <a16:creationId xmlns:a16="http://schemas.microsoft.com/office/drawing/2014/main" id="{25E63217-F718-2FEA-3681-4FEBEE042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7430906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5C0D2F1F-BD73-479C-B027-B3AB99A295F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BAFD0658-85EC-4BDE-800A-C42156FBEBD6}"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137AFF0A-B088-9B5A-815B-6449199809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42662270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3FAA031-9D79-4CB3-A2AE-314FE08CE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2" name="Picture 1" descr="A green rectangle in a black background&#10;&#10;Description automatically generated">
            <a:extLst>
              <a:ext uri="{FF2B5EF4-FFF2-40B4-BE49-F238E27FC236}">
                <a16:creationId xmlns:a16="http://schemas.microsoft.com/office/drawing/2014/main" id="{A2632C4A-8CA7-A388-4FB5-51EFAED0D0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077" y="0"/>
            <a:ext cx="2939845" cy="2939845"/>
          </a:xfrm>
          <a:prstGeom prst="rect">
            <a:avLst/>
          </a:prstGeom>
        </p:spPr>
      </p:pic>
    </p:spTree>
    <p:extLst>
      <p:ext uri="{BB962C8B-B14F-4D97-AF65-F5344CB8AC3E}">
        <p14:creationId xmlns:p14="http://schemas.microsoft.com/office/powerpoint/2010/main" val="3792082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3"/>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2" y="6324600"/>
            <a:ext cx="4721076"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223478" y="6324600"/>
            <a:ext cx="562124" cy="304800"/>
          </a:xfrm>
        </p:spPr>
        <p:txBody>
          <a:bodyPr/>
          <a:lstStyle>
            <a:lvl1pPr>
              <a:defRPr sz="1000">
                <a:latin typeface="Verdana" panose="020B0604030504040204" pitchFamily="34" charset="0"/>
              </a:defRPr>
            </a:lvl1pPr>
          </a:lstStyle>
          <a:p>
            <a:fld id="{0B582915-0310-4CDD-9A79-BDC3E59340E8}" type="slidenum">
              <a:rPr lang="en-US" altLang="lv-LV"/>
              <a:pPr/>
              <a:t>‹#›</a:t>
            </a:fld>
            <a:endParaRPr lang="en-US" altLang="lv-LV"/>
          </a:p>
        </p:txBody>
      </p:sp>
      <p:pic>
        <p:nvPicPr>
          <p:cNvPr id="4" name="Picture 3" descr="A green rectangle in a black background&#10;&#10;Description automatically generated">
            <a:extLst>
              <a:ext uri="{FF2B5EF4-FFF2-40B4-BE49-F238E27FC236}">
                <a16:creationId xmlns:a16="http://schemas.microsoft.com/office/drawing/2014/main" id="{778469EB-00BC-E620-DC17-25687B986E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309562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7A6352A8-4051-42C6-9299-7D554D330AD5}" type="slidenum">
              <a:rPr lang="lv-LV" smtClean="0"/>
              <a:t>‹#›</a:t>
            </a:fld>
            <a:endParaRPr lang="lv-LV"/>
          </a:p>
        </p:txBody>
      </p:sp>
    </p:spTree>
    <p:extLst>
      <p:ext uri="{BB962C8B-B14F-4D97-AF65-F5344CB8AC3E}">
        <p14:creationId xmlns:p14="http://schemas.microsoft.com/office/powerpoint/2010/main" val="325087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7A6352A8-4051-42C6-9299-7D554D330AD5}" type="slidenum">
              <a:rPr lang="lv-LV" smtClean="0"/>
              <a:t>‹#›</a:t>
            </a:fld>
            <a:endParaRPr lang="lv-LV"/>
          </a:p>
        </p:txBody>
      </p:sp>
    </p:spTree>
    <p:extLst>
      <p:ext uri="{BB962C8B-B14F-4D97-AF65-F5344CB8AC3E}">
        <p14:creationId xmlns:p14="http://schemas.microsoft.com/office/powerpoint/2010/main" val="189692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7A6352A8-4051-42C6-9299-7D554D330AD5}" type="slidenum">
              <a:rPr lang="lv-LV" smtClean="0"/>
              <a:t>‹#›</a:t>
            </a:fld>
            <a:endParaRPr lang="lv-LV"/>
          </a:p>
        </p:txBody>
      </p:sp>
    </p:spTree>
    <p:extLst>
      <p:ext uri="{BB962C8B-B14F-4D97-AF65-F5344CB8AC3E}">
        <p14:creationId xmlns:p14="http://schemas.microsoft.com/office/powerpoint/2010/main" val="62796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A6352A8-4051-42C6-9299-7D554D330AD5}" type="slidenum">
              <a:rPr lang="lv-LV" smtClean="0"/>
              <a:t>‹#›</a:t>
            </a:fld>
            <a:endParaRPr lang="lv-LV"/>
          </a:p>
        </p:txBody>
      </p:sp>
    </p:spTree>
    <p:extLst>
      <p:ext uri="{BB962C8B-B14F-4D97-AF65-F5344CB8AC3E}">
        <p14:creationId xmlns:p14="http://schemas.microsoft.com/office/powerpoint/2010/main" val="1322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A6352A8-4051-42C6-9299-7D554D330AD5}" type="slidenum">
              <a:rPr lang="lv-LV" smtClean="0"/>
              <a:t>‹#›</a:t>
            </a:fld>
            <a:endParaRPr lang="lv-LV"/>
          </a:p>
        </p:txBody>
      </p:sp>
    </p:spTree>
    <p:extLst>
      <p:ext uri="{BB962C8B-B14F-4D97-AF65-F5344CB8AC3E}">
        <p14:creationId xmlns:p14="http://schemas.microsoft.com/office/powerpoint/2010/main" val="72456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3.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grpSp>
      <p:sp>
        <p:nvSpPr>
          <p:cNvPr id="2" name="Title Placeholder 1"/>
          <p:cNvSpPr>
            <a:spLocks noGrp="1"/>
          </p:cNvSpPr>
          <p:nvPr>
            <p:ph type="title"/>
          </p:nvPr>
        </p:nvSpPr>
        <p:spPr>
          <a:xfrm>
            <a:off x="2164995" y="584912"/>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lv-LV"/>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A6352A8-4051-42C6-9299-7D554D330AD5}" type="slidenum">
              <a:rPr lang="lv-LV" smtClean="0"/>
              <a:t>‹#›</a:t>
            </a:fld>
            <a:endParaRPr lang="lv-LV"/>
          </a:p>
        </p:txBody>
      </p:sp>
      <p:pic>
        <p:nvPicPr>
          <p:cNvPr id="8" name="Picture 7" descr="A green rectangle in a black background&#10;&#10;Description automatically generated">
            <a:extLst>
              <a:ext uri="{FF2B5EF4-FFF2-40B4-BE49-F238E27FC236}">
                <a16:creationId xmlns:a16="http://schemas.microsoft.com/office/drawing/2014/main" id="{15AE9A61-238C-6442-52C8-EFDAF9787C9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225547467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7" r:id="rId18"/>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53E375-BBEB-A277-3940-016E2DF64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0E2898C8-8E7E-8CAE-A668-A630F095D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494C5FB-98D4-216C-CE92-021E31C51B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lv-LV"/>
          </a:p>
        </p:txBody>
      </p:sp>
      <p:sp>
        <p:nvSpPr>
          <p:cNvPr id="5" name="Footer Placeholder 4">
            <a:extLst>
              <a:ext uri="{FF2B5EF4-FFF2-40B4-BE49-F238E27FC236}">
                <a16:creationId xmlns:a16="http://schemas.microsoft.com/office/drawing/2014/main" id="{0DDEAF46-04F9-F251-F914-770157EB6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v-LV"/>
          </a:p>
        </p:txBody>
      </p:sp>
      <p:sp>
        <p:nvSpPr>
          <p:cNvPr id="6" name="Slide Number Placeholder 5">
            <a:extLst>
              <a:ext uri="{FF2B5EF4-FFF2-40B4-BE49-F238E27FC236}">
                <a16:creationId xmlns:a16="http://schemas.microsoft.com/office/drawing/2014/main" id="{24F3E0C9-26D5-7BBA-EC0A-B09BF568C6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DDCB47-265F-4369-B4B2-0FAA8CD44559}" type="slidenum">
              <a:rPr lang="lv-LV" smtClean="0"/>
              <a:t>‹#›</a:t>
            </a:fld>
            <a:endParaRPr lang="lv-LV"/>
          </a:p>
        </p:txBody>
      </p:sp>
    </p:spTree>
    <p:extLst>
      <p:ext uri="{BB962C8B-B14F-4D97-AF65-F5344CB8AC3E}">
        <p14:creationId xmlns:p14="http://schemas.microsoft.com/office/powerpoint/2010/main" val="183616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94" r:id="rId16"/>
    <p:sldLayoutId id="2147483819"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404DA1C-108B-4B9A-9E15-7AFB00F27D0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5AA6B3FB-7A0A-4DEE-8514-B2571401BF78}"/>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F4D77352-6957-4DCA-8333-0B27B383CA07}"/>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413C3402-B4CF-4E0A-B1AC-58845FAEBFE8}" type="datetime1">
              <a:rPr lang="en-US"/>
              <a:pPr>
                <a:defRPr/>
              </a:pPr>
              <a:t>4/27/2026</a:t>
            </a:fld>
            <a:endParaRPr lang="en-US"/>
          </a:p>
        </p:txBody>
      </p:sp>
      <p:sp>
        <p:nvSpPr>
          <p:cNvPr id="5" name="Footer Placeholder 4">
            <a:extLst>
              <a:ext uri="{FF2B5EF4-FFF2-40B4-BE49-F238E27FC236}">
                <a16:creationId xmlns:a16="http://schemas.microsoft.com/office/drawing/2014/main" id="{634BA068-C847-4FA5-913B-D95A006B8671}"/>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ED76D76-89D7-49E5-84B6-872233876D42}"/>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97B9F516-C71F-41B2-988A-4CDDC11D72A9}" type="slidenum">
              <a:rPr lang="en-US" altLang="en-US"/>
              <a:pPr>
                <a:defRPr/>
              </a:pPr>
              <a:t>‹#›</a:t>
            </a:fld>
            <a:endParaRPr lang="en-US" altLang="en-US"/>
          </a:p>
        </p:txBody>
      </p:sp>
    </p:spTree>
    <p:extLst>
      <p:ext uri="{BB962C8B-B14F-4D97-AF65-F5344CB8AC3E}">
        <p14:creationId xmlns:p14="http://schemas.microsoft.com/office/powerpoint/2010/main" val="301799636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7.xml"/><Relationship Id="rId5" Type="http://schemas.openxmlformats.org/officeDocument/2006/relationships/image" Target="../media/image16.png"/><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sv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4.sv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26.svg"/><Relationship Id="rId10" Type="http://schemas.openxmlformats.org/officeDocument/2006/relationships/image" Target="../media/image27.png"/><Relationship Id="rId4" Type="http://schemas.openxmlformats.org/officeDocument/2006/relationships/image" Target="../media/image25.sv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sv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0.xml"/><Relationship Id="rId5" Type="http://schemas.openxmlformats.org/officeDocument/2006/relationships/image" Target="../media/image22.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5.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7.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0.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hyperlink" Target="https://www.remigracija.lv/" TargetMode="External"/><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45.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hyperlink" Target="http://Latvija.gov.lv" TargetMode="External"/><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0.xml"/><Relationship Id="rId5" Type="http://schemas.openxmlformats.org/officeDocument/2006/relationships/chart" Target="../charts/chart11.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hyperlink" Target="http://latvija.lv/" TargetMode="External"/><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slideLayout" Target="../slideLayouts/slideLayout17.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17.xml"/><Relationship Id="rId5" Type="http://schemas.openxmlformats.org/officeDocument/2006/relationships/chart" Target="../charts/chart14.xml"/><Relationship Id="rId4" Type="http://schemas.openxmlformats.org/officeDocument/2006/relationships/chart" Target="../charts/chart13.xml"/></Relationships>
</file>

<file path=ppt/slides/_rels/slide45.xml.rels><?xml version="1.0" encoding="UTF-8" standalone="yes"?>
<Relationships xmlns="http://schemas.openxmlformats.org/package/2006/relationships"><Relationship Id="rId8" Type="http://schemas.openxmlformats.org/officeDocument/2006/relationships/image" Target="cid:image007.png@01D9A8E1.9CACD260" TargetMode="External"/><Relationship Id="rId13" Type="http://schemas.openxmlformats.org/officeDocument/2006/relationships/hyperlink" Target="https://www.varam.gov.lv/lv" TargetMode="External"/><Relationship Id="rId3" Type="http://schemas.openxmlformats.org/officeDocument/2006/relationships/hyperlink" Target="https://twitter.com/VARAM_Latvija" TargetMode="External"/><Relationship Id="rId7" Type="http://schemas.openxmlformats.org/officeDocument/2006/relationships/image" Target="../media/image54.png"/><Relationship Id="rId12" Type="http://schemas.openxmlformats.org/officeDocument/2006/relationships/image" Target="cid:image011.png@01D9A8E1.9CACD260" TargetMode="External"/><Relationship Id="rId2" Type="http://schemas.openxmlformats.org/officeDocument/2006/relationships/notesSlide" Target="../notesSlides/notesSlide31.xml"/><Relationship Id="rId1" Type="http://schemas.openxmlformats.org/officeDocument/2006/relationships/slideLayout" Target="../slideLayouts/slideLayout32.xml"/><Relationship Id="rId6" Type="http://schemas.openxmlformats.org/officeDocument/2006/relationships/image" Target="cid:image006.png@01D9A8E1.9CACD260" TargetMode="External"/><Relationship Id="rId11" Type="http://schemas.openxmlformats.org/officeDocument/2006/relationships/image" Target="../media/image56.png"/><Relationship Id="rId5" Type="http://schemas.openxmlformats.org/officeDocument/2006/relationships/image" Target="../media/image53.png"/><Relationship Id="rId10"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hyperlink" Target="https://www.linkedin.com/company/vides-aizsardz%C4%ABbas-un-re%C4%A3ion%C4%81l%C4%81s-att%C4%ABst%C4%ABbas-ministrij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15.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1.xml"/><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yellow building with windows&#10;&#10;AI-generated content may be incorrect.">
            <a:extLst>
              <a:ext uri="{FF2B5EF4-FFF2-40B4-BE49-F238E27FC236}">
                <a16:creationId xmlns:a16="http://schemas.microsoft.com/office/drawing/2014/main" id="{0D714FF6-4BEB-D37D-B5D8-3EF200568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C85E7472-129D-66D2-ACAE-882DC3835ABE}"/>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CA50152C-A5AE-4037-8E77-C398DB665690}" type="slidenum">
              <a:rPr kumimoji="0" lang="en-US" altLang="en-US"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a:t>
            </a:fld>
            <a:endPar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9" name="Text Placeholder 1">
            <a:extLst>
              <a:ext uri="{FF2B5EF4-FFF2-40B4-BE49-F238E27FC236}">
                <a16:creationId xmlns:a16="http://schemas.microsoft.com/office/drawing/2014/main" id="{64E5716D-F6B5-5CBE-9D30-8FE18B60B230}"/>
              </a:ext>
            </a:extLst>
          </p:cNvPr>
          <p:cNvSpPr>
            <a:spLocks noGrp="1"/>
          </p:cNvSpPr>
          <p:nvPr>
            <p:ph type="body" sz="quarter" idx="10"/>
          </p:nvPr>
        </p:nvSpPr>
        <p:spPr>
          <a:xfrm>
            <a:off x="280987" y="2485845"/>
            <a:ext cx="6219825" cy="1387537"/>
          </a:xfrm>
        </p:spPr>
        <p:txBody>
          <a:bodyPr wrap="square">
            <a:spAutoFit/>
          </a:bodyPr>
          <a:lstStyle/>
          <a:p>
            <a:pPr algn="ctr"/>
            <a:r>
              <a:rPr lang="lv-LV" altLang="lv-LV" sz="2800" b="1" dirty="0">
                <a:solidFill>
                  <a:srgbClr val="29702A"/>
                </a:solidFill>
                <a:latin typeface="Verdana"/>
                <a:ea typeface="Verdana"/>
              </a:rPr>
              <a:t>Viedās administrācijas un reģionālās attīstības ministrija</a:t>
            </a:r>
          </a:p>
        </p:txBody>
      </p:sp>
      <p:sp>
        <p:nvSpPr>
          <p:cNvPr id="10" name="Text Placeholder 2">
            <a:extLst>
              <a:ext uri="{FF2B5EF4-FFF2-40B4-BE49-F238E27FC236}">
                <a16:creationId xmlns:a16="http://schemas.microsoft.com/office/drawing/2014/main" id="{226B63E0-7E85-D92E-83FB-9DD894A41CEF}"/>
              </a:ext>
            </a:extLst>
          </p:cNvPr>
          <p:cNvSpPr txBox="1">
            <a:spLocks/>
          </p:cNvSpPr>
          <p:nvPr/>
        </p:nvSpPr>
        <p:spPr bwMode="auto">
          <a:xfrm>
            <a:off x="438150" y="4305300"/>
            <a:ext cx="5905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lnSpcReduction="10000"/>
          </a:bodyPr>
          <a:lstStyle>
            <a:lvl1pPr marL="0" indent="0" algn="ctr" defTabSz="938213" rtl="0" eaLnBrk="0" fontAlgn="base" hangingPunct="0">
              <a:spcBef>
                <a:spcPct val="20000"/>
              </a:spcBef>
              <a:spcAft>
                <a:spcPct val="0"/>
              </a:spcAft>
              <a:buFont typeface="Arial" panose="020B0604020202020204" pitchFamily="34" charset="0"/>
              <a:buNone/>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marR="0" lvl="0" indent="0" algn="ctr"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100" b="0"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Informācija sagatavota, pamatojoties uz Likuma par budžetu un finanšu vadību 28.</a:t>
            </a:r>
            <a:r>
              <a:rPr kumimoji="0" lang="en-US" sz="1100" b="0" i="1" u="none" strike="noStrike" kern="1200" cap="none" spc="0" normalizeH="0" baseline="3000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1</a:t>
            </a:r>
            <a:r>
              <a:rPr kumimoji="0" lang="lv-LV" sz="1100" b="0"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pa</a:t>
            </a:r>
            <a:r>
              <a:rPr kumimoji="0" lang="en-US" sz="1100" b="0"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n</a:t>
            </a:r>
            <a:r>
              <a:rPr kumimoji="0" lang="lv-LV" sz="1100" b="0"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ta otro daļu, lai sniegtu attiecīgajām Saeimas komisijām informāciju par darbības mērķiem un rezultātiem, iepriekšējā gada budžeta izpildi, sasniegtajiem rezultātiem atbilstoši izlietotajiem resursiem un ieguvumu sabiedrībai un ietekmi uz nozaru politiku turpmāko finansēšanu vidējā termiņā.</a:t>
            </a:r>
          </a:p>
        </p:txBody>
      </p:sp>
      <p:sp>
        <p:nvSpPr>
          <p:cNvPr id="11" name="Text Placeholder 2">
            <a:extLst>
              <a:ext uri="{FF2B5EF4-FFF2-40B4-BE49-F238E27FC236}">
                <a16:creationId xmlns:a16="http://schemas.microsoft.com/office/drawing/2014/main" id="{1BA02F74-4E8B-9C33-7379-AD1D96559784}"/>
              </a:ext>
            </a:extLst>
          </p:cNvPr>
          <p:cNvSpPr txBox="1">
            <a:spLocks/>
          </p:cNvSpPr>
          <p:nvPr/>
        </p:nvSpPr>
        <p:spPr>
          <a:xfrm>
            <a:off x="1481136" y="6157119"/>
            <a:ext cx="3819525" cy="639762"/>
          </a:xfrm>
          <a:prstGeom prst="rect">
            <a:avLst/>
          </a:prstGeom>
        </p:spPr>
        <p:txBody>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marR="0" lvl="0" indent="0" algn="ctr"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alt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2026. </a:t>
            </a:r>
            <a:r>
              <a:rPr kumimoji="0" lang="lv-LV" altLang="lv-LV"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gada 30.aprīlis</a:t>
            </a:r>
            <a:endParaRPr kumimoji="0" lang="lv-LV" alt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546104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700C2-5C94-149E-84ED-BE779891CD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4A6AC2-4B4D-CF80-3A07-D75478388381}"/>
              </a:ext>
            </a:extLst>
          </p:cNvPr>
          <p:cNvSpPr>
            <a:spLocks noGrp="1"/>
          </p:cNvSpPr>
          <p:nvPr>
            <p:ph type="title"/>
          </p:nvPr>
        </p:nvSpPr>
        <p:spPr>
          <a:xfrm>
            <a:off x="2387600" y="381000"/>
            <a:ext cx="8128000" cy="865909"/>
          </a:xfrm>
        </p:spPr>
        <p:txBody>
          <a:bodyPr>
            <a:normAutofit/>
          </a:bodyPr>
          <a:lstStyle/>
          <a:p>
            <a:pPr algn="ctr"/>
            <a:r>
              <a:rPr lang="lv-LV" dirty="0">
                <a:solidFill>
                  <a:srgbClr val="006600"/>
                </a:solidFill>
              </a:rPr>
              <a:t>2025. gada reformas </a:t>
            </a:r>
            <a:br>
              <a:rPr lang="lv-LV" dirty="0"/>
            </a:br>
            <a:endParaRPr lang="lv-LV" dirty="0"/>
          </a:p>
        </p:txBody>
      </p:sp>
      <p:sp>
        <p:nvSpPr>
          <p:cNvPr id="3" name="Rectangle: Beveled 2">
            <a:extLst>
              <a:ext uri="{FF2B5EF4-FFF2-40B4-BE49-F238E27FC236}">
                <a16:creationId xmlns:a16="http://schemas.microsoft.com/office/drawing/2014/main" id="{095F88EF-77E3-EBCA-B16C-4C5233C91A48}"/>
              </a:ext>
            </a:extLst>
          </p:cNvPr>
          <p:cNvSpPr/>
          <p:nvPr/>
        </p:nvSpPr>
        <p:spPr>
          <a:xfrm>
            <a:off x="2850245" y="1246909"/>
            <a:ext cx="1678929" cy="1129260"/>
          </a:xfrm>
          <a:prstGeom prst="bevel">
            <a:avLst/>
          </a:prstGeom>
          <a:solidFill>
            <a:srgbClr val="749E4A"/>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b="1" dirty="0">
                <a:latin typeface="Verdana" panose="020B0604030504040204" pitchFamily="34" charset="0"/>
                <a:ea typeface="Verdana" panose="020B0604030504040204" pitchFamily="34" charset="0"/>
              </a:rPr>
              <a:t>DAP</a:t>
            </a:r>
          </a:p>
        </p:txBody>
      </p:sp>
      <p:sp>
        <p:nvSpPr>
          <p:cNvPr id="5" name="Rectangle: Beveled 4">
            <a:extLst>
              <a:ext uri="{FF2B5EF4-FFF2-40B4-BE49-F238E27FC236}">
                <a16:creationId xmlns:a16="http://schemas.microsoft.com/office/drawing/2014/main" id="{83C01DE9-3C9A-F804-23DA-D8E234A32012}"/>
              </a:ext>
            </a:extLst>
          </p:cNvPr>
          <p:cNvSpPr/>
          <p:nvPr/>
        </p:nvSpPr>
        <p:spPr>
          <a:xfrm>
            <a:off x="2850244" y="2568436"/>
            <a:ext cx="1678929" cy="1129260"/>
          </a:xfrm>
          <a:prstGeom prst="bevel">
            <a:avLst/>
          </a:prstGeom>
          <a:solidFill>
            <a:srgbClr val="749E4A"/>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b="1" dirty="0">
                <a:latin typeface="Verdana" panose="020B0604030504040204" pitchFamily="34" charset="0"/>
                <a:ea typeface="Verdana" panose="020B0604030504040204" pitchFamily="34" charset="0"/>
              </a:rPr>
              <a:t>LNBD</a:t>
            </a:r>
          </a:p>
        </p:txBody>
      </p:sp>
      <p:sp>
        <p:nvSpPr>
          <p:cNvPr id="6" name="Arrow: Striped Right 5">
            <a:extLst>
              <a:ext uri="{FF2B5EF4-FFF2-40B4-BE49-F238E27FC236}">
                <a16:creationId xmlns:a16="http://schemas.microsoft.com/office/drawing/2014/main" id="{2E1C6A29-8F3C-C5FF-ED6F-E7C203E74502}"/>
              </a:ext>
            </a:extLst>
          </p:cNvPr>
          <p:cNvSpPr/>
          <p:nvPr/>
        </p:nvSpPr>
        <p:spPr>
          <a:xfrm>
            <a:off x="5265598" y="2018573"/>
            <a:ext cx="1611670" cy="1055804"/>
          </a:xfrm>
          <a:prstGeom prst="stripedRightArrow">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aphicFrame>
        <p:nvGraphicFramePr>
          <p:cNvPr id="12" name="Diagram 11">
            <a:extLst>
              <a:ext uri="{FF2B5EF4-FFF2-40B4-BE49-F238E27FC236}">
                <a16:creationId xmlns:a16="http://schemas.microsoft.com/office/drawing/2014/main" id="{15B65391-6BD6-B151-3194-CD5E69E1AD67}"/>
              </a:ext>
            </a:extLst>
          </p:cNvPr>
          <p:cNvGraphicFramePr/>
          <p:nvPr>
            <p:extLst>
              <p:ext uri="{D42A27DB-BD31-4B8C-83A1-F6EECF244321}">
                <p14:modId xmlns:p14="http://schemas.microsoft.com/office/powerpoint/2010/main" val="2905695039"/>
              </p:ext>
            </p:extLst>
          </p:nvPr>
        </p:nvGraphicFramePr>
        <p:xfrm>
          <a:off x="6877268" y="1496109"/>
          <a:ext cx="3127374" cy="1974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a:extLst>
              <a:ext uri="{FF2B5EF4-FFF2-40B4-BE49-F238E27FC236}">
                <a16:creationId xmlns:a16="http://schemas.microsoft.com/office/drawing/2014/main" id="{82EF89E0-7BE7-CA12-1509-6827DB36247D}"/>
              </a:ext>
            </a:extLst>
          </p:cNvPr>
          <p:cNvSpPr/>
          <p:nvPr/>
        </p:nvSpPr>
        <p:spPr>
          <a:xfrm>
            <a:off x="7152930" y="1785367"/>
            <a:ext cx="2576050" cy="1395846"/>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white"/>
                </a:solidFill>
                <a:effectLst/>
                <a:uLnTx/>
                <a:uFillTx/>
                <a:latin typeface="Times New Roman"/>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lv-LV" b="1" noProof="0" dirty="0">
                <a:solidFill>
                  <a:prstClr val="white"/>
                </a:solidFill>
                <a:latin typeface="Times New Roman"/>
              </a:rPr>
              <a:t>        </a:t>
            </a:r>
            <a:r>
              <a:rPr kumimoji="0" lang="lv-LV" sz="2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DAP</a:t>
            </a:r>
          </a:p>
        </p:txBody>
      </p:sp>
      <p:sp>
        <p:nvSpPr>
          <p:cNvPr id="9" name="TextBox 8">
            <a:extLst>
              <a:ext uri="{FF2B5EF4-FFF2-40B4-BE49-F238E27FC236}">
                <a16:creationId xmlns:a16="http://schemas.microsoft.com/office/drawing/2014/main" id="{2EAA0BBA-0368-51EF-8E11-91E4A4D0C9EC}"/>
              </a:ext>
            </a:extLst>
          </p:cNvPr>
          <p:cNvSpPr txBox="1"/>
          <p:nvPr/>
        </p:nvSpPr>
        <p:spPr>
          <a:xfrm>
            <a:off x="1463853" y="4168676"/>
            <a:ext cx="9641839" cy="2308324"/>
          </a:xfrm>
          <a:prstGeom prst="rect">
            <a:avLst/>
          </a:prstGeom>
          <a:noFill/>
        </p:spPr>
        <p:txBody>
          <a:bodyPr wrap="square" rtlCol="0">
            <a:spAutoFit/>
          </a:bodyPr>
          <a:lstStyle/>
          <a:p>
            <a:pPr algn="just"/>
            <a:r>
              <a:rPr lang="lv-LV" sz="1600" dirty="0">
                <a:latin typeface="Verdana" panose="020B0604030504040204" pitchFamily="34" charset="0"/>
                <a:ea typeface="Verdana" panose="020B0604030504040204" pitchFamily="34" charset="0"/>
              </a:rPr>
              <a:t>Ar 2026. gada 1. janvāri VARAM padotībā esoša iestāde </a:t>
            </a:r>
            <a:r>
              <a:rPr lang="lv-LV" sz="1600" b="1" dirty="0">
                <a:latin typeface="Verdana" panose="020B0604030504040204" pitchFamily="34" charset="0"/>
                <a:ea typeface="Verdana" panose="020B0604030504040204" pitchFamily="34" charset="0"/>
              </a:rPr>
              <a:t>Latvijas Nacionālais botāniskais dārzs (LNBD) pievienota Dabas aizsardzības pārvaldei (DAP)</a:t>
            </a:r>
            <a:r>
              <a:rPr lang="lv-LV" sz="1600" dirty="0">
                <a:latin typeface="Verdana" panose="020B0604030504040204" pitchFamily="34" charset="0"/>
                <a:ea typeface="Verdana" panose="020B0604030504040204" pitchFamily="34" charset="0"/>
              </a:rPr>
              <a:t>. Dabas aizsardzības pārvaldei nodotas 99 amata vietas, likvidētas septiņas amata vietas. Pievienojot LNBD Dabas aizsardzības pārvaldei, ietaupītie finanšu līdzekļi aptuveni </a:t>
            </a:r>
            <a:r>
              <a:rPr lang="lv-LV" sz="1600" dirty="0">
                <a:solidFill>
                  <a:srgbClr val="FF0000"/>
                </a:solidFill>
                <a:latin typeface="Verdana" panose="020B0604030504040204" pitchFamily="34" charset="0"/>
                <a:ea typeface="Verdana" panose="020B0604030504040204" pitchFamily="34" charset="0"/>
              </a:rPr>
              <a:t>146 632 </a:t>
            </a:r>
            <a:r>
              <a:rPr lang="lv-LV" sz="1600" i="1" dirty="0" err="1">
                <a:solidFill>
                  <a:srgbClr val="FF0000"/>
                </a:solidFill>
                <a:latin typeface="Verdana" panose="020B0604030504040204" pitchFamily="34" charset="0"/>
                <a:ea typeface="Verdana" panose="020B0604030504040204" pitchFamily="34" charset="0"/>
              </a:rPr>
              <a:t>euro</a:t>
            </a:r>
            <a:r>
              <a:rPr lang="lv-LV" sz="1600" i="1" dirty="0">
                <a:solidFill>
                  <a:srgbClr val="FF0000"/>
                </a:solidFill>
                <a:latin typeface="Verdana" panose="020B0604030504040204" pitchFamily="34" charset="0"/>
                <a:ea typeface="Verdana" panose="020B0604030504040204" pitchFamily="34" charset="0"/>
              </a:rPr>
              <a:t> apmērā </a:t>
            </a:r>
            <a:r>
              <a:rPr lang="lv-LV" sz="1600" dirty="0">
                <a:latin typeface="Verdana" panose="020B0604030504040204" pitchFamily="34" charset="0"/>
                <a:ea typeface="Verdana" panose="020B0604030504040204" pitchFamily="34" charset="0"/>
              </a:rPr>
              <a:t>no 7 amatu likvidēšanas novirzīti darbinieku atalgojuma izlīdzināšanai, lai nodrošinātu vienotu un taisnīgu atalgojuma līmeni, atbilstoši valsts pārvaldei noteiktajai atalgojuma sistēmai.</a:t>
            </a:r>
          </a:p>
          <a:p>
            <a:pPr algn="just"/>
            <a:r>
              <a:rPr lang="lv-LV" sz="1600" dirty="0">
                <a:latin typeface="Verdana" panose="020B0604030504040204" pitchFamily="34" charset="0"/>
                <a:ea typeface="Verdana" panose="020B0604030504040204" pitchFamily="34" charset="0"/>
              </a:rPr>
              <a:t>Iestāžu apvienošanas mērķis – mazināt administratīvo slogu un stiprināt dabas aizsardzības politikas īstenošanu, tostarp starptautisko saistību izpildē, </a:t>
            </a:r>
            <a:r>
              <a:rPr lang="lv-LV" sz="1600" dirty="0" err="1">
                <a:latin typeface="Verdana" panose="020B0604030504040204" pitchFamily="34" charset="0"/>
                <a:ea typeface="Verdana" panose="020B0604030504040204" pitchFamily="34" charset="0"/>
              </a:rPr>
              <a:t>efektivizējot</a:t>
            </a:r>
            <a:r>
              <a:rPr lang="lv-LV" sz="1600" dirty="0">
                <a:latin typeface="Verdana" panose="020B0604030504040204" pitchFamily="34" charset="0"/>
                <a:ea typeface="Verdana" panose="020B0604030504040204" pitchFamily="34" charset="0"/>
              </a:rPr>
              <a:t> iestāžu pārvaldību un funkcijas.</a:t>
            </a:r>
          </a:p>
        </p:txBody>
      </p:sp>
      <p:sp>
        <p:nvSpPr>
          <p:cNvPr id="14" name="Right Brace 13">
            <a:extLst>
              <a:ext uri="{FF2B5EF4-FFF2-40B4-BE49-F238E27FC236}">
                <a16:creationId xmlns:a16="http://schemas.microsoft.com/office/drawing/2014/main" id="{42616AE7-976B-A935-6C66-9DC3ACD475FF}"/>
              </a:ext>
            </a:extLst>
          </p:cNvPr>
          <p:cNvSpPr/>
          <p:nvPr/>
        </p:nvSpPr>
        <p:spPr>
          <a:xfrm>
            <a:off x="4804835" y="1466010"/>
            <a:ext cx="267424" cy="2162714"/>
          </a:xfrm>
          <a:prstGeom prst="rightBrace">
            <a:avLst>
              <a:gd name="adj1" fmla="val 38532"/>
              <a:gd name="adj2" fmla="val 50000"/>
            </a:avLst>
          </a:prstGeom>
          <a:noFill/>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0559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45EE1-E833-C279-8AAF-3F663A8241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7AFA38-6EB1-8F17-E8B2-6E8D9BFC068C}"/>
              </a:ext>
            </a:extLst>
          </p:cNvPr>
          <p:cNvSpPr>
            <a:spLocks noGrp="1"/>
          </p:cNvSpPr>
          <p:nvPr>
            <p:ph type="title"/>
          </p:nvPr>
        </p:nvSpPr>
        <p:spPr>
          <a:xfrm>
            <a:off x="2387600" y="381000"/>
            <a:ext cx="8128000" cy="865909"/>
          </a:xfrm>
        </p:spPr>
        <p:txBody>
          <a:bodyPr>
            <a:normAutofit fontScale="90000"/>
          </a:bodyPr>
          <a:lstStyle/>
          <a:p>
            <a:pPr algn="ctr"/>
            <a:r>
              <a:rPr lang="lv-LV" dirty="0">
                <a:solidFill>
                  <a:srgbClr val="006600"/>
                </a:solidFill>
              </a:rPr>
              <a:t>2025. gada faktisko izdevumu sadalījums pa politikas un darbības jomām</a:t>
            </a:r>
            <a:br>
              <a:rPr lang="lv-LV" dirty="0"/>
            </a:br>
            <a:endParaRPr lang="lv-LV" dirty="0"/>
          </a:p>
        </p:txBody>
      </p:sp>
      <p:graphicFrame>
        <p:nvGraphicFramePr>
          <p:cNvPr id="7" name="Chart 6">
            <a:extLst>
              <a:ext uri="{FF2B5EF4-FFF2-40B4-BE49-F238E27FC236}">
                <a16:creationId xmlns:a16="http://schemas.microsoft.com/office/drawing/2014/main" id="{7020C3BF-686B-8071-22F8-CAD4393338C4}"/>
              </a:ext>
            </a:extLst>
          </p:cNvPr>
          <p:cNvGraphicFramePr>
            <a:graphicFrameLocks/>
          </p:cNvGraphicFramePr>
          <p:nvPr/>
        </p:nvGraphicFramePr>
        <p:xfrm>
          <a:off x="3074666" y="1686206"/>
          <a:ext cx="6096000" cy="45268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E5219BC-B412-0B22-9D4F-EDDAB1889F3C}"/>
              </a:ext>
            </a:extLst>
          </p:cNvPr>
          <p:cNvGraphicFramePr>
            <a:graphicFrameLocks/>
          </p:cNvGraphicFramePr>
          <p:nvPr>
            <p:extLst>
              <p:ext uri="{D42A27DB-BD31-4B8C-83A1-F6EECF244321}">
                <p14:modId xmlns:p14="http://schemas.microsoft.com/office/powerpoint/2010/main" val="4057249746"/>
              </p:ext>
            </p:extLst>
          </p:nvPr>
        </p:nvGraphicFramePr>
        <p:xfrm>
          <a:off x="272143" y="1444000"/>
          <a:ext cx="11462657" cy="5011229"/>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12963DA4-3AF1-0223-B4DE-782A3C1FADE1}"/>
              </a:ext>
            </a:extLst>
          </p:cNvPr>
          <p:cNvSpPr txBox="1"/>
          <p:nvPr/>
        </p:nvSpPr>
        <p:spPr>
          <a:xfrm>
            <a:off x="4488630" y="4271257"/>
            <a:ext cx="1796143" cy="461665"/>
          </a:xfrm>
          <a:prstGeom prst="rect">
            <a:avLst/>
          </a:prstGeom>
          <a:noFill/>
        </p:spPr>
        <p:txBody>
          <a:bodyPr wrap="square" rtlCol="0">
            <a:spAutoFit/>
          </a:bodyPr>
          <a:lstStyle/>
          <a:p>
            <a:pPr algn="ctr"/>
            <a:r>
              <a:rPr lang="lv-LV" sz="2400" dirty="0">
                <a:solidFill>
                  <a:schemeClr val="bg1"/>
                </a:solidFill>
                <a:latin typeface="Verdana" panose="020B0604030504040204" pitchFamily="34" charset="0"/>
                <a:ea typeface="Verdana" panose="020B0604030504040204" pitchFamily="34" charset="0"/>
              </a:rPr>
              <a:t>78,5 milj</a:t>
            </a:r>
            <a:r>
              <a:rPr lang="lv-LV" dirty="0">
                <a:solidFill>
                  <a:schemeClr val="bg1"/>
                </a:solidFill>
              </a:rPr>
              <a:t>.</a:t>
            </a:r>
          </a:p>
        </p:txBody>
      </p:sp>
      <p:sp>
        <p:nvSpPr>
          <p:cNvPr id="13" name="TextBox 12">
            <a:extLst>
              <a:ext uri="{FF2B5EF4-FFF2-40B4-BE49-F238E27FC236}">
                <a16:creationId xmlns:a16="http://schemas.microsoft.com/office/drawing/2014/main" id="{482B8D6F-324C-D5D0-1312-B6D2D6F158AB}"/>
              </a:ext>
            </a:extLst>
          </p:cNvPr>
          <p:cNvSpPr txBox="1"/>
          <p:nvPr/>
        </p:nvSpPr>
        <p:spPr>
          <a:xfrm>
            <a:off x="5726038" y="2487077"/>
            <a:ext cx="1545620" cy="707886"/>
          </a:xfrm>
          <a:prstGeom prst="rect">
            <a:avLst/>
          </a:prstGeom>
          <a:noFill/>
        </p:spPr>
        <p:txBody>
          <a:bodyPr wrap="square" rtlCol="0">
            <a:spAutoFit/>
          </a:bodyPr>
          <a:lstStyle/>
          <a:p>
            <a:pPr algn="ctr"/>
            <a:r>
              <a:rPr lang="lv-LV" sz="2000" dirty="0">
                <a:solidFill>
                  <a:schemeClr val="bg1"/>
                </a:solidFill>
                <a:latin typeface="Verdana" panose="020B0604030504040204" pitchFamily="34" charset="0"/>
                <a:ea typeface="Verdana" panose="020B0604030504040204" pitchFamily="34" charset="0"/>
              </a:rPr>
              <a:t>12,6 </a:t>
            </a:r>
          </a:p>
          <a:p>
            <a:pPr algn="ctr"/>
            <a:r>
              <a:rPr lang="lv-LV" sz="2000" dirty="0">
                <a:solidFill>
                  <a:schemeClr val="bg1"/>
                </a:solidFill>
                <a:latin typeface="Verdana" panose="020B0604030504040204" pitchFamily="34" charset="0"/>
                <a:ea typeface="Verdana" panose="020B0604030504040204" pitchFamily="34" charset="0"/>
              </a:rPr>
              <a:t>milj</a:t>
            </a:r>
            <a:r>
              <a:rPr lang="lv-LV" sz="2000" dirty="0">
                <a:solidFill>
                  <a:schemeClr val="bg1"/>
                </a:solidFill>
              </a:rPr>
              <a:t>.</a:t>
            </a:r>
          </a:p>
        </p:txBody>
      </p:sp>
      <p:sp>
        <p:nvSpPr>
          <p:cNvPr id="14" name="TextBox 13">
            <a:extLst>
              <a:ext uri="{FF2B5EF4-FFF2-40B4-BE49-F238E27FC236}">
                <a16:creationId xmlns:a16="http://schemas.microsoft.com/office/drawing/2014/main" id="{208BAB71-7EB0-6D57-95AB-A42687FC8C45}"/>
              </a:ext>
            </a:extLst>
          </p:cNvPr>
          <p:cNvSpPr txBox="1"/>
          <p:nvPr/>
        </p:nvSpPr>
        <p:spPr>
          <a:xfrm>
            <a:off x="6426286" y="3667792"/>
            <a:ext cx="1796143" cy="461665"/>
          </a:xfrm>
          <a:prstGeom prst="rect">
            <a:avLst/>
          </a:prstGeom>
          <a:noFill/>
        </p:spPr>
        <p:txBody>
          <a:bodyPr wrap="square" rtlCol="0">
            <a:spAutoFit/>
          </a:bodyPr>
          <a:lstStyle/>
          <a:p>
            <a:pPr algn="ctr"/>
            <a:r>
              <a:rPr lang="lv-LV" sz="2400" dirty="0">
                <a:solidFill>
                  <a:schemeClr val="bg1"/>
                </a:solidFill>
                <a:latin typeface="Verdana" panose="020B0604030504040204" pitchFamily="34" charset="0"/>
                <a:ea typeface="Verdana" panose="020B0604030504040204" pitchFamily="34" charset="0"/>
              </a:rPr>
              <a:t>22,8 milj</a:t>
            </a:r>
            <a:r>
              <a:rPr lang="lv-LV" dirty="0">
                <a:solidFill>
                  <a:schemeClr val="bg1"/>
                </a:solidFill>
              </a:rPr>
              <a:t>.</a:t>
            </a:r>
          </a:p>
        </p:txBody>
      </p:sp>
      <p:pic>
        <p:nvPicPr>
          <p:cNvPr id="15" name="Picture 14" descr="A green line in a black background&#10;&#10;AI-generated content may be incorrect.">
            <a:extLst>
              <a:ext uri="{FF2B5EF4-FFF2-40B4-BE49-F238E27FC236}">
                <a16:creationId xmlns:a16="http://schemas.microsoft.com/office/drawing/2014/main" id="{5A990169-8918-085F-22B1-B6AF4AB794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021334" y="3956878"/>
            <a:ext cx="796974" cy="353943"/>
          </a:xfrm>
          <a:prstGeom prst="rect">
            <a:avLst/>
          </a:prstGeom>
        </p:spPr>
      </p:pic>
      <p:pic>
        <p:nvPicPr>
          <p:cNvPr id="16" name="Picture 15" descr="A green line in a black background&#10;&#10;AI-generated content may be incorrect.">
            <a:extLst>
              <a:ext uri="{FF2B5EF4-FFF2-40B4-BE49-F238E27FC236}">
                <a16:creationId xmlns:a16="http://schemas.microsoft.com/office/drawing/2014/main" id="{D2E72094-0507-6462-BA5F-2427993C0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4357" y="1757776"/>
            <a:ext cx="796974" cy="353943"/>
          </a:xfrm>
          <a:prstGeom prst="rect">
            <a:avLst/>
          </a:prstGeom>
        </p:spPr>
      </p:pic>
      <p:pic>
        <p:nvPicPr>
          <p:cNvPr id="17" name="Picture 16" descr="A green line in a black background&#10;&#10;AI-generated content may be incorrect.">
            <a:extLst>
              <a:ext uri="{FF2B5EF4-FFF2-40B4-BE49-F238E27FC236}">
                <a16:creationId xmlns:a16="http://schemas.microsoft.com/office/drawing/2014/main" id="{AD3ED358-40BE-681D-30B1-FDD701AD96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0322" y="4555950"/>
            <a:ext cx="796974" cy="353943"/>
          </a:xfrm>
          <a:prstGeom prst="rect">
            <a:avLst/>
          </a:prstGeom>
        </p:spPr>
      </p:pic>
    </p:spTree>
    <p:extLst>
      <p:ext uri="{BB962C8B-B14F-4D97-AF65-F5344CB8AC3E}">
        <p14:creationId xmlns:p14="http://schemas.microsoft.com/office/powerpoint/2010/main" val="47279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637AC-25B5-317C-5D98-8B7B9EF2C4ED}"/>
              </a:ext>
            </a:extLst>
          </p:cNvPr>
          <p:cNvSpPr>
            <a:spLocks noGrp="1"/>
          </p:cNvSpPr>
          <p:nvPr>
            <p:ph type="title"/>
          </p:nvPr>
        </p:nvSpPr>
        <p:spPr>
          <a:xfrm>
            <a:off x="2066529" y="236113"/>
            <a:ext cx="8950325" cy="731826"/>
          </a:xfrm>
        </p:spPr>
        <p:txBody>
          <a:bodyPr>
            <a:normAutofit/>
          </a:bodyPr>
          <a:lstStyle/>
          <a:p>
            <a:pPr algn="ctr"/>
            <a:r>
              <a:rPr lang="lv-LV" sz="2000" dirty="0">
                <a:solidFill>
                  <a:srgbClr val="006600"/>
                </a:solidFill>
                <a:cs typeface="Times New Roman" panose="02020603050405020304" pitchFamily="18" charset="0"/>
              </a:rPr>
              <a:t>2021.-2027. gada plānošanas perioda VARAM atbildības investīcijas un to progress</a:t>
            </a:r>
            <a:endParaRPr lang="lv-LV" sz="2000" dirty="0">
              <a:solidFill>
                <a:srgbClr val="FF0000"/>
              </a:solidFill>
              <a:cs typeface="Times New Roman" panose="02020603050405020304" pitchFamily="18" charset="0"/>
            </a:endParaRPr>
          </a:p>
        </p:txBody>
      </p:sp>
      <p:sp>
        <p:nvSpPr>
          <p:cNvPr id="9" name="Left Brace 8">
            <a:extLst>
              <a:ext uri="{FF2B5EF4-FFF2-40B4-BE49-F238E27FC236}">
                <a16:creationId xmlns:a16="http://schemas.microsoft.com/office/drawing/2014/main" id="{E41A64A5-5528-4DDF-1826-B3C3D7CBF24A}"/>
              </a:ext>
            </a:extLst>
          </p:cNvPr>
          <p:cNvSpPr/>
          <p:nvPr/>
        </p:nvSpPr>
        <p:spPr>
          <a:xfrm>
            <a:off x="8073747" y="1738028"/>
            <a:ext cx="132059" cy="731826"/>
          </a:xfrm>
          <a:prstGeom prst="leftBrace">
            <a:avLst>
              <a:gd name="adj1" fmla="val 35000"/>
              <a:gd name="adj2" fmla="val 50000"/>
            </a:avLst>
          </a:prstGeom>
          <a:ln>
            <a:solidFill>
              <a:srgbClr val="527E52"/>
            </a:solidFill>
          </a:ln>
        </p:spPr>
        <p:style>
          <a:lnRef idx="2">
            <a:scrgbClr r="0" g="0" b="0"/>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23" name="TextBox 22">
            <a:extLst>
              <a:ext uri="{FF2B5EF4-FFF2-40B4-BE49-F238E27FC236}">
                <a16:creationId xmlns:a16="http://schemas.microsoft.com/office/drawing/2014/main" id="{FA769E74-46F5-8085-B827-07A75F43AB35}"/>
              </a:ext>
            </a:extLst>
          </p:cNvPr>
          <p:cNvSpPr txBox="1"/>
          <p:nvPr/>
        </p:nvSpPr>
        <p:spPr>
          <a:xfrm>
            <a:off x="6082052" y="1918635"/>
            <a:ext cx="2007089"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VARAM atbildības pasākumi KOPĀ</a:t>
            </a:r>
          </a:p>
        </p:txBody>
      </p:sp>
      <p:grpSp>
        <p:nvGrpSpPr>
          <p:cNvPr id="25" name="Group 24">
            <a:extLst>
              <a:ext uri="{FF2B5EF4-FFF2-40B4-BE49-F238E27FC236}">
                <a16:creationId xmlns:a16="http://schemas.microsoft.com/office/drawing/2014/main" id="{B2178BBD-B470-93B8-8E14-019EFCB39161}"/>
              </a:ext>
            </a:extLst>
          </p:cNvPr>
          <p:cNvGrpSpPr/>
          <p:nvPr/>
        </p:nvGrpSpPr>
        <p:grpSpPr>
          <a:xfrm>
            <a:off x="8356832" y="1721885"/>
            <a:ext cx="3745472" cy="764113"/>
            <a:chOff x="7310097" y="502295"/>
            <a:chExt cx="3835168" cy="1434167"/>
          </a:xfrm>
        </p:grpSpPr>
        <p:sp>
          <p:nvSpPr>
            <p:cNvPr id="26" name="Rectangle: Rounded Corners 25">
              <a:extLst>
                <a:ext uri="{FF2B5EF4-FFF2-40B4-BE49-F238E27FC236}">
                  <a16:creationId xmlns:a16="http://schemas.microsoft.com/office/drawing/2014/main" id="{C9D5D912-1141-543A-F9A8-83E7FA101FC4}"/>
                </a:ext>
              </a:extLst>
            </p:cNvPr>
            <p:cNvSpPr/>
            <p:nvPr/>
          </p:nvSpPr>
          <p:spPr>
            <a:xfrm>
              <a:off x="7310097" y="502295"/>
              <a:ext cx="3826797" cy="1434167"/>
            </a:xfrm>
            <a:prstGeom prst="roundRect">
              <a:avLst/>
            </a:prstGeom>
            <a:ln>
              <a:solidFill>
                <a:srgbClr val="99BD99"/>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27" name="Rectangle: Rounded Corners 4">
              <a:extLst>
                <a:ext uri="{FF2B5EF4-FFF2-40B4-BE49-F238E27FC236}">
                  <a16:creationId xmlns:a16="http://schemas.microsoft.com/office/drawing/2014/main" id="{47BCB4EE-E5A7-35C1-DC4F-0D4DC2D8B741}"/>
                </a:ext>
              </a:extLst>
            </p:cNvPr>
            <p:cNvSpPr txBox="1"/>
            <p:nvPr/>
          </p:nvSpPr>
          <p:spPr>
            <a:xfrm>
              <a:off x="7405813" y="824242"/>
              <a:ext cx="3739452" cy="3225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marR="0" lvl="1" indent="0" algn="l" defTabSz="711200" rtl="0" eaLnBrk="1" fontAlgn="auto" latinLnBrk="0" hangingPunct="1">
                <a:lnSpc>
                  <a:spcPct val="90000"/>
                </a:lnSpc>
                <a:spcBef>
                  <a:spcPct val="0"/>
                </a:spcBef>
                <a:spcAft>
                  <a:spcPct val="15000"/>
                </a:spcAft>
                <a:buClrTx/>
                <a:buSzTx/>
                <a:buFontTx/>
                <a:buNone/>
                <a:tabLst/>
                <a:defRPr/>
              </a:pPr>
              <a:endParaRPr kumimoji="0" lang="lv-LV" sz="11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endParaRPr>
            </a:p>
            <a:p>
              <a:pPr marL="285750" marR="0" lvl="1" indent="-285750" algn="l" defTabSz="7112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lv-LV" sz="1100" b="1">
                  <a:solidFill>
                    <a:prstClr val="black"/>
                  </a:solidFill>
                  <a:latin typeface="Verdana" panose="020B0604030504040204" pitchFamily="34" charset="0"/>
                  <a:ea typeface="Verdana" panose="020B0604030504040204" pitchFamily="34" charset="0"/>
                </a:rPr>
                <a:t>39</a:t>
              </a:r>
              <a:r>
                <a:rPr kumimoji="0" lang="lv-LV" sz="11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lv-LV" sz="11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MK noteikumi</a:t>
              </a:r>
            </a:p>
            <a:p>
              <a:pPr marL="285750" marR="0" lvl="1" indent="-285750" algn="l" defTabSz="7112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lv-LV" sz="11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ES fondu finansējums </a:t>
              </a:r>
              <a:r>
                <a:rPr kumimoji="0" lang="lv-LV" sz="11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891,6</a:t>
              </a:r>
              <a:r>
                <a:rPr kumimoji="0" lang="lv-LV" sz="11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milj. EUR</a:t>
              </a:r>
            </a:p>
          </p:txBody>
        </p:sp>
      </p:grpSp>
      <p:sp>
        <p:nvSpPr>
          <p:cNvPr id="28" name="TextBox 27">
            <a:extLst>
              <a:ext uri="{FF2B5EF4-FFF2-40B4-BE49-F238E27FC236}">
                <a16:creationId xmlns:a16="http://schemas.microsoft.com/office/drawing/2014/main" id="{D4034E1D-3A5C-8B7A-C70D-D75BA7D10FB3}"/>
              </a:ext>
            </a:extLst>
          </p:cNvPr>
          <p:cNvSpPr txBox="1"/>
          <p:nvPr/>
        </p:nvSpPr>
        <p:spPr>
          <a:xfrm>
            <a:off x="5991533" y="2971065"/>
            <a:ext cx="2007089"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Normatīvais regulējums</a:t>
            </a:r>
          </a:p>
        </p:txBody>
      </p:sp>
      <p:sp>
        <p:nvSpPr>
          <p:cNvPr id="29" name="Left Brace 28">
            <a:extLst>
              <a:ext uri="{FF2B5EF4-FFF2-40B4-BE49-F238E27FC236}">
                <a16:creationId xmlns:a16="http://schemas.microsoft.com/office/drawing/2014/main" id="{4F52300A-A09F-10F0-4AA8-080B739D7284}"/>
              </a:ext>
            </a:extLst>
          </p:cNvPr>
          <p:cNvSpPr/>
          <p:nvPr/>
        </p:nvSpPr>
        <p:spPr>
          <a:xfrm>
            <a:off x="8049715" y="2674819"/>
            <a:ext cx="156091" cy="1107996"/>
          </a:xfrm>
          <a:prstGeom prst="leftBrace">
            <a:avLst>
              <a:gd name="adj1" fmla="val 35000"/>
              <a:gd name="adj2" fmla="val 50000"/>
            </a:avLst>
          </a:prstGeom>
          <a:ln>
            <a:solidFill>
              <a:srgbClr val="527E52"/>
            </a:solidFill>
          </a:ln>
        </p:spPr>
        <p:style>
          <a:lnRef idx="2">
            <a:scrgbClr r="0" g="0" b="0"/>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30" name="Rectangle: Rounded Corners 29">
            <a:extLst>
              <a:ext uri="{FF2B5EF4-FFF2-40B4-BE49-F238E27FC236}">
                <a16:creationId xmlns:a16="http://schemas.microsoft.com/office/drawing/2014/main" id="{70E34E30-1040-6BA7-A2CB-46F2C0E2C577}"/>
              </a:ext>
            </a:extLst>
          </p:cNvPr>
          <p:cNvSpPr/>
          <p:nvPr/>
        </p:nvSpPr>
        <p:spPr>
          <a:xfrm>
            <a:off x="8362852" y="2590848"/>
            <a:ext cx="3737297" cy="1222101"/>
          </a:xfrm>
          <a:prstGeom prst="roundRect">
            <a:avLst/>
          </a:prstGeom>
          <a:ln>
            <a:solidFill>
              <a:srgbClr val="99BD99"/>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31" name="Rectangle: Rounded Corners 4">
            <a:extLst>
              <a:ext uri="{FF2B5EF4-FFF2-40B4-BE49-F238E27FC236}">
                <a16:creationId xmlns:a16="http://schemas.microsoft.com/office/drawing/2014/main" id="{76027153-9912-C8D2-004C-657327D8D0BA}"/>
              </a:ext>
            </a:extLst>
          </p:cNvPr>
          <p:cNvSpPr txBox="1"/>
          <p:nvPr/>
        </p:nvSpPr>
        <p:spPr>
          <a:xfrm>
            <a:off x="8354677" y="2605075"/>
            <a:ext cx="3739452" cy="11592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285750" marR="0" lvl="1" indent="-285750" algn="l" defTabSz="711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lv-LV" sz="11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Apstiprināti </a:t>
            </a:r>
            <a:r>
              <a:rPr kumimoji="0" lang="lv-LV" sz="1100" b="1"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38</a:t>
            </a:r>
            <a:r>
              <a:rPr kumimoji="0" lang="lv-LV" sz="11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MK noteikumi</a:t>
            </a:r>
            <a:br>
              <a:rPr kumimoji="0" lang="lv-LV" sz="11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br>
            <a:r>
              <a:rPr kumimoji="0" lang="lv-LV" sz="9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(ES fondu finansējums </a:t>
            </a:r>
            <a:r>
              <a:rPr lang="lv-LV" sz="900" b="1">
                <a:solidFill>
                  <a:prstClr val="black">
                    <a:hueOff val="0"/>
                    <a:satOff val="0"/>
                    <a:lumOff val="0"/>
                    <a:alphaOff val="0"/>
                  </a:prstClr>
                </a:solidFill>
                <a:latin typeface="Verdana" panose="020B0604030504040204" pitchFamily="34" charset="0"/>
                <a:ea typeface="Verdana" panose="020B0604030504040204" pitchFamily="34" charset="0"/>
              </a:rPr>
              <a:t>875,1</a:t>
            </a:r>
            <a:r>
              <a:rPr kumimoji="0" lang="lv-LV" sz="9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milj. EUR)</a:t>
            </a:r>
          </a:p>
          <a:p>
            <a:pPr marL="285750" lvl="1" indent="-285750" defTabSz="711200">
              <a:spcBef>
                <a:spcPts val="200"/>
              </a:spcBef>
              <a:spcAft>
                <a:spcPts val="200"/>
              </a:spcAft>
              <a:buFont typeface="Arial" panose="020B0604020202020204" pitchFamily="34" charset="0"/>
              <a:buChar char="•"/>
              <a:defRPr/>
            </a:pPr>
            <a:r>
              <a:rPr lang="lv-LV" sz="1100">
                <a:solidFill>
                  <a:prstClr val="black">
                    <a:hueOff val="0"/>
                    <a:satOff val="0"/>
                    <a:lumOff val="0"/>
                    <a:alphaOff val="0"/>
                  </a:prstClr>
                </a:solidFill>
                <a:latin typeface="Verdana" panose="020B0604030504040204" pitchFamily="34" charset="0"/>
                <a:ea typeface="Verdana" panose="020B0604030504040204" pitchFamily="34" charset="0"/>
              </a:rPr>
              <a:t>Saskaņošanā</a:t>
            </a:r>
            <a:r>
              <a:rPr kumimoji="0" lang="lv-LV" sz="11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a:t>
            </a:r>
            <a:r>
              <a:rPr lang="lv-LV" sz="1100" b="1">
                <a:solidFill>
                  <a:prstClr val="black">
                    <a:hueOff val="0"/>
                    <a:satOff val="0"/>
                    <a:lumOff val="0"/>
                    <a:alphaOff val="0"/>
                  </a:prstClr>
                </a:solidFill>
                <a:latin typeface="Verdana" panose="020B0604030504040204" pitchFamily="34" charset="0"/>
                <a:ea typeface="Verdana" panose="020B0604030504040204" pitchFamily="34" charset="0"/>
              </a:rPr>
              <a:t>1</a:t>
            </a:r>
            <a:r>
              <a:rPr kumimoji="0" lang="lv-LV" sz="11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 MK noteikumi</a:t>
            </a:r>
            <a:br>
              <a:rPr kumimoji="0" lang="lv-LV" sz="11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br>
            <a:r>
              <a:rPr kumimoji="0" lang="lv-LV" sz="9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(ES fondu finansējums 16,5 milj. EUR)</a:t>
            </a:r>
          </a:p>
        </p:txBody>
      </p:sp>
      <p:sp>
        <p:nvSpPr>
          <p:cNvPr id="15" name="TextBox 14">
            <a:extLst>
              <a:ext uri="{FF2B5EF4-FFF2-40B4-BE49-F238E27FC236}">
                <a16:creationId xmlns:a16="http://schemas.microsoft.com/office/drawing/2014/main" id="{BDA83BEF-192A-1E93-9857-88BB22A22605}"/>
              </a:ext>
            </a:extLst>
          </p:cNvPr>
          <p:cNvSpPr txBox="1"/>
          <p:nvPr/>
        </p:nvSpPr>
        <p:spPr>
          <a:xfrm>
            <a:off x="6623956" y="3948356"/>
            <a:ext cx="1425759" cy="110799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Projektu atlases un īstenošana</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lv-LV" sz="1000" b="0" i="1" u="none" strike="noStrike" kern="1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sz="1000" b="0" i="1" u="none" strike="noStrike" kern="1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[dati uz 17</a:t>
            </a:r>
            <a:r>
              <a:rPr lang="lv-LV" sz="1000" i="1" kern="100">
                <a:solidFill>
                  <a:prstClr val="black"/>
                </a:solidFill>
                <a:latin typeface="Verdana" panose="020B0604030504040204" pitchFamily="34" charset="0"/>
                <a:ea typeface="Verdana" panose="020B0604030504040204" pitchFamily="34" charset="0"/>
                <a:cs typeface="Times New Roman" panose="02020603050405020304" pitchFamily="18" charset="0"/>
              </a:rPr>
              <a:t>.03</a:t>
            </a:r>
            <a:r>
              <a:rPr kumimoji="0" lang="lv-LV" sz="1000" b="0" i="1" u="none" strike="noStrike" kern="1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.2026.]</a:t>
            </a:r>
          </a:p>
        </p:txBody>
      </p:sp>
      <p:sp>
        <p:nvSpPr>
          <p:cNvPr id="16" name="Rectangle: Rounded Corners 15">
            <a:extLst>
              <a:ext uri="{FF2B5EF4-FFF2-40B4-BE49-F238E27FC236}">
                <a16:creationId xmlns:a16="http://schemas.microsoft.com/office/drawing/2014/main" id="{C6C2A4F9-9256-4057-9880-C80E3C224528}"/>
              </a:ext>
            </a:extLst>
          </p:cNvPr>
          <p:cNvSpPr/>
          <p:nvPr/>
        </p:nvSpPr>
        <p:spPr>
          <a:xfrm>
            <a:off x="8362853" y="3922708"/>
            <a:ext cx="3739451" cy="1159292"/>
          </a:xfrm>
          <a:prstGeom prst="roundRect">
            <a:avLst/>
          </a:prstGeom>
          <a:ln>
            <a:solidFill>
              <a:srgbClr val="99BD99"/>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18" name="Rectangle: Rounded Corners 17">
            <a:extLst>
              <a:ext uri="{FF2B5EF4-FFF2-40B4-BE49-F238E27FC236}">
                <a16:creationId xmlns:a16="http://schemas.microsoft.com/office/drawing/2014/main" id="{38E6C05C-E98A-A539-5C89-3765670B21F5}"/>
              </a:ext>
            </a:extLst>
          </p:cNvPr>
          <p:cNvSpPr/>
          <p:nvPr/>
        </p:nvSpPr>
        <p:spPr>
          <a:xfrm>
            <a:off x="8367555" y="5191759"/>
            <a:ext cx="3737298" cy="1159292"/>
          </a:xfrm>
          <a:prstGeom prst="roundRect">
            <a:avLst/>
          </a:prstGeom>
          <a:ln>
            <a:solidFill>
              <a:srgbClr val="99BD99"/>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28575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lv-LV" sz="11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pašvaldību ēku energoefektivitātes paaugstināšanai</a:t>
            </a:r>
          </a:p>
          <a:p>
            <a:pPr marL="28575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lv-LV" sz="1100">
                <a:solidFill>
                  <a:prstClr val="black">
                    <a:hueOff val="0"/>
                    <a:satOff val="0"/>
                    <a:lumOff val="0"/>
                    <a:alphaOff val="0"/>
                  </a:prstClr>
                </a:solidFill>
                <a:latin typeface="Verdana" panose="020B0604030504040204" pitchFamily="34" charset="0"/>
                <a:ea typeface="Verdana" panose="020B0604030504040204" pitchFamily="34" charset="0"/>
              </a:rPr>
              <a:t>objektu (patvertņu) pielāgošanai un aprīkošanai civilās aizsardzības mērķiem</a:t>
            </a:r>
            <a:endParaRPr kumimoji="0" lang="lv-LV" sz="11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lv-LV" sz="11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kūdras purvu </a:t>
            </a:r>
            <a:r>
              <a:rPr kumimoji="0" lang="lv-LV" sz="1100" b="0" i="0" u="none" strike="noStrike" kern="1200" cap="none" spc="0" normalizeH="0" baseline="0" noProof="0" err="1">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rPr>
              <a:t>revitalizācijai</a:t>
            </a:r>
            <a:endParaRPr kumimoji="0" lang="lv-LV" sz="1100" b="0" i="0" u="none" strike="noStrike" kern="1200" cap="none" spc="0" normalizeH="0" baseline="0" noProof="0">
              <a:ln>
                <a:noFill/>
              </a:ln>
              <a:solidFill>
                <a:prstClr val="black">
                  <a:hueOff val="0"/>
                  <a:satOff val="0"/>
                  <a:lumOff val="0"/>
                  <a:alphaOff val="0"/>
                </a:prstClr>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24" name="Rectangle: Rounded Corners 4">
            <a:extLst>
              <a:ext uri="{FF2B5EF4-FFF2-40B4-BE49-F238E27FC236}">
                <a16:creationId xmlns:a16="http://schemas.microsoft.com/office/drawing/2014/main" id="{99363BE4-28B8-7038-EEC6-BEED358586AC}"/>
              </a:ext>
            </a:extLst>
          </p:cNvPr>
          <p:cNvSpPr txBox="1"/>
          <p:nvPr/>
        </p:nvSpPr>
        <p:spPr>
          <a:xfrm>
            <a:off x="8477526" y="3944545"/>
            <a:ext cx="3726963" cy="8211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marR="0" lvl="1" indent="0" algn="l" defTabSz="711200" rtl="0" eaLnBrk="1" fontAlgn="auto" latinLnBrk="0" hangingPunct="1">
              <a:lnSpc>
                <a:spcPct val="90000"/>
              </a:lnSpc>
              <a:spcBef>
                <a:spcPct val="0"/>
              </a:spcBef>
              <a:spcAft>
                <a:spcPct val="15000"/>
              </a:spcAft>
              <a:buClrTx/>
              <a:buSzTx/>
              <a:buFontTx/>
              <a:buNone/>
              <a:tabLst/>
              <a:defRPr/>
            </a:pPr>
            <a:endParaRPr kumimoji="0" lang="lv-LV" sz="12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Verdana"/>
              <a:cs typeface="+mn-cs"/>
            </a:endParaRPr>
          </a:p>
          <a:p>
            <a:pPr marL="285750" marR="0" lvl="1" indent="-285750" algn="l" defTabSz="7112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lv-LV" sz="11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Izsludinātas </a:t>
            </a:r>
            <a:r>
              <a:rPr kumimoji="0" lang="lv-LV" sz="11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48</a:t>
            </a:r>
            <a:r>
              <a:rPr kumimoji="0" lang="lv-LV" sz="11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atlases</a:t>
            </a:r>
          </a:p>
          <a:p>
            <a:pPr marL="285750" marR="0" lvl="1" indent="-285750" algn="l" defTabSz="7112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lv-LV" sz="11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2029</a:t>
            </a:r>
            <a:r>
              <a:rPr kumimoji="0" lang="lv-LV" sz="11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iesniegti projekti, no tiem:</a:t>
            </a:r>
          </a:p>
          <a:p>
            <a:pPr marL="742950" marR="0" lvl="2" indent="-285750" algn="l" defTabSz="7112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lv-LV" sz="11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882</a:t>
            </a:r>
            <a:r>
              <a:rPr kumimoji="0" lang="lv-LV" sz="11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projekti īstenošanā </a:t>
            </a:r>
          </a:p>
          <a:p>
            <a:pPr marL="742950" marR="0" lvl="2" indent="-285750" algn="l" defTabSz="7112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lv-LV" sz="11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651</a:t>
            </a:r>
            <a:r>
              <a:rPr kumimoji="0" lang="lv-LV" sz="11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projekts pabeigts</a:t>
            </a:r>
          </a:p>
        </p:txBody>
      </p:sp>
      <p:sp>
        <p:nvSpPr>
          <p:cNvPr id="41" name="Left Brace 40">
            <a:extLst>
              <a:ext uri="{FF2B5EF4-FFF2-40B4-BE49-F238E27FC236}">
                <a16:creationId xmlns:a16="http://schemas.microsoft.com/office/drawing/2014/main" id="{765B50C0-0FE0-3630-02A5-B2C8F8B99386}"/>
              </a:ext>
            </a:extLst>
          </p:cNvPr>
          <p:cNvSpPr/>
          <p:nvPr/>
        </p:nvSpPr>
        <p:spPr>
          <a:xfrm>
            <a:off x="8049715" y="3948356"/>
            <a:ext cx="166128" cy="1107996"/>
          </a:xfrm>
          <a:prstGeom prst="leftBrace">
            <a:avLst>
              <a:gd name="adj1" fmla="val 35000"/>
              <a:gd name="adj2" fmla="val 50000"/>
            </a:avLst>
          </a:prstGeom>
          <a:ln>
            <a:solidFill>
              <a:srgbClr val="527E52"/>
            </a:solidFill>
          </a:ln>
        </p:spPr>
        <p:style>
          <a:lnRef idx="2">
            <a:scrgbClr r="0" g="0" b="0"/>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43" name="TextBox 42">
            <a:extLst>
              <a:ext uri="{FF2B5EF4-FFF2-40B4-BE49-F238E27FC236}">
                <a16:creationId xmlns:a16="http://schemas.microsoft.com/office/drawing/2014/main" id="{E100BB0B-1F77-7A64-CEA0-EEAE8ED0A5D2}"/>
              </a:ext>
            </a:extLst>
          </p:cNvPr>
          <p:cNvSpPr txBox="1"/>
          <p:nvPr/>
        </p:nvSpPr>
        <p:spPr>
          <a:xfrm>
            <a:off x="6623956" y="5333106"/>
            <a:ext cx="1440079" cy="107721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Plānotas atlases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lv-LV" sz="1000" b="0"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sz="1000" b="0"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[ES fondu finansējums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sz="1000" b="0"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35 milj. EUR]</a:t>
            </a:r>
          </a:p>
        </p:txBody>
      </p:sp>
      <p:sp>
        <p:nvSpPr>
          <p:cNvPr id="44" name="Left Brace 43">
            <a:extLst>
              <a:ext uri="{FF2B5EF4-FFF2-40B4-BE49-F238E27FC236}">
                <a16:creationId xmlns:a16="http://schemas.microsoft.com/office/drawing/2014/main" id="{4CF43FAC-ED15-46E2-9C94-692DD9BD74E4}"/>
              </a:ext>
            </a:extLst>
          </p:cNvPr>
          <p:cNvSpPr/>
          <p:nvPr/>
        </p:nvSpPr>
        <p:spPr>
          <a:xfrm>
            <a:off x="8113747" y="5191759"/>
            <a:ext cx="116513" cy="1159292"/>
          </a:xfrm>
          <a:prstGeom prst="leftBrace">
            <a:avLst>
              <a:gd name="adj1" fmla="val 35000"/>
              <a:gd name="adj2" fmla="val 50000"/>
            </a:avLst>
          </a:prstGeom>
          <a:ln>
            <a:solidFill>
              <a:srgbClr val="527E52"/>
            </a:solidFill>
          </a:ln>
        </p:spPr>
        <p:style>
          <a:lnRef idx="2">
            <a:scrgbClr r="0" g="0" b="0"/>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2321D1BE-0B5C-F105-BD5D-AAB3F9928B31}"/>
              </a:ext>
            </a:extLst>
          </p:cNvPr>
          <p:cNvSpPr txBox="1"/>
          <p:nvPr/>
        </p:nvSpPr>
        <p:spPr>
          <a:xfrm>
            <a:off x="2382493" y="1140647"/>
            <a:ext cx="30110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a:ln>
                  <a:noFill/>
                </a:ln>
                <a:solidFill>
                  <a:srgbClr val="8DA630"/>
                </a:solidFill>
                <a:effectLst/>
                <a:uLnTx/>
                <a:uFillTx/>
                <a:latin typeface="Verdana" panose="020B0604030504040204" pitchFamily="34" charset="0"/>
                <a:ea typeface="Verdana" panose="020B0604030504040204" pitchFamily="34" charset="0"/>
                <a:cs typeface="+mn-cs"/>
              </a:rPr>
              <a:t>VARAM atbildības jomu investīciju ES fondu finansējums </a:t>
            </a:r>
          </a:p>
        </p:txBody>
      </p:sp>
      <p:graphicFrame>
        <p:nvGraphicFramePr>
          <p:cNvPr id="7" name="Chart 6">
            <a:extLst>
              <a:ext uri="{FF2B5EF4-FFF2-40B4-BE49-F238E27FC236}">
                <a16:creationId xmlns:a16="http://schemas.microsoft.com/office/drawing/2014/main" id="{F2030DDF-3586-E9E5-0A98-0BE343CBA765}"/>
              </a:ext>
            </a:extLst>
          </p:cNvPr>
          <p:cNvGraphicFramePr>
            <a:graphicFrameLocks/>
          </p:cNvGraphicFramePr>
          <p:nvPr/>
        </p:nvGraphicFramePr>
        <p:xfrm>
          <a:off x="1880307" y="1824850"/>
          <a:ext cx="3513239" cy="251842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F900B15-3123-564F-8AD2-A782175E8C82}"/>
              </a:ext>
            </a:extLst>
          </p:cNvPr>
          <p:cNvSpPr txBox="1"/>
          <p:nvPr/>
        </p:nvSpPr>
        <p:spPr>
          <a:xfrm>
            <a:off x="3624293" y="2117129"/>
            <a:ext cx="93287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350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milj. EUR</a:t>
            </a:r>
          </a:p>
        </p:txBody>
      </p:sp>
      <p:sp>
        <p:nvSpPr>
          <p:cNvPr id="11" name="TextBox 15">
            <a:extLst>
              <a:ext uri="{FF2B5EF4-FFF2-40B4-BE49-F238E27FC236}">
                <a16:creationId xmlns:a16="http://schemas.microsoft.com/office/drawing/2014/main" id="{EC708757-D0A0-9EC5-370A-1F907EA4BC43}"/>
              </a:ext>
            </a:extLst>
          </p:cNvPr>
          <p:cNvSpPr txBox="1"/>
          <p:nvPr/>
        </p:nvSpPr>
        <p:spPr>
          <a:xfrm>
            <a:off x="308909" y="4805471"/>
            <a:ext cx="5039789" cy="1077218"/>
          </a:xfrm>
          <a:prstGeom prst="rect">
            <a:avLst/>
          </a:prstGeom>
          <a:solidFill>
            <a:srgbClr val="E5D4B5"/>
          </a:solidFill>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rPr>
              <a:t>Eiropas Savienības kohēzijas politikas programma:</a:t>
            </a:r>
          </a:p>
          <a:p>
            <a:pPr marL="171450" marR="0" lvl="0" indent="-171450" algn="l" defTabSz="60963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000" b="0" i="0" u="none" strike="noStrike" kern="120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rPr>
              <a:t>Viedāka Eiropa (1.PO: 133,3 milj. EUR)</a:t>
            </a:r>
          </a:p>
          <a:p>
            <a:pPr marL="171450" marR="0" lvl="0" indent="-171450" algn="l" defTabSz="60963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000" b="0" i="0" u="none" strike="noStrike" kern="120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rPr>
              <a:t>Zaļāka Eiropa (2.PO: 326,56 milj. EUR)</a:t>
            </a:r>
          </a:p>
          <a:p>
            <a:pPr marL="171450" marR="0" lvl="0" indent="-171450" algn="l" defTabSz="60963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000" b="0" i="0" u="none" strike="noStrike" kern="120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rPr>
              <a:t>Savienotāka Eiropa (3.PO: 47,11 milj. EUR)</a:t>
            </a:r>
          </a:p>
          <a:p>
            <a:pPr marL="171450" marR="0" lvl="0" indent="-171450" algn="l" defTabSz="60963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000" b="0" i="0" u="none" strike="noStrike" kern="120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rPr>
              <a:t>Sociālāka Eiropa (4.PO: 53,82 milj. EUR)</a:t>
            </a:r>
          </a:p>
          <a:p>
            <a:pPr marL="171450" marR="0" lvl="0" indent="-171450" algn="l" defTabSz="60963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000" b="0" i="0" u="none" strike="noStrike" kern="120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rPr>
              <a:t>Iedzīvotājiem tuvāka Eiropa (5.PO: 203,86 milj. EUR)</a:t>
            </a:r>
          </a:p>
          <a:p>
            <a:pPr marL="171450" marR="0" lvl="0" indent="-171450" algn="l" defTabSz="60963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000" b="0" i="0" u="none" strike="noStrike" kern="120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rPr>
              <a:t>Taisnīgas pārkārtošanās fonda investīcijas (6.PO: 126,9 milj. EUR</a:t>
            </a:r>
            <a:r>
              <a:rPr kumimoji="0" lang="lv-LV" sz="900" b="0" i="0" u="none" strike="noStrike" kern="120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rPr>
              <a:t>) </a:t>
            </a:r>
          </a:p>
        </p:txBody>
      </p:sp>
      <p:sp>
        <p:nvSpPr>
          <p:cNvPr id="12" name="TextBox 15">
            <a:extLst>
              <a:ext uri="{FF2B5EF4-FFF2-40B4-BE49-F238E27FC236}">
                <a16:creationId xmlns:a16="http://schemas.microsoft.com/office/drawing/2014/main" id="{924FEDE3-2F4E-68BD-3414-2056BB311B13}"/>
              </a:ext>
            </a:extLst>
          </p:cNvPr>
          <p:cNvSpPr txBox="1"/>
          <p:nvPr/>
        </p:nvSpPr>
        <p:spPr>
          <a:xfrm>
            <a:off x="305563" y="5882689"/>
            <a:ext cx="5039789" cy="484748"/>
          </a:xfrm>
          <a:prstGeom prst="rect">
            <a:avLst/>
          </a:prstGeom>
          <a:solidFill>
            <a:srgbClr val="F5FBA3"/>
          </a:solidFill>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lv-LV" sz="1050" b="1" i="0" u="none" strike="noStrike" kern="120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rPr>
              <a:t>INTERREG programmas:</a:t>
            </a:r>
          </a:p>
          <a:p>
            <a:pPr marL="171450" marR="0" lvl="0" indent="-171450" algn="l" defTabSz="60963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050" b="0" i="0" u="none" strike="noStrike" kern="120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rPr>
              <a:t>Sešas programmas (401 projekts)</a:t>
            </a:r>
          </a:p>
          <a:p>
            <a:pPr marL="628650" marR="0" lvl="1" indent="-171450" algn="l" defTabSz="60963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v-LV"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3" name="TextBox 12">
            <a:extLst>
              <a:ext uri="{FF2B5EF4-FFF2-40B4-BE49-F238E27FC236}">
                <a16:creationId xmlns:a16="http://schemas.microsoft.com/office/drawing/2014/main" id="{7DFDB02B-AD70-6804-19D4-F893FF647BC2}"/>
              </a:ext>
            </a:extLst>
          </p:cNvPr>
          <p:cNvSpPr txBox="1"/>
          <p:nvPr/>
        </p:nvSpPr>
        <p:spPr>
          <a:xfrm>
            <a:off x="6322389" y="1135172"/>
            <a:ext cx="6059053" cy="46166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a:ln>
                  <a:noFill/>
                </a:ln>
                <a:solidFill>
                  <a:srgbClr val="8DA630"/>
                </a:solidFill>
                <a:effectLst/>
                <a:uLnTx/>
                <a:uFillTx/>
                <a:latin typeface="Verdana" panose="020B0604030504040204" pitchFamily="34" charset="0"/>
                <a:ea typeface="Verdana" panose="020B0604030504040204" pitchFamily="34" charset="0"/>
                <a:cs typeface="+mn-cs"/>
              </a:rPr>
              <a:t>ES kohēzijas politikas darbības programmas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a:ln>
                  <a:noFill/>
                </a:ln>
                <a:solidFill>
                  <a:srgbClr val="8DA630"/>
                </a:solidFill>
                <a:effectLst/>
                <a:uLnTx/>
                <a:uFillTx/>
                <a:latin typeface="Verdana" panose="020B0604030504040204" pitchFamily="34" charset="0"/>
                <a:ea typeface="Verdana" panose="020B0604030504040204" pitchFamily="34" charset="0"/>
                <a:cs typeface="+mn-cs"/>
              </a:rPr>
              <a:t>2021.-2027. gadam investīciju progress</a:t>
            </a:r>
          </a:p>
        </p:txBody>
      </p:sp>
      <p:sp>
        <p:nvSpPr>
          <p:cNvPr id="14" name="TextBox 15">
            <a:extLst>
              <a:ext uri="{FF2B5EF4-FFF2-40B4-BE49-F238E27FC236}">
                <a16:creationId xmlns:a16="http://schemas.microsoft.com/office/drawing/2014/main" id="{B9C88387-4DD5-DB3C-15CD-64C1FEF48544}"/>
              </a:ext>
            </a:extLst>
          </p:cNvPr>
          <p:cNvSpPr txBox="1"/>
          <p:nvPr/>
        </p:nvSpPr>
        <p:spPr>
          <a:xfrm>
            <a:off x="308909" y="4186095"/>
            <a:ext cx="5039789" cy="615553"/>
          </a:xfrm>
          <a:prstGeom prst="rect">
            <a:avLst/>
          </a:prstGeom>
          <a:solidFill>
            <a:srgbClr val="C4D979"/>
          </a:solidFill>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rPr>
              <a:t>Atveseļošanas un noturības mehānisms:</a:t>
            </a:r>
          </a:p>
          <a:p>
            <a:pPr marL="171450" marR="0" lvl="0" indent="-171450" algn="l" defTabSz="60963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Klimata pārmaiņas (26 milj. EUR)</a:t>
            </a:r>
            <a:endParaRPr kumimoji="0" lang="lv-LV" sz="1000" b="0" i="0" u="none" strike="noStrike" kern="120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endParaRPr>
          </a:p>
          <a:p>
            <a:pPr marL="171450" marR="0" lvl="0" indent="-171450" algn="l" defTabSz="60963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Digitālā transformācija (137</a:t>
            </a:r>
            <a:r>
              <a:rPr lang="lv-LV" sz="1000">
                <a:solidFill>
                  <a:prstClr val="black"/>
                </a:solidFill>
                <a:latin typeface="Verdana" panose="020B0604030504040204" pitchFamily="34" charset="0"/>
                <a:ea typeface="Verdana" panose="020B0604030504040204" pitchFamily="34" charset="0"/>
              </a:rPr>
              <a:t> </a:t>
            </a:r>
            <a:r>
              <a:rPr kumimoji="0" lang="lv-LV"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milj. EUR)</a:t>
            </a:r>
          </a:p>
          <a:p>
            <a:pPr marL="171450" marR="0" lvl="0" indent="-171450" algn="l" defTabSz="60963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Nevienlīdzības mazināšana (187 milj. EUR</a:t>
            </a:r>
            <a:r>
              <a:rPr kumimoji="0" lang="lv-LV"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t>
            </a:r>
          </a:p>
        </p:txBody>
      </p:sp>
      <p:sp>
        <p:nvSpPr>
          <p:cNvPr id="3" name="Slide Number Placeholder 2">
            <a:extLst>
              <a:ext uri="{FF2B5EF4-FFF2-40B4-BE49-F238E27FC236}">
                <a16:creationId xmlns:a16="http://schemas.microsoft.com/office/drawing/2014/main" id="{5539118C-78B6-0047-6935-5EB7B8C97A7A}"/>
              </a:ext>
            </a:extLst>
          </p:cNvPr>
          <p:cNvSpPr>
            <a:spLocks noGrp="1"/>
          </p:cNvSpPr>
          <p:nvPr>
            <p:ph type="sldNum" sz="quarter" idx="13"/>
          </p:nvPr>
        </p:nvSpPr>
        <p:spPr/>
        <p:txBody>
          <a:bodyPr/>
          <a:lstStyle/>
          <a:p>
            <a:pPr>
              <a:defRPr/>
            </a:pPr>
            <a:fld id="{CA50152C-A5AE-4037-8E77-C398DB665690}" type="slidenum">
              <a:rPr lang="en-US" altLang="en-US" smtClean="0"/>
              <a:pPr>
                <a:defRPr/>
              </a:pPr>
              <a:t>12</a:t>
            </a:fld>
            <a:endParaRPr lang="en-US" altLang="en-US"/>
          </a:p>
        </p:txBody>
      </p:sp>
    </p:spTree>
    <p:extLst>
      <p:ext uri="{BB962C8B-B14F-4D97-AF65-F5344CB8AC3E}">
        <p14:creationId xmlns:p14="http://schemas.microsoft.com/office/powerpoint/2010/main" val="4166151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FBE1-CF9D-A276-5F24-2F2E0ED3B265}"/>
              </a:ext>
            </a:extLst>
          </p:cNvPr>
          <p:cNvSpPr>
            <a:spLocks noGrp="1"/>
          </p:cNvSpPr>
          <p:nvPr>
            <p:ph type="title"/>
          </p:nvPr>
        </p:nvSpPr>
        <p:spPr>
          <a:xfrm>
            <a:off x="2983992" y="304802"/>
            <a:ext cx="8128000" cy="1066799"/>
          </a:xfrm>
        </p:spPr>
        <p:txBody>
          <a:bodyPr>
            <a:normAutofit/>
          </a:bodyPr>
          <a:lstStyle/>
          <a:p>
            <a:pPr algn="ctr"/>
            <a:r>
              <a:rPr lang="lv-LV" sz="2000" b="1" dirty="0">
                <a:solidFill>
                  <a:srgbClr val="006600"/>
                </a:solidFill>
                <a:cs typeface="Times New Roman" panose="02020603050405020304" pitchFamily="18" charset="0"/>
              </a:rPr>
              <a:t>2025. gada izdevumu plāns ar izmaiņām un izpilde pa politikas un darbības jomām, milj. </a:t>
            </a:r>
            <a:r>
              <a:rPr lang="lv-LV" sz="2000" b="1" i="1" dirty="0" err="1">
                <a:solidFill>
                  <a:srgbClr val="006600"/>
                </a:solidFill>
                <a:cs typeface="Times New Roman" panose="02020603050405020304" pitchFamily="18" charset="0"/>
              </a:rPr>
              <a:t>euro</a:t>
            </a:r>
            <a:br>
              <a:rPr lang="lv-LV" sz="2000" b="1" i="1" dirty="0">
                <a:solidFill>
                  <a:srgbClr val="FF0000"/>
                </a:solidFill>
                <a:cs typeface="Times New Roman" panose="02020603050405020304" pitchFamily="18" charset="0"/>
              </a:rPr>
            </a:br>
            <a:endParaRPr lang="lv-LV" sz="2000" dirty="0">
              <a:solidFill>
                <a:srgbClr val="FF0000"/>
              </a:solidFill>
            </a:endParaRPr>
          </a:p>
        </p:txBody>
      </p:sp>
      <p:sp>
        <p:nvSpPr>
          <p:cNvPr id="9" name="Slide Number Placeholder 8">
            <a:extLst>
              <a:ext uri="{FF2B5EF4-FFF2-40B4-BE49-F238E27FC236}">
                <a16:creationId xmlns:a16="http://schemas.microsoft.com/office/drawing/2014/main" id="{053E955D-1480-2DD0-7923-CCA90E41EC77}"/>
              </a:ext>
            </a:extLst>
          </p:cNvPr>
          <p:cNvSpPr>
            <a:spLocks noGrp="1"/>
          </p:cNvSpPr>
          <p:nvPr>
            <p:ph type="sldNum" sz="quarter" idx="18"/>
          </p:nvPr>
        </p:nvSpPr>
        <p:spPr/>
        <p:txBody>
          <a:bodyPr/>
          <a:lstStyle/>
          <a:p>
            <a:pPr>
              <a:defRPr/>
            </a:pPr>
            <a:fld id="{3C07DC74-23A1-4829-ADFE-D6078EEF1E7E}" type="slidenum">
              <a:rPr lang="en-US" altLang="en-US" smtClean="0"/>
              <a:pPr>
                <a:defRPr/>
              </a:pPr>
              <a:t>13</a:t>
            </a:fld>
            <a:endParaRPr lang="en-US" altLang="en-US" dirty="0"/>
          </a:p>
        </p:txBody>
      </p:sp>
      <p:sp>
        <p:nvSpPr>
          <p:cNvPr id="18" name="Speech Bubble: Rectangle 17">
            <a:extLst>
              <a:ext uri="{FF2B5EF4-FFF2-40B4-BE49-F238E27FC236}">
                <a16:creationId xmlns:a16="http://schemas.microsoft.com/office/drawing/2014/main" id="{36805340-F1AB-E076-2CE4-52DA5056520C}"/>
              </a:ext>
            </a:extLst>
          </p:cNvPr>
          <p:cNvSpPr/>
          <p:nvPr/>
        </p:nvSpPr>
        <p:spPr>
          <a:xfrm>
            <a:off x="7656941" y="2469579"/>
            <a:ext cx="4299067" cy="1480467"/>
          </a:xfrm>
          <a:prstGeom prst="wedgeRectCallout">
            <a:avLst>
              <a:gd name="adj1" fmla="val -121748"/>
              <a:gd name="adj2" fmla="val 40707"/>
            </a:avLst>
          </a:prstGeom>
          <a:no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v-LV" sz="1000" i="1" dirty="0">
                <a:solidFill>
                  <a:schemeClr val="tx1"/>
                </a:solidFill>
                <a:latin typeface="Verdana" panose="020B0604030504040204" pitchFamily="34" charset="0"/>
                <a:ea typeface="Verdana" panose="020B0604030504040204" pitchFamily="34" charset="0"/>
                <a:cs typeface="Times New Roman" panose="02020603050405020304" pitchFamily="18" charset="0"/>
              </a:rPr>
              <a:t>Apakšprogrammā 21.02.00 «Vides aizsardzības projekti» neizpildi ietekmēja budžeta sagatavošanas procesa nenoteiktība attiecībā uz finansējuma samazinājumu, kas ierobežoja savlaicīgu konkursu izsludināšanu.</a:t>
            </a:r>
          </a:p>
          <a:p>
            <a:pPr algn="just"/>
            <a:r>
              <a:rPr lang="lv-LV" sz="1000" i="1" dirty="0">
                <a:solidFill>
                  <a:schemeClr val="tx1"/>
                </a:solidFill>
                <a:latin typeface="Verdana" panose="020B0604030504040204" pitchFamily="34" charset="0"/>
                <a:ea typeface="Verdana" panose="020B0604030504040204" pitchFamily="34" charset="0"/>
                <a:cs typeface="Times New Roman" panose="02020603050405020304" pitchFamily="18" charset="0"/>
              </a:rPr>
              <a:t>Apakšprogrammā 70.06.00 «LIFE programmas projekti» neizpilde ir atbilstoši projektu aktualizētajam laika grafikam un saistībā ar iepirkumu procedūru aizkavēšanos vairāki līgumi tika noslēgti vēlāk nekā sākotnēji plānots un atsevišķu projektu aktivitāšu īstenošana tika pārcelta uz 2026. gadu.</a:t>
            </a:r>
          </a:p>
        </p:txBody>
      </p:sp>
      <p:sp>
        <p:nvSpPr>
          <p:cNvPr id="19" name="Speech Bubble: Rectangle 18">
            <a:extLst>
              <a:ext uri="{FF2B5EF4-FFF2-40B4-BE49-F238E27FC236}">
                <a16:creationId xmlns:a16="http://schemas.microsoft.com/office/drawing/2014/main" id="{E1FC1541-EEAA-BBB1-073E-A4F0FCA8D753}"/>
              </a:ext>
            </a:extLst>
          </p:cNvPr>
          <p:cNvSpPr/>
          <p:nvPr/>
        </p:nvSpPr>
        <p:spPr>
          <a:xfrm>
            <a:off x="7656941" y="4169234"/>
            <a:ext cx="4299069" cy="1565618"/>
          </a:xfrm>
          <a:prstGeom prst="wedgeRectCallout">
            <a:avLst>
              <a:gd name="adj1" fmla="val -89664"/>
              <a:gd name="adj2" fmla="val -9142"/>
            </a:avLst>
          </a:prstGeom>
          <a:no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v-LV" sz="1000" i="1" dirty="0">
                <a:solidFill>
                  <a:schemeClr val="tx1"/>
                </a:solidFill>
                <a:latin typeface="Verdana" panose="020B0604030504040204" pitchFamily="34" charset="0"/>
                <a:ea typeface="Verdana" panose="020B0604030504040204" pitchFamily="34" charset="0"/>
                <a:cs typeface="Times New Roman" panose="02020603050405020304" pitchFamily="18" charset="0"/>
              </a:rPr>
              <a:t>Programmā 69.00.00 «Mērķa "Eiropas teritoriālā sadarbība" pārrobežu sadarbības programmu, projektu un pasākumu īstenošana» un 74.06.00 «Atveseļošanas un noturības mehānisma (ANM) projektu un pasākumu īstenošana» neizpilde radās, jo dažādu iemeslu dēļ aizkavējusies projektu ieviešana, tika deklarēti projektu mazāki izdevumi nekā plānots. Līdz gada beigām vēl nebija apstiprināti Latvijas-Lietuvas un Latvijas-Krievijas pārrobežu sadarbības programmas 2014.-2020. gada plānošanas perioda noslēguma ziņojumi, līdz ar to netika veikta finansējuma atgriešana Eiropas Komisijai.</a:t>
            </a:r>
          </a:p>
        </p:txBody>
      </p:sp>
      <p:graphicFrame>
        <p:nvGraphicFramePr>
          <p:cNvPr id="3" name="Chart 2">
            <a:extLst>
              <a:ext uri="{FF2B5EF4-FFF2-40B4-BE49-F238E27FC236}">
                <a16:creationId xmlns:a16="http://schemas.microsoft.com/office/drawing/2014/main" id="{F4879B57-216F-A069-9CD1-1CBD7984B6B3}"/>
              </a:ext>
            </a:extLst>
          </p:cNvPr>
          <p:cNvGraphicFramePr>
            <a:graphicFrameLocks/>
          </p:cNvGraphicFramePr>
          <p:nvPr>
            <p:extLst>
              <p:ext uri="{D42A27DB-BD31-4B8C-83A1-F6EECF244321}">
                <p14:modId xmlns:p14="http://schemas.microsoft.com/office/powerpoint/2010/main" val="3512376248"/>
              </p:ext>
            </p:extLst>
          </p:nvPr>
        </p:nvGraphicFramePr>
        <p:xfrm>
          <a:off x="107894" y="2055422"/>
          <a:ext cx="6619119" cy="3605150"/>
        </p:xfrm>
        <a:graphic>
          <a:graphicData uri="http://schemas.openxmlformats.org/drawingml/2006/chart">
            <c:chart xmlns:c="http://schemas.openxmlformats.org/drawingml/2006/chart" xmlns:r="http://schemas.openxmlformats.org/officeDocument/2006/relationships" r:id="rId3"/>
          </a:graphicData>
        </a:graphic>
      </p:graphicFrame>
      <p:sp>
        <p:nvSpPr>
          <p:cNvPr id="4" name="Speech Bubble: Rectangle 3">
            <a:extLst>
              <a:ext uri="{FF2B5EF4-FFF2-40B4-BE49-F238E27FC236}">
                <a16:creationId xmlns:a16="http://schemas.microsoft.com/office/drawing/2014/main" id="{94394259-64CB-A156-A7FA-36E70F301FB4}"/>
              </a:ext>
            </a:extLst>
          </p:cNvPr>
          <p:cNvSpPr/>
          <p:nvPr/>
        </p:nvSpPr>
        <p:spPr>
          <a:xfrm>
            <a:off x="7656940" y="1072573"/>
            <a:ext cx="4299067" cy="1187805"/>
          </a:xfrm>
          <a:prstGeom prst="wedgeRectCallout">
            <a:avLst>
              <a:gd name="adj1" fmla="val -130330"/>
              <a:gd name="adj2" fmla="val 100475"/>
            </a:avLst>
          </a:prstGeom>
          <a:no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lv-LV" sz="1000" i="1" dirty="0">
                <a:solidFill>
                  <a:schemeClr val="tx1"/>
                </a:solidFill>
                <a:latin typeface="Verdana" panose="020B0604030504040204" pitchFamily="34" charset="0"/>
                <a:ea typeface="Verdana" panose="020B0604030504040204" pitchFamily="34" charset="0"/>
                <a:cs typeface="Times New Roman" panose="02020603050405020304" pitchFamily="18" charset="0"/>
              </a:rPr>
              <a:t>Apakšprogrammā 70.08.00 «Izdevumi citu Eiropas Savienības politiku instrumentu projektu un pasākumu īstenošanai» neizpilde radās, jo dažādu iemeslu dēļ vairāki līgumi tika noslēgti vēlāk, Eiropas Savienības politiku instrumentu projektu īstenošana uzsākta pašās 2025. gada beigās, bet plānotie avansa maksājumi no Eiropas Komisijas paredzēti vairākiem gadiem.</a:t>
            </a:r>
            <a:r>
              <a:rPr lang="lv-LV" sz="1000" i="1" dirty="0">
                <a:solidFill>
                  <a:schemeClr val="tx2">
                    <a:lumMod val="75000"/>
                    <a:lumOff val="25000"/>
                  </a:schemeClr>
                </a:solidFill>
                <a:latin typeface="Times New Roman" panose="02020603050405020304" pitchFamily="18" charset="0"/>
                <a:cs typeface="Times New Roman" panose="02020603050405020304" pitchFamily="18" charset="0"/>
              </a:rPr>
              <a:t> </a:t>
            </a:r>
            <a:endParaRPr lang="lv-LV" sz="1000" i="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344A6FBE-E958-BAF0-31F3-AD26A30AD134}"/>
              </a:ext>
            </a:extLst>
          </p:cNvPr>
          <p:cNvSpPr txBox="1">
            <a:spLocks/>
          </p:cNvSpPr>
          <p:nvPr/>
        </p:nvSpPr>
        <p:spPr bwMode="auto">
          <a:xfrm>
            <a:off x="235988" y="5697667"/>
            <a:ext cx="11720021" cy="106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just"/>
            <a:r>
              <a:rPr lang="lv-LV" sz="1100" dirty="0"/>
              <a:t>Paskaidrojums par plāna izmaiņām: </a:t>
            </a:r>
          </a:p>
          <a:p>
            <a:pPr algn="just"/>
            <a:r>
              <a:rPr lang="lv-LV" sz="1100" dirty="0"/>
              <a:t>- pamatfunkciju īstenošanai apropriācijas palielinājums no «Apropriācijas rezerves» 1 443 375 </a:t>
            </a:r>
            <a:r>
              <a:rPr lang="lv-LV" sz="1100" dirty="0" err="1"/>
              <a:t>euro</a:t>
            </a:r>
            <a:r>
              <a:rPr lang="lv-LV" sz="1100" dirty="0"/>
              <a:t>, t.sk. no 2024. gada atlikumiem 1 147 244 </a:t>
            </a:r>
            <a:r>
              <a:rPr lang="lv-LV" sz="1100" dirty="0" err="1"/>
              <a:t>euro</a:t>
            </a:r>
            <a:r>
              <a:rPr lang="lv-LV" sz="1100" dirty="0"/>
              <a:t>;  no ieņēmumiem par sniegtajiem maksas pakalpojumiem un citu pašu ieņēmumiem 205 857 </a:t>
            </a:r>
            <a:r>
              <a:rPr lang="lv-LV" sz="1100" dirty="0" err="1"/>
              <a:t>euro</a:t>
            </a:r>
            <a:r>
              <a:rPr lang="lv-LV" sz="1100" dirty="0"/>
              <a:t>; finansējums pašvaldībām faktisko izdevumu segšanai, nodrošinot atbalstu Ukrainas iedzīvotājiem 20 860 411 </a:t>
            </a:r>
            <a:r>
              <a:rPr lang="lv-LV" sz="1100" dirty="0" err="1"/>
              <a:t>euro</a:t>
            </a:r>
            <a:r>
              <a:rPr lang="lv-LV" sz="1100" dirty="0"/>
              <a:t>; no līdzekļiem neparedzētiem gadījumiem pašvaldībām dažādu izdevumu segšanai 2 474 701 </a:t>
            </a:r>
            <a:r>
              <a:rPr lang="lv-LV" sz="1100" dirty="0" err="1"/>
              <a:t>euro</a:t>
            </a:r>
            <a:r>
              <a:rPr lang="lv-LV" sz="1100" dirty="0"/>
              <a:t>. </a:t>
            </a:r>
          </a:p>
          <a:p>
            <a:pPr algn="just"/>
            <a:r>
              <a:rPr lang="lv-LV" sz="1100" dirty="0"/>
              <a:t>- ES politiku instrumentu projektu īstenošanai apropriācijas palielinājums 17 164 650 </a:t>
            </a:r>
            <a:r>
              <a:rPr lang="lv-LV" sz="1100" dirty="0" err="1"/>
              <a:t>euro</a:t>
            </a:r>
            <a:r>
              <a:rPr lang="lv-LV" sz="1100" dirty="0"/>
              <a:t>.</a:t>
            </a:r>
          </a:p>
        </p:txBody>
      </p:sp>
    </p:spTree>
    <p:extLst>
      <p:ext uri="{BB962C8B-B14F-4D97-AF65-F5344CB8AC3E}">
        <p14:creationId xmlns:p14="http://schemas.microsoft.com/office/powerpoint/2010/main" val="212579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695DC-BD14-9C03-65A8-929D5548E20A}"/>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3CB78079-E029-8F09-1BFD-A11A9D9FC765}"/>
              </a:ext>
            </a:extLst>
          </p:cNvPr>
          <p:cNvSpPr txBox="1"/>
          <p:nvPr/>
        </p:nvSpPr>
        <p:spPr>
          <a:xfrm>
            <a:off x="3145054" y="2703980"/>
            <a:ext cx="6778591" cy="954107"/>
          </a:xfrm>
          <a:prstGeom prst="rect">
            <a:avLst/>
          </a:prstGeom>
          <a:noFill/>
        </p:spPr>
        <p:txBody>
          <a:bodyPr wrap="square">
            <a:spAutoFit/>
          </a:bodyPr>
          <a:lstStyle/>
          <a:p>
            <a:pPr algn="ctr"/>
            <a:r>
              <a:rPr lang="lv-LV" sz="2800" b="1" dirty="0">
                <a:solidFill>
                  <a:srgbClr val="29702A"/>
                </a:solidFill>
                <a:latin typeface="Verdana"/>
                <a:ea typeface="Verdana"/>
              </a:rPr>
              <a:t>2025. gadā prioritārie pasākumi </a:t>
            </a:r>
          </a:p>
          <a:p>
            <a:pPr algn="ctr"/>
            <a:r>
              <a:rPr lang="lv-LV" sz="2800" b="1" dirty="0">
                <a:solidFill>
                  <a:srgbClr val="29702A"/>
                </a:solidFill>
                <a:latin typeface="Verdana"/>
                <a:ea typeface="Verdana"/>
              </a:rPr>
              <a:t>netika piešķirti</a:t>
            </a:r>
          </a:p>
        </p:txBody>
      </p:sp>
      <p:sp>
        <p:nvSpPr>
          <p:cNvPr id="2" name="Title 1">
            <a:extLst>
              <a:ext uri="{FF2B5EF4-FFF2-40B4-BE49-F238E27FC236}">
                <a16:creationId xmlns:a16="http://schemas.microsoft.com/office/drawing/2014/main" id="{8B9CA7C9-C037-5065-4C39-EDC8B09DC117}"/>
              </a:ext>
            </a:extLst>
          </p:cNvPr>
          <p:cNvSpPr txBox="1">
            <a:spLocks/>
          </p:cNvSpPr>
          <p:nvPr/>
        </p:nvSpPr>
        <p:spPr bwMode="auto">
          <a:xfrm>
            <a:off x="2522253" y="506367"/>
            <a:ext cx="8697896" cy="106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2800" dirty="0">
                <a:solidFill>
                  <a:srgbClr val="29702A"/>
                </a:solidFill>
                <a:latin typeface="Verdana"/>
                <a:ea typeface="Verdana"/>
                <a:cs typeface="+mn-cs"/>
              </a:rPr>
              <a:t>Informācija par prioritāriem pasākumiem</a:t>
            </a:r>
          </a:p>
        </p:txBody>
      </p:sp>
    </p:spTree>
    <p:extLst>
      <p:ext uri="{BB962C8B-B14F-4D97-AF65-F5344CB8AC3E}">
        <p14:creationId xmlns:p14="http://schemas.microsoft.com/office/powerpoint/2010/main" val="3796637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6E03D-9315-1805-105C-091BF2D50499}"/>
            </a:ext>
          </a:extLst>
        </p:cNvPr>
        <p:cNvGrpSpPr/>
        <p:nvPr/>
      </p:nvGrpSpPr>
      <p:grpSpPr>
        <a:xfrm>
          <a:off x="0" y="0"/>
          <a:ext cx="0" cy="0"/>
          <a:chOff x="0" y="0"/>
          <a:chExt cx="0" cy="0"/>
        </a:xfrm>
      </p:grpSpPr>
      <p:pic>
        <p:nvPicPr>
          <p:cNvPr id="4" name="Picture 3" descr="A black screen with green text&#10;&#10;AI-generated content may be incorrect.">
            <a:extLst>
              <a:ext uri="{FF2B5EF4-FFF2-40B4-BE49-F238E27FC236}">
                <a16:creationId xmlns:a16="http://schemas.microsoft.com/office/drawing/2014/main" id="{B85EFBE6-E00B-76C8-54EC-105B08823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A46346C-98BF-1A44-684A-C5901FC0095A}"/>
              </a:ext>
            </a:extLst>
          </p:cNvPr>
          <p:cNvSpPr txBox="1"/>
          <p:nvPr/>
        </p:nvSpPr>
        <p:spPr>
          <a:xfrm>
            <a:off x="389329" y="2190413"/>
            <a:ext cx="6097604" cy="1384995"/>
          </a:xfrm>
          <a:prstGeom prst="rect">
            <a:avLst/>
          </a:prstGeom>
          <a:noFill/>
        </p:spPr>
        <p:txBody>
          <a:bodyPr wrap="square">
            <a:spAutoFit/>
          </a:bodyPr>
          <a:lstStyle/>
          <a:p>
            <a:pPr algn="ctr" defTabSz="938213" eaLnBrk="0" fontAlgn="base" hangingPunct="0">
              <a:spcBef>
                <a:spcPct val="0"/>
              </a:spcBef>
              <a:spcAft>
                <a:spcPct val="0"/>
              </a:spcAft>
            </a:pPr>
            <a:r>
              <a:rPr lang="lv-LV" sz="2800" b="1" dirty="0">
                <a:solidFill>
                  <a:srgbClr val="29702A"/>
                </a:solidFill>
                <a:latin typeface="Verdana"/>
                <a:ea typeface="Verdana"/>
              </a:rPr>
              <a:t>II sadaļa</a:t>
            </a:r>
            <a:br>
              <a:rPr lang="en-US" sz="2800" b="1" dirty="0">
                <a:solidFill>
                  <a:srgbClr val="29702A"/>
                </a:solidFill>
                <a:latin typeface="Verdana"/>
                <a:ea typeface="Verdana"/>
              </a:rPr>
            </a:br>
            <a:r>
              <a:rPr lang="lv-LV" sz="2800" b="1" dirty="0">
                <a:solidFill>
                  <a:srgbClr val="29702A"/>
                </a:solidFill>
                <a:latin typeface="Verdana"/>
                <a:ea typeface="Verdana"/>
              </a:rPr>
              <a:t>Informācija</a:t>
            </a:r>
            <a:r>
              <a:rPr lang="en-US" sz="2800" b="1" dirty="0">
                <a:solidFill>
                  <a:srgbClr val="29702A"/>
                </a:solidFill>
                <a:latin typeface="Verdana"/>
                <a:ea typeface="Verdana"/>
              </a:rPr>
              <a:t> par </a:t>
            </a:r>
            <a:r>
              <a:rPr lang="lv-LV" sz="2800" b="1" dirty="0">
                <a:solidFill>
                  <a:srgbClr val="29702A"/>
                </a:solidFill>
                <a:latin typeface="Verdana"/>
                <a:ea typeface="Verdana"/>
              </a:rPr>
              <a:t>politikas</a:t>
            </a:r>
            <a:r>
              <a:rPr lang="en-US" sz="2800" b="1" dirty="0">
                <a:solidFill>
                  <a:srgbClr val="29702A"/>
                </a:solidFill>
                <a:latin typeface="Verdana"/>
                <a:ea typeface="Verdana"/>
              </a:rPr>
              <a:t> un </a:t>
            </a:r>
            <a:r>
              <a:rPr lang="lv-LV" sz="2800" b="1" dirty="0">
                <a:solidFill>
                  <a:srgbClr val="29702A"/>
                </a:solidFill>
                <a:latin typeface="Verdana"/>
                <a:ea typeface="Verdana"/>
              </a:rPr>
              <a:t>darbības</a:t>
            </a:r>
            <a:r>
              <a:rPr lang="en-US" sz="2800" b="1" dirty="0">
                <a:solidFill>
                  <a:srgbClr val="29702A"/>
                </a:solidFill>
                <a:latin typeface="Verdana"/>
                <a:ea typeface="Verdana"/>
              </a:rPr>
              <a:t> </a:t>
            </a:r>
            <a:r>
              <a:rPr lang="lv-LV" sz="2800" b="1" dirty="0">
                <a:solidFill>
                  <a:srgbClr val="29702A"/>
                </a:solidFill>
                <a:latin typeface="Verdana"/>
                <a:ea typeface="Verdana"/>
              </a:rPr>
              <a:t>jomām</a:t>
            </a:r>
          </a:p>
        </p:txBody>
      </p:sp>
      <p:pic>
        <p:nvPicPr>
          <p:cNvPr id="2" name="Picture 1" descr="A close-up of a computer&#10;&#10;AI-generated content may be incorrect.">
            <a:extLst>
              <a:ext uri="{FF2B5EF4-FFF2-40B4-BE49-F238E27FC236}">
                <a16:creationId xmlns:a16="http://schemas.microsoft.com/office/drawing/2014/main" id="{AC356435-9936-3811-D1D5-EC597CF6F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4894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248F1-911C-9191-C8ED-D82FAC12AF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3B8DB-8FA6-9804-4DC4-EFE434187EED}"/>
              </a:ext>
            </a:extLst>
          </p:cNvPr>
          <p:cNvSpPr>
            <a:spLocks noGrp="1"/>
          </p:cNvSpPr>
          <p:nvPr>
            <p:ph type="title"/>
          </p:nvPr>
        </p:nvSpPr>
        <p:spPr>
          <a:xfrm>
            <a:off x="1709758" y="169441"/>
            <a:ext cx="9951396" cy="472463"/>
          </a:xfrm>
        </p:spPr>
        <p:txBody>
          <a:bodyPr>
            <a:normAutofit/>
          </a:bodyPr>
          <a:lstStyle/>
          <a:p>
            <a:pPr algn="ctr"/>
            <a:r>
              <a:rPr lang="lv-LV" sz="2200" dirty="0">
                <a:solidFill>
                  <a:srgbClr val="29702A"/>
                </a:solidFill>
                <a:cs typeface="Arial" panose="020B0604020202020204" pitchFamily="34" charset="0"/>
              </a:rPr>
              <a:t>VARAM </a:t>
            </a:r>
            <a:r>
              <a:rPr lang="lv-LV" dirty="0">
                <a:solidFill>
                  <a:schemeClr val="accent2">
                    <a:lumMod val="75000"/>
                  </a:schemeClr>
                </a:solidFill>
              </a:rPr>
              <a:t>2025. gada politikas kartes un KPI</a:t>
            </a:r>
            <a:endParaRPr lang="lv-LV" sz="2200" dirty="0">
              <a:solidFill>
                <a:srgbClr val="FF0000"/>
              </a:solidFill>
              <a:cs typeface="Arial" panose="020B0604020202020204" pitchFamily="34" charset="0"/>
            </a:endParaRPr>
          </a:p>
        </p:txBody>
      </p:sp>
      <p:sp>
        <p:nvSpPr>
          <p:cNvPr id="18" name="Rectangle: Rounded Corners 17">
            <a:extLst>
              <a:ext uri="{FF2B5EF4-FFF2-40B4-BE49-F238E27FC236}">
                <a16:creationId xmlns:a16="http://schemas.microsoft.com/office/drawing/2014/main" id="{A1D36B70-17BD-0E75-94F9-2E65024BD0CD}"/>
              </a:ext>
            </a:extLst>
          </p:cNvPr>
          <p:cNvSpPr/>
          <p:nvPr/>
        </p:nvSpPr>
        <p:spPr>
          <a:xfrm>
            <a:off x="241383" y="2414968"/>
            <a:ext cx="2968068" cy="810453"/>
          </a:xfrm>
          <a:prstGeom prst="round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Nozaru vadība un politikas plānošana</a:t>
            </a:r>
            <a:endPar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21" name="Rectangle: Rounded Corners 20">
            <a:extLst>
              <a:ext uri="{FF2B5EF4-FFF2-40B4-BE49-F238E27FC236}">
                <a16:creationId xmlns:a16="http://schemas.microsoft.com/office/drawing/2014/main" id="{979C4B15-9017-ACB2-4301-7C1A417D7CB8}"/>
              </a:ext>
            </a:extLst>
          </p:cNvPr>
          <p:cNvSpPr/>
          <p:nvPr/>
        </p:nvSpPr>
        <p:spPr>
          <a:xfrm>
            <a:off x="3323924" y="1214520"/>
            <a:ext cx="2819578" cy="2015309"/>
          </a:xfrm>
          <a:prstGeom prst="round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Īpaši aizsargājamo dabas teritoriju apsaimniekošana, Latvijas bioloģiskās daudzveidības saglabāšana un vides izpratnes un atbildības motivācijas veidošana sabiedrībā</a:t>
            </a:r>
            <a:endPar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23" name="Rectangle: Rounded Corners 22">
            <a:extLst>
              <a:ext uri="{FF2B5EF4-FFF2-40B4-BE49-F238E27FC236}">
                <a16:creationId xmlns:a16="http://schemas.microsoft.com/office/drawing/2014/main" id="{4767B62C-7E16-2A88-3F6B-92DA730494A1}"/>
              </a:ext>
            </a:extLst>
          </p:cNvPr>
          <p:cNvSpPr/>
          <p:nvPr/>
        </p:nvSpPr>
        <p:spPr>
          <a:xfrm>
            <a:off x="6598257" y="1615711"/>
            <a:ext cx="5187345" cy="1389704"/>
          </a:xfrm>
          <a:prstGeom prst="round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Reģionu attīstības, teritoriālās sadarbības, publisko pakalpojumu un digitālās transformācijas politikas īstenošana</a:t>
            </a:r>
            <a:endPar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grpSp>
        <p:nvGrpSpPr>
          <p:cNvPr id="43" name="Group 42">
            <a:extLst>
              <a:ext uri="{FF2B5EF4-FFF2-40B4-BE49-F238E27FC236}">
                <a16:creationId xmlns:a16="http://schemas.microsoft.com/office/drawing/2014/main" id="{59894AA6-880F-F204-4607-2872B2662F73}"/>
              </a:ext>
            </a:extLst>
          </p:cNvPr>
          <p:cNvGrpSpPr/>
          <p:nvPr/>
        </p:nvGrpSpPr>
        <p:grpSpPr>
          <a:xfrm>
            <a:off x="5987640" y="3288969"/>
            <a:ext cx="1630199" cy="3245357"/>
            <a:chOff x="6848837" y="3953059"/>
            <a:chExt cx="1630199" cy="3651848"/>
          </a:xfrm>
        </p:grpSpPr>
        <p:sp>
          <p:nvSpPr>
            <p:cNvPr id="12" name="Rectangle: Rounded Corners 11">
              <a:extLst>
                <a:ext uri="{FF2B5EF4-FFF2-40B4-BE49-F238E27FC236}">
                  <a16:creationId xmlns:a16="http://schemas.microsoft.com/office/drawing/2014/main" id="{E573A580-D9F9-A0E6-CF55-DBC7C23079FC}"/>
                </a:ext>
              </a:extLst>
            </p:cNvPr>
            <p:cNvSpPr/>
            <p:nvPr/>
          </p:nvSpPr>
          <p:spPr>
            <a:xfrm>
              <a:off x="6848837" y="4624960"/>
              <a:ext cx="1630199" cy="2979947"/>
            </a:xfrm>
            <a:prstGeom prst="roundRect">
              <a:avLst/>
            </a:prstGeom>
            <a:solidFill>
              <a:schemeClr val="bg1">
                <a:lumMod val="95000"/>
              </a:schemeClr>
            </a:solidFill>
            <a:ln>
              <a:solidFill>
                <a:srgbClr val="2671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3" name="Picture 12" descr="A white line on a green circle&#10;&#10;AI-generated content may be incorrect.">
              <a:extLst>
                <a:ext uri="{FF2B5EF4-FFF2-40B4-BE49-F238E27FC236}">
                  <a16:creationId xmlns:a16="http://schemas.microsoft.com/office/drawing/2014/main" id="{68F1CB77-AB65-326D-A4E2-169B399D2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1177" y="3953059"/>
              <a:ext cx="738623" cy="737703"/>
            </a:xfrm>
            <a:prstGeom prst="rect">
              <a:avLst/>
            </a:prstGeom>
          </p:spPr>
        </p:pic>
        <p:sp>
          <p:nvSpPr>
            <p:cNvPr id="14" name="TextBox 13">
              <a:extLst>
                <a:ext uri="{FF2B5EF4-FFF2-40B4-BE49-F238E27FC236}">
                  <a16:creationId xmlns:a16="http://schemas.microsoft.com/office/drawing/2014/main" id="{6DAB50BE-BB0D-4091-3DB2-214524F09946}"/>
                </a:ext>
              </a:extLst>
            </p:cNvPr>
            <p:cNvSpPr txBox="1"/>
            <p:nvPr/>
          </p:nvSpPr>
          <p:spPr>
            <a:xfrm>
              <a:off x="6971712" y="4865696"/>
              <a:ext cx="1404187" cy="25974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600" b="1" i="0" u="none" strike="noStrike" kern="1200" cap="none" spc="0" normalizeH="0" baseline="0" noProof="0" dirty="0">
                  <a:ln>
                    <a:noFill/>
                  </a:ln>
                  <a:solidFill>
                    <a:prstClr val="black"/>
                  </a:solidFill>
                  <a:effectLst/>
                  <a:uLnTx/>
                  <a:uFillTx/>
                  <a:latin typeface="Veranda"/>
                  <a:ea typeface="Verdana" panose="020B0604030504040204" pitchFamily="34" charset="0"/>
                  <a:cs typeface="+mn-cs"/>
                </a:rPr>
                <a:t>Reģionālā IKP starpība </a:t>
              </a:r>
              <a:r>
                <a:rPr kumimoji="0" lang="lv-LV" sz="1800" b="0" i="1" u="none" strike="noStrike" kern="1200" cap="none" spc="0" normalizeH="0" baseline="0" noProof="0" dirty="0">
                  <a:ln>
                    <a:noFill/>
                  </a:ln>
                  <a:solidFill>
                    <a:prstClr val="black"/>
                  </a:solidFill>
                  <a:effectLst/>
                  <a:uLnTx/>
                  <a:uFillTx/>
                  <a:latin typeface="Veranda"/>
                  <a:ea typeface="Verdana" panose="020B0604030504040204" pitchFamily="34" charset="0"/>
                  <a:cs typeface="+mn-cs"/>
                </a:rPr>
                <a:t>– </a:t>
              </a:r>
              <a:r>
                <a:rPr kumimoji="0" lang="lv-LV" sz="900" b="0" i="1" u="none" strike="noStrike" kern="1200" cap="none" spc="0" normalizeH="0" baseline="0" noProof="0" dirty="0">
                  <a:ln>
                    <a:noFill/>
                  </a:ln>
                  <a:solidFill>
                    <a:prstClr val="black"/>
                  </a:solidFill>
                  <a:effectLst/>
                  <a:uLnTx/>
                  <a:uFillTx/>
                  <a:latin typeface="Veranda"/>
                  <a:ea typeface="Verdana" panose="020B0604030504040204" pitchFamily="34" charset="0"/>
                  <a:cs typeface="+mn-cs"/>
                </a:rPr>
                <a:t>četru mazāk attīstīto plānošanas reģionu vidējais IKP uz vienu iedzīvotāju līmenis pret augstāk attīstīto plānošanas reģionu,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lv-LV" sz="1400" i="1" dirty="0">
                <a:solidFill>
                  <a:prstClr val="black"/>
                </a:solidFill>
                <a:latin typeface="Veranda"/>
                <a:ea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lv-LV" sz="1400" i="1" dirty="0">
                  <a:solidFill>
                    <a:prstClr val="black"/>
                  </a:solidFill>
                  <a:latin typeface="Veranda"/>
                  <a:ea typeface="Verdana" panose="020B0604030504040204" pitchFamily="34" charset="0"/>
                </a:rPr>
                <a:t>Faktiskā vērtība  </a:t>
              </a:r>
            </a:p>
            <a:p>
              <a:pPr marL="0" marR="0" lvl="0" indent="0" algn="ctr" defTabSz="457200" rtl="0" eaLnBrk="1" fontAlgn="auto" latinLnBrk="0" hangingPunct="1">
                <a:lnSpc>
                  <a:spcPct val="100000"/>
                </a:lnSpc>
                <a:spcBef>
                  <a:spcPts val="0"/>
                </a:spcBef>
                <a:spcAft>
                  <a:spcPts val="0"/>
                </a:spcAft>
                <a:buClrTx/>
                <a:buSzTx/>
                <a:buFontTx/>
                <a:buNone/>
                <a:tabLst/>
                <a:defRPr/>
              </a:pPr>
              <a:r>
                <a:rPr lang="lv-LV" sz="1400" i="1" dirty="0">
                  <a:solidFill>
                    <a:prstClr val="black"/>
                  </a:solidFill>
                  <a:latin typeface="Veranda"/>
                  <a:ea typeface="Verdana" panose="020B0604030504040204" pitchFamily="34" charset="0"/>
                </a:rPr>
                <a:t>43 % (2023)</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400" b="0" i="1" u="none" strike="noStrike" kern="1200" cap="none" spc="0" normalizeH="0" baseline="0" noProof="0" dirty="0">
                <a:ln>
                  <a:noFill/>
                </a:ln>
                <a:solidFill>
                  <a:prstClr val="black"/>
                </a:solidFill>
                <a:effectLst/>
                <a:uLnTx/>
                <a:uFillTx/>
                <a:latin typeface="Veranda"/>
                <a:ea typeface="Verdana" panose="020B0604030504040204" pitchFamily="34" charset="0"/>
                <a:cs typeface="+mn-cs"/>
              </a:endParaRPr>
            </a:p>
          </p:txBody>
        </p:sp>
      </p:grpSp>
      <p:grpSp>
        <p:nvGrpSpPr>
          <p:cNvPr id="10" name="Group 9">
            <a:extLst>
              <a:ext uri="{FF2B5EF4-FFF2-40B4-BE49-F238E27FC236}">
                <a16:creationId xmlns:a16="http://schemas.microsoft.com/office/drawing/2014/main" id="{CD12B34E-24ED-32D7-D80A-C8B5E18EE469}"/>
              </a:ext>
            </a:extLst>
          </p:cNvPr>
          <p:cNvGrpSpPr/>
          <p:nvPr/>
        </p:nvGrpSpPr>
        <p:grpSpPr>
          <a:xfrm>
            <a:off x="4038314" y="3353932"/>
            <a:ext cx="1514437" cy="3265317"/>
            <a:chOff x="5150914" y="3841301"/>
            <a:chExt cx="1633971" cy="2735111"/>
          </a:xfrm>
        </p:grpSpPr>
        <p:sp>
          <p:nvSpPr>
            <p:cNvPr id="27" name="Rectangle: Rounded Corners 26">
              <a:extLst>
                <a:ext uri="{FF2B5EF4-FFF2-40B4-BE49-F238E27FC236}">
                  <a16:creationId xmlns:a16="http://schemas.microsoft.com/office/drawing/2014/main" id="{70CF7F37-C756-610D-25B7-2141A0C63DB9}"/>
                </a:ext>
              </a:extLst>
            </p:cNvPr>
            <p:cNvSpPr/>
            <p:nvPr/>
          </p:nvSpPr>
          <p:spPr>
            <a:xfrm>
              <a:off x="5186128" y="4397329"/>
              <a:ext cx="1565944" cy="2062103"/>
            </a:xfrm>
            <a:prstGeom prst="roundRect">
              <a:avLst/>
            </a:prstGeom>
            <a:solidFill>
              <a:schemeClr val="bg1">
                <a:lumMod val="95000"/>
              </a:schemeClr>
            </a:solidFill>
            <a:ln>
              <a:solidFill>
                <a:srgbClr val="808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8" name="Picture 27" descr="A hand holding a plant&#10;&#10;AI-generated content may be incorrect.">
              <a:extLst>
                <a:ext uri="{FF2B5EF4-FFF2-40B4-BE49-F238E27FC236}">
                  <a16:creationId xmlns:a16="http://schemas.microsoft.com/office/drawing/2014/main" id="{481B33CE-A4B5-0E3E-CAE9-2DC439C7E8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242" y="3841301"/>
              <a:ext cx="796923" cy="556028"/>
            </a:xfrm>
            <a:prstGeom prst="rect">
              <a:avLst/>
            </a:prstGeom>
          </p:spPr>
        </p:pic>
        <p:sp>
          <p:nvSpPr>
            <p:cNvPr id="31" name="TextBox 30">
              <a:extLst>
                <a:ext uri="{FF2B5EF4-FFF2-40B4-BE49-F238E27FC236}">
                  <a16:creationId xmlns:a16="http://schemas.microsoft.com/office/drawing/2014/main" id="{84A6B432-9A3C-C25A-75AC-879EC505ED98}"/>
                </a:ext>
              </a:extLst>
            </p:cNvPr>
            <p:cNvSpPr txBox="1"/>
            <p:nvPr/>
          </p:nvSpPr>
          <p:spPr>
            <a:xfrm>
              <a:off x="5150914" y="4514001"/>
              <a:ext cx="1633971" cy="20624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000000"/>
                  </a:solidFill>
                  <a:effectLst/>
                  <a:uLnTx/>
                  <a:uFillTx/>
                  <a:latin typeface="Veranda"/>
                  <a:ea typeface="+mn-ea"/>
                  <a:cs typeface="+mn-cs"/>
                </a:rPr>
                <a:t>Īpaši aizsargājamo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000000"/>
                  </a:solidFill>
                  <a:effectLst/>
                  <a:uLnTx/>
                  <a:uFillTx/>
                  <a:latin typeface="Veranda"/>
                  <a:ea typeface="+mn-ea"/>
                  <a:cs typeface="+mn-cs"/>
                </a:rPr>
                <a:t>dabas teritoriju (ĪADT)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000000"/>
                  </a:solidFill>
                  <a:effectLst/>
                  <a:uLnTx/>
                  <a:uFillTx/>
                  <a:latin typeface="Veranda"/>
                  <a:ea typeface="+mn-ea"/>
                  <a:cs typeface="+mn-cs"/>
                </a:rPr>
                <a:t>platības īpatsvars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000000"/>
                  </a:solidFill>
                  <a:effectLst/>
                  <a:uLnTx/>
                  <a:uFillTx/>
                  <a:latin typeface="Veranda"/>
                  <a:ea typeface="+mn-ea"/>
                  <a:cs typeface="+mn-cs"/>
                </a:rPr>
                <a:t>no valsts teritorijas (%)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lv-LV" sz="1400" b="1" dirty="0">
                <a:solidFill>
                  <a:srgbClr val="000000"/>
                </a:solidFill>
                <a:latin typeface="Verand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i="1" u="none" strike="noStrike" kern="1200" cap="none" spc="0" normalizeH="0" baseline="0" noProof="0" dirty="0">
                  <a:ln>
                    <a:noFill/>
                  </a:ln>
                  <a:solidFill>
                    <a:srgbClr val="000000"/>
                  </a:solidFill>
                  <a:effectLst/>
                  <a:uLnTx/>
                  <a:uFillTx/>
                  <a:latin typeface="Veranda"/>
                  <a:ea typeface="+mn-ea"/>
                  <a:cs typeface="+mn-cs"/>
                </a:rPr>
                <a:t>Faktiskā vērtība 18,73 % (2025)</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400" i="1" u="none" strike="noStrike" kern="1200" cap="none" spc="0" normalizeH="0" baseline="0" noProof="0" dirty="0">
                <a:ln>
                  <a:noFill/>
                </a:ln>
                <a:solidFill>
                  <a:srgbClr val="000000"/>
                </a:solidFill>
                <a:effectLst/>
                <a:uLnTx/>
                <a:uFillTx/>
                <a:latin typeface="Veranda"/>
                <a:ea typeface="+mn-ea"/>
                <a:cs typeface="+mn-cs"/>
              </a:endParaRPr>
            </a:p>
          </p:txBody>
        </p:sp>
      </p:grpSp>
      <p:grpSp>
        <p:nvGrpSpPr>
          <p:cNvPr id="59" name="Group 58">
            <a:extLst>
              <a:ext uri="{FF2B5EF4-FFF2-40B4-BE49-F238E27FC236}">
                <a16:creationId xmlns:a16="http://schemas.microsoft.com/office/drawing/2014/main" id="{4336A87B-09B1-D95B-DE75-64E96C2ECBD1}"/>
              </a:ext>
            </a:extLst>
          </p:cNvPr>
          <p:cNvGrpSpPr/>
          <p:nvPr/>
        </p:nvGrpSpPr>
        <p:grpSpPr>
          <a:xfrm>
            <a:off x="9250458" y="3818090"/>
            <a:ext cx="1325530" cy="2954196"/>
            <a:chOff x="8538117" y="4624960"/>
            <a:chExt cx="1772472" cy="2304084"/>
          </a:xfrm>
        </p:grpSpPr>
        <p:sp>
          <p:nvSpPr>
            <p:cNvPr id="34" name="Rectangle: Rounded Corners 33">
              <a:extLst>
                <a:ext uri="{FF2B5EF4-FFF2-40B4-BE49-F238E27FC236}">
                  <a16:creationId xmlns:a16="http://schemas.microsoft.com/office/drawing/2014/main" id="{AA1994EC-7721-C009-3690-D66C2687D605}"/>
                </a:ext>
              </a:extLst>
            </p:cNvPr>
            <p:cNvSpPr/>
            <p:nvPr/>
          </p:nvSpPr>
          <p:spPr>
            <a:xfrm>
              <a:off x="8588735" y="4624960"/>
              <a:ext cx="1654311" cy="2062103"/>
            </a:xfrm>
            <a:prstGeom prst="roundRect">
              <a:avLst/>
            </a:prstGeom>
            <a:solidFill>
              <a:schemeClr val="bg1">
                <a:lumMod val="95000"/>
              </a:schemeClr>
            </a:solidFill>
            <a:ln>
              <a:solidFill>
                <a:srgbClr val="325D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36" name="TextBox 35">
              <a:extLst>
                <a:ext uri="{FF2B5EF4-FFF2-40B4-BE49-F238E27FC236}">
                  <a16:creationId xmlns:a16="http://schemas.microsoft.com/office/drawing/2014/main" id="{FD8BDED7-03D6-8DE3-BB32-F68356D90DA7}"/>
                </a:ext>
              </a:extLst>
            </p:cNvPr>
            <p:cNvSpPr txBox="1"/>
            <p:nvPr/>
          </p:nvSpPr>
          <p:spPr>
            <a:xfrm>
              <a:off x="8538117" y="4798635"/>
              <a:ext cx="1772472" cy="213040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Veranda"/>
                  <a:ea typeface="Aptos" panose="020B0004020202020204" pitchFamily="34" charset="0"/>
                  <a:cs typeface="+mn-cs"/>
                </a:rPr>
                <a:t>E-pārvaldes lietotāju īpatsvars no interneta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Veranda"/>
                  <a:ea typeface="Aptos" panose="020B0004020202020204" pitchFamily="34" charset="0"/>
                  <a:cs typeface="+mn-cs"/>
                </a:rPr>
                <a:t>lietotājiem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lv-LV" sz="1400" b="1" dirty="0">
                <a:solidFill>
                  <a:prstClr val="black"/>
                </a:solidFill>
                <a:latin typeface="Veranda"/>
                <a:ea typeface="Aptos" panose="020B00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lv-LV" sz="1400" i="1" dirty="0">
                  <a:solidFill>
                    <a:prstClr val="black"/>
                  </a:solidFill>
                  <a:latin typeface="Veranda"/>
                  <a:ea typeface="Aptos" panose="020B0004020202020204" pitchFamily="34" charset="0"/>
                </a:rPr>
                <a:t>Faktiskā vērtība 80,1 % (2025)</a:t>
              </a:r>
            </a:p>
            <a:p>
              <a:pPr algn="ctr">
                <a:defRPr/>
              </a:pPr>
              <a:endParaRPr lang="lv-LV" sz="1050" i="1" dirty="0">
                <a:solidFill>
                  <a:srgbClr val="FF0000"/>
                </a:solidFill>
                <a:latin typeface="Veranda"/>
                <a:ea typeface="Verdana" panose="020B0604030504040204" pitchFamily="34" charset="0"/>
              </a:endParaRPr>
            </a:p>
            <a:p>
              <a:pPr algn="ctr">
                <a:defRPr/>
              </a:pPr>
              <a:r>
                <a:rPr lang="lv-LV" sz="1050" i="1" dirty="0">
                  <a:solidFill>
                    <a:srgbClr val="FF0000"/>
                  </a:solidFill>
                  <a:latin typeface="Veranda"/>
                  <a:ea typeface="Verdana" panose="020B0604030504040204" pitchFamily="34" charset="0"/>
                </a:rPr>
                <a:t>Turpmāk netiks izmantots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400" i="1" u="none" strike="noStrike" kern="1200" cap="none" spc="0" normalizeH="0" baseline="0" noProof="0" dirty="0">
                <a:ln>
                  <a:noFill/>
                </a:ln>
                <a:solidFill>
                  <a:prstClr val="black"/>
                </a:solidFill>
                <a:effectLst/>
                <a:uLnTx/>
                <a:uFillTx/>
                <a:latin typeface="Veranda"/>
                <a:ea typeface="Aptos" panose="020B000402020202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400" b="0" i="0" u="none" strike="noStrike" kern="1200" cap="none" spc="0" normalizeH="0" baseline="0" noProof="0" dirty="0">
                <a:ln>
                  <a:noFill/>
                </a:ln>
                <a:solidFill>
                  <a:prstClr val="black"/>
                </a:solidFill>
                <a:effectLst/>
                <a:uLnTx/>
                <a:uFillTx/>
                <a:latin typeface="Veranda"/>
                <a:ea typeface="Verdana" panose="020B0604030504040204" pitchFamily="34" charset="0"/>
                <a:cs typeface="+mn-cs"/>
              </a:endParaRPr>
            </a:p>
          </p:txBody>
        </p:sp>
      </p:grpSp>
      <p:sp>
        <p:nvSpPr>
          <p:cNvPr id="3" name="Slide Number Placeholder 2">
            <a:extLst>
              <a:ext uri="{FF2B5EF4-FFF2-40B4-BE49-F238E27FC236}">
                <a16:creationId xmlns:a16="http://schemas.microsoft.com/office/drawing/2014/main" id="{5536BC9A-E072-76AC-1790-1F56E668E6AB}"/>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582915-0310-4CDD-9A79-BDC3E59340E8}" type="slidenum">
              <a:rPr kumimoji="0" lang="en-US" altLang="lv-LV" sz="1000" b="0" i="0" u="none" strike="noStrike" kern="1200" cap="none" spc="0" normalizeH="0" baseline="0" noProof="0" smtClean="0">
                <a:ln>
                  <a:noFill/>
                </a:ln>
                <a:solidFill>
                  <a:srgbClr val="90C226"/>
                </a:solidFill>
                <a:effectLst/>
                <a:uLnTx/>
                <a:uFillTx/>
                <a:latin typeface="Verdana" panose="020B060403050404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lv-LV" sz="1000" b="0" i="0" u="none" strike="noStrike" kern="1200" cap="none" spc="0" normalizeH="0" baseline="0" noProof="0" dirty="0">
              <a:ln>
                <a:noFill/>
              </a:ln>
              <a:solidFill>
                <a:srgbClr val="90C226"/>
              </a:solidFill>
              <a:effectLst/>
              <a:uLnTx/>
              <a:uFillTx/>
              <a:latin typeface="Verdana" panose="020B0604030504040204" pitchFamily="34" charset="0"/>
              <a:ea typeface="+mn-ea"/>
              <a:cs typeface="+mn-cs"/>
            </a:endParaRPr>
          </a:p>
        </p:txBody>
      </p:sp>
      <p:grpSp>
        <p:nvGrpSpPr>
          <p:cNvPr id="44" name="Group 43">
            <a:extLst>
              <a:ext uri="{FF2B5EF4-FFF2-40B4-BE49-F238E27FC236}">
                <a16:creationId xmlns:a16="http://schemas.microsoft.com/office/drawing/2014/main" id="{5771DEE3-9D8B-BE1C-080D-E0B38943076D}"/>
              </a:ext>
            </a:extLst>
          </p:cNvPr>
          <p:cNvGrpSpPr/>
          <p:nvPr/>
        </p:nvGrpSpPr>
        <p:grpSpPr>
          <a:xfrm rot="5400000">
            <a:off x="4600405" y="2222839"/>
            <a:ext cx="349254" cy="2013980"/>
            <a:chOff x="296510" y="1381958"/>
            <a:chExt cx="802179" cy="2101734"/>
          </a:xfrm>
        </p:grpSpPr>
        <p:sp>
          <p:nvSpPr>
            <p:cNvPr id="45" name="Right Brace 44">
              <a:extLst>
                <a:ext uri="{FF2B5EF4-FFF2-40B4-BE49-F238E27FC236}">
                  <a16:creationId xmlns:a16="http://schemas.microsoft.com/office/drawing/2014/main" id="{190837BA-AB50-87C7-7147-53EE02B49BAE}"/>
                </a:ext>
              </a:extLst>
            </p:cNvPr>
            <p:cNvSpPr/>
            <p:nvPr/>
          </p:nvSpPr>
          <p:spPr>
            <a:xfrm rot="10800000">
              <a:off x="701080" y="1381958"/>
              <a:ext cx="397609" cy="2101734"/>
            </a:xfrm>
            <a:prstGeom prst="rightBrace">
              <a:avLst>
                <a:gd name="adj1" fmla="val 38532"/>
                <a:gd name="adj2" fmla="val 50000"/>
              </a:avLst>
            </a:prstGeom>
            <a:noFill/>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46" name="TextBox 45">
              <a:extLst>
                <a:ext uri="{FF2B5EF4-FFF2-40B4-BE49-F238E27FC236}">
                  <a16:creationId xmlns:a16="http://schemas.microsoft.com/office/drawing/2014/main" id="{7980B1E5-7E07-FC0D-13CF-F642CEE90E79}"/>
                </a:ext>
              </a:extLst>
            </p:cNvPr>
            <p:cNvSpPr txBox="1"/>
            <p:nvPr/>
          </p:nvSpPr>
          <p:spPr>
            <a:xfrm rot="16200000">
              <a:off x="-556591" y="2235060"/>
              <a:ext cx="201398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srgbClr val="E6B91E">
                      <a:lumMod val="50000"/>
                    </a:srgbClr>
                  </a:solidFill>
                  <a:effectLst/>
                  <a:uLnTx/>
                  <a:uFillTx/>
                  <a:latin typeface="Verdana" panose="020B0604030504040204" pitchFamily="34" charset="0"/>
                  <a:ea typeface="Verdana" panose="020B0604030504040204" pitchFamily="34" charset="0"/>
                  <a:cs typeface="+mn-cs"/>
                </a:rPr>
                <a:t>.</a:t>
              </a:r>
            </a:p>
          </p:txBody>
        </p:sp>
      </p:grpSp>
      <p:grpSp>
        <p:nvGrpSpPr>
          <p:cNvPr id="55" name="Group 54">
            <a:extLst>
              <a:ext uri="{FF2B5EF4-FFF2-40B4-BE49-F238E27FC236}">
                <a16:creationId xmlns:a16="http://schemas.microsoft.com/office/drawing/2014/main" id="{4A47B6AB-BD36-F344-A8A8-AA26B0690E00}"/>
              </a:ext>
            </a:extLst>
          </p:cNvPr>
          <p:cNvGrpSpPr/>
          <p:nvPr/>
        </p:nvGrpSpPr>
        <p:grpSpPr>
          <a:xfrm rot="5400000">
            <a:off x="8883265" y="395752"/>
            <a:ext cx="349254" cy="5244763"/>
            <a:chOff x="296510" y="1381958"/>
            <a:chExt cx="802179" cy="2101734"/>
          </a:xfrm>
        </p:grpSpPr>
        <p:sp>
          <p:nvSpPr>
            <p:cNvPr id="57" name="Right Brace 56">
              <a:extLst>
                <a:ext uri="{FF2B5EF4-FFF2-40B4-BE49-F238E27FC236}">
                  <a16:creationId xmlns:a16="http://schemas.microsoft.com/office/drawing/2014/main" id="{DA9E3F3B-F81C-8729-D00D-779B5605BD51}"/>
                </a:ext>
              </a:extLst>
            </p:cNvPr>
            <p:cNvSpPr/>
            <p:nvPr/>
          </p:nvSpPr>
          <p:spPr>
            <a:xfrm rot="10800000">
              <a:off x="701080" y="1381958"/>
              <a:ext cx="397609" cy="2101734"/>
            </a:xfrm>
            <a:prstGeom prst="rightBrace">
              <a:avLst>
                <a:gd name="adj1" fmla="val 38532"/>
                <a:gd name="adj2" fmla="val 50000"/>
              </a:avLst>
            </a:prstGeom>
            <a:noFill/>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58" name="TextBox 57">
              <a:extLst>
                <a:ext uri="{FF2B5EF4-FFF2-40B4-BE49-F238E27FC236}">
                  <a16:creationId xmlns:a16="http://schemas.microsoft.com/office/drawing/2014/main" id="{77387FBF-8FE5-AB81-33EA-DF9992343C9E}"/>
                </a:ext>
              </a:extLst>
            </p:cNvPr>
            <p:cNvSpPr txBox="1"/>
            <p:nvPr/>
          </p:nvSpPr>
          <p:spPr>
            <a:xfrm rot="16200000">
              <a:off x="-556591" y="2235060"/>
              <a:ext cx="201398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srgbClr val="E6B91E">
                      <a:lumMod val="50000"/>
                    </a:srgbClr>
                  </a:solidFill>
                  <a:effectLst/>
                  <a:uLnTx/>
                  <a:uFillTx/>
                  <a:latin typeface="Verdana" panose="020B0604030504040204" pitchFamily="34" charset="0"/>
                  <a:ea typeface="Verdana" panose="020B0604030504040204" pitchFamily="34" charset="0"/>
                  <a:cs typeface="+mn-cs"/>
                </a:rPr>
                <a:t>.</a:t>
              </a:r>
            </a:p>
          </p:txBody>
        </p:sp>
      </p:grpSp>
      <p:grpSp>
        <p:nvGrpSpPr>
          <p:cNvPr id="4" name="Group 3">
            <a:extLst>
              <a:ext uri="{FF2B5EF4-FFF2-40B4-BE49-F238E27FC236}">
                <a16:creationId xmlns:a16="http://schemas.microsoft.com/office/drawing/2014/main" id="{FBC33D8F-50C8-1156-65CC-96896122642C}"/>
              </a:ext>
            </a:extLst>
          </p:cNvPr>
          <p:cNvGrpSpPr/>
          <p:nvPr/>
        </p:nvGrpSpPr>
        <p:grpSpPr>
          <a:xfrm>
            <a:off x="7757604" y="3788879"/>
            <a:ext cx="1409571" cy="2769989"/>
            <a:chOff x="6848837" y="4616543"/>
            <a:chExt cx="1630199" cy="2145528"/>
          </a:xfrm>
        </p:grpSpPr>
        <p:sp>
          <p:nvSpPr>
            <p:cNvPr id="5" name="Rectangle: Rounded Corners 4">
              <a:extLst>
                <a:ext uri="{FF2B5EF4-FFF2-40B4-BE49-F238E27FC236}">
                  <a16:creationId xmlns:a16="http://schemas.microsoft.com/office/drawing/2014/main" id="{C9D4F475-2306-F52C-DA3D-91BC5E86CEEE}"/>
                </a:ext>
              </a:extLst>
            </p:cNvPr>
            <p:cNvSpPr/>
            <p:nvPr/>
          </p:nvSpPr>
          <p:spPr>
            <a:xfrm>
              <a:off x="6848837" y="4624960"/>
              <a:ext cx="1630199" cy="2062103"/>
            </a:xfrm>
            <a:prstGeom prst="roundRect">
              <a:avLst/>
            </a:prstGeom>
            <a:solidFill>
              <a:schemeClr val="bg1">
                <a:lumMod val="95000"/>
              </a:schemeClr>
            </a:solidFill>
            <a:ln>
              <a:solidFill>
                <a:srgbClr val="2671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TextBox 6">
              <a:extLst>
                <a:ext uri="{FF2B5EF4-FFF2-40B4-BE49-F238E27FC236}">
                  <a16:creationId xmlns:a16="http://schemas.microsoft.com/office/drawing/2014/main" id="{C883A8FE-793D-870E-991C-DC6FD3A9C22A}"/>
                </a:ext>
              </a:extLst>
            </p:cNvPr>
            <p:cNvSpPr txBox="1"/>
            <p:nvPr/>
          </p:nvSpPr>
          <p:spPr>
            <a:xfrm>
              <a:off x="6947223" y="4616543"/>
              <a:ext cx="1404187" cy="214552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Veranda"/>
                  <a:ea typeface="Verdana" panose="020B0604030504040204" pitchFamily="34" charset="0"/>
                  <a:cs typeface="+mn-cs"/>
                </a:rPr>
                <a:t>ES fondu investīciju rezultātā jaunradītās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Veranda"/>
                  <a:ea typeface="Verdana" panose="020B0604030504040204" pitchFamily="34" charset="0"/>
                  <a:cs typeface="+mn-cs"/>
                </a:rPr>
                <a:t>darbavietas privātajos komersantos (skaits)</a:t>
              </a:r>
            </a:p>
            <a:p>
              <a:pPr marL="0" marR="0" lvl="0" indent="0" algn="ctr" defTabSz="457200" rtl="0" eaLnBrk="1" fontAlgn="auto" latinLnBrk="0" hangingPunct="1">
                <a:lnSpc>
                  <a:spcPct val="100000"/>
                </a:lnSpc>
                <a:spcBef>
                  <a:spcPts val="0"/>
                </a:spcBef>
                <a:spcAft>
                  <a:spcPts val="0"/>
                </a:spcAft>
                <a:buClrTx/>
                <a:buSzTx/>
                <a:buFontTx/>
                <a:buNone/>
                <a:tabLst/>
                <a:defRPr/>
              </a:pPr>
              <a:r>
                <a:rPr lang="lv-LV" sz="1400" i="1" dirty="0">
                  <a:solidFill>
                    <a:prstClr val="black"/>
                  </a:solidFill>
                  <a:latin typeface="Veranda"/>
                  <a:ea typeface="Verdana" panose="020B0604030504040204" pitchFamily="34" charset="0"/>
                </a:rPr>
                <a:t>Faktiskā vērtība 5334 (2025)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000" i="1" u="none" strike="noStrike" kern="1200" cap="none" spc="0" normalizeH="0" baseline="0" noProof="0" dirty="0">
                  <a:ln>
                    <a:noFill/>
                  </a:ln>
                  <a:solidFill>
                    <a:srgbClr val="FF0000"/>
                  </a:solidFill>
                  <a:effectLst/>
                  <a:uLnTx/>
                  <a:uFillTx/>
                  <a:latin typeface="Veranda"/>
                  <a:ea typeface="Verdana" panose="020B0604030504040204" pitchFamily="34" charset="0"/>
                  <a:cs typeface="+mn-cs"/>
                </a:rPr>
                <a:t>Turpmāk netiks izmantots</a:t>
              </a:r>
            </a:p>
          </p:txBody>
        </p:sp>
      </p:grpSp>
      <p:grpSp>
        <p:nvGrpSpPr>
          <p:cNvPr id="8" name="Group 7">
            <a:extLst>
              <a:ext uri="{FF2B5EF4-FFF2-40B4-BE49-F238E27FC236}">
                <a16:creationId xmlns:a16="http://schemas.microsoft.com/office/drawing/2014/main" id="{87F5B886-2708-EF48-9001-71F9A31C93A8}"/>
              </a:ext>
            </a:extLst>
          </p:cNvPr>
          <p:cNvGrpSpPr/>
          <p:nvPr/>
        </p:nvGrpSpPr>
        <p:grpSpPr>
          <a:xfrm>
            <a:off x="107693" y="3752896"/>
            <a:ext cx="1758369" cy="2600712"/>
            <a:chOff x="6848837" y="4616543"/>
            <a:chExt cx="1630199" cy="2070520"/>
          </a:xfrm>
        </p:grpSpPr>
        <p:sp>
          <p:nvSpPr>
            <p:cNvPr id="9" name="Rectangle: Rounded Corners 8">
              <a:extLst>
                <a:ext uri="{FF2B5EF4-FFF2-40B4-BE49-F238E27FC236}">
                  <a16:creationId xmlns:a16="http://schemas.microsoft.com/office/drawing/2014/main" id="{77D3B63B-89B5-F44B-A96F-F7B40327EF9D}"/>
                </a:ext>
              </a:extLst>
            </p:cNvPr>
            <p:cNvSpPr/>
            <p:nvPr/>
          </p:nvSpPr>
          <p:spPr>
            <a:xfrm>
              <a:off x="6848837" y="4624960"/>
              <a:ext cx="1630199" cy="2062103"/>
            </a:xfrm>
            <a:prstGeom prst="roundRect">
              <a:avLst/>
            </a:prstGeom>
            <a:solidFill>
              <a:schemeClr val="bg1">
                <a:lumMod val="95000"/>
              </a:schemeClr>
            </a:solidFill>
            <a:ln>
              <a:solidFill>
                <a:srgbClr val="2671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1" name="TextBox 10">
              <a:extLst>
                <a:ext uri="{FF2B5EF4-FFF2-40B4-BE49-F238E27FC236}">
                  <a16:creationId xmlns:a16="http://schemas.microsoft.com/office/drawing/2014/main" id="{86DB4E94-96BA-ADE6-A075-D72653B32E16}"/>
                </a:ext>
              </a:extLst>
            </p:cNvPr>
            <p:cNvSpPr txBox="1"/>
            <p:nvPr/>
          </p:nvSpPr>
          <p:spPr>
            <a:xfrm>
              <a:off x="6947223" y="4616543"/>
              <a:ext cx="1404187" cy="200313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400" b="1" i="0" u="none" strike="noStrike" kern="1200" cap="none" spc="0" normalizeH="0" baseline="0" noProof="0" dirty="0">
                <a:ln>
                  <a:noFill/>
                </a:ln>
                <a:solidFill>
                  <a:prstClr val="black"/>
                </a:solidFill>
                <a:effectLst/>
                <a:uLnTx/>
                <a:uFillTx/>
                <a:latin typeface="Veranda"/>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Veranda"/>
                  <a:ea typeface="Verdana" panose="020B0604030504040204" pitchFamily="34" charset="0"/>
                  <a:cs typeface="+mn-cs"/>
                </a:rPr>
                <a:t>Valsts pārvaldes datu </a:t>
              </a:r>
              <a:r>
                <a:rPr kumimoji="0" lang="lv-LV" sz="1400" b="1" i="0" u="none" strike="noStrike" kern="1200" cap="none" spc="0" normalizeH="0" baseline="0" noProof="0" dirty="0" err="1">
                  <a:ln>
                    <a:noFill/>
                  </a:ln>
                  <a:solidFill>
                    <a:prstClr val="black"/>
                  </a:solidFill>
                  <a:effectLst/>
                  <a:uLnTx/>
                  <a:uFillTx/>
                  <a:latin typeface="Veranda"/>
                  <a:ea typeface="Verdana" panose="020B0604030504040204" pitchFamily="34" charset="0"/>
                  <a:cs typeface="+mn-cs"/>
                </a:rPr>
                <a:t>atkalizmantošana</a:t>
              </a:r>
              <a:endParaRPr kumimoji="0" lang="lv-LV" sz="1400" b="1" i="0" u="none" strike="noStrike" kern="1200" cap="none" spc="0" normalizeH="0" baseline="0" noProof="0" dirty="0">
                <a:ln>
                  <a:noFill/>
                </a:ln>
                <a:solidFill>
                  <a:prstClr val="black"/>
                </a:solidFill>
                <a:effectLst/>
                <a:uLnTx/>
                <a:uFillTx/>
                <a:latin typeface="Veranda"/>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Veranda"/>
                  <a:ea typeface="Verdana" panose="020B0604030504040204" pitchFamily="34" charset="0"/>
                  <a:cs typeface="+mn-cs"/>
                </a:rPr>
                <a:t>(punkti)</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400" i="1" u="none" strike="noStrike" kern="1200" cap="none" spc="0" normalizeH="0" baseline="0" noProof="0" dirty="0">
                <a:ln>
                  <a:noFill/>
                </a:ln>
                <a:solidFill>
                  <a:prstClr val="black"/>
                </a:solidFill>
                <a:effectLst/>
                <a:uLnTx/>
                <a:uFillTx/>
                <a:latin typeface="Veranda"/>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i="1" u="none" strike="noStrike" kern="1200" cap="none" spc="0" normalizeH="0" baseline="0" noProof="0" dirty="0">
                  <a:ln>
                    <a:noFill/>
                  </a:ln>
                  <a:solidFill>
                    <a:prstClr val="black"/>
                  </a:solidFill>
                  <a:effectLst/>
                  <a:uLnTx/>
                  <a:uFillTx/>
                  <a:latin typeface="Veranda"/>
                  <a:ea typeface="Verdana" panose="020B0604030504040204" pitchFamily="34" charset="0"/>
                  <a:cs typeface="+mn-cs"/>
                </a:rPr>
                <a:t>Faktiskā vērtība </a:t>
              </a:r>
              <a:r>
                <a:rPr lang="lv-LV" sz="1400" i="1" dirty="0">
                  <a:solidFill>
                    <a:prstClr val="black"/>
                  </a:solidFill>
                  <a:latin typeface="Veranda"/>
                  <a:ea typeface="Verdana" panose="020B0604030504040204" pitchFamily="34" charset="0"/>
                </a:rPr>
                <a:t>2341</a:t>
              </a:r>
              <a:r>
                <a:rPr kumimoji="0" lang="lv-LV" sz="1400" i="1" u="none" strike="noStrike" kern="1200" cap="none" spc="0" normalizeH="0" baseline="0" noProof="0" dirty="0">
                  <a:ln>
                    <a:noFill/>
                  </a:ln>
                  <a:solidFill>
                    <a:prstClr val="black"/>
                  </a:solidFill>
                  <a:effectLst/>
                  <a:uLnTx/>
                  <a:uFillTx/>
                  <a:latin typeface="Veranda"/>
                  <a:ea typeface="Verdana" panose="020B0604030504040204" pitchFamily="34" charset="0"/>
                  <a:cs typeface="+mn-cs"/>
                </a:rPr>
                <a:t> (2025)</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lv-LV" sz="1050" i="1" dirty="0">
                <a:solidFill>
                  <a:srgbClr val="FF0000"/>
                </a:solidFill>
                <a:latin typeface="Veranda"/>
                <a:ea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lv-LV" sz="1050" i="1" dirty="0">
                  <a:solidFill>
                    <a:srgbClr val="FF0000"/>
                  </a:solidFill>
                  <a:latin typeface="Veranda"/>
                  <a:ea typeface="Verdana" panose="020B0604030504040204" pitchFamily="34" charset="0"/>
                </a:rPr>
                <a:t>Turpmāk netiks izmantots</a:t>
              </a:r>
              <a:endParaRPr kumimoji="0" lang="lv-LV" sz="1050" i="1" u="none" strike="noStrike" kern="1200" cap="none" spc="0" normalizeH="0" baseline="0" noProof="0" dirty="0">
                <a:ln>
                  <a:noFill/>
                </a:ln>
                <a:solidFill>
                  <a:srgbClr val="FF0000"/>
                </a:solidFill>
                <a:effectLst/>
                <a:uLnTx/>
                <a:uFillTx/>
                <a:latin typeface="Veranda"/>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400" b="0" i="1" u="none" strike="noStrike" kern="1200" cap="none" spc="0" normalizeH="0" baseline="0" noProof="0" dirty="0">
                <a:ln>
                  <a:noFill/>
                </a:ln>
                <a:solidFill>
                  <a:prstClr val="black"/>
                </a:solidFill>
                <a:effectLst/>
                <a:uLnTx/>
                <a:uFillTx/>
                <a:latin typeface="Veranda"/>
                <a:ea typeface="Verdana" panose="020B0604030504040204" pitchFamily="34" charset="0"/>
                <a:cs typeface="+mn-cs"/>
              </a:endParaRPr>
            </a:p>
          </p:txBody>
        </p:sp>
      </p:grpSp>
      <p:grpSp>
        <p:nvGrpSpPr>
          <p:cNvPr id="15" name="Group 14">
            <a:extLst>
              <a:ext uri="{FF2B5EF4-FFF2-40B4-BE49-F238E27FC236}">
                <a16:creationId xmlns:a16="http://schemas.microsoft.com/office/drawing/2014/main" id="{48DBC287-6028-DB95-FE95-EB4795ECB442}"/>
              </a:ext>
            </a:extLst>
          </p:cNvPr>
          <p:cNvGrpSpPr/>
          <p:nvPr/>
        </p:nvGrpSpPr>
        <p:grpSpPr>
          <a:xfrm>
            <a:off x="1999588" y="3621957"/>
            <a:ext cx="1499093" cy="3385542"/>
            <a:chOff x="8585049" y="4486589"/>
            <a:chExt cx="1772472" cy="2671680"/>
          </a:xfrm>
        </p:grpSpPr>
        <p:sp>
          <p:nvSpPr>
            <p:cNvPr id="20" name="Rectangle: Rounded Corners 19">
              <a:extLst>
                <a:ext uri="{FF2B5EF4-FFF2-40B4-BE49-F238E27FC236}">
                  <a16:creationId xmlns:a16="http://schemas.microsoft.com/office/drawing/2014/main" id="{71599607-D1CE-2CC6-A941-AFF82BAC9964}"/>
                </a:ext>
              </a:extLst>
            </p:cNvPr>
            <p:cNvSpPr/>
            <p:nvPr/>
          </p:nvSpPr>
          <p:spPr>
            <a:xfrm>
              <a:off x="8588735" y="4624960"/>
              <a:ext cx="1654311" cy="2062103"/>
            </a:xfrm>
            <a:prstGeom prst="roundRect">
              <a:avLst/>
            </a:prstGeom>
            <a:solidFill>
              <a:schemeClr val="bg1">
                <a:lumMod val="95000"/>
              </a:schemeClr>
            </a:solidFill>
            <a:ln>
              <a:solidFill>
                <a:srgbClr val="325D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5" name="TextBox 24">
              <a:extLst>
                <a:ext uri="{FF2B5EF4-FFF2-40B4-BE49-F238E27FC236}">
                  <a16:creationId xmlns:a16="http://schemas.microsoft.com/office/drawing/2014/main" id="{4189F031-74B8-D55C-D649-903B312CBB24}"/>
                </a:ext>
              </a:extLst>
            </p:cNvPr>
            <p:cNvSpPr txBox="1"/>
            <p:nvPr/>
          </p:nvSpPr>
          <p:spPr>
            <a:xfrm>
              <a:off x="8585049" y="4486589"/>
              <a:ext cx="1772472" cy="26716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Veranda"/>
                  <a:ea typeface="Aptos" panose="020B0004020202020204" pitchFamily="34" charset="0"/>
                  <a:cs typeface="+mn-cs"/>
                </a:rPr>
                <a:t>Galvenie publiskie pakalpojumi (</a:t>
              </a:r>
              <a:r>
                <a:rPr kumimoji="0" lang="lv-LV" sz="1300" b="1" i="0" u="none" strike="noStrike" kern="1200" cap="none" spc="0" normalizeH="0" baseline="0" noProof="0" dirty="0">
                  <a:ln>
                    <a:noFill/>
                  </a:ln>
                  <a:solidFill>
                    <a:prstClr val="black"/>
                  </a:solidFill>
                  <a:effectLst/>
                  <a:uLnTx/>
                  <a:uFillTx/>
                  <a:latin typeface="Veranda"/>
                  <a:ea typeface="Aptos" panose="020B0004020202020204" pitchFamily="34" charset="0"/>
                  <a:cs typeface="+mn-cs"/>
                </a:rPr>
                <a:t>jauns nosaukums «Digitālās dekādes mērķa sasniegšanas progress»:  </a:t>
              </a:r>
              <a:r>
                <a:rPr kumimoji="0" lang="lv-LV" sz="1400" b="1" i="0" u="none" strike="noStrike" kern="1200" cap="none" spc="0" normalizeH="0" baseline="0" noProof="0" dirty="0">
                  <a:ln>
                    <a:noFill/>
                  </a:ln>
                  <a:solidFill>
                    <a:prstClr val="black"/>
                  </a:solidFill>
                  <a:effectLst/>
                  <a:uLnTx/>
                  <a:uFillTx/>
                  <a:latin typeface="Veranda"/>
                  <a:ea typeface="Aptos" panose="020B0004020202020204" pitchFamily="34" charset="0"/>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lv-LV" sz="1400" i="1" dirty="0">
                  <a:solidFill>
                    <a:prstClr val="black"/>
                  </a:solidFill>
                  <a:latin typeface="Veranda"/>
                  <a:ea typeface="Verdana" panose="020B0604030504040204" pitchFamily="34" charset="0"/>
                </a:rPr>
                <a:t>Faktiskā vērtība (2024) </a:t>
              </a:r>
            </a:p>
            <a:p>
              <a:pPr marL="0" marR="0" lvl="0" indent="0" algn="ctr" defTabSz="457200" rtl="0" eaLnBrk="1" fontAlgn="auto" latinLnBrk="0" hangingPunct="1">
                <a:lnSpc>
                  <a:spcPct val="100000"/>
                </a:lnSpc>
                <a:spcBef>
                  <a:spcPts val="0"/>
                </a:spcBef>
                <a:spcAft>
                  <a:spcPts val="0"/>
                </a:spcAft>
                <a:buClrTx/>
                <a:buSzTx/>
                <a:buFontTx/>
                <a:buNone/>
                <a:tabLst/>
                <a:defRPr/>
              </a:pPr>
              <a:r>
                <a:rPr lang="lv-LV" sz="1400" i="1" dirty="0">
                  <a:solidFill>
                    <a:prstClr val="black"/>
                  </a:solidFill>
                  <a:latin typeface="Veranda"/>
                  <a:ea typeface="Verdana" panose="020B0604030504040204" pitchFamily="34" charset="0"/>
                </a:rPr>
                <a:t>93,5 % (iedzīvotājiem)</a:t>
              </a:r>
            </a:p>
            <a:p>
              <a:pPr marL="0" marR="0" lvl="0" indent="0" algn="ctr" defTabSz="457200" rtl="0" eaLnBrk="1" fontAlgn="auto" latinLnBrk="0" hangingPunct="1">
                <a:lnSpc>
                  <a:spcPct val="100000"/>
                </a:lnSpc>
                <a:spcBef>
                  <a:spcPts val="0"/>
                </a:spcBef>
                <a:spcAft>
                  <a:spcPts val="0"/>
                </a:spcAft>
                <a:buClrTx/>
                <a:buSzTx/>
                <a:buFontTx/>
                <a:buNone/>
                <a:tabLst/>
                <a:defRPr/>
              </a:pPr>
              <a:r>
                <a:rPr lang="lv-LV" sz="1400" i="1" dirty="0">
                  <a:solidFill>
                    <a:prstClr val="black"/>
                  </a:solidFill>
                  <a:latin typeface="Veranda"/>
                  <a:ea typeface="Verdana" panose="020B0604030504040204" pitchFamily="34" charset="0"/>
                </a:rPr>
                <a:t>96,3 % (uzņēmējiem)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050" i="1" u="none" strike="noStrike" kern="1200" cap="none" spc="0" normalizeH="0" baseline="0" noProof="0" dirty="0">
                  <a:ln>
                    <a:noFill/>
                  </a:ln>
                  <a:solidFill>
                    <a:schemeClr val="accent2"/>
                  </a:solidFill>
                  <a:effectLst/>
                  <a:uLnTx/>
                  <a:uFillTx/>
                  <a:latin typeface="Veranda"/>
                  <a:ea typeface="Verdana" panose="020B0604030504040204" pitchFamily="34" charset="0"/>
                  <a:cs typeface="+mn-cs"/>
                </a:rPr>
                <a:t>Paplašināts un mainīts nosaukums</a:t>
              </a:r>
            </a:p>
          </p:txBody>
        </p:sp>
      </p:grpSp>
      <p:grpSp>
        <p:nvGrpSpPr>
          <p:cNvPr id="29" name="Group 28">
            <a:extLst>
              <a:ext uri="{FF2B5EF4-FFF2-40B4-BE49-F238E27FC236}">
                <a16:creationId xmlns:a16="http://schemas.microsoft.com/office/drawing/2014/main" id="{3002C955-3FE8-D963-0F7A-C28B98A0B37A}"/>
              </a:ext>
            </a:extLst>
          </p:cNvPr>
          <p:cNvGrpSpPr/>
          <p:nvPr/>
        </p:nvGrpSpPr>
        <p:grpSpPr>
          <a:xfrm rot="5400000">
            <a:off x="1530789" y="1764702"/>
            <a:ext cx="349254" cy="3114375"/>
            <a:chOff x="296510" y="1381958"/>
            <a:chExt cx="802179" cy="2101734"/>
          </a:xfrm>
        </p:grpSpPr>
        <p:sp>
          <p:nvSpPr>
            <p:cNvPr id="30" name="Right Brace 29">
              <a:extLst>
                <a:ext uri="{FF2B5EF4-FFF2-40B4-BE49-F238E27FC236}">
                  <a16:creationId xmlns:a16="http://schemas.microsoft.com/office/drawing/2014/main" id="{19722953-3246-0CB6-0854-E278BCC4ED1C}"/>
                </a:ext>
              </a:extLst>
            </p:cNvPr>
            <p:cNvSpPr/>
            <p:nvPr/>
          </p:nvSpPr>
          <p:spPr>
            <a:xfrm rot="10800000">
              <a:off x="701080" y="1381958"/>
              <a:ext cx="397609" cy="2101734"/>
            </a:xfrm>
            <a:prstGeom prst="rightBrace">
              <a:avLst>
                <a:gd name="adj1" fmla="val 38532"/>
                <a:gd name="adj2" fmla="val 50000"/>
              </a:avLst>
            </a:prstGeom>
            <a:noFill/>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32" name="TextBox 31">
              <a:extLst>
                <a:ext uri="{FF2B5EF4-FFF2-40B4-BE49-F238E27FC236}">
                  <a16:creationId xmlns:a16="http://schemas.microsoft.com/office/drawing/2014/main" id="{3F151973-CF14-0616-CF0A-8A9F32562831}"/>
                </a:ext>
              </a:extLst>
            </p:cNvPr>
            <p:cNvSpPr txBox="1"/>
            <p:nvPr/>
          </p:nvSpPr>
          <p:spPr>
            <a:xfrm rot="16200000">
              <a:off x="-556591" y="2235060"/>
              <a:ext cx="201398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srgbClr val="E6B91E">
                      <a:lumMod val="50000"/>
                    </a:srgbClr>
                  </a:solidFill>
                  <a:effectLst/>
                  <a:uLnTx/>
                  <a:uFillTx/>
                  <a:latin typeface="Verdana" panose="020B0604030504040204" pitchFamily="34" charset="0"/>
                  <a:ea typeface="Verdana" panose="020B0604030504040204" pitchFamily="34" charset="0"/>
                  <a:cs typeface="+mn-cs"/>
                </a:rPr>
                <a:t>.</a:t>
              </a:r>
            </a:p>
          </p:txBody>
        </p:sp>
      </p:grpSp>
      <p:pic>
        <p:nvPicPr>
          <p:cNvPr id="33" name="Graphic 32" descr="Badge 1 with solid fill">
            <a:extLst>
              <a:ext uri="{FF2B5EF4-FFF2-40B4-BE49-F238E27FC236}">
                <a16:creationId xmlns:a16="http://schemas.microsoft.com/office/drawing/2014/main" id="{CAC34671-6883-82BB-F231-649A1AB1923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461645" y="1894106"/>
            <a:ext cx="465867" cy="478721"/>
          </a:xfrm>
          <a:prstGeom prst="rect">
            <a:avLst/>
          </a:prstGeom>
        </p:spPr>
      </p:pic>
      <p:pic>
        <p:nvPicPr>
          <p:cNvPr id="35" name="Graphic 34" descr="Badge with solid fill">
            <a:extLst>
              <a:ext uri="{FF2B5EF4-FFF2-40B4-BE49-F238E27FC236}">
                <a16:creationId xmlns:a16="http://schemas.microsoft.com/office/drawing/2014/main" id="{39823AE5-962F-BDE8-0BD2-BE7633B1FF1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474824" y="760781"/>
            <a:ext cx="435503" cy="452982"/>
          </a:xfrm>
          <a:prstGeom prst="rect">
            <a:avLst/>
          </a:prstGeom>
        </p:spPr>
      </p:pic>
      <p:pic>
        <p:nvPicPr>
          <p:cNvPr id="37" name="Graphic 36" descr="Badge 3 with solid fill">
            <a:extLst>
              <a:ext uri="{FF2B5EF4-FFF2-40B4-BE49-F238E27FC236}">
                <a16:creationId xmlns:a16="http://schemas.microsoft.com/office/drawing/2014/main" id="{6313BC01-0F9E-E1DC-6A4D-0123A0E0A63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866920" y="1195238"/>
            <a:ext cx="421392" cy="406240"/>
          </a:xfrm>
          <a:prstGeom prst="rect">
            <a:avLst/>
          </a:prstGeom>
        </p:spPr>
      </p:pic>
      <p:sp>
        <p:nvSpPr>
          <p:cNvPr id="6" name="Rectangle: Rounded Corners 5">
            <a:extLst>
              <a:ext uri="{FF2B5EF4-FFF2-40B4-BE49-F238E27FC236}">
                <a16:creationId xmlns:a16="http://schemas.microsoft.com/office/drawing/2014/main" id="{E2D29DA2-BA5C-4AF4-FBB5-64E767E34113}"/>
              </a:ext>
            </a:extLst>
          </p:cNvPr>
          <p:cNvSpPr/>
          <p:nvPr/>
        </p:nvSpPr>
        <p:spPr>
          <a:xfrm>
            <a:off x="10646613" y="3788880"/>
            <a:ext cx="1237164" cy="2643939"/>
          </a:xfrm>
          <a:prstGeom prst="roundRect">
            <a:avLst/>
          </a:prstGeom>
          <a:solidFill>
            <a:schemeClr val="bg1">
              <a:lumMod val="95000"/>
            </a:schemeClr>
          </a:solidFill>
          <a:ln>
            <a:solidFill>
              <a:srgbClr val="325D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lv-LV" sz="1050" b="1" dirty="0">
                <a:solidFill>
                  <a:prstClr val="black"/>
                </a:solidFill>
                <a:latin typeface="Veranda"/>
              </a:rPr>
              <a:t>Latvijas platības īpatsvars, kurā iedzīvotājiem</a:t>
            </a:r>
          </a:p>
          <a:p>
            <a:pPr lvl="0" algn="ctr">
              <a:defRPr/>
            </a:pPr>
            <a:r>
              <a:rPr lang="lv-LV" sz="1050" b="1" dirty="0">
                <a:solidFill>
                  <a:prstClr val="black"/>
                </a:solidFill>
                <a:latin typeface="Veranda"/>
              </a:rPr>
              <a:t>nodrošināta valsts pārvaldes pakalpojumu</a:t>
            </a:r>
          </a:p>
          <a:p>
            <a:pPr lvl="0" algn="ctr">
              <a:defRPr/>
            </a:pPr>
            <a:r>
              <a:rPr lang="lv-LV" sz="1050" b="1" dirty="0">
                <a:solidFill>
                  <a:prstClr val="black"/>
                </a:solidFill>
                <a:latin typeface="Veranda"/>
              </a:rPr>
              <a:t>pieejamība Valsts un pašvaldības vienotais klientu</a:t>
            </a:r>
          </a:p>
          <a:p>
            <a:pPr lvl="0" algn="ctr">
              <a:defRPr/>
            </a:pPr>
            <a:r>
              <a:rPr lang="lv-LV" sz="1050" b="1" dirty="0">
                <a:solidFill>
                  <a:prstClr val="black"/>
                </a:solidFill>
                <a:latin typeface="Veranda"/>
              </a:rPr>
              <a:t>apkalpošanas centru tīklā (%)</a:t>
            </a:r>
          </a:p>
          <a:p>
            <a:pPr lvl="0" algn="ctr">
              <a:defRPr/>
            </a:pPr>
            <a:r>
              <a:rPr lang="lv-LV" sz="1050" i="1" dirty="0">
                <a:solidFill>
                  <a:prstClr val="black"/>
                </a:solidFill>
                <a:latin typeface="Veranda"/>
              </a:rPr>
              <a:t>Faktiskā vērtība 96,19 % (2025)</a:t>
            </a:r>
          </a:p>
          <a:p>
            <a:pPr algn="ctr">
              <a:defRPr/>
            </a:pPr>
            <a:r>
              <a:rPr lang="lv-LV" sz="1050" i="1" dirty="0">
                <a:solidFill>
                  <a:srgbClr val="FF0000"/>
                </a:solidFill>
                <a:latin typeface="Veranda"/>
                <a:ea typeface="Verdana" panose="020B0604030504040204" pitchFamily="34" charset="0"/>
              </a:rPr>
              <a:t>Turpmāk netiks izmantots</a:t>
            </a:r>
          </a:p>
          <a:p>
            <a:pPr lvl="0" algn="ctr">
              <a:defRPr/>
            </a:pPr>
            <a:endParaRPr lang="lv-LV" sz="1050" i="1" dirty="0">
              <a:solidFill>
                <a:prstClr val="black"/>
              </a:solidFill>
              <a:latin typeface="Veranda"/>
            </a:endParaRPr>
          </a:p>
        </p:txBody>
      </p:sp>
    </p:spTree>
    <p:extLst>
      <p:ext uri="{BB962C8B-B14F-4D97-AF65-F5344CB8AC3E}">
        <p14:creationId xmlns:p14="http://schemas.microsoft.com/office/powerpoint/2010/main" val="1888971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14416-0B68-9A1A-1384-683A2CF113D2}"/>
            </a:ext>
          </a:extLst>
        </p:cNvPr>
        <p:cNvGrpSpPr/>
        <p:nvPr/>
      </p:nvGrpSpPr>
      <p:grpSpPr>
        <a:xfrm>
          <a:off x="0" y="0"/>
          <a:ext cx="0" cy="0"/>
          <a:chOff x="0" y="0"/>
          <a:chExt cx="0" cy="0"/>
        </a:xfrm>
      </p:grpSpPr>
      <p:sp>
        <p:nvSpPr>
          <p:cNvPr id="51" name="Arrow: Right 50">
            <a:extLst>
              <a:ext uri="{FF2B5EF4-FFF2-40B4-BE49-F238E27FC236}">
                <a16:creationId xmlns:a16="http://schemas.microsoft.com/office/drawing/2014/main" id="{0E40E3EC-694F-D9F3-940C-CE92D8E4A277}"/>
              </a:ext>
            </a:extLst>
          </p:cNvPr>
          <p:cNvSpPr/>
          <p:nvPr/>
        </p:nvSpPr>
        <p:spPr>
          <a:xfrm rot="5400000">
            <a:off x="4477615" y="959436"/>
            <a:ext cx="3394957" cy="4211781"/>
          </a:xfrm>
          <a:prstGeom prst="rightArrow">
            <a:avLst>
              <a:gd name="adj1" fmla="val 75877"/>
              <a:gd name="adj2" fmla="val 50000"/>
            </a:avLst>
          </a:prstGeom>
          <a:solidFill>
            <a:schemeClr val="bg1">
              <a:lumMod val="8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B80A189F-9E7C-AD48-3795-327E38D0D67E}"/>
              </a:ext>
            </a:extLst>
          </p:cNvPr>
          <p:cNvSpPr>
            <a:spLocks noGrp="1"/>
          </p:cNvSpPr>
          <p:nvPr>
            <p:ph type="title"/>
          </p:nvPr>
        </p:nvSpPr>
        <p:spPr>
          <a:xfrm>
            <a:off x="1553144" y="282147"/>
            <a:ext cx="9951396" cy="472463"/>
          </a:xfrm>
        </p:spPr>
        <p:txBody>
          <a:bodyPr>
            <a:normAutofit/>
          </a:bodyPr>
          <a:lstStyle/>
          <a:p>
            <a:pPr algn="ctr"/>
            <a:r>
              <a:rPr lang="lv-LV" sz="2000" dirty="0">
                <a:solidFill>
                  <a:srgbClr val="29702A"/>
                </a:solidFill>
                <a:cs typeface="Arial" panose="020B0604020202020204" pitchFamily="34" charset="0"/>
              </a:rPr>
              <a:t>VARAM </a:t>
            </a:r>
            <a:r>
              <a:rPr lang="lv-LV" sz="2000" dirty="0">
                <a:solidFill>
                  <a:schemeClr val="accent2">
                    <a:lumMod val="75000"/>
                  </a:schemeClr>
                </a:solidFill>
              </a:rPr>
              <a:t>2026. gada politikas karte un KPI</a:t>
            </a:r>
            <a:endParaRPr lang="lv-LV" sz="2200" dirty="0">
              <a:solidFill>
                <a:srgbClr val="FF0000"/>
              </a:solidFill>
              <a:cs typeface="Arial" panose="020B0604020202020204" pitchFamily="34" charset="0"/>
            </a:endParaRPr>
          </a:p>
        </p:txBody>
      </p:sp>
      <p:sp>
        <p:nvSpPr>
          <p:cNvPr id="33" name="Right Brace 32">
            <a:extLst>
              <a:ext uri="{FF2B5EF4-FFF2-40B4-BE49-F238E27FC236}">
                <a16:creationId xmlns:a16="http://schemas.microsoft.com/office/drawing/2014/main" id="{0F837507-A50E-0BA5-E220-E7EA2907B287}"/>
              </a:ext>
            </a:extLst>
          </p:cNvPr>
          <p:cNvSpPr/>
          <p:nvPr/>
        </p:nvSpPr>
        <p:spPr>
          <a:xfrm rot="16200000">
            <a:off x="6064322" y="-1086267"/>
            <a:ext cx="296074" cy="9300478"/>
          </a:xfrm>
          <a:prstGeom prst="rightBrace">
            <a:avLst>
              <a:gd name="adj1" fmla="val 38532"/>
              <a:gd name="adj2" fmla="val 50000"/>
            </a:avLst>
          </a:prstGeom>
          <a:noFill/>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pSp>
        <p:nvGrpSpPr>
          <p:cNvPr id="39" name="Group 38">
            <a:extLst>
              <a:ext uri="{FF2B5EF4-FFF2-40B4-BE49-F238E27FC236}">
                <a16:creationId xmlns:a16="http://schemas.microsoft.com/office/drawing/2014/main" id="{6BBEA154-6E90-FFD9-34FC-BF7BE0AFD1B5}"/>
              </a:ext>
            </a:extLst>
          </p:cNvPr>
          <p:cNvGrpSpPr/>
          <p:nvPr/>
        </p:nvGrpSpPr>
        <p:grpSpPr>
          <a:xfrm>
            <a:off x="3336653" y="855948"/>
            <a:ext cx="4732683" cy="899360"/>
            <a:chOff x="1044551" y="1867248"/>
            <a:chExt cx="4042162" cy="486856"/>
          </a:xfrm>
          <a:solidFill>
            <a:srgbClr val="006600"/>
          </a:solidFill>
        </p:grpSpPr>
        <p:sp>
          <p:nvSpPr>
            <p:cNvPr id="40" name="Rectangle: Rounded Corners 39">
              <a:extLst>
                <a:ext uri="{FF2B5EF4-FFF2-40B4-BE49-F238E27FC236}">
                  <a16:creationId xmlns:a16="http://schemas.microsoft.com/office/drawing/2014/main" id="{6D8D9C0F-142B-E542-65E4-2B5623B19EEE}"/>
                </a:ext>
              </a:extLst>
            </p:cNvPr>
            <p:cNvSpPr/>
            <p:nvPr/>
          </p:nvSpPr>
          <p:spPr>
            <a:xfrm>
              <a:off x="1807944" y="1867248"/>
              <a:ext cx="3278769" cy="486856"/>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lv-LV" sz="280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Viedā</a:t>
              </a:r>
              <a:r>
                <a:rPr kumimoji="0" lang="lv-LV" sz="28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lv-LV" sz="280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pārvaldība</a:t>
              </a:r>
            </a:p>
          </p:txBody>
        </p:sp>
        <p:pic>
          <p:nvPicPr>
            <p:cNvPr id="41" name="Graphic 40" descr="Badge 1 with solid fill">
              <a:extLst>
                <a:ext uri="{FF2B5EF4-FFF2-40B4-BE49-F238E27FC236}">
                  <a16:creationId xmlns:a16="http://schemas.microsoft.com/office/drawing/2014/main" id="{B010527C-270C-4DAF-8009-6108048E948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44551" y="1879441"/>
              <a:ext cx="763393" cy="459549"/>
            </a:xfrm>
            <a:prstGeom prst="rect">
              <a:avLst/>
            </a:prstGeom>
          </p:spPr>
        </p:pic>
      </p:grpSp>
      <p:sp>
        <p:nvSpPr>
          <p:cNvPr id="5" name="Rectangle: Rounded Corners 4">
            <a:extLst>
              <a:ext uri="{FF2B5EF4-FFF2-40B4-BE49-F238E27FC236}">
                <a16:creationId xmlns:a16="http://schemas.microsoft.com/office/drawing/2014/main" id="{F021CE44-80D2-17C3-87FE-80C4DDE4B388}"/>
              </a:ext>
            </a:extLst>
          </p:cNvPr>
          <p:cNvSpPr/>
          <p:nvPr/>
        </p:nvSpPr>
        <p:spPr>
          <a:xfrm>
            <a:off x="898462" y="2068545"/>
            <a:ext cx="10430954" cy="786406"/>
          </a:xfrm>
          <a:prstGeom prst="roundRect">
            <a:avLst/>
          </a:prstGeom>
          <a:solidFill>
            <a:srgbClr val="00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lv-LV" sz="180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Politikas mērķis: nodrošināt labvēlīgu un modernu dzīves telpu līdzsvaroti </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lv-LV" sz="180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un ilgtspējīgi attīstītā Latvijā</a:t>
            </a:r>
          </a:p>
        </p:txBody>
      </p:sp>
      <p:sp>
        <p:nvSpPr>
          <p:cNvPr id="42" name="Rectangle: Rounded Corners 41">
            <a:extLst>
              <a:ext uri="{FF2B5EF4-FFF2-40B4-BE49-F238E27FC236}">
                <a16:creationId xmlns:a16="http://schemas.microsoft.com/office/drawing/2014/main" id="{8ECF41CA-1236-71C9-DA44-8195393EFCCC}"/>
              </a:ext>
            </a:extLst>
          </p:cNvPr>
          <p:cNvSpPr/>
          <p:nvPr/>
        </p:nvSpPr>
        <p:spPr>
          <a:xfrm>
            <a:off x="4069203" y="3035591"/>
            <a:ext cx="4314437" cy="4147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E6B91E">
                    <a:lumMod val="50000"/>
                  </a:srgbClr>
                </a:solidFill>
                <a:effectLst/>
                <a:uLnTx/>
                <a:uFillTx/>
                <a:latin typeface="Verdana" panose="020B0604030504040204" pitchFamily="34" charset="0"/>
                <a:ea typeface="Verdana" panose="020B0604030504040204" pitchFamily="34" charset="0"/>
                <a:cs typeface="Poppins" panose="00000500000000000000" pitchFamily="2" charset="-70"/>
              </a:rPr>
              <a:t>Politikas rezultatīvie rādītāji (KPI):</a:t>
            </a:r>
            <a:endParaRPr kumimoji="0" lang="lv-LV" sz="1400" b="0" i="0" u="none" strike="noStrike" kern="1200" cap="none" spc="0" normalizeH="0" baseline="0" noProof="0" dirty="0">
              <a:ln>
                <a:noFill/>
              </a:ln>
              <a:solidFill>
                <a:srgbClr val="E6B91E">
                  <a:lumMod val="50000"/>
                </a:srgbClr>
              </a:solidFill>
              <a:effectLst/>
              <a:uLnTx/>
              <a:uFillTx/>
              <a:latin typeface="Verdana" panose="020B0604030504040204" pitchFamily="34" charset="0"/>
              <a:ea typeface="Verdana" panose="020B0604030504040204" pitchFamily="34" charset="0"/>
              <a:cs typeface="+mn-cs"/>
            </a:endParaRPr>
          </a:p>
        </p:txBody>
      </p:sp>
      <p:grpSp>
        <p:nvGrpSpPr>
          <p:cNvPr id="6" name="Group 5">
            <a:extLst>
              <a:ext uri="{FF2B5EF4-FFF2-40B4-BE49-F238E27FC236}">
                <a16:creationId xmlns:a16="http://schemas.microsoft.com/office/drawing/2014/main" id="{A0001CD0-7BE0-D575-D970-A1F5D6E4DF5F}"/>
              </a:ext>
            </a:extLst>
          </p:cNvPr>
          <p:cNvGrpSpPr/>
          <p:nvPr/>
        </p:nvGrpSpPr>
        <p:grpSpPr>
          <a:xfrm>
            <a:off x="3860163" y="3812115"/>
            <a:ext cx="1630199" cy="2828273"/>
            <a:chOff x="6848837" y="3858790"/>
            <a:chExt cx="1630199" cy="2828273"/>
          </a:xfrm>
        </p:grpSpPr>
        <p:sp>
          <p:nvSpPr>
            <p:cNvPr id="7" name="Rectangle: Rounded Corners 6">
              <a:extLst>
                <a:ext uri="{FF2B5EF4-FFF2-40B4-BE49-F238E27FC236}">
                  <a16:creationId xmlns:a16="http://schemas.microsoft.com/office/drawing/2014/main" id="{2A29B7F8-97AB-7733-D488-0697FD17C5EB}"/>
                </a:ext>
              </a:extLst>
            </p:cNvPr>
            <p:cNvSpPr/>
            <p:nvPr/>
          </p:nvSpPr>
          <p:spPr>
            <a:xfrm>
              <a:off x="6848837" y="4624960"/>
              <a:ext cx="1630199" cy="2062103"/>
            </a:xfrm>
            <a:prstGeom prst="roundRect">
              <a:avLst/>
            </a:prstGeom>
            <a:solidFill>
              <a:schemeClr val="bg1">
                <a:lumMod val="95000"/>
              </a:schemeClr>
            </a:solidFill>
            <a:ln>
              <a:solidFill>
                <a:srgbClr val="2671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8" name="Picture 7" descr="A white line on a green circle&#10;&#10;AI-generated content may be incorrect.">
              <a:extLst>
                <a:ext uri="{FF2B5EF4-FFF2-40B4-BE49-F238E27FC236}">
                  <a16:creationId xmlns:a16="http://schemas.microsoft.com/office/drawing/2014/main" id="{3EB58E33-9045-8F69-B239-5403095DA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3074" y="3858790"/>
              <a:ext cx="738623" cy="737704"/>
            </a:xfrm>
            <a:prstGeom prst="rect">
              <a:avLst/>
            </a:prstGeom>
          </p:spPr>
        </p:pic>
        <p:sp>
          <p:nvSpPr>
            <p:cNvPr id="9" name="TextBox 8">
              <a:extLst>
                <a:ext uri="{FF2B5EF4-FFF2-40B4-BE49-F238E27FC236}">
                  <a16:creationId xmlns:a16="http://schemas.microsoft.com/office/drawing/2014/main" id="{41691340-B08C-C97E-10E9-A770730A616F}"/>
                </a:ext>
              </a:extLst>
            </p:cNvPr>
            <p:cNvSpPr txBox="1"/>
            <p:nvPr/>
          </p:nvSpPr>
          <p:spPr>
            <a:xfrm>
              <a:off x="6971712" y="4865696"/>
              <a:ext cx="1404187" cy="18158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600" b="1" i="0" u="none" strike="noStrike" kern="1200" cap="none" spc="0" normalizeH="0" baseline="0" noProof="0" dirty="0">
                  <a:ln>
                    <a:noFill/>
                  </a:ln>
                  <a:solidFill>
                    <a:prstClr val="black"/>
                  </a:solidFill>
                  <a:effectLst/>
                  <a:uLnTx/>
                  <a:uFillTx/>
                  <a:latin typeface="Veranda"/>
                  <a:ea typeface="Verdana" panose="020B0604030504040204" pitchFamily="34" charset="0"/>
                  <a:cs typeface="+mn-cs"/>
                </a:rPr>
                <a:t>Reģionālā IKP starpība </a:t>
              </a:r>
              <a:r>
                <a:rPr kumimoji="0" lang="lv-LV" sz="1800" b="0" i="1" u="none" strike="noStrike" kern="1200" cap="none" spc="0" normalizeH="0" baseline="0" noProof="0" dirty="0">
                  <a:ln>
                    <a:noFill/>
                  </a:ln>
                  <a:solidFill>
                    <a:prstClr val="black"/>
                  </a:solidFill>
                  <a:effectLst/>
                  <a:uLnTx/>
                  <a:uFillTx/>
                  <a:latin typeface="Veranda"/>
                  <a:ea typeface="Verdana" panose="020B0604030504040204" pitchFamily="34" charset="0"/>
                  <a:cs typeface="+mn-cs"/>
                </a:rPr>
                <a:t>– </a:t>
              </a:r>
              <a:r>
                <a:rPr kumimoji="0" lang="lv-LV" sz="900" b="0" i="1" u="none" strike="noStrike" kern="1200" cap="none" spc="0" normalizeH="0" baseline="0" noProof="0" dirty="0">
                  <a:ln>
                    <a:noFill/>
                  </a:ln>
                  <a:solidFill>
                    <a:prstClr val="black"/>
                  </a:solidFill>
                  <a:effectLst/>
                  <a:uLnTx/>
                  <a:uFillTx/>
                  <a:latin typeface="Veranda"/>
                  <a:ea typeface="Verdana" panose="020B0604030504040204" pitchFamily="34" charset="0"/>
                  <a:cs typeface="+mn-cs"/>
                </a:rPr>
                <a:t>četru mazāk attīstīto plānošanas reģionu vidējais IKP uz vienu iedzīvotāju līmenis pret augstāk attīstīto plānošanas reģionu, %</a:t>
              </a:r>
            </a:p>
            <a:p>
              <a:pPr marL="0" marR="0" lvl="0" indent="0" algn="ctr" defTabSz="457200" rtl="0" eaLnBrk="1" fontAlgn="auto" latinLnBrk="0" hangingPunct="1">
                <a:lnSpc>
                  <a:spcPct val="100000"/>
                </a:lnSpc>
                <a:spcBef>
                  <a:spcPts val="0"/>
                </a:spcBef>
                <a:spcAft>
                  <a:spcPts val="0"/>
                </a:spcAft>
                <a:buClrTx/>
                <a:buSzTx/>
                <a:buFontTx/>
                <a:buNone/>
                <a:tabLst/>
                <a:defRPr/>
              </a:pPr>
              <a:r>
                <a:rPr lang="lv-LV" sz="1200" i="1" dirty="0">
                  <a:solidFill>
                    <a:prstClr val="black"/>
                  </a:solidFill>
                  <a:latin typeface="Veranda"/>
                  <a:ea typeface="Verdana" panose="020B0604030504040204" pitchFamily="34" charset="0"/>
                </a:rPr>
                <a:t>Plānotā vērtība </a:t>
              </a:r>
            </a:p>
            <a:p>
              <a:pPr marL="0" marR="0" lvl="0" indent="0" algn="ctr" defTabSz="457200" rtl="0" eaLnBrk="1" fontAlgn="auto" latinLnBrk="0" hangingPunct="1">
                <a:lnSpc>
                  <a:spcPct val="100000"/>
                </a:lnSpc>
                <a:spcBef>
                  <a:spcPts val="0"/>
                </a:spcBef>
                <a:spcAft>
                  <a:spcPts val="0"/>
                </a:spcAft>
                <a:buClrTx/>
                <a:buSzTx/>
                <a:buFontTx/>
                <a:buNone/>
                <a:tabLst/>
                <a:defRPr/>
              </a:pPr>
              <a:r>
                <a:rPr lang="lv-LV" sz="1200" i="1" dirty="0">
                  <a:solidFill>
                    <a:prstClr val="black"/>
                  </a:solidFill>
                  <a:latin typeface="Veranda"/>
                  <a:ea typeface="Verdana" panose="020B0604030504040204" pitchFamily="34" charset="0"/>
                </a:rPr>
                <a:t>55 (2027)</a:t>
              </a:r>
              <a:endParaRPr kumimoji="0" lang="lv-LV" sz="1200" b="0" i="1" u="none" strike="noStrike" kern="1200" cap="none" spc="0" normalizeH="0" baseline="0" noProof="0" dirty="0">
                <a:ln>
                  <a:noFill/>
                </a:ln>
                <a:solidFill>
                  <a:prstClr val="black"/>
                </a:solidFill>
                <a:effectLst/>
                <a:uLnTx/>
                <a:uFillTx/>
                <a:latin typeface="Veranda"/>
                <a:ea typeface="Verdana" panose="020B0604030504040204" pitchFamily="34" charset="0"/>
                <a:cs typeface="+mn-cs"/>
              </a:endParaRPr>
            </a:p>
          </p:txBody>
        </p:sp>
      </p:grpSp>
      <p:grpSp>
        <p:nvGrpSpPr>
          <p:cNvPr id="60" name="Group 59">
            <a:extLst>
              <a:ext uri="{FF2B5EF4-FFF2-40B4-BE49-F238E27FC236}">
                <a16:creationId xmlns:a16="http://schemas.microsoft.com/office/drawing/2014/main" id="{E9337FBE-185F-C3C2-8914-756D4DE79208}"/>
              </a:ext>
            </a:extLst>
          </p:cNvPr>
          <p:cNvGrpSpPr/>
          <p:nvPr/>
        </p:nvGrpSpPr>
        <p:grpSpPr>
          <a:xfrm>
            <a:off x="9648170" y="3785972"/>
            <a:ext cx="1601591" cy="2938480"/>
            <a:chOff x="10442828" y="3652923"/>
            <a:chExt cx="1601591" cy="2824478"/>
          </a:xfrm>
        </p:grpSpPr>
        <p:sp>
          <p:nvSpPr>
            <p:cNvPr id="10" name="Rectangle: Rounded Corners 9">
              <a:extLst>
                <a:ext uri="{FF2B5EF4-FFF2-40B4-BE49-F238E27FC236}">
                  <a16:creationId xmlns:a16="http://schemas.microsoft.com/office/drawing/2014/main" id="{FFB7236C-7FB4-04BA-F27D-8582E87962BF}"/>
                </a:ext>
              </a:extLst>
            </p:cNvPr>
            <p:cNvSpPr/>
            <p:nvPr/>
          </p:nvSpPr>
          <p:spPr>
            <a:xfrm>
              <a:off x="10480395" y="4351910"/>
              <a:ext cx="1526458" cy="2062103"/>
            </a:xfrm>
            <a:prstGeom prst="roundRect">
              <a:avLst/>
            </a:prstGeom>
            <a:solidFill>
              <a:schemeClr val="bg1">
                <a:lumMod val="95000"/>
              </a:schemeClr>
            </a:solidFill>
            <a:ln>
              <a:solidFill>
                <a:srgbClr val="C55D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3" name="Picture 42" descr="A hand touching a button&#10;&#10;AI-generated content may be incorrect.">
              <a:extLst>
                <a:ext uri="{FF2B5EF4-FFF2-40B4-BE49-F238E27FC236}">
                  <a16:creationId xmlns:a16="http://schemas.microsoft.com/office/drawing/2014/main" id="{552AD6FF-5250-E1C7-B9F3-F99F3F72D5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5330" y="3652923"/>
              <a:ext cx="885824" cy="728817"/>
            </a:xfrm>
            <a:prstGeom prst="rect">
              <a:avLst/>
            </a:prstGeom>
          </p:spPr>
        </p:pic>
        <p:sp>
          <p:nvSpPr>
            <p:cNvPr id="44" name="TextBox 43">
              <a:extLst>
                <a:ext uri="{FF2B5EF4-FFF2-40B4-BE49-F238E27FC236}">
                  <a16:creationId xmlns:a16="http://schemas.microsoft.com/office/drawing/2014/main" id="{063A266A-E65E-AA60-7856-8671E8D9D73B}"/>
                </a:ext>
              </a:extLst>
            </p:cNvPr>
            <p:cNvSpPr txBox="1"/>
            <p:nvPr/>
          </p:nvSpPr>
          <p:spPr>
            <a:xfrm>
              <a:off x="10442828" y="4436133"/>
              <a:ext cx="1601591" cy="204126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Veranda"/>
                  <a:ea typeface="+mn-ea"/>
                  <a:cs typeface="+mn-cs"/>
                </a:rPr>
                <a:t>Digitālās dekādes mērķu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Veranda"/>
                  <a:ea typeface="+mn-ea"/>
                  <a:cs typeface="+mn-cs"/>
                </a:rPr>
                <a:t>sasniegšanas progress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200" i="1" u="none" strike="noStrike" kern="1200" cap="none" spc="0" normalizeH="0" baseline="0" noProof="0" dirty="0">
                  <a:ln>
                    <a:noFill/>
                  </a:ln>
                  <a:solidFill>
                    <a:prstClr val="black"/>
                  </a:solidFill>
                  <a:effectLst/>
                  <a:uLnTx/>
                  <a:uFillTx/>
                  <a:latin typeface="Veranda"/>
                  <a:ea typeface="+mn-ea"/>
                  <a:cs typeface="+mn-cs"/>
                </a:rPr>
                <a:t>Plānotā vērtība (2030)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200" i="1" u="none" strike="noStrike" kern="1200" cap="none" spc="0" normalizeH="0" baseline="0" noProof="0" dirty="0">
                <a:ln>
                  <a:noFill/>
                </a:ln>
                <a:solidFill>
                  <a:prstClr val="black"/>
                </a:solidFill>
                <a:effectLst/>
                <a:uLnTx/>
                <a:uFillTx/>
                <a:latin typeface="Veranda"/>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100" b="0" i="1" u="none" strike="noStrike" kern="1200" cap="none" spc="0" normalizeH="0" baseline="0" noProof="0" dirty="0">
                  <a:ln>
                    <a:noFill/>
                  </a:ln>
                  <a:solidFill>
                    <a:prstClr val="black"/>
                  </a:solidFill>
                  <a:effectLst/>
                  <a:uLnTx/>
                  <a:uFillTx/>
                  <a:latin typeface="Trebuchet MS" panose="020B0603020202020204"/>
                  <a:ea typeface="+mn-ea"/>
                  <a:cs typeface="+mn-cs"/>
                </a:rPr>
                <a:t>100 % pakalpojumi iedzīvotājiem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800" b="0" i="1"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100" b="0" i="1" u="none" strike="noStrike" kern="1200" cap="none" spc="0" normalizeH="0" baseline="0" noProof="0" dirty="0">
                  <a:ln>
                    <a:noFill/>
                  </a:ln>
                  <a:solidFill>
                    <a:prstClr val="black"/>
                  </a:solidFill>
                  <a:effectLst/>
                  <a:uLnTx/>
                  <a:uFillTx/>
                  <a:latin typeface="Trebuchet MS" panose="020B0603020202020204"/>
                  <a:ea typeface="+mn-ea"/>
                  <a:cs typeface="+mn-cs"/>
                </a:rPr>
                <a:t>100 % pakalpojumi uzņēmējiem</a:t>
              </a:r>
              <a:endParaRPr kumimoji="0" lang="lv-LV" sz="1100" b="0" i="1" u="none" strike="noStrike" kern="1200" cap="none" spc="0" normalizeH="0" baseline="0" noProof="0" dirty="0">
                <a:ln>
                  <a:noFill/>
                </a:ln>
                <a:solidFill>
                  <a:prstClr val="black"/>
                </a:solidFill>
                <a:effectLst/>
                <a:uLnTx/>
                <a:uFillTx/>
                <a:latin typeface="Veranda"/>
                <a:ea typeface="+mn-ea"/>
                <a:cs typeface="+mn-cs"/>
              </a:endParaRPr>
            </a:p>
          </p:txBody>
        </p:sp>
      </p:grpSp>
      <p:grpSp>
        <p:nvGrpSpPr>
          <p:cNvPr id="45" name="Group 44">
            <a:extLst>
              <a:ext uri="{FF2B5EF4-FFF2-40B4-BE49-F238E27FC236}">
                <a16:creationId xmlns:a16="http://schemas.microsoft.com/office/drawing/2014/main" id="{ECE13D3D-8FEC-223E-658F-F1DC7F2FF4DE}"/>
              </a:ext>
            </a:extLst>
          </p:cNvPr>
          <p:cNvGrpSpPr/>
          <p:nvPr/>
        </p:nvGrpSpPr>
        <p:grpSpPr>
          <a:xfrm>
            <a:off x="898462" y="3785971"/>
            <a:ext cx="1633971" cy="2845762"/>
            <a:chOff x="5138163" y="3841301"/>
            <a:chExt cx="1633971" cy="2845762"/>
          </a:xfrm>
        </p:grpSpPr>
        <p:sp>
          <p:nvSpPr>
            <p:cNvPr id="46" name="Rectangle: Rounded Corners 45">
              <a:extLst>
                <a:ext uri="{FF2B5EF4-FFF2-40B4-BE49-F238E27FC236}">
                  <a16:creationId xmlns:a16="http://schemas.microsoft.com/office/drawing/2014/main" id="{FA1FA738-552C-ACED-FE8A-1FD901619F50}"/>
                </a:ext>
              </a:extLst>
            </p:cNvPr>
            <p:cNvSpPr/>
            <p:nvPr/>
          </p:nvSpPr>
          <p:spPr>
            <a:xfrm>
              <a:off x="5172177" y="4624960"/>
              <a:ext cx="1565944" cy="2062103"/>
            </a:xfrm>
            <a:prstGeom prst="roundRect">
              <a:avLst/>
            </a:prstGeom>
            <a:solidFill>
              <a:schemeClr val="bg1">
                <a:lumMod val="95000"/>
              </a:schemeClr>
            </a:solidFill>
            <a:ln>
              <a:solidFill>
                <a:srgbClr val="808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7" name="Picture 46" descr="A hand holding a plant&#10;&#10;AI-generated content may be incorrect.">
              <a:extLst>
                <a:ext uri="{FF2B5EF4-FFF2-40B4-BE49-F238E27FC236}">
                  <a16:creationId xmlns:a16="http://schemas.microsoft.com/office/drawing/2014/main" id="{05499188-0672-9D47-A642-2B2C6F8B00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241" y="3841301"/>
              <a:ext cx="825982" cy="786406"/>
            </a:xfrm>
            <a:prstGeom prst="rect">
              <a:avLst/>
            </a:prstGeom>
          </p:spPr>
        </p:pic>
        <p:sp>
          <p:nvSpPr>
            <p:cNvPr id="53" name="TextBox 52">
              <a:extLst>
                <a:ext uri="{FF2B5EF4-FFF2-40B4-BE49-F238E27FC236}">
                  <a16:creationId xmlns:a16="http://schemas.microsoft.com/office/drawing/2014/main" id="{1B4D7A79-926D-468C-3E09-7A9E361354EC}"/>
                </a:ext>
              </a:extLst>
            </p:cNvPr>
            <p:cNvSpPr txBox="1"/>
            <p:nvPr/>
          </p:nvSpPr>
          <p:spPr>
            <a:xfrm>
              <a:off x="5138163" y="4818135"/>
              <a:ext cx="1633971" cy="18158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000000"/>
                  </a:solidFill>
                  <a:effectLst/>
                  <a:uLnTx/>
                  <a:uFillTx/>
                  <a:latin typeface="Veranda"/>
                  <a:ea typeface="+mn-ea"/>
                  <a:cs typeface="+mn-cs"/>
                </a:rPr>
                <a:t>Īpaši aizsargājamo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000000"/>
                  </a:solidFill>
                  <a:effectLst/>
                  <a:uLnTx/>
                  <a:uFillTx/>
                  <a:latin typeface="Veranda"/>
                  <a:ea typeface="+mn-ea"/>
                  <a:cs typeface="+mn-cs"/>
                </a:rPr>
                <a:t>dabas teritoriju (ĪADT)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000000"/>
                  </a:solidFill>
                  <a:effectLst/>
                  <a:uLnTx/>
                  <a:uFillTx/>
                  <a:latin typeface="Veranda"/>
                  <a:ea typeface="+mn-ea"/>
                  <a:cs typeface="+mn-cs"/>
                </a:rPr>
                <a:t>platības īpatsvars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000000"/>
                  </a:solidFill>
                  <a:effectLst/>
                  <a:uLnTx/>
                  <a:uFillTx/>
                  <a:latin typeface="Veranda"/>
                  <a:ea typeface="+mn-ea"/>
                  <a:cs typeface="+mn-cs"/>
                </a:rPr>
                <a:t>no valsts teritorijas (%)</a:t>
              </a:r>
            </a:p>
            <a:p>
              <a:pPr marL="0" marR="0" lvl="0" indent="0" algn="ctr" defTabSz="457200" rtl="0" eaLnBrk="1" fontAlgn="auto" latinLnBrk="0" hangingPunct="1">
                <a:lnSpc>
                  <a:spcPct val="100000"/>
                </a:lnSpc>
                <a:spcBef>
                  <a:spcPts val="0"/>
                </a:spcBef>
                <a:spcAft>
                  <a:spcPts val="0"/>
                </a:spcAft>
                <a:buClrTx/>
                <a:buSzTx/>
                <a:buFontTx/>
                <a:buNone/>
                <a:tabLst/>
                <a:defRPr/>
              </a:pPr>
              <a:r>
                <a:rPr lang="lv-LV" sz="1400" i="1" dirty="0">
                  <a:solidFill>
                    <a:srgbClr val="000000"/>
                  </a:solidFill>
                  <a:latin typeface="Veranda"/>
                </a:rPr>
                <a:t>Plānotā vērtība </a:t>
              </a:r>
            </a:p>
            <a:p>
              <a:pPr marL="0" marR="0" lvl="0" indent="0" algn="ctr" defTabSz="457200" rtl="0" eaLnBrk="1" fontAlgn="auto" latinLnBrk="0" hangingPunct="1">
                <a:lnSpc>
                  <a:spcPct val="100000"/>
                </a:lnSpc>
                <a:spcBef>
                  <a:spcPts val="0"/>
                </a:spcBef>
                <a:spcAft>
                  <a:spcPts val="0"/>
                </a:spcAft>
                <a:buClrTx/>
                <a:buSzTx/>
                <a:buFontTx/>
                <a:buNone/>
                <a:tabLst/>
                <a:defRPr/>
              </a:pPr>
              <a:r>
                <a:rPr lang="lv-LV" sz="1400" i="1" dirty="0">
                  <a:solidFill>
                    <a:srgbClr val="000000"/>
                  </a:solidFill>
                  <a:latin typeface="Veranda"/>
                </a:rPr>
                <a:t>18 (2030)</a:t>
              </a:r>
              <a:endParaRPr kumimoji="0" lang="lv-LV" sz="1400" i="1" u="none" strike="noStrike" kern="1200" cap="none" spc="0" normalizeH="0" baseline="0" noProof="0" dirty="0">
                <a:ln>
                  <a:noFill/>
                </a:ln>
                <a:solidFill>
                  <a:srgbClr val="000000"/>
                </a:solidFill>
                <a:effectLst/>
                <a:uLnTx/>
                <a:uFillTx/>
                <a:latin typeface="Veranda"/>
                <a:ea typeface="+mn-ea"/>
                <a:cs typeface="+mn-cs"/>
              </a:endParaRPr>
            </a:p>
          </p:txBody>
        </p:sp>
      </p:grpSp>
      <p:grpSp>
        <p:nvGrpSpPr>
          <p:cNvPr id="54" name="Group 53">
            <a:extLst>
              <a:ext uri="{FF2B5EF4-FFF2-40B4-BE49-F238E27FC236}">
                <a16:creationId xmlns:a16="http://schemas.microsoft.com/office/drawing/2014/main" id="{B431B919-B416-3D8C-6E5D-C622DB9F21C3}"/>
              </a:ext>
            </a:extLst>
          </p:cNvPr>
          <p:cNvGrpSpPr/>
          <p:nvPr/>
        </p:nvGrpSpPr>
        <p:grpSpPr>
          <a:xfrm>
            <a:off x="6841995" y="3832377"/>
            <a:ext cx="1772472" cy="3094248"/>
            <a:chOff x="8538117" y="3921215"/>
            <a:chExt cx="1772472" cy="2986639"/>
          </a:xfrm>
        </p:grpSpPr>
        <p:sp>
          <p:nvSpPr>
            <p:cNvPr id="55" name="Rectangle: Rounded Corners 54">
              <a:extLst>
                <a:ext uri="{FF2B5EF4-FFF2-40B4-BE49-F238E27FC236}">
                  <a16:creationId xmlns:a16="http://schemas.microsoft.com/office/drawing/2014/main" id="{F3D2F2EB-A48B-483B-D4BE-9E73370B4E48}"/>
                </a:ext>
              </a:extLst>
            </p:cNvPr>
            <p:cNvSpPr/>
            <p:nvPr/>
          </p:nvSpPr>
          <p:spPr>
            <a:xfrm>
              <a:off x="8588735" y="4624960"/>
              <a:ext cx="1654311" cy="2062103"/>
            </a:xfrm>
            <a:prstGeom prst="roundRect">
              <a:avLst/>
            </a:prstGeom>
            <a:solidFill>
              <a:schemeClr val="bg1">
                <a:lumMod val="95000"/>
              </a:schemeClr>
            </a:solidFill>
            <a:ln>
              <a:solidFill>
                <a:srgbClr val="325D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7" name="TextBox 56">
              <a:extLst>
                <a:ext uri="{FF2B5EF4-FFF2-40B4-BE49-F238E27FC236}">
                  <a16:creationId xmlns:a16="http://schemas.microsoft.com/office/drawing/2014/main" id="{1584F2C6-7650-8218-090A-FC1E97C17026}"/>
                </a:ext>
              </a:extLst>
            </p:cNvPr>
            <p:cNvSpPr txBox="1"/>
            <p:nvPr/>
          </p:nvSpPr>
          <p:spPr>
            <a:xfrm>
              <a:off x="8538117" y="4798635"/>
              <a:ext cx="1772472" cy="2109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Veranda"/>
                  <a:ea typeface="Aptos" panose="020B0004020202020204" pitchFamily="34" charset="0"/>
                  <a:cs typeface="+mn-cs"/>
                </a:rPr>
                <a:t>Ar atjaunošanas pasākumiem labvēlīgi ietekmētā nelabvēlīgā aizsardzības stāvoklī esošā biotopu platība (ha) </a:t>
              </a:r>
            </a:p>
            <a:p>
              <a:pPr marL="0" marR="0" lvl="0" indent="0" algn="ctr" defTabSz="457200" rtl="0" eaLnBrk="1" fontAlgn="auto" latinLnBrk="0" hangingPunct="1">
                <a:lnSpc>
                  <a:spcPct val="100000"/>
                </a:lnSpc>
                <a:spcBef>
                  <a:spcPts val="0"/>
                </a:spcBef>
                <a:spcAft>
                  <a:spcPts val="0"/>
                </a:spcAft>
                <a:buClrTx/>
                <a:buSzTx/>
                <a:buFontTx/>
                <a:buNone/>
                <a:tabLst/>
                <a:defRPr/>
              </a:pPr>
              <a:r>
                <a:rPr lang="lv-LV" sz="1200" i="1" dirty="0">
                  <a:solidFill>
                    <a:prstClr val="black"/>
                  </a:solidFill>
                  <a:latin typeface="Veranda"/>
                  <a:ea typeface="Verdana" panose="020B0604030504040204" pitchFamily="34" charset="0"/>
                </a:rPr>
                <a:t>Plānotā vērtība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200" i="1" u="none" strike="noStrike" kern="1200" cap="none" spc="0" normalizeH="0" baseline="0" noProof="0" dirty="0">
                  <a:ln>
                    <a:noFill/>
                  </a:ln>
                  <a:solidFill>
                    <a:prstClr val="black"/>
                  </a:solidFill>
                  <a:effectLst/>
                  <a:uLnTx/>
                  <a:uFillTx/>
                  <a:latin typeface="Veranda"/>
                  <a:ea typeface="Verdana" panose="020B0604030504040204" pitchFamily="34" charset="0"/>
                  <a:cs typeface="+mn-cs"/>
                </a:rPr>
                <a:t>198 050 (2030)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400" b="0" i="0" u="none" strike="noStrike" kern="1200" cap="none" spc="0" normalizeH="0" baseline="0" noProof="0" dirty="0">
                <a:ln>
                  <a:noFill/>
                </a:ln>
                <a:solidFill>
                  <a:prstClr val="black"/>
                </a:solidFill>
                <a:effectLst/>
                <a:uLnTx/>
                <a:uFillTx/>
                <a:latin typeface="Veranda"/>
                <a:ea typeface="Verdana" panose="020B0604030504040204" pitchFamily="34" charset="0"/>
                <a:cs typeface="+mn-cs"/>
              </a:endParaRPr>
            </a:p>
          </p:txBody>
        </p:sp>
        <p:pic>
          <p:nvPicPr>
            <p:cNvPr id="58" name="Picture 57" descr="A green circle with white outline of a globe and trees&#10;&#10;AI-generated content may be incorrect.">
              <a:extLst>
                <a:ext uri="{FF2B5EF4-FFF2-40B4-BE49-F238E27FC236}">
                  <a16:creationId xmlns:a16="http://schemas.microsoft.com/office/drawing/2014/main" id="{67A9A217-DB65-CF17-CFE4-044991797F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6322" y="3921215"/>
              <a:ext cx="699136" cy="675279"/>
            </a:xfrm>
            <a:prstGeom prst="rect">
              <a:avLst/>
            </a:prstGeom>
          </p:spPr>
        </p:pic>
      </p:grpSp>
      <p:sp>
        <p:nvSpPr>
          <p:cNvPr id="59" name="Slide Number Placeholder 2">
            <a:extLst>
              <a:ext uri="{FF2B5EF4-FFF2-40B4-BE49-F238E27FC236}">
                <a16:creationId xmlns:a16="http://schemas.microsoft.com/office/drawing/2014/main" id="{EEEA069E-3B14-BD44-680B-D22C0FE327B0}"/>
              </a:ext>
            </a:extLst>
          </p:cNvPr>
          <p:cNvSpPr>
            <a:spLocks noGrp="1"/>
          </p:cNvSpPr>
          <p:nvPr>
            <p:ph type="sldNum" sz="quarter" idx="13"/>
          </p:nvPr>
        </p:nvSpPr>
        <p:spPr>
          <a:xfrm>
            <a:off x="11223478" y="6324600"/>
            <a:ext cx="562124" cy="3048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582915-0310-4CDD-9A79-BDC3E59340E8}" type="slidenum">
              <a:rPr kumimoji="0" lang="en-US" altLang="lv-LV" sz="1000" b="0" i="0" u="none" strike="noStrike" kern="1200" cap="none" spc="0" normalizeH="0" baseline="0" noProof="0" smtClean="0">
                <a:ln>
                  <a:noFill/>
                </a:ln>
                <a:solidFill>
                  <a:srgbClr val="90C226"/>
                </a:solidFill>
                <a:effectLst/>
                <a:uLnTx/>
                <a:uFillTx/>
                <a:latin typeface="Verdana" panose="020B060403050404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lv-LV" sz="1000" b="0" i="0" u="none" strike="noStrike" kern="1200" cap="none" spc="0" normalizeH="0" baseline="0" noProof="0" dirty="0">
              <a:ln>
                <a:noFill/>
              </a:ln>
              <a:solidFill>
                <a:srgbClr val="90C226"/>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753961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50B2F-CA14-A5E9-A03E-C014D651C2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8E6C84-BC8E-A9A2-51C4-D97A5D376FC3}"/>
              </a:ext>
            </a:extLst>
          </p:cNvPr>
          <p:cNvSpPr>
            <a:spLocks noGrp="1"/>
          </p:cNvSpPr>
          <p:nvPr>
            <p:ph type="title"/>
          </p:nvPr>
        </p:nvSpPr>
        <p:spPr>
          <a:xfrm>
            <a:off x="1709758" y="169441"/>
            <a:ext cx="9951396" cy="472463"/>
          </a:xfrm>
        </p:spPr>
        <p:txBody>
          <a:bodyPr>
            <a:normAutofit/>
          </a:bodyPr>
          <a:lstStyle/>
          <a:p>
            <a:pPr algn="ctr"/>
            <a:r>
              <a:rPr lang="lv-LV" sz="2200" dirty="0">
                <a:solidFill>
                  <a:srgbClr val="29702A"/>
                </a:solidFill>
                <a:cs typeface="Arial" panose="020B0604020202020204" pitchFamily="34" charset="0"/>
              </a:rPr>
              <a:t>VARAM </a:t>
            </a:r>
            <a:r>
              <a:rPr lang="lv-LV" dirty="0">
                <a:solidFill>
                  <a:schemeClr val="accent2">
                    <a:lumMod val="75000"/>
                  </a:schemeClr>
                </a:solidFill>
              </a:rPr>
              <a:t>2027.gada jaunās budžeta programmas</a:t>
            </a:r>
            <a:endParaRPr lang="lv-LV" sz="1300" dirty="0">
              <a:solidFill>
                <a:srgbClr val="FF0000"/>
              </a:solidFill>
              <a:cs typeface="Arial" panose="020B0604020202020204" pitchFamily="34" charset="0"/>
            </a:endParaRPr>
          </a:p>
        </p:txBody>
      </p:sp>
      <p:grpSp>
        <p:nvGrpSpPr>
          <p:cNvPr id="30" name="Group 29">
            <a:extLst>
              <a:ext uri="{FF2B5EF4-FFF2-40B4-BE49-F238E27FC236}">
                <a16:creationId xmlns:a16="http://schemas.microsoft.com/office/drawing/2014/main" id="{AC0160C3-727A-1A77-62CA-26D9721B6683}"/>
              </a:ext>
            </a:extLst>
          </p:cNvPr>
          <p:cNvGrpSpPr/>
          <p:nvPr/>
        </p:nvGrpSpPr>
        <p:grpSpPr>
          <a:xfrm>
            <a:off x="168760" y="1912730"/>
            <a:ext cx="2840142" cy="1244851"/>
            <a:chOff x="1958513" y="1222165"/>
            <a:chExt cx="2840142" cy="1244851"/>
          </a:xfrm>
        </p:grpSpPr>
        <p:sp>
          <p:nvSpPr>
            <p:cNvPr id="18" name="Rectangle: Rounded Corners 17">
              <a:extLst>
                <a:ext uri="{FF2B5EF4-FFF2-40B4-BE49-F238E27FC236}">
                  <a16:creationId xmlns:a16="http://schemas.microsoft.com/office/drawing/2014/main" id="{3BA95B1F-E151-8AD9-6093-2BEAB4B731C8}"/>
                </a:ext>
              </a:extLst>
            </p:cNvPr>
            <p:cNvSpPr/>
            <p:nvPr/>
          </p:nvSpPr>
          <p:spPr>
            <a:xfrm>
              <a:off x="1958513" y="1560097"/>
              <a:ext cx="2840142" cy="906919"/>
            </a:xfrm>
            <a:prstGeom prst="round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lv-LV"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21.01.00.00</a:t>
              </a:r>
              <a:r>
                <a:rPr kumimoji="0" lang="lv-LV"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 </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Viedā pārvaldība</a:t>
              </a:r>
              <a:endPar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pic>
          <p:nvPicPr>
            <p:cNvPr id="19" name="Graphic 18" descr="Badge 1 with solid fill">
              <a:extLst>
                <a:ext uri="{FF2B5EF4-FFF2-40B4-BE49-F238E27FC236}">
                  <a16:creationId xmlns:a16="http://schemas.microsoft.com/office/drawing/2014/main" id="{9D1183E2-6FB3-9F90-BABA-A9EB15A7762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189053" y="1222165"/>
              <a:ext cx="336050" cy="345322"/>
            </a:xfrm>
            <a:prstGeom prst="rect">
              <a:avLst/>
            </a:prstGeom>
          </p:spPr>
        </p:pic>
      </p:grpSp>
      <p:grpSp>
        <p:nvGrpSpPr>
          <p:cNvPr id="29" name="Group 28">
            <a:extLst>
              <a:ext uri="{FF2B5EF4-FFF2-40B4-BE49-F238E27FC236}">
                <a16:creationId xmlns:a16="http://schemas.microsoft.com/office/drawing/2014/main" id="{8999664A-F552-B53B-C563-6FC174B50153}"/>
              </a:ext>
            </a:extLst>
          </p:cNvPr>
          <p:cNvGrpSpPr/>
          <p:nvPr/>
        </p:nvGrpSpPr>
        <p:grpSpPr>
          <a:xfrm>
            <a:off x="190906" y="3300704"/>
            <a:ext cx="2840142" cy="1402619"/>
            <a:chOff x="5195263" y="1177817"/>
            <a:chExt cx="2840142" cy="1402619"/>
          </a:xfrm>
        </p:grpSpPr>
        <p:sp>
          <p:nvSpPr>
            <p:cNvPr id="21" name="Rectangle: Rounded Corners 20">
              <a:extLst>
                <a:ext uri="{FF2B5EF4-FFF2-40B4-BE49-F238E27FC236}">
                  <a16:creationId xmlns:a16="http://schemas.microsoft.com/office/drawing/2014/main" id="{DAACC9C4-ADB9-2B80-B2C1-E7A08B56CD57}"/>
                </a:ext>
              </a:extLst>
            </p:cNvPr>
            <p:cNvSpPr/>
            <p:nvPr/>
          </p:nvSpPr>
          <p:spPr>
            <a:xfrm>
              <a:off x="5195263" y="1651300"/>
              <a:ext cx="2840142" cy="92913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21.02.00.00 </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Dabas aizsardzība</a:t>
              </a:r>
              <a:endParaRPr kumimoji="0" lang="lv-LV"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pic>
          <p:nvPicPr>
            <p:cNvPr id="22" name="Graphic 21" descr="Badge with solid fill">
              <a:extLst>
                <a:ext uri="{FF2B5EF4-FFF2-40B4-BE49-F238E27FC236}">
                  <a16:creationId xmlns:a16="http://schemas.microsoft.com/office/drawing/2014/main" id="{ED32D37E-C966-ABBC-4E40-2776E7AD211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44849" y="1177817"/>
              <a:ext cx="342252" cy="355988"/>
            </a:xfrm>
            <a:prstGeom prst="rect">
              <a:avLst/>
            </a:prstGeom>
          </p:spPr>
        </p:pic>
      </p:grpSp>
      <p:sp>
        <p:nvSpPr>
          <p:cNvPr id="23" name="Rectangle: Rounded Corners 22">
            <a:extLst>
              <a:ext uri="{FF2B5EF4-FFF2-40B4-BE49-F238E27FC236}">
                <a16:creationId xmlns:a16="http://schemas.microsoft.com/office/drawing/2014/main" id="{3410F4AF-7E6D-9913-B645-D7518308451E}"/>
              </a:ext>
            </a:extLst>
          </p:cNvPr>
          <p:cNvSpPr/>
          <p:nvPr/>
        </p:nvSpPr>
        <p:spPr>
          <a:xfrm>
            <a:off x="213053" y="5403900"/>
            <a:ext cx="2795849" cy="909156"/>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lv-LV"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21.03.00.00 </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lv-LV"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Reģionu attīstība un teritoriālā sadarbība</a:t>
            </a:r>
            <a:endParaRPr kumimoji="0" lang="lv-LV"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pic>
        <p:nvPicPr>
          <p:cNvPr id="26" name="Graphic 25" descr="Badge 3 with solid fill">
            <a:extLst>
              <a:ext uri="{FF2B5EF4-FFF2-40B4-BE49-F238E27FC236}">
                <a16:creationId xmlns:a16="http://schemas.microsoft.com/office/drawing/2014/main" id="{2A3B5B83-2CA2-E073-37AC-2549B545C0D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379906" y="4938857"/>
            <a:ext cx="364418" cy="351315"/>
          </a:xfrm>
          <a:prstGeom prst="rect">
            <a:avLst/>
          </a:prstGeom>
        </p:spPr>
      </p:pic>
      <p:pic>
        <p:nvPicPr>
          <p:cNvPr id="13" name="Picture 12" descr="A white line on a green circle&#10;&#10;AI-generated content may be incorrect.">
            <a:extLst>
              <a:ext uri="{FF2B5EF4-FFF2-40B4-BE49-F238E27FC236}">
                <a16:creationId xmlns:a16="http://schemas.microsoft.com/office/drawing/2014/main" id="{F2EB290C-E77B-278B-6B53-1093340B57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4847" y="1820181"/>
            <a:ext cx="577644" cy="576925"/>
          </a:xfrm>
          <a:prstGeom prst="rect">
            <a:avLst/>
          </a:prstGeom>
        </p:spPr>
      </p:pic>
      <p:sp>
        <p:nvSpPr>
          <p:cNvPr id="14" name="TextBox 13">
            <a:extLst>
              <a:ext uri="{FF2B5EF4-FFF2-40B4-BE49-F238E27FC236}">
                <a16:creationId xmlns:a16="http://schemas.microsoft.com/office/drawing/2014/main" id="{7797061D-8501-ACF6-12F0-0F2B6AF29A6D}"/>
              </a:ext>
            </a:extLst>
          </p:cNvPr>
          <p:cNvSpPr txBox="1"/>
          <p:nvPr/>
        </p:nvSpPr>
        <p:spPr>
          <a:xfrm>
            <a:off x="3945114" y="2053749"/>
            <a:ext cx="5257668" cy="492443"/>
          </a:xfrm>
          <a:prstGeom prst="rect">
            <a:avLst/>
          </a:prstGeom>
          <a:solidFill>
            <a:schemeClr val="accent3">
              <a:lumMod val="20000"/>
              <a:lumOff val="8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300" b="1" i="0" u="none" strike="noStrike" kern="1200" cap="none" spc="0" normalizeH="0" baseline="0" noProof="0" dirty="0">
                <a:ln>
                  <a:noFill/>
                </a:ln>
                <a:solidFill>
                  <a:prstClr val="black"/>
                </a:solidFill>
                <a:effectLst/>
                <a:uLnTx/>
                <a:uFillTx/>
                <a:latin typeface="Trebuchet MS" panose="020B0603020202020204"/>
                <a:ea typeface="+mn-ea"/>
                <a:cs typeface="+mn-cs"/>
              </a:rPr>
              <a:t>Reģionālā IKP starpība – četru mazāk attīstīto plānošanas reģionu vidējais IKP uz vienu iedzīvotāju līmenis pret valsts vidējo (%)</a:t>
            </a:r>
            <a:endParaRPr kumimoji="0" lang="lv-LV" sz="1300" b="1" i="0" u="none" strike="noStrike" kern="1200" cap="none" spc="0" normalizeH="0" baseline="0" noProof="0" dirty="0">
              <a:ln>
                <a:noFill/>
              </a:ln>
              <a:solidFill>
                <a:prstClr val="black"/>
              </a:solidFill>
              <a:effectLst/>
              <a:uLnTx/>
              <a:uFillTx/>
              <a:latin typeface="Veranda"/>
              <a:ea typeface="Verdana" panose="020B0604030504040204" pitchFamily="34" charset="0"/>
              <a:cs typeface="+mn-cs"/>
            </a:endParaRPr>
          </a:p>
        </p:txBody>
      </p:sp>
      <p:pic>
        <p:nvPicPr>
          <p:cNvPr id="17" name="Picture 16" descr="A hand touching a button&#10;&#10;AI-generated content may be incorrect.">
            <a:extLst>
              <a:ext uri="{FF2B5EF4-FFF2-40B4-BE49-F238E27FC236}">
                <a16:creationId xmlns:a16="http://schemas.microsoft.com/office/drawing/2014/main" id="{167E7ACB-4F0B-EDEF-0F0E-2473AAB88E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4243" y="2712258"/>
            <a:ext cx="657747" cy="541165"/>
          </a:xfrm>
          <a:prstGeom prst="rect">
            <a:avLst/>
          </a:prstGeom>
        </p:spPr>
      </p:pic>
      <p:sp>
        <p:nvSpPr>
          <p:cNvPr id="24" name="TextBox 23">
            <a:extLst>
              <a:ext uri="{FF2B5EF4-FFF2-40B4-BE49-F238E27FC236}">
                <a16:creationId xmlns:a16="http://schemas.microsoft.com/office/drawing/2014/main" id="{DA13287D-885F-E00B-F3E4-2C9A75C99574}"/>
              </a:ext>
            </a:extLst>
          </p:cNvPr>
          <p:cNvSpPr txBox="1"/>
          <p:nvPr/>
        </p:nvSpPr>
        <p:spPr>
          <a:xfrm>
            <a:off x="3953759" y="2822526"/>
            <a:ext cx="5249023" cy="338554"/>
          </a:xfrm>
          <a:prstGeom prst="rect">
            <a:avLst/>
          </a:prstGeom>
          <a:solidFill>
            <a:schemeClr val="accent3">
              <a:lumMod val="20000"/>
              <a:lumOff val="8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600" b="1" i="0" u="none" strike="noStrike" kern="1200" cap="none" spc="0" normalizeH="0" baseline="0" noProof="0" dirty="0">
                <a:ln>
                  <a:noFill/>
                </a:ln>
                <a:solidFill>
                  <a:prstClr val="black"/>
                </a:solidFill>
                <a:effectLst/>
                <a:uLnTx/>
                <a:uFillTx/>
                <a:latin typeface="Veranda"/>
                <a:ea typeface="+mn-ea"/>
                <a:cs typeface="+mn-cs"/>
              </a:rPr>
              <a:t>Digitālās dekādes mērķu sasniegšanas progress (%)</a:t>
            </a:r>
            <a:endParaRPr kumimoji="0" lang="lv-LV" sz="1100" b="0" i="1" u="none" strike="noStrike" kern="1200" cap="none" spc="0" normalizeH="0" baseline="0" noProof="0" dirty="0">
              <a:ln>
                <a:noFill/>
              </a:ln>
              <a:solidFill>
                <a:prstClr val="black"/>
              </a:solidFill>
              <a:effectLst/>
              <a:uLnTx/>
              <a:uFillTx/>
              <a:latin typeface="Veranda"/>
              <a:ea typeface="+mn-ea"/>
              <a:cs typeface="+mn-cs"/>
            </a:endParaRPr>
          </a:p>
        </p:txBody>
      </p:sp>
      <p:pic>
        <p:nvPicPr>
          <p:cNvPr id="28" name="Picture 27" descr="A hand holding a plant&#10;&#10;AI-generated content may be incorrect.">
            <a:extLst>
              <a:ext uri="{FF2B5EF4-FFF2-40B4-BE49-F238E27FC236}">
                <a16:creationId xmlns:a16="http://schemas.microsoft.com/office/drawing/2014/main" id="{6B6B4052-344F-DDE1-71E0-887B2F59E0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5011" y="3504769"/>
            <a:ext cx="633931" cy="603557"/>
          </a:xfrm>
          <a:prstGeom prst="rect">
            <a:avLst/>
          </a:prstGeom>
        </p:spPr>
      </p:pic>
      <p:sp>
        <p:nvSpPr>
          <p:cNvPr id="31" name="TextBox 30">
            <a:extLst>
              <a:ext uri="{FF2B5EF4-FFF2-40B4-BE49-F238E27FC236}">
                <a16:creationId xmlns:a16="http://schemas.microsoft.com/office/drawing/2014/main" id="{6FFF6ADE-1C11-7C1E-6C72-5E118D9B4415}"/>
              </a:ext>
            </a:extLst>
          </p:cNvPr>
          <p:cNvSpPr txBox="1"/>
          <p:nvPr/>
        </p:nvSpPr>
        <p:spPr>
          <a:xfrm>
            <a:off x="3897737" y="3747640"/>
            <a:ext cx="5257668" cy="461665"/>
          </a:xfrm>
          <a:prstGeom prst="rect">
            <a:avLst/>
          </a:prstGeom>
          <a:solidFill>
            <a:schemeClr val="accent1">
              <a:lumMod val="20000"/>
              <a:lumOff val="8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Īpaši aizsargājamo dabas teritoriju (ĪADT) platības īpatsvars no valsts teritorijas (%) </a:t>
            </a:r>
            <a:endParaRPr kumimoji="0" lang="lv-LV"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p:txBody>
      </p:sp>
      <p:sp>
        <p:nvSpPr>
          <p:cNvPr id="3" name="Slide Number Placeholder 2">
            <a:extLst>
              <a:ext uri="{FF2B5EF4-FFF2-40B4-BE49-F238E27FC236}">
                <a16:creationId xmlns:a16="http://schemas.microsoft.com/office/drawing/2014/main" id="{0A9DE956-9C44-727E-47F2-C80497D77AC1}"/>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582915-0310-4CDD-9A79-BDC3E59340E8}" type="slidenum">
              <a:rPr kumimoji="0" lang="en-US" altLang="lv-LV" sz="1000" b="0" i="0" u="none" strike="noStrike" kern="1200" cap="none" spc="0" normalizeH="0" baseline="0" noProof="0" smtClean="0">
                <a:ln>
                  <a:noFill/>
                </a:ln>
                <a:solidFill>
                  <a:srgbClr val="90C226"/>
                </a:solidFill>
                <a:effectLst/>
                <a:uLnTx/>
                <a:uFillTx/>
                <a:latin typeface="Verdana" panose="020B060403050404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lv-LV" sz="1000" b="0" i="0" u="none" strike="noStrike" kern="1200" cap="none" spc="0" normalizeH="0" baseline="0" noProof="0" dirty="0">
              <a:ln>
                <a:noFill/>
              </a:ln>
              <a:solidFill>
                <a:srgbClr val="90C226"/>
              </a:solidFill>
              <a:effectLst/>
              <a:uLnTx/>
              <a:uFillTx/>
              <a:latin typeface="Verdana" panose="020B0604030504040204" pitchFamily="34" charset="0"/>
              <a:ea typeface="+mn-ea"/>
              <a:cs typeface="+mn-cs"/>
            </a:endParaRPr>
          </a:p>
        </p:txBody>
      </p:sp>
      <p:sp>
        <p:nvSpPr>
          <p:cNvPr id="57" name="Right Brace 56">
            <a:extLst>
              <a:ext uri="{FF2B5EF4-FFF2-40B4-BE49-F238E27FC236}">
                <a16:creationId xmlns:a16="http://schemas.microsoft.com/office/drawing/2014/main" id="{E8700635-5114-BAE7-E91A-C4D416D9342E}"/>
              </a:ext>
            </a:extLst>
          </p:cNvPr>
          <p:cNvSpPr/>
          <p:nvPr/>
        </p:nvSpPr>
        <p:spPr>
          <a:xfrm rot="10800000">
            <a:off x="3043345" y="2231470"/>
            <a:ext cx="176360" cy="906920"/>
          </a:xfrm>
          <a:prstGeom prst="rightBrace">
            <a:avLst>
              <a:gd name="adj1" fmla="val 38532"/>
              <a:gd name="adj2" fmla="val 50000"/>
            </a:avLst>
          </a:prstGeom>
          <a:noFill/>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8" name="TextBox 57">
            <a:extLst>
              <a:ext uri="{FF2B5EF4-FFF2-40B4-BE49-F238E27FC236}">
                <a16:creationId xmlns:a16="http://schemas.microsoft.com/office/drawing/2014/main" id="{144E7A0B-7A75-6C9C-8587-D8627DEAA351}"/>
              </a:ext>
            </a:extLst>
          </p:cNvPr>
          <p:cNvSpPr txBox="1"/>
          <p:nvPr/>
        </p:nvSpPr>
        <p:spPr>
          <a:xfrm>
            <a:off x="8143905" y="2236914"/>
            <a:ext cx="784274" cy="1036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srgbClr val="E6B91E">
                    <a:lumMod val="50000"/>
                  </a:srgbClr>
                </a:solidFill>
                <a:effectLst/>
                <a:uLnTx/>
                <a:uFillTx/>
                <a:latin typeface="Verdana" panose="020B0604030504040204" pitchFamily="34" charset="0"/>
                <a:ea typeface="Verdana" panose="020B0604030504040204" pitchFamily="34" charset="0"/>
                <a:cs typeface="+mn-cs"/>
              </a:rPr>
              <a:t>.</a:t>
            </a:r>
          </a:p>
        </p:txBody>
      </p:sp>
      <p:sp>
        <p:nvSpPr>
          <p:cNvPr id="25" name="TextBox 24">
            <a:extLst>
              <a:ext uri="{FF2B5EF4-FFF2-40B4-BE49-F238E27FC236}">
                <a16:creationId xmlns:a16="http://schemas.microsoft.com/office/drawing/2014/main" id="{B2B1D092-8930-B9CE-C4CB-BFAC964E2E9E}"/>
              </a:ext>
            </a:extLst>
          </p:cNvPr>
          <p:cNvSpPr txBox="1"/>
          <p:nvPr/>
        </p:nvSpPr>
        <p:spPr>
          <a:xfrm>
            <a:off x="4085617" y="4570293"/>
            <a:ext cx="5069788" cy="646331"/>
          </a:xfrm>
          <a:prstGeom prst="rect">
            <a:avLst/>
          </a:prstGeom>
          <a:solidFill>
            <a:schemeClr val="accent1">
              <a:lumMod val="20000"/>
              <a:lumOff val="8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Ar atjaunošanas pasākumiem labvēlīgi ietekmētā nelabvēlīgā aizsardzības stāvoklī esošā biotopu platība (ha) </a:t>
            </a:r>
            <a:endParaRPr kumimoji="0" lang="lv-LV"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p:txBody>
      </p:sp>
      <p:pic>
        <p:nvPicPr>
          <p:cNvPr id="32" name="Picture 31" descr="A green circle with white outline of a globe and trees&#10;&#10;AI-generated content may be incorrect.">
            <a:extLst>
              <a:ext uri="{FF2B5EF4-FFF2-40B4-BE49-F238E27FC236}">
                <a16:creationId xmlns:a16="http://schemas.microsoft.com/office/drawing/2014/main" id="{2DF29DCF-E83A-9BE4-27D1-369CF9ED46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35331" y="4447665"/>
            <a:ext cx="577644" cy="557933"/>
          </a:xfrm>
          <a:prstGeom prst="rect">
            <a:avLst/>
          </a:prstGeom>
        </p:spPr>
      </p:pic>
      <p:sp>
        <p:nvSpPr>
          <p:cNvPr id="36" name="TextBox 35">
            <a:extLst>
              <a:ext uri="{FF2B5EF4-FFF2-40B4-BE49-F238E27FC236}">
                <a16:creationId xmlns:a16="http://schemas.microsoft.com/office/drawing/2014/main" id="{EEA5C379-7B25-C2DF-59BD-E7E673C76CC2}"/>
              </a:ext>
            </a:extLst>
          </p:cNvPr>
          <p:cNvSpPr txBox="1"/>
          <p:nvPr/>
        </p:nvSpPr>
        <p:spPr>
          <a:xfrm>
            <a:off x="3945114" y="5661251"/>
            <a:ext cx="5366688" cy="600164"/>
          </a:xfrm>
          <a:prstGeom prst="rect">
            <a:avLst/>
          </a:prstGeom>
          <a:solidFill>
            <a:schemeClr val="tx2">
              <a:lumMod val="20000"/>
              <a:lumOff val="8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1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Privāto investīciju piesaiste plānošanas reģionos – četru mazāk attīstīto plānošanas reģionu vidējais līmenis pret augstāk attīstīto plānošanas reģionu</a:t>
            </a:r>
            <a:r>
              <a:rPr lang="lv-LV" sz="1100" b="1" dirty="0">
                <a:solidFill>
                  <a:prstClr val="black"/>
                </a:solidFill>
                <a:latin typeface="Verdana" panose="020B0604030504040204" pitchFamily="34" charset="0"/>
                <a:ea typeface="Verdana" panose="020B0604030504040204" pitchFamily="34" charset="0"/>
              </a:rPr>
              <a:t> (</a:t>
            </a:r>
            <a:r>
              <a:rPr kumimoji="0" lang="lv-LV" sz="11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t>
            </a:r>
          </a:p>
        </p:txBody>
      </p:sp>
      <p:pic>
        <p:nvPicPr>
          <p:cNvPr id="33" name="Picture 32" descr="A green circle with white handshake and people around it&#10;&#10;AI-generated content may be incorrect.">
            <a:extLst>
              <a:ext uri="{FF2B5EF4-FFF2-40B4-BE49-F238E27FC236}">
                <a16:creationId xmlns:a16="http://schemas.microsoft.com/office/drawing/2014/main" id="{9627644F-63E2-5721-EC81-5C019EB3AA4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80590" y="5623374"/>
            <a:ext cx="577644" cy="577644"/>
          </a:xfrm>
          <a:prstGeom prst="rect">
            <a:avLst/>
          </a:prstGeom>
        </p:spPr>
      </p:pic>
      <p:sp>
        <p:nvSpPr>
          <p:cNvPr id="47" name="TextBox 46">
            <a:extLst>
              <a:ext uri="{FF2B5EF4-FFF2-40B4-BE49-F238E27FC236}">
                <a16:creationId xmlns:a16="http://schemas.microsoft.com/office/drawing/2014/main" id="{C4997301-A5E8-C5AE-594A-CC0588D27901}"/>
              </a:ext>
            </a:extLst>
          </p:cNvPr>
          <p:cNvSpPr txBox="1"/>
          <p:nvPr/>
        </p:nvSpPr>
        <p:spPr>
          <a:xfrm>
            <a:off x="9756843" y="2349105"/>
            <a:ext cx="1799617" cy="523220"/>
          </a:xfrm>
          <a:prstGeom prst="rect">
            <a:avLst/>
          </a:prstGeom>
          <a:solidFill>
            <a:schemeClr val="accent3">
              <a:lumMod val="20000"/>
              <a:lumOff val="8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000000"/>
                </a:solidFill>
                <a:effectLst/>
                <a:uLnTx/>
                <a:uFillTx/>
                <a:latin typeface="Veranda"/>
                <a:ea typeface="+mn-ea"/>
                <a:cs typeface="+mn-cs"/>
              </a:rPr>
              <a:t>Mākslīgā intelekta indekss</a:t>
            </a:r>
          </a:p>
        </p:txBody>
      </p:sp>
      <p:sp>
        <p:nvSpPr>
          <p:cNvPr id="52" name="TextBox 51">
            <a:extLst>
              <a:ext uri="{FF2B5EF4-FFF2-40B4-BE49-F238E27FC236}">
                <a16:creationId xmlns:a16="http://schemas.microsoft.com/office/drawing/2014/main" id="{19CE020E-3365-19F9-5977-FF8E97E835AB}"/>
              </a:ext>
            </a:extLst>
          </p:cNvPr>
          <p:cNvSpPr txBox="1"/>
          <p:nvPr/>
        </p:nvSpPr>
        <p:spPr>
          <a:xfrm>
            <a:off x="9610930" y="5114308"/>
            <a:ext cx="2050224" cy="738664"/>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0" cap="none" spc="0" normalizeH="0" baseline="0" noProof="0" dirty="0">
                <a:ln>
                  <a:noFill/>
                </a:ln>
                <a:solidFill>
                  <a:prstClr val="black"/>
                </a:solidFill>
                <a:effectLst/>
                <a:uLnTx/>
                <a:uFillTx/>
                <a:latin typeface="Veranda"/>
                <a:ea typeface="Verdana" panose="020B0604030504040204" pitchFamily="34" charset="0"/>
                <a:cs typeface="+mn-cs"/>
              </a:rPr>
              <a:t>Pievilcības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0" cap="none" spc="0" normalizeH="0" baseline="0" noProof="0" dirty="0">
                <a:ln>
                  <a:noFill/>
                </a:ln>
                <a:solidFill>
                  <a:prstClr val="black"/>
                </a:solidFill>
                <a:effectLst/>
                <a:uLnTx/>
                <a:uFillTx/>
                <a:latin typeface="Veranda"/>
                <a:ea typeface="Verdana" panose="020B0604030504040204" pitchFamily="34" charset="0"/>
                <a:cs typeface="+mn-cs"/>
              </a:rPr>
              <a:t>(FDI </a:t>
            </a:r>
            <a:r>
              <a:rPr kumimoji="0" lang="lv-LV" sz="1400" b="1" i="0" u="none" strike="noStrike" kern="0" cap="none" spc="0" normalizeH="0" baseline="0" noProof="0" dirty="0" err="1">
                <a:ln>
                  <a:noFill/>
                </a:ln>
                <a:solidFill>
                  <a:prstClr val="black"/>
                </a:solidFill>
                <a:effectLst/>
                <a:uLnTx/>
                <a:uFillTx/>
                <a:latin typeface="Veranda"/>
                <a:ea typeface="Verdana" panose="020B0604030504040204" pitchFamily="34" charset="0"/>
                <a:cs typeface="+mn-cs"/>
              </a:rPr>
              <a:t>Attractiveness</a:t>
            </a:r>
            <a:r>
              <a:rPr kumimoji="0" lang="lv-LV" sz="1400" b="1" i="0" u="none" strike="noStrike" kern="0" cap="none" spc="0" normalizeH="0" baseline="0" noProof="0" dirty="0">
                <a:ln>
                  <a:noFill/>
                </a:ln>
                <a:solidFill>
                  <a:prstClr val="black"/>
                </a:solidFill>
                <a:effectLst/>
                <a:uLnTx/>
                <a:uFillTx/>
                <a:latin typeface="Veranda"/>
                <a:ea typeface="Verdana" panose="020B0604030504040204" pitchFamily="34" charset="0"/>
                <a:cs typeface="+mn-cs"/>
              </a:rPr>
              <a:t>) indekss</a:t>
            </a:r>
          </a:p>
        </p:txBody>
      </p:sp>
      <p:sp>
        <p:nvSpPr>
          <p:cNvPr id="63" name="TextBox 62">
            <a:extLst>
              <a:ext uri="{FF2B5EF4-FFF2-40B4-BE49-F238E27FC236}">
                <a16:creationId xmlns:a16="http://schemas.microsoft.com/office/drawing/2014/main" id="{BEE219BB-15E9-F6D7-D75D-A9F925B90495}"/>
              </a:ext>
            </a:extLst>
          </p:cNvPr>
          <p:cNvSpPr txBox="1"/>
          <p:nvPr/>
        </p:nvSpPr>
        <p:spPr>
          <a:xfrm>
            <a:off x="9610929" y="5889913"/>
            <a:ext cx="2050226" cy="523220"/>
          </a:xfrm>
          <a:prstGeom prst="rect">
            <a:avLst/>
          </a:prstGeom>
          <a:solidFill>
            <a:schemeClr val="tx2">
              <a:lumMod val="20000"/>
              <a:lumOff val="80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0" cap="none" spc="0" normalizeH="0" baseline="0" noProof="0" dirty="0">
                <a:ln>
                  <a:noFill/>
                </a:ln>
                <a:solidFill>
                  <a:srgbClr val="000000"/>
                </a:solidFill>
                <a:effectLst/>
                <a:uLnTx/>
                <a:uFillTx/>
                <a:latin typeface="Veranda"/>
                <a:ea typeface="+mn-ea"/>
                <a:cs typeface="+mn-cs"/>
              </a:rPr>
              <a:t>Reģionu pievilcības indekss</a:t>
            </a:r>
          </a:p>
        </p:txBody>
      </p:sp>
      <p:sp>
        <p:nvSpPr>
          <p:cNvPr id="38" name="Right Brace 37">
            <a:extLst>
              <a:ext uri="{FF2B5EF4-FFF2-40B4-BE49-F238E27FC236}">
                <a16:creationId xmlns:a16="http://schemas.microsoft.com/office/drawing/2014/main" id="{D9E8C36F-F4BE-A8B8-094D-A20652AE4AA8}"/>
              </a:ext>
            </a:extLst>
          </p:cNvPr>
          <p:cNvSpPr/>
          <p:nvPr/>
        </p:nvSpPr>
        <p:spPr>
          <a:xfrm rot="10800000">
            <a:off x="3053511" y="3684941"/>
            <a:ext cx="176360" cy="906920"/>
          </a:xfrm>
          <a:prstGeom prst="rightBrace">
            <a:avLst>
              <a:gd name="adj1" fmla="val 38532"/>
              <a:gd name="adj2" fmla="val 50000"/>
            </a:avLst>
          </a:prstGeom>
          <a:noFill/>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Arrow: Right 4">
            <a:extLst>
              <a:ext uri="{FF2B5EF4-FFF2-40B4-BE49-F238E27FC236}">
                <a16:creationId xmlns:a16="http://schemas.microsoft.com/office/drawing/2014/main" id="{68910F52-5A8D-4F33-0F5A-D520C7E0EE04}"/>
              </a:ext>
            </a:extLst>
          </p:cNvPr>
          <p:cNvSpPr/>
          <p:nvPr/>
        </p:nvSpPr>
        <p:spPr>
          <a:xfrm rot="5400000">
            <a:off x="5636538" y="-1315020"/>
            <a:ext cx="1224206" cy="5257668"/>
          </a:xfrm>
          <a:prstGeom prst="rightArrow">
            <a:avLst>
              <a:gd name="adj1" fmla="val 75877"/>
              <a:gd name="adj2" fmla="val 50000"/>
            </a:avLst>
          </a:prstGeom>
          <a:solidFill>
            <a:schemeClr val="bg1">
              <a:lumMod val="8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9" name="Rectangle: Rounded Corners 8">
            <a:extLst>
              <a:ext uri="{FF2B5EF4-FFF2-40B4-BE49-F238E27FC236}">
                <a16:creationId xmlns:a16="http://schemas.microsoft.com/office/drawing/2014/main" id="{64656F74-F8DF-CB90-0081-2B1DF18B4E69}"/>
              </a:ext>
            </a:extLst>
          </p:cNvPr>
          <p:cNvSpPr/>
          <p:nvPr/>
        </p:nvSpPr>
        <p:spPr>
          <a:xfrm>
            <a:off x="4456532" y="970301"/>
            <a:ext cx="3753897" cy="4147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E6B91E">
                    <a:lumMod val="50000"/>
                  </a:srgbClr>
                </a:solidFill>
                <a:effectLst/>
                <a:uLnTx/>
                <a:uFillTx/>
                <a:latin typeface="Verdana" panose="020B0604030504040204" pitchFamily="34" charset="0"/>
                <a:ea typeface="Verdana" panose="020B0604030504040204" pitchFamily="34" charset="0"/>
                <a:cs typeface="Poppins" panose="00000500000000000000" pitchFamily="2" charset="-70"/>
              </a:rPr>
              <a:t>Politikas rezultatīvie rādītāji (KPI)</a:t>
            </a:r>
            <a:endParaRPr kumimoji="0" lang="lv-LV" sz="1400" b="0" i="0" u="none" strike="noStrike" kern="1200" cap="none" spc="0" normalizeH="0" baseline="0" noProof="0" dirty="0">
              <a:ln>
                <a:noFill/>
              </a:ln>
              <a:solidFill>
                <a:srgbClr val="E6B91E">
                  <a:lumMod val="50000"/>
                </a:srgbClr>
              </a:solidFill>
              <a:effectLst/>
              <a:uLnTx/>
              <a:uFillTx/>
              <a:latin typeface="Verdana" panose="020B0604030504040204" pitchFamily="34" charset="0"/>
              <a:ea typeface="Verdana" panose="020B0604030504040204" pitchFamily="34" charset="0"/>
              <a:cs typeface="+mn-cs"/>
            </a:endParaRPr>
          </a:p>
        </p:txBody>
      </p:sp>
      <p:sp>
        <p:nvSpPr>
          <p:cNvPr id="10" name="Arrow: Right 9">
            <a:extLst>
              <a:ext uri="{FF2B5EF4-FFF2-40B4-BE49-F238E27FC236}">
                <a16:creationId xmlns:a16="http://schemas.microsoft.com/office/drawing/2014/main" id="{E2D92DE9-D1F8-A62B-9EF5-CD12204667F8}"/>
              </a:ext>
            </a:extLst>
          </p:cNvPr>
          <p:cNvSpPr/>
          <p:nvPr/>
        </p:nvSpPr>
        <p:spPr>
          <a:xfrm rot="5400000">
            <a:off x="9924947" y="-367357"/>
            <a:ext cx="1222785" cy="3216320"/>
          </a:xfrm>
          <a:prstGeom prst="rightArrow">
            <a:avLst>
              <a:gd name="adj1" fmla="val 71793"/>
              <a:gd name="adj2" fmla="val 49494"/>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5" name="TextBox 34">
            <a:extLst>
              <a:ext uri="{FF2B5EF4-FFF2-40B4-BE49-F238E27FC236}">
                <a16:creationId xmlns:a16="http://schemas.microsoft.com/office/drawing/2014/main" id="{44D27787-59F5-0C41-84E5-763FE26411D1}"/>
              </a:ext>
            </a:extLst>
          </p:cNvPr>
          <p:cNvSpPr txBox="1"/>
          <p:nvPr/>
        </p:nvSpPr>
        <p:spPr>
          <a:xfrm>
            <a:off x="9411447" y="628692"/>
            <a:ext cx="237415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srgbClr val="E6B91E">
                    <a:lumMod val="50000"/>
                  </a:srgbClr>
                </a:solidFill>
                <a:effectLst/>
                <a:uLnTx/>
                <a:uFillTx/>
                <a:latin typeface="Verdana" panose="020B0604030504040204" pitchFamily="34" charset="0"/>
                <a:ea typeface="Verdana" panose="020B0604030504040204" pitchFamily="34" charset="0"/>
                <a:cs typeface="Poppins" panose="00000500000000000000" pitchFamily="2" charset="-70"/>
              </a:rPr>
              <a:t>Nākotnē plānošanas dokumentos plānots ieviest papildus </a:t>
            </a:r>
            <a:r>
              <a:rPr kumimoji="0" lang="lv-LV" sz="1200" b="1" i="0" u="none" strike="noStrike" kern="1200" cap="none" spc="0" normalizeH="0" baseline="0" noProof="0" dirty="0" err="1">
                <a:ln>
                  <a:noFill/>
                </a:ln>
                <a:solidFill>
                  <a:srgbClr val="E6B91E">
                    <a:lumMod val="50000"/>
                  </a:srgbClr>
                </a:solidFill>
                <a:effectLst/>
                <a:uLnTx/>
                <a:uFillTx/>
                <a:latin typeface="Verdana" panose="020B0604030504040204" pitchFamily="34" charset="0"/>
                <a:ea typeface="Verdana" panose="020B0604030504040204" pitchFamily="34" charset="0"/>
                <a:cs typeface="Poppins" panose="00000500000000000000" pitchFamily="2" charset="-70"/>
              </a:rPr>
              <a:t>monitorējamos</a:t>
            </a:r>
            <a:r>
              <a:rPr kumimoji="0" lang="lv-LV" sz="1200" b="1" i="0" u="none" strike="noStrike" kern="1200" cap="none" spc="0" normalizeH="0" baseline="0" noProof="0" dirty="0">
                <a:ln>
                  <a:noFill/>
                </a:ln>
                <a:solidFill>
                  <a:srgbClr val="E6B91E">
                    <a:lumMod val="50000"/>
                  </a:srgbClr>
                </a:solidFill>
                <a:effectLst/>
                <a:uLnTx/>
                <a:uFillTx/>
                <a:latin typeface="Verdana" panose="020B0604030504040204" pitchFamily="34" charset="0"/>
                <a:ea typeface="Verdana" panose="020B0604030504040204" pitchFamily="34" charset="0"/>
                <a:cs typeface="Poppins" panose="00000500000000000000" pitchFamily="2" charset="-70"/>
              </a:rPr>
              <a:t> politikas rezultātus</a:t>
            </a:r>
          </a:p>
        </p:txBody>
      </p:sp>
    </p:spTree>
    <p:extLst>
      <p:ext uri="{BB962C8B-B14F-4D97-AF65-F5344CB8AC3E}">
        <p14:creationId xmlns:p14="http://schemas.microsoft.com/office/powerpoint/2010/main" val="1491095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A0B0-76CE-DD51-7D9F-0FF9A24E4AD3}"/>
              </a:ext>
            </a:extLst>
          </p:cNvPr>
          <p:cNvSpPr>
            <a:spLocks noGrp="1"/>
          </p:cNvSpPr>
          <p:nvPr>
            <p:ph type="title"/>
          </p:nvPr>
        </p:nvSpPr>
        <p:spPr>
          <a:xfrm>
            <a:off x="2387600" y="452387"/>
            <a:ext cx="9528476" cy="1267635"/>
          </a:xfrm>
        </p:spPr>
        <p:txBody>
          <a:bodyPr>
            <a:normAutofit fontScale="90000"/>
          </a:bodyPr>
          <a:lstStyle/>
          <a:p>
            <a:pPr algn="ctr"/>
            <a:r>
              <a:rPr lang="lv-LV" sz="2200" dirty="0">
                <a:solidFill>
                  <a:srgbClr val="29702A"/>
                </a:solidFill>
                <a:latin typeface="Verdana"/>
                <a:ea typeface="Verdana"/>
                <a:cs typeface="Times New Roman"/>
              </a:rPr>
              <a:t>VARAM papildus mērķu KPI, kas tiks iestrādi budžetā nākamajos gados pēc to iestrādāšanas politikas plānošanas dokumentos</a:t>
            </a:r>
            <a:br>
              <a:rPr lang="lv-LV" sz="2200" dirty="0">
                <a:solidFill>
                  <a:srgbClr val="29702A"/>
                </a:solidFill>
                <a:latin typeface="Verdana"/>
                <a:ea typeface="Verdana"/>
                <a:cs typeface="Times New Roman"/>
              </a:rPr>
            </a:br>
            <a:br>
              <a:rPr lang="lv-LV" sz="2200" dirty="0">
                <a:solidFill>
                  <a:srgbClr val="29702A"/>
                </a:solidFill>
                <a:latin typeface="Verdana"/>
                <a:ea typeface="Verdana"/>
                <a:cs typeface="Times New Roman"/>
              </a:rPr>
            </a:br>
            <a:r>
              <a:rPr lang="lv-LV" sz="2200" dirty="0">
                <a:solidFill>
                  <a:srgbClr val="29702A"/>
                </a:solidFill>
                <a:latin typeface="Verdana"/>
                <a:ea typeface="Verdana"/>
                <a:cs typeface="Times New Roman"/>
              </a:rPr>
              <a:t>Teritorijas attīstības plānošanas joma</a:t>
            </a:r>
            <a:endParaRPr lang="en-US" sz="2200" b="0" dirty="0">
              <a:solidFill>
                <a:srgbClr val="000000"/>
              </a:solidFill>
              <a:latin typeface="Verdana"/>
              <a:ea typeface="Verdana"/>
              <a:cs typeface="Times New Roman"/>
            </a:endParaRPr>
          </a:p>
          <a:p>
            <a:endParaRPr lang="en-US" dirty="0">
              <a:solidFill>
                <a:schemeClr val="accent6">
                  <a:lumMod val="76000"/>
                </a:schemeClr>
              </a:solidFill>
              <a:latin typeface="Verdana"/>
              <a:ea typeface="Verdana"/>
              <a:cs typeface="Times New Roman"/>
            </a:endParaRPr>
          </a:p>
        </p:txBody>
      </p:sp>
      <p:grpSp>
        <p:nvGrpSpPr>
          <p:cNvPr id="20" name="Group 19">
            <a:extLst>
              <a:ext uri="{FF2B5EF4-FFF2-40B4-BE49-F238E27FC236}">
                <a16:creationId xmlns:a16="http://schemas.microsoft.com/office/drawing/2014/main" id="{588BDA4C-0C00-43A4-9B7E-7D698E8FF2D1}"/>
              </a:ext>
            </a:extLst>
          </p:cNvPr>
          <p:cNvGrpSpPr/>
          <p:nvPr/>
        </p:nvGrpSpPr>
        <p:grpSpPr>
          <a:xfrm>
            <a:off x="6885976" y="1853739"/>
            <a:ext cx="3498223" cy="1844552"/>
            <a:chOff x="2190037" y="2740260"/>
            <a:chExt cx="1775405" cy="3392936"/>
          </a:xfrm>
        </p:grpSpPr>
        <p:sp>
          <p:nvSpPr>
            <p:cNvPr id="17" name="Rectangle: Rounded Corners 16">
              <a:extLst>
                <a:ext uri="{FF2B5EF4-FFF2-40B4-BE49-F238E27FC236}">
                  <a16:creationId xmlns:a16="http://schemas.microsoft.com/office/drawing/2014/main" id="{D4BCF0CA-7514-CD5D-FFAA-30122162FC37}"/>
                </a:ext>
              </a:extLst>
            </p:cNvPr>
            <p:cNvSpPr/>
            <p:nvPr/>
          </p:nvSpPr>
          <p:spPr>
            <a:xfrm>
              <a:off x="2190037" y="2740260"/>
              <a:ext cx="1775405" cy="3392936"/>
            </a:xfrm>
            <a:prstGeom prst="roundRect">
              <a:avLst/>
            </a:prstGeom>
            <a:solidFill>
              <a:schemeClr val="bg1">
                <a:lumMod val="95000"/>
              </a:schemeClr>
            </a:solidFill>
            <a:ln>
              <a:solidFill>
                <a:srgbClr val="2E8B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400" b="0" i="1" u="none" strike="noStrike" kern="1200" cap="none" spc="0" normalizeH="0" baseline="0" noProof="0">
                <a:ln>
                  <a:noFill/>
                </a:ln>
                <a:solidFill>
                  <a:prstClr val="black"/>
                </a:solidFill>
                <a:effectLst/>
                <a:uLnTx/>
                <a:uFillTx/>
                <a:latin typeface="Veranda"/>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F7B73ED5-D22E-A98F-E83A-710D5BD97D7B}"/>
                </a:ext>
              </a:extLst>
            </p:cNvPr>
            <p:cNvSpPr txBox="1"/>
            <p:nvPr/>
          </p:nvSpPr>
          <p:spPr>
            <a:xfrm>
              <a:off x="2241931" y="2874314"/>
              <a:ext cx="1674638" cy="224676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a:ln>
                    <a:noFill/>
                  </a:ln>
                  <a:solidFill>
                    <a:prstClr val="black"/>
                  </a:solidFill>
                  <a:effectLst/>
                  <a:uLnTx/>
                  <a:uFillTx/>
                  <a:latin typeface="Aptos" panose="02110004020202020204"/>
                  <a:ea typeface="+mn-lt"/>
                  <a:cs typeface="+mn-lt"/>
                </a:rPr>
                <a:t>Datos balstītas jūras un piekrastes plānošanas modeļa ieviešanas līmenis</a:t>
              </a:r>
            </a:p>
          </p:txBody>
        </p:sp>
      </p:grpSp>
      <p:grpSp>
        <p:nvGrpSpPr>
          <p:cNvPr id="30" name="Group 29">
            <a:extLst>
              <a:ext uri="{FF2B5EF4-FFF2-40B4-BE49-F238E27FC236}">
                <a16:creationId xmlns:a16="http://schemas.microsoft.com/office/drawing/2014/main" id="{AD7F99E0-6865-CCE5-AADE-9F53286AF3A5}"/>
              </a:ext>
            </a:extLst>
          </p:cNvPr>
          <p:cNvGrpSpPr/>
          <p:nvPr/>
        </p:nvGrpSpPr>
        <p:grpSpPr>
          <a:xfrm>
            <a:off x="1807801" y="1854043"/>
            <a:ext cx="3337801" cy="1844248"/>
            <a:chOff x="2190037" y="2740260"/>
            <a:chExt cx="1775405" cy="3392936"/>
          </a:xfrm>
        </p:grpSpPr>
        <p:sp>
          <p:nvSpPr>
            <p:cNvPr id="27" name="Rectangle: Rounded Corners 26">
              <a:extLst>
                <a:ext uri="{FF2B5EF4-FFF2-40B4-BE49-F238E27FC236}">
                  <a16:creationId xmlns:a16="http://schemas.microsoft.com/office/drawing/2014/main" id="{B990D407-BD88-0A90-B201-98DEBFFA8147}"/>
                </a:ext>
              </a:extLst>
            </p:cNvPr>
            <p:cNvSpPr/>
            <p:nvPr/>
          </p:nvSpPr>
          <p:spPr>
            <a:xfrm>
              <a:off x="2190037" y="2740260"/>
              <a:ext cx="1775405" cy="3392936"/>
            </a:xfrm>
            <a:prstGeom prst="roundRect">
              <a:avLst/>
            </a:prstGeom>
            <a:solidFill>
              <a:schemeClr val="bg1">
                <a:lumMod val="95000"/>
              </a:schemeClr>
            </a:solidFill>
            <a:ln>
              <a:solidFill>
                <a:srgbClr val="2E8B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400" b="0" i="1" u="none" strike="noStrike" kern="1200" cap="none" spc="0" normalizeH="0" baseline="0" noProof="0">
                <a:ln>
                  <a:noFill/>
                </a:ln>
                <a:solidFill>
                  <a:prstClr val="black"/>
                </a:solidFill>
                <a:effectLst/>
                <a:uLnTx/>
                <a:uFillTx/>
                <a:latin typeface="Veranda"/>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TextBox 28">
              <a:extLst>
                <a:ext uri="{FF2B5EF4-FFF2-40B4-BE49-F238E27FC236}">
                  <a16:creationId xmlns:a16="http://schemas.microsoft.com/office/drawing/2014/main" id="{42DEBD37-D304-3426-37E6-B2ACA37D75EC}"/>
                </a:ext>
              </a:extLst>
            </p:cNvPr>
            <p:cNvSpPr txBox="1"/>
            <p:nvPr/>
          </p:nvSpPr>
          <p:spPr>
            <a:xfrm>
              <a:off x="2241278" y="2903745"/>
              <a:ext cx="1674638" cy="186855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prstClr val="black"/>
                  </a:solidFill>
                  <a:effectLst/>
                  <a:uLnTx/>
                  <a:uFillTx/>
                  <a:latin typeface="Aptos" panose="02110004020202020204"/>
                  <a:ea typeface="+mn-lt"/>
                  <a:cs typeface="+mn-lt"/>
                </a:rPr>
                <a:t>Teritorijas plānošanas procesu efektivitātes un </a:t>
              </a:r>
              <a:r>
                <a:rPr kumimoji="0" lang="lv-LV" sz="2000" b="1" i="0" u="none" strike="noStrike" kern="1200" cap="none" spc="0" normalizeH="0" baseline="0" noProof="0" dirty="0" err="1">
                  <a:ln>
                    <a:noFill/>
                  </a:ln>
                  <a:solidFill>
                    <a:prstClr val="black"/>
                  </a:solidFill>
                  <a:effectLst/>
                  <a:uLnTx/>
                  <a:uFillTx/>
                  <a:latin typeface="Aptos" panose="02110004020202020204"/>
                  <a:ea typeface="+mn-lt"/>
                  <a:cs typeface="+mn-lt"/>
                </a:rPr>
                <a:t>digitalizācijas</a:t>
              </a:r>
              <a:r>
                <a:rPr kumimoji="0" lang="lv-LV" sz="2000" b="1" i="0" u="none" strike="noStrike" kern="1200" cap="none" spc="0" normalizeH="0" baseline="0" noProof="0" dirty="0">
                  <a:ln>
                    <a:noFill/>
                  </a:ln>
                  <a:solidFill>
                    <a:prstClr val="black"/>
                  </a:solidFill>
                  <a:effectLst/>
                  <a:uLnTx/>
                  <a:uFillTx/>
                  <a:latin typeface="Aptos" panose="02110004020202020204"/>
                  <a:ea typeface="+mn-lt"/>
                  <a:cs typeface="+mn-lt"/>
                </a:rPr>
                <a:t> indekss</a:t>
              </a:r>
            </a:p>
          </p:txBody>
        </p:sp>
      </p:grpSp>
      <p:sp>
        <p:nvSpPr>
          <p:cNvPr id="4" name="TextBox 3">
            <a:extLst>
              <a:ext uri="{FF2B5EF4-FFF2-40B4-BE49-F238E27FC236}">
                <a16:creationId xmlns:a16="http://schemas.microsoft.com/office/drawing/2014/main" id="{A686DAB5-6226-3B10-477D-1352C99038E6}"/>
              </a:ext>
            </a:extLst>
          </p:cNvPr>
          <p:cNvSpPr txBox="1"/>
          <p:nvPr/>
        </p:nvSpPr>
        <p:spPr>
          <a:xfrm>
            <a:off x="522514" y="3698291"/>
            <a:ext cx="5573486"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a:ln>
                  <a:noFill/>
                </a:ln>
                <a:solidFill>
                  <a:prstClr val="black"/>
                </a:solidFill>
                <a:effectLst/>
                <a:uLnTx/>
                <a:uFillTx/>
                <a:latin typeface="Aptos" panose="02110004020202020204"/>
                <a:ea typeface="+mn-lt"/>
                <a:cs typeface="+mn-lt"/>
              </a:rPr>
              <a:t>Mērķa vērtība (2028):</a:t>
            </a:r>
            <a:br>
              <a:rPr kumimoji="0" lang="lv-LV" sz="1400" b="0" i="0" u="none" strike="noStrike" kern="1200" cap="none" spc="0" normalizeH="0" baseline="0" noProof="0">
                <a:ln>
                  <a:noFill/>
                </a:ln>
                <a:solidFill>
                  <a:prstClr val="black"/>
                </a:solidFill>
                <a:effectLst/>
                <a:uLnTx/>
                <a:uFillTx/>
                <a:latin typeface="Aptos" panose="02110004020202020204"/>
                <a:ea typeface="+mn-lt"/>
                <a:cs typeface="+mn-lt"/>
              </a:rPr>
            </a:br>
            <a:r>
              <a:rPr kumimoji="0" lang="lv-LV" sz="1400" b="0" i="0" u="none" strike="noStrike" kern="1200" cap="none" spc="0" normalizeH="0" baseline="0" noProof="0">
                <a:ln>
                  <a:noFill/>
                </a:ln>
                <a:solidFill>
                  <a:prstClr val="black"/>
                </a:solidFill>
                <a:effectLst/>
                <a:uLnTx/>
                <a:uFillTx/>
                <a:latin typeface="Aptos" panose="02110004020202020204"/>
                <a:ea typeface="+mn-lt"/>
                <a:cs typeface="+mn-lt"/>
              </a:rPr>
              <a:t> - vismaz 25% samazinājums cilvēkresursu un laika patēriņā, kas tiek veltīts teritorijas plānojumu pārbaudēm, saskaņošanai un citām manuālajām darbībām, apvienojot atsevišķus posmus;</a:t>
            </a:r>
            <a:br>
              <a:rPr kumimoji="0" lang="lv-LV" sz="1400" b="0" i="0" u="none" strike="noStrike" kern="1200" cap="none" spc="0" normalizeH="0" baseline="0" noProof="0">
                <a:ln>
                  <a:noFill/>
                </a:ln>
                <a:solidFill>
                  <a:prstClr val="black"/>
                </a:solidFill>
                <a:effectLst/>
                <a:uLnTx/>
                <a:uFillTx/>
                <a:latin typeface="Aptos" panose="02110004020202020204"/>
                <a:ea typeface="+mn-lt"/>
                <a:cs typeface="+mn-lt"/>
              </a:rPr>
            </a:br>
            <a:r>
              <a:rPr kumimoji="0" lang="lv-LV" sz="1400" b="0" i="0" u="none" strike="noStrike" kern="1200" cap="none" spc="0" normalizeH="0" baseline="0" noProof="0">
                <a:ln>
                  <a:noFill/>
                </a:ln>
                <a:solidFill>
                  <a:prstClr val="black"/>
                </a:solidFill>
                <a:effectLst/>
                <a:uLnTx/>
                <a:uFillTx/>
                <a:latin typeface="Aptos" panose="02110004020202020204"/>
                <a:ea typeface="+mn-lt"/>
                <a:cs typeface="+mn-lt"/>
              </a:rPr>
              <a:t> - Vismaz 35% teritorijas plānošanas procesu (tajā skaitā dokumentu pārbaudes, ievades procesi) papildus daļēji vai pilnībā automatizēti TAPIS vidē.</a:t>
            </a:r>
            <a:endParaRPr kumimoji="0" lang="lv-LV" sz="1800" b="0" i="0" u="none" strike="noStrike" kern="1200" cap="none" spc="0" normalizeH="0" baseline="0" noProof="0">
              <a:ln>
                <a:noFill/>
              </a:ln>
              <a:solidFill>
                <a:prstClr val="black"/>
              </a:solidFill>
              <a:effectLst/>
              <a:uLnTx/>
              <a:uFillTx/>
              <a:latin typeface="Aptos" panose="02110004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a:ln>
                  <a:noFill/>
                </a:ln>
                <a:solidFill>
                  <a:prstClr val="black"/>
                </a:solidFill>
                <a:effectLst/>
                <a:uLnTx/>
                <a:uFillTx/>
                <a:latin typeface="Aptos" panose="02110004020202020204"/>
                <a:ea typeface="+mn-lt"/>
                <a:cs typeface="+mn-lt"/>
              </a:rPr>
              <a:t>Sagaidāmais rezultāts:</a:t>
            </a:r>
            <a:br>
              <a:rPr kumimoji="0" lang="lv-LV" sz="1400" b="0" i="0" u="none" strike="noStrike" kern="1200" cap="none" spc="0" normalizeH="0" baseline="0" noProof="0">
                <a:ln>
                  <a:noFill/>
                </a:ln>
                <a:solidFill>
                  <a:prstClr val="black"/>
                </a:solidFill>
                <a:effectLst/>
                <a:uLnTx/>
                <a:uFillTx/>
                <a:latin typeface="Aptos" panose="02110004020202020204"/>
                <a:ea typeface="+mn-lt"/>
                <a:cs typeface="+mn-lt"/>
              </a:rPr>
            </a:br>
            <a:r>
              <a:rPr kumimoji="0" lang="lv-LV" sz="1400" b="0" i="0" u="none" strike="noStrike" kern="1200" cap="none" spc="0" normalizeH="0" baseline="0" noProof="0">
                <a:ln>
                  <a:noFill/>
                </a:ln>
                <a:solidFill>
                  <a:prstClr val="black"/>
                </a:solidFill>
                <a:effectLst/>
                <a:uLnTx/>
                <a:uFillTx/>
                <a:latin typeface="Aptos" panose="02110004020202020204"/>
                <a:ea typeface="+mn-lt"/>
                <a:cs typeface="+mn-lt"/>
              </a:rPr>
              <a:t>Samazināts administratīvais slogs institūcijām, plānošanas reģioniem un pašvaldībām, nodrošinot efektīvāku darba organizāciju un resursu izmantošanu, kas panākts, pateicoties integrētai pieejai IS tehnoloģiskiem uzlabojumiem un procesu pilnveidei. Tas ietver cilvēkresursu un laika patēriņa samazināšanos plānojumu pārbaudēs un saskaņošanā , kā arī manuālo darbību apjoma mazināšanos.</a:t>
            </a:r>
            <a:endParaRPr kumimoji="0" lang="lv-LV" sz="1800" b="0" i="0" u="none" strike="noStrike" kern="1200" cap="none" spc="0" normalizeH="0" baseline="0" noProof="0">
              <a:ln>
                <a:noFill/>
              </a:ln>
              <a:solidFill>
                <a:prstClr val="black"/>
              </a:solidFill>
              <a:effectLst/>
              <a:uLnTx/>
              <a:uFillTx/>
              <a:latin typeface="Aptos" panose="02110004020202020204"/>
              <a:ea typeface="+mn-lt"/>
              <a:cs typeface="+mn-lt"/>
            </a:endParaRPr>
          </a:p>
        </p:txBody>
      </p:sp>
      <p:sp>
        <p:nvSpPr>
          <p:cNvPr id="6" name="TextBox 5">
            <a:extLst>
              <a:ext uri="{FF2B5EF4-FFF2-40B4-BE49-F238E27FC236}">
                <a16:creationId xmlns:a16="http://schemas.microsoft.com/office/drawing/2014/main" id="{E7B24CA7-664E-19F0-3DE4-256602754038}"/>
              </a:ext>
            </a:extLst>
          </p:cNvPr>
          <p:cNvSpPr txBox="1"/>
          <p:nvPr/>
        </p:nvSpPr>
        <p:spPr>
          <a:xfrm>
            <a:off x="6334829" y="3768744"/>
            <a:ext cx="533465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Aptos" panose="02110004020202020204"/>
                <a:ea typeface="+mn-lt"/>
                <a:cs typeface="+mn-lt"/>
              </a:rPr>
              <a:t>Mērķa vērtība (2028):</a:t>
            </a:r>
            <a:br>
              <a:rPr kumimoji="0" lang="lv-LV" sz="1400" b="0" i="0" u="none" strike="noStrike" kern="1200" cap="none" spc="0" normalizeH="0" baseline="0" noProof="0" dirty="0">
                <a:ln>
                  <a:noFill/>
                </a:ln>
                <a:solidFill>
                  <a:prstClr val="black"/>
                </a:solidFill>
                <a:effectLst/>
                <a:uLnTx/>
                <a:uFillTx/>
                <a:latin typeface="Aptos" panose="02110004020202020204"/>
                <a:ea typeface="+mn-lt"/>
                <a:cs typeface="+mn-lt"/>
              </a:rPr>
            </a:br>
            <a:r>
              <a:rPr kumimoji="0" lang="lv-LV" sz="1400" b="0" i="0" u="none" strike="noStrike" kern="1200" cap="none" spc="0" normalizeH="0" baseline="0" noProof="0" dirty="0">
                <a:ln>
                  <a:noFill/>
                </a:ln>
                <a:solidFill>
                  <a:prstClr val="black"/>
                </a:solidFill>
                <a:effectLst/>
                <a:uLnTx/>
                <a:uFillTx/>
                <a:latin typeface="Aptos" panose="02110004020202020204"/>
                <a:ea typeface="+mn-lt"/>
                <a:cs typeface="+mn-lt"/>
              </a:rPr>
              <a:t> - vismaz 70% no plānotā modeļa komponentēm aktīvi izmantotas praktiskā plānošanā un uzraudzībā;</a:t>
            </a:r>
            <a:br>
              <a:rPr kumimoji="0" lang="lv-LV" sz="1400" b="0" i="0" u="none" strike="noStrike" kern="1200" cap="none" spc="0" normalizeH="0" baseline="0" noProof="0" dirty="0">
                <a:ln>
                  <a:noFill/>
                </a:ln>
                <a:solidFill>
                  <a:prstClr val="black"/>
                </a:solidFill>
                <a:effectLst/>
                <a:uLnTx/>
                <a:uFillTx/>
                <a:latin typeface="Aptos" panose="02110004020202020204"/>
                <a:ea typeface="+mn-lt"/>
                <a:cs typeface="+mn-lt"/>
              </a:rPr>
            </a:br>
            <a:r>
              <a:rPr kumimoji="0" lang="lv-LV" sz="1400" b="0" i="0" u="none" strike="noStrike" kern="1200" cap="none" spc="0" normalizeH="0" baseline="0" noProof="0" dirty="0">
                <a:ln>
                  <a:noFill/>
                </a:ln>
                <a:solidFill>
                  <a:prstClr val="black"/>
                </a:solidFill>
                <a:effectLst/>
                <a:uLnTx/>
                <a:uFillTx/>
                <a:latin typeface="Aptos" panose="02110004020202020204"/>
                <a:ea typeface="+mn-lt"/>
                <a:cs typeface="+mn-lt"/>
              </a:rPr>
              <a:t> - modelis integrēts vismaz trīs pielietojuma jomās (plānošana un uzraudzība, dabas aizsardzība, drošība).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Aptos" panose="02110004020202020204"/>
                <a:ea typeface="+mn-lt"/>
                <a:cs typeface="+mn-lt"/>
              </a:rPr>
              <a:t>Sagaidāmais rezultāts</a:t>
            </a:r>
            <a:r>
              <a:rPr kumimoji="0" lang="lv-LV" sz="1400" b="0" i="0" u="none" strike="noStrike" kern="1200" cap="none" spc="0" normalizeH="0" baseline="0" noProof="0" dirty="0">
                <a:ln>
                  <a:noFill/>
                </a:ln>
                <a:solidFill>
                  <a:prstClr val="black"/>
                </a:solidFill>
                <a:effectLst/>
                <a:uLnTx/>
                <a:uFillTx/>
                <a:latin typeface="Aptos" panose="02110004020202020204"/>
                <a:ea typeface="+mn-lt"/>
                <a:cs typeface="+mn-lt"/>
              </a:rPr>
              <a:t>:</a:t>
            </a:r>
            <a:br>
              <a:rPr kumimoji="0" lang="lv-LV" sz="1400" b="0" i="0" u="none" strike="noStrike" kern="1200" cap="none" spc="0" normalizeH="0" baseline="0" noProof="0" dirty="0">
                <a:ln>
                  <a:noFill/>
                </a:ln>
                <a:solidFill>
                  <a:prstClr val="black"/>
                </a:solidFill>
                <a:effectLst/>
                <a:uLnTx/>
                <a:uFillTx/>
                <a:latin typeface="Aptos" panose="02110004020202020204"/>
                <a:ea typeface="+mn-lt"/>
                <a:cs typeface="+mn-lt"/>
              </a:rPr>
            </a:br>
            <a:r>
              <a:rPr kumimoji="0" lang="lv-LV" sz="1400" b="0" i="0" u="none" strike="noStrike" kern="1200" cap="none" spc="0" normalizeH="0" baseline="0" noProof="0" dirty="0">
                <a:ln>
                  <a:noFill/>
                </a:ln>
                <a:solidFill>
                  <a:prstClr val="black"/>
                </a:solidFill>
                <a:effectLst/>
                <a:uLnTx/>
                <a:uFillTx/>
                <a:latin typeface="Aptos" panose="02110004020202020204"/>
                <a:ea typeface="+mn-lt"/>
                <a:cs typeface="+mn-lt"/>
              </a:rPr>
              <a:t>Tiek nodrošināta integrēta un datos balstīta pieeja jūras un piekrastes teritoriju pārvaldībai, uzlabojot lēmumu kvalitāti un veicinot ilgtspējīgu teritoriju izmantošanu.</a:t>
            </a:r>
          </a:p>
        </p:txBody>
      </p:sp>
      <p:pic>
        <p:nvPicPr>
          <p:cNvPr id="10" name="Graphic 9" descr="Wave with solid fill">
            <a:extLst>
              <a:ext uri="{FF2B5EF4-FFF2-40B4-BE49-F238E27FC236}">
                <a16:creationId xmlns:a16="http://schemas.microsoft.com/office/drawing/2014/main" id="{4B99322D-C3C7-C0CD-3817-B7460028AEE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224676" y="3012733"/>
            <a:ext cx="820822" cy="553453"/>
          </a:xfrm>
          <a:prstGeom prst="rect">
            <a:avLst/>
          </a:prstGeom>
        </p:spPr>
      </p:pic>
      <p:pic>
        <p:nvPicPr>
          <p:cNvPr id="16" name="Graphic 15" descr="Architecture with solid fill">
            <a:extLst>
              <a:ext uri="{FF2B5EF4-FFF2-40B4-BE49-F238E27FC236}">
                <a16:creationId xmlns:a16="http://schemas.microsoft.com/office/drawing/2014/main" id="{8F6FC0CD-12F4-97BE-7D38-4F6749A86BE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014224" y="2840171"/>
            <a:ext cx="914400" cy="768705"/>
          </a:xfrm>
          <a:prstGeom prst="rect">
            <a:avLst/>
          </a:prstGeom>
        </p:spPr>
      </p:pic>
      <p:sp>
        <p:nvSpPr>
          <p:cNvPr id="3" name="Slide Number Placeholder 2">
            <a:extLst>
              <a:ext uri="{FF2B5EF4-FFF2-40B4-BE49-F238E27FC236}">
                <a16:creationId xmlns:a16="http://schemas.microsoft.com/office/drawing/2014/main" id="{9605D5D5-8A5A-AC36-346D-E7AC319AC59D}"/>
              </a:ext>
            </a:extLst>
          </p:cNvPr>
          <p:cNvSpPr>
            <a:spLocks noGrp="1"/>
          </p:cNvSpPr>
          <p:nvPr>
            <p:ph type="sldNum" sz="quarter" idx="13"/>
          </p:nvPr>
        </p:nvSpPr>
        <p:spPr/>
        <p:txBody>
          <a:bodyPr/>
          <a:lstStyle/>
          <a:p>
            <a:pPr>
              <a:defRPr/>
            </a:pPr>
            <a:fld id="{CA50152C-A5AE-4037-8E77-C398DB665690}" type="slidenum">
              <a:rPr lang="en-US" altLang="en-US" smtClean="0"/>
              <a:pPr>
                <a:defRPr/>
              </a:pPr>
              <a:t>19</a:t>
            </a:fld>
            <a:endParaRPr lang="en-US" altLang="en-US"/>
          </a:p>
        </p:txBody>
      </p:sp>
    </p:spTree>
    <p:extLst>
      <p:ext uri="{BB962C8B-B14F-4D97-AF65-F5344CB8AC3E}">
        <p14:creationId xmlns:p14="http://schemas.microsoft.com/office/powerpoint/2010/main" val="3455232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47838-EEA7-9253-5A65-A36EEB38612F}"/>
            </a:ext>
          </a:extLst>
        </p:cNvPr>
        <p:cNvGrpSpPr/>
        <p:nvPr/>
      </p:nvGrpSpPr>
      <p:grpSpPr>
        <a:xfrm>
          <a:off x="0" y="0"/>
          <a:ext cx="0" cy="0"/>
          <a:chOff x="0" y="0"/>
          <a:chExt cx="0" cy="0"/>
        </a:xfrm>
      </p:grpSpPr>
      <p:pic>
        <p:nvPicPr>
          <p:cNvPr id="4" name="Picture 3" descr="A black screen with green text&#10;&#10;AI-generated content may be incorrect.">
            <a:extLst>
              <a:ext uri="{FF2B5EF4-FFF2-40B4-BE49-F238E27FC236}">
                <a16:creationId xmlns:a16="http://schemas.microsoft.com/office/drawing/2014/main" id="{09300FDC-A6FB-0BDC-B28D-89B24CC28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93761B80-80E3-D829-240E-0EDE1DEB9862}"/>
              </a:ext>
            </a:extLst>
          </p:cNvPr>
          <p:cNvSpPr txBox="1"/>
          <p:nvPr/>
        </p:nvSpPr>
        <p:spPr>
          <a:xfrm>
            <a:off x="502063" y="2474893"/>
            <a:ext cx="6097604" cy="954107"/>
          </a:xfrm>
          <a:prstGeom prst="rect">
            <a:avLst/>
          </a:prstGeom>
          <a:noFill/>
        </p:spPr>
        <p:txBody>
          <a:bodyPr wrap="square">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lang="lv-LV" sz="2800" b="1" dirty="0">
                <a:solidFill>
                  <a:srgbClr val="29702A"/>
                </a:solidFill>
                <a:latin typeface="Verdana"/>
                <a:ea typeface="Verdana"/>
              </a:rPr>
              <a:t>I sadaļa</a:t>
            </a:r>
            <a:br>
              <a:rPr lang="lv-LV" sz="2800" b="1" dirty="0">
                <a:solidFill>
                  <a:srgbClr val="29702A"/>
                </a:solidFill>
                <a:latin typeface="Verdana"/>
                <a:ea typeface="Verdana"/>
              </a:rPr>
            </a:br>
            <a:r>
              <a:rPr lang="lv-LV" sz="2800" b="1" dirty="0">
                <a:solidFill>
                  <a:srgbClr val="29702A"/>
                </a:solidFill>
                <a:latin typeface="Verdana"/>
                <a:ea typeface="Verdana"/>
              </a:rPr>
              <a:t>Vispārīga informācija</a:t>
            </a:r>
          </a:p>
        </p:txBody>
      </p:sp>
      <p:pic>
        <p:nvPicPr>
          <p:cNvPr id="3" name="Picture 2" descr="A close-up of a computer&#10;&#10;AI-generated content may be incorrect.">
            <a:extLst>
              <a:ext uri="{FF2B5EF4-FFF2-40B4-BE49-F238E27FC236}">
                <a16:creationId xmlns:a16="http://schemas.microsoft.com/office/drawing/2014/main" id="{0D2589E6-B6E8-28E2-7F99-70E357D343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7185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30DA7-B5B6-17C5-4F18-55045D298FAD}"/>
            </a:ext>
          </a:extLst>
        </p:cNvPr>
        <p:cNvGrpSpPr/>
        <p:nvPr/>
      </p:nvGrpSpPr>
      <p:grpSpPr>
        <a:xfrm>
          <a:off x="0" y="0"/>
          <a:ext cx="0" cy="0"/>
          <a:chOff x="0" y="0"/>
          <a:chExt cx="0" cy="0"/>
        </a:xfrm>
      </p:grpSpPr>
      <p:sp>
        <p:nvSpPr>
          <p:cNvPr id="43" name="Title 1">
            <a:extLst>
              <a:ext uri="{FF2B5EF4-FFF2-40B4-BE49-F238E27FC236}">
                <a16:creationId xmlns:a16="http://schemas.microsoft.com/office/drawing/2014/main" id="{57395FD9-35C9-6994-BB76-6EB72AC746E6}"/>
              </a:ext>
            </a:extLst>
          </p:cNvPr>
          <p:cNvSpPr>
            <a:spLocks noGrp="1"/>
          </p:cNvSpPr>
          <p:nvPr>
            <p:ph type="title"/>
          </p:nvPr>
        </p:nvSpPr>
        <p:spPr>
          <a:xfrm>
            <a:off x="2499293" y="10963"/>
            <a:ext cx="8128000" cy="1066799"/>
          </a:xfrm>
        </p:spPr>
        <p:txBody>
          <a:bodyPr>
            <a:normAutofit/>
          </a:bodyPr>
          <a:lstStyle/>
          <a:p>
            <a:pPr algn="ctr"/>
            <a:r>
              <a:rPr lang="lv-LV" sz="2000" dirty="0">
                <a:solidFill>
                  <a:srgbClr val="008000"/>
                </a:solidFill>
              </a:rPr>
              <a:t>1. Nozaru vadība un politikas plānošana</a:t>
            </a:r>
            <a:endParaRPr lang="lv-LV" sz="2000" dirty="0">
              <a:solidFill>
                <a:srgbClr val="008000"/>
              </a:solidFill>
              <a:cs typeface="Times New Roman" panose="02020603050405020304" pitchFamily="18" charset="0"/>
            </a:endParaRPr>
          </a:p>
        </p:txBody>
      </p:sp>
      <p:graphicFrame>
        <p:nvGraphicFramePr>
          <p:cNvPr id="2" name="Content Placeholder 5">
            <a:extLst>
              <a:ext uri="{FF2B5EF4-FFF2-40B4-BE49-F238E27FC236}">
                <a16:creationId xmlns:a16="http://schemas.microsoft.com/office/drawing/2014/main" id="{825555F1-F6E3-5B51-FED6-5A0401CC2E6F}"/>
              </a:ext>
            </a:extLst>
          </p:cNvPr>
          <p:cNvGraphicFramePr>
            <a:graphicFrameLocks/>
          </p:cNvGraphicFramePr>
          <p:nvPr>
            <p:extLst>
              <p:ext uri="{D42A27DB-BD31-4B8C-83A1-F6EECF244321}">
                <p14:modId xmlns:p14="http://schemas.microsoft.com/office/powerpoint/2010/main" val="1513575283"/>
              </p:ext>
            </p:extLst>
          </p:nvPr>
        </p:nvGraphicFramePr>
        <p:xfrm>
          <a:off x="6443828" y="2321564"/>
          <a:ext cx="5357719" cy="1097280"/>
        </p:xfrm>
        <a:graphic>
          <a:graphicData uri="http://schemas.openxmlformats.org/drawingml/2006/table">
            <a:tbl>
              <a:tblPr firstRow="1" bandRow="1">
                <a:tableStyleId>{5C22544A-7EE6-4342-B048-85BDC9FD1C3A}</a:tableStyleId>
              </a:tblPr>
              <a:tblGrid>
                <a:gridCol w="2704897">
                  <a:extLst>
                    <a:ext uri="{9D8B030D-6E8A-4147-A177-3AD203B41FA5}">
                      <a16:colId xmlns:a16="http://schemas.microsoft.com/office/drawing/2014/main" val="2549937459"/>
                    </a:ext>
                  </a:extLst>
                </a:gridCol>
                <a:gridCol w="1322279">
                  <a:extLst>
                    <a:ext uri="{9D8B030D-6E8A-4147-A177-3AD203B41FA5}">
                      <a16:colId xmlns:a16="http://schemas.microsoft.com/office/drawing/2014/main" val="832920660"/>
                    </a:ext>
                  </a:extLst>
                </a:gridCol>
                <a:gridCol w="1330543">
                  <a:extLst>
                    <a:ext uri="{9D8B030D-6E8A-4147-A177-3AD203B41FA5}">
                      <a16:colId xmlns:a16="http://schemas.microsoft.com/office/drawing/2014/main" val="2989601284"/>
                    </a:ext>
                  </a:extLst>
                </a:gridCol>
              </a:tblGrid>
              <a:tr h="592470">
                <a:tc>
                  <a:txBody>
                    <a:bodyPr/>
                    <a:lstStyle/>
                    <a:p>
                      <a:pPr algn="l"/>
                      <a:r>
                        <a:rPr lang="lv-LV" sz="1200" dirty="0">
                          <a:solidFill>
                            <a:schemeClr val="tx1"/>
                          </a:solidFill>
                          <a:latin typeface="Verdana" panose="020B0604030504040204" pitchFamily="34" charset="0"/>
                          <a:ea typeface="Verdana" panose="020B0604030504040204" pitchFamily="34" charset="0"/>
                          <a:cs typeface="Times New Roman" panose="02020603050405020304" pitchFamily="18" charset="0"/>
                        </a:rPr>
                        <a:t>Politikas rezultatīvie rādītāji</a:t>
                      </a:r>
                    </a:p>
                  </a:txBody>
                  <a:tcPr anchor="ctr">
                    <a:solidFill>
                      <a:schemeClr val="bg1">
                        <a:lumMod val="95000"/>
                      </a:schemeClr>
                    </a:solidFill>
                  </a:tcPr>
                </a:tc>
                <a:tc>
                  <a:txBody>
                    <a:bodyPr/>
                    <a:lstStyle/>
                    <a:p>
                      <a:pPr algn="ctr"/>
                      <a:r>
                        <a:rPr lang="lv-LV" sz="1200" noProof="0" dirty="0">
                          <a:solidFill>
                            <a:schemeClr val="tx1"/>
                          </a:solidFill>
                          <a:latin typeface="Verdana" panose="020B0604030504040204" pitchFamily="34" charset="0"/>
                          <a:ea typeface="Verdana" panose="020B0604030504040204" pitchFamily="34" charset="0"/>
                          <a:cs typeface="Times New Roman" panose="02020603050405020304" pitchFamily="18" charset="0"/>
                        </a:rPr>
                        <a:t>Faktiskā</a:t>
                      </a:r>
                      <a:r>
                        <a:rPr lang="en-US" sz="1200" dirty="0">
                          <a:solidFill>
                            <a:schemeClr val="tx1"/>
                          </a:solidFill>
                          <a:latin typeface="Verdana" panose="020B0604030504040204" pitchFamily="34" charset="0"/>
                          <a:ea typeface="Verdana" panose="020B0604030504040204" pitchFamily="34" charset="0"/>
                          <a:cs typeface="Times New Roman" panose="02020603050405020304" pitchFamily="18" charset="0"/>
                        </a:rPr>
                        <a:t> </a:t>
                      </a:r>
                      <a:r>
                        <a:rPr lang="lv-LV" sz="1200" noProof="0" dirty="0">
                          <a:solidFill>
                            <a:schemeClr val="tx1"/>
                          </a:solidFill>
                          <a:latin typeface="Verdana" panose="020B0604030504040204" pitchFamily="34" charset="0"/>
                          <a:ea typeface="Verdana" panose="020B0604030504040204" pitchFamily="34" charset="0"/>
                          <a:cs typeface="Times New Roman" panose="02020603050405020304" pitchFamily="18" charset="0"/>
                        </a:rPr>
                        <a:t>vērtība</a:t>
                      </a:r>
                    </a:p>
                    <a:p>
                      <a:pPr algn="ctr"/>
                      <a:r>
                        <a:rPr lang="lv-LV" sz="1200" dirty="0">
                          <a:solidFill>
                            <a:schemeClr val="tx1"/>
                          </a:solidFill>
                          <a:latin typeface="Verdana" panose="020B0604030504040204" pitchFamily="34" charset="0"/>
                          <a:ea typeface="Verdana" panose="020B0604030504040204" pitchFamily="34" charset="0"/>
                          <a:cs typeface="Times New Roman" panose="02020603050405020304" pitchFamily="18" charset="0"/>
                        </a:rPr>
                        <a:t>2024</a:t>
                      </a:r>
                    </a:p>
                  </a:txBody>
                  <a:tcPr anchor="ctr">
                    <a:solidFill>
                      <a:schemeClr val="bg1">
                        <a:lumMod val="95000"/>
                      </a:schemeClr>
                    </a:solidFill>
                  </a:tcPr>
                </a:tc>
                <a:tc>
                  <a:txBody>
                    <a:bodyPr/>
                    <a:lstStyle/>
                    <a:p>
                      <a:pPr algn="ctr"/>
                      <a:r>
                        <a:rPr lang="lv-LV" sz="1200" dirty="0">
                          <a:solidFill>
                            <a:schemeClr val="tx1"/>
                          </a:solidFill>
                          <a:latin typeface="Verdana" panose="020B0604030504040204" pitchFamily="34" charset="0"/>
                          <a:ea typeface="Verdana" panose="020B0604030504040204" pitchFamily="34" charset="0"/>
                          <a:cs typeface="Times New Roman" panose="02020603050405020304" pitchFamily="18" charset="0"/>
                        </a:rPr>
                        <a:t>Plānotā vērtība</a:t>
                      </a:r>
                    </a:p>
                    <a:p>
                      <a:pPr algn="ctr"/>
                      <a:r>
                        <a:rPr lang="lv-LV" sz="1200" dirty="0">
                          <a:solidFill>
                            <a:schemeClr val="tx1"/>
                          </a:solidFill>
                          <a:latin typeface="Verdana" panose="020B0604030504040204" pitchFamily="34" charset="0"/>
                          <a:ea typeface="Verdana" panose="020B0604030504040204" pitchFamily="34" charset="0"/>
                          <a:cs typeface="Times New Roman" panose="02020603050405020304" pitchFamily="18" charset="0"/>
                        </a:rPr>
                        <a:t>2030</a:t>
                      </a:r>
                    </a:p>
                  </a:txBody>
                  <a:tcPr anchor="ctr">
                    <a:solidFill>
                      <a:schemeClr val="accent3">
                        <a:lumMod val="40000"/>
                        <a:lumOff val="60000"/>
                      </a:schemeClr>
                    </a:solidFill>
                  </a:tcPr>
                </a:tc>
                <a:extLst>
                  <a:ext uri="{0D108BD9-81ED-4DB2-BD59-A6C34878D82A}">
                    <a16:rowId xmlns:a16="http://schemas.microsoft.com/office/drawing/2014/main" val="1037787996"/>
                  </a:ext>
                </a:extLst>
              </a:tr>
              <a:tr h="4231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dirty="0">
                          <a:solidFill>
                            <a:schemeClr val="accent3">
                              <a:lumMod val="75000"/>
                            </a:schemeClr>
                          </a:solidFill>
                          <a:latin typeface="Verdana" panose="020B0604030504040204" pitchFamily="34" charset="0"/>
                          <a:ea typeface="Verdana" panose="020B0604030504040204" pitchFamily="34" charset="0"/>
                        </a:rPr>
                        <a:t>Digitālās dekādes mērķu sasniegšanas progress (%): </a:t>
                      </a:r>
                      <a:endParaRPr lang="lv-LV" sz="1200" b="1" dirty="0">
                        <a:solidFill>
                          <a:schemeClr val="accent3">
                            <a:lumMod val="75000"/>
                          </a:schemeClr>
                        </a:solidFill>
                        <a:latin typeface="Verdana" panose="020B0604030504040204" pitchFamily="34" charset="0"/>
                        <a:ea typeface="Verdana" panose="020B0604030504040204" pitchFamily="34" charset="0"/>
                        <a:cs typeface="Times New Roman" panose="02020603050405020304" pitchFamily="18" charset="0"/>
                      </a:endParaRPr>
                    </a:p>
                  </a:txBody>
                  <a:tcPr anchor="ctr">
                    <a:solidFill>
                      <a:schemeClr val="bg1">
                        <a:lumMod val="95000"/>
                      </a:schemeClr>
                    </a:solidFill>
                  </a:tcPr>
                </a:tc>
                <a:tc>
                  <a:txBody>
                    <a:bodyPr/>
                    <a:lstStyle/>
                    <a:p>
                      <a:pPr algn="ctr"/>
                      <a:endParaRPr lang="lv-LV" sz="12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txBody>
                  <a:tcPr anchor="ctr">
                    <a:solidFill>
                      <a:schemeClr val="bg1">
                        <a:lumMod val="95000"/>
                      </a:schemeClr>
                    </a:solidFill>
                  </a:tcPr>
                </a:tc>
                <a:tc>
                  <a:txBody>
                    <a:bodyPr/>
                    <a:lstStyle/>
                    <a:p>
                      <a:pPr algn="ctr"/>
                      <a:endParaRPr lang="lv-LV" sz="12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txBody>
                  <a:tcPr anchor="ctr">
                    <a:solidFill>
                      <a:schemeClr val="accent3">
                        <a:lumMod val="40000"/>
                        <a:lumOff val="60000"/>
                      </a:schemeClr>
                    </a:solidFill>
                  </a:tcPr>
                </a:tc>
                <a:extLst>
                  <a:ext uri="{0D108BD9-81ED-4DB2-BD59-A6C34878D82A}">
                    <a16:rowId xmlns:a16="http://schemas.microsoft.com/office/drawing/2014/main" val="3817396710"/>
                  </a:ext>
                </a:extLst>
              </a:tr>
            </a:tbl>
          </a:graphicData>
        </a:graphic>
      </p:graphicFrame>
      <p:sp>
        <p:nvSpPr>
          <p:cNvPr id="5" name="Title 1">
            <a:extLst>
              <a:ext uri="{FF2B5EF4-FFF2-40B4-BE49-F238E27FC236}">
                <a16:creationId xmlns:a16="http://schemas.microsoft.com/office/drawing/2014/main" id="{3D15CF81-46F3-856C-2BA8-07043BEABC58}"/>
              </a:ext>
            </a:extLst>
          </p:cNvPr>
          <p:cNvSpPr txBox="1">
            <a:spLocks/>
          </p:cNvSpPr>
          <p:nvPr/>
        </p:nvSpPr>
        <p:spPr>
          <a:xfrm>
            <a:off x="1092424" y="2244359"/>
            <a:ext cx="4021820" cy="28782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1. Jomas izdevumi, milj. </a:t>
            </a:r>
            <a:r>
              <a:rPr kumimoji="0" lang="lv-LV" sz="12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euro</a:t>
            </a:r>
            <a:endPar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7" name="Content Placeholder 3">
            <a:extLst>
              <a:ext uri="{FF2B5EF4-FFF2-40B4-BE49-F238E27FC236}">
                <a16:creationId xmlns:a16="http://schemas.microsoft.com/office/drawing/2014/main" id="{9E52C580-0D58-677E-FC8B-2295A2976D4B}"/>
              </a:ext>
            </a:extLst>
          </p:cNvPr>
          <p:cNvSpPr txBox="1">
            <a:spLocks/>
          </p:cNvSpPr>
          <p:nvPr/>
        </p:nvSpPr>
        <p:spPr>
          <a:xfrm>
            <a:off x="118872" y="4929831"/>
            <a:ext cx="11954255" cy="1798334"/>
          </a:xfrm>
          <a:prstGeom prst="rect">
            <a:avLst/>
          </a:prstGeom>
          <a:ln>
            <a:solidFill>
              <a:schemeClr val="accent1"/>
            </a:solidFill>
          </a:ln>
        </p:spPr>
        <p:txBody>
          <a:bodyPr>
            <a:normAutofit fontScale="85000" lnSpcReduction="10000"/>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4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Pārskata periodā sagatavoti normatīvie akti vides politikas, reģionālās politikas, informācijas sabiedrības politikas, elektroniskās pārvaldes un pašvaldību attīstības jomā, t.sk. dalība ES tiesību aktu izstrādē un pārņemšanā: 2 likumprojekti pieņemti Saeimā, 7 likumprojekti apstiprināti Ministru kabinetā; 1 politikas plānošanas dokuments, 45 Ministru kabineta noteikumu projekti, 40 Ministru kabineta rīkojumu projekti, 17 informatīvie ziņojumi, 5 nostājas, nacionālās pozīcijas un ziņojumi ES ministru sanāksmēm. Plānotais finansējums: 10 266 463 EUR. Faktiskā izpilde: 9 903 473 EUR (96,5 %).</a:t>
            </a: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400" b="1" i="0" u="sng" strike="noStrike" kern="1200" cap="none" spc="0" normalizeH="0" baseline="0" noProof="0" dirty="0">
                <a:ln>
                  <a:noFill/>
                </a:ln>
                <a:effectLst/>
                <a:uLnTx/>
                <a:uFillTx/>
                <a:latin typeface="Verdana" panose="020B0604030504040204" pitchFamily="34" charset="0"/>
                <a:ea typeface="Verdana" panose="020B0604030504040204" pitchFamily="34" charset="0"/>
              </a:rPr>
              <a:t>Radītie nozīmīgākie sabiedrības ieguvumi pārskata periodā: </a:t>
            </a:r>
            <a:r>
              <a:rPr kumimoji="0" lang="lv-LV" sz="14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Latvijas reģioniem atbalsta programmas investīcijām, uzņēmējdarbības attīstībai, mobilitātei, krīzes situāciju novēršanai, dzīves kvalitātes uzlabošanai, stiprinot pierobežas drošību un iedzīvotāju noturību pret krīzēm; Rīgas metropoles konkurētspējas paaugstināšana Ziemeļeiropā un iedzīvotāju dzīves kvalitātes uzlabošana; Mākslīgā intelekta centra izveide un </a:t>
            </a:r>
            <a:r>
              <a:rPr kumimoji="0" lang="lv-LV" sz="14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rPr>
              <a:t>kiberdrošības</a:t>
            </a:r>
            <a:r>
              <a:rPr kumimoji="0" lang="lv-LV" sz="14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 noturības uzlabošana; bioloģiskās daudzveidības saglabāšana. </a:t>
            </a:r>
            <a:r>
              <a:rPr kumimoji="0" lang="lv-LV" sz="1400" b="0" i="1" u="none" strike="noStrike" kern="1200" cap="none" spc="0" normalizeH="0" baseline="0" noProof="0" dirty="0">
                <a:ln>
                  <a:noFill/>
                </a:ln>
                <a:effectLst/>
                <a:uLnTx/>
                <a:uFillTx/>
                <a:latin typeface="Verdana" panose="020B0604030504040204" pitchFamily="34" charset="0"/>
                <a:ea typeface="Verdana" panose="020B0604030504040204" pitchFamily="34" charset="0"/>
              </a:rPr>
              <a:t>Pārskata periodā digitālās dekādes mērķa sasniegšanā koordinētas iestādes, lai nodrošinātu pakalpojumu pieejamību, t.sk. izmantojot koplietošanas IT risinājumus</a:t>
            </a:r>
            <a:r>
              <a:rPr kumimoji="0" lang="lv-LV" sz="1400"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Times New Roman" panose="02020603050405020304" pitchFamily="18" charset="0"/>
              </a:rPr>
              <a:t>. Jomas īstenošana kopumā vērtējama kā sekmīga.</a:t>
            </a: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lv-LV" sz="1400" b="0" i="1" u="none" strike="noStrike" kern="1200" cap="none" spc="0" normalizeH="0" baseline="0" noProof="0" dirty="0">
              <a:ln>
                <a:noFill/>
              </a:ln>
              <a:effectLst/>
              <a:uLnTx/>
              <a:uFillTx/>
              <a:latin typeface="Times New Roman"/>
              <a:ea typeface="+mn-ea"/>
              <a:cs typeface="+mn-cs"/>
            </a:endParaRPr>
          </a:p>
        </p:txBody>
      </p:sp>
      <p:sp>
        <p:nvSpPr>
          <p:cNvPr id="8" name="TextBox 7">
            <a:extLst>
              <a:ext uri="{FF2B5EF4-FFF2-40B4-BE49-F238E27FC236}">
                <a16:creationId xmlns:a16="http://schemas.microsoft.com/office/drawing/2014/main" id="{7A5C8B06-B891-EC9C-8FE2-EDDFB064ACBF}"/>
              </a:ext>
            </a:extLst>
          </p:cNvPr>
          <p:cNvSpPr txBox="1"/>
          <p:nvPr/>
        </p:nvSpPr>
        <p:spPr>
          <a:xfrm>
            <a:off x="2291790" y="1006495"/>
            <a:ext cx="9566576" cy="1015663"/>
          </a:xfrm>
          <a:prstGeom prst="rect">
            <a:avLst/>
          </a:prstGeom>
          <a:solidFill>
            <a:srgbClr val="F4E285"/>
          </a:solid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Politikas mērķis: </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nodrošināt labvēlīgu un modernu dzīves telpu līdzsvaroti un ilgtspējīgi attīstītā Latvijā, saglabāt bioloģisko daudzveidību; reģionu potenciāla attīstība un ekonomisko atšķirību mazināšana, paaugstinot iekšējo un ārējo konkurētspēju, kā arī nodrošinot teritoriju specifikai atbilstošus risinājumus </a:t>
            </a:r>
            <a:r>
              <a:rPr kumimoji="0" lang="lv-LV" sz="12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apdzīvojuma</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un dzīves vides attīstībai; Eiropas digitālā vienotā tirgus stratēģijas ieviešana, attīstot digitālo pakalpojumu vidi un tās izmantošanu; paaugstināt resora darbības efektivitāti, t.sk. mazinot administratīvo slogu; nodrošināt nodarbināto profesionalitātes celšanu</a:t>
            </a:r>
          </a:p>
        </p:txBody>
      </p:sp>
      <p:graphicFrame>
        <p:nvGraphicFramePr>
          <p:cNvPr id="6" name="Table 5">
            <a:extLst>
              <a:ext uri="{FF2B5EF4-FFF2-40B4-BE49-F238E27FC236}">
                <a16:creationId xmlns:a16="http://schemas.microsoft.com/office/drawing/2014/main" id="{319DEA4E-4B82-0D86-9E7C-D7CA5FD0B2BA}"/>
              </a:ext>
            </a:extLst>
          </p:cNvPr>
          <p:cNvGraphicFramePr>
            <a:graphicFrameLocks noGrp="1"/>
          </p:cNvGraphicFramePr>
          <p:nvPr>
            <p:extLst>
              <p:ext uri="{D42A27DB-BD31-4B8C-83A1-F6EECF244321}">
                <p14:modId xmlns:p14="http://schemas.microsoft.com/office/powerpoint/2010/main" val="429868650"/>
              </p:ext>
            </p:extLst>
          </p:nvPr>
        </p:nvGraphicFramePr>
        <p:xfrm>
          <a:off x="6452474" y="3426858"/>
          <a:ext cx="5349073" cy="546407"/>
        </p:xfrm>
        <a:graphic>
          <a:graphicData uri="http://schemas.openxmlformats.org/drawingml/2006/table">
            <a:tbl>
              <a:tblPr firstRow="1" bandRow="1">
                <a:tableStyleId>{5C22544A-7EE6-4342-B048-85BDC9FD1C3A}</a:tableStyleId>
              </a:tblPr>
              <a:tblGrid>
                <a:gridCol w="2700670">
                  <a:extLst>
                    <a:ext uri="{9D8B030D-6E8A-4147-A177-3AD203B41FA5}">
                      <a16:colId xmlns:a16="http://schemas.microsoft.com/office/drawing/2014/main" val="668716465"/>
                    </a:ext>
                  </a:extLst>
                </a:gridCol>
                <a:gridCol w="1328768">
                  <a:extLst>
                    <a:ext uri="{9D8B030D-6E8A-4147-A177-3AD203B41FA5}">
                      <a16:colId xmlns:a16="http://schemas.microsoft.com/office/drawing/2014/main" val="199229517"/>
                    </a:ext>
                  </a:extLst>
                </a:gridCol>
                <a:gridCol w="1319635">
                  <a:extLst>
                    <a:ext uri="{9D8B030D-6E8A-4147-A177-3AD203B41FA5}">
                      <a16:colId xmlns:a16="http://schemas.microsoft.com/office/drawing/2014/main" val="2311948527"/>
                    </a:ext>
                  </a:extLst>
                </a:gridCol>
              </a:tblGrid>
              <a:tr h="5464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v-LV" sz="1200" b="0" dirty="0">
                          <a:solidFill>
                            <a:schemeClr val="tx1"/>
                          </a:solidFill>
                          <a:latin typeface="Verdana" panose="020B0604030504040204" pitchFamily="34" charset="0"/>
                          <a:ea typeface="Verdana" panose="020B0604030504040204" pitchFamily="34" charset="0"/>
                          <a:cs typeface="Times New Roman" panose="02020603050405020304" pitchFamily="18" charset="0"/>
                        </a:rPr>
                        <a:t>pakalpojumi iedzīvotājiem</a:t>
                      </a:r>
                    </a:p>
                  </a:txBody>
                  <a:tcPr anchor="ctr">
                    <a:solidFill>
                      <a:schemeClr val="bg1">
                        <a:lumMod val="95000"/>
                      </a:schemeClr>
                    </a:solidFill>
                  </a:tcPr>
                </a:tc>
                <a:tc>
                  <a:txBody>
                    <a:bodyPr/>
                    <a:lstStyle/>
                    <a:p>
                      <a:pPr algn="ctr"/>
                      <a:r>
                        <a:rPr lang="lv-LV" sz="1200" b="0" dirty="0">
                          <a:solidFill>
                            <a:schemeClr val="tx1"/>
                          </a:solidFill>
                          <a:latin typeface="Verdana" panose="020B0604030504040204" pitchFamily="34" charset="0"/>
                          <a:ea typeface="Verdana" panose="020B0604030504040204" pitchFamily="34" charset="0"/>
                          <a:cs typeface="Times New Roman" panose="02020603050405020304" pitchFamily="18" charset="0"/>
                        </a:rPr>
                        <a:t>93,5</a:t>
                      </a:r>
                    </a:p>
                  </a:txBody>
                  <a:tcPr anchor="ctr">
                    <a:solidFill>
                      <a:schemeClr val="bg1">
                        <a:lumMod val="95000"/>
                      </a:schemeClr>
                    </a:solidFill>
                  </a:tcPr>
                </a:tc>
                <a:tc>
                  <a:txBody>
                    <a:bodyPr/>
                    <a:lstStyle/>
                    <a:p>
                      <a:pPr algn="ctr"/>
                      <a:r>
                        <a:rPr lang="lv-LV" sz="1200" b="0" dirty="0">
                          <a:solidFill>
                            <a:schemeClr val="tx1"/>
                          </a:solidFill>
                          <a:latin typeface="Verdana" panose="020B0604030504040204" pitchFamily="34" charset="0"/>
                          <a:ea typeface="Verdana" panose="020B0604030504040204" pitchFamily="34" charset="0"/>
                          <a:cs typeface="Times New Roman" panose="02020603050405020304" pitchFamily="18" charset="0"/>
                        </a:rPr>
                        <a:t>100</a:t>
                      </a:r>
                    </a:p>
                  </a:txBody>
                  <a:tcPr anchor="ctr">
                    <a:solidFill>
                      <a:schemeClr val="accent3">
                        <a:lumMod val="40000"/>
                        <a:lumOff val="60000"/>
                      </a:schemeClr>
                    </a:solidFill>
                  </a:tcPr>
                </a:tc>
                <a:extLst>
                  <a:ext uri="{0D108BD9-81ED-4DB2-BD59-A6C34878D82A}">
                    <a16:rowId xmlns:a16="http://schemas.microsoft.com/office/drawing/2014/main" val="2338934636"/>
                  </a:ext>
                </a:extLst>
              </a:tr>
            </a:tbl>
          </a:graphicData>
        </a:graphic>
      </p:graphicFrame>
      <p:graphicFrame>
        <p:nvGraphicFramePr>
          <p:cNvPr id="9" name="Table 8">
            <a:extLst>
              <a:ext uri="{FF2B5EF4-FFF2-40B4-BE49-F238E27FC236}">
                <a16:creationId xmlns:a16="http://schemas.microsoft.com/office/drawing/2014/main" id="{5CC3DF58-E0C2-9527-66D5-FC1D2ACEF638}"/>
              </a:ext>
            </a:extLst>
          </p:cNvPr>
          <p:cNvGraphicFramePr>
            <a:graphicFrameLocks noGrp="1"/>
          </p:cNvGraphicFramePr>
          <p:nvPr/>
        </p:nvGraphicFramePr>
        <p:xfrm>
          <a:off x="6452475" y="3973265"/>
          <a:ext cx="5349072" cy="624504"/>
        </p:xfrm>
        <a:graphic>
          <a:graphicData uri="http://schemas.openxmlformats.org/drawingml/2006/table">
            <a:tbl>
              <a:tblPr firstRow="1" bandRow="1">
                <a:tableStyleId>{5C22544A-7EE6-4342-B048-85BDC9FD1C3A}</a:tableStyleId>
              </a:tblPr>
              <a:tblGrid>
                <a:gridCol w="2708592">
                  <a:extLst>
                    <a:ext uri="{9D8B030D-6E8A-4147-A177-3AD203B41FA5}">
                      <a16:colId xmlns:a16="http://schemas.microsoft.com/office/drawing/2014/main" val="1509856750"/>
                    </a:ext>
                  </a:extLst>
                </a:gridCol>
                <a:gridCol w="1318543">
                  <a:extLst>
                    <a:ext uri="{9D8B030D-6E8A-4147-A177-3AD203B41FA5}">
                      <a16:colId xmlns:a16="http://schemas.microsoft.com/office/drawing/2014/main" val="3008900248"/>
                    </a:ext>
                  </a:extLst>
                </a:gridCol>
                <a:gridCol w="1321937">
                  <a:extLst>
                    <a:ext uri="{9D8B030D-6E8A-4147-A177-3AD203B41FA5}">
                      <a16:colId xmlns:a16="http://schemas.microsoft.com/office/drawing/2014/main" val="1765702219"/>
                    </a:ext>
                  </a:extLst>
                </a:gridCol>
              </a:tblGrid>
              <a:tr h="62450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v-LV" sz="1200" b="0" dirty="0">
                          <a:solidFill>
                            <a:schemeClr val="tx1"/>
                          </a:solidFill>
                          <a:latin typeface="Verdana" panose="020B0604030504040204" pitchFamily="34" charset="0"/>
                          <a:ea typeface="Verdana" panose="020B0604030504040204" pitchFamily="34" charset="0"/>
                          <a:cs typeface="Times New Roman" panose="02020603050405020304" pitchFamily="18" charset="0"/>
                        </a:rPr>
                        <a:t>pakalpojumi uzņēmējiem</a:t>
                      </a:r>
                    </a:p>
                  </a:txBody>
                  <a:tcPr anchor="ctr">
                    <a:solidFill>
                      <a:schemeClr val="bg1">
                        <a:lumMod val="95000"/>
                      </a:schemeClr>
                    </a:solidFill>
                  </a:tcPr>
                </a:tc>
                <a:tc>
                  <a:txBody>
                    <a:bodyPr/>
                    <a:lstStyle/>
                    <a:p>
                      <a:pPr algn="ctr"/>
                      <a:r>
                        <a:rPr lang="lv-LV" sz="1200" b="0" dirty="0">
                          <a:solidFill>
                            <a:schemeClr val="tx1"/>
                          </a:solidFill>
                          <a:latin typeface="Verdana" panose="020B0604030504040204" pitchFamily="34" charset="0"/>
                          <a:ea typeface="Verdana" panose="020B0604030504040204" pitchFamily="34" charset="0"/>
                          <a:cs typeface="Times New Roman" panose="02020603050405020304" pitchFamily="18" charset="0"/>
                        </a:rPr>
                        <a:t>96,3</a:t>
                      </a:r>
                    </a:p>
                  </a:txBody>
                  <a:tcPr anchor="ctr">
                    <a:solidFill>
                      <a:schemeClr val="bg1">
                        <a:lumMod val="95000"/>
                      </a:schemeClr>
                    </a:solidFill>
                  </a:tcPr>
                </a:tc>
                <a:tc>
                  <a:txBody>
                    <a:bodyPr/>
                    <a:lstStyle/>
                    <a:p>
                      <a:pPr algn="ctr"/>
                      <a:r>
                        <a:rPr lang="lv-LV" sz="1200" b="0" dirty="0">
                          <a:solidFill>
                            <a:schemeClr val="tx1"/>
                          </a:solidFill>
                          <a:latin typeface="Verdana" panose="020B0604030504040204" pitchFamily="34" charset="0"/>
                          <a:ea typeface="Verdana" panose="020B0604030504040204" pitchFamily="34" charset="0"/>
                          <a:cs typeface="Times New Roman" panose="02020603050405020304" pitchFamily="18" charset="0"/>
                        </a:rPr>
                        <a:t>100</a:t>
                      </a:r>
                    </a:p>
                  </a:txBody>
                  <a:tcPr anchor="ctr">
                    <a:solidFill>
                      <a:schemeClr val="accent3">
                        <a:lumMod val="40000"/>
                        <a:lumOff val="60000"/>
                      </a:schemeClr>
                    </a:solidFill>
                  </a:tcPr>
                </a:tc>
                <a:extLst>
                  <a:ext uri="{0D108BD9-81ED-4DB2-BD59-A6C34878D82A}">
                    <a16:rowId xmlns:a16="http://schemas.microsoft.com/office/drawing/2014/main" val="2240726304"/>
                  </a:ext>
                </a:extLst>
              </a:tr>
            </a:tbl>
          </a:graphicData>
        </a:graphic>
      </p:graphicFrame>
      <p:graphicFrame>
        <p:nvGraphicFramePr>
          <p:cNvPr id="3" name="Chart 2">
            <a:extLst>
              <a:ext uri="{FF2B5EF4-FFF2-40B4-BE49-F238E27FC236}">
                <a16:creationId xmlns:a16="http://schemas.microsoft.com/office/drawing/2014/main" id="{A163040A-5D68-B38A-41BB-1537EF096E45}"/>
              </a:ext>
            </a:extLst>
          </p:cNvPr>
          <p:cNvGraphicFramePr>
            <a:graphicFrameLocks/>
          </p:cNvGraphicFramePr>
          <p:nvPr/>
        </p:nvGraphicFramePr>
        <p:xfrm>
          <a:off x="584701" y="2642981"/>
          <a:ext cx="5859127" cy="239770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668576D1-C440-303C-25B6-8FEDB4F3AB2C}"/>
              </a:ext>
            </a:extLst>
          </p:cNvPr>
          <p:cNvSpPr txBox="1"/>
          <p:nvPr/>
        </p:nvSpPr>
        <p:spPr>
          <a:xfrm>
            <a:off x="1733960" y="2779993"/>
            <a:ext cx="557830" cy="261610"/>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12,4</a:t>
            </a:r>
          </a:p>
        </p:txBody>
      </p:sp>
      <p:sp>
        <p:nvSpPr>
          <p:cNvPr id="12" name="TextBox 11">
            <a:extLst>
              <a:ext uri="{FF2B5EF4-FFF2-40B4-BE49-F238E27FC236}">
                <a16:creationId xmlns:a16="http://schemas.microsoft.com/office/drawing/2014/main" id="{71C9D86C-F2AF-57DC-71BD-A51D947E2B01}"/>
              </a:ext>
            </a:extLst>
          </p:cNvPr>
          <p:cNvSpPr txBox="1"/>
          <p:nvPr/>
        </p:nvSpPr>
        <p:spPr>
          <a:xfrm>
            <a:off x="3441049" y="2715538"/>
            <a:ext cx="557830" cy="261610"/>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13,4</a:t>
            </a:r>
          </a:p>
        </p:txBody>
      </p:sp>
      <p:sp>
        <p:nvSpPr>
          <p:cNvPr id="13" name="TextBox 12">
            <a:extLst>
              <a:ext uri="{FF2B5EF4-FFF2-40B4-BE49-F238E27FC236}">
                <a16:creationId xmlns:a16="http://schemas.microsoft.com/office/drawing/2014/main" id="{7FFFCCCF-AF59-1BD3-B8FE-5490EBF8FE95}"/>
              </a:ext>
            </a:extLst>
          </p:cNvPr>
          <p:cNvSpPr txBox="1"/>
          <p:nvPr/>
        </p:nvSpPr>
        <p:spPr>
          <a:xfrm>
            <a:off x="5114244" y="2779993"/>
            <a:ext cx="633428" cy="261610"/>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12,6 </a:t>
            </a:r>
            <a:endParaRPr kumimoji="0" lang="lv-LV" sz="11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id="{C8113221-C3A1-184B-F326-5E46802A05DD}"/>
              </a:ext>
            </a:extLst>
          </p:cNvPr>
          <p:cNvSpPr txBox="1"/>
          <p:nvPr/>
        </p:nvSpPr>
        <p:spPr>
          <a:xfrm rot="10800000">
            <a:off x="5493037" y="2735995"/>
            <a:ext cx="290322" cy="369332"/>
          </a:xfrm>
          <a:prstGeom prst="rect">
            <a:avLst/>
          </a:prstGeom>
          <a:noFill/>
        </p:spPr>
        <p:txBody>
          <a:bodyPr wrap="square">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800" b="1" i="0" u="none" strike="noStrike" kern="1200" cap="none" spc="0" normalizeH="0" baseline="0" noProof="0" dirty="0">
                <a:ln>
                  <a:noFill/>
                </a:ln>
                <a:solidFill>
                  <a:srgbClr val="FF0000"/>
                </a:solidFill>
                <a:effectLst/>
                <a:uLnTx/>
                <a:uFillTx/>
                <a:latin typeface="Wingdings 3" panose="05040102010807070707" pitchFamily="18" charset="2"/>
                <a:ea typeface="+mn-ea"/>
                <a:cs typeface="Arial" panose="020B0604020202020204" pitchFamily="34" charset="0"/>
              </a:rPr>
              <a:t>#</a:t>
            </a:r>
            <a:endParaRPr kumimoji="0" lang="lv-LV" sz="17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06576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3A0E4-CF67-EC7F-C4CA-43D6F9F24E31}"/>
            </a:ext>
          </a:extLst>
        </p:cNvPr>
        <p:cNvGrpSpPr/>
        <p:nvPr/>
      </p:nvGrpSpPr>
      <p:grpSpPr>
        <a:xfrm>
          <a:off x="0" y="0"/>
          <a:ext cx="0" cy="0"/>
          <a:chOff x="0" y="0"/>
          <a:chExt cx="0" cy="0"/>
        </a:xfrm>
      </p:grpSpPr>
      <p:pic>
        <p:nvPicPr>
          <p:cNvPr id="2" name="Picture 1" descr="A black screen with green text&#10;&#10;AI-generated content may be incorrect.">
            <a:extLst>
              <a:ext uri="{FF2B5EF4-FFF2-40B4-BE49-F238E27FC236}">
                <a16:creationId xmlns:a16="http://schemas.microsoft.com/office/drawing/2014/main" id="{7507F8F4-2DB4-1A74-7972-968776704050}"/>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trans="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Title 1">
            <a:extLst>
              <a:ext uri="{FF2B5EF4-FFF2-40B4-BE49-F238E27FC236}">
                <a16:creationId xmlns:a16="http://schemas.microsoft.com/office/drawing/2014/main" id="{E9D1B6E7-F1AA-81A7-426B-0DE841F449D7}"/>
              </a:ext>
            </a:extLst>
          </p:cNvPr>
          <p:cNvSpPr>
            <a:spLocks noGrp="1"/>
          </p:cNvSpPr>
          <p:nvPr>
            <p:ph type="title"/>
          </p:nvPr>
        </p:nvSpPr>
        <p:spPr>
          <a:xfrm>
            <a:off x="2387600" y="381000"/>
            <a:ext cx="8128000" cy="1036642"/>
          </a:xfrm>
        </p:spPr>
        <p:txBody>
          <a:bodyPr>
            <a:normAutofit/>
          </a:bodyPr>
          <a:lstStyle/>
          <a:p>
            <a:r>
              <a:rPr lang="lv-LV" dirty="0">
                <a:solidFill>
                  <a:srgbClr val="29702A"/>
                </a:solidFill>
                <a:cs typeface="Arial" panose="020B0604020202020204" pitchFamily="34" charset="0"/>
              </a:rPr>
              <a:t>Digitālās dekādes mērķu rādītāji, LV mērķi</a:t>
            </a:r>
            <a:endParaRPr lang="en-US" dirty="0">
              <a:solidFill>
                <a:srgbClr val="FF0000"/>
              </a:solidFill>
              <a:cs typeface="Arial" panose="020B0604020202020204" pitchFamily="34" charset="0"/>
            </a:endParaRPr>
          </a:p>
        </p:txBody>
      </p:sp>
      <p:sp>
        <p:nvSpPr>
          <p:cNvPr id="6" name="Slaida numura vietturis 5">
            <a:extLst>
              <a:ext uri="{FF2B5EF4-FFF2-40B4-BE49-F238E27FC236}">
                <a16:creationId xmlns:a16="http://schemas.microsoft.com/office/drawing/2014/main" id="{D9417D53-67EA-0527-88A7-EB4237E3C9DC}"/>
              </a:ext>
            </a:extLst>
          </p:cNvPr>
          <p:cNvSpPr>
            <a:spLocks noGrp="1"/>
          </p:cNvSpPr>
          <p:nvPr>
            <p:ph type="sldNum" sz="quarter" idx="13"/>
          </p:nvPr>
        </p:nvSpPr>
        <p:spPr>
          <a:xfrm>
            <a:off x="11379200" y="6324600"/>
            <a:ext cx="406400" cy="304800"/>
          </a:xfrm>
        </p:spPr>
        <p:txBody>
          <a:bodyPr wrap="square"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A50152C-A5AE-4037-8E77-C398DB665690}" type="slidenum">
              <a:rPr kumimoji="0" lang="en-US" altLang="en-US" sz="1000" b="0" i="0" u="none" strike="noStrike" kern="1200" cap="none" spc="0" normalizeH="0" baseline="0" noProof="0" smtClean="0">
                <a:ln>
                  <a:noFill/>
                </a:ln>
                <a:solidFill>
                  <a:prstClr val="black">
                    <a:tint val="82000"/>
                  </a:prstClr>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altLang="en-US" sz="1000" b="0" i="0" u="none" strike="noStrike" kern="1200" cap="none" spc="0" normalizeH="0" baseline="0" noProof="0">
              <a:ln>
                <a:noFill/>
              </a:ln>
              <a:solidFill>
                <a:prstClr val="black">
                  <a:tint val="82000"/>
                </a:prstClr>
              </a:solidFill>
              <a:effectLst/>
              <a:uLnTx/>
              <a:uFillTx/>
              <a:latin typeface="Verdana" panose="020B0604030504040204" pitchFamily="34" charset="0"/>
              <a:ea typeface="+mn-ea"/>
              <a:cs typeface="+mn-cs"/>
            </a:endParaRPr>
          </a:p>
        </p:txBody>
      </p:sp>
      <p:sp>
        <p:nvSpPr>
          <p:cNvPr id="36" name="TextBox 35">
            <a:extLst>
              <a:ext uri="{FF2B5EF4-FFF2-40B4-BE49-F238E27FC236}">
                <a16:creationId xmlns:a16="http://schemas.microsoft.com/office/drawing/2014/main" id="{3458CBFE-4191-952C-BBF5-6ED90E0727A1}"/>
              </a:ext>
            </a:extLst>
          </p:cNvPr>
          <p:cNvSpPr txBox="1"/>
          <p:nvPr/>
        </p:nvSpPr>
        <p:spPr>
          <a:xfrm>
            <a:off x="66288" y="3454602"/>
            <a:ext cx="12575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00B050"/>
                </a:solidFill>
                <a:effectLst/>
                <a:uLnTx/>
                <a:uFillTx/>
                <a:latin typeface="Veranda"/>
                <a:ea typeface="+mn-ea"/>
                <a:cs typeface="+mn-cs"/>
              </a:rPr>
              <a:t>PUBLISKIE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00B050"/>
                </a:solidFill>
                <a:effectLst/>
                <a:uLnTx/>
                <a:uFillTx/>
                <a:latin typeface="Veranda"/>
                <a:ea typeface="+mn-ea"/>
                <a:cs typeface="+mn-cs"/>
              </a:rPr>
              <a:t>PAKALPOJUMI</a:t>
            </a:r>
          </a:p>
        </p:txBody>
      </p:sp>
      <p:sp>
        <p:nvSpPr>
          <p:cNvPr id="37" name="TextBox 36">
            <a:extLst>
              <a:ext uri="{FF2B5EF4-FFF2-40B4-BE49-F238E27FC236}">
                <a16:creationId xmlns:a16="http://schemas.microsoft.com/office/drawing/2014/main" id="{65A0CC25-641E-9B9E-AF4E-CD35E5BCEFB6}"/>
              </a:ext>
            </a:extLst>
          </p:cNvPr>
          <p:cNvSpPr txBox="1"/>
          <p:nvPr/>
        </p:nvSpPr>
        <p:spPr>
          <a:xfrm>
            <a:off x="66289" y="4246287"/>
            <a:ext cx="131420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A02B93">
                    <a:lumMod val="50000"/>
                  </a:srgbClr>
                </a:solidFill>
                <a:effectLst/>
                <a:uLnTx/>
                <a:uFillTx/>
                <a:latin typeface="Veranda"/>
                <a:ea typeface="+mn-ea"/>
                <a:cs typeface="+mn-cs"/>
              </a:rPr>
              <a:t>BIZNESA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A02B93">
                    <a:lumMod val="50000"/>
                  </a:srgbClr>
                </a:solidFill>
                <a:effectLst/>
                <a:uLnTx/>
                <a:uFillTx/>
                <a:latin typeface="Veranda"/>
                <a:ea typeface="+mn-ea"/>
                <a:cs typeface="+mn-cs"/>
              </a:rPr>
              <a:t>DIGITALIZĀCIJA</a:t>
            </a:r>
          </a:p>
        </p:txBody>
      </p:sp>
      <p:sp>
        <p:nvSpPr>
          <p:cNvPr id="35" name="TextBox 34">
            <a:extLst>
              <a:ext uri="{FF2B5EF4-FFF2-40B4-BE49-F238E27FC236}">
                <a16:creationId xmlns:a16="http://schemas.microsoft.com/office/drawing/2014/main" id="{569932D9-EC6D-C865-3D37-497921864750}"/>
              </a:ext>
            </a:extLst>
          </p:cNvPr>
          <p:cNvSpPr txBox="1"/>
          <p:nvPr/>
        </p:nvSpPr>
        <p:spPr>
          <a:xfrm>
            <a:off x="40531" y="2950708"/>
            <a:ext cx="158556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DDA15E"/>
                </a:solidFill>
                <a:effectLst/>
                <a:uLnTx/>
                <a:uFillTx/>
                <a:latin typeface="Veranda"/>
                <a:ea typeface="+mn-ea"/>
                <a:cs typeface="+mn-cs"/>
              </a:rPr>
              <a:t>INFRASTRUKTŪRA</a:t>
            </a:r>
            <a:r>
              <a:rPr kumimoji="0" lang="lv-LV" sz="1400" b="0" i="0" u="none" strike="noStrike" kern="1200" cap="none" spc="0" normalizeH="0" baseline="0" noProof="0" dirty="0">
                <a:ln>
                  <a:noFill/>
                </a:ln>
                <a:solidFill>
                  <a:prstClr val="black"/>
                </a:solidFill>
                <a:effectLst/>
                <a:uLnTx/>
                <a:uFillTx/>
                <a:latin typeface="Veranda"/>
                <a:ea typeface="+mn-ea"/>
                <a:cs typeface="+mn-cs"/>
              </a:rPr>
              <a:t> </a:t>
            </a:r>
          </a:p>
        </p:txBody>
      </p:sp>
      <p:sp>
        <p:nvSpPr>
          <p:cNvPr id="11" name="TextBox 10">
            <a:extLst>
              <a:ext uri="{FF2B5EF4-FFF2-40B4-BE49-F238E27FC236}">
                <a16:creationId xmlns:a16="http://schemas.microsoft.com/office/drawing/2014/main" id="{C765B8B9-7006-1A57-0333-28594BC71DC1}"/>
              </a:ext>
            </a:extLst>
          </p:cNvPr>
          <p:cNvSpPr txBox="1"/>
          <p:nvPr/>
        </p:nvSpPr>
        <p:spPr>
          <a:xfrm>
            <a:off x="-26956" y="2516485"/>
            <a:ext cx="17205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639C9D"/>
                </a:solidFill>
                <a:effectLst/>
                <a:uLnTx/>
                <a:uFillTx/>
                <a:latin typeface="Veranda"/>
                <a:ea typeface="+mn-ea"/>
                <a:cs typeface="+mn-cs"/>
              </a:rPr>
              <a:t>DIGITĀLĀS PRASMES</a:t>
            </a:r>
          </a:p>
        </p:txBody>
      </p:sp>
      <p:grpSp>
        <p:nvGrpSpPr>
          <p:cNvPr id="105" name="Group 104">
            <a:extLst>
              <a:ext uri="{FF2B5EF4-FFF2-40B4-BE49-F238E27FC236}">
                <a16:creationId xmlns:a16="http://schemas.microsoft.com/office/drawing/2014/main" id="{2FC91F67-A322-9A63-D542-E60E21262BC0}"/>
              </a:ext>
            </a:extLst>
          </p:cNvPr>
          <p:cNvGrpSpPr/>
          <p:nvPr/>
        </p:nvGrpSpPr>
        <p:grpSpPr>
          <a:xfrm>
            <a:off x="1639198" y="2176654"/>
            <a:ext cx="10486514" cy="3233546"/>
            <a:chOff x="489866" y="1801640"/>
            <a:chExt cx="11361118" cy="3358835"/>
          </a:xfrm>
        </p:grpSpPr>
        <p:pic>
          <p:nvPicPr>
            <p:cNvPr id="106" name="Picture 105" descr="A screenshot of a computer&#10;&#10;AI-generated content may be incorrect.">
              <a:extLst>
                <a:ext uri="{FF2B5EF4-FFF2-40B4-BE49-F238E27FC236}">
                  <a16:creationId xmlns:a16="http://schemas.microsoft.com/office/drawing/2014/main" id="{C39BB22B-BBA5-A0F1-C969-1F4836710BD3}"/>
                </a:ext>
              </a:extLst>
            </p:cNvPr>
            <p:cNvPicPr>
              <a:picLocks noChangeAspect="1"/>
            </p:cNvPicPr>
            <p:nvPr/>
          </p:nvPicPr>
          <p:blipFill>
            <a:blip r:embed="rId4">
              <a:extLst>
                <a:ext uri="{28A0092B-C50C-407E-A947-70E740481C1C}">
                  <a14:useLocalDpi xmlns:a14="http://schemas.microsoft.com/office/drawing/2010/main" val="0"/>
                </a:ext>
              </a:extLst>
            </a:blip>
            <a:srcRect l="4018" t="26271" r="2797" b="24752"/>
            <a:stretch/>
          </p:blipFill>
          <p:spPr>
            <a:xfrm>
              <a:off x="489866" y="1801640"/>
              <a:ext cx="11361118" cy="3358835"/>
            </a:xfrm>
            <a:prstGeom prst="rect">
              <a:avLst/>
            </a:prstGeom>
          </p:spPr>
        </p:pic>
        <p:sp>
          <p:nvSpPr>
            <p:cNvPr id="107" name="Rectangle 106">
              <a:extLst>
                <a:ext uri="{FF2B5EF4-FFF2-40B4-BE49-F238E27FC236}">
                  <a16:creationId xmlns:a16="http://schemas.microsoft.com/office/drawing/2014/main" id="{6D1D38A6-06EE-8B67-6A35-92BB9560778B}"/>
                </a:ext>
              </a:extLst>
            </p:cNvPr>
            <p:cNvSpPr/>
            <p:nvPr/>
          </p:nvSpPr>
          <p:spPr>
            <a:xfrm>
              <a:off x="4863305" y="2205037"/>
              <a:ext cx="2818607" cy="143359"/>
            </a:xfrm>
            <a:prstGeom prst="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8" name="TextBox 107">
              <a:extLst>
                <a:ext uri="{FF2B5EF4-FFF2-40B4-BE49-F238E27FC236}">
                  <a16:creationId xmlns:a16="http://schemas.microsoft.com/office/drawing/2014/main" id="{A0EB06D2-F2CB-A723-F4A8-B849739A2FC1}"/>
                </a:ext>
              </a:extLst>
            </p:cNvPr>
            <p:cNvSpPr txBox="1"/>
            <p:nvPr/>
          </p:nvSpPr>
          <p:spPr>
            <a:xfrm>
              <a:off x="7399546" y="2145090"/>
              <a:ext cx="370727" cy="263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0" i="0" u="none" strike="noStrike" kern="1200" cap="none" spc="0" normalizeH="0" baseline="0" noProof="0" dirty="0">
                  <a:ln>
                    <a:noFill/>
                  </a:ln>
                  <a:solidFill>
                    <a:prstClr val="black"/>
                  </a:solidFill>
                  <a:effectLst/>
                  <a:uLnTx/>
                  <a:uFillTx/>
                  <a:latin typeface="Aptos" panose="02110004020202020204"/>
                  <a:ea typeface="+mn-ea"/>
                  <a:cs typeface="+mn-cs"/>
                </a:rPr>
                <a:t>45</a:t>
              </a:r>
            </a:p>
          </p:txBody>
        </p:sp>
        <p:sp>
          <p:nvSpPr>
            <p:cNvPr id="109" name="Rectangle 108">
              <a:extLst>
                <a:ext uri="{FF2B5EF4-FFF2-40B4-BE49-F238E27FC236}">
                  <a16:creationId xmlns:a16="http://schemas.microsoft.com/office/drawing/2014/main" id="{1668637E-395D-70A4-0A39-74705F2A7B3A}"/>
                </a:ext>
              </a:extLst>
            </p:cNvPr>
            <p:cNvSpPr/>
            <p:nvPr/>
          </p:nvSpPr>
          <p:spPr>
            <a:xfrm>
              <a:off x="4863306" y="2702234"/>
              <a:ext cx="2904939" cy="143359"/>
            </a:xfrm>
            <a:prstGeom prst="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0" name="TextBox 109">
              <a:extLst>
                <a:ext uri="{FF2B5EF4-FFF2-40B4-BE49-F238E27FC236}">
                  <a16:creationId xmlns:a16="http://schemas.microsoft.com/office/drawing/2014/main" id="{44E8D842-70F0-6FA0-C1D8-340184AD5FAD}"/>
                </a:ext>
              </a:extLst>
            </p:cNvPr>
            <p:cNvSpPr txBox="1"/>
            <p:nvPr/>
          </p:nvSpPr>
          <p:spPr>
            <a:xfrm>
              <a:off x="7482182" y="2636921"/>
              <a:ext cx="370727" cy="263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0" i="0" u="none" strike="noStrike" kern="1200" cap="none" spc="0" normalizeH="0" baseline="0" noProof="0" dirty="0">
                  <a:ln>
                    <a:noFill/>
                  </a:ln>
                  <a:solidFill>
                    <a:prstClr val="black"/>
                  </a:solidFill>
                  <a:effectLst/>
                  <a:uLnTx/>
                  <a:uFillTx/>
                  <a:latin typeface="Aptos" panose="02110004020202020204"/>
                  <a:ea typeface="+mn-ea"/>
                  <a:cs typeface="+mn-cs"/>
                </a:rPr>
                <a:t>42</a:t>
              </a:r>
            </a:p>
          </p:txBody>
        </p:sp>
        <p:sp>
          <p:nvSpPr>
            <p:cNvPr id="111" name="Rectangle 110">
              <a:extLst>
                <a:ext uri="{FF2B5EF4-FFF2-40B4-BE49-F238E27FC236}">
                  <a16:creationId xmlns:a16="http://schemas.microsoft.com/office/drawing/2014/main" id="{2D22AF92-9F5B-B856-544F-FF04DFEC8427}"/>
                </a:ext>
              </a:extLst>
            </p:cNvPr>
            <p:cNvSpPr/>
            <p:nvPr/>
          </p:nvSpPr>
          <p:spPr>
            <a:xfrm>
              <a:off x="4863305" y="2866390"/>
              <a:ext cx="3058320" cy="143359"/>
            </a:xfrm>
            <a:prstGeom prst="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2" name="TextBox 111">
              <a:extLst>
                <a:ext uri="{FF2B5EF4-FFF2-40B4-BE49-F238E27FC236}">
                  <a16:creationId xmlns:a16="http://schemas.microsoft.com/office/drawing/2014/main" id="{9CEA9F1F-05E2-CAAB-4E0B-AF91B6F40C42}"/>
                </a:ext>
              </a:extLst>
            </p:cNvPr>
            <p:cNvSpPr txBox="1"/>
            <p:nvPr/>
          </p:nvSpPr>
          <p:spPr>
            <a:xfrm>
              <a:off x="7634957" y="2797102"/>
              <a:ext cx="370726" cy="263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0" i="0" u="none" strike="noStrike" kern="1200" cap="none" spc="0" normalizeH="0" baseline="0" noProof="0" dirty="0">
                  <a:ln>
                    <a:noFill/>
                  </a:ln>
                  <a:solidFill>
                    <a:prstClr val="black"/>
                  </a:solidFill>
                  <a:effectLst/>
                  <a:uLnTx/>
                  <a:uFillTx/>
                  <a:latin typeface="Aptos" panose="02110004020202020204"/>
                  <a:ea typeface="+mn-ea"/>
                  <a:cs typeface="+mn-cs"/>
                </a:rPr>
                <a:t>49</a:t>
              </a:r>
            </a:p>
          </p:txBody>
        </p:sp>
        <p:sp>
          <p:nvSpPr>
            <p:cNvPr id="113" name="Rectangle 112">
              <a:extLst>
                <a:ext uri="{FF2B5EF4-FFF2-40B4-BE49-F238E27FC236}">
                  <a16:creationId xmlns:a16="http://schemas.microsoft.com/office/drawing/2014/main" id="{EE3AFEEA-DF14-D61D-8902-4858C908667F}"/>
                </a:ext>
              </a:extLst>
            </p:cNvPr>
            <p:cNvSpPr/>
            <p:nvPr/>
          </p:nvSpPr>
          <p:spPr>
            <a:xfrm>
              <a:off x="4863305" y="3192271"/>
              <a:ext cx="6284755" cy="147753"/>
            </a:xfrm>
            <a:prstGeom prst="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4" name="TextBox 113">
              <a:extLst>
                <a:ext uri="{FF2B5EF4-FFF2-40B4-BE49-F238E27FC236}">
                  <a16:creationId xmlns:a16="http://schemas.microsoft.com/office/drawing/2014/main" id="{4FF729E2-6927-8308-7090-4000AB810865}"/>
                </a:ext>
              </a:extLst>
            </p:cNvPr>
            <p:cNvSpPr txBox="1"/>
            <p:nvPr/>
          </p:nvSpPr>
          <p:spPr>
            <a:xfrm>
              <a:off x="10850021" y="3129104"/>
              <a:ext cx="372558" cy="263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0" i="0" u="none" strike="noStrike" kern="1200" cap="none" spc="0" normalizeH="0" baseline="0" noProof="0" dirty="0">
                  <a:ln>
                    <a:noFill/>
                  </a:ln>
                  <a:solidFill>
                    <a:prstClr val="black"/>
                  </a:solidFill>
                  <a:effectLst/>
                  <a:uLnTx/>
                  <a:uFillTx/>
                  <a:latin typeface="Aptos" panose="02110004020202020204"/>
                  <a:ea typeface="+mn-ea"/>
                  <a:cs typeface="+mn-cs"/>
                </a:rPr>
                <a:t>88</a:t>
              </a:r>
            </a:p>
          </p:txBody>
        </p:sp>
        <p:sp>
          <p:nvSpPr>
            <p:cNvPr id="115" name="Rectangle 114">
              <a:extLst>
                <a:ext uri="{FF2B5EF4-FFF2-40B4-BE49-F238E27FC236}">
                  <a16:creationId xmlns:a16="http://schemas.microsoft.com/office/drawing/2014/main" id="{CC523EAA-66D7-67C1-BFEE-25256E0A1BE9}"/>
                </a:ext>
              </a:extLst>
            </p:cNvPr>
            <p:cNvSpPr/>
            <p:nvPr/>
          </p:nvSpPr>
          <p:spPr>
            <a:xfrm>
              <a:off x="4863305" y="3357320"/>
              <a:ext cx="6242846" cy="145076"/>
            </a:xfrm>
            <a:prstGeom prst="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6" name="TextBox 115">
              <a:extLst>
                <a:ext uri="{FF2B5EF4-FFF2-40B4-BE49-F238E27FC236}">
                  <a16:creationId xmlns:a16="http://schemas.microsoft.com/office/drawing/2014/main" id="{1CFF18DA-8C00-427A-1D5D-CE0B4059B305}"/>
                </a:ext>
              </a:extLst>
            </p:cNvPr>
            <p:cNvSpPr txBox="1"/>
            <p:nvPr/>
          </p:nvSpPr>
          <p:spPr>
            <a:xfrm>
              <a:off x="10811350" y="3293227"/>
              <a:ext cx="411228" cy="263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0" i="0" u="none" strike="noStrike" kern="1200" cap="none" spc="0" normalizeH="0" baseline="0" noProof="0" dirty="0">
                  <a:ln>
                    <a:noFill/>
                  </a:ln>
                  <a:solidFill>
                    <a:prstClr val="black"/>
                  </a:solidFill>
                  <a:effectLst/>
                  <a:uLnTx/>
                  <a:uFillTx/>
                  <a:latin typeface="Aptos" panose="02110004020202020204"/>
                  <a:ea typeface="+mn-ea"/>
                  <a:cs typeface="+mn-cs"/>
                </a:rPr>
                <a:t>87</a:t>
              </a:r>
            </a:p>
          </p:txBody>
        </p:sp>
        <p:sp>
          <p:nvSpPr>
            <p:cNvPr id="117" name="Rectangle 116">
              <a:extLst>
                <a:ext uri="{FF2B5EF4-FFF2-40B4-BE49-F238E27FC236}">
                  <a16:creationId xmlns:a16="http://schemas.microsoft.com/office/drawing/2014/main" id="{3B7C93A9-94A4-F247-1791-726EFBFFC2C9}"/>
                </a:ext>
              </a:extLst>
            </p:cNvPr>
            <p:cNvSpPr/>
            <p:nvPr/>
          </p:nvSpPr>
          <p:spPr>
            <a:xfrm>
              <a:off x="4863305" y="3524202"/>
              <a:ext cx="6172995" cy="145076"/>
            </a:xfrm>
            <a:prstGeom prst="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8" name="TextBox 117">
              <a:extLst>
                <a:ext uri="{FF2B5EF4-FFF2-40B4-BE49-F238E27FC236}">
                  <a16:creationId xmlns:a16="http://schemas.microsoft.com/office/drawing/2014/main" id="{B444FAFD-625B-0DEC-C342-CAA09F15B1EE}"/>
                </a:ext>
              </a:extLst>
            </p:cNvPr>
            <p:cNvSpPr txBox="1"/>
            <p:nvPr/>
          </p:nvSpPr>
          <p:spPr>
            <a:xfrm>
              <a:off x="10736833" y="3466547"/>
              <a:ext cx="372558" cy="263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0" i="0" u="none" strike="noStrike" kern="1200" cap="none" spc="0" normalizeH="0" baseline="0" noProof="0" dirty="0">
                  <a:ln>
                    <a:noFill/>
                  </a:ln>
                  <a:solidFill>
                    <a:prstClr val="black"/>
                  </a:solidFill>
                  <a:effectLst/>
                  <a:uLnTx/>
                  <a:uFillTx/>
                  <a:latin typeface="Aptos" panose="02110004020202020204"/>
                  <a:ea typeface="+mn-ea"/>
                  <a:cs typeface="+mn-cs"/>
                </a:rPr>
                <a:t>85</a:t>
              </a:r>
            </a:p>
          </p:txBody>
        </p:sp>
        <p:sp>
          <p:nvSpPr>
            <p:cNvPr id="119" name="TextBox 118">
              <a:extLst>
                <a:ext uri="{FF2B5EF4-FFF2-40B4-BE49-F238E27FC236}">
                  <a16:creationId xmlns:a16="http://schemas.microsoft.com/office/drawing/2014/main" id="{D56964EC-BDA9-FFF4-1280-CBBEED47D532}"/>
                </a:ext>
              </a:extLst>
            </p:cNvPr>
            <p:cNvSpPr txBox="1"/>
            <p:nvPr/>
          </p:nvSpPr>
          <p:spPr>
            <a:xfrm>
              <a:off x="4825634" y="3829753"/>
              <a:ext cx="75341"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600" b="0" i="0" u="none" strike="noStrike" kern="1200" cap="none" spc="0" normalizeH="0" baseline="0" noProof="0" dirty="0">
                  <a:ln>
                    <a:noFill/>
                  </a:ln>
                  <a:solidFill>
                    <a:prstClr val="black"/>
                  </a:solidFill>
                  <a:effectLst/>
                  <a:uLnTx/>
                  <a:uFillTx/>
                  <a:latin typeface="Aptos" panose="02110004020202020204"/>
                  <a:ea typeface="+mn-ea"/>
                  <a:cs typeface="+mn-cs"/>
                </a:rPr>
                <a:t>1</a:t>
              </a:r>
            </a:p>
          </p:txBody>
        </p:sp>
        <p:sp>
          <p:nvSpPr>
            <p:cNvPr id="120" name="TextBox 119">
              <a:extLst>
                <a:ext uri="{FF2B5EF4-FFF2-40B4-BE49-F238E27FC236}">
                  <a16:creationId xmlns:a16="http://schemas.microsoft.com/office/drawing/2014/main" id="{331FB17E-1C64-147B-340C-3D2DA5505C36}"/>
                </a:ext>
              </a:extLst>
            </p:cNvPr>
            <p:cNvSpPr txBox="1"/>
            <p:nvPr/>
          </p:nvSpPr>
          <p:spPr>
            <a:xfrm>
              <a:off x="4882960" y="3829920"/>
              <a:ext cx="75341"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600" b="0" i="0" u="none" strike="noStrike" kern="1200" cap="none" spc="0" normalizeH="0" baseline="0" noProof="0" dirty="0">
                  <a:ln>
                    <a:noFill/>
                  </a:ln>
                  <a:solidFill>
                    <a:prstClr val="black"/>
                  </a:solidFill>
                  <a:effectLst/>
                  <a:uLnTx/>
                  <a:uFillTx/>
                  <a:latin typeface="Aptos" panose="02110004020202020204"/>
                  <a:ea typeface="+mn-ea"/>
                  <a:cs typeface="+mn-cs"/>
                </a:rPr>
                <a:t>2</a:t>
              </a:r>
            </a:p>
          </p:txBody>
        </p:sp>
        <p:sp>
          <p:nvSpPr>
            <p:cNvPr id="121" name="Rectangle 120">
              <a:extLst>
                <a:ext uri="{FF2B5EF4-FFF2-40B4-BE49-F238E27FC236}">
                  <a16:creationId xmlns:a16="http://schemas.microsoft.com/office/drawing/2014/main" id="{0D1F2DD7-5C36-ACDC-B359-036D2E1B9B8B}"/>
                </a:ext>
              </a:extLst>
            </p:cNvPr>
            <p:cNvSpPr/>
            <p:nvPr/>
          </p:nvSpPr>
          <p:spPr>
            <a:xfrm>
              <a:off x="4863304" y="4018865"/>
              <a:ext cx="2140746" cy="144588"/>
            </a:xfrm>
            <a:prstGeom prst="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2" name="TextBox 121">
              <a:extLst>
                <a:ext uri="{FF2B5EF4-FFF2-40B4-BE49-F238E27FC236}">
                  <a16:creationId xmlns:a16="http://schemas.microsoft.com/office/drawing/2014/main" id="{2FBA7E3C-385B-5244-107E-7485E4E6E5E8}"/>
                </a:ext>
              </a:extLst>
            </p:cNvPr>
            <p:cNvSpPr txBox="1"/>
            <p:nvPr/>
          </p:nvSpPr>
          <p:spPr>
            <a:xfrm>
              <a:off x="6705346" y="3961348"/>
              <a:ext cx="383201" cy="263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0" i="0" u="none" strike="noStrike" kern="1200" cap="none" spc="0" normalizeH="0" baseline="0" noProof="0" dirty="0">
                  <a:ln>
                    <a:noFill/>
                  </a:ln>
                  <a:solidFill>
                    <a:prstClr val="black"/>
                  </a:solidFill>
                  <a:effectLst/>
                  <a:uLnTx/>
                  <a:uFillTx/>
                  <a:latin typeface="Aptos" panose="02110004020202020204"/>
                  <a:ea typeface="+mn-ea"/>
                  <a:cs typeface="+mn-cs"/>
                </a:rPr>
                <a:t>37</a:t>
              </a:r>
            </a:p>
          </p:txBody>
        </p:sp>
        <p:sp>
          <p:nvSpPr>
            <p:cNvPr id="123" name="Rectangle 122">
              <a:extLst>
                <a:ext uri="{FF2B5EF4-FFF2-40B4-BE49-F238E27FC236}">
                  <a16:creationId xmlns:a16="http://schemas.microsoft.com/office/drawing/2014/main" id="{DF34D7CE-47FB-C3F5-72EA-2456EDAA151A}"/>
                </a:ext>
              </a:extLst>
            </p:cNvPr>
            <p:cNvSpPr/>
            <p:nvPr/>
          </p:nvSpPr>
          <p:spPr>
            <a:xfrm>
              <a:off x="4863305" y="4187543"/>
              <a:ext cx="2080070" cy="144589"/>
            </a:xfrm>
            <a:prstGeom prst="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4" name="TextBox 123">
              <a:extLst>
                <a:ext uri="{FF2B5EF4-FFF2-40B4-BE49-F238E27FC236}">
                  <a16:creationId xmlns:a16="http://schemas.microsoft.com/office/drawing/2014/main" id="{7A1F9B15-FAFC-E407-0DD3-79D1F3414C63}"/>
                </a:ext>
              </a:extLst>
            </p:cNvPr>
            <p:cNvSpPr txBox="1"/>
            <p:nvPr/>
          </p:nvSpPr>
          <p:spPr>
            <a:xfrm>
              <a:off x="6648692" y="4119533"/>
              <a:ext cx="383201" cy="263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0" i="0" u="none" strike="noStrike" kern="1200" cap="none" spc="0" normalizeH="0" baseline="0" noProof="0" dirty="0">
                  <a:ln>
                    <a:noFill/>
                  </a:ln>
                  <a:solidFill>
                    <a:prstClr val="black"/>
                  </a:solidFill>
                  <a:effectLst/>
                  <a:uLnTx/>
                  <a:uFillTx/>
                  <a:latin typeface="Aptos" panose="02110004020202020204"/>
                  <a:ea typeface="+mn-ea"/>
                  <a:cs typeface="+mn-cs"/>
                </a:rPr>
                <a:t>36</a:t>
              </a:r>
            </a:p>
          </p:txBody>
        </p:sp>
        <p:sp>
          <p:nvSpPr>
            <p:cNvPr id="125" name="Rectangle 124">
              <a:extLst>
                <a:ext uri="{FF2B5EF4-FFF2-40B4-BE49-F238E27FC236}">
                  <a16:creationId xmlns:a16="http://schemas.microsoft.com/office/drawing/2014/main" id="{B6DD6722-5F90-317D-A26C-6AA5BF27215C}"/>
                </a:ext>
              </a:extLst>
            </p:cNvPr>
            <p:cNvSpPr/>
            <p:nvPr/>
          </p:nvSpPr>
          <p:spPr>
            <a:xfrm>
              <a:off x="4863304" y="4513040"/>
              <a:ext cx="3352009" cy="148726"/>
            </a:xfrm>
            <a:prstGeom prst="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6" name="TextBox 125">
              <a:extLst>
                <a:ext uri="{FF2B5EF4-FFF2-40B4-BE49-F238E27FC236}">
                  <a16:creationId xmlns:a16="http://schemas.microsoft.com/office/drawing/2014/main" id="{0F03C08C-C9E4-D16D-CB08-D5E900100748}"/>
                </a:ext>
              </a:extLst>
            </p:cNvPr>
            <p:cNvSpPr txBox="1"/>
            <p:nvPr/>
          </p:nvSpPr>
          <p:spPr>
            <a:xfrm>
              <a:off x="7921626" y="4448889"/>
              <a:ext cx="373816" cy="263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0" i="0" u="none" strike="noStrike" kern="1200" cap="none" spc="0" normalizeH="0" baseline="0" noProof="0" dirty="0">
                  <a:ln>
                    <a:noFill/>
                  </a:ln>
                  <a:solidFill>
                    <a:prstClr val="black"/>
                  </a:solidFill>
                  <a:effectLst/>
                  <a:uLnTx/>
                  <a:uFillTx/>
                  <a:latin typeface="Aptos" panose="02110004020202020204"/>
                  <a:ea typeface="+mn-ea"/>
                  <a:cs typeface="+mn-cs"/>
                </a:rPr>
                <a:t>60</a:t>
              </a:r>
            </a:p>
          </p:txBody>
        </p:sp>
      </p:grpSp>
      <p:sp>
        <p:nvSpPr>
          <p:cNvPr id="104" name="Taisnstūris: ar noapaļotiem stūriem 15">
            <a:extLst>
              <a:ext uri="{FF2B5EF4-FFF2-40B4-BE49-F238E27FC236}">
                <a16:creationId xmlns:a16="http://schemas.microsoft.com/office/drawing/2014/main" id="{152589AE-BA22-1564-295C-4D5C5E04E196}"/>
              </a:ext>
            </a:extLst>
          </p:cNvPr>
          <p:cNvSpPr/>
          <p:nvPr/>
        </p:nvSpPr>
        <p:spPr>
          <a:xfrm>
            <a:off x="1626094" y="4033738"/>
            <a:ext cx="10499618" cy="944849"/>
          </a:xfrm>
          <a:prstGeom prst="roundRect">
            <a:avLst/>
          </a:prstGeom>
          <a:noFill/>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7" name="Taisnstūris: ar noapaļotiem stūriem 13">
            <a:extLst>
              <a:ext uri="{FF2B5EF4-FFF2-40B4-BE49-F238E27FC236}">
                <a16:creationId xmlns:a16="http://schemas.microsoft.com/office/drawing/2014/main" id="{9F1B3D68-CA25-BBF0-028F-0C8C0FA474E0}"/>
              </a:ext>
            </a:extLst>
          </p:cNvPr>
          <p:cNvSpPr/>
          <p:nvPr/>
        </p:nvSpPr>
        <p:spPr>
          <a:xfrm>
            <a:off x="1639198" y="3438525"/>
            <a:ext cx="10486514" cy="551078"/>
          </a:xfrm>
          <a:prstGeom prst="round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8" name="Taisnstūris: ar noapaļotiem stūriem 11">
            <a:extLst>
              <a:ext uri="{FF2B5EF4-FFF2-40B4-BE49-F238E27FC236}">
                <a16:creationId xmlns:a16="http://schemas.microsoft.com/office/drawing/2014/main" id="{6B91745D-B6D4-72B6-528A-22ACA42DABF4}"/>
              </a:ext>
            </a:extLst>
          </p:cNvPr>
          <p:cNvSpPr/>
          <p:nvPr/>
        </p:nvSpPr>
        <p:spPr>
          <a:xfrm>
            <a:off x="1639197" y="2969594"/>
            <a:ext cx="10486514" cy="372171"/>
          </a:xfrm>
          <a:prstGeom prst="roundRect">
            <a:avLst/>
          </a:prstGeom>
          <a:noFill/>
          <a:ln>
            <a:solidFill>
              <a:srgbClr val="DDA15E"/>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9" name="Taisnstūris: ar noapaļotiem stūriem 8">
            <a:extLst>
              <a:ext uri="{FF2B5EF4-FFF2-40B4-BE49-F238E27FC236}">
                <a16:creationId xmlns:a16="http://schemas.microsoft.com/office/drawing/2014/main" id="{647A630F-23BE-2713-B0F0-FDF740DD7D12}"/>
              </a:ext>
            </a:extLst>
          </p:cNvPr>
          <p:cNvSpPr/>
          <p:nvPr/>
        </p:nvSpPr>
        <p:spPr>
          <a:xfrm>
            <a:off x="1639198" y="2519939"/>
            <a:ext cx="10486514" cy="359580"/>
          </a:xfrm>
          <a:prstGeom prst="roundRect">
            <a:avLst/>
          </a:prstGeom>
          <a:noFill/>
          <a:ln>
            <a:solidFill>
              <a:srgbClr val="639C9D"/>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3" name="Picture 2" descr="A hand touching a button&#10;&#10;AI-generated content may be incorrect.">
            <a:extLst>
              <a:ext uri="{FF2B5EF4-FFF2-40B4-BE49-F238E27FC236}">
                <a16:creationId xmlns:a16="http://schemas.microsoft.com/office/drawing/2014/main" id="{6DF69B10-60A7-2DFB-B5E7-F8CB4E8AD7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1236" y="297241"/>
            <a:ext cx="1252189" cy="1252189"/>
          </a:xfrm>
          <a:prstGeom prst="rect">
            <a:avLst/>
          </a:prstGeom>
        </p:spPr>
      </p:pic>
    </p:spTree>
    <p:extLst>
      <p:ext uri="{BB962C8B-B14F-4D97-AF65-F5344CB8AC3E}">
        <p14:creationId xmlns:p14="http://schemas.microsoft.com/office/powerpoint/2010/main" val="3676874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7E3A0-FA7E-5C2B-B73C-D73EF25FC32B}"/>
            </a:ext>
          </a:extLst>
        </p:cNvPr>
        <p:cNvGrpSpPr/>
        <p:nvPr/>
      </p:nvGrpSpPr>
      <p:grpSpPr>
        <a:xfrm>
          <a:off x="0" y="0"/>
          <a:ext cx="0" cy="0"/>
          <a:chOff x="0" y="0"/>
          <a:chExt cx="0" cy="0"/>
        </a:xfrm>
      </p:grpSpPr>
      <p:sp>
        <p:nvSpPr>
          <p:cNvPr id="43" name="Title 1">
            <a:extLst>
              <a:ext uri="{FF2B5EF4-FFF2-40B4-BE49-F238E27FC236}">
                <a16:creationId xmlns:a16="http://schemas.microsoft.com/office/drawing/2014/main" id="{7FC6AFFC-3E28-D406-849C-7D3999E37274}"/>
              </a:ext>
            </a:extLst>
          </p:cNvPr>
          <p:cNvSpPr>
            <a:spLocks noGrp="1"/>
          </p:cNvSpPr>
          <p:nvPr>
            <p:ph type="title"/>
          </p:nvPr>
        </p:nvSpPr>
        <p:spPr>
          <a:xfrm>
            <a:off x="2499293" y="455002"/>
            <a:ext cx="8852758" cy="1066799"/>
          </a:xfrm>
        </p:spPr>
        <p:txBody>
          <a:bodyPr>
            <a:normAutofit/>
          </a:bodyPr>
          <a:lstStyle/>
          <a:p>
            <a:pPr algn="ctr"/>
            <a:r>
              <a:rPr lang="lv-LV" sz="1800" dirty="0">
                <a:solidFill>
                  <a:srgbClr val="008000"/>
                </a:solidFill>
              </a:rPr>
              <a:t>2. Īpaši aizsargājamo dabas teritoriju apsaimniekošana, Latvijas bioloģiskās daudzveidības saglabāšana un vides izpratnes un atbildības motivācijas veidošana sabiedrībā</a:t>
            </a:r>
            <a:endParaRPr lang="lv-LV" sz="1800" dirty="0">
              <a:solidFill>
                <a:srgbClr val="008000"/>
              </a:solidFill>
              <a:cs typeface="Times New Roman" panose="02020603050405020304" pitchFamily="18" charset="0"/>
            </a:endParaRPr>
          </a:p>
        </p:txBody>
      </p:sp>
      <p:sp>
        <p:nvSpPr>
          <p:cNvPr id="5" name="Title 1">
            <a:extLst>
              <a:ext uri="{FF2B5EF4-FFF2-40B4-BE49-F238E27FC236}">
                <a16:creationId xmlns:a16="http://schemas.microsoft.com/office/drawing/2014/main" id="{A7F37EE5-33DC-FB5E-B16E-221DAF5407E5}"/>
              </a:ext>
            </a:extLst>
          </p:cNvPr>
          <p:cNvSpPr txBox="1">
            <a:spLocks/>
          </p:cNvSpPr>
          <p:nvPr/>
        </p:nvSpPr>
        <p:spPr>
          <a:xfrm>
            <a:off x="417436" y="2254827"/>
            <a:ext cx="4021820" cy="297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2. Jomas izdevumi, milj. </a:t>
            </a:r>
            <a:r>
              <a:rPr kumimoji="0" lang="lv-LV" sz="12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euro</a:t>
            </a:r>
            <a:endPar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7" name="Content Placeholder 3">
            <a:extLst>
              <a:ext uri="{FF2B5EF4-FFF2-40B4-BE49-F238E27FC236}">
                <a16:creationId xmlns:a16="http://schemas.microsoft.com/office/drawing/2014/main" id="{96D61285-0A13-29F4-5A95-46C58C08D151}"/>
              </a:ext>
            </a:extLst>
          </p:cNvPr>
          <p:cNvSpPr txBox="1">
            <a:spLocks/>
          </p:cNvSpPr>
          <p:nvPr/>
        </p:nvSpPr>
        <p:spPr>
          <a:xfrm>
            <a:off x="5447357" y="2340078"/>
            <a:ext cx="6327208" cy="3646970"/>
          </a:xfrm>
          <a:prstGeom prst="rect">
            <a:avLst/>
          </a:prstGeom>
          <a:ln>
            <a:solidFill>
              <a:schemeClr val="accent1"/>
            </a:solidFill>
          </a:ln>
        </p:spPr>
        <p:txBody>
          <a:bodyPr>
            <a:normAutofit fontScale="92500" lnSpcReduction="20000"/>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400" b="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Times New Roman" panose="02020603050405020304" pitchFamily="18" charset="0"/>
              </a:rPr>
              <a:t>Nodrošināta īpaši aizsargājamo dabas teritoriju pārvaldība, līdzsvarojot dabas saglabāšanas un ilgtspējīgas attīstības mērķus: pārbaudīta un novērtēta atbilstība aizsardzības un izmantošanas prasībām īpaši aizsargājamās dabas teritorijās, kas ir uzskatāmas par potenciālām riska teritorijām: </a:t>
            </a: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400" b="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Times New Roman" panose="02020603050405020304" pitchFamily="18" charset="0"/>
              </a:rPr>
              <a:t>92,7% no gadā plānoto riska teritoriju skaita; uzraudzīta 20 īpaši aizsargājamo dabas teritoriju dabas aizsardzības plānu izstrāde dabas liegumiem; izvērtēti 89,8% no pieteiktajām darbībām, nosakot priekšnoteikumus darbību veikšanai īpaši aizsargājamās dabas teritorijās, mikroliegumos, ar īpaši aizsargājamām sugām un biotopiem. </a:t>
            </a: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400" b="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Times New Roman" panose="02020603050405020304" pitchFamily="18" charset="0"/>
              </a:rPr>
              <a:t>Nodrošināts labvēlīgs stāvoklis vismaz 60% aizsargājamo sugu un biotopu. uzturēti labā stāvoklī un pilnveidoti 696 tūrisma un dabas izglītības infrastruktūras objekti īpaši aizsargājamās dabas.  teritorijās.</a:t>
            </a: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400" b="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Times New Roman" panose="02020603050405020304" pitchFamily="18" charset="0"/>
              </a:rPr>
              <a:t> Organizēti 3 931 vides izglītības pasākumi,  notikušas 23 izstādes, uzturētas 17 pastāvīgās ekspozīcijas. Uzturēta sadarbība ar 512 pasaules botāniskajiem dārziem. Jomas īstenošana kopumā vērtējama kā sekmīga.</a:t>
            </a:r>
            <a:endParaRPr lang="lv-LV" sz="1400" dirty="0">
              <a:latin typeface="Verdana" panose="020B0604030504040204" pitchFamily="34" charset="0"/>
              <a:ea typeface="Verdana" panose="020B0604030504040204" pitchFamily="34" charset="0"/>
            </a:endParaRP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lang="lv-LV" sz="1400" dirty="0">
                <a:latin typeface="Verdana" panose="020B0604030504040204" pitchFamily="34" charset="0"/>
                <a:ea typeface="Verdana" panose="020B0604030504040204" pitchFamily="34" charset="0"/>
              </a:rPr>
              <a:t>	Gaujas Nacionālā parka, Ķemeru Nacionālā parka un Ziemeļvidzemes biosfēras rezervāta – trīs dabas centru (ēku) izveide un atjaunošana, piesaistot ES fondu investīcijas 10,43 milj. </a:t>
            </a:r>
            <a:r>
              <a:rPr lang="lv-LV" sz="1400" i="1" dirty="0" err="1">
                <a:latin typeface="Verdana" panose="020B0604030504040204" pitchFamily="34" charset="0"/>
                <a:ea typeface="Verdana" panose="020B0604030504040204" pitchFamily="34" charset="0"/>
              </a:rPr>
              <a:t>euro</a:t>
            </a:r>
            <a:r>
              <a:rPr lang="lv-LV" sz="1400" dirty="0">
                <a:latin typeface="Verdana" panose="020B0604030504040204" pitchFamily="34" charset="0"/>
                <a:ea typeface="Verdana" panose="020B0604030504040204" pitchFamily="34" charset="0"/>
              </a:rPr>
              <a:t> apmērā. </a:t>
            </a:r>
          </a:p>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1400"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lv-LV" sz="3300" b="0" i="0" u="none" strike="noStrike" kern="1200" cap="none" spc="0" normalizeH="0" baseline="0" noProof="0" dirty="0">
              <a:ln>
                <a:noFill/>
              </a:ln>
              <a:effectLst/>
              <a:uLnTx/>
              <a:uFillTx/>
              <a:latin typeface="Times New Roman"/>
              <a:ea typeface="+mn-ea"/>
              <a:cs typeface="+mn-cs"/>
            </a:endParaRPr>
          </a:p>
        </p:txBody>
      </p:sp>
      <p:sp>
        <p:nvSpPr>
          <p:cNvPr id="6" name="TextBox 5">
            <a:extLst>
              <a:ext uri="{FF2B5EF4-FFF2-40B4-BE49-F238E27FC236}">
                <a16:creationId xmlns:a16="http://schemas.microsoft.com/office/drawing/2014/main" id="{2CF9FAC6-FF2F-61A4-789A-EEE04FFB78B3}"/>
              </a:ext>
            </a:extLst>
          </p:cNvPr>
          <p:cNvSpPr txBox="1"/>
          <p:nvPr/>
        </p:nvSpPr>
        <p:spPr>
          <a:xfrm>
            <a:off x="2292914" y="1485556"/>
            <a:ext cx="9566576" cy="646331"/>
          </a:xfrm>
          <a:prstGeom prst="rect">
            <a:avLst/>
          </a:prstGeom>
          <a:solidFill>
            <a:srgbClr val="F4E285"/>
          </a:solid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Politikas mērķis: </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bioloģiskās daudzveidības saglabāšana, kas balstīta zinātniskajos pētījumos, līdzsvarojot ekoloģiskās, ekonomiskās un sociālās intereses, nodrošināt labu vides kvalitāti, ierobežojot un novēršot vides piesārņojumu, saglabāt bioloģisko daudzveidību un veicināt Latvijas virzību uz </a:t>
            </a:r>
            <a:r>
              <a:rPr kumimoji="0" lang="lv-LV" sz="12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klimatneitralitāti</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un pret klimata pārmaiņām noturīgu attīstību</a:t>
            </a:r>
          </a:p>
        </p:txBody>
      </p:sp>
      <p:graphicFrame>
        <p:nvGraphicFramePr>
          <p:cNvPr id="3" name="Chart 2">
            <a:extLst>
              <a:ext uri="{FF2B5EF4-FFF2-40B4-BE49-F238E27FC236}">
                <a16:creationId xmlns:a16="http://schemas.microsoft.com/office/drawing/2014/main" id="{D47495C9-5B4B-1498-9E77-4356166B26A8}"/>
              </a:ext>
            </a:extLst>
          </p:cNvPr>
          <p:cNvGraphicFramePr>
            <a:graphicFrameLocks/>
          </p:cNvGraphicFramePr>
          <p:nvPr>
            <p:extLst>
              <p:ext uri="{D42A27DB-BD31-4B8C-83A1-F6EECF244321}">
                <p14:modId xmlns:p14="http://schemas.microsoft.com/office/powerpoint/2010/main" val="3776935727"/>
              </p:ext>
            </p:extLst>
          </p:nvPr>
        </p:nvGraphicFramePr>
        <p:xfrm>
          <a:off x="535737" y="2580095"/>
          <a:ext cx="4572000" cy="364697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0189940-47A1-18C0-98F6-CD8F8938FB83}"/>
              </a:ext>
            </a:extLst>
          </p:cNvPr>
          <p:cNvSpPr txBox="1"/>
          <p:nvPr/>
        </p:nvSpPr>
        <p:spPr>
          <a:xfrm>
            <a:off x="1212346" y="2858654"/>
            <a:ext cx="557830" cy="261610"/>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27,4</a:t>
            </a:r>
          </a:p>
        </p:txBody>
      </p:sp>
      <p:sp>
        <p:nvSpPr>
          <p:cNvPr id="8" name="TextBox 7">
            <a:extLst>
              <a:ext uri="{FF2B5EF4-FFF2-40B4-BE49-F238E27FC236}">
                <a16:creationId xmlns:a16="http://schemas.microsoft.com/office/drawing/2014/main" id="{FF4A46D8-70F0-4FF5-D161-A6541F49D960}"/>
              </a:ext>
            </a:extLst>
          </p:cNvPr>
          <p:cNvSpPr txBox="1"/>
          <p:nvPr/>
        </p:nvSpPr>
        <p:spPr>
          <a:xfrm>
            <a:off x="2559607" y="2675295"/>
            <a:ext cx="557830" cy="261610"/>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33,6</a:t>
            </a:r>
          </a:p>
        </p:txBody>
      </p:sp>
      <p:sp>
        <p:nvSpPr>
          <p:cNvPr id="9" name="TextBox 8">
            <a:extLst>
              <a:ext uri="{FF2B5EF4-FFF2-40B4-BE49-F238E27FC236}">
                <a16:creationId xmlns:a16="http://schemas.microsoft.com/office/drawing/2014/main" id="{41C63997-4386-22C6-F0E5-48D6735BDAD8}"/>
              </a:ext>
            </a:extLst>
          </p:cNvPr>
          <p:cNvSpPr txBox="1"/>
          <p:nvPr/>
        </p:nvSpPr>
        <p:spPr>
          <a:xfrm>
            <a:off x="3991621" y="3239091"/>
            <a:ext cx="557830" cy="261610"/>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22,7</a:t>
            </a:r>
          </a:p>
        </p:txBody>
      </p:sp>
      <p:sp>
        <p:nvSpPr>
          <p:cNvPr id="10" name="TextBox 9">
            <a:extLst>
              <a:ext uri="{FF2B5EF4-FFF2-40B4-BE49-F238E27FC236}">
                <a16:creationId xmlns:a16="http://schemas.microsoft.com/office/drawing/2014/main" id="{040130AA-884D-730C-93B1-91EF2351C3FD}"/>
              </a:ext>
            </a:extLst>
          </p:cNvPr>
          <p:cNvSpPr txBox="1"/>
          <p:nvPr/>
        </p:nvSpPr>
        <p:spPr>
          <a:xfrm rot="10800000">
            <a:off x="4388808" y="3185230"/>
            <a:ext cx="290322" cy="369332"/>
          </a:xfrm>
          <a:prstGeom prst="rect">
            <a:avLst/>
          </a:prstGeom>
          <a:noFill/>
        </p:spPr>
        <p:txBody>
          <a:bodyPr wrap="square">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800" b="1" i="0" u="none" strike="noStrike" kern="1200" cap="none" spc="0" normalizeH="0" baseline="0" noProof="0" dirty="0">
                <a:ln>
                  <a:noFill/>
                </a:ln>
                <a:solidFill>
                  <a:srgbClr val="FF0000"/>
                </a:solidFill>
                <a:effectLst/>
                <a:uLnTx/>
                <a:uFillTx/>
                <a:latin typeface="Wingdings 3" panose="05040102010807070707" pitchFamily="18" charset="2"/>
                <a:ea typeface="+mn-ea"/>
                <a:cs typeface="Arial" panose="020B0604020202020204" pitchFamily="34" charset="0"/>
              </a:rPr>
              <a:t>#</a:t>
            </a:r>
            <a:endParaRPr kumimoji="0" lang="lv-LV" sz="17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523404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A809A-FE1E-4B67-4DD2-2D2F43570570}"/>
            </a:ext>
          </a:extLst>
        </p:cNvPr>
        <p:cNvGrpSpPr/>
        <p:nvPr/>
      </p:nvGrpSpPr>
      <p:grpSpPr>
        <a:xfrm>
          <a:off x="0" y="0"/>
          <a:ext cx="0" cy="0"/>
          <a:chOff x="0" y="0"/>
          <a:chExt cx="0" cy="0"/>
        </a:xfrm>
      </p:grpSpPr>
      <p:pic>
        <p:nvPicPr>
          <p:cNvPr id="17" name="Picture 16" descr="A white rectangular object with blue and green lines&#10;&#10;AI-generated content may be incorrect.">
            <a:extLst>
              <a:ext uri="{FF2B5EF4-FFF2-40B4-BE49-F238E27FC236}">
                <a16:creationId xmlns:a16="http://schemas.microsoft.com/office/drawing/2014/main" id="{E6D3C121-486D-7A3C-39ED-6A9A8D1EA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7419"/>
            <a:ext cx="12192000" cy="3848100"/>
          </a:xfrm>
          <a:prstGeom prst="rect">
            <a:avLst/>
          </a:prstGeom>
        </p:spPr>
      </p:pic>
      <p:sp>
        <p:nvSpPr>
          <p:cNvPr id="13316" name="Slide Number Placeholder 5">
            <a:extLst>
              <a:ext uri="{FF2B5EF4-FFF2-40B4-BE49-F238E27FC236}">
                <a16:creationId xmlns:a16="http://schemas.microsoft.com/office/drawing/2014/main" id="{B4FB8668-A594-BF01-DF9C-74F67917DC1B}"/>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08C62FA4-AA9F-4385-9A54-92AD42774A63}" type="slidenum">
              <a:rPr kumimoji="0" lang="en-US" altLang="en-US"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23</a:t>
            </a:fld>
            <a:endPar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AA2E1E77-1A74-EE57-0226-C6F99CC18375}"/>
              </a:ext>
            </a:extLst>
          </p:cNvPr>
          <p:cNvSpPr txBox="1">
            <a:spLocks/>
          </p:cNvSpPr>
          <p:nvPr/>
        </p:nvSpPr>
        <p:spPr bwMode="auto">
          <a:xfrm>
            <a:off x="3105765" y="657875"/>
            <a:ext cx="6015657" cy="7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defRPr/>
            </a:pPr>
            <a:r>
              <a:rPr lang="lv-LV" sz="2000" dirty="0">
                <a:solidFill>
                  <a:srgbClr val="006600"/>
                </a:solidFill>
                <a:cs typeface="Times New Roman" panose="02020603050405020304" pitchFamily="18" charset="0"/>
              </a:rPr>
              <a:t>2. Jomas </a:t>
            </a:r>
            <a:r>
              <a:rPr lang="lv-LV" sz="2000" dirty="0">
                <a:solidFill>
                  <a:srgbClr val="006600"/>
                </a:solidFill>
                <a:cs typeface="Arial" panose="020B0604020202020204" pitchFamily="34" charset="0"/>
              </a:rPr>
              <a:t>politikas rezultatīvais rādītājs</a:t>
            </a:r>
            <a:endParaRPr lang="lv-LV" sz="2000" b="0" dirty="0">
              <a:solidFill>
                <a:srgbClr val="006600"/>
              </a:solidFill>
              <a:latin typeface="Times New Roman" panose="02020603050405020304" pitchFamily="18" charset="0"/>
              <a:cs typeface="Arial" panose="020B0604020202020204" pitchFamily="34" charset="0"/>
            </a:endParaRPr>
          </a:p>
          <a:p>
            <a:pPr marL="0" marR="0" lvl="0" indent="0" algn="l" defTabSz="938213" rtl="0" eaLnBrk="0" fontAlgn="base" latinLnBrk="0" hangingPunct="0">
              <a:lnSpc>
                <a:spcPct val="100000"/>
              </a:lnSpc>
              <a:spcBef>
                <a:spcPct val="0"/>
              </a:spcBef>
              <a:spcAft>
                <a:spcPct val="0"/>
              </a:spcAft>
              <a:buClrTx/>
              <a:buSzTx/>
              <a:buFontTx/>
              <a:buNone/>
              <a:tabLst/>
              <a:defRPr/>
            </a:pPr>
            <a:endParaRPr kumimoji="0" lang="lv-LV" sz="2000" b="1" i="0" u="none" strike="noStrike" kern="1200" cap="none" spc="0" normalizeH="0" baseline="0" noProof="0" dirty="0">
              <a:ln>
                <a:noFill/>
              </a:ln>
              <a:solidFill>
                <a:srgbClr val="0066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1" name="Slide Number Placeholder 5">
            <a:extLst>
              <a:ext uri="{FF2B5EF4-FFF2-40B4-BE49-F238E27FC236}">
                <a16:creationId xmlns:a16="http://schemas.microsoft.com/office/drawing/2014/main" id="{97C811B6-3C60-EF21-7C2E-576BBD5ECE5E}"/>
              </a:ext>
            </a:extLst>
          </p:cNvPr>
          <p:cNvSpPr txBox="1">
            <a:spLocks/>
          </p:cNvSpPr>
          <p:nvPr/>
        </p:nvSpPr>
        <p:spPr>
          <a:xfrm>
            <a:off x="11379200" y="6324600"/>
            <a:ext cx="406400" cy="304800"/>
          </a:xfrm>
          <a:prstGeom prst="rect">
            <a:avLst/>
          </a:prstGeom>
        </p:spPr>
        <p:txBody>
          <a:bodyPr vert="horz" wrap="square" lIns="93957" tIns="46979" rIns="93957" bIns="46979" numCol="1" anchor="ctr" anchorCtr="0" compatLnSpc="1">
            <a:prstTxWarp prst="textNoShape">
              <a:avLst/>
            </a:prstTxWarp>
          </a:bodyPr>
          <a:lstStyle>
            <a:defPPr>
              <a:defRPr lang="en-US"/>
            </a:defPPr>
            <a:lvl1pPr algn="r" defTabSz="938213" rtl="0" eaLnBrk="1" fontAlgn="base" hangingPunct="1">
              <a:spcBef>
                <a:spcPct val="0"/>
              </a:spcBef>
              <a:spcAft>
                <a:spcPct val="0"/>
              </a:spcAft>
              <a:defRPr sz="1000" kern="1200">
                <a:solidFill>
                  <a:srgbClr val="898989"/>
                </a:solidFill>
                <a:latin typeface="Verdana" panose="020B0604030504040204" pitchFamily="34"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CA50152C-A5AE-4037-8E77-C398DB665690}" type="slidenum">
              <a:rPr kumimoji="0" lang="en-US" altLang="en-US"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23</a:t>
            </a:fld>
            <a:endPar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BEF8EA20-8E7A-F095-9C86-F34F2368062F}"/>
              </a:ext>
            </a:extLst>
          </p:cNvPr>
          <p:cNvSpPr txBox="1">
            <a:spLocks/>
          </p:cNvSpPr>
          <p:nvPr/>
        </p:nvSpPr>
        <p:spPr bwMode="auto">
          <a:xfrm>
            <a:off x="9699323" y="5336246"/>
            <a:ext cx="2108201" cy="42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400" b="0" i="0" u="none" strike="noStrike" kern="1200" cap="none" spc="0" normalizeH="0" baseline="0" noProof="0" dirty="0">
                <a:ln>
                  <a:noFill/>
                </a:ln>
                <a:effectLst/>
                <a:uLnTx/>
                <a:uFillTx/>
                <a:latin typeface="Times New Roman" panose="02020603050405020304" pitchFamily="18" charset="0"/>
                <a:ea typeface="Verdana" panose="020B0604030504040204" pitchFamily="34" charset="0"/>
                <a:cs typeface="Times New Roman" panose="02020603050405020304" pitchFamily="18" charset="0"/>
              </a:rPr>
              <a:t>*t.sk. 12 % </a:t>
            </a:r>
            <a:r>
              <a:rPr kumimoji="0" lang="lv-LV" sz="1400" b="0" i="0" u="none" strike="noStrike" kern="1200" cap="none" spc="0" normalizeH="0" baseline="0" noProof="0" dirty="0" err="1">
                <a:ln>
                  <a:noFill/>
                </a:ln>
                <a:effectLst/>
                <a:uLnTx/>
                <a:uFillTx/>
                <a:latin typeface="Times New Roman" panose="02020603050405020304" pitchFamily="18" charset="0"/>
                <a:ea typeface="Verdana" panose="020B0604030504040204" pitchFamily="34" charset="0"/>
                <a:cs typeface="Times New Roman" panose="02020603050405020304" pitchFamily="18" charset="0"/>
              </a:rPr>
              <a:t>Natura</a:t>
            </a:r>
            <a:r>
              <a:rPr kumimoji="0" lang="lv-LV" sz="1400" b="0" i="0" u="none" strike="noStrike" kern="1200" cap="none" spc="0" normalizeH="0" baseline="0" noProof="0" dirty="0">
                <a:ln>
                  <a:noFill/>
                </a:ln>
                <a:effectLst/>
                <a:uLnTx/>
                <a:uFillTx/>
                <a:latin typeface="Times New Roman" panose="02020603050405020304" pitchFamily="18" charset="0"/>
                <a:ea typeface="Verdana" panose="020B0604030504040204" pitchFamily="34" charset="0"/>
                <a:cs typeface="Times New Roman" panose="02020603050405020304" pitchFamily="18" charset="0"/>
              </a:rPr>
              <a:t> 2000</a:t>
            </a:r>
          </a:p>
        </p:txBody>
      </p:sp>
      <p:sp>
        <p:nvSpPr>
          <p:cNvPr id="18" name="TextBox 17">
            <a:extLst>
              <a:ext uri="{FF2B5EF4-FFF2-40B4-BE49-F238E27FC236}">
                <a16:creationId xmlns:a16="http://schemas.microsoft.com/office/drawing/2014/main" id="{8F9DE93D-2E69-A8A1-EF60-A3206B7191D5}"/>
              </a:ext>
            </a:extLst>
          </p:cNvPr>
          <p:cNvSpPr txBox="1"/>
          <p:nvPr/>
        </p:nvSpPr>
        <p:spPr>
          <a:xfrm>
            <a:off x="1698171" y="3267327"/>
            <a:ext cx="1687286" cy="646331"/>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Politikas rezultatīvais rādītājs</a:t>
            </a:r>
            <a:endPar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9" name="TextBox 18">
            <a:extLst>
              <a:ext uri="{FF2B5EF4-FFF2-40B4-BE49-F238E27FC236}">
                <a16:creationId xmlns:a16="http://schemas.microsoft.com/office/drawing/2014/main" id="{DF7F0572-0F7E-01D5-EBF5-D6B3346FE67C}"/>
              </a:ext>
            </a:extLst>
          </p:cNvPr>
          <p:cNvSpPr txBox="1"/>
          <p:nvPr/>
        </p:nvSpPr>
        <p:spPr>
          <a:xfrm>
            <a:off x="1698171" y="4219921"/>
            <a:ext cx="1687286" cy="938719"/>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1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Īpaši aizsargājamo dabas teritoriju (ĪADT) platības īpatsvars no valsts teritorijas (%)</a:t>
            </a:r>
          </a:p>
        </p:txBody>
      </p:sp>
      <p:sp>
        <p:nvSpPr>
          <p:cNvPr id="20" name="TextBox 19">
            <a:extLst>
              <a:ext uri="{FF2B5EF4-FFF2-40B4-BE49-F238E27FC236}">
                <a16:creationId xmlns:a16="http://schemas.microsoft.com/office/drawing/2014/main" id="{7B27C528-079E-12F8-4FDA-D84DB57EB0AB}"/>
              </a:ext>
            </a:extLst>
          </p:cNvPr>
          <p:cNvSpPr txBox="1"/>
          <p:nvPr/>
        </p:nvSpPr>
        <p:spPr>
          <a:xfrm>
            <a:off x="3642760" y="3214020"/>
            <a:ext cx="631372" cy="461665"/>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2018</a:t>
            </a:r>
          </a:p>
          <a:p>
            <a:pPr marL="0" marR="0" lvl="0" indent="0" algn="l" defTabSz="938213" rtl="0" eaLnBrk="0" fontAlgn="base" latinLnBrk="0" hangingPunct="0">
              <a:lnSpc>
                <a:spcPct val="100000"/>
              </a:lnSpc>
              <a:spcBef>
                <a:spcPct val="0"/>
              </a:spcBef>
              <a:spcAft>
                <a:spcPct val="0"/>
              </a:spcAft>
              <a:buClrTx/>
              <a:buSzTx/>
              <a:buFontTx/>
              <a:buNone/>
              <a:tabLst/>
              <a:defRPr/>
            </a:pPr>
            <a:endPar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0ECD64D4-18FD-86AD-1A38-229F31138FBD}"/>
              </a:ext>
            </a:extLst>
          </p:cNvPr>
          <p:cNvSpPr txBox="1"/>
          <p:nvPr/>
        </p:nvSpPr>
        <p:spPr>
          <a:xfrm>
            <a:off x="4531435" y="3214020"/>
            <a:ext cx="631372" cy="276999"/>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2019</a:t>
            </a:r>
          </a:p>
        </p:txBody>
      </p:sp>
      <p:sp>
        <p:nvSpPr>
          <p:cNvPr id="22" name="TextBox 21">
            <a:extLst>
              <a:ext uri="{FF2B5EF4-FFF2-40B4-BE49-F238E27FC236}">
                <a16:creationId xmlns:a16="http://schemas.microsoft.com/office/drawing/2014/main" id="{4C03A535-0CDA-EA00-FE9D-FFE693EB1558}"/>
              </a:ext>
            </a:extLst>
          </p:cNvPr>
          <p:cNvSpPr txBox="1"/>
          <p:nvPr/>
        </p:nvSpPr>
        <p:spPr>
          <a:xfrm>
            <a:off x="5420110" y="3214020"/>
            <a:ext cx="631372" cy="276999"/>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2020</a:t>
            </a:r>
          </a:p>
        </p:txBody>
      </p:sp>
      <p:sp>
        <p:nvSpPr>
          <p:cNvPr id="23" name="TextBox 22">
            <a:extLst>
              <a:ext uri="{FF2B5EF4-FFF2-40B4-BE49-F238E27FC236}">
                <a16:creationId xmlns:a16="http://schemas.microsoft.com/office/drawing/2014/main" id="{1B34765D-0DF8-ADD7-8526-F8EE8AE3EC72}"/>
              </a:ext>
            </a:extLst>
          </p:cNvPr>
          <p:cNvSpPr txBox="1"/>
          <p:nvPr/>
        </p:nvSpPr>
        <p:spPr>
          <a:xfrm>
            <a:off x="6344516" y="3214020"/>
            <a:ext cx="631372" cy="276999"/>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2021</a:t>
            </a:r>
          </a:p>
        </p:txBody>
      </p:sp>
      <p:sp>
        <p:nvSpPr>
          <p:cNvPr id="24" name="TextBox 23">
            <a:extLst>
              <a:ext uri="{FF2B5EF4-FFF2-40B4-BE49-F238E27FC236}">
                <a16:creationId xmlns:a16="http://schemas.microsoft.com/office/drawing/2014/main" id="{4FED43D6-C83C-DC63-1206-0C6C2E724F19}"/>
              </a:ext>
            </a:extLst>
          </p:cNvPr>
          <p:cNvSpPr txBox="1"/>
          <p:nvPr/>
        </p:nvSpPr>
        <p:spPr>
          <a:xfrm>
            <a:off x="7213811" y="3214020"/>
            <a:ext cx="631372" cy="276999"/>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2022</a:t>
            </a:r>
          </a:p>
        </p:txBody>
      </p:sp>
      <p:sp>
        <p:nvSpPr>
          <p:cNvPr id="25" name="TextBox 24">
            <a:extLst>
              <a:ext uri="{FF2B5EF4-FFF2-40B4-BE49-F238E27FC236}">
                <a16:creationId xmlns:a16="http://schemas.microsoft.com/office/drawing/2014/main" id="{5E2049C1-8C4F-9B62-3F21-3A936A77B4A9}"/>
              </a:ext>
            </a:extLst>
          </p:cNvPr>
          <p:cNvSpPr txBox="1"/>
          <p:nvPr/>
        </p:nvSpPr>
        <p:spPr>
          <a:xfrm>
            <a:off x="8132312" y="3214020"/>
            <a:ext cx="631372" cy="276999"/>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2023</a:t>
            </a:r>
          </a:p>
        </p:txBody>
      </p:sp>
      <p:sp>
        <p:nvSpPr>
          <p:cNvPr id="26" name="TextBox 25">
            <a:extLst>
              <a:ext uri="{FF2B5EF4-FFF2-40B4-BE49-F238E27FC236}">
                <a16:creationId xmlns:a16="http://schemas.microsoft.com/office/drawing/2014/main" id="{AF1C3BB9-B647-3C75-2A97-C37A69DB1BCC}"/>
              </a:ext>
            </a:extLst>
          </p:cNvPr>
          <p:cNvSpPr txBox="1"/>
          <p:nvPr/>
        </p:nvSpPr>
        <p:spPr>
          <a:xfrm>
            <a:off x="9010758" y="3214020"/>
            <a:ext cx="631372" cy="276999"/>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2024</a:t>
            </a:r>
          </a:p>
        </p:txBody>
      </p:sp>
      <p:sp>
        <p:nvSpPr>
          <p:cNvPr id="27" name="TextBox 26">
            <a:extLst>
              <a:ext uri="{FF2B5EF4-FFF2-40B4-BE49-F238E27FC236}">
                <a16:creationId xmlns:a16="http://schemas.microsoft.com/office/drawing/2014/main" id="{43FB8BED-8EAF-EBE7-EF19-80FE6FB37D93}"/>
              </a:ext>
            </a:extLst>
          </p:cNvPr>
          <p:cNvSpPr txBox="1"/>
          <p:nvPr/>
        </p:nvSpPr>
        <p:spPr>
          <a:xfrm>
            <a:off x="9938143" y="3214020"/>
            <a:ext cx="631372" cy="276999"/>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2025</a:t>
            </a:r>
          </a:p>
        </p:txBody>
      </p:sp>
      <p:sp>
        <p:nvSpPr>
          <p:cNvPr id="28" name="TextBox 27">
            <a:extLst>
              <a:ext uri="{FF2B5EF4-FFF2-40B4-BE49-F238E27FC236}">
                <a16:creationId xmlns:a16="http://schemas.microsoft.com/office/drawing/2014/main" id="{D522A68A-DDCA-E09C-07BC-A8EB8E75BEDE}"/>
              </a:ext>
            </a:extLst>
          </p:cNvPr>
          <p:cNvSpPr txBox="1"/>
          <p:nvPr/>
        </p:nvSpPr>
        <p:spPr>
          <a:xfrm>
            <a:off x="10795136" y="3214020"/>
            <a:ext cx="631372" cy="276999"/>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2030</a:t>
            </a:r>
          </a:p>
        </p:txBody>
      </p:sp>
      <p:sp>
        <p:nvSpPr>
          <p:cNvPr id="29" name="TextBox 28">
            <a:extLst>
              <a:ext uri="{FF2B5EF4-FFF2-40B4-BE49-F238E27FC236}">
                <a16:creationId xmlns:a16="http://schemas.microsoft.com/office/drawing/2014/main" id="{AB5F6331-DFF6-43BF-B669-31996881DCAA}"/>
              </a:ext>
            </a:extLst>
          </p:cNvPr>
          <p:cNvSpPr txBox="1"/>
          <p:nvPr/>
        </p:nvSpPr>
        <p:spPr>
          <a:xfrm>
            <a:off x="3538687" y="3679519"/>
            <a:ext cx="783186" cy="276999"/>
          </a:xfrm>
          <a:prstGeom prst="rect">
            <a:avLst/>
          </a:prstGeom>
          <a:noFill/>
        </p:spPr>
        <p:txBody>
          <a:bodyPr wrap="square" rtlCol="0">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Izpilde</a:t>
            </a:r>
          </a:p>
        </p:txBody>
      </p:sp>
      <p:sp>
        <p:nvSpPr>
          <p:cNvPr id="30" name="TextBox 29">
            <a:extLst>
              <a:ext uri="{FF2B5EF4-FFF2-40B4-BE49-F238E27FC236}">
                <a16:creationId xmlns:a16="http://schemas.microsoft.com/office/drawing/2014/main" id="{27F655EE-5B2F-17BC-756D-DB2CC4C71BE3}"/>
              </a:ext>
            </a:extLst>
          </p:cNvPr>
          <p:cNvSpPr txBox="1"/>
          <p:nvPr/>
        </p:nvSpPr>
        <p:spPr>
          <a:xfrm>
            <a:off x="4455528" y="3679519"/>
            <a:ext cx="783186" cy="276999"/>
          </a:xfrm>
          <a:prstGeom prst="rect">
            <a:avLst/>
          </a:prstGeom>
          <a:noFill/>
        </p:spPr>
        <p:txBody>
          <a:bodyPr wrap="square" rtlCol="0">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Izpilde</a:t>
            </a:r>
          </a:p>
        </p:txBody>
      </p:sp>
      <p:sp>
        <p:nvSpPr>
          <p:cNvPr id="31" name="TextBox 30">
            <a:extLst>
              <a:ext uri="{FF2B5EF4-FFF2-40B4-BE49-F238E27FC236}">
                <a16:creationId xmlns:a16="http://schemas.microsoft.com/office/drawing/2014/main" id="{6242EFED-1454-7A9F-C55D-1740CA7BF9D0}"/>
              </a:ext>
            </a:extLst>
          </p:cNvPr>
          <p:cNvSpPr txBox="1"/>
          <p:nvPr/>
        </p:nvSpPr>
        <p:spPr>
          <a:xfrm>
            <a:off x="5344203" y="3679518"/>
            <a:ext cx="783186" cy="276999"/>
          </a:xfrm>
          <a:prstGeom prst="rect">
            <a:avLst/>
          </a:prstGeom>
          <a:noFill/>
        </p:spPr>
        <p:txBody>
          <a:bodyPr wrap="square" rtlCol="0">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Izpilde</a:t>
            </a:r>
          </a:p>
        </p:txBody>
      </p:sp>
      <p:sp>
        <p:nvSpPr>
          <p:cNvPr id="32" name="TextBox 31">
            <a:extLst>
              <a:ext uri="{FF2B5EF4-FFF2-40B4-BE49-F238E27FC236}">
                <a16:creationId xmlns:a16="http://schemas.microsoft.com/office/drawing/2014/main" id="{3DFF2438-8013-752D-2B4A-89424C79779E}"/>
              </a:ext>
            </a:extLst>
          </p:cNvPr>
          <p:cNvSpPr txBox="1"/>
          <p:nvPr/>
        </p:nvSpPr>
        <p:spPr>
          <a:xfrm>
            <a:off x="6268609" y="3679518"/>
            <a:ext cx="783186" cy="276999"/>
          </a:xfrm>
          <a:prstGeom prst="rect">
            <a:avLst/>
          </a:prstGeom>
          <a:noFill/>
        </p:spPr>
        <p:txBody>
          <a:bodyPr wrap="square" rtlCol="0">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Izpilde</a:t>
            </a:r>
          </a:p>
        </p:txBody>
      </p:sp>
      <p:sp>
        <p:nvSpPr>
          <p:cNvPr id="33" name="TextBox 32">
            <a:extLst>
              <a:ext uri="{FF2B5EF4-FFF2-40B4-BE49-F238E27FC236}">
                <a16:creationId xmlns:a16="http://schemas.microsoft.com/office/drawing/2014/main" id="{02428C58-0E6D-DD7E-B4B2-9B61698E7E84}"/>
              </a:ext>
            </a:extLst>
          </p:cNvPr>
          <p:cNvSpPr txBox="1"/>
          <p:nvPr/>
        </p:nvSpPr>
        <p:spPr>
          <a:xfrm>
            <a:off x="7137904" y="3679518"/>
            <a:ext cx="783186" cy="276999"/>
          </a:xfrm>
          <a:prstGeom prst="rect">
            <a:avLst/>
          </a:prstGeom>
          <a:noFill/>
        </p:spPr>
        <p:txBody>
          <a:bodyPr wrap="square" rtlCol="0">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Izpilde</a:t>
            </a:r>
          </a:p>
        </p:txBody>
      </p:sp>
      <p:sp>
        <p:nvSpPr>
          <p:cNvPr id="34" name="TextBox 33">
            <a:extLst>
              <a:ext uri="{FF2B5EF4-FFF2-40B4-BE49-F238E27FC236}">
                <a16:creationId xmlns:a16="http://schemas.microsoft.com/office/drawing/2014/main" id="{B8FB5106-44B4-6C5F-3267-12132BD6B119}"/>
              </a:ext>
            </a:extLst>
          </p:cNvPr>
          <p:cNvSpPr txBox="1"/>
          <p:nvPr/>
        </p:nvSpPr>
        <p:spPr>
          <a:xfrm>
            <a:off x="8056405" y="3679517"/>
            <a:ext cx="783186" cy="276999"/>
          </a:xfrm>
          <a:prstGeom prst="rect">
            <a:avLst/>
          </a:prstGeom>
          <a:noFill/>
        </p:spPr>
        <p:txBody>
          <a:bodyPr wrap="square" rtlCol="0">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Izpilde</a:t>
            </a:r>
          </a:p>
        </p:txBody>
      </p:sp>
      <p:sp>
        <p:nvSpPr>
          <p:cNvPr id="35" name="TextBox 34">
            <a:extLst>
              <a:ext uri="{FF2B5EF4-FFF2-40B4-BE49-F238E27FC236}">
                <a16:creationId xmlns:a16="http://schemas.microsoft.com/office/drawing/2014/main" id="{D04E6CFE-AFDE-FFED-A696-CE5249C991FA}"/>
              </a:ext>
            </a:extLst>
          </p:cNvPr>
          <p:cNvSpPr txBox="1"/>
          <p:nvPr/>
        </p:nvSpPr>
        <p:spPr>
          <a:xfrm>
            <a:off x="8934851" y="3679517"/>
            <a:ext cx="783186" cy="276999"/>
          </a:xfrm>
          <a:prstGeom prst="rect">
            <a:avLst/>
          </a:prstGeom>
          <a:noFill/>
        </p:spPr>
        <p:txBody>
          <a:bodyPr wrap="square" rtlCol="0">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Izpilde</a:t>
            </a:r>
          </a:p>
        </p:txBody>
      </p:sp>
      <p:sp>
        <p:nvSpPr>
          <p:cNvPr id="36" name="TextBox 35">
            <a:extLst>
              <a:ext uri="{FF2B5EF4-FFF2-40B4-BE49-F238E27FC236}">
                <a16:creationId xmlns:a16="http://schemas.microsoft.com/office/drawing/2014/main" id="{B5D50ABC-F7A9-E57A-B5D3-572D582AD09A}"/>
              </a:ext>
            </a:extLst>
          </p:cNvPr>
          <p:cNvSpPr txBox="1"/>
          <p:nvPr/>
        </p:nvSpPr>
        <p:spPr>
          <a:xfrm>
            <a:off x="9824848" y="3679514"/>
            <a:ext cx="783186" cy="276999"/>
          </a:xfrm>
          <a:prstGeom prst="rect">
            <a:avLst/>
          </a:prstGeom>
          <a:noFill/>
        </p:spPr>
        <p:txBody>
          <a:bodyPr wrap="square" rtlCol="0">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Izpilde</a:t>
            </a:r>
          </a:p>
        </p:txBody>
      </p:sp>
      <p:sp>
        <p:nvSpPr>
          <p:cNvPr id="37" name="TextBox 36">
            <a:extLst>
              <a:ext uri="{FF2B5EF4-FFF2-40B4-BE49-F238E27FC236}">
                <a16:creationId xmlns:a16="http://schemas.microsoft.com/office/drawing/2014/main" id="{71EFBCD2-5D6E-B25F-C772-A6AA64C77015}"/>
              </a:ext>
            </a:extLst>
          </p:cNvPr>
          <p:cNvSpPr txBox="1"/>
          <p:nvPr/>
        </p:nvSpPr>
        <p:spPr>
          <a:xfrm>
            <a:off x="10703294" y="3679515"/>
            <a:ext cx="783186" cy="276999"/>
          </a:xfrm>
          <a:prstGeom prst="rect">
            <a:avLst/>
          </a:prstGeom>
          <a:noFill/>
        </p:spPr>
        <p:txBody>
          <a:bodyPr wrap="square" rtlCol="0">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Plāns</a:t>
            </a:r>
          </a:p>
        </p:txBody>
      </p:sp>
      <p:sp>
        <p:nvSpPr>
          <p:cNvPr id="38" name="TextBox 37">
            <a:extLst>
              <a:ext uri="{FF2B5EF4-FFF2-40B4-BE49-F238E27FC236}">
                <a16:creationId xmlns:a16="http://schemas.microsoft.com/office/drawing/2014/main" id="{A5B2AB79-F9E7-C138-779F-C0E33AE85FEE}"/>
              </a:ext>
            </a:extLst>
          </p:cNvPr>
          <p:cNvSpPr txBox="1"/>
          <p:nvPr/>
        </p:nvSpPr>
        <p:spPr>
          <a:xfrm>
            <a:off x="3538687" y="4516120"/>
            <a:ext cx="783186" cy="276999"/>
          </a:xfrm>
          <a:prstGeom prst="rect">
            <a:avLst/>
          </a:prstGeom>
          <a:noFill/>
        </p:spPr>
        <p:txBody>
          <a:bodyPr wrap="square" rtlCol="0">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18</a:t>
            </a:r>
          </a:p>
        </p:txBody>
      </p:sp>
      <p:sp>
        <p:nvSpPr>
          <p:cNvPr id="39" name="TextBox 38">
            <a:extLst>
              <a:ext uri="{FF2B5EF4-FFF2-40B4-BE49-F238E27FC236}">
                <a16:creationId xmlns:a16="http://schemas.microsoft.com/office/drawing/2014/main" id="{9DE10D25-FF4D-54EA-2F7D-CC8849C75683}"/>
              </a:ext>
            </a:extLst>
          </p:cNvPr>
          <p:cNvSpPr txBox="1"/>
          <p:nvPr/>
        </p:nvSpPr>
        <p:spPr>
          <a:xfrm>
            <a:off x="4455528" y="4513880"/>
            <a:ext cx="783186" cy="276999"/>
          </a:xfrm>
          <a:prstGeom prst="rect">
            <a:avLst/>
          </a:prstGeom>
          <a:noFill/>
        </p:spPr>
        <p:txBody>
          <a:bodyPr wrap="square" rtlCol="0">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18</a:t>
            </a:r>
          </a:p>
        </p:txBody>
      </p:sp>
      <p:sp>
        <p:nvSpPr>
          <p:cNvPr id="40" name="TextBox 39">
            <a:extLst>
              <a:ext uri="{FF2B5EF4-FFF2-40B4-BE49-F238E27FC236}">
                <a16:creationId xmlns:a16="http://schemas.microsoft.com/office/drawing/2014/main" id="{D924C213-91F6-9A2E-84A8-825BB279B200}"/>
              </a:ext>
            </a:extLst>
          </p:cNvPr>
          <p:cNvSpPr txBox="1"/>
          <p:nvPr/>
        </p:nvSpPr>
        <p:spPr>
          <a:xfrm>
            <a:off x="5312814" y="4513879"/>
            <a:ext cx="783186" cy="276999"/>
          </a:xfrm>
          <a:prstGeom prst="rect">
            <a:avLst/>
          </a:prstGeom>
          <a:noFill/>
        </p:spPr>
        <p:txBody>
          <a:bodyPr wrap="square" rtlCol="0">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18</a:t>
            </a:r>
          </a:p>
        </p:txBody>
      </p:sp>
      <p:sp>
        <p:nvSpPr>
          <p:cNvPr id="41" name="TextBox 40">
            <a:extLst>
              <a:ext uri="{FF2B5EF4-FFF2-40B4-BE49-F238E27FC236}">
                <a16:creationId xmlns:a16="http://schemas.microsoft.com/office/drawing/2014/main" id="{F7E51E22-1CB8-7752-E8E1-5213AC4FB111}"/>
              </a:ext>
            </a:extLst>
          </p:cNvPr>
          <p:cNvSpPr txBox="1"/>
          <p:nvPr/>
        </p:nvSpPr>
        <p:spPr>
          <a:xfrm>
            <a:off x="6249230" y="4513879"/>
            <a:ext cx="783186" cy="276999"/>
          </a:xfrm>
          <a:prstGeom prst="rect">
            <a:avLst/>
          </a:prstGeom>
          <a:noFill/>
        </p:spPr>
        <p:txBody>
          <a:bodyPr wrap="square" rtlCol="0">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18</a:t>
            </a:r>
          </a:p>
        </p:txBody>
      </p:sp>
      <p:sp>
        <p:nvSpPr>
          <p:cNvPr id="42" name="TextBox 41">
            <a:extLst>
              <a:ext uri="{FF2B5EF4-FFF2-40B4-BE49-F238E27FC236}">
                <a16:creationId xmlns:a16="http://schemas.microsoft.com/office/drawing/2014/main" id="{9D852862-D1ED-606A-17EA-1AE54A53BCF1}"/>
              </a:ext>
            </a:extLst>
          </p:cNvPr>
          <p:cNvSpPr txBox="1"/>
          <p:nvPr/>
        </p:nvSpPr>
        <p:spPr>
          <a:xfrm>
            <a:off x="7124823" y="4511638"/>
            <a:ext cx="783186" cy="276999"/>
          </a:xfrm>
          <a:prstGeom prst="rect">
            <a:avLst/>
          </a:prstGeom>
          <a:noFill/>
        </p:spPr>
        <p:txBody>
          <a:bodyPr wrap="square" rtlCol="0">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18</a:t>
            </a:r>
          </a:p>
        </p:txBody>
      </p:sp>
      <p:sp>
        <p:nvSpPr>
          <p:cNvPr id="43" name="TextBox 42">
            <a:extLst>
              <a:ext uri="{FF2B5EF4-FFF2-40B4-BE49-F238E27FC236}">
                <a16:creationId xmlns:a16="http://schemas.microsoft.com/office/drawing/2014/main" id="{F6B1B9E1-56D6-D711-EE31-55003ECBBA11}"/>
              </a:ext>
            </a:extLst>
          </p:cNvPr>
          <p:cNvSpPr txBox="1"/>
          <p:nvPr/>
        </p:nvSpPr>
        <p:spPr>
          <a:xfrm>
            <a:off x="8041664" y="4509383"/>
            <a:ext cx="783186" cy="276999"/>
          </a:xfrm>
          <a:prstGeom prst="rect">
            <a:avLst/>
          </a:prstGeom>
          <a:noFill/>
        </p:spPr>
        <p:txBody>
          <a:bodyPr wrap="square" rtlCol="0">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18</a:t>
            </a:r>
          </a:p>
        </p:txBody>
      </p:sp>
      <p:sp>
        <p:nvSpPr>
          <p:cNvPr id="44" name="TextBox 43">
            <a:extLst>
              <a:ext uri="{FF2B5EF4-FFF2-40B4-BE49-F238E27FC236}">
                <a16:creationId xmlns:a16="http://schemas.microsoft.com/office/drawing/2014/main" id="{2443DD6F-2FAB-CD1D-895D-DCC1AD80EDE2}"/>
              </a:ext>
            </a:extLst>
          </p:cNvPr>
          <p:cNvSpPr txBox="1"/>
          <p:nvPr/>
        </p:nvSpPr>
        <p:spPr>
          <a:xfrm>
            <a:off x="8927871" y="4516118"/>
            <a:ext cx="783186" cy="276999"/>
          </a:xfrm>
          <a:prstGeom prst="rect">
            <a:avLst/>
          </a:prstGeom>
          <a:noFill/>
        </p:spPr>
        <p:txBody>
          <a:bodyPr wrap="square" rtlCol="0">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18,72</a:t>
            </a:r>
          </a:p>
        </p:txBody>
      </p:sp>
      <p:sp>
        <p:nvSpPr>
          <p:cNvPr id="45" name="TextBox 44">
            <a:extLst>
              <a:ext uri="{FF2B5EF4-FFF2-40B4-BE49-F238E27FC236}">
                <a16:creationId xmlns:a16="http://schemas.microsoft.com/office/drawing/2014/main" id="{A335F9AD-D881-2E2D-7FAB-F7C1475BC162}"/>
              </a:ext>
            </a:extLst>
          </p:cNvPr>
          <p:cNvSpPr txBox="1"/>
          <p:nvPr/>
        </p:nvSpPr>
        <p:spPr>
          <a:xfrm>
            <a:off x="9824848" y="4527564"/>
            <a:ext cx="783186" cy="276999"/>
          </a:xfrm>
          <a:prstGeom prst="rect">
            <a:avLst/>
          </a:prstGeom>
          <a:noFill/>
        </p:spPr>
        <p:txBody>
          <a:bodyPr wrap="square" rtlCol="0">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18,73*</a:t>
            </a:r>
          </a:p>
        </p:txBody>
      </p:sp>
      <p:sp>
        <p:nvSpPr>
          <p:cNvPr id="46" name="TextBox 45">
            <a:extLst>
              <a:ext uri="{FF2B5EF4-FFF2-40B4-BE49-F238E27FC236}">
                <a16:creationId xmlns:a16="http://schemas.microsoft.com/office/drawing/2014/main" id="{20F49B24-BF67-3CC6-0196-BFBBE03481A2}"/>
              </a:ext>
            </a:extLst>
          </p:cNvPr>
          <p:cNvSpPr txBox="1"/>
          <p:nvPr/>
        </p:nvSpPr>
        <p:spPr>
          <a:xfrm>
            <a:off x="10668673" y="4527563"/>
            <a:ext cx="852427" cy="276999"/>
          </a:xfrm>
          <a:prstGeom prst="rect">
            <a:avLst/>
          </a:prstGeom>
          <a:noFill/>
        </p:spPr>
        <p:txBody>
          <a:bodyPr wrap="square" rtlCol="0">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18</a:t>
            </a:r>
          </a:p>
        </p:txBody>
      </p:sp>
      <p:sp>
        <p:nvSpPr>
          <p:cNvPr id="50" name="Rectangle: Rounded Corners 49">
            <a:extLst>
              <a:ext uri="{FF2B5EF4-FFF2-40B4-BE49-F238E27FC236}">
                <a16:creationId xmlns:a16="http://schemas.microsoft.com/office/drawing/2014/main" id="{81E7FD56-7530-D37E-8784-970F564C41C8}"/>
              </a:ext>
            </a:extLst>
          </p:cNvPr>
          <p:cNvSpPr/>
          <p:nvPr/>
        </p:nvSpPr>
        <p:spPr>
          <a:xfrm>
            <a:off x="993422" y="5842364"/>
            <a:ext cx="9889067" cy="696006"/>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38213" rtl="0" eaLnBrk="0" fontAlgn="base" latinLnBrk="0" hangingPunct="0">
              <a:lnSpc>
                <a:spcPct val="100000"/>
              </a:lnSpc>
              <a:spcBef>
                <a:spcPct val="0"/>
              </a:spcBef>
              <a:spcAft>
                <a:spcPct val="0"/>
              </a:spcAft>
              <a:buClrTx/>
              <a:buSzTx/>
              <a:buFontTx/>
              <a:buNone/>
              <a:tabLst/>
              <a:defRPr/>
            </a:pPr>
            <a:endParaRPr kumimoji="0" lang="lv-LV" sz="1700" b="0" i="0" u="none" strike="noStrike" kern="1200" cap="none" spc="0" normalizeH="0" baseline="0" noProof="0">
              <a:ln>
                <a:noFill/>
              </a:ln>
              <a:solidFill>
                <a:prstClr val="white"/>
              </a:solidFill>
              <a:effectLst/>
              <a:uLnTx/>
              <a:uFillTx/>
              <a:latin typeface="Times New Roman"/>
              <a:ea typeface="+mn-ea"/>
              <a:cs typeface="+mn-cs"/>
            </a:endParaRPr>
          </a:p>
        </p:txBody>
      </p:sp>
      <p:sp>
        <p:nvSpPr>
          <p:cNvPr id="49" name="TextBox 48">
            <a:extLst>
              <a:ext uri="{FF2B5EF4-FFF2-40B4-BE49-F238E27FC236}">
                <a16:creationId xmlns:a16="http://schemas.microsoft.com/office/drawing/2014/main" id="{C81DED41-850C-FCAB-3E39-0556086083D0}"/>
              </a:ext>
            </a:extLst>
          </p:cNvPr>
          <p:cNvSpPr txBox="1"/>
          <p:nvPr/>
        </p:nvSpPr>
        <p:spPr>
          <a:xfrm>
            <a:off x="993421" y="5892800"/>
            <a:ext cx="9889067" cy="646331"/>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2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Arial" panose="020B0604020202020204" pitchFamily="34" charset="0"/>
              </a:rPr>
              <a:t>ES Bioloģiskās daudzveidības stratēģija 2030. gadam paredz, ka ES kopumā jāaizsargā </a:t>
            </a:r>
            <a:r>
              <a:rPr kumimoji="0" lang="lv-LV" sz="1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Arial" panose="020B0604020202020204" pitchFamily="34" charset="0"/>
              </a:rPr>
              <a:t>30 %</a:t>
            </a:r>
            <a:r>
              <a:rPr kumimoji="0" lang="lv-LV" sz="12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Arial" panose="020B0604020202020204" pitchFamily="34" charset="0"/>
              </a:rPr>
              <a:t> (tajā skaitā 10% stingri aizsargātas platības) gan no sauszemes, gan jūras teritorijas. Latvijas Vides politikas pamatnostādnēs (2021 – 2027)</a:t>
            </a:r>
            <a:r>
              <a:rPr kumimoji="0" lang="lv-LV" sz="1200" b="0"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lv-LV" sz="12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Arial" panose="020B0604020202020204" pitchFamily="34" charset="0"/>
              </a:rPr>
              <a:t> paredzēts izvērtēt un pilnveidot aizsargājamo teritoriju tīklu atbilstoši ES Bioloģiskās daudzveidības stratēģijas mērķiem.</a:t>
            </a:r>
          </a:p>
        </p:txBody>
      </p:sp>
      <p:cxnSp>
        <p:nvCxnSpPr>
          <p:cNvPr id="52" name="Straight Arrow Connector 51">
            <a:extLst>
              <a:ext uri="{FF2B5EF4-FFF2-40B4-BE49-F238E27FC236}">
                <a16:creationId xmlns:a16="http://schemas.microsoft.com/office/drawing/2014/main" id="{605B2910-1E8F-D96D-C806-2AA681393704}"/>
              </a:ext>
            </a:extLst>
          </p:cNvPr>
          <p:cNvCxnSpPr/>
          <p:nvPr/>
        </p:nvCxnSpPr>
        <p:spPr>
          <a:xfrm flipV="1">
            <a:off x="7213811" y="4888089"/>
            <a:ext cx="3781567" cy="9542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53" name="Rectangle: Rounded Corners 52">
            <a:extLst>
              <a:ext uri="{FF2B5EF4-FFF2-40B4-BE49-F238E27FC236}">
                <a16:creationId xmlns:a16="http://schemas.microsoft.com/office/drawing/2014/main" id="{2C98C385-0A28-AAE4-236F-148D13DAABC7}"/>
              </a:ext>
            </a:extLst>
          </p:cNvPr>
          <p:cNvSpPr/>
          <p:nvPr/>
        </p:nvSpPr>
        <p:spPr>
          <a:xfrm>
            <a:off x="2107262" y="1922275"/>
            <a:ext cx="9566576" cy="696006"/>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38213" rtl="0" eaLnBrk="0" fontAlgn="base" latinLnBrk="0" hangingPunct="0">
              <a:lnSpc>
                <a:spcPct val="100000"/>
              </a:lnSpc>
              <a:spcBef>
                <a:spcPct val="0"/>
              </a:spcBef>
              <a:spcAft>
                <a:spcPct val="0"/>
              </a:spcAft>
              <a:buClrTx/>
              <a:buSzTx/>
              <a:buFontTx/>
              <a:buNone/>
              <a:tabLst/>
              <a:defRPr/>
            </a:pPr>
            <a:endParaRPr kumimoji="0" lang="lv-LV" sz="1700" b="0" i="0" u="none" strike="noStrike" kern="1200" cap="none" spc="0" normalizeH="0" baseline="0" noProof="0">
              <a:ln>
                <a:noFill/>
              </a:ln>
              <a:solidFill>
                <a:prstClr val="white"/>
              </a:solidFill>
              <a:effectLst/>
              <a:uLnTx/>
              <a:uFillTx/>
              <a:latin typeface="Times New Roman"/>
              <a:ea typeface="+mn-ea"/>
              <a:cs typeface="+mn-cs"/>
            </a:endParaRPr>
          </a:p>
        </p:txBody>
      </p:sp>
      <p:sp>
        <p:nvSpPr>
          <p:cNvPr id="54" name="TextBox 53">
            <a:extLst>
              <a:ext uri="{FF2B5EF4-FFF2-40B4-BE49-F238E27FC236}">
                <a16:creationId xmlns:a16="http://schemas.microsoft.com/office/drawing/2014/main" id="{04BB2A4C-5DBB-4FE4-BFF6-9A50627E63DA}"/>
              </a:ext>
            </a:extLst>
          </p:cNvPr>
          <p:cNvSpPr txBox="1"/>
          <p:nvPr/>
        </p:nvSpPr>
        <p:spPr>
          <a:xfrm>
            <a:off x="2066994" y="1929808"/>
            <a:ext cx="9606844" cy="646331"/>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2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Arial" panose="020B0604020202020204" pitchFamily="34" charset="0"/>
              </a:rPr>
              <a:t>Palielinājies ĪADT platības īpatsvars no valsts teritorijas, jo tika izveidotas jaunas ĪADT -  74 dabas liegumi staignāju aizsardzībai un aizsargājamo ainavu apvidus "Koknese-Odziena" īpaši aizsargājamās sikspārņu sugas - Eiropas </a:t>
            </a:r>
            <a:r>
              <a:rPr kumimoji="0" lang="lv-LV" sz="12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Arial" panose="020B0604020202020204" pitchFamily="34" charset="0"/>
              </a:rPr>
              <a:t>platauša</a:t>
            </a:r>
            <a:r>
              <a:rPr kumimoji="0" lang="lv-LV" sz="12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Arial" panose="020B0604020202020204" pitchFamily="34" charset="0"/>
              </a:rPr>
              <a:t> dzīvotņu aizsardzībai</a:t>
            </a:r>
          </a:p>
        </p:txBody>
      </p:sp>
      <p:cxnSp>
        <p:nvCxnSpPr>
          <p:cNvPr id="56" name="Straight Arrow Connector 55">
            <a:extLst>
              <a:ext uri="{FF2B5EF4-FFF2-40B4-BE49-F238E27FC236}">
                <a16:creationId xmlns:a16="http://schemas.microsoft.com/office/drawing/2014/main" id="{9C99C8DD-6BFB-FEBB-D792-E0C748EE2773}"/>
              </a:ext>
            </a:extLst>
          </p:cNvPr>
          <p:cNvCxnSpPr/>
          <p:nvPr/>
        </p:nvCxnSpPr>
        <p:spPr>
          <a:xfrm>
            <a:off x="9121422" y="2586480"/>
            <a:ext cx="1027289" cy="109303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pic>
        <p:nvPicPr>
          <p:cNvPr id="3" name="Picture 2" descr="A hand holding a plant&#10;&#10;AI-generated content may be incorrect.">
            <a:extLst>
              <a:ext uri="{FF2B5EF4-FFF2-40B4-BE49-F238E27FC236}">
                <a16:creationId xmlns:a16="http://schemas.microsoft.com/office/drawing/2014/main" id="{500D7584-1AF5-C1E5-19E4-5EDB79865B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8143" y="712050"/>
            <a:ext cx="1106799" cy="1106799"/>
          </a:xfrm>
          <a:prstGeom prst="rect">
            <a:avLst/>
          </a:prstGeom>
        </p:spPr>
      </p:pic>
      <p:sp>
        <p:nvSpPr>
          <p:cNvPr id="4" name="TextBox 3">
            <a:extLst>
              <a:ext uri="{FF2B5EF4-FFF2-40B4-BE49-F238E27FC236}">
                <a16:creationId xmlns:a16="http://schemas.microsoft.com/office/drawing/2014/main" id="{87B9C552-F325-C45D-9245-7911308CB290}"/>
              </a:ext>
            </a:extLst>
          </p:cNvPr>
          <p:cNvSpPr txBox="1"/>
          <p:nvPr/>
        </p:nvSpPr>
        <p:spPr>
          <a:xfrm>
            <a:off x="10429983" y="4468321"/>
            <a:ext cx="290322" cy="369332"/>
          </a:xfrm>
          <a:prstGeom prst="rect">
            <a:avLst/>
          </a:prstGeom>
          <a:noFill/>
        </p:spPr>
        <p:txBody>
          <a:bodyPr wrap="square">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800" b="1" i="0" u="none" strike="noStrike" kern="1200" cap="none" spc="0" normalizeH="0" baseline="0" noProof="0" dirty="0">
                <a:ln>
                  <a:noFill/>
                </a:ln>
                <a:solidFill>
                  <a:srgbClr val="29702A"/>
                </a:solidFill>
                <a:effectLst/>
                <a:uLnTx/>
                <a:uFillTx/>
                <a:latin typeface="Wingdings 3" panose="05040102010807070707" pitchFamily="18" charset="2"/>
                <a:ea typeface="+mn-ea"/>
                <a:cs typeface="Arial" panose="020B0604020202020204" pitchFamily="34" charset="0"/>
              </a:rPr>
              <a:t>#</a:t>
            </a:r>
            <a:endParaRPr kumimoji="0" lang="lv-LV"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867956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664B7-E31B-ED00-B303-2369CDB24EF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9C505F-53FB-F4D2-2E57-14C447CEAFD8}"/>
              </a:ext>
            </a:extLst>
          </p:cNvPr>
          <p:cNvSpPr txBox="1"/>
          <p:nvPr/>
        </p:nvSpPr>
        <p:spPr>
          <a:xfrm>
            <a:off x="2596414" y="488685"/>
            <a:ext cx="7933624" cy="707886"/>
          </a:xfrm>
          <a:prstGeom prst="rect">
            <a:avLst/>
          </a:prstGeom>
          <a:noFill/>
        </p:spPr>
        <p:txBody>
          <a:bodyPr wrap="square">
            <a:spAutoFit/>
          </a:bodyPr>
          <a:lstStyle/>
          <a:p>
            <a:pPr algn="ctr"/>
            <a:r>
              <a:rPr lang="lv-LV" sz="2000" b="1" dirty="0">
                <a:solidFill>
                  <a:srgbClr val="006600"/>
                </a:solidFill>
                <a:latin typeface="Verdana" panose="020B0604030504040204" pitchFamily="34" charset="0"/>
                <a:ea typeface="Verdana" panose="020B0604030504040204" pitchFamily="34" charset="0"/>
                <a:cs typeface="Times New Roman" panose="02020603050405020304" pitchFamily="18" charset="0"/>
              </a:rPr>
              <a:t>Īpaši aizsargājamo dabas teritoriju (ĪADT) platības īpatsvars no valsts teritorijas 2023. gadā ES* (%)</a:t>
            </a:r>
            <a:endParaRPr lang="lv-LV" sz="2000" b="1" dirty="0">
              <a:latin typeface="Verdana" panose="020B0604030504040204" pitchFamily="34" charset="0"/>
              <a:ea typeface="Verdana" panose="020B0604030504040204" pitchFamily="34" charset="0"/>
            </a:endParaRPr>
          </a:p>
        </p:txBody>
      </p:sp>
      <p:pic>
        <p:nvPicPr>
          <p:cNvPr id="5" name="Picture 4" descr="A hand holding a plant&#10;&#10;AI-generated content may be incorrect.">
            <a:extLst>
              <a:ext uri="{FF2B5EF4-FFF2-40B4-BE49-F238E27FC236}">
                <a16:creationId xmlns:a16="http://schemas.microsoft.com/office/drawing/2014/main" id="{F904B40B-966E-A086-5A7E-55C13E1D8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400" y="432971"/>
            <a:ext cx="1526543" cy="1405453"/>
          </a:xfrm>
          <a:prstGeom prst="rect">
            <a:avLst/>
          </a:prstGeom>
        </p:spPr>
      </p:pic>
      <p:graphicFrame>
        <p:nvGraphicFramePr>
          <p:cNvPr id="6" name="Chart 5">
            <a:extLst>
              <a:ext uri="{FF2B5EF4-FFF2-40B4-BE49-F238E27FC236}">
                <a16:creationId xmlns:a16="http://schemas.microsoft.com/office/drawing/2014/main" id="{CBB53645-B5CB-AF43-10F9-272E0DDEE692}"/>
              </a:ext>
            </a:extLst>
          </p:cNvPr>
          <p:cNvGraphicFramePr>
            <a:graphicFrameLocks/>
          </p:cNvGraphicFramePr>
          <p:nvPr>
            <p:extLst>
              <p:ext uri="{D42A27DB-BD31-4B8C-83A1-F6EECF244321}">
                <p14:modId xmlns:p14="http://schemas.microsoft.com/office/powerpoint/2010/main" val="1202842686"/>
              </p:ext>
            </p:extLst>
          </p:nvPr>
        </p:nvGraphicFramePr>
        <p:xfrm>
          <a:off x="2107933" y="1415633"/>
          <a:ext cx="9346129" cy="454304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2">
            <a:extLst>
              <a:ext uri="{FF2B5EF4-FFF2-40B4-BE49-F238E27FC236}">
                <a16:creationId xmlns:a16="http://schemas.microsoft.com/office/drawing/2014/main" id="{2C0E7C8E-EDDB-FC16-1B8F-DECAA4537830}"/>
              </a:ext>
            </a:extLst>
          </p:cNvPr>
          <p:cNvSpPr txBox="1">
            <a:spLocks/>
          </p:cNvSpPr>
          <p:nvPr/>
        </p:nvSpPr>
        <p:spPr>
          <a:xfrm>
            <a:off x="2387598" y="6064515"/>
            <a:ext cx="6263421" cy="304800"/>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1200" dirty="0">
                <a:latin typeface="Arial" panose="020B0604020202020204" pitchFamily="34" charset="0"/>
                <a:cs typeface="Arial" panose="020B0604020202020204" pitchFamily="34" charset="0"/>
              </a:rPr>
              <a:t>* ES apkopotie pārējo dalībvalstu dati ir uz 2023. gadu, Latvijas – aktualizēts uz 2025.gadu </a:t>
            </a:r>
          </a:p>
        </p:txBody>
      </p:sp>
      <p:sp>
        <p:nvSpPr>
          <p:cNvPr id="8" name="Text Placeholder 2">
            <a:extLst>
              <a:ext uri="{FF2B5EF4-FFF2-40B4-BE49-F238E27FC236}">
                <a16:creationId xmlns:a16="http://schemas.microsoft.com/office/drawing/2014/main" id="{7CF1EF06-0769-268E-9C0E-5D40364286EE}"/>
              </a:ext>
            </a:extLst>
          </p:cNvPr>
          <p:cNvSpPr>
            <a:spLocks noGrp="1"/>
          </p:cNvSpPr>
          <p:nvPr>
            <p:ph type="body" sz="quarter" idx="10"/>
          </p:nvPr>
        </p:nvSpPr>
        <p:spPr>
          <a:xfrm>
            <a:off x="9055652" y="6064515"/>
            <a:ext cx="2641600" cy="304800"/>
          </a:xfrm>
        </p:spPr>
        <p:txBody>
          <a:bodyPr>
            <a:normAutofit/>
          </a:bodyPr>
          <a:lstStyle/>
          <a:p>
            <a:r>
              <a:rPr lang="lv-LV" sz="1200" dirty="0"/>
              <a:t>Datu avots: </a:t>
            </a:r>
            <a:r>
              <a:rPr lang="lv-LV" sz="1200" dirty="0" err="1"/>
              <a:t>Eurostat</a:t>
            </a:r>
            <a:endParaRPr lang="lv-LV" sz="1200" dirty="0"/>
          </a:p>
        </p:txBody>
      </p:sp>
    </p:spTree>
    <p:extLst>
      <p:ext uri="{BB962C8B-B14F-4D97-AF65-F5344CB8AC3E}">
        <p14:creationId xmlns:p14="http://schemas.microsoft.com/office/powerpoint/2010/main" val="3983441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88F61-83D7-F558-FA83-DFA24210A3A7}"/>
            </a:ext>
          </a:extLst>
        </p:cNvPr>
        <p:cNvGrpSpPr/>
        <p:nvPr/>
      </p:nvGrpSpPr>
      <p:grpSpPr>
        <a:xfrm>
          <a:off x="0" y="0"/>
          <a:ext cx="0" cy="0"/>
          <a:chOff x="0" y="0"/>
          <a:chExt cx="0" cy="0"/>
        </a:xfrm>
      </p:grpSpPr>
      <p:pic>
        <p:nvPicPr>
          <p:cNvPr id="11" name="Picture 10" descr="A screenshot of a computer screen&#10;&#10;AI-generated content may be incorrect.">
            <a:extLst>
              <a:ext uri="{FF2B5EF4-FFF2-40B4-BE49-F238E27FC236}">
                <a16:creationId xmlns:a16="http://schemas.microsoft.com/office/drawing/2014/main" id="{7A169A72-1ECD-D17A-639D-31CCAD31B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67" y="1768079"/>
            <a:ext cx="12056533" cy="5010150"/>
          </a:xfrm>
          <a:prstGeom prst="rect">
            <a:avLst/>
          </a:prstGeom>
        </p:spPr>
      </p:pic>
      <p:sp>
        <p:nvSpPr>
          <p:cNvPr id="13316" name="Slide Number Placeholder 5">
            <a:extLst>
              <a:ext uri="{FF2B5EF4-FFF2-40B4-BE49-F238E27FC236}">
                <a16:creationId xmlns:a16="http://schemas.microsoft.com/office/drawing/2014/main" id="{831E88E4-FF5C-A6A5-A4B9-4A7AEC6E76C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08C62FA4-AA9F-4385-9A54-92AD42774A63}" type="slidenum">
              <a:rPr kumimoji="0" lang="en-US" altLang="en-US"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25</a:t>
            </a:fld>
            <a:endPar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4F5890DD-70F2-EE34-D69B-880C6658471E}"/>
              </a:ext>
            </a:extLst>
          </p:cNvPr>
          <p:cNvSpPr>
            <a:spLocks noGrp="1"/>
          </p:cNvSpPr>
          <p:nvPr>
            <p:ph type="title"/>
          </p:nvPr>
        </p:nvSpPr>
        <p:spPr>
          <a:xfrm>
            <a:off x="2600030" y="262053"/>
            <a:ext cx="7258345" cy="1212417"/>
          </a:xfrm>
        </p:spPr>
        <p:txBody>
          <a:bodyPr>
            <a:noAutofit/>
          </a:bodyPr>
          <a:lstStyle/>
          <a:p>
            <a:pPr algn="ctr"/>
            <a:r>
              <a:rPr lang="lv-LV" sz="2000" dirty="0">
                <a:solidFill>
                  <a:srgbClr val="006600"/>
                </a:solidFill>
                <a:cs typeface="Times New Roman" panose="02020603050405020304" pitchFamily="18" charset="0"/>
              </a:rPr>
              <a:t>Dabas kapitāla un ilgtspējīga ekosistēmu pārvaldība - r</a:t>
            </a:r>
            <a:r>
              <a:rPr lang="lv-LV" altLang="en-US" sz="2000" dirty="0">
                <a:solidFill>
                  <a:srgbClr val="006600"/>
                </a:solidFill>
                <a:cs typeface="Times New Roman" panose="02020603050405020304" pitchFamily="18" charset="0"/>
              </a:rPr>
              <a:t>aksturojošākie darbības rezultatīvie rādītāji (papildus ar 2026.gadu)</a:t>
            </a:r>
            <a:endParaRPr lang="lv-LV" sz="2000" dirty="0">
              <a:solidFill>
                <a:srgbClr val="006600"/>
              </a:solidFill>
              <a:cs typeface="Times New Roman" panose="02020603050405020304" pitchFamily="18" charset="0"/>
            </a:endParaRPr>
          </a:p>
        </p:txBody>
      </p:sp>
      <p:sp>
        <p:nvSpPr>
          <p:cNvPr id="5" name="TextBox 4">
            <a:extLst>
              <a:ext uri="{FF2B5EF4-FFF2-40B4-BE49-F238E27FC236}">
                <a16:creationId xmlns:a16="http://schemas.microsoft.com/office/drawing/2014/main" id="{001038E2-CC56-34EF-340A-DC7FAD7FA927}"/>
              </a:ext>
            </a:extLst>
          </p:cNvPr>
          <p:cNvSpPr txBox="1"/>
          <p:nvPr/>
        </p:nvSpPr>
        <p:spPr>
          <a:xfrm>
            <a:off x="660399" y="3429000"/>
            <a:ext cx="1851378" cy="1015663"/>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anda"/>
                <a:ea typeface="Aptos" panose="020B0004020202020204" pitchFamily="34" charset="0"/>
                <a:cs typeface="Arial" panose="020B0604020202020204" pitchFamily="34" charset="0"/>
              </a:rPr>
              <a:t>Ar atjaunošanas pasākumiem labvēlīgi ietekmētā nelabvēlīgā aizsardzības stāvoklī esošā biotopu platība (ha)</a:t>
            </a:r>
            <a:endParaRPr kumimoji="0" lang="lv-LV" sz="1200" b="0" i="0" u="none" strike="noStrike" kern="1200" cap="none" spc="0" normalizeH="0" baseline="0" noProof="0" dirty="0">
              <a:ln>
                <a:noFill/>
              </a:ln>
              <a:solidFill>
                <a:prstClr val="black"/>
              </a:solidFill>
              <a:effectLst/>
              <a:uLnTx/>
              <a:uFillTx/>
              <a:latin typeface="Veranda"/>
              <a:ea typeface="Aptos" panose="020B00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8D717E2-1785-1E82-0E4F-6370C21DF79E}"/>
              </a:ext>
            </a:extLst>
          </p:cNvPr>
          <p:cNvSpPr txBox="1"/>
          <p:nvPr/>
        </p:nvSpPr>
        <p:spPr>
          <a:xfrm>
            <a:off x="2952043" y="3965377"/>
            <a:ext cx="1682045" cy="307777"/>
          </a:xfrm>
          <a:prstGeom prst="rect">
            <a:avLst/>
          </a:prstGeom>
          <a:noFill/>
        </p:spPr>
        <p:txBody>
          <a:bodyPr wrap="square" rtlCol="0">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400" b="0" i="0" u="none" strike="noStrike" kern="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Arial" panose="020B0604020202020204" pitchFamily="34" charset="0"/>
              </a:rPr>
              <a:t>15 797,9</a:t>
            </a:r>
            <a:endParaRPr kumimoji="0" lang="lv-LV"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797CC2E-6A9A-57B1-AC38-3C5E9CC1D2E5}"/>
              </a:ext>
            </a:extLst>
          </p:cNvPr>
          <p:cNvSpPr txBox="1"/>
          <p:nvPr/>
        </p:nvSpPr>
        <p:spPr>
          <a:xfrm>
            <a:off x="4972753" y="3950309"/>
            <a:ext cx="1682045" cy="322845"/>
          </a:xfrm>
          <a:prstGeom prst="rect">
            <a:avLst/>
          </a:prstGeom>
          <a:noFill/>
        </p:spPr>
        <p:txBody>
          <a:bodyPr wrap="square" rtlCol="0">
            <a:spAutoFit/>
          </a:bodyPr>
          <a:lstStyle/>
          <a:p>
            <a:pPr marL="0" marR="0" lvl="0" indent="0" algn="ctr" defTabSz="938213" rtl="0" eaLnBrk="0" fontAlgn="ctr" latinLnBrk="0" hangingPunct="0">
              <a:lnSpc>
                <a:spcPct val="107000"/>
              </a:lnSpc>
              <a:spcBef>
                <a:spcPct val="0"/>
              </a:spcBef>
              <a:spcAft>
                <a:spcPts val="800"/>
              </a:spcAft>
              <a:buClrTx/>
              <a:buSzTx/>
              <a:buFontTx/>
              <a:buNone/>
              <a:tabLst/>
              <a:defRPr/>
            </a:pPr>
            <a:r>
              <a:rPr kumimoji="0" lang="lv-LV" sz="1400" b="0" i="0" u="none" strike="noStrike" kern="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Arial" panose="020B0604020202020204" pitchFamily="34" charset="0"/>
              </a:rPr>
              <a:t>18 857</a:t>
            </a:r>
            <a:endParaRPr kumimoji="0" lang="lv-LV"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B1F03F8-575B-3D3B-6AF7-F6479119A393}"/>
              </a:ext>
            </a:extLst>
          </p:cNvPr>
          <p:cNvSpPr txBox="1"/>
          <p:nvPr/>
        </p:nvSpPr>
        <p:spPr>
          <a:xfrm>
            <a:off x="6781798" y="3950308"/>
            <a:ext cx="1682045" cy="322845"/>
          </a:xfrm>
          <a:prstGeom prst="rect">
            <a:avLst/>
          </a:prstGeom>
          <a:noFill/>
        </p:spPr>
        <p:txBody>
          <a:bodyPr wrap="square" rtlCol="0">
            <a:spAutoFit/>
          </a:bodyPr>
          <a:lstStyle/>
          <a:p>
            <a:pPr marL="0" marR="0" lvl="0" indent="0" algn="ctr" defTabSz="938213" rtl="0" eaLnBrk="0" fontAlgn="ctr" latinLnBrk="0" hangingPunct="0">
              <a:lnSpc>
                <a:spcPct val="107000"/>
              </a:lnSpc>
              <a:spcBef>
                <a:spcPct val="0"/>
              </a:spcBef>
              <a:spcAft>
                <a:spcPts val="800"/>
              </a:spcAft>
              <a:buClrTx/>
              <a:buSzTx/>
              <a:buFontTx/>
              <a:buNone/>
              <a:tabLst/>
              <a:defRPr/>
            </a:pPr>
            <a:r>
              <a:rPr kumimoji="0" lang="lv-LV" sz="1400" b="0" i="0" u="none" strike="noStrike" kern="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Arial" panose="020B0604020202020204" pitchFamily="34" charset="0"/>
              </a:rPr>
              <a:t>198 050</a:t>
            </a:r>
            <a:endParaRPr kumimoji="0" lang="lv-LV"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85E54FD-E8E1-731A-B7F1-A2FE0346FDFB}"/>
              </a:ext>
            </a:extLst>
          </p:cNvPr>
          <p:cNvSpPr txBox="1"/>
          <p:nvPr/>
        </p:nvSpPr>
        <p:spPr>
          <a:xfrm>
            <a:off x="8705141" y="3380718"/>
            <a:ext cx="2991560" cy="2866554"/>
          </a:xfrm>
          <a:prstGeom prst="rect">
            <a:avLst/>
          </a:prstGeom>
          <a:noFill/>
        </p:spPr>
        <p:txBody>
          <a:bodyPr wrap="square" rtlCol="0">
            <a:spAutoFit/>
          </a:bodyPr>
          <a:lstStyle/>
          <a:p>
            <a:pPr marL="0" marR="0" lvl="0" indent="0" algn="l" defTabSz="938213" rtl="0" eaLnBrk="0" fontAlgn="ctr" latinLnBrk="0" hangingPunct="0">
              <a:lnSpc>
                <a:spcPct val="107000"/>
              </a:lnSpc>
              <a:spcBef>
                <a:spcPct val="0"/>
              </a:spcBef>
              <a:spcAft>
                <a:spcPts val="800"/>
              </a:spcAft>
              <a:buClrTx/>
              <a:buSzTx/>
              <a:buFontTx/>
              <a:buNone/>
              <a:tabLst/>
              <a:defRPr/>
            </a:pPr>
            <a:r>
              <a:rPr kumimoji="0" lang="lv-LV" sz="1200" b="0" i="0" u="none" strike="noStrike" kern="0" cap="none" spc="0" normalizeH="0" baseline="0" noProof="0" dirty="0">
                <a:ln>
                  <a:noFill/>
                </a:ln>
                <a:effectLst/>
                <a:uLnTx/>
                <a:uFillTx/>
                <a:latin typeface="Verdana" panose="020B0604030504040204" pitchFamily="34" charset="0"/>
                <a:ea typeface="Times New Roman" panose="02020603050405020304" pitchFamily="18" charset="0"/>
                <a:cs typeface="Arial" panose="020B0604020202020204" pitchFamily="34" charset="0"/>
              </a:rPr>
              <a:t>Dabas atjaunošanas regula (4.1.a punkts) paredz, ka līdz 2030. gadam jāīsteno pasākumi 30 % no biotopu platības, kuras stāvoklis nav labs.</a:t>
            </a:r>
            <a:endParaRPr kumimoji="0" lang="lv-LV" sz="1200" b="0" i="0" u="none" strike="noStrike" kern="100" cap="none" spc="0" normalizeH="0" baseline="0" noProof="0" dirty="0">
              <a:ln>
                <a:noFill/>
              </a:ln>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38213" rtl="0" eaLnBrk="0" fontAlgn="ctr" latinLnBrk="0" hangingPunct="0">
              <a:lnSpc>
                <a:spcPct val="107000"/>
              </a:lnSpc>
              <a:spcBef>
                <a:spcPct val="0"/>
              </a:spcBef>
              <a:spcAft>
                <a:spcPts val="800"/>
              </a:spcAft>
              <a:buClrTx/>
              <a:buSzTx/>
              <a:buFontTx/>
              <a:buNone/>
              <a:tabLst/>
              <a:defRPr/>
            </a:pPr>
            <a:r>
              <a:rPr kumimoji="0" lang="lv-LV" sz="1200" b="0" i="0" u="none" strike="noStrike" kern="0" cap="none" spc="0" normalizeH="0" baseline="0" noProof="0" dirty="0">
                <a:ln>
                  <a:noFill/>
                </a:ln>
                <a:effectLst/>
                <a:uLnTx/>
                <a:uFillTx/>
                <a:latin typeface="Verdana" panose="020B0604030504040204" pitchFamily="34" charset="0"/>
                <a:ea typeface="Times New Roman" panose="02020603050405020304" pitchFamily="18" charset="0"/>
                <a:cs typeface="Arial" panose="020B0604020202020204" pitchFamily="34" charset="0"/>
              </a:rPr>
              <a:t>Ha aprēķins ņemot vērā Biotopu direktīvas ziņojumu par stāvokli 2013.-2018. 2025. gadā paredzēts ziņojums par stāvokli 2019.-2024.</a:t>
            </a:r>
            <a:endParaRPr kumimoji="0" lang="lv-LV" sz="1200" b="0" i="0" u="none" strike="noStrike" kern="100" cap="none" spc="0" normalizeH="0" baseline="0" noProof="0" dirty="0">
              <a:ln>
                <a:noFill/>
              </a:ln>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38213" rtl="0" eaLnBrk="0" fontAlgn="ctr" latinLnBrk="0" hangingPunct="0">
              <a:lnSpc>
                <a:spcPct val="107000"/>
              </a:lnSpc>
              <a:spcBef>
                <a:spcPct val="0"/>
              </a:spcBef>
              <a:spcAft>
                <a:spcPts val="800"/>
              </a:spcAft>
              <a:buClrTx/>
              <a:buSzTx/>
              <a:buFontTx/>
              <a:buNone/>
              <a:tabLst/>
              <a:defRPr/>
            </a:pPr>
            <a:r>
              <a:rPr kumimoji="0" lang="lv-LV" sz="1200" b="0" i="0" u="none" strike="noStrike" kern="0" cap="none" spc="0" normalizeH="0" baseline="0" noProof="0" dirty="0">
                <a:ln>
                  <a:noFill/>
                </a:ln>
                <a:effectLst/>
                <a:uLnTx/>
                <a:uFillTx/>
                <a:latin typeface="Verdana" panose="020B0604030504040204" pitchFamily="34" charset="0"/>
                <a:ea typeface="Times New Roman" panose="02020603050405020304" pitchFamily="18" charset="0"/>
                <a:cs typeface="Arial" panose="020B0604020202020204" pitchFamily="34" charset="0"/>
              </a:rPr>
              <a:t>Ha mērķus pa gadiem noteiks Nacionālajā dabas atjaunošanas plānā, kura apstiprināšana plānota 2027. gadā.</a:t>
            </a:r>
            <a:endParaRPr kumimoji="0" lang="lv-LV" sz="1200" b="0" i="0" u="none" strike="noStrike" kern="100" cap="none" spc="0" normalizeH="0" baseline="0" noProof="0" dirty="0">
              <a:ln>
                <a:noFill/>
              </a:ln>
              <a:effectLst/>
              <a:uLnTx/>
              <a:uFillTx/>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green circle with white outline of a globe and trees&#10;&#10;AI-generated content may be incorrect.">
            <a:extLst>
              <a:ext uri="{FF2B5EF4-FFF2-40B4-BE49-F238E27FC236}">
                <a16:creationId xmlns:a16="http://schemas.microsoft.com/office/drawing/2014/main" id="{F5783C85-D953-8536-BE8F-673A8113F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0038" y="310866"/>
            <a:ext cx="1092362" cy="1163604"/>
          </a:xfrm>
          <a:prstGeom prst="rect">
            <a:avLst/>
          </a:prstGeom>
        </p:spPr>
      </p:pic>
    </p:spTree>
    <p:extLst>
      <p:ext uri="{BB962C8B-B14F-4D97-AF65-F5344CB8AC3E}">
        <p14:creationId xmlns:p14="http://schemas.microsoft.com/office/powerpoint/2010/main" val="3947663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DE6A0-BD67-10BB-E1D7-D2C9BF16C3D3}"/>
            </a:ext>
          </a:extLst>
        </p:cNvPr>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D9A1363B-B537-BE6A-C37C-CC3D9FC7E312}"/>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08C62FA4-AA9F-4385-9A54-92AD42774A63}" type="slidenum">
              <a:rPr kumimoji="0" lang="en-US" altLang="en-US"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26</a:t>
            </a:fld>
            <a:endPar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38C717FF-D0CC-B1CC-FA0B-B3E0101DB6D3}"/>
              </a:ext>
            </a:extLst>
          </p:cNvPr>
          <p:cNvSpPr>
            <a:spLocks noGrp="1"/>
          </p:cNvSpPr>
          <p:nvPr>
            <p:ph type="title"/>
          </p:nvPr>
        </p:nvSpPr>
        <p:spPr>
          <a:xfrm>
            <a:off x="2454869" y="477294"/>
            <a:ext cx="8982374" cy="646859"/>
          </a:xfrm>
        </p:spPr>
        <p:txBody>
          <a:bodyPr>
            <a:noAutofit/>
          </a:bodyPr>
          <a:lstStyle/>
          <a:p>
            <a:pPr algn="ctr"/>
            <a:r>
              <a:rPr lang="lv-LV" sz="2000" dirty="0">
                <a:solidFill>
                  <a:srgbClr val="006600"/>
                </a:solidFill>
                <a:cs typeface="Times New Roman" panose="02020603050405020304" pitchFamily="18" charset="0"/>
              </a:rPr>
              <a:t>2. jomas raksturojošākie darbības rezultatīvie rādītāji</a:t>
            </a:r>
          </a:p>
        </p:txBody>
      </p:sp>
      <p:graphicFrame>
        <p:nvGraphicFramePr>
          <p:cNvPr id="3" name="Content Placeholder 5">
            <a:extLst>
              <a:ext uri="{FF2B5EF4-FFF2-40B4-BE49-F238E27FC236}">
                <a16:creationId xmlns:a16="http://schemas.microsoft.com/office/drawing/2014/main" id="{A1CB09A5-B465-41A0-4195-C7FB29CBBFDF}"/>
              </a:ext>
            </a:extLst>
          </p:cNvPr>
          <p:cNvGraphicFramePr>
            <a:graphicFrameLocks/>
          </p:cNvGraphicFramePr>
          <p:nvPr>
            <p:extLst>
              <p:ext uri="{D42A27DB-BD31-4B8C-83A1-F6EECF244321}">
                <p14:modId xmlns:p14="http://schemas.microsoft.com/office/powerpoint/2010/main" val="4135569605"/>
              </p:ext>
            </p:extLst>
          </p:nvPr>
        </p:nvGraphicFramePr>
        <p:xfrm>
          <a:off x="406400" y="1964569"/>
          <a:ext cx="11325223" cy="4628863"/>
        </p:xfrm>
        <a:graphic>
          <a:graphicData uri="http://schemas.openxmlformats.org/drawingml/2006/table">
            <a:tbl>
              <a:tblPr firstRow="1" bandRow="1">
                <a:tableStyleId>{5C22544A-7EE6-4342-B048-85BDC9FD1C3A}</a:tableStyleId>
              </a:tblPr>
              <a:tblGrid>
                <a:gridCol w="2494036">
                  <a:extLst>
                    <a:ext uri="{9D8B030D-6E8A-4147-A177-3AD203B41FA5}">
                      <a16:colId xmlns:a16="http://schemas.microsoft.com/office/drawing/2014/main" val="2549937459"/>
                    </a:ext>
                  </a:extLst>
                </a:gridCol>
                <a:gridCol w="1157718">
                  <a:extLst>
                    <a:ext uri="{9D8B030D-6E8A-4147-A177-3AD203B41FA5}">
                      <a16:colId xmlns:a16="http://schemas.microsoft.com/office/drawing/2014/main" val="1665137574"/>
                    </a:ext>
                  </a:extLst>
                </a:gridCol>
                <a:gridCol w="928088">
                  <a:extLst>
                    <a:ext uri="{9D8B030D-6E8A-4147-A177-3AD203B41FA5}">
                      <a16:colId xmlns:a16="http://schemas.microsoft.com/office/drawing/2014/main" val="2989601284"/>
                    </a:ext>
                  </a:extLst>
                </a:gridCol>
                <a:gridCol w="937656">
                  <a:extLst>
                    <a:ext uri="{9D8B030D-6E8A-4147-A177-3AD203B41FA5}">
                      <a16:colId xmlns:a16="http://schemas.microsoft.com/office/drawing/2014/main" val="3079884379"/>
                    </a:ext>
                  </a:extLst>
                </a:gridCol>
                <a:gridCol w="880248">
                  <a:extLst>
                    <a:ext uri="{9D8B030D-6E8A-4147-A177-3AD203B41FA5}">
                      <a16:colId xmlns:a16="http://schemas.microsoft.com/office/drawing/2014/main" val="850693040"/>
                    </a:ext>
                  </a:extLst>
                </a:gridCol>
                <a:gridCol w="822841">
                  <a:extLst>
                    <a:ext uri="{9D8B030D-6E8A-4147-A177-3AD203B41FA5}">
                      <a16:colId xmlns:a16="http://schemas.microsoft.com/office/drawing/2014/main" val="1194912681"/>
                    </a:ext>
                  </a:extLst>
                </a:gridCol>
                <a:gridCol w="899384">
                  <a:extLst>
                    <a:ext uri="{9D8B030D-6E8A-4147-A177-3AD203B41FA5}">
                      <a16:colId xmlns:a16="http://schemas.microsoft.com/office/drawing/2014/main" val="2434907470"/>
                    </a:ext>
                  </a:extLst>
                </a:gridCol>
                <a:gridCol w="3205252">
                  <a:extLst>
                    <a:ext uri="{9D8B030D-6E8A-4147-A177-3AD203B41FA5}">
                      <a16:colId xmlns:a16="http://schemas.microsoft.com/office/drawing/2014/main" val="4056368796"/>
                    </a:ext>
                  </a:extLst>
                </a:gridCol>
              </a:tblGrid>
              <a:tr h="780566">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400" dirty="0">
                          <a:solidFill>
                            <a:schemeClr val="tx1"/>
                          </a:solidFill>
                          <a:latin typeface="Times New Roman" panose="02020603050405020304" pitchFamily="18" charset="0"/>
                          <a:cs typeface="Times New Roman" panose="02020603050405020304" pitchFamily="18" charset="0"/>
                        </a:rPr>
                        <a:t>Darbības rezultatīvie rādītāji</a:t>
                      </a:r>
                    </a:p>
                    <a:p>
                      <a:pPr algn="l"/>
                      <a:endParaRPr lang="lv-LV" sz="1400" dirty="0">
                        <a:solidFill>
                          <a:schemeClr val="tx1"/>
                        </a:solidFill>
                        <a:latin typeface="Times New Roman" panose="02020603050405020304" pitchFamily="18" charset="0"/>
                        <a:cs typeface="Times New Roman" panose="02020603050405020304" pitchFamily="18" charset="0"/>
                      </a:endParaRP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solidFill>
                            <a:schemeClr val="tx1"/>
                          </a:solidFill>
                          <a:latin typeface="Times New Roman" panose="02020603050405020304" pitchFamily="18" charset="0"/>
                          <a:cs typeface="Times New Roman" panose="02020603050405020304" pitchFamily="18" charset="0"/>
                        </a:rPr>
                        <a:t>Izpilde </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solidFill>
                            <a:schemeClr val="tx1"/>
                          </a:solidFill>
                          <a:latin typeface="Times New Roman" panose="02020603050405020304" pitchFamily="18" charset="0"/>
                          <a:cs typeface="Times New Roman" panose="02020603050405020304" pitchFamily="18" charset="0"/>
                        </a:rPr>
                        <a:t>2024</a:t>
                      </a:r>
                    </a:p>
                  </a:txBody>
                  <a:tcPr anchor="ctr">
                    <a:solidFill>
                      <a:schemeClr val="accent3">
                        <a:lumMod val="60000"/>
                        <a:lumOff val="40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Plānotā vērtība</a:t>
                      </a:r>
                    </a:p>
                    <a:p>
                      <a:pPr algn="ctr"/>
                      <a:r>
                        <a:rPr lang="lv-LV" sz="1400" dirty="0">
                          <a:solidFill>
                            <a:schemeClr val="tx1"/>
                          </a:solidFill>
                          <a:latin typeface="Times New Roman" panose="02020603050405020304" pitchFamily="18" charset="0"/>
                          <a:cs typeface="Times New Roman" panose="02020603050405020304" pitchFamily="18" charset="0"/>
                        </a:rPr>
                        <a:t>2025</a:t>
                      </a:r>
                    </a:p>
                  </a:txBody>
                  <a:tcPr anchor="ctr">
                    <a:solidFill>
                      <a:schemeClr val="accent3">
                        <a:lumMod val="60000"/>
                        <a:lumOff val="40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Faktiskā vērtība</a:t>
                      </a:r>
                    </a:p>
                    <a:p>
                      <a:pPr algn="ctr"/>
                      <a:r>
                        <a:rPr lang="lv-LV" sz="1400" dirty="0">
                          <a:solidFill>
                            <a:schemeClr val="tx1"/>
                          </a:solidFill>
                          <a:latin typeface="Times New Roman" panose="02020603050405020304" pitchFamily="18" charset="0"/>
                          <a:cs typeface="Times New Roman" panose="02020603050405020304" pitchFamily="18" charset="0"/>
                        </a:rPr>
                        <a:t>2025</a:t>
                      </a:r>
                    </a:p>
                  </a:txBody>
                  <a:tcPr anchor="ctr">
                    <a:solidFill>
                      <a:schemeClr val="accent3">
                        <a:lumMod val="60000"/>
                        <a:lumOff val="40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Plāns </a:t>
                      </a:r>
                    </a:p>
                    <a:p>
                      <a:pPr algn="ctr"/>
                      <a:r>
                        <a:rPr lang="lv-LV" sz="1400" dirty="0">
                          <a:solidFill>
                            <a:schemeClr val="tx1"/>
                          </a:solidFill>
                          <a:latin typeface="Times New Roman" panose="02020603050405020304" pitchFamily="18" charset="0"/>
                          <a:cs typeface="Times New Roman" panose="02020603050405020304" pitchFamily="18" charset="0"/>
                        </a:rPr>
                        <a:t>2026</a:t>
                      </a:r>
                    </a:p>
                  </a:txBody>
                  <a:tcPr anchor="ctr">
                    <a:solidFill>
                      <a:schemeClr val="accent3">
                        <a:lumMod val="60000"/>
                        <a:lumOff val="40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Plāns 2027</a:t>
                      </a: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solidFill>
                            <a:schemeClr val="tx1"/>
                          </a:solidFill>
                          <a:latin typeface="Times New Roman" panose="02020603050405020304" pitchFamily="18" charset="0"/>
                          <a:cs typeface="Times New Roman" panose="02020603050405020304" pitchFamily="18" charset="0"/>
                        </a:rPr>
                        <a:t>Plāns 2028</a:t>
                      </a:r>
                    </a:p>
                  </a:txBody>
                  <a:tcPr anchor="ctr">
                    <a:solidFill>
                      <a:schemeClr val="accent3">
                        <a:lumMod val="60000"/>
                        <a:lumOff val="40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Sasniegšanas/nesasniegšanas iemesli</a:t>
                      </a:r>
                    </a:p>
                  </a:txBody>
                  <a:tcPr anchor="ctr">
                    <a:solidFill>
                      <a:schemeClr val="accent3">
                        <a:lumMod val="60000"/>
                        <a:lumOff val="40000"/>
                      </a:schemeClr>
                    </a:solidFill>
                  </a:tcPr>
                </a:tc>
                <a:extLst>
                  <a:ext uri="{0D108BD9-81ED-4DB2-BD59-A6C34878D82A}">
                    <a16:rowId xmlns:a16="http://schemas.microsoft.com/office/drawing/2014/main" val="1037787996"/>
                  </a:ext>
                </a:extLst>
              </a:tr>
              <a:tr h="729603">
                <a:tc>
                  <a:txBody>
                    <a:bodyPr/>
                    <a:lstStyle/>
                    <a:p>
                      <a:pPr algn="l"/>
                      <a:r>
                        <a:rPr lang="lv-LV" sz="1200" dirty="0"/>
                        <a:t>Uzturēti labā stāvoklī un pilnveidoti tūrisma un dabas izglītības infrastruktūras objekti īpaši aizsargājamās dabas teritorijās (skaits) </a:t>
                      </a:r>
                      <a:endParaRPr lang="lv-LV" sz="12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747</a:t>
                      </a:r>
                    </a:p>
                  </a:txBody>
                  <a:tcPr anchor="ctr">
                    <a:solidFill>
                      <a:schemeClr val="bg1">
                        <a:lumMod val="95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700</a:t>
                      </a:r>
                    </a:p>
                  </a:txBody>
                  <a:tcPr anchor="ctr">
                    <a:solidFill>
                      <a:srgbClr val="D0DFE8"/>
                    </a:solidFill>
                  </a:tcPr>
                </a:tc>
                <a:tc>
                  <a:txBody>
                    <a:bodyPr/>
                    <a:lstStyle/>
                    <a:p>
                      <a:pPr algn="ctr"/>
                      <a:r>
                        <a:rPr lang="lv-LV" sz="1400" b="0" dirty="0">
                          <a:solidFill>
                            <a:schemeClr val="tx1"/>
                          </a:solidFill>
                          <a:latin typeface="Times New Roman" panose="02020603050405020304" pitchFamily="18" charset="0"/>
                          <a:cs typeface="Times New Roman" panose="02020603050405020304" pitchFamily="18" charset="0"/>
                        </a:rPr>
                        <a:t>696</a:t>
                      </a:r>
                    </a:p>
                  </a:txBody>
                  <a:tcPr anchor="ctr">
                    <a:solidFill>
                      <a:srgbClr val="D0DFE8"/>
                    </a:solidFill>
                  </a:tcPr>
                </a:tc>
                <a:tc>
                  <a:txBody>
                    <a:bodyPr/>
                    <a:lstStyle/>
                    <a:p>
                      <a:pPr algn="ctr"/>
                      <a:r>
                        <a:rPr lang="lv-LV" sz="1400" b="0" dirty="0">
                          <a:solidFill>
                            <a:schemeClr val="tx1"/>
                          </a:solidFill>
                          <a:latin typeface="Times New Roman" panose="02020603050405020304" pitchFamily="18" charset="0"/>
                          <a:cs typeface="Times New Roman" panose="02020603050405020304" pitchFamily="18" charset="0"/>
                        </a:rPr>
                        <a:t>680</a:t>
                      </a:r>
                    </a:p>
                  </a:txBody>
                  <a:tcPr anchor="ctr">
                    <a:solidFill>
                      <a:schemeClr val="bg1">
                        <a:lumMod val="95000"/>
                      </a:schemeClr>
                    </a:solidFill>
                  </a:tcPr>
                </a:tc>
                <a:tc>
                  <a:txBody>
                    <a:bodyPr/>
                    <a:lstStyle/>
                    <a:p>
                      <a:pPr algn="ctr"/>
                      <a:r>
                        <a:rPr lang="lv-LV" sz="1400" b="0" dirty="0">
                          <a:solidFill>
                            <a:schemeClr val="tx1"/>
                          </a:solidFill>
                          <a:latin typeface="Times New Roman" panose="02020603050405020304" pitchFamily="18" charset="0"/>
                          <a:cs typeface="Times New Roman" panose="02020603050405020304" pitchFamily="18" charset="0"/>
                        </a:rPr>
                        <a:t>660</a:t>
                      </a:r>
                    </a:p>
                  </a:txBody>
                  <a:tcPr anchor="ctr">
                    <a:solidFill>
                      <a:schemeClr val="bg1">
                        <a:lumMod val="95000"/>
                      </a:schemeClr>
                    </a:solidFill>
                  </a:tcPr>
                </a:tc>
                <a:tc>
                  <a:txBody>
                    <a:bodyPr/>
                    <a:lstStyle/>
                    <a:p>
                      <a:pPr algn="ctr"/>
                      <a:r>
                        <a:rPr lang="lv-LV" sz="1400" b="0" dirty="0">
                          <a:solidFill>
                            <a:schemeClr val="tx1"/>
                          </a:solidFill>
                          <a:latin typeface="Times New Roman" panose="02020603050405020304" pitchFamily="18" charset="0"/>
                          <a:cs typeface="Times New Roman" panose="02020603050405020304" pitchFamily="18" charset="0"/>
                        </a:rPr>
                        <a:t>640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lv-LV" sz="1200" b="0" i="1" dirty="0">
                        <a:solidFill>
                          <a:schemeClr val="tx1"/>
                        </a:solidFill>
                        <a:latin typeface="Times New Roman" panose="02020603050405020304" pitchFamily="18" charset="0"/>
                        <a:cs typeface="Times New Roman" panose="02020603050405020304" pitchFamily="18" charset="0"/>
                      </a:endParaRPr>
                    </a:p>
                    <a:p>
                      <a:pPr algn="ctr"/>
                      <a:r>
                        <a:rPr lang="lv-LV" sz="1200" b="0" dirty="0">
                          <a:solidFill>
                            <a:schemeClr val="tx1"/>
                          </a:solidFill>
                          <a:latin typeface="Times New Roman" panose="02020603050405020304" pitchFamily="18" charset="0"/>
                          <a:cs typeface="Times New Roman" panose="02020603050405020304" pitchFamily="18" charset="0"/>
                        </a:rPr>
                        <a:t>Aktīvas Dabas aizsardzības pārvaldes darbības rezultātā ir realizēti </a:t>
                      </a:r>
                      <a:r>
                        <a:rPr lang="lv-LV" sz="1200" dirty="0">
                          <a:solidFill>
                            <a:schemeClr val="tx1"/>
                          </a:solidFill>
                        </a:rPr>
                        <a:t>tūrisma un dabas izglītības infrastruktūras objektu</a:t>
                      </a:r>
                      <a:r>
                        <a:rPr lang="lv-LV" sz="1200" b="0" dirty="0">
                          <a:solidFill>
                            <a:schemeClr val="tx1"/>
                          </a:solidFill>
                          <a:latin typeface="Times New Roman" panose="02020603050405020304" pitchFamily="18" charset="0"/>
                          <a:cs typeface="Times New Roman" panose="02020603050405020304" pitchFamily="18" charset="0"/>
                        </a:rPr>
                        <a:t> uzturēšanas darbi atbilstoši darba grafika precizējumiem.</a:t>
                      </a:r>
                    </a:p>
                  </a:txBody>
                  <a:tcPr anchor="ctr">
                    <a:solidFill>
                      <a:schemeClr val="bg1">
                        <a:lumMod val="95000"/>
                      </a:schemeClr>
                    </a:solidFill>
                  </a:tcPr>
                </a:tc>
                <a:extLst>
                  <a:ext uri="{0D108BD9-81ED-4DB2-BD59-A6C34878D82A}">
                    <a16:rowId xmlns:a16="http://schemas.microsoft.com/office/drawing/2014/main" val="3817396710"/>
                  </a:ext>
                </a:extLst>
              </a:tr>
              <a:tr h="954135">
                <a:tc>
                  <a:txBody>
                    <a:bodyPr/>
                    <a:lstStyle/>
                    <a:p>
                      <a:pPr algn="l"/>
                      <a:r>
                        <a:rPr lang="lv-LV" sz="1200" dirty="0">
                          <a:solidFill>
                            <a:schemeClr val="tx1"/>
                          </a:solidFill>
                          <a:latin typeface="Times New Roman" panose="02020603050405020304" pitchFamily="18" charset="0"/>
                          <a:cs typeface="Times New Roman" panose="02020603050405020304" pitchFamily="18" charset="0"/>
                        </a:rPr>
                        <a:t>Vides izglītības pasākumi (</a:t>
                      </a:r>
                      <a:r>
                        <a:rPr lang="lv-LV" sz="1200" dirty="0" err="1">
                          <a:solidFill>
                            <a:schemeClr val="tx1"/>
                          </a:solidFill>
                          <a:latin typeface="Times New Roman" panose="02020603050405020304" pitchFamily="18" charset="0"/>
                          <a:cs typeface="Times New Roman" panose="02020603050405020304" pitchFamily="18" charset="0"/>
                        </a:rPr>
                        <a:t>Muzejpedagoģiskās</a:t>
                      </a:r>
                      <a:r>
                        <a:rPr lang="lv-LV" sz="1200" dirty="0">
                          <a:solidFill>
                            <a:schemeClr val="tx1"/>
                          </a:solidFill>
                          <a:latin typeface="Times New Roman" panose="02020603050405020304" pitchFamily="18" charset="0"/>
                          <a:cs typeface="Times New Roman" panose="02020603050405020304" pitchFamily="18" charset="0"/>
                        </a:rPr>
                        <a:t> programmas, nodarbības, pasākumi, ekskursijas, lekcijas, semināri, kursi, ekspertu konsultācijas) (skaits)</a:t>
                      </a:r>
                    </a:p>
                  </a:txBody>
                  <a:tcPr anchor="ctr">
                    <a:solidFill>
                      <a:schemeClr val="bg1">
                        <a:lumMod val="95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2275</a:t>
                      </a:r>
                    </a:p>
                  </a:txBody>
                  <a:tcPr anchor="ctr">
                    <a:solidFill>
                      <a:schemeClr val="bg1">
                        <a:lumMod val="95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1670</a:t>
                      </a:r>
                    </a:p>
                  </a:txBody>
                  <a:tcPr anchor="ctr">
                    <a:solidFill>
                      <a:srgbClr val="D0DFE8"/>
                    </a:solidFill>
                  </a:tcPr>
                </a:tc>
                <a:tc>
                  <a:txBody>
                    <a:bodyPr/>
                    <a:lstStyle/>
                    <a:p>
                      <a:pPr algn="ctr"/>
                      <a:r>
                        <a:rPr lang="lv-LV" sz="1400" b="0" dirty="0">
                          <a:solidFill>
                            <a:schemeClr val="tx1"/>
                          </a:solidFill>
                          <a:latin typeface="Times New Roman" panose="02020603050405020304" pitchFamily="18" charset="0"/>
                          <a:cs typeface="Times New Roman" panose="02020603050405020304" pitchFamily="18" charset="0"/>
                        </a:rPr>
                        <a:t>3 931</a:t>
                      </a:r>
                    </a:p>
                  </a:txBody>
                  <a:tcPr anchor="ctr">
                    <a:solidFill>
                      <a:srgbClr val="D0DFE8"/>
                    </a:solidFill>
                  </a:tcPr>
                </a:tc>
                <a:tc>
                  <a:txBody>
                    <a:bodyPr/>
                    <a:lstStyle/>
                    <a:p>
                      <a:pPr algn="ctr"/>
                      <a:r>
                        <a:rPr lang="lv-LV" sz="1400" b="0" dirty="0">
                          <a:solidFill>
                            <a:schemeClr val="tx1"/>
                          </a:solidFill>
                          <a:latin typeface="Times New Roman" panose="02020603050405020304" pitchFamily="18" charset="0"/>
                          <a:cs typeface="Times New Roman" panose="02020603050405020304" pitchFamily="18" charset="0"/>
                        </a:rPr>
                        <a:t>1770</a:t>
                      </a:r>
                    </a:p>
                  </a:txBody>
                  <a:tcPr anchor="ctr">
                    <a:solidFill>
                      <a:schemeClr val="bg1">
                        <a:lumMod val="95000"/>
                      </a:schemeClr>
                    </a:solidFill>
                  </a:tcPr>
                </a:tc>
                <a:tc>
                  <a:txBody>
                    <a:bodyPr/>
                    <a:lstStyle/>
                    <a:p>
                      <a:pPr algn="ctr"/>
                      <a:r>
                        <a:rPr lang="lv-LV" sz="1400" b="0" dirty="0">
                          <a:solidFill>
                            <a:schemeClr val="tx1"/>
                          </a:solidFill>
                          <a:latin typeface="Times New Roman" panose="02020603050405020304" pitchFamily="18" charset="0"/>
                          <a:cs typeface="Times New Roman" panose="02020603050405020304" pitchFamily="18" charset="0"/>
                        </a:rPr>
                        <a:t>1770</a:t>
                      </a:r>
                    </a:p>
                  </a:txBody>
                  <a:tcPr anchor="ctr">
                    <a:solidFill>
                      <a:schemeClr val="bg1">
                        <a:lumMod val="95000"/>
                      </a:schemeClr>
                    </a:solidFill>
                  </a:tcPr>
                </a:tc>
                <a:tc>
                  <a:txBody>
                    <a:bodyPr/>
                    <a:lstStyle/>
                    <a:p>
                      <a:pPr algn="ctr"/>
                      <a:r>
                        <a:rPr lang="lv-LV" sz="1400" b="0" dirty="0">
                          <a:solidFill>
                            <a:schemeClr val="tx1"/>
                          </a:solidFill>
                          <a:latin typeface="Times New Roman" panose="02020603050405020304" pitchFamily="18" charset="0"/>
                          <a:cs typeface="Times New Roman" panose="02020603050405020304" pitchFamily="18" charset="0"/>
                        </a:rPr>
                        <a:t>1720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0" dirty="0">
                          <a:solidFill>
                            <a:schemeClr val="tx1"/>
                          </a:solidFill>
                          <a:latin typeface="Times New Roman" panose="02020603050405020304" pitchFamily="18" charset="0"/>
                          <a:cs typeface="Times New Roman" panose="02020603050405020304" pitchFamily="18" charset="0"/>
                        </a:rPr>
                        <a:t>Ievērojami palielināts apmeklētājiem pasākumu tematiskais piedāvājums. Piedāvātā pasākumu daudzveidība veicināja iedzīvotāju interesi. </a:t>
                      </a:r>
                    </a:p>
                  </a:txBody>
                  <a:tcPr anchor="ctr">
                    <a:solidFill>
                      <a:schemeClr val="bg1">
                        <a:lumMod val="95000"/>
                      </a:schemeClr>
                    </a:solidFill>
                  </a:tcPr>
                </a:tc>
                <a:extLst>
                  <a:ext uri="{0D108BD9-81ED-4DB2-BD59-A6C34878D82A}">
                    <a16:rowId xmlns:a16="http://schemas.microsoft.com/office/drawing/2014/main" val="2393609501"/>
                  </a:ext>
                </a:extLst>
              </a:tr>
              <a:tr h="891737">
                <a:tc>
                  <a:txBody>
                    <a:bodyPr/>
                    <a:lstStyle/>
                    <a:p>
                      <a:pPr algn="l"/>
                      <a:r>
                        <a:rPr lang="lv-LV" sz="1200" dirty="0" err="1">
                          <a:solidFill>
                            <a:schemeClr val="tx1"/>
                          </a:solidFill>
                          <a:latin typeface="Times New Roman" panose="02020603050405020304" pitchFamily="18" charset="0"/>
                          <a:cs typeface="Times New Roman" panose="02020603050405020304" pitchFamily="18" charset="0"/>
                        </a:rPr>
                        <a:t>Ex</a:t>
                      </a:r>
                      <a:r>
                        <a:rPr lang="lv-LV" sz="1200" dirty="0">
                          <a:solidFill>
                            <a:schemeClr val="tx1"/>
                          </a:solidFill>
                          <a:latin typeface="Times New Roman" panose="02020603050405020304" pitchFamily="18" charset="0"/>
                          <a:cs typeface="Times New Roman" panose="02020603050405020304" pitchFamily="18" charset="0"/>
                        </a:rPr>
                        <a:t> situ un krājumā uzturētās vienības (skaits)</a:t>
                      </a:r>
                    </a:p>
                  </a:txBody>
                  <a:tcPr anchor="ctr">
                    <a:solidFill>
                      <a:schemeClr val="bg1">
                        <a:lumMod val="95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244 869</a:t>
                      </a:r>
                    </a:p>
                  </a:txBody>
                  <a:tcPr anchor="ctr">
                    <a:solidFill>
                      <a:schemeClr val="bg1">
                        <a:lumMod val="95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244 925</a:t>
                      </a:r>
                    </a:p>
                  </a:txBody>
                  <a:tcPr anchor="ctr">
                    <a:solidFill>
                      <a:srgbClr val="D0DFE8"/>
                    </a:solidFill>
                  </a:tcPr>
                </a:tc>
                <a:tc>
                  <a:txBody>
                    <a:bodyPr/>
                    <a:lstStyle/>
                    <a:p>
                      <a:pPr algn="ctr"/>
                      <a:r>
                        <a:rPr lang="lv-LV" sz="1400" b="0" dirty="0">
                          <a:solidFill>
                            <a:schemeClr val="tx1"/>
                          </a:solidFill>
                          <a:latin typeface="Times New Roman" panose="02020603050405020304" pitchFamily="18" charset="0"/>
                          <a:cs typeface="Times New Roman" panose="02020603050405020304" pitchFamily="18" charset="0"/>
                        </a:rPr>
                        <a:t>253 217</a:t>
                      </a:r>
                    </a:p>
                  </a:txBody>
                  <a:tcPr anchor="ctr">
                    <a:solidFill>
                      <a:srgbClr val="D0DFE8"/>
                    </a:solidFill>
                  </a:tcPr>
                </a:tc>
                <a:tc>
                  <a:txBody>
                    <a:bodyPr/>
                    <a:lstStyle/>
                    <a:p>
                      <a:pPr algn="ctr"/>
                      <a:r>
                        <a:rPr lang="lv-LV" sz="1400" b="0" dirty="0">
                          <a:solidFill>
                            <a:schemeClr val="tx1"/>
                          </a:solidFill>
                          <a:latin typeface="Times New Roman" panose="02020603050405020304" pitchFamily="18" charset="0"/>
                          <a:cs typeface="Times New Roman" panose="02020603050405020304" pitchFamily="18" charset="0"/>
                        </a:rPr>
                        <a:t>253 766</a:t>
                      </a:r>
                    </a:p>
                  </a:txBody>
                  <a:tcPr anchor="ctr">
                    <a:solidFill>
                      <a:schemeClr val="bg1">
                        <a:lumMod val="95000"/>
                      </a:schemeClr>
                    </a:solidFill>
                  </a:tcPr>
                </a:tc>
                <a:tc>
                  <a:txBody>
                    <a:bodyPr/>
                    <a:lstStyle/>
                    <a:p>
                      <a:pPr algn="ctr"/>
                      <a:r>
                        <a:rPr lang="lv-LV" sz="1400" b="0" dirty="0">
                          <a:solidFill>
                            <a:schemeClr val="tx1"/>
                          </a:solidFill>
                          <a:latin typeface="Times New Roman" panose="02020603050405020304" pitchFamily="18" charset="0"/>
                          <a:cs typeface="Times New Roman" panose="02020603050405020304" pitchFamily="18" charset="0"/>
                        </a:rPr>
                        <a:t>256 266</a:t>
                      </a:r>
                    </a:p>
                  </a:txBody>
                  <a:tcPr anchor="ctr">
                    <a:solidFill>
                      <a:schemeClr val="bg1">
                        <a:lumMod val="95000"/>
                      </a:schemeClr>
                    </a:solidFill>
                  </a:tcPr>
                </a:tc>
                <a:tc>
                  <a:txBody>
                    <a:bodyPr/>
                    <a:lstStyle/>
                    <a:p>
                      <a:pPr algn="ctr"/>
                      <a:r>
                        <a:rPr lang="lv-LV" sz="1400" b="0" dirty="0">
                          <a:solidFill>
                            <a:schemeClr val="tx1"/>
                          </a:solidFill>
                          <a:latin typeface="Times New Roman" panose="02020603050405020304" pitchFamily="18" charset="0"/>
                          <a:cs typeface="Times New Roman" panose="02020603050405020304" pitchFamily="18" charset="0"/>
                        </a:rPr>
                        <a:t>258 766</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0" dirty="0">
                          <a:solidFill>
                            <a:schemeClr val="tx1"/>
                          </a:solidFill>
                          <a:latin typeface="Times New Roman" panose="02020603050405020304" pitchFamily="18" charset="0"/>
                          <a:cs typeface="Times New Roman" panose="02020603050405020304" pitchFamily="18" charset="0"/>
                        </a:rPr>
                        <a:t>Uzturēts LNDM 239 702 krājuma vienības un LNBD   13 515 </a:t>
                      </a:r>
                      <a:r>
                        <a:rPr lang="lv-LV" sz="1200" b="0" i="0" dirty="0" err="1">
                          <a:solidFill>
                            <a:schemeClr val="tx1"/>
                          </a:solidFill>
                          <a:latin typeface="Times New Roman" panose="02020603050405020304" pitchFamily="18" charset="0"/>
                          <a:cs typeface="Times New Roman" panose="02020603050405020304" pitchFamily="18" charset="0"/>
                        </a:rPr>
                        <a:t>ex</a:t>
                      </a:r>
                      <a:r>
                        <a:rPr lang="lv-LV" sz="1200" b="0" i="0" dirty="0">
                          <a:solidFill>
                            <a:schemeClr val="tx1"/>
                          </a:solidFill>
                          <a:latin typeface="Times New Roman" panose="02020603050405020304" pitchFamily="18" charset="0"/>
                          <a:cs typeface="Times New Roman" panose="02020603050405020304" pitchFamily="18" charset="0"/>
                        </a:rPr>
                        <a:t> situ </a:t>
                      </a:r>
                      <a:r>
                        <a:rPr lang="lv-LV" sz="1200" b="0" i="0" dirty="0" err="1">
                          <a:solidFill>
                            <a:schemeClr val="tx1"/>
                          </a:solidFill>
                          <a:latin typeface="Times New Roman" panose="02020603050405020304" pitchFamily="18" charset="0"/>
                          <a:cs typeface="Times New Roman" panose="02020603050405020304" pitchFamily="18" charset="0"/>
                        </a:rPr>
                        <a:t>taksoni</a:t>
                      </a:r>
                      <a:endParaRPr lang="lv-LV" sz="1200" b="0" i="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2784963311"/>
                  </a:ext>
                </a:extLst>
              </a:tr>
              <a:tr h="596571">
                <a:tc>
                  <a:txBody>
                    <a:bodyPr/>
                    <a:lstStyle/>
                    <a:p>
                      <a:pPr algn="l"/>
                      <a:r>
                        <a:rPr lang="lv-LV" sz="1200" dirty="0">
                          <a:solidFill>
                            <a:schemeClr val="tx1"/>
                          </a:solidFill>
                          <a:latin typeface="Times New Roman" panose="02020603050405020304" pitchFamily="18" charset="0"/>
                          <a:cs typeface="Times New Roman" panose="02020603050405020304" pitchFamily="18" charset="0"/>
                        </a:rPr>
                        <a:t>Apsaimniekoti VARAM valdījumā esošie pļavu, meža un purvu biotopi (ha)</a:t>
                      </a:r>
                    </a:p>
                  </a:txBody>
                  <a:tcPr anchor="ctr">
                    <a:solidFill>
                      <a:schemeClr val="bg1">
                        <a:lumMod val="95000"/>
                      </a:schemeClr>
                    </a:solidFill>
                  </a:tcPr>
                </a:tc>
                <a:tc>
                  <a:txBody>
                    <a:bodyPr/>
                    <a:lstStyle/>
                    <a:p>
                      <a:pPr algn="ctr"/>
                      <a:endParaRPr lang="lv-LV" sz="1400" dirty="0">
                        <a:solidFill>
                          <a:schemeClr val="tx1"/>
                        </a:solidFill>
                        <a:latin typeface="Times New Roman" panose="02020603050405020304" pitchFamily="18" charset="0"/>
                        <a:cs typeface="Times New Roman" panose="02020603050405020304" pitchFamily="18" charset="0"/>
                      </a:endParaRPr>
                    </a:p>
                    <a:p>
                      <a:pPr algn="ctr"/>
                      <a:r>
                        <a:rPr lang="lv-LV" sz="1400" dirty="0">
                          <a:solidFill>
                            <a:schemeClr val="tx1"/>
                          </a:solidFill>
                          <a:latin typeface="Times New Roman" panose="02020603050405020304" pitchFamily="18" charset="0"/>
                          <a:cs typeface="Times New Roman" panose="02020603050405020304" pitchFamily="18" charset="0"/>
                        </a:rPr>
                        <a:t>15 797,9</a:t>
                      </a:r>
                    </a:p>
                  </a:txBody>
                  <a:tcPr anchor="ctr">
                    <a:solidFill>
                      <a:schemeClr val="bg1">
                        <a:lumMod val="95000"/>
                      </a:schemeClr>
                    </a:solidFill>
                  </a:tcPr>
                </a:tc>
                <a:tc>
                  <a:txBody>
                    <a:bodyPr/>
                    <a:lstStyle/>
                    <a:p>
                      <a:pPr algn="ctr"/>
                      <a:endParaRPr lang="lv-LV" sz="1400" dirty="0">
                        <a:solidFill>
                          <a:schemeClr val="tx1"/>
                        </a:solidFill>
                        <a:latin typeface="Times New Roman" panose="02020603050405020304" pitchFamily="18" charset="0"/>
                        <a:cs typeface="Times New Roman" panose="02020603050405020304" pitchFamily="18" charset="0"/>
                      </a:endParaRPr>
                    </a:p>
                    <a:p>
                      <a:pPr algn="ctr"/>
                      <a:r>
                        <a:rPr lang="lv-LV" sz="1400" dirty="0">
                          <a:solidFill>
                            <a:schemeClr val="tx1"/>
                          </a:solidFill>
                          <a:latin typeface="Times New Roman" panose="02020603050405020304" pitchFamily="18" charset="0"/>
                          <a:cs typeface="Times New Roman" panose="02020603050405020304" pitchFamily="18" charset="0"/>
                        </a:rPr>
                        <a:t>18 857</a:t>
                      </a:r>
                    </a:p>
                  </a:txBody>
                  <a:tcPr anchor="ctr">
                    <a:solidFill>
                      <a:srgbClr val="D0DFE8"/>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endParaRPr lang="lv-LV" sz="1400" dirty="0">
                        <a:solidFill>
                          <a:schemeClr val="tx1"/>
                        </a:solidFill>
                        <a:latin typeface="Times New Roman" panose="02020603050405020304" pitchFamily="18" charset="0"/>
                        <a:cs typeface="Times New Roman" panose="02020603050405020304" pitchFamily="18" charset="0"/>
                      </a:endParaRPr>
                    </a:p>
                    <a:p>
                      <a:pPr marL="0" marR="0" lvl="0" indent="0" algn="ctr" defTabSz="939575" rtl="0" eaLnBrk="1" fontAlgn="auto" latinLnBrk="0" hangingPunct="1">
                        <a:lnSpc>
                          <a:spcPct val="100000"/>
                        </a:lnSpc>
                        <a:spcBef>
                          <a:spcPts val="0"/>
                        </a:spcBef>
                        <a:spcAft>
                          <a:spcPts val="0"/>
                        </a:spcAft>
                        <a:buClrTx/>
                        <a:buSzTx/>
                        <a:buFontTx/>
                        <a:buNone/>
                        <a:tabLst/>
                        <a:defRPr/>
                      </a:pPr>
                      <a:endParaRPr lang="lv-LV" sz="1400" dirty="0">
                        <a:solidFill>
                          <a:schemeClr val="tx1"/>
                        </a:solidFill>
                        <a:latin typeface="Times New Roman" panose="02020603050405020304" pitchFamily="18" charset="0"/>
                        <a:cs typeface="Times New Roman" panose="02020603050405020304" pitchFamily="18" charset="0"/>
                      </a:endParaRPr>
                    </a:p>
                    <a:p>
                      <a:pPr marL="0" marR="0" lvl="0" indent="0" algn="ctr" defTabSz="939575" rtl="0" eaLnBrk="1" fontAlgn="auto" latinLnBrk="0" hangingPunct="1">
                        <a:lnSpc>
                          <a:spcPct val="100000"/>
                        </a:lnSpc>
                        <a:spcBef>
                          <a:spcPts val="0"/>
                        </a:spcBef>
                        <a:spcAft>
                          <a:spcPts val="0"/>
                        </a:spcAft>
                        <a:buClrTx/>
                        <a:buSzTx/>
                        <a:buFontTx/>
                        <a:buNone/>
                        <a:tabLst/>
                        <a:defRPr/>
                      </a:pPr>
                      <a:r>
                        <a:rPr lang="lv-LV" sz="1400" dirty="0">
                          <a:solidFill>
                            <a:schemeClr val="tx1"/>
                          </a:solidFill>
                          <a:latin typeface="Times New Roman" panose="02020603050405020304" pitchFamily="18" charset="0"/>
                          <a:cs typeface="Times New Roman" panose="02020603050405020304" pitchFamily="18" charset="0"/>
                        </a:rPr>
                        <a:t>18 687</a:t>
                      </a:r>
                    </a:p>
                    <a:p>
                      <a:pPr algn="ctr"/>
                      <a:endParaRPr lang="lv-LV" sz="1400" b="1" dirty="0">
                        <a:solidFill>
                          <a:schemeClr val="accent3">
                            <a:lumMod val="60000"/>
                            <a:lumOff val="40000"/>
                          </a:schemeClr>
                        </a:solidFill>
                        <a:latin typeface="Times New Roman" panose="02020603050405020304" pitchFamily="18" charset="0"/>
                        <a:cs typeface="Times New Roman" panose="02020603050405020304" pitchFamily="18" charset="0"/>
                      </a:endParaRPr>
                    </a:p>
                  </a:txBody>
                  <a:tcPr anchor="ctr">
                    <a:solidFill>
                      <a:srgbClr val="D0DFE8"/>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endParaRPr lang="lv-LV" sz="1400" dirty="0">
                        <a:solidFill>
                          <a:schemeClr val="tx1"/>
                        </a:solidFill>
                        <a:latin typeface="Times New Roman" panose="02020603050405020304" pitchFamily="18" charset="0"/>
                        <a:cs typeface="Times New Roman" panose="02020603050405020304" pitchFamily="18" charset="0"/>
                      </a:endParaRPr>
                    </a:p>
                    <a:p>
                      <a:pPr marL="0" marR="0" lvl="0" indent="0" algn="ctr" defTabSz="939575" rtl="0" eaLnBrk="1" fontAlgn="auto" latinLnBrk="0" hangingPunct="1">
                        <a:lnSpc>
                          <a:spcPct val="100000"/>
                        </a:lnSpc>
                        <a:spcBef>
                          <a:spcPts val="0"/>
                        </a:spcBef>
                        <a:spcAft>
                          <a:spcPts val="0"/>
                        </a:spcAft>
                        <a:buClrTx/>
                        <a:buSzTx/>
                        <a:buFontTx/>
                        <a:buNone/>
                        <a:tabLst/>
                        <a:defRPr/>
                      </a:pPr>
                      <a:endParaRPr lang="lv-LV" sz="1400" dirty="0">
                        <a:solidFill>
                          <a:schemeClr val="tx1"/>
                        </a:solidFill>
                        <a:latin typeface="Times New Roman" panose="02020603050405020304" pitchFamily="18" charset="0"/>
                        <a:cs typeface="Times New Roman" panose="02020603050405020304" pitchFamily="18" charset="0"/>
                      </a:endParaRPr>
                    </a:p>
                    <a:p>
                      <a:pPr marL="0" marR="0" lvl="0" indent="0" algn="ctr" defTabSz="939575" rtl="0" eaLnBrk="1" fontAlgn="auto" latinLnBrk="0" hangingPunct="1">
                        <a:lnSpc>
                          <a:spcPct val="100000"/>
                        </a:lnSpc>
                        <a:spcBef>
                          <a:spcPts val="0"/>
                        </a:spcBef>
                        <a:spcAft>
                          <a:spcPts val="0"/>
                        </a:spcAft>
                        <a:buClrTx/>
                        <a:buSzTx/>
                        <a:buFontTx/>
                        <a:buNone/>
                        <a:tabLst/>
                        <a:defRPr/>
                      </a:pPr>
                      <a:r>
                        <a:rPr lang="lv-LV" sz="1400" dirty="0">
                          <a:solidFill>
                            <a:schemeClr val="tx1"/>
                          </a:solidFill>
                          <a:latin typeface="Times New Roman" panose="02020603050405020304" pitchFamily="18" charset="0"/>
                          <a:cs typeface="Times New Roman" panose="02020603050405020304" pitchFamily="18" charset="0"/>
                        </a:rPr>
                        <a:t>18 857</a:t>
                      </a:r>
                    </a:p>
                    <a:p>
                      <a:pPr algn="ctr"/>
                      <a:endParaRPr lang="lv-LV" sz="14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endParaRPr lang="lv-LV" sz="1400" dirty="0">
                        <a:solidFill>
                          <a:schemeClr val="tx1"/>
                        </a:solidFill>
                        <a:latin typeface="Times New Roman" panose="02020603050405020304" pitchFamily="18" charset="0"/>
                        <a:cs typeface="Times New Roman" panose="02020603050405020304" pitchFamily="18" charset="0"/>
                      </a:endParaRPr>
                    </a:p>
                    <a:p>
                      <a:pPr marL="0" marR="0" lvl="0" indent="0" algn="ctr" defTabSz="939575" rtl="0" eaLnBrk="1" fontAlgn="auto" latinLnBrk="0" hangingPunct="1">
                        <a:lnSpc>
                          <a:spcPct val="100000"/>
                        </a:lnSpc>
                        <a:spcBef>
                          <a:spcPts val="0"/>
                        </a:spcBef>
                        <a:spcAft>
                          <a:spcPts val="0"/>
                        </a:spcAft>
                        <a:buClrTx/>
                        <a:buSzTx/>
                        <a:buFontTx/>
                        <a:buNone/>
                        <a:tabLst/>
                        <a:defRPr/>
                      </a:pPr>
                      <a:endParaRPr lang="lv-LV" sz="1400" dirty="0">
                        <a:solidFill>
                          <a:schemeClr val="tx1"/>
                        </a:solidFill>
                        <a:latin typeface="Times New Roman" panose="02020603050405020304" pitchFamily="18" charset="0"/>
                        <a:cs typeface="Times New Roman" panose="02020603050405020304" pitchFamily="18" charset="0"/>
                      </a:endParaRPr>
                    </a:p>
                    <a:p>
                      <a:pPr marL="0" marR="0" lvl="0" indent="0" algn="ctr" defTabSz="939575" rtl="0" eaLnBrk="1" fontAlgn="auto" latinLnBrk="0" hangingPunct="1">
                        <a:lnSpc>
                          <a:spcPct val="100000"/>
                        </a:lnSpc>
                        <a:spcBef>
                          <a:spcPts val="0"/>
                        </a:spcBef>
                        <a:spcAft>
                          <a:spcPts val="0"/>
                        </a:spcAft>
                        <a:buClrTx/>
                        <a:buSzTx/>
                        <a:buFontTx/>
                        <a:buNone/>
                        <a:tabLst/>
                        <a:defRPr/>
                      </a:pPr>
                      <a:r>
                        <a:rPr lang="lv-LV" sz="1400" dirty="0">
                          <a:solidFill>
                            <a:schemeClr val="tx1"/>
                          </a:solidFill>
                          <a:latin typeface="Times New Roman" panose="02020603050405020304" pitchFamily="18" charset="0"/>
                          <a:cs typeface="Times New Roman" panose="02020603050405020304" pitchFamily="18" charset="0"/>
                        </a:rPr>
                        <a:t>18 857</a:t>
                      </a:r>
                    </a:p>
                    <a:p>
                      <a:pPr algn="ctr"/>
                      <a:endParaRPr lang="lv-LV" sz="14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endParaRPr lang="lv-LV" sz="1400" dirty="0">
                        <a:solidFill>
                          <a:schemeClr val="tx1"/>
                        </a:solidFill>
                        <a:latin typeface="Times New Roman" panose="02020603050405020304" pitchFamily="18" charset="0"/>
                        <a:cs typeface="Times New Roman" panose="02020603050405020304" pitchFamily="18" charset="0"/>
                      </a:endParaRPr>
                    </a:p>
                    <a:p>
                      <a:pPr marL="0" marR="0" lvl="0" indent="0" algn="ctr" defTabSz="939575" rtl="0" eaLnBrk="1" fontAlgn="auto" latinLnBrk="0" hangingPunct="1">
                        <a:lnSpc>
                          <a:spcPct val="100000"/>
                        </a:lnSpc>
                        <a:spcBef>
                          <a:spcPts val="0"/>
                        </a:spcBef>
                        <a:spcAft>
                          <a:spcPts val="0"/>
                        </a:spcAft>
                        <a:buClrTx/>
                        <a:buSzTx/>
                        <a:buFontTx/>
                        <a:buNone/>
                        <a:tabLst/>
                        <a:defRPr/>
                      </a:pPr>
                      <a:endParaRPr lang="lv-LV" sz="1400" dirty="0">
                        <a:solidFill>
                          <a:schemeClr val="tx1"/>
                        </a:solidFill>
                        <a:latin typeface="Times New Roman" panose="02020603050405020304" pitchFamily="18" charset="0"/>
                        <a:cs typeface="Times New Roman" panose="02020603050405020304" pitchFamily="18" charset="0"/>
                      </a:endParaRPr>
                    </a:p>
                    <a:p>
                      <a:pPr marL="0" marR="0" lvl="0" indent="0" algn="ctr" defTabSz="939575" rtl="0" eaLnBrk="1" fontAlgn="auto" latinLnBrk="0" hangingPunct="1">
                        <a:lnSpc>
                          <a:spcPct val="100000"/>
                        </a:lnSpc>
                        <a:spcBef>
                          <a:spcPts val="0"/>
                        </a:spcBef>
                        <a:spcAft>
                          <a:spcPts val="0"/>
                        </a:spcAft>
                        <a:buClrTx/>
                        <a:buSzTx/>
                        <a:buFontTx/>
                        <a:buNone/>
                        <a:tabLst/>
                        <a:defRPr/>
                      </a:pPr>
                      <a:r>
                        <a:rPr lang="lv-LV" sz="1400" dirty="0">
                          <a:solidFill>
                            <a:schemeClr val="tx1"/>
                          </a:solidFill>
                          <a:latin typeface="Times New Roman" panose="02020603050405020304" pitchFamily="18" charset="0"/>
                          <a:cs typeface="Times New Roman" panose="02020603050405020304" pitchFamily="18" charset="0"/>
                        </a:rPr>
                        <a:t>18 857</a:t>
                      </a:r>
                    </a:p>
                    <a:p>
                      <a:pPr algn="ctr"/>
                      <a:endParaRPr lang="lv-LV" sz="14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0" dirty="0">
                          <a:solidFill>
                            <a:schemeClr val="tx1"/>
                          </a:solidFill>
                          <a:latin typeface="Times New Roman" panose="02020603050405020304" pitchFamily="18" charset="0"/>
                          <a:cs typeface="Times New Roman" panose="02020603050405020304" pitchFamily="18" charset="0"/>
                        </a:rPr>
                        <a:t>Apsaimniekoti VARAM valdījumā esošie pļavu, meža un purvu biotopi 18 687 ha platībā un 5 km prioritāri tekošu saldūdeņu biotopi </a:t>
                      </a:r>
                      <a:r>
                        <a:rPr lang="lv-LV" sz="1200" b="0" dirty="0">
                          <a:solidFill>
                            <a:schemeClr val="tx1"/>
                          </a:solidFill>
                          <a:latin typeface="Times New Roman" panose="02020603050405020304" pitchFamily="18" charset="0"/>
                          <a:cs typeface="Times New Roman" panose="02020603050405020304" pitchFamily="18" charset="0"/>
                        </a:rPr>
                        <a:t>atbilstoši darba grafika precizējumiem.</a:t>
                      </a:r>
                    </a:p>
                  </a:txBody>
                  <a:tcPr anchor="ctr">
                    <a:solidFill>
                      <a:schemeClr val="bg1">
                        <a:lumMod val="95000"/>
                      </a:schemeClr>
                    </a:solidFill>
                  </a:tcPr>
                </a:tc>
                <a:extLst>
                  <a:ext uri="{0D108BD9-81ED-4DB2-BD59-A6C34878D82A}">
                    <a16:rowId xmlns:a16="http://schemas.microsoft.com/office/drawing/2014/main" val="3996181724"/>
                  </a:ext>
                </a:extLst>
              </a:tr>
            </a:tbl>
          </a:graphicData>
        </a:graphic>
      </p:graphicFrame>
      <p:sp>
        <p:nvSpPr>
          <p:cNvPr id="5" name="TextBox 4">
            <a:extLst>
              <a:ext uri="{FF2B5EF4-FFF2-40B4-BE49-F238E27FC236}">
                <a16:creationId xmlns:a16="http://schemas.microsoft.com/office/drawing/2014/main" id="{0410F5E5-804A-955B-7AD0-5DB2D692342C}"/>
              </a:ext>
            </a:extLst>
          </p:cNvPr>
          <p:cNvSpPr txBox="1"/>
          <p:nvPr/>
        </p:nvSpPr>
        <p:spPr>
          <a:xfrm>
            <a:off x="5602478" y="4033374"/>
            <a:ext cx="290322" cy="369332"/>
          </a:xfrm>
          <a:prstGeom prst="rect">
            <a:avLst/>
          </a:prstGeom>
          <a:noFill/>
        </p:spPr>
        <p:txBody>
          <a:bodyPr wrap="square">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800" b="1" i="0" u="none" strike="noStrike" kern="1200" cap="none" spc="0" normalizeH="0" baseline="0" noProof="0" dirty="0">
                <a:ln>
                  <a:noFill/>
                </a:ln>
                <a:solidFill>
                  <a:srgbClr val="29702A"/>
                </a:solidFill>
                <a:effectLst/>
                <a:uLnTx/>
                <a:uFillTx/>
                <a:latin typeface="Wingdings 3" panose="05040102010807070707" pitchFamily="18" charset="2"/>
                <a:ea typeface="+mn-ea"/>
                <a:cs typeface="Arial" panose="020B0604020202020204" pitchFamily="34" charset="0"/>
              </a:rPr>
              <a:t>#</a:t>
            </a:r>
            <a:endParaRPr kumimoji="0" lang="lv-LV"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TextBox 5">
            <a:extLst>
              <a:ext uri="{FF2B5EF4-FFF2-40B4-BE49-F238E27FC236}">
                <a16:creationId xmlns:a16="http://schemas.microsoft.com/office/drawing/2014/main" id="{C05449DB-752F-D5D1-1BB7-AE03768C12C1}"/>
              </a:ext>
            </a:extLst>
          </p:cNvPr>
          <p:cNvSpPr txBox="1"/>
          <p:nvPr/>
        </p:nvSpPr>
        <p:spPr>
          <a:xfrm>
            <a:off x="5645195" y="4981062"/>
            <a:ext cx="290322" cy="369332"/>
          </a:xfrm>
          <a:prstGeom prst="rect">
            <a:avLst/>
          </a:prstGeom>
          <a:noFill/>
        </p:spPr>
        <p:txBody>
          <a:bodyPr wrap="square">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800" b="1" i="0" u="none" strike="noStrike" kern="1200" cap="none" spc="0" normalizeH="0" baseline="0" noProof="0" dirty="0">
                <a:ln>
                  <a:noFill/>
                </a:ln>
                <a:solidFill>
                  <a:srgbClr val="29702A"/>
                </a:solidFill>
                <a:effectLst/>
                <a:uLnTx/>
                <a:uFillTx/>
                <a:latin typeface="Wingdings 3" panose="05040102010807070707" pitchFamily="18" charset="2"/>
                <a:ea typeface="+mn-ea"/>
                <a:cs typeface="Arial" panose="020B0604020202020204" pitchFamily="34" charset="0"/>
              </a:rPr>
              <a:t>#</a:t>
            </a:r>
            <a:endParaRPr kumimoji="0" lang="lv-LV"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7" name="TextBox 6">
            <a:extLst>
              <a:ext uri="{FF2B5EF4-FFF2-40B4-BE49-F238E27FC236}">
                <a16:creationId xmlns:a16="http://schemas.microsoft.com/office/drawing/2014/main" id="{D4868CD0-920B-AE21-78B7-53F7E9BE22D6}"/>
              </a:ext>
            </a:extLst>
          </p:cNvPr>
          <p:cNvSpPr txBox="1"/>
          <p:nvPr/>
        </p:nvSpPr>
        <p:spPr>
          <a:xfrm rot="10800000">
            <a:off x="5602478" y="3072427"/>
            <a:ext cx="290322" cy="369332"/>
          </a:xfrm>
          <a:prstGeom prst="rect">
            <a:avLst/>
          </a:prstGeom>
          <a:noFill/>
        </p:spPr>
        <p:txBody>
          <a:bodyPr wrap="square">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800" b="1" i="0" u="none" strike="noStrike" kern="1200" cap="none" spc="0" normalizeH="0" baseline="0" noProof="0" dirty="0">
                <a:ln>
                  <a:noFill/>
                </a:ln>
                <a:solidFill>
                  <a:srgbClr val="FF0000"/>
                </a:solidFill>
                <a:effectLst/>
                <a:uLnTx/>
                <a:uFillTx/>
                <a:latin typeface="Wingdings 3" panose="05040102010807070707" pitchFamily="18" charset="2"/>
                <a:ea typeface="+mn-ea"/>
                <a:cs typeface="Arial" panose="020B0604020202020204" pitchFamily="34" charset="0"/>
              </a:rPr>
              <a:t>#</a:t>
            </a:r>
            <a:endParaRPr kumimoji="0" lang="lv-LV" sz="17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8" name="TextBox 7">
            <a:extLst>
              <a:ext uri="{FF2B5EF4-FFF2-40B4-BE49-F238E27FC236}">
                <a16:creationId xmlns:a16="http://schemas.microsoft.com/office/drawing/2014/main" id="{B3068985-393D-3D67-2E0D-EE9DDAF7BB2C}"/>
              </a:ext>
            </a:extLst>
          </p:cNvPr>
          <p:cNvSpPr txBox="1"/>
          <p:nvPr/>
        </p:nvSpPr>
        <p:spPr>
          <a:xfrm rot="10800000">
            <a:off x="5653876" y="6057418"/>
            <a:ext cx="290322" cy="369332"/>
          </a:xfrm>
          <a:prstGeom prst="rect">
            <a:avLst/>
          </a:prstGeom>
          <a:noFill/>
        </p:spPr>
        <p:txBody>
          <a:bodyPr wrap="square">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800" b="1" i="0" u="none" strike="noStrike" kern="1200" cap="none" spc="0" normalizeH="0" baseline="0" noProof="0" dirty="0">
                <a:ln>
                  <a:noFill/>
                </a:ln>
                <a:solidFill>
                  <a:srgbClr val="FF0000"/>
                </a:solidFill>
                <a:effectLst/>
                <a:uLnTx/>
                <a:uFillTx/>
                <a:latin typeface="Wingdings 3" panose="05040102010807070707" pitchFamily="18" charset="2"/>
                <a:ea typeface="+mn-ea"/>
                <a:cs typeface="Arial" panose="020B0604020202020204" pitchFamily="34" charset="0"/>
              </a:rPr>
              <a:t>#</a:t>
            </a:r>
            <a:endParaRPr kumimoji="0" lang="lv-LV" sz="17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977680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5DFDC-96FE-D953-BA88-F80765CBE4DB}"/>
            </a:ext>
          </a:extLst>
        </p:cNvPr>
        <p:cNvGrpSpPr/>
        <p:nvPr/>
      </p:nvGrpSpPr>
      <p:grpSpPr>
        <a:xfrm>
          <a:off x="0" y="0"/>
          <a:ext cx="0" cy="0"/>
          <a:chOff x="0" y="0"/>
          <a:chExt cx="0" cy="0"/>
        </a:xfrm>
      </p:grpSpPr>
      <p:pic>
        <p:nvPicPr>
          <p:cNvPr id="7" name="Picture 6" descr="A black background with blue and white squares&#10;&#10;AI-generated content may be incorrect.">
            <a:extLst>
              <a:ext uri="{FF2B5EF4-FFF2-40B4-BE49-F238E27FC236}">
                <a16:creationId xmlns:a16="http://schemas.microsoft.com/office/drawing/2014/main" id="{87CF4719-CF69-EEB4-D8F5-2E242C3A3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732"/>
            <a:ext cx="12192000" cy="6454197"/>
          </a:xfrm>
          <a:prstGeom prst="rect">
            <a:avLst/>
          </a:prstGeom>
        </p:spPr>
      </p:pic>
      <p:sp>
        <p:nvSpPr>
          <p:cNvPr id="13316" name="Slide Number Placeholder 5">
            <a:extLst>
              <a:ext uri="{FF2B5EF4-FFF2-40B4-BE49-F238E27FC236}">
                <a16:creationId xmlns:a16="http://schemas.microsoft.com/office/drawing/2014/main" id="{F5385430-374F-6FBF-18C9-F928AA246A9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27</a:t>
            </a:fld>
            <a:endParaRPr lang="en-US" altLang="en-US" sz="1000">
              <a:solidFill>
                <a:srgbClr val="898989"/>
              </a:solidFill>
              <a:latin typeface="Verdana" panose="020B0604030504040204" pitchFamily="34" charset="0"/>
            </a:endParaRPr>
          </a:p>
        </p:txBody>
      </p:sp>
      <p:sp>
        <p:nvSpPr>
          <p:cNvPr id="5" name="Title 1">
            <a:extLst>
              <a:ext uri="{FF2B5EF4-FFF2-40B4-BE49-F238E27FC236}">
                <a16:creationId xmlns:a16="http://schemas.microsoft.com/office/drawing/2014/main" id="{EF172E7D-D514-091A-CDB5-E8A3D56C2C17}"/>
              </a:ext>
            </a:extLst>
          </p:cNvPr>
          <p:cNvSpPr txBox="1">
            <a:spLocks/>
          </p:cNvSpPr>
          <p:nvPr/>
        </p:nvSpPr>
        <p:spPr bwMode="auto">
          <a:xfrm>
            <a:off x="2518626" y="347527"/>
            <a:ext cx="9063774" cy="134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000">
                <a:solidFill>
                  <a:srgbClr val="006600"/>
                </a:solidFill>
                <a:cs typeface="Times New Roman" panose="02020603050405020304" pitchFamily="18" charset="0"/>
              </a:rPr>
              <a:t>Dabas kapitāla un ilgtspējīga ekosistēmu pārvaldība - r</a:t>
            </a:r>
            <a:r>
              <a:rPr lang="lv-LV" altLang="en-US" sz="2000">
                <a:solidFill>
                  <a:srgbClr val="006600"/>
                </a:solidFill>
                <a:cs typeface="Times New Roman" panose="02020603050405020304" pitchFamily="18" charset="0"/>
              </a:rPr>
              <a:t>aksturojošākie darbības kvalitātes rādītāji </a:t>
            </a:r>
            <a:endParaRPr lang="lv-LV" sz="2000">
              <a:solidFill>
                <a:srgbClr val="006600"/>
              </a:solidFill>
              <a:cs typeface="Times New Roman" panose="02020603050405020304" pitchFamily="18" charset="0"/>
            </a:endParaRPr>
          </a:p>
        </p:txBody>
      </p:sp>
      <p:sp>
        <p:nvSpPr>
          <p:cNvPr id="8" name="TextBox 7">
            <a:extLst>
              <a:ext uri="{FF2B5EF4-FFF2-40B4-BE49-F238E27FC236}">
                <a16:creationId xmlns:a16="http://schemas.microsoft.com/office/drawing/2014/main" id="{24346350-0F42-CA65-4D0C-A1E0219B2A3D}"/>
              </a:ext>
            </a:extLst>
          </p:cNvPr>
          <p:cNvSpPr txBox="1"/>
          <p:nvPr/>
        </p:nvSpPr>
        <p:spPr>
          <a:xfrm>
            <a:off x="750192" y="2200275"/>
            <a:ext cx="1768434" cy="276999"/>
          </a:xfrm>
          <a:prstGeom prst="rect">
            <a:avLst/>
          </a:prstGeom>
          <a:noFill/>
        </p:spPr>
        <p:txBody>
          <a:bodyPr wrap="none" rtlCol="0">
            <a:spAutoFit/>
          </a:bodyPr>
          <a:lstStyle/>
          <a:p>
            <a:pPr algn="ctr"/>
            <a:r>
              <a:rPr lang="lv-LV" sz="1200" b="1" i="0" u="none" strike="noStrike">
                <a:solidFill>
                  <a:srgbClr val="FFFFFF"/>
                </a:solidFill>
                <a:effectLst/>
                <a:latin typeface="Verdana" panose="020B0604030504040204" pitchFamily="34" charset="0"/>
              </a:rPr>
              <a:t>Kvalitātes rādītājs</a:t>
            </a:r>
          </a:p>
        </p:txBody>
      </p:sp>
      <p:sp>
        <p:nvSpPr>
          <p:cNvPr id="9" name="TextBox 8">
            <a:extLst>
              <a:ext uri="{FF2B5EF4-FFF2-40B4-BE49-F238E27FC236}">
                <a16:creationId xmlns:a16="http://schemas.microsoft.com/office/drawing/2014/main" id="{0F68A2B6-B903-AC4F-F6C7-530E217742FC}"/>
              </a:ext>
            </a:extLst>
          </p:cNvPr>
          <p:cNvSpPr txBox="1"/>
          <p:nvPr/>
        </p:nvSpPr>
        <p:spPr>
          <a:xfrm>
            <a:off x="763016" y="3290500"/>
            <a:ext cx="1742785" cy="276999"/>
          </a:xfrm>
          <a:prstGeom prst="rect">
            <a:avLst/>
          </a:prstGeom>
          <a:noFill/>
        </p:spPr>
        <p:txBody>
          <a:bodyPr wrap="none" rtlCol="0">
            <a:spAutoFit/>
          </a:bodyPr>
          <a:lstStyle/>
          <a:p>
            <a:r>
              <a:rPr lang="lv-LV" sz="1200" b="0" i="0" u="none" strike="noStrike">
                <a:solidFill>
                  <a:srgbClr val="000000"/>
                </a:solidFill>
                <a:effectLst/>
                <a:latin typeface="Verdana" panose="020B0604030504040204" pitchFamily="34" charset="0"/>
              </a:rPr>
              <a:t>Apmeklētāji (skaits)</a:t>
            </a:r>
          </a:p>
        </p:txBody>
      </p:sp>
      <p:sp>
        <p:nvSpPr>
          <p:cNvPr id="10" name="TextBox 9">
            <a:extLst>
              <a:ext uri="{FF2B5EF4-FFF2-40B4-BE49-F238E27FC236}">
                <a16:creationId xmlns:a16="http://schemas.microsoft.com/office/drawing/2014/main" id="{81F368A6-6D4B-EF87-D46E-554A91F1E80D}"/>
              </a:ext>
            </a:extLst>
          </p:cNvPr>
          <p:cNvSpPr txBox="1"/>
          <p:nvPr/>
        </p:nvSpPr>
        <p:spPr>
          <a:xfrm>
            <a:off x="8353425" y="2782667"/>
            <a:ext cx="3075559" cy="1569660"/>
          </a:xfrm>
          <a:prstGeom prst="rect">
            <a:avLst/>
          </a:prstGeom>
          <a:noFill/>
        </p:spPr>
        <p:txBody>
          <a:bodyPr wrap="square" rtlCol="0">
            <a:spAutoFit/>
          </a:bodyPr>
          <a:lstStyle/>
          <a:p>
            <a:r>
              <a:rPr lang="lv-LV" sz="1200" b="0" i="0" u="none" strike="noStrike" dirty="0">
                <a:solidFill>
                  <a:srgbClr val="000000"/>
                </a:solidFill>
                <a:effectLst/>
                <a:latin typeface="Verdana" panose="020B0604030504040204" pitchFamily="34" charset="0"/>
              </a:rPr>
              <a:t>1. Plašs izstāžu piedāvājums.</a:t>
            </a:r>
            <a:br>
              <a:rPr lang="lv-LV" sz="1200" b="0" i="0" u="none" strike="noStrike" dirty="0">
                <a:solidFill>
                  <a:srgbClr val="000000"/>
                </a:solidFill>
                <a:effectLst/>
                <a:latin typeface="Verdana" panose="020B0604030504040204" pitchFamily="34" charset="0"/>
              </a:rPr>
            </a:br>
            <a:r>
              <a:rPr lang="lv-LV" sz="1200" b="0" i="0" u="none" strike="noStrike" dirty="0">
                <a:solidFill>
                  <a:srgbClr val="000000"/>
                </a:solidFill>
                <a:effectLst/>
                <a:latin typeface="Verdana" panose="020B0604030504040204" pitchFamily="34" charset="0"/>
              </a:rPr>
              <a:t>2. Pakalpojumu popularizēšana sociālajos tīklos.</a:t>
            </a:r>
            <a:br>
              <a:rPr lang="lv-LV" sz="1200" b="0" i="0" u="none" strike="noStrike" dirty="0">
                <a:solidFill>
                  <a:srgbClr val="000000"/>
                </a:solidFill>
                <a:effectLst/>
                <a:latin typeface="Verdana" panose="020B0604030504040204" pitchFamily="34" charset="0"/>
              </a:rPr>
            </a:br>
            <a:r>
              <a:rPr lang="lv-LV" sz="1200" b="0" i="0" u="none" strike="noStrike" dirty="0">
                <a:solidFill>
                  <a:srgbClr val="000000"/>
                </a:solidFill>
                <a:effectLst/>
                <a:latin typeface="Verdana" panose="020B0604030504040204" pitchFamily="34" charset="0"/>
              </a:rPr>
              <a:t>3. Nodrošinātas kvalitatīvas ekspozīcijas un plašas teritorijas izglītībai, atpūtai un pastaigām. </a:t>
            </a:r>
          </a:p>
          <a:p>
            <a:r>
              <a:rPr lang="lv-LV" sz="1200" dirty="0">
                <a:solidFill>
                  <a:srgbClr val="000000"/>
                </a:solidFill>
                <a:latin typeface="Verdana" panose="020B0604030504040204" pitchFamily="34" charset="0"/>
              </a:rPr>
              <a:t>4. Pieaugusi sabiedrības interese atrasties dabā.</a:t>
            </a:r>
            <a:endParaRPr lang="lv-LV" sz="1200" b="0" i="0" u="none" strike="noStrike" dirty="0">
              <a:solidFill>
                <a:srgbClr val="000000"/>
              </a:solidFill>
              <a:effectLst/>
              <a:latin typeface="Verdana" panose="020B0604030504040204" pitchFamily="34" charset="0"/>
            </a:endParaRPr>
          </a:p>
        </p:txBody>
      </p:sp>
      <p:sp>
        <p:nvSpPr>
          <p:cNvPr id="11" name="TextBox 10">
            <a:extLst>
              <a:ext uri="{FF2B5EF4-FFF2-40B4-BE49-F238E27FC236}">
                <a16:creationId xmlns:a16="http://schemas.microsoft.com/office/drawing/2014/main" id="{135351E1-B6CD-D677-909F-A78E514BC4C9}"/>
              </a:ext>
            </a:extLst>
          </p:cNvPr>
          <p:cNvSpPr txBox="1"/>
          <p:nvPr/>
        </p:nvSpPr>
        <p:spPr>
          <a:xfrm>
            <a:off x="2678430" y="2123330"/>
            <a:ext cx="731520" cy="430887"/>
          </a:xfrm>
          <a:prstGeom prst="rect">
            <a:avLst/>
          </a:prstGeom>
          <a:noFill/>
        </p:spPr>
        <p:txBody>
          <a:bodyPr wrap="square" rtlCol="0">
            <a:spAutoFit/>
          </a:bodyPr>
          <a:lstStyle/>
          <a:p>
            <a:pPr algn="ctr"/>
            <a:r>
              <a:rPr lang="lv-LV" sz="1100" b="1" i="0" u="none" strike="noStrike" dirty="0">
                <a:solidFill>
                  <a:srgbClr val="FFFFFF"/>
                </a:solidFill>
                <a:effectLst/>
                <a:latin typeface="Verdana" panose="020B0604030504040204" pitchFamily="34" charset="0"/>
              </a:rPr>
              <a:t>Izpilde 2024</a:t>
            </a:r>
          </a:p>
        </p:txBody>
      </p:sp>
      <p:sp>
        <p:nvSpPr>
          <p:cNvPr id="12" name="TextBox 11">
            <a:extLst>
              <a:ext uri="{FF2B5EF4-FFF2-40B4-BE49-F238E27FC236}">
                <a16:creationId xmlns:a16="http://schemas.microsoft.com/office/drawing/2014/main" id="{71E36709-CE31-E523-277D-4EA2BAFB4F60}"/>
              </a:ext>
            </a:extLst>
          </p:cNvPr>
          <p:cNvSpPr txBox="1"/>
          <p:nvPr/>
        </p:nvSpPr>
        <p:spPr>
          <a:xfrm>
            <a:off x="3641192" y="2123329"/>
            <a:ext cx="731520" cy="430887"/>
          </a:xfrm>
          <a:prstGeom prst="rect">
            <a:avLst/>
          </a:prstGeom>
          <a:noFill/>
        </p:spPr>
        <p:txBody>
          <a:bodyPr wrap="square" rtlCol="0">
            <a:spAutoFit/>
          </a:bodyPr>
          <a:lstStyle/>
          <a:p>
            <a:pPr algn="ctr" fontAlgn="ctr"/>
            <a:r>
              <a:rPr lang="lv-LV" sz="1100" b="1" i="0" u="none" strike="noStrike" dirty="0">
                <a:solidFill>
                  <a:srgbClr val="000000"/>
                </a:solidFill>
                <a:effectLst/>
                <a:latin typeface="Verdana" panose="020B0604030504040204" pitchFamily="34" charset="0"/>
              </a:rPr>
              <a:t>Plāns 2025</a:t>
            </a:r>
          </a:p>
        </p:txBody>
      </p:sp>
      <p:sp>
        <p:nvSpPr>
          <p:cNvPr id="13" name="TextBox 12">
            <a:extLst>
              <a:ext uri="{FF2B5EF4-FFF2-40B4-BE49-F238E27FC236}">
                <a16:creationId xmlns:a16="http://schemas.microsoft.com/office/drawing/2014/main" id="{5B9FCF4D-C3F2-0579-DC3C-23D77A3709B3}"/>
              </a:ext>
            </a:extLst>
          </p:cNvPr>
          <p:cNvSpPr txBox="1"/>
          <p:nvPr/>
        </p:nvSpPr>
        <p:spPr>
          <a:xfrm>
            <a:off x="4498227" y="2051205"/>
            <a:ext cx="905825" cy="600164"/>
          </a:xfrm>
          <a:prstGeom prst="rect">
            <a:avLst/>
          </a:prstGeom>
          <a:noFill/>
        </p:spPr>
        <p:txBody>
          <a:bodyPr wrap="square" rtlCol="0">
            <a:spAutoFit/>
          </a:bodyPr>
          <a:lstStyle/>
          <a:p>
            <a:pPr algn="ctr" fontAlgn="ctr"/>
            <a:r>
              <a:rPr lang="lv-LV" sz="1100" b="1" i="0" u="none" strike="noStrike" dirty="0">
                <a:solidFill>
                  <a:srgbClr val="000000"/>
                </a:solidFill>
                <a:effectLst/>
                <a:latin typeface="Verdana" panose="020B0604030504040204" pitchFamily="34" charset="0"/>
              </a:rPr>
              <a:t>Faktiskā vērtība</a:t>
            </a:r>
            <a:br>
              <a:rPr lang="lv-LV" sz="1100" b="1" i="0" u="none" strike="noStrike" dirty="0">
                <a:solidFill>
                  <a:srgbClr val="000000"/>
                </a:solidFill>
                <a:effectLst/>
                <a:latin typeface="Verdana" panose="020B0604030504040204" pitchFamily="34" charset="0"/>
              </a:rPr>
            </a:br>
            <a:r>
              <a:rPr lang="lv-LV" sz="1100" b="1" i="0" u="none" strike="noStrike" dirty="0">
                <a:solidFill>
                  <a:srgbClr val="000000"/>
                </a:solidFill>
                <a:effectLst/>
                <a:latin typeface="Verdana" panose="020B0604030504040204" pitchFamily="34" charset="0"/>
              </a:rPr>
              <a:t>2025</a:t>
            </a:r>
          </a:p>
        </p:txBody>
      </p:sp>
      <p:sp>
        <p:nvSpPr>
          <p:cNvPr id="14" name="TextBox 13">
            <a:extLst>
              <a:ext uri="{FF2B5EF4-FFF2-40B4-BE49-F238E27FC236}">
                <a16:creationId xmlns:a16="http://schemas.microsoft.com/office/drawing/2014/main" id="{00159955-C9E8-AD5D-3A3D-3DB6049F8A6D}"/>
              </a:ext>
            </a:extLst>
          </p:cNvPr>
          <p:cNvSpPr txBox="1"/>
          <p:nvPr/>
        </p:nvSpPr>
        <p:spPr>
          <a:xfrm>
            <a:off x="5546840" y="2123328"/>
            <a:ext cx="731520" cy="430887"/>
          </a:xfrm>
          <a:prstGeom prst="rect">
            <a:avLst/>
          </a:prstGeom>
          <a:noFill/>
        </p:spPr>
        <p:txBody>
          <a:bodyPr wrap="square" rtlCol="0">
            <a:spAutoFit/>
          </a:bodyPr>
          <a:lstStyle/>
          <a:p>
            <a:pPr algn="ctr" fontAlgn="ctr"/>
            <a:r>
              <a:rPr lang="lv-LV" sz="1100" b="1" i="0" u="none" strike="noStrike" dirty="0">
                <a:solidFill>
                  <a:srgbClr val="FFFFFF"/>
                </a:solidFill>
                <a:effectLst/>
                <a:latin typeface="Verdana" panose="020B0604030504040204" pitchFamily="34" charset="0"/>
              </a:rPr>
              <a:t>Plāns 2026</a:t>
            </a:r>
          </a:p>
        </p:txBody>
      </p:sp>
      <p:sp>
        <p:nvSpPr>
          <p:cNvPr id="15" name="TextBox 14">
            <a:extLst>
              <a:ext uri="{FF2B5EF4-FFF2-40B4-BE49-F238E27FC236}">
                <a16:creationId xmlns:a16="http://schemas.microsoft.com/office/drawing/2014/main" id="{147F67B9-8C05-B5AF-A816-B99434315723}"/>
              </a:ext>
            </a:extLst>
          </p:cNvPr>
          <p:cNvSpPr txBox="1"/>
          <p:nvPr/>
        </p:nvSpPr>
        <p:spPr>
          <a:xfrm>
            <a:off x="6492329" y="2135843"/>
            <a:ext cx="731520" cy="430887"/>
          </a:xfrm>
          <a:prstGeom prst="rect">
            <a:avLst/>
          </a:prstGeom>
          <a:noFill/>
        </p:spPr>
        <p:txBody>
          <a:bodyPr wrap="square" rtlCol="0">
            <a:spAutoFit/>
          </a:bodyPr>
          <a:lstStyle/>
          <a:p>
            <a:pPr algn="ctr" fontAlgn="ctr"/>
            <a:r>
              <a:rPr lang="lv-LV" sz="1100" b="1" i="0" u="none" strike="noStrike" dirty="0">
                <a:solidFill>
                  <a:srgbClr val="FFFFFF"/>
                </a:solidFill>
                <a:effectLst/>
                <a:latin typeface="Verdana" panose="020B0604030504040204" pitchFamily="34" charset="0"/>
              </a:rPr>
              <a:t>Plāns 2027</a:t>
            </a:r>
          </a:p>
        </p:txBody>
      </p:sp>
      <p:sp>
        <p:nvSpPr>
          <p:cNvPr id="16" name="TextBox 15">
            <a:extLst>
              <a:ext uri="{FF2B5EF4-FFF2-40B4-BE49-F238E27FC236}">
                <a16:creationId xmlns:a16="http://schemas.microsoft.com/office/drawing/2014/main" id="{21E8DD27-693F-A17A-EA7B-00852E5EC143}"/>
              </a:ext>
            </a:extLst>
          </p:cNvPr>
          <p:cNvSpPr txBox="1"/>
          <p:nvPr/>
        </p:nvSpPr>
        <p:spPr>
          <a:xfrm>
            <a:off x="7522367" y="2135843"/>
            <a:ext cx="731520" cy="430887"/>
          </a:xfrm>
          <a:prstGeom prst="rect">
            <a:avLst/>
          </a:prstGeom>
          <a:noFill/>
        </p:spPr>
        <p:txBody>
          <a:bodyPr wrap="square" rtlCol="0">
            <a:spAutoFit/>
          </a:bodyPr>
          <a:lstStyle/>
          <a:p>
            <a:pPr algn="ctr" fontAlgn="ctr"/>
            <a:r>
              <a:rPr lang="lv-LV" sz="1100" b="1" i="0" u="none" strike="noStrike" dirty="0">
                <a:solidFill>
                  <a:srgbClr val="FFFFFF"/>
                </a:solidFill>
                <a:effectLst/>
                <a:latin typeface="Verdana" panose="020B0604030504040204" pitchFamily="34" charset="0"/>
              </a:rPr>
              <a:t>Plāns 2028</a:t>
            </a:r>
          </a:p>
        </p:txBody>
      </p:sp>
      <p:sp>
        <p:nvSpPr>
          <p:cNvPr id="17" name="TextBox 16">
            <a:extLst>
              <a:ext uri="{FF2B5EF4-FFF2-40B4-BE49-F238E27FC236}">
                <a16:creationId xmlns:a16="http://schemas.microsoft.com/office/drawing/2014/main" id="{336B78D0-73DE-75C0-EB7A-38BDBEACABF2}"/>
              </a:ext>
            </a:extLst>
          </p:cNvPr>
          <p:cNvSpPr txBox="1"/>
          <p:nvPr/>
        </p:nvSpPr>
        <p:spPr>
          <a:xfrm>
            <a:off x="8870939" y="2262671"/>
            <a:ext cx="2028119" cy="276999"/>
          </a:xfrm>
          <a:prstGeom prst="rect">
            <a:avLst/>
          </a:prstGeom>
          <a:noFill/>
        </p:spPr>
        <p:txBody>
          <a:bodyPr wrap="none" rtlCol="0">
            <a:spAutoFit/>
          </a:bodyPr>
          <a:lstStyle/>
          <a:p>
            <a:r>
              <a:rPr lang="lv-LV" sz="1200" b="1" i="0" u="none" strike="noStrike">
                <a:solidFill>
                  <a:srgbClr val="FFFFFF"/>
                </a:solidFill>
                <a:effectLst/>
                <a:latin typeface="Verdana" panose="020B0604030504040204" pitchFamily="34" charset="0"/>
              </a:rPr>
              <a:t>Sasniegšanas iemesli</a:t>
            </a:r>
          </a:p>
        </p:txBody>
      </p:sp>
      <p:sp>
        <p:nvSpPr>
          <p:cNvPr id="18" name="TextBox 17">
            <a:extLst>
              <a:ext uri="{FF2B5EF4-FFF2-40B4-BE49-F238E27FC236}">
                <a16:creationId xmlns:a16="http://schemas.microsoft.com/office/drawing/2014/main" id="{0C11BAE5-DDFB-1E05-F7BA-BAA9FEE41EFA}"/>
              </a:ext>
            </a:extLst>
          </p:cNvPr>
          <p:cNvSpPr txBox="1"/>
          <p:nvPr/>
        </p:nvSpPr>
        <p:spPr>
          <a:xfrm>
            <a:off x="2584083" y="3290500"/>
            <a:ext cx="825867" cy="276999"/>
          </a:xfrm>
          <a:prstGeom prst="rect">
            <a:avLst/>
          </a:prstGeom>
          <a:noFill/>
        </p:spPr>
        <p:txBody>
          <a:bodyPr wrap="none" rtlCol="0">
            <a:spAutoFit/>
          </a:bodyPr>
          <a:lstStyle/>
          <a:p>
            <a:r>
              <a:rPr lang="lv-LV" sz="1200" dirty="0">
                <a:solidFill>
                  <a:srgbClr val="000000"/>
                </a:solidFill>
                <a:latin typeface="Verdana" panose="020B0604030504040204" pitchFamily="34" charset="0"/>
              </a:rPr>
              <a:t>336 522</a:t>
            </a:r>
            <a:endParaRPr lang="lv-LV" sz="1200" b="0" i="0" u="none" strike="noStrike" dirty="0">
              <a:solidFill>
                <a:srgbClr val="000000"/>
              </a:solidFill>
              <a:effectLst/>
              <a:latin typeface="Verdana" panose="020B0604030504040204" pitchFamily="34" charset="0"/>
            </a:endParaRPr>
          </a:p>
        </p:txBody>
      </p:sp>
      <p:sp>
        <p:nvSpPr>
          <p:cNvPr id="19" name="TextBox 18">
            <a:extLst>
              <a:ext uri="{FF2B5EF4-FFF2-40B4-BE49-F238E27FC236}">
                <a16:creationId xmlns:a16="http://schemas.microsoft.com/office/drawing/2014/main" id="{FB324B3E-8E18-41E2-4E8E-2145D77789F9}"/>
              </a:ext>
            </a:extLst>
          </p:cNvPr>
          <p:cNvSpPr txBox="1"/>
          <p:nvPr/>
        </p:nvSpPr>
        <p:spPr>
          <a:xfrm>
            <a:off x="3561156" y="3290500"/>
            <a:ext cx="891591" cy="276999"/>
          </a:xfrm>
          <a:prstGeom prst="rect">
            <a:avLst/>
          </a:prstGeom>
          <a:noFill/>
        </p:spPr>
        <p:txBody>
          <a:bodyPr wrap="none" rtlCol="0">
            <a:spAutoFit/>
          </a:bodyPr>
          <a:lstStyle/>
          <a:p>
            <a:r>
              <a:rPr lang="lv-LV" sz="1200" b="1" i="0" u="none" strike="noStrike" dirty="0">
                <a:solidFill>
                  <a:srgbClr val="000000"/>
                </a:solidFill>
                <a:effectLst/>
                <a:latin typeface="Verdana" panose="020B0604030504040204" pitchFamily="34" charset="0"/>
              </a:rPr>
              <a:t>240 000</a:t>
            </a:r>
          </a:p>
        </p:txBody>
      </p:sp>
      <p:sp>
        <p:nvSpPr>
          <p:cNvPr id="20" name="TextBox 19">
            <a:extLst>
              <a:ext uri="{FF2B5EF4-FFF2-40B4-BE49-F238E27FC236}">
                <a16:creationId xmlns:a16="http://schemas.microsoft.com/office/drawing/2014/main" id="{5BF918B6-2706-51DC-69DE-137FB25C268D}"/>
              </a:ext>
            </a:extLst>
          </p:cNvPr>
          <p:cNvSpPr txBox="1"/>
          <p:nvPr/>
        </p:nvSpPr>
        <p:spPr>
          <a:xfrm>
            <a:off x="4452747" y="3275108"/>
            <a:ext cx="944489" cy="276999"/>
          </a:xfrm>
          <a:prstGeom prst="rect">
            <a:avLst/>
          </a:prstGeom>
          <a:noFill/>
        </p:spPr>
        <p:txBody>
          <a:bodyPr wrap="none" rtlCol="0">
            <a:spAutoFit/>
          </a:bodyPr>
          <a:lstStyle/>
          <a:p>
            <a:r>
              <a:rPr lang="lv-LV" sz="1200" b="1" i="0" u="none" strike="noStrike" dirty="0">
                <a:solidFill>
                  <a:srgbClr val="000000"/>
                </a:solidFill>
                <a:effectLst/>
                <a:latin typeface="Verdana" panose="020B0604030504040204" pitchFamily="34" charset="0"/>
              </a:rPr>
              <a:t>343 205 </a:t>
            </a:r>
            <a:endParaRPr lang="lv-LV" sz="1400" b="1" i="0" u="none" strike="noStrike" dirty="0">
              <a:solidFill>
                <a:srgbClr val="000000"/>
              </a:solidFill>
              <a:effectLst/>
              <a:latin typeface="Verdana" panose="020B0604030504040204" pitchFamily="34" charset="0"/>
            </a:endParaRPr>
          </a:p>
        </p:txBody>
      </p:sp>
      <p:sp>
        <p:nvSpPr>
          <p:cNvPr id="21" name="TextBox 20">
            <a:extLst>
              <a:ext uri="{FF2B5EF4-FFF2-40B4-BE49-F238E27FC236}">
                <a16:creationId xmlns:a16="http://schemas.microsoft.com/office/drawing/2014/main" id="{4111B17C-C296-BC52-96D0-20F27934356C}"/>
              </a:ext>
            </a:extLst>
          </p:cNvPr>
          <p:cNvSpPr txBox="1"/>
          <p:nvPr/>
        </p:nvSpPr>
        <p:spPr>
          <a:xfrm>
            <a:off x="5507895" y="3290498"/>
            <a:ext cx="825867" cy="276999"/>
          </a:xfrm>
          <a:prstGeom prst="rect">
            <a:avLst/>
          </a:prstGeom>
          <a:noFill/>
        </p:spPr>
        <p:txBody>
          <a:bodyPr wrap="none" rtlCol="0">
            <a:spAutoFit/>
          </a:bodyPr>
          <a:lstStyle/>
          <a:p>
            <a:r>
              <a:rPr lang="lv-LV" sz="1200" b="0" i="0" u="none" strike="noStrike">
                <a:solidFill>
                  <a:srgbClr val="000000"/>
                </a:solidFill>
                <a:effectLst/>
                <a:latin typeface="Verdana" panose="020B0604030504040204" pitchFamily="34" charset="0"/>
              </a:rPr>
              <a:t>240 000</a:t>
            </a:r>
          </a:p>
        </p:txBody>
      </p:sp>
      <p:sp>
        <p:nvSpPr>
          <p:cNvPr id="22" name="TextBox 21">
            <a:extLst>
              <a:ext uri="{FF2B5EF4-FFF2-40B4-BE49-F238E27FC236}">
                <a16:creationId xmlns:a16="http://schemas.microsoft.com/office/drawing/2014/main" id="{B3511406-E4A9-6289-71D9-A4837CAC943C}"/>
              </a:ext>
            </a:extLst>
          </p:cNvPr>
          <p:cNvSpPr txBox="1"/>
          <p:nvPr/>
        </p:nvSpPr>
        <p:spPr>
          <a:xfrm>
            <a:off x="6445155" y="3290498"/>
            <a:ext cx="825867" cy="276999"/>
          </a:xfrm>
          <a:prstGeom prst="rect">
            <a:avLst/>
          </a:prstGeom>
          <a:noFill/>
        </p:spPr>
        <p:txBody>
          <a:bodyPr wrap="none" rtlCol="0">
            <a:spAutoFit/>
          </a:bodyPr>
          <a:lstStyle/>
          <a:p>
            <a:r>
              <a:rPr lang="lv-LV" sz="1200" b="0" i="0" u="none" strike="noStrike">
                <a:solidFill>
                  <a:srgbClr val="000000"/>
                </a:solidFill>
                <a:effectLst/>
                <a:latin typeface="Verdana" panose="020B0604030504040204" pitchFamily="34" charset="0"/>
              </a:rPr>
              <a:t>240 000</a:t>
            </a:r>
          </a:p>
        </p:txBody>
      </p:sp>
      <p:sp>
        <p:nvSpPr>
          <p:cNvPr id="23" name="TextBox 22">
            <a:extLst>
              <a:ext uri="{FF2B5EF4-FFF2-40B4-BE49-F238E27FC236}">
                <a16:creationId xmlns:a16="http://schemas.microsoft.com/office/drawing/2014/main" id="{C0489374-3D35-948B-24DB-238EA233A55A}"/>
              </a:ext>
            </a:extLst>
          </p:cNvPr>
          <p:cNvSpPr txBox="1"/>
          <p:nvPr/>
        </p:nvSpPr>
        <p:spPr>
          <a:xfrm>
            <a:off x="7376559" y="3290498"/>
            <a:ext cx="825867" cy="276999"/>
          </a:xfrm>
          <a:prstGeom prst="rect">
            <a:avLst/>
          </a:prstGeom>
          <a:noFill/>
        </p:spPr>
        <p:txBody>
          <a:bodyPr wrap="none" rtlCol="0">
            <a:spAutoFit/>
          </a:bodyPr>
          <a:lstStyle/>
          <a:p>
            <a:r>
              <a:rPr lang="lv-LV" sz="1200" b="0" i="0" u="none" strike="noStrike">
                <a:solidFill>
                  <a:srgbClr val="000000"/>
                </a:solidFill>
                <a:effectLst/>
                <a:latin typeface="Verdana" panose="020B0604030504040204" pitchFamily="34" charset="0"/>
              </a:rPr>
              <a:t>240 000</a:t>
            </a:r>
          </a:p>
        </p:txBody>
      </p:sp>
      <p:sp>
        <p:nvSpPr>
          <p:cNvPr id="26" name="Rectangle: Rounded Corners 25">
            <a:extLst>
              <a:ext uri="{FF2B5EF4-FFF2-40B4-BE49-F238E27FC236}">
                <a16:creationId xmlns:a16="http://schemas.microsoft.com/office/drawing/2014/main" id="{BBD54022-E85E-DAF0-8257-A2188D762225}"/>
              </a:ext>
            </a:extLst>
          </p:cNvPr>
          <p:cNvSpPr/>
          <p:nvPr/>
        </p:nvSpPr>
        <p:spPr>
          <a:xfrm>
            <a:off x="952500" y="4972050"/>
            <a:ext cx="3852982" cy="1538423"/>
          </a:xfrm>
          <a:prstGeom prst="round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5" name="Picture 24" descr="A group of people in a circle&#10;&#10;AI-generated content may be incorrect.">
            <a:extLst>
              <a:ext uri="{FF2B5EF4-FFF2-40B4-BE49-F238E27FC236}">
                <a16:creationId xmlns:a16="http://schemas.microsoft.com/office/drawing/2014/main" id="{AF095C55-96A6-C6A1-427A-DC51F2A75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770" y="4810125"/>
            <a:ext cx="983662" cy="1056879"/>
          </a:xfrm>
          <a:prstGeom prst="rect">
            <a:avLst/>
          </a:prstGeom>
        </p:spPr>
      </p:pic>
      <p:sp>
        <p:nvSpPr>
          <p:cNvPr id="27" name="TextBox 26">
            <a:extLst>
              <a:ext uri="{FF2B5EF4-FFF2-40B4-BE49-F238E27FC236}">
                <a16:creationId xmlns:a16="http://schemas.microsoft.com/office/drawing/2014/main" id="{E7D8A646-3C21-AFDC-CC78-61A51671714B}"/>
              </a:ext>
            </a:extLst>
          </p:cNvPr>
          <p:cNvSpPr txBox="1"/>
          <p:nvPr/>
        </p:nvSpPr>
        <p:spPr>
          <a:xfrm>
            <a:off x="1409332" y="5069202"/>
            <a:ext cx="3396149" cy="1384995"/>
          </a:xfrm>
          <a:prstGeom prst="rect">
            <a:avLst/>
          </a:prstGeom>
          <a:noFill/>
        </p:spPr>
        <p:txBody>
          <a:bodyPr wrap="square" rtlCol="0">
            <a:spAutoFit/>
          </a:bodyPr>
          <a:lstStyle/>
          <a:p>
            <a:r>
              <a:rPr lang="lv-LV" sz="1200" dirty="0">
                <a:solidFill>
                  <a:schemeClr val="tx1"/>
                </a:solidFill>
                <a:latin typeface="Verdana" panose="020B0604030504040204" pitchFamily="34" charset="0"/>
                <a:ea typeface="Verdana" panose="020B0604030504040204" pitchFamily="34" charset="0"/>
              </a:rPr>
              <a:t>Apmeklētāji Latvijas Nacionālajā dabas muzejā, Latvijas Nacionālajā botāniskajā dārzā, Dabas aizsardzības pārvaldes Dabas izglītības centros, Īpaši aizsargājamo dabas teritoriju apmeklētāju un informācijas centros, Līgatnes dabas takās</a:t>
            </a:r>
            <a:endParaRPr lang="lv-LV" sz="1200" dirty="0">
              <a:solidFill>
                <a:srgbClr val="FF0000"/>
              </a:solidFill>
              <a:latin typeface="Verdana" panose="020B0604030504040204" pitchFamily="34" charset="0"/>
              <a:ea typeface="Verdana" panose="020B0604030504040204" pitchFamily="34" charset="0"/>
            </a:endParaRPr>
          </a:p>
        </p:txBody>
      </p:sp>
      <p:cxnSp>
        <p:nvCxnSpPr>
          <p:cNvPr id="31" name="Straight Arrow Connector 30">
            <a:extLst>
              <a:ext uri="{FF2B5EF4-FFF2-40B4-BE49-F238E27FC236}">
                <a16:creationId xmlns:a16="http://schemas.microsoft.com/office/drawing/2014/main" id="{20203034-326F-B0ED-AA7D-6A8157A623D2}"/>
              </a:ext>
            </a:extLst>
          </p:cNvPr>
          <p:cNvCxnSpPr>
            <a:cxnSpLocks/>
          </p:cNvCxnSpPr>
          <p:nvPr/>
        </p:nvCxnSpPr>
        <p:spPr>
          <a:xfrm flipV="1">
            <a:off x="1052945" y="3594085"/>
            <a:ext cx="581463" cy="1296570"/>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E659CEBC-DAE5-3BF0-7411-AF09FA2EEE1D}"/>
              </a:ext>
            </a:extLst>
          </p:cNvPr>
          <p:cNvSpPr/>
          <p:nvPr/>
        </p:nvSpPr>
        <p:spPr>
          <a:xfrm>
            <a:off x="6762750" y="4962354"/>
            <a:ext cx="3852982" cy="1538423"/>
          </a:xfrm>
          <a:prstGeom prst="round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39" name="Picture 38" descr="A group of people in a circle&#10;&#10;AI-generated content may be incorrect.">
            <a:extLst>
              <a:ext uri="{FF2B5EF4-FFF2-40B4-BE49-F238E27FC236}">
                <a16:creationId xmlns:a16="http://schemas.microsoft.com/office/drawing/2014/main" id="{7736E843-5C19-1088-590F-A3724C00B0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0665" y="4779321"/>
            <a:ext cx="1020357" cy="1047417"/>
          </a:xfrm>
          <a:prstGeom prst="rect">
            <a:avLst/>
          </a:prstGeom>
        </p:spPr>
      </p:pic>
      <p:sp>
        <p:nvSpPr>
          <p:cNvPr id="40" name="TextBox 39">
            <a:extLst>
              <a:ext uri="{FF2B5EF4-FFF2-40B4-BE49-F238E27FC236}">
                <a16:creationId xmlns:a16="http://schemas.microsoft.com/office/drawing/2014/main" id="{41F230D9-7A06-1941-10BD-A56430E3D411}"/>
              </a:ext>
            </a:extLst>
          </p:cNvPr>
          <p:cNvSpPr txBox="1"/>
          <p:nvPr/>
        </p:nvSpPr>
        <p:spPr>
          <a:xfrm>
            <a:off x="7198030" y="5180154"/>
            <a:ext cx="3206478" cy="1015663"/>
          </a:xfrm>
          <a:prstGeom prst="rect">
            <a:avLst/>
          </a:prstGeom>
          <a:noFill/>
        </p:spPr>
        <p:txBody>
          <a:bodyPr wrap="square" rtlCol="0">
            <a:spAutoFit/>
          </a:bodyPr>
          <a:lstStyle/>
          <a:p>
            <a:r>
              <a:rPr lang="lv-LV" sz="1200" dirty="0">
                <a:solidFill>
                  <a:schemeClr val="tx1"/>
                </a:solidFill>
                <a:latin typeface="Verdana" panose="020B0604030504040204" pitchFamily="34" charset="0"/>
                <a:ea typeface="Verdana" panose="020B0604030504040204" pitchFamily="34" charset="0"/>
              </a:rPr>
              <a:t>Tiek paredzēts, ka apmeklētāju skaits samazināsies sakarā ar finansējuma samazinājumu, daļa infrastruktūras objektu būs avārijas stāvoklī un slēdzami</a:t>
            </a:r>
          </a:p>
        </p:txBody>
      </p:sp>
      <p:cxnSp>
        <p:nvCxnSpPr>
          <p:cNvPr id="42" name="Straight Arrow Connector 41">
            <a:extLst>
              <a:ext uri="{FF2B5EF4-FFF2-40B4-BE49-F238E27FC236}">
                <a16:creationId xmlns:a16="http://schemas.microsoft.com/office/drawing/2014/main" id="{3E4A2927-EA75-9CD6-723C-FE9D55B83B61}"/>
              </a:ext>
            </a:extLst>
          </p:cNvPr>
          <p:cNvCxnSpPr/>
          <p:nvPr/>
        </p:nvCxnSpPr>
        <p:spPr>
          <a:xfrm flipH="1" flipV="1">
            <a:off x="6879063" y="3846102"/>
            <a:ext cx="171450" cy="1128280"/>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C44D191-B042-1924-8CEB-0C18EBAF7344}"/>
              </a:ext>
            </a:extLst>
          </p:cNvPr>
          <p:cNvSpPr txBox="1"/>
          <p:nvPr/>
        </p:nvSpPr>
        <p:spPr>
          <a:xfrm>
            <a:off x="5152086" y="3198165"/>
            <a:ext cx="290322" cy="369332"/>
          </a:xfrm>
          <a:prstGeom prst="rect">
            <a:avLst/>
          </a:prstGeom>
          <a:noFill/>
        </p:spPr>
        <p:txBody>
          <a:bodyPr wrap="square">
            <a:spAutoFit/>
          </a:bodyPr>
          <a:lstStyle/>
          <a:p>
            <a:r>
              <a:rPr lang="lv-LV" sz="1800" b="1" i="0" u="none" strike="noStrike" dirty="0">
                <a:solidFill>
                  <a:srgbClr val="29702A"/>
                </a:solidFill>
                <a:effectLst/>
                <a:latin typeface="Wingdings 3" panose="05040102010807070707" pitchFamily="18" charset="2"/>
              </a:rPr>
              <a:t>#</a:t>
            </a:r>
            <a:endParaRPr lang="lv-LV" dirty="0"/>
          </a:p>
        </p:txBody>
      </p:sp>
    </p:spTree>
    <p:extLst>
      <p:ext uri="{BB962C8B-B14F-4D97-AF65-F5344CB8AC3E}">
        <p14:creationId xmlns:p14="http://schemas.microsoft.com/office/powerpoint/2010/main" val="3659589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78821-0ACF-314D-7C87-3D3B65D7B1CE}"/>
            </a:ext>
          </a:extLst>
        </p:cNvPr>
        <p:cNvGrpSpPr/>
        <p:nvPr/>
      </p:nvGrpSpPr>
      <p:grpSpPr>
        <a:xfrm>
          <a:off x="0" y="0"/>
          <a:ext cx="0" cy="0"/>
          <a:chOff x="0" y="0"/>
          <a:chExt cx="0" cy="0"/>
        </a:xfrm>
      </p:grpSpPr>
      <p:sp>
        <p:nvSpPr>
          <p:cNvPr id="43" name="Title 1">
            <a:extLst>
              <a:ext uri="{FF2B5EF4-FFF2-40B4-BE49-F238E27FC236}">
                <a16:creationId xmlns:a16="http://schemas.microsoft.com/office/drawing/2014/main" id="{57440272-2CB8-7B52-35F6-66D67555F896}"/>
              </a:ext>
            </a:extLst>
          </p:cNvPr>
          <p:cNvSpPr>
            <a:spLocks noGrp="1"/>
          </p:cNvSpPr>
          <p:nvPr>
            <p:ph type="title"/>
          </p:nvPr>
        </p:nvSpPr>
        <p:spPr>
          <a:xfrm>
            <a:off x="2517581" y="215581"/>
            <a:ext cx="8852758" cy="1066799"/>
          </a:xfrm>
        </p:spPr>
        <p:txBody>
          <a:bodyPr>
            <a:normAutofit/>
          </a:bodyPr>
          <a:lstStyle/>
          <a:p>
            <a:pPr algn="ctr"/>
            <a:r>
              <a:rPr lang="lv-LV" sz="1800" dirty="0">
                <a:solidFill>
                  <a:srgbClr val="008000"/>
                </a:solidFill>
              </a:rPr>
              <a:t>3. Reģionu attīstības, teritoriālās sadarbības, publisko pakalpojumu un digitālās transformācijas politikas īstenošana</a:t>
            </a:r>
            <a:endParaRPr lang="lv-LV" sz="1800" dirty="0">
              <a:solidFill>
                <a:srgbClr val="008000"/>
              </a:solidFill>
              <a:cs typeface="Times New Roman" panose="02020603050405020304" pitchFamily="18" charset="0"/>
            </a:endParaRPr>
          </a:p>
        </p:txBody>
      </p:sp>
      <p:graphicFrame>
        <p:nvGraphicFramePr>
          <p:cNvPr id="2" name="Content Placeholder 5">
            <a:extLst>
              <a:ext uri="{FF2B5EF4-FFF2-40B4-BE49-F238E27FC236}">
                <a16:creationId xmlns:a16="http://schemas.microsoft.com/office/drawing/2014/main" id="{4BEE8087-00B2-8233-C8D0-4B143ACED740}"/>
              </a:ext>
            </a:extLst>
          </p:cNvPr>
          <p:cNvGraphicFramePr>
            <a:graphicFrameLocks/>
          </p:cNvGraphicFramePr>
          <p:nvPr>
            <p:extLst>
              <p:ext uri="{D42A27DB-BD31-4B8C-83A1-F6EECF244321}">
                <p14:modId xmlns:p14="http://schemas.microsoft.com/office/powerpoint/2010/main" val="1342230839"/>
              </p:ext>
            </p:extLst>
          </p:nvPr>
        </p:nvGraphicFramePr>
        <p:xfrm>
          <a:off x="6096000" y="1558552"/>
          <a:ext cx="5590030" cy="2447275"/>
        </p:xfrm>
        <a:graphic>
          <a:graphicData uri="http://schemas.openxmlformats.org/drawingml/2006/table">
            <a:tbl>
              <a:tblPr firstRow="1" bandRow="1">
                <a:tableStyleId>{5C22544A-7EE6-4342-B048-85BDC9FD1C3A}</a:tableStyleId>
              </a:tblPr>
              <a:tblGrid>
                <a:gridCol w="2331420">
                  <a:extLst>
                    <a:ext uri="{9D8B030D-6E8A-4147-A177-3AD203B41FA5}">
                      <a16:colId xmlns:a16="http://schemas.microsoft.com/office/drawing/2014/main" val="2549937459"/>
                    </a:ext>
                  </a:extLst>
                </a:gridCol>
                <a:gridCol w="1352152">
                  <a:extLst>
                    <a:ext uri="{9D8B030D-6E8A-4147-A177-3AD203B41FA5}">
                      <a16:colId xmlns:a16="http://schemas.microsoft.com/office/drawing/2014/main" val="832920660"/>
                    </a:ext>
                  </a:extLst>
                </a:gridCol>
                <a:gridCol w="1019443">
                  <a:extLst>
                    <a:ext uri="{9D8B030D-6E8A-4147-A177-3AD203B41FA5}">
                      <a16:colId xmlns:a16="http://schemas.microsoft.com/office/drawing/2014/main" val="3079884379"/>
                    </a:ext>
                  </a:extLst>
                </a:gridCol>
                <a:gridCol w="887015">
                  <a:extLst>
                    <a:ext uri="{9D8B030D-6E8A-4147-A177-3AD203B41FA5}">
                      <a16:colId xmlns:a16="http://schemas.microsoft.com/office/drawing/2014/main" val="273717677"/>
                    </a:ext>
                  </a:extLst>
                </a:gridCol>
              </a:tblGrid>
              <a:tr h="574962">
                <a:tc>
                  <a:txBody>
                    <a:bodyPr/>
                    <a:lstStyle/>
                    <a:p>
                      <a:pPr algn="l"/>
                      <a:r>
                        <a:rPr lang="lv-LV" sz="1100" dirty="0">
                          <a:solidFill>
                            <a:schemeClr val="tx1"/>
                          </a:solidFill>
                          <a:latin typeface="Verdana" panose="020B0604030504040204" pitchFamily="34" charset="0"/>
                          <a:ea typeface="Verdana" panose="020B0604030504040204" pitchFamily="34" charset="0"/>
                          <a:cs typeface="Times New Roman" panose="02020603050405020304" pitchFamily="18" charset="0"/>
                        </a:rPr>
                        <a:t>Politikas rezultatīvie rādītāji</a:t>
                      </a:r>
                    </a:p>
                  </a:txBody>
                  <a:tcPr anchor="ctr">
                    <a:solidFill>
                      <a:schemeClr val="bg1">
                        <a:lumMod val="95000"/>
                      </a:schemeClr>
                    </a:solidFill>
                  </a:tcPr>
                </a:tc>
                <a:tc>
                  <a:txBody>
                    <a:bodyPr/>
                    <a:lstStyle/>
                    <a:p>
                      <a:pPr algn="ctr"/>
                      <a:r>
                        <a:rPr lang="lv-LV" sz="1100" noProof="0" dirty="0">
                          <a:solidFill>
                            <a:schemeClr val="tx1"/>
                          </a:solidFill>
                          <a:latin typeface="Verdana" panose="020B0604030504040204" pitchFamily="34" charset="0"/>
                          <a:ea typeface="Verdana" panose="020B0604030504040204" pitchFamily="34" charset="0"/>
                          <a:cs typeface="Times New Roman" panose="02020603050405020304" pitchFamily="18" charset="0"/>
                        </a:rPr>
                        <a:t>Faktiskā</a:t>
                      </a:r>
                      <a:r>
                        <a:rPr lang="en-US" sz="1100" dirty="0">
                          <a:solidFill>
                            <a:schemeClr val="tx1"/>
                          </a:solidFill>
                          <a:latin typeface="Verdana" panose="020B0604030504040204" pitchFamily="34" charset="0"/>
                          <a:ea typeface="Verdana" panose="020B0604030504040204" pitchFamily="34" charset="0"/>
                          <a:cs typeface="Times New Roman" panose="02020603050405020304" pitchFamily="18" charset="0"/>
                        </a:rPr>
                        <a:t> </a:t>
                      </a:r>
                      <a:r>
                        <a:rPr lang="lv-LV" sz="1100" noProof="0" dirty="0">
                          <a:solidFill>
                            <a:schemeClr val="tx1"/>
                          </a:solidFill>
                          <a:latin typeface="Verdana" panose="020B0604030504040204" pitchFamily="34" charset="0"/>
                          <a:ea typeface="Verdana" panose="020B0604030504040204" pitchFamily="34" charset="0"/>
                          <a:cs typeface="Times New Roman" panose="02020603050405020304" pitchFamily="18" charset="0"/>
                        </a:rPr>
                        <a:t>vērtība</a:t>
                      </a:r>
                    </a:p>
                  </a:txBody>
                  <a:tcPr anchor="ctr">
                    <a:solidFill>
                      <a:schemeClr val="bg1">
                        <a:lumMod val="95000"/>
                      </a:schemeClr>
                    </a:solidFill>
                  </a:tcPr>
                </a:tc>
                <a:tc>
                  <a:txBody>
                    <a:bodyPr/>
                    <a:lstStyle/>
                    <a:p>
                      <a:pPr algn="ctr"/>
                      <a:r>
                        <a:rPr lang="lv-LV" sz="1100" dirty="0">
                          <a:solidFill>
                            <a:schemeClr val="tx1"/>
                          </a:solidFill>
                          <a:latin typeface="Verdana" panose="020B0604030504040204" pitchFamily="34" charset="0"/>
                          <a:ea typeface="Verdana" panose="020B0604030504040204" pitchFamily="34" charset="0"/>
                          <a:cs typeface="Times New Roman" panose="02020603050405020304" pitchFamily="18" charset="0"/>
                        </a:rPr>
                        <a:t>Faktiskā vērtība</a:t>
                      </a:r>
                    </a:p>
                  </a:txBody>
                  <a:tcPr anchor="ctr">
                    <a:solidFill>
                      <a:schemeClr val="accent3">
                        <a:lumMod val="40000"/>
                        <a:lumOff val="60000"/>
                      </a:schemeClr>
                    </a:solidFill>
                  </a:tcPr>
                </a:tc>
                <a:tc>
                  <a:txBody>
                    <a:bodyPr/>
                    <a:lstStyle/>
                    <a:p>
                      <a:pPr algn="ctr"/>
                      <a:r>
                        <a:rPr lang="lv-LV" sz="1100" noProof="0" dirty="0">
                          <a:solidFill>
                            <a:schemeClr val="tx1"/>
                          </a:solidFill>
                          <a:latin typeface="Verdana" panose="020B0604030504040204" pitchFamily="34" charset="0"/>
                          <a:ea typeface="Verdana" panose="020B0604030504040204" pitchFamily="34" charset="0"/>
                          <a:cs typeface="Times New Roman" panose="02020603050405020304" pitchFamily="18" charset="0"/>
                        </a:rPr>
                        <a:t>Plānotā vērtība</a:t>
                      </a:r>
                    </a:p>
                  </a:txBody>
                  <a:tcPr anchor="ctr">
                    <a:solidFill>
                      <a:schemeClr val="accent5">
                        <a:lumMod val="20000"/>
                        <a:lumOff val="80000"/>
                      </a:schemeClr>
                    </a:solidFill>
                  </a:tcPr>
                </a:tc>
                <a:extLst>
                  <a:ext uri="{0D108BD9-81ED-4DB2-BD59-A6C34878D82A}">
                    <a16:rowId xmlns:a16="http://schemas.microsoft.com/office/drawing/2014/main" val="1037787996"/>
                  </a:ext>
                </a:extLst>
              </a:tr>
              <a:tr h="1872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solidFill>
                            <a:schemeClr val="tx1"/>
                          </a:solidFill>
                          <a:latin typeface="Verdana" panose="020B0604030504040204" pitchFamily="34" charset="0"/>
                          <a:ea typeface="Verdana" panose="020B0604030504040204" pitchFamily="34" charset="0"/>
                          <a:cs typeface="Times New Roman" panose="02020603050405020304" pitchFamily="18" charset="0"/>
                        </a:rPr>
                        <a:t>Reģionālā IKP starpība – četru mazāk attīstīto plānošanas reģionu vidējais IKP uz vienu iedzīvotāju līmenis pret augstāk attīstīto plānošanas reģionu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solidFill>
                            <a:schemeClr val="tx1"/>
                          </a:solidFill>
                          <a:latin typeface="Verdana" panose="020B0604030504040204" pitchFamily="34" charset="0"/>
                          <a:ea typeface="Verdana" panose="020B0604030504040204" pitchFamily="34" charset="0"/>
                          <a:cs typeface="Times New Roman" panose="02020603050405020304" pitchFamily="18" charset="0"/>
                        </a:rPr>
                        <a:t>ES fondu investīciju rezultātā jaunradītās darbavietas privātajos komersantos (skaits)</a:t>
                      </a:r>
                    </a:p>
                  </a:txBody>
                  <a:tcPr anchor="ctr">
                    <a:solidFill>
                      <a:schemeClr val="bg1">
                        <a:lumMod val="95000"/>
                      </a:scheme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100" dirty="0">
                          <a:solidFill>
                            <a:schemeClr val="tx1"/>
                          </a:solidFill>
                          <a:latin typeface="Verdana" panose="020B0604030504040204" pitchFamily="34" charset="0"/>
                          <a:ea typeface="Verdana" panose="020B0604030504040204" pitchFamily="34" charset="0"/>
                          <a:cs typeface="Times New Roman" panose="02020603050405020304" pitchFamily="18" charset="0"/>
                        </a:rPr>
                        <a:t>43,7        (2022)</a:t>
                      </a:r>
                    </a:p>
                    <a:p>
                      <a:pPr algn="ctr"/>
                      <a:endParaRPr lang="lv-LV" sz="11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lgn="ctr"/>
                      <a:endParaRPr lang="lv-LV" sz="11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lgn="ctr"/>
                      <a:endParaRPr lang="lv-LV" sz="11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lgn="ctr"/>
                      <a:r>
                        <a:rPr lang="lv-LV" sz="1100" dirty="0">
                          <a:solidFill>
                            <a:schemeClr val="tx1"/>
                          </a:solidFill>
                          <a:latin typeface="Verdana" panose="020B0604030504040204" pitchFamily="34" charset="0"/>
                          <a:ea typeface="Verdana" panose="020B0604030504040204" pitchFamily="34" charset="0"/>
                          <a:cs typeface="Times New Roman" panose="02020603050405020304" pitchFamily="18" charset="0"/>
                        </a:rPr>
                        <a:t>373</a:t>
                      </a:r>
                    </a:p>
                    <a:p>
                      <a:pPr algn="ctr"/>
                      <a:r>
                        <a:rPr lang="lv-LV" sz="1100" dirty="0">
                          <a:solidFill>
                            <a:schemeClr val="tx1"/>
                          </a:solidFill>
                          <a:latin typeface="Verdana" panose="020B0604030504040204" pitchFamily="34" charset="0"/>
                          <a:ea typeface="Verdana" panose="020B0604030504040204" pitchFamily="34" charset="0"/>
                          <a:cs typeface="Times New Roman" panose="02020603050405020304" pitchFamily="18" charset="0"/>
                        </a:rPr>
                        <a:t>(2023) </a:t>
                      </a:r>
                    </a:p>
                  </a:txBody>
                  <a:tcPr anchor="ctr">
                    <a:solidFill>
                      <a:schemeClr val="bg1">
                        <a:lumMod val="95000"/>
                      </a:schemeClr>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100" b="1" dirty="0">
                          <a:solidFill>
                            <a:schemeClr val="tx1"/>
                          </a:solidFill>
                          <a:latin typeface="Verdana" panose="020B0604030504040204" pitchFamily="34" charset="0"/>
                          <a:ea typeface="Verdana" panose="020B0604030504040204" pitchFamily="34" charset="0"/>
                          <a:cs typeface="Times New Roman" panose="02020603050405020304" pitchFamily="18" charset="0"/>
                        </a:rPr>
                        <a:t>43 </a:t>
                      </a:r>
                    </a:p>
                    <a:p>
                      <a:pPr marL="0" marR="0" lvl="0" indent="0" algn="ctr" defTabSz="939575" rtl="0" eaLnBrk="1" fontAlgn="auto" latinLnBrk="0" hangingPunct="1">
                        <a:lnSpc>
                          <a:spcPct val="100000"/>
                        </a:lnSpc>
                        <a:spcBef>
                          <a:spcPts val="0"/>
                        </a:spcBef>
                        <a:spcAft>
                          <a:spcPts val="0"/>
                        </a:spcAft>
                        <a:buClrTx/>
                        <a:buSzTx/>
                        <a:buFontTx/>
                        <a:buNone/>
                        <a:tabLst/>
                        <a:defRPr/>
                      </a:pPr>
                      <a:r>
                        <a:rPr lang="lv-LV" sz="1100" b="1" dirty="0">
                          <a:solidFill>
                            <a:schemeClr val="tx1"/>
                          </a:solidFill>
                          <a:latin typeface="Verdana" panose="020B0604030504040204" pitchFamily="34" charset="0"/>
                          <a:ea typeface="Verdana" panose="020B0604030504040204" pitchFamily="34" charset="0"/>
                          <a:cs typeface="Times New Roman" panose="02020603050405020304" pitchFamily="18" charset="0"/>
                        </a:rPr>
                        <a:t>(2023)</a:t>
                      </a:r>
                    </a:p>
                    <a:p>
                      <a:pPr algn="ctr"/>
                      <a:endParaRPr lang="lv-LV" sz="11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lgn="ctr"/>
                      <a:endParaRPr lang="lv-LV" sz="11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lgn="ctr"/>
                      <a:endParaRPr lang="lv-LV" sz="11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lgn="ctr"/>
                      <a:r>
                        <a:rPr lang="lv-LV" sz="1100" b="1" dirty="0">
                          <a:solidFill>
                            <a:schemeClr val="tx1"/>
                          </a:solidFill>
                          <a:latin typeface="Verdana" panose="020B0604030504040204" pitchFamily="34" charset="0"/>
                          <a:ea typeface="Verdana" panose="020B0604030504040204" pitchFamily="34" charset="0"/>
                          <a:cs typeface="Times New Roman" panose="02020603050405020304" pitchFamily="18" charset="0"/>
                        </a:rPr>
                        <a:t>5 334      (2025)</a:t>
                      </a:r>
                    </a:p>
                  </a:txBody>
                  <a:tcPr anchor="ctr">
                    <a:solidFill>
                      <a:schemeClr val="accent3">
                        <a:lumMod val="40000"/>
                        <a:lumOff val="60000"/>
                      </a:schemeClr>
                    </a:solidFill>
                  </a:tcPr>
                </a:tc>
                <a:tc>
                  <a:txBody>
                    <a:bodyPr/>
                    <a:lstStyle/>
                    <a:p>
                      <a:pPr algn="ctr"/>
                      <a:r>
                        <a:rPr lang="lv-LV" sz="1100" b="0" dirty="0">
                          <a:solidFill>
                            <a:schemeClr val="tx1"/>
                          </a:solidFill>
                          <a:latin typeface="Verdana" panose="020B0604030504040204" pitchFamily="34" charset="0"/>
                          <a:ea typeface="Verdana" panose="020B0604030504040204" pitchFamily="34" charset="0"/>
                          <a:cs typeface="Times New Roman" panose="02020603050405020304" pitchFamily="18" charset="0"/>
                        </a:rPr>
                        <a:t>55</a:t>
                      </a:r>
                    </a:p>
                    <a:p>
                      <a:pPr marL="0" marR="0" lvl="0" indent="0" algn="ctr" defTabSz="939575" rtl="0" eaLnBrk="1" fontAlgn="auto" latinLnBrk="0" hangingPunct="1">
                        <a:lnSpc>
                          <a:spcPct val="100000"/>
                        </a:lnSpc>
                        <a:spcBef>
                          <a:spcPts val="0"/>
                        </a:spcBef>
                        <a:spcAft>
                          <a:spcPts val="0"/>
                        </a:spcAft>
                        <a:buClrTx/>
                        <a:buSzTx/>
                        <a:buFontTx/>
                        <a:buNone/>
                        <a:tabLst/>
                        <a:defRPr/>
                      </a:pPr>
                      <a:r>
                        <a:rPr lang="lv-LV" sz="1100" noProof="0" dirty="0">
                          <a:solidFill>
                            <a:schemeClr val="tx1"/>
                          </a:solidFill>
                          <a:latin typeface="Verdana" panose="020B0604030504040204" pitchFamily="34" charset="0"/>
                          <a:ea typeface="Verdana" panose="020B0604030504040204" pitchFamily="34" charset="0"/>
                          <a:cs typeface="Times New Roman" panose="02020603050405020304" pitchFamily="18" charset="0"/>
                        </a:rPr>
                        <a:t>(2027)</a:t>
                      </a:r>
                      <a:endParaRPr lang="lv-LV" sz="11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lgn="ctr"/>
                      <a:endParaRPr lang="lv-LV" sz="1100" b="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lgn="ctr"/>
                      <a:endParaRPr lang="lv-LV" sz="1100" b="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lgn="ctr"/>
                      <a:endParaRPr lang="lv-LV" sz="1100" b="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lgn="ctr"/>
                      <a:r>
                        <a:rPr lang="lv-LV" sz="1100" b="0" dirty="0">
                          <a:solidFill>
                            <a:schemeClr val="tx1"/>
                          </a:solidFill>
                          <a:latin typeface="Verdana" panose="020B0604030504040204" pitchFamily="34" charset="0"/>
                          <a:ea typeface="Verdana" panose="020B0604030504040204" pitchFamily="34" charset="0"/>
                          <a:cs typeface="Times New Roman" panose="02020603050405020304" pitchFamily="18" charset="0"/>
                        </a:rPr>
                        <a:t>5 228</a:t>
                      </a:r>
                    </a:p>
                    <a:p>
                      <a:pPr algn="ctr"/>
                      <a:r>
                        <a:rPr lang="lv-LV" sz="1100" b="0" dirty="0">
                          <a:solidFill>
                            <a:schemeClr val="tx1"/>
                          </a:solidFill>
                          <a:latin typeface="Verdana" panose="020B0604030504040204" pitchFamily="34" charset="0"/>
                          <a:ea typeface="Verdana" panose="020B0604030504040204" pitchFamily="34" charset="0"/>
                          <a:cs typeface="Times New Roman" panose="02020603050405020304" pitchFamily="18" charset="0"/>
                        </a:rPr>
                        <a:t>(2028)</a:t>
                      </a:r>
                    </a:p>
                  </a:txBody>
                  <a:tcPr anchor="ctr">
                    <a:solidFill>
                      <a:schemeClr val="accent5">
                        <a:lumMod val="20000"/>
                        <a:lumOff val="80000"/>
                      </a:schemeClr>
                    </a:solidFill>
                  </a:tcPr>
                </a:tc>
                <a:extLst>
                  <a:ext uri="{0D108BD9-81ED-4DB2-BD59-A6C34878D82A}">
                    <a16:rowId xmlns:a16="http://schemas.microsoft.com/office/drawing/2014/main" val="3817396710"/>
                  </a:ext>
                </a:extLst>
              </a:tr>
            </a:tbl>
          </a:graphicData>
        </a:graphic>
      </p:graphicFrame>
      <p:sp>
        <p:nvSpPr>
          <p:cNvPr id="5" name="Title 1">
            <a:extLst>
              <a:ext uri="{FF2B5EF4-FFF2-40B4-BE49-F238E27FC236}">
                <a16:creationId xmlns:a16="http://schemas.microsoft.com/office/drawing/2014/main" id="{4B65ABC3-DB85-F0AD-BE66-5CCCA4CAA873}"/>
              </a:ext>
            </a:extLst>
          </p:cNvPr>
          <p:cNvSpPr txBox="1">
            <a:spLocks/>
          </p:cNvSpPr>
          <p:nvPr/>
        </p:nvSpPr>
        <p:spPr>
          <a:xfrm>
            <a:off x="1327523" y="1483681"/>
            <a:ext cx="4021820" cy="3642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lv-LV" sz="1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3. Jomas izdevumi, milj. </a:t>
            </a:r>
            <a:r>
              <a:rPr kumimoji="0" lang="lv-LV" sz="12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euro</a:t>
            </a:r>
            <a:endPar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6" name="Content Placeholder 3">
            <a:extLst>
              <a:ext uri="{FF2B5EF4-FFF2-40B4-BE49-F238E27FC236}">
                <a16:creationId xmlns:a16="http://schemas.microsoft.com/office/drawing/2014/main" id="{7347A83A-D612-60A6-5F41-FFE2B4BFDA04}"/>
              </a:ext>
            </a:extLst>
          </p:cNvPr>
          <p:cNvSpPr txBox="1">
            <a:spLocks/>
          </p:cNvSpPr>
          <p:nvPr/>
        </p:nvSpPr>
        <p:spPr>
          <a:xfrm>
            <a:off x="138684" y="3873361"/>
            <a:ext cx="11914632" cy="2984639"/>
          </a:xfrm>
          <a:prstGeom prst="rect">
            <a:avLst/>
          </a:prstGeom>
          <a:ln>
            <a:solidFill>
              <a:schemeClr val="accent1"/>
            </a:solidFill>
          </a:ln>
        </p:spPr>
        <p:txBody>
          <a:bodyPr>
            <a:noAutofit/>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000" b="1" i="0" u="none" strike="noStrike" kern="1200" cap="none" spc="0" normalizeH="0" baseline="0" noProof="0" dirty="0">
                <a:ln>
                  <a:noFill/>
                </a:ln>
                <a:effectLst/>
                <a:uLnTx/>
                <a:uFillTx/>
                <a:latin typeface="Verdana" panose="020B0604030504040204" pitchFamily="34" charset="0"/>
                <a:ea typeface="Verdana" panose="020B0604030504040204" pitchFamily="34" charset="0"/>
              </a:rPr>
              <a:t>Reģionu attīstības, teritoriālās sadarbības darba virzienā  </a:t>
            </a:r>
            <a:r>
              <a:rPr kumimoji="0" lang="lv-LV" sz="10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nodrošināta plānošanas reģionu pamatfunkciju izpilde un attīstības procesu koordinācija, īstenoti atbalsta pasākumi </a:t>
            </a:r>
            <a:r>
              <a:rPr kumimoji="0" lang="lv-LV" sz="10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rPr>
              <a:t>remigrācijas</a:t>
            </a:r>
            <a:r>
              <a:rPr kumimoji="0" lang="lv-LV" sz="10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 veicināšanai (reģionālo </a:t>
            </a:r>
            <a:r>
              <a:rPr kumimoji="0" lang="lv-LV" sz="10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rPr>
              <a:t>remigrācijas</a:t>
            </a:r>
            <a:r>
              <a:rPr kumimoji="0" lang="lv-LV" sz="10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 koordinatoru tīkls), kā arī nodrošināts atbalsts Latgales speciālās ekonomiskās zonas (SEZ) kapacitātes stiprināšanai. No kopumā 11 rādītājiem sekmīgi sasniegti vai pārsniegti ir 10. Atlikušajā 1 rādītājā (atzinumu sniegšanu pašvaldībām  par vietējo pašvaldību attīstības stratēģiju un attīstības programmu projektiem) konstatētā  novirze (26,7%) ir pamatota ar objektīviem ārējiem apstākļiem, jo atzinumi sniegti atbilstoši pašvaldību pieprasījumam, kuru skaitu iepriekš grūti prognozēt. Nodrošinātas pašvaldību darbinieku apmācības, īstenoti uzņēmējdarbības veicināšanas pasākumi. Nodrošinātas 15 (plānots 13) konsultācijas potenciālajiem investoriem ražošanas un pakalpojumu attīstībai nepieciešamās infrastruktūras atrašanai un attīstībai, īstenotas tirdzniecības misijas, dalība gadatirgos un citi uzņēmējdarbību veicinoši pasākumi - kopā 26 (plānots 10). Plānošanas reģionu atbalsta pasākumos iesaistīti 989 komersanti (plānots 750). Vienlaikus nodrošināts </a:t>
            </a:r>
            <a:r>
              <a:rPr kumimoji="0" lang="lv-LV" sz="10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rPr>
              <a:t>remigrācijas</a:t>
            </a:r>
            <a:r>
              <a:rPr kumimoji="0" lang="lv-LV" sz="10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 atbalsts (ar koordinatoru palīdzību pārskata periodā atgriezušies 882 cilvēki) un Latgales SEZ kapacitātes stiprināšana (noslēgti 19 līgumi, </a:t>
            </a:r>
            <a:r>
              <a:rPr kumimoji="0" lang="lv-LV" sz="10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rPr>
              <a:t>jaunizveidotas</a:t>
            </a:r>
            <a:r>
              <a:rPr kumimoji="0" lang="lv-LV" sz="10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 83 darba vietas). </a:t>
            </a: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000" b="1" i="0" u="none" strike="noStrike" kern="1200" cap="none" spc="0" normalizeH="0" baseline="0" noProof="0" dirty="0">
                <a:ln>
                  <a:noFill/>
                </a:ln>
                <a:effectLst/>
                <a:uLnTx/>
                <a:uFillTx/>
                <a:latin typeface="Verdana" panose="020B0604030504040204" pitchFamily="34" charset="0"/>
                <a:ea typeface="Verdana" panose="020B0604030504040204" pitchFamily="34" charset="0"/>
              </a:rPr>
              <a:t>Publisko pakalpojumu un digitālās transformācijas politikas īstenošanas ietvaros </a:t>
            </a:r>
            <a:r>
              <a:rPr kumimoji="0" lang="lv-LV" sz="10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novērtēti 23 rezultatīvie rādītāji; to vidējā izpilde pret plānu ir 101,9%. Tas nozīmē, ka vairākums mērķu ir sasniegti vai pārsniegti, un (pie nemainīgiem resursiem) tas liecina par labu izmaksu efektivitāti. </a:t>
            </a: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0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Augstas efektivitātes rezultatīvie rādītāji: Oficiālo elektronisko adrešu informācijas sistēmas lietotāju skaits: izpilde 209,8% pret plānu. Rādītājs ievērojami pārsniedz prognozi, kas norāda uz pakalpojuma strauju pieprasījumu. EIS e‑katalogu specifikāciju pirkumi: 120,0% pret plānu – augstāka centralizēto iepirkumu izmantošana.  VISS “Maksājumu modulis” izmantošana: 116,0% pret plānu. </a:t>
            </a: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0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Pieejamības mērķi: RAIM/ESVIS/VIRSIS/latvija.gov.lv u.c. pārsvarā sasniegti 100% vai nedaudz pārsniegti (~100–101%), kas atbilst paredzamai un efektīvai infrastruktūras uzturēšanai. Programmas ietvaros noteiktie mērķi pārsvarā ir sasniegti, vairākās pozīcijās — būtiski pārsniegti. Sistēmu pieejamības mērķi pārsvarā sasniegti (~100%), apliecinot stabilu un efektīvu koplietošanas infrastruktūras uzturēšanu. Programmas darbība vērtējama kā atbilstoša piešķirtajiem resursiem. Novirzes atsevišķu rādītāju izpildē ir pamatotas ar objektīviem ārējiem apstākļiem. Prioritāra pasākuma "Valsts IKT </a:t>
            </a:r>
            <a:r>
              <a:rPr kumimoji="0" lang="lv-LV" sz="10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rPr>
              <a:t>profesionalizācija</a:t>
            </a:r>
            <a:r>
              <a:rPr kumimoji="0" lang="lv-LV" sz="10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 - Valsts digitālā attīstība" rādītāji sasniegti 100% un aktivitātes īstenotas izmaksu ziņā efektīvi, sasniedzot nozīmīgus operatīvos un stratēģiskos rezultātus. Jomas īstenošana vērtējama kā sekmīga un efektīva.</a:t>
            </a:r>
          </a:p>
        </p:txBody>
      </p:sp>
      <p:sp>
        <p:nvSpPr>
          <p:cNvPr id="8" name="TextBox 7">
            <a:extLst>
              <a:ext uri="{FF2B5EF4-FFF2-40B4-BE49-F238E27FC236}">
                <a16:creationId xmlns:a16="http://schemas.microsoft.com/office/drawing/2014/main" id="{C612FA04-6F66-0C9E-8F4C-E7EC42C4E6DA}"/>
              </a:ext>
            </a:extLst>
          </p:cNvPr>
          <p:cNvSpPr txBox="1"/>
          <p:nvPr/>
        </p:nvSpPr>
        <p:spPr>
          <a:xfrm>
            <a:off x="2320346" y="1238880"/>
            <a:ext cx="9566576" cy="276999"/>
          </a:xfrm>
          <a:prstGeom prst="rect">
            <a:avLst/>
          </a:prstGeom>
          <a:solidFill>
            <a:srgbClr val="F4E285"/>
          </a:solid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Politikas mērķis: </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reģionu potenciāla attīstība un ekonomisko atšķirību mazināšana</a:t>
            </a:r>
          </a:p>
        </p:txBody>
      </p:sp>
      <p:graphicFrame>
        <p:nvGraphicFramePr>
          <p:cNvPr id="3" name="Chart 2">
            <a:extLst>
              <a:ext uri="{FF2B5EF4-FFF2-40B4-BE49-F238E27FC236}">
                <a16:creationId xmlns:a16="http://schemas.microsoft.com/office/drawing/2014/main" id="{CFB98D7F-61A1-6DC1-E737-06300CDB8150}"/>
              </a:ext>
            </a:extLst>
          </p:cNvPr>
          <p:cNvGraphicFramePr>
            <a:graphicFrameLocks/>
          </p:cNvGraphicFramePr>
          <p:nvPr>
            <p:extLst>
              <p:ext uri="{D42A27DB-BD31-4B8C-83A1-F6EECF244321}">
                <p14:modId xmlns:p14="http://schemas.microsoft.com/office/powerpoint/2010/main" val="2419848687"/>
              </p:ext>
            </p:extLst>
          </p:nvPr>
        </p:nvGraphicFramePr>
        <p:xfrm>
          <a:off x="725171" y="1831108"/>
          <a:ext cx="5433086" cy="214829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3B82B32-79AC-6521-5D57-5D811769860B}"/>
              </a:ext>
            </a:extLst>
          </p:cNvPr>
          <p:cNvSpPr txBox="1"/>
          <p:nvPr/>
        </p:nvSpPr>
        <p:spPr>
          <a:xfrm>
            <a:off x="1529993" y="1831094"/>
            <a:ext cx="614588" cy="261610"/>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119,5</a:t>
            </a:r>
          </a:p>
        </p:txBody>
      </p:sp>
      <p:sp>
        <p:nvSpPr>
          <p:cNvPr id="7" name="TextBox 6">
            <a:extLst>
              <a:ext uri="{FF2B5EF4-FFF2-40B4-BE49-F238E27FC236}">
                <a16:creationId xmlns:a16="http://schemas.microsoft.com/office/drawing/2014/main" id="{7648F90E-92C0-12EB-A085-3947F2D6D145}"/>
              </a:ext>
            </a:extLst>
          </p:cNvPr>
          <p:cNvSpPr txBox="1"/>
          <p:nvPr/>
        </p:nvSpPr>
        <p:spPr>
          <a:xfrm>
            <a:off x="3107232" y="2217325"/>
            <a:ext cx="614588" cy="261610"/>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71,4</a:t>
            </a:r>
          </a:p>
        </p:txBody>
      </p:sp>
      <p:sp>
        <p:nvSpPr>
          <p:cNvPr id="9" name="TextBox 8">
            <a:extLst>
              <a:ext uri="{FF2B5EF4-FFF2-40B4-BE49-F238E27FC236}">
                <a16:creationId xmlns:a16="http://schemas.microsoft.com/office/drawing/2014/main" id="{79BB0944-46D5-FCD9-BDB7-5BD9D8589D0D}"/>
              </a:ext>
            </a:extLst>
          </p:cNvPr>
          <p:cNvSpPr txBox="1"/>
          <p:nvPr/>
        </p:nvSpPr>
        <p:spPr>
          <a:xfrm>
            <a:off x="4675346" y="2189214"/>
            <a:ext cx="614588" cy="261610"/>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78,5</a:t>
            </a:r>
          </a:p>
        </p:txBody>
      </p:sp>
      <p:sp>
        <p:nvSpPr>
          <p:cNvPr id="10" name="TextBox 9">
            <a:extLst>
              <a:ext uri="{FF2B5EF4-FFF2-40B4-BE49-F238E27FC236}">
                <a16:creationId xmlns:a16="http://schemas.microsoft.com/office/drawing/2014/main" id="{6F3D722C-057D-9DDB-37B9-E10C10A01561}"/>
              </a:ext>
            </a:extLst>
          </p:cNvPr>
          <p:cNvSpPr txBox="1"/>
          <p:nvPr/>
        </p:nvSpPr>
        <p:spPr>
          <a:xfrm>
            <a:off x="4999612" y="2135353"/>
            <a:ext cx="290322" cy="369332"/>
          </a:xfrm>
          <a:prstGeom prst="rect">
            <a:avLst/>
          </a:prstGeom>
          <a:noFill/>
        </p:spPr>
        <p:txBody>
          <a:bodyPr wrap="square">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800" b="1" i="0" u="none" strike="noStrike" kern="1200" cap="none" spc="0" normalizeH="0" baseline="0" noProof="0" dirty="0">
                <a:ln>
                  <a:noFill/>
                </a:ln>
                <a:solidFill>
                  <a:srgbClr val="29702A"/>
                </a:solidFill>
                <a:effectLst/>
                <a:uLnTx/>
                <a:uFillTx/>
                <a:latin typeface="Wingdings 3" panose="05040102010807070707" pitchFamily="18" charset="2"/>
                <a:ea typeface="+mn-ea"/>
                <a:cs typeface="Arial" panose="020B0604020202020204" pitchFamily="34" charset="0"/>
              </a:rPr>
              <a:t>#</a:t>
            </a:r>
            <a:endParaRPr kumimoji="0" lang="lv-LV"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595718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CB52A-5B15-2D19-C786-5387A1BE53BE}"/>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B008D6C-AEC9-E688-7B05-E9172109A8B3}"/>
              </a:ext>
            </a:extLst>
          </p:cNvPr>
          <p:cNvSpPr/>
          <p:nvPr/>
        </p:nvSpPr>
        <p:spPr>
          <a:xfrm>
            <a:off x="8851810" y="2733368"/>
            <a:ext cx="2933790" cy="3165987"/>
          </a:xfrm>
          <a:prstGeom prst="roundRect">
            <a:avLst/>
          </a:prstGeom>
          <a:solidFill>
            <a:schemeClr val="bg1">
              <a:lumMod val="95000"/>
            </a:schemeClr>
          </a:solidFill>
          <a:ln>
            <a:solidFill>
              <a:srgbClr val="2671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67839378-D8A1-0395-78B0-0F189DE5D1A4}"/>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0152C-A5AE-4037-8E77-C398DB665690}" type="slidenum">
              <a:rPr kumimoji="0" lang="en-US" altLang="en-US" sz="1000" b="0" i="0" u="none" strike="noStrike" kern="1200" cap="none" spc="0" normalizeH="0" baseline="0" noProof="0" smtClean="0">
                <a:ln>
                  <a:noFill/>
                </a:ln>
                <a:solidFill>
                  <a:prstClr val="black">
                    <a:tint val="82000"/>
                  </a:prstClr>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000" b="0" i="0" u="none" strike="noStrike" kern="1200" cap="none" spc="0" normalizeH="0" baseline="0" noProof="0">
              <a:ln>
                <a:noFill/>
              </a:ln>
              <a:solidFill>
                <a:prstClr val="black">
                  <a:tint val="82000"/>
                </a:prstClr>
              </a:solidFill>
              <a:effectLst/>
              <a:uLnTx/>
              <a:uFillTx/>
              <a:latin typeface="Verdana" panose="020B0604030504040204" pitchFamily="34" charset="0"/>
              <a:ea typeface="+mn-ea"/>
              <a:cs typeface="+mn-cs"/>
            </a:endParaRPr>
          </a:p>
        </p:txBody>
      </p:sp>
      <p:sp>
        <p:nvSpPr>
          <p:cNvPr id="5" name="TextBox 4">
            <a:extLst>
              <a:ext uri="{FF2B5EF4-FFF2-40B4-BE49-F238E27FC236}">
                <a16:creationId xmlns:a16="http://schemas.microsoft.com/office/drawing/2014/main" id="{045496B4-7673-BC6D-D119-5255E086A72F}"/>
              </a:ext>
            </a:extLst>
          </p:cNvPr>
          <p:cNvSpPr txBox="1"/>
          <p:nvPr/>
        </p:nvSpPr>
        <p:spPr>
          <a:xfrm>
            <a:off x="485058" y="6187632"/>
            <a:ext cx="7998691"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lv-LV"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Avots</a:t>
            </a:r>
            <a:r>
              <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a:t>
            </a:r>
            <a:r>
              <a:rPr kumimoji="0" lang="lv-LV"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VARAM aprēķins pēc CSP datiem.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Atbilstoši aktuālākajām plānošanas reģionu robežām (uz RPP 2021–2027 apstiprināšanas brīdi spēkā bija vecās PR teritorijas).</a:t>
            </a:r>
            <a:endParaRPr kumimoji="0" lang="lv-LV" sz="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3" name="Title 1">
            <a:extLst>
              <a:ext uri="{FF2B5EF4-FFF2-40B4-BE49-F238E27FC236}">
                <a16:creationId xmlns:a16="http://schemas.microsoft.com/office/drawing/2014/main" id="{3ED0D4CF-3FC4-6465-A25C-FB2FDC49DF98}"/>
              </a:ext>
            </a:extLst>
          </p:cNvPr>
          <p:cNvSpPr txBox="1">
            <a:spLocks/>
          </p:cNvSpPr>
          <p:nvPr/>
        </p:nvSpPr>
        <p:spPr bwMode="auto">
          <a:xfrm>
            <a:off x="2387600" y="228600"/>
            <a:ext cx="9398000"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2400" b="1" i="0" u="none" strike="noStrike" kern="1200" cap="none" spc="0" normalizeH="0" baseline="0" noProof="0" dirty="0">
                <a:ln>
                  <a:noFill/>
                </a:ln>
                <a:solidFill>
                  <a:srgbClr val="29702A"/>
                </a:solidFill>
                <a:effectLst/>
                <a:uLnTx/>
                <a:uFillTx/>
                <a:latin typeface="Verdana" panose="020B0604030504040204" pitchFamily="34" charset="0"/>
                <a:ea typeface="Verdana" panose="020B0604030504040204" pitchFamily="34" charset="0"/>
              </a:rPr>
              <a:t>Reģionālās attīstības tendences</a:t>
            </a:r>
            <a:endParaRPr kumimoji="0" lang="lv-LV" sz="2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endParaRPr>
          </a:p>
        </p:txBody>
      </p:sp>
      <p:pic>
        <p:nvPicPr>
          <p:cNvPr id="7" name="Picture 6" descr="A white line on a green circle&#10;&#10;AI-generated content may be incorrect.">
            <a:extLst>
              <a:ext uri="{FF2B5EF4-FFF2-40B4-BE49-F238E27FC236}">
                <a16:creationId xmlns:a16="http://schemas.microsoft.com/office/drawing/2014/main" id="{CF61AEAE-E00F-0592-B2F7-E798F24E9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8019" y="1515066"/>
            <a:ext cx="1801372" cy="1801372"/>
          </a:xfrm>
          <a:prstGeom prst="rect">
            <a:avLst/>
          </a:prstGeom>
        </p:spPr>
      </p:pic>
      <p:sp>
        <p:nvSpPr>
          <p:cNvPr id="9" name="TextBox 8">
            <a:extLst>
              <a:ext uri="{FF2B5EF4-FFF2-40B4-BE49-F238E27FC236}">
                <a16:creationId xmlns:a16="http://schemas.microsoft.com/office/drawing/2014/main" id="{5E886574-72B0-4AEB-7F7E-0BC6D5230983}"/>
              </a:ext>
            </a:extLst>
          </p:cNvPr>
          <p:cNvSpPr txBox="1"/>
          <p:nvPr/>
        </p:nvSpPr>
        <p:spPr>
          <a:xfrm>
            <a:off x="8851810" y="3149815"/>
            <a:ext cx="2871019" cy="2650277"/>
          </a:xfrm>
          <a:prstGeom prst="rect">
            <a:avLst/>
          </a:prstGeom>
          <a:noFill/>
        </p:spPr>
        <p:txBody>
          <a:bodyPr wrap="square">
            <a:spAutoFit/>
          </a:bodyPr>
          <a:lstStyle/>
          <a:p>
            <a:pPr marL="0" marR="0" lvl="0" indent="0" algn="ctr" defTabSz="800100" rtl="0" eaLnBrk="1" fontAlgn="auto" latinLnBrk="0" hangingPunct="1">
              <a:lnSpc>
                <a:spcPct val="120000"/>
              </a:lnSpc>
              <a:spcBef>
                <a:spcPts val="0"/>
              </a:spcBef>
              <a:spcAft>
                <a:spcPct val="35000"/>
              </a:spcAft>
              <a:buClrTx/>
              <a:buSzTx/>
              <a:buFontTx/>
              <a:buNone/>
              <a:tabLst/>
              <a:defRPr/>
            </a:pPr>
            <a:r>
              <a:rPr kumimoji="0" lang="lv-LV" sz="1400" b="0"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Četru </a:t>
            </a:r>
            <a:r>
              <a:rPr kumimoji="0" lang="lv-LV" sz="14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mazāk attīstīto plānošanas reģionu </a:t>
            </a:r>
            <a:r>
              <a:rPr kumimoji="0" lang="lv-LV" sz="1400" b="0"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
            </a:r>
            <a:r>
              <a:rPr kumimoji="0" lang="lv-LV" sz="1400" b="0" i="1"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Latgales, Vidzemes, Zemgales, Kurzemes</a:t>
            </a:r>
            <a:r>
              <a:rPr kumimoji="0" lang="lv-LV" sz="1400" b="0"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vidējais IKP uz vienu iedzīvotāju līmenis </a:t>
            </a:r>
            <a:r>
              <a:rPr kumimoji="0" lang="lv-LV" sz="14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pret augstāk attīstītā plānošanas reģiona </a:t>
            </a:r>
            <a:r>
              <a:rPr kumimoji="0" lang="lv-LV" sz="1400" b="0"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
            </a:r>
            <a:r>
              <a:rPr kumimoji="0" lang="lv-LV" sz="1400" b="0" i="1"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Rīgas</a:t>
            </a:r>
            <a:r>
              <a:rPr kumimoji="0" lang="lv-LV" sz="1400" b="0"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
            </a:r>
            <a:r>
              <a:rPr kumimoji="0" lang="lv-LV" sz="1400" b="0" i="1"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lv-LV" sz="1400" b="0"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IKP uz vienu iedzīvotāju sasniedz 43%</a:t>
            </a:r>
            <a:endParaRPr kumimoji="0" lang="lv-LV" sz="14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D591EAF8-F5B2-B10F-7420-F1B657F16AF3}"/>
              </a:ext>
            </a:extLst>
          </p:cNvPr>
          <p:cNvGraphicFramePr>
            <a:graphicFrameLocks/>
          </p:cNvGraphicFramePr>
          <p:nvPr/>
        </p:nvGraphicFramePr>
        <p:xfrm>
          <a:off x="406400" y="1937359"/>
          <a:ext cx="8303981" cy="4124774"/>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descr="A black screen with green text&#10;&#10;AI-generated content may be incorrect.">
            <a:extLst>
              <a:ext uri="{FF2B5EF4-FFF2-40B4-BE49-F238E27FC236}">
                <a16:creationId xmlns:a16="http://schemas.microsoft.com/office/drawing/2014/main" id="{39DA86B5-EE7F-7BBF-FF35-7152B2B870EC}"/>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trans="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15110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5DA0B-75C8-D038-B975-4F8AED41229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A8DE81-1D1F-83FB-C443-9F73A7F362B6}"/>
              </a:ext>
            </a:extLst>
          </p:cNvPr>
          <p:cNvSpPr txBox="1"/>
          <p:nvPr/>
        </p:nvSpPr>
        <p:spPr>
          <a:xfrm>
            <a:off x="2463720" y="466099"/>
            <a:ext cx="9090837" cy="969496"/>
          </a:xfrm>
          <a:prstGeom prst="rect">
            <a:avLst/>
          </a:prstGeom>
          <a:noFill/>
        </p:spPr>
        <p:txBody>
          <a:bodyPr wrap="square">
            <a:spAutoFit/>
          </a:bodyPr>
          <a:lstStyle/>
          <a:p>
            <a:pPr algn="ctr"/>
            <a:r>
              <a:rPr lang="lv-LV" sz="1900" b="1" dirty="0">
                <a:solidFill>
                  <a:srgbClr val="006600"/>
                </a:solidFill>
                <a:latin typeface="Verdana" panose="020B0604030504040204" pitchFamily="34" charset="0"/>
                <a:ea typeface="Verdana" panose="020B0604030504040204" pitchFamily="34" charset="0"/>
              </a:rPr>
              <a:t>Ministrijas kopējie izdevumi (milj. </a:t>
            </a:r>
            <a:r>
              <a:rPr lang="lv-LV" sz="1900" b="1" i="1" dirty="0" err="1">
                <a:solidFill>
                  <a:srgbClr val="006600"/>
                </a:solidFill>
                <a:latin typeface="Verdana" panose="020B0604030504040204" pitchFamily="34" charset="0"/>
                <a:ea typeface="Verdana" panose="020B0604030504040204" pitchFamily="34" charset="0"/>
              </a:rPr>
              <a:t>euro</a:t>
            </a:r>
            <a:r>
              <a:rPr lang="lv-LV" sz="1900" b="1" dirty="0">
                <a:solidFill>
                  <a:srgbClr val="006600"/>
                </a:solidFill>
                <a:latin typeface="Verdana" panose="020B0604030504040204" pitchFamily="34" charset="0"/>
                <a:ea typeface="Verdana" panose="020B0604030504040204" pitchFamily="34" charset="0"/>
              </a:rPr>
              <a:t>) no 2024. līdz 2028. gadam</a:t>
            </a:r>
          </a:p>
          <a:p>
            <a:pPr algn="ctr"/>
            <a:endParaRPr lang="lv-LV" sz="1900" b="1" dirty="0">
              <a:solidFill>
                <a:srgbClr val="006600"/>
              </a:solidFill>
              <a:latin typeface="Verdana" panose="020B0604030504040204" pitchFamily="34" charset="0"/>
              <a:ea typeface="Verdana" panose="020B0604030504040204" pitchFamily="34" charset="0"/>
            </a:endParaRPr>
          </a:p>
        </p:txBody>
      </p:sp>
      <p:graphicFrame>
        <p:nvGraphicFramePr>
          <p:cNvPr id="3" name="Chart 2">
            <a:extLst>
              <a:ext uri="{FF2B5EF4-FFF2-40B4-BE49-F238E27FC236}">
                <a16:creationId xmlns:a16="http://schemas.microsoft.com/office/drawing/2014/main" id="{22851517-0ECE-B82B-252D-B7A948C69E74}"/>
              </a:ext>
            </a:extLst>
          </p:cNvPr>
          <p:cNvGraphicFramePr>
            <a:graphicFrameLocks/>
          </p:cNvGraphicFramePr>
          <p:nvPr>
            <p:extLst>
              <p:ext uri="{D42A27DB-BD31-4B8C-83A1-F6EECF244321}">
                <p14:modId xmlns:p14="http://schemas.microsoft.com/office/powerpoint/2010/main" val="2636131942"/>
              </p:ext>
            </p:extLst>
          </p:nvPr>
        </p:nvGraphicFramePr>
        <p:xfrm>
          <a:off x="2333091" y="972152"/>
          <a:ext cx="9592609" cy="55579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3833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E50E2-5BE6-7463-1B93-897FBF4FC128}"/>
            </a:ext>
          </a:extLst>
        </p:cNvPr>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EB5FB2E6-545E-C7CB-E1E5-F4A1FFBEADC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08C62FA4-AA9F-4385-9A54-92AD42774A63}" type="slidenum">
              <a:rPr kumimoji="0" lang="en-US" altLang="en-US"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30</a:t>
            </a:fld>
            <a:endPar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BE31A416-5EDF-9B9E-A99B-4EA29AB239B3}"/>
              </a:ext>
            </a:extLst>
          </p:cNvPr>
          <p:cNvSpPr>
            <a:spLocks noGrp="1"/>
          </p:cNvSpPr>
          <p:nvPr>
            <p:ph type="title"/>
          </p:nvPr>
        </p:nvSpPr>
        <p:spPr>
          <a:xfrm>
            <a:off x="2600030" y="262053"/>
            <a:ext cx="8982374" cy="1212417"/>
          </a:xfrm>
        </p:spPr>
        <p:txBody>
          <a:bodyPr>
            <a:noAutofit/>
          </a:bodyPr>
          <a:lstStyle/>
          <a:p>
            <a:pPr algn="ctr"/>
            <a:r>
              <a:rPr lang="lv-LV" sz="2000" dirty="0">
                <a:solidFill>
                  <a:srgbClr val="008000"/>
                </a:solidFill>
                <a:cs typeface="Times New Roman" panose="02020603050405020304" pitchFamily="18" charset="0"/>
              </a:rPr>
              <a:t>3. jomas raksturojošākie darbības rezultatīvie rādītāji</a:t>
            </a:r>
          </a:p>
        </p:txBody>
      </p:sp>
      <p:graphicFrame>
        <p:nvGraphicFramePr>
          <p:cNvPr id="3" name="Content Placeholder 5">
            <a:extLst>
              <a:ext uri="{FF2B5EF4-FFF2-40B4-BE49-F238E27FC236}">
                <a16:creationId xmlns:a16="http://schemas.microsoft.com/office/drawing/2014/main" id="{A427C7C9-844A-F740-D9FC-1A523437EF8C}"/>
              </a:ext>
            </a:extLst>
          </p:cNvPr>
          <p:cNvGraphicFramePr>
            <a:graphicFrameLocks/>
          </p:cNvGraphicFramePr>
          <p:nvPr>
            <p:extLst>
              <p:ext uri="{D42A27DB-BD31-4B8C-83A1-F6EECF244321}">
                <p14:modId xmlns:p14="http://schemas.microsoft.com/office/powerpoint/2010/main" val="2505456386"/>
              </p:ext>
            </p:extLst>
          </p:nvPr>
        </p:nvGraphicFramePr>
        <p:xfrm>
          <a:off x="752474" y="1879455"/>
          <a:ext cx="10829926" cy="4429126"/>
        </p:xfrm>
        <a:graphic>
          <a:graphicData uri="http://schemas.openxmlformats.org/drawingml/2006/table">
            <a:tbl>
              <a:tblPr firstRow="1" bandRow="1">
                <a:tableStyleId>{5C22544A-7EE6-4342-B048-85BDC9FD1C3A}</a:tableStyleId>
              </a:tblPr>
              <a:tblGrid>
                <a:gridCol w="2848817">
                  <a:extLst>
                    <a:ext uri="{9D8B030D-6E8A-4147-A177-3AD203B41FA5}">
                      <a16:colId xmlns:a16="http://schemas.microsoft.com/office/drawing/2014/main" val="2549937459"/>
                    </a:ext>
                  </a:extLst>
                </a:gridCol>
                <a:gridCol w="798024">
                  <a:extLst>
                    <a:ext uri="{9D8B030D-6E8A-4147-A177-3AD203B41FA5}">
                      <a16:colId xmlns:a16="http://schemas.microsoft.com/office/drawing/2014/main" val="1665137574"/>
                    </a:ext>
                  </a:extLst>
                </a:gridCol>
                <a:gridCol w="1112401">
                  <a:extLst>
                    <a:ext uri="{9D8B030D-6E8A-4147-A177-3AD203B41FA5}">
                      <a16:colId xmlns:a16="http://schemas.microsoft.com/office/drawing/2014/main" val="2989601284"/>
                    </a:ext>
                  </a:extLst>
                </a:gridCol>
                <a:gridCol w="1100895">
                  <a:extLst>
                    <a:ext uri="{9D8B030D-6E8A-4147-A177-3AD203B41FA5}">
                      <a16:colId xmlns:a16="http://schemas.microsoft.com/office/drawing/2014/main" val="3079884379"/>
                    </a:ext>
                  </a:extLst>
                </a:gridCol>
                <a:gridCol w="718084">
                  <a:extLst>
                    <a:ext uri="{9D8B030D-6E8A-4147-A177-3AD203B41FA5}">
                      <a16:colId xmlns:a16="http://schemas.microsoft.com/office/drawing/2014/main" val="850693040"/>
                    </a:ext>
                  </a:extLst>
                </a:gridCol>
                <a:gridCol w="786912">
                  <a:extLst>
                    <a:ext uri="{9D8B030D-6E8A-4147-A177-3AD203B41FA5}">
                      <a16:colId xmlns:a16="http://schemas.microsoft.com/office/drawing/2014/main" val="1194912681"/>
                    </a:ext>
                  </a:extLst>
                </a:gridCol>
                <a:gridCol w="718749">
                  <a:extLst>
                    <a:ext uri="{9D8B030D-6E8A-4147-A177-3AD203B41FA5}">
                      <a16:colId xmlns:a16="http://schemas.microsoft.com/office/drawing/2014/main" val="2434907470"/>
                    </a:ext>
                  </a:extLst>
                </a:gridCol>
                <a:gridCol w="2746044">
                  <a:extLst>
                    <a:ext uri="{9D8B030D-6E8A-4147-A177-3AD203B41FA5}">
                      <a16:colId xmlns:a16="http://schemas.microsoft.com/office/drawing/2014/main" val="4056368796"/>
                    </a:ext>
                  </a:extLst>
                </a:gridCol>
              </a:tblGrid>
              <a:tr h="1176547">
                <a:tc>
                  <a:txBody>
                    <a:bodyPr/>
                    <a:lstStyle/>
                    <a:p>
                      <a:pPr algn="l"/>
                      <a:r>
                        <a:rPr lang="lv-LV" sz="1400" dirty="0">
                          <a:solidFill>
                            <a:schemeClr val="tx1"/>
                          </a:solidFill>
                          <a:latin typeface="Times New Roman" panose="02020603050405020304" pitchFamily="18" charset="0"/>
                          <a:cs typeface="Times New Roman" panose="02020603050405020304" pitchFamily="18" charset="0"/>
                        </a:rPr>
                        <a:t>Darbības rezultatīvie rādītāji</a:t>
                      </a: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solidFill>
                            <a:schemeClr val="tx1"/>
                          </a:solidFill>
                          <a:latin typeface="Times New Roman" panose="02020603050405020304" pitchFamily="18" charset="0"/>
                          <a:cs typeface="Times New Roman" panose="02020603050405020304" pitchFamily="18" charset="0"/>
                        </a:rPr>
                        <a:t>Izpilde </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solidFill>
                            <a:schemeClr val="tx1"/>
                          </a:solidFill>
                          <a:latin typeface="Times New Roman" panose="02020603050405020304" pitchFamily="18" charset="0"/>
                          <a:cs typeface="Times New Roman" panose="02020603050405020304" pitchFamily="18" charset="0"/>
                        </a:rPr>
                        <a:t>2024</a:t>
                      </a:r>
                    </a:p>
                  </a:txBody>
                  <a:tcPr anchor="ctr">
                    <a:solidFill>
                      <a:schemeClr val="accent3">
                        <a:lumMod val="60000"/>
                        <a:lumOff val="40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Plānotā vērtība</a:t>
                      </a:r>
                    </a:p>
                    <a:p>
                      <a:pPr algn="ctr"/>
                      <a:r>
                        <a:rPr lang="lv-LV" sz="1400" dirty="0">
                          <a:solidFill>
                            <a:schemeClr val="tx1"/>
                          </a:solidFill>
                          <a:latin typeface="Times New Roman" panose="02020603050405020304" pitchFamily="18" charset="0"/>
                          <a:cs typeface="Times New Roman" panose="02020603050405020304" pitchFamily="18" charset="0"/>
                        </a:rPr>
                        <a:t>2025</a:t>
                      </a:r>
                    </a:p>
                  </a:txBody>
                  <a:tcPr anchor="ctr">
                    <a:solidFill>
                      <a:schemeClr val="accent3">
                        <a:lumMod val="60000"/>
                        <a:lumOff val="40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Faktiskā vērtība</a:t>
                      </a:r>
                    </a:p>
                    <a:p>
                      <a:pPr algn="ctr"/>
                      <a:r>
                        <a:rPr lang="lv-LV" sz="1400" dirty="0">
                          <a:solidFill>
                            <a:schemeClr val="tx1"/>
                          </a:solidFill>
                          <a:latin typeface="Times New Roman" panose="02020603050405020304" pitchFamily="18" charset="0"/>
                          <a:cs typeface="Times New Roman" panose="02020603050405020304" pitchFamily="18" charset="0"/>
                        </a:rPr>
                        <a:t>2025</a:t>
                      </a:r>
                    </a:p>
                  </a:txBody>
                  <a:tcPr anchor="ctr">
                    <a:solidFill>
                      <a:schemeClr val="accent3">
                        <a:lumMod val="60000"/>
                        <a:lumOff val="40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Plāns </a:t>
                      </a:r>
                    </a:p>
                    <a:p>
                      <a:pPr algn="ctr"/>
                      <a:r>
                        <a:rPr lang="lv-LV" sz="1400" dirty="0">
                          <a:solidFill>
                            <a:schemeClr val="tx1"/>
                          </a:solidFill>
                          <a:latin typeface="Times New Roman" panose="02020603050405020304" pitchFamily="18" charset="0"/>
                          <a:cs typeface="Times New Roman" panose="02020603050405020304" pitchFamily="18" charset="0"/>
                        </a:rPr>
                        <a:t>2026</a:t>
                      </a:r>
                    </a:p>
                  </a:txBody>
                  <a:tcPr anchor="ctr">
                    <a:solidFill>
                      <a:schemeClr val="accent3">
                        <a:lumMod val="60000"/>
                        <a:lumOff val="40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Plāns 2027</a:t>
                      </a: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solidFill>
                            <a:schemeClr val="tx1"/>
                          </a:solidFill>
                          <a:latin typeface="Times New Roman" panose="02020603050405020304" pitchFamily="18" charset="0"/>
                          <a:cs typeface="Times New Roman" panose="02020603050405020304" pitchFamily="18" charset="0"/>
                        </a:rPr>
                        <a:t>Plāns 2028</a:t>
                      </a:r>
                    </a:p>
                  </a:txBody>
                  <a:tcPr anchor="ctr">
                    <a:solidFill>
                      <a:schemeClr val="accent3">
                        <a:lumMod val="60000"/>
                        <a:lumOff val="40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Sasniegšanas/nesasniegšanas iemesli</a:t>
                      </a:r>
                    </a:p>
                  </a:txBody>
                  <a:tcPr anchor="ctr">
                    <a:solidFill>
                      <a:schemeClr val="accent3">
                        <a:lumMod val="60000"/>
                        <a:lumOff val="40000"/>
                      </a:schemeClr>
                    </a:solidFill>
                  </a:tcPr>
                </a:tc>
                <a:extLst>
                  <a:ext uri="{0D108BD9-81ED-4DB2-BD59-A6C34878D82A}">
                    <a16:rowId xmlns:a16="http://schemas.microsoft.com/office/drawing/2014/main" val="1037787996"/>
                  </a:ext>
                </a:extLst>
              </a:tr>
              <a:tr h="915198">
                <a:tc>
                  <a:txBody>
                    <a:bodyPr/>
                    <a:lstStyle/>
                    <a:p>
                      <a:pPr algn="l"/>
                      <a:r>
                        <a:rPr lang="lv-LV" sz="1200" dirty="0"/>
                        <a:t>Virtuālie apmeklējumi pašvaldību publiskajās bibliotēkās (skaits milj.) </a:t>
                      </a:r>
                      <a:endParaRPr lang="lv-LV" sz="12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9,6</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9,5</a:t>
                      </a:r>
                    </a:p>
                  </a:txBody>
                  <a:tcPr anchor="ctr">
                    <a:solidFill>
                      <a:srgbClr val="D0DFE8"/>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9,9</a:t>
                      </a:r>
                    </a:p>
                  </a:txBody>
                  <a:tcPr anchor="ctr">
                    <a:solidFill>
                      <a:srgbClr val="D0DFE8"/>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9,8</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9,9</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10</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Pieaugusi iedzīvotāju interese izmantot bibliotēku resursus elektroniski.</a:t>
                      </a:r>
                      <a:endParaRPr lang="lv-LV" sz="1200" b="0" dirty="0">
                        <a:solidFill>
                          <a:srgbClr val="339933"/>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3817396710"/>
                  </a:ext>
                </a:extLst>
              </a:tr>
              <a:tr h="1438169">
                <a:tc>
                  <a:txBody>
                    <a:bodyPr/>
                    <a:lstStyle/>
                    <a:p>
                      <a:pPr algn="l"/>
                      <a:r>
                        <a:rPr lang="lv-LV" sz="1200" dirty="0">
                          <a:solidFill>
                            <a:schemeClr val="tx1"/>
                          </a:solidFill>
                          <a:latin typeface="Times New Roman" panose="02020603050405020304" pitchFamily="18" charset="0"/>
                          <a:cs typeface="Times New Roman" panose="02020603050405020304" pitchFamily="18" charset="0"/>
                        </a:rPr>
                        <a:t>Komersanti, kas iesaistīti plānošanas reģionu atbalsta pasākumos (konsultāciju saņēmēji, semināra apmeklētāji, dalībnieki izstādēs un pieredzes vizītes) (skaits)</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599</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750</a:t>
                      </a:r>
                    </a:p>
                  </a:txBody>
                  <a:tcPr anchor="ctr">
                    <a:solidFill>
                      <a:srgbClr val="D0DFE8"/>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989</a:t>
                      </a:r>
                    </a:p>
                  </a:txBody>
                  <a:tcPr anchor="ctr">
                    <a:solidFill>
                      <a:srgbClr val="D0DFE8"/>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470</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340</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340</a:t>
                      </a:r>
                    </a:p>
                  </a:txBody>
                  <a:tcPr anchor="ctr">
                    <a:solidFill>
                      <a:schemeClr val="bg1">
                        <a:lumMod val="95000"/>
                      </a:schemeClr>
                    </a:solidFill>
                  </a:tcPr>
                </a:tc>
                <a:tc>
                  <a:txBody>
                    <a:bodyPr/>
                    <a:lstStyle/>
                    <a:p>
                      <a:pPr lvl="0" algn="ctr"/>
                      <a:r>
                        <a:rPr lang="lv-LV" sz="1200" kern="1200" dirty="0">
                          <a:solidFill>
                            <a:schemeClr val="tx1"/>
                          </a:solidFill>
                          <a:effectLst/>
                          <a:latin typeface="+mn-lt"/>
                          <a:ea typeface="+mn-ea"/>
                          <a:cs typeface="+mn-cs"/>
                        </a:rPr>
                        <a:t>Faktiskā komersantu aktivitāte bija augstākā nekā prognozēts.</a:t>
                      </a:r>
                    </a:p>
                  </a:txBody>
                  <a:tcPr anchor="ctr">
                    <a:solidFill>
                      <a:schemeClr val="bg1">
                        <a:lumMod val="95000"/>
                      </a:schemeClr>
                    </a:solidFill>
                  </a:tcPr>
                </a:tc>
                <a:extLst>
                  <a:ext uri="{0D108BD9-81ED-4DB2-BD59-A6C34878D82A}">
                    <a16:rowId xmlns:a16="http://schemas.microsoft.com/office/drawing/2014/main" val="2393609501"/>
                  </a:ext>
                </a:extLst>
              </a:tr>
              <a:tr h="899212">
                <a:tc>
                  <a:txBody>
                    <a:bodyPr/>
                    <a:lstStyle/>
                    <a:p>
                      <a:pPr algn="l"/>
                      <a:r>
                        <a:rPr lang="lv-LV" sz="1200" dirty="0">
                          <a:solidFill>
                            <a:schemeClr val="tx1"/>
                          </a:solidFill>
                          <a:latin typeface="Times New Roman" panose="02020603050405020304" pitchFamily="18" charset="0"/>
                          <a:cs typeface="Times New Roman" panose="02020603050405020304" pitchFamily="18" charset="0"/>
                        </a:rPr>
                        <a:t>Valsts pārvaldes pakalpojumu portāla Latvija.gov.lv unikālie autentificētie lietotāji (skaits milj.)</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1</a:t>
                      </a:r>
                    </a:p>
                  </a:txBody>
                  <a:tcPr anchor="ctr">
                    <a:solidFill>
                      <a:srgbClr val="D0DFE8"/>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1,02</a:t>
                      </a:r>
                    </a:p>
                  </a:txBody>
                  <a:tcPr anchor="ctr">
                    <a:solidFill>
                      <a:srgbClr val="D0DFE8"/>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1,1</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dirty="0">
                          <a:solidFill>
                            <a:schemeClr val="tx1"/>
                          </a:solidFill>
                          <a:latin typeface="Times New Roman" panose="02020603050405020304" pitchFamily="18" charset="0"/>
                          <a:cs typeface="Times New Roman" panose="02020603050405020304" pitchFamily="18" charset="0"/>
                        </a:rPr>
                        <a:t>Risinājums ir populārs privātajā un publiskajā sektorā.</a:t>
                      </a:r>
                      <a:endParaRPr lang="lv-LV" sz="1200" b="0" i="0" dirty="0">
                        <a:solidFill>
                          <a:schemeClr val="tx1"/>
                        </a:solidFill>
                        <a:latin typeface="Times New Roman" panose="02020603050405020304" pitchFamily="18" charset="0"/>
                        <a:cs typeface="Times New Roman" panose="02020603050405020304" pitchFamily="18" charset="0"/>
                      </a:endParaRPr>
                    </a:p>
                    <a:p>
                      <a:pPr algn="ctr"/>
                      <a:endParaRPr lang="lv-LV" sz="12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2784963311"/>
                  </a:ext>
                </a:extLst>
              </a:tr>
            </a:tbl>
          </a:graphicData>
        </a:graphic>
      </p:graphicFrame>
      <p:sp>
        <p:nvSpPr>
          <p:cNvPr id="2" name="TextBox 1">
            <a:extLst>
              <a:ext uri="{FF2B5EF4-FFF2-40B4-BE49-F238E27FC236}">
                <a16:creationId xmlns:a16="http://schemas.microsoft.com/office/drawing/2014/main" id="{0F95D61E-2882-CA4A-53D2-DE16FBF2D3FF}"/>
              </a:ext>
            </a:extLst>
          </p:cNvPr>
          <p:cNvSpPr txBox="1"/>
          <p:nvPr/>
        </p:nvSpPr>
        <p:spPr>
          <a:xfrm>
            <a:off x="5612803" y="4457727"/>
            <a:ext cx="290322" cy="369332"/>
          </a:xfrm>
          <a:prstGeom prst="rect">
            <a:avLst/>
          </a:prstGeom>
          <a:noFill/>
        </p:spPr>
        <p:txBody>
          <a:bodyPr wrap="square">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800" b="1" i="0" u="none" strike="noStrike" kern="1200" cap="none" spc="0" normalizeH="0" baseline="0" noProof="0" dirty="0">
                <a:ln>
                  <a:noFill/>
                </a:ln>
                <a:solidFill>
                  <a:srgbClr val="29702A"/>
                </a:solidFill>
                <a:effectLst/>
                <a:uLnTx/>
                <a:uFillTx/>
                <a:latin typeface="Wingdings 3" panose="05040102010807070707" pitchFamily="18" charset="2"/>
                <a:ea typeface="+mn-ea"/>
                <a:cs typeface="Arial" panose="020B0604020202020204" pitchFamily="34" charset="0"/>
              </a:rPr>
              <a:t>#</a:t>
            </a:r>
            <a:endParaRPr kumimoji="0" lang="lv-LV"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TextBox 5">
            <a:extLst>
              <a:ext uri="{FF2B5EF4-FFF2-40B4-BE49-F238E27FC236}">
                <a16:creationId xmlns:a16="http://schemas.microsoft.com/office/drawing/2014/main" id="{FCC5E779-A197-B923-EB15-5AF56BA94BA3}"/>
              </a:ext>
            </a:extLst>
          </p:cNvPr>
          <p:cNvSpPr txBox="1"/>
          <p:nvPr/>
        </p:nvSpPr>
        <p:spPr>
          <a:xfrm>
            <a:off x="5612803" y="5645649"/>
            <a:ext cx="290322" cy="369332"/>
          </a:xfrm>
          <a:prstGeom prst="rect">
            <a:avLst/>
          </a:prstGeom>
          <a:noFill/>
        </p:spPr>
        <p:txBody>
          <a:bodyPr wrap="square">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800" b="1" i="0" u="none" strike="noStrike" kern="1200" cap="none" spc="0" normalizeH="0" baseline="0" noProof="0" dirty="0">
                <a:ln>
                  <a:noFill/>
                </a:ln>
                <a:solidFill>
                  <a:srgbClr val="29702A"/>
                </a:solidFill>
                <a:effectLst/>
                <a:uLnTx/>
                <a:uFillTx/>
                <a:latin typeface="Wingdings 3" panose="05040102010807070707" pitchFamily="18" charset="2"/>
                <a:ea typeface="+mn-ea"/>
                <a:cs typeface="Arial" panose="020B0604020202020204" pitchFamily="34" charset="0"/>
              </a:rPr>
              <a:t>#</a:t>
            </a:r>
            <a:endParaRPr kumimoji="0" lang="lv-LV"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7" name="TextBox 6">
            <a:extLst>
              <a:ext uri="{FF2B5EF4-FFF2-40B4-BE49-F238E27FC236}">
                <a16:creationId xmlns:a16="http://schemas.microsoft.com/office/drawing/2014/main" id="{1452B62A-7F37-158E-F760-88D12B2C214A}"/>
              </a:ext>
            </a:extLst>
          </p:cNvPr>
          <p:cNvSpPr txBox="1"/>
          <p:nvPr/>
        </p:nvSpPr>
        <p:spPr>
          <a:xfrm>
            <a:off x="5629421" y="3345537"/>
            <a:ext cx="290322" cy="369332"/>
          </a:xfrm>
          <a:prstGeom prst="rect">
            <a:avLst/>
          </a:prstGeom>
          <a:noFill/>
        </p:spPr>
        <p:txBody>
          <a:bodyPr wrap="square">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800" b="1" i="0" u="none" strike="noStrike" kern="1200" cap="none" spc="0" normalizeH="0" baseline="0" noProof="0" dirty="0">
                <a:ln>
                  <a:noFill/>
                </a:ln>
                <a:solidFill>
                  <a:srgbClr val="29702A"/>
                </a:solidFill>
                <a:effectLst/>
                <a:uLnTx/>
                <a:uFillTx/>
                <a:latin typeface="Wingdings 3" panose="05040102010807070707" pitchFamily="18" charset="2"/>
                <a:ea typeface="+mn-ea"/>
                <a:cs typeface="Arial" panose="020B0604020202020204" pitchFamily="34" charset="0"/>
              </a:rPr>
              <a:t>#</a:t>
            </a:r>
            <a:endParaRPr kumimoji="0" lang="lv-LV"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026633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97E6D-0566-2906-A0DE-4AF18BC9FD4C}"/>
            </a:ext>
          </a:extLst>
        </p:cNvPr>
        <p:cNvGrpSpPr/>
        <p:nvPr/>
      </p:nvGrpSpPr>
      <p:grpSpPr>
        <a:xfrm>
          <a:off x="0" y="0"/>
          <a:ext cx="0" cy="0"/>
          <a:chOff x="0" y="0"/>
          <a:chExt cx="0" cy="0"/>
        </a:xfrm>
      </p:grpSpPr>
      <p:pic>
        <p:nvPicPr>
          <p:cNvPr id="4" name="Picture 3" descr="A black screen with green text&#10;&#10;AI-generated content may be incorrect.">
            <a:extLst>
              <a:ext uri="{FF2B5EF4-FFF2-40B4-BE49-F238E27FC236}">
                <a16:creationId xmlns:a16="http://schemas.microsoft.com/office/drawing/2014/main" id="{BA187CE7-0CBE-4008-CA0D-A389F6C8C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798B764E-738B-C6EC-8FAB-EAC619A28B6C}"/>
              </a:ext>
            </a:extLst>
          </p:cNvPr>
          <p:cNvSpPr txBox="1"/>
          <p:nvPr/>
        </p:nvSpPr>
        <p:spPr>
          <a:xfrm>
            <a:off x="395262" y="2122838"/>
            <a:ext cx="6193856" cy="954107"/>
          </a:xfrm>
          <a:prstGeom prst="rect">
            <a:avLst/>
          </a:prstGeom>
          <a:noFill/>
        </p:spPr>
        <p:txBody>
          <a:bodyPr wrap="square">
            <a:spAutoFit/>
          </a:bodyPr>
          <a:lstStyle/>
          <a:p>
            <a:pPr algn="ctr"/>
            <a:r>
              <a:rPr lang="lv-LV" sz="2800" b="1" dirty="0">
                <a:solidFill>
                  <a:srgbClr val="006600"/>
                </a:solidFill>
                <a:latin typeface="Verdana" panose="020B0604030504040204" pitchFamily="34" charset="0"/>
                <a:ea typeface="Verdana" panose="020B0604030504040204" pitchFamily="34" charset="0"/>
                <a:cs typeface="Times New Roman" panose="02020603050405020304" pitchFamily="18" charset="0"/>
              </a:rPr>
              <a:t>III sadaļa</a:t>
            </a:r>
            <a:br>
              <a:rPr lang="en-US" sz="2800" b="1" dirty="0">
                <a:solidFill>
                  <a:srgbClr val="006600"/>
                </a:solidFill>
                <a:latin typeface="Verdana" panose="020B0604030504040204" pitchFamily="34" charset="0"/>
                <a:ea typeface="Verdana" panose="020B0604030504040204" pitchFamily="34" charset="0"/>
                <a:cs typeface="Times New Roman" panose="02020603050405020304" pitchFamily="18" charset="0"/>
              </a:rPr>
            </a:br>
            <a:r>
              <a:rPr lang="lv-LV" sz="2800" b="1" dirty="0">
                <a:solidFill>
                  <a:srgbClr val="006600"/>
                </a:solidFill>
                <a:latin typeface="Verdana" panose="020B0604030504040204" pitchFamily="34" charset="0"/>
                <a:ea typeface="Verdana" panose="020B0604030504040204" pitchFamily="34" charset="0"/>
                <a:cs typeface="Times New Roman" panose="02020603050405020304" pitchFamily="18" charset="0"/>
              </a:rPr>
              <a:t>CITA INFORMĀCIJA</a:t>
            </a:r>
            <a:endParaRPr lang="lv-LV" sz="2400" b="1" dirty="0">
              <a:solidFill>
                <a:srgbClr val="006600"/>
              </a:solidFill>
              <a:latin typeface="Verdana" panose="020B0604030504040204" pitchFamily="34" charset="0"/>
              <a:ea typeface="Verdana" panose="020B0604030504040204" pitchFamily="34" charset="0"/>
            </a:endParaRPr>
          </a:p>
        </p:txBody>
      </p:sp>
      <p:pic>
        <p:nvPicPr>
          <p:cNvPr id="2" name="Picture 1" descr="A close-up of a computer&#10;&#10;AI-generated content may be incorrect.">
            <a:extLst>
              <a:ext uri="{FF2B5EF4-FFF2-40B4-BE49-F238E27FC236}">
                <a16:creationId xmlns:a16="http://schemas.microsoft.com/office/drawing/2014/main" id="{C0B4F04C-BCF6-8266-A9B8-98020FDD0B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56589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88C66-4D26-A622-C2FE-A51C03DB0290}"/>
            </a:ext>
          </a:extLst>
        </p:cNvPr>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6E981083-F2B4-9169-48B4-AA803BCE6DB5}"/>
              </a:ext>
            </a:extLst>
          </p:cNvPr>
          <p:cNvSpPr/>
          <p:nvPr/>
        </p:nvSpPr>
        <p:spPr>
          <a:xfrm>
            <a:off x="2851895" y="1363169"/>
            <a:ext cx="8991600" cy="823527"/>
          </a:xfrm>
          <a:prstGeom prst="roundRect">
            <a:avLst/>
          </a:prstGeom>
          <a:solidFill>
            <a:schemeClr val="bg1">
              <a:lumMod val="95000"/>
            </a:schemeClr>
          </a:solidFill>
          <a:ln>
            <a:solidFill>
              <a:srgbClr val="2671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6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a:extLst>
              <a:ext uri="{FF2B5EF4-FFF2-40B4-BE49-F238E27FC236}">
                <a16:creationId xmlns:a16="http://schemas.microsoft.com/office/drawing/2014/main" id="{C26F7861-2CC2-CAF5-C772-E0C5B7F805EE}"/>
              </a:ext>
            </a:extLst>
          </p:cNvPr>
          <p:cNvSpPr/>
          <p:nvPr/>
        </p:nvSpPr>
        <p:spPr>
          <a:xfrm>
            <a:off x="1450567" y="4638693"/>
            <a:ext cx="9343316" cy="966502"/>
          </a:xfrm>
          <a:prstGeom prst="roundRect">
            <a:avLst/>
          </a:prstGeom>
          <a:solidFill>
            <a:schemeClr val="bg1">
              <a:lumMod val="95000"/>
            </a:schemeClr>
          </a:solidFill>
          <a:ln>
            <a:solidFill>
              <a:srgbClr val="2671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6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a:extLst>
              <a:ext uri="{FF2B5EF4-FFF2-40B4-BE49-F238E27FC236}">
                <a16:creationId xmlns:a16="http://schemas.microsoft.com/office/drawing/2014/main" id="{B2EA2F7C-95E9-99CB-DBC1-4541CDF50EFE}"/>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0152C-A5AE-4037-8E77-C398DB665690}" type="slidenum">
              <a:rPr kumimoji="0" lang="en-US" altLang="en-US" sz="1600" b="0" i="0" u="none" strike="noStrike" kern="1200" cap="none" spc="0" normalizeH="0" baseline="0" noProof="0">
                <a:ln>
                  <a:noFill/>
                </a:ln>
                <a:solidFill>
                  <a:prstClr val="black">
                    <a:tint val="82000"/>
                  </a:prst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600" b="0" i="0" u="none" strike="noStrike" kern="1200" cap="none" spc="0" normalizeH="0" baseline="0" noProof="0">
              <a:ln>
                <a:noFill/>
              </a:ln>
              <a:solidFill>
                <a:prstClr val="black">
                  <a:tint val="82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Title 1">
            <a:extLst>
              <a:ext uri="{FF2B5EF4-FFF2-40B4-BE49-F238E27FC236}">
                <a16:creationId xmlns:a16="http://schemas.microsoft.com/office/drawing/2014/main" id="{AAFF2CD2-6FE0-79A4-1C05-AEBF81E132E8}"/>
              </a:ext>
            </a:extLst>
          </p:cNvPr>
          <p:cNvSpPr txBox="1">
            <a:spLocks/>
          </p:cNvSpPr>
          <p:nvPr/>
        </p:nvSpPr>
        <p:spPr bwMode="auto">
          <a:xfrm>
            <a:off x="2387600" y="547966"/>
            <a:ext cx="9398000" cy="71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normAutofit fontScale="92500" lnSpcReduction="100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2400" b="1" i="0" u="none" strike="noStrike" kern="1200" cap="none" spc="0" normalizeH="0" baseline="0" noProof="0" dirty="0">
                <a:ln>
                  <a:noFill/>
                </a:ln>
                <a:solidFill>
                  <a:srgbClr val="257735"/>
                </a:solidFill>
                <a:effectLst/>
                <a:uLnTx/>
                <a:uFillTx/>
                <a:latin typeface="Verdana" panose="020B0604030504040204" pitchFamily="34" charset="0"/>
                <a:ea typeface="Verdana" panose="020B0604030504040204" pitchFamily="34" charset="0"/>
              </a:rPr>
              <a:t>Valsts budžeta finansētie pasākumi 2026.gadā reģionālās attīstības jomā</a:t>
            </a:r>
          </a:p>
        </p:txBody>
      </p:sp>
      <p:sp>
        <p:nvSpPr>
          <p:cNvPr id="2" name="Rectangle: Rounded Corners 1">
            <a:extLst>
              <a:ext uri="{FF2B5EF4-FFF2-40B4-BE49-F238E27FC236}">
                <a16:creationId xmlns:a16="http://schemas.microsoft.com/office/drawing/2014/main" id="{D4061F52-F4D8-219F-A7FA-2D757275C748}"/>
              </a:ext>
            </a:extLst>
          </p:cNvPr>
          <p:cNvSpPr/>
          <p:nvPr/>
        </p:nvSpPr>
        <p:spPr>
          <a:xfrm>
            <a:off x="1878576" y="3503795"/>
            <a:ext cx="9343316" cy="966502"/>
          </a:xfrm>
          <a:prstGeom prst="roundRect">
            <a:avLst/>
          </a:prstGeom>
          <a:solidFill>
            <a:schemeClr val="bg1">
              <a:lumMod val="95000"/>
            </a:schemeClr>
          </a:solidFill>
          <a:ln>
            <a:solidFill>
              <a:srgbClr val="2671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6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Rectangle: Rounded Corners 2">
            <a:extLst>
              <a:ext uri="{FF2B5EF4-FFF2-40B4-BE49-F238E27FC236}">
                <a16:creationId xmlns:a16="http://schemas.microsoft.com/office/drawing/2014/main" id="{082ED4AD-74DA-FD6D-DF0A-EA5F416AC599}"/>
              </a:ext>
            </a:extLst>
          </p:cNvPr>
          <p:cNvSpPr/>
          <p:nvPr/>
        </p:nvSpPr>
        <p:spPr>
          <a:xfrm>
            <a:off x="958348" y="5812015"/>
            <a:ext cx="9574185" cy="804990"/>
          </a:xfrm>
          <a:prstGeom prst="roundRect">
            <a:avLst/>
          </a:prstGeom>
          <a:solidFill>
            <a:schemeClr val="bg1">
              <a:lumMod val="95000"/>
            </a:schemeClr>
          </a:solidFill>
          <a:ln>
            <a:solidFill>
              <a:srgbClr val="2671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6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A green circle with people and arrows&#10;&#10;AI-generated content may be incorrect.">
            <a:extLst>
              <a:ext uri="{FF2B5EF4-FFF2-40B4-BE49-F238E27FC236}">
                <a16:creationId xmlns:a16="http://schemas.microsoft.com/office/drawing/2014/main" id="{E1D83C51-96DA-3A16-C210-43BFEBF70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3138" y="1222575"/>
            <a:ext cx="1187856" cy="1187856"/>
          </a:xfrm>
          <a:prstGeom prst="rect">
            <a:avLst/>
          </a:prstGeom>
        </p:spPr>
      </p:pic>
      <p:pic>
        <p:nvPicPr>
          <p:cNvPr id="20" name="Picture 19" descr="A white puzzle pieces in a green circle&#10;&#10;AI-generated content may be incorrect.">
            <a:extLst>
              <a:ext uri="{FF2B5EF4-FFF2-40B4-BE49-F238E27FC236}">
                <a16:creationId xmlns:a16="http://schemas.microsoft.com/office/drawing/2014/main" id="{90CE6DFF-3C5B-B9A9-1AFD-121844E17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648" y="3315728"/>
            <a:ext cx="1187856" cy="1187856"/>
          </a:xfrm>
          <a:prstGeom prst="rect">
            <a:avLst/>
          </a:prstGeom>
        </p:spPr>
      </p:pic>
      <p:sp>
        <p:nvSpPr>
          <p:cNvPr id="22" name="TextBox 21">
            <a:extLst>
              <a:ext uri="{FF2B5EF4-FFF2-40B4-BE49-F238E27FC236}">
                <a16:creationId xmlns:a16="http://schemas.microsoft.com/office/drawing/2014/main" id="{45904165-BA94-681B-1399-ED02322E0186}"/>
              </a:ext>
            </a:extLst>
          </p:cNvPr>
          <p:cNvSpPr txBox="1"/>
          <p:nvPr/>
        </p:nvSpPr>
        <p:spPr>
          <a:xfrm>
            <a:off x="3370994" y="1479907"/>
            <a:ext cx="83976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ES fondu un AF atbalsta pasākumu īstenošana un uzraudzība, t.sk. </a:t>
            </a:r>
            <a:r>
              <a:rPr kumimoji="0" lang="lv-LV"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2026. gadā plānots pabeigt būvdarbus vēl aptuveni 50 km garumā</a:t>
            </a:r>
            <a:endParaRPr kumimoji="0" lang="lv-LV"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id="{7C28B125-4934-7B97-5588-4694B2347AD7}"/>
              </a:ext>
            </a:extLst>
          </p:cNvPr>
          <p:cNvSpPr txBox="1"/>
          <p:nvPr/>
        </p:nvSpPr>
        <p:spPr>
          <a:xfrm>
            <a:off x="2375648" y="3514280"/>
            <a:ext cx="916516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Rīcības plāna Latvijas Austrumu pierobežas ekonomiskajai izaugsmei un drošības stiprināšanai 2025.–2027. gadam</a:t>
            </a:r>
            <a:r>
              <a:rPr kumimoji="0" lang="lv-LV"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īstenošanas koordinācija  un uzraudzība. Koncepta izstrāde </a:t>
            </a:r>
            <a:r>
              <a:rPr kumimoji="0" lang="lv-LV"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par atbalstu Austrumu pierobežai daudzgadu budžeta pēc 2027. gada ietvarā</a:t>
            </a:r>
          </a:p>
        </p:txBody>
      </p:sp>
      <p:pic>
        <p:nvPicPr>
          <p:cNvPr id="27" name="Picture 26" descr="A green circle with white handshake and people around it&#10;&#10;AI-generated content may be incorrect.">
            <a:extLst>
              <a:ext uri="{FF2B5EF4-FFF2-40B4-BE49-F238E27FC236}">
                <a16:creationId xmlns:a16="http://schemas.microsoft.com/office/drawing/2014/main" id="{A4CDF528-246E-7866-73E3-AF785DC989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337" y="4503584"/>
            <a:ext cx="1187856" cy="1187856"/>
          </a:xfrm>
          <a:prstGeom prst="rect">
            <a:avLst/>
          </a:prstGeom>
        </p:spPr>
      </p:pic>
      <p:sp>
        <p:nvSpPr>
          <p:cNvPr id="28" name="TextBox 27">
            <a:extLst>
              <a:ext uri="{FF2B5EF4-FFF2-40B4-BE49-F238E27FC236}">
                <a16:creationId xmlns:a16="http://schemas.microsoft.com/office/drawing/2014/main" id="{42C46E33-B14A-BF34-567B-4A94C93B378A}"/>
              </a:ext>
            </a:extLst>
          </p:cNvPr>
          <p:cNvSpPr txBox="1"/>
          <p:nvPr/>
        </p:nvSpPr>
        <p:spPr>
          <a:xfrm>
            <a:off x="1944602" y="4674601"/>
            <a:ext cx="873104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Pašvaldību pieteikumu atbilstoši kritērijiem </a:t>
            </a:r>
            <a:r>
              <a:rPr kumimoji="0" lang="lv-LV"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aizdevumu saņemšanai pirmsskolas izglītības pieejamībai izvērtēšana. </a:t>
            </a:r>
            <a:r>
              <a:rPr kumimoji="0" lang="lv-LV"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Atbalsta sniegšana pašvaldībām </a:t>
            </a:r>
            <a:r>
              <a:rPr kumimoji="0" lang="lv-LV"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futbola stadionu infrastruktūras attīstībai</a:t>
            </a:r>
          </a:p>
        </p:txBody>
      </p:sp>
      <p:pic>
        <p:nvPicPr>
          <p:cNvPr id="30" name="Picture 29" descr="A hand and a coin in a circle&#10;&#10;AI-generated content may be incorrect.">
            <a:extLst>
              <a:ext uri="{FF2B5EF4-FFF2-40B4-BE49-F238E27FC236}">
                <a16:creationId xmlns:a16="http://schemas.microsoft.com/office/drawing/2014/main" id="{82E1D550-8F57-A1CD-B8E0-C92E79066F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066" y="5618656"/>
            <a:ext cx="1187857" cy="1187857"/>
          </a:xfrm>
          <a:prstGeom prst="rect">
            <a:avLst/>
          </a:prstGeom>
        </p:spPr>
      </p:pic>
      <p:sp>
        <p:nvSpPr>
          <p:cNvPr id="31" name="TextBox 30">
            <a:extLst>
              <a:ext uri="{FF2B5EF4-FFF2-40B4-BE49-F238E27FC236}">
                <a16:creationId xmlns:a16="http://schemas.microsoft.com/office/drawing/2014/main" id="{0EEDF816-04A7-C2C9-DCFB-27C479CB9125}"/>
              </a:ext>
            </a:extLst>
          </p:cNvPr>
          <p:cNvSpPr txBox="1"/>
          <p:nvPr/>
        </p:nvSpPr>
        <p:spPr>
          <a:xfrm>
            <a:off x="1284648" y="5889418"/>
            <a:ext cx="92478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Teritoriju attīstības plānošanas sistēmas pilnveidošana, mazinot administratīvo slogu. Līdzdalības budžeta platformas attīstība un uzturēšana</a:t>
            </a:r>
          </a:p>
        </p:txBody>
      </p:sp>
      <p:sp>
        <p:nvSpPr>
          <p:cNvPr id="10" name="Rectangle: Rounded Corners 9">
            <a:extLst>
              <a:ext uri="{FF2B5EF4-FFF2-40B4-BE49-F238E27FC236}">
                <a16:creationId xmlns:a16="http://schemas.microsoft.com/office/drawing/2014/main" id="{24FEFCDF-8C53-F68A-8252-B55476CAED79}"/>
              </a:ext>
            </a:extLst>
          </p:cNvPr>
          <p:cNvSpPr/>
          <p:nvPr/>
        </p:nvSpPr>
        <p:spPr>
          <a:xfrm>
            <a:off x="2185661" y="2437336"/>
            <a:ext cx="9137079" cy="933759"/>
          </a:xfrm>
          <a:prstGeom prst="roundRect">
            <a:avLst/>
          </a:prstGeom>
          <a:solidFill>
            <a:schemeClr val="bg1">
              <a:lumMod val="95000"/>
            </a:schemeClr>
          </a:solidFill>
          <a:ln>
            <a:solidFill>
              <a:srgbClr val="2671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6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Picture 11" descr="A hand holding a graph&#10;&#10;AI-generated content may be incorrect.">
            <a:extLst>
              <a:ext uri="{FF2B5EF4-FFF2-40B4-BE49-F238E27FC236}">
                <a16:creationId xmlns:a16="http://schemas.microsoft.com/office/drawing/2014/main" id="{1DCF1809-570E-7C61-CE47-92CC8F6DD1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1733" y="2304597"/>
            <a:ext cx="1292446" cy="1187856"/>
          </a:xfrm>
          <a:prstGeom prst="rect">
            <a:avLst/>
          </a:prstGeom>
        </p:spPr>
      </p:pic>
      <p:sp>
        <p:nvSpPr>
          <p:cNvPr id="13" name="TextBox 12">
            <a:extLst>
              <a:ext uri="{FF2B5EF4-FFF2-40B4-BE49-F238E27FC236}">
                <a16:creationId xmlns:a16="http://schemas.microsoft.com/office/drawing/2014/main" id="{35079995-5AEB-9A5B-9C2E-B30EFAD36380}"/>
              </a:ext>
            </a:extLst>
          </p:cNvPr>
          <p:cNvSpPr txBox="1"/>
          <p:nvPr/>
        </p:nvSpPr>
        <p:spPr>
          <a:xfrm>
            <a:off x="2698167" y="2538336"/>
            <a:ext cx="88426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Pašvaldību iesniegto pieteikumu līdzekļu saņemšanai </a:t>
            </a:r>
            <a:r>
              <a:rPr kumimoji="0" lang="lv-LV"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neparedzētiem gadījumiem izvērtēšana. </a:t>
            </a:r>
            <a:r>
              <a:rPr kumimoji="0" lang="lv-LV" sz="1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Remigrācijas</a:t>
            </a:r>
            <a:r>
              <a:rPr kumimoji="0" lang="lv-LV"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koordinatoru darbs</a:t>
            </a:r>
            <a:r>
              <a:rPr kumimoji="0" lang="lv-LV"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t.sk. tiks izveidota jauna </a:t>
            </a:r>
            <a:r>
              <a:rPr kumimoji="0" lang="lv-LV" sz="16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remigrācijas</a:t>
            </a:r>
            <a:r>
              <a:rPr kumimoji="0" lang="lv-LV"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koordinatoru tīmekļvietne </a:t>
            </a:r>
            <a:r>
              <a:rPr kumimoji="0" lang="lv-LV" sz="1600" b="0" i="0" u="sng"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8"/>
              </a:rPr>
              <a:t>www.remigracija.lv</a:t>
            </a:r>
            <a:endParaRPr kumimoji="0" lang="lv-LV"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117DCABE-82ED-1E12-7B3D-8C2BB2935C42}"/>
              </a:ext>
            </a:extLst>
          </p:cNvPr>
          <p:cNvSpPr/>
          <p:nvPr/>
        </p:nvSpPr>
        <p:spPr>
          <a:xfrm>
            <a:off x="10676194" y="-23803"/>
            <a:ext cx="1465006" cy="642258"/>
          </a:xfrm>
          <a:prstGeom prst="rect">
            <a:avLst/>
          </a:prstGeom>
          <a:solidFill>
            <a:srgbClr val="4EA72E">
              <a:lumMod val="75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800" b="0" i="0" u="none" strike="noStrike" kern="0" cap="none" spc="0" normalizeH="0" baseline="0" noProof="0" dirty="0">
                <a:ln>
                  <a:noFill/>
                </a:ln>
                <a:solidFill>
                  <a:prstClr val="white"/>
                </a:solidFill>
                <a:effectLst/>
                <a:uLnTx/>
                <a:uFillTx/>
              </a:rPr>
              <a:t>Uzdevumi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800" b="0" i="0" u="none" strike="noStrike" kern="0" cap="none" spc="0" normalizeH="0" baseline="0" noProof="0" dirty="0">
                <a:ln>
                  <a:noFill/>
                </a:ln>
                <a:solidFill>
                  <a:prstClr val="white"/>
                </a:solidFill>
                <a:effectLst/>
                <a:uLnTx/>
                <a:uFillTx/>
              </a:rPr>
              <a:t>2026</a:t>
            </a:r>
          </a:p>
        </p:txBody>
      </p:sp>
    </p:spTree>
    <p:extLst>
      <p:ext uri="{BB962C8B-B14F-4D97-AF65-F5344CB8AC3E}">
        <p14:creationId xmlns:p14="http://schemas.microsoft.com/office/powerpoint/2010/main" val="3949990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649189"/>
            <a:ext cx="10869018" cy="1122363"/>
          </a:xfrm>
          <a:prstGeom prst="rect">
            <a:avLst/>
          </a:prstGeom>
          <a:noFill/>
          <a:ln/>
        </p:spPr>
        <p:txBody>
          <a:bodyPr wrap="square" lIns="0" tIns="0" rIns="0" bIns="0" rtlCol="0" anchor="t"/>
          <a:lstStyle/>
          <a:p>
            <a:pPr>
              <a:lnSpc>
                <a:spcPts val="4416"/>
              </a:lnSpc>
            </a:pPr>
            <a:endParaRPr lang="en-US" sz="24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3" name="Text 1"/>
          <p:cNvSpPr/>
          <p:nvPr/>
        </p:nvSpPr>
        <p:spPr>
          <a:xfrm>
            <a:off x="661492" y="1843286"/>
            <a:ext cx="2693492" cy="336649"/>
          </a:xfrm>
          <a:prstGeom prst="rect">
            <a:avLst/>
          </a:prstGeom>
          <a:noFill/>
          <a:ln/>
        </p:spPr>
        <p:txBody>
          <a:bodyPr wrap="none" lIns="0" tIns="0" rIns="0" bIns="0" rtlCol="0" anchor="t"/>
          <a:lstStyle/>
          <a:p>
            <a:pPr>
              <a:lnSpc>
                <a:spcPts val="2625"/>
              </a:lnSpc>
            </a:pPr>
            <a:endParaRPr lang="en-US" sz="2083" dirty="0"/>
          </a:p>
        </p:txBody>
      </p:sp>
      <p:sp>
        <p:nvSpPr>
          <p:cNvPr id="4" name="Shape 2"/>
          <p:cNvSpPr/>
          <p:nvPr/>
        </p:nvSpPr>
        <p:spPr>
          <a:xfrm>
            <a:off x="661492" y="2449215"/>
            <a:ext cx="5344716" cy="1965127"/>
          </a:xfrm>
          <a:prstGeom prst="roundRect">
            <a:avLst>
              <a:gd name="adj" fmla="val 3838"/>
            </a:avLst>
          </a:prstGeom>
          <a:solidFill>
            <a:srgbClr val="E1E1EA"/>
          </a:solidFill>
          <a:ln w="7620">
            <a:solidFill>
              <a:srgbClr val="C7C7D0"/>
            </a:solidFill>
            <a:prstDash val="solid"/>
          </a:ln>
        </p:spPr>
        <p:txBody>
          <a:bodyPr/>
          <a:lstStyle/>
          <a:p>
            <a:endParaRPr lang="lv-LV" sz="1500" dirty="0">
              <a:latin typeface="Verdana" panose="020B0604030504040204" pitchFamily="34" charset="0"/>
              <a:ea typeface="Verdana" panose="020B0604030504040204" pitchFamily="34" charset="0"/>
            </a:endParaRPr>
          </a:p>
        </p:txBody>
      </p:sp>
      <p:sp>
        <p:nvSpPr>
          <p:cNvPr id="5" name="Text 3"/>
          <p:cNvSpPr/>
          <p:nvPr/>
        </p:nvSpPr>
        <p:spPr>
          <a:xfrm>
            <a:off x="847329" y="2635052"/>
            <a:ext cx="4199136" cy="280492"/>
          </a:xfrm>
          <a:prstGeom prst="rect">
            <a:avLst/>
          </a:prstGeom>
          <a:noFill/>
          <a:ln/>
        </p:spPr>
        <p:txBody>
          <a:bodyPr wrap="none" lIns="0" tIns="0" rIns="0" bIns="0" rtlCol="0" anchor="t"/>
          <a:lstStyle/>
          <a:p>
            <a:pPr>
              <a:lnSpc>
                <a:spcPts val="2208"/>
              </a:lnSpc>
            </a:pPr>
            <a:r>
              <a:rPr lang="en-US" sz="2000" b="1" dirty="0">
                <a:solidFill>
                  <a:schemeClr val="accent2">
                    <a:lumMod val="75000"/>
                  </a:schemeClr>
                </a:solidFill>
                <a:latin typeface="Raleway" pitchFamily="34" charset="0"/>
                <a:ea typeface="Raleway" pitchFamily="34" charset="-122"/>
                <a:cs typeface="Raleway" pitchFamily="34" charset="-120"/>
              </a:rPr>
              <a:t>Oficiālās elektroniskās adreses izvēršana</a:t>
            </a:r>
            <a:endParaRPr lang="en-US" sz="2000" b="1" dirty="0">
              <a:solidFill>
                <a:schemeClr val="accent2">
                  <a:lumMod val="75000"/>
                </a:schemeClr>
              </a:solidFill>
            </a:endParaRPr>
          </a:p>
        </p:txBody>
      </p:sp>
      <p:sp>
        <p:nvSpPr>
          <p:cNvPr id="6" name="Text 4"/>
          <p:cNvSpPr/>
          <p:nvPr/>
        </p:nvSpPr>
        <p:spPr>
          <a:xfrm>
            <a:off x="847329" y="3023195"/>
            <a:ext cx="4973043" cy="287338"/>
          </a:xfrm>
          <a:prstGeom prst="rect">
            <a:avLst/>
          </a:prstGeom>
          <a:noFill/>
          <a:ln/>
        </p:spPr>
        <p:txBody>
          <a:bodyPr wrap="none" lIns="0" tIns="0" rIns="0" bIns="0" rtlCol="0" anchor="t"/>
          <a:lstStyle/>
          <a:p>
            <a:pPr marL="285739" indent="-285739">
              <a:lnSpc>
                <a:spcPts val="2250"/>
              </a:lnSpc>
              <a:buSzPct val="100000"/>
              <a:buChar char="•"/>
            </a:pPr>
            <a:r>
              <a:rPr lang="en-US" sz="1375" dirty="0">
                <a:solidFill>
                  <a:srgbClr val="3C3939"/>
                </a:solidFill>
                <a:latin typeface="Roboto" pitchFamily="34" charset="0"/>
                <a:ea typeface="Roboto" pitchFamily="34" charset="-122"/>
                <a:cs typeface="Roboto" pitchFamily="34" charset="-120"/>
              </a:rPr>
              <a:t>Regulējums e-adreses izmantošanas paplašināšanai; </a:t>
            </a:r>
            <a:endParaRPr lang="en-US" sz="1375" dirty="0"/>
          </a:p>
        </p:txBody>
      </p:sp>
      <p:sp>
        <p:nvSpPr>
          <p:cNvPr id="7" name="Text 5"/>
          <p:cNvSpPr/>
          <p:nvPr/>
        </p:nvSpPr>
        <p:spPr>
          <a:xfrm>
            <a:off x="847329" y="3373339"/>
            <a:ext cx="4973043" cy="287338"/>
          </a:xfrm>
          <a:prstGeom prst="rect">
            <a:avLst/>
          </a:prstGeom>
          <a:noFill/>
          <a:ln/>
        </p:spPr>
        <p:txBody>
          <a:bodyPr wrap="none" lIns="0" tIns="0" rIns="0" bIns="0" rtlCol="0" anchor="t"/>
          <a:lstStyle/>
          <a:p>
            <a:pPr marL="285739" indent="-285739">
              <a:lnSpc>
                <a:spcPts val="2250"/>
              </a:lnSpc>
              <a:buSzPct val="100000"/>
              <a:buChar char="•"/>
            </a:pPr>
            <a:r>
              <a:rPr lang="en-US" sz="1375" dirty="0">
                <a:solidFill>
                  <a:srgbClr val="3C3939"/>
                </a:solidFill>
                <a:latin typeface="Roboto" pitchFamily="34" charset="0"/>
                <a:ea typeface="Roboto" pitchFamily="34" charset="-122"/>
                <a:cs typeface="Roboto" pitchFamily="34" charset="-120"/>
              </a:rPr>
              <a:t>E- adreses sagatavošana e-rēķinu ieviešanai (regulējums)</a:t>
            </a:r>
            <a:endParaRPr lang="en-US" sz="1375" dirty="0"/>
          </a:p>
        </p:txBody>
      </p:sp>
      <p:sp>
        <p:nvSpPr>
          <p:cNvPr id="8" name="Shape 6"/>
          <p:cNvSpPr/>
          <p:nvPr/>
        </p:nvSpPr>
        <p:spPr>
          <a:xfrm>
            <a:off x="6185694" y="2449215"/>
            <a:ext cx="5344815" cy="1965127"/>
          </a:xfrm>
          <a:prstGeom prst="roundRect">
            <a:avLst>
              <a:gd name="adj" fmla="val 3838"/>
            </a:avLst>
          </a:prstGeom>
          <a:solidFill>
            <a:srgbClr val="E1E1EA"/>
          </a:solidFill>
          <a:ln w="7620">
            <a:solidFill>
              <a:srgbClr val="C7C7D0"/>
            </a:solidFill>
            <a:prstDash val="solid"/>
          </a:ln>
        </p:spPr>
        <p:txBody>
          <a:bodyPr/>
          <a:lstStyle/>
          <a:p>
            <a:endParaRPr lang="lv-LV" sz="1500" dirty="0">
              <a:latin typeface="Verdana" panose="020B0604030504040204" pitchFamily="34" charset="0"/>
              <a:ea typeface="Verdana" panose="020B0604030504040204" pitchFamily="34" charset="0"/>
            </a:endParaRPr>
          </a:p>
        </p:txBody>
      </p:sp>
      <p:sp>
        <p:nvSpPr>
          <p:cNvPr id="9" name="Text 7"/>
          <p:cNvSpPr/>
          <p:nvPr/>
        </p:nvSpPr>
        <p:spPr>
          <a:xfrm>
            <a:off x="6371531" y="2635052"/>
            <a:ext cx="4973142" cy="560983"/>
          </a:xfrm>
          <a:prstGeom prst="rect">
            <a:avLst/>
          </a:prstGeom>
          <a:noFill/>
          <a:ln/>
        </p:spPr>
        <p:txBody>
          <a:bodyPr wrap="square" lIns="0" tIns="0" rIns="0" bIns="0" rtlCol="0" anchor="t"/>
          <a:lstStyle/>
          <a:p>
            <a:pPr>
              <a:lnSpc>
                <a:spcPts val="2208"/>
              </a:lnSpc>
            </a:pPr>
            <a:r>
              <a:rPr lang="en-US" sz="2000" b="1" dirty="0">
                <a:solidFill>
                  <a:schemeClr val="accent2">
                    <a:lumMod val="75000"/>
                  </a:schemeClr>
                </a:solidFill>
                <a:latin typeface="Raleway" pitchFamily="34" charset="0"/>
                <a:ea typeface="Raleway" pitchFamily="34" charset="-122"/>
                <a:cs typeface="Raleway" pitchFamily="34" charset="-120"/>
              </a:rPr>
              <a:t>Vienotā pakalpojumu tīkla (VPVKAC) izvēršana un pārvaldība</a:t>
            </a:r>
            <a:endParaRPr lang="en-US" sz="2000" b="1" dirty="0">
              <a:solidFill>
                <a:schemeClr val="accent2">
                  <a:lumMod val="75000"/>
                </a:schemeClr>
              </a:solidFill>
            </a:endParaRPr>
          </a:p>
        </p:txBody>
      </p:sp>
      <p:sp>
        <p:nvSpPr>
          <p:cNvPr id="10" name="Text 8"/>
          <p:cNvSpPr/>
          <p:nvPr/>
        </p:nvSpPr>
        <p:spPr>
          <a:xfrm>
            <a:off x="6371531" y="3303687"/>
            <a:ext cx="4973142" cy="574675"/>
          </a:xfrm>
          <a:prstGeom prst="rect">
            <a:avLst/>
          </a:prstGeom>
          <a:noFill/>
          <a:ln/>
        </p:spPr>
        <p:txBody>
          <a:bodyPr wrap="square" lIns="0" tIns="0" rIns="0" bIns="0" rtlCol="0" anchor="t"/>
          <a:lstStyle/>
          <a:p>
            <a:pPr marL="285739" indent="-285739">
              <a:lnSpc>
                <a:spcPts val="2250"/>
              </a:lnSpc>
              <a:buSzPct val="100000"/>
              <a:buChar char="•"/>
            </a:pPr>
            <a:r>
              <a:rPr lang="en-US" sz="1375" dirty="0">
                <a:solidFill>
                  <a:srgbClr val="3C3939"/>
                </a:solidFill>
                <a:latin typeface="Roboto" pitchFamily="34" charset="0"/>
                <a:ea typeface="Roboto" pitchFamily="34" charset="-122"/>
                <a:cs typeface="Roboto" pitchFamily="34" charset="-120"/>
              </a:rPr>
              <a:t>Šobrīd 35 pašvaldībās 259 vietās 19 iestāžu 132 pieprasītākie pakalpojumi. 2024. - 120'000+ konsultācijas.</a:t>
            </a:r>
            <a:endParaRPr lang="en-US" sz="1375" dirty="0"/>
          </a:p>
        </p:txBody>
      </p:sp>
      <p:sp>
        <p:nvSpPr>
          <p:cNvPr id="11" name="Text 9"/>
          <p:cNvSpPr/>
          <p:nvPr/>
        </p:nvSpPr>
        <p:spPr>
          <a:xfrm>
            <a:off x="6371531" y="3941168"/>
            <a:ext cx="4973142" cy="287338"/>
          </a:xfrm>
          <a:prstGeom prst="rect">
            <a:avLst/>
          </a:prstGeom>
          <a:noFill/>
          <a:ln/>
        </p:spPr>
        <p:txBody>
          <a:bodyPr wrap="none" lIns="0" tIns="0" rIns="0" bIns="0" rtlCol="0" anchor="t"/>
          <a:lstStyle/>
          <a:p>
            <a:pPr marL="285739" indent="-285739">
              <a:lnSpc>
                <a:spcPts val="2250"/>
              </a:lnSpc>
              <a:buSzPct val="100000"/>
              <a:buChar char="•"/>
            </a:pPr>
            <a:r>
              <a:rPr lang="en-US" sz="1375" dirty="0">
                <a:solidFill>
                  <a:srgbClr val="3C3939"/>
                </a:solidFill>
                <a:latin typeface="Roboto" pitchFamily="34" charset="0"/>
                <a:ea typeface="Roboto" pitchFamily="34" charset="-122"/>
                <a:cs typeface="Roboto" pitchFamily="34" charset="-120"/>
              </a:rPr>
              <a:t>Plānots, ka 2026. gadā būs 315 VPVKAC punkti</a:t>
            </a:r>
            <a:endParaRPr lang="en-US" sz="1375" dirty="0"/>
          </a:p>
        </p:txBody>
      </p:sp>
      <p:sp>
        <p:nvSpPr>
          <p:cNvPr id="12" name="Shape 10"/>
          <p:cNvSpPr/>
          <p:nvPr/>
        </p:nvSpPr>
        <p:spPr>
          <a:xfrm>
            <a:off x="661492" y="4593829"/>
            <a:ext cx="5344716" cy="1614983"/>
          </a:xfrm>
          <a:prstGeom prst="roundRect">
            <a:avLst>
              <a:gd name="adj" fmla="val 4670"/>
            </a:avLst>
          </a:prstGeom>
          <a:solidFill>
            <a:srgbClr val="E1E1EA"/>
          </a:solidFill>
          <a:ln w="7620">
            <a:solidFill>
              <a:srgbClr val="C7C7D0"/>
            </a:solidFill>
            <a:prstDash val="solid"/>
          </a:ln>
        </p:spPr>
        <p:txBody>
          <a:bodyPr/>
          <a:lstStyle/>
          <a:p>
            <a:endParaRPr lang="lv-LV" sz="1500" dirty="0">
              <a:latin typeface="Verdana" panose="020B0604030504040204" pitchFamily="34" charset="0"/>
              <a:ea typeface="Verdana" panose="020B0604030504040204" pitchFamily="34" charset="0"/>
            </a:endParaRPr>
          </a:p>
        </p:txBody>
      </p:sp>
      <p:sp>
        <p:nvSpPr>
          <p:cNvPr id="13" name="Text 11"/>
          <p:cNvSpPr/>
          <p:nvPr/>
        </p:nvSpPr>
        <p:spPr>
          <a:xfrm>
            <a:off x="847329" y="4779665"/>
            <a:ext cx="4973043" cy="560983"/>
          </a:xfrm>
          <a:prstGeom prst="rect">
            <a:avLst/>
          </a:prstGeom>
          <a:noFill/>
          <a:ln/>
        </p:spPr>
        <p:txBody>
          <a:bodyPr wrap="square" lIns="0" tIns="0" rIns="0" bIns="0" rtlCol="0" anchor="t"/>
          <a:lstStyle/>
          <a:p>
            <a:pPr>
              <a:lnSpc>
                <a:spcPts val="2208"/>
              </a:lnSpc>
            </a:pPr>
            <a:r>
              <a:rPr lang="en-US" sz="2000" b="1" dirty="0">
                <a:solidFill>
                  <a:schemeClr val="accent2">
                    <a:lumMod val="75000"/>
                  </a:schemeClr>
                </a:solidFill>
                <a:latin typeface="Raleway" pitchFamily="34" charset="0"/>
                <a:ea typeface="Raleway" pitchFamily="34" charset="-122"/>
                <a:cs typeface="Raleway" pitchFamily="34" charset="-120"/>
              </a:rPr>
              <a:t>Vēlēšanu platformas attīstība un regulējuma nodrošināšana</a:t>
            </a:r>
            <a:endParaRPr lang="en-US" sz="2000" b="1" dirty="0">
              <a:solidFill>
                <a:schemeClr val="accent2">
                  <a:lumMod val="75000"/>
                </a:schemeClr>
              </a:solidFill>
            </a:endParaRPr>
          </a:p>
        </p:txBody>
      </p:sp>
      <p:sp>
        <p:nvSpPr>
          <p:cNvPr id="14" name="Text 12"/>
          <p:cNvSpPr/>
          <p:nvPr/>
        </p:nvSpPr>
        <p:spPr>
          <a:xfrm>
            <a:off x="847329" y="5448300"/>
            <a:ext cx="4973043" cy="574675"/>
          </a:xfrm>
          <a:prstGeom prst="rect">
            <a:avLst/>
          </a:prstGeom>
          <a:noFill/>
          <a:ln/>
        </p:spPr>
        <p:txBody>
          <a:bodyPr wrap="square" lIns="0" tIns="0" rIns="0" bIns="0" rtlCol="0" anchor="t"/>
          <a:lstStyle/>
          <a:p>
            <a:pPr marL="285739" indent="-285739">
              <a:lnSpc>
                <a:spcPts val="2250"/>
              </a:lnSpc>
              <a:buSzPct val="100000"/>
              <a:buChar char="•"/>
            </a:pPr>
            <a:r>
              <a:rPr lang="en-US" sz="1375" dirty="0">
                <a:solidFill>
                  <a:srgbClr val="3C3939"/>
                </a:solidFill>
                <a:latin typeface="Roboto" pitchFamily="34" charset="0"/>
                <a:ea typeface="Roboto" pitchFamily="34" charset="-122"/>
                <a:cs typeface="Roboto" pitchFamily="34" charset="-120"/>
              </a:rPr>
              <a:t>Saeimas, pašvaldību un Eiroparlamenta vēlēšanas, Tautas nobalsošanas un referendumu organizēšanas procesos</a:t>
            </a:r>
            <a:endParaRPr lang="en-US" sz="1375" dirty="0"/>
          </a:p>
        </p:txBody>
      </p:sp>
      <p:sp>
        <p:nvSpPr>
          <p:cNvPr id="15" name="Shape 13"/>
          <p:cNvSpPr/>
          <p:nvPr/>
        </p:nvSpPr>
        <p:spPr>
          <a:xfrm>
            <a:off x="6185694" y="4600179"/>
            <a:ext cx="5344815" cy="1614983"/>
          </a:xfrm>
          <a:prstGeom prst="roundRect">
            <a:avLst>
              <a:gd name="adj" fmla="val 4670"/>
            </a:avLst>
          </a:prstGeom>
          <a:solidFill>
            <a:srgbClr val="E1E1EA"/>
          </a:solidFill>
          <a:ln w="7620">
            <a:solidFill>
              <a:srgbClr val="C7C7D0"/>
            </a:solidFill>
            <a:prstDash val="solid"/>
          </a:ln>
        </p:spPr>
        <p:txBody>
          <a:bodyPr/>
          <a:lstStyle/>
          <a:p>
            <a:endParaRPr lang="lv-LV" sz="1500" dirty="0">
              <a:latin typeface="Verdana" panose="020B0604030504040204" pitchFamily="34" charset="0"/>
              <a:ea typeface="Verdana" panose="020B0604030504040204" pitchFamily="34" charset="0"/>
            </a:endParaRPr>
          </a:p>
        </p:txBody>
      </p:sp>
      <p:sp>
        <p:nvSpPr>
          <p:cNvPr id="16" name="Text 14"/>
          <p:cNvSpPr/>
          <p:nvPr/>
        </p:nvSpPr>
        <p:spPr>
          <a:xfrm>
            <a:off x="6371531" y="4779665"/>
            <a:ext cx="4973142" cy="560983"/>
          </a:xfrm>
          <a:prstGeom prst="rect">
            <a:avLst/>
          </a:prstGeom>
          <a:noFill/>
          <a:ln/>
        </p:spPr>
        <p:txBody>
          <a:bodyPr wrap="square" lIns="0" tIns="0" rIns="0" bIns="0" rtlCol="0" anchor="t"/>
          <a:lstStyle/>
          <a:p>
            <a:pPr>
              <a:lnSpc>
                <a:spcPts val="2208"/>
              </a:lnSpc>
            </a:pPr>
            <a:r>
              <a:rPr lang="en-US" sz="2000" b="1" dirty="0">
                <a:solidFill>
                  <a:schemeClr val="accent2">
                    <a:lumMod val="75000"/>
                  </a:schemeClr>
                </a:solidFill>
                <a:latin typeface="Raleway" pitchFamily="34" charset="0"/>
                <a:ea typeface="Raleway" pitchFamily="34" charset="-122"/>
                <a:cs typeface="Raleway" pitchFamily="34" charset="-120"/>
              </a:rPr>
              <a:t>Vienotās atvieglojumu pārvaldības (AVIS) platformas izvēršana</a:t>
            </a:r>
            <a:endParaRPr lang="en-US" sz="2000" b="1" dirty="0">
              <a:solidFill>
                <a:schemeClr val="accent2">
                  <a:lumMod val="75000"/>
                </a:schemeClr>
              </a:solidFill>
            </a:endParaRPr>
          </a:p>
        </p:txBody>
      </p:sp>
      <p:sp>
        <p:nvSpPr>
          <p:cNvPr id="17" name="Text 15"/>
          <p:cNvSpPr/>
          <p:nvPr/>
        </p:nvSpPr>
        <p:spPr>
          <a:xfrm>
            <a:off x="6371531" y="5448300"/>
            <a:ext cx="4973142" cy="574675"/>
          </a:xfrm>
          <a:prstGeom prst="rect">
            <a:avLst/>
          </a:prstGeom>
          <a:noFill/>
          <a:ln/>
        </p:spPr>
        <p:txBody>
          <a:bodyPr wrap="square" lIns="0" tIns="0" rIns="0" bIns="0" rtlCol="0" anchor="t"/>
          <a:lstStyle/>
          <a:p>
            <a:pPr marL="285739" indent="-285739">
              <a:lnSpc>
                <a:spcPts val="2250"/>
              </a:lnSpc>
              <a:buSzPct val="100000"/>
              <a:buChar char="•"/>
            </a:pPr>
            <a:r>
              <a:rPr lang="en-US" sz="1375" dirty="0">
                <a:solidFill>
                  <a:srgbClr val="3C3939"/>
                </a:solidFill>
                <a:latin typeface="Roboto" pitchFamily="34" charset="0"/>
                <a:ea typeface="Roboto" pitchFamily="34" charset="-122"/>
                <a:cs typeface="Roboto" pitchFamily="34" charset="-120"/>
              </a:rPr>
              <a:t>Izvēršana pašvaldībās, kā arī ieviešana valsts pārvaldes atvieglojumu pārvaldībā.</a:t>
            </a:r>
            <a:endParaRPr lang="en-US" sz="1375" dirty="0"/>
          </a:p>
        </p:txBody>
      </p:sp>
      <p:sp>
        <p:nvSpPr>
          <p:cNvPr id="18" name="Title 17">
            <a:extLst>
              <a:ext uri="{FF2B5EF4-FFF2-40B4-BE49-F238E27FC236}">
                <a16:creationId xmlns:a16="http://schemas.microsoft.com/office/drawing/2014/main" id="{391DC697-E7D5-AFE6-63E9-BDC72C25DCFF}"/>
              </a:ext>
            </a:extLst>
          </p:cNvPr>
          <p:cNvSpPr>
            <a:spLocks noGrp="1"/>
          </p:cNvSpPr>
          <p:nvPr>
            <p:ph type="title"/>
          </p:nvPr>
        </p:nvSpPr>
        <p:spPr/>
        <p:txBody>
          <a:bodyPr>
            <a:normAutofit/>
          </a:bodyPr>
          <a:lstStyle/>
          <a:p>
            <a:r>
              <a:rPr lang="en-US" dirty="0" err="1">
                <a:solidFill>
                  <a:schemeClr val="accent2">
                    <a:lumMod val="75000"/>
                  </a:schemeClr>
                </a:solidFill>
                <a:cs typeface="Times New Roman" panose="02020603050405020304" pitchFamily="18" charset="0"/>
              </a:rPr>
              <a:t>Pārvaldes</a:t>
            </a:r>
            <a:r>
              <a:rPr lang="en-US" dirty="0">
                <a:solidFill>
                  <a:schemeClr val="accent2">
                    <a:lumMod val="75000"/>
                  </a:schemeClr>
                </a:solidFill>
                <a:cs typeface="Times New Roman" panose="02020603050405020304" pitchFamily="18" charset="0"/>
              </a:rPr>
              <a:t> </a:t>
            </a:r>
            <a:r>
              <a:rPr lang="en-US" dirty="0" err="1">
                <a:solidFill>
                  <a:schemeClr val="accent2">
                    <a:lumMod val="75000"/>
                  </a:schemeClr>
                </a:solidFill>
                <a:cs typeface="Times New Roman" panose="02020603050405020304" pitchFamily="18" charset="0"/>
              </a:rPr>
              <a:t>digitāli</a:t>
            </a:r>
            <a:r>
              <a:rPr lang="en-US" dirty="0">
                <a:solidFill>
                  <a:schemeClr val="accent2">
                    <a:lumMod val="75000"/>
                  </a:schemeClr>
                </a:solidFill>
                <a:cs typeface="Times New Roman" panose="02020603050405020304" pitchFamily="18" charset="0"/>
              </a:rPr>
              <a:t> </a:t>
            </a:r>
            <a:r>
              <a:rPr lang="en-US" dirty="0" err="1">
                <a:solidFill>
                  <a:schemeClr val="accent2">
                    <a:lumMod val="75000"/>
                  </a:schemeClr>
                </a:solidFill>
                <a:cs typeface="Times New Roman" panose="02020603050405020304" pitchFamily="18" charset="0"/>
              </a:rPr>
              <a:t>pārveidei</a:t>
            </a:r>
            <a:r>
              <a:rPr lang="en-US" dirty="0">
                <a:solidFill>
                  <a:schemeClr val="accent2">
                    <a:lumMod val="75000"/>
                  </a:schemeClr>
                </a:solidFill>
                <a:cs typeface="Times New Roman" panose="02020603050405020304" pitchFamily="18" charset="0"/>
              </a:rPr>
              <a:t> </a:t>
            </a:r>
            <a:r>
              <a:rPr lang="en-US" dirty="0" err="1">
                <a:solidFill>
                  <a:schemeClr val="accent2">
                    <a:lumMod val="75000"/>
                  </a:schemeClr>
                </a:solidFill>
                <a:cs typeface="Times New Roman" panose="02020603050405020304" pitchFamily="18" charset="0"/>
              </a:rPr>
              <a:t>stratēģiski</a:t>
            </a:r>
            <a:r>
              <a:rPr lang="en-US" dirty="0">
                <a:solidFill>
                  <a:schemeClr val="accent2">
                    <a:lumMod val="75000"/>
                  </a:schemeClr>
                </a:solidFill>
                <a:cs typeface="Times New Roman" panose="02020603050405020304" pitchFamily="18" charset="0"/>
              </a:rPr>
              <a:t> </a:t>
            </a:r>
            <a:r>
              <a:rPr lang="en-US" dirty="0" err="1">
                <a:solidFill>
                  <a:schemeClr val="accent2">
                    <a:lumMod val="75000"/>
                  </a:schemeClr>
                </a:solidFill>
                <a:cs typeface="Times New Roman" panose="02020603050405020304" pitchFamily="18" charset="0"/>
              </a:rPr>
              <a:t>svarīgu</a:t>
            </a:r>
            <a:r>
              <a:rPr lang="en-US" dirty="0">
                <a:solidFill>
                  <a:schemeClr val="accent2">
                    <a:lumMod val="75000"/>
                  </a:schemeClr>
                </a:solidFill>
                <a:cs typeface="Times New Roman" panose="02020603050405020304" pitchFamily="18" charset="0"/>
              </a:rPr>
              <a:t> </a:t>
            </a:r>
            <a:r>
              <a:rPr lang="en-US" dirty="0" err="1">
                <a:solidFill>
                  <a:schemeClr val="accent2">
                    <a:lumMod val="75000"/>
                  </a:schemeClr>
                </a:solidFill>
                <a:cs typeface="Times New Roman" panose="02020603050405020304" pitchFamily="18" charset="0"/>
              </a:rPr>
              <a:t>pakalpojumu</a:t>
            </a:r>
            <a:r>
              <a:rPr lang="en-US" dirty="0">
                <a:solidFill>
                  <a:schemeClr val="accent2">
                    <a:lumMod val="75000"/>
                  </a:schemeClr>
                </a:solidFill>
                <a:cs typeface="Times New Roman" panose="02020603050405020304" pitchFamily="18" charset="0"/>
              </a:rPr>
              <a:t> attīstības </a:t>
            </a:r>
            <a:r>
              <a:rPr lang="en-US" dirty="0" err="1">
                <a:solidFill>
                  <a:schemeClr val="accent2">
                    <a:lumMod val="75000"/>
                  </a:schemeClr>
                </a:solidFill>
                <a:cs typeface="Times New Roman" panose="02020603050405020304" pitchFamily="18" charset="0"/>
              </a:rPr>
              <a:t>vadība</a:t>
            </a:r>
            <a:endParaRPr lang="lv-LV" dirty="0">
              <a:solidFill>
                <a:schemeClr val="accent2">
                  <a:lumMod val="75000"/>
                </a:schemeClr>
              </a:solidFill>
            </a:endParaRPr>
          </a:p>
        </p:txBody>
      </p:sp>
      <p:sp>
        <p:nvSpPr>
          <p:cNvPr id="23" name="Rectangle 22">
            <a:extLst>
              <a:ext uri="{FF2B5EF4-FFF2-40B4-BE49-F238E27FC236}">
                <a16:creationId xmlns:a16="http://schemas.microsoft.com/office/drawing/2014/main" id="{D65A4537-B918-DFFE-5D76-EF856330A3D4}"/>
              </a:ext>
            </a:extLst>
          </p:cNvPr>
          <p:cNvSpPr/>
          <p:nvPr/>
        </p:nvSpPr>
        <p:spPr>
          <a:xfrm>
            <a:off x="10490975" y="485658"/>
            <a:ext cx="1465006" cy="642258"/>
          </a:xfrm>
          <a:prstGeom prst="rect">
            <a:avLst/>
          </a:prstGeom>
          <a:solidFill>
            <a:srgbClr val="4EA72E">
              <a:lumMod val="75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800" b="0" i="0" u="none" strike="noStrike" kern="0" cap="none" spc="0" normalizeH="0" baseline="0" noProof="0" dirty="0">
                <a:ln>
                  <a:noFill/>
                </a:ln>
                <a:solidFill>
                  <a:prstClr val="white"/>
                </a:solidFill>
                <a:effectLst/>
                <a:uLnTx/>
                <a:uFillTx/>
                <a:latin typeface="Aptos" panose="02110004020202020204"/>
                <a:ea typeface="+mn-ea"/>
                <a:cs typeface="+mn-cs"/>
              </a:rPr>
              <a:t>Uzdevumi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800" b="0" i="0" u="none" strike="noStrike" kern="0" cap="none" spc="0" normalizeH="0" baseline="0" noProof="0" dirty="0">
                <a:ln>
                  <a:noFill/>
                </a:ln>
                <a:solidFill>
                  <a:prstClr val="white"/>
                </a:solidFill>
                <a:effectLst/>
                <a:uLnTx/>
                <a:uFillTx/>
                <a:latin typeface="Aptos" panose="02110004020202020204"/>
                <a:ea typeface="+mn-ea"/>
                <a:cs typeface="+mn-cs"/>
              </a:rPr>
              <a:t>2026</a:t>
            </a:r>
          </a:p>
        </p:txBody>
      </p:sp>
      <p:sp>
        <p:nvSpPr>
          <p:cNvPr id="19" name="Slide Number Placeholder 9">
            <a:extLst>
              <a:ext uri="{FF2B5EF4-FFF2-40B4-BE49-F238E27FC236}">
                <a16:creationId xmlns:a16="http://schemas.microsoft.com/office/drawing/2014/main" id="{BF82D22D-DFED-E09F-F830-443D2E3B3456}"/>
              </a:ext>
            </a:extLst>
          </p:cNvPr>
          <p:cNvSpPr txBox="1">
            <a:spLocks/>
          </p:cNvSpPr>
          <p:nvPr/>
        </p:nvSpPr>
        <p:spPr>
          <a:xfrm>
            <a:off x="11379200" y="6324600"/>
            <a:ext cx="406400" cy="30480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82000"/>
                  </a:schemeClr>
                </a:solidFill>
                <a:latin typeface="Verdana" panose="020B060403050404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A50152C-A5AE-4037-8E77-C398DB665690}" type="slidenum">
              <a:rPr kumimoji="0" lang="en-US" altLang="en-US" sz="1000" b="0" i="0" u="none" strike="noStrike" kern="1200" cap="none" spc="0" normalizeH="0" baseline="0" noProof="0" smtClean="0">
                <a:ln>
                  <a:noFill/>
                </a:ln>
                <a:solidFill>
                  <a:prstClr val="black">
                    <a:tint val="82000"/>
                  </a:prstClr>
                </a:solidFill>
                <a:effectLst/>
                <a:uLnTx/>
                <a:uFillTx/>
                <a:latin typeface="Verdana" panose="020B060403050404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altLang="en-US" sz="1000" b="0" i="0" u="none" strike="noStrike" kern="1200" cap="none" spc="0" normalizeH="0" baseline="0" noProof="0" dirty="0">
              <a:ln>
                <a:noFill/>
              </a:ln>
              <a:solidFill>
                <a:prstClr val="black">
                  <a:tint val="82000"/>
                </a:prstClr>
              </a:solidFill>
              <a:effectLst/>
              <a:uLnTx/>
              <a:uFillTx/>
              <a:latin typeface="Verdana" panose="020B0604030504040204" pitchFamily="34" charset="0"/>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FBB5F-B071-DFB9-30D0-AA0D4ADA07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12BBF0-EFEE-0F60-CFA4-95F7982EC5AF}"/>
              </a:ext>
            </a:extLst>
          </p:cNvPr>
          <p:cNvSpPr>
            <a:spLocks noGrp="1"/>
          </p:cNvSpPr>
          <p:nvPr>
            <p:ph type="title"/>
          </p:nvPr>
        </p:nvSpPr>
        <p:spPr/>
        <p:txBody>
          <a:bodyPr/>
          <a:lstStyle/>
          <a:p>
            <a:pPr algn="ctr">
              <a:lnSpc>
                <a:spcPct val="100000"/>
              </a:lnSpc>
              <a:spcBef>
                <a:spcPts val="0"/>
              </a:spcBef>
            </a:pPr>
            <a:r>
              <a:rPr lang="lv-LV" dirty="0">
                <a:solidFill>
                  <a:schemeClr val="accent6">
                    <a:lumMod val="75000"/>
                  </a:schemeClr>
                </a:solidFill>
                <a:latin typeface="Verdana"/>
                <a:ea typeface="Verdana"/>
              </a:rPr>
              <a:t>Valsts IKT resursu pārvaldības un investīciju portfeļa pārvaldība</a:t>
            </a:r>
            <a:endParaRPr lang="lv-LV" dirty="0">
              <a:solidFill>
                <a:schemeClr val="accent6">
                  <a:lumMod val="75000"/>
                </a:schemeClr>
              </a:solidFill>
              <a:cs typeface="Times New Roman" panose="02020603050405020304" pitchFamily="18" charset="0"/>
            </a:endParaRPr>
          </a:p>
        </p:txBody>
      </p:sp>
      <p:sp>
        <p:nvSpPr>
          <p:cNvPr id="10" name="Slide Number Placeholder 9">
            <a:extLst>
              <a:ext uri="{FF2B5EF4-FFF2-40B4-BE49-F238E27FC236}">
                <a16:creationId xmlns:a16="http://schemas.microsoft.com/office/drawing/2014/main" id="{195DE29B-A730-87C7-1597-83784CD30A8B}"/>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50152C-A5AE-4037-8E77-C398DB665690}" type="slidenum">
              <a:rPr kumimoji="0" lang="en-US" altLang="en-US" sz="1000" b="0" i="0" u="none" strike="noStrike" kern="1200" cap="none" spc="0" normalizeH="0" baseline="0" noProof="0" smtClean="0">
                <a:ln>
                  <a:noFill/>
                </a:ln>
                <a:solidFill>
                  <a:prstClr val="black">
                    <a:tint val="82000"/>
                  </a:prstClr>
                </a:solidFill>
                <a:effectLst/>
                <a:uLnTx/>
                <a:uFillTx/>
                <a:latin typeface="Verdana" panose="020B060403050404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altLang="en-US" sz="1000" b="0" i="0" u="none" strike="noStrike" kern="1200" cap="none" spc="0" normalizeH="0" baseline="0" noProof="0">
              <a:ln>
                <a:noFill/>
              </a:ln>
              <a:solidFill>
                <a:prstClr val="black">
                  <a:tint val="82000"/>
                </a:prstClr>
              </a:solidFill>
              <a:effectLst/>
              <a:uLnTx/>
              <a:uFillTx/>
              <a:latin typeface="Verdana" panose="020B0604030504040204" pitchFamily="34" charset="0"/>
              <a:ea typeface="+mn-ea"/>
              <a:cs typeface="+mn-cs"/>
            </a:endParaRPr>
          </a:p>
        </p:txBody>
      </p:sp>
      <p:sp>
        <p:nvSpPr>
          <p:cNvPr id="3" name="Rectangle 2">
            <a:extLst>
              <a:ext uri="{FF2B5EF4-FFF2-40B4-BE49-F238E27FC236}">
                <a16:creationId xmlns:a16="http://schemas.microsoft.com/office/drawing/2014/main" id="{E8A6EF8F-0C05-AC5E-20E1-955F0E9E29A4}"/>
              </a:ext>
            </a:extLst>
          </p:cNvPr>
          <p:cNvSpPr/>
          <p:nvPr/>
        </p:nvSpPr>
        <p:spPr>
          <a:xfrm>
            <a:off x="10515600" y="108858"/>
            <a:ext cx="1465006" cy="642258"/>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t>Uzdevumi</a:t>
            </a:r>
          </a:p>
          <a:p>
            <a:pPr algn="ctr"/>
            <a:r>
              <a:rPr lang="lv-LV" dirty="0"/>
              <a:t>2026</a:t>
            </a:r>
          </a:p>
        </p:txBody>
      </p:sp>
      <p:sp>
        <p:nvSpPr>
          <p:cNvPr id="7" name="Text 1">
            <a:extLst>
              <a:ext uri="{FF2B5EF4-FFF2-40B4-BE49-F238E27FC236}">
                <a16:creationId xmlns:a16="http://schemas.microsoft.com/office/drawing/2014/main" id="{A34B98F7-24AA-EC8C-B545-39DB8A000895}"/>
              </a:ext>
            </a:extLst>
          </p:cNvPr>
          <p:cNvSpPr/>
          <p:nvPr/>
        </p:nvSpPr>
        <p:spPr>
          <a:xfrm>
            <a:off x="151239" y="1051559"/>
            <a:ext cx="3402330" cy="425291"/>
          </a:xfrm>
          <a:prstGeom prst="rect">
            <a:avLst/>
          </a:prstGeom>
          <a:noFill/>
          <a:ln/>
        </p:spPr>
        <p:txBody>
          <a:bodyPr wrap="none" lIns="0" tIns="0" rIns="0" bIns="0" rtlCol="0" anchor="t"/>
          <a:lstStyle/>
          <a:p>
            <a:pPr marL="0" indent="0" algn="l">
              <a:lnSpc>
                <a:spcPts val="3300"/>
              </a:lnSpc>
              <a:buNone/>
            </a:pPr>
            <a:endParaRPr lang="en-US" sz="2650" dirty="0"/>
          </a:p>
        </p:txBody>
      </p:sp>
      <p:sp>
        <p:nvSpPr>
          <p:cNvPr id="8" name="Shape 2">
            <a:extLst>
              <a:ext uri="{FF2B5EF4-FFF2-40B4-BE49-F238E27FC236}">
                <a16:creationId xmlns:a16="http://schemas.microsoft.com/office/drawing/2014/main" id="{13BAE086-657E-D942-B805-92C3ACC1F3E6}"/>
              </a:ext>
            </a:extLst>
          </p:cNvPr>
          <p:cNvSpPr/>
          <p:nvPr/>
        </p:nvSpPr>
        <p:spPr>
          <a:xfrm>
            <a:off x="151239" y="1817012"/>
            <a:ext cx="6045793" cy="2393752"/>
          </a:xfrm>
          <a:prstGeom prst="roundRect">
            <a:avLst>
              <a:gd name="adj" fmla="val 3980"/>
            </a:avLst>
          </a:prstGeom>
          <a:solidFill>
            <a:srgbClr val="E1E1EA"/>
          </a:solidFill>
          <a:ln w="7620">
            <a:solidFill>
              <a:srgbClr val="C7C7D0"/>
            </a:solidFill>
            <a:prstDash val="solid"/>
          </a:ln>
        </p:spPr>
        <p:txBody>
          <a:bodyPr/>
          <a:lstStyle/>
          <a:p>
            <a:endParaRPr lang="lv-LV"/>
          </a:p>
        </p:txBody>
      </p:sp>
      <p:sp>
        <p:nvSpPr>
          <p:cNvPr id="9" name="Text 3">
            <a:extLst>
              <a:ext uri="{FF2B5EF4-FFF2-40B4-BE49-F238E27FC236}">
                <a16:creationId xmlns:a16="http://schemas.microsoft.com/office/drawing/2014/main" id="{1832CCEB-D85D-55EC-ACED-3521366DA2A0}"/>
              </a:ext>
            </a:extLst>
          </p:cNvPr>
          <p:cNvSpPr/>
          <p:nvPr/>
        </p:nvSpPr>
        <p:spPr>
          <a:xfrm>
            <a:off x="385673" y="2051446"/>
            <a:ext cx="5817419" cy="1062990"/>
          </a:xfrm>
          <a:prstGeom prst="rect">
            <a:avLst/>
          </a:prstGeom>
          <a:noFill/>
          <a:ln/>
        </p:spPr>
        <p:txBody>
          <a:bodyPr wrap="square" lIns="0" tIns="0" rIns="0" bIns="0" rtlCol="0" anchor="t"/>
          <a:lstStyle/>
          <a:p>
            <a:pPr marL="0" indent="0" algn="l">
              <a:lnSpc>
                <a:spcPts val="2750"/>
              </a:lnSpc>
              <a:buNone/>
            </a:pPr>
            <a:r>
              <a:rPr lang="en-US" sz="2200" b="1" dirty="0">
                <a:solidFill>
                  <a:srgbClr val="3C3939"/>
                </a:solidFill>
                <a:latin typeface="Raleway" pitchFamily="34" charset="0"/>
                <a:ea typeface="Raleway" pitchFamily="34" charset="-122"/>
                <a:cs typeface="Raleway" pitchFamily="34" charset="-120"/>
              </a:rPr>
              <a:t>Digitālās pārvaldes arhitektūras koordinēšana un Valsts IKT </a:t>
            </a:r>
            <a:r>
              <a:rPr lang="en-US" sz="2200" b="1" dirty="0" err="1">
                <a:solidFill>
                  <a:srgbClr val="3C3939"/>
                </a:solidFill>
                <a:latin typeface="Raleway" pitchFamily="34" charset="0"/>
                <a:ea typeface="Raleway" pitchFamily="34" charset="-122"/>
                <a:cs typeface="Raleway" pitchFamily="34" charset="-120"/>
              </a:rPr>
              <a:t>aktivitāšu</a:t>
            </a:r>
            <a:r>
              <a:rPr lang="en-US" sz="2200" b="1" dirty="0">
                <a:solidFill>
                  <a:srgbClr val="3C3939"/>
                </a:solidFill>
                <a:latin typeface="Raleway" pitchFamily="34" charset="0"/>
                <a:ea typeface="Raleway" pitchFamily="34" charset="-122"/>
                <a:cs typeface="Raleway" pitchFamily="34" charset="-120"/>
              </a:rPr>
              <a:t> </a:t>
            </a:r>
            <a:r>
              <a:rPr lang="en-US" sz="2200" b="1" dirty="0" err="1">
                <a:solidFill>
                  <a:srgbClr val="3C3939"/>
                </a:solidFill>
                <a:latin typeface="Raleway" pitchFamily="34" charset="0"/>
                <a:ea typeface="Raleway" pitchFamily="34" charset="-122"/>
                <a:cs typeface="Raleway" pitchFamily="34" charset="-120"/>
              </a:rPr>
              <a:t>lietderības</a:t>
            </a:r>
            <a:r>
              <a:rPr lang="en-US" sz="2200" b="1" dirty="0">
                <a:solidFill>
                  <a:srgbClr val="3C3939"/>
                </a:solidFill>
                <a:latin typeface="Raleway" pitchFamily="34" charset="0"/>
                <a:ea typeface="Raleway" pitchFamily="34" charset="-122"/>
                <a:cs typeface="Raleway" pitchFamily="34" charset="-120"/>
              </a:rPr>
              <a:t> izvērtējuma ieviešana</a:t>
            </a:r>
            <a:endParaRPr lang="en-US" sz="2200" b="1" dirty="0"/>
          </a:p>
        </p:txBody>
      </p:sp>
      <p:sp>
        <p:nvSpPr>
          <p:cNvPr id="11" name="Text 4">
            <a:extLst>
              <a:ext uri="{FF2B5EF4-FFF2-40B4-BE49-F238E27FC236}">
                <a16:creationId xmlns:a16="http://schemas.microsoft.com/office/drawing/2014/main" id="{8F965E5F-C377-BBE6-9E9D-6B5C39152D10}"/>
              </a:ext>
            </a:extLst>
          </p:cNvPr>
          <p:cNvSpPr/>
          <p:nvPr/>
        </p:nvSpPr>
        <p:spPr>
          <a:xfrm>
            <a:off x="385673" y="3250525"/>
            <a:ext cx="5603424" cy="725805"/>
          </a:xfrm>
          <a:prstGeom prst="rect">
            <a:avLst/>
          </a:prstGeom>
          <a:noFill/>
          <a:ln/>
        </p:spPr>
        <p:txBody>
          <a:bodyPr wrap="square" lIns="0" tIns="0" rIns="0" bIns="0" rtlCol="0" anchor="t"/>
          <a:lstStyle/>
          <a:p>
            <a:pPr>
              <a:lnSpc>
                <a:spcPts val="2850"/>
              </a:lnSpc>
            </a:pPr>
            <a:r>
              <a:rPr lang="en-US" sz="1750" dirty="0" err="1">
                <a:solidFill>
                  <a:srgbClr val="3C3939"/>
                </a:solidFill>
                <a:latin typeface="Roboto"/>
                <a:ea typeface="Roboto"/>
                <a:cs typeface="Roboto"/>
              </a:rPr>
              <a:t>Izvērtējamo</a:t>
            </a:r>
            <a:r>
              <a:rPr lang="en-US" sz="1750" dirty="0">
                <a:solidFill>
                  <a:srgbClr val="3C3939"/>
                </a:solidFill>
                <a:latin typeface="Roboto"/>
                <a:ea typeface="Roboto"/>
                <a:cs typeface="Roboto"/>
              </a:rPr>
              <a:t> </a:t>
            </a:r>
            <a:r>
              <a:rPr lang="en-US" sz="1750" dirty="0" err="1">
                <a:solidFill>
                  <a:srgbClr val="3C3939"/>
                </a:solidFill>
                <a:latin typeface="Roboto"/>
                <a:ea typeface="Roboto"/>
                <a:cs typeface="Roboto"/>
              </a:rPr>
              <a:t>risinājumu</a:t>
            </a:r>
            <a:r>
              <a:rPr lang="en-US" sz="1750" dirty="0">
                <a:solidFill>
                  <a:srgbClr val="3C3939"/>
                </a:solidFill>
                <a:latin typeface="Roboto"/>
                <a:ea typeface="Roboto"/>
                <a:cs typeface="Roboto"/>
              </a:rPr>
              <a:t> </a:t>
            </a:r>
            <a:r>
              <a:rPr lang="en-US" sz="1750" dirty="0" err="1">
                <a:solidFill>
                  <a:srgbClr val="3C3939"/>
                </a:solidFill>
                <a:latin typeface="Roboto"/>
                <a:ea typeface="Roboto"/>
                <a:cs typeface="Roboto"/>
              </a:rPr>
              <a:t>apjoms</a:t>
            </a:r>
            <a:r>
              <a:rPr lang="en-US" sz="1750" dirty="0">
                <a:solidFill>
                  <a:srgbClr val="3C3939"/>
                </a:solidFill>
                <a:latin typeface="Roboto"/>
                <a:ea typeface="Roboto"/>
                <a:cs typeface="Roboto"/>
              </a:rPr>
              <a:t>: 2023. - 77, 2024.- 62, 2026., </a:t>
            </a:r>
            <a:r>
              <a:rPr lang="en-US" sz="1750" dirty="0" err="1">
                <a:solidFill>
                  <a:srgbClr val="3C3939"/>
                </a:solidFill>
                <a:latin typeface="Roboto"/>
                <a:ea typeface="Roboto"/>
                <a:cs typeface="Roboto"/>
              </a:rPr>
              <a:t>uzsākot</a:t>
            </a:r>
            <a:r>
              <a:rPr lang="en-US" sz="1750" dirty="0">
                <a:solidFill>
                  <a:srgbClr val="3C3939"/>
                </a:solidFill>
                <a:latin typeface="Roboto"/>
                <a:ea typeface="Roboto"/>
                <a:cs typeface="Roboto"/>
              </a:rPr>
              <a:t> SAM 1.3.1. 2026.gadā  - </a:t>
            </a:r>
            <a:r>
              <a:rPr lang="en-US" sz="1750" dirty="0" err="1">
                <a:solidFill>
                  <a:srgbClr val="3C3939"/>
                </a:solidFill>
                <a:latin typeface="Roboto"/>
                <a:ea typeface="Roboto"/>
                <a:cs typeface="Roboto"/>
              </a:rPr>
              <a:t>līdz</a:t>
            </a:r>
            <a:r>
              <a:rPr lang="en-US" sz="1750" dirty="0">
                <a:solidFill>
                  <a:srgbClr val="3C3939"/>
                </a:solidFill>
                <a:latin typeface="Roboto"/>
                <a:ea typeface="Roboto"/>
                <a:cs typeface="Roboto"/>
              </a:rPr>
              <a:t> 100</a:t>
            </a:r>
            <a:endParaRPr lang="en-US" sz="1750" dirty="0">
              <a:latin typeface="Aptos" panose="02110004020202020204"/>
              <a:ea typeface="Roboto"/>
              <a:cs typeface="Roboto"/>
            </a:endParaRPr>
          </a:p>
        </p:txBody>
      </p:sp>
      <p:sp>
        <p:nvSpPr>
          <p:cNvPr id="12" name="Shape 5">
            <a:extLst>
              <a:ext uri="{FF2B5EF4-FFF2-40B4-BE49-F238E27FC236}">
                <a16:creationId xmlns:a16="http://schemas.microsoft.com/office/drawing/2014/main" id="{60438C86-E3B2-E9A8-8708-CBE12EE17545}"/>
              </a:ext>
            </a:extLst>
          </p:cNvPr>
          <p:cNvSpPr/>
          <p:nvPr/>
        </p:nvSpPr>
        <p:spPr>
          <a:xfrm>
            <a:off x="6563575" y="1817012"/>
            <a:ext cx="5417031" cy="2393752"/>
          </a:xfrm>
          <a:prstGeom prst="roundRect">
            <a:avLst>
              <a:gd name="adj" fmla="val 3980"/>
            </a:avLst>
          </a:prstGeom>
          <a:solidFill>
            <a:srgbClr val="E1E1EA"/>
          </a:solidFill>
          <a:ln w="7620">
            <a:solidFill>
              <a:srgbClr val="C7C7D0"/>
            </a:solidFill>
            <a:prstDash val="solid"/>
          </a:ln>
        </p:spPr>
        <p:txBody>
          <a:bodyPr/>
          <a:lstStyle/>
          <a:p>
            <a:endParaRPr lang="lv-LV"/>
          </a:p>
        </p:txBody>
      </p:sp>
      <p:sp>
        <p:nvSpPr>
          <p:cNvPr id="13" name="Text 6">
            <a:extLst>
              <a:ext uri="{FF2B5EF4-FFF2-40B4-BE49-F238E27FC236}">
                <a16:creationId xmlns:a16="http://schemas.microsoft.com/office/drawing/2014/main" id="{DCB5E629-1E23-E85D-E137-2C6AC2858048}"/>
              </a:ext>
            </a:extLst>
          </p:cNvPr>
          <p:cNvSpPr/>
          <p:nvPr/>
        </p:nvSpPr>
        <p:spPr>
          <a:xfrm>
            <a:off x="6798009" y="2051446"/>
            <a:ext cx="5182597" cy="1062990"/>
          </a:xfrm>
          <a:prstGeom prst="rect">
            <a:avLst/>
          </a:prstGeom>
          <a:noFill/>
          <a:ln/>
        </p:spPr>
        <p:txBody>
          <a:bodyPr wrap="square" lIns="0" tIns="0" rIns="0" bIns="0" rtlCol="0" anchor="t"/>
          <a:lstStyle/>
          <a:p>
            <a:pPr marL="0" indent="0" algn="l">
              <a:lnSpc>
                <a:spcPts val="2750"/>
              </a:lnSpc>
              <a:buNone/>
            </a:pPr>
            <a:r>
              <a:rPr lang="en-US" sz="2200" b="1" dirty="0">
                <a:solidFill>
                  <a:srgbClr val="3C3939"/>
                </a:solidFill>
                <a:latin typeface="Raleway" pitchFamily="34" charset="0"/>
                <a:ea typeface="Raleway" pitchFamily="34" charset="-122"/>
                <a:cs typeface="Raleway" pitchFamily="34" charset="-120"/>
              </a:rPr>
              <a:t>ANM </a:t>
            </a:r>
            <a:r>
              <a:rPr lang="lv-LV" sz="2200" b="1" dirty="0">
                <a:solidFill>
                  <a:srgbClr val="3C3939"/>
                </a:solidFill>
                <a:latin typeface="Raleway" pitchFamily="34" charset="0"/>
                <a:ea typeface="Raleway" pitchFamily="34" charset="-122"/>
                <a:cs typeface="Raleway" pitchFamily="34" charset="-120"/>
              </a:rPr>
              <a:t>IKT </a:t>
            </a:r>
            <a:r>
              <a:rPr lang="en-US" sz="2200" b="1" dirty="0" err="1">
                <a:solidFill>
                  <a:srgbClr val="3C3939"/>
                </a:solidFill>
                <a:latin typeface="Raleway" pitchFamily="34" charset="0"/>
                <a:ea typeface="Raleway" pitchFamily="34" charset="-122"/>
                <a:cs typeface="Raleway" pitchFamily="34" charset="-120"/>
              </a:rPr>
              <a:t>projektu</a:t>
            </a:r>
            <a:r>
              <a:rPr lang="en-US" sz="2200" b="1" dirty="0">
                <a:solidFill>
                  <a:srgbClr val="3C3939"/>
                </a:solidFill>
                <a:latin typeface="Raleway" pitchFamily="34" charset="0"/>
                <a:ea typeface="Raleway" pitchFamily="34" charset="-122"/>
                <a:cs typeface="Raleway" pitchFamily="34" charset="-120"/>
              </a:rPr>
              <a:t> </a:t>
            </a:r>
            <a:r>
              <a:rPr lang="en-US" sz="2200" b="1" dirty="0" err="1">
                <a:solidFill>
                  <a:srgbClr val="3C3939"/>
                </a:solidFill>
                <a:latin typeface="Raleway" pitchFamily="34" charset="0"/>
                <a:ea typeface="Raleway" pitchFamily="34" charset="-122"/>
                <a:cs typeface="Raleway" pitchFamily="34" charset="-120"/>
              </a:rPr>
              <a:t>uzraudzība</a:t>
            </a:r>
            <a:r>
              <a:rPr lang="en-US" sz="2200" b="1" dirty="0">
                <a:solidFill>
                  <a:srgbClr val="3C3939"/>
                </a:solidFill>
                <a:latin typeface="Raleway" pitchFamily="34" charset="0"/>
                <a:ea typeface="Raleway" pitchFamily="34" charset="-122"/>
                <a:cs typeface="Raleway" pitchFamily="34" charset="-120"/>
              </a:rPr>
              <a:t> (</a:t>
            </a:r>
            <a:r>
              <a:rPr lang="en-US" sz="2200" b="1" dirty="0" err="1">
                <a:solidFill>
                  <a:srgbClr val="3C3939"/>
                </a:solidFill>
                <a:latin typeface="Raleway" pitchFamily="34" charset="0"/>
                <a:ea typeface="Raleway" pitchFamily="34" charset="-122"/>
                <a:cs typeface="Raleway" pitchFamily="34" charset="-120"/>
              </a:rPr>
              <a:t>atbildīgā</a:t>
            </a:r>
            <a:r>
              <a:rPr lang="en-US" sz="2200" b="1" dirty="0">
                <a:solidFill>
                  <a:srgbClr val="3C3939"/>
                </a:solidFill>
                <a:latin typeface="Raleway" pitchFamily="34" charset="0"/>
                <a:ea typeface="Raleway" pitchFamily="34" charset="-122"/>
                <a:cs typeface="Raleway" pitchFamily="34" charset="-120"/>
              </a:rPr>
              <a:t> </a:t>
            </a:r>
            <a:r>
              <a:rPr lang="en-US" sz="2200" b="1" dirty="0" err="1">
                <a:solidFill>
                  <a:srgbClr val="3C3939"/>
                </a:solidFill>
                <a:latin typeface="Raleway" pitchFamily="34" charset="0"/>
                <a:ea typeface="Raleway" pitchFamily="34" charset="-122"/>
                <a:cs typeface="Raleway" pitchFamily="34" charset="-120"/>
              </a:rPr>
              <a:t>iestāde</a:t>
            </a:r>
            <a:r>
              <a:rPr lang="en-US" sz="2200" b="1" dirty="0">
                <a:solidFill>
                  <a:srgbClr val="3C3939"/>
                </a:solidFill>
                <a:latin typeface="Raleway" pitchFamily="34" charset="0"/>
                <a:ea typeface="Raleway" pitchFamily="34" charset="-122"/>
                <a:cs typeface="Raleway" pitchFamily="34" charset="-120"/>
              </a:rPr>
              <a:t>) un </a:t>
            </a:r>
            <a:r>
              <a:rPr lang="lv-LV" sz="2200" b="1" dirty="0">
                <a:solidFill>
                  <a:srgbClr val="3C3939"/>
                </a:solidFill>
                <a:latin typeface="Raleway" pitchFamily="34" charset="0"/>
                <a:ea typeface="Raleway" pitchFamily="34" charset="-122"/>
                <a:cs typeface="Raleway" pitchFamily="34" charset="-120"/>
              </a:rPr>
              <a:t>ERAF </a:t>
            </a:r>
            <a:r>
              <a:rPr lang="en-US" sz="2200" b="1" dirty="0">
                <a:solidFill>
                  <a:srgbClr val="3C3939"/>
                </a:solidFill>
                <a:latin typeface="Raleway" pitchFamily="34" charset="0"/>
                <a:ea typeface="Raleway" pitchFamily="34" charset="-122"/>
                <a:cs typeface="Raleway" pitchFamily="34" charset="-120"/>
              </a:rPr>
              <a:t>SAM 1.3.1. uzsākšana</a:t>
            </a:r>
            <a:endParaRPr lang="en-US" sz="2200" b="1" dirty="0"/>
          </a:p>
        </p:txBody>
      </p:sp>
      <p:sp>
        <p:nvSpPr>
          <p:cNvPr id="14" name="Text 7">
            <a:extLst>
              <a:ext uri="{FF2B5EF4-FFF2-40B4-BE49-F238E27FC236}">
                <a16:creationId xmlns:a16="http://schemas.microsoft.com/office/drawing/2014/main" id="{3BAB72CB-85C3-8446-1D5D-FBA3516B3D60}"/>
              </a:ext>
            </a:extLst>
          </p:cNvPr>
          <p:cNvSpPr/>
          <p:nvPr/>
        </p:nvSpPr>
        <p:spPr>
          <a:xfrm>
            <a:off x="6761752" y="3190101"/>
            <a:ext cx="5182597" cy="725805"/>
          </a:xfrm>
          <a:prstGeom prst="rect">
            <a:avLst/>
          </a:prstGeom>
          <a:noFill/>
          <a:ln/>
        </p:spPr>
        <p:txBody>
          <a:bodyPr wrap="square" lIns="0" tIns="0" rIns="0" bIns="0" rtlCol="0" anchor="t"/>
          <a:lstStyle/>
          <a:p>
            <a:pPr marL="0" indent="0" algn="l">
              <a:lnSpc>
                <a:spcPts val="2850"/>
              </a:lnSpc>
              <a:buNone/>
            </a:pPr>
            <a:r>
              <a:rPr lang="en-US" sz="1750" dirty="0" err="1">
                <a:solidFill>
                  <a:srgbClr val="3C3939"/>
                </a:solidFill>
                <a:latin typeface="Roboto"/>
                <a:ea typeface="Roboto"/>
                <a:cs typeface="Roboto"/>
              </a:rPr>
              <a:t>Uzraugām</a:t>
            </a:r>
            <a:r>
              <a:rPr lang="lv-LV" sz="1750" dirty="0" err="1">
                <a:solidFill>
                  <a:srgbClr val="3C3939"/>
                </a:solidFill>
                <a:latin typeface="Roboto"/>
                <a:ea typeface="Roboto"/>
                <a:cs typeface="Roboto"/>
              </a:rPr>
              <a:t>ie</a:t>
            </a:r>
            <a:r>
              <a:rPr lang="en-US" sz="1750" dirty="0">
                <a:solidFill>
                  <a:srgbClr val="3C3939"/>
                </a:solidFill>
                <a:latin typeface="Roboto"/>
                <a:ea typeface="Roboto"/>
                <a:cs typeface="Roboto"/>
              </a:rPr>
              <a:t> </a:t>
            </a:r>
            <a:r>
              <a:rPr lang="en-US" sz="1750" dirty="0" err="1">
                <a:solidFill>
                  <a:srgbClr val="3C3939"/>
                </a:solidFill>
                <a:latin typeface="Roboto"/>
                <a:ea typeface="Roboto"/>
                <a:cs typeface="Roboto"/>
              </a:rPr>
              <a:t>projekt</a:t>
            </a:r>
            <a:r>
              <a:rPr lang="lv-LV" sz="1750" dirty="0">
                <a:solidFill>
                  <a:srgbClr val="3C3939"/>
                </a:solidFill>
                <a:latin typeface="Roboto"/>
                <a:ea typeface="Roboto"/>
                <a:cs typeface="Roboto"/>
              </a:rPr>
              <a:t>i </a:t>
            </a:r>
            <a:r>
              <a:rPr lang="en-US" sz="1750" dirty="0">
                <a:solidFill>
                  <a:srgbClr val="3C3939"/>
                </a:solidFill>
                <a:latin typeface="Roboto"/>
                <a:ea typeface="Roboto"/>
                <a:cs typeface="Roboto"/>
              </a:rPr>
              <a:t>– 99; </a:t>
            </a:r>
            <a:r>
              <a:rPr lang="lv-LV" sz="1750" dirty="0">
                <a:solidFill>
                  <a:srgbClr val="3C3939"/>
                </a:solidFill>
                <a:latin typeface="Roboto"/>
                <a:ea typeface="Roboto"/>
                <a:cs typeface="Roboto"/>
              </a:rPr>
              <a:t>F</a:t>
            </a:r>
            <a:r>
              <a:rPr lang="en-US" sz="1750" dirty="0" err="1">
                <a:solidFill>
                  <a:srgbClr val="3C3939"/>
                </a:solidFill>
                <a:latin typeface="Roboto"/>
                <a:ea typeface="Roboto"/>
                <a:cs typeface="Roboto"/>
              </a:rPr>
              <a:t>inanšu</a:t>
            </a:r>
            <a:r>
              <a:rPr lang="en-US" sz="1750" dirty="0">
                <a:solidFill>
                  <a:srgbClr val="3C3939"/>
                </a:solidFill>
                <a:latin typeface="Roboto"/>
                <a:ea typeface="Roboto"/>
                <a:cs typeface="Roboto"/>
              </a:rPr>
              <a:t> </a:t>
            </a:r>
            <a:r>
              <a:rPr lang="en-US" sz="1750" dirty="0" err="1">
                <a:solidFill>
                  <a:srgbClr val="3C3939"/>
                </a:solidFill>
                <a:latin typeface="Roboto"/>
                <a:ea typeface="Roboto"/>
                <a:cs typeface="Roboto"/>
              </a:rPr>
              <a:t>apjoms</a:t>
            </a:r>
            <a:r>
              <a:rPr lang="lv-LV" sz="1750" dirty="0">
                <a:solidFill>
                  <a:srgbClr val="3C3939"/>
                </a:solidFill>
                <a:latin typeface="Roboto"/>
                <a:ea typeface="Roboto"/>
                <a:cs typeface="Roboto"/>
              </a:rPr>
              <a:t> -</a:t>
            </a:r>
            <a:r>
              <a:rPr lang="en-US" sz="1750" dirty="0">
                <a:solidFill>
                  <a:srgbClr val="3C3939"/>
                </a:solidFill>
                <a:latin typeface="Roboto"/>
                <a:ea typeface="Roboto"/>
                <a:cs typeface="Roboto"/>
              </a:rPr>
              <a:t> ap </a:t>
            </a:r>
            <a:r>
              <a:rPr lang="lv-LV" sz="1750" dirty="0">
                <a:solidFill>
                  <a:srgbClr val="3C3939"/>
                </a:solidFill>
                <a:latin typeface="Roboto"/>
                <a:ea typeface="Roboto"/>
                <a:cs typeface="Roboto"/>
              </a:rPr>
              <a:t>EUR </a:t>
            </a:r>
            <a:r>
              <a:rPr lang="en-US" sz="1750" dirty="0">
                <a:solidFill>
                  <a:srgbClr val="3C3939"/>
                </a:solidFill>
                <a:latin typeface="Roboto"/>
                <a:ea typeface="Roboto"/>
                <a:cs typeface="Roboto"/>
              </a:rPr>
              <a:t>315,5 </a:t>
            </a:r>
            <a:r>
              <a:rPr lang="lv-LV" sz="1750" dirty="0">
                <a:solidFill>
                  <a:srgbClr val="3C3939"/>
                </a:solidFill>
                <a:latin typeface="Roboto"/>
                <a:ea typeface="Roboto"/>
                <a:cs typeface="Roboto"/>
              </a:rPr>
              <a:t>milj.</a:t>
            </a:r>
            <a:r>
              <a:rPr lang="en-US" sz="1750" dirty="0">
                <a:solidFill>
                  <a:srgbClr val="3C3939"/>
                </a:solidFill>
                <a:latin typeface="Roboto"/>
                <a:ea typeface="Roboto"/>
                <a:cs typeface="Roboto"/>
              </a:rPr>
              <a:t> </a:t>
            </a:r>
            <a:r>
              <a:rPr lang="lv-LV" sz="1750" dirty="0">
                <a:solidFill>
                  <a:srgbClr val="3C3939"/>
                </a:solidFill>
                <a:latin typeface="Roboto"/>
                <a:ea typeface="Roboto"/>
                <a:cs typeface="Roboto"/>
              </a:rPr>
              <a:t> </a:t>
            </a:r>
            <a:r>
              <a:rPr lang="en-US" sz="1750" dirty="0">
                <a:solidFill>
                  <a:srgbClr val="3C3939"/>
                </a:solidFill>
                <a:latin typeface="Roboto"/>
                <a:ea typeface="Roboto"/>
                <a:cs typeface="Roboto"/>
              </a:rPr>
              <a:t>Max </a:t>
            </a:r>
            <a:r>
              <a:rPr lang="lv-LV" sz="1750" dirty="0">
                <a:solidFill>
                  <a:srgbClr val="3C3939"/>
                </a:solidFill>
                <a:latin typeface="Roboto"/>
                <a:ea typeface="Roboto"/>
                <a:cs typeface="Roboto"/>
              </a:rPr>
              <a:t>noslodze</a:t>
            </a:r>
            <a:r>
              <a:rPr lang="en-US" sz="1750" dirty="0">
                <a:solidFill>
                  <a:srgbClr val="3C3939"/>
                </a:solidFill>
                <a:latin typeface="Roboto"/>
                <a:ea typeface="Roboto"/>
                <a:cs typeface="Roboto"/>
              </a:rPr>
              <a:t> 2026. </a:t>
            </a:r>
            <a:r>
              <a:rPr lang="en-US" sz="1750" dirty="0" err="1">
                <a:solidFill>
                  <a:srgbClr val="3C3939"/>
                </a:solidFill>
                <a:latin typeface="Roboto"/>
                <a:ea typeface="Roboto"/>
                <a:cs typeface="Roboto"/>
              </a:rPr>
              <a:t>gadā</a:t>
            </a:r>
            <a:endParaRPr lang="en-US" sz="1750" dirty="0">
              <a:latin typeface="Aptos" panose="02110004020202020204"/>
              <a:ea typeface="Roboto"/>
              <a:cs typeface="Roboto"/>
            </a:endParaRPr>
          </a:p>
        </p:txBody>
      </p:sp>
      <p:sp>
        <p:nvSpPr>
          <p:cNvPr id="15" name="Shape 8">
            <a:extLst>
              <a:ext uri="{FF2B5EF4-FFF2-40B4-BE49-F238E27FC236}">
                <a16:creationId xmlns:a16="http://schemas.microsoft.com/office/drawing/2014/main" id="{CAD530C1-9B53-9FE9-A2EE-494FFB835159}"/>
              </a:ext>
            </a:extLst>
          </p:cNvPr>
          <p:cNvSpPr/>
          <p:nvPr/>
        </p:nvSpPr>
        <p:spPr>
          <a:xfrm>
            <a:off x="151239" y="4437578"/>
            <a:ext cx="6045793" cy="2039422"/>
          </a:xfrm>
          <a:prstGeom prst="roundRect">
            <a:avLst>
              <a:gd name="adj" fmla="val 4671"/>
            </a:avLst>
          </a:prstGeom>
          <a:solidFill>
            <a:srgbClr val="E1E1EA"/>
          </a:solidFill>
          <a:ln w="7620">
            <a:solidFill>
              <a:srgbClr val="C7C7D0"/>
            </a:solidFill>
            <a:prstDash val="solid"/>
          </a:ln>
        </p:spPr>
        <p:txBody>
          <a:bodyPr/>
          <a:lstStyle/>
          <a:p>
            <a:endParaRPr lang="lv-LV"/>
          </a:p>
        </p:txBody>
      </p:sp>
      <p:sp>
        <p:nvSpPr>
          <p:cNvPr id="16" name="Text 9">
            <a:extLst>
              <a:ext uri="{FF2B5EF4-FFF2-40B4-BE49-F238E27FC236}">
                <a16:creationId xmlns:a16="http://schemas.microsoft.com/office/drawing/2014/main" id="{F0CA8165-F2DA-D2AF-D33C-8D0DBEDA452A}"/>
              </a:ext>
            </a:extLst>
          </p:cNvPr>
          <p:cNvSpPr/>
          <p:nvPr/>
        </p:nvSpPr>
        <p:spPr>
          <a:xfrm>
            <a:off x="385673" y="4672012"/>
            <a:ext cx="5603424" cy="708660"/>
          </a:xfrm>
          <a:prstGeom prst="rect">
            <a:avLst/>
          </a:prstGeom>
          <a:noFill/>
          <a:ln/>
        </p:spPr>
        <p:txBody>
          <a:bodyPr wrap="square" lIns="0" tIns="0" rIns="0" bIns="0" rtlCol="0" anchor="t"/>
          <a:lstStyle/>
          <a:p>
            <a:pPr marL="0" indent="0" algn="l">
              <a:lnSpc>
                <a:spcPts val="2750"/>
              </a:lnSpc>
              <a:buNone/>
            </a:pPr>
            <a:r>
              <a:rPr lang="en-US" sz="2200" b="1" dirty="0">
                <a:solidFill>
                  <a:srgbClr val="3C3939"/>
                </a:solidFill>
                <a:latin typeface="Raleway" pitchFamily="34" charset="0"/>
                <a:ea typeface="Raleway" pitchFamily="34" charset="-122"/>
                <a:cs typeface="Raleway" pitchFamily="34" charset="-120"/>
              </a:rPr>
              <a:t>Valsts mākoņdatošanas brokera </a:t>
            </a:r>
            <a:r>
              <a:rPr lang="en-US" sz="2200" b="1" dirty="0" err="1">
                <a:solidFill>
                  <a:srgbClr val="3C3939"/>
                </a:solidFill>
                <a:latin typeface="Raleway" pitchFamily="34" charset="0"/>
                <a:ea typeface="Raleway" pitchFamily="34" charset="-122"/>
                <a:cs typeface="Raleway" pitchFamily="34" charset="-120"/>
              </a:rPr>
              <a:t>funkcijas</a:t>
            </a:r>
            <a:r>
              <a:rPr lang="en-US" sz="2200" b="1" dirty="0">
                <a:solidFill>
                  <a:srgbClr val="3C3939"/>
                </a:solidFill>
                <a:latin typeface="Raleway" pitchFamily="34" charset="0"/>
                <a:ea typeface="Raleway" pitchFamily="34" charset="-122"/>
                <a:cs typeface="Raleway" pitchFamily="34" charset="-120"/>
              </a:rPr>
              <a:t> </a:t>
            </a:r>
            <a:r>
              <a:rPr lang="en-US" sz="2200" b="1" dirty="0" err="1">
                <a:solidFill>
                  <a:srgbClr val="3C3939"/>
                </a:solidFill>
                <a:latin typeface="Raleway" pitchFamily="34" charset="0"/>
                <a:ea typeface="Raleway" pitchFamily="34" charset="-122"/>
                <a:cs typeface="Raleway" pitchFamily="34" charset="-120"/>
              </a:rPr>
              <a:t>ieviešana</a:t>
            </a:r>
            <a:r>
              <a:rPr lang="lv-LV" sz="2200" b="1" dirty="0">
                <a:solidFill>
                  <a:srgbClr val="3C3939"/>
                </a:solidFill>
                <a:latin typeface="Raleway" pitchFamily="34" charset="0"/>
                <a:ea typeface="Raleway" pitchFamily="34" charset="-122"/>
                <a:cs typeface="Raleway" pitchFamily="34" charset="-120"/>
              </a:rPr>
              <a:t> uz VDAA bāzes</a:t>
            </a:r>
            <a:endParaRPr lang="en-US" sz="2200" b="1" dirty="0"/>
          </a:p>
        </p:txBody>
      </p:sp>
      <p:sp>
        <p:nvSpPr>
          <p:cNvPr id="17" name="Text 10">
            <a:extLst>
              <a:ext uri="{FF2B5EF4-FFF2-40B4-BE49-F238E27FC236}">
                <a16:creationId xmlns:a16="http://schemas.microsoft.com/office/drawing/2014/main" id="{53DAFB92-6AEA-36B9-2082-4ED2FF65ED30}"/>
              </a:ext>
            </a:extLst>
          </p:cNvPr>
          <p:cNvSpPr/>
          <p:nvPr/>
        </p:nvSpPr>
        <p:spPr>
          <a:xfrm>
            <a:off x="385673" y="5516760"/>
            <a:ext cx="5603424"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t.sk. aizstājot arī VESPC darba </a:t>
            </a:r>
            <a:r>
              <a:rPr lang="en-US" sz="1750" dirty="0" err="1">
                <a:solidFill>
                  <a:srgbClr val="3C3939"/>
                </a:solidFill>
                <a:latin typeface="Roboto" pitchFamily="34" charset="0"/>
                <a:ea typeface="Roboto" pitchFamily="34" charset="-122"/>
                <a:cs typeface="Roboto" pitchFamily="34" charset="-120"/>
              </a:rPr>
              <a:t>grupas</a:t>
            </a:r>
            <a:r>
              <a:rPr lang="en-US" sz="1750" dirty="0">
                <a:solidFill>
                  <a:srgbClr val="3C3939"/>
                </a:solidFill>
                <a:latin typeface="Roboto" pitchFamily="34" charset="0"/>
                <a:ea typeface="Roboto" pitchFamily="34" charset="-122"/>
                <a:cs typeface="Roboto" pitchFamily="34" charset="-120"/>
              </a:rPr>
              <a:t> </a:t>
            </a:r>
            <a:r>
              <a:rPr lang="en-US" sz="1750" dirty="0" err="1">
                <a:solidFill>
                  <a:srgbClr val="3C3939"/>
                </a:solidFill>
                <a:latin typeface="Roboto" pitchFamily="34" charset="0"/>
                <a:ea typeface="Roboto" pitchFamily="34" charset="-122"/>
                <a:cs typeface="Roboto" pitchFamily="34" charset="-120"/>
              </a:rPr>
              <a:t>funkciju</a:t>
            </a:r>
            <a:r>
              <a:rPr lang="en-US" sz="1750" dirty="0">
                <a:solidFill>
                  <a:srgbClr val="3C3939"/>
                </a:solidFill>
                <a:latin typeface="Roboto" pitchFamily="34" charset="0"/>
                <a:ea typeface="Roboto" pitchFamily="34" charset="-122"/>
                <a:cs typeface="Roboto" pitchFamily="34" charset="-120"/>
              </a:rPr>
              <a:t>, </a:t>
            </a:r>
            <a:r>
              <a:rPr lang="lv-LV" sz="1750" dirty="0">
                <a:solidFill>
                  <a:srgbClr val="3C3939"/>
                </a:solidFill>
                <a:latin typeface="Roboto" pitchFamily="34" charset="0"/>
                <a:ea typeface="Roboto" pitchFamily="34" charset="-122"/>
                <a:cs typeface="Roboto" pitchFamily="34" charset="-120"/>
              </a:rPr>
              <a:t>atbilstoši</a:t>
            </a:r>
            <a:r>
              <a:rPr lang="en-US" sz="1750" dirty="0">
                <a:solidFill>
                  <a:srgbClr val="3C3939"/>
                </a:solidFill>
                <a:latin typeface="Roboto" pitchFamily="34" charset="0"/>
                <a:ea typeface="Roboto" pitchFamily="34" charset="-122"/>
                <a:cs typeface="Roboto" pitchFamily="34" charset="-120"/>
              </a:rPr>
              <a:t> MK noteikumu un VK revīzijas </a:t>
            </a:r>
            <a:r>
              <a:rPr lang="en-US" sz="1750" dirty="0" err="1">
                <a:solidFill>
                  <a:srgbClr val="3C3939"/>
                </a:solidFill>
                <a:latin typeface="Roboto" pitchFamily="34" charset="0"/>
                <a:ea typeface="Roboto" pitchFamily="34" charset="-122"/>
                <a:cs typeface="Roboto" pitchFamily="34" charset="-120"/>
              </a:rPr>
              <a:t>ieteikuma</a:t>
            </a:r>
            <a:r>
              <a:rPr lang="en-US" sz="1750" dirty="0">
                <a:solidFill>
                  <a:srgbClr val="3C3939"/>
                </a:solidFill>
                <a:latin typeface="Roboto" pitchFamily="34" charset="0"/>
                <a:ea typeface="Roboto" pitchFamily="34" charset="-122"/>
                <a:cs typeface="Roboto" pitchFamily="34" charset="-120"/>
              </a:rPr>
              <a:t> </a:t>
            </a:r>
            <a:r>
              <a:rPr lang="en-US" sz="1750" dirty="0" err="1">
                <a:solidFill>
                  <a:srgbClr val="3C3939"/>
                </a:solidFill>
                <a:latin typeface="Roboto" pitchFamily="34" charset="0"/>
                <a:ea typeface="Roboto" pitchFamily="34" charset="-122"/>
                <a:cs typeface="Roboto" pitchFamily="34" charset="-120"/>
              </a:rPr>
              <a:t>prasīb</a:t>
            </a:r>
            <a:r>
              <a:rPr lang="lv-LV" sz="1750" dirty="0" err="1">
                <a:solidFill>
                  <a:srgbClr val="3C3939"/>
                </a:solidFill>
                <a:latin typeface="Roboto" pitchFamily="34" charset="0"/>
                <a:ea typeface="Roboto" pitchFamily="34" charset="-122"/>
                <a:cs typeface="Roboto" pitchFamily="34" charset="-120"/>
              </a:rPr>
              <a:t>ām</a:t>
            </a:r>
            <a:endParaRPr lang="en-US" sz="1750" dirty="0"/>
          </a:p>
        </p:txBody>
      </p:sp>
      <p:sp>
        <p:nvSpPr>
          <p:cNvPr id="18" name="Shape 11">
            <a:extLst>
              <a:ext uri="{FF2B5EF4-FFF2-40B4-BE49-F238E27FC236}">
                <a16:creationId xmlns:a16="http://schemas.microsoft.com/office/drawing/2014/main" id="{F92D13BD-7D3F-8B91-2CB2-45B1C37C51A2}"/>
              </a:ext>
            </a:extLst>
          </p:cNvPr>
          <p:cNvSpPr/>
          <p:nvPr/>
        </p:nvSpPr>
        <p:spPr>
          <a:xfrm>
            <a:off x="6563575" y="4437578"/>
            <a:ext cx="5417031" cy="2039422"/>
          </a:xfrm>
          <a:prstGeom prst="roundRect">
            <a:avLst>
              <a:gd name="adj" fmla="val 4671"/>
            </a:avLst>
          </a:prstGeom>
          <a:solidFill>
            <a:srgbClr val="E1E1EA"/>
          </a:solidFill>
          <a:ln w="7620">
            <a:solidFill>
              <a:srgbClr val="C7C7D0"/>
            </a:solidFill>
            <a:prstDash val="solid"/>
          </a:ln>
        </p:spPr>
        <p:txBody>
          <a:bodyPr/>
          <a:lstStyle/>
          <a:p>
            <a:endParaRPr lang="lv-LV"/>
          </a:p>
        </p:txBody>
      </p:sp>
      <p:sp>
        <p:nvSpPr>
          <p:cNvPr id="19" name="Text 12">
            <a:extLst>
              <a:ext uri="{FF2B5EF4-FFF2-40B4-BE49-F238E27FC236}">
                <a16:creationId xmlns:a16="http://schemas.microsoft.com/office/drawing/2014/main" id="{79D3B6B0-6122-FB1F-A9FC-2DF365FE5667}"/>
              </a:ext>
            </a:extLst>
          </p:cNvPr>
          <p:cNvSpPr/>
          <p:nvPr/>
        </p:nvSpPr>
        <p:spPr>
          <a:xfrm>
            <a:off x="6798009" y="4672012"/>
            <a:ext cx="5020675" cy="708660"/>
          </a:xfrm>
          <a:prstGeom prst="rect">
            <a:avLst/>
          </a:prstGeom>
          <a:noFill/>
          <a:ln/>
        </p:spPr>
        <p:txBody>
          <a:bodyPr wrap="square" lIns="0" tIns="0" rIns="0" bIns="0" rtlCol="0" anchor="t"/>
          <a:lstStyle/>
          <a:p>
            <a:pPr marL="0" indent="0" algn="l">
              <a:lnSpc>
                <a:spcPts val="2750"/>
              </a:lnSpc>
              <a:buNone/>
            </a:pPr>
            <a:r>
              <a:rPr lang="en-US" sz="2200" b="1" dirty="0">
                <a:solidFill>
                  <a:srgbClr val="3C3939"/>
                </a:solidFill>
                <a:latin typeface="Raleway" pitchFamily="34" charset="0"/>
                <a:ea typeface="Raleway" pitchFamily="34" charset="-122"/>
                <a:cs typeface="Raleway" pitchFamily="34" charset="-120"/>
              </a:rPr>
              <a:t>Valsts tīmekļa vietņu un mobilo aplikāciju piekļūstamības uzraudzība</a:t>
            </a:r>
            <a:endParaRPr lang="en-US" sz="2200" b="1" dirty="0"/>
          </a:p>
        </p:txBody>
      </p:sp>
      <p:sp>
        <p:nvSpPr>
          <p:cNvPr id="20" name="Text 13">
            <a:extLst>
              <a:ext uri="{FF2B5EF4-FFF2-40B4-BE49-F238E27FC236}">
                <a16:creationId xmlns:a16="http://schemas.microsoft.com/office/drawing/2014/main" id="{2147B7D8-EA3D-ECED-9DA8-3B576BC15070}"/>
              </a:ext>
            </a:extLst>
          </p:cNvPr>
          <p:cNvSpPr/>
          <p:nvPr/>
        </p:nvSpPr>
        <p:spPr>
          <a:xfrm>
            <a:off x="6798009" y="5516760"/>
            <a:ext cx="5020675" cy="362903"/>
          </a:xfrm>
          <a:prstGeom prst="rect">
            <a:avLst/>
          </a:prstGeom>
          <a:noFill/>
          <a:ln/>
        </p:spPr>
        <p:txBody>
          <a:bodyPr wrap="none" lIns="0" tIns="0" rIns="0" bIns="0" rtlCol="0" anchor="t"/>
          <a:lstStyle/>
          <a:p>
            <a:pPr>
              <a:lnSpc>
                <a:spcPts val="2850"/>
              </a:lnSpc>
            </a:pPr>
            <a:r>
              <a:rPr lang="en-US" sz="1750" dirty="0" err="1">
                <a:solidFill>
                  <a:srgbClr val="3C3939"/>
                </a:solidFill>
                <a:latin typeface="Roboto"/>
                <a:ea typeface="Roboto"/>
                <a:cs typeface="Roboto"/>
              </a:rPr>
              <a:t>Iestāžu</a:t>
            </a:r>
            <a:r>
              <a:rPr lang="en-US" sz="1750" dirty="0">
                <a:solidFill>
                  <a:srgbClr val="3C3939"/>
                </a:solidFill>
                <a:latin typeface="Roboto"/>
                <a:ea typeface="Roboto"/>
                <a:cs typeface="Roboto"/>
              </a:rPr>
              <a:t> </a:t>
            </a:r>
            <a:r>
              <a:rPr lang="en-US" sz="1750" dirty="0" err="1">
                <a:solidFill>
                  <a:srgbClr val="3C3939"/>
                </a:solidFill>
                <a:latin typeface="Roboto"/>
                <a:ea typeface="Roboto"/>
                <a:cs typeface="Roboto"/>
              </a:rPr>
              <a:t>mājaslapu</a:t>
            </a:r>
            <a:r>
              <a:rPr lang="en-US" sz="1750" dirty="0">
                <a:solidFill>
                  <a:srgbClr val="3C3939"/>
                </a:solidFill>
                <a:latin typeface="Roboto"/>
                <a:ea typeface="Roboto"/>
                <a:cs typeface="Roboto"/>
              </a:rPr>
              <a:t> un </a:t>
            </a:r>
            <a:r>
              <a:rPr lang="en-US" sz="1750" dirty="0" err="1">
                <a:solidFill>
                  <a:srgbClr val="3C3939"/>
                </a:solidFill>
                <a:latin typeface="Roboto"/>
                <a:ea typeface="Roboto"/>
                <a:cs typeface="Roboto"/>
              </a:rPr>
              <a:t>mobilo</a:t>
            </a:r>
            <a:r>
              <a:rPr lang="en-US" sz="1750" dirty="0">
                <a:solidFill>
                  <a:srgbClr val="3C3939"/>
                </a:solidFill>
                <a:latin typeface="Roboto"/>
                <a:ea typeface="Roboto"/>
                <a:cs typeface="Roboto"/>
              </a:rPr>
              <a:t> </a:t>
            </a:r>
            <a:r>
              <a:rPr lang="en-US" sz="1750" dirty="0" err="1">
                <a:solidFill>
                  <a:srgbClr val="3C3939"/>
                </a:solidFill>
                <a:latin typeface="Roboto"/>
                <a:ea typeface="Roboto"/>
                <a:cs typeface="Roboto"/>
              </a:rPr>
              <a:t>aplikāciju</a:t>
            </a:r>
            <a:r>
              <a:rPr lang="en-US" sz="1750" dirty="0">
                <a:solidFill>
                  <a:srgbClr val="3C3939"/>
                </a:solidFill>
                <a:latin typeface="Roboto"/>
                <a:ea typeface="Roboto"/>
                <a:cs typeface="Roboto"/>
              </a:rPr>
              <a:t> </a:t>
            </a:r>
            <a:r>
              <a:rPr lang="en-US" sz="1750" dirty="0" err="1">
                <a:solidFill>
                  <a:srgbClr val="3C3939"/>
                </a:solidFill>
                <a:latin typeface="Roboto"/>
                <a:ea typeface="Roboto"/>
                <a:cs typeface="Roboto"/>
              </a:rPr>
              <a:t>izvērtēšana</a:t>
            </a:r>
            <a:endParaRPr lang="lv-LV" dirty="0" err="1"/>
          </a:p>
        </p:txBody>
      </p:sp>
    </p:spTree>
    <p:extLst>
      <p:ext uri="{BB962C8B-B14F-4D97-AF65-F5344CB8AC3E}">
        <p14:creationId xmlns:p14="http://schemas.microsoft.com/office/powerpoint/2010/main" val="3309569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E233C-696F-0B02-6967-8AC7278737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E86FE-EF85-6C39-62F3-B6C41CB4E686}"/>
              </a:ext>
            </a:extLst>
          </p:cNvPr>
          <p:cNvSpPr>
            <a:spLocks noGrp="1"/>
          </p:cNvSpPr>
          <p:nvPr>
            <p:ph type="title"/>
          </p:nvPr>
        </p:nvSpPr>
        <p:spPr/>
        <p:txBody>
          <a:bodyPr/>
          <a:lstStyle/>
          <a:p>
            <a:pPr algn="ctr">
              <a:lnSpc>
                <a:spcPct val="100000"/>
              </a:lnSpc>
              <a:spcBef>
                <a:spcPts val="0"/>
              </a:spcBef>
            </a:pPr>
            <a:r>
              <a:rPr lang="lv-LV" dirty="0">
                <a:solidFill>
                  <a:schemeClr val="accent6">
                    <a:lumMod val="75000"/>
                  </a:schemeClr>
                </a:solidFill>
              </a:rPr>
              <a:t>Datu pārvaldība un pieejamība</a:t>
            </a:r>
            <a:endParaRPr lang="lv-LV" dirty="0">
              <a:solidFill>
                <a:schemeClr val="accent6">
                  <a:lumMod val="75000"/>
                </a:schemeClr>
              </a:solidFill>
              <a:cs typeface="Times New Roman" panose="02020603050405020304" pitchFamily="18" charset="0"/>
            </a:endParaRPr>
          </a:p>
        </p:txBody>
      </p:sp>
      <p:sp>
        <p:nvSpPr>
          <p:cNvPr id="10" name="Slide Number Placeholder 9">
            <a:extLst>
              <a:ext uri="{FF2B5EF4-FFF2-40B4-BE49-F238E27FC236}">
                <a16:creationId xmlns:a16="http://schemas.microsoft.com/office/drawing/2014/main" id="{7352B32E-BCB0-8351-D146-C88C8BAA227A}"/>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50152C-A5AE-4037-8E77-C398DB665690}" type="slidenum">
              <a:rPr kumimoji="0" lang="en-US" altLang="en-US" sz="1000" b="0" i="0" u="none" strike="noStrike" kern="1200" cap="none" spc="0" normalizeH="0" baseline="0" noProof="0" smtClean="0">
                <a:ln>
                  <a:noFill/>
                </a:ln>
                <a:solidFill>
                  <a:prstClr val="black">
                    <a:tint val="82000"/>
                  </a:prstClr>
                </a:solidFill>
                <a:effectLst/>
                <a:uLnTx/>
                <a:uFillTx/>
                <a:latin typeface="Verdana" panose="020B060403050404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altLang="en-US" sz="1000" b="0" i="0" u="none" strike="noStrike" kern="1200" cap="none" spc="0" normalizeH="0" baseline="0" noProof="0">
              <a:ln>
                <a:noFill/>
              </a:ln>
              <a:solidFill>
                <a:prstClr val="black">
                  <a:tint val="82000"/>
                </a:prstClr>
              </a:solidFill>
              <a:effectLst/>
              <a:uLnTx/>
              <a:uFillTx/>
              <a:latin typeface="Verdana" panose="020B0604030504040204" pitchFamily="34" charset="0"/>
              <a:ea typeface="+mn-ea"/>
              <a:cs typeface="+mn-cs"/>
            </a:endParaRPr>
          </a:p>
        </p:txBody>
      </p:sp>
      <p:sp>
        <p:nvSpPr>
          <p:cNvPr id="3" name="Rectangle 2">
            <a:extLst>
              <a:ext uri="{FF2B5EF4-FFF2-40B4-BE49-F238E27FC236}">
                <a16:creationId xmlns:a16="http://schemas.microsoft.com/office/drawing/2014/main" id="{CD858176-A999-E048-317B-71A7E2832AE5}"/>
              </a:ext>
            </a:extLst>
          </p:cNvPr>
          <p:cNvSpPr/>
          <p:nvPr/>
        </p:nvSpPr>
        <p:spPr>
          <a:xfrm>
            <a:off x="10515600" y="108858"/>
            <a:ext cx="1465006" cy="642258"/>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t>Uzdevumi</a:t>
            </a:r>
          </a:p>
          <a:p>
            <a:pPr algn="ctr"/>
            <a:r>
              <a:rPr lang="lv-LV" dirty="0"/>
              <a:t>2026</a:t>
            </a:r>
          </a:p>
        </p:txBody>
      </p:sp>
      <p:sp>
        <p:nvSpPr>
          <p:cNvPr id="7" name="Shape 3">
            <a:extLst>
              <a:ext uri="{FF2B5EF4-FFF2-40B4-BE49-F238E27FC236}">
                <a16:creationId xmlns:a16="http://schemas.microsoft.com/office/drawing/2014/main" id="{587A1C57-1BD5-15BD-AB5D-427574465CDC}"/>
              </a:ext>
            </a:extLst>
          </p:cNvPr>
          <p:cNvSpPr/>
          <p:nvPr/>
        </p:nvSpPr>
        <p:spPr>
          <a:xfrm>
            <a:off x="200666" y="2208470"/>
            <a:ext cx="3954304" cy="3255645"/>
          </a:xfrm>
          <a:prstGeom prst="roundRect">
            <a:avLst>
              <a:gd name="adj" fmla="val 2926"/>
            </a:avLst>
          </a:prstGeom>
          <a:solidFill>
            <a:srgbClr val="E1E1EA"/>
          </a:solidFill>
          <a:ln w="7620">
            <a:solidFill>
              <a:srgbClr val="C7C7D0"/>
            </a:solidFill>
            <a:prstDash val="solid"/>
          </a:ln>
        </p:spPr>
        <p:txBody>
          <a:bodyPr/>
          <a:lstStyle/>
          <a:p>
            <a:endParaRPr lang="lv-LV" dirty="0">
              <a:latin typeface="Verdana" panose="020B0604030504040204" pitchFamily="34" charset="0"/>
              <a:ea typeface="Verdana" panose="020B0604030504040204" pitchFamily="34" charset="0"/>
            </a:endParaRPr>
          </a:p>
        </p:txBody>
      </p:sp>
      <p:sp>
        <p:nvSpPr>
          <p:cNvPr id="8" name="Text 4">
            <a:extLst>
              <a:ext uri="{FF2B5EF4-FFF2-40B4-BE49-F238E27FC236}">
                <a16:creationId xmlns:a16="http://schemas.microsoft.com/office/drawing/2014/main" id="{0ED8AC28-6514-3FD4-4EE1-3032D287C12A}"/>
              </a:ext>
            </a:extLst>
          </p:cNvPr>
          <p:cNvSpPr/>
          <p:nvPr/>
        </p:nvSpPr>
        <p:spPr>
          <a:xfrm>
            <a:off x="435100" y="2442905"/>
            <a:ext cx="3719870" cy="1062990"/>
          </a:xfrm>
          <a:prstGeom prst="rect">
            <a:avLst/>
          </a:prstGeom>
          <a:noFill/>
          <a:ln/>
        </p:spPr>
        <p:txBody>
          <a:bodyPr wrap="square" lIns="0" tIns="0" rIns="0" bIns="0" rtlCol="0" anchor="t"/>
          <a:lstStyle/>
          <a:p>
            <a:pPr marL="0" indent="0" algn="l">
              <a:lnSpc>
                <a:spcPts val="2750"/>
              </a:lnSpc>
              <a:buNone/>
            </a:pPr>
            <a:r>
              <a:rPr lang="lv-LV" sz="2200" b="1" dirty="0">
                <a:solidFill>
                  <a:srgbClr val="3C3939"/>
                </a:solidFill>
                <a:latin typeface="Raleway" pitchFamily="34" charset="0"/>
                <a:ea typeface="Raleway" pitchFamily="34" charset="-122"/>
                <a:cs typeface="Raleway" pitchFamily="34" charset="-120"/>
              </a:rPr>
              <a:t>Datu v</a:t>
            </a:r>
            <a:r>
              <a:rPr lang="en-US" sz="2200" b="1" dirty="0" err="1">
                <a:solidFill>
                  <a:srgbClr val="3C3939"/>
                </a:solidFill>
                <a:latin typeface="Raleway" pitchFamily="34" charset="0"/>
                <a:ea typeface="Raleway" pitchFamily="34" charset="-122"/>
                <a:cs typeface="Raleway" pitchFamily="34" charset="-120"/>
              </a:rPr>
              <a:t>ienas</a:t>
            </a:r>
            <a:r>
              <a:rPr lang="en-US" sz="2200" b="1" dirty="0">
                <a:solidFill>
                  <a:srgbClr val="3C3939"/>
                </a:solidFill>
                <a:latin typeface="Raleway" pitchFamily="34" charset="0"/>
                <a:ea typeface="Raleway" pitchFamily="34" charset="-122"/>
                <a:cs typeface="Raleway" pitchFamily="34" charset="-120"/>
              </a:rPr>
              <a:t> pieturas </a:t>
            </a:r>
            <a:r>
              <a:rPr lang="en-US" sz="2200" b="1" dirty="0" err="1">
                <a:solidFill>
                  <a:srgbClr val="3C3939"/>
                </a:solidFill>
                <a:latin typeface="Raleway" pitchFamily="34" charset="0"/>
                <a:ea typeface="Raleway" pitchFamily="34" charset="-122"/>
                <a:cs typeface="Raleway" pitchFamily="34" charset="-120"/>
              </a:rPr>
              <a:t>aģentūras</a:t>
            </a:r>
            <a:r>
              <a:rPr lang="en-US" sz="2200" b="1" dirty="0">
                <a:solidFill>
                  <a:srgbClr val="3C3939"/>
                </a:solidFill>
                <a:latin typeface="Raleway" pitchFamily="34" charset="0"/>
                <a:ea typeface="Raleway" pitchFamily="34" charset="-122"/>
                <a:cs typeface="Raleway" pitchFamily="34" charset="-120"/>
              </a:rPr>
              <a:t> </a:t>
            </a:r>
            <a:r>
              <a:rPr lang="lv-LV" sz="2200" b="1" dirty="0">
                <a:solidFill>
                  <a:srgbClr val="3C3939"/>
                </a:solidFill>
                <a:latin typeface="Raleway" pitchFamily="34" charset="0"/>
                <a:ea typeface="Raleway" pitchFamily="34" charset="-122"/>
                <a:cs typeface="Raleway" pitchFamily="34" charset="-120"/>
              </a:rPr>
              <a:t>attīstība</a:t>
            </a:r>
            <a:endParaRPr lang="en-US" sz="2200" b="1" dirty="0"/>
          </a:p>
        </p:txBody>
      </p:sp>
      <p:sp>
        <p:nvSpPr>
          <p:cNvPr id="9" name="Text 5">
            <a:extLst>
              <a:ext uri="{FF2B5EF4-FFF2-40B4-BE49-F238E27FC236}">
                <a16:creationId xmlns:a16="http://schemas.microsoft.com/office/drawing/2014/main" id="{3755DE63-38DD-5047-1261-2B2C4F9D18F4}"/>
              </a:ext>
            </a:extLst>
          </p:cNvPr>
          <p:cNvSpPr/>
          <p:nvPr/>
        </p:nvSpPr>
        <p:spPr>
          <a:xfrm>
            <a:off x="435100" y="3641983"/>
            <a:ext cx="3727490"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 2026.g tiks uzsākts darbs pie pašvaldību </a:t>
            </a:r>
            <a:r>
              <a:rPr lang="en-US" sz="1750" dirty="0" err="1">
                <a:solidFill>
                  <a:srgbClr val="3C3939"/>
                </a:solidFill>
                <a:latin typeface="Roboto" pitchFamily="34" charset="0"/>
                <a:ea typeface="Roboto" pitchFamily="34" charset="-122"/>
                <a:cs typeface="Roboto" pitchFamily="34" charset="-120"/>
              </a:rPr>
              <a:t>integrēšanas</a:t>
            </a:r>
            <a:r>
              <a:rPr lang="en-US" sz="1750" dirty="0">
                <a:solidFill>
                  <a:srgbClr val="3C3939"/>
                </a:solidFill>
                <a:latin typeface="Roboto" pitchFamily="34" charset="0"/>
                <a:ea typeface="Roboto" pitchFamily="34" charset="-122"/>
                <a:cs typeface="Roboto" pitchFamily="34" charset="-120"/>
              </a:rPr>
              <a:t> </a:t>
            </a:r>
            <a:r>
              <a:rPr lang="lv-LV" sz="1750" dirty="0">
                <a:solidFill>
                  <a:srgbClr val="3C3939"/>
                </a:solidFill>
                <a:latin typeface="Roboto" pitchFamily="34" charset="0"/>
                <a:ea typeface="Roboto" pitchFamily="34" charset="-122"/>
                <a:cs typeface="Roboto" pitchFamily="34" charset="-120"/>
              </a:rPr>
              <a:t>datu vienas pieturas aģentūrā (</a:t>
            </a:r>
            <a:r>
              <a:rPr lang="en-US" sz="1750" dirty="0">
                <a:solidFill>
                  <a:srgbClr val="3C3939"/>
                </a:solidFill>
                <a:latin typeface="Roboto" pitchFamily="34" charset="0"/>
                <a:ea typeface="Roboto" pitchFamily="34" charset="-122"/>
                <a:cs typeface="Roboto" pitchFamily="34" charset="-120"/>
              </a:rPr>
              <a:t>DAGR</a:t>
            </a:r>
            <a:r>
              <a:rPr lang="lv-LV" sz="1750" dirty="0">
                <a:solidFill>
                  <a:srgbClr val="3C3939"/>
                </a:solidFill>
                <a:latin typeface="Roboto" pitchFamily="34" charset="0"/>
                <a:ea typeface="Roboto" pitchFamily="34" charset="-122"/>
                <a:cs typeface="Roboto" pitchFamily="34" charset="-120"/>
              </a:rPr>
              <a:t>)</a:t>
            </a:r>
            <a:r>
              <a:rPr lang="en-US" sz="1750" dirty="0">
                <a:solidFill>
                  <a:srgbClr val="3C3939"/>
                </a:solidFill>
                <a:latin typeface="Roboto" pitchFamily="34" charset="0"/>
                <a:ea typeface="Roboto" pitchFamily="34" charset="-122"/>
                <a:cs typeface="Roboto" pitchFamily="34" charset="-120"/>
              </a:rPr>
              <a:t>.</a:t>
            </a:r>
            <a:endParaRPr lang="en-US" sz="1750" dirty="0"/>
          </a:p>
        </p:txBody>
      </p:sp>
      <p:sp>
        <p:nvSpPr>
          <p:cNvPr id="11" name="Shape 6">
            <a:extLst>
              <a:ext uri="{FF2B5EF4-FFF2-40B4-BE49-F238E27FC236}">
                <a16:creationId xmlns:a16="http://schemas.microsoft.com/office/drawing/2014/main" id="{9A6DA086-D33A-E13C-2D0D-F8F6B6402B51}"/>
              </a:ext>
            </a:extLst>
          </p:cNvPr>
          <p:cNvSpPr/>
          <p:nvPr/>
        </p:nvSpPr>
        <p:spPr>
          <a:xfrm>
            <a:off x="4389404" y="2195611"/>
            <a:ext cx="3840195" cy="3255645"/>
          </a:xfrm>
          <a:prstGeom prst="roundRect">
            <a:avLst>
              <a:gd name="adj" fmla="val 2926"/>
            </a:avLst>
          </a:prstGeom>
          <a:solidFill>
            <a:srgbClr val="E1E1EA"/>
          </a:solidFill>
          <a:ln w="7620">
            <a:solidFill>
              <a:srgbClr val="C7C7D0"/>
            </a:solidFill>
            <a:prstDash val="solid"/>
          </a:ln>
        </p:spPr>
        <p:txBody>
          <a:bodyPr/>
          <a:lstStyle/>
          <a:p>
            <a:endParaRPr lang="lv-LV" dirty="0">
              <a:latin typeface="Verdana" panose="020B0604030504040204" pitchFamily="34" charset="0"/>
              <a:ea typeface="Verdana" panose="020B0604030504040204" pitchFamily="34" charset="0"/>
            </a:endParaRPr>
          </a:p>
        </p:txBody>
      </p:sp>
      <p:sp>
        <p:nvSpPr>
          <p:cNvPr id="12" name="Text 7">
            <a:extLst>
              <a:ext uri="{FF2B5EF4-FFF2-40B4-BE49-F238E27FC236}">
                <a16:creationId xmlns:a16="http://schemas.microsoft.com/office/drawing/2014/main" id="{1D01EB74-D9CC-8D2C-9725-A5AA6CF40010}"/>
              </a:ext>
            </a:extLst>
          </p:cNvPr>
          <p:cNvSpPr/>
          <p:nvPr/>
        </p:nvSpPr>
        <p:spPr>
          <a:xfrm>
            <a:off x="4616217" y="2442905"/>
            <a:ext cx="3613382" cy="1062990"/>
          </a:xfrm>
          <a:prstGeom prst="rect">
            <a:avLst/>
          </a:prstGeom>
          <a:noFill/>
          <a:ln/>
        </p:spPr>
        <p:txBody>
          <a:bodyPr wrap="square" lIns="0" tIns="0" rIns="0" bIns="0" rtlCol="0" anchor="t"/>
          <a:lstStyle/>
          <a:p>
            <a:pPr marL="0" indent="0" algn="l">
              <a:lnSpc>
                <a:spcPts val="2750"/>
              </a:lnSpc>
              <a:buNone/>
            </a:pPr>
            <a:r>
              <a:rPr lang="lv-LV" sz="2200" b="1" dirty="0">
                <a:solidFill>
                  <a:srgbClr val="3C3939"/>
                </a:solidFill>
                <a:latin typeface="Raleway" pitchFamily="34" charset="0"/>
                <a:ea typeface="Raleway" pitchFamily="34" charset="-122"/>
                <a:cs typeface="Raleway" pitchFamily="34" charset="-120"/>
              </a:rPr>
              <a:t>Valsts d</a:t>
            </a:r>
            <a:r>
              <a:rPr lang="en-US" sz="2200" b="1" dirty="0" err="1">
                <a:solidFill>
                  <a:srgbClr val="3C3939"/>
                </a:solidFill>
                <a:latin typeface="Raleway" pitchFamily="34" charset="0"/>
                <a:ea typeface="Raleway" pitchFamily="34" charset="-122"/>
                <a:cs typeface="Raleway" pitchFamily="34" charset="-120"/>
              </a:rPr>
              <a:t>atu</a:t>
            </a:r>
            <a:r>
              <a:rPr lang="en-US" sz="2200" b="1" dirty="0">
                <a:solidFill>
                  <a:srgbClr val="3C3939"/>
                </a:solidFill>
                <a:latin typeface="Raleway" pitchFamily="34" charset="0"/>
                <a:ea typeface="Raleway" pitchFamily="34" charset="-122"/>
                <a:cs typeface="Raleway" pitchFamily="34" charset="-120"/>
              </a:rPr>
              <a:t> p</a:t>
            </a:r>
            <a:r>
              <a:rPr lang="lv-LV" sz="2200" b="1" dirty="0">
                <a:solidFill>
                  <a:srgbClr val="3C3939"/>
                </a:solidFill>
                <a:latin typeface="Raleway" pitchFamily="34" charset="0"/>
                <a:ea typeface="Raleway" pitchFamily="34" charset="-122"/>
                <a:cs typeface="Raleway" pitchFamily="34" charset="-120"/>
              </a:rPr>
              <a:t>ā</a:t>
            </a:r>
            <a:r>
              <a:rPr lang="en-US" sz="2200" b="1" dirty="0" err="1">
                <a:solidFill>
                  <a:srgbClr val="3C3939"/>
                </a:solidFill>
                <a:latin typeface="Raleway" pitchFamily="34" charset="0"/>
                <a:ea typeface="Raleway" pitchFamily="34" charset="-122"/>
                <a:cs typeface="Raleway" pitchFamily="34" charset="-120"/>
              </a:rPr>
              <a:t>rvaldības</a:t>
            </a:r>
            <a:r>
              <a:rPr lang="en-US" sz="2200" b="1" dirty="0">
                <a:solidFill>
                  <a:srgbClr val="3C3939"/>
                </a:solidFill>
                <a:latin typeface="Raleway" pitchFamily="34" charset="0"/>
                <a:ea typeface="Raleway" pitchFamily="34" charset="-122"/>
                <a:cs typeface="Raleway" pitchFamily="34" charset="-120"/>
              </a:rPr>
              <a:t> </a:t>
            </a:r>
            <a:r>
              <a:rPr lang="en-US" sz="2200" b="1" dirty="0" err="1">
                <a:solidFill>
                  <a:srgbClr val="3C3939"/>
                </a:solidFill>
                <a:latin typeface="Raleway" pitchFamily="34" charset="0"/>
                <a:ea typeface="Raleway" pitchFamily="34" charset="-122"/>
                <a:cs typeface="Raleway" pitchFamily="34" charset="-120"/>
              </a:rPr>
              <a:t>stiprināšana</a:t>
            </a:r>
            <a:endParaRPr lang="en-US" sz="2200" b="1" dirty="0"/>
          </a:p>
        </p:txBody>
      </p:sp>
      <p:sp>
        <p:nvSpPr>
          <p:cNvPr id="13" name="Text 8">
            <a:extLst>
              <a:ext uri="{FF2B5EF4-FFF2-40B4-BE49-F238E27FC236}">
                <a16:creationId xmlns:a16="http://schemas.microsoft.com/office/drawing/2014/main" id="{96BF0882-0791-3BEA-7F31-E558D8588CDE}"/>
              </a:ext>
            </a:extLst>
          </p:cNvPr>
          <p:cNvSpPr/>
          <p:nvPr/>
        </p:nvSpPr>
        <p:spPr>
          <a:xfrm>
            <a:off x="4616217" y="3641983"/>
            <a:ext cx="3727490"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 Datu stratēģijas izstrāde</a:t>
            </a:r>
            <a:endParaRPr lang="en-US" sz="1750" dirty="0"/>
          </a:p>
        </p:txBody>
      </p:sp>
      <p:sp>
        <p:nvSpPr>
          <p:cNvPr id="14" name="Text 9">
            <a:extLst>
              <a:ext uri="{FF2B5EF4-FFF2-40B4-BE49-F238E27FC236}">
                <a16:creationId xmlns:a16="http://schemas.microsoft.com/office/drawing/2014/main" id="{20D500FC-0F54-FF7E-E1A2-1D00781D5ED2}"/>
              </a:ext>
            </a:extLst>
          </p:cNvPr>
          <p:cNvSpPr/>
          <p:nvPr/>
        </p:nvSpPr>
        <p:spPr>
          <a:xfrm>
            <a:off x="4616217" y="4140974"/>
            <a:ext cx="3727490"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 </a:t>
            </a:r>
            <a:r>
              <a:rPr lang="en-US" sz="1750" dirty="0" err="1">
                <a:solidFill>
                  <a:srgbClr val="3C3939"/>
                </a:solidFill>
                <a:latin typeface="Roboto" pitchFamily="34" charset="0"/>
                <a:ea typeface="Roboto" pitchFamily="34" charset="-122"/>
                <a:cs typeface="Roboto" pitchFamily="34" charset="-120"/>
              </a:rPr>
              <a:t>Regulējum</a:t>
            </a:r>
            <a:r>
              <a:rPr lang="lv-LV" sz="1750" dirty="0">
                <a:solidFill>
                  <a:srgbClr val="3C3939"/>
                </a:solidFill>
                <a:latin typeface="Roboto" pitchFamily="34" charset="0"/>
                <a:ea typeface="Roboto" pitchFamily="34" charset="-122"/>
                <a:cs typeface="Roboto" pitchFamily="34" charset="-120"/>
              </a:rPr>
              <a:t>ā</a:t>
            </a:r>
            <a:r>
              <a:rPr lang="en-US" sz="1750" dirty="0">
                <a:solidFill>
                  <a:srgbClr val="3C3939"/>
                </a:solidFill>
                <a:latin typeface="Roboto" pitchFamily="34" charset="0"/>
                <a:ea typeface="Roboto" pitchFamily="34" charset="-122"/>
                <a:cs typeface="Roboto" pitchFamily="34" charset="-120"/>
              </a:rPr>
              <a:t> noteiktas </a:t>
            </a:r>
            <a:r>
              <a:rPr lang="en-US" sz="1750" dirty="0" err="1">
                <a:solidFill>
                  <a:srgbClr val="3C3939"/>
                </a:solidFill>
                <a:latin typeface="Roboto" pitchFamily="34" charset="0"/>
                <a:ea typeface="Roboto" pitchFamily="34" charset="-122"/>
                <a:cs typeface="Roboto" pitchFamily="34" charset="-120"/>
              </a:rPr>
              <a:t>atbildīgās</a:t>
            </a:r>
            <a:r>
              <a:rPr lang="en-US" sz="1750" dirty="0">
                <a:solidFill>
                  <a:srgbClr val="3C3939"/>
                </a:solidFill>
                <a:latin typeface="Roboto" pitchFamily="34" charset="0"/>
                <a:ea typeface="Roboto" pitchFamily="34" charset="-122"/>
                <a:cs typeface="Roboto" pitchFamily="34" charset="-120"/>
              </a:rPr>
              <a:t> </a:t>
            </a:r>
            <a:r>
              <a:rPr lang="en-US" sz="1750" dirty="0" err="1">
                <a:solidFill>
                  <a:srgbClr val="3C3939"/>
                </a:solidFill>
                <a:latin typeface="Roboto" pitchFamily="34" charset="0"/>
                <a:ea typeface="Roboto" pitchFamily="34" charset="-122"/>
                <a:cs typeface="Roboto" pitchFamily="34" charset="-120"/>
              </a:rPr>
              <a:t>institūcijas</a:t>
            </a:r>
            <a:r>
              <a:rPr lang="lv-LV" sz="1750" dirty="0">
                <a:solidFill>
                  <a:srgbClr val="3C3939"/>
                </a:solidFill>
                <a:latin typeface="Roboto" pitchFamily="34" charset="0"/>
                <a:ea typeface="Roboto" pitchFamily="34" charset="-122"/>
                <a:cs typeface="Roboto" pitchFamily="34" charset="-120"/>
              </a:rPr>
              <a:t>, </a:t>
            </a:r>
            <a:r>
              <a:rPr lang="en-US" sz="1750" dirty="0">
                <a:solidFill>
                  <a:srgbClr val="3C3939"/>
                </a:solidFill>
                <a:latin typeface="Roboto" pitchFamily="34" charset="0"/>
                <a:ea typeface="Roboto" pitchFamily="34" charset="-122"/>
                <a:cs typeface="Roboto" pitchFamily="34" charset="-120"/>
              </a:rPr>
              <a:t>to </a:t>
            </a:r>
            <a:r>
              <a:rPr lang="lv-LV" sz="1750" dirty="0">
                <a:solidFill>
                  <a:srgbClr val="3C3939"/>
                </a:solidFill>
                <a:latin typeface="Roboto" pitchFamily="34" charset="0"/>
                <a:ea typeface="Roboto" pitchFamily="34" charset="-122"/>
                <a:cs typeface="Roboto" pitchFamily="34" charset="-120"/>
              </a:rPr>
              <a:t>lomas un </a:t>
            </a:r>
            <a:r>
              <a:rPr lang="en-US" sz="1750" dirty="0" err="1">
                <a:solidFill>
                  <a:srgbClr val="3C3939"/>
                </a:solidFill>
                <a:latin typeface="Roboto" pitchFamily="34" charset="0"/>
                <a:ea typeface="Roboto" pitchFamily="34" charset="-122"/>
                <a:cs typeface="Roboto" pitchFamily="34" charset="-120"/>
              </a:rPr>
              <a:t>pienākumi</a:t>
            </a:r>
            <a:endParaRPr lang="en-US" sz="1750" dirty="0"/>
          </a:p>
        </p:txBody>
      </p:sp>
      <p:sp>
        <p:nvSpPr>
          <p:cNvPr id="15" name="Shape 10">
            <a:extLst>
              <a:ext uri="{FF2B5EF4-FFF2-40B4-BE49-F238E27FC236}">
                <a16:creationId xmlns:a16="http://schemas.microsoft.com/office/drawing/2014/main" id="{FC69380B-EF9F-35A7-CEE1-3215529CE273}"/>
              </a:ext>
            </a:extLst>
          </p:cNvPr>
          <p:cNvSpPr/>
          <p:nvPr/>
        </p:nvSpPr>
        <p:spPr>
          <a:xfrm>
            <a:off x="8570520" y="2195611"/>
            <a:ext cx="3410086" cy="3255645"/>
          </a:xfrm>
          <a:prstGeom prst="roundRect">
            <a:avLst>
              <a:gd name="adj" fmla="val 2926"/>
            </a:avLst>
          </a:prstGeom>
          <a:solidFill>
            <a:srgbClr val="E1E1EA"/>
          </a:solidFill>
          <a:ln w="7620">
            <a:solidFill>
              <a:srgbClr val="C7C7D0"/>
            </a:solidFill>
            <a:prstDash val="solid"/>
          </a:ln>
        </p:spPr>
        <p:txBody>
          <a:bodyPr/>
          <a:lstStyle/>
          <a:p>
            <a:endParaRPr lang="lv-LV" dirty="0">
              <a:latin typeface="Verdana" panose="020B0604030504040204" pitchFamily="34" charset="0"/>
              <a:ea typeface="Verdana" panose="020B0604030504040204" pitchFamily="34" charset="0"/>
            </a:endParaRPr>
          </a:p>
        </p:txBody>
      </p:sp>
      <p:sp>
        <p:nvSpPr>
          <p:cNvPr id="16" name="Text 11">
            <a:extLst>
              <a:ext uri="{FF2B5EF4-FFF2-40B4-BE49-F238E27FC236}">
                <a16:creationId xmlns:a16="http://schemas.microsoft.com/office/drawing/2014/main" id="{FFBC767E-7138-A33E-63AB-27543FA71F7F}"/>
              </a:ext>
            </a:extLst>
          </p:cNvPr>
          <p:cNvSpPr/>
          <p:nvPr/>
        </p:nvSpPr>
        <p:spPr>
          <a:xfrm>
            <a:off x="8804955" y="2430046"/>
            <a:ext cx="3029070" cy="1062990"/>
          </a:xfrm>
          <a:prstGeom prst="rect">
            <a:avLst/>
          </a:prstGeom>
          <a:noFill/>
          <a:ln/>
        </p:spPr>
        <p:txBody>
          <a:bodyPr wrap="square" lIns="0" tIns="0" rIns="0" bIns="0" rtlCol="0" anchor="t"/>
          <a:lstStyle/>
          <a:p>
            <a:pPr marL="0" indent="0" algn="l">
              <a:lnSpc>
                <a:spcPts val="2750"/>
              </a:lnSpc>
              <a:buNone/>
            </a:pPr>
            <a:r>
              <a:rPr lang="en-US" sz="2200" b="1" dirty="0">
                <a:solidFill>
                  <a:srgbClr val="3C3939"/>
                </a:solidFill>
                <a:latin typeface="Raleway" pitchFamily="34" charset="0"/>
                <a:ea typeface="Raleway" pitchFamily="34" charset="-122"/>
                <a:cs typeface="Raleway" pitchFamily="34" charset="-120"/>
              </a:rPr>
              <a:t>Administratīvā sloga mazināšana datu apmaiņas jautājumos</a:t>
            </a:r>
            <a:endParaRPr lang="en-US" sz="2200" b="1" dirty="0"/>
          </a:p>
        </p:txBody>
      </p:sp>
      <p:sp>
        <p:nvSpPr>
          <p:cNvPr id="17" name="Text 12">
            <a:extLst>
              <a:ext uri="{FF2B5EF4-FFF2-40B4-BE49-F238E27FC236}">
                <a16:creationId xmlns:a16="http://schemas.microsoft.com/office/drawing/2014/main" id="{69560E26-D70B-72EC-3B35-DBB1A289ECDE}"/>
              </a:ext>
            </a:extLst>
          </p:cNvPr>
          <p:cNvSpPr/>
          <p:nvPr/>
        </p:nvSpPr>
        <p:spPr>
          <a:xfrm>
            <a:off x="8804955" y="3629124"/>
            <a:ext cx="3029070"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 paplašināta viedo </a:t>
            </a:r>
            <a:r>
              <a:rPr lang="en-US" sz="1750" dirty="0" err="1">
                <a:solidFill>
                  <a:srgbClr val="3C3939"/>
                </a:solidFill>
                <a:latin typeface="Roboto" pitchFamily="34" charset="0"/>
                <a:ea typeface="Roboto" pitchFamily="34" charset="-122"/>
                <a:cs typeface="Roboto" pitchFamily="34" charset="-120"/>
              </a:rPr>
              <a:t>līgumu</a:t>
            </a:r>
            <a:r>
              <a:rPr lang="en-US" sz="1750" dirty="0">
                <a:solidFill>
                  <a:srgbClr val="3C3939"/>
                </a:solidFill>
                <a:latin typeface="Roboto" pitchFamily="34" charset="0"/>
                <a:ea typeface="Roboto" pitchFamily="34" charset="-122"/>
                <a:cs typeface="Roboto" pitchFamily="34" charset="-120"/>
              </a:rPr>
              <a:t> </a:t>
            </a:r>
            <a:r>
              <a:rPr lang="en-US" sz="1750" dirty="0" err="1">
                <a:solidFill>
                  <a:srgbClr val="3C3939"/>
                </a:solidFill>
                <a:latin typeface="Roboto" pitchFamily="34" charset="0"/>
                <a:ea typeface="Roboto" pitchFamily="34" charset="-122"/>
                <a:cs typeface="Roboto" pitchFamily="34" charset="-120"/>
              </a:rPr>
              <a:t>izmantošana</a:t>
            </a:r>
            <a:r>
              <a:rPr lang="lv-LV" sz="1750" dirty="0">
                <a:solidFill>
                  <a:srgbClr val="3C3939"/>
                </a:solidFill>
                <a:latin typeface="Roboto" pitchFamily="34" charset="0"/>
                <a:ea typeface="Roboto" pitchFamily="34" charset="-122"/>
                <a:cs typeface="Roboto" pitchFamily="34" charset="-120"/>
              </a:rPr>
              <a:t> </a:t>
            </a:r>
            <a:r>
              <a:rPr lang="en-US" sz="1750" dirty="0">
                <a:solidFill>
                  <a:srgbClr val="3C3939"/>
                </a:solidFill>
                <a:latin typeface="Roboto" pitchFamily="34" charset="0"/>
                <a:ea typeface="Roboto" pitchFamily="34" charset="-122"/>
                <a:cs typeface="Roboto" pitchFamily="34" charset="-120"/>
              </a:rPr>
              <a:t>(VIRSIS)</a:t>
            </a:r>
            <a:endParaRPr lang="en-US" sz="1750" dirty="0"/>
          </a:p>
        </p:txBody>
      </p:sp>
    </p:spTree>
    <p:extLst>
      <p:ext uri="{BB962C8B-B14F-4D97-AF65-F5344CB8AC3E}">
        <p14:creationId xmlns:p14="http://schemas.microsoft.com/office/powerpoint/2010/main" val="392631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04079-2EF3-0915-75C5-6C36F6DE9B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A2321A-0CD3-6DC7-ABCA-964F4A80E831}"/>
              </a:ext>
            </a:extLst>
          </p:cNvPr>
          <p:cNvSpPr>
            <a:spLocks noGrp="1"/>
          </p:cNvSpPr>
          <p:nvPr>
            <p:ph type="title"/>
          </p:nvPr>
        </p:nvSpPr>
        <p:spPr/>
        <p:txBody>
          <a:bodyPr/>
          <a:lstStyle/>
          <a:p>
            <a:pPr algn="ctr">
              <a:lnSpc>
                <a:spcPct val="100000"/>
              </a:lnSpc>
              <a:spcBef>
                <a:spcPts val="0"/>
              </a:spcBef>
            </a:pPr>
            <a:r>
              <a:rPr lang="lv-LV" dirty="0">
                <a:solidFill>
                  <a:schemeClr val="accent6">
                    <a:lumMod val="75000"/>
                  </a:schemeClr>
                </a:solidFill>
              </a:rPr>
              <a:t>Mākslīgā intelekta politikas ieviešana</a:t>
            </a:r>
            <a:endParaRPr lang="lv-LV" dirty="0">
              <a:solidFill>
                <a:schemeClr val="accent6">
                  <a:lumMod val="75000"/>
                </a:schemeClr>
              </a:solidFill>
              <a:cs typeface="Times New Roman" panose="02020603050405020304" pitchFamily="18" charset="0"/>
            </a:endParaRPr>
          </a:p>
        </p:txBody>
      </p:sp>
      <p:sp>
        <p:nvSpPr>
          <p:cNvPr id="10" name="Slide Number Placeholder 9">
            <a:extLst>
              <a:ext uri="{FF2B5EF4-FFF2-40B4-BE49-F238E27FC236}">
                <a16:creationId xmlns:a16="http://schemas.microsoft.com/office/drawing/2014/main" id="{24AC5E30-F502-37F7-8CED-FF51840089DE}"/>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50152C-A5AE-4037-8E77-C398DB665690}" type="slidenum">
              <a:rPr kumimoji="0" lang="en-US" altLang="en-US" sz="1000" b="0" i="0" u="none" strike="noStrike" kern="1200" cap="none" spc="0" normalizeH="0" baseline="0" noProof="0" smtClean="0">
                <a:ln>
                  <a:noFill/>
                </a:ln>
                <a:solidFill>
                  <a:prstClr val="black">
                    <a:tint val="82000"/>
                  </a:prstClr>
                </a:solidFill>
                <a:effectLst/>
                <a:uLnTx/>
                <a:uFillTx/>
                <a:latin typeface="Verdana" panose="020B060403050404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altLang="en-US" sz="1000" b="0" i="0" u="none" strike="noStrike" kern="1200" cap="none" spc="0" normalizeH="0" baseline="0" noProof="0" dirty="0">
              <a:ln>
                <a:noFill/>
              </a:ln>
              <a:solidFill>
                <a:prstClr val="black">
                  <a:tint val="82000"/>
                </a:prstClr>
              </a:solidFill>
              <a:effectLst/>
              <a:uLnTx/>
              <a:uFillTx/>
              <a:latin typeface="Verdana" panose="020B0604030504040204" pitchFamily="34" charset="0"/>
              <a:ea typeface="+mn-ea"/>
              <a:cs typeface="+mn-cs"/>
            </a:endParaRPr>
          </a:p>
        </p:txBody>
      </p:sp>
      <p:sp>
        <p:nvSpPr>
          <p:cNvPr id="3" name="Rectangle 2">
            <a:extLst>
              <a:ext uri="{FF2B5EF4-FFF2-40B4-BE49-F238E27FC236}">
                <a16:creationId xmlns:a16="http://schemas.microsoft.com/office/drawing/2014/main" id="{A26E2731-1322-1E7B-7440-2A405F2734C9}"/>
              </a:ext>
            </a:extLst>
          </p:cNvPr>
          <p:cNvSpPr/>
          <p:nvPr/>
        </p:nvSpPr>
        <p:spPr>
          <a:xfrm>
            <a:off x="10515600" y="108858"/>
            <a:ext cx="1465006" cy="642258"/>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t>Uzdevumi</a:t>
            </a:r>
          </a:p>
          <a:p>
            <a:pPr algn="ctr"/>
            <a:r>
              <a:rPr lang="lv-LV" dirty="0"/>
              <a:t>2026</a:t>
            </a:r>
          </a:p>
        </p:txBody>
      </p:sp>
      <p:sp>
        <p:nvSpPr>
          <p:cNvPr id="9" name="Shape 1">
            <a:extLst>
              <a:ext uri="{FF2B5EF4-FFF2-40B4-BE49-F238E27FC236}">
                <a16:creationId xmlns:a16="http://schemas.microsoft.com/office/drawing/2014/main" id="{FDA31C36-B9C5-2B40-5C77-EA31FC48B809}"/>
              </a:ext>
            </a:extLst>
          </p:cNvPr>
          <p:cNvSpPr/>
          <p:nvPr/>
        </p:nvSpPr>
        <p:spPr>
          <a:xfrm>
            <a:off x="190567" y="1964723"/>
            <a:ext cx="3912971" cy="4164225"/>
          </a:xfrm>
          <a:prstGeom prst="roundRect">
            <a:avLst>
              <a:gd name="adj" fmla="val 2477"/>
            </a:avLst>
          </a:prstGeom>
          <a:solidFill>
            <a:srgbClr val="E1E1EA"/>
          </a:solidFill>
          <a:ln w="7620">
            <a:solidFill>
              <a:srgbClr val="C7C7D0"/>
            </a:solidFill>
            <a:prstDash val="solid"/>
          </a:ln>
        </p:spPr>
        <p:txBody>
          <a:bodyPr/>
          <a:lstStyle/>
          <a:p>
            <a:endParaRPr lang="lv-LV" dirty="0">
              <a:latin typeface="Verdana" panose="020B0604030504040204" pitchFamily="34" charset="0"/>
              <a:ea typeface="Verdana" panose="020B0604030504040204" pitchFamily="34" charset="0"/>
            </a:endParaRPr>
          </a:p>
        </p:txBody>
      </p:sp>
      <p:sp>
        <p:nvSpPr>
          <p:cNvPr id="11" name="Text 2">
            <a:extLst>
              <a:ext uri="{FF2B5EF4-FFF2-40B4-BE49-F238E27FC236}">
                <a16:creationId xmlns:a16="http://schemas.microsoft.com/office/drawing/2014/main" id="{3ED368EF-B0CA-C0A7-1078-5F2AF38A8170}"/>
              </a:ext>
            </a:extLst>
          </p:cNvPr>
          <p:cNvSpPr/>
          <p:nvPr/>
        </p:nvSpPr>
        <p:spPr>
          <a:xfrm>
            <a:off x="425001" y="2213650"/>
            <a:ext cx="3475766" cy="711934"/>
          </a:xfrm>
          <a:prstGeom prst="rect">
            <a:avLst/>
          </a:prstGeom>
          <a:noFill/>
          <a:ln/>
        </p:spPr>
        <p:txBody>
          <a:bodyPr wrap="square" lIns="0" tIns="0" rIns="0" bIns="0" rtlCol="0" anchor="t"/>
          <a:lstStyle/>
          <a:p>
            <a:pPr marL="0" indent="0" algn="l">
              <a:lnSpc>
                <a:spcPts val="2750"/>
              </a:lnSpc>
              <a:buNone/>
            </a:pPr>
            <a:r>
              <a:rPr lang="en-US" sz="2000" b="1" dirty="0">
                <a:solidFill>
                  <a:schemeClr val="accent6">
                    <a:lumMod val="75000"/>
                  </a:schemeClr>
                </a:solidFill>
                <a:latin typeface="Verdana" panose="020B0604030504040204" pitchFamily="34" charset="0"/>
                <a:ea typeface="Verdana" panose="020B0604030504040204" pitchFamily="34" charset="0"/>
                <a:cs typeface="Raleway" pitchFamily="34" charset="-120"/>
              </a:rPr>
              <a:t>Mākslīgā intelekta akta ieviešanas vadība</a:t>
            </a:r>
            <a:endParaRPr lang="en-US" sz="2000" b="1" dirty="0">
              <a:solidFill>
                <a:schemeClr val="accent6">
                  <a:lumMod val="75000"/>
                </a:schemeClr>
              </a:solidFill>
              <a:latin typeface="Verdana" panose="020B0604030504040204" pitchFamily="34" charset="0"/>
              <a:ea typeface="Verdana" panose="020B0604030504040204" pitchFamily="34" charset="0"/>
            </a:endParaRPr>
          </a:p>
        </p:txBody>
      </p:sp>
      <p:sp>
        <p:nvSpPr>
          <p:cNvPr id="12" name="Text 3">
            <a:extLst>
              <a:ext uri="{FF2B5EF4-FFF2-40B4-BE49-F238E27FC236}">
                <a16:creationId xmlns:a16="http://schemas.microsoft.com/office/drawing/2014/main" id="{E5416E2D-1406-DB9D-881B-B57DDB3277AB}"/>
              </a:ext>
            </a:extLst>
          </p:cNvPr>
          <p:cNvSpPr/>
          <p:nvPr/>
        </p:nvSpPr>
        <p:spPr>
          <a:xfrm>
            <a:off x="425001" y="3286392"/>
            <a:ext cx="3475766" cy="218747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Verdana" panose="020B0604030504040204" pitchFamily="34" charset="0"/>
                <a:ea typeface="Verdana" panose="020B0604030504040204" pitchFamily="34" charset="0"/>
                <a:cs typeface="Roboto" pitchFamily="34" charset="-120"/>
              </a:rPr>
              <a:t>Noteikt institūciju atbildības un </a:t>
            </a:r>
            <a:r>
              <a:rPr lang="en-US" sz="1750" dirty="0" err="1">
                <a:solidFill>
                  <a:srgbClr val="3C3939"/>
                </a:solidFill>
                <a:latin typeface="Verdana" panose="020B0604030504040204" pitchFamily="34" charset="0"/>
                <a:ea typeface="Verdana" panose="020B0604030504040204" pitchFamily="34" charset="0"/>
                <a:cs typeface="Roboto" pitchFamily="34" charset="-120"/>
              </a:rPr>
              <a:t>funkcijas</a:t>
            </a:r>
            <a:r>
              <a:rPr lang="lv-LV" sz="1750" dirty="0">
                <a:solidFill>
                  <a:srgbClr val="3C3939"/>
                </a:solidFill>
                <a:latin typeface="Verdana" panose="020B0604030504040204" pitchFamily="34" charset="0"/>
                <a:ea typeface="Verdana" panose="020B0604030504040204" pitchFamily="34" charset="0"/>
                <a:cs typeface="Roboto" pitchFamily="34" charset="-120"/>
              </a:rPr>
              <a:t>. </a:t>
            </a:r>
          </a:p>
          <a:p>
            <a:pPr marL="0" indent="0" algn="l">
              <a:lnSpc>
                <a:spcPts val="2850"/>
              </a:lnSpc>
              <a:buNone/>
            </a:pPr>
            <a:r>
              <a:rPr lang="lv-LV" sz="1750" dirty="0">
                <a:solidFill>
                  <a:srgbClr val="3C3939"/>
                </a:solidFill>
                <a:latin typeface="Verdana" panose="020B0604030504040204" pitchFamily="34" charset="0"/>
                <a:ea typeface="Verdana" panose="020B0604030504040204" pitchFamily="34" charset="0"/>
                <a:cs typeface="Roboto" pitchFamily="34" charset="-120"/>
              </a:rPr>
              <a:t>Esošo spēju ietvaros </a:t>
            </a:r>
            <a:r>
              <a:rPr lang="en-US" sz="1750" dirty="0" err="1">
                <a:solidFill>
                  <a:srgbClr val="3C3939"/>
                </a:solidFill>
                <a:latin typeface="Verdana" panose="020B0604030504040204" pitchFamily="34" charset="0"/>
                <a:ea typeface="Verdana" panose="020B0604030504040204" pitchFamily="34" charset="0"/>
                <a:cs typeface="Roboto" pitchFamily="34" charset="-120"/>
              </a:rPr>
              <a:t>nodrošin</a:t>
            </a:r>
            <a:r>
              <a:rPr lang="lv-LV" sz="1750" dirty="0">
                <a:solidFill>
                  <a:srgbClr val="3C3939"/>
                </a:solidFill>
                <a:latin typeface="Verdana" panose="020B0604030504040204" pitchFamily="34" charset="0"/>
                <a:ea typeface="Verdana" panose="020B0604030504040204" pitchFamily="34" charset="0"/>
                <a:cs typeface="Roboto" pitchFamily="34" charset="-120"/>
              </a:rPr>
              <a:t>ā</a:t>
            </a:r>
            <a:r>
              <a:rPr lang="en-US" sz="1750" dirty="0">
                <a:solidFill>
                  <a:srgbClr val="3C3939"/>
                </a:solidFill>
                <a:latin typeface="Verdana" panose="020B0604030504040204" pitchFamily="34" charset="0"/>
                <a:ea typeface="Verdana" panose="020B0604030504040204" pitchFamily="34" charset="0"/>
                <a:cs typeface="Roboto" pitchFamily="34" charset="-120"/>
              </a:rPr>
              <a:t>t </a:t>
            </a:r>
            <a:r>
              <a:rPr lang="lv-LV" sz="1750" dirty="0">
                <a:solidFill>
                  <a:srgbClr val="3C3939"/>
                </a:solidFill>
                <a:latin typeface="Verdana" panose="020B0604030504040204" pitchFamily="34" charset="0"/>
                <a:ea typeface="Verdana" panose="020B0604030504040204" pitchFamily="34" charset="0"/>
                <a:cs typeface="Roboto" pitchFamily="34" charset="-120"/>
              </a:rPr>
              <a:t>MI akta noteikto uzdevumu īstenošanu</a:t>
            </a:r>
            <a:endParaRPr lang="en-US" sz="1750" dirty="0">
              <a:latin typeface="Verdana" panose="020B0604030504040204" pitchFamily="34" charset="0"/>
              <a:ea typeface="Verdana" panose="020B0604030504040204" pitchFamily="34" charset="0"/>
            </a:endParaRPr>
          </a:p>
        </p:txBody>
      </p:sp>
      <p:sp>
        <p:nvSpPr>
          <p:cNvPr id="13" name="Shape 4">
            <a:extLst>
              <a:ext uri="{FF2B5EF4-FFF2-40B4-BE49-F238E27FC236}">
                <a16:creationId xmlns:a16="http://schemas.microsoft.com/office/drawing/2014/main" id="{AC9A8B84-70FC-F442-785E-E62D2FF56DE9}"/>
              </a:ext>
            </a:extLst>
          </p:cNvPr>
          <p:cNvSpPr/>
          <p:nvPr/>
        </p:nvSpPr>
        <p:spPr>
          <a:xfrm>
            <a:off x="4175493" y="1964724"/>
            <a:ext cx="3912971" cy="4164226"/>
          </a:xfrm>
          <a:prstGeom prst="roundRect">
            <a:avLst>
              <a:gd name="adj" fmla="val 2477"/>
            </a:avLst>
          </a:prstGeom>
          <a:solidFill>
            <a:srgbClr val="E1E1EA"/>
          </a:solidFill>
          <a:ln w="7620">
            <a:solidFill>
              <a:srgbClr val="C7C7D0"/>
            </a:solidFill>
            <a:prstDash val="solid"/>
          </a:ln>
        </p:spPr>
        <p:txBody>
          <a:bodyPr/>
          <a:lstStyle/>
          <a:p>
            <a:endParaRPr lang="lv-LV" dirty="0">
              <a:latin typeface="Verdana" panose="020B0604030504040204" pitchFamily="34" charset="0"/>
              <a:ea typeface="Verdana" panose="020B0604030504040204" pitchFamily="34" charset="0"/>
            </a:endParaRPr>
          </a:p>
        </p:txBody>
      </p:sp>
      <p:sp>
        <p:nvSpPr>
          <p:cNvPr id="14" name="Text 5">
            <a:extLst>
              <a:ext uri="{FF2B5EF4-FFF2-40B4-BE49-F238E27FC236}">
                <a16:creationId xmlns:a16="http://schemas.microsoft.com/office/drawing/2014/main" id="{D80E76C4-BD37-6B90-C236-C2795F39BED5}"/>
              </a:ext>
            </a:extLst>
          </p:cNvPr>
          <p:cNvSpPr/>
          <p:nvPr/>
        </p:nvSpPr>
        <p:spPr>
          <a:xfrm>
            <a:off x="4409927" y="2213650"/>
            <a:ext cx="3475766" cy="711934"/>
          </a:xfrm>
          <a:prstGeom prst="rect">
            <a:avLst/>
          </a:prstGeom>
          <a:noFill/>
          <a:ln/>
        </p:spPr>
        <p:txBody>
          <a:bodyPr wrap="square" lIns="0" tIns="0" rIns="0" bIns="0" rtlCol="0" anchor="t"/>
          <a:lstStyle/>
          <a:p>
            <a:pPr marL="0" indent="0" algn="l">
              <a:lnSpc>
                <a:spcPts val="2750"/>
              </a:lnSpc>
              <a:buNone/>
            </a:pPr>
            <a:r>
              <a:rPr lang="en-US" sz="2200" b="1" dirty="0">
                <a:solidFill>
                  <a:schemeClr val="accent6">
                    <a:lumMod val="75000"/>
                  </a:schemeClr>
                </a:solidFill>
                <a:latin typeface="Verdana" panose="020B0604030504040204" pitchFamily="34" charset="0"/>
                <a:ea typeface="Verdana" panose="020B0604030504040204" pitchFamily="34" charset="0"/>
                <a:cs typeface="Raleway" pitchFamily="34" charset="-120"/>
              </a:rPr>
              <a:t>Mākslīgā intelekta politikas īstenošana</a:t>
            </a:r>
            <a:endParaRPr lang="en-US" sz="2200" b="1" dirty="0">
              <a:solidFill>
                <a:schemeClr val="accent6">
                  <a:lumMod val="75000"/>
                </a:schemeClr>
              </a:solidFill>
              <a:latin typeface="Verdana" panose="020B0604030504040204" pitchFamily="34" charset="0"/>
              <a:ea typeface="Verdana" panose="020B0604030504040204" pitchFamily="34" charset="0"/>
            </a:endParaRPr>
          </a:p>
        </p:txBody>
      </p:sp>
      <p:sp>
        <p:nvSpPr>
          <p:cNvPr id="15" name="Text 6">
            <a:extLst>
              <a:ext uri="{FF2B5EF4-FFF2-40B4-BE49-F238E27FC236}">
                <a16:creationId xmlns:a16="http://schemas.microsoft.com/office/drawing/2014/main" id="{60D3BC90-5E86-B7BD-BB72-3156E26E9FDF}"/>
              </a:ext>
            </a:extLst>
          </p:cNvPr>
          <p:cNvSpPr/>
          <p:nvPr/>
        </p:nvSpPr>
        <p:spPr>
          <a:xfrm>
            <a:off x="4409927" y="3056642"/>
            <a:ext cx="3475766" cy="875775"/>
          </a:xfrm>
          <a:prstGeom prst="rect">
            <a:avLst/>
          </a:prstGeom>
          <a:noFill/>
          <a:ln/>
        </p:spPr>
        <p:txBody>
          <a:bodyPr wrap="square" lIns="0" tIns="0" rIns="0" bIns="0" rtlCol="0" anchor="t"/>
          <a:lstStyle/>
          <a:p>
            <a:pPr algn="l">
              <a:lnSpc>
                <a:spcPts val="2850"/>
              </a:lnSpc>
              <a:buSzPct val="100000"/>
            </a:pPr>
            <a:r>
              <a:rPr lang="en-US" sz="1750" b="1" dirty="0">
                <a:solidFill>
                  <a:srgbClr val="3C3939"/>
                </a:solidFill>
                <a:latin typeface="Verdana" panose="020B0604030504040204" pitchFamily="34" charset="0"/>
                <a:ea typeface="Verdana" panose="020B0604030504040204" pitchFamily="34" charset="0"/>
                <a:cs typeface="Roboto" pitchFamily="34" charset="-120"/>
              </a:rPr>
              <a:t>MI </a:t>
            </a:r>
            <a:r>
              <a:rPr lang="en-US" sz="1750" b="1" dirty="0" err="1">
                <a:solidFill>
                  <a:srgbClr val="3C3939"/>
                </a:solidFill>
                <a:latin typeface="Verdana" panose="020B0604030504040204" pitchFamily="34" charset="0"/>
                <a:ea typeface="Verdana" panose="020B0604030504040204" pitchFamily="34" charset="0"/>
                <a:cs typeface="Roboto" pitchFamily="34" charset="-120"/>
              </a:rPr>
              <a:t>nacionālā</a:t>
            </a:r>
            <a:r>
              <a:rPr lang="lv-LV" sz="1750" b="1" dirty="0">
                <a:solidFill>
                  <a:srgbClr val="3C3939"/>
                </a:solidFill>
                <a:latin typeface="Verdana" panose="020B0604030504040204" pitchFamily="34" charset="0"/>
                <a:ea typeface="Verdana" panose="020B0604030504040204" pitchFamily="34" charset="0"/>
                <a:cs typeface="Roboto" pitchFamily="34" charset="-120"/>
              </a:rPr>
              <a:t> plāna</a:t>
            </a:r>
            <a:r>
              <a:rPr lang="en-US" sz="1750" dirty="0">
                <a:solidFill>
                  <a:srgbClr val="3C3939"/>
                </a:solidFill>
                <a:latin typeface="Verdana" panose="020B0604030504040204" pitchFamily="34" charset="0"/>
                <a:ea typeface="Verdana" panose="020B0604030504040204" pitchFamily="34" charset="0"/>
                <a:cs typeface="Roboto" pitchFamily="34" charset="-120"/>
              </a:rPr>
              <a:t> izstrāde nākamajam periodam.</a:t>
            </a:r>
            <a:endParaRPr lang="en-US" sz="1750" dirty="0">
              <a:latin typeface="Verdana" panose="020B0604030504040204" pitchFamily="34" charset="0"/>
              <a:ea typeface="Verdana" panose="020B0604030504040204" pitchFamily="34" charset="0"/>
            </a:endParaRPr>
          </a:p>
        </p:txBody>
      </p:sp>
      <p:sp>
        <p:nvSpPr>
          <p:cNvPr id="16" name="Text 7">
            <a:extLst>
              <a:ext uri="{FF2B5EF4-FFF2-40B4-BE49-F238E27FC236}">
                <a16:creationId xmlns:a16="http://schemas.microsoft.com/office/drawing/2014/main" id="{3F9DB57C-5A0E-1F16-7F56-36A450D6531F}"/>
              </a:ext>
            </a:extLst>
          </p:cNvPr>
          <p:cNvSpPr/>
          <p:nvPr/>
        </p:nvSpPr>
        <p:spPr>
          <a:xfrm>
            <a:off x="4416330" y="3968304"/>
            <a:ext cx="3475766" cy="729158"/>
          </a:xfrm>
          <a:prstGeom prst="rect">
            <a:avLst/>
          </a:prstGeom>
          <a:noFill/>
          <a:ln/>
        </p:spPr>
        <p:txBody>
          <a:bodyPr wrap="square" lIns="0" tIns="0" rIns="0" bIns="0" rtlCol="0" anchor="t"/>
          <a:lstStyle/>
          <a:p>
            <a:pPr algn="l">
              <a:lnSpc>
                <a:spcPts val="2850"/>
              </a:lnSpc>
              <a:buSzPct val="100000"/>
            </a:pPr>
            <a:r>
              <a:rPr lang="en-US" sz="1750" b="1" dirty="0">
                <a:solidFill>
                  <a:srgbClr val="3C3939"/>
                </a:solidFill>
                <a:latin typeface="Verdana" panose="020B0604030504040204" pitchFamily="34" charset="0"/>
                <a:ea typeface="Verdana" panose="020B0604030504040204" pitchFamily="34" charset="0"/>
                <a:cs typeface="Roboto" pitchFamily="34" charset="-120"/>
              </a:rPr>
              <a:t>Mākslīgā intelekta centra sekretariāta </a:t>
            </a:r>
            <a:r>
              <a:rPr lang="en-US" sz="1750" dirty="0">
                <a:solidFill>
                  <a:srgbClr val="3C3939"/>
                </a:solidFill>
                <a:latin typeface="Verdana" panose="020B0604030504040204" pitchFamily="34" charset="0"/>
                <a:ea typeface="Verdana" panose="020B0604030504040204" pitchFamily="34" charset="0"/>
                <a:cs typeface="Roboto" pitchFamily="34" charset="-120"/>
              </a:rPr>
              <a:t>nodrošināšana.</a:t>
            </a:r>
            <a:endParaRPr lang="en-US" sz="1750" dirty="0">
              <a:latin typeface="Verdana" panose="020B0604030504040204" pitchFamily="34" charset="0"/>
              <a:ea typeface="Verdana" panose="020B0604030504040204" pitchFamily="34" charset="0"/>
            </a:endParaRPr>
          </a:p>
        </p:txBody>
      </p:sp>
      <p:sp>
        <p:nvSpPr>
          <p:cNvPr id="17" name="Shape 8">
            <a:extLst>
              <a:ext uri="{FF2B5EF4-FFF2-40B4-BE49-F238E27FC236}">
                <a16:creationId xmlns:a16="http://schemas.microsoft.com/office/drawing/2014/main" id="{5AECDCDA-588A-E524-6A25-CC1432DC90F7}"/>
              </a:ext>
            </a:extLst>
          </p:cNvPr>
          <p:cNvSpPr/>
          <p:nvPr/>
        </p:nvSpPr>
        <p:spPr>
          <a:xfrm>
            <a:off x="8204887" y="1964723"/>
            <a:ext cx="3912971" cy="4164227"/>
          </a:xfrm>
          <a:prstGeom prst="roundRect">
            <a:avLst>
              <a:gd name="adj" fmla="val 2477"/>
            </a:avLst>
          </a:prstGeom>
          <a:solidFill>
            <a:srgbClr val="E1E1EA"/>
          </a:solidFill>
          <a:ln w="7620">
            <a:solidFill>
              <a:srgbClr val="C7C7D0"/>
            </a:solidFill>
            <a:prstDash val="solid"/>
          </a:ln>
        </p:spPr>
        <p:txBody>
          <a:bodyPr/>
          <a:lstStyle/>
          <a:p>
            <a:endParaRPr lang="lv-LV" dirty="0">
              <a:latin typeface="Verdana" panose="020B0604030504040204" pitchFamily="34" charset="0"/>
              <a:ea typeface="Verdana" panose="020B0604030504040204" pitchFamily="34" charset="0"/>
            </a:endParaRPr>
          </a:p>
        </p:txBody>
      </p:sp>
      <p:sp>
        <p:nvSpPr>
          <p:cNvPr id="18" name="Text 9">
            <a:extLst>
              <a:ext uri="{FF2B5EF4-FFF2-40B4-BE49-F238E27FC236}">
                <a16:creationId xmlns:a16="http://schemas.microsoft.com/office/drawing/2014/main" id="{2F3B5B09-89D2-7C10-F228-08A123484EBB}"/>
              </a:ext>
            </a:extLst>
          </p:cNvPr>
          <p:cNvSpPr/>
          <p:nvPr/>
        </p:nvSpPr>
        <p:spPr>
          <a:xfrm>
            <a:off x="8439321" y="2212013"/>
            <a:ext cx="3562111" cy="1067901"/>
          </a:xfrm>
          <a:prstGeom prst="rect">
            <a:avLst/>
          </a:prstGeom>
          <a:noFill/>
          <a:ln/>
        </p:spPr>
        <p:txBody>
          <a:bodyPr wrap="square" lIns="0" tIns="0" rIns="0" bIns="0" rtlCol="0" anchor="t"/>
          <a:lstStyle/>
          <a:p>
            <a:pPr marL="0" indent="0" algn="l">
              <a:lnSpc>
                <a:spcPts val="2750"/>
              </a:lnSpc>
              <a:buNone/>
            </a:pPr>
            <a:r>
              <a:rPr lang="en-US" sz="2200" b="1" dirty="0" err="1">
                <a:solidFill>
                  <a:schemeClr val="accent6">
                    <a:lumMod val="75000"/>
                  </a:schemeClr>
                </a:solidFill>
                <a:latin typeface="Verdana" panose="020B0604030504040204" pitchFamily="34" charset="0"/>
                <a:ea typeface="Verdana" panose="020B0604030504040204" pitchFamily="34" charset="0"/>
                <a:cs typeface="Raleway" pitchFamily="34" charset="-120"/>
              </a:rPr>
              <a:t>Valsts</a:t>
            </a:r>
            <a:r>
              <a:rPr lang="en-US" sz="2200" b="1" dirty="0">
                <a:solidFill>
                  <a:schemeClr val="accent6">
                    <a:lumMod val="75000"/>
                  </a:schemeClr>
                </a:solidFill>
                <a:latin typeface="Verdana" panose="020B0604030504040204" pitchFamily="34" charset="0"/>
                <a:ea typeface="Verdana" panose="020B0604030504040204" pitchFamily="34" charset="0"/>
                <a:cs typeface="Raleway" pitchFamily="34" charset="-120"/>
              </a:rPr>
              <a:t> </a:t>
            </a:r>
            <a:r>
              <a:rPr lang="en-US" sz="2200" b="1" dirty="0" err="1">
                <a:solidFill>
                  <a:schemeClr val="accent6">
                    <a:lumMod val="75000"/>
                  </a:schemeClr>
                </a:solidFill>
                <a:latin typeface="Verdana" panose="020B0604030504040204" pitchFamily="34" charset="0"/>
                <a:ea typeface="Verdana" panose="020B0604030504040204" pitchFamily="34" charset="0"/>
                <a:cs typeface="Raleway" pitchFamily="34" charset="-120"/>
              </a:rPr>
              <a:t>produktivitātes</a:t>
            </a:r>
            <a:r>
              <a:rPr lang="en-US" sz="2200" b="1" dirty="0">
                <a:solidFill>
                  <a:schemeClr val="accent6">
                    <a:lumMod val="75000"/>
                  </a:schemeClr>
                </a:solidFill>
                <a:latin typeface="Verdana" panose="020B0604030504040204" pitchFamily="34" charset="0"/>
                <a:ea typeface="Verdana" panose="020B0604030504040204" pitchFamily="34" charset="0"/>
                <a:cs typeface="Raleway" pitchFamily="34" charset="-120"/>
              </a:rPr>
              <a:t> un MI </a:t>
            </a:r>
            <a:r>
              <a:rPr lang="en-US" sz="2200" b="1" dirty="0" err="1">
                <a:solidFill>
                  <a:schemeClr val="accent6">
                    <a:lumMod val="75000"/>
                  </a:schemeClr>
                </a:solidFill>
                <a:latin typeface="Verdana" panose="020B0604030504040204" pitchFamily="34" charset="0"/>
                <a:ea typeface="Verdana" panose="020B0604030504040204" pitchFamily="34" charset="0"/>
                <a:cs typeface="Raleway" pitchFamily="34" charset="-120"/>
              </a:rPr>
              <a:t>atbalsta</a:t>
            </a:r>
            <a:r>
              <a:rPr lang="en-US" sz="2200" b="1" dirty="0">
                <a:solidFill>
                  <a:schemeClr val="accent6">
                    <a:lumMod val="75000"/>
                  </a:schemeClr>
                </a:solidFill>
                <a:latin typeface="Verdana" panose="020B0604030504040204" pitchFamily="34" charset="0"/>
                <a:ea typeface="Verdana" panose="020B0604030504040204" pitchFamily="34" charset="0"/>
                <a:cs typeface="Raleway" pitchFamily="34" charset="-120"/>
              </a:rPr>
              <a:t> </a:t>
            </a:r>
            <a:r>
              <a:rPr lang="en-US" sz="2200" b="1" dirty="0" err="1">
                <a:solidFill>
                  <a:schemeClr val="accent6">
                    <a:lumMod val="75000"/>
                  </a:schemeClr>
                </a:solidFill>
                <a:latin typeface="Verdana" panose="020B0604030504040204" pitchFamily="34" charset="0"/>
                <a:ea typeface="Verdana" panose="020B0604030504040204" pitchFamily="34" charset="0"/>
                <a:cs typeface="Raleway" pitchFamily="34" charset="-120"/>
              </a:rPr>
              <a:t>programm</a:t>
            </a:r>
            <a:r>
              <a:rPr lang="lv-LV" sz="2200" b="1" dirty="0" err="1">
                <a:solidFill>
                  <a:schemeClr val="accent6">
                    <a:lumMod val="75000"/>
                  </a:schemeClr>
                </a:solidFill>
                <a:latin typeface="Verdana" panose="020B0604030504040204" pitchFamily="34" charset="0"/>
                <a:ea typeface="Verdana" panose="020B0604030504040204" pitchFamily="34" charset="0"/>
                <a:cs typeface="Raleway" pitchFamily="34" charset="-120"/>
              </a:rPr>
              <a:t>as</a:t>
            </a:r>
            <a:r>
              <a:rPr lang="lv-LV" sz="2200" b="1" dirty="0">
                <a:solidFill>
                  <a:schemeClr val="accent6">
                    <a:lumMod val="75000"/>
                  </a:schemeClr>
                </a:solidFill>
                <a:latin typeface="Verdana" panose="020B0604030504040204" pitchFamily="34" charset="0"/>
                <a:ea typeface="Verdana" panose="020B0604030504040204" pitchFamily="34" charset="0"/>
                <a:cs typeface="Raleway" pitchFamily="34" charset="-120"/>
              </a:rPr>
              <a:t> izveide un īstenošana</a:t>
            </a:r>
            <a:endParaRPr lang="en-US" sz="2200" b="1" dirty="0">
              <a:solidFill>
                <a:schemeClr val="accent6">
                  <a:lumMod val="75000"/>
                </a:schemeClr>
              </a:solidFill>
              <a:latin typeface="Verdana" panose="020B0604030504040204" pitchFamily="34" charset="0"/>
              <a:ea typeface="Verdana" panose="020B0604030504040204" pitchFamily="34" charset="0"/>
            </a:endParaRPr>
          </a:p>
        </p:txBody>
      </p:sp>
      <p:sp>
        <p:nvSpPr>
          <p:cNvPr id="19" name="Text 10">
            <a:extLst>
              <a:ext uri="{FF2B5EF4-FFF2-40B4-BE49-F238E27FC236}">
                <a16:creationId xmlns:a16="http://schemas.microsoft.com/office/drawing/2014/main" id="{3A2A4370-2CC0-95FE-17A1-192177EC7E3A}"/>
              </a:ext>
            </a:extLst>
          </p:cNvPr>
          <p:cNvSpPr/>
          <p:nvPr/>
        </p:nvSpPr>
        <p:spPr>
          <a:xfrm>
            <a:off x="8423489" y="3636737"/>
            <a:ext cx="3475766" cy="218747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Verdana" panose="020B0604030504040204" pitchFamily="34" charset="0"/>
                <a:ea typeface="Verdana" panose="020B0604030504040204" pitchFamily="34" charset="0"/>
                <a:cs typeface="Roboto" pitchFamily="34" charset="-120"/>
              </a:rPr>
              <a:t>Programmas </a:t>
            </a:r>
            <a:r>
              <a:rPr lang="en-US" sz="1750" dirty="0" err="1">
                <a:solidFill>
                  <a:srgbClr val="3C3939"/>
                </a:solidFill>
                <a:latin typeface="Verdana" panose="020B0604030504040204" pitchFamily="34" charset="0"/>
                <a:ea typeface="Verdana" panose="020B0604030504040204" pitchFamily="34" charset="0"/>
                <a:cs typeface="Roboto" pitchFamily="34" charset="-120"/>
              </a:rPr>
              <a:t>ietvaros</a:t>
            </a:r>
            <a:r>
              <a:rPr lang="en-US" sz="1750" dirty="0">
                <a:solidFill>
                  <a:srgbClr val="3C3939"/>
                </a:solidFill>
                <a:latin typeface="Verdana" panose="020B0604030504040204" pitchFamily="34" charset="0"/>
                <a:ea typeface="Verdana" panose="020B0604030504040204" pitchFamily="34" charset="0"/>
                <a:cs typeface="Roboto" pitchFamily="34" charset="-120"/>
              </a:rPr>
              <a:t> </a:t>
            </a:r>
            <a:r>
              <a:rPr lang="en-US" sz="1750" dirty="0" err="1">
                <a:solidFill>
                  <a:srgbClr val="3C3939"/>
                </a:solidFill>
                <a:latin typeface="Verdana" panose="020B0604030504040204" pitchFamily="34" charset="0"/>
                <a:ea typeface="Verdana" panose="020B0604030504040204" pitchFamily="34" charset="0"/>
                <a:cs typeface="Roboto" pitchFamily="34" charset="-120"/>
              </a:rPr>
              <a:t>iestādēm</a:t>
            </a:r>
            <a:r>
              <a:rPr lang="en-US" sz="1750" dirty="0">
                <a:solidFill>
                  <a:srgbClr val="3C3939"/>
                </a:solidFill>
                <a:latin typeface="Verdana" panose="020B0604030504040204" pitchFamily="34" charset="0"/>
                <a:ea typeface="Verdana" panose="020B0604030504040204" pitchFamily="34" charset="0"/>
                <a:cs typeface="Roboto" pitchFamily="34" charset="-120"/>
              </a:rPr>
              <a:t> tiks sniegts atbalsts inovatīvu risinājumu ieviešanā, lai </a:t>
            </a:r>
            <a:r>
              <a:rPr lang="en-US" sz="1750" dirty="0" err="1">
                <a:solidFill>
                  <a:srgbClr val="3C3939"/>
                </a:solidFill>
                <a:latin typeface="Verdana" panose="020B0604030504040204" pitchFamily="34" charset="0"/>
                <a:ea typeface="Verdana" panose="020B0604030504040204" pitchFamily="34" charset="0"/>
                <a:cs typeface="Roboto" pitchFamily="34" charset="-120"/>
              </a:rPr>
              <a:t>veicinātu</a:t>
            </a:r>
            <a:r>
              <a:rPr lang="en-US" sz="1750" dirty="0">
                <a:solidFill>
                  <a:srgbClr val="3C3939"/>
                </a:solidFill>
                <a:latin typeface="Verdana" panose="020B0604030504040204" pitchFamily="34" charset="0"/>
                <a:ea typeface="Verdana" panose="020B0604030504040204" pitchFamily="34" charset="0"/>
                <a:cs typeface="Roboto" pitchFamily="34" charset="-120"/>
              </a:rPr>
              <a:t> darba produktivitāti, ieviešot MI </a:t>
            </a:r>
            <a:r>
              <a:rPr lang="en-US" sz="1750" dirty="0" err="1">
                <a:solidFill>
                  <a:srgbClr val="3C3939"/>
                </a:solidFill>
                <a:latin typeface="Verdana" panose="020B0604030504040204" pitchFamily="34" charset="0"/>
                <a:ea typeface="Verdana" panose="020B0604030504040204" pitchFamily="34" charset="0"/>
                <a:cs typeface="Roboto" pitchFamily="34" charset="-120"/>
              </a:rPr>
              <a:t>risinājumus</a:t>
            </a:r>
            <a:r>
              <a:rPr lang="en-US" sz="1750" dirty="0">
                <a:solidFill>
                  <a:srgbClr val="3C3939"/>
                </a:solidFill>
                <a:latin typeface="Verdana" panose="020B0604030504040204" pitchFamily="34" charset="0"/>
                <a:ea typeface="Verdana" panose="020B0604030504040204" pitchFamily="34" charset="0"/>
                <a:cs typeface="Roboto" pitchFamily="34" charset="-120"/>
              </a:rPr>
              <a:t>.</a:t>
            </a:r>
            <a:endParaRPr lang="lv-LV" sz="1750" dirty="0">
              <a:solidFill>
                <a:srgbClr val="3C3939"/>
              </a:solidFill>
              <a:latin typeface="Verdana" panose="020B0604030504040204" pitchFamily="34" charset="0"/>
              <a:ea typeface="Verdana" panose="020B0604030504040204" pitchFamily="34" charset="0"/>
              <a:cs typeface="Roboto" pitchFamily="34" charset="-120"/>
            </a:endParaRPr>
          </a:p>
          <a:p>
            <a:pPr marL="0" indent="0" algn="l">
              <a:lnSpc>
                <a:spcPts val="2850"/>
              </a:lnSpc>
              <a:buNone/>
            </a:pPr>
            <a:r>
              <a:rPr lang="lv-LV" sz="1750" dirty="0">
                <a:solidFill>
                  <a:srgbClr val="3C3939"/>
                </a:solidFill>
                <a:latin typeface="Verdana" panose="020B0604030504040204" pitchFamily="34" charset="0"/>
                <a:ea typeface="Verdana" panose="020B0604030504040204" pitchFamily="34" charset="0"/>
                <a:cs typeface="Roboto" pitchFamily="34" charset="-120"/>
              </a:rPr>
              <a:t> (~EUR 4 </a:t>
            </a:r>
            <a:r>
              <a:rPr lang="lv-LV" sz="1750" dirty="0" err="1">
                <a:solidFill>
                  <a:srgbClr val="3C3939"/>
                </a:solidFill>
                <a:latin typeface="Verdana" panose="020B0604030504040204" pitchFamily="34" charset="0"/>
                <a:ea typeface="Verdana" panose="020B0604030504040204" pitchFamily="34" charset="0"/>
                <a:cs typeface="Roboto" pitchFamily="34" charset="-120"/>
              </a:rPr>
              <a:t>milj</a:t>
            </a:r>
            <a:r>
              <a:rPr lang="lv-LV" sz="1750" dirty="0">
                <a:solidFill>
                  <a:srgbClr val="3C3939"/>
                </a:solidFill>
                <a:latin typeface="Verdana" panose="020B0604030504040204" pitchFamily="34" charset="0"/>
                <a:ea typeface="Verdana" panose="020B0604030504040204" pitchFamily="34" charset="0"/>
                <a:cs typeface="Roboto" pitchFamily="34" charset="-120"/>
              </a:rPr>
              <a:t>)</a:t>
            </a:r>
            <a:endParaRPr lang="en-US" sz="1750" dirty="0">
              <a:latin typeface="Verdana" panose="020B0604030504040204" pitchFamily="34" charset="0"/>
              <a:ea typeface="Verdana" panose="020B0604030504040204" pitchFamily="34" charset="0"/>
            </a:endParaRPr>
          </a:p>
        </p:txBody>
      </p:sp>
      <p:sp>
        <p:nvSpPr>
          <p:cNvPr id="20" name="Text 7">
            <a:extLst>
              <a:ext uri="{FF2B5EF4-FFF2-40B4-BE49-F238E27FC236}">
                <a16:creationId xmlns:a16="http://schemas.microsoft.com/office/drawing/2014/main" id="{FF0A7F30-9A2B-138B-A3BF-93A6A3C0D7D6}"/>
              </a:ext>
            </a:extLst>
          </p:cNvPr>
          <p:cNvSpPr/>
          <p:nvPr/>
        </p:nvSpPr>
        <p:spPr>
          <a:xfrm>
            <a:off x="4409927" y="4874507"/>
            <a:ext cx="3577151" cy="1061489"/>
          </a:xfrm>
          <a:prstGeom prst="rect">
            <a:avLst/>
          </a:prstGeom>
          <a:noFill/>
          <a:ln/>
        </p:spPr>
        <p:txBody>
          <a:bodyPr wrap="square" lIns="0" tIns="0" rIns="0" bIns="0" rtlCol="0" anchor="t"/>
          <a:lstStyle/>
          <a:p>
            <a:pPr algn="l">
              <a:lnSpc>
                <a:spcPts val="2850"/>
              </a:lnSpc>
              <a:buSzPct val="100000"/>
            </a:pPr>
            <a:r>
              <a:rPr lang="lv-LV" sz="1750" b="1" dirty="0">
                <a:solidFill>
                  <a:srgbClr val="3C3939"/>
                </a:solidFill>
                <a:latin typeface="Verdana" panose="020B0604030504040204" pitchFamily="34" charset="0"/>
                <a:ea typeface="Verdana" panose="020B0604030504040204" pitchFamily="34" charset="0"/>
                <a:cs typeface="Roboto" pitchFamily="34" charset="-120"/>
              </a:rPr>
              <a:t>Speciālās regulatīvās vides izveide, metodiskais atbalsts iestādēm</a:t>
            </a:r>
            <a:endParaRPr lang="en-US" sz="175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97221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
            <a:extLst>
              <a:ext uri="{FF2B5EF4-FFF2-40B4-BE49-F238E27FC236}">
                <a16:creationId xmlns:a16="http://schemas.microsoft.com/office/drawing/2014/main" id="{F0E4D051-F526-DD87-7017-2B7529DFD123}"/>
              </a:ext>
            </a:extLst>
          </p:cNvPr>
          <p:cNvSpPr/>
          <p:nvPr/>
        </p:nvSpPr>
        <p:spPr>
          <a:xfrm>
            <a:off x="262847" y="5223908"/>
            <a:ext cx="11624435" cy="983811"/>
          </a:xfrm>
          <a:prstGeom prst="roundRect">
            <a:avLst>
              <a:gd name="adj" fmla="val 3166"/>
            </a:avLst>
          </a:prstGeom>
          <a:solidFill>
            <a:srgbClr val="E1E1EA"/>
          </a:solidFill>
          <a:ln w="7620">
            <a:solidFill>
              <a:srgbClr val="C7C7D0"/>
            </a:solidFill>
            <a:prstDash val="solid"/>
          </a:ln>
        </p:spPr>
        <p:txBody>
          <a:bodyPr/>
          <a:lstStyle/>
          <a:p>
            <a:endParaRPr lang="lv-LV"/>
          </a:p>
        </p:txBody>
      </p:sp>
      <p:sp>
        <p:nvSpPr>
          <p:cNvPr id="2" name="Title 1">
            <a:extLst>
              <a:ext uri="{FF2B5EF4-FFF2-40B4-BE49-F238E27FC236}">
                <a16:creationId xmlns:a16="http://schemas.microsoft.com/office/drawing/2014/main" id="{5D103844-AA03-E39D-3096-E3271EB06A2A}"/>
              </a:ext>
            </a:extLst>
          </p:cNvPr>
          <p:cNvSpPr>
            <a:spLocks noGrp="1"/>
          </p:cNvSpPr>
          <p:nvPr>
            <p:ph type="title"/>
          </p:nvPr>
        </p:nvSpPr>
        <p:spPr>
          <a:xfrm>
            <a:off x="2387600" y="381000"/>
            <a:ext cx="8128000" cy="771144"/>
          </a:xfrm>
        </p:spPr>
        <p:txBody>
          <a:bodyPr/>
          <a:lstStyle/>
          <a:p>
            <a:r>
              <a:rPr lang="en-US" sz="2400" dirty="0">
                <a:solidFill>
                  <a:srgbClr val="29702A"/>
                </a:solidFill>
                <a:latin typeface="Verdana" panose="020B0604030504040204" pitchFamily="34" charset="0"/>
                <a:ea typeface="Verdana" panose="020B0604030504040204" pitchFamily="34" charset="0"/>
                <a:cs typeface="Arial" panose="020B0604020202020204" pitchFamily="34" charset="0"/>
              </a:rPr>
              <a:t>Valsts </a:t>
            </a:r>
            <a:r>
              <a:rPr lang="en-US" sz="2400" dirty="0" err="1">
                <a:solidFill>
                  <a:srgbClr val="29702A"/>
                </a:solidFill>
                <a:latin typeface="Verdana" panose="020B0604030504040204" pitchFamily="34" charset="0"/>
                <a:ea typeface="Verdana" panose="020B0604030504040204" pitchFamily="34" charset="0"/>
                <a:cs typeface="Arial" panose="020B0604020202020204" pitchFamily="34" charset="0"/>
              </a:rPr>
              <a:t>digitālās</a:t>
            </a:r>
            <a:r>
              <a:rPr lang="en-US" sz="2400" dirty="0">
                <a:solidFill>
                  <a:srgbClr val="29702A"/>
                </a:solidFill>
                <a:latin typeface="Verdana" panose="020B0604030504040204" pitchFamily="34" charset="0"/>
                <a:ea typeface="Verdana" panose="020B0604030504040204" pitchFamily="34" charset="0"/>
                <a:cs typeface="Arial" panose="020B0604020202020204" pitchFamily="34" charset="0"/>
              </a:rPr>
              <a:t> </a:t>
            </a:r>
            <a:r>
              <a:rPr lang="en-US" sz="2400" dirty="0" err="1">
                <a:solidFill>
                  <a:srgbClr val="29702A"/>
                </a:solidFill>
                <a:latin typeface="Verdana" panose="020B0604030504040204" pitchFamily="34" charset="0"/>
                <a:ea typeface="Verdana" panose="020B0604030504040204" pitchFamily="34" charset="0"/>
                <a:cs typeface="Arial" panose="020B0604020202020204" pitchFamily="34" charset="0"/>
              </a:rPr>
              <a:t>attīstības</a:t>
            </a:r>
            <a:r>
              <a:rPr lang="en-US" sz="2400" dirty="0">
                <a:solidFill>
                  <a:srgbClr val="29702A"/>
                </a:solidFill>
                <a:latin typeface="Verdana" panose="020B0604030504040204" pitchFamily="34" charset="0"/>
                <a:ea typeface="Verdana" panose="020B0604030504040204" pitchFamily="34" charset="0"/>
                <a:cs typeface="Arial" panose="020B0604020202020204" pitchFamily="34" charset="0"/>
              </a:rPr>
              <a:t> </a:t>
            </a:r>
            <a:r>
              <a:rPr lang="en-US" sz="2400" dirty="0" err="1">
                <a:solidFill>
                  <a:srgbClr val="29702A"/>
                </a:solidFill>
                <a:latin typeface="Verdana" panose="020B0604030504040204" pitchFamily="34" charset="0"/>
                <a:ea typeface="Verdana" panose="020B0604030504040204" pitchFamily="34" charset="0"/>
                <a:cs typeface="Arial" panose="020B0604020202020204" pitchFamily="34" charset="0"/>
              </a:rPr>
              <a:t>aģentūra</a:t>
            </a:r>
            <a:r>
              <a:rPr lang="en-US" sz="2400" dirty="0">
                <a:solidFill>
                  <a:srgbClr val="29702A"/>
                </a:solidFill>
                <a:latin typeface="Verdana" panose="020B0604030504040204" pitchFamily="34" charset="0"/>
                <a:ea typeface="Verdana" panose="020B0604030504040204" pitchFamily="34" charset="0"/>
                <a:cs typeface="Arial" panose="020B0604020202020204" pitchFamily="34" charset="0"/>
              </a:rPr>
              <a:t> (VDAA)</a:t>
            </a:r>
            <a:endParaRPr lang="en-US" dirty="0"/>
          </a:p>
        </p:txBody>
      </p:sp>
      <p:sp>
        <p:nvSpPr>
          <p:cNvPr id="6" name="Slide Number Placeholder 5">
            <a:extLst>
              <a:ext uri="{FF2B5EF4-FFF2-40B4-BE49-F238E27FC236}">
                <a16:creationId xmlns:a16="http://schemas.microsoft.com/office/drawing/2014/main" id="{98FC0F85-F892-B944-1D1C-ED906A13ED1C}"/>
              </a:ext>
            </a:extLst>
          </p:cNvPr>
          <p:cNvSpPr>
            <a:spLocks noGrp="1"/>
          </p:cNvSpPr>
          <p:nvPr>
            <p:ph type="sldNum" sz="quarter" idx="13"/>
          </p:nvPr>
        </p:nvSpPr>
        <p:spPr/>
        <p:txBody>
          <a:bodyPr/>
          <a:lstStyle/>
          <a:p>
            <a:pPr>
              <a:defRPr/>
            </a:pPr>
            <a:fld id="{CA50152C-A5AE-4037-8E77-C398DB665690}" type="slidenum">
              <a:rPr lang="en-US" altLang="en-US" smtClean="0"/>
              <a:pPr>
                <a:defRPr/>
              </a:pPr>
              <a:t>37</a:t>
            </a:fld>
            <a:endParaRPr lang="en-US" altLang="en-US"/>
          </a:p>
        </p:txBody>
      </p:sp>
      <p:sp>
        <p:nvSpPr>
          <p:cNvPr id="9" name="Text 1">
            <a:extLst>
              <a:ext uri="{FF2B5EF4-FFF2-40B4-BE49-F238E27FC236}">
                <a16:creationId xmlns:a16="http://schemas.microsoft.com/office/drawing/2014/main" id="{47B513FD-7782-E3FB-1AAB-6612CCCE9F81}"/>
              </a:ext>
            </a:extLst>
          </p:cNvPr>
          <p:cNvSpPr/>
          <p:nvPr/>
        </p:nvSpPr>
        <p:spPr>
          <a:xfrm>
            <a:off x="262849" y="2042902"/>
            <a:ext cx="11395752" cy="510115"/>
          </a:xfrm>
          <a:prstGeom prst="rect">
            <a:avLst/>
          </a:prstGeom>
          <a:noFill/>
          <a:ln/>
        </p:spPr>
        <p:txBody>
          <a:bodyPr wrap="none" lIns="0" tIns="0" rIns="0" bIns="0" rtlCol="0" anchor="t"/>
          <a:lstStyle/>
          <a:p>
            <a:pPr marL="0" indent="0" algn="l">
              <a:lnSpc>
                <a:spcPts val="2000"/>
              </a:lnSpc>
              <a:buNone/>
            </a:pPr>
            <a:endParaRPr lang="en-US" sz="2000" dirty="0"/>
          </a:p>
        </p:txBody>
      </p:sp>
      <p:sp>
        <p:nvSpPr>
          <p:cNvPr id="10" name="Shape 2">
            <a:extLst>
              <a:ext uri="{FF2B5EF4-FFF2-40B4-BE49-F238E27FC236}">
                <a16:creationId xmlns:a16="http://schemas.microsoft.com/office/drawing/2014/main" id="{B97C8335-B4C1-D0D4-6744-10934C9A64A7}"/>
              </a:ext>
            </a:extLst>
          </p:cNvPr>
          <p:cNvSpPr/>
          <p:nvPr/>
        </p:nvSpPr>
        <p:spPr>
          <a:xfrm>
            <a:off x="262848" y="2919532"/>
            <a:ext cx="5675836" cy="2106692"/>
          </a:xfrm>
          <a:prstGeom prst="roundRect">
            <a:avLst>
              <a:gd name="adj" fmla="val 3166"/>
            </a:avLst>
          </a:prstGeom>
          <a:solidFill>
            <a:srgbClr val="E1E1EA"/>
          </a:solidFill>
          <a:ln w="7620">
            <a:solidFill>
              <a:srgbClr val="C7C7D0"/>
            </a:solidFill>
            <a:prstDash val="solid"/>
          </a:ln>
        </p:spPr>
        <p:txBody>
          <a:bodyPr/>
          <a:lstStyle/>
          <a:p>
            <a:endParaRPr lang="lv-LV"/>
          </a:p>
        </p:txBody>
      </p:sp>
      <p:sp>
        <p:nvSpPr>
          <p:cNvPr id="11" name="Text 3">
            <a:extLst>
              <a:ext uri="{FF2B5EF4-FFF2-40B4-BE49-F238E27FC236}">
                <a16:creationId xmlns:a16="http://schemas.microsoft.com/office/drawing/2014/main" id="{D2179576-EA74-2441-271B-276B883B8C0A}"/>
              </a:ext>
            </a:extLst>
          </p:cNvPr>
          <p:cNvSpPr/>
          <p:nvPr/>
        </p:nvSpPr>
        <p:spPr>
          <a:xfrm>
            <a:off x="429178" y="3085863"/>
            <a:ext cx="5122902" cy="248007"/>
          </a:xfrm>
          <a:prstGeom prst="rect">
            <a:avLst/>
          </a:prstGeom>
          <a:noFill/>
          <a:ln/>
        </p:spPr>
        <p:txBody>
          <a:bodyPr wrap="none" lIns="0" tIns="0" rIns="0" bIns="0" rtlCol="0" anchor="t"/>
          <a:lstStyle/>
          <a:p>
            <a:pPr marL="0" indent="0" algn="l">
              <a:lnSpc>
                <a:spcPts val="1950"/>
              </a:lnSpc>
              <a:buNone/>
            </a:pPr>
            <a:r>
              <a:rPr lang="en-US" b="1" dirty="0">
                <a:solidFill>
                  <a:schemeClr val="accent6">
                    <a:lumMod val="75000"/>
                  </a:schemeClr>
                </a:solidFill>
                <a:latin typeface="Raleway" pitchFamily="34" charset="0"/>
                <a:ea typeface="Raleway" pitchFamily="34" charset="-122"/>
                <a:cs typeface="Raleway" pitchFamily="34" charset="-120"/>
              </a:rPr>
              <a:t>Uz sabiedrību vērstas </a:t>
            </a:r>
            <a:r>
              <a:rPr lang="en-US" b="1" dirty="0" err="1">
                <a:solidFill>
                  <a:schemeClr val="accent6">
                    <a:lumMod val="75000"/>
                  </a:schemeClr>
                </a:solidFill>
                <a:latin typeface="Raleway" pitchFamily="34" charset="0"/>
                <a:ea typeface="Raleway" pitchFamily="34" charset="-122"/>
                <a:cs typeface="Raleway" pitchFamily="34" charset="-120"/>
              </a:rPr>
              <a:t>digitālās</a:t>
            </a:r>
            <a:r>
              <a:rPr lang="en-US" b="1" dirty="0">
                <a:solidFill>
                  <a:schemeClr val="accent6">
                    <a:lumMod val="75000"/>
                  </a:schemeClr>
                </a:solidFill>
                <a:latin typeface="Raleway" pitchFamily="34" charset="0"/>
                <a:ea typeface="Raleway" pitchFamily="34" charset="-122"/>
                <a:cs typeface="Raleway" pitchFamily="34" charset="-120"/>
              </a:rPr>
              <a:t> </a:t>
            </a:r>
            <a:r>
              <a:rPr lang="en-US" b="1" dirty="0" err="1">
                <a:solidFill>
                  <a:schemeClr val="accent6">
                    <a:lumMod val="75000"/>
                  </a:schemeClr>
                </a:solidFill>
                <a:latin typeface="Raleway" pitchFamily="34" charset="0"/>
                <a:ea typeface="Raleway" pitchFamily="34" charset="-122"/>
                <a:cs typeface="Raleway" pitchFamily="34" charset="-120"/>
              </a:rPr>
              <a:t>platformas</a:t>
            </a:r>
            <a:endParaRPr lang="en-US" b="1" dirty="0">
              <a:solidFill>
                <a:schemeClr val="accent6">
                  <a:lumMod val="75000"/>
                </a:schemeClr>
              </a:solidFill>
            </a:endParaRPr>
          </a:p>
        </p:txBody>
      </p:sp>
      <p:sp>
        <p:nvSpPr>
          <p:cNvPr id="12" name="Text 4">
            <a:extLst>
              <a:ext uri="{FF2B5EF4-FFF2-40B4-BE49-F238E27FC236}">
                <a16:creationId xmlns:a16="http://schemas.microsoft.com/office/drawing/2014/main" id="{B0662727-3B0A-61D9-92BE-356DF143628E}"/>
              </a:ext>
            </a:extLst>
          </p:cNvPr>
          <p:cNvSpPr/>
          <p:nvPr/>
        </p:nvSpPr>
        <p:spPr>
          <a:xfrm>
            <a:off x="429178" y="3429120"/>
            <a:ext cx="6109335" cy="254079"/>
          </a:xfrm>
          <a:prstGeom prst="rect">
            <a:avLst/>
          </a:prstGeom>
          <a:noFill/>
          <a:ln/>
        </p:spPr>
        <p:txBody>
          <a:bodyPr wrap="none" lIns="0" tIns="0" rIns="0" bIns="0" rtlCol="0" anchor="t"/>
          <a:lstStyle/>
          <a:p>
            <a:pPr marL="342900" indent="-342900" algn="l">
              <a:lnSpc>
                <a:spcPts val="2000"/>
              </a:lnSpc>
              <a:buSzPct val="100000"/>
              <a:buChar char="•"/>
            </a:pPr>
            <a:r>
              <a:rPr lang="en-US" sz="1600" u="sng" dirty="0">
                <a:solidFill>
                  <a:srgbClr val="1B1B27"/>
                </a:solidFill>
                <a:latin typeface="Roboto" pitchFamily="34" charset="0"/>
                <a:ea typeface="Roboto" pitchFamily="34" charset="-122"/>
                <a:cs typeface="Roboto" pitchFamily="34" charset="-120"/>
                <a:hlinkClick r:id="rId3">
                  <a:extLst>
                    <a:ext uri="{A12FA001-AC4F-418D-AE19-62706E023703}">
                      <ahyp:hlinkClr xmlns:ahyp="http://schemas.microsoft.com/office/drawing/2018/hyperlinkcolor" val="tx"/>
                    </a:ext>
                  </a:extLst>
                </a:hlinkClick>
              </a:rPr>
              <a:t>Latvija.gov.lv</a:t>
            </a:r>
            <a:r>
              <a:rPr lang="en-US" sz="1600" dirty="0">
                <a:solidFill>
                  <a:srgbClr val="3C3939"/>
                </a:solidFill>
                <a:latin typeface="Roboto" pitchFamily="34" charset="0"/>
                <a:ea typeface="Roboto" pitchFamily="34" charset="-122"/>
                <a:cs typeface="Roboto" pitchFamily="34" charset="-120"/>
              </a:rPr>
              <a:t> un e-</a:t>
            </a:r>
            <a:r>
              <a:rPr lang="en-US" sz="1600" dirty="0" err="1">
                <a:solidFill>
                  <a:srgbClr val="3C3939"/>
                </a:solidFill>
                <a:latin typeface="Roboto" pitchFamily="34" charset="0"/>
                <a:ea typeface="Roboto" pitchFamily="34" charset="-122"/>
                <a:cs typeface="Roboto" pitchFamily="34" charset="-120"/>
              </a:rPr>
              <a:t>pakalpojumi</a:t>
            </a:r>
            <a:endParaRPr lang="en-US" sz="1600" dirty="0"/>
          </a:p>
        </p:txBody>
      </p:sp>
      <p:sp>
        <p:nvSpPr>
          <p:cNvPr id="13" name="Text 5">
            <a:extLst>
              <a:ext uri="{FF2B5EF4-FFF2-40B4-BE49-F238E27FC236}">
                <a16:creationId xmlns:a16="http://schemas.microsoft.com/office/drawing/2014/main" id="{9CEA7102-1803-508E-72FB-593CD11A88D6}"/>
              </a:ext>
            </a:extLst>
          </p:cNvPr>
          <p:cNvSpPr/>
          <p:nvPr/>
        </p:nvSpPr>
        <p:spPr>
          <a:xfrm>
            <a:off x="429178" y="3738682"/>
            <a:ext cx="6109335" cy="254079"/>
          </a:xfrm>
          <a:prstGeom prst="rect">
            <a:avLst/>
          </a:prstGeom>
          <a:noFill/>
          <a:ln/>
        </p:spPr>
        <p:txBody>
          <a:bodyPr wrap="none" lIns="0" tIns="0" rIns="0" bIns="0" rtlCol="0" anchor="t"/>
          <a:lstStyle/>
          <a:p>
            <a:pPr marL="342900" indent="-342900" algn="l">
              <a:lnSpc>
                <a:spcPts val="2000"/>
              </a:lnSpc>
              <a:buSzPct val="100000"/>
              <a:buChar char="•"/>
            </a:pPr>
            <a:r>
              <a:rPr lang="en-US" sz="1600" dirty="0" err="1">
                <a:solidFill>
                  <a:srgbClr val="3C3939"/>
                </a:solidFill>
                <a:latin typeface="Roboto" pitchFamily="34" charset="0"/>
                <a:ea typeface="Roboto" pitchFamily="34" charset="-122"/>
                <a:cs typeface="Roboto" pitchFamily="34" charset="-120"/>
              </a:rPr>
              <a:t>Oficiālā</a:t>
            </a:r>
            <a:r>
              <a:rPr lang="en-US" sz="1600" dirty="0">
                <a:solidFill>
                  <a:srgbClr val="3C3939"/>
                </a:solidFill>
                <a:latin typeface="Roboto" pitchFamily="34" charset="0"/>
                <a:ea typeface="Roboto" pitchFamily="34" charset="-122"/>
                <a:cs typeface="Roboto" pitchFamily="34" charset="-120"/>
              </a:rPr>
              <a:t> </a:t>
            </a:r>
            <a:r>
              <a:rPr lang="lv-LV" sz="1600" dirty="0">
                <a:solidFill>
                  <a:srgbClr val="3C3939"/>
                </a:solidFill>
                <a:latin typeface="Roboto" pitchFamily="34" charset="0"/>
                <a:ea typeface="Roboto" pitchFamily="34" charset="-122"/>
                <a:cs typeface="Roboto" pitchFamily="34" charset="-120"/>
              </a:rPr>
              <a:t>e-</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adrešu</a:t>
            </a:r>
            <a:r>
              <a:rPr lang="lv-LV" sz="1600" dirty="0">
                <a:solidFill>
                  <a:srgbClr val="3C3939"/>
                </a:solidFill>
                <a:latin typeface="Roboto" pitchFamily="34" charset="0"/>
                <a:ea typeface="Roboto" pitchFamily="34" charset="-122"/>
                <a:cs typeface="Roboto" pitchFamily="34" charset="-120"/>
              </a:rPr>
              <a:t> saziņas izvēršana</a:t>
            </a:r>
            <a:endParaRPr lang="en-US" sz="1600" dirty="0"/>
          </a:p>
        </p:txBody>
      </p:sp>
      <p:sp>
        <p:nvSpPr>
          <p:cNvPr id="14" name="Text 6">
            <a:extLst>
              <a:ext uri="{FF2B5EF4-FFF2-40B4-BE49-F238E27FC236}">
                <a16:creationId xmlns:a16="http://schemas.microsoft.com/office/drawing/2014/main" id="{581858ED-5FC8-3FDB-A1B8-A7B560F93DBB}"/>
              </a:ext>
            </a:extLst>
          </p:cNvPr>
          <p:cNvSpPr/>
          <p:nvPr/>
        </p:nvSpPr>
        <p:spPr>
          <a:xfrm>
            <a:off x="429179" y="4048244"/>
            <a:ext cx="4767231" cy="596979"/>
          </a:xfrm>
          <a:prstGeom prst="rect">
            <a:avLst/>
          </a:prstGeom>
          <a:noFill/>
          <a:ln/>
        </p:spPr>
        <p:txBody>
          <a:bodyPr wrap="none" lIns="0" tIns="0" rIns="0" bIns="0" rtlCol="0" anchor="t"/>
          <a:lstStyle/>
          <a:p>
            <a:pPr marL="342900" indent="-342900" algn="l">
              <a:lnSpc>
                <a:spcPts val="2000"/>
              </a:lnSpc>
              <a:buSzPct val="100000"/>
              <a:buChar char="•"/>
            </a:pPr>
            <a:r>
              <a:rPr lang="en-US" dirty="0">
                <a:solidFill>
                  <a:srgbClr val="3C3939"/>
                </a:solidFill>
                <a:latin typeface="Roboto" pitchFamily="34" charset="0"/>
                <a:ea typeface="Roboto" pitchFamily="34" charset="-122"/>
                <a:cs typeface="Roboto" pitchFamily="34" charset="-120"/>
              </a:rPr>
              <a:t>Tautas nobalsošana, likumprojektu ierosināšana/ </a:t>
            </a:r>
            <a:endParaRPr lang="lv-LV" dirty="0">
              <a:solidFill>
                <a:srgbClr val="3C3939"/>
              </a:solidFill>
              <a:latin typeface="Roboto" pitchFamily="34" charset="0"/>
              <a:ea typeface="Roboto" pitchFamily="34" charset="-122"/>
              <a:cs typeface="Roboto" pitchFamily="34" charset="-120"/>
            </a:endParaRPr>
          </a:p>
          <a:p>
            <a:pPr marL="342900" indent="-342900" algn="l">
              <a:lnSpc>
                <a:spcPts val="2000"/>
              </a:lnSpc>
              <a:buSzPct val="100000"/>
              <a:buChar char="•"/>
            </a:pPr>
            <a:r>
              <a:rPr lang="en-US" dirty="0" err="1">
                <a:solidFill>
                  <a:srgbClr val="3C3939"/>
                </a:solidFill>
                <a:latin typeface="Roboto" pitchFamily="34" charset="0"/>
                <a:ea typeface="Roboto" pitchFamily="34" charset="-122"/>
                <a:cs typeface="Roboto" pitchFamily="34" charset="-120"/>
              </a:rPr>
              <a:t>pašvaldību</a:t>
            </a:r>
            <a:r>
              <a:rPr lang="en-US" dirty="0">
                <a:solidFill>
                  <a:srgbClr val="3C3939"/>
                </a:solidFill>
                <a:latin typeface="Roboto" pitchFamily="34" charset="0"/>
                <a:ea typeface="Roboto" pitchFamily="34" charset="-122"/>
                <a:cs typeface="Roboto" pitchFamily="34" charset="-120"/>
              </a:rPr>
              <a:t> referendumi</a:t>
            </a:r>
            <a:endParaRPr lang="en-US" dirty="0"/>
          </a:p>
        </p:txBody>
      </p:sp>
      <p:sp>
        <p:nvSpPr>
          <p:cNvPr id="15" name="Text 7">
            <a:extLst>
              <a:ext uri="{FF2B5EF4-FFF2-40B4-BE49-F238E27FC236}">
                <a16:creationId xmlns:a16="http://schemas.microsoft.com/office/drawing/2014/main" id="{93E54A18-C15C-1349-E088-E67C82F6EFC7}"/>
              </a:ext>
            </a:extLst>
          </p:cNvPr>
          <p:cNvSpPr/>
          <p:nvPr/>
        </p:nvSpPr>
        <p:spPr>
          <a:xfrm>
            <a:off x="429177" y="4643755"/>
            <a:ext cx="6109335" cy="254079"/>
          </a:xfrm>
          <a:prstGeom prst="rect">
            <a:avLst/>
          </a:prstGeom>
          <a:noFill/>
          <a:ln/>
        </p:spPr>
        <p:txBody>
          <a:bodyPr wrap="none" lIns="0" tIns="0" rIns="0" bIns="0" rtlCol="0" anchor="t"/>
          <a:lstStyle/>
          <a:p>
            <a:pPr marL="342900" indent="-342900" algn="l">
              <a:lnSpc>
                <a:spcPts val="2000"/>
              </a:lnSpc>
              <a:buSzPct val="100000"/>
              <a:buChar char="•"/>
            </a:pPr>
            <a:r>
              <a:rPr lang="en-US" sz="1600" dirty="0">
                <a:solidFill>
                  <a:srgbClr val="3C3939"/>
                </a:solidFill>
                <a:latin typeface="Roboto" pitchFamily="34" charset="0"/>
                <a:ea typeface="Roboto" pitchFamily="34" charset="-122"/>
                <a:cs typeface="Roboto" pitchFamily="34" charset="-120"/>
              </a:rPr>
              <a:t>Atvērto datu portāls</a:t>
            </a:r>
            <a:endParaRPr lang="en-US" sz="1600" dirty="0"/>
          </a:p>
        </p:txBody>
      </p:sp>
      <p:sp>
        <p:nvSpPr>
          <p:cNvPr id="16" name="Shape 8">
            <a:extLst>
              <a:ext uri="{FF2B5EF4-FFF2-40B4-BE49-F238E27FC236}">
                <a16:creationId xmlns:a16="http://schemas.microsoft.com/office/drawing/2014/main" id="{E8A01F5A-095C-5B31-49E1-208B23C47DB7}"/>
              </a:ext>
            </a:extLst>
          </p:cNvPr>
          <p:cNvSpPr/>
          <p:nvPr/>
        </p:nvSpPr>
        <p:spPr>
          <a:xfrm>
            <a:off x="6508279" y="2919532"/>
            <a:ext cx="5319190" cy="2106692"/>
          </a:xfrm>
          <a:prstGeom prst="roundRect">
            <a:avLst>
              <a:gd name="adj" fmla="val 3166"/>
            </a:avLst>
          </a:prstGeom>
          <a:solidFill>
            <a:srgbClr val="E1E1EA"/>
          </a:solidFill>
          <a:ln w="7620">
            <a:solidFill>
              <a:srgbClr val="C7C7D0"/>
            </a:solidFill>
            <a:prstDash val="solid"/>
          </a:ln>
        </p:spPr>
        <p:txBody>
          <a:bodyPr/>
          <a:lstStyle/>
          <a:p>
            <a:r>
              <a:rPr lang="lv-LV" sz="1600" dirty="0"/>
              <a:t>                                                                                                                                                                                                                                                                                                                                                                                                                                                                                                                                                                                                                                                                                                                                                                                                                                                                                                                                                                                                                                                                   </a:t>
            </a:r>
          </a:p>
        </p:txBody>
      </p:sp>
      <p:sp>
        <p:nvSpPr>
          <p:cNvPr id="17" name="Text 9">
            <a:extLst>
              <a:ext uri="{FF2B5EF4-FFF2-40B4-BE49-F238E27FC236}">
                <a16:creationId xmlns:a16="http://schemas.microsoft.com/office/drawing/2014/main" id="{70B8C6DD-DB0D-539B-1D41-22646C631326}"/>
              </a:ext>
            </a:extLst>
          </p:cNvPr>
          <p:cNvSpPr/>
          <p:nvPr/>
        </p:nvSpPr>
        <p:spPr>
          <a:xfrm>
            <a:off x="6665353" y="2973310"/>
            <a:ext cx="4732938" cy="496014"/>
          </a:xfrm>
          <a:prstGeom prst="rect">
            <a:avLst/>
          </a:prstGeom>
          <a:noFill/>
          <a:ln/>
        </p:spPr>
        <p:txBody>
          <a:bodyPr wrap="square" lIns="0" tIns="0" rIns="0" bIns="0" rtlCol="0" anchor="t"/>
          <a:lstStyle/>
          <a:p>
            <a:pPr marL="0" indent="0" algn="l">
              <a:lnSpc>
                <a:spcPts val="1950"/>
              </a:lnSpc>
              <a:buNone/>
            </a:pPr>
            <a:r>
              <a:rPr lang="en-US" b="1" dirty="0">
                <a:solidFill>
                  <a:schemeClr val="accent6">
                    <a:lumMod val="75000"/>
                  </a:schemeClr>
                </a:solidFill>
                <a:latin typeface="Raleway" pitchFamily="34" charset="0"/>
                <a:ea typeface="Raleway" pitchFamily="34" charset="-122"/>
                <a:cs typeface="Raleway" pitchFamily="34" charset="-120"/>
              </a:rPr>
              <a:t>Kritisku pārvaldes procesu nodrošinošu platformu uzturēšana un attīstība</a:t>
            </a:r>
            <a:endParaRPr lang="en-US" b="1" dirty="0">
              <a:solidFill>
                <a:schemeClr val="accent6">
                  <a:lumMod val="75000"/>
                </a:schemeClr>
              </a:solidFill>
            </a:endParaRPr>
          </a:p>
        </p:txBody>
      </p:sp>
      <p:sp>
        <p:nvSpPr>
          <p:cNvPr id="18" name="Text 10">
            <a:extLst>
              <a:ext uri="{FF2B5EF4-FFF2-40B4-BE49-F238E27FC236}">
                <a16:creationId xmlns:a16="http://schemas.microsoft.com/office/drawing/2014/main" id="{49B43D10-B5DA-DB07-D623-067EC27AE260}"/>
              </a:ext>
            </a:extLst>
          </p:cNvPr>
          <p:cNvSpPr/>
          <p:nvPr/>
        </p:nvSpPr>
        <p:spPr>
          <a:xfrm>
            <a:off x="6665353" y="3632190"/>
            <a:ext cx="6109454" cy="254079"/>
          </a:xfrm>
          <a:prstGeom prst="rect">
            <a:avLst/>
          </a:prstGeom>
          <a:noFill/>
          <a:ln/>
        </p:spPr>
        <p:txBody>
          <a:bodyPr wrap="none" lIns="0" tIns="0" rIns="0" bIns="0" rtlCol="0" anchor="t"/>
          <a:lstStyle/>
          <a:p>
            <a:pPr marL="342900" indent="-342900" algn="l">
              <a:lnSpc>
                <a:spcPts val="2000"/>
              </a:lnSpc>
              <a:buSzPct val="100000"/>
              <a:buChar char="•"/>
            </a:pPr>
            <a:r>
              <a:rPr lang="en-US" sz="1600" dirty="0">
                <a:solidFill>
                  <a:srgbClr val="3C3939"/>
                </a:solidFill>
                <a:latin typeface="Roboto" pitchFamily="34" charset="0"/>
                <a:ea typeface="Roboto" pitchFamily="34" charset="-122"/>
                <a:cs typeface="Roboto" pitchFamily="34" charset="-120"/>
              </a:rPr>
              <a:t>Datu izplatīšanas un pārvaldības platforma (DAGR)</a:t>
            </a:r>
            <a:endParaRPr lang="en-US" sz="1600" dirty="0"/>
          </a:p>
        </p:txBody>
      </p:sp>
      <p:sp>
        <p:nvSpPr>
          <p:cNvPr id="19" name="Text 11">
            <a:extLst>
              <a:ext uri="{FF2B5EF4-FFF2-40B4-BE49-F238E27FC236}">
                <a16:creationId xmlns:a16="http://schemas.microsoft.com/office/drawing/2014/main" id="{56988779-D3BF-D4EC-2634-3A5DFB74895C}"/>
              </a:ext>
            </a:extLst>
          </p:cNvPr>
          <p:cNvSpPr/>
          <p:nvPr/>
        </p:nvSpPr>
        <p:spPr>
          <a:xfrm>
            <a:off x="6665353" y="3941752"/>
            <a:ext cx="6109454" cy="254079"/>
          </a:xfrm>
          <a:prstGeom prst="rect">
            <a:avLst/>
          </a:prstGeom>
          <a:noFill/>
          <a:ln/>
        </p:spPr>
        <p:txBody>
          <a:bodyPr wrap="none" lIns="0" tIns="0" rIns="0" bIns="0" rtlCol="0" anchor="t"/>
          <a:lstStyle/>
          <a:p>
            <a:pPr marL="342900" indent="-342900" algn="l">
              <a:lnSpc>
                <a:spcPts val="2000"/>
              </a:lnSpc>
              <a:buSzPct val="100000"/>
              <a:buChar char="•"/>
            </a:pPr>
            <a:r>
              <a:rPr lang="en-US" sz="1600" dirty="0">
                <a:solidFill>
                  <a:srgbClr val="3C3939"/>
                </a:solidFill>
                <a:latin typeface="Roboto" pitchFamily="34" charset="0"/>
                <a:ea typeface="Roboto" pitchFamily="34" charset="-122"/>
                <a:cs typeface="Roboto" pitchFamily="34" charset="-120"/>
              </a:rPr>
              <a:t>Autentifikācijas un maksājumu modulis.</a:t>
            </a:r>
            <a:endParaRPr lang="en-US" sz="1600" dirty="0"/>
          </a:p>
        </p:txBody>
      </p:sp>
      <p:sp>
        <p:nvSpPr>
          <p:cNvPr id="20" name="Text 12">
            <a:extLst>
              <a:ext uri="{FF2B5EF4-FFF2-40B4-BE49-F238E27FC236}">
                <a16:creationId xmlns:a16="http://schemas.microsoft.com/office/drawing/2014/main" id="{E8980DB4-F6A0-298D-A390-F3F540D8B7D1}"/>
              </a:ext>
            </a:extLst>
          </p:cNvPr>
          <p:cNvSpPr/>
          <p:nvPr/>
        </p:nvSpPr>
        <p:spPr>
          <a:xfrm>
            <a:off x="6665353" y="4251315"/>
            <a:ext cx="6109454" cy="254079"/>
          </a:xfrm>
          <a:prstGeom prst="rect">
            <a:avLst/>
          </a:prstGeom>
          <a:noFill/>
          <a:ln/>
        </p:spPr>
        <p:txBody>
          <a:bodyPr wrap="none" lIns="0" tIns="0" rIns="0" bIns="0" rtlCol="0" anchor="t"/>
          <a:lstStyle/>
          <a:p>
            <a:pPr marL="342900" indent="-342900" algn="l">
              <a:lnSpc>
                <a:spcPts val="2000"/>
              </a:lnSpc>
              <a:buSzPct val="100000"/>
              <a:buChar char="•"/>
            </a:pPr>
            <a:r>
              <a:rPr lang="en-US" sz="1600" dirty="0">
                <a:solidFill>
                  <a:srgbClr val="3C3939"/>
                </a:solidFill>
                <a:latin typeface="Roboto" pitchFamily="34" charset="0"/>
                <a:ea typeface="Roboto" pitchFamily="34" charset="-122"/>
                <a:cs typeface="Roboto" pitchFamily="34" charset="-120"/>
              </a:rPr>
              <a:t>Eiropas savienības vienotā informācijas sistēma</a:t>
            </a:r>
            <a:endParaRPr lang="en-US" sz="1600" dirty="0"/>
          </a:p>
        </p:txBody>
      </p:sp>
      <p:sp>
        <p:nvSpPr>
          <p:cNvPr id="21" name="Text 13">
            <a:extLst>
              <a:ext uri="{FF2B5EF4-FFF2-40B4-BE49-F238E27FC236}">
                <a16:creationId xmlns:a16="http://schemas.microsoft.com/office/drawing/2014/main" id="{06FA44C0-5015-FA61-E154-6609CB213625}"/>
              </a:ext>
            </a:extLst>
          </p:cNvPr>
          <p:cNvSpPr/>
          <p:nvPr/>
        </p:nvSpPr>
        <p:spPr>
          <a:xfrm>
            <a:off x="6665353" y="4597682"/>
            <a:ext cx="4419842" cy="596978"/>
          </a:xfrm>
          <a:prstGeom prst="rect">
            <a:avLst/>
          </a:prstGeom>
          <a:noFill/>
          <a:ln/>
        </p:spPr>
        <p:txBody>
          <a:bodyPr wrap="none" lIns="0" tIns="0" rIns="0" bIns="0" rtlCol="0" anchor="t"/>
          <a:lstStyle/>
          <a:p>
            <a:pPr marL="342900" indent="-342900" algn="l">
              <a:lnSpc>
                <a:spcPts val="2000"/>
              </a:lnSpc>
              <a:buSzPct val="100000"/>
              <a:buChar char="•"/>
            </a:pPr>
            <a:r>
              <a:rPr lang="en-US" sz="1600" dirty="0">
                <a:solidFill>
                  <a:srgbClr val="3C3939"/>
                </a:solidFill>
                <a:latin typeface="Roboto" pitchFamily="34" charset="0"/>
                <a:ea typeface="Roboto" pitchFamily="34" charset="-122"/>
                <a:cs typeface="Roboto" pitchFamily="34" charset="-120"/>
              </a:rPr>
              <a:t>Valsts un pašvaldību </a:t>
            </a:r>
            <a:r>
              <a:rPr lang="en-US" sz="1600" dirty="0" err="1">
                <a:solidFill>
                  <a:srgbClr val="3C3939"/>
                </a:solidFill>
                <a:latin typeface="Roboto" pitchFamily="34" charset="0"/>
                <a:ea typeface="Roboto" pitchFamily="34" charset="-122"/>
                <a:cs typeface="Roboto" pitchFamily="34" charset="-120"/>
              </a:rPr>
              <a:t>vēlēšanu</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atbalsta</a:t>
            </a:r>
            <a:r>
              <a:rPr lang="en-US" sz="1600" dirty="0">
                <a:solidFill>
                  <a:srgbClr val="3C3939"/>
                </a:solidFill>
                <a:latin typeface="Roboto" pitchFamily="34" charset="0"/>
                <a:ea typeface="Roboto" pitchFamily="34" charset="-122"/>
                <a:cs typeface="Roboto" pitchFamily="34" charset="-120"/>
              </a:rPr>
              <a:t> </a:t>
            </a:r>
            <a:r>
              <a:rPr lang="en-US" sz="1600" dirty="0" err="1">
                <a:solidFill>
                  <a:srgbClr val="3C3939"/>
                </a:solidFill>
                <a:latin typeface="Roboto" pitchFamily="34" charset="0"/>
                <a:ea typeface="Roboto" pitchFamily="34" charset="-122"/>
                <a:cs typeface="Roboto" pitchFamily="34" charset="-120"/>
              </a:rPr>
              <a:t>sistēmas</a:t>
            </a:r>
            <a:endParaRPr lang="en-US" sz="1600" dirty="0"/>
          </a:p>
        </p:txBody>
      </p:sp>
      <p:sp>
        <p:nvSpPr>
          <p:cNvPr id="22" name="Text 14">
            <a:extLst>
              <a:ext uri="{FF2B5EF4-FFF2-40B4-BE49-F238E27FC236}">
                <a16:creationId xmlns:a16="http://schemas.microsoft.com/office/drawing/2014/main" id="{110A5668-1366-9524-A854-10A28B4FEFB2}"/>
              </a:ext>
            </a:extLst>
          </p:cNvPr>
          <p:cNvSpPr/>
          <p:nvPr/>
        </p:nvSpPr>
        <p:spPr>
          <a:xfrm>
            <a:off x="304717" y="5364365"/>
            <a:ext cx="9884569" cy="297656"/>
          </a:xfrm>
          <a:prstGeom prst="rect">
            <a:avLst/>
          </a:prstGeom>
          <a:noFill/>
          <a:ln/>
        </p:spPr>
        <p:txBody>
          <a:bodyPr wrap="none" lIns="0" tIns="0" rIns="0" bIns="0" rtlCol="0" anchor="t"/>
          <a:lstStyle/>
          <a:p>
            <a:pPr marL="0" indent="0" algn="l">
              <a:lnSpc>
                <a:spcPts val="2300"/>
              </a:lnSpc>
              <a:buNone/>
            </a:pPr>
            <a:r>
              <a:rPr lang="en-US" sz="1850" b="1" dirty="0">
                <a:solidFill>
                  <a:schemeClr val="accent6">
                    <a:lumMod val="75000"/>
                  </a:schemeClr>
                </a:solidFill>
                <a:latin typeface="Raleway" pitchFamily="34" charset="0"/>
                <a:ea typeface="Raleway" pitchFamily="34" charset="-122"/>
                <a:cs typeface="Raleway" pitchFamily="34" charset="-120"/>
              </a:rPr>
              <a:t>VDAA sniedz arī IKT drošības un IS attīstības un uzturēšanas pakalpojumus citām iestādēm</a:t>
            </a:r>
            <a:endParaRPr lang="en-US" sz="1850" b="1" dirty="0">
              <a:solidFill>
                <a:schemeClr val="accent6">
                  <a:lumMod val="75000"/>
                </a:schemeClr>
              </a:solidFill>
            </a:endParaRPr>
          </a:p>
        </p:txBody>
      </p:sp>
      <p:sp>
        <p:nvSpPr>
          <p:cNvPr id="23" name="Text 15">
            <a:extLst>
              <a:ext uri="{FF2B5EF4-FFF2-40B4-BE49-F238E27FC236}">
                <a16:creationId xmlns:a16="http://schemas.microsoft.com/office/drawing/2014/main" id="{3650B015-A76F-FE91-F779-667368DC3D0C}"/>
              </a:ext>
            </a:extLst>
          </p:cNvPr>
          <p:cNvSpPr/>
          <p:nvPr/>
        </p:nvSpPr>
        <p:spPr>
          <a:xfrm>
            <a:off x="262848" y="5700114"/>
            <a:ext cx="13042821" cy="254079"/>
          </a:xfrm>
          <a:prstGeom prst="rect">
            <a:avLst/>
          </a:prstGeom>
          <a:noFill/>
          <a:ln/>
        </p:spPr>
        <p:txBody>
          <a:bodyPr wrap="none" lIns="0" tIns="0" rIns="0" bIns="0" rtlCol="0" anchor="t"/>
          <a:lstStyle/>
          <a:p>
            <a:pPr marL="342900" indent="-342900" algn="l">
              <a:lnSpc>
                <a:spcPts val="2000"/>
              </a:lnSpc>
              <a:buSzPct val="100000"/>
              <a:buChar char="•"/>
            </a:pPr>
            <a:r>
              <a:rPr lang="en-US" sz="1250" dirty="0">
                <a:solidFill>
                  <a:srgbClr val="3C3939"/>
                </a:solidFill>
                <a:latin typeface="Roboto" pitchFamily="34" charset="0"/>
                <a:ea typeface="Roboto" pitchFamily="34" charset="-122"/>
                <a:cs typeface="Roboto" pitchFamily="34" charset="-120"/>
              </a:rPr>
              <a:t>VARAM, DAP, Valsts kancelejai un citām valsts iestādēm</a:t>
            </a:r>
            <a:endParaRPr lang="en-US" sz="1250" dirty="0"/>
          </a:p>
        </p:txBody>
      </p:sp>
      <p:sp>
        <p:nvSpPr>
          <p:cNvPr id="24" name="Text 16">
            <a:extLst>
              <a:ext uri="{FF2B5EF4-FFF2-40B4-BE49-F238E27FC236}">
                <a16:creationId xmlns:a16="http://schemas.microsoft.com/office/drawing/2014/main" id="{23435288-D375-252C-D9EB-AC5D1020792D}"/>
              </a:ext>
            </a:extLst>
          </p:cNvPr>
          <p:cNvSpPr/>
          <p:nvPr/>
        </p:nvSpPr>
        <p:spPr>
          <a:xfrm>
            <a:off x="262848" y="5881087"/>
            <a:ext cx="13042821" cy="254079"/>
          </a:xfrm>
          <a:prstGeom prst="rect">
            <a:avLst/>
          </a:prstGeom>
          <a:noFill/>
          <a:ln/>
        </p:spPr>
        <p:txBody>
          <a:bodyPr wrap="none" lIns="0" tIns="0" rIns="0" bIns="0" rtlCol="0" anchor="t"/>
          <a:lstStyle/>
          <a:p>
            <a:pPr marL="342900" indent="-342900" algn="l">
              <a:lnSpc>
                <a:spcPts val="2000"/>
              </a:lnSpc>
              <a:buSzPct val="100000"/>
              <a:buChar char="•"/>
            </a:pPr>
            <a:r>
              <a:rPr lang="en-US" sz="1250" b="1" dirty="0">
                <a:solidFill>
                  <a:srgbClr val="3C3939"/>
                </a:solidFill>
                <a:latin typeface="Roboto" pitchFamily="34" charset="0"/>
                <a:ea typeface="Roboto" pitchFamily="34" charset="-122"/>
                <a:cs typeface="Roboto" pitchFamily="34" charset="-120"/>
              </a:rPr>
              <a:t>Drošības pārvaldnieka pakalpojumi </a:t>
            </a:r>
            <a:r>
              <a:rPr lang="en-US" sz="1250" dirty="0">
                <a:solidFill>
                  <a:srgbClr val="3C3939"/>
                </a:solidFill>
                <a:latin typeface="Roboto" pitchFamily="34" charset="0"/>
                <a:ea typeface="Roboto" pitchFamily="34" charset="-122"/>
                <a:cs typeface="Roboto" pitchFamily="34" charset="-120"/>
              </a:rPr>
              <a:t>Valsts prezidenta kancelejai, Satversmes tiesai, KEM resoram, VARAM resoram, Mākslīgā intelekta centram</a:t>
            </a:r>
            <a:endParaRPr lang="en-US" sz="1250" dirty="0"/>
          </a:p>
        </p:txBody>
      </p:sp>
      <p:sp>
        <p:nvSpPr>
          <p:cNvPr id="28" name="TextBox 27">
            <a:extLst>
              <a:ext uri="{FF2B5EF4-FFF2-40B4-BE49-F238E27FC236}">
                <a16:creationId xmlns:a16="http://schemas.microsoft.com/office/drawing/2014/main" id="{AF2554CE-B49A-CA91-0529-5705F834BC4A}"/>
              </a:ext>
            </a:extLst>
          </p:cNvPr>
          <p:cNvSpPr txBox="1"/>
          <p:nvPr/>
        </p:nvSpPr>
        <p:spPr>
          <a:xfrm>
            <a:off x="304717" y="2014432"/>
            <a:ext cx="11522752" cy="605294"/>
          </a:xfrm>
          <a:prstGeom prst="rect">
            <a:avLst/>
          </a:prstGeom>
          <a:solidFill>
            <a:schemeClr val="bg1">
              <a:lumMod val="95000"/>
            </a:schemeClr>
          </a:solidFill>
        </p:spPr>
        <p:txBody>
          <a:bodyPr wrap="square">
            <a:spAutoFit/>
          </a:bodyPr>
          <a:lstStyle/>
          <a:p>
            <a:pPr marL="0" indent="0" algn="ctr">
              <a:lnSpc>
                <a:spcPts val="2000"/>
              </a:lnSpc>
              <a:buNone/>
            </a:pPr>
            <a:r>
              <a:rPr lang="en-US" sz="1800" dirty="0">
                <a:solidFill>
                  <a:srgbClr val="3C3939"/>
                </a:solidFill>
                <a:latin typeface="Roboto" pitchFamily="34" charset="0"/>
                <a:ea typeface="Roboto" pitchFamily="34" charset="-122"/>
                <a:cs typeface="Roboto" pitchFamily="34" charset="-120"/>
              </a:rPr>
              <a:t>VDAA </a:t>
            </a:r>
            <a:r>
              <a:rPr lang="en-US" sz="1800" dirty="0" err="1">
                <a:solidFill>
                  <a:srgbClr val="3C3939"/>
                </a:solidFill>
                <a:latin typeface="Roboto" pitchFamily="34" charset="0"/>
                <a:ea typeface="Roboto" pitchFamily="34" charset="-122"/>
                <a:cs typeface="Roboto" pitchFamily="34" charset="-120"/>
              </a:rPr>
              <a:t>ir</a:t>
            </a:r>
            <a:r>
              <a:rPr lang="en-US" sz="1800" dirty="0">
                <a:solidFill>
                  <a:srgbClr val="3C3939"/>
                </a:solidFill>
                <a:latin typeface="Roboto" pitchFamily="34" charset="0"/>
                <a:ea typeface="Roboto" pitchFamily="34" charset="-122"/>
                <a:cs typeface="Roboto" pitchFamily="34" charset="-120"/>
              </a:rPr>
              <a:t> </a:t>
            </a:r>
            <a:r>
              <a:rPr lang="en-US" sz="1800" dirty="0" err="1">
                <a:solidFill>
                  <a:srgbClr val="3C3939"/>
                </a:solidFill>
                <a:latin typeface="Roboto" pitchFamily="34" charset="0"/>
                <a:ea typeface="Roboto" pitchFamily="34" charset="-122"/>
                <a:cs typeface="Roboto" pitchFamily="34" charset="-120"/>
              </a:rPr>
              <a:t>vairāk</a:t>
            </a:r>
            <a:r>
              <a:rPr lang="en-US" sz="1800" dirty="0">
                <a:solidFill>
                  <a:srgbClr val="3C3939"/>
                </a:solidFill>
                <a:latin typeface="Roboto" pitchFamily="34" charset="0"/>
                <a:ea typeface="Roboto" pitchFamily="34" charset="-122"/>
                <a:cs typeface="Roboto" pitchFamily="34" charset="-120"/>
              </a:rPr>
              <a:t> </a:t>
            </a:r>
            <a:r>
              <a:rPr lang="en-US" sz="1800" dirty="0" err="1">
                <a:solidFill>
                  <a:srgbClr val="3C3939"/>
                </a:solidFill>
                <a:latin typeface="Roboto" pitchFamily="34" charset="0"/>
                <a:ea typeface="Roboto" pitchFamily="34" charset="-122"/>
                <a:cs typeface="Roboto" pitchFamily="34" charset="-120"/>
              </a:rPr>
              <a:t>kā</a:t>
            </a:r>
            <a:r>
              <a:rPr lang="en-US" sz="1800" dirty="0">
                <a:solidFill>
                  <a:srgbClr val="3C3939"/>
                </a:solidFill>
                <a:latin typeface="Roboto" pitchFamily="34" charset="0"/>
                <a:ea typeface="Roboto" pitchFamily="34" charset="-122"/>
                <a:cs typeface="Roboto" pitchFamily="34" charset="-120"/>
              </a:rPr>
              <a:t> </a:t>
            </a:r>
            <a:r>
              <a:rPr lang="en-US" sz="1800" b="1" dirty="0">
                <a:solidFill>
                  <a:srgbClr val="1B1B27"/>
                </a:solidFill>
                <a:latin typeface="Roboto" pitchFamily="34" charset="0"/>
                <a:ea typeface="Roboto" pitchFamily="34" charset="-122"/>
                <a:cs typeface="Roboto" pitchFamily="34" charset="-120"/>
              </a:rPr>
              <a:t>40 </a:t>
            </a:r>
            <a:r>
              <a:rPr lang="en-US" sz="1800" b="1" dirty="0" err="1">
                <a:solidFill>
                  <a:srgbClr val="1B1B27"/>
                </a:solidFill>
                <a:latin typeface="Roboto" pitchFamily="34" charset="0"/>
                <a:ea typeface="Roboto" pitchFamily="34" charset="-122"/>
                <a:cs typeface="Roboto" pitchFamily="34" charset="-120"/>
              </a:rPr>
              <a:t>sistēmas</a:t>
            </a:r>
            <a:r>
              <a:rPr lang="en-US" sz="1800" dirty="0">
                <a:solidFill>
                  <a:srgbClr val="3C3939"/>
                </a:solidFill>
                <a:latin typeface="Roboto" pitchFamily="34" charset="0"/>
                <a:ea typeface="Roboto" pitchFamily="34" charset="-122"/>
                <a:cs typeface="Roboto" pitchFamily="34" charset="-120"/>
              </a:rPr>
              <a:t> un </a:t>
            </a:r>
            <a:r>
              <a:rPr lang="en-US" sz="1800" dirty="0" err="1">
                <a:solidFill>
                  <a:srgbClr val="3C3939"/>
                </a:solidFill>
                <a:latin typeface="Roboto" pitchFamily="34" charset="0"/>
                <a:ea typeface="Roboto" pitchFamily="34" charset="-122"/>
                <a:cs typeface="Roboto" pitchFamily="34" charset="-120"/>
              </a:rPr>
              <a:t>koplietošanas</a:t>
            </a:r>
            <a:r>
              <a:rPr lang="en-US" sz="1800" dirty="0">
                <a:solidFill>
                  <a:srgbClr val="3C3939"/>
                </a:solidFill>
                <a:latin typeface="Roboto" pitchFamily="34" charset="0"/>
                <a:ea typeface="Roboto" pitchFamily="34" charset="-122"/>
                <a:cs typeface="Roboto" pitchFamily="34" charset="-120"/>
              </a:rPr>
              <a:t> </a:t>
            </a:r>
            <a:r>
              <a:rPr lang="en-US" sz="1800" dirty="0" err="1">
                <a:solidFill>
                  <a:srgbClr val="3C3939"/>
                </a:solidFill>
                <a:latin typeface="Roboto" pitchFamily="34" charset="0"/>
                <a:ea typeface="Roboto" pitchFamily="34" charset="-122"/>
                <a:cs typeface="Roboto" pitchFamily="34" charset="-120"/>
              </a:rPr>
              <a:t>risinājumi</a:t>
            </a:r>
            <a:r>
              <a:rPr lang="en-US" sz="1800" dirty="0">
                <a:solidFill>
                  <a:srgbClr val="3C3939"/>
                </a:solidFill>
                <a:latin typeface="Roboto" pitchFamily="34" charset="0"/>
                <a:ea typeface="Roboto" pitchFamily="34" charset="-122"/>
                <a:cs typeface="Roboto" pitchFamily="34" charset="-120"/>
              </a:rPr>
              <a:t> </a:t>
            </a:r>
            <a:r>
              <a:rPr lang="en-US" sz="1800" dirty="0" err="1">
                <a:solidFill>
                  <a:srgbClr val="3C3939"/>
                </a:solidFill>
                <a:latin typeface="Roboto" pitchFamily="34" charset="0"/>
                <a:ea typeface="Roboto" pitchFamily="34" charset="-122"/>
                <a:cs typeface="Roboto" pitchFamily="34" charset="-120"/>
              </a:rPr>
              <a:t>ar</a:t>
            </a:r>
            <a:r>
              <a:rPr lang="en-US" sz="1800" dirty="0">
                <a:solidFill>
                  <a:srgbClr val="3C3939"/>
                </a:solidFill>
                <a:latin typeface="Roboto" pitchFamily="34" charset="0"/>
                <a:ea typeface="Roboto" pitchFamily="34" charset="-122"/>
                <a:cs typeface="Roboto" pitchFamily="34" charset="-120"/>
              </a:rPr>
              <a:t> </a:t>
            </a:r>
            <a:r>
              <a:rPr lang="en-US" sz="1800" dirty="0" err="1">
                <a:solidFill>
                  <a:srgbClr val="3C3939"/>
                </a:solidFill>
                <a:latin typeface="Roboto" pitchFamily="34" charset="0"/>
                <a:ea typeface="Roboto" pitchFamily="34" charset="-122"/>
                <a:cs typeface="Roboto" pitchFamily="34" charset="-120"/>
              </a:rPr>
              <a:t>bilance</a:t>
            </a:r>
            <a:r>
              <a:rPr lang="en-US" sz="1800" dirty="0">
                <a:solidFill>
                  <a:srgbClr val="3C3939"/>
                </a:solidFill>
                <a:latin typeface="Roboto" pitchFamily="34" charset="0"/>
                <a:ea typeface="Roboto" pitchFamily="34" charset="-122"/>
                <a:cs typeface="Roboto" pitchFamily="34" charset="-120"/>
              </a:rPr>
              <a:t> </a:t>
            </a:r>
            <a:r>
              <a:rPr lang="en-US" sz="1800" dirty="0" err="1">
                <a:solidFill>
                  <a:srgbClr val="3C3939"/>
                </a:solidFill>
                <a:latin typeface="Roboto" pitchFamily="34" charset="0"/>
                <a:ea typeface="Roboto" pitchFamily="34" charset="-122"/>
                <a:cs typeface="Roboto" pitchFamily="34" charset="-120"/>
              </a:rPr>
              <a:t>vērtību</a:t>
            </a:r>
            <a:r>
              <a:rPr lang="en-US" sz="1800" dirty="0">
                <a:solidFill>
                  <a:srgbClr val="3C3939"/>
                </a:solidFill>
                <a:latin typeface="Roboto" pitchFamily="34" charset="0"/>
                <a:ea typeface="Roboto" pitchFamily="34" charset="-122"/>
                <a:cs typeface="Roboto" pitchFamily="34" charset="-120"/>
              </a:rPr>
              <a:t> </a:t>
            </a:r>
            <a:r>
              <a:rPr lang="en-US" sz="1800" b="1" dirty="0">
                <a:solidFill>
                  <a:srgbClr val="1B1B27"/>
                </a:solidFill>
                <a:latin typeface="Roboto" pitchFamily="34" charset="0"/>
                <a:ea typeface="Roboto" pitchFamily="34" charset="-122"/>
                <a:cs typeface="Roboto" pitchFamily="34" charset="-120"/>
              </a:rPr>
              <a:t>EUR 56 </a:t>
            </a:r>
            <a:r>
              <a:rPr lang="en-US" sz="1800" b="1" dirty="0" err="1">
                <a:solidFill>
                  <a:srgbClr val="1B1B27"/>
                </a:solidFill>
                <a:latin typeface="Roboto" pitchFamily="34" charset="0"/>
                <a:ea typeface="Roboto" pitchFamily="34" charset="-122"/>
                <a:cs typeface="Roboto" pitchFamily="34" charset="-120"/>
              </a:rPr>
              <a:t>milj</a:t>
            </a:r>
            <a:r>
              <a:rPr lang="en-US" sz="1800" dirty="0">
                <a:solidFill>
                  <a:srgbClr val="3C3939"/>
                </a:solidFill>
                <a:latin typeface="Roboto" pitchFamily="34" charset="0"/>
                <a:ea typeface="Roboto" pitchFamily="34" charset="-122"/>
                <a:cs typeface="Roboto" pitchFamily="34" charset="-120"/>
              </a:rPr>
              <a:t>,</a:t>
            </a:r>
            <a:r>
              <a:rPr lang="lv-LV" sz="1800" dirty="0">
                <a:solidFill>
                  <a:srgbClr val="3C3939"/>
                </a:solidFill>
                <a:latin typeface="Roboto" pitchFamily="34" charset="0"/>
                <a:ea typeface="Roboto" pitchFamily="34" charset="-122"/>
                <a:cs typeface="Roboto" pitchFamily="34" charset="-120"/>
              </a:rPr>
              <a:t> </a:t>
            </a:r>
            <a:r>
              <a:rPr lang="en-US" sz="1800" dirty="0">
                <a:solidFill>
                  <a:srgbClr val="3C3939"/>
                </a:solidFill>
                <a:latin typeface="Roboto" pitchFamily="34" charset="0"/>
                <a:ea typeface="Roboto" pitchFamily="34" charset="-122"/>
                <a:cs typeface="Roboto" pitchFamily="34" charset="-120"/>
              </a:rPr>
              <a:t>kas visas </a:t>
            </a:r>
            <a:r>
              <a:rPr lang="en-US" sz="1800" dirty="0" err="1">
                <a:solidFill>
                  <a:srgbClr val="3C3939"/>
                </a:solidFill>
                <a:latin typeface="Roboto" pitchFamily="34" charset="0"/>
                <a:ea typeface="Roboto" pitchFamily="34" charset="-122"/>
                <a:cs typeface="Roboto" pitchFamily="34" charset="-120"/>
              </a:rPr>
              <a:t>ir</a:t>
            </a:r>
            <a:r>
              <a:rPr lang="en-US" sz="1800" dirty="0">
                <a:solidFill>
                  <a:srgbClr val="3C3939"/>
                </a:solidFill>
                <a:latin typeface="Roboto" pitchFamily="34" charset="0"/>
                <a:ea typeface="Roboto" pitchFamily="34" charset="-122"/>
                <a:cs typeface="Roboto" pitchFamily="34" charset="-120"/>
              </a:rPr>
              <a:t> </a:t>
            </a:r>
            <a:r>
              <a:rPr lang="en-US" sz="1800" b="1" dirty="0" err="1">
                <a:solidFill>
                  <a:srgbClr val="1B1B27"/>
                </a:solidFill>
                <a:latin typeface="Roboto" pitchFamily="34" charset="0"/>
                <a:ea typeface="Roboto" pitchFamily="34" charset="-122"/>
                <a:cs typeface="Roboto" pitchFamily="34" charset="-120"/>
              </a:rPr>
              <a:t>kritiskā</a:t>
            </a:r>
            <a:r>
              <a:rPr lang="en-US" sz="1800" b="1" dirty="0">
                <a:solidFill>
                  <a:srgbClr val="1B1B27"/>
                </a:solidFill>
                <a:latin typeface="Roboto" pitchFamily="34" charset="0"/>
                <a:ea typeface="Roboto" pitchFamily="34" charset="-122"/>
                <a:cs typeface="Roboto" pitchFamily="34" charset="-120"/>
              </a:rPr>
              <a:t> </a:t>
            </a:r>
            <a:r>
              <a:rPr lang="en-US" sz="1800" b="1" dirty="0" err="1">
                <a:solidFill>
                  <a:srgbClr val="1B1B27"/>
                </a:solidFill>
                <a:latin typeface="Roboto" pitchFamily="34" charset="0"/>
                <a:ea typeface="Roboto" pitchFamily="34" charset="-122"/>
                <a:cs typeface="Roboto" pitchFamily="34" charset="-120"/>
              </a:rPr>
              <a:t>valsts</a:t>
            </a:r>
            <a:r>
              <a:rPr lang="en-US" sz="1800" b="1" dirty="0">
                <a:solidFill>
                  <a:srgbClr val="1B1B27"/>
                </a:solidFill>
                <a:latin typeface="Roboto" pitchFamily="34" charset="0"/>
                <a:ea typeface="Roboto" pitchFamily="34" charset="-122"/>
                <a:cs typeface="Roboto" pitchFamily="34" charset="-120"/>
              </a:rPr>
              <a:t> </a:t>
            </a:r>
            <a:r>
              <a:rPr lang="en-US" sz="1800" b="1" dirty="0" err="1">
                <a:solidFill>
                  <a:srgbClr val="1B1B27"/>
                </a:solidFill>
                <a:latin typeface="Roboto" pitchFamily="34" charset="0"/>
                <a:ea typeface="Roboto" pitchFamily="34" charset="-122"/>
                <a:cs typeface="Roboto" pitchFamily="34" charset="-120"/>
              </a:rPr>
              <a:t>infrastruktūra</a:t>
            </a:r>
            <a:r>
              <a:rPr lang="en-US" sz="1800" b="1" dirty="0">
                <a:solidFill>
                  <a:srgbClr val="1B1B27"/>
                </a:solidFill>
                <a:latin typeface="Roboto" pitchFamily="34" charset="0"/>
                <a:ea typeface="Roboto" pitchFamily="34" charset="-122"/>
                <a:cs typeface="Roboto" pitchFamily="34" charset="-120"/>
              </a:rPr>
              <a:t>.</a:t>
            </a:r>
            <a:endParaRPr lang="en-US" sz="1800" dirty="0"/>
          </a:p>
        </p:txBody>
      </p:sp>
    </p:spTree>
    <p:extLst>
      <p:ext uri="{BB962C8B-B14F-4D97-AF65-F5344CB8AC3E}">
        <p14:creationId xmlns:p14="http://schemas.microsoft.com/office/powerpoint/2010/main" val="224674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screen with green text&#10;&#10;AI-generated content may be incorrect.">
            <a:extLst>
              <a:ext uri="{FF2B5EF4-FFF2-40B4-BE49-F238E27FC236}">
                <a16:creationId xmlns:a16="http://schemas.microsoft.com/office/drawing/2014/main" id="{5B1D9E3B-94E2-8F74-430F-FB044859100E}"/>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0"/>
                    </a14:imgEffect>
                  </a14:imgLayer>
                </a14:imgProps>
              </a:ext>
              <a:ext uri="{28A0092B-C50C-407E-A947-70E740481C1C}">
                <a14:useLocalDpi xmlns:a14="http://schemas.microsoft.com/office/drawing/2010/main" val="0"/>
              </a:ext>
            </a:extLst>
          </a:blip>
          <a:stretch>
            <a:fillRect/>
          </a:stretch>
        </p:blipFill>
        <p:spPr>
          <a:xfrm>
            <a:off x="0" y="-533400"/>
            <a:ext cx="12192000" cy="7010400"/>
          </a:xfrm>
          <a:prstGeom prst="rect">
            <a:avLst/>
          </a:prstGeom>
        </p:spPr>
      </p:pic>
      <p:sp>
        <p:nvSpPr>
          <p:cNvPr id="2" name="Title 1">
            <a:extLst>
              <a:ext uri="{FF2B5EF4-FFF2-40B4-BE49-F238E27FC236}">
                <a16:creationId xmlns:a16="http://schemas.microsoft.com/office/drawing/2014/main" id="{194E2362-5449-0C2F-7C4F-2036B42DD4F3}"/>
              </a:ext>
            </a:extLst>
          </p:cNvPr>
          <p:cNvSpPr>
            <a:spLocks noGrp="1"/>
          </p:cNvSpPr>
          <p:nvPr>
            <p:ph type="title"/>
          </p:nvPr>
        </p:nvSpPr>
        <p:spPr/>
        <p:txBody>
          <a:bodyPr/>
          <a:lstStyle/>
          <a:p>
            <a:pPr algn="ctr"/>
            <a:r>
              <a:rPr lang="en-US" dirty="0">
                <a:solidFill>
                  <a:schemeClr val="accent6">
                    <a:lumMod val="75000"/>
                  </a:schemeClr>
                </a:solidFill>
              </a:rPr>
              <a:t>VDAA </a:t>
            </a:r>
            <a:r>
              <a:rPr lang="en-US" dirty="0" err="1">
                <a:solidFill>
                  <a:schemeClr val="accent6">
                    <a:lumMod val="75000"/>
                  </a:schemeClr>
                </a:solidFill>
              </a:rPr>
              <a:t>budžets</a:t>
            </a:r>
            <a:r>
              <a:rPr lang="en-US" dirty="0">
                <a:solidFill>
                  <a:schemeClr val="accent6">
                    <a:lumMod val="75000"/>
                  </a:schemeClr>
                </a:solidFill>
              </a:rPr>
              <a:t> IT </a:t>
            </a:r>
            <a:r>
              <a:rPr lang="en-US" dirty="0" err="1">
                <a:solidFill>
                  <a:schemeClr val="accent6">
                    <a:lumMod val="75000"/>
                  </a:schemeClr>
                </a:solidFill>
              </a:rPr>
              <a:t>sistēmu</a:t>
            </a:r>
            <a:r>
              <a:rPr lang="en-US" dirty="0">
                <a:solidFill>
                  <a:schemeClr val="accent6">
                    <a:lumMod val="75000"/>
                  </a:schemeClr>
                </a:solidFill>
              </a:rPr>
              <a:t> </a:t>
            </a:r>
            <a:r>
              <a:rPr lang="en-US" dirty="0" err="1">
                <a:solidFill>
                  <a:schemeClr val="accent6">
                    <a:lumMod val="75000"/>
                  </a:schemeClr>
                </a:solidFill>
              </a:rPr>
              <a:t>uzturēšanai</a:t>
            </a:r>
            <a:br>
              <a:rPr lang="lv-LV" dirty="0"/>
            </a:br>
            <a:endParaRPr lang="lv-LV" dirty="0"/>
          </a:p>
        </p:txBody>
      </p:sp>
      <p:sp>
        <p:nvSpPr>
          <p:cNvPr id="7" name="Slide Number Placeholder 6">
            <a:extLst>
              <a:ext uri="{FF2B5EF4-FFF2-40B4-BE49-F238E27FC236}">
                <a16:creationId xmlns:a16="http://schemas.microsoft.com/office/drawing/2014/main" id="{9DB090EC-8D1E-E4C0-39B9-F25102A624B9}"/>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0152C-A5AE-4037-8E77-C398DB665690}" type="slidenum">
              <a:rPr kumimoji="0" lang="en-US" altLang="en-US" sz="1000" b="0" i="0" u="none" strike="noStrike" kern="1200" cap="none" spc="0" normalizeH="0" baseline="0" noProof="0" smtClean="0">
                <a:ln>
                  <a:noFill/>
                </a:ln>
                <a:solidFill>
                  <a:prstClr val="black">
                    <a:tint val="82000"/>
                  </a:prstClr>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1000" b="0" i="0" u="none" strike="noStrike" kern="1200" cap="none" spc="0" normalizeH="0" baseline="0" noProof="0" dirty="0">
              <a:ln>
                <a:noFill/>
              </a:ln>
              <a:solidFill>
                <a:prstClr val="black">
                  <a:tint val="82000"/>
                </a:prstClr>
              </a:solidFill>
              <a:effectLst/>
              <a:uLnTx/>
              <a:uFillTx/>
              <a:latin typeface="Verdana" panose="020B0604030504040204" pitchFamily="34" charset="0"/>
              <a:ea typeface="+mn-ea"/>
              <a:cs typeface="+mn-cs"/>
            </a:endParaRPr>
          </a:p>
        </p:txBody>
      </p:sp>
      <p:graphicFrame>
        <p:nvGraphicFramePr>
          <p:cNvPr id="5" name="Content Placeholder 4">
            <a:extLst>
              <a:ext uri="{FF2B5EF4-FFF2-40B4-BE49-F238E27FC236}">
                <a16:creationId xmlns:a16="http://schemas.microsoft.com/office/drawing/2014/main" id="{6A37EE06-3BF7-03A7-94FA-533F9F3535B9}"/>
              </a:ext>
            </a:extLst>
          </p:cNvPr>
          <p:cNvGraphicFramePr>
            <a:graphicFrameLocks noGrp="1"/>
          </p:cNvGraphicFramePr>
          <p:nvPr>
            <p:ph idx="1"/>
            <p:extLst>
              <p:ext uri="{D42A27DB-BD31-4B8C-83A1-F6EECF244321}">
                <p14:modId xmlns:p14="http://schemas.microsoft.com/office/powerpoint/2010/main" val="3365765606"/>
              </p:ext>
            </p:extLst>
          </p:nvPr>
        </p:nvGraphicFramePr>
        <p:xfrm>
          <a:off x="3102429" y="1154462"/>
          <a:ext cx="8683171" cy="3540803"/>
        </p:xfrm>
        <a:graphic>
          <a:graphicData uri="http://schemas.openxmlformats.org/drawingml/2006/chart">
            <c:chart xmlns:c="http://schemas.openxmlformats.org/drawingml/2006/chart" xmlns:r="http://schemas.openxmlformats.org/officeDocument/2006/relationships" r:id="rId5"/>
          </a:graphicData>
        </a:graphic>
      </p:graphicFrame>
      <p:sp>
        <p:nvSpPr>
          <p:cNvPr id="8" name="Content Placeholder 3">
            <a:extLst>
              <a:ext uri="{FF2B5EF4-FFF2-40B4-BE49-F238E27FC236}">
                <a16:creationId xmlns:a16="http://schemas.microsoft.com/office/drawing/2014/main" id="{0BB1218E-E155-C2E8-622B-4BB4828017F9}"/>
              </a:ext>
            </a:extLst>
          </p:cNvPr>
          <p:cNvSpPr txBox="1">
            <a:spLocks/>
          </p:cNvSpPr>
          <p:nvPr/>
        </p:nvSpPr>
        <p:spPr>
          <a:xfrm>
            <a:off x="2209798" y="4865914"/>
            <a:ext cx="8763001" cy="15235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0C5A1E18-A261-D4CD-84C1-733203068F6E}"/>
              </a:ext>
            </a:extLst>
          </p:cNvPr>
          <p:cNvSpPr txBox="1"/>
          <p:nvPr/>
        </p:nvSpPr>
        <p:spPr>
          <a:xfrm>
            <a:off x="162124" y="2019564"/>
            <a:ext cx="2778182" cy="4247317"/>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solidFill>
                <a:effectLst/>
                <a:uLnTx/>
                <a:uFillTx/>
                <a:latin typeface="Aptos" panose="02110004020202020204"/>
                <a:ea typeface="Verdana" panose="020B0604030504040204" pitchFamily="34" charset="0"/>
                <a:cs typeface="+mn-cs"/>
              </a:rPr>
              <a:t>No 2026. g. </a:t>
            </a:r>
            <a:r>
              <a:rPr kumimoji="0" lang="lv-LV" sz="1800" b="1" i="0" u="none" strike="noStrike" kern="1200" cap="none" spc="0" normalizeH="0" baseline="0" noProof="0" dirty="0">
                <a:ln>
                  <a:noFill/>
                </a:ln>
                <a:solidFill>
                  <a:prstClr val="black"/>
                </a:solidFill>
                <a:effectLst/>
                <a:uLnTx/>
                <a:uFillTx/>
                <a:latin typeface="Aptos" panose="02110004020202020204"/>
                <a:ea typeface="Verdana" panose="020B0604030504040204" pitchFamily="34" charset="0"/>
                <a:cs typeface="+mn-cs"/>
              </a:rPr>
              <a:t>budžets ir samazināts gandrīz uz pusi </a:t>
            </a:r>
            <a:r>
              <a:rPr kumimoji="0" lang="lv-LV" sz="1800" b="0" i="0" u="none" strike="noStrike" kern="1200" cap="none" spc="0" normalizeH="0" baseline="0" noProof="0" dirty="0">
                <a:ln>
                  <a:noFill/>
                </a:ln>
                <a:solidFill>
                  <a:prstClr val="black"/>
                </a:solidFill>
                <a:effectLst/>
                <a:uLnTx/>
                <a:uFillTx/>
                <a:latin typeface="Aptos" panose="02110004020202020204"/>
                <a:ea typeface="Verdana" panose="020B0604030504040204" pitchFamily="34" charset="0"/>
                <a:cs typeface="+mn-cs"/>
              </a:rPr>
              <a:t>salīdzinājumā ar 2024. gadu</a:t>
            </a:r>
            <a:r>
              <a:rPr lang="lv-LV" dirty="0">
                <a:solidFill>
                  <a:prstClr val="black"/>
                </a:solidFill>
                <a:latin typeface="Aptos" panose="02110004020202020204"/>
                <a:ea typeface="Verdan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solidFill>
                  <a:prstClr val="black"/>
                </a:solidFill>
                <a:latin typeface="Aptos" panose="02110004020202020204"/>
                <a:ea typeface="Verdana" panose="020B0604030504040204" pitchFamily="34" charset="0"/>
              </a:rPr>
              <a:t>T</a:t>
            </a:r>
            <a:r>
              <a:rPr kumimoji="0" lang="lv-LV" sz="1800" b="0" i="0" u="none" strike="noStrike" kern="1200" cap="none" spc="0" normalizeH="0" baseline="0" noProof="0" dirty="0" err="1">
                <a:ln>
                  <a:noFill/>
                </a:ln>
                <a:solidFill>
                  <a:prstClr val="black"/>
                </a:solidFill>
                <a:effectLst/>
                <a:uLnTx/>
                <a:uFillTx/>
                <a:latin typeface="Aptos" panose="02110004020202020204"/>
                <a:ea typeface="Verdana" panose="020B0604030504040204" pitchFamily="34" charset="0"/>
                <a:cs typeface="+mn-cs"/>
              </a:rPr>
              <a:t>as</a:t>
            </a:r>
            <a:r>
              <a:rPr kumimoji="0" lang="lv-LV" sz="1800" b="0" i="0" u="none" strike="noStrike" kern="1200" cap="none" spc="0" normalizeH="0" baseline="0" noProof="0" dirty="0">
                <a:ln>
                  <a:noFill/>
                </a:ln>
                <a:solidFill>
                  <a:prstClr val="black"/>
                </a:solidFill>
                <a:effectLst/>
                <a:uLnTx/>
                <a:uFillTx/>
                <a:latin typeface="Aptos" panose="02110004020202020204"/>
                <a:ea typeface="Verdana" panose="020B0604030504040204" pitchFamily="34" charset="0"/>
                <a:cs typeface="+mn-cs"/>
              </a:rPr>
              <a:t> būtiski samazina spēju veikt minimālo pilnveidošanu.</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solidFill>
                <a:prstClr val="black"/>
              </a:solidFill>
              <a:latin typeface="Aptos" panose="02110004020202020204"/>
              <a:ea typeface="Verdana" panose="020B0604030504040204" pitchFamily="34" charset="0"/>
            </a:endParaRPr>
          </a:p>
          <a:p>
            <a:pPr lvl="0" defTabSz="914400">
              <a:defRPr/>
            </a:pPr>
            <a:r>
              <a:rPr lang="lv-LV" dirty="0"/>
              <a:t>Uzturēšanai nepieciešams finansējums </a:t>
            </a:r>
            <a:r>
              <a:rPr lang="lv-LV" b="1" dirty="0"/>
              <a:t>12–15%</a:t>
            </a:r>
            <a:r>
              <a:rPr lang="lv-LV" dirty="0"/>
              <a:t> no vērtības gadā, kas veido </a:t>
            </a:r>
            <a:r>
              <a:rPr lang="lv-LV" b="1" dirty="0"/>
              <a:t>5,5–6,9 miljoni EUR</a:t>
            </a:r>
            <a:r>
              <a:rPr lang="lv-LV" dirty="0"/>
              <a:t>. Tomēr </a:t>
            </a:r>
            <a:r>
              <a:rPr lang="lv-LV" b="1" dirty="0"/>
              <a:t>2026. pieejami tikai 4</a:t>
            </a:r>
            <a:r>
              <a:rPr lang="en-US" b="1" dirty="0"/>
              <a:t>,</a:t>
            </a:r>
            <a:r>
              <a:rPr lang="lv-LV" b="1" dirty="0"/>
              <a:t> </a:t>
            </a:r>
            <a:r>
              <a:rPr lang="en-US" b="1" dirty="0"/>
              <a:t>6 </a:t>
            </a:r>
            <a:r>
              <a:rPr lang="en-US" b="1" dirty="0" err="1"/>
              <a:t>miljoni</a:t>
            </a:r>
            <a:r>
              <a:rPr lang="en-US" b="1" dirty="0"/>
              <a:t> </a:t>
            </a:r>
            <a:r>
              <a:rPr lang="lv-LV" b="1" dirty="0"/>
              <a:t>EUR.</a:t>
            </a:r>
            <a:endParaRPr kumimoji="0" lang="lv-LV" sz="1800" b="0" i="0" u="none" strike="noStrike" kern="1200" cap="none" spc="0" normalizeH="0" baseline="0" noProof="0" dirty="0">
              <a:ln>
                <a:noFill/>
              </a:ln>
              <a:solidFill>
                <a:prstClr val="black"/>
              </a:solidFill>
              <a:effectLst/>
              <a:uLnTx/>
              <a:uFillTx/>
              <a:latin typeface="Aptos" panose="02110004020202020204"/>
              <a:ea typeface="Verdana" panose="020B0604030504040204" pitchFamily="34" charset="0"/>
              <a:cs typeface="+mn-cs"/>
            </a:endParaRPr>
          </a:p>
        </p:txBody>
      </p:sp>
      <p:sp>
        <p:nvSpPr>
          <p:cNvPr id="4" name="TextBox 3">
            <a:extLst>
              <a:ext uri="{FF2B5EF4-FFF2-40B4-BE49-F238E27FC236}">
                <a16:creationId xmlns:a16="http://schemas.microsoft.com/office/drawing/2014/main" id="{3F0B4968-61B7-E131-1141-0970BF9AC373}"/>
              </a:ext>
            </a:extLst>
          </p:cNvPr>
          <p:cNvSpPr txBox="1"/>
          <p:nvPr/>
        </p:nvSpPr>
        <p:spPr>
          <a:xfrm>
            <a:off x="3102429" y="4865914"/>
            <a:ext cx="898690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Aptos" panose="02110004020202020204"/>
                <a:ea typeface="+mn-ea"/>
                <a:cs typeface="+mn-cs"/>
              </a:rPr>
              <a:t>Pastāvošajos </a:t>
            </a:r>
            <a:r>
              <a:rPr kumimoji="0" lang="lv-LV" sz="1600" b="0" i="0" u="none" strike="noStrike" kern="1200" cap="none" spc="0" normalizeH="0" baseline="0" noProof="0" dirty="0" err="1">
                <a:ln>
                  <a:noFill/>
                </a:ln>
                <a:solidFill>
                  <a:prstClr val="black"/>
                </a:solidFill>
                <a:effectLst/>
                <a:uLnTx/>
                <a:uFillTx/>
                <a:latin typeface="Aptos" panose="02110004020202020204"/>
                <a:ea typeface="+mn-ea"/>
                <a:cs typeface="+mn-cs"/>
              </a:rPr>
              <a:t>kiberdraudu</a:t>
            </a:r>
            <a:r>
              <a:rPr kumimoji="0" lang="lv-LV" sz="1600" b="0" i="0" u="none" strike="noStrike" kern="1200" cap="none" spc="0" normalizeH="0" baseline="0" noProof="0" dirty="0">
                <a:ln>
                  <a:noFill/>
                </a:ln>
                <a:solidFill>
                  <a:prstClr val="black"/>
                </a:solidFill>
                <a:effectLst/>
                <a:uLnTx/>
                <a:uFillTx/>
                <a:latin typeface="Aptos" panose="02110004020202020204"/>
                <a:ea typeface="+mn-ea"/>
                <a:cs typeface="+mn-cs"/>
              </a:rPr>
              <a:t> apstākļos programmatūras versiju celšana jāveic 1x-2x gadā. Pretējā gadījumā </a:t>
            </a:r>
            <a:r>
              <a:rPr kumimoji="0" lang="lv-LV" sz="1600" b="0" i="0" u="none" strike="noStrike" kern="1200" cap="none" spc="0" normalizeH="0" baseline="0" noProof="0" dirty="0" err="1">
                <a:ln>
                  <a:noFill/>
                </a:ln>
                <a:solidFill>
                  <a:prstClr val="black"/>
                </a:solidFill>
                <a:effectLst/>
                <a:uLnTx/>
                <a:uFillTx/>
                <a:latin typeface="Aptos" panose="02110004020202020204"/>
                <a:ea typeface="+mn-ea"/>
                <a:cs typeface="+mn-cs"/>
              </a:rPr>
              <a:t>sistēm</a:t>
            </a: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as</a:t>
            </a:r>
            <a:r>
              <a:rPr kumimoji="0" lang="lv-LV" sz="1600" b="0" i="0" u="none" strike="noStrike" kern="1200" cap="none" spc="0" normalizeH="0" baseline="0" noProof="0" dirty="0">
                <a:ln>
                  <a:noFill/>
                </a:ln>
                <a:solidFill>
                  <a:prstClr val="black"/>
                </a:solidFill>
                <a:effectLst/>
                <a:uLnTx/>
                <a:uFillTx/>
                <a:latin typeface="Aptos" panose="02110004020202020204"/>
                <a:ea typeface="+mn-ea"/>
                <a:cs typeface="+mn-cs"/>
              </a:rPr>
              <a:t>, kurās novecojušu versiju dēļ ir </a:t>
            </a:r>
            <a:r>
              <a:rPr kumimoji="0" lang="lv-LV" sz="1600" b="1" i="0" u="none" strike="noStrike" kern="1200" cap="none" spc="0" normalizeH="0" baseline="0" noProof="0" dirty="0">
                <a:ln>
                  <a:noFill/>
                </a:ln>
                <a:solidFill>
                  <a:prstClr val="black"/>
                </a:solidFill>
                <a:effectLst/>
                <a:uLnTx/>
                <a:uFillTx/>
                <a:latin typeface="Aptos" panose="02110004020202020204"/>
                <a:ea typeface="+mn-ea"/>
                <a:cs typeface="+mn-cs"/>
              </a:rPr>
              <a:t>"drošības caurumi"</a:t>
            </a:r>
            <a:r>
              <a:rPr kumimoji="0" lang="lv-LV" sz="1600" b="0" i="0" u="none" strike="noStrike" kern="1200" cap="none" spc="0" normalizeH="0" baseline="0" noProof="0" dirty="0">
                <a:ln>
                  <a:noFill/>
                </a:ln>
                <a:solidFill>
                  <a:prstClr val="black"/>
                </a:solidFill>
                <a:effectLst/>
                <a:uLnTx/>
                <a:uFillTx/>
                <a:latin typeface="Aptos" panose="02110004020202020204"/>
                <a:ea typeface="+mn-ea"/>
                <a:cs typeface="+mn-cs"/>
              </a:rPr>
              <a:t>, ir </a:t>
            </a:r>
            <a:r>
              <a:rPr kumimoji="0" lang="lv-LV" sz="1600" b="1" i="0" u="none" strike="noStrike" kern="1200" cap="none" spc="0" normalizeH="0" baseline="0" noProof="0" dirty="0">
                <a:ln>
                  <a:noFill/>
                </a:ln>
                <a:solidFill>
                  <a:prstClr val="black"/>
                </a:solidFill>
                <a:effectLst/>
                <a:uLnTx/>
                <a:uFillTx/>
                <a:latin typeface="Aptos" panose="02110004020202020204"/>
                <a:ea typeface="+mn-ea"/>
                <a:cs typeface="+mn-cs"/>
              </a:rPr>
              <a:t>jāatslēdz</a:t>
            </a:r>
            <a:r>
              <a:rPr kumimoji="0" lang="lv-LV" sz="1600" b="0" i="0" u="none" strike="noStrike" kern="1200" cap="none" spc="0" normalizeH="0" baseline="0" noProof="0" dirty="0">
                <a:ln>
                  <a:noFill/>
                </a:ln>
                <a:solidFill>
                  <a:prstClr val="black"/>
                </a:solidFill>
                <a:effectLst/>
                <a:uLnTx/>
                <a:uFillTx/>
                <a:latin typeface="Aptos" panose="02110004020202020204"/>
                <a:ea typeface="+mn-ea"/>
                <a:cs typeface="+mn-cs"/>
              </a:rPr>
              <a:t> un laiku, līdz tie tiek novērsti</a:t>
            </a: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lv-LV"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lvl="0" defTabSz="914400">
              <a:defRPr/>
            </a:pPr>
            <a:r>
              <a:rPr lang="lv-LV" sz="1600" dirty="0"/>
              <a:t>VDAA sistēmu uzturēšanu nodrošina </a:t>
            </a:r>
            <a:r>
              <a:rPr lang="lv-LV" sz="1600" b="1" dirty="0"/>
              <a:t>65 IT speciālisti</a:t>
            </a:r>
            <a:r>
              <a:rPr lang="lv-LV" sz="1600" dirty="0"/>
              <a:t>, kas vidēji veido </a:t>
            </a:r>
            <a:r>
              <a:rPr lang="lv-LV" sz="1600" b="1" dirty="0"/>
              <a:t>1,6 speciālistus uz </a:t>
            </a:r>
            <a:r>
              <a:rPr lang="en-US" sz="1600" b="1" dirty="0"/>
              <a:t>1</a:t>
            </a:r>
            <a:r>
              <a:rPr lang="lv-LV" sz="1600" b="1" dirty="0"/>
              <a:t> sistēmu</a:t>
            </a:r>
            <a:r>
              <a:rPr lang="lv-LV" sz="1600" dirty="0"/>
              <a:t>. Šāds cilvēkresursu apjoms nav pietiekams</a:t>
            </a:r>
            <a:endParaRPr kumimoji="0" lang="lv-LV" sz="1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1839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0" descr="preencoded.png"/>
          <p:cNvPicPr>
            <a:picLocks noChangeAspect="1"/>
          </p:cNvPicPr>
          <p:nvPr/>
        </p:nvPicPr>
        <p:blipFill>
          <a:blip r:embed="rId3"/>
          <a:stretch>
            <a:fillRect/>
          </a:stretch>
        </p:blipFill>
        <p:spPr>
          <a:xfrm>
            <a:off x="772785" y="2667890"/>
            <a:ext cx="448866" cy="448866"/>
          </a:xfrm>
          <a:prstGeom prst="rect">
            <a:avLst/>
          </a:prstGeom>
        </p:spPr>
      </p:pic>
      <p:sp>
        <p:nvSpPr>
          <p:cNvPr id="4" name="Text 1"/>
          <p:cNvSpPr/>
          <p:nvPr/>
        </p:nvSpPr>
        <p:spPr>
          <a:xfrm>
            <a:off x="1291402" y="2606076"/>
            <a:ext cx="5322293" cy="673298"/>
          </a:xfrm>
          <a:prstGeom prst="rect">
            <a:avLst/>
          </a:prstGeom>
          <a:noFill/>
          <a:ln/>
        </p:spPr>
        <p:txBody>
          <a:bodyPr wrap="square" lIns="0" tIns="0" rIns="0" bIns="0" rtlCol="0" anchor="t"/>
          <a:lstStyle/>
          <a:p>
            <a:pPr>
              <a:lnSpc>
                <a:spcPts val="2625"/>
              </a:lnSpc>
            </a:pPr>
            <a:r>
              <a:rPr lang="en-US" sz="2083" dirty="0">
                <a:solidFill>
                  <a:srgbClr val="3C3939"/>
                </a:solidFill>
                <a:latin typeface="Verdana" panose="020B0604030504040204" pitchFamily="34" charset="0"/>
                <a:ea typeface="Verdana" panose="020B0604030504040204" pitchFamily="34" charset="0"/>
                <a:cs typeface="Raleway" pitchFamily="34" charset="-120"/>
              </a:rPr>
              <a:t>Eiropas digitālās identifikācijas maka ieviešana</a:t>
            </a:r>
            <a:endParaRPr lang="en-US" sz="2083" dirty="0">
              <a:latin typeface="Verdana" panose="020B0604030504040204" pitchFamily="34" charset="0"/>
              <a:ea typeface="Verdana" panose="020B0604030504040204" pitchFamily="34" charset="0"/>
            </a:endParaRPr>
          </a:p>
        </p:txBody>
      </p:sp>
      <p:pic>
        <p:nvPicPr>
          <p:cNvPr id="5" name="Image 1" descr="preencoded.png"/>
          <p:cNvPicPr>
            <a:picLocks noChangeAspect="1"/>
          </p:cNvPicPr>
          <p:nvPr/>
        </p:nvPicPr>
        <p:blipFill>
          <a:blip r:embed="rId4"/>
          <a:stretch>
            <a:fillRect/>
          </a:stretch>
        </p:blipFill>
        <p:spPr>
          <a:xfrm>
            <a:off x="6319510" y="2667890"/>
            <a:ext cx="448866" cy="448866"/>
          </a:xfrm>
          <a:prstGeom prst="rect">
            <a:avLst/>
          </a:prstGeom>
        </p:spPr>
      </p:pic>
      <p:sp>
        <p:nvSpPr>
          <p:cNvPr id="6" name="Text 2"/>
          <p:cNvSpPr/>
          <p:nvPr/>
        </p:nvSpPr>
        <p:spPr>
          <a:xfrm>
            <a:off x="6879949" y="2767747"/>
            <a:ext cx="4024213" cy="336649"/>
          </a:xfrm>
          <a:prstGeom prst="rect">
            <a:avLst/>
          </a:prstGeom>
          <a:noFill/>
          <a:ln/>
        </p:spPr>
        <p:txBody>
          <a:bodyPr wrap="none" lIns="0" tIns="0" rIns="0" bIns="0" rtlCol="0" anchor="t"/>
          <a:lstStyle/>
          <a:p>
            <a:pPr>
              <a:lnSpc>
                <a:spcPts val="2625"/>
              </a:lnSpc>
            </a:pPr>
            <a:r>
              <a:rPr lang="en-US" sz="2083" dirty="0">
                <a:solidFill>
                  <a:srgbClr val="3C3939"/>
                </a:solidFill>
                <a:latin typeface="Verdana" panose="020B0604030504040204" pitchFamily="34" charset="0"/>
                <a:ea typeface="Verdana" panose="020B0604030504040204" pitchFamily="34" charset="0"/>
                <a:cs typeface="Raleway" pitchFamily="34" charset="-120"/>
              </a:rPr>
              <a:t>E-rēķinu B2B ieviešana e-adresē</a:t>
            </a:r>
            <a:endParaRPr lang="en-US" sz="2083" dirty="0">
              <a:latin typeface="Verdana" panose="020B0604030504040204" pitchFamily="34" charset="0"/>
              <a:ea typeface="Verdana" panose="020B0604030504040204" pitchFamily="34" charset="0"/>
            </a:endParaRPr>
          </a:p>
        </p:txBody>
      </p:sp>
      <p:pic>
        <p:nvPicPr>
          <p:cNvPr id="7" name="Image 2" descr="preencoded.png"/>
          <p:cNvPicPr>
            <a:picLocks noChangeAspect="1"/>
          </p:cNvPicPr>
          <p:nvPr/>
        </p:nvPicPr>
        <p:blipFill>
          <a:blip r:embed="rId5"/>
          <a:stretch>
            <a:fillRect/>
          </a:stretch>
        </p:blipFill>
        <p:spPr>
          <a:xfrm>
            <a:off x="762543" y="3650911"/>
            <a:ext cx="448866" cy="448866"/>
          </a:xfrm>
          <a:prstGeom prst="rect">
            <a:avLst/>
          </a:prstGeom>
        </p:spPr>
      </p:pic>
      <p:sp>
        <p:nvSpPr>
          <p:cNvPr id="8" name="Text 3"/>
          <p:cNvSpPr/>
          <p:nvPr/>
        </p:nvSpPr>
        <p:spPr>
          <a:xfrm>
            <a:off x="1421304" y="3721983"/>
            <a:ext cx="4111427" cy="336649"/>
          </a:xfrm>
          <a:prstGeom prst="rect">
            <a:avLst/>
          </a:prstGeom>
          <a:noFill/>
          <a:ln/>
        </p:spPr>
        <p:txBody>
          <a:bodyPr wrap="none" lIns="0" tIns="0" rIns="0" bIns="0" rtlCol="0" anchor="t"/>
          <a:lstStyle/>
          <a:p>
            <a:pPr>
              <a:lnSpc>
                <a:spcPts val="2625"/>
              </a:lnSpc>
            </a:pPr>
            <a:r>
              <a:rPr lang="en-US" sz="2083" dirty="0">
                <a:solidFill>
                  <a:srgbClr val="3C3939"/>
                </a:solidFill>
                <a:latin typeface="Verdana" panose="020B0604030504040204" pitchFamily="34" charset="0"/>
                <a:ea typeface="Verdana" panose="020B0604030504040204" pitchFamily="34" charset="0"/>
                <a:cs typeface="Raleway" pitchFamily="34" charset="-120"/>
              </a:rPr>
              <a:t>Saeimas vēlēšanu nodrošināšana</a:t>
            </a:r>
            <a:endParaRPr lang="en-US" sz="2083" dirty="0">
              <a:latin typeface="Verdana" panose="020B0604030504040204" pitchFamily="34" charset="0"/>
              <a:ea typeface="Verdana" panose="020B0604030504040204" pitchFamily="34" charset="0"/>
            </a:endParaRPr>
          </a:p>
        </p:txBody>
      </p:sp>
      <p:pic>
        <p:nvPicPr>
          <p:cNvPr id="9" name="Image 3" descr="preencoded.png"/>
          <p:cNvPicPr>
            <a:picLocks noChangeAspect="1"/>
          </p:cNvPicPr>
          <p:nvPr/>
        </p:nvPicPr>
        <p:blipFill>
          <a:blip r:embed="rId6"/>
          <a:stretch>
            <a:fillRect/>
          </a:stretch>
        </p:blipFill>
        <p:spPr>
          <a:xfrm>
            <a:off x="6309268" y="3650911"/>
            <a:ext cx="448866" cy="448866"/>
          </a:xfrm>
          <a:prstGeom prst="rect">
            <a:avLst/>
          </a:prstGeom>
        </p:spPr>
      </p:pic>
      <p:sp>
        <p:nvSpPr>
          <p:cNvPr id="10" name="Text 4"/>
          <p:cNvSpPr/>
          <p:nvPr/>
        </p:nvSpPr>
        <p:spPr>
          <a:xfrm>
            <a:off x="6869707" y="3588424"/>
            <a:ext cx="5322293" cy="673298"/>
          </a:xfrm>
          <a:prstGeom prst="rect">
            <a:avLst/>
          </a:prstGeom>
          <a:noFill/>
          <a:ln/>
        </p:spPr>
        <p:txBody>
          <a:bodyPr wrap="square" lIns="0" tIns="0" rIns="0" bIns="0" rtlCol="0" anchor="t"/>
          <a:lstStyle/>
          <a:p>
            <a:pPr>
              <a:lnSpc>
                <a:spcPts val="2625"/>
              </a:lnSpc>
            </a:pPr>
            <a:r>
              <a:rPr lang="en-US" sz="2083" u="sng" dirty="0">
                <a:solidFill>
                  <a:srgbClr val="1B1B27"/>
                </a:solidFill>
                <a:latin typeface="Verdana" panose="020B0604030504040204" pitchFamily="34" charset="0"/>
                <a:ea typeface="Verdana" panose="020B0604030504040204" pitchFamily="34" charset="0"/>
                <a:cs typeface="Raleway" pitchFamily="34" charset="-120"/>
                <a:hlinkClick r:id="rId7">
                  <a:extLst>
                    <a:ext uri="{A12FA001-AC4F-418D-AE19-62706E023703}">
                      <ahyp:hlinkClr xmlns:ahyp="http://schemas.microsoft.com/office/drawing/2018/hyperlinkcolor" val="tx"/>
                    </a:ext>
                  </a:extLst>
                </a:hlinkClick>
              </a:rPr>
              <a:t>Latvija.lv</a:t>
            </a:r>
            <a:r>
              <a:rPr lang="en-US" sz="2083" dirty="0">
                <a:solidFill>
                  <a:srgbClr val="3C3939"/>
                </a:solidFill>
                <a:latin typeface="Verdana" panose="020B0604030504040204" pitchFamily="34" charset="0"/>
                <a:ea typeface="Verdana" panose="020B0604030504040204" pitchFamily="34" charset="0"/>
                <a:cs typeface="Raleway" pitchFamily="34" charset="-120"/>
              </a:rPr>
              <a:t> mobilā versija un MI ieviešana lietotāju ērtībām portālā</a:t>
            </a:r>
            <a:endParaRPr lang="en-US" sz="2083" dirty="0">
              <a:latin typeface="Verdana" panose="020B0604030504040204" pitchFamily="34" charset="0"/>
              <a:ea typeface="Verdana" panose="020B0604030504040204" pitchFamily="34" charset="0"/>
            </a:endParaRPr>
          </a:p>
        </p:txBody>
      </p:sp>
      <p:pic>
        <p:nvPicPr>
          <p:cNvPr id="11" name="Image 4" descr="preencoded.png"/>
          <p:cNvPicPr>
            <a:picLocks noChangeAspect="1"/>
          </p:cNvPicPr>
          <p:nvPr/>
        </p:nvPicPr>
        <p:blipFill>
          <a:blip r:embed="rId8"/>
          <a:stretch>
            <a:fillRect/>
          </a:stretch>
        </p:blipFill>
        <p:spPr>
          <a:xfrm>
            <a:off x="772785" y="4501173"/>
            <a:ext cx="448866" cy="448866"/>
          </a:xfrm>
          <a:prstGeom prst="rect">
            <a:avLst/>
          </a:prstGeom>
        </p:spPr>
      </p:pic>
      <p:sp>
        <p:nvSpPr>
          <p:cNvPr id="12" name="Text 5"/>
          <p:cNvSpPr/>
          <p:nvPr/>
        </p:nvSpPr>
        <p:spPr>
          <a:xfrm>
            <a:off x="1357580" y="4634733"/>
            <a:ext cx="4013971" cy="304800"/>
          </a:xfrm>
          <a:prstGeom prst="rect">
            <a:avLst/>
          </a:prstGeom>
          <a:noFill/>
          <a:ln/>
        </p:spPr>
        <p:txBody>
          <a:bodyPr wrap="none" lIns="0" tIns="0" rIns="0" bIns="0" rtlCol="0" anchor="t"/>
          <a:lstStyle/>
          <a:p>
            <a:pPr>
              <a:lnSpc>
                <a:spcPts val="2625"/>
              </a:lnSpc>
            </a:pPr>
            <a:r>
              <a:rPr lang="en-US" sz="2083" dirty="0">
                <a:solidFill>
                  <a:srgbClr val="3C3939"/>
                </a:solidFill>
                <a:latin typeface="Verdana" panose="020B0604030504040204" pitchFamily="34" charset="0"/>
                <a:ea typeface="Verdana" panose="020B0604030504040204" pitchFamily="34" charset="0"/>
                <a:cs typeface="Raleway" pitchFamily="34" charset="-120"/>
              </a:rPr>
              <a:t>Infrastruktūras </a:t>
            </a:r>
            <a:r>
              <a:rPr lang="en-US" sz="2083" dirty="0" err="1">
                <a:solidFill>
                  <a:srgbClr val="3C3939"/>
                </a:solidFill>
                <a:latin typeface="Verdana" panose="020B0604030504040204" pitchFamily="34" charset="0"/>
                <a:ea typeface="Verdana" panose="020B0604030504040204" pitchFamily="34" charset="0"/>
                <a:cs typeface="Raleway" pitchFamily="34" charset="-120"/>
              </a:rPr>
              <a:t>brokera</a:t>
            </a:r>
            <a:r>
              <a:rPr lang="en-US" sz="2083" dirty="0">
                <a:solidFill>
                  <a:srgbClr val="3C3939"/>
                </a:solidFill>
                <a:latin typeface="Verdana" panose="020B0604030504040204" pitchFamily="34" charset="0"/>
                <a:ea typeface="Verdana" panose="020B0604030504040204" pitchFamily="34" charset="0"/>
                <a:cs typeface="Raleway" pitchFamily="34" charset="-120"/>
              </a:rPr>
              <a:t> </a:t>
            </a:r>
            <a:r>
              <a:rPr lang="en-US" sz="2083" dirty="0" err="1">
                <a:solidFill>
                  <a:srgbClr val="3C3939"/>
                </a:solidFill>
                <a:latin typeface="Verdana" panose="020B0604030504040204" pitchFamily="34" charset="0"/>
                <a:ea typeface="Verdana" panose="020B0604030504040204" pitchFamily="34" charset="0"/>
                <a:cs typeface="Raleway" pitchFamily="34" charset="-120"/>
              </a:rPr>
              <a:t>funkcijas</a:t>
            </a:r>
            <a:endParaRPr lang="lv-LV" sz="2083" dirty="0">
              <a:solidFill>
                <a:srgbClr val="3C3939"/>
              </a:solidFill>
              <a:latin typeface="Verdana" panose="020B0604030504040204" pitchFamily="34" charset="0"/>
              <a:ea typeface="Verdana" panose="020B0604030504040204" pitchFamily="34" charset="0"/>
              <a:cs typeface="Raleway" pitchFamily="34" charset="-120"/>
            </a:endParaRPr>
          </a:p>
          <a:p>
            <a:pPr>
              <a:lnSpc>
                <a:spcPts val="2625"/>
              </a:lnSpc>
            </a:pPr>
            <a:r>
              <a:rPr lang="en-US" sz="2083" dirty="0">
                <a:solidFill>
                  <a:srgbClr val="3C3939"/>
                </a:solidFill>
                <a:latin typeface="Verdana" panose="020B0604030504040204" pitchFamily="34" charset="0"/>
                <a:ea typeface="Verdana" panose="020B0604030504040204" pitchFamily="34" charset="0"/>
                <a:cs typeface="Raleway" pitchFamily="34" charset="-120"/>
              </a:rPr>
              <a:t> ieviešana</a:t>
            </a:r>
            <a:endParaRPr lang="en-US" sz="2083" dirty="0">
              <a:latin typeface="Verdana" panose="020B0604030504040204" pitchFamily="34" charset="0"/>
              <a:ea typeface="Verdana" panose="020B0604030504040204" pitchFamily="34" charset="0"/>
            </a:endParaRPr>
          </a:p>
        </p:txBody>
      </p:sp>
      <p:pic>
        <p:nvPicPr>
          <p:cNvPr id="13" name="Image 5" descr="preencoded.png"/>
          <p:cNvPicPr>
            <a:picLocks noChangeAspect="1"/>
          </p:cNvPicPr>
          <p:nvPr/>
        </p:nvPicPr>
        <p:blipFill>
          <a:blip r:embed="rId9"/>
          <a:stretch>
            <a:fillRect/>
          </a:stretch>
        </p:blipFill>
        <p:spPr>
          <a:xfrm>
            <a:off x="6319510" y="4501173"/>
            <a:ext cx="448866" cy="448866"/>
          </a:xfrm>
          <a:prstGeom prst="rect">
            <a:avLst/>
          </a:prstGeom>
        </p:spPr>
      </p:pic>
      <p:sp>
        <p:nvSpPr>
          <p:cNvPr id="14" name="Text 6"/>
          <p:cNvSpPr/>
          <p:nvPr/>
        </p:nvSpPr>
        <p:spPr>
          <a:xfrm>
            <a:off x="6879949" y="4557281"/>
            <a:ext cx="2693492" cy="336649"/>
          </a:xfrm>
          <a:prstGeom prst="rect">
            <a:avLst/>
          </a:prstGeom>
          <a:noFill/>
          <a:ln/>
        </p:spPr>
        <p:txBody>
          <a:bodyPr wrap="none" lIns="0" tIns="0" rIns="0" bIns="0" rtlCol="0" anchor="t"/>
          <a:lstStyle/>
          <a:p>
            <a:pPr>
              <a:lnSpc>
                <a:spcPts val="2625"/>
              </a:lnSpc>
            </a:pPr>
            <a:r>
              <a:rPr lang="en-US" sz="2083" dirty="0">
                <a:solidFill>
                  <a:srgbClr val="3C3939"/>
                </a:solidFill>
                <a:latin typeface="Verdana" panose="020B0604030504040204" pitchFamily="34" charset="0"/>
                <a:ea typeface="Verdana" panose="020B0604030504040204" pitchFamily="34" charset="0"/>
                <a:cs typeface="Raleway" pitchFamily="34" charset="-120"/>
              </a:rPr>
              <a:t>Datu portāls</a:t>
            </a:r>
            <a:endParaRPr lang="en-US" sz="2083" dirty="0">
              <a:latin typeface="Verdana" panose="020B0604030504040204" pitchFamily="34" charset="0"/>
              <a:ea typeface="Verdana" panose="020B0604030504040204" pitchFamily="34" charset="0"/>
            </a:endParaRPr>
          </a:p>
        </p:txBody>
      </p:sp>
      <p:sp>
        <p:nvSpPr>
          <p:cNvPr id="15" name="Title 14">
            <a:extLst>
              <a:ext uri="{FF2B5EF4-FFF2-40B4-BE49-F238E27FC236}">
                <a16:creationId xmlns:a16="http://schemas.microsoft.com/office/drawing/2014/main" id="{53A1831D-FF2B-E2CF-7B68-FA140247FE8B}"/>
              </a:ext>
            </a:extLst>
          </p:cNvPr>
          <p:cNvSpPr>
            <a:spLocks noGrp="1"/>
          </p:cNvSpPr>
          <p:nvPr>
            <p:ph type="title"/>
          </p:nvPr>
        </p:nvSpPr>
        <p:spPr>
          <a:xfrm>
            <a:off x="3095478" y="518215"/>
            <a:ext cx="8128000" cy="1036642"/>
          </a:xfrm>
        </p:spPr>
        <p:txBody>
          <a:bodyPr/>
          <a:lstStyle/>
          <a:p>
            <a:r>
              <a:rPr lang="lv-LV" dirty="0">
                <a:solidFill>
                  <a:schemeClr val="accent2">
                    <a:lumMod val="75000"/>
                  </a:schemeClr>
                </a:solidFill>
                <a:cs typeface="Raleway" pitchFamily="34" charset="-120"/>
              </a:rPr>
              <a:t>VDAA g</a:t>
            </a:r>
            <a:r>
              <a:rPr lang="en-US" dirty="0" err="1">
                <a:solidFill>
                  <a:schemeClr val="accent2">
                    <a:lumMod val="75000"/>
                  </a:schemeClr>
                </a:solidFill>
                <a:cs typeface="Raleway" pitchFamily="34" charset="-120"/>
              </a:rPr>
              <a:t>alvenie</a:t>
            </a:r>
            <a:r>
              <a:rPr lang="en-US" dirty="0">
                <a:solidFill>
                  <a:schemeClr val="accent2">
                    <a:lumMod val="75000"/>
                  </a:schemeClr>
                </a:solidFill>
                <a:cs typeface="Raleway" pitchFamily="34" charset="-120"/>
              </a:rPr>
              <a:t> </a:t>
            </a:r>
            <a:r>
              <a:rPr lang="en-US" dirty="0" err="1">
                <a:solidFill>
                  <a:schemeClr val="accent2">
                    <a:lumMod val="75000"/>
                  </a:schemeClr>
                </a:solidFill>
                <a:cs typeface="Raleway" pitchFamily="34" charset="-120"/>
              </a:rPr>
              <a:t>darbi</a:t>
            </a:r>
            <a:r>
              <a:rPr lang="en-US" dirty="0">
                <a:solidFill>
                  <a:schemeClr val="accent2">
                    <a:lumMod val="75000"/>
                  </a:schemeClr>
                </a:solidFill>
                <a:cs typeface="Raleway" pitchFamily="34" charset="-120"/>
              </a:rPr>
              <a:t> 2026</a:t>
            </a:r>
            <a:r>
              <a:rPr lang="lv-LV" dirty="0">
                <a:solidFill>
                  <a:schemeClr val="accent2">
                    <a:lumMod val="75000"/>
                  </a:schemeClr>
                </a:solidFill>
                <a:cs typeface="Raleway" pitchFamily="34" charset="-120"/>
              </a:rPr>
              <a:t>.gadā</a:t>
            </a:r>
            <a:endParaRPr lang="lv-LV" dirty="0">
              <a:solidFill>
                <a:schemeClr val="accent2">
                  <a:lumMod val="75000"/>
                </a:schemeClr>
              </a:solidFill>
            </a:endParaRPr>
          </a:p>
        </p:txBody>
      </p:sp>
      <p:sp>
        <p:nvSpPr>
          <p:cNvPr id="2" name="Slide Number Placeholder 6">
            <a:extLst>
              <a:ext uri="{FF2B5EF4-FFF2-40B4-BE49-F238E27FC236}">
                <a16:creationId xmlns:a16="http://schemas.microsoft.com/office/drawing/2014/main" id="{13BB0719-27E1-AF4C-55CA-5E059D509A77}"/>
              </a:ext>
            </a:extLst>
          </p:cNvPr>
          <p:cNvSpPr txBox="1">
            <a:spLocks/>
          </p:cNvSpPr>
          <p:nvPr/>
        </p:nvSpPr>
        <p:spPr>
          <a:xfrm>
            <a:off x="11379200" y="6324600"/>
            <a:ext cx="406400" cy="30480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82000"/>
                  </a:schemeClr>
                </a:solidFill>
                <a:latin typeface="Verdana" panose="020B060403050404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50152C-A5AE-4037-8E77-C398DB665690}" type="slidenum">
              <a:rPr kumimoji="0" lang="en-US" altLang="en-US" sz="1000" b="0" i="0" u="none" strike="noStrike" kern="1200" cap="none" spc="0" normalizeH="0" baseline="0" noProof="0" smtClean="0">
                <a:ln>
                  <a:noFill/>
                </a:ln>
                <a:solidFill>
                  <a:prstClr val="black">
                    <a:tint val="82000"/>
                  </a:prstClr>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en-US" sz="1000" b="0" i="0" u="none" strike="noStrike" kern="1200" cap="none" spc="0" normalizeH="0" baseline="0" noProof="0" dirty="0">
              <a:ln>
                <a:noFill/>
              </a:ln>
              <a:solidFill>
                <a:prstClr val="black">
                  <a:tint val="82000"/>
                </a:prstClr>
              </a:solidFill>
              <a:effectLst/>
              <a:uLnTx/>
              <a:uFillTx/>
              <a:latin typeface="Verdana" panose="020B0604030504040204" pitchFamily="34" charset="0"/>
              <a:ea typeface="+mn-ea"/>
              <a:cs typeface="+mn-cs"/>
            </a:endParaRPr>
          </a:p>
        </p:txBody>
      </p:sp>
      <p:sp>
        <p:nvSpPr>
          <p:cNvPr id="16" name="Rectangle 15">
            <a:extLst>
              <a:ext uri="{FF2B5EF4-FFF2-40B4-BE49-F238E27FC236}">
                <a16:creationId xmlns:a16="http://schemas.microsoft.com/office/drawing/2014/main" id="{ACA7DAF8-88CF-E1AB-C2AA-93FD63143489}"/>
              </a:ext>
            </a:extLst>
          </p:cNvPr>
          <p:cNvSpPr/>
          <p:nvPr/>
        </p:nvSpPr>
        <p:spPr>
          <a:xfrm>
            <a:off x="10515600" y="108858"/>
            <a:ext cx="1465006" cy="642258"/>
          </a:xfrm>
          <a:prstGeom prst="rect">
            <a:avLst/>
          </a:prstGeom>
          <a:solidFill>
            <a:srgbClr val="4EA72E">
              <a:lumMod val="75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800" b="0" i="0" u="none" strike="noStrike" kern="0" cap="none" spc="0" normalizeH="0" baseline="0" noProof="0" dirty="0">
                <a:ln>
                  <a:noFill/>
                </a:ln>
                <a:solidFill>
                  <a:prstClr val="white"/>
                </a:solidFill>
                <a:effectLst/>
                <a:uLnTx/>
                <a:uFillTx/>
                <a:latin typeface="Aptos" panose="02110004020202020204"/>
                <a:ea typeface="+mn-ea"/>
                <a:cs typeface="+mn-cs"/>
              </a:rPr>
              <a:t>Uzdevumi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800" b="0" i="0" u="none" strike="noStrike" kern="0" cap="none" spc="0" normalizeH="0" baseline="0" noProof="0" dirty="0">
                <a:ln>
                  <a:noFill/>
                </a:ln>
                <a:solidFill>
                  <a:prstClr val="white"/>
                </a:solidFill>
                <a:effectLst/>
                <a:uLnTx/>
                <a:uFillTx/>
                <a:latin typeface="Aptos" panose="02110004020202020204"/>
                <a:ea typeface="+mn-ea"/>
                <a:cs typeface="+mn-cs"/>
              </a:rPr>
              <a:t>2026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6EF91-2A4D-B82A-C638-24FDC098E1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955D50-9E6D-5030-69B8-1F5BC1959334}"/>
              </a:ext>
            </a:extLst>
          </p:cNvPr>
          <p:cNvSpPr>
            <a:spLocks noGrp="1"/>
          </p:cNvSpPr>
          <p:nvPr>
            <p:ph type="title"/>
          </p:nvPr>
        </p:nvSpPr>
        <p:spPr>
          <a:xfrm>
            <a:off x="2387600" y="228600"/>
            <a:ext cx="9296400" cy="762000"/>
          </a:xfrm>
        </p:spPr>
        <p:txBody>
          <a:bodyPr>
            <a:noAutofit/>
          </a:bodyPr>
          <a:lstStyle/>
          <a:p>
            <a:pPr algn="ctr"/>
            <a:r>
              <a:rPr lang="lv-LV" dirty="0">
                <a:solidFill>
                  <a:srgbClr val="008000"/>
                </a:solidFill>
              </a:rPr>
              <a:t>Par VARAM paveiktajiem darbiem</a:t>
            </a:r>
            <a:br>
              <a:rPr lang="lv-LV" dirty="0">
                <a:solidFill>
                  <a:srgbClr val="008000"/>
                </a:solidFill>
              </a:rPr>
            </a:br>
            <a:endParaRPr lang="lv-LV" dirty="0">
              <a:solidFill>
                <a:srgbClr val="008000"/>
              </a:solidFill>
            </a:endParaRPr>
          </a:p>
        </p:txBody>
      </p:sp>
      <p:pic>
        <p:nvPicPr>
          <p:cNvPr id="7" name="Picture 6" descr="A white line drawing of people and a clock&#10;&#10;AI-generated content may be incorrect.">
            <a:extLst>
              <a:ext uri="{FF2B5EF4-FFF2-40B4-BE49-F238E27FC236}">
                <a16:creationId xmlns:a16="http://schemas.microsoft.com/office/drawing/2014/main" id="{23A5BEA4-2606-AF1D-7ED1-A977DB59E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3878" y="241553"/>
            <a:ext cx="1666475" cy="1571133"/>
          </a:xfrm>
          <a:prstGeom prst="rect">
            <a:avLst/>
          </a:prstGeom>
        </p:spPr>
      </p:pic>
      <p:sp>
        <p:nvSpPr>
          <p:cNvPr id="8" name="TextBox 7">
            <a:extLst>
              <a:ext uri="{FF2B5EF4-FFF2-40B4-BE49-F238E27FC236}">
                <a16:creationId xmlns:a16="http://schemas.microsoft.com/office/drawing/2014/main" id="{BBC262A2-49F0-361D-1430-4A9B139EEC85}"/>
              </a:ext>
            </a:extLst>
          </p:cNvPr>
          <p:cNvSpPr txBox="1"/>
          <p:nvPr/>
        </p:nvSpPr>
        <p:spPr>
          <a:xfrm>
            <a:off x="1841501" y="1712974"/>
            <a:ext cx="10307038" cy="646331"/>
          </a:xfrm>
          <a:prstGeom prst="rect">
            <a:avLst/>
          </a:prstGeom>
          <a:solidFill>
            <a:schemeClr val="accent3">
              <a:lumMod val="20000"/>
              <a:lumOff val="80000"/>
            </a:schemeClr>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Lai Latvijā tiktu aprīkotas </a:t>
            </a: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500 </a:t>
            </a:r>
            <a:r>
              <a:rPr kumimoji="0" lang="lv-LV" sz="1200" b="1"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patvertnes</a:t>
            </a: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visos Latvijas reģionos, tam atvēlēti </a:t>
            </a: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22,19 milj. </a:t>
            </a:r>
            <a:r>
              <a:rPr kumimoji="0" lang="lv-LV" sz="1200" b="1" i="1"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euro</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no ES fondu finansējuma</a:t>
            </a: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Šī programma iet uz priekšu. Jau šobrīd izskatīšanā ir 68 projekti, kuros iekļauta 515 objektu pārbūve vai atjaunošana, pielāgojot tās III. kategorijas patvertņu ierīkošanai.</a:t>
            </a:r>
          </a:p>
        </p:txBody>
      </p:sp>
      <p:sp>
        <p:nvSpPr>
          <p:cNvPr id="11" name="TextBox 10">
            <a:extLst>
              <a:ext uri="{FF2B5EF4-FFF2-40B4-BE49-F238E27FC236}">
                <a16:creationId xmlns:a16="http://schemas.microsoft.com/office/drawing/2014/main" id="{E16F42C3-0E90-3C94-FE81-48E1C13DBD51}"/>
              </a:ext>
            </a:extLst>
          </p:cNvPr>
          <p:cNvSpPr txBox="1"/>
          <p:nvPr/>
        </p:nvSpPr>
        <p:spPr>
          <a:xfrm>
            <a:off x="2081247" y="950974"/>
            <a:ext cx="7623106" cy="369332"/>
          </a:xfrm>
          <a:prstGeom prst="rect">
            <a:avLst/>
          </a:prstGeom>
          <a:solidFill>
            <a:schemeClr val="accent6">
              <a:lumMod val="20000"/>
              <a:lumOff val="8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srgbClr val="008000"/>
                </a:solidFill>
                <a:effectLst/>
                <a:uLnTx/>
                <a:uFillTx/>
                <a:latin typeface="Verdana" panose="020B0604030504040204" pitchFamily="34" charset="0"/>
                <a:ea typeface="Verdana" panose="020B0604030504040204" pitchFamily="34" charset="0"/>
                <a:cs typeface="+mn-cs"/>
              </a:rPr>
              <a:t>1. Reģionāla attīstība un pašvaldību pārraudzības joma</a:t>
            </a:r>
            <a:endParaRPr kumimoji="0" lang="lv-LV" sz="1800" b="0" i="0" u="none" strike="noStrike" kern="1200" cap="none" spc="0" normalizeH="0" baseline="0" noProof="0" dirty="0">
              <a:ln>
                <a:noFill/>
              </a:ln>
              <a:solidFill>
                <a:srgbClr val="008000"/>
              </a:solidFill>
              <a:effectLst/>
              <a:uLnTx/>
              <a:uFillTx/>
              <a:latin typeface="Verdana" panose="020B0604030504040204" pitchFamily="34" charset="0"/>
              <a:ea typeface="Verdana" panose="020B0604030504040204" pitchFamily="34" charset="0"/>
              <a:cs typeface="+mn-cs"/>
            </a:endParaRPr>
          </a:p>
        </p:txBody>
      </p:sp>
      <p:sp>
        <p:nvSpPr>
          <p:cNvPr id="14" name="TextBox 13">
            <a:extLst>
              <a:ext uri="{FF2B5EF4-FFF2-40B4-BE49-F238E27FC236}">
                <a16:creationId xmlns:a16="http://schemas.microsoft.com/office/drawing/2014/main" id="{4A855C87-DB5E-5E90-A14F-7F79E517D7D1}"/>
              </a:ext>
            </a:extLst>
          </p:cNvPr>
          <p:cNvSpPr txBox="1"/>
          <p:nvPr/>
        </p:nvSpPr>
        <p:spPr>
          <a:xfrm>
            <a:off x="2462247" y="1358769"/>
            <a:ext cx="2397620" cy="307777"/>
          </a:xfrm>
          <a:prstGeom prst="rect">
            <a:avLst/>
          </a:prstGeom>
          <a:solidFill>
            <a:schemeClr val="accent3">
              <a:lumMod val="60000"/>
              <a:lumOff val="40000"/>
            </a:schemeClr>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DROŠĪBAS ASPEKTS</a:t>
            </a:r>
          </a:p>
        </p:txBody>
      </p:sp>
      <p:sp>
        <p:nvSpPr>
          <p:cNvPr id="15" name="TextBox 14">
            <a:extLst>
              <a:ext uri="{FF2B5EF4-FFF2-40B4-BE49-F238E27FC236}">
                <a16:creationId xmlns:a16="http://schemas.microsoft.com/office/drawing/2014/main" id="{F164A9DA-3AB0-81C0-AE9F-BB0D5C220DAC}"/>
              </a:ext>
            </a:extLst>
          </p:cNvPr>
          <p:cNvSpPr txBox="1"/>
          <p:nvPr/>
        </p:nvSpPr>
        <p:spPr>
          <a:xfrm>
            <a:off x="1884964" y="3434650"/>
            <a:ext cx="10263576" cy="461665"/>
          </a:xfrm>
          <a:prstGeom prst="rect">
            <a:avLst/>
          </a:prstGeom>
          <a:solidFill>
            <a:schemeClr val="accent3">
              <a:lumMod val="20000"/>
              <a:lumOff val="80000"/>
            </a:schemeClr>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ES kontekstā nozīme</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 rasta kopēja izpratne par  Latvijas un kopējas ES </a:t>
            </a: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austrumu pierobežas nozīmi</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Ir pamatota cerība, ka tas izpaudīsies īpašos finanšu instrumenta līdzekļos nākošajā ES fondu plānošanas periodā. </a:t>
            </a:r>
          </a:p>
        </p:txBody>
      </p:sp>
      <p:sp>
        <p:nvSpPr>
          <p:cNvPr id="16" name="TextBox 15">
            <a:extLst>
              <a:ext uri="{FF2B5EF4-FFF2-40B4-BE49-F238E27FC236}">
                <a16:creationId xmlns:a16="http://schemas.microsoft.com/office/drawing/2014/main" id="{7016875B-A4D0-286A-93F8-09B228C51D36}"/>
              </a:ext>
            </a:extLst>
          </p:cNvPr>
          <p:cNvSpPr txBox="1"/>
          <p:nvPr/>
        </p:nvSpPr>
        <p:spPr>
          <a:xfrm>
            <a:off x="2387600" y="5324192"/>
            <a:ext cx="4607420" cy="307777"/>
          </a:xfrm>
          <a:prstGeom prst="rect">
            <a:avLst/>
          </a:prstGeom>
          <a:solidFill>
            <a:schemeClr val="accent3">
              <a:lumMod val="60000"/>
              <a:lumOff val="40000"/>
            </a:schemeClr>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PAŠVALDĪBU DARBĪBAS PĀRRAUDZĪBA</a:t>
            </a:r>
          </a:p>
        </p:txBody>
      </p:sp>
      <p:sp>
        <p:nvSpPr>
          <p:cNvPr id="17" name="TextBox 16">
            <a:extLst>
              <a:ext uri="{FF2B5EF4-FFF2-40B4-BE49-F238E27FC236}">
                <a16:creationId xmlns:a16="http://schemas.microsoft.com/office/drawing/2014/main" id="{079E9CFF-CC24-7F2E-1A30-E2C8BA4ACCCF}"/>
              </a:ext>
            </a:extLst>
          </p:cNvPr>
          <p:cNvSpPr txBox="1"/>
          <p:nvPr/>
        </p:nvSpPr>
        <p:spPr>
          <a:xfrm>
            <a:off x="16840" y="5676193"/>
            <a:ext cx="10307037" cy="461665"/>
          </a:xfrm>
          <a:prstGeom prst="rect">
            <a:avLst/>
          </a:prstGeom>
          <a:solidFill>
            <a:schemeClr val="accent3">
              <a:lumMod val="40000"/>
              <a:lumOff val="60000"/>
            </a:schemeClr>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Par likuma Par valsts noslēpumu ievērošanu</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Šobrīd, ņemot vērā pielaides valsts noslēpumam nepieciešamību pašvaldību augstākām amatpersonām, ar ministra rīkojumu atstādināts viens pašvaldības priekšsēdētājs.</a:t>
            </a:r>
          </a:p>
        </p:txBody>
      </p:sp>
      <p:sp>
        <p:nvSpPr>
          <p:cNvPr id="3" name="TextBox 2">
            <a:extLst>
              <a:ext uri="{FF2B5EF4-FFF2-40B4-BE49-F238E27FC236}">
                <a16:creationId xmlns:a16="http://schemas.microsoft.com/office/drawing/2014/main" id="{2DB48970-794B-718C-D067-B6CE1D3417C0}"/>
              </a:ext>
            </a:extLst>
          </p:cNvPr>
          <p:cNvSpPr txBox="1"/>
          <p:nvPr/>
        </p:nvSpPr>
        <p:spPr>
          <a:xfrm>
            <a:off x="16840" y="2427303"/>
            <a:ext cx="10307038" cy="1015663"/>
          </a:xfrm>
          <a:prstGeom prst="rect">
            <a:avLst/>
          </a:prstGeom>
          <a:solidFill>
            <a:schemeClr val="accent3">
              <a:lumMod val="40000"/>
              <a:lumOff val="60000"/>
            </a:schemeClr>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Reģionālā pārvaldībā</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būtiskā nozīme ir saistīta ar pierobežu reģionu attīstību atbilstoši jau iepriekš valdībā 2025. gada 20. janvārī apstiprinātajam</a:t>
            </a: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Rīcības plānam Latvijas Austrumu pierobežas ekonomiskajai izaugsmei un drošības stiprināšanai</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2025.–2027. gadam. </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Notiek šī plāna ieviešana un regulārā atskaitīšanās par to. Rīcības plāna finansējums sastāda </a:t>
            </a: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644,6 milj. </a:t>
            </a:r>
            <a:r>
              <a:rPr kumimoji="0" lang="lv-LV" sz="1200" b="1" i="1"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euro</a:t>
            </a:r>
            <a:r>
              <a:rPr kumimoji="0" lang="lv-LV" sz="12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Plānots radīt vismaz 1800 jaunas darbavietas un piesaistīt privātās investīcijas vismaz 56,9 milj. </a:t>
            </a:r>
            <a:r>
              <a:rPr kumimoji="0" lang="lv-LV" sz="1200" b="0" i="1"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euro</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apmērā.</a:t>
            </a:r>
          </a:p>
        </p:txBody>
      </p:sp>
      <p:sp>
        <p:nvSpPr>
          <p:cNvPr id="4" name="TextBox 3">
            <a:extLst>
              <a:ext uri="{FF2B5EF4-FFF2-40B4-BE49-F238E27FC236}">
                <a16:creationId xmlns:a16="http://schemas.microsoft.com/office/drawing/2014/main" id="{3011B692-64B6-170F-CA50-18066181698A}"/>
              </a:ext>
            </a:extLst>
          </p:cNvPr>
          <p:cNvSpPr txBox="1"/>
          <p:nvPr/>
        </p:nvSpPr>
        <p:spPr>
          <a:xfrm>
            <a:off x="1884964" y="4604647"/>
            <a:ext cx="10263576" cy="646331"/>
          </a:xfrm>
          <a:prstGeom prst="rect">
            <a:avLst/>
          </a:prstGeom>
          <a:solidFill>
            <a:schemeClr val="accent3">
              <a:lumMod val="20000"/>
              <a:lumOff val="80000"/>
            </a:schemeClr>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Ar Atveseļošanas fonda finansējumu </a:t>
            </a: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67,12 milj. </a:t>
            </a:r>
            <a:r>
              <a:rPr kumimoji="0" lang="lv-LV" sz="1200" b="1" i="1"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euro</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apmērā norit </a:t>
            </a: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4 nacionālas nozīmes industriālo parku būvniecība reģionos</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Tā rezultātā plānots piesaistīt komersantu </a:t>
            </a:r>
            <a:r>
              <a:rPr kumimoji="0" lang="lv-LV" sz="12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nefinanšu</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investīcijas vismaz 85 milj. </a:t>
            </a:r>
            <a:r>
              <a:rPr kumimoji="0" lang="lv-LV" sz="12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euro</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apmērā, kas dos iespēju radīt jaunas darbavietas.</a:t>
            </a:r>
          </a:p>
        </p:txBody>
      </p:sp>
      <p:sp>
        <p:nvSpPr>
          <p:cNvPr id="5" name="TextBox 4">
            <a:extLst>
              <a:ext uri="{FF2B5EF4-FFF2-40B4-BE49-F238E27FC236}">
                <a16:creationId xmlns:a16="http://schemas.microsoft.com/office/drawing/2014/main" id="{70FA0B5D-57BC-9A0E-5B5D-E8118354CFF7}"/>
              </a:ext>
            </a:extLst>
          </p:cNvPr>
          <p:cNvSpPr txBox="1"/>
          <p:nvPr/>
        </p:nvSpPr>
        <p:spPr>
          <a:xfrm>
            <a:off x="1882281" y="6184700"/>
            <a:ext cx="10263577" cy="461665"/>
          </a:xfrm>
          <a:prstGeom prst="rect">
            <a:avLst/>
          </a:prstGeom>
          <a:solidFill>
            <a:schemeClr val="accent3">
              <a:lumMod val="20000"/>
              <a:lumOff val="80000"/>
            </a:schemeClr>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Teritorijas plānojumi pēc ATR</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kurus intensīvi gatavo pašvaldības. Ministrijai būtiska loma par likumības ievērošanu tieši saistībā ar teritorijas plānojumu izstrādi un īstenošanu.</a:t>
            </a:r>
          </a:p>
        </p:txBody>
      </p:sp>
      <p:sp>
        <p:nvSpPr>
          <p:cNvPr id="9" name="TextBox 8">
            <a:extLst>
              <a:ext uri="{FF2B5EF4-FFF2-40B4-BE49-F238E27FC236}">
                <a16:creationId xmlns:a16="http://schemas.microsoft.com/office/drawing/2014/main" id="{0307560B-AE36-DF03-3E29-D8D64786BA8D}"/>
              </a:ext>
            </a:extLst>
          </p:cNvPr>
          <p:cNvSpPr txBox="1"/>
          <p:nvPr/>
        </p:nvSpPr>
        <p:spPr>
          <a:xfrm>
            <a:off x="16840" y="3958316"/>
            <a:ext cx="10307037" cy="646331"/>
          </a:xfrm>
          <a:prstGeom prst="rect">
            <a:avLst/>
          </a:prstGeom>
          <a:solidFill>
            <a:schemeClr val="accent3">
              <a:lumMod val="40000"/>
              <a:lumOff val="60000"/>
            </a:schemeClr>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ES fondu investīcijas tieši pašvaldībās esošajā plānošanas periodā sasnieguši  </a:t>
            </a: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297,41 milj. </a:t>
            </a:r>
            <a:r>
              <a:rPr kumimoji="0" lang="lv-LV" sz="1200" b="1" i="1"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euro</a:t>
            </a:r>
            <a:r>
              <a:rPr kumimoji="0" lang="lv-LV"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apmērā:</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publiskās infrastruktūras attīstībai, publiskās </a:t>
            </a:r>
            <a:r>
              <a:rPr kumimoji="0" lang="lv-LV" sz="12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ārtelpas</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attīstībai, pirmsskolas izglītības iestāžu infrastruktūrai un bērnu pieskatīšanas pakalpojumiem, viedajiem risinājumiem.</a:t>
            </a:r>
          </a:p>
        </p:txBody>
      </p:sp>
      <p:grpSp>
        <p:nvGrpSpPr>
          <p:cNvPr id="12" name="Google Shape;9679;p77">
            <a:extLst>
              <a:ext uri="{FF2B5EF4-FFF2-40B4-BE49-F238E27FC236}">
                <a16:creationId xmlns:a16="http://schemas.microsoft.com/office/drawing/2014/main" id="{6AFF445F-139C-DF8A-D2CB-6576F5227364}"/>
              </a:ext>
            </a:extLst>
          </p:cNvPr>
          <p:cNvGrpSpPr/>
          <p:nvPr/>
        </p:nvGrpSpPr>
        <p:grpSpPr>
          <a:xfrm>
            <a:off x="720287" y="3472490"/>
            <a:ext cx="493217" cy="491405"/>
            <a:chOff x="-63666550" y="2278975"/>
            <a:chExt cx="319800" cy="318625"/>
          </a:xfrm>
          <a:solidFill>
            <a:srgbClr val="29702A"/>
          </a:solidFill>
        </p:grpSpPr>
        <p:sp>
          <p:nvSpPr>
            <p:cNvPr id="13" name="Google Shape;9680;p77">
              <a:extLst>
                <a:ext uri="{FF2B5EF4-FFF2-40B4-BE49-F238E27FC236}">
                  <a16:creationId xmlns:a16="http://schemas.microsoft.com/office/drawing/2014/main" id="{6A76C31B-427D-DB64-6136-55E16D425506}"/>
                </a:ext>
              </a:extLst>
            </p:cNvPr>
            <p:cNvSpPr/>
            <p:nvPr/>
          </p:nvSpPr>
          <p:spPr>
            <a:xfrm>
              <a:off x="-63481450" y="2309700"/>
              <a:ext cx="62225" cy="146525"/>
            </a:xfrm>
            <a:custGeom>
              <a:avLst/>
              <a:gdLst/>
              <a:ahLst/>
              <a:cxnLst/>
              <a:rect l="l" t="t" r="r" b="b"/>
              <a:pathLst>
                <a:path w="2489" h="5861" extrusionOk="0">
                  <a:moveTo>
                    <a:pt x="1229" y="0"/>
                  </a:moveTo>
                  <a:cubicBezTo>
                    <a:pt x="977" y="0"/>
                    <a:pt x="819" y="189"/>
                    <a:pt x="819" y="441"/>
                  </a:cubicBezTo>
                  <a:lnTo>
                    <a:pt x="819" y="694"/>
                  </a:lnTo>
                  <a:cubicBezTo>
                    <a:pt x="347" y="883"/>
                    <a:pt x="0" y="1324"/>
                    <a:pt x="0" y="1891"/>
                  </a:cubicBezTo>
                  <a:cubicBezTo>
                    <a:pt x="0" y="2552"/>
                    <a:pt x="536" y="2962"/>
                    <a:pt x="977" y="3277"/>
                  </a:cubicBezTo>
                  <a:cubicBezTo>
                    <a:pt x="1292" y="3497"/>
                    <a:pt x="1638" y="3749"/>
                    <a:pt x="1638" y="3970"/>
                  </a:cubicBezTo>
                  <a:cubicBezTo>
                    <a:pt x="1607" y="4254"/>
                    <a:pt x="1418" y="4411"/>
                    <a:pt x="1197" y="4411"/>
                  </a:cubicBezTo>
                  <a:cubicBezTo>
                    <a:pt x="977" y="4411"/>
                    <a:pt x="819" y="4222"/>
                    <a:pt x="819" y="3970"/>
                  </a:cubicBezTo>
                  <a:cubicBezTo>
                    <a:pt x="819" y="3749"/>
                    <a:pt x="630" y="3560"/>
                    <a:pt x="410" y="3560"/>
                  </a:cubicBezTo>
                  <a:cubicBezTo>
                    <a:pt x="189" y="3560"/>
                    <a:pt x="0" y="3749"/>
                    <a:pt x="0" y="3970"/>
                  </a:cubicBezTo>
                  <a:cubicBezTo>
                    <a:pt x="0" y="4537"/>
                    <a:pt x="347" y="4978"/>
                    <a:pt x="819" y="5167"/>
                  </a:cubicBezTo>
                  <a:lnTo>
                    <a:pt x="819" y="5419"/>
                  </a:lnTo>
                  <a:cubicBezTo>
                    <a:pt x="819" y="5671"/>
                    <a:pt x="1008" y="5860"/>
                    <a:pt x="1197" y="5860"/>
                  </a:cubicBezTo>
                  <a:cubicBezTo>
                    <a:pt x="1449" y="5860"/>
                    <a:pt x="1638" y="5671"/>
                    <a:pt x="1638" y="5419"/>
                  </a:cubicBezTo>
                  <a:lnTo>
                    <a:pt x="1638" y="5167"/>
                  </a:lnTo>
                  <a:cubicBezTo>
                    <a:pt x="2111" y="5010"/>
                    <a:pt x="2489" y="4537"/>
                    <a:pt x="2489" y="3970"/>
                  </a:cubicBezTo>
                  <a:cubicBezTo>
                    <a:pt x="2489" y="3308"/>
                    <a:pt x="1922" y="2930"/>
                    <a:pt x="1481" y="2615"/>
                  </a:cubicBezTo>
                  <a:cubicBezTo>
                    <a:pt x="1166" y="2363"/>
                    <a:pt x="819" y="2143"/>
                    <a:pt x="819" y="1891"/>
                  </a:cubicBezTo>
                  <a:cubicBezTo>
                    <a:pt x="819" y="1670"/>
                    <a:pt x="1008" y="1450"/>
                    <a:pt x="1229" y="1450"/>
                  </a:cubicBezTo>
                  <a:cubicBezTo>
                    <a:pt x="1449" y="1450"/>
                    <a:pt x="1638" y="1670"/>
                    <a:pt x="1638" y="1891"/>
                  </a:cubicBezTo>
                  <a:cubicBezTo>
                    <a:pt x="1638" y="2111"/>
                    <a:pt x="1859" y="2332"/>
                    <a:pt x="2048" y="2332"/>
                  </a:cubicBezTo>
                  <a:cubicBezTo>
                    <a:pt x="2269" y="2332"/>
                    <a:pt x="2489" y="2111"/>
                    <a:pt x="2489" y="1891"/>
                  </a:cubicBezTo>
                  <a:cubicBezTo>
                    <a:pt x="2489" y="1324"/>
                    <a:pt x="2111" y="914"/>
                    <a:pt x="1638" y="694"/>
                  </a:cubicBezTo>
                  <a:lnTo>
                    <a:pt x="1638" y="441"/>
                  </a:lnTo>
                  <a:cubicBezTo>
                    <a:pt x="1638" y="189"/>
                    <a:pt x="1449" y="0"/>
                    <a:pt x="1229" y="0"/>
                  </a:cubicBezTo>
                  <a:close/>
                </a:path>
              </a:pathLst>
            </a:custGeom>
            <a:grp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18" name="Google Shape;9681;p77">
              <a:extLst>
                <a:ext uri="{FF2B5EF4-FFF2-40B4-BE49-F238E27FC236}">
                  <a16:creationId xmlns:a16="http://schemas.microsoft.com/office/drawing/2014/main" id="{B570BF67-AD5F-4559-3B23-2F5DD1BD8E04}"/>
                </a:ext>
              </a:extLst>
            </p:cNvPr>
            <p:cNvSpPr/>
            <p:nvPr/>
          </p:nvSpPr>
          <p:spPr>
            <a:xfrm>
              <a:off x="-63666550" y="2278975"/>
              <a:ext cx="319800" cy="318625"/>
            </a:xfrm>
            <a:custGeom>
              <a:avLst/>
              <a:gdLst/>
              <a:ahLst/>
              <a:cxnLst/>
              <a:rect l="l" t="t" r="r" b="b"/>
              <a:pathLst>
                <a:path w="12792" h="12745" extrusionOk="0">
                  <a:moveTo>
                    <a:pt x="8601" y="914"/>
                  </a:moveTo>
                  <a:cubicBezTo>
                    <a:pt x="10429" y="914"/>
                    <a:pt x="11909" y="2427"/>
                    <a:pt x="11909" y="4222"/>
                  </a:cubicBezTo>
                  <a:cubicBezTo>
                    <a:pt x="11909" y="6050"/>
                    <a:pt x="10429" y="7530"/>
                    <a:pt x="8601" y="7530"/>
                  </a:cubicBezTo>
                  <a:cubicBezTo>
                    <a:pt x="7971" y="7530"/>
                    <a:pt x="7404" y="7373"/>
                    <a:pt x="6869" y="7026"/>
                  </a:cubicBezTo>
                  <a:lnTo>
                    <a:pt x="7089" y="6270"/>
                  </a:lnTo>
                  <a:cubicBezTo>
                    <a:pt x="7144" y="5997"/>
                    <a:pt x="6938" y="5748"/>
                    <a:pt x="6677" y="5748"/>
                  </a:cubicBezTo>
                  <a:cubicBezTo>
                    <a:pt x="6637" y="5748"/>
                    <a:pt x="6596" y="5754"/>
                    <a:pt x="6554" y="5766"/>
                  </a:cubicBezTo>
                  <a:lnTo>
                    <a:pt x="5829" y="5955"/>
                  </a:lnTo>
                  <a:cubicBezTo>
                    <a:pt x="5514" y="5451"/>
                    <a:pt x="5293" y="4852"/>
                    <a:pt x="5293" y="4222"/>
                  </a:cubicBezTo>
                  <a:cubicBezTo>
                    <a:pt x="5293" y="2364"/>
                    <a:pt x="6774" y="914"/>
                    <a:pt x="8601" y="914"/>
                  </a:cubicBezTo>
                  <a:close/>
                  <a:moveTo>
                    <a:pt x="6050" y="6711"/>
                  </a:moveTo>
                  <a:lnTo>
                    <a:pt x="5041" y="10303"/>
                  </a:lnTo>
                  <a:lnTo>
                    <a:pt x="4789" y="9421"/>
                  </a:lnTo>
                  <a:cubicBezTo>
                    <a:pt x="4749" y="9221"/>
                    <a:pt x="4571" y="9098"/>
                    <a:pt x="4389" y="9098"/>
                  </a:cubicBezTo>
                  <a:cubicBezTo>
                    <a:pt x="4284" y="9098"/>
                    <a:pt x="4177" y="9139"/>
                    <a:pt x="4096" y="9232"/>
                  </a:cubicBezTo>
                  <a:lnTo>
                    <a:pt x="1418" y="11910"/>
                  </a:lnTo>
                  <a:lnTo>
                    <a:pt x="820" y="11311"/>
                  </a:lnTo>
                  <a:lnTo>
                    <a:pt x="3529" y="8665"/>
                  </a:lnTo>
                  <a:cubicBezTo>
                    <a:pt x="3781" y="8444"/>
                    <a:pt x="3655" y="8034"/>
                    <a:pt x="3340" y="7971"/>
                  </a:cubicBezTo>
                  <a:lnTo>
                    <a:pt x="2458" y="7719"/>
                  </a:lnTo>
                  <a:lnTo>
                    <a:pt x="6050" y="6711"/>
                  </a:lnTo>
                  <a:close/>
                  <a:moveTo>
                    <a:pt x="8664" y="1"/>
                  </a:moveTo>
                  <a:cubicBezTo>
                    <a:pt x="6365" y="1"/>
                    <a:pt x="4506" y="1860"/>
                    <a:pt x="4506" y="4159"/>
                  </a:cubicBezTo>
                  <a:cubicBezTo>
                    <a:pt x="4506" y="4852"/>
                    <a:pt x="4663" y="5514"/>
                    <a:pt x="5041" y="6113"/>
                  </a:cubicBezTo>
                  <a:lnTo>
                    <a:pt x="820" y="7341"/>
                  </a:lnTo>
                  <a:cubicBezTo>
                    <a:pt x="631" y="7373"/>
                    <a:pt x="505" y="7562"/>
                    <a:pt x="505" y="7719"/>
                  </a:cubicBezTo>
                  <a:cubicBezTo>
                    <a:pt x="505" y="7940"/>
                    <a:pt x="631" y="8097"/>
                    <a:pt x="820" y="8129"/>
                  </a:cubicBezTo>
                  <a:lnTo>
                    <a:pt x="2458" y="8570"/>
                  </a:lnTo>
                  <a:lnTo>
                    <a:pt x="316" y="10712"/>
                  </a:lnTo>
                  <a:cubicBezTo>
                    <a:pt x="1" y="11027"/>
                    <a:pt x="1" y="11563"/>
                    <a:pt x="316" y="11910"/>
                  </a:cubicBezTo>
                  <a:lnTo>
                    <a:pt x="883" y="12508"/>
                  </a:lnTo>
                  <a:cubicBezTo>
                    <a:pt x="1040" y="12666"/>
                    <a:pt x="1253" y="12744"/>
                    <a:pt x="1469" y="12744"/>
                  </a:cubicBezTo>
                  <a:cubicBezTo>
                    <a:pt x="1686" y="12744"/>
                    <a:pt x="1907" y="12666"/>
                    <a:pt x="2080" y="12508"/>
                  </a:cubicBezTo>
                  <a:lnTo>
                    <a:pt x="4254" y="10334"/>
                  </a:lnTo>
                  <a:lnTo>
                    <a:pt x="4663" y="11973"/>
                  </a:lnTo>
                  <a:cubicBezTo>
                    <a:pt x="4727" y="12181"/>
                    <a:pt x="4906" y="12292"/>
                    <a:pt x="5078" y="12292"/>
                  </a:cubicBezTo>
                  <a:cubicBezTo>
                    <a:pt x="5244" y="12292"/>
                    <a:pt x="5405" y="12189"/>
                    <a:pt x="5451" y="11973"/>
                  </a:cubicBezTo>
                  <a:lnTo>
                    <a:pt x="6680" y="7782"/>
                  </a:lnTo>
                  <a:cubicBezTo>
                    <a:pt x="7278" y="8097"/>
                    <a:pt x="7940" y="8286"/>
                    <a:pt x="8664" y="8286"/>
                  </a:cubicBezTo>
                  <a:cubicBezTo>
                    <a:pt x="10933" y="8286"/>
                    <a:pt x="12792" y="6428"/>
                    <a:pt x="12792" y="4159"/>
                  </a:cubicBezTo>
                  <a:cubicBezTo>
                    <a:pt x="12792" y="1860"/>
                    <a:pt x="10933" y="1"/>
                    <a:pt x="8664" y="1"/>
                  </a:cubicBezTo>
                  <a:close/>
                </a:path>
              </a:pathLst>
            </a:custGeom>
            <a:grp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grpSp>
      <p:sp>
        <p:nvSpPr>
          <p:cNvPr id="19" name="Google Shape;9865;p77">
            <a:extLst>
              <a:ext uri="{FF2B5EF4-FFF2-40B4-BE49-F238E27FC236}">
                <a16:creationId xmlns:a16="http://schemas.microsoft.com/office/drawing/2014/main" id="{9B10D8F9-B5B9-3794-4A9B-133B71BDD5A3}"/>
              </a:ext>
            </a:extLst>
          </p:cNvPr>
          <p:cNvSpPr/>
          <p:nvPr/>
        </p:nvSpPr>
        <p:spPr>
          <a:xfrm>
            <a:off x="817667" y="6182083"/>
            <a:ext cx="660896" cy="675918"/>
          </a:xfrm>
          <a:custGeom>
            <a:avLst/>
            <a:gdLst/>
            <a:ahLst/>
            <a:cxnLst/>
            <a:rect l="l" t="t" r="r" b="b"/>
            <a:pathLst>
              <a:path w="12005" h="11815" extrusionOk="0">
                <a:moveTo>
                  <a:pt x="6003" y="693"/>
                </a:moveTo>
                <a:cubicBezTo>
                  <a:pt x="6089" y="693"/>
                  <a:pt x="6176" y="725"/>
                  <a:pt x="6239" y="788"/>
                </a:cubicBezTo>
                <a:lnTo>
                  <a:pt x="8444" y="2993"/>
                </a:lnTo>
                <a:lnTo>
                  <a:pt x="7972" y="3466"/>
                </a:lnTo>
                <a:lnTo>
                  <a:pt x="7751" y="3214"/>
                </a:lnTo>
                <a:cubicBezTo>
                  <a:pt x="7562" y="3025"/>
                  <a:pt x="7279" y="2899"/>
                  <a:pt x="6995" y="2899"/>
                </a:cubicBezTo>
                <a:cubicBezTo>
                  <a:pt x="6711" y="2899"/>
                  <a:pt x="6459" y="3025"/>
                  <a:pt x="6239" y="3214"/>
                </a:cubicBezTo>
                <a:cubicBezTo>
                  <a:pt x="5861" y="3623"/>
                  <a:pt x="5861" y="4285"/>
                  <a:pt x="6239" y="4663"/>
                </a:cubicBezTo>
                <a:lnTo>
                  <a:pt x="6491" y="4915"/>
                </a:lnTo>
                <a:lnTo>
                  <a:pt x="6018" y="5388"/>
                </a:lnTo>
                <a:lnTo>
                  <a:pt x="5262" y="4631"/>
                </a:lnTo>
                <a:cubicBezTo>
                  <a:pt x="5199" y="4568"/>
                  <a:pt x="5113" y="4537"/>
                  <a:pt x="5026" y="4537"/>
                </a:cubicBezTo>
                <a:cubicBezTo>
                  <a:pt x="4939" y="4537"/>
                  <a:pt x="4853" y="4568"/>
                  <a:pt x="4790" y="4631"/>
                </a:cubicBezTo>
                <a:lnTo>
                  <a:pt x="4317" y="5104"/>
                </a:lnTo>
                <a:cubicBezTo>
                  <a:pt x="4254" y="5167"/>
                  <a:pt x="4167" y="5198"/>
                  <a:pt x="4081" y="5198"/>
                </a:cubicBezTo>
                <a:cubicBezTo>
                  <a:pt x="3994" y="5198"/>
                  <a:pt x="3907" y="5167"/>
                  <a:pt x="3844" y="5104"/>
                </a:cubicBezTo>
                <a:cubicBezTo>
                  <a:pt x="3718" y="4978"/>
                  <a:pt x="3718" y="4757"/>
                  <a:pt x="3844" y="4631"/>
                </a:cubicBezTo>
                <a:lnTo>
                  <a:pt x="4317" y="4159"/>
                </a:lnTo>
                <a:cubicBezTo>
                  <a:pt x="4443" y="4033"/>
                  <a:pt x="4443" y="3812"/>
                  <a:pt x="4317" y="3686"/>
                </a:cubicBezTo>
                <a:lnTo>
                  <a:pt x="3624" y="2993"/>
                </a:lnTo>
                <a:lnTo>
                  <a:pt x="5766" y="788"/>
                </a:lnTo>
                <a:cubicBezTo>
                  <a:pt x="5829" y="725"/>
                  <a:pt x="5916" y="693"/>
                  <a:pt x="6003" y="693"/>
                </a:cubicBezTo>
                <a:close/>
                <a:moveTo>
                  <a:pt x="3088" y="3466"/>
                </a:moveTo>
                <a:lnTo>
                  <a:pt x="3561" y="3938"/>
                </a:lnTo>
                <a:lnTo>
                  <a:pt x="3340" y="4159"/>
                </a:lnTo>
                <a:cubicBezTo>
                  <a:pt x="2931" y="4568"/>
                  <a:pt x="2931" y="5230"/>
                  <a:pt x="3340" y="5608"/>
                </a:cubicBezTo>
                <a:cubicBezTo>
                  <a:pt x="3529" y="5813"/>
                  <a:pt x="3797" y="5915"/>
                  <a:pt x="4065" y="5915"/>
                </a:cubicBezTo>
                <a:cubicBezTo>
                  <a:pt x="4333" y="5915"/>
                  <a:pt x="4601" y="5813"/>
                  <a:pt x="4790" y="5608"/>
                </a:cubicBezTo>
                <a:lnTo>
                  <a:pt x="5042" y="5388"/>
                </a:lnTo>
                <a:lnTo>
                  <a:pt x="5514" y="5860"/>
                </a:lnTo>
                <a:lnTo>
                  <a:pt x="4758" y="6616"/>
                </a:lnTo>
                <a:cubicBezTo>
                  <a:pt x="4632" y="6711"/>
                  <a:pt x="4632" y="6963"/>
                  <a:pt x="4758" y="7089"/>
                </a:cubicBezTo>
                <a:lnTo>
                  <a:pt x="5231" y="7561"/>
                </a:lnTo>
                <a:cubicBezTo>
                  <a:pt x="5357" y="7656"/>
                  <a:pt x="5357" y="7908"/>
                  <a:pt x="5231" y="8002"/>
                </a:cubicBezTo>
                <a:cubicBezTo>
                  <a:pt x="5168" y="8065"/>
                  <a:pt x="5081" y="8097"/>
                  <a:pt x="4994" y="8097"/>
                </a:cubicBezTo>
                <a:cubicBezTo>
                  <a:pt x="4908" y="8097"/>
                  <a:pt x="4821" y="8065"/>
                  <a:pt x="4758" y="8002"/>
                </a:cubicBezTo>
                <a:lnTo>
                  <a:pt x="4286" y="7561"/>
                </a:lnTo>
                <a:cubicBezTo>
                  <a:pt x="4223" y="7498"/>
                  <a:pt x="4136" y="7467"/>
                  <a:pt x="4049" y="7467"/>
                </a:cubicBezTo>
                <a:cubicBezTo>
                  <a:pt x="3963" y="7467"/>
                  <a:pt x="3876" y="7498"/>
                  <a:pt x="3813" y="7561"/>
                </a:cubicBezTo>
                <a:lnTo>
                  <a:pt x="3088" y="8254"/>
                </a:lnTo>
                <a:lnTo>
                  <a:pt x="883" y="6049"/>
                </a:lnTo>
                <a:cubicBezTo>
                  <a:pt x="789" y="6018"/>
                  <a:pt x="789" y="5829"/>
                  <a:pt x="883" y="5671"/>
                </a:cubicBezTo>
                <a:lnTo>
                  <a:pt x="3088" y="3466"/>
                </a:lnTo>
                <a:close/>
                <a:moveTo>
                  <a:pt x="8917" y="3529"/>
                </a:moveTo>
                <a:lnTo>
                  <a:pt x="11122" y="5671"/>
                </a:lnTo>
                <a:cubicBezTo>
                  <a:pt x="11248" y="5766"/>
                  <a:pt x="11248" y="6018"/>
                  <a:pt x="11122" y="6144"/>
                </a:cubicBezTo>
                <a:lnTo>
                  <a:pt x="8917" y="8349"/>
                </a:lnTo>
                <a:lnTo>
                  <a:pt x="8444" y="7876"/>
                </a:lnTo>
                <a:lnTo>
                  <a:pt x="8696" y="7624"/>
                </a:lnTo>
                <a:cubicBezTo>
                  <a:pt x="9074" y="7246"/>
                  <a:pt x="9074" y="6553"/>
                  <a:pt x="8696" y="6175"/>
                </a:cubicBezTo>
                <a:cubicBezTo>
                  <a:pt x="8491" y="5970"/>
                  <a:pt x="8224" y="5868"/>
                  <a:pt x="7956" y="5868"/>
                </a:cubicBezTo>
                <a:cubicBezTo>
                  <a:pt x="7688" y="5868"/>
                  <a:pt x="7420" y="5970"/>
                  <a:pt x="7216" y="6175"/>
                </a:cubicBezTo>
                <a:lnTo>
                  <a:pt x="6995" y="6396"/>
                </a:lnTo>
                <a:lnTo>
                  <a:pt x="6522" y="5923"/>
                </a:lnTo>
                <a:lnTo>
                  <a:pt x="7279" y="5198"/>
                </a:lnTo>
                <a:cubicBezTo>
                  <a:pt x="7373" y="5072"/>
                  <a:pt x="7373" y="4820"/>
                  <a:pt x="7279" y="4726"/>
                </a:cubicBezTo>
                <a:lnTo>
                  <a:pt x="6806" y="4222"/>
                </a:lnTo>
                <a:cubicBezTo>
                  <a:pt x="6680" y="4127"/>
                  <a:pt x="6680" y="3875"/>
                  <a:pt x="6806" y="3749"/>
                </a:cubicBezTo>
                <a:cubicBezTo>
                  <a:pt x="6869" y="3686"/>
                  <a:pt x="6963" y="3655"/>
                  <a:pt x="7026" y="3655"/>
                </a:cubicBezTo>
                <a:cubicBezTo>
                  <a:pt x="7121" y="3655"/>
                  <a:pt x="7216" y="3686"/>
                  <a:pt x="7279" y="3749"/>
                </a:cubicBezTo>
                <a:lnTo>
                  <a:pt x="7751" y="4222"/>
                </a:lnTo>
                <a:cubicBezTo>
                  <a:pt x="7798" y="4285"/>
                  <a:pt x="7885" y="4316"/>
                  <a:pt x="7976" y="4316"/>
                </a:cubicBezTo>
                <a:cubicBezTo>
                  <a:pt x="8066" y="4316"/>
                  <a:pt x="8161" y="4285"/>
                  <a:pt x="8224" y="4222"/>
                </a:cubicBezTo>
                <a:lnTo>
                  <a:pt x="8917" y="3529"/>
                </a:lnTo>
                <a:close/>
                <a:moveTo>
                  <a:pt x="5987" y="6396"/>
                </a:moveTo>
                <a:lnTo>
                  <a:pt x="6711" y="7152"/>
                </a:lnTo>
                <a:cubicBezTo>
                  <a:pt x="6774" y="7215"/>
                  <a:pt x="6869" y="7246"/>
                  <a:pt x="6960" y="7246"/>
                </a:cubicBezTo>
                <a:cubicBezTo>
                  <a:pt x="7050" y="7246"/>
                  <a:pt x="7137" y="7215"/>
                  <a:pt x="7184" y="7152"/>
                </a:cubicBezTo>
                <a:lnTo>
                  <a:pt x="7657" y="6679"/>
                </a:lnTo>
                <a:cubicBezTo>
                  <a:pt x="7720" y="6616"/>
                  <a:pt x="7814" y="6585"/>
                  <a:pt x="7905" y="6585"/>
                </a:cubicBezTo>
                <a:cubicBezTo>
                  <a:pt x="7995" y="6585"/>
                  <a:pt x="8082" y="6616"/>
                  <a:pt x="8129" y="6679"/>
                </a:cubicBezTo>
                <a:cubicBezTo>
                  <a:pt x="8255" y="6805"/>
                  <a:pt x="8255" y="7026"/>
                  <a:pt x="8129" y="7152"/>
                </a:cubicBezTo>
                <a:lnTo>
                  <a:pt x="7657" y="7624"/>
                </a:lnTo>
                <a:cubicBezTo>
                  <a:pt x="7562" y="7750"/>
                  <a:pt x="7562" y="7971"/>
                  <a:pt x="7657" y="8097"/>
                </a:cubicBezTo>
                <a:lnTo>
                  <a:pt x="8381" y="8822"/>
                </a:lnTo>
                <a:lnTo>
                  <a:pt x="6239" y="11027"/>
                </a:lnTo>
                <a:cubicBezTo>
                  <a:pt x="6192" y="11074"/>
                  <a:pt x="6105" y="11098"/>
                  <a:pt x="6014" y="11098"/>
                </a:cubicBezTo>
                <a:cubicBezTo>
                  <a:pt x="5924" y="11098"/>
                  <a:pt x="5829" y="11074"/>
                  <a:pt x="5766" y="11027"/>
                </a:cubicBezTo>
                <a:lnTo>
                  <a:pt x="3561" y="8822"/>
                </a:lnTo>
                <a:lnTo>
                  <a:pt x="4034" y="8349"/>
                </a:lnTo>
                <a:lnTo>
                  <a:pt x="4286" y="8570"/>
                </a:lnTo>
                <a:cubicBezTo>
                  <a:pt x="4475" y="8774"/>
                  <a:pt x="4742" y="8877"/>
                  <a:pt x="5010" y="8877"/>
                </a:cubicBezTo>
                <a:cubicBezTo>
                  <a:pt x="5278" y="8877"/>
                  <a:pt x="5546" y="8774"/>
                  <a:pt x="5735" y="8570"/>
                </a:cubicBezTo>
                <a:cubicBezTo>
                  <a:pt x="6144" y="8191"/>
                  <a:pt x="6144" y="7498"/>
                  <a:pt x="5735" y="7120"/>
                </a:cubicBezTo>
                <a:lnTo>
                  <a:pt x="5514" y="6868"/>
                </a:lnTo>
                <a:lnTo>
                  <a:pt x="5987" y="6396"/>
                </a:lnTo>
                <a:close/>
                <a:moveTo>
                  <a:pt x="5999" y="0"/>
                </a:moveTo>
                <a:cubicBezTo>
                  <a:pt x="5735" y="0"/>
                  <a:pt x="5467" y="95"/>
                  <a:pt x="5262" y="284"/>
                </a:cubicBezTo>
                <a:lnTo>
                  <a:pt x="379" y="5167"/>
                </a:lnTo>
                <a:cubicBezTo>
                  <a:pt x="1" y="5577"/>
                  <a:pt x="1" y="6238"/>
                  <a:pt x="379" y="6648"/>
                </a:cubicBezTo>
                <a:lnTo>
                  <a:pt x="5262" y="11531"/>
                </a:lnTo>
                <a:cubicBezTo>
                  <a:pt x="5467" y="11720"/>
                  <a:pt x="5735" y="11814"/>
                  <a:pt x="5999" y="11814"/>
                </a:cubicBezTo>
                <a:cubicBezTo>
                  <a:pt x="6262" y="11814"/>
                  <a:pt x="6522" y="11720"/>
                  <a:pt x="6711" y="11531"/>
                </a:cubicBezTo>
                <a:lnTo>
                  <a:pt x="11595" y="6648"/>
                </a:lnTo>
                <a:cubicBezTo>
                  <a:pt x="12004" y="6238"/>
                  <a:pt x="12004" y="5577"/>
                  <a:pt x="11595" y="5167"/>
                </a:cubicBezTo>
                <a:lnTo>
                  <a:pt x="6711" y="284"/>
                </a:lnTo>
                <a:cubicBezTo>
                  <a:pt x="6522" y="95"/>
                  <a:pt x="6262" y="0"/>
                  <a:pt x="5999" y="0"/>
                </a:cubicBezTo>
                <a:close/>
              </a:path>
            </a:pathLst>
          </a:custGeom>
          <a:solidFill>
            <a:srgbClr val="29702A"/>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26" name="Google Shape;9732;p77">
            <a:extLst>
              <a:ext uri="{FF2B5EF4-FFF2-40B4-BE49-F238E27FC236}">
                <a16:creationId xmlns:a16="http://schemas.microsoft.com/office/drawing/2014/main" id="{B074A4B1-5B9C-37BC-7590-F5DE2E8E8576}"/>
              </a:ext>
            </a:extLst>
          </p:cNvPr>
          <p:cNvSpPr/>
          <p:nvPr/>
        </p:nvSpPr>
        <p:spPr>
          <a:xfrm>
            <a:off x="10972800" y="5390879"/>
            <a:ext cx="711200" cy="746980"/>
          </a:xfrm>
          <a:custGeom>
            <a:avLst/>
            <a:gdLst/>
            <a:ahLst/>
            <a:cxnLst/>
            <a:rect l="l" t="t" r="r" b="b"/>
            <a:pathLst>
              <a:path w="12005" h="11060" extrusionOk="0">
                <a:moveTo>
                  <a:pt x="2049" y="2049"/>
                </a:moveTo>
                <a:cubicBezTo>
                  <a:pt x="2238" y="2049"/>
                  <a:pt x="2395" y="2206"/>
                  <a:pt x="2395" y="2395"/>
                </a:cubicBezTo>
                <a:cubicBezTo>
                  <a:pt x="2395" y="2584"/>
                  <a:pt x="2238" y="2742"/>
                  <a:pt x="2049" y="2742"/>
                </a:cubicBezTo>
                <a:cubicBezTo>
                  <a:pt x="1860" y="2742"/>
                  <a:pt x="1702" y="2584"/>
                  <a:pt x="1702" y="2395"/>
                </a:cubicBezTo>
                <a:cubicBezTo>
                  <a:pt x="1734" y="2206"/>
                  <a:pt x="1860" y="2049"/>
                  <a:pt x="2049" y="2049"/>
                </a:cubicBezTo>
                <a:close/>
                <a:moveTo>
                  <a:pt x="9736" y="2049"/>
                </a:moveTo>
                <a:cubicBezTo>
                  <a:pt x="9925" y="2049"/>
                  <a:pt x="10082" y="2206"/>
                  <a:pt x="10082" y="2395"/>
                </a:cubicBezTo>
                <a:cubicBezTo>
                  <a:pt x="10082" y="2584"/>
                  <a:pt x="9925" y="2742"/>
                  <a:pt x="9736" y="2742"/>
                </a:cubicBezTo>
                <a:cubicBezTo>
                  <a:pt x="9515" y="2742"/>
                  <a:pt x="9358" y="2584"/>
                  <a:pt x="9358" y="2395"/>
                </a:cubicBezTo>
                <a:cubicBezTo>
                  <a:pt x="9358" y="2206"/>
                  <a:pt x="9515" y="2049"/>
                  <a:pt x="9736" y="2049"/>
                </a:cubicBezTo>
                <a:close/>
                <a:moveTo>
                  <a:pt x="2049" y="3719"/>
                </a:moveTo>
                <a:lnTo>
                  <a:pt x="3151" y="5514"/>
                </a:lnTo>
                <a:lnTo>
                  <a:pt x="946" y="5514"/>
                </a:lnTo>
                <a:lnTo>
                  <a:pt x="2049" y="3719"/>
                </a:lnTo>
                <a:close/>
                <a:moveTo>
                  <a:pt x="9736" y="3719"/>
                </a:moveTo>
                <a:lnTo>
                  <a:pt x="10838" y="5514"/>
                </a:lnTo>
                <a:lnTo>
                  <a:pt x="8633" y="5514"/>
                </a:lnTo>
                <a:lnTo>
                  <a:pt x="9736" y="3719"/>
                </a:lnTo>
                <a:close/>
                <a:moveTo>
                  <a:pt x="3435" y="6207"/>
                </a:moveTo>
                <a:cubicBezTo>
                  <a:pt x="3466" y="6964"/>
                  <a:pt x="2836" y="7594"/>
                  <a:pt x="2049" y="7594"/>
                </a:cubicBezTo>
                <a:cubicBezTo>
                  <a:pt x="1292" y="7594"/>
                  <a:pt x="662" y="6964"/>
                  <a:pt x="662" y="6207"/>
                </a:cubicBezTo>
                <a:close/>
                <a:moveTo>
                  <a:pt x="11090" y="6207"/>
                </a:moveTo>
                <a:cubicBezTo>
                  <a:pt x="11090" y="6964"/>
                  <a:pt x="10460" y="7594"/>
                  <a:pt x="9736" y="7594"/>
                </a:cubicBezTo>
                <a:cubicBezTo>
                  <a:pt x="8980" y="7594"/>
                  <a:pt x="8350" y="6964"/>
                  <a:pt x="8350" y="6207"/>
                </a:cubicBezTo>
                <a:close/>
                <a:moveTo>
                  <a:pt x="5892" y="663"/>
                </a:moveTo>
                <a:cubicBezTo>
                  <a:pt x="6113" y="663"/>
                  <a:pt x="6270" y="820"/>
                  <a:pt x="6270" y="1009"/>
                </a:cubicBezTo>
                <a:lnTo>
                  <a:pt x="6270" y="8980"/>
                </a:lnTo>
                <a:lnTo>
                  <a:pt x="5546" y="8980"/>
                </a:lnTo>
                <a:lnTo>
                  <a:pt x="5546" y="1009"/>
                </a:lnTo>
                <a:cubicBezTo>
                  <a:pt x="5546" y="820"/>
                  <a:pt x="5703" y="663"/>
                  <a:pt x="5892" y="663"/>
                </a:cubicBezTo>
                <a:close/>
                <a:moveTo>
                  <a:pt x="8003" y="9673"/>
                </a:moveTo>
                <a:cubicBezTo>
                  <a:pt x="8192" y="9673"/>
                  <a:pt x="8350" y="9830"/>
                  <a:pt x="8350" y="10020"/>
                </a:cubicBezTo>
                <a:lnTo>
                  <a:pt x="8350" y="10398"/>
                </a:lnTo>
                <a:lnTo>
                  <a:pt x="3466" y="10398"/>
                </a:lnTo>
                <a:lnTo>
                  <a:pt x="3466" y="10020"/>
                </a:lnTo>
                <a:cubicBezTo>
                  <a:pt x="3466" y="9830"/>
                  <a:pt x="3624" y="9673"/>
                  <a:pt x="3813" y="9673"/>
                </a:cubicBezTo>
                <a:close/>
                <a:moveTo>
                  <a:pt x="5955" y="1"/>
                </a:moveTo>
                <a:cubicBezTo>
                  <a:pt x="5357" y="1"/>
                  <a:pt x="4916" y="474"/>
                  <a:pt x="4916" y="1009"/>
                </a:cubicBezTo>
                <a:lnTo>
                  <a:pt x="4916" y="1167"/>
                </a:lnTo>
                <a:cubicBezTo>
                  <a:pt x="3970" y="1671"/>
                  <a:pt x="3655" y="1891"/>
                  <a:pt x="3057" y="1954"/>
                </a:cubicBezTo>
                <a:cubicBezTo>
                  <a:pt x="2899" y="1608"/>
                  <a:pt x="2553" y="1324"/>
                  <a:pt x="2112" y="1324"/>
                </a:cubicBezTo>
                <a:cubicBezTo>
                  <a:pt x="1734" y="1324"/>
                  <a:pt x="1387" y="1576"/>
                  <a:pt x="1166" y="1923"/>
                </a:cubicBezTo>
                <a:cubicBezTo>
                  <a:pt x="946" y="1891"/>
                  <a:pt x="694" y="1797"/>
                  <a:pt x="505" y="1734"/>
                </a:cubicBezTo>
                <a:cubicBezTo>
                  <a:pt x="454" y="1708"/>
                  <a:pt x="404" y="1697"/>
                  <a:pt x="355" y="1697"/>
                </a:cubicBezTo>
                <a:cubicBezTo>
                  <a:pt x="224" y="1697"/>
                  <a:pt x="110" y="1784"/>
                  <a:pt x="64" y="1923"/>
                </a:cubicBezTo>
                <a:cubicBezTo>
                  <a:pt x="1" y="2112"/>
                  <a:pt x="64" y="2301"/>
                  <a:pt x="284" y="2364"/>
                </a:cubicBezTo>
                <a:cubicBezTo>
                  <a:pt x="536" y="2458"/>
                  <a:pt x="820" y="2553"/>
                  <a:pt x="1135" y="2616"/>
                </a:cubicBezTo>
                <a:cubicBezTo>
                  <a:pt x="1229" y="2899"/>
                  <a:pt x="1387" y="3151"/>
                  <a:pt x="1607" y="3277"/>
                </a:cubicBezTo>
                <a:lnTo>
                  <a:pt x="127" y="5703"/>
                </a:lnTo>
                <a:cubicBezTo>
                  <a:pt x="64" y="5735"/>
                  <a:pt x="64" y="5829"/>
                  <a:pt x="64" y="5892"/>
                </a:cubicBezTo>
                <a:lnTo>
                  <a:pt x="64" y="6239"/>
                </a:lnTo>
                <a:cubicBezTo>
                  <a:pt x="64" y="7405"/>
                  <a:pt x="1009" y="8350"/>
                  <a:pt x="2175" y="8350"/>
                </a:cubicBezTo>
                <a:cubicBezTo>
                  <a:pt x="3309" y="8350"/>
                  <a:pt x="4254" y="7405"/>
                  <a:pt x="4254" y="6239"/>
                </a:cubicBezTo>
                <a:lnTo>
                  <a:pt x="4254" y="5892"/>
                </a:lnTo>
                <a:cubicBezTo>
                  <a:pt x="4254" y="5829"/>
                  <a:pt x="4254" y="5766"/>
                  <a:pt x="4222" y="5703"/>
                </a:cubicBezTo>
                <a:lnTo>
                  <a:pt x="2710" y="3277"/>
                </a:lnTo>
                <a:cubicBezTo>
                  <a:pt x="2962" y="3183"/>
                  <a:pt x="3120" y="2931"/>
                  <a:pt x="3183" y="2647"/>
                </a:cubicBezTo>
                <a:cubicBezTo>
                  <a:pt x="3844" y="2553"/>
                  <a:pt x="4222" y="2332"/>
                  <a:pt x="4947" y="1954"/>
                </a:cubicBezTo>
                <a:lnTo>
                  <a:pt x="4947" y="8980"/>
                </a:lnTo>
                <a:lnTo>
                  <a:pt x="3939" y="8980"/>
                </a:lnTo>
                <a:cubicBezTo>
                  <a:pt x="3340" y="8980"/>
                  <a:pt x="2899" y="9421"/>
                  <a:pt x="2899" y="9988"/>
                </a:cubicBezTo>
                <a:lnTo>
                  <a:pt x="2899" y="10713"/>
                </a:lnTo>
                <a:cubicBezTo>
                  <a:pt x="2899" y="10902"/>
                  <a:pt x="3057" y="11059"/>
                  <a:pt x="3246" y="11059"/>
                </a:cubicBezTo>
                <a:lnTo>
                  <a:pt x="8822" y="11059"/>
                </a:lnTo>
                <a:cubicBezTo>
                  <a:pt x="9011" y="11059"/>
                  <a:pt x="9169" y="10902"/>
                  <a:pt x="9169" y="10713"/>
                </a:cubicBezTo>
                <a:lnTo>
                  <a:pt x="9169" y="9988"/>
                </a:lnTo>
                <a:cubicBezTo>
                  <a:pt x="9169" y="9389"/>
                  <a:pt x="8696" y="8980"/>
                  <a:pt x="8129" y="8980"/>
                </a:cubicBezTo>
                <a:lnTo>
                  <a:pt x="7089" y="8980"/>
                </a:lnTo>
                <a:lnTo>
                  <a:pt x="7089" y="1954"/>
                </a:lnTo>
                <a:cubicBezTo>
                  <a:pt x="7814" y="2332"/>
                  <a:pt x="8224" y="2553"/>
                  <a:pt x="8885" y="2647"/>
                </a:cubicBezTo>
                <a:cubicBezTo>
                  <a:pt x="8980" y="2931"/>
                  <a:pt x="9137" y="3120"/>
                  <a:pt x="9358" y="3277"/>
                </a:cubicBezTo>
                <a:lnTo>
                  <a:pt x="7877" y="5703"/>
                </a:lnTo>
                <a:cubicBezTo>
                  <a:pt x="7814" y="5735"/>
                  <a:pt x="7814" y="5829"/>
                  <a:pt x="7814" y="5892"/>
                </a:cubicBezTo>
                <a:lnTo>
                  <a:pt x="7814" y="6239"/>
                </a:lnTo>
                <a:cubicBezTo>
                  <a:pt x="7814" y="7405"/>
                  <a:pt x="8759" y="8350"/>
                  <a:pt x="9925" y="8350"/>
                </a:cubicBezTo>
                <a:cubicBezTo>
                  <a:pt x="11059" y="8350"/>
                  <a:pt x="12004" y="7405"/>
                  <a:pt x="12004" y="6239"/>
                </a:cubicBezTo>
                <a:lnTo>
                  <a:pt x="12004" y="5892"/>
                </a:lnTo>
                <a:cubicBezTo>
                  <a:pt x="12004" y="5829"/>
                  <a:pt x="12004" y="5766"/>
                  <a:pt x="11973" y="5703"/>
                </a:cubicBezTo>
                <a:lnTo>
                  <a:pt x="10460" y="3277"/>
                </a:lnTo>
                <a:cubicBezTo>
                  <a:pt x="10523" y="3151"/>
                  <a:pt x="10681" y="2899"/>
                  <a:pt x="10744" y="2616"/>
                </a:cubicBezTo>
                <a:cubicBezTo>
                  <a:pt x="11027" y="2553"/>
                  <a:pt x="11343" y="2458"/>
                  <a:pt x="11626" y="2364"/>
                </a:cubicBezTo>
                <a:cubicBezTo>
                  <a:pt x="11815" y="2269"/>
                  <a:pt x="11878" y="2080"/>
                  <a:pt x="11815" y="1923"/>
                </a:cubicBezTo>
                <a:cubicBezTo>
                  <a:pt x="11746" y="1784"/>
                  <a:pt x="11626" y="1697"/>
                  <a:pt x="11505" y="1697"/>
                </a:cubicBezTo>
                <a:cubicBezTo>
                  <a:pt x="11461" y="1697"/>
                  <a:pt x="11416" y="1708"/>
                  <a:pt x="11374" y="1734"/>
                </a:cubicBezTo>
                <a:cubicBezTo>
                  <a:pt x="11122" y="1797"/>
                  <a:pt x="10933" y="1891"/>
                  <a:pt x="10712" y="1923"/>
                </a:cubicBezTo>
                <a:cubicBezTo>
                  <a:pt x="10555" y="1576"/>
                  <a:pt x="10208" y="1324"/>
                  <a:pt x="9767" y="1324"/>
                </a:cubicBezTo>
                <a:cubicBezTo>
                  <a:pt x="9326" y="1324"/>
                  <a:pt x="8980" y="1576"/>
                  <a:pt x="8822" y="1954"/>
                </a:cubicBezTo>
                <a:cubicBezTo>
                  <a:pt x="8224" y="1828"/>
                  <a:pt x="7908" y="1639"/>
                  <a:pt x="6963" y="1167"/>
                </a:cubicBezTo>
                <a:lnTo>
                  <a:pt x="6963" y="1009"/>
                </a:lnTo>
                <a:cubicBezTo>
                  <a:pt x="6963" y="411"/>
                  <a:pt x="6491" y="1"/>
                  <a:pt x="5955" y="1"/>
                </a:cubicBezTo>
                <a:close/>
              </a:path>
            </a:pathLst>
          </a:custGeom>
          <a:solidFill>
            <a:srgbClr val="29702A"/>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27" name="Google Shape;9942;p78">
            <a:extLst>
              <a:ext uri="{FF2B5EF4-FFF2-40B4-BE49-F238E27FC236}">
                <a16:creationId xmlns:a16="http://schemas.microsoft.com/office/drawing/2014/main" id="{C5978C4D-5247-702B-E216-B67629C27D2C}"/>
              </a:ext>
            </a:extLst>
          </p:cNvPr>
          <p:cNvSpPr/>
          <p:nvPr/>
        </p:nvSpPr>
        <p:spPr>
          <a:xfrm>
            <a:off x="10972801" y="2499205"/>
            <a:ext cx="711200" cy="742018"/>
          </a:xfrm>
          <a:custGeom>
            <a:avLst/>
            <a:gdLst/>
            <a:ahLst/>
            <a:cxnLst/>
            <a:rect l="l" t="t" r="r" b="b"/>
            <a:pathLst>
              <a:path w="11752" h="11690" extrusionOk="0">
                <a:moveTo>
                  <a:pt x="5923" y="694"/>
                </a:moveTo>
                <a:cubicBezTo>
                  <a:pt x="6490" y="694"/>
                  <a:pt x="6963" y="1166"/>
                  <a:pt x="6963" y="1765"/>
                </a:cubicBezTo>
                <a:cubicBezTo>
                  <a:pt x="6963" y="2332"/>
                  <a:pt x="6490" y="2805"/>
                  <a:pt x="5923" y="2805"/>
                </a:cubicBezTo>
                <a:cubicBezTo>
                  <a:pt x="5325" y="2805"/>
                  <a:pt x="4852" y="2332"/>
                  <a:pt x="4852" y="1765"/>
                </a:cubicBezTo>
                <a:cubicBezTo>
                  <a:pt x="4852" y="1229"/>
                  <a:pt x="5325" y="694"/>
                  <a:pt x="5923" y="694"/>
                </a:cubicBezTo>
                <a:close/>
                <a:moveTo>
                  <a:pt x="2489" y="3466"/>
                </a:moveTo>
                <a:cubicBezTo>
                  <a:pt x="2678" y="3466"/>
                  <a:pt x="2836" y="3624"/>
                  <a:pt x="2836" y="3813"/>
                </a:cubicBezTo>
                <a:lnTo>
                  <a:pt x="2836" y="4916"/>
                </a:lnTo>
                <a:cubicBezTo>
                  <a:pt x="2678" y="4947"/>
                  <a:pt x="2584" y="5042"/>
                  <a:pt x="2458" y="5168"/>
                </a:cubicBezTo>
                <a:cubicBezTo>
                  <a:pt x="2363" y="5231"/>
                  <a:pt x="2300" y="5357"/>
                  <a:pt x="2237" y="5420"/>
                </a:cubicBezTo>
                <a:cubicBezTo>
                  <a:pt x="2174" y="5357"/>
                  <a:pt x="2143" y="5262"/>
                  <a:pt x="2143" y="5199"/>
                </a:cubicBezTo>
                <a:lnTo>
                  <a:pt x="2143" y="3813"/>
                </a:lnTo>
                <a:cubicBezTo>
                  <a:pt x="2143" y="3624"/>
                  <a:pt x="2300" y="3466"/>
                  <a:pt x="2489" y="3466"/>
                </a:cubicBezTo>
                <a:close/>
                <a:moveTo>
                  <a:pt x="9326" y="3466"/>
                </a:moveTo>
                <a:cubicBezTo>
                  <a:pt x="9546" y="3466"/>
                  <a:pt x="9704" y="3624"/>
                  <a:pt x="9704" y="3813"/>
                </a:cubicBezTo>
                <a:lnTo>
                  <a:pt x="9704" y="5199"/>
                </a:lnTo>
                <a:cubicBezTo>
                  <a:pt x="9704" y="5262"/>
                  <a:pt x="9641" y="5357"/>
                  <a:pt x="9578" y="5420"/>
                </a:cubicBezTo>
                <a:cubicBezTo>
                  <a:pt x="9546" y="5294"/>
                  <a:pt x="9452" y="5231"/>
                  <a:pt x="9389" y="5168"/>
                </a:cubicBezTo>
                <a:cubicBezTo>
                  <a:pt x="9263" y="5042"/>
                  <a:pt x="9137" y="4947"/>
                  <a:pt x="8979" y="4916"/>
                </a:cubicBezTo>
                <a:lnTo>
                  <a:pt x="8979" y="3813"/>
                </a:lnTo>
                <a:cubicBezTo>
                  <a:pt x="9011" y="3624"/>
                  <a:pt x="9168" y="3466"/>
                  <a:pt x="9326" y="3466"/>
                </a:cubicBezTo>
                <a:close/>
                <a:moveTo>
                  <a:pt x="5923" y="3466"/>
                </a:moveTo>
                <a:cubicBezTo>
                  <a:pt x="6900" y="3466"/>
                  <a:pt x="7814" y="4096"/>
                  <a:pt x="8160" y="4947"/>
                </a:cubicBezTo>
                <a:cubicBezTo>
                  <a:pt x="8066" y="5010"/>
                  <a:pt x="8003" y="5042"/>
                  <a:pt x="7971" y="5105"/>
                </a:cubicBezTo>
                <a:lnTo>
                  <a:pt x="6081" y="6963"/>
                </a:lnTo>
                <a:cubicBezTo>
                  <a:pt x="6018" y="6995"/>
                  <a:pt x="5955" y="7089"/>
                  <a:pt x="5923" y="7152"/>
                </a:cubicBezTo>
                <a:cubicBezTo>
                  <a:pt x="5860" y="7089"/>
                  <a:pt x="5797" y="7026"/>
                  <a:pt x="5766" y="6963"/>
                </a:cubicBezTo>
                <a:lnTo>
                  <a:pt x="3876" y="5105"/>
                </a:lnTo>
                <a:cubicBezTo>
                  <a:pt x="3781" y="5042"/>
                  <a:pt x="3750" y="5010"/>
                  <a:pt x="3655" y="4947"/>
                </a:cubicBezTo>
                <a:cubicBezTo>
                  <a:pt x="4033" y="4096"/>
                  <a:pt x="4915" y="3466"/>
                  <a:pt x="5923" y="3466"/>
                </a:cubicBezTo>
                <a:close/>
                <a:moveTo>
                  <a:pt x="10744" y="2049"/>
                </a:moveTo>
                <a:cubicBezTo>
                  <a:pt x="10964" y="2049"/>
                  <a:pt x="11122" y="2206"/>
                  <a:pt x="11122" y="2395"/>
                </a:cubicBezTo>
                <a:lnTo>
                  <a:pt x="11122" y="6144"/>
                </a:lnTo>
                <a:lnTo>
                  <a:pt x="11059" y="6144"/>
                </a:lnTo>
                <a:cubicBezTo>
                  <a:pt x="11059" y="6333"/>
                  <a:pt x="11027" y="6491"/>
                  <a:pt x="10901" y="6648"/>
                </a:cubicBezTo>
                <a:lnTo>
                  <a:pt x="9263" y="9421"/>
                </a:lnTo>
                <a:cubicBezTo>
                  <a:pt x="9105" y="9673"/>
                  <a:pt x="9011" y="9956"/>
                  <a:pt x="9011" y="10271"/>
                </a:cubicBezTo>
                <a:lnTo>
                  <a:pt x="9011" y="10933"/>
                </a:lnTo>
                <a:lnTo>
                  <a:pt x="6270" y="10933"/>
                </a:lnTo>
                <a:lnTo>
                  <a:pt x="6270" y="8097"/>
                </a:lnTo>
                <a:cubicBezTo>
                  <a:pt x="6270" y="7845"/>
                  <a:pt x="6396" y="7593"/>
                  <a:pt x="6585" y="7404"/>
                </a:cubicBezTo>
                <a:lnTo>
                  <a:pt x="8475" y="5546"/>
                </a:lnTo>
                <a:cubicBezTo>
                  <a:pt x="8538" y="5483"/>
                  <a:pt x="8625" y="5451"/>
                  <a:pt x="8712" y="5451"/>
                </a:cubicBezTo>
                <a:cubicBezTo>
                  <a:pt x="8798" y="5451"/>
                  <a:pt x="8885" y="5483"/>
                  <a:pt x="8948" y="5546"/>
                </a:cubicBezTo>
                <a:cubicBezTo>
                  <a:pt x="9074" y="5672"/>
                  <a:pt x="9074" y="5892"/>
                  <a:pt x="8948" y="6018"/>
                </a:cubicBezTo>
                <a:lnTo>
                  <a:pt x="7751" y="7215"/>
                </a:lnTo>
                <a:cubicBezTo>
                  <a:pt x="7656" y="7310"/>
                  <a:pt x="7656" y="7562"/>
                  <a:pt x="7751" y="7656"/>
                </a:cubicBezTo>
                <a:cubicBezTo>
                  <a:pt x="7814" y="7719"/>
                  <a:pt x="7908" y="7751"/>
                  <a:pt x="7999" y="7751"/>
                </a:cubicBezTo>
                <a:cubicBezTo>
                  <a:pt x="8089" y="7751"/>
                  <a:pt x="8176" y="7719"/>
                  <a:pt x="8223" y="7656"/>
                </a:cubicBezTo>
                <a:lnTo>
                  <a:pt x="10082" y="5829"/>
                </a:lnTo>
                <a:cubicBezTo>
                  <a:pt x="10271" y="5609"/>
                  <a:pt x="10397" y="5388"/>
                  <a:pt x="10397" y="5105"/>
                </a:cubicBezTo>
                <a:lnTo>
                  <a:pt x="10397" y="2395"/>
                </a:lnTo>
                <a:cubicBezTo>
                  <a:pt x="10397" y="2206"/>
                  <a:pt x="10555" y="2049"/>
                  <a:pt x="10744" y="2049"/>
                </a:cubicBezTo>
                <a:close/>
                <a:moveTo>
                  <a:pt x="1103" y="2080"/>
                </a:moveTo>
                <a:cubicBezTo>
                  <a:pt x="1292" y="2080"/>
                  <a:pt x="1450" y="2238"/>
                  <a:pt x="1450" y="2427"/>
                </a:cubicBezTo>
                <a:lnTo>
                  <a:pt x="1450" y="5168"/>
                </a:lnTo>
                <a:cubicBezTo>
                  <a:pt x="1450" y="5420"/>
                  <a:pt x="1576" y="5672"/>
                  <a:pt x="1796" y="5861"/>
                </a:cubicBezTo>
                <a:lnTo>
                  <a:pt x="3624" y="7719"/>
                </a:lnTo>
                <a:cubicBezTo>
                  <a:pt x="3687" y="7782"/>
                  <a:pt x="3781" y="7814"/>
                  <a:pt x="3872" y="7814"/>
                </a:cubicBezTo>
                <a:cubicBezTo>
                  <a:pt x="3962" y="7814"/>
                  <a:pt x="4049" y="7782"/>
                  <a:pt x="4096" y="7719"/>
                </a:cubicBezTo>
                <a:cubicBezTo>
                  <a:pt x="4222" y="7593"/>
                  <a:pt x="4222" y="7373"/>
                  <a:pt x="4096" y="7247"/>
                </a:cubicBezTo>
                <a:lnTo>
                  <a:pt x="2930" y="6050"/>
                </a:lnTo>
                <a:cubicBezTo>
                  <a:pt x="2804" y="5955"/>
                  <a:pt x="2804" y="5703"/>
                  <a:pt x="2930" y="5577"/>
                </a:cubicBezTo>
                <a:cubicBezTo>
                  <a:pt x="2978" y="5530"/>
                  <a:pt x="3064" y="5506"/>
                  <a:pt x="3155" y="5506"/>
                </a:cubicBezTo>
                <a:cubicBezTo>
                  <a:pt x="3245" y="5506"/>
                  <a:pt x="3340" y="5530"/>
                  <a:pt x="3403" y="5577"/>
                </a:cubicBezTo>
                <a:lnTo>
                  <a:pt x="5293" y="7436"/>
                </a:lnTo>
                <a:cubicBezTo>
                  <a:pt x="5482" y="7625"/>
                  <a:pt x="5608" y="7877"/>
                  <a:pt x="5608" y="8161"/>
                </a:cubicBezTo>
                <a:lnTo>
                  <a:pt x="5608" y="10996"/>
                </a:lnTo>
                <a:lnTo>
                  <a:pt x="2836" y="10996"/>
                </a:lnTo>
                <a:lnTo>
                  <a:pt x="2836" y="10303"/>
                </a:lnTo>
                <a:cubicBezTo>
                  <a:pt x="2804" y="10051"/>
                  <a:pt x="2710" y="9736"/>
                  <a:pt x="2552" y="9452"/>
                </a:cubicBezTo>
                <a:lnTo>
                  <a:pt x="914" y="6680"/>
                </a:lnTo>
                <a:cubicBezTo>
                  <a:pt x="851" y="6522"/>
                  <a:pt x="757" y="6333"/>
                  <a:pt x="757" y="6176"/>
                </a:cubicBezTo>
                <a:lnTo>
                  <a:pt x="757" y="2427"/>
                </a:lnTo>
                <a:cubicBezTo>
                  <a:pt x="757" y="2238"/>
                  <a:pt x="914" y="2080"/>
                  <a:pt x="1103" y="2080"/>
                </a:cubicBezTo>
                <a:close/>
                <a:moveTo>
                  <a:pt x="5860" y="1"/>
                </a:moveTo>
                <a:cubicBezTo>
                  <a:pt x="4915" y="1"/>
                  <a:pt x="4128" y="788"/>
                  <a:pt x="4128" y="1734"/>
                </a:cubicBezTo>
                <a:cubicBezTo>
                  <a:pt x="4128" y="2206"/>
                  <a:pt x="4348" y="2647"/>
                  <a:pt x="4695" y="2994"/>
                </a:cubicBezTo>
                <a:cubicBezTo>
                  <a:pt x="4411" y="3120"/>
                  <a:pt x="4191" y="3214"/>
                  <a:pt x="3939" y="3435"/>
                </a:cubicBezTo>
                <a:cubicBezTo>
                  <a:pt x="3750" y="3592"/>
                  <a:pt x="3592" y="3750"/>
                  <a:pt x="3435" y="3939"/>
                </a:cubicBezTo>
                <a:lnTo>
                  <a:pt x="3435" y="3813"/>
                </a:lnTo>
                <a:cubicBezTo>
                  <a:pt x="3435" y="3246"/>
                  <a:pt x="2962" y="2805"/>
                  <a:pt x="2395" y="2805"/>
                </a:cubicBezTo>
                <a:cubicBezTo>
                  <a:pt x="2300" y="2805"/>
                  <a:pt x="2174" y="2836"/>
                  <a:pt x="2048" y="2836"/>
                </a:cubicBezTo>
                <a:lnTo>
                  <a:pt x="2048" y="2427"/>
                </a:lnTo>
                <a:cubicBezTo>
                  <a:pt x="2048" y="1891"/>
                  <a:pt x="1576" y="1418"/>
                  <a:pt x="1040" y="1418"/>
                </a:cubicBezTo>
                <a:cubicBezTo>
                  <a:pt x="473" y="1418"/>
                  <a:pt x="0" y="1891"/>
                  <a:pt x="0" y="2427"/>
                </a:cubicBezTo>
                <a:lnTo>
                  <a:pt x="0" y="6176"/>
                </a:lnTo>
                <a:cubicBezTo>
                  <a:pt x="0" y="6491"/>
                  <a:pt x="95" y="6806"/>
                  <a:pt x="253" y="7026"/>
                </a:cubicBezTo>
                <a:lnTo>
                  <a:pt x="1891" y="9799"/>
                </a:lnTo>
                <a:cubicBezTo>
                  <a:pt x="1985" y="9956"/>
                  <a:pt x="2048" y="10145"/>
                  <a:pt x="2048" y="10303"/>
                </a:cubicBezTo>
                <a:lnTo>
                  <a:pt x="2048" y="11342"/>
                </a:lnTo>
                <a:cubicBezTo>
                  <a:pt x="2048" y="11532"/>
                  <a:pt x="2206" y="11689"/>
                  <a:pt x="2395" y="11689"/>
                </a:cubicBezTo>
                <a:lnTo>
                  <a:pt x="9294" y="11689"/>
                </a:lnTo>
                <a:cubicBezTo>
                  <a:pt x="9483" y="11689"/>
                  <a:pt x="9641" y="11532"/>
                  <a:pt x="9641" y="11342"/>
                </a:cubicBezTo>
                <a:lnTo>
                  <a:pt x="9641" y="10303"/>
                </a:lnTo>
                <a:cubicBezTo>
                  <a:pt x="9641" y="10114"/>
                  <a:pt x="9704" y="9956"/>
                  <a:pt x="9799" y="9799"/>
                </a:cubicBezTo>
                <a:lnTo>
                  <a:pt x="11468" y="7026"/>
                </a:lnTo>
                <a:cubicBezTo>
                  <a:pt x="11626" y="6774"/>
                  <a:pt x="11689" y="6491"/>
                  <a:pt x="11689" y="6176"/>
                </a:cubicBezTo>
                <a:lnTo>
                  <a:pt x="11689" y="2427"/>
                </a:lnTo>
                <a:cubicBezTo>
                  <a:pt x="11752" y="1891"/>
                  <a:pt x="11279" y="1418"/>
                  <a:pt x="10712" y="1418"/>
                </a:cubicBezTo>
                <a:cubicBezTo>
                  <a:pt x="10177" y="1418"/>
                  <a:pt x="9704" y="1891"/>
                  <a:pt x="9704" y="2427"/>
                </a:cubicBezTo>
                <a:lnTo>
                  <a:pt x="9704" y="2836"/>
                </a:lnTo>
                <a:cubicBezTo>
                  <a:pt x="9578" y="2805"/>
                  <a:pt x="9452" y="2805"/>
                  <a:pt x="9326" y="2805"/>
                </a:cubicBezTo>
                <a:cubicBezTo>
                  <a:pt x="8790" y="2805"/>
                  <a:pt x="8318" y="3246"/>
                  <a:pt x="8318" y="3813"/>
                </a:cubicBezTo>
                <a:lnTo>
                  <a:pt x="8318" y="3939"/>
                </a:lnTo>
                <a:cubicBezTo>
                  <a:pt x="8160" y="3750"/>
                  <a:pt x="8003" y="3592"/>
                  <a:pt x="7814" y="3435"/>
                </a:cubicBezTo>
                <a:cubicBezTo>
                  <a:pt x="7562" y="3246"/>
                  <a:pt x="7341" y="3088"/>
                  <a:pt x="7058" y="2994"/>
                </a:cubicBezTo>
                <a:cubicBezTo>
                  <a:pt x="7404" y="2647"/>
                  <a:pt x="7593" y="2206"/>
                  <a:pt x="7593" y="1734"/>
                </a:cubicBezTo>
                <a:cubicBezTo>
                  <a:pt x="7593" y="788"/>
                  <a:pt x="6806" y="1"/>
                  <a:pt x="5860" y="1"/>
                </a:cubicBezTo>
                <a:close/>
              </a:path>
            </a:pathLst>
          </a:custGeom>
          <a:solidFill>
            <a:srgbClr val="29702A"/>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grpSp>
        <p:nvGrpSpPr>
          <p:cNvPr id="28" name="Google Shape;9561;p77">
            <a:extLst>
              <a:ext uri="{FF2B5EF4-FFF2-40B4-BE49-F238E27FC236}">
                <a16:creationId xmlns:a16="http://schemas.microsoft.com/office/drawing/2014/main" id="{C2E9A35B-47F1-8CCF-C720-28585D7FDF2B}"/>
              </a:ext>
            </a:extLst>
          </p:cNvPr>
          <p:cNvGrpSpPr/>
          <p:nvPr/>
        </p:nvGrpSpPr>
        <p:grpSpPr>
          <a:xfrm>
            <a:off x="10972800" y="3896315"/>
            <a:ext cx="762000" cy="708331"/>
            <a:chOff x="-64764500" y="2280550"/>
            <a:chExt cx="316650" cy="319800"/>
          </a:xfrm>
          <a:solidFill>
            <a:srgbClr val="29702A"/>
          </a:solidFill>
        </p:grpSpPr>
        <p:sp>
          <p:nvSpPr>
            <p:cNvPr id="29" name="Google Shape;9562;p77">
              <a:extLst>
                <a:ext uri="{FF2B5EF4-FFF2-40B4-BE49-F238E27FC236}">
                  <a16:creationId xmlns:a16="http://schemas.microsoft.com/office/drawing/2014/main" id="{1BAE2C8B-3C53-BE55-37F1-91E6B859BC92}"/>
                </a:ext>
              </a:extLst>
            </p:cNvPr>
            <p:cNvSpPr/>
            <p:nvPr/>
          </p:nvSpPr>
          <p:spPr>
            <a:xfrm>
              <a:off x="-64764500" y="2280550"/>
              <a:ext cx="316650" cy="319800"/>
            </a:xfrm>
            <a:custGeom>
              <a:avLst/>
              <a:gdLst/>
              <a:ahLst/>
              <a:cxnLst/>
              <a:rect l="l" t="t" r="r" b="b"/>
              <a:pathLst>
                <a:path w="12666" h="12792" extrusionOk="0">
                  <a:moveTo>
                    <a:pt x="11405" y="820"/>
                  </a:moveTo>
                  <a:cubicBezTo>
                    <a:pt x="11657" y="820"/>
                    <a:pt x="11815" y="1009"/>
                    <a:pt x="11815" y="1261"/>
                  </a:cubicBezTo>
                  <a:cubicBezTo>
                    <a:pt x="11815" y="1481"/>
                    <a:pt x="11657" y="1670"/>
                    <a:pt x="11405" y="1670"/>
                  </a:cubicBezTo>
                  <a:lnTo>
                    <a:pt x="1229" y="1670"/>
                  </a:lnTo>
                  <a:cubicBezTo>
                    <a:pt x="977" y="1670"/>
                    <a:pt x="788" y="1481"/>
                    <a:pt x="788" y="1261"/>
                  </a:cubicBezTo>
                  <a:cubicBezTo>
                    <a:pt x="788" y="1009"/>
                    <a:pt x="977" y="820"/>
                    <a:pt x="1229" y="820"/>
                  </a:cubicBezTo>
                  <a:close/>
                  <a:moveTo>
                    <a:pt x="10996" y="2521"/>
                  </a:moveTo>
                  <a:lnTo>
                    <a:pt x="10996" y="8286"/>
                  </a:lnTo>
                  <a:lnTo>
                    <a:pt x="1607" y="8286"/>
                  </a:lnTo>
                  <a:lnTo>
                    <a:pt x="1607" y="2521"/>
                  </a:lnTo>
                  <a:close/>
                  <a:moveTo>
                    <a:pt x="6302" y="11027"/>
                  </a:moveTo>
                  <a:cubicBezTo>
                    <a:pt x="6554" y="11027"/>
                    <a:pt x="6743" y="11216"/>
                    <a:pt x="6743" y="11437"/>
                  </a:cubicBezTo>
                  <a:cubicBezTo>
                    <a:pt x="6743" y="11689"/>
                    <a:pt x="6522" y="11878"/>
                    <a:pt x="6302" y="11878"/>
                  </a:cubicBezTo>
                  <a:cubicBezTo>
                    <a:pt x="6050" y="11878"/>
                    <a:pt x="5892" y="11689"/>
                    <a:pt x="5892" y="11437"/>
                  </a:cubicBezTo>
                  <a:cubicBezTo>
                    <a:pt x="5892" y="11216"/>
                    <a:pt x="6113" y="11027"/>
                    <a:pt x="6302" y="11027"/>
                  </a:cubicBezTo>
                  <a:close/>
                  <a:moveTo>
                    <a:pt x="1229" y="1"/>
                  </a:moveTo>
                  <a:cubicBezTo>
                    <a:pt x="536" y="1"/>
                    <a:pt x="1" y="536"/>
                    <a:pt x="1" y="1261"/>
                  </a:cubicBezTo>
                  <a:cubicBezTo>
                    <a:pt x="1" y="1797"/>
                    <a:pt x="347" y="2238"/>
                    <a:pt x="820" y="2427"/>
                  </a:cubicBezTo>
                  <a:lnTo>
                    <a:pt x="820" y="8286"/>
                  </a:lnTo>
                  <a:lnTo>
                    <a:pt x="442" y="8286"/>
                  </a:lnTo>
                  <a:cubicBezTo>
                    <a:pt x="190" y="8286"/>
                    <a:pt x="32" y="8507"/>
                    <a:pt x="32" y="8728"/>
                  </a:cubicBezTo>
                  <a:cubicBezTo>
                    <a:pt x="32" y="8980"/>
                    <a:pt x="221" y="9169"/>
                    <a:pt x="442" y="9169"/>
                  </a:cubicBezTo>
                  <a:lnTo>
                    <a:pt x="5955" y="9169"/>
                  </a:lnTo>
                  <a:lnTo>
                    <a:pt x="5955" y="10334"/>
                  </a:lnTo>
                  <a:cubicBezTo>
                    <a:pt x="5483" y="10492"/>
                    <a:pt x="5104" y="10964"/>
                    <a:pt x="5104" y="11531"/>
                  </a:cubicBezTo>
                  <a:cubicBezTo>
                    <a:pt x="5104" y="12193"/>
                    <a:pt x="5672" y="12792"/>
                    <a:pt x="6333" y="12792"/>
                  </a:cubicBezTo>
                  <a:cubicBezTo>
                    <a:pt x="6995" y="12792"/>
                    <a:pt x="7593" y="12225"/>
                    <a:pt x="7593" y="11531"/>
                  </a:cubicBezTo>
                  <a:cubicBezTo>
                    <a:pt x="7593" y="10964"/>
                    <a:pt x="7247" y="10555"/>
                    <a:pt x="6774" y="10334"/>
                  </a:cubicBezTo>
                  <a:lnTo>
                    <a:pt x="6774" y="9169"/>
                  </a:lnTo>
                  <a:lnTo>
                    <a:pt x="12288" y="9169"/>
                  </a:lnTo>
                  <a:cubicBezTo>
                    <a:pt x="12508" y="9169"/>
                    <a:pt x="12666" y="8980"/>
                    <a:pt x="12666" y="8728"/>
                  </a:cubicBezTo>
                  <a:cubicBezTo>
                    <a:pt x="12666" y="8507"/>
                    <a:pt x="12477" y="8286"/>
                    <a:pt x="12288" y="8286"/>
                  </a:cubicBezTo>
                  <a:lnTo>
                    <a:pt x="11847" y="8286"/>
                  </a:lnTo>
                  <a:lnTo>
                    <a:pt x="11847" y="2427"/>
                  </a:lnTo>
                  <a:cubicBezTo>
                    <a:pt x="12319" y="2238"/>
                    <a:pt x="12634" y="1797"/>
                    <a:pt x="12634" y="1261"/>
                  </a:cubicBezTo>
                  <a:cubicBezTo>
                    <a:pt x="12634" y="568"/>
                    <a:pt x="12099" y="1"/>
                    <a:pt x="11405" y="1"/>
                  </a:cubicBezTo>
                  <a:close/>
                </a:path>
              </a:pathLst>
            </a:custGeom>
            <a:grp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30" name="Google Shape;9563;p77">
              <a:extLst>
                <a:ext uri="{FF2B5EF4-FFF2-40B4-BE49-F238E27FC236}">
                  <a16:creationId xmlns:a16="http://schemas.microsoft.com/office/drawing/2014/main" id="{1380D499-F96E-B45E-AD05-7AFCC27279B4}"/>
                </a:ext>
              </a:extLst>
            </p:cNvPr>
            <p:cNvSpPr/>
            <p:nvPr/>
          </p:nvSpPr>
          <p:spPr>
            <a:xfrm>
              <a:off x="-64679425" y="2364825"/>
              <a:ext cx="146500" cy="102450"/>
            </a:xfrm>
            <a:custGeom>
              <a:avLst/>
              <a:gdLst/>
              <a:ahLst/>
              <a:cxnLst/>
              <a:rect l="l" t="t" r="r" b="b"/>
              <a:pathLst>
                <a:path w="5860" h="4098" extrusionOk="0">
                  <a:moveTo>
                    <a:pt x="3749" y="1"/>
                  </a:moveTo>
                  <a:cubicBezTo>
                    <a:pt x="3529" y="1"/>
                    <a:pt x="3371" y="190"/>
                    <a:pt x="3371" y="442"/>
                  </a:cubicBezTo>
                  <a:cubicBezTo>
                    <a:pt x="3371" y="662"/>
                    <a:pt x="3560" y="820"/>
                    <a:pt x="3749" y="820"/>
                  </a:cubicBezTo>
                  <a:lnTo>
                    <a:pt x="4442" y="820"/>
                  </a:lnTo>
                  <a:lnTo>
                    <a:pt x="2930" y="2332"/>
                  </a:lnTo>
                  <a:lnTo>
                    <a:pt x="2395" y="1765"/>
                  </a:lnTo>
                  <a:cubicBezTo>
                    <a:pt x="2316" y="1686"/>
                    <a:pt x="2206" y="1647"/>
                    <a:pt x="2095" y="1647"/>
                  </a:cubicBezTo>
                  <a:cubicBezTo>
                    <a:pt x="1985" y="1647"/>
                    <a:pt x="1875" y="1686"/>
                    <a:pt x="1796" y="1765"/>
                  </a:cubicBezTo>
                  <a:lnTo>
                    <a:pt x="126" y="3435"/>
                  </a:lnTo>
                  <a:cubicBezTo>
                    <a:pt x="0" y="3592"/>
                    <a:pt x="0" y="3844"/>
                    <a:pt x="126" y="4033"/>
                  </a:cubicBezTo>
                  <a:cubicBezTo>
                    <a:pt x="195" y="4075"/>
                    <a:pt x="288" y="4098"/>
                    <a:pt x="384" y="4098"/>
                  </a:cubicBezTo>
                  <a:cubicBezTo>
                    <a:pt x="507" y="4098"/>
                    <a:pt x="636" y="4059"/>
                    <a:pt x="725" y="3970"/>
                  </a:cubicBezTo>
                  <a:lnTo>
                    <a:pt x="2111" y="2616"/>
                  </a:lnTo>
                  <a:lnTo>
                    <a:pt x="2647" y="3151"/>
                  </a:lnTo>
                  <a:cubicBezTo>
                    <a:pt x="2725" y="3230"/>
                    <a:pt x="2836" y="3269"/>
                    <a:pt x="2946" y="3269"/>
                  </a:cubicBezTo>
                  <a:cubicBezTo>
                    <a:pt x="3056" y="3269"/>
                    <a:pt x="3166" y="3230"/>
                    <a:pt x="3245" y="3151"/>
                  </a:cubicBezTo>
                  <a:lnTo>
                    <a:pt x="5009" y="1387"/>
                  </a:lnTo>
                  <a:lnTo>
                    <a:pt x="5009" y="2049"/>
                  </a:lnTo>
                  <a:cubicBezTo>
                    <a:pt x="5009" y="2269"/>
                    <a:pt x="5230" y="2490"/>
                    <a:pt x="5451" y="2490"/>
                  </a:cubicBezTo>
                  <a:cubicBezTo>
                    <a:pt x="5703" y="2490"/>
                    <a:pt x="5860" y="2269"/>
                    <a:pt x="5860" y="2049"/>
                  </a:cubicBezTo>
                  <a:lnTo>
                    <a:pt x="5860" y="410"/>
                  </a:lnTo>
                  <a:cubicBezTo>
                    <a:pt x="5860" y="158"/>
                    <a:pt x="5640" y="1"/>
                    <a:pt x="5419" y="1"/>
                  </a:cubicBezTo>
                  <a:close/>
                </a:path>
              </a:pathLst>
            </a:custGeom>
            <a:grp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grpSp>
      <p:grpSp>
        <p:nvGrpSpPr>
          <p:cNvPr id="31" name="Google Shape;8273;p73">
            <a:extLst>
              <a:ext uri="{FF2B5EF4-FFF2-40B4-BE49-F238E27FC236}">
                <a16:creationId xmlns:a16="http://schemas.microsoft.com/office/drawing/2014/main" id="{0E4685FF-012A-EA5C-D3CB-90022980E8B4}"/>
              </a:ext>
            </a:extLst>
          </p:cNvPr>
          <p:cNvGrpSpPr/>
          <p:nvPr/>
        </p:nvGrpSpPr>
        <p:grpSpPr>
          <a:xfrm>
            <a:off x="619125" y="4666648"/>
            <a:ext cx="859438" cy="867377"/>
            <a:chOff x="4206459" y="1191441"/>
            <a:chExt cx="712557" cy="785901"/>
          </a:xfrm>
        </p:grpSpPr>
        <p:sp>
          <p:nvSpPr>
            <p:cNvPr id="32" name="Google Shape;8274;p73">
              <a:extLst>
                <a:ext uri="{FF2B5EF4-FFF2-40B4-BE49-F238E27FC236}">
                  <a16:creationId xmlns:a16="http://schemas.microsoft.com/office/drawing/2014/main" id="{46D2DBEC-54CA-62E4-33AF-2545F590851E}"/>
                </a:ext>
              </a:extLst>
            </p:cNvPr>
            <p:cNvSpPr/>
            <p:nvPr/>
          </p:nvSpPr>
          <p:spPr>
            <a:xfrm>
              <a:off x="4548248" y="1328649"/>
              <a:ext cx="325201" cy="32254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noFill/>
            <a:ln w="9525" cap="flat"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33" name="Google Shape;8275;p73">
              <a:extLst>
                <a:ext uri="{FF2B5EF4-FFF2-40B4-BE49-F238E27FC236}">
                  <a16:creationId xmlns:a16="http://schemas.microsoft.com/office/drawing/2014/main" id="{CCEFBE9E-E87C-5115-F68B-BAA3EC66EB08}"/>
                </a:ext>
              </a:extLst>
            </p:cNvPr>
            <p:cNvSpPr/>
            <p:nvPr/>
          </p:nvSpPr>
          <p:spPr>
            <a:xfrm>
              <a:off x="4557499" y="1656607"/>
              <a:ext cx="306674" cy="306648"/>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noFill/>
            <a:ln w="9525" cap="flat"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4" name="Google Shape;8276;p73">
              <a:extLst>
                <a:ext uri="{FF2B5EF4-FFF2-40B4-BE49-F238E27FC236}">
                  <a16:creationId xmlns:a16="http://schemas.microsoft.com/office/drawing/2014/main" id="{8716376E-4356-B1D5-9040-C6D846282AB2}"/>
                </a:ext>
              </a:extLst>
            </p:cNvPr>
            <p:cNvSpPr/>
            <p:nvPr/>
          </p:nvSpPr>
          <p:spPr>
            <a:xfrm>
              <a:off x="4251067" y="1523035"/>
              <a:ext cx="327536" cy="325023"/>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noFill/>
            <a:ln w="9525" cap="flat"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35" name="Google Shape;8277;p73">
              <a:extLst>
                <a:ext uri="{FF2B5EF4-FFF2-40B4-BE49-F238E27FC236}">
                  <a16:creationId xmlns:a16="http://schemas.microsoft.com/office/drawing/2014/main" id="{928C58DE-4226-FE2E-6366-EFF53BED07C9}"/>
                </a:ext>
              </a:extLst>
            </p:cNvPr>
            <p:cNvSpPr/>
            <p:nvPr/>
          </p:nvSpPr>
          <p:spPr>
            <a:xfrm>
              <a:off x="4277366" y="1220917"/>
              <a:ext cx="292242" cy="292217"/>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grpSp>
          <p:nvGrpSpPr>
            <p:cNvPr id="36" name="Google Shape;8278;p73">
              <a:extLst>
                <a:ext uri="{FF2B5EF4-FFF2-40B4-BE49-F238E27FC236}">
                  <a16:creationId xmlns:a16="http://schemas.microsoft.com/office/drawing/2014/main" id="{19B9F27B-EF6F-93C1-DA86-D0C1247D8693}"/>
                </a:ext>
              </a:extLst>
            </p:cNvPr>
            <p:cNvGrpSpPr/>
            <p:nvPr/>
          </p:nvGrpSpPr>
          <p:grpSpPr>
            <a:xfrm>
              <a:off x="4644280" y="1290523"/>
              <a:ext cx="143716" cy="29463"/>
              <a:chOff x="4644280" y="1290523"/>
              <a:chExt cx="143716" cy="29463"/>
            </a:xfrm>
          </p:grpSpPr>
          <p:sp>
            <p:nvSpPr>
              <p:cNvPr id="66" name="Google Shape;8279;p73">
                <a:extLst>
                  <a:ext uri="{FF2B5EF4-FFF2-40B4-BE49-F238E27FC236}">
                    <a16:creationId xmlns:a16="http://schemas.microsoft.com/office/drawing/2014/main" id="{A946783D-92F1-1D94-15C1-00417433F60D}"/>
                  </a:ext>
                </a:extLst>
              </p:cNvPr>
              <p:cNvSpPr/>
              <p:nvPr/>
            </p:nvSpPr>
            <p:spPr>
              <a:xfrm>
                <a:off x="4736292" y="1294223"/>
                <a:ext cx="51704" cy="25762"/>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67" name="Google Shape;8280;p73">
                <a:extLst>
                  <a:ext uri="{FF2B5EF4-FFF2-40B4-BE49-F238E27FC236}">
                    <a16:creationId xmlns:a16="http://schemas.microsoft.com/office/drawing/2014/main" id="{920B612F-E0FF-A1EE-0B4B-F00AB5E77156}"/>
                  </a:ext>
                </a:extLst>
              </p:cNvPr>
              <p:cNvSpPr/>
              <p:nvPr/>
            </p:nvSpPr>
            <p:spPr>
              <a:xfrm>
                <a:off x="4700066" y="1290523"/>
                <a:ext cx="32206" cy="7988"/>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68" name="Google Shape;8281;p73">
                <a:extLst>
                  <a:ext uri="{FF2B5EF4-FFF2-40B4-BE49-F238E27FC236}">
                    <a16:creationId xmlns:a16="http://schemas.microsoft.com/office/drawing/2014/main" id="{15DD9EA2-ECED-4B89-F593-0AEBA10F3413}"/>
                  </a:ext>
                </a:extLst>
              </p:cNvPr>
              <p:cNvSpPr/>
              <p:nvPr/>
            </p:nvSpPr>
            <p:spPr>
              <a:xfrm>
                <a:off x="4644280" y="1300641"/>
                <a:ext cx="20225" cy="13283"/>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69" name="Google Shape;8282;p73">
                <a:extLst>
                  <a:ext uri="{FF2B5EF4-FFF2-40B4-BE49-F238E27FC236}">
                    <a16:creationId xmlns:a16="http://schemas.microsoft.com/office/drawing/2014/main" id="{8FBCDFE2-CC1C-821F-1ED6-14620A8B31E0}"/>
                  </a:ext>
                </a:extLst>
              </p:cNvPr>
              <p:cNvSpPr/>
              <p:nvPr/>
            </p:nvSpPr>
            <p:spPr>
              <a:xfrm>
                <a:off x="4667822" y="1291888"/>
                <a:ext cx="27779" cy="11433"/>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grpSp>
        <p:grpSp>
          <p:nvGrpSpPr>
            <p:cNvPr id="37" name="Google Shape;8283;p73">
              <a:extLst>
                <a:ext uri="{FF2B5EF4-FFF2-40B4-BE49-F238E27FC236}">
                  <a16:creationId xmlns:a16="http://schemas.microsoft.com/office/drawing/2014/main" id="{333BD250-E441-D585-3575-0F6A7F58DFC8}"/>
                </a:ext>
              </a:extLst>
            </p:cNvPr>
            <p:cNvGrpSpPr/>
            <p:nvPr/>
          </p:nvGrpSpPr>
          <p:grpSpPr>
            <a:xfrm>
              <a:off x="4356567" y="1191441"/>
              <a:ext cx="143690" cy="29488"/>
              <a:chOff x="4356567" y="1191441"/>
              <a:chExt cx="143690" cy="29488"/>
            </a:xfrm>
          </p:grpSpPr>
          <p:sp>
            <p:nvSpPr>
              <p:cNvPr id="62" name="Google Shape;8284;p73">
                <a:extLst>
                  <a:ext uri="{FF2B5EF4-FFF2-40B4-BE49-F238E27FC236}">
                    <a16:creationId xmlns:a16="http://schemas.microsoft.com/office/drawing/2014/main" id="{41DC49CB-67FE-3F09-9217-859A1216A667}"/>
                  </a:ext>
                </a:extLst>
              </p:cNvPr>
              <p:cNvSpPr/>
              <p:nvPr/>
            </p:nvSpPr>
            <p:spPr>
              <a:xfrm>
                <a:off x="4448554" y="1195154"/>
                <a:ext cx="51704" cy="25775"/>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63" name="Google Shape;8285;p73">
                <a:extLst>
                  <a:ext uri="{FF2B5EF4-FFF2-40B4-BE49-F238E27FC236}">
                    <a16:creationId xmlns:a16="http://schemas.microsoft.com/office/drawing/2014/main" id="{4C3AE914-A193-B65D-0570-2AC40B416CD6}"/>
                  </a:ext>
                </a:extLst>
              </p:cNvPr>
              <p:cNvSpPr/>
              <p:nvPr/>
            </p:nvSpPr>
            <p:spPr>
              <a:xfrm>
                <a:off x="4412341" y="1191441"/>
                <a:ext cx="32206" cy="8013"/>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64" name="Google Shape;8286;p73">
                <a:extLst>
                  <a:ext uri="{FF2B5EF4-FFF2-40B4-BE49-F238E27FC236}">
                    <a16:creationId xmlns:a16="http://schemas.microsoft.com/office/drawing/2014/main" id="{1D286BCE-66AB-26A6-AC11-B507255CE4E2}"/>
                  </a:ext>
                </a:extLst>
              </p:cNvPr>
              <p:cNvSpPr/>
              <p:nvPr/>
            </p:nvSpPr>
            <p:spPr>
              <a:xfrm>
                <a:off x="4356567" y="1201573"/>
                <a:ext cx="20212" cy="1327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65" name="Google Shape;8287;p73">
                <a:extLst>
                  <a:ext uri="{FF2B5EF4-FFF2-40B4-BE49-F238E27FC236}">
                    <a16:creationId xmlns:a16="http://schemas.microsoft.com/office/drawing/2014/main" id="{2A841530-285E-0BA7-B8BE-09A5877167FC}"/>
                  </a:ext>
                </a:extLst>
              </p:cNvPr>
              <p:cNvSpPr/>
              <p:nvPr/>
            </p:nvSpPr>
            <p:spPr>
              <a:xfrm>
                <a:off x="4380084" y="1192832"/>
                <a:ext cx="27779" cy="11433"/>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grpSp>
        <p:grpSp>
          <p:nvGrpSpPr>
            <p:cNvPr id="38" name="Google Shape;8288;p73">
              <a:extLst>
                <a:ext uri="{FF2B5EF4-FFF2-40B4-BE49-F238E27FC236}">
                  <a16:creationId xmlns:a16="http://schemas.microsoft.com/office/drawing/2014/main" id="{CBC684D0-308C-1B04-411A-19BF90EEBA85}"/>
                </a:ext>
              </a:extLst>
            </p:cNvPr>
            <p:cNvGrpSpPr/>
            <p:nvPr/>
          </p:nvGrpSpPr>
          <p:grpSpPr>
            <a:xfrm>
              <a:off x="4339009" y="1863727"/>
              <a:ext cx="143703" cy="29476"/>
              <a:chOff x="4339009" y="1863727"/>
              <a:chExt cx="143703" cy="29476"/>
            </a:xfrm>
          </p:grpSpPr>
          <p:sp>
            <p:nvSpPr>
              <p:cNvPr id="58" name="Google Shape;8289;p73">
                <a:extLst>
                  <a:ext uri="{FF2B5EF4-FFF2-40B4-BE49-F238E27FC236}">
                    <a16:creationId xmlns:a16="http://schemas.microsoft.com/office/drawing/2014/main" id="{0CA5A28E-FC46-9FE0-3583-7FFCF6E6F2FC}"/>
                  </a:ext>
                </a:extLst>
              </p:cNvPr>
              <p:cNvSpPr/>
              <p:nvPr/>
            </p:nvSpPr>
            <p:spPr>
              <a:xfrm>
                <a:off x="4339009" y="1863727"/>
                <a:ext cx="51691" cy="25762"/>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59" name="Google Shape;8290;p73">
                <a:extLst>
                  <a:ext uri="{FF2B5EF4-FFF2-40B4-BE49-F238E27FC236}">
                    <a16:creationId xmlns:a16="http://schemas.microsoft.com/office/drawing/2014/main" id="{A1D6EE0B-1E49-D01C-D667-F1145F58CE9E}"/>
                  </a:ext>
                </a:extLst>
              </p:cNvPr>
              <p:cNvSpPr/>
              <p:nvPr/>
            </p:nvSpPr>
            <p:spPr>
              <a:xfrm>
                <a:off x="4394732" y="1885202"/>
                <a:ext cx="32193" cy="8001"/>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60" name="Google Shape;8291;p73">
                <a:extLst>
                  <a:ext uri="{FF2B5EF4-FFF2-40B4-BE49-F238E27FC236}">
                    <a16:creationId xmlns:a16="http://schemas.microsoft.com/office/drawing/2014/main" id="{CBAA5579-8E8B-9E4E-3BC8-76A4CA1C5E04}"/>
                  </a:ext>
                </a:extLst>
              </p:cNvPr>
              <p:cNvSpPr/>
              <p:nvPr/>
            </p:nvSpPr>
            <p:spPr>
              <a:xfrm>
                <a:off x="4462488" y="1869814"/>
                <a:ext cx="20225" cy="13258"/>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61" name="Google Shape;8292;p73">
                <a:extLst>
                  <a:ext uri="{FF2B5EF4-FFF2-40B4-BE49-F238E27FC236}">
                    <a16:creationId xmlns:a16="http://schemas.microsoft.com/office/drawing/2014/main" id="{467F757D-C903-4712-25BA-285DA4FB0A72}"/>
                  </a:ext>
                </a:extLst>
              </p:cNvPr>
              <p:cNvSpPr/>
              <p:nvPr/>
            </p:nvSpPr>
            <p:spPr>
              <a:xfrm>
                <a:off x="4431392" y="1880392"/>
                <a:ext cx="27804" cy="11433"/>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grpSp>
        <p:grpSp>
          <p:nvGrpSpPr>
            <p:cNvPr id="39" name="Google Shape;8293;p73">
              <a:extLst>
                <a:ext uri="{FF2B5EF4-FFF2-40B4-BE49-F238E27FC236}">
                  <a16:creationId xmlns:a16="http://schemas.microsoft.com/office/drawing/2014/main" id="{7B06C6F7-A109-BEB2-B3CD-30981CD28027}"/>
                </a:ext>
              </a:extLst>
            </p:cNvPr>
            <p:cNvGrpSpPr/>
            <p:nvPr/>
          </p:nvGrpSpPr>
          <p:grpSpPr>
            <a:xfrm>
              <a:off x="4206459" y="1607315"/>
              <a:ext cx="29539" cy="142899"/>
              <a:chOff x="4206459" y="1607315"/>
              <a:chExt cx="29539" cy="142899"/>
            </a:xfrm>
          </p:grpSpPr>
          <p:sp>
            <p:nvSpPr>
              <p:cNvPr id="54" name="Google Shape;8294;p73">
                <a:extLst>
                  <a:ext uri="{FF2B5EF4-FFF2-40B4-BE49-F238E27FC236}">
                    <a16:creationId xmlns:a16="http://schemas.microsoft.com/office/drawing/2014/main" id="{E366C8DB-B1D8-26A4-9482-8357FD9AB323}"/>
                  </a:ext>
                </a:extLst>
              </p:cNvPr>
              <p:cNvSpPr/>
              <p:nvPr/>
            </p:nvSpPr>
            <p:spPr>
              <a:xfrm>
                <a:off x="4209840" y="1607315"/>
                <a:ext cx="26158" cy="50989"/>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55" name="Google Shape;8295;p73">
                <a:extLst>
                  <a:ext uri="{FF2B5EF4-FFF2-40B4-BE49-F238E27FC236}">
                    <a16:creationId xmlns:a16="http://schemas.microsoft.com/office/drawing/2014/main" id="{2C744E17-90D9-2A29-7B1C-4E64D7DBCB3E}"/>
                  </a:ext>
                </a:extLst>
              </p:cNvPr>
              <p:cNvSpPr/>
              <p:nvPr/>
            </p:nvSpPr>
            <p:spPr>
              <a:xfrm>
                <a:off x="4206459" y="1662910"/>
                <a:ext cx="8230" cy="3178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56" name="Google Shape;8296;p73">
                <a:extLst>
                  <a:ext uri="{FF2B5EF4-FFF2-40B4-BE49-F238E27FC236}">
                    <a16:creationId xmlns:a16="http://schemas.microsoft.com/office/drawing/2014/main" id="{111D767D-D617-39F8-D662-4C30709651B2}"/>
                  </a:ext>
                </a:extLst>
              </p:cNvPr>
              <p:cNvSpPr/>
              <p:nvPr/>
            </p:nvSpPr>
            <p:spPr>
              <a:xfrm>
                <a:off x="4216194" y="1730768"/>
                <a:ext cx="14227" cy="19446"/>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57" name="Google Shape;8297;p73">
                <a:extLst>
                  <a:ext uri="{FF2B5EF4-FFF2-40B4-BE49-F238E27FC236}">
                    <a16:creationId xmlns:a16="http://schemas.microsoft.com/office/drawing/2014/main" id="{E70B6013-7CC8-BAEC-21C7-977BE047DC39}"/>
                  </a:ext>
                </a:extLst>
              </p:cNvPr>
              <p:cNvSpPr/>
              <p:nvPr/>
            </p:nvSpPr>
            <p:spPr>
              <a:xfrm>
                <a:off x="4207607" y="1699506"/>
                <a:ext cx="12045" cy="27153"/>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grpSp>
        <p:sp>
          <p:nvSpPr>
            <p:cNvPr id="40" name="Google Shape;8298;p73">
              <a:extLst>
                <a:ext uri="{FF2B5EF4-FFF2-40B4-BE49-F238E27FC236}">
                  <a16:creationId xmlns:a16="http://schemas.microsoft.com/office/drawing/2014/main" id="{91331348-65A0-A248-7F86-8FE34890B508}"/>
                </a:ext>
              </a:extLst>
            </p:cNvPr>
            <p:cNvSpPr/>
            <p:nvPr/>
          </p:nvSpPr>
          <p:spPr>
            <a:xfrm>
              <a:off x="4250519" y="1416170"/>
              <a:ext cx="26783" cy="52303"/>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41" name="Google Shape;8299;p73">
              <a:extLst>
                <a:ext uri="{FF2B5EF4-FFF2-40B4-BE49-F238E27FC236}">
                  <a16:creationId xmlns:a16="http://schemas.microsoft.com/office/drawing/2014/main" id="{280175ED-32C4-26FE-6051-B2DD8BB90135}"/>
                </a:ext>
              </a:extLst>
            </p:cNvPr>
            <p:cNvSpPr/>
            <p:nvPr/>
          </p:nvSpPr>
          <p:spPr>
            <a:xfrm>
              <a:off x="4276166" y="1471370"/>
              <a:ext cx="24359" cy="2529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42" name="Google Shape;8300;p73">
              <a:extLst>
                <a:ext uri="{FF2B5EF4-FFF2-40B4-BE49-F238E27FC236}">
                  <a16:creationId xmlns:a16="http://schemas.microsoft.com/office/drawing/2014/main" id="{626C00FA-EDA8-913D-0E04-2C969DBB1861}"/>
                </a:ext>
              </a:extLst>
            </p:cNvPr>
            <p:cNvSpPr/>
            <p:nvPr/>
          </p:nvSpPr>
          <p:spPr>
            <a:xfrm>
              <a:off x="4330231" y="1513121"/>
              <a:ext cx="21462" cy="10986"/>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43" name="Google Shape;8301;p73">
              <a:extLst>
                <a:ext uri="{FF2B5EF4-FFF2-40B4-BE49-F238E27FC236}">
                  <a16:creationId xmlns:a16="http://schemas.microsoft.com/office/drawing/2014/main" id="{B8FA4469-1DE9-C46A-0A06-749D171AFAF7}"/>
                </a:ext>
              </a:extLst>
            </p:cNvPr>
            <p:cNvSpPr/>
            <p:nvPr/>
          </p:nvSpPr>
          <p:spPr>
            <a:xfrm>
              <a:off x="4302005" y="1497298"/>
              <a:ext cx="25469" cy="17647"/>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grpSp>
          <p:nvGrpSpPr>
            <p:cNvPr id="44" name="Google Shape;8302;p73">
              <a:extLst>
                <a:ext uri="{FF2B5EF4-FFF2-40B4-BE49-F238E27FC236}">
                  <a16:creationId xmlns:a16="http://schemas.microsoft.com/office/drawing/2014/main" id="{0EDA3BF3-A047-46D1-50D2-9B54BE49B875}"/>
                </a:ext>
              </a:extLst>
            </p:cNvPr>
            <p:cNvGrpSpPr/>
            <p:nvPr/>
          </p:nvGrpSpPr>
          <p:grpSpPr>
            <a:xfrm>
              <a:off x="4889463" y="1423737"/>
              <a:ext cx="29552" cy="142899"/>
              <a:chOff x="4889463" y="1423737"/>
              <a:chExt cx="29552" cy="142899"/>
            </a:xfrm>
          </p:grpSpPr>
          <p:sp>
            <p:nvSpPr>
              <p:cNvPr id="50" name="Google Shape;8303;p73">
                <a:extLst>
                  <a:ext uri="{FF2B5EF4-FFF2-40B4-BE49-F238E27FC236}">
                    <a16:creationId xmlns:a16="http://schemas.microsoft.com/office/drawing/2014/main" id="{6999138C-FFE5-C0A8-780E-9E1F65FBBE73}"/>
                  </a:ext>
                </a:extLst>
              </p:cNvPr>
              <p:cNvSpPr/>
              <p:nvPr/>
            </p:nvSpPr>
            <p:spPr>
              <a:xfrm>
                <a:off x="4889463" y="1515647"/>
                <a:ext cx="26158" cy="50989"/>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51" name="Google Shape;8304;p73">
                <a:extLst>
                  <a:ext uri="{FF2B5EF4-FFF2-40B4-BE49-F238E27FC236}">
                    <a16:creationId xmlns:a16="http://schemas.microsoft.com/office/drawing/2014/main" id="{834D5037-5664-24D2-7F80-E35999BEBA31}"/>
                  </a:ext>
                </a:extLst>
              </p:cNvPr>
              <p:cNvSpPr/>
              <p:nvPr/>
            </p:nvSpPr>
            <p:spPr>
              <a:xfrm>
                <a:off x="4910772" y="1479256"/>
                <a:ext cx="8243" cy="3178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52" name="Google Shape;8305;p73">
                <a:extLst>
                  <a:ext uri="{FF2B5EF4-FFF2-40B4-BE49-F238E27FC236}">
                    <a16:creationId xmlns:a16="http://schemas.microsoft.com/office/drawing/2014/main" id="{F1C1B6A0-51EF-CEA2-E1EC-BDBCB6D58D79}"/>
                  </a:ext>
                </a:extLst>
              </p:cNvPr>
              <p:cNvSpPr/>
              <p:nvPr/>
            </p:nvSpPr>
            <p:spPr>
              <a:xfrm>
                <a:off x="4895052" y="1423737"/>
                <a:ext cx="14215" cy="19446"/>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53" name="Google Shape;8306;p73">
                <a:extLst>
                  <a:ext uri="{FF2B5EF4-FFF2-40B4-BE49-F238E27FC236}">
                    <a16:creationId xmlns:a16="http://schemas.microsoft.com/office/drawing/2014/main" id="{6373ACF6-A0D6-468D-A459-6C41015461EF}"/>
                  </a:ext>
                </a:extLst>
              </p:cNvPr>
              <p:cNvSpPr/>
              <p:nvPr/>
            </p:nvSpPr>
            <p:spPr>
              <a:xfrm>
                <a:off x="4905783" y="1447292"/>
                <a:ext cx="12071" cy="27153"/>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grpSp>
        <p:grpSp>
          <p:nvGrpSpPr>
            <p:cNvPr id="45" name="Google Shape;8307;p73">
              <a:extLst>
                <a:ext uri="{FF2B5EF4-FFF2-40B4-BE49-F238E27FC236}">
                  <a16:creationId xmlns:a16="http://schemas.microsoft.com/office/drawing/2014/main" id="{8058ABB6-1DD2-3E29-383A-A7A226DE8482}"/>
                </a:ext>
              </a:extLst>
            </p:cNvPr>
            <p:cNvGrpSpPr/>
            <p:nvPr/>
          </p:nvGrpSpPr>
          <p:grpSpPr>
            <a:xfrm>
              <a:off x="4771663" y="1876896"/>
              <a:ext cx="108651" cy="100447"/>
              <a:chOff x="4771663" y="1876896"/>
              <a:chExt cx="108651" cy="100447"/>
            </a:xfrm>
          </p:grpSpPr>
          <p:sp>
            <p:nvSpPr>
              <p:cNvPr id="46" name="Google Shape;8308;p73">
                <a:extLst>
                  <a:ext uri="{FF2B5EF4-FFF2-40B4-BE49-F238E27FC236}">
                    <a16:creationId xmlns:a16="http://schemas.microsoft.com/office/drawing/2014/main" id="{48C0F8BB-2993-8CD2-F6B7-99398895C6DA}"/>
                  </a:ext>
                </a:extLst>
              </p:cNvPr>
              <p:cNvSpPr/>
              <p:nvPr/>
            </p:nvSpPr>
            <p:spPr>
              <a:xfrm>
                <a:off x="4771663" y="1951210"/>
                <a:ext cx="53184" cy="26132"/>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47" name="Google Shape;8309;p73">
                <a:extLst>
                  <a:ext uri="{FF2B5EF4-FFF2-40B4-BE49-F238E27FC236}">
                    <a16:creationId xmlns:a16="http://schemas.microsoft.com/office/drawing/2014/main" id="{E505A585-A7CB-5BBA-EFAE-168CEECDAE63}"/>
                  </a:ext>
                </a:extLst>
              </p:cNvPr>
              <p:cNvSpPr/>
              <p:nvPr/>
            </p:nvSpPr>
            <p:spPr>
              <a:xfrm>
                <a:off x="4826850" y="1927897"/>
                <a:ext cx="26081" cy="23529"/>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48" name="Google Shape;8310;p73">
                <a:extLst>
                  <a:ext uri="{FF2B5EF4-FFF2-40B4-BE49-F238E27FC236}">
                    <a16:creationId xmlns:a16="http://schemas.microsoft.com/office/drawing/2014/main" id="{2CD541EB-DD4A-FA91-990D-1A8FBE80ACFA}"/>
                  </a:ext>
                </a:extLst>
              </p:cNvPr>
              <p:cNvSpPr/>
              <p:nvPr/>
            </p:nvSpPr>
            <p:spPr>
              <a:xfrm>
                <a:off x="4868600" y="1876896"/>
                <a:ext cx="11714" cy="20531"/>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sp>
            <p:nvSpPr>
              <p:cNvPr id="49" name="Google Shape;8311;p73">
                <a:extLst>
                  <a:ext uri="{FF2B5EF4-FFF2-40B4-BE49-F238E27FC236}">
                    <a16:creationId xmlns:a16="http://schemas.microsoft.com/office/drawing/2014/main" id="{0D697732-6B5C-E0EE-9DF9-FA5EA142A4C7}"/>
                  </a:ext>
                </a:extLst>
              </p:cNvPr>
              <p:cNvSpPr/>
              <p:nvPr/>
            </p:nvSpPr>
            <p:spPr>
              <a:xfrm>
                <a:off x="4852804" y="1901038"/>
                <a:ext cx="18528" cy="24589"/>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1" i="0" u="none" strike="noStrike" kern="1200" cap="none" spc="0" normalizeH="0" baseline="0" noProof="0">
                  <a:ln>
                    <a:noFill/>
                  </a:ln>
                  <a:solidFill>
                    <a:prstClr val="black"/>
                  </a:solidFill>
                  <a:effectLst/>
                  <a:uLnTx/>
                  <a:uFillTx/>
                  <a:latin typeface="Times New Roman"/>
                  <a:ea typeface="+mn-ea"/>
                  <a:cs typeface="+mn-cs"/>
                </a:endParaRPr>
              </a:p>
            </p:txBody>
          </p:sp>
        </p:grpSp>
      </p:grpSp>
      <p:sp>
        <p:nvSpPr>
          <p:cNvPr id="6" name="Slide Number Placeholder 5">
            <a:extLst>
              <a:ext uri="{FF2B5EF4-FFF2-40B4-BE49-F238E27FC236}">
                <a16:creationId xmlns:a16="http://schemas.microsoft.com/office/drawing/2014/main" id="{BED68B6C-DE26-AD92-0B88-8283FFDD28BC}"/>
              </a:ext>
            </a:extLst>
          </p:cNvPr>
          <p:cNvSpPr>
            <a:spLocks noGrp="1"/>
          </p:cNvSpPr>
          <p:nvPr>
            <p:ph type="sldNum" sz="quarter" idx="13"/>
          </p:nvPr>
        </p:nvSpPr>
        <p:spPr>
          <a:xfrm>
            <a:off x="11379200" y="6324600"/>
            <a:ext cx="355600" cy="46166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50152C-A5AE-4037-8E77-C398DB665690}" type="slidenum">
              <a:rPr kumimoji="0" lang="en-US" altLang="en-US"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000" b="0" i="0" u="none" strike="noStrike" kern="1200" cap="none" spc="0" normalizeH="0" baseline="0" noProof="0" dirty="0">
              <a:ln>
                <a:noFill/>
              </a:ln>
              <a:solidFill>
                <a:srgbClr val="898989"/>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030334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B9EF2-81F2-546A-D516-F0FA2D0F44D9}"/>
              </a:ext>
            </a:extLst>
          </p:cNvPr>
          <p:cNvSpPr>
            <a:spLocks noGrp="1"/>
          </p:cNvSpPr>
          <p:nvPr>
            <p:ph type="title"/>
          </p:nvPr>
        </p:nvSpPr>
        <p:spPr/>
        <p:txBody>
          <a:bodyPr/>
          <a:lstStyle/>
          <a:p>
            <a:r>
              <a:rPr kumimoji="0" lang="lv-LV" sz="2400" b="1" i="0" u="none" strike="noStrike" kern="1200" cap="none" spc="0" normalizeH="0" baseline="0" noProof="0" dirty="0">
                <a:ln>
                  <a:noFill/>
                </a:ln>
                <a:solidFill>
                  <a:srgbClr val="54A021">
                    <a:lumMod val="75000"/>
                  </a:srgbClr>
                </a:solidFill>
                <a:effectLst/>
                <a:uLnTx/>
                <a:uFillTx/>
                <a:latin typeface="Verdana" panose="020B0604030504040204" pitchFamily="34" charset="0"/>
                <a:ea typeface="Verdana" panose="020B0604030504040204" pitchFamily="34" charset="0"/>
              </a:rPr>
              <a:t>Bioloģiskās daudzveidības saglabāšana</a:t>
            </a:r>
            <a:endParaRPr lang="lv-LV" dirty="0"/>
          </a:p>
        </p:txBody>
      </p:sp>
      <p:sp>
        <p:nvSpPr>
          <p:cNvPr id="6" name="Slide Number Placeholder 5">
            <a:extLst>
              <a:ext uri="{FF2B5EF4-FFF2-40B4-BE49-F238E27FC236}">
                <a16:creationId xmlns:a16="http://schemas.microsoft.com/office/drawing/2014/main" id="{490756BC-6372-0824-A606-B437672D10F9}"/>
              </a:ext>
            </a:extLst>
          </p:cNvPr>
          <p:cNvSpPr>
            <a:spLocks noGrp="1"/>
          </p:cNvSpPr>
          <p:nvPr>
            <p:ph type="sldNum" sz="quarter" idx="13"/>
          </p:nvPr>
        </p:nvSpPr>
        <p:spPr/>
        <p:txBody>
          <a:bodyPr/>
          <a:lstStyle/>
          <a:p>
            <a:fld id="{0B582915-0310-4CDD-9A79-BDC3E59340E8}" type="slidenum">
              <a:rPr lang="en-US" altLang="lv-LV" smtClean="0"/>
              <a:pPr/>
              <a:t>40</a:t>
            </a:fld>
            <a:endParaRPr lang="en-US" altLang="lv-LV"/>
          </a:p>
        </p:txBody>
      </p:sp>
      <p:sp>
        <p:nvSpPr>
          <p:cNvPr id="7" name="Content Placeholder 2">
            <a:extLst>
              <a:ext uri="{FF2B5EF4-FFF2-40B4-BE49-F238E27FC236}">
                <a16:creationId xmlns:a16="http://schemas.microsoft.com/office/drawing/2014/main" id="{29549290-B487-6F73-736F-70C4A1DA41C5}"/>
              </a:ext>
            </a:extLst>
          </p:cNvPr>
          <p:cNvSpPr>
            <a:spLocks noGrp="1"/>
          </p:cNvSpPr>
          <p:nvPr>
            <p:ph idx="1"/>
          </p:nvPr>
        </p:nvSpPr>
        <p:spPr>
          <a:xfrm>
            <a:off x="707571" y="2006280"/>
            <a:ext cx="4996543" cy="4373563"/>
          </a:xfrm>
        </p:spPr>
        <p:txBody>
          <a:bodyPr wrap="square" anchor="t">
            <a:normAutofit fontScale="92500" lnSpcReduction="10000"/>
          </a:bodyPr>
          <a:lstStyle/>
          <a:p>
            <a:pPr algn="just">
              <a:lnSpc>
                <a:spcPct val="90000"/>
              </a:lnSpc>
            </a:pPr>
            <a:r>
              <a:rPr lang="lv-LV" dirty="0"/>
              <a:t>•Turpināt darbu pie taisnīgas kompensācijas sistēmas ieviešanas, paredzot zemes maiņu kā jaunu risinājumu.</a:t>
            </a:r>
          </a:p>
          <a:p>
            <a:pPr algn="just">
              <a:lnSpc>
                <a:spcPct val="90000"/>
              </a:lnSpc>
            </a:pPr>
            <a:endParaRPr lang="lv-LV" dirty="0"/>
          </a:p>
          <a:p>
            <a:pPr algn="just">
              <a:lnSpc>
                <a:spcPct val="90000"/>
              </a:lnSpc>
            </a:pPr>
            <a:r>
              <a:rPr lang="lv-LV" dirty="0"/>
              <a:t>•Pilnveidot aizsargājamo teritoriju tīklu, ietverot pietiekamu meža biotopu un jūras teritoriju apjomu, un virzīties uz mērķi – stingri aizsargāt 10 % Latvijas teritorijas.</a:t>
            </a:r>
          </a:p>
          <a:p>
            <a:pPr algn="just">
              <a:lnSpc>
                <a:spcPct val="90000"/>
              </a:lnSpc>
            </a:pPr>
            <a:endParaRPr lang="lv-LV" dirty="0"/>
          </a:p>
          <a:p>
            <a:pPr algn="just">
              <a:lnSpc>
                <a:spcPct val="90000"/>
              </a:lnSpc>
            </a:pPr>
            <a:r>
              <a:rPr lang="lv-LV" dirty="0"/>
              <a:t>•Dabas atjaunošanas plāna izstrāde un īstenošana  saskaņā ar Dabas atjaunošanas  regulu.  Jaunu Dabas informācijas  centru izveide sabiedrības izglītošanai.</a:t>
            </a:r>
          </a:p>
          <a:p>
            <a:pPr>
              <a:lnSpc>
                <a:spcPct val="90000"/>
              </a:lnSpc>
            </a:pPr>
            <a:endParaRPr lang="lv-LV" dirty="0"/>
          </a:p>
          <a:p>
            <a:pPr>
              <a:lnSpc>
                <a:spcPct val="90000"/>
              </a:lnSpc>
            </a:pPr>
            <a:endParaRPr lang="lv-LV" dirty="0"/>
          </a:p>
        </p:txBody>
      </p:sp>
      <p:pic>
        <p:nvPicPr>
          <p:cNvPr id="8" name="Picture 7">
            <a:extLst>
              <a:ext uri="{FF2B5EF4-FFF2-40B4-BE49-F238E27FC236}">
                <a16:creationId xmlns:a16="http://schemas.microsoft.com/office/drawing/2014/main" id="{639F2188-FF86-4594-2C82-373A844F0549}"/>
              </a:ext>
            </a:extLst>
          </p:cNvPr>
          <p:cNvPicPr>
            <a:picLocks noChangeAspect="1"/>
          </p:cNvPicPr>
          <p:nvPr/>
        </p:nvPicPr>
        <p:blipFill>
          <a:blip r:embed="rId2"/>
          <a:stretch>
            <a:fillRect/>
          </a:stretch>
        </p:blipFill>
        <p:spPr>
          <a:xfrm>
            <a:off x="6346372" y="1362400"/>
            <a:ext cx="4749196" cy="5017443"/>
          </a:xfrm>
          <a:prstGeom prst="rect">
            <a:avLst/>
          </a:prstGeom>
        </p:spPr>
      </p:pic>
      <p:sp>
        <p:nvSpPr>
          <p:cNvPr id="3" name="Rectangle 2">
            <a:extLst>
              <a:ext uri="{FF2B5EF4-FFF2-40B4-BE49-F238E27FC236}">
                <a16:creationId xmlns:a16="http://schemas.microsoft.com/office/drawing/2014/main" id="{581B789B-4949-3122-CDDC-1D102ADF63EE}"/>
              </a:ext>
            </a:extLst>
          </p:cNvPr>
          <p:cNvSpPr/>
          <p:nvPr/>
        </p:nvSpPr>
        <p:spPr>
          <a:xfrm>
            <a:off x="10589109" y="59871"/>
            <a:ext cx="1465006" cy="642258"/>
          </a:xfrm>
          <a:prstGeom prst="rect">
            <a:avLst/>
          </a:prstGeom>
          <a:solidFill>
            <a:srgbClr val="4EA72E">
              <a:lumMod val="75000"/>
            </a:srgbClr>
          </a:solidFill>
          <a:ln w="19050" cap="flat" cmpd="sng" algn="ctr">
            <a:noFill/>
            <a:prstDash val="solid"/>
            <a:miter lim="800000"/>
          </a:ln>
          <a:effectLst/>
        </p:spPr>
        <p:txBody>
          <a:bodyPr rtlCol="0" anchor="ctr"/>
          <a:lstStyle/>
          <a:p>
            <a:pPr algn="ctr" defTabSz="914400">
              <a:defRPr/>
            </a:pPr>
            <a:r>
              <a:rPr lang="lv-LV" kern="0" dirty="0">
                <a:solidFill>
                  <a:prstClr val="white"/>
                </a:solidFill>
                <a:latin typeface="Aptos" panose="02110004020202020204"/>
              </a:rPr>
              <a:t>Uzdevumi</a:t>
            </a:r>
          </a:p>
          <a:p>
            <a:pPr algn="ctr" defTabSz="914400">
              <a:defRPr/>
            </a:pPr>
            <a:r>
              <a:rPr lang="lv-LV" kern="0" dirty="0">
                <a:solidFill>
                  <a:prstClr val="white"/>
                </a:solidFill>
                <a:latin typeface="Aptos" panose="02110004020202020204"/>
              </a:rPr>
              <a:t>2026</a:t>
            </a:r>
          </a:p>
        </p:txBody>
      </p:sp>
    </p:spTree>
    <p:extLst>
      <p:ext uri="{BB962C8B-B14F-4D97-AF65-F5344CB8AC3E}">
        <p14:creationId xmlns:p14="http://schemas.microsoft.com/office/powerpoint/2010/main" val="1793561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9BF4A-9C9A-E151-6C4D-0D762FD689A1}"/>
              </a:ext>
            </a:extLst>
          </p:cNvPr>
          <p:cNvSpPr>
            <a:spLocks noGrp="1"/>
          </p:cNvSpPr>
          <p:nvPr>
            <p:ph type="title"/>
          </p:nvPr>
        </p:nvSpPr>
        <p:spPr>
          <a:xfrm>
            <a:off x="2779486" y="359228"/>
            <a:ext cx="8128000" cy="892629"/>
          </a:xfrm>
        </p:spPr>
        <p:txBody>
          <a:bodyPr>
            <a:normAutofit/>
          </a:bodyPr>
          <a:lstStyle/>
          <a:p>
            <a:r>
              <a:rPr kumimoji="0" lang="lv-LV" altLang="en-US" b="1" i="0" u="none" strike="noStrike" kern="1200" cap="none" spc="0" normalizeH="0" baseline="0" noProof="0" dirty="0">
                <a:ln>
                  <a:noFill/>
                </a:ln>
                <a:solidFill>
                  <a:srgbClr val="29702A"/>
                </a:solidFill>
                <a:effectLst/>
                <a:uLnTx/>
                <a:uFillTx/>
                <a:cs typeface="Arial" panose="020B0604020202020204" pitchFamily="34" charset="0"/>
              </a:rPr>
              <a:t>Dabas centrs: izglītības+ apmeklētāju centrs</a:t>
            </a:r>
            <a:endParaRPr lang="lv-LV" dirty="0"/>
          </a:p>
        </p:txBody>
      </p:sp>
      <p:sp>
        <p:nvSpPr>
          <p:cNvPr id="6" name="Slide Number Placeholder 5">
            <a:extLst>
              <a:ext uri="{FF2B5EF4-FFF2-40B4-BE49-F238E27FC236}">
                <a16:creationId xmlns:a16="http://schemas.microsoft.com/office/drawing/2014/main" id="{929660BF-AAF2-3BFE-9BCF-7619D0A19548}"/>
              </a:ext>
            </a:extLst>
          </p:cNvPr>
          <p:cNvSpPr>
            <a:spLocks noGrp="1"/>
          </p:cNvSpPr>
          <p:nvPr>
            <p:ph type="sldNum" sz="quarter" idx="13"/>
          </p:nvPr>
        </p:nvSpPr>
        <p:spPr/>
        <p:txBody>
          <a:bodyPr/>
          <a:lstStyle/>
          <a:p>
            <a:fld id="{0B582915-0310-4CDD-9A79-BDC3E59340E8}" type="slidenum">
              <a:rPr lang="en-US" altLang="lv-LV" smtClean="0"/>
              <a:pPr/>
              <a:t>41</a:t>
            </a:fld>
            <a:endParaRPr lang="en-US" altLang="lv-LV"/>
          </a:p>
        </p:txBody>
      </p:sp>
      <p:sp>
        <p:nvSpPr>
          <p:cNvPr id="7" name="Content Placeholder 1">
            <a:extLst>
              <a:ext uri="{FF2B5EF4-FFF2-40B4-BE49-F238E27FC236}">
                <a16:creationId xmlns:a16="http://schemas.microsoft.com/office/drawing/2014/main" id="{566A616F-424D-A4DA-862A-CF07C6094E76}"/>
              </a:ext>
            </a:extLst>
          </p:cNvPr>
          <p:cNvSpPr>
            <a:spLocks noGrp="1"/>
          </p:cNvSpPr>
          <p:nvPr>
            <p:ph idx="1"/>
          </p:nvPr>
        </p:nvSpPr>
        <p:spPr>
          <a:xfrm>
            <a:off x="667656" y="1842180"/>
            <a:ext cx="6560459" cy="4373563"/>
          </a:xfrm>
        </p:spPr>
        <p:txBody>
          <a:bodyPr>
            <a:normAutofit fontScale="92500" lnSpcReduction="20000"/>
          </a:bodyPr>
          <a:lstStyle/>
          <a:p>
            <a:pPr marL="342900" indent="-342900">
              <a:buSzPct val="110000"/>
              <a:buBlip>
                <a:blip>
                  <a:extLst>
                    <a:ext uri="{96DAC541-7B7A-43D3-8B79-37D633B846F1}">
                      <asvg:svgBlip xmlns:asvg="http://schemas.microsoft.com/office/drawing/2016/SVG/main" r:embed="rId2"/>
                    </a:ext>
                  </a:extLst>
                </a:blip>
              </a:buBlip>
            </a:pPr>
            <a:r>
              <a:rPr lang="lv-LV" sz="2400" dirty="0">
                <a:latin typeface="Arial" panose="020B0604020202020204" pitchFamily="34" charset="0"/>
                <a:cs typeface="Arial" panose="020B0604020202020204" pitchFamily="34" charset="0"/>
              </a:rPr>
              <a:t>Dabas centrs kā konkrēta nacionālā parka/biosfēras rezervāta, tā vērtību un dabas aizsardzības sistēmas Latvijā vizītkarte:</a:t>
            </a:r>
          </a:p>
          <a:p>
            <a:pPr marL="342900" indent="-342900">
              <a:buSzPct val="110000"/>
              <a:buBlip>
                <a:blip>
                  <a:extLst>
                    <a:ext uri="{96DAC541-7B7A-43D3-8B79-37D633B846F1}">
                      <asvg:svgBlip xmlns:asvg="http://schemas.microsoft.com/office/drawing/2016/SVG/main" r:embed="rId2"/>
                    </a:ext>
                  </a:extLst>
                </a:blip>
              </a:buBlip>
            </a:pPr>
            <a:r>
              <a:rPr lang="lv-LV" sz="2400" dirty="0">
                <a:latin typeface="Arial" panose="020B0604020202020204" pitchFamily="34" charset="0"/>
                <a:cs typeface="Arial" panose="020B0604020202020204" pitchFamily="34" charset="0"/>
              </a:rPr>
              <a:t>Ķemeru Nacionālā parka dabas centrs – mitrāji;</a:t>
            </a:r>
          </a:p>
          <a:p>
            <a:pPr marL="342900" indent="-342900">
              <a:buSzPct val="110000"/>
              <a:buBlip>
                <a:blip>
                  <a:extLst>
                    <a:ext uri="{96DAC541-7B7A-43D3-8B79-37D633B846F1}">
                      <asvg:svgBlip xmlns:asvg="http://schemas.microsoft.com/office/drawing/2016/SVG/main" r:embed="rId2"/>
                    </a:ext>
                  </a:extLst>
                </a:blip>
              </a:buBlip>
            </a:pPr>
            <a:r>
              <a:rPr lang="lv-LV" sz="2400" dirty="0">
                <a:latin typeface="Arial" panose="020B0604020202020204" pitchFamily="34" charset="0"/>
                <a:cs typeface="Arial" panose="020B0604020202020204" pitchFamily="34" charset="0"/>
              </a:rPr>
              <a:t>Gaujas Nacionālā parka dabas centrs – iežu atsegumi un alas;</a:t>
            </a:r>
          </a:p>
          <a:p>
            <a:pPr marL="342900" indent="-342900">
              <a:buSzPct val="110000"/>
              <a:buBlip>
                <a:blip>
                  <a:extLst>
                    <a:ext uri="{96DAC541-7B7A-43D3-8B79-37D633B846F1}">
                      <asvg:svgBlip xmlns:asvg="http://schemas.microsoft.com/office/drawing/2016/SVG/main" r:embed="rId2"/>
                    </a:ext>
                  </a:extLst>
                </a:blip>
              </a:buBlip>
            </a:pPr>
            <a:r>
              <a:rPr lang="lv-LV" sz="2400" dirty="0">
                <a:latin typeface="Arial" panose="020B0604020202020204" pitchFamily="34" charset="0"/>
                <a:cs typeface="Arial" panose="020B0604020202020204" pitchFamily="34" charset="0"/>
              </a:rPr>
              <a:t>Rāznas Nacionālā parka dabas centrs – ezeri, saldūdens ekosistēmas;</a:t>
            </a:r>
          </a:p>
          <a:p>
            <a:pPr marL="342900" indent="-342900">
              <a:buSzPct val="110000"/>
              <a:buBlip>
                <a:blip>
                  <a:extLst>
                    <a:ext uri="{96DAC541-7B7A-43D3-8B79-37D633B846F1}">
                      <asvg:svgBlip xmlns:asvg="http://schemas.microsoft.com/office/drawing/2016/SVG/main" r:embed="rId2"/>
                    </a:ext>
                  </a:extLst>
                </a:blip>
              </a:buBlip>
            </a:pPr>
            <a:r>
              <a:rPr lang="lv-LV" sz="2400" dirty="0">
                <a:latin typeface="Arial" panose="020B0604020202020204" pitchFamily="34" charset="0"/>
                <a:cs typeface="Arial" panose="020B0604020202020204" pitchFamily="34" charset="0"/>
              </a:rPr>
              <a:t>Slīteres Nacionālā parka dabas centrs – veci/dabiski </a:t>
            </a:r>
            <a:r>
              <a:rPr lang="lv-LV" sz="2400" dirty="0" err="1">
                <a:latin typeface="Arial" panose="020B0604020202020204" pitchFamily="34" charset="0"/>
                <a:cs typeface="Arial" panose="020B0604020202020204" pitchFamily="34" charset="0"/>
              </a:rPr>
              <a:t>boreālie</a:t>
            </a:r>
            <a:r>
              <a:rPr lang="lv-LV" sz="2400" dirty="0">
                <a:latin typeface="Arial" panose="020B0604020202020204" pitchFamily="34" charset="0"/>
                <a:cs typeface="Arial" panose="020B0604020202020204" pitchFamily="34" charset="0"/>
              </a:rPr>
              <a:t> meži; </a:t>
            </a:r>
            <a:r>
              <a:rPr lang="lv-LV" sz="2400" dirty="0" err="1">
                <a:latin typeface="Arial" panose="020B0604020202020204" pitchFamily="34" charset="0"/>
                <a:cs typeface="Arial" panose="020B0604020202020204" pitchFamily="34" charset="0"/>
              </a:rPr>
              <a:t>kangari</a:t>
            </a:r>
            <a:r>
              <a:rPr lang="lv-LV" sz="2400" dirty="0">
                <a:latin typeface="Arial" panose="020B0604020202020204" pitchFamily="34" charset="0"/>
                <a:cs typeface="Arial" panose="020B0604020202020204" pitchFamily="34" charset="0"/>
              </a:rPr>
              <a:t> un </a:t>
            </a:r>
            <a:r>
              <a:rPr lang="lv-LV" sz="2400" dirty="0" err="1">
                <a:latin typeface="Arial" panose="020B0604020202020204" pitchFamily="34" charset="0"/>
                <a:cs typeface="Arial" panose="020B0604020202020204" pitchFamily="34" charset="0"/>
              </a:rPr>
              <a:t>vigas</a:t>
            </a:r>
            <a:r>
              <a:rPr lang="lv-LV" sz="2400" dirty="0">
                <a:latin typeface="Arial" panose="020B0604020202020204" pitchFamily="34" charset="0"/>
                <a:cs typeface="Arial" panose="020B0604020202020204" pitchFamily="34" charset="0"/>
              </a:rPr>
              <a:t>;</a:t>
            </a:r>
          </a:p>
          <a:p>
            <a:pPr marL="342900" indent="-342900">
              <a:buSzPct val="110000"/>
              <a:buBlip>
                <a:blip>
                  <a:extLst>
                    <a:ext uri="{96DAC541-7B7A-43D3-8B79-37D633B846F1}">
                      <asvg:svgBlip xmlns:asvg="http://schemas.microsoft.com/office/drawing/2016/SVG/main" r:embed="rId2"/>
                    </a:ext>
                  </a:extLst>
                </a:blip>
              </a:buBlip>
            </a:pPr>
            <a:r>
              <a:rPr lang="lv-LV" sz="2400" dirty="0">
                <a:latin typeface="Arial" panose="020B0604020202020204" pitchFamily="34" charset="0"/>
                <a:cs typeface="Arial" panose="020B0604020202020204" pitchFamily="34" charset="0"/>
              </a:rPr>
              <a:t>Ziemeļvidzemes biosfēras rezervāta dabas centrs  – piekraste un </a:t>
            </a:r>
            <a:r>
              <a:rPr lang="lv-LV" sz="2400" dirty="0" err="1">
                <a:latin typeface="Arial" panose="020B0604020202020204" pitchFamily="34" charset="0"/>
                <a:cs typeface="Arial" panose="020B0604020202020204" pitchFamily="34" charset="0"/>
              </a:rPr>
              <a:t>lašupes</a:t>
            </a:r>
            <a:r>
              <a:rPr lang="lv-LV" sz="2400" dirty="0">
                <a:latin typeface="Arial" panose="020B0604020202020204" pitchFamily="34" charset="0"/>
                <a:cs typeface="Arial" panose="020B0604020202020204" pitchFamily="34" charset="0"/>
              </a:rPr>
              <a:t>*</a:t>
            </a:r>
          </a:p>
          <a:p>
            <a:pPr marL="342900" indent="-342900">
              <a:buSzPct val="110000"/>
              <a:buBlip>
                <a:blip>
                  <a:extLst>
                    <a:ext uri="{96DAC541-7B7A-43D3-8B79-37D633B846F1}">
                      <asvg:svgBlip xmlns:asvg="http://schemas.microsoft.com/office/drawing/2016/SVG/main" r:embed="rId2"/>
                    </a:ext>
                  </a:extLst>
                </a:blip>
              </a:buBlip>
            </a:pPr>
            <a:r>
              <a:rPr lang="lv-LV" sz="2400" dirty="0">
                <a:latin typeface="Arial" panose="020B0604020202020204" pitchFamily="34" charset="0"/>
                <a:cs typeface="Arial" panose="020B0604020202020204" pitchFamily="34" charset="0"/>
              </a:rPr>
              <a:t>(*) tiek attīstīts arī ar LIFE finansējumu</a:t>
            </a:r>
          </a:p>
          <a:p>
            <a:pPr marL="342900" indent="-342900">
              <a:lnSpc>
                <a:spcPct val="107000"/>
              </a:lnSpc>
              <a:spcAft>
                <a:spcPts val="600"/>
              </a:spcAft>
              <a:buClr>
                <a:srgbClr val="29702A"/>
              </a:buClr>
              <a:buFont typeface="Symbol" panose="05050102010706020507" pitchFamily="18" charset="2"/>
              <a:buChar char=""/>
            </a:pPr>
            <a:endParaRPr lang="lv-LV" altLang="lv-LV" sz="1800" dirty="0">
              <a:cs typeface="Times New Roman" panose="02020603050405020304" pitchFamily="18" charset="0"/>
            </a:endParaRPr>
          </a:p>
        </p:txBody>
      </p:sp>
      <p:pic>
        <p:nvPicPr>
          <p:cNvPr id="8" name="Picture 7">
            <a:extLst>
              <a:ext uri="{FF2B5EF4-FFF2-40B4-BE49-F238E27FC236}">
                <a16:creationId xmlns:a16="http://schemas.microsoft.com/office/drawing/2014/main" id="{63644BDC-9E1C-5D1E-C5C0-8E820DD8022C}"/>
              </a:ext>
            </a:extLst>
          </p:cNvPr>
          <p:cNvPicPr>
            <a:picLocks noChangeAspect="1"/>
          </p:cNvPicPr>
          <p:nvPr/>
        </p:nvPicPr>
        <p:blipFill>
          <a:blip r:embed="rId3"/>
          <a:stretch>
            <a:fillRect/>
          </a:stretch>
        </p:blipFill>
        <p:spPr>
          <a:xfrm>
            <a:off x="8305681" y="1842180"/>
            <a:ext cx="2743438" cy="2200847"/>
          </a:xfrm>
          <a:prstGeom prst="rect">
            <a:avLst/>
          </a:prstGeom>
        </p:spPr>
      </p:pic>
      <p:pic>
        <p:nvPicPr>
          <p:cNvPr id="9" name="Picture 8">
            <a:extLst>
              <a:ext uri="{FF2B5EF4-FFF2-40B4-BE49-F238E27FC236}">
                <a16:creationId xmlns:a16="http://schemas.microsoft.com/office/drawing/2014/main" id="{871682E0-16C9-0257-378D-5BEFDA5B992E}"/>
              </a:ext>
            </a:extLst>
          </p:cNvPr>
          <p:cNvPicPr>
            <a:picLocks noChangeAspect="1"/>
          </p:cNvPicPr>
          <p:nvPr/>
        </p:nvPicPr>
        <p:blipFill>
          <a:blip r:embed="rId4"/>
          <a:stretch>
            <a:fillRect/>
          </a:stretch>
        </p:blipFill>
        <p:spPr>
          <a:xfrm>
            <a:off x="8305681" y="4028961"/>
            <a:ext cx="2743438" cy="2145978"/>
          </a:xfrm>
          <a:prstGeom prst="rect">
            <a:avLst/>
          </a:prstGeom>
        </p:spPr>
      </p:pic>
      <p:sp>
        <p:nvSpPr>
          <p:cNvPr id="3" name="Rectangle 2">
            <a:extLst>
              <a:ext uri="{FF2B5EF4-FFF2-40B4-BE49-F238E27FC236}">
                <a16:creationId xmlns:a16="http://schemas.microsoft.com/office/drawing/2014/main" id="{56F6F20C-92D7-0A47-EBEC-A73E9FD2CB3F}"/>
              </a:ext>
            </a:extLst>
          </p:cNvPr>
          <p:cNvSpPr/>
          <p:nvPr/>
        </p:nvSpPr>
        <p:spPr>
          <a:xfrm>
            <a:off x="10589109" y="59871"/>
            <a:ext cx="1465006" cy="642258"/>
          </a:xfrm>
          <a:prstGeom prst="rect">
            <a:avLst/>
          </a:prstGeom>
          <a:solidFill>
            <a:srgbClr val="4EA72E">
              <a:lumMod val="75000"/>
            </a:srgbClr>
          </a:solidFill>
          <a:ln w="19050" cap="flat" cmpd="sng" algn="ctr">
            <a:noFill/>
            <a:prstDash val="solid"/>
            <a:miter lim="800000"/>
          </a:ln>
          <a:effectLst/>
        </p:spPr>
        <p:txBody>
          <a:bodyPr rtlCol="0" anchor="ctr"/>
          <a:lstStyle/>
          <a:p>
            <a:pPr algn="ctr" defTabSz="914400">
              <a:defRPr/>
            </a:pPr>
            <a:r>
              <a:rPr lang="lv-LV" kern="0" dirty="0">
                <a:solidFill>
                  <a:prstClr val="white"/>
                </a:solidFill>
                <a:latin typeface="Aptos" panose="02110004020202020204"/>
              </a:rPr>
              <a:t>Uzdevumi</a:t>
            </a:r>
          </a:p>
          <a:p>
            <a:pPr algn="ctr" defTabSz="914400">
              <a:defRPr/>
            </a:pPr>
            <a:r>
              <a:rPr lang="lv-LV" kern="0" dirty="0">
                <a:solidFill>
                  <a:prstClr val="white"/>
                </a:solidFill>
                <a:latin typeface="Aptos" panose="02110004020202020204"/>
              </a:rPr>
              <a:t>2026</a:t>
            </a:r>
          </a:p>
        </p:txBody>
      </p:sp>
    </p:spTree>
    <p:extLst>
      <p:ext uri="{BB962C8B-B14F-4D97-AF65-F5344CB8AC3E}">
        <p14:creationId xmlns:p14="http://schemas.microsoft.com/office/powerpoint/2010/main" val="91850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D9B21E2-96E3-5F98-7736-D3A0144C0DA8}"/>
              </a:ext>
            </a:extLst>
          </p:cNvPr>
          <p:cNvPicPr>
            <a:picLocks noGrp="1" noChangeAspect="1"/>
          </p:cNvPicPr>
          <p:nvPr>
            <p:ph idx="1"/>
          </p:nvPr>
        </p:nvPicPr>
        <p:blipFill>
          <a:blip r:embed="rId2"/>
          <a:stretch>
            <a:fillRect/>
          </a:stretch>
        </p:blipFill>
        <p:spPr>
          <a:xfrm>
            <a:off x="1376092" y="631371"/>
            <a:ext cx="9596708" cy="5998030"/>
          </a:xfrm>
          <a:prstGeom prst="rect">
            <a:avLst/>
          </a:prstGeom>
        </p:spPr>
      </p:pic>
      <p:sp>
        <p:nvSpPr>
          <p:cNvPr id="6" name="Slide Number Placeholder 5">
            <a:extLst>
              <a:ext uri="{FF2B5EF4-FFF2-40B4-BE49-F238E27FC236}">
                <a16:creationId xmlns:a16="http://schemas.microsoft.com/office/drawing/2014/main" id="{04055C58-624F-0E53-F267-9191C7638F64}"/>
              </a:ext>
            </a:extLst>
          </p:cNvPr>
          <p:cNvSpPr>
            <a:spLocks noGrp="1"/>
          </p:cNvSpPr>
          <p:nvPr>
            <p:ph type="sldNum" sz="quarter" idx="13"/>
          </p:nvPr>
        </p:nvSpPr>
        <p:spPr/>
        <p:txBody>
          <a:bodyPr/>
          <a:lstStyle/>
          <a:p>
            <a:fld id="{0B582915-0310-4CDD-9A79-BDC3E59340E8}" type="slidenum">
              <a:rPr lang="en-US" altLang="lv-LV" smtClean="0"/>
              <a:pPr/>
              <a:t>42</a:t>
            </a:fld>
            <a:endParaRPr lang="en-US" altLang="lv-LV"/>
          </a:p>
        </p:txBody>
      </p:sp>
      <p:sp>
        <p:nvSpPr>
          <p:cNvPr id="8" name="Title 1">
            <a:extLst>
              <a:ext uri="{FF2B5EF4-FFF2-40B4-BE49-F238E27FC236}">
                <a16:creationId xmlns:a16="http://schemas.microsoft.com/office/drawing/2014/main" id="{5A5DBE84-34CF-C102-1BCE-A4FCB1A53DA5}"/>
              </a:ext>
            </a:extLst>
          </p:cNvPr>
          <p:cNvSpPr>
            <a:spLocks noGrp="1"/>
          </p:cNvSpPr>
          <p:nvPr>
            <p:ph type="title"/>
          </p:nvPr>
        </p:nvSpPr>
        <p:spPr>
          <a:xfrm>
            <a:off x="8080829" y="118505"/>
            <a:ext cx="3048002" cy="1534886"/>
          </a:xfrm>
        </p:spPr>
        <p:txBody>
          <a:bodyPr>
            <a:noAutofit/>
          </a:bodyPr>
          <a:lstStyle/>
          <a:p>
            <a:r>
              <a:rPr lang="lv-LV" sz="1800" dirty="0">
                <a:solidFill>
                  <a:srgbClr val="29702A"/>
                </a:solidFill>
              </a:rPr>
              <a:t>Pašreizējais un plānotais DC izvietojums un</a:t>
            </a:r>
            <a:br>
              <a:rPr lang="lv-LV" sz="1800" dirty="0">
                <a:solidFill>
                  <a:srgbClr val="29702A"/>
                </a:solidFill>
              </a:rPr>
            </a:br>
            <a:r>
              <a:rPr lang="lv-LV" sz="1800" dirty="0">
                <a:solidFill>
                  <a:srgbClr val="29702A"/>
                </a:solidFill>
              </a:rPr>
              <a:t>ĪADT apmeklētāju skaits</a:t>
            </a:r>
          </a:p>
        </p:txBody>
      </p:sp>
      <p:sp>
        <p:nvSpPr>
          <p:cNvPr id="2" name="Rectangle 1">
            <a:extLst>
              <a:ext uri="{FF2B5EF4-FFF2-40B4-BE49-F238E27FC236}">
                <a16:creationId xmlns:a16="http://schemas.microsoft.com/office/drawing/2014/main" id="{365697BF-2697-428F-F64F-02B6DE3CA9DF}"/>
              </a:ext>
            </a:extLst>
          </p:cNvPr>
          <p:cNvSpPr/>
          <p:nvPr/>
        </p:nvSpPr>
        <p:spPr>
          <a:xfrm>
            <a:off x="10589109" y="59871"/>
            <a:ext cx="1465006" cy="642258"/>
          </a:xfrm>
          <a:prstGeom prst="rect">
            <a:avLst/>
          </a:prstGeom>
          <a:solidFill>
            <a:srgbClr val="4EA72E">
              <a:lumMod val="75000"/>
            </a:srgbClr>
          </a:solidFill>
          <a:ln w="19050" cap="flat" cmpd="sng" algn="ctr">
            <a:noFill/>
            <a:prstDash val="solid"/>
            <a:miter lim="800000"/>
          </a:ln>
          <a:effectLst/>
        </p:spPr>
        <p:txBody>
          <a:bodyPr rtlCol="0" anchor="ctr"/>
          <a:lstStyle/>
          <a:p>
            <a:pPr algn="ctr" defTabSz="914400">
              <a:defRPr/>
            </a:pPr>
            <a:r>
              <a:rPr lang="lv-LV" kern="0" dirty="0">
                <a:solidFill>
                  <a:prstClr val="white"/>
                </a:solidFill>
                <a:latin typeface="Aptos" panose="02110004020202020204"/>
              </a:rPr>
              <a:t>Uzdevumi</a:t>
            </a:r>
          </a:p>
          <a:p>
            <a:pPr algn="ctr" defTabSz="914400">
              <a:defRPr/>
            </a:pPr>
            <a:r>
              <a:rPr lang="lv-LV" kern="0" dirty="0">
                <a:solidFill>
                  <a:prstClr val="white"/>
                </a:solidFill>
                <a:latin typeface="Aptos" panose="02110004020202020204"/>
              </a:rPr>
              <a:t>2026</a:t>
            </a:r>
          </a:p>
        </p:txBody>
      </p:sp>
    </p:spTree>
    <p:extLst>
      <p:ext uri="{BB962C8B-B14F-4D97-AF65-F5344CB8AC3E}">
        <p14:creationId xmlns:p14="http://schemas.microsoft.com/office/powerpoint/2010/main" val="3697279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A0A7849F-84AB-233D-6DD7-4E0164EAAA9E}"/>
              </a:ext>
            </a:extLst>
          </p:cNvPr>
          <p:cNvPicPr>
            <a:picLocks noGrp="1" noChangeAspect="1"/>
          </p:cNvPicPr>
          <p:nvPr>
            <p:ph idx="1"/>
          </p:nvPr>
        </p:nvPicPr>
        <p:blipFill>
          <a:blip r:embed="rId2"/>
          <a:stretch>
            <a:fillRect/>
          </a:stretch>
        </p:blipFill>
        <p:spPr>
          <a:xfrm>
            <a:off x="7145522" y="2593816"/>
            <a:ext cx="4359018" cy="3633531"/>
          </a:xfrm>
          <a:prstGeom prst="rect">
            <a:avLst/>
          </a:prstGeom>
        </p:spPr>
      </p:pic>
      <p:sp>
        <p:nvSpPr>
          <p:cNvPr id="6" name="Slide Number Placeholder 5">
            <a:extLst>
              <a:ext uri="{FF2B5EF4-FFF2-40B4-BE49-F238E27FC236}">
                <a16:creationId xmlns:a16="http://schemas.microsoft.com/office/drawing/2014/main" id="{4DA708FC-B167-852D-0A14-696CBCC0CC69}"/>
              </a:ext>
            </a:extLst>
          </p:cNvPr>
          <p:cNvSpPr>
            <a:spLocks noGrp="1"/>
          </p:cNvSpPr>
          <p:nvPr>
            <p:ph type="sldNum" sz="quarter" idx="13"/>
          </p:nvPr>
        </p:nvSpPr>
        <p:spPr/>
        <p:txBody>
          <a:bodyPr/>
          <a:lstStyle/>
          <a:p>
            <a:fld id="{0B582915-0310-4CDD-9A79-BDC3E59340E8}" type="slidenum">
              <a:rPr lang="en-US" altLang="lv-LV" smtClean="0"/>
              <a:pPr/>
              <a:t>43</a:t>
            </a:fld>
            <a:endParaRPr lang="en-US" altLang="lv-LV"/>
          </a:p>
        </p:txBody>
      </p:sp>
      <p:sp>
        <p:nvSpPr>
          <p:cNvPr id="7" name="Title 1">
            <a:extLst>
              <a:ext uri="{FF2B5EF4-FFF2-40B4-BE49-F238E27FC236}">
                <a16:creationId xmlns:a16="http://schemas.microsoft.com/office/drawing/2014/main" id="{DA6259D6-AF9F-6692-7118-CE153963A2AD}"/>
              </a:ext>
            </a:extLst>
          </p:cNvPr>
          <p:cNvSpPr>
            <a:spLocks noGrp="1"/>
          </p:cNvSpPr>
          <p:nvPr>
            <p:ph type="title"/>
          </p:nvPr>
        </p:nvSpPr>
        <p:spPr>
          <a:xfrm>
            <a:off x="2670628" y="539055"/>
            <a:ext cx="4176486" cy="1036638"/>
          </a:xfrm>
        </p:spPr>
        <p:txBody>
          <a:bodyPr wrap="square" anchor="t">
            <a:normAutofit/>
          </a:bodyPr>
          <a:lstStyle/>
          <a:p>
            <a:r>
              <a:rPr lang="lv-LV" dirty="0">
                <a:solidFill>
                  <a:srgbClr val="29702A"/>
                </a:solidFill>
              </a:rPr>
              <a:t>Plānotie rezultatīvie rādītāji:</a:t>
            </a:r>
          </a:p>
        </p:txBody>
      </p:sp>
      <p:sp>
        <p:nvSpPr>
          <p:cNvPr id="8" name="TextBox 7">
            <a:extLst>
              <a:ext uri="{FF2B5EF4-FFF2-40B4-BE49-F238E27FC236}">
                <a16:creationId xmlns:a16="http://schemas.microsoft.com/office/drawing/2014/main" id="{5E62F339-601A-939D-C5C1-8C0DD245FB98}"/>
              </a:ext>
            </a:extLst>
          </p:cNvPr>
          <p:cNvSpPr txBox="1"/>
          <p:nvPr/>
        </p:nvSpPr>
        <p:spPr>
          <a:xfrm>
            <a:off x="6976025" y="1575693"/>
            <a:ext cx="4698012" cy="707886"/>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29702A"/>
                </a:solidFill>
                <a:effectLst/>
                <a:uLnTx/>
                <a:uFillTx/>
                <a:latin typeface="Aptos" panose="02110004020202020204"/>
                <a:ea typeface="+mn-ea"/>
                <a:cs typeface="+mn-cs"/>
              </a:rPr>
              <a:t>Topošais dabas centrs pie Lielā Ķemeru tīreļa laipas </a:t>
            </a:r>
          </a:p>
        </p:txBody>
      </p:sp>
      <p:sp>
        <p:nvSpPr>
          <p:cNvPr id="9" name="Content Placeholder 2">
            <a:extLst>
              <a:ext uri="{FF2B5EF4-FFF2-40B4-BE49-F238E27FC236}">
                <a16:creationId xmlns:a16="http://schemas.microsoft.com/office/drawing/2014/main" id="{8C637494-617E-C30E-6EBD-7CBAEFE437DB}"/>
              </a:ext>
            </a:extLst>
          </p:cNvPr>
          <p:cNvSpPr txBox="1">
            <a:spLocks/>
          </p:cNvSpPr>
          <p:nvPr/>
        </p:nvSpPr>
        <p:spPr>
          <a:xfrm>
            <a:off x="1197430" y="1755424"/>
            <a:ext cx="4898570" cy="4691063"/>
          </a:xfrm>
          <a:prstGeom prst="rect">
            <a:avLst/>
          </a:prstGeom>
          <a:solidFill>
            <a:schemeClr val="bg1">
              <a:lumMod val="95000"/>
            </a:schemeClr>
          </a:solidFill>
        </p:spPr>
        <p:txBody>
          <a:bodyPr wrap="square"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endParaRPr lang="lv-LV" sz="1600" dirty="0"/>
          </a:p>
          <a:p>
            <a:pPr marL="0" indent="0">
              <a:lnSpc>
                <a:spcPct val="90000"/>
              </a:lnSpc>
              <a:buNone/>
            </a:pPr>
            <a:r>
              <a:rPr lang="lv-LV" sz="1600" dirty="0">
                <a:latin typeface="Verdana" panose="020B0604030504040204" pitchFamily="34" charset="0"/>
                <a:ea typeface="Verdana" panose="020B0604030504040204" pitchFamily="34" charset="0"/>
              </a:rPr>
              <a:t>Jaunas auditorijas – dabas tūristi – iekļaušana dabas izglītībā </a:t>
            </a:r>
          </a:p>
          <a:p>
            <a:pPr marL="0" indent="0">
              <a:lnSpc>
                <a:spcPct val="90000"/>
              </a:lnSpc>
              <a:buNone/>
            </a:pPr>
            <a:r>
              <a:rPr lang="lv-LV" sz="1600" dirty="0">
                <a:latin typeface="Verdana" panose="020B0604030504040204" pitchFamily="34" charset="0"/>
                <a:ea typeface="Verdana" panose="020B0604030504040204" pitchFamily="34" charset="0"/>
              </a:rPr>
              <a:t>10x palielināts rezultatīvais rādītājs no 20000 uz 201 000 apmeklētāju gadā</a:t>
            </a:r>
          </a:p>
          <a:p>
            <a:pPr>
              <a:lnSpc>
                <a:spcPct val="90000"/>
              </a:lnSpc>
            </a:pPr>
            <a:endParaRPr lang="lv-LV" sz="1600" dirty="0">
              <a:latin typeface="Verdana" panose="020B0604030504040204" pitchFamily="34" charset="0"/>
              <a:ea typeface="Verdana" panose="020B0604030504040204" pitchFamily="34" charset="0"/>
            </a:endParaRPr>
          </a:p>
          <a:p>
            <a:pPr marL="0" indent="0">
              <a:lnSpc>
                <a:spcPct val="90000"/>
              </a:lnSpc>
              <a:buNone/>
            </a:pPr>
            <a:r>
              <a:rPr lang="lv-LV" sz="1600" dirty="0">
                <a:latin typeface="Verdana" panose="020B0604030504040204" pitchFamily="34" charset="0"/>
                <a:ea typeface="Verdana" panose="020B0604030504040204" pitchFamily="34" charset="0"/>
              </a:rPr>
              <a:t>Tam nepieciešams:</a:t>
            </a:r>
          </a:p>
          <a:p>
            <a:pPr>
              <a:lnSpc>
                <a:spcPct val="90000"/>
              </a:lnSpc>
            </a:pPr>
            <a:r>
              <a:rPr lang="lv-LV" sz="1600" dirty="0">
                <a:latin typeface="Verdana" panose="020B0604030504040204" pitchFamily="34" charset="0"/>
                <a:ea typeface="Verdana" panose="020B0604030504040204" pitchFamily="34" charset="0"/>
              </a:rPr>
              <a:t>lokācijas maiņa, iekļaujoties reģionā aktīvākajā tūrisma plūsmā</a:t>
            </a:r>
          </a:p>
          <a:p>
            <a:pPr>
              <a:lnSpc>
                <a:spcPct val="90000"/>
              </a:lnSpc>
            </a:pPr>
            <a:r>
              <a:rPr lang="lv-LV" sz="1600" dirty="0">
                <a:latin typeface="Verdana" panose="020B0604030504040204" pitchFamily="34" charset="0"/>
                <a:ea typeface="Verdana" panose="020B0604030504040204" pitchFamily="34" charset="0"/>
              </a:rPr>
              <a:t>pieejamība vismaz 6 dienas nedēļā (O-Sv)</a:t>
            </a:r>
          </a:p>
          <a:p>
            <a:pPr>
              <a:lnSpc>
                <a:spcPct val="90000"/>
              </a:lnSpc>
            </a:pPr>
            <a:r>
              <a:rPr lang="lv-LV" sz="1600" dirty="0">
                <a:latin typeface="Verdana" panose="020B0604030504040204" pitchFamily="34" charset="0"/>
                <a:ea typeface="Verdana" panose="020B0604030504040204" pitchFamily="34" charset="0"/>
              </a:rPr>
              <a:t>mūsdienīgs, ieinteresējošs un iesaistošs saturs un pakalpojums</a:t>
            </a:r>
          </a:p>
          <a:p>
            <a:pPr>
              <a:lnSpc>
                <a:spcPct val="90000"/>
              </a:lnSpc>
            </a:pPr>
            <a:r>
              <a:rPr lang="lv-LV" sz="1600" dirty="0">
                <a:latin typeface="Verdana" panose="020B0604030504040204" pitchFamily="34" charset="0"/>
                <a:ea typeface="Verdana" panose="020B0604030504040204" pitchFamily="34" charset="0"/>
              </a:rPr>
              <a:t>vienlaicīga paralēlo plūsmu apkalpošana – dabas tūrisms un dabas izglītība (darbs ar grupām)</a:t>
            </a:r>
          </a:p>
        </p:txBody>
      </p:sp>
      <p:sp>
        <p:nvSpPr>
          <p:cNvPr id="2" name="Rectangle 1">
            <a:extLst>
              <a:ext uri="{FF2B5EF4-FFF2-40B4-BE49-F238E27FC236}">
                <a16:creationId xmlns:a16="http://schemas.microsoft.com/office/drawing/2014/main" id="{8B43A9BA-C392-A067-313C-BE708A66C158}"/>
              </a:ext>
            </a:extLst>
          </p:cNvPr>
          <p:cNvSpPr/>
          <p:nvPr/>
        </p:nvSpPr>
        <p:spPr>
          <a:xfrm>
            <a:off x="10589109" y="59871"/>
            <a:ext cx="1465006" cy="642258"/>
          </a:xfrm>
          <a:prstGeom prst="rect">
            <a:avLst/>
          </a:prstGeom>
          <a:solidFill>
            <a:srgbClr val="4EA72E">
              <a:lumMod val="75000"/>
            </a:srgbClr>
          </a:solidFill>
          <a:ln w="19050" cap="flat" cmpd="sng" algn="ctr">
            <a:noFill/>
            <a:prstDash val="solid"/>
            <a:miter lim="800000"/>
          </a:ln>
          <a:effectLst/>
        </p:spPr>
        <p:txBody>
          <a:bodyPr rtlCol="0" anchor="ctr"/>
          <a:lstStyle/>
          <a:p>
            <a:pPr algn="ctr" defTabSz="914400">
              <a:defRPr/>
            </a:pPr>
            <a:r>
              <a:rPr lang="lv-LV" kern="0" dirty="0">
                <a:solidFill>
                  <a:prstClr val="white"/>
                </a:solidFill>
                <a:latin typeface="Aptos" panose="02110004020202020204"/>
              </a:rPr>
              <a:t>Uzdevumi</a:t>
            </a:r>
          </a:p>
          <a:p>
            <a:pPr algn="ctr" defTabSz="914400">
              <a:defRPr/>
            </a:pPr>
            <a:r>
              <a:rPr lang="lv-LV" kern="0" dirty="0">
                <a:solidFill>
                  <a:prstClr val="white"/>
                </a:solidFill>
                <a:latin typeface="Aptos" panose="02110004020202020204"/>
              </a:rPr>
              <a:t>2026</a:t>
            </a:r>
          </a:p>
        </p:txBody>
      </p:sp>
    </p:spTree>
    <p:extLst>
      <p:ext uri="{BB962C8B-B14F-4D97-AF65-F5344CB8AC3E}">
        <p14:creationId xmlns:p14="http://schemas.microsoft.com/office/powerpoint/2010/main" val="2135926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A8946-926E-895E-6004-250B8099B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5EE616-DE6E-9C3E-869B-2EC0BFFDC776}"/>
              </a:ext>
            </a:extLst>
          </p:cNvPr>
          <p:cNvSpPr>
            <a:spLocks noGrp="1"/>
          </p:cNvSpPr>
          <p:nvPr>
            <p:ph type="title"/>
          </p:nvPr>
        </p:nvSpPr>
        <p:spPr/>
        <p:txBody>
          <a:bodyPr>
            <a:normAutofit/>
          </a:bodyPr>
          <a:lstStyle/>
          <a:p>
            <a:r>
              <a:rPr lang="lv-LV" dirty="0" err="1">
                <a:solidFill>
                  <a:srgbClr val="29702A"/>
                </a:solidFill>
                <a:cs typeface="Arial" panose="020B0604020202020204" pitchFamily="34" charset="0"/>
              </a:rPr>
              <a:t>Cilvēkresuri</a:t>
            </a:r>
            <a:endParaRPr lang="lv-LV" dirty="0">
              <a:solidFill>
                <a:srgbClr val="29702A"/>
              </a:solidFill>
              <a:cs typeface="Arial" panose="020B0604020202020204" pitchFamily="34" charset="0"/>
            </a:endParaRPr>
          </a:p>
        </p:txBody>
      </p:sp>
      <p:graphicFrame>
        <p:nvGraphicFramePr>
          <p:cNvPr id="12" name="Chart 11">
            <a:extLst>
              <a:ext uri="{FF2B5EF4-FFF2-40B4-BE49-F238E27FC236}">
                <a16:creationId xmlns:a16="http://schemas.microsoft.com/office/drawing/2014/main" id="{AE8C2E96-DC69-58FD-03B3-B11468318868}"/>
              </a:ext>
            </a:extLst>
          </p:cNvPr>
          <p:cNvGraphicFramePr>
            <a:graphicFrameLocks/>
          </p:cNvGraphicFramePr>
          <p:nvPr/>
        </p:nvGraphicFramePr>
        <p:xfrm>
          <a:off x="7797800" y="0"/>
          <a:ext cx="4394200" cy="38084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1BF22D0A-D183-16A8-14FE-53B73B5BC192}"/>
              </a:ext>
            </a:extLst>
          </p:cNvPr>
          <p:cNvGraphicFramePr>
            <a:graphicFrameLocks/>
          </p:cNvGraphicFramePr>
          <p:nvPr/>
        </p:nvGraphicFramePr>
        <p:xfrm>
          <a:off x="7620000" y="3808412"/>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F7061EAB-DEC0-2045-2344-D5574E5AA749}"/>
              </a:ext>
            </a:extLst>
          </p:cNvPr>
          <p:cNvGraphicFramePr>
            <a:graphicFrameLocks/>
          </p:cNvGraphicFramePr>
          <p:nvPr/>
        </p:nvGraphicFramePr>
        <p:xfrm>
          <a:off x="372587" y="2355849"/>
          <a:ext cx="6710363" cy="4195763"/>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a:extLst>
              <a:ext uri="{FF2B5EF4-FFF2-40B4-BE49-F238E27FC236}">
                <a16:creationId xmlns:a16="http://schemas.microsoft.com/office/drawing/2014/main" id="{2F12E799-C0FC-C5B7-9C43-30E46C53FA23}"/>
              </a:ext>
            </a:extLst>
          </p:cNvPr>
          <p:cNvSpPr>
            <a:spLocks noGrp="1"/>
          </p:cNvSpPr>
          <p:nvPr>
            <p:ph type="sldNum" sz="quarter" idx="13"/>
          </p:nvPr>
        </p:nvSpPr>
        <p:spPr/>
        <p:txBody>
          <a:bodyPr/>
          <a:lstStyle/>
          <a:p>
            <a:fld id="{0B582915-0310-4CDD-9A79-BDC3E59340E8}" type="slidenum">
              <a:rPr lang="en-US" altLang="lv-LV" smtClean="0"/>
              <a:pPr/>
              <a:t>44</a:t>
            </a:fld>
            <a:endParaRPr lang="en-US" altLang="lv-LV"/>
          </a:p>
        </p:txBody>
      </p:sp>
    </p:spTree>
    <p:extLst>
      <p:ext uri="{BB962C8B-B14F-4D97-AF65-F5344CB8AC3E}">
        <p14:creationId xmlns:p14="http://schemas.microsoft.com/office/powerpoint/2010/main" val="3465142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5">
            <a:extLst>
              <a:ext uri="{FF2B5EF4-FFF2-40B4-BE49-F238E27FC236}">
                <a16:creationId xmlns:a16="http://schemas.microsoft.com/office/drawing/2014/main" id="{968DFC45-A89D-4ED5-8F8E-CEDF2B5012BB}"/>
              </a:ext>
            </a:extLst>
          </p:cNvPr>
          <p:cNvSpPr>
            <a:spLocks noGrp="1" noChangeArrowheads="1"/>
          </p:cNvSpPr>
          <p:nvPr>
            <p:ph type="sldNum" sz="quarter" idx="4"/>
          </p:nvPr>
        </p:nvSpPr>
        <p:spPr bwMode="auto">
          <a:xfrm>
            <a:off x="11785600"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0" marR="0" lvl="0" indent="0" algn="l" defTabSz="914400" rtl="0" eaLnBrk="0" fontAlgn="auto" latinLnBrk="0" hangingPunct="0">
              <a:lnSpc>
                <a:spcPct val="100000"/>
              </a:lnSpc>
              <a:spcBef>
                <a:spcPts val="0"/>
              </a:spcBef>
              <a:spcAft>
                <a:spcPts val="0"/>
              </a:spcAft>
              <a:buClrTx/>
              <a:buSzTx/>
              <a:buFontTx/>
              <a:buNone/>
              <a:tabLst/>
              <a:defRPr/>
            </a:pPr>
            <a:fld id="{5B98EBAE-CE13-4ABA-B5C2-ABBABB5D2521}" type="slidenum">
              <a:rPr kumimoji="0" lang="en-US" altLang="en-US" sz="17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0" fontAlgn="auto" latinLnBrk="0" hangingPunct="0">
                <a:lnSpc>
                  <a:spcPct val="100000"/>
                </a:lnSpc>
                <a:spcBef>
                  <a:spcPts val="0"/>
                </a:spcBef>
                <a:spcAft>
                  <a:spcPts val="0"/>
                </a:spcAft>
                <a:buClrTx/>
                <a:buSzTx/>
                <a:buFontTx/>
                <a:buNone/>
                <a:tabLst/>
                <a:defRPr/>
              </a:pPr>
              <a:t>45</a:t>
            </a:fld>
            <a:endParaRPr kumimoji="0" lang="en-US" altLang="en-US" sz="17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156" name="Rectangle 17">
            <a:extLst>
              <a:ext uri="{FF2B5EF4-FFF2-40B4-BE49-F238E27FC236}">
                <a16:creationId xmlns:a16="http://schemas.microsoft.com/office/drawing/2014/main" id="{3B4C6ED7-B2DA-48C3-8A98-B8F425A68937}"/>
              </a:ext>
            </a:extLst>
          </p:cNvPr>
          <p:cNvSpPr>
            <a:spLocks noChangeArrowheads="1"/>
          </p:cNvSpPr>
          <p:nvPr/>
        </p:nvSpPr>
        <p:spPr bwMode="auto">
          <a:xfrm>
            <a:off x="15713206" y="6076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altLang="lv-LV" sz="1100" b="0" i="0" u="none" strike="noStrike" kern="1200" cap="none" spc="0" normalizeH="0" baseline="0" noProof="0">
                <a:ln>
                  <a:noFill/>
                </a:ln>
                <a:solidFill>
                  <a:prstClr val="black"/>
                </a:solidFill>
                <a:effectLst/>
                <a:uLnTx/>
                <a:uFillTx/>
                <a:latin typeface="Aptos" panose="02110004020202020204"/>
                <a:ea typeface="+mn-ea"/>
                <a:cs typeface="Calibri" panose="020F0502020204030204" pitchFamily="34" charset="0"/>
              </a:rPr>
              <a:t> </a:t>
            </a:r>
            <a:endParaRPr kumimoji="0" lang="lv-LV" altLang="lv-LV"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075" name="Picture 7" descr="twitter x, new logo, x, rounded Icon">
            <a:hlinkClick r:id="rId3"/>
            <a:extLst>
              <a:ext uri="{FF2B5EF4-FFF2-40B4-BE49-F238E27FC236}">
                <a16:creationId xmlns:a16="http://schemas.microsoft.com/office/drawing/2014/main" id="{008B8CB5-555A-98CE-8218-3A2735594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661" t="8736" r="20313" b="8377"/>
          <a:stretch>
            <a:fillRect/>
          </a:stretch>
        </p:blipFill>
        <p:spPr bwMode="auto">
          <a:xfrm>
            <a:off x="5062542" y="5897461"/>
            <a:ext cx="406802" cy="406802"/>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1D795A40-31A8-F280-56AC-54A9170E4659}"/>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494944" y="5905777"/>
            <a:ext cx="398825" cy="398825"/>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a:extLst>
              <a:ext uri="{FF2B5EF4-FFF2-40B4-BE49-F238E27FC236}">
                <a16:creationId xmlns:a16="http://schemas.microsoft.com/office/drawing/2014/main" id="{CD70E122-B453-634A-1FA7-65ED21560E69}"/>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849914" y="5891372"/>
            <a:ext cx="422755" cy="42275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8">
            <a:hlinkClick r:id="rId9"/>
            <a:extLst>
              <a:ext uri="{FF2B5EF4-FFF2-40B4-BE49-F238E27FC236}">
                <a16:creationId xmlns:a16="http://schemas.microsoft.com/office/drawing/2014/main" id="{300A1193-E984-9E96-C8CC-36532B6DBF3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11218" t="10445" r="9972" b="11656"/>
          <a:stretch>
            <a:fillRect/>
          </a:stretch>
        </p:blipFill>
        <p:spPr bwMode="auto">
          <a:xfrm>
            <a:off x="5911849" y="5874557"/>
            <a:ext cx="462638" cy="462638"/>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A logo of a camera&#10;&#10;Description automatically generated">
            <a:extLst>
              <a:ext uri="{FF2B5EF4-FFF2-40B4-BE49-F238E27FC236}">
                <a16:creationId xmlns:a16="http://schemas.microsoft.com/office/drawing/2014/main" id="{D7002F92-26E0-B16A-FAC0-C9C0D0D26ED6}"/>
              </a:ext>
            </a:extLst>
          </p:cNvPr>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6393582" y="5893868"/>
            <a:ext cx="430732" cy="43073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8">
            <a:extLst>
              <a:ext uri="{FF2B5EF4-FFF2-40B4-BE49-F238E27FC236}">
                <a16:creationId xmlns:a16="http://schemas.microsoft.com/office/drawing/2014/main" id="{23113D06-9E7A-E8A9-C73D-2122EBBFCB0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Rectangle 29">
            <a:extLst>
              <a:ext uri="{FF2B5EF4-FFF2-40B4-BE49-F238E27FC236}">
                <a16:creationId xmlns:a16="http://schemas.microsoft.com/office/drawing/2014/main" id="{81D383DC-3AFE-5769-6D57-BB2578F2050E}"/>
              </a:ext>
            </a:extLst>
          </p:cNvPr>
          <p:cNvSpPr>
            <a:spLocks noChangeArrowheads="1"/>
          </p:cNvSpPr>
          <p:nvPr/>
        </p:nvSpPr>
        <p:spPr bwMode="auto">
          <a:xfrm>
            <a:off x="0" y="781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v-LV" altLang="lv-LV"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Rectangle 30">
            <a:extLst>
              <a:ext uri="{FF2B5EF4-FFF2-40B4-BE49-F238E27FC236}">
                <a16:creationId xmlns:a16="http://schemas.microsoft.com/office/drawing/2014/main" id="{CC66AD99-F7FA-835D-81BD-4F17E7EDAEF3}"/>
              </a:ext>
            </a:extLst>
          </p:cNvPr>
          <p:cNvSpPr>
            <a:spLocks noChangeArrowheads="1"/>
          </p:cNvSpPr>
          <p:nvPr/>
        </p:nvSpPr>
        <p:spPr bwMode="auto">
          <a:xfrm>
            <a:off x="0" y="1098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v-LV" altLang="lv-LV"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Rectangle 31">
            <a:extLst>
              <a:ext uri="{FF2B5EF4-FFF2-40B4-BE49-F238E27FC236}">
                <a16:creationId xmlns:a16="http://schemas.microsoft.com/office/drawing/2014/main" id="{C94FB742-EFD1-BAB7-1DC9-5412D51921EC}"/>
              </a:ext>
            </a:extLst>
          </p:cNvPr>
          <p:cNvSpPr>
            <a:spLocks noChangeArrowheads="1"/>
          </p:cNvSpPr>
          <p:nvPr/>
        </p:nvSpPr>
        <p:spPr bwMode="auto">
          <a:xfrm>
            <a:off x="0" y="143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v-LV" altLang="lv-LV"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Rectangle 32">
            <a:extLst>
              <a:ext uri="{FF2B5EF4-FFF2-40B4-BE49-F238E27FC236}">
                <a16:creationId xmlns:a16="http://schemas.microsoft.com/office/drawing/2014/main" id="{685C4CF1-9A6A-A0ED-588C-9DF571103B98}"/>
              </a:ext>
            </a:extLst>
          </p:cNvPr>
          <p:cNvSpPr>
            <a:spLocks noChangeArrowheads="1"/>
          </p:cNvSpPr>
          <p:nvPr/>
        </p:nvSpPr>
        <p:spPr bwMode="auto">
          <a:xfrm>
            <a:off x="0" y="1803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v-LV" altLang="lv-LV" sz="11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Rectangle 33">
            <a:extLst>
              <a:ext uri="{FF2B5EF4-FFF2-40B4-BE49-F238E27FC236}">
                <a16:creationId xmlns:a16="http://schemas.microsoft.com/office/drawing/2014/main" id="{01E412A9-8A46-CF64-0C03-F6AD93936130}"/>
              </a:ext>
            </a:extLst>
          </p:cNvPr>
          <p:cNvSpPr>
            <a:spLocks noChangeArrowheads="1"/>
          </p:cNvSpPr>
          <p:nvPr/>
        </p:nvSpPr>
        <p:spPr bwMode="auto">
          <a:xfrm>
            <a:off x="0" y="2146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44BE7F7-7103-A0CC-D09D-CC4C2052AA76}"/>
              </a:ext>
            </a:extLst>
          </p:cNvPr>
          <p:cNvSpPr txBox="1">
            <a:spLocks/>
          </p:cNvSpPr>
          <p:nvPr/>
        </p:nvSpPr>
        <p:spPr>
          <a:xfrm>
            <a:off x="2079167" y="3655216"/>
            <a:ext cx="8128000" cy="828160"/>
          </a:xfrm>
          <a:prstGeom prst="rect">
            <a:avLst/>
          </a:prstGeom>
        </p:spPr>
        <p:txBody>
          <a:bodyPr>
            <a:normAutofit/>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marR="0" lvl="0" indent="0" algn="ctr" defTabSz="938213" rtl="0" eaLnBrk="0" fontAlgn="base" latinLnBrk="0" hangingPunct="0">
              <a:lnSpc>
                <a:spcPct val="100000"/>
              </a:lnSpc>
              <a:spcBef>
                <a:spcPts val="300"/>
              </a:spcBef>
              <a:spcAft>
                <a:spcPct val="0"/>
              </a:spcAft>
              <a:buClrTx/>
              <a:buSzTx/>
              <a:buFontTx/>
              <a:buNone/>
              <a:tabLst/>
              <a:defRPr/>
            </a:pPr>
            <a:r>
              <a:rPr kumimoji="0" lang="lv-LV" sz="4500" b="0" i="0" u="none" strike="noStrike" kern="1200" cap="none" spc="0" normalizeH="0" baseline="0" noProof="0" dirty="0">
                <a:ln>
                  <a:noFill/>
                </a:ln>
                <a:solidFill>
                  <a:srgbClr val="006600"/>
                </a:solidFill>
                <a:effectLst/>
                <a:uLnTx/>
                <a:uFillTx/>
                <a:latin typeface="Verdana" panose="020B0604030504040204" pitchFamily="34" charset="0"/>
                <a:ea typeface="Verdana" panose="020B0604030504040204" pitchFamily="34" charset="0"/>
                <a:cs typeface="Times New Roman" panose="02020603050405020304" pitchFamily="18" charset="0"/>
              </a:rPr>
              <a:t>Paldies!</a:t>
            </a:r>
            <a:endParaRPr lang="lv-LV" altLang="lv-LV" sz="2000" dirty="0"/>
          </a:p>
          <a:p>
            <a:pPr marL="0" marR="0" lvl="0" indent="0" algn="ctr" defTabSz="938213" rtl="0" eaLnBrk="0" fontAlgn="base" latinLnBrk="0" hangingPunct="0">
              <a:lnSpc>
                <a:spcPct val="100000"/>
              </a:lnSpc>
              <a:spcBef>
                <a:spcPts val="300"/>
              </a:spcBef>
              <a:spcAft>
                <a:spcPct val="0"/>
              </a:spcAft>
              <a:buClrTx/>
              <a:buSzTx/>
              <a:buFontTx/>
              <a:buNone/>
              <a:tabLst/>
              <a:defRPr/>
            </a:pPr>
            <a:endParaRPr kumimoji="0" lang="lv-LV" sz="2000" b="0" i="0" u="none" strike="noStrike" kern="1200" cap="none" spc="0" normalizeH="0" baseline="0" noProof="0" dirty="0">
              <a:ln>
                <a:noFill/>
              </a:ln>
              <a:solidFill>
                <a:srgbClr val="0066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1E436DB1-62C0-2767-0FA0-71A0692201B4}"/>
              </a:ext>
            </a:extLst>
          </p:cNvPr>
          <p:cNvSpPr txBox="1">
            <a:spLocks/>
          </p:cNvSpPr>
          <p:nvPr/>
        </p:nvSpPr>
        <p:spPr>
          <a:xfrm>
            <a:off x="2177138" y="4594740"/>
            <a:ext cx="8128000" cy="828160"/>
          </a:xfrm>
          <a:prstGeom prst="rect">
            <a:avLst/>
          </a:prstGeom>
        </p:spPr>
        <p:txBody>
          <a:bodyPr>
            <a:normAutofit fontScale="85000" lnSpcReduction="20000"/>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marR="0" lvl="0" indent="0" algn="ctr" defTabSz="938213" rtl="0" eaLnBrk="0" fontAlgn="base" latinLnBrk="0" hangingPunct="0">
              <a:lnSpc>
                <a:spcPct val="100000"/>
              </a:lnSpc>
              <a:spcBef>
                <a:spcPts val="300"/>
              </a:spcBef>
              <a:spcAft>
                <a:spcPct val="0"/>
              </a:spcAft>
              <a:buClrTx/>
              <a:buSzTx/>
              <a:buFontTx/>
              <a:buNone/>
              <a:tabLst/>
              <a:defRPr/>
            </a:pPr>
            <a:endParaRPr lang="lv-LV" dirty="0">
              <a:solidFill>
                <a:srgbClr val="006600"/>
              </a:solidFill>
              <a:latin typeface="Verdana" panose="020B0604030504040204" pitchFamily="34" charset="0"/>
              <a:ea typeface="Verdana" panose="020B0604030504040204" pitchFamily="34" charset="0"/>
              <a:cs typeface="Times New Roman" panose="02020603050405020304" pitchFamily="18" charset="0"/>
            </a:endParaRPr>
          </a:p>
          <a:p>
            <a:pPr>
              <a:spcBef>
                <a:spcPts val="300"/>
              </a:spcBef>
            </a:pPr>
            <a:r>
              <a:rPr lang="lv-LV" altLang="lv-LV" sz="2000" dirty="0">
                <a:hlinkClick r:id="rId13"/>
              </a:rPr>
              <a:t>Viedās administrācijas un reģionālās attīstības ministrija</a:t>
            </a:r>
            <a:endParaRPr lang="lv-LV" altLang="lv-LV" sz="2000" dirty="0"/>
          </a:p>
          <a:p>
            <a:pPr marL="0" marR="0" lvl="0" indent="0" algn="ctr" defTabSz="938213" rtl="0" eaLnBrk="0" fontAlgn="base" latinLnBrk="0" hangingPunct="0">
              <a:lnSpc>
                <a:spcPct val="100000"/>
              </a:lnSpc>
              <a:spcBef>
                <a:spcPts val="300"/>
              </a:spcBef>
              <a:spcAft>
                <a:spcPct val="0"/>
              </a:spcAft>
              <a:buClrTx/>
              <a:buSzTx/>
              <a:buFontTx/>
              <a:buNone/>
              <a:tabLst/>
              <a:defRPr/>
            </a:pPr>
            <a:endParaRPr kumimoji="0" lang="lv-LV" sz="2000" b="0" i="0" u="none" strike="noStrike" kern="1200" cap="none" spc="0" normalizeH="0" baseline="0" noProof="0" dirty="0">
              <a:ln>
                <a:noFill/>
              </a:ln>
              <a:solidFill>
                <a:srgbClr val="0066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6094C-DE0B-B165-F39A-C55E84651F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09D99A-235F-7882-8551-38A11C15A288}"/>
              </a:ext>
            </a:extLst>
          </p:cNvPr>
          <p:cNvSpPr>
            <a:spLocks noGrp="1"/>
          </p:cNvSpPr>
          <p:nvPr>
            <p:ph type="title"/>
          </p:nvPr>
        </p:nvSpPr>
        <p:spPr>
          <a:xfrm>
            <a:off x="1892299" y="377189"/>
            <a:ext cx="9296400" cy="762000"/>
          </a:xfrm>
        </p:spPr>
        <p:txBody>
          <a:bodyPr>
            <a:noAutofit/>
          </a:bodyPr>
          <a:lstStyle/>
          <a:p>
            <a:pPr algn="ctr"/>
            <a:r>
              <a:rPr lang="lv-LV" dirty="0">
                <a:solidFill>
                  <a:srgbClr val="008000"/>
                </a:solidFill>
              </a:rPr>
              <a:t>Par VARAM paveiktajiem darbiem</a:t>
            </a:r>
            <a:br>
              <a:rPr lang="lv-LV" dirty="0">
                <a:solidFill>
                  <a:srgbClr val="008000"/>
                </a:solidFill>
              </a:rPr>
            </a:br>
            <a:endParaRPr lang="lv-LV" dirty="0">
              <a:solidFill>
                <a:srgbClr val="008000"/>
              </a:solidFill>
            </a:endParaRPr>
          </a:p>
        </p:txBody>
      </p:sp>
      <p:sp>
        <p:nvSpPr>
          <p:cNvPr id="6" name="Slide Number Placeholder 5">
            <a:extLst>
              <a:ext uri="{FF2B5EF4-FFF2-40B4-BE49-F238E27FC236}">
                <a16:creationId xmlns:a16="http://schemas.microsoft.com/office/drawing/2014/main" id="{A8E5A9F8-47B4-6112-AEBE-8DD44944BE36}"/>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50152C-A5AE-4037-8E77-C398DB665690}" type="slidenum">
              <a:rPr kumimoji="0" lang="en-US" altLang="en-US"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mn-ea"/>
              <a:cs typeface="+mn-cs"/>
            </a:endParaRPr>
          </a:p>
        </p:txBody>
      </p:sp>
      <p:sp>
        <p:nvSpPr>
          <p:cNvPr id="8" name="TextBox 7">
            <a:extLst>
              <a:ext uri="{FF2B5EF4-FFF2-40B4-BE49-F238E27FC236}">
                <a16:creationId xmlns:a16="http://schemas.microsoft.com/office/drawing/2014/main" id="{BABA6674-735D-CF1F-50EF-AA6AE418C9D5}"/>
              </a:ext>
            </a:extLst>
          </p:cNvPr>
          <p:cNvSpPr txBox="1"/>
          <p:nvPr/>
        </p:nvSpPr>
        <p:spPr>
          <a:xfrm>
            <a:off x="171468" y="2611644"/>
            <a:ext cx="10307038" cy="954107"/>
          </a:xfrm>
          <a:prstGeom prst="rect">
            <a:avLst/>
          </a:prstGeom>
          <a:solidFill>
            <a:schemeClr val="accent3">
              <a:lumMod val="20000"/>
              <a:lumOff val="80000"/>
            </a:schemeClr>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Atbilstoši ES prasībām </a:t>
            </a: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turpinām paplašināt </a:t>
            </a:r>
            <a:r>
              <a:rPr kumimoji="0" lang="lv-LV" sz="1400" b="1" i="1"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Natura</a:t>
            </a:r>
            <a:r>
              <a:rPr kumimoji="0" lang="lv-LV" sz="14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2000</a:t>
            </a: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teritoriju tīkla pilnveidošanu, </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sagatavojot grozījumus likumā “Par īpaši aizsargājamām dabas teritorijām”, paredzot papildināt Latvijas </a:t>
            </a:r>
            <a:r>
              <a:rPr kumimoji="0" lang="lv-LV" sz="1400" b="0" i="1"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Natura</a:t>
            </a:r>
            <a:r>
              <a:rPr kumimoji="0" lang="lv-LV" sz="14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2000</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 Eiropas nozīmes aizsargājamo dabas teritoriju sarakstu ar 74 dabas liegumiem, 19 dabas pieminekļiem. Pašlaik ir nodoti likumdevējiem un ceram uz atbalstu.</a:t>
            </a:r>
          </a:p>
        </p:txBody>
      </p:sp>
      <p:sp>
        <p:nvSpPr>
          <p:cNvPr id="11" name="TextBox 10">
            <a:extLst>
              <a:ext uri="{FF2B5EF4-FFF2-40B4-BE49-F238E27FC236}">
                <a16:creationId xmlns:a16="http://schemas.microsoft.com/office/drawing/2014/main" id="{14FB7028-226A-759D-57EC-CDBB2F781129}"/>
              </a:ext>
            </a:extLst>
          </p:cNvPr>
          <p:cNvSpPr txBox="1"/>
          <p:nvPr/>
        </p:nvSpPr>
        <p:spPr>
          <a:xfrm>
            <a:off x="2550879" y="1149792"/>
            <a:ext cx="7623106" cy="369332"/>
          </a:xfrm>
          <a:prstGeom prst="rect">
            <a:avLst/>
          </a:prstGeom>
          <a:solidFill>
            <a:schemeClr val="accent6">
              <a:lumMod val="20000"/>
              <a:lumOff val="8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lv-LV" b="1" i="0" u="none" strike="noStrike" kern="1200" cap="none" spc="0" normalizeH="0" baseline="0" noProof="0" dirty="0">
                <a:ln>
                  <a:noFill/>
                </a:ln>
                <a:solidFill>
                  <a:srgbClr val="008000"/>
                </a:solidFill>
                <a:effectLst/>
                <a:uLnTx/>
                <a:uFillTx/>
                <a:latin typeface="Verdana" panose="020B0604030504040204" pitchFamily="34" charset="0"/>
                <a:ea typeface="Verdana" panose="020B0604030504040204" pitchFamily="34" charset="0"/>
                <a:cs typeface="+mn-cs"/>
              </a:rPr>
              <a:t>2. Dabas aizsardzības joma</a:t>
            </a:r>
          </a:p>
        </p:txBody>
      </p:sp>
      <p:sp>
        <p:nvSpPr>
          <p:cNvPr id="14" name="TextBox 13">
            <a:extLst>
              <a:ext uri="{FF2B5EF4-FFF2-40B4-BE49-F238E27FC236}">
                <a16:creationId xmlns:a16="http://schemas.microsoft.com/office/drawing/2014/main" id="{31713ACE-4186-FD0E-B9B6-07E2F9D4AA8A}"/>
              </a:ext>
            </a:extLst>
          </p:cNvPr>
          <p:cNvSpPr txBox="1"/>
          <p:nvPr/>
        </p:nvSpPr>
        <p:spPr>
          <a:xfrm>
            <a:off x="2005823" y="1905435"/>
            <a:ext cx="7824753" cy="523220"/>
          </a:xfrm>
          <a:prstGeom prst="rect">
            <a:avLst/>
          </a:prstGeom>
          <a:solidFill>
            <a:schemeClr val="accent3">
              <a:lumMod val="20000"/>
              <a:lumOff val="80000"/>
            </a:schemeClr>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Esam sagatavojuši virkni normatīvo aktu ar mērķi nodrošināt bioloģisko daudzveidību un dabas aizsardzību:</a:t>
            </a:r>
          </a:p>
        </p:txBody>
      </p:sp>
      <p:sp>
        <p:nvSpPr>
          <p:cNvPr id="15" name="TextBox 14">
            <a:extLst>
              <a:ext uri="{FF2B5EF4-FFF2-40B4-BE49-F238E27FC236}">
                <a16:creationId xmlns:a16="http://schemas.microsoft.com/office/drawing/2014/main" id="{19E9BF6A-7862-F47E-66C6-00C4CF225C3F}"/>
              </a:ext>
            </a:extLst>
          </p:cNvPr>
          <p:cNvSpPr txBox="1"/>
          <p:nvPr/>
        </p:nvSpPr>
        <p:spPr>
          <a:xfrm>
            <a:off x="1666380" y="3949780"/>
            <a:ext cx="10307037" cy="1384995"/>
          </a:xfrm>
          <a:prstGeom prst="rect">
            <a:avLst/>
          </a:prstGeom>
          <a:solidFill>
            <a:schemeClr val="accent3">
              <a:lumMod val="20000"/>
              <a:lumOff val="80000"/>
            </a:schemeClr>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Lai pilnveidotu esošo </a:t>
            </a: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kompensāciju sistēmu par saimnieciskās darbības ierobežojumiem</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īpaši aizsargājamās dabas teritorijās, ir izstrādāti risinājumi, tai skaitā par iespējamajiem finanšu avotiem kompensāciju segšanai un priekšlikumiem tālākai rīcībai jaunu kompensācijas veidu noteikšanai. Turpinās darbs pie jauna kompensāciju veida noteikšanas, veicot grozījumus likumā “Par kompensāciju par saimnieciskās darbības ierobežojumiem aizsargājamās teritorijās”, kur kā </a:t>
            </a: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jauns kompensāciju veids</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tiek virzīts – </a:t>
            </a: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zemes maiņa</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a:r>
          </a:p>
        </p:txBody>
      </p:sp>
      <p:pic>
        <p:nvPicPr>
          <p:cNvPr id="3" name="Picture 2" descr="A hand holding a plant&#10;&#10;AI-generated content may be incorrect.">
            <a:extLst>
              <a:ext uri="{FF2B5EF4-FFF2-40B4-BE49-F238E27FC236}">
                <a16:creationId xmlns:a16="http://schemas.microsoft.com/office/drawing/2014/main" id="{114FCCC3-4909-257A-A1E2-6043A631F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3985" y="197309"/>
            <a:ext cx="1721606" cy="1759942"/>
          </a:xfrm>
          <a:prstGeom prst="rect">
            <a:avLst/>
          </a:prstGeom>
        </p:spPr>
      </p:pic>
      <p:sp>
        <p:nvSpPr>
          <p:cNvPr id="4" name="TextBox 3">
            <a:extLst>
              <a:ext uri="{FF2B5EF4-FFF2-40B4-BE49-F238E27FC236}">
                <a16:creationId xmlns:a16="http://schemas.microsoft.com/office/drawing/2014/main" id="{CF8065AD-78E2-C744-C1E0-31CB7F94F7D2}"/>
              </a:ext>
            </a:extLst>
          </p:cNvPr>
          <p:cNvSpPr txBox="1"/>
          <p:nvPr/>
        </p:nvSpPr>
        <p:spPr>
          <a:xfrm>
            <a:off x="171469" y="5779374"/>
            <a:ext cx="10307037" cy="523220"/>
          </a:xfrm>
          <a:prstGeom prst="rect">
            <a:avLst/>
          </a:prstGeom>
          <a:solidFill>
            <a:schemeClr val="accent3">
              <a:lumMod val="20000"/>
              <a:lumOff val="80000"/>
            </a:schemeClr>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Gaujas Nacionālā parka, Ķemeru Nacionālā parka un Ziemeļvidzemes biosfēras rezervāta – </a:t>
            </a: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trīs dabas centru (ēku) izveide un atjaunošana,</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piesaistot ES fondu investīcijas </a:t>
            </a: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10,43 milj. </a:t>
            </a:r>
            <a:r>
              <a:rPr kumimoji="0" lang="lv-LV" sz="1400" b="1" i="1"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euro</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apmērā. </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F51E97E5-59E7-6AE0-40EE-8E57D8140E60}"/>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759552" y="2673654"/>
            <a:ext cx="858295" cy="830085"/>
          </a:xfrm>
          <a:prstGeom prst="rect">
            <a:avLst/>
          </a:prstGeom>
        </p:spPr>
      </p:pic>
      <p:pic>
        <p:nvPicPr>
          <p:cNvPr id="7" name="Picture 6">
            <a:extLst>
              <a:ext uri="{FF2B5EF4-FFF2-40B4-BE49-F238E27FC236}">
                <a16:creationId xmlns:a16="http://schemas.microsoft.com/office/drawing/2014/main" id="{E60B38CD-64F0-E157-0C8B-B97FED365047}"/>
              </a:ext>
            </a:extLst>
          </p:cNvPr>
          <p:cNvPicPr>
            <a:picLocks noChangeAspect="1"/>
          </p:cNvPicPr>
          <p:nvPr/>
        </p:nvPicPr>
        <p:blipFill>
          <a:blip r:embed="rId4">
            <a:duotone>
              <a:schemeClr val="accent3">
                <a:shade val="45000"/>
                <a:satMod val="135000"/>
              </a:schemeClr>
              <a:prstClr val="white"/>
            </a:duotone>
          </a:blip>
          <a:stretch>
            <a:fillRect/>
          </a:stretch>
        </p:blipFill>
        <p:spPr>
          <a:xfrm>
            <a:off x="560427" y="4391025"/>
            <a:ext cx="858797" cy="1070473"/>
          </a:xfrm>
          <a:prstGeom prst="rect">
            <a:avLst/>
          </a:prstGeom>
          <a:ln>
            <a:noFill/>
          </a:ln>
        </p:spPr>
      </p:pic>
      <p:pic>
        <p:nvPicPr>
          <p:cNvPr id="9" name="Picture 8" descr="A black background with a black square&#10;&#10;Description automatically generated with medium confidence">
            <a:extLst>
              <a:ext uri="{FF2B5EF4-FFF2-40B4-BE49-F238E27FC236}">
                <a16:creationId xmlns:a16="http://schemas.microsoft.com/office/drawing/2014/main" id="{46A987A8-AE6B-5F85-49CA-FECC79BD83E4}"/>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93401" y="5461864"/>
            <a:ext cx="990599" cy="945276"/>
          </a:xfrm>
          <a:prstGeom prst="rect">
            <a:avLst/>
          </a:prstGeom>
        </p:spPr>
      </p:pic>
    </p:spTree>
    <p:extLst>
      <p:ext uri="{BB962C8B-B14F-4D97-AF65-F5344CB8AC3E}">
        <p14:creationId xmlns:p14="http://schemas.microsoft.com/office/powerpoint/2010/main" val="1488758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55104-8A5A-3F78-C6C1-3219B33E55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E0F5B1-05DF-F79F-A1C9-2CB84643F58A}"/>
              </a:ext>
            </a:extLst>
          </p:cNvPr>
          <p:cNvSpPr>
            <a:spLocks noGrp="1"/>
          </p:cNvSpPr>
          <p:nvPr>
            <p:ph type="title"/>
          </p:nvPr>
        </p:nvSpPr>
        <p:spPr>
          <a:xfrm>
            <a:off x="2383363" y="330575"/>
            <a:ext cx="9296400" cy="762000"/>
          </a:xfrm>
        </p:spPr>
        <p:txBody>
          <a:bodyPr>
            <a:noAutofit/>
          </a:bodyPr>
          <a:lstStyle/>
          <a:p>
            <a:pPr algn="ctr"/>
            <a:r>
              <a:rPr lang="lv-LV" dirty="0">
                <a:solidFill>
                  <a:srgbClr val="008000"/>
                </a:solidFill>
              </a:rPr>
              <a:t>Par VARAM paveiktajiem darbiem</a:t>
            </a:r>
            <a:br>
              <a:rPr lang="lv-LV" dirty="0">
                <a:solidFill>
                  <a:srgbClr val="008000"/>
                </a:solidFill>
              </a:rPr>
            </a:br>
            <a:endParaRPr lang="lv-LV" dirty="0">
              <a:solidFill>
                <a:srgbClr val="008000"/>
              </a:solidFill>
            </a:endParaRPr>
          </a:p>
        </p:txBody>
      </p:sp>
      <p:sp>
        <p:nvSpPr>
          <p:cNvPr id="6" name="Slide Number Placeholder 5">
            <a:extLst>
              <a:ext uri="{FF2B5EF4-FFF2-40B4-BE49-F238E27FC236}">
                <a16:creationId xmlns:a16="http://schemas.microsoft.com/office/drawing/2014/main" id="{13B12B06-7A2D-B9AB-ED67-809983D03403}"/>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50152C-A5AE-4037-8E77-C398DB665690}" type="slidenum">
              <a:rPr kumimoji="0" lang="en-US" altLang="en-US"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mn-ea"/>
              <a:cs typeface="+mn-cs"/>
            </a:endParaRPr>
          </a:p>
        </p:txBody>
      </p:sp>
      <p:sp>
        <p:nvSpPr>
          <p:cNvPr id="8" name="TextBox 7">
            <a:extLst>
              <a:ext uri="{FF2B5EF4-FFF2-40B4-BE49-F238E27FC236}">
                <a16:creationId xmlns:a16="http://schemas.microsoft.com/office/drawing/2014/main" id="{D17BD9F0-0FC5-3448-9A8A-2B818E0E361A}"/>
              </a:ext>
            </a:extLst>
          </p:cNvPr>
          <p:cNvSpPr txBox="1"/>
          <p:nvPr/>
        </p:nvSpPr>
        <p:spPr>
          <a:xfrm>
            <a:off x="2402205" y="1840672"/>
            <a:ext cx="9789795" cy="954107"/>
          </a:xfrm>
          <a:prstGeom prst="rect">
            <a:avLst/>
          </a:prstGeom>
          <a:solidFill>
            <a:schemeClr val="accent3">
              <a:lumMod val="20000"/>
              <a:lumOff val="80000"/>
            </a:schemeClr>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Izveidota un nostiprināta </a:t>
            </a: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vienota valsts informācijas un komunikācijas tehnoloģiju politika</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valsts pārvaldē, kas paredz faktiski vienotu IKT būvvaldi vai arhitektūru un ieviestu centralizētu valsts IKT risinājumu saskaņošanas procesu. 2025.gadā ir ieviesta lietderības pārvalde IKT jomas projektiem attiecībā uz valsts pārvaldi.</a:t>
            </a:r>
          </a:p>
        </p:txBody>
      </p:sp>
      <p:sp>
        <p:nvSpPr>
          <p:cNvPr id="11" name="TextBox 10">
            <a:extLst>
              <a:ext uri="{FF2B5EF4-FFF2-40B4-BE49-F238E27FC236}">
                <a16:creationId xmlns:a16="http://schemas.microsoft.com/office/drawing/2014/main" id="{46AAD037-3833-04C1-CAE7-CF397A95C7DA}"/>
              </a:ext>
            </a:extLst>
          </p:cNvPr>
          <p:cNvSpPr txBox="1"/>
          <p:nvPr/>
        </p:nvSpPr>
        <p:spPr>
          <a:xfrm>
            <a:off x="2106647" y="1101931"/>
            <a:ext cx="8112620" cy="646331"/>
          </a:xfrm>
          <a:prstGeom prst="rect">
            <a:avLst/>
          </a:prstGeom>
          <a:solidFill>
            <a:schemeClr val="accent6">
              <a:lumMod val="20000"/>
              <a:lumOff val="8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srgbClr val="008000"/>
                </a:solidFill>
                <a:effectLst/>
                <a:uLnTx/>
                <a:uFillTx/>
                <a:latin typeface="Verdana" panose="020B0604030504040204" pitchFamily="34" charset="0"/>
                <a:ea typeface="Verdana" panose="020B0604030504040204" pitchFamily="34" charset="0"/>
                <a:cs typeface="+mn-cs"/>
              </a:rPr>
              <a:t>3. Informācijas un komunikācijas tehnoloģijas valsts pārvaldes joma</a:t>
            </a:r>
          </a:p>
        </p:txBody>
      </p:sp>
      <p:sp>
        <p:nvSpPr>
          <p:cNvPr id="15" name="TextBox 14">
            <a:extLst>
              <a:ext uri="{FF2B5EF4-FFF2-40B4-BE49-F238E27FC236}">
                <a16:creationId xmlns:a16="http://schemas.microsoft.com/office/drawing/2014/main" id="{8B96E964-BB59-92F5-7DD2-EDB6CE55C4C6}"/>
              </a:ext>
            </a:extLst>
          </p:cNvPr>
          <p:cNvSpPr txBox="1"/>
          <p:nvPr/>
        </p:nvSpPr>
        <p:spPr>
          <a:xfrm>
            <a:off x="2383362" y="4046018"/>
            <a:ext cx="9789795" cy="1384995"/>
          </a:xfrm>
          <a:prstGeom prst="rect">
            <a:avLst/>
          </a:prstGeom>
          <a:solidFill>
            <a:schemeClr val="accent3">
              <a:lumMod val="20000"/>
              <a:lumOff val="80000"/>
            </a:schemeClr>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Pakalpojumu pieejamības uzlabošanai</a:t>
            </a: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tiek paplašināts Valsts un pašvaldību vienoto klientu apkalpošanas centru (VPVKAC) tīkls</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–ar 315 centriem 35 pašvaldībās (t.sk. 128 bibliotēkās), tādejādi nodrošinot pakalpojumu pieejamību attālākajos reģionos. VPVKAC nodrošina ērtu piekļuvi valsts un pašvaldību pakalpojumiem, kā arī atbalstu e-pakalpojumu izmantošanā. Plānots veidot jaunus kontaktpunktus, īpaši Austrumu pierobežā, lai mazinātu digitālo plaisu un stiprinātu pakalpojumu pieejamību reģionos.</a:t>
            </a:r>
          </a:p>
        </p:txBody>
      </p:sp>
      <p:sp>
        <p:nvSpPr>
          <p:cNvPr id="4" name="TextBox 3">
            <a:extLst>
              <a:ext uri="{FF2B5EF4-FFF2-40B4-BE49-F238E27FC236}">
                <a16:creationId xmlns:a16="http://schemas.microsoft.com/office/drawing/2014/main" id="{A5DB2708-5817-83B4-A6DB-B96E56FA090A}"/>
              </a:ext>
            </a:extLst>
          </p:cNvPr>
          <p:cNvSpPr txBox="1"/>
          <p:nvPr/>
        </p:nvSpPr>
        <p:spPr>
          <a:xfrm>
            <a:off x="0" y="5628650"/>
            <a:ext cx="9819814" cy="1169551"/>
          </a:xfrm>
          <a:prstGeom prst="rect">
            <a:avLst/>
          </a:prstGeom>
          <a:solidFill>
            <a:srgbClr val="DEE7D1"/>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No 2025. gada 1. janvāra ar </a:t>
            </a: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Līdzdalības budžeta informācijas sistēmu (LBIS)</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nodrošināta līdzdalības budžeta īstenošana visās pašvaldībās. Platformā iedzīvotāji var iesniegt projektu idejas, balsot un iepazīties ar citu pašvaldību piemēriem. 2025. gadā LBIS iesniegtas 634 projektu idejas, balsojuši 60 875 unikāli lietotāji, kopā nododot 88 352 balsis. Nodrošināta arī klātienes balsošana klientu apkalpošanas centros, paplašinot līdzdalības iespējas.</a:t>
            </a:r>
          </a:p>
        </p:txBody>
      </p:sp>
      <p:sp>
        <p:nvSpPr>
          <p:cNvPr id="5" name="TextBox 4">
            <a:extLst>
              <a:ext uri="{FF2B5EF4-FFF2-40B4-BE49-F238E27FC236}">
                <a16:creationId xmlns:a16="http://schemas.microsoft.com/office/drawing/2014/main" id="{35C55ED6-7B50-BC93-B083-F56AD1006BA1}"/>
              </a:ext>
            </a:extLst>
          </p:cNvPr>
          <p:cNvSpPr txBox="1"/>
          <p:nvPr/>
        </p:nvSpPr>
        <p:spPr>
          <a:xfrm>
            <a:off x="0" y="2951946"/>
            <a:ext cx="9789796" cy="954107"/>
          </a:xfrm>
          <a:prstGeom prst="rect">
            <a:avLst/>
          </a:prstGeom>
          <a:solidFill>
            <a:srgbClr val="DEE7D1"/>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Izveidots </a:t>
            </a: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valsts datu izplatīšanas vienotais punkts</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kas standartizē kopējo datu pārraidi, kas ir priekšnoteikums kopumā valsts pārvaldes funkcionēšanai digitālajā jomā.</a:t>
            </a: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Datu izplatīšanas un pārvaldības platformā (DAGR) publicētas vairāk nekā 242 datu kopas no 66 datu devējiem. Platformu savos biznesa procesos ir integrējušas un izmanto 43 valsts pārvaldes un pašvaldību iestādes.</a:t>
            </a:r>
          </a:p>
        </p:txBody>
      </p:sp>
      <p:pic>
        <p:nvPicPr>
          <p:cNvPr id="7" name="Picture 6" descr="A green circle with white and black logo&#10;&#10;AI-generated content may be incorrect.">
            <a:extLst>
              <a:ext uri="{FF2B5EF4-FFF2-40B4-BE49-F238E27FC236}">
                <a16:creationId xmlns:a16="http://schemas.microsoft.com/office/drawing/2014/main" id="{09F16672-47E3-DFAB-E8E8-1CB226B65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5575" y="-65223"/>
            <a:ext cx="1876425" cy="1998798"/>
          </a:xfrm>
          <a:prstGeom prst="rect">
            <a:avLst/>
          </a:prstGeom>
        </p:spPr>
      </p:pic>
      <p:grpSp>
        <p:nvGrpSpPr>
          <p:cNvPr id="9" name="Google Shape;8249;p73">
            <a:extLst>
              <a:ext uri="{FF2B5EF4-FFF2-40B4-BE49-F238E27FC236}">
                <a16:creationId xmlns:a16="http://schemas.microsoft.com/office/drawing/2014/main" id="{36C09B0E-42BF-93A4-ED9A-08B81E183708}"/>
              </a:ext>
            </a:extLst>
          </p:cNvPr>
          <p:cNvGrpSpPr/>
          <p:nvPr/>
        </p:nvGrpSpPr>
        <p:grpSpPr>
          <a:xfrm>
            <a:off x="10795882" y="2951946"/>
            <a:ext cx="1166635" cy="959467"/>
            <a:chOff x="7608988" y="2093194"/>
            <a:chExt cx="817276" cy="672147"/>
          </a:xfrm>
        </p:grpSpPr>
        <p:cxnSp>
          <p:nvCxnSpPr>
            <p:cNvPr id="10" name="Google Shape;8250;p73">
              <a:extLst>
                <a:ext uri="{FF2B5EF4-FFF2-40B4-BE49-F238E27FC236}">
                  <a16:creationId xmlns:a16="http://schemas.microsoft.com/office/drawing/2014/main" id="{B175E27C-2781-9C58-D094-35641F9ECFD7}"/>
                </a:ext>
              </a:extLst>
            </p:cNvPr>
            <p:cNvCxnSpPr/>
            <p:nvPr/>
          </p:nvCxnSpPr>
          <p:spPr>
            <a:xfrm rot="5400000" flipH="1">
              <a:off x="7620257" y="2136491"/>
              <a:ext cx="129900" cy="111300"/>
            </a:xfrm>
            <a:prstGeom prst="bentConnector3">
              <a:avLst>
                <a:gd name="adj1" fmla="val 50000"/>
              </a:avLst>
            </a:prstGeom>
            <a:noFill/>
            <a:ln w="9525" cap="flat" cmpd="sng">
              <a:solidFill>
                <a:srgbClr val="29702A"/>
              </a:solidFill>
              <a:prstDash val="solid"/>
              <a:round/>
              <a:headEnd type="none" w="med" len="med"/>
              <a:tailEnd type="none" w="med" len="med"/>
            </a:ln>
          </p:spPr>
        </p:cxnSp>
        <p:cxnSp>
          <p:nvCxnSpPr>
            <p:cNvPr id="12" name="Google Shape;8251;p73">
              <a:extLst>
                <a:ext uri="{FF2B5EF4-FFF2-40B4-BE49-F238E27FC236}">
                  <a16:creationId xmlns:a16="http://schemas.microsoft.com/office/drawing/2014/main" id="{C4442111-C9E1-FA34-888C-9B87FAF0A7FC}"/>
                </a:ext>
              </a:extLst>
            </p:cNvPr>
            <p:cNvCxnSpPr/>
            <p:nvPr/>
          </p:nvCxnSpPr>
          <p:spPr>
            <a:xfrm rot="-5400000">
              <a:off x="8285120" y="2136491"/>
              <a:ext cx="129900" cy="111300"/>
            </a:xfrm>
            <a:prstGeom prst="bentConnector3">
              <a:avLst>
                <a:gd name="adj1" fmla="val 50000"/>
              </a:avLst>
            </a:prstGeom>
            <a:noFill/>
            <a:ln w="9525" cap="flat" cmpd="sng">
              <a:solidFill>
                <a:srgbClr val="29702A"/>
              </a:solidFill>
              <a:prstDash val="solid"/>
              <a:round/>
              <a:headEnd type="none" w="med" len="med"/>
              <a:tailEnd type="none" w="med" len="med"/>
            </a:ln>
          </p:spPr>
        </p:cxnSp>
        <p:cxnSp>
          <p:nvCxnSpPr>
            <p:cNvPr id="13" name="Google Shape;8252;p73">
              <a:extLst>
                <a:ext uri="{FF2B5EF4-FFF2-40B4-BE49-F238E27FC236}">
                  <a16:creationId xmlns:a16="http://schemas.microsoft.com/office/drawing/2014/main" id="{1EAA3BAD-0D04-BF06-1E62-37EE5CF484F7}"/>
                </a:ext>
              </a:extLst>
            </p:cNvPr>
            <p:cNvCxnSpPr/>
            <p:nvPr/>
          </p:nvCxnSpPr>
          <p:spPr>
            <a:xfrm rot="5400000">
              <a:off x="7620257" y="2644741"/>
              <a:ext cx="129900" cy="111300"/>
            </a:xfrm>
            <a:prstGeom prst="bentConnector3">
              <a:avLst>
                <a:gd name="adj1" fmla="val 50000"/>
              </a:avLst>
            </a:prstGeom>
            <a:noFill/>
            <a:ln w="9525" cap="flat" cmpd="sng">
              <a:solidFill>
                <a:srgbClr val="29702A"/>
              </a:solidFill>
              <a:prstDash val="solid"/>
              <a:round/>
              <a:headEnd type="none" w="med" len="med"/>
              <a:tailEnd type="none" w="med" len="med"/>
            </a:ln>
          </p:spPr>
        </p:cxnSp>
        <p:cxnSp>
          <p:nvCxnSpPr>
            <p:cNvPr id="14" name="Google Shape;8253;p73">
              <a:extLst>
                <a:ext uri="{FF2B5EF4-FFF2-40B4-BE49-F238E27FC236}">
                  <a16:creationId xmlns:a16="http://schemas.microsoft.com/office/drawing/2014/main" id="{23916BFA-59E8-992F-FEFF-D4B50040D504}"/>
                </a:ext>
              </a:extLst>
            </p:cNvPr>
            <p:cNvCxnSpPr/>
            <p:nvPr/>
          </p:nvCxnSpPr>
          <p:spPr>
            <a:xfrm rot="-5400000" flipH="1">
              <a:off x="8285120" y="2644741"/>
              <a:ext cx="129900" cy="111300"/>
            </a:xfrm>
            <a:prstGeom prst="bentConnector3">
              <a:avLst>
                <a:gd name="adj1" fmla="val 50000"/>
              </a:avLst>
            </a:prstGeom>
            <a:noFill/>
            <a:ln w="9525" cap="flat" cmpd="sng">
              <a:solidFill>
                <a:srgbClr val="29702A"/>
              </a:solidFill>
              <a:prstDash val="solid"/>
              <a:round/>
              <a:headEnd type="none" w="med" len="med"/>
              <a:tailEnd type="none" w="med" len="med"/>
            </a:ln>
          </p:spPr>
        </p:cxnSp>
        <p:cxnSp>
          <p:nvCxnSpPr>
            <p:cNvPr id="16" name="Google Shape;8254;p73">
              <a:extLst>
                <a:ext uri="{FF2B5EF4-FFF2-40B4-BE49-F238E27FC236}">
                  <a16:creationId xmlns:a16="http://schemas.microsoft.com/office/drawing/2014/main" id="{DA455569-00EC-8B67-D801-95D042407F13}"/>
                </a:ext>
              </a:extLst>
            </p:cNvPr>
            <p:cNvCxnSpPr/>
            <p:nvPr/>
          </p:nvCxnSpPr>
          <p:spPr>
            <a:xfrm rot="10800000">
              <a:off x="7608988" y="2425132"/>
              <a:ext cx="83400" cy="0"/>
            </a:xfrm>
            <a:prstGeom prst="straightConnector1">
              <a:avLst/>
            </a:prstGeom>
            <a:noFill/>
            <a:ln w="9525" cap="flat" cmpd="sng">
              <a:solidFill>
                <a:srgbClr val="29702A"/>
              </a:solidFill>
              <a:prstDash val="solid"/>
              <a:round/>
              <a:headEnd type="none" w="med" len="med"/>
              <a:tailEnd type="none" w="med" len="med"/>
            </a:ln>
          </p:spPr>
        </p:cxnSp>
        <p:cxnSp>
          <p:nvCxnSpPr>
            <p:cNvPr id="17" name="Google Shape;8255;p73">
              <a:extLst>
                <a:ext uri="{FF2B5EF4-FFF2-40B4-BE49-F238E27FC236}">
                  <a16:creationId xmlns:a16="http://schemas.microsoft.com/office/drawing/2014/main" id="{9EEEC976-6CA9-4E36-BA25-21C8F2AE57F2}"/>
                </a:ext>
              </a:extLst>
            </p:cNvPr>
            <p:cNvCxnSpPr/>
            <p:nvPr/>
          </p:nvCxnSpPr>
          <p:spPr>
            <a:xfrm rot="10800000">
              <a:off x="8342865" y="2425132"/>
              <a:ext cx="83400" cy="0"/>
            </a:xfrm>
            <a:prstGeom prst="straightConnector1">
              <a:avLst/>
            </a:prstGeom>
            <a:noFill/>
            <a:ln w="9525" cap="flat" cmpd="sng">
              <a:solidFill>
                <a:srgbClr val="29702A"/>
              </a:solidFill>
              <a:prstDash val="solid"/>
              <a:round/>
              <a:headEnd type="none" w="med" len="med"/>
              <a:tailEnd type="none" w="med" len="med"/>
            </a:ln>
          </p:spPr>
        </p:cxnSp>
        <p:grpSp>
          <p:nvGrpSpPr>
            <p:cNvPr id="18" name="Google Shape;8256;p73">
              <a:extLst>
                <a:ext uri="{FF2B5EF4-FFF2-40B4-BE49-F238E27FC236}">
                  <a16:creationId xmlns:a16="http://schemas.microsoft.com/office/drawing/2014/main" id="{7C5FB2AB-A230-6C74-A1D4-54A5D9B2E465}"/>
                </a:ext>
              </a:extLst>
            </p:cNvPr>
            <p:cNvGrpSpPr/>
            <p:nvPr/>
          </p:nvGrpSpPr>
          <p:grpSpPr>
            <a:xfrm>
              <a:off x="7721175" y="2093194"/>
              <a:ext cx="599587" cy="623846"/>
              <a:chOff x="7721175" y="2093194"/>
              <a:chExt cx="599587" cy="623846"/>
            </a:xfrm>
          </p:grpSpPr>
          <p:grpSp>
            <p:nvGrpSpPr>
              <p:cNvPr id="19" name="Google Shape;8257;p73">
                <a:extLst>
                  <a:ext uri="{FF2B5EF4-FFF2-40B4-BE49-F238E27FC236}">
                    <a16:creationId xmlns:a16="http://schemas.microsoft.com/office/drawing/2014/main" id="{F22F3FD2-4B32-A214-2BFF-62BFAB1A2143}"/>
                  </a:ext>
                </a:extLst>
              </p:cNvPr>
              <p:cNvGrpSpPr/>
              <p:nvPr/>
            </p:nvGrpSpPr>
            <p:grpSpPr>
              <a:xfrm>
                <a:off x="7721175" y="2093194"/>
                <a:ext cx="291605" cy="623846"/>
                <a:chOff x="9405575" y="2061418"/>
                <a:chExt cx="291605" cy="623846"/>
              </a:xfrm>
            </p:grpSpPr>
            <p:sp>
              <p:nvSpPr>
                <p:cNvPr id="28" name="Google Shape;8258;p73">
                  <a:extLst>
                    <a:ext uri="{FF2B5EF4-FFF2-40B4-BE49-F238E27FC236}">
                      <a16:creationId xmlns:a16="http://schemas.microsoft.com/office/drawing/2014/main" id="{C9359F66-A482-6D18-4DB1-7B8FA47F247E}"/>
                    </a:ext>
                  </a:extLst>
                </p:cNvPr>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29" name="Google Shape;8259;p73">
                  <a:extLst>
                    <a:ext uri="{FF2B5EF4-FFF2-40B4-BE49-F238E27FC236}">
                      <a16:creationId xmlns:a16="http://schemas.microsoft.com/office/drawing/2014/main" id="{F0301763-C4D8-1E1C-F541-E23A3AE9FF01}"/>
                    </a:ext>
                  </a:extLst>
                </p:cNvPr>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30" name="Google Shape;8260;p73">
                  <a:extLst>
                    <a:ext uri="{FF2B5EF4-FFF2-40B4-BE49-F238E27FC236}">
                      <a16:creationId xmlns:a16="http://schemas.microsoft.com/office/drawing/2014/main" id="{D70597FC-F284-9050-3F5C-1BAAF46AEAE4}"/>
                    </a:ext>
                  </a:extLst>
                </p:cNvPr>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31" name="Google Shape;8261;p73">
                  <a:extLst>
                    <a:ext uri="{FF2B5EF4-FFF2-40B4-BE49-F238E27FC236}">
                      <a16:creationId xmlns:a16="http://schemas.microsoft.com/office/drawing/2014/main" id="{D5C7C20B-3968-55C8-6EDC-5EF727AE0316}"/>
                    </a:ext>
                  </a:extLst>
                </p:cNvPr>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32" name="Google Shape;8262;p73">
                  <a:extLst>
                    <a:ext uri="{FF2B5EF4-FFF2-40B4-BE49-F238E27FC236}">
                      <a16:creationId xmlns:a16="http://schemas.microsoft.com/office/drawing/2014/main" id="{53287091-AEE4-2B46-8FA0-0766955F5EAA}"/>
                    </a:ext>
                  </a:extLst>
                </p:cNvPr>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33" name="Google Shape;8263;p73">
                  <a:extLst>
                    <a:ext uri="{FF2B5EF4-FFF2-40B4-BE49-F238E27FC236}">
                      <a16:creationId xmlns:a16="http://schemas.microsoft.com/office/drawing/2014/main" id="{CA5DC178-0CBA-1A71-10AB-E01CB5D90748}"/>
                    </a:ext>
                  </a:extLst>
                </p:cNvPr>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34" name="Google Shape;8264;p73">
                  <a:extLst>
                    <a:ext uri="{FF2B5EF4-FFF2-40B4-BE49-F238E27FC236}">
                      <a16:creationId xmlns:a16="http://schemas.microsoft.com/office/drawing/2014/main" id="{6F672550-3E44-764B-96B9-F3E8919F11CB}"/>
                    </a:ext>
                  </a:extLst>
                </p:cNvPr>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grpSp>
          <p:grpSp>
            <p:nvGrpSpPr>
              <p:cNvPr id="20" name="Google Shape;8265;p73">
                <a:extLst>
                  <a:ext uri="{FF2B5EF4-FFF2-40B4-BE49-F238E27FC236}">
                    <a16:creationId xmlns:a16="http://schemas.microsoft.com/office/drawing/2014/main" id="{2CB483CE-BEAE-0D37-E81C-5E76B085ED73}"/>
                  </a:ext>
                </a:extLst>
              </p:cNvPr>
              <p:cNvGrpSpPr/>
              <p:nvPr/>
            </p:nvGrpSpPr>
            <p:grpSpPr>
              <a:xfrm flipH="1">
                <a:off x="8029157" y="2093194"/>
                <a:ext cx="291605" cy="623846"/>
                <a:chOff x="9405575" y="2061418"/>
                <a:chExt cx="291605" cy="623846"/>
              </a:xfrm>
            </p:grpSpPr>
            <p:sp>
              <p:nvSpPr>
                <p:cNvPr id="21" name="Google Shape;8266;p73">
                  <a:extLst>
                    <a:ext uri="{FF2B5EF4-FFF2-40B4-BE49-F238E27FC236}">
                      <a16:creationId xmlns:a16="http://schemas.microsoft.com/office/drawing/2014/main" id="{E069198F-4C9E-0097-67FE-1E31DCD41E4C}"/>
                    </a:ext>
                  </a:extLst>
                </p:cNvPr>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22" name="Google Shape;8267;p73">
                  <a:extLst>
                    <a:ext uri="{FF2B5EF4-FFF2-40B4-BE49-F238E27FC236}">
                      <a16:creationId xmlns:a16="http://schemas.microsoft.com/office/drawing/2014/main" id="{C87D8B88-2CBA-3E81-4339-FCCCE215B1AF}"/>
                    </a:ext>
                  </a:extLst>
                </p:cNvPr>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23" name="Google Shape;8268;p73">
                  <a:extLst>
                    <a:ext uri="{FF2B5EF4-FFF2-40B4-BE49-F238E27FC236}">
                      <a16:creationId xmlns:a16="http://schemas.microsoft.com/office/drawing/2014/main" id="{142A29E6-6BE4-38DE-6C48-F224CBBAAA3A}"/>
                    </a:ext>
                  </a:extLst>
                </p:cNvPr>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24" name="Google Shape;8269;p73">
                  <a:extLst>
                    <a:ext uri="{FF2B5EF4-FFF2-40B4-BE49-F238E27FC236}">
                      <a16:creationId xmlns:a16="http://schemas.microsoft.com/office/drawing/2014/main" id="{793898DC-F53F-5716-BE9F-73BE36AB792B}"/>
                    </a:ext>
                  </a:extLst>
                </p:cNvPr>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25" name="Google Shape;8270;p73">
                  <a:extLst>
                    <a:ext uri="{FF2B5EF4-FFF2-40B4-BE49-F238E27FC236}">
                      <a16:creationId xmlns:a16="http://schemas.microsoft.com/office/drawing/2014/main" id="{BD7A9A61-B9E4-C29B-6D69-194FD10DC365}"/>
                    </a:ext>
                  </a:extLst>
                </p:cNvPr>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26" name="Google Shape;8271;p73">
                  <a:extLst>
                    <a:ext uri="{FF2B5EF4-FFF2-40B4-BE49-F238E27FC236}">
                      <a16:creationId xmlns:a16="http://schemas.microsoft.com/office/drawing/2014/main" id="{90DE80D6-A24F-6427-8A18-A5D6E1A9971C}"/>
                    </a:ext>
                  </a:extLst>
                </p:cNvPr>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27" name="Google Shape;8272;p73">
                  <a:extLst>
                    <a:ext uri="{FF2B5EF4-FFF2-40B4-BE49-F238E27FC236}">
                      <a16:creationId xmlns:a16="http://schemas.microsoft.com/office/drawing/2014/main" id="{AD2DC9BC-963A-0BF7-F735-EC310F880447}"/>
                    </a:ext>
                  </a:extLst>
                </p:cNvPr>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grpSp>
        </p:grpSp>
      </p:grpSp>
      <p:sp>
        <p:nvSpPr>
          <p:cNvPr id="36" name="Google Shape;9776;p77">
            <a:extLst>
              <a:ext uri="{FF2B5EF4-FFF2-40B4-BE49-F238E27FC236}">
                <a16:creationId xmlns:a16="http://schemas.microsoft.com/office/drawing/2014/main" id="{87DCC301-F388-F333-472F-F314977F011B}"/>
              </a:ext>
            </a:extLst>
          </p:cNvPr>
          <p:cNvSpPr/>
          <p:nvPr/>
        </p:nvSpPr>
        <p:spPr>
          <a:xfrm>
            <a:off x="989942" y="4301448"/>
            <a:ext cx="981734" cy="808289"/>
          </a:xfrm>
          <a:custGeom>
            <a:avLst/>
            <a:gdLst/>
            <a:ahLst/>
            <a:cxnLst/>
            <a:rect l="l" t="t" r="r" b="b"/>
            <a:pathLst>
              <a:path w="11910" h="11846" extrusionOk="0">
                <a:moveTo>
                  <a:pt x="5924" y="2080"/>
                </a:moveTo>
                <a:cubicBezTo>
                  <a:pt x="6302" y="2080"/>
                  <a:pt x="6617" y="2395"/>
                  <a:pt x="6617" y="2773"/>
                </a:cubicBezTo>
                <a:cubicBezTo>
                  <a:pt x="6617" y="3182"/>
                  <a:pt x="6302" y="3497"/>
                  <a:pt x="5924" y="3497"/>
                </a:cubicBezTo>
                <a:cubicBezTo>
                  <a:pt x="5514" y="3497"/>
                  <a:pt x="5199" y="3182"/>
                  <a:pt x="5199" y="2773"/>
                </a:cubicBezTo>
                <a:cubicBezTo>
                  <a:pt x="5199" y="2395"/>
                  <a:pt x="5514" y="2080"/>
                  <a:pt x="5924" y="2080"/>
                </a:cubicBezTo>
                <a:close/>
                <a:moveTo>
                  <a:pt x="5924" y="662"/>
                </a:moveTo>
                <a:cubicBezTo>
                  <a:pt x="7247" y="662"/>
                  <a:pt x="8318" y="1764"/>
                  <a:pt x="8318" y="3088"/>
                </a:cubicBezTo>
                <a:cubicBezTo>
                  <a:pt x="8318" y="3655"/>
                  <a:pt x="8129" y="4190"/>
                  <a:pt x="7783" y="4631"/>
                </a:cubicBezTo>
                <a:cubicBezTo>
                  <a:pt x="7562" y="4222"/>
                  <a:pt x="7310" y="3907"/>
                  <a:pt x="6900" y="3686"/>
                </a:cubicBezTo>
                <a:cubicBezTo>
                  <a:pt x="7153" y="3434"/>
                  <a:pt x="7310" y="3088"/>
                  <a:pt x="7310" y="2741"/>
                </a:cubicBezTo>
                <a:cubicBezTo>
                  <a:pt x="7310" y="1985"/>
                  <a:pt x="6680" y="1355"/>
                  <a:pt x="5924" y="1355"/>
                </a:cubicBezTo>
                <a:cubicBezTo>
                  <a:pt x="5168" y="1355"/>
                  <a:pt x="4538" y="1985"/>
                  <a:pt x="4538" y="2741"/>
                </a:cubicBezTo>
                <a:cubicBezTo>
                  <a:pt x="4538" y="3088"/>
                  <a:pt x="4695" y="3434"/>
                  <a:pt x="4947" y="3686"/>
                </a:cubicBezTo>
                <a:cubicBezTo>
                  <a:pt x="4538" y="3938"/>
                  <a:pt x="4223" y="4285"/>
                  <a:pt x="4034" y="4631"/>
                </a:cubicBezTo>
                <a:cubicBezTo>
                  <a:pt x="3592" y="4096"/>
                  <a:pt x="3403" y="3403"/>
                  <a:pt x="3498" y="2741"/>
                </a:cubicBezTo>
                <a:cubicBezTo>
                  <a:pt x="3655" y="1638"/>
                  <a:pt x="4664" y="662"/>
                  <a:pt x="5924" y="662"/>
                </a:cubicBezTo>
                <a:close/>
                <a:moveTo>
                  <a:pt x="5924" y="4159"/>
                </a:moveTo>
                <a:cubicBezTo>
                  <a:pt x="6554" y="4159"/>
                  <a:pt x="7058" y="4600"/>
                  <a:pt x="7247" y="5135"/>
                </a:cubicBezTo>
                <a:cubicBezTo>
                  <a:pt x="6869" y="5388"/>
                  <a:pt x="6428" y="5545"/>
                  <a:pt x="5924" y="5545"/>
                </a:cubicBezTo>
                <a:cubicBezTo>
                  <a:pt x="5451" y="5545"/>
                  <a:pt x="4979" y="5388"/>
                  <a:pt x="4569" y="5135"/>
                </a:cubicBezTo>
                <a:cubicBezTo>
                  <a:pt x="4727" y="4568"/>
                  <a:pt x="5294" y="4159"/>
                  <a:pt x="5924" y="4159"/>
                </a:cubicBezTo>
                <a:close/>
                <a:moveTo>
                  <a:pt x="1734" y="9042"/>
                </a:moveTo>
                <a:cubicBezTo>
                  <a:pt x="2301" y="9042"/>
                  <a:pt x="2773" y="9483"/>
                  <a:pt x="2773" y="10082"/>
                </a:cubicBezTo>
                <a:cubicBezTo>
                  <a:pt x="2773" y="10649"/>
                  <a:pt x="2301" y="11121"/>
                  <a:pt x="1734" y="11121"/>
                </a:cubicBezTo>
                <a:cubicBezTo>
                  <a:pt x="1198" y="11121"/>
                  <a:pt x="726" y="10649"/>
                  <a:pt x="726" y="10082"/>
                </a:cubicBezTo>
                <a:cubicBezTo>
                  <a:pt x="726" y="9483"/>
                  <a:pt x="1198" y="9042"/>
                  <a:pt x="1734" y="9042"/>
                </a:cubicBezTo>
                <a:close/>
                <a:moveTo>
                  <a:pt x="5924" y="9042"/>
                </a:moveTo>
                <a:cubicBezTo>
                  <a:pt x="6522" y="9042"/>
                  <a:pt x="6932" y="9515"/>
                  <a:pt x="6932" y="10082"/>
                </a:cubicBezTo>
                <a:cubicBezTo>
                  <a:pt x="6932" y="10649"/>
                  <a:pt x="6459" y="11121"/>
                  <a:pt x="5924" y="11121"/>
                </a:cubicBezTo>
                <a:cubicBezTo>
                  <a:pt x="5357" y="11121"/>
                  <a:pt x="4884" y="10649"/>
                  <a:pt x="4884" y="10082"/>
                </a:cubicBezTo>
                <a:cubicBezTo>
                  <a:pt x="4884" y="9483"/>
                  <a:pt x="5325" y="9042"/>
                  <a:pt x="5924" y="9042"/>
                </a:cubicBezTo>
                <a:close/>
                <a:moveTo>
                  <a:pt x="10145" y="9042"/>
                </a:moveTo>
                <a:cubicBezTo>
                  <a:pt x="10681" y="9042"/>
                  <a:pt x="11154" y="9483"/>
                  <a:pt x="11154" y="10082"/>
                </a:cubicBezTo>
                <a:cubicBezTo>
                  <a:pt x="11154" y="10649"/>
                  <a:pt x="10681" y="11121"/>
                  <a:pt x="10145" y="11121"/>
                </a:cubicBezTo>
                <a:cubicBezTo>
                  <a:pt x="9578" y="11121"/>
                  <a:pt x="9106" y="10649"/>
                  <a:pt x="9106" y="10082"/>
                </a:cubicBezTo>
                <a:cubicBezTo>
                  <a:pt x="9106" y="9483"/>
                  <a:pt x="9578" y="9042"/>
                  <a:pt x="10145" y="9042"/>
                </a:cubicBezTo>
                <a:close/>
                <a:moveTo>
                  <a:pt x="5955" y="0"/>
                </a:moveTo>
                <a:cubicBezTo>
                  <a:pt x="4349" y="0"/>
                  <a:pt x="3088" y="1197"/>
                  <a:pt x="2868" y="2678"/>
                </a:cubicBezTo>
                <a:cubicBezTo>
                  <a:pt x="2647" y="4442"/>
                  <a:pt x="3908" y="6018"/>
                  <a:pt x="5640" y="6207"/>
                </a:cubicBezTo>
                <a:lnTo>
                  <a:pt x="5640" y="6963"/>
                </a:lnTo>
                <a:lnTo>
                  <a:pt x="2427" y="6963"/>
                </a:lnTo>
                <a:cubicBezTo>
                  <a:pt x="1828" y="6963"/>
                  <a:pt x="1387" y="7435"/>
                  <a:pt x="1387" y="7971"/>
                </a:cubicBezTo>
                <a:lnTo>
                  <a:pt x="1387" y="8380"/>
                </a:lnTo>
                <a:cubicBezTo>
                  <a:pt x="599" y="8538"/>
                  <a:pt x="1" y="9231"/>
                  <a:pt x="1" y="10082"/>
                </a:cubicBezTo>
                <a:cubicBezTo>
                  <a:pt x="1" y="11027"/>
                  <a:pt x="789" y="11846"/>
                  <a:pt x="1734" y="11846"/>
                </a:cubicBezTo>
                <a:cubicBezTo>
                  <a:pt x="2679" y="11846"/>
                  <a:pt x="3466" y="11058"/>
                  <a:pt x="3466" y="10082"/>
                </a:cubicBezTo>
                <a:cubicBezTo>
                  <a:pt x="3466" y="9231"/>
                  <a:pt x="2868" y="8538"/>
                  <a:pt x="2080" y="8380"/>
                </a:cubicBezTo>
                <a:lnTo>
                  <a:pt x="2080" y="7971"/>
                </a:lnTo>
                <a:cubicBezTo>
                  <a:pt x="2080" y="7782"/>
                  <a:pt x="2238" y="7624"/>
                  <a:pt x="2458" y="7624"/>
                </a:cubicBezTo>
                <a:lnTo>
                  <a:pt x="5609" y="7624"/>
                </a:lnTo>
                <a:lnTo>
                  <a:pt x="5609" y="8349"/>
                </a:lnTo>
                <a:cubicBezTo>
                  <a:pt x="4821" y="8506"/>
                  <a:pt x="4223" y="9200"/>
                  <a:pt x="4223" y="10019"/>
                </a:cubicBezTo>
                <a:cubicBezTo>
                  <a:pt x="4223" y="10964"/>
                  <a:pt x="5010" y="11814"/>
                  <a:pt x="5955" y="11814"/>
                </a:cubicBezTo>
                <a:cubicBezTo>
                  <a:pt x="6900" y="11814"/>
                  <a:pt x="7688" y="11027"/>
                  <a:pt x="7688" y="10019"/>
                </a:cubicBezTo>
                <a:cubicBezTo>
                  <a:pt x="7688" y="9200"/>
                  <a:pt x="7090" y="8506"/>
                  <a:pt x="6302" y="8349"/>
                </a:cubicBezTo>
                <a:lnTo>
                  <a:pt x="6302" y="7624"/>
                </a:lnTo>
                <a:lnTo>
                  <a:pt x="9452" y="7624"/>
                </a:lnTo>
                <a:cubicBezTo>
                  <a:pt x="9641" y="7624"/>
                  <a:pt x="9799" y="7782"/>
                  <a:pt x="9799" y="7971"/>
                </a:cubicBezTo>
                <a:lnTo>
                  <a:pt x="9799" y="8380"/>
                </a:lnTo>
                <a:cubicBezTo>
                  <a:pt x="9011" y="8538"/>
                  <a:pt x="8444" y="9231"/>
                  <a:pt x="8444" y="10082"/>
                </a:cubicBezTo>
                <a:cubicBezTo>
                  <a:pt x="8444" y="11027"/>
                  <a:pt x="9232" y="11846"/>
                  <a:pt x="10177" y="11846"/>
                </a:cubicBezTo>
                <a:cubicBezTo>
                  <a:pt x="11122" y="11846"/>
                  <a:pt x="11910" y="11058"/>
                  <a:pt x="11910" y="10082"/>
                </a:cubicBezTo>
                <a:cubicBezTo>
                  <a:pt x="11910" y="9231"/>
                  <a:pt x="11311" y="8538"/>
                  <a:pt x="10524" y="8380"/>
                </a:cubicBezTo>
                <a:lnTo>
                  <a:pt x="10524" y="7971"/>
                </a:lnTo>
                <a:cubicBezTo>
                  <a:pt x="10524" y="7404"/>
                  <a:pt x="10051" y="6963"/>
                  <a:pt x="9484" y="6963"/>
                </a:cubicBezTo>
                <a:lnTo>
                  <a:pt x="6333" y="6963"/>
                </a:lnTo>
                <a:lnTo>
                  <a:pt x="6333" y="6207"/>
                </a:lnTo>
                <a:cubicBezTo>
                  <a:pt x="7909" y="6049"/>
                  <a:pt x="9106" y="4726"/>
                  <a:pt x="9106" y="3088"/>
                </a:cubicBezTo>
                <a:cubicBezTo>
                  <a:pt x="9106" y="1355"/>
                  <a:pt x="7688" y="0"/>
                  <a:pt x="5955" y="0"/>
                </a:cubicBezTo>
                <a:close/>
              </a:path>
            </a:pathLst>
          </a:custGeom>
          <a:solidFill>
            <a:srgbClr val="29702A"/>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grpSp>
        <p:nvGrpSpPr>
          <p:cNvPr id="37" name="Google Shape;9716;p77">
            <a:extLst>
              <a:ext uri="{FF2B5EF4-FFF2-40B4-BE49-F238E27FC236}">
                <a16:creationId xmlns:a16="http://schemas.microsoft.com/office/drawing/2014/main" id="{31841DC0-D3F8-F2F3-DDBE-544E21C8BE0A}"/>
              </a:ext>
            </a:extLst>
          </p:cNvPr>
          <p:cNvGrpSpPr/>
          <p:nvPr/>
        </p:nvGrpSpPr>
        <p:grpSpPr>
          <a:xfrm>
            <a:off x="10648950" y="5742123"/>
            <a:ext cx="993204" cy="706302"/>
            <a:chOff x="685475" y="2318350"/>
            <a:chExt cx="297750" cy="296200"/>
          </a:xfrm>
          <a:solidFill>
            <a:srgbClr val="29702A"/>
          </a:solidFill>
        </p:grpSpPr>
        <p:sp>
          <p:nvSpPr>
            <p:cNvPr id="38" name="Google Shape;9717;p77">
              <a:extLst>
                <a:ext uri="{FF2B5EF4-FFF2-40B4-BE49-F238E27FC236}">
                  <a16:creationId xmlns:a16="http://schemas.microsoft.com/office/drawing/2014/main" id="{19E28654-5310-F7B3-A078-1E1F6B558942}"/>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grp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39" name="Google Shape;9718;p77">
              <a:extLst>
                <a:ext uri="{FF2B5EF4-FFF2-40B4-BE49-F238E27FC236}">
                  <a16:creationId xmlns:a16="http://schemas.microsoft.com/office/drawing/2014/main" id="{2131331C-7941-71C8-9806-655AFEE0BFCD}"/>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grp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40" name="Google Shape;9719;p77">
              <a:extLst>
                <a:ext uri="{FF2B5EF4-FFF2-40B4-BE49-F238E27FC236}">
                  <a16:creationId xmlns:a16="http://schemas.microsoft.com/office/drawing/2014/main" id="{C55611A9-ACE3-8DD3-798E-3A6299C3EE44}"/>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grp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grpSp>
      <p:grpSp>
        <p:nvGrpSpPr>
          <p:cNvPr id="41" name="Google Shape;9736;p77">
            <a:extLst>
              <a:ext uri="{FF2B5EF4-FFF2-40B4-BE49-F238E27FC236}">
                <a16:creationId xmlns:a16="http://schemas.microsoft.com/office/drawing/2014/main" id="{6ECAC7F5-C6A0-2E25-8E6C-826394936347}"/>
              </a:ext>
            </a:extLst>
          </p:cNvPr>
          <p:cNvGrpSpPr/>
          <p:nvPr/>
        </p:nvGrpSpPr>
        <p:grpSpPr>
          <a:xfrm>
            <a:off x="1076326" y="2057164"/>
            <a:ext cx="895350" cy="737615"/>
            <a:chOff x="1049375" y="2318350"/>
            <a:chExt cx="298525" cy="295400"/>
          </a:xfrm>
          <a:solidFill>
            <a:srgbClr val="29702A"/>
          </a:solidFill>
        </p:grpSpPr>
        <p:sp>
          <p:nvSpPr>
            <p:cNvPr id="42" name="Google Shape;9737;p77">
              <a:extLst>
                <a:ext uri="{FF2B5EF4-FFF2-40B4-BE49-F238E27FC236}">
                  <a16:creationId xmlns:a16="http://schemas.microsoft.com/office/drawing/2014/main" id="{03EA81F6-7426-BEDB-39FE-0B590CDA4EDB}"/>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43" name="Google Shape;9738;p77">
              <a:extLst>
                <a:ext uri="{FF2B5EF4-FFF2-40B4-BE49-F238E27FC236}">
                  <a16:creationId xmlns:a16="http://schemas.microsoft.com/office/drawing/2014/main" id="{547E35FE-4651-BE2B-0927-F077C4E5AC13}"/>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44" name="Google Shape;9739;p77">
              <a:extLst>
                <a:ext uri="{FF2B5EF4-FFF2-40B4-BE49-F238E27FC236}">
                  <a16:creationId xmlns:a16="http://schemas.microsoft.com/office/drawing/2014/main" id="{BEE5818C-C317-FF01-FC5C-CB9C9ED38294}"/>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45" name="Google Shape;9740;p77">
              <a:extLst>
                <a:ext uri="{FF2B5EF4-FFF2-40B4-BE49-F238E27FC236}">
                  <a16:creationId xmlns:a16="http://schemas.microsoft.com/office/drawing/2014/main" id="{B1D7D229-DE10-B3D5-3981-2B246B9003C2}"/>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grpSp>
    </p:spTree>
    <p:extLst>
      <p:ext uri="{BB962C8B-B14F-4D97-AF65-F5344CB8AC3E}">
        <p14:creationId xmlns:p14="http://schemas.microsoft.com/office/powerpoint/2010/main" val="461262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8D9D0-FC98-463F-7A81-84802BEF57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404E24-3DF4-973F-1C61-775BC9F10385}"/>
              </a:ext>
            </a:extLst>
          </p:cNvPr>
          <p:cNvSpPr>
            <a:spLocks noGrp="1"/>
          </p:cNvSpPr>
          <p:nvPr>
            <p:ph type="title"/>
          </p:nvPr>
        </p:nvSpPr>
        <p:spPr>
          <a:xfrm>
            <a:off x="2387600" y="287650"/>
            <a:ext cx="9296400" cy="762000"/>
          </a:xfrm>
        </p:spPr>
        <p:txBody>
          <a:bodyPr>
            <a:noAutofit/>
          </a:bodyPr>
          <a:lstStyle/>
          <a:p>
            <a:pPr algn="ctr"/>
            <a:r>
              <a:rPr lang="lv-LV" dirty="0">
                <a:solidFill>
                  <a:srgbClr val="008000"/>
                </a:solidFill>
              </a:rPr>
              <a:t>Par VARAM paveiktajiem darbiem</a:t>
            </a:r>
          </a:p>
        </p:txBody>
      </p:sp>
      <p:sp>
        <p:nvSpPr>
          <p:cNvPr id="6" name="Slide Number Placeholder 5">
            <a:extLst>
              <a:ext uri="{FF2B5EF4-FFF2-40B4-BE49-F238E27FC236}">
                <a16:creationId xmlns:a16="http://schemas.microsoft.com/office/drawing/2014/main" id="{9DAB702A-7A86-CDA4-2D36-6803CC454A8F}"/>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50152C-A5AE-4037-8E77-C398DB665690}" type="slidenum">
              <a:rPr kumimoji="0" lang="en-US" altLang="en-US"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000" b="0" i="0" u="none" strike="noStrike" kern="1200" cap="none" spc="0" normalizeH="0" baseline="0" noProof="0" dirty="0">
              <a:ln>
                <a:noFill/>
              </a:ln>
              <a:solidFill>
                <a:srgbClr val="898989"/>
              </a:solidFill>
              <a:effectLst/>
              <a:uLnTx/>
              <a:uFillTx/>
              <a:latin typeface="Verdana" panose="020B0604030504040204" pitchFamily="34" charset="0"/>
              <a:ea typeface="+mn-ea"/>
              <a:cs typeface="+mn-cs"/>
            </a:endParaRPr>
          </a:p>
        </p:txBody>
      </p:sp>
      <p:sp>
        <p:nvSpPr>
          <p:cNvPr id="8" name="TextBox 7">
            <a:extLst>
              <a:ext uri="{FF2B5EF4-FFF2-40B4-BE49-F238E27FC236}">
                <a16:creationId xmlns:a16="http://schemas.microsoft.com/office/drawing/2014/main" id="{74A28C19-1104-F425-615F-FE208613BFCF}"/>
              </a:ext>
            </a:extLst>
          </p:cNvPr>
          <p:cNvSpPr txBox="1"/>
          <p:nvPr/>
        </p:nvSpPr>
        <p:spPr>
          <a:xfrm>
            <a:off x="330758" y="2596330"/>
            <a:ext cx="8659466" cy="738664"/>
          </a:xfrm>
          <a:prstGeom prst="rect">
            <a:avLst/>
          </a:prstGeom>
          <a:solidFill>
            <a:srgbClr val="DEE7D1"/>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2025. gada 2. aprīlī dibināts </a:t>
            </a: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nacionālais Mākslīgā intelekta centrs</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Mākslīgā intelekta centra likums ir pieņemts Saeimā 2025. gada 6. martā un 10. aprīlī apstiprināta Mākslīgā intelekta centra padome. </a:t>
            </a:r>
          </a:p>
        </p:txBody>
      </p:sp>
      <p:sp>
        <p:nvSpPr>
          <p:cNvPr id="11" name="TextBox 10">
            <a:extLst>
              <a:ext uri="{FF2B5EF4-FFF2-40B4-BE49-F238E27FC236}">
                <a16:creationId xmlns:a16="http://schemas.microsoft.com/office/drawing/2014/main" id="{502F6B8E-A571-1F3F-F3F0-E630B1243FAA}"/>
              </a:ext>
            </a:extLst>
          </p:cNvPr>
          <p:cNvSpPr txBox="1"/>
          <p:nvPr/>
        </p:nvSpPr>
        <p:spPr>
          <a:xfrm>
            <a:off x="2269002" y="1164528"/>
            <a:ext cx="8112620" cy="646331"/>
          </a:xfrm>
          <a:prstGeom prst="rect">
            <a:avLst/>
          </a:prstGeom>
          <a:solidFill>
            <a:schemeClr val="accent6">
              <a:lumMod val="20000"/>
              <a:lumOff val="8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srgbClr val="008000"/>
                </a:solidFill>
                <a:effectLst/>
                <a:uLnTx/>
                <a:uFillTx/>
                <a:latin typeface="Verdana" panose="020B0604030504040204" pitchFamily="34" charset="0"/>
                <a:ea typeface="Verdana" panose="020B0604030504040204" pitchFamily="34" charset="0"/>
                <a:cs typeface="+mn-cs"/>
              </a:rPr>
              <a:t>3. Informācijas un komunikācijas tehnoloģijas valsts pārvaldes joma</a:t>
            </a:r>
          </a:p>
        </p:txBody>
      </p:sp>
      <p:pic>
        <p:nvPicPr>
          <p:cNvPr id="3" name="Picture 2" descr="A white logo with dots and lines&#10;&#10;AI-generated content may be incorrect.">
            <a:extLst>
              <a:ext uri="{FF2B5EF4-FFF2-40B4-BE49-F238E27FC236}">
                <a16:creationId xmlns:a16="http://schemas.microsoft.com/office/drawing/2014/main" id="{2576ECA2-1756-DC27-4112-4795BF128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760" y="1338570"/>
            <a:ext cx="2101646" cy="2154564"/>
          </a:xfrm>
          <a:prstGeom prst="rect">
            <a:avLst/>
          </a:prstGeom>
        </p:spPr>
      </p:pic>
      <p:sp>
        <p:nvSpPr>
          <p:cNvPr id="9" name="TextBox 8">
            <a:extLst>
              <a:ext uri="{FF2B5EF4-FFF2-40B4-BE49-F238E27FC236}">
                <a16:creationId xmlns:a16="http://schemas.microsoft.com/office/drawing/2014/main" id="{FDAA39FC-8E1F-351D-5A93-62BF5F68D529}"/>
              </a:ext>
            </a:extLst>
          </p:cNvPr>
          <p:cNvSpPr txBox="1"/>
          <p:nvPr/>
        </p:nvSpPr>
        <p:spPr>
          <a:xfrm>
            <a:off x="2269002" y="1996573"/>
            <a:ext cx="4424406" cy="338554"/>
          </a:xfrm>
          <a:prstGeom prst="rect">
            <a:avLst/>
          </a:prstGeom>
          <a:solidFill>
            <a:srgbClr val="DEE7D1"/>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600" b="1"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Mākslīgā intelekta centra izveide</a:t>
            </a:r>
            <a:endParaRPr kumimoji="0" lang="lv-LV"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4" name="TextBox 3">
            <a:extLst>
              <a:ext uri="{FF2B5EF4-FFF2-40B4-BE49-F238E27FC236}">
                <a16:creationId xmlns:a16="http://schemas.microsoft.com/office/drawing/2014/main" id="{F957A637-7708-DCAE-4195-130110145251}"/>
              </a:ext>
            </a:extLst>
          </p:cNvPr>
          <p:cNvSpPr txBox="1"/>
          <p:nvPr/>
        </p:nvSpPr>
        <p:spPr>
          <a:xfrm>
            <a:off x="4737510" y="3720220"/>
            <a:ext cx="7268562" cy="307777"/>
          </a:xfrm>
          <a:prstGeom prst="rect">
            <a:avLst/>
          </a:prstGeom>
          <a:solidFill>
            <a:srgbClr val="DEE7D1"/>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Fokuss sākotnējam posmam</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vēlēšanas, regulatīvā vide, praktiski rezultāti.</a:t>
            </a:r>
          </a:p>
        </p:txBody>
      </p:sp>
      <p:sp>
        <p:nvSpPr>
          <p:cNvPr id="5" name="TextBox 4">
            <a:extLst>
              <a:ext uri="{FF2B5EF4-FFF2-40B4-BE49-F238E27FC236}">
                <a16:creationId xmlns:a16="http://schemas.microsoft.com/office/drawing/2014/main" id="{07700F12-FF01-630F-C02F-F84357DB06CA}"/>
              </a:ext>
            </a:extLst>
          </p:cNvPr>
          <p:cNvSpPr txBox="1"/>
          <p:nvPr/>
        </p:nvSpPr>
        <p:spPr>
          <a:xfrm>
            <a:off x="1034708" y="4437849"/>
            <a:ext cx="8659466" cy="954107"/>
          </a:xfrm>
          <a:prstGeom prst="rect">
            <a:avLst/>
          </a:prstGeom>
          <a:solidFill>
            <a:srgbClr val="DEE7D1"/>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2026. gada 13. janvārī pieņemti Ministru kabineta noteikumi Nr.12 “Kārtība, kādā Mākslīgā intelekta centrs organizē speciālo regulatīvo vidi un datu apstrādi” par regulatīvās vides norisi. Šobrīd Mākslīgā intelekta centrs veic atlases kārtības izstrādi un pirmais uzsaukums plānots 1. ceturksnī. </a:t>
            </a:r>
          </a:p>
        </p:txBody>
      </p:sp>
      <p:sp>
        <p:nvSpPr>
          <p:cNvPr id="7" name="TextBox 6">
            <a:extLst>
              <a:ext uri="{FF2B5EF4-FFF2-40B4-BE49-F238E27FC236}">
                <a16:creationId xmlns:a16="http://schemas.microsoft.com/office/drawing/2014/main" id="{DF766202-3E4A-E2AB-5B7D-ED72CC83A586}"/>
              </a:ext>
            </a:extLst>
          </p:cNvPr>
          <p:cNvSpPr txBox="1"/>
          <p:nvPr/>
        </p:nvSpPr>
        <p:spPr>
          <a:xfrm>
            <a:off x="2603549" y="5526024"/>
            <a:ext cx="8659466" cy="523220"/>
          </a:xfrm>
          <a:prstGeom prst="rect">
            <a:avLst/>
          </a:prstGeom>
          <a:solidFill>
            <a:srgbClr val="DEE7D1"/>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Uzsāktas sarunas par pievienošanos Ziemeļvalstu / Baltijas valstu mākslīgā intelekta centram (</a:t>
            </a:r>
            <a:r>
              <a:rPr kumimoji="0" lang="lv-LV"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New</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lv-LV"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Nordic</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lv-LV"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Baltic</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lv-LV"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Center</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lv-LV"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for</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AI). </a:t>
            </a:r>
          </a:p>
        </p:txBody>
      </p:sp>
      <p:sp>
        <p:nvSpPr>
          <p:cNvPr id="10" name="TextBox 9">
            <a:extLst>
              <a:ext uri="{FF2B5EF4-FFF2-40B4-BE49-F238E27FC236}">
                <a16:creationId xmlns:a16="http://schemas.microsoft.com/office/drawing/2014/main" id="{C5D86F18-0FE0-CC33-9DB8-204E438D2549}"/>
              </a:ext>
            </a:extLst>
          </p:cNvPr>
          <p:cNvSpPr txBox="1"/>
          <p:nvPr/>
        </p:nvSpPr>
        <p:spPr>
          <a:xfrm>
            <a:off x="454759" y="6246836"/>
            <a:ext cx="8659466" cy="523220"/>
          </a:xfrm>
          <a:prstGeom prst="rect">
            <a:avLst/>
          </a:prstGeom>
          <a:solidFill>
            <a:srgbClr val="DEE7D1"/>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Tiks stiprināta un turpināta regulāra un plaša iesaiste mākslīgā intelekta ekosistēmā (akadēmija, start-</a:t>
            </a:r>
            <a:r>
              <a:rPr kumimoji="0" lang="lv-LV"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up</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pārvalde).</a:t>
            </a:r>
          </a:p>
        </p:txBody>
      </p:sp>
      <p:grpSp>
        <p:nvGrpSpPr>
          <p:cNvPr id="12" name="Google Shape;8864;p74">
            <a:extLst>
              <a:ext uri="{FF2B5EF4-FFF2-40B4-BE49-F238E27FC236}">
                <a16:creationId xmlns:a16="http://schemas.microsoft.com/office/drawing/2014/main" id="{4E4016C6-A55D-27B4-BA34-D916BBB0C171}"/>
              </a:ext>
            </a:extLst>
          </p:cNvPr>
          <p:cNvGrpSpPr/>
          <p:nvPr/>
        </p:nvGrpSpPr>
        <p:grpSpPr>
          <a:xfrm>
            <a:off x="613598" y="3454749"/>
            <a:ext cx="3979902" cy="797386"/>
            <a:chOff x="5916567" y="1099697"/>
            <a:chExt cx="2556683" cy="809211"/>
          </a:xfrm>
          <a:noFill/>
        </p:grpSpPr>
        <p:sp>
          <p:nvSpPr>
            <p:cNvPr id="13" name="Google Shape;8865;p74">
              <a:extLst>
                <a:ext uri="{FF2B5EF4-FFF2-40B4-BE49-F238E27FC236}">
                  <a16:creationId xmlns:a16="http://schemas.microsoft.com/office/drawing/2014/main" id="{9735AEB6-90EE-F98A-BA0E-AB6A99BE0193}"/>
                </a:ext>
              </a:extLst>
            </p:cNvPr>
            <p:cNvSpPr/>
            <p:nvPr/>
          </p:nvSpPr>
          <p:spPr>
            <a:xfrm>
              <a:off x="5916567" y="1105515"/>
              <a:ext cx="2329202" cy="797642"/>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grpFill/>
            <a:ln w="9525" cap="flat"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9933FF"/>
                </a:solidFill>
                <a:effectLst/>
                <a:uLnTx/>
                <a:uFillTx/>
                <a:latin typeface="Times New Roman"/>
                <a:ea typeface="+mn-ea"/>
                <a:cs typeface="+mn-cs"/>
              </a:endParaRPr>
            </a:p>
          </p:txBody>
        </p:sp>
        <p:sp>
          <p:nvSpPr>
            <p:cNvPr id="14" name="Google Shape;8866;p74">
              <a:extLst>
                <a:ext uri="{FF2B5EF4-FFF2-40B4-BE49-F238E27FC236}">
                  <a16:creationId xmlns:a16="http://schemas.microsoft.com/office/drawing/2014/main" id="{095512DF-E679-31EE-697A-C9B1D0770592}"/>
                </a:ext>
              </a:extLst>
            </p:cNvPr>
            <p:cNvSpPr/>
            <p:nvPr/>
          </p:nvSpPr>
          <p:spPr>
            <a:xfrm>
              <a:off x="6719328" y="1353967"/>
              <a:ext cx="156983" cy="301221"/>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grpFill/>
            <a:ln w="9525" cap="flat"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9933FF"/>
                </a:solidFill>
                <a:effectLst/>
                <a:uLnTx/>
                <a:uFillTx/>
                <a:latin typeface="Times New Roman"/>
                <a:ea typeface="+mn-ea"/>
                <a:cs typeface="+mn-cs"/>
              </a:endParaRPr>
            </a:p>
          </p:txBody>
        </p:sp>
        <p:sp>
          <p:nvSpPr>
            <p:cNvPr id="15" name="Google Shape;8867;p74">
              <a:extLst>
                <a:ext uri="{FF2B5EF4-FFF2-40B4-BE49-F238E27FC236}">
                  <a16:creationId xmlns:a16="http://schemas.microsoft.com/office/drawing/2014/main" id="{A2FD1322-0755-6484-B1DD-6D9C21BED8A8}"/>
                </a:ext>
              </a:extLst>
            </p:cNvPr>
            <p:cNvSpPr/>
            <p:nvPr/>
          </p:nvSpPr>
          <p:spPr>
            <a:xfrm>
              <a:off x="7142762" y="1276612"/>
              <a:ext cx="217467" cy="455564"/>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grpFill/>
            <a:ln w="9525" cap="flat"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9933FF"/>
                </a:solidFill>
                <a:effectLst/>
                <a:uLnTx/>
                <a:uFillTx/>
                <a:latin typeface="Times New Roman"/>
                <a:ea typeface="+mn-ea"/>
                <a:cs typeface="+mn-cs"/>
              </a:endParaRPr>
            </a:p>
          </p:txBody>
        </p:sp>
        <p:sp>
          <p:nvSpPr>
            <p:cNvPr id="16" name="Google Shape;8868;p74">
              <a:extLst>
                <a:ext uri="{FF2B5EF4-FFF2-40B4-BE49-F238E27FC236}">
                  <a16:creationId xmlns:a16="http://schemas.microsoft.com/office/drawing/2014/main" id="{C1DC1D2A-E0E8-8EBD-066D-69C846939589}"/>
                </a:ext>
              </a:extLst>
            </p:cNvPr>
            <p:cNvSpPr/>
            <p:nvPr/>
          </p:nvSpPr>
          <p:spPr>
            <a:xfrm>
              <a:off x="7621211" y="1188419"/>
              <a:ext cx="293739" cy="631637"/>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grpFill/>
            <a:ln w="9525" cap="flat"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9933FF"/>
                </a:solidFill>
                <a:effectLst/>
                <a:uLnTx/>
                <a:uFillTx/>
                <a:latin typeface="Times New Roman"/>
                <a:ea typeface="+mn-ea"/>
                <a:cs typeface="+mn-cs"/>
              </a:endParaRPr>
            </a:p>
          </p:txBody>
        </p:sp>
        <p:sp>
          <p:nvSpPr>
            <p:cNvPr id="17" name="Google Shape;8869;p74">
              <a:extLst>
                <a:ext uri="{FF2B5EF4-FFF2-40B4-BE49-F238E27FC236}">
                  <a16:creationId xmlns:a16="http://schemas.microsoft.com/office/drawing/2014/main" id="{AF7F4B7E-0154-675D-570E-B2C93F5130F3}"/>
                </a:ext>
              </a:extLst>
            </p:cNvPr>
            <p:cNvSpPr/>
            <p:nvPr/>
          </p:nvSpPr>
          <p:spPr>
            <a:xfrm>
              <a:off x="8279421" y="1099697"/>
              <a:ext cx="54" cy="0"/>
            </a:xfrm>
            <a:custGeom>
              <a:avLst/>
              <a:gdLst/>
              <a:ahLst/>
              <a:cxnLst/>
              <a:rect l="l" t="t" r="r" b="b"/>
              <a:pathLst>
                <a:path w="6" extrusionOk="0">
                  <a:moveTo>
                    <a:pt x="5" y="0"/>
                  </a:moveTo>
                  <a:lnTo>
                    <a:pt x="1" y="0"/>
                  </a:lnTo>
                  <a:close/>
                </a:path>
              </a:pathLst>
            </a:custGeom>
            <a:grpFill/>
            <a:ln w="9525" cap="flat"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9933FF"/>
                </a:solidFill>
                <a:effectLst/>
                <a:uLnTx/>
                <a:uFillTx/>
                <a:latin typeface="Times New Roman"/>
                <a:ea typeface="+mn-ea"/>
                <a:cs typeface="+mn-cs"/>
              </a:endParaRPr>
            </a:p>
          </p:txBody>
        </p:sp>
        <p:sp>
          <p:nvSpPr>
            <p:cNvPr id="18" name="Google Shape;8870;p74">
              <a:extLst>
                <a:ext uri="{FF2B5EF4-FFF2-40B4-BE49-F238E27FC236}">
                  <a16:creationId xmlns:a16="http://schemas.microsoft.com/office/drawing/2014/main" id="{77129860-6047-F9A7-2EF5-227729953982}"/>
                </a:ext>
              </a:extLst>
            </p:cNvPr>
            <p:cNvSpPr/>
            <p:nvPr/>
          </p:nvSpPr>
          <p:spPr>
            <a:xfrm>
              <a:off x="8245760" y="1099697"/>
              <a:ext cx="33670" cy="5791"/>
            </a:xfrm>
            <a:custGeom>
              <a:avLst/>
              <a:gdLst/>
              <a:ahLst/>
              <a:cxnLst/>
              <a:rect l="l" t="t" r="r" b="b"/>
              <a:pathLst>
                <a:path w="3762" h="647" extrusionOk="0">
                  <a:moveTo>
                    <a:pt x="3662" y="0"/>
                  </a:moveTo>
                  <a:cubicBezTo>
                    <a:pt x="2415" y="0"/>
                    <a:pt x="1194" y="222"/>
                    <a:pt x="1" y="646"/>
                  </a:cubicBezTo>
                  <a:lnTo>
                    <a:pt x="3762" y="0"/>
                  </a:lnTo>
                  <a:close/>
                </a:path>
              </a:pathLst>
            </a:custGeom>
            <a:grpFill/>
            <a:ln w="9525" cap="flat"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9933FF"/>
                </a:solidFill>
                <a:effectLst/>
                <a:uLnTx/>
                <a:uFillTx/>
                <a:latin typeface="Times New Roman"/>
                <a:ea typeface="+mn-ea"/>
                <a:cs typeface="+mn-cs"/>
              </a:endParaRPr>
            </a:p>
          </p:txBody>
        </p:sp>
        <p:sp>
          <p:nvSpPr>
            <p:cNvPr id="19" name="Google Shape;8871;p74">
              <a:extLst>
                <a:ext uri="{FF2B5EF4-FFF2-40B4-BE49-F238E27FC236}">
                  <a16:creationId xmlns:a16="http://schemas.microsoft.com/office/drawing/2014/main" id="{2F36A79B-54B2-5613-8131-47033E312550}"/>
                </a:ext>
              </a:extLst>
            </p:cNvPr>
            <p:cNvSpPr/>
            <p:nvPr/>
          </p:nvSpPr>
          <p:spPr>
            <a:xfrm>
              <a:off x="8085689" y="1099747"/>
              <a:ext cx="387562" cy="809161"/>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grpFill/>
            <a:ln w="9525" cap="flat"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9933FF"/>
                </a:solidFill>
                <a:effectLst/>
                <a:uLnTx/>
                <a:uFillTx/>
                <a:latin typeface="Times New Roman"/>
                <a:ea typeface="+mn-ea"/>
                <a:cs typeface="+mn-cs"/>
              </a:endParaRPr>
            </a:p>
          </p:txBody>
        </p:sp>
        <p:sp>
          <p:nvSpPr>
            <p:cNvPr id="20" name="Google Shape;8872;p74">
              <a:extLst>
                <a:ext uri="{FF2B5EF4-FFF2-40B4-BE49-F238E27FC236}">
                  <a16:creationId xmlns:a16="http://schemas.microsoft.com/office/drawing/2014/main" id="{341361E1-9212-9A9E-87CE-4A11C46E4FB4}"/>
                </a:ext>
              </a:extLst>
            </p:cNvPr>
            <p:cNvSpPr/>
            <p:nvPr/>
          </p:nvSpPr>
          <p:spPr>
            <a:xfrm>
              <a:off x="6372480" y="1417485"/>
              <a:ext cx="104679" cy="173370"/>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grpFill/>
            <a:ln w="9525" cap="flat"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9933FF"/>
                </a:solidFill>
                <a:effectLst/>
                <a:uLnTx/>
                <a:uFillTx/>
                <a:latin typeface="Times New Roman"/>
                <a:ea typeface="+mn-ea"/>
                <a:cs typeface="+mn-cs"/>
              </a:endParaRPr>
            </a:p>
          </p:txBody>
        </p:sp>
      </p:grpSp>
      <p:sp>
        <p:nvSpPr>
          <p:cNvPr id="24" name="Google Shape;9260;p76">
            <a:extLst>
              <a:ext uri="{FF2B5EF4-FFF2-40B4-BE49-F238E27FC236}">
                <a16:creationId xmlns:a16="http://schemas.microsoft.com/office/drawing/2014/main" id="{C5A31A07-7CAA-C1D7-7C48-406256FB0061}"/>
              </a:ext>
            </a:extLst>
          </p:cNvPr>
          <p:cNvSpPr/>
          <p:nvPr/>
        </p:nvSpPr>
        <p:spPr>
          <a:xfrm>
            <a:off x="10363647" y="4573579"/>
            <a:ext cx="811736" cy="523220"/>
          </a:xfrm>
          <a:custGeom>
            <a:avLst/>
            <a:gdLst/>
            <a:ahLst/>
            <a:cxnLst/>
            <a:rect l="l" t="t" r="r" b="b"/>
            <a:pathLst>
              <a:path w="12918" h="10807" extrusionOk="0">
                <a:moveTo>
                  <a:pt x="10807" y="851"/>
                </a:moveTo>
                <a:cubicBezTo>
                  <a:pt x="10366" y="1608"/>
                  <a:pt x="10366" y="2584"/>
                  <a:pt x="10807" y="3340"/>
                </a:cubicBezTo>
                <a:lnTo>
                  <a:pt x="2332" y="3340"/>
                </a:lnTo>
                <a:cubicBezTo>
                  <a:pt x="1765" y="3340"/>
                  <a:pt x="1293" y="2962"/>
                  <a:pt x="1135" y="2458"/>
                </a:cubicBezTo>
                <a:cubicBezTo>
                  <a:pt x="915" y="1671"/>
                  <a:pt x="1513" y="851"/>
                  <a:pt x="2332" y="851"/>
                </a:cubicBezTo>
                <a:close/>
                <a:moveTo>
                  <a:pt x="8822" y="4159"/>
                </a:moveTo>
                <a:lnTo>
                  <a:pt x="8822" y="6648"/>
                </a:lnTo>
                <a:lnTo>
                  <a:pt x="1891" y="6648"/>
                </a:lnTo>
                <a:lnTo>
                  <a:pt x="1891" y="4159"/>
                </a:lnTo>
                <a:close/>
                <a:moveTo>
                  <a:pt x="10524" y="4159"/>
                </a:moveTo>
                <a:lnTo>
                  <a:pt x="10524" y="6648"/>
                </a:lnTo>
                <a:lnTo>
                  <a:pt x="9704" y="6648"/>
                </a:lnTo>
                <a:lnTo>
                  <a:pt x="9704" y="4159"/>
                </a:lnTo>
                <a:close/>
                <a:moveTo>
                  <a:pt x="12130" y="4159"/>
                </a:moveTo>
                <a:lnTo>
                  <a:pt x="12130" y="6648"/>
                </a:lnTo>
                <a:lnTo>
                  <a:pt x="11343" y="6648"/>
                </a:lnTo>
                <a:lnTo>
                  <a:pt x="11343" y="4159"/>
                </a:lnTo>
                <a:close/>
                <a:moveTo>
                  <a:pt x="1986" y="7467"/>
                </a:moveTo>
                <a:lnTo>
                  <a:pt x="1986" y="9956"/>
                </a:lnTo>
                <a:lnTo>
                  <a:pt x="1104" y="9956"/>
                </a:lnTo>
                <a:lnTo>
                  <a:pt x="1104" y="7467"/>
                </a:lnTo>
                <a:close/>
                <a:moveTo>
                  <a:pt x="3624" y="7467"/>
                </a:moveTo>
                <a:lnTo>
                  <a:pt x="3624" y="9956"/>
                </a:lnTo>
                <a:lnTo>
                  <a:pt x="2805" y="9956"/>
                </a:lnTo>
                <a:lnTo>
                  <a:pt x="2805" y="7467"/>
                </a:lnTo>
                <a:close/>
                <a:moveTo>
                  <a:pt x="11311" y="7467"/>
                </a:moveTo>
                <a:lnTo>
                  <a:pt x="11311" y="9956"/>
                </a:lnTo>
                <a:lnTo>
                  <a:pt x="4443" y="9956"/>
                </a:lnTo>
                <a:lnTo>
                  <a:pt x="4443" y="7467"/>
                </a:lnTo>
                <a:close/>
                <a:moveTo>
                  <a:pt x="2364" y="1"/>
                </a:moveTo>
                <a:cubicBezTo>
                  <a:pt x="1671" y="1"/>
                  <a:pt x="1041" y="379"/>
                  <a:pt x="631" y="914"/>
                </a:cubicBezTo>
                <a:cubicBezTo>
                  <a:pt x="1" y="1828"/>
                  <a:pt x="253" y="3088"/>
                  <a:pt x="1104" y="3718"/>
                </a:cubicBezTo>
                <a:lnTo>
                  <a:pt x="1104" y="6648"/>
                </a:lnTo>
                <a:lnTo>
                  <a:pt x="694" y="6648"/>
                </a:lnTo>
                <a:cubicBezTo>
                  <a:pt x="442" y="6648"/>
                  <a:pt x="284" y="6837"/>
                  <a:pt x="284" y="7058"/>
                </a:cubicBezTo>
                <a:lnTo>
                  <a:pt x="284" y="10366"/>
                </a:lnTo>
                <a:cubicBezTo>
                  <a:pt x="284" y="10618"/>
                  <a:pt x="473" y="10807"/>
                  <a:pt x="694" y="10807"/>
                </a:cubicBezTo>
                <a:lnTo>
                  <a:pt x="11721" y="10807"/>
                </a:lnTo>
                <a:cubicBezTo>
                  <a:pt x="11941" y="10807"/>
                  <a:pt x="12130" y="10618"/>
                  <a:pt x="12130" y="10366"/>
                </a:cubicBezTo>
                <a:lnTo>
                  <a:pt x="12130" y="7499"/>
                </a:lnTo>
                <a:lnTo>
                  <a:pt x="12540" y="7499"/>
                </a:lnTo>
                <a:cubicBezTo>
                  <a:pt x="12760" y="7499"/>
                  <a:pt x="12918" y="7310"/>
                  <a:pt x="12918" y="7058"/>
                </a:cubicBezTo>
                <a:lnTo>
                  <a:pt x="12918" y="3750"/>
                </a:lnTo>
                <a:cubicBezTo>
                  <a:pt x="12918" y="3529"/>
                  <a:pt x="12760" y="3340"/>
                  <a:pt x="12540" y="3340"/>
                </a:cubicBezTo>
                <a:lnTo>
                  <a:pt x="11878" y="3340"/>
                </a:lnTo>
                <a:cubicBezTo>
                  <a:pt x="11091" y="2647"/>
                  <a:pt x="11122" y="1387"/>
                  <a:pt x="11973" y="757"/>
                </a:cubicBezTo>
                <a:cubicBezTo>
                  <a:pt x="12256" y="536"/>
                  <a:pt x="12130" y="64"/>
                  <a:pt x="11784" y="1"/>
                </a:cubicBezTo>
                <a:close/>
              </a:path>
            </a:pathLst>
          </a:custGeom>
          <a:solidFill>
            <a:srgbClr val="29702A"/>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grpSp>
        <p:nvGrpSpPr>
          <p:cNvPr id="25" name="Google Shape;9716;p77">
            <a:extLst>
              <a:ext uri="{FF2B5EF4-FFF2-40B4-BE49-F238E27FC236}">
                <a16:creationId xmlns:a16="http://schemas.microsoft.com/office/drawing/2014/main" id="{458E6F54-F849-F0CD-BDCF-94B2F5928A75}"/>
              </a:ext>
            </a:extLst>
          </p:cNvPr>
          <p:cNvGrpSpPr/>
          <p:nvPr/>
        </p:nvGrpSpPr>
        <p:grpSpPr>
          <a:xfrm>
            <a:off x="1584872" y="5494028"/>
            <a:ext cx="659724" cy="549871"/>
            <a:chOff x="685475" y="2318350"/>
            <a:chExt cx="297750" cy="296200"/>
          </a:xfrm>
          <a:solidFill>
            <a:srgbClr val="29702A"/>
          </a:solidFill>
        </p:grpSpPr>
        <p:sp>
          <p:nvSpPr>
            <p:cNvPr id="26" name="Google Shape;9717;p77">
              <a:extLst>
                <a:ext uri="{FF2B5EF4-FFF2-40B4-BE49-F238E27FC236}">
                  <a16:creationId xmlns:a16="http://schemas.microsoft.com/office/drawing/2014/main" id="{12E1A64F-28B6-965A-F301-0C379E3730B8}"/>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grp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27" name="Google Shape;9718;p77">
              <a:extLst>
                <a:ext uri="{FF2B5EF4-FFF2-40B4-BE49-F238E27FC236}">
                  <a16:creationId xmlns:a16="http://schemas.microsoft.com/office/drawing/2014/main" id="{C9A4B32B-A2CE-D3B0-5A2D-ED91A7C7910A}"/>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grp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sp>
          <p:nvSpPr>
            <p:cNvPr id="28" name="Google Shape;9719;p77">
              <a:extLst>
                <a:ext uri="{FF2B5EF4-FFF2-40B4-BE49-F238E27FC236}">
                  <a16:creationId xmlns:a16="http://schemas.microsoft.com/office/drawing/2014/main" id="{FFE27DB5-6100-550D-694F-FE53A33CB801}"/>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grp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prstClr val="black"/>
                </a:solidFill>
                <a:effectLst/>
                <a:uLnTx/>
                <a:uFillTx/>
                <a:latin typeface="Times New Roman"/>
                <a:ea typeface="+mn-ea"/>
                <a:cs typeface="+mn-cs"/>
              </a:endParaRPr>
            </a:p>
          </p:txBody>
        </p:sp>
      </p:grpSp>
      <p:grpSp>
        <p:nvGrpSpPr>
          <p:cNvPr id="30" name="Google Shape;7747;p71">
            <a:extLst>
              <a:ext uri="{FF2B5EF4-FFF2-40B4-BE49-F238E27FC236}">
                <a16:creationId xmlns:a16="http://schemas.microsoft.com/office/drawing/2014/main" id="{B57FCEE9-1F23-38A5-9702-74FEE4E04440}"/>
              </a:ext>
            </a:extLst>
          </p:cNvPr>
          <p:cNvGrpSpPr/>
          <p:nvPr/>
        </p:nvGrpSpPr>
        <p:grpSpPr>
          <a:xfrm>
            <a:off x="9653121" y="6191054"/>
            <a:ext cx="1100223" cy="447076"/>
            <a:chOff x="834100" y="3642869"/>
            <a:chExt cx="1259483" cy="628426"/>
          </a:xfrm>
        </p:grpSpPr>
        <p:sp>
          <p:nvSpPr>
            <p:cNvPr id="31" name="Google Shape;7748;p71">
              <a:extLst>
                <a:ext uri="{FF2B5EF4-FFF2-40B4-BE49-F238E27FC236}">
                  <a16:creationId xmlns:a16="http://schemas.microsoft.com/office/drawing/2014/main" id="{BE37B2B5-F8F6-4A03-B9E2-4AD8577A6DCF}"/>
                </a:ext>
              </a:extLst>
            </p:cNvPr>
            <p:cNvSpPr/>
            <p:nvPr/>
          </p:nvSpPr>
          <p:spPr>
            <a:xfrm>
              <a:off x="1557115" y="4061516"/>
              <a:ext cx="127079" cy="163426"/>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32" name="Google Shape;7749;p71">
              <a:extLst>
                <a:ext uri="{FF2B5EF4-FFF2-40B4-BE49-F238E27FC236}">
                  <a16:creationId xmlns:a16="http://schemas.microsoft.com/office/drawing/2014/main" id="{E1E9F33D-83BA-FAA5-A276-D8A0D2AF032C}"/>
                </a:ext>
              </a:extLst>
            </p:cNvPr>
            <p:cNvSpPr/>
            <p:nvPr/>
          </p:nvSpPr>
          <p:spPr>
            <a:xfrm>
              <a:off x="1847875" y="4224937"/>
              <a:ext cx="161119" cy="4"/>
            </a:xfrm>
            <a:custGeom>
              <a:avLst/>
              <a:gdLst/>
              <a:ahLst/>
              <a:cxnLst/>
              <a:rect l="l" t="t" r="r" b="b"/>
              <a:pathLst>
                <a:path w="36535" h="1" fill="none" extrusionOk="0">
                  <a:moveTo>
                    <a:pt x="1" y="0"/>
                  </a:moveTo>
                  <a:lnTo>
                    <a:pt x="36535" y="0"/>
                  </a:ln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33" name="Google Shape;7750;p71">
              <a:extLst>
                <a:ext uri="{FF2B5EF4-FFF2-40B4-BE49-F238E27FC236}">
                  <a16:creationId xmlns:a16="http://schemas.microsoft.com/office/drawing/2014/main" id="{A5B7C857-674D-B2A5-E9F5-21CF22CCC234}"/>
                </a:ext>
              </a:extLst>
            </p:cNvPr>
            <p:cNvSpPr/>
            <p:nvPr/>
          </p:nvSpPr>
          <p:spPr>
            <a:xfrm>
              <a:off x="1684189" y="4176763"/>
              <a:ext cx="163690" cy="94532"/>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noFill/>
            <a:ln w="9525" cap="flat" cmpd="sng">
              <a:solidFill>
                <a:srgbClr val="29702A"/>
              </a:solidFill>
              <a:prstDash val="solid"/>
              <a:miter lim="3647"/>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34" name="Google Shape;7751;p71">
              <a:extLst>
                <a:ext uri="{FF2B5EF4-FFF2-40B4-BE49-F238E27FC236}">
                  <a16:creationId xmlns:a16="http://schemas.microsoft.com/office/drawing/2014/main" id="{A35F5E42-E032-E9DD-E19E-6B1470134796}"/>
                </a:ext>
              </a:extLst>
            </p:cNvPr>
            <p:cNvSpPr/>
            <p:nvPr/>
          </p:nvSpPr>
          <p:spPr>
            <a:xfrm>
              <a:off x="1246916" y="3961205"/>
              <a:ext cx="77612" cy="4"/>
            </a:xfrm>
            <a:custGeom>
              <a:avLst/>
              <a:gdLst/>
              <a:ahLst/>
              <a:cxnLst/>
              <a:rect l="l" t="t" r="r" b="b"/>
              <a:pathLst>
                <a:path w="17599" h="1" fill="none" extrusionOk="0">
                  <a:moveTo>
                    <a:pt x="17598" y="0"/>
                  </a:moveTo>
                  <a:lnTo>
                    <a:pt x="1" y="0"/>
                  </a:ln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35" name="Google Shape;7752;p71">
              <a:extLst>
                <a:ext uri="{FF2B5EF4-FFF2-40B4-BE49-F238E27FC236}">
                  <a16:creationId xmlns:a16="http://schemas.microsoft.com/office/drawing/2014/main" id="{0B1E3FA9-16F3-7B1C-DF88-11F02EB268DC}"/>
                </a:ext>
              </a:extLst>
            </p:cNvPr>
            <p:cNvSpPr/>
            <p:nvPr/>
          </p:nvSpPr>
          <p:spPr>
            <a:xfrm>
              <a:off x="854078" y="3861292"/>
              <a:ext cx="154429" cy="4"/>
            </a:xfrm>
            <a:custGeom>
              <a:avLst/>
              <a:gdLst/>
              <a:ahLst/>
              <a:cxnLst/>
              <a:rect l="l" t="t" r="r" b="b"/>
              <a:pathLst>
                <a:path w="35018" h="1" fill="none" extrusionOk="0">
                  <a:moveTo>
                    <a:pt x="35017" y="1"/>
                  </a:moveTo>
                  <a:lnTo>
                    <a:pt x="1" y="1"/>
                  </a:ln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36" name="Google Shape;7753;p71">
              <a:extLst>
                <a:ext uri="{FF2B5EF4-FFF2-40B4-BE49-F238E27FC236}">
                  <a16:creationId xmlns:a16="http://schemas.microsoft.com/office/drawing/2014/main" id="{FE376E49-E6E9-A116-465F-A55FFBDD80FF}"/>
                </a:ext>
              </a:extLst>
            </p:cNvPr>
            <p:cNvSpPr/>
            <p:nvPr/>
          </p:nvSpPr>
          <p:spPr>
            <a:xfrm>
              <a:off x="1164630" y="3861309"/>
              <a:ext cx="79574" cy="199792"/>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37" name="Google Shape;7754;p71">
              <a:extLst>
                <a:ext uri="{FF2B5EF4-FFF2-40B4-BE49-F238E27FC236}">
                  <a16:creationId xmlns:a16="http://schemas.microsoft.com/office/drawing/2014/main" id="{1091B70C-6877-CCD4-CA2C-BB46467FF248}"/>
                </a:ext>
              </a:extLst>
            </p:cNvPr>
            <p:cNvSpPr/>
            <p:nvPr/>
          </p:nvSpPr>
          <p:spPr>
            <a:xfrm>
              <a:off x="854078" y="4061097"/>
              <a:ext cx="146866" cy="4"/>
            </a:xfrm>
            <a:custGeom>
              <a:avLst/>
              <a:gdLst/>
              <a:ahLst/>
              <a:cxnLst/>
              <a:rect l="l" t="t" r="r" b="b"/>
              <a:pathLst>
                <a:path w="33303" h="1" fill="none" extrusionOk="0">
                  <a:moveTo>
                    <a:pt x="1" y="1"/>
                  </a:moveTo>
                  <a:lnTo>
                    <a:pt x="33303" y="1"/>
                  </a:ln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38" name="Google Shape;7755;p71">
              <a:extLst>
                <a:ext uri="{FF2B5EF4-FFF2-40B4-BE49-F238E27FC236}">
                  <a16:creationId xmlns:a16="http://schemas.microsoft.com/office/drawing/2014/main" id="{040AB04D-D094-D51E-006D-B8EC03A81D97}"/>
                </a:ext>
              </a:extLst>
            </p:cNvPr>
            <p:cNvSpPr/>
            <p:nvPr/>
          </p:nvSpPr>
          <p:spPr>
            <a:xfrm>
              <a:off x="1000939" y="4005884"/>
              <a:ext cx="163695" cy="94514"/>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noFill/>
            <a:ln w="9525" cap="flat" cmpd="sng">
              <a:solidFill>
                <a:srgbClr val="29702A"/>
              </a:solidFill>
              <a:prstDash val="solid"/>
              <a:miter lim="3647"/>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39" name="Google Shape;7756;p71">
              <a:extLst>
                <a:ext uri="{FF2B5EF4-FFF2-40B4-BE49-F238E27FC236}">
                  <a16:creationId xmlns:a16="http://schemas.microsoft.com/office/drawing/2014/main" id="{F2BD3572-236F-0C05-82BA-16ED181328A3}"/>
                </a:ext>
              </a:extLst>
            </p:cNvPr>
            <p:cNvSpPr/>
            <p:nvPr/>
          </p:nvSpPr>
          <p:spPr>
            <a:xfrm>
              <a:off x="1008502" y="3822418"/>
              <a:ext cx="163690" cy="94528"/>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noFill/>
            <a:ln w="9525" cap="flat" cmpd="sng">
              <a:solidFill>
                <a:srgbClr val="29702A"/>
              </a:solidFill>
              <a:prstDash val="solid"/>
              <a:miter lim="3647"/>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40" name="Google Shape;7757;p71">
              <a:extLst>
                <a:ext uri="{FF2B5EF4-FFF2-40B4-BE49-F238E27FC236}">
                  <a16:creationId xmlns:a16="http://schemas.microsoft.com/office/drawing/2014/main" id="{87D7F9D9-B17D-13E0-4617-807DA50C8E11}"/>
                </a:ext>
              </a:extLst>
            </p:cNvPr>
            <p:cNvSpPr/>
            <p:nvPr/>
          </p:nvSpPr>
          <p:spPr>
            <a:xfrm>
              <a:off x="1603156" y="3961205"/>
              <a:ext cx="77612" cy="4"/>
            </a:xfrm>
            <a:custGeom>
              <a:avLst/>
              <a:gdLst/>
              <a:ahLst/>
              <a:cxnLst/>
              <a:rect l="l" t="t" r="r" b="b"/>
              <a:pathLst>
                <a:path w="17599" h="1" fill="none" extrusionOk="0">
                  <a:moveTo>
                    <a:pt x="1" y="0"/>
                  </a:moveTo>
                  <a:lnTo>
                    <a:pt x="17598" y="0"/>
                  </a:ln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41" name="Google Shape;7758;p71">
              <a:extLst>
                <a:ext uri="{FF2B5EF4-FFF2-40B4-BE49-F238E27FC236}">
                  <a16:creationId xmlns:a16="http://schemas.microsoft.com/office/drawing/2014/main" id="{5D633E7D-752D-C3C6-EA65-50D15C21679C}"/>
                </a:ext>
              </a:extLst>
            </p:cNvPr>
            <p:cNvSpPr/>
            <p:nvPr/>
          </p:nvSpPr>
          <p:spPr>
            <a:xfrm>
              <a:off x="1926576" y="3861292"/>
              <a:ext cx="144308" cy="4"/>
            </a:xfrm>
            <a:custGeom>
              <a:avLst/>
              <a:gdLst/>
              <a:ahLst/>
              <a:cxnLst/>
              <a:rect l="l" t="t" r="r" b="b"/>
              <a:pathLst>
                <a:path w="32723" h="1" fill="none" extrusionOk="0">
                  <a:moveTo>
                    <a:pt x="1" y="1"/>
                  </a:moveTo>
                  <a:lnTo>
                    <a:pt x="32723" y="1"/>
                  </a:ln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42" name="Google Shape;7759;p71">
              <a:extLst>
                <a:ext uri="{FF2B5EF4-FFF2-40B4-BE49-F238E27FC236}">
                  <a16:creationId xmlns:a16="http://schemas.microsoft.com/office/drawing/2014/main" id="{E4FC70D6-2C82-6847-95CD-11AB6DED7CCA}"/>
                </a:ext>
              </a:extLst>
            </p:cNvPr>
            <p:cNvSpPr/>
            <p:nvPr/>
          </p:nvSpPr>
          <p:spPr>
            <a:xfrm>
              <a:off x="1680763" y="3861309"/>
              <a:ext cx="82127" cy="199792"/>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43" name="Google Shape;7760;p71">
              <a:extLst>
                <a:ext uri="{FF2B5EF4-FFF2-40B4-BE49-F238E27FC236}">
                  <a16:creationId xmlns:a16="http://schemas.microsoft.com/office/drawing/2014/main" id="{58F1D65A-5257-48A6-19C0-3D5C7B0AEB64}"/>
                </a:ext>
              </a:extLst>
            </p:cNvPr>
            <p:cNvSpPr/>
            <p:nvPr/>
          </p:nvSpPr>
          <p:spPr>
            <a:xfrm>
              <a:off x="1926576" y="4061097"/>
              <a:ext cx="144308" cy="4"/>
            </a:xfrm>
            <a:custGeom>
              <a:avLst/>
              <a:gdLst/>
              <a:ahLst/>
              <a:cxnLst/>
              <a:rect l="l" t="t" r="r" b="b"/>
              <a:pathLst>
                <a:path w="32723" h="1" fill="none" extrusionOk="0">
                  <a:moveTo>
                    <a:pt x="32723" y="1"/>
                  </a:moveTo>
                  <a:lnTo>
                    <a:pt x="1" y="1"/>
                  </a:ln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44" name="Google Shape;7761;p71">
              <a:extLst>
                <a:ext uri="{FF2B5EF4-FFF2-40B4-BE49-F238E27FC236}">
                  <a16:creationId xmlns:a16="http://schemas.microsoft.com/office/drawing/2014/main" id="{F02242EF-EBC3-E361-1995-2CCEC12388E9}"/>
                </a:ext>
              </a:extLst>
            </p:cNvPr>
            <p:cNvSpPr/>
            <p:nvPr/>
          </p:nvSpPr>
          <p:spPr>
            <a:xfrm>
              <a:off x="1762436" y="3822418"/>
              <a:ext cx="163677" cy="94528"/>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noFill/>
            <a:ln w="9525" cap="flat" cmpd="sng">
              <a:solidFill>
                <a:srgbClr val="29702A"/>
              </a:solidFill>
              <a:prstDash val="solid"/>
              <a:miter lim="3647"/>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45" name="Google Shape;7762;p71">
              <a:extLst>
                <a:ext uri="{FF2B5EF4-FFF2-40B4-BE49-F238E27FC236}">
                  <a16:creationId xmlns:a16="http://schemas.microsoft.com/office/drawing/2014/main" id="{CBAF238C-00CB-5D8E-9224-F1215ECFFB4C}"/>
                </a:ext>
              </a:extLst>
            </p:cNvPr>
            <p:cNvSpPr/>
            <p:nvPr/>
          </p:nvSpPr>
          <p:spPr>
            <a:xfrm>
              <a:off x="1762886" y="4005884"/>
              <a:ext cx="163695" cy="94514"/>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noFill/>
            <a:ln w="9525" cap="flat" cmpd="sng">
              <a:solidFill>
                <a:srgbClr val="29702A"/>
              </a:solidFill>
              <a:prstDash val="solid"/>
              <a:miter lim="3647"/>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46" name="Google Shape;7763;p71">
              <a:extLst>
                <a:ext uri="{FF2B5EF4-FFF2-40B4-BE49-F238E27FC236}">
                  <a16:creationId xmlns:a16="http://schemas.microsoft.com/office/drawing/2014/main" id="{C73FC289-D083-2EC6-A26E-A513A012D20B}"/>
                </a:ext>
              </a:extLst>
            </p:cNvPr>
            <p:cNvSpPr/>
            <p:nvPr/>
          </p:nvSpPr>
          <p:spPr>
            <a:xfrm>
              <a:off x="1325004" y="3820086"/>
              <a:ext cx="278558" cy="278382"/>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rgbClr val="29702A"/>
              </a:solidFill>
              <a:prstDash val="solid"/>
              <a:miter lim="3647"/>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47" name="Google Shape;7764;p71">
              <a:extLst>
                <a:ext uri="{FF2B5EF4-FFF2-40B4-BE49-F238E27FC236}">
                  <a16:creationId xmlns:a16="http://schemas.microsoft.com/office/drawing/2014/main" id="{517BCA83-EB4B-54F9-EFEF-394D94E05ACB}"/>
                </a:ext>
              </a:extLst>
            </p:cNvPr>
            <p:cNvSpPr/>
            <p:nvPr/>
          </p:nvSpPr>
          <p:spPr>
            <a:xfrm>
              <a:off x="1235816" y="3689223"/>
              <a:ext cx="134752" cy="171223"/>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48" name="Google Shape;7765;p71">
              <a:extLst>
                <a:ext uri="{FF2B5EF4-FFF2-40B4-BE49-F238E27FC236}">
                  <a16:creationId xmlns:a16="http://schemas.microsoft.com/office/drawing/2014/main" id="{B0A9B095-C468-DB85-E1C1-888FF9075B34}"/>
                </a:ext>
              </a:extLst>
            </p:cNvPr>
            <p:cNvSpPr/>
            <p:nvPr/>
          </p:nvSpPr>
          <p:spPr>
            <a:xfrm>
              <a:off x="910512" y="3689223"/>
              <a:ext cx="161618" cy="4"/>
            </a:xfrm>
            <a:custGeom>
              <a:avLst/>
              <a:gdLst/>
              <a:ahLst/>
              <a:cxnLst/>
              <a:rect l="l" t="t" r="r" b="b"/>
              <a:pathLst>
                <a:path w="36648" h="1" fill="none" extrusionOk="0">
                  <a:moveTo>
                    <a:pt x="36648" y="1"/>
                  </a:moveTo>
                  <a:lnTo>
                    <a:pt x="1" y="1"/>
                  </a:ln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49" name="Google Shape;7766;p71">
              <a:extLst>
                <a:ext uri="{FF2B5EF4-FFF2-40B4-BE49-F238E27FC236}">
                  <a16:creationId xmlns:a16="http://schemas.microsoft.com/office/drawing/2014/main" id="{041434AF-26D2-028D-A2AC-1A55879D1AF2}"/>
                </a:ext>
              </a:extLst>
            </p:cNvPr>
            <p:cNvSpPr/>
            <p:nvPr/>
          </p:nvSpPr>
          <p:spPr>
            <a:xfrm>
              <a:off x="1072126" y="3642869"/>
              <a:ext cx="163695" cy="94532"/>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noFill/>
            <a:ln w="9525" cap="flat" cmpd="sng">
              <a:solidFill>
                <a:srgbClr val="29702A"/>
              </a:solidFill>
              <a:prstDash val="solid"/>
              <a:miter lim="3647"/>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50" name="Google Shape;7767;p71">
              <a:extLst>
                <a:ext uri="{FF2B5EF4-FFF2-40B4-BE49-F238E27FC236}">
                  <a16:creationId xmlns:a16="http://schemas.microsoft.com/office/drawing/2014/main" id="{C4B71298-2484-C566-321D-330CBBA24A9D}"/>
                </a:ext>
              </a:extLst>
            </p:cNvPr>
            <p:cNvSpPr/>
            <p:nvPr/>
          </p:nvSpPr>
          <p:spPr>
            <a:xfrm>
              <a:off x="1235913" y="4073301"/>
              <a:ext cx="134655" cy="15164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51" name="Google Shape;7768;p71">
              <a:extLst>
                <a:ext uri="{FF2B5EF4-FFF2-40B4-BE49-F238E27FC236}">
                  <a16:creationId xmlns:a16="http://schemas.microsoft.com/office/drawing/2014/main" id="{BA2B31AD-CDC8-D2FB-3E4A-D3FE67F99ECF}"/>
                </a:ext>
              </a:extLst>
            </p:cNvPr>
            <p:cNvSpPr/>
            <p:nvPr/>
          </p:nvSpPr>
          <p:spPr>
            <a:xfrm>
              <a:off x="910512" y="4224937"/>
              <a:ext cx="161618" cy="4"/>
            </a:xfrm>
            <a:custGeom>
              <a:avLst/>
              <a:gdLst/>
              <a:ahLst/>
              <a:cxnLst/>
              <a:rect l="l" t="t" r="r" b="b"/>
              <a:pathLst>
                <a:path w="36648" h="1" fill="none" extrusionOk="0">
                  <a:moveTo>
                    <a:pt x="36648" y="0"/>
                  </a:moveTo>
                  <a:lnTo>
                    <a:pt x="1" y="0"/>
                  </a:ln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52" name="Google Shape;7769;p71">
              <a:extLst>
                <a:ext uri="{FF2B5EF4-FFF2-40B4-BE49-F238E27FC236}">
                  <a16:creationId xmlns:a16="http://schemas.microsoft.com/office/drawing/2014/main" id="{CBC77148-8FC9-A195-2426-34DBE3B53FCB}"/>
                </a:ext>
              </a:extLst>
            </p:cNvPr>
            <p:cNvSpPr/>
            <p:nvPr/>
          </p:nvSpPr>
          <p:spPr>
            <a:xfrm>
              <a:off x="1072126" y="4176763"/>
              <a:ext cx="163695" cy="94532"/>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noFill/>
            <a:ln w="9525" cap="flat" cmpd="sng">
              <a:solidFill>
                <a:srgbClr val="29702A"/>
              </a:solidFill>
              <a:prstDash val="solid"/>
              <a:miter lim="3647"/>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53" name="Google Shape;7770;p71">
              <a:extLst>
                <a:ext uri="{FF2B5EF4-FFF2-40B4-BE49-F238E27FC236}">
                  <a16:creationId xmlns:a16="http://schemas.microsoft.com/office/drawing/2014/main" id="{4A68402E-33BD-F681-F2F1-6B8919CC0F99}"/>
                </a:ext>
              </a:extLst>
            </p:cNvPr>
            <p:cNvSpPr/>
            <p:nvPr/>
          </p:nvSpPr>
          <p:spPr>
            <a:xfrm>
              <a:off x="1562328" y="3689223"/>
              <a:ext cx="128816" cy="171223"/>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54" name="Google Shape;7771;p71">
              <a:extLst>
                <a:ext uri="{FF2B5EF4-FFF2-40B4-BE49-F238E27FC236}">
                  <a16:creationId xmlns:a16="http://schemas.microsoft.com/office/drawing/2014/main" id="{632D5992-0201-363E-19FE-08642871E079}"/>
                </a:ext>
              </a:extLst>
            </p:cNvPr>
            <p:cNvSpPr/>
            <p:nvPr/>
          </p:nvSpPr>
          <p:spPr>
            <a:xfrm>
              <a:off x="1854826" y="3689223"/>
              <a:ext cx="154169" cy="4"/>
            </a:xfrm>
            <a:custGeom>
              <a:avLst/>
              <a:gdLst/>
              <a:ahLst/>
              <a:cxnLst/>
              <a:rect l="l" t="t" r="r" b="b"/>
              <a:pathLst>
                <a:path w="34959" h="1" fill="none" extrusionOk="0">
                  <a:moveTo>
                    <a:pt x="1" y="1"/>
                  </a:moveTo>
                  <a:lnTo>
                    <a:pt x="34959" y="1"/>
                  </a:ln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55" name="Google Shape;7772;p71">
              <a:extLst>
                <a:ext uri="{FF2B5EF4-FFF2-40B4-BE49-F238E27FC236}">
                  <a16:creationId xmlns:a16="http://schemas.microsoft.com/office/drawing/2014/main" id="{E0DDE60A-3E74-AEF4-C4E2-EF3E442C4FD1}"/>
                </a:ext>
              </a:extLst>
            </p:cNvPr>
            <p:cNvSpPr/>
            <p:nvPr/>
          </p:nvSpPr>
          <p:spPr>
            <a:xfrm>
              <a:off x="1691140" y="3642869"/>
              <a:ext cx="163690" cy="94532"/>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noFill/>
            <a:ln w="9525" cap="flat" cmpd="sng">
              <a:solidFill>
                <a:srgbClr val="29702A"/>
              </a:solidFill>
              <a:prstDash val="solid"/>
              <a:miter lim="3647"/>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grpSp>
          <p:nvGrpSpPr>
            <p:cNvPr id="56" name="Google Shape;7773;p71">
              <a:extLst>
                <a:ext uri="{FF2B5EF4-FFF2-40B4-BE49-F238E27FC236}">
                  <a16:creationId xmlns:a16="http://schemas.microsoft.com/office/drawing/2014/main" id="{391AD538-7EF1-2219-4FC2-1634DB363242}"/>
                </a:ext>
              </a:extLst>
            </p:cNvPr>
            <p:cNvGrpSpPr/>
            <p:nvPr/>
          </p:nvGrpSpPr>
          <p:grpSpPr>
            <a:xfrm>
              <a:off x="1360364" y="3847835"/>
              <a:ext cx="208119" cy="224359"/>
              <a:chOff x="1360769" y="3847100"/>
              <a:chExt cx="208119" cy="224359"/>
            </a:xfrm>
          </p:grpSpPr>
          <p:sp>
            <p:nvSpPr>
              <p:cNvPr id="71" name="Google Shape;7774;p71">
                <a:extLst>
                  <a:ext uri="{FF2B5EF4-FFF2-40B4-BE49-F238E27FC236}">
                    <a16:creationId xmlns:a16="http://schemas.microsoft.com/office/drawing/2014/main" id="{6A214508-1D0A-AE15-047D-9CF9DC4B5D75}"/>
                  </a:ext>
                </a:extLst>
              </p:cNvPr>
              <p:cNvSpPr/>
              <p:nvPr/>
            </p:nvSpPr>
            <p:spPr>
              <a:xfrm>
                <a:off x="1360769" y="3847113"/>
                <a:ext cx="99163" cy="224346"/>
              </a:xfrm>
              <a:custGeom>
                <a:avLst/>
                <a:gdLst/>
                <a:ahLst/>
                <a:cxnLst/>
                <a:rect l="l" t="t" r="r" b="b"/>
                <a:pathLst>
                  <a:path w="22486" h="50901" fill="none" extrusionOk="0">
                    <a:moveTo>
                      <a:pt x="22384" y="2729"/>
                    </a:moveTo>
                    <a:cubicBezTo>
                      <a:pt x="22333" y="2383"/>
                      <a:pt x="22249" y="2040"/>
                      <a:pt x="22128" y="1711"/>
                    </a:cubicBezTo>
                    <a:cubicBezTo>
                      <a:pt x="21742" y="675"/>
                      <a:pt x="20979" y="1"/>
                      <a:pt x="19582" y="1"/>
                    </a:cubicBezTo>
                    <a:cubicBezTo>
                      <a:pt x="17966" y="1"/>
                      <a:pt x="17204" y="913"/>
                      <a:pt x="16883" y="2229"/>
                    </a:cubicBezTo>
                    <a:cubicBezTo>
                      <a:pt x="13443" y="1682"/>
                      <a:pt x="10331" y="4356"/>
                      <a:pt x="10353" y="7840"/>
                    </a:cubicBezTo>
                    <a:cubicBezTo>
                      <a:pt x="10353" y="7997"/>
                      <a:pt x="10364" y="8150"/>
                      <a:pt x="10378" y="8300"/>
                    </a:cubicBezTo>
                    <a:cubicBezTo>
                      <a:pt x="7945" y="7307"/>
                      <a:pt x="5147" y="7957"/>
                      <a:pt x="3404" y="9923"/>
                    </a:cubicBezTo>
                    <a:cubicBezTo>
                      <a:pt x="1660" y="11889"/>
                      <a:pt x="1343" y="14742"/>
                      <a:pt x="2616" y="17040"/>
                    </a:cubicBezTo>
                    <a:cubicBezTo>
                      <a:pt x="930" y="18382"/>
                      <a:pt x="0" y="20454"/>
                      <a:pt x="120" y="22607"/>
                    </a:cubicBezTo>
                    <a:cubicBezTo>
                      <a:pt x="241" y="24755"/>
                      <a:pt x="1394" y="26714"/>
                      <a:pt x="3218" y="27860"/>
                    </a:cubicBezTo>
                    <a:cubicBezTo>
                      <a:pt x="748" y="30913"/>
                      <a:pt x="1707" y="35462"/>
                      <a:pt x="5202" y="37260"/>
                    </a:cubicBezTo>
                    <a:cubicBezTo>
                      <a:pt x="5173" y="37490"/>
                      <a:pt x="5162" y="37720"/>
                      <a:pt x="5162" y="37954"/>
                    </a:cubicBezTo>
                    <a:cubicBezTo>
                      <a:pt x="5162" y="40832"/>
                      <a:pt x="7125" y="43243"/>
                      <a:pt x="9784" y="43943"/>
                    </a:cubicBezTo>
                    <a:cubicBezTo>
                      <a:pt x="10776" y="46782"/>
                      <a:pt x="13818" y="48350"/>
                      <a:pt x="16708" y="47511"/>
                    </a:cubicBezTo>
                    <a:cubicBezTo>
                      <a:pt x="16835" y="49437"/>
                      <a:pt x="17525" y="50900"/>
                      <a:pt x="19582" y="50900"/>
                    </a:cubicBezTo>
                    <a:cubicBezTo>
                      <a:pt x="22482" y="50900"/>
                      <a:pt x="22439" y="48390"/>
                      <a:pt x="22482" y="48401"/>
                    </a:cubicBezTo>
                    <a:cubicBezTo>
                      <a:pt x="22486" y="48401"/>
                      <a:pt x="22417" y="2722"/>
                      <a:pt x="22384" y="2729"/>
                    </a:cubicBezTo>
                    <a:close/>
                  </a:path>
                </a:pathLst>
              </a:custGeom>
              <a:noFill/>
              <a:ln w="9525" cap="flat" cmpd="sng">
                <a:solidFill>
                  <a:srgbClr val="29702A"/>
                </a:solidFill>
                <a:prstDash val="solid"/>
                <a:miter lim="3647"/>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72" name="Google Shape;7775;p71">
                <a:extLst>
                  <a:ext uri="{FF2B5EF4-FFF2-40B4-BE49-F238E27FC236}">
                    <a16:creationId xmlns:a16="http://schemas.microsoft.com/office/drawing/2014/main" id="{266FC2FB-5E53-B720-723F-22DF222810D8}"/>
                  </a:ext>
                </a:extLst>
              </p:cNvPr>
              <p:cNvSpPr/>
              <p:nvPr/>
            </p:nvSpPr>
            <p:spPr>
              <a:xfrm>
                <a:off x="1418941" y="3907967"/>
                <a:ext cx="40718" cy="51312"/>
              </a:xfrm>
              <a:custGeom>
                <a:avLst/>
                <a:gdLst/>
                <a:ahLst/>
                <a:cxnLst/>
                <a:rect l="l" t="t" r="r" b="b"/>
                <a:pathLst>
                  <a:path w="9233" h="11642" fill="none" extrusionOk="0">
                    <a:moveTo>
                      <a:pt x="9233" y="1"/>
                    </a:moveTo>
                    <a:cubicBezTo>
                      <a:pt x="9233" y="1"/>
                      <a:pt x="0" y="570"/>
                      <a:pt x="2586" y="11641"/>
                    </a:cubicBez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73" name="Google Shape;7776;p71">
                <a:extLst>
                  <a:ext uri="{FF2B5EF4-FFF2-40B4-BE49-F238E27FC236}">
                    <a16:creationId xmlns:a16="http://schemas.microsoft.com/office/drawing/2014/main" id="{BA00EBF7-8F61-44D3-5585-1FCC0C8C129F}"/>
                  </a:ext>
                </a:extLst>
              </p:cNvPr>
              <p:cNvSpPr/>
              <p:nvPr/>
            </p:nvSpPr>
            <p:spPr>
              <a:xfrm>
                <a:off x="1432983" y="3877824"/>
                <a:ext cx="26566" cy="25035"/>
              </a:xfrm>
              <a:custGeom>
                <a:avLst/>
                <a:gdLst/>
                <a:ahLst/>
                <a:cxnLst/>
                <a:rect l="l" t="t" r="r" b="b"/>
                <a:pathLst>
                  <a:path w="6024" h="5680" fill="none" extrusionOk="0">
                    <a:moveTo>
                      <a:pt x="1" y="1795"/>
                    </a:moveTo>
                    <a:cubicBezTo>
                      <a:pt x="1" y="1795"/>
                      <a:pt x="6023" y="0"/>
                      <a:pt x="6023" y="5680"/>
                    </a:cubicBez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74" name="Google Shape;7777;p71">
                <a:extLst>
                  <a:ext uri="{FF2B5EF4-FFF2-40B4-BE49-F238E27FC236}">
                    <a16:creationId xmlns:a16="http://schemas.microsoft.com/office/drawing/2014/main" id="{7FDCDCAC-89F6-2259-B6F5-D4727D7DB3A3}"/>
                  </a:ext>
                </a:extLst>
              </p:cNvPr>
              <p:cNvSpPr/>
              <p:nvPr/>
            </p:nvSpPr>
            <p:spPr>
              <a:xfrm>
                <a:off x="1406421" y="3881663"/>
                <a:ext cx="8727" cy="21196"/>
              </a:xfrm>
              <a:custGeom>
                <a:avLst/>
                <a:gdLst/>
                <a:ahLst/>
                <a:cxnLst/>
                <a:rect l="l" t="t" r="r" b="b"/>
                <a:pathLst>
                  <a:path w="1979" h="4809" fill="none" extrusionOk="0">
                    <a:moveTo>
                      <a:pt x="1" y="1"/>
                    </a:moveTo>
                    <a:cubicBezTo>
                      <a:pt x="1" y="1"/>
                      <a:pt x="1" y="2730"/>
                      <a:pt x="1978" y="4809"/>
                    </a:cubicBez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75" name="Google Shape;7778;p71">
                <a:extLst>
                  <a:ext uri="{FF2B5EF4-FFF2-40B4-BE49-F238E27FC236}">
                    <a16:creationId xmlns:a16="http://schemas.microsoft.com/office/drawing/2014/main" id="{7368CC37-4C86-ABAC-9854-7636038270A9}"/>
                  </a:ext>
                </a:extLst>
              </p:cNvPr>
              <p:cNvSpPr/>
              <p:nvPr/>
            </p:nvSpPr>
            <p:spPr>
              <a:xfrm>
                <a:off x="1372301" y="3910479"/>
                <a:ext cx="51967" cy="15131"/>
              </a:xfrm>
              <a:custGeom>
                <a:avLst/>
                <a:gdLst/>
                <a:ahLst/>
                <a:cxnLst/>
                <a:rect l="l" t="t" r="r" b="b"/>
                <a:pathLst>
                  <a:path w="11784" h="3433" fill="none" extrusionOk="0">
                    <a:moveTo>
                      <a:pt x="1" y="2663"/>
                    </a:moveTo>
                    <a:cubicBezTo>
                      <a:pt x="3364" y="0"/>
                      <a:pt x="6622" y="3433"/>
                      <a:pt x="6622" y="3433"/>
                    </a:cubicBezTo>
                    <a:cubicBezTo>
                      <a:pt x="6622" y="3433"/>
                      <a:pt x="7307" y="387"/>
                      <a:pt x="11783" y="1653"/>
                    </a:cubicBez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76" name="Google Shape;7779;p71">
                <a:extLst>
                  <a:ext uri="{FF2B5EF4-FFF2-40B4-BE49-F238E27FC236}">
                    <a16:creationId xmlns:a16="http://schemas.microsoft.com/office/drawing/2014/main" id="{19A743F2-BD13-55B2-E82D-3D1D258D9F80}"/>
                  </a:ext>
                </a:extLst>
              </p:cNvPr>
              <p:cNvSpPr/>
              <p:nvPr/>
            </p:nvSpPr>
            <p:spPr>
              <a:xfrm>
                <a:off x="1383436" y="3963823"/>
                <a:ext cx="27351" cy="50572"/>
              </a:xfrm>
              <a:custGeom>
                <a:avLst/>
                <a:gdLst/>
                <a:ahLst/>
                <a:cxnLst/>
                <a:rect l="l" t="t" r="r" b="b"/>
                <a:pathLst>
                  <a:path w="6202" h="11474" fill="none" extrusionOk="0">
                    <a:moveTo>
                      <a:pt x="22" y="11474"/>
                    </a:moveTo>
                    <a:cubicBezTo>
                      <a:pt x="22" y="11474"/>
                      <a:pt x="0" y="5735"/>
                      <a:pt x="4440" y="6297"/>
                    </a:cubicBezTo>
                    <a:cubicBezTo>
                      <a:pt x="4440" y="6297"/>
                      <a:pt x="2134" y="3149"/>
                      <a:pt x="6202" y="1"/>
                    </a:cubicBez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77" name="Google Shape;7780;p71">
                <a:extLst>
                  <a:ext uri="{FF2B5EF4-FFF2-40B4-BE49-F238E27FC236}">
                    <a16:creationId xmlns:a16="http://schemas.microsoft.com/office/drawing/2014/main" id="{3A691D23-F063-B99C-E7BA-FB68DE90B296}"/>
                  </a:ext>
                </a:extLst>
              </p:cNvPr>
              <p:cNvSpPr/>
              <p:nvPr/>
            </p:nvSpPr>
            <p:spPr>
              <a:xfrm>
                <a:off x="1398461" y="4014391"/>
                <a:ext cx="12132" cy="31518"/>
              </a:xfrm>
              <a:custGeom>
                <a:avLst/>
                <a:gdLst/>
                <a:ahLst/>
                <a:cxnLst/>
                <a:rect l="l" t="t" r="r" b="b"/>
                <a:pathLst>
                  <a:path w="2751" h="7151" fill="none" extrusionOk="0">
                    <a:moveTo>
                      <a:pt x="2751" y="1"/>
                    </a:moveTo>
                    <a:cubicBezTo>
                      <a:pt x="2751" y="1"/>
                      <a:pt x="0" y="2963"/>
                      <a:pt x="1806" y="7151"/>
                    </a:cubicBez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78" name="Google Shape;7781;p71">
                <a:extLst>
                  <a:ext uri="{FF2B5EF4-FFF2-40B4-BE49-F238E27FC236}">
                    <a16:creationId xmlns:a16="http://schemas.microsoft.com/office/drawing/2014/main" id="{054B10DA-1872-9AD5-F38F-77C0B1003F4C}"/>
                  </a:ext>
                </a:extLst>
              </p:cNvPr>
              <p:cNvSpPr/>
              <p:nvPr/>
            </p:nvSpPr>
            <p:spPr>
              <a:xfrm>
                <a:off x="1424264" y="4012138"/>
                <a:ext cx="35284" cy="21165"/>
              </a:xfrm>
              <a:custGeom>
                <a:avLst/>
                <a:gdLst/>
                <a:ahLst/>
                <a:cxnLst/>
                <a:rect l="l" t="t" r="r" b="b"/>
                <a:pathLst>
                  <a:path w="8001" h="4802" fill="none" extrusionOk="0">
                    <a:moveTo>
                      <a:pt x="8000" y="512"/>
                    </a:moveTo>
                    <a:cubicBezTo>
                      <a:pt x="3783" y="1"/>
                      <a:pt x="1978" y="4087"/>
                      <a:pt x="1978" y="4087"/>
                    </a:cubicBezTo>
                    <a:cubicBezTo>
                      <a:pt x="1978" y="4087"/>
                      <a:pt x="858" y="3598"/>
                      <a:pt x="0" y="4802"/>
                    </a:cubicBez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79" name="Google Shape;7782;p71">
                <a:extLst>
                  <a:ext uri="{FF2B5EF4-FFF2-40B4-BE49-F238E27FC236}">
                    <a16:creationId xmlns:a16="http://schemas.microsoft.com/office/drawing/2014/main" id="{282CE1D9-0705-CBF0-4EA3-9D84D0D19FCB}"/>
                  </a:ext>
                </a:extLst>
              </p:cNvPr>
              <p:cNvSpPr/>
              <p:nvPr/>
            </p:nvSpPr>
            <p:spPr>
              <a:xfrm>
                <a:off x="1397156" y="3942280"/>
                <a:ext cx="31183" cy="17449"/>
              </a:xfrm>
              <a:custGeom>
                <a:avLst/>
                <a:gdLst/>
                <a:ahLst/>
                <a:cxnLst/>
                <a:rect l="l" t="t" r="r" b="b"/>
                <a:pathLst>
                  <a:path w="7071" h="3959" fill="none" extrusionOk="0">
                    <a:moveTo>
                      <a:pt x="7070" y="1"/>
                    </a:moveTo>
                    <a:cubicBezTo>
                      <a:pt x="7070" y="1"/>
                      <a:pt x="2802" y="3959"/>
                      <a:pt x="1" y="1"/>
                    </a:cubicBez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80" name="Google Shape;7783;p71">
                <a:extLst>
                  <a:ext uri="{FF2B5EF4-FFF2-40B4-BE49-F238E27FC236}">
                    <a16:creationId xmlns:a16="http://schemas.microsoft.com/office/drawing/2014/main" id="{BBFD5802-839F-BAEF-3D63-E349521F6FF6}"/>
                  </a:ext>
                </a:extLst>
              </p:cNvPr>
              <p:cNvSpPr/>
              <p:nvPr/>
            </p:nvSpPr>
            <p:spPr>
              <a:xfrm>
                <a:off x="1428334" y="3973727"/>
                <a:ext cx="31214" cy="15378"/>
              </a:xfrm>
              <a:custGeom>
                <a:avLst/>
                <a:gdLst/>
                <a:ahLst/>
                <a:cxnLst/>
                <a:rect l="l" t="t" r="r" b="b"/>
                <a:pathLst>
                  <a:path w="7078" h="3489" fill="none" extrusionOk="0">
                    <a:moveTo>
                      <a:pt x="0" y="1125"/>
                    </a:moveTo>
                    <a:cubicBezTo>
                      <a:pt x="0" y="1125"/>
                      <a:pt x="4411" y="1"/>
                      <a:pt x="7077" y="3488"/>
                    </a:cubicBezTo>
                  </a:path>
                </a:pathLst>
              </a:custGeom>
              <a:noFill/>
              <a:ln w="9525" cap="rnd" cmpd="sng">
                <a:solidFill>
                  <a:srgbClr val="29702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81" name="Google Shape;7784;p71">
                <a:extLst>
                  <a:ext uri="{FF2B5EF4-FFF2-40B4-BE49-F238E27FC236}">
                    <a16:creationId xmlns:a16="http://schemas.microsoft.com/office/drawing/2014/main" id="{12CAD176-25B3-EEF1-9C06-F9E3281AD2FB}"/>
                  </a:ext>
                </a:extLst>
              </p:cNvPr>
              <p:cNvSpPr/>
              <p:nvPr/>
            </p:nvSpPr>
            <p:spPr>
              <a:xfrm>
                <a:off x="1468924" y="3907967"/>
                <a:ext cx="40704" cy="51312"/>
              </a:xfrm>
              <a:custGeom>
                <a:avLst/>
                <a:gdLst/>
                <a:ahLst/>
                <a:cxnLst/>
                <a:rect l="l" t="t" r="r" b="b"/>
                <a:pathLst>
                  <a:path w="9230" h="11642" fill="none" extrusionOk="0">
                    <a:moveTo>
                      <a:pt x="0" y="1"/>
                    </a:moveTo>
                    <a:cubicBezTo>
                      <a:pt x="0" y="1"/>
                      <a:pt x="9229" y="570"/>
                      <a:pt x="6647" y="11641"/>
                    </a:cubicBezTo>
                  </a:path>
                </a:pathLst>
              </a:custGeom>
              <a:noFill/>
              <a:ln w="9525" cap="flat" cmpd="sng">
                <a:solidFill>
                  <a:srgbClr val="29702A"/>
                </a:solidFill>
                <a:prstDash val="solid"/>
                <a:miter lim="3647"/>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82" name="Google Shape;7785;p71">
                <a:extLst>
                  <a:ext uri="{FF2B5EF4-FFF2-40B4-BE49-F238E27FC236}">
                    <a16:creationId xmlns:a16="http://schemas.microsoft.com/office/drawing/2014/main" id="{8FD51B21-21D1-8BA2-B6A3-F89FCD955015}"/>
                  </a:ext>
                </a:extLst>
              </p:cNvPr>
              <p:cNvSpPr/>
              <p:nvPr/>
            </p:nvSpPr>
            <p:spPr>
              <a:xfrm>
                <a:off x="1469021" y="3877824"/>
                <a:ext cx="26561" cy="25035"/>
              </a:xfrm>
              <a:custGeom>
                <a:avLst/>
                <a:gdLst/>
                <a:ahLst/>
                <a:cxnLst/>
                <a:rect l="l" t="t" r="r" b="b"/>
                <a:pathLst>
                  <a:path w="6023" h="5680" fill="none" extrusionOk="0">
                    <a:moveTo>
                      <a:pt x="6023" y="1795"/>
                    </a:moveTo>
                    <a:cubicBezTo>
                      <a:pt x="6023" y="1795"/>
                      <a:pt x="0" y="0"/>
                      <a:pt x="0" y="5680"/>
                    </a:cubicBezTo>
                  </a:path>
                </a:pathLst>
              </a:custGeom>
              <a:noFill/>
              <a:ln w="9525" cap="flat" cmpd="sng">
                <a:solidFill>
                  <a:srgbClr val="29702A"/>
                </a:solidFill>
                <a:prstDash val="solid"/>
                <a:miter lim="3647"/>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83" name="Google Shape;7786;p71">
                <a:extLst>
                  <a:ext uri="{FF2B5EF4-FFF2-40B4-BE49-F238E27FC236}">
                    <a16:creationId xmlns:a16="http://schemas.microsoft.com/office/drawing/2014/main" id="{894D7AAD-280C-3C94-EAB5-AAB0B13839A3}"/>
                  </a:ext>
                </a:extLst>
              </p:cNvPr>
              <p:cNvSpPr/>
              <p:nvPr/>
            </p:nvSpPr>
            <p:spPr>
              <a:xfrm>
                <a:off x="1513434" y="3881663"/>
                <a:ext cx="8710" cy="21196"/>
              </a:xfrm>
              <a:custGeom>
                <a:avLst/>
                <a:gdLst/>
                <a:ahLst/>
                <a:cxnLst/>
                <a:rect l="l" t="t" r="r" b="b"/>
                <a:pathLst>
                  <a:path w="1975" h="4809" fill="none" extrusionOk="0">
                    <a:moveTo>
                      <a:pt x="1975" y="1"/>
                    </a:moveTo>
                    <a:cubicBezTo>
                      <a:pt x="1975" y="1"/>
                      <a:pt x="1975" y="2730"/>
                      <a:pt x="1" y="4809"/>
                    </a:cubicBezTo>
                  </a:path>
                </a:pathLst>
              </a:custGeom>
              <a:noFill/>
              <a:ln w="9525" cap="flat" cmpd="sng">
                <a:solidFill>
                  <a:srgbClr val="29702A"/>
                </a:solidFill>
                <a:prstDash val="solid"/>
                <a:miter lim="3647"/>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84" name="Google Shape;7787;p71">
                <a:extLst>
                  <a:ext uri="{FF2B5EF4-FFF2-40B4-BE49-F238E27FC236}">
                    <a16:creationId xmlns:a16="http://schemas.microsoft.com/office/drawing/2014/main" id="{3636A603-E7BA-222A-65E2-7EFE57EADC1E}"/>
                  </a:ext>
                </a:extLst>
              </p:cNvPr>
              <p:cNvSpPr/>
              <p:nvPr/>
            </p:nvSpPr>
            <p:spPr>
              <a:xfrm>
                <a:off x="1517778" y="3963823"/>
                <a:ext cx="27355" cy="50572"/>
              </a:xfrm>
              <a:custGeom>
                <a:avLst/>
                <a:gdLst/>
                <a:ahLst/>
                <a:cxnLst/>
                <a:rect l="l" t="t" r="r" b="b"/>
                <a:pathLst>
                  <a:path w="6203" h="11474" fill="none" extrusionOk="0">
                    <a:moveTo>
                      <a:pt x="6181" y="11474"/>
                    </a:moveTo>
                    <a:cubicBezTo>
                      <a:pt x="6181" y="11474"/>
                      <a:pt x="6202" y="5735"/>
                      <a:pt x="1767" y="6297"/>
                    </a:cubicBezTo>
                    <a:cubicBezTo>
                      <a:pt x="1767" y="6297"/>
                      <a:pt x="4068" y="3149"/>
                      <a:pt x="1" y="1"/>
                    </a:cubicBezTo>
                  </a:path>
                </a:pathLst>
              </a:custGeom>
              <a:noFill/>
              <a:ln w="9525" cap="flat" cmpd="sng">
                <a:solidFill>
                  <a:srgbClr val="29702A"/>
                </a:solidFill>
                <a:prstDash val="solid"/>
                <a:miter lim="3647"/>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85" name="Google Shape;7788;p71">
                <a:extLst>
                  <a:ext uri="{FF2B5EF4-FFF2-40B4-BE49-F238E27FC236}">
                    <a16:creationId xmlns:a16="http://schemas.microsoft.com/office/drawing/2014/main" id="{9038837B-A1D2-1ED5-7659-C4B8E83648D5}"/>
                  </a:ext>
                </a:extLst>
              </p:cNvPr>
              <p:cNvSpPr/>
              <p:nvPr/>
            </p:nvSpPr>
            <p:spPr>
              <a:xfrm>
                <a:off x="1517990" y="4014391"/>
                <a:ext cx="12119" cy="31518"/>
              </a:xfrm>
              <a:custGeom>
                <a:avLst/>
                <a:gdLst/>
                <a:ahLst/>
                <a:cxnLst/>
                <a:rect l="l" t="t" r="r" b="b"/>
                <a:pathLst>
                  <a:path w="2748" h="7151" fill="none" extrusionOk="0">
                    <a:moveTo>
                      <a:pt x="0" y="1"/>
                    </a:moveTo>
                    <a:cubicBezTo>
                      <a:pt x="0" y="1"/>
                      <a:pt x="2747" y="2963"/>
                      <a:pt x="942" y="7151"/>
                    </a:cubicBezTo>
                  </a:path>
                </a:pathLst>
              </a:custGeom>
              <a:noFill/>
              <a:ln w="9525" cap="flat" cmpd="sng">
                <a:solidFill>
                  <a:srgbClr val="29702A"/>
                </a:solidFill>
                <a:prstDash val="solid"/>
                <a:miter lim="3647"/>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86" name="Google Shape;7789;p71">
                <a:extLst>
                  <a:ext uri="{FF2B5EF4-FFF2-40B4-BE49-F238E27FC236}">
                    <a16:creationId xmlns:a16="http://schemas.microsoft.com/office/drawing/2014/main" id="{0D608C9C-7A9D-116C-06FC-A4BF67528A23}"/>
                  </a:ext>
                </a:extLst>
              </p:cNvPr>
              <p:cNvSpPr/>
              <p:nvPr/>
            </p:nvSpPr>
            <p:spPr>
              <a:xfrm>
                <a:off x="1469021" y="4012138"/>
                <a:ext cx="35298" cy="21165"/>
              </a:xfrm>
              <a:custGeom>
                <a:avLst/>
                <a:gdLst/>
                <a:ahLst/>
                <a:cxnLst/>
                <a:rect l="l" t="t" r="r" b="b"/>
                <a:pathLst>
                  <a:path w="8004" h="4802" fill="none" extrusionOk="0">
                    <a:moveTo>
                      <a:pt x="0" y="512"/>
                    </a:moveTo>
                    <a:cubicBezTo>
                      <a:pt x="4217" y="1"/>
                      <a:pt x="6023" y="4087"/>
                      <a:pt x="6023" y="4087"/>
                    </a:cubicBezTo>
                    <a:cubicBezTo>
                      <a:pt x="6023" y="4087"/>
                      <a:pt x="7143" y="3598"/>
                      <a:pt x="8004" y="4802"/>
                    </a:cubicBezTo>
                  </a:path>
                </a:pathLst>
              </a:custGeom>
              <a:noFill/>
              <a:ln w="9525" cap="flat" cmpd="sng">
                <a:solidFill>
                  <a:srgbClr val="29702A"/>
                </a:solidFill>
                <a:prstDash val="solid"/>
                <a:miter lim="3647"/>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87" name="Google Shape;7790;p71">
                <a:extLst>
                  <a:ext uri="{FF2B5EF4-FFF2-40B4-BE49-F238E27FC236}">
                    <a16:creationId xmlns:a16="http://schemas.microsoft.com/office/drawing/2014/main" id="{1C4C5E7C-6BDC-446E-4E48-BBE6E3E00B99}"/>
                  </a:ext>
                </a:extLst>
              </p:cNvPr>
              <p:cNvSpPr/>
              <p:nvPr/>
            </p:nvSpPr>
            <p:spPr>
              <a:xfrm>
                <a:off x="1500244" y="3942280"/>
                <a:ext cx="31183" cy="17449"/>
              </a:xfrm>
              <a:custGeom>
                <a:avLst/>
                <a:gdLst/>
                <a:ahLst/>
                <a:cxnLst/>
                <a:rect l="l" t="t" r="r" b="b"/>
                <a:pathLst>
                  <a:path w="7071" h="3959" fill="none" extrusionOk="0">
                    <a:moveTo>
                      <a:pt x="1" y="1"/>
                    </a:moveTo>
                    <a:cubicBezTo>
                      <a:pt x="1" y="1"/>
                      <a:pt x="4265" y="3959"/>
                      <a:pt x="7070" y="1"/>
                    </a:cubicBezTo>
                  </a:path>
                </a:pathLst>
              </a:custGeom>
              <a:noFill/>
              <a:ln w="9525" cap="flat" cmpd="sng">
                <a:solidFill>
                  <a:srgbClr val="29702A"/>
                </a:solidFill>
                <a:prstDash val="solid"/>
                <a:miter lim="3647"/>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88" name="Google Shape;7791;p71">
                <a:extLst>
                  <a:ext uri="{FF2B5EF4-FFF2-40B4-BE49-F238E27FC236}">
                    <a16:creationId xmlns:a16="http://schemas.microsoft.com/office/drawing/2014/main" id="{7CBDEC81-67C8-DAA8-3F49-3F6C876A1EC4}"/>
                  </a:ext>
                </a:extLst>
              </p:cNvPr>
              <p:cNvSpPr/>
              <p:nvPr/>
            </p:nvSpPr>
            <p:spPr>
              <a:xfrm>
                <a:off x="1469021" y="3973727"/>
                <a:ext cx="31227" cy="15378"/>
              </a:xfrm>
              <a:custGeom>
                <a:avLst/>
                <a:gdLst/>
                <a:ahLst/>
                <a:cxnLst/>
                <a:rect l="l" t="t" r="r" b="b"/>
                <a:pathLst>
                  <a:path w="7081" h="3489" fill="none" extrusionOk="0">
                    <a:moveTo>
                      <a:pt x="7081" y="1125"/>
                    </a:moveTo>
                    <a:cubicBezTo>
                      <a:pt x="7081" y="1125"/>
                      <a:pt x="2670" y="1"/>
                      <a:pt x="0" y="3488"/>
                    </a:cubicBezTo>
                  </a:path>
                </a:pathLst>
              </a:custGeom>
              <a:noFill/>
              <a:ln w="9525" cap="flat" cmpd="sng">
                <a:solidFill>
                  <a:srgbClr val="29702A"/>
                </a:solidFill>
                <a:prstDash val="solid"/>
                <a:miter lim="3647"/>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89" name="Google Shape;7792;p71">
                <a:extLst>
                  <a:ext uri="{FF2B5EF4-FFF2-40B4-BE49-F238E27FC236}">
                    <a16:creationId xmlns:a16="http://schemas.microsoft.com/office/drawing/2014/main" id="{E38B219A-1115-C8D6-5F1B-9B7188D4C629}"/>
                  </a:ext>
                </a:extLst>
              </p:cNvPr>
              <p:cNvSpPr/>
              <p:nvPr/>
            </p:nvSpPr>
            <p:spPr>
              <a:xfrm>
                <a:off x="1504314" y="3910479"/>
                <a:ext cx="51950" cy="15131"/>
              </a:xfrm>
              <a:custGeom>
                <a:avLst/>
                <a:gdLst/>
                <a:ahLst/>
                <a:cxnLst/>
                <a:rect l="l" t="t" r="r" b="b"/>
                <a:pathLst>
                  <a:path w="11780" h="3433" fill="none" extrusionOk="0">
                    <a:moveTo>
                      <a:pt x="11780" y="2663"/>
                    </a:moveTo>
                    <a:cubicBezTo>
                      <a:pt x="8420" y="0"/>
                      <a:pt x="5162" y="3433"/>
                      <a:pt x="5162" y="3433"/>
                    </a:cubicBezTo>
                    <a:cubicBezTo>
                      <a:pt x="5162" y="3433"/>
                      <a:pt x="4473" y="387"/>
                      <a:pt x="1" y="1653"/>
                    </a:cubicBezTo>
                  </a:path>
                </a:pathLst>
              </a:custGeom>
              <a:noFill/>
              <a:ln w="9525" cap="flat" cmpd="sng">
                <a:solidFill>
                  <a:srgbClr val="29702A"/>
                </a:solidFill>
                <a:prstDash val="solid"/>
                <a:miter lim="3647"/>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90" name="Google Shape;7793;p71">
                <a:extLst>
                  <a:ext uri="{FF2B5EF4-FFF2-40B4-BE49-F238E27FC236}">
                    <a16:creationId xmlns:a16="http://schemas.microsoft.com/office/drawing/2014/main" id="{277EF734-36E7-13C6-CF73-3715757A0C7E}"/>
                  </a:ext>
                </a:extLst>
              </p:cNvPr>
              <p:cNvSpPr/>
              <p:nvPr/>
            </p:nvSpPr>
            <p:spPr>
              <a:xfrm>
                <a:off x="1469738" y="3847100"/>
                <a:ext cx="99150" cy="224346"/>
              </a:xfrm>
              <a:custGeom>
                <a:avLst/>
                <a:gdLst/>
                <a:ahLst/>
                <a:cxnLst/>
                <a:rect l="l" t="t" r="r" b="b"/>
                <a:pathLst>
                  <a:path w="22483" h="50901" fill="none" extrusionOk="0">
                    <a:moveTo>
                      <a:pt x="99" y="2729"/>
                    </a:moveTo>
                    <a:cubicBezTo>
                      <a:pt x="150" y="2383"/>
                      <a:pt x="237" y="2040"/>
                      <a:pt x="354" y="1711"/>
                    </a:cubicBezTo>
                    <a:cubicBezTo>
                      <a:pt x="744" y="675"/>
                      <a:pt x="1503" y="1"/>
                      <a:pt x="2900" y="1"/>
                    </a:cubicBezTo>
                    <a:cubicBezTo>
                      <a:pt x="4516" y="1"/>
                      <a:pt x="5282" y="913"/>
                      <a:pt x="5600" y="2229"/>
                    </a:cubicBezTo>
                    <a:cubicBezTo>
                      <a:pt x="9040" y="1682"/>
                      <a:pt x="12151" y="4356"/>
                      <a:pt x="12130" y="7840"/>
                    </a:cubicBezTo>
                    <a:cubicBezTo>
                      <a:pt x="12130" y="7997"/>
                      <a:pt x="12119" y="8150"/>
                      <a:pt x="12108" y="8300"/>
                    </a:cubicBezTo>
                    <a:cubicBezTo>
                      <a:pt x="14541" y="7307"/>
                      <a:pt x="17335" y="7957"/>
                      <a:pt x="19082" y="9923"/>
                    </a:cubicBezTo>
                    <a:cubicBezTo>
                      <a:pt x="20826" y="11889"/>
                      <a:pt x="21140" y="14742"/>
                      <a:pt x="19867" y="17040"/>
                    </a:cubicBezTo>
                    <a:cubicBezTo>
                      <a:pt x="21552" y="18379"/>
                      <a:pt x="22482" y="20454"/>
                      <a:pt x="22362" y="22603"/>
                    </a:cubicBezTo>
                    <a:cubicBezTo>
                      <a:pt x="22242" y="24755"/>
                      <a:pt x="21089" y="26714"/>
                      <a:pt x="19265" y="27860"/>
                    </a:cubicBezTo>
                    <a:cubicBezTo>
                      <a:pt x="20440" y="29308"/>
                      <a:pt x="20896" y="31205"/>
                      <a:pt x="20512" y="33029"/>
                    </a:cubicBezTo>
                    <a:cubicBezTo>
                      <a:pt x="20126" y="34853"/>
                      <a:pt x="18940" y="36407"/>
                      <a:pt x="17284" y="37257"/>
                    </a:cubicBezTo>
                    <a:cubicBezTo>
                      <a:pt x="17310" y="37487"/>
                      <a:pt x="17321" y="37720"/>
                      <a:pt x="17324" y="37950"/>
                    </a:cubicBezTo>
                    <a:cubicBezTo>
                      <a:pt x="17321" y="40766"/>
                      <a:pt x="15420" y="43225"/>
                      <a:pt x="12699" y="43940"/>
                    </a:cubicBezTo>
                    <a:cubicBezTo>
                      <a:pt x="11710" y="46782"/>
                      <a:pt x="8664" y="48350"/>
                      <a:pt x="5778" y="47507"/>
                    </a:cubicBezTo>
                    <a:cubicBezTo>
                      <a:pt x="5647" y="49434"/>
                      <a:pt x="4958" y="50900"/>
                      <a:pt x="2900" y="50900"/>
                    </a:cubicBezTo>
                    <a:cubicBezTo>
                      <a:pt x="0" y="50900"/>
                      <a:pt x="40" y="48390"/>
                      <a:pt x="0" y="48401"/>
                    </a:cubicBezTo>
                    <a:cubicBezTo>
                      <a:pt x="0" y="48401"/>
                      <a:pt x="69" y="2722"/>
                      <a:pt x="99" y="2729"/>
                    </a:cubicBezTo>
                    <a:close/>
                  </a:path>
                </a:pathLst>
              </a:custGeom>
              <a:noFill/>
              <a:ln w="9525" cap="flat" cmpd="sng">
                <a:solidFill>
                  <a:srgbClr val="29702A"/>
                </a:solidFill>
                <a:prstDash val="solid"/>
                <a:miter lim="3647"/>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grpSp>
        <p:sp>
          <p:nvSpPr>
            <p:cNvPr id="57" name="Google Shape;7794;p71">
              <a:extLst>
                <a:ext uri="{FF2B5EF4-FFF2-40B4-BE49-F238E27FC236}">
                  <a16:creationId xmlns:a16="http://schemas.microsoft.com/office/drawing/2014/main" id="{E480E8EF-B9E6-00B7-5402-094EFF9DAF4B}"/>
                </a:ext>
              </a:extLst>
            </p:cNvPr>
            <p:cNvSpPr/>
            <p:nvPr/>
          </p:nvSpPr>
          <p:spPr>
            <a:xfrm>
              <a:off x="2008060" y="4212384"/>
              <a:ext cx="24537" cy="23585"/>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58" name="Google Shape;7795;p71">
              <a:extLst>
                <a:ext uri="{FF2B5EF4-FFF2-40B4-BE49-F238E27FC236}">
                  <a16:creationId xmlns:a16="http://schemas.microsoft.com/office/drawing/2014/main" id="{DD3DC3C1-E708-5D7D-8FE4-245C9EBCD630}"/>
                </a:ext>
              </a:extLst>
            </p:cNvPr>
            <p:cNvSpPr/>
            <p:nvPr/>
          </p:nvSpPr>
          <p:spPr>
            <a:xfrm>
              <a:off x="1545645" y="4049730"/>
              <a:ext cx="24520" cy="23576"/>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59" name="Google Shape;7796;p71">
              <a:extLst>
                <a:ext uri="{FF2B5EF4-FFF2-40B4-BE49-F238E27FC236}">
                  <a16:creationId xmlns:a16="http://schemas.microsoft.com/office/drawing/2014/main" id="{02DD08C0-1C6E-39D5-6D8B-98EFC35830B6}"/>
                </a:ext>
              </a:extLst>
            </p:cNvPr>
            <p:cNvSpPr/>
            <p:nvPr/>
          </p:nvSpPr>
          <p:spPr>
            <a:xfrm>
              <a:off x="1231521" y="3947489"/>
              <a:ext cx="24524" cy="23576"/>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60" name="Google Shape;7797;p71">
              <a:extLst>
                <a:ext uri="{FF2B5EF4-FFF2-40B4-BE49-F238E27FC236}">
                  <a16:creationId xmlns:a16="http://schemas.microsoft.com/office/drawing/2014/main" id="{25E0F913-44D4-B21E-04B7-0994E7EE98A5}"/>
                </a:ext>
              </a:extLst>
            </p:cNvPr>
            <p:cNvSpPr/>
            <p:nvPr/>
          </p:nvSpPr>
          <p:spPr>
            <a:xfrm>
              <a:off x="834100" y="4046742"/>
              <a:ext cx="24520" cy="23580"/>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61" name="Google Shape;7798;p71">
              <a:extLst>
                <a:ext uri="{FF2B5EF4-FFF2-40B4-BE49-F238E27FC236}">
                  <a16:creationId xmlns:a16="http://schemas.microsoft.com/office/drawing/2014/main" id="{A7922E4A-E17F-3710-0819-91C7A8964700}"/>
                </a:ext>
              </a:extLst>
            </p:cNvPr>
            <p:cNvSpPr/>
            <p:nvPr/>
          </p:nvSpPr>
          <p:spPr>
            <a:xfrm>
              <a:off x="834100" y="3849652"/>
              <a:ext cx="24520" cy="23580"/>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62" name="Google Shape;7799;p71">
              <a:extLst>
                <a:ext uri="{FF2B5EF4-FFF2-40B4-BE49-F238E27FC236}">
                  <a16:creationId xmlns:a16="http://schemas.microsoft.com/office/drawing/2014/main" id="{72958ADF-8F30-AD3D-9DA4-888ADCDC522A}"/>
                </a:ext>
              </a:extLst>
            </p:cNvPr>
            <p:cNvSpPr/>
            <p:nvPr/>
          </p:nvSpPr>
          <p:spPr>
            <a:xfrm>
              <a:off x="1668053" y="3947489"/>
              <a:ext cx="24520" cy="23576"/>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63" name="Google Shape;7800;p71">
              <a:extLst>
                <a:ext uri="{FF2B5EF4-FFF2-40B4-BE49-F238E27FC236}">
                  <a16:creationId xmlns:a16="http://schemas.microsoft.com/office/drawing/2014/main" id="{DF6E057E-D042-D047-F51C-AE703B8868DD}"/>
                </a:ext>
              </a:extLst>
            </p:cNvPr>
            <p:cNvSpPr/>
            <p:nvPr/>
          </p:nvSpPr>
          <p:spPr>
            <a:xfrm>
              <a:off x="889649" y="3678195"/>
              <a:ext cx="23589" cy="23576"/>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64" name="Google Shape;7801;p71">
              <a:extLst>
                <a:ext uri="{FF2B5EF4-FFF2-40B4-BE49-F238E27FC236}">
                  <a16:creationId xmlns:a16="http://schemas.microsoft.com/office/drawing/2014/main" id="{4A7D0074-8FD1-D53F-EC54-395D90E41610}"/>
                </a:ext>
              </a:extLst>
            </p:cNvPr>
            <p:cNvSpPr/>
            <p:nvPr/>
          </p:nvSpPr>
          <p:spPr>
            <a:xfrm>
              <a:off x="1357708" y="3848642"/>
              <a:ext cx="24542" cy="23585"/>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65" name="Google Shape;7802;p71">
              <a:extLst>
                <a:ext uri="{FF2B5EF4-FFF2-40B4-BE49-F238E27FC236}">
                  <a16:creationId xmlns:a16="http://schemas.microsoft.com/office/drawing/2014/main" id="{F2614700-4A6C-080D-7B12-DE59D908FB05}"/>
                </a:ext>
              </a:extLst>
            </p:cNvPr>
            <p:cNvSpPr/>
            <p:nvPr/>
          </p:nvSpPr>
          <p:spPr>
            <a:xfrm>
              <a:off x="1357708" y="4049730"/>
              <a:ext cx="24542" cy="23585"/>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66" name="Google Shape;7803;p71">
              <a:extLst>
                <a:ext uri="{FF2B5EF4-FFF2-40B4-BE49-F238E27FC236}">
                  <a16:creationId xmlns:a16="http://schemas.microsoft.com/office/drawing/2014/main" id="{7AFF2AB3-00D3-73B3-89A6-C3669D1E0E4F}"/>
                </a:ext>
              </a:extLst>
            </p:cNvPr>
            <p:cNvSpPr/>
            <p:nvPr/>
          </p:nvSpPr>
          <p:spPr>
            <a:xfrm>
              <a:off x="889649" y="4212384"/>
              <a:ext cx="24520" cy="23585"/>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67" name="Google Shape;7804;p71">
              <a:extLst>
                <a:ext uri="{FF2B5EF4-FFF2-40B4-BE49-F238E27FC236}">
                  <a16:creationId xmlns:a16="http://schemas.microsoft.com/office/drawing/2014/main" id="{E651A7FD-E0A6-CACD-330F-4C553C703464}"/>
                </a:ext>
              </a:extLst>
            </p:cNvPr>
            <p:cNvSpPr/>
            <p:nvPr/>
          </p:nvSpPr>
          <p:spPr>
            <a:xfrm>
              <a:off x="2008060" y="3678195"/>
              <a:ext cx="24537" cy="23576"/>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68" name="Google Shape;7805;p71">
              <a:extLst>
                <a:ext uri="{FF2B5EF4-FFF2-40B4-BE49-F238E27FC236}">
                  <a16:creationId xmlns:a16="http://schemas.microsoft.com/office/drawing/2014/main" id="{D0CC4FD6-6E50-FA8A-B36B-E3DE713F314D}"/>
                </a:ext>
              </a:extLst>
            </p:cNvPr>
            <p:cNvSpPr/>
            <p:nvPr/>
          </p:nvSpPr>
          <p:spPr>
            <a:xfrm>
              <a:off x="1548251" y="3848642"/>
              <a:ext cx="24520" cy="23580"/>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69" name="Google Shape;7806;p71">
              <a:extLst>
                <a:ext uri="{FF2B5EF4-FFF2-40B4-BE49-F238E27FC236}">
                  <a16:creationId xmlns:a16="http://schemas.microsoft.com/office/drawing/2014/main" id="{5A506137-6E7E-23AC-11E0-4A4A8A7D52B1}"/>
                </a:ext>
              </a:extLst>
            </p:cNvPr>
            <p:cNvSpPr/>
            <p:nvPr/>
          </p:nvSpPr>
          <p:spPr>
            <a:xfrm>
              <a:off x="2069063" y="3847033"/>
              <a:ext cx="24520" cy="23585"/>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sp>
          <p:nvSpPr>
            <p:cNvPr id="70" name="Google Shape;7807;p71">
              <a:extLst>
                <a:ext uri="{FF2B5EF4-FFF2-40B4-BE49-F238E27FC236}">
                  <a16:creationId xmlns:a16="http://schemas.microsoft.com/office/drawing/2014/main" id="{222DB5A3-F7FB-5EF3-1761-8A4325FAA79A}"/>
                </a:ext>
              </a:extLst>
            </p:cNvPr>
            <p:cNvSpPr/>
            <p:nvPr/>
          </p:nvSpPr>
          <p:spPr>
            <a:xfrm>
              <a:off x="2069063" y="4046870"/>
              <a:ext cx="24520" cy="23576"/>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solidFill>
                <a:srgbClr val="29702A"/>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267" b="0" i="0" u="none" strike="noStrike" kern="1200" cap="none" spc="0" normalizeH="0" baseline="0" noProof="0">
                <a:ln>
                  <a:noFill/>
                </a:ln>
                <a:solidFill>
                  <a:srgbClr val="29702A"/>
                </a:solidFill>
                <a:effectLst/>
                <a:uLnTx/>
                <a:uFillTx/>
                <a:latin typeface="Times New Roman"/>
                <a:ea typeface="+mn-ea"/>
                <a:cs typeface="+mn-cs"/>
              </a:endParaRPr>
            </a:p>
          </p:txBody>
        </p:sp>
      </p:grpSp>
    </p:spTree>
    <p:extLst>
      <p:ext uri="{BB962C8B-B14F-4D97-AF65-F5344CB8AC3E}">
        <p14:creationId xmlns:p14="http://schemas.microsoft.com/office/powerpoint/2010/main" val="6620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3CC6E-940B-BB0C-C19A-0A4F432F879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90E5ECC-E64C-6702-FE9F-BB6002ACD185}"/>
              </a:ext>
            </a:extLst>
          </p:cNvPr>
          <p:cNvSpPr/>
          <p:nvPr/>
        </p:nvSpPr>
        <p:spPr>
          <a:xfrm>
            <a:off x="190124" y="1876087"/>
            <a:ext cx="1152280" cy="3736773"/>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lIns="91440" tIns="45720" rIns="91440" bIns="45720" rtlCol="0" anchor="ctr"/>
          <a:lstStyle/>
          <a:p>
            <a:pPr algn="ctr"/>
            <a:r>
              <a:rPr lang="lv-LV" sz="2400" b="1" dirty="0">
                <a:latin typeface="Verdana"/>
                <a:ea typeface="Verdana"/>
              </a:rPr>
              <a:t> VARAM piedāvātas strukturālas reformas</a:t>
            </a:r>
            <a:endParaRPr lang="lv-LV" b="1" dirty="0">
              <a:solidFill>
                <a:schemeClr val="bg1"/>
              </a:solidFill>
              <a:latin typeface="Verdana" panose="020B0604030504040204" pitchFamily="34" charset="0"/>
              <a:ea typeface="Verdana" panose="020B0604030504040204" pitchFamily="34" charset="0"/>
            </a:endParaRPr>
          </a:p>
        </p:txBody>
      </p:sp>
      <p:sp>
        <p:nvSpPr>
          <p:cNvPr id="7" name="Arrow: Right 6">
            <a:extLst>
              <a:ext uri="{FF2B5EF4-FFF2-40B4-BE49-F238E27FC236}">
                <a16:creationId xmlns:a16="http://schemas.microsoft.com/office/drawing/2014/main" id="{663144C1-2A4B-85B4-0095-824EB4F3B82E}"/>
              </a:ext>
            </a:extLst>
          </p:cNvPr>
          <p:cNvSpPr/>
          <p:nvPr/>
        </p:nvSpPr>
        <p:spPr>
          <a:xfrm>
            <a:off x="1383638" y="2386595"/>
            <a:ext cx="708670" cy="304245"/>
          </a:xfrm>
          <a:prstGeom prst="rightArrow">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grpSp>
        <p:nvGrpSpPr>
          <p:cNvPr id="19" name="Group 18">
            <a:extLst>
              <a:ext uri="{FF2B5EF4-FFF2-40B4-BE49-F238E27FC236}">
                <a16:creationId xmlns:a16="http://schemas.microsoft.com/office/drawing/2014/main" id="{EDBD8295-C77A-9343-E2F6-298809AFCAA2}"/>
              </a:ext>
            </a:extLst>
          </p:cNvPr>
          <p:cNvGrpSpPr/>
          <p:nvPr/>
        </p:nvGrpSpPr>
        <p:grpSpPr>
          <a:xfrm>
            <a:off x="2223436" y="1511680"/>
            <a:ext cx="9455468" cy="3137667"/>
            <a:chOff x="2012878" y="3607477"/>
            <a:chExt cx="9974055" cy="1867594"/>
          </a:xfrm>
        </p:grpSpPr>
        <p:grpSp>
          <p:nvGrpSpPr>
            <p:cNvPr id="16" name="Group 15">
              <a:extLst>
                <a:ext uri="{FF2B5EF4-FFF2-40B4-BE49-F238E27FC236}">
                  <a16:creationId xmlns:a16="http://schemas.microsoft.com/office/drawing/2014/main" id="{7DF66FB0-AE10-6568-8FAF-014CCEF4F6B3}"/>
                </a:ext>
              </a:extLst>
            </p:cNvPr>
            <p:cNvGrpSpPr/>
            <p:nvPr/>
          </p:nvGrpSpPr>
          <p:grpSpPr>
            <a:xfrm>
              <a:off x="2012878" y="3607477"/>
              <a:ext cx="9974055" cy="1867594"/>
              <a:chOff x="1982896" y="3735970"/>
              <a:chExt cx="9974055" cy="1867594"/>
            </a:xfrm>
          </p:grpSpPr>
          <p:sp>
            <p:nvSpPr>
              <p:cNvPr id="10" name="Rectangle 9">
                <a:extLst>
                  <a:ext uri="{FF2B5EF4-FFF2-40B4-BE49-F238E27FC236}">
                    <a16:creationId xmlns:a16="http://schemas.microsoft.com/office/drawing/2014/main" id="{ABB5ED4E-ABFD-AE9D-BF69-6E05C22681BB}"/>
                  </a:ext>
                </a:extLst>
              </p:cNvPr>
              <p:cNvSpPr/>
              <p:nvPr/>
            </p:nvSpPr>
            <p:spPr>
              <a:xfrm>
                <a:off x="1993607" y="3937532"/>
                <a:ext cx="9952632" cy="166603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lv-LV" sz="1400" dirty="0">
                  <a:solidFill>
                    <a:srgbClr val="002060"/>
                  </a:solidFill>
                  <a:highlight>
                    <a:srgbClr val="FFFF00"/>
                  </a:highlight>
                  <a:latin typeface="Verdana"/>
                  <a:ea typeface="Verdana"/>
                </a:endParaRPr>
              </a:p>
            </p:txBody>
          </p:sp>
          <p:sp>
            <p:nvSpPr>
              <p:cNvPr id="11" name="Rectangle 10">
                <a:extLst>
                  <a:ext uri="{FF2B5EF4-FFF2-40B4-BE49-F238E27FC236}">
                    <a16:creationId xmlns:a16="http://schemas.microsoft.com/office/drawing/2014/main" id="{552E3E6A-9640-2692-65B9-828E92D4B5D8}"/>
                  </a:ext>
                </a:extLst>
              </p:cNvPr>
              <p:cNvSpPr/>
              <p:nvPr/>
            </p:nvSpPr>
            <p:spPr>
              <a:xfrm>
                <a:off x="1982896" y="3735970"/>
                <a:ext cx="9974055" cy="200117"/>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lv-LV" sz="1400" b="1" dirty="0">
                  <a:solidFill>
                    <a:schemeClr val="bg1"/>
                  </a:solidFill>
                  <a:latin typeface="Verdana" panose="020B0604030504040204" pitchFamily="34" charset="0"/>
                  <a:ea typeface="Verdana" panose="020B0604030504040204" pitchFamily="34" charset="0"/>
                </a:endParaRPr>
              </a:p>
            </p:txBody>
          </p:sp>
        </p:grpSp>
        <p:sp>
          <p:nvSpPr>
            <p:cNvPr id="18" name="TextBox 17">
              <a:extLst>
                <a:ext uri="{FF2B5EF4-FFF2-40B4-BE49-F238E27FC236}">
                  <a16:creationId xmlns:a16="http://schemas.microsoft.com/office/drawing/2014/main" id="{44B42AC3-42A0-C0A4-DD34-5A188518134D}"/>
                </a:ext>
              </a:extLst>
            </p:cNvPr>
            <p:cNvSpPr txBox="1"/>
            <p:nvPr/>
          </p:nvSpPr>
          <p:spPr>
            <a:xfrm>
              <a:off x="2045012" y="3858224"/>
              <a:ext cx="9931209" cy="1580048"/>
            </a:xfrm>
            <a:prstGeom prst="rect">
              <a:avLst/>
            </a:prstGeom>
            <a:noFill/>
          </p:spPr>
          <p:txBody>
            <a:bodyPr wrap="square">
              <a:spAutoFit/>
            </a:bodyPr>
            <a:lstStyle/>
            <a:p>
              <a:pPr algn="just"/>
              <a:r>
                <a:rPr lang="lv-LV" sz="1850" dirty="0">
                  <a:latin typeface="Verdana" panose="020B0604030504040204" pitchFamily="34" charset="0"/>
                  <a:ea typeface="Verdana" panose="020B0604030504040204" pitchFamily="34" charset="0"/>
                </a:rPr>
                <a:t>VARAM piedāvā ieviest vienotu pieeju dokumentu pārvaldības procesos valsts pārvaldē, attīstot Vienota dokumentu vadības centra darbības modeli.</a:t>
              </a:r>
            </a:p>
            <a:p>
              <a:pPr algn="just"/>
              <a:endParaRPr lang="lv-LV" sz="1850" dirty="0">
                <a:latin typeface="Verdana" panose="020B0604030504040204" pitchFamily="34" charset="0"/>
                <a:ea typeface="Verdana" panose="020B0604030504040204" pitchFamily="34" charset="0"/>
              </a:endParaRPr>
            </a:p>
            <a:p>
              <a:pPr algn="just"/>
              <a:r>
                <a:rPr lang="lv-LV" sz="1850" dirty="0">
                  <a:latin typeface="Verdana" panose="020B0604030504040204" pitchFamily="34" charset="0"/>
                  <a:ea typeface="Verdana" panose="020B0604030504040204" pitchFamily="34" charset="0"/>
                </a:rPr>
                <a:t>Informatīvais ziņojums "Par vienotu pieeju dokumentu pārvaldības procesos" (25-TA-1413) ir izskatīts MK 30.09.2025 sēdē (MK protokols Nr. 40 28. §).</a:t>
              </a:r>
            </a:p>
            <a:p>
              <a:pPr algn="just"/>
              <a:endParaRPr lang="lv-LV" sz="1850" dirty="0">
                <a:latin typeface="Verdana" panose="020B0604030504040204" pitchFamily="34" charset="0"/>
                <a:ea typeface="Verdana" panose="020B0604030504040204" pitchFamily="34" charset="0"/>
              </a:endParaRPr>
            </a:p>
            <a:p>
              <a:pPr algn="just"/>
              <a:r>
                <a:rPr lang="lv-LV" sz="1850" dirty="0">
                  <a:latin typeface="Verdana" panose="020B0604030504040204" pitchFamily="34" charset="0"/>
                  <a:ea typeface="Verdana" panose="020B0604030504040204" pitchFamily="34" charset="0"/>
                </a:rPr>
                <a:t>Izstrādāta ERAF projekta pase (TAP 26-TA-30), saskaņošanas TAP portālā. Tiek veikts pētījums par valsts pārvaldes iestāžu DVS un dokumentu pārvaldības procesiem un apkopoti dati Konceptuālā ziņojuma sagatavošanai.</a:t>
              </a:r>
              <a:endParaRPr lang="es-ES" sz="1850" dirty="0">
                <a:latin typeface="Verdana" panose="020B0604030504040204" pitchFamily="34" charset="0"/>
                <a:ea typeface="Verdana" panose="020B0604030504040204" pitchFamily="34" charset="0"/>
              </a:endParaRPr>
            </a:p>
          </p:txBody>
        </p:sp>
        <p:sp>
          <p:nvSpPr>
            <p:cNvPr id="21" name="TextBox 20">
              <a:extLst>
                <a:ext uri="{FF2B5EF4-FFF2-40B4-BE49-F238E27FC236}">
                  <a16:creationId xmlns:a16="http://schemas.microsoft.com/office/drawing/2014/main" id="{20EA7DBD-4BC0-7F56-6146-37D53C9C0013}"/>
                </a:ext>
              </a:extLst>
            </p:cNvPr>
            <p:cNvSpPr txBox="1"/>
            <p:nvPr/>
          </p:nvSpPr>
          <p:spPr>
            <a:xfrm>
              <a:off x="7113841" y="3990439"/>
              <a:ext cx="4730707" cy="307777"/>
            </a:xfrm>
            <a:prstGeom prst="rect">
              <a:avLst/>
            </a:prstGeom>
            <a:noFill/>
          </p:spPr>
          <p:txBody>
            <a:bodyPr wrap="square">
              <a:spAutoFit/>
            </a:bodyPr>
            <a:lstStyle/>
            <a:p>
              <a:pPr algn="ctr"/>
              <a:endParaRPr lang="lv-LV" sz="1400" dirty="0">
                <a:solidFill>
                  <a:schemeClr val="accent1">
                    <a:lumMod val="50000"/>
                  </a:schemeClr>
                </a:solidFill>
                <a:latin typeface="Verdana" panose="020B0604030504040204" pitchFamily="34" charset="0"/>
                <a:ea typeface="Verdana" panose="020B0604030504040204" pitchFamily="34" charset="0"/>
              </a:endParaRPr>
            </a:p>
          </p:txBody>
        </p:sp>
      </p:grpSp>
      <p:sp>
        <p:nvSpPr>
          <p:cNvPr id="2" name="TextBox 1">
            <a:extLst>
              <a:ext uri="{FF2B5EF4-FFF2-40B4-BE49-F238E27FC236}">
                <a16:creationId xmlns:a16="http://schemas.microsoft.com/office/drawing/2014/main" id="{44B4B78B-F791-69C2-1A46-89A86222302D}"/>
              </a:ext>
            </a:extLst>
          </p:cNvPr>
          <p:cNvSpPr txBox="1"/>
          <p:nvPr/>
        </p:nvSpPr>
        <p:spPr>
          <a:xfrm>
            <a:off x="1552956" y="237702"/>
            <a:ext cx="9684242" cy="954107"/>
          </a:xfrm>
          <a:prstGeom prst="rect">
            <a:avLst/>
          </a:prstGeom>
          <a:noFill/>
        </p:spPr>
        <p:txBody>
          <a:bodyPr wrap="square" rtlCol="0">
            <a:spAutoFit/>
          </a:bodyPr>
          <a:lstStyle/>
          <a:p>
            <a:pPr algn="ctr"/>
            <a:r>
              <a:rPr lang="lv-LV" sz="2800" b="1" dirty="0">
                <a:solidFill>
                  <a:srgbClr val="006600"/>
                </a:solidFill>
                <a:latin typeface="Verdana" panose="020B0604030504040204" pitchFamily="34" charset="0"/>
                <a:ea typeface="Verdana" panose="020B0604030504040204" pitchFamily="34" charset="0"/>
              </a:rPr>
              <a:t>VARAM  </a:t>
            </a:r>
          </a:p>
          <a:p>
            <a:pPr algn="ctr"/>
            <a:r>
              <a:rPr lang="lv-LV" sz="2800" b="1" dirty="0">
                <a:solidFill>
                  <a:srgbClr val="006600"/>
                </a:solidFill>
                <a:latin typeface="Verdana" panose="020B0604030504040204" pitchFamily="34" charset="0"/>
                <a:ea typeface="Verdana" panose="020B0604030504040204" pitchFamily="34" charset="0"/>
              </a:rPr>
              <a:t>strukturālās reformas</a:t>
            </a:r>
          </a:p>
        </p:txBody>
      </p:sp>
      <p:grpSp>
        <p:nvGrpSpPr>
          <p:cNvPr id="3" name="Group 2">
            <a:extLst>
              <a:ext uri="{FF2B5EF4-FFF2-40B4-BE49-F238E27FC236}">
                <a16:creationId xmlns:a16="http://schemas.microsoft.com/office/drawing/2014/main" id="{4B70AE97-3856-C418-395D-6FA91C6D6C1E}"/>
              </a:ext>
            </a:extLst>
          </p:cNvPr>
          <p:cNvGrpSpPr/>
          <p:nvPr/>
        </p:nvGrpSpPr>
        <p:grpSpPr>
          <a:xfrm>
            <a:off x="2233590" y="4547576"/>
            <a:ext cx="9455468" cy="1597486"/>
            <a:chOff x="2012878" y="3607476"/>
            <a:chExt cx="9974055" cy="1944646"/>
          </a:xfrm>
        </p:grpSpPr>
        <p:grpSp>
          <p:nvGrpSpPr>
            <p:cNvPr id="4" name="Group 3">
              <a:extLst>
                <a:ext uri="{FF2B5EF4-FFF2-40B4-BE49-F238E27FC236}">
                  <a16:creationId xmlns:a16="http://schemas.microsoft.com/office/drawing/2014/main" id="{E1AA55F5-AB8A-6E9F-F885-CDF6E93FB9BC}"/>
                </a:ext>
              </a:extLst>
            </p:cNvPr>
            <p:cNvGrpSpPr/>
            <p:nvPr/>
          </p:nvGrpSpPr>
          <p:grpSpPr>
            <a:xfrm>
              <a:off x="2012878" y="3607476"/>
              <a:ext cx="9974055" cy="1944646"/>
              <a:chOff x="1982896" y="3735969"/>
              <a:chExt cx="9974055" cy="1944646"/>
            </a:xfrm>
          </p:grpSpPr>
          <p:sp>
            <p:nvSpPr>
              <p:cNvPr id="9" name="Rectangle 8">
                <a:extLst>
                  <a:ext uri="{FF2B5EF4-FFF2-40B4-BE49-F238E27FC236}">
                    <a16:creationId xmlns:a16="http://schemas.microsoft.com/office/drawing/2014/main" id="{3AB291E4-0A59-F9C4-750F-1DFE75B52349}"/>
                  </a:ext>
                </a:extLst>
              </p:cNvPr>
              <p:cNvSpPr/>
              <p:nvPr/>
            </p:nvSpPr>
            <p:spPr>
              <a:xfrm>
                <a:off x="2004319" y="4014583"/>
                <a:ext cx="9952632" cy="166603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lv-LV" sz="1400" dirty="0">
                  <a:solidFill>
                    <a:srgbClr val="002060"/>
                  </a:solidFill>
                  <a:highlight>
                    <a:srgbClr val="FFFF00"/>
                  </a:highlight>
                  <a:latin typeface="Verdana"/>
                  <a:ea typeface="Verdana"/>
                </a:endParaRPr>
              </a:p>
            </p:txBody>
          </p:sp>
          <p:sp>
            <p:nvSpPr>
              <p:cNvPr id="12" name="Rectangle 11">
                <a:extLst>
                  <a:ext uri="{FF2B5EF4-FFF2-40B4-BE49-F238E27FC236}">
                    <a16:creationId xmlns:a16="http://schemas.microsoft.com/office/drawing/2014/main" id="{83920653-649E-360B-6571-B2936B4EF99D}"/>
                  </a:ext>
                </a:extLst>
              </p:cNvPr>
              <p:cNvSpPr/>
              <p:nvPr/>
            </p:nvSpPr>
            <p:spPr>
              <a:xfrm>
                <a:off x="1982896" y="3735969"/>
                <a:ext cx="9974055" cy="319708"/>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lv-LV" sz="1400" b="1" dirty="0">
                  <a:solidFill>
                    <a:schemeClr val="bg1"/>
                  </a:solidFill>
                  <a:latin typeface="Verdana" panose="020B0604030504040204" pitchFamily="34" charset="0"/>
                  <a:ea typeface="Verdana" panose="020B0604030504040204" pitchFamily="34" charset="0"/>
                </a:endParaRPr>
              </a:p>
            </p:txBody>
          </p:sp>
        </p:grpSp>
        <p:sp>
          <p:nvSpPr>
            <p:cNvPr id="5" name="TextBox 4">
              <a:extLst>
                <a:ext uri="{FF2B5EF4-FFF2-40B4-BE49-F238E27FC236}">
                  <a16:creationId xmlns:a16="http://schemas.microsoft.com/office/drawing/2014/main" id="{3DADFE85-FF72-28BC-7AD3-EBD00059F759}"/>
                </a:ext>
              </a:extLst>
            </p:cNvPr>
            <p:cNvSpPr txBox="1"/>
            <p:nvPr/>
          </p:nvSpPr>
          <p:spPr>
            <a:xfrm>
              <a:off x="2234474" y="3927184"/>
              <a:ext cx="8914680" cy="355944"/>
            </a:xfrm>
            <a:prstGeom prst="rect">
              <a:avLst/>
            </a:prstGeom>
            <a:noFill/>
          </p:spPr>
          <p:txBody>
            <a:bodyPr wrap="square">
              <a:spAutoFit/>
            </a:bodyPr>
            <a:lstStyle/>
            <a:p>
              <a:pPr algn="just"/>
              <a:endParaRPr lang="es-ES" sz="2400"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B5CDD2CE-C298-BA35-FAC9-5F1781C1DC76}"/>
                </a:ext>
              </a:extLst>
            </p:cNvPr>
            <p:cNvSpPr txBox="1"/>
            <p:nvPr/>
          </p:nvSpPr>
          <p:spPr>
            <a:xfrm>
              <a:off x="7113841" y="3990439"/>
              <a:ext cx="4730707" cy="307777"/>
            </a:xfrm>
            <a:prstGeom prst="rect">
              <a:avLst/>
            </a:prstGeom>
            <a:noFill/>
          </p:spPr>
          <p:txBody>
            <a:bodyPr wrap="square">
              <a:spAutoFit/>
            </a:bodyPr>
            <a:lstStyle/>
            <a:p>
              <a:pPr algn="ctr"/>
              <a:endParaRPr lang="lv-LV" sz="1400" dirty="0">
                <a:solidFill>
                  <a:schemeClr val="accent1">
                    <a:lumMod val="50000"/>
                  </a:schemeClr>
                </a:solidFill>
                <a:latin typeface="Verdana" panose="020B0604030504040204" pitchFamily="34" charset="0"/>
                <a:ea typeface="Verdana" panose="020B0604030504040204" pitchFamily="34" charset="0"/>
              </a:endParaRPr>
            </a:p>
          </p:txBody>
        </p:sp>
      </p:grpSp>
      <p:sp>
        <p:nvSpPr>
          <p:cNvPr id="13" name="Arrow: Right 12">
            <a:extLst>
              <a:ext uri="{FF2B5EF4-FFF2-40B4-BE49-F238E27FC236}">
                <a16:creationId xmlns:a16="http://schemas.microsoft.com/office/drawing/2014/main" id="{029AE651-7D70-8696-F0C0-573B5F6418FB}"/>
              </a:ext>
            </a:extLst>
          </p:cNvPr>
          <p:cNvSpPr/>
          <p:nvPr/>
        </p:nvSpPr>
        <p:spPr>
          <a:xfrm>
            <a:off x="1390211" y="4784541"/>
            <a:ext cx="708670" cy="304245"/>
          </a:xfrm>
          <a:prstGeom prst="rightArrow">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extBox 14">
            <a:extLst>
              <a:ext uri="{FF2B5EF4-FFF2-40B4-BE49-F238E27FC236}">
                <a16:creationId xmlns:a16="http://schemas.microsoft.com/office/drawing/2014/main" id="{B212CEFF-514C-7EA6-069D-95E997DB319F}"/>
              </a:ext>
            </a:extLst>
          </p:cNvPr>
          <p:cNvSpPr txBox="1"/>
          <p:nvPr/>
        </p:nvSpPr>
        <p:spPr>
          <a:xfrm>
            <a:off x="2333795" y="5023050"/>
            <a:ext cx="9210127" cy="677108"/>
          </a:xfrm>
          <a:prstGeom prst="rect">
            <a:avLst/>
          </a:prstGeom>
          <a:noFill/>
        </p:spPr>
        <p:txBody>
          <a:bodyPr wrap="square">
            <a:spAutoFit/>
          </a:bodyPr>
          <a:lstStyle/>
          <a:p>
            <a:pPr algn="just"/>
            <a:r>
              <a:rPr lang="lv-LV" sz="1900" dirty="0">
                <a:latin typeface="Verdana" panose="020B0604030504040204" pitchFamily="34" charset="0"/>
                <a:ea typeface="Verdana" panose="020B0604030504040204" pitchFamily="34" charset="0"/>
              </a:rPr>
              <a:t>Latvijas Nacionālā botāniskā dārza pievienošana Dabas aizsardzības pārvaldei, kā vienojošu elementu izmantojot dabas izglītību ar 1.01.2026.</a:t>
            </a:r>
          </a:p>
        </p:txBody>
      </p:sp>
      <p:sp>
        <p:nvSpPr>
          <p:cNvPr id="14" name="Slide Number Placeholder 13">
            <a:extLst>
              <a:ext uri="{FF2B5EF4-FFF2-40B4-BE49-F238E27FC236}">
                <a16:creationId xmlns:a16="http://schemas.microsoft.com/office/drawing/2014/main" id="{A40E84D1-78C0-6A27-FD02-B7E872FB7D8B}"/>
              </a:ext>
            </a:extLst>
          </p:cNvPr>
          <p:cNvSpPr>
            <a:spLocks noGrp="1"/>
          </p:cNvSpPr>
          <p:nvPr>
            <p:ph type="sldNum" sz="quarter" idx="18"/>
          </p:nvPr>
        </p:nvSpPr>
        <p:spPr/>
        <p:txBody>
          <a:bodyPr/>
          <a:lstStyle/>
          <a:p>
            <a:fld id="{A4EC0522-D5CF-4FDD-85E3-6E22DB726A47}" type="slidenum">
              <a:rPr lang="en-US" altLang="lv-LV" smtClean="0"/>
              <a:pPr/>
              <a:t>8</a:t>
            </a:fld>
            <a:endParaRPr lang="en-US" altLang="lv-LV"/>
          </a:p>
        </p:txBody>
      </p:sp>
    </p:spTree>
    <p:extLst>
      <p:ext uri="{BB962C8B-B14F-4D97-AF65-F5344CB8AC3E}">
        <p14:creationId xmlns:p14="http://schemas.microsoft.com/office/powerpoint/2010/main" val="3147849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screen with green text&#10;&#10;AI-generated content may be incorrect.">
            <a:extLst>
              <a:ext uri="{FF2B5EF4-FFF2-40B4-BE49-F238E27FC236}">
                <a16:creationId xmlns:a16="http://schemas.microsoft.com/office/drawing/2014/main" id="{6B4DA723-7061-92C3-6B23-51623ADA1FBC}"/>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0"/>
                    </a14:imgEffect>
                  </a14:imgLayer>
                </a14:imgProps>
              </a:ext>
              <a:ext uri="{28A0092B-C50C-407E-A947-70E740481C1C}">
                <a14:useLocalDpi xmlns:a14="http://schemas.microsoft.com/office/drawing/2010/main" val="0"/>
              </a:ext>
            </a:extLst>
          </a:blip>
          <a:stretch>
            <a:fillRect/>
          </a:stretch>
        </p:blipFill>
        <p:spPr>
          <a:xfrm>
            <a:off x="183720" y="228600"/>
            <a:ext cx="12046085" cy="6172200"/>
          </a:xfrm>
          <a:prstGeom prst="rect">
            <a:avLst/>
          </a:prstGeom>
        </p:spPr>
      </p:pic>
      <p:graphicFrame>
        <p:nvGraphicFramePr>
          <p:cNvPr id="8" name="Content Placeholder 9">
            <a:extLst>
              <a:ext uri="{FF2B5EF4-FFF2-40B4-BE49-F238E27FC236}">
                <a16:creationId xmlns:a16="http://schemas.microsoft.com/office/drawing/2014/main" id="{74109523-BFAB-F5D7-A83B-8B372AD40866}"/>
              </a:ext>
            </a:extLst>
          </p:cNvPr>
          <p:cNvGraphicFramePr>
            <a:graphicFrameLocks noGrp="1"/>
          </p:cNvGraphicFramePr>
          <p:nvPr>
            <p:ph idx="1"/>
            <p:extLst>
              <p:ext uri="{D42A27DB-BD31-4B8C-83A1-F6EECF244321}">
                <p14:modId xmlns:p14="http://schemas.microsoft.com/office/powerpoint/2010/main" val="2453803804"/>
              </p:ext>
            </p:extLst>
          </p:nvPr>
        </p:nvGraphicFramePr>
        <p:xfrm>
          <a:off x="747047" y="2433023"/>
          <a:ext cx="11038555" cy="4003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Slide Number Placeholder 10">
            <a:extLst>
              <a:ext uri="{FF2B5EF4-FFF2-40B4-BE49-F238E27FC236}">
                <a16:creationId xmlns:a16="http://schemas.microsoft.com/office/drawing/2014/main" id="{751C8EB2-5A29-FE13-29E3-5BEA2F650855}"/>
              </a:ext>
            </a:extLst>
          </p:cNvPr>
          <p:cNvSpPr>
            <a:spLocks noGrp="1"/>
          </p:cNvSpPr>
          <p:nvPr>
            <p:ph type="sldNum" sz="quarter" idx="13"/>
          </p:nvPr>
        </p:nvSpPr>
        <p:spPr/>
        <p:txBody>
          <a:bodyPr/>
          <a:lstStyle/>
          <a:p>
            <a:pPr>
              <a:defRPr/>
            </a:pPr>
            <a:fld id="{CA50152C-A5AE-4037-8E77-C398DB665690}" type="slidenum">
              <a:rPr lang="en-US" altLang="en-US" smtClean="0"/>
              <a:pPr>
                <a:defRPr/>
              </a:pPr>
              <a:t>9</a:t>
            </a:fld>
            <a:endParaRPr lang="en-US" altLang="en-US"/>
          </a:p>
        </p:txBody>
      </p:sp>
      <p:graphicFrame>
        <p:nvGraphicFramePr>
          <p:cNvPr id="5" name="Diagram 4">
            <a:extLst>
              <a:ext uri="{FF2B5EF4-FFF2-40B4-BE49-F238E27FC236}">
                <a16:creationId xmlns:a16="http://schemas.microsoft.com/office/drawing/2014/main" id="{74DD521A-3F93-C35D-F6EE-BEE4F45D013F}"/>
              </a:ext>
            </a:extLst>
          </p:cNvPr>
          <p:cNvGraphicFramePr/>
          <p:nvPr>
            <p:extLst>
              <p:ext uri="{D42A27DB-BD31-4B8C-83A1-F6EECF244321}">
                <p14:modId xmlns:p14="http://schemas.microsoft.com/office/powerpoint/2010/main" val="1360095012"/>
              </p:ext>
            </p:extLst>
          </p:nvPr>
        </p:nvGraphicFramePr>
        <p:xfrm>
          <a:off x="3168502" y="1432476"/>
          <a:ext cx="4498390" cy="103664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Title 1">
            <a:extLst>
              <a:ext uri="{FF2B5EF4-FFF2-40B4-BE49-F238E27FC236}">
                <a16:creationId xmlns:a16="http://schemas.microsoft.com/office/drawing/2014/main" id="{4AF1D6B7-6BD7-0D07-71A5-C6D84496694A}"/>
              </a:ext>
            </a:extLst>
          </p:cNvPr>
          <p:cNvSpPr txBox="1">
            <a:spLocks/>
          </p:cNvSpPr>
          <p:nvPr/>
        </p:nvSpPr>
        <p:spPr>
          <a:xfrm>
            <a:off x="2387600" y="381000"/>
            <a:ext cx="8128000" cy="10366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dirty="0">
                <a:solidFill>
                  <a:srgbClr val="29702A"/>
                </a:solidFill>
                <a:cs typeface="Arial" panose="020B0604020202020204" pitchFamily="34" charset="0"/>
              </a:rPr>
              <a:t>Vienota DVS – pamats modernai valsts pārvaldei</a:t>
            </a:r>
            <a:endParaRPr lang="lv-LV" dirty="0"/>
          </a:p>
        </p:txBody>
      </p:sp>
    </p:spTree>
    <p:extLst>
      <p:ext uri="{BB962C8B-B14F-4D97-AF65-F5344CB8AC3E}">
        <p14:creationId xmlns:p14="http://schemas.microsoft.com/office/powerpoint/2010/main" val="37764861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f464ac95-e47f-40fc-891c-63092e2ace40" xsi:nil="true"/>
    <lcf76f155ced4ddcb4097134ff3c332f xmlns="402439f9-fe02-4e18-b7cc-bed7c3c1385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s" ma:contentTypeID="0x0101002C6AEF1D4B296D4EA161FF6C5BAA837B" ma:contentTypeVersion="19" ma:contentTypeDescription="Izveidot jaunu dokumentu." ma:contentTypeScope="" ma:versionID="b359361aba8cb9b4404f31f7622dc2d0">
  <xsd:schema xmlns:xsd="http://www.w3.org/2001/XMLSchema" xmlns:xs="http://www.w3.org/2001/XMLSchema" xmlns:p="http://schemas.microsoft.com/office/2006/metadata/properties" xmlns:ns1="http://schemas.microsoft.com/sharepoint/v3" xmlns:ns2="402439f9-fe02-4e18-b7cc-bed7c3c13852" xmlns:ns3="f464ac95-e47f-40fc-891c-63092e2ace40" targetNamespace="http://schemas.microsoft.com/office/2006/metadata/properties" ma:root="true" ma:fieldsID="453da6c49dceaa661111fd45aeac68ea" ns1:_="" ns2:_="" ns3:_="">
    <xsd:import namespace="http://schemas.microsoft.com/sharepoint/v3"/>
    <xsd:import namespace="402439f9-fe02-4e18-b7cc-bed7c3c13852"/>
    <xsd:import namespace="f464ac95-e47f-40fc-891c-63092e2ace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Vienotās atbilstības politikas rekvizīti" ma:hidden="true" ma:internalName="_ip_UnifiedCompliancePolicyProperties">
      <xsd:simpleType>
        <xsd:restriction base="dms:Note"/>
      </xsd:simpleType>
    </xsd:element>
    <xsd:element name="_ip_UnifiedCompliancePolicyUIAction" ma:index="25" nillable="true" ma:displayName="Vienotās atbilstības politikas UI darbība"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2439f9-fe02-4e18-b7cc-bed7c3c138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Attēlu atzīmes" ma:readOnly="false" ma:fieldId="{5cf76f15-5ced-4ddc-b409-7134ff3c332f}" ma:taxonomyMulti="true" ma:sspId="c20d572e-93f8-47b3-8c65-cc8b4da651f1"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64ac95-e47f-40fc-891c-63092e2ace40" elementFormDefault="qualified">
    <xsd:import namespace="http://schemas.microsoft.com/office/2006/documentManagement/types"/>
    <xsd:import namespace="http://schemas.microsoft.com/office/infopath/2007/PartnerControls"/>
    <xsd:element name="SharedWithUsers" ma:index="17"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Koplietots ar: detalizēti" ma:internalName="SharedWithDetails" ma:readOnly="true">
      <xsd:simpleType>
        <xsd:restriction base="dms:Note">
          <xsd:maxLength value="255"/>
        </xsd:restriction>
      </xsd:simpleType>
    </xsd:element>
    <xsd:element name="TaxCatchAll" ma:index="21" nillable="true" ma:displayName="Taxonomy Catch All Column" ma:hidden="true" ma:list="{37b995c7-8e08-4e74-8434-3c2829b8687d}" ma:internalName="TaxCatchAll" ma:showField="CatchAllData" ma:web="f464ac95-e47f-40fc-891c-63092e2ace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69A798-799E-4405-B3A0-91DB7CE91F2A}">
  <ds:schemaRefs>
    <ds:schemaRef ds:uri="http://www.w3.org/XML/1998/namespace"/>
    <ds:schemaRef ds:uri="http://purl.org/dc/dcmitype/"/>
    <ds:schemaRef ds:uri="http://purl.org/dc/elements/1.1/"/>
    <ds:schemaRef ds:uri="402439f9-fe02-4e18-b7cc-bed7c3c13852"/>
    <ds:schemaRef ds:uri="http://schemas.microsoft.com/office/infopath/2007/PartnerControls"/>
    <ds:schemaRef ds:uri="http://schemas.microsoft.com/office/2006/documentManagement/types"/>
    <ds:schemaRef ds:uri="http://schemas.openxmlformats.org/package/2006/metadata/core-properties"/>
    <ds:schemaRef ds:uri="f464ac95-e47f-40fc-891c-63092e2ace40"/>
    <ds:schemaRef ds:uri="http://schemas.microsoft.com/sharepoint/v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FE2744FE-E463-48A0-8089-E366C9C9AC64}">
  <ds:schemaRefs>
    <ds:schemaRef ds:uri="http://schemas.microsoft.com/sharepoint/v3/contenttype/forms"/>
  </ds:schemaRefs>
</ds:datastoreItem>
</file>

<file path=customXml/itemProps3.xml><?xml version="1.0" encoding="utf-8"?>
<ds:datastoreItem xmlns:ds="http://schemas.openxmlformats.org/officeDocument/2006/customXml" ds:itemID="{D5963AC5-F233-41EC-AFE9-3F0964BFF08C}">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402439f9-fe02-4e18-b7cc-bed7c3c13852"/>
    <ds:schemaRef ds:uri="f464ac95-e47f-40fc-891c-63092e2ace4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b8a7570-3ec8-4c4e-9532-5dbb2f157b31}" enabled="1" method="Standard" siteId="{fd50a0e4-c289-4266-b7ff-7d9cf5066e91}" removed="0"/>
  <clbl:label id="{a2d593ad-f07d-4c55-87c8-106c26d6ba08}" enabled="0" method="" siteId="{a2d593ad-f07d-4c55-87c8-106c26d6ba08}" removed="1"/>
</clbl:labelList>
</file>

<file path=docProps/app.xml><?xml version="1.0" encoding="utf-8"?>
<Properties xmlns="http://schemas.openxmlformats.org/officeDocument/2006/extended-properties" xmlns:vt="http://schemas.openxmlformats.org/officeDocument/2006/docPropsVTypes">
  <Template>Office 2013 - 2022 Theme</Template>
  <TotalTime>4832</TotalTime>
  <Words>6701</Words>
  <Application>Microsoft Office PowerPoint</Application>
  <PresentationFormat>Widescreen</PresentationFormat>
  <Paragraphs>763</Paragraphs>
  <Slides>45</Slides>
  <Notes>31</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45</vt:i4>
      </vt:variant>
    </vt:vector>
  </HeadingPairs>
  <TitlesOfParts>
    <vt:vector size="62" baseType="lpstr">
      <vt:lpstr>Aptos</vt:lpstr>
      <vt:lpstr>Aptos Display</vt:lpstr>
      <vt:lpstr>Arial</vt:lpstr>
      <vt:lpstr>Calibri</vt:lpstr>
      <vt:lpstr>Raleway</vt:lpstr>
      <vt:lpstr>Roboto</vt:lpstr>
      <vt:lpstr>Symbol</vt:lpstr>
      <vt:lpstr>Tahoma</vt:lpstr>
      <vt:lpstr>Times New Roman</vt:lpstr>
      <vt:lpstr>Trebuchet MS</vt:lpstr>
      <vt:lpstr>Veranda</vt:lpstr>
      <vt:lpstr>Verdana</vt:lpstr>
      <vt:lpstr>Wingdings</vt:lpstr>
      <vt:lpstr>Wingdings 3</vt:lpstr>
      <vt:lpstr>Facet</vt:lpstr>
      <vt:lpstr>Office Theme</vt:lpstr>
      <vt:lpstr>89_Prezentacija_templateLV</vt:lpstr>
      <vt:lpstr>PowerPoint Presentation</vt:lpstr>
      <vt:lpstr>PowerPoint Presentation</vt:lpstr>
      <vt:lpstr>PowerPoint Presentation</vt:lpstr>
      <vt:lpstr>Par VARAM paveiktajiem darbiem </vt:lpstr>
      <vt:lpstr>Par VARAM paveiktajiem darbiem </vt:lpstr>
      <vt:lpstr>Par VARAM paveiktajiem darbiem </vt:lpstr>
      <vt:lpstr>Par VARAM paveiktajiem darbiem</vt:lpstr>
      <vt:lpstr>PowerPoint Presentation</vt:lpstr>
      <vt:lpstr>PowerPoint Presentation</vt:lpstr>
      <vt:lpstr>2025. gada reformas  </vt:lpstr>
      <vt:lpstr>2025. gada faktisko izdevumu sadalījums pa politikas un darbības jomām </vt:lpstr>
      <vt:lpstr>2021.-2027. gada plānošanas perioda VARAM atbildības investīcijas un to progress</vt:lpstr>
      <vt:lpstr>2025. gada izdevumu plāns ar izmaiņām un izpilde pa politikas un darbības jomām, milj. euro </vt:lpstr>
      <vt:lpstr>PowerPoint Presentation</vt:lpstr>
      <vt:lpstr>PowerPoint Presentation</vt:lpstr>
      <vt:lpstr>VARAM 2025. gada politikas kartes un KPI</vt:lpstr>
      <vt:lpstr>VARAM 2026. gada politikas karte un KPI</vt:lpstr>
      <vt:lpstr>VARAM 2027.gada jaunās budžeta programmas</vt:lpstr>
      <vt:lpstr>VARAM papildus mērķu KPI, kas tiks iestrādi budžetā nākamajos gados pēc to iestrādāšanas politikas plānošanas dokumentos  Teritorijas attīstības plānošanas joma </vt:lpstr>
      <vt:lpstr>1. Nozaru vadība un politikas plānošana</vt:lpstr>
      <vt:lpstr>Digitālās dekādes mērķu rādītāji, LV mērķi</vt:lpstr>
      <vt:lpstr>2. Īpaši aizsargājamo dabas teritoriju apsaimniekošana, Latvijas bioloģiskās daudzveidības saglabāšana un vides izpratnes un atbildības motivācijas veidošana sabiedrībā</vt:lpstr>
      <vt:lpstr>PowerPoint Presentation</vt:lpstr>
      <vt:lpstr>PowerPoint Presentation</vt:lpstr>
      <vt:lpstr>Dabas kapitāla un ilgtspējīga ekosistēmu pārvaldība - raksturojošākie darbības rezultatīvie rādītāji (papildus ar 2026.gadu)</vt:lpstr>
      <vt:lpstr>2. jomas raksturojošākie darbības rezultatīvie rādītāji</vt:lpstr>
      <vt:lpstr>PowerPoint Presentation</vt:lpstr>
      <vt:lpstr>3. Reģionu attīstības, teritoriālās sadarbības, publisko pakalpojumu un digitālās transformācijas politikas īstenošana</vt:lpstr>
      <vt:lpstr>PowerPoint Presentation</vt:lpstr>
      <vt:lpstr>3. jomas raksturojošākie darbības rezultatīvie rādītāji</vt:lpstr>
      <vt:lpstr>PowerPoint Presentation</vt:lpstr>
      <vt:lpstr>PowerPoint Presentation</vt:lpstr>
      <vt:lpstr>Pārvaldes digitāli pārveidei stratēģiski svarīgu pakalpojumu attīstības vadība</vt:lpstr>
      <vt:lpstr>Valsts IKT resursu pārvaldības un investīciju portfeļa pārvaldība</vt:lpstr>
      <vt:lpstr>Datu pārvaldība un pieejamība</vt:lpstr>
      <vt:lpstr>Mākslīgā intelekta politikas ieviešana</vt:lpstr>
      <vt:lpstr>Valsts digitālās attīstības aģentūra (VDAA)</vt:lpstr>
      <vt:lpstr>VDAA budžets IT sistēmu uzturēšanai </vt:lpstr>
      <vt:lpstr>VDAA galvenie darbi 2026.gadā</vt:lpstr>
      <vt:lpstr>Bioloģiskās daudzveidības saglabāšana</vt:lpstr>
      <vt:lpstr>Dabas centrs: izglītības+ apmeklētāju centrs</vt:lpstr>
      <vt:lpstr>Pašreizējais un plānotais DC izvietojums un ĪADT apmeklētāju skaits</vt:lpstr>
      <vt:lpstr>Plānotie rezultatīvie rādītāji:</vt:lpstr>
      <vt:lpstr>Cilvēkresuri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Izdevumu pārskatīšana</dc:title>
  <dc:creator>dace.sinkovska@fm.gov.lv</dc:creator>
  <cp:lastModifiedBy>Irēna Koteļņikova</cp:lastModifiedBy>
  <cp:revision>145</cp:revision>
  <cp:lastPrinted>2026-03-19T08:13:15Z</cp:lastPrinted>
  <dcterms:created xsi:type="dcterms:W3CDTF">2022-02-10T13:56:35Z</dcterms:created>
  <dcterms:modified xsi:type="dcterms:W3CDTF">2026-04-27T11:19:31Z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0x0101002C6AEF1D4B296D4EA161FF6C5BAA837B</vt:lpwstr>
  </property>
  <property fmtid="{D5CDD505-2E9C-101B-9397-08002B2CF9AE}" pid="3" name="MediaServiceImageTags">
    <vt:lpwstr/>
  </property>
</Properties>
</file>