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drawings/drawing3.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2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8" r:id="rId4"/>
    <p:sldMasterId id="2147483760" r:id="rId5"/>
    <p:sldMasterId id="2147483808" r:id="rId6"/>
  </p:sldMasterIdLst>
  <p:notesMasterIdLst>
    <p:notesMasterId r:id="rId52"/>
  </p:notesMasterIdLst>
  <p:handoutMasterIdLst>
    <p:handoutMasterId r:id="rId53"/>
  </p:handoutMasterIdLst>
  <p:sldIdLst>
    <p:sldId id="2147470937" r:id="rId7"/>
    <p:sldId id="2147470954" r:id="rId8"/>
    <p:sldId id="2147470961" r:id="rId9"/>
    <p:sldId id="2147470895" r:id="rId10"/>
    <p:sldId id="2147470946" r:id="rId11"/>
    <p:sldId id="2147470947" r:id="rId12"/>
    <p:sldId id="2147470898" r:id="rId13"/>
    <p:sldId id="2147470873" r:id="rId14"/>
    <p:sldId id="2147470896" r:id="rId15"/>
    <p:sldId id="2147470952" r:id="rId16"/>
    <p:sldId id="2147470953" r:id="rId17"/>
    <p:sldId id="2147470918" r:id="rId18"/>
    <p:sldId id="2147470945" r:id="rId19"/>
    <p:sldId id="2147470955" r:id="rId20"/>
    <p:sldId id="2147470956" r:id="rId21"/>
    <p:sldId id="2147470941" r:id="rId22"/>
    <p:sldId id="2147470942" r:id="rId23"/>
    <p:sldId id="2147470944" r:id="rId24"/>
    <p:sldId id="2145706606" r:id="rId25"/>
    <p:sldId id="2145706474" r:id="rId26"/>
    <p:sldId id="2145706570" r:id="rId27"/>
    <p:sldId id="2147470950" r:id="rId28"/>
    <p:sldId id="2147470938" r:id="rId29"/>
    <p:sldId id="2147470962" r:id="rId30"/>
    <p:sldId id="2147470940" r:id="rId31"/>
    <p:sldId id="2145706611" r:id="rId32"/>
    <p:sldId id="2147470951" r:id="rId33"/>
    <p:sldId id="2145706610" r:id="rId34"/>
    <p:sldId id="4942" r:id="rId35"/>
    <p:sldId id="2145706612" r:id="rId36"/>
    <p:sldId id="2145706477" r:id="rId37"/>
    <p:sldId id="2145706607" r:id="rId38"/>
    <p:sldId id="2147470935" r:id="rId39"/>
    <p:sldId id="2147470936" r:id="rId40"/>
    <p:sldId id="2147470932" r:id="rId41"/>
    <p:sldId id="2147470934" r:id="rId42"/>
    <p:sldId id="2147470921" r:id="rId43"/>
    <p:sldId id="2147470922" r:id="rId44"/>
    <p:sldId id="256" r:id="rId45"/>
    <p:sldId id="2147470913" r:id="rId46"/>
    <p:sldId id="2147470914" r:id="rId47"/>
    <p:sldId id="2147470915" r:id="rId48"/>
    <p:sldId id="2147470916" r:id="rId49"/>
    <p:sldId id="2147470912" r:id="rId50"/>
    <p:sldId id="270" r:id="rId5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FF8675-DB68-B871-A453-8D92F9EF7AA5}" name="Dita Grinberga-Ķesele" initials="DG" userId="S::Dita.Grinberga@vni.lv::dcf0bdba-7660-41e4-ba9c-cdf2560bb2a9" providerId="AD"/>
  <p188:author id="{602EC77C-4B2D-D8C3-CF13-64CF8274013D}" name="Sarmīte Ozola" initials="SO" userId="S::sarmite.ozola@vni.lv::f9a960d4-49e8-4add-af09-f381b85aaf46" providerId="AD"/>
  <p188:author id="{08A48F99-D057-A040-9853-64DB0FFFDAED}" name="Indra Stūriška" initials="IS" userId="Indra Stūriška" providerId="None"/>
  <p188:author id="{EDA0909E-05D6-B7FD-3968-2DA50BF7A3C2}" name="Ilze Dzene" initials="ID" userId="Ilze Dzen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749E4A"/>
    <a:srgbClr val="0099CC"/>
    <a:srgbClr val="6699FF"/>
    <a:srgbClr val="FF7C8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8A1D74-8126-45B8-B7F3-5FF0EBD71103}" v="1" dt="2026-04-27T11:12:07.5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971" autoAdjust="0"/>
  </p:normalViewPr>
  <p:slideViewPr>
    <p:cSldViewPr snapToGrid="0">
      <p:cViewPr varScale="1">
        <p:scale>
          <a:sx n="98" d="100"/>
          <a:sy n="98" d="100"/>
        </p:scale>
        <p:origin x="1038" y="84"/>
      </p:cViewPr>
      <p:guideLst/>
    </p:cSldViewPr>
  </p:slideViewPr>
  <p:notesTextViewPr>
    <p:cViewPr>
      <p:scale>
        <a:sx n="1" d="1"/>
        <a:sy n="1" d="1"/>
      </p:scale>
      <p:origin x="0" y="0"/>
    </p:cViewPr>
  </p:notesTextViewPr>
  <p:notesViewPr>
    <p:cSldViewPr snapToGrid="0">
      <p:cViewPr varScale="1">
        <p:scale>
          <a:sx n="59" d="100"/>
          <a:sy n="59" d="100"/>
        </p:scale>
        <p:origin x="3331" y="11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5/10/relationships/revisionInfo" Target="revisionInfo.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ēna Koteļņikova" userId="480c6409-0974-46da-a42e-de3726b8b255" providerId="ADAL" clId="{8E93EE50-A047-4E02-876D-0E5434A5F0C1}"/>
    <pc:docChg chg="undo redo custSel addSld delSld modSld delMainMaster">
      <pc:chgData name="Irēna Koteļņikova" userId="480c6409-0974-46da-a42e-de3726b8b255" providerId="ADAL" clId="{8E93EE50-A047-4E02-876D-0E5434A5F0C1}" dt="2026-04-27T11:19:29.065" v="258" actId="6549"/>
      <pc:docMkLst>
        <pc:docMk/>
      </pc:docMkLst>
      <pc:sldChg chg="del">
        <pc:chgData name="Irēna Koteļņikova" userId="480c6409-0974-46da-a42e-de3726b8b255" providerId="ADAL" clId="{8E93EE50-A047-4E02-876D-0E5434A5F0C1}" dt="2026-04-27T11:07:21.425" v="235" actId="2696"/>
        <pc:sldMkLst>
          <pc:docMk/>
          <pc:sldMk cId="4262829885" sldId="2145706447"/>
        </pc:sldMkLst>
      </pc:sldChg>
      <pc:sldChg chg="del">
        <pc:chgData name="Irēna Koteļņikova" userId="480c6409-0974-46da-a42e-de3726b8b255" providerId="ADAL" clId="{8E93EE50-A047-4E02-876D-0E5434A5F0C1}" dt="2026-04-27T11:01:22.481" v="215" actId="2696"/>
        <pc:sldMkLst>
          <pc:docMk/>
          <pc:sldMk cId="2828621745" sldId="2145706462"/>
        </pc:sldMkLst>
      </pc:sldChg>
      <pc:sldChg chg="del">
        <pc:chgData name="Irēna Koteļņikova" userId="480c6409-0974-46da-a42e-de3726b8b255" providerId="ADAL" clId="{8E93EE50-A047-4E02-876D-0E5434A5F0C1}" dt="2026-04-27T11:07:49.342" v="238" actId="2696"/>
        <pc:sldMkLst>
          <pc:docMk/>
          <pc:sldMk cId="1959644436" sldId="2145706542"/>
        </pc:sldMkLst>
      </pc:sldChg>
      <pc:sldChg chg="del">
        <pc:chgData name="Irēna Koteļņikova" userId="480c6409-0974-46da-a42e-de3726b8b255" providerId="ADAL" clId="{8E93EE50-A047-4E02-876D-0E5434A5F0C1}" dt="2026-04-27T11:07:54.198" v="239" actId="2696"/>
        <pc:sldMkLst>
          <pc:docMk/>
          <pc:sldMk cId="2835185039" sldId="2145706543"/>
        </pc:sldMkLst>
      </pc:sldChg>
      <pc:sldChg chg="del">
        <pc:chgData name="Irēna Koteļņikova" userId="480c6409-0974-46da-a42e-de3726b8b255" providerId="ADAL" clId="{8E93EE50-A047-4E02-876D-0E5434A5F0C1}" dt="2026-04-27T11:08:21.417" v="242" actId="2696"/>
        <pc:sldMkLst>
          <pc:docMk/>
          <pc:sldMk cId="23909045" sldId="2145706544"/>
        </pc:sldMkLst>
      </pc:sldChg>
      <pc:sldChg chg="del">
        <pc:chgData name="Irēna Koteļņikova" userId="480c6409-0974-46da-a42e-de3726b8b255" providerId="ADAL" clId="{8E93EE50-A047-4E02-876D-0E5434A5F0C1}" dt="2026-04-27T11:08:32.164" v="243" actId="2696"/>
        <pc:sldMkLst>
          <pc:docMk/>
          <pc:sldMk cId="495432444" sldId="2145706545"/>
        </pc:sldMkLst>
      </pc:sldChg>
      <pc:sldChg chg="del">
        <pc:chgData name="Irēna Koteļņikova" userId="480c6409-0974-46da-a42e-de3726b8b255" providerId="ADAL" clId="{8E93EE50-A047-4E02-876D-0E5434A5F0C1}" dt="2026-04-27T11:09:00.741" v="245" actId="2696"/>
        <pc:sldMkLst>
          <pc:docMk/>
          <pc:sldMk cId="167039004" sldId="2145706550"/>
        </pc:sldMkLst>
      </pc:sldChg>
      <pc:sldChg chg="del">
        <pc:chgData name="Irēna Koteļņikova" userId="480c6409-0974-46da-a42e-de3726b8b255" providerId="ADAL" clId="{8E93EE50-A047-4E02-876D-0E5434A5F0C1}" dt="2026-04-27T11:09:26.594" v="247" actId="2696"/>
        <pc:sldMkLst>
          <pc:docMk/>
          <pc:sldMk cId="1469474661" sldId="2145706565"/>
        </pc:sldMkLst>
      </pc:sldChg>
      <pc:sldChg chg="del">
        <pc:chgData name="Irēna Koteļņikova" userId="480c6409-0974-46da-a42e-de3726b8b255" providerId="ADAL" clId="{8E93EE50-A047-4E02-876D-0E5434A5F0C1}" dt="2026-04-27T11:09:14.975" v="246" actId="2696"/>
        <pc:sldMkLst>
          <pc:docMk/>
          <pc:sldMk cId="3565565757" sldId="2145706568"/>
        </pc:sldMkLst>
      </pc:sldChg>
      <pc:sldChg chg="modSp mod">
        <pc:chgData name="Irēna Koteļņikova" userId="480c6409-0974-46da-a42e-de3726b8b255" providerId="ADAL" clId="{8E93EE50-A047-4E02-876D-0E5434A5F0C1}" dt="2026-04-27T10:49:35.330" v="96" actId="6549"/>
        <pc:sldMkLst>
          <pc:docMk/>
          <pc:sldMk cId="3676874634" sldId="2145706570"/>
        </pc:sldMkLst>
        <pc:spChg chg="mod">
          <ac:chgData name="Irēna Koteļņikova" userId="480c6409-0974-46da-a42e-de3726b8b255" providerId="ADAL" clId="{8E93EE50-A047-4E02-876D-0E5434A5F0C1}" dt="2026-04-27T10:49:35.330" v="96" actId="6549"/>
          <ac:spMkLst>
            <pc:docMk/>
            <pc:sldMk cId="3676874634" sldId="2145706570"/>
            <ac:spMk id="33" creationId="{E9D1B6E7-F1AA-81A7-426B-0DE841F449D7}"/>
          </ac:spMkLst>
        </pc:spChg>
      </pc:sldChg>
      <pc:sldChg chg="del">
        <pc:chgData name="Irēna Koteļņikova" userId="480c6409-0974-46da-a42e-de3726b8b255" providerId="ADAL" clId="{8E93EE50-A047-4E02-876D-0E5434A5F0C1}" dt="2026-04-27T11:07:24.442" v="236" actId="2696"/>
        <pc:sldMkLst>
          <pc:docMk/>
          <pc:sldMk cId="979469981" sldId="2145706573"/>
        </pc:sldMkLst>
      </pc:sldChg>
      <pc:sldChg chg="del">
        <pc:chgData name="Irēna Koteļņikova" userId="480c6409-0974-46da-a42e-de3726b8b255" providerId="ADAL" clId="{8E93EE50-A047-4E02-876D-0E5434A5F0C1}" dt="2026-04-27T11:02:47.686" v="217" actId="2696"/>
        <pc:sldMkLst>
          <pc:docMk/>
          <pc:sldMk cId="3144739191" sldId="2145706602"/>
        </pc:sldMkLst>
      </pc:sldChg>
      <pc:sldChg chg="del">
        <pc:chgData name="Irēna Koteļņikova" userId="480c6409-0974-46da-a42e-de3726b8b255" providerId="ADAL" clId="{8E93EE50-A047-4E02-876D-0E5434A5F0C1}" dt="2026-04-27T11:02:16.451" v="216" actId="2696"/>
        <pc:sldMkLst>
          <pc:docMk/>
          <pc:sldMk cId="3410496469" sldId="2145706605"/>
        </pc:sldMkLst>
      </pc:sldChg>
      <pc:sldChg chg="add del">
        <pc:chgData name="Irēna Koteļņikova" userId="480c6409-0974-46da-a42e-de3726b8b255" providerId="ADAL" clId="{8E93EE50-A047-4E02-876D-0E5434A5F0C1}" dt="2026-04-27T11:12:07.517" v="251"/>
        <pc:sldMkLst>
          <pc:docMk/>
          <pc:sldMk cId="3949990114" sldId="2145706607"/>
        </pc:sldMkLst>
      </pc:sldChg>
      <pc:sldChg chg="del">
        <pc:chgData name="Irēna Koteļņikova" userId="480c6409-0974-46da-a42e-de3726b8b255" providerId="ADAL" clId="{8E93EE50-A047-4E02-876D-0E5434A5F0C1}" dt="2026-04-27T10:59:59.365" v="214" actId="2696"/>
        <pc:sldMkLst>
          <pc:docMk/>
          <pc:sldMk cId="32389460" sldId="2147470888"/>
        </pc:sldMkLst>
      </pc:sldChg>
      <pc:sldChg chg="del">
        <pc:chgData name="Irēna Koteļņikova" userId="480c6409-0974-46da-a42e-de3726b8b255" providerId="ADAL" clId="{8E93EE50-A047-4E02-876D-0E5434A5F0C1}" dt="2026-04-27T10:33:17.460" v="0" actId="2696"/>
        <pc:sldMkLst>
          <pc:docMk/>
          <pc:sldMk cId="3350577595" sldId="2147470919"/>
        </pc:sldMkLst>
      </pc:sldChg>
      <pc:sldChg chg="del">
        <pc:chgData name="Irēna Koteļņikova" userId="480c6409-0974-46da-a42e-de3726b8b255" providerId="ADAL" clId="{8E93EE50-A047-4E02-876D-0E5434A5F0C1}" dt="2026-04-27T10:33:22.738" v="1" actId="2696"/>
        <pc:sldMkLst>
          <pc:docMk/>
          <pc:sldMk cId="2618837638" sldId="2147470920"/>
        </pc:sldMkLst>
      </pc:sldChg>
      <pc:sldChg chg="del">
        <pc:chgData name="Irēna Koteļņikova" userId="480c6409-0974-46da-a42e-de3726b8b255" providerId="ADAL" clId="{8E93EE50-A047-4E02-876D-0E5434A5F0C1}" dt="2026-04-27T11:08:45.241" v="244" actId="2696"/>
        <pc:sldMkLst>
          <pc:docMk/>
          <pc:sldMk cId="1375886749" sldId="2147470931"/>
        </pc:sldMkLst>
      </pc:sldChg>
      <pc:sldChg chg="add del">
        <pc:chgData name="Irēna Koteļņikova" userId="480c6409-0974-46da-a42e-de3726b8b255" providerId="ADAL" clId="{8E93EE50-A047-4E02-876D-0E5434A5F0C1}" dt="2026-04-27T11:08:04.904" v="241" actId="2696"/>
        <pc:sldMkLst>
          <pc:docMk/>
          <pc:sldMk cId="0" sldId="2147470935"/>
        </pc:sldMkLst>
      </pc:sldChg>
      <pc:sldChg chg="modSp mod">
        <pc:chgData name="Irēna Koteļņikova" userId="480c6409-0974-46da-a42e-de3726b8b255" providerId="ADAL" clId="{8E93EE50-A047-4E02-876D-0E5434A5F0C1}" dt="2026-04-27T11:19:29.065" v="258" actId="6549"/>
        <pc:sldMkLst>
          <pc:docMk/>
          <pc:sldMk cId="2546104647" sldId="2147470937"/>
        </pc:sldMkLst>
        <pc:spChg chg="mod">
          <ac:chgData name="Irēna Koteļņikova" userId="480c6409-0974-46da-a42e-de3726b8b255" providerId="ADAL" clId="{8E93EE50-A047-4E02-876D-0E5434A5F0C1}" dt="2026-04-27T11:19:29.065" v="258" actId="6549"/>
          <ac:spMkLst>
            <pc:docMk/>
            <pc:sldMk cId="2546104647" sldId="2147470937"/>
            <ac:spMk id="11" creationId="{1BA02F74-4E8B-9C33-7379-AD1D96559784}"/>
          </ac:spMkLst>
        </pc:spChg>
      </pc:sldChg>
      <pc:sldChg chg="modSp mod">
        <pc:chgData name="Irēna Koteļņikova" userId="480c6409-0974-46da-a42e-de3726b8b255" providerId="ADAL" clId="{8E93EE50-A047-4E02-876D-0E5434A5F0C1}" dt="2026-04-27T10:54:44.007" v="212" actId="207"/>
        <pc:sldMkLst>
          <pc:docMk/>
          <pc:sldMk cId="1888971299" sldId="2147470941"/>
        </pc:sldMkLst>
        <pc:spChg chg="mod">
          <ac:chgData name="Irēna Koteļņikova" userId="480c6409-0974-46da-a42e-de3726b8b255" providerId="ADAL" clId="{8E93EE50-A047-4E02-876D-0E5434A5F0C1}" dt="2026-04-27T10:54:44.007" v="212" actId="207"/>
          <ac:spMkLst>
            <pc:docMk/>
            <pc:sldMk cId="1888971299" sldId="2147470941"/>
            <ac:spMk id="25" creationId="{4189F031-74B8-D55C-D649-903B312CBB24}"/>
          </ac:spMkLst>
        </pc:spChg>
        <pc:grpChg chg="mod">
          <ac:chgData name="Irēna Koteļņikova" userId="480c6409-0974-46da-a42e-de3726b8b255" providerId="ADAL" clId="{8E93EE50-A047-4E02-876D-0E5434A5F0C1}" dt="2026-04-27T10:53:55.221" v="208" actId="1076"/>
          <ac:grpSpMkLst>
            <pc:docMk/>
            <pc:sldMk cId="1888971299" sldId="2147470941"/>
            <ac:grpSpMk id="8" creationId="{87F5B886-2708-EF48-9001-71F9A31C93A8}"/>
          </ac:grpSpMkLst>
        </pc:grpChg>
        <pc:grpChg chg="mod">
          <ac:chgData name="Irēna Koteļņikova" userId="480c6409-0974-46da-a42e-de3726b8b255" providerId="ADAL" clId="{8E93EE50-A047-4E02-876D-0E5434A5F0C1}" dt="2026-04-27T10:54:05.461" v="210" actId="1076"/>
          <ac:grpSpMkLst>
            <pc:docMk/>
            <pc:sldMk cId="1888971299" sldId="2147470941"/>
            <ac:grpSpMk id="43" creationId="{59894AA6-880F-F204-4607-2872B2662F73}"/>
          </ac:grpSpMkLst>
        </pc:grpChg>
        <pc:picChg chg="mod">
          <ac:chgData name="Irēna Koteļņikova" userId="480c6409-0974-46da-a42e-de3726b8b255" providerId="ADAL" clId="{8E93EE50-A047-4E02-876D-0E5434A5F0C1}" dt="2026-04-27T10:54:12.725" v="211" actId="1076"/>
          <ac:picMkLst>
            <pc:docMk/>
            <pc:sldMk cId="1888971299" sldId="2147470941"/>
            <ac:picMk id="13" creationId="{68F1CB77-AB65-326D-A4E2-169B399D208F}"/>
          </ac:picMkLst>
        </pc:picChg>
      </pc:sldChg>
      <pc:sldChg chg="addSp delSp modSp mod">
        <pc:chgData name="Irēna Koteļņikova" userId="480c6409-0974-46da-a42e-de3726b8b255" providerId="ADAL" clId="{8E93EE50-A047-4E02-876D-0E5434A5F0C1}" dt="2026-04-27T10:46:16.312" v="95" actId="6549"/>
        <pc:sldMkLst>
          <pc:docMk/>
          <pc:sldMk cId="1491095766" sldId="2147470944"/>
        </pc:sldMkLst>
        <pc:spChg chg="del">
          <ac:chgData name="Irēna Koteļņikova" userId="480c6409-0974-46da-a42e-de3726b8b255" providerId="ADAL" clId="{8E93EE50-A047-4E02-876D-0E5434A5F0C1}" dt="2026-04-27T10:43:42.031" v="55" actId="21"/>
          <ac:spMkLst>
            <pc:docMk/>
            <pc:sldMk cId="1491095766" sldId="2147470944"/>
            <ac:spMk id="12" creationId="{CA58C72E-8FB8-98C5-68F5-B169D722ED3B}"/>
          </ac:spMkLst>
        </pc:spChg>
        <pc:spChg chg="mod">
          <ac:chgData name="Irēna Koteļņikova" userId="480c6409-0974-46da-a42e-de3726b8b255" providerId="ADAL" clId="{8E93EE50-A047-4E02-876D-0E5434A5F0C1}" dt="2026-04-27T10:43:48.882" v="57" actId="14100"/>
          <ac:spMkLst>
            <pc:docMk/>
            <pc:sldMk cId="1491095766" sldId="2147470944"/>
            <ac:spMk id="14" creationId="{7797061D-8501-ACF6-12F0-0F2B6AF29A6D}"/>
          </ac:spMkLst>
        </pc:spChg>
        <pc:spChg chg="del mod topLvl">
          <ac:chgData name="Irēna Koteļņikova" userId="480c6409-0974-46da-a42e-de3726b8b255" providerId="ADAL" clId="{8E93EE50-A047-4E02-876D-0E5434A5F0C1}" dt="2026-04-27T10:44:38.857" v="67" actId="21"/>
          <ac:spMkLst>
            <pc:docMk/>
            <pc:sldMk cId="1491095766" sldId="2147470944"/>
            <ac:spMk id="15" creationId="{B9EB3CEE-17B9-D739-AC67-3902A7A31632}"/>
          </ac:spMkLst>
        </pc:spChg>
        <pc:spChg chg="del topLvl">
          <ac:chgData name="Irēna Koteļņikova" userId="480c6409-0974-46da-a42e-de3726b8b255" providerId="ADAL" clId="{8E93EE50-A047-4E02-876D-0E5434A5F0C1}" dt="2026-04-27T10:43:37.844" v="54" actId="21"/>
          <ac:spMkLst>
            <pc:docMk/>
            <pc:sldMk cId="1491095766" sldId="2147470944"/>
            <ac:spMk id="16" creationId="{BC3A966A-330E-DE8B-D76E-6777B0B4BD92}"/>
          </ac:spMkLst>
        </pc:spChg>
        <pc:spChg chg="mod">
          <ac:chgData name="Irēna Koteļņikova" userId="480c6409-0974-46da-a42e-de3726b8b255" providerId="ADAL" clId="{8E93EE50-A047-4E02-876D-0E5434A5F0C1}" dt="2026-04-27T10:41:45.280" v="41" actId="207"/>
          <ac:spMkLst>
            <pc:docMk/>
            <pc:sldMk cId="1491095766" sldId="2147470944"/>
            <ac:spMk id="21" creationId="{DAACC9C4-ADB9-2B80-B2C1-E7A08B56CD57}"/>
          </ac:spMkLst>
        </pc:spChg>
        <pc:spChg chg="mod">
          <ac:chgData name="Irēna Koteļņikova" userId="480c6409-0974-46da-a42e-de3726b8b255" providerId="ADAL" clId="{8E93EE50-A047-4E02-876D-0E5434A5F0C1}" dt="2026-04-27T10:41:54.032" v="42" actId="207"/>
          <ac:spMkLst>
            <pc:docMk/>
            <pc:sldMk cId="1491095766" sldId="2147470944"/>
            <ac:spMk id="23" creationId="{3410F4AF-7E6D-9913-B645-D7518308451E}"/>
          </ac:spMkLst>
        </pc:spChg>
        <pc:spChg chg="mod topLvl">
          <ac:chgData name="Irēna Koteļņikova" userId="480c6409-0974-46da-a42e-de3726b8b255" providerId="ADAL" clId="{8E93EE50-A047-4E02-876D-0E5434A5F0C1}" dt="2026-04-27T10:44:19.773" v="64" actId="14100"/>
          <ac:spMkLst>
            <pc:docMk/>
            <pc:sldMk cId="1491095766" sldId="2147470944"/>
            <ac:spMk id="24" creationId="{DA13287D-885F-E00B-F3E4-2C9A75C99574}"/>
          </ac:spMkLst>
        </pc:spChg>
        <pc:spChg chg="mod topLvl">
          <ac:chgData name="Irēna Koteļņikova" userId="480c6409-0974-46da-a42e-de3726b8b255" providerId="ADAL" clId="{8E93EE50-A047-4E02-876D-0E5434A5F0C1}" dt="2026-04-27T10:45:07.371" v="76" actId="14100"/>
          <ac:spMkLst>
            <pc:docMk/>
            <pc:sldMk cId="1491095766" sldId="2147470944"/>
            <ac:spMk id="25" creationId="{B2B1D092-8930-B9CE-C4CB-BFAC964E2E9E}"/>
          </ac:spMkLst>
        </pc:spChg>
        <pc:spChg chg="del">
          <ac:chgData name="Irēna Koteļņikova" userId="480c6409-0974-46da-a42e-de3726b8b255" providerId="ADAL" clId="{8E93EE50-A047-4E02-876D-0E5434A5F0C1}" dt="2026-04-27T10:44:32.825" v="66" actId="21"/>
          <ac:spMkLst>
            <pc:docMk/>
            <pc:sldMk cId="1491095766" sldId="2147470944"/>
            <ac:spMk id="27" creationId="{EA9CC329-E900-D3A9-33C0-9C72D547D6DC}"/>
          </ac:spMkLst>
        </pc:spChg>
        <pc:spChg chg="mod">
          <ac:chgData name="Irēna Koteļņikova" userId="480c6409-0974-46da-a42e-de3726b8b255" providerId="ADAL" clId="{8E93EE50-A047-4E02-876D-0E5434A5F0C1}" dt="2026-04-27T10:45:02.574" v="74" actId="14100"/>
          <ac:spMkLst>
            <pc:docMk/>
            <pc:sldMk cId="1491095766" sldId="2147470944"/>
            <ac:spMk id="31" creationId="{6FFF6ADE-1C11-7C1E-6C72-5E118D9B4415}"/>
          </ac:spMkLst>
        </pc:spChg>
        <pc:spChg chg="del">
          <ac:chgData name="Irēna Koteļņikova" userId="480c6409-0974-46da-a42e-de3726b8b255" providerId="ADAL" clId="{8E93EE50-A047-4E02-876D-0E5434A5F0C1}" dt="2026-04-27T10:44:53.785" v="71" actId="21"/>
          <ac:spMkLst>
            <pc:docMk/>
            <pc:sldMk cId="1491095766" sldId="2147470944"/>
            <ac:spMk id="34" creationId="{E9A31454-0BEE-20D8-DE9C-BFDD52571133}"/>
          </ac:spMkLst>
        </pc:spChg>
        <pc:spChg chg="mod">
          <ac:chgData name="Irēna Koteļņikova" userId="480c6409-0974-46da-a42e-de3726b8b255" providerId="ADAL" clId="{8E93EE50-A047-4E02-876D-0E5434A5F0C1}" dt="2026-04-27T10:46:16.312" v="95" actId="6549"/>
          <ac:spMkLst>
            <pc:docMk/>
            <pc:sldMk cId="1491095766" sldId="2147470944"/>
            <ac:spMk id="35" creationId="{44D27787-59F5-0C41-84E5-763FE26411D1}"/>
          </ac:spMkLst>
        </pc:spChg>
        <pc:spChg chg="add del mod">
          <ac:chgData name="Irēna Koteļņikova" userId="480c6409-0974-46da-a42e-de3726b8b255" providerId="ADAL" clId="{8E93EE50-A047-4E02-876D-0E5434A5F0C1}" dt="2026-04-27T10:44:56.008" v="72" actId="1076"/>
          <ac:spMkLst>
            <pc:docMk/>
            <pc:sldMk cId="1491095766" sldId="2147470944"/>
            <ac:spMk id="36" creationId="{EEA5C379-7B25-C2DF-59BD-E7E673C76CC2}"/>
          </ac:spMkLst>
        </pc:spChg>
        <pc:spChg chg="del">
          <ac:chgData name="Irēna Koteļņikova" userId="480c6409-0974-46da-a42e-de3726b8b255" providerId="ADAL" clId="{8E93EE50-A047-4E02-876D-0E5434A5F0C1}" dt="2026-04-27T10:39:01.338" v="14" actId="21"/>
          <ac:spMkLst>
            <pc:docMk/>
            <pc:sldMk cId="1491095766" sldId="2147470944"/>
            <ac:spMk id="37" creationId="{89E169EE-199A-246A-8495-07BA3FA6E627}"/>
          </ac:spMkLst>
        </pc:spChg>
        <pc:spChg chg="del mod">
          <ac:chgData name="Irēna Koteļņikova" userId="480c6409-0974-46da-a42e-de3726b8b255" providerId="ADAL" clId="{8E93EE50-A047-4E02-876D-0E5434A5F0C1}" dt="2026-04-27T10:39:18.388" v="15" actId="21"/>
          <ac:spMkLst>
            <pc:docMk/>
            <pc:sldMk cId="1491095766" sldId="2147470944"/>
            <ac:spMk id="39" creationId="{812039F3-435C-B8DF-3F3A-D2DEEC3E806B}"/>
          </ac:spMkLst>
        </pc:spChg>
        <pc:spChg chg="del topLvl">
          <ac:chgData name="Irēna Koteļņikova" userId="480c6409-0974-46da-a42e-de3726b8b255" providerId="ADAL" clId="{8E93EE50-A047-4E02-876D-0E5434A5F0C1}" dt="2026-04-27T10:44:24.180" v="65" actId="21"/>
          <ac:spMkLst>
            <pc:docMk/>
            <pc:sldMk cId="1491095766" sldId="2147470944"/>
            <ac:spMk id="40" creationId="{0E60DBE5-9F48-E25D-57D5-D65A372B5425}"/>
          </ac:spMkLst>
        </pc:spChg>
        <pc:spChg chg="mod topLvl">
          <ac:chgData name="Irēna Koteļņikova" userId="480c6409-0974-46da-a42e-de3726b8b255" providerId="ADAL" clId="{8E93EE50-A047-4E02-876D-0E5434A5F0C1}" dt="2026-04-27T10:45:33.020" v="82" actId="14100"/>
          <ac:spMkLst>
            <pc:docMk/>
            <pc:sldMk cId="1491095766" sldId="2147470944"/>
            <ac:spMk id="47" creationId="{C4997301-A5E8-C5AE-594A-CC0588D27901}"/>
          </ac:spMkLst>
        </pc:spChg>
        <pc:spChg chg="del mod topLvl">
          <ac:chgData name="Irēna Koteļņikova" userId="480c6409-0974-46da-a42e-de3726b8b255" providerId="ADAL" clId="{8E93EE50-A047-4E02-876D-0E5434A5F0C1}" dt="2026-04-27T10:40:52.651" v="35" actId="21"/>
          <ac:spMkLst>
            <pc:docMk/>
            <pc:sldMk cId="1491095766" sldId="2147470944"/>
            <ac:spMk id="49" creationId="{4651D789-C507-C302-709B-1960220E8C36}"/>
          </ac:spMkLst>
        </pc:spChg>
        <pc:spChg chg="add del mod topLvl">
          <ac:chgData name="Irēna Koteļņikova" userId="480c6409-0974-46da-a42e-de3726b8b255" providerId="ADAL" clId="{8E93EE50-A047-4E02-876D-0E5434A5F0C1}" dt="2026-04-27T10:45:26.623" v="80" actId="14100"/>
          <ac:spMkLst>
            <pc:docMk/>
            <pc:sldMk cId="1491095766" sldId="2147470944"/>
            <ac:spMk id="52" creationId="{19CE020E-3365-19F9-5977-FF8E97E835AB}"/>
          </ac:spMkLst>
        </pc:spChg>
        <pc:spChg chg="del topLvl">
          <ac:chgData name="Irēna Koteļņikova" userId="480c6409-0974-46da-a42e-de3726b8b255" providerId="ADAL" clId="{8E93EE50-A047-4E02-876D-0E5434A5F0C1}" dt="2026-04-27T10:39:27.104" v="17" actId="21"/>
          <ac:spMkLst>
            <pc:docMk/>
            <pc:sldMk cId="1491095766" sldId="2147470944"/>
            <ac:spMk id="62" creationId="{4A47DB29-2C87-D21E-AB2B-E11BF6E6E3EF}"/>
          </ac:spMkLst>
        </pc:spChg>
        <pc:spChg chg="mod topLvl">
          <ac:chgData name="Irēna Koteļņikova" userId="480c6409-0974-46da-a42e-de3726b8b255" providerId="ADAL" clId="{8E93EE50-A047-4E02-876D-0E5434A5F0C1}" dt="2026-04-27T10:45:20.623" v="78" actId="14100"/>
          <ac:spMkLst>
            <pc:docMk/>
            <pc:sldMk cId="1491095766" sldId="2147470944"/>
            <ac:spMk id="63" creationId="{BEE219BB-15E9-F6D7-D75D-A9F925B90495}"/>
          </ac:spMkLst>
        </pc:spChg>
        <pc:grpChg chg="del mod">
          <ac:chgData name="Irēna Koteļņikova" userId="480c6409-0974-46da-a42e-de3726b8b255" providerId="ADAL" clId="{8E93EE50-A047-4E02-876D-0E5434A5F0C1}" dt="2026-04-27T10:43:37.844" v="54" actId="21"/>
          <ac:grpSpMkLst>
            <pc:docMk/>
            <pc:sldMk cId="1491095766" sldId="2147470944"/>
            <ac:grpSpMk id="4" creationId="{51A63BB0-3FFE-4F5F-DAFA-887B5F78DD29}"/>
          </ac:grpSpMkLst>
        </pc:grpChg>
        <pc:grpChg chg="del topLvl">
          <ac:chgData name="Irēna Koteļņikova" userId="480c6409-0974-46da-a42e-de3726b8b255" providerId="ADAL" clId="{8E93EE50-A047-4E02-876D-0E5434A5F0C1}" dt="2026-04-27T10:44:24.180" v="65" actId="21"/>
          <ac:grpSpMkLst>
            <pc:docMk/>
            <pc:sldMk cId="1491095766" sldId="2147470944"/>
            <ac:grpSpMk id="6" creationId="{7EAF986B-8D8E-4D0F-F7CA-92B9BF129A6B}"/>
          </ac:grpSpMkLst>
        </pc:grpChg>
        <pc:grpChg chg="del">
          <ac:chgData name="Irēna Koteļņikova" userId="480c6409-0974-46da-a42e-de3726b8b255" providerId="ADAL" clId="{8E93EE50-A047-4E02-876D-0E5434A5F0C1}" dt="2026-04-27T10:38:52.598" v="13" actId="21"/>
          <ac:grpSpMkLst>
            <pc:docMk/>
            <pc:sldMk cId="1491095766" sldId="2147470944"/>
            <ac:grpSpMk id="7" creationId="{B81F63EB-0284-0411-E442-482EE9A3B4A2}"/>
          </ac:grpSpMkLst>
        </pc:grpChg>
        <pc:grpChg chg="del mod">
          <ac:chgData name="Irēna Koteļņikova" userId="480c6409-0974-46da-a42e-de3726b8b255" providerId="ADAL" clId="{8E93EE50-A047-4E02-876D-0E5434A5F0C1}" dt="2026-04-27T10:39:27.104" v="17" actId="21"/>
          <ac:grpSpMkLst>
            <pc:docMk/>
            <pc:sldMk cId="1491095766" sldId="2147470944"/>
            <ac:grpSpMk id="8" creationId="{E631B5B1-1486-494B-49D6-AEEDAD2A8D58}"/>
          </ac:grpSpMkLst>
        </pc:grpChg>
        <pc:grpChg chg="del mod">
          <ac:chgData name="Irēna Koteļņikova" userId="480c6409-0974-46da-a42e-de3726b8b255" providerId="ADAL" clId="{8E93EE50-A047-4E02-876D-0E5434A5F0C1}" dt="2026-04-27T10:44:38.857" v="67" actId="21"/>
          <ac:grpSpMkLst>
            <pc:docMk/>
            <pc:sldMk cId="1491095766" sldId="2147470944"/>
            <ac:grpSpMk id="11" creationId="{CB271398-74BB-49F3-03CE-F6F5195153A3}"/>
          </ac:grpSpMkLst>
        </pc:grpChg>
        <pc:grpChg chg="add del mod">
          <ac:chgData name="Irēna Koteļņikova" userId="480c6409-0974-46da-a42e-de3726b8b255" providerId="ADAL" clId="{8E93EE50-A047-4E02-876D-0E5434A5F0C1}" dt="2026-04-27T10:40:52.651" v="35" actId="21"/>
          <ac:grpSpMkLst>
            <pc:docMk/>
            <pc:sldMk cId="1491095766" sldId="2147470944"/>
            <ac:grpSpMk id="20" creationId="{973F925E-29A9-EFA9-8CE2-086DBAEE5C40}"/>
          </ac:grpSpMkLst>
        </pc:grpChg>
        <pc:grpChg chg="mod">
          <ac:chgData name="Irēna Koteļņikova" userId="480c6409-0974-46da-a42e-de3726b8b255" providerId="ADAL" clId="{8E93EE50-A047-4E02-876D-0E5434A5F0C1}" dt="2026-04-27T10:41:38.967" v="40" actId="207"/>
          <ac:grpSpMkLst>
            <pc:docMk/>
            <pc:sldMk cId="1491095766" sldId="2147470944"/>
            <ac:grpSpMk id="29" creationId="{8999664A-F552-B53B-C563-6FC174B50153}"/>
          </ac:grpSpMkLst>
        </pc:grpChg>
        <pc:picChg chg="mod">
          <ac:chgData name="Irēna Koteļņikova" userId="480c6409-0974-46da-a42e-de3726b8b255" providerId="ADAL" clId="{8E93EE50-A047-4E02-876D-0E5434A5F0C1}" dt="2026-04-27T10:41:38.967" v="40" actId="207"/>
          <ac:picMkLst>
            <pc:docMk/>
            <pc:sldMk cId="1491095766" sldId="2147470944"/>
            <ac:picMk id="22" creationId="{ED32D37E-C966-ABBC-4E40-2776E7AD211C}"/>
          </ac:picMkLst>
        </pc:picChg>
        <pc:picChg chg="del topLvl">
          <ac:chgData name="Irēna Koteļņikova" userId="480c6409-0974-46da-a42e-de3726b8b255" providerId="ADAL" clId="{8E93EE50-A047-4E02-876D-0E5434A5F0C1}" dt="2026-04-27T10:38:52.598" v="13" actId="21"/>
          <ac:picMkLst>
            <pc:docMk/>
            <pc:sldMk cId="1491095766" sldId="2147470944"/>
            <ac:picMk id="41" creationId="{A2E8A7AA-4D80-30A5-84EB-A2FC0E74E871}"/>
          </ac:picMkLst>
        </pc:picChg>
        <pc:picChg chg="del">
          <ac:chgData name="Irēna Koteļņikova" userId="480c6409-0974-46da-a42e-de3726b8b255" providerId="ADAL" clId="{8E93EE50-A047-4E02-876D-0E5434A5F0C1}" dt="2026-04-27T10:38:45.890" v="12" actId="21"/>
          <ac:picMkLst>
            <pc:docMk/>
            <pc:sldMk cId="1491095766" sldId="2147470944"/>
            <ac:picMk id="50" creationId="{6DD83CCC-831B-7FA8-E1CB-0060E6FEDF41}"/>
          </ac:picMkLst>
        </pc:picChg>
        <pc:picChg chg="del mod">
          <ac:chgData name="Irēna Koteļņikova" userId="480c6409-0974-46da-a42e-de3726b8b255" providerId="ADAL" clId="{8E93EE50-A047-4E02-876D-0E5434A5F0C1}" dt="2026-04-27T10:38:41.794" v="11" actId="21"/>
          <ac:picMkLst>
            <pc:docMk/>
            <pc:sldMk cId="1491095766" sldId="2147470944"/>
            <ac:picMk id="54" creationId="{08A6760A-8727-437D-5A9C-6FD22CDD2D2E}"/>
          </ac:picMkLst>
        </pc:picChg>
      </pc:sldChg>
      <pc:sldChg chg="addSp delSp modSp mod">
        <pc:chgData name="Irēna Koteļņikova" userId="480c6409-0974-46da-a42e-de3726b8b255" providerId="ADAL" clId="{8E93EE50-A047-4E02-876D-0E5434A5F0C1}" dt="2026-04-27T11:06:49.580" v="234" actId="1076"/>
        <pc:sldMkLst>
          <pc:docMk/>
          <pc:sldMk cId="3659589272" sldId="2147470951"/>
        </pc:sldMkLst>
        <pc:picChg chg="add del mod">
          <ac:chgData name="Irēna Koteļņikova" userId="480c6409-0974-46da-a42e-de3726b8b255" providerId="ADAL" clId="{8E93EE50-A047-4E02-876D-0E5434A5F0C1}" dt="2026-04-27T11:06:35.804" v="233" actId="1076"/>
          <ac:picMkLst>
            <pc:docMk/>
            <pc:sldMk cId="3659589272" sldId="2147470951"/>
            <ac:picMk id="7" creationId="{87CF4719-CF69-EEB4-D8F5-2E242C3A3F8A}"/>
          </ac:picMkLst>
        </pc:picChg>
        <pc:picChg chg="del">
          <ac:chgData name="Irēna Koteļņikova" userId="480c6409-0974-46da-a42e-de3726b8b255" providerId="ADAL" clId="{8E93EE50-A047-4E02-876D-0E5434A5F0C1}" dt="2026-04-27T11:06:28.833" v="232" actId="21"/>
          <ac:picMkLst>
            <pc:docMk/>
            <pc:sldMk cId="3659589272" sldId="2147470951"/>
            <ac:picMk id="44" creationId="{ED5DC98B-DFD5-484E-577F-D7376D7E3D19}"/>
          </ac:picMkLst>
        </pc:picChg>
        <pc:cxnChg chg="mod">
          <ac:chgData name="Irēna Koteļņikova" userId="480c6409-0974-46da-a42e-de3726b8b255" providerId="ADAL" clId="{8E93EE50-A047-4E02-876D-0E5434A5F0C1}" dt="2026-04-27T11:06:49.580" v="234" actId="1076"/>
          <ac:cxnSpMkLst>
            <pc:docMk/>
            <pc:sldMk cId="3659589272" sldId="2147470951"/>
            <ac:cxnSpMk id="42" creationId="{3E4A2927-EA75-9CD6-723C-FE9D55B83B61}"/>
          </ac:cxnSpMkLst>
        </pc:cxnChg>
      </pc:sldChg>
      <pc:sldChg chg="delSp add del mod">
        <pc:chgData name="Irēna Koteļņikova" userId="480c6409-0974-46da-a42e-de3726b8b255" providerId="ADAL" clId="{8E93EE50-A047-4E02-876D-0E5434A5F0C1}" dt="2026-04-27T11:05:21.345" v="226" actId="21"/>
        <pc:sldMkLst>
          <pc:docMk/>
          <pc:sldMk cId="2805594640" sldId="2147470952"/>
        </pc:sldMkLst>
        <pc:picChg chg="del">
          <ac:chgData name="Irēna Koteļņikova" userId="480c6409-0974-46da-a42e-de3726b8b255" providerId="ADAL" clId="{8E93EE50-A047-4E02-876D-0E5434A5F0C1}" dt="2026-04-27T11:05:21.345" v="226" actId="21"/>
          <ac:picMkLst>
            <pc:docMk/>
            <pc:sldMk cId="2805594640" sldId="2147470952"/>
            <ac:picMk id="4" creationId="{BEF237E3-1538-01AA-0930-A571FE2230E9}"/>
          </ac:picMkLst>
        </pc:picChg>
      </pc:sldChg>
      <pc:sldChg chg="delSp mod">
        <pc:chgData name="Irēna Koteļņikova" userId="480c6409-0974-46da-a42e-de3726b8b255" providerId="ADAL" clId="{8E93EE50-A047-4E02-876D-0E5434A5F0C1}" dt="2026-04-27T11:05:09.843" v="223" actId="21"/>
        <pc:sldMkLst>
          <pc:docMk/>
          <pc:sldMk cId="47279954" sldId="2147470953"/>
        </pc:sldMkLst>
        <pc:picChg chg="del">
          <ac:chgData name="Irēna Koteļņikova" userId="480c6409-0974-46da-a42e-de3726b8b255" providerId="ADAL" clId="{8E93EE50-A047-4E02-876D-0E5434A5F0C1}" dt="2026-04-27T11:05:09.843" v="223" actId="21"/>
          <ac:picMkLst>
            <pc:docMk/>
            <pc:sldMk cId="47279954" sldId="2147470953"/>
            <ac:picMk id="4" creationId="{E92FC8D1-0A10-455C-C48D-DDA3F1076A71}"/>
          </ac:picMkLst>
        </pc:picChg>
      </pc:sldChg>
      <pc:sldChg chg="addSp delSp mod">
        <pc:chgData name="Irēna Koteļņikova" userId="480c6409-0974-46da-a42e-de3726b8b255" providerId="ADAL" clId="{8E93EE50-A047-4E02-876D-0E5434A5F0C1}" dt="2026-04-27T11:05:02.074" v="222" actId="21"/>
        <pc:sldMkLst>
          <pc:docMk/>
          <pc:sldMk cId="3796637639" sldId="2147470955"/>
        </pc:sldMkLst>
        <pc:picChg chg="add del">
          <ac:chgData name="Irēna Koteļņikova" userId="480c6409-0974-46da-a42e-de3726b8b255" providerId="ADAL" clId="{8E93EE50-A047-4E02-876D-0E5434A5F0C1}" dt="2026-04-27T11:05:02.074" v="222" actId="21"/>
          <ac:picMkLst>
            <pc:docMk/>
            <pc:sldMk cId="3796637639" sldId="2147470955"/>
            <ac:picMk id="4" creationId="{61B55CFB-F0E6-909B-AA76-B93ED7ADA48A}"/>
          </ac:picMkLst>
        </pc:picChg>
      </pc:sldChg>
      <pc:sldChg chg="addSp delSp mod">
        <pc:chgData name="Irēna Koteļņikova" userId="480c6409-0974-46da-a42e-de3726b8b255" providerId="ADAL" clId="{8E93EE50-A047-4E02-876D-0E5434A5F0C1}" dt="2026-04-27T11:04:38.880" v="220" actId="21"/>
        <pc:sldMkLst>
          <pc:docMk/>
          <pc:sldMk cId="2324894486" sldId="2147470956"/>
        </pc:sldMkLst>
        <pc:picChg chg="add del">
          <ac:chgData name="Irēna Koteļņikova" userId="480c6409-0974-46da-a42e-de3726b8b255" providerId="ADAL" clId="{8E93EE50-A047-4E02-876D-0E5434A5F0C1}" dt="2026-04-27T11:04:38.880" v="220" actId="21"/>
          <ac:picMkLst>
            <pc:docMk/>
            <pc:sldMk cId="2324894486" sldId="2147470956"/>
            <ac:picMk id="2" creationId="{AC356435-9936-3811-D1D5-EC597CF6F2DB}"/>
          </ac:picMkLst>
        </pc:picChg>
      </pc:sldChg>
      <pc:sldChg chg="del">
        <pc:chgData name="Irēna Koteļņikova" userId="480c6409-0974-46da-a42e-de3726b8b255" providerId="ADAL" clId="{8E93EE50-A047-4E02-876D-0E5434A5F0C1}" dt="2026-04-27T11:10:18.313" v="248" actId="2696"/>
        <pc:sldMkLst>
          <pc:docMk/>
          <pc:sldMk cId="1933914275" sldId="2147470957"/>
        </pc:sldMkLst>
      </pc:sldChg>
      <pc:sldChg chg="del">
        <pc:chgData name="Irēna Koteļņikova" userId="480c6409-0974-46da-a42e-de3726b8b255" providerId="ADAL" clId="{8E93EE50-A047-4E02-876D-0E5434A5F0C1}" dt="2026-04-27T11:10:24.311" v="249" actId="2696"/>
        <pc:sldMkLst>
          <pc:docMk/>
          <pc:sldMk cId="1124029558" sldId="2147470958"/>
        </pc:sldMkLst>
      </pc:sldChg>
      <pc:sldChg chg="del">
        <pc:chgData name="Irēna Koteļņikova" userId="480c6409-0974-46da-a42e-de3726b8b255" providerId="ADAL" clId="{8E93EE50-A047-4E02-876D-0E5434A5F0C1}" dt="2026-04-27T11:10:38.005" v="250" actId="2696"/>
        <pc:sldMkLst>
          <pc:docMk/>
          <pc:sldMk cId="2861173422" sldId="2147470959"/>
        </pc:sldMkLst>
      </pc:sldChg>
      <pc:sldChg chg="del">
        <pc:chgData name="Irēna Koteļņikova" userId="480c6409-0974-46da-a42e-de3726b8b255" providerId="ADAL" clId="{8E93EE50-A047-4E02-876D-0E5434A5F0C1}" dt="2026-04-27T10:59:04.509" v="213" actId="2696"/>
        <pc:sldMkLst>
          <pc:docMk/>
          <pc:sldMk cId="1663171047" sldId="2147470960"/>
        </pc:sldMkLst>
      </pc:sldChg>
      <pc:sldChg chg="delSp mod">
        <pc:chgData name="Irēna Koteļņikova" userId="480c6409-0974-46da-a42e-de3726b8b255" providerId="ADAL" clId="{8E93EE50-A047-4E02-876D-0E5434A5F0C1}" dt="2026-04-27T11:05:31.104" v="227" actId="21"/>
        <pc:sldMkLst>
          <pc:docMk/>
          <pc:sldMk cId="1813833831" sldId="2147470961"/>
        </pc:sldMkLst>
        <pc:picChg chg="del">
          <ac:chgData name="Irēna Koteļņikova" userId="480c6409-0974-46da-a42e-de3726b8b255" providerId="ADAL" clId="{8E93EE50-A047-4E02-876D-0E5434A5F0C1}" dt="2026-04-27T11:05:31.104" v="227" actId="21"/>
          <ac:picMkLst>
            <pc:docMk/>
            <pc:sldMk cId="1813833831" sldId="2147470961"/>
            <ac:picMk id="4" creationId="{4B234865-A49F-798F-209D-89AA5E3C09DB}"/>
          </ac:picMkLst>
        </pc:picChg>
      </pc:sldChg>
      <pc:sldChg chg="delSp mod">
        <pc:chgData name="Irēna Koteļņikova" userId="480c6409-0974-46da-a42e-de3726b8b255" providerId="ADAL" clId="{8E93EE50-A047-4E02-876D-0E5434A5F0C1}" dt="2026-04-27T11:06:09.529" v="228" actId="21"/>
        <pc:sldMkLst>
          <pc:docMk/>
          <pc:sldMk cId="3983441746" sldId="2147470962"/>
        </pc:sldMkLst>
        <pc:picChg chg="del">
          <ac:chgData name="Irēna Koteļņikova" userId="480c6409-0974-46da-a42e-de3726b8b255" providerId="ADAL" clId="{8E93EE50-A047-4E02-876D-0E5434A5F0C1}" dt="2026-04-27T11:06:09.529" v="228" actId="21"/>
          <ac:picMkLst>
            <pc:docMk/>
            <pc:sldMk cId="3983441746" sldId="2147470962"/>
            <ac:picMk id="4" creationId="{4AFB9A40-C5A4-2EAF-D8B4-71CFA020BFF7}"/>
          </ac:picMkLst>
        </pc:picChg>
      </pc:sldChg>
      <pc:sldMasterChg chg="del delSldLayout">
        <pc:chgData name="Irēna Koteļņikova" userId="480c6409-0974-46da-a42e-de3726b8b255" providerId="ADAL" clId="{8E93EE50-A047-4E02-876D-0E5434A5F0C1}" dt="2026-04-27T11:10:24.311" v="249" actId="2696"/>
        <pc:sldMasterMkLst>
          <pc:docMk/>
          <pc:sldMasterMk cId="1113683161" sldId="2147483795"/>
        </pc:sldMasterMkLst>
        <pc:sldLayoutChg chg="del">
          <pc:chgData name="Irēna Koteļņikova" userId="480c6409-0974-46da-a42e-de3726b8b255" providerId="ADAL" clId="{8E93EE50-A047-4E02-876D-0E5434A5F0C1}" dt="2026-04-27T11:10:24.311" v="249" actId="2696"/>
          <pc:sldLayoutMkLst>
            <pc:docMk/>
            <pc:sldMasterMk cId="1113683161" sldId="2147483795"/>
            <pc:sldLayoutMk cId="559587870" sldId="2147483796"/>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2538692596" sldId="2147483797"/>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3075271360" sldId="2147483798"/>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2220643736" sldId="2147483799"/>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2593754686" sldId="2147483800"/>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2569877865" sldId="2147483801"/>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3538552707" sldId="2147483802"/>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2537498168" sldId="2147483803"/>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1565709504" sldId="2147483804"/>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779088404" sldId="2147483805"/>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3279466248" sldId="2147483806"/>
          </pc:sldLayoutMkLst>
        </pc:sldLayoutChg>
        <pc:sldLayoutChg chg="del">
          <pc:chgData name="Irēna Koteļņikova" userId="480c6409-0974-46da-a42e-de3726b8b255" providerId="ADAL" clId="{8E93EE50-A047-4E02-876D-0E5434A5F0C1}" dt="2026-04-27T11:10:24.311" v="249" actId="2696"/>
          <pc:sldLayoutMkLst>
            <pc:docMk/>
            <pc:sldMasterMk cId="1113683161" sldId="2147483795"/>
            <pc:sldLayoutMk cId="2809989375" sldId="2147483807"/>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varamfile\serveris\Departamenti%20un%20nodalas\BFD_BN\2026\2026_Saeimas_komisijam_prezentacija\Sagataves\Slaids_kopejie_izdevumi.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vide.sharepoint.com/sites/Dep.plns/Koplietojamie%20dokumenti/General/03_TAIN%20darbu%20mape/IKP_dat_skaidrojums_regioni_20.03.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varamfile\serveris\Departamenti%20un%20nodalas\Person&#257;la%20noda&#316;a\STATISTIKA\Resors_amata_ietas_2025oktobri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varamfile\serveris\Departamenti%20un%20nodalas\Person&#257;la%20noda&#316;a\STATISTIKA\Resors_amata_ietas_2025oktobri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varamfile\serveris\Departamenti%20un%20nodalas\Person&#257;la%20noda&#316;a\STATISTIKA\Resors_amata_ietas_2025oktobris.xlsx" TargetMode="External"/><Relationship Id="rId2" Type="http://schemas.microsoft.com/office/2011/relationships/chartColorStyle" Target="colors14.xml"/><Relationship Id="rId1" Type="http://schemas.microsoft.com/office/2011/relationships/chartStyle" Target="style14.xml"/></Relationships>
</file>

<file path=ppt/charts/_rels/chart2.xml.rels><?xml version="1.0" encoding="UTF-8" standalone="yes"?>
<Relationships xmlns="http://schemas.openxmlformats.org/package/2006/relationships"><Relationship Id="rId3" Type="http://schemas.openxmlformats.org/officeDocument/2006/relationships/oleObject" Target="file:///\\varamfile\serveris\Departamenti%20un%20nodalas\BFD_BN\2026\2026_Saeimas_komisijam_prezentacija\Sagataves\Kartinas_2025_plans_izpild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varamfile\serveris\Departamenti%20un%20nodalas\BFD_BN\2026\2026_Saeimas_komisijam_prezentacija\Sagataves\Kartinas_2025_plans_izpilde.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https://vide.sharepoint.com/sites/IPD_IPFIAN/Koplietojamie%20dokumenti/_Da&#382;&#257;di/MK%20noteikumu%20izstr&#257;de.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file:///\\varamfile\serveris\Departamenti%20un%20nodalas\BFD_BN\2026\Saeimas_komisijam_prezentacija_2026_par_2025\Sagataves\2025_plans_izpild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varamfile\serveris\Departamenti%20un%20nodalas\BFD_BN\2026\Saeimas_komisijam_prezentacija_2026_par_2025\Sagataves\2025_plans_izpild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varamfile\serveris\Departamenti%20un%20nodalas\BFD_BN\2026\Saeimas_komisijam_prezentacija_2026_par_2025\Sagataves\2025_plans_izpild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5" Type="http://schemas.openxmlformats.org/officeDocument/2006/relationships/chartUserShapes" Target="../drawings/drawing3.xml"/><Relationship Id="rId4" Type="http://schemas.openxmlformats.org/officeDocument/2006/relationships/oleObject" Target="https://vide-my.sharepoint.com/personal/dianak_varam_gov_lv/Documents/Desktop/IADT_ES_platibas_procenti.xlsx"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varamfile\serveris\Departamenti%20un%20nodalas\BFD_BN\2026\Saeimas_komisijam_prezentacija_2026_par_2025\Sagataves\2025_plans_izpild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789681216906842E-2"/>
          <c:y val="2.9610380801790612E-2"/>
          <c:w val="0.88858483992167359"/>
          <c:h val="0.72148776796652769"/>
        </c:manualLayout>
      </c:layout>
      <c:barChart>
        <c:barDir val="col"/>
        <c:grouping val="stacked"/>
        <c:varyColors val="0"/>
        <c:ser>
          <c:idx val="1"/>
          <c:order val="1"/>
          <c:tx>
            <c:strRef>
              <c:f>'Kopejie izdevumi'!$A$6</c:f>
              <c:strCache>
                <c:ptCount val="1"/>
                <c:pt idx="0">
                  <c:v>Valsts pamatfunkciju īstenošana</c:v>
                </c:pt>
              </c:strCache>
            </c:strRef>
          </c:tx>
          <c:spPr>
            <a:solidFill>
              <a:srgbClr val="008000"/>
            </a:solidFill>
            <a:ln>
              <a:noFill/>
            </a:ln>
            <a:effectLst/>
          </c:spPr>
          <c:invertIfNegative val="0"/>
          <c:dLbls>
            <c:dLbl>
              <c:idx val="0"/>
              <c:tx>
                <c:rich>
                  <a:bodyPr/>
                  <a:lstStyle/>
                  <a:p>
                    <a:r>
                      <a:rPr lang="en-US"/>
                      <a:t>79,0</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DE54-4D8C-8AF5-00D6CAD0CCAD}"/>
                </c:ext>
              </c:extLst>
            </c:dLbl>
            <c:dLbl>
              <c:idx val="1"/>
              <c:tx>
                <c:rich>
                  <a:bodyPr/>
                  <a:lstStyle/>
                  <a:p>
                    <a:r>
                      <a:rPr lang="en-US" dirty="0"/>
                      <a:t>66,0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DE54-4D8C-8AF5-00D6CAD0CCAD}"/>
                </c:ext>
              </c:extLst>
            </c:dLbl>
            <c:dLbl>
              <c:idx val="2"/>
              <c:tx>
                <c:rich>
                  <a:bodyPr/>
                  <a:lstStyle/>
                  <a:p>
                    <a:r>
                      <a:rPr lang="en-US" dirty="0"/>
                      <a:t>39,1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E54-4D8C-8AF5-00D6CAD0CCAD}"/>
                </c:ext>
              </c:extLst>
            </c:dLbl>
            <c:dLbl>
              <c:idx val="3"/>
              <c:tx>
                <c:rich>
                  <a:bodyPr/>
                  <a:lstStyle/>
                  <a:p>
                    <a:r>
                      <a:rPr lang="en-US"/>
                      <a:t>38,6</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DE54-4D8C-8AF5-00D6CAD0CCAD}"/>
                </c:ext>
              </c:extLst>
            </c:dLbl>
            <c:dLbl>
              <c:idx val="4"/>
              <c:tx>
                <c:rich>
                  <a:bodyPr/>
                  <a:lstStyle/>
                  <a:p>
                    <a:r>
                      <a:rPr lang="en-US"/>
                      <a:t>38,5</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DE54-4D8C-8AF5-00D6CAD0CCAD}"/>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'Kopejie izdevumi'!$B$3:$F$4</c:f>
              <c:strCache>
                <c:ptCount val="5"/>
                <c:pt idx="0">
                  <c:v>2024. gada izpilde</c:v>
                </c:pt>
                <c:pt idx="1">
                  <c:v>2025. gada izpilde</c:v>
                </c:pt>
                <c:pt idx="2">
                  <c:v>2026. gada plāns</c:v>
                </c:pt>
                <c:pt idx="3">
                  <c:v>2027. gada plāns</c:v>
                </c:pt>
                <c:pt idx="4">
                  <c:v>2028. gada plāns</c:v>
                </c:pt>
              </c:strCache>
            </c:strRef>
          </c:cat>
          <c:val>
            <c:numRef>
              <c:f>'Kopejie izdevumi'!$B$6:$F$6</c:f>
              <c:numCache>
                <c:formatCode>#,##0</c:formatCode>
                <c:ptCount val="5"/>
                <c:pt idx="0">
                  <c:v>79007574</c:v>
                </c:pt>
                <c:pt idx="1">
                  <c:v>66056676</c:v>
                </c:pt>
                <c:pt idx="2">
                  <c:v>39153095</c:v>
                </c:pt>
                <c:pt idx="3">
                  <c:v>38611354</c:v>
                </c:pt>
                <c:pt idx="4">
                  <c:v>38527445</c:v>
                </c:pt>
              </c:numCache>
            </c:numRef>
          </c:val>
          <c:extLst>
            <c:ext xmlns:c16="http://schemas.microsoft.com/office/drawing/2014/chart" uri="{C3380CC4-5D6E-409C-BE32-E72D297353CC}">
              <c16:uniqueId val="{00000005-DE54-4D8C-8AF5-00D6CAD0CCAD}"/>
            </c:ext>
          </c:extLst>
        </c:ser>
        <c:ser>
          <c:idx val="2"/>
          <c:order val="2"/>
          <c:tx>
            <c:strRef>
              <c:f>'Kopejie izdevumi'!$A$7</c:f>
              <c:strCache>
                <c:ptCount val="1"/>
                <c:pt idx="0">
                  <c:v>Eiropas Savienības politiku instrumentu un pārējās ārvalstu finanšu palīdzības līdzfinansēto un finansēto projektu un pasākumu īstenošana</c:v>
                </c:pt>
              </c:strCache>
            </c:strRef>
          </c:tx>
          <c:spPr>
            <a:solidFill>
              <a:srgbClr val="DEE7D1"/>
            </a:solidFill>
            <a:ln>
              <a:noFill/>
            </a:ln>
            <a:effectLst/>
          </c:spPr>
          <c:invertIfNegative val="0"/>
          <c:dLbls>
            <c:dLbl>
              <c:idx val="0"/>
              <c:tx>
                <c:rich>
                  <a:bodyPr/>
                  <a:lstStyle/>
                  <a:p>
                    <a:r>
                      <a:rPr lang="en-US"/>
                      <a:t>46,7</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DE54-4D8C-8AF5-00D6CAD0CCAD}"/>
                </c:ext>
              </c:extLst>
            </c:dLbl>
            <c:dLbl>
              <c:idx val="1"/>
              <c:tx>
                <c:rich>
                  <a:bodyPr/>
                  <a:lstStyle/>
                  <a:p>
                    <a:r>
                      <a:rPr lang="en-US" dirty="0"/>
                      <a:t>47,9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DE54-4D8C-8AF5-00D6CAD0CCAD}"/>
                </c:ext>
              </c:extLst>
            </c:dLbl>
            <c:dLbl>
              <c:idx val="2"/>
              <c:tx>
                <c:rich>
                  <a:bodyPr/>
                  <a:lstStyle/>
                  <a:p>
                    <a:r>
                      <a:rPr lang="en-US"/>
                      <a:t>54,1</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DE54-4D8C-8AF5-00D6CAD0CCAD}"/>
                </c:ext>
              </c:extLst>
            </c:dLbl>
            <c:dLbl>
              <c:idx val="3"/>
              <c:tx>
                <c:rich>
                  <a:bodyPr/>
                  <a:lstStyle/>
                  <a:p>
                    <a:r>
                      <a:rPr lang="en-US"/>
                      <a:t>29,8</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DE54-4D8C-8AF5-00D6CAD0CCAD}"/>
                </c:ext>
              </c:extLst>
            </c:dLbl>
            <c:dLbl>
              <c:idx val="4"/>
              <c:tx>
                <c:rich>
                  <a:bodyPr/>
                  <a:lstStyle/>
                  <a:p>
                    <a:r>
                      <a:rPr lang="en-US"/>
                      <a:t>17,6</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DE54-4D8C-8AF5-00D6CAD0CCAD}"/>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'Kopejie izdevumi'!$B$3:$F$4</c:f>
              <c:strCache>
                <c:ptCount val="5"/>
                <c:pt idx="0">
                  <c:v>2024. gada izpilde</c:v>
                </c:pt>
                <c:pt idx="1">
                  <c:v>2025. gada izpilde</c:v>
                </c:pt>
                <c:pt idx="2">
                  <c:v>2026. gada plāns</c:v>
                </c:pt>
                <c:pt idx="3">
                  <c:v>2027. gada plāns</c:v>
                </c:pt>
                <c:pt idx="4">
                  <c:v>2028. gada plāns</c:v>
                </c:pt>
              </c:strCache>
            </c:strRef>
          </c:cat>
          <c:val>
            <c:numRef>
              <c:f>'Kopejie izdevumi'!$B$7:$F$7</c:f>
              <c:numCache>
                <c:formatCode>#,##0</c:formatCode>
                <c:ptCount val="5"/>
                <c:pt idx="0">
                  <c:v>46684183</c:v>
                </c:pt>
                <c:pt idx="1">
                  <c:v>47862051</c:v>
                </c:pt>
                <c:pt idx="2">
                  <c:v>54068427</c:v>
                </c:pt>
                <c:pt idx="3">
                  <c:v>29787134</c:v>
                </c:pt>
                <c:pt idx="4">
                  <c:v>17638786</c:v>
                </c:pt>
              </c:numCache>
            </c:numRef>
          </c:val>
          <c:extLst>
            <c:ext xmlns:c16="http://schemas.microsoft.com/office/drawing/2014/chart" uri="{C3380CC4-5D6E-409C-BE32-E72D297353CC}">
              <c16:uniqueId val="{0000000B-DE54-4D8C-8AF5-00D6CAD0CCAD}"/>
            </c:ext>
          </c:extLst>
        </c:ser>
        <c:dLbls>
          <c:showLegendKey val="0"/>
          <c:showVal val="0"/>
          <c:showCatName val="0"/>
          <c:showSerName val="0"/>
          <c:showPercent val="0"/>
          <c:showBubbleSize val="0"/>
        </c:dLbls>
        <c:gapWidth val="82"/>
        <c:overlap val="100"/>
        <c:axId val="1509522543"/>
        <c:axId val="1509524623"/>
      </c:barChart>
      <c:scatterChart>
        <c:scatterStyle val="lineMarker"/>
        <c:varyColors val="0"/>
        <c:ser>
          <c:idx val="0"/>
          <c:order val="0"/>
          <c:tx>
            <c:strRef>
              <c:f>'Kopejie izdevumi'!$A$5</c:f>
              <c:strCache>
                <c:ptCount val="1"/>
                <c:pt idx="0">
                  <c:v>Kopējie budžeta izdevumi</c:v>
                </c:pt>
              </c:strCache>
            </c:strRef>
          </c:tx>
          <c:spPr>
            <a:ln w="25400" cap="rnd">
              <a:noFill/>
              <a:round/>
            </a:ln>
            <a:effectLst/>
          </c:spPr>
          <c:marker>
            <c:symbol val="circle"/>
            <c:size val="5"/>
            <c:spPr>
              <a:solidFill>
                <a:srgbClr val="339933"/>
              </a:solidFill>
              <a:ln w="9525">
                <a:solidFill>
                  <a:schemeClr val="accent1"/>
                </a:solidFill>
              </a:ln>
              <a:effectLst/>
            </c:spPr>
          </c:marker>
          <c:dLbls>
            <c:dLbl>
              <c:idx val="0"/>
              <c:layout>
                <c:manualLayout>
                  <c:x val="-3.1548110601702879E-2"/>
                  <c:y val="-6.052387270715609E-2"/>
                </c:manualLayout>
              </c:layout>
              <c:tx>
                <c:rich>
                  <a:bodyPr/>
                  <a:lstStyle/>
                  <a:p>
                    <a:r>
                      <a:rPr lang="en-US" dirty="0"/>
                      <a:t>125,7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DE54-4D8C-8AF5-00D6CAD0CCAD}"/>
                </c:ext>
              </c:extLst>
            </c:dLbl>
            <c:dLbl>
              <c:idx val="1"/>
              <c:layout>
                <c:manualLayout>
                  <c:x val="-3.0964557135893675E-2"/>
                  <c:y val="-4.3523868468017819E-2"/>
                </c:manualLayout>
              </c:layout>
              <c:tx>
                <c:rich>
                  <a:bodyPr/>
                  <a:lstStyle/>
                  <a:p>
                    <a:r>
                      <a:rPr lang="en-US" dirty="0"/>
                      <a:t>113,9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DE54-4D8C-8AF5-00D6CAD0CCAD}"/>
                </c:ext>
              </c:extLst>
            </c:dLbl>
            <c:dLbl>
              <c:idx val="2"/>
              <c:layout>
                <c:manualLayout>
                  <c:x val="-3.4326532020642141E-2"/>
                  <c:y val="-5.4417297578948524E-2"/>
                </c:manualLayout>
              </c:layout>
              <c:tx>
                <c:rich>
                  <a:bodyPr/>
                  <a:lstStyle/>
                  <a:p>
                    <a:r>
                      <a:rPr lang="en-US" dirty="0"/>
                      <a:t>93,2</a:t>
                    </a:r>
                  </a:p>
                </c:rich>
              </c:tx>
              <c:showLegendKey val="0"/>
              <c:showVal val="1"/>
              <c:showCatName val="0"/>
              <c:showSerName val="0"/>
              <c:showPercent val="0"/>
              <c:showBubbleSize val="0"/>
              <c:extLst>
                <c:ext xmlns:c15="http://schemas.microsoft.com/office/drawing/2012/chart" uri="{CE6537A1-D6FC-4f65-9D91-7224C49458BB}">
                  <c15:layout>
                    <c:manualLayout>
                      <c:w val="5.2113292707235803E-2"/>
                      <c:h val="3.9893258498412444E-2"/>
                    </c:manualLayout>
                  </c15:layout>
                  <c15:showDataLabelsRange val="0"/>
                </c:ext>
                <c:ext xmlns:c16="http://schemas.microsoft.com/office/drawing/2014/chart" uri="{C3380CC4-5D6E-409C-BE32-E72D297353CC}">
                  <c16:uniqueId val="{0000000E-DE54-4D8C-8AF5-00D6CAD0CCAD}"/>
                </c:ext>
              </c:extLst>
            </c:dLbl>
            <c:dLbl>
              <c:idx val="3"/>
              <c:layout>
                <c:manualLayout>
                  <c:x val="-3.7643564957145652E-2"/>
                  <c:y val="-4.8865797270471863E-2"/>
                </c:manualLayout>
              </c:layout>
              <c:tx>
                <c:rich>
                  <a:bodyPr/>
                  <a:lstStyle/>
                  <a:p>
                    <a:r>
                      <a:rPr lang="en-US" dirty="0"/>
                      <a:t>68,4</a:t>
                    </a:r>
                  </a:p>
                </c:rich>
              </c:tx>
              <c:showLegendKey val="0"/>
              <c:showVal val="1"/>
              <c:showCatName val="0"/>
              <c:showSerName val="0"/>
              <c:showPercent val="0"/>
              <c:showBubbleSize val="0"/>
              <c:extLst>
                <c:ext xmlns:c15="http://schemas.microsoft.com/office/drawing/2012/chart" uri="{CE6537A1-D6FC-4f65-9D91-7224C49458BB}">
                  <c15:layout>
                    <c:manualLayout>
                      <c:w val="5.6085054649887223E-2"/>
                      <c:h val="4.242907960604949E-2"/>
                    </c:manualLayout>
                  </c15:layout>
                  <c15:showDataLabelsRange val="0"/>
                </c:ext>
                <c:ext xmlns:c16="http://schemas.microsoft.com/office/drawing/2014/chart" uri="{C3380CC4-5D6E-409C-BE32-E72D297353CC}">
                  <c16:uniqueId val="{0000000F-DE54-4D8C-8AF5-00D6CAD0CCAD}"/>
                </c:ext>
              </c:extLst>
            </c:dLbl>
            <c:dLbl>
              <c:idx val="4"/>
              <c:layout>
                <c:manualLayout>
                  <c:x val="-2.6392236707879234E-2"/>
                  <c:y val="-5.3896403939007326E-2"/>
                </c:manualLayout>
              </c:layout>
              <c:tx>
                <c:rich>
                  <a:bodyPr/>
                  <a:lstStyle/>
                  <a:p>
                    <a:r>
                      <a:rPr lang="en-US" dirty="0"/>
                      <a:t>56,1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DE54-4D8C-8AF5-00D6CAD0CCAD}"/>
                </c:ext>
              </c:extLst>
            </c:dLbl>
            <c:spPr>
              <a:solidFill>
                <a:schemeClr val="lt1"/>
              </a:solidFill>
              <a:ln>
                <a:solidFill>
                  <a:schemeClr val="dk1">
                    <a:lumMod val="25000"/>
                    <a:lumOff val="75000"/>
                  </a:schemeClr>
                </a:solidFill>
              </a:ln>
              <a:effectLst/>
            </c:spPr>
            <c:txPr>
              <a:bodyPr rot="0" spcFirstLastPara="1" vertOverflow="clip" horzOverflow="clip" vert="horz" wrap="square" lIns="36576" tIns="18288" rIns="36576" bIns="18288" anchor="ctr" anchorCtr="1">
                <a:spAutoFit/>
              </a:bodyPr>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0"/>
              </c:ext>
            </c:extLst>
          </c:dLbls>
          <c:xVal>
            <c:strRef>
              <c:f>'Kopejie izdevumi'!$B$3:$F$4</c:f>
              <c:strCache>
                <c:ptCount val="5"/>
                <c:pt idx="0">
                  <c:v>2024. gada izpilde</c:v>
                </c:pt>
                <c:pt idx="1">
                  <c:v>2025. gada izpilde</c:v>
                </c:pt>
                <c:pt idx="2">
                  <c:v>2026. gada plāns</c:v>
                </c:pt>
                <c:pt idx="3">
                  <c:v>2027. gada plāns</c:v>
                </c:pt>
                <c:pt idx="4">
                  <c:v>2028. gada plāns</c:v>
                </c:pt>
              </c:strCache>
            </c:strRef>
          </c:xVal>
          <c:yVal>
            <c:numRef>
              <c:f>'Kopejie izdevumi'!$B$5:$F$5</c:f>
              <c:numCache>
                <c:formatCode>#,##0</c:formatCode>
                <c:ptCount val="5"/>
                <c:pt idx="0">
                  <c:v>125691757</c:v>
                </c:pt>
                <c:pt idx="1">
                  <c:v>113918727</c:v>
                </c:pt>
                <c:pt idx="2">
                  <c:v>93221522</c:v>
                </c:pt>
                <c:pt idx="3">
                  <c:v>68398488</c:v>
                </c:pt>
                <c:pt idx="4">
                  <c:v>56166231</c:v>
                </c:pt>
              </c:numCache>
            </c:numRef>
          </c:yVal>
          <c:smooth val="0"/>
          <c:extLst>
            <c:ext xmlns:c16="http://schemas.microsoft.com/office/drawing/2014/chart" uri="{C3380CC4-5D6E-409C-BE32-E72D297353CC}">
              <c16:uniqueId val="{00000011-DE54-4D8C-8AF5-00D6CAD0CCAD}"/>
            </c:ext>
          </c:extLst>
        </c:ser>
        <c:dLbls>
          <c:showLegendKey val="0"/>
          <c:showVal val="0"/>
          <c:showCatName val="0"/>
          <c:showSerName val="0"/>
          <c:showPercent val="0"/>
          <c:showBubbleSize val="0"/>
        </c:dLbls>
        <c:axId val="1509522543"/>
        <c:axId val="1509524623"/>
      </c:scatterChart>
      <c:catAx>
        <c:axId val="150952254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509524623"/>
        <c:crosses val="autoZero"/>
        <c:auto val="1"/>
        <c:lblAlgn val="ctr"/>
        <c:lblOffset val="100"/>
        <c:noMultiLvlLbl val="0"/>
      </c:catAx>
      <c:valAx>
        <c:axId val="150952462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509522543"/>
        <c:crosses val="autoZero"/>
        <c:crossBetween val="between"/>
      </c:valAx>
      <c:spPr>
        <a:noFill/>
        <a:ln>
          <a:noFill/>
        </a:ln>
        <a:effectLst/>
      </c:spPr>
    </c:plotArea>
    <c:legend>
      <c:legendPos val="b"/>
      <c:layout>
        <c:manualLayout>
          <c:xMode val="edge"/>
          <c:yMode val="edge"/>
          <c:x val="5.9802504736268171E-2"/>
          <c:y val="0.82383964187759917"/>
          <c:w val="0.85206945173658621"/>
          <c:h val="0.176160346984690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rgbClr val="365236"/>
                </a:solidFill>
                <a:latin typeface="Verdana" panose="020B0604030504040204" pitchFamily="34" charset="0"/>
                <a:ea typeface="Verdana" panose="020B0604030504040204" pitchFamily="34" charset="0"/>
                <a:cs typeface="+mn-cs"/>
              </a:defRPr>
            </a:pPr>
            <a:r>
              <a:rPr lang="lv-LV" sz="1600" b="1">
                <a:solidFill>
                  <a:srgbClr val="365236"/>
                </a:solidFill>
              </a:rPr>
              <a:t>Reģionālā IKP starpība*</a:t>
            </a:r>
          </a:p>
        </c:rich>
      </c:tx>
      <c:overlay val="0"/>
      <c:spPr>
        <a:noFill/>
        <a:ln>
          <a:noFill/>
        </a:ln>
        <a:effectLst/>
      </c:spPr>
      <c:txPr>
        <a:bodyPr rot="0" spcFirstLastPara="1" vertOverflow="ellipsis" vert="horz" wrap="square" anchor="ctr" anchorCtr="1"/>
        <a:lstStyle/>
        <a:p>
          <a:pPr>
            <a:defRPr sz="1600" b="1" i="0" u="none" strike="noStrike" kern="1200" spc="0" baseline="0">
              <a:solidFill>
                <a:srgbClr val="365236"/>
              </a:solidFill>
              <a:latin typeface="Verdana" panose="020B0604030504040204" pitchFamily="34" charset="0"/>
              <a:ea typeface="Verdana" panose="020B0604030504040204" pitchFamily="34" charset="0"/>
              <a:cs typeface="+mn-cs"/>
            </a:defRPr>
          </a:pPr>
          <a:endParaRPr lang="lv-LV"/>
        </a:p>
      </c:txPr>
    </c:title>
    <c:autoTitleDeleted val="0"/>
    <c:plotArea>
      <c:layout/>
      <c:lineChart>
        <c:grouping val="standard"/>
        <c:varyColors val="0"/>
        <c:ser>
          <c:idx val="0"/>
          <c:order val="0"/>
          <c:spPr>
            <a:ln w="28575" cap="rnd">
              <a:solidFill>
                <a:srgbClr val="7C987C"/>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54B-48BC-8939-FBED50D7071C}"/>
                </c:ext>
              </c:extLst>
            </c:dLbl>
            <c:dLbl>
              <c:idx val="1"/>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4B-48BC-8939-FBED50D7071C}"/>
                </c:ext>
              </c:extLst>
            </c:dLbl>
            <c:dLbl>
              <c:idx val="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54B-48BC-8939-FBED50D7071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7C987C"/>
                    </a:solidFill>
                    <a:latin typeface="Verdana" panose="020B0604030504040204" pitchFamily="34" charset="0"/>
                    <a:ea typeface="Verdana" panose="020B0604030504040204" pitchFamily="34" charset="0"/>
                    <a:cs typeface="+mn-cs"/>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'Reg_IKP_starp_AKTUALIZETS CSP'!$E$21:$J$21</c:f>
              <c:strCache>
                <c:ptCount val="6"/>
                <c:pt idx="0">
                  <c:v>2018</c:v>
                </c:pt>
                <c:pt idx="1">
                  <c:v>2019</c:v>
                </c:pt>
                <c:pt idx="2">
                  <c:v>2020</c:v>
                </c:pt>
                <c:pt idx="3">
                  <c:v>2021</c:v>
                </c:pt>
                <c:pt idx="4">
                  <c:v>2022</c:v>
                </c:pt>
                <c:pt idx="5">
                  <c:v>2023</c:v>
                </c:pt>
              </c:strCache>
            </c:strRef>
          </c:cat>
          <c:val>
            <c:numRef>
              <c:f>'Reg_IKP_starp_AKTUALIZETS CSP'!$E$22:$J$22</c:f>
              <c:numCache>
                <c:formatCode>0.0%</c:formatCode>
                <c:ptCount val="6"/>
                <c:pt idx="0">
                  <c:v>0.41408908956611951</c:v>
                </c:pt>
                <c:pt idx="1">
                  <c:v>0.42105352810180607</c:v>
                </c:pt>
                <c:pt idx="2">
                  <c:v>0.44949263570345221</c:v>
                </c:pt>
                <c:pt idx="3">
                  <c:v>0.44575365322315308</c:v>
                </c:pt>
                <c:pt idx="4">
                  <c:v>0.45624702024619168</c:v>
                </c:pt>
                <c:pt idx="5">
                  <c:v>0.42973033639610725</c:v>
                </c:pt>
              </c:numCache>
            </c:numRef>
          </c:val>
          <c:smooth val="0"/>
          <c:extLst>
            <c:ext xmlns:c16="http://schemas.microsoft.com/office/drawing/2014/chart" uri="{C3380CC4-5D6E-409C-BE32-E72D297353CC}">
              <c16:uniqueId val="{00000000-EABD-4DDF-B2E0-A1E8B212B7EC}"/>
            </c:ext>
          </c:extLst>
        </c:ser>
        <c:dLbls>
          <c:showLegendKey val="0"/>
          <c:showVal val="0"/>
          <c:showCatName val="0"/>
          <c:showSerName val="0"/>
          <c:showPercent val="0"/>
          <c:showBubbleSize val="0"/>
        </c:dLbls>
        <c:smooth val="0"/>
        <c:axId val="1936532240"/>
        <c:axId val="1936515920"/>
      </c:lineChart>
      <c:catAx>
        <c:axId val="1936532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936515920"/>
        <c:crosses val="autoZero"/>
        <c:auto val="1"/>
        <c:lblAlgn val="ctr"/>
        <c:lblOffset val="100"/>
        <c:noMultiLvlLbl val="0"/>
      </c:catAx>
      <c:valAx>
        <c:axId val="1936515920"/>
        <c:scaling>
          <c:orientation val="minMax"/>
          <c:max val="0.46"/>
          <c:min val="0.4"/>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9365322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889271653543307E-2"/>
          <c:y val="7.7088445756513427E-2"/>
          <c:w val="0.88811072834645666"/>
          <c:h val="0.74400157252465049"/>
        </c:manualLayout>
      </c:layout>
      <c:barChart>
        <c:barDir val="col"/>
        <c:grouping val="clustered"/>
        <c:varyColors val="0"/>
        <c:ser>
          <c:idx val="0"/>
          <c:order val="0"/>
          <c:tx>
            <c:strRef>
              <c:f>Sheet1!$B$4</c:f>
              <c:strCache>
                <c:ptCount val="1"/>
                <c:pt idx="0">
                  <c:v> IT sistēmu uzturēšanas izdevumi - (pakalpojumi EKK 2000)</c:v>
                </c:pt>
              </c:strCache>
            </c:strRef>
          </c:tx>
          <c:spPr>
            <a:solidFill>
              <a:schemeClr val="accent6">
                <a:lumMod val="60000"/>
                <a:lumOff val="40000"/>
              </a:schemeClr>
            </a:solidFill>
            <a:ln>
              <a:noFill/>
            </a:ln>
            <a:effectLst/>
          </c:spPr>
          <c:invertIfNegative val="0"/>
          <c:cat>
            <c:numRef>
              <c:f>Sheet1!$C$3:$H$3</c:f>
              <c:numCache>
                <c:formatCode>0</c:formatCode>
                <c:ptCount val="6"/>
                <c:pt idx="0">
                  <c:v>2024</c:v>
                </c:pt>
                <c:pt idx="1">
                  <c:v>2025</c:v>
                </c:pt>
                <c:pt idx="2">
                  <c:v>2026</c:v>
                </c:pt>
                <c:pt idx="3">
                  <c:v>2027</c:v>
                </c:pt>
                <c:pt idx="4">
                  <c:v>2028</c:v>
                </c:pt>
                <c:pt idx="5">
                  <c:v>2029</c:v>
                </c:pt>
              </c:numCache>
            </c:numRef>
          </c:cat>
          <c:val>
            <c:numRef>
              <c:f>Sheet1!$C$4:$H$4</c:f>
              <c:numCache>
                <c:formatCode>_(* #,##0_);_(* \(#,##0\);_(* "-"??_);_(@_)</c:formatCode>
                <c:ptCount val="6"/>
                <c:pt idx="0">
                  <c:v>4251232</c:v>
                </c:pt>
                <c:pt idx="1">
                  <c:v>3790301</c:v>
                </c:pt>
                <c:pt idx="2">
                  <c:v>3858741</c:v>
                </c:pt>
                <c:pt idx="3">
                  <c:v>3866416</c:v>
                </c:pt>
                <c:pt idx="4">
                  <c:v>3853543</c:v>
                </c:pt>
                <c:pt idx="5">
                  <c:v>3863253</c:v>
                </c:pt>
              </c:numCache>
            </c:numRef>
          </c:val>
          <c:extLst>
            <c:ext xmlns:c16="http://schemas.microsoft.com/office/drawing/2014/chart" uri="{C3380CC4-5D6E-409C-BE32-E72D297353CC}">
              <c16:uniqueId val="{00000000-196B-485E-8DAE-626EC91741DE}"/>
            </c:ext>
          </c:extLst>
        </c:ser>
        <c:ser>
          <c:idx val="1"/>
          <c:order val="1"/>
          <c:tx>
            <c:strRef>
              <c:f>Sheet1!$B$5</c:f>
              <c:strCache>
                <c:ptCount val="1"/>
                <c:pt idx="0">
                  <c:v> IT sistēmu programmatūras pilnveidošanas izdevumi - (kapitālie EKK 5000)</c:v>
                </c:pt>
              </c:strCache>
            </c:strRef>
          </c:tx>
          <c:spPr>
            <a:solidFill>
              <a:schemeClr val="accent2"/>
            </a:solidFill>
            <a:ln>
              <a:noFill/>
            </a:ln>
            <a:effectLst/>
          </c:spPr>
          <c:invertIfNegative val="0"/>
          <c:dLbls>
            <c:dLbl>
              <c:idx val="1"/>
              <c:layout>
                <c:manualLayout>
                  <c:x val="1.0238195239964755E-2"/>
                  <c:y val="-3.58675701528727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72F-40D6-B517-2779DEAB0BC0}"/>
                </c:ext>
              </c:extLst>
            </c:dLbl>
            <c:dLbl>
              <c:idx val="2"/>
              <c:layout>
                <c:manualLayout>
                  <c:x val="1.0238195239964701E-2"/>
                  <c:y val="-1.3151290464556747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72F-40D6-B517-2779DEAB0BC0}"/>
                </c:ext>
              </c:extLst>
            </c:dLbl>
            <c:dLbl>
              <c:idx val="3"/>
              <c:layout>
                <c:manualLayout>
                  <c:x val="1.17007945599597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2F-40D6-B517-2779DEAB0BC0}"/>
                </c:ext>
              </c:extLst>
            </c:dLbl>
            <c:dLbl>
              <c:idx val="4"/>
              <c:layout>
                <c:manualLayout>
                  <c:x val="8.7755959199696826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2F-40D6-B517-2779DEAB0BC0}"/>
                </c:ext>
              </c:extLst>
            </c:dLbl>
            <c:dLbl>
              <c:idx val="5"/>
              <c:layout>
                <c:manualLayout>
                  <c:x val="1.462599319994943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72F-40D6-B517-2779DEAB0BC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Sheet1!$C$3:$H$3</c:f>
              <c:numCache>
                <c:formatCode>0</c:formatCode>
                <c:ptCount val="6"/>
                <c:pt idx="0">
                  <c:v>2024</c:v>
                </c:pt>
                <c:pt idx="1">
                  <c:v>2025</c:v>
                </c:pt>
                <c:pt idx="2">
                  <c:v>2026</c:v>
                </c:pt>
                <c:pt idx="3">
                  <c:v>2027</c:v>
                </c:pt>
                <c:pt idx="4">
                  <c:v>2028</c:v>
                </c:pt>
                <c:pt idx="5">
                  <c:v>2029</c:v>
                </c:pt>
              </c:numCache>
            </c:numRef>
          </c:cat>
          <c:val>
            <c:numRef>
              <c:f>Sheet1!$C$5:$H$5</c:f>
              <c:numCache>
                <c:formatCode>_(* #,##0_);_(* \(#,##0\);_(* "-"??_);_(@_)</c:formatCode>
                <c:ptCount val="6"/>
                <c:pt idx="0">
                  <c:v>4418153</c:v>
                </c:pt>
                <c:pt idx="1">
                  <c:v>2853675</c:v>
                </c:pt>
                <c:pt idx="2">
                  <c:v>731089</c:v>
                </c:pt>
                <c:pt idx="3">
                  <c:v>718986</c:v>
                </c:pt>
                <c:pt idx="4">
                  <c:v>718986</c:v>
                </c:pt>
                <c:pt idx="5">
                  <c:v>718986</c:v>
                </c:pt>
              </c:numCache>
            </c:numRef>
          </c:val>
          <c:extLst>
            <c:ext xmlns:c16="http://schemas.microsoft.com/office/drawing/2014/chart" uri="{C3380CC4-5D6E-409C-BE32-E72D297353CC}">
              <c16:uniqueId val="{00000001-196B-485E-8DAE-626EC91741DE}"/>
            </c:ext>
          </c:extLst>
        </c:ser>
        <c:dLbls>
          <c:showLegendKey val="0"/>
          <c:showVal val="0"/>
          <c:showCatName val="0"/>
          <c:showSerName val="0"/>
          <c:showPercent val="0"/>
          <c:showBubbleSize val="0"/>
        </c:dLbls>
        <c:gapWidth val="219"/>
        <c:axId val="901653391"/>
        <c:axId val="901653871"/>
      </c:barChart>
      <c:lineChart>
        <c:grouping val="standard"/>
        <c:varyColors val="0"/>
        <c:ser>
          <c:idx val="2"/>
          <c:order val="2"/>
          <c:tx>
            <c:strRef>
              <c:f>Sheet1!$B$6</c:f>
              <c:strCache>
                <c:ptCount val="1"/>
                <c:pt idx="0">
                  <c:v>KOPĀ</c:v>
                </c:pt>
              </c:strCache>
            </c:strRef>
          </c:tx>
          <c:spPr>
            <a:ln w="28575" cap="rnd">
              <a:solidFill>
                <a:schemeClr val="accent3"/>
              </a:solidFill>
              <a:round/>
            </a:ln>
            <a:effectLst/>
          </c:spPr>
          <c:marker>
            <c:symbol val="none"/>
          </c:marker>
          <c:cat>
            <c:numRef>
              <c:f>Sheet1!$C$3:$H$3</c:f>
              <c:numCache>
                <c:formatCode>0</c:formatCode>
                <c:ptCount val="6"/>
                <c:pt idx="0">
                  <c:v>2024</c:v>
                </c:pt>
                <c:pt idx="1">
                  <c:v>2025</c:v>
                </c:pt>
                <c:pt idx="2">
                  <c:v>2026</c:v>
                </c:pt>
                <c:pt idx="3">
                  <c:v>2027</c:v>
                </c:pt>
                <c:pt idx="4">
                  <c:v>2028</c:v>
                </c:pt>
                <c:pt idx="5">
                  <c:v>2029</c:v>
                </c:pt>
              </c:numCache>
            </c:numRef>
          </c:cat>
          <c:val>
            <c:numRef>
              <c:f>Sheet1!$C$6:$H$6</c:f>
              <c:numCache>
                <c:formatCode>_(* #,##0_);_(* \(#,##0\);_(* "-"??_);_(@_)</c:formatCode>
                <c:ptCount val="6"/>
                <c:pt idx="0">
                  <c:v>8669385</c:v>
                </c:pt>
                <c:pt idx="1">
                  <c:v>6643976</c:v>
                </c:pt>
                <c:pt idx="2">
                  <c:v>4589830</c:v>
                </c:pt>
                <c:pt idx="3">
                  <c:v>4585402</c:v>
                </c:pt>
                <c:pt idx="4">
                  <c:v>4572529</c:v>
                </c:pt>
                <c:pt idx="5">
                  <c:v>4582239</c:v>
                </c:pt>
              </c:numCache>
            </c:numRef>
          </c:val>
          <c:smooth val="0"/>
          <c:extLst>
            <c:ext xmlns:c16="http://schemas.microsoft.com/office/drawing/2014/chart" uri="{C3380CC4-5D6E-409C-BE32-E72D297353CC}">
              <c16:uniqueId val="{00000002-196B-485E-8DAE-626EC91741DE}"/>
            </c:ext>
          </c:extLst>
        </c:ser>
        <c:dLbls>
          <c:showLegendKey val="0"/>
          <c:showVal val="0"/>
          <c:showCatName val="0"/>
          <c:showSerName val="0"/>
          <c:showPercent val="0"/>
          <c:showBubbleSize val="0"/>
        </c:dLbls>
        <c:marker val="1"/>
        <c:smooth val="0"/>
        <c:axId val="901653391"/>
        <c:axId val="901653871"/>
      </c:lineChart>
      <c:catAx>
        <c:axId val="901653391"/>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901653871"/>
        <c:crosses val="autoZero"/>
        <c:auto val="1"/>
        <c:lblAlgn val="ctr"/>
        <c:lblOffset val="100"/>
        <c:noMultiLvlLbl val="0"/>
      </c:catAx>
      <c:valAx>
        <c:axId val="901653871"/>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9016533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lv-LV" sz="1400" b="0" i="0" u="none" strike="noStrike" kern="1200" spc="0" baseline="0" dirty="0" smtClean="0">
                <a:solidFill>
                  <a:prstClr val="black">
                    <a:lumMod val="65000"/>
                    <a:lumOff val="35000"/>
                  </a:prstClr>
                </a:solidFill>
                <a:latin typeface="+mn-lt"/>
                <a:ea typeface="+mn-ea"/>
                <a:cs typeface="+mn-cs"/>
              </a:defRPr>
            </a:pPr>
            <a:r>
              <a:rPr lang="lv-LV" sz="1400" b="0" i="0" u="none" strike="noStrike" kern="1200" spc="0" baseline="0" dirty="0">
                <a:solidFill>
                  <a:prstClr val="black">
                    <a:lumMod val="65000"/>
                    <a:lumOff val="35000"/>
                  </a:prstClr>
                </a:solidFill>
                <a:latin typeface="+mn-lt"/>
                <a:ea typeface="+mn-ea"/>
                <a:cs typeface="+mn-cs"/>
              </a:rPr>
              <a:t>Viedās pārvaldības politikas virzieni</a:t>
            </a:r>
          </a:p>
        </c:rich>
      </c:tx>
      <c:layout>
        <c:manualLayout>
          <c:xMode val="edge"/>
          <c:yMode val="edge"/>
          <c:x val="0.14985230107106176"/>
          <c:y val="2.3972602739726026E-2"/>
        </c:manualLayout>
      </c:layout>
      <c:overlay val="0"/>
      <c:spPr>
        <a:noFill/>
        <a:ln>
          <a:noFill/>
        </a:ln>
        <a:effectLst/>
      </c:spPr>
      <c:txPr>
        <a:bodyPr rot="0" spcFirstLastPara="1" vertOverflow="ellipsis" vert="horz" wrap="square" anchor="ctr" anchorCtr="1"/>
        <a:lstStyle/>
        <a:p>
          <a:pPr algn="ctr" rtl="0">
            <a:defRPr lang="lv-LV" sz="1400" b="0" i="0" u="none" strike="noStrike" kern="1200" spc="0" baseline="0" dirty="0" smtClean="0">
              <a:solidFill>
                <a:prstClr val="black">
                  <a:lumMod val="65000"/>
                  <a:lumOff val="35000"/>
                </a:prstClr>
              </a:solidFill>
              <a:latin typeface="+mn-lt"/>
              <a:ea typeface="+mn-ea"/>
              <a:cs typeface="+mn-cs"/>
            </a:defRPr>
          </a:pPr>
          <a:endParaRPr lang="en-US"/>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27"/>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85BE-40AC-96FC-F91FFB8766FA}"/>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85BE-40AC-96FC-F91FFB8766FA}"/>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85BE-40AC-96FC-F91FFB8766FA}"/>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85BE-40AC-96FC-F91FFB8766FA}"/>
              </c:ext>
            </c:extLst>
          </c:dPt>
          <c:dLbls>
            <c:dLbl>
              <c:idx val="1"/>
              <c:dLblPos val="inEnd"/>
              <c:showLegendKey val="0"/>
              <c:showVal val="0"/>
              <c:showCatName val="1"/>
              <c:showSerName val="0"/>
              <c:showPercent val="1"/>
              <c:showBubbleSize val="0"/>
              <c:extLst>
                <c:ext xmlns:c15="http://schemas.microsoft.com/office/drawing/2012/chart" uri="{CE6537A1-D6FC-4f65-9D91-7224C49458BB}">
                  <c15:layout>
                    <c:manualLayout>
                      <c:w val="0.17363938939306905"/>
                      <c:h val="0.11454771318131726"/>
                    </c:manualLayout>
                  </c15:layout>
                </c:ext>
                <c:ext xmlns:c16="http://schemas.microsoft.com/office/drawing/2014/chart" uri="{C3380CC4-5D6E-409C-BE32-E72D297353CC}">
                  <c16:uniqueId val="{00000003-85BE-40AC-96FC-F91FFB8766FA}"/>
                </c:ext>
              </c:extLst>
            </c:dLbl>
            <c:dLbl>
              <c:idx val="2"/>
              <c:dLblPos val="inEnd"/>
              <c:showLegendKey val="0"/>
              <c:showVal val="0"/>
              <c:showCatName val="1"/>
              <c:showSerName val="0"/>
              <c:showPercent val="1"/>
              <c:showBubbleSize val="0"/>
              <c:extLst>
                <c:ext xmlns:c15="http://schemas.microsoft.com/office/drawing/2012/chart" uri="{CE6537A1-D6FC-4f65-9D91-7224C49458BB}">
                  <c15:layout>
                    <c:manualLayout>
                      <c:w val="0.23762002179045022"/>
                      <c:h val="0.15342453667708833"/>
                    </c:manualLayout>
                  </c15:layout>
                </c:ext>
                <c:ext xmlns:c16="http://schemas.microsoft.com/office/drawing/2014/chart" uri="{C3380CC4-5D6E-409C-BE32-E72D297353CC}">
                  <c16:uniqueId val="{00000005-85BE-40AC-96FC-F91FFB8766FA}"/>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lv-LV"/>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Resors!$A$37:$A$40</c:f>
              <c:strCache>
                <c:ptCount val="4"/>
                <c:pt idx="0">
                  <c:v>Dabas aizsardzība</c:v>
                </c:pt>
                <c:pt idx="1">
                  <c:v>Reģionālā attīstība</c:v>
                </c:pt>
                <c:pt idx="2">
                  <c:v>Digitālā transformācija </c:v>
                </c:pt>
                <c:pt idx="3">
                  <c:v>Ivestīcijas</c:v>
                </c:pt>
              </c:strCache>
            </c:strRef>
          </c:cat>
          <c:val>
            <c:numRef>
              <c:f>Resors!$B$37:$B$40</c:f>
              <c:numCache>
                <c:formatCode>0</c:formatCode>
                <c:ptCount val="4"/>
                <c:pt idx="0">
                  <c:v>316.72000000000003</c:v>
                </c:pt>
                <c:pt idx="1">
                  <c:v>80.040000000000006</c:v>
                </c:pt>
                <c:pt idx="2">
                  <c:v>258.88</c:v>
                </c:pt>
                <c:pt idx="3">
                  <c:v>137.36000000000001</c:v>
                </c:pt>
              </c:numCache>
            </c:numRef>
          </c:val>
          <c:extLst>
            <c:ext xmlns:c16="http://schemas.microsoft.com/office/drawing/2014/chart" uri="{C3380CC4-5D6E-409C-BE32-E72D297353CC}">
              <c16:uniqueId val="{00000008-85BE-40AC-96FC-F91FFB8766FA}"/>
            </c:ext>
          </c:extLst>
        </c:ser>
        <c:dLbls>
          <c:dLblPos val="inEnd"/>
          <c:showLegendKey val="0"/>
          <c:showVal val="1"/>
          <c:showCatName val="0"/>
          <c:showSerName val="0"/>
          <c:showPercent val="0"/>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lv-LV"/>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noProof="0"/>
              <a:t>Amata vietu skaits resorā līdz 2028. </a:t>
            </a:r>
            <a:r>
              <a:rPr lang="lv-LV" noProof="0" dirty="0"/>
              <a:t>gadam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Resors!$C$67:$F$67</c:f>
              <c:strCache>
                <c:ptCount val="4"/>
                <c:pt idx="0">
                  <c:v>2025. gads</c:v>
                </c:pt>
                <c:pt idx="1">
                  <c:v>2026. gads</c:v>
                </c:pt>
                <c:pt idx="2">
                  <c:v>2027. gads</c:v>
                </c:pt>
                <c:pt idx="3">
                  <c:v>2028. gads</c:v>
                </c:pt>
              </c:strCache>
            </c:strRef>
          </c:cat>
          <c:val>
            <c:numRef>
              <c:f>Resors!$C$68:$F$68</c:f>
              <c:numCache>
                <c:formatCode>General</c:formatCode>
                <c:ptCount val="4"/>
                <c:pt idx="0" formatCode="0">
                  <c:v>793.00000000000011</c:v>
                </c:pt>
                <c:pt idx="1">
                  <c:v>788</c:v>
                </c:pt>
                <c:pt idx="2">
                  <c:v>748</c:v>
                </c:pt>
                <c:pt idx="3">
                  <c:v>736</c:v>
                </c:pt>
              </c:numCache>
            </c:numRef>
          </c:val>
          <c:extLst>
            <c:ext xmlns:c16="http://schemas.microsoft.com/office/drawing/2014/chart" uri="{C3380CC4-5D6E-409C-BE32-E72D297353CC}">
              <c16:uniqueId val="{00000000-FE50-4068-B31B-D40C9BD4321F}"/>
            </c:ext>
          </c:extLst>
        </c:ser>
        <c:dLbls>
          <c:showLegendKey val="0"/>
          <c:showVal val="1"/>
          <c:showCatName val="0"/>
          <c:showSerName val="0"/>
          <c:showPercent val="0"/>
          <c:showBubbleSize val="0"/>
        </c:dLbls>
        <c:gapWidth val="150"/>
        <c:shape val="box"/>
        <c:axId val="935268303"/>
        <c:axId val="935268783"/>
        <c:axId val="0"/>
      </c:bar3DChart>
      <c:catAx>
        <c:axId val="93526830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935268783"/>
        <c:crosses val="autoZero"/>
        <c:auto val="1"/>
        <c:lblAlgn val="ctr"/>
        <c:lblOffset val="100"/>
        <c:noMultiLvlLbl val="0"/>
      </c:catAx>
      <c:valAx>
        <c:axId val="93526878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93526830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400" b="0" i="0" u="none" strike="noStrike" kern="1200" spc="0" baseline="0">
                <a:solidFill>
                  <a:sysClr val="windowText" lastClr="000000">
                    <a:lumMod val="65000"/>
                    <a:lumOff val="35000"/>
                  </a:sysClr>
                </a:solidFill>
              </a:rPr>
              <a:t>Amata vietas resorā (2025. gads)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stacked"/>
        <c:varyColors val="0"/>
        <c:ser>
          <c:idx val="0"/>
          <c:order val="0"/>
          <c:tx>
            <c:strRef>
              <c:f>Resors!$B$79</c:f>
              <c:strCache>
                <c:ptCount val="1"/>
                <c:pt idx="0">
                  <c:v>Beztermiņa amata vietas</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Resors!$A$80:$A$84</c:f>
              <c:strCache>
                <c:ptCount val="5"/>
                <c:pt idx="0">
                  <c:v>Latvijas Nacionālais botāniskais dārzs </c:v>
                </c:pt>
                <c:pt idx="1">
                  <c:v>Latvijas Nacionālais dabas muzejs</c:v>
                </c:pt>
                <c:pt idx="2">
                  <c:v>Dabas aizsardzības pārvalde </c:v>
                </c:pt>
                <c:pt idx="3">
                  <c:v>Valsts digitālās attīstības aģentūra (165)</c:v>
                </c:pt>
                <c:pt idx="4">
                  <c:v>Viedās administrācijas un reģionālās attīstības ministrija (334)</c:v>
                </c:pt>
              </c:strCache>
            </c:strRef>
          </c:cat>
          <c:val>
            <c:numRef>
              <c:f>Resors!$B$80:$B$84</c:f>
              <c:numCache>
                <c:formatCode>General</c:formatCode>
                <c:ptCount val="5"/>
                <c:pt idx="0">
                  <c:v>106</c:v>
                </c:pt>
                <c:pt idx="1">
                  <c:v>54</c:v>
                </c:pt>
                <c:pt idx="2">
                  <c:v>134</c:v>
                </c:pt>
                <c:pt idx="3">
                  <c:v>129</c:v>
                </c:pt>
                <c:pt idx="4">
                  <c:v>258</c:v>
                </c:pt>
              </c:numCache>
            </c:numRef>
          </c:val>
          <c:extLst>
            <c:ext xmlns:c16="http://schemas.microsoft.com/office/drawing/2014/chart" uri="{C3380CC4-5D6E-409C-BE32-E72D297353CC}">
              <c16:uniqueId val="{00000000-BA62-4851-AAF8-EE90A1C346A9}"/>
            </c:ext>
          </c:extLst>
        </c:ser>
        <c:ser>
          <c:idx val="1"/>
          <c:order val="1"/>
          <c:tx>
            <c:strRef>
              <c:f>Resors!$C$79</c:f>
              <c:strCache>
                <c:ptCount val="1"/>
                <c:pt idx="0">
                  <c:v>Terminētas amata vietas </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Resors!$A$80:$A$84</c:f>
              <c:strCache>
                <c:ptCount val="5"/>
                <c:pt idx="0">
                  <c:v>Latvijas Nacionālais botāniskais dārzs </c:v>
                </c:pt>
                <c:pt idx="1">
                  <c:v>Latvijas Nacionālais dabas muzejs</c:v>
                </c:pt>
                <c:pt idx="2">
                  <c:v>Dabas aizsardzības pārvalde </c:v>
                </c:pt>
                <c:pt idx="3">
                  <c:v>Valsts digitālās attīstības aģentūra (165)</c:v>
                </c:pt>
                <c:pt idx="4">
                  <c:v>Viedās administrācijas un reģionālās attīstības ministrija (334)</c:v>
                </c:pt>
              </c:strCache>
            </c:strRef>
          </c:cat>
          <c:val>
            <c:numRef>
              <c:f>Resors!$C$80:$C$84</c:f>
              <c:numCache>
                <c:formatCode>General</c:formatCode>
                <c:ptCount val="5"/>
                <c:pt idx="3">
                  <c:v>36</c:v>
                </c:pt>
                <c:pt idx="4">
                  <c:v>76</c:v>
                </c:pt>
              </c:numCache>
            </c:numRef>
          </c:val>
          <c:extLst>
            <c:ext xmlns:c16="http://schemas.microsoft.com/office/drawing/2014/chart" uri="{C3380CC4-5D6E-409C-BE32-E72D297353CC}">
              <c16:uniqueId val="{00000001-BA62-4851-AAF8-EE90A1C346A9}"/>
            </c:ext>
          </c:extLst>
        </c:ser>
        <c:dLbls>
          <c:showLegendKey val="0"/>
          <c:showVal val="1"/>
          <c:showCatName val="0"/>
          <c:showSerName val="0"/>
          <c:showPercent val="0"/>
          <c:showBubbleSize val="0"/>
        </c:dLbls>
        <c:gapWidth val="150"/>
        <c:shape val="box"/>
        <c:axId val="818843247"/>
        <c:axId val="818844687"/>
        <c:axId val="0"/>
      </c:bar3DChart>
      <c:catAx>
        <c:axId val="818843247"/>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18844687"/>
        <c:crosses val="autoZero"/>
        <c:auto val="1"/>
        <c:lblAlgn val="ctr"/>
        <c:lblOffset val="100"/>
        <c:noMultiLvlLbl val="0"/>
      </c:catAx>
      <c:valAx>
        <c:axId val="81884468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818843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spPr>
            <a:solidFill>
              <a:srgbClr val="FFCC99"/>
            </a:solidFill>
            <a:ln>
              <a:solidFill>
                <a:schemeClr val="bg1"/>
              </a:solidFill>
            </a:ln>
          </c:spPr>
          <c:dPt>
            <c:idx val="0"/>
            <c:bubble3D val="0"/>
            <c:spPr>
              <a:solidFill>
                <a:srgbClr val="C3D69B"/>
              </a:solidFill>
              <a:ln>
                <a:solidFill>
                  <a:schemeClr val="bg1"/>
                </a:solidFill>
              </a:ln>
              <a:effectLst>
                <a:outerShdw blurRad="317500" algn="ctr" rotWithShape="0">
                  <a:prstClr val="black">
                    <a:alpha val="25000"/>
                  </a:prstClr>
                </a:outerShdw>
              </a:effectLst>
            </c:spPr>
            <c:extLst>
              <c:ext xmlns:c16="http://schemas.microsoft.com/office/drawing/2014/chart" uri="{C3380CC4-5D6E-409C-BE32-E72D297353CC}">
                <c16:uniqueId val="{00000001-5115-4D9F-82C8-6387E261F737}"/>
              </c:ext>
            </c:extLst>
          </c:dPt>
          <c:dPt>
            <c:idx val="1"/>
            <c:bubble3D val="0"/>
            <c:spPr>
              <a:solidFill>
                <a:srgbClr val="CC6600"/>
              </a:solidFill>
              <a:ln>
                <a:solidFill>
                  <a:schemeClr val="bg1"/>
                </a:solidFill>
              </a:ln>
              <a:effectLst>
                <a:outerShdw blurRad="317500" algn="ctr" rotWithShape="0">
                  <a:prstClr val="black">
                    <a:alpha val="25000"/>
                  </a:prstClr>
                </a:outerShdw>
              </a:effectLst>
            </c:spPr>
            <c:extLst>
              <c:ext xmlns:c16="http://schemas.microsoft.com/office/drawing/2014/chart" uri="{C3380CC4-5D6E-409C-BE32-E72D297353CC}">
                <c16:uniqueId val="{00000003-5115-4D9F-82C8-6387E261F737}"/>
              </c:ext>
            </c:extLst>
          </c:dPt>
          <c:dPt>
            <c:idx val="2"/>
            <c:bubble3D val="0"/>
            <c:spPr>
              <a:solidFill>
                <a:srgbClr val="008000"/>
              </a:solidFill>
              <a:ln>
                <a:solidFill>
                  <a:schemeClr val="bg1"/>
                </a:solidFill>
              </a:ln>
              <a:effectLst>
                <a:outerShdw blurRad="317500" algn="ctr" rotWithShape="0">
                  <a:prstClr val="black">
                    <a:alpha val="25000"/>
                  </a:prstClr>
                </a:outerShdw>
              </a:effectLst>
            </c:spPr>
            <c:extLst>
              <c:ext xmlns:c16="http://schemas.microsoft.com/office/drawing/2014/chart" uri="{C3380CC4-5D6E-409C-BE32-E72D297353CC}">
                <c16:uniqueId val="{00000005-5115-4D9F-82C8-6387E261F737}"/>
              </c:ext>
            </c:extLst>
          </c:dPt>
          <c:dLbls>
            <c:dLbl>
              <c:idx val="1"/>
              <c:layout>
                <c:manualLayout>
                  <c:x val="-0.19687004554368281"/>
                  <c:y val="8.6613747883030126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115-4D9F-82C8-6387E261F737}"/>
                </c:ext>
              </c:extLst>
            </c:dLbl>
            <c:dLbl>
              <c:idx val="2"/>
              <c:layout>
                <c:manualLayout>
                  <c:x val="0.17035831222027376"/>
                  <c:y val="-0.3566052704641313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115-4D9F-82C8-6387E261F737}"/>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Verdana" panose="020B0604030504040204" pitchFamily="34" charset="0"/>
                    <a:ea typeface="Verdana" panose="020B0604030504040204" pitchFamily="34" charset="0"/>
                    <a:cs typeface="+mn-cs"/>
                  </a:defRPr>
                </a:pPr>
                <a:endParaRPr lang="lv-LV"/>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val>
            <c:numRef>
              <c:f>slaidiem!$I$16:$I$18</c:f>
              <c:numCache>
                <c:formatCode>0</c:formatCode>
                <c:ptCount val="3"/>
                <c:pt idx="0">
                  <c:v>11.099911606280502</c:v>
                </c:pt>
                <c:pt idx="1">
                  <c:v>19.979987135916645</c:v>
                </c:pt>
                <c:pt idx="2">
                  <c:v>68.920101257802855</c:v>
                </c:pt>
              </c:numCache>
            </c:numRef>
          </c:val>
          <c:extLst>
            <c:ext xmlns:c16="http://schemas.microsoft.com/office/drawing/2014/chart" uri="{C3380CC4-5D6E-409C-BE32-E72D297353CC}">
              <c16:uniqueId val="{00000006-5115-4D9F-82C8-6387E261F737}"/>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solidFill>
        <a:schemeClr val="bg1"/>
      </a:solidFill>
      <a:round/>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lv-LV"/>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11902321475994E-2"/>
          <c:y val="0"/>
          <c:w val="0.60904140025771092"/>
          <c:h val="0.84962115225938739"/>
        </c:manualLayout>
      </c:layout>
      <c:doughnutChart>
        <c:varyColors val="1"/>
        <c:ser>
          <c:idx val="0"/>
          <c:order val="0"/>
          <c:explosion val="3"/>
          <c:dPt>
            <c:idx val="0"/>
            <c:bubble3D val="0"/>
            <c:explosion val="0"/>
            <c:spPr>
              <a:solidFill>
                <a:srgbClr val="E5D4B5"/>
              </a:solidFill>
              <a:ln w="19050">
                <a:solidFill>
                  <a:schemeClr val="lt1"/>
                </a:solidFill>
              </a:ln>
              <a:effectLst/>
            </c:spPr>
            <c:extLst>
              <c:ext xmlns:c16="http://schemas.microsoft.com/office/drawing/2014/chart" uri="{C3380CC4-5D6E-409C-BE32-E72D297353CC}">
                <c16:uniqueId val="{00000001-7813-4DA0-9E0A-9C2660B0B230}"/>
              </c:ext>
            </c:extLst>
          </c:dPt>
          <c:dPt>
            <c:idx val="1"/>
            <c:bubble3D val="0"/>
            <c:explosion val="0"/>
            <c:spPr>
              <a:solidFill>
                <a:srgbClr val="C4D979"/>
              </a:solidFill>
              <a:ln w="19050">
                <a:solidFill>
                  <a:schemeClr val="lt1"/>
                </a:solidFill>
              </a:ln>
              <a:effectLst/>
            </c:spPr>
            <c:extLst>
              <c:ext xmlns:c16="http://schemas.microsoft.com/office/drawing/2014/chart" uri="{C3380CC4-5D6E-409C-BE32-E72D297353CC}">
                <c16:uniqueId val="{00000003-7813-4DA0-9E0A-9C2660B0B230}"/>
              </c:ext>
            </c:extLst>
          </c:dPt>
          <c:dPt>
            <c:idx val="2"/>
            <c:bubble3D val="0"/>
            <c:explosion val="0"/>
            <c:spPr>
              <a:solidFill>
                <a:srgbClr val="F5FBA3"/>
              </a:solidFill>
              <a:ln w="19050">
                <a:solidFill>
                  <a:schemeClr val="lt1"/>
                </a:solidFill>
              </a:ln>
              <a:effectLst/>
            </c:spPr>
            <c:extLst>
              <c:ext xmlns:c16="http://schemas.microsoft.com/office/drawing/2014/chart" uri="{C3380CC4-5D6E-409C-BE32-E72D297353CC}">
                <c16:uniqueId val="{00000005-7813-4DA0-9E0A-9C2660B0B230}"/>
              </c:ext>
            </c:extLst>
          </c:dPt>
          <c:cat>
            <c:strRef>
              <c:f>Sheet1!$C$8:$C$10</c:f>
              <c:strCache>
                <c:ptCount val="3"/>
                <c:pt idx="0">
                  <c:v>Eiropas Savienības kohēzijas politikas programma</c:v>
                </c:pt>
                <c:pt idx="1">
                  <c:v>Atveseļošanas un noturības mehānisms </c:v>
                </c:pt>
                <c:pt idx="2">
                  <c:v>INTERREG programmas </c:v>
                </c:pt>
              </c:strCache>
            </c:strRef>
          </c:cat>
          <c:val>
            <c:numRef>
              <c:f>Sheet1!$D$8:$D$10</c:f>
              <c:numCache>
                <c:formatCode>#,##0.00</c:formatCode>
                <c:ptCount val="3"/>
                <c:pt idx="0">
                  <c:v>892.87023799999997</c:v>
                </c:pt>
                <c:pt idx="1">
                  <c:v>350.43013200000001</c:v>
                </c:pt>
                <c:pt idx="2">
                  <c:v>82</c:v>
                </c:pt>
              </c:numCache>
            </c:numRef>
          </c:val>
          <c:extLst>
            <c:ext xmlns:c16="http://schemas.microsoft.com/office/drawing/2014/chart" uri="{C3380CC4-5D6E-409C-BE32-E72D297353CC}">
              <c16:uniqueId val="{00000006-7813-4DA0-9E0A-9C2660B0B230}"/>
            </c:ext>
          </c:extLst>
        </c:ser>
        <c:dLbls>
          <c:showLegendKey val="0"/>
          <c:showVal val="0"/>
          <c:showCatName val="0"/>
          <c:showSerName val="0"/>
          <c:showPercent val="0"/>
          <c:showBubbleSize val="0"/>
          <c:showLeaderLines val="1"/>
        </c:dLbls>
        <c:firstSliceAng val="120"/>
        <c:holeSize val="63"/>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'Izdevumi jomas'!$AD$11</c:f>
              <c:strCache>
                <c:ptCount val="1"/>
                <c:pt idx="0">
                  <c:v>Izpilde (31.12.)</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'Izdevumi jomas'!$AE$10:$AG$10</c:f>
              <c:strCache>
                <c:ptCount val="3"/>
                <c:pt idx="0">
                  <c:v>3. Reģionu attīstības, teritoriālās sadarbības, publisko pakalpojumu un digitālās transformācijas politikas īstenošana</c:v>
                </c:pt>
                <c:pt idx="1">
                  <c:v>2. Īpaši aizsargājamo dabas teritoriju apsaimniekošana, Latvijas bioloģiskās daudzveidības saglabāšana un vides izpratnes un atbildības motivācijas veidošana sabiedrībā</c:v>
                </c:pt>
                <c:pt idx="2">
                  <c:v>1. Nozaru vadība un politikas plānošana</c:v>
                </c:pt>
              </c:strCache>
            </c:strRef>
          </c:cat>
          <c:val>
            <c:numRef>
              <c:f>'Izdevumi jomas'!$AE$11:$AG$11</c:f>
              <c:numCache>
                <c:formatCode>_-* #\ ##0.0\ _€_-;\-* #\ ##0.0\ _€_-;_-* "-"\ _€_-;_-@_-</c:formatCode>
                <c:ptCount val="3"/>
                <c:pt idx="0">
                  <c:v>78.5</c:v>
                </c:pt>
                <c:pt idx="1">
                  <c:v>22.8</c:v>
                </c:pt>
                <c:pt idx="2">
                  <c:v>12.6</c:v>
                </c:pt>
              </c:numCache>
            </c:numRef>
          </c:val>
          <c:extLst>
            <c:ext xmlns:c16="http://schemas.microsoft.com/office/drawing/2014/chart" uri="{C3380CC4-5D6E-409C-BE32-E72D297353CC}">
              <c16:uniqueId val="{00000000-8CAA-4C42-A162-7ACC1426BE5A}"/>
            </c:ext>
          </c:extLst>
        </c:ser>
        <c:ser>
          <c:idx val="1"/>
          <c:order val="1"/>
          <c:tx>
            <c:strRef>
              <c:f>'Izdevumi jomas'!$AD$12</c:f>
              <c:strCache>
                <c:ptCount val="1"/>
                <c:pt idx="0">
                  <c:v>Precizētais plāns (31.12.)</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'Izdevumi jomas'!$AE$10:$AG$10</c:f>
              <c:strCache>
                <c:ptCount val="3"/>
                <c:pt idx="0">
                  <c:v>3. Reģionu attīstības, teritoriālās sadarbības, publisko pakalpojumu un digitālās transformācijas politikas īstenošana</c:v>
                </c:pt>
                <c:pt idx="1">
                  <c:v>2. Īpaši aizsargājamo dabas teritoriju apsaimniekošana, Latvijas bioloģiskās daudzveidības saglabāšana un vides izpratnes un atbildības motivācijas veidošana sabiedrībā</c:v>
                </c:pt>
                <c:pt idx="2">
                  <c:v>1. Nozaru vadība un politikas plānošana</c:v>
                </c:pt>
              </c:strCache>
            </c:strRef>
          </c:cat>
          <c:val>
            <c:numRef>
              <c:f>'Izdevumi jomas'!$AE$12:$AG$12</c:f>
              <c:numCache>
                <c:formatCode>_-* #\ ##0.0\ _€_-;\-* #\ ##0.0\ _€_-;_-* "-"\ _€_-;_-@_-</c:formatCode>
                <c:ptCount val="3"/>
                <c:pt idx="0">
                  <c:v>101.8</c:v>
                </c:pt>
                <c:pt idx="1">
                  <c:v>25.9</c:v>
                </c:pt>
                <c:pt idx="2">
                  <c:v>13.6</c:v>
                </c:pt>
              </c:numCache>
            </c:numRef>
          </c:val>
          <c:extLst>
            <c:ext xmlns:c16="http://schemas.microsoft.com/office/drawing/2014/chart" uri="{C3380CC4-5D6E-409C-BE32-E72D297353CC}">
              <c16:uniqueId val="{00000001-8CAA-4C42-A162-7ACC1426BE5A}"/>
            </c:ext>
          </c:extLst>
        </c:ser>
        <c:ser>
          <c:idx val="2"/>
          <c:order val="2"/>
          <c:tx>
            <c:strRef>
              <c:f>'Izdevumi jomas'!$AD$13</c:f>
              <c:strCache>
                <c:ptCount val="1"/>
                <c:pt idx="0">
                  <c:v>Sākotnējais plāns (01.01.)</c:v>
                </c:pt>
              </c:strCache>
            </c:strRef>
          </c:tx>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'Izdevumi jomas'!$AE$10:$AG$10</c:f>
              <c:strCache>
                <c:ptCount val="3"/>
                <c:pt idx="0">
                  <c:v>3. Reģionu attīstības, teritoriālās sadarbības, publisko pakalpojumu un digitālās transformācijas politikas īstenošana</c:v>
                </c:pt>
                <c:pt idx="1">
                  <c:v>2. Īpaši aizsargājamo dabas teritoriju apsaimniekošana, Latvijas bioloģiskās daudzveidības saglabāšana un vides izpratnes un atbildības motivācijas veidošana sabiedrībā</c:v>
                </c:pt>
                <c:pt idx="2">
                  <c:v>1. Nozaru vadība un politikas plānošana</c:v>
                </c:pt>
              </c:strCache>
            </c:strRef>
          </c:cat>
          <c:val>
            <c:numRef>
              <c:f>'Izdevumi jomas'!$AE$13:$AG$13</c:f>
              <c:numCache>
                <c:formatCode>_-* #\ ##0.0\ _€_-;\-* #\ ##0.0\ _€_-;_-* "-"\ _€_-;_-@_-</c:formatCode>
                <c:ptCount val="3"/>
                <c:pt idx="0">
                  <c:v>61.8</c:v>
                </c:pt>
                <c:pt idx="1">
                  <c:v>24.1</c:v>
                </c:pt>
                <c:pt idx="2">
                  <c:v>12.7</c:v>
                </c:pt>
              </c:numCache>
            </c:numRef>
          </c:val>
          <c:extLst>
            <c:ext xmlns:c16="http://schemas.microsoft.com/office/drawing/2014/chart" uri="{C3380CC4-5D6E-409C-BE32-E72D297353CC}">
              <c16:uniqueId val="{00000002-8CAA-4C42-A162-7ACC1426BE5A}"/>
            </c:ext>
          </c:extLst>
        </c:ser>
        <c:dLbls>
          <c:dLblPos val="outEnd"/>
          <c:showLegendKey val="0"/>
          <c:showVal val="1"/>
          <c:showCatName val="0"/>
          <c:showSerName val="0"/>
          <c:showPercent val="0"/>
          <c:showBubbleSize val="0"/>
        </c:dLbls>
        <c:gapWidth val="182"/>
        <c:axId val="1442904496"/>
        <c:axId val="1505202976"/>
      </c:barChart>
      <c:catAx>
        <c:axId val="14429044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505202976"/>
        <c:crosses val="autoZero"/>
        <c:auto val="1"/>
        <c:lblAlgn val="ctr"/>
        <c:lblOffset val="100"/>
        <c:noMultiLvlLbl val="0"/>
      </c:catAx>
      <c:valAx>
        <c:axId val="1505202976"/>
        <c:scaling>
          <c:orientation val="minMax"/>
        </c:scaling>
        <c:delete val="0"/>
        <c:axPos val="b"/>
        <c:majorGridlines>
          <c:spPr>
            <a:ln w="9525" cap="flat" cmpd="sng" algn="ctr">
              <a:solidFill>
                <a:schemeClr val="tx1">
                  <a:lumMod val="15000"/>
                  <a:lumOff val="85000"/>
                </a:schemeClr>
              </a:solidFill>
              <a:round/>
            </a:ln>
            <a:effectLst/>
          </c:spPr>
        </c:majorGridlines>
        <c:numFmt formatCode="_-* #\ ##0.0\ _€_-;\-* #\ ##0.0\ _€_-;_-* &quot;-&quot;\ _€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442904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481750781706332E-2"/>
          <c:y val="5.8263975429868858E-2"/>
          <c:w val="0.89008753353556025"/>
          <c:h val="0.50054301858274652"/>
        </c:manualLayout>
      </c:layout>
      <c:barChart>
        <c:barDir val="col"/>
        <c:grouping val="stacked"/>
        <c:varyColors val="0"/>
        <c:ser>
          <c:idx val="0"/>
          <c:order val="0"/>
          <c:tx>
            <c:strRef>
              <c:f>'izpilde pa jomam'!$I$11</c:f>
              <c:strCache>
                <c:ptCount val="1"/>
                <c:pt idx="0">
                  <c:v>Valsts pamatfunkciju īstenošana</c:v>
                </c:pt>
              </c:strCache>
            </c:strRef>
          </c:tx>
          <c:spPr>
            <a:solidFill>
              <a:srgbClr val="0080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'izpilde pa jomam'!$J$9:$L$9</c:f>
              <c:strCache>
                <c:ptCount val="3"/>
                <c:pt idx="0">
                  <c:v>2023. gada izpilde</c:v>
                </c:pt>
                <c:pt idx="1">
                  <c:v>2024. gada izpilde</c:v>
                </c:pt>
                <c:pt idx="2">
                  <c:v>2025. gada izpilde</c:v>
                </c:pt>
              </c:strCache>
            </c:strRef>
          </c:cat>
          <c:val>
            <c:numRef>
              <c:f>'izpilde pa jomam'!$J$11:$L$11</c:f>
              <c:numCache>
                <c:formatCode>General</c:formatCode>
                <c:ptCount val="3"/>
                <c:pt idx="0">
                  <c:v>10.4</c:v>
                </c:pt>
                <c:pt idx="1">
                  <c:v>10.9</c:v>
                </c:pt>
                <c:pt idx="2">
                  <c:v>10.5</c:v>
                </c:pt>
              </c:numCache>
            </c:numRef>
          </c:val>
          <c:extLst>
            <c:ext xmlns:c16="http://schemas.microsoft.com/office/drawing/2014/chart" uri="{C3380CC4-5D6E-409C-BE32-E72D297353CC}">
              <c16:uniqueId val="{00000000-6107-431A-ACF2-F52B1C2B83A7}"/>
            </c:ext>
          </c:extLst>
        </c:ser>
        <c:ser>
          <c:idx val="1"/>
          <c:order val="1"/>
          <c:tx>
            <c:strRef>
              <c:f>'izpilde pa jomam'!$I$12</c:f>
              <c:strCache>
                <c:ptCount val="1"/>
                <c:pt idx="0">
                  <c:v>Eiropas Savienības politiku instrumentu un pārējās ārvalstu finanšu palīdzības līdzfinansēto un finansēto projektu un pasākumu īstenošana</c:v>
                </c:pt>
              </c:strCache>
            </c:strRef>
          </c:tx>
          <c:spPr>
            <a:solidFill>
              <a:srgbClr val="FFCC99"/>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'izpilde pa jomam'!$J$9:$L$9</c:f>
              <c:strCache>
                <c:ptCount val="3"/>
                <c:pt idx="0">
                  <c:v>2023. gada izpilde</c:v>
                </c:pt>
                <c:pt idx="1">
                  <c:v>2024. gada izpilde</c:v>
                </c:pt>
                <c:pt idx="2">
                  <c:v>2025. gada izpilde</c:v>
                </c:pt>
              </c:strCache>
            </c:strRef>
          </c:cat>
          <c:val>
            <c:numRef>
              <c:f>'izpilde pa jomam'!$J$12:$L$12</c:f>
              <c:numCache>
                <c:formatCode>General</c:formatCode>
                <c:ptCount val="3"/>
                <c:pt idx="0" formatCode="0.0">
                  <c:v>2</c:v>
                </c:pt>
                <c:pt idx="1">
                  <c:v>2.5</c:v>
                </c:pt>
                <c:pt idx="2">
                  <c:v>2.1</c:v>
                </c:pt>
              </c:numCache>
            </c:numRef>
          </c:val>
          <c:extLst>
            <c:ext xmlns:c16="http://schemas.microsoft.com/office/drawing/2014/chart" uri="{C3380CC4-5D6E-409C-BE32-E72D297353CC}">
              <c16:uniqueId val="{00000001-6107-431A-ACF2-F52B1C2B83A7}"/>
            </c:ext>
          </c:extLst>
        </c:ser>
        <c:dLbls>
          <c:showLegendKey val="0"/>
          <c:showVal val="1"/>
          <c:showCatName val="0"/>
          <c:showSerName val="0"/>
          <c:showPercent val="0"/>
          <c:showBubbleSize val="0"/>
        </c:dLbls>
        <c:gapWidth val="182"/>
        <c:overlap val="100"/>
        <c:axId val="1158294415"/>
        <c:axId val="1158304015"/>
      </c:barChart>
      <c:catAx>
        <c:axId val="1158294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158304015"/>
        <c:crosses val="autoZero"/>
        <c:auto val="1"/>
        <c:lblAlgn val="ctr"/>
        <c:lblOffset val="100"/>
        <c:noMultiLvlLbl val="0"/>
      </c:catAx>
      <c:valAx>
        <c:axId val="11583040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158294415"/>
        <c:crosses val="autoZero"/>
        <c:crossBetween val="between"/>
      </c:valAx>
      <c:spPr>
        <a:noFill/>
        <a:ln>
          <a:noFill/>
        </a:ln>
        <a:effectLst/>
      </c:spPr>
    </c:plotArea>
    <c:legend>
      <c:legendPos val="b"/>
      <c:layout>
        <c:manualLayout>
          <c:xMode val="edge"/>
          <c:yMode val="edge"/>
          <c:x val="0"/>
          <c:y val="0.68843495538239019"/>
          <c:w val="0.99781038979177772"/>
          <c:h val="0.2850814194222148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432852143482067E-2"/>
          <c:y val="4.6215368912219307E-2"/>
          <c:w val="0.90512270341207346"/>
          <c:h val="0.56344706911636044"/>
        </c:manualLayout>
      </c:layout>
      <c:barChart>
        <c:barDir val="col"/>
        <c:grouping val="stacked"/>
        <c:varyColors val="0"/>
        <c:ser>
          <c:idx val="0"/>
          <c:order val="0"/>
          <c:tx>
            <c:strRef>
              <c:f>'izpilde pa jomam'!$I$39</c:f>
              <c:strCache>
                <c:ptCount val="1"/>
                <c:pt idx="0">
                  <c:v>Valsts pamatfunkciju īstenošana</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'izpilde pa jomam'!$J$37:$L$37</c:f>
              <c:strCache>
                <c:ptCount val="3"/>
                <c:pt idx="0">
                  <c:v>2023. gada izpilde</c:v>
                </c:pt>
                <c:pt idx="1">
                  <c:v>2024. gada izpilde</c:v>
                </c:pt>
                <c:pt idx="2">
                  <c:v>2025. gada izpilde</c:v>
                </c:pt>
              </c:strCache>
            </c:strRef>
          </c:cat>
          <c:val>
            <c:numRef>
              <c:f>'izpilde pa jomam'!$J$39:$L$39</c:f>
              <c:numCache>
                <c:formatCode>General</c:formatCode>
                <c:ptCount val="3"/>
                <c:pt idx="0">
                  <c:v>16.5</c:v>
                </c:pt>
                <c:pt idx="1">
                  <c:v>16.2</c:v>
                </c:pt>
                <c:pt idx="2">
                  <c:v>15.2</c:v>
                </c:pt>
              </c:numCache>
            </c:numRef>
          </c:val>
          <c:extLst>
            <c:ext xmlns:c16="http://schemas.microsoft.com/office/drawing/2014/chart" uri="{C3380CC4-5D6E-409C-BE32-E72D297353CC}">
              <c16:uniqueId val="{00000000-931A-474A-B031-6FF79012869A}"/>
            </c:ext>
          </c:extLst>
        </c:ser>
        <c:ser>
          <c:idx val="1"/>
          <c:order val="1"/>
          <c:tx>
            <c:strRef>
              <c:f>'izpilde pa jomam'!$I$40</c:f>
              <c:strCache>
                <c:ptCount val="1"/>
                <c:pt idx="0">
                  <c:v>Eiropas Savienības politiku instrumentu un pārējās ārvalstu finanšu palīdzības līdzfinansēto un finansēto projektu un pasākumu īstenošana</c:v>
                </c:pt>
              </c:strCache>
            </c:strRef>
          </c:tx>
          <c:spPr>
            <a:solidFill>
              <a:srgbClr val="FFCC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'izpilde pa jomam'!$J$37:$L$37</c:f>
              <c:strCache>
                <c:ptCount val="3"/>
                <c:pt idx="0">
                  <c:v>2023. gada izpilde</c:v>
                </c:pt>
                <c:pt idx="1">
                  <c:v>2024. gada izpilde</c:v>
                </c:pt>
                <c:pt idx="2">
                  <c:v>2025. gada izpilde</c:v>
                </c:pt>
              </c:strCache>
            </c:strRef>
          </c:cat>
          <c:val>
            <c:numRef>
              <c:f>'izpilde pa jomam'!$J$40:$L$40</c:f>
              <c:numCache>
                <c:formatCode>General</c:formatCode>
                <c:ptCount val="3"/>
                <c:pt idx="0" formatCode="0.0">
                  <c:v>10.9</c:v>
                </c:pt>
                <c:pt idx="1">
                  <c:v>17.399999999999999</c:v>
                </c:pt>
                <c:pt idx="2">
                  <c:v>7.5</c:v>
                </c:pt>
              </c:numCache>
            </c:numRef>
          </c:val>
          <c:extLst>
            <c:ext xmlns:c16="http://schemas.microsoft.com/office/drawing/2014/chart" uri="{C3380CC4-5D6E-409C-BE32-E72D297353CC}">
              <c16:uniqueId val="{00000001-931A-474A-B031-6FF79012869A}"/>
            </c:ext>
          </c:extLst>
        </c:ser>
        <c:dLbls>
          <c:dLblPos val="ctr"/>
          <c:showLegendKey val="0"/>
          <c:showVal val="1"/>
          <c:showCatName val="0"/>
          <c:showSerName val="0"/>
          <c:showPercent val="0"/>
          <c:showBubbleSize val="0"/>
        </c:dLbls>
        <c:gapWidth val="150"/>
        <c:overlap val="100"/>
        <c:axId val="1344662496"/>
        <c:axId val="1344654336"/>
      </c:barChart>
      <c:catAx>
        <c:axId val="1344662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344654336"/>
        <c:crosses val="autoZero"/>
        <c:auto val="1"/>
        <c:lblAlgn val="ctr"/>
        <c:lblOffset val="100"/>
        <c:noMultiLvlLbl val="0"/>
      </c:catAx>
      <c:valAx>
        <c:axId val="13446543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3446624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5"/>
          <c:order val="1"/>
          <c:spPr>
            <a:solidFill>
              <a:schemeClr val="accent3">
                <a:lumMod val="75000"/>
              </a:schemeClr>
            </a:solidFill>
            <a:ln>
              <a:noFill/>
            </a:ln>
            <a:effectLst/>
          </c:spPr>
          <c:invertIfNegative val="0"/>
          <c:dPt>
            <c:idx val="19"/>
            <c:invertIfNegative val="0"/>
            <c:bubble3D val="0"/>
            <c:spPr>
              <a:solidFill>
                <a:srgbClr val="0070C0"/>
              </a:solidFill>
              <a:ln>
                <a:noFill/>
              </a:ln>
              <a:effectLst/>
            </c:spPr>
            <c:extLst>
              <c:ext xmlns:c16="http://schemas.microsoft.com/office/drawing/2014/chart" uri="{C3380CC4-5D6E-409C-BE32-E72D297353CC}">
                <c16:uniqueId val="{00000001-9A26-49B3-B656-AB26184DD7FC}"/>
              </c:ext>
            </c:extLst>
          </c:dPt>
          <c:dPt>
            <c:idx val="20"/>
            <c:invertIfNegative val="0"/>
            <c:bubble3D val="0"/>
            <c:spPr>
              <a:solidFill>
                <a:schemeClr val="accent6">
                  <a:lumMod val="75000"/>
                </a:schemeClr>
              </a:solidFill>
              <a:ln>
                <a:noFill/>
              </a:ln>
              <a:effectLst/>
            </c:spPr>
            <c:extLst>
              <c:ext xmlns:c16="http://schemas.microsoft.com/office/drawing/2014/chart" uri="{C3380CC4-5D6E-409C-BE32-E72D297353CC}">
                <c16:uniqueId val="{00000003-9A26-49B3-B656-AB26184DD7FC}"/>
              </c:ext>
            </c:extLst>
          </c:dPt>
          <c:dPt>
            <c:idx val="21"/>
            <c:invertIfNegative val="0"/>
            <c:bubble3D val="0"/>
            <c:spPr>
              <a:solidFill>
                <a:srgbClr val="FFCC00"/>
              </a:solidFill>
              <a:ln>
                <a:noFill/>
              </a:ln>
              <a:effectLst/>
            </c:spPr>
            <c:extLst>
              <c:ext xmlns:c16="http://schemas.microsoft.com/office/drawing/2014/chart" uri="{C3380CC4-5D6E-409C-BE32-E72D297353CC}">
                <c16:uniqueId val="{00000005-9A26-49B3-B656-AB26184DD7FC}"/>
              </c:ext>
            </c:extLst>
          </c:dPt>
          <c:dLbls>
            <c:dLbl>
              <c:idx val="19"/>
              <c:numFmt formatCode="General" sourceLinked="0"/>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lumMod val="75000"/>
                          <a:lumOff val="25000"/>
                        </a:schemeClr>
                      </a:solidFill>
                      <a:latin typeface="Arial Black" panose="020B0A04020102020204" pitchFamily="34" charset="0"/>
                      <a:ea typeface="+mn-ea"/>
                      <a:cs typeface="Times New Roman" panose="02020603050405020304" pitchFamily="18" charset="0"/>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A26-49B3-B656-AB26184DD7FC}"/>
                </c:ext>
              </c:extLst>
            </c:dLbl>
            <c:dLbl>
              <c:idx val="20"/>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lumMod val="75000"/>
                          <a:lumOff val="25000"/>
                        </a:schemeClr>
                      </a:solidFill>
                      <a:latin typeface="Arial Black" panose="020B0A04020102020204" pitchFamily="34" charset="0"/>
                      <a:ea typeface="+mn-ea"/>
                      <a:cs typeface="Times New Roman" panose="02020603050405020304" pitchFamily="18" charset="0"/>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A26-49B3-B656-AB26184DD7FC}"/>
                </c:ext>
              </c:extLst>
            </c:dLbl>
            <c:dLbl>
              <c:idx val="21"/>
              <c:spPr>
                <a:noFill/>
                <a:ln>
                  <a:noFill/>
                </a:ln>
                <a:effectLst/>
              </c:spPr>
              <c:txPr>
                <a:bodyPr rot="-5400000" spcFirstLastPara="1" vertOverflow="ellipsis" wrap="square" lIns="38100" tIns="19050" rIns="38100" bIns="19050" anchor="ctr" anchorCtr="1">
                  <a:spAutoFit/>
                </a:bodyPr>
                <a:lstStyle/>
                <a:p>
                  <a:pPr>
                    <a:defRPr sz="1200" b="1" i="0" u="none" strike="noStrike" kern="1200" baseline="0">
                      <a:solidFill>
                        <a:schemeClr val="tx1">
                          <a:lumMod val="75000"/>
                          <a:lumOff val="25000"/>
                        </a:schemeClr>
                      </a:solidFill>
                      <a:latin typeface="Arial Black" panose="020B0A04020102020204" pitchFamily="34" charset="0"/>
                      <a:ea typeface="+mn-ea"/>
                      <a:cs typeface="+mn-cs"/>
                    </a:defRPr>
                  </a:pPr>
                  <a:endParaRPr lang="lv-LV"/>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A26-49B3-B656-AB26184DD7F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Arial Black" panose="020B0A04020102020204" pitchFamily="34" charset="0"/>
                    <a:ea typeface="+mn-ea"/>
                    <a:cs typeface="+mn-cs"/>
                  </a:defRPr>
                </a:pPr>
                <a:endParaRPr lang="lv-LV"/>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'Original Data'!$B$2:$B$28</c:f>
              <c:strCache>
                <c:ptCount val="27"/>
                <c:pt idx="0">
                  <c:v>Bulgārija</c:v>
                </c:pt>
                <c:pt idx="1">
                  <c:v>Slovēnija</c:v>
                </c:pt>
                <c:pt idx="2">
                  <c:v>Polija</c:v>
                </c:pt>
                <c:pt idx="3">
                  <c:v>Vācija</c:v>
                </c:pt>
                <c:pt idx="4">
                  <c:v>Luksemburga</c:v>
                </c:pt>
                <c:pt idx="5">
                  <c:v>Horvātija</c:v>
                </c:pt>
                <c:pt idx="6">
                  <c:v>Kipra</c:v>
                </c:pt>
                <c:pt idx="7">
                  <c:v>Slovākija</c:v>
                </c:pt>
                <c:pt idx="8">
                  <c:v>Grieķija</c:v>
                </c:pt>
                <c:pt idx="9">
                  <c:v>Austrija</c:v>
                </c:pt>
                <c:pt idx="10">
                  <c:v>Malta</c:v>
                </c:pt>
                <c:pt idx="11">
                  <c:v>Francija</c:v>
                </c:pt>
                <c:pt idx="12">
                  <c:v>Spānija</c:v>
                </c:pt>
                <c:pt idx="13">
                  <c:v>Nīderlande</c:v>
                </c:pt>
                <c:pt idx="14">
                  <c:v>Rumānija</c:v>
                </c:pt>
                <c:pt idx="15">
                  <c:v>Portugāle</c:v>
                </c:pt>
                <c:pt idx="16">
                  <c:v>Ungārija</c:v>
                </c:pt>
                <c:pt idx="17">
                  <c:v>Čehija</c:v>
                </c:pt>
                <c:pt idx="18">
                  <c:v>Itālija</c:v>
                </c:pt>
                <c:pt idx="19">
                  <c:v>Igaunija</c:v>
                </c:pt>
                <c:pt idx="20">
                  <c:v>Latvija</c:v>
                </c:pt>
                <c:pt idx="21">
                  <c:v>Lietuva</c:v>
                </c:pt>
                <c:pt idx="22">
                  <c:v>Beļģija</c:v>
                </c:pt>
                <c:pt idx="23">
                  <c:v>Dānija</c:v>
                </c:pt>
                <c:pt idx="24">
                  <c:v>Zviedrija</c:v>
                </c:pt>
                <c:pt idx="25">
                  <c:v>Īrija</c:v>
                </c:pt>
                <c:pt idx="26">
                  <c:v>Somija</c:v>
                </c:pt>
              </c:strCache>
            </c:strRef>
          </c:cat>
          <c:val>
            <c:numRef>
              <c:f>'Original Data'!$H$2:$H$28</c:f>
              <c:numCache>
                <c:formatCode>0.0</c:formatCode>
                <c:ptCount val="27"/>
                <c:pt idx="0">
                  <c:v>44.2</c:v>
                </c:pt>
                <c:pt idx="1">
                  <c:v>40.5</c:v>
                </c:pt>
                <c:pt idx="2">
                  <c:v>39.6</c:v>
                </c:pt>
                <c:pt idx="3">
                  <c:v>39.1</c:v>
                </c:pt>
                <c:pt idx="4">
                  <c:v>38.6</c:v>
                </c:pt>
                <c:pt idx="5">
                  <c:v>38.200000000000003</c:v>
                </c:pt>
                <c:pt idx="6">
                  <c:v>37.5</c:v>
                </c:pt>
                <c:pt idx="7">
                  <c:v>37.4</c:v>
                </c:pt>
                <c:pt idx="8">
                  <c:v>34.6</c:v>
                </c:pt>
                <c:pt idx="9">
                  <c:v>29.299999999999997</c:v>
                </c:pt>
                <c:pt idx="10">
                  <c:v>28.7</c:v>
                </c:pt>
                <c:pt idx="11">
                  <c:v>28.300000000000004</c:v>
                </c:pt>
                <c:pt idx="12">
                  <c:v>28.1</c:v>
                </c:pt>
                <c:pt idx="13">
                  <c:v>26.5</c:v>
                </c:pt>
                <c:pt idx="14">
                  <c:v>23.5</c:v>
                </c:pt>
                <c:pt idx="15">
                  <c:v>22.6</c:v>
                </c:pt>
                <c:pt idx="16">
                  <c:v>22.2</c:v>
                </c:pt>
                <c:pt idx="17">
                  <c:v>21.9</c:v>
                </c:pt>
                <c:pt idx="18">
                  <c:v>21.4</c:v>
                </c:pt>
                <c:pt idx="19">
                  <c:v>21.3</c:v>
                </c:pt>
                <c:pt idx="20">
                  <c:v>18.600000000000001</c:v>
                </c:pt>
                <c:pt idx="21">
                  <c:v>17.899999999999999</c:v>
                </c:pt>
                <c:pt idx="22">
                  <c:v>15.5</c:v>
                </c:pt>
                <c:pt idx="23">
                  <c:v>15.4</c:v>
                </c:pt>
                <c:pt idx="24">
                  <c:v>15.299999999999999</c:v>
                </c:pt>
                <c:pt idx="25">
                  <c:v>13.900000000000002</c:v>
                </c:pt>
                <c:pt idx="26">
                  <c:v>13.4</c:v>
                </c:pt>
              </c:numCache>
            </c:numRef>
          </c:val>
          <c:extLst>
            <c:ext xmlns:c16="http://schemas.microsoft.com/office/drawing/2014/chart" uri="{C3380CC4-5D6E-409C-BE32-E72D297353CC}">
              <c16:uniqueId val="{00000006-9A26-49B3-B656-AB26184DD7FC}"/>
            </c:ext>
          </c:extLst>
        </c:ser>
        <c:dLbls>
          <c:showLegendKey val="0"/>
          <c:showVal val="0"/>
          <c:showCatName val="0"/>
          <c:showSerName val="0"/>
          <c:showPercent val="0"/>
          <c:showBubbleSize val="0"/>
        </c:dLbls>
        <c:gapWidth val="70"/>
        <c:axId val="1520378655"/>
        <c:axId val="1520370015"/>
      </c:barChart>
      <c:lineChart>
        <c:grouping val="standard"/>
        <c:varyColors val="0"/>
        <c:ser>
          <c:idx val="0"/>
          <c:order val="0"/>
          <c:spPr>
            <a:ln w="28575" cap="rnd">
              <a:solidFill>
                <a:srgbClr val="C00000"/>
              </a:solidFill>
              <a:prstDash val="sysDash"/>
              <a:round/>
            </a:ln>
            <a:effectLst/>
          </c:spPr>
          <c:marker>
            <c:symbol val="none"/>
          </c:marker>
          <c:cat>
            <c:strRef>
              <c:f>'Original Data'!$B$2:$B$28</c:f>
              <c:strCache>
                <c:ptCount val="27"/>
                <c:pt idx="0">
                  <c:v>Bulgārija</c:v>
                </c:pt>
                <c:pt idx="1">
                  <c:v>Slovēnija</c:v>
                </c:pt>
                <c:pt idx="2">
                  <c:v>Polija</c:v>
                </c:pt>
                <c:pt idx="3">
                  <c:v>Vācija</c:v>
                </c:pt>
                <c:pt idx="4">
                  <c:v>Luksemburga</c:v>
                </c:pt>
                <c:pt idx="5">
                  <c:v>Horvātija</c:v>
                </c:pt>
                <c:pt idx="6">
                  <c:v>Kipra</c:v>
                </c:pt>
                <c:pt idx="7">
                  <c:v>Slovākija</c:v>
                </c:pt>
                <c:pt idx="8">
                  <c:v>Grieķija</c:v>
                </c:pt>
                <c:pt idx="9">
                  <c:v>Austrija</c:v>
                </c:pt>
                <c:pt idx="10">
                  <c:v>Malta</c:v>
                </c:pt>
                <c:pt idx="11">
                  <c:v>Francija</c:v>
                </c:pt>
                <c:pt idx="12">
                  <c:v>Spānija</c:v>
                </c:pt>
                <c:pt idx="13">
                  <c:v>Nīderlande</c:v>
                </c:pt>
                <c:pt idx="14">
                  <c:v>Rumānija</c:v>
                </c:pt>
                <c:pt idx="15">
                  <c:v>Portugāle</c:v>
                </c:pt>
                <c:pt idx="16">
                  <c:v>Ungārija</c:v>
                </c:pt>
                <c:pt idx="17">
                  <c:v>Čehija</c:v>
                </c:pt>
                <c:pt idx="18">
                  <c:v>Itālija</c:v>
                </c:pt>
                <c:pt idx="19">
                  <c:v>Igaunija</c:v>
                </c:pt>
                <c:pt idx="20">
                  <c:v>Latvija</c:v>
                </c:pt>
                <c:pt idx="21">
                  <c:v>Lietuva</c:v>
                </c:pt>
                <c:pt idx="22">
                  <c:v>Beļģija</c:v>
                </c:pt>
                <c:pt idx="23">
                  <c:v>Dānija</c:v>
                </c:pt>
                <c:pt idx="24">
                  <c:v>Zviedrija</c:v>
                </c:pt>
                <c:pt idx="25">
                  <c:v>Īrija</c:v>
                </c:pt>
                <c:pt idx="26">
                  <c:v>Somija</c:v>
                </c:pt>
              </c:strCache>
            </c:strRef>
          </c:cat>
          <c:val>
            <c:numRef>
              <c:f>'Original Data'!$C$2:$C$28</c:f>
              <c:numCache>
                <c:formatCode>0.0</c:formatCode>
                <c:ptCount val="27"/>
                <c:pt idx="0">
                  <c:v>26.4</c:v>
                </c:pt>
                <c:pt idx="1">
                  <c:v>26.4</c:v>
                </c:pt>
                <c:pt idx="2">
                  <c:v>26.4</c:v>
                </c:pt>
                <c:pt idx="3">
                  <c:v>26.4</c:v>
                </c:pt>
                <c:pt idx="4">
                  <c:v>26.4</c:v>
                </c:pt>
                <c:pt idx="5">
                  <c:v>26.4</c:v>
                </c:pt>
                <c:pt idx="6">
                  <c:v>26.4</c:v>
                </c:pt>
                <c:pt idx="7">
                  <c:v>26.4</c:v>
                </c:pt>
                <c:pt idx="8">
                  <c:v>26.4</c:v>
                </c:pt>
                <c:pt idx="9">
                  <c:v>26.4</c:v>
                </c:pt>
                <c:pt idx="10">
                  <c:v>26.4</c:v>
                </c:pt>
                <c:pt idx="11">
                  <c:v>26.4</c:v>
                </c:pt>
                <c:pt idx="12">
                  <c:v>26.4</c:v>
                </c:pt>
                <c:pt idx="13">
                  <c:v>26.4</c:v>
                </c:pt>
                <c:pt idx="14">
                  <c:v>26.4</c:v>
                </c:pt>
                <c:pt idx="15">
                  <c:v>26.4</c:v>
                </c:pt>
                <c:pt idx="16">
                  <c:v>26.4</c:v>
                </c:pt>
                <c:pt idx="17">
                  <c:v>26.4</c:v>
                </c:pt>
                <c:pt idx="18">
                  <c:v>26.4</c:v>
                </c:pt>
                <c:pt idx="19">
                  <c:v>26.4</c:v>
                </c:pt>
                <c:pt idx="20">
                  <c:v>26.4</c:v>
                </c:pt>
                <c:pt idx="21">
                  <c:v>26.4</c:v>
                </c:pt>
                <c:pt idx="22">
                  <c:v>26.4</c:v>
                </c:pt>
                <c:pt idx="23">
                  <c:v>26.4</c:v>
                </c:pt>
                <c:pt idx="24">
                  <c:v>26.4</c:v>
                </c:pt>
                <c:pt idx="25">
                  <c:v>26.4</c:v>
                </c:pt>
                <c:pt idx="26">
                  <c:v>26.4</c:v>
                </c:pt>
              </c:numCache>
            </c:numRef>
          </c:val>
          <c:smooth val="0"/>
          <c:extLst>
            <c:ext xmlns:c16="http://schemas.microsoft.com/office/drawing/2014/chart" uri="{C3380CC4-5D6E-409C-BE32-E72D297353CC}">
              <c16:uniqueId val="{00000007-9A26-49B3-B656-AB26184DD7FC}"/>
            </c:ext>
          </c:extLst>
        </c:ser>
        <c:dLbls>
          <c:showLegendKey val="0"/>
          <c:showVal val="0"/>
          <c:showCatName val="0"/>
          <c:showSerName val="0"/>
          <c:showPercent val="0"/>
          <c:showBubbleSize val="0"/>
        </c:dLbls>
        <c:marker val="1"/>
        <c:smooth val="0"/>
        <c:axId val="1520378655"/>
        <c:axId val="1520370015"/>
      </c:lineChart>
      <c:catAx>
        <c:axId val="1520378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1" i="0" u="none" strike="noStrike" kern="1200" baseline="0">
                <a:solidFill>
                  <a:schemeClr val="tx1">
                    <a:lumMod val="65000"/>
                    <a:lumOff val="35000"/>
                  </a:schemeClr>
                </a:solidFill>
                <a:latin typeface="+mj-lt"/>
                <a:ea typeface="+mn-ea"/>
                <a:cs typeface="Times New Roman" panose="02020603050405020304" pitchFamily="18" charset="0"/>
              </a:defRPr>
            </a:pPr>
            <a:endParaRPr lang="lv-LV"/>
          </a:p>
        </c:txPr>
        <c:crossAx val="1520370015"/>
        <c:crossesAt val="0"/>
        <c:auto val="1"/>
        <c:lblAlgn val="ctr"/>
        <c:lblOffset val="100"/>
        <c:noMultiLvlLbl val="0"/>
      </c:catAx>
      <c:valAx>
        <c:axId val="15203700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52037865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4">
    <c:autoUpdate val="0"/>
  </c:externalData>
  <c:userShapes r:id="rId5"/>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92033698711929E-2"/>
          <c:y val="5.2886242852569695E-2"/>
          <c:w val="0.8926227034120735"/>
          <c:h val="0.56344706911636044"/>
        </c:manualLayout>
      </c:layout>
      <c:barChart>
        <c:barDir val="col"/>
        <c:grouping val="stacked"/>
        <c:varyColors val="0"/>
        <c:ser>
          <c:idx val="0"/>
          <c:order val="0"/>
          <c:tx>
            <c:strRef>
              <c:f>'izpilde pa jomam'!$I$56</c:f>
              <c:strCache>
                <c:ptCount val="1"/>
                <c:pt idx="0">
                  <c:v>Valsts pamatfunkciju īstenošana</c:v>
                </c:pt>
              </c:strCache>
            </c:strRef>
          </c:tx>
          <c:spPr>
            <a:solidFill>
              <a:srgbClr val="008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'izpilde pa jomam'!$J$54:$L$54</c:f>
              <c:strCache>
                <c:ptCount val="3"/>
                <c:pt idx="0">
                  <c:v>2023. gada izpilde</c:v>
                </c:pt>
                <c:pt idx="1">
                  <c:v>2024. gada izpilde</c:v>
                </c:pt>
                <c:pt idx="2">
                  <c:v>2025. gada izpilde</c:v>
                </c:pt>
              </c:strCache>
            </c:strRef>
          </c:cat>
          <c:val>
            <c:numRef>
              <c:f>'izpilde pa jomam'!$J$56:$L$56</c:f>
              <c:numCache>
                <c:formatCode>General</c:formatCode>
                <c:ptCount val="3"/>
                <c:pt idx="0">
                  <c:v>73.400000000000006</c:v>
                </c:pt>
                <c:pt idx="1">
                  <c:v>44.7</c:v>
                </c:pt>
                <c:pt idx="2">
                  <c:v>40.299999999999997</c:v>
                </c:pt>
              </c:numCache>
            </c:numRef>
          </c:val>
          <c:extLst>
            <c:ext xmlns:c16="http://schemas.microsoft.com/office/drawing/2014/chart" uri="{C3380CC4-5D6E-409C-BE32-E72D297353CC}">
              <c16:uniqueId val="{00000000-74B2-4F5F-803F-842CBA2D4644}"/>
            </c:ext>
          </c:extLst>
        </c:ser>
        <c:ser>
          <c:idx val="1"/>
          <c:order val="1"/>
          <c:tx>
            <c:strRef>
              <c:f>'izpilde pa jomam'!$I$57</c:f>
              <c:strCache>
                <c:ptCount val="1"/>
                <c:pt idx="0">
                  <c:v>Eiropas Savienības politiku instrumentu un pārējās ārvalstu finanšu palīdzības līdzfinansēto un finansēto projektu un pasākumu īstenošana</c:v>
                </c:pt>
              </c:strCache>
            </c:strRef>
          </c:tx>
          <c:spPr>
            <a:solidFill>
              <a:srgbClr val="FFCC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'izpilde pa jomam'!$J$54:$L$54</c:f>
              <c:strCache>
                <c:ptCount val="3"/>
                <c:pt idx="0">
                  <c:v>2023. gada izpilde</c:v>
                </c:pt>
                <c:pt idx="1">
                  <c:v>2024. gada izpilde</c:v>
                </c:pt>
                <c:pt idx="2">
                  <c:v>2025. gada izpilde</c:v>
                </c:pt>
              </c:strCache>
            </c:strRef>
          </c:cat>
          <c:val>
            <c:numRef>
              <c:f>'izpilde pa jomam'!$J$57:$L$57</c:f>
              <c:numCache>
                <c:formatCode>General</c:formatCode>
                <c:ptCount val="3"/>
                <c:pt idx="0" formatCode="0.0">
                  <c:v>46.1</c:v>
                </c:pt>
                <c:pt idx="1">
                  <c:v>26.7</c:v>
                </c:pt>
                <c:pt idx="2">
                  <c:v>38.200000000000003</c:v>
                </c:pt>
              </c:numCache>
            </c:numRef>
          </c:val>
          <c:extLst>
            <c:ext xmlns:c16="http://schemas.microsoft.com/office/drawing/2014/chart" uri="{C3380CC4-5D6E-409C-BE32-E72D297353CC}">
              <c16:uniqueId val="{00000001-74B2-4F5F-803F-842CBA2D4644}"/>
            </c:ext>
          </c:extLst>
        </c:ser>
        <c:dLbls>
          <c:dLblPos val="ctr"/>
          <c:showLegendKey val="0"/>
          <c:showVal val="1"/>
          <c:showCatName val="0"/>
          <c:showSerName val="0"/>
          <c:showPercent val="0"/>
          <c:showBubbleSize val="0"/>
        </c:dLbls>
        <c:gapWidth val="150"/>
        <c:overlap val="100"/>
        <c:axId val="1678139487"/>
        <c:axId val="1678139967"/>
      </c:barChart>
      <c:catAx>
        <c:axId val="16781394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crossAx val="1678139967"/>
        <c:crosses val="autoZero"/>
        <c:auto val="1"/>
        <c:lblAlgn val="ctr"/>
        <c:lblOffset val="100"/>
        <c:noMultiLvlLbl val="0"/>
      </c:catAx>
      <c:valAx>
        <c:axId val="16781399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6781394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60DB18-8069-4950-867C-8C0FE9168B61}" type="doc">
      <dgm:prSet loTypeId="urn:microsoft.com/office/officeart/2008/layout/HorizontalMultiLevelHierarchy" loCatId="hierarchy" qsTypeId="urn:microsoft.com/office/officeart/2005/8/quickstyle/3d2" qsCatId="3D" csTypeId="urn:microsoft.com/office/officeart/2005/8/colors/accent1_2" csCatId="accent1" phldr="1"/>
      <dgm:spPr/>
      <dgm:t>
        <a:bodyPr/>
        <a:lstStyle/>
        <a:p>
          <a:endParaRPr lang="lv-LV"/>
        </a:p>
      </dgm:t>
    </dgm:pt>
    <dgm:pt modelId="{0137A7F5-F517-4FC9-BE4F-54E6DBDF5B3D}">
      <dgm:prSet phldrT="[Text]" custT="1"/>
      <dgm:spPr>
        <a:solidFill>
          <a:schemeClr val="bg1">
            <a:lumMod val="65000"/>
          </a:schemeClr>
        </a:solidFill>
      </dgm:spPr>
      <dgm:t>
        <a:bodyPr/>
        <a:lstStyle/>
        <a:p>
          <a:pPr algn="ctr">
            <a:buNone/>
          </a:pPr>
          <a:endParaRPr lang="lv-LV" sz="2400" dirty="0"/>
        </a:p>
        <a:p>
          <a:pPr algn="ctr">
            <a:buFont typeface="Arial" panose="020B0604020202020204" pitchFamily="34" charset="0"/>
            <a:buNone/>
          </a:pPr>
          <a:r>
            <a:rPr lang="lv-LV" sz="2400" dirty="0"/>
            <a:t>       </a:t>
          </a:r>
          <a:r>
            <a:rPr lang="lv-LV" sz="2400" dirty="0">
              <a:solidFill>
                <a:schemeClr val="tx1"/>
              </a:solidFill>
            </a:rPr>
            <a:t>finanšu resursu (atlīdzības) ziņā     (1,5 MEUR) </a:t>
          </a:r>
        </a:p>
        <a:p>
          <a:pPr algn="ctr">
            <a:buNone/>
          </a:pPr>
          <a:endParaRPr lang="lv-LV" sz="2400" dirty="0"/>
        </a:p>
      </dgm:t>
    </dgm:pt>
    <dgm:pt modelId="{8B98C55E-B6EB-467B-BE10-16D62FE50DCC}" type="parTrans" cxnId="{2318A037-EB1B-4B88-80AF-03D53E01BE4D}">
      <dgm:prSet/>
      <dgm:spPr/>
      <dgm:t>
        <a:bodyPr/>
        <a:lstStyle/>
        <a:p>
          <a:endParaRPr lang="lv-LV"/>
        </a:p>
      </dgm:t>
    </dgm:pt>
    <dgm:pt modelId="{DF642653-3DC9-4883-885A-660FBAA86905}" type="sibTrans" cxnId="{2318A037-EB1B-4B88-80AF-03D53E01BE4D}">
      <dgm:prSet/>
      <dgm:spPr/>
      <dgm:t>
        <a:bodyPr/>
        <a:lstStyle/>
        <a:p>
          <a:endParaRPr lang="lv-LV"/>
        </a:p>
      </dgm:t>
    </dgm:pt>
    <dgm:pt modelId="{A3A06EE5-6C94-4149-8E83-CE7339A6E7E6}">
      <dgm:prSet phldrT="[Text]" custT="1"/>
      <dgm:spPr>
        <a:solidFill>
          <a:schemeClr val="accent2">
            <a:lumMod val="75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lv-LV" sz="3600" b="1" dirty="0"/>
        </a:p>
        <a:p>
          <a:pPr marL="0" marR="0" lvl="0" indent="0" defTabSz="914400" eaLnBrk="1" fontAlgn="auto" latinLnBrk="0" hangingPunct="1">
            <a:lnSpc>
              <a:spcPct val="100000"/>
            </a:lnSpc>
            <a:spcBef>
              <a:spcPts val="0"/>
            </a:spcBef>
            <a:spcAft>
              <a:spcPts val="0"/>
            </a:spcAft>
            <a:buClrTx/>
            <a:buSzTx/>
            <a:buFontTx/>
            <a:buNone/>
            <a:tabLst/>
            <a:defRPr/>
          </a:pPr>
          <a:r>
            <a:rPr lang="lv-LV" sz="2400" b="1" dirty="0"/>
            <a:t>Paredzēti būtiskie ieguvumi tieslietu resorā pēc pilotprojekta ieviešanas</a:t>
          </a:r>
        </a:p>
        <a:p>
          <a:pPr marL="0" marR="0" lvl="0" indent="0" defTabSz="914400" eaLnBrk="1" fontAlgn="auto" latinLnBrk="0" hangingPunct="1">
            <a:lnSpc>
              <a:spcPct val="100000"/>
            </a:lnSpc>
            <a:spcBef>
              <a:spcPts val="0"/>
            </a:spcBef>
            <a:spcAft>
              <a:spcPts val="0"/>
            </a:spcAft>
            <a:buClrTx/>
            <a:buSzTx/>
            <a:buFontTx/>
            <a:buNone/>
            <a:tabLst/>
            <a:defRPr/>
          </a:pPr>
          <a:endParaRPr lang="lv-LV" sz="2800" b="1" dirty="0"/>
        </a:p>
        <a:p>
          <a:pPr marL="0" marR="0" lvl="0" indent="0" defTabSz="914400" eaLnBrk="1" fontAlgn="auto" latinLnBrk="0" hangingPunct="1">
            <a:lnSpc>
              <a:spcPct val="100000"/>
            </a:lnSpc>
            <a:spcBef>
              <a:spcPts val="0"/>
            </a:spcBef>
            <a:spcAft>
              <a:spcPts val="0"/>
            </a:spcAft>
            <a:buClrTx/>
            <a:buSzTx/>
            <a:buFontTx/>
            <a:buNone/>
            <a:tabLst/>
            <a:defRPr/>
          </a:pPr>
          <a:r>
            <a:rPr lang="lv-LV" sz="2800" b="1" dirty="0"/>
            <a:t>:</a:t>
          </a:r>
        </a:p>
        <a:p>
          <a:pPr marL="0" lvl="0" defTabSz="1600200">
            <a:lnSpc>
              <a:spcPct val="90000"/>
            </a:lnSpc>
            <a:spcBef>
              <a:spcPct val="0"/>
            </a:spcBef>
            <a:spcAft>
              <a:spcPct val="35000"/>
            </a:spcAft>
            <a:buNone/>
          </a:pPr>
          <a:r>
            <a:rPr lang="lv-LV" sz="2800" b="1" dirty="0"/>
            <a:t> </a:t>
          </a:r>
        </a:p>
      </dgm:t>
    </dgm:pt>
    <dgm:pt modelId="{D6F16008-41F2-4C25-819E-35230E073E8F}" type="sibTrans" cxnId="{8EBF6FFB-626B-4270-9BBC-0C53E040AB9B}">
      <dgm:prSet/>
      <dgm:spPr/>
      <dgm:t>
        <a:bodyPr/>
        <a:lstStyle/>
        <a:p>
          <a:endParaRPr lang="lv-LV"/>
        </a:p>
      </dgm:t>
    </dgm:pt>
    <dgm:pt modelId="{8E4D8583-834A-42E7-BAA9-8F2A29C0AD53}" type="parTrans" cxnId="{8EBF6FFB-626B-4270-9BBC-0C53E040AB9B}">
      <dgm:prSet/>
      <dgm:spPr/>
      <dgm:t>
        <a:bodyPr/>
        <a:lstStyle/>
        <a:p>
          <a:endParaRPr lang="lv-LV"/>
        </a:p>
      </dgm:t>
    </dgm:pt>
    <dgm:pt modelId="{5455B1A7-E9FA-410E-B676-00917D29A9A3}">
      <dgm:prSet phldrT="[Text]" custT="1"/>
      <dgm:spPr>
        <a:solidFill>
          <a:schemeClr val="bg1">
            <a:lumMod val="65000"/>
          </a:schemeClr>
        </a:solidFill>
      </dgm:spPr>
      <dgm:t>
        <a:bodyPr/>
        <a:lstStyle/>
        <a:p>
          <a:r>
            <a:rPr lang="lv-LV" sz="2400" dirty="0">
              <a:solidFill>
                <a:schemeClr val="tx1"/>
              </a:solidFill>
            </a:rPr>
            <a:t>cilvēkresursu ziņā (25%)</a:t>
          </a:r>
        </a:p>
      </dgm:t>
    </dgm:pt>
    <dgm:pt modelId="{38148B66-3222-49F1-B564-3826B2786C37}" type="parTrans" cxnId="{02E03838-EDB3-4474-A78B-4F67264C80DC}">
      <dgm:prSet/>
      <dgm:spPr/>
      <dgm:t>
        <a:bodyPr/>
        <a:lstStyle/>
        <a:p>
          <a:endParaRPr lang="lv-LV"/>
        </a:p>
      </dgm:t>
    </dgm:pt>
    <dgm:pt modelId="{B739EFAB-9D4E-405D-843B-978D3A150D34}" type="sibTrans" cxnId="{02E03838-EDB3-4474-A78B-4F67264C80DC}">
      <dgm:prSet/>
      <dgm:spPr/>
      <dgm:t>
        <a:bodyPr/>
        <a:lstStyle/>
        <a:p>
          <a:endParaRPr lang="lv-LV"/>
        </a:p>
      </dgm:t>
    </dgm:pt>
    <dgm:pt modelId="{524D02F5-6AE9-4B83-9388-212D63872C69}" type="pres">
      <dgm:prSet presAssocID="{AE60DB18-8069-4950-867C-8C0FE9168B61}" presName="Name0" presStyleCnt="0">
        <dgm:presLayoutVars>
          <dgm:chPref val="1"/>
          <dgm:dir/>
          <dgm:animOne val="branch"/>
          <dgm:animLvl val="lvl"/>
          <dgm:resizeHandles val="exact"/>
        </dgm:presLayoutVars>
      </dgm:prSet>
      <dgm:spPr/>
    </dgm:pt>
    <dgm:pt modelId="{9A8BE709-8F63-4CE5-A0AD-3DA9A8ABB7BD}" type="pres">
      <dgm:prSet presAssocID="{A3A06EE5-6C94-4149-8E83-CE7339A6E7E6}" presName="root1" presStyleCnt="0"/>
      <dgm:spPr/>
    </dgm:pt>
    <dgm:pt modelId="{A60FDADF-82E7-4AF3-8024-CE79653ED055}" type="pres">
      <dgm:prSet presAssocID="{A3A06EE5-6C94-4149-8E83-CE7339A6E7E6}" presName="LevelOneTextNode" presStyleLbl="node0" presStyleIdx="0" presStyleCnt="1" custAng="5400000" custScaleX="321496" custScaleY="82499" custLinFactX="-24813" custLinFactNeighborX="-100000" custLinFactNeighborY="-3951">
        <dgm:presLayoutVars>
          <dgm:chPref val="3"/>
        </dgm:presLayoutVars>
      </dgm:prSet>
      <dgm:spPr/>
    </dgm:pt>
    <dgm:pt modelId="{20D894D6-1B97-411D-8E96-7E6904FC23D1}" type="pres">
      <dgm:prSet presAssocID="{A3A06EE5-6C94-4149-8E83-CE7339A6E7E6}" presName="level2hierChild" presStyleCnt="0"/>
      <dgm:spPr/>
    </dgm:pt>
    <dgm:pt modelId="{70DE3134-A33B-40E7-86B2-FB051203C629}" type="pres">
      <dgm:prSet presAssocID="{38148B66-3222-49F1-B564-3826B2786C37}" presName="conn2-1" presStyleLbl="parChTrans1D2" presStyleIdx="0" presStyleCnt="2"/>
      <dgm:spPr/>
    </dgm:pt>
    <dgm:pt modelId="{746434C4-3FCD-42D5-8E6C-083A09E2F5B7}" type="pres">
      <dgm:prSet presAssocID="{38148B66-3222-49F1-B564-3826B2786C37}" presName="connTx" presStyleLbl="parChTrans1D2" presStyleIdx="0" presStyleCnt="2"/>
      <dgm:spPr/>
    </dgm:pt>
    <dgm:pt modelId="{5985E240-B07E-460D-AA71-FE5430628927}" type="pres">
      <dgm:prSet presAssocID="{5455B1A7-E9FA-410E-B676-00917D29A9A3}" presName="root2" presStyleCnt="0"/>
      <dgm:spPr/>
    </dgm:pt>
    <dgm:pt modelId="{E548CA82-46CC-429C-8AB1-21EEE18439F4}" type="pres">
      <dgm:prSet presAssocID="{5455B1A7-E9FA-410E-B676-00917D29A9A3}" presName="LevelTwoTextNode" presStyleLbl="node2" presStyleIdx="0" presStyleCnt="2" custScaleX="215396" custScaleY="122953" custLinFactNeighborX="33899" custLinFactNeighborY="-55076">
        <dgm:presLayoutVars>
          <dgm:chPref val="3"/>
        </dgm:presLayoutVars>
      </dgm:prSet>
      <dgm:spPr/>
    </dgm:pt>
    <dgm:pt modelId="{5105B6A4-F709-4F45-BEC2-EEF5AEEDAB89}" type="pres">
      <dgm:prSet presAssocID="{5455B1A7-E9FA-410E-B676-00917D29A9A3}" presName="level3hierChild" presStyleCnt="0"/>
      <dgm:spPr/>
    </dgm:pt>
    <dgm:pt modelId="{3F9D62A2-AFA4-4EAD-A7D8-4B47B532FC5B}" type="pres">
      <dgm:prSet presAssocID="{8B98C55E-B6EB-467B-BE10-16D62FE50DCC}" presName="conn2-1" presStyleLbl="parChTrans1D2" presStyleIdx="1" presStyleCnt="2"/>
      <dgm:spPr/>
    </dgm:pt>
    <dgm:pt modelId="{A25EBD54-1FBE-4BD9-9918-916922D1FD1A}" type="pres">
      <dgm:prSet presAssocID="{8B98C55E-B6EB-467B-BE10-16D62FE50DCC}" presName="connTx" presStyleLbl="parChTrans1D2" presStyleIdx="1" presStyleCnt="2"/>
      <dgm:spPr/>
    </dgm:pt>
    <dgm:pt modelId="{BCC611F6-A92A-4964-90FF-5BF836CDAA5B}" type="pres">
      <dgm:prSet presAssocID="{0137A7F5-F517-4FC9-BE4F-54E6DBDF5B3D}" presName="root2" presStyleCnt="0"/>
      <dgm:spPr/>
    </dgm:pt>
    <dgm:pt modelId="{652D9420-34DF-4972-8A3B-8317DDD558F2}" type="pres">
      <dgm:prSet presAssocID="{0137A7F5-F517-4FC9-BE4F-54E6DBDF5B3D}" presName="LevelTwoTextNode" presStyleLbl="node2" presStyleIdx="1" presStyleCnt="2" custScaleX="214266" custScaleY="149776" custLinFactNeighborX="33510" custLinFactNeighborY="12181">
        <dgm:presLayoutVars>
          <dgm:chPref val="3"/>
        </dgm:presLayoutVars>
      </dgm:prSet>
      <dgm:spPr/>
    </dgm:pt>
    <dgm:pt modelId="{4A557AD7-F755-459A-973F-C30257E2A794}" type="pres">
      <dgm:prSet presAssocID="{0137A7F5-F517-4FC9-BE4F-54E6DBDF5B3D}" presName="level3hierChild" presStyleCnt="0"/>
      <dgm:spPr/>
    </dgm:pt>
  </dgm:ptLst>
  <dgm:cxnLst>
    <dgm:cxn modelId="{6CF16612-9588-4AA6-A74B-81324CAA6447}" type="presOf" srcId="{0137A7F5-F517-4FC9-BE4F-54E6DBDF5B3D}" destId="{652D9420-34DF-4972-8A3B-8317DDD558F2}" srcOrd="0" destOrd="0" presId="urn:microsoft.com/office/officeart/2008/layout/HorizontalMultiLevelHierarchy"/>
    <dgm:cxn modelId="{2318A037-EB1B-4B88-80AF-03D53E01BE4D}" srcId="{A3A06EE5-6C94-4149-8E83-CE7339A6E7E6}" destId="{0137A7F5-F517-4FC9-BE4F-54E6DBDF5B3D}" srcOrd="1" destOrd="0" parTransId="{8B98C55E-B6EB-467B-BE10-16D62FE50DCC}" sibTransId="{DF642653-3DC9-4883-885A-660FBAA86905}"/>
    <dgm:cxn modelId="{02E03838-EDB3-4474-A78B-4F67264C80DC}" srcId="{A3A06EE5-6C94-4149-8E83-CE7339A6E7E6}" destId="{5455B1A7-E9FA-410E-B676-00917D29A9A3}" srcOrd="0" destOrd="0" parTransId="{38148B66-3222-49F1-B564-3826B2786C37}" sibTransId="{B739EFAB-9D4E-405D-843B-978D3A150D34}"/>
    <dgm:cxn modelId="{D1EA623B-7BDF-4158-BA08-BB2DF9BE7D3B}" type="presOf" srcId="{8B98C55E-B6EB-467B-BE10-16D62FE50DCC}" destId="{A25EBD54-1FBE-4BD9-9918-916922D1FD1A}" srcOrd="1" destOrd="0" presId="urn:microsoft.com/office/officeart/2008/layout/HorizontalMultiLevelHierarchy"/>
    <dgm:cxn modelId="{5A2F4847-3E29-4A87-B3A6-C51CBBFA0802}" type="presOf" srcId="{A3A06EE5-6C94-4149-8E83-CE7339A6E7E6}" destId="{A60FDADF-82E7-4AF3-8024-CE79653ED055}" srcOrd="0" destOrd="0" presId="urn:microsoft.com/office/officeart/2008/layout/HorizontalMultiLevelHierarchy"/>
    <dgm:cxn modelId="{5825C555-31AF-4296-B6D2-5729325D18FC}" type="presOf" srcId="{AE60DB18-8069-4950-867C-8C0FE9168B61}" destId="{524D02F5-6AE9-4B83-9388-212D63872C69}" srcOrd="0" destOrd="0" presId="urn:microsoft.com/office/officeart/2008/layout/HorizontalMultiLevelHierarchy"/>
    <dgm:cxn modelId="{E9703F7E-60C4-47EF-9EC5-CA6181EAE7BB}" type="presOf" srcId="{38148B66-3222-49F1-B564-3826B2786C37}" destId="{70DE3134-A33B-40E7-86B2-FB051203C629}" srcOrd="0" destOrd="0" presId="urn:microsoft.com/office/officeart/2008/layout/HorizontalMultiLevelHierarchy"/>
    <dgm:cxn modelId="{CFDEE87E-BCE7-4D67-949C-5F72547C6270}" type="presOf" srcId="{5455B1A7-E9FA-410E-B676-00917D29A9A3}" destId="{E548CA82-46CC-429C-8AB1-21EEE18439F4}" srcOrd="0" destOrd="0" presId="urn:microsoft.com/office/officeart/2008/layout/HorizontalMultiLevelHierarchy"/>
    <dgm:cxn modelId="{9AD5F084-EE20-4754-89E5-1FE67FC603CA}" type="presOf" srcId="{38148B66-3222-49F1-B564-3826B2786C37}" destId="{746434C4-3FCD-42D5-8E6C-083A09E2F5B7}" srcOrd="1" destOrd="0" presId="urn:microsoft.com/office/officeart/2008/layout/HorizontalMultiLevelHierarchy"/>
    <dgm:cxn modelId="{DDD66FE5-E71A-46BE-A181-9CE7216EBF28}" type="presOf" srcId="{8B98C55E-B6EB-467B-BE10-16D62FE50DCC}" destId="{3F9D62A2-AFA4-4EAD-A7D8-4B47B532FC5B}" srcOrd="0" destOrd="0" presId="urn:microsoft.com/office/officeart/2008/layout/HorizontalMultiLevelHierarchy"/>
    <dgm:cxn modelId="{8EBF6FFB-626B-4270-9BBC-0C53E040AB9B}" srcId="{AE60DB18-8069-4950-867C-8C0FE9168B61}" destId="{A3A06EE5-6C94-4149-8E83-CE7339A6E7E6}" srcOrd="0" destOrd="0" parTransId="{8E4D8583-834A-42E7-BAA9-8F2A29C0AD53}" sibTransId="{D6F16008-41F2-4C25-819E-35230E073E8F}"/>
    <dgm:cxn modelId="{D6323CF8-D487-49FB-852D-88F4781102A7}" type="presParOf" srcId="{524D02F5-6AE9-4B83-9388-212D63872C69}" destId="{9A8BE709-8F63-4CE5-A0AD-3DA9A8ABB7BD}" srcOrd="0" destOrd="0" presId="urn:microsoft.com/office/officeart/2008/layout/HorizontalMultiLevelHierarchy"/>
    <dgm:cxn modelId="{561FC2C4-74E3-4DA0-82B7-54AFE95817E3}" type="presParOf" srcId="{9A8BE709-8F63-4CE5-A0AD-3DA9A8ABB7BD}" destId="{A60FDADF-82E7-4AF3-8024-CE79653ED055}" srcOrd="0" destOrd="0" presId="urn:microsoft.com/office/officeart/2008/layout/HorizontalMultiLevelHierarchy"/>
    <dgm:cxn modelId="{76D8E293-C790-4096-9C82-8E8FBE4148DA}" type="presParOf" srcId="{9A8BE709-8F63-4CE5-A0AD-3DA9A8ABB7BD}" destId="{20D894D6-1B97-411D-8E96-7E6904FC23D1}" srcOrd="1" destOrd="0" presId="urn:microsoft.com/office/officeart/2008/layout/HorizontalMultiLevelHierarchy"/>
    <dgm:cxn modelId="{BA23FFF1-77F4-4414-A1B9-E98091AD358F}" type="presParOf" srcId="{20D894D6-1B97-411D-8E96-7E6904FC23D1}" destId="{70DE3134-A33B-40E7-86B2-FB051203C629}" srcOrd="0" destOrd="0" presId="urn:microsoft.com/office/officeart/2008/layout/HorizontalMultiLevelHierarchy"/>
    <dgm:cxn modelId="{FDFBD9A2-4B9B-4FE9-AFAF-30637439844B}" type="presParOf" srcId="{70DE3134-A33B-40E7-86B2-FB051203C629}" destId="{746434C4-3FCD-42D5-8E6C-083A09E2F5B7}" srcOrd="0" destOrd="0" presId="urn:microsoft.com/office/officeart/2008/layout/HorizontalMultiLevelHierarchy"/>
    <dgm:cxn modelId="{D07F48FF-9578-4516-94DD-4A9F8E560816}" type="presParOf" srcId="{20D894D6-1B97-411D-8E96-7E6904FC23D1}" destId="{5985E240-B07E-460D-AA71-FE5430628927}" srcOrd="1" destOrd="0" presId="urn:microsoft.com/office/officeart/2008/layout/HorizontalMultiLevelHierarchy"/>
    <dgm:cxn modelId="{B97DB1AB-024B-447F-9FE8-24E4B814CBB2}" type="presParOf" srcId="{5985E240-B07E-460D-AA71-FE5430628927}" destId="{E548CA82-46CC-429C-8AB1-21EEE18439F4}" srcOrd="0" destOrd="0" presId="urn:microsoft.com/office/officeart/2008/layout/HorizontalMultiLevelHierarchy"/>
    <dgm:cxn modelId="{DA523707-15E5-4EE9-B969-856E38494127}" type="presParOf" srcId="{5985E240-B07E-460D-AA71-FE5430628927}" destId="{5105B6A4-F709-4F45-BEC2-EEF5AEEDAB89}" srcOrd="1" destOrd="0" presId="urn:microsoft.com/office/officeart/2008/layout/HorizontalMultiLevelHierarchy"/>
    <dgm:cxn modelId="{C411C91A-71CF-4CE9-9846-F82C75384CEE}" type="presParOf" srcId="{20D894D6-1B97-411D-8E96-7E6904FC23D1}" destId="{3F9D62A2-AFA4-4EAD-A7D8-4B47B532FC5B}" srcOrd="2" destOrd="0" presId="urn:microsoft.com/office/officeart/2008/layout/HorizontalMultiLevelHierarchy"/>
    <dgm:cxn modelId="{6AC7B1B0-BE8D-415C-BDDF-1400A3B743FF}" type="presParOf" srcId="{3F9D62A2-AFA4-4EAD-A7D8-4B47B532FC5B}" destId="{A25EBD54-1FBE-4BD9-9918-916922D1FD1A}" srcOrd="0" destOrd="0" presId="urn:microsoft.com/office/officeart/2008/layout/HorizontalMultiLevelHierarchy"/>
    <dgm:cxn modelId="{3E5BDC19-C9F1-49D5-9791-EA2FF37BE0E9}" type="presParOf" srcId="{20D894D6-1B97-411D-8E96-7E6904FC23D1}" destId="{BCC611F6-A92A-4964-90FF-5BF836CDAA5B}" srcOrd="3" destOrd="0" presId="urn:microsoft.com/office/officeart/2008/layout/HorizontalMultiLevelHierarchy"/>
    <dgm:cxn modelId="{2807DD70-7B00-4031-8BDC-29A31715A83B}" type="presParOf" srcId="{BCC611F6-A92A-4964-90FF-5BF836CDAA5B}" destId="{652D9420-34DF-4972-8A3B-8317DDD558F2}" srcOrd="0" destOrd="0" presId="urn:microsoft.com/office/officeart/2008/layout/HorizontalMultiLevelHierarchy"/>
    <dgm:cxn modelId="{937E2E75-2D48-44B4-8CC3-1B7B107EFB02}" type="presParOf" srcId="{BCC611F6-A92A-4964-90FF-5BF836CDAA5B}" destId="{4A557AD7-F755-459A-973F-C30257E2A794}" srcOrd="1" destOrd="0" presId="urn:microsoft.com/office/officeart/2008/layout/HorizontalMultiLevelHierarchy"/>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AF4A76-7908-430F-B5F0-F83A91CE5A17}" type="doc">
      <dgm:prSet loTypeId="urn:microsoft.com/office/officeart/2005/8/layout/target3" loCatId="relationship" qsTypeId="urn:microsoft.com/office/officeart/2005/8/quickstyle/simple1" qsCatId="simple" csTypeId="urn:microsoft.com/office/officeart/2005/8/colors/accent1_2" csCatId="accent1" phldr="1"/>
      <dgm:spPr/>
      <dgm:t>
        <a:bodyPr/>
        <a:lstStyle/>
        <a:p>
          <a:endParaRPr lang="lv-LV"/>
        </a:p>
      </dgm:t>
    </dgm:pt>
    <dgm:pt modelId="{D151E610-DEE2-4ECF-8D9D-08144ABAB581}">
      <dgm:prSet custT="1"/>
      <dgm:spPr>
        <a:solidFill>
          <a:schemeClr val="bg1"/>
        </a:solidFill>
        <a:ln>
          <a:solidFill>
            <a:schemeClr val="accent6">
              <a:lumMod val="75000"/>
            </a:schemeClr>
          </a:solidFill>
        </a:ln>
      </dgm:spPr>
      <dgm:t>
        <a:bodyPr/>
        <a:lstStyle/>
        <a:p>
          <a:r>
            <a:rPr lang="lv-LV" sz="2400" b="1" dirty="0">
              <a:solidFill>
                <a:schemeClr val="accent6">
                  <a:lumMod val="50000"/>
                </a:schemeClr>
              </a:solidFill>
            </a:rPr>
            <a:t>Tiešo ieguvumu aplēses ir iekļautas informatīvajā ziņojumā ( </a:t>
          </a:r>
          <a:r>
            <a:rPr lang="lv-LV" sz="2400" b="1" dirty="0">
              <a:solidFill>
                <a:schemeClr val="tx1"/>
              </a:solidFill>
            </a:rPr>
            <a:t>25-TA-1413):</a:t>
          </a:r>
          <a:endParaRPr lang="lv-LV" sz="2400" dirty="0">
            <a:solidFill>
              <a:schemeClr val="tx1"/>
            </a:solidFill>
          </a:endParaRPr>
        </a:p>
      </dgm:t>
    </dgm:pt>
    <dgm:pt modelId="{D72D750B-8DDF-4010-B38E-ED7AC711BEC2}" type="parTrans" cxnId="{825E357C-9788-4EB1-9193-5861057FE892}">
      <dgm:prSet/>
      <dgm:spPr/>
      <dgm:t>
        <a:bodyPr/>
        <a:lstStyle/>
        <a:p>
          <a:endParaRPr lang="lv-LV"/>
        </a:p>
      </dgm:t>
    </dgm:pt>
    <dgm:pt modelId="{FD93E841-DCB8-4529-9A19-F738CF27C9F9}" type="sibTrans" cxnId="{825E357C-9788-4EB1-9193-5861057FE892}">
      <dgm:prSet/>
      <dgm:spPr/>
      <dgm:t>
        <a:bodyPr/>
        <a:lstStyle/>
        <a:p>
          <a:endParaRPr lang="lv-LV"/>
        </a:p>
      </dgm:t>
    </dgm:pt>
    <dgm:pt modelId="{1B4CC9CD-E7C2-471A-83C4-949AD9598AB4}" type="pres">
      <dgm:prSet presAssocID="{1BAF4A76-7908-430F-B5F0-F83A91CE5A17}" presName="Name0" presStyleCnt="0">
        <dgm:presLayoutVars>
          <dgm:chMax val="7"/>
          <dgm:dir/>
          <dgm:animLvl val="lvl"/>
          <dgm:resizeHandles val="exact"/>
        </dgm:presLayoutVars>
      </dgm:prSet>
      <dgm:spPr/>
    </dgm:pt>
    <dgm:pt modelId="{8009A88E-1808-4F40-ACC9-6523F840939A}" type="pres">
      <dgm:prSet presAssocID="{D151E610-DEE2-4ECF-8D9D-08144ABAB581}" presName="circle1" presStyleLbl="node1" presStyleIdx="0" presStyleCnt="1"/>
      <dgm:spPr>
        <a:solidFill>
          <a:schemeClr val="accent2">
            <a:lumMod val="75000"/>
          </a:schemeClr>
        </a:solidFill>
      </dgm:spPr>
    </dgm:pt>
    <dgm:pt modelId="{449BB79C-D408-42B3-8280-E5F7311A062E}" type="pres">
      <dgm:prSet presAssocID="{D151E610-DEE2-4ECF-8D9D-08144ABAB581}" presName="space" presStyleCnt="0"/>
      <dgm:spPr/>
    </dgm:pt>
    <dgm:pt modelId="{3280FD8C-E5CE-4F1E-A856-5A2DB9C8975B}" type="pres">
      <dgm:prSet presAssocID="{D151E610-DEE2-4ECF-8D9D-08144ABAB581}" presName="rect1" presStyleLbl="alignAcc1" presStyleIdx="0" presStyleCnt="1"/>
      <dgm:spPr/>
    </dgm:pt>
    <dgm:pt modelId="{2F16C05F-35A7-468E-ACBE-255192AA6E2E}" type="pres">
      <dgm:prSet presAssocID="{D151E610-DEE2-4ECF-8D9D-08144ABAB581}" presName="rect1ParTxNoCh" presStyleLbl="alignAcc1" presStyleIdx="0" presStyleCnt="1">
        <dgm:presLayoutVars>
          <dgm:chMax val="1"/>
          <dgm:bulletEnabled val="1"/>
        </dgm:presLayoutVars>
      </dgm:prSet>
      <dgm:spPr/>
    </dgm:pt>
  </dgm:ptLst>
  <dgm:cxnLst>
    <dgm:cxn modelId="{D7950320-E612-45E9-B2B8-31CE43006E6A}" type="presOf" srcId="{1BAF4A76-7908-430F-B5F0-F83A91CE5A17}" destId="{1B4CC9CD-E7C2-471A-83C4-949AD9598AB4}" srcOrd="0" destOrd="0" presId="urn:microsoft.com/office/officeart/2005/8/layout/target3"/>
    <dgm:cxn modelId="{443AC03E-433B-4DF9-88B4-EDAC31044A6B}" type="presOf" srcId="{D151E610-DEE2-4ECF-8D9D-08144ABAB581}" destId="{3280FD8C-E5CE-4F1E-A856-5A2DB9C8975B}" srcOrd="0" destOrd="0" presId="urn:microsoft.com/office/officeart/2005/8/layout/target3"/>
    <dgm:cxn modelId="{825E357C-9788-4EB1-9193-5861057FE892}" srcId="{1BAF4A76-7908-430F-B5F0-F83A91CE5A17}" destId="{D151E610-DEE2-4ECF-8D9D-08144ABAB581}" srcOrd="0" destOrd="0" parTransId="{D72D750B-8DDF-4010-B38E-ED7AC711BEC2}" sibTransId="{FD93E841-DCB8-4529-9A19-F738CF27C9F9}"/>
    <dgm:cxn modelId="{BD4055A4-1010-4126-AE2F-C4843420F613}" type="presOf" srcId="{D151E610-DEE2-4ECF-8D9D-08144ABAB581}" destId="{2F16C05F-35A7-468E-ACBE-255192AA6E2E}" srcOrd="1" destOrd="0" presId="urn:microsoft.com/office/officeart/2005/8/layout/target3"/>
    <dgm:cxn modelId="{D9F0F837-DFAF-47B4-8DF4-BE0D98310973}" type="presParOf" srcId="{1B4CC9CD-E7C2-471A-83C4-949AD9598AB4}" destId="{8009A88E-1808-4F40-ACC9-6523F840939A}" srcOrd="0" destOrd="0" presId="urn:microsoft.com/office/officeart/2005/8/layout/target3"/>
    <dgm:cxn modelId="{1C613527-CF6F-4DEF-978A-B904E97F71CE}" type="presParOf" srcId="{1B4CC9CD-E7C2-471A-83C4-949AD9598AB4}" destId="{449BB79C-D408-42B3-8280-E5F7311A062E}" srcOrd="1" destOrd="0" presId="urn:microsoft.com/office/officeart/2005/8/layout/target3"/>
    <dgm:cxn modelId="{48C19DE4-1CEE-4D7B-A547-BDB2826C02EA}" type="presParOf" srcId="{1B4CC9CD-E7C2-471A-83C4-949AD9598AB4}" destId="{3280FD8C-E5CE-4F1E-A856-5A2DB9C8975B}" srcOrd="2" destOrd="0" presId="urn:microsoft.com/office/officeart/2005/8/layout/target3"/>
    <dgm:cxn modelId="{C1DF67DD-9193-4912-8953-09F24876BD15}" type="presParOf" srcId="{1B4CC9CD-E7C2-471A-83C4-949AD9598AB4}" destId="{2F16C05F-35A7-468E-ACBE-255192AA6E2E}" srcOrd="3" destOrd="0" presId="urn:microsoft.com/office/officeart/2005/8/layout/targe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4430FF-CCAC-42A0-A93B-E403763B6373}" type="doc">
      <dgm:prSet loTypeId="urn:microsoft.com/office/officeart/2005/8/layout/equation2" loCatId="relationship" qsTypeId="urn:microsoft.com/office/officeart/2005/8/quickstyle/simple1" qsCatId="simple" csTypeId="urn:microsoft.com/office/officeart/2005/8/colors/accent1_2" csCatId="accent1" phldr="1"/>
      <dgm:spPr/>
      <dgm:t>
        <a:bodyPr/>
        <a:lstStyle/>
        <a:p>
          <a:endParaRPr lang="lv-LV"/>
        </a:p>
      </dgm:t>
    </dgm:pt>
    <dgm:pt modelId="{33D33817-A259-4FC5-A388-C0187F99DEFD}">
      <dgm:prSet/>
      <dgm:spPr>
        <a:solidFill>
          <a:srgbClr val="006600"/>
        </a:solidFill>
      </dgm:spPr>
      <dgm:t>
        <a:bodyPr/>
        <a:lstStyle/>
        <a:p>
          <a:r>
            <a:rPr lang="lv-LV" dirty="0"/>
            <a:t>DAP</a:t>
          </a:r>
        </a:p>
      </dgm:t>
    </dgm:pt>
    <dgm:pt modelId="{664BB341-2475-4F51-B134-4B8E36BD8291}" type="parTrans" cxnId="{D7AD1867-F838-4B82-93B9-1AA2B5AEC403}">
      <dgm:prSet/>
      <dgm:spPr/>
      <dgm:t>
        <a:bodyPr/>
        <a:lstStyle/>
        <a:p>
          <a:endParaRPr lang="lv-LV"/>
        </a:p>
      </dgm:t>
    </dgm:pt>
    <dgm:pt modelId="{3AFDC734-D63C-42E9-9FC2-E90AF6111F82}" type="sibTrans" cxnId="{D7AD1867-F838-4B82-93B9-1AA2B5AEC403}">
      <dgm:prSet/>
      <dgm:spPr/>
      <dgm:t>
        <a:bodyPr/>
        <a:lstStyle/>
        <a:p>
          <a:endParaRPr lang="lv-LV"/>
        </a:p>
      </dgm:t>
    </dgm:pt>
    <dgm:pt modelId="{38976225-D33E-4F86-AECB-38FCD51BAFC5}" type="pres">
      <dgm:prSet presAssocID="{534430FF-CCAC-42A0-A93B-E403763B6373}" presName="Name0" presStyleCnt="0">
        <dgm:presLayoutVars>
          <dgm:dir/>
          <dgm:resizeHandles val="exact"/>
        </dgm:presLayoutVars>
      </dgm:prSet>
      <dgm:spPr/>
    </dgm:pt>
    <dgm:pt modelId="{257A272F-1A93-4DE7-9BC3-1010F4FD561F}" type="pres">
      <dgm:prSet presAssocID="{534430FF-CCAC-42A0-A93B-E403763B6373}" presName="vNodes" presStyleCnt="0"/>
      <dgm:spPr/>
    </dgm:pt>
    <dgm:pt modelId="{F0CF0A8C-8F5F-4403-B547-841C3FB230F6}" type="pres">
      <dgm:prSet presAssocID="{534430FF-CCAC-42A0-A93B-E403763B6373}" presName="lastNode" presStyleLbl="node1" presStyleIdx="0" presStyleCnt="1">
        <dgm:presLayoutVars>
          <dgm:bulletEnabled val="1"/>
        </dgm:presLayoutVars>
      </dgm:prSet>
      <dgm:spPr/>
    </dgm:pt>
  </dgm:ptLst>
  <dgm:cxnLst>
    <dgm:cxn modelId="{D7AD1867-F838-4B82-93B9-1AA2B5AEC403}" srcId="{534430FF-CCAC-42A0-A93B-E403763B6373}" destId="{33D33817-A259-4FC5-A388-C0187F99DEFD}" srcOrd="0" destOrd="0" parTransId="{664BB341-2475-4F51-B134-4B8E36BD8291}" sibTransId="{3AFDC734-D63C-42E9-9FC2-E90AF6111F82}"/>
    <dgm:cxn modelId="{DAAA6C83-2C2F-4D89-B421-C167A317E893}" type="presOf" srcId="{33D33817-A259-4FC5-A388-C0187F99DEFD}" destId="{F0CF0A8C-8F5F-4403-B547-841C3FB230F6}" srcOrd="0" destOrd="0" presId="urn:microsoft.com/office/officeart/2005/8/layout/equation2"/>
    <dgm:cxn modelId="{1556A890-B83E-42AF-901B-E4F40E6C1611}" type="presOf" srcId="{534430FF-CCAC-42A0-A93B-E403763B6373}" destId="{38976225-D33E-4F86-AECB-38FCD51BAFC5}" srcOrd="0" destOrd="0" presId="urn:microsoft.com/office/officeart/2005/8/layout/equation2"/>
    <dgm:cxn modelId="{60C48F7E-83F4-47FF-88DF-5F66E5313111}" type="presParOf" srcId="{38976225-D33E-4F86-AECB-38FCD51BAFC5}" destId="{257A272F-1A93-4DE7-9BC3-1010F4FD561F}" srcOrd="0" destOrd="0" presId="urn:microsoft.com/office/officeart/2005/8/layout/equation2"/>
    <dgm:cxn modelId="{27C0088A-C9DC-4F38-B6A4-4062D7882AF1}" type="presParOf" srcId="{38976225-D33E-4F86-AECB-38FCD51BAFC5}" destId="{F0CF0A8C-8F5F-4403-B547-841C3FB230F6}" srcOrd="1"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D62A2-AFA4-4EAD-A7D8-4B47B532FC5B}">
      <dsp:nvSpPr>
        <dsp:cNvPr id="0" name=""/>
        <dsp:cNvSpPr/>
      </dsp:nvSpPr>
      <dsp:spPr>
        <a:xfrm>
          <a:off x="2868833" y="1844051"/>
          <a:ext cx="2272423" cy="812035"/>
        </a:xfrm>
        <a:custGeom>
          <a:avLst/>
          <a:gdLst/>
          <a:ahLst/>
          <a:cxnLst/>
          <a:rect l="0" t="0" r="0" b="0"/>
          <a:pathLst>
            <a:path>
              <a:moveTo>
                <a:pt x="0" y="0"/>
              </a:moveTo>
              <a:lnTo>
                <a:pt x="1136211" y="0"/>
              </a:lnTo>
              <a:lnTo>
                <a:pt x="1136211" y="812035"/>
              </a:lnTo>
              <a:lnTo>
                <a:pt x="2272423" y="812035"/>
              </a:lnTo>
            </a:path>
          </a:pathLst>
        </a:custGeom>
        <a:noFill/>
        <a:ln w="10795"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lv-LV" sz="900" kern="1200"/>
        </a:p>
      </dsp:txBody>
      <dsp:txXfrm>
        <a:off x="3944716" y="2189740"/>
        <a:ext cx="120657" cy="120657"/>
      </dsp:txXfrm>
    </dsp:sp>
    <dsp:sp modelId="{70DE3134-A33B-40E7-86B2-FB051203C629}">
      <dsp:nvSpPr>
        <dsp:cNvPr id="0" name=""/>
        <dsp:cNvSpPr/>
      </dsp:nvSpPr>
      <dsp:spPr>
        <a:xfrm>
          <a:off x="2868833" y="920277"/>
          <a:ext cx="2282111" cy="923774"/>
        </a:xfrm>
        <a:custGeom>
          <a:avLst/>
          <a:gdLst/>
          <a:ahLst/>
          <a:cxnLst/>
          <a:rect l="0" t="0" r="0" b="0"/>
          <a:pathLst>
            <a:path>
              <a:moveTo>
                <a:pt x="0" y="923774"/>
              </a:moveTo>
              <a:lnTo>
                <a:pt x="1141055" y="923774"/>
              </a:lnTo>
              <a:lnTo>
                <a:pt x="1141055" y="0"/>
              </a:lnTo>
              <a:lnTo>
                <a:pt x="2282111" y="0"/>
              </a:lnTo>
            </a:path>
          </a:pathLst>
        </a:custGeom>
        <a:noFill/>
        <a:ln w="10795"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lv-LV" sz="900" kern="1200"/>
        </a:p>
      </dsp:txBody>
      <dsp:txXfrm>
        <a:off x="3948339" y="1320614"/>
        <a:ext cx="123099" cy="123099"/>
      </dsp:txXfrm>
    </dsp:sp>
    <dsp:sp modelId="{A60FDADF-82E7-4AF3-8024-CE79653ED055}">
      <dsp:nvSpPr>
        <dsp:cNvPr id="0" name=""/>
        <dsp:cNvSpPr/>
      </dsp:nvSpPr>
      <dsp:spPr>
        <a:xfrm>
          <a:off x="0" y="623571"/>
          <a:ext cx="3296706" cy="2440960"/>
        </a:xfrm>
        <a:prstGeom prst="rect">
          <a:avLst/>
        </a:prstGeom>
        <a:solidFill>
          <a:schemeClr val="accent2">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lv-LV" sz="3600" b="1" kern="1200" dirty="0"/>
        </a:p>
        <a:p>
          <a:pPr marL="0" marR="0" lvl="0" indent="0" algn="ctr" defTabSz="914400" eaLnBrk="1" fontAlgn="auto" latinLnBrk="0" hangingPunct="1">
            <a:lnSpc>
              <a:spcPct val="100000"/>
            </a:lnSpc>
            <a:spcBef>
              <a:spcPts val="0"/>
            </a:spcBef>
            <a:spcAft>
              <a:spcPts val="0"/>
            </a:spcAft>
            <a:buClrTx/>
            <a:buSzTx/>
            <a:buFontTx/>
            <a:buNone/>
            <a:tabLst/>
            <a:defRPr/>
          </a:pPr>
          <a:r>
            <a:rPr lang="lv-LV" sz="2400" b="1" kern="1200" dirty="0"/>
            <a:t>Paredzēti būtiskie ieguvumi tieslietu resorā pēc pilotprojekta ieviešanas</a:t>
          </a:r>
        </a:p>
        <a:p>
          <a:pPr marL="0" marR="0" lvl="0" indent="0" algn="ctr" defTabSz="914400" eaLnBrk="1" fontAlgn="auto" latinLnBrk="0" hangingPunct="1">
            <a:lnSpc>
              <a:spcPct val="100000"/>
            </a:lnSpc>
            <a:spcBef>
              <a:spcPts val="0"/>
            </a:spcBef>
            <a:spcAft>
              <a:spcPts val="0"/>
            </a:spcAft>
            <a:buClrTx/>
            <a:buSzTx/>
            <a:buFontTx/>
            <a:buNone/>
            <a:tabLst/>
            <a:defRPr/>
          </a:pPr>
          <a:endParaRPr lang="lv-LV" sz="2800" b="1" kern="1200" dirty="0"/>
        </a:p>
        <a:p>
          <a:pPr marL="0" marR="0" lvl="0" indent="0" algn="ctr" defTabSz="914400" eaLnBrk="1" fontAlgn="auto" latinLnBrk="0" hangingPunct="1">
            <a:lnSpc>
              <a:spcPct val="100000"/>
            </a:lnSpc>
            <a:spcBef>
              <a:spcPts val="0"/>
            </a:spcBef>
            <a:spcAft>
              <a:spcPts val="0"/>
            </a:spcAft>
            <a:buClrTx/>
            <a:buSzTx/>
            <a:buFontTx/>
            <a:buNone/>
            <a:tabLst/>
            <a:defRPr/>
          </a:pPr>
          <a:r>
            <a:rPr lang="lv-LV" sz="2800" b="1" kern="1200" dirty="0"/>
            <a:t>:</a:t>
          </a:r>
        </a:p>
        <a:p>
          <a:pPr marL="0" lvl="0" algn="ctr" defTabSz="1600200">
            <a:lnSpc>
              <a:spcPct val="90000"/>
            </a:lnSpc>
            <a:spcBef>
              <a:spcPct val="0"/>
            </a:spcBef>
            <a:spcAft>
              <a:spcPct val="35000"/>
            </a:spcAft>
            <a:buNone/>
          </a:pPr>
          <a:r>
            <a:rPr lang="lv-LV" sz="2800" b="1" kern="1200" dirty="0"/>
            <a:t> </a:t>
          </a:r>
        </a:p>
      </dsp:txBody>
      <dsp:txXfrm>
        <a:off x="0" y="623571"/>
        <a:ext cx="3296706" cy="2440960"/>
      </dsp:txXfrm>
    </dsp:sp>
    <dsp:sp modelId="{E548CA82-46CC-429C-8AB1-21EEE18439F4}">
      <dsp:nvSpPr>
        <dsp:cNvPr id="0" name=""/>
        <dsp:cNvSpPr/>
      </dsp:nvSpPr>
      <dsp:spPr>
        <a:xfrm>
          <a:off x="5150944" y="453516"/>
          <a:ext cx="5364096" cy="933521"/>
        </a:xfrm>
        <a:prstGeom prst="rect">
          <a:avLst/>
        </a:prstGeom>
        <a:solidFill>
          <a:schemeClr val="bg1">
            <a:lumMod val="6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chemeClr val="tx1"/>
              </a:solidFill>
            </a:rPr>
            <a:t>cilvēkresursu ziņā (25%)</a:t>
          </a:r>
        </a:p>
      </dsp:txBody>
      <dsp:txXfrm>
        <a:off x="5150944" y="453516"/>
        <a:ext cx="5364096" cy="933521"/>
      </dsp:txXfrm>
    </dsp:sp>
    <dsp:sp modelId="{652D9420-34DF-4972-8A3B-8317DDD558F2}">
      <dsp:nvSpPr>
        <dsp:cNvPr id="0" name=""/>
        <dsp:cNvSpPr/>
      </dsp:nvSpPr>
      <dsp:spPr>
        <a:xfrm>
          <a:off x="5141256" y="2087499"/>
          <a:ext cx="5335956" cy="1137175"/>
        </a:xfrm>
        <a:prstGeom prst="rect">
          <a:avLst/>
        </a:prstGeom>
        <a:solidFill>
          <a:schemeClr val="bg1">
            <a:lumMod val="6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lv-LV" sz="2400" kern="1200" dirty="0"/>
        </a:p>
        <a:p>
          <a:pPr marL="0" lvl="0" indent="0" algn="ctr" defTabSz="1066800">
            <a:lnSpc>
              <a:spcPct val="90000"/>
            </a:lnSpc>
            <a:spcBef>
              <a:spcPct val="0"/>
            </a:spcBef>
            <a:spcAft>
              <a:spcPct val="35000"/>
            </a:spcAft>
            <a:buFont typeface="Arial" panose="020B0604020202020204" pitchFamily="34" charset="0"/>
            <a:buNone/>
          </a:pPr>
          <a:r>
            <a:rPr lang="lv-LV" sz="2400" kern="1200" dirty="0"/>
            <a:t>       </a:t>
          </a:r>
          <a:r>
            <a:rPr lang="lv-LV" sz="2400" kern="1200" dirty="0">
              <a:solidFill>
                <a:schemeClr val="tx1"/>
              </a:solidFill>
            </a:rPr>
            <a:t>finanšu resursu (atlīdzības) ziņā     (1,5 MEUR) </a:t>
          </a:r>
        </a:p>
        <a:p>
          <a:pPr marL="0" lvl="0" indent="0" algn="ctr" defTabSz="1066800">
            <a:lnSpc>
              <a:spcPct val="90000"/>
            </a:lnSpc>
            <a:spcBef>
              <a:spcPct val="0"/>
            </a:spcBef>
            <a:spcAft>
              <a:spcPct val="35000"/>
            </a:spcAft>
            <a:buNone/>
          </a:pPr>
          <a:endParaRPr lang="lv-LV" sz="2400" kern="1200" dirty="0"/>
        </a:p>
      </dsp:txBody>
      <dsp:txXfrm>
        <a:off x="5141256" y="2087499"/>
        <a:ext cx="5335956" cy="1137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09A88E-1808-4F40-ACC9-6523F840939A}">
      <dsp:nvSpPr>
        <dsp:cNvPr id="0" name=""/>
        <dsp:cNvSpPr/>
      </dsp:nvSpPr>
      <dsp:spPr>
        <a:xfrm>
          <a:off x="0" y="0"/>
          <a:ext cx="1036642" cy="1036642"/>
        </a:xfrm>
        <a:prstGeom prst="pie">
          <a:avLst>
            <a:gd name="adj1" fmla="val 5400000"/>
            <a:gd name="adj2" fmla="val 16200000"/>
          </a:avLst>
        </a:prstGeom>
        <a:solidFill>
          <a:schemeClr val="accent2">
            <a:lumMod val="7500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80FD8C-E5CE-4F1E-A856-5A2DB9C8975B}">
      <dsp:nvSpPr>
        <dsp:cNvPr id="0" name=""/>
        <dsp:cNvSpPr/>
      </dsp:nvSpPr>
      <dsp:spPr>
        <a:xfrm>
          <a:off x="518321" y="0"/>
          <a:ext cx="3980069" cy="1036642"/>
        </a:xfrm>
        <a:prstGeom prst="rect">
          <a:avLst/>
        </a:prstGeom>
        <a:solidFill>
          <a:schemeClr val="bg1"/>
        </a:solidFill>
        <a:ln w="10795"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v-LV" sz="2400" b="1" kern="1200" dirty="0">
              <a:solidFill>
                <a:schemeClr val="accent6">
                  <a:lumMod val="50000"/>
                </a:schemeClr>
              </a:solidFill>
            </a:rPr>
            <a:t>Tiešo ieguvumu aplēses ir iekļautas informatīvajā ziņojumā ( </a:t>
          </a:r>
          <a:r>
            <a:rPr lang="lv-LV" sz="2400" b="1" kern="1200" dirty="0">
              <a:solidFill>
                <a:schemeClr val="tx1"/>
              </a:solidFill>
            </a:rPr>
            <a:t>25-TA-1413):</a:t>
          </a:r>
          <a:endParaRPr lang="lv-LV" sz="2400" kern="1200" dirty="0">
            <a:solidFill>
              <a:schemeClr val="tx1"/>
            </a:solidFill>
          </a:endParaRPr>
        </a:p>
      </dsp:txBody>
      <dsp:txXfrm>
        <a:off x="518321" y="0"/>
        <a:ext cx="3980069" cy="10366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CF0A8C-8F5F-4403-B547-841C3FB230F6}">
      <dsp:nvSpPr>
        <dsp:cNvPr id="0" name=""/>
        <dsp:cNvSpPr/>
      </dsp:nvSpPr>
      <dsp:spPr>
        <a:xfrm>
          <a:off x="577220" y="714"/>
          <a:ext cx="1972933" cy="1972933"/>
        </a:xfrm>
        <a:prstGeom prst="ellipse">
          <a:avLst/>
        </a:prstGeom>
        <a:solidFill>
          <a:srgbClr val="0066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230" tIns="62230" rIns="62230" bIns="62230" numCol="1" spcCol="1270" anchor="ctr" anchorCtr="0">
          <a:noAutofit/>
        </a:bodyPr>
        <a:lstStyle/>
        <a:p>
          <a:pPr marL="0" lvl="0" indent="0" algn="ctr" defTabSz="2178050">
            <a:lnSpc>
              <a:spcPct val="90000"/>
            </a:lnSpc>
            <a:spcBef>
              <a:spcPct val="0"/>
            </a:spcBef>
            <a:spcAft>
              <a:spcPct val="35000"/>
            </a:spcAft>
            <a:buNone/>
          </a:pPr>
          <a:r>
            <a:rPr lang="lv-LV" sz="4900" kern="1200" dirty="0"/>
            <a:t>DAP</a:t>
          </a:r>
        </a:p>
      </dsp:txBody>
      <dsp:txXfrm>
        <a:off x="866149" y="289643"/>
        <a:ext cx="1395075" cy="1395075"/>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0.27849</cdr:y>
    </cdr:from>
    <cdr:to>
      <cdr:x>0.258</cdr:x>
      <cdr:y>0.68999</cdr:y>
    </cdr:to>
    <cdr:sp macro="" textlink="">
      <cdr:nvSpPr>
        <cdr:cNvPr id="6" name="TextBox 13">
          <a:extLst xmlns:a="http://schemas.openxmlformats.org/drawingml/2006/main">
            <a:ext uri="{FF2B5EF4-FFF2-40B4-BE49-F238E27FC236}">
              <a16:creationId xmlns:a16="http://schemas.microsoft.com/office/drawing/2014/main" id="{74DD1D8D-E2B9-FBC0-EB99-89E174F20307}"/>
            </a:ext>
          </a:extLst>
        </cdr:cNvPr>
        <cdr:cNvSpPr txBox="1"/>
      </cdr:nvSpPr>
      <cdr:spPr>
        <a:xfrm xmlns:a="http://schemas.openxmlformats.org/drawingml/2006/main">
          <a:off x="0" y="1395577"/>
          <a:ext cx="2957366" cy="2062103"/>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xmlns:a="http://schemas.openxmlformats.org/drawingml/2006/main">
          <a:r>
            <a:rPr lang="lv-LV" sz="1600" dirty="0">
              <a:solidFill>
                <a:schemeClr val="tx1"/>
              </a:solidFill>
              <a:latin typeface="Verdana" panose="020B0604030504040204" pitchFamily="34" charset="0"/>
              <a:ea typeface="Verdana" panose="020B0604030504040204" pitchFamily="34" charset="0"/>
            </a:rPr>
            <a:t>2. Īpaši</a:t>
          </a:r>
          <a:r>
            <a:rPr lang="lv-LV" sz="1600" baseline="0" dirty="0">
              <a:solidFill>
                <a:schemeClr val="tx1"/>
              </a:solidFill>
              <a:latin typeface="Verdana" panose="020B0604030504040204" pitchFamily="34" charset="0"/>
              <a:ea typeface="Verdana" panose="020B0604030504040204" pitchFamily="34" charset="0"/>
            </a:rPr>
            <a:t> aizsargājamo dabas teritoriju apsaimniekošana, Latvijas bioloģiskās daudzveidības saglabāšana un vides izpratnes un atbildības motivācijas veidošana sabiedrībā</a:t>
          </a:r>
          <a:endParaRPr lang="lv-LV" sz="1600" dirty="0"/>
        </a:p>
      </cdr:txBody>
    </cdr:sp>
  </cdr:relSizeAnchor>
  <cdr:relSizeAnchor xmlns:cdr="http://schemas.openxmlformats.org/drawingml/2006/chartDrawing">
    <cdr:from>
      <cdr:x>0.68698</cdr:x>
      <cdr:y>0.04074</cdr:y>
    </cdr:from>
    <cdr:to>
      <cdr:x>0.96523</cdr:x>
      <cdr:y>0.15743</cdr:y>
    </cdr:to>
    <cdr:sp macro="" textlink="">
      <cdr:nvSpPr>
        <cdr:cNvPr id="7" name="TextBox 12">
          <a:extLst xmlns:a="http://schemas.openxmlformats.org/drawingml/2006/main">
            <a:ext uri="{FF2B5EF4-FFF2-40B4-BE49-F238E27FC236}">
              <a16:creationId xmlns:a16="http://schemas.microsoft.com/office/drawing/2014/main" id="{44EBA0E3-827E-070B-5852-477207367F5E}"/>
            </a:ext>
          </a:extLst>
        </cdr:cNvPr>
        <cdr:cNvSpPr txBox="1"/>
      </cdr:nvSpPr>
      <cdr:spPr>
        <a:xfrm xmlns:a="http://schemas.openxmlformats.org/drawingml/2006/main">
          <a:off x="7874657" y="204159"/>
          <a:ext cx="3189485" cy="58476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xmlns:a="http://schemas.openxmlformats.org/drawingml/2006/main">
          <a:r>
            <a:rPr lang="lv-LV" sz="1600" dirty="0">
              <a:latin typeface="Verdana" panose="020B0604030504040204" pitchFamily="34" charset="0"/>
              <a:ea typeface="Verdana" panose="020B0604030504040204" pitchFamily="34" charset="0"/>
            </a:rPr>
            <a:t>1. Nozaru vadība un politikas plānošana</a:t>
          </a:r>
          <a:endParaRPr lang="en-US" sz="1600" dirty="0"/>
        </a:p>
      </cdr:txBody>
    </cdr:sp>
  </cdr:relSizeAnchor>
  <cdr:relSizeAnchor xmlns:cdr="http://schemas.openxmlformats.org/drawingml/2006/chartDrawing">
    <cdr:from>
      <cdr:x>0.7705</cdr:x>
      <cdr:y>0.47882</cdr:y>
    </cdr:from>
    <cdr:to>
      <cdr:x>1</cdr:x>
      <cdr:y>0.79205</cdr:y>
    </cdr:to>
    <cdr:sp macro="" textlink="">
      <cdr:nvSpPr>
        <cdr:cNvPr id="8" name="TextBox 14">
          <a:extLst xmlns:a="http://schemas.openxmlformats.org/drawingml/2006/main">
            <a:ext uri="{FF2B5EF4-FFF2-40B4-BE49-F238E27FC236}">
              <a16:creationId xmlns:a16="http://schemas.microsoft.com/office/drawing/2014/main" id="{6B2DE303-31E1-306D-A3BD-5B20948D2308}"/>
            </a:ext>
          </a:extLst>
        </cdr:cNvPr>
        <cdr:cNvSpPr txBox="1"/>
      </cdr:nvSpPr>
      <cdr:spPr>
        <a:xfrm xmlns:a="http://schemas.openxmlformats.org/drawingml/2006/main">
          <a:off x="8831977" y="2399477"/>
          <a:ext cx="2630680" cy="156966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xmlns:a="http://schemas.openxmlformats.org/drawingml/2006/main">
          <a:r>
            <a:rPr lang="lv-LV" sz="1600" baseline="0" dirty="0">
              <a:solidFill>
                <a:schemeClr val="tx1"/>
              </a:solidFill>
              <a:latin typeface="Verdana" panose="020B0604030504040204" pitchFamily="34" charset="0"/>
              <a:ea typeface="Verdana" panose="020B0604030504040204" pitchFamily="34" charset="0"/>
            </a:rPr>
            <a:t>3. Reģionu attīstības, teritoriālās sadarbības, publisko pakalpojumu un digitālās transformācijas politikas īstenošana</a:t>
          </a:r>
          <a:endParaRPr lang="lv-LV"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0.19767</cdr:x>
      <cdr:y>0.33937</cdr:y>
    </cdr:from>
    <cdr:to>
      <cdr:x>0.4964</cdr:x>
      <cdr:y>0.47438</cdr:y>
    </cdr:to>
    <cdr:sp macro="" textlink="">
      <cdr:nvSpPr>
        <cdr:cNvPr id="2" name="Rectangle 1">
          <a:extLst xmlns:a="http://schemas.openxmlformats.org/drawingml/2006/main">
            <a:ext uri="{FF2B5EF4-FFF2-40B4-BE49-F238E27FC236}">
              <a16:creationId xmlns:a16="http://schemas.microsoft.com/office/drawing/2014/main" id="{ACF07B62-42BE-E5CF-4A56-59C207976FDB}"/>
            </a:ext>
          </a:extLst>
        </cdr:cNvPr>
        <cdr:cNvSpPr/>
      </cdr:nvSpPr>
      <cdr:spPr>
        <a:xfrm xmlns:a="http://schemas.openxmlformats.org/drawingml/2006/main">
          <a:off x="694476" y="854680"/>
          <a:ext cx="1049510" cy="340012"/>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lv-LV"/>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r>
            <a:rPr lang="lv-LV" sz="1600" b="1" dirty="0">
              <a:solidFill>
                <a:schemeClr val="tx1"/>
              </a:solidFill>
              <a:latin typeface="Verdana" panose="020B0604030504040204" pitchFamily="34" charset="0"/>
              <a:ea typeface="Verdana" panose="020B0604030504040204" pitchFamily="34" charset="0"/>
            </a:rPr>
            <a:t>1 334 </a:t>
          </a:r>
        </a:p>
        <a:p xmlns:a="http://schemas.openxmlformats.org/drawingml/2006/main">
          <a:pPr algn="ctr"/>
          <a:r>
            <a:rPr lang="lv-LV" sz="1100" b="1" dirty="0">
              <a:solidFill>
                <a:schemeClr val="tx1"/>
              </a:solidFill>
              <a:latin typeface="Verdana" panose="020B0604030504040204" pitchFamily="34" charset="0"/>
              <a:ea typeface="Verdana" panose="020B0604030504040204" pitchFamily="34" charset="0"/>
            </a:rPr>
            <a:t>mljrd. EUR</a:t>
          </a:r>
        </a:p>
      </cdr:txBody>
    </cdr:sp>
  </cdr:relSizeAnchor>
  <cdr:relSizeAnchor xmlns:cdr="http://schemas.openxmlformats.org/drawingml/2006/chartDrawing">
    <cdr:from>
      <cdr:x>0.55992</cdr:x>
      <cdr:y>0.47631</cdr:y>
    </cdr:from>
    <cdr:to>
      <cdr:x>0.80853</cdr:x>
      <cdr:y>0.61074</cdr:y>
    </cdr:to>
    <cdr:sp macro="" textlink="">
      <cdr:nvSpPr>
        <cdr:cNvPr id="3" name="TextBox 14">
          <a:extLst xmlns:a="http://schemas.openxmlformats.org/drawingml/2006/main">
            <a:ext uri="{FF2B5EF4-FFF2-40B4-BE49-F238E27FC236}">
              <a16:creationId xmlns:a16="http://schemas.microsoft.com/office/drawing/2014/main" id="{BC82E59E-5472-FDE3-B6FD-3B46D40A2A7D}"/>
            </a:ext>
          </a:extLst>
        </cdr:cNvPr>
        <cdr:cNvSpPr txBox="1"/>
      </cdr:nvSpPr>
      <cdr:spPr>
        <a:xfrm xmlns:a="http://schemas.openxmlformats.org/drawingml/2006/main">
          <a:off x="1967133" y="1199551"/>
          <a:ext cx="873426"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lv-LV" sz="800" dirty="0">
              <a:latin typeface="Verdana" panose="020B0604030504040204" pitchFamily="34" charset="0"/>
              <a:ea typeface="Verdana" panose="020B0604030504040204" pitchFamily="34" charset="0"/>
            </a:rPr>
            <a:t>92,7</a:t>
          </a:r>
        </a:p>
        <a:p xmlns:a="http://schemas.openxmlformats.org/drawingml/2006/main">
          <a:r>
            <a:rPr lang="lv-LV" sz="800" dirty="0">
              <a:latin typeface="Verdana" panose="020B0604030504040204" pitchFamily="34" charset="0"/>
              <a:ea typeface="Verdana" panose="020B0604030504040204" pitchFamily="34" charset="0"/>
            </a:rPr>
            <a:t>milj. EUR</a:t>
          </a:r>
        </a:p>
      </cdr:txBody>
    </cdr:sp>
  </cdr:relSizeAnchor>
  <cdr:relSizeAnchor xmlns:cdr="http://schemas.openxmlformats.org/drawingml/2006/chartDrawing">
    <cdr:from>
      <cdr:x>0</cdr:x>
      <cdr:y>0.27963</cdr:y>
    </cdr:from>
    <cdr:to>
      <cdr:x>0.24861</cdr:x>
      <cdr:y>0.41406</cdr:y>
    </cdr:to>
    <cdr:sp macro="" textlink="">
      <cdr:nvSpPr>
        <cdr:cNvPr id="4" name="TextBox 14">
          <a:extLst xmlns:a="http://schemas.openxmlformats.org/drawingml/2006/main">
            <a:ext uri="{FF2B5EF4-FFF2-40B4-BE49-F238E27FC236}">
              <a16:creationId xmlns:a16="http://schemas.microsoft.com/office/drawing/2014/main" id="{BC82E59E-5472-FDE3-B6FD-3B46D40A2A7D}"/>
            </a:ext>
          </a:extLst>
        </cdr:cNvPr>
        <cdr:cNvSpPr txBox="1"/>
      </cdr:nvSpPr>
      <cdr:spPr>
        <a:xfrm xmlns:a="http://schemas.openxmlformats.org/drawingml/2006/main">
          <a:off x="-1880307" y="704224"/>
          <a:ext cx="873426"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lv-LV" sz="800" dirty="0">
              <a:latin typeface="Verdana" panose="020B0604030504040204" pitchFamily="34" charset="0"/>
              <a:ea typeface="Verdana" panose="020B0604030504040204" pitchFamily="34" charset="0"/>
            </a:rPr>
            <a:t>891,6 </a:t>
          </a:r>
        </a:p>
        <a:p xmlns:a="http://schemas.openxmlformats.org/drawingml/2006/main">
          <a:r>
            <a:rPr lang="lv-LV" sz="800" dirty="0">
              <a:latin typeface="Verdana" panose="020B0604030504040204" pitchFamily="34" charset="0"/>
              <a:ea typeface="Verdana" panose="020B0604030504040204" pitchFamily="34" charset="0"/>
            </a:rPr>
            <a:t>milj. EUR</a:t>
          </a:r>
        </a:p>
      </cdr:txBody>
    </cdr:sp>
  </cdr:relSizeAnchor>
</c:userShapes>
</file>

<file path=ppt/drawings/drawing3.xml><?xml version="1.0" encoding="utf-8"?>
<c:userShapes xmlns:c="http://schemas.openxmlformats.org/drawingml/2006/chart">
  <cdr:relSizeAnchor xmlns:cdr="http://schemas.openxmlformats.org/drawingml/2006/chartDrawing">
    <cdr:from>
      <cdr:x>0.80248</cdr:x>
      <cdr:y>0.25609</cdr:y>
    </cdr:from>
    <cdr:to>
      <cdr:x>0.97821</cdr:x>
      <cdr:y>0.31712</cdr:y>
    </cdr:to>
    <cdr:sp macro="" textlink="">
      <cdr:nvSpPr>
        <cdr:cNvPr id="2" name="TextBox 1">
          <a:extLst xmlns:a="http://schemas.openxmlformats.org/drawingml/2006/main">
            <a:ext uri="{FF2B5EF4-FFF2-40B4-BE49-F238E27FC236}">
              <a16:creationId xmlns:a16="http://schemas.microsoft.com/office/drawing/2014/main" id="{99A6D6FF-6FF1-CF8B-4584-55EA061C2170}"/>
            </a:ext>
          </a:extLst>
        </cdr:cNvPr>
        <cdr:cNvSpPr txBox="1"/>
      </cdr:nvSpPr>
      <cdr:spPr>
        <a:xfrm xmlns:a="http://schemas.openxmlformats.org/drawingml/2006/main">
          <a:off x="6140823" y="1128620"/>
          <a:ext cx="1344706" cy="2689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lv-LV" sz="1100" kern="1200"/>
        </a:p>
      </cdr:txBody>
    </cdr:sp>
  </cdr:relSizeAnchor>
  <cdr:relSizeAnchor xmlns:cdr="http://schemas.openxmlformats.org/drawingml/2006/chartDrawing">
    <cdr:from>
      <cdr:x>0.80394</cdr:x>
      <cdr:y>0.29154</cdr:y>
    </cdr:from>
    <cdr:to>
      <cdr:x>1</cdr:x>
      <cdr:y>0.36528</cdr:y>
    </cdr:to>
    <cdr:sp macro="" textlink="">
      <cdr:nvSpPr>
        <cdr:cNvPr id="3" name="TextBox 2">
          <a:extLst xmlns:a="http://schemas.openxmlformats.org/drawingml/2006/main">
            <a:ext uri="{FF2B5EF4-FFF2-40B4-BE49-F238E27FC236}">
              <a16:creationId xmlns:a16="http://schemas.microsoft.com/office/drawing/2014/main" id="{7697003F-C991-9131-D7FF-E809C479B2D9}"/>
            </a:ext>
          </a:extLst>
        </cdr:cNvPr>
        <cdr:cNvSpPr txBox="1"/>
      </cdr:nvSpPr>
      <cdr:spPr>
        <a:xfrm xmlns:a="http://schemas.openxmlformats.org/drawingml/2006/main">
          <a:off x="6824061" y="1380406"/>
          <a:ext cx="1664210" cy="34914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600" b="1" kern="1200" dirty="0">
              <a:solidFill>
                <a:srgbClr val="C00000"/>
              </a:solidFill>
            </a:rPr>
            <a:t>Vidēji ES 26,4</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B9C4133-6DCF-7013-9EB0-4E5E2E0FF9C7}"/>
              </a:ext>
            </a:extLst>
          </p:cNvPr>
          <p:cNvSpPr>
            <a:spLocks noGrp="1"/>
          </p:cNvSpPr>
          <p:nvPr>
            <p:ph type="hdr" sz="quarter"/>
          </p:nvPr>
        </p:nvSpPr>
        <p:spPr>
          <a:xfrm>
            <a:off x="0" y="0"/>
            <a:ext cx="3037117" cy="466030"/>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a16="http://schemas.microsoft.com/office/drawing/2014/main" id="{77FA23E7-474D-F36A-D632-035A4523F601}"/>
              </a:ext>
            </a:extLst>
          </p:cNvPr>
          <p:cNvSpPr>
            <a:spLocks noGrp="1"/>
          </p:cNvSpPr>
          <p:nvPr>
            <p:ph type="dt" sz="quarter" idx="1"/>
          </p:nvPr>
        </p:nvSpPr>
        <p:spPr>
          <a:xfrm>
            <a:off x="3971614" y="0"/>
            <a:ext cx="3037117" cy="466030"/>
          </a:xfrm>
          <a:prstGeom prst="rect">
            <a:avLst/>
          </a:prstGeom>
        </p:spPr>
        <p:txBody>
          <a:bodyPr vert="horz" lIns="91440" tIns="45720" rIns="91440" bIns="45720" rtlCol="0"/>
          <a:lstStyle>
            <a:lvl1pPr algn="r">
              <a:defRPr sz="1200"/>
            </a:lvl1pPr>
          </a:lstStyle>
          <a:p>
            <a:fld id="{0C5753E2-093E-4F2F-946A-3CF30705A883}" type="datetimeFigureOut">
              <a:rPr lang="lv-LV" smtClean="0"/>
              <a:t>27.04.2026</a:t>
            </a:fld>
            <a:endParaRPr lang="lv-LV"/>
          </a:p>
        </p:txBody>
      </p:sp>
      <p:sp>
        <p:nvSpPr>
          <p:cNvPr id="4" name="Footer Placeholder 3">
            <a:extLst>
              <a:ext uri="{FF2B5EF4-FFF2-40B4-BE49-F238E27FC236}">
                <a16:creationId xmlns:a16="http://schemas.microsoft.com/office/drawing/2014/main" id="{B1FFC860-600B-CDBA-BC16-2C34D4A2CAE4}"/>
              </a:ext>
            </a:extLst>
          </p:cNvPr>
          <p:cNvSpPr>
            <a:spLocks noGrp="1"/>
          </p:cNvSpPr>
          <p:nvPr>
            <p:ph type="ftr" sz="quarter" idx="2"/>
          </p:nvPr>
        </p:nvSpPr>
        <p:spPr>
          <a:xfrm>
            <a:off x="0" y="8830370"/>
            <a:ext cx="3037117" cy="46603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a16="http://schemas.microsoft.com/office/drawing/2014/main" id="{C27BE76B-F23D-472A-8441-F1F7E65DD597}"/>
              </a:ext>
            </a:extLst>
          </p:cNvPr>
          <p:cNvSpPr>
            <a:spLocks noGrp="1"/>
          </p:cNvSpPr>
          <p:nvPr>
            <p:ph type="sldNum" sz="quarter" idx="3"/>
          </p:nvPr>
        </p:nvSpPr>
        <p:spPr>
          <a:xfrm>
            <a:off x="3971614" y="8830370"/>
            <a:ext cx="3037117" cy="466030"/>
          </a:xfrm>
          <a:prstGeom prst="rect">
            <a:avLst/>
          </a:prstGeom>
        </p:spPr>
        <p:txBody>
          <a:bodyPr vert="horz" lIns="91440" tIns="45720" rIns="91440" bIns="45720" rtlCol="0" anchor="b"/>
          <a:lstStyle>
            <a:lvl1pPr algn="r">
              <a:defRPr sz="1200"/>
            </a:lvl1pPr>
          </a:lstStyle>
          <a:p>
            <a:fld id="{7A562167-E46B-4B0B-A446-33A6FDB5CCCD}" type="slidenum">
              <a:rPr lang="lv-LV" smtClean="0"/>
              <a:t>‹#›</a:t>
            </a:fld>
            <a:endParaRPr lang="lv-LV"/>
          </a:p>
        </p:txBody>
      </p:sp>
    </p:spTree>
    <p:extLst>
      <p:ext uri="{BB962C8B-B14F-4D97-AF65-F5344CB8AC3E}">
        <p14:creationId xmlns:p14="http://schemas.microsoft.com/office/powerpoint/2010/main" val="130577377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3037840" cy="466435"/>
          </a:xfrm>
          <a:prstGeom prst="rect">
            <a:avLst/>
          </a:prstGeom>
        </p:spPr>
        <p:txBody>
          <a:bodyPr vert="horz" lIns="90965" tIns="45481" rIns="90965" bIns="45481" rtlCol="0"/>
          <a:lstStyle>
            <a:lvl1pPr algn="l">
              <a:defRPr sz="1200"/>
            </a:lvl1pPr>
          </a:lstStyle>
          <a:p>
            <a:endParaRPr lang="lv-LV" dirty="0"/>
          </a:p>
        </p:txBody>
      </p:sp>
      <p:sp>
        <p:nvSpPr>
          <p:cNvPr id="3" name="Date Placeholder 2"/>
          <p:cNvSpPr>
            <a:spLocks noGrp="1"/>
          </p:cNvSpPr>
          <p:nvPr>
            <p:ph type="dt" idx="1"/>
          </p:nvPr>
        </p:nvSpPr>
        <p:spPr>
          <a:xfrm>
            <a:off x="3970938" y="0"/>
            <a:ext cx="3037840" cy="466435"/>
          </a:xfrm>
          <a:prstGeom prst="rect">
            <a:avLst/>
          </a:prstGeom>
        </p:spPr>
        <p:txBody>
          <a:bodyPr vert="horz" lIns="90965" tIns="45481" rIns="90965" bIns="45481" rtlCol="0"/>
          <a:lstStyle>
            <a:lvl1pPr algn="r">
              <a:defRPr sz="1200"/>
            </a:lvl1pPr>
          </a:lstStyle>
          <a:p>
            <a:fld id="{1C1E3CA8-A711-48D5-89D6-D0D083DE2069}" type="datetimeFigureOut">
              <a:rPr lang="lv-LV" smtClean="0"/>
              <a:t>27.04.2026</a:t>
            </a:fld>
            <a:endParaRPr lang="lv-LV"/>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0965" tIns="45481" rIns="90965" bIns="45481" rtlCol="0" anchor="ctr"/>
          <a:lstStyle/>
          <a:p>
            <a:endParaRPr lang="lv-LV"/>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0965" tIns="45481" rIns="90965" bIns="454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5" y="8829967"/>
            <a:ext cx="3037840" cy="466434"/>
          </a:xfrm>
          <a:prstGeom prst="rect">
            <a:avLst/>
          </a:prstGeom>
        </p:spPr>
        <p:txBody>
          <a:bodyPr vert="horz" lIns="90965" tIns="45481" rIns="90965" bIns="45481" rtlCol="0" anchor="b"/>
          <a:lstStyle>
            <a:lvl1pPr algn="l">
              <a:defRPr sz="1200"/>
            </a:lvl1pPr>
          </a:lstStyle>
          <a:p>
            <a:endParaRPr lang="lv-LV"/>
          </a:p>
        </p:txBody>
      </p:sp>
      <p:sp>
        <p:nvSpPr>
          <p:cNvPr id="7" name="Slide Number Placeholder 6"/>
          <p:cNvSpPr>
            <a:spLocks noGrp="1"/>
          </p:cNvSpPr>
          <p:nvPr>
            <p:ph type="sldNum" sz="quarter" idx="5"/>
          </p:nvPr>
        </p:nvSpPr>
        <p:spPr>
          <a:xfrm>
            <a:off x="3970938" y="8829967"/>
            <a:ext cx="3037840" cy="466434"/>
          </a:xfrm>
          <a:prstGeom prst="rect">
            <a:avLst/>
          </a:prstGeom>
        </p:spPr>
        <p:txBody>
          <a:bodyPr vert="horz" lIns="90965" tIns="45481" rIns="90965" bIns="45481" rtlCol="0" anchor="b"/>
          <a:lstStyle>
            <a:lvl1pPr algn="r">
              <a:defRPr sz="1200"/>
            </a:lvl1pPr>
          </a:lstStyle>
          <a:p>
            <a:fld id="{DD091C23-C766-4B7C-8F8C-82E98C9E9D4B}" type="slidenum">
              <a:rPr lang="lv-LV" smtClean="0"/>
              <a:t>‹#›</a:t>
            </a:fld>
            <a:endParaRPr lang="lv-LV"/>
          </a:p>
        </p:txBody>
      </p:sp>
      <p:pic>
        <p:nvPicPr>
          <p:cNvPr id="8" name="Picture 7" descr="A green rectangle in a black background&#10;&#10;Description automatically generated">
            <a:extLst>
              <a:ext uri="{FF2B5EF4-FFF2-40B4-BE49-F238E27FC236}">
                <a16:creationId xmlns:a16="http://schemas.microsoft.com/office/drawing/2014/main" id="{E505742D-FA7D-16E8-7C46-D2EBA8A21C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862" y="-271"/>
            <a:ext cx="1891291" cy="1714873"/>
          </a:xfrm>
          <a:prstGeom prst="rect">
            <a:avLst/>
          </a:prstGeom>
        </p:spPr>
      </p:pic>
    </p:spTree>
    <p:extLst>
      <p:ext uri="{BB962C8B-B14F-4D97-AF65-F5344CB8AC3E}">
        <p14:creationId xmlns:p14="http://schemas.microsoft.com/office/powerpoint/2010/main" val="42703249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AC964-30FE-1B06-74FE-B86820EF16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CF1CC-8CF3-8E07-34C6-76D8DD7E1C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59FF95-29C7-D47A-9E2C-F9AD4BB44E88}"/>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85A61797-FC66-C2D3-586D-15D53EB39943}"/>
              </a:ext>
            </a:extLst>
          </p:cNvPr>
          <p:cNvSpPr>
            <a:spLocks noGrp="1"/>
          </p:cNvSpPr>
          <p:nvPr>
            <p:ph type="sldNum" sz="quarter" idx="5"/>
          </p:nvPr>
        </p:nvSpPr>
        <p:spPr/>
        <p:txBody>
          <a:bodyPr/>
          <a:lstStyle/>
          <a:p>
            <a:pPr>
              <a:defRPr/>
            </a:pPr>
            <a:fld id="{7B84FCD5-F6BA-425D-B7E1-1B8D321977B2}" type="slidenum">
              <a:rPr lang="lv-LV" altLang="en-US" smtClean="0"/>
              <a:pPr>
                <a:defRPr/>
              </a:pPr>
              <a:t>2</a:t>
            </a:fld>
            <a:endParaRPr lang="lv-LV" altLang="en-US"/>
          </a:p>
        </p:txBody>
      </p:sp>
    </p:spTree>
    <p:extLst>
      <p:ext uri="{BB962C8B-B14F-4D97-AF65-F5344CB8AC3E}">
        <p14:creationId xmlns:p14="http://schemas.microsoft.com/office/powerpoint/2010/main" val="7879619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C5368-6FA4-14ED-20D6-A06510B2F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E11D74-E90A-5FC1-AAC2-FEFC1683D0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C96B6C-7372-3A97-6592-3EE74371CA29}"/>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0073AFF4-2456-DC3C-F9E9-10A24B757F2F}"/>
              </a:ext>
            </a:extLst>
          </p:cNvPr>
          <p:cNvSpPr>
            <a:spLocks noGrp="1"/>
          </p:cNvSpPr>
          <p:nvPr>
            <p:ph type="sldNum" sz="quarter" idx="5"/>
          </p:nvPr>
        </p:nvSpPr>
        <p:spPr/>
        <p:txBody>
          <a:bodyPr/>
          <a:lstStyle/>
          <a:p>
            <a:pPr>
              <a:defRPr/>
            </a:pPr>
            <a:fld id="{7B84FCD5-F6BA-425D-B7E1-1B8D321977B2}" type="slidenum">
              <a:rPr lang="lv-LV" altLang="en-US" smtClean="0"/>
              <a:pPr>
                <a:defRPr/>
              </a:pPr>
              <a:t>15</a:t>
            </a:fld>
            <a:endParaRPr lang="lv-LV" altLang="en-US"/>
          </a:p>
        </p:txBody>
      </p:sp>
    </p:spTree>
    <p:extLst>
      <p:ext uri="{BB962C8B-B14F-4D97-AF65-F5344CB8AC3E}">
        <p14:creationId xmlns:p14="http://schemas.microsoft.com/office/powerpoint/2010/main" val="149347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677BF-DB04-99B5-791A-4B832A6EAF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D056A3-A2B2-AA89-B8FE-1E725EBA2B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72325-D91B-2BD1-38C0-ED99E748D0A4}"/>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E793068A-C04E-FECE-72F3-1263E5B44A9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091C23-C766-4B7C-8F8C-82E98C9E9D4B}"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A03EAB5-3D4F-4173-64F6-940FC97A8552}"/>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406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66021-C772-12F2-786D-C46C77599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B3CE5-3BDF-A9A2-8228-B24584F23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310CAB-B990-F5E5-FF55-A0BC8E9E3B18}"/>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6F1B6A98-FD7B-D6F8-FECC-D1EAD42875D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091C23-C766-4B7C-8F8C-82E98C9E9D4B}"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1C8D877-5D5F-DC52-FDAF-DDF95C0C97C0}"/>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640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C8432-2F1A-3EDD-0B55-34371CAA58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61026B-2B6C-0467-DBAE-7DE28F9F5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3CA53-4B5C-2601-9245-F86E7E0A5120}"/>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3202131D-92FF-308C-570D-B75F7E6A688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091C23-C766-4B7C-8F8C-82E98C9E9D4B}"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741042F1-8EC7-A2F5-DEA8-613D2D1DE64A}"/>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0768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A72BC-DF99-5B30-1C5D-4F55D5696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BB9025-31E6-ECE0-D110-3A94C1F3B5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F2FBD4-0F53-BC14-AF5A-7BDB28033C1D}"/>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4714C043-D7BE-5A82-2CBF-DB5C380BF366}"/>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7B84FCD5-F6BA-425D-B7E1-1B8D321977B2}"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20</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1027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AA022-336E-8787-061D-F205D760F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0E7E9-5BD6-8F04-A5BF-64EA36F75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CFC309-1B9C-549C-046B-60AACE7AB468}"/>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6E1EDA39-F799-C2E8-615E-6B9F802FB3CE}"/>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7B84FCD5-F6BA-425D-B7E1-1B8D321977B2}"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22</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66156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C160D-6401-AA0F-5784-F85157000DA4}"/>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28B80AA9-3E05-A2AD-676F-2C1241EA91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136C67F8-0C40-145E-C206-9BCD7592BD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4340" name="Slide Number Placeholder 3">
            <a:extLst>
              <a:ext uri="{FF2B5EF4-FFF2-40B4-BE49-F238E27FC236}">
                <a16:creationId xmlns:a16="http://schemas.microsoft.com/office/drawing/2014/main" id="{CB3AD148-B5B0-E4BE-D6A9-C7FFF93FE3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26298" rtl="0" eaLnBrk="1" fontAlgn="base" latinLnBrk="0" hangingPunct="1">
              <a:lnSpc>
                <a:spcPct val="100000"/>
              </a:lnSpc>
              <a:spcBef>
                <a:spcPct val="0"/>
              </a:spcBef>
              <a:spcAft>
                <a:spcPct val="0"/>
              </a:spcAft>
              <a:buClrTx/>
              <a:buSzTx/>
              <a:buFontTx/>
              <a:buNone/>
              <a:tabLst/>
              <a:defRPr/>
            </a:pPr>
            <a:fld id="{96A11C89-A5A2-40A0-A8B6-7CB91AFC4783}" type="slidenum">
              <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26298" rtl="0" eaLnBrk="1" fontAlgn="base" latinLnBrk="0" hangingPunct="1">
                <a:lnSpc>
                  <a:spcPct val="100000"/>
                </a:lnSpc>
                <a:spcBef>
                  <a:spcPct val="0"/>
                </a:spcBef>
                <a:spcAft>
                  <a:spcPct val="0"/>
                </a:spcAft>
                <a:buClrTx/>
                <a:buSzTx/>
                <a:buFontTx/>
                <a:buNone/>
                <a:tabLst/>
                <a:defRPr/>
              </a:pPr>
              <a:t>23</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40191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4675B-01F5-5E74-72D2-B1768C4D54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03C502-E693-87E7-9931-8CCFC6831A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1BE4FB-6EBD-49F6-F528-B01FD9A0738D}"/>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C538FB39-662B-A2CF-2554-0DFF4AA1E233}"/>
              </a:ext>
            </a:extLst>
          </p:cNvPr>
          <p:cNvSpPr>
            <a:spLocks noGrp="1"/>
          </p:cNvSpPr>
          <p:nvPr>
            <p:ph type="sldNum" sz="quarter" idx="5"/>
          </p:nvPr>
        </p:nvSpPr>
        <p:spPr/>
        <p:txBody>
          <a:bodyPr/>
          <a:lstStyle/>
          <a:p>
            <a:pPr>
              <a:defRPr/>
            </a:pPr>
            <a:fld id="{7B84FCD5-F6BA-425D-B7E1-1B8D321977B2}" type="slidenum">
              <a:rPr lang="lv-LV" altLang="en-US" smtClean="0"/>
              <a:pPr>
                <a:defRPr/>
              </a:pPr>
              <a:t>24</a:t>
            </a:fld>
            <a:endParaRPr lang="lv-LV" altLang="en-US"/>
          </a:p>
        </p:txBody>
      </p:sp>
    </p:spTree>
    <p:extLst>
      <p:ext uri="{BB962C8B-B14F-4D97-AF65-F5344CB8AC3E}">
        <p14:creationId xmlns:p14="http://schemas.microsoft.com/office/powerpoint/2010/main" val="1736728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58D8A-3F6E-F746-354D-1D50C240A9E2}"/>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0F1AEE18-672A-D743-1327-465B01E3BB4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0E46201D-6BF0-B76D-DE41-B9E5381309F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4340" name="Slide Number Placeholder 3">
            <a:extLst>
              <a:ext uri="{FF2B5EF4-FFF2-40B4-BE49-F238E27FC236}">
                <a16:creationId xmlns:a16="http://schemas.microsoft.com/office/drawing/2014/main" id="{316A5435-B177-164D-C55B-FBFDEE7205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6A11C89-A5A2-40A0-A8B6-7CB91AFC4783}"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25</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983564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B9F08-79A6-756B-F2EC-BCFA8BA98FEC}"/>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A9F50A6B-DC89-1C6C-D70F-B380B14228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A9BA3D6B-7FEF-FA75-8300-1D1E68342C1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4340" name="Slide Number Placeholder 3">
            <a:extLst>
              <a:ext uri="{FF2B5EF4-FFF2-40B4-BE49-F238E27FC236}">
                <a16:creationId xmlns:a16="http://schemas.microsoft.com/office/drawing/2014/main" id="{8D7ECDF5-C3AF-7440-BAEC-99CCEF128A4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6A11C89-A5A2-40A0-A8B6-7CB91AFC4783}"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26</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319299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C37FD-A884-1D3E-4E66-D2253885E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45C34E-889A-857C-1386-85B3F8434B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CAE9BD-1332-6AA2-17F6-22B52612248F}"/>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370CAE71-6DC6-861E-4422-49194AE4EC1D}"/>
              </a:ext>
            </a:extLst>
          </p:cNvPr>
          <p:cNvSpPr>
            <a:spLocks noGrp="1"/>
          </p:cNvSpPr>
          <p:nvPr>
            <p:ph type="sldNum" sz="quarter" idx="5"/>
          </p:nvPr>
        </p:nvSpPr>
        <p:spPr/>
        <p:txBody>
          <a:bodyPr/>
          <a:lstStyle/>
          <a:p>
            <a:pPr>
              <a:defRPr/>
            </a:pPr>
            <a:fld id="{7B84FCD5-F6BA-425D-B7E1-1B8D321977B2}" type="slidenum">
              <a:rPr lang="lv-LV" altLang="en-US" smtClean="0"/>
              <a:pPr>
                <a:defRPr/>
              </a:pPr>
              <a:t>3</a:t>
            </a:fld>
            <a:endParaRPr lang="lv-LV" altLang="en-US"/>
          </a:p>
        </p:txBody>
      </p:sp>
    </p:spTree>
    <p:extLst>
      <p:ext uri="{BB962C8B-B14F-4D97-AF65-F5344CB8AC3E}">
        <p14:creationId xmlns:p14="http://schemas.microsoft.com/office/powerpoint/2010/main" val="734889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99F11-84D3-D9F9-455A-A95F755972B3}"/>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A69A8B60-85C5-6FB3-E310-E0A2AAA1C2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97D1AD53-412F-BA0D-0485-F325CC2AF0F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4340" name="Slide Number Placeholder 3">
            <a:extLst>
              <a:ext uri="{FF2B5EF4-FFF2-40B4-BE49-F238E27FC236}">
                <a16:creationId xmlns:a16="http://schemas.microsoft.com/office/drawing/2014/main" id="{78C7ED1B-A139-D8F3-254D-320046403A3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A11C89-A5A2-40A0-A8B6-7CB91AFC4783}" type="slidenum">
              <a:rPr lang="lv-LV" altLang="en-US" smtClean="0"/>
              <a:pPr/>
              <a:t>27</a:t>
            </a:fld>
            <a:endParaRPr lang="lv-LV" altLang="en-US"/>
          </a:p>
        </p:txBody>
      </p:sp>
    </p:spTree>
    <p:extLst>
      <p:ext uri="{BB962C8B-B14F-4D97-AF65-F5344CB8AC3E}">
        <p14:creationId xmlns:p14="http://schemas.microsoft.com/office/powerpoint/2010/main" val="2691264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2F154-036D-961B-7B6B-7F0B044637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7F961A-E8F8-987B-7F8A-C30788F198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A9F75-A4DF-158F-E297-AE14FD535045}"/>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3E83BD4C-4C26-97D9-3852-A6C1CC222151}"/>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7B84FCD5-F6BA-425D-B7E1-1B8D321977B2}"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28</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65894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A2019-ECFE-BF73-2BF6-7110825195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24DE5-2547-8E1B-D2BB-F420E19FF7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DAC049-C570-2D0C-43AC-0C2729FD053A}"/>
              </a:ext>
            </a:extLst>
          </p:cNvPr>
          <p:cNvSpPr>
            <a:spLocks noGrp="1"/>
          </p:cNvSpPr>
          <p:nvPr>
            <p:ph type="body" idx="1"/>
          </p:nvPr>
        </p:nvSpPr>
        <p:spPr/>
        <p:txBody>
          <a:bodyPr/>
          <a:lstStyle/>
          <a:p>
            <a:pPr marL="0" marR="0" lvl="0" indent="0" algn="l" defTabSz="938213" rtl="0" eaLnBrk="0" fontAlgn="base" latinLnBrk="0" hangingPunct="0">
              <a:lnSpc>
                <a:spcPct val="100000"/>
              </a:lnSpc>
              <a:spcBef>
                <a:spcPct val="30000"/>
              </a:spcBef>
              <a:spcAft>
                <a:spcPct val="0"/>
              </a:spcAft>
              <a:buClrTx/>
              <a:buSzTx/>
              <a:buFontTx/>
              <a:buNone/>
              <a:tabLst/>
              <a:defRPr/>
            </a:pPr>
            <a:r>
              <a:rPr lang="lv-LV" sz="1000" kern="100" dirty="0">
                <a:effectLst/>
                <a:latin typeface="Times New Roman" panose="02020603050405020304" pitchFamily="18" charset="0"/>
                <a:ea typeface="Calibri" panose="020F0502020204030204" pitchFamily="34" charset="0"/>
                <a:cs typeface="Times New Roman" panose="02020603050405020304" pitchFamily="18" charset="0"/>
              </a:rPr>
              <a:t>Atbilstoši pieejamajiem datiem </a:t>
            </a:r>
            <a:r>
              <a:rPr lang="lv-LV" sz="1000" b="1" kern="100" dirty="0">
                <a:effectLst/>
                <a:latin typeface="Times New Roman" panose="02020603050405020304" pitchFamily="18" charset="0"/>
                <a:ea typeface="Calibri" panose="020F0502020204030204" pitchFamily="34" charset="0"/>
                <a:cs typeface="Times New Roman" panose="02020603050405020304" pitchFamily="18" charset="0"/>
              </a:rPr>
              <a:t>reģionālās IKP starpības rādītājs laika periodā no 2021. līdz 2025. gadam</a:t>
            </a:r>
            <a:r>
              <a:rPr lang="lv-LV" sz="10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lv-LV" sz="1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lv-LV" sz="1000" kern="100" dirty="0">
                <a:effectLst/>
                <a:latin typeface="Times New Roman" panose="02020603050405020304" pitchFamily="18" charset="0"/>
                <a:ea typeface="Calibri" panose="020F0502020204030204" pitchFamily="34" charset="0"/>
                <a:cs typeface="Times New Roman" panose="02020603050405020304" pitchFamily="18" charset="0"/>
              </a:rPr>
              <a:t>2021.gadā – 42,1% (2019. gada izpilde); 2022.gadā – 44,9% (2020.gada izpilde); 2023.gadā – 44,6% (2021.gada izpilde), 2024. gadā – 45,6% (2022.gada izpilde), 2025. gadā – 43,0% (2023.gada izpilde).</a:t>
            </a:r>
            <a:endParaRPr lang="lv-LV"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000" kern="100" dirty="0">
                <a:effectLst/>
                <a:latin typeface="Times New Roman" panose="02020603050405020304" pitchFamily="18" charset="0"/>
                <a:ea typeface="Calibri" panose="020F0502020204030204" pitchFamily="34" charset="0"/>
                <a:cs typeface="Times New Roman" panose="02020603050405020304" pitchFamily="18" charset="0"/>
              </a:rPr>
              <a:t>CSP aktuālākie pieejamie dati par IKP (reģionālā dalījumā) </a:t>
            </a:r>
            <a:r>
              <a:rPr lang="lv-LV" sz="1000" b="1" kern="100" dirty="0">
                <a:effectLst/>
                <a:latin typeface="Times New Roman" panose="02020603050405020304" pitchFamily="18" charset="0"/>
                <a:ea typeface="Calibri" panose="020F0502020204030204" pitchFamily="34" charset="0"/>
                <a:cs typeface="Times New Roman" panose="02020603050405020304" pitchFamily="18" charset="0"/>
              </a:rPr>
              <a:t>pieejami ar trīs gadu nobīdi</a:t>
            </a:r>
            <a:r>
              <a:rPr lang="lv-LV" sz="1000" kern="100" dirty="0">
                <a:effectLst/>
                <a:latin typeface="Times New Roman" panose="02020603050405020304" pitchFamily="18" charset="0"/>
                <a:ea typeface="Calibri" panose="020F0502020204030204" pitchFamily="34" charset="0"/>
                <a:cs typeface="Times New Roman" panose="02020603050405020304" pitchFamily="18" charset="0"/>
              </a:rPr>
              <a:t>, t.i., brīdī, kad tika izstrādātas RPP, aktuālākie pieejamie IKP dati bija pieejami par 2016. gadu. Piemēram, 2026. gadā decembrī būs iespējams sniegt faktisko reģionālā IKP starpības rādītāja vērtību par 2024. gadu.</a:t>
            </a:r>
            <a:endParaRPr lang="lv-LV"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38213" rtl="0" eaLnBrk="0" fontAlgn="base" latinLnBrk="0" hangingPunct="0">
              <a:lnSpc>
                <a:spcPct val="100000"/>
              </a:lnSpc>
              <a:spcBef>
                <a:spcPct val="30000"/>
              </a:spcBef>
              <a:spcAft>
                <a:spcPct val="0"/>
              </a:spcAft>
              <a:buClrTx/>
              <a:buSzTx/>
              <a:buFontTx/>
              <a:buNone/>
              <a:tabLst/>
              <a:defRPr/>
            </a:pPr>
            <a:r>
              <a:rPr lang="lv-LV" sz="1000" kern="100" dirty="0">
                <a:effectLst/>
                <a:latin typeface="Times New Roman" panose="02020603050405020304" pitchFamily="18" charset="0"/>
                <a:ea typeface="Calibri" panose="020F0502020204030204" pitchFamily="34" charset="0"/>
                <a:cs typeface="Times New Roman" panose="02020603050405020304" pitchFamily="18" charset="0"/>
              </a:rPr>
              <a:t>Atbilstoši izmaiņām administratīvajās teritorijās (pēc ATR) </a:t>
            </a:r>
            <a:r>
              <a:rPr lang="lv-LV" sz="1000" b="1" kern="100" dirty="0">
                <a:effectLst/>
                <a:latin typeface="Times New Roman" panose="02020603050405020304" pitchFamily="18" charset="0"/>
                <a:ea typeface="Calibri" panose="020F0502020204030204" pitchFamily="34" charset="0"/>
                <a:cs typeface="Times New Roman" panose="02020603050405020304" pitchFamily="18" charset="0"/>
              </a:rPr>
              <a:t>2021. gadā tika precizētas arī plānošanas reģionu teritorijas</a:t>
            </a:r>
            <a:r>
              <a:rPr lang="lv-LV" sz="1000" kern="100" dirty="0">
                <a:effectLst/>
                <a:latin typeface="Times New Roman" panose="02020603050405020304" pitchFamily="18" charset="0"/>
                <a:ea typeface="Calibri" panose="020F0502020204030204" pitchFamily="34" charset="0"/>
                <a:cs typeface="Times New Roman" panose="02020603050405020304" pitchFamily="18" charset="0"/>
              </a:rPr>
              <a:t>. Daļa no iepriekš Rīgas plānošanas reģionā ietilpstošajām pašvaldību teritorijām ir iekļautas Kurzemes plānošanas reģionā (Tukuma novads) un Vidzemes plānošanas reģionā (Limbažu novads, Saulkrastu novads un Ogres novads), savukārt Rīgas plānošanas reģionā ir iekļautas Rīgas pilsēta un tai piegulošo pašvaldību administratīvās teritorijas, kas pilnībā atrodas tiešā Rīgas sociālekonomiskās ietekmes teritorijā (</a:t>
            </a:r>
            <a:r>
              <a:rPr lang="lv-LV" sz="1000" i="1" kern="100" dirty="0">
                <a:effectLst/>
                <a:latin typeface="Times New Roman" panose="02020603050405020304" pitchFamily="18" charset="0"/>
                <a:ea typeface="Calibri" panose="020F0502020204030204" pitchFamily="34" charset="0"/>
                <a:cs typeface="Times New Roman" panose="02020603050405020304" pitchFamily="18" charset="0"/>
              </a:rPr>
              <a:t>Jūrmala, Mārupes novads, Olaines novads, Ķekavas novads, Salaspils novads, Siguldas novads, Ropažu novads un Ādažu novads</a:t>
            </a:r>
            <a:r>
              <a:rPr lang="lv-LV" sz="1000" kern="100" dirty="0">
                <a:effectLst/>
                <a:latin typeface="Times New Roman" panose="02020603050405020304" pitchFamily="18" charset="0"/>
                <a:ea typeface="Calibri" panose="020F0502020204030204" pitchFamily="34" charset="0"/>
                <a:cs typeface="Times New Roman" panose="02020603050405020304" pitchFamily="18" charset="0"/>
              </a:rPr>
              <a:t>). Zemgales plānošanas reģiona un Latgales plānošanas reģiona robežas nav mainījušās. Ņemot vērā, ka Rīgas plānošanas reģionā tika apvienotas pašvaldības ar vidēji salīdzinoši augstākiem sociālekonomiskajiem rādītājiem nekā iepriekšējās Rīgas plānošanas reģiona robežās, </a:t>
            </a:r>
            <a:r>
              <a:rPr lang="lv-LV" sz="1000" b="1" u="sng" kern="100" dirty="0">
                <a:effectLst/>
                <a:latin typeface="Times New Roman" panose="02020603050405020304" pitchFamily="18" charset="0"/>
                <a:ea typeface="Calibri" panose="020F0502020204030204" pitchFamily="34" charset="0"/>
                <a:cs typeface="Times New Roman" panose="02020603050405020304" pitchFamily="18" charset="0"/>
              </a:rPr>
              <a:t>mazāk attīstīto plānošanas reģionu IKP uz vienu iedzīvotāju pret augstāk attīstītā plānošanas reģiona rādītāju ir samazinājies</a:t>
            </a:r>
            <a:r>
              <a:rPr lang="lv-LV" sz="1000" kern="100" dirty="0">
                <a:effectLst/>
                <a:latin typeface="Times New Roman" panose="02020603050405020304" pitchFamily="18" charset="0"/>
                <a:ea typeface="Calibri" panose="020F0502020204030204" pitchFamily="34" charset="0"/>
                <a:cs typeface="Times New Roman" panose="02020603050405020304" pitchFamily="18" charset="0"/>
              </a:rPr>
              <a:t>, salīdzinot ar iepriekšējo reģionālo iedalījumu.</a:t>
            </a:r>
            <a:endParaRPr lang="lv-LV"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F13AFE9-CB38-671E-FA16-FE6C6521A5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84FCD5-F6BA-425D-B7E1-1B8D321977B2}" type="slidenum">
              <a:rPr kumimoji="0" lang="lv-LV" alt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lv-LV" alt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8D144B12-1858-BF01-EB03-E0B89ED39557}"/>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162805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73A38-89F9-61B8-E0D2-5DAD111EDFAC}"/>
            </a:ext>
          </a:extLst>
        </p:cNvPr>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C23E5B2D-2E8E-3216-8CA6-67CBF531112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2489A1E4-781D-164B-8F12-5C1CC0F5688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14340" name="Slide Number Placeholder 3">
            <a:extLst>
              <a:ext uri="{FF2B5EF4-FFF2-40B4-BE49-F238E27FC236}">
                <a16:creationId xmlns:a16="http://schemas.microsoft.com/office/drawing/2014/main" id="{1F31016F-633D-7790-3F0C-616C62AAFA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6A11C89-A5A2-40A0-A8B6-7CB91AFC4783}"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30</a:t>
            </a:fld>
            <a:endParaRPr kumimoji="0" lang="lv-LV"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0865267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87CE-E540-CA0C-16F5-189D3D1199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9EE92E-BDC0-3807-CB8D-FC32A78746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9F58C2-E1E6-DB6D-9D57-3E138F5602A3}"/>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FE58675F-8524-AC23-31E6-B3FCF716337A}"/>
              </a:ext>
            </a:extLst>
          </p:cNvPr>
          <p:cNvSpPr>
            <a:spLocks noGrp="1"/>
          </p:cNvSpPr>
          <p:nvPr>
            <p:ph type="sldNum" sz="quarter" idx="5"/>
          </p:nvPr>
        </p:nvSpPr>
        <p:spPr/>
        <p:txBody>
          <a:bodyPr/>
          <a:lstStyle/>
          <a:p>
            <a:pPr>
              <a:defRPr/>
            </a:pPr>
            <a:fld id="{7B84FCD5-F6BA-425D-B7E1-1B8D321977B2}" type="slidenum">
              <a:rPr lang="lv-LV" altLang="en-US" smtClean="0"/>
              <a:pPr>
                <a:defRPr/>
              </a:pPr>
              <a:t>31</a:t>
            </a:fld>
            <a:endParaRPr lang="lv-LV" altLang="en-US"/>
          </a:p>
        </p:txBody>
      </p:sp>
    </p:spTree>
    <p:extLst>
      <p:ext uri="{BB962C8B-B14F-4D97-AF65-F5344CB8AC3E}">
        <p14:creationId xmlns:p14="http://schemas.microsoft.com/office/powerpoint/2010/main" val="3565618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B5F21-F8F6-6D7D-BE0A-59690F2399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276D11-0018-5DEA-7480-66B3BD5D8F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0526D-25DB-970D-20EF-F085037E961C}"/>
              </a:ext>
            </a:extLst>
          </p:cNvPr>
          <p:cNvSpPr>
            <a:spLocks noGrp="1"/>
          </p:cNvSpPr>
          <p:nvPr>
            <p:ph type="body" idx="1"/>
          </p:nvPr>
        </p:nvSpPr>
        <p:spPr/>
        <p:txBody>
          <a:bodyPr/>
          <a:lstStyle/>
          <a:p>
            <a:pPr rtl="0" fontAlgn="base"/>
            <a:r>
              <a:rPr lang="lv-LV" sz="1200" b="0" i="0" kern="1200" dirty="0">
                <a:solidFill>
                  <a:schemeClr val="tx1"/>
                </a:solidFill>
                <a:effectLst/>
                <a:latin typeface="+mn-lt"/>
                <a:ea typeface="+mn-ea"/>
                <a:cs typeface="+mn-cs"/>
              </a:rPr>
              <a:t>VARAM </a:t>
            </a:r>
            <a:r>
              <a:rPr lang="lv-LV" sz="1200" b="1" i="0" kern="1200" dirty="0">
                <a:solidFill>
                  <a:schemeClr val="tx1"/>
                </a:solidFill>
                <a:effectLst/>
                <a:latin typeface="+mn-lt"/>
                <a:ea typeface="+mn-ea"/>
                <a:cs typeface="+mn-cs"/>
              </a:rPr>
              <a:t>2025. gadā sniedza saskaņojumu par 19 pašvaldību projektiem pirmsskolas izglītības pieejamībai un 11 projektiem drošības infrastruktūras izveidei un uzlabošanai</a:t>
            </a:r>
            <a:r>
              <a:rPr lang="lv-LV" sz="1200" b="0" i="0" kern="1200" dirty="0">
                <a:solidFill>
                  <a:schemeClr val="tx1"/>
                </a:solidFill>
                <a:effectLst/>
                <a:latin typeface="+mn-lt"/>
                <a:ea typeface="+mn-ea"/>
                <a:cs typeface="+mn-cs"/>
              </a:rPr>
              <a:t>. Arī 2026. gadā VARAM turpinās izvērtēt </a:t>
            </a:r>
            <a:r>
              <a:rPr lang="lv-LV" sz="1200" b="1" i="0" kern="1200" dirty="0">
                <a:solidFill>
                  <a:schemeClr val="tx1"/>
                </a:solidFill>
                <a:effectLst/>
                <a:latin typeface="+mn-lt"/>
                <a:ea typeface="+mn-ea"/>
                <a:cs typeface="+mn-cs"/>
              </a:rPr>
              <a:t>pašvaldību pieteikumus atbilstoši kritērijiem aizdevumu saņemšanai pirmsskolas izglītības pieejamībai un drošības infrastruktūras izveidei un uzlabošanai</a:t>
            </a:r>
            <a:r>
              <a:rPr lang="lv-LV" sz="1200" b="0" i="0" kern="1200" dirty="0">
                <a:solidFill>
                  <a:schemeClr val="tx1"/>
                </a:solidFill>
                <a:effectLst/>
                <a:latin typeface="+mn-lt"/>
                <a:ea typeface="+mn-ea"/>
                <a:cs typeface="+mn-cs"/>
              </a:rPr>
              <a:t>, t.sk. pilnveidojot atbalsta sniegšanas nosacījumus. </a:t>
            </a:r>
          </a:p>
          <a:p>
            <a:pPr rtl="0" fontAlgn="base"/>
            <a:r>
              <a:rPr lang="lv-LV" sz="1200" b="0" i="0" kern="1200" dirty="0">
                <a:solidFill>
                  <a:schemeClr val="tx1"/>
                </a:solidFill>
                <a:effectLst/>
                <a:latin typeface="+mn-lt"/>
                <a:ea typeface="+mn-ea"/>
                <a:cs typeface="+mn-cs"/>
              </a:rPr>
              <a:t> </a:t>
            </a:r>
          </a:p>
          <a:p>
            <a:pPr rtl="0" fontAlgn="base"/>
            <a:r>
              <a:rPr lang="lv-LV" sz="1200" b="0" i="0" kern="1200" dirty="0">
                <a:solidFill>
                  <a:schemeClr val="tx1"/>
                </a:solidFill>
                <a:effectLst/>
                <a:latin typeface="+mn-lt"/>
                <a:ea typeface="+mn-ea"/>
                <a:cs typeface="+mn-cs"/>
              </a:rPr>
              <a:t>Arī turpmāk VARAM vērtēs </a:t>
            </a:r>
            <a:r>
              <a:rPr lang="lv-LV" sz="1200" b="1" i="0" kern="1200" dirty="0">
                <a:solidFill>
                  <a:schemeClr val="tx1"/>
                </a:solidFill>
                <a:effectLst/>
                <a:latin typeface="+mn-lt"/>
                <a:ea typeface="+mn-ea"/>
                <a:cs typeface="+mn-cs"/>
              </a:rPr>
              <a:t>pašvaldību iesniegtos pieteikumus līdzekļu saņemšanai neparedzētiem gadījumiem</a:t>
            </a:r>
            <a:r>
              <a:rPr lang="lv-LV" sz="1200" b="0" i="0" kern="1200" dirty="0">
                <a:solidFill>
                  <a:schemeClr val="tx1"/>
                </a:solidFill>
                <a:effectLst/>
                <a:latin typeface="+mn-lt"/>
                <a:ea typeface="+mn-ea"/>
                <a:cs typeface="+mn-cs"/>
              </a:rPr>
              <a:t>, t.sk. katastrofu un dabas stihiju seku novēršanai. Šāds atbalsts ir īpaši būtisks, ņemot vērā pēdējo gadu stiprās vētras un to radītos postījumus. 2023. gadā 15 pašvaldībām tika piešķirti finanšu līdzekļi 10 160 261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apmērā dabas stihiju radīto postījumu novēršanai (pašvaldību infrastruktūras objektu atjaunošanai, atbalstam mājokļu atjaunošanai un pabalstiem krīzes situācijā, kā arī atkritumu apsaimniekošanai), 2024. gadā 14 pašvaldībām – 5 326 922 </a:t>
            </a:r>
            <a:r>
              <a:rPr lang="lv-LV" sz="1200" b="0"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savukārt </a:t>
            </a:r>
            <a:r>
              <a:rPr lang="lv-LV" sz="1200" b="1" i="0" kern="1200" dirty="0">
                <a:solidFill>
                  <a:schemeClr val="tx1"/>
                </a:solidFill>
                <a:effectLst/>
                <a:latin typeface="+mn-lt"/>
                <a:ea typeface="+mn-ea"/>
                <a:cs typeface="+mn-cs"/>
              </a:rPr>
              <a:t>2025. gadā, uz šo brīdi, piešķirtā finansējuma apmērs ir 676 803 </a:t>
            </a:r>
            <a:r>
              <a:rPr lang="lv-LV" sz="1200" b="1" i="0" kern="1200" dirty="0" err="1">
                <a:solidFill>
                  <a:schemeClr val="tx1"/>
                </a:solidFill>
                <a:effectLst/>
                <a:latin typeface="+mn-lt"/>
                <a:ea typeface="+mn-ea"/>
                <a:cs typeface="+mn-cs"/>
              </a:rPr>
              <a:t>euro</a:t>
            </a:r>
            <a:r>
              <a:rPr lang="lv-LV" sz="1200" b="0" i="0" kern="1200" dirty="0">
                <a:solidFill>
                  <a:schemeClr val="tx1"/>
                </a:solidFill>
                <a:effectLst/>
                <a:latin typeface="+mn-lt"/>
                <a:ea typeface="+mn-ea"/>
                <a:cs typeface="+mn-cs"/>
              </a:rPr>
              <a:t>. </a:t>
            </a:r>
          </a:p>
          <a:p>
            <a:pPr rtl="0" fontAlgn="base"/>
            <a:r>
              <a:rPr lang="lv-LV" sz="1200" b="0" i="0" kern="1200" dirty="0">
                <a:solidFill>
                  <a:schemeClr val="tx1"/>
                </a:solidFill>
                <a:effectLst/>
                <a:latin typeface="+mn-lt"/>
                <a:ea typeface="+mn-ea"/>
                <a:cs typeface="+mn-cs"/>
              </a:rPr>
              <a:t> </a:t>
            </a:r>
          </a:p>
          <a:p>
            <a:pPr rtl="0" fontAlgn="base"/>
            <a:r>
              <a:rPr lang="lv-LV" sz="1200" b="0" i="0" kern="1200" dirty="0">
                <a:solidFill>
                  <a:schemeClr val="tx1"/>
                </a:solidFill>
                <a:effectLst/>
                <a:latin typeface="+mn-lt"/>
                <a:ea typeface="+mn-ea"/>
                <a:cs typeface="+mn-cs"/>
              </a:rPr>
              <a:t>Tiks turpināts </a:t>
            </a:r>
            <a:r>
              <a:rPr lang="lv-LV" sz="1200" b="1" i="0" kern="1200" dirty="0">
                <a:solidFill>
                  <a:schemeClr val="tx1"/>
                </a:solidFill>
                <a:effectLst/>
                <a:latin typeface="+mn-lt"/>
                <a:ea typeface="+mn-ea"/>
                <a:cs typeface="+mn-cs"/>
              </a:rPr>
              <a:t>darbs pie teritoriju attīstības plānošanas sistēmas pilnveidošanas, mazinot administratīvo slogu</a:t>
            </a:r>
            <a:r>
              <a:rPr lang="lv-LV" sz="1200" b="0" i="0" kern="1200" dirty="0">
                <a:solidFill>
                  <a:schemeClr val="tx1"/>
                </a:solidFill>
                <a:effectLst/>
                <a:latin typeface="+mn-lt"/>
                <a:ea typeface="+mn-ea"/>
                <a:cs typeface="+mn-cs"/>
              </a:rPr>
              <a:t>, veicot grozījumus normatīvajos aktos un izmaiņas Teritorijas attīstības plānošanas informācijas sistēmā (TAPIS). </a:t>
            </a:r>
          </a:p>
          <a:p>
            <a:pPr rtl="0" fontAlgn="base"/>
            <a:r>
              <a:rPr lang="lv-LV" sz="1200" b="0" i="0" kern="1200" dirty="0">
                <a:solidFill>
                  <a:schemeClr val="tx1"/>
                </a:solidFill>
                <a:effectLst/>
                <a:latin typeface="+mn-lt"/>
                <a:ea typeface="+mn-ea"/>
                <a:cs typeface="+mn-cs"/>
              </a:rPr>
              <a:t> </a:t>
            </a:r>
          </a:p>
          <a:p>
            <a:pPr rtl="0" fontAlgn="base"/>
            <a:r>
              <a:rPr lang="lv-LV" sz="1200" b="0" i="0" kern="1200" dirty="0">
                <a:solidFill>
                  <a:schemeClr val="tx1"/>
                </a:solidFill>
                <a:effectLst/>
                <a:latin typeface="+mn-lt"/>
                <a:ea typeface="+mn-ea"/>
                <a:cs typeface="+mn-cs"/>
              </a:rPr>
              <a:t>Tiks turpināts </a:t>
            </a:r>
            <a:r>
              <a:rPr lang="lv-LV" sz="1200" b="1" i="0" kern="1200" dirty="0">
                <a:solidFill>
                  <a:schemeClr val="tx1"/>
                </a:solidFill>
                <a:effectLst/>
                <a:latin typeface="+mn-lt"/>
                <a:ea typeface="+mn-ea"/>
                <a:cs typeface="+mn-cs"/>
              </a:rPr>
              <a:t>uzturēt un pilnveidot līdzdalības budžeta platformu</a:t>
            </a:r>
            <a:r>
              <a:rPr lang="lv-LV" sz="1200" b="0" i="0" kern="1200" dirty="0">
                <a:solidFill>
                  <a:schemeClr val="tx1"/>
                </a:solidFill>
                <a:effectLst/>
                <a:latin typeface="+mn-lt"/>
                <a:ea typeface="+mn-ea"/>
                <a:cs typeface="+mn-cs"/>
              </a:rPr>
              <a:t>, nodrošinot visām pašvaldībām iespēju e-vidē organizēt līdzdalības budžeta projektu ideju konkursus un iedzīvotājiem iespējas līdzdarboties teritorijas attīstībā, iesniedzot projektu pieteikumus vai balsojot par projektu idejām. Platforma jau ir guvusi plašu atsaucību – kopš tās darbības uzsākšanas (2025. gada 1. janvārī) </a:t>
            </a:r>
            <a:r>
              <a:rPr lang="lv-LV" sz="1200" b="1" i="0" kern="1200" dirty="0">
                <a:solidFill>
                  <a:schemeClr val="tx1"/>
                </a:solidFill>
                <a:effectLst/>
                <a:latin typeface="+mn-lt"/>
                <a:ea typeface="+mn-ea"/>
                <a:cs typeface="+mn-cs"/>
              </a:rPr>
              <a:t>tajā iesniegti vairāk nekā 550 projektu pieteikumi, par kuriem saņemtas vairāk nekā 55 000 balsis</a:t>
            </a:r>
            <a:r>
              <a:rPr lang="lv-LV" sz="1200" b="0" i="0" kern="1200" dirty="0">
                <a:solidFill>
                  <a:schemeClr val="tx1"/>
                </a:solidFill>
                <a:effectLst/>
                <a:latin typeface="+mn-lt"/>
                <a:ea typeface="+mn-ea"/>
                <a:cs typeface="+mn-cs"/>
              </a:rPr>
              <a:t>. </a:t>
            </a:r>
          </a:p>
          <a:p>
            <a:endParaRPr lang="lv-LV" dirty="0"/>
          </a:p>
        </p:txBody>
      </p:sp>
      <p:sp>
        <p:nvSpPr>
          <p:cNvPr id="4" name="Slide Number Placeholder 3">
            <a:extLst>
              <a:ext uri="{FF2B5EF4-FFF2-40B4-BE49-F238E27FC236}">
                <a16:creationId xmlns:a16="http://schemas.microsoft.com/office/drawing/2014/main" id="{6F385730-4B31-2D21-29AC-017B36DA77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84FCD5-F6BA-425D-B7E1-1B8D321977B2}" type="slidenum">
              <a:rPr kumimoji="0" lang="lv-LV" alt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lv-LV" alt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920081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VDAA tiecas radīt kvalitatīvus, pieejamus un lietotājiem draudzīgus valsts mēroga digitālos risinājumus, kas atbilst gan iedzīvotāju, gan uzņēmumu vajadzībām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VDAA ir vairāk kā </a:t>
            </a: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40 sistēmas</a:t>
            </a: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 un koplietošanas risinājumi ar bilance vērtību </a:t>
            </a: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EUR 56 </a:t>
            </a:r>
            <a:r>
              <a:rPr kumimoji="0" lang="lv-LV" sz="1200" b="1" i="0" u="none" strike="noStrike" kern="1200" cap="none" spc="0" normalizeH="0" baseline="0" noProof="0" dirty="0" err="1">
                <a:ln>
                  <a:noFill/>
                </a:ln>
                <a:solidFill>
                  <a:prstClr val="black"/>
                </a:solidFill>
                <a:effectLst/>
                <a:uLnTx/>
                <a:uFillTx/>
                <a:latin typeface="Aptos" panose="02110004020202020204"/>
                <a:ea typeface="+mn-ea"/>
                <a:cs typeface="+mn-cs"/>
              </a:rPr>
              <a:t>milj</a:t>
            </a: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 kas visas ir </a:t>
            </a: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kritiskā valsts infrastruktūra.</a:t>
            </a: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 </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Uz sabiedrību vērstas digitālās apkalpošanas platformas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Latvija.gov.lv un e-pakalpojumi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Oficiālā elektronisko adrešu informācijas sistēma (e-adrese)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Tautas nobalsošana, likumprojektu ierosināšana/ pašvaldību referendumi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Atvērto datu portāls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Kritisku pārvaldes procesu nodrošinošu platformu uzturēšana un attīstība</a:t>
            </a:r>
            <a:endPar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Datu izplatīšanas un pārvaldības platforma (DAGR), API pārvaldnieks,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Autentifikācijas un maksājumu modulis.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Eiropas savienības vienotā informācijas sistēma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Valsts un pašvaldību vēlēšanu procesa atbalsta sistēmas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VDAA sniedz arī IKT drošības</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un IS</a:t>
            </a: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 attīstības un</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1" i="0" u="none" strike="noStrike" kern="1200" cap="none" spc="0" normalizeH="0" baseline="0" noProof="0" dirty="0" err="1">
                <a:ln>
                  <a:noFill/>
                </a:ln>
                <a:solidFill>
                  <a:prstClr val="black"/>
                </a:solidFill>
                <a:effectLst/>
                <a:uLnTx/>
                <a:uFillTx/>
                <a:latin typeface="Aptos" panose="02110004020202020204"/>
                <a:ea typeface="+mn-ea"/>
                <a:cs typeface="+mn-cs"/>
              </a:rPr>
              <a:t>uzturēšanas</a:t>
            </a:r>
            <a:r>
              <a:rPr kumimoji="0" lang="lv-LV" sz="1200" b="1" i="0" u="none" strike="noStrike" kern="1200" cap="none" spc="0" normalizeH="0" baseline="0" noProof="0" dirty="0">
                <a:ln>
                  <a:noFill/>
                </a:ln>
                <a:solidFill>
                  <a:prstClr val="black"/>
                </a:solidFill>
                <a:effectLst/>
                <a:uLnTx/>
                <a:uFillTx/>
                <a:latin typeface="Aptos" panose="02110004020202020204"/>
                <a:ea typeface="+mn-ea"/>
                <a:cs typeface="+mn-cs"/>
              </a:rPr>
              <a:t> pakalpojumus citām iestādēm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VARAM</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DAP,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Valsts</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kanceleja</a:t>
            </a: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i un citām valsts iestādēm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rPr>
              <a:t>Drošības pārvaldnieka pakalpojumi Valsts prezidenta kancelejai, Satversmes tiesai, KEM resoram, VARAM resoram, Mākslīgā intelekta centram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lv-LV"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lv-LV" dirty="0"/>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DD091C23-C766-4B7C-8F8C-82E98C9E9D4B}" type="slidenum">
              <a:rPr lang="lv-LV" smtClean="0"/>
              <a:t>37</a:t>
            </a:fld>
            <a:endParaRPr lang="lv-LV"/>
          </a:p>
        </p:txBody>
      </p:sp>
    </p:spTree>
    <p:extLst>
      <p:ext uri="{BB962C8B-B14F-4D97-AF65-F5344CB8AC3E}">
        <p14:creationId xmlns:p14="http://schemas.microsoft.com/office/powerpoint/2010/main" val="37569934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lv-LV" sz="1600" dirty="0">
                <a:latin typeface="+mn-lt"/>
              </a:rPr>
              <a:t>Valsts digitālo attīstības aģentūra (VDAA) šobrīd pārvalda vairāk nekā 40 informācijas sistēmas un platformas, kuru kopējā bilances vērtība ir </a:t>
            </a:r>
            <a:r>
              <a:rPr lang="lv-LV" sz="1600" b="1" dirty="0">
                <a:latin typeface="+mn-lt"/>
              </a:rPr>
              <a:t>45 974 679 EUR</a:t>
            </a:r>
            <a:r>
              <a:rPr lang="lv-LV" sz="1600" dirty="0">
                <a:latin typeface="+mn-lt"/>
              </a:rPr>
              <a:t>. 2026. gada maijā, noslēdzoties Atveseļošanas un noturības mehānisma (ANM) projektiem, šo sistēmu vērtība pieaugs par aptuveni </a:t>
            </a:r>
            <a:r>
              <a:rPr lang="lv-LV" sz="1600" b="1" dirty="0">
                <a:latin typeface="+mn-lt"/>
              </a:rPr>
              <a:t>10,2 miljoniem EUR</a:t>
            </a:r>
            <a:r>
              <a:rPr lang="lv-LV" sz="1600" dirty="0">
                <a:latin typeface="+mn-lt"/>
              </a:rPr>
              <a:t>, sasniedzot kopējo vērtību virs </a:t>
            </a:r>
            <a:r>
              <a:rPr lang="lv-LV" sz="1600" b="1" dirty="0">
                <a:latin typeface="+mn-lt"/>
              </a:rPr>
              <a:t>56 miljoniem EUR</a:t>
            </a:r>
            <a:r>
              <a:rPr lang="lv-LV" sz="1600" dirty="0">
                <a:latin typeface="+mn-lt"/>
              </a:rPr>
              <a:t>.</a:t>
            </a:r>
          </a:p>
          <a:p>
            <a:pPr>
              <a:buNone/>
            </a:pPr>
            <a:r>
              <a:rPr lang="lv-LV" sz="1600" dirty="0">
                <a:latin typeface="+mn-lt"/>
              </a:rPr>
              <a:t>Lai nodrošinātu kvalitatīvu šo sistēmu uzturēšanu, nepieciešamais finansējums tiek lēsts </a:t>
            </a:r>
            <a:r>
              <a:rPr lang="lv-LV" sz="1600" b="1" dirty="0">
                <a:latin typeface="+mn-lt"/>
              </a:rPr>
              <a:t>12–15%</a:t>
            </a:r>
            <a:r>
              <a:rPr lang="lv-LV" sz="1600" dirty="0">
                <a:latin typeface="+mn-lt"/>
              </a:rPr>
              <a:t> apmērā no bilances vērtības gadā, kas veido </a:t>
            </a:r>
            <a:r>
              <a:rPr lang="lv-LV" sz="1600" b="1" dirty="0">
                <a:latin typeface="+mn-lt"/>
              </a:rPr>
              <a:t>5,5–6,9 miljoni EUR</a:t>
            </a:r>
            <a:r>
              <a:rPr lang="lv-LV" sz="1600" dirty="0">
                <a:latin typeface="+mn-lt"/>
              </a:rPr>
              <a:t>. Tomēr </a:t>
            </a:r>
            <a:r>
              <a:rPr lang="lv-LV" sz="1600" b="1" dirty="0">
                <a:latin typeface="+mn-lt"/>
              </a:rPr>
              <a:t>2026. gadā pieejamais finansējums ir tikai 4</a:t>
            </a:r>
            <a:r>
              <a:rPr lang="en-US" sz="1600" b="1" dirty="0">
                <a:latin typeface="+mn-lt"/>
              </a:rPr>
              <a:t>,</a:t>
            </a:r>
            <a:r>
              <a:rPr lang="lv-LV" sz="1600" b="1" dirty="0">
                <a:latin typeface="+mn-lt"/>
              </a:rPr>
              <a:t> </a:t>
            </a:r>
            <a:r>
              <a:rPr lang="en-US" sz="1600" b="1" dirty="0">
                <a:latin typeface="+mn-lt"/>
              </a:rPr>
              <a:t>6 </a:t>
            </a:r>
            <a:r>
              <a:rPr lang="en-US" sz="1600" b="1" dirty="0" err="1">
                <a:latin typeface="+mn-lt"/>
              </a:rPr>
              <a:t>miljoni</a:t>
            </a:r>
            <a:r>
              <a:rPr lang="en-US" sz="1600" b="1" dirty="0">
                <a:latin typeface="+mn-lt"/>
              </a:rPr>
              <a:t> </a:t>
            </a:r>
            <a:r>
              <a:rPr lang="lv-LV" sz="1600" b="1" dirty="0">
                <a:latin typeface="+mn-lt"/>
              </a:rPr>
              <a:t>EUR</a:t>
            </a:r>
            <a:r>
              <a:rPr lang="lv-LV" sz="1600" dirty="0">
                <a:latin typeface="+mn-lt"/>
              </a:rPr>
              <a:t>, kas nav pietiekams, lai nodrošinātu pilnvērtīgu sistēmu darbību, atjaunošanu un atbilstību drošības prasībām, īpaši ņemot vērā pieaugošās tehnoloģiskās un </a:t>
            </a:r>
            <a:r>
              <a:rPr lang="lv-LV" sz="1600" dirty="0" err="1">
                <a:latin typeface="+mn-lt"/>
              </a:rPr>
              <a:t>kiberdrošības</a:t>
            </a:r>
            <a:r>
              <a:rPr lang="lv-LV" sz="1600" dirty="0">
                <a:latin typeface="+mn-lt"/>
              </a:rPr>
              <a:t> prasības.</a:t>
            </a:r>
          </a:p>
          <a:p>
            <a:pPr>
              <a:buNone/>
            </a:pPr>
            <a:r>
              <a:rPr lang="lv-LV" sz="1600" dirty="0">
                <a:latin typeface="+mn-lt"/>
              </a:rPr>
              <a:t>Esošā finansējuma ietvaros VDAA var nodrošināt:</a:t>
            </a:r>
          </a:p>
          <a:p>
            <a:pPr lvl="1"/>
            <a:r>
              <a:rPr lang="en-US" sz="1600" dirty="0" err="1">
                <a:latin typeface="+mn-lt"/>
              </a:rPr>
              <a:t>uzņemto</a:t>
            </a:r>
            <a:r>
              <a:rPr lang="lv-LV" sz="1600" dirty="0">
                <a:latin typeface="+mn-lt"/>
              </a:rPr>
              <a:t> līgumsaistību izpildi,</a:t>
            </a:r>
          </a:p>
          <a:p>
            <a:pPr lvl="1"/>
            <a:r>
              <a:rPr lang="lv-LV" sz="1600" dirty="0">
                <a:latin typeface="+mn-lt"/>
              </a:rPr>
              <a:t>datu centru pakalpojumus,</a:t>
            </a:r>
          </a:p>
          <a:p>
            <a:pPr lvl="1"/>
            <a:r>
              <a:rPr lang="lv-LV" sz="1600" dirty="0">
                <a:latin typeface="+mn-lt"/>
              </a:rPr>
              <a:t>sistēmu uzturēšanu minimālā līmenī.</a:t>
            </a:r>
          </a:p>
          <a:p>
            <a:pPr>
              <a:buNone/>
            </a:pPr>
            <a:r>
              <a:rPr lang="lv-LV" sz="1600" dirty="0">
                <a:latin typeface="+mn-lt"/>
              </a:rPr>
              <a:t>Pastāv </a:t>
            </a:r>
            <a:r>
              <a:rPr lang="lv-LV" sz="1600" b="1" dirty="0">
                <a:latin typeface="+mn-lt"/>
              </a:rPr>
              <a:t>augsts risks</a:t>
            </a:r>
            <a:r>
              <a:rPr lang="lv-LV" sz="1600" dirty="0">
                <a:latin typeface="+mn-lt"/>
              </a:rPr>
              <a:t>, ka </a:t>
            </a:r>
            <a:r>
              <a:rPr lang="lv-LV" sz="1600" b="1" dirty="0">
                <a:latin typeface="+mn-lt"/>
              </a:rPr>
              <a:t>nebūs iespējams </a:t>
            </a:r>
            <a:r>
              <a:rPr lang="lv-LV" sz="1600" dirty="0">
                <a:latin typeface="+mn-lt"/>
              </a:rPr>
              <a:t>savlaicīgi </a:t>
            </a:r>
            <a:r>
              <a:rPr lang="lv-LV" sz="1600" b="1" dirty="0">
                <a:latin typeface="+mn-lt"/>
              </a:rPr>
              <a:t>ieviest steidzamas likumdošanas izmaiņas.</a:t>
            </a:r>
          </a:p>
          <a:p>
            <a:pPr>
              <a:buNone/>
            </a:pPr>
            <a:r>
              <a:rPr lang="lv-LV" sz="1600" dirty="0">
                <a:latin typeface="+mn-lt"/>
              </a:rPr>
              <a:t>VDAA sistēmu uzturēšanu nodrošina </a:t>
            </a:r>
            <a:r>
              <a:rPr lang="lv-LV" sz="1600" b="1" dirty="0">
                <a:latin typeface="+mn-lt"/>
              </a:rPr>
              <a:t>65 IT speciālisti</a:t>
            </a:r>
            <a:r>
              <a:rPr lang="lv-LV" sz="1600" dirty="0">
                <a:latin typeface="+mn-lt"/>
              </a:rPr>
              <a:t>, kas vidēji veido </a:t>
            </a:r>
            <a:r>
              <a:rPr lang="lv-LV" sz="1600" b="1" dirty="0">
                <a:latin typeface="+mn-lt"/>
              </a:rPr>
              <a:t>1,6 speciālistus uz </a:t>
            </a:r>
            <a:r>
              <a:rPr lang="en-US" sz="1600" b="1" dirty="0">
                <a:latin typeface="+mn-lt"/>
              </a:rPr>
              <a:t>1</a:t>
            </a:r>
            <a:r>
              <a:rPr lang="lv-LV" sz="1600" b="1" dirty="0">
                <a:latin typeface="+mn-lt"/>
              </a:rPr>
              <a:t> sistēmu</a:t>
            </a:r>
            <a:r>
              <a:rPr lang="lv-LV" sz="1600" dirty="0">
                <a:latin typeface="+mn-lt"/>
              </a:rPr>
              <a:t>. Šāds cilvēkresursu apjoms nav pietiekams, lai nodrošinātu:</a:t>
            </a:r>
          </a:p>
          <a:p>
            <a:pPr>
              <a:buFont typeface="Arial" panose="020B0604020202020204" pitchFamily="34" charset="0"/>
              <a:buChar char="•"/>
            </a:pPr>
            <a:r>
              <a:rPr lang="lv-LV" sz="1600" dirty="0">
                <a:latin typeface="+mn-lt"/>
              </a:rPr>
              <a:t> nepārtrauktu sistēmu darbību,</a:t>
            </a:r>
          </a:p>
          <a:p>
            <a:pPr>
              <a:buFont typeface="Arial" panose="020B0604020202020204" pitchFamily="34" charset="0"/>
              <a:buChar char="•"/>
            </a:pPr>
            <a:r>
              <a:rPr lang="lv-LV" sz="1600" dirty="0">
                <a:latin typeface="+mn-lt"/>
              </a:rPr>
              <a:t> proaktīvu uzraudzību,</a:t>
            </a:r>
          </a:p>
          <a:p>
            <a:pPr>
              <a:buFont typeface="Arial" panose="020B0604020202020204" pitchFamily="34" charset="0"/>
              <a:buChar char="•"/>
            </a:pPr>
            <a:r>
              <a:rPr lang="lv-LV" sz="1600" dirty="0">
                <a:latin typeface="+mn-lt"/>
              </a:rPr>
              <a:t> savlaicīgu problēmu novēršanu.</a:t>
            </a:r>
          </a:p>
          <a:p>
            <a:r>
              <a:rPr lang="lv-LV" sz="1600" dirty="0">
                <a:latin typeface="+mn-lt"/>
              </a:rPr>
              <a:t>Ierobežotais speciālistu skaits rada </a:t>
            </a:r>
            <a:r>
              <a:rPr lang="lv-LV" sz="1600" b="1" dirty="0">
                <a:latin typeface="+mn-lt"/>
              </a:rPr>
              <a:t>būtiskus riskus sistēmu stabilitātei, drošībai un attīstībai. </a:t>
            </a:r>
          </a:p>
          <a:p>
            <a:r>
              <a:rPr lang="lv-LV" sz="1600" dirty="0">
                <a:latin typeface="+mn-lt"/>
              </a:rPr>
              <a:t>Lai nodrošinātu </a:t>
            </a:r>
            <a:r>
              <a:rPr lang="lv-LV" sz="1600" dirty="0" err="1">
                <a:latin typeface="+mn-lt"/>
              </a:rPr>
              <a:t>daudzo</a:t>
            </a:r>
            <a:r>
              <a:rPr lang="lv-LV" sz="1600" dirty="0">
                <a:latin typeface="+mn-lt"/>
              </a:rPr>
              <a:t> VDAA atbildībā esošo sistēmu uzturēšanu un attīstību, VDAA uz projektu īstenošanas laiku ir pieņēmis darbā </a:t>
            </a:r>
            <a:r>
              <a:rPr lang="lv-LV" sz="1600" b="1" dirty="0">
                <a:latin typeface="+mn-lt"/>
              </a:rPr>
              <a:t>26 IT speciālistus uz projektu īstenošanas laiku</a:t>
            </a:r>
            <a:r>
              <a:rPr lang="lv-LV" sz="1600" dirty="0">
                <a:latin typeface="+mn-lt"/>
              </a:rPr>
              <a:t>, kas </a:t>
            </a:r>
            <a:r>
              <a:rPr lang="lv-LV" sz="1600" b="1" dirty="0">
                <a:latin typeface="+mn-lt"/>
              </a:rPr>
              <a:t>nav ilgtspējīgi</a:t>
            </a:r>
            <a:r>
              <a:rPr lang="lv-LV" sz="1600" dirty="0">
                <a:latin typeface="+mn-lt"/>
              </a:rPr>
              <a:t>.</a:t>
            </a:r>
          </a:p>
          <a:p>
            <a:endParaRPr lang="lv-LV" dirty="0"/>
          </a:p>
        </p:txBody>
      </p:sp>
      <p:sp>
        <p:nvSpPr>
          <p:cNvPr id="4" name="Footer Placeholder 3"/>
          <p:cNvSpPr>
            <a:spLocks noGrp="1"/>
          </p:cNvSpPr>
          <p:nvPr>
            <p:ph type="ftr" sz="quarter" idx="4"/>
          </p:nvPr>
        </p:nvSpPr>
        <p:spPr/>
        <p:txBody>
          <a:bodyPr/>
          <a:lstStyle/>
          <a:p>
            <a:endParaRPr lang="lv-LV"/>
          </a:p>
        </p:txBody>
      </p:sp>
      <p:sp>
        <p:nvSpPr>
          <p:cNvPr id="5" name="Slide Number Placeholder 4"/>
          <p:cNvSpPr>
            <a:spLocks noGrp="1"/>
          </p:cNvSpPr>
          <p:nvPr>
            <p:ph type="sldNum" sz="quarter" idx="5"/>
          </p:nvPr>
        </p:nvSpPr>
        <p:spPr/>
        <p:txBody>
          <a:bodyPr/>
          <a:lstStyle/>
          <a:p>
            <a:fld id="{DD091C23-C766-4B7C-8F8C-82E98C9E9D4B}" type="slidenum">
              <a:rPr lang="lv-LV" smtClean="0"/>
              <a:t>38</a:t>
            </a:fld>
            <a:endParaRPr lang="lv-LV"/>
          </a:p>
        </p:txBody>
      </p:sp>
    </p:spTree>
    <p:extLst>
      <p:ext uri="{BB962C8B-B14F-4D97-AF65-F5344CB8AC3E}">
        <p14:creationId xmlns:p14="http://schemas.microsoft.com/office/powerpoint/2010/main" val="32926603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92773-35E4-64D0-3FDD-BD21D536BF3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54978066-3099-2239-B1EC-948B95D35A5D}"/>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6A207C59-6E14-EE25-7C63-B6A737D73AFE}"/>
              </a:ext>
            </a:extLst>
          </p:cNvPr>
          <p:cNvSpPr>
            <a:spLocks noGrp="1"/>
          </p:cNvSpPr>
          <p:nvPr>
            <p:ph type="body" idx="1"/>
          </p:nvPr>
        </p:nvSpPr>
        <p:spPr/>
        <p:txBody>
          <a:bodyPr/>
          <a:lstStyle/>
          <a:p>
            <a:endParaRPr lang="en-US">
              <a:cs typeface="Calibri"/>
            </a:endParaRPr>
          </a:p>
        </p:txBody>
      </p:sp>
      <p:sp>
        <p:nvSpPr>
          <p:cNvPr id="4" name="Slaida numura vietturis 3">
            <a:extLst>
              <a:ext uri="{FF2B5EF4-FFF2-40B4-BE49-F238E27FC236}">
                <a16:creationId xmlns:a16="http://schemas.microsoft.com/office/drawing/2014/main" id="{F1121A47-1F6B-C5C7-11AD-53DF39E58B1F}"/>
              </a:ext>
            </a:extLst>
          </p:cNvPr>
          <p:cNvSpPr>
            <a:spLocks noGrp="1"/>
          </p:cNvSpPr>
          <p:nvPr>
            <p:ph type="sldNum" sz="quarter" idx="5"/>
          </p:nvPr>
        </p:nvSpPr>
        <p:spPr/>
        <p:txBody>
          <a:bodyPr/>
          <a:lstStyle/>
          <a:p>
            <a:fld id="{9FACE587-8D14-4055-82B5-6CCDF55621C3}" type="slidenum">
              <a:rPr lang="lv-LV" altLang="lv-LV"/>
              <a:pPr/>
              <a:t>8</a:t>
            </a:fld>
            <a:endParaRPr lang="lv-LV" altLang="lv-LV"/>
          </a:p>
        </p:txBody>
      </p:sp>
      <p:sp>
        <p:nvSpPr>
          <p:cNvPr id="5" name="Footer Placeholder 4">
            <a:extLst>
              <a:ext uri="{FF2B5EF4-FFF2-40B4-BE49-F238E27FC236}">
                <a16:creationId xmlns:a16="http://schemas.microsoft.com/office/drawing/2014/main" id="{BA4D6333-8B88-8D39-5579-05348785850A}"/>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5861366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116A0-385A-AA7A-1AA6-0896ED7B3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47E222-489B-C0A4-8451-647F9ECACF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47F722-ED2B-BDC4-2091-8213D55FBA02}"/>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1AACA8C9-2C7D-E658-93D5-681584975065}"/>
              </a:ext>
            </a:extLst>
          </p:cNvPr>
          <p:cNvSpPr>
            <a:spLocks noGrp="1"/>
          </p:cNvSpPr>
          <p:nvPr>
            <p:ph type="sldNum" sz="quarter" idx="5"/>
          </p:nvPr>
        </p:nvSpPr>
        <p:spPr/>
        <p:txBody>
          <a:bodyPr/>
          <a:lstStyle/>
          <a:p>
            <a:fld id="{DD091C23-C766-4B7C-8F8C-82E98C9E9D4B}" type="slidenum">
              <a:rPr lang="lv-LV" smtClean="0"/>
              <a:t>44</a:t>
            </a:fld>
            <a:endParaRPr lang="lv-LV"/>
          </a:p>
        </p:txBody>
      </p:sp>
      <p:sp>
        <p:nvSpPr>
          <p:cNvPr id="5" name="Footer Placeholder 4">
            <a:extLst>
              <a:ext uri="{FF2B5EF4-FFF2-40B4-BE49-F238E27FC236}">
                <a16:creationId xmlns:a16="http://schemas.microsoft.com/office/drawing/2014/main" id="{EF9A8FEE-63B9-E1A5-E9A2-129F204F2144}"/>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2692960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84FCD5-F6BA-425D-B7E1-1B8D321977B2}" type="slidenum">
              <a:rPr kumimoji="0" lang="lv-LV" alt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lv-LV" alt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D3DC5FA0-72FD-07DE-66BF-563B254BE6D4}"/>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723125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20898B0-93DC-40A0-9B80-BD7D9B76D488}" type="slidenum">
              <a:rPr lang="lv-LV" smtClean="0"/>
              <a:t>9</a:t>
            </a:fld>
            <a:endParaRPr lang="lv-LV"/>
          </a:p>
        </p:txBody>
      </p:sp>
      <p:sp>
        <p:nvSpPr>
          <p:cNvPr id="5" name="Footer Placeholder 4">
            <a:extLst>
              <a:ext uri="{FF2B5EF4-FFF2-40B4-BE49-F238E27FC236}">
                <a16:creationId xmlns:a16="http://schemas.microsoft.com/office/drawing/2014/main" id="{90B5A9DF-C962-C468-F123-A39886A112DF}"/>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3535788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49B54-D302-F0ED-3053-75CDF667CB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76015-488F-8502-505D-9B473DAD99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B853FE-A13F-6E93-B5D1-53608C1CF0D2}"/>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0B159F9F-8D5A-F0B9-B8F4-071F2762E476}"/>
              </a:ext>
            </a:extLst>
          </p:cNvPr>
          <p:cNvSpPr>
            <a:spLocks noGrp="1"/>
          </p:cNvSpPr>
          <p:nvPr>
            <p:ph type="sldNum" sz="quarter" idx="5"/>
          </p:nvPr>
        </p:nvSpPr>
        <p:spPr/>
        <p:txBody>
          <a:bodyPr/>
          <a:lstStyle/>
          <a:p>
            <a:pPr>
              <a:defRPr/>
            </a:pPr>
            <a:fld id="{7B84FCD5-F6BA-425D-B7E1-1B8D321977B2}" type="slidenum">
              <a:rPr lang="lv-LV" altLang="en-US" smtClean="0"/>
              <a:pPr>
                <a:defRPr/>
              </a:pPr>
              <a:t>10</a:t>
            </a:fld>
            <a:endParaRPr lang="lv-LV" altLang="en-US"/>
          </a:p>
        </p:txBody>
      </p:sp>
    </p:spTree>
    <p:extLst>
      <p:ext uri="{BB962C8B-B14F-4D97-AF65-F5344CB8AC3E}">
        <p14:creationId xmlns:p14="http://schemas.microsoft.com/office/powerpoint/2010/main" val="1969154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42206-96B1-2935-E811-475C0B85AD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5AB3C6-BCB8-9652-8DC2-1F25788790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5A86D7-6EF2-E3D0-3CD7-8F2F16E97009}"/>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71CA5BEE-572A-582B-1A49-EE318AAA3D05}"/>
              </a:ext>
            </a:extLst>
          </p:cNvPr>
          <p:cNvSpPr>
            <a:spLocks noGrp="1"/>
          </p:cNvSpPr>
          <p:nvPr>
            <p:ph type="sldNum" sz="quarter" idx="5"/>
          </p:nvPr>
        </p:nvSpPr>
        <p:spPr/>
        <p:txBody>
          <a:bodyPr/>
          <a:lstStyle/>
          <a:p>
            <a:pPr>
              <a:defRPr/>
            </a:pPr>
            <a:fld id="{7B84FCD5-F6BA-425D-B7E1-1B8D321977B2}" type="slidenum">
              <a:rPr lang="lv-LV" altLang="en-US" smtClean="0"/>
              <a:pPr>
                <a:defRPr/>
              </a:pPr>
              <a:t>11</a:t>
            </a:fld>
            <a:endParaRPr lang="lv-LV" altLang="en-US"/>
          </a:p>
        </p:txBody>
      </p:sp>
    </p:spTree>
    <p:extLst>
      <p:ext uri="{BB962C8B-B14F-4D97-AF65-F5344CB8AC3E}">
        <p14:creationId xmlns:p14="http://schemas.microsoft.com/office/powerpoint/2010/main" val="1589217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lv-LV"/>
          </a:p>
        </p:txBody>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9642DB4-65F3-4AFF-8868-8C5A0D5708DA}" type="slidenum">
              <a:rPr kumimoji="0" lang="lv-LV"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lv-LV"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C9A4825A-64E5-8487-F068-8F6265EBE9FB}"/>
              </a:ext>
            </a:extLst>
          </p:cNvPr>
          <p:cNvSpPr>
            <a:spLocks noGrp="1"/>
          </p:cNvSpPr>
          <p:nvPr>
            <p:ph type="ftr" sz="quarter" idx="4"/>
          </p:nvPr>
        </p:nvSpPr>
        <p:spPr/>
        <p:txBody>
          <a:bodyPr/>
          <a:lstStyle/>
          <a:p>
            <a:endParaRPr lang="lv-LV"/>
          </a:p>
        </p:txBody>
      </p:sp>
    </p:spTree>
    <p:extLst>
      <p:ext uri="{BB962C8B-B14F-4D97-AF65-F5344CB8AC3E}">
        <p14:creationId xmlns:p14="http://schemas.microsoft.com/office/powerpoint/2010/main" val="1897625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hangingPunct="0"/>
            <a:r>
              <a:rPr lang="lv-LV" b="1" dirty="0"/>
              <a:t>Paskaidrojums par plāna izmaiņām: </a:t>
            </a:r>
          </a:p>
          <a:p>
            <a:pPr fontAlgn="base" hangingPunct="0"/>
            <a:r>
              <a:rPr lang="lv-LV" sz="1200" kern="1200" dirty="0">
                <a:solidFill>
                  <a:schemeClr val="tx1"/>
                </a:solidFill>
                <a:effectLst/>
                <a:latin typeface="+mn-lt"/>
                <a:ea typeface="+mn-ea"/>
                <a:cs typeface="+mn-cs"/>
              </a:rPr>
              <a:t>-pamatfunkciju īstenošanai apropriācijas palielinājums no «Apropriācijas rezerves» 1 443 375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t.sk. no 2024. gada atlikumiem 1 147 244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no ieņēmumiem par sniegtajiem maksas pakalpojumiem un citu pašu ieņēmumiem 205 857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finansējums pašvaldībām faktisko izdevumu segšanai, nodrošinot atbalstu Ukrainas iedzīvotājiem 20 860 411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no līdzekļiem neparedzētiem gadījumiem pašvaldībām dažādu izdevumu segšanai 2 474 701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 </a:t>
            </a:r>
          </a:p>
          <a:p>
            <a:r>
              <a:rPr lang="lv-LV" sz="1200" kern="1200" dirty="0">
                <a:solidFill>
                  <a:schemeClr val="tx1"/>
                </a:solidFill>
                <a:effectLst/>
                <a:latin typeface="+mn-lt"/>
                <a:ea typeface="+mn-ea"/>
                <a:cs typeface="+mn-cs"/>
              </a:rPr>
              <a:t>- ES politiku instrumentu projektu īstenošanai apropriācijas palielinājums 17 164 650 </a:t>
            </a:r>
            <a:r>
              <a:rPr lang="lv-LV" sz="1200" kern="1200" dirty="0" err="1">
                <a:solidFill>
                  <a:schemeClr val="tx1"/>
                </a:solidFill>
                <a:effectLst/>
                <a:latin typeface="+mn-lt"/>
                <a:ea typeface="+mn-ea"/>
                <a:cs typeface="+mn-cs"/>
              </a:rPr>
              <a:t>euro</a:t>
            </a:r>
            <a:r>
              <a:rPr lang="lv-LV" sz="1200" kern="1200" dirty="0">
                <a:solidFill>
                  <a:schemeClr val="tx1"/>
                </a:solidFill>
                <a:effectLst/>
                <a:latin typeface="+mn-lt"/>
                <a:ea typeface="+mn-ea"/>
                <a:cs typeface="+mn-cs"/>
              </a:rPr>
              <a:t>.</a:t>
            </a:r>
          </a:p>
          <a:p>
            <a:endParaRPr lang="lv-LV" dirty="0"/>
          </a:p>
        </p:txBody>
      </p:sp>
      <p:sp>
        <p:nvSpPr>
          <p:cNvPr id="4" name="Slide Number Placeholder 3"/>
          <p:cNvSpPr>
            <a:spLocks noGrp="1"/>
          </p:cNvSpPr>
          <p:nvPr>
            <p:ph type="sldNum" sz="quarter" idx="5"/>
          </p:nvPr>
        </p:nvSpPr>
        <p:spPr/>
        <p:txBody>
          <a:bodyPr/>
          <a:lstStyle/>
          <a:p>
            <a:pPr>
              <a:defRPr/>
            </a:pPr>
            <a:fld id="{7B84FCD5-F6BA-425D-B7E1-1B8D321977B2}" type="slidenum">
              <a:rPr lang="lv-LV" altLang="en-US" smtClean="0"/>
              <a:pPr>
                <a:defRPr/>
              </a:pPr>
              <a:t>13</a:t>
            </a:fld>
            <a:endParaRPr lang="lv-LV" altLang="en-US"/>
          </a:p>
        </p:txBody>
      </p:sp>
    </p:spTree>
    <p:extLst>
      <p:ext uri="{BB962C8B-B14F-4D97-AF65-F5344CB8AC3E}">
        <p14:creationId xmlns:p14="http://schemas.microsoft.com/office/powerpoint/2010/main" val="3656758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B9DBD-29EE-F2C5-DB82-9D5FA6822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2E20AE-8BC6-0179-9597-6B50C9E04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1497AD-58D6-4054-79B8-7CD32532AF03}"/>
              </a:ext>
            </a:extLst>
          </p:cNvPr>
          <p:cNvSpPr>
            <a:spLocks noGrp="1"/>
          </p:cNvSpPr>
          <p:nvPr>
            <p:ph type="body" idx="1"/>
          </p:nvPr>
        </p:nvSpPr>
        <p:spPr/>
        <p:txBody>
          <a:bodyPr/>
          <a:lstStyle/>
          <a:p>
            <a:endParaRPr lang="lv-LV"/>
          </a:p>
        </p:txBody>
      </p:sp>
      <p:sp>
        <p:nvSpPr>
          <p:cNvPr id="4" name="Slide Number Placeholder 3">
            <a:extLst>
              <a:ext uri="{FF2B5EF4-FFF2-40B4-BE49-F238E27FC236}">
                <a16:creationId xmlns:a16="http://schemas.microsoft.com/office/drawing/2014/main" id="{BF89B6A6-58C2-8FD3-0878-6FC1B4A2D7D6}"/>
              </a:ext>
            </a:extLst>
          </p:cNvPr>
          <p:cNvSpPr>
            <a:spLocks noGrp="1"/>
          </p:cNvSpPr>
          <p:nvPr>
            <p:ph type="sldNum" sz="quarter" idx="5"/>
          </p:nvPr>
        </p:nvSpPr>
        <p:spPr/>
        <p:txBody>
          <a:bodyPr/>
          <a:lstStyle/>
          <a:p>
            <a:pPr>
              <a:defRPr/>
            </a:pPr>
            <a:fld id="{7B84FCD5-F6BA-425D-B7E1-1B8D321977B2}" type="slidenum">
              <a:rPr lang="lv-LV" altLang="en-US" smtClean="0"/>
              <a:pPr>
                <a:defRPr/>
              </a:pPr>
              <a:t>14</a:t>
            </a:fld>
            <a:endParaRPr lang="lv-LV" altLang="en-US"/>
          </a:p>
        </p:txBody>
      </p:sp>
    </p:spTree>
    <p:extLst>
      <p:ext uri="{BB962C8B-B14F-4D97-AF65-F5344CB8AC3E}">
        <p14:creationId xmlns:p14="http://schemas.microsoft.com/office/powerpoint/2010/main" val="2500158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pic>
        <p:nvPicPr>
          <p:cNvPr id="8" name="Picture 7" descr="A green rectangle in a black background&#10;&#10;Description automatically generated">
            <a:extLst>
              <a:ext uri="{FF2B5EF4-FFF2-40B4-BE49-F238E27FC236}">
                <a16:creationId xmlns:a16="http://schemas.microsoft.com/office/drawing/2014/main" id="{24F44155-0FCD-7195-3E1C-C1C22DEE41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847904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3778777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30296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2337645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04533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3289253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1841236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307997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pic>
        <p:nvPicPr>
          <p:cNvPr id="4" name="Picture 3" descr="A green rectangle in a black background&#10;&#10;Description automatically generated">
            <a:extLst>
              <a:ext uri="{FF2B5EF4-FFF2-40B4-BE49-F238E27FC236}">
                <a16:creationId xmlns:a16="http://schemas.microsoft.com/office/drawing/2014/main" id="{778469EB-00BC-E620-DC17-25687B986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7120457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3"/>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3"/>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6"/>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6"/>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212084" y="6324600"/>
            <a:ext cx="573517" cy="304800"/>
          </a:xfrm>
        </p:spPr>
        <p:txBody>
          <a:bodyPr/>
          <a:lstStyle>
            <a:lvl1pPr>
              <a:defRPr sz="1000">
                <a:latin typeface="Verdana" panose="020B0604030504040204" pitchFamily="34" charset="0"/>
              </a:defRPr>
            </a:lvl1pPr>
          </a:lstStyle>
          <a:p>
            <a:fld id="{A4EC0522-D5CF-4FDD-85E3-6E22DB726A47}" type="slidenum">
              <a:rPr lang="en-US" altLang="lv-LV"/>
              <a:pPr/>
              <a:t>‹#›</a:t>
            </a:fld>
            <a:endParaRPr lang="en-US" altLang="lv-LV"/>
          </a:p>
        </p:txBody>
      </p:sp>
      <p:pic>
        <p:nvPicPr>
          <p:cNvPr id="2" name="Picture 1" descr="A green rectangle in a black background&#10;&#10;Description automatically generated">
            <a:extLst>
              <a:ext uri="{FF2B5EF4-FFF2-40B4-BE49-F238E27FC236}">
                <a16:creationId xmlns:a16="http://schemas.microsoft.com/office/drawing/2014/main" id="{9CB0049C-CDBA-E9F6-F3A8-46068EF298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1613510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669D3-3FFC-192E-273C-740E0BD042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EDDF1592-EEE8-F042-FB00-575CEA963D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0C54E853-983F-7B2E-71CC-DC1AD12FDCE3}"/>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63906055-44D8-F587-5512-CA5BDD03192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884081F-4706-5400-16C8-C5447B6DE892}"/>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2078449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2628801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3D468-D22D-7043-C40C-B326A9FA02C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93A2D081-1EE7-F819-E9D3-31238F1EC7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632B617-640C-5877-D807-620133A1F3C6}"/>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20E83DB-2304-3780-711B-AFB37E47D7D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D9FBAFD-2B6B-C9E2-A54E-97E2737911C5}"/>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6171301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AD65B-D4AB-9890-3174-97786CA85C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702532A0-F2D8-A0A9-79AF-16C41BD64B1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A6561C-D280-4C44-3EC7-3E09B6A25433}"/>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3BB70C19-20CC-C0CC-4EE8-90DCF6CB223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9AE7C3BD-5861-B5F5-C593-E5683678539F}"/>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1644316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5710D-880E-3008-2A2D-3B1B8729A644}"/>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6B17833-9548-4C9D-4351-676BDB50C0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59E85FD5-D1CE-52D1-2F56-38FECE4DCF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3F88D7C-3398-C58D-246F-991D7BBB3C60}"/>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8F83E86D-9FBD-1BA2-B5CA-3EB5BE15C3F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97F47E4-9EFC-1DED-B571-7E3EF7C94C78}"/>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34798808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097B3-F8AF-E64B-0E8F-29700B672261}"/>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7E8D006E-23C9-5CFA-22F9-EF85FC4D4A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B39D35-FAC2-CE5D-1D52-ECF8F532989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BF41DD62-E6ED-BA85-226F-70A3C43AC4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0B0A1F-B838-D746-A43C-7C62257875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B5C6FBF0-F83D-50BB-04FB-F19FF77AE54F}"/>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E80B1F9E-32F3-26D2-532C-65AF0E7D635E}"/>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314AED8B-042C-A147-1FA4-A4D8514259A3}"/>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38064010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C8516-D840-2158-DE88-C07C3A81E97A}"/>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A8AAFFD2-6F2C-457C-8547-D84B17ECDEE7}"/>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A31BAD96-F05B-03C0-2967-E4D880B2FC4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F2F3C023-225B-DA54-5347-AB0E63B779A4}"/>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139246063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5031CE-6086-6EA8-8271-40A32C49B76B}"/>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01EFE193-A7C2-E285-DFC1-FFDB8AEE65D2}"/>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83EDC375-2008-9183-D3CE-CD97555F9F08}"/>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1881467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E6227-9A7E-2E0B-43DD-F14CD079B1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8E5BD59F-C14C-D5B3-0DDA-EB113CC89F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36DBAF95-536F-0630-13F2-448A7B610D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7C71BA-1159-7C0B-2173-A8DB5A42B7D8}"/>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C8F79981-28D6-14AA-9C6A-6FE221DAA4E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1B68BF9-9CFE-F101-B42F-D6AD2F8BCB1E}"/>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13273479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523ED-BE73-A13E-07BB-102BD9E338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6ADBB581-A5B0-49A5-DF0C-ABE6CC0691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2BD846AD-FFAF-B6DF-6985-1154E5B36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3868EA-2E7A-AC3C-8E3D-F7D93E65732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703D04DD-C0F6-589A-F137-E2BC8380627D}"/>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4355750-A148-9B3A-33A0-6A6B6A8ECDDA}"/>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39008890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C228-61F4-3000-C94F-0E2439496F6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5D541C9-A083-ED4D-64FF-31862CDBB2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7C83878-BD9D-0E0C-5533-23FC14A2DD82}"/>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366A96D8-78B8-8240-766B-06DD795E817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7190F4-D454-6A4F-C740-A56A73E50ECD}"/>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32296793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20D6EE-1BFF-1E7A-0FBB-97016B09CF7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0081B50-486B-37BB-454A-6A860E9285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AC955F0-448D-72B6-24CA-DCDFF90CD37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BA51F87-BF0F-43CD-C77B-D7ECDC99B5F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67E4861-C09B-F91A-0224-3CED4FA594E9}"/>
              </a:ext>
            </a:extLst>
          </p:cNvPr>
          <p:cNvSpPr>
            <a:spLocks noGrp="1"/>
          </p:cNvSpPr>
          <p:nvPr>
            <p:ph type="sldNum" sz="quarter" idx="12"/>
          </p:nvPr>
        </p:nvSpPr>
        <p:spPr/>
        <p:txBody>
          <a:bodyPr/>
          <a:lstStyle/>
          <a:p>
            <a:fld id="{17DDCB47-265F-4369-B4B2-0FAA8CD44559}" type="slidenum">
              <a:rPr lang="lv-LV" smtClean="0"/>
              <a:t>‹#›</a:t>
            </a:fld>
            <a:endParaRPr lang="lv-LV"/>
          </a:p>
        </p:txBody>
      </p:sp>
    </p:spTree>
    <p:extLst>
      <p:ext uri="{BB962C8B-B14F-4D97-AF65-F5344CB8AC3E}">
        <p14:creationId xmlns:p14="http://schemas.microsoft.com/office/powerpoint/2010/main" val="3230099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36541639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5726951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379200" y="6324600"/>
            <a:ext cx="406400" cy="304800"/>
          </a:xfrm>
        </p:spPr>
        <p:txBody>
          <a:bodyPr/>
          <a:lstStyle>
            <a:lvl1pPr>
              <a:defRPr sz="1000" smtClean="0">
                <a:latin typeface="Verdana" panose="020B0604030504040204" pitchFamily="34" charset="0"/>
              </a:defRPr>
            </a:lvl1pPr>
          </a:lstStyle>
          <a:p>
            <a:pPr>
              <a:defRPr/>
            </a:pPr>
            <a:fld id="{4E4803C0-9192-4CC8-9B42-3F665F367921}" type="slidenum">
              <a:rPr lang="en-US" altLang="en-US"/>
              <a:pPr>
                <a:defRPr/>
              </a:pPr>
              <a:t>‹#›</a:t>
            </a:fld>
            <a:endParaRPr lang="en-US" altLang="en-US"/>
          </a:p>
        </p:txBody>
      </p:sp>
    </p:spTree>
    <p:extLst>
      <p:ext uri="{BB962C8B-B14F-4D97-AF65-F5344CB8AC3E}">
        <p14:creationId xmlns:p14="http://schemas.microsoft.com/office/powerpoint/2010/main" val="42660372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22269241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569725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CECF3"/>
          </a:solidFill>
          <a:ln/>
        </p:spPr>
        <p:txBody>
          <a:bodyPr/>
          <a:lstStyle/>
          <a:p>
            <a:endParaRPr lang="lv-LV" sz="1500"/>
          </a:p>
        </p:txBody>
      </p:sp>
      <p:sp>
        <p:nvSpPr>
          <p:cNvPr id="3" name="Shape 1"/>
          <p:cNvSpPr/>
          <p:nvPr/>
        </p:nvSpPr>
        <p:spPr>
          <a:xfrm>
            <a:off x="0" y="0"/>
            <a:ext cx="12192000" cy="6858000"/>
          </a:xfrm>
          <a:prstGeom prst="rect">
            <a:avLst/>
          </a:prstGeom>
          <a:solidFill>
            <a:srgbClr val="FFFFFF">
              <a:alpha val="95000"/>
            </a:srgbClr>
          </a:solidFill>
          <a:ln/>
        </p:spPr>
        <p:txBody>
          <a:bodyPr/>
          <a:lstStyle/>
          <a:p>
            <a:endParaRPr lang="lv-LV" sz="1500"/>
          </a:p>
        </p:txBody>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1768929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40878881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AF3B2330-8D40-4CC7-AACD-7FDE9339922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61D3125F-3121-44D9-91C0-D1AAEA1AACF9}"/>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1" name="Picture 10" descr="A green rectangle in a black background&#10;&#10;Description automatically generated">
            <a:extLst>
              <a:ext uri="{FF2B5EF4-FFF2-40B4-BE49-F238E27FC236}">
                <a16:creationId xmlns:a16="http://schemas.microsoft.com/office/drawing/2014/main" id="{217BAA24-0938-1212-EFAF-48B88F6DFC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5466876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387600" y="381000"/>
            <a:ext cx="8128000" cy="1036642"/>
          </a:xfrm>
        </p:spPr>
        <p:txBody>
          <a:bodyPr>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3876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3876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D92FF160-168F-490B-AC1D-06E99DC56A5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CA50152C-A5AE-4037-8E77-C398DB665690}"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39875286-5561-EC57-BFF0-9E6F1105CB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5721076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7C624CB8-D7E2-446F-853A-AC8E48C8A1AA}"/>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0C4748C0-97F6-4124-ABAA-BC179355A8D9}" type="slidenum">
              <a:rPr lang="en-US" altLang="en-US"/>
              <a:pPr>
                <a:defRPr/>
              </a:pPr>
              <a:t>‹#›</a:t>
            </a:fld>
            <a:endParaRPr lang="en-US" altLang="en-US"/>
          </a:p>
        </p:txBody>
      </p:sp>
      <p:pic>
        <p:nvPicPr>
          <p:cNvPr id="4" name="Picture 3" descr="A green rectangle in a black background&#10;&#10;Description automatically generated">
            <a:extLst>
              <a:ext uri="{FF2B5EF4-FFF2-40B4-BE49-F238E27FC236}">
                <a16:creationId xmlns:a16="http://schemas.microsoft.com/office/drawing/2014/main" id="{679FFAD7-9E25-2B28-4CB3-4C6B0C96CC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1336306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826A0304-7DE6-484F-9DBB-CC405F9980FF}"/>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6EC86103-D66E-4E9A-96C5-D6C35700C8C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0CCF6CF9-D138-CA5D-4F1A-87F4F29ACB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320494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36766071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256AB623-E671-40A3-8816-C4F3AC781D5E}"/>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pPr>
              <a:defRPr/>
            </a:pPr>
            <a:fld id="{3C07DC74-23A1-4829-ADFE-D6078EEF1E7E}"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E203FFA5-1D36-5611-C122-BC4DB2018A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4613308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672629-D088-400F-9280-083D0A2D3E69}"/>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2535878-322B-41E6-819E-6EE0C5A9D2A1}"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60946E85-E6F8-F79F-301F-E7FBFF54D4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1480257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A913227E-8DB4-4AF7-B2D1-7C8C29588E2B}"/>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F88FE3F0-7E1D-4EA7-B976-908B0D4601A8}" type="slidenum">
              <a:rPr lang="en-US" altLang="en-US"/>
              <a:pPr>
                <a:defRPr/>
              </a:pPr>
              <a:t>‹#›</a:t>
            </a:fld>
            <a:endParaRPr lang="en-US" altLang="en-US"/>
          </a:p>
        </p:txBody>
      </p:sp>
      <p:pic>
        <p:nvPicPr>
          <p:cNvPr id="2" name="Picture 1" descr="A green rectangle in a black background&#10;&#10;Description automatically generated">
            <a:extLst>
              <a:ext uri="{FF2B5EF4-FFF2-40B4-BE49-F238E27FC236}">
                <a16:creationId xmlns:a16="http://schemas.microsoft.com/office/drawing/2014/main" id="{25E63217-F718-2FEA-3681-4FEBEE0422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7430906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5C0D2F1F-BD73-479C-B027-B3AB99A295F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BAFD0658-85EC-4BDE-800A-C42156FBEBD6}" type="slidenum">
              <a:rPr lang="en-US" altLang="en-US"/>
              <a:pPr>
                <a:defRPr/>
              </a:pPr>
              <a:t>‹#›</a:t>
            </a:fld>
            <a:endParaRPr lang="en-US" altLang="en-US"/>
          </a:p>
        </p:txBody>
      </p:sp>
      <p:pic>
        <p:nvPicPr>
          <p:cNvPr id="5" name="Picture 4" descr="A green rectangle in a black background&#10;&#10;Description automatically generated">
            <a:extLst>
              <a:ext uri="{FF2B5EF4-FFF2-40B4-BE49-F238E27FC236}">
                <a16:creationId xmlns:a16="http://schemas.microsoft.com/office/drawing/2014/main" id="{137AFF0A-B088-9B5A-815B-644919980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42662270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F3FAA031-9D79-4CB3-A2AE-314FE08CE5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2" name="Picture 1" descr="A green rectangle in a black background&#10;&#10;Description automatically generated">
            <a:extLst>
              <a:ext uri="{FF2B5EF4-FFF2-40B4-BE49-F238E27FC236}">
                <a16:creationId xmlns:a16="http://schemas.microsoft.com/office/drawing/2014/main" id="{A2632C4A-8CA7-A388-4FB5-51EFAED0D0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6077" y="0"/>
            <a:ext cx="2939845" cy="2939845"/>
          </a:xfrm>
          <a:prstGeom prst="rect">
            <a:avLst/>
          </a:prstGeom>
        </p:spPr>
      </p:pic>
    </p:spTree>
    <p:extLst>
      <p:ext uri="{BB962C8B-B14F-4D97-AF65-F5344CB8AC3E}">
        <p14:creationId xmlns:p14="http://schemas.microsoft.com/office/powerpoint/2010/main" val="37920826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pic>
        <p:nvPicPr>
          <p:cNvPr id="4" name="Picture 3" descr="A green rectangle in a black background&#10;&#10;Description automatically generated">
            <a:extLst>
              <a:ext uri="{FF2B5EF4-FFF2-40B4-BE49-F238E27FC236}">
                <a16:creationId xmlns:a16="http://schemas.microsoft.com/office/drawing/2014/main" id="{778469EB-00BC-E620-DC17-25687B986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3095626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3250879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189692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627960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1322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A6352A8-4051-42C6-9299-7D554D330AD5}" type="slidenum">
              <a:rPr lang="lv-LV" smtClean="0"/>
              <a:t>‹#›</a:t>
            </a:fld>
            <a:endParaRPr lang="lv-LV"/>
          </a:p>
        </p:txBody>
      </p:sp>
    </p:spTree>
    <p:extLst>
      <p:ext uri="{BB962C8B-B14F-4D97-AF65-F5344CB8AC3E}">
        <p14:creationId xmlns:p14="http://schemas.microsoft.com/office/powerpoint/2010/main" val="724560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theme" Target="../theme/theme3.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lv-LV"/>
            </a:p>
          </p:txBody>
        </p:sp>
      </p:grpSp>
      <p:sp>
        <p:nvSpPr>
          <p:cNvPr id="2" name="Title Placeholder 1"/>
          <p:cNvSpPr>
            <a:spLocks noGrp="1"/>
          </p:cNvSpPr>
          <p:nvPr>
            <p:ph type="title"/>
          </p:nvPr>
        </p:nvSpPr>
        <p:spPr>
          <a:xfrm>
            <a:off x="2164995" y="584912"/>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lv-LV"/>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7A6352A8-4051-42C6-9299-7D554D330AD5}" type="slidenum">
              <a:rPr lang="lv-LV" smtClean="0"/>
              <a:t>‹#›</a:t>
            </a:fld>
            <a:endParaRPr lang="lv-LV"/>
          </a:p>
        </p:txBody>
      </p:sp>
      <p:pic>
        <p:nvPicPr>
          <p:cNvPr id="8" name="Picture 7" descr="A green rectangle in a black background&#10;&#10;Description automatically generated">
            <a:extLst>
              <a:ext uri="{FF2B5EF4-FFF2-40B4-BE49-F238E27FC236}">
                <a16:creationId xmlns:a16="http://schemas.microsoft.com/office/drawing/2014/main" id="{15AE9A61-238C-6442-52C8-EFDAF9787C9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462206" y="-285"/>
            <a:ext cx="1799211" cy="1799211"/>
          </a:xfrm>
          <a:prstGeom prst="rect">
            <a:avLst/>
          </a:prstGeom>
        </p:spPr>
      </p:pic>
    </p:spTree>
    <p:extLst>
      <p:ext uri="{BB962C8B-B14F-4D97-AF65-F5344CB8AC3E}">
        <p14:creationId xmlns:p14="http://schemas.microsoft.com/office/powerpoint/2010/main" val="2255474675"/>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7" r:id="rId18"/>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53E375-BBEB-A277-3940-016E2DF64D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0E2898C8-8E7E-8CAE-A668-A630F095DF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494C5FB-98D4-216C-CE92-021E31C51B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lv-LV"/>
          </a:p>
        </p:txBody>
      </p:sp>
      <p:sp>
        <p:nvSpPr>
          <p:cNvPr id="5" name="Footer Placeholder 4">
            <a:extLst>
              <a:ext uri="{FF2B5EF4-FFF2-40B4-BE49-F238E27FC236}">
                <a16:creationId xmlns:a16="http://schemas.microsoft.com/office/drawing/2014/main" id="{0DDEAF46-04F9-F251-F914-770157EB68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a:p>
        </p:txBody>
      </p:sp>
      <p:sp>
        <p:nvSpPr>
          <p:cNvPr id="6" name="Slide Number Placeholder 5">
            <a:extLst>
              <a:ext uri="{FF2B5EF4-FFF2-40B4-BE49-F238E27FC236}">
                <a16:creationId xmlns:a16="http://schemas.microsoft.com/office/drawing/2014/main" id="{24F3E0C9-26D5-7BBA-EC0A-B09BF568C6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DDCB47-265F-4369-B4B2-0FAA8CD44559}" type="slidenum">
              <a:rPr lang="lv-LV" smtClean="0"/>
              <a:t>‹#›</a:t>
            </a:fld>
            <a:endParaRPr lang="lv-LV"/>
          </a:p>
        </p:txBody>
      </p:sp>
    </p:spTree>
    <p:extLst>
      <p:ext uri="{BB962C8B-B14F-4D97-AF65-F5344CB8AC3E}">
        <p14:creationId xmlns:p14="http://schemas.microsoft.com/office/powerpoint/2010/main" val="183616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94" r:id="rId16"/>
    <p:sldLayoutId id="2147483819" r:id="rId1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404DA1C-108B-4B9A-9E15-7AFB00F27D0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5AA6B3FB-7A0A-4DEE-8514-B2571401BF78}"/>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F4D77352-6957-4DCA-8333-0B27B383CA07}"/>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413C3402-B4CF-4E0A-B1AC-58845FAEBFE8}" type="datetime1">
              <a:rPr lang="en-US"/>
              <a:pPr>
                <a:defRPr/>
              </a:pPr>
              <a:t>4/27/2026</a:t>
            </a:fld>
            <a:endParaRPr lang="en-US"/>
          </a:p>
        </p:txBody>
      </p:sp>
      <p:sp>
        <p:nvSpPr>
          <p:cNvPr id="5" name="Footer Placeholder 4">
            <a:extLst>
              <a:ext uri="{FF2B5EF4-FFF2-40B4-BE49-F238E27FC236}">
                <a16:creationId xmlns:a16="http://schemas.microsoft.com/office/drawing/2014/main" id="{634BA068-C847-4FA5-913B-D95A006B8671}"/>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6ED76D76-89D7-49E5-84B6-872233876D42}"/>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97B9F516-C71F-41B2-988A-4CDDC11D72A9}" type="slidenum">
              <a:rPr lang="en-US" altLang="en-US"/>
              <a:pPr>
                <a:defRPr/>
              </a:pPr>
              <a:t>‹#›</a:t>
            </a:fld>
            <a:endParaRPr lang="en-US" altLang="en-US"/>
          </a:p>
        </p:txBody>
      </p:sp>
    </p:spTree>
    <p:extLst>
      <p:ext uri="{BB962C8B-B14F-4D97-AF65-F5344CB8AC3E}">
        <p14:creationId xmlns:p14="http://schemas.microsoft.com/office/powerpoint/2010/main" val="3017996361"/>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3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openxmlformats.org/officeDocument/2006/relationships/image" Target="../media/image16.png"/><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0.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sv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9.png"/><Relationship Id="rId5" Type="http://schemas.openxmlformats.org/officeDocument/2006/relationships/image" Target="../media/image22.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4.svg"/><Relationship Id="rId7"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17.png"/><Relationship Id="rId5" Type="http://schemas.openxmlformats.org/officeDocument/2006/relationships/image" Target="../media/image26.svg"/><Relationship Id="rId10" Type="http://schemas.openxmlformats.org/officeDocument/2006/relationships/image" Target="../media/image27.png"/><Relationship Id="rId4" Type="http://schemas.openxmlformats.org/officeDocument/2006/relationships/image" Target="../media/image25.svg"/><Relationship Id="rId9"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30.xml"/><Relationship Id="rId5" Type="http://schemas.openxmlformats.org/officeDocument/2006/relationships/image" Target="../media/image22.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37.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5.xml"/><Relationship Id="rId4" Type="http://schemas.openxmlformats.org/officeDocument/2006/relationships/chart" Target="../charts/chart8.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37.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37.xml"/><Relationship Id="rId5" Type="http://schemas.openxmlformats.org/officeDocument/2006/relationships/image" Target="../media/image35.pn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30.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chart" Target="../charts/chart10.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37.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8" Type="http://schemas.openxmlformats.org/officeDocument/2006/relationships/hyperlink" Target="https://www.remigracija.lv/" TargetMode="External"/><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45.xml"/><Relationship Id="rId6" Type="http://schemas.openxmlformats.org/officeDocument/2006/relationships/image" Target="../media/image38.png"/><Relationship Id="rId5" Type="http://schemas.openxmlformats.org/officeDocument/2006/relationships/image" Target="../media/image27.pn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3" Type="http://schemas.openxmlformats.org/officeDocument/2006/relationships/hyperlink" Target="http://Latvija.gov.lv" TargetMode="External"/><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30.xml"/><Relationship Id="rId5" Type="http://schemas.openxmlformats.org/officeDocument/2006/relationships/chart" Target="../charts/chart11.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hyperlink" Target="http://latvija.lv/" TargetMode="External"/><Relationship Id="rId2" Type="http://schemas.openxmlformats.org/officeDocument/2006/relationships/notesSlide" Target="../notesSlides/notesSlide29.xml"/><Relationship Id="rId1" Type="http://schemas.openxmlformats.org/officeDocument/2006/relationships/slideLayout" Target="../slideLayouts/slideLayout1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5.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slideLayout" Target="../slideLayouts/slideLayout17.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30.xml"/><Relationship Id="rId1" Type="http://schemas.openxmlformats.org/officeDocument/2006/relationships/slideLayout" Target="../slideLayouts/slideLayout17.xml"/><Relationship Id="rId5" Type="http://schemas.openxmlformats.org/officeDocument/2006/relationships/chart" Target="../charts/chart14.xml"/><Relationship Id="rId4" Type="http://schemas.openxmlformats.org/officeDocument/2006/relationships/chart" Target="../charts/chart13.xml"/></Relationships>
</file>

<file path=ppt/slides/_rels/slide45.xml.rels><?xml version="1.0" encoding="UTF-8" standalone="yes"?>
<Relationships xmlns="http://schemas.openxmlformats.org/package/2006/relationships"><Relationship Id="rId8" Type="http://schemas.openxmlformats.org/officeDocument/2006/relationships/image" Target="cid:image007.png@01D9A8E1.9CACD260" TargetMode="External"/><Relationship Id="rId13" Type="http://schemas.openxmlformats.org/officeDocument/2006/relationships/hyperlink" Target="https://www.varam.gov.lv/lv" TargetMode="External"/><Relationship Id="rId3" Type="http://schemas.openxmlformats.org/officeDocument/2006/relationships/hyperlink" Target="https://twitter.com/VARAM_Latvija" TargetMode="External"/><Relationship Id="rId7" Type="http://schemas.openxmlformats.org/officeDocument/2006/relationships/image" Target="../media/image54.png"/><Relationship Id="rId12" Type="http://schemas.openxmlformats.org/officeDocument/2006/relationships/image" Target="cid:image011.png@01D9A8E1.9CACD260" TargetMode="External"/><Relationship Id="rId2" Type="http://schemas.openxmlformats.org/officeDocument/2006/relationships/notesSlide" Target="../notesSlides/notesSlide31.xml"/><Relationship Id="rId1" Type="http://schemas.openxmlformats.org/officeDocument/2006/relationships/slideLayout" Target="../slideLayouts/slideLayout32.xml"/><Relationship Id="rId6" Type="http://schemas.openxmlformats.org/officeDocument/2006/relationships/image" Target="cid:image006.png@01D9A8E1.9CACD260" TargetMode="External"/><Relationship Id="rId11" Type="http://schemas.openxmlformats.org/officeDocument/2006/relationships/image" Target="../media/image56.png"/><Relationship Id="rId5" Type="http://schemas.openxmlformats.org/officeDocument/2006/relationships/image" Target="../media/image53.png"/><Relationship Id="rId10" Type="http://schemas.openxmlformats.org/officeDocument/2006/relationships/image" Target="../media/image55.png"/><Relationship Id="rId4" Type="http://schemas.openxmlformats.org/officeDocument/2006/relationships/image" Target="../media/image52.png"/><Relationship Id="rId9" Type="http://schemas.openxmlformats.org/officeDocument/2006/relationships/hyperlink" Target="https://www.linkedin.com/company/vides-aizsardz%C4%ABbas-un-re%C4%A3ion%C4%81l%C4%81s-att%C4%ABst%C4%ABbas-ministrija/"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7.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3" Type="http://schemas.openxmlformats.org/officeDocument/2006/relationships/image" Target="../media/image15.png"/><Relationship Id="rId7" Type="http://schemas.openxmlformats.org/officeDocument/2006/relationships/diagramQuickStyle" Target="../diagrams/quickStyle1.xml"/><Relationship Id="rId12" Type="http://schemas.openxmlformats.org/officeDocument/2006/relationships/diagramQuickStyle" Target="../diagrams/quickStyle2.xm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0" Type="http://schemas.openxmlformats.org/officeDocument/2006/relationships/diagramData" Target="../diagrams/data2.xml"/><Relationship Id="rId4" Type="http://schemas.microsoft.com/office/2007/relationships/hdphoto" Target="../media/hdphoto1.wdp"/><Relationship Id="rId9" Type="http://schemas.microsoft.com/office/2007/relationships/diagramDrawing" Target="../diagrams/drawing1.xml"/><Relationship Id="rId14"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yellow building with windows&#10;&#10;AI-generated content may be incorrect.">
            <a:extLst>
              <a:ext uri="{FF2B5EF4-FFF2-40B4-BE49-F238E27FC236}">
                <a16:creationId xmlns:a16="http://schemas.microsoft.com/office/drawing/2014/main" id="{0D714FF6-4BEB-D37D-B5D8-3EF200568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C85E7472-129D-66D2-ACAE-882DC3835ABE}"/>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9" name="Text Placeholder 1">
            <a:extLst>
              <a:ext uri="{FF2B5EF4-FFF2-40B4-BE49-F238E27FC236}">
                <a16:creationId xmlns:a16="http://schemas.microsoft.com/office/drawing/2014/main" id="{64E5716D-F6B5-5CBE-9D30-8FE18B60B230}"/>
              </a:ext>
            </a:extLst>
          </p:cNvPr>
          <p:cNvSpPr>
            <a:spLocks noGrp="1"/>
          </p:cNvSpPr>
          <p:nvPr>
            <p:ph type="body" sz="quarter" idx="10"/>
          </p:nvPr>
        </p:nvSpPr>
        <p:spPr>
          <a:xfrm>
            <a:off x="280987" y="2485845"/>
            <a:ext cx="6219825" cy="1387537"/>
          </a:xfrm>
        </p:spPr>
        <p:txBody>
          <a:bodyPr wrap="square">
            <a:spAutoFit/>
          </a:bodyPr>
          <a:lstStyle/>
          <a:p>
            <a:pPr algn="ctr"/>
            <a:r>
              <a:rPr lang="lv-LV" altLang="lv-LV" sz="2800" b="1" dirty="0">
                <a:solidFill>
                  <a:srgbClr val="29702A"/>
                </a:solidFill>
                <a:latin typeface="Verdana"/>
                <a:ea typeface="Verdana"/>
              </a:rPr>
              <a:t>Viedās administrācijas un reģionālās attīstības ministrija</a:t>
            </a:r>
          </a:p>
        </p:txBody>
      </p:sp>
      <p:sp>
        <p:nvSpPr>
          <p:cNvPr id="10" name="Text Placeholder 2">
            <a:extLst>
              <a:ext uri="{FF2B5EF4-FFF2-40B4-BE49-F238E27FC236}">
                <a16:creationId xmlns:a16="http://schemas.microsoft.com/office/drawing/2014/main" id="{226B63E0-7E85-D92E-83FB-9DD894A41CEF}"/>
              </a:ext>
            </a:extLst>
          </p:cNvPr>
          <p:cNvSpPr txBox="1">
            <a:spLocks/>
          </p:cNvSpPr>
          <p:nvPr/>
        </p:nvSpPr>
        <p:spPr bwMode="auto">
          <a:xfrm>
            <a:off x="438150" y="4305300"/>
            <a:ext cx="59055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lnSpcReduction="10000"/>
          </a:bodyPr>
          <a:lstStyle>
            <a:lvl1pPr marL="0" indent="0" algn="ctr" defTabSz="938213" rtl="0" eaLnBrk="0" fontAlgn="base" hangingPunct="0">
              <a:spcBef>
                <a:spcPct val="20000"/>
              </a:spcBef>
              <a:spcAft>
                <a:spcPct val="0"/>
              </a:spcAft>
              <a:buFont typeface="Arial" panose="020B0604020202020204" pitchFamily="34" charset="0"/>
              <a:buNone/>
              <a:defRPr sz="14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marR="0" lvl="0" indent="0" algn="ctr"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1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Informācija sagatavota, pamatojoties uz Likuma par budžetu un finanšu vadību 28.</a:t>
            </a:r>
            <a:r>
              <a:rPr kumimoji="0" lang="en-US" sz="1100" b="0" i="1" u="none" strike="noStrike" kern="1200" cap="none" spc="0" normalizeH="0" baseline="3000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1</a:t>
            </a:r>
            <a:r>
              <a:rPr kumimoji="0" lang="lv-LV" sz="11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pa</a:t>
            </a:r>
            <a:r>
              <a:rPr kumimoji="0" lang="en-US" sz="11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a:t>
            </a:r>
            <a:r>
              <a:rPr kumimoji="0" lang="lv-LV" sz="11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ta otro daļu, lai sniegtu attiecīgajām Saeimas komisijām informāciju par darbības mērķiem un rezultātiem, iepriekšējā gada budžeta izpildi, sasniegtajiem rezultātiem atbilstoši izlietotajiem resursiem un ieguvumu sabiedrībai un ietekmi uz nozaru politiku turpmāko finansēšanu vidējā termiņā.</a:t>
            </a:r>
          </a:p>
        </p:txBody>
      </p:sp>
      <p:sp>
        <p:nvSpPr>
          <p:cNvPr id="11" name="Text Placeholder 2">
            <a:extLst>
              <a:ext uri="{FF2B5EF4-FFF2-40B4-BE49-F238E27FC236}">
                <a16:creationId xmlns:a16="http://schemas.microsoft.com/office/drawing/2014/main" id="{1BA02F74-4E8B-9C33-7379-AD1D96559784}"/>
              </a:ext>
            </a:extLst>
          </p:cNvPr>
          <p:cNvSpPr txBox="1">
            <a:spLocks/>
          </p:cNvSpPr>
          <p:nvPr/>
        </p:nvSpPr>
        <p:spPr>
          <a:xfrm>
            <a:off x="1481136" y="6157119"/>
            <a:ext cx="3819525" cy="639762"/>
          </a:xfrm>
          <a:prstGeom prst="rect">
            <a:avLst/>
          </a:prstGeom>
        </p:spPr>
        <p:txBody>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marR="0" lvl="0" indent="0" algn="ctr"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alt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2026. </a:t>
            </a:r>
            <a:r>
              <a:rPr kumimoji="0" lang="lv-LV" altLang="lv-LV" sz="12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gada 30.aprīlis</a:t>
            </a:r>
            <a:endParaRPr kumimoji="0" lang="lv-LV" alt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2546104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00C2-5C94-149E-84ED-BE779891CD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4A6AC2-4B4D-CF80-3A07-D75478388381}"/>
              </a:ext>
            </a:extLst>
          </p:cNvPr>
          <p:cNvSpPr>
            <a:spLocks noGrp="1"/>
          </p:cNvSpPr>
          <p:nvPr>
            <p:ph type="title"/>
          </p:nvPr>
        </p:nvSpPr>
        <p:spPr>
          <a:xfrm>
            <a:off x="2387600" y="381000"/>
            <a:ext cx="8128000" cy="865909"/>
          </a:xfrm>
        </p:spPr>
        <p:txBody>
          <a:bodyPr>
            <a:normAutofit/>
          </a:bodyPr>
          <a:lstStyle/>
          <a:p>
            <a:pPr algn="ctr"/>
            <a:r>
              <a:rPr lang="lv-LV" dirty="0">
                <a:solidFill>
                  <a:srgbClr val="006600"/>
                </a:solidFill>
              </a:rPr>
              <a:t>2025. gada reformas </a:t>
            </a:r>
            <a:br>
              <a:rPr lang="lv-LV" dirty="0"/>
            </a:br>
            <a:endParaRPr lang="lv-LV" dirty="0"/>
          </a:p>
        </p:txBody>
      </p:sp>
      <p:sp>
        <p:nvSpPr>
          <p:cNvPr id="3" name="Rectangle: Beveled 2">
            <a:extLst>
              <a:ext uri="{FF2B5EF4-FFF2-40B4-BE49-F238E27FC236}">
                <a16:creationId xmlns:a16="http://schemas.microsoft.com/office/drawing/2014/main" id="{095F88EF-77E3-EBCA-B16C-4C5233C91A48}"/>
              </a:ext>
            </a:extLst>
          </p:cNvPr>
          <p:cNvSpPr/>
          <p:nvPr/>
        </p:nvSpPr>
        <p:spPr>
          <a:xfrm>
            <a:off x="2850245" y="1246909"/>
            <a:ext cx="1678929" cy="1129260"/>
          </a:xfrm>
          <a:prstGeom prst="bevel">
            <a:avLst/>
          </a:prstGeom>
          <a:solidFill>
            <a:srgbClr val="749E4A"/>
          </a:solidFill>
          <a:ln>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latin typeface="Verdana" panose="020B0604030504040204" pitchFamily="34" charset="0"/>
                <a:ea typeface="Verdana" panose="020B0604030504040204" pitchFamily="34" charset="0"/>
              </a:rPr>
              <a:t>DAP</a:t>
            </a:r>
          </a:p>
        </p:txBody>
      </p:sp>
      <p:sp>
        <p:nvSpPr>
          <p:cNvPr id="5" name="Rectangle: Beveled 4">
            <a:extLst>
              <a:ext uri="{FF2B5EF4-FFF2-40B4-BE49-F238E27FC236}">
                <a16:creationId xmlns:a16="http://schemas.microsoft.com/office/drawing/2014/main" id="{83C01DE9-3C9A-F804-23DA-D8E234A32012}"/>
              </a:ext>
            </a:extLst>
          </p:cNvPr>
          <p:cNvSpPr/>
          <p:nvPr/>
        </p:nvSpPr>
        <p:spPr>
          <a:xfrm>
            <a:off x="2850244" y="2568436"/>
            <a:ext cx="1678929" cy="1129260"/>
          </a:xfrm>
          <a:prstGeom prst="bevel">
            <a:avLst/>
          </a:prstGeom>
          <a:solidFill>
            <a:srgbClr val="749E4A"/>
          </a:solidFill>
          <a:ln>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latin typeface="Verdana" panose="020B0604030504040204" pitchFamily="34" charset="0"/>
                <a:ea typeface="Verdana" panose="020B0604030504040204" pitchFamily="34" charset="0"/>
              </a:rPr>
              <a:t>LNBD</a:t>
            </a:r>
          </a:p>
        </p:txBody>
      </p:sp>
      <p:sp>
        <p:nvSpPr>
          <p:cNvPr id="6" name="Arrow: Striped Right 5">
            <a:extLst>
              <a:ext uri="{FF2B5EF4-FFF2-40B4-BE49-F238E27FC236}">
                <a16:creationId xmlns:a16="http://schemas.microsoft.com/office/drawing/2014/main" id="{2E1C6A29-8F3C-C5FF-ED6F-E7C203E74502}"/>
              </a:ext>
            </a:extLst>
          </p:cNvPr>
          <p:cNvSpPr/>
          <p:nvPr/>
        </p:nvSpPr>
        <p:spPr>
          <a:xfrm>
            <a:off x="5265598" y="2018573"/>
            <a:ext cx="1611670" cy="1055804"/>
          </a:xfrm>
          <a:prstGeom prst="stripedRightArrow">
            <a:avLst/>
          </a:prstGeom>
          <a:solidFill>
            <a:schemeClr val="accent3">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dirty="0"/>
          </a:p>
        </p:txBody>
      </p:sp>
      <p:graphicFrame>
        <p:nvGraphicFramePr>
          <p:cNvPr id="12" name="Diagram 11">
            <a:extLst>
              <a:ext uri="{FF2B5EF4-FFF2-40B4-BE49-F238E27FC236}">
                <a16:creationId xmlns:a16="http://schemas.microsoft.com/office/drawing/2014/main" id="{15B65391-6BD6-B151-3194-CD5E69E1AD67}"/>
              </a:ext>
            </a:extLst>
          </p:cNvPr>
          <p:cNvGraphicFramePr/>
          <p:nvPr>
            <p:extLst>
              <p:ext uri="{D42A27DB-BD31-4B8C-83A1-F6EECF244321}">
                <p14:modId xmlns:p14="http://schemas.microsoft.com/office/powerpoint/2010/main" val="2905695039"/>
              </p:ext>
            </p:extLst>
          </p:nvPr>
        </p:nvGraphicFramePr>
        <p:xfrm>
          <a:off x="6877268" y="1496109"/>
          <a:ext cx="3127374" cy="1974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7">
            <a:extLst>
              <a:ext uri="{FF2B5EF4-FFF2-40B4-BE49-F238E27FC236}">
                <a16:creationId xmlns:a16="http://schemas.microsoft.com/office/drawing/2014/main" id="{82EF89E0-7BE7-CA12-1509-6827DB36247D}"/>
              </a:ext>
            </a:extLst>
          </p:cNvPr>
          <p:cNvSpPr/>
          <p:nvPr/>
        </p:nvSpPr>
        <p:spPr>
          <a:xfrm>
            <a:off x="7152930" y="1785367"/>
            <a:ext cx="2576050" cy="1395846"/>
          </a:xfrm>
          <a:prstGeom prst="ellipse">
            <a:avLst/>
          </a:prstGeom>
          <a:solidFill>
            <a:schemeClr val="accent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prstClr val="white"/>
                </a:solidFill>
                <a:effectLst/>
                <a:uLnTx/>
                <a:uFillTx/>
                <a:latin typeface="Times New Roman"/>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lang="lv-LV" b="1" noProof="0" dirty="0">
                <a:solidFill>
                  <a:prstClr val="white"/>
                </a:solidFill>
                <a:latin typeface="Times New Roman"/>
              </a:rPr>
              <a:t>        </a:t>
            </a:r>
            <a:r>
              <a:rPr kumimoji="0" lang="lv-LV" sz="240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rPr>
              <a:t>DAP</a:t>
            </a:r>
          </a:p>
        </p:txBody>
      </p:sp>
      <p:sp>
        <p:nvSpPr>
          <p:cNvPr id="9" name="TextBox 8">
            <a:extLst>
              <a:ext uri="{FF2B5EF4-FFF2-40B4-BE49-F238E27FC236}">
                <a16:creationId xmlns:a16="http://schemas.microsoft.com/office/drawing/2014/main" id="{2EAA0BBA-0368-51EF-8E11-91E4A4D0C9EC}"/>
              </a:ext>
            </a:extLst>
          </p:cNvPr>
          <p:cNvSpPr txBox="1"/>
          <p:nvPr/>
        </p:nvSpPr>
        <p:spPr>
          <a:xfrm>
            <a:off x="1463853" y="4168676"/>
            <a:ext cx="9641839" cy="2308324"/>
          </a:xfrm>
          <a:prstGeom prst="rect">
            <a:avLst/>
          </a:prstGeom>
          <a:noFill/>
        </p:spPr>
        <p:txBody>
          <a:bodyPr wrap="square" rtlCol="0">
            <a:spAutoFit/>
          </a:bodyPr>
          <a:lstStyle/>
          <a:p>
            <a:pPr algn="just"/>
            <a:r>
              <a:rPr lang="lv-LV" sz="1600" dirty="0">
                <a:latin typeface="Verdana" panose="020B0604030504040204" pitchFamily="34" charset="0"/>
                <a:ea typeface="Verdana" panose="020B0604030504040204" pitchFamily="34" charset="0"/>
              </a:rPr>
              <a:t>Ar 2026. gada 1. janvāri VARAM padotībā esoša iestāde </a:t>
            </a:r>
            <a:r>
              <a:rPr lang="lv-LV" sz="1600" b="1" dirty="0">
                <a:latin typeface="Verdana" panose="020B0604030504040204" pitchFamily="34" charset="0"/>
                <a:ea typeface="Verdana" panose="020B0604030504040204" pitchFamily="34" charset="0"/>
              </a:rPr>
              <a:t>Latvijas Nacionālais botāniskais dārzs (LNBD) pievienota Dabas aizsardzības pārvaldei (DAP)</a:t>
            </a:r>
            <a:r>
              <a:rPr lang="lv-LV" sz="1600" dirty="0">
                <a:latin typeface="Verdana" panose="020B0604030504040204" pitchFamily="34" charset="0"/>
                <a:ea typeface="Verdana" panose="020B0604030504040204" pitchFamily="34" charset="0"/>
              </a:rPr>
              <a:t>. Dabas aizsardzības pārvaldei nodotas 99 amata vietas, likvidētas septiņas amata vietas. Pievienojot LNBD Dabas aizsardzības pārvaldei, ietaupītie finanšu līdzekļi aptuveni </a:t>
            </a:r>
            <a:r>
              <a:rPr lang="lv-LV" sz="1600" dirty="0">
                <a:solidFill>
                  <a:srgbClr val="FF0000"/>
                </a:solidFill>
                <a:latin typeface="Verdana" panose="020B0604030504040204" pitchFamily="34" charset="0"/>
                <a:ea typeface="Verdana" panose="020B0604030504040204" pitchFamily="34" charset="0"/>
              </a:rPr>
              <a:t>146 632 </a:t>
            </a:r>
            <a:r>
              <a:rPr lang="lv-LV" sz="1600" i="1" dirty="0" err="1">
                <a:solidFill>
                  <a:srgbClr val="FF0000"/>
                </a:solidFill>
                <a:latin typeface="Verdana" panose="020B0604030504040204" pitchFamily="34" charset="0"/>
                <a:ea typeface="Verdana" panose="020B0604030504040204" pitchFamily="34" charset="0"/>
              </a:rPr>
              <a:t>euro</a:t>
            </a:r>
            <a:r>
              <a:rPr lang="lv-LV" sz="1600" i="1" dirty="0">
                <a:solidFill>
                  <a:srgbClr val="FF0000"/>
                </a:solidFill>
                <a:latin typeface="Verdana" panose="020B0604030504040204" pitchFamily="34" charset="0"/>
                <a:ea typeface="Verdana" panose="020B0604030504040204" pitchFamily="34" charset="0"/>
              </a:rPr>
              <a:t> apmērā </a:t>
            </a:r>
            <a:r>
              <a:rPr lang="lv-LV" sz="1600" dirty="0">
                <a:latin typeface="Verdana" panose="020B0604030504040204" pitchFamily="34" charset="0"/>
                <a:ea typeface="Verdana" panose="020B0604030504040204" pitchFamily="34" charset="0"/>
              </a:rPr>
              <a:t>no 7 amatu likvidēšanas novirzīti darbinieku atalgojuma izlīdzināšanai, lai nodrošinātu vienotu un taisnīgu atalgojuma līmeni, atbilstoši valsts pārvaldei noteiktajai atalgojuma sistēmai.</a:t>
            </a:r>
          </a:p>
          <a:p>
            <a:pPr algn="just"/>
            <a:r>
              <a:rPr lang="lv-LV" sz="1600" dirty="0">
                <a:latin typeface="Verdana" panose="020B0604030504040204" pitchFamily="34" charset="0"/>
                <a:ea typeface="Verdana" panose="020B0604030504040204" pitchFamily="34" charset="0"/>
              </a:rPr>
              <a:t>Iestāžu apvienošanas mērķis – mazināt administratīvo slogu un stiprināt dabas aizsardzības politikas īstenošanu, tostarp starptautisko saistību izpildē, </a:t>
            </a:r>
            <a:r>
              <a:rPr lang="lv-LV" sz="1600" dirty="0" err="1">
                <a:latin typeface="Verdana" panose="020B0604030504040204" pitchFamily="34" charset="0"/>
                <a:ea typeface="Verdana" panose="020B0604030504040204" pitchFamily="34" charset="0"/>
              </a:rPr>
              <a:t>efektivizējot</a:t>
            </a:r>
            <a:r>
              <a:rPr lang="lv-LV" sz="1600" dirty="0">
                <a:latin typeface="Verdana" panose="020B0604030504040204" pitchFamily="34" charset="0"/>
                <a:ea typeface="Verdana" panose="020B0604030504040204" pitchFamily="34" charset="0"/>
              </a:rPr>
              <a:t> iestāžu pārvaldību un funkcijas.</a:t>
            </a:r>
          </a:p>
        </p:txBody>
      </p:sp>
      <p:sp>
        <p:nvSpPr>
          <p:cNvPr id="14" name="Right Brace 13">
            <a:extLst>
              <a:ext uri="{FF2B5EF4-FFF2-40B4-BE49-F238E27FC236}">
                <a16:creationId xmlns:a16="http://schemas.microsoft.com/office/drawing/2014/main" id="{42616AE7-976B-A935-6C66-9DC3ACD475FF}"/>
              </a:ext>
            </a:extLst>
          </p:cNvPr>
          <p:cNvSpPr/>
          <p:nvPr/>
        </p:nvSpPr>
        <p:spPr>
          <a:xfrm>
            <a:off x="4804835" y="1466010"/>
            <a:ext cx="267424" cy="2162714"/>
          </a:xfrm>
          <a:prstGeom prst="rightBrace">
            <a:avLst>
              <a:gd name="adj1" fmla="val 38532"/>
              <a:gd name="adj2" fmla="val 50000"/>
            </a:avLst>
          </a:prstGeom>
          <a:noFill/>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805594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45EE1-E833-C279-8AAF-3F663A824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7AFA38-6EB1-8F17-E8B2-6E8D9BFC068C}"/>
              </a:ext>
            </a:extLst>
          </p:cNvPr>
          <p:cNvSpPr>
            <a:spLocks noGrp="1"/>
          </p:cNvSpPr>
          <p:nvPr>
            <p:ph type="title"/>
          </p:nvPr>
        </p:nvSpPr>
        <p:spPr>
          <a:xfrm>
            <a:off x="2387600" y="381000"/>
            <a:ext cx="8128000" cy="865909"/>
          </a:xfrm>
        </p:spPr>
        <p:txBody>
          <a:bodyPr>
            <a:normAutofit fontScale="90000"/>
          </a:bodyPr>
          <a:lstStyle/>
          <a:p>
            <a:pPr algn="ctr"/>
            <a:r>
              <a:rPr lang="lv-LV" dirty="0">
                <a:solidFill>
                  <a:srgbClr val="006600"/>
                </a:solidFill>
              </a:rPr>
              <a:t>2025. gada faktisko izdevumu sadalījums pa politikas un darbības jomām</a:t>
            </a:r>
            <a:br>
              <a:rPr lang="lv-LV" dirty="0"/>
            </a:br>
            <a:endParaRPr lang="lv-LV" dirty="0"/>
          </a:p>
        </p:txBody>
      </p:sp>
      <p:graphicFrame>
        <p:nvGraphicFramePr>
          <p:cNvPr id="7" name="Chart 6">
            <a:extLst>
              <a:ext uri="{FF2B5EF4-FFF2-40B4-BE49-F238E27FC236}">
                <a16:creationId xmlns:a16="http://schemas.microsoft.com/office/drawing/2014/main" id="{7020C3BF-686B-8071-22F8-CAD4393338C4}"/>
              </a:ext>
            </a:extLst>
          </p:cNvPr>
          <p:cNvGraphicFramePr>
            <a:graphicFrameLocks/>
          </p:cNvGraphicFramePr>
          <p:nvPr/>
        </p:nvGraphicFramePr>
        <p:xfrm>
          <a:off x="3074666" y="1686206"/>
          <a:ext cx="6096000" cy="45268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0E5219BC-B412-0B22-9D4F-EDDAB1889F3C}"/>
              </a:ext>
            </a:extLst>
          </p:cNvPr>
          <p:cNvGraphicFramePr>
            <a:graphicFrameLocks/>
          </p:cNvGraphicFramePr>
          <p:nvPr>
            <p:extLst>
              <p:ext uri="{D42A27DB-BD31-4B8C-83A1-F6EECF244321}">
                <p14:modId xmlns:p14="http://schemas.microsoft.com/office/powerpoint/2010/main" val="4057249746"/>
              </p:ext>
            </p:extLst>
          </p:nvPr>
        </p:nvGraphicFramePr>
        <p:xfrm>
          <a:off x="272143" y="1444000"/>
          <a:ext cx="11462657" cy="5011229"/>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12963DA4-3AF1-0223-B4DE-782A3C1FADE1}"/>
              </a:ext>
            </a:extLst>
          </p:cNvPr>
          <p:cNvSpPr txBox="1"/>
          <p:nvPr/>
        </p:nvSpPr>
        <p:spPr>
          <a:xfrm>
            <a:off x="4488630" y="4271257"/>
            <a:ext cx="1796143" cy="461665"/>
          </a:xfrm>
          <a:prstGeom prst="rect">
            <a:avLst/>
          </a:prstGeom>
          <a:noFill/>
        </p:spPr>
        <p:txBody>
          <a:bodyPr wrap="square" rtlCol="0">
            <a:spAutoFit/>
          </a:bodyPr>
          <a:lstStyle/>
          <a:p>
            <a:pPr algn="ctr"/>
            <a:r>
              <a:rPr lang="lv-LV" sz="2400" dirty="0">
                <a:solidFill>
                  <a:schemeClr val="bg1"/>
                </a:solidFill>
                <a:latin typeface="Verdana" panose="020B0604030504040204" pitchFamily="34" charset="0"/>
                <a:ea typeface="Verdana" panose="020B0604030504040204" pitchFamily="34" charset="0"/>
              </a:rPr>
              <a:t>78,5 milj</a:t>
            </a:r>
            <a:r>
              <a:rPr lang="lv-LV" dirty="0">
                <a:solidFill>
                  <a:schemeClr val="bg1"/>
                </a:solidFill>
              </a:rPr>
              <a:t>.</a:t>
            </a:r>
          </a:p>
        </p:txBody>
      </p:sp>
      <p:sp>
        <p:nvSpPr>
          <p:cNvPr id="13" name="TextBox 12">
            <a:extLst>
              <a:ext uri="{FF2B5EF4-FFF2-40B4-BE49-F238E27FC236}">
                <a16:creationId xmlns:a16="http://schemas.microsoft.com/office/drawing/2014/main" id="{482B8D6F-324C-D5D0-1312-B6D2D6F158AB}"/>
              </a:ext>
            </a:extLst>
          </p:cNvPr>
          <p:cNvSpPr txBox="1"/>
          <p:nvPr/>
        </p:nvSpPr>
        <p:spPr>
          <a:xfrm>
            <a:off x="5726038" y="2487077"/>
            <a:ext cx="1545620" cy="707886"/>
          </a:xfrm>
          <a:prstGeom prst="rect">
            <a:avLst/>
          </a:prstGeom>
          <a:noFill/>
        </p:spPr>
        <p:txBody>
          <a:bodyPr wrap="square" rtlCol="0">
            <a:spAutoFit/>
          </a:bodyPr>
          <a:lstStyle/>
          <a:p>
            <a:pPr algn="ctr"/>
            <a:r>
              <a:rPr lang="lv-LV" sz="2000" dirty="0">
                <a:solidFill>
                  <a:schemeClr val="bg1"/>
                </a:solidFill>
                <a:latin typeface="Verdana" panose="020B0604030504040204" pitchFamily="34" charset="0"/>
                <a:ea typeface="Verdana" panose="020B0604030504040204" pitchFamily="34" charset="0"/>
              </a:rPr>
              <a:t>12,6 </a:t>
            </a:r>
          </a:p>
          <a:p>
            <a:pPr algn="ctr"/>
            <a:r>
              <a:rPr lang="lv-LV" sz="2000" dirty="0">
                <a:solidFill>
                  <a:schemeClr val="bg1"/>
                </a:solidFill>
                <a:latin typeface="Verdana" panose="020B0604030504040204" pitchFamily="34" charset="0"/>
                <a:ea typeface="Verdana" panose="020B0604030504040204" pitchFamily="34" charset="0"/>
              </a:rPr>
              <a:t>milj</a:t>
            </a:r>
            <a:r>
              <a:rPr lang="lv-LV" sz="2000" dirty="0">
                <a:solidFill>
                  <a:schemeClr val="bg1"/>
                </a:solidFill>
              </a:rPr>
              <a:t>.</a:t>
            </a:r>
          </a:p>
        </p:txBody>
      </p:sp>
      <p:sp>
        <p:nvSpPr>
          <p:cNvPr id="14" name="TextBox 13">
            <a:extLst>
              <a:ext uri="{FF2B5EF4-FFF2-40B4-BE49-F238E27FC236}">
                <a16:creationId xmlns:a16="http://schemas.microsoft.com/office/drawing/2014/main" id="{208BAB71-7EB0-6D57-95AB-A42687FC8C45}"/>
              </a:ext>
            </a:extLst>
          </p:cNvPr>
          <p:cNvSpPr txBox="1"/>
          <p:nvPr/>
        </p:nvSpPr>
        <p:spPr>
          <a:xfrm>
            <a:off x="6426286" y="3667792"/>
            <a:ext cx="1796143" cy="461665"/>
          </a:xfrm>
          <a:prstGeom prst="rect">
            <a:avLst/>
          </a:prstGeom>
          <a:noFill/>
        </p:spPr>
        <p:txBody>
          <a:bodyPr wrap="square" rtlCol="0">
            <a:spAutoFit/>
          </a:bodyPr>
          <a:lstStyle/>
          <a:p>
            <a:pPr algn="ctr"/>
            <a:r>
              <a:rPr lang="lv-LV" sz="2400" dirty="0">
                <a:solidFill>
                  <a:schemeClr val="bg1"/>
                </a:solidFill>
                <a:latin typeface="Verdana" panose="020B0604030504040204" pitchFamily="34" charset="0"/>
                <a:ea typeface="Verdana" panose="020B0604030504040204" pitchFamily="34" charset="0"/>
              </a:rPr>
              <a:t>22,8 milj</a:t>
            </a:r>
            <a:r>
              <a:rPr lang="lv-LV" dirty="0">
                <a:solidFill>
                  <a:schemeClr val="bg1"/>
                </a:solidFill>
              </a:rPr>
              <a:t>.</a:t>
            </a:r>
          </a:p>
        </p:txBody>
      </p:sp>
      <p:pic>
        <p:nvPicPr>
          <p:cNvPr id="15" name="Picture 14" descr="A green line in a black background&#10;&#10;AI-generated content may be incorrect.">
            <a:extLst>
              <a:ext uri="{FF2B5EF4-FFF2-40B4-BE49-F238E27FC236}">
                <a16:creationId xmlns:a16="http://schemas.microsoft.com/office/drawing/2014/main" id="{5A990169-8918-085F-22B1-B6AF4AB794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0800000">
            <a:off x="3021334" y="3956878"/>
            <a:ext cx="796974" cy="353943"/>
          </a:xfrm>
          <a:prstGeom prst="rect">
            <a:avLst/>
          </a:prstGeom>
        </p:spPr>
      </p:pic>
      <p:pic>
        <p:nvPicPr>
          <p:cNvPr id="16" name="Picture 15" descr="A green line in a black background&#10;&#10;AI-generated content may be incorrect.">
            <a:extLst>
              <a:ext uri="{FF2B5EF4-FFF2-40B4-BE49-F238E27FC236}">
                <a16:creationId xmlns:a16="http://schemas.microsoft.com/office/drawing/2014/main" id="{D2E72094-0507-6462-BA5F-2427993C0D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4357" y="1757776"/>
            <a:ext cx="796974" cy="353943"/>
          </a:xfrm>
          <a:prstGeom prst="rect">
            <a:avLst/>
          </a:prstGeom>
        </p:spPr>
      </p:pic>
      <p:pic>
        <p:nvPicPr>
          <p:cNvPr id="17" name="Picture 16" descr="A green line in a black background&#10;&#10;AI-generated content may be incorrect.">
            <a:extLst>
              <a:ext uri="{FF2B5EF4-FFF2-40B4-BE49-F238E27FC236}">
                <a16:creationId xmlns:a16="http://schemas.microsoft.com/office/drawing/2014/main" id="{AD3ED358-40BE-681D-30B1-FDD701AD96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90322" y="4555950"/>
            <a:ext cx="796974" cy="353943"/>
          </a:xfrm>
          <a:prstGeom prst="rect">
            <a:avLst/>
          </a:prstGeom>
        </p:spPr>
      </p:pic>
    </p:spTree>
    <p:extLst>
      <p:ext uri="{BB962C8B-B14F-4D97-AF65-F5344CB8AC3E}">
        <p14:creationId xmlns:p14="http://schemas.microsoft.com/office/powerpoint/2010/main" val="47279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637AC-25B5-317C-5D98-8B7B9EF2C4ED}"/>
              </a:ext>
            </a:extLst>
          </p:cNvPr>
          <p:cNvSpPr>
            <a:spLocks noGrp="1"/>
          </p:cNvSpPr>
          <p:nvPr>
            <p:ph type="title"/>
          </p:nvPr>
        </p:nvSpPr>
        <p:spPr>
          <a:xfrm>
            <a:off x="2066529" y="236113"/>
            <a:ext cx="8950325" cy="731826"/>
          </a:xfrm>
        </p:spPr>
        <p:txBody>
          <a:bodyPr>
            <a:normAutofit/>
          </a:bodyPr>
          <a:lstStyle/>
          <a:p>
            <a:pPr algn="ctr"/>
            <a:r>
              <a:rPr lang="lv-LV" sz="2000" dirty="0">
                <a:solidFill>
                  <a:srgbClr val="006600"/>
                </a:solidFill>
                <a:cs typeface="Times New Roman" panose="02020603050405020304" pitchFamily="18" charset="0"/>
              </a:rPr>
              <a:t>2021.-2027. gada plānošanas perioda VARAM atbildības investīcijas un to progress</a:t>
            </a:r>
            <a:endParaRPr lang="lv-LV" sz="2000" dirty="0">
              <a:solidFill>
                <a:srgbClr val="FF0000"/>
              </a:solidFill>
              <a:cs typeface="Times New Roman" panose="02020603050405020304" pitchFamily="18" charset="0"/>
            </a:endParaRPr>
          </a:p>
        </p:txBody>
      </p:sp>
      <p:sp>
        <p:nvSpPr>
          <p:cNvPr id="9" name="Left Brace 8">
            <a:extLst>
              <a:ext uri="{FF2B5EF4-FFF2-40B4-BE49-F238E27FC236}">
                <a16:creationId xmlns:a16="http://schemas.microsoft.com/office/drawing/2014/main" id="{E41A64A5-5528-4DDF-1826-B3C3D7CBF24A}"/>
              </a:ext>
            </a:extLst>
          </p:cNvPr>
          <p:cNvSpPr/>
          <p:nvPr/>
        </p:nvSpPr>
        <p:spPr>
          <a:xfrm>
            <a:off x="8073747" y="1738028"/>
            <a:ext cx="132059" cy="731826"/>
          </a:xfrm>
          <a:prstGeom prst="leftBrace">
            <a:avLst>
              <a:gd name="adj1" fmla="val 35000"/>
              <a:gd name="adj2" fmla="val 50000"/>
            </a:avLst>
          </a:prstGeom>
          <a:ln>
            <a:solidFill>
              <a:srgbClr val="527E52"/>
            </a:solidFill>
          </a:ln>
        </p:spPr>
        <p:style>
          <a:lnRef idx="2">
            <a:scrgbClr r="0" g="0" b="0"/>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23" name="TextBox 22">
            <a:extLst>
              <a:ext uri="{FF2B5EF4-FFF2-40B4-BE49-F238E27FC236}">
                <a16:creationId xmlns:a16="http://schemas.microsoft.com/office/drawing/2014/main" id="{FA769E74-46F5-8085-B827-07A75F43AB35}"/>
              </a:ext>
            </a:extLst>
          </p:cNvPr>
          <p:cNvSpPr txBox="1"/>
          <p:nvPr/>
        </p:nvSpPr>
        <p:spPr>
          <a:xfrm>
            <a:off x="6082052" y="1918635"/>
            <a:ext cx="2007089" cy="4616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VARAM atbildības pasākumi KOPĀ</a:t>
            </a:r>
          </a:p>
        </p:txBody>
      </p:sp>
      <p:grpSp>
        <p:nvGrpSpPr>
          <p:cNvPr id="25" name="Group 24">
            <a:extLst>
              <a:ext uri="{FF2B5EF4-FFF2-40B4-BE49-F238E27FC236}">
                <a16:creationId xmlns:a16="http://schemas.microsoft.com/office/drawing/2014/main" id="{B2178BBD-B470-93B8-8E14-019EFCB39161}"/>
              </a:ext>
            </a:extLst>
          </p:cNvPr>
          <p:cNvGrpSpPr/>
          <p:nvPr/>
        </p:nvGrpSpPr>
        <p:grpSpPr>
          <a:xfrm>
            <a:off x="8356832" y="1721885"/>
            <a:ext cx="3745472" cy="764113"/>
            <a:chOff x="7310097" y="502295"/>
            <a:chExt cx="3835168" cy="1434167"/>
          </a:xfrm>
        </p:grpSpPr>
        <p:sp>
          <p:nvSpPr>
            <p:cNvPr id="26" name="Rectangle: Rounded Corners 25">
              <a:extLst>
                <a:ext uri="{FF2B5EF4-FFF2-40B4-BE49-F238E27FC236}">
                  <a16:creationId xmlns:a16="http://schemas.microsoft.com/office/drawing/2014/main" id="{C9D5D912-1141-543A-F9A8-83E7FA101FC4}"/>
                </a:ext>
              </a:extLst>
            </p:cNvPr>
            <p:cNvSpPr/>
            <p:nvPr/>
          </p:nvSpPr>
          <p:spPr>
            <a:xfrm>
              <a:off x="7310097" y="502295"/>
              <a:ext cx="3826797" cy="1434167"/>
            </a:xfrm>
            <a:prstGeom prst="roundRect">
              <a:avLst/>
            </a:prstGeom>
            <a:ln>
              <a:solidFill>
                <a:srgbClr val="99BD99"/>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27" name="Rectangle: Rounded Corners 4">
              <a:extLst>
                <a:ext uri="{FF2B5EF4-FFF2-40B4-BE49-F238E27FC236}">
                  <a16:creationId xmlns:a16="http://schemas.microsoft.com/office/drawing/2014/main" id="{47BCB4EE-E5A7-35C1-DC4F-0D4DC2D8B741}"/>
                </a:ext>
              </a:extLst>
            </p:cNvPr>
            <p:cNvSpPr txBox="1"/>
            <p:nvPr/>
          </p:nvSpPr>
          <p:spPr>
            <a:xfrm>
              <a:off x="7405813" y="824242"/>
              <a:ext cx="3739452" cy="32253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marR="0" lvl="1" indent="0" algn="l" defTabSz="711200" rtl="0" eaLnBrk="1" fontAlgn="auto" latinLnBrk="0" hangingPunct="1">
                <a:lnSpc>
                  <a:spcPct val="90000"/>
                </a:lnSpc>
                <a:spcBef>
                  <a:spcPct val="0"/>
                </a:spcBef>
                <a:spcAft>
                  <a:spcPct val="15000"/>
                </a:spcAft>
                <a:buClrTx/>
                <a:buSzTx/>
                <a:buFontTx/>
                <a:buNone/>
                <a:tabLst/>
                <a:defRPr/>
              </a:pPr>
              <a:endPar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endParaRPr>
            </a:p>
            <a:p>
              <a:pPr marL="285750" marR="0" lvl="1" indent="-285750" algn="l" defTabSz="7112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lv-LV" sz="1100" b="1">
                  <a:solidFill>
                    <a:prstClr val="black"/>
                  </a:solidFill>
                  <a:latin typeface="Verdana" panose="020B0604030504040204" pitchFamily="34" charset="0"/>
                  <a:ea typeface="Verdana" panose="020B0604030504040204" pitchFamily="34" charset="0"/>
                </a:rPr>
                <a:t>39</a:t>
              </a:r>
              <a:r>
                <a:rPr kumimoji="0" lang="lv-LV" sz="11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1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MK noteikumi</a:t>
              </a:r>
            </a:p>
            <a:p>
              <a:pPr marL="285750" marR="0" lvl="1" indent="-285750" algn="l" defTabSz="7112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lv-LV" sz="11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ES fondu finansējums </a:t>
              </a:r>
              <a:r>
                <a:rPr kumimoji="0" lang="lv-LV" sz="11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891,6</a:t>
              </a:r>
              <a:r>
                <a:rPr kumimoji="0" lang="lv-LV" sz="11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 milj. EUR</a:t>
              </a:r>
            </a:p>
          </p:txBody>
        </p:sp>
      </p:grpSp>
      <p:sp>
        <p:nvSpPr>
          <p:cNvPr id="28" name="TextBox 27">
            <a:extLst>
              <a:ext uri="{FF2B5EF4-FFF2-40B4-BE49-F238E27FC236}">
                <a16:creationId xmlns:a16="http://schemas.microsoft.com/office/drawing/2014/main" id="{D4034E1D-3A5C-8B7A-C70D-D75BA7D10FB3}"/>
              </a:ext>
            </a:extLst>
          </p:cNvPr>
          <p:cNvSpPr txBox="1"/>
          <p:nvPr/>
        </p:nvSpPr>
        <p:spPr>
          <a:xfrm>
            <a:off x="5991533" y="2971065"/>
            <a:ext cx="2007089" cy="46166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Normatīvais regulējums</a:t>
            </a:r>
          </a:p>
        </p:txBody>
      </p:sp>
      <p:sp>
        <p:nvSpPr>
          <p:cNvPr id="29" name="Left Brace 28">
            <a:extLst>
              <a:ext uri="{FF2B5EF4-FFF2-40B4-BE49-F238E27FC236}">
                <a16:creationId xmlns:a16="http://schemas.microsoft.com/office/drawing/2014/main" id="{4F52300A-A09F-10F0-4AA8-080B739D7284}"/>
              </a:ext>
            </a:extLst>
          </p:cNvPr>
          <p:cNvSpPr/>
          <p:nvPr/>
        </p:nvSpPr>
        <p:spPr>
          <a:xfrm>
            <a:off x="8049715" y="2674819"/>
            <a:ext cx="156091" cy="1107996"/>
          </a:xfrm>
          <a:prstGeom prst="leftBrace">
            <a:avLst>
              <a:gd name="adj1" fmla="val 35000"/>
              <a:gd name="adj2" fmla="val 50000"/>
            </a:avLst>
          </a:prstGeom>
          <a:ln>
            <a:solidFill>
              <a:srgbClr val="527E52"/>
            </a:solidFill>
          </a:ln>
        </p:spPr>
        <p:style>
          <a:lnRef idx="2">
            <a:scrgbClr r="0" g="0" b="0"/>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30" name="Rectangle: Rounded Corners 29">
            <a:extLst>
              <a:ext uri="{FF2B5EF4-FFF2-40B4-BE49-F238E27FC236}">
                <a16:creationId xmlns:a16="http://schemas.microsoft.com/office/drawing/2014/main" id="{70E34E30-1040-6BA7-A2CB-46F2C0E2C577}"/>
              </a:ext>
            </a:extLst>
          </p:cNvPr>
          <p:cNvSpPr/>
          <p:nvPr/>
        </p:nvSpPr>
        <p:spPr>
          <a:xfrm>
            <a:off x="8362852" y="2590848"/>
            <a:ext cx="3737297" cy="1222101"/>
          </a:xfrm>
          <a:prstGeom prst="roundRect">
            <a:avLst/>
          </a:prstGeom>
          <a:ln>
            <a:solidFill>
              <a:srgbClr val="99BD99"/>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31" name="Rectangle: Rounded Corners 4">
            <a:extLst>
              <a:ext uri="{FF2B5EF4-FFF2-40B4-BE49-F238E27FC236}">
                <a16:creationId xmlns:a16="http://schemas.microsoft.com/office/drawing/2014/main" id="{76027153-9912-C8D2-004C-657327D8D0BA}"/>
              </a:ext>
            </a:extLst>
          </p:cNvPr>
          <p:cNvSpPr txBox="1"/>
          <p:nvPr/>
        </p:nvSpPr>
        <p:spPr>
          <a:xfrm>
            <a:off x="8354677" y="2605075"/>
            <a:ext cx="3739452" cy="115929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285750" marR="0" lvl="1" indent="-285750" algn="l" defTabSz="711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Apstiprināti </a:t>
            </a:r>
            <a:r>
              <a:rPr kumimoji="0" lang="lv-LV" sz="1100" b="1"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38</a:t>
            </a:r>
            <a:r>
              <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 MK noteikumi</a:t>
            </a:r>
            <a:br>
              <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br>
            <a:r>
              <a:rPr kumimoji="0" lang="lv-LV" sz="9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(ES fondu finansējums </a:t>
            </a:r>
            <a:r>
              <a:rPr lang="lv-LV" sz="900" b="1">
                <a:solidFill>
                  <a:prstClr val="black">
                    <a:hueOff val="0"/>
                    <a:satOff val="0"/>
                    <a:lumOff val="0"/>
                    <a:alphaOff val="0"/>
                  </a:prstClr>
                </a:solidFill>
                <a:latin typeface="Verdana" panose="020B0604030504040204" pitchFamily="34" charset="0"/>
                <a:ea typeface="Verdana" panose="020B0604030504040204" pitchFamily="34" charset="0"/>
              </a:rPr>
              <a:t>875,1</a:t>
            </a:r>
            <a:r>
              <a:rPr kumimoji="0" lang="lv-LV" sz="9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 milj. EUR)</a:t>
            </a:r>
          </a:p>
          <a:p>
            <a:pPr marL="285750" lvl="1" indent="-285750" defTabSz="711200">
              <a:spcBef>
                <a:spcPts val="200"/>
              </a:spcBef>
              <a:spcAft>
                <a:spcPts val="200"/>
              </a:spcAft>
              <a:buFont typeface="Arial" panose="020B0604020202020204" pitchFamily="34" charset="0"/>
              <a:buChar char="•"/>
              <a:defRPr/>
            </a:pPr>
            <a:r>
              <a:rPr lang="lv-LV" sz="1100">
                <a:solidFill>
                  <a:prstClr val="black">
                    <a:hueOff val="0"/>
                    <a:satOff val="0"/>
                    <a:lumOff val="0"/>
                    <a:alphaOff val="0"/>
                  </a:prstClr>
                </a:solidFill>
                <a:latin typeface="Verdana" panose="020B0604030504040204" pitchFamily="34" charset="0"/>
                <a:ea typeface="Verdana" panose="020B0604030504040204" pitchFamily="34" charset="0"/>
              </a:rPr>
              <a:t>Saskaņošanā</a:t>
            </a:r>
            <a:r>
              <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 </a:t>
            </a:r>
            <a:r>
              <a:rPr lang="lv-LV" sz="1100" b="1">
                <a:solidFill>
                  <a:prstClr val="black">
                    <a:hueOff val="0"/>
                    <a:satOff val="0"/>
                    <a:lumOff val="0"/>
                    <a:alphaOff val="0"/>
                  </a:prstClr>
                </a:solidFill>
                <a:latin typeface="Verdana" panose="020B0604030504040204" pitchFamily="34" charset="0"/>
                <a:ea typeface="Verdana" panose="020B0604030504040204" pitchFamily="34" charset="0"/>
              </a:rPr>
              <a:t>1</a:t>
            </a:r>
            <a:r>
              <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 MK noteikumi</a:t>
            </a:r>
            <a:br>
              <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br>
            <a:r>
              <a:rPr kumimoji="0" lang="lv-LV" sz="9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(ES fondu finansējums 16,5 milj. EUR)</a:t>
            </a:r>
          </a:p>
        </p:txBody>
      </p:sp>
      <p:sp>
        <p:nvSpPr>
          <p:cNvPr id="15" name="TextBox 14">
            <a:extLst>
              <a:ext uri="{FF2B5EF4-FFF2-40B4-BE49-F238E27FC236}">
                <a16:creationId xmlns:a16="http://schemas.microsoft.com/office/drawing/2014/main" id="{BDA83BEF-192A-1E93-9857-88BB22A22605}"/>
              </a:ext>
            </a:extLst>
          </p:cNvPr>
          <p:cNvSpPr txBox="1"/>
          <p:nvPr/>
        </p:nvSpPr>
        <p:spPr>
          <a:xfrm>
            <a:off x="6623956" y="3948356"/>
            <a:ext cx="1425759" cy="1107996"/>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Projektu atlases un īstenošana</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lv-LV" sz="1000" b="0" i="1" u="none" strike="noStrike" kern="1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000" b="0" i="1" u="none" strike="noStrike" kern="1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[dati uz 17</a:t>
            </a:r>
            <a:r>
              <a:rPr lang="lv-LV" sz="1000" i="1" kern="100">
                <a:solidFill>
                  <a:prstClr val="black"/>
                </a:solidFill>
                <a:latin typeface="Verdana" panose="020B0604030504040204" pitchFamily="34" charset="0"/>
                <a:ea typeface="Verdana" panose="020B0604030504040204" pitchFamily="34" charset="0"/>
                <a:cs typeface="Times New Roman" panose="02020603050405020304" pitchFamily="18" charset="0"/>
              </a:rPr>
              <a:t>.03</a:t>
            </a:r>
            <a:r>
              <a:rPr kumimoji="0" lang="lv-LV" sz="1000" b="0" i="1" u="none" strike="noStrike" kern="1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.2026.]</a:t>
            </a:r>
          </a:p>
        </p:txBody>
      </p:sp>
      <p:sp>
        <p:nvSpPr>
          <p:cNvPr id="16" name="Rectangle: Rounded Corners 15">
            <a:extLst>
              <a:ext uri="{FF2B5EF4-FFF2-40B4-BE49-F238E27FC236}">
                <a16:creationId xmlns:a16="http://schemas.microsoft.com/office/drawing/2014/main" id="{C6C2A4F9-9256-4057-9880-C80E3C224528}"/>
              </a:ext>
            </a:extLst>
          </p:cNvPr>
          <p:cNvSpPr/>
          <p:nvPr/>
        </p:nvSpPr>
        <p:spPr>
          <a:xfrm>
            <a:off x="8362853" y="3922708"/>
            <a:ext cx="3739451" cy="1159292"/>
          </a:xfrm>
          <a:prstGeom prst="roundRect">
            <a:avLst/>
          </a:prstGeom>
          <a:ln>
            <a:solidFill>
              <a:srgbClr val="99BD99"/>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18" name="Rectangle: Rounded Corners 17">
            <a:extLst>
              <a:ext uri="{FF2B5EF4-FFF2-40B4-BE49-F238E27FC236}">
                <a16:creationId xmlns:a16="http://schemas.microsoft.com/office/drawing/2014/main" id="{38E6C05C-E98A-A539-5C89-3765670B21F5}"/>
              </a:ext>
            </a:extLst>
          </p:cNvPr>
          <p:cNvSpPr/>
          <p:nvPr/>
        </p:nvSpPr>
        <p:spPr>
          <a:xfrm>
            <a:off x="8367555" y="5191759"/>
            <a:ext cx="3737298" cy="1159292"/>
          </a:xfrm>
          <a:prstGeom prst="roundRect">
            <a:avLst/>
          </a:prstGeom>
          <a:ln>
            <a:solidFill>
              <a:srgbClr val="99BD99"/>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pPr marL="285750" marR="0" lvl="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pašvaldību ēku energoefektivitātes paaugstināšanai</a:t>
            </a:r>
          </a:p>
          <a:p>
            <a:pPr marL="285750" marR="0" lvl="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lv-LV" sz="1100">
                <a:solidFill>
                  <a:prstClr val="black">
                    <a:hueOff val="0"/>
                    <a:satOff val="0"/>
                    <a:lumOff val="0"/>
                    <a:alphaOff val="0"/>
                  </a:prstClr>
                </a:solidFill>
                <a:latin typeface="Verdana" panose="020B0604030504040204" pitchFamily="34" charset="0"/>
                <a:ea typeface="Verdana" panose="020B0604030504040204" pitchFamily="34" charset="0"/>
              </a:rPr>
              <a:t>objektu (patvertņu) pielāgošanai un aprīkošanai civilās aizsardzības mērķiem</a:t>
            </a:r>
            <a:endPar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kūdras purvu </a:t>
            </a:r>
            <a:r>
              <a:rPr kumimoji="0" lang="lv-LV" sz="1100" b="0" i="0" u="none" strike="noStrike" kern="1200" cap="none" spc="0" normalizeH="0" baseline="0" noProof="0" err="1">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rPr>
              <a:t>revitalizācijai</a:t>
            </a:r>
            <a:endParaRPr kumimoji="0" lang="lv-LV" sz="1100" b="0" i="0" u="none" strike="noStrike" kern="1200" cap="none" spc="0" normalizeH="0" baseline="0" noProof="0">
              <a:ln>
                <a:noFill/>
              </a:ln>
              <a:solidFill>
                <a:prstClr val="black">
                  <a:hueOff val="0"/>
                  <a:satOff val="0"/>
                  <a:lumOff val="0"/>
                  <a:alphaOff val="0"/>
                </a:prstClr>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24" name="Rectangle: Rounded Corners 4">
            <a:extLst>
              <a:ext uri="{FF2B5EF4-FFF2-40B4-BE49-F238E27FC236}">
                <a16:creationId xmlns:a16="http://schemas.microsoft.com/office/drawing/2014/main" id="{99363BE4-28B8-7038-EEC6-BEED358586AC}"/>
              </a:ext>
            </a:extLst>
          </p:cNvPr>
          <p:cNvSpPr txBox="1"/>
          <p:nvPr/>
        </p:nvSpPr>
        <p:spPr>
          <a:xfrm>
            <a:off x="8477526" y="3944545"/>
            <a:ext cx="3726963" cy="82116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0960" tIns="60960" rIns="60960" bIns="60960" numCol="1" spcCol="1270" anchor="ctr" anchorCtr="0">
            <a:noAutofit/>
          </a:bodyPr>
          <a:lstStyle/>
          <a:p>
            <a:pPr marL="0" marR="0" lvl="1" indent="0" algn="l" defTabSz="711200" rtl="0" eaLnBrk="1" fontAlgn="auto" latinLnBrk="0" hangingPunct="1">
              <a:lnSpc>
                <a:spcPct val="90000"/>
              </a:lnSpc>
              <a:spcBef>
                <a:spcPct val="0"/>
              </a:spcBef>
              <a:spcAft>
                <a:spcPct val="15000"/>
              </a:spcAft>
              <a:buClrTx/>
              <a:buSzTx/>
              <a:buFontTx/>
              <a:buNone/>
              <a:tabLst/>
              <a:defRPr/>
            </a:pPr>
            <a:endParaRPr kumimoji="0" lang="lv-LV" sz="12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Verdana"/>
              <a:cs typeface="+mn-cs"/>
            </a:endParaRPr>
          </a:p>
          <a:p>
            <a:pPr marL="285750" marR="0" lvl="1" indent="-285750" algn="l" defTabSz="7112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lv-LV" sz="11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Izsludinātas </a:t>
            </a:r>
            <a:r>
              <a:rPr kumimoji="0" lang="lv-LV" sz="11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48</a:t>
            </a:r>
            <a:r>
              <a:rPr kumimoji="0" lang="lv-LV" sz="11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 atlases</a:t>
            </a:r>
          </a:p>
          <a:p>
            <a:pPr marL="285750" marR="0" lvl="1" indent="-285750" algn="l" defTabSz="7112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lv-LV" sz="11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2029</a:t>
            </a:r>
            <a:r>
              <a:rPr kumimoji="0" lang="lv-LV" sz="11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 iesniegti projekti, no tiem:</a:t>
            </a:r>
          </a:p>
          <a:p>
            <a:pPr marL="742950" marR="0" lvl="2" indent="-285750" algn="l" defTabSz="7112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lv-LV" sz="11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882</a:t>
            </a:r>
            <a:r>
              <a:rPr kumimoji="0" lang="lv-LV" sz="11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 projekti īstenošanā </a:t>
            </a:r>
          </a:p>
          <a:p>
            <a:pPr marL="742950" marR="0" lvl="2" indent="-285750" algn="l" defTabSz="7112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kumimoji="0" lang="lv-LV" sz="11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651</a:t>
            </a:r>
            <a:r>
              <a:rPr kumimoji="0" lang="lv-LV" sz="11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 projekts pabeigts</a:t>
            </a:r>
          </a:p>
        </p:txBody>
      </p:sp>
      <p:sp>
        <p:nvSpPr>
          <p:cNvPr id="41" name="Left Brace 40">
            <a:extLst>
              <a:ext uri="{FF2B5EF4-FFF2-40B4-BE49-F238E27FC236}">
                <a16:creationId xmlns:a16="http://schemas.microsoft.com/office/drawing/2014/main" id="{765B50C0-0FE0-3630-02A5-B2C8F8B99386}"/>
              </a:ext>
            </a:extLst>
          </p:cNvPr>
          <p:cNvSpPr/>
          <p:nvPr/>
        </p:nvSpPr>
        <p:spPr>
          <a:xfrm>
            <a:off x="8049715" y="3948356"/>
            <a:ext cx="166128" cy="1107996"/>
          </a:xfrm>
          <a:prstGeom prst="leftBrace">
            <a:avLst>
              <a:gd name="adj1" fmla="val 35000"/>
              <a:gd name="adj2" fmla="val 50000"/>
            </a:avLst>
          </a:prstGeom>
          <a:ln>
            <a:solidFill>
              <a:srgbClr val="527E52"/>
            </a:solidFill>
          </a:ln>
        </p:spPr>
        <p:style>
          <a:lnRef idx="2">
            <a:scrgbClr r="0" g="0" b="0"/>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43" name="TextBox 42">
            <a:extLst>
              <a:ext uri="{FF2B5EF4-FFF2-40B4-BE49-F238E27FC236}">
                <a16:creationId xmlns:a16="http://schemas.microsoft.com/office/drawing/2014/main" id="{E100BB0B-1F77-7A64-CEA0-EEAE8ED0A5D2}"/>
              </a:ext>
            </a:extLst>
          </p:cNvPr>
          <p:cNvSpPr txBox="1"/>
          <p:nvPr/>
        </p:nvSpPr>
        <p:spPr>
          <a:xfrm>
            <a:off x="6623956" y="5333106"/>
            <a:ext cx="1440079" cy="107721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Plānotas atlases </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lv-LV" sz="10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0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[ES fondu finansējums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lv-LV" sz="1000" b="0" i="1"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35 milj. EUR]</a:t>
            </a:r>
          </a:p>
        </p:txBody>
      </p:sp>
      <p:sp>
        <p:nvSpPr>
          <p:cNvPr id="44" name="Left Brace 43">
            <a:extLst>
              <a:ext uri="{FF2B5EF4-FFF2-40B4-BE49-F238E27FC236}">
                <a16:creationId xmlns:a16="http://schemas.microsoft.com/office/drawing/2014/main" id="{4CF43FAC-ED15-46E2-9C94-692DD9BD74E4}"/>
              </a:ext>
            </a:extLst>
          </p:cNvPr>
          <p:cNvSpPr/>
          <p:nvPr/>
        </p:nvSpPr>
        <p:spPr>
          <a:xfrm>
            <a:off x="8113747" y="5191759"/>
            <a:ext cx="116513" cy="1159292"/>
          </a:xfrm>
          <a:prstGeom prst="leftBrace">
            <a:avLst>
              <a:gd name="adj1" fmla="val 35000"/>
              <a:gd name="adj2" fmla="val 50000"/>
            </a:avLst>
          </a:prstGeom>
          <a:ln>
            <a:solidFill>
              <a:srgbClr val="527E52"/>
            </a:solidFill>
          </a:ln>
        </p:spPr>
        <p:style>
          <a:lnRef idx="2">
            <a:scrgbClr r="0" g="0" b="0"/>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hueOff val="0"/>
                  <a:satOff val="0"/>
                  <a:lumOff val="0"/>
                  <a:alphaOff val="0"/>
                </a:prstClr>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2321D1BE-0B5C-F105-BD5D-AAB3F9928B31}"/>
              </a:ext>
            </a:extLst>
          </p:cNvPr>
          <p:cNvSpPr txBox="1"/>
          <p:nvPr/>
        </p:nvSpPr>
        <p:spPr>
          <a:xfrm>
            <a:off x="2382493" y="1140647"/>
            <a:ext cx="301105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a:ln>
                  <a:noFill/>
                </a:ln>
                <a:solidFill>
                  <a:srgbClr val="8DA630"/>
                </a:solidFill>
                <a:effectLst/>
                <a:uLnTx/>
                <a:uFillTx/>
                <a:latin typeface="Verdana" panose="020B0604030504040204" pitchFamily="34" charset="0"/>
                <a:ea typeface="Verdana" panose="020B0604030504040204" pitchFamily="34" charset="0"/>
                <a:cs typeface="+mn-cs"/>
              </a:rPr>
              <a:t>VARAM atbildības jomu investīciju ES fondu finansējums </a:t>
            </a:r>
          </a:p>
        </p:txBody>
      </p:sp>
      <p:graphicFrame>
        <p:nvGraphicFramePr>
          <p:cNvPr id="7" name="Chart 6">
            <a:extLst>
              <a:ext uri="{FF2B5EF4-FFF2-40B4-BE49-F238E27FC236}">
                <a16:creationId xmlns:a16="http://schemas.microsoft.com/office/drawing/2014/main" id="{F2030DDF-3586-E9E5-0A98-0BE343CBA765}"/>
              </a:ext>
            </a:extLst>
          </p:cNvPr>
          <p:cNvGraphicFramePr>
            <a:graphicFrameLocks/>
          </p:cNvGraphicFramePr>
          <p:nvPr/>
        </p:nvGraphicFramePr>
        <p:xfrm>
          <a:off x="1880307" y="1824850"/>
          <a:ext cx="3513239" cy="251842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5F900B15-3123-564F-8AD2-A782175E8C82}"/>
              </a:ext>
            </a:extLst>
          </p:cNvPr>
          <p:cNvSpPr txBox="1"/>
          <p:nvPr/>
        </p:nvSpPr>
        <p:spPr>
          <a:xfrm>
            <a:off x="3624293" y="2117129"/>
            <a:ext cx="93287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350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milj. EUR</a:t>
            </a:r>
          </a:p>
        </p:txBody>
      </p:sp>
      <p:sp>
        <p:nvSpPr>
          <p:cNvPr id="11" name="TextBox 15">
            <a:extLst>
              <a:ext uri="{FF2B5EF4-FFF2-40B4-BE49-F238E27FC236}">
                <a16:creationId xmlns:a16="http://schemas.microsoft.com/office/drawing/2014/main" id="{EC708757-D0A0-9EC5-370A-1F907EA4BC43}"/>
              </a:ext>
            </a:extLst>
          </p:cNvPr>
          <p:cNvSpPr txBox="1"/>
          <p:nvPr/>
        </p:nvSpPr>
        <p:spPr>
          <a:xfrm>
            <a:off x="308909" y="4805471"/>
            <a:ext cx="5039789" cy="1077218"/>
          </a:xfrm>
          <a:prstGeom prst="rect">
            <a:avLst/>
          </a:prstGeom>
          <a:solidFill>
            <a:srgbClr val="E5D4B5"/>
          </a:solidFill>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Eiropas Savienības kohēzijas politikas programma:</a:t>
            </a: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Viedāka Eiropa (1.PO: 133,3 milj. EUR)</a:t>
            </a: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Zaļāka Eiropa (2.PO: 326,56 milj. EUR)</a:t>
            </a: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Savienotāka Eiropa (3.PO: 47,11 milj. EUR)</a:t>
            </a: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Sociālāka Eiropa (4.PO: 53,82 milj. EUR)</a:t>
            </a: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Iedzīvotājiem tuvāka Eiropa (5.PO: 203,86 milj. EUR)</a:t>
            </a: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Taisnīgas pārkārtošanās fonda investīcijas (6.PO: 126,9 milj. EUR</a:t>
            </a:r>
            <a:r>
              <a:rPr kumimoji="0" lang="lv-LV" sz="9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 </a:t>
            </a:r>
          </a:p>
        </p:txBody>
      </p:sp>
      <p:sp>
        <p:nvSpPr>
          <p:cNvPr id="12" name="TextBox 15">
            <a:extLst>
              <a:ext uri="{FF2B5EF4-FFF2-40B4-BE49-F238E27FC236}">
                <a16:creationId xmlns:a16="http://schemas.microsoft.com/office/drawing/2014/main" id="{924FEDE3-2F4E-68BD-3414-2056BB311B13}"/>
              </a:ext>
            </a:extLst>
          </p:cNvPr>
          <p:cNvSpPr txBox="1"/>
          <p:nvPr/>
        </p:nvSpPr>
        <p:spPr>
          <a:xfrm>
            <a:off x="305563" y="5882689"/>
            <a:ext cx="5039789" cy="484748"/>
          </a:xfrm>
          <a:prstGeom prst="rect">
            <a:avLst/>
          </a:prstGeom>
          <a:solidFill>
            <a:srgbClr val="F5FBA3"/>
          </a:solidFill>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lv-LV" sz="105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INTERREG programmas:</a:t>
            </a: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5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Sešas programmas (401 projekts)</a:t>
            </a:r>
          </a:p>
          <a:p>
            <a:pPr marL="628650" marR="0" lvl="1"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lv-LV" sz="105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TextBox 12">
            <a:extLst>
              <a:ext uri="{FF2B5EF4-FFF2-40B4-BE49-F238E27FC236}">
                <a16:creationId xmlns:a16="http://schemas.microsoft.com/office/drawing/2014/main" id="{7DFDB02B-AD70-6804-19D4-F893FF647BC2}"/>
              </a:ext>
            </a:extLst>
          </p:cNvPr>
          <p:cNvSpPr txBox="1"/>
          <p:nvPr/>
        </p:nvSpPr>
        <p:spPr>
          <a:xfrm>
            <a:off x="6322389" y="1135172"/>
            <a:ext cx="6059053" cy="461665"/>
          </a:xfrm>
          <a:prstGeom prst="rect">
            <a:avLst/>
          </a:prstGeom>
          <a:noFill/>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a:ln>
                  <a:noFill/>
                </a:ln>
                <a:solidFill>
                  <a:srgbClr val="8DA630"/>
                </a:solidFill>
                <a:effectLst/>
                <a:uLnTx/>
                <a:uFillTx/>
                <a:latin typeface="Verdana" panose="020B0604030504040204" pitchFamily="34" charset="0"/>
                <a:ea typeface="Verdana" panose="020B0604030504040204" pitchFamily="34" charset="0"/>
                <a:cs typeface="+mn-cs"/>
              </a:rPr>
              <a:t>ES kohēzijas politikas darbības programmas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a:ln>
                  <a:noFill/>
                </a:ln>
                <a:solidFill>
                  <a:srgbClr val="8DA630"/>
                </a:solidFill>
                <a:effectLst/>
                <a:uLnTx/>
                <a:uFillTx/>
                <a:latin typeface="Verdana" panose="020B0604030504040204" pitchFamily="34" charset="0"/>
                <a:ea typeface="Verdana" panose="020B0604030504040204" pitchFamily="34" charset="0"/>
                <a:cs typeface="+mn-cs"/>
              </a:rPr>
              <a:t>2021.-2027. gadam investīciju progress</a:t>
            </a:r>
          </a:p>
        </p:txBody>
      </p:sp>
      <p:sp>
        <p:nvSpPr>
          <p:cNvPr id="14" name="TextBox 15">
            <a:extLst>
              <a:ext uri="{FF2B5EF4-FFF2-40B4-BE49-F238E27FC236}">
                <a16:creationId xmlns:a16="http://schemas.microsoft.com/office/drawing/2014/main" id="{B9C88387-4DD5-DB3C-15CD-64C1FEF48544}"/>
              </a:ext>
            </a:extLst>
          </p:cNvPr>
          <p:cNvSpPr txBox="1"/>
          <p:nvPr/>
        </p:nvSpPr>
        <p:spPr>
          <a:xfrm>
            <a:off x="308909" y="4186095"/>
            <a:ext cx="5039789" cy="615553"/>
          </a:xfrm>
          <a:prstGeom prst="rect">
            <a:avLst/>
          </a:prstGeom>
          <a:solidFill>
            <a:srgbClr val="C4D979"/>
          </a:solidFill>
        </p:spPr>
        <p:txBody>
          <a:bodyPr wrap="square" lIns="0" tIns="0" rIns="0" bIns="0" rtlCol="0" anchor="t">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lv-LV" sz="1000" b="1"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Atveseļošanas un noturības mehānisms:</a:t>
            </a: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Klimata pārmaiņas (26 milj. EUR)</a:t>
            </a:r>
            <a:endParaRPr kumimoji="0" lang="lv-LV" sz="1000" b="0" i="0" u="none" strike="noStrike" kern="120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Digitālā transformācija (137</a:t>
            </a:r>
            <a:r>
              <a:rPr lang="lv-LV" sz="1000">
                <a:solidFill>
                  <a:prstClr val="black"/>
                </a:solidFill>
                <a:latin typeface="Verdana" panose="020B0604030504040204" pitchFamily="34" charset="0"/>
                <a:ea typeface="Verdana" panose="020B0604030504040204" pitchFamily="34" charset="0"/>
              </a:rPr>
              <a:t> </a:t>
            </a:r>
            <a:r>
              <a:rPr kumimoji="0" lang="lv-LV"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milj. EUR)</a:t>
            </a:r>
          </a:p>
          <a:p>
            <a:pPr marL="171450" marR="0" lvl="0" indent="-171450" algn="l" defTabSz="60963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lv-LV" sz="10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Nevienlīdzības mazināšana (187 milj. EUR</a:t>
            </a:r>
            <a:r>
              <a:rPr kumimoji="0" lang="lv-LV" sz="900" b="0" i="0" u="none" strike="noStrike" kern="120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rPr>
              <a:t>)</a:t>
            </a:r>
          </a:p>
        </p:txBody>
      </p:sp>
      <p:sp>
        <p:nvSpPr>
          <p:cNvPr id="3" name="Slide Number Placeholder 2">
            <a:extLst>
              <a:ext uri="{FF2B5EF4-FFF2-40B4-BE49-F238E27FC236}">
                <a16:creationId xmlns:a16="http://schemas.microsoft.com/office/drawing/2014/main" id="{5539118C-78B6-0047-6935-5EB7B8C97A7A}"/>
              </a:ext>
            </a:extLst>
          </p:cNvPr>
          <p:cNvSpPr>
            <a:spLocks noGrp="1"/>
          </p:cNvSpPr>
          <p:nvPr>
            <p:ph type="sldNum" sz="quarter" idx="13"/>
          </p:nvPr>
        </p:nvSpPr>
        <p:spPr/>
        <p:txBody>
          <a:bodyPr/>
          <a:lstStyle/>
          <a:p>
            <a:pPr>
              <a:defRPr/>
            </a:pPr>
            <a:fld id="{CA50152C-A5AE-4037-8E77-C398DB665690}" type="slidenum">
              <a:rPr lang="en-US" altLang="en-US" smtClean="0"/>
              <a:pPr>
                <a:defRPr/>
              </a:pPr>
              <a:t>12</a:t>
            </a:fld>
            <a:endParaRPr lang="en-US" altLang="en-US"/>
          </a:p>
        </p:txBody>
      </p:sp>
    </p:spTree>
    <p:extLst>
      <p:ext uri="{BB962C8B-B14F-4D97-AF65-F5344CB8AC3E}">
        <p14:creationId xmlns:p14="http://schemas.microsoft.com/office/powerpoint/2010/main" val="4166151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DFBE1-CF9D-A276-5F24-2F2E0ED3B265}"/>
              </a:ext>
            </a:extLst>
          </p:cNvPr>
          <p:cNvSpPr>
            <a:spLocks noGrp="1"/>
          </p:cNvSpPr>
          <p:nvPr>
            <p:ph type="title"/>
          </p:nvPr>
        </p:nvSpPr>
        <p:spPr>
          <a:xfrm>
            <a:off x="2983992" y="304802"/>
            <a:ext cx="8128000" cy="1066799"/>
          </a:xfrm>
        </p:spPr>
        <p:txBody>
          <a:bodyPr>
            <a:normAutofit/>
          </a:bodyPr>
          <a:lstStyle/>
          <a:p>
            <a:pPr algn="ctr"/>
            <a:r>
              <a:rPr lang="lv-LV" sz="2000" b="1" dirty="0">
                <a:solidFill>
                  <a:srgbClr val="006600"/>
                </a:solidFill>
                <a:cs typeface="Times New Roman" panose="02020603050405020304" pitchFamily="18" charset="0"/>
              </a:rPr>
              <a:t>2025. gada izdevumu plāns ar izmaiņām un izpilde pa politikas un darbības jomām, milj. </a:t>
            </a:r>
            <a:r>
              <a:rPr lang="lv-LV" sz="2000" b="1" i="1" dirty="0" err="1">
                <a:solidFill>
                  <a:srgbClr val="006600"/>
                </a:solidFill>
                <a:cs typeface="Times New Roman" panose="02020603050405020304" pitchFamily="18" charset="0"/>
              </a:rPr>
              <a:t>euro</a:t>
            </a:r>
            <a:br>
              <a:rPr lang="lv-LV" sz="2000" b="1" i="1" dirty="0">
                <a:solidFill>
                  <a:srgbClr val="FF0000"/>
                </a:solidFill>
                <a:cs typeface="Times New Roman" panose="02020603050405020304" pitchFamily="18" charset="0"/>
              </a:rPr>
            </a:br>
            <a:endParaRPr lang="lv-LV" sz="2000" dirty="0">
              <a:solidFill>
                <a:srgbClr val="FF0000"/>
              </a:solidFill>
            </a:endParaRPr>
          </a:p>
        </p:txBody>
      </p:sp>
      <p:sp>
        <p:nvSpPr>
          <p:cNvPr id="9" name="Slide Number Placeholder 8">
            <a:extLst>
              <a:ext uri="{FF2B5EF4-FFF2-40B4-BE49-F238E27FC236}">
                <a16:creationId xmlns:a16="http://schemas.microsoft.com/office/drawing/2014/main" id="{053E955D-1480-2DD0-7923-CCA90E41EC77}"/>
              </a:ext>
            </a:extLst>
          </p:cNvPr>
          <p:cNvSpPr>
            <a:spLocks noGrp="1"/>
          </p:cNvSpPr>
          <p:nvPr>
            <p:ph type="sldNum" sz="quarter" idx="18"/>
          </p:nvPr>
        </p:nvSpPr>
        <p:spPr/>
        <p:txBody>
          <a:bodyPr/>
          <a:lstStyle/>
          <a:p>
            <a:pPr>
              <a:defRPr/>
            </a:pPr>
            <a:fld id="{3C07DC74-23A1-4829-ADFE-D6078EEF1E7E}" type="slidenum">
              <a:rPr lang="en-US" altLang="en-US" smtClean="0"/>
              <a:pPr>
                <a:defRPr/>
              </a:pPr>
              <a:t>13</a:t>
            </a:fld>
            <a:endParaRPr lang="en-US" altLang="en-US" dirty="0"/>
          </a:p>
        </p:txBody>
      </p:sp>
      <p:sp>
        <p:nvSpPr>
          <p:cNvPr id="18" name="Speech Bubble: Rectangle 17">
            <a:extLst>
              <a:ext uri="{FF2B5EF4-FFF2-40B4-BE49-F238E27FC236}">
                <a16:creationId xmlns:a16="http://schemas.microsoft.com/office/drawing/2014/main" id="{36805340-F1AB-E076-2CE4-52DA5056520C}"/>
              </a:ext>
            </a:extLst>
          </p:cNvPr>
          <p:cNvSpPr/>
          <p:nvPr/>
        </p:nvSpPr>
        <p:spPr>
          <a:xfrm>
            <a:off x="7656941" y="2469579"/>
            <a:ext cx="4299067" cy="1480467"/>
          </a:xfrm>
          <a:prstGeom prst="wedgeRectCallout">
            <a:avLst>
              <a:gd name="adj1" fmla="val -121748"/>
              <a:gd name="adj2" fmla="val 40707"/>
            </a:avLst>
          </a:prstGeom>
          <a:no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lv-LV" sz="1000" i="1" dirty="0">
                <a:solidFill>
                  <a:schemeClr val="tx1"/>
                </a:solidFill>
                <a:latin typeface="Verdana" panose="020B0604030504040204" pitchFamily="34" charset="0"/>
                <a:ea typeface="Verdana" panose="020B0604030504040204" pitchFamily="34" charset="0"/>
                <a:cs typeface="Times New Roman" panose="02020603050405020304" pitchFamily="18" charset="0"/>
              </a:rPr>
              <a:t>Apakšprogrammā 21.02.00 «Vides aizsardzības projekti» neizpildi ietekmēja budžeta sagatavošanas procesa nenoteiktība attiecībā uz finansējuma samazinājumu, kas ierobežoja savlaicīgu konkursu izsludināšanu.</a:t>
            </a:r>
          </a:p>
          <a:p>
            <a:pPr algn="just"/>
            <a:r>
              <a:rPr lang="lv-LV" sz="1000" i="1" dirty="0">
                <a:solidFill>
                  <a:schemeClr val="tx1"/>
                </a:solidFill>
                <a:latin typeface="Verdana" panose="020B0604030504040204" pitchFamily="34" charset="0"/>
                <a:ea typeface="Verdana" panose="020B0604030504040204" pitchFamily="34" charset="0"/>
                <a:cs typeface="Times New Roman" panose="02020603050405020304" pitchFamily="18" charset="0"/>
              </a:rPr>
              <a:t>Apakšprogrammā 70.06.00 «LIFE programmas projekti» neizpilde ir atbilstoši projektu aktualizētajam laika grafikam un saistībā ar iepirkumu procedūru aizkavēšanos vairāki līgumi tika noslēgti vēlāk nekā sākotnēji plānots un atsevišķu projektu aktivitāšu īstenošana tika pārcelta uz 2026. gadu.</a:t>
            </a:r>
          </a:p>
        </p:txBody>
      </p:sp>
      <p:sp>
        <p:nvSpPr>
          <p:cNvPr id="19" name="Speech Bubble: Rectangle 18">
            <a:extLst>
              <a:ext uri="{FF2B5EF4-FFF2-40B4-BE49-F238E27FC236}">
                <a16:creationId xmlns:a16="http://schemas.microsoft.com/office/drawing/2014/main" id="{E1FC1541-EEAA-BBB1-073E-A4F0FCA8D753}"/>
              </a:ext>
            </a:extLst>
          </p:cNvPr>
          <p:cNvSpPr/>
          <p:nvPr/>
        </p:nvSpPr>
        <p:spPr>
          <a:xfrm>
            <a:off x="7656941" y="4169234"/>
            <a:ext cx="4299069" cy="1565618"/>
          </a:xfrm>
          <a:prstGeom prst="wedgeRectCallout">
            <a:avLst>
              <a:gd name="adj1" fmla="val -89664"/>
              <a:gd name="adj2" fmla="val -9142"/>
            </a:avLst>
          </a:prstGeom>
          <a:no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lv-LV" sz="1000" i="1" dirty="0">
                <a:solidFill>
                  <a:schemeClr val="tx1"/>
                </a:solidFill>
                <a:latin typeface="Verdana" panose="020B0604030504040204" pitchFamily="34" charset="0"/>
                <a:ea typeface="Verdana" panose="020B0604030504040204" pitchFamily="34" charset="0"/>
                <a:cs typeface="Times New Roman" panose="02020603050405020304" pitchFamily="18" charset="0"/>
              </a:rPr>
              <a:t>Programmā 69.00.00 «Mērķa "Eiropas teritoriālā sadarbība" pārrobežu sadarbības programmu, projektu un pasākumu īstenošana» un 74.06.00 «Atveseļošanas un noturības mehānisma (ANM) projektu un pasākumu īstenošana» neizpilde radās, jo dažādu iemeslu dēļ aizkavējusies projektu ieviešana, tika deklarēti projektu mazāki izdevumi nekā plānots. Līdz gada beigām vēl nebija apstiprināti Latvijas-Lietuvas un Latvijas-Krievijas pārrobežu sadarbības programmas 2014.-2020. gada plānošanas perioda noslēguma ziņojumi, līdz ar to netika veikta finansējuma atgriešana Eiropas Komisijai.</a:t>
            </a:r>
          </a:p>
        </p:txBody>
      </p:sp>
      <p:graphicFrame>
        <p:nvGraphicFramePr>
          <p:cNvPr id="3" name="Chart 2">
            <a:extLst>
              <a:ext uri="{FF2B5EF4-FFF2-40B4-BE49-F238E27FC236}">
                <a16:creationId xmlns:a16="http://schemas.microsoft.com/office/drawing/2014/main" id="{F4879B57-216F-A069-9CD1-1CBD7984B6B3}"/>
              </a:ext>
            </a:extLst>
          </p:cNvPr>
          <p:cNvGraphicFramePr>
            <a:graphicFrameLocks/>
          </p:cNvGraphicFramePr>
          <p:nvPr>
            <p:extLst>
              <p:ext uri="{D42A27DB-BD31-4B8C-83A1-F6EECF244321}">
                <p14:modId xmlns:p14="http://schemas.microsoft.com/office/powerpoint/2010/main" val="3512376248"/>
              </p:ext>
            </p:extLst>
          </p:nvPr>
        </p:nvGraphicFramePr>
        <p:xfrm>
          <a:off x="107894" y="2055422"/>
          <a:ext cx="6619119" cy="3605150"/>
        </p:xfrm>
        <a:graphic>
          <a:graphicData uri="http://schemas.openxmlformats.org/drawingml/2006/chart">
            <c:chart xmlns:c="http://schemas.openxmlformats.org/drawingml/2006/chart" xmlns:r="http://schemas.openxmlformats.org/officeDocument/2006/relationships" r:id="rId3"/>
          </a:graphicData>
        </a:graphic>
      </p:graphicFrame>
      <p:sp>
        <p:nvSpPr>
          <p:cNvPr id="4" name="Speech Bubble: Rectangle 3">
            <a:extLst>
              <a:ext uri="{FF2B5EF4-FFF2-40B4-BE49-F238E27FC236}">
                <a16:creationId xmlns:a16="http://schemas.microsoft.com/office/drawing/2014/main" id="{94394259-64CB-A156-A7FA-36E70F301FB4}"/>
              </a:ext>
            </a:extLst>
          </p:cNvPr>
          <p:cNvSpPr/>
          <p:nvPr/>
        </p:nvSpPr>
        <p:spPr>
          <a:xfrm>
            <a:off x="7656940" y="1072573"/>
            <a:ext cx="4299067" cy="1187805"/>
          </a:xfrm>
          <a:prstGeom prst="wedgeRectCallout">
            <a:avLst>
              <a:gd name="adj1" fmla="val -130330"/>
              <a:gd name="adj2" fmla="val 100475"/>
            </a:avLst>
          </a:prstGeom>
          <a:no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lv-LV" sz="1000" i="1" dirty="0">
                <a:solidFill>
                  <a:schemeClr val="tx1"/>
                </a:solidFill>
                <a:latin typeface="Verdana" panose="020B0604030504040204" pitchFamily="34" charset="0"/>
                <a:ea typeface="Verdana" panose="020B0604030504040204" pitchFamily="34" charset="0"/>
                <a:cs typeface="Times New Roman" panose="02020603050405020304" pitchFamily="18" charset="0"/>
              </a:rPr>
              <a:t>Apakšprogrammā 70.08.00 «Izdevumi citu Eiropas Savienības politiku instrumentu projektu un pasākumu īstenošanai» neizpilde radās, jo dažādu iemeslu dēļ vairāki līgumi tika noslēgti vēlāk, Eiropas Savienības politiku instrumentu projektu īstenošana uzsākta pašās 2025. gada beigās, bet plānotie avansa maksājumi no Eiropas Komisijas paredzēti vairākiem gadiem.</a:t>
            </a:r>
            <a:r>
              <a:rPr lang="lv-LV" sz="1000" i="1" dirty="0">
                <a:solidFill>
                  <a:schemeClr val="tx2">
                    <a:lumMod val="75000"/>
                    <a:lumOff val="25000"/>
                  </a:schemeClr>
                </a:solidFill>
                <a:latin typeface="Times New Roman" panose="02020603050405020304" pitchFamily="18" charset="0"/>
                <a:cs typeface="Times New Roman" panose="02020603050405020304" pitchFamily="18" charset="0"/>
              </a:rPr>
              <a:t> </a:t>
            </a:r>
            <a:endParaRPr lang="lv-LV" sz="1000" i="1"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5" name="Title 1">
            <a:extLst>
              <a:ext uri="{FF2B5EF4-FFF2-40B4-BE49-F238E27FC236}">
                <a16:creationId xmlns:a16="http://schemas.microsoft.com/office/drawing/2014/main" id="{344A6FBE-E958-BAF0-31F3-AD26A30AD134}"/>
              </a:ext>
            </a:extLst>
          </p:cNvPr>
          <p:cNvSpPr txBox="1">
            <a:spLocks/>
          </p:cNvSpPr>
          <p:nvPr/>
        </p:nvSpPr>
        <p:spPr bwMode="auto">
          <a:xfrm>
            <a:off x="235988" y="5697667"/>
            <a:ext cx="11720021" cy="1066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just"/>
            <a:r>
              <a:rPr lang="lv-LV" sz="1100" dirty="0"/>
              <a:t>Paskaidrojums par plāna izmaiņām: </a:t>
            </a:r>
          </a:p>
          <a:p>
            <a:pPr algn="just"/>
            <a:r>
              <a:rPr lang="lv-LV" sz="1100" dirty="0"/>
              <a:t>- pamatfunkciju īstenošanai apropriācijas palielinājums no «Apropriācijas rezerves» 1 443 375 </a:t>
            </a:r>
            <a:r>
              <a:rPr lang="lv-LV" sz="1100" dirty="0" err="1"/>
              <a:t>euro</a:t>
            </a:r>
            <a:r>
              <a:rPr lang="lv-LV" sz="1100" dirty="0"/>
              <a:t>, t.sk. no 2024. gada atlikumiem 1 147 244 </a:t>
            </a:r>
            <a:r>
              <a:rPr lang="lv-LV" sz="1100" dirty="0" err="1"/>
              <a:t>euro</a:t>
            </a:r>
            <a:r>
              <a:rPr lang="lv-LV" sz="1100" dirty="0"/>
              <a:t>;  no ieņēmumiem par sniegtajiem maksas pakalpojumiem un citu pašu ieņēmumiem 205 857 </a:t>
            </a:r>
            <a:r>
              <a:rPr lang="lv-LV" sz="1100" dirty="0" err="1"/>
              <a:t>euro</a:t>
            </a:r>
            <a:r>
              <a:rPr lang="lv-LV" sz="1100" dirty="0"/>
              <a:t>; finansējums pašvaldībām faktisko izdevumu segšanai, nodrošinot atbalstu Ukrainas iedzīvotājiem 20 860 411 </a:t>
            </a:r>
            <a:r>
              <a:rPr lang="lv-LV" sz="1100" dirty="0" err="1"/>
              <a:t>euro</a:t>
            </a:r>
            <a:r>
              <a:rPr lang="lv-LV" sz="1100" dirty="0"/>
              <a:t>; no līdzekļiem neparedzētiem gadījumiem pašvaldībām dažādu izdevumu segšanai 2 474 701 </a:t>
            </a:r>
            <a:r>
              <a:rPr lang="lv-LV" sz="1100" dirty="0" err="1"/>
              <a:t>euro</a:t>
            </a:r>
            <a:r>
              <a:rPr lang="lv-LV" sz="1100" dirty="0"/>
              <a:t>. </a:t>
            </a:r>
          </a:p>
          <a:p>
            <a:pPr algn="just"/>
            <a:r>
              <a:rPr lang="lv-LV" sz="1100" dirty="0"/>
              <a:t>- ES politiku instrumentu projektu īstenošanai apropriācijas palielinājums 17 164 650 </a:t>
            </a:r>
            <a:r>
              <a:rPr lang="lv-LV" sz="1100" dirty="0" err="1"/>
              <a:t>euro</a:t>
            </a:r>
            <a:r>
              <a:rPr lang="lv-LV" sz="1100" dirty="0"/>
              <a:t>.</a:t>
            </a:r>
          </a:p>
        </p:txBody>
      </p:sp>
    </p:spTree>
    <p:extLst>
      <p:ext uri="{BB962C8B-B14F-4D97-AF65-F5344CB8AC3E}">
        <p14:creationId xmlns:p14="http://schemas.microsoft.com/office/powerpoint/2010/main" val="212579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695DC-BD14-9C03-65A8-929D5548E20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3CB78079-E029-8F09-1BFD-A11A9D9FC765}"/>
              </a:ext>
            </a:extLst>
          </p:cNvPr>
          <p:cNvSpPr txBox="1"/>
          <p:nvPr/>
        </p:nvSpPr>
        <p:spPr>
          <a:xfrm>
            <a:off x="3145054" y="2703980"/>
            <a:ext cx="6778591" cy="954107"/>
          </a:xfrm>
          <a:prstGeom prst="rect">
            <a:avLst/>
          </a:prstGeom>
          <a:noFill/>
        </p:spPr>
        <p:txBody>
          <a:bodyPr wrap="square">
            <a:spAutoFit/>
          </a:bodyPr>
          <a:lstStyle/>
          <a:p>
            <a:pPr algn="ctr"/>
            <a:r>
              <a:rPr lang="lv-LV" sz="2800" b="1" dirty="0">
                <a:solidFill>
                  <a:srgbClr val="29702A"/>
                </a:solidFill>
                <a:latin typeface="Verdana"/>
                <a:ea typeface="Verdana"/>
              </a:rPr>
              <a:t>2025. gadā prioritārie pasākumi </a:t>
            </a:r>
          </a:p>
          <a:p>
            <a:pPr algn="ctr"/>
            <a:r>
              <a:rPr lang="lv-LV" sz="2800" b="1" dirty="0">
                <a:solidFill>
                  <a:srgbClr val="29702A"/>
                </a:solidFill>
                <a:latin typeface="Verdana"/>
                <a:ea typeface="Verdana"/>
              </a:rPr>
              <a:t>netika piešķirti</a:t>
            </a:r>
          </a:p>
        </p:txBody>
      </p:sp>
      <p:sp>
        <p:nvSpPr>
          <p:cNvPr id="2" name="Title 1">
            <a:extLst>
              <a:ext uri="{FF2B5EF4-FFF2-40B4-BE49-F238E27FC236}">
                <a16:creationId xmlns:a16="http://schemas.microsoft.com/office/drawing/2014/main" id="{8B9CA7C9-C037-5065-4C39-EDC8B09DC117}"/>
              </a:ext>
            </a:extLst>
          </p:cNvPr>
          <p:cNvSpPr txBox="1">
            <a:spLocks/>
          </p:cNvSpPr>
          <p:nvPr/>
        </p:nvSpPr>
        <p:spPr bwMode="auto">
          <a:xfrm>
            <a:off x="2522253" y="506367"/>
            <a:ext cx="8697896" cy="1066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sz="2800" dirty="0">
                <a:solidFill>
                  <a:srgbClr val="29702A"/>
                </a:solidFill>
                <a:latin typeface="Verdana"/>
                <a:ea typeface="Verdana"/>
                <a:cs typeface="+mn-cs"/>
              </a:rPr>
              <a:t>Informācija par prioritāriem pasākumiem</a:t>
            </a:r>
          </a:p>
        </p:txBody>
      </p:sp>
    </p:spTree>
    <p:extLst>
      <p:ext uri="{BB962C8B-B14F-4D97-AF65-F5344CB8AC3E}">
        <p14:creationId xmlns:p14="http://schemas.microsoft.com/office/powerpoint/2010/main" val="3796637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6E03D-9315-1805-105C-091BF2D50499}"/>
            </a:ext>
          </a:extLst>
        </p:cNvPr>
        <p:cNvGrpSpPr/>
        <p:nvPr/>
      </p:nvGrpSpPr>
      <p:grpSpPr>
        <a:xfrm>
          <a:off x="0" y="0"/>
          <a:ext cx="0" cy="0"/>
          <a:chOff x="0" y="0"/>
          <a:chExt cx="0" cy="0"/>
        </a:xfrm>
      </p:grpSpPr>
      <p:pic>
        <p:nvPicPr>
          <p:cNvPr id="4" name="Picture 3" descr="A black screen with green text&#10;&#10;AI-generated content may be incorrect.">
            <a:extLst>
              <a:ext uri="{FF2B5EF4-FFF2-40B4-BE49-F238E27FC236}">
                <a16:creationId xmlns:a16="http://schemas.microsoft.com/office/drawing/2014/main" id="{B85EFBE6-E00B-76C8-54EC-105B088231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6A46346C-98BF-1A44-684A-C5901FC0095A}"/>
              </a:ext>
            </a:extLst>
          </p:cNvPr>
          <p:cNvSpPr txBox="1"/>
          <p:nvPr/>
        </p:nvSpPr>
        <p:spPr>
          <a:xfrm>
            <a:off x="389329" y="2190413"/>
            <a:ext cx="6097604" cy="1384995"/>
          </a:xfrm>
          <a:prstGeom prst="rect">
            <a:avLst/>
          </a:prstGeom>
          <a:noFill/>
        </p:spPr>
        <p:txBody>
          <a:bodyPr wrap="square">
            <a:spAutoFit/>
          </a:bodyPr>
          <a:lstStyle/>
          <a:p>
            <a:pPr algn="ctr" defTabSz="938213" eaLnBrk="0" fontAlgn="base" hangingPunct="0">
              <a:spcBef>
                <a:spcPct val="0"/>
              </a:spcBef>
              <a:spcAft>
                <a:spcPct val="0"/>
              </a:spcAft>
            </a:pPr>
            <a:r>
              <a:rPr lang="lv-LV" sz="2800" b="1" dirty="0">
                <a:solidFill>
                  <a:srgbClr val="29702A"/>
                </a:solidFill>
                <a:latin typeface="Verdana"/>
                <a:ea typeface="Verdana"/>
              </a:rPr>
              <a:t>II sadaļa</a:t>
            </a:r>
            <a:br>
              <a:rPr lang="en-US" sz="2800" b="1" dirty="0">
                <a:solidFill>
                  <a:srgbClr val="29702A"/>
                </a:solidFill>
                <a:latin typeface="Verdana"/>
                <a:ea typeface="Verdana"/>
              </a:rPr>
            </a:br>
            <a:r>
              <a:rPr lang="lv-LV" sz="2800" b="1" dirty="0">
                <a:solidFill>
                  <a:srgbClr val="29702A"/>
                </a:solidFill>
                <a:latin typeface="Verdana"/>
                <a:ea typeface="Verdana"/>
              </a:rPr>
              <a:t>Informācija</a:t>
            </a:r>
            <a:r>
              <a:rPr lang="en-US" sz="2800" b="1" dirty="0">
                <a:solidFill>
                  <a:srgbClr val="29702A"/>
                </a:solidFill>
                <a:latin typeface="Verdana"/>
                <a:ea typeface="Verdana"/>
              </a:rPr>
              <a:t> par </a:t>
            </a:r>
            <a:r>
              <a:rPr lang="lv-LV" sz="2800" b="1" dirty="0">
                <a:solidFill>
                  <a:srgbClr val="29702A"/>
                </a:solidFill>
                <a:latin typeface="Verdana"/>
                <a:ea typeface="Verdana"/>
              </a:rPr>
              <a:t>politikas</a:t>
            </a:r>
            <a:r>
              <a:rPr lang="en-US" sz="2800" b="1" dirty="0">
                <a:solidFill>
                  <a:srgbClr val="29702A"/>
                </a:solidFill>
                <a:latin typeface="Verdana"/>
                <a:ea typeface="Verdana"/>
              </a:rPr>
              <a:t> un </a:t>
            </a:r>
            <a:r>
              <a:rPr lang="lv-LV" sz="2800" b="1" dirty="0">
                <a:solidFill>
                  <a:srgbClr val="29702A"/>
                </a:solidFill>
                <a:latin typeface="Verdana"/>
                <a:ea typeface="Verdana"/>
              </a:rPr>
              <a:t>darbības</a:t>
            </a:r>
            <a:r>
              <a:rPr lang="en-US" sz="2800" b="1" dirty="0">
                <a:solidFill>
                  <a:srgbClr val="29702A"/>
                </a:solidFill>
                <a:latin typeface="Verdana"/>
                <a:ea typeface="Verdana"/>
              </a:rPr>
              <a:t> </a:t>
            </a:r>
            <a:r>
              <a:rPr lang="lv-LV" sz="2800" b="1" dirty="0">
                <a:solidFill>
                  <a:srgbClr val="29702A"/>
                </a:solidFill>
                <a:latin typeface="Verdana"/>
                <a:ea typeface="Verdana"/>
              </a:rPr>
              <a:t>jomām</a:t>
            </a:r>
          </a:p>
        </p:txBody>
      </p:sp>
      <p:pic>
        <p:nvPicPr>
          <p:cNvPr id="2" name="Picture 1" descr="A close-up of a computer&#10;&#10;AI-generated content may be incorrect.">
            <a:extLst>
              <a:ext uri="{FF2B5EF4-FFF2-40B4-BE49-F238E27FC236}">
                <a16:creationId xmlns:a16="http://schemas.microsoft.com/office/drawing/2014/main" id="{AC356435-9936-3811-D1D5-EC597CF6F2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4894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248F1-911C-9191-C8ED-D82FAC12AF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03B8DB-8FA6-9804-4DC4-EFE434187EED}"/>
              </a:ext>
            </a:extLst>
          </p:cNvPr>
          <p:cNvSpPr>
            <a:spLocks noGrp="1"/>
          </p:cNvSpPr>
          <p:nvPr>
            <p:ph type="title"/>
          </p:nvPr>
        </p:nvSpPr>
        <p:spPr>
          <a:xfrm>
            <a:off x="1709758" y="169441"/>
            <a:ext cx="9951396" cy="472463"/>
          </a:xfrm>
        </p:spPr>
        <p:txBody>
          <a:bodyPr>
            <a:normAutofit/>
          </a:bodyPr>
          <a:lstStyle/>
          <a:p>
            <a:pPr algn="ctr"/>
            <a:r>
              <a:rPr lang="lv-LV" sz="2200" dirty="0">
                <a:solidFill>
                  <a:srgbClr val="29702A"/>
                </a:solidFill>
                <a:cs typeface="Arial" panose="020B0604020202020204" pitchFamily="34" charset="0"/>
              </a:rPr>
              <a:t>VARAM </a:t>
            </a:r>
            <a:r>
              <a:rPr lang="lv-LV" dirty="0">
                <a:solidFill>
                  <a:schemeClr val="accent2">
                    <a:lumMod val="75000"/>
                  </a:schemeClr>
                </a:solidFill>
              </a:rPr>
              <a:t>2025. gada politikas kartes un KPI</a:t>
            </a:r>
            <a:endParaRPr lang="lv-LV" sz="2200" dirty="0">
              <a:solidFill>
                <a:srgbClr val="FF0000"/>
              </a:solidFill>
              <a:cs typeface="Arial" panose="020B0604020202020204" pitchFamily="34" charset="0"/>
            </a:endParaRPr>
          </a:p>
        </p:txBody>
      </p:sp>
      <p:sp>
        <p:nvSpPr>
          <p:cNvPr id="18" name="Rectangle: Rounded Corners 17">
            <a:extLst>
              <a:ext uri="{FF2B5EF4-FFF2-40B4-BE49-F238E27FC236}">
                <a16:creationId xmlns:a16="http://schemas.microsoft.com/office/drawing/2014/main" id="{A1D36B70-17BD-0E75-94F9-2E65024BD0CD}"/>
              </a:ext>
            </a:extLst>
          </p:cNvPr>
          <p:cNvSpPr/>
          <p:nvPr/>
        </p:nvSpPr>
        <p:spPr>
          <a:xfrm>
            <a:off x="241383" y="2414968"/>
            <a:ext cx="2968068" cy="810453"/>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Nozaru vadība un politikas plānošana</a:t>
            </a:r>
            <a:endPar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21" name="Rectangle: Rounded Corners 20">
            <a:extLst>
              <a:ext uri="{FF2B5EF4-FFF2-40B4-BE49-F238E27FC236}">
                <a16:creationId xmlns:a16="http://schemas.microsoft.com/office/drawing/2014/main" id="{979C4B15-9017-ACB2-4301-7C1A417D7CB8}"/>
              </a:ext>
            </a:extLst>
          </p:cNvPr>
          <p:cNvSpPr/>
          <p:nvPr/>
        </p:nvSpPr>
        <p:spPr>
          <a:xfrm>
            <a:off x="3323924" y="1214520"/>
            <a:ext cx="2819578" cy="2015309"/>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Īpaši aizsargājamo dabas teritoriju apsaimniekošana, Latvijas bioloģiskās daudzveidības saglabāšana un vides izpratnes un atbildības motivācijas veidošana sabiedrībā</a:t>
            </a:r>
            <a:endPar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23" name="Rectangle: Rounded Corners 22">
            <a:extLst>
              <a:ext uri="{FF2B5EF4-FFF2-40B4-BE49-F238E27FC236}">
                <a16:creationId xmlns:a16="http://schemas.microsoft.com/office/drawing/2014/main" id="{4767B62C-7E16-2A88-3F6B-92DA730494A1}"/>
              </a:ext>
            </a:extLst>
          </p:cNvPr>
          <p:cNvSpPr/>
          <p:nvPr/>
        </p:nvSpPr>
        <p:spPr>
          <a:xfrm>
            <a:off x="6598257" y="1615711"/>
            <a:ext cx="5187345" cy="138970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Reģionu attīstības, teritoriālās sadarbības, publisko pakalpojumu un digitālās transformācijas politikas īstenošana</a:t>
            </a:r>
            <a:endPar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grpSp>
        <p:nvGrpSpPr>
          <p:cNvPr id="43" name="Group 42">
            <a:extLst>
              <a:ext uri="{FF2B5EF4-FFF2-40B4-BE49-F238E27FC236}">
                <a16:creationId xmlns:a16="http://schemas.microsoft.com/office/drawing/2014/main" id="{59894AA6-880F-F204-4607-2872B2662F73}"/>
              </a:ext>
            </a:extLst>
          </p:cNvPr>
          <p:cNvGrpSpPr/>
          <p:nvPr/>
        </p:nvGrpSpPr>
        <p:grpSpPr>
          <a:xfrm>
            <a:off x="5987640" y="3288969"/>
            <a:ext cx="1630199" cy="3245357"/>
            <a:chOff x="6848837" y="3953059"/>
            <a:chExt cx="1630199" cy="3651848"/>
          </a:xfrm>
        </p:grpSpPr>
        <p:sp>
          <p:nvSpPr>
            <p:cNvPr id="12" name="Rectangle: Rounded Corners 11">
              <a:extLst>
                <a:ext uri="{FF2B5EF4-FFF2-40B4-BE49-F238E27FC236}">
                  <a16:creationId xmlns:a16="http://schemas.microsoft.com/office/drawing/2014/main" id="{E573A580-D9F9-A0E6-CF55-DBC7C23079FC}"/>
                </a:ext>
              </a:extLst>
            </p:cNvPr>
            <p:cNvSpPr/>
            <p:nvPr/>
          </p:nvSpPr>
          <p:spPr>
            <a:xfrm>
              <a:off x="6848837" y="4624960"/>
              <a:ext cx="1630199" cy="2979947"/>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13" name="Picture 12" descr="A white line on a green circle&#10;&#10;AI-generated content may be incorrect.">
              <a:extLst>
                <a:ext uri="{FF2B5EF4-FFF2-40B4-BE49-F238E27FC236}">
                  <a16:creationId xmlns:a16="http://schemas.microsoft.com/office/drawing/2014/main" id="{68F1CB77-AB65-326D-A4E2-169B399D2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1177" y="3953059"/>
              <a:ext cx="738623" cy="737703"/>
            </a:xfrm>
            <a:prstGeom prst="rect">
              <a:avLst/>
            </a:prstGeom>
          </p:spPr>
        </p:pic>
        <p:sp>
          <p:nvSpPr>
            <p:cNvPr id="14" name="TextBox 13">
              <a:extLst>
                <a:ext uri="{FF2B5EF4-FFF2-40B4-BE49-F238E27FC236}">
                  <a16:creationId xmlns:a16="http://schemas.microsoft.com/office/drawing/2014/main" id="{6DAB50BE-BB0D-4091-3DB2-214524F09946}"/>
                </a:ext>
              </a:extLst>
            </p:cNvPr>
            <p:cNvSpPr txBox="1"/>
            <p:nvPr/>
          </p:nvSpPr>
          <p:spPr>
            <a:xfrm>
              <a:off x="6971712" y="4865696"/>
              <a:ext cx="1404187" cy="259744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Reģionālā IKP starpība </a:t>
              </a:r>
              <a:r>
                <a:rPr kumimoji="0" lang="lv-LV" sz="1800" b="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 </a:t>
              </a:r>
              <a:r>
                <a:rPr kumimoji="0" lang="lv-LV" sz="900" b="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četru mazāk attīstīto plānošanas reģionu vidējais IKP uz vienu iedzīvotāju līmenis pret augstāk attīstīto plānošanas reģionu, %</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400" i="1" dirty="0">
                <a:solidFill>
                  <a:prstClr val="black"/>
                </a:solidFill>
                <a:latin typeface="Veranda"/>
                <a:ea typeface="Verdan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i="1" dirty="0">
                  <a:solidFill>
                    <a:prstClr val="black"/>
                  </a:solidFill>
                  <a:latin typeface="Veranda"/>
                  <a:ea typeface="Verdana" panose="020B0604030504040204" pitchFamily="34" charset="0"/>
                </a:rPr>
                <a:t>Faktiskā vērtība  </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i="1" dirty="0">
                  <a:solidFill>
                    <a:prstClr val="black"/>
                  </a:solidFill>
                  <a:latin typeface="Veranda"/>
                  <a:ea typeface="Verdana" panose="020B0604030504040204" pitchFamily="34" charset="0"/>
                </a:rPr>
                <a:t>43 % (2023)</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400" b="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endParaRPr>
            </a:p>
          </p:txBody>
        </p:sp>
      </p:grpSp>
      <p:grpSp>
        <p:nvGrpSpPr>
          <p:cNvPr id="10" name="Group 9">
            <a:extLst>
              <a:ext uri="{FF2B5EF4-FFF2-40B4-BE49-F238E27FC236}">
                <a16:creationId xmlns:a16="http://schemas.microsoft.com/office/drawing/2014/main" id="{CD12B34E-24ED-32D7-D80A-C8B5E18EE469}"/>
              </a:ext>
            </a:extLst>
          </p:cNvPr>
          <p:cNvGrpSpPr/>
          <p:nvPr/>
        </p:nvGrpSpPr>
        <p:grpSpPr>
          <a:xfrm>
            <a:off x="4038314" y="3353932"/>
            <a:ext cx="1514437" cy="3265317"/>
            <a:chOff x="5150914" y="3841301"/>
            <a:chExt cx="1633971" cy="2735111"/>
          </a:xfrm>
        </p:grpSpPr>
        <p:sp>
          <p:nvSpPr>
            <p:cNvPr id="27" name="Rectangle: Rounded Corners 26">
              <a:extLst>
                <a:ext uri="{FF2B5EF4-FFF2-40B4-BE49-F238E27FC236}">
                  <a16:creationId xmlns:a16="http://schemas.microsoft.com/office/drawing/2014/main" id="{70CF7F37-C756-610D-25B7-2141A0C63DB9}"/>
                </a:ext>
              </a:extLst>
            </p:cNvPr>
            <p:cNvSpPr/>
            <p:nvPr/>
          </p:nvSpPr>
          <p:spPr>
            <a:xfrm>
              <a:off x="5186128" y="4397329"/>
              <a:ext cx="1565944" cy="2062103"/>
            </a:xfrm>
            <a:prstGeom prst="roundRect">
              <a:avLst/>
            </a:prstGeom>
            <a:solidFill>
              <a:schemeClr val="bg1">
                <a:lumMod val="95000"/>
              </a:schemeClr>
            </a:solidFill>
            <a:ln>
              <a:solidFill>
                <a:srgbClr val="8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28" name="Picture 27" descr="A hand holding a plant&#10;&#10;AI-generated content may be incorrect.">
              <a:extLst>
                <a:ext uri="{FF2B5EF4-FFF2-40B4-BE49-F238E27FC236}">
                  <a16:creationId xmlns:a16="http://schemas.microsoft.com/office/drawing/2014/main" id="{481B33CE-A4B5-0E3E-CAE9-2DC439C7E8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5242" y="3841301"/>
              <a:ext cx="796923" cy="556028"/>
            </a:xfrm>
            <a:prstGeom prst="rect">
              <a:avLst/>
            </a:prstGeom>
          </p:spPr>
        </p:pic>
        <p:sp>
          <p:nvSpPr>
            <p:cNvPr id="31" name="TextBox 30">
              <a:extLst>
                <a:ext uri="{FF2B5EF4-FFF2-40B4-BE49-F238E27FC236}">
                  <a16:creationId xmlns:a16="http://schemas.microsoft.com/office/drawing/2014/main" id="{84A6B432-9A3C-C25A-75AC-879EC505ED98}"/>
                </a:ext>
              </a:extLst>
            </p:cNvPr>
            <p:cNvSpPr txBox="1"/>
            <p:nvPr/>
          </p:nvSpPr>
          <p:spPr>
            <a:xfrm>
              <a:off x="5150914" y="4514001"/>
              <a:ext cx="1633971" cy="206241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Veranda"/>
                  <a:ea typeface="+mn-ea"/>
                  <a:cs typeface="+mn-cs"/>
                </a:rPr>
                <a:t>Īpaši aizsargājamo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Veranda"/>
                  <a:ea typeface="+mn-ea"/>
                  <a:cs typeface="+mn-cs"/>
                </a:rPr>
                <a:t>dabas teritoriju (ĪADT)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Veranda"/>
                  <a:ea typeface="+mn-ea"/>
                  <a:cs typeface="+mn-cs"/>
                </a:rPr>
                <a:t>platības īpatsvars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Veranda"/>
                  <a:ea typeface="+mn-ea"/>
                  <a:cs typeface="+mn-cs"/>
                </a:rPr>
                <a:t>no valsts teritorijas (%) </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400" b="1" dirty="0">
                <a:solidFill>
                  <a:srgbClr val="000000"/>
                </a:solidFill>
                <a:latin typeface="Veranda"/>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i="1" u="none" strike="noStrike" kern="1200" cap="none" spc="0" normalizeH="0" baseline="0" noProof="0" dirty="0">
                  <a:ln>
                    <a:noFill/>
                  </a:ln>
                  <a:solidFill>
                    <a:srgbClr val="000000"/>
                  </a:solidFill>
                  <a:effectLst/>
                  <a:uLnTx/>
                  <a:uFillTx/>
                  <a:latin typeface="Veranda"/>
                  <a:ea typeface="+mn-ea"/>
                  <a:cs typeface="+mn-cs"/>
                </a:rPr>
                <a:t>Faktiskā vērtība 18,73 % (2025)</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400" i="1" u="none" strike="noStrike" kern="1200" cap="none" spc="0" normalizeH="0" baseline="0" noProof="0" dirty="0">
                <a:ln>
                  <a:noFill/>
                </a:ln>
                <a:solidFill>
                  <a:srgbClr val="000000"/>
                </a:solidFill>
                <a:effectLst/>
                <a:uLnTx/>
                <a:uFillTx/>
                <a:latin typeface="Veranda"/>
                <a:ea typeface="+mn-ea"/>
                <a:cs typeface="+mn-cs"/>
              </a:endParaRPr>
            </a:p>
          </p:txBody>
        </p:sp>
      </p:grpSp>
      <p:grpSp>
        <p:nvGrpSpPr>
          <p:cNvPr id="59" name="Group 58">
            <a:extLst>
              <a:ext uri="{FF2B5EF4-FFF2-40B4-BE49-F238E27FC236}">
                <a16:creationId xmlns:a16="http://schemas.microsoft.com/office/drawing/2014/main" id="{4336A87B-09B1-D95B-DE75-64E96C2ECBD1}"/>
              </a:ext>
            </a:extLst>
          </p:cNvPr>
          <p:cNvGrpSpPr/>
          <p:nvPr/>
        </p:nvGrpSpPr>
        <p:grpSpPr>
          <a:xfrm>
            <a:off x="9250458" y="3818090"/>
            <a:ext cx="1325530" cy="2954196"/>
            <a:chOff x="8538117" y="4624960"/>
            <a:chExt cx="1772472" cy="2304084"/>
          </a:xfrm>
        </p:grpSpPr>
        <p:sp>
          <p:nvSpPr>
            <p:cNvPr id="34" name="Rectangle: Rounded Corners 33">
              <a:extLst>
                <a:ext uri="{FF2B5EF4-FFF2-40B4-BE49-F238E27FC236}">
                  <a16:creationId xmlns:a16="http://schemas.microsoft.com/office/drawing/2014/main" id="{AA1994EC-7721-C009-3690-D66C2687D605}"/>
                </a:ext>
              </a:extLst>
            </p:cNvPr>
            <p:cNvSpPr/>
            <p:nvPr/>
          </p:nvSpPr>
          <p:spPr>
            <a:xfrm>
              <a:off x="8588735" y="4624960"/>
              <a:ext cx="1654311" cy="2062103"/>
            </a:xfrm>
            <a:prstGeom prst="roundRect">
              <a:avLst/>
            </a:prstGeom>
            <a:solidFill>
              <a:schemeClr val="bg1">
                <a:lumMod val="95000"/>
              </a:schemeClr>
            </a:solidFill>
            <a:ln>
              <a:solidFill>
                <a:srgbClr val="325D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6" name="TextBox 35">
              <a:extLst>
                <a:ext uri="{FF2B5EF4-FFF2-40B4-BE49-F238E27FC236}">
                  <a16:creationId xmlns:a16="http://schemas.microsoft.com/office/drawing/2014/main" id="{FD8BDED7-03D6-8DE3-BB32-F68356D90DA7}"/>
                </a:ext>
              </a:extLst>
            </p:cNvPr>
            <p:cNvSpPr txBox="1"/>
            <p:nvPr/>
          </p:nvSpPr>
          <p:spPr>
            <a:xfrm>
              <a:off x="8538117" y="4798635"/>
              <a:ext cx="1772472" cy="213040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Aptos" panose="020B0004020202020204" pitchFamily="34" charset="0"/>
                  <a:cs typeface="+mn-cs"/>
                </a:rPr>
                <a:t>E-pārvaldes lietotāju īpatsvars no interneta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Aptos" panose="020B0004020202020204" pitchFamily="34" charset="0"/>
                  <a:cs typeface="+mn-cs"/>
                </a:rPr>
                <a:t>lietotājiem (%)</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400" b="1" dirty="0">
                <a:solidFill>
                  <a:prstClr val="black"/>
                </a:solidFill>
                <a:latin typeface="Veranda"/>
                <a:ea typeface="Aptos" panose="020B00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i="1" dirty="0">
                  <a:solidFill>
                    <a:prstClr val="black"/>
                  </a:solidFill>
                  <a:latin typeface="Veranda"/>
                  <a:ea typeface="Aptos" panose="020B0004020202020204" pitchFamily="34" charset="0"/>
                </a:rPr>
                <a:t>Faktiskā vērtība 80,1 % (2025)</a:t>
              </a:r>
            </a:p>
            <a:p>
              <a:pPr algn="ctr">
                <a:defRPr/>
              </a:pPr>
              <a:endParaRPr lang="lv-LV" sz="1050" i="1" dirty="0">
                <a:solidFill>
                  <a:srgbClr val="FF0000"/>
                </a:solidFill>
                <a:latin typeface="Veranda"/>
                <a:ea typeface="Verdana" panose="020B0604030504040204" pitchFamily="34" charset="0"/>
              </a:endParaRPr>
            </a:p>
            <a:p>
              <a:pPr algn="ctr">
                <a:defRPr/>
              </a:pPr>
              <a:r>
                <a:rPr lang="lv-LV" sz="1050" i="1" dirty="0">
                  <a:solidFill>
                    <a:srgbClr val="FF0000"/>
                  </a:solidFill>
                  <a:latin typeface="Veranda"/>
                  <a:ea typeface="Verdana" panose="020B0604030504040204" pitchFamily="34" charset="0"/>
                </a:rPr>
                <a:t>Turpmāk netiks izmantots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400" i="1" u="none" strike="noStrike" kern="1200" cap="none" spc="0" normalizeH="0" baseline="0" noProof="0" dirty="0">
                <a:ln>
                  <a:noFill/>
                </a:ln>
                <a:solidFill>
                  <a:prstClr val="black"/>
                </a:solidFill>
                <a:effectLst/>
                <a:uLnTx/>
                <a:uFillTx/>
                <a:latin typeface="Veranda"/>
                <a:ea typeface="Aptos" panose="020B000402020202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Veranda"/>
                <a:ea typeface="Verdana" panose="020B0604030504040204" pitchFamily="34" charset="0"/>
                <a:cs typeface="+mn-cs"/>
              </a:endParaRPr>
            </a:p>
          </p:txBody>
        </p:sp>
      </p:grpSp>
      <p:sp>
        <p:nvSpPr>
          <p:cNvPr id="3" name="Slide Number Placeholder 2">
            <a:extLst>
              <a:ext uri="{FF2B5EF4-FFF2-40B4-BE49-F238E27FC236}">
                <a16:creationId xmlns:a16="http://schemas.microsoft.com/office/drawing/2014/main" id="{5536BC9A-E072-76AC-1790-1F56E668E6AB}"/>
              </a:ext>
            </a:extLst>
          </p:cNvPr>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582915-0310-4CDD-9A79-BDC3E59340E8}" type="slidenum">
              <a:rPr kumimoji="0" lang="en-US" altLang="lv-LV" sz="1000" b="0" i="0" u="none" strike="noStrike" kern="1200" cap="none" spc="0" normalizeH="0" baseline="0" noProof="0" smtClean="0">
                <a:ln>
                  <a:noFill/>
                </a:ln>
                <a:solidFill>
                  <a:srgbClr val="90C226"/>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altLang="lv-LV" sz="1000" b="0" i="0" u="none" strike="noStrike" kern="1200" cap="none" spc="0" normalizeH="0" baseline="0" noProof="0" dirty="0">
              <a:ln>
                <a:noFill/>
              </a:ln>
              <a:solidFill>
                <a:srgbClr val="90C226"/>
              </a:solidFill>
              <a:effectLst/>
              <a:uLnTx/>
              <a:uFillTx/>
              <a:latin typeface="Verdana" panose="020B0604030504040204" pitchFamily="34" charset="0"/>
              <a:ea typeface="+mn-ea"/>
              <a:cs typeface="+mn-cs"/>
            </a:endParaRPr>
          </a:p>
        </p:txBody>
      </p:sp>
      <p:grpSp>
        <p:nvGrpSpPr>
          <p:cNvPr id="44" name="Group 43">
            <a:extLst>
              <a:ext uri="{FF2B5EF4-FFF2-40B4-BE49-F238E27FC236}">
                <a16:creationId xmlns:a16="http://schemas.microsoft.com/office/drawing/2014/main" id="{5771DEE3-9D8B-BE1C-080D-E0B38943076D}"/>
              </a:ext>
            </a:extLst>
          </p:cNvPr>
          <p:cNvGrpSpPr/>
          <p:nvPr/>
        </p:nvGrpSpPr>
        <p:grpSpPr>
          <a:xfrm rot="5400000">
            <a:off x="4600405" y="2222839"/>
            <a:ext cx="349254" cy="2013980"/>
            <a:chOff x="296510" y="1381958"/>
            <a:chExt cx="802179" cy="2101734"/>
          </a:xfrm>
        </p:grpSpPr>
        <p:sp>
          <p:nvSpPr>
            <p:cNvPr id="45" name="Right Brace 44">
              <a:extLst>
                <a:ext uri="{FF2B5EF4-FFF2-40B4-BE49-F238E27FC236}">
                  <a16:creationId xmlns:a16="http://schemas.microsoft.com/office/drawing/2014/main" id="{190837BA-AB50-87C7-7147-53EE02B49BAE}"/>
                </a:ext>
              </a:extLst>
            </p:cNvPr>
            <p:cNvSpPr/>
            <p:nvPr/>
          </p:nvSpPr>
          <p:spPr>
            <a:xfrm rot="10800000">
              <a:off x="701080" y="1381958"/>
              <a:ext cx="397609" cy="2101734"/>
            </a:xfrm>
            <a:prstGeom prst="rightBrace">
              <a:avLst>
                <a:gd name="adj1" fmla="val 38532"/>
                <a:gd name="adj2" fmla="val 50000"/>
              </a:avLst>
            </a:prstGeom>
            <a:noFill/>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46" name="TextBox 45">
              <a:extLst>
                <a:ext uri="{FF2B5EF4-FFF2-40B4-BE49-F238E27FC236}">
                  <a16:creationId xmlns:a16="http://schemas.microsoft.com/office/drawing/2014/main" id="{7980B1E5-7E07-FC0D-13CF-F642CEE90E79}"/>
                </a:ext>
              </a:extLst>
            </p:cNvPr>
            <p:cNvSpPr txBox="1"/>
            <p:nvPr/>
          </p:nvSpPr>
          <p:spPr>
            <a:xfrm rot="16200000">
              <a:off x="-556591" y="2235060"/>
              <a:ext cx="201398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mn-cs"/>
                </a:rPr>
                <a:t>.</a:t>
              </a:r>
            </a:p>
          </p:txBody>
        </p:sp>
      </p:grpSp>
      <p:grpSp>
        <p:nvGrpSpPr>
          <p:cNvPr id="55" name="Group 54">
            <a:extLst>
              <a:ext uri="{FF2B5EF4-FFF2-40B4-BE49-F238E27FC236}">
                <a16:creationId xmlns:a16="http://schemas.microsoft.com/office/drawing/2014/main" id="{4A47B6AB-BD36-F344-A8A8-AA26B0690E00}"/>
              </a:ext>
            </a:extLst>
          </p:cNvPr>
          <p:cNvGrpSpPr/>
          <p:nvPr/>
        </p:nvGrpSpPr>
        <p:grpSpPr>
          <a:xfrm rot="5400000">
            <a:off x="8883265" y="395752"/>
            <a:ext cx="349254" cy="5244763"/>
            <a:chOff x="296510" y="1381958"/>
            <a:chExt cx="802179" cy="2101734"/>
          </a:xfrm>
        </p:grpSpPr>
        <p:sp>
          <p:nvSpPr>
            <p:cNvPr id="57" name="Right Brace 56">
              <a:extLst>
                <a:ext uri="{FF2B5EF4-FFF2-40B4-BE49-F238E27FC236}">
                  <a16:creationId xmlns:a16="http://schemas.microsoft.com/office/drawing/2014/main" id="{DA9E3F3B-F81C-8729-D00D-779B5605BD51}"/>
                </a:ext>
              </a:extLst>
            </p:cNvPr>
            <p:cNvSpPr/>
            <p:nvPr/>
          </p:nvSpPr>
          <p:spPr>
            <a:xfrm rot="10800000">
              <a:off x="701080" y="1381958"/>
              <a:ext cx="397609" cy="2101734"/>
            </a:xfrm>
            <a:prstGeom prst="rightBrace">
              <a:avLst>
                <a:gd name="adj1" fmla="val 38532"/>
                <a:gd name="adj2" fmla="val 50000"/>
              </a:avLst>
            </a:prstGeom>
            <a:noFill/>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58" name="TextBox 57">
              <a:extLst>
                <a:ext uri="{FF2B5EF4-FFF2-40B4-BE49-F238E27FC236}">
                  <a16:creationId xmlns:a16="http://schemas.microsoft.com/office/drawing/2014/main" id="{77387FBF-8FE5-AB81-33EA-DF9992343C9E}"/>
                </a:ext>
              </a:extLst>
            </p:cNvPr>
            <p:cNvSpPr txBox="1"/>
            <p:nvPr/>
          </p:nvSpPr>
          <p:spPr>
            <a:xfrm rot="16200000">
              <a:off x="-556591" y="2235060"/>
              <a:ext cx="201398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mn-cs"/>
                </a:rPr>
                <a:t>.</a:t>
              </a:r>
            </a:p>
          </p:txBody>
        </p:sp>
      </p:grpSp>
      <p:grpSp>
        <p:nvGrpSpPr>
          <p:cNvPr id="4" name="Group 3">
            <a:extLst>
              <a:ext uri="{FF2B5EF4-FFF2-40B4-BE49-F238E27FC236}">
                <a16:creationId xmlns:a16="http://schemas.microsoft.com/office/drawing/2014/main" id="{FBC33D8F-50C8-1156-65CC-96896122642C}"/>
              </a:ext>
            </a:extLst>
          </p:cNvPr>
          <p:cNvGrpSpPr/>
          <p:nvPr/>
        </p:nvGrpSpPr>
        <p:grpSpPr>
          <a:xfrm>
            <a:off x="7757604" y="3788879"/>
            <a:ext cx="1409571" cy="2769989"/>
            <a:chOff x="6848837" y="4616543"/>
            <a:chExt cx="1630199" cy="2145528"/>
          </a:xfrm>
        </p:grpSpPr>
        <p:sp>
          <p:nvSpPr>
            <p:cNvPr id="5" name="Rectangle: Rounded Corners 4">
              <a:extLst>
                <a:ext uri="{FF2B5EF4-FFF2-40B4-BE49-F238E27FC236}">
                  <a16:creationId xmlns:a16="http://schemas.microsoft.com/office/drawing/2014/main" id="{C9D4F475-2306-F52C-DA3D-91BC5E86CEEE}"/>
                </a:ext>
              </a:extLst>
            </p:cNvPr>
            <p:cNvSpPr/>
            <p:nvPr/>
          </p:nvSpPr>
          <p:spPr>
            <a:xfrm>
              <a:off x="6848837" y="4624960"/>
              <a:ext cx="1630199" cy="2062103"/>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7" name="TextBox 6">
              <a:extLst>
                <a:ext uri="{FF2B5EF4-FFF2-40B4-BE49-F238E27FC236}">
                  <a16:creationId xmlns:a16="http://schemas.microsoft.com/office/drawing/2014/main" id="{C883A8FE-793D-870E-991C-DC6FD3A9C22A}"/>
                </a:ext>
              </a:extLst>
            </p:cNvPr>
            <p:cNvSpPr txBox="1"/>
            <p:nvPr/>
          </p:nvSpPr>
          <p:spPr>
            <a:xfrm>
              <a:off x="6947223" y="4616543"/>
              <a:ext cx="1404187" cy="214552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ES fondu investīciju rezultātā jaunradītās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darbavietas privātajos komersantos (skaits)</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i="1" dirty="0">
                  <a:solidFill>
                    <a:prstClr val="black"/>
                  </a:solidFill>
                  <a:latin typeface="Veranda"/>
                  <a:ea typeface="Verdana" panose="020B0604030504040204" pitchFamily="34" charset="0"/>
                </a:rPr>
                <a:t>Faktiskā vērtība 5334 (2025)</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00" i="1" u="none" strike="noStrike" kern="1200" cap="none" spc="0" normalizeH="0" baseline="0" noProof="0" dirty="0">
                  <a:ln>
                    <a:noFill/>
                  </a:ln>
                  <a:solidFill>
                    <a:srgbClr val="FF0000"/>
                  </a:solidFill>
                  <a:effectLst/>
                  <a:uLnTx/>
                  <a:uFillTx/>
                  <a:latin typeface="Veranda"/>
                  <a:ea typeface="Verdana" panose="020B0604030504040204" pitchFamily="34" charset="0"/>
                  <a:cs typeface="+mn-cs"/>
                </a:rPr>
                <a:t>Turpmāk netiks izmantots</a:t>
              </a:r>
            </a:p>
          </p:txBody>
        </p:sp>
      </p:grpSp>
      <p:grpSp>
        <p:nvGrpSpPr>
          <p:cNvPr id="8" name="Group 7">
            <a:extLst>
              <a:ext uri="{FF2B5EF4-FFF2-40B4-BE49-F238E27FC236}">
                <a16:creationId xmlns:a16="http://schemas.microsoft.com/office/drawing/2014/main" id="{87F5B886-2708-EF48-9001-71F9A31C93A8}"/>
              </a:ext>
            </a:extLst>
          </p:cNvPr>
          <p:cNvGrpSpPr/>
          <p:nvPr/>
        </p:nvGrpSpPr>
        <p:grpSpPr>
          <a:xfrm>
            <a:off x="107693" y="3752896"/>
            <a:ext cx="1758369" cy="2600712"/>
            <a:chOff x="6848837" y="4616543"/>
            <a:chExt cx="1630199" cy="2070520"/>
          </a:xfrm>
        </p:grpSpPr>
        <p:sp>
          <p:nvSpPr>
            <p:cNvPr id="9" name="Rectangle: Rounded Corners 8">
              <a:extLst>
                <a:ext uri="{FF2B5EF4-FFF2-40B4-BE49-F238E27FC236}">
                  <a16:creationId xmlns:a16="http://schemas.microsoft.com/office/drawing/2014/main" id="{77D3B63B-89B5-F44B-A96F-F7B40327EF9D}"/>
                </a:ext>
              </a:extLst>
            </p:cNvPr>
            <p:cNvSpPr/>
            <p:nvPr/>
          </p:nvSpPr>
          <p:spPr>
            <a:xfrm>
              <a:off x="6848837" y="4624960"/>
              <a:ext cx="1630199" cy="2062103"/>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1" name="TextBox 10">
              <a:extLst>
                <a:ext uri="{FF2B5EF4-FFF2-40B4-BE49-F238E27FC236}">
                  <a16:creationId xmlns:a16="http://schemas.microsoft.com/office/drawing/2014/main" id="{86DB4E94-96BA-ADE6-A075-D72653B32E16}"/>
                </a:ext>
              </a:extLst>
            </p:cNvPr>
            <p:cNvSpPr txBox="1"/>
            <p:nvPr/>
          </p:nvSpPr>
          <p:spPr>
            <a:xfrm>
              <a:off x="6947223" y="4616543"/>
              <a:ext cx="1404187" cy="200313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dirty="0">
                <a:ln>
                  <a:noFill/>
                </a:ln>
                <a:solidFill>
                  <a:prstClr val="black"/>
                </a:solidFill>
                <a:effectLst/>
                <a:uLnTx/>
                <a:uFillTx/>
                <a:latin typeface="Veranda"/>
                <a:ea typeface="Verdana" panose="020B060403050404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Valsts pārvaldes datu </a:t>
              </a:r>
              <a:r>
                <a:rPr kumimoji="0" lang="lv-LV" sz="1400" b="1" i="0" u="none" strike="noStrike" kern="1200" cap="none" spc="0" normalizeH="0" baseline="0" noProof="0" dirty="0" err="1">
                  <a:ln>
                    <a:noFill/>
                  </a:ln>
                  <a:solidFill>
                    <a:prstClr val="black"/>
                  </a:solidFill>
                  <a:effectLst/>
                  <a:uLnTx/>
                  <a:uFillTx/>
                  <a:latin typeface="Veranda"/>
                  <a:ea typeface="Verdana" panose="020B0604030504040204" pitchFamily="34" charset="0"/>
                  <a:cs typeface="+mn-cs"/>
                </a:rPr>
                <a:t>atkalizmantošana</a:t>
              </a:r>
              <a:endParaRPr kumimoji="0" lang="lv-LV" sz="1400" b="1" i="0" u="none" strike="noStrike" kern="1200" cap="none" spc="0" normalizeH="0" baseline="0" noProof="0" dirty="0">
                <a:ln>
                  <a:noFill/>
                </a:ln>
                <a:solidFill>
                  <a:prstClr val="black"/>
                </a:solidFill>
                <a:effectLst/>
                <a:uLnTx/>
                <a:uFillTx/>
                <a:latin typeface="Veranda"/>
                <a:ea typeface="Verdana" panose="020B060403050404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(punkti)</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40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Faktiskā vērtība </a:t>
              </a:r>
              <a:r>
                <a:rPr lang="lv-LV" sz="1400" i="1" dirty="0">
                  <a:solidFill>
                    <a:prstClr val="black"/>
                  </a:solidFill>
                  <a:latin typeface="Veranda"/>
                  <a:ea typeface="Verdana" panose="020B0604030504040204" pitchFamily="34" charset="0"/>
                </a:rPr>
                <a:t>2341</a:t>
              </a:r>
              <a:r>
                <a:rPr kumimoji="0" lang="lv-LV" sz="140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 (2025)</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lv-LV" sz="1050" i="1" dirty="0">
                <a:solidFill>
                  <a:srgbClr val="FF0000"/>
                </a:solidFill>
                <a:latin typeface="Veranda"/>
                <a:ea typeface="Verdan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050" i="1" dirty="0">
                  <a:solidFill>
                    <a:srgbClr val="FF0000"/>
                  </a:solidFill>
                  <a:latin typeface="Veranda"/>
                  <a:ea typeface="Verdana" panose="020B0604030504040204" pitchFamily="34" charset="0"/>
                </a:rPr>
                <a:t>Turpmāk netiks izmantots</a:t>
              </a:r>
              <a:endParaRPr kumimoji="0" lang="lv-LV" sz="1050" i="1" u="none" strike="noStrike" kern="1200" cap="none" spc="0" normalizeH="0" baseline="0" noProof="0" dirty="0">
                <a:ln>
                  <a:noFill/>
                </a:ln>
                <a:solidFill>
                  <a:srgbClr val="FF0000"/>
                </a:solidFill>
                <a:effectLst/>
                <a:uLnTx/>
                <a:uFillTx/>
                <a:latin typeface="Veranda"/>
                <a:ea typeface="Verdana" panose="020B060403050404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400" b="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endParaRPr>
            </a:p>
          </p:txBody>
        </p:sp>
      </p:grpSp>
      <p:grpSp>
        <p:nvGrpSpPr>
          <p:cNvPr id="15" name="Group 14">
            <a:extLst>
              <a:ext uri="{FF2B5EF4-FFF2-40B4-BE49-F238E27FC236}">
                <a16:creationId xmlns:a16="http://schemas.microsoft.com/office/drawing/2014/main" id="{48DBC287-6028-DB95-FE95-EB4795ECB442}"/>
              </a:ext>
            </a:extLst>
          </p:cNvPr>
          <p:cNvGrpSpPr/>
          <p:nvPr/>
        </p:nvGrpSpPr>
        <p:grpSpPr>
          <a:xfrm>
            <a:off x="1999588" y="3621957"/>
            <a:ext cx="1499093" cy="3385542"/>
            <a:chOff x="8585049" y="4486589"/>
            <a:chExt cx="1772472" cy="2671680"/>
          </a:xfrm>
        </p:grpSpPr>
        <p:sp>
          <p:nvSpPr>
            <p:cNvPr id="20" name="Rectangle: Rounded Corners 19">
              <a:extLst>
                <a:ext uri="{FF2B5EF4-FFF2-40B4-BE49-F238E27FC236}">
                  <a16:creationId xmlns:a16="http://schemas.microsoft.com/office/drawing/2014/main" id="{71599607-D1CE-2CC6-A941-AFF82BAC9964}"/>
                </a:ext>
              </a:extLst>
            </p:cNvPr>
            <p:cNvSpPr/>
            <p:nvPr/>
          </p:nvSpPr>
          <p:spPr>
            <a:xfrm>
              <a:off x="8588735" y="4624960"/>
              <a:ext cx="1654311" cy="2062103"/>
            </a:xfrm>
            <a:prstGeom prst="roundRect">
              <a:avLst/>
            </a:prstGeom>
            <a:solidFill>
              <a:schemeClr val="bg1">
                <a:lumMod val="95000"/>
              </a:schemeClr>
            </a:solidFill>
            <a:ln>
              <a:solidFill>
                <a:srgbClr val="325D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5" name="TextBox 24">
              <a:extLst>
                <a:ext uri="{FF2B5EF4-FFF2-40B4-BE49-F238E27FC236}">
                  <a16:creationId xmlns:a16="http://schemas.microsoft.com/office/drawing/2014/main" id="{4189F031-74B8-D55C-D649-903B312CBB24}"/>
                </a:ext>
              </a:extLst>
            </p:cNvPr>
            <p:cNvSpPr txBox="1"/>
            <p:nvPr/>
          </p:nvSpPr>
          <p:spPr>
            <a:xfrm>
              <a:off x="8585049" y="4486589"/>
              <a:ext cx="1772472" cy="26716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Aptos" panose="020B0004020202020204" pitchFamily="34" charset="0"/>
                  <a:cs typeface="+mn-cs"/>
                </a:rPr>
                <a:t>Galvenie publiskie pakalpojumi (</a:t>
              </a:r>
              <a:r>
                <a:rPr kumimoji="0" lang="lv-LV" sz="1300" b="1" i="0" u="none" strike="noStrike" kern="1200" cap="none" spc="0" normalizeH="0" baseline="0" noProof="0" dirty="0">
                  <a:ln>
                    <a:noFill/>
                  </a:ln>
                  <a:solidFill>
                    <a:prstClr val="black"/>
                  </a:solidFill>
                  <a:effectLst/>
                  <a:uLnTx/>
                  <a:uFillTx/>
                  <a:latin typeface="Veranda"/>
                  <a:ea typeface="Aptos" panose="020B0004020202020204" pitchFamily="34" charset="0"/>
                  <a:cs typeface="+mn-cs"/>
                </a:rPr>
                <a:t>jauns nosaukums «Digitālās dekādes mērķa sasniegšanas progress»:  </a:t>
              </a:r>
              <a:r>
                <a:rPr kumimoji="0" lang="lv-LV" sz="1400" b="1" i="0" u="none" strike="noStrike" kern="1200" cap="none" spc="0" normalizeH="0" baseline="0" noProof="0" dirty="0">
                  <a:ln>
                    <a:noFill/>
                  </a:ln>
                  <a:solidFill>
                    <a:prstClr val="black"/>
                  </a:solidFill>
                  <a:effectLst/>
                  <a:uLnTx/>
                  <a:uFillTx/>
                  <a:latin typeface="Veranda"/>
                  <a:ea typeface="Aptos" panose="020B0004020202020204" pitchFamily="34" charset="0"/>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i="1" dirty="0">
                  <a:solidFill>
                    <a:prstClr val="black"/>
                  </a:solidFill>
                  <a:latin typeface="Veranda"/>
                  <a:ea typeface="Verdana" panose="020B0604030504040204" pitchFamily="34" charset="0"/>
                </a:rPr>
                <a:t>Faktiskā vērtība (2024) </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i="1" dirty="0">
                  <a:solidFill>
                    <a:prstClr val="black"/>
                  </a:solidFill>
                  <a:latin typeface="Veranda"/>
                  <a:ea typeface="Verdana" panose="020B0604030504040204" pitchFamily="34" charset="0"/>
                </a:rPr>
                <a:t>93,5 % (iedzīvotājiem)</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i="1" dirty="0">
                  <a:solidFill>
                    <a:prstClr val="black"/>
                  </a:solidFill>
                  <a:latin typeface="Veranda"/>
                  <a:ea typeface="Verdana" panose="020B0604030504040204" pitchFamily="34" charset="0"/>
                </a:rPr>
                <a:t>96,3 % (uzņēmējiem)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i="1" u="none" strike="noStrike" kern="1200" cap="none" spc="0" normalizeH="0" baseline="0" noProof="0" dirty="0">
                  <a:ln>
                    <a:noFill/>
                  </a:ln>
                  <a:solidFill>
                    <a:schemeClr val="accent2"/>
                  </a:solidFill>
                  <a:effectLst/>
                  <a:uLnTx/>
                  <a:uFillTx/>
                  <a:latin typeface="Veranda"/>
                  <a:ea typeface="Verdana" panose="020B0604030504040204" pitchFamily="34" charset="0"/>
                  <a:cs typeface="+mn-cs"/>
                </a:rPr>
                <a:t>Paplašināts un mainīts nosaukums</a:t>
              </a:r>
            </a:p>
          </p:txBody>
        </p:sp>
      </p:grpSp>
      <p:grpSp>
        <p:nvGrpSpPr>
          <p:cNvPr id="29" name="Group 28">
            <a:extLst>
              <a:ext uri="{FF2B5EF4-FFF2-40B4-BE49-F238E27FC236}">
                <a16:creationId xmlns:a16="http://schemas.microsoft.com/office/drawing/2014/main" id="{3002C955-3FE8-D963-0F7A-C28B98A0B37A}"/>
              </a:ext>
            </a:extLst>
          </p:cNvPr>
          <p:cNvGrpSpPr/>
          <p:nvPr/>
        </p:nvGrpSpPr>
        <p:grpSpPr>
          <a:xfrm rot="5400000">
            <a:off x="1530789" y="1764702"/>
            <a:ext cx="349254" cy="3114375"/>
            <a:chOff x="296510" y="1381958"/>
            <a:chExt cx="802179" cy="2101734"/>
          </a:xfrm>
        </p:grpSpPr>
        <p:sp>
          <p:nvSpPr>
            <p:cNvPr id="30" name="Right Brace 29">
              <a:extLst>
                <a:ext uri="{FF2B5EF4-FFF2-40B4-BE49-F238E27FC236}">
                  <a16:creationId xmlns:a16="http://schemas.microsoft.com/office/drawing/2014/main" id="{19722953-3246-0CB6-0854-E278BCC4ED1C}"/>
                </a:ext>
              </a:extLst>
            </p:cNvPr>
            <p:cNvSpPr/>
            <p:nvPr/>
          </p:nvSpPr>
          <p:spPr>
            <a:xfrm rot="10800000">
              <a:off x="701080" y="1381958"/>
              <a:ext cx="397609" cy="2101734"/>
            </a:xfrm>
            <a:prstGeom prst="rightBrace">
              <a:avLst>
                <a:gd name="adj1" fmla="val 38532"/>
                <a:gd name="adj2" fmla="val 50000"/>
              </a:avLst>
            </a:prstGeom>
            <a:noFill/>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32" name="TextBox 31">
              <a:extLst>
                <a:ext uri="{FF2B5EF4-FFF2-40B4-BE49-F238E27FC236}">
                  <a16:creationId xmlns:a16="http://schemas.microsoft.com/office/drawing/2014/main" id="{3F151973-CF14-0616-CF0A-8A9F32562831}"/>
                </a:ext>
              </a:extLst>
            </p:cNvPr>
            <p:cNvSpPr txBox="1"/>
            <p:nvPr/>
          </p:nvSpPr>
          <p:spPr>
            <a:xfrm rot="16200000">
              <a:off x="-556591" y="2235060"/>
              <a:ext cx="201398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mn-cs"/>
                </a:rPr>
                <a:t>.</a:t>
              </a:r>
            </a:p>
          </p:txBody>
        </p:sp>
      </p:grpSp>
      <p:pic>
        <p:nvPicPr>
          <p:cNvPr id="33" name="Graphic 32" descr="Badge 1 with solid fill">
            <a:extLst>
              <a:ext uri="{FF2B5EF4-FFF2-40B4-BE49-F238E27FC236}">
                <a16:creationId xmlns:a16="http://schemas.microsoft.com/office/drawing/2014/main" id="{CAC34671-6883-82BB-F231-649A1AB1923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61645" y="1894106"/>
            <a:ext cx="465867" cy="478721"/>
          </a:xfrm>
          <a:prstGeom prst="rect">
            <a:avLst/>
          </a:prstGeom>
        </p:spPr>
      </p:pic>
      <p:pic>
        <p:nvPicPr>
          <p:cNvPr id="35" name="Graphic 34" descr="Badge with solid fill">
            <a:extLst>
              <a:ext uri="{FF2B5EF4-FFF2-40B4-BE49-F238E27FC236}">
                <a16:creationId xmlns:a16="http://schemas.microsoft.com/office/drawing/2014/main" id="{39823AE5-962F-BDE8-0BD2-BE7633B1FF1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74824" y="760781"/>
            <a:ext cx="435503" cy="452982"/>
          </a:xfrm>
          <a:prstGeom prst="rect">
            <a:avLst/>
          </a:prstGeom>
        </p:spPr>
      </p:pic>
      <p:pic>
        <p:nvPicPr>
          <p:cNvPr id="37" name="Graphic 36" descr="Badge 3 with solid fill">
            <a:extLst>
              <a:ext uri="{FF2B5EF4-FFF2-40B4-BE49-F238E27FC236}">
                <a16:creationId xmlns:a16="http://schemas.microsoft.com/office/drawing/2014/main" id="{6313BC01-0F9E-E1DC-6A4D-0123A0E0A63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66920" y="1195238"/>
            <a:ext cx="421392" cy="406240"/>
          </a:xfrm>
          <a:prstGeom prst="rect">
            <a:avLst/>
          </a:prstGeom>
        </p:spPr>
      </p:pic>
      <p:sp>
        <p:nvSpPr>
          <p:cNvPr id="6" name="Rectangle: Rounded Corners 5">
            <a:extLst>
              <a:ext uri="{FF2B5EF4-FFF2-40B4-BE49-F238E27FC236}">
                <a16:creationId xmlns:a16="http://schemas.microsoft.com/office/drawing/2014/main" id="{E2D29DA2-BA5C-4AF4-FBB5-64E767E34113}"/>
              </a:ext>
            </a:extLst>
          </p:cNvPr>
          <p:cNvSpPr/>
          <p:nvPr/>
        </p:nvSpPr>
        <p:spPr>
          <a:xfrm>
            <a:off x="10646613" y="3788880"/>
            <a:ext cx="1237164" cy="2643939"/>
          </a:xfrm>
          <a:prstGeom prst="roundRect">
            <a:avLst/>
          </a:prstGeom>
          <a:solidFill>
            <a:schemeClr val="bg1">
              <a:lumMod val="95000"/>
            </a:schemeClr>
          </a:solidFill>
          <a:ln>
            <a:solidFill>
              <a:srgbClr val="325D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lv-LV" sz="1050" b="1" dirty="0">
                <a:solidFill>
                  <a:prstClr val="black"/>
                </a:solidFill>
                <a:latin typeface="Veranda"/>
              </a:rPr>
              <a:t>Latvijas platības īpatsvars, kurā iedzīvotājiem</a:t>
            </a:r>
          </a:p>
          <a:p>
            <a:pPr lvl="0" algn="ctr">
              <a:defRPr/>
            </a:pPr>
            <a:r>
              <a:rPr lang="lv-LV" sz="1050" b="1" dirty="0">
                <a:solidFill>
                  <a:prstClr val="black"/>
                </a:solidFill>
                <a:latin typeface="Veranda"/>
              </a:rPr>
              <a:t>nodrošināta valsts pārvaldes pakalpojumu</a:t>
            </a:r>
          </a:p>
          <a:p>
            <a:pPr lvl="0" algn="ctr">
              <a:defRPr/>
            </a:pPr>
            <a:r>
              <a:rPr lang="lv-LV" sz="1050" b="1" dirty="0">
                <a:solidFill>
                  <a:prstClr val="black"/>
                </a:solidFill>
                <a:latin typeface="Veranda"/>
              </a:rPr>
              <a:t>pieejamība Valsts un pašvaldības vienotais klientu</a:t>
            </a:r>
          </a:p>
          <a:p>
            <a:pPr lvl="0" algn="ctr">
              <a:defRPr/>
            </a:pPr>
            <a:r>
              <a:rPr lang="lv-LV" sz="1050" b="1" dirty="0">
                <a:solidFill>
                  <a:prstClr val="black"/>
                </a:solidFill>
                <a:latin typeface="Veranda"/>
              </a:rPr>
              <a:t>apkalpošanas centru tīklā (%)</a:t>
            </a:r>
          </a:p>
          <a:p>
            <a:pPr lvl="0" algn="ctr">
              <a:defRPr/>
            </a:pPr>
            <a:r>
              <a:rPr lang="lv-LV" sz="1050" i="1" dirty="0">
                <a:solidFill>
                  <a:prstClr val="black"/>
                </a:solidFill>
                <a:latin typeface="Veranda"/>
              </a:rPr>
              <a:t>Faktiskā vērtība 96,19 % (2025)</a:t>
            </a:r>
          </a:p>
          <a:p>
            <a:pPr algn="ctr">
              <a:defRPr/>
            </a:pPr>
            <a:r>
              <a:rPr lang="lv-LV" sz="1050" i="1" dirty="0">
                <a:solidFill>
                  <a:srgbClr val="FF0000"/>
                </a:solidFill>
                <a:latin typeface="Veranda"/>
                <a:ea typeface="Verdana" panose="020B0604030504040204" pitchFamily="34" charset="0"/>
              </a:rPr>
              <a:t>Turpmāk netiks izmantots</a:t>
            </a:r>
          </a:p>
          <a:p>
            <a:pPr lvl="0" algn="ctr">
              <a:defRPr/>
            </a:pPr>
            <a:endParaRPr lang="lv-LV" sz="1050" i="1" dirty="0">
              <a:solidFill>
                <a:prstClr val="black"/>
              </a:solidFill>
              <a:latin typeface="Veranda"/>
            </a:endParaRPr>
          </a:p>
        </p:txBody>
      </p:sp>
    </p:spTree>
    <p:extLst>
      <p:ext uri="{BB962C8B-B14F-4D97-AF65-F5344CB8AC3E}">
        <p14:creationId xmlns:p14="http://schemas.microsoft.com/office/powerpoint/2010/main" val="1888971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14416-0B68-9A1A-1384-683A2CF113D2}"/>
            </a:ext>
          </a:extLst>
        </p:cNvPr>
        <p:cNvGrpSpPr/>
        <p:nvPr/>
      </p:nvGrpSpPr>
      <p:grpSpPr>
        <a:xfrm>
          <a:off x="0" y="0"/>
          <a:ext cx="0" cy="0"/>
          <a:chOff x="0" y="0"/>
          <a:chExt cx="0" cy="0"/>
        </a:xfrm>
      </p:grpSpPr>
      <p:sp>
        <p:nvSpPr>
          <p:cNvPr id="51" name="Arrow: Right 50">
            <a:extLst>
              <a:ext uri="{FF2B5EF4-FFF2-40B4-BE49-F238E27FC236}">
                <a16:creationId xmlns:a16="http://schemas.microsoft.com/office/drawing/2014/main" id="{0E40E3EC-694F-D9F3-940C-CE92D8E4A277}"/>
              </a:ext>
            </a:extLst>
          </p:cNvPr>
          <p:cNvSpPr/>
          <p:nvPr/>
        </p:nvSpPr>
        <p:spPr>
          <a:xfrm rot="5400000">
            <a:off x="4477615" y="959436"/>
            <a:ext cx="3394957" cy="4211781"/>
          </a:xfrm>
          <a:prstGeom prst="rightArrow">
            <a:avLst>
              <a:gd name="adj1" fmla="val 75877"/>
              <a:gd name="adj2" fmla="val 50000"/>
            </a:avLst>
          </a:prstGeom>
          <a:solidFill>
            <a:schemeClr val="bg1">
              <a:lumMod val="85000"/>
            </a:scheme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le 1">
            <a:extLst>
              <a:ext uri="{FF2B5EF4-FFF2-40B4-BE49-F238E27FC236}">
                <a16:creationId xmlns:a16="http://schemas.microsoft.com/office/drawing/2014/main" id="{B80A189F-9E7C-AD48-3795-327E38D0D67E}"/>
              </a:ext>
            </a:extLst>
          </p:cNvPr>
          <p:cNvSpPr>
            <a:spLocks noGrp="1"/>
          </p:cNvSpPr>
          <p:nvPr>
            <p:ph type="title"/>
          </p:nvPr>
        </p:nvSpPr>
        <p:spPr>
          <a:xfrm>
            <a:off x="1553144" y="282147"/>
            <a:ext cx="9951396" cy="472463"/>
          </a:xfrm>
        </p:spPr>
        <p:txBody>
          <a:bodyPr>
            <a:normAutofit/>
          </a:bodyPr>
          <a:lstStyle/>
          <a:p>
            <a:pPr algn="ctr"/>
            <a:r>
              <a:rPr lang="lv-LV" sz="2000" dirty="0">
                <a:solidFill>
                  <a:srgbClr val="29702A"/>
                </a:solidFill>
                <a:cs typeface="Arial" panose="020B0604020202020204" pitchFamily="34" charset="0"/>
              </a:rPr>
              <a:t>VARAM </a:t>
            </a:r>
            <a:r>
              <a:rPr lang="lv-LV" sz="2000" dirty="0">
                <a:solidFill>
                  <a:schemeClr val="accent2">
                    <a:lumMod val="75000"/>
                  </a:schemeClr>
                </a:solidFill>
              </a:rPr>
              <a:t>2026. gada politikas karte un KPI</a:t>
            </a:r>
            <a:endParaRPr lang="lv-LV" sz="2200" dirty="0">
              <a:solidFill>
                <a:srgbClr val="FF0000"/>
              </a:solidFill>
              <a:cs typeface="Arial" panose="020B0604020202020204" pitchFamily="34" charset="0"/>
            </a:endParaRPr>
          </a:p>
        </p:txBody>
      </p:sp>
      <p:sp>
        <p:nvSpPr>
          <p:cNvPr id="33" name="Right Brace 32">
            <a:extLst>
              <a:ext uri="{FF2B5EF4-FFF2-40B4-BE49-F238E27FC236}">
                <a16:creationId xmlns:a16="http://schemas.microsoft.com/office/drawing/2014/main" id="{0F837507-A50E-0BA5-E220-E7EA2907B287}"/>
              </a:ext>
            </a:extLst>
          </p:cNvPr>
          <p:cNvSpPr/>
          <p:nvPr/>
        </p:nvSpPr>
        <p:spPr>
          <a:xfrm rot="16200000">
            <a:off x="6064322" y="-1086267"/>
            <a:ext cx="296074" cy="9300478"/>
          </a:xfrm>
          <a:prstGeom prst="rightBrace">
            <a:avLst>
              <a:gd name="adj1" fmla="val 38532"/>
              <a:gd name="adj2" fmla="val 50000"/>
            </a:avLst>
          </a:prstGeom>
          <a:noFill/>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grpSp>
        <p:nvGrpSpPr>
          <p:cNvPr id="39" name="Group 38">
            <a:extLst>
              <a:ext uri="{FF2B5EF4-FFF2-40B4-BE49-F238E27FC236}">
                <a16:creationId xmlns:a16="http://schemas.microsoft.com/office/drawing/2014/main" id="{6BBEA154-6E90-FFD9-34FC-BF7BE0AFD1B5}"/>
              </a:ext>
            </a:extLst>
          </p:cNvPr>
          <p:cNvGrpSpPr/>
          <p:nvPr/>
        </p:nvGrpSpPr>
        <p:grpSpPr>
          <a:xfrm>
            <a:off x="3336653" y="855948"/>
            <a:ext cx="4732683" cy="899360"/>
            <a:chOff x="1044551" y="1867248"/>
            <a:chExt cx="4042162" cy="486856"/>
          </a:xfrm>
          <a:solidFill>
            <a:srgbClr val="006600"/>
          </a:solidFill>
        </p:grpSpPr>
        <p:sp>
          <p:nvSpPr>
            <p:cNvPr id="40" name="Rectangle: Rounded Corners 39">
              <a:extLst>
                <a:ext uri="{FF2B5EF4-FFF2-40B4-BE49-F238E27FC236}">
                  <a16:creationId xmlns:a16="http://schemas.microsoft.com/office/drawing/2014/main" id="{6D8D9C0F-142B-E542-65E4-2B5623B19EEE}"/>
                </a:ext>
              </a:extLst>
            </p:cNvPr>
            <p:cNvSpPr/>
            <p:nvPr/>
          </p:nvSpPr>
          <p:spPr>
            <a:xfrm>
              <a:off x="1807944" y="1867248"/>
              <a:ext cx="3278769" cy="486856"/>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280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Viedā</a:t>
              </a:r>
              <a:r>
                <a:rPr kumimoji="0" lang="lv-LV" sz="2800" b="1"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280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pārvaldība</a:t>
              </a:r>
            </a:p>
          </p:txBody>
        </p:sp>
        <p:pic>
          <p:nvPicPr>
            <p:cNvPr id="41" name="Graphic 40" descr="Badge 1 with solid fill">
              <a:extLst>
                <a:ext uri="{FF2B5EF4-FFF2-40B4-BE49-F238E27FC236}">
                  <a16:creationId xmlns:a16="http://schemas.microsoft.com/office/drawing/2014/main" id="{B010527C-270C-4DAF-8009-6108048E94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44551" y="1879441"/>
              <a:ext cx="763393" cy="459549"/>
            </a:xfrm>
            <a:prstGeom prst="rect">
              <a:avLst/>
            </a:prstGeom>
          </p:spPr>
        </p:pic>
      </p:grpSp>
      <p:sp>
        <p:nvSpPr>
          <p:cNvPr id="5" name="Rectangle: Rounded Corners 4">
            <a:extLst>
              <a:ext uri="{FF2B5EF4-FFF2-40B4-BE49-F238E27FC236}">
                <a16:creationId xmlns:a16="http://schemas.microsoft.com/office/drawing/2014/main" id="{F021CE44-80D2-17C3-87FE-80C4DDE4B388}"/>
              </a:ext>
            </a:extLst>
          </p:cNvPr>
          <p:cNvSpPr/>
          <p:nvPr/>
        </p:nvSpPr>
        <p:spPr>
          <a:xfrm>
            <a:off x="898462" y="2068545"/>
            <a:ext cx="10430954" cy="786406"/>
          </a:xfrm>
          <a:prstGeom prst="roundRect">
            <a:avLst/>
          </a:prstGeom>
          <a:solidFill>
            <a:srgbClr val="0066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80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Politikas mērķis: nodrošināt labvēlīgu un modernu dzīves telpu līdzsvaroti </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800" i="0" u="none" strike="noStrike" kern="1200" cap="none" spc="0" normalizeH="0" baseline="0" noProof="0" dirty="0">
                <a:ln>
                  <a:noFill/>
                </a:ln>
                <a:solidFill>
                  <a:schemeClr val="bg1"/>
                </a:solidFill>
                <a:effectLst/>
                <a:uLnTx/>
                <a:uFillTx/>
                <a:latin typeface="Verdana" panose="020B0604030504040204" pitchFamily="34" charset="0"/>
                <a:ea typeface="Verdana" panose="020B0604030504040204" pitchFamily="34" charset="0"/>
                <a:cs typeface="Times New Roman" panose="02020603050405020304" pitchFamily="18" charset="0"/>
              </a:rPr>
              <a:t>un ilgtspējīgi attīstītā Latvijā</a:t>
            </a:r>
          </a:p>
        </p:txBody>
      </p:sp>
      <p:sp>
        <p:nvSpPr>
          <p:cNvPr id="42" name="Rectangle: Rounded Corners 41">
            <a:extLst>
              <a:ext uri="{FF2B5EF4-FFF2-40B4-BE49-F238E27FC236}">
                <a16:creationId xmlns:a16="http://schemas.microsoft.com/office/drawing/2014/main" id="{8ECF41CA-1236-71C9-DA44-8195393EFCCC}"/>
              </a:ext>
            </a:extLst>
          </p:cNvPr>
          <p:cNvSpPr/>
          <p:nvPr/>
        </p:nvSpPr>
        <p:spPr>
          <a:xfrm>
            <a:off x="4069203" y="3035591"/>
            <a:ext cx="4314437" cy="41470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Poppins" panose="00000500000000000000" pitchFamily="2" charset="-70"/>
              </a:rPr>
              <a:t>Politikas rezultatīvie rādītāji (KPI):</a:t>
            </a:r>
            <a:endParaRPr kumimoji="0" lang="lv-LV" sz="1400" b="0"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mn-cs"/>
            </a:endParaRPr>
          </a:p>
        </p:txBody>
      </p:sp>
      <p:grpSp>
        <p:nvGrpSpPr>
          <p:cNvPr id="6" name="Group 5">
            <a:extLst>
              <a:ext uri="{FF2B5EF4-FFF2-40B4-BE49-F238E27FC236}">
                <a16:creationId xmlns:a16="http://schemas.microsoft.com/office/drawing/2014/main" id="{A0001CD0-7BE0-D575-D970-A1F5D6E4DF5F}"/>
              </a:ext>
            </a:extLst>
          </p:cNvPr>
          <p:cNvGrpSpPr/>
          <p:nvPr/>
        </p:nvGrpSpPr>
        <p:grpSpPr>
          <a:xfrm>
            <a:off x="3860163" y="3812115"/>
            <a:ext cx="1630199" cy="2828273"/>
            <a:chOff x="6848837" y="3858790"/>
            <a:chExt cx="1630199" cy="2828273"/>
          </a:xfrm>
        </p:grpSpPr>
        <p:sp>
          <p:nvSpPr>
            <p:cNvPr id="7" name="Rectangle: Rounded Corners 6">
              <a:extLst>
                <a:ext uri="{FF2B5EF4-FFF2-40B4-BE49-F238E27FC236}">
                  <a16:creationId xmlns:a16="http://schemas.microsoft.com/office/drawing/2014/main" id="{2A29B7F8-97AB-7733-D488-0697FD17C5EB}"/>
                </a:ext>
              </a:extLst>
            </p:cNvPr>
            <p:cNvSpPr/>
            <p:nvPr/>
          </p:nvSpPr>
          <p:spPr>
            <a:xfrm>
              <a:off x="6848837" y="4624960"/>
              <a:ext cx="1630199" cy="2062103"/>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Picture 7" descr="A white line on a green circle&#10;&#10;AI-generated content may be incorrect.">
              <a:extLst>
                <a:ext uri="{FF2B5EF4-FFF2-40B4-BE49-F238E27FC236}">
                  <a16:creationId xmlns:a16="http://schemas.microsoft.com/office/drawing/2014/main" id="{3EB58E33-9045-8F69-B239-5403095DAD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3074" y="3858790"/>
              <a:ext cx="738623" cy="737704"/>
            </a:xfrm>
            <a:prstGeom prst="rect">
              <a:avLst/>
            </a:prstGeom>
          </p:spPr>
        </p:pic>
        <p:sp>
          <p:nvSpPr>
            <p:cNvPr id="9" name="TextBox 8">
              <a:extLst>
                <a:ext uri="{FF2B5EF4-FFF2-40B4-BE49-F238E27FC236}">
                  <a16:creationId xmlns:a16="http://schemas.microsoft.com/office/drawing/2014/main" id="{41691340-B08C-C97E-10E9-A770730A616F}"/>
                </a:ext>
              </a:extLst>
            </p:cNvPr>
            <p:cNvSpPr txBox="1"/>
            <p:nvPr/>
          </p:nvSpPr>
          <p:spPr>
            <a:xfrm>
              <a:off x="6971712" y="4865696"/>
              <a:ext cx="1404187" cy="181588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Reģionālā IKP starpība </a:t>
              </a:r>
              <a:r>
                <a:rPr kumimoji="0" lang="lv-LV" sz="1800" b="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 </a:t>
              </a:r>
              <a:r>
                <a:rPr kumimoji="0" lang="lv-LV" sz="900" b="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četru mazāk attīstīto plānošanas reģionu vidējais IKP uz vienu iedzīvotāju līmenis pret augstāk attīstīto plānošanas reģionu, %</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200" i="1" dirty="0">
                  <a:solidFill>
                    <a:prstClr val="black"/>
                  </a:solidFill>
                  <a:latin typeface="Veranda"/>
                  <a:ea typeface="Verdana" panose="020B0604030504040204" pitchFamily="34" charset="0"/>
                </a:rPr>
                <a:t>Plānotā vērtība </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200" i="1" dirty="0">
                  <a:solidFill>
                    <a:prstClr val="black"/>
                  </a:solidFill>
                  <a:latin typeface="Veranda"/>
                  <a:ea typeface="Verdana" panose="020B0604030504040204" pitchFamily="34" charset="0"/>
                </a:rPr>
                <a:t>55 (2027)</a:t>
              </a:r>
              <a:endParaRPr kumimoji="0" lang="lv-LV" sz="1200" b="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endParaRPr>
            </a:p>
          </p:txBody>
        </p:sp>
      </p:grpSp>
      <p:grpSp>
        <p:nvGrpSpPr>
          <p:cNvPr id="60" name="Group 59">
            <a:extLst>
              <a:ext uri="{FF2B5EF4-FFF2-40B4-BE49-F238E27FC236}">
                <a16:creationId xmlns:a16="http://schemas.microsoft.com/office/drawing/2014/main" id="{E9337FBE-185F-C3C2-8914-756D4DE79208}"/>
              </a:ext>
            </a:extLst>
          </p:cNvPr>
          <p:cNvGrpSpPr/>
          <p:nvPr/>
        </p:nvGrpSpPr>
        <p:grpSpPr>
          <a:xfrm>
            <a:off x="9648170" y="3785972"/>
            <a:ext cx="1601591" cy="2938480"/>
            <a:chOff x="10442828" y="3652923"/>
            <a:chExt cx="1601591" cy="2824478"/>
          </a:xfrm>
        </p:grpSpPr>
        <p:sp>
          <p:nvSpPr>
            <p:cNvPr id="10" name="Rectangle: Rounded Corners 9">
              <a:extLst>
                <a:ext uri="{FF2B5EF4-FFF2-40B4-BE49-F238E27FC236}">
                  <a16:creationId xmlns:a16="http://schemas.microsoft.com/office/drawing/2014/main" id="{FFB7236C-7FB4-04BA-F27D-8582E87962BF}"/>
                </a:ext>
              </a:extLst>
            </p:cNvPr>
            <p:cNvSpPr/>
            <p:nvPr/>
          </p:nvSpPr>
          <p:spPr>
            <a:xfrm>
              <a:off x="10480395" y="4351910"/>
              <a:ext cx="1526458" cy="2062103"/>
            </a:xfrm>
            <a:prstGeom prst="roundRect">
              <a:avLst/>
            </a:prstGeom>
            <a:solidFill>
              <a:schemeClr val="bg1">
                <a:lumMod val="95000"/>
              </a:schemeClr>
            </a:solidFill>
            <a:ln>
              <a:solidFill>
                <a:srgbClr val="C55D1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43" name="Picture 42" descr="A hand touching a button&#10;&#10;AI-generated content may be incorrect.">
              <a:extLst>
                <a:ext uri="{FF2B5EF4-FFF2-40B4-BE49-F238E27FC236}">
                  <a16:creationId xmlns:a16="http://schemas.microsoft.com/office/drawing/2014/main" id="{552AD6FF-5250-E1C7-B9F3-F99F3F72D5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75330" y="3652923"/>
              <a:ext cx="885824" cy="728817"/>
            </a:xfrm>
            <a:prstGeom prst="rect">
              <a:avLst/>
            </a:prstGeom>
          </p:spPr>
        </p:pic>
        <p:sp>
          <p:nvSpPr>
            <p:cNvPr id="44" name="TextBox 43">
              <a:extLst>
                <a:ext uri="{FF2B5EF4-FFF2-40B4-BE49-F238E27FC236}">
                  <a16:creationId xmlns:a16="http://schemas.microsoft.com/office/drawing/2014/main" id="{063A266A-E65E-AA60-7856-8671E8D9D73B}"/>
                </a:ext>
              </a:extLst>
            </p:cNvPr>
            <p:cNvSpPr txBox="1"/>
            <p:nvPr/>
          </p:nvSpPr>
          <p:spPr>
            <a:xfrm>
              <a:off x="10442828" y="4436133"/>
              <a:ext cx="1601591" cy="204126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mn-ea"/>
                  <a:cs typeface="+mn-cs"/>
                </a:rPr>
                <a:t>Digitālās dekādes mērķu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mn-ea"/>
                  <a:cs typeface="+mn-cs"/>
                </a:rPr>
                <a:t>sasniegšanas progress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200" i="1" u="none" strike="noStrike" kern="1200" cap="none" spc="0" normalizeH="0" baseline="0" noProof="0" dirty="0">
                  <a:ln>
                    <a:noFill/>
                  </a:ln>
                  <a:solidFill>
                    <a:prstClr val="black"/>
                  </a:solidFill>
                  <a:effectLst/>
                  <a:uLnTx/>
                  <a:uFillTx/>
                  <a:latin typeface="Veranda"/>
                  <a:ea typeface="+mn-ea"/>
                  <a:cs typeface="+mn-cs"/>
                </a:rPr>
                <a:t>Plānotā vērtība (2030)</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200" i="1" u="none" strike="noStrike" kern="1200" cap="none" spc="0" normalizeH="0" baseline="0" noProof="0" dirty="0">
                <a:ln>
                  <a:noFill/>
                </a:ln>
                <a:solidFill>
                  <a:prstClr val="black"/>
                </a:solidFill>
                <a:effectLst/>
                <a:uLnTx/>
                <a:uFillTx/>
                <a:latin typeface="Veranda"/>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Trebuchet MS" panose="020B0603020202020204"/>
                  <a:ea typeface="+mn-ea"/>
                  <a:cs typeface="+mn-cs"/>
                </a:rPr>
                <a:t>100 % pakalpojumi iedzīvotājiem</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800" b="0" i="1"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100" b="0" i="1" u="none" strike="noStrike" kern="1200" cap="none" spc="0" normalizeH="0" baseline="0" noProof="0" dirty="0">
                  <a:ln>
                    <a:noFill/>
                  </a:ln>
                  <a:solidFill>
                    <a:prstClr val="black"/>
                  </a:solidFill>
                  <a:effectLst/>
                  <a:uLnTx/>
                  <a:uFillTx/>
                  <a:latin typeface="Trebuchet MS" panose="020B0603020202020204"/>
                  <a:ea typeface="+mn-ea"/>
                  <a:cs typeface="+mn-cs"/>
                </a:rPr>
                <a:t>100 % pakalpojumi uzņēmējiem</a:t>
              </a:r>
              <a:endParaRPr kumimoji="0" lang="lv-LV" sz="1100" b="0" i="1" u="none" strike="noStrike" kern="1200" cap="none" spc="0" normalizeH="0" baseline="0" noProof="0" dirty="0">
                <a:ln>
                  <a:noFill/>
                </a:ln>
                <a:solidFill>
                  <a:prstClr val="black"/>
                </a:solidFill>
                <a:effectLst/>
                <a:uLnTx/>
                <a:uFillTx/>
                <a:latin typeface="Veranda"/>
                <a:ea typeface="+mn-ea"/>
                <a:cs typeface="+mn-cs"/>
              </a:endParaRPr>
            </a:p>
          </p:txBody>
        </p:sp>
      </p:grpSp>
      <p:grpSp>
        <p:nvGrpSpPr>
          <p:cNvPr id="45" name="Group 44">
            <a:extLst>
              <a:ext uri="{FF2B5EF4-FFF2-40B4-BE49-F238E27FC236}">
                <a16:creationId xmlns:a16="http://schemas.microsoft.com/office/drawing/2014/main" id="{ECE13D3D-8FEC-223E-658F-F1DC7F2FF4DE}"/>
              </a:ext>
            </a:extLst>
          </p:cNvPr>
          <p:cNvGrpSpPr/>
          <p:nvPr/>
        </p:nvGrpSpPr>
        <p:grpSpPr>
          <a:xfrm>
            <a:off x="898462" y="3785971"/>
            <a:ext cx="1633971" cy="2845762"/>
            <a:chOff x="5138163" y="3841301"/>
            <a:chExt cx="1633971" cy="2845762"/>
          </a:xfrm>
        </p:grpSpPr>
        <p:sp>
          <p:nvSpPr>
            <p:cNvPr id="46" name="Rectangle: Rounded Corners 45">
              <a:extLst>
                <a:ext uri="{FF2B5EF4-FFF2-40B4-BE49-F238E27FC236}">
                  <a16:creationId xmlns:a16="http://schemas.microsoft.com/office/drawing/2014/main" id="{FA1FA738-552C-ACED-FE8A-1FD901619F50}"/>
                </a:ext>
              </a:extLst>
            </p:cNvPr>
            <p:cNvSpPr/>
            <p:nvPr/>
          </p:nvSpPr>
          <p:spPr>
            <a:xfrm>
              <a:off x="5172177" y="4624960"/>
              <a:ext cx="1565944" cy="2062103"/>
            </a:xfrm>
            <a:prstGeom prst="roundRect">
              <a:avLst/>
            </a:prstGeom>
            <a:solidFill>
              <a:schemeClr val="bg1">
                <a:lumMod val="95000"/>
              </a:schemeClr>
            </a:solidFill>
            <a:ln>
              <a:solidFill>
                <a:srgbClr val="8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47" name="Picture 46" descr="A hand holding a plant&#10;&#10;AI-generated content may be incorrect.">
              <a:extLst>
                <a:ext uri="{FF2B5EF4-FFF2-40B4-BE49-F238E27FC236}">
                  <a16:creationId xmlns:a16="http://schemas.microsoft.com/office/drawing/2014/main" id="{05499188-0672-9D47-A642-2B2C6F8B00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5241" y="3841301"/>
              <a:ext cx="825982" cy="786406"/>
            </a:xfrm>
            <a:prstGeom prst="rect">
              <a:avLst/>
            </a:prstGeom>
          </p:spPr>
        </p:pic>
        <p:sp>
          <p:nvSpPr>
            <p:cNvPr id="53" name="TextBox 52">
              <a:extLst>
                <a:ext uri="{FF2B5EF4-FFF2-40B4-BE49-F238E27FC236}">
                  <a16:creationId xmlns:a16="http://schemas.microsoft.com/office/drawing/2014/main" id="{1B4D7A79-926D-468C-3E09-7A9E361354EC}"/>
                </a:ext>
              </a:extLst>
            </p:cNvPr>
            <p:cNvSpPr txBox="1"/>
            <p:nvPr/>
          </p:nvSpPr>
          <p:spPr>
            <a:xfrm>
              <a:off x="5138163" y="4818135"/>
              <a:ext cx="1633971" cy="181588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Veranda"/>
                  <a:ea typeface="+mn-ea"/>
                  <a:cs typeface="+mn-cs"/>
                </a:rPr>
                <a:t>Īpaši aizsargājamo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Veranda"/>
                  <a:ea typeface="+mn-ea"/>
                  <a:cs typeface="+mn-cs"/>
                </a:rPr>
                <a:t>dabas teritoriju (ĪADT)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Veranda"/>
                  <a:ea typeface="+mn-ea"/>
                  <a:cs typeface="+mn-cs"/>
                </a:rPr>
                <a:t>platības īpatsvars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Veranda"/>
                  <a:ea typeface="+mn-ea"/>
                  <a:cs typeface="+mn-cs"/>
                </a:rPr>
                <a:t>no valsts teritorijas (%)</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i="1" dirty="0">
                  <a:solidFill>
                    <a:srgbClr val="000000"/>
                  </a:solidFill>
                  <a:latin typeface="Veranda"/>
                </a:rPr>
                <a:t>Plānotā vērtība </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i="1" dirty="0">
                  <a:solidFill>
                    <a:srgbClr val="000000"/>
                  </a:solidFill>
                  <a:latin typeface="Veranda"/>
                </a:rPr>
                <a:t>18 (2030)</a:t>
              </a:r>
              <a:endParaRPr kumimoji="0" lang="lv-LV" sz="1400" i="1" u="none" strike="noStrike" kern="1200" cap="none" spc="0" normalizeH="0" baseline="0" noProof="0" dirty="0">
                <a:ln>
                  <a:noFill/>
                </a:ln>
                <a:solidFill>
                  <a:srgbClr val="000000"/>
                </a:solidFill>
                <a:effectLst/>
                <a:uLnTx/>
                <a:uFillTx/>
                <a:latin typeface="Veranda"/>
                <a:ea typeface="+mn-ea"/>
                <a:cs typeface="+mn-cs"/>
              </a:endParaRPr>
            </a:p>
          </p:txBody>
        </p:sp>
      </p:grpSp>
      <p:grpSp>
        <p:nvGrpSpPr>
          <p:cNvPr id="54" name="Group 53">
            <a:extLst>
              <a:ext uri="{FF2B5EF4-FFF2-40B4-BE49-F238E27FC236}">
                <a16:creationId xmlns:a16="http://schemas.microsoft.com/office/drawing/2014/main" id="{B431B919-B416-3D8C-6E5D-C622DB9F21C3}"/>
              </a:ext>
            </a:extLst>
          </p:cNvPr>
          <p:cNvGrpSpPr/>
          <p:nvPr/>
        </p:nvGrpSpPr>
        <p:grpSpPr>
          <a:xfrm>
            <a:off x="6841995" y="3832377"/>
            <a:ext cx="1772472" cy="3094248"/>
            <a:chOff x="8538117" y="3921215"/>
            <a:chExt cx="1772472" cy="2986639"/>
          </a:xfrm>
        </p:grpSpPr>
        <p:sp>
          <p:nvSpPr>
            <p:cNvPr id="55" name="Rectangle: Rounded Corners 54">
              <a:extLst>
                <a:ext uri="{FF2B5EF4-FFF2-40B4-BE49-F238E27FC236}">
                  <a16:creationId xmlns:a16="http://schemas.microsoft.com/office/drawing/2014/main" id="{F3D2F2EB-A48B-483B-D4BE-9E73370B4E48}"/>
                </a:ext>
              </a:extLst>
            </p:cNvPr>
            <p:cNvSpPr/>
            <p:nvPr/>
          </p:nvSpPr>
          <p:spPr>
            <a:xfrm>
              <a:off x="8588735" y="4624960"/>
              <a:ext cx="1654311" cy="2062103"/>
            </a:xfrm>
            <a:prstGeom prst="roundRect">
              <a:avLst/>
            </a:prstGeom>
            <a:solidFill>
              <a:schemeClr val="bg1">
                <a:lumMod val="95000"/>
              </a:schemeClr>
            </a:solidFill>
            <a:ln>
              <a:solidFill>
                <a:srgbClr val="325D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7" name="TextBox 56">
              <a:extLst>
                <a:ext uri="{FF2B5EF4-FFF2-40B4-BE49-F238E27FC236}">
                  <a16:creationId xmlns:a16="http://schemas.microsoft.com/office/drawing/2014/main" id="{1584F2C6-7650-8218-090A-FC1E97C17026}"/>
                </a:ext>
              </a:extLst>
            </p:cNvPr>
            <p:cNvSpPr txBox="1"/>
            <p:nvPr/>
          </p:nvSpPr>
          <p:spPr>
            <a:xfrm>
              <a:off x="8538117" y="4798635"/>
              <a:ext cx="1772472" cy="210921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anda"/>
                  <a:ea typeface="Aptos" panose="020B0004020202020204" pitchFamily="34" charset="0"/>
                  <a:cs typeface="+mn-cs"/>
                </a:rPr>
                <a:t>Ar atjaunošanas pasākumiem labvēlīgi ietekmētā nelabvēlīgā aizsardzības stāvoklī esošā biotopu platība (ha) </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200" i="1" dirty="0">
                  <a:solidFill>
                    <a:prstClr val="black"/>
                  </a:solidFill>
                  <a:latin typeface="Veranda"/>
                  <a:ea typeface="Verdana" panose="020B0604030504040204" pitchFamily="34" charset="0"/>
                </a:rPr>
                <a:t>Plānotā vērtība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200" i="1" u="none" strike="noStrike" kern="1200" cap="none" spc="0" normalizeH="0" baseline="0" noProof="0" dirty="0">
                  <a:ln>
                    <a:noFill/>
                  </a:ln>
                  <a:solidFill>
                    <a:prstClr val="black"/>
                  </a:solidFill>
                  <a:effectLst/>
                  <a:uLnTx/>
                  <a:uFillTx/>
                  <a:latin typeface="Veranda"/>
                  <a:ea typeface="Verdana" panose="020B0604030504040204" pitchFamily="34" charset="0"/>
                  <a:cs typeface="+mn-cs"/>
                </a:rPr>
                <a:t>198 050 (2030)</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Veranda"/>
                <a:ea typeface="Verdana" panose="020B0604030504040204" pitchFamily="34" charset="0"/>
                <a:cs typeface="+mn-cs"/>
              </a:endParaRPr>
            </a:p>
          </p:txBody>
        </p:sp>
        <p:pic>
          <p:nvPicPr>
            <p:cNvPr id="58" name="Picture 57" descr="A green circle with white outline of a globe and trees&#10;&#10;AI-generated content may be incorrect.">
              <a:extLst>
                <a:ext uri="{FF2B5EF4-FFF2-40B4-BE49-F238E27FC236}">
                  <a16:creationId xmlns:a16="http://schemas.microsoft.com/office/drawing/2014/main" id="{67A9A217-DB65-CF17-CFE4-044991797F1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66322" y="3921215"/>
              <a:ext cx="699136" cy="675279"/>
            </a:xfrm>
            <a:prstGeom prst="rect">
              <a:avLst/>
            </a:prstGeom>
          </p:spPr>
        </p:pic>
      </p:grpSp>
      <p:sp>
        <p:nvSpPr>
          <p:cNvPr id="59" name="Slide Number Placeholder 2">
            <a:extLst>
              <a:ext uri="{FF2B5EF4-FFF2-40B4-BE49-F238E27FC236}">
                <a16:creationId xmlns:a16="http://schemas.microsoft.com/office/drawing/2014/main" id="{EEEA069E-3B14-BD44-680B-D22C0FE327B0}"/>
              </a:ext>
            </a:extLst>
          </p:cNvPr>
          <p:cNvSpPr>
            <a:spLocks noGrp="1"/>
          </p:cNvSpPr>
          <p:nvPr>
            <p:ph type="sldNum" sz="quarter" idx="13"/>
          </p:nvPr>
        </p:nvSpPr>
        <p:spPr>
          <a:xfrm>
            <a:off x="11223478" y="6324600"/>
            <a:ext cx="562124" cy="304800"/>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582915-0310-4CDD-9A79-BDC3E59340E8}" type="slidenum">
              <a:rPr kumimoji="0" lang="en-US" altLang="lv-LV" sz="1000" b="0" i="0" u="none" strike="noStrike" kern="1200" cap="none" spc="0" normalizeH="0" baseline="0" noProof="0" smtClean="0">
                <a:ln>
                  <a:noFill/>
                </a:ln>
                <a:solidFill>
                  <a:srgbClr val="90C226"/>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altLang="lv-LV" sz="1000" b="0" i="0" u="none" strike="noStrike" kern="1200" cap="none" spc="0" normalizeH="0" baseline="0" noProof="0" dirty="0">
              <a:ln>
                <a:noFill/>
              </a:ln>
              <a:solidFill>
                <a:srgbClr val="90C226"/>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53961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50B2F-CA14-A5E9-A03E-C014D651C2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8E6C84-BC8E-A9A2-51C4-D97A5D376FC3}"/>
              </a:ext>
            </a:extLst>
          </p:cNvPr>
          <p:cNvSpPr>
            <a:spLocks noGrp="1"/>
          </p:cNvSpPr>
          <p:nvPr>
            <p:ph type="title"/>
          </p:nvPr>
        </p:nvSpPr>
        <p:spPr>
          <a:xfrm>
            <a:off x="1709758" y="169441"/>
            <a:ext cx="9951396" cy="472463"/>
          </a:xfrm>
        </p:spPr>
        <p:txBody>
          <a:bodyPr>
            <a:normAutofit/>
          </a:bodyPr>
          <a:lstStyle/>
          <a:p>
            <a:pPr algn="ctr"/>
            <a:r>
              <a:rPr lang="lv-LV" sz="2200" dirty="0">
                <a:solidFill>
                  <a:srgbClr val="29702A"/>
                </a:solidFill>
                <a:cs typeface="Arial" panose="020B0604020202020204" pitchFamily="34" charset="0"/>
              </a:rPr>
              <a:t>VARAM </a:t>
            </a:r>
            <a:r>
              <a:rPr lang="lv-LV" dirty="0">
                <a:solidFill>
                  <a:schemeClr val="accent2">
                    <a:lumMod val="75000"/>
                  </a:schemeClr>
                </a:solidFill>
              </a:rPr>
              <a:t>2027.gada jaunās budžeta programmas</a:t>
            </a:r>
            <a:endParaRPr lang="lv-LV" sz="1300" dirty="0">
              <a:solidFill>
                <a:srgbClr val="FF0000"/>
              </a:solidFill>
              <a:cs typeface="Arial" panose="020B0604020202020204" pitchFamily="34" charset="0"/>
            </a:endParaRPr>
          </a:p>
        </p:txBody>
      </p:sp>
      <p:grpSp>
        <p:nvGrpSpPr>
          <p:cNvPr id="30" name="Group 29">
            <a:extLst>
              <a:ext uri="{FF2B5EF4-FFF2-40B4-BE49-F238E27FC236}">
                <a16:creationId xmlns:a16="http://schemas.microsoft.com/office/drawing/2014/main" id="{AC0160C3-727A-1A77-62CA-26D9721B6683}"/>
              </a:ext>
            </a:extLst>
          </p:cNvPr>
          <p:cNvGrpSpPr/>
          <p:nvPr/>
        </p:nvGrpSpPr>
        <p:grpSpPr>
          <a:xfrm>
            <a:off x="168760" y="1912730"/>
            <a:ext cx="2840142" cy="1244851"/>
            <a:chOff x="1958513" y="1222165"/>
            <a:chExt cx="2840142" cy="1244851"/>
          </a:xfrm>
        </p:grpSpPr>
        <p:sp>
          <p:nvSpPr>
            <p:cNvPr id="18" name="Rectangle: Rounded Corners 17">
              <a:extLst>
                <a:ext uri="{FF2B5EF4-FFF2-40B4-BE49-F238E27FC236}">
                  <a16:creationId xmlns:a16="http://schemas.microsoft.com/office/drawing/2014/main" id="{3BA95B1F-E151-8AD9-6093-2BEAB4B731C8}"/>
                </a:ext>
              </a:extLst>
            </p:cNvPr>
            <p:cNvSpPr/>
            <p:nvPr/>
          </p:nvSpPr>
          <p:spPr>
            <a:xfrm>
              <a:off x="1958513" y="1560097"/>
              <a:ext cx="2840142" cy="906919"/>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21.01.00.00</a:t>
              </a:r>
              <a:r>
                <a:rPr kumimoji="0" lang="lv-LV" sz="1800" b="0"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rPr>
                <a:t> </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Viedā pārvaldība</a:t>
              </a:r>
              <a:endPar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pic>
          <p:nvPicPr>
            <p:cNvPr id="19" name="Graphic 18" descr="Badge 1 with solid fill">
              <a:extLst>
                <a:ext uri="{FF2B5EF4-FFF2-40B4-BE49-F238E27FC236}">
                  <a16:creationId xmlns:a16="http://schemas.microsoft.com/office/drawing/2014/main" id="{9D1183E2-6FB3-9F90-BABA-A9EB15A7762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89053" y="1222165"/>
              <a:ext cx="336050" cy="345322"/>
            </a:xfrm>
            <a:prstGeom prst="rect">
              <a:avLst/>
            </a:prstGeom>
          </p:spPr>
        </p:pic>
      </p:grpSp>
      <p:grpSp>
        <p:nvGrpSpPr>
          <p:cNvPr id="29" name="Group 28">
            <a:extLst>
              <a:ext uri="{FF2B5EF4-FFF2-40B4-BE49-F238E27FC236}">
                <a16:creationId xmlns:a16="http://schemas.microsoft.com/office/drawing/2014/main" id="{8999664A-F552-B53B-C563-6FC174B50153}"/>
              </a:ext>
            </a:extLst>
          </p:cNvPr>
          <p:cNvGrpSpPr/>
          <p:nvPr/>
        </p:nvGrpSpPr>
        <p:grpSpPr>
          <a:xfrm>
            <a:off x="190906" y="3300704"/>
            <a:ext cx="2840142" cy="1402619"/>
            <a:chOff x="5195263" y="1177817"/>
            <a:chExt cx="2840142" cy="1402619"/>
          </a:xfrm>
        </p:grpSpPr>
        <p:sp>
          <p:nvSpPr>
            <p:cNvPr id="21" name="Rectangle: Rounded Corners 20">
              <a:extLst>
                <a:ext uri="{FF2B5EF4-FFF2-40B4-BE49-F238E27FC236}">
                  <a16:creationId xmlns:a16="http://schemas.microsoft.com/office/drawing/2014/main" id="{DAACC9C4-ADB9-2B80-B2C1-E7A08B56CD57}"/>
                </a:ext>
              </a:extLst>
            </p:cNvPr>
            <p:cNvSpPr/>
            <p:nvPr/>
          </p:nvSpPr>
          <p:spPr>
            <a:xfrm>
              <a:off x="5195263" y="1651300"/>
              <a:ext cx="2840142" cy="929136"/>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21.02.00.00 </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Dabas aizsardzība</a:t>
              </a:r>
              <a:endParaRPr kumimoji="0" lang="lv-LV"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pic>
          <p:nvPicPr>
            <p:cNvPr id="22" name="Graphic 21" descr="Badge with solid fill">
              <a:extLst>
                <a:ext uri="{FF2B5EF4-FFF2-40B4-BE49-F238E27FC236}">
                  <a16:creationId xmlns:a16="http://schemas.microsoft.com/office/drawing/2014/main" id="{ED32D37E-C966-ABBC-4E40-2776E7AD211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44849" y="1177817"/>
              <a:ext cx="342252" cy="355988"/>
            </a:xfrm>
            <a:prstGeom prst="rect">
              <a:avLst/>
            </a:prstGeom>
          </p:spPr>
        </p:pic>
      </p:grpSp>
      <p:sp>
        <p:nvSpPr>
          <p:cNvPr id="23" name="Rectangle: Rounded Corners 22">
            <a:extLst>
              <a:ext uri="{FF2B5EF4-FFF2-40B4-BE49-F238E27FC236}">
                <a16:creationId xmlns:a16="http://schemas.microsoft.com/office/drawing/2014/main" id="{3410F4AF-7E6D-9913-B645-D7518308451E}"/>
              </a:ext>
            </a:extLst>
          </p:cNvPr>
          <p:cNvSpPr/>
          <p:nvPr/>
        </p:nvSpPr>
        <p:spPr>
          <a:xfrm>
            <a:off x="213053" y="5403900"/>
            <a:ext cx="2795849" cy="909156"/>
          </a:xfrm>
          <a:prstGeom prst="round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21.03.00.00 </a:t>
            </a:r>
          </a:p>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lv-LV" sz="17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Reģionu attīstība un teritoriālā sadarbība</a:t>
            </a:r>
            <a:endParaRPr kumimoji="0" lang="lv-LV" sz="17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pic>
        <p:nvPicPr>
          <p:cNvPr id="26" name="Graphic 25" descr="Badge 3 with solid fill">
            <a:extLst>
              <a:ext uri="{FF2B5EF4-FFF2-40B4-BE49-F238E27FC236}">
                <a16:creationId xmlns:a16="http://schemas.microsoft.com/office/drawing/2014/main" id="{2A3B5B83-2CA2-E073-37AC-2549B545C0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79906" y="4938857"/>
            <a:ext cx="364418" cy="351315"/>
          </a:xfrm>
          <a:prstGeom prst="rect">
            <a:avLst/>
          </a:prstGeom>
        </p:spPr>
      </p:pic>
      <p:pic>
        <p:nvPicPr>
          <p:cNvPr id="13" name="Picture 12" descr="A white line on a green circle&#10;&#10;AI-generated content may be incorrect.">
            <a:extLst>
              <a:ext uri="{FF2B5EF4-FFF2-40B4-BE49-F238E27FC236}">
                <a16:creationId xmlns:a16="http://schemas.microsoft.com/office/drawing/2014/main" id="{F2EB290C-E77B-278B-6B53-1093340B57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4847" y="1820181"/>
            <a:ext cx="577644" cy="576925"/>
          </a:xfrm>
          <a:prstGeom prst="rect">
            <a:avLst/>
          </a:prstGeom>
        </p:spPr>
      </p:pic>
      <p:sp>
        <p:nvSpPr>
          <p:cNvPr id="14" name="TextBox 13">
            <a:extLst>
              <a:ext uri="{FF2B5EF4-FFF2-40B4-BE49-F238E27FC236}">
                <a16:creationId xmlns:a16="http://schemas.microsoft.com/office/drawing/2014/main" id="{7797061D-8501-ACF6-12F0-0F2B6AF29A6D}"/>
              </a:ext>
            </a:extLst>
          </p:cNvPr>
          <p:cNvSpPr txBox="1"/>
          <p:nvPr/>
        </p:nvSpPr>
        <p:spPr>
          <a:xfrm>
            <a:off x="3945114" y="2053749"/>
            <a:ext cx="5257668" cy="492443"/>
          </a:xfrm>
          <a:prstGeom prst="rect">
            <a:avLst/>
          </a:prstGeom>
          <a:solidFill>
            <a:schemeClr val="accent3">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00" b="1" i="0" u="none" strike="noStrike" kern="1200" cap="none" spc="0" normalizeH="0" baseline="0" noProof="0" dirty="0">
                <a:ln>
                  <a:noFill/>
                </a:ln>
                <a:solidFill>
                  <a:prstClr val="black"/>
                </a:solidFill>
                <a:effectLst/>
                <a:uLnTx/>
                <a:uFillTx/>
                <a:latin typeface="Trebuchet MS" panose="020B0603020202020204"/>
                <a:ea typeface="+mn-ea"/>
                <a:cs typeface="+mn-cs"/>
              </a:rPr>
              <a:t>Reģionālā IKP starpība – četru mazāk attīstīto plānošanas reģionu vidējais IKP uz vienu iedzīvotāju līmenis pret valsts vidējo (%)</a:t>
            </a:r>
            <a:endParaRPr kumimoji="0" lang="lv-LV" sz="1300" b="1" i="0" u="none" strike="noStrike" kern="1200" cap="none" spc="0" normalizeH="0" baseline="0" noProof="0" dirty="0">
              <a:ln>
                <a:noFill/>
              </a:ln>
              <a:solidFill>
                <a:prstClr val="black"/>
              </a:solidFill>
              <a:effectLst/>
              <a:uLnTx/>
              <a:uFillTx/>
              <a:latin typeface="Veranda"/>
              <a:ea typeface="Verdana" panose="020B0604030504040204" pitchFamily="34" charset="0"/>
              <a:cs typeface="+mn-cs"/>
            </a:endParaRPr>
          </a:p>
        </p:txBody>
      </p:sp>
      <p:pic>
        <p:nvPicPr>
          <p:cNvPr id="17" name="Picture 16" descr="A hand touching a button&#10;&#10;AI-generated content may be incorrect.">
            <a:extLst>
              <a:ext uri="{FF2B5EF4-FFF2-40B4-BE49-F238E27FC236}">
                <a16:creationId xmlns:a16="http://schemas.microsoft.com/office/drawing/2014/main" id="{167E7ACB-4F0B-EDEF-0F0E-2473AAB88E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94243" y="2712258"/>
            <a:ext cx="657747" cy="541165"/>
          </a:xfrm>
          <a:prstGeom prst="rect">
            <a:avLst/>
          </a:prstGeom>
        </p:spPr>
      </p:pic>
      <p:sp>
        <p:nvSpPr>
          <p:cNvPr id="24" name="TextBox 23">
            <a:extLst>
              <a:ext uri="{FF2B5EF4-FFF2-40B4-BE49-F238E27FC236}">
                <a16:creationId xmlns:a16="http://schemas.microsoft.com/office/drawing/2014/main" id="{DA13287D-885F-E00B-F3E4-2C9A75C99574}"/>
              </a:ext>
            </a:extLst>
          </p:cNvPr>
          <p:cNvSpPr txBox="1"/>
          <p:nvPr/>
        </p:nvSpPr>
        <p:spPr>
          <a:xfrm>
            <a:off x="3953759" y="2822526"/>
            <a:ext cx="5249023" cy="338554"/>
          </a:xfrm>
          <a:prstGeom prst="rect">
            <a:avLst/>
          </a:prstGeom>
          <a:solidFill>
            <a:schemeClr val="accent3">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solidFill>
                  <a:prstClr val="black"/>
                </a:solidFill>
                <a:effectLst/>
                <a:uLnTx/>
                <a:uFillTx/>
                <a:latin typeface="Veranda"/>
                <a:ea typeface="+mn-ea"/>
                <a:cs typeface="+mn-cs"/>
              </a:rPr>
              <a:t>Digitālās dekādes mērķu sasniegšanas progress (%)</a:t>
            </a:r>
            <a:endParaRPr kumimoji="0" lang="lv-LV" sz="1100" b="0" i="1" u="none" strike="noStrike" kern="1200" cap="none" spc="0" normalizeH="0" baseline="0" noProof="0" dirty="0">
              <a:ln>
                <a:noFill/>
              </a:ln>
              <a:solidFill>
                <a:prstClr val="black"/>
              </a:solidFill>
              <a:effectLst/>
              <a:uLnTx/>
              <a:uFillTx/>
              <a:latin typeface="Veranda"/>
              <a:ea typeface="+mn-ea"/>
              <a:cs typeface="+mn-cs"/>
            </a:endParaRPr>
          </a:p>
        </p:txBody>
      </p:sp>
      <p:pic>
        <p:nvPicPr>
          <p:cNvPr id="28" name="Picture 27" descr="A hand holding a plant&#10;&#10;AI-generated content may be incorrect.">
            <a:extLst>
              <a:ext uri="{FF2B5EF4-FFF2-40B4-BE49-F238E27FC236}">
                <a16:creationId xmlns:a16="http://schemas.microsoft.com/office/drawing/2014/main" id="{6B6B4052-344F-DDE1-71E0-887B2F59E05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15011" y="3504769"/>
            <a:ext cx="633931" cy="603557"/>
          </a:xfrm>
          <a:prstGeom prst="rect">
            <a:avLst/>
          </a:prstGeom>
        </p:spPr>
      </p:pic>
      <p:sp>
        <p:nvSpPr>
          <p:cNvPr id="31" name="TextBox 30">
            <a:extLst>
              <a:ext uri="{FF2B5EF4-FFF2-40B4-BE49-F238E27FC236}">
                <a16:creationId xmlns:a16="http://schemas.microsoft.com/office/drawing/2014/main" id="{6FFF6ADE-1C11-7C1E-6C72-5E118D9B4415}"/>
              </a:ext>
            </a:extLst>
          </p:cNvPr>
          <p:cNvSpPr txBox="1"/>
          <p:nvPr/>
        </p:nvSpPr>
        <p:spPr>
          <a:xfrm>
            <a:off x="3897737" y="3747640"/>
            <a:ext cx="5257668" cy="461665"/>
          </a:xfrm>
          <a:prstGeom prst="rect">
            <a:avLst/>
          </a:prstGeom>
          <a:solidFill>
            <a:schemeClr val="accent1">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Īpaši aizsargājamo dabas teritoriju (ĪADT) platības īpatsvars no valsts teritorijas (%) </a:t>
            </a:r>
            <a:endParaRPr kumimoji="0" lang="lv-LV"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sp>
        <p:nvSpPr>
          <p:cNvPr id="3" name="Slide Number Placeholder 2">
            <a:extLst>
              <a:ext uri="{FF2B5EF4-FFF2-40B4-BE49-F238E27FC236}">
                <a16:creationId xmlns:a16="http://schemas.microsoft.com/office/drawing/2014/main" id="{0A9DE956-9C44-727E-47F2-C80497D77AC1}"/>
              </a:ext>
            </a:extLst>
          </p:cNvPr>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B582915-0310-4CDD-9A79-BDC3E59340E8}" type="slidenum">
              <a:rPr kumimoji="0" lang="en-US" altLang="lv-LV" sz="1000" b="0" i="0" u="none" strike="noStrike" kern="1200" cap="none" spc="0" normalizeH="0" baseline="0" noProof="0" smtClean="0">
                <a:ln>
                  <a:noFill/>
                </a:ln>
                <a:solidFill>
                  <a:srgbClr val="90C226"/>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altLang="lv-LV" sz="1000" b="0" i="0" u="none" strike="noStrike" kern="1200" cap="none" spc="0" normalizeH="0" baseline="0" noProof="0" dirty="0">
              <a:ln>
                <a:noFill/>
              </a:ln>
              <a:solidFill>
                <a:srgbClr val="90C226"/>
              </a:solidFill>
              <a:effectLst/>
              <a:uLnTx/>
              <a:uFillTx/>
              <a:latin typeface="Verdana" panose="020B0604030504040204" pitchFamily="34" charset="0"/>
              <a:ea typeface="+mn-ea"/>
              <a:cs typeface="+mn-cs"/>
            </a:endParaRPr>
          </a:p>
        </p:txBody>
      </p:sp>
      <p:sp>
        <p:nvSpPr>
          <p:cNvPr id="57" name="Right Brace 56">
            <a:extLst>
              <a:ext uri="{FF2B5EF4-FFF2-40B4-BE49-F238E27FC236}">
                <a16:creationId xmlns:a16="http://schemas.microsoft.com/office/drawing/2014/main" id="{E8700635-5114-BAE7-E91A-C4D416D9342E}"/>
              </a:ext>
            </a:extLst>
          </p:cNvPr>
          <p:cNvSpPr/>
          <p:nvPr/>
        </p:nvSpPr>
        <p:spPr>
          <a:xfrm rot="10800000">
            <a:off x="3043345" y="2231470"/>
            <a:ext cx="176360" cy="906920"/>
          </a:xfrm>
          <a:prstGeom prst="rightBrace">
            <a:avLst>
              <a:gd name="adj1" fmla="val 38532"/>
              <a:gd name="adj2" fmla="val 50000"/>
            </a:avLst>
          </a:prstGeom>
          <a:noFill/>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8" name="TextBox 57">
            <a:extLst>
              <a:ext uri="{FF2B5EF4-FFF2-40B4-BE49-F238E27FC236}">
                <a16:creationId xmlns:a16="http://schemas.microsoft.com/office/drawing/2014/main" id="{144E7A0B-7A75-6C9C-8587-D8627DEAA351}"/>
              </a:ext>
            </a:extLst>
          </p:cNvPr>
          <p:cNvSpPr txBox="1"/>
          <p:nvPr/>
        </p:nvSpPr>
        <p:spPr>
          <a:xfrm>
            <a:off x="8143905" y="2236914"/>
            <a:ext cx="784274" cy="10363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mn-cs"/>
              </a:rPr>
              <a:t>.</a:t>
            </a:r>
          </a:p>
        </p:txBody>
      </p:sp>
      <p:sp>
        <p:nvSpPr>
          <p:cNvPr id="25" name="TextBox 24">
            <a:extLst>
              <a:ext uri="{FF2B5EF4-FFF2-40B4-BE49-F238E27FC236}">
                <a16:creationId xmlns:a16="http://schemas.microsoft.com/office/drawing/2014/main" id="{B2B1D092-8930-B9CE-C4CB-BFAC964E2E9E}"/>
              </a:ext>
            </a:extLst>
          </p:cNvPr>
          <p:cNvSpPr txBox="1"/>
          <p:nvPr/>
        </p:nvSpPr>
        <p:spPr>
          <a:xfrm>
            <a:off x="4085617" y="4570293"/>
            <a:ext cx="5069788" cy="646331"/>
          </a:xfrm>
          <a:prstGeom prst="rect">
            <a:avLst/>
          </a:prstGeom>
          <a:solidFill>
            <a:schemeClr val="accent1">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Ar atjaunošanas pasākumiem labvēlīgi ietekmētā nelabvēlīgā aizsardzības stāvoklī esošā biotopu platība (ha) </a:t>
            </a:r>
            <a:endParaRPr kumimoji="0" lang="lv-LV"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p:txBody>
      </p:sp>
      <p:pic>
        <p:nvPicPr>
          <p:cNvPr id="32" name="Picture 31" descr="A green circle with white outline of a globe and trees&#10;&#10;AI-generated content may be incorrect.">
            <a:extLst>
              <a:ext uri="{FF2B5EF4-FFF2-40B4-BE49-F238E27FC236}">
                <a16:creationId xmlns:a16="http://schemas.microsoft.com/office/drawing/2014/main" id="{2DF29DCF-E83A-9BE4-27D1-369CF9ED46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35331" y="4447665"/>
            <a:ext cx="577644" cy="557933"/>
          </a:xfrm>
          <a:prstGeom prst="rect">
            <a:avLst/>
          </a:prstGeom>
        </p:spPr>
      </p:pic>
      <p:sp>
        <p:nvSpPr>
          <p:cNvPr id="36" name="TextBox 35">
            <a:extLst>
              <a:ext uri="{FF2B5EF4-FFF2-40B4-BE49-F238E27FC236}">
                <a16:creationId xmlns:a16="http://schemas.microsoft.com/office/drawing/2014/main" id="{EEA5C379-7B25-C2DF-59BD-E7E673C76CC2}"/>
              </a:ext>
            </a:extLst>
          </p:cNvPr>
          <p:cNvSpPr txBox="1"/>
          <p:nvPr/>
        </p:nvSpPr>
        <p:spPr>
          <a:xfrm>
            <a:off x="3945114" y="5661251"/>
            <a:ext cx="5366688" cy="600164"/>
          </a:xfrm>
          <a:prstGeom prst="rect">
            <a:avLst/>
          </a:prstGeom>
          <a:solidFill>
            <a:schemeClr val="tx2">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1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Privāto investīciju piesaiste plānošanas reģionos – četru mazāk attīstīto plānošanas reģionu vidējais līmenis pret augstāk attīstīto plānošanas reģionu</a:t>
            </a:r>
            <a:r>
              <a:rPr lang="lv-LV" sz="1100" b="1" dirty="0">
                <a:solidFill>
                  <a:prstClr val="black"/>
                </a:solidFill>
                <a:latin typeface="Verdana" panose="020B0604030504040204" pitchFamily="34" charset="0"/>
                <a:ea typeface="Verdana" panose="020B0604030504040204" pitchFamily="34" charset="0"/>
              </a:rPr>
              <a:t> (</a:t>
            </a:r>
            <a:r>
              <a:rPr kumimoji="0" lang="lv-LV" sz="11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a:t>
            </a:r>
          </a:p>
        </p:txBody>
      </p:sp>
      <p:pic>
        <p:nvPicPr>
          <p:cNvPr id="33" name="Picture 32" descr="A green circle with white handshake and people around it&#10;&#10;AI-generated content may be incorrect.">
            <a:extLst>
              <a:ext uri="{FF2B5EF4-FFF2-40B4-BE49-F238E27FC236}">
                <a16:creationId xmlns:a16="http://schemas.microsoft.com/office/drawing/2014/main" id="{9627644F-63E2-5721-EC81-5C019EB3AA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80590" y="5623374"/>
            <a:ext cx="577644" cy="577644"/>
          </a:xfrm>
          <a:prstGeom prst="rect">
            <a:avLst/>
          </a:prstGeom>
        </p:spPr>
      </p:pic>
      <p:sp>
        <p:nvSpPr>
          <p:cNvPr id="47" name="TextBox 46">
            <a:extLst>
              <a:ext uri="{FF2B5EF4-FFF2-40B4-BE49-F238E27FC236}">
                <a16:creationId xmlns:a16="http://schemas.microsoft.com/office/drawing/2014/main" id="{C4997301-A5E8-C5AE-594A-CC0588D27901}"/>
              </a:ext>
            </a:extLst>
          </p:cNvPr>
          <p:cNvSpPr txBox="1"/>
          <p:nvPr/>
        </p:nvSpPr>
        <p:spPr>
          <a:xfrm>
            <a:off x="9756843" y="2349105"/>
            <a:ext cx="1799617" cy="523220"/>
          </a:xfrm>
          <a:prstGeom prst="rect">
            <a:avLst/>
          </a:prstGeom>
          <a:solidFill>
            <a:schemeClr val="accent3">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0000"/>
                </a:solidFill>
                <a:effectLst/>
                <a:uLnTx/>
                <a:uFillTx/>
                <a:latin typeface="Veranda"/>
                <a:ea typeface="+mn-ea"/>
                <a:cs typeface="+mn-cs"/>
              </a:rPr>
              <a:t>Mākslīgā intelekta indekss</a:t>
            </a:r>
          </a:p>
        </p:txBody>
      </p:sp>
      <p:sp>
        <p:nvSpPr>
          <p:cNvPr id="52" name="TextBox 51">
            <a:extLst>
              <a:ext uri="{FF2B5EF4-FFF2-40B4-BE49-F238E27FC236}">
                <a16:creationId xmlns:a16="http://schemas.microsoft.com/office/drawing/2014/main" id="{19CE020E-3365-19F9-5977-FF8E97E835AB}"/>
              </a:ext>
            </a:extLst>
          </p:cNvPr>
          <p:cNvSpPr txBox="1"/>
          <p:nvPr/>
        </p:nvSpPr>
        <p:spPr>
          <a:xfrm>
            <a:off x="9610930" y="5114308"/>
            <a:ext cx="2050224" cy="738664"/>
          </a:xfrm>
          <a:prstGeom prst="rect">
            <a:avLst/>
          </a:prstGeom>
          <a:solidFill>
            <a:schemeClr val="tx2">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0" cap="none" spc="0" normalizeH="0" baseline="0" noProof="0" dirty="0">
                <a:ln>
                  <a:noFill/>
                </a:ln>
                <a:solidFill>
                  <a:prstClr val="black"/>
                </a:solidFill>
                <a:effectLst/>
                <a:uLnTx/>
                <a:uFillTx/>
                <a:latin typeface="Veranda"/>
                <a:ea typeface="Verdana" panose="020B0604030504040204" pitchFamily="34" charset="0"/>
                <a:cs typeface="+mn-cs"/>
              </a:rPr>
              <a:t>Pievilcības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0" cap="none" spc="0" normalizeH="0" baseline="0" noProof="0" dirty="0">
                <a:ln>
                  <a:noFill/>
                </a:ln>
                <a:solidFill>
                  <a:prstClr val="black"/>
                </a:solidFill>
                <a:effectLst/>
                <a:uLnTx/>
                <a:uFillTx/>
                <a:latin typeface="Veranda"/>
                <a:ea typeface="Verdana" panose="020B0604030504040204" pitchFamily="34" charset="0"/>
                <a:cs typeface="+mn-cs"/>
              </a:rPr>
              <a:t>(FDI </a:t>
            </a:r>
            <a:r>
              <a:rPr kumimoji="0" lang="lv-LV" sz="1400" b="1" i="0" u="none" strike="noStrike" kern="0" cap="none" spc="0" normalizeH="0" baseline="0" noProof="0" dirty="0" err="1">
                <a:ln>
                  <a:noFill/>
                </a:ln>
                <a:solidFill>
                  <a:prstClr val="black"/>
                </a:solidFill>
                <a:effectLst/>
                <a:uLnTx/>
                <a:uFillTx/>
                <a:latin typeface="Veranda"/>
                <a:ea typeface="Verdana" panose="020B0604030504040204" pitchFamily="34" charset="0"/>
                <a:cs typeface="+mn-cs"/>
              </a:rPr>
              <a:t>Attractiveness</a:t>
            </a:r>
            <a:r>
              <a:rPr kumimoji="0" lang="lv-LV" sz="1400" b="1" i="0" u="none" strike="noStrike" kern="0" cap="none" spc="0" normalizeH="0" baseline="0" noProof="0" dirty="0">
                <a:ln>
                  <a:noFill/>
                </a:ln>
                <a:solidFill>
                  <a:prstClr val="black"/>
                </a:solidFill>
                <a:effectLst/>
                <a:uLnTx/>
                <a:uFillTx/>
                <a:latin typeface="Veranda"/>
                <a:ea typeface="Verdana" panose="020B0604030504040204" pitchFamily="34" charset="0"/>
                <a:cs typeface="+mn-cs"/>
              </a:rPr>
              <a:t>) indekss</a:t>
            </a:r>
          </a:p>
        </p:txBody>
      </p:sp>
      <p:sp>
        <p:nvSpPr>
          <p:cNvPr id="63" name="TextBox 62">
            <a:extLst>
              <a:ext uri="{FF2B5EF4-FFF2-40B4-BE49-F238E27FC236}">
                <a16:creationId xmlns:a16="http://schemas.microsoft.com/office/drawing/2014/main" id="{BEE219BB-15E9-F6D7-D75D-A9F925B90495}"/>
              </a:ext>
            </a:extLst>
          </p:cNvPr>
          <p:cNvSpPr txBox="1"/>
          <p:nvPr/>
        </p:nvSpPr>
        <p:spPr>
          <a:xfrm>
            <a:off x="9610929" y="5889913"/>
            <a:ext cx="2050226" cy="523220"/>
          </a:xfrm>
          <a:prstGeom prst="rect">
            <a:avLst/>
          </a:prstGeom>
          <a:solidFill>
            <a:schemeClr val="tx2">
              <a:lumMod val="20000"/>
              <a:lumOff val="80000"/>
            </a:schemeClr>
          </a:solid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0" cap="none" spc="0" normalizeH="0" baseline="0" noProof="0" dirty="0">
                <a:ln>
                  <a:noFill/>
                </a:ln>
                <a:solidFill>
                  <a:srgbClr val="000000"/>
                </a:solidFill>
                <a:effectLst/>
                <a:uLnTx/>
                <a:uFillTx/>
                <a:latin typeface="Veranda"/>
                <a:ea typeface="+mn-ea"/>
                <a:cs typeface="+mn-cs"/>
              </a:rPr>
              <a:t>Reģionu pievilcības indekss</a:t>
            </a:r>
          </a:p>
        </p:txBody>
      </p:sp>
      <p:sp>
        <p:nvSpPr>
          <p:cNvPr id="38" name="Right Brace 37">
            <a:extLst>
              <a:ext uri="{FF2B5EF4-FFF2-40B4-BE49-F238E27FC236}">
                <a16:creationId xmlns:a16="http://schemas.microsoft.com/office/drawing/2014/main" id="{D9E8C36F-F4BE-A8B8-094D-A20652AE4AA8}"/>
              </a:ext>
            </a:extLst>
          </p:cNvPr>
          <p:cNvSpPr/>
          <p:nvPr/>
        </p:nvSpPr>
        <p:spPr>
          <a:xfrm rot="10800000">
            <a:off x="3053511" y="3684941"/>
            <a:ext cx="176360" cy="906920"/>
          </a:xfrm>
          <a:prstGeom prst="rightBrace">
            <a:avLst>
              <a:gd name="adj1" fmla="val 38532"/>
              <a:gd name="adj2" fmla="val 50000"/>
            </a:avLst>
          </a:prstGeom>
          <a:noFill/>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 name="Arrow: Right 4">
            <a:extLst>
              <a:ext uri="{FF2B5EF4-FFF2-40B4-BE49-F238E27FC236}">
                <a16:creationId xmlns:a16="http://schemas.microsoft.com/office/drawing/2014/main" id="{68910F52-5A8D-4F33-0F5A-D520C7E0EE04}"/>
              </a:ext>
            </a:extLst>
          </p:cNvPr>
          <p:cNvSpPr/>
          <p:nvPr/>
        </p:nvSpPr>
        <p:spPr>
          <a:xfrm rot="5400000">
            <a:off x="5636538" y="-1315020"/>
            <a:ext cx="1224206" cy="5257668"/>
          </a:xfrm>
          <a:prstGeom prst="rightArrow">
            <a:avLst>
              <a:gd name="adj1" fmla="val 75877"/>
              <a:gd name="adj2" fmla="val 50000"/>
            </a:avLst>
          </a:prstGeom>
          <a:solidFill>
            <a:schemeClr val="bg1">
              <a:lumMod val="85000"/>
            </a:scheme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9" name="Rectangle: Rounded Corners 8">
            <a:extLst>
              <a:ext uri="{FF2B5EF4-FFF2-40B4-BE49-F238E27FC236}">
                <a16:creationId xmlns:a16="http://schemas.microsoft.com/office/drawing/2014/main" id="{64656F74-F8DF-CB90-0081-2B1DF18B4E69}"/>
              </a:ext>
            </a:extLst>
          </p:cNvPr>
          <p:cNvSpPr/>
          <p:nvPr/>
        </p:nvSpPr>
        <p:spPr>
          <a:xfrm>
            <a:off x="4456532" y="970301"/>
            <a:ext cx="3753897" cy="41470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Poppins" panose="00000500000000000000" pitchFamily="2" charset="-70"/>
              </a:rPr>
              <a:t>Politikas rezultatīvie rādītāji (KPI)</a:t>
            </a:r>
            <a:endParaRPr kumimoji="0" lang="lv-LV" sz="1400" b="0"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mn-cs"/>
            </a:endParaRPr>
          </a:p>
        </p:txBody>
      </p:sp>
      <p:sp>
        <p:nvSpPr>
          <p:cNvPr id="10" name="Arrow: Right 9">
            <a:extLst>
              <a:ext uri="{FF2B5EF4-FFF2-40B4-BE49-F238E27FC236}">
                <a16:creationId xmlns:a16="http://schemas.microsoft.com/office/drawing/2014/main" id="{E2D92DE9-D1F8-A62B-9EF5-CD12204667F8}"/>
              </a:ext>
            </a:extLst>
          </p:cNvPr>
          <p:cNvSpPr/>
          <p:nvPr/>
        </p:nvSpPr>
        <p:spPr>
          <a:xfrm rot="5400000">
            <a:off x="9924947" y="-367357"/>
            <a:ext cx="1222785" cy="3216320"/>
          </a:xfrm>
          <a:prstGeom prst="rightArrow">
            <a:avLst>
              <a:gd name="adj1" fmla="val 71793"/>
              <a:gd name="adj2" fmla="val 49494"/>
            </a:avLst>
          </a:prstGeom>
          <a:solidFill>
            <a:schemeClr val="bg1">
              <a:lumMod val="8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35" name="TextBox 34">
            <a:extLst>
              <a:ext uri="{FF2B5EF4-FFF2-40B4-BE49-F238E27FC236}">
                <a16:creationId xmlns:a16="http://schemas.microsoft.com/office/drawing/2014/main" id="{44D27787-59F5-0C41-84E5-763FE26411D1}"/>
              </a:ext>
            </a:extLst>
          </p:cNvPr>
          <p:cNvSpPr txBox="1"/>
          <p:nvPr/>
        </p:nvSpPr>
        <p:spPr>
          <a:xfrm>
            <a:off x="9411447" y="628692"/>
            <a:ext cx="2374155"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Poppins" panose="00000500000000000000" pitchFamily="2" charset="-70"/>
              </a:rPr>
              <a:t>Nākotnē plānošanas dokumentos plānots ieviest papildus </a:t>
            </a:r>
            <a:r>
              <a:rPr kumimoji="0" lang="lv-LV" sz="1200" b="1" i="0" u="none" strike="noStrike" kern="1200" cap="none" spc="0" normalizeH="0" baseline="0" noProof="0" dirty="0" err="1">
                <a:ln>
                  <a:noFill/>
                </a:ln>
                <a:solidFill>
                  <a:srgbClr val="E6B91E">
                    <a:lumMod val="50000"/>
                  </a:srgbClr>
                </a:solidFill>
                <a:effectLst/>
                <a:uLnTx/>
                <a:uFillTx/>
                <a:latin typeface="Verdana" panose="020B0604030504040204" pitchFamily="34" charset="0"/>
                <a:ea typeface="Verdana" panose="020B0604030504040204" pitchFamily="34" charset="0"/>
                <a:cs typeface="Poppins" panose="00000500000000000000" pitchFamily="2" charset="-70"/>
              </a:rPr>
              <a:t>monitorējamos</a:t>
            </a:r>
            <a:r>
              <a:rPr kumimoji="0" lang="lv-LV" sz="1200" b="1" i="0" u="none" strike="noStrike" kern="1200" cap="none" spc="0" normalizeH="0" baseline="0" noProof="0" dirty="0">
                <a:ln>
                  <a:noFill/>
                </a:ln>
                <a:solidFill>
                  <a:srgbClr val="E6B91E">
                    <a:lumMod val="50000"/>
                  </a:srgbClr>
                </a:solidFill>
                <a:effectLst/>
                <a:uLnTx/>
                <a:uFillTx/>
                <a:latin typeface="Verdana" panose="020B0604030504040204" pitchFamily="34" charset="0"/>
                <a:ea typeface="Verdana" panose="020B0604030504040204" pitchFamily="34" charset="0"/>
                <a:cs typeface="Poppins" panose="00000500000000000000" pitchFamily="2" charset="-70"/>
              </a:rPr>
              <a:t> politikas rezultātus</a:t>
            </a:r>
          </a:p>
        </p:txBody>
      </p:sp>
    </p:spTree>
    <p:extLst>
      <p:ext uri="{BB962C8B-B14F-4D97-AF65-F5344CB8AC3E}">
        <p14:creationId xmlns:p14="http://schemas.microsoft.com/office/powerpoint/2010/main" val="1491095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A0B0-76CE-DD51-7D9F-0FF9A24E4AD3}"/>
              </a:ext>
            </a:extLst>
          </p:cNvPr>
          <p:cNvSpPr>
            <a:spLocks noGrp="1"/>
          </p:cNvSpPr>
          <p:nvPr>
            <p:ph type="title"/>
          </p:nvPr>
        </p:nvSpPr>
        <p:spPr>
          <a:xfrm>
            <a:off x="2387600" y="452387"/>
            <a:ext cx="9528476" cy="1267635"/>
          </a:xfrm>
        </p:spPr>
        <p:txBody>
          <a:bodyPr>
            <a:normAutofit fontScale="90000"/>
          </a:bodyPr>
          <a:lstStyle/>
          <a:p>
            <a:pPr algn="ctr"/>
            <a:r>
              <a:rPr lang="lv-LV" sz="2200" dirty="0">
                <a:solidFill>
                  <a:srgbClr val="29702A"/>
                </a:solidFill>
                <a:latin typeface="Verdana"/>
                <a:ea typeface="Verdana"/>
                <a:cs typeface="Times New Roman"/>
              </a:rPr>
              <a:t>VARAM papildus mērķu KPI, kas tiks iestrādi budžetā nākamajos gados pēc to iestrādāšanas politikas plānošanas dokumentos</a:t>
            </a:r>
            <a:br>
              <a:rPr lang="lv-LV" sz="2200" dirty="0">
                <a:solidFill>
                  <a:srgbClr val="29702A"/>
                </a:solidFill>
                <a:latin typeface="Verdana"/>
                <a:ea typeface="Verdana"/>
                <a:cs typeface="Times New Roman"/>
              </a:rPr>
            </a:br>
            <a:br>
              <a:rPr lang="lv-LV" sz="2200" dirty="0">
                <a:solidFill>
                  <a:srgbClr val="29702A"/>
                </a:solidFill>
                <a:latin typeface="Verdana"/>
                <a:ea typeface="Verdana"/>
                <a:cs typeface="Times New Roman"/>
              </a:rPr>
            </a:br>
            <a:r>
              <a:rPr lang="lv-LV" sz="2200" dirty="0">
                <a:solidFill>
                  <a:srgbClr val="29702A"/>
                </a:solidFill>
                <a:latin typeface="Verdana"/>
                <a:ea typeface="Verdana"/>
                <a:cs typeface="Times New Roman"/>
              </a:rPr>
              <a:t>Teritorijas attīstības plānošanas joma</a:t>
            </a:r>
            <a:endParaRPr lang="en-US" sz="2200" b="0" dirty="0">
              <a:solidFill>
                <a:srgbClr val="000000"/>
              </a:solidFill>
              <a:latin typeface="Verdana"/>
              <a:ea typeface="Verdana"/>
              <a:cs typeface="Times New Roman"/>
            </a:endParaRPr>
          </a:p>
          <a:p>
            <a:endParaRPr lang="en-US" dirty="0">
              <a:solidFill>
                <a:schemeClr val="accent6">
                  <a:lumMod val="76000"/>
                </a:schemeClr>
              </a:solidFill>
              <a:latin typeface="Verdana"/>
              <a:ea typeface="Verdana"/>
              <a:cs typeface="Times New Roman"/>
            </a:endParaRPr>
          </a:p>
        </p:txBody>
      </p:sp>
      <p:grpSp>
        <p:nvGrpSpPr>
          <p:cNvPr id="20" name="Group 19">
            <a:extLst>
              <a:ext uri="{FF2B5EF4-FFF2-40B4-BE49-F238E27FC236}">
                <a16:creationId xmlns:a16="http://schemas.microsoft.com/office/drawing/2014/main" id="{588BDA4C-0C00-43A4-9B7E-7D698E8FF2D1}"/>
              </a:ext>
            </a:extLst>
          </p:cNvPr>
          <p:cNvGrpSpPr/>
          <p:nvPr/>
        </p:nvGrpSpPr>
        <p:grpSpPr>
          <a:xfrm>
            <a:off x="6885976" y="1853739"/>
            <a:ext cx="3498223" cy="1844552"/>
            <a:chOff x="2190037" y="2740260"/>
            <a:chExt cx="1775405" cy="3392936"/>
          </a:xfrm>
        </p:grpSpPr>
        <p:sp>
          <p:nvSpPr>
            <p:cNvPr id="17" name="Rectangle: Rounded Corners 16">
              <a:extLst>
                <a:ext uri="{FF2B5EF4-FFF2-40B4-BE49-F238E27FC236}">
                  <a16:creationId xmlns:a16="http://schemas.microsoft.com/office/drawing/2014/main" id="{D4BCF0CA-7514-CD5D-FFAA-30122162FC37}"/>
                </a:ext>
              </a:extLst>
            </p:cNvPr>
            <p:cNvSpPr/>
            <p:nvPr/>
          </p:nvSpPr>
          <p:spPr>
            <a:xfrm>
              <a:off x="2190037" y="2740260"/>
              <a:ext cx="1775405" cy="3392936"/>
            </a:xfrm>
            <a:prstGeom prst="roundRect">
              <a:avLst/>
            </a:prstGeom>
            <a:solidFill>
              <a:schemeClr val="bg1">
                <a:lumMod val="95000"/>
              </a:schemeClr>
            </a:solidFill>
            <a:ln>
              <a:solidFill>
                <a:srgbClr val="2E8B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400" b="0" i="1" u="none" strike="noStrike" kern="1200" cap="none" spc="0" normalizeH="0" baseline="0" noProof="0">
                <a:ln>
                  <a:noFill/>
                </a:ln>
                <a:solidFill>
                  <a:prstClr val="black"/>
                </a:solidFill>
                <a:effectLst/>
                <a:uLnTx/>
                <a:uFillTx/>
                <a:latin typeface="Veranda"/>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TextBox 18">
              <a:extLst>
                <a:ext uri="{FF2B5EF4-FFF2-40B4-BE49-F238E27FC236}">
                  <a16:creationId xmlns:a16="http://schemas.microsoft.com/office/drawing/2014/main" id="{F7B73ED5-D22E-A98F-E83A-710D5BD97D7B}"/>
                </a:ext>
              </a:extLst>
            </p:cNvPr>
            <p:cNvSpPr txBox="1"/>
            <p:nvPr/>
          </p:nvSpPr>
          <p:spPr>
            <a:xfrm>
              <a:off x="2241931" y="2874314"/>
              <a:ext cx="1674638" cy="224676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a:ln>
                    <a:noFill/>
                  </a:ln>
                  <a:solidFill>
                    <a:prstClr val="black"/>
                  </a:solidFill>
                  <a:effectLst/>
                  <a:uLnTx/>
                  <a:uFillTx/>
                  <a:latin typeface="Aptos" panose="02110004020202020204"/>
                  <a:ea typeface="+mn-lt"/>
                  <a:cs typeface="+mn-lt"/>
                </a:rPr>
                <a:t>Datos balstītas jūras un piekrastes plānošanas modeļa ieviešanas līmenis</a:t>
              </a:r>
            </a:p>
          </p:txBody>
        </p:sp>
      </p:grpSp>
      <p:grpSp>
        <p:nvGrpSpPr>
          <p:cNvPr id="30" name="Group 29">
            <a:extLst>
              <a:ext uri="{FF2B5EF4-FFF2-40B4-BE49-F238E27FC236}">
                <a16:creationId xmlns:a16="http://schemas.microsoft.com/office/drawing/2014/main" id="{AD7F99E0-6865-CCE5-AADE-9F53286AF3A5}"/>
              </a:ext>
            </a:extLst>
          </p:cNvPr>
          <p:cNvGrpSpPr/>
          <p:nvPr/>
        </p:nvGrpSpPr>
        <p:grpSpPr>
          <a:xfrm>
            <a:off x="1807801" y="1854043"/>
            <a:ext cx="3337801" cy="1844248"/>
            <a:chOff x="2190037" y="2740260"/>
            <a:chExt cx="1775405" cy="3392936"/>
          </a:xfrm>
        </p:grpSpPr>
        <p:sp>
          <p:nvSpPr>
            <p:cNvPr id="27" name="Rectangle: Rounded Corners 26">
              <a:extLst>
                <a:ext uri="{FF2B5EF4-FFF2-40B4-BE49-F238E27FC236}">
                  <a16:creationId xmlns:a16="http://schemas.microsoft.com/office/drawing/2014/main" id="{B990D407-BD88-0A90-B201-98DEBFFA8147}"/>
                </a:ext>
              </a:extLst>
            </p:cNvPr>
            <p:cNvSpPr/>
            <p:nvPr/>
          </p:nvSpPr>
          <p:spPr>
            <a:xfrm>
              <a:off x="2190037" y="2740260"/>
              <a:ext cx="1775405" cy="3392936"/>
            </a:xfrm>
            <a:prstGeom prst="roundRect">
              <a:avLst/>
            </a:prstGeom>
            <a:solidFill>
              <a:schemeClr val="bg1">
                <a:lumMod val="95000"/>
              </a:schemeClr>
            </a:solidFill>
            <a:ln>
              <a:solidFill>
                <a:srgbClr val="2E8B5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400" b="0" i="1" u="none" strike="noStrike" kern="1200" cap="none" spc="0" normalizeH="0" baseline="0" noProof="0">
                <a:ln>
                  <a:noFill/>
                </a:ln>
                <a:solidFill>
                  <a:prstClr val="black"/>
                </a:solidFill>
                <a:effectLst/>
                <a:uLnTx/>
                <a:uFillTx/>
                <a:latin typeface="Veranda"/>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TextBox 28">
              <a:extLst>
                <a:ext uri="{FF2B5EF4-FFF2-40B4-BE49-F238E27FC236}">
                  <a16:creationId xmlns:a16="http://schemas.microsoft.com/office/drawing/2014/main" id="{42DEBD37-D304-3426-37E6-B2ACA37D75EC}"/>
                </a:ext>
              </a:extLst>
            </p:cNvPr>
            <p:cNvSpPr txBox="1"/>
            <p:nvPr/>
          </p:nvSpPr>
          <p:spPr>
            <a:xfrm>
              <a:off x="2241278" y="2903745"/>
              <a:ext cx="1674638" cy="1868555"/>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prstClr val="black"/>
                  </a:solidFill>
                  <a:effectLst/>
                  <a:uLnTx/>
                  <a:uFillTx/>
                  <a:latin typeface="Aptos" panose="02110004020202020204"/>
                  <a:ea typeface="+mn-lt"/>
                  <a:cs typeface="+mn-lt"/>
                </a:rPr>
                <a:t>Teritorijas plānošanas procesu efektivitātes un </a:t>
              </a:r>
              <a:r>
                <a:rPr kumimoji="0" lang="lv-LV" sz="2000" b="1" i="0" u="none" strike="noStrike" kern="1200" cap="none" spc="0" normalizeH="0" baseline="0" noProof="0" dirty="0" err="1">
                  <a:ln>
                    <a:noFill/>
                  </a:ln>
                  <a:solidFill>
                    <a:prstClr val="black"/>
                  </a:solidFill>
                  <a:effectLst/>
                  <a:uLnTx/>
                  <a:uFillTx/>
                  <a:latin typeface="Aptos" panose="02110004020202020204"/>
                  <a:ea typeface="+mn-lt"/>
                  <a:cs typeface="+mn-lt"/>
                </a:rPr>
                <a:t>digitalizācijas</a:t>
              </a:r>
              <a:r>
                <a:rPr kumimoji="0" lang="lv-LV" sz="2000" b="1" i="0" u="none" strike="noStrike" kern="1200" cap="none" spc="0" normalizeH="0" baseline="0" noProof="0" dirty="0">
                  <a:ln>
                    <a:noFill/>
                  </a:ln>
                  <a:solidFill>
                    <a:prstClr val="black"/>
                  </a:solidFill>
                  <a:effectLst/>
                  <a:uLnTx/>
                  <a:uFillTx/>
                  <a:latin typeface="Aptos" panose="02110004020202020204"/>
                  <a:ea typeface="+mn-lt"/>
                  <a:cs typeface="+mn-lt"/>
                </a:rPr>
                <a:t> indekss</a:t>
              </a:r>
            </a:p>
          </p:txBody>
        </p:sp>
      </p:grpSp>
      <p:sp>
        <p:nvSpPr>
          <p:cNvPr id="4" name="TextBox 3">
            <a:extLst>
              <a:ext uri="{FF2B5EF4-FFF2-40B4-BE49-F238E27FC236}">
                <a16:creationId xmlns:a16="http://schemas.microsoft.com/office/drawing/2014/main" id="{A686DAB5-6226-3B10-477D-1352C99038E6}"/>
              </a:ext>
            </a:extLst>
          </p:cNvPr>
          <p:cNvSpPr txBox="1"/>
          <p:nvPr/>
        </p:nvSpPr>
        <p:spPr>
          <a:xfrm>
            <a:off x="522514" y="3698291"/>
            <a:ext cx="5573486"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Aptos" panose="02110004020202020204"/>
                <a:ea typeface="+mn-lt"/>
                <a:cs typeface="+mn-lt"/>
              </a:rPr>
              <a:t>Mērķa vērtība (2028):</a:t>
            </a:r>
            <a:br>
              <a:rPr kumimoji="0" lang="lv-LV" sz="1400" b="0" i="0" u="none" strike="noStrike" kern="1200" cap="none" spc="0" normalizeH="0" baseline="0" noProof="0">
                <a:ln>
                  <a:noFill/>
                </a:ln>
                <a:solidFill>
                  <a:prstClr val="black"/>
                </a:solidFill>
                <a:effectLst/>
                <a:uLnTx/>
                <a:uFillTx/>
                <a:latin typeface="Aptos" panose="02110004020202020204"/>
                <a:ea typeface="+mn-lt"/>
                <a:cs typeface="+mn-lt"/>
              </a:rPr>
            </a:br>
            <a:r>
              <a:rPr kumimoji="0" lang="lv-LV" sz="1400" b="0" i="0" u="none" strike="noStrike" kern="1200" cap="none" spc="0" normalizeH="0" baseline="0" noProof="0">
                <a:ln>
                  <a:noFill/>
                </a:ln>
                <a:solidFill>
                  <a:prstClr val="black"/>
                </a:solidFill>
                <a:effectLst/>
                <a:uLnTx/>
                <a:uFillTx/>
                <a:latin typeface="Aptos" panose="02110004020202020204"/>
                <a:ea typeface="+mn-lt"/>
                <a:cs typeface="+mn-lt"/>
              </a:rPr>
              <a:t> - vismaz 25% samazinājums cilvēkresursu un laika patēriņā, kas tiek veltīts teritorijas plānojumu pārbaudēm, saskaņošanai un citām manuālajām darbībām, apvienojot atsevišķus posmus;</a:t>
            </a:r>
            <a:br>
              <a:rPr kumimoji="0" lang="lv-LV" sz="1400" b="0" i="0" u="none" strike="noStrike" kern="1200" cap="none" spc="0" normalizeH="0" baseline="0" noProof="0">
                <a:ln>
                  <a:noFill/>
                </a:ln>
                <a:solidFill>
                  <a:prstClr val="black"/>
                </a:solidFill>
                <a:effectLst/>
                <a:uLnTx/>
                <a:uFillTx/>
                <a:latin typeface="Aptos" panose="02110004020202020204"/>
                <a:ea typeface="+mn-lt"/>
                <a:cs typeface="+mn-lt"/>
              </a:rPr>
            </a:br>
            <a:r>
              <a:rPr kumimoji="0" lang="lv-LV" sz="1400" b="0" i="0" u="none" strike="noStrike" kern="1200" cap="none" spc="0" normalizeH="0" baseline="0" noProof="0">
                <a:ln>
                  <a:noFill/>
                </a:ln>
                <a:solidFill>
                  <a:prstClr val="black"/>
                </a:solidFill>
                <a:effectLst/>
                <a:uLnTx/>
                <a:uFillTx/>
                <a:latin typeface="Aptos" panose="02110004020202020204"/>
                <a:ea typeface="+mn-lt"/>
                <a:cs typeface="+mn-lt"/>
              </a:rPr>
              <a:t> - Vismaz 35% teritorijas plānošanas procesu (tajā skaitā dokumentu pārbaudes, ievades procesi) papildus daļēji vai pilnībā automatizēti TAPIS vidē.</a:t>
            </a:r>
            <a:endParaRPr kumimoji="0" lang="lv-LV" sz="1800" b="0" i="0" u="none" strike="noStrike" kern="1200" cap="none" spc="0" normalizeH="0" baseline="0" noProof="0">
              <a:ln>
                <a:noFill/>
              </a:ln>
              <a:solidFill>
                <a:prstClr val="black"/>
              </a:solidFill>
              <a:effectLst/>
              <a:uLnTx/>
              <a:uFillTx/>
              <a:latin typeface="Aptos" panose="02110004020202020204"/>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a:ln>
                  <a:noFill/>
                </a:ln>
                <a:solidFill>
                  <a:prstClr val="black"/>
                </a:solidFill>
                <a:effectLst/>
                <a:uLnTx/>
                <a:uFillTx/>
                <a:latin typeface="Aptos" panose="02110004020202020204"/>
                <a:ea typeface="+mn-lt"/>
                <a:cs typeface="+mn-lt"/>
              </a:rPr>
              <a:t>Sagaidāmais rezultāts:</a:t>
            </a:r>
            <a:br>
              <a:rPr kumimoji="0" lang="lv-LV" sz="1400" b="0" i="0" u="none" strike="noStrike" kern="1200" cap="none" spc="0" normalizeH="0" baseline="0" noProof="0">
                <a:ln>
                  <a:noFill/>
                </a:ln>
                <a:solidFill>
                  <a:prstClr val="black"/>
                </a:solidFill>
                <a:effectLst/>
                <a:uLnTx/>
                <a:uFillTx/>
                <a:latin typeface="Aptos" panose="02110004020202020204"/>
                <a:ea typeface="+mn-lt"/>
                <a:cs typeface="+mn-lt"/>
              </a:rPr>
            </a:br>
            <a:r>
              <a:rPr kumimoji="0" lang="lv-LV" sz="1400" b="0" i="0" u="none" strike="noStrike" kern="1200" cap="none" spc="0" normalizeH="0" baseline="0" noProof="0">
                <a:ln>
                  <a:noFill/>
                </a:ln>
                <a:solidFill>
                  <a:prstClr val="black"/>
                </a:solidFill>
                <a:effectLst/>
                <a:uLnTx/>
                <a:uFillTx/>
                <a:latin typeface="Aptos" panose="02110004020202020204"/>
                <a:ea typeface="+mn-lt"/>
                <a:cs typeface="+mn-lt"/>
              </a:rPr>
              <a:t>Samazināts administratīvais slogs institūcijām, plānošanas reģioniem un pašvaldībām, nodrošinot efektīvāku darba organizāciju un resursu izmantošanu, kas panākts, pateicoties integrētai pieejai IS tehnoloģiskiem uzlabojumiem un procesu pilnveidei. Tas ietver cilvēkresursu un laika patēriņa samazināšanos plānojumu pārbaudēs un saskaņošanā , kā arī manuālo darbību apjoma mazināšanos.</a:t>
            </a:r>
            <a:endParaRPr kumimoji="0" lang="lv-LV" sz="1800" b="0" i="0" u="none" strike="noStrike" kern="1200" cap="none" spc="0" normalizeH="0" baseline="0" noProof="0">
              <a:ln>
                <a:noFill/>
              </a:ln>
              <a:solidFill>
                <a:prstClr val="black"/>
              </a:solidFill>
              <a:effectLst/>
              <a:uLnTx/>
              <a:uFillTx/>
              <a:latin typeface="Aptos" panose="02110004020202020204"/>
              <a:ea typeface="+mn-lt"/>
              <a:cs typeface="+mn-lt"/>
            </a:endParaRPr>
          </a:p>
        </p:txBody>
      </p:sp>
      <p:sp>
        <p:nvSpPr>
          <p:cNvPr id="6" name="TextBox 5">
            <a:extLst>
              <a:ext uri="{FF2B5EF4-FFF2-40B4-BE49-F238E27FC236}">
                <a16:creationId xmlns:a16="http://schemas.microsoft.com/office/drawing/2014/main" id="{E7B24CA7-664E-19F0-3DE4-256602754038}"/>
              </a:ext>
            </a:extLst>
          </p:cNvPr>
          <p:cNvSpPr txBox="1"/>
          <p:nvPr/>
        </p:nvSpPr>
        <p:spPr>
          <a:xfrm>
            <a:off x="6334829" y="3768744"/>
            <a:ext cx="5334657"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Aptos" panose="02110004020202020204"/>
                <a:ea typeface="+mn-lt"/>
                <a:cs typeface="+mn-lt"/>
              </a:rPr>
              <a:t>Mērķa vērtība (2028):</a:t>
            </a:r>
            <a:br>
              <a:rPr kumimoji="0" lang="lv-LV" sz="1400" b="0" i="0" u="none" strike="noStrike" kern="1200" cap="none" spc="0" normalizeH="0" baseline="0" noProof="0" dirty="0">
                <a:ln>
                  <a:noFill/>
                </a:ln>
                <a:solidFill>
                  <a:prstClr val="black"/>
                </a:solidFill>
                <a:effectLst/>
                <a:uLnTx/>
                <a:uFillTx/>
                <a:latin typeface="Aptos" panose="02110004020202020204"/>
                <a:ea typeface="+mn-lt"/>
                <a:cs typeface="+mn-lt"/>
              </a:rPr>
            </a:br>
            <a:r>
              <a:rPr kumimoji="0" lang="lv-LV" sz="1400" b="0" i="0" u="none" strike="noStrike" kern="1200" cap="none" spc="0" normalizeH="0" baseline="0" noProof="0" dirty="0">
                <a:ln>
                  <a:noFill/>
                </a:ln>
                <a:solidFill>
                  <a:prstClr val="black"/>
                </a:solidFill>
                <a:effectLst/>
                <a:uLnTx/>
                <a:uFillTx/>
                <a:latin typeface="Aptos" panose="02110004020202020204"/>
                <a:ea typeface="+mn-lt"/>
                <a:cs typeface="+mn-lt"/>
              </a:rPr>
              <a:t> - vismaz 70% no plānotā modeļa komponentēm aktīvi izmantotas praktiskā plānošanā un uzraudzībā;</a:t>
            </a:r>
            <a:br>
              <a:rPr kumimoji="0" lang="lv-LV" sz="1400" b="0" i="0" u="none" strike="noStrike" kern="1200" cap="none" spc="0" normalizeH="0" baseline="0" noProof="0" dirty="0">
                <a:ln>
                  <a:noFill/>
                </a:ln>
                <a:solidFill>
                  <a:prstClr val="black"/>
                </a:solidFill>
                <a:effectLst/>
                <a:uLnTx/>
                <a:uFillTx/>
                <a:latin typeface="Aptos" panose="02110004020202020204"/>
                <a:ea typeface="+mn-lt"/>
                <a:cs typeface="+mn-lt"/>
              </a:rPr>
            </a:br>
            <a:r>
              <a:rPr kumimoji="0" lang="lv-LV" sz="1400" b="0" i="0" u="none" strike="noStrike" kern="1200" cap="none" spc="0" normalizeH="0" baseline="0" noProof="0" dirty="0">
                <a:ln>
                  <a:noFill/>
                </a:ln>
                <a:solidFill>
                  <a:prstClr val="black"/>
                </a:solidFill>
                <a:effectLst/>
                <a:uLnTx/>
                <a:uFillTx/>
                <a:latin typeface="Aptos" panose="02110004020202020204"/>
                <a:ea typeface="+mn-lt"/>
                <a:cs typeface="+mn-lt"/>
              </a:rPr>
              <a:t> - modelis integrēts vismaz trīs pielietojuma jomās (plānošana un uzraudzība, dabas aizsardzība, drošība).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Aptos" panose="02110004020202020204"/>
                <a:ea typeface="+mn-lt"/>
                <a:cs typeface="+mn-lt"/>
              </a:rPr>
              <a:t>Sagaidāmais rezultāts</a:t>
            </a:r>
            <a:r>
              <a:rPr kumimoji="0" lang="lv-LV" sz="1400" b="0" i="0" u="none" strike="noStrike" kern="1200" cap="none" spc="0" normalizeH="0" baseline="0" noProof="0" dirty="0">
                <a:ln>
                  <a:noFill/>
                </a:ln>
                <a:solidFill>
                  <a:prstClr val="black"/>
                </a:solidFill>
                <a:effectLst/>
                <a:uLnTx/>
                <a:uFillTx/>
                <a:latin typeface="Aptos" panose="02110004020202020204"/>
                <a:ea typeface="+mn-lt"/>
                <a:cs typeface="+mn-lt"/>
              </a:rPr>
              <a:t>:</a:t>
            </a:r>
            <a:br>
              <a:rPr kumimoji="0" lang="lv-LV" sz="1400" b="0" i="0" u="none" strike="noStrike" kern="1200" cap="none" spc="0" normalizeH="0" baseline="0" noProof="0" dirty="0">
                <a:ln>
                  <a:noFill/>
                </a:ln>
                <a:solidFill>
                  <a:prstClr val="black"/>
                </a:solidFill>
                <a:effectLst/>
                <a:uLnTx/>
                <a:uFillTx/>
                <a:latin typeface="Aptos" panose="02110004020202020204"/>
                <a:ea typeface="+mn-lt"/>
                <a:cs typeface="+mn-lt"/>
              </a:rPr>
            </a:br>
            <a:r>
              <a:rPr kumimoji="0" lang="lv-LV" sz="1400" b="0" i="0" u="none" strike="noStrike" kern="1200" cap="none" spc="0" normalizeH="0" baseline="0" noProof="0" dirty="0">
                <a:ln>
                  <a:noFill/>
                </a:ln>
                <a:solidFill>
                  <a:prstClr val="black"/>
                </a:solidFill>
                <a:effectLst/>
                <a:uLnTx/>
                <a:uFillTx/>
                <a:latin typeface="Aptos" panose="02110004020202020204"/>
                <a:ea typeface="+mn-lt"/>
                <a:cs typeface="+mn-lt"/>
              </a:rPr>
              <a:t>Tiek nodrošināta integrēta un datos balstīta pieeja jūras un piekrastes teritoriju pārvaldībai, uzlabojot lēmumu kvalitāti un veicinot ilgtspējīgu teritoriju izmantošanu.</a:t>
            </a:r>
          </a:p>
        </p:txBody>
      </p:sp>
      <p:pic>
        <p:nvPicPr>
          <p:cNvPr id="10" name="Graphic 9" descr="Wave with solid fill">
            <a:extLst>
              <a:ext uri="{FF2B5EF4-FFF2-40B4-BE49-F238E27FC236}">
                <a16:creationId xmlns:a16="http://schemas.microsoft.com/office/drawing/2014/main" id="{4B99322D-C3C7-C0CD-3817-B7460028AE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24676" y="3012733"/>
            <a:ext cx="820822" cy="553453"/>
          </a:xfrm>
          <a:prstGeom prst="rect">
            <a:avLst/>
          </a:prstGeom>
        </p:spPr>
      </p:pic>
      <p:pic>
        <p:nvPicPr>
          <p:cNvPr id="16" name="Graphic 15" descr="Architecture with solid fill">
            <a:extLst>
              <a:ext uri="{FF2B5EF4-FFF2-40B4-BE49-F238E27FC236}">
                <a16:creationId xmlns:a16="http://schemas.microsoft.com/office/drawing/2014/main" id="{8F6FC0CD-12F4-97BE-7D38-4F6749A86B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14224" y="2840171"/>
            <a:ext cx="914400" cy="768705"/>
          </a:xfrm>
          <a:prstGeom prst="rect">
            <a:avLst/>
          </a:prstGeom>
        </p:spPr>
      </p:pic>
      <p:sp>
        <p:nvSpPr>
          <p:cNvPr id="3" name="Slide Number Placeholder 2">
            <a:extLst>
              <a:ext uri="{FF2B5EF4-FFF2-40B4-BE49-F238E27FC236}">
                <a16:creationId xmlns:a16="http://schemas.microsoft.com/office/drawing/2014/main" id="{9605D5D5-8A5A-AC36-346D-E7AC319AC59D}"/>
              </a:ext>
            </a:extLst>
          </p:cNvPr>
          <p:cNvSpPr>
            <a:spLocks noGrp="1"/>
          </p:cNvSpPr>
          <p:nvPr>
            <p:ph type="sldNum" sz="quarter" idx="13"/>
          </p:nvPr>
        </p:nvSpPr>
        <p:spPr/>
        <p:txBody>
          <a:bodyPr/>
          <a:lstStyle/>
          <a:p>
            <a:pPr>
              <a:defRPr/>
            </a:pPr>
            <a:fld id="{CA50152C-A5AE-4037-8E77-C398DB665690}" type="slidenum">
              <a:rPr lang="en-US" altLang="en-US" smtClean="0"/>
              <a:pPr>
                <a:defRPr/>
              </a:pPr>
              <a:t>19</a:t>
            </a:fld>
            <a:endParaRPr lang="en-US" altLang="en-US"/>
          </a:p>
        </p:txBody>
      </p:sp>
    </p:spTree>
    <p:extLst>
      <p:ext uri="{BB962C8B-B14F-4D97-AF65-F5344CB8AC3E}">
        <p14:creationId xmlns:p14="http://schemas.microsoft.com/office/powerpoint/2010/main" val="3455232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47838-EEA7-9253-5A65-A36EEB38612F}"/>
            </a:ext>
          </a:extLst>
        </p:cNvPr>
        <p:cNvGrpSpPr/>
        <p:nvPr/>
      </p:nvGrpSpPr>
      <p:grpSpPr>
        <a:xfrm>
          <a:off x="0" y="0"/>
          <a:ext cx="0" cy="0"/>
          <a:chOff x="0" y="0"/>
          <a:chExt cx="0" cy="0"/>
        </a:xfrm>
      </p:grpSpPr>
      <p:pic>
        <p:nvPicPr>
          <p:cNvPr id="4" name="Picture 3" descr="A black screen with green text&#10;&#10;AI-generated content may be incorrect.">
            <a:extLst>
              <a:ext uri="{FF2B5EF4-FFF2-40B4-BE49-F238E27FC236}">
                <a16:creationId xmlns:a16="http://schemas.microsoft.com/office/drawing/2014/main" id="{09300FDC-A6FB-0BDC-B28D-89B24CC280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Box 10">
            <a:extLst>
              <a:ext uri="{FF2B5EF4-FFF2-40B4-BE49-F238E27FC236}">
                <a16:creationId xmlns:a16="http://schemas.microsoft.com/office/drawing/2014/main" id="{93761B80-80E3-D829-240E-0EDE1DEB9862}"/>
              </a:ext>
            </a:extLst>
          </p:cNvPr>
          <p:cNvSpPr txBox="1"/>
          <p:nvPr/>
        </p:nvSpPr>
        <p:spPr>
          <a:xfrm>
            <a:off x="502063" y="2474893"/>
            <a:ext cx="6097604" cy="954107"/>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lang="lv-LV" sz="2800" b="1" dirty="0">
                <a:solidFill>
                  <a:srgbClr val="29702A"/>
                </a:solidFill>
                <a:latin typeface="Verdana"/>
                <a:ea typeface="Verdana"/>
              </a:rPr>
              <a:t>I sadaļa</a:t>
            </a:r>
            <a:br>
              <a:rPr lang="lv-LV" sz="2800" b="1" dirty="0">
                <a:solidFill>
                  <a:srgbClr val="29702A"/>
                </a:solidFill>
                <a:latin typeface="Verdana"/>
                <a:ea typeface="Verdana"/>
              </a:rPr>
            </a:br>
            <a:r>
              <a:rPr lang="lv-LV" sz="2800" b="1" dirty="0">
                <a:solidFill>
                  <a:srgbClr val="29702A"/>
                </a:solidFill>
                <a:latin typeface="Verdana"/>
                <a:ea typeface="Verdana"/>
              </a:rPr>
              <a:t>Vispārīga informācija</a:t>
            </a:r>
          </a:p>
        </p:txBody>
      </p:sp>
      <p:pic>
        <p:nvPicPr>
          <p:cNvPr id="3" name="Picture 2" descr="A close-up of a computer&#10;&#10;AI-generated content may be incorrect.">
            <a:extLst>
              <a:ext uri="{FF2B5EF4-FFF2-40B4-BE49-F238E27FC236}">
                <a16:creationId xmlns:a16="http://schemas.microsoft.com/office/drawing/2014/main" id="{0D2589E6-B6E8-28E2-7F99-70E357D343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87185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30DA7-B5B6-17C5-4F18-55045D298FAD}"/>
            </a:ext>
          </a:extLst>
        </p:cNvPr>
        <p:cNvGrpSpPr/>
        <p:nvPr/>
      </p:nvGrpSpPr>
      <p:grpSpPr>
        <a:xfrm>
          <a:off x="0" y="0"/>
          <a:ext cx="0" cy="0"/>
          <a:chOff x="0" y="0"/>
          <a:chExt cx="0" cy="0"/>
        </a:xfrm>
      </p:grpSpPr>
      <p:sp>
        <p:nvSpPr>
          <p:cNvPr id="43" name="Title 1">
            <a:extLst>
              <a:ext uri="{FF2B5EF4-FFF2-40B4-BE49-F238E27FC236}">
                <a16:creationId xmlns:a16="http://schemas.microsoft.com/office/drawing/2014/main" id="{57395FD9-35C9-6994-BB76-6EB72AC746E6}"/>
              </a:ext>
            </a:extLst>
          </p:cNvPr>
          <p:cNvSpPr>
            <a:spLocks noGrp="1"/>
          </p:cNvSpPr>
          <p:nvPr>
            <p:ph type="title"/>
          </p:nvPr>
        </p:nvSpPr>
        <p:spPr>
          <a:xfrm>
            <a:off x="2499293" y="10963"/>
            <a:ext cx="8128000" cy="1066799"/>
          </a:xfrm>
        </p:spPr>
        <p:txBody>
          <a:bodyPr>
            <a:normAutofit/>
          </a:bodyPr>
          <a:lstStyle/>
          <a:p>
            <a:pPr algn="ctr"/>
            <a:r>
              <a:rPr lang="lv-LV" sz="2000" dirty="0">
                <a:solidFill>
                  <a:srgbClr val="008000"/>
                </a:solidFill>
              </a:rPr>
              <a:t>1. Nozaru vadība un politikas plānošana</a:t>
            </a:r>
            <a:endParaRPr lang="lv-LV" sz="2000" dirty="0">
              <a:solidFill>
                <a:srgbClr val="008000"/>
              </a:solidFill>
              <a:cs typeface="Times New Roman" panose="02020603050405020304" pitchFamily="18" charset="0"/>
            </a:endParaRPr>
          </a:p>
        </p:txBody>
      </p:sp>
      <p:graphicFrame>
        <p:nvGraphicFramePr>
          <p:cNvPr id="2" name="Content Placeholder 5">
            <a:extLst>
              <a:ext uri="{FF2B5EF4-FFF2-40B4-BE49-F238E27FC236}">
                <a16:creationId xmlns:a16="http://schemas.microsoft.com/office/drawing/2014/main" id="{825555F1-F6E3-5B51-FED6-5A0401CC2E6F}"/>
              </a:ext>
            </a:extLst>
          </p:cNvPr>
          <p:cNvGraphicFramePr>
            <a:graphicFrameLocks/>
          </p:cNvGraphicFramePr>
          <p:nvPr>
            <p:extLst>
              <p:ext uri="{D42A27DB-BD31-4B8C-83A1-F6EECF244321}">
                <p14:modId xmlns:p14="http://schemas.microsoft.com/office/powerpoint/2010/main" val="1513575283"/>
              </p:ext>
            </p:extLst>
          </p:nvPr>
        </p:nvGraphicFramePr>
        <p:xfrm>
          <a:off x="6443828" y="2321564"/>
          <a:ext cx="5357719" cy="1097280"/>
        </p:xfrm>
        <a:graphic>
          <a:graphicData uri="http://schemas.openxmlformats.org/drawingml/2006/table">
            <a:tbl>
              <a:tblPr firstRow="1" bandRow="1">
                <a:tableStyleId>{5C22544A-7EE6-4342-B048-85BDC9FD1C3A}</a:tableStyleId>
              </a:tblPr>
              <a:tblGrid>
                <a:gridCol w="2704897">
                  <a:extLst>
                    <a:ext uri="{9D8B030D-6E8A-4147-A177-3AD203B41FA5}">
                      <a16:colId xmlns:a16="http://schemas.microsoft.com/office/drawing/2014/main" val="2549937459"/>
                    </a:ext>
                  </a:extLst>
                </a:gridCol>
                <a:gridCol w="1322279">
                  <a:extLst>
                    <a:ext uri="{9D8B030D-6E8A-4147-A177-3AD203B41FA5}">
                      <a16:colId xmlns:a16="http://schemas.microsoft.com/office/drawing/2014/main" val="832920660"/>
                    </a:ext>
                  </a:extLst>
                </a:gridCol>
                <a:gridCol w="1330543">
                  <a:extLst>
                    <a:ext uri="{9D8B030D-6E8A-4147-A177-3AD203B41FA5}">
                      <a16:colId xmlns:a16="http://schemas.microsoft.com/office/drawing/2014/main" val="2989601284"/>
                    </a:ext>
                  </a:extLst>
                </a:gridCol>
              </a:tblGrid>
              <a:tr h="592470">
                <a:tc>
                  <a:txBody>
                    <a:bodyPr/>
                    <a:lstStyle/>
                    <a:p>
                      <a:pPr algn="l"/>
                      <a:r>
                        <a:rPr lang="lv-LV" sz="1200" dirty="0">
                          <a:solidFill>
                            <a:schemeClr val="tx1"/>
                          </a:solidFill>
                          <a:latin typeface="Verdana" panose="020B0604030504040204" pitchFamily="34" charset="0"/>
                          <a:ea typeface="Verdana" panose="020B0604030504040204" pitchFamily="34" charset="0"/>
                          <a:cs typeface="Times New Roman" panose="02020603050405020304" pitchFamily="18" charset="0"/>
                        </a:rPr>
                        <a:t>Politikas rezultatīvie rādītāji</a:t>
                      </a:r>
                    </a:p>
                  </a:txBody>
                  <a:tcPr anchor="ctr">
                    <a:solidFill>
                      <a:schemeClr val="bg1">
                        <a:lumMod val="95000"/>
                      </a:schemeClr>
                    </a:solidFill>
                  </a:tcPr>
                </a:tc>
                <a:tc>
                  <a:txBody>
                    <a:bodyPr/>
                    <a:lstStyle/>
                    <a:p>
                      <a:pPr algn="ctr"/>
                      <a:r>
                        <a:rPr lang="lv-LV" sz="1200" noProof="0" dirty="0">
                          <a:solidFill>
                            <a:schemeClr val="tx1"/>
                          </a:solidFill>
                          <a:latin typeface="Verdana" panose="020B0604030504040204" pitchFamily="34" charset="0"/>
                          <a:ea typeface="Verdana" panose="020B0604030504040204" pitchFamily="34" charset="0"/>
                          <a:cs typeface="Times New Roman" panose="02020603050405020304" pitchFamily="18" charset="0"/>
                        </a:rPr>
                        <a:t>Faktiskā</a:t>
                      </a:r>
                      <a:r>
                        <a:rPr lang="en-US" sz="1200" dirty="0">
                          <a:solidFill>
                            <a:schemeClr val="tx1"/>
                          </a:solidFill>
                          <a:latin typeface="Verdana" panose="020B0604030504040204" pitchFamily="34" charset="0"/>
                          <a:ea typeface="Verdana" panose="020B0604030504040204" pitchFamily="34" charset="0"/>
                          <a:cs typeface="Times New Roman" panose="02020603050405020304" pitchFamily="18" charset="0"/>
                        </a:rPr>
                        <a:t> </a:t>
                      </a:r>
                      <a:r>
                        <a:rPr lang="lv-LV" sz="1200" noProof="0" dirty="0">
                          <a:solidFill>
                            <a:schemeClr val="tx1"/>
                          </a:solidFill>
                          <a:latin typeface="Verdana" panose="020B0604030504040204" pitchFamily="34" charset="0"/>
                          <a:ea typeface="Verdana" panose="020B0604030504040204" pitchFamily="34" charset="0"/>
                          <a:cs typeface="Times New Roman" panose="02020603050405020304" pitchFamily="18" charset="0"/>
                        </a:rPr>
                        <a:t>vērtība</a:t>
                      </a:r>
                    </a:p>
                    <a:p>
                      <a:pPr algn="ctr"/>
                      <a:r>
                        <a:rPr lang="lv-LV" sz="1200" dirty="0">
                          <a:solidFill>
                            <a:schemeClr val="tx1"/>
                          </a:solidFill>
                          <a:latin typeface="Verdana" panose="020B0604030504040204" pitchFamily="34" charset="0"/>
                          <a:ea typeface="Verdana" panose="020B0604030504040204" pitchFamily="34" charset="0"/>
                          <a:cs typeface="Times New Roman" panose="02020603050405020304" pitchFamily="18" charset="0"/>
                        </a:rPr>
                        <a:t>2024</a:t>
                      </a:r>
                    </a:p>
                  </a:txBody>
                  <a:tcPr anchor="ctr">
                    <a:solidFill>
                      <a:schemeClr val="bg1">
                        <a:lumMod val="95000"/>
                      </a:schemeClr>
                    </a:solidFill>
                  </a:tcPr>
                </a:tc>
                <a:tc>
                  <a:txBody>
                    <a:bodyPr/>
                    <a:lstStyle/>
                    <a:p>
                      <a:pPr algn="ctr"/>
                      <a:r>
                        <a:rPr lang="lv-LV" sz="1200" dirty="0">
                          <a:solidFill>
                            <a:schemeClr val="tx1"/>
                          </a:solidFill>
                          <a:latin typeface="Verdana" panose="020B0604030504040204" pitchFamily="34" charset="0"/>
                          <a:ea typeface="Verdana" panose="020B0604030504040204" pitchFamily="34" charset="0"/>
                          <a:cs typeface="Times New Roman" panose="02020603050405020304" pitchFamily="18" charset="0"/>
                        </a:rPr>
                        <a:t>Plānotā vērtība</a:t>
                      </a:r>
                    </a:p>
                    <a:p>
                      <a:pPr algn="ctr"/>
                      <a:r>
                        <a:rPr lang="lv-LV" sz="1200" dirty="0">
                          <a:solidFill>
                            <a:schemeClr val="tx1"/>
                          </a:solidFill>
                          <a:latin typeface="Verdana" panose="020B0604030504040204" pitchFamily="34" charset="0"/>
                          <a:ea typeface="Verdana" panose="020B0604030504040204" pitchFamily="34" charset="0"/>
                          <a:cs typeface="Times New Roman" panose="02020603050405020304" pitchFamily="18" charset="0"/>
                        </a:rPr>
                        <a:t>2030</a:t>
                      </a:r>
                    </a:p>
                  </a:txBody>
                  <a:tcPr anchor="ctr">
                    <a:solidFill>
                      <a:schemeClr val="accent3">
                        <a:lumMod val="40000"/>
                        <a:lumOff val="60000"/>
                      </a:schemeClr>
                    </a:solidFill>
                  </a:tcPr>
                </a:tc>
                <a:extLst>
                  <a:ext uri="{0D108BD9-81ED-4DB2-BD59-A6C34878D82A}">
                    <a16:rowId xmlns:a16="http://schemas.microsoft.com/office/drawing/2014/main" val="1037787996"/>
                  </a:ext>
                </a:extLst>
              </a:tr>
              <a:tr h="4231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solidFill>
                            <a:schemeClr val="accent3">
                              <a:lumMod val="75000"/>
                            </a:schemeClr>
                          </a:solidFill>
                          <a:latin typeface="Verdana" panose="020B0604030504040204" pitchFamily="34" charset="0"/>
                          <a:ea typeface="Verdana" panose="020B0604030504040204" pitchFamily="34" charset="0"/>
                        </a:rPr>
                        <a:t>Digitālās dekādes mērķu sasniegšanas progress (%): </a:t>
                      </a:r>
                      <a:endParaRPr lang="lv-LV" sz="1200" b="1" dirty="0">
                        <a:solidFill>
                          <a:schemeClr val="accent3">
                            <a:lumMod val="75000"/>
                          </a:schemeClr>
                        </a:solidFill>
                        <a:latin typeface="Verdana" panose="020B0604030504040204" pitchFamily="34" charset="0"/>
                        <a:ea typeface="Verdana" panose="020B0604030504040204" pitchFamily="34" charset="0"/>
                        <a:cs typeface="Times New Roman" panose="02020603050405020304" pitchFamily="18" charset="0"/>
                      </a:endParaRPr>
                    </a:p>
                  </a:txBody>
                  <a:tcPr anchor="ctr">
                    <a:solidFill>
                      <a:schemeClr val="bg1">
                        <a:lumMod val="95000"/>
                      </a:schemeClr>
                    </a:solidFill>
                  </a:tcPr>
                </a:tc>
                <a:tc>
                  <a:txBody>
                    <a:bodyPr/>
                    <a:lstStyle/>
                    <a:p>
                      <a:pPr algn="ctr"/>
                      <a:endParaRPr lang="lv-LV" sz="12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txBody>
                  <a:tcPr anchor="ctr">
                    <a:solidFill>
                      <a:schemeClr val="bg1">
                        <a:lumMod val="95000"/>
                      </a:schemeClr>
                    </a:solidFill>
                  </a:tcPr>
                </a:tc>
                <a:tc>
                  <a:txBody>
                    <a:bodyPr/>
                    <a:lstStyle/>
                    <a:p>
                      <a:pPr algn="ctr"/>
                      <a:endParaRPr lang="lv-LV" sz="12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txBody>
                  <a:tcPr anchor="ctr">
                    <a:solidFill>
                      <a:schemeClr val="accent3">
                        <a:lumMod val="40000"/>
                        <a:lumOff val="60000"/>
                      </a:schemeClr>
                    </a:solidFill>
                  </a:tcPr>
                </a:tc>
                <a:extLst>
                  <a:ext uri="{0D108BD9-81ED-4DB2-BD59-A6C34878D82A}">
                    <a16:rowId xmlns:a16="http://schemas.microsoft.com/office/drawing/2014/main" val="3817396710"/>
                  </a:ext>
                </a:extLst>
              </a:tr>
            </a:tbl>
          </a:graphicData>
        </a:graphic>
      </p:graphicFrame>
      <p:sp>
        <p:nvSpPr>
          <p:cNvPr id="5" name="Title 1">
            <a:extLst>
              <a:ext uri="{FF2B5EF4-FFF2-40B4-BE49-F238E27FC236}">
                <a16:creationId xmlns:a16="http://schemas.microsoft.com/office/drawing/2014/main" id="{3D15CF81-46F3-856C-2BA8-07043BEABC58}"/>
              </a:ext>
            </a:extLst>
          </p:cNvPr>
          <p:cNvSpPr txBox="1">
            <a:spLocks/>
          </p:cNvSpPr>
          <p:nvPr/>
        </p:nvSpPr>
        <p:spPr>
          <a:xfrm>
            <a:off x="1092424" y="2244359"/>
            <a:ext cx="4021820" cy="287826"/>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lv-LV"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1. Jomas izdevumi, milj. </a:t>
            </a:r>
            <a:r>
              <a:rPr kumimoji="0" lang="lv-LV" sz="12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euro</a:t>
            </a:r>
            <a:endPar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7" name="Content Placeholder 3">
            <a:extLst>
              <a:ext uri="{FF2B5EF4-FFF2-40B4-BE49-F238E27FC236}">
                <a16:creationId xmlns:a16="http://schemas.microsoft.com/office/drawing/2014/main" id="{9E52C580-0D58-677E-FC8B-2295A2976D4B}"/>
              </a:ext>
            </a:extLst>
          </p:cNvPr>
          <p:cNvSpPr txBox="1">
            <a:spLocks/>
          </p:cNvSpPr>
          <p:nvPr/>
        </p:nvSpPr>
        <p:spPr>
          <a:xfrm>
            <a:off x="118872" y="4929831"/>
            <a:ext cx="11954255" cy="1798334"/>
          </a:xfrm>
          <a:prstGeom prst="rect">
            <a:avLst/>
          </a:prstGeom>
          <a:ln>
            <a:solidFill>
              <a:schemeClr val="accent1"/>
            </a:solidFill>
          </a:ln>
        </p:spPr>
        <p:txBody>
          <a:bodyPr>
            <a:normAutofit fontScale="85000" lnSpcReduction="10000"/>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Pārskata periodā sagatavoti normatīvie akti vides politikas, reģionālās politikas, informācijas sabiedrības politikas, elektroniskās pārvaldes un pašvaldību attīstības jomā, t.sk. dalība ES tiesību aktu izstrādē un pārņemšanā: 2 likumprojekti pieņemti Saeimā, 7 likumprojekti apstiprināti Ministru kabinetā; 1 politikas plānošanas dokuments, 45 Ministru kabineta noteikumu projekti, 40 Ministru kabineta rīkojumu projekti, 17 informatīvie ziņojumi, 5 nostājas, nacionālās pozīcijas un ziņojumi ES ministru sanāksmēm. Plānotais finansējums: 10 266 463 EUR. Faktiskā izpilde: 9 903 473 EUR (96,5 %).</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400" b="1" i="0" u="sng" strike="noStrike" kern="1200" cap="none" spc="0" normalizeH="0" baseline="0" noProof="0" dirty="0">
                <a:ln>
                  <a:noFill/>
                </a:ln>
                <a:effectLst/>
                <a:uLnTx/>
                <a:uFillTx/>
                <a:latin typeface="Verdana" panose="020B0604030504040204" pitchFamily="34" charset="0"/>
                <a:ea typeface="Verdana" panose="020B0604030504040204" pitchFamily="34" charset="0"/>
              </a:rPr>
              <a:t>Radītie nozīmīgākie sabiedrības ieguvumi pārskata periodā: </a:t>
            </a:r>
            <a:r>
              <a:rPr kumimoji="0" lang="lv-LV"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Latvijas reģioniem atbalsta programmas investīcijām, uzņēmējdarbības attīstībai, mobilitātei, krīzes situāciju novēršanai, dzīves kvalitātes uzlabošanai, stiprinot pierobežas drošību un iedzīvotāju noturību pret krīzēm; Rīgas metropoles konkurētspējas paaugstināšana Ziemeļeiropā un iedzīvotāju dzīves kvalitātes uzlabošana; Mākslīgā intelekta centra izveide un </a:t>
            </a:r>
            <a:r>
              <a:rPr kumimoji="0" lang="lv-LV" sz="14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rPr>
              <a:t>kiberdrošības</a:t>
            </a:r>
            <a:r>
              <a:rPr kumimoji="0" lang="lv-LV"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noturības uzlabošana; bioloģiskās daudzveidības saglabāšana. </a:t>
            </a:r>
            <a:r>
              <a:rPr kumimoji="0" lang="lv-LV" sz="1400" b="0" i="1" u="none" strike="noStrike" kern="1200" cap="none" spc="0" normalizeH="0" baseline="0" noProof="0" dirty="0">
                <a:ln>
                  <a:noFill/>
                </a:ln>
                <a:effectLst/>
                <a:uLnTx/>
                <a:uFillTx/>
                <a:latin typeface="Verdana" panose="020B0604030504040204" pitchFamily="34" charset="0"/>
                <a:ea typeface="Verdana" panose="020B0604030504040204" pitchFamily="34" charset="0"/>
              </a:rPr>
              <a:t>Pārskata periodā digitālās dekādes mērķa sasniegšanā koordinētas iestādes, lai nodrošinātu pakalpojumu pieejamību, t.sk. izmantojot koplietošanas IT risinājumus</a:t>
            </a:r>
            <a:r>
              <a:rPr kumimoji="0" lang="lv-LV" sz="14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Times New Roman" panose="02020603050405020304" pitchFamily="18" charset="0"/>
              </a:rPr>
              <a:t>. Jomas īstenošana kopumā vērtējama kā sekmīga.</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1400" b="0" i="1" u="none" strike="noStrike" kern="1200" cap="none" spc="0" normalizeH="0" baseline="0" noProof="0" dirty="0">
              <a:ln>
                <a:noFill/>
              </a:ln>
              <a:effectLst/>
              <a:uLnTx/>
              <a:uFillTx/>
              <a:latin typeface="Times New Roman"/>
              <a:ea typeface="+mn-ea"/>
              <a:cs typeface="+mn-cs"/>
            </a:endParaRPr>
          </a:p>
        </p:txBody>
      </p:sp>
      <p:sp>
        <p:nvSpPr>
          <p:cNvPr id="8" name="TextBox 7">
            <a:extLst>
              <a:ext uri="{FF2B5EF4-FFF2-40B4-BE49-F238E27FC236}">
                <a16:creationId xmlns:a16="http://schemas.microsoft.com/office/drawing/2014/main" id="{7A5C8B06-B891-EC9C-8FE2-EDDFB064ACBF}"/>
              </a:ext>
            </a:extLst>
          </p:cNvPr>
          <p:cNvSpPr txBox="1"/>
          <p:nvPr/>
        </p:nvSpPr>
        <p:spPr>
          <a:xfrm>
            <a:off x="2291790" y="1006495"/>
            <a:ext cx="9566576" cy="1015663"/>
          </a:xfrm>
          <a:prstGeom prst="rect">
            <a:avLst/>
          </a:prstGeom>
          <a:solidFill>
            <a:srgbClr val="F4E285"/>
          </a:solid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Politikas mērķis: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nodrošināt labvēlīgu un modernu dzīves telpu līdzsvaroti un ilgtspējīgi attīstītā Latvijā, saglabāt bioloģisko daudzveidību; reģionu potenciāla attīstība un ekonomisko atšķirību mazināšana, paaugstinot iekšējo un ārējo konkurētspēju, kā arī nodrošinot teritoriju specifikai atbilstošus risinājumus </a:t>
            </a:r>
            <a:r>
              <a:rPr kumimoji="0" lang="lv-LV" sz="1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apdzīvojuma</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 un dzīves vides attīstībai; Eiropas digitālā vienotā tirgus stratēģijas ieviešana, attīstot digitālo pakalpojumu vidi un tās izmantošanu; paaugstināt resora darbības efektivitāti, t.sk. mazinot administratīvo slogu; nodrošināt nodarbināto profesionalitātes celšanu</a:t>
            </a:r>
          </a:p>
        </p:txBody>
      </p:sp>
      <p:graphicFrame>
        <p:nvGraphicFramePr>
          <p:cNvPr id="6" name="Table 5">
            <a:extLst>
              <a:ext uri="{FF2B5EF4-FFF2-40B4-BE49-F238E27FC236}">
                <a16:creationId xmlns:a16="http://schemas.microsoft.com/office/drawing/2014/main" id="{319DEA4E-4B82-0D86-9E7C-D7CA5FD0B2BA}"/>
              </a:ext>
            </a:extLst>
          </p:cNvPr>
          <p:cNvGraphicFramePr>
            <a:graphicFrameLocks noGrp="1"/>
          </p:cNvGraphicFramePr>
          <p:nvPr>
            <p:extLst>
              <p:ext uri="{D42A27DB-BD31-4B8C-83A1-F6EECF244321}">
                <p14:modId xmlns:p14="http://schemas.microsoft.com/office/powerpoint/2010/main" val="429868650"/>
              </p:ext>
            </p:extLst>
          </p:nvPr>
        </p:nvGraphicFramePr>
        <p:xfrm>
          <a:off x="6452474" y="3426858"/>
          <a:ext cx="5349073" cy="546407"/>
        </p:xfrm>
        <a:graphic>
          <a:graphicData uri="http://schemas.openxmlformats.org/drawingml/2006/table">
            <a:tbl>
              <a:tblPr firstRow="1" bandRow="1">
                <a:tableStyleId>{5C22544A-7EE6-4342-B048-85BDC9FD1C3A}</a:tableStyleId>
              </a:tblPr>
              <a:tblGrid>
                <a:gridCol w="2700670">
                  <a:extLst>
                    <a:ext uri="{9D8B030D-6E8A-4147-A177-3AD203B41FA5}">
                      <a16:colId xmlns:a16="http://schemas.microsoft.com/office/drawing/2014/main" val="668716465"/>
                    </a:ext>
                  </a:extLst>
                </a:gridCol>
                <a:gridCol w="1328768">
                  <a:extLst>
                    <a:ext uri="{9D8B030D-6E8A-4147-A177-3AD203B41FA5}">
                      <a16:colId xmlns:a16="http://schemas.microsoft.com/office/drawing/2014/main" val="199229517"/>
                    </a:ext>
                  </a:extLst>
                </a:gridCol>
                <a:gridCol w="1319635">
                  <a:extLst>
                    <a:ext uri="{9D8B030D-6E8A-4147-A177-3AD203B41FA5}">
                      <a16:colId xmlns:a16="http://schemas.microsoft.com/office/drawing/2014/main" val="2311948527"/>
                    </a:ext>
                  </a:extLst>
                </a:gridCol>
              </a:tblGrid>
              <a:tr h="546407">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1200" b="0" dirty="0">
                          <a:solidFill>
                            <a:schemeClr val="tx1"/>
                          </a:solidFill>
                          <a:latin typeface="Verdana" panose="020B0604030504040204" pitchFamily="34" charset="0"/>
                          <a:ea typeface="Verdana" panose="020B0604030504040204" pitchFamily="34" charset="0"/>
                          <a:cs typeface="Times New Roman" panose="02020603050405020304" pitchFamily="18" charset="0"/>
                        </a:rPr>
                        <a:t>pakalpojumi iedzīvotājiem</a:t>
                      </a:r>
                    </a:p>
                  </a:txBody>
                  <a:tcPr anchor="ctr">
                    <a:solidFill>
                      <a:schemeClr val="bg1">
                        <a:lumMod val="95000"/>
                      </a:schemeClr>
                    </a:solidFill>
                  </a:tcPr>
                </a:tc>
                <a:tc>
                  <a:txBody>
                    <a:bodyPr/>
                    <a:lstStyle/>
                    <a:p>
                      <a:pPr algn="ctr"/>
                      <a:r>
                        <a:rPr lang="lv-LV" sz="1200" b="0" dirty="0">
                          <a:solidFill>
                            <a:schemeClr val="tx1"/>
                          </a:solidFill>
                          <a:latin typeface="Verdana" panose="020B0604030504040204" pitchFamily="34" charset="0"/>
                          <a:ea typeface="Verdana" panose="020B0604030504040204" pitchFamily="34" charset="0"/>
                          <a:cs typeface="Times New Roman" panose="02020603050405020304" pitchFamily="18" charset="0"/>
                        </a:rPr>
                        <a:t>93,5</a:t>
                      </a:r>
                    </a:p>
                  </a:txBody>
                  <a:tcPr anchor="ctr">
                    <a:solidFill>
                      <a:schemeClr val="bg1">
                        <a:lumMod val="95000"/>
                      </a:schemeClr>
                    </a:solidFill>
                  </a:tcPr>
                </a:tc>
                <a:tc>
                  <a:txBody>
                    <a:bodyPr/>
                    <a:lstStyle/>
                    <a:p>
                      <a:pPr algn="ctr"/>
                      <a:r>
                        <a:rPr lang="lv-LV" sz="1200" b="0" dirty="0">
                          <a:solidFill>
                            <a:schemeClr val="tx1"/>
                          </a:solidFill>
                          <a:latin typeface="Verdana" panose="020B0604030504040204" pitchFamily="34" charset="0"/>
                          <a:ea typeface="Verdana" panose="020B0604030504040204" pitchFamily="34" charset="0"/>
                          <a:cs typeface="Times New Roman" panose="02020603050405020304" pitchFamily="18" charset="0"/>
                        </a:rPr>
                        <a:t>100</a:t>
                      </a:r>
                    </a:p>
                  </a:txBody>
                  <a:tcPr anchor="ctr">
                    <a:solidFill>
                      <a:schemeClr val="accent3">
                        <a:lumMod val="40000"/>
                        <a:lumOff val="60000"/>
                      </a:schemeClr>
                    </a:solidFill>
                  </a:tcPr>
                </a:tc>
                <a:extLst>
                  <a:ext uri="{0D108BD9-81ED-4DB2-BD59-A6C34878D82A}">
                    <a16:rowId xmlns:a16="http://schemas.microsoft.com/office/drawing/2014/main" val="2338934636"/>
                  </a:ext>
                </a:extLst>
              </a:tr>
            </a:tbl>
          </a:graphicData>
        </a:graphic>
      </p:graphicFrame>
      <p:graphicFrame>
        <p:nvGraphicFramePr>
          <p:cNvPr id="9" name="Table 8">
            <a:extLst>
              <a:ext uri="{FF2B5EF4-FFF2-40B4-BE49-F238E27FC236}">
                <a16:creationId xmlns:a16="http://schemas.microsoft.com/office/drawing/2014/main" id="{5CC3DF58-E0C2-9527-66D5-FC1D2ACEF638}"/>
              </a:ext>
            </a:extLst>
          </p:cNvPr>
          <p:cNvGraphicFramePr>
            <a:graphicFrameLocks noGrp="1"/>
          </p:cNvGraphicFramePr>
          <p:nvPr/>
        </p:nvGraphicFramePr>
        <p:xfrm>
          <a:off x="6452475" y="3973265"/>
          <a:ext cx="5349072" cy="624504"/>
        </p:xfrm>
        <a:graphic>
          <a:graphicData uri="http://schemas.openxmlformats.org/drawingml/2006/table">
            <a:tbl>
              <a:tblPr firstRow="1" bandRow="1">
                <a:tableStyleId>{5C22544A-7EE6-4342-B048-85BDC9FD1C3A}</a:tableStyleId>
              </a:tblPr>
              <a:tblGrid>
                <a:gridCol w="2708592">
                  <a:extLst>
                    <a:ext uri="{9D8B030D-6E8A-4147-A177-3AD203B41FA5}">
                      <a16:colId xmlns:a16="http://schemas.microsoft.com/office/drawing/2014/main" val="1509856750"/>
                    </a:ext>
                  </a:extLst>
                </a:gridCol>
                <a:gridCol w="1318543">
                  <a:extLst>
                    <a:ext uri="{9D8B030D-6E8A-4147-A177-3AD203B41FA5}">
                      <a16:colId xmlns:a16="http://schemas.microsoft.com/office/drawing/2014/main" val="3008900248"/>
                    </a:ext>
                  </a:extLst>
                </a:gridCol>
                <a:gridCol w="1321937">
                  <a:extLst>
                    <a:ext uri="{9D8B030D-6E8A-4147-A177-3AD203B41FA5}">
                      <a16:colId xmlns:a16="http://schemas.microsoft.com/office/drawing/2014/main" val="1765702219"/>
                    </a:ext>
                  </a:extLst>
                </a:gridCol>
              </a:tblGrid>
              <a:tr h="624504">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lv-LV" sz="1200" b="0" dirty="0">
                          <a:solidFill>
                            <a:schemeClr val="tx1"/>
                          </a:solidFill>
                          <a:latin typeface="Verdana" panose="020B0604030504040204" pitchFamily="34" charset="0"/>
                          <a:ea typeface="Verdana" panose="020B0604030504040204" pitchFamily="34" charset="0"/>
                          <a:cs typeface="Times New Roman" panose="02020603050405020304" pitchFamily="18" charset="0"/>
                        </a:rPr>
                        <a:t>pakalpojumi uzņēmējiem</a:t>
                      </a:r>
                    </a:p>
                  </a:txBody>
                  <a:tcPr anchor="ctr">
                    <a:solidFill>
                      <a:schemeClr val="bg1">
                        <a:lumMod val="95000"/>
                      </a:schemeClr>
                    </a:solidFill>
                  </a:tcPr>
                </a:tc>
                <a:tc>
                  <a:txBody>
                    <a:bodyPr/>
                    <a:lstStyle/>
                    <a:p>
                      <a:pPr algn="ctr"/>
                      <a:r>
                        <a:rPr lang="lv-LV" sz="1200" b="0" dirty="0">
                          <a:solidFill>
                            <a:schemeClr val="tx1"/>
                          </a:solidFill>
                          <a:latin typeface="Verdana" panose="020B0604030504040204" pitchFamily="34" charset="0"/>
                          <a:ea typeface="Verdana" panose="020B0604030504040204" pitchFamily="34" charset="0"/>
                          <a:cs typeface="Times New Roman" panose="02020603050405020304" pitchFamily="18" charset="0"/>
                        </a:rPr>
                        <a:t>96,3</a:t>
                      </a:r>
                    </a:p>
                  </a:txBody>
                  <a:tcPr anchor="ctr">
                    <a:solidFill>
                      <a:schemeClr val="bg1">
                        <a:lumMod val="95000"/>
                      </a:schemeClr>
                    </a:solidFill>
                  </a:tcPr>
                </a:tc>
                <a:tc>
                  <a:txBody>
                    <a:bodyPr/>
                    <a:lstStyle/>
                    <a:p>
                      <a:pPr algn="ctr"/>
                      <a:r>
                        <a:rPr lang="lv-LV" sz="1200" b="0" dirty="0">
                          <a:solidFill>
                            <a:schemeClr val="tx1"/>
                          </a:solidFill>
                          <a:latin typeface="Verdana" panose="020B0604030504040204" pitchFamily="34" charset="0"/>
                          <a:ea typeface="Verdana" panose="020B0604030504040204" pitchFamily="34" charset="0"/>
                          <a:cs typeface="Times New Roman" panose="02020603050405020304" pitchFamily="18" charset="0"/>
                        </a:rPr>
                        <a:t>100</a:t>
                      </a:r>
                    </a:p>
                  </a:txBody>
                  <a:tcPr anchor="ctr">
                    <a:solidFill>
                      <a:schemeClr val="accent3">
                        <a:lumMod val="40000"/>
                        <a:lumOff val="60000"/>
                      </a:schemeClr>
                    </a:solidFill>
                  </a:tcPr>
                </a:tc>
                <a:extLst>
                  <a:ext uri="{0D108BD9-81ED-4DB2-BD59-A6C34878D82A}">
                    <a16:rowId xmlns:a16="http://schemas.microsoft.com/office/drawing/2014/main" val="2240726304"/>
                  </a:ext>
                </a:extLst>
              </a:tr>
            </a:tbl>
          </a:graphicData>
        </a:graphic>
      </p:graphicFrame>
      <p:graphicFrame>
        <p:nvGraphicFramePr>
          <p:cNvPr id="3" name="Chart 2">
            <a:extLst>
              <a:ext uri="{FF2B5EF4-FFF2-40B4-BE49-F238E27FC236}">
                <a16:creationId xmlns:a16="http://schemas.microsoft.com/office/drawing/2014/main" id="{A163040A-5D68-B38A-41BB-1537EF096E45}"/>
              </a:ext>
            </a:extLst>
          </p:cNvPr>
          <p:cNvGraphicFramePr>
            <a:graphicFrameLocks/>
          </p:cNvGraphicFramePr>
          <p:nvPr/>
        </p:nvGraphicFramePr>
        <p:xfrm>
          <a:off x="584701" y="2642981"/>
          <a:ext cx="5859127" cy="2397708"/>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668576D1-C440-303C-25B6-8FEDB4F3AB2C}"/>
              </a:ext>
            </a:extLst>
          </p:cNvPr>
          <p:cNvSpPr txBox="1"/>
          <p:nvPr/>
        </p:nvSpPr>
        <p:spPr>
          <a:xfrm>
            <a:off x="1733960" y="2779993"/>
            <a:ext cx="557830" cy="26161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12,4</a:t>
            </a:r>
          </a:p>
        </p:txBody>
      </p:sp>
      <p:sp>
        <p:nvSpPr>
          <p:cNvPr id="12" name="TextBox 11">
            <a:extLst>
              <a:ext uri="{FF2B5EF4-FFF2-40B4-BE49-F238E27FC236}">
                <a16:creationId xmlns:a16="http://schemas.microsoft.com/office/drawing/2014/main" id="{71C9D86C-F2AF-57DC-71BD-A51D947E2B01}"/>
              </a:ext>
            </a:extLst>
          </p:cNvPr>
          <p:cNvSpPr txBox="1"/>
          <p:nvPr/>
        </p:nvSpPr>
        <p:spPr>
          <a:xfrm>
            <a:off x="3441049" y="2715538"/>
            <a:ext cx="557830" cy="26161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13,4</a:t>
            </a:r>
          </a:p>
        </p:txBody>
      </p:sp>
      <p:sp>
        <p:nvSpPr>
          <p:cNvPr id="13" name="TextBox 12">
            <a:extLst>
              <a:ext uri="{FF2B5EF4-FFF2-40B4-BE49-F238E27FC236}">
                <a16:creationId xmlns:a16="http://schemas.microsoft.com/office/drawing/2014/main" id="{7FFFCCCF-AF59-1BD3-B8FE-5490EBF8FE95}"/>
              </a:ext>
            </a:extLst>
          </p:cNvPr>
          <p:cNvSpPr txBox="1"/>
          <p:nvPr/>
        </p:nvSpPr>
        <p:spPr>
          <a:xfrm>
            <a:off x="5114244" y="2779993"/>
            <a:ext cx="633428" cy="26161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12,6 </a:t>
            </a:r>
            <a:endParaRPr kumimoji="0" lang="lv-LV" sz="11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4" name="TextBox 3">
            <a:extLst>
              <a:ext uri="{FF2B5EF4-FFF2-40B4-BE49-F238E27FC236}">
                <a16:creationId xmlns:a16="http://schemas.microsoft.com/office/drawing/2014/main" id="{C8113221-C3A1-184B-F326-5E46802A05DD}"/>
              </a:ext>
            </a:extLst>
          </p:cNvPr>
          <p:cNvSpPr txBox="1"/>
          <p:nvPr/>
        </p:nvSpPr>
        <p:spPr>
          <a:xfrm rot="10800000">
            <a:off x="5493037" y="2735995"/>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FF0000"/>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6576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3A0E4-CF67-EC7F-C4CA-43D6F9F24E31}"/>
            </a:ext>
          </a:extLst>
        </p:cNvPr>
        <p:cNvGrpSpPr/>
        <p:nvPr/>
      </p:nvGrpSpPr>
      <p:grpSpPr>
        <a:xfrm>
          <a:off x="0" y="0"/>
          <a:ext cx="0" cy="0"/>
          <a:chOff x="0" y="0"/>
          <a:chExt cx="0" cy="0"/>
        </a:xfrm>
      </p:grpSpPr>
      <p:pic>
        <p:nvPicPr>
          <p:cNvPr id="2" name="Picture 1" descr="A black screen with green text&#10;&#10;AI-generated content may be incorrect.">
            <a:extLst>
              <a:ext uri="{FF2B5EF4-FFF2-40B4-BE49-F238E27FC236}">
                <a16:creationId xmlns:a16="http://schemas.microsoft.com/office/drawing/2014/main" id="{7507F8F4-2DB4-1A74-7972-968776704050}"/>
              </a:ext>
            </a:extLst>
          </p:cNvPr>
          <p:cNvPicPr>
            <a:picLocks noChangeAspect="1"/>
          </p:cNvPicPr>
          <p:nvPr/>
        </p:nvPicPr>
        <p:blipFill>
          <a:blip r:embed="rId2">
            <a:extLst>
              <a:ext uri="{BEBA8EAE-BF5A-486C-A8C5-ECC9F3942E4B}">
                <a14:imgProps xmlns:a14="http://schemas.microsoft.com/office/drawing/2010/main">
                  <a14:imgLayer r:embed="rId3">
                    <a14:imgEffect>
                      <a14:artisticPhotocopy trans="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3" name="Title 1">
            <a:extLst>
              <a:ext uri="{FF2B5EF4-FFF2-40B4-BE49-F238E27FC236}">
                <a16:creationId xmlns:a16="http://schemas.microsoft.com/office/drawing/2014/main" id="{E9D1B6E7-F1AA-81A7-426B-0DE841F449D7}"/>
              </a:ext>
            </a:extLst>
          </p:cNvPr>
          <p:cNvSpPr>
            <a:spLocks noGrp="1"/>
          </p:cNvSpPr>
          <p:nvPr>
            <p:ph type="title"/>
          </p:nvPr>
        </p:nvSpPr>
        <p:spPr>
          <a:xfrm>
            <a:off x="2387600" y="381000"/>
            <a:ext cx="8128000" cy="1036642"/>
          </a:xfrm>
        </p:spPr>
        <p:txBody>
          <a:bodyPr>
            <a:normAutofit/>
          </a:bodyPr>
          <a:lstStyle/>
          <a:p>
            <a:r>
              <a:rPr lang="lv-LV" dirty="0">
                <a:solidFill>
                  <a:srgbClr val="29702A"/>
                </a:solidFill>
                <a:cs typeface="Arial" panose="020B0604020202020204" pitchFamily="34" charset="0"/>
              </a:rPr>
              <a:t>Digitālās dekādes mērķu rādītāji, LV mērķi</a:t>
            </a:r>
            <a:endParaRPr lang="en-US" dirty="0">
              <a:solidFill>
                <a:srgbClr val="FF0000"/>
              </a:solidFill>
              <a:cs typeface="Arial" panose="020B0604020202020204" pitchFamily="34" charset="0"/>
            </a:endParaRPr>
          </a:p>
        </p:txBody>
      </p:sp>
      <p:sp>
        <p:nvSpPr>
          <p:cNvPr id="6" name="Slaida numura vietturis 5">
            <a:extLst>
              <a:ext uri="{FF2B5EF4-FFF2-40B4-BE49-F238E27FC236}">
                <a16:creationId xmlns:a16="http://schemas.microsoft.com/office/drawing/2014/main" id="{D9417D53-67EA-0527-88A7-EB4237E3C9DC}"/>
              </a:ext>
            </a:extLst>
          </p:cNvPr>
          <p:cNvSpPr>
            <a:spLocks noGrp="1"/>
          </p:cNvSpPr>
          <p:nvPr>
            <p:ph type="sldNum" sz="quarter" idx="13"/>
          </p:nvPr>
        </p:nvSpPr>
        <p:spPr>
          <a:xfrm>
            <a:off x="11379200" y="6324600"/>
            <a:ext cx="406400" cy="304800"/>
          </a:xfrm>
        </p:spPr>
        <p:txBody>
          <a:bodyPr wrap="squar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prstClr val="black">
                    <a:tint val="82000"/>
                  </a:prstClr>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altLang="en-US" sz="1000" b="0" i="0" u="none" strike="noStrike" kern="1200" cap="none" spc="0" normalizeH="0" baseline="0" noProof="0">
              <a:ln>
                <a:noFill/>
              </a:ln>
              <a:solidFill>
                <a:prstClr val="black">
                  <a:tint val="82000"/>
                </a:prstClr>
              </a:solidFill>
              <a:effectLst/>
              <a:uLnTx/>
              <a:uFillTx/>
              <a:latin typeface="Verdana" panose="020B0604030504040204" pitchFamily="34" charset="0"/>
              <a:ea typeface="+mn-ea"/>
              <a:cs typeface="+mn-cs"/>
            </a:endParaRPr>
          </a:p>
        </p:txBody>
      </p:sp>
      <p:sp>
        <p:nvSpPr>
          <p:cNvPr id="36" name="TextBox 35">
            <a:extLst>
              <a:ext uri="{FF2B5EF4-FFF2-40B4-BE49-F238E27FC236}">
                <a16:creationId xmlns:a16="http://schemas.microsoft.com/office/drawing/2014/main" id="{3458CBFE-4191-952C-BBF5-6ED90E0727A1}"/>
              </a:ext>
            </a:extLst>
          </p:cNvPr>
          <p:cNvSpPr txBox="1"/>
          <p:nvPr/>
        </p:nvSpPr>
        <p:spPr>
          <a:xfrm>
            <a:off x="66288" y="3454602"/>
            <a:ext cx="125758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B050"/>
                </a:solidFill>
                <a:effectLst/>
                <a:uLnTx/>
                <a:uFillTx/>
                <a:latin typeface="Veranda"/>
                <a:ea typeface="+mn-ea"/>
                <a:cs typeface="+mn-cs"/>
              </a:rPr>
              <a:t>PUBLISKIE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00B050"/>
                </a:solidFill>
                <a:effectLst/>
                <a:uLnTx/>
                <a:uFillTx/>
                <a:latin typeface="Veranda"/>
                <a:ea typeface="+mn-ea"/>
                <a:cs typeface="+mn-cs"/>
              </a:rPr>
              <a:t>PAKALPOJUMI</a:t>
            </a:r>
          </a:p>
        </p:txBody>
      </p:sp>
      <p:sp>
        <p:nvSpPr>
          <p:cNvPr id="37" name="TextBox 36">
            <a:extLst>
              <a:ext uri="{FF2B5EF4-FFF2-40B4-BE49-F238E27FC236}">
                <a16:creationId xmlns:a16="http://schemas.microsoft.com/office/drawing/2014/main" id="{65A0CC25-641E-9B9E-AF4E-CD35E5BCEFB6}"/>
              </a:ext>
            </a:extLst>
          </p:cNvPr>
          <p:cNvSpPr txBox="1"/>
          <p:nvPr/>
        </p:nvSpPr>
        <p:spPr>
          <a:xfrm>
            <a:off x="66289" y="4246287"/>
            <a:ext cx="131420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A02B93">
                    <a:lumMod val="50000"/>
                  </a:srgbClr>
                </a:solidFill>
                <a:effectLst/>
                <a:uLnTx/>
                <a:uFillTx/>
                <a:latin typeface="Veranda"/>
                <a:ea typeface="+mn-ea"/>
                <a:cs typeface="+mn-cs"/>
              </a:rPr>
              <a:t>BIZNESA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A02B93">
                    <a:lumMod val="50000"/>
                  </a:srgbClr>
                </a:solidFill>
                <a:effectLst/>
                <a:uLnTx/>
                <a:uFillTx/>
                <a:latin typeface="Veranda"/>
                <a:ea typeface="+mn-ea"/>
                <a:cs typeface="+mn-cs"/>
              </a:rPr>
              <a:t>DIGITALIZĀCIJA</a:t>
            </a:r>
          </a:p>
        </p:txBody>
      </p:sp>
      <p:sp>
        <p:nvSpPr>
          <p:cNvPr id="35" name="TextBox 34">
            <a:extLst>
              <a:ext uri="{FF2B5EF4-FFF2-40B4-BE49-F238E27FC236}">
                <a16:creationId xmlns:a16="http://schemas.microsoft.com/office/drawing/2014/main" id="{569932D9-EC6D-C865-3D37-497921864750}"/>
              </a:ext>
            </a:extLst>
          </p:cNvPr>
          <p:cNvSpPr txBox="1"/>
          <p:nvPr/>
        </p:nvSpPr>
        <p:spPr>
          <a:xfrm>
            <a:off x="40531" y="2950708"/>
            <a:ext cx="158556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DDA15E"/>
                </a:solidFill>
                <a:effectLst/>
                <a:uLnTx/>
                <a:uFillTx/>
                <a:latin typeface="Veranda"/>
                <a:ea typeface="+mn-ea"/>
                <a:cs typeface="+mn-cs"/>
              </a:rPr>
              <a:t>INFRASTRUKTŪRA</a:t>
            </a:r>
            <a:r>
              <a:rPr kumimoji="0" lang="lv-LV" sz="1400" b="0" i="0" u="none" strike="noStrike" kern="1200" cap="none" spc="0" normalizeH="0" baseline="0" noProof="0" dirty="0">
                <a:ln>
                  <a:noFill/>
                </a:ln>
                <a:solidFill>
                  <a:prstClr val="black"/>
                </a:solidFill>
                <a:effectLst/>
                <a:uLnTx/>
                <a:uFillTx/>
                <a:latin typeface="Veranda"/>
                <a:ea typeface="+mn-ea"/>
                <a:cs typeface="+mn-cs"/>
              </a:rPr>
              <a:t> </a:t>
            </a:r>
          </a:p>
        </p:txBody>
      </p:sp>
      <p:sp>
        <p:nvSpPr>
          <p:cNvPr id="11" name="TextBox 10">
            <a:extLst>
              <a:ext uri="{FF2B5EF4-FFF2-40B4-BE49-F238E27FC236}">
                <a16:creationId xmlns:a16="http://schemas.microsoft.com/office/drawing/2014/main" id="{C765B8B9-7006-1A57-0333-28594BC71DC1}"/>
              </a:ext>
            </a:extLst>
          </p:cNvPr>
          <p:cNvSpPr txBox="1"/>
          <p:nvPr/>
        </p:nvSpPr>
        <p:spPr>
          <a:xfrm>
            <a:off x="-26956" y="2516485"/>
            <a:ext cx="1720536"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srgbClr val="639C9D"/>
                </a:solidFill>
                <a:effectLst/>
                <a:uLnTx/>
                <a:uFillTx/>
                <a:latin typeface="Veranda"/>
                <a:ea typeface="+mn-ea"/>
                <a:cs typeface="+mn-cs"/>
              </a:rPr>
              <a:t>DIGITĀLĀS PRASMES</a:t>
            </a:r>
          </a:p>
        </p:txBody>
      </p:sp>
      <p:grpSp>
        <p:nvGrpSpPr>
          <p:cNvPr id="105" name="Group 104">
            <a:extLst>
              <a:ext uri="{FF2B5EF4-FFF2-40B4-BE49-F238E27FC236}">
                <a16:creationId xmlns:a16="http://schemas.microsoft.com/office/drawing/2014/main" id="{2FC91F67-A322-9A63-D542-E60E21262BC0}"/>
              </a:ext>
            </a:extLst>
          </p:cNvPr>
          <p:cNvGrpSpPr/>
          <p:nvPr/>
        </p:nvGrpSpPr>
        <p:grpSpPr>
          <a:xfrm>
            <a:off x="1639198" y="2176654"/>
            <a:ext cx="10486514" cy="3233546"/>
            <a:chOff x="489866" y="1801640"/>
            <a:chExt cx="11361118" cy="3358835"/>
          </a:xfrm>
        </p:grpSpPr>
        <p:pic>
          <p:nvPicPr>
            <p:cNvPr id="106" name="Picture 105" descr="A screenshot of a computer&#10;&#10;AI-generated content may be incorrect.">
              <a:extLst>
                <a:ext uri="{FF2B5EF4-FFF2-40B4-BE49-F238E27FC236}">
                  <a16:creationId xmlns:a16="http://schemas.microsoft.com/office/drawing/2014/main" id="{C39BB22B-BBA5-A0F1-C969-1F4836710BD3}"/>
                </a:ext>
              </a:extLst>
            </p:cNvPr>
            <p:cNvPicPr>
              <a:picLocks noChangeAspect="1"/>
            </p:cNvPicPr>
            <p:nvPr/>
          </p:nvPicPr>
          <p:blipFill>
            <a:blip r:embed="rId4">
              <a:extLst>
                <a:ext uri="{28A0092B-C50C-407E-A947-70E740481C1C}">
                  <a14:useLocalDpi xmlns:a14="http://schemas.microsoft.com/office/drawing/2010/main" val="0"/>
                </a:ext>
              </a:extLst>
            </a:blip>
            <a:srcRect l="4018" t="26271" r="2797" b="24752"/>
            <a:stretch/>
          </p:blipFill>
          <p:spPr>
            <a:xfrm>
              <a:off x="489866" y="1801640"/>
              <a:ext cx="11361118" cy="3358835"/>
            </a:xfrm>
            <a:prstGeom prst="rect">
              <a:avLst/>
            </a:prstGeom>
          </p:spPr>
        </p:pic>
        <p:sp>
          <p:nvSpPr>
            <p:cNvPr id="107" name="Rectangle 106">
              <a:extLst>
                <a:ext uri="{FF2B5EF4-FFF2-40B4-BE49-F238E27FC236}">
                  <a16:creationId xmlns:a16="http://schemas.microsoft.com/office/drawing/2014/main" id="{6D1D38A6-06EE-8B67-6A35-92BB9560778B}"/>
                </a:ext>
              </a:extLst>
            </p:cNvPr>
            <p:cNvSpPr/>
            <p:nvPr/>
          </p:nvSpPr>
          <p:spPr>
            <a:xfrm>
              <a:off x="4863305" y="2205037"/>
              <a:ext cx="2818607" cy="143359"/>
            </a:xfrm>
            <a:prstGeom prst="rect">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8" name="TextBox 107">
              <a:extLst>
                <a:ext uri="{FF2B5EF4-FFF2-40B4-BE49-F238E27FC236}">
                  <a16:creationId xmlns:a16="http://schemas.microsoft.com/office/drawing/2014/main" id="{A0EB06D2-F2CB-A723-F4A8-B849739A2FC1}"/>
                </a:ext>
              </a:extLst>
            </p:cNvPr>
            <p:cNvSpPr txBox="1"/>
            <p:nvPr/>
          </p:nvSpPr>
          <p:spPr>
            <a:xfrm>
              <a:off x="7399546" y="2145090"/>
              <a:ext cx="370727" cy="263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Aptos" panose="02110004020202020204"/>
                  <a:ea typeface="+mn-ea"/>
                  <a:cs typeface="+mn-cs"/>
                </a:rPr>
                <a:t>45</a:t>
              </a:r>
            </a:p>
          </p:txBody>
        </p:sp>
        <p:sp>
          <p:nvSpPr>
            <p:cNvPr id="109" name="Rectangle 108">
              <a:extLst>
                <a:ext uri="{FF2B5EF4-FFF2-40B4-BE49-F238E27FC236}">
                  <a16:creationId xmlns:a16="http://schemas.microsoft.com/office/drawing/2014/main" id="{1668637E-395D-70A4-0A39-74705F2A7B3A}"/>
                </a:ext>
              </a:extLst>
            </p:cNvPr>
            <p:cNvSpPr/>
            <p:nvPr/>
          </p:nvSpPr>
          <p:spPr>
            <a:xfrm>
              <a:off x="4863306" y="2702234"/>
              <a:ext cx="2904939" cy="143359"/>
            </a:xfrm>
            <a:prstGeom prst="rect">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0" name="TextBox 109">
              <a:extLst>
                <a:ext uri="{FF2B5EF4-FFF2-40B4-BE49-F238E27FC236}">
                  <a16:creationId xmlns:a16="http://schemas.microsoft.com/office/drawing/2014/main" id="{44E8D842-70F0-6FA0-C1D8-340184AD5FAD}"/>
                </a:ext>
              </a:extLst>
            </p:cNvPr>
            <p:cNvSpPr txBox="1"/>
            <p:nvPr/>
          </p:nvSpPr>
          <p:spPr>
            <a:xfrm>
              <a:off x="7482182" y="2636921"/>
              <a:ext cx="370727" cy="263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Aptos" panose="02110004020202020204"/>
                  <a:ea typeface="+mn-ea"/>
                  <a:cs typeface="+mn-cs"/>
                </a:rPr>
                <a:t>42</a:t>
              </a:r>
            </a:p>
          </p:txBody>
        </p:sp>
        <p:sp>
          <p:nvSpPr>
            <p:cNvPr id="111" name="Rectangle 110">
              <a:extLst>
                <a:ext uri="{FF2B5EF4-FFF2-40B4-BE49-F238E27FC236}">
                  <a16:creationId xmlns:a16="http://schemas.microsoft.com/office/drawing/2014/main" id="{2D22AF92-9F5B-B856-544F-FF04DFEC8427}"/>
                </a:ext>
              </a:extLst>
            </p:cNvPr>
            <p:cNvSpPr/>
            <p:nvPr/>
          </p:nvSpPr>
          <p:spPr>
            <a:xfrm>
              <a:off x="4863305" y="2866390"/>
              <a:ext cx="3058320" cy="143359"/>
            </a:xfrm>
            <a:prstGeom prst="rect">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2" name="TextBox 111">
              <a:extLst>
                <a:ext uri="{FF2B5EF4-FFF2-40B4-BE49-F238E27FC236}">
                  <a16:creationId xmlns:a16="http://schemas.microsoft.com/office/drawing/2014/main" id="{9CEA9F1F-05E2-CAAB-4E0B-AF91B6F40C42}"/>
                </a:ext>
              </a:extLst>
            </p:cNvPr>
            <p:cNvSpPr txBox="1"/>
            <p:nvPr/>
          </p:nvSpPr>
          <p:spPr>
            <a:xfrm>
              <a:off x="7634957" y="2797102"/>
              <a:ext cx="370726" cy="263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Aptos" panose="02110004020202020204"/>
                  <a:ea typeface="+mn-ea"/>
                  <a:cs typeface="+mn-cs"/>
                </a:rPr>
                <a:t>49</a:t>
              </a:r>
            </a:p>
          </p:txBody>
        </p:sp>
        <p:sp>
          <p:nvSpPr>
            <p:cNvPr id="113" name="Rectangle 112">
              <a:extLst>
                <a:ext uri="{FF2B5EF4-FFF2-40B4-BE49-F238E27FC236}">
                  <a16:creationId xmlns:a16="http://schemas.microsoft.com/office/drawing/2014/main" id="{EE3AFEEA-DF14-D61D-8902-4858C908667F}"/>
                </a:ext>
              </a:extLst>
            </p:cNvPr>
            <p:cNvSpPr/>
            <p:nvPr/>
          </p:nvSpPr>
          <p:spPr>
            <a:xfrm>
              <a:off x="4863305" y="3192271"/>
              <a:ext cx="6284755" cy="147753"/>
            </a:xfrm>
            <a:prstGeom prst="rect">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4" name="TextBox 113">
              <a:extLst>
                <a:ext uri="{FF2B5EF4-FFF2-40B4-BE49-F238E27FC236}">
                  <a16:creationId xmlns:a16="http://schemas.microsoft.com/office/drawing/2014/main" id="{4FF729E2-6927-8308-7090-4000AB810865}"/>
                </a:ext>
              </a:extLst>
            </p:cNvPr>
            <p:cNvSpPr txBox="1"/>
            <p:nvPr/>
          </p:nvSpPr>
          <p:spPr>
            <a:xfrm>
              <a:off x="10850021" y="3129104"/>
              <a:ext cx="372558" cy="263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Aptos" panose="02110004020202020204"/>
                  <a:ea typeface="+mn-ea"/>
                  <a:cs typeface="+mn-cs"/>
                </a:rPr>
                <a:t>88</a:t>
              </a:r>
            </a:p>
          </p:txBody>
        </p:sp>
        <p:sp>
          <p:nvSpPr>
            <p:cNvPr id="115" name="Rectangle 114">
              <a:extLst>
                <a:ext uri="{FF2B5EF4-FFF2-40B4-BE49-F238E27FC236}">
                  <a16:creationId xmlns:a16="http://schemas.microsoft.com/office/drawing/2014/main" id="{CC523EAA-66D7-67C1-BFEE-25256E0A1BE9}"/>
                </a:ext>
              </a:extLst>
            </p:cNvPr>
            <p:cNvSpPr/>
            <p:nvPr/>
          </p:nvSpPr>
          <p:spPr>
            <a:xfrm>
              <a:off x="4863305" y="3357320"/>
              <a:ext cx="6242846" cy="145076"/>
            </a:xfrm>
            <a:prstGeom prst="rect">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6" name="TextBox 115">
              <a:extLst>
                <a:ext uri="{FF2B5EF4-FFF2-40B4-BE49-F238E27FC236}">
                  <a16:creationId xmlns:a16="http://schemas.microsoft.com/office/drawing/2014/main" id="{1CFF18DA-8C00-427A-1D5D-CE0B4059B305}"/>
                </a:ext>
              </a:extLst>
            </p:cNvPr>
            <p:cNvSpPr txBox="1"/>
            <p:nvPr/>
          </p:nvSpPr>
          <p:spPr>
            <a:xfrm>
              <a:off x="10811350" y="3293227"/>
              <a:ext cx="411228" cy="263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Aptos" panose="02110004020202020204"/>
                  <a:ea typeface="+mn-ea"/>
                  <a:cs typeface="+mn-cs"/>
                </a:rPr>
                <a:t>87</a:t>
              </a:r>
            </a:p>
          </p:txBody>
        </p:sp>
        <p:sp>
          <p:nvSpPr>
            <p:cNvPr id="117" name="Rectangle 116">
              <a:extLst>
                <a:ext uri="{FF2B5EF4-FFF2-40B4-BE49-F238E27FC236}">
                  <a16:creationId xmlns:a16="http://schemas.microsoft.com/office/drawing/2014/main" id="{3B7C93A9-94A4-F247-1791-726EFBFFC2C9}"/>
                </a:ext>
              </a:extLst>
            </p:cNvPr>
            <p:cNvSpPr/>
            <p:nvPr/>
          </p:nvSpPr>
          <p:spPr>
            <a:xfrm>
              <a:off x="4863305" y="3524202"/>
              <a:ext cx="6172995" cy="145076"/>
            </a:xfrm>
            <a:prstGeom prst="rect">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8" name="TextBox 117">
              <a:extLst>
                <a:ext uri="{FF2B5EF4-FFF2-40B4-BE49-F238E27FC236}">
                  <a16:creationId xmlns:a16="http://schemas.microsoft.com/office/drawing/2014/main" id="{B444FAFD-625B-0DEC-C342-CAA09F15B1EE}"/>
                </a:ext>
              </a:extLst>
            </p:cNvPr>
            <p:cNvSpPr txBox="1"/>
            <p:nvPr/>
          </p:nvSpPr>
          <p:spPr>
            <a:xfrm>
              <a:off x="10736833" y="3466547"/>
              <a:ext cx="372558" cy="263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Aptos" panose="02110004020202020204"/>
                  <a:ea typeface="+mn-ea"/>
                  <a:cs typeface="+mn-cs"/>
                </a:rPr>
                <a:t>85</a:t>
              </a:r>
            </a:p>
          </p:txBody>
        </p:sp>
        <p:sp>
          <p:nvSpPr>
            <p:cNvPr id="119" name="TextBox 118">
              <a:extLst>
                <a:ext uri="{FF2B5EF4-FFF2-40B4-BE49-F238E27FC236}">
                  <a16:creationId xmlns:a16="http://schemas.microsoft.com/office/drawing/2014/main" id="{D56964EC-BDA9-FFF4-1280-CBBEED47D532}"/>
                </a:ext>
              </a:extLst>
            </p:cNvPr>
            <p:cNvSpPr txBox="1"/>
            <p:nvPr/>
          </p:nvSpPr>
          <p:spPr>
            <a:xfrm>
              <a:off x="4825634" y="3829753"/>
              <a:ext cx="75341"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600" b="0" i="0" u="none" strike="noStrike" kern="1200" cap="none" spc="0" normalizeH="0" baseline="0" noProof="0" dirty="0">
                  <a:ln>
                    <a:noFill/>
                  </a:ln>
                  <a:solidFill>
                    <a:prstClr val="black"/>
                  </a:solidFill>
                  <a:effectLst/>
                  <a:uLnTx/>
                  <a:uFillTx/>
                  <a:latin typeface="Aptos" panose="02110004020202020204"/>
                  <a:ea typeface="+mn-ea"/>
                  <a:cs typeface="+mn-cs"/>
                </a:rPr>
                <a:t>1</a:t>
              </a:r>
            </a:p>
          </p:txBody>
        </p:sp>
        <p:sp>
          <p:nvSpPr>
            <p:cNvPr id="120" name="TextBox 119">
              <a:extLst>
                <a:ext uri="{FF2B5EF4-FFF2-40B4-BE49-F238E27FC236}">
                  <a16:creationId xmlns:a16="http://schemas.microsoft.com/office/drawing/2014/main" id="{331FB17E-1C64-147B-340C-3D2DA5505C36}"/>
                </a:ext>
              </a:extLst>
            </p:cNvPr>
            <p:cNvSpPr txBox="1"/>
            <p:nvPr/>
          </p:nvSpPr>
          <p:spPr>
            <a:xfrm>
              <a:off x="4882960" y="3829920"/>
              <a:ext cx="75341"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600" b="0" i="0" u="none" strike="noStrike" kern="1200" cap="none" spc="0" normalizeH="0" baseline="0" noProof="0" dirty="0">
                  <a:ln>
                    <a:noFill/>
                  </a:ln>
                  <a:solidFill>
                    <a:prstClr val="black"/>
                  </a:solidFill>
                  <a:effectLst/>
                  <a:uLnTx/>
                  <a:uFillTx/>
                  <a:latin typeface="Aptos" panose="02110004020202020204"/>
                  <a:ea typeface="+mn-ea"/>
                  <a:cs typeface="+mn-cs"/>
                </a:rPr>
                <a:t>2</a:t>
              </a:r>
            </a:p>
          </p:txBody>
        </p:sp>
        <p:sp>
          <p:nvSpPr>
            <p:cNvPr id="121" name="Rectangle 120">
              <a:extLst>
                <a:ext uri="{FF2B5EF4-FFF2-40B4-BE49-F238E27FC236}">
                  <a16:creationId xmlns:a16="http://schemas.microsoft.com/office/drawing/2014/main" id="{0D1F2DD7-5C36-ACDC-B359-036D2E1B9B8B}"/>
                </a:ext>
              </a:extLst>
            </p:cNvPr>
            <p:cNvSpPr/>
            <p:nvPr/>
          </p:nvSpPr>
          <p:spPr>
            <a:xfrm>
              <a:off x="4863304" y="4018865"/>
              <a:ext cx="2140746" cy="144588"/>
            </a:xfrm>
            <a:prstGeom prst="rect">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2" name="TextBox 121">
              <a:extLst>
                <a:ext uri="{FF2B5EF4-FFF2-40B4-BE49-F238E27FC236}">
                  <a16:creationId xmlns:a16="http://schemas.microsoft.com/office/drawing/2014/main" id="{2FBA7E3C-385B-5244-107E-7485E4E6E5E8}"/>
                </a:ext>
              </a:extLst>
            </p:cNvPr>
            <p:cNvSpPr txBox="1"/>
            <p:nvPr/>
          </p:nvSpPr>
          <p:spPr>
            <a:xfrm>
              <a:off x="6705346" y="3961348"/>
              <a:ext cx="383201" cy="263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Aptos" panose="02110004020202020204"/>
                  <a:ea typeface="+mn-ea"/>
                  <a:cs typeface="+mn-cs"/>
                </a:rPr>
                <a:t>37</a:t>
              </a:r>
            </a:p>
          </p:txBody>
        </p:sp>
        <p:sp>
          <p:nvSpPr>
            <p:cNvPr id="123" name="Rectangle 122">
              <a:extLst>
                <a:ext uri="{FF2B5EF4-FFF2-40B4-BE49-F238E27FC236}">
                  <a16:creationId xmlns:a16="http://schemas.microsoft.com/office/drawing/2014/main" id="{DF34D7CE-47FB-C3F5-72EA-2456EDAA151A}"/>
                </a:ext>
              </a:extLst>
            </p:cNvPr>
            <p:cNvSpPr/>
            <p:nvPr/>
          </p:nvSpPr>
          <p:spPr>
            <a:xfrm>
              <a:off x="4863305" y="4187543"/>
              <a:ext cx="2080070" cy="144589"/>
            </a:xfrm>
            <a:prstGeom prst="rect">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4" name="TextBox 123">
              <a:extLst>
                <a:ext uri="{FF2B5EF4-FFF2-40B4-BE49-F238E27FC236}">
                  <a16:creationId xmlns:a16="http://schemas.microsoft.com/office/drawing/2014/main" id="{7A1F9B15-FAFC-E407-0DD3-79D1F3414C63}"/>
                </a:ext>
              </a:extLst>
            </p:cNvPr>
            <p:cNvSpPr txBox="1"/>
            <p:nvPr/>
          </p:nvSpPr>
          <p:spPr>
            <a:xfrm>
              <a:off x="6648692" y="4119533"/>
              <a:ext cx="383201" cy="263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Aptos" panose="02110004020202020204"/>
                  <a:ea typeface="+mn-ea"/>
                  <a:cs typeface="+mn-cs"/>
                </a:rPr>
                <a:t>36</a:t>
              </a:r>
            </a:p>
          </p:txBody>
        </p:sp>
        <p:sp>
          <p:nvSpPr>
            <p:cNvPr id="125" name="Rectangle 124">
              <a:extLst>
                <a:ext uri="{FF2B5EF4-FFF2-40B4-BE49-F238E27FC236}">
                  <a16:creationId xmlns:a16="http://schemas.microsoft.com/office/drawing/2014/main" id="{B6DD6722-5F90-317D-A26C-6AA5BF27215C}"/>
                </a:ext>
              </a:extLst>
            </p:cNvPr>
            <p:cNvSpPr/>
            <p:nvPr/>
          </p:nvSpPr>
          <p:spPr>
            <a:xfrm>
              <a:off x="4863304" y="4513040"/>
              <a:ext cx="3352009" cy="148726"/>
            </a:xfrm>
            <a:prstGeom prst="rect">
              <a:avLst/>
            </a:prstGeom>
            <a:solidFill>
              <a:srgbClr val="00BF6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26" name="TextBox 125">
              <a:extLst>
                <a:ext uri="{FF2B5EF4-FFF2-40B4-BE49-F238E27FC236}">
                  <a16:creationId xmlns:a16="http://schemas.microsoft.com/office/drawing/2014/main" id="{0F03C08C-C9E4-D16D-CB08-D5E900100748}"/>
                </a:ext>
              </a:extLst>
            </p:cNvPr>
            <p:cNvSpPr txBox="1"/>
            <p:nvPr/>
          </p:nvSpPr>
          <p:spPr>
            <a:xfrm>
              <a:off x="7921626" y="4448889"/>
              <a:ext cx="373816" cy="2632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prstClr val="black"/>
                  </a:solidFill>
                  <a:effectLst/>
                  <a:uLnTx/>
                  <a:uFillTx/>
                  <a:latin typeface="Aptos" panose="02110004020202020204"/>
                  <a:ea typeface="+mn-ea"/>
                  <a:cs typeface="+mn-cs"/>
                </a:rPr>
                <a:t>60</a:t>
              </a:r>
            </a:p>
          </p:txBody>
        </p:sp>
      </p:grpSp>
      <p:sp>
        <p:nvSpPr>
          <p:cNvPr id="104" name="Taisnstūris: ar noapaļotiem stūriem 15">
            <a:extLst>
              <a:ext uri="{FF2B5EF4-FFF2-40B4-BE49-F238E27FC236}">
                <a16:creationId xmlns:a16="http://schemas.microsoft.com/office/drawing/2014/main" id="{152589AE-BA22-1564-295C-4D5C5E04E196}"/>
              </a:ext>
            </a:extLst>
          </p:cNvPr>
          <p:cNvSpPr/>
          <p:nvPr/>
        </p:nvSpPr>
        <p:spPr>
          <a:xfrm>
            <a:off x="1626094" y="4033738"/>
            <a:ext cx="10499618" cy="944849"/>
          </a:xfrm>
          <a:prstGeom prst="roundRect">
            <a:avLst/>
          </a:prstGeom>
          <a:noFill/>
          <a:ln>
            <a:solidFill>
              <a:schemeClr val="accent5">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7" name="Taisnstūris: ar noapaļotiem stūriem 13">
            <a:extLst>
              <a:ext uri="{FF2B5EF4-FFF2-40B4-BE49-F238E27FC236}">
                <a16:creationId xmlns:a16="http://schemas.microsoft.com/office/drawing/2014/main" id="{9F1B3D68-CA25-BBF0-028F-0C8C0FA474E0}"/>
              </a:ext>
            </a:extLst>
          </p:cNvPr>
          <p:cNvSpPr/>
          <p:nvPr/>
        </p:nvSpPr>
        <p:spPr>
          <a:xfrm>
            <a:off x="1639198" y="3438525"/>
            <a:ext cx="10486514" cy="551078"/>
          </a:xfrm>
          <a:prstGeom prst="roundRect">
            <a:avLst/>
          </a:prstGeom>
          <a:noFill/>
          <a:ln>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8" name="Taisnstūris: ar noapaļotiem stūriem 11">
            <a:extLst>
              <a:ext uri="{FF2B5EF4-FFF2-40B4-BE49-F238E27FC236}">
                <a16:creationId xmlns:a16="http://schemas.microsoft.com/office/drawing/2014/main" id="{6B91745D-B6D4-72B6-528A-22ACA42DABF4}"/>
              </a:ext>
            </a:extLst>
          </p:cNvPr>
          <p:cNvSpPr/>
          <p:nvPr/>
        </p:nvSpPr>
        <p:spPr>
          <a:xfrm>
            <a:off x="1639197" y="2969594"/>
            <a:ext cx="10486514" cy="372171"/>
          </a:xfrm>
          <a:prstGeom prst="roundRect">
            <a:avLst/>
          </a:prstGeom>
          <a:noFill/>
          <a:ln>
            <a:solidFill>
              <a:srgbClr val="DDA15E"/>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9" name="Taisnstūris: ar noapaļotiem stūriem 8">
            <a:extLst>
              <a:ext uri="{FF2B5EF4-FFF2-40B4-BE49-F238E27FC236}">
                <a16:creationId xmlns:a16="http://schemas.microsoft.com/office/drawing/2014/main" id="{647A630F-23BE-2713-B0F0-FDF740DD7D12}"/>
              </a:ext>
            </a:extLst>
          </p:cNvPr>
          <p:cNvSpPr/>
          <p:nvPr/>
        </p:nvSpPr>
        <p:spPr>
          <a:xfrm>
            <a:off x="1639198" y="2519939"/>
            <a:ext cx="10486514" cy="359580"/>
          </a:xfrm>
          <a:prstGeom prst="roundRect">
            <a:avLst/>
          </a:prstGeom>
          <a:noFill/>
          <a:ln>
            <a:solidFill>
              <a:srgbClr val="639C9D"/>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3" name="Picture 2" descr="A hand touching a button&#10;&#10;AI-generated content may be incorrect.">
            <a:extLst>
              <a:ext uri="{FF2B5EF4-FFF2-40B4-BE49-F238E27FC236}">
                <a16:creationId xmlns:a16="http://schemas.microsoft.com/office/drawing/2014/main" id="{6DF69B10-60A7-2DFB-B5E7-F8CB4E8AD7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1236" y="297241"/>
            <a:ext cx="1252189" cy="1252189"/>
          </a:xfrm>
          <a:prstGeom prst="rect">
            <a:avLst/>
          </a:prstGeom>
        </p:spPr>
      </p:pic>
    </p:spTree>
    <p:extLst>
      <p:ext uri="{BB962C8B-B14F-4D97-AF65-F5344CB8AC3E}">
        <p14:creationId xmlns:p14="http://schemas.microsoft.com/office/powerpoint/2010/main" val="3676874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7E3A0-FA7E-5C2B-B73C-D73EF25FC32B}"/>
            </a:ext>
          </a:extLst>
        </p:cNvPr>
        <p:cNvGrpSpPr/>
        <p:nvPr/>
      </p:nvGrpSpPr>
      <p:grpSpPr>
        <a:xfrm>
          <a:off x="0" y="0"/>
          <a:ext cx="0" cy="0"/>
          <a:chOff x="0" y="0"/>
          <a:chExt cx="0" cy="0"/>
        </a:xfrm>
      </p:grpSpPr>
      <p:sp>
        <p:nvSpPr>
          <p:cNvPr id="43" name="Title 1">
            <a:extLst>
              <a:ext uri="{FF2B5EF4-FFF2-40B4-BE49-F238E27FC236}">
                <a16:creationId xmlns:a16="http://schemas.microsoft.com/office/drawing/2014/main" id="{7FC6AFFC-3E28-D406-849C-7D3999E37274}"/>
              </a:ext>
            </a:extLst>
          </p:cNvPr>
          <p:cNvSpPr>
            <a:spLocks noGrp="1"/>
          </p:cNvSpPr>
          <p:nvPr>
            <p:ph type="title"/>
          </p:nvPr>
        </p:nvSpPr>
        <p:spPr>
          <a:xfrm>
            <a:off x="2499293" y="455002"/>
            <a:ext cx="8852758" cy="1066799"/>
          </a:xfrm>
        </p:spPr>
        <p:txBody>
          <a:bodyPr>
            <a:normAutofit/>
          </a:bodyPr>
          <a:lstStyle/>
          <a:p>
            <a:pPr algn="ctr"/>
            <a:r>
              <a:rPr lang="lv-LV" sz="1800" dirty="0">
                <a:solidFill>
                  <a:srgbClr val="008000"/>
                </a:solidFill>
              </a:rPr>
              <a:t>2. Īpaši aizsargājamo dabas teritoriju apsaimniekošana, Latvijas bioloģiskās daudzveidības saglabāšana un vides izpratnes un atbildības motivācijas veidošana sabiedrībā</a:t>
            </a:r>
            <a:endParaRPr lang="lv-LV" sz="1800" dirty="0">
              <a:solidFill>
                <a:srgbClr val="008000"/>
              </a:solidFill>
              <a:cs typeface="Times New Roman" panose="02020603050405020304" pitchFamily="18" charset="0"/>
            </a:endParaRPr>
          </a:p>
        </p:txBody>
      </p:sp>
      <p:sp>
        <p:nvSpPr>
          <p:cNvPr id="5" name="Title 1">
            <a:extLst>
              <a:ext uri="{FF2B5EF4-FFF2-40B4-BE49-F238E27FC236}">
                <a16:creationId xmlns:a16="http://schemas.microsoft.com/office/drawing/2014/main" id="{A7F37EE5-33DC-FB5E-B16E-221DAF5407E5}"/>
              </a:ext>
            </a:extLst>
          </p:cNvPr>
          <p:cNvSpPr txBox="1">
            <a:spLocks/>
          </p:cNvSpPr>
          <p:nvPr/>
        </p:nvSpPr>
        <p:spPr>
          <a:xfrm>
            <a:off x="417436" y="2254827"/>
            <a:ext cx="4021820" cy="2975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2. Jomas izdevumi, milj. </a:t>
            </a:r>
            <a:r>
              <a:rPr kumimoji="0" lang="lv-LV" sz="12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euro</a:t>
            </a:r>
            <a:endPar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7" name="Content Placeholder 3">
            <a:extLst>
              <a:ext uri="{FF2B5EF4-FFF2-40B4-BE49-F238E27FC236}">
                <a16:creationId xmlns:a16="http://schemas.microsoft.com/office/drawing/2014/main" id="{96D61285-0A13-29F4-5A95-46C58C08D151}"/>
              </a:ext>
            </a:extLst>
          </p:cNvPr>
          <p:cNvSpPr txBox="1">
            <a:spLocks/>
          </p:cNvSpPr>
          <p:nvPr/>
        </p:nvSpPr>
        <p:spPr>
          <a:xfrm>
            <a:off x="5447357" y="2340078"/>
            <a:ext cx="6327208" cy="3646970"/>
          </a:xfrm>
          <a:prstGeom prst="rect">
            <a:avLst/>
          </a:prstGeom>
          <a:ln>
            <a:solidFill>
              <a:schemeClr val="accent1"/>
            </a:solidFill>
          </a:ln>
        </p:spPr>
        <p:txBody>
          <a:bodyPr>
            <a:normAutofit fontScale="92500" lnSpcReduction="20000"/>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400" b="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Times New Roman" panose="02020603050405020304" pitchFamily="18" charset="0"/>
              </a:rPr>
              <a:t>Nodrošināta īpaši aizsargājamo dabas teritoriju pārvaldība, līdzsvarojot dabas saglabāšanas un ilgtspējīgas attīstības mērķus: pārbaudīta un novērtēta atbilstība aizsardzības un izmantošanas prasībām īpaši aizsargājamās dabas teritorijās, kas ir uzskatāmas par potenciālām riska teritorijām: </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400" b="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Times New Roman" panose="02020603050405020304" pitchFamily="18" charset="0"/>
              </a:rPr>
              <a:t>92,7% no gadā plānoto riska teritoriju skaita; uzraudzīta 20 īpaši aizsargājamo dabas teritoriju dabas aizsardzības plānu izstrāde dabas liegumiem; izvērtēti 89,8% no pieteiktajām darbībām, nosakot priekšnoteikumus darbību veikšanai īpaši aizsargājamās dabas teritorijās, mikroliegumos, ar īpaši aizsargājamām sugām un biotopiem. </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400" b="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Times New Roman" panose="02020603050405020304" pitchFamily="18" charset="0"/>
              </a:rPr>
              <a:t>Nodrošināts labvēlīgs stāvoklis vismaz 60% aizsargājamo sugu un biotopu. uzturēti labā stāvoklī un pilnveidoti 696 tūrisma un dabas izglītības infrastruktūras objekti īpaši aizsargājamās dabas.  teritorijās.</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400" b="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Times New Roman" panose="02020603050405020304" pitchFamily="18" charset="0"/>
              </a:rPr>
              <a:t> Organizēti 3 931 vides izglītības pasākumi,  notikušas 23 izstādes, uzturētas 17 pastāvīgās ekspozīcijas. Uzturēta sadarbība ar 512 pasaules botāniskajiem dārziem. Jomas īstenošana kopumā vērtējama kā sekmīga.</a:t>
            </a:r>
            <a:endParaRPr lang="lv-LV" sz="1400" dirty="0">
              <a:latin typeface="Verdana" panose="020B0604030504040204" pitchFamily="34" charset="0"/>
              <a:ea typeface="Verdana" panose="020B0604030504040204" pitchFamily="34" charset="0"/>
            </a:endParaRP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lang="lv-LV" sz="1400" dirty="0">
                <a:latin typeface="Verdana" panose="020B0604030504040204" pitchFamily="34" charset="0"/>
                <a:ea typeface="Verdana" panose="020B0604030504040204" pitchFamily="34" charset="0"/>
              </a:rPr>
              <a:t>	Gaujas Nacionālā parka, Ķemeru Nacionālā parka un Ziemeļvidzemes biosfēras rezervāta – trīs dabas centru (ēku) izveide un atjaunošana, piesaistot ES fondu investīcijas 10,43 milj. </a:t>
            </a:r>
            <a:r>
              <a:rPr lang="lv-LV" sz="1400" i="1" dirty="0" err="1">
                <a:latin typeface="Verdana" panose="020B0604030504040204" pitchFamily="34" charset="0"/>
                <a:ea typeface="Verdana" panose="020B0604030504040204" pitchFamily="34" charset="0"/>
              </a:rPr>
              <a:t>euro</a:t>
            </a:r>
            <a:r>
              <a:rPr lang="lv-LV" sz="1400" dirty="0">
                <a:latin typeface="Verdana" panose="020B0604030504040204" pitchFamily="34" charset="0"/>
                <a:ea typeface="Verdana" panose="020B0604030504040204" pitchFamily="34" charset="0"/>
              </a:rPr>
              <a:t> apmērā. </a:t>
            </a: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en-US" sz="14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Times New Roman" panose="02020603050405020304" pitchFamily="18" charset="0"/>
            </a:endParaRPr>
          </a:p>
          <a:p>
            <a:pPr marL="0" marR="0" lvl="0" indent="0" algn="l"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lv-LV" sz="3300" b="0" i="0" u="none" strike="noStrike" kern="1200" cap="none" spc="0" normalizeH="0" baseline="0" noProof="0" dirty="0">
              <a:ln>
                <a:noFill/>
              </a:ln>
              <a:effectLst/>
              <a:uLnTx/>
              <a:uFillTx/>
              <a:latin typeface="Times New Roman"/>
              <a:ea typeface="+mn-ea"/>
              <a:cs typeface="+mn-cs"/>
            </a:endParaRPr>
          </a:p>
        </p:txBody>
      </p:sp>
      <p:sp>
        <p:nvSpPr>
          <p:cNvPr id="6" name="TextBox 5">
            <a:extLst>
              <a:ext uri="{FF2B5EF4-FFF2-40B4-BE49-F238E27FC236}">
                <a16:creationId xmlns:a16="http://schemas.microsoft.com/office/drawing/2014/main" id="{2CF9FAC6-FF2F-61A4-789A-EEE04FFB78B3}"/>
              </a:ext>
            </a:extLst>
          </p:cNvPr>
          <p:cNvSpPr txBox="1"/>
          <p:nvPr/>
        </p:nvSpPr>
        <p:spPr>
          <a:xfrm>
            <a:off x="2292914" y="1485556"/>
            <a:ext cx="9566576" cy="646331"/>
          </a:xfrm>
          <a:prstGeom prst="rect">
            <a:avLst/>
          </a:prstGeom>
          <a:solidFill>
            <a:srgbClr val="F4E285"/>
          </a:solid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Politikas mērķis: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bioloģiskās daudzveidības saglabāšana, kas balstīta zinātniskajos pētījumos, līdzsvarojot ekoloģiskās, ekonomiskās un sociālās intereses, nodrošināt labu vides kvalitāti, ierobežojot un novēršot vides piesārņojumu, saglabāt bioloģisko daudzveidību un veicināt Latvijas virzību uz </a:t>
            </a:r>
            <a:r>
              <a:rPr kumimoji="0" lang="lv-LV" sz="1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klimatneitralitāti</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 un pret klimata pārmaiņām noturīgu attīstību</a:t>
            </a:r>
          </a:p>
        </p:txBody>
      </p:sp>
      <p:graphicFrame>
        <p:nvGraphicFramePr>
          <p:cNvPr id="3" name="Chart 2">
            <a:extLst>
              <a:ext uri="{FF2B5EF4-FFF2-40B4-BE49-F238E27FC236}">
                <a16:creationId xmlns:a16="http://schemas.microsoft.com/office/drawing/2014/main" id="{D47495C9-5B4B-1498-9E77-4356166B26A8}"/>
              </a:ext>
            </a:extLst>
          </p:cNvPr>
          <p:cNvGraphicFramePr>
            <a:graphicFrameLocks/>
          </p:cNvGraphicFramePr>
          <p:nvPr>
            <p:extLst>
              <p:ext uri="{D42A27DB-BD31-4B8C-83A1-F6EECF244321}">
                <p14:modId xmlns:p14="http://schemas.microsoft.com/office/powerpoint/2010/main" val="3776935727"/>
              </p:ext>
            </p:extLst>
          </p:nvPr>
        </p:nvGraphicFramePr>
        <p:xfrm>
          <a:off x="535737" y="2580095"/>
          <a:ext cx="4572000" cy="364697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50189940-47A1-18C0-98F6-CD8F8938FB83}"/>
              </a:ext>
            </a:extLst>
          </p:cNvPr>
          <p:cNvSpPr txBox="1"/>
          <p:nvPr/>
        </p:nvSpPr>
        <p:spPr>
          <a:xfrm>
            <a:off x="1212346" y="2858654"/>
            <a:ext cx="557830" cy="26161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27,4</a:t>
            </a:r>
          </a:p>
        </p:txBody>
      </p:sp>
      <p:sp>
        <p:nvSpPr>
          <p:cNvPr id="8" name="TextBox 7">
            <a:extLst>
              <a:ext uri="{FF2B5EF4-FFF2-40B4-BE49-F238E27FC236}">
                <a16:creationId xmlns:a16="http://schemas.microsoft.com/office/drawing/2014/main" id="{FF4A46D8-70F0-4FF5-D161-A6541F49D960}"/>
              </a:ext>
            </a:extLst>
          </p:cNvPr>
          <p:cNvSpPr txBox="1"/>
          <p:nvPr/>
        </p:nvSpPr>
        <p:spPr>
          <a:xfrm>
            <a:off x="2559607" y="2675295"/>
            <a:ext cx="557830" cy="26161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33,6</a:t>
            </a:r>
          </a:p>
        </p:txBody>
      </p:sp>
      <p:sp>
        <p:nvSpPr>
          <p:cNvPr id="9" name="TextBox 8">
            <a:extLst>
              <a:ext uri="{FF2B5EF4-FFF2-40B4-BE49-F238E27FC236}">
                <a16:creationId xmlns:a16="http://schemas.microsoft.com/office/drawing/2014/main" id="{41C63997-4386-22C6-F0E5-48D6735BDAD8}"/>
              </a:ext>
            </a:extLst>
          </p:cNvPr>
          <p:cNvSpPr txBox="1"/>
          <p:nvPr/>
        </p:nvSpPr>
        <p:spPr>
          <a:xfrm>
            <a:off x="3991621" y="3239091"/>
            <a:ext cx="557830" cy="26161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22,7</a:t>
            </a:r>
          </a:p>
        </p:txBody>
      </p:sp>
      <p:sp>
        <p:nvSpPr>
          <p:cNvPr id="10" name="TextBox 9">
            <a:extLst>
              <a:ext uri="{FF2B5EF4-FFF2-40B4-BE49-F238E27FC236}">
                <a16:creationId xmlns:a16="http://schemas.microsoft.com/office/drawing/2014/main" id="{040130AA-884D-730C-93B1-91EF2351C3FD}"/>
              </a:ext>
            </a:extLst>
          </p:cNvPr>
          <p:cNvSpPr txBox="1"/>
          <p:nvPr/>
        </p:nvSpPr>
        <p:spPr>
          <a:xfrm rot="10800000">
            <a:off x="4388808" y="3185230"/>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FF0000"/>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5234045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A809A-FE1E-4B67-4DD2-2D2F43570570}"/>
            </a:ext>
          </a:extLst>
        </p:cNvPr>
        <p:cNvGrpSpPr/>
        <p:nvPr/>
      </p:nvGrpSpPr>
      <p:grpSpPr>
        <a:xfrm>
          <a:off x="0" y="0"/>
          <a:ext cx="0" cy="0"/>
          <a:chOff x="0" y="0"/>
          <a:chExt cx="0" cy="0"/>
        </a:xfrm>
      </p:grpSpPr>
      <p:pic>
        <p:nvPicPr>
          <p:cNvPr id="17" name="Picture 16" descr="A white rectangular object with blue and green lines&#10;&#10;AI-generated content may be incorrect.">
            <a:extLst>
              <a:ext uri="{FF2B5EF4-FFF2-40B4-BE49-F238E27FC236}">
                <a16:creationId xmlns:a16="http://schemas.microsoft.com/office/drawing/2014/main" id="{E6D3C121-486D-7A3C-39ED-6A9A8D1EA4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77419"/>
            <a:ext cx="12192000" cy="3848100"/>
          </a:xfrm>
          <a:prstGeom prst="rect">
            <a:avLst/>
          </a:prstGeom>
        </p:spPr>
      </p:pic>
      <p:sp>
        <p:nvSpPr>
          <p:cNvPr id="13316" name="Slide Number Placeholder 5">
            <a:extLst>
              <a:ext uri="{FF2B5EF4-FFF2-40B4-BE49-F238E27FC236}">
                <a16:creationId xmlns:a16="http://schemas.microsoft.com/office/drawing/2014/main" id="{B4FB8668-A594-BF01-DF9C-74F67917DC1B}"/>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08C62FA4-AA9F-4385-9A54-92AD42774A63}"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23</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7" name="Title 1">
            <a:extLst>
              <a:ext uri="{FF2B5EF4-FFF2-40B4-BE49-F238E27FC236}">
                <a16:creationId xmlns:a16="http://schemas.microsoft.com/office/drawing/2014/main" id="{AA2E1E77-1A74-EE57-0226-C6F99CC18375}"/>
              </a:ext>
            </a:extLst>
          </p:cNvPr>
          <p:cNvSpPr txBox="1">
            <a:spLocks/>
          </p:cNvSpPr>
          <p:nvPr/>
        </p:nvSpPr>
        <p:spPr bwMode="auto">
          <a:xfrm>
            <a:off x="3105765" y="657875"/>
            <a:ext cx="6015657" cy="77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defRPr/>
            </a:pPr>
            <a:r>
              <a:rPr lang="lv-LV" sz="2000" dirty="0">
                <a:solidFill>
                  <a:srgbClr val="006600"/>
                </a:solidFill>
                <a:cs typeface="Times New Roman" panose="02020603050405020304" pitchFamily="18" charset="0"/>
              </a:rPr>
              <a:t>2. Jomas </a:t>
            </a:r>
            <a:r>
              <a:rPr lang="lv-LV" sz="2000" dirty="0">
                <a:solidFill>
                  <a:srgbClr val="006600"/>
                </a:solidFill>
                <a:cs typeface="Arial" panose="020B0604020202020204" pitchFamily="34" charset="0"/>
              </a:rPr>
              <a:t>politikas rezultatīvais rādītājs</a:t>
            </a:r>
            <a:endParaRPr lang="lv-LV" sz="2000" b="0" dirty="0">
              <a:solidFill>
                <a:srgbClr val="006600"/>
              </a:solidFill>
              <a:latin typeface="Times New Roman" panose="02020603050405020304" pitchFamily="18" charset="0"/>
              <a:cs typeface="Arial" panose="020B0604020202020204" pitchFamily="34" charset="0"/>
            </a:endParaRP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2000" b="1"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11" name="Slide Number Placeholder 5">
            <a:extLst>
              <a:ext uri="{FF2B5EF4-FFF2-40B4-BE49-F238E27FC236}">
                <a16:creationId xmlns:a16="http://schemas.microsoft.com/office/drawing/2014/main" id="{97C811B6-3C60-EF21-7C2E-576BBD5ECE5E}"/>
              </a:ext>
            </a:extLst>
          </p:cNvPr>
          <p:cNvSpPr txBox="1">
            <a:spLocks/>
          </p:cNvSpPr>
          <p:nvPr/>
        </p:nvSpPr>
        <p:spPr>
          <a:xfrm>
            <a:off x="11379200" y="6324600"/>
            <a:ext cx="406400" cy="304800"/>
          </a:xfrm>
          <a:prstGeom prst="rect">
            <a:avLst/>
          </a:prstGeom>
        </p:spPr>
        <p:txBody>
          <a:bodyPr vert="horz" wrap="square" lIns="93957" tIns="46979" rIns="93957" bIns="46979" numCol="1" anchor="ctr" anchorCtr="0" compatLnSpc="1">
            <a:prstTxWarp prst="textNoShape">
              <a:avLst/>
            </a:prstTxWarp>
          </a:bodyPr>
          <a:lstStyle>
            <a:defPPr>
              <a:defRPr lang="en-US"/>
            </a:defPPr>
            <a:lvl1pPr algn="r" defTabSz="938213" rtl="0" eaLnBrk="1" fontAlgn="base" hangingPunct="1">
              <a:spcBef>
                <a:spcPct val="0"/>
              </a:spcBef>
              <a:spcAft>
                <a:spcPct val="0"/>
              </a:spcAft>
              <a:defRPr sz="1000" kern="1200">
                <a:solidFill>
                  <a:srgbClr val="898989"/>
                </a:solidFill>
                <a:latin typeface="Verdana" panose="020B0604030504040204" pitchFamily="34"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23</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2" name="Title 1">
            <a:extLst>
              <a:ext uri="{FF2B5EF4-FFF2-40B4-BE49-F238E27FC236}">
                <a16:creationId xmlns:a16="http://schemas.microsoft.com/office/drawing/2014/main" id="{BEF8EA20-8E7A-F095-9C86-F34F2368062F}"/>
              </a:ext>
            </a:extLst>
          </p:cNvPr>
          <p:cNvSpPr txBox="1">
            <a:spLocks/>
          </p:cNvSpPr>
          <p:nvPr/>
        </p:nvSpPr>
        <p:spPr bwMode="auto">
          <a:xfrm>
            <a:off x="9699323" y="5336246"/>
            <a:ext cx="2108201" cy="42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400" b="0" i="0" u="none" strike="noStrike" kern="1200" cap="none" spc="0" normalizeH="0" baseline="0" noProof="0" dirty="0">
                <a:ln>
                  <a:noFill/>
                </a:ln>
                <a:effectLst/>
                <a:uLnTx/>
                <a:uFillTx/>
                <a:latin typeface="Times New Roman" panose="02020603050405020304" pitchFamily="18" charset="0"/>
                <a:ea typeface="Verdana" panose="020B0604030504040204" pitchFamily="34" charset="0"/>
                <a:cs typeface="Times New Roman" panose="02020603050405020304" pitchFamily="18" charset="0"/>
              </a:rPr>
              <a:t>*t.sk. 12 % </a:t>
            </a:r>
            <a:r>
              <a:rPr kumimoji="0" lang="lv-LV" sz="1400" b="0" i="0" u="none" strike="noStrike" kern="1200" cap="none" spc="0" normalizeH="0" baseline="0" noProof="0" dirty="0" err="1">
                <a:ln>
                  <a:noFill/>
                </a:ln>
                <a:effectLst/>
                <a:uLnTx/>
                <a:uFillTx/>
                <a:latin typeface="Times New Roman" panose="02020603050405020304" pitchFamily="18" charset="0"/>
                <a:ea typeface="Verdana" panose="020B0604030504040204" pitchFamily="34" charset="0"/>
                <a:cs typeface="Times New Roman" panose="02020603050405020304" pitchFamily="18" charset="0"/>
              </a:rPr>
              <a:t>Natura</a:t>
            </a:r>
            <a:r>
              <a:rPr kumimoji="0" lang="lv-LV" sz="1400" b="0" i="0" u="none" strike="noStrike" kern="1200" cap="none" spc="0" normalizeH="0" baseline="0" noProof="0" dirty="0">
                <a:ln>
                  <a:noFill/>
                </a:ln>
                <a:effectLst/>
                <a:uLnTx/>
                <a:uFillTx/>
                <a:latin typeface="Times New Roman" panose="02020603050405020304" pitchFamily="18" charset="0"/>
                <a:ea typeface="Verdana" panose="020B0604030504040204" pitchFamily="34" charset="0"/>
                <a:cs typeface="Times New Roman" panose="02020603050405020304" pitchFamily="18" charset="0"/>
              </a:rPr>
              <a:t> 2000</a:t>
            </a:r>
          </a:p>
        </p:txBody>
      </p:sp>
      <p:sp>
        <p:nvSpPr>
          <p:cNvPr id="18" name="TextBox 17">
            <a:extLst>
              <a:ext uri="{FF2B5EF4-FFF2-40B4-BE49-F238E27FC236}">
                <a16:creationId xmlns:a16="http://schemas.microsoft.com/office/drawing/2014/main" id="{8F9DE93D-2E69-A8A1-EF60-A3206B7191D5}"/>
              </a:ext>
            </a:extLst>
          </p:cNvPr>
          <p:cNvSpPr txBox="1"/>
          <p:nvPr/>
        </p:nvSpPr>
        <p:spPr>
          <a:xfrm>
            <a:off x="1698171" y="3267327"/>
            <a:ext cx="1687286" cy="646331"/>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Politikas rezultatīvais rādītājs</a:t>
            </a:r>
            <a:endParaRPr kumimoji="0" lang="lv-LV"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19" name="TextBox 18">
            <a:extLst>
              <a:ext uri="{FF2B5EF4-FFF2-40B4-BE49-F238E27FC236}">
                <a16:creationId xmlns:a16="http://schemas.microsoft.com/office/drawing/2014/main" id="{DF7F0572-0F7E-01D5-EBF5-D6B3346FE67C}"/>
              </a:ext>
            </a:extLst>
          </p:cNvPr>
          <p:cNvSpPr txBox="1"/>
          <p:nvPr/>
        </p:nvSpPr>
        <p:spPr>
          <a:xfrm>
            <a:off x="1698171" y="4219921"/>
            <a:ext cx="1687286" cy="938719"/>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srgbClr val="000000"/>
                </a:solidFill>
                <a:effectLst/>
                <a:uLnTx/>
                <a:uFillTx/>
                <a:latin typeface="Verdana" panose="020B0604030504040204" pitchFamily="34" charset="0"/>
                <a:ea typeface="+mn-ea"/>
                <a:cs typeface="Arial" panose="020B0604020202020204" pitchFamily="34" charset="0"/>
              </a:rPr>
              <a:t>Īpaši aizsargājamo dabas teritoriju (ĪADT) platības īpatsvars no valsts teritorijas (%)</a:t>
            </a:r>
          </a:p>
        </p:txBody>
      </p:sp>
      <p:sp>
        <p:nvSpPr>
          <p:cNvPr id="20" name="TextBox 19">
            <a:extLst>
              <a:ext uri="{FF2B5EF4-FFF2-40B4-BE49-F238E27FC236}">
                <a16:creationId xmlns:a16="http://schemas.microsoft.com/office/drawing/2014/main" id="{7B27C528-079E-12F8-4FDA-D84DB57EB0AB}"/>
              </a:ext>
            </a:extLst>
          </p:cNvPr>
          <p:cNvSpPr txBox="1"/>
          <p:nvPr/>
        </p:nvSpPr>
        <p:spPr>
          <a:xfrm>
            <a:off x="3642760" y="3214020"/>
            <a:ext cx="631372" cy="461665"/>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2018</a:t>
            </a:r>
          </a:p>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endParaRPr>
          </a:p>
        </p:txBody>
      </p:sp>
      <p:sp>
        <p:nvSpPr>
          <p:cNvPr id="21" name="TextBox 20">
            <a:extLst>
              <a:ext uri="{FF2B5EF4-FFF2-40B4-BE49-F238E27FC236}">
                <a16:creationId xmlns:a16="http://schemas.microsoft.com/office/drawing/2014/main" id="{0ECD64D4-18FD-86AD-1A38-229F31138FBD}"/>
              </a:ext>
            </a:extLst>
          </p:cNvPr>
          <p:cNvSpPr txBox="1"/>
          <p:nvPr/>
        </p:nvSpPr>
        <p:spPr>
          <a:xfrm>
            <a:off x="4531435" y="3214020"/>
            <a:ext cx="631372" cy="276999"/>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2019</a:t>
            </a:r>
          </a:p>
        </p:txBody>
      </p:sp>
      <p:sp>
        <p:nvSpPr>
          <p:cNvPr id="22" name="TextBox 21">
            <a:extLst>
              <a:ext uri="{FF2B5EF4-FFF2-40B4-BE49-F238E27FC236}">
                <a16:creationId xmlns:a16="http://schemas.microsoft.com/office/drawing/2014/main" id="{4C03A535-0CDA-EA00-FE9D-FFE693EB1558}"/>
              </a:ext>
            </a:extLst>
          </p:cNvPr>
          <p:cNvSpPr txBox="1"/>
          <p:nvPr/>
        </p:nvSpPr>
        <p:spPr>
          <a:xfrm>
            <a:off x="5420110" y="3214020"/>
            <a:ext cx="631372" cy="276999"/>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2020</a:t>
            </a:r>
          </a:p>
        </p:txBody>
      </p:sp>
      <p:sp>
        <p:nvSpPr>
          <p:cNvPr id="23" name="TextBox 22">
            <a:extLst>
              <a:ext uri="{FF2B5EF4-FFF2-40B4-BE49-F238E27FC236}">
                <a16:creationId xmlns:a16="http://schemas.microsoft.com/office/drawing/2014/main" id="{1B34765D-0DF8-ADD7-8526-F8EE8AE3EC72}"/>
              </a:ext>
            </a:extLst>
          </p:cNvPr>
          <p:cNvSpPr txBox="1"/>
          <p:nvPr/>
        </p:nvSpPr>
        <p:spPr>
          <a:xfrm>
            <a:off x="6344516" y="3214020"/>
            <a:ext cx="631372" cy="276999"/>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2021</a:t>
            </a:r>
          </a:p>
        </p:txBody>
      </p:sp>
      <p:sp>
        <p:nvSpPr>
          <p:cNvPr id="24" name="TextBox 23">
            <a:extLst>
              <a:ext uri="{FF2B5EF4-FFF2-40B4-BE49-F238E27FC236}">
                <a16:creationId xmlns:a16="http://schemas.microsoft.com/office/drawing/2014/main" id="{4FED43D6-C83C-DC63-1206-0C6C2E724F19}"/>
              </a:ext>
            </a:extLst>
          </p:cNvPr>
          <p:cNvSpPr txBox="1"/>
          <p:nvPr/>
        </p:nvSpPr>
        <p:spPr>
          <a:xfrm>
            <a:off x="7213811" y="3214020"/>
            <a:ext cx="631372" cy="276999"/>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2022</a:t>
            </a:r>
          </a:p>
        </p:txBody>
      </p:sp>
      <p:sp>
        <p:nvSpPr>
          <p:cNvPr id="25" name="TextBox 24">
            <a:extLst>
              <a:ext uri="{FF2B5EF4-FFF2-40B4-BE49-F238E27FC236}">
                <a16:creationId xmlns:a16="http://schemas.microsoft.com/office/drawing/2014/main" id="{5E2049C1-8C4F-9B62-3F21-3A936A77B4A9}"/>
              </a:ext>
            </a:extLst>
          </p:cNvPr>
          <p:cNvSpPr txBox="1"/>
          <p:nvPr/>
        </p:nvSpPr>
        <p:spPr>
          <a:xfrm>
            <a:off x="8132312" y="3214020"/>
            <a:ext cx="631372" cy="276999"/>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2023</a:t>
            </a:r>
          </a:p>
        </p:txBody>
      </p:sp>
      <p:sp>
        <p:nvSpPr>
          <p:cNvPr id="26" name="TextBox 25">
            <a:extLst>
              <a:ext uri="{FF2B5EF4-FFF2-40B4-BE49-F238E27FC236}">
                <a16:creationId xmlns:a16="http://schemas.microsoft.com/office/drawing/2014/main" id="{AF1C3BB9-B647-3C75-2A97-C37A69DB1BCC}"/>
              </a:ext>
            </a:extLst>
          </p:cNvPr>
          <p:cNvSpPr txBox="1"/>
          <p:nvPr/>
        </p:nvSpPr>
        <p:spPr>
          <a:xfrm>
            <a:off x="9010758" y="3214020"/>
            <a:ext cx="631372" cy="276999"/>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2024</a:t>
            </a:r>
          </a:p>
        </p:txBody>
      </p:sp>
      <p:sp>
        <p:nvSpPr>
          <p:cNvPr id="27" name="TextBox 26">
            <a:extLst>
              <a:ext uri="{FF2B5EF4-FFF2-40B4-BE49-F238E27FC236}">
                <a16:creationId xmlns:a16="http://schemas.microsoft.com/office/drawing/2014/main" id="{43FB8BED-8EAF-EBE7-EF19-80FE6FB37D93}"/>
              </a:ext>
            </a:extLst>
          </p:cNvPr>
          <p:cNvSpPr txBox="1"/>
          <p:nvPr/>
        </p:nvSpPr>
        <p:spPr>
          <a:xfrm>
            <a:off x="9938143" y="3214020"/>
            <a:ext cx="631372" cy="276999"/>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2025</a:t>
            </a:r>
          </a:p>
        </p:txBody>
      </p:sp>
      <p:sp>
        <p:nvSpPr>
          <p:cNvPr id="28" name="TextBox 27">
            <a:extLst>
              <a:ext uri="{FF2B5EF4-FFF2-40B4-BE49-F238E27FC236}">
                <a16:creationId xmlns:a16="http://schemas.microsoft.com/office/drawing/2014/main" id="{D522A68A-DDCA-E09C-07BC-A8EB8E75BEDE}"/>
              </a:ext>
            </a:extLst>
          </p:cNvPr>
          <p:cNvSpPr txBox="1"/>
          <p:nvPr/>
        </p:nvSpPr>
        <p:spPr>
          <a:xfrm>
            <a:off x="10795136" y="3214020"/>
            <a:ext cx="631372" cy="276999"/>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rPr>
              <a:t>2030</a:t>
            </a:r>
          </a:p>
        </p:txBody>
      </p:sp>
      <p:sp>
        <p:nvSpPr>
          <p:cNvPr id="29" name="TextBox 28">
            <a:extLst>
              <a:ext uri="{FF2B5EF4-FFF2-40B4-BE49-F238E27FC236}">
                <a16:creationId xmlns:a16="http://schemas.microsoft.com/office/drawing/2014/main" id="{AB5F6331-DFF6-43BF-B669-31996881DCAA}"/>
              </a:ext>
            </a:extLst>
          </p:cNvPr>
          <p:cNvSpPr txBox="1"/>
          <p:nvPr/>
        </p:nvSpPr>
        <p:spPr>
          <a:xfrm>
            <a:off x="3538687" y="3679519"/>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Izpilde</a:t>
            </a:r>
          </a:p>
        </p:txBody>
      </p:sp>
      <p:sp>
        <p:nvSpPr>
          <p:cNvPr id="30" name="TextBox 29">
            <a:extLst>
              <a:ext uri="{FF2B5EF4-FFF2-40B4-BE49-F238E27FC236}">
                <a16:creationId xmlns:a16="http://schemas.microsoft.com/office/drawing/2014/main" id="{27F655EE-5B2F-17BC-756D-DB2CC4C71BE3}"/>
              </a:ext>
            </a:extLst>
          </p:cNvPr>
          <p:cNvSpPr txBox="1"/>
          <p:nvPr/>
        </p:nvSpPr>
        <p:spPr>
          <a:xfrm>
            <a:off x="4455528" y="3679519"/>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Izpilde</a:t>
            </a:r>
          </a:p>
        </p:txBody>
      </p:sp>
      <p:sp>
        <p:nvSpPr>
          <p:cNvPr id="31" name="TextBox 30">
            <a:extLst>
              <a:ext uri="{FF2B5EF4-FFF2-40B4-BE49-F238E27FC236}">
                <a16:creationId xmlns:a16="http://schemas.microsoft.com/office/drawing/2014/main" id="{6242EFED-1454-7A9F-C55D-1740CA7BF9D0}"/>
              </a:ext>
            </a:extLst>
          </p:cNvPr>
          <p:cNvSpPr txBox="1"/>
          <p:nvPr/>
        </p:nvSpPr>
        <p:spPr>
          <a:xfrm>
            <a:off x="5344203" y="3679518"/>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Izpilde</a:t>
            </a:r>
          </a:p>
        </p:txBody>
      </p:sp>
      <p:sp>
        <p:nvSpPr>
          <p:cNvPr id="32" name="TextBox 31">
            <a:extLst>
              <a:ext uri="{FF2B5EF4-FFF2-40B4-BE49-F238E27FC236}">
                <a16:creationId xmlns:a16="http://schemas.microsoft.com/office/drawing/2014/main" id="{3DFF2438-8013-752D-2B4A-89424C79779E}"/>
              </a:ext>
            </a:extLst>
          </p:cNvPr>
          <p:cNvSpPr txBox="1"/>
          <p:nvPr/>
        </p:nvSpPr>
        <p:spPr>
          <a:xfrm>
            <a:off x="6268609" y="3679518"/>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Izpilde</a:t>
            </a:r>
          </a:p>
        </p:txBody>
      </p:sp>
      <p:sp>
        <p:nvSpPr>
          <p:cNvPr id="33" name="TextBox 32">
            <a:extLst>
              <a:ext uri="{FF2B5EF4-FFF2-40B4-BE49-F238E27FC236}">
                <a16:creationId xmlns:a16="http://schemas.microsoft.com/office/drawing/2014/main" id="{02428C58-0E6D-DD7E-B4B2-9B61698E7E84}"/>
              </a:ext>
            </a:extLst>
          </p:cNvPr>
          <p:cNvSpPr txBox="1"/>
          <p:nvPr/>
        </p:nvSpPr>
        <p:spPr>
          <a:xfrm>
            <a:off x="7137904" y="3679518"/>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Izpilde</a:t>
            </a:r>
          </a:p>
        </p:txBody>
      </p:sp>
      <p:sp>
        <p:nvSpPr>
          <p:cNvPr id="34" name="TextBox 33">
            <a:extLst>
              <a:ext uri="{FF2B5EF4-FFF2-40B4-BE49-F238E27FC236}">
                <a16:creationId xmlns:a16="http://schemas.microsoft.com/office/drawing/2014/main" id="{B8FB5106-44B4-6C5F-3267-12132BD6B119}"/>
              </a:ext>
            </a:extLst>
          </p:cNvPr>
          <p:cNvSpPr txBox="1"/>
          <p:nvPr/>
        </p:nvSpPr>
        <p:spPr>
          <a:xfrm>
            <a:off x="8056405" y="3679517"/>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Izpilde</a:t>
            </a:r>
          </a:p>
        </p:txBody>
      </p:sp>
      <p:sp>
        <p:nvSpPr>
          <p:cNvPr id="35" name="TextBox 34">
            <a:extLst>
              <a:ext uri="{FF2B5EF4-FFF2-40B4-BE49-F238E27FC236}">
                <a16:creationId xmlns:a16="http://schemas.microsoft.com/office/drawing/2014/main" id="{D04E6CFE-AFDE-FFED-A696-CE5249C991FA}"/>
              </a:ext>
            </a:extLst>
          </p:cNvPr>
          <p:cNvSpPr txBox="1"/>
          <p:nvPr/>
        </p:nvSpPr>
        <p:spPr>
          <a:xfrm>
            <a:off x="8934851" y="3679517"/>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Izpilde</a:t>
            </a:r>
          </a:p>
        </p:txBody>
      </p:sp>
      <p:sp>
        <p:nvSpPr>
          <p:cNvPr id="36" name="TextBox 35">
            <a:extLst>
              <a:ext uri="{FF2B5EF4-FFF2-40B4-BE49-F238E27FC236}">
                <a16:creationId xmlns:a16="http://schemas.microsoft.com/office/drawing/2014/main" id="{B5D50ABC-F7A9-E57A-B5D3-572D582AD09A}"/>
              </a:ext>
            </a:extLst>
          </p:cNvPr>
          <p:cNvSpPr txBox="1"/>
          <p:nvPr/>
        </p:nvSpPr>
        <p:spPr>
          <a:xfrm>
            <a:off x="9824848" y="3679514"/>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Izpilde</a:t>
            </a:r>
          </a:p>
        </p:txBody>
      </p:sp>
      <p:sp>
        <p:nvSpPr>
          <p:cNvPr id="37" name="TextBox 36">
            <a:extLst>
              <a:ext uri="{FF2B5EF4-FFF2-40B4-BE49-F238E27FC236}">
                <a16:creationId xmlns:a16="http://schemas.microsoft.com/office/drawing/2014/main" id="{71EFBCD2-5D6E-B25F-C772-A6AA64C77015}"/>
              </a:ext>
            </a:extLst>
          </p:cNvPr>
          <p:cNvSpPr txBox="1"/>
          <p:nvPr/>
        </p:nvSpPr>
        <p:spPr>
          <a:xfrm>
            <a:off x="10703294" y="3679515"/>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Plāns</a:t>
            </a:r>
          </a:p>
        </p:txBody>
      </p:sp>
      <p:sp>
        <p:nvSpPr>
          <p:cNvPr id="38" name="TextBox 37">
            <a:extLst>
              <a:ext uri="{FF2B5EF4-FFF2-40B4-BE49-F238E27FC236}">
                <a16:creationId xmlns:a16="http://schemas.microsoft.com/office/drawing/2014/main" id="{A5B2AB79-F9E7-C138-779F-C0E33AE85FEE}"/>
              </a:ext>
            </a:extLst>
          </p:cNvPr>
          <p:cNvSpPr txBox="1"/>
          <p:nvPr/>
        </p:nvSpPr>
        <p:spPr>
          <a:xfrm>
            <a:off x="3538687" y="4516120"/>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a:t>
            </a:r>
          </a:p>
        </p:txBody>
      </p:sp>
      <p:sp>
        <p:nvSpPr>
          <p:cNvPr id="39" name="TextBox 38">
            <a:extLst>
              <a:ext uri="{FF2B5EF4-FFF2-40B4-BE49-F238E27FC236}">
                <a16:creationId xmlns:a16="http://schemas.microsoft.com/office/drawing/2014/main" id="{9DE10D25-FF4D-54EA-2F7D-CC8849C75683}"/>
              </a:ext>
            </a:extLst>
          </p:cNvPr>
          <p:cNvSpPr txBox="1"/>
          <p:nvPr/>
        </p:nvSpPr>
        <p:spPr>
          <a:xfrm>
            <a:off x="4455528" y="4513880"/>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a:t>
            </a:r>
          </a:p>
        </p:txBody>
      </p:sp>
      <p:sp>
        <p:nvSpPr>
          <p:cNvPr id="40" name="TextBox 39">
            <a:extLst>
              <a:ext uri="{FF2B5EF4-FFF2-40B4-BE49-F238E27FC236}">
                <a16:creationId xmlns:a16="http://schemas.microsoft.com/office/drawing/2014/main" id="{D924C213-91F6-9A2E-84A8-825BB279B200}"/>
              </a:ext>
            </a:extLst>
          </p:cNvPr>
          <p:cNvSpPr txBox="1"/>
          <p:nvPr/>
        </p:nvSpPr>
        <p:spPr>
          <a:xfrm>
            <a:off x="5312814" y="4513879"/>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a:t>
            </a:r>
          </a:p>
        </p:txBody>
      </p:sp>
      <p:sp>
        <p:nvSpPr>
          <p:cNvPr id="41" name="TextBox 40">
            <a:extLst>
              <a:ext uri="{FF2B5EF4-FFF2-40B4-BE49-F238E27FC236}">
                <a16:creationId xmlns:a16="http://schemas.microsoft.com/office/drawing/2014/main" id="{F7E51E22-1CB8-7752-E8E1-5213AC4FB111}"/>
              </a:ext>
            </a:extLst>
          </p:cNvPr>
          <p:cNvSpPr txBox="1"/>
          <p:nvPr/>
        </p:nvSpPr>
        <p:spPr>
          <a:xfrm>
            <a:off x="6249230" y="4513879"/>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a:t>
            </a:r>
          </a:p>
        </p:txBody>
      </p:sp>
      <p:sp>
        <p:nvSpPr>
          <p:cNvPr id="42" name="TextBox 41">
            <a:extLst>
              <a:ext uri="{FF2B5EF4-FFF2-40B4-BE49-F238E27FC236}">
                <a16:creationId xmlns:a16="http://schemas.microsoft.com/office/drawing/2014/main" id="{9D852862-D1ED-606A-17EA-1AE54A53BCF1}"/>
              </a:ext>
            </a:extLst>
          </p:cNvPr>
          <p:cNvSpPr txBox="1"/>
          <p:nvPr/>
        </p:nvSpPr>
        <p:spPr>
          <a:xfrm>
            <a:off x="7124823" y="4511638"/>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a:t>
            </a:r>
          </a:p>
        </p:txBody>
      </p:sp>
      <p:sp>
        <p:nvSpPr>
          <p:cNvPr id="43" name="TextBox 42">
            <a:extLst>
              <a:ext uri="{FF2B5EF4-FFF2-40B4-BE49-F238E27FC236}">
                <a16:creationId xmlns:a16="http://schemas.microsoft.com/office/drawing/2014/main" id="{F6B1B9E1-56D6-D711-EE31-55003ECBBA11}"/>
              </a:ext>
            </a:extLst>
          </p:cNvPr>
          <p:cNvSpPr txBox="1"/>
          <p:nvPr/>
        </p:nvSpPr>
        <p:spPr>
          <a:xfrm>
            <a:off x="8041664" y="4509383"/>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a:t>
            </a:r>
          </a:p>
        </p:txBody>
      </p:sp>
      <p:sp>
        <p:nvSpPr>
          <p:cNvPr id="44" name="TextBox 43">
            <a:extLst>
              <a:ext uri="{FF2B5EF4-FFF2-40B4-BE49-F238E27FC236}">
                <a16:creationId xmlns:a16="http://schemas.microsoft.com/office/drawing/2014/main" id="{2443DD6F-2FAB-CD1D-895D-DCC1AD80EDE2}"/>
              </a:ext>
            </a:extLst>
          </p:cNvPr>
          <p:cNvSpPr txBox="1"/>
          <p:nvPr/>
        </p:nvSpPr>
        <p:spPr>
          <a:xfrm>
            <a:off x="8927871" y="4516118"/>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18,72</a:t>
            </a:r>
          </a:p>
        </p:txBody>
      </p:sp>
      <p:sp>
        <p:nvSpPr>
          <p:cNvPr id="45" name="TextBox 44">
            <a:extLst>
              <a:ext uri="{FF2B5EF4-FFF2-40B4-BE49-F238E27FC236}">
                <a16:creationId xmlns:a16="http://schemas.microsoft.com/office/drawing/2014/main" id="{A335F9AD-D881-2E2D-7FAB-F7C1475BC162}"/>
              </a:ext>
            </a:extLst>
          </p:cNvPr>
          <p:cNvSpPr txBox="1"/>
          <p:nvPr/>
        </p:nvSpPr>
        <p:spPr>
          <a:xfrm>
            <a:off x="9824848" y="4527564"/>
            <a:ext cx="783186"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18,73*</a:t>
            </a:r>
          </a:p>
        </p:txBody>
      </p:sp>
      <p:sp>
        <p:nvSpPr>
          <p:cNvPr id="46" name="TextBox 45">
            <a:extLst>
              <a:ext uri="{FF2B5EF4-FFF2-40B4-BE49-F238E27FC236}">
                <a16:creationId xmlns:a16="http://schemas.microsoft.com/office/drawing/2014/main" id="{20F49B24-BF67-3CC6-0196-BFBBE03481A2}"/>
              </a:ext>
            </a:extLst>
          </p:cNvPr>
          <p:cNvSpPr txBox="1"/>
          <p:nvPr/>
        </p:nvSpPr>
        <p:spPr>
          <a:xfrm>
            <a:off x="10668673" y="4527563"/>
            <a:ext cx="852427" cy="276999"/>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18</a:t>
            </a:r>
          </a:p>
        </p:txBody>
      </p:sp>
      <p:sp>
        <p:nvSpPr>
          <p:cNvPr id="50" name="Rectangle: Rounded Corners 49">
            <a:extLst>
              <a:ext uri="{FF2B5EF4-FFF2-40B4-BE49-F238E27FC236}">
                <a16:creationId xmlns:a16="http://schemas.microsoft.com/office/drawing/2014/main" id="{81E7FD56-7530-D37E-8784-970F564C41C8}"/>
              </a:ext>
            </a:extLst>
          </p:cNvPr>
          <p:cNvSpPr/>
          <p:nvPr/>
        </p:nvSpPr>
        <p:spPr>
          <a:xfrm>
            <a:off x="993422" y="5842364"/>
            <a:ext cx="9889067" cy="69600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700" b="0" i="0" u="none" strike="noStrike" kern="1200" cap="none" spc="0" normalizeH="0" baseline="0" noProof="0">
              <a:ln>
                <a:noFill/>
              </a:ln>
              <a:solidFill>
                <a:prstClr val="white"/>
              </a:solidFill>
              <a:effectLst/>
              <a:uLnTx/>
              <a:uFillTx/>
              <a:latin typeface="Times New Roman"/>
              <a:ea typeface="+mn-ea"/>
              <a:cs typeface="+mn-cs"/>
            </a:endParaRPr>
          </a:p>
        </p:txBody>
      </p:sp>
      <p:sp>
        <p:nvSpPr>
          <p:cNvPr id="49" name="TextBox 48">
            <a:extLst>
              <a:ext uri="{FF2B5EF4-FFF2-40B4-BE49-F238E27FC236}">
                <a16:creationId xmlns:a16="http://schemas.microsoft.com/office/drawing/2014/main" id="{C81DED41-850C-FCAB-3E39-0556086083D0}"/>
              </a:ext>
            </a:extLst>
          </p:cNvPr>
          <p:cNvSpPr txBox="1"/>
          <p:nvPr/>
        </p:nvSpPr>
        <p:spPr>
          <a:xfrm>
            <a:off x="993421" y="5892800"/>
            <a:ext cx="9889067" cy="646331"/>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panose="020B0604020202020204" pitchFamily="34" charset="0"/>
              </a:rPr>
              <a:t>ES Bioloģiskās daudzveidības stratēģija 2030. gadam paredz, ka ES kopumā jāaizsargā </a:t>
            </a:r>
            <a:r>
              <a:rPr kumimoji="0" lang="lv-LV" sz="12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panose="020B0604020202020204" pitchFamily="34" charset="0"/>
              </a:rPr>
              <a:t>30 %</a:t>
            </a:r>
            <a:r>
              <a:rPr kumimoji="0" lang="lv-LV"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panose="020B0604020202020204" pitchFamily="34" charset="0"/>
              </a:rPr>
              <a:t> (tajā skaitā 10% stingri aizsargātas platības) gan no sauszemes, gan jūras teritorijas. Latvijas Vides politikas pamatnostādnēs (2021 – 2027)</a:t>
            </a:r>
            <a:r>
              <a:rPr kumimoji="0" lang="lv-LV" sz="12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panose="020B0604020202020204" pitchFamily="34" charset="0"/>
              </a:rPr>
              <a:t> </a:t>
            </a:r>
            <a:r>
              <a:rPr kumimoji="0" lang="lv-LV"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panose="020B0604020202020204" pitchFamily="34" charset="0"/>
              </a:rPr>
              <a:t> paredzēts izvērtēt un pilnveidot aizsargājamo teritoriju tīklu atbilstoši ES Bioloģiskās daudzveidības stratēģijas mērķiem.</a:t>
            </a:r>
          </a:p>
        </p:txBody>
      </p:sp>
      <p:cxnSp>
        <p:nvCxnSpPr>
          <p:cNvPr id="52" name="Straight Arrow Connector 51">
            <a:extLst>
              <a:ext uri="{FF2B5EF4-FFF2-40B4-BE49-F238E27FC236}">
                <a16:creationId xmlns:a16="http://schemas.microsoft.com/office/drawing/2014/main" id="{605B2910-1E8F-D96D-C806-2AA681393704}"/>
              </a:ext>
            </a:extLst>
          </p:cNvPr>
          <p:cNvCxnSpPr/>
          <p:nvPr/>
        </p:nvCxnSpPr>
        <p:spPr>
          <a:xfrm flipV="1">
            <a:off x="7213811" y="4888089"/>
            <a:ext cx="3781567" cy="954275"/>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
        <p:nvSpPr>
          <p:cNvPr id="53" name="Rectangle: Rounded Corners 52">
            <a:extLst>
              <a:ext uri="{FF2B5EF4-FFF2-40B4-BE49-F238E27FC236}">
                <a16:creationId xmlns:a16="http://schemas.microsoft.com/office/drawing/2014/main" id="{2C98C385-0A28-AAE4-236F-148D13DAABC7}"/>
              </a:ext>
            </a:extLst>
          </p:cNvPr>
          <p:cNvSpPr/>
          <p:nvPr/>
        </p:nvSpPr>
        <p:spPr>
          <a:xfrm>
            <a:off x="2107262" y="1922275"/>
            <a:ext cx="9566576" cy="696006"/>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700" b="0" i="0" u="none" strike="noStrike" kern="1200" cap="none" spc="0" normalizeH="0" baseline="0" noProof="0">
              <a:ln>
                <a:noFill/>
              </a:ln>
              <a:solidFill>
                <a:prstClr val="white"/>
              </a:solidFill>
              <a:effectLst/>
              <a:uLnTx/>
              <a:uFillTx/>
              <a:latin typeface="Times New Roman"/>
              <a:ea typeface="+mn-ea"/>
              <a:cs typeface="+mn-cs"/>
            </a:endParaRPr>
          </a:p>
        </p:txBody>
      </p:sp>
      <p:sp>
        <p:nvSpPr>
          <p:cNvPr id="54" name="TextBox 53">
            <a:extLst>
              <a:ext uri="{FF2B5EF4-FFF2-40B4-BE49-F238E27FC236}">
                <a16:creationId xmlns:a16="http://schemas.microsoft.com/office/drawing/2014/main" id="{04BB2A4C-5DBB-4FE4-BFF6-9A50627E63DA}"/>
              </a:ext>
            </a:extLst>
          </p:cNvPr>
          <p:cNvSpPr txBox="1"/>
          <p:nvPr/>
        </p:nvSpPr>
        <p:spPr>
          <a:xfrm>
            <a:off x="2066994" y="1929808"/>
            <a:ext cx="9606844" cy="646331"/>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panose="020B0604020202020204" pitchFamily="34" charset="0"/>
              </a:rPr>
              <a:t>Palielinājies ĪADT platības īpatsvars no valsts teritorijas, jo tika izveidotas jaunas ĪADT -  74 dabas liegumi staignāju aizsardzībai un aizsargājamo ainavu apvidus "Koknese-Odziena" īpaši aizsargājamās sikspārņu sugas - Eiropas </a:t>
            </a:r>
            <a:r>
              <a:rPr kumimoji="0" lang="lv-LV" sz="12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Arial" panose="020B0604020202020204" pitchFamily="34" charset="0"/>
              </a:rPr>
              <a:t>platauša</a:t>
            </a:r>
            <a:r>
              <a:rPr kumimoji="0" lang="lv-LV"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rial" panose="020B0604020202020204" pitchFamily="34" charset="0"/>
              </a:rPr>
              <a:t> dzīvotņu aizsardzībai</a:t>
            </a:r>
          </a:p>
        </p:txBody>
      </p:sp>
      <p:cxnSp>
        <p:nvCxnSpPr>
          <p:cNvPr id="56" name="Straight Arrow Connector 55">
            <a:extLst>
              <a:ext uri="{FF2B5EF4-FFF2-40B4-BE49-F238E27FC236}">
                <a16:creationId xmlns:a16="http://schemas.microsoft.com/office/drawing/2014/main" id="{9C99C8DD-6BFB-FEBB-D792-E0C748EE2773}"/>
              </a:ext>
            </a:extLst>
          </p:cNvPr>
          <p:cNvCxnSpPr/>
          <p:nvPr/>
        </p:nvCxnSpPr>
        <p:spPr>
          <a:xfrm>
            <a:off x="9121422" y="2586480"/>
            <a:ext cx="1027289" cy="1093034"/>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pic>
        <p:nvPicPr>
          <p:cNvPr id="3" name="Picture 2" descr="A hand holding a plant&#10;&#10;AI-generated content may be incorrect.">
            <a:extLst>
              <a:ext uri="{FF2B5EF4-FFF2-40B4-BE49-F238E27FC236}">
                <a16:creationId xmlns:a16="http://schemas.microsoft.com/office/drawing/2014/main" id="{500D7584-1AF5-C1E5-19E4-5EDB79865B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38143" y="712050"/>
            <a:ext cx="1106799" cy="1106799"/>
          </a:xfrm>
          <a:prstGeom prst="rect">
            <a:avLst/>
          </a:prstGeom>
        </p:spPr>
      </p:pic>
      <p:sp>
        <p:nvSpPr>
          <p:cNvPr id="4" name="TextBox 3">
            <a:extLst>
              <a:ext uri="{FF2B5EF4-FFF2-40B4-BE49-F238E27FC236}">
                <a16:creationId xmlns:a16="http://schemas.microsoft.com/office/drawing/2014/main" id="{87B9C552-F325-C45D-9245-7911308CB290}"/>
              </a:ext>
            </a:extLst>
          </p:cNvPr>
          <p:cNvSpPr txBox="1"/>
          <p:nvPr/>
        </p:nvSpPr>
        <p:spPr>
          <a:xfrm>
            <a:off x="10429983" y="4468321"/>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29702A"/>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867956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664B7-E31B-ED00-B303-2369CDB24EF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B9C505F-53FB-F4D2-2E57-14C447CEAFD8}"/>
              </a:ext>
            </a:extLst>
          </p:cNvPr>
          <p:cNvSpPr txBox="1"/>
          <p:nvPr/>
        </p:nvSpPr>
        <p:spPr>
          <a:xfrm>
            <a:off x="2596414" y="488685"/>
            <a:ext cx="7933624" cy="707886"/>
          </a:xfrm>
          <a:prstGeom prst="rect">
            <a:avLst/>
          </a:prstGeom>
          <a:noFill/>
        </p:spPr>
        <p:txBody>
          <a:bodyPr wrap="square">
            <a:spAutoFit/>
          </a:bodyPr>
          <a:lstStyle/>
          <a:p>
            <a:pPr algn="ctr"/>
            <a:r>
              <a:rPr lang="lv-LV" sz="2000" b="1" dirty="0">
                <a:solidFill>
                  <a:srgbClr val="006600"/>
                </a:solidFill>
                <a:latin typeface="Verdana" panose="020B0604030504040204" pitchFamily="34" charset="0"/>
                <a:ea typeface="Verdana" panose="020B0604030504040204" pitchFamily="34" charset="0"/>
                <a:cs typeface="Times New Roman" panose="02020603050405020304" pitchFamily="18" charset="0"/>
              </a:rPr>
              <a:t>Īpaši aizsargājamo dabas teritoriju (ĪADT) platības īpatsvars no valsts teritorijas 2023. gadā ES* (%)</a:t>
            </a:r>
            <a:endParaRPr lang="lv-LV" sz="2000" b="1" dirty="0">
              <a:latin typeface="Verdana" panose="020B0604030504040204" pitchFamily="34" charset="0"/>
              <a:ea typeface="Verdana" panose="020B0604030504040204" pitchFamily="34" charset="0"/>
            </a:endParaRPr>
          </a:p>
        </p:txBody>
      </p:sp>
      <p:pic>
        <p:nvPicPr>
          <p:cNvPr id="5" name="Picture 4" descr="A hand holding a plant&#10;&#10;AI-generated content may be incorrect.">
            <a:extLst>
              <a:ext uri="{FF2B5EF4-FFF2-40B4-BE49-F238E27FC236}">
                <a16:creationId xmlns:a16="http://schemas.microsoft.com/office/drawing/2014/main" id="{F904B40B-966E-A086-5A7E-55C13E1D84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400" y="432971"/>
            <a:ext cx="1526543" cy="1405453"/>
          </a:xfrm>
          <a:prstGeom prst="rect">
            <a:avLst/>
          </a:prstGeom>
        </p:spPr>
      </p:pic>
      <p:graphicFrame>
        <p:nvGraphicFramePr>
          <p:cNvPr id="6" name="Chart 5">
            <a:extLst>
              <a:ext uri="{FF2B5EF4-FFF2-40B4-BE49-F238E27FC236}">
                <a16:creationId xmlns:a16="http://schemas.microsoft.com/office/drawing/2014/main" id="{CBB53645-B5CB-AF43-10F9-272E0DDEE692}"/>
              </a:ext>
            </a:extLst>
          </p:cNvPr>
          <p:cNvGraphicFramePr>
            <a:graphicFrameLocks/>
          </p:cNvGraphicFramePr>
          <p:nvPr>
            <p:extLst>
              <p:ext uri="{D42A27DB-BD31-4B8C-83A1-F6EECF244321}">
                <p14:modId xmlns:p14="http://schemas.microsoft.com/office/powerpoint/2010/main" val="1202842686"/>
              </p:ext>
            </p:extLst>
          </p:nvPr>
        </p:nvGraphicFramePr>
        <p:xfrm>
          <a:off x="2107933" y="1415633"/>
          <a:ext cx="9346129" cy="4543046"/>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 Placeholder 2">
            <a:extLst>
              <a:ext uri="{FF2B5EF4-FFF2-40B4-BE49-F238E27FC236}">
                <a16:creationId xmlns:a16="http://schemas.microsoft.com/office/drawing/2014/main" id="{2C0E7C8E-EDDB-FC16-1B8F-DECAA4537830}"/>
              </a:ext>
            </a:extLst>
          </p:cNvPr>
          <p:cNvSpPr txBox="1">
            <a:spLocks/>
          </p:cNvSpPr>
          <p:nvPr/>
        </p:nvSpPr>
        <p:spPr>
          <a:xfrm>
            <a:off x="2387598" y="6064515"/>
            <a:ext cx="6263421" cy="304800"/>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200" dirty="0">
                <a:latin typeface="Arial" panose="020B0604020202020204" pitchFamily="34" charset="0"/>
                <a:cs typeface="Arial" panose="020B0604020202020204" pitchFamily="34" charset="0"/>
              </a:rPr>
              <a:t>* ES apkopotie pārējo dalībvalstu dati ir uz 2023. gadu, Latvijas – aktualizēts uz 2025.gadu </a:t>
            </a:r>
          </a:p>
        </p:txBody>
      </p:sp>
      <p:sp>
        <p:nvSpPr>
          <p:cNvPr id="8" name="Text Placeholder 2">
            <a:extLst>
              <a:ext uri="{FF2B5EF4-FFF2-40B4-BE49-F238E27FC236}">
                <a16:creationId xmlns:a16="http://schemas.microsoft.com/office/drawing/2014/main" id="{7CF1EF06-0769-268E-9C0E-5D40364286EE}"/>
              </a:ext>
            </a:extLst>
          </p:cNvPr>
          <p:cNvSpPr>
            <a:spLocks noGrp="1"/>
          </p:cNvSpPr>
          <p:nvPr>
            <p:ph type="body" sz="quarter" idx="10"/>
          </p:nvPr>
        </p:nvSpPr>
        <p:spPr>
          <a:xfrm>
            <a:off x="9055652" y="6064515"/>
            <a:ext cx="2641600" cy="304800"/>
          </a:xfrm>
        </p:spPr>
        <p:txBody>
          <a:bodyPr>
            <a:normAutofit/>
          </a:bodyPr>
          <a:lstStyle/>
          <a:p>
            <a:r>
              <a:rPr lang="lv-LV" sz="1200" dirty="0"/>
              <a:t>Datu avots: </a:t>
            </a:r>
            <a:r>
              <a:rPr lang="lv-LV" sz="1200" dirty="0" err="1"/>
              <a:t>Eurostat</a:t>
            </a:r>
            <a:endParaRPr lang="lv-LV" sz="1200" dirty="0"/>
          </a:p>
        </p:txBody>
      </p:sp>
    </p:spTree>
    <p:extLst>
      <p:ext uri="{BB962C8B-B14F-4D97-AF65-F5344CB8AC3E}">
        <p14:creationId xmlns:p14="http://schemas.microsoft.com/office/powerpoint/2010/main" val="398344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88F61-83D7-F558-FA83-DFA24210A3A7}"/>
            </a:ext>
          </a:extLst>
        </p:cNvPr>
        <p:cNvGrpSpPr/>
        <p:nvPr/>
      </p:nvGrpSpPr>
      <p:grpSpPr>
        <a:xfrm>
          <a:off x="0" y="0"/>
          <a:ext cx="0" cy="0"/>
          <a:chOff x="0" y="0"/>
          <a:chExt cx="0" cy="0"/>
        </a:xfrm>
      </p:grpSpPr>
      <p:pic>
        <p:nvPicPr>
          <p:cNvPr id="11" name="Picture 10" descr="A screenshot of a computer screen&#10;&#10;AI-generated content may be incorrect.">
            <a:extLst>
              <a:ext uri="{FF2B5EF4-FFF2-40B4-BE49-F238E27FC236}">
                <a16:creationId xmlns:a16="http://schemas.microsoft.com/office/drawing/2014/main" id="{7A169A72-1ECD-D17A-639D-31CCAD31B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467" y="1768079"/>
            <a:ext cx="12056533" cy="5010150"/>
          </a:xfrm>
          <a:prstGeom prst="rect">
            <a:avLst/>
          </a:prstGeom>
        </p:spPr>
      </p:pic>
      <p:sp>
        <p:nvSpPr>
          <p:cNvPr id="13316" name="Slide Number Placeholder 5">
            <a:extLst>
              <a:ext uri="{FF2B5EF4-FFF2-40B4-BE49-F238E27FC236}">
                <a16:creationId xmlns:a16="http://schemas.microsoft.com/office/drawing/2014/main" id="{831E88E4-FF5C-A6A5-A4B9-4A7AEC6E76CA}"/>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08C62FA4-AA9F-4385-9A54-92AD42774A63}"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25</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4" name="Title 1">
            <a:extLst>
              <a:ext uri="{FF2B5EF4-FFF2-40B4-BE49-F238E27FC236}">
                <a16:creationId xmlns:a16="http://schemas.microsoft.com/office/drawing/2014/main" id="{4F5890DD-70F2-EE34-D69B-880C6658471E}"/>
              </a:ext>
            </a:extLst>
          </p:cNvPr>
          <p:cNvSpPr>
            <a:spLocks noGrp="1"/>
          </p:cNvSpPr>
          <p:nvPr>
            <p:ph type="title"/>
          </p:nvPr>
        </p:nvSpPr>
        <p:spPr>
          <a:xfrm>
            <a:off x="2600030" y="262053"/>
            <a:ext cx="7258345" cy="1212417"/>
          </a:xfrm>
        </p:spPr>
        <p:txBody>
          <a:bodyPr>
            <a:noAutofit/>
          </a:bodyPr>
          <a:lstStyle/>
          <a:p>
            <a:pPr algn="ctr"/>
            <a:r>
              <a:rPr lang="lv-LV" sz="2000" dirty="0">
                <a:solidFill>
                  <a:srgbClr val="006600"/>
                </a:solidFill>
                <a:cs typeface="Times New Roman" panose="02020603050405020304" pitchFamily="18" charset="0"/>
              </a:rPr>
              <a:t>Dabas kapitāla un ilgtspējīga ekosistēmu pārvaldība - r</a:t>
            </a:r>
            <a:r>
              <a:rPr lang="lv-LV" altLang="en-US" sz="2000" dirty="0">
                <a:solidFill>
                  <a:srgbClr val="006600"/>
                </a:solidFill>
                <a:cs typeface="Times New Roman" panose="02020603050405020304" pitchFamily="18" charset="0"/>
              </a:rPr>
              <a:t>aksturojošākie darbības rezultatīvie rādītāji (papildus ar 2026.gadu)</a:t>
            </a:r>
            <a:endParaRPr lang="lv-LV" sz="2000" dirty="0">
              <a:solidFill>
                <a:srgbClr val="006600"/>
              </a:solidFill>
              <a:cs typeface="Times New Roman" panose="02020603050405020304" pitchFamily="18" charset="0"/>
            </a:endParaRPr>
          </a:p>
        </p:txBody>
      </p:sp>
      <p:sp>
        <p:nvSpPr>
          <p:cNvPr id="5" name="TextBox 4">
            <a:extLst>
              <a:ext uri="{FF2B5EF4-FFF2-40B4-BE49-F238E27FC236}">
                <a16:creationId xmlns:a16="http://schemas.microsoft.com/office/drawing/2014/main" id="{001038E2-CC56-34EF-340A-DC7FAD7FA927}"/>
              </a:ext>
            </a:extLst>
          </p:cNvPr>
          <p:cNvSpPr txBox="1"/>
          <p:nvPr/>
        </p:nvSpPr>
        <p:spPr>
          <a:xfrm>
            <a:off x="660399" y="3429000"/>
            <a:ext cx="1851378" cy="1015663"/>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anda"/>
                <a:ea typeface="Aptos" panose="020B0004020202020204" pitchFamily="34" charset="0"/>
                <a:cs typeface="Arial" panose="020B0604020202020204" pitchFamily="34" charset="0"/>
              </a:rPr>
              <a:t>Ar atjaunošanas pasākumiem labvēlīgi ietekmētā nelabvēlīgā aizsardzības stāvoklī esošā biotopu platība (ha)</a:t>
            </a:r>
            <a:endParaRPr kumimoji="0" lang="lv-LV" sz="1200" b="0" i="0" u="none" strike="noStrike" kern="1200" cap="none" spc="0" normalizeH="0" baseline="0" noProof="0" dirty="0">
              <a:ln>
                <a:noFill/>
              </a:ln>
              <a:solidFill>
                <a:prstClr val="black"/>
              </a:solidFill>
              <a:effectLst/>
              <a:uLnTx/>
              <a:uFillTx/>
              <a:latin typeface="Veranda"/>
              <a:ea typeface="Aptos" panose="020B00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8D717E2-1785-1E82-0E4F-6370C21DF79E}"/>
              </a:ext>
            </a:extLst>
          </p:cNvPr>
          <p:cNvSpPr txBox="1"/>
          <p:nvPr/>
        </p:nvSpPr>
        <p:spPr>
          <a:xfrm>
            <a:off x="2952043" y="3965377"/>
            <a:ext cx="1682045" cy="307777"/>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400" b="0" i="0" u="none" strike="noStrike" kern="0" cap="none" spc="0" normalizeH="0" baseline="0" noProof="0" dirty="0">
                <a:ln>
                  <a:noFill/>
                </a:ln>
                <a:solidFill>
                  <a:srgbClr val="000000"/>
                </a:solidFill>
                <a:effectLst/>
                <a:uLnTx/>
                <a:uFillTx/>
                <a:latin typeface="Verdana" panose="020B0604030504040204" pitchFamily="34" charset="0"/>
                <a:ea typeface="Times New Roman" panose="02020603050405020304" pitchFamily="18" charset="0"/>
                <a:cs typeface="Arial" panose="020B0604020202020204" pitchFamily="34" charset="0"/>
              </a:rPr>
              <a:t>15 797,9</a:t>
            </a:r>
            <a:endParaRPr kumimoji="0" lang="lv-LV" sz="14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A797CC2E-6A9A-57B1-AC38-3C5E9CC1D2E5}"/>
              </a:ext>
            </a:extLst>
          </p:cNvPr>
          <p:cNvSpPr txBox="1"/>
          <p:nvPr/>
        </p:nvSpPr>
        <p:spPr>
          <a:xfrm>
            <a:off x="4972753" y="3950309"/>
            <a:ext cx="1682045" cy="322845"/>
          </a:xfrm>
          <a:prstGeom prst="rect">
            <a:avLst/>
          </a:prstGeom>
          <a:noFill/>
        </p:spPr>
        <p:txBody>
          <a:bodyPr wrap="square" rtlCol="0">
            <a:spAutoFit/>
          </a:bodyPr>
          <a:lstStyle/>
          <a:p>
            <a:pPr marL="0" marR="0" lvl="0" indent="0" algn="ctr" defTabSz="938213" rtl="0" eaLnBrk="0" fontAlgn="ctr" latinLnBrk="0" hangingPunct="0">
              <a:lnSpc>
                <a:spcPct val="107000"/>
              </a:lnSpc>
              <a:spcBef>
                <a:spcPct val="0"/>
              </a:spcBef>
              <a:spcAft>
                <a:spcPts val="800"/>
              </a:spcAft>
              <a:buClrTx/>
              <a:buSzTx/>
              <a:buFontTx/>
              <a:buNone/>
              <a:tabLst/>
              <a:defRPr/>
            </a:pPr>
            <a:r>
              <a:rPr kumimoji="0" lang="lv-LV" sz="1400" b="0" i="0" u="none" strike="noStrike" kern="0" cap="none" spc="0" normalizeH="0" baseline="0" noProof="0" dirty="0">
                <a:ln>
                  <a:noFill/>
                </a:ln>
                <a:solidFill>
                  <a:srgbClr val="000000"/>
                </a:solidFill>
                <a:effectLst/>
                <a:uLnTx/>
                <a:uFillTx/>
                <a:latin typeface="Verdana" panose="020B0604030504040204" pitchFamily="34" charset="0"/>
                <a:ea typeface="Times New Roman" panose="02020603050405020304" pitchFamily="18" charset="0"/>
                <a:cs typeface="Arial" panose="020B0604020202020204" pitchFamily="34" charset="0"/>
              </a:rPr>
              <a:t>18 857</a:t>
            </a:r>
            <a:endParaRPr kumimoji="0" lang="lv-LV" sz="11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DB1F03F8-575B-3D3B-6AF7-F6479119A393}"/>
              </a:ext>
            </a:extLst>
          </p:cNvPr>
          <p:cNvSpPr txBox="1"/>
          <p:nvPr/>
        </p:nvSpPr>
        <p:spPr>
          <a:xfrm>
            <a:off x="6781798" y="3950308"/>
            <a:ext cx="1682045" cy="322845"/>
          </a:xfrm>
          <a:prstGeom prst="rect">
            <a:avLst/>
          </a:prstGeom>
          <a:noFill/>
        </p:spPr>
        <p:txBody>
          <a:bodyPr wrap="square" rtlCol="0">
            <a:spAutoFit/>
          </a:bodyPr>
          <a:lstStyle/>
          <a:p>
            <a:pPr marL="0" marR="0" lvl="0" indent="0" algn="ctr" defTabSz="938213" rtl="0" eaLnBrk="0" fontAlgn="ctr" latinLnBrk="0" hangingPunct="0">
              <a:lnSpc>
                <a:spcPct val="107000"/>
              </a:lnSpc>
              <a:spcBef>
                <a:spcPct val="0"/>
              </a:spcBef>
              <a:spcAft>
                <a:spcPts val="800"/>
              </a:spcAft>
              <a:buClrTx/>
              <a:buSzTx/>
              <a:buFontTx/>
              <a:buNone/>
              <a:tabLst/>
              <a:defRPr/>
            </a:pPr>
            <a:r>
              <a:rPr kumimoji="0" lang="lv-LV" sz="1400" b="0" i="0" u="none" strike="noStrike" kern="0" cap="none" spc="0" normalizeH="0" baseline="0" noProof="0" dirty="0">
                <a:ln>
                  <a:noFill/>
                </a:ln>
                <a:solidFill>
                  <a:srgbClr val="000000"/>
                </a:solidFill>
                <a:effectLst/>
                <a:uLnTx/>
                <a:uFillTx/>
                <a:latin typeface="Verdana" panose="020B0604030504040204" pitchFamily="34" charset="0"/>
                <a:ea typeface="Times New Roman" panose="02020603050405020304" pitchFamily="18" charset="0"/>
                <a:cs typeface="Arial" panose="020B0604020202020204" pitchFamily="34" charset="0"/>
              </a:rPr>
              <a:t>198 050</a:t>
            </a:r>
            <a:endParaRPr kumimoji="0" lang="lv-LV" sz="11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885E54FD-E8E1-731A-B7F1-A2FE0346FDFB}"/>
              </a:ext>
            </a:extLst>
          </p:cNvPr>
          <p:cNvSpPr txBox="1"/>
          <p:nvPr/>
        </p:nvSpPr>
        <p:spPr>
          <a:xfrm>
            <a:off x="8705141" y="3380718"/>
            <a:ext cx="2991560" cy="2866554"/>
          </a:xfrm>
          <a:prstGeom prst="rect">
            <a:avLst/>
          </a:prstGeom>
          <a:noFill/>
        </p:spPr>
        <p:txBody>
          <a:bodyPr wrap="square" rtlCol="0">
            <a:spAutoFit/>
          </a:bodyPr>
          <a:lstStyle/>
          <a:p>
            <a:pPr marL="0" marR="0" lvl="0" indent="0" algn="l" defTabSz="938213" rtl="0" eaLnBrk="0" fontAlgn="ctr" latinLnBrk="0" hangingPunct="0">
              <a:lnSpc>
                <a:spcPct val="107000"/>
              </a:lnSpc>
              <a:spcBef>
                <a:spcPct val="0"/>
              </a:spcBef>
              <a:spcAft>
                <a:spcPts val="800"/>
              </a:spcAft>
              <a:buClrTx/>
              <a:buSzTx/>
              <a:buFontTx/>
              <a:buNone/>
              <a:tabLst/>
              <a:defRPr/>
            </a:pPr>
            <a:r>
              <a:rPr kumimoji="0" lang="lv-LV" sz="1200" b="0" i="0" u="none" strike="noStrike" kern="0" cap="none" spc="0" normalizeH="0" baseline="0" noProof="0" dirty="0">
                <a:ln>
                  <a:noFill/>
                </a:ln>
                <a:effectLst/>
                <a:uLnTx/>
                <a:uFillTx/>
                <a:latin typeface="Verdana" panose="020B0604030504040204" pitchFamily="34" charset="0"/>
                <a:ea typeface="Times New Roman" panose="02020603050405020304" pitchFamily="18" charset="0"/>
                <a:cs typeface="Arial" panose="020B0604020202020204" pitchFamily="34" charset="0"/>
              </a:rPr>
              <a:t>Dabas atjaunošanas regula (4.1.a punkts) paredz, ka līdz 2030. gadam jāīsteno pasākumi 30 % no biotopu platības, kuras stāvoklis nav labs.</a:t>
            </a:r>
            <a:endParaRPr kumimoji="0" lang="lv-LV" sz="1200" b="0" i="0" u="none" strike="noStrike" kern="1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38213" rtl="0" eaLnBrk="0" fontAlgn="ctr" latinLnBrk="0" hangingPunct="0">
              <a:lnSpc>
                <a:spcPct val="107000"/>
              </a:lnSpc>
              <a:spcBef>
                <a:spcPct val="0"/>
              </a:spcBef>
              <a:spcAft>
                <a:spcPts val="800"/>
              </a:spcAft>
              <a:buClrTx/>
              <a:buSzTx/>
              <a:buFontTx/>
              <a:buNone/>
              <a:tabLst/>
              <a:defRPr/>
            </a:pPr>
            <a:r>
              <a:rPr kumimoji="0" lang="lv-LV" sz="1200" b="0" i="0" u="none" strike="noStrike" kern="0" cap="none" spc="0" normalizeH="0" baseline="0" noProof="0" dirty="0">
                <a:ln>
                  <a:noFill/>
                </a:ln>
                <a:effectLst/>
                <a:uLnTx/>
                <a:uFillTx/>
                <a:latin typeface="Verdana" panose="020B0604030504040204" pitchFamily="34" charset="0"/>
                <a:ea typeface="Times New Roman" panose="02020603050405020304" pitchFamily="18" charset="0"/>
                <a:cs typeface="Arial" panose="020B0604020202020204" pitchFamily="34" charset="0"/>
              </a:rPr>
              <a:t>Ha aprēķins ņemot vērā Biotopu direktīvas ziņojumu par stāvokli 2013.-2018. 2025. gadā paredzēts ziņojums par stāvokli 2019.-2024.</a:t>
            </a:r>
            <a:endParaRPr kumimoji="0" lang="lv-LV" sz="1200" b="0" i="0" u="none" strike="noStrike" kern="1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38213" rtl="0" eaLnBrk="0" fontAlgn="ctr" latinLnBrk="0" hangingPunct="0">
              <a:lnSpc>
                <a:spcPct val="107000"/>
              </a:lnSpc>
              <a:spcBef>
                <a:spcPct val="0"/>
              </a:spcBef>
              <a:spcAft>
                <a:spcPts val="800"/>
              </a:spcAft>
              <a:buClrTx/>
              <a:buSzTx/>
              <a:buFontTx/>
              <a:buNone/>
              <a:tabLst/>
              <a:defRPr/>
            </a:pPr>
            <a:r>
              <a:rPr kumimoji="0" lang="lv-LV" sz="1200" b="0" i="0" u="none" strike="noStrike" kern="0" cap="none" spc="0" normalizeH="0" baseline="0" noProof="0" dirty="0">
                <a:ln>
                  <a:noFill/>
                </a:ln>
                <a:effectLst/>
                <a:uLnTx/>
                <a:uFillTx/>
                <a:latin typeface="Verdana" panose="020B0604030504040204" pitchFamily="34" charset="0"/>
                <a:ea typeface="Times New Roman" panose="02020603050405020304" pitchFamily="18" charset="0"/>
                <a:cs typeface="Arial" panose="020B0604020202020204" pitchFamily="34" charset="0"/>
              </a:rPr>
              <a:t>Ha mērķus pa gadiem noteiks Nacionālajā dabas atjaunošanas plānā, kura apstiprināšana plānota 2027. gadā.</a:t>
            </a:r>
            <a:endParaRPr kumimoji="0" lang="lv-LV" sz="1200" b="0" i="0" u="none" strike="noStrike" kern="100" cap="none" spc="0" normalizeH="0" baseline="0" noProof="0" dirty="0">
              <a:ln>
                <a:noFill/>
              </a:ln>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2" name="Picture 1" descr="A green circle with white outline of a globe and trees&#10;&#10;AI-generated content may be incorrect.">
            <a:extLst>
              <a:ext uri="{FF2B5EF4-FFF2-40B4-BE49-F238E27FC236}">
                <a16:creationId xmlns:a16="http://schemas.microsoft.com/office/drawing/2014/main" id="{F5783C85-D953-8536-BE8F-673A8113F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0038" y="310866"/>
            <a:ext cx="1092362" cy="1163604"/>
          </a:xfrm>
          <a:prstGeom prst="rect">
            <a:avLst/>
          </a:prstGeom>
        </p:spPr>
      </p:pic>
    </p:spTree>
    <p:extLst>
      <p:ext uri="{BB962C8B-B14F-4D97-AF65-F5344CB8AC3E}">
        <p14:creationId xmlns:p14="http://schemas.microsoft.com/office/powerpoint/2010/main" val="3947663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DE6A0-BD67-10BB-E1D7-D2C9BF16C3D3}"/>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D9A1363B-B537-BE6A-C37C-CC3D9FC7E312}"/>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08C62FA4-AA9F-4385-9A54-92AD42774A63}"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26</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4" name="Title 1">
            <a:extLst>
              <a:ext uri="{FF2B5EF4-FFF2-40B4-BE49-F238E27FC236}">
                <a16:creationId xmlns:a16="http://schemas.microsoft.com/office/drawing/2014/main" id="{38C717FF-D0CC-B1CC-FA0B-B3E0101DB6D3}"/>
              </a:ext>
            </a:extLst>
          </p:cNvPr>
          <p:cNvSpPr>
            <a:spLocks noGrp="1"/>
          </p:cNvSpPr>
          <p:nvPr>
            <p:ph type="title"/>
          </p:nvPr>
        </p:nvSpPr>
        <p:spPr>
          <a:xfrm>
            <a:off x="2454869" y="477294"/>
            <a:ext cx="8982374" cy="646859"/>
          </a:xfrm>
        </p:spPr>
        <p:txBody>
          <a:bodyPr>
            <a:noAutofit/>
          </a:bodyPr>
          <a:lstStyle/>
          <a:p>
            <a:pPr algn="ctr"/>
            <a:r>
              <a:rPr lang="lv-LV" sz="2000" dirty="0">
                <a:solidFill>
                  <a:srgbClr val="006600"/>
                </a:solidFill>
                <a:cs typeface="Times New Roman" panose="02020603050405020304" pitchFamily="18" charset="0"/>
              </a:rPr>
              <a:t>2. jomas raksturojošākie darbības rezultatīvie rādītāji</a:t>
            </a:r>
          </a:p>
        </p:txBody>
      </p:sp>
      <p:graphicFrame>
        <p:nvGraphicFramePr>
          <p:cNvPr id="3" name="Content Placeholder 5">
            <a:extLst>
              <a:ext uri="{FF2B5EF4-FFF2-40B4-BE49-F238E27FC236}">
                <a16:creationId xmlns:a16="http://schemas.microsoft.com/office/drawing/2014/main" id="{A1CB09A5-B465-41A0-4195-C7FB29CBBFDF}"/>
              </a:ext>
            </a:extLst>
          </p:cNvPr>
          <p:cNvGraphicFramePr>
            <a:graphicFrameLocks/>
          </p:cNvGraphicFramePr>
          <p:nvPr>
            <p:extLst>
              <p:ext uri="{D42A27DB-BD31-4B8C-83A1-F6EECF244321}">
                <p14:modId xmlns:p14="http://schemas.microsoft.com/office/powerpoint/2010/main" val="4135569605"/>
              </p:ext>
            </p:extLst>
          </p:nvPr>
        </p:nvGraphicFramePr>
        <p:xfrm>
          <a:off x="406400" y="1964569"/>
          <a:ext cx="11325223" cy="4628863"/>
        </p:xfrm>
        <a:graphic>
          <a:graphicData uri="http://schemas.openxmlformats.org/drawingml/2006/table">
            <a:tbl>
              <a:tblPr firstRow="1" bandRow="1">
                <a:tableStyleId>{5C22544A-7EE6-4342-B048-85BDC9FD1C3A}</a:tableStyleId>
              </a:tblPr>
              <a:tblGrid>
                <a:gridCol w="2494036">
                  <a:extLst>
                    <a:ext uri="{9D8B030D-6E8A-4147-A177-3AD203B41FA5}">
                      <a16:colId xmlns:a16="http://schemas.microsoft.com/office/drawing/2014/main" val="2549937459"/>
                    </a:ext>
                  </a:extLst>
                </a:gridCol>
                <a:gridCol w="1157718">
                  <a:extLst>
                    <a:ext uri="{9D8B030D-6E8A-4147-A177-3AD203B41FA5}">
                      <a16:colId xmlns:a16="http://schemas.microsoft.com/office/drawing/2014/main" val="1665137574"/>
                    </a:ext>
                  </a:extLst>
                </a:gridCol>
                <a:gridCol w="928088">
                  <a:extLst>
                    <a:ext uri="{9D8B030D-6E8A-4147-A177-3AD203B41FA5}">
                      <a16:colId xmlns:a16="http://schemas.microsoft.com/office/drawing/2014/main" val="2989601284"/>
                    </a:ext>
                  </a:extLst>
                </a:gridCol>
                <a:gridCol w="937656">
                  <a:extLst>
                    <a:ext uri="{9D8B030D-6E8A-4147-A177-3AD203B41FA5}">
                      <a16:colId xmlns:a16="http://schemas.microsoft.com/office/drawing/2014/main" val="3079884379"/>
                    </a:ext>
                  </a:extLst>
                </a:gridCol>
                <a:gridCol w="880248">
                  <a:extLst>
                    <a:ext uri="{9D8B030D-6E8A-4147-A177-3AD203B41FA5}">
                      <a16:colId xmlns:a16="http://schemas.microsoft.com/office/drawing/2014/main" val="850693040"/>
                    </a:ext>
                  </a:extLst>
                </a:gridCol>
                <a:gridCol w="822841">
                  <a:extLst>
                    <a:ext uri="{9D8B030D-6E8A-4147-A177-3AD203B41FA5}">
                      <a16:colId xmlns:a16="http://schemas.microsoft.com/office/drawing/2014/main" val="1194912681"/>
                    </a:ext>
                  </a:extLst>
                </a:gridCol>
                <a:gridCol w="899384">
                  <a:extLst>
                    <a:ext uri="{9D8B030D-6E8A-4147-A177-3AD203B41FA5}">
                      <a16:colId xmlns:a16="http://schemas.microsoft.com/office/drawing/2014/main" val="2434907470"/>
                    </a:ext>
                  </a:extLst>
                </a:gridCol>
                <a:gridCol w="3205252">
                  <a:extLst>
                    <a:ext uri="{9D8B030D-6E8A-4147-A177-3AD203B41FA5}">
                      <a16:colId xmlns:a16="http://schemas.microsoft.com/office/drawing/2014/main" val="4056368796"/>
                    </a:ext>
                  </a:extLst>
                </a:gridCol>
              </a:tblGrid>
              <a:tr h="780566">
                <a:tc>
                  <a:txBody>
                    <a:bodyPr/>
                    <a:lstStyle/>
                    <a:p>
                      <a:pPr marL="0" marR="0" lvl="0" indent="0" algn="l" defTabSz="939575"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Darbības rezultatīvie rādītāji</a:t>
                      </a:r>
                    </a:p>
                    <a:p>
                      <a:pPr algn="l"/>
                      <a:endParaRPr lang="lv-LV" sz="1400" dirty="0">
                        <a:solidFill>
                          <a:schemeClr val="tx1"/>
                        </a:solidFill>
                        <a:latin typeface="Times New Roman" panose="02020603050405020304" pitchFamily="18" charset="0"/>
                        <a:cs typeface="Times New Roman" panose="02020603050405020304" pitchFamily="18" charset="0"/>
                      </a:endParaRPr>
                    </a:p>
                  </a:txBody>
                  <a:tcPr anchor="ctr">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Izpilde </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2024</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Plānotā vērtība</a:t>
                      </a:r>
                    </a:p>
                    <a:p>
                      <a:pPr algn="ctr"/>
                      <a:r>
                        <a:rPr lang="lv-LV" sz="1400" dirty="0">
                          <a:solidFill>
                            <a:schemeClr val="tx1"/>
                          </a:solidFill>
                          <a:latin typeface="Times New Roman" panose="02020603050405020304" pitchFamily="18" charset="0"/>
                          <a:cs typeface="Times New Roman" panose="02020603050405020304" pitchFamily="18" charset="0"/>
                        </a:rPr>
                        <a:t>2025</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Faktiskā vērtība</a:t>
                      </a:r>
                    </a:p>
                    <a:p>
                      <a:pPr algn="ctr"/>
                      <a:r>
                        <a:rPr lang="lv-LV" sz="1400" dirty="0">
                          <a:solidFill>
                            <a:schemeClr val="tx1"/>
                          </a:solidFill>
                          <a:latin typeface="Times New Roman" panose="02020603050405020304" pitchFamily="18" charset="0"/>
                          <a:cs typeface="Times New Roman" panose="02020603050405020304" pitchFamily="18" charset="0"/>
                        </a:rPr>
                        <a:t>2025</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Plāns </a:t>
                      </a:r>
                    </a:p>
                    <a:p>
                      <a:pPr algn="ctr"/>
                      <a:r>
                        <a:rPr lang="lv-LV" sz="1400" dirty="0">
                          <a:solidFill>
                            <a:schemeClr val="tx1"/>
                          </a:solidFill>
                          <a:latin typeface="Times New Roman" panose="02020603050405020304" pitchFamily="18" charset="0"/>
                          <a:cs typeface="Times New Roman" panose="02020603050405020304" pitchFamily="18" charset="0"/>
                        </a:rPr>
                        <a:t>2026</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Plāns 2027</a:t>
                      </a:r>
                    </a:p>
                  </a:txBody>
                  <a:tcPr anchor="ctr">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Plāns 2028</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Sasniegšanas/nesasniegšanas iemesli</a:t>
                      </a:r>
                    </a:p>
                  </a:txBody>
                  <a:tcPr anchor="ctr">
                    <a:solidFill>
                      <a:schemeClr val="accent3">
                        <a:lumMod val="60000"/>
                        <a:lumOff val="40000"/>
                      </a:schemeClr>
                    </a:solidFill>
                  </a:tcPr>
                </a:tc>
                <a:extLst>
                  <a:ext uri="{0D108BD9-81ED-4DB2-BD59-A6C34878D82A}">
                    <a16:rowId xmlns:a16="http://schemas.microsoft.com/office/drawing/2014/main" val="1037787996"/>
                  </a:ext>
                </a:extLst>
              </a:tr>
              <a:tr h="729603">
                <a:tc>
                  <a:txBody>
                    <a:bodyPr/>
                    <a:lstStyle/>
                    <a:p>
                      <a:pPr algn="l"/>
                      <a:r>
                        <a:rPr lang="lv-LV" sz="1200" dirty="0"/>
                        <a:t>Uzturēti labā stāvoklī un pilnveidoti tūrisma un dabas izglītības infrastruktūras objekti īpaši aizsargājamās dabas teritorijās (skaits) </a:t>
                      </a:r>
                      <a:endParaRPr lang="lv-LV" sz="120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747</a:t>
                      </a: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700</a:t>
                      </a:r>
                    </a:p>
                  </a:txBody>
                  <a:tcPr anchor="ctr">
                    <a:solidFill>
                      <a:srgbClr val="D0DFE8"/>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696</a:t>
                      </a:r>
                    </a:p>
                  </a:txBody>
                  <a:tcPr anchor="ctr">
                    <a:solidFill>
                      <a:srgbClr val="D0DFE8"/>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680</a:t>
                      </a:r>
                    </a:p>
                  </a:txBody>
                  <a:tcPr anchor="ctr">
                    <a:solidFill>
                      <a:schemeClr val="bg1">
                        <a:lumMod val="95000"/>
                      </a:schemeClr>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660</a:t>
                      </a:r>
                    </a:p>
                  </a:txBody>
                  <a:tcPr anchor="ctr">
                    <a:solidFill>
                      <a:schemeClr val="bg1">
                        <a:lumMod val="95000"/>
                      </a:schemeClr>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640</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lv-LV" sz="1200" b="0" i="1" dirty="0">
                        <a:solidFill>
                          <a:schemeClr val="tx1"/>
                        </a:solidFill>
                        <a:latin typeface="Times New Roman" panose="02020603050405020304" pitchFamily="18" charset="0"/>
                        <a:cs typeface="Times New Roman" panose="02020603050405020304" pitchFamily="18" charset="0"/>
                      </a:endParaRPr>
                    </a:p>
                    <a:p>
                      <a:pPr algn="ctr"/>
                      <a:r>
                        <a:rPr lang="lv-LV" sz="1200" b="0" dirty="0">
                          <a:solidFill>
                            <a:schemeClr val="tx1"/>
                          </a:solidFill>
                          <a:latin typeface="Times New Roman" panose="02020603050405020304" pitchFamily="18" charset="0"/>
                          <a:cs typeface="Times New Roman" panose="02020603050405020304" pitchFamily="18" charset="0"/>
                        </a:rPr>
                        <a:t>Aktīvas Dabas aizsardzības pārvaldes darbības rezultātā ir realizēti </a:t>
                      </a:r>
                      <a:r>
                        <a:rPr lang="lv-LV" sz="1200" dirty="0">
                          <a:solidFill>
                            <a:schemeClr val="tx1"/>
                          </a:solidFill>
                        </a:rPr>
                        <a:t>tūrisma un dabas izglītības infrastruktūras objektu</a:t>
                      </a:r>
                      <a:r>
                        <a:rPr lang="lv-LV" sz="1200" b="0" dirty="0">
                          <a:solidFill>
                            <a:schemeClr val="tx1"/>
                          </a:solidFill>
                          <a:latin typeface="Times New Roman" panose="02020603050405020304" pitchFamily="18" charset="0"/>
                          <a:cs typeface="Times New Roman" panose="02020603050405020304" pitchFamily="18" charset="0"/>
                        </a:rPr>
                        <a:t> uzturēšanas darbi atbilstoši darba grafika precizējumiem.</a:t>
                      </a:r>
                    </a:p>
                  </a:txBody>
                  <a:tcPr anchor="ctr">
                    <a:solidFill>
                      <a:schemeClr val="bg1">
                        <a:lumMod val="95000"/>
                      </a:schemeClr>
                    </a:solidFill>
                  </a:tcPr>
                </a:tc>
                <a:extLst>
                  <a:ext uri="{0D108BD9-81ED-4DB2-BD59-A6C34878D82A}">
                    <a16:rowId xmlns:a16="http://schemas.microsoft.com/office/drawing/2014/main" val="3817396710"/>
                  </a:ext>
                </a:extLst>
              </a:tr>
              <a:tr h="954135">
                <a:tc>
                  <a:txBody>
                    <a:bodyPr/>
                    <a:lstStyle/>
                    <a:p>
                      <a:pPr algn="l"/>
                      <a:r>
                        <a:rPr lang="lv-LV" sz="1200" dirty="0">
                          <a:solidFill>
                            <a:schemeClr val="tx1"/>
                          </a:solidFill>
                          <a:latin typeface="Times New Roman" panose="02020603050405020304" pitchFamily="18" charset="0"/>
                          <a:cs typeface="Times New Roman" panose="02020603050405020304" pitchFamily="18" charset="0"/>
                        </a:rPr>
                        <a:t>Vides izglītības pasākumi (</a:t>
                      </a:r>
                      <a:r>
                        <a:rPr lang="lv-LV" sz="1200" dirty="0" err="1">
                          <a:solidFill>
                            <a:schemeClr val="tx1"/>
                          </a:solidFill>
                          <a:latin typeface="Times New Roman" panose="02020603050405020304" pitchFamily="18" charset="0"/>
                          <a:cs typeface="Times New Roman" panose="02020603050405020304" pitchFamily="18" charset="0"/>
                        </a:rPr>
                        <a:t>Muzejpedagoģiskās</a:t>
                      </a:r>
                      <a:r>
                        <a:rPr lang="lv-LV" sz="1200" dirty="0">
                          <a:solidFill>
                            <a:schemeClr val="tx1"/>
                          </a:solidFill>
                          <a:latin typeface="Times New Roman" panose="02020603050405020304" pitchFamily="18" charset="0"/>
                          <a:cs typeface="Times New Roman" panose="02020603050405020304" pitchFamily="18" charset="0"/>
                        </a:rPr>
                        <a:t> programmas, nodarbības, pasākumi, ekskursijas, lekcijas, semināri, kursi, ekspertu konsultācijas) (skaits)</a:t>
                      </a: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2275</a:t>
                      </a: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1670</a:t>
                      </a:r>
                    </a:p>
                  </a:txBody>
                  <a:tcPr anchor="ctr">
                    <a:solidFill>
                      <a:srgbClr val="D0DFE8"/>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3 931</a:t>
                      </a:r>
                    </a:p>
                  </a:txBody>
                  <a:tcPr anchor="ctr">
                    <a:solidFill>
                      <a:srgbClr val="D0DFE8"/>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1770</a:t>
                      </a:r>
                    </a:p>
                  </a:txBody>
                  <a:tcPr anchor="ctr">
                    <a:solidFill>
                      <a:schemeClr val="bg1">
                        <a:lumMod val="95000"/>
                      </a:schemeClr>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1770</a:t>
                      </a:r>
                    </a:p>
                  </a:txBody>
                  <a:tcPr anchor="ctr">
                    <a:solidFill>
                      <a:schemeClr val="bg1">
                        <a:lumMod val="95000"/>
                      </a:schemeClr>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1720</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0" dirty="0">
                          <a:solidFill>
                            <a:schemeClr val="tx1"/>
                          </a:solidFill>
                          <a:latin typeface="Times New Roman" panose="02020603050405020304" pitchFamily="18" charset="0"/>
                          <a:cs typeface="Times New Roman" panose="02020603050405020304" pitchFamily="18" charset="0"/>
                        </a:rPr>
                        <a:t>Ievērojami palielināts apmeklētājiem pasākumu tematiskais piedāvājums. Piedāvātā pasākumu daudzveidība veicināja iedzīvotāju interesi. </a:t>
                      </a:r>
                    </a:p>
                  </a:txBody>
                  <a:tcPr anchor="ctr">
                    <a:solidFill>
                      <a:schemeClr val="bg1">
                        <a:lumMod val="95000"/>
                      </a:schemeClr>
                    </a:solidFill>
                  </a:tcPr>
                </a:tc>
                <a:extLst>
                  <a:ext uri="{0D108BD9-81ED-4DB2-BD59-A6C34878D82A}">
                    <a16:rowId xmlns:a16="http://schemas.microsoft.com/office/drawing/2014/main" val="2393609501"/>
                  </a:ext>
                </a:extLst>
              </a:tr>
              <a:tr h="891737">
                <a:tc>
                  <a:txBody>
                    <a:bodyPr/>
                    <a:lstStyle/>
                    <a:p>
                      <a:pPr algn="l"/>
                      <a:r>
                        <a:rPr lang="lv-LV" sz="1200" dirty="0" err="1">
                          <a:solidFill>
                            <a:schemeClr val="tx1"/>
                          </a:solidFill>
                          <a:latin typeface="Times New Roman" panose="02020603050405020304" pitchFamily="18" charset="0"/>
                          <a:cs typeface="Times New Roman" panose="02020603050405020304" pitchFamily="18" charset="0"/>
                        </a:rPr>
                        <a:t>Ex</a:t>
                      </a:r>
                      <a:r>
                        <a:rPr lang="lv-LV" sz="1200" dirty="0">
                          <a:solidFill>
                            <a:schemeClr val="tx1"/>
                          </a:solidFill>
                          <a:latin typeface="Times New Roman" panose="02020603050405020304" pitchFamily="18" charset="0"/>
                          <a:cs typeface="Times New Roman" panose="02020603050405020304" pitchFamily="18" charset="0"/>
                        </a:rPr>
                        <a:t> situ un krājumā uzturētās vienības (skaits)</a:t>
                      </a: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244 869</a:t>
                      </a:r>
                    </a:p>
                  </a:txBody>
                  <a:tcPr anchor="ctr">
                    <a:solidFill>
                      <a:schemeClr val="bg1">
                        <a:lumMod val="95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244 925</a:t>
                      </a:r>
                    </a:p>
                  </a:txBody>
                  <a:tcPr anchor="ctr">
                    <a:solidFill>
                      <a:srgbClr val="D0DFE8"/>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253 217</a:t>
                      </a:r>
                    </a:p>
                  </a:txBody>
                  <a:tcPr anchor="ctr">
                    <a:solidFill>
                      <a:srgbClr val="D0DFE8"/>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253 766</a:t>
                      </a:r>
                    </a:p>
                  </a:txBody>
                  <a:tcPr anchor="ctr">
                    <a:solidFill>
                      <a:schemeClr val="bg1">
                        <a:lumMod val="95000"/>
                      </a:schemeClr>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256 266</a:t>
                      </a:r>
                    </a:p>
                  </a:txBody>
                  <a:tcPr anchor="ctr">
                    <a:solidFill>
                      <a:schemeClr val="bg1">
                        <a:lumMod val="95000"/>
                      </a:schemeClr>
                    </a:solidFill>
                  </a:tcPr>
                </a:tc>
                <a:tc>
                  <a:txBody>
                    <a:bodyPr/>
                    <a:lstStyle/>
                    <a:p>
                      <a:pPr algn="ctr"/>
                      <a:r>
                        <a:rPr lang="lv-LV" sz="1400" b="0" dirty="0">
                          <a:solidFill>
                            <a:schemeClr val="tx1"/>
                          </a:solidFill>
                          <a:latin typeface="Times New Roman" panose="02020603050405020304" pitchFamily="18" charset="0"/>
                          <a:cs typeface="Times New Roman" panose="02020603050405020304" pitchFamily="18" charset="0"/>
                        </a:rPr>
                        <a:t>258 766</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0" dirty="0">
                          <a:solidFill>
                            <a:schemeClr val="tx1"/>
                          </a:solidFill>
                          <a:latin typeface="Times New Roman" panose="02020603050405020304" pitchFamily="18" charset="0"/>
                          <a:cs typeface="Times New Roman" panose="02020603050405020304" pitchFamily="18" charset="0"/>
                        </a:rPr>
                        <a:t>Uzturēts LNDM 239 702 krājuma vienības un LNBD   13 515 </a:t>
                      </a:r>
                      <a:r>
                        <a:rPr lang="lv-LV" sz="1200" b="0" i="0" dirty="0" err="1">
                          <a:solidFill>
                            <a:schemeClr val="tx1"/>
                          </a:solidFill>
                          <a:latin typeface="Times New Roman" panose="02020603050405020304" pitchFamily="18" charset="0"/>
                          <a:cs typeface="Times New Roman" panose="02020603050405020304" pitchFamily="18" charset="0"/>
                        </a:rPr>
                        <a:t>ex</a:t>
                      </a:r>
                      <a:r>
                        <a:rPr lang="lv-LV" sz="1200" b="0" i="0" dirty="0">
                          <a:solidFill>
                            <a:schemeClr val="tx1"/>
                          </a:solidFill>
                          <a:latin typeface="Times New Roman" panose="02020603050405020304" pitchFamily="18" charset="0"/>
                          <a:cs typeface="Times New Roman" panose="02020603050405020304" pitchFamily="18" charset="0"/>
                        </a:rPr>
                        <a:t> situ </a:t>
                      </a:r>
                      <a:r>
                        <a:rPr lang="lv-LV" sz="1200" b="0" i="0" dirty="0" err="1">
                          <a:solidFill>
                            <a:schemeClr val="tx1"/>
                          </a:solidFill>
                          <a:latin typeface="Times New Roman" panose="02020603050405020304" pitchFamily="18" charset="0"/>
                          <a:cs typeface="Times New Roman" panose="02020603050405020304" pitchFamily="18" charset="0"/>
                        </a:rPr>
                        <a:t>taksoni</a:t>
                      </a:r>
                      <a:endParaRPr lang="lv-LV" sz="1200" b="0" i="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2784963311"/>
                  </a:ext>
                </a:extLst>
              </a:tr>
              <a:tr h="596571">
                <a:tc>
                  <a:txBody>
                    <a:bodyPr/>
                    <a:lstStyle/>
                    <a:p>
                      <a:pPr algn="l"/>
                      <a:r>
                        <a:rPr lang="lv-LV" sz="1200" dirty="0">
                          <a:solidFill>
                            <a:schemeClr val="tx1"/>
                          </a:solidFill>
                          <a:latin typeface="Times New Roman" panose="02020603050405020304" pitchFamily="18" charset="0"/>
                          <a:cs typeface="Times New Roman" panose="02020603050405020304" pitchFamily="18" charset="0"/>
                        </a:rPr>
                        <a:t>Apsaimniekoti VARAM valdījumā esošie pļavu, meža un purvu biotopi (ha)</a:t>
                      </a:r>
                    </a:p>
                  </a:txBody>
                  <a:tcPr anchor="ctr">
                    <a:solidFill>
                      <a:schemeClr val="bg1">
                        <a:lumMod val="95000"/>
                      </a:schemeClr>
                    </a:solidFill>
                  </a:tcPr>
                </a:tc>
                <a:tc>
                  <a:txBody>
                    <a:bodyPr/>
                    <a:lstStyle/>
                    <a:p>
                      <a:pPr algn="ctr"/>
                      <a:endParaRPr lang="lv-LV" sz="1400" dirty="0">
                        <a:solidFill>
                          <a:schemeClr val="tx1"/>
                        </a:solidFill>
                        <a:latin typeface="Times New Roman" panose="02020603050405020304" pitchFamily="18" charset="0"/>
                        <a:cs typeface="Times New Roman" panose="02020603050405020304" pitchFamily="18" charset="0"/>
                      </a:endParaRPr>
                    </a:p>
                    <a:p>
                      <a:pPr algn="ctr"/>
                      <a:r>
                        <a:rPr lang="lv-LV" sz="1400" dirty="0">
                          <a:solidFill>
                            <a:schemeClr val="tx1"/>
                          </a:solidFill>
                          <a:latin typeface="Times New Roman" panose="02020603050405020304" pitchFamily="18" charset="0"/>
                          <a:cs typeface="Times New Roman" panose="02020603050405020304" pitchFamily="18" charset="0"/>
                        </a:rPr>
                        <a:t>15 797,9</a:t>
                      </a:r>
                    </a:p>
                  </a:txBody>
                  <a:tcPr anchor="ctr">
                    <a:solidFill>
                      <a:schemeClr val="bg1">
                        <a:lumMod val="95000"/>
                      </a:schemeClr>
                    </a:solidFill>
                  </a:tcPr>
                </a:tc>
                <a:tc>
                  <a:txBody>
                    <a:bodyPr/>
                    <a:lstStyle/>
                    <a:p>
                      <a:pPr algn="ctr"/>
                      <a:endParaRPr lang="lv-LV" sz="1400" dirty="0">
                        <a:solidFill>
                          <a:schemeClr val="tx1"/>
                        </a:solidFill>
                        <a:latin typeface="Times New Roman" panose="02020603050405020304" pitchFamily="18" charset="0"/>
                        <a:cs typeface="Times New Roman" panose="02020603050405020304" pitchFamily="18" charset="0"/>
                      </a:endParaRPr>
                    </a:p>
                    <a:p>
                      <a:pPr algn="ctr"/>
                      <a:r>
                        <a:rPr lang="lv-LV" sz="1400" dirty="0">
                          <a:solidFill>
                            <a:schemeClr val="tx1"/>
                          </a:solidFill>
                          <a:latin typeface="Times New Roman" panose="02020603050405020304" pitchFamily="18" charset="0"/>
                          <a:cs typeface="Times New Roman" panose="02020603050405020304" pitchFamily="18" charset="0"/>
                        </a:rPr>
                        <a:t>18 857</a:t>
                      </a:r>
                    </a:p>
                  </a:txBody>
                  <a:tcPr anchor="ctr">
                    <a:solidFill>
                      <a:srgbClr val="D0DFE8"/>
                    </a:solidFill>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400" dirty="0">
                        <a:solidFill>
                          <a:schemeClr val="tx1"/>
                        </a:solidFill>
                        <a:latin typeface="Times New Roman" panose="02020603050405020304" pitchFamily="18" charset="0"/>
                        <a:cs typeface="Times New Roman" panose="02020603050405020304" pitchFamily="18" charset="0"/>
                      </a:endParaRPr>
                    </a:p>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400" dirty="0">
                        <a:solidFill>
                          <a:schemeClr val="tx1"/>
                        </a:solidFill>
                        <a:latin typeface="Times New Roman" panose="02020603050405020304" pitchFamily="18" charset="0"/>
                        <a:cs typeface="Times New Roman" panose="02020603050405020304" pitchFamily="18" charset="0"/>
                      </a:endParaRPr>
                    </a:p>
                    <a:p>
                      <a:pPr marL="0" marR="0" lvl="0" indent="0" algn="ctr" defTabSz="939575"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18 687</a:t>
                      </a:r>
                    </a:p>
                    <a:p>
                      <a:pPr algn="ctr"/>
                      <a:endParaRPr lang="lv-LV" sz="1400" b="1" dirty="0">
                        <a:solidFill>
                          <a:schemeClr val="accent3">
                            <a:lumMod val="60000"/>
                            <a:lumOff val="40000"/>
                          </a:schemeClr>
                        </a:solidFill>
                        <a:latin typeface="Times New Roman" panose="02020603050405020304" pitchFamily="18" charset="0"/>
                        <a:cs typeface="Times New Roman" panose="02020603050405020304" pitchFamily="18" charset="0"/>
                      </a:endParaRPr>
                    </a:p>
                  </a:txBody>
                  <a:tcPr anchor="ctr">
                    <a:solidFill>
                      <a:srgbClr val="D0DFE8"/>
                    </a:solidFill>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400" dirty="0">
                        <a:solidFill>
                          <a:schemeClr val="tx1"/>
                        </a:solidFill>
                        <a:latin typeface="Times New Roman" panose="02020603050405020304" pitchFamily="18" charset="0"/>
                        <a:cs typeface="Times New Roman" panose="02020603050405020304" pitchFamily="18" charset="0"/>
                      </a:endParaRPr>
                    </a:p>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400" dirty="0">
                        <a:solidFill>
                          <a:schemeClr val="tx1"/>
                        </a:solidFill>
                        <a:latin typeface="Times New Roman" panose="02020603050405020304" pitchFamily="18" charset="0"/>
                        <a:cs typeface="Times New Roman" panose="02020603050405020304" pitchFamily="18" charset="0"/>
                      </a:endParaRPr>
                    </a:p>
                    <a:p>
                      <a:pPr marL="0" marR="0" lvl="0" indent="0" algn="ctr" defTabSz="939575"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18 857</a:t>
                      </a:r>
                    </a:p>
                    <a:p>
                      <a:pPr algn="ctr"/>
                      <a:endParaRPr lang="lv-LV" sz="14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400" dirty="0">
                        <a:solidFill>
                          <a:schemeClr val="tx1"/>
                        </a:solidFill>
                        <a:latin typeface="Times New Roman" panose="02020603050405020304" pitchFamily="18" charset="0"/>
                        <a:cs typeface="Times New Roman" panose="02020603050405020304" pitchFamily="18" charset="0"/>
                      </a:endParaRPr>
                    </a:p>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400" dirty="0">
                        <a:solidFill>
                          <a:schemeClr val="tx1"/>
                        </a:solidFill>
                        <a:latin typeface="Times New Roman" panose="02020603050405020304" pitchFamily="18" charset="0"/>
                        <a:cs typeface="Times New Roman" panose="02020603050405020304" pitchFamily="18" charset="0"/>
                      </a:endParaRPr>
                    </a:p>
                    <a:p>
                      <a:pPr marL="0" marR="0" lvl="0" indent="0" algn="ctr" defTabSz="939575"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18 857</a:t>
                      </a:r>
                    </a:p>
                    <a:p>
                      <a:pPr algn="ctr"/>
                      <a:endParaRPr lang="lv-LV" sz="14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400" dirty="0">
                        <a:solidFill>
                          <a:schemeClr val="tx1"/>
                        </a:solidFill>
                        <a:latin typeface="Times New Roman" panose="02020603050405020304" pitchFamily="18" charset="0"/>
                        <a:cs typeface="Times New Roman" panose="02020603050405020304" pitchFamily="18" charset="0"/>
                      </a:endParaRPr>
                    </a:p>
                    <a:p>
                      <a:pPr marL="0" marR="0" lvl="0" indent="0" algn="ctr" defTabSz="939575" rtl="0" eaLnBrk="1" fontAlgn="auto" latinLnBrk="0" hangingPunct="1">
                        <a:lnSpc>
                          <a:spcPct val="100000"/>
                        </a:lnSpc>
                        <a:spcBef>
                          <a:spcPts val="0"/>
                        </a:spcBef>
                        <a:spcAft>
                          <a:spcPts val="0"/>
                        </a:spcAft>
                        <a:buClrTx/>
                        <a:buSzTx/>
                        <a:buFontTx/>
                        <a:buNone/>
                        <a:tabLst/>
                        <a:defRPr/>
                      </a:pPr>
                      <a:endParaRPr lang="lv-LV" sz="1400" dirty="0">
                        <a:solidFill>
                          <a:schemeClr val="tx1"/>
                        </a:solidFill>
                        <a:latin typeface="Times New Roman" panose="02020603050405020304" pitchFamily="18" charset="0"/>
                        <a:cs typeface="Times New Roman" panose="02020603050405020304" pitchFamily="18" charset="0"/>
                      </a:endParaRPr>
                    </a:p>
                    <a:p>
                      <a:pPr marL="0" marR="0" lvl="0" indent="0" algn="ctr" defTabSz="939575"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18 857</a:t>
                      </a:r>
                    </a:p>
                    <a:p>
                      <a:pPr algn="ctr"/>
                      <a:endParaRPr lang="lv-LV" sz="14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i="0" dirty="0">
                          <a:solidFill>
                            <a:schemeClr val="tx1"/>
                          </a:solidFill>
                          <a:latin typeface="Times New Roman" panose="02020603050405020304" pitchFamily="18" charset="0"/>
                          <a:cs typeface="Times New Roman" panose="02020603050405020304" pitchFamily="18" charset="0"/>
                        </a:rPr>
                        <a:t>Apsaimniekoti VARAM valdījumā esošie pļavu, meža un purvu biotopi 18 687 ha platībā un 5 km prioritāri tekošu saldūdeņu biotopi </a:t>
                      </a:r>
                      <a:r>
                        <a:rPr lang="lv-LV" sz="1200" b="0" dirty="0">
                          <a:solidFill>
                            <a:schemeClr val="tx1"/>
                          </a:solidFill>
                          <a:latin typeface="Times New Roman" panose="02020603050405020304" pitchFamily="18" charset="0"/>
                          <a:cs typeface="Times New Roman" panose="02020603050405020304" pitchFamily="18" charset="0"/>
                        </a:rPr>
                        <a:t>atbilstoši darba grafika precizējumiem.</a:t>
                      </a:r>
                    </a:p>
                  </a:txBody>
                  <a:tcPr anchor="ctr">
                    <a:solidFill>
                      <a:schemeClr val="bg1">
                        <a:lumMod val="95000"/>
                      </a:schemeClr>
                    </a:solidFill>
                  </a:tcPr>
                </a:tc>
                <a:extLst>
                  <a:ext uri="{0D108BD9-81ED-4DB2-BD59-A6C34878D82A}">
                    <a16:rowId xmlns:a16="http://schemas.microsoft.com/office/drawing/2014/main" val="3996181724"/>
                  </a:ext>
                </a:extLst>
              </a:tr>
            </a:tbl>
          </a:graphicData>
        </a:graphic>
      </p:graphicFrame>
      <p:sp>
        <p:nvSpPr>
          <p:cNvPr id="5" name="TextBox 4">
            <a:extLst>
              <a:ext uri="{FF2B5EF4-FFF2-40B4-BE49-F238E27FC236}">
                <a16:creationId xmlns:a16="http://schemas.microsoft.com/office/drawing/2014/main" id="{0410F5E5-804A-955B-7AD0-5DB2D692342C}"/>
              </a:ext>
            </a:extLst>
          </p:cNvPr>
          <p:cNvSpPr txBox="1"/>
          <p:nvPr/>
        </p:nvSpPr>
        <p:spPr>
          <a:xfrm>
            <a:off x="5602478" y="4033374"/>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29702A"/>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TextBox 5">
            <a:extLst>
              <a:ext uri="{FF2B5EF4-FFF2-40B4-BE49-F238E27FC236}">
                <a16:creationId xmlns:a16="http://schemas.microsoft.com/office/drawing/2014/main" id="{C05449DB-752F-D5D1-1BB7-AE03768C12C1}"/>
              </a:ext>
            </a:extLst>
          </p:cNvPr>
          <p:cNvSpPr txBox="1"/>
          <p:nvPr/>
        </p:nvSpPr>
        <p:spPr>
          <a:xfrm>
            <a:off x="5645195" y="4981062"/>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29702A"/>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D4868CD0-920B-AE21-78B7-53F7E9BE22D6}"/>
              </a:ext>
            </a:extLst>
          </p:cNvPr>
          <p:cNvSpPr txBox="1"/>
          <p:nvPr/>
        </p:nvSpPr>
        <p:spPr>
          <a:xfrm rot="10800000">
            <a:off x="5602478" y="3072427"/>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FF0000"/>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endParaRPr>
          </a:p>
        </p:txBody>
      </p:sp>
      <p:sp>
        <p:nvSpPr>
          <p:cNvPr id="8" name="TextBox 7">
            <a:extLst>
              <a:ext uri="{FF2B5EF4-FFF2-40B4-BE49-F238E27FC236}">
                <a16:creationId xmlns:a16="http://schemas.microsoft.com/office/drawing/2014/main" id="{B3068985-393D-3D67-2E0D-EE9DDAF7BB2C}"/>
              </a:ext>
            </a:extLst>
          </p:cNvPr>
          <p:cNvSpPr txBox="1"/>
          <p:nvPr/>
        </p:nvSpPr>
        <p:spPr>
          <a:xfrm rot="10800000">
            <a:off x="5653876" y="6057418"/>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FF0000"/>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977680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5DFDC-96FE-D953-BA88-F80765CBE4DB}"/>
            </a:ext>
          </a:extLst>
        </p:cNvPr>
        <p:cNvGrpSpPr/>
        <p:nvPr/>
      </p:nvGrpSpPr>
      <p:grpSpPr>
        <a:xfrm>
          <a:off x="0" y="0"/>
          <a:ext cx="0" cy="0"/>
          <a:chOff x="0" y="0"/>
          <a:chExt cx="0" cy="0"/>
        </a:xfrm>
      </p:grpSpPr>
      <p:pic>
        <p:nvPicPr>
          <p:cNvPr id="7" name="Picture 6" descr="A black background with blue and white squares&#10;&#10;AI-generated content may be incorrect.">
            <a:extLst>
              <a:ext uri="{FF2B5EF4-FFF2-40B4-BE49-F238E27FC236}">
                <a16:creationId xmlns:a16="http://schemas.microsoft.com/office/drawing/2014/main" id="{87CF4719-CF69-EEB4-D8F5-2E242C3A3F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5732"/>
            <a:ext cx="12192000" cy="6454197"/>
          </a:xfrm>
          <a:prstGeom prst="rect">
            <a:avLst/>
          </a:prstGeom>
        </p:spPr>
      </p:pic>
      <p:sp>
        <p:nvSpPr>
          <p:cNvPr id="13316" name="Slide Number Placeholder 5">
            <a:extLst>
              <a:ext uri="{FF2B5EF4-FFF2-40B4-BE49-F238E27FC236}">
                <a16:creationId xmlns:a16="http://schemas.microsoft.com/office/drawing/2014/main" id="{F5385430-374F-6FBF-18C9-F928AA246A93}"/>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08C62FA4-AA9F-4385-9A54-92AD42774A63}" type="slidenum">
              <a:rPr lang="en-US" altLang="en-US" sz="1000" smtClean="0">
                <a:solidFill>
                  <a:srgbClr val="898989"/>
                </a:solidFill>
                <a:latin typeface="Verdana" panose="020B0604030504040204" pitchFamily="34" charset="0"/>
              </a:rPr>
              <a:pPr/>
              <a:t>27</a:t>
            </a:fld>
            <a:endParaRPr lang="en-US" altLang="en-US" sz="1000">
              <a:solidFill>
                <a:srgbClr val="898989"/>
              </a:solidFill>
              <a:latin typeface="Verdana" panose="020B0604030504040204" pitchFamily="34" charset="0"/>
            </a:endParaRPr>
          </a:p>
        </p:txBody>
      </p:sp>
      <p:sp>
        <p:nvSpPr>
          <p:cNvPr id="5" name="Title 1">
            <a:extLst>
              <a:ext uri="{FF2B5EF4-FFF2-40B4-BE49-F238E27FC236}">
                <a16:creationId xmlns:a16="http://schemas.microsoft.com/office/drawing/2014/main" id="{EF172E7D-D514-091A-CDB5-E8A3D56C2C17}"/>
              </a:ext>
            </a:extLst>
          </p:cNvPr>
          <p:cNvSpPr txBox="1">
            <a:spLocks/>
          </p:cNvSpPr>
          <p:nvPr/>
        </p:nvSpPr>
        <p:spPr bwMode="auto">
          <a:xfrm>
            <a:off x="2518626" y="347527"/>
            <a:ext cx="9063774" cy="1345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000">
                <a:solidFill>
                  <a:srgbClr val="006600"/>
                </a:solidFill>
                <a:cs typeface="Times New Roman" panose="02020603050405020304" pitchFamily="18" charset="0"/>
              </a:rPr>
              <a:t>Dabas kapitāla un ilgtspējīga ekosistēmu pārvaldība - r</a:t>
            </a:r>
            <a:r>
              <a:rPr lang="lv-LV" altLang="en-US" sz="2000">
                <a:solidFill>
                  <a:srgbClr val="006600"/>
                </a:solidFill>
                <a:cs typeface="Times New Roman" panose="02020603050405020304" pitchFamily="18" charset="0"/>
              </a:rPr>
              <a:t>aksturojošākie darbības kvalitātes rādītāji </a:t>
            </a:r>
            <a:endParaRPr lang="lv-LV" sz="2000">
              <a:solidFill>
                <a:srgbClr val="006600"/>
              </a:solidFill>
              <a:cs typeface="Times New Roman" panose="02020603050405020304" pitchFamily="18" charset="0"/>
            </a:endParaRPr>
          </a:p>
        </p:txBody>
      </p:sp>
      <p:sp>
        <p:nvSpPr>
          <p:cNvPr id="8" name="TextBox 7">
            <a:extLst>
              <a:ext uri="{FF2B5EF4-FFF2-40B4-BE49-F238E27FC236}">
                <a16:creationId xmlns:a16="http://schemas.microsoft.com/office/drawing/2014/main" id="{24346350-0F42-CA65-4D0C-A1E0219B2A3D}"/>
              </a:ext>
            </a:extLst>
          </p:cNvPr>
          <p:cNvSpPr txBox="1"/>
          <p:nvPr/>
        </p:nvSpPr>
        <p:spPr>
          <a:xfrm>
            <a:off x="750192" y="2200275"/>
            <a:ext cx="1768434" cy="276999"/>
          </a:xfrm>
          <a:prstGeom prst="rect">
            <a:avLst/>
          </a:prstGeom>
          <a:noFill/>
        </p:spPr>
        <p:txBody>
          <a:bodyPr wrap="none" rtlCol="0">
            <a:spAutoFit/>
          </a:bodyPr>
          <a:lstStyle/>
          <a:p>
            <a:pPr algn="ctr"/>
            <a:r>
              <a:rPr lang="lv-LV" sz="1200" b="1" i="0" u="none" strike="noStrike">
                <a:solidFill>
                  <a:srgbClr val="FFFFFF"/>
                </a:solidFill>
                <a:effectLst/>
                <a:latin typeface="Verdana" panose="020B0604030504040204" pitchFamily="34" charset="0"/>
              </a:rPr>
              <a:t>Kvalitātes rādītājs</a:t>
            </a:r>
          </a:p>
        </p:txBody>
      </p:sp>
      <p:sp>
        <p:nvSpPr>
          <p:cNvPr id="9" name="TextBox 8">
            <a:extLst>
              <a:ext uri="{FF2B5EF4-FFF2-40B4-BE49-F238E27FC236}">
                <a16:creationId xmlns:a16="http://schemas.microsoft.com/office/drawing/2014/main" id="{0F68A2B6-B903-AC4F-F6C7-530E217742FC}"/>
              </a:ext>
            </a:extLst>
          </p:cNvPr>
          <p:cNvSpPr txBox="1"/>
          <p:nvPr/>
        </p:nvSpPr>
        <p:spPr>
          <a:xfrm>
            <a:off x="763016" y="3290500"/>
            <a:ext cx="1742785" cy="276999"/>
          </a:xfrm>
          <a:prstGeom prst="rect">
            <a:avLst/>
          </a:prstGeom>
          <a:noFill/>
        </p:spPr>
        <p:txBody>
          <a:bodyPr wrap="none" rtlCol="0">
            <a:spAutoFit/>
          </a:bodyPr>
          <a:lstStyle/>
          <a:p>
            <a:r>
              <a:rPr lang="lv-LV" sz="1200" b="0" i="0" u="none" strike="noStrike">
                <a:solidFill>
                  <a:srgbClr val="000000"/>
                </a:solidFill>
                <a:effectLst/>
                <a:latin typeface="Verdana" panose="020B0604030504040204" pitchFamily="34" charset="0"/>
              </a:rPr>
              <a:t>Apmeklētāji (skaits)</a:t>
            </a:r>
          </a:p>
        </p:txBody>
      </p:sp>
      <p:sp>
        <p:nvSpPr>
          <p:cNvPr id="10" name="TextBox 9">
            <a:extLst>
              <a:ext uri="{FF2B5EF4-FFF2-40B4-BE49-F238E27FC236}">
                <a16:creationId xmlns:a16="http://schemas.microsoft.com/office/drawing/2014/main" id="{81F368A6-6D4B-EF87-D46E-554A91F1E80D}"/>
              </a:ext>
            </a:extLst>
          </p:cNvPr>
          <p:cNvSpPr txBox="1"/>
          <p:nvPr/>
        </p:nvSpPr>
        <p:spPr>
          <a:xfrm>
            <a:off x="8353425" y="2782667"/>
            <a:ext cx="3075559" cy="1569660"/>
          </a:xfrm>
          <a:prstGeom prst="rect">
            <a:avLst/>
          </a:prstGeom>
          <a:noFill/>
        </p:spPr>
        <p:txBody>
          <a:bodyPr wrap="square" rtlCol="0">
            <a:spAutoFit/>
          </a:bodyPr>
          <a:lstStyle/>
          <a:p>
            <a:r>
              <a:rPr lang="lv-LV" sz="1200" b="0" i="0" u="none" strike="noStrike" dirty="0">
                <a:solidFill>
                  <a:srgbClr val="000000"/>
                </a:solidFill>
                <a:effectLst/>
                <a:latin typeface="Verdana" panose="020B0604030504040204" pitchFamily="34" charset="0"/>
              </a:rPr>
              <a:t>1. Plašs izstāžu piedāvājums.</a:t>
            </a:r>
            <a:br>
              <a:rPr lang="lv-LV" sz="1200" b="0" i="0" u="none" strike="noStrike" dirty="0">
                <a:solidFill>
                  <a:srgbClr val="000000"/>
                </a:solidFill>
                <a:effectLst/>
                <a:latin typeface="Verdana" panose="020B0604030504040204" pitchFamily="34" charset="0"/>
              </a:rPr>
            </a:br>
            <a:r>
              <a:rPr lang="lv-LV" sz="1200" b="0" i="0" u="none" strike="noStrike" dirty="0">
                <a:solidFill>
                  <a:srgbClr val="000000"/>
                </a:solidFill>
                <a:effectLst/>
                <a:latin typeface="Verdana" panose="020B0604030504040204" pitchFamily="34" charset="0"/>
              </a:rPr>
              <a:t>2. Pakalpojumu popularizēšana sociālajos tīklos.</a:t>
            </a:r>
            <a:br>
              <a:rPr lang="lv-LV" sz="1200" b="0" i="0" u="none" strike="noStrike" dirty="0">
                <a:solidFill>
                  <a:srgbClr val="000000"/>
                </a:solidFill>
                <a:effectLst/>
                <a:latin typeface="Verdana" panose="020B0604030504040204" pitchFamily="34" charset="0"/>
              </a:rPr>
            </a:br>
            <a:r>
              <a:rPr lang="lv-LV" sz="1200" b="0" i="0" u="none" strike="noStrike" dirty="0">
                <a:solidFill>
                  <a:srgbClr val="000000"/>
                </a:solidFill>
                <a:effectLst/>
                <a:latin typeface="Verdana" panose="020B0604030504040204" pitchFamily="34" charset="0"/>
              </a:rPr>
              <a:t>3. Nodrošinātas kvalitatīvas ekspozīcijas un plašas teritorijas izglītībai, atpūtai un pastaigām. </a:t>
            </a:r>
          </a:p>
          <a:p>
            <a:r>
              <a:rPr lang="lv-LV" sz="1200" dirty="0">
                <a:solidFill>
                  <a:srgbClr val="000000"/>
                </a:solidFill>
                <a:latin typeface="Verdana" panose="020B0604030504040204" pitchFamily="34" charset="0"/>
              </a:rPr>
              <a:t>4. Pieaugusi sabiedrības interese atrasties dabā.</a:t>
            </a:r>
            <a:endParaRPr lang="lv-LV" sz="1200" b="0" i="0" u="none" strike="noStrike" dirty="0">
              <a:solidFill>
                <a:srgbClr val="000000"/>
              </a:solidFill>
              <a:effectLst/>
              <a:latin typeface="Verdana" panose="020B0604030504040204" pitchFamily="34" charset="0"/>
            </a:endParaRPr>
          </a:p>
        </p:txBody>
      </p:sp>
      <p:sp>
        <p:nvSpPr>
          <p:cNvPr id="11" name="TextBox 10">
            <a:extLst>
              <a:ext uri="{FF2B5EF4-FFF2-40B4-BE49-F238E27FC236}">
                <a16:creationId xmlns:a16="http://schemas.microsoft.com/office/drawing/2014/main" id="{135351E1-B6CD-D677-909F-A78E514BC4C9}"/>
              </a:ext>
            </a:extLst>
          </p:cNvPr>
          <p:cNvSpPr txBox="1"/>
          <p:nvPr/>
        </p:nvSpPr>
        <p:spPr>
          <a:xfrm>
            <a:off x="2678430" y="2123330"/>
            <a:ext cx="731520" cy="430887"/>
          </a:xfrm>
          <a:prstGeom prst="rect">
            <a:avLst/>
          </a:prstGeom>
          <a:noFill/>
        </p:spPr>
        <p:txBody>
          <a:bodyPr wrap="square" rtlCol="0">
            <a:spAutoFit/>
          </a:bodyPr>
          <a:lstStyle/>
          <a:p>
            <a:pPr algn="ctr"/>
            <a:r>
              <a:rPr lang="lv-LV" sz="1100" b="1" i="0" u="none" strike="noStrike" dirty="0">
                <a:solidFill>
                  <a:srgbClr val="FFFFFF"/>
                </a:solidFill>
                <a:effectLst/>
                <a:latin typeface="Verdana" panose="020B0604030504040204" pitchFamily="34" charset="0"/>
              </a:rPr>
              <a:t>Izpilde 2024</a:t>
            </a:r>
          </a:p>
        </p:txBody>
      </p:sp>
      <p:sp>
        <p:nvSpPr>
          <p:cNvPr id="12" name="TextBox 11">
            <a:extLst>
              <a:ext uri="{FF2B5EF4-FFF2-40B4-BE49-F238E27FC236}">
                <a16:creationId xmlns:a16="http://schemas.microsoft.com/office/drawing/2014/main" id="{71E36709-CE31-E523-277D-4EA2BAFB4F60}"/>
              </a:ext>
            </a:extLst>
          </p:cNvPr>
          <p:cNvSpPr txBox="1"/>
          <p:nvPr/>
        </p:nvSpPr>
        <p:spPr>
          <a:xfrm>
            <a:off x="3641192" y="2123329"/>
            <a:ext cx="731520" cy="430887"/>
          </a:xfrm>
          <a:prstGeom prst="rect">
            <a:avLst/>
          </a:prstGeom>
          <a:noFill/>
        </p:spPr>
        <p:txBody>
          <a:bodyPr wrap="square" rtlCol="0">
            <a:spAutoFit/>
          </a:bodyPr>
          <a:lstStyle/>
          <a:p>
            <a:pPr algn="ctr" fontAlgn="ctr"/>
            <a:r>
              <a:rPr lang="lv-LV" sz="1100" b="1" i="0" u="none" strike="noStrike" dirty="0">
                <a:solidFill>
                  <a:srgbClr val="000000"/>
                </a:solidFill>
                <a:effectLst/>
                <a:latin typeface="Verdana" panose="020B0604030504040204" pitchFamily="34" charset="0"/>
              </a:rPr>
              <a:t>Plāns 2025</a:t>
            </a:r>
          </a:p>
        </p:txBody>
      </p:sp>
      <p:sp>
        <p:nvSpPr>
          <p:cNvPr id="13" name="TextBox 12">
            <a:extLst>
              <a:ext uri="{FF2B5EF4-FFF2-40B4-BE49-F238E27FC236}">
                <a16:creationId xmlns:a16="http://schemas.microsoft.com/office/drawing/2014/main" id="{5B9FCF4D-C3F2-0579-DC3C-23D77A3709B3}"/>
              </a:ext>
            </a:extLst>
          </p:cNvPr>
          <p:cNvSpPr txBox="1"/>
          <p:nvPr/>
        </p:nvSpPr>
        <p:spPr>
          <a:xfrm>
            <a:off x="4498227" y="2051205"/>
            <a:ext cx="905825" cy="600164"/>
          </a:xfrm>
          <a:prstGeom prst="rect">
            <a:avLst/>
          </a:prstGeom>
          <a:noFill/>
        </p:spPr>
        <p:txBody>
          <a:bodyPr wrap="square" rtlCol="0">
            <a:spAutoFit/>
          </a:bodyPr>
          <a:lstStyle/>
          <a:p>
            <a:pPr algn="ctr" fontAlgn="ctr"/>
            <a:r>
              <a:rPr lang="lv-LV" sz="1100" b="1" i="0" u="none" strike="noStrike" dirty="0">
                <a:solidFill>
                  <a:srgbClr val="000000"/>
                </a:solidFill>
                <a:effectLst/>
                <a:latin typeface="Verdana" panose="020B0604030504040204" pitchFamily="34" charset="0"/>
              </a:rPr>
              <a:t>Faktiskā vērtība</a:t>
            </a:r>
            <a:br>
              <a:rPr lang="lv-LV" sz="1100" b="1" i="0" u="none" strike="noStrike" dirty="0">
                <a:solidFill>
                  <a:srgbClr val="000000"/>
                </a:solidFill>
                <a:effectLst/>
                <a:latin typeface="Verdana" panose="020B0604030504040204" pitchFamily="34" charset="0"/>
              </a:rPr>
            </a:br>
            <a:r>
              <a:rPr lang="lv-LV" sz="1100" b="1" i="0" u="none" strike="noStrike" dirty="0">
                <a:solidFill>
                  <a:srgbClr val="000000"/>
                </a:solidFill>
                <a:effectLst/>
                <a:latin typeface="Verdana" panose="020B0604030504040204" pitchFamily="34" charset="0"/>
              </a:rPr>
              <a:t>2025</a:t>
            </a:r>
          </a:p>
        </p:txBody>
      </p:sp>
      <p:sp>
        <p:nvSpPr>
          <p:cNvPr id="14" name="TextBox 13">
            <a:extLst>
              <a:ext uri="{FF2B5EF4-FFF2-40B4-BE49-F238E27FC236}">
                <a16:creationId xmlns:a16="http://schemas.microsoft.com/office/drawing/2014/main" id="{00159955-C9E8-AD5D-3A3D-3DB6049F8A6D}"/>
              </a:ext>
            </a:extLst>
          </p:cNvPr>
          <p:cNvSpPr txBox="1"/>
          <p:nvPr/>
        </p:nvSpPr>
        <p:spPr>
          <a:xfrm>
            <a:off x="5546840" y="2123328"/>
            <a:ext cx="731520" cy="430887"/>
          </a:xfrm>
          <a:prstGeom prst="rect">
            <a:avLst/>
          </a:prstGeom>
          <a:noFill/>
        </p:spPr>
        <p:txBody>
          <a:bodyPr wrap="square" rtlCol="0">
            <a:spAutoFit/>
          </a:bodyPr>
          <a:lstStyle/>
          <a:p>
            <a:pPr algn="ctr" fontAlgn="ctr"/>
            <a:r>
              <a:rPr lang="lv-LV" sz="1100" b="1" i="0" u="none" strike="noStrike" dirty="0">
                <a:solidFill>
                  <a:srgbClr val="FFFFFF"/>
                </a:solidFill>
                <a:effectLst/>
                <a:latin typeface="Verdana" panose="020B0604030504040204" pitchFamily="34" charset="0"/>
              </a:rPr>
              <a:t>Plāns 2026</a:t>
            </a:r>
          </a:p>
        </p:txBody>
      </p:sp>
      <p:sp>
        <p:nvSpPr>
          <p:cNvPr id="15" name="TextBox 14">
            <a:extLst>
              <a:ext uri="{FF2B5EF4-FFF2-40B4-BE49-F238E27FC236}">
                <a16:creationId xmlns:a16="http://schemas.microsoft.com/office/drawing/2014/main" id="{147F67B9-8C05-B5AF-A816-B99434315723}"/>
              </a:ext>
            </a:extLst>
          </p:cNvPr>
          <p:cNvSpPr txBox="1"/>
          <p:nvPr/>
        </p:nvSpPr>
        <p:spPr>
          <a:xfrm>
            <a:off x="6492329" y="2135843"/>
            <a:ext cx="731520" cy="430887"/>
          </a:xfrm>
          <a:prstGeom prst="rect">
            <a:avLst/>
          </a:prstGeom>
          <a:noFill/>
        </p:spPr>
        <p:txBody>
          <a:bodyPr wrap="square" rtlCol="0">
            <a:spAutoFit/>
          </a:bodyPr>
          <a:lstStyle/>
          <a:p>
            <a:pPr algn="ctr" fontAlgn="ctr"/>
            <a:r>
              <a:rPr lang="lv-LV" sz="1100" b="1" i="0" u="none" strike="noStrike" dirty="0">
                <a:solidFill>
                  <a:srgbClr val="FFFFFF"/>
                </a:solidFill>
                <a:effectLst/>
                <a:latin typeface="Verdana" panose="020B0604030504040204" pitchFamily="34" charset="0"/>
              </a:rPr>
              <a:t>Plāns 2027</a:t>
            </a:r>
          </a:p>
        </p:txBody>
      </p:sp>
      <p:sp>
        <p:nvSpPr>
          <p:cNvPr id="16" name="TextBox 15">
            <a:extLst>
              <a:ext uri="{FF2B5EF4-FFF2-40B4-BE49-F238E27FC236}">
                <a16:creationId xmlns:a16="http://schemas.microsoft.com/office/drawing/2014/main" id="{21E8DD27-693F-A17A-EA7B-00852E5EC143}"/>
              </a:ext>
            </a:extLst>
          </p:cNvPr>
          <p:cNvSpPr txBox="1"/>
          <p:nvPr/>
        </p:nvSpPr>
        <p:spPr>
          <a:xfrm>
            <a:off x="7522367" y="2135843"/>
            <a:ext cx="731520" cy="430887"/>
          </a:xfrm>
          <a:prstGeom prst="rect">
            <a:avLst/>
          </a:prstGeom>
          <a:noFill/>
        </p:spPr>
        <p:txBody>
          <a:bodyPr wrap="square" rtlCol="0">
            <a:spAutoFit/>
          </a:bodyPr>
          <a:lstStyle/>
          <a:p>
            <a:pPr algn="ctr" fontAlgn="ctr"/>
            <a:r>
              <a:rPr lang="lv-LV" sz="1100" b="1" i="0" u="none" strike="noStrike" dirty="0">
                <a:solidFill>
                  <a:srgbClr val="FFFFFF"/>
                </a:solidFill>
                <a:effectLst/>
                <a:latin typeface="Verdana" panose="020B0604030504040204" pitchFamily="34" charset="0"/>
              </a:rPr>
              <a:t>Plāns 2028</a:t>
            </a:r>
          </a:p>
        </p:txBody>
      </p:sp>
      <p:sp>
        <p:nvSpPr>
          <p:cNvPr id="17" name="TextBox 16">
            <a:extLst>
              <a:ext uri="{FF2B5EF4-FFF2-40B4-BE49-F238E27FC236}">
                <a16:creationId xmlns:a16="http://schemas.microsoft.com/office/drawing/2014/main" id="{336B78D0-73DE-75C0-EB7A-38BDBEACABF2}"/>
              </a:ext>
            </a:extLst>
          </p:cNvPr>
          <p:cNvSpPr txBox="1"/>
          <p:nvPr/>
        </p:nvSpPr>
        <p:spPr>
          <a:xfrm>
            <a:off x="8870939" y="2262671"/>
            <a:ext cx="2028119" cy="276999"/>
          </a:xfrm>
          <a:prstGeom prst="rect">
            <a:avLst/>
          </a:prstGeom>
          <a:noFill/>
        </p:spPr>
        <p:txBody>
          <a:bodyPr wrap="none" rtlCol="0">
            <a:spAutoFit/>
          </a:bodyPr>
          <a:lstStyle/>
          <a:p>
            <a:r>
              <a:rPr lang="lv-LV" sz="1200" b="1" i="0" u="none" strike="noStrike">
                <a:solidFill>
                  <a:srgbClr val="FFFFFF"/>
                </a:solidFill>
                <a:effectLst/>
                <a:latin typeface="Verdana" panose="020B0604030504040204" pitchFamily="34" charset="0"/>
              </a:rPr>
              <a:t>Sasniegšanas iemesli</a:t>
            </a:r>
          </a:p>
        </p:txBody>
      </p:sp>
      <p:sp>
        <p:nvSpPr>
          <p:cNvPr id="18" name="TextBox 17">
            <a:extLst>
              <a:ext uri="{FF2B5EF4-FFF2-40B4-BE49-F238E27FC236}">
                <a16:creationId xmlns:a16="http://schemas.microsoft.com/office/drawing/2014/main" id="{0C11BAE5-DDFB-1E05-F7BA-BAA9FEE41EFA}"/>
              </a:ext>
            </a:extLst>
          </p:cNvPr>
          <p:cNvSpPr txBox="1"/>
          <p:nvPr/>
        </p:nvSpPr>
        <p:spPr>
          <a:xfrm>
            <a:off x="2584083" y="3290500"/>
            <a:ext cx="825867" cy="276999"/>
          </a:xfrm>
          <a:prstGeom prst="rect">
            <a:avLst/>
          </a:prstGeom>
          <a:noFill/>
        </p:spPr>
        <p:txBody>
          <a:bodyPr wrap="none" rtlCol="0">
            <a:spAutoFit/>
          </a:bodyPr>
          <a:lstStyle/>
          <a:p>
            <a:r>
              <a:rPr lang="lv-LV" sz="1200" dirty="0">
                <a:solidFill>
                  <a:srgbClr val="000000"/>
                </a:solidFill>
                <a:latin typeface="Verdana" panose="020B0604030504040204" pitchFamily="34" charset="0"/>
              </a:rPr>
              <a:t>336 522</a:t>
            </a:r>
            <a:endParaRPr lang="lv-LV" sz="1200" b="0" i="0" u="none" strike="noStrike" dirty="0">
              <a:solidFill>
                <a:srgbClr val="000000"/>
              </a:solidFill>
              <a:effectLst/>
              <a:latin typeface="Verdana" panose="020B0604030504040204" pitchFamily="34" charset="0"/>
            </a:endParaRPr>
          </a:p>
        </p:txBody>
      </p:sp>
      <p:sp>
        <p:nvSpPr>
          <p:cNvPr id="19" name="TextBox 18">
            <a:extLst>
              <a:ext uri="{FF2B5EF4-FFF2-40B4-BE49-F238E27FC236}">
                <a16:creationId xmlns:a16="http://schemas.microsoft.com/office/drawing/2014/main" id="{FB324B3E-8E18-41E2-4E8E-2145D77789F9}"/>
              </a:ext>
            </a:extLst>
          </p:cNvPr>
          <p:cNvSpPr txBox="1"/>
          <p:nvPr/>
        </p:nvSpPr>
        <p:spPr>
          <a:xfrm>
            <a:off x="3561156" y="3290500"/>
            <a:ext cx="891591" cy="276999"/>
          </a:xfrm>
          <a:prstGeom prst="rect">
            <a:avLst/>
          </a:prstGeom>
          <a:noFill/>
        </p:spPr>
        <p:txBody>
          <a:bodyPr wrap="none" rtlCol="0">
            <a:spAutoFit/>
          </a:bodyPr>
          <a:lstStyle/>
          <a:p>
            <a:r>
              <a:rPr lang="lv-LV" sz="1200" b="1" i="0" u="none" strike="noStrike" dirty="0">
                <a:solidFill>
                  <a:srgbClr val="000000"/>
                </a:solidFill>
                <a:effectLst/>
                <a:latin typeface="Verdana" panose="020B0604030504040204" pitchFamily="34" charset="0"/>
              </a:rPr>
              <a:t>240 000</a:t>
            </a:r>
          </a:p>
        </p:txBody>
      </p:sp>
      <p:sp>
        <p:nvSpPr>
          <p:cNvPr id="20" name="TextBox 19">
            <a:extLst>
              <a:ext uri="{FF2B5EF4-FFF2-40B4-BE49-F238E27FC236}">
                <a16:creationId xmlns:a16="http://schemas.microsoft.com/office/drawing/2014/main" id="{5BF918B6-2706-51DC-69DE-137FB25C268D}"/>
              </a:ext>
            </a:extLst>
          </p:cNvPr>
          <p:cNvSpPr txBox="1"/>
          <p:nvPr/>
        </p:nvSpPr>
        <p:spPr>
          <a:xfrm>
            <a:off x="4452747" y="3275108"/>
            <a:ext cx="944489" cy="276999"/>
          </a:xfrm>
          <a:prstGeom prst="rect">
            <a:avLst/>
          </a:prstGeom>
          <a:noFill/>
        </p:spPr>
        <p:txBody>
          <a:bodyPr wrap="none" rtlCol="0">
            <a:spAutoFit/>
          </a:bodyPr>
          <a:lstStyle/>
          <a:p>
            <a:r>
              <a:rPr lang="lv-LV" sz="1200" b="1" i="0" u="none" strike="noStrike" dirty="0">
                <a:solidFill>
                  <a:srgbClr val="000000"/>
                </a:solidFill>
                <a:effectLst/>
                <a:latin typeface="Verdana" panose="020B0604030504040204" pitchFamily="34" charset="0"/>
              </a:rPr>
              <a:t>343 205 </a:t>
            </a:r>
            <a:endParaRPr lang="lv-LV" sz="1400" b="1" i="0" u="none" strike="noStrike" dirty="0">
              <a:solidFill>
                <a:srgbClr val="000000"/>
              </a:solidFill>
              <a:effectLst/>
              <a:latin typeface="Verdana" panose="020B0604030504040204" pitchFamily="34" charset="0"/>
            </a:endParaRPr>
          </a:p>
        </p:txBody>
      </p:sp>
      <p:sp>
        <p:nvSpPr>
          <p:cNvPr id="21" name="TextBox 20">
            <a:extLst>
              <a:ext uri="{FF2B5EF4-FFF2-40B4-BE49-F238E27FC236}">
                <a16:creationId xmlns:a16="http://schemas.microsoft.com/office/drawing/2014/main" id="{4111B17C-C296-BC52-96D0-20F27934356C}"/>
              </a:ext>
            </a:extLst>
          </p:cNvPr>
          <p:cNvSpPr txBox="1"/>
          <p:nvPr/>
        </p:nvSpPr>
        <p:spPr>
          <a:xfrm>
            <a:off x="5507895" y="3290498"/>
            <a:ext cx="825867" cy="276999"/>
          </a:xfrm>
          <a:prstGeom prst="rect">
            <a:avLst/>
          </a:prstGeom>
          <a:noFill/>
        </p:spPr>
        <p:txBody>
          <a:bodyPr wrap="none" rtlCol="0">
            <a:spAutoFit/>
          </a:bodyPr>
          <a:lstStyle/>
          <a:p>
            <a:r>
              <a:rPr lang="lv-LV" sz="1200" b="0" i="0" u="none" strike="noStrike">
                <a:solidFill>
                  <a:srgbClr val="000000"/>
                </a:solidFill>
                <a:effectLst/>
                <a:latin typeface="Verdana" panose="020B0604030504040204" pitchFamily="34" charset="0"/>
              </a:rPr>
              <a:t>240 000</a:t>
            </a:r>
          </a:p>
        </p:txBody>
      </p:sp>
      <p:sp>
        <p:nvSpPr>
          <p:cNvPr id="22" name="TextBox 21">
            <a:extLst>
              <a:ext uri="{FF2B5EF4-FFF2-40B4-BE49-F238E27FC236}">
                <a16:creationId xmlns:a16="http://schemas.microsoft.com/office/drawing/2014/main" id="{B3511406-E4A9-6289-71D9-A4837CAC943C}"/>
              </a:ext>
            </a:extLst>
          </p:cNvPr>
          <p:cNvSpPr txBox="1"/>
          <p:nvPr/>
        </p:nvSpPr>
        <p:spPr>
          <a:xfrm>
            <a:off x="6445155" y="3290498"/>
            <a:ext cx="825867" cy="276999"/>
          </a:xfrm>
          <a:prstGeom prst="rect">
            <a:avLst/>
          </a:prstGeom>
          <a:noFill/>
        </p:spPr>
        <p:txBody>
          <a:bodyPr wrap="none" rtlCol="0">
            <a:spAutoFit/>
          </a:bodyPr>
          <a:lstStyle/>
          <a:p>
            <a:r>
              <a:rPr lang="lv-LV" sz="1200" b="0" i="0" u="none" strike="noStrike">
                <a:solidFill>
                  <a:srgbClr val="000000"/>
                </a:solidFill>
                <a:effectLst/>
                <a:latin typeface="Verdana" panose="020B0604030504040204" pitchFamily="34" charset="0"/>
              </a:rPr>
              <a:t>240 000</a:t>
            </a:r>
          </a:p>
        </p:txBody>
      </p:sp>
      <p:sp>
        <p:nvSpPr>
          <p:cNvPr id="23" name="TextBox 22">
            <a:extLst>
              <a:ext uri="{FF2B5EF4-FFF2-40B4-BE49-F238E27FC236}">
                <a16:creationId xmlns:a16="http://schemas.microsoft.com/office/drawing/2014/main" id="{C0489374-3D35-948B-24DB-238EA233A55A}"/>
              </a:ext>
            </a:extLst>
          </p:cNvPr>
          <p:cNvSpPr txBox="1"/>
          <p:nvPr/>
        </p:nvSpPr>
        <p:spPr>
          <a:xfrm>
            <a:off x="7376559" y="3290498"/>
            <a:ext cx="825867" cy="276999"/>
          </a:xfrm>
          <a:prstGeom prst="rect">
            <a:avLst/>
          </a:prstGeom>
          <a:noFill/>
        </p:spPr>
        <p:txBody>
          <a:bodyPr wrap="none" rtlCol="0">
            <a:spAutoFit/>
          </a:bodyPr>
          <a:lstStyle/>
          <a:p>
            <a:r>
              <a:rPr lang="lv-LV" sz="1200" b="0" i="0" u="none" strike="noStrike">
                <a:solidFill>
                  <a:srgbClr val="000000"/>
                </a:solidFill>
                <a:effectLst/>
                <a:latin typeface="Verdana" panose="020B0604030504040204" pitchFamily="34" charset="0"/>
              </a:rPr>
              <a:t>240 000</a:t>
            </a:r>
          </a:p>
        </p:txBody>
      </p:sp>
      <p:sp>
        <p:nvSpPr>
          <p:cNvPr id="26" name="Rectangle: Rounded Corners 25">
            <a:extLst>
              <a:ext uri="{FF2B5EF4-FFF2-40B4-BE49-F238E27FC236}">
                <a16:creationId xmlns:a16="http://schemas.microsoft.com/office/drawing/2014/main" id="{BBD54022-E85E-DAF0-8257-A2188D762225}"/>
              </a:ext>
            </a:extLst>
          </p:cNvPr>
          <p:cNvSpPr/>
          <p:nvPr/>
        </p:nvSpPr>
        <p:spPr>
          <a:xfrm>
            <a:off x="952500" y="4972050"/>
            <a:ext cx="3852982" cy="1538423"/>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5" name="Picture 24" descr="A group of people in a circle&#10;&#10;AI-generated content may be incorrect.">
            <a:extLst>
              <a:ext uri="{FF2B5EF4-FFF2-40B4-BE49-F238E27FC236}">
                <a16:creationId xmlns:a16="http://schemas.microsoft.com/office/drawing/2014/main" id="{AF095C55-96A6-C6A1-427A-DC51F2A757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770" y="4810125"/>
            <a:ext cx="983662" cy="1056879"/>
          </a:xfrm>
          <a:prstGeom prst="rect">
            <a:avLst/>
          </a:prstGeom>
        </p:spPr>
      </p:pic>
      <p:sp>
        <p:nvSpPr>
          <p:cNvPr id="27" name="TextBox 26">
            <a:extLst>
              <a:ext uri="{FF2B5EF4-FFF2-40B4-BE49-F238E27FC236}">
                <a16:creationId xmlns:a16="http://schemas.microsoft.com/office/drawing/2014/main" id="{E7D8A646-3C21-AFDC-CC78-61A51671714B}"/>
              </a:ext>
            </a:extLst>
          </p:cNvPr>
          <p:cNvSpPr txBox="1"/>
          <p:nvPr/>
        </p:nvSpPr>
        <p:spPr>
          <a:xfrm>
            <a:off x="1409332" y="5069202"/>
            <a:ext cx="3396149" cy="1384995"/>
          </a:xfrm>
          <a:prstGeom prst="rect">
            <a:avLst/>
          </a:prstGeom>
          <a:noFill/>
        </p:spPr>
        <p:txBody>
          <a:bodyPr wrap="square" rtlCol="0">
            <a:spAutoFit/>
          </a:bodyPr>
          <a:lstStyle/>
          <a:p>
            <a:r>
              <a:rPr lang="lv-LV" sz="1200" dirty="0">
                <a:solidFill>
                  <a:schemeClr val="tx1"/>
                </a:solidFill>
                <a:latin typeface="Verdana" panose="020B0604030504040204" pitchFamily="34" charset="0"/>
                <a:ea typeface="Verdana" panose="020B0604030504040204" pitchFamily="34" charset="0"/>
              </a:rPr>
              <a:t>Apmeklētāji Latvijas Nacionālajā dabas muzejā, Latvijas Nacionālajā botāniskajā dārzā, Dabas aizsardzības pārvaldes Dabas izglītības centros, Īpaši aizsargājamo dabas teritoriju apmeklētāju un informācijas centros, Līgatnes dabas takās</a:t>
            </a:r>
            <a:endParaRPr lang="lv-LV" sz="1200" dirty="0">
              <a:solidFill>
                <a:srgbClr val="FF0000"/>
              </a:solidFill>
              <a:latin typeface="Verdana" panose="020B0604030504040204" pitchFamily="34" charset="0"/>
              <a:ea typeface="Verdana" panose="020B0604030504040204" pitchFamily="34" charset="0"/>
            </a:endParaRPr>
          </a:p>
        </p:txBody>
      </p:sp>
      <p:cxnSp>
        <p:nvCxnSpPr>
          <p:cNvPr id="31" name="Straight Arrow Connector 30">
            <a:extLst>
              <a:ext uri="{FF2B5EF4-FFF2-40B4-BE49-F238E27FC236}">
                <a16:creationId xmlns:a16="http://schemas.microsoft.com/office/drawing/2014/main" id="{20203034-326F-B0ED-AA7D-6A8157A623D2}"/>
              </a:ext>
            </a:extLst>
          </p:cNvPr>
          <p:cNvCxnSpPr>
            <a:cxnSpLocks/>
          </p:cNvCxnSpPr>
          <p:nvPr/>
        </p:nvCxnSpPr>
        <p:spPr>
          <a:xfrm flipV="1">
            <a:off x="1052945" y="3594085"/>
            <a:ext cx="581463" cy="1296570"/>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E659CEBC-DAE5-3BF0-7411-AF09FA2EEE1D}"/>
              </a:ext>
            </a:extLst>
          </p:cNvPr>
          <p:cNvSpPr/>
          <p:nvPr/>
        </p:nvSpPr>
        <p:spPr>
          <a:xfrm>
            <a:off x="6762750" y="4962354"/>
            <a:ext cx="3852982" cy="1538423"/>
          </a:xfrm>
          <a:prstGeom prst="roundRect">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9" name="Picture 38" descr="A group of people in a circle&#10;&#10;AI-generated content may be incorrect.">
            <a:extLst>
              <a:ext uri="{FF2B5EF4-FFF2-40B4-BE49-F238E27FC236}">
                <a16:creationId xmlns:a16="http://schemas.microsoft.com/office/drawing/2014/main" id="{7736E843-5C19-1088-590F-A3724C00B0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0665" y="4779321"/>
            <a:ext cx="1020357" cy="1047417"/>
          </a:xfrm>
          <a:prstGeom prst="rect">
            <a:avLst/>
          </a:prstGeom>
        </p:spPr>
      </p:pic>
      <p:sp>
        <p:nvSpPr>
          <p:cNvPr id="40" name="TextBox 39">
            <a:extLst>
              <a:ext uri="{FF2B5EF4-FFF2-40B4-BE49-F238E27FC236}">
                <a16:creationId xmlns:a16="http://schemas.microsoft.com/office/drawing/2014/main" id="{41F230D9-7A06-1941-10BD-A56430E3D411}"/>
              </a:ext>
            </a:extLst>
          </p:cNvPr>
          <p:cNvSpPr txBox="1"/>
          <p:nvPr/>
        </p:nvSpPr>
        <p:spPr>
          <a:xfrm>
            <a:off x="7198030" y="5180154"/>
            <a:ext cx="3206478" cy="1015663"/>
          </a:xfrm>
          <a:prstGeom prst="rect">
            <a:avLst/>
          </a:prstGeom>
          <a:noFill/>
        </p:spPr>
        <p:txBody>
          <a:bodyPr wrap="square" rtlCol="0">
            <a:spAutoFit/>
          </a:bodyPr>
          <a:lstStyle/>
          <a:p>
            <a:r>
              <a:rPr lang="lv-LV" sz="1200" dirty="0">
                <a:solidFill>
                  <a:schemeClr val="tx1"/>
                </a:solidFill>
                <a:latin typeface="Verdana" panose="020B0604030504040204" pitchFamily="34" charset="0"/>
                <a:ea typeface="Verdana" panose="020B0604030504040204" pitchFamily="34" charset="0"/>
              </a:rPr>
              <a:t>Tiek paredzēts, ka apmeklētāju skaits samazināsies sakarā ar finansējuma samazinājumu, daļa infrastruktūras objektu būs avārijas stāvoklī un slēdzami</a:t>
            </a:r>
          </a:p>
        </p:txBody>
      </p:sp>
      <p:cxnSp>
        <p:nvCxnSpPr>
          <p:cNvPr id="42" name="Straight Arrow Connector 41">
            <a:extLst>
              <a:ext uri="{FF2B5EF4-FFF2-40B4-BE49-F238E27FC236}">
                <a16:creationId xmlns:a16="http://schemas.microsoft.com/office/drawing/2014/main" id="{3E4A2927-EA75-9CD6-723C-FE9D55B83B61}"/>
              </a:ext>
            </a:extLst>
          </p:cNvPr>
          <p:cNvCxnSpPr/>
          <p:nvPr/>
        </p:nvCxnSpPr>
        <p:spPr>
          <a:xfrm flipH="1" flipV="1">
            <a:off x="6879063" y="3846102"/>
            <a:ext cx="171450" cy="1128280"/>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C44D191-B042-1924-8CEB-0C18EBAF7344}"/>
              </a:ext>
            </a:extLst>
          </p:cNvPr>
          <p:cNvSpPr txBox="1"/>
          <p:nvPr/>
        </p:nvSpPr>
        <p:spPr>
          <a:xfrm>
            <a:off x="5152086" y="3198165"/>
            <a:ext cx="290322" cy="369332"/>
          </a:xfrm>
          <a:prstGeom prst="rect">
            <a:avLst/>
          </a:prstGeom>
          <a:noFill/>
        </p:spPr>
        <p:txBody>
          <a:bodyPr wrap="square">
            <a:spAutoFit/>
          </a:bodyPr>
          <a:lstStyle/>
          <a:p>
            <a:r>
              <a:rPr lang="lv-LV" sz="1800" b="1" i="0" u="none" strike="noStrike" dirty="0">
                <a:solidFill>
                  <a:srgbClr val="29702A"/>
                </a:solidFill>
                <a:effectLst/>
                <a:latin typeface="Wingdings 3" panose="05040102010807070707" pitchFamily="18" charset="2"/>
              </a:rPr>
              <a:t>#</a:t>
            </a:r>
            <a:endParaRPr lang="lv-LV" dirty="0"/>
          </a:p>
        </p:txBody>
      </p:sp>
    </p:spTree>
    <p:extLst>
      <p:ext uri="{BB962C8B-B14F-4D97-AF65-F5344CB8AC3E}">
        <p14:creationId xmlns:p14="http://schemas.microsoft.com/office/powerpoint/2010/main" val="3659589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78821-0ACF-314D-7C87-3D3B65D7B1CE}"/>
            </a:ext>
          </a:extLst>
        </p:cNvPr>
        <p:cNvGrpSpPr/>
        <p:nvPr/>
      </p:nvGrpSpPr>
      <p:grpSpPr>
        <a:xfrm>
          <a:off x="0" y="0"/>
          <a:ext cx="0" cy="0"/>
          <a:chOff x="0" y="0"/>
          <a:chExt cx="0" cy="0"/>
        </a:xfrm>
      </p:grpSpPr>
      <p:sp>
        <p:nvSpPr>
          <p:cNvPr id="43" name="Title 1">
            <a:extLst>
              <a:ext uri="{FF2B5EF4-FFF2-40B4-BE49-F238E27FC236}">
                <a16:creationId xmlns:a16="http://schemas.microsoft.com/office/drawing/2014/main" id="{57440272-2CB8-7B52-35F6-66D67555F896}"/>
              </a:ext>
            </a:extLst>
          </p:cNvPr>
          <p:cNvSpPr>
            <a:spLocks noGrp="1"/>
          </p:cNvSpPr>
          <p:nvPr>
            <p:ph type="title"/>
          </p:nvPr>
        </p:nvSpPr>
        <p:spPr>
          <a:xfrm>
            <a:off x="2517581" y="215581"/>
            <a:ext cx="8852758" cy="1066799"/>
          </a:xfrm>
        </p:spPr>
        <p:txBody>
          <a:bodyPr>
            <a:normAutofit/>
          </a:bodyPr>
          <a:lstStyle/>
          <a:p>
            <a:pPr algn="ctr"/>
            <a:r>
              <a:rPr lang="lv-LV" sz="1800" dirty="0">
                <a:solidFill>
                  <a:srgbClr val="008000"/>
                </a:solidFill>
              </a:rPr>
              <a:t>3. Reģionu attīstības, teritoriālās sadarbības, publisko pakalpojumu un digitālās transformācijas politikas īstenošana</a:t>
            </a:r>
            <a:endParaRPr lang="lv-LV" sz="1800" dirty="0">
              <a:solidFill>
                <a:srgbClr val="008000"/>
              </a:solidFill>
              <a:cs typeface="Times New Roman" panose="02020603050405020304" pitchFamily="18" charset="0"/>
            </a:endParaRPr>
          </a:p>
        </p:txBody>
      </p:sp>
      <p:graphicFrame>
        <p:nvGraphicFramePr>
          <p:cNvPr id="2" name="Content Placeholder 5">
            <a:extLst>
              <a:ext uri="{FF2B5EF4-FFF2-40B4-BE49-F238E27FC236}">
                <a16:creationId xmlns:a16="http://schemas.microsoft.com/office/drawing/2014/main" id="{4BEE8087-00B2-8233-C8D0-4B143ACED740}"/>
              </a:ext>
            </a:extLst>
          </p:cNvPr>
          <p:cNvGraphicFramePr>
            <a:graphicFrameLocks/>
          </p:cNvGraphicFramePr>
          <p:nvPr>
            <p:extLst>
              <p:ext uri="{D42A27DB-BD31-4B8C-83A1-F6EECF244321}">
                <p14:modId xmlns:p14="http://schemas.microsoft.com/office/powerpoint/2010/main" val="1342230839"/>
              </p:ext>
            </p:extLst>
          </p:nvPr>
        </p:nvGraphicFramePr>
        <p:xfrm>
          <a:off x="6096000" y="1558552"/>
          <a:ext cx="5590030" cy="2447275"/>
        </p:xfrm>
        <a:graphic>
          <a:graphicData uri="http://schemas.openxmlformats.org/drawingml/2006/table">
            <a:tbl>
              <a:tblPr firstRow="1" bandRow="1">
                <a:tableStyleId>{5C22544A-7EE6-4342-B048-85BDC9FD1C3A}</a:tableStyleId>
              </a:tblPr>
              <a:tblGrid>
                <a:gridCol w="2331420">
                  <a:extLst>
                    <a:ext uri="{9D8B030D-6E8A-4147-A177-3AD203B41FA5}">
                      <a16:colId xmlns:a16="http://schemas.microsoft.com/office/drawing/2014/main" val="2549937459"/>
                    </a:ext>
                  </a:extLst>
                </a:gridCol>
                <a:gridCol w="1352152">
                  <a:extLst>
                    <a:ext uri="{9D8B030D-6E8A-4147-A177-3AD203B41FA5}">
                      <a16:colId xmlns:a16="http://schemas.microsoft.com/office/drawing/2014/main" val="832920660"/>
                    </a:ext>
                  </a:extLst>
                </a:gridCol>
                <a:gridCol w="1019443">
                  <a:extLst>
                    <a:ext uri="{9D8B030D-6E8A-4147-A177-3AD203B41FA5}">
                      <a16:colId xmlns:a16="http://schemas.microsoft.com/office/drawing/2014/main" val="3079884379"/>
                    </a:ext>
                  </a:extLst>
                </a:gridCol>
                <a:gridCol w="887015">
                  <a:extLst>
                    <a:ext uri="{9D8B030D-6E8A-4147-A177-3AD203B41FA5}">
                      <a16:colId xmlns:a16="http://schemas.microsoft.com/office/drawing/2014/main" val="273717677"/>
                    </a:ext>
                  </a:extLst>
                </a:gridCol>
              </a:tblGrid>
              <a:tr h="574962">
                <a:tc>
                  <a:txBody>
                    <a:bodyPr/>
                    <a:lstStyle/>
                    <a:p>
                      <a:pPr algn="l"/>
                      <a:r>
                        <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rPr>
                        <a:t>Politikas rezultatīvie rādītāji</a:t>
                      </a:r>
                    </a:p>
                  </a:txBody>
                  <a:tcPr anchor="ctr">
                    <a:solidFill>
                      <a:schemeClr val="bg1">
                        <a:lumMod val="95000"/>
                      </a:schemeClr>
                    </a:solidFill>
                  </a:tcPr>
                </a:tc>
                <a:tc>
                  <a:txBody>
                    <a:bodyPr/>
                    <a:lstStyle/>
                    <a:p>
                      <a:pPr algn="ctr"/>
                      <a:r>
                        <a:rPr lang="lv-LV" sz="1100" noProof="0" dirty="0">
                          <a:solidFill>
                            <a:schemeClr val="tx1"/>
                          </a:solidFill>
                          <a:latin typeface="Verdana" panose="020B0604030504040204" pitchFamily="34" charset="0"/>
                          <a:ea typeface="Verdana" panose="020B0604030504040204" pitchFamily="34" charset="0"/>
                          <a:cs typeface="Times New Roman" panose="02020603050405020304" pitchFamily="18" charset="0"/>
                        </a:rPr>
                        <a:t>Faktiskā</a:t>
                      </a:r>
                      <a:r>
                        <a:rPr lang="en-US" sz="1100" dirty="0">
                          <a:solidFill>
                            <a:schemeClr val="tx1"/>
                          </a:solidFill>
                          <a:latin typeface="Verdana" panose="020B0604030504040204" pitchFamily="34" charset="0"/>
                          <a:ea typeface="Verdana" panose="020B0604030504040204" pitchFamily="34" charset="0"/>
                          <a:cs typeface="Times New Roman" panose="02020603050405020304" pitchFamily="18" charset="0"/>
                        </a:rPr>
                        <a:t> </a:t>
                      </a:r>
                      <a:r>
                        <a:rPr lang="lv-LV" sz="1100" noProof="0" dirty="0">
                          <a:solidFill>
                            <a:schemeClr val="tx1"/>
                          </a:solidFill>
                          <a:latin typeface="Verdana" panose="020B0604030504040204" pitchFamily="34" charset="0"/>
                          <a:ea typeface="Verdana" panose="020B0604030504040204" pitchFamily="34" charset="0"/>
                          <a:cs typeface="Times New Roman" panose="02020603050405020304" pitchFamily="18" charset="0"/>
                        </a:rPr>
                        <a:t>vērtība</a:t>
                      </a:r>
                    </a:p>
                  </a:txBody>
                  <a:tcPr anchor="ctr">
                    <a:solidFill>
                      <a:schemeClr val="bg1">
                        <a:lumMod val="95000"/>
                      </a:schemeClr>
                    </a:solidFill>
                  </a:tcPr>
                </a:tc>
                <a:tc>
                  <a:txBody>
                    <a:bodyPr/>
                    <a:lstStyle/>
                    <a:p>
                      <a:pPr algn="ctr"/>
                      <a:r>
                        <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rPr>
                        <a:t>Faktiskā vērtība</a:t>
                      </a:r>
                    </a:p>
                  </a:txBody>
                  <a:tcPr anchor="ctr">
                    <a:solidFill>
                      <a:schemeClr val="accent3">
                        <a:lumMod val="40000"/>
                        <a:lumOff val="60000"/>
                      </a:schemeClr>
                    </a:solidFill>
                  </a:tcPr>
                </a:tc>
                <a:tc>
                  <a:txBody>
                    <a:bodyPr/>
                    <a:lstStyle/>
                    <a:p>
                      <a:pPr algn="ctr"/>
                      <a:r>
                        <a:rPr lang="lv-LV" sz="1100" noProof="0" dirty="0">
                          <a:solidFill>
                            <a:schemeClr val="tx1"/>
                          </a:solidFill>
                          <a:latin typeface="Verdana" panose="020B0604030504040204" pitchFamily="34" charset="0"/>
                          <a:ea typeface="Verdana" panose="020B0604030504040204" pitchFamily="34" charset="0"/>
                          <a:cs typeface="Times New Roman" panose="02020603050405020304" pitchFamily="18" charset="0"/>
                        </a:rPr>
                        <a:t>Plānotā vērtība</a:t>
                      </a:r>
                    </a:p>
                  </a:txBody>
                  <a:tcPr anchor="ctr">
                    <a:solidFill>
                      <a:schemeClr val="accent5">
                        <a:lumMod val="20000"/>
                        <a:lumOff val="80000"/>
                      </a:schemeClr>
                    </a:solidFill>
                  </a:tcPr>
                </a:tc>
                <a:extLst>
                  <a:ext uri="{0D108BD9-81ED-4DB2-BD59-A6C34878D82A}">
                    <a16:rowId xmlns:a16="http://schemas.microsoft.com/office/drawing/2014/main" val="1037787996"/>
                  </a:ext>
                </a:extLst>
              </a:tr>
              <a:tr h="18723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rPr>
                        <a:t>Reģionālā IKP starpība – četru mazāk attīstīto plānošanas reģionu vidējais IKP uz vienu iedzīvotāju līmenis pret augstāk attīstīto plānošanas reģionu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rPr>
                        <a:t>ES fondu investīciju rezultātā jaunradītās darbavietas privātajos komersantos (skaits)</a:t>
                      </a:r>
                    </a:p>
                  </a:txBody>
                  <a:tcPr anchor="ctr">
                    <a:solidFill>
                      <a:schemeClr val="bg1">
                        <a:lumMod val="95000"/>
                      </a:schemeClr>
                    </a:solidFill>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rPr>
                        <a:t>43,7        (2022)</a:t>
                      </a:r>
                    </a:p>
                    <a:p>
                      <a:pPr algn="ctr"/>
                      <a:endPar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r>
                        <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rPr>
                        <a:t>373</a:t>
                      </a:r>
                    </a:p>
                    <a:p>
                      <a:pPr algn="ctr"/>
                      <a:r>
                        <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rPr>
                        <a:t>(2023) </a:t>
                      </a:r>
                    </a:p>
                  </a:txBody>
                  <a:tcPr anchor="ctr">
                    <a:solidFill>
                      <a:schemeClr val="bg1">
                        <a:lumMod val="95000"/>
                      </a:schemeClr>
                    </a:solidFill>
                  </a:tcP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100" b="1" dirty="0">
                          <a:solidFill>
                            <a:schemeClr val="tx1"/>
                          </a:solidFill>
                          <a:latin typeface="Verdana" panose="020B0604030504040204" pitchFamily="34" charset="0"/>
                          <a:ea typeface="Verdana" panose="020B0604030504040204" pitchFamily="34" charset="0"/>
                          <a:cs typeface="Times New Roman" panose="02020603050405020304" pitchFamily="18" charset="0"/>
                        </a:rPr>
                        <a:t>43 </a:t>
                      </a:r>
                    </a:p>
                    <a:p>
                      <a:pPr marL="0" marR="0" lvl="0" indent="0" algn="ctr" defTabSz="939575" rtl="0" eaLnBrk="1" fontAlgn="auto" latinLnBrk="0" hangingPunct="1">
                        <a:lnSpc>
                          <a:spcPct val="100000"/>
                        </a:lnSpc>
                        <a:spcBef>
                          <a:spcPts val="0"/>
                        </a:spcBef>
                        <a:spcAft>
                          <a:spcPts val="0"/>
                        </a:spcAft>
                        <a:buClrTx/>
                        <a:buSzTx/>
                        <a:buFontTx/>
                        <a:buNone/>
                        <a:tabLst/>
                        <a:defRPr/>
                      </a:pPr>
                      <a:r>
                        <a:rPr lang="lv-LV" sz="1100" b="1" dirty="0">
                          <a:solidFill>
                            <a:schemeClr val="tx1"/>
                          </a:solidFill>
                          <a:latin typeface="Verdana" panose="020B0604030504040204" pitchFamily="34" charset="0"/>
                          <a:ea typeface="Verdana" panose="020B0604030504040204" pitchFamily="34" charset="0"/>
                          <a:cs typeface="Times New Roman" panose="02020603050405020304" pitchFamily="18" charset="0"/>
                        </a:rPr>
                        <a:t>(2023)</a:t>
                      </a:r>
                    </a:p>
                    <a:p>
                      <a:pPr algn="ctr"/>
                      <a:endParaRPr lang="lv-LV" sz="1100" b="1"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lv-LV" sz="1100" b="1"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lv-LV" sz="1100" b="1"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r>
                        <a:rPr lang="lv-LV" sz="1100" b="1" dirty="0">
                          <a:solidFill>
                            <a:schemeClr val="tx1"/>
                          </a:solidFill>
                          <a:latin typeface="Verdana" panose="020B0604030504040204" pitchFamily="34" charset="0"/>
                          <a:ea typeface="Verdana" panose="020B0604030504040204" pitchFamily="34" charset="0"/>
                          <a:cs typeface="Times New Roman" panose="02020603050405020304" pitchFamily="18" charset="0"/>
                        </a:rPr>
                        <a:t>5 334      (2025)</a:t>
                      </a:r>
                    </a:p>
                  </a:txBody>
                  <a:tcPr anchor="ctr">
                    <a:solidFill>
                      <a:schemeClr val="accent3">
                        <a:lumMod val="40000"/>
                        <a:lumOff val="60000"/>
                      </a:schemeClr>
                    </a:solidFill>
                  </a:tcPr>
                </a:tc>
                <a:tc>
                  <a:txBody>
                    <a:bodyPr/>
                    <a:lstStyle/>
                    <a:p>
                      <a:pPr algn="ctr"/>
                      <a:r>
                        <a:rPr lang="lv-LV" sz="1100" b="0" dirty="0">
                          <a:solidFill>
                            <a:schemeClr val="tx1"/>
                          </a:solidFill>
                          <a:latin typeface="Verdana" panose="020B0604030504040204" pitchFamily="34" charset="0"/>
                          <a:ea typeface="Verdana" panose="020B0604030504040204" pitchFamily="34" charset="0"/>
                          <a:cs typeface="Times New Roman" panose="02020603050405020304" pitchFamily="18" charset="0"/>
                        </a:rPr>
                        <a:t>55</a:t>
                      </a:r>
                    </a:p>
                    <a:p>
                      <a:pPr marL="0" marR="0" lvl="0" indent="0" algn="ctr" defTabSz="939575" rtl="0" eaLnBrk="1" fontAlgn="auto" latinLnBrk="0" hangingPunct="1">
                        <a:lnSpc>
                          <a:spcPct val="100000"/>
                        </a:lnSpc>
                        <a:spcBef>
                          <a:spcPts val="0"/>
                        </a:spcBef>
                        <a:spcAft>
                          <a:spcPts val="0"/>
                        </a:spcAft>
                        <a:buClrTx/>
                        <a:buSzTx/>
                        <a:buFontTx/>
                        <a:buNone/>
                        <a:tabLst/>
                        <a:defRPr/>
                      </a:pPr>
                      <a:r>
                        <a:rPr lang="lv-LV" sz="1100" noProof="0" dirty="0">
                          <a:solidFill>
                            <a:schemeClr val="tx1"/>
                          </a:solidFill>
                          <a:latin typeface="Verdana" panose="020B0604030504040204" pitchFamily="34" charset="0"/>
                          <a:ea typeface="Verdana" panose="020B0604030504040204" pitchFamily="34" charset="0"/>
                          <a:cs typeface="Times New Roman" panose="02020603050405020304" pitchFamily="18" charset="0"/>
                        </a:rPr>
                        <a:t>(2027)</a:t>
                      </a:r>
                      <a:endParaRPr lang="lv-LV" sz="110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lv-LV" sz="1100" b="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lv-LV" sz="1100" b="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endParaRPr lang="lv-LV" sz="1100" b="0" dirty="0">
                        <a:solidFill>
                          <a:schemeClr val="tx1"/>
                        </a:solidFill>
                        <a:latin typeface="Verdana" panose="020B0604030504040204" pitchFamily="34" charset="0"/>
                        <a:ea typeface="Verdana" panose="020B0604030504040204" pitchFamily="34" charset="0"/>
                        <a:cs typeface="Times New Roman" panose="02020603050405020304" pitchFamily="18" charset="0"/>
                      </a:endParaRPr>
                    </a:p>
                    <a:p>
                      <a:pPr algn="ctr"/>
                      <a:r>
                        <a:rPr lang="lv-LV" sz="1100" b="0" dirty="0">
                          <a:solidFill>
                            <a:schemeClr val="tx1"/>
                          </a:solidFill>
                          <a:latin typeface="Verdana" panose="020B0604030504040204" pitchFamily="34" charset="0"/>
                          <a:ea typeface="Verdana" panose="020B0604030504040204" pitchFamily="34" charset="0"/>
                          <a:cs typeface="Times New Roman" panose="02020603050405020304" pitchFamily="18" charset="0"/>
                        </a:rPr>
                        <a:t>5 228</a:t>
                      </a:r>
                    </a:p>
                    <a:p>
                      <a:pPr algn="ctr"/>
                      <a:r>
                        <a:rPr lang="lv-LV" sz="1100" b="0" dirty="0">
                          <a:solidFill>
                            <a:schemeClr val="tx1"/>
                          </a:solidFill>
                          <a:latin typeface="Verdana" panose="020B0604030504040204" pitchFamily="34" charset="0"/>
                          <a:ea typeface="Verdana" panose="020B0604030504040204" pitchFamily="34" charset="0"/>
                          <a:cs typeface="Times New Roman" panose="02020603050405020304" pitchFamily="18" charset="0"/>
                        </a:rPr>
                        <a:t>(2028)</a:t>
                      </a:r>
                    </a:p>
                  </a:txBody>
                  <a:tcPr anchor="ctr">
                    <a:solidFill>
                      <a:schemeClr val="accent5">
                        <a:lumMod val="20000"/>
                        <a:lumOff val="80000"/>
                      </a:schemeClr>
                    </a:solidFill>
                  </a:tcPr>
                </a:tc>
                <a:extLst>
                  <a:ext uri="{0D108BD9-81ED-4DB2-BD59-A6C34878D82A}">
                    <a16:rowId xmlns:a16="http://schemas.microsoft.com/office/drawing/2014/main" val="3817396710"/>
                  </a:ext>
                </a:extLst>
              </a:tr>
            </a:tbl>
          </a:graphicData>
        </a:graphic>
      </p:graphicFrame>
      <p:sp>
        <p:nvSpPr>
          <p:cNvPr id="5" name="Title 1">
            <a:extLst>
              <a:ext uri="{FF2B5EF4-FFF2-40B4-BE49-F238E27FC236}">
                <a16:creationId xmlns:a16="http://schemas.microsoft.com/office/drawing/2014/main" id="{4B65ABC3-DB85-F0AD-BE66-5CCCA4CAA873}"/>
              </a:ext>
            </a:extLst>
          </p:cNvPr>
          <p:cNvSpPr txBox="1">
            <a:spLocks/>
          </p:cNvSpPr>
          <p:nvPr/>
        </p:nvSpPr>
        <p:spPr>
          <a:xfrm>
            <a:off x="1327523" y="1483681"/>
            <a:ext cx="4021820" cy="3642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lv-LV" sz="16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3. Jomas izdevumi, milj. </a:t>
            </a:r>
            <a:r>
              <a:rPr kumimoji="0" lang="lv-LV" sz="12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euro</a:t>
            </a:r>
            <a:endPar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6" name="Content Placeholder 3">
            <a:extLst>
              <a:ext uri="{FF2B5EF4-FFF2-40B4-BE49-F238E27FC236}">
                <a16:creationId xmlns:a16="http://schemas.microsoft.com/office/drawing/2014/main" id="{7347A83A-D612-60A6-5F41-FFE2B4BFDA04}"/>
              </a:ext>
            </a:extLst>
          </p:cNvPr>
          <p:cNvSpPr txBox="1">
            <a:spLocks/>
          </p:cNvSpPr>
          <p:nvPr/>
        </p:nvSpPr>
        <p:spPr>
          <a:xfrm>
            <a:off x="138684" y="3873361"/>
            <a:ext cx="11914632" cy="2984639"/>
          </a:xfrm>
          <a:prstGeom prst="rect">
            <a:avLst/>
          </a:prstGeom>
          <a:ln>
            <a:solidFill>
              <a:schemeClr val="accent1"/>
            </a:solidFill>
          </a:ln>
        </p:spPr>
        <p:txBody>
          <a:bodyPr>
            <a:noAutofit/>
          </a:bodyPr>
          <a:lst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0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Reģionu attīstības, teritoriālās sadarbības darba virzienā  </a:t>
            </a:r>
            <a:r>
              <a:rPr kumimoji="0" lang="lv-LV"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nodrošināta plānošanas reģionu pamatfunkciju izpilde un attīstības procesu koordinācija, īstenoti atbalsta pasākumi </a:t>
            </a:r>
            <a:r>
              <a:rPr kumimoji="0" lang="lv-LV" sz="10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rPr>
              <a:t>remigrācijas</a:t>
            </a:r>
            <a:r>
              <a:rPr kumimoji="0" lang="lv-LV"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veicināšanai (reģionālo </a:t>
            </a:r>
            <a:r>
              <a:rPr kumimoji="0" lang="lv-LV" sz="10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rPr>
              <a:t>remigrācijas</a:t>
            </a:r>
            <a:r>
              <a:rPr kumimoji="0" lang="lv-LV"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koordinatoru tīkls), kā arī nodrošināts atbalsts Latgales speciālās ekonomiskās zonas (SEZ) kapacitātes stiprināšanai. No kopumā 11 rādītājiem sekmīgi sasniegti vai pārsniegti ir 10. Atlikušajā 1 rādītājā (atzinumu sniegšanu pašvaldībām  par vietējo pašvaldību attīstības stratēģiju un attīstības programmu projektiem) konstatētā  novirze (26,7%) ir pamatota ar objektīviem ārējiem apstākļiem, jo atzinumi sniegti atbilstoši pašvaldību pieprasījumam, kuru skaitu iepriekš grūti prognozēt. Nodrošinātas pašvaldību darbinieku apmācības, īstenoti uzņēmējdarbības veicināšanas pasākumi. Nodrošinātas 15 (plānots 13) konsultācijas potenciālajiem investoriem ražošanas un pakalpojumu attīstībai nepieciešamās infrastruktūras atrašanai un attīstībai, īstenotas tirdzniecības misijas, dalība gadatirgos un citi uzņēmējdarbību veicinoši pasākumi - kopā 26 (plānots 10). Plānošanas reģionu atbalsta pasākumos iesaistīti 989 komersanti (plānots 750). Vienlaikus nodrošināts </a:t>
            </a:r>
            <a:r>
              <a:rPr kumimoji="0" lang="lv-LV" sz="10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rPr>
              <a:t>remigrācijas</a:t>
            </a:r>
            <a:r>
              <a:rPr kumimoji="0" lang="lv-LV"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atbalsts (ar koordinatoru palīdzību pārskata periodā atgriezušies 882 cilvēki) un Latgales SEZ kapacitātes stiprināšana (noslēgti 19 līgumi, </a:t>
            </a:r>
            <a:r>
              <a:rPr kumimoji="0" lang="lv-LV" sz="10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rPr>
              <a:t>jaunizveidotas</a:t>
            </a:r>
            <a:r>
              <a:rPr kumimoji="0" lang="lv-LV"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83 darba vietas). </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000" b="1" i="0" u="none" strike="noStrike" kern="1200" cap="none" spc="0" normalizeH="0" baseline="0" noProof="0" dirty="0">
                <a:ln>
                  <a:noFill/>
                </a:ln>
                <a:effectLst/>
                <a:uLnTx/>
                <a:uFillTx/>
                <a:latin typeface="Verdana" panose="020B0604030504040204" pitchFamily="34" charset="0"/>
                <a:ea typeface="Verdana" panose="020B0604030504040204" pitchFamily="34" charset="0"/>
              </a:rPr>
              <a:t>Publisko pakalpojumu un digitālās transformācijas politikas īstenošanas ietvaros </a:t>
            </a:r>
            <a:r>
              <a:rPr kumimoji="0" lang="lv-LV"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novērtēti 23 rezultatīvie rādītāji; to vidējā izpilde pret plānu ir 101,9%. Tas nozīmē, ka vairākums mērķu ir sasniegti vai pārsniegti, un (pie nemainīgiem resursiem) tas liecina par labu izmaksu efektivitāti. </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Augstas efektivitātes rezultatīvie rādītāji: Oficiālo elektronisko adrešu informācijas sistēmas lietotāju skaits: izpilde 209,8% pret plānu. Rādītājs ievērojami pārsniedz prognozi, kas norāda uz pakalpojuma strauju pieprasījumu. EIS e‑katalogu specifikāciju pirkumi: 120,0% pret plānu – augstāka centralizēto iepirkumu izmantošana.  VISS “Maksājumu modulis” izmantošana: 116,0% pret plānu. </a:t>
            </a:r>
          </a:p>
          <a:p>
            <a:pPr marL="0" marR="0" lvl="0" indent="0" algn="just" defTabSz="938213"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lv-LV"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Pieejamības mērķi: RAIM/ESVIS/VIRSIS/latvija.gov.lv u.c. pārsvarā sasniegti 100% vai nedaudz pārsniegti (~100–101%), kas atbilst paredzamai un efektīvai infrastruktūras uzturēšanai. Programmas ietvaros noteiktie mērķi pārsvarā ir sasniegti, vairākās pozīcijās — būtiski pārsniegti. Sistēmu pieejamības mērķi pārsvarā sasniegti (~100%), apliecinot stabilu un efektīvu koplietošanas infrastruktūras uzturēšanu. Programmas darbība vērtējama kā atbilstoša piešķirtajiem resursiem. Novirzes atsevišķu rādītāju izpildē ir pamatotas ar objektīviem ārējiem apstākļiem. Prioritāra pasākuma "Valsts IKT </a:t>
            </a:r>
            <a:r>
              <a:rPr kumimoji="0" lang="lv-LV" sz="1000" b="0" i="0" u="none" strike="noStrike" kern="1200" cap="none" spc="0" normalizeH="0" baseline="0" noProof="0" dirty="0" err="1">
                <a:ln>
                  <a:noFill/>
                </a:ln>
                <a:effectLst/>
                <a:uLnTx/>
                <a:uFillTx/>
                <a:latin typeface="Verdana" panose="020B0604030504040204" pitchFamily="34" charset="0"/>
                <a:ea typeface="Verdana" panose="020B0604030504040204" pitchFamily="34" charset="0"/>
              </a:rPr>
              <a:t>profesionalizācija</a:t>
            </a:r>
            <a:r>
              <a:rPr kumimoji="0" lang="lv-LV" sz="10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 - Valsts digitālā attīstība" rādītāji sasniegti 100% un aktivitātes īstenotas izmaksu ziņā efektīvi, sasniedzot nozīmīgus operatīvos un stratēģiskos rezultātus. Jomas īstenošana vērtējama kā sekmīga un efektīva.</a:t>
            </a:r>
          </a:p>
        </p:txBody>
      </p:sp>
      <p:sp>
        <p:nvSpPr>
          <p:cNvPr id="8" name="TextBox 7">
            <a:extLst>
              <a:ext uri="{FF2B5EF4-FFF2-40B4-BE49-F238E27FC236}">
                <a16:creationId xmlns:a16="http://schemas.microsoft.com/office/drawing/2014/main" id="{C612FA04-6F66-0C9E-8F4C-E7EC42C4E6DA}"/>
              </a:ext>
            </a:extLst>
          </p:cNvPr>
          <p:cNvSpPr txBox="1"/>
          <p:nvPr/>
        </p:nvSpPr>
        <p:spPr>
          <a:xfrm>
            <a:off x="2320346" y="1238880"/>
            <a:ext cx="9566576" cy="276999"/>
          </a:xfrm>
          <a:prstGeom prst="rect">
            <a:avLst/>
          </a:prstGeom>
          <a:solidFill>
            <a:srgbClr val="F4E285"/>
          </a:solid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Politikas mērķis: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reģionu potenciāla attīstība un ekonomisko atšķirību mazināšana</a:t>
            </a:r>
          </a:p>
        </p:txBody>
      </p:sp>
      <p:graphicFrame>
        <p:nvGraphicFramePr>
          <p:cNvPr id="3" name="Chart 2">
            <a:extLst>
              <a:ext uri="{FF2B5EF4-FFF2-40B4-BE49-F238E27FC236}">
                <a16:creationId xmlns:a16="http://schemas.microsoft.com/office/drawing/2014/main" id="{CFB98D7F-61A1-6DC1-E737-06300CDB8150}"/>
              </a:ext>
            </a:extLst>
          </p:cNvPr>
          <p:cNvGraphicFramePr>
            <a:graphicFrameLocks/>
          </p:cNvGraphicFramePr>
          <p:nvPr>
            <p:extLst>
              <p:ext uri="{D42A27DB-BD31-4B8C-83A1-F6EECF244321}">
                <p14:modId xmlns:p14="http://schemas.microsoft.com/office/powerpoint/2010/main" val="2419848687"/>
              </p:ext>
            </p:extLst>
          </p:nvPr>
        </p:nvGraphicFramePr>
        <p:xfrm>
          <a:off x="725171" y="1831108"/>
          <a:ext cx="5433086" cy="214829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53B82B32-79AC-6521-5D57-5D811769860B}"/>
              </a:ext>
            </a:extLst>
          </p:cNvPr>
          <p:cNvSpPr txBox="1"/>
          <p:nvPr/>
        </p:nvSpPr>
        <p:spPr>
          <a:xfrm>
            <a:off x="1529993" y="1831094"/>
            <a:ext cx="614588" cy="26161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119,5</a:t>
            </a:r>
          </a:p>
        </p:txBody>
      </p:sp>
      <p:sp>
        <p:nvSpPr>
          <p:cNvPr id="7" name="TextBox 6">
            <a:extLst>
              <a:ext uri="{FF2B5EF4-FFF2-40B4-BE49-F238E27FC236}">
                <a16:creationId xmlns:a16="http://schemas.microsoft.com/office/drawing/2014/main" id="{7648F90E-92C0-12EB-A085-3947F2D6D145}"/>
              </a:ext>
            </a:extLst>
          </p:cNvPr>
          <p:cNvSpPr txBox="1"/>
          <p:nvPr/>
        </p:nvSpPr>
        <p:spPr>
          <a:xfrm>
            <a:off x="3107232" y="2217325"/>
            <a:ext cx="614588" cy="26161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71,4</a:t>
            </a:r>
          </a:p>
        </p:txBody>
      </p:sp>
      <p:sp>
        <p:nvSpPr>
          <p:cNvPr id="9" name="TextBox 8">
            <a:extLst>
              <a:ext uri="{FF2B5EF4-FFF2-40B4-BE49-F238E27FC236}">
                <a16:creationId xmlns:a16="http://schemas.microsoft.com/office/drawing/2014/main" id="{79BB0944-46D5-FCD9-BDB7-5BD9D8589D0D}"/>
              </a:ext>
            </a:extLst>
          </p:cNvPr>
          <p:cNvSpPr txBox="1"/>
          <p:nvPr/>
        </p:nvSpPr>
        <p:spPr>
          <a:xfrm>
            <a:off x="4675346" y="2189214"/>
            <a:ext cx="614588" cy="261610"/>
          </a:xfrm>
          <a:prstGeom prst="rect">
            <a:avLst/>
          </a:prstGeom>
          <a:noFill/>
        </p:spPr>
        <p:txBody>
          <a:bodyPr wrap="square" rtlCol="0">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1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78,5</a:t>
            </a:r>
          </a:p>
        </p:txBody>
      </p:sp>
      <p:sp>
        <p:nvSpPr>
          <p:cNvPr id="10" name="TextBox 9">
            <a:extLst>
              <a:ext uri="{FF2B5EF4-FFF2-40B4-BE49-F238E27FC236}">
                <a16:creationId xmlns:a16="http://schemas.microsoft.com/office/drawing/2014/main" id="{6F3D722C-057D-9DDB-37B9-E10C10A01561}"/>
              </a:ext>
            </a:extLst>
          </p:cNvPr>
          <p:cNvSpPr txBox="1"/>
          <p:nvPr/>
        </p:nvSpPr>
        <p:spPr>
          <a:xfrm>
            <a:off x="4999612" y="2135353"/>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29702A"/>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5957184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CB52A-5B15-2D19-C786-5387A1BE53BE}"/>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EB008D6C-AEC9-E688-7B05-E9172109A8B3}"/>
              </a:ext>
            </a:extLst>
          </p:cNvPr>
          <p:cNvSpPr/>
          <p:nvPr/>
        </p:nvSpPr>
        <p:spPr>
          <a:xfrm>
            <a:off x="8851810" y="2733368"/>
            <a:ext cx="2933790" cy="3165987"/>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Slide Number Placeholder 5">
            <a:extLst>
              <a:ext uri="{FF2B5EF4-FFF2-40B4-BE49-F238E27FC236}">
                <a16:creationId xmlns:a16="http://schemas.microsoft.com/office/drawing/2014/main" id="{67839378-D8A1-0395-78B0-0F189DE5D1A4}"/>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prstClr val="black">
                    <a:tint val="82000"/>
                  </a:prstClr>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altLang="en-US" sz="1000" b="0" i="0" u="none" strike="noStrike" kern="1200" cap="none" spc="0" normalizeH="0" baseline="0" noProof="0">
              <a:ln>
                <a:noFill/>
              </a:ln>
              <a:solidFill>
                <a:prstClr val="black">
                  <a:tint val="82000"/>
                </a:prstClr>
              </a:solidFill>
              <a:effectLst/>
              <a:uLnTx/>
              <a:uFillTx/>
              <a:latin typeface="Verdana" panose="020B0604030504040204" pitchFamily="34" charset="0"/>
              <a:ea typeface="+mn-ea"/>
              <a:cs typeface="+mn-cs"/>
            </a:endParaRPr>
          </a:p>
        </p:txBody>
      </p:sp>
      <p:sp>
        <p:nvSpPr>
          <p:cNvPr id="5" name="TextBox 4">
            <a:extLst>
              <a:ext uri="{FF2B5EF4-FFF2-40B4-BE49-F238E27FC236}">
                <a16:creationId xmlns:a16="http://schemas.microsoft.com/office/drawing/2014/main" id="{045496B4-7673-BC6D-D119-5255E086A72F}"/>
              </a:ext>
            </a:extLst>
          </p:cNvPr>
          <p:cNvSpPr txBox="1"/>
          <p:nvPr/>
        </p:nvSpPr>
        <p:spPr>
          <a:xfrm>
            <a:off x="485058" y="6187632"/>
            <a:ext cx="7998691"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lv-LV" sz="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Avots</a:t>
            </a:r>
            <a:r>
              <a:rPr kumimoji="0" lang="en-US" sz="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t>
            </a:r>
            <a:r>
              <a:rPr kumimoji="0" lang="lv-LV" sz="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VARAM aprēķins pēc CSP datiem.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1"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 Atbilstoši aktuālākajām plānošanas reģionu robežām (uz RPP 2021–2027 apstiprināšanas brīdi spēkā bija vecās PR teritorijas).</a:t>
            </a:r>
            <a:endParaRPr kumimoji="0" lang="lv-LV" sz="8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3" name="Title 1">
            <a:extLst>
              <a:ext uri="{FF2B5EF4-FFF2-40B4-BE49-F238E27FC236}">
                <a16:creationId xmlns:a16="http://schemas.microsoft.com/office/drawing/2014/main" id="{3ED0D4CF-3FC4-6465-A25C-FB2FDC49DF98}"/>
              </a:ext>
            </a:extLst>
          </p:cNvPr>
          <p:cNvSpPr txBox="1">
            <a:spLocks/>
          </p:cNvSpPr>
          <p:nvPr/>
        </p:nvSpPr>
        <p:spPr bwMode="auto">
          <a:xfrm>
            <a:off x="2387600" y="228600"/>
            <a:ext cx="9398000"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2400" b="1" i="0" u="none" strike="noStrike" kern="1200" cap="none" spc="0" normalizeH="0" baseline="0" noProof="0" dirty="0">
                <a:ln>
                  <a:noFill/>
                </a:ln>
                <a:solidFill>
                  <a:srgbClr val="29702A"/>
                </a:solidFill>
                <a:effectLst/>
                <a:uLnTx/>
                <a:uFillTx/>
                <a:latin typeface="Verdana" panose="020B0604030504040204" pitchFamily="34" charset="0"/>
                <a:ea typeface="Verdana" panose="020B0604030504040204" pitchFamily="34" charset="0"/>
              </a:rPr>
              <a:t>Reģionālās attīstības tendences</a:t>
            </a:r>
            <a:endParaRPr kumimoji="0" lang="lv-LV" sz="2400" b="1"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endParaRPr>
          </a:p>
        </p:txBody>
      </p:sp>
      <p:pic>
        <p:nvPicPr>
          <p:cNvPr id="7" name="Picture 6" descr="A white line on a green circle&#10;&#10;AI-generated content may be incorrect.">
            <a:extLst>
              <a:ext uri="{FF2B5EF4-FFF2-40B4-BE49-F238E27FC236}">
                <a16:creationId xmlns:a16="http://schemas.microsoft.com/office/drawing/2014/main" id="{CF61AEAE-E00F-0592-B2F7-E798F24E99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8019" y="1515066"/>
            <a:ext cx="1801372" cy="1801372"/>
          </a:xfrm>
          <a:prstGeom prst="rect">
            <a:avLst/>
          </a:prstGeom>
        </p:spPr>
      </p:pic>
      <p:sp>
        <p:nvSpPr>
          <p:cNvPr id="9" name="TextBox 8">
            <a:extLst>
              <a:ext uri="{FF2B5EF4-FFF2-40B4-BE49-F238E27FC236}">
                <a16:creationId xmlns:a16="http://schemas.microsoft.com/office/drawing/2014/main" id="{5E886574-72B0-4AEB-7F7E-0BC6D5230983}"/>
              </a:ext>
            </a:extLst>
          </p:cNvPr>
          <p:cNvSpPr txBox="1"/>
          <p:nvPr/>
        </p:nvSpPr>
        <p:spPr>
          <a:xfrm>
            <a:off x="8851810" y="3149815"/>
            <a:ext cx="2871019" cy="2650277"/>
          </a:xfrm>
          <a:prstGeom prst="rect">
            <a:avLst/>
          </a:prstGeom>
          <a:noFill/>
        </p:spPr>
        <p:txBody>
          <a:bodyPr wrap="square">
            <a:spAutoFit/>
          </a:bodyPr>
          <a:lstStyle/>
          <a:p>
            <a:pPr marL="0" marR="0" lvl="0" indent="0" algn="ctr" defTabSz="800100" rtl="0" eaLnBrk="1" fontAlgn="auto" latinLnBrk="0" hangingPunct="1">
              <a:lnSpc>
                <a:spcPct val="120000"/>
              </a:lnSpc>
              <a:spcBef>
                <a:spcPts val="0"/>
              </a:spcBef>
              <a:spcAft>
                <a:spcPct val="35000"/>
              </a:spcAft>
              <a:buClrTx/>
              <a:buSzTx/>
              <a:buFontTx/>
              <a:buNone/>
              <a:tabLst/>
              <a:defRPr/>
            </a:pPr>
            <a:r>
              <a:rPr kumimoji="0" lang="lv-LV" sz="14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Četru </a:t>
            </a:r>
            <a:r>
              <a:rPr kumimoji="0" lang="lv-LV" sz="1400" b="1"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mazāk attīstīto plānošanas reģionu </a:t>
            </a:r>
            <a:r>
              <a:rPr kumimoji="0" lang="lv-LV" sz="14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t>
            </a:r>
            <a:r>
              <a:rPr kumimoji="0" lang="lv-LV" sz="1400" b="0" i="1"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Latgales, Vidzemes, Zemgales, Kurzemes</a:t>
            </a:r>
            <a:r>
              <a:rPr kumimoji="0" lang="lv-LV" sz="14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vidējais IKP uz vienu iedzīvotāju līmenis </a:t>
            </a:r>
            <a:r>
              <a:rPr kumimoji="0" lang="lv-LV" sz="1400" b="1"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pret augstāk attīstītā plānošanas reģiona </a:t>
            </a:r>
            <a:r>
              <a:rPr kumimoji="0" lang="lv-LV" sz="14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t>
            </a:r>
            <a:r>
              <a:rPr kumimoji="0" lang="lv-LV" sz="1400" b="0" i="1"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Rīgas</a:t>
            </a:r>
            <a:r>
              <a:rPr kumimoji="0" lang="lv-LV" sz="14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a:t>
            </a:r>
            <a:r>
              <a:rPr kumimoji="0" lang="lv-LV" sz="1400" b="0" i="1"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 </a:t>
            </a:r>
            <a:r>
              <a:rPr kumimoji="0" lang="lv-LV" sz="1400" b="0"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IKP uz vienu iedzīvotāju sasniedz 43%</a:t>
            </a:r>
            <a:endParaRPr kumimoji="0" lang="lv-LV" sz="1400" b="0" i="0" u="none" strike="noStrike" kern="1200" cap="none" spc="0" normalizeH="0" baseline="3000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aphicFrame>
        <p:nvGraphicFramePr>
          <p:cNvPr id="4" name="Chart 3">
            <a:extLst>
              <a:ext uri="{FF2B5EF4-FFF2-40B4-BE49-F238E27FC236}">
                <a16:creationId xmlns:a16="http://schemas.microsoft.com/office/drawing/2014/main" id="{D591EAF8-F5B2-B10F-7420-F1B657F16AF3}"/>
              </a:ext>
            </a:extLst>
          </p:cNvPr>
          <p:cNvGraphicFramePr>
            <a:graphicFrameLocks/>
          </p:cNvGraphicFramePr>
          <p:nvPr/>
        </p:nvGraphicFramePr>
        <p:xfrm>
          <a:off x="406400" y="1937359"/>
          <a:ext cx="8303981" cy="4124774"/>
        </p:xfrm>
        <a:graphic>
          <a:graphicData uri="http://schemas.openxmlformats.org/drawingml/2006/chart">
            <c:chart xmlns:c="http://schemas.openxmlformats.org/drawingml/2006/chart" xmlns:r="http://schemas.openxmlformats.org/officeDocument/2006/relationships" r:id="rId4"/>
          </a:graphicData>
        </a:graphic>
      </p:graphicFrame>
      <p:pic>
        <p:nvPicPr>
          <p:cNvPr id="11" name="Picture 10" descr="A black screen with green text&#10;&#10;AI-generated content may be incorrect.">
            <a:extLst>
              <a:ext uri="{FF2B5EF4-FFF2-40B4-BE49-F238E27FC236}">
                <a16:creationId xmlns:a16="http://schemas.microsoft.com/office/drawing/2014/main" id="{39DA86B5-EE7F-7BBF-FF35-7152B2B870EC}"/>
              </a:ext>
            </a:extLst>
          </p:cNvPr>
          <p:cNvPicPr>
            <a:picLocks noChangeAspect="1"/>
          </p:cNvPicPr>
          <p:nvPr/>
        </p:nvPicPr>
        <p:blipFill>
          <a:blip r:embed="rId5">
            <a:extLst>
              <a:ext uri="{BEBA8EAE-BF5A-486C-A8C5-ECC9F3942E4B}">
                <a14:imgProps xmlns:a14="http://schemas.microsoft.com/office/drawing/2010/main">
                  <a14:imgLayer r:embed="rId6">
                    <a14:imgEffect>
                      <a14:artisticPhotocopy trans="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15110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5DA0B-75C8-D038-B975-4F8AED41229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BA8DE81-1D1F-83FB-C443-9F73A7F362B6}"/>
              </a:ext>
            </a:extLst>
          </p:cNvPr>
          <p:cNvSpPr txBox="1"/>
          <p:nvPr/>
        </p:nvSpPr>
        <p:spPr>
          <a:xfrm>
            <a:off x="2463720" y="466099"/>
            <a:ext cx="9090837" cy="969496"/>
          </a:xfrm>
          <a:prstGeom prst="rect">
            <a:avLst/>
          </a:prstGeom>
          <a:noFill/>
        </p:spPr>
        <p:txBody>
          <a:bodyPr wrap="square">
            <a:spAutoFit/>
          </a:bodyPr>
          <a:lstStyle/>
          <a:p>
            <a:pPr algn="ctr"/>
            <a:r>
              <a:rPr lang="lv-LV" sz="1900" b="1" dirty="0">
                <a:solidFill>
                  <a:srgbClr val="006600"/>
                </a:solidFill>
                <a:latin typeface="Verdana" panose="020B0604030504040204" pitchFamily="34" charset="0"/>
                <a:ea typeface="Verdana" panose="020B0604030504040204" pitchFamily="34" charset="0"/>
              </a:rPr>
              <a:t>Ministrijas kopējie izdevumi (milj. </a:t>
            </a:r>
            <a:r>
              <a:rPr lang="lv-LV" sz="1900" b="1" i="1" dirty="0" err="1">
                <a:solidFill>
                  <a:srgbClr val="006600"/>
                </a:solidFill>
                <a:latin typeface="Verdana" panose="020B0604030504040204" pitchFamily="34" charset="0"/>
                <a:ea typeface="Verdana" panose="020B0604030504040204" pitchFamily="34" charset="0"/>
              </a:rPr>
              <a:t>euro</a:t>
            </a:r>
            <a:r>
              <a:rPr lang="lv-LV" sz="1900" b="1" dirty="0">
                <a:solidFill>
                  <a:srgbClr val="006600"/>
                </a:solidFill>
                <a:latin typeface="Verdana" panose="020B0604030504040204" pitchFamily="34" charset="0"/>
                <a:ea typeface="Verdana" panose="020B0604030504040204" pitchFamily="34" charset="0"/>
              </a:rPr>
              <a:t>) no 2024. līdz 2028. gadam</a:t>
            </a:r>
          </a:p>
          <a:p>
            <a:pPr algn="ctr"/>
            <a:endParaRPr lang="lv-LV" sz="1900" b="1" dirty="0">
              <a:solidFill>
                <a:srgbClr val="006600"/>
              </a:solidFill>
              <a:latin typeface="Verdana" panose="020B0604030504040204" pitchFamily="34" charset="0"/>
              <a:ea typeface="Verdana" panose="020B0604030504040204" pitchFamily="34" charset="0"/>
            </a:endParaRPr>
          </a:p>
        </p:txBody>
      </p:sp>
      <p:graphicFrame>
        <p:nvGraphicFramePr>
          <p:cNvPr id="3" name="Chart 2">
            <a:extLst>
              <a:ext uri="{FF2B5EF4-FFF2-40B4-BE49-F238E27FC236}">
                <a16:creationId xmlns:a16="http://schemas.microsoft.com/office/drawing/2014/main" id="{22851517-0ECE-B82B-252D-B7A948C69E74}"/>
              </a:ext>
            </a:extLst>
          </p:cNvPr>
          <p:cNvGraphicFramePr>
            <a:graphicFrameLocks/>
          </p:cNvGraphicFramePr>
          <p:nvPr>
            <p:extLst>
              <p:ext uri="{D42A27DB-BD31-4B8C-83A1-F6EECF244321}">
                <p14:modId xmlns:p14="http://schemas.microsoft.com/office/powerpoint/2010/main" val="2636131942"/>
              </p:ext>
            </p:extLst>
          </p:nvPr>
        </p:nvGraphicFramePr>
        <p:xfrm>
          <a:off x="2333091" y="972152"/>
          <a:ext cx="9592609" cy="555795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3833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E50E2-5BE6-7463-1B93-897FBF4FC128}"/>
            </a:ext>
          </a:extLst>
        </p:cNvPr>
        <p:cNvGrpSpPr/>
        <p:nvPr/>
      </p:nvGrpSpPr>
      <p:grpSpPr>
        <a:xfrm>
          <a:off x="0" y="0"/>
          <a:ext cx="0" cy="0"/>
          <a:chOff x="0" y="0"/>
          <a:chExt cx="0" cy="0"/>
        </a:xfrm>
      </p:grpSpPr>
      <p:sp>
        <p:nvSpPr>
          <p:cNvPr id="13316" name="Slide Number Placeholder 5">
            <a:extLst>
              <a:ext uri="{FF2B5EF4-FFF2-40B4-BE49-F238E27FC236}">
                <a16:creationId xmlns:a16="http://schemas.microsoft.com/office/drawing/2014/main" id="{EB5FB2E6-545E-C7CB-E1E5-F4A1FFBEADC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pPr marL="0" marR="0" lvl="0" indent="0" algn="r" defTabSz="938213" rtl="0" eaLnBrk="1" fontAlgn="base" latinLnBrk="0" hangingPunct="1">
              <a:lnSpc>
                <a:spcPct val="100000"/>
              </a:lnSpc>
              <a:spcBef>
                <a:spcPct val="0"/>
              </a:spcBef>
              <a:spcAft>
                <a:spcPct val="0"/>
              </a:spcAft>
              <a:buClrTx/>
              <a:buSzTx/>
              <a:buFontTx/>
              <a:buNone/>
              <a:tabLst/>
              <a:defRPr/>
            </a:pPr>
            <a:fld id="{08C62FA4-AA9F-4385-9A54-92AD42774A63}"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30</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4" name="Title 1">
            <a:extLst>
              <a:ext uri="{FF2B5EF4-FFF2-40B4-BE49-F238E27FC236}">
                <a16:creationId xmlns:a16="http://schemas.microsoft.com/office/drawing/2014/main" id="{BE31A416-5EDF-9B9E-A99B-4EA29AB239B3}"/>
              </a:ext>
            </a:extLst>
          </p:cNvPr>
          <p:cNvSpPr>
            <a:spLocks noGrp="1"/>
          </p:cNvSpPr>
          <p:nvPr>
            <p:ph type="title"/>
          </p:nvPr>
        </p:nvSpPr>
        <p:spPr>
          <a:xfrm>
            <a:off x="2600030" y="262053"/>
            <a:ext cx="8982374" cy="1212417"/>
          </a:xfrm>
        </p:spPr>
        <p:txBody>
          <a:bodyPr>
            <a:noAutofit/>
          </a:bodyPr>
          <a:lstStyle/>
          <a:p>
            <a:pPr algn="ctr"/>
            <a:r>
              <a:rPr lang="lv-LV" sz="2000" dirty="0">
                <a:solidFill>
                  <a:srgbClr val="008000"/>
                </a:solidFill>
                <a:cs typeface="Times New Roman" panose="02020603050405020304" pitchFamily="18" charset="0"/>
              </a:rPr>
              <a:t>3. jomas raksturojošākie darbības rezultatīvie rādītāji</a:t>
            </a:r>
          </a:p>
        </p:txBody>
      </p:sp>
      <p:graphicFrame>
        <p:nvGraphicFramePr>
          <p:cNvPr id="3" name="Content Placeholder 5">
            <a:extLst>
              <a:ext uri="{FF2B5EF4-FFF2-40B4-BE49-F238E27FC236}">
                <a16:creationId xmlns:a16="http://schemas.microsoft.com/office/drawing/2014/main" id="{A427C7C9-844A-F740-D9FC-1A523437EF8C}"/>
              </a:ext>
            </a:extLst>
          </p:cNvPr>
          <p:cNvGraphicFramePr>
            <a:graphicFrameLocks/>
          </p:cNvGraphicFramePr>
          <p:nvPr>
            <p:extLst>
              <p:ext uri="{D42A27DB-BD31-4B8C-83A1-F6EECF244321}">
                <p14:modId xmlns:p14="http://schemas.microsoft.com/office/powerpoint/2010/main" val="2505456386"/>
              </p:ext>
            </p:extLst>
          </p:nvPr>
        </p:nvGraphicFramePr>
        <p:xfrm>
          <a:off x="752474" y="1879455"/>
          <a:ext cx="10829926" cy="4429126"/>
        </p:xfrm>
        <a:graphic>
          <a:graphicData uri="http://schemas.openxmlformats.org/drawingml/2006/table">
            <a:tbl>
              <a:tblPr firstRow="1" bandRow="1">
                <a:tableStyleId>{5C22544A-7EE6-4342-B048-85BDC9FD1C3A}</a:tableStyleId>
              </a:tblPr>
              <a:tblGrid>
                <a:gridCol w="2848817">
                  <a:extLst>
                    <a:ext uri="{9D8B030D-6E8A-4147-A177-3AD203B41FA5}">
                      <a16:colId xmlns:a16="http://schemas.microsoft.com/office/drawing/2014/main" val="2549937459"/>
                    </a:ext>
                  </a:extLst>
                </a:gridCol>
                <a:gridCol w="798024">
                  <a:extLst>
                    <a:ext uri="{9D8B030D-6E8A-4147-A177-3AD203B41FA5}">
                      <a16:colId xmlns:a16="http://schemas.microsoft.com/office/drawing/2014/main" val="1665137574"/>
                    </a:ext>
                  </a:extLst>
                </a:gridCol>
                <a:gridCol w="1112401">
                  <a:extLst>
                    <a:ext uri="{9D8B030D-6E8A-4147-A177-3AD203B41FA5}">
                      <a16:colId xmlns:a16="http://schemas.microsoft.com/office/drawing/2014/main" val="2989601284"/>
                    </a:ext>
                  </a:extLst>
                </a:gridCol>
                <a:gridCol w="1100895">
                  <a:extLst>
                    <a:ext uri="{9D8B030D-6E8A-4147-A177-3AD203B41FA5}">
                      <a16:colId xmlns:a16="http://schemas.microsoft.com/office/drawing/2014/main" val="3079884379"/>
                    </a:ext>
                  </a:extLst>
                </a:gridCol>
                <a:gridCol w="718084">
                  <a:extLst>
                    <a:ext uri="{9D8B030D-6E8A-4147-A177-3AD203B41FA5}">
                      <a16:colId xmlns:a16="http://schemas.microsoft.com/office/drawing/2014/main" val="850693040"/>
                    </a:ext>
                  </a:extLst>
                </a:gridCol>
                <a:gridCol w="786912">
                  <a:extLst>
                    <a:ext uri="{9D8B030D-6E8A-4147-A177-3AD203B41FA5}">
                      <a16:colId xmlns:a16="http://schemas.microsoft.com/office/drawing/2014/main" val="1194912681"/>
                    </a:ext>
                  </a:extLst>
                </a:gridCol>
                <a:gridCol w="718749">
                  <a:extLst>
                    <a:ext uri="{9D8B030D-6E8A-4147-A177-3AD203B41FA5}">
                      <a16:colId xmlns:a16="http://schemas.microsoft.com/office/drawing/2014/main" val="2434907470"/>
                    </a:ext>
                  </a:extLst>
                </a:gridCol>
                <a:gridCol w="2746044">
                  <a:extLst>
                    <a:ext uri="{9D8B030D-6E8A-4147-A177-3AD203B41FA5}">
                      <a16:colId xmlns:a16="http://schemas.microsoft.com/office/drawing/2014/main" val="4056368796"/>
                    </a:ext>
                  </a:extLst>
                </a:gridCol>
              </a:tblGrid>
              <a:tr h="1176547">
                <a:tc>
                  <a:txBody>
                    <a:bodyPr/>
                    <a:lstStyle/>
                    <a:p>
                      <a:pPr algn="l"/>
                      <a:r>
                        <a:rPr lang="lv-LV" sz="1400" dirty="0">
                          <a:solidFill>
                            <a:schemeClr val="tx1"/>
                          </a:solidFill>
                          <a:latin typeface="Times New Roman" panose="02020603050405020304" pitchFamily="18" charset="0"/>
                          <a:cs typeface="Times New Roman" panose="02020603050405020304" pitchFamily="18" charset="0"/>
                        </a:rPr>
                        <a:t>Darbības rezultatīvie rādītāji</a:t>
                      </a:r>
                    </a:p>
                  </a:txBody>
                  <a:tcPr anchor="ctr">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Izpilde </a:t>
                      </a:r>
                    </a:p>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2024</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Plānotā vērtība</a:t>
                      </a:r>
                    </a:p>
                    <a:p>
                      <a:pPr algn="ctr"/>
                      <a:r>
                        <a:rPr lang="lv-LV" sz="1400" dirty="0">
                          <a:solidFill>
                            <a:schemeClr val="tx1"/>
                          </a:solidFill>
                          <a:latin typeface="Times New Roman" panose="02020603050405020304" pitchFamily="18" charset="0"/>
                          <a:cs typeface="Times New Roman" panose="02020603050405020304" pitchFamily="18" charset="0"/>
                        </a:rPr>
                        <a:t>2025</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Faktiskā vērtība</a:t>
                      </a:r>
                    </a:p>
                    <a:p>
                      <a:pPr algn="ctr"/>
                      <a:r>
                        <a:rPr lang="lv-LV" sz="1400" dirty="0">
                          <a:solidFill>
                            <a:schemeClr val="tx1"/>
                          </a:solidFill>
                          <a:latin typeface="Times New Roman" panose="02020603050405020304" pitchFamily="18" charset="0"/>
                          <a:cs typeface="Times New Roman" panose="02020603050405020304" pitchFamily="18" charset="0"/>
                        </a:rPr>
                        <a:t>2025</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Plāns </a:t>
                      </a:r>
                    </a:p>
                    <a:p>
                      <a:pPr algn="ctr"/>
                      <a:r>
                        <a:rPr lang="lv-LV" sz="1400" dirty="0">
                          <a:solidFill>
                            <a:schemeClr val="tx1"/>
                          </a:solidFill>
                          <a:latin typeface="Times New Roman" panose="02020603050405020304" pitchFamily="18" charset="0"/>
                          <a:cs typeface="Times New Roman" panose="02020603050405020304" pitchFamily="18" charset="0"/>
                        </a:rPr>
                        <a:t>2026</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Plāns 2027</a:t>
                      </a:r>
                    </a:p>
                  </a:txBody>
                  <a:tcPr anchor="ctr">
                    <a:solidFill>
                      <a:schemeClr val="accent3">
                        <a:lumMod val="60000"/>
                        <a:lumOff val="4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400" dirty="0">
                          <a:solidFill>
                            <a:schemeClr val="tx1"/>
                          </a:solidFill>
                          <a:latin typeface="Times New Roman" panose="02020603050405020304" pitchFamily="18" charset="0"/>
                          <a:cs typeface="Times New Roman" panose="02020603050405020304" pitchFamily="18" charset="0"/>
                        </a:rPr>
                        <a:t>Plāns 2028</a:t>
                      </a:r>
                    </a:p>
                  </a:txBody>
                  <a:tcPr anchor="ctr">
                    <a:solidFill>
                      <a:schemeClr val="accent3">
                        <a:lumMod val="60000"/>
                        <a:lumOff val="40000"/>
                      </a:schemeClr>
                    </a:solidFill>
                  </a:tcPr>
                </a:tc>
                <a:tc>
                  <a:txBody>
                    <a:bodyPr/>
                    <a:lstStyle/>
                    <a:p>
                      <a:pPr algn="ctr"/>
                      <a:r>
                        <a:rPr lang="lv-LV" sz="1400" dirty="0">
                          <a:solidFill>
                            <a:schemeClr val="tx1"/>
                          </a:solidFill>
                          <a:latin typeface="Times New Roman" panose="02020603050405020304" pitchFamily="18" charset="0"/>
                          <a:cs typeface="Times New Roman" panose="02020603050405020304" pitchFamily="18" charset="0"/>
                        </a:rPr>
                        <a:t>Sasniegšanas/nesasniegšanas iemesli</a:t>
                      </a:r>
                    </a:p>
                  </a:txBody>
                  <a:tcPr anchor="ctr">
                    <a:solidFill>
                      <a:schemeClr val="accent3">
                        <a:lumMod val="60000"/>
                        <a:lumOff val="40000"/>
                      </a:schemeClr>
                    </a:solidFill>
                  </a:tcPr>
                </a:tc>
                <a:extLst>
                  <a:ext uri="{0D108BD9-81ED-4DB2-BD59-A6C34878D82A}">
                    <a16:rowId xmlns:a16="http://schemas.microsoft.com/office/drawing/2014/main" val="1037787996"/>
                  </a:ext>
                </a:extLst>
              </a:tr>
              <a:tr h="915198">
                <a:tc>
                  <a:txBody>
                    <a:bodyPr/>
                    <a:lstStyle/>
                    <a:p>
                      <a:pPr algn="l"/>
                      <a:r>
                        <a:rPr lang="lv-LV" sz="1200" dirty="0"/>
                        <a:t>Virtuālie apmeklējumi pašvaldību publiskajās bibliotēkās (skaits milj.) </a:t>
                      </a:r>
                      <a:endParaRPr lang="lv-LV" sz="120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9,6</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9,5</a:t>
                      </a: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9,9</a:t>
                      </a: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9,8</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9,9</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10</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Pieaugusi iedzīvotāju interese izmantot bibliotēku resursus elektroniski.</a:t>
                      </a:r>
                      <a:endParaRPr lang="lv-LV" sz="1200" b="0" dirty="0">
                        <a:solidFill>
                          <a:srgbClr val="339933"/>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3817396710"/>
                  </a:ext>
                </a:extLst>
              </a:tr>
              <a:tr h="1438169">
                <a:tc>
                  <a:txBody>
                    <a:bodyPr/>
                    <a:lstStyle/>
                    <a:p>
                      <a:pPr algn="l"/>
                      <a:r>
                        <a:rPr lang="lv-LV" sz="1200" dirty="0">
                          <a:solidFill>
                            <a:schemeClr val="tx1"/>
                          </a:solidFill>
                          <a:latin typeface="Times New Roman" panose="02020603050405020304" pitchFamily="18" charset="0"/>
                          <a:cs typeface="Times New Roman" panose="02020603050405020304" pitchFamily="18" charset="0"/>
                        </a:rPr>
                        <a:t>Komersanti, kas iesaistīti plānošanas reģionu atbalsta pasākumos (konsultāciju saņēmēji, semināra apmeklētāji, dalībnieki izstādēs un pieredzes vizītes) (skaits)</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599</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750</a:t>
                      </a: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989</a:t>
                      </a: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470</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340</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340</a:t>
                      </a:r>
                    </a:p>
                  </a:txBody>
                  <a:tcPr anchor="ctr">
                    <a:solidFill>
                      <a:schemeClr val="bg1">
                        <a:lumMod val="95000"/>
                      </a:schemeClr>
                    </a:solidFill>
                  </a:tcPr>
                </a:tc>
                <a:tc>
                  <a:txBody>
                    <a:bodyPr/>
                    <a:lstStyle/>
                    <a:p>
                      <a:pPr lvl="0" algn="ctr"/>
                      <a:r>
                        <a:rPr lang="lv-LV" sz="1200" kern="1200" dirty="0">
                          <a:solidFill>
                            <a:schemeClr val="tx1"/>
                          </a:solidFill>
                          <a:effectLst/>
                          <a:latin typeface="+mn-lt"/>
                          <a:ea typeface="+mn-ea"/>
                          <a:cs typeface="+mn-cs"/>
                        </a:rPr>
                        <a:t>Faktiskā komersantu aktivitāte bija augstākā nekā prognozēts.</a:t>
                      </a:r>
                    </a:p>
                  </a:txBody>
                  <a:tcPr anchor="ctr">
                    <a:solidFill>
                      <a:schemeClr val="bg1">
                        <a:lumMod val="95000"/>
                      </a:schemeClr>
                    </a:solidFill>
                  </a:tcPr>
                </a:tc>
                <a:extLst>
                  <a:ext uri="{0D108BD9-81ED-4DB2-BD59-A6C34878D82A}">
                    <a16:rowId xmlns:a16="http://schemas.microsoft.com/office/drawing/2014/main" val="2393609501"/>
                  </a:ext>
                </a:extLst>
              </a:tr>
              <a:tr h="899212">
                <a:tc>
                  <a:txBody>
                    <a:bodyPr/>
                    <a:lstStyle/>
                    <a:p>
                      <a:pPr algn="l"/>
                      <a:r>
                        <a:rPr lang="lv-LV" sz="1200" dirty="0">
                          <a:solidFill>
                            <a:schemeClr val="tx1"/>
                          </a:solidFill>
                          <a:latin typeface="Times New Roman" panose="02020603050405020304" pitchFamily="18" charset="0"/>
                          <a:cs typeface="Times New Roman" panose="02020603050405020304" pitchFamily="18" charset="0"/>
                        </a:rPr>
                        <a:t>Valsts pārvaldes pakalpojumu portāla Latvija.gov.lv unikālie autentificētie lietotāji (skaits milj.)</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a:t>
                      </a:r>
                    </a:p>
                  </a:txBody>
                  <a:tcPr anchor="ctr">
                    <a:solidFill>
                      <a:schemeClr val="bg1">
                        <a:lumMod val="95000"/>
                      </a:schemeClr>
                    </a:solidFill>
                  </a:tcPr>
                </a:tc>
                <a:tc>
                  <a:txBody>
                    <a:bodyPr/>
                    <a:lstStyle/>
                    <a:p>
                      <a:pPr algn="ctr"/>
                      <a:r>
                        <a:rPr lang="lv-LV" sz="1200" dirty="0">
                          <a:solidFill>
                            <a:schemeClr val="tx1"/>
                          </a:solidFill>
                          <a:latin typeface="Times New Roman" panose="02020603050405020304" pitchFamily="18" charset="0"/>
                          <a:cs typeface="Times New Roman" panose="02020603050405020304" pitchFamily="18" charset="0"/>
                        </a:rPr>
                        <a:t>1</a:t>
                      </a: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1,02</a:t>
                      </a:r>
                    </a:p>
                  </a:txBody>
                  <a:tcPr anchor="ctr">
                    <a:solidFill>
                      <a:srgbClr val="D0DFE8"/>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1,1</a:t>
                      </a:r>
                    </a:p>
                  </a:txBody>
                  <a:tcPr anchor="ctr">
                    <a:solidFill>
                      <a:schemeClr val="bg1">
                        <a:lumMod val="95000"/>
                      </a:schemeClr>
                    </a:solidFill>
                  </a:tcPr>
                </a:tc>
                <a:tc>
                  <a:txBody>
                    <a:bodyPr/>
                    <a:lstStyle/>
                    <a:p>
                      <a:pPr algn="ctr"/>
                      <a:r>
                        <a:rPr lang="lv-LV" sz="1200" b="0" dirty="0">
                          <a:solidFill>
                            <a:schemeClr val="tx1"/>
                          </a:solidFill>
                          <a:latin typeface="Times New Roman" panose="02020603050405020304" pitchFamily="18" charset="0"/>
                          <a:cs typeface="Times New Roman" panose="02020603050405020304" pitchFamily="18" charset="0"/>
                        </a:rPr>
                        <a:t>1,1</a:t>
                      </a:r>
                    </a:p>
                  </a:txBody>
                  <a:tcPr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0" dirty="0">
                          <a:solidFill>
                            <a:schemeClr val="tx1"/>
                          </a:solidFill>
                          <a:latin typeface="Times New Roman" panose="02020603050405020304" pitchFamily="18" charset="0"/>
                          <a:cs typeface="Times New Roman" panose="02020603050405020304" pitchFamily="18" charset="0"/>
                        </a:rPr>
                        <a:t>Risinājums ir populārs privātajā un publiskajā sektorā.</a:t>
                      </a:r>
                      <a:endParaRPr lang="lv-LV" sz="1200" b="0" i="0" dirty="0">
                        <a:solidFill>
                          <a:schemeClr val="tx1"/>
                        </a:solidFill>
                        <a:latin typeface="Times New Roman" panose="02020603050405020304" pitchFamily="18" charset="0"/>
                        <a:cs typeface="Times New Roman" panose="02020603050405020304" pitchFamily="18" charset="0"/>
                      </a:endParaRPr>
                    </a:p>
                    <a:p>
                      <a:pPr algn="ctr"/>
                      <a:endParaRPr lang="lv-LV" sz="1200" b="0" dirty="0">
                        <a:solidFill>
                          <a:schemeClr val="tx1"/>
                        </a:solidFill>
                        <a:latin typeface="Times New Roman" panose="02020603050405020304" pitchFamily="18" charset="0"/>
                        <a:cs typeface="Times New Roman" panose="02020603050405020304" pitchFamily="18" charset="0"/>
                      </a:endParaRPr>
                    </a:p>
                  </a:txBody>
                  <a:tcPr anchor="ctr">
                    <a:solidFill>
                      <a:schemeClr val="bg1">
                        <a:lumMod val="95000"/>
                      </a:schemeClr>
                    </a:solidFill>
                  </a:tcPr>
                </a:tc>
                <a:extLst>
                  <a:ext uri="{0D108BD9-81ED-4DB2-BD59-A6C34878D82A}">
                    <a16:rowId xmlns:a16="http://schemas.microsoft.com/office/drawing/2014/main" val="2784963311"/>
                  </a:ext>
                </a:extLst>
              </a:tr>
            </a:tbl>
          </a:graphicData>
        </a:graphic>
      </p:graphicFrame>
      <p:sp>
        <p:nvSpPr>
          <p:cNvPr id="2" name="TextBox 1">
            <a:extLst>
              <a:ext uri="{FF2B5EF4-FFF2-40B4-BE49-F238E27FC236}">
                <a16:creationId xmlns:a16="http://schemas.microsoft.com/office/drawing/2014/main" id="{0F95D61E-2882-CA4A-53D2-DE16FBF2D3FF}"/>
              </a:ext>
            </a:extLst>
          </p:cNvPr>
          <p:cNvSpPr txBox="1"/>
          <p:nvPr/>
        </p:nvSpPr>
        <p:spPr>
          <a:xfrm>
            <a:off x="5612803" y="4457727"/>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29702A"/>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6" name="TextBox 5">
            <a:extLst>
              <a:ext uri="{FF2B5EF4-FFF2-40B4-BE49-F238E27FC236}">
                <a16:creationId xmlns:a16="http://schemas.microsoft.com/office/drawing/2014/main" id="{FCC5E779-A197-B923-EB15-5AF56BA94BA3}"/>
              </a:ext>
            </a:extLst>
          </p:cNvPr>
          <p:cNvSpPr txBox="1"/>
          <p:nvPr/>
        </p:nvSpPr>
        <p:spPr>
          <a:xfrm>
            <a:off x="5612803" y="5645649"/>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29702A"/>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7" name="TextBox 6">
            <a:extLst>
              <a:ext uri="{FF2B5EF4-FFF2-40B4-BE49-F238E27FC236}">
                <a16:creationId xmlns:a16="http://schemas.microsoft.com/office/drawing/2014/main" id="{1452B62A-7F37-158E-F760-88D12B2C214A}"/>
              </a:ext>
            </a:extLst>
          </p:cNvPr>
          <p:cNvSpPr txBox="1"/>
          <p:nvPr/>
        </p:nvSpPr>
        <p:spPr>
          <a:xfrm>
            <a:off x="5629421" y="3345537"/>
            <a:ext cx="290322" cy="369332"/>
          </a:xfrm>
          <a:prstGeom prst="rect">
            <a:avLst/>
          </a:prstGeom>
          <a:noFill/>
        </p:spPr>
        <p:txBody>
          <a:bodyPr wrap="squar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srgbClr val="29702A"/>
                </a:solidFill>
                <a:effectLst/>
                <a:uLnTx/>
                <a:uFillTx/>
                <a:latin typeface="Wingdings 3" panose="05040102010807070707" pitchFamily="18" charset="2"/>
                <a:ea typeface="+mn-ea"/>
                <a:cs typeface="Arial" panose="020B0604020202020204" pitchFamily="34" charset="0"/>
              </a:rPr>
              <a:t>#</a:t>
            </a:r>
            <a:endParaRPr kumimoji="0" 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26633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97E6D-0566-2906-A0DE-4AF18BC9FD4C}"/>
            </a:ext>
          </a:extLst>
        </p:cNvPr>
        <p:cNvGrpSpPr/>
        <p:nvPr/>
      </p:nvGrpSpPr>
      <p:grpSpPr>
        <a:xfrm>
          <a:off x="0" y="0"/>
          <a:ext cx="0" cy="0"/>
          <a:chOff x="0" y="0"/>
          <a:chExt cx="0" cy="0"/>
        </a:xfrm>
      </p:grpSpPr>
      <p:pic>
        <p:nvPicPr>
          <p:cNvPr id="4" name="Picture 3" descr="A black screen with green text&#10;&#10;AI-generated content may be incorrect.">
            <a:extLst>
              <a:ext uri="{FF2B5EF4-FFF2-40B4-BE49-F238E27FC236}">
                <a16:creationId xmlns:a16="http://schemas.microsoft.com/office/drawing/2014/main" id="{BA187CE7-0CBE-4008-CA0D-A389F6C8C1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TextBox 12">
            <a:extLst>
              <a:ext uri="{FF2B5EF4-FFF2-40B4-BE49-F238E27FC236}">
                <a16:creationId xmlns:a16="http://schemas.microsoft.com/office/drawing/2014/main" id="{798B764E-738B-C6EC-8FAB-EAC619A28B6C}"/>
              </a:ext>
            </a:extLst>
          </p:cNvPr>
          <p:cNvSpPr txBox="1"/>
          <p:nvPr/>
        </p:nvSpPr>
        <p:spPr>
          <a:xfrm>
            <a:off x="395262" y="2122838"/>
            <a:ext cx="6193856" cy="954107"/>
          </a:xfrm>
          <a:prstGeom prst="rect">
            <a:avLst/>
          </a:prstGeom>
          <a:noFill/>
        </p:spPr>
        <p:txBody>
          <a:bodyPr wrap="square">
            <a:spAutoFit/>
          </a:bodyPr>
          <a:lstStyle/>
          <a:p>
            <a:pPr algn="ctr"/>
            <a:r>
              <a:rPr lang="lv-LV" sz="2800" b="1" dirty="0">
                <a:solidFill>
                  <a:srgbClr val="006600"/>
                </a:solidFill>
                <a:latin typeface="Verdana" panose="020B0604030504040204" pitchFamily="34" charset="0"/>
                <a:ea typeface="Verdana" panose="020B0604030504040204" pitchFamily="34" charset="0"/>
                <a:cs typeface="Times New Roman" panose="02020603050405020304" pitchFamily="18" charset="0"/>
              </a:rPr>
              <a:t>III sadaļa</a:t>
            </a:r>
            <a:br>
              <a:rPr lang="en-US" sz="2800" b="1" dirty="0">
                <a:solidFill>
                  <a:srgbClr val="006600"/>
                </a:solidFill>
                <a:latin typeface="Verdana" panose="020B0604030504040204" pitchFamily="34" charset="0"/>
                <a:ea typeface="Verdana" panose="020B0604030504040204" pitchFamily="34" charset="0"/>
                <a:cs typeface="Times New Roman" panose="02020603050405020304" pitchFamily="18" charset="0"/>
              </a:rPr>
            </a:br>
            <a:r>
              <a:rPr lang="lv-LV" sz="2800" b="1" dirty="0">
                <a:solidFill>
                  <a:srgbClr val="006600"/>
                </a:solidFill>
                <a:latin typeface="Verdana" panose="020B0604030504040204" pitchFamily="34" charset="0"/>
                <a:ea typeface="Verdana" panose="020B0604030504040204" pitchFamily="34" charset="0"/>
                <a:cs typeface="Times New Roman" panose="02020603050405020304" pitchFamily="18" charset="0"/>
              </a:rPr>
              <a:t>CITA INFORMĀCIJA</a:t>
            </a:r>
            <a:endParaRPr lang="lv-LV" sz="2400" b="1" dirty="0">
              <a:solidFill>
                <a:srgbClr val="006600"/>
              </a:solidFill>
              <a:latin typeface="Verdana" panose="020B0604030504040204" pitchFamily="34" charset="0"/>
              <a:ea typeface="Verdana" panose="020B0604030504040204" pitchFamily="34" charset="0"/>
            </a:endParaRPr>
          </a:p>
        </p:txBody>
      </p:sp>
      <p:pic>
        <p:nvPicPr>
          <p:cNvPr id="2" name="Picture 1" descr="A close-up of a computer&#10;&#10;AI-generated content may be incorrect.">
            <a:extLst>
              <a:ext uri="{FF2B5EF4-FFF2-40B4-BE49-F238E27FC236}">
                <a16:creationId xmlns:a16="http://schemas.microsoft.com/office/drawing/2014/main" id="{C0B4F04C-BCF6-8266-A9B8-98020FDD0B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565895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88C66-4D26-A622-C2FE-A51C03DB0290}"/>
            </a:ext>
          </a:extLst>
        </p:cNvPr>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6E981083-F2B4-9169-48B4-AA803BCE6DB5}"/>
              </a:ext>
            </a:extLst>
          </p:cNvPr>
          <p:cNvSpPr/>
          <p:nvPr/>
        </p:nvSpPr>
        <p:spPr>
          <a:xfrm>
            <a:off x="2851895" y="1363169"/>
            <a:ext cx="8991600" cy="823527"/>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600" b="0"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Rectangle: Rounded Corners 10">
            <a:extLst>
              <a:ext uri="{FF2B5EF4-FFF2-40B4-BE49-F238E27FC236}">
                <a16:creationId xmlns:a16="http://schemas.microsoft.com/office/drawing/2014/main" id="{C26F7861-2CC2-CAF5-C772-E0C5B7F805EE}"/>
              </a:ext>
            </a:extLst>
          </p:cNvPr>
          <p:cNvSpPr/>
          <p:nvPr/>
        </p:nvSpPr>
        <p:spPr>
          <a:xfrm>
            <a:off x="1450567" y="4638693"/>
            <a:ext cx="9343316" cy="966502"/>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6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Slide Number Placeholder 5">
            <a:extLst>
              <a:ext uri="{FF2B5EF4-FFF2-40B4-BE49-F238E27FC236}">
                <a16:creationId xmlns:a16="http://schemas.microsoft.com/office/drawing/2014/main" id="{B2EA2F7C-95E9-99CB-DBC1-4541CDF50EFE}"/>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600" b="0" i="0" u="none" strike="noStrike" kern="1200" cap="none" spc="0" normalizeH="0" baseline="0" noProof="0">
                <a:ln>
                  <a:noFill/>
                </a:ln>
                <a:solidFill>
                  <a:prstClr val="black">
                    <a:tint val="82000"/>
                  </a:prstClr>
                </a:solidFill>
                <a:effectLst/>
                <a:uLnTx/>
                <a:uFillTx/>
                <a:latin typeface="Tahoma" panose="020B0604030504040204" pitchFamily="34" charset="0"/>
                <a:ea typeface="Tahoma" panose="020B0604030504040204" pitchFamily="34" charset="0"/>
                <a:cs typeface="Tahoma" panose="020B060403050404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altLang="en-US" sz="1600" b="0" i="0" u="none" strike="noStrike" kern="1200" cap="none" spc="0" normalizeH="0" baseline="0" noProof="0">
              <a:ln>
                <a:noFill/>
              </a:ln>
              <a:solidFill>
                <a:prstClr val="black">
                  <a:tint val="82000"/>
                </a:prst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 name="Title 1">
            <a:extLst>
              <a:ext uri="{FF2B5EF4-FFF2-40B4-BE49-F238E27FC236}">
                <a16:creationId xmlns:a16="http://schemas.microsoft.com/office/drawing/2014/main" id="{AAFF2CD2-6FE0-79A4-1C05-AEBF81E132E8}"/>
              </a:ext>
            </a:extLst>
          </p:cNvPr>
          <p:cNvSpPr txBox="1">
            <a:spLocks/>
          </p:cNvSpPr>
          <p:nvPr/>
        </p:nvSpPr>
        <p:spPr bwMode="auto">
          <a:xfrm>
            <a:off x="2387600" y="547966"/>
            <a:ext cx="9398000" cy="71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normAutofit fontScale="92500" lnSpcReduction="10000"/>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2400" b="1" i="0" u="none" strike="noStrike" kern="1200" cap="none" spc="0" normalizeH="0" baseline="0" noProof="0" dirty="0">
                <a:ln>
                  <a:noFill/>
                </a:ln>
                <a:solidFill>
                  <a:srgbClr val="257735"/>
                </a:solidFill>
                <a:effectLst/>
                <a:uLnTx/>
                <a:uFillTx/>
                <a:latin typeface="Verdana" panose="020B0604030504040204" pitchFamily="34" charset="0"/>
                <a:ea typeface="Verdana" panose="020B0604030504040204" pitchFamily="34" charset="0"/>
              </a:rPr>
              <a:t>Valsts budžeta finansētie pasākumi 2026.gadā reģionālās attīstības jomā</a:t>
            </a:r>
          </a:p>
        </p:txBody>
      </p:sp>
      <p:sp>
        <p:nvSpPr>
          <p:cNvPr id="2" name="Rectangle: Rounded Corners 1">
            <a:extLst>
              <a:ext uri="{FF2B5EF4-FFF2-40B4-BE49-F238E27FC236}">
                <a16:creationId xmlns:a16="http://schemas.microsoft.com/office/drawing/2014/main" id="{D4061F52-F4D8-219F-A7FA-2D757275C748}"/>
              </a:ext>
            </a:extLst>
          </p:cNvPr>
          <p:cNvSpPr/>
          <p:nvPr/>
        </p:nvSpPr>
        <p:spPr>
          <a:xfrm>
            <a:off x="1878576" y="3503795"/>
            <a:ext cx="9343316" cy="966502"/>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600" b="0"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Rectangle: Rounded Corners 2">
            <a:extLst>
              <a:ext uri="{FF2B5EF4-FFF2-40B4-BE49-F238E27FC236}">
                <a16:creationId xmlns:a16="http://schemas.microsoft.com/office/drawing/2014/main" id="{082ED4AD-74DA-FD6D-DF0A-EA5F416AC599}"/>
              </a:ext>
            </a:extLst>
          </p:cNvPr>
          <p:cNvSpPr/>
          <p:nvPr/>
        </p:nvSpPr>
        <p:spPr>
          <a:xfrm>
            <a:off x="958348" y="5812015"/>
            <a:ext cx="9574185" cy="804990"/>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9" name="Picture 8" descr="A green circle with people and arrows&#10;&#10;AI-generated content may be incorrect.">
            <a:extLst>
              <a:ext uri="{FF2B5EF4-FFF2-40B4-BE49-F238E27FC236}">
                <a16:creationId xmlns:a16="http://schemas.microsoft.com/office/drawing/2014/main" id="{E1D83C51-96DA-3A16-C210-43BFEBF70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3138" y="1222575"/>
            <a:ext cx="1187856" cy="1187856"/>
          </a:xfrm>
          <a:prstGeom prst="rect">
            <a:avLst/>
          </a:prstGeom>
        </p:spPr>
      </p:pic>
      <p:pic>
        <p:nvPicPr>
          <p:cNvPr id="20" name="Picture 19" descr="A white puzzle pieces in a green circle&#10;&#10;AI-generated content may be incorrect.">
            <a:extLst>
              <a:ext uri="{FF2B5EF4-FFF2-40B4-BE49-F238E27FC236}">
                <a16:creationId xmlns:a16="http://schemas.microsoft.com/office/drawing/2014/main" id="{90CE6DFF-3C5B-B9A9-1AFD-121844E179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4648" y="3315728"/>
            <a:ext cx="1187856" cy="1187856"/>
          </a:xfrm>
          <a:prstGeom prst="rect">
            <a:avLst/>
          </a:prstGeom>
        </p:spPr>
      </p:pic>
      <p:sp>
        <p:nvSpPr>
          <p:cNvPr id="22" name="TextBox 21">
            <a:extLst>
              <a:ext uri="{FF2B5EF4-FFF2-40B4-BE49-F238E27FC236}">
                <a16:creationId xmlns:a16="http://schemas.microsoft.com/office/drawing/2014/main" id="{45904165-BA94-681B-1399-ED02322E0186}"/>
              </a:ext>
            </a:extLst>
          </p:cNvPr>
          <p:cNvSpPr txBox="1"/>
          <p:nvPr/>
        </p:nvSpPr>
        <p:spPr>
          <a:xfrm>
            <a:off x="3370994" y="1479907"/>
            <a:ext cx="839767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ES fondu un AF atbalsta pasākumu īstenošana un uzraudzība, t.sk. </a:t>
            </a:r>
            <a:r>
              <a:rPr kumimoji="0" lang="lv-LV"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2026. gadā plānots pabeigt būvdarbus vēl aptuveni 50 km garumā</a:t>
            </a:r>
            <a:endPar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5" name="TextBox 24">
            <a:extLst>
              <a:ext uri="{FF2B5EF4-FFF2-40B4-BE49-F238E27FC236}">
                <a16:creationId xmlns:a16="http://schemas.microsoft.com/office/drawing/2014/main" id="{7C28B125-4934-7B97-5588-4694B2347AD7}"/>
              </a:ext>
            </a:extLst>
          </p:cNvPr>
          <p:cNvSpPr txBox="1"/>
          <p:nvPr/>
        </p:nvSpPr>
        <p:spPr>
          <a:xfrm>
            <a:off x="2375648" y="3514280"/>
            <a:ext cx="916516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Rīcības plāna Latvijas Austrumu pierobežas ekonomiskajai izaugsmei un drošības stiprināšanai 2025.–2027. gadam</a:t>
            </a:r>
            <a:r>
              <a:rPr kumimoji="0" lang="lv-LV"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īstenošanas koordinācija  un uzraudzība. Koncepta izstrāde </a:t>
            </a:r>
            <a:r>
              <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par atbalstu Austrumu pierobežai daudzgadu budžeta pēc 2027. gada ietvarā</a:t>
            </a:r>
          </a:p>
        </p:txBody>
      </p:sp>
      <p:pic>
        <p:nvPicPr>
          <p:cNvPr id="27" name="Picture 26" descr="A green circle with white handshake and people around it&#10;&#10;AI-generated content may be incorrect.">
            <a:extLst>
              <a:ext uri="{FF2B5EF4-FFF2-40B4-BE49-F238E27FC236}">
                <a16:creationId xmlns:a16="http://schemas.microsoft.com/office/drawing/2014/main" id="{A4CDF528-246E-7866-73E3-AF785DC989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337" y="4503584"/>
            <a:ext cx="1187856" cy="1187856"/>
          </a:xfrm>
          <a:prstGeom prst="rect">
            <a:avLst/>
          </a:prstGeom>
        </p:spPr>
      </p:pic>
      <p:sp>
        <p:nvSpPr>
          <p:cNvPr id="28" name="TextBox 27">
            <a:extLst>
              <a:ext uri="{FF2B5EF4-FFF2-40B4-BE49-F238E27FC236}">
                <a16:creationId xmlns:a16="http://schemas.microsoft.com/office/drawing/2014/main" id="{42C46E33-B14A-BF34-567B-4A94C93B378A}"/>
              </a:ext>
            </a:extLst>
          </p:cNvPr>
          <p:cNvSpPr txBox="1"/>
          <p:nvPr/>
        </p:nvSpPr>
        <p:spPr>
          <a:xfrm>
            <a:off x="1944602" y="4674601"/>
            <a:ext cx="873104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Pašvaldību pieteikumu atbilstoši kritērijiem </a:t>
            </a:r>
            <a:r>
              <a:rPr kumimoji="0" lang="lv-LV"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aizdevumu saņemšanai pirmsskolas izglītības pieejamībai izvērtēšana. </a:t>
            </a:r>
            <a:r>
              <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Atbalsta sniegšana pašvaldībām </a:t>
            </a:r>
            <a:r>
              <a:rPr kumimoji="0" lang="lv-LV"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futbola stadionu infrastruktūras attīstībai</a:t>
            </a:r>
          </a:p>
        </p:txBody>
      </p:sp>
      <p:pic>
        <p:nvPicPr>
          <p:cNvPr id="30" name="Picture 29" descr="A hand and a coin in a circle&#10;&#10;AI-generated content may be incorrect.">
            <a:extLst>
              <a:ext uri="{FF2B5EF4-FFF2-40B4-BE49-F238E27FC236}">
                <a16:creationId xmlns:a16="http://schemas.microsoft.com/office/drawing/2014/main" id="{82E1D550-8F57-A1CD-B8E0-C92E79066F9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066" y="5618656"/>
            <a:ext cx="1187857" cy="1187857"/>
          </a:xfrm>
          <a:prstGeom prst="rect">
            <a:avLst/>
          </a:prstGeom>
        </p:spPr>
      </p:pic>
      <p:sp>
        <p:nvSpPr>
          <p:cNvPr id="31" name="TextBox 30">
            <a:extLst>
              <a:ext uri="{FF2B5EF4-FFF2-40B4-BE49-F238E27FC236}">
                <a16:creationId xmlns:a16="http://schemas.microsoft.com/office/drawing/2014/main" id="{0EEDF816-04A7-C2C9-DCFB-27C479CB9125}"/>
              </a:ext>
            </a:extLst>
          </p:cNvPr>
          <p:cNvSpPr txBox="1"/>
          <p:nvPr/>
        </p:nvSpPr>
        <p:spPr>
          <a:xfrm>
            <a:off x="1284648" y="5889418"/>
            <a:ext cx="924788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Teritoriju attīstības plānošanas sistēmas pilnveidošana, mazinot administratīvo slogu. Līdzdalības budžeta platformas attīstība un uzturēšana</a:t>
            </a:r>
          </a:p>
        </p:txBody>
      </p:sp>
      <p:sp>
        <p:nvSpPr>
          <p:cNvPr id="10" name="Rectangle: Rounded Corners 9">
            <a:extLst>
              <a:ext uri="{FF2B5EF4-FFF2-40B4-BE49-F238E27FC236}">
                <a16:creationId xmlns:a16="http://schemas.microsoft.com/office/drawing/2014/main" id="{24FEFCDF-8C53-F68A-8252-B55476CAED79}"/>
              </a:ext>
            </a:extLst>
          </p:cNvPr>
          <p:cNvSpPr/>
          <p:nvPr/>
        </p:nvSpPr>
        <p:spPr>
          <a:xfrm>
            <a:off x="2185661" y="2437336"/>
            <a:ext cx="9137079" cy="933759"/>
          </a:xfrm>
          <a:prstGeom prst="roundRect">
            <a:avLst/>
          </a:prstGeom>
          <a:solidFill>
            <a:schemeClr val="bg1">
              <a:lumMod val="95000"/>
            </a:schemeClr>
          </a:solidFill>
          <a:ln>
            <a:solidFill>
              <a:srgbClr val="26712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Picture 11" descr="A hand holding a graph&#10;&#10;AI-generated content may be incorrect.">
            <a:extLst>
              <a:ext uri="{FF2B5EF4-FFF2-40B4-BE49-F238E27FC236}">
                <a16:creationId xmlns:a16="http://schemas.microsoft.com/office/drawing/2014/main" id="{1DCF1809-570E-7C61-CE47-92CC8F6DD1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1733" y="2304597"/>
            <a:ext cx="1292446" cy="1187856"/>
          </a:xfrm>
          <a:prstGeom prst="rect">
            <a:avLst/>
          </a:prstGeom>
        </p:spPr>
      </p:pic>
      <p:sp>
        <p:nvSpPr>
          <p:cNvPr id="13" name="TextBox 12">
            <a:extLst>
              <a:ext uri="{FF2B5EF4-FFF2-40B4-BE49-F238E27FC236}">
                <a16:creationId xmlns:a16="http://schemas.microsoft.com/office/drawing/2014/main" id="{35079995-5AEB-9A5B-9C2E-B30EFAD36380}"/>
              </a:ext>
            </a:extLst>
          </p:cNvPr>
          <p:cNvSpPr txBox="1"/>
          <p:nvPr/>
        </p:nvSpPr>
        <p:spPr>
          <a:xfrm>
            <a:off x="2698167" y="2538336"/>
            <a:ext cx="88426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Pašvaldību iesniegto pieteikumu līdzekļu saņemšanai </a:t>
            </a:r>
            <a:r>
              <a:rPr kumimoji="0" lang="lv-LV"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neparedzētiem gadījumiem izvērtēšana. </a:t>
            </a:r>
            <a:r>
              <a:rPr kumimoji="0" lang="lv-LV" sz="16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Remigrācijas</a:t>
            </a:r>
            <a:r>
              <a:rPr kumimoji="0" lang="lv-LV"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koordinatoru darbs</a:t>
            </a:r>
            <a:r>
              <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t.sk. tiks izveidota jauna </a:t>
            </a:r>
            <a:r>
              <a:rPr kumimoji="0" lang="lv-LV" sz="16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remigrācijas</a:t>
            </a:r>
            <a:r>
              <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koordinatoru tīmekļvietne </a:t>
            </a:r>
            <a:r>
              <a:rPr kumimoji="0" lang="lv-LV" sz="1600" b="0" i="0" u="sng"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hlinkClick r:id="rId8"/>
              </a:rPr>
              <a:t>www.remigracija.lv</a:t>
            </a:r>
            <a:endParaRPr kumimoji="0" lang="lv-LV"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 name="Rectangle 3">
            <a:extLst>
              <a:ext uri="{FF2B5EF4-FFF2-40B4-BE49-F238E27FC236}">
                <a16:creationId xmlns:a16="http://schemas.microsoft.com/office/drawing/2014/main" id="{117DCABE-82ED-1E12-7B3D-8C2BB2935C42}"/>
              </a:ext>
            </a:extLst>
          </p:cNvPr>
          <p:cNvSpPr/>
          <p:nvPr/>
        </p:nvSpPr>
        <p:spPr>
          <a:xfrm>
            <a:off x="10676194" y="-23803"/>
            <a:ext cx="1465006" cy="642258"/>
          </a:xfrm>
          <a:prstGeom prst="rect">
            <a:avLst/>
          </a:prstGeom>
          <a:solidFill>
            <a:srgbClr val="4EA72E">
              <a:lumMod val="75000"/>
            </a:srgb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noProof="0" dirty="0">
                <a:ln>
                  <a:noFill/>
                </a:ln>
                <a:solidFill>
                  <a:prstClr val="white"/>
                </a:solidFill>
                <a:effectLst/>
                <a:uLnTx/>
                <a:uFillTx/>
              </a:rPr>
              <a:t>Uzdevumi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noProof="0" dirty="0">
                <a:ln>
                  <a:noFill/>
                </a:ln>
                <a:solidFill>
                  <a:prstClr val="white"/>
                </a:solidFill>
                <a:effectLst/>
                <a:uLnTx/>
                <a:uFillTx/>
              </a:rPr>
              <a:t>2026</a:t>
            </a:r>
          </a:p>
        </p:txBody>
      </p:sp>
    </p:spTree>
    <p:extLst>
      <p:ext uri="{BB962C8B-B14F-4D97-AF65-F5344CB8AC3E}">
        <p14:creationId xmlns:p14="http://schemas.microsoft.com/office/powerpoint/2010/main" val="39499901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649189"/>
            <a:ext cx="10869018" cy="1122363"/>
          </a:xfrm>
          <a:prstGeom prst="rect">
            <a:avLst/>
          </a:prstGeom>
          <a:noFill/>
          <a:ln/>
        </p:spPr>
        <p:txBody>
          <a:bodyPr wrap="square" lIns="0" tIns="0" rIns="0" bIns="0" rtlCol="0" anchor="t"/>
          <a:lstStyle/>
          <a:p>
            <a:pPr>
              <a:lnSpc>
                <a:spcPts val="4416"/>
              </a:lnSpc>
            </a:pPr>
            <a:endParaRPr lang="en-US" sz="2400" b="1" dirty="0">
              <a:solidFill>
                <a:schemeClr val="accent6">
                  <a:lumMod val="75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3" name="Text 1"/>
          <p:cNvSpPr/>
          <p:nvPr/>
        </p:nvSpPr>
        <p:spPr>
          <a:xfrm>
            <a:off x="661492" y="1843286"/>
            <a:ext cx="2693492" cy="336649"/>
          </a:xfrm>
          <a:prstGeom prst="rect">
            <a:avLst/>
          </a:prstGeom>
          <a:noFill/>
          <a:ln/>
        </p:spPr>
        <p:txBody>
          <a:bodyPr wrap="none" lIns="0" tIns="0" rIns="0" bIns="0" rtlCol="0" anchor="t"/>
          <a:lstStyle/>
          <a:p>
            <a:pPr>
              <a:lnSpc>
                <a:spcPts val="2625"/>
              </a:lnSpc>
            </a:pPr>
            <a:endParaRPr lang="en-US" sz="2083" dirty="0"/>
          </a:p>
        </p:txBody>
      </p:sp>
      <p:sp>
        <p:nvSpPr>
          <p:cNvPr id="4" name="Shape 2"/>
          <p:cNvSpPr/>
          <p:nvPr/>
        </p:nvSpPr>
        <p:spPr>
          <a:xfrm>
            <a:off x="661492" y="2449215"/>
            <a:ext cx="5344716" cy="1965127"/>
          </a:xfrm>
          <a:prstGeom prst="roundRect">
            <a:avLst>
              <a:gd name="adj" fmla="val 3838"/>
            </a:avLst>
          </a:prstGeom>
          <a:solidFill>
            <a:srgbClr val="E1E1EA"/>
          </a:solidFill>
          <a:ln w="7620">
            <a:solidFill>
              <a:srgbClr val="C7C7D0"/>
            </a:solidFill>
            <a:prstDash val="solid"/>
          </a:ln>
        </p:spPr>
        <p:txBody>
          <a:bodyPr/>
          <a:lstStyle/>
          <a:p>
            <a:endParaRPr lang="lv-LV" sz="1500" dirty="0">
              <a:latin typeface="Verdana" panose="020B0604030504040204" pitchFamily="34" charset="0"/>
              <a:ea typeface="Verdana" panose="020B0604030504040204" pitchFamily="34" charset="0"/>
            </a:endParaRPr>
          </a:p>
        </p:txBody>
      </p:sp>
      <p:sp>
        <p:nvSpPr>
          <p:cNvPr id="5" name="Text 3"/>
          <p:cNvSpPr/>
          <p:nvPr/>
        </p:nvSpPr>
        <p:spPr>
          <a:xfrm>
            <a:off x="847329" y="2635052"/>
            <a:ext cx="4199136" cy="280492"/>
          </a:xfrm>
          <a:prstGeom prst="rect">
            <a:avLst/>
          </a:prstGeom>
          <a:noFill/>
          <a:ln/>
        </p:spPr>
        <p:txBody>
          <a:bodyPr wrap="none" lIns="0" tIns="0" rIns="0" bIns="0" rtlCol="0" anchor="t"/>
          <a:lstStyle/>
          <a:p>
            <a:pPr>
              <a:lnSpc>
                <a:spcPts val="2208"/>
              </a:lnSpc>
            </a:pPr>
            <a:r>
              <a:rPr lang="en-US" sz="2000" b="1" dirty="0">
                <a:solidFill>
                  <a:schemeClr val="accent2">
                    <a:lumMod val="75000"/>
                  </a:schemeClr>
                </a:solidFill>
                <a:latin typeface="Raleway" pitchFamily="34" charset="0"/>
                <a:ea typeface="Raleway" pitchFamily="34" charset="-122"/>
                <a:cs typeface="Raleway" pitchFamily="34" charset="-120"/>
              </a:rPr>
              <a:t>Oficiālās elektroniskās adreses izvēršana</a:t>
            </a:r>
            <a:endParaRPr lang="en-US" sz="2000" b="1" dirty="0">
              <a:solidFill>
                <a:schemeClr val="accent2">
                  <a:lumMod val="75000"/>
                </a:schemeClr>
              </a:solidFill>
            </a:endParaRPr>
          </a:p>
        </p:txBody>
      </p:sp>
      <p:sp>
        <p:nvSpPr>
          <p:cNvPr id="6" name="Text 4"/>
          <p:cNvSpPr/>
          <p:nvPr/>
        </p:nvSpPr>
        <p:spPr>
          <a:xfrm>
            <a:off x="847329" y="3023195"/>
            <a:ext cx="4973043" cy="287338"/>
          </a:xfrm>
          <a:prstGeom prst="rect">
            <a:avLst/>
          </a:prstGeom>
          <a:noFill/>
          <a:ln/>
        </p:spPr>
        <p:txBody>
          <a:bodyPr wrap="none" lIns="0" tIns="0" rIns="0" bIns="0" rtlCol="0" anchor="t"/>
          <a:lstStyle/>
          <a:p>
            <a:pPr marL="285739" indent="-285739">
              <a:lnSpc>
                <a:spcPts val="2250"/>
              </a:lnSpc>
              <a:buSzPct val="100000"/>
              <a:buChar char="•"/>
            </a:pPr>
            <a:r>
              <a:rPr lang="en-US" sz="1375" dirty="0">
                <a:solidFill>
                  <a:srgbClr val="3C3939"/>
                </a:solidFill>
                <a:latin typeface="Roboto" pitchFamily="34" charset="0"/>
                <a:ea typeface="Roboto" pitchFamily="34" charset="-122"/>
                <a:cs typeface="Roboto" pitchFamily="34" charset="-120"/>
              </a:rPr>
              <a:t>Regulējums e-adreses izmantošanas paplašināšanai; </a:t>
            </a:r>
            <a:endParaRPr lang="en-US" sz="1375" dirty="0"/>
          </a:p>
        </p:txBody>
      </p:sp>
      <p:sp>
        <p:nvSpPr>
          <p:cNvPr id="7" name="Text 5"/>
          <p:cNvSpPr/>
          <p:nvPr/>
        </p:nvSpPr>
        <p:spPr>
          <a:xfrm>
            <a:off x="847329" y="3373339"/>
            <a:ext cx="4973043" cy="287338"/>
          </a:xfrm>
          <a:prstGeom prst="rect">
            <a:avLst/>
          </a:prstGeom>
          <a:noFill/>
          <a:ln/>
        </p:spPr>
        <p:txBody>
          <a:bodyPr wrap="none" lIns="0" tIns="0" rIns="0" bIns="0" rtlCol="0" anchor="t"/>
          <a:lstStyle/>
          <a:p>
            <a:pPr marL="285739" indent="-285739">
              <a:lnSpc>
                <a:spcPts val="2250"/>
              </a:lnSpc>
              <a:buSzPct val="100000"/>
              <a:buChar char="•"/>
            </a:pPr>
            <a:r>
              <a:rPr lang="en-US" sz="1375" dirty="0">
                <a:solidFill>
                  <a:srgbClr val="3C3939"/>
                </a:solidFill>
                <a:latin typeface="Roboto" pitchFamily="34" charset="0"/>
                <a:ea typeface="Roboto" pitchFamily="34" charset="-122"/>
                <a:cs typeface="Roboto" pitchFamily="34" charset="-120"/>
              </a:rPr>
              <a:t>E- adreses sagatavošana e-rēķinu ieviešanai (regulējums)</a:t>
            </a:r>
            <a:endParaRPr lang="en-US" sz="1375" dirty="0"/>
          </a:p>
        </p:txBody>
      </p:sp>
      <p:sp>
        <p:nvSpPr>
          <p:cNvPr id="8" name="Shape 6"/>
          <p:cNvSpPr/>
          <p:nvPr/>
        </p:nvSpPr>
        <p:spPr>
          <a:xfrm>
            <a:off x="6185694" y="2449215"/>
            <a:ext cx="5344815" cy="1965127"/>
          </a:xfrm>
          <a:prstGeom prst="roundRect">
            <a:avLst>
              <a:gd name="adj" fmla="val 3838"/>
            </a:avLst>
          </a:prstGeom>
          <a:solidFill>
            <a:srgbClr val="E1E1EA"/>
          </a:solidFill>
          <a:ln w="7620">
            <a:solidFill>
              <a:srgbClr val="C7C7D0"/>
            </a:solidFill>
            <a:prstDash val="solid"/>
          </a:ln>
        </p:spPr>
        <p:txBody>
          <a:bodyPr/>
          <a:lstStyle/>
          <a:p>
            <a:endParaRPr lang="lv-LV" sz="1500" dirty="0">
              <a:latin typeface="Verdana" panose="020B0604030504040204" pitchFamily="34" charset="0"/>
              <a:ea typeface="Verdana" panose="020B0604030504040204" pitchFamily="34" charset="0"/>
            </a:endParaRPr>
          </a:p>
        </p:txBody>
      </p:sp>
      <p:sp>
        <p:nvSpPr>
          <p:cNvPr id="9" name="Text 7"/>
          <p:cNvSpPr/>
          <p:nvPr/>
        </p:nvSpPr>
        <p:spPr>
          <a:xfrm>
            <a:off x="6371531" y="2635052"/>
            <a:ext cx="4973142" cy="560983"/>
          </a:xfrm>
          <a:prstGeom prst="rect">
            <a:avLst/>
          </a:prstGeom>
          <a:noFill/>
          <a:ln/>
        </p:spPr>
        <p:txBody>
          <a:bodyPr wrap="square" lIns="0" tIns="0" rIns="0" bIns="0" rtlCol="0" anchor="t"/>
          <a:lstStyle/>
          <a:p>
            <a:pPr>
              <a:lnSpc>
                <a:spcPts val="2208"/>
              </a:lnSpc>
            </a:pPr>
            <a:r>
              <a:rPr lang="en-US" sz="2000" b="1" dirty="0">
                <a:solidFill>
                  <a:schemeClr val="accent2">
                    <a:lumMod val="75000"/>
                  </a:schemeClr>
                </a:solidFill>
                <a:latin typeface="Raleway" pitchFamily="34" charset="0"/>
                <a:ea typeface="Raleway" pitchFamily="34" charset="-122"/>
                <a:cs typeface="Raleway" pitchFamily="34" charset="-120"/>
              </a:rPr>
              <a:t>Vienotā pakalpojumu tīkla (VPVKAC) izvēršana un pārvaldība</a:t>
            </a:r>
            <a:endParaRPr lang="en-US" sz="2000" b="1" dirty="0">
              <a:solidFill>
                <a:schemeClr val="accent2">
                  <a:lumMod val="75000"/>
                </a:schemeClr>
              </a:solidFill>
            </a:endParaRPr>
          </a:p>
        </p:txBody>
      </p:sp>
      <p:sp>
        <p:nvSpPr>
          <p:cNvPr id="10" name="Text 8"/>
          <p:cNvSpPr/>
          <p:nvPr/>
        </p:nvSpPr>
        <p:spPr>
          <a:xfrm>
            <a:off x="6371531" y="3303687"/>
            <a:ext cx="4973142" cy="574675"/>
          </a:xfrm>
          <a:prstGeom prst="rect">
            <a:avLst/>
          </a:prstGeom>
          <a:noFill/>
          <a:ln/>
        </p:spPr>
        <p:txBody>
          <a:bodyPr wrap="square" lIns="0" tIns="0" rIns="0" bIns="0" rtlCol="0" anchor="t"/>
          <a:lstStyle/>
          <a:p>
            <a:pPr marL="285739" indent="-285739">
              <a:lnSpc>
                <a:spcPts val="2250"/>
              </a:lnSpc>
              <a:buSzPct val="100000"/>
              <a:buChar char="•"/>
            </a:pPr>
            <a:r>
              <a:rPr lang="en-US" sz="1375" dirty="0">
                <a:solidFill>
                  <a:srgbClr val="3C3939"/>
                </a:solidFill>
                <a:latin typeface="Roboto" pitchFamily="34" charset="0"/>
                <a:ea typeface="Roboto" pitchFamily="34" charset="-122"/>
                <a:cs typeface="Roboto" pitchFamily="34" charset="-120"/>
              </a:rPr>
              <a:t>Šobrīd 35 pašvaldībās 259 vietās 19 iestāžu 132 pieprasītākie pakalpojumi. 2024. - 120'000+ konsultācijas.</a:t>
            </a:r>
            <a:endParaRPr lang="en-US" sz="1375" dirty="0"/>
          </a:p>
        </p:txBody>
      </p:sp>
      <p:sp>
        <p:nvSpPr>
          <p:cNvPr id="11" name="Text 9"/>
          <p:cNvSpPr/>
          <p:nvPr/>
        </p:nvSpPr>
        <p:spPr>
          <a:xfrm>
            <a:off x="6371531" y="3941168"/>
            <a:ext cx="4973142" cy="287338"/>
          </a:xfrm>
          <a:prstGeom prst="rect">
            <a:avLst/>
          </a:prstGeom>
          <a:noFill/>
          <a:ln/>
        </p:spPr>
        <p:txBody>
          <a:bodyPr wrap="none" lIns="0" tIns="0" rIns="0" bIns="0" rtlCol="0" anchor="t"/>
          <a:lstStyle/>
          <a:p>
            <a:pPr marL="285739" indent="-285739">
              <a:lnSpc>
                <a:spcPts val="2250"/>
              </a:lnSpc>
              <a:buSzPct val="100000"/>
              <a:buChar char="•"/>
            </a:pPr>
            <a:r>
              <a:rPr lang="en-US" sz="1375" dirty="0">
                <a:solidFill>
                  <a:srgbClr val="3C3939"/>
                </a:solidFill>
                <a:latin typeface="Roboto" pitchFamily="34" charset="0"/>
                <a:ea typeface="Roboto" pitchFamily="34" charset="-122"/>
                <a:cs typeface="Roboto" pitchFamily="34" charset="-120"/>
              </a:rPr>
              <a:t>Plānots, ka 2026. gadā būs 315 VPVKAC punkti</a:t>
            </a:r>
            <a:endParaRPr lang="en-US" sz="1375" dirty="0"/>
          </a:p>
        </p:txBody>
      </p:sp>
      <p:sp>
        <p:nvSpPr>
          <p:cNvPr id="12" name="Shape 10"/>
          <p:cNvSpPr/>
          <p:nvPr/>
        </p:nvSpPr>
        <p:spPr>
          <a:xfrm>
            <a:off x="661492" y="4593829"/>
            <a:ext cx="5344716" cy="1614983"/>
          </a:xfrm>
          <a:prstGeom prst="roundRect">
            <a:avLst>
              <a:gd name="adj" fmla="val 4670"/>
            </a:avLst>
          </a:prstGeom>
          <a:solidFill>
            <a:srgbClr val="E1E1EA"/>
          </a:solidFill>
          <a:ln w="7620">
            <a:solidFill>
              <a:srgbClr val="C7C7D0"/>
            </a:solidFill>
            <a:prstDash val="solid"/>
          </a:ln>
        </p:spPr>
        <p:txBody>
          <a:bodyPr/>
          <a:lstStyle/>
          <a:p>
            <a:endParaRPr lang="lv-LV" sz="1500" dirty="0">
              <a:latin typeface="Verdana" panose="020B0604030504040204" pitchFamily="34" charset="0"/>
              <a:ea typeface="Verdana" panose="020B0604030504040204" pitchFamily="34" charset="0"/>
            </a:endParaRPr>
          </a:p>
        </p:txBody>
      </p:sp>
      <p:sp>
        <p:nvSpPr>
          <p:cNvPr id="13" name="Text 11"/>
          <p:cNvSpPr/>
          <p:nvPr/>
        </p:nvSpPr>
        <p:spPr>
          <a:xfrm>
            <a:off x="847329" y="4779665"/>
            <a:ext cx="4973043" cy="560983"/>
          </a:xfrm>
          <a:prstGeom prst="rect">
            <a:avLst/>
          </a:prstGeom>
          <a:noFill/>
          <a:ln/>
        </p:spPr>
        <p:txBody>
          <a:bodyPr wrap="square" lIns="0" tIns="0" rIns="0" bIns="0" rtlCol="0" anchor="t"/>
          <a:lstStyle/>
          <a:p>
            <a:pPr>
              <a:lnSpc>
                <a:spcPts val="2208"/>
              </a:lnSpc>
            </a:pPr>
            <a:r>
              <a:rPr lang="en-US" sz="2000" b="1" dirty="0">
                <a:solidFill>
                  <a:schemeClr val="accent2">
                    <a:lumMod val="75000"/>
                  </a:schemeClr>
                </a:solidFill>
                <a:latin typeface="Raleway" pitchFamily="34" charset="0"/>
                <a:ea typeface="Raleway" pitchFamily="34" charset="-122"/>
                <a:cs typeface="Raleway" pitchFamily="34" charset="-120"/>
              </a:rPr>
              <a:t>Vēlēšanu platformas attīstība un regulējuma nodrošināšana</a:t>
            </a:r>
            <a:endParaRPr lang="en-US" sz="2000" b="1" dirty="0">
              <a:solidFill>
                <a:schemeClr val="accent2">
                  <a:lumMod val="75000"/>
                </a:schemeClr>
              </a:solidFill>
            </a:endParaRPr>
          </a:p>
        </p:txBody>
      </p:sp>
      <p:sp>
        <p:nvSpPr>
          <p:cNvPr id="14" name="Text 12"/>
          <p:cNvSpPr/>
          <p:nvPr/>
        </p:nvSpPr>
        <p:spPr>
          <a:xfrm>
            <a:off x="847329" y="5448300"/>
            <a:ext cx="4973043" cy="574675"/>
          </a:xfrm>
          <a:prstGeom prst="rect">
            <a:avLst/>
          </a:prstGeom>
          <a:noFill/>
          <a:ln/>
        </p:spPr>
        <p:txBody>
          <a:bodyPr wrap="square" lIns="0" tIns="0" rIns="0" bIns="0" rtlCol="0" anchor="t"/>
          <a:lstStyle/>
          <a:p>
            <a:pPr marL="285739" indent="-285739">
              <a:lnSpc>
                <a:spcPts val="2250"/>
              </a:lnSpc>
              <a:buSzPct val="100000"/>
              <a:buChar char="•"/>
            </a:pPr>
            <a:r>
              <a:rPr lang="en-US" sz="1375" dirty="0">
                <a:solidFill>
                  <a:srgbClr val="3C3939"/>
                </a:solidFill>
                <a:latin typeface="Roboto" pitchFamily="34" charset="0"/>
                <a:ea typeface="Roboto" pitchFamily="34" charset="-122"/>
                <a:cs typeface="Roboto" pitchFamily="34" charset="-120"/>
              </a:rPr>
              <a:t>Saeimas, pašvaldību un Eiroparlamenta vēlēšanas, Tautas nobalsošanas un referendumu organizēšanas procesos</a:t>
            </a:r>
            <a:endParaRPr lang="en-US" sz="1375" dirty="0"/>
          </a:p>
        </p:txBody>
      </p:sp>
      <p:sp>
        <p:nvSpPr>
          <p:cNvPr id="15" name="Shape 13"/>
          <p:cNvSpPr/>
          <p:nvPr/>
        </p:nvSpPr>
        <p:spPr>
          <a:xfrm>
            <a:off x="6185694" y="4600179"/>
            <a:ext cx="5344815" cy="1614983"/>
          </a:xfrm>
          <a:prstGeom prst="roundRect">
            <a:avLst>
              <a:gd name="adj" fmla="val 4670"/>
            </a:avLst>
          </a:prstGeom>
          <a:solidFill>
            <a:srgbClr val="E1E1EA"/>
          </a:solidFill>
          <a:ln w="7620">
            <a:solidFill>
              <a:srgbClr val="C7C7D0"/>
            </a:solidFill>
            <a:prstDash val="solid"/>
          </a:ln>
        </p:spPr>
        <p:txBody>
          <a:bodyPr/>
          <a:lstStyle/>
          <a:p>
            <a:endParaRPr lang="lv-LV" sz="1500" dirty="0">
              <a:latin typeface="Verdana" panose="020B0604030504040204" pitchFamily="34" charset="0"/>
              <a:ea typeface="Verdana" panose="020B0604030504040204" pitchFamily="34" charset="0"/>
            </a:endParaRPr>
          </a:p>
        </p:txBody>
      </p:sp>
      <p:sp>
        <p:nvSpPr>
          <p:cNvPr id="16" name="Text 14"/>
          <p:cNvSpPr/>
          <p:nvPr/>
        </p:nvSpPr>
        <p:spPr>
          <a:xfrm>
            <a:off x="6371531" y="4779665"/>
            <a:ext cx="4973142" cy="560983"/>
          </a:xfrm>
          <a:prstGeom prst="rect">
            <a:avLst/>
          </a:prstGeom>
          <a:noFill/>
          <a:ln/>
        </p:spPr>
        <p:txBody>
          <a:bodyPr wrap="square" lIns="0" tIns="0" rIns="0" bIns="0" rtlCol="0" anchor="t"/>
          <a:lstStyle/>
          <a:p>
            <a:pPr>
              <a:lnSpc>
                <a:spcPts val="2208"/>
              </a:lnSpc>
            </a:pPr>
            <a:r>
              <a:rPr lang="en-US" sz="2000" b="1" dirty="0">
                <a:solidFill>
                  <a:schemeClr val="accent2">
                    <a:lumMod val="75000"/>
                  </a:schemeClr>
                </a:solidFill>
                <a:latin typeface="Raleway" pitchFamily="34" charset="0"/>
                <a:ea typeface="Raleway" pitchFamily="34" charset="-122"/>
                <a:cs typeface="Raleway" pitchFamily="34" charset="-120"/>
              </a:rPr>
              <a:t>Vienotās atvieglojumu pārvaldības (AVIS) platformas izvēršana</a:t>
            </a:r>
            <a:endParaRPr lang="en-US" sz="2000" b="1" dirty="0">
              <a:solidFill>
                <a:schemeClr val="accent2">
                  <a:lumMod val="75000"/>
                </a:schemeClr>
              </a:solidFill>
            </a:endParaRPr>
          </a:p>
        </p:txBody>
      </p:sp>
      <p:sp>
        <p:nvSpPr>
          <p:cNvPr id="17" name="Text 15"/>
          <p:cNvSpPr/>
          <p:nvPr/>
        </p:nvSpPr>
        <p:spPr>
          <a:xfrm>
            <a:off x="6371531" y="5448300"/>
            <a:ext cx="4973142" cy="574675"/>
          </a:xfrm>
          <a:prstGeom prst="rect">
            <a:avLst/>
          </a:prstGeom>
          <a:noFill/>
          <a:ln/>
        </p:spPr>
        <p:txBody>
          <a:bodyPr wrap="square" lIns="0" tIns="0" rIns="0" bIns="0" rtlCol="0" anchor="t"/>
          <a:lstStyle/>
          <a:p>
            <a:pPr marL="285739" indent="-285739">
              <a:lnSpc>
                <a:spcPts val="2250"/>
              </a:lnSpc>
              <a:buSzPct val="100000"/>
              <a:buChar char="•"/>
            </a:pPr>
            <a:r>
              <a:rPr lang="en-US" sz="1375" dirty="0">
                <a:solidFill>
                  <a:srgbClr val="3C3939"/>
                </a:solidFill>
                <a:latin typeface="Roboto" pitchFamily="34" charset="0"/>
                <a:ea typeface="Roboto" pitchFamily="34" charset="-122"/>
                <a:cs typeface="Roboto" pitchFamily="34" charset="-120"/>
              </a:rPr>
              <a:t>Izvēršana pašvaldībās, kā arī ieviešana valsts pārvaldes atvieglojumu pārvaldībā.</a:t>
            </a:r>
            <a:endParaRPr lang="en-US" sz="1375" dirty="0"/>
          </a:p>
        </p:txBody>
      </p:sp>
      <p:sp>
        <p:nvSpPr>
          <p:cNvPr id="18" name="Title 17">
            <a:extLst>
              <a:ext uri="{FF2B5EF4-FFF2-40B4-BE49-F238E27FC236}">
                <a16:creationId xmlns:a16="http://schemas.microsoft.com/office/drawing/2014/main" id="{391DC697-E7D5-AFE6-63E9-BDC72C25DCFF}"/>
              </a:ext>
            </a:extLst>
          </p:cNvPr>
          <p:cNvSpPr>
            <a:spLocks noGrp="1"/>
          </p:cNvSpPr>
          <p:nvPr>
            <p:ph type="title"/>
          </p:nvPr>
        </p:nvSpPr>
        <p:spPr/>
        <p:txBody>
          <a:bodyPr>
            <a:normAutofit/>
          </a:bodyPr>
          <a:lstStyle/>
          <a:p>
            <a:r>
              <a:rPr lang="en-US" dirty="0" err="1">
                <a:solidFill>
                  <a:schemeClr val="accent2">
                    <a:lumMod val="75000"/>
                  </a:schemeClr>
                </a:solidFill>
                <a:cs typeface="Times New Roman" panose="02020603050405020304" pitchFamily="18" charset="0"/>
              </a:rPr>
              <a:t>Pārvaldes</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digitāli</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pārveidei</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stratēģiski</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svarīgu</a:t>
            </a:r>
            <a:r>
              <a:rPr lang="en-US" dirty="0">
                <a:solidFill>
                  <a:schemeClr val="accent2">
                    <a:lumMod val="75000"/>
                  </a:schemeClr>
                </a:solidFill>
                <a:cs typeface="Times New Roman" panose="02020603050405020304" pitchFamily="18" charset="0"/>
              </a:rPr>
              <a:t> </a:t>
            </a:r>
            <a:r>
              <a:rPr lang="en-US" dirty="0" err="1">
                <a:solidFill>
                  <a:schemeClr val="accent2">
                    <a:lumMod val="75000"/>
                  </a:schemeClr>
                </a:solidFill>
                <a:cs typeface="Times New Roman" panose="02020603050405020304" pitchFamily="18" charset="0"/>
              </a:rPr>
              <a:t>pakalpojumu</a:t>
            </a:r>
            <a:r>
              <a:rPr lang="en-US" dirty="0">
                <a:solidFill>
                  <a:schemeClr val="accent2">
                    <a:lumMod val="75000"/>
                  </a:schemeClr>
                </a:solidFill>
                <a:cs typeface="Times New Roman" panose="02020603050405020304" pitchFamily="18" charset="0"/>
              </a:rPr>
              <a:t> attīstības </a:t>
            </a:r>
            <a:r>
              <a:rPr lang="en-US" dirty="0" err="1">
                <a:solidFill>
                  <a:schemeClr val="accent2">
                    <a:lumMod val="75000"/>
                  </a:schemeClr>
                </a:solidFill>
                <a:cs typeface="Times New Roman" panose="02020603050405020304" pitchFamily="18" charset="0"/>
              </a:rPr>
              <a:t>vadība</a:t>
            </a:r>
            <a:endParaRPr lang="lv-LV" dirty="0">
              <a:solidFill>
                <a:schemeClr val="accent2">
                  <a:lumMod val="75000"/>
                </a:schemeClr>
              </a:solidFill>
            </a:endParaRPr>
          </a:p>
        </p:txBody>
      </p:sp>
      <p:sp>
        <p:nvSpPr>
          <p:cNvPr id="23" name="Rectangle 22">
            <a:extLst>
              <a:ext uri="{FF2B5EF4-FFF2-40B4-BE49-F238E27FC236}">
                <a16:creationId xmlns:a16="http://schemas.microsoft.com/office/drawing/2014/main" id="{D65A4537-B918-DFFE-5D76-EF856330A3D4}"/>
              </a:ext>
            </a:extLst>
          </p:cNvPr>
          <p:cNvSpPr/>
          <p:nvPr/>
        </p:nvSpPr>
        <p:spPr>
          <a:xfrm>
            <a:off x="10490975" y="485658"/>
            <a:ext cx="1465006" cy="642258"/>
          </a:xfrm>
          <a:prstGeom prst="rect">
            <a:avLst/>
          </a:prstGeom>
          <a:solidFill>
            <a:srgbClr val="4EA72E">
              <a:lumMod val="75000"/>
            </a:srgb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noProof="0" dirty="0">
                <a:ln>
                  <a:noFill/>
                </a:ln>
                <a:solidFill>
                  <a:prstClr val="white"/>
                </a:solidFill>
                <a:effectLst/>
                <a:uLnTx/>
                <a:uFillTx/>
                <a:latin typeface="Aptos" panose="02110004020202020204"/>
                <a:ea typeface="+mn-ea"/>
                <a:cs typeface="+mn-cs"/>
              </a:rPr>
              <a:t>Uzdevumi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noProof="0" dirty="0">
                <a:ln>
                  <a:noFill/>
                </a:ln>
                <a:solidFill>
                  <a:prstClr val="white"/>
                </a:solidFill>
                <a:effectLst/>
                <a:uLnTx/>
                <a:uFillTx/>
                <a:latin typeface="Aptos" panose="02110004020202020204"/>
                <a:ea typeface="+mn-ea"/>
                <a:cs typeface="+mn-cs"/>
              </a:rPr>
              <a:t>2026</a:t>
            </a:r>
          </a:p>
        </p:txBody>
      </p:sp>
      <p:sp>
        <p:nvSpPr>
          <p:cNvPr id="19" name="Slide Number Placeholder 9">
            <a:extLst>
              <a:ext uri="{FF2B5EF4-FFF2-40B4-BE49-F238E27FC236}">
                <a16:creationId xmlns:a16="http://schemas.microsoft.com/office/drawing/2014/main" id="{BF82D22D-DFED-E09F-F830-443D2E3B3456}"/>
              </a:ext>
            </a:extLst>
          </p:cNvPr>
          <p:cNvSpPr txBox="1">
            <a:spLocks/>
          </p:cNvSpPr>
          <p:nvPr/>
        </p:nvSpPr>
        <p:spPr>
          <a:xfrm>
            <a:off x="11379200" y="6324600"/>
            <a:ext cx="406400" cy="304800"/>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82000"/>
                  </a:schemeClr>
                </a:solidFill>
                <a:latin typeface="Verdana" panose="020B060403050404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prstClr val="black">
                    <a:tint val="82000"/>
                  </a:prstClr>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altLang="en-US" sz="1000" b="0" i="0" u="none" strike="noStrike" kern="1200" cap="none" spc="0" normalizeH="0" baseline="0" noProof="0" dirty="0">
              <a:ln>
                <a:noFill/>
              </a:ln>
              <a:solidFill>
                <a:prstClr val="black">
                  <a:tint val="82000"/>
                </a:prstClr>
              </a:solidFill>
              <a:effectLst/>
              <a:uLnTx/>
              <a:uFillTx/>
              <a:latin typeface="Verdana" panose="020B0604030504040204" pitchFamily="34" charset="0"/>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FBB5F-B071-DFB9-30D0-AA0D4ADA07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12BBF0-EFEE-0F60-CFA4-95F7982EC5AF}"/>
              </a:ext>
            </a:extLst>
          </p:cNvPr>
          <p:cNvSpPr>
            <a:spLocks noGrp="1"/>
          </p:cNvSpPr>
          <p:nvPr>
            <p:ph type="title"/>
          </p:nvPr>
        </p:nvSpPr>
        <p:spPr/>
        <p:txBody>
          <a:bodyPr/>
          <a:lstStyle/>
          <a:p>
            <a:pPr algn="ctr">
              <a:lnSpc>
                <a:spcPct val="100000"/>
              </a:lnSpc>
              <a:spcBef>
                <a:spcPts val="0"/>
              </a:spcBef>
            </a:pPr>
            <a:r>
              <a:rPr lang="lv-LV" dirty="0">
                <a:solidFill>
                  <a:schemeClr val="accent6">
                    <a:lumMod val="75000"/>
                  </a:schemeClr>
                </a:solidFill>
                <a:latin typeface="Verdana"/>
                <a:ea typeface="Verdana"/>
              </a:rPr>
              <a:t>Valsts IKT resursu pārvaldības un investīciju portfeļa pārvaldība</a:t>
            </a:r>
            <a:endParaRPr lang="lv-LV" dirty="0">
              <a:solidFill>
                <a:schemeClr val="accent6">
                  <a:lumMod val="75000"/>
                </a:schemeClr>
              </a:solidFill>
              <a:cs typeface="Times New Roman" panose="02020603050405020304" pitchFamily="18" charset="0"/>
            </a:endParaRPr>
          </a:p>
        </p:txBody>
      </p:sp>
      <p:sp>
        <p:nvSpPr>
          <p:cNvPr id="10" name="Slide Number Placeholder 9">
            <a:extLst>
              <a:ext uri="{FF2B5EF4-FFF2-40B4-BE49-F238E27FC236}">
                <a16:creationId xmlns:a16="http://schemas.microsoft.com/office/drawing/2014/main" id="{195DE29B-A730-87C7-1597-83784CD30A8B}"/>
              </a:ext>
            </a:extLst>
          </p:cNvPr>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prstClr val="black">
                    <a:tint val="82000"/>
                  </a:prstClr>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altLang="en-US" sz="1000" b="0" i="0" u="none" strike="noStrike" kern="1200" cap="none" spc="0" normalizeH="0" baseline="0" noProof="0">
              <a:ln>
                <a:noFill/>
              </a:ln>
              <a:solidFill>
                <a:prstClr val="black">
                  <a:tint val="82000"/>
                </a:prstClr>
              </a:solidFill>
              <a:effectLst/>
              <a:uLnTx/>
              <a:uFillTx/>
              <a:latin typeface="Verdana" panose="020B0604030504040204" pitchFamily="34" charset="0"/>
              <a:ea typeface="+mn-ea"/>
              <a:cs typeface="+mn-cs"/>
            </a:endParaRPr>
          </a:p>
        </p:txBody>
      </p:sp>
      <p:sp>
        <p:nvSpPr>
          <p:cNvPr id="3" name="Rectangle 2">
            <a:extLst>
              <a:ext uri="{FF2B5EF4-FFF2-40B4-BE49-F238E27FC236}">
                <a16:creationId xmlns:a16="http://schemas.microsoft.com/office/drawing/2014/main" id="{E8A6EF8F-0C05-AC5E-20E1-955F0E9E29A4}"/>
              </a:ext>
            </a:extLst>
          </p:cNvPr>
          <p:cNvSpPr/>
          <p:nvPr/>
        </p:nvSpPr>
        <p:spPr>
          <a:xfrm>
            <a:off x="10515600" y="108858"/>
            <a:ext cx="1465006" cy="642258"/>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Uzdevumi</a:t>
            </a:r>
          </a:p>
          <a:p>
            <a:pPr algn="ctr"/>
            <a:r>
              <a:rPr lang="lv-LV" dirty="0"/>
              <a:t>2026</a:t>
            </a:r>
          </a:p>
        </p:txBody>
      </p:sp>
      <p:sp>
        <p:nvSpPr>
          <p:cNvPr id="7" name="Text 1">
            <a:extLst>
              <a:ext uri="{FF2B5EF4-FFF2-40B4-BE49-F238E27FC236}">
                <a16:creationId xmlns:a16="http://schemas.microsoft.com/office/drawing/2014/main" id="{A34B98F7-24AA-EC8C-B545-39DB8A000895}"/>
              </a:ext>
            </a:extLst>
          </p:cNvPr>
          <p:cNvSpPr/>
          <p:nvPr/>
        </p:nvSpPr>
        <p:spPr>
          <a:xfrm>
            <a:off x="151239" y="1051559"/>
            <a:ext cx="3402330" cy="425291"/>
          </a:xfrm>
          <a:prstGeom prst="rect">
            <a:avLst/>
          </a:prstGeom>
          <a:noFill/>
          <a:ln/>
        </p:spPr>
        <p:txBody>
          <a:bodyPr wrap="none" lIns="0" tIns="0" rIns="0" bIns="0" rtlCol="0" anchor="t"/>
          <a:lstStyle/>
          <a:p>
            <a:pPr marL="0" indent="0" algn="l">
              <a:lnSpc>
                <a:spcPts val="3300"/>
              </a:lnSpc>
              <a:buNone/>
            </a:pPr>
            <a:endParaRPr lang="en-US" sz="2650" dirty="0"/>
          </a:p>
        </p:txBody>
      </p:sp>
      <p:sp>
        <p:nvSpPr>
          <p:cNvPr id="8" name="Shape 2">
            <a:extLst>
              <a:ext uri="{FF2B5EF4-FFF2-40B4-BE49-F238E27FC236}">
                <a16:creationId xmlns:a16="http://schemas.microsoft.com/office/drawing/2014/main" id="{13BAE086-657E-D942-B805-92C3ACC1F3E6}"/>
              </a:ext>
            </a:extLst>
          </p:cNvPr>
          <p:cNvSpPr/>
          <p:nvPr/>
        </p:nvSpPr>
        <p:spPr>
          <a:xfrm>
            <a:off x="151239" y="1817012"/>
            <a:ext cx="6045793" cy="2393752"/>
          </a:xfrm>
          <a:prstGeom prst="roundRect">
            <a:avLst>
              <a:gd name="adj" fmla="val 3980"/>
            </a:avLst>
          </a:prstGeom>
          <a:solidFill>
            <a:srgbClr val="E1E1EA"/>
          </a:solidFill>
          <a:ln w="7620">
            <a:solidFill>
              <a:srgbClr val="C7C7D0"/>
            </a:solidFill>
            <a:prstDash val="solid"/>
          </a:ln>
        </p:spPr>
        <p:txBody>
          <a:bodyPr/>
          <a:lstStyle/>
          <a:p>
            <a:endParaRPr lang="lv-LV"/>
          </a:p>
        </p:txBody>
      </p:sp>
      <p:sp>
        <p:nvSpPr>
          <p:cNvPr id="9" name="Text 3">
            <a:extLst>
              <a:ext uri="{FF2B5EF4-FFF2-40B4-BE49-F238E27FC236}">
                <a16:creationId xmlns:a16="http://schemas.microsoft.com/office/drawing/2014/main" id="{1832CCEB-D85D-55EC-ACED-3521366DA2A0}"/>
              </a:ext>
            </a:extLst>
          </p:cNvPr>
          <p:cNvSpPr/>
          <p:nvPr/>
        </p:nvSpPr>
        <p:spPr>
          <a:xfrm>
            <a:off x="385673" y="2051446"/>
            <a:ext cx="5817419" cy="1062990"/>
          </a:xfrm>
          <a:prstGeom prst="rect">
            <a:avLst/>
          </a:prstGeom>
          <a:noFill/>
          <a:ln/>
        </p:spPr>
        <p:txBody>
          <a:bodyPr wrap="square" lIns="0" tIns="0" rIns="0" bIns="0" rtlCol="0" anchor="t"/>
          <a:lstStyle/>
          <a:p>
            <a:pPr marL="0" indent="0" algn="l">
              <a:lnSpc>
                <a:spcPts val="2750"/>
              </a:lnSpc>
              <a:buNone/>
            </a:pPr>
            <a:r>
              <a:rPr lang="en-US" sz="2200" b="1" dirty="0">
                <a:solidFill>
                  <a:srgbClr val="3C3939"/>
                </a:solidFill>
                <a:latin typeface="Raleway" pitchFamily="34" charset="0"/>
                <a:ea typeface="Raleway" pitchFamily="34" charset="-122"/>
                <a:cs typeface="Raleway" pitchFamily="34" charset="-120"/>
              </a:rPr>
              <a:t>Digitālās pārvaldes arhitektūras koordinēšana un Valsts IKT </a:t>
            </a:r>
            <a:r>
              <a:rPr lang="en-US" sz="2200" b="1" dirty="0" err="1">
                <a:solidFill>
                  <a:srgbClr val="3C3939"/>
                </a:solidFill>
                <a:latin typeface="Raleway" pitchFamily="34" charset="0"/>
                <a:ea typeface="Raleway" pitchFamily="34" charset="-122"/>
                <a:cs typeface="Raleway" pitchFamily="34" charset="-120"/>
              </a:rPr>
              <a:t>aktivitāšu</a:t>
            </a:r>
            <a:r>
              <a:rPr lang="en-US" sz="2200" b="1" dirty="0">
                <a:solidFill>
                  <a:srgbClr val="3C3939"/>
                </a:solidFill>
                <a:latin typeface="Raleway" pitchFamily="34" charset="0"/>
                <a:ea typeface="Raleway" pitchFamily="34" charset="-122"/>
                <a:cs typeface="Raleway" pitchFamily="34" charset="-120"/>
              </a:rPr>
              <a:t> </a:t>
            </a:r>
            <a:r>
              <a:rPr lang="en-US" sz="2200" b="1" dirty="0" err="1">
                <a:solidFill>
                  <a:srgbClr val="3C3939"/>
                </a:solidFill>
                <a:latin typeface="Raleway" pitchFamily="34" charset="0"/>
                <a:ea typeface="Raleway" pitchFamily="34" charset="-122"/>
                <a:cs typeface="Raleway" pitchFamily="34" charset="-120"/>
              </a:rPr>
              <a:t>lietderības</a:t>
            </a:r>
            <a:r>
              <a:rPr lang="en-US" sz="2200" b="1" dirty="0">
                <a:solidFill>
                  <a:srgbClr val="3C3939"/>
                </a:solidFill>
                <a:latin typeface="Raleway" pitchFamily="34" charset="0"/>
                <a:ea typeface="Raleway" pitchFamily="34" charset="-122"/>
                <a:cs typeface="Raleway" pitchFamily="34" charset="-120"/>
              </a:rPr>
              <a:t> izvērtējuma ieviešana</a:t>
            </a:r>
            <a:endParaRPr lang="en-US" sz="2200" b="1" dirty="0"/>
          </a:p>
        </p:txBody>
      </p:sp>
      <p:sp>
        <p:nvSpPr>
          <p:cNvPr id="11" name="Text 4">
            <a:extLst>
              <a:ext uri="{FF2B5EF4-FFF2-40B4-BE49-F238E27FC236}">
                <a16:creationId xmlns:a16="http://schemas.microsoft.com/office/drawing/2014/main" id="{8F965E5F-C377-BBE6-9E9D-6B5C39152D10}"/>
              </a:ext>
            </a:extLst>
          </p:cNvPr>
          <p:cNvSpPr/>
          <p:nvPr/>
        </p:nvSpPr>
        <p:spPr>
          <a:xfrm>
            <a:off x="385673" y="3250525"/>
            <a:ext cx="5603424" cy="725805"/>
          </a:xfrm>
          <a:prstGeom prst="rect">
            <a:avLst/>
          </a:prstGeom>
          <a:noFill/>
          <a:ln/>
        </p:spPr>
        <p:txBody>
          <a:bodyPr wrap="square" lIns="0" tIns="0" rIns="0" bIns="0" rtlCol="0" anchor="t"/>
          <a:lstStyle/>
          <a:p>
            <a:pPr>
              <a:lnSpc>
                <a:spcPts val="2850"/>
              </a:lnSpc>
            </a:pPr>
            <a:r>
              <a:rPr lang="en-US" sz="1750" dirty="0" err="1">
                <a:solidFill>
                  <a:srgbClr val="3C3939"/>
                </a:solidFill>
                <a:latin typeface="Roboto"/>
                <a:ea typeface="Roboto"/>
                <a:cs typeface="Roboto"/>
              </a:rPr>
              <a:t>Izvērtējamo</a:t>
            </a:r>
            <a:r>
              <a:rPr lang="en-US" sz="1750" dirty="0">
                <a:solidFill>
                  <a:srgbClr val="3C3939"/>
                </a:solidFill>
                <a:latin typeface="Roboto"/>
                <a:ea typeface="Roboto"/>
                <a:cs typeface="Roboto"/>
              </a:rPr>
              <a:t> </a:t>
            </a:r>
            <a:r>
              <a:rPr lang="en-US" sz="1750" dirty="0" err="1">
                <a:solidFill>
                  <a:srgbClr val="3C3939"/>
                </a:solidFill>
                <a:latin typeface="Roboto"/>
                <a:ea typeface="Roboto"/>
                <a:cs typeface="Roboto"/>
              </a:rPr>
              <a:t>risinājumu</a:t>
            </a:r>
            <a:r>
              <a:rPr lang="en-US" sz="1750" dirty="0">
                <a:solidFill>
                  <a:srgbClr val="3C3939"/>
                </a:solidFill>
                <a:latin typeface="Roboto"/>
                <a:ea typeface="Roboto"/>
                <a:cs typeface="Roboto"/>
              </a:rPr>
              <a:t> </a:t>
            </a:r>
            <a:r>
              <a:rPr lang="en-US" sz="1750" dirty="0" err="1">
                <a:solidFill>
                  <a:srgbClr val="3C3939"/>
                </a:solidFill>
                <a:latin typeface="Roboto"/>
                <a:ea typeface="Roboto"/>
                <a:cs typeface="Roboto"/>
              </a:rPr>
              <a:t>apjoms</a:t>
            </a:r>
            <a:r>
              <a:rPr lang="en-US" sz="1750" dirty="0">
                <a:solidFill>
                  <a:srgbClr val="3C3939"/>
                </a:solidFill>
                <a:latin typeface="Roboto"/>
                <a:ea typeface="Roboto"/>
                <a:cs typeface="Roboto"/>
              </a:rPr>
              <a:t>: 2023. - 77, 2024.- 62, 2026., </a:t>
            </a:r>
            <a:r>
              <a:rPr lang="en-US" sz="1750" dirty="0" err="1">
                <a:solidFill>
                  <a:srgbClr val="3C3939"/>
                </a:solidFill>
                <a:latin typeface="Roboto"/>
                <a:ea typeface="Roboto"/>
                <a:cs typeface="Roboto"/>
              </a:rPr>
              <a:t>uzsākot</a:t>
            </a:r>
            <a:r>
              <a:rPr lang="en-US" sz="1750" dirty="0">
                <a:solidFill>
                  <a:srgbClr val="3C3939"/>
                </a:solidFill>
                <a:latin typeface="Roboto"/>
                <a:ea typeface="Roboto"/>
                <a:cs typeface="Roboto"/>
              </a:rPr>
              <a:t> SAM 1.3.1. 2026.gadā  - </a:t>
            </a:r>
            <a:r>
              <a:rPr lang="en-US" sz="1750" dirty="0" err="1">
                <a:solidFill>
                  <a:srgbClr val="3C3939"/>
                </a:solidFill>
                <a:latin typeface="Roboto"/>
                <a:ea typeface="Roboto"/>
                <a:cs typeface="Roboto"/>
              </a:rPr>
              <a:t>līdz</a:t>
            </a:r>
            <a:r>
              <a:rPr lang="en-US" sz="1750" dirty="0">
                <a:solidFill>
                  <a:srgbClr val="3C3939"/>
                </a:solidFill>
                <a:latin typeface="Roboto"/>
                <a:ea typeface="Roboto"/>
                <a:cs typeface="Roboto"/>
              </a:rPr>
              <a:t> 100</a:t>
            </a:r>
            <a:endParaRPr lang="en-US" sz="1750" dirty="0">
              <a:latin typeface="Aptos" panose="02110004020202020204"/>
              <a:ea typeface="Roboto"/>
              <a:cs typeface="Roboto"/>
            </a:endParaRPr>
          </a:p>
        </p:txBody>
      </p:sp>
      <p:sp>
        <p:nvSpPr>
          <p:cNvPr id="12" name="Shape 5">
            <a:extLst>
              <a:ext uri="{FF2B5EF4-FFF2-40B4-BE49-F238E27FC236}">
                <a16:creationId xmlns:a16="http://schemas.microsoft.com/office/drawing/2014/main" id="{60438C86-E3B2-E9A8-8708-CBE12EE17545}"/>
              </a:ext>
            </a:extLst>
          </p:cNvPr>
          <p:cNvSpPr/>
          <p:nvPr/>
        </p:nvSpPr>
        <p:spPr>
          <a:xfrm>
            <a:off x="6563575" y="1817012"/>
            <a:ext cx="5417031" cy="2393752"/>
          </a:xfrm>
          <a:prstGeom prst="roundRect">
            <a:avLst>
              <a:gd name="adj" fmla="val 3980"/>
            </a:avLst>
          </a:prstGeom>
          <a:solidFill>
            <a:srgbClr val="E1E1EA"/>
          </a:solidFill>
          <a:ln w="7620">
            <a:solidFill>
              <a:srgbClr val="C7C7D0"/>
            </a:solidFill>
            <a:prstDash val="solid"/>
          </a:ln>
        </p:spPr>
        <p:txBody>
          <a:bodyPr/>
          <a:lstStyle/>
          <a:p>
            <a:endParaRPr lang="lv-LV"/>
          </a:p>
        </p:txBody>
      </p:sp>
      <p:sp>
        <p:nvSpPr>
          <p:cNvPr id="13" name="Text 6">
            <a:extLst>
              <a:ext uri="{FF2B5EF4-FFF2-40B4-BE49-F238E27FC236}">
                <a16:creationId xmlns:a16="http://schemas.microsoft.com/office/drawing/2014/main" id="{DCB5E629-1E23-E85D-E137-2C6AC2858048}"/>
              </a:ext>
            </a:extLst>
          </p:cNvPr>
          <p:cNvSpPr/>
          <p:nvPr/>
        </p:nvSpPr>
        <p:spPr>
          <a:xfrm>
            <a:off x="6798009" y="2051446"/>
            <a:ext cx="5182597" cy="1062990"/>
          </a:xfrm>
          <a:prstGeom prst="rect">
            <a:avLst/>
          </a:prstGeom>
          <a:noFill/>
          <a:ln/>
        </p:spPr>
        <p:txBody>
          <a:bodyPr wrap="square" lIns="0" tIns="0" rIns="0" bIns="0" rtlCol="0" anchor="t"/>
          <a:lstStyle/>
          <a:p>
            <a:pPr marL="0" indent="0" algn="l">
              <a:lnSpc>
                <a:spcPts val="2750"/>
              </a:lnSpc>
              <a:buNone/>
            </a:pPr>
            <a:r>
              <a:rPr lang="en-US" sz="2200" b="1" dirty="0">
                <a:solidFill>
                  <a:srgbClr val="3C3939"/>
                </a:solidFill>
                <a:latin typeface="Raleway" pitchFamily="34" charset="0"/>
                <a:ea typeface="Raleway" pitchFamily="34" charset="-122"/>
                <a:cs typeface="Raleway" pitchFamily="34" charset="-120"/>
              </a:rPr>
              <a:t>ANM </a:t>
            </a:r>
            <a:r>
              <a:rPr lang="lv-LV" sz="2200" b="1" dirty="0">
                <a:solidFill>
                  <a:srgbClr val="3C3939"/>
                </a:solidFill>
                <a:latin typeface="Raleway" pitchFamily="34" charset="0"/>
                <a:ea typeface="Raleway" pitchFamily="34" charset="-122"/>
                <a:cs typeface="Raleway" pitchFamily="34" charset="-120"/>
              </a:rPr>
              <a:t>IKT </a:t>
            </a:r>
            <a:r>
              <a:rPr lang="en-US" sz="2200" b="1" dirty="0" err="1">
                <a:solidFill>
                  <a:srgbClr val="3C3939"/>
                </a:solidFill>
                <a:latin typeface="Raleway" pitchFamily="34" charset="0"/>
                <a:ea typeface="Raleway" pitchFamily="34" charset="-122"/>
                <a:cs typeface="Raleway" pitchFamily="34" charset="-120"/>
              </a:rPr>
              <a:t>projektu</a:t>
            </a:r>
            <a:r>
              <a:rPr lang="en-US" sz="2200" b="1" dirty="0">
                <a:solidFill>
                  <a:srgbClr val="3C3939"/>
                </a:solidFill>
                <a:latin typeface="Raleway" pitchFamily="34" charset="0"/>
                <a:ea typeface="Raleway" pitchFamily="34" charset="-122"/>
                <a:cs typeface="Raleway" pitchFamily="34" charset="-120"/>
              </a:rPr>
              <a:t> </a:t>
            </a:r>
            <a:r>
              <a:rPr lang="en-US" sz="2200" b="1" dirty="0" err="1">
                <a:solidFill>
                  <a:srgbClr val="3C3939"/>
                </a:solidFill>
                <a:latin typeface="Raleway" pitchFamily="34" charset="0"/>
                <a:ea typeface="Raleway" pitchFamily="34" charset="-122"/>
                <a:cs typeface="Raleway" pitchFamily="34" charset="-120"/>
              </a:rPr>
              <a:t>uzraudzība</a:t>
            </a:r>
            <a:r>
              <a:rPr lang="en-US" sz="2200" b="1" dirty="0">
                <a:solidFill>
                  <a:srgbClr val="3C3939"/>
                </a:solidFill>
                <a:latin typeface="Raleway" pitchFamily="34" charset="0"/>
                <a:ea typeface="Raleway" pitchFamily="34" charset="-122"/>
                <a:cs typeface="Raleway" pitchFamily="34" charset="-120"/>
              </a:rPr>
              <a:t> (</a:t>
            </a:r>
            <a:r>
              <a:rPr lang="en-US" sz="2200" b="1" dirty="0" err="1">
                <a:solidFill>
                  <a:srgbClr val="3C3939"/>
                </a:solidFill>
                <a:latin typeface="Raleway" pitchFamily="34" charset="0"/>
                <a:ea typeface="Raleway" pitchFamily="34" charset="-122"/>
                <a:cs typeface="Raleway" pitchFamily="34" charset="-120"/>
              </a:rPr>
              <a:t>atbildīgā</a:t>
            </a:r>
            <a:r>
              <a:rPr lang="en-US" sz="2200" b="1" dirty="0">
                <a:solidFill>
                  <a:srgbClr val="3C3939"/>
                </a:solidFill>
                <a:latin typeface="Raleway" pitchFamily="34" charset="0"/>
                <a:ea typeface="Raleway" pitchFamily="34" charset="-122"/>
                <a:cs typeface="Raleway" pitchFamily="34" charset="-120"/>
              </a:rPr>
              <a:t> </a:t>
            </a:r>
            <a:r>
              <a:rPr lang="en-US" sz="2200" b="1" dirty="0" err="1">
                <a:solidFill>
                  <a:srgbClr val="3C3939"/>
                </a:solidFill>
                <a:latin typeface="Raleway" pitchFamily="34" charset="0"/>
                <a:ea typeface="Raleway" pitchFamily="34" charset="-122"/>
                <a:cs typeface="Raleway" pitchFamily="34" charset="-120"/>
              </a:rPr>
              <a:t>iestāde</a:t>
            </a:r>
            <a:r>
              <a:rPr lang="en-US" sz="2200" b="1" dirty="0">
                <a:solidFill>
                  <a:srgbClr val="3C3939"/>
                </a:solidFill>
                <a:latin typeface="Raleway" pitchFamily="34" charset="0"/>
                <a:ea typeface="Raleway" pitchFamily="34" charset="-122"/>
                <a:cs typeface="Raleway" pitchFamily="34" charset="-120"/>
              </a:rPr>
              <a:t>) un </a:t>
            </a:r>
            <a:r>
              <a:rPr lang="lv-LV" sz="2200" b="1" dirty="0">
                <a:solidFill>
                  <a:srgbClr val="3C3939"/>
                </a:solidFill>
                <a:latin typeface="Raleway" pitchFamily="34" charset="0"/>
                <a:ea typeface="Raleway" pitchFamily="34" charset="-122"/>
                <a:cs typeface="Raleway" pitchFamily="34" charset="-120"/>
              </a:rPr>
              <a:t>ERAF </a:t>
            </a:r>
            <a:r>
              <a:rPr lang="en-US" sz="2200" b="1" dirty="0">
                <a:solidFill>
                  <a:srgbClr val="3C3939"/>
                </a:solidFill>
                <a:latin typeface="Raleway" pitchFamily="34" charset="0"/>
                <a:ea typeface="Raleway" pitchFamily="34" charset="-122"/>
                <a:cs typeface="Raleway" pitchFamily="34" charset="-120"/>
              </a:rPr>
              <a:t>SAM 1.3.1. uzsākšana</a:t>
            </a:r>
            <a:endParaRPr lang="en-US" sz="2200" b="1" dirty="0"/>
          </a:p>
        </p:txBody>
      </p:sp>
      <p:sp>
        <p:nvSpPr>
          <p:cNvPr id="14" name="Text 7">
            <a:extLst>
              <a:ext uri="{FF2B5EF4-FFF2-40B4-BE49-F238E27FC236}">
                <a16:creationId xmlns:a16="http://schemas.microsoft.com/office/drawing/2014/main" id="{3BAB72CB-85C3-8446-1D5D-FBA3516B3D60}"/>
              </a:ext>
            </a:extLst>
          </p:cNvPr>
          <p:cNvSpPr/>
          <p:nvPr/>
        </p:nvSpPr>
        <p:spPr>
          <a:xfrm>
            <a:off x="6761752" y="3190101"/>
            <a:ext cx="5182597" cy="725805"/>
          </a:xfrm>
          <a:prstGeom prst="rect">
            <a:avLst/>
          </a:prstGeom>
          <a:noFill/>
          <a:ln/>
        </p:spPr>
        <p:txBody>
          <a:bodyPr wrap="square" lIns="0" tIns="0" rIns="0" bIns="0" rtlCol="0" anchor="t"/>
          <a:lstStyle/>
          <a:p>
            <a:pPr marL="0" indent="0" algn="l">
              <a:lnSpc>
                <a:spcPts val="2850"/>
              </a:lnSpc>
              <a:buNone/>
            </a:pPr>
            <a:r>
              <a:rPr lang="en-US" sz="1750" dirty="0" err="1">
                <a:solidFill>
                  <a:srgbClr val="3C3939"/>
                </a:solidFill>
                <a:latin typeface="Roboto"/>
                <a:ea typeface="Roboto"/>
                <a:cs typeface="Roboto"/>
              </a:rPr>
              <a:t>Uzraugām</a:t>
            </a:r>
            <a:r>
              <a:rPr lang="lv-LV" sz="1750" dirty="0" err="1">
                <a:solidFill>
                  <a:srgbClr val="3C3939"/>
                </a:solidFill>
                <a:latin typeface="Roboto"/>
                <a:ea typeface="Roboto"/>
                <a:cs typeface="Roboto"/>
              </a:rPr>
              <a:t>ie</a:t>
            </a:r>
            <a:r>
              <a:rPr lang="en-US" sz="1750" dirty="0">
                <a:solidFill>
                  <a:srgbClr val="3C3939"/>
                </a:solidFill>
                <a:latin typeface="Roboto"/>
                <a:ea typeface="Roboto"/>
                <a:cs typeface="Roboto"/>
              </a:rPr>
              <a:t> </a:t>
            </a:r>
            <a:r>
              <a:rPr lang="en-US" sz="1750" dirty="0" err="1">
                <a:solidFill>
                  <a:srgbClr val="3C3939"/>
                </a:solidFill>
                <a:latin typeface="Roboto"/>
                <a:ea typeface="Roboto"/>
                <a:cs typeface="Roboto"/>
              </a:rPr>
              <a:t>projekt</a:t>
            </a:r>
            <a:r>
              <a:rPr lang="lv-LV" sz="1750" dirty="0">
                <a:solidFill>
                  <a:srgbClr val="3C3939"/>
                </a:solidFill>
                <a:latin typeface="Roboto"/>
                <a:ea typeface="Roboto"/>
                <a:cs typeface="Roboto"/>
              </a:rPr>
              <a:t>i </a:t>
            </a:r>
            <a:r>
              <a:rPr lang="en-US" sz="1750" dirty="0">
                <a:solidFill>
                  <a:srgbClr val="3C3939"/>
                </a:solidFill>
                <a:latin typeface="Roboto"/>
                <a:ea typeface="Roboto"/>
                <a:cs typeface="Roboto"/>
              </a:rPr>
              <a:t>– 99; </a:t>
            </a:r>
            <a:r>
              <a:rPr lang="lv-LV" sz="1750" dirty="0">
                <a:solidFill>
                  <a:srgbClr val="3C3939"/>
                </a:solidFill>
                <a:latin typeface="Roboto"/>
                <a:ea typeface="Roboto"/>
                <a:cs typeface="Roboto"/>
              </a:rPr>
              <a:t>F</a:t>
            </a:r>
            <a:r>
              <a:rPr lang="en-US" sz="1750" dirty="0" err="1">
                <a:solidFill>
                  <a:srgbClr val="3C3939"/>
                </a:solidFill>
                <a:latin typeface="Roboto"/>
                <a:ea typeface="Roboto"/>
                <a:cs typeface="Roboto"/>
              </a:rPr>
              <a:t>inanšu</a:t>
            </a:r>
            <a:r>
              <a:rPr lang="en-US" sz="1750" dirty="0">
                <a:solidFill>
                  <a:srgbClr val="3C3939"/>
                </a:solidFill>
                <a:latin typeface="Roboto"/>
                <a:ea typeface="Roboto"/>
                <a:cs typeface="Roboto"/>
              </a:rPr>
              <a:t> </a:t>
            </a:r>
            <a:r>
              <a:rPr lang="en-US" sz="1750" dirty="0" err="1">
                <a:solidFill>
                  <a:srgbClr val="3C3939"/>
                </a:solidFill>
                <a:latin typeface="Roboto"/>
                <a:ea typeface="Roboto"/>
                <a:cs typeface="Roboto"/>
              </a:rPr>
              <a:t>apjoms</a:t>
            </a:r>
            <a:r>
              <a:rPr lang="lv-LV" sz="1750" dirty="0">
                <a:solidFill>
                  <a:srgbClr val="3C3939"/>
                </a:solidFill>
                <a:latin typeface="Roboto"/>
                <a:ea typeface="Roboto"/>
                <a:cs typeface="Roboto"/>
              </a:rPr>
              <a:t> -</a:t>
            </a:r>
            <a:r>
              <a:rPr lang="en-US" sz="1750" dirty="0">
                <a:solidFill>
                  <a:srgbClr val="3C3939"/>
                </a:solidFill>
                <a:latin typeface="Roboto"/>
                <a:ea typeface="Roboto"/>
                <a:cs typeface="Roboto"/>
              </a:rPr>
              <a:t> ap </a:t>
            </a:r>
            <a:r>
              <a:rPr lang="lv-LV" sz="1750" dirty="0">
                <a:solidFill>
                  <a:srgbClr val="3C3939"/>
                </a:solidFill>
                <a:latin typeface="Roboto"/>
                <a:ea typeface="Roboto"/>
                <a:cs typeface="Roboto"/>
              </a:rPr>
              <a:t>EUR </a:t>
            </a:r>
            <a:r>
              <a:rPr lang="en-US" sz="1750" dirty="0">
                <a:solidFill>
                  <a:srgbClr val="3C3939"/>
                </a:solidFill>
                <a:latin typeface="Roboto"/>
                <a:ea typeface="Roboto"/>
                <a:cs typeface="Roboto"/>
              </a:rPr>
              <a:t>315,5 </a:t>
            </a:r>
            <a:r>
              <a:rPr lang="lv-LV" sz="1750" dirty="0">
                <a:solidFill>
                  <a:srgbClr val="3C3939"/>
                </a:solidFill>
                <a:latin typeface="Roboto"/>
                <a:ea typeface="Roboto"/>
                <a:cs typeface="Roboto"/>
              </a:rPr>
              <a:t>milj.</a:t>
            </a:r>
            <a:r>
              <a:rPr lang="en-US" sz="1750" dirty="0">
                <a:solidFill>
                  <a:srgbClr val="3C3939"/>
                </a:solidFill>
                <a:latin typeface="Roboto"/>
                <a:ea typeface="Roboto"/>
                <a:cs typeface="Roboto"/>
              </a:rPr>
              <a:t> </a:t>
            </a:r>
            <a:r>
              <a:rPr lang="lv-LV" sz="1750" dirty="0">
                <a:solidFill>
                  <a:srgbClr val="3C3939"/>
                </a:solidFill>
                <a:latin typeface="Roboto"/>
                <a:ea typeface="Roboto"/>
                <a:cs typeface="Roboto"/>
              </a:rPr>
              <a:t> </a:t>
            </a:r>
            <a:r>
              <a:rPr lang="en-US" sz="1750" dirty="0">
                <a:solidFill>
                  <a:srgbClr val="3C3939"/>
                </a:solidFill>
                <a:latin typeface="Roboto"/>
                <a:ea typeface="Roboto"/>
                <a:cs typeface="Roboto"/>
              </a:rPr>
              <a:t>Max </a:t>
            </a:r>
            <a:r>
              <a:rPr lang="lv-LV" sz="1750" dirty="0">
                <a:solidFill>
                  <a:srgbClr val="3C3939"/>
                </a:solidFill>
                <a:latin typeface="Roboto"/>
                <a:ea typeface="Roboto"/>
                <a:cs typeface="Roboto"/>
              </a:rPr>
              <a:t>noslodze</a:t>
            </a:r>
            <a:r>
              <a:rPr lang="en-US" sz="1750" dirty="0">
                <a:solidFill>
                  <a:srgbClr val="3C3939"/>
                </a:solidFill>
                <a:latin typeface="Roboto"/>
                <a:ea typeface="Roboto"/>
                <a:cs typeface="Roboto"/>
              </a:rPr>
              <a:t> 2026. </a:t>
            </a:r>
            <a:r>
              <a:rPr lang="en-US" sz="1750" dirty="0" err="1">
                <a:solidFill>
                  <a:srgbClr val="3C3939"/>
                </a:solidFill>
                <a:latin typeface="Roboto"/>
                <a:ea typeface="Roboto"/>
                <a:cs typeface="Roboto"/>
              </a:rPr>
              <a:t>gadā</a:t>
            </a:r>
            <a:endParaRPr lang="en-US" sz="1750" dirty="0">
              <a:latin typeface="Aptos" panose="02110004020202020204"/>
              <a:ea typeface="Roboto"/>
              <a:cs typeface="Roboto"/>
            </a:endParaRPr>
          </a:p>
        </p:txBody>
      </p:sp>
      <p:sp>
        <p:nvSpPr>
          <p:cNvPr id="15" name="Shape 8">
            <a:extLst>
              <a:ext uri="{FF2B5EF4-FFF2-40B4-BE49-F238E27FC236}">
                <a16:creationId xmlns:a16="http://schemas.microsoft.com/office/drawing/2014/main" id="{CAD530C1-9B53-9FE9-A2EE-494FFB835159}"/>
              </a:ext>
            </a:extLst>
          </p:cNvPr>
          <p:cNvSpPr/>
          <p:nvPr/>
        </p:nvSpPr>
        <p:spPr>
          <a:xfrm>
            <a:off x="151239" y="4437578"/>
            <a:ext cx="6045793" cy="2039422"/>
          </a:xfrm>
          <a:prstGeom prst="roundRect">
            <a:avLst>
              <a:gd name="adj" fmla="val 4671"/>
            </a:avLst>
          </a:prstGeom>
          <a:solidFill>
            <a:srgbClr val="E1E1EA"/>
          </a:solidFill>
          <a:ln w="7620">
            <a:solidFill>
              <a:srgbClr val="C7C7D0"/>
            </a:solidFill>
            <a:prstDash val="solid"/>
          </a:ln>
        </p:spPr>
        <p:txBody>
          <a:bodyPr/>
          <a:lstStyle/>
          <a:p>
            <a:endParaRPr lang="lv-LV"/>
          </a:p>
        </p:txBody>
      </p:sp>
      <p:sp>
        <p:nvSpPr>
          <p:cNvPr id="16" name="Text 9">
            <a:extLst>
              <a:ext uri="{FF2B5EF4-FFF2-40B4-BE49-F238E27FC236}">
                <a16:creationId xmlns:a16="http://schemas.microsoft.com/office/drawing/2014/main" id="{F0CA8165-F2DA-D2AF-D33C-8D0DBEDA452A}"/>
              </a:ext>
            </a:extLst>
          </p:cNvPr>
          <p:cNvSpPr/>
          <p:nvPr/>
        </p:nvSpPr>
        <p:spPr>
          <a:xfrm>
            <a:off x="385673" y="4672012"/>
            <a:ext cx="5603424" cy="708660"/>
          </a:xfrm>
          <a:prstGeom prst="rect">
            <a:avLst/>
          </a:prstGeom>
          <a:noFill/>
          <a:ln/>
        </p:spPr>
        <p:txBody>
          <a:bodyPr wrap="square" lIns="0" tIns="0" rIns="0" bIns="0" rtlCol="0" anchor="t"/>
          <a:lstStyle/>
          <a:p>
            <a:pPr marL="0" indent="0" algn="l">
              <a:lnSpc>
                <a:spcPts val="2750"/>
              </a:lnSpc>
              <a:buNone/>
            </a:pPr>
            <a:r>
              <a:rPr lang="en-US" sz="2200" b="1" dirty="0">
                <a:solidFill>
                  <a:srgbClr val="3C3939"/>
                </a:solidFill>
                <a:latin typeface="Raleway" pitchFamily="34" charset="0"/>
                <a:ea typeface="Raleway" pitchFamily="34" charset="-122"/>
                <a:cs typeface="Raleway" pitchFamily="34" charset="-120"/>
              </a:rPr>
              <a:t>Valsts mākoņdatošanas brokera </a:t>
            </a:r>
            <a:r>
              <a:rPr lang="en-US" sz="2200" b="1" dirty="0" err="1">
                <a:solidFill>
                  <a:srgbClr val="3C3939"/>
                </a:solidFill>
                <a:latin typeface="Raleway" pitchFamily="34" charset="0"/>
                <a:ea typeface="Raleway" pitchFamily="34" charset="-122"/>
                <a:cs typeface="Raleway" pitchFamily="34" charset="-120"/>
              </a:rPr>
              <a:t>funkcijas</a:t>
            </a:r>
            <a:r>
              <a:rPr lang="en-US" sz="2200" b="1" dirty="0">
                <a:solidFill>
                  <a:srgbClr val="3C3939"/>
                </a:solidFill>
                <a:latin typeface="Raleway" pitchFamily="34" charset="0"/>
                <a:ea typeface="Raleway" pitchFamily="34" charset="-122"/>
                <a:cs typeface="Raleway" pitchFamily="34" charset="-120"/>
              </a:rPr>
              <a:t> </a:t>
            </a:r>
            <a:r>
              <a:rPr lang="en-US" sz="2200" b="1" dirty="0" err="1">
                <a:solidFill>
                  <a:srgbClr val="3C3939"/>
                </a:solidFill>
                <a:latin typeface="Raleway" pitchFamily="34" charset="0"/>
                <a:ea typeface="Raleway" pitchFamily="34" charset="-122"/>
                <a:cs typeface="Raleway" pitchFamily="34" charset="-120"/>
              </a:rPr>
              <a:t>ieviešana</a:t>
            </a:r>
            <a:r>
              <a:rPr lang="lv-LV" sz="2200" b="1" dirty="0">
                <a:solidFill>
                  <a:srgbClr val="3C3939"/>
                </a:solidFill>
                <a:latin typeface="Raleway" pitchFamily="34" charset="0"/>
                <a:ea typeface="Raleway" pitchFamily="34" charset="-122"/>
                <a:cs typeface="Raleway" pitchFamily="34" charset="-120"/>
              </a:rPr>
              <a:t> uz VDAA bāzes</a:t>
            </a:r>
            <a:endParaRPr lang="en-US" sz="2200" b="1" dirty="0"/>
          </a:p>
        </p:txBody>
      </p:sp>
      <p:sp>
        <p:nvSpPr>
          <p:cNvPr id="17" name="Text 10">
            <a:extLst>
              <a:ext uri="{FF2B5EF4-FFF2-40B4-BE49-F238E27FC236}">
                <a16:creationId xmlns:a16="http://schemas.microsoft.com/office/drawing/2014/main" id="{53DAFB92-6AEA-36B9-2082-4ED2FF65ED30}"/>
              </a:ext>
            </a:extLst>
          </p:cNvPr>
          <p:cNvSpPr/>
          <p:nvPr/>
        </p:nvSpPr>
        <p:spPr>
          <a:xfrm>
            <a:off x="385673" y="5516760"/>
            <a:ext cx="5603424"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t.sk. aizstājot arī VESPC darba </a:t>
            </a:r>
            <a:r>
              <a:rPr lang="en-US" sz="1750" dirty="0" err="1">
                <a:solidFill>
                  <a:srgbClr val="3C3939"/>
                </a:solidFill>
                <a:latin typeface="Roboto" pitchFamily="34" charset="0"/>
                <a:ea typeface="Roboto" pitchFamily="34" charset="-122"/>
                <a:cs typeface="Roboto" pitchFamily="34" charset="-120"/>
              </a:rPr>
              <a:t>grupas</a:t>
            </a:r>
            <a:r>
              <a:rPr lang="en-US" sz="1750" dirty="0">
                <a:solidFill>
                  <a:srgbClr val="3C3939"/>
                </a:solidFill>
                <a:latin typeface="Roboto" pitchFamily="34" charset="0"/>
                <a:ea typeface="Roboto" pitchFamily="34" charset="-122"/>
                <a:cs typeface="Roboto" pitchFamily="34" charset="-120"/>
              </a:rPr>
              <a:t> </a:t>
            </a:r>
            <a:r>
              <a:rPr lang="en-US" sz="1750" dirty="0" err="1">
                <a:solidFill>
                  <a:srgbClr val="3C3939"/>
                </a:solidFill>
                <a:latin typeface="Roboto" pitchFamily="34" charset="0"/>
                <a:ea typeface="Roboto" pitchFamily="34" charset="-122"/>
                <a:cs typeface="Roboto" pitchFamily="34" charset="-120"/>
              </a:rPr>
              <a:t>funkciju</a:t>
            </a:r>
            <a:r>
              <a:rPr lang="en-US" sz="1750" dirty="0">
                <a:solidFill>
                  <a:srgbClr val="3C3939"/>
                </a:solidFill>
                <a:latin typeface="Roboto" pitchFamily="34" charset="0"/>
                <a:ea typeface="Roboto" pitchFamily="34" charset="-122"/>
                <a:cs typeface="Roboto" pitchFamily="34" charset="-120"/>
              </a:rPr>
              <a:t>, </a:t>
            </a:r>
            <a:r>
              <a:rPr lang="lv-LV" sz="1750" dirty="0">
                <a:solidFill>
                  <a:srgbClr val="3C3939"/>
                </a:solidFill>
                <a:latin typeface="Roboto" pitchFamily="34" charset="0"/>
                <a:ea typeface="Roboto" pitchFamily="34" charset="-122"/>
                <a:cs typeface="Roboto" pitchFamily="34" charset="-120"/>
              </a:rPr>
              <a:t>atbilstoši</a:t>
            </a:r>
            <a:r>
              <a:rPr lang="en-US" sz="1750" dirty="0">
                <a:solidFill>
                  <a:srgbClr val="3C3939"/>
                </a:solidFill>
                <a:latin typeface="Roboto" pitchFamily="34" charset="0"/>
                <a:ea typeface="Roboto" pitchFamily="34" charset="-122"/>
                <a:cs typeface="Roboto" pitchFamily="34" charset="-120"/>
              </a:rPr>
              <a:t> MK noteikumu un VK revīzijas </a:t>
            </a:r>
            <a:r>
              <a:rPr lang="en-US" sz="1750" dirty="0" err="1">
                <a:solidFill>
                  <a:srgbClr val="3C3939"/>
                </a:solidFill>
                <a:latin typeface="Roboto" pitchFamily="34" charset="0"/>
                <a:ea typeface="Roboto" pitchFamily="34" charset="-122"/>
                <a:cs typeface="Roboto" pitchFamily="34" charset="-120"/>
              </a:rPr>
              <a:t>ieteikuma</a:t>
            </a:r>
            <a:r>
              <a:rPr lang="en-US" sz="1750" dirty="0">
                <a:solidFill>
                  <a:srgbClr val="3C3939"/>
                </a:solidFill>
                <a:latin typeface="Roboto" pitchFamily="34" charset="0"/>
                <a:ea typeface="Roboto" pitchFamily="34" charset="-122"/>
                <a:cs typeface="Roboto" pitchFamily="34" charset="-120"/>
              </a:rPr>
              <a:t> </a:t>
            </a:r>
            <a:r>
              <a:rPr lang="en-US" sz="1750" dirty="0" err="1">
                <a:solidFill>
                  <a:srgbClr val="3C3939"/>
                </a:solidFill>
                <a:latin typeface="Roboto" pitchFamily="34" charset="0"/>
                <a:ea typeface="Roboto" pitchFamily="34" charset="-122"/>
                <a:cs typeface="Roboto" pitchFamily="34" charset="-120"/>
              </a:rPr>
              <a:t>prasīb</a:t>
            </a:r>
            <a:r>
              <a:rPr lang="lv-LV" sz="1750" dirty="0" err="1">
                <a:solidFill>
                  <a:srgbClr val="3C3939"/>
                </a:solidFill>
                <a:latin typeface="Roboto" pitchFamily="34" charset="0"/>
                <a:ea typeface="Roboto" pitchFamily="34" charset="-122"/>
                <a:cs typeface="Roboto" pitchFamily="34" charset="-120"/>
              </a:rPr>
              <a:t>ām</a:t>
            </a:r>
            <a:endParaRPr lang="en-US" sz="1750" dirty="0"/>
          </a:p>
        </p:txBody>
      </p:sp>
      <p:sp>
        <p:nvSpPr>
          <p:cNvPr id="18" name="Shape 11">
            <a:extLst>
              <a:ext uri="{FF2B5EF4-FFF2-40B4-BE49-F238E27FC236}">
                <a16:creationId xmlns:a16="http://schemas.microsoft.com/office/drawing/2014/main" id="{F92D13BD-7D3F-8B91-2CB2-45B1C37C51A2}"/>
              </a:ext>
            </a:extLst>
          </p:cNvPr>
          <p:cNvSpPr/>
          <p:nvPr/>
        </p:nvSpPr>
        <p:spPr>
          <a:xfrm>
            <a:off x="6563575" y="4437578"/>
            <a:ext cx="5417031" cy="2039422"/>
          </a:xfrm>
          <a:prstGeom prst="roundRect">
            <a:avLst>
              <a:gd name="adj" fmla="val 4671"/>
            </a:avLst>
          </a:prstGeom>
          <a:solidFill>
            <a:srgbClr val="E1E1EA"/>
          </a:solidFill>
          <a:ln w="7620">
            <a:solidFill>
              <a:srgbClr val="C7C7D0"/>
            </a:solidFill>
            <a:prstDash val="solid"/>
          </a:ln>
        </p:spPr>
        <p:txBody>
          <a:bodyPr/>
          <a:lstStyle/>
          <a:p>
            <a:endParaRPr lang="lv-LV"/>
          </a:p>
        </p:txBody>
      </p:sp>
      <p:sp>
        <p:nvSpPr>
          <p:cNvPr id="19" name="Text 12">
            <a:extLst>
              <a:ext uri="{FF2B5EF4-FFF2-40B4-BE49-F238E27FC236}">
                <a16:creationId xmlns:a16="http://schemas.microsoft.com/office/drawing/2014/main" id="{79D3B6B0-6122-FB1F-A9FC-2DF365FE5667}"/>
              </a:ext>
            </a:extLst>
          </p:cNvPr>
          <p:cNvSpPr/>
          <p:nvPr/>
        </p:nvSpPr>
        <p:spPr>
          <a:xfrm>
            <a:off x="6798009" y="4672012"/>
            <a:ext cx="5020675" cy="708660"/>
          </a:xfrm>
          <a:prstGeom prst="rect">
            <a:avLst/>
          </a:prstGeom>
          <a:noFill/>
          <a:ln/>
        </p:spPr>
        <p:txBody>
          <a:bodyPr wrap="square" lIns="0" tIns="0" rIns="0" bIns="0" rtlCol="0" anchor="t"/>
          <a:lstStyle/>
          <a:p>
            <a:pPr marL="0" indent="0" algn="l">
              <a:lnSpc>
                <a:spcPts val="2750"/>
              </a:lnSpc>
              <a:buNone/>
            </a:pPr>
            <a:r>
              <a:rPr lang="en-US" sz="2200" b="1" dirty="0">
                <a:solidFill>
                  <a:srgbClr val="3C3939"/>
                </a:solidFill>
                <a:latin typeface="Raleway" pitchFamily="34" charset="0"/>
                <a:ea typeface="Raleway" pitchFamily="34" charset="-122"/>
                <a:cs typeface="Raleway" pitchFamily="34" charset="-120"/>
              </a:rPr>
              <a:t>Valsts tīmekļa vietņu un mobilo aplikāciju piekļūstamības uzraudzība</a:t>
            </a:r>
            <a:endParaRPr lang="en-US" sz="2200" b="1" dirty="0"/>
          </a:p>
        </p:txBody>
      </p:sp>
      <p:sp>
        <p:nvSpPr>
          <p:cNvPr id="20" name="Text 13">
            <a:extLst>
              <a:ext uri="{FF2B5EF4-FFF2-40B4-BE49-F238E27FC236}">
                <a16:creationId xmlns:a16="http://schemas.microsoft.com/office/drawing/2014/main" id="{2147B7D8-EA3D-ECED-9DA8-3B576BC15070}"/>
              </a:ext>
            </a:extLst>
          </p:cNvPr>
          <p:cNvSpPr/>
          <p:nvPr/>
        </p:nvSpPr>
        <p:spPr>
          <a:xfrm>
            <a:off x="6798009" y="5516760"/>
            <a:ext cx="5020675" cy="362903"/>
          </a:xfrm>
          <a:prstGeom prst="rect">
            <a:avLst/>
          </a:prstGeom>
          <a:noFill/>
          <a:ln/>
        </p:spPr>
        <p:txBody>
          <a:bodyPr wrap="none" lIns="0" tIns="0" rIns="0" bIns="0" rtlCol="0" anchor="t"/>
          <a:lstStyle/>
          <a:p>
            <a:pPr>
              <a:lnSpc>
                <a:spcPts val="2850"/>
              </a:lnSpc>
            </a:pPr>
            <a:r>
              <a:rPr lang="en-US" sz="1750" dirty="0" err="1">
                <a:solidFill>
                  <a:srgbClr val="3C3939"/>
                </a:solidFill>
                <a:latin typeface="Roboto"/>
                <a:ea typeface="Roboto"/>
                <a:cs typeface="Roboto"/>
              </a:rPr>
              <a:t>Iestāžu</a:t>
            </a:r>
            <a:r>
              <a:rPr lang="en-US" sz="1750" dirty="0">
                <a:solidFill>
                  <a:srgbClr val="3C3939"/>
                </a:solidFill>
                <a:latin typeface="Roboto"/>
                <a:ea typeface="Roboto"/>
                <a:cs typeface="Roboto"/>
              </a:rPr>
              <a:t> </a:t>
            </a:r>
            <a:r>
              <a:rPr lang="en-US" sz="1750" dirty="0" err="1">
                <a:solidFill>
                  <a:srgbClr val="3C3939"/>
                </a:solidFill>
                <a:latin typeface="Roboto"/>
                <a:ea typeface="Roboto"/>
                <a:cs typeface="Roboto"/>
              </a:rPr>
              <a:t>mājaslapu</a:t>
            </a:r>
            <a:r>
              <a:rPr lang="en-US" sz="1750" dirty="0">
                <a:solidFill>
                  <a:srgbClr val="3C3939"/>
                </a:solidFill>
                <a:latin typeface="Roboto"/>
                <a:ea typeface="Roboto"/>
                <a:cs typeface="Roboto"/>
              </a:rPr>
              <a:t> un </a:t>
            </a:r>
            <a:r>
              <a:rPr lang="en-US" sz="1750" dirty="0" err="1">
                <a:solidFill>
                  <a:srgbClr val="3C3939"/>
                </a:solidFill>
                <a:latin typeface="Roboto"/>
                <a:ea typeface="Roboto"/>
                <a:cs typeface="Roboto"/>
              </a:rPr>
              <a:t>mobilo</a:t>
            </a:r>
            <a:r>
              <a:rPr lang="en-US" sz="1750" dirty="0">
                <a:solidFill>
                  <a:srgbClr val="3C3939"/>
                </a:solidFill>
                <a:latin typeface="Roboto"/>
                <a:ea typeface="Roboto"/>
                <a:cs typeface="Roboto"/>
              </a:rPr>
              <a:t> </a:t>
            </a:r>
            <a:r>
              <a:rPr lang="en-US" sz="1750" dirty="0" err="1">
                <a:solidFill>
                  <a:srgbClr val="3C3939"/>
                </a:solidFill>
                <a:latin typeface="Roboto"/>
                <a:ea typeface="Roboto"/>
                <a:cs typeface="Roboto"/>
              </a:rPr>
              <a:t>aplikāciju</a:t>
            </a:r>
            <a:r>
              <a:rPr lang="en-US" sz="1750" dirty="0">
                <a:solidFill>
                  <a:srgbClr val="3C3939"/>
                </a:solidFill>
                <a:latin typeface="Roboto"/>
                <a:ea typeface="Roboto"/>
                <a:cs typeface="Roboto"/>
              </a:rPr>
              <a:t> </a:t>
            </a:r>
            <a:r>
              <a:rPr lang="en-US" sz="1750" dirty="0" err="1">
                <a:solidFill>
                  <a:srgbClr val="3C3939"/>
                </a:solidFill>
                <a:latin typeface="Roboto"/>
                <a:ea typeface="Roboto"/>
                <a:cs typeface="Roboto"/>
              </a:rPr>
              <a:t>izvērtēšana</a:t>
            </a:r>
            <a:endParaRPr lang="lv-LV" dirty="0" err="1"/>
          </a:p>
        </p:txBody>
      </p:sp>
    </p:spTree>
    <p:extLst>
      <p:ext uri="{BB962C8B-B14F-4D97-AF65-F5344CB8AC3E}">
        <p14:creationId xmlns:p14="http://schemas.microsoft.com/office/powerpoint/2010/main" val="3309569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E233C-696F-0B02-6967-8AC727873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9E86FE-EF85-6C39-62F3-B6C41CB4E686}"/>
              </a:ext>
            </a:extLst>
          </p:cNvPr>
          <p:cNvSpPr>
            <a:spLocks noGrp="1"/>
          </p:cNvSpPr>
          <p:nvPr>
            <p:ph type="title"/>
          </p:nvPr>
        </p:nvSpPr>
        <p:spPr/>
        <p:txBody>
          <a:bodyPr/>
          <a:lstStyle/>
          <a:p>
            <a:pPr algn="ctr">
              <a:lnSpc>
                <a:spcPct val="100000"/>
              </a:lnSpc>
              <a:spcBef>
                <a:spcPts val="0"/>
              </a:spcBef>
            </a:pPr>
            <a:r>
              <a:rPr lang="lv-LV" dirty="0">
                <a:solidFill>
                  <a:schemeClr val="accent6">
                    <a:lumMod val="75000"/>
                  </a:schemeClr>
                </a:solidFill>
              </a:rPr>
              <a:t>Datu pārvaldība un pieejamība</a:t>
            </a:r>
            <a:endParaRPr lang="lv-LV" dirty="0">
              <a:solidFill>
                <a:schemeClr val="accent6">
                  <a:lumMod val="75000"/>
                </a:schemeClr>
              </a:solidFill>
              <a:cs typeface="Times New Roman" panose="02020603050405020304" pitchFamily="18" charset="0"/>
            </a:endParaRPr>
          </a:p>
        </p:txBody>
      </p:sp>
      <p:sp>
        <p:nvSpPr>
          <p:cNvPr id="10" name="Slide Number Placeholder 9">
            <a:extLst>
              <a:ext uri="{FF2B5EF4-FFF2-40B4-BE49-F238E27FC236}">
                <a16:creationId xmlns:a16="http://schemas.microsoft.com/office/drawing/2014/main" id="{7352B32E-BCB0-8351-D146-C88C8BAA227A}"/>
              </a:ext>
            </a:extLst>
          </p:cNvPr>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prstClr val="black">
                    <a:tint val="82000"/>
                  </a:prstClr>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altLang="en-US" sz="1000" b="0" i="0" u="none" strike="noStrike" kern="1200" cap="none" spc="0" normalizeH="0" baseline="0" noProof="0">
              <a:ln>
                <a:noFill/>
              </a:ln>
              <a:solidFill>
                <a:prstClr val="black">
                  <a:tint val="82000"/>
                </a:prstClr>
              </a:solidFill>
              <a:effectLst/>
              <a:uLnTx/>
              <a:uFillTx/>
              <a:latin typeface="Verdana" panose="020B0604030504040204" pitchFamily="34" charset="0"/>
              <a:ea typeface="+mn-ea"/>
              <a:cs typeface="+mn-cs"/>
            </a:endParaRPr>
          </a:p>
        </p:txBody>
      </p:sp>
      <p:sp>
        <p:nvSpPr>
          <p:cNvPr id="3" name="Rectangle 2">
            <a:extLst>
              <a:ext uri="{FF2B5EF4-FFF2-40B4-BE49-F238E27FC236}">
                <a16:creationId xmlns:a16="http://schemas.microsoft.com/office/drawing/2014/main" id="{CD858176-A999-E048-317B-71A7E2832AE5}"/>
              </a:ext>
            </a:extLst>
          </p:cNvPr>
          <p:cNvSpPr/>
          <p:nvPr/>
        </p:nvSpPr>
        <p:spPr>
          <a:xfrm>
            <a:off x="10515600" y="108858"/>
            <a:ext cx="1465006" cy="642258"/>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Uzdevumi</a:t>
            </a:r>
          </a:p>
          <a:p>
            <a:pPr algn="ctr"/>
            <a:r>
              <a:rPr lang="lv-LV" dirty="0"/>
              <a:t>2026</a:t>
            </a:r>
          </a:p>
        </p:txBody>
      </p:sp>
      <p:sp>
        <p:nvSpPr>
          <p:cNvPr id="7" name="Shape 3">
            <a:extLst>
              <a:ext uri="{FF2B5EF4-FFF2-40B4-BE49-F238E27FC236}">
                <a16:creationId xmlns:a16="http://schemas.microsoft.com/office/drawing/2014/main" id="{587A1C57-1BD5-15BD-AB5D-427574465CDC}"/>
              </a:ext>
            </a:extLst>
          </p:cNvPr>
          <p:cNvSpPr/>
          <p:nvPr/>
        </p:nvSpPr>
        <p:spPr>
          <a:xfrm>
            <a:off x="200666" y="2208470"/>
            <a:ext cx="3954304" cy="3255645"/>
          </a:xfrm>
          <a:prstGeom prst="roundRect">
            <a:avLst>
              <a:gd name="adj" fmla="val 2926"/>
            </a:avLst>
          </a:prstGeom>
          <a:solidFill>
            <a:srgbClr val="E1E1EA"/>
          </a:solidFill>
          <a:ln w="7620">
            <a:solidFill>
              <a:srgbClr val="C7C7D0"/>
            </a:solidFill>
            <a:prstDash val="solid"/>
          </a:ln>
        </p:spPr>
        <p:txBody>
          <a:bodyPr/>
          <a:lstStyle/>
          <a:p>
            <a:endParaRPr lang="lv-LV" dirty="0">
              <a:latin typeface="Verdana" panose="020B0604030504040204" pitchFamily="34" charset="0"/>
              <a:ea typeface="Verdana" panose="020B0604030504040204" pitchFamily="34" charset="0"/>
            </a:endParaRPr>
          </a:p>
        </p:txBody>
      </p:sp>
      <p:sp>
        <p:nvSpPr>
          <p:cNvPr id="8" name="Text 4">
            <a:extLst>
              <a:ext uri="{FF2B5EF4-FFF2-40B4-BE49-F238E27FC236}">
                <a16:creationId xmlns:a16="http://schemas.microsoft.com/office/drawing/2014/main" id="{0ED8AC28-6514-3FD4-4EE1-3032D287C12A}"/>
              </a:ext>
            </a:extLst>
          </p:cNvPr>
          <p:cNvSpPr/>
          <p:nvPr/>
        </p:nvSpPr>
        <p:spPr>
          <a:xfrm>
            <a:off x="435100" y="2442905"/>
            <a:ext cx="3719870" cy="1062990"/>
          </a:xfrm>
          <a:prstGeom prst="rect">
            <a:avLst/>
          </a:prstGeom>
          <a:noFill/>
          <a:ln/>
        </p:spPr>
        <p:txBody>
          <a:bodyPr wrap="square" lIns="0" tIns="0" rIns="0" bIns="0" rtlCol="0" anchor="t"/>
          <a:lstStyle/>
          <a:p>
            <a:pPr marL="0" indent="0" algn="l">
              <a:lnSpc>
                <a:spcPts val="2750"/>
              </a:lnSpc>
              <a:buNone/>
            </a:pPr>
            <a:r>
              <a:rPr lang="lv-LV" sz="2200" b="1" dirty="0">
                <a:solidFill>
                  <a:srgbClr val="3C3939"/>
                </a:solidFill>
                <a:latin typeface="Raleway" pitchFamily="34" charset="0"/>
                <a:ea typeface="Raleway" pitchFamily="34" charset="-122"/>
                <a:cs typeface="Raleway" pitchFamily="34" charset="-120"/>
              </a:rPr>
              <a:t>Datu v</a:t>
            </a:r>
            <a:r>
              <a:rPr lang="en-US" sz="2200" b="1" dirty="0" err="1">
                <a:solidFill>
                  <a:srgbClr val="3C3939"/>
                </a:solidFill>
                <a:latin typeface="Raleway" pitchFamily="34" charset="0"/>
                <a:ea typeface="Raleway" pitchFamily="34" charset="-122"/>
                <a:cs typeface="Raleway" pitchFamily="34" charset="-120"/>
              </a:rPr>
              <a:t>ienas</a:t>
            </a:r>
            <a:r>
              <a:rPr lang="en-US" sz="2200" b="1" dirty="0">
                <a:solidFill>
                  <a:srgbClr val="3C3939"/>
                </a:solidFill>
                <a:latin typeface="Raleway" pitchFamily="34" charset="0"/>
                <a:ea typeface="Raleway" pitchFamily="34" charset="-122"/>
                <a:cs typeface="Raleway" pitchFamily="34" charset="-120"/>
              </a:rPr>
              <a:t> pieturas </a:t>
            </a:r>
            <a:r>
              <a:rPr lang="en-US" sz="2200" b="1" dirty="0" err="1">
                <a:solidFill>
                  <a:srgbClr val="3C3939"/>
                </a:solidFill>
                <a:latin typeface="Raleway" pitchFamily="34" charset="0"/>
                <a:ea typeface="Raleway" pitchFamily="34" charset="-122"/>
                <a:cs typeface="Raleway" pitchFamily="34" charset="-120"/>
              </a:rPr>
              <a:t>aģentūras</a:t>
            </a:r>
            <a:r>
              <a:rPr lang="en-US" sz="2200" b="1" dirty="0">
                <a:solidFill>
                  <a:srgbClr val="3C3939"/>
                </a:solidFill>
                <a:latin typeface="Raleway" pitchFamily="34" charset="0"/>
                <a:ea typeface="Raleway" pitchFamily="34" charset="-122"/>
                <a:cs typeface="Raleway" pitchFamily="34" charset="-120"/>
              </a:rPr>
              <a:t> </a:t>
            </a:r>
            <a:r>
              <a:rPr lang="lv-LV" sz="2200" b="1" dirty="0">
                <a:solidFill>
                  <a:srgbClr val="3C3939"/>
                </a:solidFill>
                <a:latin typeface="Raleway" pitchFamily="34" charset="0"/>
                <a:ea typeface="Raleway" pitchFamily="34" charset="-122"/>
                <a:cs typeface="Raleway" pitchFamily="34" charset="-120"/>
              </a:rPr>
              <a:t>attīstība</a:t>
            </a:r>
            <a:endParaRPr lang="en-US" sz="2200" b="1" dirty="0"/>
          </a:p>
        </p:txBody>
      </p:sp>
      <p:sp>
        <p:nvSpPr>
          <p:cNvPr id="9" name="Text 5">
            <a:extLst>
              <a:ext uri="{FF2B5EF4-FFF2-40B4-BE49-F238E27FC236}">
                <a16:creationId xmlns:a16="http://schemas.microsoft.com/office/drawing/2014/main" id="{3755DE63-38DD-5047-1261-2B2C4F9D18F4}"/>
              </a:ext>
            </a:extLst>
          </p:cNvPr>
          <p:cNvSpPr/>
          <p:nvPr/>
        </p:nvSpPr>
        <p:spPr>
          <a:xfrm>
            <a:off x="435100" y="3641983"/>
            <a:ext cx="3727490"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 2026.g tiks uzsākts darbs pie pašvaldību </a:t>
            </a:r>
            <a:r>
              <a:rPr lang="en-US" sz="1750" dirty="0" err="1">
                <a:solidFill>
                  <a:srgbClr val="3C3939"/>
                </a:solidFill>
                <a:latin typeface="Roboto" pitchFamily="34" charset="0"/>
                <a:ea typeface="Roboto" pitchFamily="34" charset="-122"/>
                <a:cs typeface="Roboto" pitchFamily="34" charset="-120"/>
              </a:rPr>
              <a:t>integrēšanas</a:t>
            </a:r>
            <a:r>
              <a:rPr lang="en-US" sz="1750" dirty="0">
                <a:solidFill>
                  <a:srgbClr val="3C3939"/>
                </a:solidFill>
                <a:latin typeface="Roboto" pitchFamily="34" charset="0"/>
                <a:ea typeface="Roboto" pitchFamily="34" charset="-122"/>
                <a:cs typeface="Roboto" pitchFamily="34" charset="-120"/>
              </a:rPr>
              <a:t> </a:t>
            </a:r>
            <a:r>
              <a:rPr lang="lv-LV" sz="1750" dirty="0">
                <a:solidFill>
                  <a:srgbClr val="3C3939"/>
                </a:solidFill>
                <a:latin typeface="Roboto" pitchFamily="34" charset="0"/>
                <a:ea typeface="Roboto" pitchFamily="34" charset="-122"/>
                <a:cs typeface="Roboto" pitchFamily="34" charset="-120"/>
              </a:rPr>
              <a:t>datu vienas pieturas aģentūrā (</a:t>
            </a:r>
            <a:r>
              <a:rPr lang="en-US" sz="1750" dirty="0">
                <a:solidFill>
                  <a:srgbClr val="3C3939"/>
                </a:solidFill>
                <a:latin typeface="Roboto" pitchFamily="34" charset="0"/>
                <a:ea typeface="Roboto" pitchFamily="34" charset="-122"/>
                <a:cs typeface="Roboto" pitchFamily="34" charset="-120"/>
              </a:rPr>
              <a:t>DAGR</a:t>
            </a:r>
            <a:r>
              <a:rPr lang="lv-LV" sz="1750" dirty="0">
                <a:solidFill>
                  <a:srgbClr val="3C3939"/>
                </a:solidFill>
                <a:latin typeface="Roboto" pitchFamily="34" charset="0"/>
                <a:ea typeface="Roboto" pitchFamily="34" charset="-122"/>
                <a:cs typeface="Roboto" pitchFamily="34" charset="-120"/>
              </a:rPr>
              <a:t>)</a:t>
            </a:r>
            <a:r>
              <a:rPr lang="en-US" sz="1750" dirty="0">
                <a:solidFill>
                  <a:srgbClr val="3C3939"/>
                </a:solidFill>
                <a:latin typeface="Roboto" pitchFamily="34" charset="0"/>
                <a:ea typeface="Roboto" pitchFamily="34" charset="-122"/>
                <a:cs typeface="Roboto" pitchFamily="34" charset="-120"/>
              </a:rPr>
              <a:t>.</a:t>
            </a:r>
            <a:endParaRPr lang="en-US" sz="1750" dirty="0"/>
          </a:p>
        </p:txBody>
      </p:sp>
      <p:sp>
        <p:nvSpPr>
          <p:cNvPr id="11" name="Shape 6">
            <a:extLst>
              <a:ext uri="{FF2B5EF4-FFF2-40B4-BE49-F238E27FC236}">
                <a16:creationId xmlns:a16="http://schemas.microsoft.com/office/drawing/2014/main" id="{9A6DA086-D33A-E13C-2D0D-F8F6B6402B51}"/>
              </a:ext>
            </a:extLst>
          </p:cNvPr>
          <p:cNvSpPr/>
          <p:nvPr/>
        </p:nvSpPr>
        <p:spPr>
          <a:xfrm>
            <a:off x="4389404" y="2195611"/>
            <a:ext cx="3840195" cy="3255645"/>
          </a:xfrm>
          <a:prstGeom prst="roundRect">
            <a:avLst>
              <a:gd name="adj" fmla="val 2926"/>
            </a:avLst>
          </a:prstGeom>
          <a:solidFill>
            <a:srgbClr val="E1E1EA"/>
          </a:solidFill>
          <a:ln w="7620">
            <a:solidFill>
              <a:srgbClr val="C7C7D0"/>
            </a:solidFill>
            <a:prstDash val="solid"/>
          </a:ln>
        </p:spPr>
        <p:txBody>
          <a:bodyPr/>
          <a:lstStyle/>
          <a:p>
            <a:endParaRPr lang="lv-LV" dirty="0">
              <a:latin typeface="Verdana" panose="020B0604030504040204" pitchFamily="34" charset="0"/>
              <a:ea typeface="Verdana" panose="020B0604030504040204" pitchFamily="34" charset="0"/>
            </a:endParaRPr>
          </a:p>
        </p:txBody>
      </p:sp>
      <p:sp>
        <p:nvSpPr>
          <p:cNvPr id="12" name="Text 7">
            <a:extLst>
              <a:ext uri="{FF2B5EF4-FFF2-40B4-BE49-F238E27FC236}">
                <a16:creationId xmlns:a16="http://schemas.microsoft.com/office/drawing/2014/main" id="{1D01EB74-D9CC-8D2C-9725-A5AA6CF40010}"/>
              </a:ext>
            </a:extLst>
          </p:cNvPr>
          <p:cNvSpPr/>
          <p:nvPr/>
        </p:nvSpPr>
        <p:spPr>
          <a:xfrm>
            <a:off x="4616217" y="2442905"/>
            <a:ext cx="3613382" cy="1062990"/>
          </a:xfrm>
          <a:prstGeom prst="rect">
            <a:avLst/>
          </a:prstGeom>
          <a:noFill/>
          <a:ln/>
        </p:spPr>
        <p:txBody>
          <a:bodyPr wrap="square" lIns="0" tIns="0" rIns="0" bIns="0" rtlCol="0" anchor="t"/>
          <a:lstStyle/>
          <a:p>
            <a:pPr marL="0" indent="0" algn="l">
              <a:lnSpc>
                <a:spcPts val="2750"/>
              </a:lnSpc>
              <a:buNone/>
            </a:pPr>
            <a:r>
              <a:rPr lang="lv-LV" sz="2200" b="1" dirty="0">
                <a:solidFill>
                  <a:srgbClr val="3C3939"/>
                </a:solidFill>
                <a:latin typeface="Raleway" pitchFamily="34" charset="0"/>
                <a:ea typeface="Raleway" pitchFamily="34" charset="-122"/>
                <a:cs typeface="Raleway" pitchFamily="34" charset="-120"/>
              </a:rPr>
              <a:t>Valsts d</a:t>
            </a:r>
            <a:r>
              <a:rPr lang="en-US" sz="2200" b="1" dirty="0" err="1">
                <a:solidFill>
                  <a:srgbClr val="3C3939"/>
                </a:solidFill>
                <a:latin typeface="Raleway" pitchFamily="34" charset="0"/>
                <a:ea typeface="Raleway" pitchFamily="34" charset="-122"/>
                <a:cs typeface="Raleway" pitchFamily="34" charset="-120"/>
              </a:rPr>
              <a:t>atu</a:t>
            </a:r>
            <a:r>
              <a:rPr lang="en-US" sz="2200" b="1" dirty="0">
                <a:solidFill>
                  <a:srgbClr val="3C3939"/>
                </a:solidFill>
                <a:latin typeface="Raleway" pitchFamily="34" charset="0"/>
                <a:ea typeface="Raleway" pitchFamily="34" charset="-122"/>
                <a:cs typeface="Raleway" pitchFamily="34" charset="-120"/>
              </a:rPr>
              <a:t> p</a:t>
            </a:r>
            <a:r>
              <a:rPr lang="lv-LV" sz="2200" b="1" dirty="0">
                <a:solidFill>
                  <a:srgbClr val="3C3939"/>
                </a:solidFill>
                <a:latin typeface="Raleway" pitchFamily="34" charset="0"/>
                <a:ea typeface="Raleway" pitchFamily="34" charset="-122"/>
                <a:cs typeface="Raleway" pitchFamily="34" charset="-120"/>
              </a:rPr>
              <a:t>ā</a:t>
            </a:r>
            <a:r>
              <a:rPr lang="en-US" sz="2200" b="1" dirty="0" err="1">
                <a:solidFill>
                  <a:srgbClr val="3C3939"/>
                </a:solidFill>
                <a:latin typeface="Raleway" pitchFamily="34" charset="0"/>
                <a:ea typeface="Raleway" pitchFamily="34" charset="-122"/>
                <a:cs typeface="Raleway" pitchFamily="34" charset="-120"/>
              </a:rPr>
              <a:t>rvaldības</a:t>
            </a:r>
            <a:r>
              <a:rPr lang="en-US" sz="2200" b="1" dirty="0">
                <a:solidFill>
                  <a:srgbClr val="3C3939"/>
                </a:solidFill>
                <a:latin typeface="Raleway" pitchFamily="34" charset="0"/>
                <a:ea typeface="Raleway" pitchFamily="34" charset="-122"/>
                <a:cs typeface="Raleway" pitchFamily="34" charset="-120"/>
              </a:rPr>
              <a:t> </a:t>
            </a:r>
            <a:r>
              <a:rPr lang="en-US" sz="2200" b="1" dirty="0" err="1">
                <a:solidFill>
                  <a:srgbClr val="3C3939"/>
                </a:solidFill>
                <a:latin typeface="Raleway" pitchFamily="34" charset="0"/>
                <a:ea typeface="Raleway" pitchFamily="34" charset="-122"/>
                <a:cs typeface="Raleway" pitchFamily="34" charset="-120"/>
              </a:rPr>
              <a:t>stiprināšana</a:t>
            </a:r>
            <a:endParaRPr lang="en-US" sz="2200" b="1" dirty="0"/>
          </a:p>
        </p:txBody>
      </p:sp>
      <p:sp>
        <p:nvSpPr>
          <p:cNvPr id="13" name="Text 8">
            <a:extLst>
              <a:ext uri="{FF2B5EF4-FFF2-40B4-BE49-F238E27FC236}">
                <a16:creationId xmlns:a16="http://schemas.microsoft.com/office/drawing/2014/main" id="{96BF0882-0791-3BEA-7F31-E558D8588CDE}"/>
              </a:ext>
            </a:extLst>
          </p:cNvPr>
          <p:cNvSpPr/>
          <p:nvPr/>
        </p:nvSpPr>
        <p:spPr>
          <a:xfrm>
            <a:off x="4616217" y="3641983"/>
            <a:ext cx="3727490" cy="362903"/>
          </a:xfrm>
          <a:prstGeom prst="rect">
            <a:avLst/>
          </a:prstGeom>
          <a:noFill/>
          <a:ln/>
        </p:spPr>
        <p:txBody>
          <a:bodyPr wrap="non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 Datu stratēģijas izstrāde</a:t>
            </a:r>
            <a:endParaRPr lang="en-US" sz="1750" dirty="0"/>
          </a:p>
        </p:txBody>
      </p:sp>
      <p:sp>
        <p:nvSpPr>
          <p:cNvPr id="14" name="Text 9">
            <a:extLst>
              <a:ext uri="{FF2B5EF4-FFF2-40B4-BE49-F238E27FC236}">
                <a16:creationId xmlns:a16="http://schemas.microsoft.com/office/drawing/2014/main" id="{20D500FC-0F54-FF7E-E1A2-1D00781D5ED2}"/>
              </a:ext>
            </a:extLst>
          </p:cNvPr>
          <p:cNvSpPr/>
          <p:nvPr/>
        </p:nvSpPr>
        <p:spPr>
          <a:xfrm>
            <a:off x="4616217" y="4140974"/>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 </a:t>
            </a:r>
            <a:r>
              <a:rPr lang="en-US" sz="1750" dirty="0" err="1">
                <a:solidFill>
                  <a:srgbClr val="3C3939"/>
                </a:solidFill>
                <a:latin typeface="Roboto" pitchFamily="34" charset="0"/>
                <a:ea typeface="Roboto" pitchFamily="34" charset="-122"/>
                <a:cs typeface="Roboto" pitchFamily="34" charset="-120"/>
              </a:rPr>
              <a:t>Regulējum</a:t>
            </a:r>
            <a:r>
              <a:rPr lang="lv-LV" sz="1750" dirty="0">
                <a:solidFill>
                  <a:srgbClr val="3C3939"/>
                </a:solidFill>
                <a:latin typeface="Roboto" pitchFamily="34" charset="0"/>
                <a:ea typeface="Roboto" pitchFamily="34" charset="-122"/>
                <a:cs typeface="Roboto" pitchFamily="34" charset="-120"/>
              </a:rPr>
              <a:t>ā</a:t>
            </a:r>
            <a:r>
              <a:rPr lang="en-US" sz="1750" dirty="0">
                <a:solidFill>
                  <a:srgbClr val="3C3939"/>
                </a:solidFill>
                <a:latin typeface="Roboto" pitchFamily="34" charset="0"/>
                <a:ea typeface="Roboto" pitchFamily="34" charset="-122"/>
                <a:cs typeface="Roboto" pitchFamily="34" charset="-120"/>
              </a:rPr>
              <a:t> noteiktas </a:t>
            </a:r>
            <a:r>
              <a:rPr lang="en-US" sz="1750" dirty="0" err="1">
                <a:solidFill>
                  <a:srgbClr val="3C3939"/>
                </a:solidFill>
                <a:latin typeface="Roboto" pitchFamily="34" charset="0"/>
                <a:ea typeface="Roboto" pitchFamily="34" charset="-122"/>
                <a:cs typeface="Roboto" pitchFamily="34" charset="-120"/>
              </a:rPr>
              <a:t>atbildīgās</a:t>
            </a:r>
            <a:r>
              <a:rPr lang="en-US" sz="1750" dirty="0">
                <a:solidFill>
                  <a:srgbClr val="3C3939"/>
                </a:solidFill>
                <a:latin typeface="Roboto" pitchFamily="34" charset="0"/>
                <a:ea typeface="Roboto" pitchFamily="34" charset="-122"/>
                <a:cs typeface="Roboto" pitchFamily="34" charset="-120"/>
              </a:rPr>
              <a:t> </a:t>
            </a:r>
            <a:r>
              <a:rPr lang="en-US" sz="1750" dirty="0" err="1">
                <a:solidFill>
                  <a:srgbClr val="3C3939"/>
                </a:solidFill>
                <a:latin typeface="Roboto" pitchFamily="34" charset="0"/>
                <a:ea typeface="Roboto" pitchFamily="34" charset="-122"/>
                <a:cs typeface="Roboto" pitchFamily="34" charset="-120"/>
              </a:rPr>
              <a:t>institūcijas</a:t>
            </a:r>
            <a:r>
              <a:rPr lang="lv-LV" sz="1750" dirty="0">
                <a:solidFill>
                  <a:srgbClr val="3C3939"/>
                </a:solidFill>
                <a:latin typeface="Roboto" pitchFamily="34" charset="0"/>
                <a:ea typeface="Roboto" pitchFamily="34" charset="-122"/>
                <a:cs typeface="Roboto" pitchFamily="34" charset="-120"/>
              </a:rPr>
              <a:t>, </a:t>
            </a:r>
            <a:r>
              <a:rPr lang="en-US" sz="1750" dirty="0">
                <a:solidFill>
                  <a:srgbClr val="3C3939"/>
                </a:solidFill>
                <a:latin typeface="Roboto" pitchFamily="34" charset="0"/>
                <a:ea typeface="Roboto" pitchFamily="34" charset="-122"/>
                <a:cs typeface="Roboto" pitchFamily="34" charset="-120"/>
              </a:rPr>
              <a:t>to </a:t>
            </a:r>
            <a:r>
              <a:rPr lang="lv-LV" sz="1750" dirty="0">
                <a:solidFill>
                  <a:srgbClr val="3C3939"/>
                </a:solidFill>
                <a:latin typeface="Roboto" pitchFamily="34" charset="0"/>
                <a:ea typeface="Roboto" pitchFamily="34" charset="-122"/>
                <a:cs typeface="Roboto" pitchFamily="34" charset="-120"/>
              </a:rPr>
              <a:t>lomas un </a:t>
            </a:r>
            <a:r>
              <a:rPr lang="en-US" sz="1750" dirty="0" err="1">
                <a:solidFill>
                  <a:srgbClr val="3C3939"/>
                </a:solidFill>
                <a:latin typeface="Roboto" pitchFamily="34" charset="0"/>
                <a:ea typeface="Roboto" pitchFamily="34" charset="-122"/>
                <a:cs typeface="Roboto" pitchFamily="34" charset="-120"/>
              </a:rPr>
              <a:t>pienākumi</a:t>
            </a:r>
            <a:endParaRPr lang="en-US" sz="1750" dirty="0"/>
          </a:p>
        </p:txBody>
      </p:sp>
      <p:sp>
        <p:nvSpPr>
          <p:cNvPr id="15" name="Shape 10">
            <a:extLst>
              <a:ext uri="{FF2B5EF4-FFF2-40B4-BE49-F238E27FC236}">
                <a16:creationId xmlns:a16="http://schemas.microsoft.com/office/drawing/2014/main" id="{FC69380B-EF9F-35A7-CEE1-3215529CE273}"/>
              </a:ext>
            </a:extLst>
          </p:cNvPr>
          <p:cNvSpPr/>
          <p:nvPr/>
        </p:nvSpPr>
        <p:spPr>
          <a:xfrm>
            <a:off x="8570520" y="2195611"/>
            <a:ext cx="3410086" cy="3255645"/>
          </a:xfrm>
          <a:prstGeom prst="roundRect">
            <a:avLst>
              <a:gd name="adj" fmla="val 2926"/>
            </a:avLst>
          </a:prstGeom>
          <a:solidFill>
            <a:srgbClr val="E1E1EA"/>
          </a:solidFill>
          <a:ln w="7620">
            <a:solidFill>
              <a:srgbClr val="C7C7D0"/>
            </a:solidFill>
            <a:prstDash val="solid"/>
          </a:ln>
        </p:spPr>
        <p:txBody>
          <a:bodyPr/>
          <a:lstStyle/>
          <a:p>
            <a:endParaRPr lang="lv-LV" dirty="0">
              <a:latin typeface="Verdana" panose="020B0604030504040204" pitchFamily="34" charset="0"/>
              <a:ea typeface="Verdana" panose="020B0604030504040204" pitchFamily="34" charset="0"/>
            </a:endParaRPr>
          </a:p>
        </p:txBody>
      </p:sp>
      <p:sp>
        <p:nvSpPr>
          <p:cNvPr id="16" name="Text 11">
            <a:extLst>
              <a:ext uri="{FF2B5EF4-FFF2-40B4-BE49-F238E27FC236}">
                <a16:creationId xmlns:a16="http://schemas.microsoft.com/office/drawing/2014/main" id="{FFBC767E-7138-A33E-63AB-27543FA71F7F}"/>
              </a:ext>
            </a:extLst>
          </p:cNvPr>
          <p:cNvSpPr/>
          <p:nvPr/>
        </p:nvSpPr>
        <p:spPr>
          <a:xfrm>
            <a:off x="8804955" y="2430046"/>
            <a:ext cx="3029070" cy="1062990"/>
          </a:xfrm>
          <a:prstGeom prst="rect">
            <a:avLst/>
          </a:prstGeom>
          <a:noFill/>
          <a:ln/>
        </p:spPr>
        <p:txBody>
          <a:bodyPr wrap="square" lIns="0" tIns="0" rIns="0" bIns="0" rtlCol="0" anchor="t"/>
          <a:lstStyle/>
          <a:p>
            <a:pPr marL="0" indent="0" algn="l">
              <a:lnSpc>
                <a:spcPts val="2750"/>
              </a:lnSpc>
              <a:buNone/>
            </a:pPr>
            <a:r>
              <a:rPr lang="en-US" sz="2200" b="1" dirty="0">
                <a:solidFill>
                  <a:srgbClr val="3C3939"/>
                </a:solidFill>
                <a:latin typeface="Raleway" pitchFamily="34" charset="0"/>
                <a:ea typeface="Raleway" pitchFamily="34" charset="-122"/>
                <a:cs typeface="Raleway" pitchFamily="34" charset="-120"/>
              </a:rPr>
              <a:t>Administratīvā sloga mazināšana datu apmaiņas jautājumos</a:t>
            </a:r>
            <a:endParaRPr lang="en-US" sz="2200" b="1" dirty="0"/>
          </a:p>
        </p:txBody>
      </p:sp>
      <p:sp>
        <p:nvSpPr>
          <p:cNvPr id="17" name="Text 12">
            <a:extLst>
              <a:ext uri="{FF2B5EF4-FFF2-40B4-BE49-F238E27FC236}">
                <a16:creationId xmlns:a16="http://schemas.microsoft.com/office/drawing/2014/main" id="{69560E26-D70B-72EC-3B35-DBB1A289ECDE}"/>
              </a:ext>
            </a:extLst>
          </p:cNvPr>
          <p:cNvSpPr/>
          <p:nvPr/>
        </p:nvSpPr>
        <p:spPr>
          <a:xfrm>
            <a:off x="8804955" y="3629124"/>
            <a:ext cx="3029070" cy="72580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Roboto" pitchFamily="34" charset="0"/>
                <a:ea typeface="Roboto" pitchFamily="34" charset="-122"/>
                <a:cs typeface="Roboto" pitchFamily="34" charset="-120"/>
              </a:rPr>
              <a:t>– paplašināta viedo </a:t>
            </a:r>
            <a:r>
              <a:rPr lang="en-US" sz="1750" dirty="0" err="1">
                <a:solidFill>
                  <a:srgbClr val="3C3939"/>
                </a:solidFill>
                <a:latin typeface="Roboto" pitchFamily="34" charset="0"/>
                <a:ea typeface="Roboto" pitchFamily="34" charset="-122"/>
                <a:cs typeface="Roboto" pitchFamily="34" charset="-120"/>
              </a:rPr>
              <a:t>līgumu</a:t>
            </a:r>
            <a:r>
              <a:rPr lang="en-US" sz="1750" dirty="0">
                <a:solidFill>
                  <a:srgbClr val="3C3939"/>
                </a:solidFill>
                <a:latin typeface="Roboto" pitchFamily="34" charset="0"/>
                <a:ea typeface="Roboto" pitchFamily="34" charset="-122"/>
                <a:cs typeface="Roboto" pitchFamily="34" charset="-120"/>
              </a:rPr>
              <a:t> </a:t>
            </a:r>
            <a:r>
              <a:rPr lang="en-US" sz="1750" dirty="0" err="1">
                <a:solidFill>
                  <a:srgbClr val="3C3939"/>
                </a:solidFill>
                <a:latin typeface="Roboto" pitchFamily="34" charset="0"/>
                <a:ea typeface="Roboto" pitchFamily="34" charset="-122"/>
                <a:cs typeface="Roboto" pitchFamily="34" charset="-120"/>
              </a:rPr>
              <a:t>izmantošana</a:t>
            </a:r>
            <a:r>
              <a:rPr lang="lv-LV" sz="1750" dirty="0">
                <a:solidFill>
                  <a:srgbClr val="3C3939"/>
                </a:solidFill>
                <a:latin typeface="Roboto" pitchFamily="34" charset="0"/>
                <a:ea typeface="Roboto" pitchFamily="34" charset="-122"/>
                <a:cs typeface="Roboto" pitchFamily="34" charset="-120"/>
              </a:rPr>
              <a:t> </a:t>
            </a:r>
            <a:r>
              <a:rPr lang="en-US" sz="1750" dirty="0">
                <a:solidFill>
                  <a:srgbClr val="3C3939"/>
                </a:solidFill>
                <a:latin typeface="Roboto" pitchFamily="34" charset="0"/>
                <a:ea typeface="Roboto" pitchFamily="34" charset="-122"/>
                <a:cs typeface="Roboto" pitchFamily="34" charset="-120"/>
              </a:rPr>
              <a:t>(VIRSIS)</a:t>
            </a:r>
            <a:endParaRPr lang="en-US" sz="1750" dirty="0"/>
          </a:p>
        </p:txBody>
      </p:sp>
    </p:spTree>
    <p:extLst>
      <p:ext uri="{BB962C8B-B14F-4D97-AF65-F5344CB8AC3E}">
        <p14:creationId xmlns:p14="http://schemas.microsoft.com/office/powerpoint/2010/main" val="3926319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04079-2EF3-0915-75C5-6C36F6DE9B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A2321A-0CD3-6DC7-ABCA-964F4A80E831}"/>
              </a:ext>
            </a:extLst>
          </p:cNvPr>
          <p:cNvSpPr>
            <a:spLocks noGrp="1"/>
          </p:cNvSpPr>
          <p:nvPr>
            <p:ph type="title"/>
          </p:nvPr>
        </p:nvSpPr>
        <p:spPr/>
        <p:txBody>
          <a:bodyPr/>
          <a:lstStyle/>
          <a:p>
            <a:pPr algn="ctr">
              <a:lnSpc>
                <a:spcPct val="100000"/>
              </a:lnSpc>
              <a:spcBef>
                <a:spcPts val="0"/>
              </a:spcBef>
            </a:pPr>
            <a:r>
              <a:rPr lang="lv-LV" dirty="0">
                <a:solidFill>
                  <a:schemeClr val="accent6">
                    <a:lumMod val="75000"/>
                  </a:schemeClr>
                </a:solidFill>
              </a:rPr>
              <a:t>Mākslīgā intelekta politikas ieviešana</a:t>
            </a:r>
            <a:endParaRPr lang="lv-LV" dirty="0">
              <a:solidFill>
                <a:schemeClr val="accent6">
                  <a:lumMod val="75000"/>
                </a:schemeClr>
              </a:solidFill>
              <a:cs typeface="Times New Roman" panose="02020603050405020304" pitchFamily="18" charset="0"/>
            </a:endParaRPr>
          </a:p>
        </p:txBody>
      </p:sp>
      <p:sp>
        <p:nvSpPr>
          <p:cNvPr id="10" name="Slide Number Placeholder 9">
            <a:extLst>
              <a:ext uri="{FF2B5EF4-FFF2-40B4-BE49-F238E27FC236}">
                <a16:creationId xmlns:a16="http://schemas.microsoft.com/office/drawing/2014/main" id="{24AC5E30-F502-37F7-8CED-FF51840089DE}"/>
              </a:ext>
            </a:extLst>
          </p:cNvPr>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prstClr val="black">
                    <a:tint val="82000"/>
                  </a:prstClr>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altLang="en-US" sz="1000" b="0" i="0" u="none" strike="noStrike" kern="1200" cap="none" spc="0" normalizeH="0" baseline="0" noProof="0" dirty="0">
              <a:ln>
                <a:noFill/>
              </a:ln>
              <a:solidFill>
                <a:prstClr val="black">
                  <a:tint val="82000"/>
                </a:prstClr>
              </a:solidFill>
              <a:effectLst/>
              <a:uLnTx/>
              <a:uFillTx/>
              <a:latin typeface="Verdana" panose="020B0604030504040204" pitchFamily="34" charset="0"/>
              <a:ea typeface="+mn-ea"/>
              <a:cs typeface="+mn-cs"/>
            </a:endParaRPr>
          </a:p>
        </p:txBody>
      </p:sp>
      <p:sp>
        <p:nvSpPr>
          <p:cNvPr id="3" name="Rectangle 2">
            <a:extLst>
              <a:ext uri="{FF2B5EF4-FFF2-40B4-BE49-F238E27FC236}">
                <a16:creationId xmlns:a16="http://schemas.microsoft.com/office/drawing/2014/main" id="{A26E2731-1322-1E7B-7440-2A405F2734C9}"/>
              </a:ext>
            </a:extLst>
          </p:cNvPr>
          <p:cNvSpPr/>
          <p:nvPr/>
        </p:nvSpPr>
        <p:spPr>
          <a:xfrm>
            <a:off x="10515600" y="108858"/>
            <a:ext cx="1465006" cy="642258"/>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Uzdevumi</a:t>
            </a:r>
          </a:p>
          <a:p>
            <a:pPr algn="ctr"/>
            <a:r>
              <a:rPr lang="lv-LV" dirty="0"/>
              <a:t>2026</a:t>
            </a:r>
          </a:p>
        </p:txBody>
      </p:sp>
      <p:sp>
        <p:nvSpPr>
          <p:cNvPr id="9" name="Shape 1">
            <a:extLst>
              <a:ext uri="{FF2B5EF4-FFF2-40B4-BE49-F238E27FC236}">
                <a16:creationId xmlns:a16="http://schemas.microsoft.com/office/drawing/2014/main" id="{FDA31C36-B9C5-2B40-5C77-EA31FC48B809}"/>
              </a:ext>
            </a:extLst>
          </p:cNvPr>
          <p:cNvSpPr/>
          <p:nvPr/>
        </p:nvSpPr>
        <p:spPr>
          <a:xfrm>
            <a:off x="190567" y="1964723"/>
            <a:ext cx="3912971" cy="4164225"/>
          </a:xfrm>
          <a:prstGeom prst="roundRect">
            <a:avLst>
              <a:gd name="adj" fmla="val 2477"/>
            </a:avLst>
          </a:prstGeom>
          <a:solidFill>
            <a:srgbClr val="E1E1EA"/>
          </a:solidFill>
          <a:ln w="7620">
            <a:solidFill>
              <a:srgbClr val="C7C7D0"/>
            </a:solidFill>
            <a:prstDash val="solid"/>
          </a:ln>
        </p:spPr>
        <p:txBody>
          <a:bodyPr/>
          <a:lstStyle/>
          <a:p>
            <a:endParaRPr lang="lv-LV" dirty="0">
              <a:latin typeface="Verdana" panose="020B0604030504040204" pitchFamily="34" charset="0"/>
              <a:ea typeface="Verdana" panose="020B0604030504040204" pitchFamily="34" charset="0"/>
            </a:endParaRPr>
          </a:p>
        </p:txBody>
      </p:sp>
      <p:sp>
        <p:nvSpPr>
          <p:cNvPr id="11" name="Text 2">
            <a:extLst>
              <a:ext uri="{FF2B5EF4-FFF2-40B4-BE49-F238E27FC236}">
                <a16:creationId xmlns:a16="http://schemas.microsoft.com/office/drawing/2014/main" id="{3ED368EF-B0CA-C0A7-1078-5F2AF38A8170}"/>
              </a:ext>
            </a:extLst>
          </p:cNvPr>
          <p:cNvSpPr/>
          <p:nvPr/>
        </p:nvSpPr>
        <p:spPr>
          <a:xfrm>
            <a:off x="425001" y="2213650"/>
            <a:ext cx="3475766" cy="711934"/>
          </a:xfrm>
          <a:prstGeom prst="rect">
            <a:avLst/>
          </a:prstGeom>
          <a:noFill/>
          <a:ln/>
        </p:spPr>
        <p:txBody>
          <a:bodyPr wrap="square" lIns="0" tIns="0" rIns="0" bIns="0" rtlCol="0" anchor="t"/>
          <a:lstStyle/>
          <a:p>
            <a:pPr marL="0" indent="0" algn="l">
              <a:lnSpc>
                <a:spcPts val="2750"/>
              </a:lnSpc>
              <a:buNone/>
            </a:pPr>
            <a:r>
              <a:rPr lang="en-US" sz="2000" b="1" dirty="0">
                <a:solidFill>
                  <a:schemeClr val="accent6">
                    <a:lumMod val="75000"/>
                  </a:schemeClr>
                </a:solidFill>
                <a:latin typeface="Verdana" panose="020B0604030504040204" pitchFamily="34" charset="0"/>
                <a:ea typeface="Verdana" panose="020B0604030504040204" pitchFamily="34" charset="0"/>
                <a:cs typeface="Raleway" pitchFamily="34" charset="-120"/>
              </a:rPr>
              <a:t>Mākslīgā intelekta akta ieviešanas vadība</a:t>
            </a:r>
            <a:endParaRPr lang="en-US" sz="2000" b="1" dirty="0">
              <a:solidFill>
                <a:schemeClr val="accent6">
                  <a:lumMod val="75000"/>
                </a:schemeClr>
              </a:solidFill>
              <a:latin typeface="Verdana" panose="020B0604030504040204" pitchFamily="34" charset="0"/>
              <a:ea typeface="Verdana" panose="020B0604030504040204" pitchFamily="34" charset="0"/>
            </a:endParaRPr>
          </a:p>
        </p:txBody>
      </p:sp>
      <p:sp>
        <p:nvSpPr>
          <p:cNvPr id="12" name="Text 3">
            <a:extLst>
              <a:ext uri="{FF2B5EF4-FFF2-40B4-BE49-F238E27FC236}">
                <a16:creationId xmlns:a16="http://schemas.microsoft.com/office/drawing/2014/main" id="{E5416E2D-1406-DB9D-881B-B57DDB3277AB}"/>
              </a:ext>
            </a:extLst>
          </p:cNvPr>
          <p:cNvSpPr/>
          <p:nvPr/>
        </p:nvSpPr>
        <p:spPr>
          <a:xfrm>
            <a:off x="425001" y="3286392"/>
            <a:ext cx="3475766" cy="218747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Verdana" panose="020B0604030504040204" pitchFamily="34" charset="0"/>
                <a:ea typeface="Verdana" panose="020B0604030504040204" pitchFamily="34" charset="0"/>
                <a:cs typeface="Roboto" pitchFamily="34" charset="-120"/>
              </a:rPr>
              <a:t>Noteikt institūciju atbildības un </a:t>
            </a:r>
            <a:r>
              <a:rPr lang="en-US" sz="1750" dirty="0" err="1">
                <a:solidFill>
                  <a:srgbClr val="3C3939"/>
                </a:solidFill>
                <a:latin typeface="Verdana" panose="020B0604030504040204" pitchFamily="34" charset="0"/>
                <a:ea typeface="Verdana" panose="020B0604030504040204" pitchFamily="34" charset="0"/>
                <a:cs typeface="Roboto" pitchFamily="34" charset="-120"/>
              </a:rPr>
              <a:t>funkcijas</a:t>
            </a:r>
            <a:r>
              <a:rPr lang="lv-LV" sz="1750" dirty="0">
                <a:solidFill>
                  <a:srgbClr val="3C3939"/>
                </a:solidFill>
                <a:latin typeface="Verdana" panose="020B0604030504040204" pitchFamily="34" charset="0"/>
                <a:ea typeface="Verdana" panose="020B0604030504040204" pitchFamily="34" charset="0"/>
                <a:cs typeface="Roboto" pitchFamily="34" charset="-120"/>
              </a:rPr>
              <a:t>. </a:t>
            </a:r>
          </a:p>
          <a:p>
            <a:pPr marL="0" indent="0" algn="l">
              <a:lnSpc>
                <a:spcPts val="2850"/>
              </a:lnSpc>
              <a:buNone/>
            </a:pPr>
            <a:r>
              <a:rPr lang="lv-LV" sz="1750" dirty="0">
                <a:solidFill>
                  <a:srgbClr val="3C3939"/>
                </a:solidFill>
                <a:latin typeface="Verdana" panose="020B0604030504040204" pitchFamily="34" charset="0"/>
                <a:ea typeface="Verdana" panose="020B0604030504040204" pitchFamily="34" charset="0"/>
                <a:cs typeface="Roboto" pitchFamily="34" charset="-120"/>
              </a:rPr>
              <a:t>Esošo spēju ietvaros </a:t>
            </a:r>
            <a:r>
              <a:rPr lang="en-US" sz="1750" dirty="0" err="1">
                <a:solidFill>
                  <a:srgbClr val="3C3939"/>
                </a:solidFill>
                <a:latin typeface="Verdana" panose="020B0604030504040204" pitchFamily="34" charset="0"/>
                <a:ea typeface="Verdana" panose="020B0604030504040204" pitchFamily="34" charset="0"/>
                <a:cs typeface="Roboto" pitchFamily="34" charset="-120"/>
              </a:rPr>
              <a:t>nodrošin</a:t>
            </a:r>
            <a:r>
              <a:rPr lang="lv-LV" sz="1750" dirty="0">
                <a:solidFill>
                  <a:srgbClr val="3C3939"/>
                </a:solidFill>
                <a:latin typeface="Verdana" panose="020B0604030504040204" pitchFamily="34" charset="0"/>
                <a:ea typeface="Verdana" panose="020B0604030504040204" pitchFamily="34" charset="0"/>
                <a:cs typeface="Roboto" pitchFamily="34" charset="-120"/>
              </a:rPr>
              <a:t>ā</a:t>
            </a:r>
            <a:r>
              <a:rPr lang="en-US" sz="1750" dirty="0">
                <a:solidFill>
                  <a:srgbClr val="3C3939"/>
                </a:solidFill>
                <a:latin typeface="Verdana" panose="020B0604030504040204" pitchFamily="34" charset="0"/>
                <a:ea typeface="Verdana" panose="020B0604030504040204" pitchFamily="34" charset="0"/>
                <a:cs typeface="Roboto" pitchFamily="34" charset="-120"/>
              </a:rPr>
              <a:t>t </a:t>
            </a:r>
            <a:r>
              <a:rPr lang="lv-LV" sz="1750" dirty="0">
                <a:solidFill>
                  <a:srgbClr val="3C3939"/>
                </a:solidFill>
                <a:latin typeface="Verdana" panose="020B0604030504040204" pitchFamily="34" charset="0"/>
                <a:ea typeface="Verdana" panose="020B0604030504040204" pitchFamily="34" charset="0"/>
                <a:cs typeface="Roboto" pitchFamily="34" charset="-120"/>
              </a:rPr>
              <a:t>MI akta noteikto uzdevumu īstenošanu</a:t>
            </a:r>
            <a:endParaRPr lang="en-US" sz="1750" dirty="0">
              <a:latin typeface="Verdana" panose="020B0604030504040204" pitchFamily="34" charset="0"/>
              <a:ea typeface="Verdana" panose="020B0604030504040204" pitchFamily="34" charset="0"/>
            </a:endParaRPr>
          </a:p>
        </p:txBody>
      </p:sp>
      <p:sp>
        <p:nvSpPr>
          <p:cNvPr id="13" name="Shape 4">
            <a:extLst>
              <a:ext uri="{FF2B5EF4-FFF2-40B4-BE49-F238E27FC236}">
                <a16:creationId xmlns:a16="http://schemas.microsoft.com/office/drawing/2014/main" id="{AC9A8B84-70FC-F442-785E-E62D2FF56DE9}"/>
              </a:ext>
            </a:extLst>
          </p:cNvPr>
          <p:cNvSpPr/>
          <p:nvPr/>
        </p:nvSpPr>
        <p:spPr>
          <a:xfrm>
            <a:off x="4175493" y="1964724"/>
            <a:ext cx="3912971" cy="4164226"/>
          </a:xfrm>
          <a:prstGeom prst="roundRect">
            <a:avLst>
              <a:gd name="adj" fmla="val 2477"/>
            </a:avLst>
          </a:prstGeom>
          <a:solidFill>
            <a:srgbClr val="E1E1EA"/>
          </a:solidFill>
          <a:ln w="7620">
            <a:solidFill>
              <a:srgbClr val="C7C7D0"/>
            </a:solidFill>
            <a:prstDash val="solid"/>
          </a:ln>
        </p:spPr>
        <p:txBody>
          <a:bodyPr/>
          <a:lstStyle/>
          <a:p>
            <a:endParaRPr lang="lv-LV" dirty="0">
              <a:latin typeface="Verdana" panose="020B0604030504040204" pitchFamily="34" charset="0"/>
              <a:ea typeface="Verdana" panose="020B0604030504040204" pitchFamily="34" charset="0"/>
            </a:endParaRPr>
          </a:p>
        </p:txBody>
      </p:sp>
      <p:sp>
        <p:nvSpPr>
          <p:cNvPr id="14" name="Text 5">
            <a:extLst>
              <a:ext uri="{FF2B5EF4-FFF2-40B4-BE49-F238E27FC236}">
                <a16:creationId xmlns:a16="http://schemas.microsoft.com/office/drawing/2014/main" id="{D80E76C4-BD37-6B90-C236-C2795F39BED5}"/>
              </a:ext>
            </a:extLst>
          </p:cNvPr>
          <p:cNvSpPr/>
          <p:nvPr/>
        </p:nvSpPr>
        <p:spPr>
          <a:xfrm>
            <a:off x="4409927" y="2213650"/>
            <a:ext cx="3475766" cy="711934"/>
          </a:xfrm>
          <a:prstGeom prst="rect">
            <a:avLst/>
          </a:prstGeom>
          <a:noFill/>
          <a:ln/>
        </p:spPr>
        <p:txBody>
          <a:bodyPr wrap="square" lIns="0" tIns="0" rIns="0" bIns="0" rtlCol="0" anchor="t"/>
          <a:lstStyle/>
          <a:p>
            <a:pPr marL="0" indent="0" algn="l">
              <a:lnSpc>
                <a:spcPts val="2750"/>
              </a:lnSpc>
              <a:buNone/>
            </a:pPr>
            <a:r>
              <a:rPr lang="en-US" sz="2200" b="1" dirty="0">
                <a:solidFill>
                  <a:schemeClr val="accent6">
                    <a:lumMod val="75000"/>
                  </a:schemeClr>
                </a:solidFill>
                <a:latin typeface="Verdana" panose="020B0604030504040204" pitchFamily="34" charset="0"/>
                <a:ea typeface="Verdana" panose="020B0604030504040204" pitchFamily="34" charset="0"/>
                <a:cs typeface="Raleway" pitchFamily="34" charset="-120"/>
              </a:rPr>
              <a:t>Mākslīgā intelekta politikas īstenošana</a:t>
            </a:r>
            <a:endParaRPr lang="en-US" sz="2200" b="1" dirty="0">
              <a:solidFill>
                <a:schemeClr val="accent6">
                  <a:lumMod val="75000"/>
                </a:schemeClr>
              </a:solidFill>
              <a:latin typeface="Verdana" panose="020B0604030504040204" pitchFamily="34" charset="0"/>
              <a:ea typeface="Verdana" panose="020B0604030504040204" pitchFamily="34" charset="0"/>
            </a:endParaRPr>
          </a:p>
        </p:txBody>
      </p:sp>
      <p:sp>
        <p:nvSpPr>
          <p:cNvPr id="15" name="Text 6">
            <a:extLst>
              <a:ext uri="{FF2B5EF4-FFF2-40B4-BE49-F238E27FC236}">
                <a16:creationId xmlns:a16="http://schemas.microsoft.com/office/drawing/2014/main" id="{60D3BC90-5E86-B7BD-BB72-3156E26E9FDF}"/>
              </a:ext>
            </a:extLst>
          </p:cNvPr>
          <p:cNvSpPr/>
          <p:nvPr/>
        </p:nvSpPr>
        <p:spPr>
          <a:xfrm>
            <a:off x="4409927" y="3056642"/>
            <a:ext cx="3475766" cy="875775"/>
          </a:xfrm>
          <a:prstGeom prst="rect">
            <a:avLst/>
          </a:prstGeom>
          <a:noFill/>
          <a:ln/>
        </p:spPr>
        <p:txBody>
          <a:bodyPr wrap="square" lIns="0" tIns="0" rIns="0" bIns="0" rtlCol="0" anchor="t"/>
          <a:lstStyle/>
          <a:p>
            <a:pPr algn="l">
              <a:lnSpc>
                <a:spcPts val="2850"/>
              </a:lnSpc>
              <a:buSzPct val="100000"/>
            </a:pPr>
            <a:r>
              <a:rPr lang="en-US" sz="1750" b="1" dirty="0">
                <a:solidFill>
                  <a:srgbClr val="3C3939"/>
                </a:solidFill>
                <a:latin typeface="Verdana" panose="020B0604030504040204" pitchFamily="34" charset="0"/>
                <a:ea typeface="Verdana" panose="020B0604030504040204" pitchFamily="34" charset="0"/>
                <a:cs typeface="Roboto" pitchFamily="34" charset="-120"/>
              </a:rPr>
              <a:t>MI </a:t>
            </a:r>
            <a:r>
              <a:rPr lang="en-US" sz="1750" b="1" dirty="0" err="1">
                <a:solidFill>
                  <a:srgbClr val="3C3939"/>
                </a:solidFill>
                <a:latin typeface="Verdana" panose="020B0604030504040204" pitchFamily="34" charset="0"/>
                <a:ea typeface="Verdana" panose="020B0604030504040204" pitchFamily="34" charset="0"/>
                <a:cs typeface="Roboto" pitchFamily="34" charset="-120"/>
              </a:rPr>
              <a:t>nacionālā</a:t>
            </a:r>
            <a:r>
              <a:rPr lang="lv-LV" sz="1750" b="1" dirty="0">
                <a:solidFill>
                  <a:srgbClr val="3C3939"/>
                </a:solidFill>
                <a:latin typeface="Verdana" panose="020B0604030504040204" pitchFamily="34" charset="0"/>
                <a:ea typeface="Verdana" panose="020B0604030504040204" pitchFamily="34" charset="0"/>
                <a:cs typeface="Roboto" pitchFamily="34" charset="-120"/>
              </a:rPr>
              <a:t> plāna</a:t>
            </a:r>
            <a:r>
              <a:rPr lang="en-US" sz="1750" dirty="0">
                <a:solidFill>
                  <a:srgbClr val="3C3939"/>
                </a:solidFill>
                <a:latin typeface="Verdana" panose="020B0604030504040204" pitchFamily="34" charset="0"/>
                <a:ea typeface="Verdana" panose="020B0604030504040204" pitchFamily="34" charset="0"/>
                <a:cs typeface="Roboto" pitchFamily="34" charset="-120"/>
              </a:rPr>
              <a:t> izstrāde nākamajam periodam.</a:t>
            </a:r>
            <a:endParaRPr lang="en-US" sz="1750" dirty="0">
              <a:latin typeface="Verdana" panose="020B0604030504040204" pitchFamily="34" charset="0"/>
              <a:ea typeface="Verdana" panose="020B0604030504040204" pitchFamily="34" charset="0"/>
            </a:endParaRPr>
          </a:p>
        </p:txBody>
      </p:sp>
      <p:sp>
        <p:nvSpPr>
          <p:cNvPr id="16" name="Text 7">
            <a:extLst>
              <a:ext uri="{FF2B5EF4-FFF2-40B4-BE49-F238E27FC236}">
                <a16:creationId xmlns:a16="http://schemas.microsoft.com/office/drawing/2014/main" id="{3F9DB57C-5A0E-1F16-7F56-36A450D6531F}"/>
              </a:ext>
            </a:extLst>
          </p:cNvPr>
          <p:cNvSpPr/>
          <p:nvPr/>
        </p:nvSpPr>
        <p:spPr>
          <a:xfrm>
            <a:off x="4416330" y="3968304"/>
            <a:ext cx="3475766" cy="729158"/>
          </a:xfrm>
          <a:prstGeom prst="rect">
            <a:avLst/>
          </a:prstGeom>
          <a:noFill/>
          <a:ln/>
        </p:spPr>
        <p:txBody>
          <a:bodyPr wrap="square" lIns="0" tIns="0" rIns="0" bIns="0" rtlCol="0" anchor="t"/>
          <a:lstStyle/>
          <a:p>
            <a:pPr algn="l">
              <a:lnSpc>
                <a:spcPts val="2850"/>
              </a:lnSpc>
              <a:buSzPct val="100000"/>
            </a:pPr>
            <a:r>
              <a:rPr lang="en-US" sz="1750" b="1" dirty="0">
                <a:solidFill>
                  <a:srgbClr val="3C3939"/>
                </a:solidFill>
                <a:latin typeface="Verdana" panose="020B0604030504040204" pitchFamily="34" charset="0"/>
                <a:ea typeface="Verdana" panose="020B0604030504040204" pitchFamily="34" charset="0"/>
                <a:cs typeface="Roboto" pitchFamily="34" charset="-120"/>
              </a:rPr>
              <a:t>Mākslīgā intelekta centra sekretariāta </a:t>
            </a:r>
            <a:r>
              <a:rPr lang="en-US" sz="1750" dirty="0">
                <a:solidFill>
                  <a:srgbClr val="3C3939"/>
                </a:solidFill>
                <a:latin typeface="Verdana" panose="020B0604030504040204" pitchFamily="34" charset="0"/>
                <a:ea typeface="Verdana" panose="020B0604030504040204" pitchFamily="34" charset="0"/>
                <a:cs typeface="Roboto" pitchFamily="34" charset="-120"/>
              </a:rPr>
              <a:t>nodrošināšana.</a:t>
            </a:r>
            <a:endParaRPr lang="en-US" sz="1750" dirty="0">
              <a:latin typeface="Verdana" panose="020B0604030504040204" pitchFamily="34" charset="0"/>
              <a:ea typeface="Verdana" panose="020B0604030504040204" pitchFamily="34" charset="0"/>
            </a:endParaRPr>
          </a:p>
        </p:txBody>
      </p:sp>
      <p:sp>
        <p:nvSpPr>
          <p:cNvPr id="17" name="Shape 8">
            <a:extLst>
              <a:ext uri="{FF2B5EF4-FFF2-40B4-BE49-F238E27FC236}">
                <a16:creationId xmlns:a16="http://schemas.microsoft.com/office/drawing/2014/main" id="{5AECDCDA-588A-E524-6A25-CC1432DC90F7}"/>
              </a:ext>
            </a:extLst>
          </p:cNvPr>
          <p:cNvSpPr/>
          <p:nvPr/>
        </p:nvSpPr>
        <p:spPr>
          <a:xfrm>
            <a:off x="8204887" y="1964723"/>
            <a:ext cx="3912971" cy="4164227"/>
          </a:xfrm>
          <a:prstGeom prst="roundRect">
            <a:avLst>
              <a:gd name="adj" fmla="val 2477"/>
            </a:avLst>
          </a:prstGeom>
          <a:solidFill>
            <a:srgbClr val="E1E1EA"/>
          </a:solidFill>
          <a:ln w="7620">
            <a:solidFill>
              <a:srgbClr val="C7C7D0"/>
            </a:solidFill>
            <a:prstDash val="solid"/>
          </a:ln>
        </p:spPr>
        <p:txBody>
          <a:bodyPr/>
          <a:lstStyle/>
          <a:p>
            <a:endParaRPr lang="lv-LV" dirty="0">
              <a:latin typeface="Verdana" panose="020B0604030504040204" pitchFamily="34" charset="0"/>
              <a:ea typeface="Verdana" panose="020B0604030504040204" pitchFamily="34" charset="0"/>
            </a:endParaRPr>
          </a:p>
        </p:txBody>
      </p:sp>
      <p:sp>
        <p:nvSpPr>
          <p:cNvPr id="18" name="Text 9">
            <a:extLst>
              <a:ext uri="{FF2B5EF4-FFF2-40B4-BE49-F238E27FC236}">
                <a16:creationId xmlns:a16="http://schemas.microsoft.com/office/drawing/2014/main" id="{2F3B5B09-89D2-7C10-F228-08A123484EBB}"/>
              </a:ext>
            </a:extLst>
          </p:cNvPr>
          <p:cNvSpPr/>
          <p:nvPr/>
        </p:nvSpPr>
        <p:spPr>
          <a:xfrm>
            <a:off x="8439321" y="2212013"/>
            <a:ext cx="3562111" cy="1067901"/>
          </a:xfrm>
          <a:prstGeom prst="rect">
            <a:avLst/>
          </a:prstGeom>
          <a:noFill/>
          <a:ln/>
        </p:spPr>
        <p:txBody>
          <a:bodyPr wrap="square" lIns="0" tIns="0" rIns="0" bIns="0" rtlCol="0" anchor="t"/>
          <a:lstStyle/>
          <a:p>
            <a:pPr marL="0" indent="0" algn="l">
              <a:lnSpc>
                <a:spcPts val="2750"/>
              </a:lnSpc>
              <a:buNone/>
            </a:pPr>
            <a:r>
              <a:rPr lang="en-US" sz="2200" b="1" dirty="0" err="1">
                <a:solidFill>
                  <a:schemeClr val="accent6">
                    <a:lumMod val="75000"/>
                  </a:schemeClr>
                </a:solidFill>
                <a:latin typeface="Verdana" panose="020B0604030504040204" pitchFamily="34" charset="0"/>
                <a:ea typeface="Verdana" panose="020B0604030504040204" pitchFamily="34" charset="0"/>
                <a:cs typeface="Raleway" pitchFamily="34" charset="-120"/>
              </a:rPr>
              <a:t>Valsts</a:t>
            </a:r>
            <a:r>
              <a:rPr lang="en-US" sz="2200" b="1" dirty="0">
                <a:solidFill>
                  <a:schemeClr val="accent6">
                    <a:lumMod val="75000"/>
                  </a:schemeClr>
                </a:solidFill>
                <a:latin typeface="Verdana" panose="020B0604030504040204" pitchFamily="34" charset="0"/>
                <a:ea typeface="Verdana" panose="020B0604030504040204" pitchFamily="34" charset="0"/>
                <a:cs typeface="Raleway" pitchFamily="34" charset="-120"/>
              </a:rPr>
              <a:t> </a:t>
            </a:r>
            <a:r>
              <a:rPr lang="en-US" sz="2200" b="1" dirty="0" err="1">
                <a:solidFill>
                  <a:schemeClr val="accent6">
                    <a:lumMod val="75000"/>
                  </a:schemeClr>
                </a:solidFill>
                <a:latin typeface="Verdana" panose="020B0604030504040204" pitchFamily="34" charset="0"/>
                <a:ea typeface="Verdana" panose="020B0604030504040204" pitchFamily="34" charset="0"/>
                <a:cs typeface="Raleway" pitchFamily="34" charset="-120"/>
              </a:rPr>
              <a:t>produktivitātes</a:t>
            </a:r>
            <a:r>
              <a:rPr lang="en-US" sz="2200" b="1" dirty="0">
                <a:solidFill>
                  <a:schemeClr val="accent6">
                    <a:lumMod val="75000"/>
                  </a:schemeClr>
                </a:solidFill>
                <a:latin typeface="Verdana" panose="020B0604030504040204" pitchFamily="34" charset="0"/>
                <a:ea typeface="Verdana" panose="020B0604030504040204" pitchFamily="34" charset="0"/>
                <a:cs typeface="Raleway" pitchFamily="34" charset="-120"/>
              </a:rPr>
              <a:t> un MI </a:t>
            </a:r>
            <a:r>
              <a:rPr lang="en-US" sz="2200" b="1" dirty="0" err="1">
                <a:solidFill>
                  <a:schemeClr val="accent6">
                    <a:lumMod val="75000"/>
                  </a:schemeClr>
                </a:solidFill>
                <a:latin typeface="Verdana" panose="020B0604030504040204" pitchFamily="34" charset="0"/>
                <a:ea typeface="Verdana" panose="020B0604030504040204" pitchFamily="34" charset="0"/>
                <a:cs typeface="Raleway" pitchFamily="34" charset="-120"/>
              </a:rPr>
              <a:t>atbalsta</a:t>
            </a:r>
            <a:r>
              <a:rPr lang="en-US" sz="2200" b="1" dirty="0">
                <a:solidFill>
                  <a:schemeClr val="accent6">
                    <a:lumMod val="75000"/>
                  </a:schemeClr>
                </a:solidFill>
                <a:latin typeface="Verdana" panose="020B0604030504040204" pitchFamily="34" charset="0"/>
                <a:ea typeface="Verdana" panose="020B0604030504040204" pitchFamily="34" charset="0"/>
                <a:cs typeface="Raleway" pitchFamily="34" charset="-120"/>
              </a:rPr>
              <a:t> </a:t>
            </a:r>
            <a:r>
              <a:rPr lang="en-US" sz="2200" b="1" dirty="0" err="1">
                <a:solidFill>
                  <a:schemeClr val="accent6">
                    <a:lumMod val="75000"/>
                  </a:schemeClr>
                </a:solidFill>
                <a:latin typeface="Verdana" panose="020B0604030504040204" pitchFamily="34" charset="0"/>
                <a:ea typeface="Verdana" panose="020B0604030504040204" pitchFamily="34" charset="0"/>
                <a:cs typeface="Raleway" pitchFamily="34" charset="-120"/>
              </a:rPr>
              <a:t>programm</a:t>
            </a:r>
            <a:r>
              <a:rPr lang="lv-LV" sz="2200" b="1" dirty="0" err="1">
                <a:solidFill>
                  <a:schemeClr val="accent6">
                    <a:lumMod val="75000"/>
                  </a:schemeClr>
                </a:solidFill>
                <a:latin typeface="Verdana" panose="020B0604030504040204" pitchFamily="34" charset="0"/>
                <a:ea typeface="Verdana" panose="020B0604030504040204" pitchFamily="34" charset="0"/>
                <a:cs typeface="Raleway" pitchFamily="34" charset="-120"/>
              </a:rPr>
              <a:t>as</a:t>
            </a:r>
            <a:r>
              <a:rPr lang="lv-LV" sz="2200" b="1" dirty="0">
                <a:solidFill>
                  <a:schemeClr val="accent6">
                    <a:lumMod val="75000"/>
                  </a:schemeClr>
                </a:solidFill>
                <a:latin typeface="Verdana" panose="020B0604030504040204" pitchFamily="34" charset="0"/>
                <a:ea typeface="Verdana" panose="020B0604030504040204" pitchFamily="34" charset="0"/>
                <a:cs typeface="Raleway" pitchFamily="34" charset="-120"/>
              </a:rPr>
              <a:t> izveide un īstenošana</a:t>
            </a:r>
            <a:endParaRPr lang="en-US" sz="2200" b="1" dirty="0">
              <a:solidFill>
                <a:schemeClr val="accent6">
                  <a:lumMod val="75000"/>
                </a:schemeClr>
              </a:solidFill>
              <a:latin typeface="Verdana" panose="020B0604030504040204" pitchFamily="34" charset="0"/>
              <a:ea typeface="Verdana" panose="020B0604030504040204" pitchFamily="34" charset="0"/>
            </a:endParaRPr>
          </a:p>
        </p:txBody>
      </p:sp>
      <p:sp>
        <p:nvSpPr>
          <p:cNvPr id="19" name="Text 10">
            <a:extLst>
              <a:ext uri="{FF2B5EF4-FFF2-40B4-BE49-F238E27FC236}">
                <a16:creationId xmlns:a16="http://schemas.microsoft.com/office/drawing/2014/main" id="{3A2A4370-2CC0-95FE-17A1-192177EC7E3A}"/>
              </a:ext>
            </a:extLst>
          </p:cNvPr>
          <p:cNvSpPr/>
          <p:nvPr/>
        </p:nvSpPr>
        <p:spPr>
          <a:xfrm>
            <a:off x="8423489" y="3636737"/>
            <a:ext cx="3475766" cy="2187475"/>
          </a:xfrm>
          <a:prstGeom prst="rect">
            <a:avLst/>
          </a:prstGeom>
          <a:noFill/>
          <a:ln/>
        </p:spPr>
        <p:txBody>
          <a:bodyPr wrap="square" lIns="0" tIns="0" rIns="0" bIns="0" rtlCol="0" anchor="t"/>
          <a:lstStyle/>
          <a:p>
            <a:pPr marL="0" indent="0" algn="l">
              <a:lnSpc>
                <a:spcPts val="2850"/>
              </a:lnSpc>
              <a:buNone/>
            </a:pPr>
            <a:r>
              <a:rPr lang="en-US" sz="1750" dirty="0">
                <a:solidFill>
                  <a:srgbClr val="3C3939"/>
                </a:solidFill>
                <a:latin typeface="Verdana" panose="020B0604030504040204" pitchFamily="34" charset="0"/>
                <a:ea typeface="Verdana" panose="020B0604030504040204" pitchFamily="34" charset="0"/>
                <a:cs typeface="Roboto" pitchFamily="34" charset="-120"/>
              </a:rPr>
              <a:t>Programmas </a:t>
            </a:r>
            <a:r>
              <a:rPr lang="en-US" sz="1750" dirty="0" err="1">
                <a:solidFill>
                  <a:srgbClr val="3C3939"/>
                </a:solidFill>
                <a:latin typeface="Verdana" panose="020B0604030504040204" pitchFamily="34" charset="0"/>
                <a:ea typeface="Verdana" panose="020B0604030504040204" pitchFamily="34" charset="0"/>
                <a:cs typeface="Roboto" pitchFamily="34" charset="-120"/>
              </a:rPr>
              <a:t>ietvaros</a:t>
            </a:r>
            <a:r>
              <a:rPr lang="en-US" sz="1750" dirty="0">
                <a:solidFill>
                  <a:srgbClr val="3C3939"/>
                </a:solidFill>
                <a:latin typeface="Verdana" panose="020B0604030504040204" pitchFamily="34" charset="0"/>
                <a:ea typeface="Verdana" panose="020B0604030504040204" pitchFamily="34" charset="0"/>
                <a:cs typeface="Roboto" pitchFamily="34" charset="-120"/>
              </a:rPr>
              <a:t> </a:t>
            </a:r>
            <a:r>
              <a:rPr lang="en-US" sz="1750" dirty="0" err="1">
                <a:solidFill>
                  <a:srgbClr val="3C3939"/>
                </a:solidFill>
                <a:latin typeface="Verdana" panose="020B0604030504040204" pitchFamily="34" charset="0"/>
                <a:ea typeface="Verdana" panose="020B0604030504040204" pitchFamily="34" charset="0"/>
                <a:cs typeface="Roboto" pitchFamily="34" charset="-120"/>
              </a:rPr>
              <a:t>iestādēm</a:t>
            </a:r>
            <a:r>
              <a:rPr lang="en-US" sz="1750" dirty="0">
                <a:solidFill>
                  <a:srgbClr val="3C3939"/>
                </a:solidFill>
                <a:latin typeface="Verdana" panose="020B0604030504040204" pitchFamily="34" charset="0"/>
                <a:ea typeface="Verdana" panose="020B0604030504040204" pitchFamily="34" charset="0"/>
                <a:cs typeface="Roboto" pitchFamily="34" charset="-120"/>
              </a:rPr>
              <a:t> tiks sniegts atbalsts inovatīvu risinājumu ieviešanā, lai </a:t>
            </a:r>
            <a:r>
              <a:rPr lang="en-US" sz="1750" dirty="0" err="1">
                <a:solidFill>
                  <a:srgbClr val="3C3939"/>
                </a:solidFill>
                <a:latin typeface="Verdana" panose="020B0604030504040204" pitchFamily="34" charset="0"/>
                <a:ea typeface="Verdana" panose="020B0604030504040204" pitchFamily="34" charset="0"/>
                <a:cs typeface="Roboto" pitchFamily="34" charset="-120"/>
              </a:rPr>
              <a:t>veicinātu</a:t>
            </a:r>
            <a:r>
              <a:rPr lang="en-US" sz="1750" dirty="0">
                <a:solidFill>
                  <a:srgbClr val="3C3939"/>
                </a:solidFill>
                <a:latin typeface="Verdana" panose="020B0604030504040204" pitchFamily="34" charset="0"/>
                <a:ea typeface="Verdana" panose="020B0604030504040204" pitchFamily="34" charset="0"/>
                <a:cs typeface="Roboto" pitchFamily="34" charset="-120"/>
              </a:rPr>
              <a:t> darba produktivitāti, ieviešot MI </a:t>
            </a:r>
            <a:r>
              <a:rPr lang="en-US" sz="1750" dirty="0" err="1">
                <a:solidFill>
                  <a:srgbClr val="3C3939"/>
                </a:solidFill>
                <a:latin typeface="Verdana" panose="020B0604030504040204" pitchFamily="34" charset="0"/>
                <a:ea typeface="Verdana" panose="020B0604030504040204" pitchFamily="34" charset="0"/>
                <a:cs typeface="Roboto" pitchFamily="34" charset="-120"/>
              </a:rPr>
              <a:t>risinājumus</a:t>
            </a:r>
            <a:r>
              <a:rPr lang="en-US" sz="1750" dirty="0">
                <a:solidFill>
                  <a:srgbClr val="3C3939"/>
                </a:solidFill>
                <a:latin typeface="Verdana" panose="020B0604030504040204" pitchFamily="34" charset="0"/>
                <a:ea typeface="Verdana" panose="020B0604030504040204" pitchFamily="34" charset="0"/>
                <a:cs typeface="Roboto" pitchFamily="34" charset="-120"/>
              </a:rPr>
              <a:t>.</a:t>
            </a:r>
            <a:endParaRPr lang="lv-LV" sz="1750" dirty="0">
              <a:solidFill>
                <a:srgbClr val="3C3939"/>
              </a:solidFill>
              <a:latin typeface="Verdana" panose="020B0604030504040204" pitchFamily="34" charset="0"/>
              <a:ea typeface="Verdana" panose="020B0604030504040204" pitchFamily="34" charset="0"/>
              <a:cs typeface="Roboto" pitchFamily="34" charset="-120"/>
            </a:endParaRPr>
          </a:p>
          <a:p>
            <a:pPr marL="0" indent="0" algn="l">
              <a:lnSpc>
                <a:spcPts val="2850"/>
              </a:lnSpc>
              <a:buNone/>
            </a:pPr>
            <a:r>
              <a:rPr lang="lv-LV" sz="1750" dirty="0">
                <a:solidFill>
                  <a:srgbClr val="3C3939"/>
                </a:solidFill>
                <a:latin typeface="Verdana" panose="020B0604030504040204" pitchFamily="34" charset="0"/>
                <a:ea typeface="Verdana" panose="020B0604030504040204" pitchFamily="34" charset="0"/>
                <a:cs typeface="Roboto" pitchFamily="34" charset="-120"/>
              </a:rPr>
              <a:t> (~EUR 4 </a:t>
            </a:r>
            <a:r>
              <a:rPr lang="lv-LV" sz="1750" dirty="0" err="1">
                <a:solidFill>
                  <a:srgbClr val="3C3939"/>
                </a:solidFill>
                <a:latin typeface="Verdana" panose="020B0604030504040204" pitchFamily="34" charset="0"/>
                <a:ea typeface="Verdana" panose="020B0604030504040204" pitchFamily="34" charset="0"/>
                <a:cs typeface="Roboto" pitchFamily="34" charset="-120"/>
              </a:rPr>
              <a:t>milj</a:t>
            </a:r>
            <a:r>
              <a:rPr lang="lv-LV" sz="1750" dirty="0">
                <a:solidFill>
                  <a:srgbClr val="3C3939"/>
                </a:solidFill>
                <a:latin typeface="Verdana" panose="020B0604030504040204" pitchFamily="34" charset="0"/>
                <a:ea typeface="Verdana" panose="020B0604030504040204" pitchFamily="34" charset="0"/>
                <a:cs typeface="Roboto" pitchFamily="34" charset="-120"/>
              </a:rPr>
              <a:t>)</a:t>
            </a:r>
            <a:endParaRPr lang="en-US" sz="1750" dirty="0">
              <a:latin typeface="Verdana" panose="020B0604030504040204" pitchFamily="34" charset="0"/>
              <a:ea typeface="Verdana" panose="020B0604030504040204" pitchFamily="34" charset="0"/>
            </a:endParaRPr>
          </a:p>
        </p:txBody>
      </p:sp>
      <p:sp>
        <p:nvSpPr>
          <p:cNvPr id="20" name="Text 7">
            <a:extLst>
              <a:ext uri="{FF2B5EF4-FFF2-40B4-BE49-F238E27FC236}">
                <a16:creationId xmlns:a16="http://schemas.microsoft.com/office/drawing/2014/main" id="{FF0A7F30-9A2B-138B-A3BF-93A6A3C0D7D6}"/>
              </a:ext>
            </a:extLst>
          </p:cNvPr>
          <p:cNvSpPr/>
          <p:nvPr/>
        </p:nvSpPr>
        <p:spPr>
          <a:xfrm>
            <a:off x="4409927" y="4874507"/>
            <a:ext cx="3577151" cy="1061489"/>
          </a:xfrm>
          <a:prstGeom prst="rect">
            <a:avLst/>
          </a:prstGeom>
          <a:noFill/>
          <a:ln/>
        </p:spPr>
        <p:txBody>
          <a:bodyPr wrap="square" lIns="0" tIns="0" rIns="0" bIns="0" rtlCol="0" anchor="t"/>
          <a:lstStyle/>
          <a:p>
            <a:pPr algn="l">
              <a:lnSpc>
                <a:spcPts val="2850"/>
              </a:lnSpc>
              <a:buSzPct val="100000"/>
            </a:pPr>
            <a:r>
              <a:rPr lang="lv-LV" sz="1750" b="1" dirty="0">
                <a:solidFill>
                  <a:srgbClr val="3C3939"/>
                </a:solidFill>
                <a:latin typeface="Verdana" panose="020B0604030504040204" pitchFamily="34" charset="0"/>
                <a:ea typeface="Verdana" panose="020B0604030504040204" pitchFamily="34" charset="0"/>
                <a:cs typeface="Roboto" pitchFamily="34" charset="-120"/>
              </a:rPr>
              <a:t>Speciālās regulatīvās vides izveide, metodiskais atbalsts iestādēm</a:t>
            </a:r>
            <a:endParaRPr lang="en-US" sz="175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97221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hape 2">
            <a:extLst>
              <a:ext uri="{FF2B5EF4-FFF2-40B4-BE49-F238E27FC236}">
                <a16:creationId xmlns:a16="http://schemas.microsoft.com/office/drawing/2014/main" id="{F0E4D051-F526-DD87-7017-2B7529DFD123}"/>
              </a:ext>
            </a:extLst>
          </p:cNvPr>
          <p:cNvSpPr/>
          <p:nvPr/>
        </p:nvSpPr>
        <p:spPr>
          <a:xfrm>
            <a:off x="262847" y="5223908"/>
            <a:ext cx="11624435" cy="983811"/>
          </a:xfrm>
          <a:prstGeom prst="roundRect">
            <a:avLst>
              <a:gd name="adj" fmla="val 3166"/>
            </a:avLst>
          </a:prstGeom>
          <a:solidFill>
            <a:srgbClr val="E1E1EA"/>
          </a:solidFill>
          <a:ln w="7620">
            <a:solidFill>
              <a:srgbClr val="C7C7D0"/>
            </a:solidFill>
            <a:prstDash val="solid"/>
          </a:ln>
        </p:spPr>
        <p:txBody>
          <a:bodyPr/>
          <a:lstStyle/>
          <a:p>
            <a:endParaRPr lang="lv-LV"/>
          </a:p>
        </p:txBody>
      </p:sp>
      <p:sp>
        <p:nvSpPr>
          <p:cNvPr id="2" name="Title 1">
            <a:extLst>
              <a:ext uri="{FF2B5EF4-FFF2-40B4-BE49-F238E27FC236}">
                <a16:creationId xmlns:a16="http://schemas.microsoft.com/office/drawing/2014/main" id="{5D103844-AA03-E39D-3096-E3271EB06A2A}"/>
              </a:ext>
            </a:extLst>
          </p:cNvPr>
          <p:cNvSpPr>
            <a:spLocks noGrp="1"/>
          </p:cNvSpPr>
          <p:nvPr>
            <p:ph type="title"/>
          </p:nvPr>
        </p:nvSpPr>
        <p:spPr>
          <a:xfrm>
            <a:off x="2387600" y="381000"/>
            <a:ext cx="8128000" cy="771144"/>
          </a:xfrm>
        </p:spPr>
        <p:txBody>
          <a:bodyPr/>
          <a:lstStyle/>
          <a:p>
            <a:r>
              <a:rPr lang="en-US" sz="2400" dirty="0">
                <a:solidFill>
                  <a:srgbClr val="29702A"/>
                </a:solidFill>
                <a:latin typeface="Verdana" panose="020B0604030504040204" pitchFamily="34" charset="0"/>
                <a:ea typeface="Verdana" panose="020B0604030504040204" pitchFamily="34" charset="0"/>
                <a:cs typeface="Arial" panose="020B0604020202020204" pitchFamily="34" charset="0"/>
              </a:rPr>
              <a:t>Valsts </a:t>
            </a:r>
            <a:r>
              <a:rPr lang="en-US" sz="2400" dirty="0" err="1">
                <a:solidFill>
                  <a:srgbClr val="29702A"/>
                </a:solidFill>
                <a:latin typeface="Verdana" panose="020B0604030504040204" pitchFamily="34" charset="0"/>
                <a:ea typeface="Verdana" panose="020B0604030504040204" pitchFamily="34" charset="0"/>
                <a:cs typeface="Arial" panose="020B0604020202020204" pitchFamily="34" charset="0"/>
              </a:rPr>
              <a:t>digitālās</a:t>
            </a:r>
            <a:r>
              <a:rPr lang="en-US" sz="2400" dirty="0">
                <a:solidFill>
                  <a:srgbClr val="29702A"/>
                </a:solidFill>
                <a:latin typeface="Verdana" panose="020B0604030504040204" pitchFamily="34" charset="0"/>
                <a:ea typeface="Verdana" panose="020B0604030504040204" pitchFamily="34" charset="0"/>
                <a:cs typeface="Arial" panose="020B0604020202020204" pitchFamily="34" charset="0"/>
              </a:rPr>
              <a:t> </a:t>
            </a:r>
            <a:r>
              <a:rPr lang="en-US" sz="2400" dirty="0" err="1">
                <a:solidFill>
                  <a:srgbClr val="29702A"/>
                </a:solidFill>
                <a:latin typeface="Verdana" panose="020B0604030504040204" pitchFamily="34" charset="0"/>
                <a:ea typeface="Verdana" panose="020B0604030504040204" pitchFamily="34" charset="0"/>
                <a:cs typeface="Arial" panose="020B0604020202020204" pitchFamily="34" charset="0"/>
              </a:rPr>
              <a:t>attīstības</a:t>
            </a:r>
            <a:r>
              <a:rPr lang="en-US" sz="2400" dirty="0">
                <a:solidFill>
                  <a:srgbClr val="29702A"/>
                </a:solidFill>
                <a:latin typeface="Verdana" panose="020B0604030504040204" pitchFamily="34" charset="0"/>
                <a:ea typeface="Verdana" panose="020B0604030504040204" pitchFamily="34" charset="0"/>
                <a:cs typeface="Arial" panose="020B0604020202020204" pitchFamily="34" charset="0"/>
              </a:rPr>
              <a:t> </a:t>
            </a:r>
            <a:r>
              <a:rPr lang="en-US" sz="2400" dirty="0" err="1">
                <a:solidFill>
                  <a:srgbClr val="29702A"/>
                </a:solidFill>
                <a:latin typeface="Verdana" panose="020B0604030504040204" pitchFamily="34" charset="0"/>
                <a:ea typeface="Verdana" panose="020B0604030504040204" pitchFamily="34" charset="0"/>
                <a:cs typeface="Arial" panose="020B0604020202020204" pitchFamily="34" charset="0"/>
              </a:rPr>
              <a:t>aģentūra</a:t>
            </a:r>
            <a:r>
              <a:rPr lang="en-US" sz="2400" dirty="0">
                <a:solidFill>
                  <a:srgbClr val="29702A"/>
                </a:solidFill>
                <a:latin typeface="Verdana" panose="020B0604030504040204" pitchFamily="34" charset="0"/>
                <a:ea typeface="Verdana" panose="020B0604030504040204" pitchFamily="34" charset="0"/>
                <a:cs typeface="Arial" panose="020B0604020202020204" pitchFamily="34" charset="0"/>
              </a:rPr>
              <a:t> (VDAA)</a:t>
            </a:r>
            <a:endParaRPr lang="en-US" dirty="0"/>
          </a:p>
        </p:txBody>
      </p:sp>
      <p:sp>
        <p:nvSpPr>
          <p:cNvPr id="6" name="Slide Number Placeholder 5">
            <a:extLst>
              <a:ext uri="{FF2B5EF4-FFF2-40B4-BE49-F238E27FC236}">
                <a16:creationId xmlns:a16="http://schemas.microsoft.com/office/drawing/2014/main" id="{98FC0F85-F892-B944-1D1C-ED906A13ED1C}"/>
              </a:ext>
            </a:extLst>
          </p:cNvPr>
          <p:cNvSpPr>
            <a:spLocks noGrp="1"/>
          </p:cNvSpPr>
          <p:nvPr>
            <p:ph type="sldNum" sz="quarter" idx="13"/>
          </p:nvPr>
        </p:nvSpPr>
        <p:spPr/>
        <p:txBody>
          <a:bodyPr/>
          <a:lstStyle/>
          <a:p>
            <a:pPr>
              <a:defRPr/>
            </a:pPr>
            <a:fld id="{CA50152C-A5AE-4037-8E77-C398DB665690}" type="slidenum">
              <a:rPr lang="en-US" altLang="en-US" smtClean="0"/>
              <a:pPr>
                <a:defRPr/>
              </a:pPr>
              <a:t>37</a:t>
            </a:fld>
            <a:endParaRPr lang="en-US" altLang="en-US"/>
          </a:p>
        </p:txBody>
      </p:sp>
      <p:sp>
        <p:nvSpPr>
          <p:cNvPr id="9" name="Text 1">
            <a:extLst>
              <a:ext uri="{FF2B5EF4-FFF2-40B4-BE49-F238E27FC236}">
                <a16:creationId xmlns:a16="http://schemas.microsoft.com/office/drawing/2014/main" id="{47B513FD-7782-E3FB-1AAB-6612CCCE9F81}"/>
              </a:ext>
            </a:extLst>
          </p:cNvPr>
          <p:cNvSpPr/>
          <p:nvPr/>
        </p:nvSpPr>
        <p:spPr>
          <a:xfrm>
            <a:off x="262849" y="2042902"/>
            <a:ext cx="11395752" cy="510115"/>
          </a:xfrm>
          <a:prstGeom prst="rect">
            <a:avLst/>
          </a:prstGeom>
          <a:noFill/>
          <a:ln/>
        </p:spPr>
        <p:txBody>
          <a:bodyPr wrap="none" lIns="0" tIns="0" rIns="0" bIns="0" rtlCol="0" anchor="t"/>
          <a:lstStyle/>
          <a:p>
            <a:pPr marL="0" indent="0" algn="l">
              <a:lnSpc>
                <a:spcPts val="2000"/>
              </a:lnSpc>
              <a:buNone/>
            </a:pPr>
            <a:endParaRPr lang="en-US" sz="2000" dirty="0"/>
          </a:p>
        </p:txBody>
      </p:sp>
      <p:sp>
        <p:nvSpPr>
          <p:cNvPr id="10" name="Shape 2">
            <a:extLst>
              <a:ext uri="{FF2B5EF4-FFF2-40B4-BE49-F238E27FC236}">
                <a16:creationId xmlns:a16="http://schemas.microsoft.com/office/drawing/2014/main" id="{B97C8335-B4C1-D0D4-6744-10934C9A64A7}"/>
              </a:ext>
            </a:extLst>
          </p:cNvPr>
          <p:cNvSpPr/>
          <p:nvPr/>
        </p:nvSpPr>
        <p:spPr>
          <a:xfrm>
            <a:off x="262848" y="2919532"/>
            <a:ext cx="5675836" cy="2106692"/>
          </a:xfrm>
          <a:prstGeom prst="roundRect">
            <a:avLst>
              <a:gd name="adj" fmla="val 3166"/>
            </a:avLst>
          </a:prstGeom>
          <a:solidFill>
            <a:srgbClr val="E1E1EA"/>
          </a:solidFill>
          <a:ln w="7620">
            <a:solidFill>
              <a:srgbClr val="C7C7D0"/>
            </a:solidFill>
            <a:prstDash val="solid"/>
          </a:ln>
        </p:spPr>
        <p:txBody>
          <a:bodyPr/>
          <a:lstStyle/>
          <a:p>
            <a:endParaRPr lang="lv-LV"/>
          </a:p>
        </p:txBody>
      </p:sp>
      <p:sp>
        <p:nvSpPr>
          <p:cNvPr id="11" name="Text 3">
            <a:extLst>
              <a:ext uri="{FF2B5EF4-FFF2-40B4-BE49-F238E27FC236}">
                <a16:creationId xmlns:a16="http://schemas.microsoft.com/office/drawing/2014/main" id="{D2179576-EA74-2441-271B-276B883B8C0A}"/>
              </a:ext>
            </a:extLst>
          </p:cNvPr>
          <p:cNvSpPr/>
          <p:nvPr/>
        </p:nvSpPr>
        <p:spPr>
          <a:xfrm>
            <a:off x="429178" y="3085863"/>
            <a:ext cx="5122902" cy="248007"/>
          </a:xfrm>
          <a:prstGeom prst="rect">
            <a:avLst/>
          </a:prstGeom>
          <a:noFill/>
          <a:ln/>
        </p:spPr>
        <p:txBody>
          <a:bodyPr wrap="none" lIns="0" tIns="0" rIns="0" bIns="0" rtlCol="0" anchor="t"/>
          <a:lstStyle/>
          <a:p>
            <a:pPr marL="0" indent="0" algn="l">
              <a:lnSpc>
                <a:spcPts val="1950"/>
              </a:lnSpc>
              <a:buNone/>
            </a:pPr>
            <a:r>
              <a:rPr lang="en-US" b="1" dirty="0">
                <a:solidFill>
                  <a:schemeClr val="accent6">
                    <a:lumMod val="75000"/>
                  </a:schemeClr>
                </a:solidFill>
                <a:latin typeface="Raleway" pitchFamily="34" charset="0"/>
                <a:ea typeface="Raleway" pitchFamily="34" charset="-122"/>
                <a:cs typeface="Raleway" pitchFamily="34" charset="-120"/>
              </a:rPr>
              <a:t>Uz sabiedrību vērstas </a:t>
            </a:r>
            <a:r>
              <a:rPr lang="en-US" b="1" dirty="0" err="1">
                <a:solidFill>
                  <a:schemeClr val="accent6">
                    <a:lumMod val="75000"/>
                  </a:schemeClr>
                </a:solidFill>
                <a:latin typeface="Raleway" pitchFamily="34" charset="0"/>
                <a:ea typeface="Raleway" pitchFamily="34" charset="-122"/>
                <a:cs typeface="Raleway" pitchFamily="34" charset="-120"/>
              </a:rPr>
              <a:t>digitālās</a:t>
            </a:r>
            <a:r>
              <a:rPr lang="en-US" b="1" dirty="0">
                <a:solidFill>
                  <a:schemeClr val="accent6">
                    <a:lumMod val="75000"/>
                  </a:schemeClr>
                </a:solidFill>
                <a:latin typeface="Raleway" pitchFamily="34" charset="0"/>
                <a:ea typeface="Raleway" pitchFamily="34" charset="-122"/>
                <a:cs typeface="Raleway" pitchFamily="34" charset="-120"/>
              </a:rPr>
              <a:t> </a:t>
            </a:r>
            <a:r>
              <a:rPr lang="en-US" b="1" dirty="0" err="1">
                <a:solidFill>
                  <a:schemeClr val="accent6">
                    <a:lumMod val="75000"/>
                  </a:schemeClr>
                </a:solidFill>
                <a:latin typeface="Raleway" pitchFamily="34" charset="0"/>
                <a:ea typeface="Raleway" pitchFamily="34" charset="-122"/>
                <a:cs typeface="Raleway" pitchFamily="34" charset="-120"/>
              </a:rPr>
              <a:t>platformas</a:t>
            </a:r>
            <a:endParaRPr lang="en-US" b="1" dirty="0">
              <a:solidFill>
                <a:schemeClr val="accent6">
                  <a:lumMod val="75000"/>
                </a:schemeClr>
              </a:solidFill>
            </a:endParaRPr>
          </a:p>
        </p:txBody>
      </p:sp>
      <p:sp>
        <p:nvSpPr>
          <p:cNvPr id="12" name="Text 4">
            <a:extLst>
              <a:ext uri="{FF2B5EF4-FFF2-40B4-BE49-F238E27FC236}">
                <a16:creationId xmlns:a16="http://schemas.microsoft.com/office/drawing/2014/main" id="{B0662727-3B0A-61D9-92BE-356DF143628E}"/>
              </a:ext>
            </a:extLst>
          </p:cNvPr>
          <p:cNvSpPr/>
          <p:nvPr/>
        </p:nvSpPr>
        <p:spPr>
          <a:xfrm>
            <a:off x="429178" y="3429120"/>
            <a:ext cx="6109335" cy="254079"/>
          </a:xfrm>
          <a:prstGeom prst="rect">
            <a:avLst/>
          </a:prstGeom>
          <a:noFill/>
          <a:ln/>
        </p:spPr>
        <p:txBody>
          <a:bodyPr wrap="none" lIns="0" tIns="0" rIns="0" bIns="0" rtlCol="0" anchor="t"/>
          <a:lstStyle/>
          <a:p>
            <a:pPr marL="342900" indent="-342900" algn="l">
              <a:lnSpc>
                <a:spcPts val="2000"/>
              </a:lnSpc>
              <a:buSzPct val="100000"/>
              <a:buChar char="•"/>
            </a:pPr>
            <a:r>
              <a:rPr lang="en-US" sz="1600" u="sng" dirty="0">
                <a:solidFill>
                  <a:srgbClr val="1B1B27"/>
                </a:solidFill>
                <a:latin typeface="Roboto" pitchFamily="34" charset="0"/>
                <a:ea typeface="Roboto" pitchFamily="34" charset="-122"/>
                <a:cs typeface="Roboto" pitchFamily="34" charset="-120"/>
                <a:hlinkClick r:id="rId3">
                  <a:extLst>
                    <a:ext uri="{A12FA001-AC4F-418D-AE19-62706E023703}">
                      <ahyp:hlinkClr xmlns:ahyp="http://schemas.microsoft.com/office/drawing/2018/hyperlinkcolor" val="tx"/>
                    </a:ext>
                  </a:extLst>
                </a:hlinkClick>
              </a:rPr>
              <a:t>Latvija.gov.lv</a:t>
            </a:r>
            <a:r>
              <a:rPr lang="en-US" sz="1600" dirty="0">
                <a:solidFill>
                  <a:srgbClr val="3C3939"/>
                </a:solidFill>
                <a:latin typeface="Roboto" pitchFamily="34" charset="0"/>
                <a:ea typeface="Roboto" pitchFamily="34" charset="-122"/>
                <a:cs typeface="Roboto" pitchFamily="34" charset="-120"/>
              </a:rPr>
              <a:t> un e-</a:t>
            </a:r>
            <a:r>
              <a:rPr lang="en-US" sz="1600" dirty="0" err="1">
                <a:solidFill>
                  <a:srgbClr val="3C3939"/>
                </a:solidFill>
                <a:latin typeface="Roboto" pitchFamily="34" charset="0"/>
                <a:ea typeface="Roboto" pitchFamily="34" charset="-122"/>
                <a:cs typeface="Roboto" pitchFamily="34" charset="-120"/>
              </a:rPr>
              <a:t>pakalpojumi</a:t>
            </a:r>
            <a:endParaRPr lang="en-US" sz="1600" dirty="0"/>
          </a:p>
        </p:txBody>
      </p:sp>
      <p:sp>
        <p:nvSpPr>
          <p:cNvPr id="13" name="Text 5">
            <a:extLst>
              <a:ext uri="{FF2B5EF4-FFF2-40B4-BE49-F238E27FC236}">
                <a16:creationId xmlns:a16="http://schemas.microsoft.com/office/drawing/2014/main" id="{9CEA7102-1803-508E-72FB-593CD11A88D6}"/>
              </a:ext>
            </a:extLst>
          </p:cNvPr>
          <p:cNvSpPr/>
          <p:nvPr/>
        </p:nvSpPr>
        <p:spPr>
          <a:xfrm>
            <a:off x="429178" y="3738682"/>
            <a:ext cx="6109335" cy="254079"/>
          </a:xfrm>
          <a:prstGeom prst="rect">
            <a:avLst/>
          </a:prstGeom>
          <a:noFill/>
          <a:ln/>
        </p:spPr>
        <p:txBody>
          <a:bodyPr wrap="none" lIns="0" tIns="0" rIns="0" bIns="0" rtlCol="0" anchor="t"/>
          <a:lstStyle/>
          <a:p>
            <a:pPr marL="342900" indent="-342900" algn="l">
              <a:lnSpc>
                <a:spcPts val="2000"/>
              </a:lnSpc>
              <a:buSzPct val="100000"/>
              <a:buChar char="•"/>
            </a:pPr>
            <a:r>
              <a:rPr lang="en-US" sz="1600" dirty="0" err="1">
                <a:solidFill>
                  <a:srgbClr val="3C3939"/>
                </a:solidFill>
                <a:latin typeface="Roboto" pitchFamily="34" charset="0"/>
                <a:ea typeface="Roboto" pitchFamily="34" charset="-122"/>
                <a:cs typeface="Roboto" pitchFamily="34" charset="-120"/>
              </a:rPr>
              <a:t>Oficiālā</a:t>
            </a:r>
            <a:r>
              <a:rPr lang="en-US" sz="1600" dirty="0">
                <a:solidFill>
                  <a:srgbClr val="3C3939"/>
                </a:solidFill>
                <a:latin typeface="Roboto" pitchFamily="34" charset="0"/>
                <a:ea typeface="Roboto" pitchFamily="34" charset="-122"/>
                <a:cs typeface="Roboto" pitchFamily="34" charset="-120"/>
              </a:rPr>
              <a:t> </a:t>
            </a:r>
            <a:r>
              <a:rPr lang="lv-LV" sz="1600" dirty="0">
                <a:solidFill>
                  <a:srgbClr val="3C3939"/>
                </a:solidFill>
                <a:latin typeface="Roboto" pitchFamily="34" charset="0"/>
                <a:ea typeface="Roboto" pitchFamily="34" charset="-122"/>
                <a:cs typeface="Roboto" pitchFamily="34" charset="-120"/>
              </a:rPr>
              <a:t>e-</a:t>
            </a:r>
            <a:r>
              <a:rPr lang="en-US" sz="1600" dirty="0">
                <a:solidFill>
                  <a:srgbClr val="3C3939"/>
                </a:solidFill>
                <a:latin typeface="Roboto" pitchFamily="34" charset="0"/>
                <a:ea typeface="Roboto" pitchFamily="34" charset="-122"/>
                <a:cs typeface="Roboto" pitchFamily="34" charset="-120"/>
              </a:rPr>
              <a:t> </a:t>
            </a:r>
            <a:r>
              <a:rPr lang="en-US" sz="1600" dirty="0" err="1">
                <a:solidFill>
                  <a:srgbClr val="3C3939"/>
                </a:solidFill>
                <a:latin typeface="Roboto" pitchFamily="34" charset="0"/>
                <a:ea typeface="Roboto" pitchFamily="34" charset="-122"/>
                <a:cs typeface="Roboto" pitchFamily="34" charset="-120"/>
              </a:rPr>
              <a:t>adrešu</a:t>
            </a:r>
            <a:r>
              <a:rPr lang="lv-LV" sz="1600" dirty="0">
                <a:solidFill>
                  <a:srgbClr val="3C3939"/>
                </a:solidFill>
                <a:latin typeface="Roboto" pitchFamily="34" charset="0"/>
                <a:ea typeface="Roboto" pitchFamily="34" charset="-122"/>
                <a:cs typeface="Roboto" pitchFamily="34" charset="-120"/>
              </a:rPr>
              <a:t> saziņas izvēršana</a:t>
            </a:r>
            <a:endParaRPr lang="en-US" sz="1600" dirty="0"/>
          </a:p>
        </p:txBody>
      </p:sp>
      <p:sp>
        <p:nvSpPr>
          <p:cNvPr id="14" name="Text 6">
            <a:extLst>
              <a:ext uri="{FF2B5EF4-FFF2-40B4-BE49-F238E27FC236}">
                <a16:creationId xmlns:a16="http://schemas.microsoft.com/office/drawing/2014/main" id="{581858ED-5FC8-3FDB-A1B8-A7B560F93DBB}"/>
              </a:ext>
            </a:extLst>
          </p:cNvPr>
          <p:cNvSpPr/>
          <p:nvPr/>
        </p:nvSpPr>
        <p:spPr>
          <a:xfrm>
            <a:off x="429179" y="4048244"/>
            <a:ext cx="4767231" cy="596979"/>
          </a:xfrm>
          <a:prstGeom prst="rect">
            <a:avLst/>
          </a:prstGeom>
          <a:noFill/>
          <a:ln/>
        </p:spPr>
        <p:txBody>
          <a:bodyPr wrap="none" lIns="0" tIns="0" rIns="0" bIns="0" rtlCol="0" anchor="t"/>
          <a:lstStyle/>
          <a:p>
            <a:pPr marL="342900" indent="-342900" algn="l">
              <a:lnSpc>
                <a:spcPts val="2000"/>
              </a:lnSpc>
              <a:buSzPct val="100000"/>
              <a:buChar char="•"/>
            </a:pPr>
            <a:r>
              <a:rPr lang="en-US" dirty="0">
                <a:solidFill>
                  <a:srgbClr val="3C3939"/>
                </a:solidFill>
                <a:latin typeface="Roboto" pitchFamily="34" charset="0"/>
                <a:ea typeface="Roboto" pitchFamily="34" charset="-122"/>
                <a:cs typeface="Roboto" pitchFamily="34" charset="-120"/>
              </a:rPr>
              <a:t>Tautas nobalsošana, likumprojektu ierosināšana/ </a:t>
            </a:r>
            <a:endParaRPr lang="lv-LV" dirty="0">
              <a:solidFill>
                <a:srgbClr val="3C3939"/>
              </a:solidFill>
              <a:latin typeface="Roboto" pitchFamily="34" charset="0"/>
              <a:ea typeface="Roboto" pitchFamily="34" charset="-122"/>
              <a:cs typeface="Roboto" pitchFamily="34" charset="-120"/>
            </a:endParaRPr>
          </a:p>
          <a:p>
            <a:pPr marL="342900" indent="-342900" algn="l">
              <a:lnSpc>
                <a:spcPts val="2000"/>
              </a:lnSpc>
              <a:buSzPct val="100000"/>
              <a:buChar char="•"/>
            </a:pPr>
            <a:r>
              <a:rPr lang="en-US" dirty="0" err="1">
                <a:solidFill>
                  <a:srgbClr val="3C3939"/>
                </a:solidFill>
                <a:latin typeface="Roboto" pitchFamily="34" charset="0"/>
                <a:ea typeface="Roboto" pitchFamily="34" charset="-122"/>
                <a:cs typeface="Roboto" pitchFamily="34" charset="-120"/>
              </a:rPr>
              <a:t>pašvaldību</a:t>
            </a:r>
            <a:r>
              <a:rPr lang="en-US" dirty="0">
                <a:solidFill>
                  <a:srgbClr val="3C3939"/>
                </a:solidFill>
                <a:latin typeface="Roboto" pitchFamily="34" charset="0"/>
                <a:ea typeface="Roboto" pitchFamily="34" charset="-122"/>
                <a:cs typeface="Roboto" pitchFamily="34" charset="-120"/>
              </a:rPr>
              <a:t> referendumi</a:t>
            </a:r>
            <a:endParaRPr lang="en-US" dirty="0"/>
          </a:p>
        </p:txBody>
      </p:sp>
      <p:sp>
        <p:nvSpPr>
          <p:cNvPr id="15" name="Text 7">
            <a:extLst>
              <a:ext uri="{FF2B5EF4-FFF2-40B4-BE49-F238E27FC236}">
                <a16:creationId xmlns:a16="http://schemas.microsoft.com/office/drawing/2014/main" id="{93E54A18-C15C-1349-E088-E67C82F6EFC7}"/>
              </a:ext>
            </a:extLst>
          </p:cNvPr>
          <p:cNvSpPr/>
          <p:nvPr/>
        </p:nvSpPr>
        <p:spPr>
          <a:xfrm>
            <a:off x="429177" y="4643755"/>
            <a:ext cx="6109335" cy="254079"/>
          </a:xfrm>
          <a:prstGeom prst="rect">
            <a:avLst/>
          </a:prstGeom>
          <a:noFill/>
          <a:ln/>
        </p:spPr>
        <p:txBody>
          <a:bodyPr wrap="none" lIns="0" tIns="0" rIns="0" bIns="0" rtlCol="0" anchor="t"/>
          <a:lstStyle/>
          <a:p>
            <a:pPr marL="342900" indent="-342900" algn="l">
              <a:lnSpc>
                <a:spcPts val="2000"/>
              </a:lnSpc>
              <a:buSzPct val="100000"/>
              <a:buChar char="•"/>
            </a:pPr>
            <a:r>
              <a:rPr lang="en-US" sz="1600" dirty="0">
                <a:solidFill>
                  <a:srgbClr val="3C3939"/>
                </a:solidFill>
                <a:latin typeface="Roboto" pitchFamily="34" charset="0"/>
                <a:ea typeface="Roboto" pitchFamily="34" charset="-122"/>
                <a:cs typeface="Roboto" pitchFamily="34" charset="-120"/>
              </a:rPr>
              <a:t>Atvērto datu portāls</a:t>
            </a:r>
            <a:endParaRPr lang="en-US" sz="1600" dirty="0"/>
          </a:p>
        </p:txBody>
      </p:sp>
      <p:sp>
        <p:nvSpPr>
          <p:cNvPr id="16" name="Shape 8">
            <a:extLst>
              <a:ext uri="{FF2B5EF4-FFF2-40B4-BE49-F238E27FC236}">
                <a16:creationId xmlns:a16="http://schemas.microsoft.com/office/drawing/2014/main" id="{E8A01F5A-095C-5B31-49E1-208B23C47DB7}"/>
              </a:ext>
            </a:extLst>
          </p:cNvPr>
          <p:cNvSpPr/>
          <p:nvPr/>
        </p:nvSpPr>
        <p:spPr>
          <a:xfrm>
            <a:off x="6508279" y="2919532"/>
            <a:ext cx="5319190" cy="2106692"/>
          </a:xfrm>
          <a:prstGeom prst="roundRect">
            <a:avLst>
              <a:gd name="adj" fmla="val 3166"/>
            </a:avLst>
          </a:prstGeom>
          <a:solidFill>
            <a:srgbClr val="E1E1EA"/>
          </a:solidFill>
          <a:ln w="7620">
            <a:solidFill>
              <a:srgbClr val="C7C7D0"/>
            </a:solidFill>
            <a:prstDash val="solid"/>
          </a:ln>
        </p:spPr>
        <p:txBody>
          <a:bodyPr/>
          <a:lstStyle/>
          <a:p>
            <a:r>
              <a:rPr lang="lv-LV" sz="1600" dirty="0"/>
              <a:t>                                                                                                                                                                                                                                                                                                                                                                                                                                                                                                                                                                                                                                                                                                                                                                                                                                                                                                                                                                                                                                                                   </a:t>
            </a:r>
          </a:p>
        </p:txBody>
      </p:sp>
      <p:sp>
        <p:nvSpPr>
          <p:cNvPr id="17" name="Text 9">
            <a:extLst>
              <a:ext uri="{FF2B5EF4-FFF2-40B4-BE49-F238E27FC236}">
                <a16:creationId xmlns:a16="http://schemas.microsoft.com/office/drawing/2014/main" id="{70B8C6DD-DB0D-539B-1D41-22646C631326}"/>
              </a:ext>
            </a:extLst>
          </p:cNvPr>
          <p:cNvSpPr/>
          <p:nvPr/>
        </p:nvSpPr>
        <p:spPr>
          <a:xfrm>
            <a:off x="6665353" y="2973310"/>
            <a:ext cx="4732938" cy="496014"/>
          </a:xfrm>
          <a:prstGeom prst="rect">
            <a:avLst/>
          </a:prstGeom>
          <a:noFill/>
          <a:ln/>
        </p:spPr>
        <p:txBody>
          <a:bodyPr wrap="square" lIns="0" tIns="0" rIns="0" bIns="0" rtlCol="0" anchor="t"/>
          <a:lstStyle/>
          <a:p>
            <a:pPr marL="0" indent="0" algn="l">
              <a:lnSpc>
                <a:spcPts val="1950"/>
              </a:lnSpc>
              <a:buNone/>
            </a:pPr>
            <a:r>
              <a:rPr lang="en-US" b="1" dirty="0">
                <a:solidFill>
                  <a:schemeClr val="accent6">
                    <a:lumMod val="75000"/>
                  </a:schemeClr>
                </a:solidFill>
                <a:latin typeface="Raleway" pitchFamily="34" charset="0"/>
                <a:ea typeface="Raleway" pitchFamily="34" charset="-122"/>
                <a:cs typeface="Raleway" pitchFamily="34" charset="-120"/>
              </a:rPr>
              <a:t>Kritisku pārvaldes procesu nodrošinošu platformu uzturēšana un attīstība</a:t>
            </a:r>
            <a:endParaRPr lang="en-US" b="1" dirty="0">
              <a:solidFill>
                <a:schemeClr val="accent6">
                  <a:lumMod val="75000"/>
                </a:schemeClr>
              </a:solidFill>
            </a:endParaRPr>
          </a:p>
        </p:txBody>
      </p:sp>
      <p:sp>
        <p:nvSpPr>
          <p:cNvPr id="18" name="Text 10">
            <a:extLst>
              <a:ext uri="{FF2B5EF4-FFF2-40B4-BE49-F238E27FC236}">
                <a16:creationId xmlns:a16="http://schemas.microsoft.com/office/drawing/2014/main" id="{49B43D10-B5DA-DB07-D623-067EC27AE260}"/>
              </a:ext>
            </a:extLst>
          </p:cNvPr>
          <p:cNvSpPr/>
          <p:nvPr/>
        </p:nvSpPr>
        <p:spPr>
          <a:xfrm>
            <a:off x="6665353" y="3632190"/>
            <a:ext cx="6109454" cy="254079"/>
          </a:xfrm>
          <a:prstGeom prst="rect">
            <a:avLst/>
          </a:prstGeom>
          <a:noFill/>
          <a:ln/>
        </p:spPr>
        <p:txBody>
          <a:bodyPr wrap="none" lIns="0" tIns="0" rIns="0" bIns="0" rtlCol="0" anchor="t"/>
          <a:lstStyle/>
          <a:p>
            <a:pPr marL="342900" indent="-342900" algn="l">
              <a:lnSpc>
                <a:spcPts val="2000"/>
              </a:lnSpc>
              <a:buSzPct val="100000"/>
              <a:buChar char="•"/>
            </a:pPr>
            <a:r>
              <a:rPr lang="en-US" sz="1600" dirty="0">
                <a:solidFill>
                  <a:srgbClr val="3C3939"/>
                </a:solidFill>
                <a:latin typeface="Roboto" pitchFamily="34" charset="0"/>
                <a:ea typeface="Roboto" pitchFamily="34" charset="-122"/>
                <a:cs typeface="Roboto" pitchFamily="34" charset="-120"/>
              </a:rPr>
              <a:t>Datu izplatīšanas un pārvaldības platforma (DAGR)</a:t>
            </a:r>
            <a:endParaRPr lang="en-US" sz="1600" dirty="0"/>
          </a:p>
        </p:txBody>
      </p:sp>
      <p:sp>
        <p:nvSpPr>
          <p:cNvPr id="19" name="Text 11">
            <a:extLst>
              <a:ext uri="{FF2B5EF4-FFF2-40B4-BE49-F238E27FC236}">
                <a16:creationId xmlns:a16="http://schemas.microsoft.com/office/drawing/2014/main" id="{56988779-D3BF-D4EC-2634-3A5DFB74895C}"/>
              </a:ext>
            </a:extLst>
          </p:cNvPr>
          <p:cNvSpPr/>
          <p:nvPr/>
        </p:nvSpPr>
        <p:spPr>
          <a:xfrm>
            <a:off x="6665353" y="3941752"/>
            <a:ext cx="6109454" cy="254079"/>
          </a:xfrm>
          <a:prstGeom prst="rect">
            <a:avLst/>
          </a:prstGeom>
          <a:noFill/>
          <a:ln/>
        </p:spPr>
        <p:txBody>
          <a:bodyPr wrap="none" lIns="0" tIns="0" rIns="0" bIns="0" rtlCol="0" anchor="t"/>
          <a:lstStyle/>
          <a:p>
            <a:pPr marL="342900" indent="-342900" algn="l">
              <a:lnSpc>
                <a:spcPts val="2000"/>
              </a:lnSpc>
              <a:buSzPct val="100000"/>
              <a:buChar char="•"/>
            </a:pPr>
            <a:r>
              <a:rPr lang="en-US" sz="1600" dirty="0">
                <a:solidFill>
                  <a:srgbClr val="3C3939"/>
                </a:solidFill>
                <a:latin typeface="Roboto" pitchFamily="34" charset="0"/>
                <a:ea typeface="Roboto" pitchFamily="34" charset="-122"/>
                <a:cs typeface="Roboto" pitchFamily="34" charset="-120"/>
              </a:rPr>
              <a:t>Autentifikācijas un maksājumu modulis.</a:t>
            </a:r>
            <a:endParaRPr lang="en-US" sz="1600" dirty="0"/>
          </a:p>
        </p:txBody>
      </p:sp>
      <p:sp>
        <p:nvSpPr>
          <p:cNvPr id="20" name="Text 12">
            <a:extLst>
              <a:ext uri="{FF2B5EF4-FFF2-40B4-BE49-F238E27FC236}">
                <a16:creationId xmlns:a16="http://schemas.microsoft.com/office/drawing/2014/main" id="{E8980DB4-F6A0-298D-A390-F3F540D8B7D1}"/>
              </a:ext>
            </a:extLst>
          </p:cNvPr>
          <p:cNvSpPr/>
          <p:nvPr/>
        </p:nvSpPr>
        <p:spPr>
          <a:xfrm>
            <a:off x="6665353" y="4251315"/>
            <a:ext cx="6109454" cy="254079"/>
          </a:xfrm>
          <a:prstGeom prst="rect">
            <a:avLst/>
          </a:prstGeom>
          <a:noFill/>
          <a:ln/>
        </p:spPr>
        <p:txBody>
          <a:bodyPr wrap="none" lIns="0" tIns="0" rIns="0" bIns="0" rtlCol="0" anchor="t"/>
          <a:lstStyle/>
          <a:p>
            <a:pPr marL="342900" indent="-342900" algn="l">
              <a:lnSpc>
                <a:spcPts val="2000"/>
              </a:lnSpc>
              <a:buSzPct val="100000"/>
              <a:buChar char="•"/>
            </a:pPr>
            <a:r>
              <a:rPr lang="en-US" sz="1600" dirty="0">
                <a:solidFill>
                  <a:srgbClr val="3C3939"/>
                </a:solidFill>
                <a:latin typeface="Roboto" pitchFamily="34" charset="0"/>
                <a:ea typeface="Roboto" pitchFamily="34" charset="-122"/>
                <a:cs typeface="Roboto" pitchFamily="34" charset="-120"/>
              </a:rPr>
              <a:t>Eiropas savienības vienotā informācijas sistēma</a:t>
            </a:r>
            <a:endParaRPr lang="en-US" sz="1600" dirty="0"/>
          </a:p>
        </p:txBody>
      </p:sp>
      <p:sp>
        <p:nvSpPr>
          <p:cNvPr id="21" name="Text 13">
            <a:extLst>
              <a:ext uri="{FF2B5EF4-FFF2-40B4-BE49-F238E27FC236}">
                <a16:creationId xmlns:a16="http://schemas.microsoft.com/office/drawing/2014/main" id="{06FA44C0-5015-FA61-E154-6609CB213625}"/>
              </a:ext>
            </a:extLst>
          </p:cNvPr>
          <p:cNvSpPr/>
          <p:nvPr/>
        </p:nvSpPr>
        <p:spPr>
          <a:xfrm>
            <a:off x="6665353" y="4597682"/>
            <a:ext cx="4419842" cy="596978"/>
          </a:xfrm>
          <a:prstGeom prst="rect">
            <a:avLst/>
          </a:prstGeom>
          <a:noFill/>
          <a:ln/>
        </p:spPr>
        <p:txBody>
          <a:bodyPr wrap="none" lIns="0" tIns="0" rIns="0" bIns="0" rtlCol="0" anchor="t"/>
          <a:lstStyle/>
          <a:p>
            <a:pPr marL="342900" indent="-342900" algn="l">
              <a:lnSpc>
                <a:spcPts val="2000"/>
              </a:lnSpc>
              <a:buSzPct val="100000"/>
              <a:buChar char="•"/>
            </a:pPr>
            <a:r>
              <a:rPr lang="en-US" sz="1600" dirty="0">
                <a:solidFill>
                  <a:srgbClr val="3C3939"/>
                </a:solidFill>
                <a:latin typeface="Roboto" pitchFamily="34" charset="0"/>
                <a:ea typeface="Roboto" pitchFamily="34" charset="-122"/>
                <a:cs typeface="Roboto" pitchFamily="34" charset="-120"/>
              </a:rPr>
              <a:t>Valsts un pašvaldību </a:t>
            </a:r>
            <a:r>
              <a:rPr lang="en-US" sz="1600" dirty="0" err="1">
                <a:solidFill>
                  <a:srgbClr val="3C3939"/>
                </a:solidFill>
                <a:latin typeface="Roboto" pitchFamily="34" charset="0"/>
                <a:ea typeface="Roboto" pitchFamily="34" charset="-122"/>
                <a:cs typeface="Roboto" pitchFamily="34" charset="-120"/>
              </a:rPr>
              <a:t>vēlēšanu</a:t>
            </a:r>
            <a:r>
              <a:rPr lang="en-US" sz="1600" dirty="0">
                <a:solidFill>
                  <a:srgbClr val="3C3939"/>
                </a:solidFill>
                <a:latin typeface="Roboto" pitchFamily="34" charset="0"/>
                <a:ea typeface="Roboto" pitchFamily="34" charset="-122"/>
                <a:cs typeface="Roboto" pitchFamily="34" charset="-120"/>
              </a:rPr>
              <a:t> </a:t>
            </a:r>
            <a:r>
              <a:rPr lang="en-US" sz="1600" dirty="0" err="1">
                <a:solidFill>
                  <a:srgbClr val="3C3939"/>
                </a:solidFill>
                <a:latin typeface="Roboto" pitchFamily="34" charset="0"/>
                <a:ea typeface="Roboto" pitchFamily="34" charset="-122"/>
                <a:cs typeface="Roboto" pitchFamily="34" charset="-120"/>
              </a:rPr>
              <a:t>atbalsta</a:t>
            </a:r>
            <a:r>
              <a:rPr lang="en-US" sz="1600" dirty="0">
                <a:solidFill>
                  <a:srgbClr val="3C3939"/>
                </a:solidFill>
                <a:latin typeface="Roboto" pitchFamily="34" charset="0"/>
                <a:ea typeface="Roboto" pitchFamily="34" charset="-122"/>
                <a:cs typeface="Roboto" pitchFamily="34" charset="-120"/>
              </a:rPr>
              <a:t> </a:t>
            </a:r>
            <a:r>
              <a:rPr lang="en-US" sz="1600" dirty="0" err="1">
                <a:solidFill>
                  <a:srgbClr val="3C3939"/>
                </a:solidFill>
                <a:latin typeface="Roboto" pitchFamily="34" charset="0"/>
                <a:ea typeface="Roboto" pitchFamily="34" charset="-122"/>
                <a:cs typeface="Roboto" pitchFamily="34" charset="-120"/>
              </a:rPr>
              <a:t>sistēmas</a:t>
            </a:r>
            <a:endParaRPr lang="en-US" sz="1600" dirty="0"/>
          </a:p>
        </p:txBody>
      </p:sp>
      <p:sp>
        <p:nvSpPr>
          <p:cNvPr id="22" name="Text 14">
            <a:extLst>
              <a:ext uri="{FF2B5EF4-FFF2-40B4-BE49-F238E27FC236}">
                <a16:creationId xmlns:a16="http://schemas.microsoft.com/office/drawing/2014/main" id="{110A5668-1366-9524-A854-10A28B4FEFB2}"/>
              </a:ext>
            </a:extLst>
          </p:cNvPr>
          <p:cNvSpPr/>
          <p:nvPr/>
        </p:nvSpPr>
        <p:spPr>
          <a:xfrm>
            <a:off x="304717" y="5364365"/>
            <a:ext cx="9884569" cy="297656"/>
          </a:xfrm>
          <a:prstGeom prst="rect">
            <a:avLst/>
          </a:prstGeom>
          <a:noFill/>
          <a:ln/>
        </p:spPr>
        <p:txBody>
          <a:bodyPr wrap="none" lIns="0" tIns="0" rIns="0" bIns="0" rtlCol="0" anchor="t"/>
          <a:lstStyle/>
          <a:p>
            <a:pPr marL="0" indent="0" algn="l">
              <a:lnSpc>
                <a:spcPts val="2300"/>
              </a:lnSpc>
              <a:buNone/>
            </a:pPr>
            <a:r>
              <a:rPr lang="en-US" sz="1850" b="1" dirty="0">
                <a:solidFill>
                  <a:schemeClr val="accent6">
                    <a:lumMod val="75000"/>
                  </a:schemeClr>
                </a:solidFill>
                <a:latin typeface="Raleway" pitchFamily="34" charset="0"/>
                <a:ea typeface="Raleway" pitchFamily="34" charset="-122"/>
                <a:cs typeface="Raleway" pitchFamily="34" charset="-120"/>
              </a:rPr>
              <a:t>VDAA sniedz arī IKT drošības un IS attīstības un uzturēšanas pakalpojumus citām iestādēm</a:t>
            </a:r>
            <a:endParaRPr lang="en-US" sz="1850" b="1" dirty="0">
              <a:solidFill>
                <a:schemeClr val="accent6">
                  <a:lumMod val="75000"/>
                </a:schemeClr>
              </a:solidFill>
            </a:endParaRPr>
          </a:p>
        </p:txBody>
      </p:sp>
      <p:sp>
        <p:nvSpPr>
          <p:cNvPr id="23" name="Text 15">
            <a:extLst>
              <a:ext uri="{FF2B5EF4-FFF2-40B4-BE49-F238E27FC236}">
                <a16:creationId xmlns:a16="http://schemas.microsoft.com/office/drawing/2014/main" id="{3650B015-A76F-FE91-F779-667368DC3D0C}"/>
              </a:ext>
            </a:extLst>
          </p:cNvPr>
          <p:cNvSpPr/>
          <p:nvPr/>
        </p:nvSpPr>
        <p:spPr>
          <a:xfrm>
            <a:off x="262848" y="5700114"/>
            <a:ext cx="13042821" cy="254079"/>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3C3939"/>
                </a:solidFill>
                <a:latin typeface="Roboto" pitchFamily="34" charset="0"/>
                <a:ea typeface="Roboto" pitchFamily="34" charset="-122"/>
                <a:cs typeface="Roboto" pitchFamily="34" charset="-120"/>
              </a:rPr>
              <a:t>VARAM, DAP, Valsts kancelejai un citām valsts iestādēm</a:t>
            </a:r>
            <a:endParaRPr lang="en-US" sz="1250" dirty="0"/>
          </a:p>
        </p:txBody>
      </p:sp>
      <p:sp>
        <p:nvSpPr>
          <p:cNvPr id="24" name="Text 16">
            <a:extLst>
              <a:ext uri="{FF2B5EF4-FFF2-40B4-BE49-F238E27FC236}">
                <a16:creationId xmlns:a16="http://schemas.microsoft.com/office/drawing/2014/main" id="{23435288-D375-252C-D9EB-AC5D1020792D}"/>
              </a:ext>
            </a:extLst>
          </p:cNvPr>
          <p:cNvSpPr/>
          <p:nvPr/>
        </p:nvSpPr>
        <p:spPr>
          <a:xfrm>
            <a:off x="262848" y="5881087"/>
            <a:ext cx="13042821" cy="254079"/>
          </a:xfrm>
          <a:prstGeom prst="rect">
            <a:avLst/>
          </a:prstGeom>
          <a:noFill/>
          <a:ln/>
        </p:spPr>
        <p:txBody>
          <a:bodyPr wrap="none" lIns="0" tIns="0" rIns="0" bIns="0" rtlCol="0" anchor="t"/>
          <a:lstStyle/>
          <a:p>
            <a:pPr marL="342900" indent="-342900" algn="l">
              <a:lnSpc>
                <a:spcPts val="2000"/>
              </a:lnSpc>
              <a:buSzPct val="100000"/>
              <a:buChar char="•"/>
            </a:pPr>
            <a:r>
              <a:rPr lang="en-US" sz="1250" b="1" dirty="0">
                <a:solidFill>
                  <a:srgbClr val="3C3939"/>
                </a:solidFill>
                <a:latin typeface="Roboto" pitchFamily="34" charset="0"/>
                <a:ea typeface="Roboto" pitchFamily="34" charset="-122"/>
                <a:cs typeface="Roboto" pitchFamily="34" charset="-120"/>
              </a:rPr>
              <a:t>Drošības pārvaldnieka pakalpojumi </a:t>
            </a:r>
            <a:r>
              <a:rPr lang="en-US" sz="1250" dirty="0">
                <a:solidFill>
                  <a:srgbClr val="3C3939"/>
                </a:solidFill>
                <a:latin typeface="Roboto" pitchFamily="34" charset="0"/>
                <a:ea typeface="Roboto" pitchFamily="34" charset="-122"/>
                <a:cs typeface="Roboto" pitchFamily="34" charset="-120"/>
              </a:rPr>
              <a:t>Valsts prezidenta kancelejai, Satversmes tiesai, KEM resoram, VARAM resoram, Mākslīgā intelekta centram</a:t>
            </a:r>
            <a:endParaRPr lang="en-US" sz="1250" dirty="0"/>
          </a:p>
        </p:txBody>
      </p:sp>
      <p:sp>
        <p:nvSpPr>
          <p:cNvPr id="28" name="TextBox 27">
            <a:extLst>
              <a:ext uri="{FF2B5EF4-FFF2-40B4-BE49-F238E27FC236}">
                <a16:creationId xmlns:a16="http://schemas.microsoft.com/office/drawing/2014/main" id="{AF2554CE-B49A-CA91-0529-5705F834BC4A}"/>
              </a:ext>
            </a:extLst>
          </p:cNvPr>
          <p:cNvSpPr txBox="1"/>
          <p:nvPr/>
        </p:nvSpPr>
        <p:spPr>
          <a:xfrm>
            <a:off x="304717" y="2014432"/>
            <a:ext cx="11522752" cy="605294"/>
          </a:xfrm>
          <a:prstGeom prst="rect">
            <a:avLst/>
          </a:prstGeom>
          <a:solidFill>
            <a:schemeClr val="bg1">
              <a:lumMod val="95000"/>
            </a:schemeClr>
          </a:solidFill>
        </p:spPr>
        <p:txBody>
          <a:bodyPr wrap="square">
            <a:spAutoFit/>
          </a:bodyPr>
          <a:lstStyle/>
          <a:p>
            <a:pPr marL="0" indent="0" algn="ctr">
              <a:lnSpc>
                <a:spcPts val="2000"/>
              </a:lnSpc>
              <a:buNone/>
            </a:pPr>
            <a:r>
              <a:rPr lang="en-US" sz="1800" dirty="0">
                <a:solidFill>
                  <a:srgbClr val="3C3939"/>
                </a:solidFill>
                <a:latin typeface="Roboto" pitchFamily="34" charset="0"/>
                <a:ea typeface="Roboto" pitchFamily="34" charset="-122"/>
                <a:cs typeface="Roboto" pitchFamily="34" charset="-120"/>
              </a:rPr>
              <a:t>VDAA </a:t>
            </a:r>
            <a:r>
              <a:rPr lang="en-US" sz="1800" dirty="0" err="1">
                <a:solidFill>
                  <a:srgbClr val="3C3939"/>
                </a:solidFill>
                <a:latin typeface="Roboto" pitchFamily="34" charset="0"/>
                <a:ea typeface="Roboto" pitchFamily="34" charset="-122"/>
                <a:cs typeface="Roboto" pitchFamily="34" charset="-120"/>
              </a:rPr>
              <a:t>ir</a:t>
            </a:r>
            <a:r>
              <a:rPr lang="en-US" sz="1800" dirty="0">
                <a:solidFill>
                  <a:srgbClr val="3C3939"/>
                </a:solidFill>
                <a:latin typeface="Roboto" pitchFamily="34" charset="0"/>
                <a:ea typeface="Roboto" pitchFamily="34" charset="-122"/>
                <a:cs typeface="Roboto" pitchFamily="34" charset="-120"/>
              </a:rPr>
              <a:t> </a:t>
            </a:r>
            <a:r>
              <a:rPr lang="en-US" sz="1800" dirty="0" err="1">
                <a:solidFill>
                  <a:srgbClr val="3C3939"/>
                </a:solidFill>
                <a:latin typeface="Roboto" pitchFamily="34" charset="0"/>
                <a:ea typeface="Roboto" pitchFamily="34" charset="-122"/>
                <a:cs typeface="Roboto" pitchFamily="34" charset="-120"/>
              </a:rPr>
              <a:t>vairāk</a:t>
            </a:r>
            <a:r>
              <a:rPr lang="en-US" sz="1800" dirty="0">
                <a:solidFill>
                  <a:srgbClr val="3C3939"/>
                </a:solidFill>
                <a:latin typeface="Roboto" pitchFamily="34" charset="0"/>
                <a:ea typeface="Roboto" pitchFamily="34" charset="-122"/>
                <a:cs typeface="Roboto" pitchFamily="34" charset="-120"/>
              </a:rPr>
              <a:t> </a:t>
            </a:r>
            <a:r>
              <a:rPr lang="en-US" sz="1800" dirty="0" err="1">
                <a:solidFill>
                  <a:srgbClr val="3C3939"/>
                </a:solidFill>
                <a:latin typeface="Roboto" pitchFamily="34" charset="0"/>
                <a:ea typeface="Roboto" pitchFamily="34" charset="-122"/>
                <a:cs typeface="Roboto" pitchFamily="34" charset="-120"/>
              </a:rPr>
              <a:t>kā</a:t>
            </a:r>
            <a:r>
              <a:rPr lang="en-US" sz="1800" dirty="0">
                <a:solidFill>
                  <a:srgbClr val="3C3939"/>
                </a:solidFill>
                <a:latin typeface="Roboto" pitchFamily="34" charset="0"/>
                <a:ea typeface="Roboto" pitchFamily="34" charset="-122"/>
                <a:cs typeface="Roboto" pitchFamily="34" charset="-120"/>
              </a:rPr>
              <a:t> </a:t>
            </a:r>
            <a:r>
              <a:rPr lang="en-US" sz="1800" b="1" dirty="0">
                <a:solidFill>
                  <a:srgbClr val="1B1B27"/>
                </a:solidFill>
                <a:latin typeface="Roboto" pitchFamily="34" charset="0"/>
                <a:ea typeface="Roboto" pitchFamily="34" charset="-122"/>
                <a:cs typeface="Roboto" pitchFamily="34" charset="-120"/>
              </a:rPr>
              <a:t>40 </a:t>
            </a:r>
            <a:r>
              <a:rPr lang="en-US" sz="1800" b="1" dirty="0" err="1">
                <a:solidFill>
                  <a:srgbClr val="1B1B27"/>
                </a:solidFill>
                <a:latin typeface="Roboto" pitchFamily="34" charset="0"/>
                <a:ea typeface="Roboto" pitchFamily="34" charset="-122"/>
                <a:cs typeface="Roboto" pitchFamily="34" charset="-120"/>
              </a:rPr>
              <a:t>sistēmas</a:t>
            </a:r>
            <a:r>
              <a:rPr lang="en-US" sz="1800" dirty="0">
                <a:solidFill>
                  <a:srgbClr val="3C3939"/>
                </a:solidFill>
                <a:latin typeface="Roboto" pitchFamily="34" charset="0"/>
                <a:ea typeface="Roboto" pitchFamily="34" charset="-122"/>
                <a:cs typeface="Roboto" pitchFamily="34" charset="-120"/>
              </a:rPr>
              <a:t> un </a:t>
            </a:r>
            <a:r>
              <a:rPr lang="en-US" sz="1800" dirty="0" err="1">
                <a:solidFill>
                  <a:srgbClr val="3C3939"/>
                </a:solidFill>
                <a:latin typeface="Roboto" pitchFamily="34" charset="0"/>
                <a:ea typeface="Roboto" pitchFamily="34" charset="-122"/>
                <a:cs typeface="Roboto" pitchFamily="34" charset="-120"/>
              </a:rPr>
              <a:t>koplietošanas</a:t>
            </a:r>
            <a:r>
              <a:rPr lang="en-US" sz="1800" dirty="0">
                <a:solidFill>
                  <a:srgbClr val="3C3939"/>
                </a:solidFill>
                <a:latin typeface="Roboto" pitchFamily="34" charset="0"/>
                <a:ea typeface="Roboto" pitchFamily="34" charset="-122"/>
                <a:cs typeface="Roboto" pitchFamily="34" charset="-120"/>
              </a:rPr>
              <a:t> </a:t>
            </a:r>
            <a:r>
              <a:rPr lang="en-US" sz="1800" dirty="0" err="1">
                <a:solidFill>
                  <a:srgbClr val="3C3939"/>
                </a:solidFill>
                <a:latin typeface="Roboto" pitchFamily="34" charset="0"/>
                <a:ea typeface="Roboto" pitchFamily="34" charset="-122"/>
                <a:cs typeface="Roboto" pitchFamily="34" charset="-120"/>
              </a:rPr>
              <a:t>risinājumi</a:t>
            </a:r>
            <a:r>
              <a:rPr lang="en-US" sz="1800" dirty="0">
                <a:solidFill>
                  <a:srgbClr val="3C3939"/>
                </a:solidFill>
                <a:latin typeface="Roboto" pitchFamily="34" charset="0"/>
                <a:ea typeface="Roboto" pitchFamily="34" charset="-122"/>
                <a:cs typeface="Roboto" pitchFamily="34" charset="-120"/>
              </a:rPr>
              <a:t> </a:t>
            </a:r>
            <a:r>
              <a:rPr lang="en-US" sz="1800" dirty="0" err="1">
                <a:solidFill>
                  <a:srgbClr val="3C3939"/>
                </a:solidFill>
                <a:latin typeface="Roboto" pitchFamily="34" charset="0"/>
                <a:ea typeface="Roboto" pitchFamily="34" charset="-122"/>
                <a:cs typeface="Roboto" pitchFamily="34" charset="-120"/>
              </a:rPr>
              <a:t>ar</a:t>
            </a:r>
            <a:r>
              <a:rPr lang="en-US" sz="1800" dirty="0">
                <a:solidFill>
                  <a:srgbClr val="3C3939"/>
                </a:solidFill>
                <a:latin typeface="Roboto" pitchFamily="34" charset="0"/>
                <a:ea typeface="Roboto" pitchFamily="34" charset="-122"/>
                <a:cs typeface="Roboto" pitchFamily="34" charset="-120"/>
              </a:rPr>
              <a:t> </a:t>
            </a:r>
            <a:r>
              <a:rPr lang="en-US" sz="1800" dirty="0" err="1">
                <a:solidFill>
                  <a:srgbClr val="3C3939"/>
                </a:solidFill>
                <a:latin typeface="Roboto" pitchFamily="34" charset="0"/>
                <a:ea typeface="Roboto" pitchFamily="34" charset="-122"/>
                <a:cs typeface="Roboto" pitchFamily="34" charset="-120"/>
              </a:rPr>
              <a:t>bilance</a:t>
            </a:r>
            <a:r>
              <a:rPr lang="en-US" sz="1800" dirty="0">
                <a:solidFill>
                  <a:srgbClr val="3C3939"/>
                </a:solidFill>
                <a:latin typeface="Roboto" pitchFamily="34" charset="0"/>
                <a:ea typeface="Roboto" pitchFamily="34" charset="-122"/>
                <a:cs typeface="Roboto" pitchFamily="34" charset="-120"/>
              </a:rPr>
              <a:t> </a:t>
            </a:r>
            <a:r>
              <a:rPr lang="en-US" sz="1800" dirty="0" err="1">
                <a:solidFill>
                  <a:srgbClr val="3C3939"/>
                </a:solidFill>
                <a:latin typeface="Roboto" pitchFamily="34" charset="0"/>
                <a:ea typeface="Roboto" pitchFamily="34" charset="-122"/>
                <a:cs typeface="Roboto" pitchFamily="34" charset="-120"/>
              </a:rPr>
              <a:t>vērtību</a:t>
            </a:r>
            <a:r>
              <a:rPr lang="en-US" sz="1800" dirty="0">
                <a:solidFill>
                  <a:srgbClr val="3C3939"/>
                </a:solidFill>
                <a:latin typeface="Roboto" pitchFamily="34" charset="0"/>
                <a:ea typeface="Roboto" pitchFamily="34" charset="-122"/>
                <a:cs typeface="Roboto" pitchFamily="34" charset="-120"/>
              </a:rPr>
              <a:t> </a:t>
            </a:r>
            <a:r>
              <a:rPr lang="en-US" sz="1800" b="1" dirty="0">
                <a:solidFill>
                  <a:srgbClr val="1B1B27"/>
                </a:solidFill>
                <a:latin typeface="Roboto" pitchFamily="34" charset="0"/>
                <a:ea typeface="Roboto" pitchFamily="34" charset="-122"/>
                <a:cs typeface="Roboto" pitchFamily="34" charset="-120"/>
              </a:rPr>
              <a:t>EUR 56 </a:t>
            </a:r>
            <a:r>
              <a:rPr lang="en-US" sz="1800" b="1" dirty="0" err="1">
                <a:solidFill>
                  <a:srgbClr val="1B1B27"/>
                </a:solidFill>
                <a:latin typeface="Roboto" pitchFamily="34" charset="0"/>
                <a:ea typeface="Roboto" pitchFamily="34" charset="-122"/>
                <a:cs typeface="Roboto" pitchFamily="34" charset="-120"/>
              </a:rPr>
              <a:t>milj</a:t>
            </a:r>
            <a:r>
              <a:rPr lang="en-US" sz="1800" dirty="0">
                <a:solidFill>
                  <a:srgbClr val="3C3939"/>
                </a:solidFill>
                <a:latin typeface="Roboto" pitchFamily="34" charset="0"/>
                <a:ea typeface="Roboto" pitchFamily="34" charset="-122"/>
                <a:cs typeface="Roboto" pitchFamily="34" charset="-120"/>
              </a:rPr>
              <a:t>,</a:t>
            </a:r>
            <a:r>
              <a:rPr lang="lv-LV" sz="1800" dirty="0">
                <a:solidFill>
                  <a:srgbClr val="3C3939"/>
                </a:solidFill>
                <a:latin typeface="Roboto" pitchFamily="34" charset="0"/>
                <a:ea typeface="Roboto" pitchFamily="34" charset="-122"/>
                <a:cs typeface="Roboto" pitchFamily="34" charset="-120"/>
              </a:rPr>
              <a:t> </a:t>
            </a:r>
            <a:r>
              <a:rPr lang="en-US" sz="1800" dirty="0">
                <a:solidFill>
                  <a:srgbClr val="3C3939"/>
                </a:solidFill>
                <a:latin typeface="Roboto" pitchFamily="34" charset="0"/>
                <a:ea typeface="Roboto" pitchFamily="34" charset="-122"/>
                <a:cs typeface="Roboto" pitchFamily="34" charset="-120"/>
              </a:rPr>
              <a:t>kas visas </a:t>
            </a:r>
            <a:r>
              <a:rPr lang="en-US" sz="1800" dirty="0" err="1">
                <a:solidFill>
                  <a:srgbClr val="3C3939"/>
                </a:solidFill>
                <a:latin typeface="Roboto" pitchFamily="34" charset="0"/>
                <a:ea typeface="Roboto" pitchFamily="34" charset="-122"/>
                <a:cs typeface="Roboto" pitchFamily="34" charset="-120"/>
              </a:rPr>
              <a:t>ir</a:t>
            </a:r>
            <a:r>
              <a:rPr lang="en-US" sz="1800" dirty="0">
                <a:solidFill>
                  <a:srgbClr val="3C3939"/>
                </a:solidFill>
                <a:latin typeface="Roboto" pitchFamily="34" charset="0"/>
                <a:ea typeface="Roboto" pitchFamily="34" charset="-122"/>
                <a:cs typeface="Roboto" pitchFamily="34" charset="-120"/>
              </a:rPr>
              <a:t> </a:t>
            </a:r>
            <a:r>
              <a:rPr lang="en-US" sz="1800" b="1" dirty="0" err="1">
                <a:solidFill>
                  <a:srgbClr val="1B1B27"/>
                </a:solidFill>
                <a:latin typeface="Roboto" pitchFamily="34" charset="0"/>
                <a:ea typeface="Roboto" pitchFamily="34" charset="-122"/>
                <a:cs typeface="Roboto" pitchFamily="34" charset="-120"/>
              </a:rPr>
              <a:t>kritiskā</a:t>
            </a:r>
            <a:r>
              <a:rPr lang="en-US" sz="1800" b="1" dirty="0">
                <a:solidFill>
                  <a:srgbClr val="1B1B27"/>
                </a:solidFill>
                <a:latin typeface="Roboto" pitchFamily="34" charset="0"/>
                <a:ea typeface="Roboto" pitchFamily="34" charset="-122"/>
                <a:cs typeface="Roboto" pitchFamily="34" charset="-120"/>
              </a:rPr>
              <a:t> </a:t>
            </a:r>
            <a:r>
              <a:rPr lang="en-US" sz="1800" b="1" dirty="0" err="1">
                <a:solidFill>
                  <a:srgbClr val="1B1B27"/>
                </a:solidFill>
                <a:latin typeface="Roboto" pitchFamily="34" charset="0"/>
                <a:ea typeface="Roboto" pitchFamily="34" charset="-122"/>
                <a:cs typeface="Roboto" pitchFamily="34" charset="-120"/>
              </a:rPr>
              <a:t>valsts</a:t>
            </a:r>
            <a:r>
              <a:rPr lang="en-US" sz="1800" b="1" dirty="0">
                <a:solidFill>
                  <a:srgbClr val="1B1B27"/>
                </a:solidFill>
                <a:latin typeface="Roboto" pitchFamily="34" charset="0"/>
                <a:ea typeface="Roboto" pitchFamily="34" charset="-122"/>
                <a:cs typeface="Roboto" pitchFamily="34" charset="-120"/>
              </a:rPr>
              <a:t> </a:t>
            </a:r>
            <a:r>
              <a:rPr lang="en-US" sz="1800" b="1" dirty="0" err="1">
                <a:solidFill>
                  <a:srgbClr val="1B1B27"/>
                </a:solidFill>
                <a:latin typeface="Roboto" pitchFamily="34" charset="0"/>
                <a:ea typeface="Roboto" pitchFamily="34" charset="-122"/>
                <a:cs typeface="Roboto" pitchFamily="34" charset="-120"/>
              </a:rPr>
              <a:t>infrastruktūra</a:t>
            </a:r>
            <a:r>
              <a:rPr lang="en-US" sz="1800" b="1" dirty="0">
                <a:solidFill>
                  <a:srgbClr val="1B1B27"/>
                </a:solidFill>
                <a:latin typeface="Roboto" pitchFamily="34" charset="0"/>
                <a:ea typeface="Roboto" pitchFamily="34" charset="-122"/>
                <a:cs typeface="Roboto" pitchFamily="34" charset="-120"/>
              </a:rPr>
              <a:t>.</a:t>
            </a:r>
            <a:endParaRPr lang="en-US" sz="1800" dirty="0"/>
          </a:p>
        </p:txBody>
      </p:sp>
    </p:spTree>
    <p:extLst>
      <p:ext uri="{BB962C8B-B14F-4D97-AF65-F5344CB8AC3E}">
        <p14:creationId xmlns:p14="http://schemas.microsoft.com/office/powerpoint/2010/main" val="2246748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screen with green text&#10;&#10;AI-generated content may be incorrect.">
            <a:extLst>
              <a:ext uri="{FF2B5EF4-FFF2-40B4-BE49-F238E27FC236}">
                <a16:creationId xmlns:a16="http://schemas.microsoft.com/office/drawing/2014/main" id="{5B1D9E3B-94E2-8F74-430F-FB044859100E}"/>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trans="0"/>
                    </a14:imgEffect>
                  </a14:imgLayer>
                </a14:imgProps>
              </a:ext>
              <a:ext uri="{28A0092B-C50C-407E-A947-70E740481C1C}">
                <a14:useLocalDpi xmlns:a14="http://schemas.microsoft.com/office/drawing/2010/main" val="0"/>
              </a:ext>
            </a:extLst>
          </a:blip>
          <a:stretch>
            <a:fillRect/>
          </a:stretch>
        </p:blipFill>
        <p:spPr>
          <a:xfrm>
            <a:off x="0" y="-533400"/>
            <a:ext cx="12192000" cy="7010400"/>
          </a:xfrm>
          <a:prstGeom prst="rect">
            <a:avLst/>
          </a:prstGeom>
        </p:spPr>
      </p:pic>
      <p:sp>
        <p:nvSpPr>
          <p:cNvPr id="2" name="Title 1">
            <a:extLst>
              <a:ext uri="{FF2B5EF4-FFF2-40B4-BE49-F238E27FC236}">
                <a16:creationId xmlns:a16="http://schemas.microsoft.com/office/drawing/2014/main" id="{194E2362-5449-0C2F-7C4F-2036B42DD4F3}"/>
              </a:ext>
            </a:extLst>
          </p:cNvPr>
          <p:cNvSpPr>
            <a:spLocks noGrp="1"/>
          </p:cNvSpPr>
          <p:nvPr>
            <p:ph type="title"/>
          </p:nvPr>
        </p:nvSpPr>
        <p:spPr/>
        <p:txBody>
          <a:bodyPr/>
          <a:lstStyle/>
          <a:p>
            <a:pPr algn="ctr"/>
            <a:r>
              <a:rPr lang="en-US" dirty="0">
                <a:solidFill>
                  <a:schemeClr val="accent6">
                    <a:lumMod val="75000"/>
                  </a:schemeClr>
                </a:solidFill>
              </a:rPr>
              <a:t>VDAA </a:t>
            </a:r>
            <a:r>
              <a:rPr lang="en-US" dirty="0" err="1">
                <a:solidFill>
                  <a:schemeClr val="accent6">
                    <a:lumMod val="75000"/>
                  </a:schemeClr>
                </a:solidFill>
              </a:rPr>
              <a:t>budžets</a:t>
            </a:r>
            <a:r>
              <a:rPr lang="en-US" dirty="0">
                <a:solidFill>
                  <a:schemeClr val="accent6">
                    <a:lumMod val="75000"/>
                  </a:schemeClr>
                </a:solidFill>
              </a:rPr>
              <a:t> IT </a:t>
            </a:r>
            <a:r>
              <a:rPr lang="en-US" dirty="0" err="1">
                <a:solidFill>
                  <a:schemeClr val="accent6">
                    <a:lumMod val="75000"/>
                  </a:schemeClr>
                </a:solidFill>
              </a:rPr>
              <a:t>sistēmu</a:t>
            </a:r>
            <a:r>
              <a:rPr lang="en-US" dirty="0">
                <a:solidFill>
                  <a:schemeClr val="accent6">
                    <a:lumMod val="75000"/>
                  </a:schemeClr>
                </a:solidFill>
              </a:rPr>
              <a:t> </a:t>
            </a:r>
            <a:r>
              <a:rPr lang="en-US" dirty="0" err="1">
                <a:solidFill>
                  <a:schemeClr val="accent6">
                    <a:lumMod val="75000"/>
                  </a:schemeClr>
                </a:solidFill>
              </a:rPr>
              <a:t>uzturēšanai</a:t>
            </a:r>
            <a:br>
              <a:rPr lang="lv-LV" dirty="0"/>
            </a:br>
            <a:endParaRPr lang="lv-LV" dirty="0"/>
          </a:p>
        </p:txBody>
      </p:sp>
      <p:sp>
        <p:nvSpPr>
          <p:cNvPr id="7" name="Slide Number Placeholder 6">
            <a:extLst>
              <a:ext uri="{FF2B5EF4-FFF2-40B4-BE49-F238E27FC236}">
                <a16:creationId xmlns:a16="http://schemas.microsoft.com/office/drawing/2014/main" id="{9DB090EC-8D1E-E4C0-39B9-F25102A624B9}"/>
              </a:ext>
            </a:extLst>
          </p:cNvPr>
          <p:cNvSpPr>
            <a:spLocks noGrp="1"/>
          </p:cNvSpPr>
          <p:nvPr>
            <p:ph type="sldNum" sz="quarter" idx="1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prstClr val="black">
                    <a:tint val="82000"/>
                  </a:prstClr>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altLang="en-US" sz="1000" b="0" i="0" u="none" strike="noStrike" kern="1200" cap="none" spc="0" normalizeH="0" baseline="0" noProof="0" dirty="0">
              <a:ln>
                <a:noFill/>
              </a:ln>
              <a:solidFill>
                <a:prstClr val="black">
                  <a:tint val="82000"/>
                </a:prstClr>
              </a:solidFill>
              <a:effectLst/>
              <a:uLnTx/>
              <a:uFillTx/>
              <a:latin typeface="Verdana" panose="020B0604030504040204" pitchFamily="34" charset="0"/>
              <a:ea typeface="+mn-ea"/>
              <a:cs typeface="+mn-cs"/>
            </a:endParaRPr>
          </a:p>
        </p:txBody>
      </p:sp>
      <p:graphicFrame>
        <p:nvGraphicFramePr>
          <p:cNvPr id="5" name="Content Placeholder 4">
            <a:extLst>
              <a:ext uri="{FF2B5EF4-FFF2-40B4-BE49-F238E27FC236}">
                <a16:creationId xmlns:a16="http://schemas.microsoft.com/office/drawing/2014/main" id="{6A37EE06-3BF7-03A7-94FA-533F9F3535B9}"/>
              </a:ext>
            </a:extLst>
          </p:cNvPr>
          <p:cNvGraphicFramePr>
            <a:graphicFrameLocks noGrp="1"/>
          </p:cNvGraphicFramePr>
          <p:nvPr>
            <p:ph idx="1"/>
            <p:extLst>
              <p:ext uri="{D42A27DB-BD31-4B8C-83A1-F6EECF244321}">
                <p14:modId xmlns:p14="http://schemas.microsoft.com/office/powerpoint/2010/main" val="3365765606"/>
              </p:ext>
            </p:extLst>
          </p:nvPr>
        </p:nvGraphicFramePr>
        <p:xfrm>
          <a:off x="3102429" y="1154462"/>
          <a:ext cx="8683171" cy="3540803"/>
        </p:xfrm>
        <a:graphic>
          <a:graphicData uri="http://schemas.openxmlformats.org/drawingml/2006/chart">
            <c:chart xmlns:c="http://schemas.openxmlformats.org/drawingml/2006/chart" xmlns:r="http://schemas.openxmlformats.org/officeDocument/2006/relationships" r:id="rId5"/>
          </a:graphicData>
        </a:graphic>
      </p:graphicFrame>
      <p:sp>
        <p:nvSpPr>
          <p:cNvPr id="8" name="Content Placeholder 3">
            <a:extLst>
              <a:ext uri="{FF2B5EF4-FFF2-40B4-BE49-F238E27FC236}">
                <a16:creationId xmlns:a16="http://schemas.microsoft.com/office/drawing/2014/main" id="{0BB1218E-E155-C2E8-622B-4BB4828017F9}"/>
              </a:ext>
            </a:extLst>
          </p:cNvPr>
          <p:cNvSpPr txBox="1">
            <a:spLocks/>
          </p:cNvSpPr>
          <p:nvPr/>
        </p:nvSpPr>
        <p:spPr>
          <a:xfrm>
            <a:off x="2209798" y="4865914"/>
            <a:ext cx="8763001" cy="152355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1" name="TextBox 10">
            <a:extLst>
              <a:ext uri="{FF2B5EF4-FFF2-40B4-BE49-F238E27FC236}">
                <a16:creationId xmlns:a16="http://schemas.microsoft.com/office/drawing/2014/main" id="{0C5A1E18-A261-D4CD-84C1-733203068F6E}"/>
              </a:ext>
            </a:extLst>
          </p:cNvPr>
          <p:cNvSpPr txBox="1"/>
          <p:nvPr/>
        </p:nvSpPr>
        <p:spPr>
          <a:xfrm>
            <a:off x="162124" y="2019564"/>
            <a:ext cx="2778182" cy="4247317"/>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800" b="0" i="0" u="none" strike="noStrike" kern="1200" cap="none" spc="0" normalizeH="0" baseline="0" noProof="0" dirty="0">
                <a:ln>
                  <a:noFill/>
                </a:ln>
                <a:solidFill>
                  <a:prstClr val="black"/>
                </a:solidFill>
                <a:effectLst/>
                <a:uLnTx/>
                <a:uFillTx/>
                <a:latin typeface="Aptos" panose="02110004020202020204"/>
                <a:ea typeface="Verdana" panose="020B0604030504040204" pitchFamily="34" charset="0"/>
                <a:cs typeface="+mn-cs"/>
              </a:rPr>
              <a:t>No 2026. g. </a:t>
            </a:r>
            <a:r>
              <a:rPr kumimoji="0" lang="lv-LV" sz="1800" b="1" i="0" u="none" strike="noStrike" kern="1200" cap="none" spc="0" normalizeH="0" baseline="0" noProof="0" dirty="0">
                <a:ln>
                  <a:noFill/>
                </a:ln>
                <a:solidFill>
                  <a:prstClr val="black"/>
                </a:solidFill>
                <a:effectLst/>
                <a:uLnTx/>
                <a:uFillTx/>
                <a:latin typeface="Aptos" panose="02110004020202020204"/>
                <a:ea typeface="Verdana" panose="020B0604030504040204" pitchFamily="34" charset="0"/>
                <a:cs typeface="+mn-cs"/>
              </a:rPr>
              <a:t>budžets ir samazināts gandrīz uz pusi </a:t>
            </a:r>
            <a:r>
              <a:rPr kumimoji="0" lang="lv-LV" sz="1800" b="0" i="0" u="none" strike="noStrike" kern="1200" cap="none" spc="0" normalizeH="0" baseline="0" noProof="0" dirty="0">
                <a:ln>
                  <a:noFill/>
                </a:ln>
                <a:solidFill>
                  <a:prstClr val="black"/>
                </a:solidFill>
                <a:effectLst/>
                <a:uLnTx/>
                <a:uFillTx/>
                <a:latin typeface="Aptos" panose="02110004020202020204"/>
                <a:ea typeface="Verdana" panose="020B0604030504040204" pitchFamily="34" charset="0"/>
                <a:cs typeface="+mn-cs"/>
              </a:rPr>
              <a:t>salīdzinājumā ar 2024. gadu</a:t>
            </a:r>
            <a:r>
              <a:rPr lang="lv-LV" dirty="0">
                <a:solidFill>
                  <a:prstClr val="black"/>
                </a:solidFill>
                <a:latin typeface="Aptos" panose="02110004020202020204"/>
                <a:ea typeface="Verdana" panose="020B060403050404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solidFill>
                  <a:prstClr val="black"/>
                </a:solidFill>
                <a:latin typeface="Aptos" panose="02110004020202020204"/>
                <a:ea typeface="Verdana" panose="020B0604030504040204" pitchFamily="34" charset="0"/>
              </a:rPr>
              <a:t>T</a:t>
            </a:r>
            <a:r>
              <a:rPr kumimoji="0" lang="lv-LV" sz="1800" b="0" i="0" u="none" strike="noStrike" kern="1200" cap="none" spc="0" normalizeH="0" baseline="0" noProof="0" dirty="0" err="1">
                <a:ln>
                  <a:noFill/>
                </a:ln>
                <a:solidFill>
                  <a:prstClr val="black"/>
                </a:solidFill>
                <a:effectLst/>
                <a:uLnTx/>
                <a:uFillTx/>
                <a:latin typeface="Aptos" panose="02110004020202020204"/>
                <a:ea typeface="Verdana" panose="020B0604030504040204" pitchFamily="34" charset="0"/>
                <a:cs typeface="+mn-cs"/>
              </a:rPr>
              <a:t>as</a:t>
            </a:r>
            <a:r>
              <a:rPr kumimoji="0" lang="lv-LV" sz="1800" b="0" i="0" u="none" strike="noStrike" kern="1200" cap="none" spc="0" normalizeH="0" baseline="0" noProof="0" dirty="0">
                <a:ln>
                  <a:noFill/>
                </a:ln>
                <a:solidFill>
                  <a:prstClr val="black"/>
                </a:solidFill>
                <a:effectLst/>
                <a:uLnTx/>
                <a:uFillTx/>
                <a:latin typeface="Aptos" panose="02110004020202020204"/>
                <a:ea typeface="Verdana" panose="020B0604030504040204" pitchFamily="34" charset="0"/>
                <a:cs typeface="+mn-cs"/>
              </a:rPr>
              <a:t> būtiski samazina spēju veikt minimālo pilnveidošanu.</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solidFill>
                <a:prstClr val="black"/>
              </a:solidFill>
              <a:latin typeface="Aptos" panose="02110004020202020204"/>
              <a:ea typeface="Verdana" panose="020B0604030504040204" pitchFamily="34" charset="0"/>
            </a:endParaRPr>
          </a:p>
          <a:p>
            <a:pPr lvl="0" defTabSz="914400">
              <a:defRPr/>
            </a:pPr>
            <a:r>
              <a:rPr lang="lv-LV" dirty="0"/>
              <a:t>Uzturēšanai nepieciešams finansējums </a:t>
            </a:r>
            <a:r>
              <a:rPr lang="lv-LV" b="1" dirty="0"/>
              <a:t>12–15%</a:t>
            </a:r>
            <a:r>
              <a:rPr lang="lv-LV" dirty="0"/>
              <a:t> no vērtības gadā, kas veido </a:t>
            </a:r>
            <a:r>
              <a:rPr lang="lv-LV" b="1" dirty="0"/>
              <a:t>5,5–6,9 miljoni EUR</a:t>
            </a:r>
            <a:r>
              <a:rPr lang="lv-LV" dirty="0"/>
              <a:t>. Tomēr </a:t>
            </a:r>
            <a:r>
              <a:rPr lang="lv-LV" b="1" dirty="0"/>
              <a:t>2026. pieejami tikai 4</a:t>
            </a:r>
            <a:r>
              <a:rPr lang="en-US" b="1" dirty="0"/>
              <a:t>,</a:t>
            </a:r>
            <a:r>
              <a:rPr lang="lv-LV" b="1" dirty="0"/>
              <a:t> </a:t>
            </a:r>
            <a:r>
              <a:rPr lang="en-US" b="1" dirty="0"/>
              <a:t>6 </a:t>
            </a:r>
            <a:r>
              <a:rPr lang="en-US" b="1" dirty="0" err="1"/>
              <a:t>miljoni</a:t>
            </a:r>
            <a:r>
              <a:rPr lang="en-US" b="1" dirty="0"/>
              <a:t> </a:t>
            </a:r>
            <a:r>
              <a:rPr lang="lv-LV" b="1" dirty="0"/>
              <a:t>EUR.</a:t>
            </a:r>
            <a:endParaRPr kumimoji="0" lang="lv-LV" sz="1800" b="0" i="0" u="none" strike="noStrike" kern="1200" cap="none" spc="0" normalizeH="0" baseline="0" noProof="0" dirty="0">
              <a:ln>
                <a:noFill/>
              </a:ln>
              <a:solidFill>
                <a:prstClr val="black"/>
              </a:solidFill>
              <a:effectLst/>
              <a:uLnTx/>
              <a:uFillTx/>
              <a:latin typeface="Aptos" panose="02110004020202020204"/>
              <a:ea typeface="Verdana" panose="020B0604030504040204" pitchFamily="34" charset="0"/>
              <a:cs typeface="+mn-cs"/>
            </a:endParaRPr>
          </a:p>
        </p:txBody>
      </p:sp>
      <p:sp>
        <p:nvSpPr>
          <p:cNvPr id="4" name="TextBox 3">
            <a:extLst>
              <a:ext uri="{FF2B5EF4-FFF2-40B4-BE49-F238E27FC236}">
                <a16:creationId xmlns:a16="http://schemas.microsoft.com/office/drawing/2014/main" id="{3F0B4968-61B7-E131-1141-0970BF9AC373}"/>
              </a:ext>
            </a:extLst>
          </p:cNvPr>
          <p:cNvSpPr txBox="1"/>
          <p:nvPr/>
        </p:nvSpPr>
        <p:spPr>
          <a:xfrm>
            <a:off x="3102429" y="4865914"/>
            <a:ext cx="8986901" cy="156966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1600" b="0" i="0" u="none" strike="noStrike" kern="1200" cap="none" spc="0" normalizeH="0" baseline="0" noProof="0" dirty="0">
                <a:ln>
                  <a:noFill/>
                </a:ln>
                <a:solidFill>
                  <a:prstClr val="black"/>
                </a:solidFill>
                <a:effectLst/>
                <a:uLnTx/>
                <a:uFillTx/>
                <a:latin typeface="Aptos" panose="02110004020202020204"/>
                <a:ea typeface="+mn-ea"/>
                <a:cs typeface="+mn-cs"/>
              </a:rPr>
              <a:t>Pastāvošajos </a:t>
            </a:r>
            <a:r>
              <a:rPr kumimoji="0" lang="lv-LV" sz="1600" b="0" i="0" u="none" strike="noStrike" kern="1200" cap="none" spc="0" normalizeH="0" baseline="0" noProof="0" dirty="0" err="1">
                <a:ln>
                  <a:noFill/>
                </a:ln>
                <a:solidFill>
                  <a:prstClr val="black"/>
                </a:solidFill>
                <a:effectLst/>
                <a:uLnTx/>
                <a:uFillTx/>
                <a:latin typeface="Aptos" panose="02110004020202020204"/>
                <a:ea typeface="+mn-ea"/>
                <a:cs typeface="+mn-cs"/>
              </a:rPr>
              <a:t>kiberdraudu</a:t>
            </a:r>
            <a:r>
              <a:rPr kumimoji="0" lang="lv-LV" sz="1600" b="0" i="0" u="none" strike="noStrike" kern="1200" cap="none" spc="0" normalizeH="0" baseline="0" noProof="0" dirty="0">
                <a:ln>
                  <a:noFill/>
                </a:ln>
                <a:solidFill>
                  <a:prstClr val="black"/>
                </a:solidFill>
                <a:effectLst/>
                <a:uLnTx/>
                <a:uFillTx/>
                <a:latin typeface="Aptos" panose="02110004020202020204"/>
                <a:ea typeface="+mn-ea"/>
                <a:cs typeface="+mn-cs"/>
              </a:rPr>
              <a:t> apstākļos programmatūras versiju celšana jāveic 1x-2x gadā. Pretējā gadījumā </a:t>
            </a:r>
            <a:r>
              <a:rPr kumimoji="0" lang="lv-LV" sz="1600" b="0" i="0" u="none" strike="noStrike" kern="1200" cap="none" spc="0" normalizeH="0" baseline="0" noProof="0" dirty="0" err="1">
                <a:ln>
                  <a:noFill/>
                </a:ln>
                <a:solidFill>
                  <a:prstClr val="black"/>
                </a:solidFill>
                <a:effectLst/>
                <a:uLnTx/>
                <a:uFillTx/>
                <a:latin typeface="Aptos" panose="02110004020202020204"/>
                <a:ea typeface="+mn-ea"/>
                <a:cs typeface="+mn-cs"/>
              </a:rPr>
              <a:t>sistēm</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as</a:t>
            </a:r>
            <a:r>
              <a:rPr kumimoji="0" lang="lv-LV" sz="1600" b="0" i="0" u="none" strike="noStrike" kern="1200" cap="none" spc="0" normalizeH="0" baseline="0" noProof="0" dirty="0">
                <a:ln>
                  <a:noFill/>
                </a:ln>
                <a:solidFill>
                  <a:prstClr val="black"/>
                </a:solidFill>
                <a:effectLst/>
                <a:uLnTx/>
                <a:uFillTx/>
                <a:latin typeface="Aptos" panose="02110004020202020204"/>
                <a:ea typeface="+mn-ea"/>
                <a:cs typeface="+mn-cs"/>
              </a:rPr>
              <a:t>, kurās novecojušu versiju dēļ ir </a:t>
            </a:r>
            <a:r>
              <a:rPr kumimoji="0" lang="lv-LV" sz="1600" b="1" i="0" u="none" strike="noStrike" kern="1200" cap="none" spc="0" normalizeH="0" baseline="0" noProof="0" dirty="0">
                <a:ln>
                  <a:noFill/>
                </a:ln>
                <a:solidFill>
                  <a:prstClr val="black"/>
                </a:solidFill>
                <a:effectLst/>
                <a:uLnTx/>
                <a:uFillTx/>
                <a:latin typeface="Aptos" panose="02110004020202020204"/>
                <a:ea typeface="+mn-ea"/>
                <a:cs typeface="+mn-cs"/>
              </a:rPr>
              <a:t>"drošības caurumi"</a:t>
            </a:r>
            <a:r>
              <a:rPr kumimoji="0" lang="lv-LV" sz="1600" b="0" i="0" u="none" strike="noStrike" kern="1200" cap="none" spc="0" normalizeH="0" baseline="0" noProof="0" dirty="0">
                <a:ln>
                  <a:noFill/>
                </a:ln>
                <a:solidFill>
                  <a:prstClr val="black"/>
                </a:solidFill>
                <a:effectLst/>
                <a:uLnTx/>
                <a:uFillTx/>
                <a:latin typeface="Aptos" panose="02110004020202020204"/>
                <a:ea typeface="+mn-ea"/>
                <a:cs typeface="+mn-cs"/>
              </a:rPr>
              <a:t>, ir </a:t>
            </a:r>
            <a:r>
              <a:rPr kumimoji="0" lang="lv-LV" sz="1600" b="1" i="0" u="none" strike="noStrike" kern="1200" cap="none" spc="0" normalizeH="0" baseline="0" noProof="0" dirty="0">
                <a:ln>
                  <a:noFill/>
                </a:ln>
                <a:solidFill>
                  <a:prstClr val="black"/>
                </a:solidFill>
                <a:effectLst/>
                <a:uLnTx/>
                <a:uFillTx/>
                <a:latin typeface="Aptos" panose="02110004020202020204"/>
                <a:ea typeface="+mn-ea"/>
                <a:cs typeface="+mn-cs"/>
              </a:rPr>
              <a:t>jāatslēdz</a:t>
            </a:r>
            <a:r>
              <a:rPr kumimoji="0" lang="lv-LV" sz="1600" b="0" i="0" u="none" strike="noStrike" kern="1200" cap="none" spc="0" normalizeH="0" baseline="0" noProof="0" dirty="0">
                <a:ln>
                  <a:noFill/>
                </a:ln>
                <a:solidFill>
                  <a:prstClr val="black"/>
                </a:solidFill>
                <a:effectLst/>
                <a:uLnTx/>
                <a:uFillTx/>
                <a:latin typeface="Aptos" panose="02110004020202020204"/>
                <a:ea typeface="+mn-ea"/>
                <a:cs typeface="+mn-cs"/>
              </a:rPr>
              <a:t> un laiku, līdz tie tiek novērsti</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lv-LV"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lvl="0" defTabSz="914400">
              <a:defRPr/>
            </a:pPr>
            <a:r>
              <a:rPr lang="lv-LV" sz="1600" dirty="0"/>
              <a:t>VDAA sistēmu uzturēšanu nodrošina </a:t>
            </a:r>
            <a:r>
              <a:rPr lang="lv-LV" sz="1600" b="1" dirty="0"/>
              <a:t>65 IT speciālisti</a:t>
            </a:r>
            <a:r>
              <a:rPr lang="lv-LV" sz="1600" dirty="0"/>
              <a:t>, kas vidēji veido </a:t>
            </a:r>
            <a:r>
              <a:rPr lang="lv-LV" sz="1600" b="1" dirty="0"/>
              <a:t>1,6 speciālistus uz </a:t>
            </a:r>
            <a:r>
              <a:rPr lang="en-US" sz="1600" b="1" dirty="0"/>
              <a:t>1</a:t>
            </a:r>
            <a:r>
              <a:rPr lang="lv-LV" sz="1600" b="1" dirty="0"/>
              <a:t> sistēmu</a:t>
            </a:r>
            <a:r>
              <a:rPr lang="lv-LV" sz="1600" dirty="0"/>
              <a:t>. Šāds cilvēkresursu apjoms nav pietiekams</a:t>
            </a:r>
            <a:endParaRPr kumimoji="0" lang="lv-LV" sz="16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8396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0" descr="preencoded.png"/>
          <p:cNvPicPr>
            <a:picLocks noChangeAspect="1"/>
          </p:cNvPicPr>
          <p:nvPr/>
        </p:nvPicPr>
        <p:blipFill>
          <a:blip r:embed="rId3"/>
          <a:stretch>
            <a:fillRect/>
          </a:stretch>
        </p:blipFill>
        <p:spPr>
          <a:xfrm>
            <a:off x="772785" y="2667890"/>
            <a:ext cx="448866" cy="448866"/>
          </a:xfrm>
          <a:prstGeom prst="rect">
            <a:avLst/>
          </a:prstGeom>
        </p:spPr>
      </p:pic>
      <p:sp>
        <p:nvSpPr>
          <p:cNvPr id="4" name="Text 1"/>
          <p:cNvSpPr/>
          <p:nvPr/>
        </p:nvSpPr>
        <p:spPr>
          <a:xfrm>
            <a:off x="1291402" y="2606076"/>
            <a:ext cx="5322293" cy="673298"/>
          </a:xfrm>
          <a:prstGeom prst="rect">
            <a:avLst/>
          </a:prstGeom>
          <a:noFill/>
          <a:ln/>
        </p:spPr>
        <p:txBody>
          <a:bodyPr wrap="square" lIns="0" tIns="0" rIns="0" bIns="0" rtlCol="0" anchor="t"/>
          <a:lstStyle/>
          <a:p>
            <a:pPr>
              <a:lnSpc>
                <a:spcPts val="2625"/>
              </a:lnSpc>
            </a:pPr>
            <a:r>
              <a:rPr lang="en-US" sz="2083" dirty="0">
                <a:solidFill>
                  <a:srgbClr val="3C3939"/>
                </a:solidFill>
                <a:latin typeface="Verdana" panose="020B0604030504040204" pitchFamily="34" charset="0"/>
                <a:ea typeface="Verdana" panose="020B0604030504040204" pitchFamily="34" charset="0"/>
                <a:cs typeface="Raleway" pitchFamily="34" charset="-120"/>
              </a:rPr>
              <a:t>Eiropas digitālās identifikācijas maka ieviešana</a:t>
            </a:r>
            <a:endParaRPr lang="en-US" sz="2083" dirty="0">
              <a:latin typeface="Verdana" panose="020B0604030504040204" pitchFamily="34" charset="0"/>
              <a:ea typeface="Verdana" panose="020B0604030504040204" pitchFamily="34" charset="0"/>
            </a:endParaRPr>
          </a:p>
        </p:txBody>
      </p:sp>
      <p:pic>
        <p:nvPicPr>
          <p:cNvPr id="5" name="Image 1" descr="preencoded.png"/>
          <p:cNvPicPr>
            <a:picLocks noChangeAspect="1"/>
          </p:cNvPicPr>
          <p:nvPr/>
        </p:nvPicPr>
        <p:blipFill>
          <a:blip r:embed="rId4"/>
          <a:stretch>
            <a:fillRect/>
          </a:stretch>
        </p:blipFill>
        <p:spPr>
          <a:xfrm>
            <a:off x="6319510" y="2667890"/>
            <a:ext cx="448866" cy="448866"/>
          </a:xfrm>
          <a:prstGeom prst="rect">
            <a:avLst/>
          </a:prstGeom>
        </p:spPr>
      </p:pic>
      <p:sp>
        <p:nvSpPr>
          <p:cNvPr id="6" name="Text 2"/>
          <p:cNvSpPr/>
          <p:nvPr/>
        </p:nvSpPr>
        <p:spPr>
          <a:xfrm>
            <a:off x="6879949" y="2767747"/>
            <a:ext cx="4024213" cy="336649"/>
          </a:xfrm>
          <a:prstGeom prst="rect">
            <a:avLst/>
          </a:prstGeom>
          <a:noFill/>
          <a:ln/>
        </p:spPr>
        <p:txBody>
          <a:bodyPr wrap="none" lIns="0" tIns="0" rIns="0" bIns="0" rtlCol="0" anchor="t"/>
          <a:lstStyle/>
          <a:p>
            <a:pPr>
              <a:lnSpc>
                <a:spcPts val="2625"/>
              </a:lnSpc>
            </a:pPr>
            <a:r>
              <a:rPr lang="en-US" sz="2083" dirty="0">
                <a:solidFill>
                  <a:srgbClr val="3C3939"/>
                </a:solidFill>
                <a:latin typeface="Verdana" panose="020B0604030504040204" pitchFamily="34" charset="0"/>
                <a:ea typeface="Verdana" panose="020B0604030504040204" pitchFamily="34" charset="0"/>
                <a:cs typeface="Raleway" pitchFamily="34" charset="-120"/>
              </a:rPr>
              <a:t>E-rēķinu B2B ieviešana e-adresē</a:t>
            </a:r>
            <a:endParaRPr lang="en-US" sz="2083" dirty="0">
              <a:latin typeface="Verdana" panose="020B0604030504040204" pitchFamily="34" charset="0"/>
              <a:ea typeface="Verdana" panose="020B0604030504040204" pitchFamily="34" charset="0"/>
            </a:endParaRPr>
          </a:p>
        </p:txBody>
      </p:sp>
      <p:pic>
        <p:nvPicPr>
          <p:cNvPr id="7" name="Image 2" descr="preencoded.png"/>
          <p:cNvPicPr>
            <a:picLocks noChangeAspect="1"/>
          </p:cNvPicPr>
          <p:nvPr/>
        </p:nvPicPr>
        <p:blipFill>
          <a:blip r:embed="rId5"/>
          <a:stretch>
            <a:fillRect/>
          </a:stretch>
        </p:blipFill>
        <p:spPr>
          <a:xfrm>
            <a:off x="762543" y="3650911"/>
            <a:ext cx="448866" cy="448866"/>
          </a:xfrm>
          <a:prstGeom prst="rect">
            <a:avLst/>
          </a:prstGeom>
        </p:spPr>
      </p:pic>
      <p:sp>
        <p:nvSpPr>
          <p:cNvPr id="8" name="Text 3"/>
          <p:cNvSpPr/>
          <p:nvPr/>
        </p:nvSpPr>
        <p:spPr>
          <a:xfrm>
            <a:off x="1421304" y="3721983"/>
            <a:ext cx="4111427" cy="336649"/>
          </a:xfrm>
          <a:prstGeom prst="rect">
            <a:avLst/>
          </a:prstGeom>
          <a:noFill/>
          <a:ln/>
        </p:spPr>
        <p:txBody>
          <a:bodyPr wrap="none" lIns="0" tIns="0" rIns="0" bIns="0" rtlCol="0" anchor="t"/>
          <a:lstStyle/>
          <a:p>
            <a:pPr>
              <a:lnSpc>
                <a:spcPts val="2625"/>
              </a:lnSpc>
            </a:pPr>
            <a:r>
              <a:rPr lang="en-US" sz="2083" dirty="0">
                <a:solidFill>
                  <a:srgbClr val="3C3939"/>
                </a:solidFill>
                <a:latin typeface="Verdana" panose="020B0604030504040204" pitchFamily="34" charset="0"/>
                <a:ea typeface="Verdana" panose="020B0604030504040204" pitchFamily="34" charset="0"/>
                <a:cs typeface="Raleway" pitchFamily="34" charset="-120"/>
              </a:rPr>
              <a:t>Saeimas vēlēšanu nodrošināšana</a:t>
            </a:r>
            <a:endParaRPr lang="en-US" sz="2083" dirty="0">
              <a:latin typeface="Verdana" panose="020B0604030504040204" pitchFamily="34" charset="0"/>
              <a:ea typeface="Verdana" panose="020B0604030504040204" pitchFamily="34" charset="0"/>
            </a:endParaRPr>
          </a:p>
        </p:txBody>
      </p:sp>
      <p:pic>
        <p:nvPicPr>
          <p:cNvPr id="9" name="Image 3" descr="preencoded.png"/>
          <p:cNvPicPr>
            <a:picLocks noChangeAspect="1"/>
          </p:cNvPicPr>
          <p:nvPr/>
        </p:nvPicPr>
        <p:blipFill>
          <a:blip r:embed="rId6"/>
          <a:stretch>
            <a:fillRect/>
          </a:stretch>
        </p:blipFill>
        <p:spPr>
          <a:xfrm>
            <a:off x="6309268" y="3650911"/>
            <a:ext cx="448866" cy="448866"/>
          </a:xfrm>
          <a:prstGeom prst="rect">
            <a:avLst/>
          </a:prstGeom>
        </p:spPr>
      </p:pic>
      <p:sp>
        <p:nvSpPr>
          <p:cNvPr id="10" name="Text 4"/>
          <p:cNvSpPr/>
          <p:nvPr/>
        </p:nvSpPr>
        <p:spPr>
          <a:xfrm>
            <a:off x="6869707" y="3588424"/>
            <a:ext cx="5322293" cy="673298"/>
          </a:xfrm>
          <a:prstGeom prst="rect">
            <a:avLst/>
          </a:prstGeom>
          <a:noFill/>
          <a:ln/>
        </p:spPr>
        <p:txBody>
          <a:bodyPr wrap="square" lIns="0" tIns="0" rIns="0" bIns="0" rtlCol="0" anchor="t"/>
          <a:lstStyle/>
          <a:p>
            <a:pPr>
              <a:lnSpc>
                <a:spcPts val="2625"/>
              </a:lnSpc>
            </a:pPr>
            <a:r>
              <a:rPr lang="en-US" sz="2083" u="sng" dirty="0">
                <a:solidFill>
                  <a:srgbClr val="1B1B27"/>
                </a:solidFill>
                <a:latin typeface="Verdana" panose="020B0604030504040204" pitchFamily="34" charset="0"/>
                <a:ea typeface="Verdana" panose="020B0604030504040204" pitchFamily="34" charset="0"/>
                <a:cs typeface="Raleway" pitchFamily="34" charset="-120"/>
                <a:hlinkClick r:id="rId7">
                  <a:extLst>
                    <a:ext uri="{A12FA001-AC4F-418D-AE19-62706E023703}">
                      <ahyp:hlinkClr xmlns:ahyp="http://schemas.microsoft.com/office/drawing/2018/hyperlinkcolor" val="tx"/>
                    </a:ext>
                  </a:extLst>
                </a:hlinkClick>
              </a:rPr>
              <a:t>Latvija.lv</a:t>
            </a:r>
            <a:r>
              <a:rPr lang="en-US" sz="2083" dirty="0">
                <a:solidFill>
                  <a:srgbClr val="3C3939"/>
                </a:solidFill>
                <a:latin typeface="Verdana" panose="020B0604030504040204" pitchFamily="34" charset="0"/>
                <a:ea typeface="Verdana" panose="020B0604030504040204" pitchFamily="34" charset="0"/>
                <a:cs typeface="Raleway" pitchFamily="34" charset="-120"/>
              </a:rPr>
              <a:t> mobilā versija un MI ieviešana lietotāju ērtībām portālā</a:t>
            </a:r>
            <a:endParaRPr lang="en-US" sz="2083" dirty="0">
              <a:latin typeface="Verdana" panose="020B0604030504040204" pitchFamily="34" charset="0"/>
              <a:ea typeface="Verdana" panose="020B0604030504040204" pitchFamily="34" charset="0"/>
            </a:endParaRPr>
          </a:p>
        </p:txBody>
      </p:sp>
      <p:pic>
        <p:nvPicPr>
          <p:cNvPr id="11" name="Image 4" descr="preencoded.png"/>
          <p:cNvPicPr>
            <a:picLocks noChangeAspect="1"/>
          </p:cNvPicPr>
          <p:nvPr/>
        </p:nvPicPr>
        <p:blipFill>
          <a:blip r:embed="rId8"/>
          <a:stretch>
            <a:fillRect/>
          </a:stretch>
        </p:blipFill>
        <p:spPr>
          <a:xfrm>
            <a:off x="772785" y="4501173"/>
            <a:ext cx="448866" cy="448866"/>
          </a:xfrm>
          <a:prstGeom prst="rect">
            <a:avLst/>
          </a:prstGeom>
        </p:spPr>
      </p:pic>
      <p:sp>
        <p:nvSpPr>
          <p:cNvPr id="12" name="Text 5"/>
          <p:cNvSpPr/>
          <p:nvPr/>
        </p:nvSpPr>
        <p:spPr>
          <a:xfrm>
            <a:off x="1357580" y="4634733"/>
            <a:ext cx="4013971" cy="304800"/>
          </a:xfrm>
          <a:prstGeom prst="rect">
            <a:avLst/>
          </a:prstGeom>
          <a:noFill/>
          <a:ln/>
        </p:spPr>
        <p:txBody>
          <a:bodyPr wrap="none" lIns="0" tIns="0" rIns="0" bIns="0" rtlCol="0" anchor="t"/>
          <a:lstStyle/>
          <a:p>
            <a:pPr>
              <a:lnSpc>
                <a:spcPts val="2625"/>
              </a:lnSpc>
            </a:pPr>
            <a:r>
              <a:rPr lang="en-US" sz="2083" dirty="0">
                <a:solidFill>
                  <a:srgbClr val="3C3939"/>
                </a:solidFill>
                <a:latin typeface="Verdana" panose="020B0604030504040204" pitchFamily="34" charset="0"/>
                <a:ea typeface="Verdana" panose="020B0604030504040204" pitchFamily="34" charset="0"/>
                <a:cs typeface="Raleway" pitchFamily="34" charset="-120"/>
              </a:rPr>
              <a:t>Infrastruktūras </a:t>
            </a:r>
            <a:r>
              <a:rPr lang="en-US" sz="2083" dirty="0" err="1">
                <a:solidFill>
                  <a:srgbClr val="3C3939"/>
                </a:solidFill>
                <a:latin typeface="Verdana" panose="020B0604030504040204" pitchFamily="34" charset="0"/>
                <a:ea typeface="Verdana" panose="020B0604030504040204" pitchFamily="34" charset="0"/>
                <a:cs typeface="Raleway" pitchFamily="34" charset="-120"/>
              </a:rPr>
              <a:t>brokera</a:t>
            </a:r>
            <a:r>
              <a:rPr lang="en-US" sz="2083" dirty="0">
                <a:solidFill>
                  <a:srgbClr val="3C3939"/>
                </a:solidFill>
                <a:latin typeface="Verdana" panose="020B0604030504040204" pitchFamily="34" charset="0"/>
                <a:ea typeface="Verdana" panose="020B0604030504040204" pitchFamily="34" charset="0"/>
                <a:cs typeface="Raleway" pitchFamily="34" charset="-120"/>
              </a:rPr>
              <a:t> </a:t>
            </a:r>
            <a:r>
              <a:rPr lang="en-US" sz="2083" dirty="0" err="1">
                <a:solidFill>
                  <a:srgbClr val="3C3939"/>
                </a:solidFill>
                <a:latin typeface="Verdana" panose="020B0604030504040204" pitchFamily="34" charset="0"/>
                <a:ea typeface="Verdana" panose="020B0604030504040204" pitchFamily="34" charset="0"/>
                <a:cs typeface="Raleway" pitchFamily="34" charset="-120"/>
              </a:rPr>
              <a:t>funkcijas</a:t>
            </a:r>
            <a:endParaRPr lang="lv-LV" sz="2083" dirty="0">
              <a:solidFill>
                <a:srgbClr val="3C3939"/>
              </a:solidFill>
              <a:latin typeface="Verdana" panose="020B0604030504040204" pitchFamily="34" charset="0"/>
              <a:ea typeface="Verdana" panose="020B0604030504040204" pitchFamily="34" charset="0"/>
              <a:cs typeface="Raleway" pitchFamily="34" charset="-120"/>
            </a:endParaRPr>
          </a:p>
          <a:p>
            <a:pPr>
              <a:lnSpc>
                <a:spcPts val="2625"/>
              </a:lnSpc>
            </a:pPr>
            <a:r>
              <a:rPr lang="en-US" sz="2083" dirty="0">
                <a:solidFill>
                  <a:srgbClr val="3C3939"/>
                </a:solidFill>
                <a:latin typeface="Verdana" panose="020B0604030504040204" pitchFamily="34" charset="0"/>
                <a:ea typeface="Verdana" panose="020B0604030504040204" pitchFamily="34" charset="0"/>
                <a:cs typeface="Raleway" pitchFamily="34" charset="-120"/>
              </a:rPr>
              <a:t> ieviešana</a:t>
            </a:r>
            <a:endParaRPr lang="en-US" sz="2083" dirty="0">
              <a:latin typeface="Verdana" panose="020B0604030504040204" pitchFamily="34" charset="0"/>
              <a:ea typeface="Verdana" panose="020B0604030504040204" pitchFamily="34" charset="0"/>
            </a:endParaRPr>
          </a:p>
        </p:txBody>
      </p:sp>
      <p:pic>
        <p:nvPicPr>
          <p:cNvPr id="13" name="Image 5" descr="preencoded.png"/>
          <p:cNvPicPr>
            <a:picLocks noChangeAspect="1"/>
          </p:cNvPicPr>
          <p:nvPr/>
        </p:nvPicPr>
        <p:blipFill>
          <a:blip r:embed="rId9"/>
          <a:stretch>
            <a:fillRect/>
          </a:stretch>
        </p:blipFill>
        <p:spPr>
          <a:xfrm>
            <a:off x="6319510" y="4501173"/>
            <a:ext cx="448866" cy="448866"/>
          </a:xfrm>
          <a:prstGeom prst="rect">
            <a:avLst/>
          </a:prstGeom>
        </p:spPr>
      </p:pic>
      <p:sp>
        <p:nvSpPr>
          <p:cNvPr id="14" name="Text 6"/>
          <p:cNvSpPr/>
          <p:nvPr/>
        </p:nvSpPr>
        <p:spPr>
          <a:xfrm>
            <a:off x="6879949" y="4557281"/>
            <a:ext cx="2693492" cy="336649"/>
          </a:xfrm>
          <a:prstGeom prst="rect">
            <a:avLst/>
          </a:prstGeom>
          <a:noFill/>
          <a:ln/>
        </p:spPr>
        <p:txBody>
          <a:bodyPr wrap="none" lIns="0" tIns="0" rIns="0" bIns="0" rtlCol="0" anchor="t"/>
          <a:lstStyle/>
          <a:p>
            <a:pPr>
              <a:lnSpc>
                <a:spcPts val="2625"/>
              </a:lnSpc>
            </a:pPr>
            <a:r>
              <a:rPr lang="en-US" sz="2083" dirty="0">
                <a:solidFill>
                  <a:srgbClr val="3C3939"/>
                </a:solidFill>
                <a:latin typeface="Verdana" panose="020B0604030504040204" pitchFamily="34" charset="0"/>
                <a:ea typeface="Verdana" panose="020B0604030504040204" pitchFamily="34" charset="0"/>
                <a:cs typeface="Raleway" pitchFamily="34" charset="-120"/>
              </a:rPr>
              <a:t>Datu portāls</a:t>
            </a:r>
            <a:endParaRPr lang="en-US" sz="2083" dirty="0">
              <a:latin typeface="Verdana" panose="020B0604030504040204" pitchFamily="34" charset="0"/>
              <a:ea typeface="Verdana" panose="020B0604030504040204" pitchFamily="34" charset="0"/>
            </a:endParaRPr>
          </a:p>
        </p:txBody>
      </p:sp>
      <p:sp>
        <p:nvSpPr>
          <p:cNvPr id="15" name="Title 14">
            <a:extLst>
              <a:ext uri="{FF2B5EF4-FFF2-40B4-BE49-F238E27FC236}">
                <a16:creationId xmlns:a16="http://schemas.microsoft.com/office/drawing/2014/main" id="{53A1831D-FF2B-E2CF-7B68-FA140247FE8B}"/>
              </a:ext>
            </a:extLst>
          </p:cNvPr>
          <p:cNvSpPr>
            <a:spLocks noGrp="1"/>
          </p:cNvSpPr>
          <p:nvPr>
            <p:ph type="title"/>
          </p:nvPr>
        </p:nvSpPr>
        <p:spPr>
          <a:xfrm>
            <a:off x="3095478" y="518215"/>
            <a:ext cx="8128000" cy="1036642"/>
          </a:xfrm>
        </p:spPr>
        <p:txBody>
          <a:bodyPr/>
          <a:lstStyle/>
          <a:p>
            <a:r>
              <a:rPr lang="lv-LV" dirty="0">
                <a:solidFill>
                  <a:schemeClr val="accent2">
                    <a:lumMod val="75000"/>
                  </a:schemeClr>
                </a:solidFill>
                <a:cs typeface="Raleway" pitchFamily="34" charset="-120"/>
              </a:rPr>
              <a:t>VDAA g</a:t>
            </a:r>
            <a:r>
              <a:rPr lang="en-US" dirty="0" err="1">
                <a:solidFill>
                  <a:schemeClr val="accent2">
                    <a:lumMod val="75000"/>
                  </a:schemeClr>
                </a:solidFill>
                <a:cs typeface="Raleway" pitchFamily="34" charset="-120"/>
              </a:rPr>
              <a:t>alvenie</a:t>
            </a:r>
            <a:r>
              <a:rPr lang="en-US" dirty="0">
                <a:solidFill>
                  <a:schemeClr val="accent2">
                    <a:lumMod val="75000"/>
                  </a:schemeClr>
                </a:solidFill>
                <a:cs typeface="Raleway" pitchFamily="34" charset="-120"/>
              </a:rPr>
              <a:t> </a:t>
            </a:r>
            <a:r>
              <a:rPr lang="en-US" dirty="0" err="1">
                <a:solidFill>
                  <a:schemeClr val="accent2">
                    <a:lumMod val="75000"/>
                  </a:schemeClr>
                </a:solidFill>
                <a:cs typeface="Raleway" pitchFamily="34" charset="-120"/>
              </a:rPr>
              <a:t>darbi</a:t>
            </a:r>
            <a:r>
              <a:rPr lang="en-US" dirty="0">
                <a:solidFill>
                  <a:schemeClr val="accent2">
                    <a:lumMod val="75000"/>
                  </a:schemeClr>
                </a:solidFill>
                <a:cs typeface="Raleway" pitchFamily="34" charset="-120"/>
              </a:rPr>
              <a:t> 2026</a:t>
            </a:r>
            <a:r>
              <a:rPr lang="lv-LV" dirty="0">
                <a:solidFill>
                  <a:schemeClr val="accent2">
                    <a:lumMod val="75000"/>
                  </a:schemeClr>
                </a:solidFill>
                <a:cs typeface="Raleway" pitchFamily="34" charset="-120"/>
              </a:rPr>
              <a:t>.gadā</a:t>
            </a:r>
            <a:endParaRPr lang="lv-LV" dirty="0">
              <a:solidFill>
                <a:schemeClr val="accent2">
                  <a:lumMod val="75000"/>
                </a:schemeClr>
              </a:solidFill>
            </a:endParaRPr>
          </a:p>
        </p:txBody>
      </p:sp>
      <p:sp>
        <p:nvSpPr>
          <p:cNvPr id="2" name="Slide Number Placeholder 6">
            <a:extLst>
              <a:ext uri="{FF2B5EF4-FFF2-40B4-BE49-F238E27FC236}">
                <a16:creationId xmlns:a16="http://schemas.microsoft.com/office/drawing/2014/main" id="{13BB0719-27E1-AF4C-55CA-5E059D509A77}"/>
              </a:ext>
            </a:extLst>
          </p:cNvPr>
          <p:cNvSpPr txBox="1">
            <a:spLocks/>
          </p:cNvSpPr>
          <p:nvPr/>
        </p:nvSpPr>
        <p:spPr>
          <a:xfrm>
            <a:off x="11379200" y="6324600"/>
            <a:ext cx="406400" cy="304800"/>
          </a:xfrm>
          <a:prstGeom prst="rect">
            <a:avLst/>
          </a:prstGeom>
        </p:spPr>
        <p:txBody>
          <a:bodyPr vert="horz" lIns="91440" tIns="45720" rIns="91440" bIns="45720" rtlCol="0" anchor="ctr"/>
          <a:lstStyle>
            <a:defPPr>
              <a:defRPr lang="en-US"/>
            </a:defPPr>
            <a:lvl1pPr marL="0" algn="r" defTabSz="457200" rtl="0" eaLnBrk="1" latinLnBrk="0" hangingPunct="1">
              <a:defRPr sz="1000" kern="1200">
                <a:solidFill>
                  <a:schemeClr val="tx1">
                    <a:tint val="82000"/>
                  </a:schemeClr>
                </a:solidFill>
                <a:latin typeface="Verdana" panose="020B060403050404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prstClr val="black">
                    <a:tint val="82000"/>
                  </a:prstClr>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altLang="en-US" sz="1000" b="0" i="0" u="none" strike="noStrike" kern="1200" cap="none" spc="0" normalizeH="0" baseline="0" noProof="0" dirty="0">
              <a:ln>
                <a:noFill/>
              </a:ln>
              <a:solidFill>
                <a:prstClr val="black">
                  <a:tint val="82000"/>
                </a:prstClr>
              </a:solidFill>
              <a:effectLst/>
              <a:uLnTx/>
              <a:uFillTx/>
              <a:latin typeface="Verdana" panose="020B0604030504040204" pitchFamily="34" charset="0"/>
              <a:ea typeface="+mn-ea"/>
              <a:cs typeface="+mn-cs"/>
            </a:endParaRPr>
          </a:p>
        </p:txBody>
      </p:sp>
      <p:sp>
        <p:nvSpPr>
          <p:cNvPr id="16" name="Rectangle 15">
            <a:extLst>
              <a:ext uri="{FF2B5EF4-FFF2-40B4-BE49-F238E27FC236}">
                <a16:creationId xmlns:a16="http://schemas.microsoft.com/office/drawing/2014/main" id="{ACA7DAF8-88CF-E1AB-C2AA-93FD63143489}"/>
              </a:ext>
            </a:extLst>
          </p:cNvPr>
          <p:cNvSpPr/>
          <p:nvPr/>
        </p:nvSpPr>
        <p:spPr>
          <a:xfrm>
            <a:off x="10515600" y="108858"/>
            <a:ext cx="1465006" cy="642258"/>
          </a:xfrm>
          <a:prstGeom prst="rect">
            <a:avLst/>
          </a:prstGeom>
          <a:solidFill>
            <a:srgbClr val="4EA72E">
              <a:lumMod val="75000"/>
            </a:srgbClr>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noProof="0" dirty="0">
                <a:ln>
                  <a:noFill/>
                </a:ln>
                <a:solidFill>
                  <a:prstClr val="white"/>
                </a:solidFill>
                <a:effectLst/>
                <a:uLnTx/>
                <a:uFillTx/>
                <a:latin typeface="Aptos" panose="02110004020202020204"/>
                <a:ea typeface="+mn-ea"/>
                <a:cs typeface="+mn-cs"/>
              </a:rPr>
              <a:t>Uzdevumi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1800" b="0" i="0" u="none" strike="noStrike" kern="0" cap="none" spc="0" normalizeH="0" baseline="0" noProof="0" dirty="0">
                <a:ln>
                  <a:noFill/>
                </a:ln>
                <a:solidFill>
                  <a:prstClr val="white"/>
                </a:solidFill>
                <a:effectLst/>
                <a:uLnTx/>
                <a:uFillTx/>
                <a:latin typeface="Aptos" panose="02110004020202020204"/>
                <a:ea typeface="+mn-ea"/>
                <a:cs typeface="+mn-cs"/>
              </a:rPr>
              <a:t>2026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6EF91-2A4D-B82A-C638-24FDC098E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55D50-9E6D-5030-69B8-1F5BC1959334}"/>
              </a:ext>
            </a:extLst>
          </p:cNvPr>
          <p:cNvSpPr>
            <a:spLocks noGrp="1"/>
          </p:cNvSpPr>
          <p:nvPr>
            <p:ph type="title"/>
          </p:nvPr>
        </p:nvSpPr>
        <p:spPr>
          <a:xfrm>
            <a:off x="2387600" y="228600"/>
            <a:ext cx="9296400" cy="762000"/>
          </a:xfrm>
        </p:spPr>
        <p:txBody>
          <a:bodyPr>
            <a:noAutofit/>
          </a:bodyPr>
          <a:lstStyle/>
          <a:p>
            <a:pPr algn="ctr"/>
            <a:r>
              <a:rPr lang="lv-LV" dirty="0">
                <a:solidFill>
                  <a:srgbClr val="008000"/>
                </a:solidFill>
              </a:rPr>
              <a:t>Par VARAM paveiktajiem darbiem</a:t>
            </a:r>
            <a:br>
              <a:rPr lang="lv-LV" dirty="0">
                <a:solidFill>
                  <a:srgbClr val="008000"/>
                </a:solidFill>
              </a:rPr>
            </a:br>
            <a:endParaRPr lang="lv-LV" dirty="0">
              <a:solidFill>
                <a:srgbClr val="008000"/>
              </a:solidFill>
            </a:endParaRPr>
          </a:p>
        </p:txBody>
      </p:sp>
      <p:pic>
        <p:nvPicPr>
          <p:cNvPr id="7" name="Picture 6" descr="A white line drawing of people and a clock&#10;&#10;AI-generated content may be incorrect.">
            <a:extLst>
              <a:ext uri="{FF2B5EF4-FFF2-40B4-BE49-F238E27FC236}">
                <a16:creationId xmlns:a16="http://schemas.microsoft.com/office/drawing/2014/main" id="{23A5BEA4-2606-AF1D-7ED1-A977DB59E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3878" y="241553"/>
            <a:ext cx="1666475" cy="1571133"/>
          </a:xfrm>
          <a:prstGeom prst="rect">
            <a:avLst/>
          </a:prstGeom>
        </p:spPr>
      </p:pic>
      <p:sp>
        <p:nvSpPr>
          <p:cNvPr id="8" name="TextBox 7">
            <a:extLst>
              <a:ext uri="{FF2B5EF4-FFF2-40B4-BE49-F238E27FC236}">
                <a16:creationId xmlns:a16="http://schemas.microsoft.com/office/drawing/2014/main" id="{BBC262A2-49F0-361D-1430-4A9B139EEC85}"/>
              </a:ext>
            </a:extLst>
          </p:cNvPr>
          <p:cNvSpPr txBox="1"/>
          <p:nvPr/>
        </p:nvSpPr>
        <p:spPr>
          <a:xfrm>
            <a:off x="1841501" y="1712974"/>
            <a:ext cx="10307038" cy="646331"/>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Lai Latvijā tiktu aprīkotas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500 </a:t>
            </a:r>
            <a:r>
              <a:rPr kumimoji="0" lang="lv-LV" sz="12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patvertnes</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visos Latvijas reģionos, tam atvēlēti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22,19 milj. </a:t>
            </a:r>
            <a:r>
              <a:rPr kumimoji="0" lang="lv-LV" sz="1200" b="1"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euro</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no ES fondu finansējuma</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Šī programma iet uz priekšu. Jau šobrīd izskatīšanā ir 68 projekti, kuros iekļauta 515 objektu pārbūve vai atjaunošana, pielāgojot tās III. kategorijas patvertņu ierīkošanai.</a:t>
            </a:r>
          </a:p>
        </p:txBody>
      </p:sp>
      <p:sp>
        <p:nvSpPr>
          <p:cNvPr id="11" name="TextBox 10">
            <a:extLst>
              <a:ext uri="{FF2B5EF4-FFF2-40B4-BE49-F238E27FC236}">
                <a16:creationId xmlns:a16="http://schemas.microsoft.com/office/drawing/2014/main" id="{E16F42C3-0E90-3C94-FE81-48E1C13DBD51}"/>
              </a:ext>
            </a:extLst>
          </p:cNvPr>
          <p:cNvSpPr txBox="1"/>
          <p:nvPr/>
        </p:nvSpPr>
        <p:spPr>
          <a:xfrm>
            <a:off x="2081247" y="950974"/>
            <a:ext cx="7623106" cy="369332"/>
          </a:xfrm>
          <a:prstGeom prst="rect">
            <a:avLst/>
          </a:prstGeom>
          <a:solidFill>
            <a:schemeClr val="accent6">
              <a:lumMod val="20000"/>
              <a:lumOff val="8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8000"/>
                </a:solidFill>
                <a:effectLst/>
                <a:uLnTx/>
                <a:uFillTx/>
                <a:latin typeface="Verdana" panose="020B0604030504040204" pitchFamily="34" charset="0"/>
                <a:ea typeface="Verdana" panose="020B0604030504040204" pitchFamily="34" charset="0"/>
                <a:cs typeface="+mn-cs"/>
              </a:rPr>
              <a:t>1. Reģionāla attīstība un pašvaldību pārraudzības joma</a:t>
            </a:r>
            <a:endParaRPr kumimoji="0" lang="lv-LV" sz="1800" b="0" i="0" u="none" strike="noStrike" kern="1200" cap="none" spc="0" normalizeH="0" baseline="0" noProof="0" dirty="0">
              <a:ln>
                <a:noFill/>
              </a:ln>
              <a:solidFill>
                <a:srgbClr val="008000"/>
              </a:solidFill>
              <a:effectLst/>
              <a:uLnTx/>
              <a:uFillTx/>
              <a:latin typeface="Verdana" panose="020B0604030504040204" pitchFamily="34" charset="0"/>
              <a:ea typeface="Verdana" panose="020B0604030504040204" pitchFamily="34" charset="0"/>
              <a:cs typeface="+mn-cs"/>
            </a:endParaRPr>
          </a:p>
        </p:txBody>
      </p:sp>
      <p:sp>
        <p:nvSpPr>
          <p:cNvPr id="14" name="TextBox 13">
            <a:extLst>
              <a:ext uri="{FF2B5EF4-FFF2-40B4-BE49-F238E27FC236}">
                <a16:creationId xmlns:a16="http://schemas.microsoft.com/office/drawing/2014/main" id="{4A855C87-DB5E-5E90-A14F-7F79E517D7D1}"/>
              </a:ext>
            </a:extLst>
          </p:cNvPr>
          <p:cNvSpPr txBox="1"/>
          <p:nvPr/>
        </p:nvSpPr>
        <p:spPr>
          <a:xfrm>
            <a:off x="2462247" y="1358769"/>
            <a:ext cx="2397620" cy="307777"/>
          </a:xfrm>
          <a:prstGeom prst="rect">
            <a:avLst/>
          </a:prstGeom>
          <a:solidFill>
            <a:schemeClr val="accent3">
              <a:lumMod val="60000"/>
              <a:lumOff val="4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DROŠĪBAS ASPEKTS</a:t>
            </a:r>
          </a:p>
        </p:txBody>
      </p:sp>
      <p:sp>
        <p:nvSpPr>
          <p:cNvPr id="15" name="TextBox 14">
            <a:extLst>
              <a:ext uri="{FF2B5EF4-FFF2-40B4-BE49-F238E27FC236}">
                <a16:creationId xmlns:a16="http://schemas.microsoft.com/office/drawing/2014/main" id="{F164A9DA-3AB0-81C0-AE9F-BB0D5C220DAC}"/>
              </a:ext>
            </a:extLst>
          </p:cNvPr>
          <p:cNvSpPr txBox="1"/>
          <p:nvPr/>
        </p:nvSpPr>
        <p:spPr>
          <a:xfrm>
            <a:off x="1884964" y="3434650"/>
            <a:ext cx="10263576" cy="461665"/>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ES kontekstā nozīme</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 rasta kopēja izpratne par  Latvijas un kopējas ES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austrumu pierobežas nozīmi</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Ir pamatota cerība, ka tas izpaudīsies īpašos finanšu instrumenta līdzekļos nākošajā ES fondu plānošanas periodā. </a:t>
            </a:r>
          </a:p>
        </p:txBody>
      </p:sp>
      <p:sp>
        <p:nvSpPr>
          <p:cNvPr id="16" name="TextBox 15">
            <a:extLst>
              <a:ext uri="{FF2B5EF4-FFF2-40B4-BE49-F238E27FC236}">
                <a16:creationId xmlns:a16="http://schemas.microsoft.com/office/drawing/2014/main" id="{7016875B-A4D0-286A-93F8-09B228C51D36}"/>
              </a:ext>
            </a:extLst>
          </p:cNvPr>
          <p:cNvSpPr txBox="1"/>
          <p:nvPr/>
        </p:nvSpPr>
        <p:spPr>
          <a:xfrm>
            <a:off x="2387600" y="5324192"/>
            <a:ext cx="4607420" cy="307777"/>
          </a:xfrm>
          <a:prstGeom prst="rect">
            <a:avLst/>
          </a:prstGeom>
          <a:solidFill>
            <a:schemeClr val="accent3">
              <a:lumMod val="60000"/>
              <a:lumOff val="4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PAŠVALDĪBU DARBĪBAS PĀRRAUDZĪBA</a:t>
            </a:r>
          </a:p>
        </p:txBody>
      </p:sp>
      <p:sp>
        <p:nvSpPr>
          <p:cNvPr id="17" name="TextBox 16">
            <a:extLst>
              <a:ext uri="{FF2B5EF4-FFF2-40B4-BE49-F238E27FC236}">
                <a16:creationId xmlns:a16="http://schemas.microsoft.com/office/drawing/2014/main" id="{079E9CFF-CC24-7F2E-1A30-E2C8BA4ACCCF}"/>
              </a:ext>
            </a:extLst>
          </p:cNvPr>
          <p:cNvSpPr txBox="1"/>
          <p:nvPr/>
        </p:nvSpPr>
        <p:spPr>
          <a:xfrm>
            <a:off x="16840" y="5676193"/>
            <a:ext cx="10307037" cy="461665"/>
          </a:xfrm>
          <a:prstGeom prst="rect">
            <a:avLst/>
          </a:prstGeom>
          <a:solidFill>
            <a:schemeClr val="accent3">
              <a:lumMod val="40000"/>
              <a:lumOff val="6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Par likuma Par valsts noslēpumu ievērošanu</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Šobrīd, ņemot vērā pielaides valsts noslēpumam nepieciešamību pašvaldību augstākām amatpersonām, ar ministra rīkojumu atstādināts viens pašvaldības priekšsēdētājs.</a:t>
            </a:r>
          </a:p>
        </p:txBody>
      </p:sp>
      <p:sp>
        <p:nvSpPr>
          <p:cNvPr id="3" name="TextBox 2">
            <a:extLst>
              <a:ext uri="{FF2B5EF4-FFF2-40B4-BE49-F238E27FC236}">
                <a16:creationId xmlns:a16="http://schemas.microsoft.com/office/drawing/2014/main" id="{2DB48970-794B-718C-D067-B6CE1D3417C0}"/>
              </a:ext>
            </a:extLst>
          </p:cNvPr>
          <p:cNvSpPr txBox="1"/>
          <p:nvPr/>
        </p:nvSpPr>
        <p:spPr>
          <a:xfrm>
            <a:off x="16840" y="2427303"/>
            <a:ext cx="10307038" cy="1015663"/>
          </a:xfrm>
          <a:prstGeom prst="rect">
            <a:avLst/>
          </a:prstGeom>
          <a:solidFill>
            <a:schemeClr val="accent3">
              <a:lumMod val="40000"/>
              <a:lumOff val="6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Reģionālā pārvaldībā</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būtiskā nozīme ir saistīta ar pierobežu reģionu attīstību atbilstoši jau iepriekš valdībā 2025. gada 20. janvārī apstiprinātajam</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Rīcības plānam Latvijas Austrumu pierobežas ekonomiskajai izaugsmei un drošības stiprināšanai</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2025.–2027. gadam. </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Notiek šī plāna ieviešana un regulārā atskaitīšanās par to. Rīcības plāna finansējums sastāda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644,6 milj. </a:t>
            </a:r>
            <a:r>
              <a:rPr kumimoji="0" lang="lv-LV" sz="1200" b="1"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euro</a:t>
            </a:r>
            <a:r>
              <a:rPr kumimoji="0" lang="lv-LV" sz="12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Plānots radīt vismaz 1800 jaunas darbavietas un piesaistīt privātās investīcijas vismaz 56,9 milj. </a:t>
            </a:r>
            <a:r>
              <a:rPr kumimoji="0" lang="lv-LV" sz="1200" b="0"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euro</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apmērā.</a:t>
            </a:r>
          </a:p>
        </p:txBody>
      </p:sp>
      <p:sp>
        <p:nvSpPr>
          <p:cNvPr id="4" name="TextBox 3">
            <a:extLst>
              <a:ext uri="{FF2B5EF4-FFF2-40B4-BE49-F238E27FC236}">
                <a16:creationId xmlns:a16="http://schemas.microsoft.com/office/drawing/2014/main" id="{3011B692-64B6-170F-CA50-18066181698A}"/>
              </a:ext>
            </a:extLst>
          </p:cNvPr>
          <p:cNvSpPr txBox="1"/>
          <p:nvPr/>
        </p:nvSpPr>
        <p:spPr>
          <a:xfrm>
            <a:off x="1884964" y="4604647"/>
            <a:ext cx="10263576" cy="646331"/>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Ar Atveseļošanas fonda finansējumu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67,12 milj. </a:t>
            </a:r>
            <a:r>
              <a:rPr kumimoji="0" lang="lv-LV" sz="1200" b="1"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euro</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apmērā norit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4 nacionālas nozīmes industriālo parku būvniecība reģionos</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Tā rezultātā plānots piesaistīt komersantu </a:t>
            </a:r>
            <a:r>
              <a:rPr kumimoji="0" lang="lv-LV" sz="1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nefinanšu</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investīcijas vismaz 85 milj. </a:t>
            </a:r>
            <a:r>
              <a:rPr kumimoji="0" lang="lv-LV" sz="1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euro</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apmērā, kas dos iespēju radīt jaunas darbavietas.</a:t>
            </a:r>
          </a:p>
        </p:txBody>
      </p:sp>
      <p:sp>
        <p:nvSpPr>
          <p:cNvPr id="5" name="TextBox 4">
            <a:extLst>
              <a:ext uri="{FF2B5EF4-FFF2-40B4-BE49-F238E27FC236}">
                <a16:creationId xmlns:a16="http://schemas.microsoft.com/office/drawing/2014/main" id="{70FA0B5D-57BC-9A0E-5B5D-E8118354CFF7}"/>
              </a:ext>
            </a:extLst>
          </p:cNvPr>
          <p:cNvSpPr txBox="1"/>
          <p:nvPr/>
        </p:nvSpPr>
        <p:spPr>
          <a:xfrm>
            <a:off x="1882281" y="6184700"/>
            <a:ext cx="10263577" cy="461665"/>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Teritorijas plānojumi pēc ATR</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kurus intensīvi gatavo pašvaldības. Ministrijai būtiska loma par likumības ievērošanu tieši saistībā ar teritorijas plānojumu izstrādi un īstenošanu.</a:t>
            </a:r>
          </a:p>
        </p:txBody>
      </p:sp>
      <p:sp>
        <p:nvSpPr>
          <p:cNvPr id="9" name="TextBox 8">
            <a:extLst>
              <a:ext uri="{FF2B5EF4-FFF2-40B4-BE49-F238E27FC236}">
                <a16:creationId xmlns:a16="http://schemas.microsoft.com/office/drawing/2014/main" id="{0307560B-AE36-DF03-3E29-D8D64786BA8D}"/>
              </a:ext>
            </a:extLst>
          </p:cNvPr>
          <p:cNvSpPr txBox="1"/>
          <p:nvPr/>
        </p:nvSpPr>
        <p:spPr>
          <a:xfrm>
            <a:off x="16840" y="3958316"/>
            <a:ext cx="10307037" cy="646331"/>
          </a:xfrm>
          <a:prstGeom prst="rect">
            <a:avLst/>
          </a:prstGeom>
          <a:solidFill>
            <a:schemeClr val="accent3">
              <a:lumMod val="40000"/>
              <a:lumOff val="6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ES fondu investīcijas tieši pašvaldībās esošajā plānošanas periodā sasnieguši  </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297,41 milj. </a:t>
            </a:r>
            <a:r>
              <a:rPr kumimoji="0" lang="lv-LV" sz="1200" b="1"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euro</a:t>
            </a:r>
            <a:r>
              <a:rPr kumimoji="0" lang="lv-LV" sz="1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apmērā:</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publiskās infrastruktūras attīstībai, publiskās </a:t>
            </a:r>
            <a:r>
              <a:rPr kumimoji="0" lang="lv-LV" sz="12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ārtelpas</a:t>
            </a:r>
            <a:r>
              <a:rPr kumimoji="0" lang="lv-LV" sz="1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attīstībai, pirmsskolas izglītības iestāžu infrastruktūrai un bērnu pieskatīšanas pakalpojumiem, viedajiem risinājumiem.</a:t>
            </a:r>
          </a:p>
        </p:txBody>
      </p:sp>
      <p:grpSp>
        <p:nvGrpSpPr>
          <p:cNvPr id="12" name="Google Shape;9679;p77">
            <a:extLst>
              <a:ext uri="{FF2B5EF4-FFF2-40B4-BE49-F238E27FC236}">
                <a16:creationId xmlns:a16="http://schemas.microsoft.com/office/drawing/2014/main" id="{6AFF445F-139C-DF8A-D2CB-6576F5227364}"/>
              </a:ext>
            </a:extLst>
          </p:cNvPr>
          <p:cNvGrpSpPr/>
          <p:nvPr/>
        </p:nvGrpSpPr>
        <p:grpSpPr>
          <a:xfrm>
            <a:off x="720287" y="3472490"/>
            <a:ext cx="493217" cy="491405"/>
            <a:chOff x="-63666550" y="2278975"/>
            <a:chExt cx="319800" cy="318625"/>
          </a:xfrm>
          <a:solidFill>
            <a:srgbClr val="29702A"/>
          </a:solidFill>
        </p:grpSpPr>
        <p:sp>
          <p:nvSpPr>
            <p:cNvPr id="13" name="Google Shape;9680;p77">
              <a:extLst>
                <a:ext uri="{FF2B5EF4-FFF2-40B4-BE49-F238E27FC236}">
                  <a16:creationId xmlns:a16="http://schemas.microsoft.com/office/drawing/2014/main" id="{6A76C31B-427D-DB64-6136-55E16D425506}"/>
                </a:ext>
              </a:extLst>
            </p:cNvPr>
            <p:cNvSpPr/>
            <p:nvPr/>
          </p:nvSpPr>
          <p:spPr>
            <a:xfrm>
              <a:off x="-63481450" y="2309700"/>
              <a:ext cx="62225" cy="146525"/>
            </a:xfrm>
            <a:custGeom>
              <a:avLst/>
              <a:gdLst/>
              <a:ahLst/>
              <a:cxnLst/>
              <a:rect l="l" t="t" r="r" b="b"/>
              <a:pathLst>
                <a:path w="2489" h="5861" extrusionOk="0">
                  <a:moveTo>
                    <a:pt x="1229" y="0"/>
                  </a:moveTo>
                  <a:cubicBezTo>
                    <a:pt x="977" y="0"/>
                    <a:pt x="819" y="189"/>
                    <a:pt x="819" y="441"/>
                  </a:cubicBezTo>
                  <a:lnTo>
                    <a:pt x="819" y="694"/>
                  </a:lnTo>
                  <a:cubicBezTo>
                    <a:pt x="347" y="883"/>
                    <a:pt x="0" y="1324"/>
                    <a:pt x="0" y="1891"/>
                  </a:cubicBezTo>
                  <a:cubicBezTo>
                    <a:pt x="0" y="2552"/>
                    <a:pt x="536" y="2962"/>
                    <a:pt x="977" y="3277"/>
                  </a:cubicBezTo>
                  <a:cubicBezTo>
                    <a:pt x="1292" y="3497"/>
                    <a:pt x="1638" y="3749"/>
                    <a:pt x="1638" y="3970"/>
                  </a:cubicBezTo>
                  <a:cubicBezTo>
                    <a:pt x="1607" y="4254"/>
                    <a:pt x="1418" y="4411"/>
                    <a:pt x="1197" y="4411"/>
                  </a:cubicBezTo>
                  <a:cubicBezTo>
                    <a:pt x="977" y="4411"/>
                    <a:pt x="819" y="4222"/>
                    <a:pt x="819" y="3970"/>
                  </a:cubicBezTo>
                  <a:cubicBezTo>
                    <a:pt x="819" y="3749"/>
                    <a:pt x="630" y="3560"/>
                    <a:pt x="410" y="3560"/>
                  </a:cubicBezTo>
                  <a:cubicBezTo>
                    <a:pt x="189" y="3560"/>
                    <a:pt x="0" y="3749"/>
                    <a:pt x="0" y="3970"/>
                  </a:cubicBezTo>
                  <a:cubicBezTo>
                    <a:pt x="0" y="4537"/>
                    <a:pt x="347" y="4978"/>
                    <a:pt x="819" y="5167"/>
                  </a:cubicBezTo>
                  <a:lnTo>
                    <a:pt x="819" y="5419"/>
                  </a:lnTo>
                  <a:cubicBezTo>
                    <a:pt x="819" y="5671"/>
                    <a:pt x="1008" y="5860"/>
                    <a:pt x="1197" y="5860"/>
                  </a:cubicBezTo>
                  <a:cubicBezTo>
                    <a:pt x="1449" y="5860"/>
                    <a:pt x="1638" y="5671"/>
                    <a:pt x="1638" y="5419"/>
                  </a:cubicBezTo>
                  <a:lnTo>
                    <a:pt x="1638" y="5167"/>
                  </a:lnTo>
                  <a:cubicBezTo>
                    <a:pt x="2111" y="5010"/>
                    <a:pt x="2489" y="4537"/>
                    <a:pt x="2489" y="3970"/>
                  </a:cubicBezTo>
                  <a:cubicBezTo>
                    <a:pt x="2489" y="3308"/>
                    <a:pt x="1922" y="2930"/>
                    <a:pt x="1481" y="2615"/>
                  </a:cubicBezTo>
                  <a:cubicBezTo>
                    <a:pt x="1166" y="2363"/>
                    <a:pt x="819" y="2143"/>
                    <a:pt x="819" y="1891"/>
                  </a:cubicBezTo>
                  <a:cubicBezTo>
                    <a:pt x="819" y="1670"/>
                    <a:pt x="1008" y="1450"/>
                    <a:pt x="1229" y="1450"/>
                  </a:cubicBezTo>
                  <a:cubicBezTo>
                    <a:pt x="1449" y="1450"/>
                    <a:pt x="1638" y="1670"/>
                    <a:pt x="1638" y="1891"/>
                  </a:cubicBezTo>
                  <a:cubicBezTo>
                    <a:pt x="1638" y="2111"/>
                    <a:pt x="1859" y="2332"/>
                    <a:pt x="2048" y="2332"/>
                  </a:cubicBezTo>
                  <a:cubicBezTo>
                    <a:pt x="2269" y="2332"/>
                    <a:pt x="2489" y="2111"/>
                    <a:pt x="2489" y="1891"/>
                  </a:cubicBezTo>
                  <a:cubicBezTo>
                    <a:pt x="2489" y="1324"/>
                    <a:pt x="2111" y="914"/>
                    <a:pt x="1638" y="694"/>
                  </a:cubicBezTo>
                  <a:lnTo>
                    <a:pt x="1638" y="441"/>
                  </a:lnTo>
                  <a:cubicBezTo>
                    <a:pt x="1638" y="189"/>
                    <a:pt x="1449" y="0"/>
                    <a:pt x="1229" y="0"/>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18" name="Google Shape;9681;p77">
              <a:extLst>
                <a:ext uri="{FF2B5EF4-FFF2-40B4-BE49-F238E27FC236}">
                  <a16:creationId xmlns:a16="http://schemas.microsoft.com/office/drawing/2014/main" id="{B570BF67-AD5F-4559-3B23-2F5DD1BD8E04}"/>
                </a:ext>
              </a:extLst>
            </p:cNvPr>
            <p:cNvSpPr/>
            <p:nvPr/>
          </p:nvSpPr>
          <p:spPr>
            <a:xfrm>
              <a:off x="-63666550" y="2278975"/>
              <a:ext cx="319800" cy="318625"/>
            </a:xfrm>
            <a:custGeom>
              <a:avLst/>
              <a:gdLst/>
              <a:ahLst/>
              <a:cxnLst/>
              <a:rect l="l" t="t" r="r" b="b"/>
              <a:pathLst>
                <a:path w="12792" h="12745" extrusionOk="0">
                  <a:moveTo>
                    <a:pt x="8601" y="914"/>
                  </a:moveTo>
                  <a:cubicBezTo>
                    <a:pt x="10429" y="914"/>
                    <a:pt x="11909" y="2427"/>
                    <a:pt x="11909" y="4222"/>
                  </a:cubicBezTo>
                  <a:cubicBezTo>
                    <a:pt x="11909" y="6050"/>
                    <a:pt x="10429" y="7530"/>
                    <a:pt x="8601" y="7530"/>
                  </a:cubicBezTo>
                  <a:cubicBezTo>
                    <a:pt x="7971" y="7530"/>
                    <a:pt x="7404" y="7373"/>
                    <a:pt x="6869" y="7026"/>
                  </a:cubicBezTo>
                  <a:lnTo>
                    <a:pt x="7089" y="6270"/>
                  </a:lnTo>
                  <a:cubicBezTo>
                    <a:pt x="7144" y="5997"/>
                    <a:pt x="6938" y="5748"/>
                    <a:pt x="6677" y="5748"/>
                  </a:cubicBezTo>
                  <a:cubicBezTo>
                    <a:pt x="6637" y="5748"/>
                    <a:pt x="6596" y="5754"/>
                    <a:pt x="6554" y="5766"/>
                  </a:cubicBezTo>
                  <a:lnTo>
                    <a:pt x="5829" y="5955"/>
                  </a:lnTo>
                  <a:cubicBezTo>
                    <a:pt x="5514" y="5451"/>
                    <a:pt x="5293" y="4852"/>
                    <a:pt x="5293" y="4222"/>
                  </a:cubicBezTo>
                  <a:cubicBezTo>
                    <a:pt x="5293" y="2364"/>
                    <a:pt x="6774" y="914"/>
                    <a:pt x="8601" y="914"/>
                  </a:cubicBezTo>
                  <a:close/>
                  <a:moveTo>
                    <a:pt x="6050" y="6711"/>
                  </a:moveTo>
                  <a:lnTo>
                    <a:pt x="5041" y="10303"/>
                  </a:lnTo>
                  <a:lnTo>
                    <a:pt x="4789" y="9421"/>
                  </a:lnTo>
                  <a:cubicBezTo>
                    <a:pt x="4749" y="9221"/>
                    <a:pt x="4571" y="9098"/>
                    <a:pt x="4389" y="9098"/>
                  </a:cubicBezTo>
                  <a:cubicBezTo>
                    <a:pt x="4284" y="9098"/>
                    <a:pt x="4177" y="9139"/>
                    <a:pt x="4096" y="9232"/>
                  </a:cubicBezTo>
                  <a:lnTo>
                    <a:pt x="1418" y="11910"/>
                  </a:lnTo>
                  <a:lnTo>
                    <a:pt x="820" y="11311"/>
                  </a:lnTo>
                  <a:lnTo>
                    <a:pt x="3529" y="8665"/>
                  </a:lnTo>
                  <a:cubicBezTo>
                    <a:pt x="3781" y="8444"/>
                    <a:pt x="3655" y="8034"/>
                    <a:pt x="3340" y="7971"/>
                  </a:cubicBezTo>
                  <a:lnTo>
                    <a:pt x="2458" y="7719"/>
                  </a:lnTo>
                  <a:lnTo>
                    <a:pt x="6050" y="6711"/>
                  </a:lnTo>
                  <a:close/>
                  <a:moveTo>
                    <a:pt x="8664" y="1"/>
                  </a:moveTo>
                  <a:cubicBezTo>
                    <a:pt x="6365" y="1"/>
                    <a:pt x="4506" y="1860"/>
                    <a:pt x="4506" y="4159"/>
                  </a:cubicBezTo>
                  <a:cubicBezTo>
                    <a:pt x="4506" y="4852"/>
                    <a:pt x="4663" y="5514"/>
                    <a:pt x="5041" y="6113"/>
                  </a:cubicBezTo>
                  <a:lnTo>
                    <a:pt x="820" y="7341"/>
                  </a:lnTo>
                  <a:cubicBezTo>
                    <a:pt x="631" y="7373"/>
                    <a:pt x="505" y="7562"/>
                    <a:pt x="505" y="7719"/>
                  </a:cubicBezTo>
                  <a:cubicBezTo>
                    <a:pt x="505" y="7940"/>
                    <a:pt x="631" y="8097"/>
                    <a:pt x="820" y="8129"/>
                  </a:cubicBezTo>
                  <a:lnTo>
                    <a:pt x="2458" y="8570"/>
                  </a:lnTo>
                  <a:lnTo>
                    <a:pt x="316" y="10712"/>
                  </a:lnTo>
                  <a:cubicBezTo>
                    <a:pt x="1" y="11027"/>
                    <a:pt x="1" y="11563"/>
                    <a:pt x="316" y="11910"/>
                  </a:cubicBezTo>
                  <a:lnTo>
                    <a:pt x="883" y="12508"/>
                  </a:lnTo>
                  <a:cubicBezTo>
                    <a:pt x="1040" y="12666"/>
                    <a:pt x="1253" y="12744"/>
                    <a:pt x="1469" y="12744"/>
                  </a:cubicBezTo>
                  <a:cubicBezTo>
                    <a:pt x="1686" y="12744"/>
                    <a:pt x="1907" y="12666"/>
                    <a:pt x="2080" y="12508"/>
                  </a:cubicBezTo>
                  <a:lnTo>
                    <a:pt x="4254" y="10334"/>
                  </a:lnTo>
                  <a:lnTo>
                    <a:pt x="4663" y="11973"/>
                  </a:lnTo>
                  <a:cubicBezTo>
                    <a:pt x="4727" y="12181"/>
                    <a:pt x="4906" y="12292"/>
                    <a:pt x="5078" y="12292"/>
                  </a:cubicBezTo>
                  <a:cubicBezTo>
                    <a:pt x="5244" y="12292"/>
                    <a:pt x="5405" y="12189"/>
                    <a:pt x="5451" y="11973"/>
                  </a:cubicBezTo>
                  <a:lnTo>
                    <a:pt x="6680" y="7782"/>
                  </a:lnTo>
                  <a:cubicBezTo>
                    <a:pt x="7278" y="8097"/>
                    <a:pt x="7940" y="8286"/>
                    <a:pt x="8664" y="8286"/>
                  </a:cubicBezTo>
                  <a:cubicBezTo>
                    <a:pt x="10933" y="8286"/>
                    <a:pt x="12792" y="6428"/>
                    <a:pt x="12792" y="4159"/>
                  </a:cubicBezTo>
                  <a:cubicBezTo>
                    <a:pt x="12792" y="1860"/>
                    <a:pt x="10933" y="1"/>
                    <a:pt x="8664" y="1"/>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sp>
        <p:nvSpPr>
          <p:cNvPr id="19" name="Google Shape;9865;p77">
            <a:extLst>
              <a:ext uri="{FF2B5EF4-FFF2-40B4-BE49-F238E27FC236}">
                <a16:creationId xmlns:a16="http://schemas.microsoft.com/office/drawing/2014/main" id="{9B10D8F9-B5B9-3794-4A9B-133B71BDD5A3}"/>
              </a:ext>
            </a:extLst>
          </p:cNvPr>
          <p:cNvSpPr/>
          <p:nvPr/>
        </p:nvSpPr>
        <p:spPr>
          <a:xfrm>
            <a:off x="817667" y="6182083"/>
            <a:ext cx="660896" cy="675918"/>
          </a:xfrm>
          <a:custGeom>
            <a:avLst/>
            <a:gdLst/>
            <a:ahLst/>
            <a:cxnLst/>
            <a:rect l="l" t="t" r="r" b="b"/>
            <a:pathLst>
              <a:path w="12005" h="11815" extrusionOk="0">
                <a:moveTo>
                  <a:pt x="6003" y="693"/>
                </a:moveTo>
                <a:cubicBezTo>
                  <a:pt x="6089" y="693"/>
                  <a:pt x="6176" y="725"/>
                  <a:pt x="6239" y="788"/>
                </a:cubicBezTo>
                <a:lnTo>
                  <a:pt x="8444" y="2993"/>
                </a:lnTo>
                <a:lnTo>
                  <a:pt x="7972" y="3466"/>
                </a:lnTo>
                <a:lnTo>
                  <a:pt x="7751" y="3214"/>
                </a:lnTo>
                <a:cubicBezTo>
                  <a:pt x="7562" y="3025"/>
                  <a:pt x="7279" y="2899"/>
                  <a:pt x="6995" y="2899"/>
                </a:cubicBezTo>
                <a:cubicBezTo>
                  <a:pt x="6711" y="2899"/>
                  <a:pt x="6459" y="3025"/>
                  <a:pt x="6239" y="3214"/>
                </a:cubicBezTo>
                <a:cubicBezTo>
                  <a:pt x="5861" y="3623"/>
                  <a:pt x="5861" y="4285"/>
                  <a:pt x="6239" y="4663"/>
                </a:cubicBezTo>
                <a:lnTo>
                  <a:pt x="6491" y="4915"/>
                </a:lnTo>
                <a:lnTo>
                  <a:pt x="6018" y="5388"/>
                </a:lnTo>
                <a:lnTo>
                  <a:pt x="5262" y="4631"/>
                </a:lnTo>
                <a:cubicBezTo>
                  <a:pt x="5199" y="4568"/>
                  <a:pt x="5113" y="4537"/>
                  <a:pt x="5026" y="4537"/>
                </a:cubicBezTo>
                <a:cubicBezTo>
                  <a:pt x="4939" y="4537"/>
                  <a:pt x="4853" y="4568"/>
                  <a:pt x="4790" y="4631"/>
                </a:cubicBezTo>
                <a:lnTo>
                  <a:pt x="4317" y="5104"/>
                </a:lnTo>
                <a:cubicBezTo>
                  <a:pt x="4254" y="5167"/>
                  <a:pt x="4167" y="5198"/>
                  <a:pt x="4081" y="5198"/>
                </a:cubicBezTo>
                <a:cubicBezTo>
                  <a:pt x="3994" y="5198"/>
                  <a:pt x="3907" y="5167"/>
                  <a:pt x="3844" y="5104"/>
                </a:cubicBezTo>
                <a:cubicBezTo>
                  <a:pt x="3718" y="4978"/>
                  <a:pt x="3718" y="4757"/>
                  <a:pt x="3844" y="4631"/>
                </a:cubicBezTo>
                <a:lnTo>
                  <a:pt x="4317" y="4159"/>
                </a:lnTo>
                <a:cubicBezTo>
                  <a:pt x="4443" y="4033"/>
                  <a:pt x="4443" y="3812"/>
                  <a:pt x="4317" y="3686"/>
                </a:cubicBezTo>
                <a:lnTo>
                  <a:pt x="3624" y="2993"/>
                </a:lnTo>
                <a:lnTo>
                  <a:pt x="5766" y="788"/>
                </a:lnTo>
                <a:cubicBezTo>
                  <a:pt x="5829" y="725"/>
                  <a:pt x="5916" y="693"/>
                  <a:pt x="6003" y="693"/>
                </a:cubicBezTo>
                <a:close/>
                <a:moveTo>
                  <a:pt x="3088" y="3466"/>
                </a:moveTo>
                <a:lnTo>
                  <a:pt x="3561" y="3938"/>
                </a:lnTo>
                <a:lnTo>
                  <a:pt x="3340" y="4159"/>
                </a:lnTo>
                <a:cubicBezTo>
                  <a:pt x="2931" y="4568"/>
                  <a:pt x="2931" y="5230"/>
                  <a:pt x="3340" y="5608"/>
                </a:cubicBezTo>
                <a:cubicBezTo>
                  <a:pt x="3529" y="5813"/>
                  <a:pt x="3797" y="5915"/>
                  <a:pt x="4065" y="5915"/>
                </a:cubicBezTo>
                <a:cubicBezTo>
                  <a:pt x="4333" y="5915"/>
                  <a:pt x="4601" y="5813"/>
                  <a:pt x="4790" y="5608"/>
                </a:cubicBezTo>
                <a:lnTo>
                  <a:pt x="5042" y="5388"/>
                </a:lnTo>
                <a:lnTo>
                  <a:pt x="5514" y="5860"/>
                </a:lnTo>
                <a:lnTo>
                  <a:pt x="4758" y="6616"/>
                </a:lnTo>
                <a:cubicBezTo>
                  <a:pt x="4632" y="6711"/>
                  <a:pt x="4632" y="6963"/>
                  <a:pt x="4758" y="7089"/>
                </a:cubicBezTo>
                <a:lnTo>
                  <a:pt x="5231" y="7561"/>
                </a:lnTo>
                <a:cubicBezTo>
                  <a:pt x="5357" y="7656"/>
                  <a:pt x="5357" y="7908"/>
                  <a:pt x="5231" y="8002"/>
                </a:cubicBezTo>
                <a:cubicBezTo>
                  <a:pt x="5168" y="8065"/>
                  <a:pt x="5081" y="8097"/>
                  <a:pt x="4994" y="8097"/>
                </a:cubicBezTo>
                <a:cubicBezTo>
                  <a:pt x="4908" y="8097"/>
                  <a:pt x="4821" y="8065"/>
                  <a:pt x="4758" y="8002"/>
                </a:cubicBezTo>
                <a:lnTo>
                  <a:pt x="4286" y="7561"/>
                </a:lnTo>
                <a:cubicBezTo>
                  <a:pt x="4223" y="7498"/>
                  <a:pt x="4136" y="7467"/>
                  <a:pt x="4049" y="7467"/>
                </a:cubicBezTo>
                <a:cubicBezTo>
                  <a:pt x="3963" y="7467"/>
                  <a:pt x="3876" y="7498"/>
                  <a:pt x="3813" y="7561"/>
                </a:cubicBezTo>
                <a:lnTo>
                  <a:pt x="3088" y="8254"/>
                </a:lnTo>
                <a:lnTo>
                  <a:pt x="883" y="6049"/>
                </a:lnTo>
                <a:cubicBezTo>
                  <a:pt x="789" y="6018"/>
                  <a:pt x="789" y="5829"/>
                  <a:pt x="883" y="5671"/>
                </a:cubicBezTo>
                <a:lnTo>
                  <a:pt x="3088" y="3466"/>
                </a:lnTo>
                <a:close/>
                <a:moveTo>
                  <a:pt x="8917" y="3529"/>
                </a:moveTo>
                <a:lnTo>
                  <a:pt x="11122" y="5671"/>
                </a:lnTo>
                <a:cubicBezTo>
                  <a:pt x="11248" y="5766"/>
                  <a:pt x="11248" y="6018"/>
                  <a:pt x="11122" y="6144"/>
                </a:cubicBezTo>
                <a:lnTo>
                  <a:pt x="8917" y="8349"/>
                </a:lnTo>
                <a:lnTo>
                  <a:pt x="8444" y="7876"/>
                </a:lnTo>
                <a:lnTo>
                  <a:pt x="8696" y="7624"/>
                </a:lnTo>
                <a:cubicBezTo>
                  <a:pt x="9074" y="7246"/>
                  <a:pt x="9074" y="6553"/>
                  <a:pt x="8696" y="6175"/>
                </a:cubicBezTo>
                <a:cubicBezTo>
                  <a:pt x="8491" y="5970"/>
                  <a:pt x="8224" y="5868"/>
                  <a:pt x="7956" y="5868"/>
                </a:cubicBezTo>
                <a:cubicBezTo>
                  <a:pt x="7688" y="5868"/>
                  <a:pt x="7420" y="5970"/>
                  <a:pt x="7216" y="6175"/>
                </a:cubicBezTo>
                <a:lnTo>
                  <a:pt x="6995" y="6396"/>
                </a:lnTo>
                <a:lnTo>
                  <a:pt x="6522" y="5923"/>
                </a:lnTo>
                <a:lnTo>
                  <a:pt x="7279" y="5198"/>
                </a:lnTo>
                <a:cubicBezTo>
                  <a:pt x="7373" y="5072"/>
                  <a:pt x="7373" y="4820"/>
                  <a:pt x="7279" y="4726"/>
                </a:cubicBezTo>
                <a:lnTo>
                  <a:pt x="6806" y="4222"/>
                </a:lnTo>
                <a:cubicBezTo>
                  <a:pt x="6680" y="4127"/>
                  <a:pt x="6680" y="3875"/>
                  <a:pt x="6806" y="3749"/>
                </a:cubicBezTo>
                <a:cubicBezTo>
                  <a:pt x="6869" y="3686"/>
                  <a:pt x="6963" y="3655"/>
                  <a:pt x="7026" y="3655"/>
                </a:cubicBezTo>
                <a:cubicBezTo>
                  <a:pt x="7121" y="3655"/>
                  <a:pt x="7216" y="3686"/>
                  <a:pt x="7279" y="3749"/>
                </a:cubicBezTo>
                <a:lnTo>
                  <a:pt x="7751" y="4222"/>
                </a:lnTo>
                <a:cubicBezTo>
                  <a:pt x="7798" y="4285"/>
                  <a:pt x="7885" y="4316"/>
                  <a:pt x="7976" y="4316"/>
                </a:cubicBezTo>
                <a:cubicBezTo>
                  <a:pt x="8066" y="4316"/>
                  <a:pt x="8161" y="4285"/>
                  <a:pt x="8224" y="4222"/>
                </a:cubicBezTo>
                <a:lnTo>
                  <a:pt x="8917" y="3529"/>
                </a:lnTo>
                <a:close/>
                <a:moveTo>
                  <a:pt x="5987" y="6396"/>
                </a:moveTo>
                <a:lnTo>
                  <a:pt x="6711" y="7152"/>
                </a:lnTo>
                <a:cubicBezTo>
                  <a:pt x="6774" y="7215"/>
                  <a:pt x="6869" y="7246"/>
                  <a:pt x="6960" y="7246"/>
                </a:cubicBezTo>
                <a:cubicBezTo>
                  <a:pt x="7050" y="7246"/>
                  <a:pt x="7137" y="7215"/>
                  <a:pt x="7184" y="7152"/>
                </a:cubicBezTo>
                <a:lnTo>
                  <a:pt x="7657" y="6679"/>
                </a:lnTo>
                <a:cubicBezTo>
                  <a:pt x="7720" y="6616"/>
                  <a:pt x="7814" y="6585"/>
                  <a:pt x="7905" y="6585"/>
                </a:cubicBezTo>
                <a:cubicBezTo>
                  <a:pt x="7995" y="6585"/>
                  <a:pt x="8082" y="6616"/>
                  <a:pt x="8129" y="6679"/>
                </a:cubicBezTo>
                <a:cubicBezTo>
                  <a:pt x="8255" y="6805"/>
                  <a:pt x="8255" y="7026"/>
                  <a:pt x="8129" y="7152"/>
                </a:cubicBezTo>
                <a:lnTo>
                  <a:pt x="7657" y="7624"/>
                </a:lnTo>
                <a:cubicBezTo>
                  <a:pt x="7562" y="7750"/>
                  <a:pt x="7562" y="7971"/>
                  <a:pt x="7657" y="8097"/>
                </a:cubicBezTo>
                <a:lnTo>
                  <a:pt x="8381" y="8822"/>
                </a:lnTo>
                <a:lnTo>
                  <a:pt x="6239" y="11027"/>
                </a:lnTo>
                <a:cubicBezTo>
                  <a:pt x="6192" y="11074"/>
                  <a:pt x="6105" y="11098"/>
                  <a:pt x="6014" y="11098"/>
                </a:cubicBezTo>
                <a:cubicBezTo>
                  <a:pt x="5924" y="11098"/>
                  <a:pt x="5829" y="11074"/>
                  <a:pt x="5766" y="11027"/>
                </a:cubicBezTo>
                <a:lnTo>
                  <a:pt x="3561" y="8822"/>
                </a:lnTo>
                <a:lnTo>
                  <a:pt x="4034" y="8349"/>
                </a:lnTo>
                <a:lnTo>
                  <a:pt x="4286" y="8570"/>
                </a:lnTo>
                <a:cubicBezTo>
                  <a:pt x="4475" y="8774"/>
                  <a:pt x="4742" y="8877"/>
                  <a:pt x="5010" y="8877"/>
                </a:cubicBezTo>
                <a:cubicBezTo>
                  <a:pt x="5278" y="8877"/>
                  <a:pt x="5546" y="8774"/>
                  <a:pt x="5735" y="8570"/>
                </a:cubicBezTo>
                <a:cubicBezTo>
                  <a:pt x="6144" y="8191"/>
                  <a:pt x="6144" y="7498"/>
                  <a:pt x="5735" y="7120"/>
                </a:cubicBezTo>
                <a:lnTo>
                  <a:pt x="5514" y="6868"/>
                </a:lnTo>
                <a:lnTo>
                  <a:pt x="5987" y="6396"/>
                </a:lnTo>
                <a:close/>
                <a:moveTo>
                  <a:pt x="5999" y="0"/>
                </a:moveTo>
                <a:cubicBezTo>
                  <a:pt x="5735" y="0"/>
                  <a:pt x="5467" y="95"/>
                  <a:pt x="5262" y="284"/>
                </a:cubicBezTo>
                <a:lnTo>
                  <a:pt x="379" y="5167"/>
                </a:lnTo>
                <a:cubicBezTo>
                  <a:pt x="1" y="5577"/>
                  <a:pt x="1" y="6238"/>
                  <a:pt x="379" y="6648"/>
                </a:cubicBezTo>
                <a:lnTo>
                  <a:pt x="5262" y="11531"/>
                </a:lnTo>
                <a:cubicBezTo>
                  <a:pt x="5467" y="11720"/>
                  <a:pt x="5735" y="11814"/>
                  <a:pt x="5999" y="11814"/>
                </a:cubicBezTo>
                <a:cubicBezTo>
                  <a:pt x="6262" y="11814"/>
                  <a:pt x="6522" y="11720"/>
                  <a:pt x="6711" y="11531"/>
                </a:cubicBezTo>
                <a:lnTo>
                  <a:pt x="11595" y="6648"/>
                </a:lnTo>
                <a:cubicBezTo>
                  <a:pt x="12004" y="6238"/>
                  <a:pt x="12004" y="5577"/>
                  <a:pt x="11595" y="5167"/>
                </a:cubicBezTo>
                <a:lnTo>
                  <a:pt x="6711" y="284"/>
                </a:lnTo>
                <a:cubicBezTo>
                  <a:pt x="6522" y="95"/>
                  <a:pt x="6262" y="0"/>
                  <a:pt x="5999" y="0"/>
                </a:cubicBezTo>
                <a:close/>
              </a:path>
            </a:pathLst>
          </a:custGeom>
          <a:solidFill>
            <a:srgbClr val="29702A"/>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6" name="Google Shape;9732;p77">
            <a:extLst>
              <a:ext uri="{FF2B5EF4-FFF2-40B4-BE49-F238E27FC236}">
                <a16:creationId xmlns:a16="http://schemas.microsoft.com/office/drawing/2014/main" id="{B074A4B1-5B9C-37BC-7590-F5DE2E8E8576}"/>
              </a:ext>
            </a:extLst>
          </p:cNvPr>
          <p:cNvSpPr/>
          <p:nvPr/>
        </p:nvSpPr>
        <p:spPr>
          <a:xfrm>
            <a:off x="10972800" y="5390879"/>
            <a:ext cx="711200" cy="746980"/>
          </a:xfrm>
          <a:custGeom>
            <a:avLst/>
            <a:gdLst/>
            <a:ahLst/>
            <a:cxnLst/>
            <a:rect l="l" t="t" r="r" b="b"/>
            <a:pathLst>
              <a:path w="12005" h="11060" extrusionOk="0">
                <a:moveTo>
                  <a:pt x="2049" y="2049"/>
                </a:moveTo>
                <a:cubicBezTo>
                  <a:pt x="2238" y="2049"/>
                  <a:pt x="2395" y="2206"/>
                  <a:pt x="2395" y="2395"/>
                </a:cubicBezTo>
                <a:cubicBezTo>
                  <a:pt x="2395" y="2584"/>
                  <a:pt x="2238" y="2742"/>
                  <a:pt x="2049" y="2742"/>
                </a:cubicBezTo>
                <a:cubicBezTo>
                  <a:pt x="1860" y="2742"/>
                  <a:pt x="1702" y="2584"/>
                  <a:pt x="1702" y="2395"/>
                </a:cubicBezTo>
                <a:cubicBezTo>
                  <a:pt x="1734" y="2206"/>
                  <a:pt x="1860" y="2049"/>
                  <a:pt x="2049" y="2049"/>
                </a:cubicBezTo>
                <a:close/>
                <a:moveTo>
                  <a:pt x="9736" y="2049"/>
                </a:moveTo>
                <a:cubicBezTo>
                  <a:pt x="9925" y="2049"/>
                  <a:pt x="10082" y="2206"/>
                  <a:pt x="10082" y="2395"/>
                </a:cubicBezTo>
                <a:cubicBezTo>
                  <a:pt x="10082" y="2584"/>
                  <a:pt x="9925" y="2742"/>
                  <a:pt x="9736" y="2742"/>
                </a:cubicBezTo>
                <a:cubicBezTo>
                  <a:pt x="9515" y="2742"/>
                  <a:pt x="9358" y="2584"/>
                  <a:pt x="9358" y="2395"/>
                </a:cubicBezTo>
                <a:cubicBezTo>
                  <a:pt x="9358" y="2206"/>
                  <a:pt x="9515" y="2049"/>
                  <a:pt x="9736" y="2049"/>
                </a:cubicBezTo>
                <a:close/>
                <a:moveTo>
                  <a:pt x="2049" y="3719"/>
                </a:moveTo>
                <a:lnTo>
                  <a:pt x="3151" y="5514"/>
                </a:lnTo>
                <a:lnTo>
                  <a:pt x="946" y="5514"/>
                </a:lnTo>
                <a:lnTo>
                  <a:pt x="2049" y="3719"/>
                </a:lnTo>
                <a:close/>
                <a:moveTo>
                  <a:pt x="9736" y="3719"/>
                </a:moveTo>
                <a:lnTo>
                  <a:pt x="10838" y="5514"/>
                </a:lnTo>
                <a:lnTo>
                  <a:pt x="8633" y="5514"/>
                </a:lnTo>
                <a:lnTo>
                  <a:pt x="9736" y="3719"/>
                </a:lnTo>
                <a:close/>
                <a:moveTo>
                  <a:pt x="3435" y="6207"/>
                </a:moveTo>
                <a:cubicBezTo>
                  <a:pt x="3466" y="6964"/>
                  <a:pt x="2836" y="7594"/>
                  <a:pt x="2049" y="7594"/>
                </a:cubicBezTo>
                <a:cubicBezTo>
                  <a:pt x="1292" y="7594"/>
                  <a:pt x="662" y="6964"/>
                  <a:pt x="662" y="6207"/>
                </a:cubicBezTo>
                <a:close/>
                <a:moveTo>
                  <a:pt x="11090" y="6207"/>
                </a:moveTo>
                <a:cubicBezTo>
                  <a:pt x="11090" y="6964"/>
                  <a:pt x="10460" y="7594"/>
                  <a:pt x="9736" y="7594"/>
                </a:cubicBezTo>
                <a:cubicBezTo>
                  <a:pt x="8980" y="7594"/>
                  <a:pt x="8350" y="6964"/>
                  <a:pt x="8350" y="6207"/>
                </a:cubicBezTo>
                <a:close/>
                <a:moveTo>
                  <a:pt x="5892" y="663"/>
                </a:moveTo>
                <a:cubicBezTo>
                  <a:pt x="6113" y="663"/>
                  <a:pt x="6270" y="820"/>
                  <a:pt x="6270" y="1009"/>
                </a:cubicBezTo>
                <a:lnTo>
                  <a:pt x="6270" y="8980"/>
                </a:lnTo>
                <a:lnTo>
                  <a:pt x="5546" y="8980"/>
                </a:lnTo>
                <a:lnTo>
                  <a:pt x="5546" y="1009"/>
                </a:lnTo>
                <a:cubicBezTo>
                  <a:pt x="5546" y="820"/>
                  <a:pt x="5703" y="663"/>
                  <a:pt x="5892" y="663"/>
                </a:cubicBezTo>
                <a:close/>
                <a:moveTo>
                  <a:pt x="8003" y="9673"/>
                </a:moveTo>
                <a:cubicBezTo>
                  <a:pt x="8192" y="9673"/>
                  <a:pt x="8350" y="9830"/>
                  <a:pt x="8350" y="10020"/>
                </a:cubicBezTo>
                <a:lnTo>
                  <a:pt x="8350" y="10398"/>
                </a:lnTo>
                <a:lnTo>
                  <a:pt x="3466" y="10398"/>
                </a:lnTo>
                <a:lnTo>
                  <a:pt x="3466" y="10020"/>
                </a:lnTo>
                <a:cubicBezTo>
                  <a:pt x="3466" y="9830"/>
                  <a:pt x="3624" y="9673"/>
                  <a:pt x="3813" y="9673"/>
                </a:cubicBezTo>
                <a:close/>
                <a:moveTo>
                  <a:pt x="5955" y="1"/>
                </a:moveTo>
                <a:cubicBezTo>
                  <a:pt x="5357" y="1"/>
                  <a:pt x="4916" y="474"/>
                  <a:pt x="4916" y="1009"/>
                </a:cubicBezTo>
                <a:lnTo>
                  <a:pt x="4916" y="1167"/>
                </a:lnTo>
                <a:cubicBezTo>
                  <a:pt x="3970" y="1671"/>
                  <a:pt x="3655" y="1891"/>
                  <a:pt x="3057" y="1954"/>
                </a:cubicBezTo>
                <a:cubicBezTo>
                  <a:pt x="2899" y="1608"/>
                  <a:pt x="2553" y="1324"/>
                  <a:pt x="2112" y="1324"/>
                </a:cubicBezTo>
                <a:cubicBezTo>
                  <a:pt x="1734" y="1324"/>
                  <a:pt x="1387" y="1576"/>
                  <a:pt x="1166" y="1923"/>
                </a:cubicBezTo>
                <a:cubicBezTo>
                  <a:pt x="946" y="1891"/>
                  <a:pt x="694" y="1797"/>
                  <a:pt x="505" y="1734"/>
                </a:cubicBezTo>
                <a:cubicBezTo>
                  <a:pt x="454" y="1708"/>
                  <a:pt x="404" y="1697"/>
                  <a:pt x="355" y="1697"/>
                </a:cubicBezTo>
                <a:cubicBezTo>
                  <a:pt x="224" y="1697"/>
                  <a:pt x="110" y="1784"/>
                  <a:pt x="64" y="1923"/>
                </a:cubicBezTo>
                <a:cubicBezTo>
                  <a:pt x="1" y="2112"/>
                  <a:pt x="64" y="2301"/>
                  <a:pt x="284" y="2364"/>
                </a:cubicBezTo>
                <a:cubicBezTo>
                  <a:pt x="536" y="2458"/>
                  <a:pt x="820" y="2553"/>
                  <a:pt x="1135" y="2616"/>
                </a:cubicBezTo>
                <a:cubicBezTo>
                  <a:pt x="1229" y="2899"/>
                  <a:pt x="1387" y="3151"/>
                  <a:pt x="1607" y="3277"/>
                </a:cubicBezTo>
                <a:lnTo>
                  <a:pt x="127" y="5703"/>
                </a:lnTo>
                <a:cubicBezTo>
                  <a:pt x="64" y="5735"/>
                  <a:pt x="64" y="5829"/>
                  <a:pt x="64" y="5892"/>
                </a:cubicBezTo>
                <a:lnTo>
                  <a:pt x="64" y="6239"/>
                </a:lnTo>
                <a:cubicBezTo>
                  <a:pt x="64" y="7405"/>
                  <a:pt x="1009" y="8350"/>
                  <a:pt x="2175" y="8350"/>
                </a:cubicBezTo>
                <a:cubicBezTo>
                  <a:pt x="3309" y="8350"/>
                  <a:pt x="4254" y="7405"/>
                  <a:pt x="4254" y="6239"/>
                </a:cubicBezTo>
                <a:lnTo>
                  <a:pt x="4254" y="5892"/>
                </a:lnTo>
                <a:cubicBezTo>
                  <a:pt x="4254" y="5829"/>
                  <a:pt x="4254" y="5766"/>
                  <a:pt x="4222" y="5703"/>
                </a:cubicBezTo>
                <a:lnTo>
                  <a:pt x="2710" y="3277"/>
                </a:lnTo>
                <a:cubicBezTo>
                  <a:pt x="2962" y="3183"/>
                  <a:pt x="3120" y="2931"/>
                  <a:pt x="3183" y="2647"/>
                </a:cubicBezTo>
                <a:cubicBezTo>
                  <a:pt x="3844" y="2553"/>
                  <a:pt x="4222" y="2332"/>
                  <a:pt x="4947" y="1954"/>
                </a:cubicBezTo>
                <a:lnTo>
                  <a:pt x="4947" y="8980"/>
                </a:lnTo>
                <a:lnTo>
                  <a:pt x="3939" y="8980"/>
                </a:lnTo>
                <a:cubicBezTo>
                  <a:pt x="3340" y="8980"/>
                  <a:pt x="2899" y="9421"/>
                  <a:pt x="2899" y="9988"/>
                </a:cubicBezTo>
                <a:lnTo>
                  <a:pt x="2899" y="10713"/>
                </a:lnTo>
                <a:cubicBezTo>
                  <a:pt x="2899" y="10902"/>
                  <a:pt x="3057" y="11059"/>
                  <a:pt x="3246" y="11059"/>
                </a:cubicBezTo>
                <a:lnTo>
                  <a:pt x="8822" y="11059"/>
                </a:lnTo>
                <a:cubicBezTo>
                  <a:pt x="9011" y="11059"/>
                  <a:pt x="9169" y="10902"/>
                  <a:pt x="9169" y="10713"/>
                </a:cubicBezTo>
                <a:lnTo>
                  <a:pt x="9169" y="9988"/>
                </a:lnTo>
                <a:cubicBezTo>
                  <a:pt x="9169" y="9389"/>
                  <a:pt x="8696" y="8980"/>
                  <a:pt x="8129" y="8980"/>
                </a:cubicBezTo>
                <a:lnTo>
                  <a:pt x="7089" y="8980"/>
                </a:lnTo>
                <a:lnTo>
                  <a:pt x="7089" y="1954"/>
                </a:lnTo>
                <a:cubicBezTo>
                  <a:pt x="7814" y="2332"/>
                  <a:pt x="8224" y="2553"/>
                  <a:pt x="8885" y="2647"/>
                </a:cubicBezTo>
                <a:cubicBezTo>
                  <a:pt x="8980" y="2931"/>
                  <a:pt x="9137" y="3120"/>
                  <a:pt x="9358" y="3277"/>
                </a:cubicBezTo>
                <a:lnTo>
                  <a:pt x="7877" y="5703"/>
                </a:lnTo>
                <a:cubicBezTo>
                  <a:pt x="7814" y="5735"/>
                  <a:pt x="7814" y="5829"/>
                  <a:pt x="7814" y="5892"/>
                </a:cubicBezTo>
                <a:lnTo>
                  <a:pt x="7814" y="6239"/>
                </a:lnTo>
                <a:cubicBezTo>
                  <a:pt x="7814" y="7405"/>
                  <a:pt x="8759" y="8350"/>
                  <a:pt x="9925" y="8350"/>
                </a:cubicBezTo>
                <a:cubicBezTo>
                  <a:pt x="11059" y="8350"/>
                  <a:pt x="12004" y="7405"/>
                  <a:pt x="12004" y="6239"/>
                </a:cubicBezTo>
                <a:lnTo>
                  <a:pt x="12004" y="5892"/>
                </a:lnTo>
                <a:cubicBezTo>
                  <a:pt x="12004" y="5829"/>
                  <a:pt x="12004" y="5766"/>
                  <a:pt x="11973" y="5703"/>
                </a:cubicBezTo>
                <a:lnTo>
                  <a:pt x="10460" y="3277"/>
                </a:lnTo>
                <a:cubicBezTo>
                  <a:pt x="10523" y="3151"/>
                  <a:pt x="10681" y="2899"/>
                  <a:pt x="10744" y="2616"/>
                </a:cubicBezTo>
                <a:cubicBezTo>
                  <a:pt x="11027" y="2553"/>
                  <a:pt x="11343" y="2458"/>
                  <a:pt x="11626" y="2364"/>
                </a:cubicBezTo>
                <a:cubicBezTo>
                  <a:pt x="11815" y="2269"/>
                  <a:pt x="11878" y="2080"/>
                  <a:pt x="11815" y="1923"/>
                </a:cubicBezTo>
                <a:cubicBezTo>
                  <a:pt x="11746" y="1784"/>
                  <a:pt x="11626" y="1697"/>
                  <a:pt x="11505" y="1697"/>
                </a:cubicBezTo>
                <a:cubicBezTo>
                  <a:pt x="11461" y="1697"/>
                  <a:pt x="11416" y="1708"/>
                  <a:pt x="11374" y="1734"/>
                </a:cubicBezTo>
                <a:cubicBezTo>
                  <a:pt x="11122" y="1797"/>
                  <a:pt x="10933" y="1891"/>
                  <a:pt x="10712" y="1923"/>
                </a:cubicBezTo>
                <a:cubicBezTo>
                  <a:pt x="10555" y="1576"/>
                  <a:pt x="10208" y="1324"/>
                  <a:pt x="9767" y="1324"/>
                </a:cubicBezTo>
                <a:cubicBezTo>
                  <a:pt x="9326" y="1324"/>
                  <a:pt x="8980" y="1576"/>
                  <a:pt x="8822" y="1954"/>
                </a:cubicBezTo>
                <a:cubicBezTo>
                  <a:pt x="8224" y="1828"/>
                  <a:pt x="7908" y="1639"/>
                  <a:pt x="6963" y="1167"/>
                </a:cubicBezTo>
                <a:lnTo>
                  <a:pt x="6963" y="1009"/>
                </a:lnTo>
                <a:cubicBezTo>
                  <a:pt x="6963" y="411"/>
                  <a:pt x="6491" y="1"/>
                  <a:pt x="5955" y="1"/>
                </a:cubicBezTo>
                <a:close/>
              </a:path>
            </a:pathLst>
          </a:custGeom>
          <a:solidFill>
            <a:srgbClr val="29702A"/>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7" name="Google Shape;9942;p78">
            <a:extLst>
              <a:ext uri="{FF2B5EF4-FFF2-40B4-BE49-F238E27FC236}">
                <a16:creationId xmlns:a16="http://schemas.microsoft.com/office/drawing/2014/main" id="{C5978C4D-5247-702B-E216-B67629C27D2C}"/>
              </a:ext>
            </a:extLst>
          </p:cNvPr>
          <p:cNvSpPr/>
          <p:nvPr/>
        </p:nvSpPr>
        <p:spPr>
          <a:xfrm>
            <a:off x="10972801" y="2499205"/>
            <a:ext cx="711200" cy="742018"/>
          </a:xfrm>
          <a:custGeom>
            <a:avLst/>
            <a:gdLst/>
            <a:ahLst/>
            <a:cxnLst/>
            <a:rect l="l" t="t" r="r" b="b"/>
            <a:pathLst>
              <a:path w="11752" h="11690" extrusionOk="0">
                <a:moveTo>
                  <a:pt x="5923" y="694"/>
                </a:moveTo>
                <a:cubicBezTo>
                  <a:pt x="6490" y="694"/>
                  <a:pt x="6963" y="1166"/>
                  <a:pt x="6963" y="1765"/>
                </a:cubicBezTo>
                <a:cubicBezTo>
                  <a:pt x="6963" y="2332"/>
                  <a:pt x="6490" y="2805"/>
                  <a:pt x="5923" y="2805"/>
                </a:cubicBezTo>
                <a:cubicBezTo>
                  <a:pt x="5325" y="2805"/>
                  <a:pt x="4852" y="2332"/>
                  <a:pt x="4852" y="1765"/>
                </a:cubicBezTo>
                <a:cubicBezTo>
                  <a:pt x="4852" y="1229"/>
                  <a:pt x="5325" y="694"/>
                  <a:pt x="5923" y="694"/>
                </a:cubicBezTo>
                <a:close/>
                <a:moveTo>
                  <a:pt x="2489" y="3466"/>
                </a:moveTo>
                <a:cubicBezTo>
                  <a:pt x="2678" y="3466"/>
                  <a:pt x="2836" y="3624"/>
                  <a:pt x="2836" y="3813"/>
                </a:cubicBezTo>
                <a:lnTo>
                  <a:pt x="2836" y="4916"/>
                </a:lnTo>
                <a:cubicBezTo>
                  <a:pt x="2678" y="4947"/>
                  <a:pt x="2584" y="5042"/>
                  <a:pt x="2458" y="5168"/>
                </a:cubicBezTo>
                <a:cubicBezTo>
                  <a:pt x="2363" y="5231"/>
                  <a:pt x="2300" y="5357"/>
                  <a:pt x="2237" y="5420"/>
                </a:cubicBezTo>
                <a:cubicBezTo>
                  <a:pt x="2174" y="5357"/>
                  <a:pt x="2143" y="5262"/>
                  <a:pt x="2143" y="5199"/>
                </a:cubicBezTo>
                <a:lnTo>
                  <a:pt x="2143" y="3813"/>
                </a:lnTo>
                <a:cubicBezTo>
                  <a:pt x="2143" y="3624"/>
                  <a:pt x="2300" y="3466"/>
                  <a:pt x="2489" y="3466"/>
                </a:cubicBezTo>
                <a:close/>
                <a:moveTo>
                  <a:pt x="9326" y="3466"/>
                </a:moveTo>
                <a:cubicBezTo>
                  <a:pt x="9546" y="3466"/>
                  <a:pt x="9704" y="3624"/>
                  <a:pt x="9704" y="3813"/>
                </a:cubicBezTo>
                <a:lnTo>
                  <a:pt x="9704" y="5199"/>
                </a:lnTo>
                <a:cubicBezTo>
                  <a:pt x="9704" y="5262"/>
                  <a:pt x="9641" y="5357"/>
                  <a:pt x="9578" y="5420"/>
                </a:cubicBezTo>
                <a:cubicBezTo>
                  <a:pt x="9546" y="5294"/>
                  <a:pt x="9452" y="5231"/>
                  <a:pt x="9389" y="5168"/>
                </a:cubicBezTo>
                <a:cubicBezTo>
                  <a:pt x="9263" y="5042"/>
                  <a:pt x="9137" y="4947"/>
                  <a:pt x="8979" y="4916"/>
                </a:cubicBezTo>
                <a:lnTo>
                  <a:pt x="8979" y="3813"/>
                </a:lnTo>
                <a:cubicBezTo>
                  <a:pt x="9011" y="3624"/>
                  <a:pt x="9168" y="3466"/>
                  <a:pt x="9326" y="3466"/>
                </a:cubicBezTo>
                <a:close/>
                <a:moveTo>
                  <a:pt x="5923" y="3466"/>
                </a:moveTo>
                <a:cubicBezTo>
                  <a:pt x="6900" y="3466"/>
                  <a:pt x="7814" y="4096"/>
                  <a:pt x="8160" y="4947"/>
                </a:cubicBezTo>
                <a:cubicBezTo>
                  <a:pt x="8066" y="5010"/>
                  <a:pt x="8003" y="5042"/>
                  <a:pt x="7971" y="5105"/>
                </a:cubicBezTo>
                <a:lnTo>
                  <a:pt x="6081" y="6963"/>
                </a:lnTo>
                <a:cubicBezTo>
                  <a:pt x="6018" y="6995"/>
                  <a:pt x="5955" y="7089"/>
                  <a:pt x="5923" y="7152"/>
                </a:cubicBezTo>
                <a:cubicBezTo>
                  <a:pt x="5860" y="7089"/>
                  <a:pt x="5797" y="7026"/>
                  <a:pt x="5766" y="6963"/>
                </a:cubicBezTo>
                <a:lnTo>
                  <a:pt x="3876" y="5105"/>
                </a:lnTo>
                <a:cubicBezTo>
                  <a:pt x="3781" y="5042"/>
                  <a:pt x="3750" y="5010"/>
                  <a:pt x="3655" y="4947"/>
                </a:cubicBezTo>
                <a:cubicBezTo>
                  <a:pt x="4033" y="4096"/>
                  <a:pt x="4915" y="3466"/>
                  <a:pt x="5923" y="3466"/>
                </a:cubicBezTo>
                <a:close/>
                <a:moveTo>
                  <a:pt x="10744" y="2049"/>
                </a:moveTo>
                <a:cubicBezTo>
                  <a:pt x="10964" y="2049"/>
                  <a:pt x="11122" y="2206"/>
                  <a:pt x="11122" y="2395"/>
                </a:cubicBezTo>
                <a:lnTo>
                  <a:pt x="11122" y="6144"/>
                </a:lnTo>
                <a:lnTo>
                  <a:pt x="11059" y="6144"/>
                </a:lnTo>
                <a:cubicBezTo>
                  <a:pt x="11059" y="6333"/>
                  <a:pt x="11027" y="6491"/>
                  <a:pt x="10901" y="6648"/>
                </a:cubicBezTo>
                <a:lnTo>
                  <a:pt x="9263" y="9421"/>
                </a:lnTo>
                <a:cubicBezTo>
                  <a:pt x="9105" y="9673"/>
                  <a:pt x="9011" y="9956"/>
                  <a:pt x="9011" y="10271"/>
                </a:cubicBezTo>
                <a:lnTo>
                  <a:pt x="9011" y="10933"/>
                </a:lnTo>
                <a:lnTo>
                  <a:pt x="6270" y="10933"/>
                </a:lnTo>
                <a:lnTo>
                  <a:pt x="6270" y="8097"/>
                </a:lnTo>
                <a:cubicBezTo>
                  <a:pt x="6270" y="7845"/>
                  <a:pt x="6396" y="7593"/>
                  <a:pt x="6585" y="7404"/>
                </a:cubicBezTo>
                <a:lnTo>
                  <a:pt x="8475" y="5546"/>
                </a:lnTo>
                <a:cubicBezTo>
                  <a:pt x="8538" y="5483"/>
                  <a:pt x="8625" y="5451"/>
                  <a:pt x="8712" y="5451"/>
                </a:cubicBezTo>
                <a:cubicBezTo>
                  <a:pt x="8798" y="5451"/>
                  <a:pt x="8885" y="5483"/>
                  <a:pt x="8948" y="5546"/>
                </a:cubicBezTo>
                <a:cubicBezTo>
                  <a:pt x="9074" y="5672"/>
                  <a:pt x="9074" y="5892"/>
                  <a:pt x="8948" y="6018"/>
                </a:cubicBezTo>
                <a:lnTo>
                  <a:pt x="7751" y="7215"/>
                </a:lnTo>
                <a:cubicBezTo>
                  <a:pt x="7656" y="7310"/>
                  <a:pt x="7656" y="7562"/>
                  <a:pt x="7751" y="7656"/>
                </a:cubicBezTo>
                <a:cubicBezTo>
                  <a:pt x="7814" y="7719"/>
                  <a:pt x="7908" y="7751"/>
                  <a:pt x="7999" y="7751"/>
                </a:cubicBezTo>
                <a:cubicBezTo>
                  <a:pt x="8089" y="7751"/>
                  <a:pt x="8176" y="7719"/>
                  <a:pt x="8223" y="7656"/>
                </a:cubicBezTo>
                <a:lnTo>
                  <a:pt x="10082" y="5829"/>
                </a:lnTo>
                <a:cubicBezTo>
                  <a:pt x="10271" y="5609"/>
                  <a:pt x="10397" y="5388"/>
                  <a:pt x="10397" y="5105"/>
                </a:cubicBezTo>
                <a:lnTo>
                  <a:pt x="10397" y="2395"/>
                </a:lnTo>
                <a:cubicBezTo>
                  <a:pt x="10397" y="2206"/>
                  <a:pt x="10555" y="2049"/>
                  <a:pt x="10744" y="2049"/>
                </a:cubicBezTo>
                <a:close/>
                <a:moveTo>
                  <a:pt x="1103" y="2080"/>
                </a:moveTo>
                <a:cubicBezTo>
                  <a:pt x="1292" y="2080"/>
                  <a:pt x="1450" y="2238"/>
                  <a:pt x="1450" y="2427"/>
                </a:cubicBezTo>
                <a:lnTo>
                  <a:pt x="1450" y="5168"/>
                </a:lnTo>
                <a:cubicBezTo>
                  <a:pt x="1450" y="5420"/>
                  <a:pt x="1576" y="5672"/>
                  <a:pt x="1796" y="5861"/>
                </a:cubicBezTo>
                <a:lnTo>
                  <a:pt x="3624" y="7719"/>
                </a:lnTo>
                <a:cubicBezTo>
                  <a:pt x="3687" y="7782"/>
                  <a:pt x="3781" y="7814"/>
                  <a:pt x="3872" y="7814"/>
                </a:cubicBezTo>
                <a:cubicBezTo>
                  <a:pt x="3962" y="7814"/>
                  <a:pt x="4049" y="7782"/>
                  <a:pt x="4096" y="7719"/>
                </a:cubicBezTo>
                <a:cubicBezTo>
                  <a:pt x="4222" y="7593"/>
                  <a:pt x="4222" y="7373"/>
                  <a:pt x="4096" y="7247"/>
                </a:cubicBezTo>
                <a:lnTo>
                  <a:pt x="2930" y="6050"/>
                </a:lnTo>
                <a:cubicBezTo>
                  <a:pt x="2804" y="5955"/>
                  <a:pt x="2804" y="5703"/>
                  <a:pt x="2930" y="5577"/>
                </a:cubicBezTo>
                <a:cubicBezTo>
                  <a:pt x="2978" y="5530"/>
                  <a:pt x="3064" y="5506"/>
                  <a:pt x="3155" y="5506"/>
                </a:cubicBezTo>
                <a:cubicBezTo>
                  <a:pt x="3245" y="5506"/>
                  <a:pt x="3340" y="5530"/>
                  <a:pt x="3403" y="5577"/>
                </a:cubicBezTo>
                <a:lnTo>
                  <a:pt x="5293" y="7436"/>
                </a:lnTo>
                <a:cubicBezTo>
                  <a:pt x="5482" y="7625"/>
                  <a:pt x="5608" y="7877"/>
                  <a:pt x="5608" y="8161"/>
                </a:cubicBezTo>
                <a:lnTo>
                  <a:pt x="5608" y="10996"/>
                </a:lnTo>
                <a:lnTo>
                  <a:pt x="2836" y="10996"/>
                </a:lnTo>
                <a:lnTo>
                  <a:pt x="2836" y="10303"/>
                </a:lnTo>
                <a:cubicBezTo>
                  <a:pt x="2804" y="10051"/>
                  <a:pt x="2710" y="9736"/>
                  <a:pt x="2552" y="9452"/>
                </a:cubicBezTo>
                <a:lnTo>
                  <a:pt x="914" y="6680"/>
                </a:lnTo>
                <a:cubicBezTo>
                  <a:pt x="851" y="6522"/>
                  <a:pt x="757" y="6333"/>
                  <a:pt x="757" y="6176"/>
                </a:cubicBezTo>
                <a:lnTo>
                  <a:pt x="757" y="2427"/>
                </a:lnTo>
                <a:cubicBezTo>
                  <a:pt x="757" y="2238"/>
                  <a:pt x="914" y="2080"/>
                  <a:pt x="1103" y="2080"/>
                </a:cubicBezTo>
                <a:close/>
                <a:moveTo>
                  <a:pt x="5860" y="1"/>
                </a:moveTo>
                <a:cubicBezTo>
                  <a:pt x="4915" y="1"/>
                  <a:pt x="4128" y="788"/>
                  <a:pt x="4128" y="1734"/>
                </a:cubicBezTo>
                <a:cubicBezTo>
                  <a:pt x="4128" y="2206"/>
                  <a:pt x="4348" y="2647"/>
                  <a:pt x="4695" y="2994"/>
                </a:cubicBezTo>
                <a:cubicBezTo>
                  <a:pt x="4411" y="3120"/>
                  <a:pt x="4191" y="3214"/>
                  <a:pt x="3939" y="3435"/>
                </a:cubicBezTo>
                <a:cubicBezTo>
                  <a:pt x="3750" y="3592"/>
                  <a:pt x="3592" y="3750"/>
                  <a:pt x="3435" y="3939"/>
                </a:cubicBezTo>
                <a:lnTo>
                  <a:pt x="3435" y="3813"/>
                </a:lnTo>
                <a:cubicBezTo>
                  <a:pt x="3435" y="3246"/>
                  <a:pt x="2962" y="2805"/>
                  <a:pt x="2395" y="2805"/>
                </a:cubicBezTo>
                <a:cubicBezTo>
                  <a:pt x="2300" y="2805"/>
                  <a:pt x="2174" y="2836"/>
                  <a:pt x="2048" y="2836"/>
                </a:cubicBezTo>
                <a:lnTo>
                  <a:pt x="2048" y="2427"/>
                </a:lnTo>
                <a:cubicBezTo>
                  <a:pt x="2048" y="1891"/>
                  <a:pt x="1576" y="1418"/>
                  <a:pt x="1040" y="1418"/>
                </a:cubicBezTo>
                <a:cubicBezTo>
                  <a:pt x="473" y="1418"/>
                  <a:pt x="0" y="1891"/>
                  <a:pt x="0" y="2427"/>
                </a:cubicBezTo>
                <a:lnTo>
                  <a:pt x="0" y="6176"/>
                </a:lnTo>
                <a:cubicBezTo>
                  <a:pt x="0" y="6491"/>
                  <a:pt x="95" y="6806"/>
                  <a:pt x="253" y="7026"/>
                </a:cubicBezTo>
                <a:lnTo>
                  <a:pt x="1891" y="9799"/>
                </a:lnTo>
                <a:cubicBezTo>
                  <a:pt x="1985" y="9956"/>
                  <a:pt x="2048" y="10145"/>
                  <a:pt x="2048" y="10303"/>
                </a:cubicBezTo>
                <a:lnTo>
                  <a:pt x="2048" y="11342"/>
                </a:lnTo>
                <a:cubicBezTo>
                  <a:pt x="2048" y="11532"/>
                  <a:pt x="2206" y="11689"/>
                  <a:pt x="2395" y="11689"/>
                </a:cubicBezTo>
                <a:lnTo>
                  <a:pt x="9294" y="11689"/>
                </a:lnTo>
                <a:cubicBezTo>
                  <a:pt x="9483" y="11689"/>
                  <a:pt x="9641" y="11532"/>
                  <a:pt x="9641" y="11342"/>
                </a:cubicBezTo>
                <a:lnTo>
                  <a:pt x="9641" y="10303"/>
                </a:lnTo>
                <a:cubicBezTo>
                  <a:pt x="9641" y="10114"/>
                  <a:pt x="9704" y="9956"/>
                  <a:pt x="9799" y="9799"/>
                </a:cubicBezTo>
                <a:lnTo>
                  <a:pt x="11468" y="7026"/>
                </a:lnTo>
                <a:cubicBezTo>
                  <a:pt x="11626" y="6774"/>
                  <a:pt x="11689" y="6491"/>
                  <a:pt x="11689" y="6176"/>
                </a:cubicBezTo>
                <a:lnTo>
                  <a:pt x="11689" y="2427"/>
                </a:lnTo>
                <a:cubicBezTo>
                  <a:pt x="11752" y="1891"/>
                  <a:pt x="11279" y="1418"/>
                  <a:pt x="10712" y="1418"/>
                </a:cubicBezTo>
                <a:cubicBezTo>
                  <a:pt x="10177" y="1418"/>
                  <a:pt x="9704" y="1891"/>
                  <a:pt x="9704" y="2427"/>
                </a:cubicBezTo>
                <a:lnTo>
                  <a:pt x="9704" y="2836"/>
                </a:lnTo>
                <a:cubicBezTo>
                  <a:pt x="9578" y="2805"/>
                  <a:pt x="9452" y="2805"/>
                  <a:pt x="9326" y="2805"/>
                </a:cubicBezTo>
                <a:cubicBezTo>
                  <a:pt x="8790" y="2805"/>
                  <a:pt x="8318" y="3246"/>
                  <a:pt x="8318" y="3813"/>
                </a:cubicBezTo>
                <a:lnTo>
                  <a:pt x="8318" y="3939"/>
                </a:lnTo>
                <a:cubicBezTo>
                  <a:pt x="8160" y="3750"/>
                  <a:pt x="8003" y="3592"/>
                  <a:pt x="7814" y="3435"/>
                </a:cubicBezTo>
                <a:cubicBezTo>
                  <a:pt x="7562" y="3246"/>
                  <a:pt x="7341" y="3088"/>
                  <a:pt x="7058" y="2994"/>
                </a:cubicBezTo>
                <a:cubicBezTo>
                  <a:pt x="7404" y="2647"/>
                  <a:pt x="7593" y="2206"/>
                  <a:pt x="7593" y="1734"/>
                </a:cubicBezTo>
                <a:cubicBezTo>
                  <a:pt x="7593" y="788"/>
                  <a:pt x="6806" y="1"/>
                  <a:pt x="5860" y="1"/>
                </a:cubicBezTo>
                <a:close/>
              </a:path>
            </a:pathLst>
          </a:custGeom>
          <a:solidFill>
            <a:srgbClr val="29702A"/>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nvGrpSpPr>
          <p:cNvPr id="28" name="Google Shape;9561;p77">
            <a:extLst>
              <a:ext uri="{FF2B5EF4-FFF2-40B4-BE49-F238E27FC236}">
                <a16:creationId xmlns:a16="http://schemas.microsoft.com/office/drawing/2014/main" id="{C2E9A35B-47F1-8CCF-C720-28585D7FDF2B}"/>
              </a:ext>
            </a:extLst>
          </p:cNvPr>
          <p:cNvGrpSpPr/>
          <p:nvPr/>
        </p:nvGrpSpPr>
        <p:grpSpPr>
          <a:xfrm>
            <a:off x="10972800" y="3896315"/>
            <a:ext cx="762000" cy="708331"/>
            <a:chOff x="-64764500" y="2280550"/>
            <a:chExt cx="316650" cy="319800"/>
          </a:xfrm>
          <a:solidFill>
            <a:srgbClr val="29702A"/>
          </a:solidFill>
        </p:grpSpPr>
        <p:sp>
          <p:nvSpPr>
            <p:cNvPr id="29" name="Google Shape;9562;p77">
              <a:extLst>
                <a:ext uri="{FF2B5EF4-FFF2-40B4-BE49-F238E27FC236}">
                  <a16:creationId xmlns:a16="http://schemas.microsoft.com/office/drawing/2014/main" id="{1BAE2C8B-3C53-BE55-37F1-91E6B859BC92}"/>
                </a:ext>
              </a:extLst>
            </p:cNvPr>
            <p:cNvSpPr/>
            <p:nvPr/>
          </p:nvSpPr>
          <p:spPr>
            <a:xfrm>
              <a:off x="-64764500" y="2280550"/>
              <a:ext cx="316650" cy="319800"/>
            </a:xfrm>
            <a:custGeom>
              <a:avLst/>
              <a:gdLst/>
              <a:ahLst/>
              <a:cxnLst/>
              <a:rect l="l" t="t" r="r" b="b"/>
              <a:pathLst>
                <a:path w="12666" h="12792" extrusionOk="0">
                  <a:moveTo>
                    <a:pt x="11405" y="820"/>
                  </a:moveTo>
                  <a:cubicBezTo>
                    <a:pt x="11657" y="820"/>
                    <a:pt x="11815" y="1009"/>
                    <a:pt x="11815" y="1261"/>
                  </a:cubicBezTo>
                  <a:cubicBezTo>
                    <a:pt x="11815" y="1481"/>
                    <a:pt x="11657" y="1670"/>
                    <a:pt x="11405" y="1670"/>
                  </a:cubicBezTo>
                  <a:lnTo>
                    <a:pt x="1229" y="1670"/>
                  </a:lnTo>
                  <a:cubicBezTo>
                    <a:pt x="977" y="1670"/>
                    <a:pt x="788" y="1481"/>
                    <a:pt x="788" y="1261"/>
                  </a:cubicBezTo>
                  <a:cubicBezTo>
                    <a:pt x="788" y="1009"/>
                    <a:pt x="977" y="820"/>
                    <a:pt x="1229" y="820"/>
                  </a:cubicBezTo>
                  <a:close/>
                  <a:moveTo>
                    <a:pt x="10996" y="2521"/>
                  </a:moveTo>
                  <a:lnTo>
                    <a:pt x="10996" y="8286"/>
                  </a:lnTo>
                  <a:lnTo>
                    <a:pt x="1607" y="8286"/>
                  </a:lnTo>
                  <a:lnTo>
                    <a:pt x="1607" y="2521"/>
                  </a:lnTo>
                  <a:close/>
                  <a:moveTo>
                    <a:pt x="6302" y="11027"/>
                  </a:moveTo>
                  <a:cubicBezTo>
                    <a:pt x="6554" y="11027"/>
                    <a:pt x="6743" y="11216"/>
                    <a:pt x="6743" y="11437"/>
                  </a:cubicBezTo>
                  <a:cubicBezTo>
                    <a:pt x="6743" y="11689"/>
                    <a:pt x="6522" y="11878"/>
                    <a:pt x="6302" y="11878"/>
                  </a:cubicBezTo>
                  <a:cubicBezTo>
                    <a:pt x="6050" y="11878"/>
                    <a:pt x="5892" y="11689"/>
                    <a:pt x="5892" y="11437"/>
                  </a:cubicBezTo>
                  <a:cubicBezTo>
                    <a:pt x="5892" y="11216"/>
                    <a:pt x="6113" y="11027"/>
                    <a:pt x="6302" y="11027"/>
                  </a:cubicBezTo>
                  <a:close/>
                  <a:moveTo>
                    <a:pt x="1229" y="1"/>
                  </a:moveTo>
                  <a:cubicBezTo>
                    <a:pt x="536" y="1"/>
                    <a:pt x="1" y="536"/>
                    <a:pt x="1" y="1261"/>
                  </a:cubicBezTo>
                  <a:cubicBezTo>
                    <a:pt x="1" y="1797"/>
                    <a:pt x="347" y="2238"/>
                    <a:pt x="820" y="2427"/>
                  </a:cubicBezTo>
                  <a:lnTo>
                    <a:pt x="820" y="8286"/>
                  </a:lnTo>
                  <a:lnTo>
                    <a:pt x="442" y="8286"/>
                  </a:lnTo>
                  <a:cubicBezTo>
                    <a:pt x="190" y="8286"/>
                    <a:pt x="32" y="8507"/>
                    <a:pt x="32" y="8728"/>
                  </a:cubicBezTo>
                  <a:cubicBezTo>
                    <a:pt x="32" y="8980"/>
                    <a:pt x="221" y="9169"/>
                    <a:pt x="442" y="9169"/>
                  </a:cubicBezTo>
                  <a:lnTo>
                    <a:pt x="5955" y="9169"/>
                  </a:lnTo>
                  <a:lnTo>
                    <a:pt x="5955" y="10334"/>
                  </a:lnTo>
                  <a:cubicBezTo>
                    <a:pt x="5483" y="10492"/>
                    <a:pt x="5104" y="10964"/>
                    <a:pt x="5104" y="11531"/>
                  </a:cubicBezTo>
                  <a:cubicBezTo>
                    <a:pt x="5104" y="12193"/>
                    <a:pt x="5672" y="12792"/>
                    <a:pt x="6333" y="12792"/>
                  </a:cubicBezTo>
                  <a:cubicBezTo>
                    <a:pt x="6995" y="12792"/>
                    <a:pt x="7593" y="12225"/>
                    <a:pt x="7593" y="11531"/>
                  </a:cubicBezTo>
                  <a:cubicBezTo>
                    <a:pt x="7593" y="10964"/>
                    <a:pt x="7247" y="10555"/>
                    <a:pt x="6774" y="10334"/>
                  </a:cubicBezTo>
                  <a:lnTo>
                    <a:pt x="6774" y="9169"/>
                  </a:lnTo>
                  <a:lnTo>
                    <a:pt x="12288" y="9169"/>
                  </a:lnTo>
                  <a:cubicBezTo>
                    <a:pt x="12508" y="9169"/>
                    <a:pt x="12666" y="8980"/>
                    <a:pt x="12666" y="8728"/>
                  </a:cubicBezTo>
                  <a:cubicBezTo>
                    <a:pt x="12666" y="8507"/>
                    <a:pt x="12477" y="8286"/>
                    <a:pt x="12288" y="8286"/>
                  </a:cubicBezTo>
                  <a:lnTo>
                    <a:pt x="11847" y="8286"/>
                  </a:lnTo>
                  <a:lnTo>
                    <a:pt x="11847" y="2427"/>
                  </a:lnTo>
                  <a:cubicBezTo>
                    <a:pt x="12319" y="2238"/>
                    <a:pt x="12634" y="1797"/>
                    <a:pt x="12634" y="1261"/>
                  </a:cubicBezTo>
                  <a:cubicBezTo>
                    <a:pt x="12634" y="568"/>
                    <a:pt x="12099" y="1"/>
                    <a:pt x="11405" y="1"/>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30" name="Google Shape;9563;p77">
              <a:extLst>
                <a:ext uri="{FF2B5EF4-FFF2-40B4-BE49-F238E27FC236}">
                  <a16:creationId xmlns:a16="http://schemas.microsoft.com/office/drawing/2014/main" id="{1380D499-F96E-B45E-AD05-7AFCC27279B4}"/>
                </a:ext>
              </a:extLst>
            </p:cNvPr>
            <p:cNvSpPr/>
            <p:nvPr/>
          </p:nvSpPr>
          <p:spPr>
            <a:xfrm>
              <a:off x="-64679425" y="2364825"/>
              <a:ext cx="146500" cy="102450"/>
            </a:xfrm>
            <a:custGeom>
              <a:avLst/>
              <a:gdLst/>
              <a:ahLst/>
              <a:cxnLst/>
              <a:rect l="l" t="t" r="r" b="b"/>
              <a:pathLst>
                <a:path w="5860" h="4098" extrusionOk="0">
                  <a:moveTo>
                    <a:pt x="3749" y="1"/>
                  </a:moveTo>
                  <a:cubicBezTo>
                    <a:pt x="3529" y="1"/>
                    <a:pt x="3371" y="190"/>
                    <a:pt x="3371" y="442"/>
                  </a:cubicBezTo>
                  <a:cubicBezTo>
                    <a:pt x="3371" y="662"/>
                    <a:pt x="3560" y="820"/>
                    <a:pt x="3749" y="820"/>
                  </a:cubicBezTo>
                  <a:lnTo>
                    <a:pt x="4442" y="820"/>
                  </a:lnTo>
                  <a:lnTo>
                    <a:pt x="2930" y="2332"/>
                  </a:lnTo>
                  <a:lnTo>
                    <a:pt x="2395" y="1765"/>
                  </a:lnTo>
                  <a:cubicBezTo>
                    <a:pt x="2316" y="1686"/>
                    <a:pt x="2206" y="1647"/>
                    <a:pt x="2095" y="1647"/>
                  </a:cubicBezTo>
                  <a:cubicBezTo>
                    <a:pt x="1985" y="1647"/>
                    <a:pt x="1875" y="1686"/>
                    <a:pt x="1796" y="1765"/>
                  </a:cubicBezTo>
                  <a:lnTo>
                    <a:pt x="126" y="3435"/>
                  </a:lnTo>
                  <a:cubicBezTo>
                    <a:pt x="0" y="3592"/>
                    <a:pt x="0" y="3844"/>
                    <a:pt x="126" y="4033"/>
                  </a:cubicBezTo>
                  <a:cubicBezTo>
                    <a:pt x="195" y="4075"/>
                    <a:pt x="288" y="4098"/>
                    <a:pt x="384" y="4098"/>
                  </a:cubicBezTo>
                  <a:cubicBezTo>
                    <a:pt x="507" y="4098"/>
                    <a:pt x="636" y="4059"/>
                    <a:pt x="725" y="3970"/>
                  </a:cubicBezTo>
                  <a:lnTo>
                    <a:pt x="2111" y="2616"/>
                  </a:lnTo>
                  <a:lnTo>
                    <a:pt x="2647" y="3151"/>
                  </a:lnTo>
                  <a:cubicBezTo>
                    <a:pt x="2725" y="3230"/>
                    <a:pt x="2836" y="3269"/>
                    <a:pt x="2946" y="3269"/>
                  </a:cubicBezTo>
                  <a:cubicBezTo>
                    <a:pt x="3056" y="3269"/>
                    <a:pt x="3166" y="3230"/>
                    <a:pt x="3245" y="3151"/>
                  </a:cubicBezTo>
                  <a:lnTo>
                    <a:pt x="5009" y="1387"/>
                  </a:lnTo>
                  <a:lnTo>
                    <a:pt x="5009" y="2049"/>
                  </a:lnTo>
                  <a:cubicBezTo>
                    <a:pt x="5009" y="2269"/>
                    <a:pt x="5230" y="2490"/>
                    <a:pt x="5451" y="2490"/>
                  </a:cubicBezTo>
                  <a:cubicBezTo>
                    <a:pt x="5703" y="2490"/>
                    <a:pt x="5860" y="2269"/>
                    <a:pt x="5860" y="2049"/>
                  </a:cubicBezTo>
                  <a:lnTo>
                    <a:pt x="5860" y="410"/>
                  </a:lnTo>
                  <a:cubicBezTo>
                    <a:pt x="5860" y="158"/>
                    <a:pt x="5640" y="1"/>
                    <a:pt x="5419" y="1"/>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grpSp>
        <p:nvGrpSpPr>
          <p:cNvPr id="31" name="Google Shape;8273;p73">
            <a:extLst>
              <a:ext uri="{FF2B5EF4-FFF2-40B4-BE49-F238E27FC236}">
                <a16:creationId xmlns:a16="http://schemas.microsoft.com/office/drawing/2014/main" id="{0E4685FF-012A-EA5C-D3CB-90022980E8B4}"/>
              </a:ext>
            </a:extLst>
          </p:cNvPr>
          <p:cNvGrpSpPr/>
          <p:nvPr/>
        </p:nvGrpSpPr>
        <p:grpSpPr>
          <a:xfrm>
            <a:off x="619125" y="4666648"/>
            <a:ext cx="859438" cy="867377"/>
            <a:chOff x="4206459" y="1191441"/>
            <a:chExt cx="712557" cy="785901"/>
          </a:xfrm>
        </p:grpSpPr>
        <p:sp>
          <p:nvSpPr>
            <p:cNvPr id="32" name="Google Shape;8274;p73">
              <a:extLst>
                <a:ext uri="{FF2B5EF4-FFF2-40B4-BE49-F238E27FC236}">
                  <a16:creationId xmlns:a16="http://schemas.microsoft.com/office/drawing/2014/main" id="{46D2DBEC-54CA-62E4-33AF-2545F590851E}"/>
                </a:ext>
              </a:extLst>
            </p:cNvPr>
            <p:cNvSpPr/>
            <p:nvPr/>
          </p:nvSpPr>
          <p:spPr>
            <a:xfrm>
              <a:off x="4548248" y="1328649"/>
              <a:ext cx="325201" cy="322547"/>
            </a:xfrm>
            <a:custGeom>
              <a:avLst/>
              <a:gdLst/>
              <a:ahLst/>
              <a:cxnLst/>
              <a:rect l="l" t="t" r="r" b="b"/>
              <a:pathLst>
                <a:path w="25486" h="25278" extrusionOk="0">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33" name="Google Shape;8275;p73">
              <a:extLst>
                <a:ext uri="{FF2B5EF4-FFF2-40B4-BE49-F238E27FC236}">
                  <a16:creationId xmlns:a16="http://schemas.microsoft.com/office/drawing/2014/main" id="{CCEFBE9E-E87C-5115-F68B-BAA3EC66EB08}"/>
                </a:ext>
              </a:extLst>
            </p:cNvPr>
            <p:cNvSpPr/>
            <p:nvPr/>
          </p:nvSpPr>
          <p:spPr>
            <a:xfrm>
              <a:off x="4557499" y="1656607"/>
              <a:ext cx="306674" cy="306648"/>
            </a:xfrm>
            <a:custGeom>
              <a:avLst/>
              <a:gdLst/>
              <a:ahLst/>
              <a:cxnLst/>
              <a:rect l="l" t="t" r="r" b="b"/>
              <a:pathLst>
                <a:path w="24034" h="24032" extrusionOk="0">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34" name="Google Shape;8276;p73">
              <a:extLst>
                <a:ext uri="{FF2B5EF4-FFF2-40B4-BE49-F238E27FC236}">
                  <a16:creationId xmlns:a16="http://schemas.microsoft.com/office/drawing/2014/main" id="{8716376E-4356-B1D5-9040-C6D846282AB2}"/>
                </a:ext>
              </a:extLst>
            </p:cNvPr>
            <p:cNvSpPr/>
            <p:nvPr/>
          </p:nvSpPr>
          <p:spPr>
            <a:xfrm>
              <a:off x="4251067" y="1523035"/>
              <a:ext cx="327536" cy="325023"/>
            </a:xfrm>
            <a:custGeom>
              <a:avLst/>
              <a:gdLst/>
              <a:ahLst/>
              <a:cxnLst/>
              <a:rect l="l" t="t" r="r" b="b"/>
              <a:pathLst>
                <a:path w="25669" h="25472" extrusionOk="0">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35" name="Google Shape;8277;p73">
              <a:extLst>
                <a:ext uri="{FF2B5EF4-FFF2-40B4-BE49-F238E27FC236}">
                  <a16:creationId xmlns:a16="http://schemas.microsoft.com/office/drawing/2014/main" id="{928C58DE-4226-FE2E-6366-EFF53BED07C9}"/>
                </a:ext>
              </a:extLst>
            </p:cNvPr>
            <p:cNvSpPr/>
            <p:nvPr/>
          </p:nvSpPr>
          <p:spPr>
            <a:xfrm>
              <a:off x="4277366" y="1220917"/>
              <a:ext cx="292242" cy="292217"/>
            </a:xfrm>
            <a:custGeom>
              <a:avLst/>
              <a:gdLst/>
              <a:ahLst/>
              <a:cxnLst/>
              <a:rect l="l" t="t" r="r" b="b"/>
              <a:pathLst>
                <a:path w="22903" h="22901" extrusionOk="0">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no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grpSp>
          <p:nvGrpSpPr>
            <p:cNvPr id="36" name="Google Shape;8278;p73">
              <a:extLst>
                <a:ext uri="{FF2B5EF4-FFF2-40B4-BE49-F238E27FC236}">
                  <a16:creationId xmlns:a16="http://schemas.microsoft.com/office/drawing/2014/main" id="{19B9F27B-EF6F-93C1-DA86-D0C1247D8693}"/>
                </a:ext>
              </a:extLst>
            </p:cNvPr>
            <p:cNvGrpSpPr/>
            <p:nvPr/>
          </p:nvGrpSpPr>
          <p:grpSpPr>
            <a:xfrm>
              <a:off x="4644280" y="1290523"/>
              <a:ext cx="143716" cy="29463"/>
              <a:chOff x="4644280" y="1290523"/>
              <a:chExt cx="143716" cy="29463"/>
            </a:xfrm>
          </p:grpSpPr>
          <p:sp>
            <p:nvSpPr>
              <p:cNvPr id="66" name="Google Shape;8279;p73">
                <a:extLst>
                  <a:ext uri="{FF2B5EF4-FFF2-40B4-BE49-F238E27FC236}">
                    <a16:creationId xmlns:a16="http://schemas.microsoft.com/office/drawing/2014/main" id="{A946783D-92F1-1D94-15C1-00417433F60D}"/>
                  </a:ext>
                </a:extLst>
              </p:cNvPr>
              <p:cNvSpPr/>
              <p:nvPr/>
            </p:nvSpPr>
            <p:spPr>
              <a:xfrm>
                <a:off x="4736292" y="1294223"/>
                <a:ext cx="51704" cy="25762"/>
              </a:xfrm>
              <a:custGeom>
                <a:avLst/>
                <a:gdLst/>
                <a:ahLst/>
                <a:cxnLst/>
                <a:rect l="l" t="t" r="r" b="b"/>
                <a:pathLst>
                  <a:path w="4052" h="2019" extrusionOk="0">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67" name="Google Shape;8280;p73">
                <a:extLst>
                  <a:ext uri="{FF2B5EF4-FFF2-40B4-BE49-F238E27FC236}">
                    <a16:creationId xmlns:a16="http://schemas.microsoft.com/office/drawing/2014/main" id="{920B612F-E0FF-A1EE-0B4B-F00AB5E77156}"/>
                  </a:ext>
                </a:extLst>
              </p:cNvPr>
              <p:cNvSpPr/>
              <p:nvPr/>
            </p:nvSpPr>
            <p:spPr>
              <a:xfrm>
                <a:off x="4700066" y="1290523"/>
                <a:ext cx="32206" cy="7988"/>
              </a:xfrm>
              <a:custGeom>
                <a:avLst/>
                <a:gdLst/>
                <a:ahLst/>
                <a:cxnLst/>
                <a:rect l="l" t="t" r="r" b="b"/>
                <a:pathLst>
                  <a:path w="2524" h="626" extrusionOk="0">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68" name="Google Shape;8281;p73">
                <a:extLst>
                  <a:ext uri="{FF2B5EF4-FFF2-40B4-BE49-F238E27FC236}">
                    <a16:creationId xmlns:a16="http://schemas.microsoft.com/office/drawing/2014/main" id="{15DD9EA2-ECED-4B89-F593-0AEBA10F3413}"/>
                  </a:ext>
                </a:extLst>
              </p:cNvPr>
              <p:cNvSpPr/>
              <p:nvPr/>
            </p:nvSpPr>
            <p:spPr>
              <a:xfrm>
                <a:off x="4644280" y="1300641"/>
                <a:ext cx="20225" cy="13283"/>
              </a:xfrm>
              <a:custGeom>
                <a:avLst/>
                <a:gdLst/>
                <a:ahLst/>
                <a:cxnLst/>
                <a:rect l="l" t="t" r="r" b="b"/>
                <a:pathLst>
                  <a:path w="1585" h="1041" extrusionOk="0">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69" name="Google Shape;8282;p73">
                <a:extLst>
                  <a:ext uri="{FF2B5EF4-FFF2-40B4-BE49-F238E27FC236}">
                    <a16:creationId xmlns:a16="http://schemas.microsoft.com/office/drawing/2014/main" id="{8FBCDFE2-CC1C-821F-1ED6-14620A8B31E0}"/>
                  </a:ext>
                </a:extLst>
              </p:cNvPr>
              <p:cNvSpPr/>
              <p:nvPr/>
            </p:nvSpPr>
            <p:spPr>
              <a:xfrm>
                <a:off x="4667822" y="1291888"/>
                <a:ext cx="27779" cy="11433"/>
              </a:xfrm>
              <a:custGeom>
                <a:avLst/>
                <a:gdLst/>
                <a:ahLst/>
                <a:cxnLst/>
                <a:rect l="l" t="t" r="r" b="b"/>
                <a:pathLst>
                  <a:path w="2177" h="896" extrusionOk="0">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grpSp>
        <p:grpSp>
          <p:nvGrpSpPr>
            <p:cNvPr id="37" name="Google Shape;8283;p73">
              <a:extLst>
                <a:ext uri="{FF2B5EF4-FFF2-40B4-BE49-F238E27FC236}">
                  <a16:creationId xmlns:a16="http://schemas.microsoft.com/office/drawing/2014/main" id="{333BD250-E441-D585-3575-0F6A7F58DFC8}"/>
                </a:ext>
              </a:extLst>
            </p:cNvPr>
            <p:cNvGrpSpPr/>
            <p:nvPr/>
          </p:nvGrpSpPr>
          <p:grpSpPr>
            <a:xfrm>
              <a:off x="4356567" y="1191441"/>
              <a:ext cx="143690" cy="29488"/>
              <a:chOff x="4356567" y="1191441"/>
              <a:chExt cx="143690" cy="29488"/>
            </a:xfrm>
          </p:grpSpPr>
          <p:sp>
            <p:nvSpPr>
              <p:cNvPr id="62" name="Google Shape;8284;p73">
                <a:extLst>
                  <a:ext uri="{FF2B5EF4-FFF2-40B4-BE49-F238E27FC236}">
                    <a16:creationId xmlns:a16="http://schemas.microsoft.com/office/drawing/2014/main" id="{41DC49CB-67FE-3F09-9217-859A1216A667}"/>
                  </a:ext>
                </a:extLst>
              </p:cNvPr>
              <p:cNvSpPr/>
              <p:nvPr/>
            </p:nvSpPr>
            <p:spPr>
              <a:xfrm>
                <a:off x="4448554" y="1195154"/>
                <a:ext cx="51704" cy="25775"/>
              </a:xfrm>
              <a:custGeom>
                <a:avLst/>
                <a:gdLst/>
                <a:ahLst/>
                <a:cxnLst/>
                <a:rect l="l" t="t" r="r" b="b"/>
                <a:pathLst>
                  <a:path w="4052" h="2020" extrusionOk="0">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63" name="Google Shape;8285;p73">
                <a:extLst>
                  <a:ext uri="{FF2B5EF4-FFF2-40B4-BE49-F238E27FC236}">
                    <a16:creationId xmlns:a16="http://schemas.microsoft.com/office/drawing/2014/main" id="{4C3AE914-A193-B65D-0570-2AC40B416CD6}"/>
                  </a:ext>
                </a:extLst>
              </p:cNvPr>
              <p:cNvSpPr/>
              <p:nvPr/>
            </p:nvSpPr>
            <p:spPr>
              <a:xfrm>
                <a:off x="4412341" y="1191441"/>
                <a:ext cx="32206" cy="8013"/>
              </a:xfrm>
              <a:custGeom>
                <a:avLst/>
                <a:gdLst/>
                <a:ahLst/>
                <a:cxnLst/>
                <a:rect l="l" t="t" r="r" b="b"/>
                <a:pathLst>
                  <a:path w="2524" h="628" extrusionOk="0">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64" name="Google Shape;8286;p73">
                <a:extLst>
                  <a:ext uri="{FF2B5EF4-FFF2-40B4-BE49-F238E27FC236}">
                    <a16:creationId xmlns:a16="http://schemas.microsoft.com/office/drawing/2014/main" id="{1D286BCE-66AB-26A6-AC11-B507255CE4E2}"/>
                  </a:ext>
                </a:extLst>
              </p:cNvPr>
              <p:cNvSpPr/>
              <p:nvPr/>
            </p:nvSpPr>
            <p:spPr>
              <a:xfrm>
                <a:off x="4356567" y="1201573"/>
                <a:ext cx="20212" cy="13270"/>
              </a:xfrm>
              <a:custGeom>
                <a:avLst/>
                <a:gdLst/>
                <a:ahLst/>
                <a:cxnLst/>
                <a:rect l="l" t="t" r="r" b="b"/>
                <a:pathLst>
                  <a:path w="1584" h="1040" extrusionOk="0">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65" name="Google Shape;8287;p73">
                <a:extLst>
                  <a:ext uri="{FF2B5EF4-FFF2-40B4-BE49-F238E27FC236}">
                    <a16:creationId xmlns:a16="http://schemas.microsoft.com/office/drawing/2014/main" id="{2A841530-285E-0BA7-B8BE-09A5877167FC}"/>
                  </a:ext>
                </a:extLst>
              </p:cNvPr>
              <p:cNvSpPr/>
              <p:nvPr/>
            </p:nvSpPr>
            <p:spPr>
              <a:xfrm>
                <a:off x="4380084" y="1192832"/>
                <a:ext cx="27779" cy="11433"/>
              </a:xfrm>
              <a:custGeom>
                <a:avLst/>
                <a:gdLst/>
                <a:ahLst/>
                <a:cxnLst/>
                <a:rect l="l" t="t" r="r" b="b"/>
                <a:pathLst>
                  <a:path w="2177" h="896" extrusionOk="0">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grpSp>
        <p:grpSp>
          <p:nvGrpSpPr>
            <p:cNvPr id="38" name="Google Shape;8288;p73">
              <a:extLst>
                <a:ext uri="{FF2B5EF4-FFF2-40B4-BE49-F238E27FC236}">
                  <a16:creationId xmlns:a16="http://schemas.microsoft.com/office/drawing/2014/main" id="{CBC684D0-308C-1B04-411A-19BF90EEBA85}"/>
                </a:ext>
              </a:extLst>
            </p:cNvPr>
            <p:cNvGrpSpPr/>
            <p:nvPr/>
          </p:nvGrpSpPr>
          <p:grpSpPr>
            <a:xfrm>
              <a:off x="4339009" y="1863727"/>
              <a:ext cx="143703" cy="29476"/>
              <a:chOff x="4339009" y="1863727"/>
              <a:chExt cx="143703" cy="29476"/>
            </a:xfrm>
          </p:grpSpPr>
          <p:sp>
            <p:nvSpPr>
              <p:cNvPr id="58" name="Google Shape;8289;p73">
                <a:extLst>
                  <a:ext uri="{FF2B5EF4-FFF2-40B4-BE49-F238E27FC236}">
                    <a16:creationId xmlns:a16="http://schemas.microsoft.com/office/drawing/2014/main" id="{0CA5A28E-FC46-9FE0-3583-7FFCF6E6F2FC}"/>
                  </a:ext>
                </a:extLst>
              </p:cNvPr>
              <p:cNvSpPr/>
              <p:nvPr/>
            </p:nvSpPr>
            <p:spPr>
              <a:xfrm>
                <a:off x="4339009" y="1863727"/>
                <a:ext cx="51691" cy="25762"/>
              </a:xfrm>
              <a:custGeom>
                <a:avLst/>
                <a:gdLst/>
                <a:ahLst/>
                <a:cxnLst/>
                <a:rect l="l" t="t" r="r" b="b"/>
                <a:pathLst>
                  <a:path w="4051" h="2019" extrusionOk="0">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59" name="Google Shape;8290;p73">
                <a:extLst>
                  <a:ext uri="{FF2B5EF4-FFF2-40B4-BE49-F238E27FC236}">
                    <a16:creationId xmlns:a16="http://schemas.microsoft.com/office/drawing/2014/main" id="{A1D6EE0B-1E49-D01C-D667-F1145F58CE9E}"/>
                  </a:ext>
                </a:extLst>
              </p:cNvPr>
              <p:cNvSpPr/>
              <p:nvPr/>
            </p:nvSpPr>
            <p:spPr>
              <a:xfrm>
                <a:off x="4394732" y="1885202"/>
                <a:ext cx="32193" cy="8001"/>
              </a:xfrm>
              <a:custGeom>
                <a:avLst/>
                <a:gdLst/>
                <a:ahLst/>
                <a:cxnLst/>
                <a:rect l="l" t="t" r="r" b="b"/>
                <a:pathLst>
                  <a:path w="2523" h="627" extrusionOk="0">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60" name="Google Shape;8291;p73">
                <a:extLst>
                  <a:ext uri="{FF2B5EF4-FFF2-40B4-BE49-F238E27FC236}">
                    <a16:creationId xmlns:a16="http://schemas.microsoft.com/office/drawing/2014/main" id="{CBAA5579-8E8B-9E4E-3BC8-76A4CA1C5E04}"/>
                  </a:ext>
                </a:extLst>
              </p:cNvPr>
              <p:cNvSpPr/>
              <p:nvPr/>
            </p:nvSpPr>
            <p:spPr>
              <a:xfrm>
                <a:off x="4462488" y="1869814"/>
                <a:ext cx="20225" cy="13258"/>
              </a:xfrm>
              <a:custGeom>
                <a:avLst/>
                <a:gdLst/>
                <a:ahLst/>
                <a:cxnLst/>
                <a:rect l="l" t="t" r="r" b="b"/>
                <a:pathLst>
                  <a:path w="1585" h="1039" extrusionOk="0">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61" name="Google Shape;8292;p73">
                <a:extLst>
                  <a:ext uri="{FF2B5EF4-FFF2-40B4-BE49-F238E27FC236}">
                    <a16:creationId xmlns:a16="http://schemas.microsoft.com/office/drawing/2014/main" id="{467F757D-C903-4712-25BA-285DA4FB0A72}"/>
                  </a:ext>
                </a:extLst>
              </p:cNvPr>
              <p:cNvSpPr/>
              <p:nvPr/>
            </p:nvSpPr>
            <p:spPr>
              <a:xfrm>
                <a:off x="4431392" y="1880392"/>
                <a:ext cx="27804" cy="11433"/>
              </a:xfrm>
              <a:custGeom>
                <a:avLst/>
                <a:gdLst/>
                <a:ahLst/>
                <a:cxnLst/>
                <a:rect l="l" t="t" r="r" b="b"/>
                <a:pathLst>
                  <a:path w="2179" h="896" extrusionOk="0">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grpSp>
        <p:grpSp>
          <p:nvGrpSpPr>
            <p:cNvPr id="39" name="Google Shape;8293;p73">
              <a:extLst>
                <a:ext uri="{FF2B5EF4-FFF2-40B4-BE49-F238E27FC236}">
                  <a16:creationId xmlns:a16="http://schemas.microsoft.com/office/drawing/2014/main" id="{7B06C6F7-A109-BEB2-B3CD-30981CD28027}"/>
                </a:ext>
              </a:extLst>
            </p:cNvPr>
            <p:cNvGrpSpPr/>
            <p:nvPr/>
          </p:nvGrpSpPr>
          <p:grpSpPr>
            <a:xfrm>
              <a:off x="4206459" y="1607315"/>
              <a:ext cx="29539" cy="142899"/>
              <a:chOff x="4206459" y="1607315"/>
              <a:chExt cx="29539" cy="142899"/>
            </a:xfrm>
          </p:grpSpPr>
          <p:sp>
            <p:nvSpPr>
              <p:cNvPr id="54" name="Google Shape;8294;p73">
                <a:extLst>
                  <a:ext uri="{FF2B5EF4-FFF2-40B4-BE49-F238E27FC236}">
                    <a16:creationId xmlns:a16="http://schemas.microsoft.com/office/drawing/2014/main" id="{E366C8DB-B1D8-26A4-9482-8357FD9AB323}"/>
                  </a:ext>
                </a:extLst>
              </p:cNvPr>
              <p:cNvSpPr/>
              <p:nvPr/>
            </p:nvSpPr>
            <p:spPr>
              <a:xfrm>
                <a:off x="4209840" y="1607315"/>
                <a:ext cx="26158" cy="50989"/>
              </a:xfrm>
              <a:custGeom>
                <a:avLst/>
                <a:gdLst/>
                <a:ahLst/>
                <a:cxnLst/>
                <a:rect l="l" t="t" r="r" b="b"/>
                <a:pathLst>
                  <a:path w="2050" h="3996" extrusionOk="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55" name="Google Shape;8295;p73">
                <a:extLst>
                  <a:ext uri="{FF2B5EF4-FFF2-40B4-BE49-F238E27FC236}">
                    <a16:creationId xmlns:a16="http://schemas.microsoft.com/office/drawing/2014/main" id="{2C744E17-90D9-2A29-7B1C-4E64D7DBCB3E}"/>
                  </a:ext>
                </a:extLst>
              </p:cNvPr>
              <p:cNvSpPr/>
              <p:nvPr/>
            </p:nvSpPr>
            <p:spPr>
              <a:xfrm>
                <a:off x="4206459" y="1662910"/>
                <a:ext cx="8230" cy="31785"/>
              </a:xfrm>
              <a:custGeom>
                <a:avLst/>
                <a:gdLst/>
                <a:ahLst/>
                <a:cxnLst/>
                <a:rect l="l" t="t" r="r" b="b"/>
                <a:pathLst>
                  <a:path w="645" h="2491" extrusionOk="0">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56" name="Google Shape;8296;p73">
                <a:extLst>
                  <a:ext uri="{FF2B5EF4-FFF2-40B4-BE49-F238E27FC236}">
                    <a16:creationId xmlns:a16="http://schemas.microsoft.com/office/drawing/2014/main" id="{111D767D-D617-39F8-D662-4C30709651B2}"/>
                  </a:ext>
                </a:extLst>
              </p:cNvPr>
              <p:cNvSpPr/>
              <p:nvPr/>
            </p:nvSpPr>
            <p:spPr>
              <a:xfrm>
                <a:off x="4216194" y="1730768"/>
                <a:ext cx="14227" cy="19446"/>
              </a:xfrm>
              <a:custGeom>
                <a:avLst/>
                <a:gdLst/>
                <a:ahLst/>
                <a:cxnLst/>
                <a:rect l="l" t="t" r="r" b="b"/>
                <a:pathLst>
                  <a:path w="1115" h="1524" extrusionOk="0">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57" name="Google Shape;8297;p73">
                <a:extLst>
                  <a:ext uri="{FF2B5EF4-FFF2-40B4-BE49-F238E27FC236}">
                    <a16:creationId xmlns:a16="http://schemas.microsoft.com/office/drawing/2014/main" id="{E70B6013-7CC8-BAEC-21C7-977BE047DC39}"/>
                  </a:ext>
                </a:extLst>
              </p:cNvPr>
              <p:cNvSpPr/>
              <p:nvPr/>
            </p:nvSpPr>
            <p:spPr>
              <a:xfrm>
                <a:off x="4207607" y="1699506"/>
                <a:ext cx="12045" cy="27153"/>
              </a:xfrm>
              <a:custGeom>
                <a:avLst/>
                <a:gdLst/>
                <a:ahLst/>
                <a:cxnLst/>
                <a:rect l="l" t="t" r="r" b="b"/>
                <a:pathLst>
                  <a:path w="944" h="2128" extrusionOk="0">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grpSp>
        <p:sp>
          <p:nvSpPr>
            <p:cNvPr id="40" name="Google Shape;8298;p73">
              <a:extLst>
                <a:ext uri="{FF2B5EF4-FFF2-40B4-BE49-F238E27FC236}">
                  <a16:creationId xmlns:a16="http://schemas.microsoft.com/office/drawing/2014/main" id="{91331348-65A0-A248-7F86-8FE34890B508}"/>
                </a:ext>
              </a:extLst>
            </p:cNvPr>
            <p:cNvSpPr/>
            <p:nvPr/>
          </p:nvSpPr>
          <p:spPr>
            <a:xfrm>
              <a:off x="4250519" y="1416170"/>
              <a:ext cx="26783" cy="52303"/>
            </a:xfrm>
            <a:custGeom>
              <a:avLst/>
              <a:gdLst/>
              <a:ahLst/>
              <a:cxnLst/>
              <a:rect l="l" t="t" r="r" b="b"/>
              <a:pathLst>
                <a:path w="2099" h="4099" extrusionOk="0">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41" name="Google Shape;8299;p73">
              <a:extLst>
                <a:ext uri="{FF2B5EF4-FFF2-40B4-BE49-F238E27FC236}">
                  <a16:creationId xmlns:a16="http://schemas.microsoft.com/office/drawing/2014/main" id="{280175ED-32C4-26FE-6051-B2DD8BB90135}"/>
                </a:ext>
              </a:extLst>
            </p:cNvPr>
            <p:cNvSpPr/>
            <p:nvPr/>
          </p:nvSpPr>
          <p:spPr>
            <a:xfrm>
              <a:off x="4276166" y="1471370"/>
              <a:ext cx="24359" cy="25290"/>
            </a:xfrm>
            <a:custGeom>
              <a:avLst/>
              <a:gdLst/>
              <a:ahLst/>
              <a:cxnLst/>
              <a:rect l="l" t="t" r="r" b="b"/>
              <a:pathLst>
                <a:path w="1909" h="1982" extrusionOk="0">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42" name="Google Shape;8300;p73">
              <a:extLst>
                <a:ext uri="{FF2B5EF4-FFF2-40B4-BE49-F238E27FC236}">
                  <a16:creationId xmlns:a16="http://schemas.microsoft.com/office/drawing/2014/main" id="{626C00FA-EDA8-913D-0E04-2C969DBB1861}"/>
                </a:ext>
              </a:extLst>
            </p:cNvPr>
            <p:cNvSpPr/>
            <p:nvPr/>
          </p:nvSpPr>
          <p:spPr>
            <a:xfrm>
              <a:off x="4330231" y="1513121"/>
              <a:ext cx="21462" cy="10986"/>
            </a:xfrm>
            <a:custGeom>
              <a:avLst/>
              <a:gdLst/>
              <a:ahLst/>
              <a:cxnLst/>
              <a:rect l="l" t="t" r="r" b="b"/>
              <a:pathLst>
                <a:path w="1682" h="861" extrusionOk="0">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43" name="Google Shape;8301;p73">
              <a:extLst>
                <a:ext uri="{FF2B5EF4-FFF2-40B4-BE49-F238E27FC236}">
                  <a16:creationId xmlns:a16="http://schemas.microsoft.com/office/drawing/2014/main" id="{B8FA4469-1DE9-C46A-0A06-749D171AFAF7}"/>
                </a:ext>
              </a:extLst>
            </p:cNvPr>
            <p:cNvSpPr/>
            <p:nvPr/>
          </p:nvSpPr>
          <p:spPr>
            <a:xfrm>
              <a:off x="4302005" y="1497298"/>
              <a:ext cx="25469" cy="17647"/>
            </a:xfrm>
            <a:custGeom>
              <a:avLst/>
              <a:gdLst/>
              <a:ahLst/>
              <a:cxnLst/>
              <a:rect l="l" t="t" r="r" b="b"/>
              <a:pathLst>
                <a:path w="1996" h="1383" extrusionOk="0">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grpSp>
          <p:nvGrpSpPr>
            <p:cNvPr id="44" name="Google Shape;8302;p73">
              <a:extLst>
                <a:ext uri="{FF2B5EF4-FFF2-40B4-BE49-F238E27FC236}">
                  <a16:creationId xmlns:a16="http://schemas.microsoft.com/office/drawing/2014/main" id="{0EDA3BF3-A047-46D1-50D2-9B54BE49B875}"/>
                </a:ext>
              </a:extLst>
            </p:cNvPr>
            <p:cNvGrpSpPr/>
            <p:nvPr/>
          </p:nvGrpSpPr>
          <p:grpSpPr>
            <a:xfrm>
              <a:off x="4889463" y="1423737"/>
              <a:ext cx="29552" cy="142899"/>
              <a:chOff x="4889463" y="1423737"/>
              <a:chExt cx="29552" cy="142899"/>
            </a:xfrm>
          </p:grpSpPr>
          <p:sp>
            <p:nvSpPr>
              <p:cNvPr id="50" name="Google Shape;8303;p73">
                <a:extLst>
                  <a:ext uri="{FF2B5EF4-FFF2-40B4-BE49-F238E27FC236}">
                    <a16:creationId xmlns:a16="http://schemas.microsoft.com/office/drawing/2014/main" id="{6999138C-FFE5-C0A8-780E-9E1F65FBBE73}"/>
                  </a:ext>
                </a:extLst>
              </p:cNvPr>
              <p:cNvSpPr/>
              <p:nvPr/>
            </p:nvSpPr>
            <p:spPr>
              <a:xfrm>
                <a:off x="4889463" y="1515647"/>
                <a:ext cx="26158" cy="50989"/>
              </a:xfrm>
              <a:custGeom>
                <a:avLst/>
                <a:gdLst/>
                <a:ahLst/>
                <a:cxnLst/>
                <a:rect l="l" t="t" r="r" b="b"/>
                <a:pathLst>
                  <a:path w="2050" h="3996" extrusionOk="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51" name="Google Shape;8304;p73">
                <a:extLst>
                  <a:ext uri="{FF2B5EF4-FFF2-40B4-BE49-F238E27FC236}">
                    <a16:creationId xmlns:a16="http://schemas.microsoft.com/office/drawing/2014/main" id="{834D5037-5664-24D2-7F80-E35999BEBA31}"/>
                  </a:ext>
                </a:extLst>
              </p:cNvPr>
              <p:cNvSpPr/>
              <p:nvPr/>
            </p:nvSpPr>
            <p:spPr>
              <a:xfrm>
                <a:off x="4910772" y="1479256"/>
                <a:ext cx="8243" cy="31785"/>
              </a:xfrm>
              <a:custGeom>
                <a:avLst/>
                <a:gdLst/>
                <a:ahLst/>
                <a:cxnLst/>
                <a:rect l="l" t="t" r="r" b="b"/>
                <a:pathLst>
                  <a:path w="646" h="2491" extrusionOk="0">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52" name="Google Shape;8305;p73">
                <a:extLst>
                  <a:ext uri="{FF2B5EF4-FFF2-40B4-BE49-F238E27FC236}">
                    <a16:creationId xmlns:a16="http://schemas.microsoft.com/office/drawing/2014/main" id="{F1C1B6A0-51EF-CEA2-E1EC-BDBCB6D58D79}"/>
                  </a:ext>
                </a:extLst>
              </p:cNvPr>
              <p:cNvSpPr/>
              <p:nvPr/>
            </p:nvSpPr>
            <p:spPr>
              <a:xfrm>
                <a:off x="4895052" y="1423737"/>
                <a:ext cx="14215" cy="19446"/>
              </a:xfrm>
              <a:custGeom>
                <a:avLst/>
                <a:gdLst/>
                <a:ahLst/>
                <a:cxnLst/>
                <a:rect l="l" t="t" r="r" b="b"/>
                <a:pathLst>
                  <a:path w="1114" h="1524" extrusionOk="0">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53" name="Google Shape;8306;p73">
                <a:extLst>
                  <a:ext uri="{FF2B5EF4-FFF2-40B4-BE49-F238E27FC236}">
                    <a16:creationId xmlns:a16="http://schemas.microsoft.com/office/drawing/2014/main" id="{6373ACF6-A0D6-468D-A459-6C41015461EF}"/>
                  </a:ext>
                </a:extLst>
              </p:cNvPr>
              <p:cNvSpPr/>
              <p:nvPr/>
            </p:nvSpPr>
            <p:spPr>
              <a:xfrm>
                <a:off x="4905783" y="1447292"/>
                <a:ext cx="12071" cy="27153"/>
              </a:xfrm>
              <a:custGeom>
                <a:avLst/>
                <a:gdLst/>
                <a:ahLst/>
                <a:cxnLst/>
                <a:rect l="l" t="t" r="r" b="b"/>
                <a:pathLst>
                  <a:path w="946" h="2128" extrusionOk="0">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grpSp>
        <p:grpSp>
          <p:nvGrpSpPr>
            <p:cNvPr id="45" name="Google Shape;8307;p73">
              <a:extLst>
                <a:ext uri="{FF2B5EF4-FFF2-40B4-BE49-F238E27FC236}">
                  <a16:creationId xmlns:a16="http://schemas.microsoft.com/office/drawing/2014/main" id="{8058ABB6-1DD2-3E29-383A-A7A226DE8482}"/>
                </a:ext>
              </a:extLst>
            </p:cNvPr>
            <p:cNvGrpSpPr/>
            <p:nvPr/>
          </p:nvGrpSpPr>
          <p:grpSpPr>
            <a:xfrm>
              <a:off x="4771663" y="1876896"/>
              <a:ext cx="108651" cy="100447"/>
              <a:chOff x="4771663" y="1876896"/>
              <a:chExt cx="108651" cy="100447"/>
            </a:xfrm>
          </p:grpSpPr>
          <p:sp>
            <p:nvSpPr>
              <p:cNvPr id="46" name="Google Shape;8308;p73">
                <a:extLst>
                  <a:ext uri="{FF2B5EF4-FFF2-40B4-BE49-F238E27FC236}">
                    <a16:creationId xmlns:a16="http://schemas.microsoft.com/office/drawing/2014/main" id="{48C0F8BB-2993-8CD2-F6B7-99398895C6DA}"/>
                  </a:ext>
                </a:extLst>
              </p:cNvPr>
              <p:cNvSpPr/>
              <p:nvPr/>
            </p:nvSpPr>
            <p:spPr>
              <a:xfrm>
                <a:off x="4771663" y="1951210"/>
                <a:ext cx="53184" cy="26132"/>
              </a:xfrm>
              <a:custGeom>
                <a:avLst/>
                <a:gdLst/>
                <a:ahLst/>
                <a:cxnLst/>
                <a:rect l="l" t="t" r="r" b="b"/>
                <a:pathLst>
                  <a:path w="4168" h="2048" extrusionOk="0">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47" name="Google Shape;8309;p73">
                <a:extLst>
                  <a:ext uri="{FF2B5EF4-FFF2-40B4-BE49-F238E27FC236}">
                    <a16:creationId xmlns:a16="http://schemas.microsoft.com/office/drawing/2014/main" id="{E505A585-A7CB-5BBA-EFAE-168CEECDAE63}"/>
                  </a:ext>
                </a:extLst>
              </p:cNvPr>
              <p:cNvSpPr/>
              <p:nvPr/>
            </p:nvSpPr>
            <p:spPr>
              <a:xfrm>
                <a:off x="4826850" y="1927897"/>
                <a:ext cx="26081" cy="23529"/>
              </a:xfrm>
              <a:custGeom>
                <a:avLst/>
                <a:gdLst/>
                <a:ahLst/>
                <a:cxnLst/>
                <a:rect l="l" t="t" r="r" b="b"/>
                <a:pathLst>
                  <a:path w="2044" h="1844" extrusionOk="0">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48" name="Google Shape;8310;p73">
                <a:extLst>
                  <a:ext uri="{FF2B5EF4-FFF2-40B4-BE49-F238E27FC236}">
                    <a16:creationId xmlns:a16="http://schemas.microsoft.com/office/drawing/2014/main" id="{2CD541EB-DD4A-FA91-990D-1A8FBE80ACFA}"/>
                  </a:ext>
                </a:extLst>
              </p:cNvPr>
              <p:cNvSpPr/>
              <p:nvPr/>
            </p:nvSpPr>
            <p:spPr>
              <a:xfrm>
                <a:off x="4868600" y="1876896"/>
                <a:ext cx="11714" cy="20531"/>
              </a:xfrm>
              <a:custGeom>
                <a:avLst/>
                <a:gdLst/>
                <a:ahLst/>
                <a:cxnLst/>
                <a:rect l="l" t="t" r="r" b="b"/>
                <a:pathLst>
                  <a:path w="918" h="1609" extrusionOk="0">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sp>
            <p:nvSpPr>
              <p:cNvPr id="49" name="Google Shape;8311;p73">
                <a:extLst>
                  <a:ext uri="{FF2B5EF4-FFF2-40B4-BE49-F238E27FC236}">
                    <a16:creationId xmlns:a16="http://schemas.microsoft.com/office/drawing/2014/main" id="{0D697732-6B5C-E0EE-9DF9-FA5EA142A4C7}"/>
                  </a:ext>
                </a:extLst>
              </p:cNvPr>
              <p:cNvSpPr/>
              <p:nvPr/>
            </p:nvSpPr>
            <p:spPr>
              <a:xfrm>
                <a:off x="4852804" y="1901038"/>
                <a:ext cx="18528" cy="24589"/>
              </a:xfrm>
              <a:custGeom>
                <a:avLst/>
                <a:gdLst/>
                <a:ahLst/>
                <a:cxnLst/>
                <a:rect l="l" t="t" r="r" b="b"/>
                <a:pathLst>
                  <a:path w="1452" h="1927" extrusionOk="0">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1" i="0" u="none" strike="noStrike" kern="1200" cap="none" spc="0" normalizeH="0" baseline="0" noProof="0">
                  <a:ln>
                    <a:noFill/>
                  </a:ln>
                  <a:solidFill>
                    <a:prstClr val="black"/>
                  </a:solidFill>
                  <a:effectLst/>
                  <a:uLnTx/>
                  <a:uFillTx/>
                  <a:latin typeface="Times New Roman"/>
                  <a:ea typeface="+mn-ea"/>
                  <a:cs typeface="+mn-cs"/>
                </a:endParaRPr>
              </a:p>
            </p:txBody>
          </p:sp>
        </p:grpSp>
      </p:grpSp>
      <p:sp>
        <p:nvSpPr>
          <p:cNvPr id="6" name="Slide Number Placeholder 5">
            <a:extLst>
              <a:ext uri="{FF2B5EF4-FFF2-40B4-BE49-F238E27FC236}">
                <a16:creationId xmlns:a16="http://schemas.microsoft.com/office/drawing/2014/main" id="{BED68B6C-DE26-AD92-0B88-8283FFDD28BC}"/>
              </a:ext>
            </a:extLst>
          </p:cNvPr>
          <p:cNvSpPr>
            <a:spLocks noGrp="1"/>
          </p:cNvSpPr>
          <p:nvPr>
            <p:ph type="sldNum" sz="quarter" idx="13"/>
          </p:nvPr>
        </p:nvSpPr>
        <p:spPr>
          <a:xfrm>
            <a:off x="11379200" y="6324600"/>
            <a:ext cx="355600" cy="461664"/>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altLang="en-US" sz="1000" b="0" i="0" u="none" strike="noStrike" kern="1200" cap="none" spc="0" normalizeH="0" baseline="0" noProof="0" dirty="0">
              <a:ln>
                <a:noFill/>
              </a:ln>
              <a:solidFill>
                <a:srgbClr val="898989"/>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303346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B9EF2-81F2-546A-D516-F0FA2D0F44D9}"/>
              </a:ext>
            </a:extLst>
          </p:cNvPr>
          <p:cNvSpPr>
            <a:spLocks noGrp="1"/>
          </p:cNvSpPr>
          <p:nvPr>
            <p:ph type="title"/>
          </p:nvPr>
        </p:nvSpPr>
        <p:spPr/>
        <p:txBody>
          <a:bodyPr/>
          <a:lstStyle/>
          <a:p>
            <a:r>
              <a:rPr kumimoji="0" lang="lv-LV" sz="2400" b="1" i="0" u="none" strike="noStrike" kern="1200" cap="none" spc="0" normalizeH="0" baseline="0" noProof="0" dirty="0">
                <a:ln>
                  <a:noFill/>
                </a:ln>
                <a:solidFill>
                  <a:srgbClr val="54A021">
                    <a:lumMod val="75000"/>
                  </a:srgbClr>
                </a:solidFill>
                <a:effectLst/>
                <a:uLnTx/>
                <a:uFillTx/>
                <a:latin typeface="Verdana" panose="020B0604030504040204" pitchFamily="34" charset="0"/>
                <a:ea typeface="Verdana" panose="020B0604030504040204" pitchFamily="34" charset="0"/>
              </a:rPr>
              <a:t>Bioloģiskās daudzveidības saglabāšana</a:t>
            </a:r>
            <a:endParaRPr lang="lv-LV" dirty="0"/>
          </a:p>
        </p:txBody>
      </p:sp>
      <p:sp>
        <p:nvSpPr>
          <p:cNvPr id="6" name="Slide Number Placeholder 5">
            <a:extLst>
              <a:ext uri="{FF2B5EF4-FFF2-40B4-BE49-F238E27FC236}">
                <a16:creationId xmlns:a16="http://schemas.microsoft.com/office/drawing/2014/main" id="{490756BC-6372-0824-A606-B437672D10F9}"/>
              </a:ext>
            </a:extLst>
          </p:cNvPr>
          <p:cNvSpPr>
            <a:spLocks noGrp="1"/>
          </p:cNvSpPr>
          <p:nvPr>
            <p:ph type="sldNum" sz="quarter" idx="13"/>
          </p:nvPr>
        </p:nvSpPr>
        <p:spPr/>
        <p:txBody>
          <a:bodyPr/>
          <a:lstStyle/>
          <a:p>
            <a:fld id="{0B582915-0310-4CDD-9A79-BDC3E59340E8}" type="slidenum">
              <a:rPr lang="en-US" altLang="lv-LV" smtClean="0"/>
              <a:pPr/>
              <a:t>40</a:t>
            </a:fld>
            <a:endParaRPr lang="en-US" altLang="lv-LV"/>
          </a:p>
        </p:txBody>
      </p:sp>
      <p:sp>
        <p:nvSpPr>
          <p:cNvPr id="7" name="Content Placeholder 2">
            <a:extLst>
              <a:ext uri="{FF2B5EF4-FFF2-40B4-BE49-F238E27FC236}">
                <a16:creationId xmlns:a16="http://schemas.microsoft.com/office/drawing/2014/main" id="{29549290-B487-6F73-736F-70C4A1DA41C5}"/>
              </a:ext>
            </a:extLst>
          </p:cNvPr>
          <p:cNvSpPr>
            <a:spLocks noGrp="1"/>
          </p:cNvSpPr>
          <p:nvPr>
            <p:ph idx="1"/>
          </p:nvPr>
        </p:nvSpPr>
        <p:spPr>
          <a:xfrm>
            <a:off x="707571" y="2006280"/>
            <a:ext cx="4996543" cy="4373563"/>
          </a:xfrm>
        </p:spPr>
        <p:txBody>
          <a:bodyPr wrap="square" anchor="t">
            <a:normAutofit fontScale="92500" lnSpcReduction="10000"/>
          </a:bodyPr>
          <a:lstStyle/>
          <a:p>
            <a:pPr algn="just">
              <a:lnSpc>
                <a:spcPct val="90000"/>
              </a:lnSpc>
            </a:pPr>
            <a:r>
              <a:rPr lang="lv-LV" dirty="0"/>
              <a:t>•Turpināt darbu pie taisnīgas kompensācijas sistēmas ieviešanas, paredzot zemes maiņu kā jaunu risinājumu.</a:t>
            </a:r>
          </a:p>
          <a:p>
            <a:pPr algn="just">
              <a:lnSpc>
                <a:spcPct val="90000"/>
              </a:lnSpc>
            </a:pPr>
            <a:endParaRPr lang="lv-LV" dirty="0"/>
          </a:p>
          <a:p>
            <a:pPr algn="just">
              <a:lnSpc>
                <a:spcPct val="90000"/>
              </a:lnSpc>
            </a:pPr>
            <a:r>
              <a:rPr lang="lv-LV" dirty="0"/>
              <a:t>•Pilnveidot aizsargājamo teritoriju tīklu, ietverot pietiekamu meža biotopu un jūras teritoriju apjomu, un virzīties uz mērķi – stingri aizsargāt 10 % Latvijas teritorijas.</a:t>
            </a:r>
          </a:p>
          <a:p>
            <a:pPr algn="just">
              <a:lnSpc>
                <a:spcPct val="90000"/>
              </a:lnSpc>
            </a:pPr>
            <a:endParaRPr lang="lv-LV" dirty="0"/>
          </a:p>
          <a:p>
            <a:pPr algn="just">
              <a:lnSpc>
                <a:spcPct val="90000"/>
              </a:lnSpc>
            </a:pPr>
            <a:r>
              <a:rPr lang="lv-LV" dirty="0"/>
              <a:t>•Dabas atjaunošanas plāna izstrāde un īstenošana  saskaņā ar Dabas atjaunošanas  regulu.  Jaunu Dabas informācijas  centru izveide sabiedrības izglītošanai.</a:t>
            </a:r>
          </a:p>
          <a:p>
            <a:pPr>
              <a:lnSpc>
                <a:spcPct val="90000"/>
              </a:lnSpc>
            </a:pPr>
            <a:endParaRPr lang="lv-LV" dirty="0"/>
          </a:p>
          <a:p>
            <a:pPr>
              <a:lnSpc>
                <a:spcPct val="90000"/>
              </a:lnSpc>
            </a:pPr>
            <a:endParaRPr lang="lv-LV" dirty="0"/>
          </a:p>
        </p:txBody>
      </p:sp>
      <p:pic>
        <p:nvPicPr>
          <p:cNvPr id="8" name="Picture 7">
            <a:extLst>
              <a:ext uri="{FF2B5EF4-FFF2-40B4-BE49-F238E27FC236}">
                <a16:creationId xmlns:a16="http://schemas.microsoft.com/office/drawing/2014/main" id="{639F2188-FF86-4594-2C82-373A844F0549}"/>
              </a:ext>
            </a:extLst>
          </p:cNvPr>
          <p:cNvPicPr>
            <a:picLocks noChangeAspect="1"/>
          </p:cNvPicPr>
          <p:nvPr/>
        </p:nvPicPr>
        <p:blipFill>
          <a:blip r:embed="rId2"/>
          <a:stretch>
            <a:fillRect/>
          </a:stretch>
        </p:blipFill>
        <p:spPr>
          <a:xfrm>
            <a:off x="6346372" y="1362400"/>
            <a:ext cx="4749196" cy="5017443"/>
          </a:xfrm>
          <a:prstGeom prst="rect">
            <a:avLst/>
          </a:prstGeom>
        </p:spPr>
      </p:pic>
      <p:sp>
        <p:nvSpPr>
          <p:cNvPr id="3" name="Rectangle 2">
            <a:extLst>
              <a:ext uri="{FF2B5EF4-FFF2-40B4-BE49-F238E27FC236}">
                <a16:creationId xmlns:a16="http://schemas.microsoft.com/office/drawing/2014/main" id="{581B789B-4949-3122-CDDC-1D102ADF63EE}"/>
              </a:ext>
            </a:extLst>
          </p:cNvPr>
          <p:cNvSpPr/>
          <p:nvPr/>
        </p:nvSpPr>
        <p:spPr>
          <a:xfrm>
            <a:off x="10589109" y="59871"/>
            <a:ext cx="1465006" cy="642258"/>
          </a:xfrm>
          <a:prstGeom prst="rect">
            <a:avLst/>
          </a:prstGeom>
          <a:solidFill>
            <a:srgbClr val="4EA72E">
              <a:lumMod val="75000"/>
            </a:srgbClr>
          </a:solidFill>
          <a:ln w="19050" cap="flat" cmpd="sng" algn="ctr">
            <a:noFill/>
            <a:prstDash val="solid"/>
            <a:miter lim="800000"/>
          </a:ln>
          <a:effectLst/>
        </p:spPr>
        <p:txBody>
          <a:bodyPr rtlCol="0" anchor="ctr"/>
          <a:lstStyle/>
          <a:p>
            <a:pPr algn="ctr" defTabSz="914400">
              <a:defRPr/>
            </a:pPr>
            <a:r>
              <a:rPr lang="lv-LV" kern="0" dirty="0">
                <a:solidFill>
                  <a:prstClr val="white"/>
                </a:solidFill>
                <a:latin typeface="Aptos" panose="02110004020202020204"/>
              </a:rPr>
              <a:t>Uzdevumi</a:t>
            </a:r>
          </a:p>
          <a:p>
            <a:pPr algn="ctr" defTabSz="914400">
              <a:defRPr/>
            </a:pPr>
            <a:r>
              <a:rPr lang="lv-LV" kern="0" dirty="0">
                <a:solidFill>
                  <a:prstClr val="white"/>
                </a:solidFill>
                <a:latin typeface="Aptos" panose="02110004020202020204"/>
              </a:rPr>
              <a:t>2026</a:t>
            </a:r>
          </a:p>
        </p:txBody>
      </p:sp>
    </p:spTree>
    <p:extLst>
      <p:ext uri="{BB962C8B-B14F-4D97-AF65-F5344CB8AC3E}">
        <p14:creationId xmlns:p14="http://schemas.microsoft.com/office/powerpoint/2010/main" val="17935610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9BF4A-9C9A-E151-6C4D-0D762FD689A1}"/>
              </a:ext>
            </a:extLst>
          </p:cNvPr>
          <p:cNvSpPr>
            <a:spLocks noGrp="1"/>
          </p:cNvSpPr>
          <p:nvPr>
            <p:ph type="title"/>
          </p:nvPr>
        </p:nvSpPr>
        <p:spPr>
          <a:xfrm>
            <a:off x="2779486" y="359228"/>
            <a:ext cx="8128000" cy="892629"/>
          </a:xfrm>
        </p:spPr>
        <p:txBody>
          <a:bodyPr>
            <a:normAutofit/>
          </a:bodyPr>
          <a:lstStyle/>
          <a:p>
            <a:r>
              <a:rPr kumimoji="0" lang="lv-LV" altLang="en-US" b="1" i="0" u="none" strike="noStrike" kern="1200" cap="none" spc="0" normalizeH="0" baseline="0" noProof="0" dirty="0">
                <a:ln>
                  <a:noFill/>
                </a:ln>
                <a:solidFill>
                  <a:srgbClr val="29702A"/>
                </a:solidFill>
                <a:effectLst/>
                <a:uLnTx/>
                <a:uFillTx/>
                <a:cs typeface="Arial" panose="020B0604020202020204" pitchFamily="34" charset="0"/>
              </a:rPr>
              <a:t>Dabas centrs: izglītības+ apmeklētāju centrs</a:t>
            </a:r>
            <a:endParaRPr lang="lv-LV" dirty="0"/>
          </a:p>
        </p:txBody>
      </p:sp>
      <p:sp>
        <p:nvSpPr>
          <p:cNvPr id="6" name="Slide Number Placeholder 5">
            <a:extLst>
              <a:ext uri="{FF2B5EF4-FFF2-40B4-BE49-F238E27FC236}">
                <a16:creationId xmlns:a16="http://schemas.microsoft.com/office/drawing/2014/main" id="{929660BF-AAF2-3BFE-9BCF-7619D0A19548}"/>
              </a:ext>
            </a:extLst>
          </p:cNvPr>
          <p:cNvSpPr>
            <a:spLocks noGrp="1"/>
          </p:cNvSpPr>
          <p:nvPr>
            <p:ph type="sldNum" sz="quarter" idx="13"/>
          </p:nvPr>
        </p:nvSpPr>
        <p:spPr/>
        <p:txBody>
          <a:bodyPr/>
          <a:lstStyle/>
          <a:p>
            <a:fld id="{0B582915-0310-4CDD-9A79-BDC3E59340E8}" type="slidenum">
              <a:rPr lang="en-US" altLang="lv-LV" smtClean="0"/>
              <a:pPr/>
              <a:t>41</a:t>
            </a:fld>
            <a:endParaRPr lang="en-US" altLang="lv-LV"/>
          </a:p>
        </p:txBody>
      </p:sp>
      <p:sp>
        <p:nvSpPr>
          <p:cNvPr id="7" name="Content Placeholder 1">
            <a:extLst>
              <a:ext uri="{FF2B5EF4-FFF2-40B4-BE49-F238E27FC236}">
                <a16:creationId xmlns:a16="http://schemas.microsoft.com/office/drawing/2014/main" id="{566A616F-424D-A4DA-862A-CF07C6094E76}"/>
              </a:ext>
            </a:extLst>
          </p:cNvPr>
          <p:cNvSpPr>
            <a:spLocks noGrp="1"/>
          </p:cNvSpPr>
          <p:nvPr>
            <p:ph idx="1"/>
          </p:nvPr>
        </p:nvSpPr>
        <p:spPr>
          <a:xfrm>
            <a:off x="667656" y="1842180"/>
            <a:ext cx="6560459" cy="4373563"/>
          </a:xfrm>
        </p:spPr>
        <p:txBody>
          <a:bodyPr>
            <a:normAutofit fontScale="92500" lnSpcReduction="20000"/>
          </a:bodyPr>
          <a:lstStyle/>
          <a:p>
            <a:pPr marL="342900" indent="-342900">
              <a:buSzPct val="110000"/>
              <a:buBlip>
                <a:blip>
                  <a:extLst>
                    <a:ext uri="{96DAC541-7B7A-43D3-8B79-37D633B846F1}">
                      <asvg:svgBlip xmlns:asvg="http://schemas.microsoft.com/office/drawing/2016/SVG/main" r:embed="rId2"/>
                    </a:ext>
                  </a:extLst>
                </a:blip>
              </a:buBlip>
            </a:pPr>
            <a:r>
              <a:rPr lang="lv-LV" sz="2400" dirty="0">
                <a:latin typeface="Arial" panose="020B0604020202020204" pitchFamily="34" charset="0"/>
                <a:cs typeface="Arial" panose="020B0604020202020204" pitchFamily="34" charset="0"/>
              </a:rPr>
              <a:t>Dabas centrs kā konkrēta nacionālā parka/biosfēras rezervāta, tā vērtību un dabas aizsardzības sistēmas Latvijā vizītkarte:</a:t>
            </a:r>
          </a:p>
          <a:p>
            <a:pPr marL="342900" indent="-342900">
              <a:buSzPct val="110000"/>
              <a:buBlip>
                <a:blip>
                  <a:extLst>
                    <a:ext uri="{96DAC541-7B7A-43D3-8B79-37D633B846F1}">
                      <asvg:svgBlip xmlns:asvg="http://schemas.microsoft.com/office/drawing/2016/SVG/main" r:embed="rId2"/>
                    </a:ext>
                  </a:extLst>
                </a:blip>
              </a:buBlip>
            </a:pPr>
            <a:r>
              <a:rPr lang="lv-LV" sz="2400" dirty="0">
                <a:latin typeface="Arial" panose="020B0604020202020204" pitchFamily="34" charset="0"/>
                <a:cs typeface="Arial" panose="020B0604020202020204" pitchFamily="34" charset="0"/>
              </a:rPr>
              <a:t>Ķemeru Nacionālā parka dabas centrs – mitrāji;</a:t>
            </a:r>
          </a:p>
          <a:p>
            <a:pPr marL="342900" indent="-342900">
              <a:buSzPct val="110000"/>
              <a:buBlip>
                <a:blip>
                  <a:extLst>
                    <a:ext uri="{96DAC541-7B7A-43D3-8B79-37D633B846F1}">
                      <asvg:svgBlip xmlns:asvg="http://schemas.microsoft.com/office/drawing/2016/SVG/main" r:embed="rId2"/>
                    </a:ext>
                  </a:extLst>
                </a:blip>
              </a:buBlip>
            </a:pPr>
            <a:r>
              <a:rPr lang="lv-LV" sz="2400" dirty="0">
                <a:latin typeface="Arial" panose="020B0604020202020204" pitchFamily="34" charset="0"/>
                <a:cs typeface="Arial" panose="020B0604020202020204" pitchFamily="34" charset="0"/>
              </a:rPr>
              <a:t>Gaujas Nacionālā parka dabas centrs – iežu atsegumi un alas;</a:t>
            </a:r>
          </a:p>
          <a:p>
            <a:pPr marL="342900" indent="-342900">
              <a:buSzPct val="110000"/>
              <a:buBlip>
                <a:blip>
                  <a:extLst>
                    <a:ext uri="{96DAC541-7B7A-43D3-8B79-37D633B846F1}">
                      <asvg:svgBlip xmlns:asvg="http://schemas.microsoft.com/office/drawing/2016/SVG/main" r:embed="rId2"/>
                    </a:ext>
                  </a:extLst>
                </a:blip>
              </a:buBlip>
            </a:pPr>
            <a:r>
              <a:rPr lang="lv-LV" sz="2400" dirty="0">
                <a:latin typeface="Arial" panose="020B0604020202020204" pitchFamily="34" charset="0"/>
                <a:cs typeface="Arial" panose="020B0604020202020204" pitchFamily="34" charset="0"/>
              </a:rPr>
              <a:t>Rāznas Nacionālā parka dabas centrs – ezeri, saldūdens ekosistēmas;</a:t>
            </a:r>
          </a:p>
          <a:p>
            <a:pPr marL="342900" indent="-342900">
              <a:buSzPct val="110000"/>
              <a:buBlip>
                <a:blip>
                  <a:extLst>
                    <a:ext uri="{96DAC541-7B7A-43D3-8B79-37D633B846F1}">
                      <asvg:svgBlip xmlns:asvg="http://schemas.microsoft.com/office/drawing/2016/SVG/main" r:embed="rId2"/>
                    </a:ext>
                  </a:extLst>
                </a:blip>
              </a:buBlip>
            </a:pPr>
            <a:r>
              <a:rPr lang="lv-LV" sz="2400" dirty="0">
                <a:latin typeface="Arial" panose="020B0604020202020204" pitchFamily="34" charset="0"/>
                <a:cs typeface="Arial" panose="020B0604020202020204" pitchFamily="34" charset="0"/>
              </a:rPr>
              <a:t>Slīteres Nacionālā parka dabas centrs – veci/dabiski </a:t>
            </a:r>
            <a:r>
              <a:rPr lang="lv-LV" sz="2400" dirty="0" err="1">
                <a:latin typeface="Arial" panose="020B0604020202020204" pitchFamily="34" charset="0"/>
                <a:cs typeface="Arial" panose="020B0604020202020204" pitchFamily="34" charset="0"/>
              </a:rPr>
              <a:t>boreālie</a:t>
            </a:r>
            <a:r>
              <a:rPr lang="lv-LV" sz="2400" dirty="0">
                <a:latin typeface="Arial" panose="020B0604020202020204" pitchFamily="34" charset="0"/>
                <a:cs typeface="Arial" panose="020B0604020202020204" pitchFamily="34" charset="0"/>
              </a:rPr>
              <a:t> meži; </a:t>
            </a:r>
            <a:r>
              <a:rPr lang="lv-LV" sz="2400" dirty="0" err="1">
                <a:latin typeface="Arial" panose="020B0604020202020204" pitchFamily="34" charset="0"/>
                <a:cs typeface="Arial" panose="020B0604020202020204" pitchFamily="34" charset="0"/>
              </a:rPr>
              <a:t>kangari</a:t>
            </a:r>
            <a:r>
              <a:rPr lang="lv-LV" sz="2400" dirty="0">
                <a:latin typeface="Arial" panose="020B0604020202020204" pitchFamily="34" charset="0"/>
                <a:cs typeface="Arial" panose="020B0604020202020204" pitchFamily="34" charset="0"/>
              </a:rPr>
              <a:t> un </a:t>
            </a:r>
            <a:r>
              <a:rPr lang="lv-LV" sz="2400" dirty="0" err="1">
                <a:latin typeface="Arial" panose="020B0604020202020204" pitchFamily="34" charset="0"/>
                <a:cs typeface="Arial" panose="020B0604020202020204" pitchFamily="34" charset="0"/>
              </a:rPr>
              <a:t>vigas</a:t>
            </a:r>
            <a:r>
              <a:rPr lang="lv-LV" sz="2400" dirty="0">
                <a:latin typeface="Arial" panose="020B0604020202020204" pitchFamily="34" charset="0"/>
                <a:cs typeface="Arial" panose="020B0604020202020204" pitchFamily="34" charset="0"/>
              </a:rPr>
              <a:t>;</a:t>
            </a:r>
          </a:p>
          <a:p>
            <a:pPr marL="342900" indent="-342900">
              <a:buSzPct val="110000"/>
              <a:buBlip>
                <a:blip>
                  <a:extLst>
                    <a:ext uri="{96DAC541-7B7A-43D3-8B79-37D633B846F1}">
                      <asvg:svgBlip xmlns:asvg="http://schemas.microsoft.com/office/drawing/2016/SVG/main" r:embed="rId2"/>
                    </a:ext>
                  </a:extLst>
                </a:blip>
              </a:buBlip>
            </a:pPr>
            <a:r>
              <a:rPr lang="lv-LV" sz="2400" dirty="0">
                <a:latin typeface="Arial" panose="020B0604020202020204" pitchFamily="34" charset="0"/>
                <a:cs typeface="Arial" panose="020B0604020202020204" pitchFamily="34" charset="0"/>
              </a:rPr>
              <a:t>Ziemeļvidzemes biosfēras rezervāta dabas centrs  – piekraste un </a:t>
            </a:r>
            <a:r>
              <a:rPr lang="lv-LV" sz="2400" dirty="0" err="1">
                <a:latin typeface="Arial" panose="020B0604020202020204" pitchFamily="34" charset="0"/>
                <a:cs typeface="Arial" panose="020B0604020202020204" pitchFamily="34" charset="0"/>
              </a:rPr>
              <a:t>lašupes</a:t>
            </a:r>
            <a:r>
              <a:rPr lang="lv-LV" sz="2400" dirty="0">
                <a:latin typeface="Arial" panose="020B0604020202020204" pitchFamily="34" charset="0"/>
                <a:cs typeface="Arial" panose="020B0604020202020204" pitchFamily="34" charset="0"/>
              </a:rPr>
              <a:t>*</a:t>
            </a:r>
          </a:p>
          <a:p>
            <a:pPr marL="342900" indent="-342900">
              <a:buSzPct val="110000"/>
              <a:buBlip>
                <a:blip>
                  <a:extLst>
                    <a:ext uri="{96DAC541-7B7A-43D3-8B79-37D633B846F1}">
                      <asvg:svgBlip xmlns:asvg="http://schemas.microsoft.com/office/drawing/2016/SVG/main" r:embed="rId2"/>
                    </a:ext>
                  </a:extLst>
                </a:blip>
              </a:buBlip>
            </a:pPr>
            <a:r>
              <a:rPr lang="lv-LV" sz="2400" dirty="0">
                <a:latin typeface="Arial" panose="020B0604020202020204" pitchFamily="34" charset="0"/>
                <a:cs typeface="Arial" panose="020B0604020202020204" pitchFamily="34" charset="0"/>
              </a:rPr>
              <a:t>(*) tiek attīstīts arī ar LIFE finansējumu</a:t>
            </a:r>
          </a:p>
          <a:p>
            <a:pPr marL="342900" indent="-342900">
              <a:lnSpc>
                <a:spcPct val="107000"/>
              </a:lnSpc>
              <a:spcAft>
                <a:spcPts val="600"/>
              </a:spcAft>
              <a:buClr>
                <a:srgbClr val="29702A"/>
              </a:buClr>
              <a:buFont typeface="Symbol" panose="05050102010706020507" pitchFamily="18" charset="2"/>
              <a:buChar char=""/>
            </a:pPr>
            <a:endParaRPr lang="lv-LV" altLang="lv-LV" sz="1800" dirty="0">
              <a:cs typeface="Times New Roman" panose="02020603050405020304" pitchFamily="18" charset="0"/>
            </a:endParaRPr>
          </a:p>
        </p:txBody>
      </p:sp>
      <p:pic>
        <p:nvPicPr>
          <p:cNvPr id="8" name="Picture 7">
            <a:extLst>
              <a:ext uri="{FF2B5EF4-FFF2-40B4-BE49-F238E27FC236}">
                <a16:creationId xmlns:a16="http://schemas.microsoft.com/office/drawing/2014/main" id="{63644BDC-9E1C-5D1E-C5C0-8E820DD8022C}"/>
              </a:ext>
            </a:extLst>
          </p:cNvPr>
          <p:cNvPicPr>
            <a:picLocks noChangeAspect="1"/>
          </p:cNvPicPr>
          <p:nvPr/>
        </p:nvPicPr>
        <p:blipFill>
          <a:blip r:embed="rId3"/>
          <a:stretch>
            <a:fillRect/>
          </a:stretch>
        </p:blipFill>
        <p:spPr>
          <a:xfrm>
            <a:off x="8305681" y="1842180"/>
            <a:ext cx="2743438" cy="2200847"/>
          </a:xfrm>
          <a:prstGeom prst="rect">
            <a:avLst/>
          </a:prstGeom>
        </p:spPr>
      </p:pic>
      <p:pic>
        <p:nvPicPr>
          <p:cNvPr id="9" name="Picture 8">
            <a:extLst>
              <a:ext uri="{FF2B5EF4-FFF2-40B4-BE49-F238E27FC236}">
                <a16:creationId xmlns:a16="http://schemas.microsoft.com/office/drawing/2014/main" id="{871682E0-16C9-0257-378D-5BEFDA5B992E}"/>
              </a:ext>
            </a:extLst>
          </p:cNvPr>
          <p:cNvPicPr>
            <a:picLocks noChangeAspect="1"/>
          </p:cNvPicPr>
          <p:nvPr/>
        </p:nvPicPr>
        <p:blipFill>
          <a:blip r:embed="rId4"/>
          <a:stretch>
            <a:fillRect/>
          </a:stretch>
        </p:blipFill>
        <p:spPr>
          <a:xfrm>
            <a:off x="8305681" y="4028961"/>
            <a:ext cx="2743438" cy="2145978"/>
          </a:xfrm>
          <a:prstGeom prst="rect">
            <a:avLst/>
          </a:prstGeom>
        </p:spPr>
      </p:pic>
      <p:sp>
        <p:nvSpPr>
          <p:cNvPr id="3" name="Rectangle 2">
            <a:extLst>
              <a:ext uri="{FF2B5EF4-FFF2-40B4-BE49-F238E27FC236}">
                <a16:creationId xmlns:a16="http://schemas.microsoft.com/office/drawing/2014/main" id="{56F6F20C-92D7-0A47-EBEC-A73E9FD2CB3F}"/>
              </a:ext>
            </a:extLst>
          </p:cNvPr>
          <p:cNvSpPr/>
          <p:nvPr/>
        </p:nvSpPr>
        <p:spPr>
          <a:xfrm>
            <a:off x="10589109" y="59871"/>
            <a:ext cx="1465006" cy="642258"/>
          </a:xfrm>
          <a:prstGeom prst="rect">
            <a:avLst/>
          </a:prstGeom>
          <a:solidFill>
            <a:srgbClr val="4EA72E">
              <a:lumMod val="75000"/>
            </a:srgbClr>
          </a:solidFill>
          <a:ln w="19050" cap="flat" cmpd="sng" algn="ctr">
            <a:noFill/>
            <a:prstDash val="solid"/>
            <a:miter lim="800000"/>
          </a:ln>
          <a:effectLst/>
        </p:spPr>
        <p:txBody>
          <a:bodyPr rtlCol="0" anchor="ctr"/>
          <a:lstStyle/>
          <a:p>
            <a:pPr algn="ctr" defTabSz="914400">
              <a:defRPr/>
            </a:pPr>
            <a:r>
              <a:rPr lang="lv-LV" kern="0" dirty="0">
                <a:solidFill>
                  <a:prstClr val="white"/>
                </a:solidFill>
                <a:latin typeface="Aptos" panose="02110004020202020204"/>
              </a:rPr>
              <a:t>Uzdevumi</a:t>
            </a:r>
          </a:p>
          <a:p>
            <a:pPr algn="ctr" defTabSz="914400">
              <a:defRPr/>
            </a:pPr>
            <a:r>
              <a:rPr lang="lv-LV" kern="0" dirty="0">
                <a:solidFill>
                  <a:prstClr val="white"/>
                </a:solidFill>
                <a:latin typeface="Aptos" panose="02110004020202020204"/>
              </a:rPr>
              <a:t>2026</a:t>
            </a:r>
          </a:p>
        </p:txBody>
      </p:sp>
    </p:spTree>
    <p:extLst>
      <p:ext uri="{BB962C8B-B14F-4D97-AF65-F5344CB8AC3E}">
        <p14:creationId xmlns:p14="http://schemas.microsoft.com/office/powerpoint/2010/main" val="918505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BD9B21E2-96E3-5F98-7736-D3A0144C0DA8}"/>
              </a:ext>
            </a:extLst>
          </p:cNvPr>
          <p:cNvPicPr>
            <a:picLocks noGrp="1" noChangeAspect="1"/>
          </p:cNvPicPr>
          <p:nvPr>
            <p:ph idx="1"/>
          </p:nvPr>
        </p:nvPicPr>
        <p:blipFill>
          <a:blip r:embed="rId2"/>
          <a:stretch>
            <a:fillRect/>
          </a:stretch>
        </p:blipFill>
        <p:spPr>
          <a:xfrm>
            <a:off x="1376092" y="631371"/>
            <a:ext cx="9596708" cy="5998030"/>
          </a:xfrm>
          <a:prstGeom prst="rect">
            <a:avLst/>
          </a:prstGeom>
        </p:spPr>
      </p:pic>
      <p:sp>
        <p:nvSpPr>
          <p:cNvPr id="6" name="Slide Number Placeholder 5">
            <a:extLst>
              <a:ext uri="{FF2B5EF4-FFF2-40B4-BE49-F238E27FC236}">
                <a16:creationId xmlns:a16="http://schemas.microsoft.com/office/drawing/2014/main" id="{04055C58-624F-0E53-F267-9191C7638F64}"/>
              </a:ext>
            </a:extLst>
          </p:cNvPr>
          <p:cNvSpPr>
            <a:spLocks noGrp="1"/>
          </p:cNvSpPr>
          <p:nvPr>
            <p:ph type="sldNum" sz="quarter" idx="13"/>
          </p:nvPr>
        </p:nvSpPr>
        <p:spPr/>
        <p:txBody>
          <a:bodyPr/>
          <a:lstStyle/>
          <a:p>
            <a:fld id="{0B582915-0310-4CDD-9A79-BDC3E59340E8}" type="slidenum">
              <a:rPr lang="en-US" altLang="lv-LV" smtClean="0"/>
              <a:pPr/>
              <a:t>42</a:t>
            </a:fld>
            <a:endParaRPr lang="en-US" altLang="lv-LV"/>
          </a:p>
        </p:txBody>
      </p:sp>
      <p:sp>
        <p:nvSpPr>
          <p:cNvPr id="8" name="Title 1">
            <a:extLst>
              <a:ext uri="{FF2B5EF4-FFF2-40B4-BE49-F238E27FC236}">
                <a16:creationId xmlns:a16="http://schemas.microsoft.com/office/drawing/2014/main" id="{5A5DBE84-34CF-C102-1BCE-A4FCB1A53DA5}"/>
              </a:ext>
            </a:extLst>
          </p:cNvPr>
          <p:cNvSpPr>
            <a:spLocks noGrp="1"/>
          </p:cNvSpPr>
          <p:nvPr>
            <p:ph type="title"/>
          </p:nvPr>
        </p:nvSpPr>
        <p:spPr>
          <a:xfrm>
            <a:off x="8080829" y="118505"/>
            <a:ext cx="3048002" cy="1534886"/>
          </a:xfrm>
        </p:spPr>
        <p:txBody>
          <a:bodyPr>
            <a:noAutofit/>
          </a:bodyPr>
          <a:lstStyle/>
          <a:p>
            <a:r>
              <a:rPr lang="lv-LV" sz="1800" dirty="0">
                <a:solidFill>
                  <a:srgbClr val="29702A"/>
                </a:solidFill>
              </a:rPr>
              <a:t>Pašreizējais un plānotais DC izvietojums un</a:t>
            </a:r>
            <a:br>
              <a:rPr lang="lv-LV" sz="1800" dirty="0">
                <a:solidFill>
                  <a:srgbClr val="29702A"/>
                </a:solidFill>
              </a:rPr>
            </a:br>
            <a:r>
              <a:rPr lang="lv-LV" sz="1800" dirty="0">
                <a:solidFill>
                  <a:srgbClr val="29702A"/>
                </a:solidFill>
              </a:rPr>
              <a:t>ĪADT apmeklētāju skaits</a:t>
            </a:r>
          </a:p>
        </p:txBody>
      </p:sp>
      <p:sp>
        <p:nvSpPr>
          <p:cNvPr id="2" name="Rectangle 1">
            <a:extLst>
              <a:ext uri="{FF2B5EF4-FFF2-40B4-BE49-F238E27FC236}">
                <a16:creationId xmlns:a16="http://schemas.microsoft.com/office/drawing/2014/main" id="{365697BF-2697-428F-F64F-02B6DE3CA9DF}"/>
              </a:ext>
            </a:extLst>
          </p:cNvPr>
          <p:cNvSpPr/>
          <p:nvPr/>
        </p:nvSpPr>
        <p:spPr>
          <a:xfrm>
            <a:off x="10589109" y="59871"/>
            <a:ext cx="1465006" cy="642258"/>
          </a:xfrm>
          <a:prstGeom prst="rect">
            <a:avLst/>
          </a:prstGeom>
          <a:solidFill>
            <a:srgbClr val="4EA72E">
              <a:lumMod val="75000"/>
            </a:srgbClr>
          </a:solidFill>
          <a:ln w="19050" cap="flat" cmpd="sng" algn="ctr">
            <a:noFill/>
            <a:prstDash val="solid"/>
            <a:miter lim="800000"/>
          </a:ln>
          <a:effectLst/>
        </p:spPr>
        <p:txBody>
          <a:bodyPr rtlCol="0" anchor="ctr"/>
          <a:lstStyle/>
          <a:p>
            <a:pPr algn="ctr" defTabSz="914400">
              <a:defRPr/>
            </a:pPr>
            <a:r>
              <a:rPr lang="lv-LV" kern="0" dirty="0">
                <a:solidFill>
                  <a:prstClr val="white"/>
                </a:solidFill>
                <a:latin typeface="Aptos" panose="02110004020202020204"/>
              </a:rPr>
              <a:t>Uzdevumi</a:t>
            </a:r>
          </a:p>
          <a:p>
            <a:pPr algn="ctr" defTabSz="914400">
              <a:defRPr/>
            </a:pPr>
            <a:r>
              <a:rPr lang="lv-LV" kern="0" dirty="0">
                <a:solidFill>
                  <a:prstClr val="white"/>
                </a:solidFill>
                <a:latin typeface="Aptos" panose="02110004020202020204"/>
              </a:rPr>
              <a:t>2026</a:t>
            </a:r>
          </a:p>
        </p:txBody>
      </p:sp>
    </p:spTree>
    <p:extLst>
      <p:ext uri="{BB962C8B-B14F-4D97-AF65-F5344CB8AC3E}">
        <p14:creationId xmlns:p14="http://schemas.microsoft.com/office/powerpoint/2010/main" val="36972792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A0A7849F-84AB-233D-6DD7-4E0164EAAA9E}"/>
              </a:ext>
            </a:extLst>
          </p:cNvPr>
          <p:cNvPicPr>
            <a:picLocks noGrp="1" noChangeAspect="1"/>
          </p:cNvPicPr>
          <p:nvPr>
            <p:ph idx="1"/>
          </p:nvPr>
        </p:nvPicPr>
        <p:blipFill>
          <a:blip r:embed="rId2"/>
          <a:stretch>
            <a:fillRect/>
          </a:stretch>
        </p:blipFill>
        <p:spPr>
          <a:xfrm>
            <a:off x="7145522" y="2593816"/>
            <a:ext cx="4359018" cy="3633531"/>
          </a:xfrm>
          <a:prstGeom prst="rect">
            <a:avLst/>
          </a:prstGeom>
        </p:spPr>
      </p:pic>
      <p:sp>
        <p:nvSpPr>
          <p:cNvPr id="6" name="Slide Number Placeholder 5">
            <a:extLst>
              <a:ext uri="{FF2B5EF4-FFF2-40B4-BE49-F238E27FC236}">
                <a16:creationId xmlns:a16="http://schemas.microsoft.com/office/drawing/2014/main" id="{4DA708FC-B167-852D-0A14-696CBCC0CC69}"/>
              </a:ext>
            </a:extLst>
          </p:cNvPr>
          <p:cNvSpPr>
            <a:spLocks noGrp="1"/>
          </p:cNvSpPr>
          <p:nvPr>
            <p:ph type="sldNum" sz="quarter" idx="13"/>
          </p:nvPr>
        </p:nvSpPr>
        <p:spPr/>
        <p:txBody>
          <a:bodyPr/>
          <a:lstStyle/>
          <a:p>
            <a:fld id="{0B582915-0310-4CDD-9A79-BDC3E59340E8}" type="slidenum">
              <a:rPr lang="en-US" altLang="lv-LV" smtClean="0"/>
              <a:pPr/>
              <a:t>43</a:t>
            </a:fld>
            <a:endParaRPr lang="en-US" altLang="lv-LV"/>
          </a:p>
        </p:txBody>
      </p:sp>
      <p:sp>
        <p:nvSpPr>
          <p:cNvPr id="7" name="Title 1">
            <a:extLst>
              <a:ext uri="{FF2B5EF4-FFF2-40B4-BE49-F238E27FC236}">
                <a16:creationId xmlns:a16="http://schemas.microsoft.com/office/drawing/2014/main" id="{DA6259D6-AF9F-6692-7118-CE153963A2AD}"/>
              </a:ext>
            </a:extLst>
          </p:cNvPr>
          <p:cNvSpPr>
            <a:spLocks noGrp="1"/>
          </p:cNvSpPr>
          <p:nvPr>
            <p:ph type="title"/>
          </p:nvPr>
        </p:nvSpPr>
        <p:spPr>
          <a:xfrm>
            <a:off x="2670628" y="539055"/>
            <a:ext cx="4176486" cy="1036638"/>
          </a:xfrm>
        </p:spPr>
        <p:txBody>
          <a:bodyPr wrap="square" anchor="t">
            <a:normAutofit/>
          </a:bodyPr>
          <a:lstStyle/>
          <a:p>
            <a:r>
              <a:rPr lang="lv-LV" dirty="0">
                <a:solidFill>
                  <a:srgbClr val="29702A"/>
                </a:solidFill>
              </a:rPr>
              <a:t>Plānotie rezultatīvie rādītāji:</a:t>
            </a:r>
          </a:p>
        </p:txBody>
      </p:sp>
      <p:sp>
        <p:nvSpPr>
          <p:cNvPr id="8" name="TextBox 7">
            <a:extLst>
              <a:ext uri="{FF2B5EF4-FFF2-40B4-BE49-F238E27FC236}">
                <a16:creationId xmlns:a16="http://schemas.microsoft.com/office/drawing/2014/main" id="{5E62F339-601A-939D-C5C1-8C0DD245FB98}"/>
              </a:ext>
            </a:extLst>
          </p:cNvPr>
          <p:cNvSpPr txBox="1"/>
          <p:nvPr/>
        </p:nvSpPr>
        <p:spPr>
          <a:xfrm>
            <a:off x="6976025" y="1575693"/>
            <a:ext cx="4698012" cy="707886"/>
          </a:xfrm>
          <a:prstGeom prst="rect">
            <a:avLst/>
          </a:prstGeom>
          <a:solidFill>
            <a:schemeClr val="bg1">
              <a:lumMod val="9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2000" b="1" i="0" u="none" strike="noStrike" kern="1200" cap="none" spc="0" normalizeH="0" baseline="0" noProof="0" dirty="0">
                <a:ln>
                  <a:noFill/>
                </a:ln>
                <a:solidFill>
                  <a:srgbClr val="29702A"/>
                </a:solidFill>
                <a:effectLst/>
                <a:uLnTx/>
                <a:uFillTx/>
                <a:latin typeface="Aptos" panose="02110004020202020204"/>
                <a:ea typeface="+mn-ea"/>
                <a:cs typeface="+mn-cs"/>
              </a:rPr>
              <a:t>Topošais dabas centrs pie Lielā Ķemeru tīreļa laipas </a:t>
            </a:r>
          </a:p>
        </p:txBody>
      </p:sp>
      <p:sp>
        <p:nvSpPr>
          <p:cNvPr id="9" name="Content Placeholder 2">
            <a:extLst>
              <a:ext uri="{FF2B5EF4-FFF2-40B4-BE49-F238E27FC236}">
                <a16:creationId xmlns:a16="http://schemas.microsoft.com/office/drawing/2014/main" id="{8C637494-617E-C30E-6EBD-7CBAEFE437DB}"/>
              </a:ext>
            </a:extLst>
          </p:cNvPr>
          <p:cNvSpPr txBox="1">
            <a:spLocks/>
          </p:cNvSpPr>
          <p:nvPr/>
        </p:nvSpPr>
        <p:spPr>
          <a:xfrm>
            <a:off x="1197430" y="1755424"/>
            <a:ext cx="4898570" cy="4691063"/>
          </a:xfrm>
          <a:prstGeom prst="rect">
            <a:avLst/>
          </a:prstGeom>
          <a:solidFill>
            <a:schemeClr val="bg1">
              <a:lumMod val="95000"/>
            </a:schemeClr>
          </a:solidFill>
        </p:spPr>
        <p:txBody>
          <a:bodyPr wrap="square"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90000"/>
              </a:lnSpc>
            </a:pPr>
            <a:endParaRPr lang="lv-LV" sz="1600" dirty="0"/>
          </a:p>
          <a:p>
            <a:pPr marL="0" indent="0">
              <a:lnSpc>
                <a:spcPct val="90000"/>
              </a:lnSpc>
              <a:buNone/>
            </a:pPr>
            <a:r>
              <a:rPr lang="lv-LV" sz="1600" dirty="0">
                <a:latin typeface="Verdana" panose="020B0604030504040204" pitchFamily="34" charset="0"/>
                <a:ea typeface="Verdana" panose="020B0604030504040204" pitchFamily="34" charset="0"/>
              </a:rPr>
              <a:t>Jaunas auditorijas – dabas tūristi – iekļaušana dabas izglītībā </a:t>
            </a:r>
          </a:p>
          <a:p>
            <a:pPr marL="0" indent="0">
              <a:lnSpc>
                <a:spcPct val="90000"/>
              </a:lnSpc>
              <a:buNone/>
            </a:pPr>
            <a:r>
              <a:rPr lang="lv-LV" sz="1600" dirty="0">
                <a:latin typeface="Verdana" panose="020B0604030504040204" pitchFamily="34" charset="0"/>
                <a:ea typeface="Verdana" panose="020B0604030504040204" pitchFamily="34" charset="0"/>
              </a:rPr>
              <a:t>10x palielināts rezultatīvais rādītājs no 20000 uz 201 000 apmeklētāju gadā</a:t>
            </a:r>
          </a:p>
          <a:p>
            <a:pPr>
              <a:lnSpc>
                <a:spcPct val="90000"/>
              </a:lnSpc>
            </a:pPr>
            <a:endParaRPr lang="lv-LV" sz="1600" dirty="0">
              <a:latin typeface="Verdana" panose="020B0604030504040204" pitchFamily="34" charset="0"/>
              <a:ea typeface="Verdana" panose="020B0604030504040204" pitchFamily="34" charset="0"/>
            </a:endParaRPr>
          </a:p>
          <a:p>
            <a:pPr marL="0" indent="0">
              <a:lnSpc>
                <a:spcPct val="90000"/>
              </a:lnSpc>
              <a:buNone/>
            </a:pPr>
            <a:r>
              <a:rPr lang="lv-LV" sz="1600" dirty="0">
                <a:latin typeface="Verdana" panose="020B0604030504040204" pitchFamily="34" charset="0"/>
                <a:ea typeface="Verdana" panose="020B0604030504040204" pitchFamily="34" charset="0"/>
              </a:rPr>
              <a:t>Tam nepieciešams:</a:t>
            </a:r>
          </a:p>
          <a:p>
            <a:pPr>
              <a:lnSpc>
                <a:spcPct val="90000"/>
              </a:lnSpc>
            </a:pPr>
            <a:r>
              <a:rPr lang="lv-LV" sz="1600" dirty="0">
                <a:latin typeface="Verdana" panose="020B0604030504040204" pitchFamily="34" charset="0"/>
                <a:ea typeface="Verdana" panose="020B0604030504040204" pitchFamily="34" charset="0"/>
              </a:rPr>
              <a:t>lokācijas maiņa, iekļaujoties reģionā aktīvākajā tūrisma plūsmā</a:t>
            </a:r>
          </a:p>
          <a:p>
            <a:pPr>
              <a:lnSpc>
                <a:spcPct val="90000"/>
              </a:lnSpc>
            </a:pPr>
            <a:r>
              <a:rPr lang="lv-LV" sz="1600" dirty="0">
                <a:latin typeface="Verdana" panose="020B0604030504040204" pitchFamily="34" charset="0"/>
                <a:ea typeface="Verdana" panose="020B0604030504040204" pitchFamily="34" charset="0"/>
              </a:rPr>
              <a:t>pieejamība vismaz 6 dienas nedēļā (O-Sv)</a:t>
            </a:r>
          </a:p>
          <a:p>
            <a:pPr>
              <a:lnSpc>
                <a:spcPct val="90000"/>
              </a:lnSpc>
            </a:pPr>
            <a:r>
              <a:rPr lang="lv-LV" sz="1600" dirty="0">
                <a:latin typeface="Verdana" panose="020B0604030504040204" pitchFamily="34" charset="0"/>
                <a:ea typeface="Verdana" panose="020B0604030504040204" pitchFamily="34" charset="0"/>
              </a:rPr>
              <a:t>mūsdienīgs, ieinteresējošs un iesaistošs saturs un pakalpojums</a:t>
            </a:r>
          </a:p>
          <a:p>
            <a:pPr>
              <a:lnSpc>
                <a:spcPct val="90000"/>
              </a:lnSpc>
            </a:pPr>
            <a:r>
              <a:rPr lang="lv-LV" sz="1600" dirty="0">
                <a:latin typeface="Verdana" panose="020B0604030504040204" pitchFamily="34" charset="0"/>
                <a:ea typeface="Verdana" panose="020B0604030504040204" pitchFamily="34" charset="0"/>
              </a:rPr>
              <a:t>vienlaicīga paralēlo plūsmu apkalpošana – dabas tūrisms un dabas izglītība (darbs ar grupām)</a:t>
            </a:r>
          </a:p>
        </p:txBody>
      </p:sp>
      <p:sp>
        <p:nvSpPr>
          <p:cNvPr id="2" name="Rectangle 1">
            <a:extLst>
              <a:ext uri="{FF2B5EF4-FFF2-40B4-BE49-F238E27FC236}">
                <a16:creationId xmlns:a16="http://schemas.microsoft.com/office/drawing/2014/main" id="{8B43A9BA-C392-A067-313C-BE708A66C158}"/>
              </a:ext>
            </a:extLst>
          </p:cNvPr>
          <p:cNvSpPr/>
          <p:nvPr/>
        </p:nvSpPr>
        <p:spPr>
          <a:xfrm>
            <a:off x="10589109" y="59871"/>
            <a:ext cx="1465006" cy="642258"/>
          </a:xfrm>
          <a:prstGeom prst="rect">
            <a:avLst/>
          </a:prstGeom>
          <a:solidFill>
            <a:srgbClr val="4EA72E">
              <a:lumMod val="75000"/>
            </a:srgbClr>
          </a:solidFill>
          <a:ln w="19050" cap="flat" cmpd="sng" algn="ctr">
            <a:noFill/>
            <a:prstDash val="solid"/>
            <a:miter lim="800000"/>
          </a:ln>
          <a:effectLst/>
        </p:spPr>
        <p:txBody>
          <a:bodyPr rtlCol="0" anchor="ctr"/>
          <a:lstStyle/>
          <a:p>
            <a:pPr algn="ctr" defTabSz="914400">
              <a:defRPr/>
            </a:pPr>
            <a:r>
              <a:rPr lang="lv-LV" kern="0" dirty="0">
                <a:solidFill>
                  <a:prstClr val="white"/>
                </a:solidFill>
                <a:latin typeface="Aptos" panose="02110004020202020204"/>
              </a:rPr>
              <a:t>Uzdevumi</a:t>
            </a:r>
          </a:p>
          <a:p>
            <a:pPr algn="ctr" defTabSz="914400">
              <a:defRPr/>
            </a:pPr>
            <a:r>
              <a:rPr lang="lv-LV" kern="0" dirty="0">
                <a:solidFill>
                  <a:prstClr val="white"/>
                </a:solidFill>
                <a:latin typeface="Aptos" panose="02110004020202020204"/>
              </a:rPr>
              <a:t>2026</a:t>
            </a:r>
          </a:p>
        </p:txBody>
      </p:sp>
    </p:spTree>
    <p:extLst>
      <p:ext uri="{BB962C8B-B14F-4D97-AF65-F5344CB8AC3E}">
        <p14:creationId xmlns:p14="http://schemas.microsoft.com/office/powerpoint/2010/main" val="2135926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A8946-926E-895E-6004-250B8099B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EE616-DE6E-9C3E-869B-2EC0BFFDC776}"/>
              </a:ext>
            </a:extLst>
          </p:cNvPr>
          <p:cNvSpPr>
            <a:spLocks noGrp="1"/>
          </p:cNvSpPr>
          <p:nvPr>
            <p:ph type="title"/>
          </p:nvPr>
        </p:nvSpPr>
        <p:spPr/>
        <p:txBody>
          <a:bodyPr>
            <a:normAutofit/>
          </a:bodyPr>
          <a:lstStyle/>
          <a:p>
            <a:r>
              <a:rPr lang="lv-LV" dirty="0" err="1">
                <a:solidFill>
                  <a:srgbClr val="29702A"/>
                </a:solidFill>
                <a:cs typeface="Arial" panose="020B0604020202020204" pitchFamily="34" charset="0"/>
              </a:rPr>
              <a:t>Cilvēkresuri</a:t>
            </a:r>
            <a:endParaRPr lang="lv-LV" dirty="0">
              <a:solidFill>
                <a:srgbClr val="29702A"/>
              </a:solidFill>
              <a:cs typeface="Arial" panose="020B0604020202020204" pitchFamily="34" charset="0"/>
            </a:endParaRPr>
          </a:p>
        </p:txBody>
      </p:sp>
      <p:graphicFrame>
        <p:nvGraphicFramePr>
          <p:cNvPr id="12" name="Chart 11">
            <a:extLst>
              <a:ext uri="{FF2B5EF4-FFF2-40B4-BE49-F238E27FC236}">
                <a16:creationId xmlns:a16="http://schemas.microsoft.com/office/drawing/2014/main" id="{AE8C2E96-DC69-58FD-03B3-B11468318868}"/>
              </a:ext>
            </a:extLst>
          </p:cNvPr>
          <p:cNvGraphicFramePr>
            <a:graphicFrameLocks/>
          </p:cNvGraphicFramePr>
          <p:nvPr/>
        </p:nvGraphicFramePr>
        <p:xfrm>
          <a:off x="7797800" y="0"/>
          <a:ext cx="4394200" cy="38084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1BF22D0A-D183-16A8-14FE-53B73B5BC192}"/>
              </a:ext>
            </a:extLst>
          </p:cNvPr>
          <p:cNvGraphicFramePr>
            <a:graphicFrameLocks/>
          </p:cNvGraphicFramePr>
          <p:nvPr/>
        </p:nvGraphicFramePr>
        <p:xfrm>
          <a:off x="7620000" y="3808412"/>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F7061EAB-DEC0-2045-2344-D5574E5AA749}"/>
              </a:ext>
            </a:extLst>
          </p:cNvPr>
          <p:cNvGraphicFramePr>
            <a:graphicFrameLocks/>
          </p:cNvGraphicFramePr>
          <p:nvPr/>
        </p:nvGraphicFramePr>
        <p:xfrm>
          <a:off x="372587" y="2355849"/>
          <a:ext cx="6710363" cy="4195763"/>
        </p:xfrm>
        <a:graphic>
          <a:graphicData uri="http://schemas.openxmlformats.org/drawingml/2006/chart">
            <c:chart xmlns:c="http://schemas.openxmlformats.org/drawingml/2006/chart" xmlns:r="http://schemas.openxmlformats.org/officeDocument/2006/relationships" r:id="rId5"/>
          </a:graphicData>
        </a:graphic>
      </p:graphicFrame>
      <p:sp>
        <p:nvSpPr>
          <p:cNvPr id="3" name="Slide Number Placeholder 2">
            <a:extLst>
              <a:ext uri="{FF2B5EF4-FFF2-40B4-BE49-F238E27FC236}">
                <a16:creationId xmlns:a16="http://schemas.microsoft.com/office/drawing/2014/main" id="{2F12E799-C0FC-C5B7-9C43-30E46C53FA23}"/>
              </a:ext>
            </a:extLst>
          </p:cNvPr>
          <p:cNvSpPr>
            <a:spLocks noGrp="1"/>
          </p:cNvSpPr>
          <p:nvPr>
            <p:ph type="sldNum" sz="quarter" idx="13"/>
          </p:nvPr>
        </p:nvSpPr>
        <p:spPr/>
        <p:txBody>
          <a:bodyPr/>
          <a:lstStyle/>
          <a:p>
            <a:fld id="{0B582915-0310-4CDD-9A79-BDC3E59340E8}" type="slidenum">
              <a:rPr lang="en-US" altLang="lv-LV" smtClean="0"/>
              <a:pPr/>
              <a:t>44</a:t>
            </a:fld>
            <a:endParaRPr lang="en-US" altLang="lv-LV"/>
          </a:p>
        </p:txBody>
      </p:sp>
    </p:spTree>
    <p:extLst>
      <p:ext uri="{BB962C8B-B14F-4D97-AF65-F5344CB8AC3E}">
        <p14:creationId xmlns:p14="http://schemas.microsoft.com/office/powerpoint/2010/main" val="34651422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Slide Number Placeholder 5">
            <a:extLst>
              <a:ext uri="{FF2B5EF4-FFF2-40B4-BE49-F238E27FC236}">
                <a16:creationId xmlns:a16="http://schemas.microsoft.com/office/drawing/2014/main" id="{968DFC45-A89D-4ED5-8F8E-CEDF2B5012BB}"/>
              </a:ext>
            </a:extLst>
          </p:cNvPr>
          <p:cNvSpPr>
            <a:spLocks noGrp="1" noChangeArrowheads="1"/>
          </p:cNvSpPr>
          <p:nvPr>
            <p:ph type="sldNum" sz="quarter" idx="4"/>
          </p:nvPr>
        </p:nvSpPr>
        <p:spPr bwMode="auto">
          <a:xfrm>
            <a:off x="11785600" y="6324600"/>
            <a:ext cx="406400"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p>
            <a:pPr marL="0" marR="0" lvl="0" indent="0" algn="l" defTabSz="914400" rtl="0" eaLnBrk="0" fontAlgn="auto" latinLnBrk="0" hangingPunct="0">
              <a:lnSpc>
                <a:spcPct val="100000"/>
              </a:lnSpc>
              <a:spcBef>
                <a:spcPts val="0"/>
              </a:spcBef>
              <a:spcAft>
                <a:spcPts val="0"/>
              </a:spcAft>
              <a:buClrTx/>
              <a:buSzTx/>
              <a:buFontTx/>
              <a:buNone/>
              <a:tabLst/>
              <a:defRPr/>
            </a:pPr>
            <a:fld id="{5B98EBAE-CE13-4ABA-B5C2-ABBABB5D2521}" type="slidenum">
              <a:rPr kumimoji="0" lang="en-US" altLang="en-US" sz="17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l" defTabSz="914400" rtl="0" eaLnBrk="0" fontAlgn="auto" latinLnBrk="0" hangingPunct="0">
                <a:lnSpc>
                  <a:spcPct val="100000"/>
                </a:lnSpc>
                <a:spcBef>
                  <a:spcPts val="0"/>
                </a:spcBef>
                <a:spcAft>
                  <a:spcPts val="0"/>
                </a:spcAft>
                <a:buClrTx/>
                <a:buSzTx/>
                <a:buFontTx/>
                <a:buNone/>
                <a:tabLst/>
                <a:defRPr/>
              </a:pPr>
              <a:t>45</a:t>
            </a:fld>
            <a:endParaRPr kumimoji="0" lang="en-US" altLang="en-US" sz="17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9156" name="Rectangle 17">
            <a:extLst>
              <a:ext uri="{FF2B5EF4-FFF2-40B4-BE49-F238E27FC236}">
                <a16:creationId xmlns:a16="http://schemas.microsoft.com/office/drawing/2014/main" id="{3B4C6ED7-B2DA-48C3-8A98-B8F425A68937}"/>
              </a:ext>
            </a:extLst>
          </p:cNvPr>
          <p:cNvSpPr>
            <a:spLocks noChangeArrowheads="1"/>
          </p:cNvSpPr>
          <p:nvPr/>
        </p:nvSpPr>
        <p:spPr bwMode="auto">
          <a:xfrm>
            <a:off x="15713206" y="60769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altLang="lv-LV" sz="1100" b="0" i="0" u="none" strike="noStrike" kern="1200" cap="none" spc="0" normalizeH="0" baseline="0" noProof="0">
                <a:ln>
                  <a:noFill/>
                </a:ln>
                <a:solidFill>
                  <a:prstClr val="black"/>
                </a:solidFill>
                <a:effectLst/>
                <a:uLnTx/>
                <a:uFillTx/>
                <a:latin typeface="Aptos" panose="02110004020202020204"/>
                <a:ea typeface="+mn-ea"/>
                <a:cs typeface="Calibri" panose="020F0502020204030204" pitchFamily="34" charset="0"/>
              </a:rPr>
              <a:t> </a:t>
            </a:r>
            <a:endParaRPr kumimoji="0" lang="lv-LV" altLang="lv-LV"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2075" name="Picture 7" descr="twitter x, new logo, x, rounded Icon">
            <a:hlinkClick r:id="rId3"/>
            <a:extLst>
              <a:ext uri="{FF2B5EF4-FFF2-40B4-BE49-F238E27FC236}">
                <a16:creationId xmlns:a16="http://schemas.microsoft.com/office/drawing/2014/main" id="{008B8CB5-555A-98CE-8218-3A27355947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9661" t="8736" r="20313" b="8377"/>
          <a:stretch>
            <a:fillRect/>
          </a:stretch>
        </p:blipFill>
        <p:spPr bwMode="auto">
          <a:xfrm>
            <a:off x="5062542" y="5897461"/>
            <a:ext cx="406802" cy="406802"/>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1D795A40-31A8-F280-56AC-54A9170E4659}"/>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5494944" y="5905777"/>
            <a:ext cx="398825" cy="398825"/>
          </a:xfrm>
          <a:prstGeom prst="rect">
            <a:avLst/>
          </a:prstGeom>
          <a:noFill/>
          <a:extLst>
            <a:ext uri="{909E8E84-426E-40DD-AFC4-6F175D3DCCD1}">
              <a14:hiddenFill xmlns:a14="http://schemas.microsoft.com/office/drawing/2010/main">
                <a:solidFill>
                  <a:srgbClr val="FFFFFF"/>
                </a:solidFill>
              </a14:hiddenFill>
            </a:ext>
          </a:extLst>
        </p:spPr>
      </p:pic>
      <p:pic>
        <p:nvPicPr>
          <p:cNvPr id="2073" name="Picture 25">
            <a:extLst>
              <a:ext uri="{FF2B5EF4-FFF2-40B4-BE49-F238E27FC236}">
                <a16:creationId xmlns:a16="http://schemas.microsoft.com/office/drawing/2014/main" id="{CD70E122-B453-634A-1FA7-65ED21560E69}"/>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6849914" y="5891372"/>
            <a:ext cx="422755" cy="422755"/>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8">
            <a:hlinkClick r:id="rId9"/>
            <a:extLst>
              <a:ext uri="{FF2B5EF4-FFF2-40B4-BE49-F238E27FC236}">
                <a16:creationId xmlns:a16="http://schemas.microsoft.com/office/drawing/2014/main" id="{300A1193-E984-9E96-C8CC-36532B6DBF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1218" t="10445" r="9972" b="11656"/>
          <a:stretch>
            <a:fillRect/>
          </a:stretch>
        </p:blipFill>
        <p:spPr bwMode="auto">
          <a:xfrm>
            <a:off x="5911849" y="5874557"/>
            <a:ext cx="462638" cy="462638"/>
          </a:xfrm>
          <a:prstGeom prst="rect">
            <a:avLst/>
          </a:prstGeom>
          <a:noFill/>
          <a:extLst>
            <a:ext uri="{909E8E84-426E-40DD-AFC4-6F175D3DCCD1}">
              <a14:hiddenFill xmlns:a14="http://schemas.microsoft.com/office/drawing/2010/main">
                <a:solidFill>
                  <a:srgbClr val="FFFFFF"/>
                </a:solidFill>
              </a14:hiddenFill>
            </a:ext>
          </a:extLst>
        </p:spPr>
      </p:pic>
      <p:pic>
        <p:nvPicPr>
          <p:cNvPr id="2071" name="Picture 23" descr="A logo of a camera&#10;&#10;Description automatically generated">
            <a:extLst>
              <a:ext uri="{FF2B5EF4-FFF2-40B4-BE49-F238E27FC236}">
                <a16:creationId xmlns:a16="http://schemas.microsoft.com/office/drawing/2014/main" id="{D7002F92-26E0-B16A-FAC0-C9C0D0D26ED6}"/>
              </a:ext>
            </a:extLst>
          </p:cNvPr>
          <p:cNvPicPr>
            <a:picLocks noChangeAspect="1" noChangeArrowheads="1"/>
          </p:cNvPicPr>
          <p:nvPr/>
        </p:nvPicPr>
        <p:blipFill>
          <a:blip r:embed="rId11" r:link="rId12">
            <a:extLst>
              <a:ext uri="{28A0092B-C50C-407E-A947-70E740481C1C}">
                <a14:useLocalDpi xmlns:a14="http://schemas.microsoft.com/office/drawing/2010/main" val="0"/>
              </a:ext>
            </a:extLst>
          </a:blip>
          <a:srcRect/>
          <a:stretch>
            <a:fillRect/>
          </a:stretch>
        </p:blipFill>
        <p:spPr bwMode="auto">
          <a:xfrm>
            <a:off x="6393582" y="5893868"/>
            <a:ext cx="430732" cy="43073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28">
            <a:extLst>
              <a:ext uri="{FF2B5EF4-FFF2-40B4-BE49-F238E27FC236}">
                <a16:creationId xmlns:a16="http://schemas.microsoft.com/office/drawing/2014/main" id="{23113D06-9E7A-E8A9-C73D-2122EBBFCB0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6" name="Rectangle 29">
            <a:extLst>
              <a:ext uri="{FF2B5EF4-FFF2-40B4-BE49-F238E27FC236}">
                <a16:creationId xmlns:a16="http://schemas.microsoft.com/office/drawing/2014/main" id="{81D383DC-3AFE-5769-6D57-BB2578F2050E}"/>
              </a:ext>
            </a:extLst>
          </p:cNvPr>
          <p:cNvSpPr>
            <a:spLocks noChangeArrowheads="1"/>
          </p:cNvSpPr>
          <p:nvPr/>
        </p:nvSpPr>
        <p:spPr bwMode="auto">
          <a:xfrm>
            <a:off x="0" y="781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lv-LV" altLang="lv-LV" sz="11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 name="Rectangle 30">
            <a:extLst>
              <a:ext uri="{FF2B5EF4-FFF2-40B4-BE49-F238E27FC236}">
                <a16:creationId xmlns:a16="http://schemas.microsoft.com/office/drawing/2014/main" id="{CC66AD99-F7FA-835D-81BD-4F17E7EDAEF3}"/>
              </a:ext>
            </a:extLst>
          </p:cNvPr>
          <p:cNvSpPr>
            <a:spLocks noChangeArrowheads="1"/>
          </p:cNvSpPr>
          <p:nvPr/>
        </p:nvSpPr>
        <p:spPr bwMode="auto">
          <a:xfrm>
            <a:off x="0" y="10985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lv-LV" altLang="lv-LV" sz="11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8" name="Rectangle 31">
            <a:extLst>
              <a:ext uri="{FF2B5EF4-FFF2-40B4-BE49-F238E27FC236}">
                <a16:creationId xmlns:a16="http://schemas.microsoft.com/office/drawing/2014/main" id="{C94FB742-EFD1-BAB7-1DC9-5412D51921EC}"/>
              </a:ext>
            </a:extLst>
          </p:cNvPr>
          <p:cNvSpPr>
            <a:spLocks noChangeArrowheads="1"/>
          </p:cNvSpPr>
          <p:nvPr/>
        </p:nvSpPr>
        <p:spPr bwMode="auto">
          <a:xfrm>
            <a:off x="0" y="14351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lv-LV" altLang="lv-LV" sz="11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9" name="Rectangle 32">
            <a:extLst>
              <a:ext uri="{FF2B5EF4-FFF2-40B4-BE49-F238E27FC236}">
                <a16:creationId xmlns:a16="http://schemas.microsoft.com/office/drawing/2014/main" id="{685C4CF1-9A6A-A0ED-588C-9DF571103B98}"/>
              </a:ext>
            </a:extLst>
          </p:cNvPr>
          <p:cNvSpPr>
            <a:spLocks noChangeArrowheads="1"/>
          </p:cNvSpPr>
          <p:nvPr/>
        </p:nvSpPr>
        <p:spPr bwMode="auto">
          <a:xfrm>
            <a:off x="0" y="1803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lv-LV" altLang="lv-LV" sz="1100" b="0" i="0" u="none" strike="noStrike" kern="12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endParaRPr kumimoji="0" lang="lv-LV" altLang="lv-LV"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0" name="Rectangle 33">
            <a:extLst>
              <a:ext uri="{FF2B5EF4-FFF2-40B4-BE49-F238E27FC236}">
                <a16:creationId xmlns:a16="http://schemas.microsoft.com/office/drawing/2014/main" id="{01E412A9-8A46-CF64-0C03-F6AD93936130}"/>
              </a:ext>
            </a:extLst>
          </p:cNvPr>
          <p:cNvSpPr>
            <a:spLocks noChangeArrowheads="1"/>
          </p:cNvSpPr>
          <p:nvPr/>
        </p:nvSpPr>
        <p:spPr bwMode="auto">
          <a:xfrm>
            <a:off x="0" y="2146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44BE7F7-7103-A0CC-D09D-CC4C2052AA76}"/>
              </a:ext>
            </a:extLst>
          </p:cNvPr>
          <p:cNvSpPr txBox="1">
            <a:spLocks/>
          </p:cNvSpPr>
          <p:nvPr/>
        </p:nvSpPr>
        <p:spPr>
          <a:xfrm>
            <a:off x="2079167" y="3655216"/>
            <a:ext cx="8128000" cy="828160"/>
          </a:xfrm>
          <a:prstGeom prst="rect">
            <a:avLst/>
          </a:prstGeom>
        </p:spPr>
        <p:txBody>
          <a:bodyPr>
            <a:norm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marL="0" marR="0" lvl="0" indent="0" algn="ctr" defTabSz="938213" rtl="0" eaLnBrk="0" fontAlgn="base" latinLnBrk="0" hangingPunct="0">
              <a:lnSpc>
                <a:spcPct val="100000"/>
              </a:lnSpc>
              <a:spcBef>
                <a:spcPts val="300"/>
              </a:spcBef>
              <a:spcAft>
                <a:spcPct val="0"/>
              </a:spcAft>
              <a:buClrTx/>
              <a:buSzTx/>
              <a:buFontTx/>
              <a:buNone/>
              <a:tabLst/>
              <a:defRPr/>
            </a:pPr>
            <a:r>
              <a:rPr kumimoji="0" lang="lv-LV" sz="4500" b="0"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Times New Roman" panose="02020603050405020304" pitchFamily="18" charset="0"/>
              </a:rPr>
              <a:t>Paldies!</a:t>
            </a:r>
            <a:endParaRPr lang="lv-LV" altLang="lv-LV" sz="2000" dirty="0"/>
          </a:p>
          <a:p>
            <a:pPr marL="0" marR="0" lvl="0" indent="0" algn="ctr" defTabSz="938213" rtl="0" eaLnBrk="0" fontAlgn="base" latinLnBrk="0" hangingPunct="0">
              <a:lnSpc>
                <a:spcPct val="100000"/>
              </a:lnSpc>
              <a:spcBef>
                <a:spcPts val="300"/>
              </a:spcBef>
              <a:spcAft>
                <a:spcPct val="0"/>
              </a:spcAft>
              <a:buClrTx/>
              <a:buSzTx/>
              <a:buFontTx/>
              <a:buNone/>
              <a:tabLst/>
              <a:defRPr/>
            </a:pPr>
            <a:endParaRPr kumimoji="0" lang="lv-LV" sz="2000" b="0"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
        <p:nvSpPr>
          <p:cNvPr id="3" name="Title 1">
            <a:extLst>
              <a:ext uri="{FF2B5EF4-FFF2-40B4-BE49-F238E27FC236}">
                <a16:creationId xmlns:a16="http://schemas.microsoft.com/office/drawing/2014/main" id="{1E436DB1-62C0-2767-0FA0-71A0692201B4}"/>
              </a:ext>
            </a:extLst>
          </p:cNvPr>
          <p:cNvSpPr txBox="1">
            <a:spLocks/>
          </p:cNvSpPr>
          <p:nvPr/>
        </p:nvSpPr>
        <p:spPr>
          <a:xfrm>
            <a:off x="2177138" y="4594740"/>
            <a:ext cx="8128000" cy="828160"/>
          </a:xfrm>
          <a:prstGeom prst="rect">
            <a:avLst/>
          </a:prstGeom>
        </p:spPr>
        <p:txBody>
          <a:bodyPr>
            <a:normAutofit fontScale="85000" lnSpcReduction="20000"/>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marL="0" marR="0" lvl="0" indent="0" algn="ctr" defTabSz="938213" rtl="0" eaLnBrk="0" fontAlgn="base" latinLnBrk="0" hangingPunct="0">
              <a:lnSpc>
                <a:spcPct val="100000"/>
              </a:lnSpc>
              <a:spcBef>
                <a:spcPts val="300"/>
              </a:spcBef>
              <a:spcAft>
                <a:spcPct val="0"/>
              </a:spcAft>
              <a:buClrTx/>
              <a:buSzTx/>
              <a:buFontTx/>
              <a:buNone/>
              <a:tabLst/>
              <a:defRPr/>
            </a:pPr>
            <a:endParaRPr lang="lv-LV" dirty="0">
              <a:solidFill>
                <a:srgbClr val="006600"/>
              </a:solidFill>
              <a:latin typeface="Verdana" panose="020B0604030504040204" pitchFamily="34" charset="0"/>
              <a:ea typeface="Verdana" panose="020B0604030504040204" pitchFamily="34" charset="0"/>
              <a:cs typeface="Times New Roman" panose="02020603050405020304" pitchFamily="18" charset="0"/>
            </a:endParaRPr>
          </a:p>
          <a:p>
            <a:pPr>
              <a:spcBef>
                <a:spcPts val="300"/>
              </a:spcBef>
            </a:pPr>
            <a:r>
              <a:rPr lang="lv-LV" altLang="lv-LV" sz="2000" dirty="0">
                <a:hlinkClick r:id="rId13"/>
              </a:rPr>
              <a:t>Viedās administrācijas un reģionālās attīstības ministrija</a:t>
            </a:r>
            <a:endParaRPr lang="lv-LV" altLang="lv-LV" sz="2000" dirty="0"/>
          </a:p>
          <a:p>
            <a:pPr marL="0" marR="0" lvl="0" indent="0" algn="ctr" defTabSz="938213" rtl="0" eaLnBrk="0" fontAlgn="base" latinLnBrk="0" hangingPunct="0">
              <a:lnSpc>
                <a:spcPct val="100000"/>
              </a:lnSpc>
              <a:spcBef>
                <a:spcPts val="300"/>
              </a:spcBef>
              <a:spcAft>
                <a:spcPct val="0"/>
              </a:spcAft>
              <a:buClrTx/>
              <a:buSzTx/>
              <a:buFontTx/>
              <a:buNone/>
              <a:tabLst/>
              <a:defRPr/>
            </a:pPr>
            <a:endParaRPr kumimoji="0" lang="lv-LV" sz="2000" b="0"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6094C-DE0B-B165-F39A-C55E84651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09D99A-235F-7882-8551-38A11C15A288}"/>
              </a:ext>
            </a:extLst>
          </p:cNvPr>
          <p:cNvSpPr>
            <a:spLocks noGrp="1"/>
          </p:cNvSpPr>
          <p:nvPr>
            <p:ph type="title"/>
          </p:nvPr>
        </p:nvSpPr>
        <p:spPr>
          <a:xfrm>
            <a:off x="1892299" y="377189"/>
            <a:ext cx="9296400" cy="762000"/>
          </a:xfrm>
        </p:spPr>
        <p:txBody>
          <a:bodyPr>
            <a:noAutofit/>
          </a:bodyPr>
          <a:lstStyle/>
          <a:p>
            <a:pPr algn="ctr"/>
            <a:r>
              <a:rPr lang="lv-LV" dirty="0">
                <a:solidFill>
                  <a:srgbClr val="008000"/>
                </a:solidFill>
              </a:rPr>
              <a:t>Par VARAM paveiktajiem darbiem</a:t>
            </a:r>
            <a:br>
              <a:rPr lang="lv-LV" dirty="0">
                <a:solidFill>
                  <a:srgbClr val="008000"/>
                </a:solidFill>
              </a:rPr>
            </a:br>
            <a:endParaRPr lang="lv-LV" dirty="0">
              <a:solidFill>
                <a:srgbClr val="008000"/>
              </a:solidFill>
            </a:endParaRPr>
          </a:p>
        </p:txBody>
      </p:sp>
      <p:sp>
        <p:nvSpPr>
          <p:cNvPr id="6" name="Slide Number Placeholder 5">
            <a:extLst>
              <a:ext uri="{FF2B5EF4-FFF2-40B4-BE49-F238E27FC236}">
                <a16:creationId xmlns:a16="http://schemas.microsoft.com/office/drawing/2014/main" id="{A8E5A9F8-47B4-6112-AEBE-8DD44944BE36}"/>
              </a:ext>
            </a:extLst>
          </p:cNvPr>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mn-cs"/>
            </a:endParaRPr>
          </a:p>
        </p:txBody>
      </p:sp>
      <p:sp>
        <p:nvSpPr>
          <p:cNvPr id="8" name="TextBox 7">
            <a:extLst>
              <a:ext uri="{FF2B5EF4-FFF2-40B4-BE49-F238E27FC236}">
                <a16:creationId xmlns:a16="http://schemas.microsoft.com/office/drawing/2014/main" id="{BABA6674-735D-CF1F-50EF-AA6AE418C9D5}"/>
              </a:ext>
            </a:extLst>
          </p:cNvPr>
          <p:cNvSpPr txBox="1"/>
          <p:nvPr/>
        </p:nvSpPr>
        <p:spPr>
          <a:xfrm>
            <a:off x="171468" y="2611644"/>
            <a:ext cx="10307038" cy="954107"/>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Atbilstoši ES prasībām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turpinām paplašināt </a:t>
            </a:r>
            <a:r>
              <a:rPr kumimoji="0" lang="lv-LV" sz="1400" b="1"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Natura</a:t>
            </a:r>
            <a:r>
              <a:rPr kumimoji="0" lang="lv-LV" sz="1400" b="1"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2000</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teritoriju tīkla pilnveidošanu, </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sagatavojot grozījumus likumā “Par īpaši aizsargājamām dabas teritorijām”, paredzot papildināt Latvijas </a:t>
            </a:r>
            <a:r>
              <a:rPr kumimoji="0" lang="lv-LV" sz="1400" b="0"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Natura</a:t>
            </a:r>
            <a:r>
              <a:rPr kumimoji="0" lang="lv-LV" sz="14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2000</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 Eiropas nozīmes aizsargājamo dabas teritoriju sarakstu ar 74 dabas liegumiem, 19 dabas pieminekļiem. Pašlaik ir nodoti likumdevējiem un ceram uz atbalstu.</a:t>
            </a:r>
          </a:p>
        </p:txBody>
      </p:sp>
      <p:sp>
        <p:nvSpPr>
          <p:cNvPr id="11" name="TextBox 10">
            <a:extLst>
              <a:ext uri="{FF2B5EF4-FFF2-40B4-BE49-F238E27FC236}">
                <a16:creationId xmlns:a16="http://schemas.microsoft.com/office/drawing/2014/main" id="{14FB7028-226A-759D-57EC-CDBB2F781129}"/>
              </a:ext>
            </a:extLst>
          </p:cNvPr>
          <p:cNvSpPr txBox="1"/>
          <p:nvPr/>
        </p:nvSpPr>
        <p:spPr>
          <a:xfrm>
            <a:off x="2550879" y="1149792"/>
            <a:ext cx="7623106" cy="369332"/>
          </a:xfrm>
          <a:prstGeom prst="rect">
            <a:avLst/>
          </a:prstGeom>
          <a:solidFill>
            <a:schemeClr val="accent6">
              <a:lumMod val="20000"/>
              <a:lumOff val="8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b="1" i="0" u="none" strike="noStrike" kern="1200" cap="none" spc="0" normalizeH="0" baseline="0" noProof="0" dirty="0">
                <a:ln>
                  <a:noFill/>
                </a:ln>
                <a:solidFill>
                  <a:srgbClr val="008000"/>
                </a:solidFill>
                <a:effectLst/>
                <a:uLnTx/>
                <a:uFillTx/>
                <a:latin typeface="Verdana" panose="020B0604030504040204" pitchFamily="34" charset="0"/>
                <a:ea typeface="Verdana" panose="020B0604030504040204" pitchFamily="34" charset="0"/>
                <a:cs typeface="+mn-cs"/>
              </a:rPr>
              <a:t>2. Dabas aizsardzības joma</a:t>
            </a:r>
          </a:p>
        </p:txBody>
      </p:sp>
      <p:sp>
        <p:nvSpPr>
          <p:cNvPr id="14" name="TextBox 13">
            <a:extLst>
              <a:ext uri="{FF2B5EF4-FFF2-40B4-BE49-F238E27FC236}">
                <a16:creationId xmlns:a16="http://schemas.microsoft.com/office/drawing/2014/main" id="{31713ACE-4186-FD0E-B9B6-07E2F9D4AA8A}"/>
              </a:ext>
            </a:extLst>
          </p:cNvPr>
          <p:cNvSpPr txBox="1"/>
          <p:nvPr/>
        </p:nvSpPr>
        <p:spPr>
          <a:xfrm>
            <a:off x="2005823" y="1905435"/>
            <a:ext cx="7824753" cy="523220"/>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Esam sagatavojuši virkni normatīvo aktu ar mērķi nodrošināt bioloģisko daudzveidību un dabas aizsardzību:</a:t>
            </a:r>
          </a:p>
        </p:txBody>
      </p:sp>
      <p:sp>
        <p:nvSpPr>
          <p:cNvPr id="15" name="TextBox 14">
            <a:extLst>
              <a:ext uri="{FF2B5EF4-FFF2-40B4-BE49-F238E27FC236}">
                <a16:creationId xmlns:a16="http://schemas.microsoft.com/office/drawing/2014/main" id="{19E9BF6A-7862-F47E-66C6-00C4CF225C3F}"/>
              </a:ext>
            </a:extLst>
          </p:cNvPr>
          <p:cNvSpPr txBox="1"/>
          <p:nvPr/>
        </p:nvSpPr>
        <p:spPr>
          <a:xfrm>
            <a:off x="1666380" y="3949780"/>
            <a:ext cx="10307037" cy="1384995"/>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Lai pilnveidotu esošo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kompensāciju sistēmu par saimnieciskās darbības ierobežojumiem</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īpaši aizsargājamās dabas teritorijās, ir izstrādāti risinājumi, tai skaitā par iespējamajiem finanšu avotiem kompensāciju segšanai un priekšlikumiem tālākai rīcībai jaunu kompensācijas veidu noteikšanai. Turpinās darbs pie jauna kompensāciju veida noteikšanas, veicot grozījumus likumā “Par kompensāciju par saimnieciskās darbības ierobežojumiem aizsargājamās teritorijās”, kur kā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jauns kompensāciju veids</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tiek virzīts –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zemes maiņa</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p>
        </p:txBody>
      </p:sp>
      <p:pic>
        <p:nvPicPr>
          <p:cNvPr id="3" name="Picture 2" descr="A hand holding a plant&#10;&#10;AI-generated content may be incorrect.">
            <a:extLst>
              <a:ext uri="{FF2B5EF4-FFF2-40B4-BE49-F238E27FC236}">
                <a16:creationId xmlns:a16="http://schemas.microsoft.com/office/drawing/2014/main" id="{114FCCC3-4909-257A-A1E2-6043A631F6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3985" y="197309"/>
            <a:ext cx="1721606" cy="1759942"/>
          </a:xfrm>
          <a:prstGeom prst="rect">
            <a:avLst/>
          </a:prstGeom>
        </p:spPr>
      </p:pic>
      <p:sp>
        <p:nvSpPr>
          <p:cNvPr id="4" name="TextBox 3">
            <a:extLst>
              <a:ext uri="{FF2B5EF4-FFF2-40B4-BE49-F238E27FC236}">
                <a16:creationId xmlns:a16="http://schemas.microsoft.com/office/drawing/2014/main" id="{CF8065AD-78E2-C744-C1E0-31CB7F94F7D2}"/>
              </a:ext>
            </a:extLst>
          </p:cNvPr>
          <p:cNvSpPr txBox="1"/>
          <p:nvPr/>
        </p:nvSpPr>
        <p:spPr>
          <a:xfrm>
            <a:off x="171469" y="5779374"/>
            <a:ext cx="10307037" cy="523220"/>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Gaujas Nacionālā parka, Ķemeru Nacionālā parka un Ziemeļvidzemes biosfēras rezervāta –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trīs dabas centru (ēku) izveide un atjaunošana,</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piesaistot ES fondu investīcijas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10,43 milj. </a:t>
            </a:r>
            <a:r>
              <a:rPr kumimoji="0" lang="lv-LV" sz="1400" b="1" i="1"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euro</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apmērā. </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F51E97E5-59E7-6AE0-40EE-8E57D8140E60}"/>
              </a:ext>
            </a:extLst>
          </p:cNvPr>
          <p:cNvPicPr>
            <a:picLocks noChangeAspect="1"/>
          </p:cNvPicPr>
          <p:nvPr/>
        </p:nvPicPr>
        <p:blipFill>
          <a:blip r:embed="rId3">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759552" y="2673654"/>
            <a:ext cx="858295" cy="830085"/>
          </a:xfrm>
          <a:prstGeom prst="rect">
            <a:avLst/>
          </a:prstGeom>
        </p:spPr>
      </p:pic>
      <p:pic>
        <p:nvPicPr>
          <p:cNvPr id="7" name="Picture 6">
            <a:extLst>
              <a:ext uri="{FF2B5EF4-FFF2-40B4-BE49-F238E27FC236}">
                <a16:creationId xmlns:a16="http://schemas.microsoft.com/office/drawing/2014/main" id="{E60B38CD-64F0-E157-0C8B-B97FED365047}"/>
              </a:ext>
            </a:extLst>
          </p:cNvPr>
          <p:cNvPicPr>
            <a:picLocks noChangeAspect="1"/>
          </p:cNvPicPr>
          <p:nvPr/>
        </p:nvPicPr>
        <p:blipFill>
          <a:blip r:embed="rId4">
            <a:duotone>
              <a:schemeClr val="accent3">
                <a:shade val="45000"/>
                <a:satMod val="135000"/>
              </a:schemeClr>
              <a:prstClr val="white"/>
            </a:duotone>
          </a:blip>
          <a:stretch>
            <a:fillRect/>
          </a:stretch>
        </p:blipFill>
        <p:spPr>
          <a:xfrm>
            <a:off x="560427" y="4391025"/>
            <a:ext cx="858797" cy="1070473"/>
          </a:xfrm>
          <a:prstGeom prst="rect">
            <a:avLst/>
          </a:prstGeom>
          <a:ln>
            <a:noFill/>
          </a:ln>
        </p:spPr>
      </p:pic>
      <p:pic>
        <p:nvPicPr>
          <p:cNvPr id="9" name="Picture 8" descr="A black background with a black square&#10;&#10;Description automatically generated with medium confidence">
            <a:extLst>
              <a:ext uri="{FF2B5EF4-FFF2-40B4-BE49-F238E27FC236}">
                <a16:creationId xmlns:a16="http://schemas.microsoft.com/office/drawing/2014/main" id="{46A987A8-AE6B-5F85-49CA-FECC79BD83E4}"/>
              </a:ext>
            </a:extLst>
          </p:cNvPr>
          <p:cNvPicPr>
            <a:picLocks noChangeAspect="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10693401" y="5461864"/>
            <a:ext cx="990599" cy="945276"/>
          </a:xfrm>
          <a:prstGeom prst="rect">
            <a:avLst/>
          </a:prstGeom>
        </p:spPr>
      </p:pic>
    </p:spTree>
    <p:extLst>
      <p:ext uri="{BB962C8B-B14F-4D97-AF65-F5344CB8AC3E}">
        <p14:creationId xmlns:p14="http://schemas.microsoft.com/office/powerpoint/2010/main" val="1488758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55104-8A5A-3F78-C6C1-3219B33E5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E0F5B1-05DF-F79F-A1C9-2CB84643F58A}"/>
              </a:ext>
            </a:extLst>
          </p:cNvPr>
          <p:cNvSpPr>
            <a:spLocks noGrp="1"/>
          </p:cNvSpPr>
          <p:nvPr>
            <p:ph type="title"/>
          </p:nvPr>
        </p:nvSpPr>
        <p:spPr>
          <a:xfrm>
            <a:off x="2383363" y="330575"/>
            <a:ext cx="9296400" cy="762000"/>
          </a:xfrm>
        </p:spPr>
        <p:txBody>
          <a:bodyPr>
            <a:noAutofit/>
          </a:bodyPr>
          <a:lstStyle/>
          <a:p>
            <a:pPr algn="ctr"/>
            <a:r>
              <a:rPr lang="lv-LV" dirty="0">
                <a:solidFill>
                  <a:srgbClr val="008000"/>
                </a:solidFill>
              </a:rPr>
              <a:t>Par VARAM paveiktajiem darbiem</a:t>
            </a:r>
            <a:br>
              <a:rPr lang="lv-LV" dirty="0">
                <a:solidFill>
                  <a:srgbClr val="008000"/>
                </a:solidFill>
              </a:rPr>
            </a:br>
            <a:endParaRPr lang="lv-LV" dirty="0">
              <a:solidFill>
                <a:srgbClr val="008000"/>
              </a:solidFill>
            </a:endParaRPr>
          </a:p>
        </p:txBody>
      </p:sp>
      <p:sp>
        <p:nvSpPr>
          <p:cNvPr id="6" name="Slide Number Placeholder 5">
            <a:extLst>
              <a:ext uri="{FF2B5EF4-FFF2-40B4-BE49-F238E27FC236}">
                <a16:creationId xmlns:a16="http://schemas.microsoft.com/office/drawing/2014/main" id="{13B12B06-7A2D-B9AB-ED67-809983D03403}"/>
              </a:ext>
            </a:extLst>
          </p:cNvPr>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altLang="en-US" sz="1000" b="0" i="0" u="none" strike="noStrike" kern="1200" cap="none" spc="0" normalizeH="0" baseline="0" noProof="0">
              <a:ln>
                <a:noFill/>
              </a:ln>
              <a:solidFill>
                <a:srgbClr val="898989"/>
              </a:solidFill>
              <a:effectLst/>
              <a:uLnTx/>
              <a:uFillTx/>
              <a:latin typeface="Verdana" panose="020B0604030504040204" pitchFamily="34" charset="0"/>
              <a:ea typeface="+mn-ea"/>
              <a:cs typeface="+mn-cs"/>
            </a:endParaRPr>
          </a:p>
        </p:txBody>
      </p:sp>
      <p:sp>
        <p:nvSpPr>
          <p:cNvPr id="8" name="TextBox 7">
            <a:extLst>
              <a:ext uri="{FF2B5EF4-FFF2-40B4-BE49-F238E27FC236}">
                <a16:creationId xmlns:a16="http://schemas.microsoft.com/office/drawing/2014/main" id="{D17BD9F0-0FC5-3448-9A8A-2B818E0E361A}"/>
              </a:ext>
            </a:extLst>
          </p:cNvPr>
          <p:cNvSpPr txBox="1"/>
          <p:nvPr/>
        </p:nvSpPr>
        <p:spPr>
          <a:xfrm>
            <a:off x="2402205" y="1840672"/>
            <a:ext cx="9789795" cy="954107"/>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Izveidota un nostiprināta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vienota valsts informācijas un komunikācijas tehnoloģiju politika</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valsts pārvaldē, kas paredz faktiski vienotu IKT būvvaldi vai arhitektūru un ieviestu centralizētu valsts IKT risinājumu saskaņošanas procesu. 2025.gadā ir ieviesta lietderības pārvalde IKT jomas projektiem attiecībā uz valsts pārvaldi.</a:t>
            </a:r>
          </a:p>
        </p:txBody>
      </p:sp>
      <p:sp>
        <p:nvSpPr>
          <p:cNvPr id="11" name="TextBox 10">
            <a:extLst>
              <a:ext uri="{FF2B5EF4-FFF2-40B4-BE49-F238E27FC236}">
                <a16:creationId xmlns:a16="http://schemas.microsoft.com/office/drawing/2014/main" id="{46AAD037-3833-04C1-CAE7-CF397A95C7DA}"/>
              </a:ext>
            </a:extLst>
          </p:cNvPr>
          <p:cNvSpPr txBox="1"/>
          <p:nvPr/>
        </p:nvSpPr>
        <p:spPr>
          <a:xfrm>
            <a:off x="2106647" y="1101931"/>
            <a:ext cx="8112620" cy="646331"/>
          </a:xfrm>
          <a:prstGeom prst="rect">
            <a:avLst/>
          </a:prstGeom>
          <a:solidFill>
            <a:schemeClr val="accent6">
              <a:lumMod val="20000"/>
              <a:lumOff val="8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8000"/>
                </a:solidFill>
                <a:effectLst/>
                <a:uLnTx/>
                <a:uFillTx/>
                <a:latin typeface="Verdana" panose="020B0604030504040204" pitchFamily="34" charset="0"/>
                <a:ea typeface="Verdana" panose="020B0604030504040204" pitchFamily="34" charset="0"/>
                <a:cs typeface="+mn-cs"/>
              </a:rPr>
              <a:t>3. Informācijas un komunikācijas tehnoloģijas valsts pārvaldes joma</a:t>
            </a:r>
          </a:p>
        </p:txBody>
      </p:sp>
      <p:sp>
        <p:nvSpPr>
          <p:cNvPr id="15" name="TextBox 14">
            <a:extLst>
              <a:ext uri="{FF2B5EF4-FFF2-40B4-BE49-F238E27FC236}">
                <a16:creationId xmlns:a16="http://schemas.microsoft.com/office/drawing/2014/main" id="{8B96E964-BB59-92F5-7DD2-EDB6CE55C4C6}"/>
              </a:ext>
            </a:extLst>
          </p:cNvPr>
          <p:cNvSpPr txBox="1"/>
          <p:nvPr/>
        </p:nvSpPr>
        <p:spPr>
          <a:xfrm>
            <a:off x="2383362" y="4046018"/>
            <a:ext cx="9789795" cy="1384995"/>
          </a:xfrm>
          <a:prstGeom prst="rect">
            <a:avLst/>
          </a:prstGeom>
          <a:solidFill>
            <a:schemeClr val="accent3">
              <a:lumMod val="20000"/>
              <a:lumOff val="80000"/>
            </a:schemeClr>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Pakalpojumu pieejamības uzlabošanai</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tiek paplašināts Valsts un pašvaldību vienoto klientu apkalpošanas centru (VPVKAC) tīkls</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–ar 315 centriem 35 pašvaldībās (t.sk. 128 bibliotēkās), tādejādi nodrošinot pakalpojumu pieejamību attālākajos reģionos. VPVKAC nodrošina ērtu piekļuvi valsts un pašvaldību pakalpojumiem, kā arī atbalstu e-pakalpojumu izmantošanā. Plānots veidot jaunus kontaktpunktus, īpaši Austrumu pierobežā, lai mazinātu digitālo plaisu un stiprinātu pakalpojumu pieejamību reģionos.</a:t>
            </a:r>
          </a:p>
        </p:txBody>
      </p:sp>
      <p:sp>
        <p:nvSpPr>
          <p:cNvPr id="4" name="TextBox 3">
            <a:extLst>
              <a:ext uri="{FF2B5EF4-FFF2-40B4-BE49-F238E27FC236}">
                <a16:creationId xmlns:a16="http://schemas.microsoft.com/office/drawing/2014/main" id="{A5DB2708-5817-83B4-A6DB-B96E56FA090A}"/>
              </a:ext>
            </a:extLst>
          </p:cNvPr>
          <p:cNvSpPr txBox="1"/>
          <p:nvPr/>
        </p:nvSpPr>
        <p:spPr>
          <a:xfrm>
            <a:off x="0" y="5628650"/>
            <a:ext cx="9819814" cy="1169551"/>
          </a:xfrm>
          <a:prstGeom prst="rect">
            <a:avLst/>
          </a:prstGeom>
          <a:solidFill>
            <a:srgbClr val="DEE7D1"/>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No 2025. gada 1. janvāra ar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Līdzdalības budžeta informācijas sistēmu (LBIS)</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nodrošināta līdzdalības budžeta īstenošana visās pašvaldībās. Platformā iedzīvotāji var iesniegt projektu idejas, balsot un iepazīties ar citu pašvaldību piemēriem. 2025. gadā LBIS iesniegtas 634 projektu idejas, balsojuši 60 875 unikāli lietotāji, kopā nododot 88 352 balsis. Nodrošināta arī klātienes balsošana klientu apkalpošanas centros, paplašinot līdzdalības iespējas.</a:t>
            </a:r>
          </a:p>
        </p:txBody>
      </p:sp>
      <p:sp>
        <p:nvSpPr>
          <p:cNvPr id="5" name="TextBox 4">
            <a:extLst>
              <a:ext uri="{FF2B5EF4-FFF2-40B4-BE49-F238E27FC236}">
                <a16:creationId xmlns:a16="http://schemas.microsoft.com/office/drawing/2014/main" id="{35C55ED6-7B50-BC93-B083-F56AD1006BA1}"/>
              </a:ext>
            </a:extLst>
          </p:cNvPr>
          <p:cNvSpPr txBox="1"/>
          <p:nvPr/>
        </p:nvSpPr>
        <p:spPr>
          <a:xfrm>
            <a:off x="0" y="2951946"/>
            <a:ext cx="9789796" cy="954107"/>
          </a:xfrm>
          <a:prstGeom prst="rect">
            <a:avLst/>
          </a:prstGeom>
          <a:solidFill>
            <a:srgbClr val="DEE7D1"/>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Izveidots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valsts datu izplatīšanas vienotais punkts</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kas standartizē kopējo datu pārraidi, kas ir priekšnoteikums kopumā valsts pārvaldes funkcionēšanai digitālajā jomā.</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Datu izplatīšanas un pārvaldības platformā (DAGR) publicētas vairāk nekā 242 datu kopas no 66 datu devējiem. Platformu savos biznesa procesos ir integrējušas un izmanto 43 valsts pārvaldes un pašvaldību iestādes.</a:t>
            </a:r>
          </a:p>
        </p:txBody>
      </p:sp>
      <p:pic>
        <p:nvPicPr>
          <p:cNvPr id="7" name="Picture 6" descr="A green circle with white and black logo&#10;&#10;AI-generated content may be incorrect.">
            <a:extLst>
              <a:ext uri="{FF2B5EF4-FFF2-40B4-BE49-F238E27FC236}">
                <a16:creationId xmlns:a16="http://schemas.microsoft.com/office/drawing/2014/main" id="{09F16672-47E3-DFAB-E8E8-1CB226B65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5575" y="-65223"/>
            <a:ext cx="1876425" cy="1998798"/>
          </a:xfrm>
          <a:prstGeom prst="rect">
            <a:avLst/>
          </a:prstGeom>
        </p:spPr>
      </p:pic>
      <p:grpSp>
        <p:nvGrpSpPr>
          <p:cNvPr id="9" name="Google Shape;8249;p73">
            <a:extLst>
              <a:ext uri="{FF2B5EF4-FFF2-40B4-BE49-F238E27FC236}">
                <a16:creationId xmlns:a16="http://schemas.microsoft.com/office/drawing/2014/main" id="{36C09B0E-42BF-93A4-ED9A-08B81E183708}"/>
              </a:ext>
            </a:extLst>
          </p:cNvPr>
          <p:cNvGrpSpPr/>
          <p:nvPr/>
        </p:nvGrpSpPr>
        <p:grpSpPr>
          <a:xfrm>
            <a:off x="10795882" y="2951946"/>
            <a:ext cx="1166635" cy="959467"/>
            <a:chOff x="7608988" y="2093194"/>
            <a:chExt cx="817276" cy="672147"/>
          </a:xfrm>
        </p:grpSpPr>
        <p:cxnSp>
          <p:nvCxnSpPr>
            <p:cNvPr id="10" name="Google Shape;8250;p73">
              <a:extLst>
                <a:ext uri="{FF2B5EF4-FFF2-40B4-BE49-F238E27FC236}">
                  <a16:creationId xmlns:a16="http://schemas.microsoft.com/office/drawing/2014/main" id="{B175E27C-2781-9C58-D094-35641F9ECFD7}"/>
                </a:ext>
              </a:extLst>
            </p:cNvPr>
            <p:cNvCxnSpPr/>
            <p:nvPr/>
          </p:nvCxnSpPr>
          <p:spPr>
            <a:xfrm rot="5400000" flipH="1">
              <a:off x="7620257" y="2136491"/>
              <a:ext cx="129900" cy="111300"/>
            </a:xfrm>
            <a:prstGeom prst="bentConnector3">
              <a:avLst>
                <a:gd name="adj1" fmla="val 50000"/>
              </a:avLst>
            </a:prstGeom>
            <a:noFill/>
            <a:ln w="9525" cap="flat" cmpd="sng">
              <a:solidFill>
                <a:srgbClr val="29702A"/>
              </a:solidFill>
              <a:prstDash val="solid"/>
              <a:round/>
              <a:headEnd type="none" w="med" len="med"/>
              <a:tailEnd type="none" w="med" len="med"/>
            </a:ln>
          </p:spPr>
        </p:cxnSp>
        <p:cxnSp>
          <p:nvCxnSpPr>
            <p:cNvPr id="12" name="Google Shape;8251;p73">
              <a:extLst>
                <a:ext uri="{FF2B5EF4-FFF2-40B4-BE49-F238E27FC236}">
                  <a16:creationId xmlns:a16="http://schemas.microsoft.com/office/drawing/2014/main" id="{C4442111-C9E1-FA34-888C-9B87FAF0A7FC}"/>
                </a:ext>
              </a:extLst>
            </p:cNvPr>
            <p:cNvCxnSpPr/>
            <p:nvPr/>
          </p:nvCxnSpPr>
          <p:spPr>
            <a:xfrm rot="-5400000">
              <a:off x="8285120" y="2136491"/>
              <a:ext cx="129900" cy="111300"/>
            </a:xfrm>
            <a:prstGeom prst="bentConnector3">
              <a:avLst>
                <a:gd name="adj1" fmla="val 50000"/>
              </a:avLst>
            </a:prstGeom>
            <a:noFill/>
            <a:ln w="9525" cap="flat" cmpd="sng">
              <a:solidFill>
                <a:srgbClr val="29702A"/>
              </a:solidFill>
              <a:prstDash val="solid"/>
              <a:round/>
              <a:headEnd type="none" w="med" len="med"/>
              <a:tailEnd type="none" w="med" len="med"/>
            </a:ln>
          </p:spPr>
        </p:cxnSp>
        <p:cxnSp>
          <p:nvCxnSpPr>
            <p:cNvPr id="13" name="Google Shape;8252;p73">
              <a:extLst>
                <a:ext uri="{FF2B5EF4-FFF2-40B4-BE49-F238E27FC236}">
                  <a16:creationId xmlns:a16="http://schemas.microsoft.com/office/drawing/2014/main" id="{1EAA3BAD-0D04-BF06-1E62-37EE5CF484F7}"/>
                </a:ext>
              </a:extLst>
            </p:cNvPr>
            <p:cNvCxnSpPr/>
            <p:nvPr/>
          </p:nvCxnSpPr>
          <p:spPr>
            <a:xfrm rot="5400000">
              <a:off x="7620257" y="2644741"/>
              <a:ext cx="129900" cy="111300"/>
            </a:xfrm>
            <a:prstGeom prst="bentConnector3">
              <a:avLst>
                <a:gd name="adj1" fmla="val 50000"/>
              </a:avLst>
            </a:prstGeom>
            <a:noFill/>
            <a:ln w="9525" cap="flat" cmpd="sng">
              <a:solidFill>
                <a:srgbClr val="29702A"/>
              </a:solidFill>
              <a:prstDash val="solid"/>
              <a:round/>
              <a:headEnd type="none" w="med" len="med"/>
              <a:tailEnd type="none" w="med" len="med"/>
            </a:ln>
          </p:spPr>
        </p:cxnSp>
        <p:cxnSp>
          <p:nvCxnSpPr>
            <p:cNvPr id="14" name="Google Shape;8253;p73">
              <a:extLst>
                <a:ext uri="{FF2B5EF4-FFF2-40B4-BE49-F238E27FC236}">
                  <a16:creationId xmlns:a16="http://schemas.microsoft.com/office/drawing/2014/main" id="{23916BFA-59E8-992F-FEFF-D4B50040D504}"/>
                </a:ext>
              </a:extLst>
            </p:cNvPr>
            <p:cNvCxnSpPr/>
            <p:nvPr/>
          </p:nvCxnSpPr>
          <p:spPr>
            <a:xfrm rot="-5400000" flipH="1">
              <a:off x="8285120" y="2644741"/>
              <a:ext cx="129900" cy="111300"/>
            </a:xfrm>
            <a:prstGeom prst="bentConnector3">
              <a:avLst>
                <a:gd name="adj1" fmla="val 50000"/>
              </a:avLst>
            </a:prstGeom>
            <a:noFill/>
            <a:ln w="9525" cap="flat" cmpd="sng">
              <a:solidFill>
                <a:srgbClr val="29702A"/>
              </a:solidFill>
              <a:prstDash val="solid"/>
              <a:round/>
              <a:headEnd type="none" w="med" len="med"/>
              <a:tailEnd type="none" w="med" len="med"/>
            </a:ln>
          </p:spPr>
        </p:cxnSp>
        <p:cxnSp>
          <p:nvCxnSpPr>
            <p:cNvPr id="16" name="Google Shape;8254;p73">
              <a:extLst>
                <a:ext uri="{FF2B5EF4-FFF2-40B4-BE49-F238E27FC236}">
                  <a16:creationId xmlns:a16="http://schemas.microsoft.com/office/drawing/2014/main" id="{DA455569-00EC-8B67-D801-95D042407F13}"/>
                </a:ext>
              </a:extLst>
            </p:cNvPr>
            <p:cNvCxnSpPr/>
            <p:nvPr/>
          </p:nvCxnSpPr>
          <p:spPr>
            <a:xfrm rot="10800000">
              <a:off x="7608988" y="2425132"/>
              <a:ext cx="83400" cy="0"/>
            </a:xfrm>
            <a:prstGeom prst="straightConnector1">
              <a:avLst/>
            </a:prstGeom>
            <a:noFill/>
            <a:ln w="9525" cap="flat" cmpd="sng">
              <a:solidFill>
                <a:srgbClr val="29702A"/>
              </a:solidFill>
              <a:prstDash val="solid"/>
              <a:round/>
              <a:headEnd type="none" w="med" len="med"/>
              <a:tailEnd type="none" w="med" len="med"/>
            </a:ln>
          </p:spPr>
        </p:cxnSp>
        <p:cxnSp>
          <p:nvCxnSpPr>
            <p:cNvPr id="17" name="Google Shape;8255;p73">
              <a:extLst>
                <a:ext uri="{FF2B5EF4-FFF2-40B4-BE49-F238E27FC236}">
                  <a16:creationId xmlns:a16="http://schemas.microsoft.com/office/drawing/2014/main" id="{9EEEC976-6CA9-4E36-BA25-21C8F2AE57F2}"/>
                </a:ext>
              </a:extLst>
            </p:cNvPr>
            <p:cNvCxnSpPr/>
            <p:nvPr/>
          </p:nvCxnSpPr>
          <p:spPr>
            <a:xfrm rot="10800000">
              <a:off x="8342865" y="2425132"/>
              <a:ext cx="83400" cy="0"/>
            </a:xfrm>
            <a:prstGeom prst="straightConnector1">
              <a:avLst/>
            </a:prstGeom>
            <a:noFill/>
            <a:ln w="9525" cap="flat" cmpd="sng">
              <a:solidFill>
                <a:srgbClr val="29702A"/>
              </a:solidFill>
              <a:prstDash val="solid"/>
              <a:round/>
              <a:headEnd type="none" w="med" len="med"/>
              <a:tailEnd type="none" w="med" len="med"/>
            </a:ln>
          </p:spPr>
        </p:cxnSp>
        <p:grpSp>
          <p:nvGrpSpPr>
            <p:cNvPr id="18" name="Google Shape;8256;p73">
              <a:extLst>
                <a:ext uri="{FF2B5EF4-FFF2-40B4-BE49-F238E27FC236}">
                  <a16:creationId xmlns:a16="http://schemas.microsoft.com/office/drawing/2014/main" id="{7C5FB2AB-A230-6C74-A1D4-54A5D9B2E465}"/>
                </a:ext>
              </a:extLst>
            </p:cNvPr>
            <p:cNvGrpSpPr/>
            <p:nvPr/>
          </p:nvGrpSpPr>
          <p:grpSpPr>
            <a:xfrm>
              <a:off x="7721175" y="2093194"/>
              <a:ext cx="599587" cy="623846"/>
              <a:chOff x="7721175" y="2093194"/>
              <a:chExt cx="599587" cy="623846"/>
            </a:xfrm>
          </p:grpSpPr>
          <p:grpSp>
            <p:nvGrpSpPr>
              <p:cNvPr id="19" name="Google Shape;8257;p73">
                <a:extLst>
                  <a:ext uri="{FF2B5EF4-FFF2-40B4-BE49-F238E27FC236}">
                    <a16:creationId xmlns:a16="http://schemas.microsoft.com/office/drawing/2014/main" id="{F22F3FD2-4B32-A214-2BFF-62BFAB1A2143}"/>
                  </a:ext>
                </a:extLst>
              </p:cNvPr>
              <p:cNvGrpSpPr/>
              <p:nvPr/>
            </p:nvGrpSpPr>
            <p:grpSpPr>
              <a:xfrm>
                <a:off x="7721175" y="2093194"/>
                <a:ext cx="291605" cy="623846"/>
                <a:chOff x="9405575" y="2061418"/>
                <a:chExt cx="291605" cy="623846"/>
              </a:xfrm>
            </p:grpSpPr>
            <p:sp>
              <p:nvSpPr>
                <p:cNvPr id="28" name="Google Shape;8258;p73">
                  <a:extLst>
                    <a:ext uri="{FF2B5EF4-FFF2-40B4-BE49-F238E27FC236}">
                      <a16:creationId xmlns:a16="http://schemas.microsoft.com/office/drawing/2014/main" id="{C9359F66-A482-6D18-4DB1-7B8FA47F247E}"/>
                    </a:ext>
                  </a:extLst>
                </p:cNvPr>
                <p:cNvSpPr/>
                <p:nvPr/>
              </p:nvSpPr>
              <p:spPr>
                <a:xfrm>
                  <a:off x="9405575" y="2061418"/>
                  <a:ext cx="291379" cy="623846"/>
                </a:xfrm>
                <a:custGeom>
                  <a:avLst/>
                  <a:gdLst/>
                  <a:ahLst/>
                  <a:cxnLst/>
                  <a:rect l="l" t="t" r="r" b="b"/>
                  <a:pathLst>
                    <a:path w="21253" h="45503" extrusionOk="0">
                      <a:moveTo>
                        <a:pt x="17225" y="1059"/>
                      </a:moveTo>
                      <a:cubicBezTo>
                        <a:pt x="20066" y="1059"/>
                        <a:pt x="20192" y="4831"/>
                        <a:pt x="20195" y="4980"/>
                      </a:cubicBezTo>
                      <a:lnTo>
                        <a:pt x="20195" y="42658"/>
                      </a:lnTo>
                      <a:cubicBezTo>
                        <a:pt x="19755" y="43076"/>
                        <a:pt x="18011" y="44441"/>
                        <a:pt x="14035" y="44441"/>
                      </a:cubicBezTo>
                      <a:cubicBezTo>
                        <a:pt x="9143" y="44441"/>
                        <a:pt x="6607" y="41481"/>
                        <a:pt x="6264" y="38549"/>
                      </a:cubicBezTo>
                      <a:cubicBezTo>
                        <a:pt x="6238" y="38342"/>
                        <a:pt x="6089" y="38168"/>
                        <a:pt x="5889" y="38106"/>
                      </a:cubicBezTo>
                      <a:cubicBezTo>
                        <a:pt x="5769" y="38071"/>
                        <a:pt x="2987" y="37194"/>
                        <a:pt x="3045" y="34127"/>
                      </a:cubicBezTo>
                      <a:cubicBezTo>
                        <a:pt x="3067" y="32998"/>
                        <a:pt x="3194" y="32212"/>
                        <a:pt x="3449" y="31665"/>
                      </a:cubicBezTo>
                      <a:cubicBezTo>
                        <a:pt x="3449" y="31665"/>
                        <a:pt x="3682" y="31319"/>
                        <a:pt x="3685" y="31277"/>
                      </a:cubicBezTo>
                      <a:cubicBezTo>
                        <a:pt x="3740" y="31205"/>
                        <a:pt x="3799" y="31141"/>
                        <a:pt x="3863" y="31082"/>
                      </a:cubicBezTo>
                      <a:cubicBezTo>
                        <a:pt x="4404" y="30567"/>
                        <a:pt x="5365" y="30335"/>
                        <a:pt x="7020" y="30335"/>
                      </a:cubicBezTo>
                      <a:cubicBezTo>
                        <a:pt x="7247" y="30335"/>
                        <a:pt x="7486" y="30339"/>
                        <a:pt x="7739" y="30348"/>
                      </a:cubicBezTo>
                      <a:cubicBezTo>
                        <a:pt x="8968" y="30388"/>
                        <a:pt x="10320" y="30407"/>
                        <a:pt x="11768" y="30407"/>
                      </a:cubicBezTo>
                      <a:cubicBezTo>
                        <a:pt x="11975" y="30407"/>
                        <a:pt x="12184" y="30407"/>
                        <a:pt x="12395" y="30406"/>
                      </a:cubicBezTo>
                      <a:lnTo>
                        <a:pt x="12408" y="30406"/>
                      </a:lnTo>
                      <a:cubicBezTo>
                        <a:pt x="12410" y="30406"/>
                        <a:pt x="12412" y="30406"/>
                        <a:pt x="12414" y="30406"/>
                      </a:cubicBezTo>
                      <a:cubicBezTo>
                        <a:pt x="14155" y="30406"/>
                        <a:pt x="15565" y="31819"/>
                        <a:pt x="15565" y="33561"/>
                      </a:cubicBezTo>
                      <a:lnTo>
                        <a:pt x="15565" y="35495"/>
                      </a:lnTo>
                      <a:cubicBezTo>
                        <a:pt x="15559" y="35793"/>
                        <a:pt x="15798" y="36039"/>
                        <a:pt x="16096" y="36039"/>
                      </a:cubicBezTo>
                      <a:cubicBezTo>
                        <a:pt x="16394" y="36039"/>
                        <a:pt x="16636" y="35793"/>
                        <a:pt x="16627" y="35495"/>
                      </a:cubicBezTo>
                      <a:lnTo>
                        <a:pt x="16627" y="33561"/>
                      </a:lnTo>
                      <a:cubicBezTo>
                        <a:pt x="16627" y="31233"/>
                        <a:pt x="14740" y="29345"/>
                        <a:pt x="12414" y="29345"/>
                      </a:cubicBezTo>
                      <a:cubicBezTo>
                        <a:pt x="12412" y="29345"/>
                        <a:pt x="12410" y="29345"/>
                        <a:pt x="12408" y="29345"/>
                      </a:cubicBezTo>
                      <a:lnTo>
                        <a:pt x="12392" y="29345"/>
                      </a:lnTo>
                      <a:cubicBezTo>
                        <a:pt x="12202" y="29346"/>
                        <a:pt x="12014" y="29346"/>
                        <a:pt x="11828" y="29346"/>
                      </a:cubicBezTo>
                      <a:cubicBezTo>
                        <a:pt x="10369" y="29346"/>
                        <a:pt x="9008" y="29324"/>
                        <a:pt x="7772" y="29287"/>
                      </a:cubicBezTo>
                      <a:cubicBezTo>
                        <a:pt x="7513" y="29278"/>
                        <a:pt x="7267" y="29274"/>
                        <a:pt x="7033" y="29274"/>
                      </a:cubicBezTo>
                      <a:cubicBezTo>
                        <a:pt x="5050" y="29274"/>
                        <a:pt x="3893" y="29586"/>
                        <a:pt x="3135" y="30309"/>
                      </a:cubicBezTo>
                      <a:cubicBezTo>
                        <a:pt x="3058" y="30380"/>
                        <a:pt x="2987" y="30458"/>
                        <a:pt x="2922" y="30536"/>
                      </a:cubicBezTo>
                      <a:cubicBezTo>
                        <a:pt x="1045" y="29510"/>
                        <a:pt x="1084" y="26828"/>
                        <a:pt x="1084" y="26799"/>
                      </a:cubicBezTo>
                      <a:lnTo>
                        <a:pt x="1084" y="26786"/>
                      </a:lnTo>
                      <a:lnTo>
                        <a:pt x="1084" y="21470"/>
                      </a:lnTo>
                      <a:cubicBezTo>
                        <a:pt x="1084" y="19979"/>
                        <a:pt x="1450" y="18885"/>
                        <a:pt x="2168" y="18212"/>
                      </a:cubicBezTo>
                      <a:cubicBezTo>
                        <a:pt x="2905" y="17528"/>
                        <a:pt x="3830" y="17480"/>
                        <a:pt x="4078" y="17480"/>
                      </a:cubicBezTo>
                      <a:cubicBezTo>
                        <a:pt x="4118" y="17480"/>
                        <a:pt x="4141" y="17481"/>
                        <a:pt x="4142" y="17481"/>
                      </a:cubicBezTo>
                      <a:cubicBezTo>
                        <a:pt x="4157" y="17483"/>
                        <a:pt x="4172" y="17483"/>
                        <a:pt x="4186" y="17483"/>
                      </a:cubicBezTo>
                      <a:cubicBezTo>
                        <a:pt x="4474" y="17483"/>
                        <a:pt x="4714" y="17249"/>
                        <a:pt x="4714" y="16954"/>
                      </a:cubicBezTo>
                      <a:lnTo>
                        <a:pt x="4714" y="12072"/>
                      </a:lnTo>
                      <a:cubicBezTo>
                        <a:pt x="4714" y="11082"/>
                        <a:pt x="4986" y="10325"/>
                        <a:pt x="5523" y="9820"/>
                      </a:cubicBezTo>
                      <a:cubicBezTo>
                        <a:pt x="6270" y="9115"/>
                        <a:pt x="7348" y="9065"/>
                        <a:pt x="7647" y="9065"/>
                      </a:cubicBezTo>
                      <a:cubicBezTo>
                        <a:pt x="7696" y="9065"/>
                        <a:pt x="7724" y="9066"/>
                        <a:pt x="7726" y="9066"/>
                      </a:cubicBezTo>
                      <a:cubicBezTo>
                        <a:pt x="7739" y="9067"/>
                        <a:pt x="7751" y="9067"/>
                        <a:pt x="7763" y="9067"/>
                      </a:cubicBezTo>
                      <a:cubicBezTo>
                        <a:pt x="8253" y="9067"/>
                        <a:pt x="8483" y="8447"/>
                        <a:pt x="8095" y="8128"/>
                      </a:cubicBezTo>
                      <a:cubicBezTo>
                        <a:pt x="7911" y="7976"/>
                        <a:pt x="7749" y="7749"/>
                        <a:pt x="7937" y="7216"/>
                      </a:cubicBezTo>
                      <a:cubicBezTo>
                        <a:pt x="8312" y="6167"/>
                        <a:pt x="9878" y="4614"/>
                        <a:pt x="11929" y="3269"/>
                      </a:cubicBezTo>
                      <a:cubicBezTo>
                        <a:pt x="13967" y="1926"/>
                        <a:pt x="16044" y="1059"/>
                        <a:pt x="17225" y="1059"/>
                      </a:cubicBezTo>
                      <a:close/>
                      <a:moveTo>
                        <a:pt x="17222" y="1"/>
                      </a:moveTo>
                      <a:cubicBezTo>
                        <a:pt x="14145" y="1"/>
                        <a:pt x="7898" y="4168"/>
                        <a:pt x="6937" y="6863"/>
                      </a:cubicBezTo>
                      <a:cubicBezTo>
                        <a:pt x="6782" y="7300"/>
                        <a:pt x="6752" y="7711"/>
                        <a:pt x="6846" y="8076"/>
                      </a:cubicBezTo>
                      <a:cubicBezTo>
                        <a:pt x="6241" y="8180"/>
                        <a:pt x="5452" y="8435"/>
                        <a:pt x="4805" y="9040"/>
                      </a:cubicBezTo>
                      <a:cubicBezTo>
                        <a:pt x="4041" y="9755"/>
                        <a:pt x="3656" y="10778"/>
                        <a:pt x="3656" y="12075"/>
                      </a:cubicBezTo>
                      <a:lnTo>
                        <a:pt x="3656" y="16446"/>
                      </a:lnTo>
                      <a:cubicBezTo>
                        <a:pt x="3093" y="16511"/>
                        <a:pt x="2220" y="16727"/>
                        <a:pt x="1460" y="17426"/>
                      </a:cubicBezTo>
                      <a:cubicBezTo>
                        <a:pt x="508" y="18303"/>
                        <a:pt x="23" y="19665"/>
                        <a:pt x="23" y="21470"/>
                      </a:cubicBezTo>
                      <a:lnTo>
                        <a:pt x="23" y="26779"/>
                      </a:lnTo>
                      <a:cubicBezTo>
                        <a:pt x="20" y="27006"/>
                        <a:pt x="0" y="30147"/>
                        <a:pt x="2388" y="31454"/>
                      </a:cubicBezTo>
                      <a:cubicBezTo>
                        <a:pt x="2136" y="32118"/>
                        <a:pt x="2006" y="32975"/>
                        <a:pt x="1984" y="34107"/>
                      </a:cubicBezTo>
                      <a:cubicBezTo>
                        <a:pt x="1922" y="37288"/>
                        <a:pt x="4352" y="38614"/>
                        <a:pt x="5254" y="38996"/>
                      </a:cubicBezTo>
                      <a:cubicBezTo>
                        <a:pt x="5533" y="40711"/>
                        <a:pt x="6429" y="42273"/>
                        <a:pt x="7797" y="43428"/>
                      </a:cubicBezTo>
                      <a:cubicBezTo>
                        <a:pt x="9405" y="44784"/>
                        <a:pt x="11560" y="45502"/>
                        <a:pt x="14035" y="45502"/>
                      </a:cubicBezTo>
                      <a:cubicBezTo>
                        <a:pt x="19270" y="45502"/>
                        <a:pt x="21065" y="43292"/>
                        <a:pt x="21140" y="43199"/>
                      </a:cubicBezTo>
                      <a:cubicBezTo>
                        <a:pt x="21214" y="43105"/>
                        <a:pt x="21253" y="42992"/>
                        <a:pt x="21253" y="42872"/>
                      </a:cubicBezTo>
                      <a:lnTo>
                        <a:pt x="21253" y="4967"/>
                      </a:lnTo>
                      <a:cubicBezTo>
                        <a:pt x="21217" y="3249"/>
                        <a:pt x="20328" y="1"/>
                        <a:pt x="17222" y="1"/>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9" name="Google Shape;8259;p73">
                  <a:extLst>
                    <a:ext uri="{FF2B5EF4-FFF2-40B4-BE49-F238E27FC236}">
                      <a16:creationId xmlns:a16="http://schemas.microsoft.com/office/drawing/2014/main" id="{F0301763-C4D8-1E1C-F541-E23A3AE9FF01}"/>
                    </a:ext>
                  </a:extLst>
                </p:cNvPr>
                <p:cNvSpPr/>
                <p:nvPr/>
              </p:nvSpPr>
              <p:spPr>
                <a:xfrm>
                  <a:off x="9535402" y="2540968"/>
                  <a:ext cx="161778" cy="68948"/>
                </a:xfrm>
                <a:custGeom>
                  <a:avLst/>
                  <a:gdLst/>
                  <a:ahLst/>
                  <a:cxnLst/>
                  <a:rect l="l" t="t" r="r" b="b"/>
                  <a:pathLst>
                    <a:path w="11800" h="5029" extrusionOk="0">
                      <a:moveTo>
                        <a:pt x="11270" y="1"/>
                      </a:moveTo>
                      <a:cubicBezTo>
                        <a:pt x="11264" y="1"/>
                        <a:pt x="11258" y="1"/>
                        <a:pt x="11252" y="1"/>
                      </a:cubicBezTo>
                      <a:lnTo>
                        <a:pt x="4326" y="1"/>
                      </a:lnTo>
                      <a:cubicBezTo>
                        <a:pt x="1938" y="4"/>
                        <a:pt x="0" y="1939"/>
                        <a:pt x="0" y="4327"/>
                      </a:cubicBezTo>
                      <a:lnTo>
                        <a:pt x="0" y="4498"/>
                      </a:lnTo>
                      <a:cubicBezTo>
                        <a:pt x="0" y="4789"/>
                        <a:pt x="236" y="5029"/>
                        <a:pt x="527" y="5029"/>
                      </a:cubicBezTo>
                      <a:cubicBezTo>
                        <a:pt x="822" y="5029"/>
                        <a:pt x="1061" y="4789"/>
                        <a:pt x="1058" y="4498"/>
                      </a:cubicBezTo>
                      <a:lnTo>
                        <a:pt x="1058" y="4327"/>
                      </a:lnTo>
                      <a:cubicBezTo>
                        <a:pt x="1061" y="2524"/>
                        <a:pt x="2524" y="1062"/>
                        <a:pt x="4326" y="1062"/>
                      </a:cubicBezTo>
                      <a:lnTo>
                        <a:pt x="11252" y="1062"/>
                      </a:lnTo>
                      <a:cubicBezTo>
                        <a:pt x="11256" y="1062"/>
                        <a:pt x="11260" y="1062"/>
                        <a:pt x="11264" y="1062"/>
                      </a:cubicBezTo>
                      <a:cubicBezTo>
                        <a:pt x="11557" y="1062"/>
                        <a:pt x="11799" y="825"/>
                        <a:pt x="11799" y="532"/>
                      </a:cubicBezTo>
                      <a:cubicBezTo>
                        <a:pt x="11799" y="237"/>
                        <a:pt x="11560" y="1"/>
                        <a:pt x="11270" y="1"/>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30" name="Google Shape;8260;p73">
                  <a:extLst>
                    <a:ext uri="{FF2B5EF4-FFF2-40B4-BE49-F238E27FC236}">
                      <a16:creationId xmlns:a16="http://schemas.microsoft.com/office/drawing/2014/main" id="{D70597FC-F284-9050-3F5C-1BAAF46AEAE4}"/>
                    </a:ext>
                  </a:extLst>
                </p:cNvPr>
                <p:cNvSpPr/>
                <p:nvPr/>
              </p:nvSpPr>
              <p:spPr>
                <a:xfrm>
                  <a:off x="9455875" y="2286606"/>
                  <a:ext cx="137251" cy="112148"/>
                </a:xfrm>
                <a:custGeom>
                  <a:avLst/>
                  <a:gdLst/>
                  <a:ahLst/>
                  <a:cxnLst/>
                  <a:rect l="l" t="t" r="r" b="b"/>
                  <a:pathLst>
                    <a:path w="10011" h="8180" extrusionOk="0">
                      <a:moveTo>
                        <a:pt x="515" y="1"/>
                      </a:moveTo>
                      <a:cubicBezTo>
                        <a:pt x="230" y="7"/>
                        <a:pt x="0" y="243"/>
                        <a:pt x="0" y="531"/>
                      </a:cubicBezTo>
                      <a:cubicBezTo>
                        <a:pt x="0" y="819"/>
                        <a:pt x="230" y="1052"/>
                        <a:pt x="515" y="1062"/>
                      </a:cubicBezTo>
                      <a:lnTo>
                        <a:pt x="4979" y="1062"/>
                      </a:lnTo>
                      <a:cubicBezTo>
                        <a:pt x="7173" y="1062"/>
                        <a:pt x="8946" y="2838"/>
                        <a:pt x="8949" y="5031"/>
                      </a:cubicBezTo>
                      <a:lnTo>
                        <a:pt x="8949" y="7649"/>
                      </a:lnTo>
                      <a:cubicBezTo>
                        <a:pt x="8949" y="7943"/>
                        <a:pt x="9188" y="8179"/>
                        <a:pt x="9480" y="8179"/>
                      </a:cubicBezTo>
                      <a:cubicBezTo>
                        <a:pt x="9771" y="8179"/>
                        <a:pt x="10010" y="7943"/>
                        <a:pt x="10010" y="7652"/>
                      </a:cubicBezTo>
                      <a:lnTo>
                        <a:pt x="10010" y="5031"/>
                      </a:lnTo>
                      <a:cubicBezTo>
                        <a:pt x="10007" y="2252"/>
                        <a:pt x="7758" y="4"/>
                        <a:pt x="4979" y="1"/>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31" name="Google Shape;8261;p73">
                  <a:extLst>
                    <a:ext uri="{FF2B5EF4-FFF2-40B4-BE49-F238E27FC236}">
                      <a16:creationId xmlns:a16="http://schemas.microsoft.com/office/drawing/2014/main" id="{D5C7C20B-3968-55C8-6EDC-5EF727AE0316}"/>
                    </a:ext>
                  </a:extLst>
                </p:cNvPr>
                <p:cNvSpPr/>
                <p:nvPr/>
              </p:nvSpPr>
              <p:spPr>
                <a:xfrm>
                  <a:off x="9578545" y="2355317"/>
                  <a:ext cx="116370" cy="14560"/>
                </a:xfrm>
                <a:custGeom>
                  <a:avLst/>
                  <a:gdLst/>
                  <a:ahLst/>
                  <a:cxnLst/>
                  <a:rect l="l" t="t" r="r" b="b"/>
                  <a:pathLst>
                    <a:path w="8488" h="1062" extrusionOk="0">
                      <a:moveTo>
                        <a:pt x="519" y="0"/>
                      </a:moveTo>
                      <a:cubicBezTo>
                        <a:pt x="231" y="10"/>
                        <a:pt x="1" y="243"/>
                        <a:pt x="1" y="531"/>
                      </a:cubicBezTo>
                      <a:cubicBezTo>
                        <a:pt x="1" y="819"/>
                        <a:pt x="231" y="1051"/>
                        <a:pt x="519" y="1061"/>
                      </a:cubicBezTo>
                      <a:lnTo>
                        <a:pt x="7973" y="1061"/>
                      </a:lnTo>
                      <a:cubicBezTo>
                        <a:pt x="8261" y="1051"/>
                        <a:pt x="8487" y="819"/>
                        <a:pt x="8487" y="531"/>
                      </a:cubicBezTo>
                      <a:cubicBezTo>
                        <a:pt x="8487" y="243"/>
                        <a:pt x="8261" y="10"/>
                        <a:pt x="7973" y="0"/>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32" name="Google Shape;8262;p73">
                  <a:extLst>
                    <a:ext uri="{FF2B5EF4-FFF2-40B4-BE49-F238E27FC236}">
                      <a16:creationId xmlns:a16="http://schemas.microsoft.com/office/drawing/2014/main" id="{53287091-AEE4-2B46-8FA0-0766955F5EAA}"/>
                    </a:ext>
                  </a:extLst>
                </p:cNvPr>
                <p:cNvSpPr/>
                <p:nvPr/>
              </p:nvSpPr>
              <p:spPr>
                <a:xfrm>
                  <a:off x="9533620" y="2389824"/>
                  <a:ext cx="104429" cy="58240"/>
                </a:xfrm>
                <a:custGeom>
                  <a:avLst/>
                  <a:gdLst/>
                  <a:ahLst/>
                  <a:cxnLst/>
                  <a:rect l="l" t="t" r="r" b="b"/>
                  <a:pathLst>
                    <a:path w="7617" h="4248" extrusionOk="0">
                      <a:moveTo>
                        <a:pt x="2890" y="0"/>
                      </a:moveTo>
                      <a:cubicBezTo>
                        <a:pt x="1295" y="0"/>
                        <a:pt x="4" y="1294"/>
                        <a:pt x="1" y="2889"/>
                      </a:cubicBezTo>
                      <a:lnTo>
                        <a:pt x="1" y="3439"/>
                      </a:lnTo>
                      <a:cubicBezTo>
                        <a:pt x="10" y="3724"/>
                        <a:pt x="243" y="3954"/>
                        <a:pt x="531" y="3954"/>
                      </a:cubicBezTo>
                      <a:cubicBezTo>
                        <a:pt x="819" y="3954"/>
                        <a:pt x="1055" y="3724"/>
                        <a:pt x="1062" y="3439"/>
                      </a:cubicBezTo>
                      <a:lnTo>
                        <a:pt x="1062" y="2889"/>
                      </a:lnTo>
                      <a:cubicBezTo>
                        <a:pt x="1062" y="1880"/>
                        <a:pt x="1880" y="1061"/>
                        <a:pt x="2890" y="1058"/>
                      </a:cubicBezTo>
                      <a:lnTo>
                        <a:pt x="4669" y="1058"/>
                      </a:lnTo>
                      <a:cubicBezTo>
                        <a:pt x="5711" y="1061"/>
                        <a:pt x="6555" y="1902"/>
                        <a:pt x="6555" y="2944"/>
                      </a:cubicBezTo>
                      <a:lnTo>
                        <a:pt x="6555" y="3717"/>
                      </a:lnTo>
                      <a:cubicBezTo>
                        <a:pt x="6555" y="4012"/>
                        <a:pt x="6795" y="4248"/>
                        <a:pt x="7086" y="4248"/>
                      </a:cubicBezTo>
                      <a:cubicBezTo>
                        <a:pt x="7380" y="4248"/>
                        <a:pt x="7617" y="4012"/>
                        <a:pt x="7617" y="3717"/>
                      </a:cubicBezTo>
                      <a:lnTo>
                        <a:pt x="7617" y="2944"/>
                      </a:lnTo>
                      <a:cubicBezTo>
                        <a:pt x="7613" y="1320"/>
                        <a:pt x="6297" y="0"/>
                        <a:pt x="4669" y="0"/>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33" name="Google Shape;8263;p73">
                  <a:extLst>
                    <a:ext uri="{FF2B5EF4-FFF2-40B4-BE49-F238E27FC236}">
                      <a16:creationId xmlns:a16="http://schemas.microsoft.com/office/drawing/2014/main" id="{CA5DC178-0CBA-1A71-10AB-E01CB5D90748}"/>
                    </a:ext>
                  </a:extLst>
                </p:cNvPr>
                <p:cNvSpPr/>
                <p:nvPr/>
              </p:nvSpPr>
              <p:spPr>
                <a:xfrm>
                  <a:off x="9504885" y="2171202"/>
                  <a:ext cx="97684" cy="14519"/>
                </a:xfrm>
                <a:custGeom>
                  <a:avLst/>
                  <a:gdLst/>
                  <a:ahLst/>
                  <a:cxnLst/>
                  <a:rect l="l" t="t" r="r" b="b"/>
                  <a:pathLst>
                    <a:path w="7125" h="1059" extrusionOk="0">
                      <a:moveTo>
                        <a:pt x="6598" y="0"/>
                      </a:moveTo>
                      <a:cubicBezTo>
                        <a:pt x="6592" y="0"/>
                        <a:pt x="6587" y="0"/>
                        <a:pt x="6581" y="0"/>
                      </a:cubicBezTo>
                      <a:lnTo>
                        <a:pt x="515" y="0"/>
                      </a:lnTo>
                      <a:cubicBezTo>
                        <a:pt x="227" y="7"/>
                        <a:pt x="0" y="243"/>
                        <a:pt x="0" y="528"/>
                      </a:cubicBezTo>
                      <a:cubicBezTo>
                        <a:pt x="0" y="816"/>
                        <a:pt x="227" y="1052"/>
                        <a:pt x="515" y="1058"/>
                      </a:cubicBezTo>
                      <a:lnTo>
                        <a:pt x="6581" y="1058"/>
                      </a:lnTo>
                      <a:cubicBezTo>
                        <a:pt x="6587" y="1058"/>
                        <a:pt x="6592" y="1059"/>
                        <a:pt x="6598" y="1059"/>
                      </a:cubicBezTo>
                      <a:cubicBezTo>
                        <a:pt x="6888" y="1059"/>
                        <a:pt x="7124" y="823"/>
                        <a:pt x="7124" y="528"/>
                      </a:cubicBezTo>
                      <a:cubicBezTo>
                        <a:pt x="7124" y="236"/>
                        <a:pt x="6888" y="0"/>
                        <a:pt x="6598" y="0"/>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34" name="Google Shape;8264;p73">
                  <a:extLst>
                    <a:ext uri="{FF2B5EF4-FFF2-40B4-BE49-F238E27FC236}">
                      <a16:creationId xmlns:a16="http://schemas.microsoft.com/office/drawing/2014/main" id="{6F672550-3E44-764B-96B9-F3E8919F11CB}"/>
                    </a:ext>
                  </a:extLst>
                </p:cNvPr>
                <p:cNvSpPr/>
                <p:nvPr/>
              </p:nvSpPr>
              <p:spPr>
                <a:xfrm>
                  <a:off x="9587826" y="2129731"/>
                  <a:ext cx="106993" cy="97464"/>
                </a:xfrm>
                <a:custGeom>
                  <a:avLst/>
                  <a:gdLst/>
                  <a:ahLst/>
                  <a:cxnLst/>
                  <a:rect l="l" t="t" r="r" b="b"/>
                  <a:pathLst>
                    <a:path w="7804" h="7109" extrusionOk="0">
                      <a:moveTo>
                        <a:pt x="4230" y="0"/>
                      </a:moveTo>
                      <a:cubicBezTo>
                        <a:pt x="4224" y="0"/>
                        <a:pt x="4218" y="0"/>
                        <a:pt x="4213" y="0"/>
                      </a:cubicBezTo>
                      <a:lnTo>
                        <a:pt x="3339" y="0"/>
                      </a:lnTo>
                      <a:cubicBezTo>
                        <a:pt x="1495" y="0"/>
                        <a:pt x="3" y="1495"/>
                        <a:pt x="0" y="3336"/>
                      </a:cubicBezTo>
                      <a:lnTo>
                        <a:pt x="0" y="3850"/>
                      </a:lnTo>
                      <a:cubicBezTo>
                        <a:pt x="3" y="5649"/>
                        <a:pt x="1459" y="7108"/>
                        <a:pt x="3258" y="7108"/>
                      </a:cubicBezTo>
                      <a:lnTo>
                        <a:pt x="7286" y="7108"/>
                      </a:lnTo>
                      <a:cubicBezTo>
                        <a:pt x="7574" y="7102"/>
                        <a:pt x="7804" y="6866"/>
                        <a:pt x="7804" y="6578"/>
                      </a:cubicBezTo>
                      <a:cubicBezTo>
                        <a:pt x="7804" y="6290"/>
                        <a:pt x="7574" y="6057"/>
                        <a:pt x="7286" y="6047"/>
                      </a:cubicBezTo>
                      <a:lnTo>
                        <a:pt x="3258" y="6047"/>
                      </a:lnTo>
                      <a:cubicBezTo>
                        <a:pt x="2045" y="6047"/>
                        <a:pt x="1061" y="5064"/>
                        <a:pt x="1061" y="3850"/>
                      </a:cubicBezTo>
                      <a:lnTo>
                        <a:pt x="1061" y="3336"/>
                      </a:lnTo>
                      <a:cubicBezTo>
                        <a:pt x="1061" y="2081"/>
                        <a:pt x="2080" y="1061"/>
                        <a:pt x="3339" y="1058"/>
                      </a:cubicBezTo>
                      <a:lnTo>
                        <a:pt x="4213" y="1058"/>
                      </a:lnTo>
                      <a:cubicBezTo>
                        <a:pt x="4218" y="1058"/>
                        <a:pt x="4224" y="1059"/>
                        <a:pt x="4230" y="1059"/>
                      </a:cubicBezTo>
                      <a:cubicBezTo>
                        <a:pt x="4520" y="1059"/>
                        <a:pt x="4756" y="823"/>
                        <a:pt x="4756" y="528"/>
                      </a:cubicBezTo>
                      <a:cubicBezTo>
                        <a:pt x="4756" y="236"/>
                        <a:pt x="4520" y="0"/>
                        <a:pt x="4230" y="0"/>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grpSp>
            <p:nvGrpSpPr>
              <p:cNvPr id="20" name="Google Shape;8265;p73">
                <a:extLst>
                  <a:ext uri="{FF2B5EF4-FFF2-40B4-BE49-F238E27FC236}">
                    <a16:creationId xmlns:a16="http://schemas.microsoft.com/office/drawing/2014/main" id="{2CB483CE-BEAE-0D37-E81C-5E76B085ED73}"/>
                  </a:ext>
                </a:extLst>
              </p:cNvPr>
              <p:cNvGrpSpPr/>
              <p:nvPr/>
            </p:nvGrpSpPr>
            <p:grpSpPr>
              <a:xfrm flipH="1">
                <a:off x="8029157" y="2093194"/>
                <a:ext cx="291605" cy="623846"/>
                <a:chOff x="9405575" y="2061418"/>
                <a:chExt cx="291605" cy="623846"/>
              </a:xfrm>
            </p:grpSpPr>
            <p:sp>
              <p:nvSpPr>
                <p:cNvPr id="21" name="Google Shape;8266;p73">
                  <a:extLst>
                    <a:ext uri="{FF2B5EF4-FFF2-40B4-BE49-F238E27FC236}">
                      <a16:creationId xmlns:a16="http://schemas.microsoft.com/office/drawing/2014/main" id="{E069198F-4C9E-0097-67FE-1E31DCD41E4C}"/>
                    </a:ext>
                  </a:extLst>
                </p:cNvPr>
                <p:cNvSpPr/>
                <p:nvPr/>
              </p:nvSpPr>
              <p:spPr>
                <a:xfrm>
                  <a:off x="9405575" y="2061418"/>
                  <a:ext cx="291379" cy="623846"/>
                </a:xfrm>
                <a:custGeom>
                  <a:avLst/>
                  <a:gdLst/>
                  <a:ahLst/>
                  <a:cxnLst/>
                  <a:rect l="l" t="t" r="r" b="b"/>
                  <a:pathLst>
                    <a:path w="21253" h="45503" extrusionOk="0">
                      <a:moveTo>
                        <a:pt x="17225" y="1059"/>
                      </a:moveTo>
                      <a:cubicBezTo>
                        <a:pt x="20066" y="1059"/>
                        <a:pt x="20192" y="4831"/>
                        <a:pt x="20195" y="4980"/>
                      </a:cubicBezTo>
                      <a:lnTo>
                        <a:pt x="20195" y="42658"/>
                      </a:lnTo>
                      <a:cubicBezTo>
                        <a:pt x="19755" y="43076"/>
                        <a:pt x="18011" y="44441"/>
                        <a:pt x="14035" y="44441"/>
                      </a:cubicBezTo>
                      <a:cubicBezTo>
                        <a:pt x="9143" y="44441"/>
                        <a:pt x="6607" y="41481"/>
                        <a:pt x="6264" y="38549"/>
                      </a:cubicBezTo>
                      <a:cubicBezTo>
                        <a:pt x="6238" y="38342"/>
                        <a:pt x="6089" y="38168"/>
                        <a:pt x="5889" y="38106"/>
                      </a:cubicBezTo>
                      <a:cubicBezTo>
                        <a:pt x="5769" y="38071"/>
                        <a:pt x="2987" y="37194"/>
                        <a:pt x="3045" y="34127"/>
                      </a:cubicBezTo>
                      <a:cubicBezTo>
                        <a:pt x="3067" y="32998"/>
                        <a:pt x="3194" y="32212"/>
                        <a:pt x="3449" y="31665"/>
                      </a:cubicBezTo>
                      <a:cubicBezTo>
                        <a:pt x="3449" y="31665"/>
                        <a:pt x="3682" y="31319"/>
                        <a:pt x="3685" y="31277"/>
                      </a:cubicBezTo>
                      <a:cubicBezTo>
                        <a:pt x="3740" y="31205"/>
                        <a:pt x="3799" y="31141"/>
                        <a:pt x="3863" y="31082"/>
                      </a:cubicBezTo>
                      <a:cubicBezTo>
                        <a:pt x="4404" y="30567"/>
                        <a:pt x="5365" y="30335"/>
                        <a:pt x="7020" y="30335"/>
                      </a:cubicBezTo>
                      <a:cubicBezTo>
                        <a:pt x="7247" y="30335"/>
                        <a:pt x="7486" y="30339"/>
                        <a:pt x="7739" y="30348"/>
                      </a:cubicBezTo>
                      <a:cubicBezTo>
                        <a:pt x="8968" y="30388"/>
                        <a:pt x="10320" y="30407"/>
                        <a:pt x="11768" y="30407"/>
                      </a:cubicBezTo>
                      <a:cubicBezTo>
                        <a:pt x="11975" y="30407"/>
                        <a:pt x="12184" y="30407"/>
                        <a:pt x="12395" y="30406"/>
                      </a:cubicBezTo>
                      <a:lnTo>
                        <a:pt x="12408" y="30406"/>
                      </a:lnTo>
                      <a:cubicBezTo>
                        <a:pt x="12410" y="30406"/>
                        <a:pt x="12412" y="30406"/>
                        <a:pt x="12414" y="30406"/>
                      </a:cubicBezTo>
                      <a:cubicBezTo>
                        <a:pt x="14155" y="30406"/>
                        <a:pt x="15565" y="31819"/>
                        <a:pt x="15565" y="33561"/>
                      </a:cubicBezTo>
                      <a:lnTo>
                        <a:pt x="15565" y="35495"/>
                      </a:lnTo>
                      <a:cubicBezTo>
                        <a:pt x="15559" y="35793"/>
                        <a:pt x="15798" y="36039"/>
                        <a:pt x="16096" y="36039"/>
                      </a:cubicBezTo>
                      <a:cubicBezTo>
                        <a:pt x="16394" y="36039"/>
                        <a:pt x="16636" y="35793"/>
                        <a:pt x="16627" y="35495"/>
                      </a:cubicBezTo>
                      <a:lnTo>
                        <a:pt x="16627" y="33561"/>
                      </a:lnTo>
                      <a:cubicBezTo>
                        <a:pt x="16627" y="31233"/>
                        <a:pt x="14740" y="29345"/>
                        <a:pt x="12414" y="29345"/>
                      </a:cubicBezTo>
                      <a:cubicBezTo>
                        <a:pt x="12412" y="29345"/>
                        <a:pt x="12410" y="29345"/>
                        <a:pt x="12408" y="29345"/>
                      </a:cubicBezTo>
                      <a:lnTo>
                        <a:pt x="12392" y="29345"/>
                      </a:lnTo>
                      <a:cubicBezTo>
                        <a:pt x="12202" y="29346"/>
                        <a:pt x="12014" y="29346"/>
                        <a:pt x="11828" y="29346"/>
                      </a:cubicBezTo>
                      <a:cubicBezTo>
                        <a:pt x="10369" y="29346"/>
                        <a:pt x="9008" y="29324"/>
                        <a:pt x="7772" y="29287"/>
                      </a:cubicBezTo>
                      <a:cubicBezTo>
                        <a:pt x="7513" y="29278"/>
                        <a:pt x="7267" y="29274"/>
                        <a:pt x="7033" y="29274"/>
                      </a:cubicBezTo>
                      <a:cubicBezTo>
                        <a:pt x="5050" y="29274"/>
                        <a:pt x="3893" y="29586"/>
                        <a:pt x="3135" y="30309"/>
                      </a:cubicBezTo>
                      <a:cubicBezTo>
                        <a:pt x="3058" y="30380"/>
                        <a:pt x="2987" y="30458"/>
                        <a:pt x="2922" y="30536"/>
                      </a:cubicBezTo>
                      <a:cubicBezTo>
                        <a:pt x="1045" y="29510"/>
                        <a:pt x="1084" y="26828"/>
                        <a:pt x="1084" y="26799"/>
                      </a:cubicBezTo>
                      <a:lnTo>
                        <a:pt x="1084" y="26786"/>
                      </a:lnTo>
                      <a:lnTo>
                        <a:pt x="1084" y="21470"/>
                      </a:lnTo>
                      <a:cubicBezTo>
                        <a:pt x="1084" y="19979"/>
                        <a:pt x="1450" y="18885"/>
                        <a:pt x="2168" y="18212"/>
                      </a:cubicBezTo>
                      <a:cubicBezTo>
                        <a:pt x="2905" y="17528"/>
                        <a:pt x="3830" y="17480"/>
                        <a:pt x="4078" y="17480"/>
                      </a:cubicBezTo>
                      <a:cubicBezTo>
                        <a:pt x="4118" y="17480"/>
                        <a:pt x="4141" y="17481"/>
                        <a:pt x="4142" y="17481"/>
                      </a:cubicBezTo>
                      <a:cubicBezTo>
                        <a:pt x="4157" y="17483"/>
                        <a:pt x="4172" y="17483"/>
                        <a:pt x="4186" y="17483"/>
                      </a:cubicBezTo>
                      <a:cubicBezTo>
                        <a:pt x="4474" y="17483"/>
                        <a:pt x="4714" y="17249"/>
                        <a:pt x="4714" y="16954"/>
                      </a:cubicBezTo>
                      <a:lnTo>
                        <a:pt x="4714" y="12072"/>
                      </a:lnTo>
                      <a:cubicBezTo>
                        <a:pt x="4714" y="11082"/>
                        <a:pt x="4986" y="10325"/>
                        <a:pt x="5523" y="9820"/>
                      </a:cubicBezTo>
                      <a:cubicBezTo>
                        <a:pt x="6270" y="9115"/>
                        <a:pt x="7348" y="9065"/>
                        <a:pt x="7647" y="9065"/>
                      </a:cubicBezTo>
                      <a:cubicBezTo>
                        <a:pt x="7696" y="9065"/>
                        <a:pt x="7724" y="9066"/>
                        <a:pt x="7726" y="9066"/>
                      </a:cubicBezTo>
                      <a:cubicBezTo>
                        <a:pt x="7739" y="9067"/>
                        <a:pt x="7751" y="9067"/>
                        <a:pt x="7763" y="9067"/>
                      </a:cubicBezTo>
                      <a:cubicBezTo>
                        <a:pt x="8253" y="9067"/>
                        <a:pt x="8483" y="8447"/>
                        <a:pt x="8095" y="8128"/>
                      </a:cubicBezTo>
                      <a:cubicBezTo>
                        <a:pt x="7911" y="7976"/>
                        <a:pt x="7749" y="7749"/>
                        <a:pt x="7937" y="7216"/>
                      </a:cubicBezTo>
                      <a:cubicBezTo>
                        <a:pt x="8312" y="6167"/>
                        <a:pt x="9878" y="4614"/>
                        <a:pt x="11929" y="3269"/>
                      </a:cubicBezTo>
                      <a:cubicBezTo>
                        <a:pt x="13967" y="1926"/>
                        <a:pt x="16044" y="1059"/>
                        <a:pt x="17225" y="1059"/>
                      </a:cubicBezTo>
                      <a:close/>
                      <a:moveTo>
                        <a:pt x="17222" y="1"/>
                      </a:moveTo>
                      <a:cubicBezTo>
                        <a:pt x="14145" y="1"/>
                        <a:pt x="7898" y="4168"/>
                        <a:pt x="6937" y="6863"/>
                      </a:cubicBezTo>
                      <a:cubicBezTo>
                        <a:pt x="6782" y="7300"/>
                        <a:pt x="6752" y="7711"/>
                        <a:pt x="6846" y="8076"/>
                      </a:cubicBezTo>
                      <a:cubicBezTo>
                        <a:pt x="6241" y="8180"/>
                        <a:pt x="5452" y="8435"/>
                        <a:pt x="4805" y="9040"/>
                      </a:cubicBezTo>
                      <a:cubicBezTo>
                        <a:pt x="4041" y="9755"/>
                        <a:pt x="3656" y="10778"/>
                        <a:pt x="3656" y="12075"/>
                      </a:cubicBezTo>
                      <a:lnTo>
                        <a:pt x="3656" y="16446"/>
                      </a:lnTo>
                      <a:cubicBezTo>
                        <a:pt x="3093" y="16511"/>
                        <a:pt x="2220" y="16727"/>
                        <a:pt x="1460" y="17426"/>
                      </a:cubicBezTo>
                      <a:cubicBezTo>
                        <a:pt x="508" y="18303"/>
                        <a:pt x="23" y="19665"/>
                        <a:pt x="23" y="21470"/>
                      </a:cubicBezTo>
                      <a:lnTo>
                        <a:pt x="23" y="26779"/>
                      </a:lnTo>
                      <a:cubicBezTo>
                        <a:pt x="20" y="27006"/>
                        <a:pt x="0" y="30147"/>
                        <a:pt x="2388" y="31454"/>
                      </a:cubicBezTo>
                      <a:cubicBezTo>
                        <a:pt x="2136" y="32118"/>
                        <a:pt x="2006" y="32975"/>
                        <a:pt x="1984" y="34107"/>
                      </a:cubicBezTo>
                      <a:cubicBezTo>
                        <a:pt x="1922" y="37288"/>
                        <a:pt x="4352" y="38614"/>
                        <a:pt x="5254" y="38996"/>
                      </a:cubicBezTo>
                      <a:cubicBezTo>
                        <a:pt x="5533" y="40711"/>
                        <a:pt x="6429" y="42273"/>
                        <a:pt x="7797" y="43428"/>
                      </a:cubicBezTo>
                      <a:cubicBezTo>
                        <a:pt x="9405" y="44784"/>
                        <a:pt x="11560" y="45502"/>
                        <a:pt x="14035" y="45502"/>
                      </a:cubicBezTo>
                      <a:cubicBezTo>
                        <a:pt x="19270" y="45502"/>
                        <a:pt x="21065" y="43292"/>
                        <a:pt x="21140" y="43199"/>
                      </a:cubicBezTo>
                      <a:cubicBezTo>
                        <a:pt x="21214" y="43105"/>
                        <a:pt x="21253" y="42992"/>
                        <a:pt x="21253" y="42872"/>
                      </a:cubicBezTo>
                      <a:lnTo>
                        <a:pt x="21253" y="4967"/>
                      </a:lnTo>
                      <a:cubicBezTo>
                        <a:pt x="21217" y="3249"/>
                        <a:pt x="20328" y="1"/>
                        <a:pt x="17222" y="1"/>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2" name="Google Shape;8267;p73">
                  <a:extLst>
                    <a:ext uri="{FF2B5EF4-FFF2-40B4-BE49-F238E27FC236}">
                      <a16:creationId xmlns:a16="http://schemas.microsoft.com/office/drawing/2014/main" id="{C87D8B88-2CBA-3E81-4339-FCCCE215B1AF}"/>
                    </a:ext>
                  </a:extLst>
                </p:cNvPr>
                <p:cNvSpPr/>
                <p:nvPr/>
              </p:nvSpPr>
              <p:spPr>
                <a:xfrm>
                  <a:off x="9535402" y="2540968"/>
                  <a:ext cx="161778" cy="68948"/>
                </a:xfrm>
                <a:custGeom>
                  <a:avLst/>
                  <a:gdLst/>
                  <a:ahLst/>
                  <a:cxnLst/>
                  <a:rect l="l" t="t" r="r" b="b"/>
                  <a:pathLst>
                    <a:path w="11800" h="5029" extrusionOk="0">
                      <a:moveTo>
                        <a:pt x="11270" y="1"/>
                      </a:moveTo>
                      <a:cubicBezTo>
                        <a:pt x="11264" y="1"/>
                        <a:pt x="11258" y="1"/>
                        <a:pt x="11252" y="1"/>
                      </a:cubicBezTo>
                      <a:lnTo>
                        <a:pt x="4326" y="1"/>
                      </a:lnTo>
                      <a:cubicBezTo>
                        <a:pt x="1938" y="4"/>
                        <a:pt x="0" y="1939"/>
                        <a:pt x="0" y="4327"/>
                      </a:cubicBezTo>
                      <a:lnTo>
                        <a:pt x="0" y="4498"/>
                      </a:lnTo>
                      <a:cubicBezTo>
                        <a:pt x="0" y="4789"/>
                        <a:pt x="236" y="5029"/>
                        <a:pt x="527" y="5029"/>
                      </a:cubicBezTo>
                      <a:cubicBezTo>
                        <a:pt x="822" y="5029"/>
                        <a:pt x="1061" y="4789"/>
                        <a:pt x="1058" y="4498"/>
                      </a:cubicBezTo>
                      <a:lnTo>
                        <a:pt x="1058" y="4327"/>
                      </a:lnTo>
                      <a:cubicBezTo>
                        <a:pt x="1061" y="2524"/>
                        <a:pt x="2524" y="1062"/>
                        <a:pt x="4326" y="1062"/>
                      </a:cubicBezTo>
                      <a:lnTo>
                        <a:pt x="11252" y="1062"/>
                      </a:lnTo>
                      <a:cubicBezTo>
                        <a:pt x="11256" y="1062"/>
                        <a:pt x="11260" y="1062"/>
                        <a:pt x="11264" y="1062"/>
                      </a:cubicBezTo>
                      <a:cubicBezTo>
                        <a:pt x="11557" y="1062"/>
                        <a:pt x="11799" y="825"/>
                        <a:pt x="11799" y="532"/>
                      </a:cubicBezTo>
                      <a:cubicBezTo>
                        <a:pt x="11799" y="237"/>
                        <a:pt x="11560" y="1"/>
                        <a:pt x="11270" y="1"/>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3" name="Google Shape;8268;p73">
                  <a:extLst>
                    <a:ext uri="{FF2B5EF4-FFF2-40B4-BE49-F238E27FC236}">
                      <a16:creationId xmlns:a16="http://schemas.microsoft.com/office/drawing/2014/main" id="{142A29E6-6BE4-38DE-6C48-F224CBBAAA3A}"/>
                    </a:ext>
                  </a:extLst>
                </p:cNvPr>
                <p:cNvSpPr/>
                <p:nvPr/>
              </p:nvSpPr>
              <p:spPr>
                <a:xfrm>
                  <a:off x="9455875" y="2286606"/>
                  <a:ext cx="137251" cy="112148"/>
                </a:xfrm>
                <a:custGeom>
                  <a:avLst/>
                  <a:gdLst/>
                  <a:ahLst/>
                  <a:cxnLst/>
                  <a:rect l="l" t="t" r="r" b="b"/>
                  <a:pathLst>
                    <a:path w="10011" h="8180" extrusionOk="0">
                      <a:moveTo>
                        <a:pt x="515" y="1"/>
                      </a:moveTo>
                      <a:cubicBezTo>
                        <a:pt x="230" y="7"/>
                        <a:pt x="0" y="243"/>
                        <a:pt x="0" y="531"/>
                      </a:cubicBezTo>
                      <a:cubicBezTo>
                        <a:pt x="0" y="819"/>
                        <a:pt x="230" y="1052"/>
                        <a:pt x="515" y="1062"/>
                      </a:cubicBezTo>
                      <a:lnTo>
                        <a:pt x="4979" y="1062"/>
                      </a:lnTo>
                      <a:cubicBezTo>
                        <a:pt x="7173" y="1062"/>
                        <a:pt x="8946" y="2838"/>
                        <a:pt x="8949" y="5031"/>
                      </a:cubicBezTo>
                      <a:lnTo>
                        <a:pt x="8949" y="7649"/>
                      </a:lnTo>
                      <a:cubicBezTo>
                        <a:pt x="8949" y="7943"/>
                        <a:pt x="9188" y="8179"/>
                        <a:pt x="9480" y="8179"/>
                      </a:cubicBezTo>
                      <a:cubicBezTo>
                        <a:pt x="9771" y="8179"/>
                        <a:pt x="10010" y="7943"/>
                        <a:pt x="10010" y="7652"/>
                      </a:cubicBezTo>
                      <a:lnTo>
                        <a:pt x="10010" y="5031"/>
                      </a:lnTo>
                      <a:cubicBezTo>
                        <a:pt x="10007" y="2252"/>
                        <a:pt x="7758" y="4"/>
                        <a:pt x="4979" y="1"/>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4" name="Google Shape;8269;p73">
                  <a:extLst>
                    <a:ext uri="{FF2B5EF4-FFF2-40B4-BE49-F238E27FC236}">
                      <a16:creationId xmlns:a16="http://schemas.microsoft.com/office/drawing/2014/main" id="{793898DC-F53F-5716-BE9F-73BE36AB792B}"/>
                    </a:ext>
                  </a:extLst>
                </p:cNvPr>
                <p:cNvSpPr/>
                <p:nvPr/>
              </p:nvSpPr>
              <p:spPr>
                <a:xfrm>
                  <a:off x="9578545" y="2355317"/>
                  <a:ext cx="116370" cy="14560"/>
                </a:xfrm>
                <a:custGeom>
                  <a:avLst/>
                  <a:gdLst/>
                  <a:ahLst/>
                  <a:cxnLst/>
                  <a:rect l="l" t="t" r="r" b="b"/>
                  <a:pathLst>
                    <a:path w="8488" h="1062" extrusionOk="0">
                      <a:moveTo>
                        <a:pt x="519" y="0"/>
                      </a:moveTo>
                      <a:cubicBezTo>
                        <a:pt x="231" y="10"/>
                        <a:pt x="1" y="243"/>
                        <a:pt x="1" y="531"/>
                      </a:cubicBezTo>
                      <a:cubicBezTo>
                        <a:pt x="1" y="819"/>
                        <a:pt x="231" y="1051"/>
                        <a:pt x="519" y="1061"/>
                      </a:cubicBezTo>
                      <a:lnTo>
                        <a:pt x="7973" y="1061"/>
                      </a:lnTo>
                      <a:cubicBezTo>
                        <a:pt x="8261" y="1051"/>
                        <a:pt x="8487" y="819"/>
                        <a:pt x="8487" y="531"/>
                      </a:cubicBezTo>
                      <a:cubicBezTo>
                        <a:pt x="8487" y="243"/>
                        <a:pt x="8261" y="10"/>
                        <a:pt x="7973" y="0"/>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5" name="Google Shape;8270;p73">
                  <a:extLst>
                    <a:ext uri="{FF2B5EF4-FFF2-40B4-BE49-F238E27FC236}">
                      <a16:creationId xmlns:a16="http://schemas.microsoft.com/office/drawing/2014/main" id="{BD7A9A61-B9E4-C29B-6D69-194FD10DC365}"/>
                    </a:ext>
                  </a:extLst>
                </p:cNvPr>
                <p:cNvSpPr/>
                <p:nvPr/>
              </p:nvSpPr>
              <p:spPr>
                <a:xfrm>
                  <a:off x="9533620" y="2389824"/>
                  <a:ext cx="104429" cy="58240"/>
                </a:xfrm>
                <a:custGeom>
                  <a:avLst/>
                  <a:gdLst/>
                  <a:ahLst/>
                  <a:cxnLst/>
                  <a:rect l="l" t="t" r="r" b="b"/>
                  <a:pathLst>
                    <a:path w="7617" h="4248" extrusionOk="0">
                      <a:moveTo>
                        <a:pt x="2890" y="0"/>
                      </a:moveTo>
                      <a:cubicBezTo>
                        <a:pt x="1295" y="0"/>
                        <a:pt x="4" y="1294"/>
                        <a:pt x="1" y="2889"/>
                      </a:cubicBezTo>
                      <a:lnTo>
                        <a:pt x="1" y="3439"/>
                      </a:lnTo>
                      <a:cubicBezTo>
                        <a:pt x="10" y="3724"/>
                        <a:pt x="243" y="3954"/>
                        <a:pt x="531" y="3954"/>
                      </a:cubicBezTo>
                      <a:cubicBezTo>
                        <a:pt x="819" y="3954"/>
                        <a:pt x="1055" y="3724"/>
                        <a:pt x="1062" y="3439"/>
                      </a:cubicBezTo>
                      <a:lnTo>
                        <a:pt x="1062" y="2889"/>
                      </a:lnTo>
                      <a:cubicBezTo>
                        <a:pt x="1062" y="1880"/>
                        <a:pt x="1880" y="1061"/>
                        <a:pt x="2890" y="1058"/>
                      </a:cubicBezTo>
                      <a:lnTo>
                        <a:pt x="4669" y="1058"/>
                      </a:lnTo>
                      <a:cubicBezTo>
                        <a:pt x="5711" y="1061"/>
                        <a:pt x="6555" y="1902"/>
                        <a:pt x="6555" y="2944"/>
                      </a:cubicBezTo>
                      <a:lnTo>
                        <a:pt x="6555" y="3717"/>
                      </a:lnTo>
                      <a:cubicBezTo>
                        <a:pt x="6555" y="4012"/>
                        <a:pt x="6795" y="4248"/>
                        <a:pt x="7086" y="4248"/>
                      </a:cubicBezTo>
                      <a:cubicBezTo>
                        <a:pt x="7380" y="4248"/>
                        <a:pt x="7617" y="4012"/>
                        <a:pt x="7617" y="3717"/>
                      </a:cubicBezTo>
                      <a:lnTo>
                        <a:pt x="7617" y="2944"/>
                      </a:lnTo>
                      <a:cubicBezTo>
                        <a:pt x="7613" y="1320"/>
                        <a:pt x="6297" y="0"/>
                        <a:pt x="4669" y="0"/>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6" name="Google Shape;8271;p73">
                  <a:extLst>
                    <a:ext uri="{FF2B5EF4-FFF2-40B4-BE49-F238E27FC236}">
                      <a16:creationId xmlns:a16="http://schemas.microsoft.com/office/drawing/2014/main" id="{90DE80D6-A24F-6427-8A18-A5D6E1A9971C}"/>
                    </a:ext>
                  </a:extLst>
                </p:cNvPr>
                <p:cNvSpPr/>
                <p:nvPr/>
              </p:nvSpPr>
              <p:spPr>
                <a:xfrm>
                  <a:off x="9504885" y="2171202"/>
                  <a:ext cx="97684" cy="14519"/>
                </a:xfrm>
                <a:custGeom>
                  <a:avLst/>
                  <a:gdLst/>
                  <a:ahLst/>
                  <a:cxnLst/>
                  <a:rect l="l" t="t" r="r" b="b"/>
                  <a:pathLst>
                    <a:path w="7125" h="1059" extrusionOk="0">
                      <a:moveTo>
                        <a:pt x="6598" y="0"/>
                      </a:moveTo>
                      <a:cubicBezTo>
                        <a:pt x="6592" y="0"/>
                        <a:pt x="6587" y="0"/>
                        <a:pt x="6581" y="0"/>
                      </a:cubicBezTo>
                      <a:lnTo>
                        <a:pt x="515" y="0"/>
                      </a:lnTo>
                      <a:cubicBezTo>
                        <a:pt x="227" y="7"/>
                        <a:pt x="0" y="243"/>
                        <a:pt x="0" y="528"/>
                      </a:cubicBezTo>
                      <a:cubicBezTo>
                        <a:pt x="0" y="816"/>
                        <a:pt x="227" y="1052"/>
                        <a:pt x="515" y="1058"/>
                      </a:cubicBezTo>
                      <a:lnTo>
                        <a:pt x="6581" y="1058"/>
                      </a:lnTo>
                      <a:cubicBezTo>
                        <a:pt x="6587" y="1058"/>
                        <a:pt x="6592" y="1059"/>
                        <a:pt x="6598" y="1059"/>
                      </a:cubicBezTo>
                      <a:cubicBezTo>
                        <a:pt x="6888" y="1059"/>
                        <a:pt x="7124" y="823"/>
                        <a:pt x="7124" y="528"/>
                      </a:cubicBezTo>
                      <a:cubicBezTo>
                        <a:pt x="7124" y="236"/>
                        <a:pt x="6888" y="0"/>
                        <a:pt x="6598" y="0"/>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7" name="Google Shape;8272;p73">
                  <a:extLst>
                    <a:ext uri="{FF2B5EF4-FFF2-40B4-BE49-F238E27FC236}">
                      <a16:creationId xmlns:a16="http://schemas.microsoft.com/office/drawing/2014/main" id="{AD2DC9BC-963A-0BF7-F735-EC310F880447}"/>
                    </a:ext>
                  </a:extLst>
                </p:cNvPr>
                <p:cNvSpPr/>
                <p:nvPr/>
              </p:nvSpPr>
              <p:spPr>
                <a:xfrm>
                  <a:off x="9587826" y="2129731"/>
                  <a:ext cx="106993" cy="97464"/>
                </a:xfrm>
                <a:custGeom>
                  <a:avLst/>
                  <a:gdLst/>
                  <a:ahLst/>
                  <a:cxnLst/>
                  <a:rect l="l" t="t" r="r" b="b"/>
                  <a:pathLst>
                    <a:path w="7804" h="7109" extrusionOk="0">
                      <a:moveTo>
                        <a:pt x="4230" y="0"/>
                      </a:moveTo>
                      <a:cubicBezTo>
                        <a:pt x="4224" y="0"/>
                        <a:pt x="4218" y="0"/>
                        <a:pt x="4213" y="0"/>
                      </a:cubicBezTo>
                      <a:lnTo>
                        <a:pt x="3339" y="0"/>
                      </a:lnTo>
                      <a:cubicBezTo>
                        <a:pt x="1495" y="0"/>
                        <a:pt x="3" y="1495"/>
                        <a:pt x="0" y="3336"/>
                      </a:cubicBezTo>
                      <a:lnTo>
                        <a:pt x="0" y="3850"/>
                      </a:lnTo>
                      <a:cubicBezTo>
                        <a:pt x="3" y="5649"/>
                        <a:pt x="1459" y="7108"/>
                        <a:pt x="3258" y="7108"/>
                      </a:cubicBezTo>
                      <a:lnTo>
                        <a:pt x="7286" y="7108"/>
                      </a:lnTo>
                      <a:cubicBezTo>
                        <a:pt x="7574" y="7102"/>
                        <a:pt x="7804" y="6866"/>
                        <a:pt x="7804" y="6578"/>
                      </a:cubicBezTo>
                      <a:cubicBezTo>
                        <a:pt x="7804" y="6290"/>
                        <a:pt x="7574" y="6057"/>
                        <a:pt x="7286" y="6047"/>
                      </a:cubicBezTo>
                      <a:lnTo>
                        <a:pt x="3258" y="6047"/>
                      </a:lnTo>
                      <a:cubicBezTo>
                        <a:pt x="2045" y="6047"/>
                        <a:pt x="1061" y="5064"/>
                        <a:pt x="1061" y="3850"/>
                      </a:cubicBezTo>
                      <a:lnTo>
                        <a:pt x="1061" y="3336"/>
                      </a:lnTo>
                      <a:cubicBezTo>
                        <a:pt x="1061" y="2081"/>
                        <a:pt x="2080" y="1061"/>
                        <a:pt x="3339" y="1058"/>
                      </a:cubicBezTo>
                      <a:lnTo>
                        <a:pt x="4213" y="1058"/>
                      </a:lnTo>
                      <a:cubicBezTo>
                        <a:pt x="4218" y="1058"/>
                        <a:pt x="4224" y="1059"/>
                        <a:pt x="4230" y="1059"/>
                      </a:cubicBezTo>
                      <a:cubicBezTo>
                        <a:pt x="4520" y="1059"/>
                        <a:pt x="4756" y="823"/>
                        <a:pt x="4756" y="528"/>
                      </a:cubicBezTo>
                      <a:cubicBezTo>
                        <a:pt x="4756" y="236"/>
                        <a:pt x="4520" y="0"/>
                        <a:pt x="4230" y="0"/>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grpSp>
      </p:grpSp>
      <p:sp>
        <p:nvSpPr>
          <p:cNvPr id="36" name="Google Shape;9776;p77">
            <a:extLst>
              <a:ext uri="{FF2B5EF4-FFF2-40B4-BE49-F238E27FC236}">
                <a16:creationId xmlns:a16="http://schemas.microsoft.com/office/drawing/2014/main" id="{87DCC301-F388-F333-472F-F314977F011B}"/>
              </a:ext>
            </a:extLst>
          </p:cNvPr>
          <p:cNvSpPr/>
          <p:nvPr/>
        </p:nvSpPr>
        <p:spPr>
          <a:xfrm>
            <a:off x="989942" y="4301448"/>
            <a:ext cx="981734" cy="808289"/>
          </a:xfrm>
          <a:custGeom>
            <a:avLst/>
            <a:gdLst/>
            <a:ahLst/>
            <a:cxnLst/>
            <a:rect l="l" t="t" r="r" b="b"/>
            <a:pathLst>
              <a:path w="11910" h="11846" extrusionOk="0">
                <a:moveTo>
                  <a:pt x="5924" y="2080"/>
                </a:moveTo>
                <a:cubicBezTo>
                  <a:pt x="6302" y="2080"/>
                  <a:pt x="6617" y="2395"/>
                  <a:pt x="6617" y="2773"/>
                </a:cubicBezTo>
                <a:cubicBezTo>
                  <a:pt x="6617" y="3182"/>
                  <a:pt x="6302" y="3497"/>
                  <a:pt x="5924" y="3497"/>
                </a:cubicBezTo>
                <a:cubicBezTo>
                  <a:pt x="5514" y="3497"/>
                  <a:pt x="5199" y="3182"/>
                  <a:pt x="5199" y="2773"/>
                </a:cubicBezTo>
                <a:cubicBezTo>
                  <a:pt x="5199" y="2395"/>
                  <a:pt x="5514" y="2080"/>
                  <a:pt x="5924" y="2080"/>
                </a:cubicBezTo>
                <a:close/>
                <a:moveTo>
                  <a:pt x="5924" y="662"/>
                </a:moveTo>
                <a:cubicBezTo>
                  <a:pt x="7247" y="662"/>
                  <a:pt x="8318" y="1764"/>
                  <a:pt x="8318" y="3088"/>
                </a:cubicBezTo>
                <a:cubicBezTo>
                  <a:pt x="8318" y="3655"/>
                  <a:pt x="8129" y="4190"/>
                  <a:pt x="7783" y="4631"/>
                </a:cubicBezTo>
                <a:cubicBezTo>
                  <a:pt x="7562" y="4222"/>
                  <a:pt x="7310" y="3907"/>
                  <a:pt x="6900" y="3686"/>
                </a:cubicBezTo>
                <a:cubicBezTo>
                  <a:pt x="7153" y="3434"/>
                  <a:pt x="7310" y="3088"/>
                  <a:pt x="7310" y="2741"/>
                </a:cubicBezTo>
                <a:cubicBezTo>
                  <a:pt x="7310" y="1985"/>
                  <a:pt x="6680" y="1355"/>
                  <a:pt x="5924" y="1355"/>
                </a:cubicBezTo>
                <a:cubicBezTo>
                  <a:pt x="5168" y="1355"/>
                  <a:pt x="4538" y="1985"/>
                  <a:pt x="4538" y="2741"/>
                </a:cubicBezTo>
                <a:cubicBezTo>
                  <a:pt x="4538" y="3088"/>
                  <a:pt x="4695" y="3434"/>
                  <a:pt x="4947" y="3686"/>
                </a:cubicBezTo>
                <a:cubicBezTo>
                  <a:pt x="4538" y="3938"/>
                  <a:pt x="4223" y="4285"/>
                  <a:pt x="4034" y="4631"/>
                </a:cubicBezTo>
                <a:cubicBezTo>
                  <a:pt x="3592" y="4096"/>
                  <a:pt x="3403" y="3403"/>
                  <a:pt x="3498" y="2741"/>
                </a:cubicBezTo>
                <a:cubicBezTo>
                  <a:pt x="3655" y="1638"/>
                  <a:pt x="4664" y="662"/>
                  <a:pt x="5924" y="662"/>
                </a:cubicBezTo>
                <a:close/>
                <a:moveTo>
                  <a:pt x="5924" y="4159"/>
                </a:moveTo>
                <a:cubicBezTo>
                  <a:pt x="6554" y="4159"/>
                  <a:pt x="7058" y="4600"/>
                  <a:pt x="7247" y="5135"/>
                </a:cubicBezTo>
                <a:cubicBezTo>
                  <a:pt x="6869" y="5388"/>
                  <a:pt x="6428" y="5545"/>
                  <a:pt x="5924" y="5545"/>
                </a:cubicBezTo>
                <a:cubicBezTo>
                  <a:pt x="5451" y="5545"/>
                  <a:pt x="4979" y="5388"/>
                  <a:pt x="4569" y="5135"/>
                </a:cubicBezTo>
                <a:cubicBezTo>
                  <a:pt x="4727" y="4568"/>
                  <a:pt x="5294" y="4159"/>
                  <a:pt x="5924" y="4159"/>
                </a:cubicBezTo>
                <a:close/>
                <a:moveTo>
                  <a:pt x="1734" y="9042"/>
                </a:moveTo>
                <a:cubicBezTo>
                  <a:pt x="2301" y="9042"/>
                  <a:pt x="2773" y="9483"/>
                  <a:pt x="2773" y="10082"/>
                </a:cubicBezTo>
                <a:cubicBezTo>
                  <a:pt x="2773" y="10649"/>
                  <a:pt x="2301" y="11121"/>
                  <a:pt x="1734" y="11121"/>
                </a:cubicBezTo>
                <a:cubicBezTo>
                  <a:pt x="1198" y="11121"/>
                  <a:pt x="726" y="10649"/>
                  <a:pt x="726" y="10082"/>
                </a:cubicBezTo>
                <a:cubicBezTo>
                  <a:pt x="726" y="9483"/>
                  <a:pt x="1198" y="9042"/>
                  <a:pt x="1734" y="9042"/>
                </a:cubicBezTo>
                <a:close/>
                <a:moveTo>
                  <a:pt x="5924" y="9042"/>
                </a:moveTo>
                <a:cubicBezTo>
                  <a:pt x="6522" y="9042"/>
                  <a:pt x="6932" y="9515"/>
                  <a:pt x="6932" y="10082"/>
                </a:cubicBezTo>
                <a:cubicBezTo>
                  <a:pt x="6932" y="10649"/>
                  <a:pt x="6459" y="11121"/>
                  <a:pt x="5924" y="11121"/>
                </a:cubicBezTo>
                <a:cubicBezTo>
                  <a:pt x="5357" y="11121"/>
                  <a:pt x="4884" y="10649"/>
                  <a:pt x="4884" y="10082"/>
                </a:cubicBezTo>
                <a:cubicBezTo>
                  <a:pt x="4884" y="9483"/>
                  <a:pt x="5325" y="9042"/>
                  <a:pt x="5924" y="9042"/>
                </a:cubicBezTo>
                <a:close/>
                <a:moveTo>
                  <a:pt x="10145" y="9042"/>
                </a:moveTo>
                <a:cubicBezTo>
                  <a:pt x="10681" y="9042"/>
                  <a:pt x="11154" y="9483"/>
                  <a:pt x="11154" y="10082"/>
                </a:cubicBezTo>
                <a:cubicBezTo>
                  <a:pt x="11154" y="10649"/>
                  <a:pt x="10681" y="11121"/>
                  <a:pt x="10145" y="11121"/>
                </a:cubicBezTo>
                <a:cubicBezTo>
                  <a:pt x="9578" y="11121"/>
                  <a:pt x="9106" y="10649"/>
                  <a:pt x="9106" y="10082"/>
                </a:cubicBezTo>
                <a:cubicBezTo>
                  <a:pt x="9106" y="9483"/>
                  <a:pt x="9578" y="9042"/>
                  <a:pt x="10145" y="9042"/>
                </a:cubicBezTo>
                <a:close/>
                <a:moveTo>
                  <a:pt x="5955" y="0"/>
                </a:moveTo>
                <a:cubicBezTo>
                  <a:pt x="4349" y="0"/>
                  <a:pt x="3088" y="1197"/>
                  <a:pt x="2868" y="2678"/>
                </a:cubicBezTo>
                <a:cubicBezTo>
                  <a:pt x="2647" y="4442"/>
                  <a:pt x="3908" y="6018"/>
                  <a:pt x="5640" y="6207"/>
                </a:cubicBezTo>
                <a:lnTo>
                  <a:pt x="5640" y="6963"/>
                </a:lnTo>
                <a:lnTo>
                  <a:pt x="2427" y="6963"/>
                </a:lnTo>
                <a:cubicBezTo>
                  <a:pt x="1828" y="6963"/>
                  <a:pt x="1387" y="7435"/>
                  <a:pt x="1387" y="7971"/>
                </a:cubicBezTo>
                <a:lnTo>
                  <a:pt x="1387" y="8380"/>
                </a:lnTo>
                <a:cubicBezTo>
                  <a:pt x="599" y="8538"/>
                  <a:pt x="1" y="9231"/>
                  <a:pt x="1" y="10082"/>
                </a:cubicBezTo>
                <a:cubicBezTo>
                  <a:pt x="1" y="11027"/>
                  <a:pt x="789" y="11846"/>
                  <a:pt x="1734" y="11846"/>
                </a:cubicBezTo>
                <a:cubicBezTo>
                  <a:pt x="2679" y="11846"/>
                  <a:pt x="3466" y="11058"/>
                  <a:pt x="3466" y="10082"/>
                </a:cubicBezTo>
                <a:cubicBezTo>
                  <a:pt x="3466" y="9231"/>
                  <a:pt x="2868" y="8538"/>
                  <a:pt x="2080" y="8380"/>
                </a:cubicBezTo>
                <a:lnTo>
                  <a:pt x="2080" y="7971"/>
                </a:lnTo>
                <a:cubicBezTo>
                  <a:pt x="2080" y="7782"/>
                  <a:pt x="2238" y="7624"/>
                  <a:pt x="2458" y="7624"/>
                </a:cubicBezTo>
                <a:lnTo>
                  <a:pt x="5609" y="7624"/>
                </a:lnTo>
                <a:lnTo>
                  <a:pt x="5609" y="8349"/>
                </a:lnTo>
                <a:cubicBezTo>
                  <a:pt x="4821" y="8506"/>
                  <a:pt x="4223" y="9200"/>
                  <a:pt x="4223" y="10019"/>
                </a:cubicBezTo>
                <a:cubicBezTo>
                  <a:pt x="4223" y="10964"/>
                  <a:pt x="5010" y="11814"/>
                  <a:pt x="5955" y="11814"/>
                </a:cubicBezTo>
                <a:cubicBezTo>
                  <a:pt x="6900" y="11814"/>
                  <a:pt x="7688" y="11027"/>
                  <a:pt x="7688" y="10019"/>
                </a:cubicBezTo>
                <a:cubicBezTo>
                  <a:pt x="7688" y="9200"/>
                  <a:pt x="7090" y="8506"/>
                  <a:pt x="6302" y="8349"/>
                </a:cubicBezTo>
                <a:lnTo>
                  <a:pt x="6302" y="7624"/>
                </a:lnTo>
                <a:lnTo>
                  <a:pt x="9452" y="7624"/>
                </a:lnTo>
                <a:cubicBezTo>
                  <a:pt x="9641" y="7624"/>
                  <a:pt x="9799" y="7782"/>
                  <a:pt x="9799" y="7971"/>
                </a:cubicBezTo>
                <a:lnTo>
                  <a:pt x="9799" y="8380"/>
                </a:lnTo>
                <a:cubicBezTo>
                  <a:pt x="9011" y="8538"/>
                  <a:pt x="8444" y="9231"/>
                  <a:pt x="8444" y="10082"/>
                </a:cubicBezTo>
                <a:cubicBezTo>
                  <a:pt x="8444" y="11027"/>
                  <a:pt x="9232" y="11846"/>
                  <a:pt x="10177" y="11846"/>
                </a:cubicBezTo>
                <a:cubicBezTo>
                  <a:pt x="11122" y="11846"/>
                  <a:pt x="11910" y="11058"/>
                  <a:pt x="11910" y="10082"/>
                </a:cubicBezTo>
                <a:cubicBezTo>
                  <a:pt x="11910" y="9231"/>
                  <a:pt x="11311" y="8538"/>
                  <a:pt x="10524" y="8380"/>
                </a:cubicBezTo>
                <a:lnTo>
                  <a:pt x="10524" y="7971"/>
                </a:lnTo>
                <a:cubicBezTo>
                  <a:pt x="10524" y="7404"/>
                  <a:pt x="10051" y="6963"/>
                  <a:pt x="9484" y="6963"/>
                </a:cubicBezTo>
                <a:lnTo>
                  <a:pt x="6333" y="6963"/>
                </a:lnTo>
                <a:lnTo>
                  <a:pt x="6333" y="6207"/>
                </a:lnTo>
                <a:cubicBezTo>
                  <a:pt x="7909" y="6049"/>
                  <a:pt x="9106" y="4726"/>
                  <a:pt x="9106" y="3088"/>
                </a:cubicBezTo>
                <a:cubicBezTo>
                  <a:pt x="9106" y="1355"/>
                  <a:pt x="7688" y="0"/>
                  <a:pt x="5955" y="0"/>
                </a:cubicBezTo>
                <a:close/>
              </a:path>
            </a:pathLst>
          </a:custGeom>
          <a:solidFill>
            <a:srgbClr val="29702A"/>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nvGrpSpPr>
          <p:cNvPr id="37" name="Google Shape;9716;p77">
            <a:extLst>
              <a:ext uri="{FF2B5EF4-FFF2-40B4-BE49-F238E27FC236}">
                <a16:creationId xmlns:a16="http://schemas.microsoft.com/office/drawing/2014/main" id="{31841DC0-D3F8-F2F3-DDBE-544E21C8BE0A}"/>
              </a:ext>
            </a:extLst>
          </p:cNvPr>
          <p:cNvGrpSpPr/>
          <p:nvPr/>
        </p:nvGrpSpPr>
        <p:grpSpPr>
          <a:xfrm>
            <a:off x="10648950" y="5742123"/>
            <a:ext cx="993204" cy="706302"/>
            <a:chOff x="685475" y="2318350"/>
            <a:chExt cx="297750" cy="296200"/>
          </a:xfrm>
          <a:solidFill>
            <a:srgbClr val="29702A"/>
          </a:solidFill>
        </p:grpSpPr>
        <p:sp>
          <p:nvSpPr>
            <p:cNvPr id="38" name="Google Shape;9717;p77">
              <a:extLst>
                <a:ext uri="{FF2B5EF4-FFF2-40B4-BE49-F238E27FC236}">
                  <a16:creationId xmlns:a16="http://schemas.microsoft.com/office/drawing/2014/main" id="{19E28654-5310-F7B3-A078-1E1F6B558942}"/>
                </a:ext>
              </a:extLst>
            </p:cNvPr>
            <p:cNvSpPr/>
            <p:nvPr/>
          </p:nvSpPr>
          <p:spPr>
            <a:xfrm>
              <a:off x="685475" y="2371925"/>
              <a:ext cx="142600" cy="241975"/>
            </a:xfrm>
            <a:custGeom>
              <a:avLst/>
              <a:gdLst/>
              <a:ahLst/>
              <a:cxnLst/>
              <a:rect l="l" t="t" r="r" b="b"/>
              <a:pathLst>
                <a:path w="5704" h="9679" extrusionOk="0">
                  <a:moveTo>
                    <a:pt x="2080" y="662"/>
                  </a:moveTo>
                  <a:cubicBezTo>
                    <a:pt x="2458" y="662"/>
                    <a:pt x="2773" y="977"/>
                    <a:pt x="2773" y="1387"/>
                  </a:cubicBezTo>
                  <a:cubicBezTo>
                    <a:pt x="2773" y="1765"/>
                    <a:pt x="2458" y="2080"/>
                    <a:pt x="2080" y="2080"/>
                  </a:cubicBezTo>
                  <a:cubicBezTo>
                    <a:pt x="1671" y="2080"/>
                    <a:pt x="1356" y="1765"/>
                    <a:pt x="1356" y="1387"/>
                  </a:cubicBezTo>
                  <a:cubicBezTo>
                    <a:pt x="1356" y="977"/>
                    <a:pt x="1734" y="662"/>
                    <a:pt x="2080" y="662"/>
                  </a:cubicBezTo>
                  <a:close/>
                  <a:moveTo>
                    <a:pt x="2962" y="6900"/>
                  </a:moveTo>
                  <a:lnTo>
                    <a:pt x="3120" y="7593"/>
                  </a:lnTo>
                  <a:lnTo>
                    <a:pt x="1135" y="7593"/>
                  </a:lnTo>
                  <a:lnTo>
                    <a:pt x="1293" y="6900"/>
                  </a:lnTo>
                  <a:close/>
                  <a:moveTo>
                    <a:pt x="1742" y="2767"/>
                  </a:moveTo>
                  <a:cubicBezTo>
                    <a:pt x="1866" y="2767"/>
                    <a:pt x="1991" y="2831"/>
                    <a:pt x="2049" y="2962"/>
                  </a:cubicBezTo>
                  <a:lnTo>
                    <a:pt x="2553" y="3938"/>
                  </a:lnTo>
                  <a:cubicBezTo>
                    <a:pt x="2584" y="4064"/>
                    <a:pt x="2742" y="4127"/>
                    <a:pt x="2868" y="4127"/>
                  </a:cubicBezTo>
                  <a:lnTo>
                    <a:pt x="3813" y="4127"/>
                  </a:lnTo>
                  <a:cubicBezTo>
                    <a:pt x="4002" y="4127"/>
                    <a:pt x="4159" y="4285"/>
                    <a:pt x="4159" y="4474"/>
                  </a:cubicBezTo>
                  <a:cubicBezTo>
                    <a:pt x="4159" y="4695"/>
                    <a:pt x="4002" y="4852"/>
                    <a:pt x="3813" y="4852"/>
                  </a:cubicBezTo>
                  <a:lnTo>
                    <a:pt x="2427" y="4852"/>
                  </a:lnTo>
                  <a:cubicBezTo>
                    <a:pt x="2301" y="4852"/>
                    <a:pt x="2175" y="4758"/>
                    <a:pt x="2112" y="4631"/>
                  </a:cubicBezTo>
                  <a:cubicBezTo>
                    <a:pt x="2042" y="4515"/>
                    <a:pt x="1919" y="4450"/>
                    <a:pt x="1784" y="4450"/>
                  </a:cubicBezTo>
                  <a:cubicBezTo>
                    <a:pt x="1737" y="4450"/>
                    <a:pt x="1688" y="4458"/>
                    <a:pt x="1639" y="4474"/>
                  </a:cubicBezTo>
                  <a:cubicBezTo>
                    <a:pt x="1482" y="4568"/>
                    <a:pt x="1387" y="4758"/>
                    <a:pt x="1482" y="4947"/>
                  </a:cubicBezTo>
                  <a:cubicBezTo>
                    <a:pt x="1671" y="5325"/>
                    <a:pt x="2017" y="5545"/>
                    <a:pt x="2427" y="5545"/>
                  </a:cubicBezTo>
                  <a:lnTo>
                    <a:pt x="3813" y="5545"/>
                  </a:lnTo>
                  <a:cubicBezTo>
                    <a:pt x="3970" y="5545"/>
                    <a:pt x="4128" y="5671"/>
                    <a:pt x="4159" y="5829"/>
                  </a:cubicBezTo>
                  <a:lnTo>
                    <a:pt x="4853" y="8570"/>
                  </a:lnTo>
                  <a:cubicBezTo>
                    <a:pt x="4916" y="8790"/>
                    <a:pt x="4790" y="8979"/>
                    <a:pt x="4632" y="9011"/>
                  </a:cubicBezTo>
                  <a:cubicBezTo>
                    <a:pt x="4608" y="9015"/>
                    <a:pt x="4584" y="9017"/>
                    <a:pt x="4560" y="9017"/>
                  </a:cubicBezTo>
                  <a:cubicBezTo>
                    <a:pt x="4403" y="9017"/>
                    <a:pt x="4273" y="8927"/>
                    <a:pt x="4191" y="8790"/>
                  </a:cubicBezTo>
                  <a:lnTo>
                    <a:pt x="3655" y="6522"/>
                  </a:lnTo>
                  <a:cubicBezTo>
                    <a:pt x="3592" y="6364"/>
                    <a:pt x="3498" y="6270"/>
                    <a:pt x="3277" y="6270"/>
                  </a:cubicBezTo>
                  <a:lnTo>
                    <a:pt x="1040" y="6270"/>
                  </a:lnTo>
                  <a:cubicBezTo>
                    <a:pt x="914" y="6270"/>
                    <a:pt x="851" y="6207"/>
                    <a:pt x="757" y="6144"/>
                  </a:cubicBezTo>
                  <a:cubicBezTo>
                    <a:pt x="694" y="5986"/>
                    <a:pt x="694" y="5892"/>
                    <a:pt x="694" y="5797"/>
                  </a:cubicBezTo>
                  <a:lnTo>
                    <a:pt x="1419" y="3025"/>
                  </a:lnTo>
                  <a:cubicBezTo>
                    <a:pt x="1453" y="2855"/>
                    <a:pt x="1597" y="2767"/>
                    <a:pt x="1742" y="2767"/>
                  </a:cubicBezTo>
                  <a:close/>
                  <a:moveTo>
                    <a:pt x="2143" y="0"/>
                  </a:moveTo>
                  <a:cubicBezTo>
                    <a:pt x="1419" y="0"/>
                    <a:pt x="788" y="630"/>
                    <a:pt x="788" y="1387"/>
                  </a:cubicBezTo>
                  <a:cubicBezTo>
                    <a:pt x="788" y="1733"/>
                    <a:pt x="946" y="2080"/>
                    <a:pt x="1135" y="2332"/>
                  </a:cubicBezTo>
                  <a:cubicBezTo>
                    <a:pt x="977" y="2426"/>
                    <a:pt x="851" y="2647"/>
                    <a:pt x="788" y="2867"/>
                  </a:cubicBezTo>
                  <a:lnTo>
                    <a:pt x="64" y="5640"/>
                  </a:lnTo>
                  <a:cubicBezTo>
                    <a:pt x="1" y="5955"/>
                    <a:pt x="64" y="6270"/>
                    <a:pt x="253" y="6522"/>
                  </a:cubicBezTo>
                  <a:cubicBezTo>
                    <a:pt x="347" y="6648"/>
                    <a:pt x="473" y="6774"/>
                    <a:pt x="631" y="6805"/>
                  </a:cubicBezTo>
                  <a:lnTo>
                    <a:pt x="32" y="9263"/>
                  </a:lnTo>
                  <a:cubicBezTo>
                    <a:pt x="1" y="9452"/>
                    <a:pt x="95" y="9609"/>
                    <a:pt x="253" y="9672"/>
                  </a:cubicBezTo>
                  <a:cubicBezTo>
                    <a:pt x="281" y="9676"/>
                    <a:pt x="309" y="9678"/>
                    <a:pt x="335" y="9678"/>
                  </a:cubicBezTo>
                  <a:cubicBezTo>
                    <a:pt x="513" y="9678"/>
                    <a:pt x="639" y="9589"/>
                    <a:pt x="694" y="9452"/>
                  </a:cubicBezTo>
                  <a:lnTo>
                    <a:pt x="977" y="8318"/>
                  </a:lnTo>
                  <a:lnTo>
                    <a:pt x="3372" y="8318"/>
                  </a:lnTo>
                  <a:lnTo>
                    <a:pt x="3529" y="8885"/>
                  </a:lnTo>
                  <a:cubicBezTo>
                    <a:pt x="3661" y="9359"/>
                    <a:pt x="4079" y="9679"/>
                    <a:pt x="4526" y="9679"/>
                  </a:cubicBezTo>
                  <a:cubicBezTo>
                    <a:pt x="4613" y="9679"/>
                    <a:pt x="4702" y="9667"/>
                    <a:pt x="4790" y="9641"/>
                  </a:cubicBezTo>
                  <a:cubicBezTo>
                    <a:pt x="5357" y="9483"/>
                    <a:pt x="5703" y="8916"/>
                    <a:pt x="5546" y="8381"/>
                  </a:cubicBezTo>
                  <a:lnTo>
                    <a:pt x="4821" y="5640"/>
                  </a:lnTo>
                  <a:cubicBezTo>
                    <a:pt x="4790" y="5482"/>
                    <a:pt x="4727" y="5325"/>
                    <a:pt x="4601" y="5199"/>
                  </a:cubicBezTo>
                  <a:cubicBezTo>
                    <a:pt x="4758" y="5010"/>
                    <a:pt x="4884" y="4758"/>
                    <a:pt x="4884" y="4474"/>
                  </a:cubicBezTo>
                  <a:cubicBezTo>
                    <a:pt x="4884" y="3907"/>
                    <a:pt x="4412" y="3466"/>
                    <a:pt x="3844" y="3466"/>
                  </a:cubicBezTo>
                  <a:lnTo>
                    <a:pt x="3088" y="3466"/>
                  </a:lnTo>
                  <a:lnTo>
                    <a:pt x="2710" y="2647"/>
                  </a:lnTo>
                  <a:cubicBezTo>
                    <a:pt x="3183" y="2395"/>
                    <a:pt x="3529" y="1922"/>
                    <a:pt x="3529" y="1387"/>
                  </a:cubicBezTo>
                  <a:cubicBezTo>
                    <a:pt x="3529" y="630"/>
                    <a:pt x="2899" y="0"/>
                    <a:pt x="2143" y="0"/>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39" name="Google Shape;9718;p77">
              <a:extLst>
                <a:ext uri="{FF2B5EF4-FFF2-40B4-BE49-F238E27FC236}">
                  <a16:creationId xmlns:a16="http://schemas.microsoft.com/office/drawing/2014/main" id="{2131331C-7941-71C8-9806-655AFEE0BFCD}"/>
                </a:ext>
              </a:extLst>
            </p:cNvPr>
            <p:cNvSpPr/>
            <p:nvPr/>
          </p:nvSpPr>
          <p:spPr>
            <a:xfrm>
              <a:off x="839850" y="2371925"/>
              <a:ext cx="143375" cy="242625"/>
            </a:xfrm>
            <a:custGeom>
              <a:avLst/>
              <a:gdLst/>
              <a:ahLst/>
              <a:cxnLst/>
              <a:rect l="l" t="t" r="r" b="b"/>
              <a:pathLst>
                <a:path w="5735" h="9705" extrusionOk="0">
                  <a:moveTo>
                    <a:pt x="3624" y="662"/>
                  </a:moveTo>
                  <a:cubicBezTo>
                    <a:pt x="4002" y="662"/>
                    <a:pt x="4317" y="977"/>
                    <a:pt x="4317" y="1355"/>
                  </a:cubicBezTo>
                  <a:cubicBezTo>
                    <a:pt x="4317" y="1765"/>
                    <a:pt x="4002" y="2080"/>
                    <a:pt x="3624" y="2080"/>
                  </a:cubicBezTo>
                  <a:cubicBezTo>
                    <a:pt x="3214" y="2080"/>
                    <a:pt x="2899" y="1765"/>
                    <a:pt x="2899" y="1355"/>
                  </a:cubicBezTo>
                  <a:cubicBezTo>
                    <a:pt x="2899" y="977"/>
                    <a:pt x="3214" y="662"/>
                    <a:pt x="3624" y="662"/>
                  </a:cubicBezTo>
                  <a:close/>
                  <a:moveTo>
                    <a:pt x="4317" y="6900"/>
                  </a:moveTo>
                  <a:lnTo>
                    <a:pt x="4474" y="7593"/>
                  </a:lnTo>
                  <a:lnTo>
                    <a:pt x="2490" y="7593"/>
                  </a:lnTo>
                  <a:lnTo>
                    <a:pt x="2647" y="6900"/>
                  </a:lnTo>
                  <a:close/>
                  <a:moveTo>
                    <a:pt x="3962" y="2731"/>
                  </a:moveTo>
                  <a:cubicBezTo>
                    <a:pt x="4108" y="2731"/>
                    <a:pt x="4250" y="2818"/>
                    <a:pt x="4285" y="2993"/>
                  </a:cubicBezTo>
                  <a:lnTo>
                    <a:pt x="4979" y="5734"/>
                  </a:lnTo>
                  <a:cubicBezTo>
                    <a:pt x="5010" y="6018"/>
                    <a:pt x="4853" y="6207"/>
                    <a:pt x="4632" y="6207"/>
                  </a:cubicBezTo>
                  <a:lnTo>
                    <a:pt x="2395" y="6207"/>
                  </a:lnTo>
                  <a:cubicBezTo>
                    <a:pt x="2238" y="6207"/>
                    <a:pt x="2080" y="6333"/>
                    <a:pt x="2049" y="6490"/>
                  </a:cubicBezTo>
                  <a:lnTo>
                    <a:pt x="1482" y="8727"/>
                  </a:lnTo>
                  <a:cubicBezTo>
                    <a:pt x="1456" y="8883"/>
                    <a:pt x="1323" y="8996"/>
                    <a:pt x="1154" y="8996"/>
                  </a:cubicBezTo>
                  <a:cubicBezTo>
                    <a:pt x="1118" y="8996"/>
                    <a:pt x="1080" y="8990"/>
                    <a:pt x="1040" y="8979"/>
                  </a:cubicBezTo>
                  <a:cubicBezTo>
                    <a:pt x="851" y="8916"/>
                    <a:pt x="725" y="8727"/>
                    <a:pt x="820" y="8538"/>
                  </a:cubicBezTo>
                  <a:lnTo>
                    <a:pt x="1513" y="5766"/>
                  </a:lnTo>
                  <a:cubicBezTo>
                    <a:pt x="1576" y="5608"/>
                    <a:pt x="1671" y="5514"/>
                    <a:pt x="1891" y="5514"/>
                  </a:cubicBezTo>
                  <a:lnTo>
                    <a:pt x="3246" y="5514"/>
                  </a:lnTo>
                  <a:cubicBezTo>
                    <a:pt x="3655" y="5514"/>
                    <a:pt x="4002" y="5262"/>
                    <a:pt x="4222" y="4915"/>
                  </a:cubicBezTo>
                  <a:cubicBezTo>
                    <a:pt x="4285" y="4758"/>
                    <a:pt x="4222" y="4537"/>
                    <a:pt x="4033" y="4442"/>
                  </a:cubicBezTo>
                  <a:cubicBezTo>
                    <a:pt x="3993" y="4426"/>
                    <a:pt x="3948" y="4418"/>
                    <a:pt x="3902" y="4418"/>
                  </a:cubicBezTo>
                  <a:cubicBezTo>
                    <a:pt x="3770" y="4418"/>
                    <a:pt x="3631" y="4483"/>
                    <a:pt x="3561" y="4600"/>
                  </a:cubicBezTo>
                  <a:cubicBezTo>
                    <a:pt x="3529" y="4726"/>
                    <a:pt x="3372" y="4789"/>
                    <a:pt x="3246" y="4789"/>
                  </a:cubicBezTo>
                  <a:lnTo>
                    <a:pt x="1891" y="4789"/>
                  </a:lnTo>
                  <a:cubicBezTo>
                    <a:pt x="1671" y="4789"/>
                    <a:pt x="1513" y="4631"/>
                    <a:pt x="1513" y="4442"/>
                  </a:cubicBezTo>
                  <a:cubicBezTo>
                    <a:pt x="1513" y="4253"/>
                    <a:pt x="1671" y="4096"/>
                    <a:pt x="1891" y="4096"/>
                  </a:cubicBezTo>
                  <a:lnTo>
                    <a:pt x="2836" y="4096"/>
                  </a:lnTo>
                  <a:cubicBezTo>
                    <a:pt x="2931" y="4096"/>
                    <a:pt x="3057" y="4001"/>
                    <a:pt x="3151" y="3907"/>
                  </a:cubicBezTo>
                  <a:cubicBezTo>
                    <a:pt x="3151" y="3844"/>
                    <a:pt x="3655" y="2899"/>
                    <a:pt x="3655" y="2899"/>
                  </a:cubicBezTo>
                  <a:cubicBezTo>
                    <a:pt x="3725" y="2787"/>
                    <a:pt x="3845" y="2731"/>
                    <a:pt x="3962" y="2731"/>
                  </a:cubicBezTo>
                  <a:close/>
                  <a:moveTo>
                    <a:pt x="3529" y="0"/>
                  </a:moveTo>
                  <a:cubicBezTo>
                    <a:pt x="2805" y="0"/>
                    <a:pt x="2175" y="630"/>
                    <a:pt x="2175" y="1355"/>
                  </a:cubicBezTo>
                  <a:cubicBezTo>
                    <a:pt x="2175" y="1922"/>
                    <a:pt x="2490" y="2395"/>
                    <a:pt x="2994" y="2615"/>
                  </a:cubicBezTo>
                  <a:lnTo>
                    <a:pt x="2584" y="3466"/>
                  </a:lnTo>
                  <a:lnTo>
                    <a:pt x="1860" y="3466"/>
                  </a:lnTo>
                  <a:cubicBezTo>
                    <a:pt x="1261" y="3466"/>
                    <a:pt x="820" y="3938"/>
                    <a:pt x="820" y="4474"/>
                  </a:cubicBezTo>
                  <a:cubicBezTo>
                    <a:pt x="820" y="4758"/>
                    <a:pt x="946" y="4978"/>
                    <a:pt x="1103" y="5199"/>
                  </a:cubicBezTo>
                  <a:cubicBezTo>
                    <a:pt x="977" y="5325"/>
                    <a:pt x="914" y="5451"/>
                    <a:pt x="851" y="5608"/>
                  </a:cubicBezTo>
                  <a:lnTo>
                    <a:pt x="158" y="8381"/>
                  </a:lnTo>
                  <a:cubicBezTo>
                    <a:pt x="1" y="8916"/>
                    <a:pt x="347" y="9483"/>
                    <a:pt x="914" y="9641"/>
                  </a:cubicBezTo>
                  <a:cubicBezTo>
                    <a:pt x="1002" y="9667"/>
                    <a:pt x="1091" y="9679"/>
                    <a:pt x="1178" y="9679"/>
                  </a:cubicBezTo>
                  <a:cubicBezTo>
                    <a:pt x="1624" y="9679"/>
                    <a:pt x="2038" y="9359"/>
                    <a:pt x="2143" y="8885"/>
                  </a:cubicBezTo>
                  <a:lnTo>
                    <a:pt x="2332" y="8286"/>
                  </a:lnTo>
                  <a:lnTo>
                    <a:pt x="4695" y="8286"/>
                  </a:lnTo>
                  <a:lnTo>
                    <a:pt x="4947" y="9452"/>
                  </a:lnTo>
                  <a:cubicBezTo>
                    <a:pt x="4995" y="9597"/>
                    <a:pt x="5118" y="9704"/>
                    <a:pt x="5257" y="9704"/>
                  </a:cubicBezTo>
                  <a:cubicBezTo>
                    <a:pt x="5300" y="9704"/>
                    <a:pt x="5344" y="9694"/>
                    <a:pt x="5388" y="9672"/>
                  </a:cubicBezTo>
                  <a:cubicBezTo>
                    <a:pt x="5577" y="9641"/>
                    <a:pt x="5703" y="9452"/>
                    <a:pt x="5609" y="9231"/>
                  </a:cubicBezTo>
                  <a:lnTo>
                    <a:pt x="5042" y="6805"/>
                  </a:lnTo>
                  <a:cubicBezTo>
                    <a:pt x="5514" y="6616"/>
                    <a:pt x="5735" y="6144"/>
                    <a:pt x="5640" y="5640"/>
                  </a:cubicBezTo>
                  <a:lnTo>
                    <a:pt x="4916" y="2867"/>
                  </a:lnTo>
                  <a:cubicBezTo>
                    <a:pt x="4884" y="2647"/>
                    <a:pt x="4758" y="2489"/>
                    <a:pt x="4569" y="2332"/>
                  </a:cubicBezTo>
                  <a:cubicBezTo>
                    <a:pt x="4790" y="2080"/>
                    <a:pt x="4916" y="1733"/>
                    <a:pt x="4916" y="1355"/>
                  </a:cubicBezTo>
                  <a:cubicBezTo>
                    <a:pt x="4916" y="630"/>
                    <a:pt x="4285" y="0"/>
                    <a:pt x="3529" y="0"/>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40" name="Google Shape;9719;p77">
              <a:extLst>
                <a:ext uri="{FF2B5EF4-FFF2-40B4-BE49-F238E27FC236}">
                  <a16:creationId xmlns:a16="http://schemas.microsoft.com/office/drawing/2014/main" id="{C55611A9-ACE3-8DD3-798E-3A6299C3EE44}"/>
                </a:ext>
              </a:extLst>
            </p:cNvPr>
            <p:cNvSpPr/>
            <p:nvPr/>
          </p:nvSpPr>
          <p:spPr>
            <a:xfrm>
              <a:off x="772900" y="2318350"/>
              <a:ext cx="122125" cy="105075"/>
            </a:xfrm>
            <a:custGeom>
              <a:avLst/>
              <a:gdLst/>
              <a:ahLst/>
              <a:cxnLst/>
              <a:rect l="l" t="t" r="r" b="b"/>
              <a:pathLst>
                <a:path w="4885" h="4203" extrusionOk="0">
                  <a:moveTo>
                    <a:pt x="3844" y="631"/>
                  </a:moveTo>
                  <a:cubicBezTo>
                    <a:pt x="4034" y="631"/>
                    <a:pt x="4223" y="789"/>
                    <a:pt x="4223" y="978"/>
                  </a:cubicBezTo>
                  <a:lnTo>
                    <a:pt x="4223" y="1734"/>
                  </a:lnTo>
                  <a:cubicBezTo>
                    <a:pt x="4223" y="1923"/>
                    <a:pt x="4034" y="2112"/>
                    <a:pt x="3844" y="2112"/>
                  </a:cubicBezTo>
                  <a:cubicBezTo>
                    <a:pt x="3655" y="2143"/>
                    <a:pt x="3498" y="2301"/>
                    <a:pt x="3498" y="2458"/>
                  </a:cubicBezTo>
                  <a:lnTo>
                    <a:pt x="3498" y="2994"/>
                  </a:lnTo>
                  <a:lnTo>
                    <a:pt x="2679" y="2206"/>
                  </a:lnTo>
                  <a:cubicBezTo>
                    <a:pt x="2584" y="2143"/>
                    <a:pt x="2521" y="2112"/>
                    <a:pt x="2427" y="2112"/>
                  </a:cubicBezTo>
                  <a:lnTo>
                    <a:pt x="1009" y="2112"/>
                  </a:lnTo>
                  <a:cubicBezTo>
                    <a:pt x="820" y="2112"/>
                    <a:pt x="662" y="1923"/>
                    <a:pt x="662" y="1734"/>
                  </a:cubicBezTo>
                  <a:lnTo>
                    <a:pt x="662" y="978"/>
                  </a:lnTo>
                  <a:cubicBezTo>
                    <a:pt x="662" y="789"/>
                    <a:pt x="820" y="631"/>
                    <a:pt x="1009" y="631"/>
                  </a:cubicBezTo>
                  <a:close/>
                  <a:moveTo>
                    <a:pt x="1009" y="1"/>
                  </a:moveTo>
                  <a:cubicBezTo>
                    <a:pt x="442" y="1"/>
                    <a:pt x="1" y="474"/>
                    <a:pt x="1" y="1041"/>
                  </a:cubicBezTo>
                  <a:lnTo>
                    <a:pt x="1" y="1765"/>
                  </a:lnTo>
                  <a:cubicBezTo>
                    <a:pt x="1" y="2364"/>
                    <a:pt x="473" y="2805"/>
                    <a:pt x="1009" y="2805"/>
                  </a:cubicBezTo>
                  <a:lnTo>
                    <a:pt x="2269" y="2805"/>
                  </a:lnTo>
                  <a:lnTo>
                    <a:pt x="3592" y="4097"/>
                  </a:lnTo>
                  <a:cubicBezTo>
                    <a:pt x="3663" y="4167"/>
                    <a:pt x="3770" y="4203"/>
                    <a:pt x="3872" y="4203"/>
                  </a:cubicBezTo>
                  <a:cubicBezTo>
                    <a:pt x="3906" y="4203"/>
                    <a:pt x="3939" y="4199"/>
                    <a:pt x="3970" y="4191"/>
                  </a:cubicBezTo>
                  <a:cubicBezTo>
                    <a:pt x="4097" y="4160"/>
                    <a:pt x="4160" y="4002"/>
                    <a:pt x="4160" y="3876"/>
                  </a:cubicBezTo>
                  <a:lnTo>
                    <a:pt x="4160" y="2773"/>
                  </a:lnTo>
                  <a:cubicBezTo>
                    <a:pt x="4569" y="2616"/>
                    <a:pt x="4884" y="2238"/>
                    <a:pt x="4884" y="1765"/>
                  </a:cubicBezTo>
                  <a:lnTo>
                    <a:pt x="4884" y="1041"/>
                  </a:lnTo>
                  <a:cubicBezTo>
                    <a:pt x="4884" y="442"/>
                    <a:pt x="4412" y="1"/>
                    <a:pt x="3844" y="1"/>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grpSp>
        <p:nvGrpSpPr>
          <p:cNvPr id="41" name="Google Shape;9736;p77">
            <a:extLst>
              <a:ext uri="{FF2B5EF4-FFF2-40B4-BE49-F238E27FC236}">
                <a16:creationId xmlns:a16="http://schemas.microsoft.com/office/drawing/2014/main" id="{6ECAC7F5-C6A0-2E25-8E6C-826394936347}"/>
              </a:ext>
            </a:extLst>
          </p:cNvPr>
          <p:cNvGrpSpPr/>
          <p:nvPr/>
        </p:nvGrpSpPr>
        <p:grpSpPr>
          <a:xfrm>
            <a:off x="1076326" y="2057164"/>
            <a:ext cx="895350" cy="737615"/>
            <a:chOff x="1049375" y="2318350"/>
            <a:chExt cx="298525" cy="295400"/>
          </a:xfrm>
          <a:solidFill>
            <a:srgbClr val="29702A"/>
          </a:solidFill>
        </p:grpSpPr>
        <p:sp>
          <p:nvSpPr>
            <p:cNvPr id="42" name="Google Shape;9737;p77">
              <a:extLst>
                <a:ext uri="{FF2B5EF4-FFF2-40B4-BE49-F238E27FC236}">
                  <a16:creationId xmlns:a16="http://schemas.microsoft.com/office/drawing/2014/main" id="{03EA81F6-7426-BEDB-39FE-0B590CDA4EDB}"/>
                </a:ext>
              </a:extLst>
            </p:cNvPr>
            <p:cNvSpPr/>
            <p:nvPr/>
          </p:nvSpPr>
          <p:spPr>
            <a:xfrm>
              <a:off x="1101350" y="2492325"/>
              <a:ext cx="70125" cy="50525"/>
            </a:xfrm>
            <a:custGeom>
              <a:avLst/>
              <a:gdLst/>
              <a:ahLst/>
              <a:cxnLst/>
              <a:rect l="l" t="t" r="r" b="b"/>
              <a:pathLst>
                <a:path w="2805" h="2021" extrusionOk="0">
                  <a:moveTo>
                    <a:pt x="2473" y="0"/>
                  </a:moveTo>
                  <a:cubicBezTo>
                    <a:pt x="2377" y="0"/>
                    <a:pt x="2273" y="32"/>
                    <a:pt x="2206" y="99"/>
                  </a:cubicBezTo>
                  <a:lnTo>
                    <a:pt x="1072" y="1233"/>
                  </a:lnTo>
                  <a:lnTo>
                    <a:pt x="599" y="761"/>
                  </a:lnTo>
                  <a:cubicBezTo>
                    <a:pt x="536" y="713"/>
                    <a:pt x="449" y="690"/>
                    <a:pt x="363" y="690"/>
                  </a:cubicBezTo>
                  <a:cubicBezTo>
                    <a:pt x="276" y="690"/>
                    <a:pt x="189" y="713"/>
                    <a:pt x="126" y="761"/>
                  </a:cubicBezTo>
                  <a:cubicBezTo>
                    <a:pt x="0" y="887"/>
                    <a:pt x="0" y="1139"/>
                    <a:pt x="126" y="1233"/>
                  </a:cubicBezTo>
                  <a:lnTo>
                    <a:pt x="820" y="1958"/>
                  </a:lnTo>
                  <a:cubicBezTo>
                    <a:pt x="914" y="2021"/>
                    <a:pt x="977" y="2021"/>
                    <a:pt x="1072" y="2021"/>
                  </a:cubicBezTo>
                  <a:cubicBezTo>
                    <a:pt x="1135" y="2021"/>
                    <a:pt x="1261" y="1989"/>
                    <a:pt x="1292" y="1926"/>
                  </a:cubicBezTo>
                  <a:lnTo>
                    <a:pt x="2678" y="540"/>
                  </a:lnTo>
                  <a:cubicBezTo>
                    <a:pt x="2804" y="414"/>
                    <a:pt x="2804" y="162"/>
                    <a:pt x="2678" y="68"/>
                  </a:cubicBezTo>
                  <a:cubicBezTo>
                    <a:pt x="2634" y="24"/>
                    <a:pt x="2557" y="0"/>
                    <a:pt x="2473" y="0"/>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43" name="Google Shape;9738;p77">
              <a:extLst>
                <a:ext uri="{FF2B5EF4-FFF2-40B4-BE49-F238E27FC236}">
                  <a16:creationId xmlns:a16="http://schemas.microsoft.com/office/drawing/2014/main" id="{547E35FE-4651-BE2B-0927-F077C4E5AC13}"/>
                </a:ext>
              </a:extLst>
            </p:cNvPr>
            <p:cNvSpPr/>
            <p:nvPr/>
          </p:nvSpPr>
          <p:spPr>
            <a:xfrm>
              <a:off x="1101350" y="2440525"/>
              <a:ext cx="70125" cy="51150"/>
            </a:xfrm>
            <a:custGeom>
              <a:avLst/>
              <a:gdLst/>
              <a:ahLst/>
              <a:cxnLst/>
              <a:rect l="l" t="t" r="r" b="b"/>
              <a:pathLst>
                <a:path w="2805" h="2046" extrusionOk="0">
                  <a:moveTo>
                    <a:pt x="2469" y="1"/>
                  </a:moveTo>
                  <a:cubicBezTo>
                    <a:pt x="2374" y="1"/>
                    <a:pt x="2272" y="40"/>
                    <a:pt x="2206" y="123"/>
                  </a:cubicBezTo>
                  <a:lnTo>
                    <a:pt x="1072" y="1257"/>
                  </a:lnTo>
                  <a:lnTo>
                    <a:pt x="599" y="785"/>
                  </a:lnTo>
                  <a:cubicBezTo>
                    <a:pt x="536" y="738"/>
                    <a:pt x="449" y="714"/>
                    <a:pt x="363" y="714"/>
                  </a:cubicBezTo>
                  <a:cubicBezTo>
                    <a:pt x="276" y="714"/>
                    <a:pt x="189" y="738"/>
                    <a:pt x="126" y="785"/>
                  </a:cubicBezTo>
                  <a:cubicBezTo>
                    <a:pt x="0" y="911"/>
                    <a:pt x="0" y="1163"/>
                    <a:pt x="126" y="1257"/>
                  </a:cubicBezTo>
                  <a:lnTo>
                    <a:pt x="820" y="1982"/>
                  </a:lnTo>
                  <a:cubicBezTo>
                    <a:pt x="914" y="2045"/>
                    <a:pt x="977" y="2045"/>
                    <a:pt x="1072" y="2045"/>
                  </a:cubicBezTo>
                  <a:cubicBezTo>
                    <a:pt x="1135" y="2045"/>
                    <a:pt x="1261" y="2014"/>
                    <a:pt x="1292" y="1951"/>
                  </a:cubicBezTo>
                  <a:lnTo>
                    <a:pt x="2678" y="564"/>
                  </a:lnTo>
                  <a:cubicBezTo>
                    <a:pt x="2804" y="438"/>
                    <a:pt x="2804" y="186"/>
                    <a:pt x="2678" y="92"/>
                  </a:cubicBezTo>
                  <a:cubicBezTo>
                    <a:pt x="2634" y="32"/>
                    <a:pt x="2554" y="1"/>
                    <a:pt x="2469" y="1"/>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44" name="Google Shape;9739;p77">
              <a:extLst>
                <a:ext uri="{FF2B5EF4-FFF2-40B4-BE49-F238E27FC236}">
                  <a16:creationId xmlns:a16="http://schemas.microsoft.com/office/drawing/2014/main" id="{BEE5818C-C317-FF01-FC5C-CB9C9ED38294}"/>
                </a:ext>
              </a:extLst>
            </p:cNvPr>
            <p:cNvSpPr/>
            <p:nvPr/>
          </p:nvSpPr>
          <p:spPr>
            <a:xfrm>
              <a:off x="1101350" y="2388550"/>
              <a:ext cx="70125" cy="51125"/>
            </a:xfrm>
            <a:custGeom>
              <a:avLst/>
              <a:gdLst/>
              <a:ahLst/>
              <a:cxnLst/>
              <a:rect l="l" t="t" r="r" b="b"/>
              <a:pathLst>
                <a:path w="2805" h="2045" extrusionOk="0">
                  <a:moveTo>
                    <a:pt x="2469" y="1"/>
                  </a:moveTo>
                  <a:cubicBezTo>
                    <a:pt x="2374" y="1"/>
                    <a:pt x="2272" y="40"/>
                    <a:pt x="2206" y="123"/>
                  </a:cubicBezTo>
                  <a:lnTo>
                    <a:pt x="1072" y="1257"/>
                  </a:lnTo>
                  <a:lnTo>
                    <a:pt x="599" y="785"/>
                  </a:lnTo>
                  <a:cubicBezTo>
                    <a:pt x="536" y="722"/>
                    <a:pt x="449" y="690"/>
                    <a:pt x="363" y="690"/>
                  </a:cubicBezTo>
                  <a:cubicBezTo>
                    <a:pt x="276" y="690"/>
                    <a:pt x="189" y="722"/>
                    <a:pt x="126" y="785"/>
                  </a:cubicBezTo>
                  <a:cubicBezTo>
                    <a:pt x="0" y="911"/>
                    <a:pt x="0" y="1131"/>
                    <a:pt x="126" y="1257"/>
                  </a:cubicBezTo>
                  <a:lnTo>
                    <a:pt x="820" y="1982"/>
                  </a:lnTo>
                  <a:cubicBezTo>
                    <a:pt x="914" y="2045"/>
                    <a:pt x="977" y="2045"/>
                    <a:pt x="1072" y="2045"/>
                  </a:cubicBezTo>
                  <a:cubicBezTo>
                    <a:pt x="1135" y="2045"/>
                    <a:pt x="1261" y="2013"/>
                    <a:pt x="1292" y="1919"/>
                  </a:cubicBezTo>
                  <a:lnTo>
                    <a:pt x="2678" y="532"/>
                  </a:lnTo>
                  <a:cubicBezTo>
                    <a:pt x="2804" y="438"/>
                    <a:pt x="2804" y="186"/>
                    <a:pt x="2678" y="91"/>
                  </a:cubicBezTo>
                  <a:cubicBezTo>
                    <a:pt x="2634" y="32"/>
                    <a:pt x="2554" y="1"/>
                    <a:pt x="2469" y="1"/>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45" name="Google Shape;9740;p77">
              <a:extLst>
                <a:ext uri="{FF2B5EF4-FFF2-40B4-BE49-F238E27FC236}">
                  <a16:creationId xmlns:a16="http://schemas.microsoft.com/office/drawing/2014/main" id="{B1D7D229-DE10-B3D5-3981-2B246B9003C2}"/>
                </a:ext>
              </a:extLst>
            </p:cNvPr>
            <p:cNvSpPr/>
            <p:nvPr/>
          </p:nvSpPr>
          <p:spPr>
            <a:xfrm>
              <a:off x="1049375" y="2318350"/>
              <a:ext cx="298525" cy="295400"/>
            </a:xfrm>
            <a:custGeom>
              <a:avLst/>
              <a:gdLst/>
              <a:ahLst/>
              <a:cxnLst/>
              <a:rect l="l" t="t" r="r" b="b"/>
              <a:pathLst>
                <a:path w="11941" h="11816" extrusionOk="0">
                  <a:moveTo>
                    <a:pt x="6963" y="1198"/>
                  </a:moveTo>
                  <a:lnTo>
                    <a:pt x="7876" y="2143"/>
                  </a:lnTo>
                  <a:lnTo>
                    <a:pt x="6963" y="2143"/>
                  </a:lnTo>
                  <a:lnTo>
                    <a:pt x="6963" y="1198"/>
                  </a:lnTo>
                  <a:close/>
                  <a:moveTo>
                    <a:pt x="10286" y="3498"/>
                  </a:moveTo>
                  <a:cubicBezTo>
                    <a:pt x="10373" y="3498"/>
                    <a:pt x="10460" y="3530"/>
                    <a:pt x="10523" y="3593"/>
                  </a:cubicBezTo>
                  <a:lnTo>
                    <a:pt x="10995" y="4065"/>
                  </a:lnTo>
                  <a:cubicBezTo>
                    <a:pt x="11184" y="4223"/>
                    <a:pt x="11184" y="4475"/>
                    <a:pt x="11027" y="4569"/>
                  </a:cubicBezTo>
                  <a:lnTo>
                    <a:pt x="10806" y="4821"/>
                  </a:lnTo>
                  <a:lnTo>
                    <a:pt x="9798" y="3845"/>
                  </a:lnTo>
                  <a:lnTo>
                    <a:pt x="10050" y="3593"/>
                  </a:lnTo>
                  <a:cubicBezTo>
                    <a:pt x="10113" y="3530"/>
                    <a:pt x="10200" y="3498"/>
                    <a:pt x="10286" y="3498"/>
                  </a:cubicBezTo>
                  <a:close/>
                  <a:moveTo>
                    <a:pt x="9294" y="4349"/>
                  </a:moveTo>
                  <a:lnTo>
                    <a:pt x="10271" y="5325"/>
                  </a:lnTo>
                  <a:lnTo>
                    <a:pt x="7845" y="7783"/>
                  </a:lnTo>
                  <a:lnTo>
                    <a:pt x="6868" y="6774"/>
                  </a:lnTo>
                  <a:lnTo>
                    <a:pt x="9294" y="4349"/>
                  </a:lnTo>
                  <a:close/>
                  <a:moveTo>
                    <a:pt x="6585" y="7499"/>
                  </a:moveTo>
                  <a:lnTo>
                    <a:pt x="7183" y="8098"/>
                  </a:lnTo>
                  <a:lnTo>
                    <a:pt x="6427" y="8255"/>
                  </a:lnTo>
                  <a:lnTo>
                    <a:pt x="6585" y="7499"/>
                  </a:lnTo>
                  <a:close/>
                  <a:moveTo>
                    <a:pt x="6994" y="10398"/>
                  </a:moveTo>
                  <a:lnTo>
                    <a:pt x="6994" y="10776"/>
                  </a:lnTo>
                  <a:cubicBezTo>
                    <a:pt x="6994" y="10870"/>
                    <a:pt x="7057" y="10996"/>
                    <a:pt x="7089" y="11122"/>
                  </a:cubicBezTo>
                  <a:lnTo>
                    <a:pt x="1071" y="11122"/>
                  </a:lnTo>
                  <a:cubicBezTo>
                    <a:pt x="882" y="11122"/>
                    <a:pt x="693" y="10965"/>
                    <a:pt x="693" y="10776"/>
                  </a:cubicBezTo>
                  <a:lnTo>
                    <a:pt x="693" y="10398"/>
                  </a:lnTo>
                  <a:close/>
                  <a:moveTo>
                    <a:pt x="6270" y="663"/>
                  </a:moveTo>
                  <a:lnTo>
                    <a:pt x="6270" y="2458"/>
                  </a:lnTo>
                  <a:cubicBezTo>
                    <a:pt x="6270" y="2647"/>
                    <a:pt x="6427" y="2805"/>
                    <a:pt x="6616" y="2805"/>
                  </a:cubicBezTo>
                  <a:lnTo>
                    <a:pt x="8349" y="2805"/>
                  </a:lnTo>
                  <a:lnTo>
                    <a:pt x="8349" y="4286"/>
                  </a:lnTo>
                  <a:lnTo>
                    <a:pt x="6112" y="6554"/>
                  </a:lnTo>
                  <a:cubicBezTo>
                    <a:pt x="6081" y="6585"/>
                    <a:pt x="6018" y="6680"/>
                    <a:pt x="6018" y="6711"/>
                  </a:cubicBezTo>
                  <a:lnTo>
                    <a:pt x="5608" y="8633"/>
                  </a:lnTo>
                  <a:cubicBezTo>
                    <a:pt x="5545" y="8759"/>
                    <a:pt x="5608" y="8885"/>
                    <a:pt x="5671" y="8948"/>
                  </a:cubicBezTo>
                  <a:cubicBezTo>
                    <a:pt x="5742" y="9019"/>
                    <a:pt x="5813" y="9055"/>
                    <a:pt x="5897" y="9055"/>
                  </a:cubicBezTo>
                  <a:cubicBezTo>
                    <a:pt x="5925" y="9055"/>
                    <a:pt x="5955" y="9051"/>
                    <a:pt x="5986" y="9043"/>
                  </a:cubicBezTo>
                  <a:lnTo>
                    <a:pt x="7908" y="8602"/>
                  </a:lnTo>
                  <a:cubicBezTo>
                    <a:pt x="8002" y="8602"/>
                    <a:pt x="8034" y="8570"/>
                    <a:pt x="8065" y="8507"/>
                  </a:cubicBezTo>
                  <a:lnTo>
                    <a:pt x="8349" y="8255"/>
                  </a:lnTo>
                  <a:lnTo>
                    <a:pt x="8349" y="10807"/>
                  </a:lnTo>
                  <a:lnTo>
                    <a:pt x="8380" y="10807"/>
                  </a:lnTo>
                  <a:cubicBezTo>
                    <a:pt x="8380" y="10996"/>
                    <a:pt x="8223" y="11154"/>
                    <a:pt x="8034" y="11154"/>
                  </a:cubicBezTo>
                  <a:cubicBezTo>
                    <a:pt x="7845" y="11154"/>
                    <a:pt x="7687" y="10996"/>
                    <a:pt x="7687" y="10807"/>
                  </a:cubicBezTo>
                  <a:lnTo>
                    <a:pt x="7687" y="10083"/>
                  </a:lnTo>
                  <a:cubicBezTo>
                    <a:pt x="7687" y="9893"/>
                    <a:pt x="7530" y="9736"/>
                    <a:pt x="7309" y="9736"/>
                  </a:cubicBezTo>
                  <a:lnTo>
                    <a:pt x="1386" y="9736"/>
                  </a:lnTo>
                  <a:lnTo>
                    <a:pt x="1386" y="663"/>
                  </a:lnTo>
                  <a:close/>
                  <a:moveTo>
                    <a:pt x="1071" y="1"/>
                  </a:moveTo>
                  <a:cubicBezTo>
                    <a:pt x="882" y="1"/>
                    <a:pt x="693" y="158"/>
                    <a:pt x="693" y="379"/>
                  </a:cubicBezTo>
                  <a:lnTo>
                    <a:pt x="693" y="9736"/>
                  </a:lnTo>
                  <a:lnTo>
                    <a:pt x="347" y="9736"/>
                  </a:lnTo>
                  <a:cubicBezTo>
                    <a:pt x="158" y="9736"/>
                    <a:pt x="0" y="9893"/>
                    <a:pt x="0" y="10083"/>
                  </a:cubicBezTo>
                  <a:lnTo>
                    <a:pt x="0" y="10807"/>
                  </a:lnTo>
                  <a:cubicBezTo>
                    <a:pt x="0" y="11406"/>
                    <a:pt x="473" y="11815"/>
                    <a:pt x="1008" y="11815"/>
                  </a:cubicBezTo>
                  <a:lnTo>
                    <a:pt x="8002" y="11815"/>
                  </a:lnTo>
                  <a:cubicBezTo>
                    <a:pt x="8569" y="11815"/>
                    <a:pt x="9011" y="11343"/>
                    <a:pt x="9011" y="10807"/>
                  </a:cubicBezTo>
                  <a:lnTo>
                    <a:pt x="9011" y="7562"/>
                  </a:lnTo>
                  <a:lnTo>
                    <a:pt x="11499" y="5105"/>
                  </a:lnTo>
                  <a:cubicBezTo>
                    <a:pt x="11940" y="4664"/>
                    <a:pt x="11940" y="4034"/>
                    <a:pt x="11531" y="3593"/>
                  </a:cubicBezTo>
                  <a:lnTo>
                    <a:pt x="11058" y="3120"/>
                  </a:lnTo>
                  <a:cubicBezTo>
                    <a:pt x="10869" y="2931"/>
                    <a:pt x="10609" y="2836"/>
                    <a:pt x="10346" y="2836"/>
                  </a:cubicBezTo>
                  <a:cubicBezTo>
                    <a:pt x="10082" y="2836"/>
                    <a:pt x="9814" y="2931"/>
                    <a:pt x="9609" y="3120"/>
                  </a:cubicBezTo>
                  <a:lnTo>
                    <a:pt x="9105" y="3624"/>
                  </a:lnTo>
                  <a:lnTo>
                    <a:pt x="9105" y="2490"/>
                  </a:lnTo>
                  <a:cubicBezTo>
                    <a:pt x="9105" y="2427"/>
                    <a:pt x="9074" y="2332"/>
                    <a:pt x="8979" y="2269"/>
                  </a:cubicBezTo>
                  <a:lnTo>
                    <a:pt x="6900" y="127"/>
                  </a:lnTo>
                  <a:cubicBezTo>
                    <a:pt x="6805" y="64"/>
                    <a:pt x="6742" y="1"/>
                    <a:pt x="6648" y="1"/>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spTree>
    <p:extLst>
      <p:ext uri="{BB962C8B-B14F-4D97-AF65-F5344CB8AC3E}">
        <p14:creationId xmlns:p14="http://schemas.microsoft.com/office/powerpoint/2010/main" val="461262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8D9D0-FC98-463F-7A81-84802BEF57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404E24-3DF4-973F-1C61-775BC9F10385}"/>
              </a:ext>
            </a:extLst>
          </p:cNvPr>
          <p:cNvSpPr>
            <a:spLocks noGrp="1"/>
          </p:cNvSpPr>
          <p:nvPr>
            <p:ph type="title"/>
          </p:nvPr>
        </p:nvSpPr>
        <p:spPr>
          <a:xfrm>
            <a:off x="2387600" y="287650"/>
            <a:ext cx="9296400" cy="762000"/>
          </a:xfrm>
        </p:spPr>
        <p:txBody>
          <a:bodyPr>
            <a:noAutofit/>
          </a:bodyPr>
          <a:lstStyle/>
          <a:p>
            <a:pPr algn="ctr"/>
            <a:r>
              <a:rPr lang="lv-LV" dirty="0">
                <a:solidFill>
                  <a:srgbClr val="008000"/>
                </a:solidFill>
              </a:rPr>
              <a:t>Par VARAM paveiktajiem darbiem</a:t>
            </a:r>
          </a:p>
        </p:txBody>
      </p:sp>
      <p:sp>
        <p:nvSpPr>
          <p:cNvPr id="6" name="Slide Number Placeholder 5">
            <a:extLst>
              <a:ext uri="{FF2B5EF4-FFF2-40B4-BE49-F238E27FC236}">
                <a16:creationId xmlns:a16="http://schemas.microsoft.com/office/drawing/2014/main" id="{9DAB702A-7A86-CDA4-2D36-6803CC454A8F}"/>
              </a:ext>
            </a:extLst>
          </p:cNvPr>
          <p:cNvSpPr>
            <a:spLocks noGrp="1"/>
          </p:cNvSpPr>
          <p:nvPr>
            <p:ph type="sldNum" sz="quarter" idx="13"/>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50152C-A5AE-4037-8E77-C398DB665690}" type="slidenum">
              <a:rPr kumimoji="0" lang="en-US" altLang="en-US" sz="1000" b="0" i="0" u="none" strike="noStrike" kern="1200" cap="none" spc="0" normalizeH="0" baseline="0" noProof="0" smtClean="0">
                <a:ln>
                  <a:noFill/>
                </a:ln>
                <a:solidFill>
                  <a:srgbClr val="898989"/>
                </a:solidFill>
                <a:effectLst/>
                <a:uLnTx/>
                <a:uFillTx/>
                <a:latin typeface="Verdana" panose="020B060403050404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altLang="en-US" sz="1000" b="0" i="0" u="none" strike="noStrike" kern="1200" cap="none" spc="0" normalizeH="0" baseline="0" noProof="0" dirty="0">
              <a:ln>
                <a:noFill/>
              </a:ln>
              <a:solidFill>
                <a:srgbClr val="898989"/>
              </a:solidFill>
              <a:effectLst/>
              <a:uLnTx/>
              <a:uFillTx/>
              <a:latin typeface="Verdana" panose="020B0604030504040204" pitchFamily="34" charset="0"/>
              <a:ea typeface="+mn-ea"/>
              <a:cs typeface="+mn-cs"/>
            </a:endParaRPr>
          </a:p>
        </p:txBody>
      </p:sp>
      <p:sp>
        <p:nvSpPr>
          <p:cNvPr id="8" name="TextBox 7">
            <a:extLst>
              <a:ext uri="{FF2B5EF4-FFF2-40B4-BE49-F238E27FC236}">
                <a16:creationId xmlns:a16="http://schemas.microsoft.com/office/drawing/2014/main" id="{74A28C19-1104-F425-615F-FE208613BFCF}"/>
              </a:ext>
            </a:extLst>
          </p:cNvPr>
          <p:cNvSpPr txBox="1"/>
          <p:nvPr/>
        </p:nvSpPr>
        <p:spPr>
          <a:xfrm>
            <a:off x="330758" y="2596330"/>
            <a:ext cx="8659466" cy="738664"/>
          </a:xfrm>
          <a:prstGeom prst="rect">
            <a:avLst/>
          </a:prstGeom>
          <a:solidFill>
            <a:srgbClr val="DEE7D1"/>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2025. gada 2. aprīlī dibināts </a:t>
            </a: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nacionālais Mākslīgā intelekta centrs</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Mākslīgā intelekta centra likums ir pieņemts Saeimā 2025. gada 6. martā un 10. aprīlī apstiprināta Mākslīgā intelekta centra padome. </a:t>
            </a:r>
          </a:p>
        </p:txBody>
      </p:sp>
      <p:sp>
        <p:nvSpPr>
          <p:cNvPr id="11" name="TextBox 10">
            <a:extLst>
              <a:ext uri="{FF2B5EF4-FFF2-40B4-BE49-F238E27FC236}">
                <a16:creationId xmlns:a16="http://schemas.microsoft.com/office/drawing/2014/main" id="{502F6B8E-A571-1F3F-F3F0-E630B1243FAA}"/>
              </a:ext>
            </a:extLst>
          </p:cNvPr>
          <p:cNvSpPr txBox="1"/>
          <p:nvPr/>
        </p:nvSpPr>
        <p:spPr>
          <a:xfrm>
            <a:off x="2269002" y="1164528"/>
            <a:ext cx="8112620" cy="646331"/>
          </a:xfrm>
          <a:prstGeom prst="rect">
            <a:avLst/>
          </a:prstGeom>
          <a:solidFill>
            <a:schemeClr val="accent6">
              <a:lumMod val="20000"/>
              <a:lumOff val="80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lv-LV" sz="1800" b="1" i="0" u="none" strike="noStrike" kern="1200" cap="none" spc="0" normalizeH="0" baseline="0" noProof="0" dirty="0">
                <a:ln>
                  <a:noFill/>
                </a:ln>
                <a:solidFill>
                  <a:srgbClr val="008000"/>
                </a:solidFill>
                <a:effectLst/>
                <a:uLnTx/>
                <a:uFillTx/>
                <a:latin typeface="Verdana" panose="020B0604030504040204" pitchFamily="34" charset="0"/>
                <a:ea typeface="Verdana" panose="020B0604030504040204" pitchFamily="34" charset="0"/>
                <a:cs typeface="+mn-cs"/>
              </a:rPr>
              <a:t>3. Informācijas un komunikācijas tehnoloģijas valsts pārvaldes joma</a:t>
            </a:r>
          </a:p>
        </p:txBody>
      </p:sp>
      <p:pic>
        <p:nvPicPr>
          <p:cNvPr id="3" name="Picture 2" descr="A white logo with dots and lines&#10;&#10;AI-generated content may be incorrect.">
            <a:extLst>
              <a:ext uri="{FF2B5EF4-FFF2-40B4-BE49-F238E27FC236}">
                <a16:creationId xmlns:a16="http://schemas.microsoft.com/office/drawing/2014/main" id="{2576ECA2-1756-DC27-4112-4795BF128B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5760" y="1338570"/>
            <a:ext cx="2101646" cy="2154564"/>
          </a:xfrm>
          <a:prstGeom prst="rect">
            <a:avLst/>
          </a:prstGeom>
        </p:spPr>
      </p:pic>
      <p:sp>
        <p:nvSpPr>
          <p:cNvPr id="9" name="TextBox 8">
            <a:extLst>
              <a:ext uri="{FF2B5EF4-FFF2-40B4-BE49-F238E27FC236}">
                <a16:creationId xmlns:a16="http://schemas.microsoft.com/office/drawing/2014/main" id="{FDAA39FC-8E1F-351D-5A93-62BF5F68D529}"/>
              </a:ext>
            </a:extLst>
          </p:cNvPr>
          <p:cNvSpPr txBox="1"/>
          <p:nvPr/>
        </p:nvSpPr>
        <p:spPr>
          <a:xfrm>
            <a:off x="2269002" y="1996573"/>
            <a:ext cx="4424406" cy="338554"/>
          </a:xfrm>
          <a:prstGeom prst="rect">
            <a:avLst/>
          </a:prstGeom>
          <a:solidFill>
            <a:srgbClr val="DEE7D1"/>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600" b="1" i="0" u="none" strike="noStrike" kern="1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Mākslīgā intelekta centra izveide</a:t>
            </a:r>
            <a:endParaRPr kumimoji="0" lang="lv-LV"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4" name="TextBox 3">
            <a:extLst>
              <a:ext uri="{FF2B5EF4-FFF2-40B4-BE49-F238E27FC236}">
                <a16:creationId xmlns:a16="http://schemas.microsoft.com/office/drawing/2014/main" id="{F957A637-7708-DCAE-4195-130110145251}"/>
              </a:ext>
            </a:extLst>
          </p:cNvPr>
          <p:cNvSpPr txBox="1"/>
          <p:nvPr/>
        </p:nvSpPr>
        <p:spPr>
          <a:xfrm>
            <a:off x="4737510" y="3720220"/>
            <a:ext cx="7268562" cy="307777"/>
          </a:xfrm>
          <a:prstGeom prst="rect">
            <a:avLst/>
          </a:prstGeom>
          <a:solidFill>
            <a:srgbClr val="DEE7D1"/>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Fokuss sākotnējam posmam</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vēlēšanas, regulatīvā vide, praktiski rezultāti.</a:t>
            </a:r>
          </a:p>
        </p:txBody>
      </p:sp>
      <p:sp>
        <p:nvSpPr>
          <p:cNvPr id="5" name="TextBox 4">
            <a:extLst>
              <a:ext uri="{FF2B5EF4-FFF2-40B4-BE49-F238E27FC236}">
                <a16:creationId xmlns:a16="http://schemas.microsoft.com/office/drawing/2014/main" id="{07700F12-FF01-630F-C02F-F84357DB06CA}"/>
              </a:ext>
            </a:extLst>
          </p:cNvPr>
          <p:cNvSpPr txBox="1"/>
          <p:nvPr/>
        </p:nvSpPr>
        <p:spPr>
          <a:xfrm>
            <a:off x="1034708" y="4437849"/>
            <a:ext cx="8659466" cy="954107"/>
          </a:xfrm>
          <a:prstGeom prst="rect">
            <a:avLst/>
          </a:prstGeom>
          <a:solidFill>
            <a:srgbClr val="DEE7D1"/>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2026. gada 13. janvārī pieņemti Ministru kabineta noteikumi Nr.12 “Kārtība, kādā Mākslīgā intelekta centrs organizē speciālo regulatīvo vidi un datu apstrādi” par regulatīvās vides norisi. Šobrīd Mākslīgā intelekta centrs veic atlases kārtības izstrādi un pirmais uzsaukums plānots 1. ceturksnī. </a:t>
            </a:r>
          </a:p>
        </p:txBody>
      </p:sp>
      <p:sp>
        <p:nvSpPr>
          <p:cNvPr id="7" name="TextBox 6">
            <a:extLst>
              <a:ext uri="{FF2B5EF4-FFF2-40B4-BE49-F238E27FC236}">
                <a16:creationId xmlns:a16="http://schemas.microsoft.com/office/drawing/2014/main" id="{DF766202-3E4A-E2AB-5B7D-ED72CC83A586}"/>
              </a:ext>
            </a:extLst>
          </p:cNvPr>
          <p:cNvSpPr txBox="1"/>
          <p:nvPr/>
        </p:nvSpPr>
        <p:spPr>
          <a:xfrm>
            <a:off x="2603549" y="5526024"/>
            <a:ext cx="8659466" cy="523220"/>
          </a:xfrm>
          <a:prstGeom prst="rect">
            <a:avLst/>
          </a:prstGeom>
          <a:solidFill>
            <a:srgbClr val="DEE7D1"/>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Uzsāktas sarunas par pievienošanos Ziemeļvalstu / Baltijas valstu mākslīgā intelekta centram (</a:t>
            </a:r>
            <a:r>
              <a:rPr kumimoji="0" lang="lv-LV"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New</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Nordic</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Baltic</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Center</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lv-LV"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for</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AI). </a:t>
            </a:r>
          </a:p>
        </p:txBody>
      </p:sp>
      <p:sp>
        <p:nvSpPr>
          <p:cNvPr id="10" name="TextBox 9">
            <a:extLst>
              <a:ext uri="{FF2B5EF4-FFF2-40B4-BE49-F238E27FC236}">
                <a16:creationId xmlns:a16="http://schemas.microsoft.com/office/drawing/2014/main" id="{C5D86F18-0FE0-CC33-9DB8-204E438D2549}"/>
              </a:ext>
            </a:extLst>
          </p:cNvPr>
          <p:cNvSpPr txBox="1"/>
          <p:nvPr/>
        </p:nvSpPr>
        <p:spPr>
          <a:xfrm>
            <a:off x="454759" y="6246836"/>
            <a:ext cx="8659466" cy="523220"/>
          </a:xfrm>
          <a:prstGeom prst="rect">
            <a:avLst/>
          </a:prstGeom>
          <a:solidFill>
            <a:srgbClr val="DEE7D1"/>
          </a:solid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Tiks stiprināta un turpināta regulāra un plaša iesaiste mākslīgā intelekta ekosistēmā (akadēmija, start-</a:t>
            </a:r>
            <a:r>
              <a:rPr kumimoji="0" lang="lv-LV" sz="1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up</a:t>
            </a: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pārvalde).</a:t>
            </a:r>
          </a:p>
        </p:txBody>
      </p:sp>
      <p:grpSp>
        <p:nvGrpSpPr>
          <p:cNvPr id="12" name="Google Shape;8864;p74">
            <a:extLst>
              <a:ext uri="{FF2B5EF4-FFF2-40B4-BE49-F238E27FC236}">
                <a16:creationId xmlns:a16="http://schemas.microsoft.com/office/drawing/2014/main" id="{4E4016C6-A55D-27B4-BA34-D916BBB0C171}"/>
              </a:ext>
            </a:extLst>
          </p:cNvPr>
          <p:cNvGrpSpPr/>
          <p:nvPr/>
        </p:nvGrpSpPr>
        <p:grpSpPr>
          <a:xfrm>
            <a:off x="613598" y="3454749"/>
            <a:ext cx="3979902" cy="797386"/>
            <a:chOff x="5916567" y="1099697"/>
            <a:chExt cx="2556683" cy="809211"/>
          </a:xfrm>
          <a:noFill/>
        </p:grpSpPr>
        <p:sp>
          <p:nvSpPr>
            <p:cNvPr id="13" name="Google Shape;8865;p74">
              <a:extLst>
                <a:ext uri="{FF2B5EF4-FFF2-40B4-BE49-F238E27FC236}">
                  <a16:creationId xmlns:a16="http://schemas.microsoft.com/office/drawing/2014/main" id="{9735AEB6-90EE-F98A-BA0E-AB6A99BE0193}"/>
                </a:ext>
              </a:extLst>
            </p:cNvPr>
            <p:cNvSpPr/>
            <p:nvPr/>
          </p:nvSpPr>
          <p:spPr>
            <a:xfrm>
              <a:off x="5916567" y="1105515"/>
              <a:ext cx="2329202" cy="797642"/>
            </a:xfrm>
            <a:custGeom>
              <a:avLst/>
              <a:gdLst/>
              <a:ahLst/>
              <a:cxnLst/>
              <a:rect l="l" t="t" r="r" b="b"/>
              <a:pathLst>
                <a:path w="260246" h="89122" extrusionOk="0">
                  <a:moveTo>
                    <a:pt x="260246" y="1"/>
                  </a:moveTo>
                  <a:lnTo>
                    <a:pt x="0" y="44559"/>
                  </a:lnTo>
                  <a:lnTo>
                    <a:pt x="260241" y="89121"/>
                  </a:lnTo>
                  <a:cubicBezTo>
                    <a:pt x="250030" y="85482"/>
                    <a:pt x="242259" y="66921"/>
                    <a:pt x="242259" y="44559"/>
                  </a:cubicBezTo>
                  <a:cubicBezTo>
                    <a:pt x="242259" y="22201"/>
                    <a:pt x="250039" y="3626"/>
                    <a:pt x="260246" y="1"/>
                  </a:cubicBezTo>
                  <a:close/>
                </a:path>
              </a:pathLst>
            </a:custGeom>
            <a:grp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9933FF"/>
                </a:solidFill>
                <a:effectLst/>
                <a:uLnTx/>
                <a:uFillTx/>
                <a:latin typeface="Times New Roman"/>
                <a:ea typeface="+mn-ea"/>
                <a:cs typeface="+mn-cs"/>
              </a:endParaRPr>
            </a:p>
          </p:txBody>
        </p:sp>
        <p:sp>
          <p:nvSpPr>
            <p:cNvPr id="14" name="Google Shape;8866;p74">
              <a:extLst>
                <a:ext uri="{FF2B5EF4-FFF2-40B4-BE49-F238E27FC236}">
                  <a16:creationId xmlns:a16="http://schemas.microsoft.com/office/drawing/2014/main" id="{095512DF-E679-31EE-697A-C9B1D0770592}"/>
                </a:ext>
              </a:extLst>
            </p:cNvPr>
            <p:cNvSpPr/>
            <p:nvPr/>
          </p:nvSpPr>
          <p:spPr>
            <a:xfrm>
              <a:off x="6719328" y="1353967"/>
              <a:ext cx="156983" cy="301221"/>
            </a:xfrm>
            <a:custGeom>
              <a:avLst/>
              <a:gdLst/>
              <a:ahLst/>
              <a:cxnLst/>
              <a:rect l="l" t="t" r="r" b="b"/>
              <a:pathLst>
                <a:path w="17540" h="33656" extrusionOk="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grp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9933FF"/>
                </a:solidFill>
                <a:effectLst/>
                <a:uLnTx/>
                <a:uFillTx/>
                <a:latin typeface="Times New Roman"/>
                <a:ea typeface="+mn-ea"/>
                <a:cs typeface="+mn-cs"/>
              </a:endParaRPr>
            </a:p>
          </p:txBody>
        </p:sp>
        <p:sp>
          <p:nvSpPr>
            <p:cNvPr id="15" name="Google Shape;8867;p74">
              <a:extLst>
                <a:ext uri="{FF2B5EF4-FFF2-40B4-BE49-F238E27FC236}">
                  <a16:creationId xmlns:a16="http://schemas.microsoft.com/office/drawing/2014/main" id="{A2FD1322-0755-6484-B1DD-6D9C21BED8A8}"/>
                </a:ext>
              </a:extLst>
            </p:cNvPr>
            <p:cNvSpPr/>
            <p:nvPr/>
          </p:nvSpPr>
          <p:spPr>
            <a:xfrm>
              <a:off x="7142762" y="1276612"/>
              <a:ext cx="217467" cy="455564"/>
            </a:xfrm>
            <a:custGeom>
              <a:avLst/>
              <a:gdLst/>
              <a:ahLst/>
              <a:cxnLst/>
              <a:rect l="l" t="t" r="r" b="b"/>
              <a:pathLst>
                <a:path w="24298" h="50901" extrusionOk="0">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grp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9933FF"/>
                </a:solidFill>
                <a:effectLst/>
                <a:uLnTx/>
                <a:uFillTx/>
                <a:latin typeface="Times New Roman"/>
                <a:ea typeface="+mn-ea"/>
                <a:cs typeface="+mn-cs"/>
              </a:endParaRPr>
            </a:p>
          </p:txBody>
        </p:sp>
        <p:sp>
          <p:nvSpPr>
            <p:cNvPr id="16" name="Google Shape;8868;p74">
              <a:extLst>
                <a:ext uri="{FF2B5EF4-FFF2-40B4-BE49-F238E27FC236}">
                  <a16:creationId xmlns:a16="http://schemas.microsoft.com/office/drawing/2014/main" id="{C1DC1D2A-E0E8-8EBD-066D-69C846939589}"/>
                </a:ext>
              </a:extLst>
            </p:cNvPr>
            <p:cNvSpPr/>
            <p:nvPr/>
          </p:nvSpPr>
          <p:spPr>
            <a:xfrm>
              <a:off x="7621211" y="1188419"/>
              <a:ext cx="293739" cy="631637"/>
            </a:xfrm>
            <a:custGeom>
              <a:avLst/>
              <a:gdLst/>
              <a:ahLst/>
              <a:cxnLst/>
              <a:rect l="l" t="t" r="r" b="b"/>
              <a:pathLst>
                <a:path w="32820" h="70574" extrusionOk="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grp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9933FF"/>
                </a:solidFill>
                <a:effectLst/>
                <a:uLnTx/>
                <a:uFillTx/>
                <a:latin typeface="Times New Roman"/>
                <a:ea typeface="+mn-ea"/>
                <a:cs typeface="+mn-cs"/>
              </a:endParaRPr>
            </a:p>
          </p:txBody>
        </p:sp>
        <p:sp>
          <p:nvSpPr>
            <p:cNvPr id="17" name="Google Shape;8869;p74">
              <a:extLst>
                <a:ext uri="{FF2B5EF4-FFF2-40B4-BE49-F238E27FC236}">
                  <a16:creationId xmlns:a16="http://schemas.microsoft.com/office/drawing/2014/main" id="{AF7F4B7E-0154-675D-570E-B2C93F5130F3}"/>
                </a:ext>
              </a:extLst>
            </p:cNvPr>
            <p:cNvSpPr/>
            <p:nvPr/>
          </p:nvSpPr>
          <p:spPr>
            <a:xfrm>
              <a:off x="8279421" y="1099697"/>
              <a:ext cx="54" cy="0"/>
            </a:xfrm>
            <a:custGeom>
              <a:avLst/>
              <a:gdLst/>
              <a:ahLst/>
              <a:cxnLst/>
              <a:rect l="l" t="t" r="r" b="b"/>
              <a:pathLst>
                <a:path w="6" extrusionOk="0">
                  <a:moveTo>
                    <a:pt x="5" y="0"/>
                  </a:moveTo>
                  <a:lnTo>
                    <a:pt x="1" y="0"/>
                  </a:lnTo>
                  <a:close/>
                </a:path>
              </a:pathLst>
            </a:custGeom>
            <a:grp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9933FF"/>
                </a:solidFill>
                <a:effectLst/>
                <a:uLnTx/>
                <a:uFillTx/>
                <a:latin typeface="Times New Roman"/>
                <a:ea typeface="+mn-ea"/>
                <a:cs typeface="+mn-cs"/>
              </a:endParaRPr>
            </a:p>
          </p:txBody>
        </p:sp>
        <p:sp>
          <p:nvSpPr>
            <p:cNvPr id="18" name="Google Shape;8870;p74">
              <a:extLst>
                <a:ext uri="{FF2B5EF4-FFF2-40B4-BE49-F238E27FC236}">
                  <a16:creationId xmlns:a16="http://schemas.microsoft.com/office/drawing/2014/main" id="{77129860-6047-F9A7-2EF5-227729953982}"/>
                </a:ext>
              </a:extLst>
            </p:cNvPr>
            <p:cNvSpPr/>
            <p:nvPr/>
          </p:nvSpPr>
          <p:spPr>
            <a:xfrm>
              <a:off x="8245760" y="1099697"/>
              <a:ext cx="33670" cy="5791"/>
            </a:xfrm>
            <a:custGeom>
              <a:avLst/>
              <a:gdLst/>
              <a:ahLst/>
              <a:cxnLst/>
              <a:rect l="l" t="t" r="r" b="b"/>
              <a:pathLst>
                <a:path w="3762" h="647" extrusionOk="0">
                  <a:moveTo>
                    <a:pt x="3662" y="0"/>
                  </a:moveTo>
                  <a:cubicBezTo>
                    <a:pt x="2415" y="0"/>
                    <a:pt x="1194" y="222"/>
                    <a:pt x="1" y="646"/>
                  </a:cubicBezTo>
                  <a:lnTo>
                    <a:pt x="3762" y="0"/>
                  </a:lnTo>
                  <a:close/>
                </a:path>
              </a:pathLst>
            </a:custGeom>
            <a:grp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9933FF"/>
                </a:solidFill>
                <a:effectLst/>
                <a:uLnTx/>
                <a:uFillTx/>
                <a:latin typeface="Times New Roman"/>
                <a:ea typeface="+mn-ea"/>
                <a:cs typeface="+mn-cs"/>
              </a:endParaRPr>
            </a:p>
          </p:txBody>
        </p:sp>
        <p:sp>
          <p:nvSpPr>
            <p:cNvPr id="19" name="Google Shape;8871;p74">
              <a:extLst>
                <a:ext uri="{FF2B5EF4-FFF2-40B4-BE49-F238E27FC236}">
                  <a16:creationId xmlns:a16="http://schemas.microsoft.com/office/drawing/2014/main" id="{2F36A79B-54B2-5613-8131-47033E312550}"/>
                </a:ext>
              </a:extLst>
            </p:cNvPr>
            <p:cNvSpPr/>
            <p:nvPr/>
          </p:nvSpPr>
          <p:spPr>
            <a:xfrm>
              <a:off x="8085689" y="1099747"/>
              <a:ext cx="387562" cy="809161"/>
            </a:xfrm>
            <a:custGeom>
              <a:avLst/>
              <a:gdLst/>
              <a:ahLst/>
              <a:cxnLst/>
              <a:rect l="l" t="t" r="r" b="b"/>
              <a:pathLst>
                <a:path w="43303" h="90409" extrusionOk="0">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grp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9933FF"/>
                </a:solidFill>
                <a:effectLst/>
                <a:uLnTx/>
                <a:uFillTx/>
                <a:latin typeface="Times New Roman"/>
                <a:ea typeface="+mn-ea"/>
                <a:cs typeface="+mn-cs"/>
              </a:endParaRPr>
            </a:p>
          </p:txBody>
        </p:sp>
        <p:sp>
          <p:nvSpPr>
            <p:cNvPr id="20" name="Google Shape;8872;p74">
              <a:extLst>
                <a:ext uri="{FF2B5EF4-FFF2-40B4-BE49-F238E27FC236}">
                  <a16:creationId xmlns:a16="http://schemas.microsoft.com/office/drawing/2014/main" id="{341361E1-9212-9A9E-87CE-4A11C46E4FB4}"/>
                </a:ext>
              </a:extLst>
            </p:cNvPr>
            <p:cNvSpPr/>
            <p:nvPr/>
          </p:nvSpPr>
          <p:spPr>
            <a:xfrm>
              <a:off x="6372480" y="1417485"/>
              <a:ext cx="104679" cy="173370"/>
            </a:xfrm>
            <a:custGeom>
              <a:avLst/>
              <a:gdLst/>
              <a:ahLst/>
              <a:cxnLst/>
              <a:rect l="l" t="t" r="r" b="b"/>
              <a:pathLst>
                <a:path w="11696" h="19371" extrusionOk="0">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grpFill/>
            <a:ln w="9525" cap="flat"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9933FF"/>
                </a:solidFill>
                <a:effectLst/>
                <a:uLnTx/>
                <a:uFillTx/>
                <a:latin typeface="Times New Roman"/>
                <a:ea typeface="+mn-ea"/>
                <a:cs typeface="+mn-cs"/>
              </a:endParaRPr>
            </a:p>
          </p:txBody>
        </p:sp>
      </p:grpSp>
      <p:sp>
        <p:nvSpPr>
          <p:cNvPr id="24" name="Google Shape;9260;p76">
            <a:extLst>
              <a:ext uri="{FF2B5EF4-FFF2-40B4-BE49-F238E27FC236}">
                <a16:creationId xmlns:a16="http://schemas.microsoft.com/office/drawing/2014/main" id="{C5A31A07-7CAA-C1D7-7C48-406256FB0061}"/>
              </a:ext>
            </a:extLst>
          </p:cNvPr>
          <p:cNvSpPr/>
          <p:nvPr/>
        </p:nvSpPr>
        <p:spPr>
          <a:xfrm>
            <a:off x="10363647" y="4573579"/>
            <a:ext cx="811736" cy="523220"/>
          </a:xfrm>
          <a:custGeom>
            <a:avLst/>
            <a:gdLst/>
            <a:ahLst/>
            <a:cxnLst/>
            <a:rect l="l" t="t" r="r" b="b"/>
            <a:pathLst>
              <a:path w="12918" h="10807" extrusionOk="0">
                <a:moveTo>
                  <a:pt x="10807" y="851"/>
                </a:moveTo>
                <a:cubicBezTo>
                  <a:pt x="10366" y="1608"/>
                  <a:pt x="10366" y="2584"/>
                  <a:pt x="10807" y="3340"/>
                </a:cubicBezTo>
                <a:lnTo>
                  <a:pt x="2332" y="3340"/>
                </a:lnTo>
                <a:cubicBezTo>
                  <a:pt x="1765" y="3340"/>
                  <a:pt x="1293" y="2962"/>
                  <a:pt x="1135" y="2458"/>
                </a:cubicBezTo>
                <a:cubicBezTo>
                  <a:pt x="915" y="1671"/>
                  <a:pt x="1513" y="851"/>
                  <a:pt x="2332" y="851"/>
                </a:cubicBezTo>
                <a:close/>
                <a:moveTo>
                  <a:pt x="8822" y="4159"/>
                </a:moveTo>
                <a:lnTo>
                  <a:pt x="8822" y="6648"/>
                </a:lnTo>
                <a:lnTo>
                  <a:pt x="1891" y="6648"/>
                </a:lnTo>
                <a:lnTo>
                  <a:pt x="1891" y="4159"/>
                </a:lnTo>
                <a:close/>
                <a:moveTo>
                  <a:pt x="10524" y="4159"/>
                </a:moveTo>
                <a:lnTo>
                  <a:pt x="10524" y="6648"/>
                </a:lnTo>
                <a:lnTo>
                  <a:pt x="9704" y="6648"/>
                </a:lnTo>
                <a:lnTo>
                  <a:pt x="9704" y="4159"/>
                </a:lnTo>
                <a:close/>
                <a:moveTo>
                  <a:pt x="12130" y="4159"/>
                </a:moveTo>
                <a:lnTo>
                  <a:pt x="12130" y="6648"/>
                </a:lnTo>
                <a:lnTo>
                  <a:pt x="11343" y="6648"/>
                </a:lnTo>
                <a:lnTo>
                  <a:pt x="11343" y="4159"/>
                </a:lnTo>
                <a:close/>
                <a:moveTo>
                  <a:pt x="1986" y="7467"/>
                </a:moveTo>
                <a:lnTo>
                  <a:pt x="1986" y="9956"/>
                </a:lnTo>
                <a:lnTo>
                  <a:pt x="1104" y="9956"/>
                </a:lnTo>
                <a:lnTo>
                  <a:pt x="1104" y="7467"/>
                </a:lnTo>
                <a:close/>
                <a:moveTo>
                  <a:pt x="3624" y="7467"/>
                </a:moveTo>
                <a:lnTo>
                  <a:pt x="3624" y="9956"/>
                </a:lnTo>
                <a:lnTo>
                  <a:pt x="2805" y="9956"/>
                </a:lnTo>
                <a:lnTo>
                  <a:pt x="2805" y="7467"/>
                </a:lnTo>
                <a:close/>
                <a:moveTo>
                  <a:pt x="11311" y="7467"/>
                </a:moveTo>
                <a:lnTo>
                  <a:pt x="11311" y="9956"/>
                </a:lnTo>
                <a:lnTo>
                  <a:pt x="4443" y="9956"/>
                </a:lnTo>
                <a:lnTo>
                  <a:pt x="4443" y="7467"/>
                </a:lnTo>
                <a:close/>
                <a:moveTo>
                  <a:pt x="2364" y="1"/>
                </a:moveTo>
                <a:cubicBezTo>
                  <a:pt x="1671" y="1"/>
                  <a:pt x="1041" y="379"/>
                  <a:pt x="631" y="914"/>
                </a:cubicBezTo>
                <a:cubicBezTo>
                  <a:pt x="1" y="1828"/>
                  <a:pt x="253" y="3088"/>
                  <a:pt x="1104" y="3718"/>
                </a:cubicBezTo>
                <a:lnTo>
                  <a:pt x="1104" y="6648"/>
                </a:lnTo>
                <a:lnTo>
                  <a:pt x="694" y="6648"/>
                </a:lnTo>
                <a:cubicBezTo>
                  <a:pt x="442" y="6648"/>
                  <a:pt x="284" y="6837"/>
                  <a:pt x="284" y="7058"/>
                </a:cubicBezTo>
                <a:lnTo>
                  <a:pt x="284" y="10366"/>
                </a:lnTo>
                <a:cubicBezTo>
                  <a:pt x="284" y="10618"/>
                  <a:pt x="473" y="10807"/>
                  <a:pt x="694" y="10807"/>
                </a:cubicBezTo>
                <a:lnTo>
                  <a:pt x="11721" y="10807"/>
                </a:lnTo>
                <a:cubicBezTo>
                  <a:pt x="11941" y="10807"/>
                  <a:pt x="12130" y="10618"/>
                  <a:pt x="12130" y="10366"/>
                </a:cubicBezTo>
                <a:lnTo>
                  <a:pt x="12130" y="7499"/>
                </a:lnTo>
                <a:lnTo>
                  <a:pt x="12540" y="7499"/>
                </a:lnTo>
                <a:cubicBezTo>
                  <a:pt x="12760" y="7499"/>
                  <a:pt x="12918" y="7310"/>
                  <a:pt x="12918" y="7058"/>
                </a:cubicBezTo>
                <a:lnTo>
                  <a:pt x="12918" y="3750"/>
                </a:lnTo>
                <a:cubicBezTo>
                  <a:pt x="12918" y="3529"/>
                  <a:pt x="12760" y="3340"/>
                  <a:pt x="12540" y="3340"/>
                </a:cubicBezTo>
                <a:lnTo>
                  <a:pt x="11878" y="3340"/>
                </a:lnTo>
                <a:cubicBezTo>
                  <a:pt x="11091" y="2647"/>
                  <a:pt x="11122" y="1387"/>
                  <a:pt x="11973" y="757"/>
                </a:cubicBezTo>
                <a:cubicBezTo>
                  <a:pt x="12256" y="536"/>
                  <a:pt x="12130" y="64"/>
                  <a:pt x="11784" y="1"/>
                </a:cubicBezTo>
                <a:close/>
              </a:path>
            </a:pathLst>
          </a:custGeom>
          <a:solidFill>
            <a:srgbClr val="29702A"/>
          </a:solid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nvGrpSpPr>
          <p:cNvPr id="25" name="Google Shape;9716;p77">
            <a:extLst>
              <a:ext uri="{FF2B5EF4-FFF2-40B4-BE49-F238E27FC236}">
                <a16:creationId xmlns:a16="http://schemas.microsoft.com/office/drawing/2014/main" id="{458E6F54-F849-F0CD-BDCF-94B2F5928A75}"/>
              </a:ext>
            </a:extLst>
          </p:cNvPr>
          <p:cNvGrpSpPr/>
          <p:nvPr/>
        </p:nvGrpSpPr>
        <p:grpSpPr>
          <a:xfrm>
            <a:off x="1584872" y="5494028"/>
            <a:ext cx="659724" cy="549871"/>
            <a:chOff x="685475" y="2318350"/>
            <a:chExt cx="297750" cy="296200"/>
          </a:xfrm>
          <a:solidFill>
            <a:srgbClr val="29702A"/>
          </a:solidFill>
        </p:grpSpPr>
        <p:sp>
          <p:nvSpPr>
            <p:cNvPr id="26" name="Google Shape;9717;p77">
              <a:extLst>
                <a:ext uri="{FF2B5EF4-FFF2-40B4-BE49-F238E27FC236}">
                  <a16:creationId xmlns:a16="http://schemas.microsoft.com/office/drawing/2014/main" id="{12E1A64F-28B6-965A-F301-0C379E3730B8}"/>
                </a:ext>
              </a:extLst>
            </p:cNvPr>
            <p:cNvSpPr/>
            <p:nvPr/>
          </p:nvSpPr>
          <p:spPr>
            <a:xfrm>
              <a:off x="685475" y="2371925"/>
              <a:ext cx="142600" cy="241975"/>
            </a:xfrm>
            <a:custGeom>
              <a:avLst/>
              <a:gdLst/>
              <a:ahLst/>
              <a:cxnLst/>
              <a:rect l="l" t="t" r="r" b="b"/>
              <a:pathLst>
                <a:path w="5704" h="9679" extrusionOk="0">
                  <a:moveTo>
                    <a:pt x="2080" y="662"/>
                  </a:moveTo>
                  <a:cubicBezTo>
                    <a:pt x="2458" y="662"/>
                    <a:pt x="2773" y="977"/>
                    <a:pt x="2773" y="1387"/>
                  </a:cubicBezTo>
                  <a:cubicBezTo>
                    <a:pt x="2773" y="1765"/>
                    <a:pt x="2458" y="2080"/>
                    <a:pt x="2080" y="2080"/>
                  </a:cubicBezTo>
                  <a:cubicBezTo>
                    <a:pt x="1671" y="2080"/>
                    <a:pt x="1356" y="1765"/>
                    <a:pt x="1356" y="1387"/>
                  </a:cubicBezTo>
                  <a:cubicBezTo>
                    <a:pt x="1356" y="977"/>
                    <a:pt x="1734" y="662"/>
                    <a:pt x="2080" y="662"/>
                  </a:cubicBezTo>
                  <a:close/>
                  <a:moveTo>
                    <a:pt x="2962" y="6900"/>
                  </a:moveTo>
                  <a:lnTo>
                    <a:pt x="3120" y="7593"/>
                  </a:lnTo>
                  <a:lnTo>
                    <a:pt x="1135" y="7593"/>
                  </a:lnTo>
                  <a:lnTo>
                    <a:pt x="1293" y="6900"/>
                  </a:lnTo>
                  <a:close/>
                  <a:moveTo>
                    <a:pt x="1742" y="2767"/>
                  </a:moveTo>
                  <a:cubicBezTo>
                    <a:pt x="1866" y="2767"/>
                    <a:pt x="1991" y="2831"/>
                    <a:pt x="2049" y="2962"/>
                  </a:cubicBezTo>
                  <a:lnTo>
                    <a:pt x="2553" y="3938"/>
                  </a:lnTo>
                  <a:cubicBezTo>
                    <a:pt x="2584" y="4064"/>
                    <a:pt x="2742" y="4127"/>
                    <a:pt x="2868" y="4127"/>
                  </a:cubicBezTo>
                  <a:lnTo>
                    <a:pt x="3813" y="4127"/>
                  </a:lnTo>
                  <a:cubicBezTo>
                    <a:pt x="4002" y="4127"/>
                    <a:pt x="4159" y="4285"/>
                    <a:pt x="4159" y="4474"/>
                  </a:cubicBezTo>
                  <a:cubicBezTo>
                    <a:pt x="4159" y="4695"/>
                    <a:pt x="4002" y="4852"/>
                    <a:pt x="3813" y="4852"/>
                  </a:cubicBezTo>
                  <a:lnTo>
                    <a:pt x="2427" y="4852"/>
                  </a:lnTo>
                  <a:cubicBezTo>
                    <a:pt x="2301" y="4852"/>
                    <a:pt x="2175" y="4758"/>
                    <a:pt x="2112" y="4631"/>
                  </a:cubicBezTo>
                  <a:cubicBezTo>
                    <a:pt x="2042" y="4515"/>
                    <a:pt x="1919" y="4450"/>
                    <a:pt x="1784" y="4450"/>
                  </a:cubicBezTo>
                  <a:cubicBezTo>
                    <a:pt x="1737" y="4450"/>
                    <a:pt x="1688" y="4458"/>
                    <a:pt x="1639" y="4474"/>
                  </a:cubicBezTo>
                  <a:cubicBezTo>
                    <a:pt x="1482" y="4568"/>
                    <a:pt x="1387" y="4758"/>
                    <a:pt x="1482" y="4947"/>
                  </a:cubicBezTo>
                  <a:cubicBezTo>
                    <a:pt x="1671" y="5325"/>
                    <a:pt x="2017" y="5545"/>
                    <a:pt x="2427" y="5545"/>
                  </a:cubicBezTo>
                  <a:lnTo>
                    <a:pt x="3813" y="5545"/>
                  </a:lnTo>
                  <a:cubicBezTo>
                    <a:pt x="3970" y="5545"/>
                    <a:pt x="4128" y="5671"/>
                    <a:pt x="4159" y="5829"/>
                  </a:cubicBezTo>
                  <a:lnTo>
                    <a:pt x="4853" y="8570"/>
                  </a:lnTo>
                  <a:cubicBezTo>
                    <a:pt x="4916" y="8790"/>
                    <a:pt x="4790" y="8979"/>
                    <a:pt x="4632" y="9011"/>
                  </a:cubicBezTo>
                  <a:cubicBezTo>
                    <a:pt x="4608" y="9015"/>
                    <a:pt x="4584" y="9017"/>
                    <a:pt x="4560" y="9017"/>
                  </a:cubicBezTo>
                  <a:cubicBezTo>
                    <a:pt x="4403" y="9017"/>
                    <a:pt x="4273" y="8927"/>
                    <a:pt x="4191" y="8790"/>
                  </a:cubicBezTo>
                  <a:lnTo>
                    <a:pt x="3655" y="6522"/>
                  </a:lnTo>
                  <a:cubicBezTo>
                    <a:pt x="3592" y="6364"/>
                    <a:pt x="3498" y="6270"/>
                    <a:pt x="3277" y="6270"/>
                  </a:cubicBezTo>
                  <a:lnTo>
                    <a:pt x="1040" y="6270"/>
                  </a:lnTo>
                  <a:cubicBezTo>
                    <a:pt x="914" y="6270"/>
                    <a:pt x="851" y="6207"/>
                    <a:pt x="757" y="6144"/>
                  </a:cubicBezTo>
                  <a:cubicBezTo>
                    <a:pt x="694" y="5986"/>
                    <a:pt x="694" y="5892"/>
                    <a:pt x="694" y="5797"/>
                  </a:cubicBezTo>
                  <a:lnTo>
                    <a:pt x="1419" y="3025"/>
                  </a:lnTo>
                  <a:cubicBezTo>
                    <a:pt x="1453" y="2855"/>
                    <a:pt x="1597" y="2767"/>
                    <a:pt x="1742" y="2767"/>
                  </a:cubicBezTo>
                  <a:close/>
                  <a:moveTo>
                    <a:pt x="2143" y="0"/>
                  </a:moveTo>
                  <a:cubicBezTo>
                    <a:pt x="1419" y="0"/>
                    <a:pt x="788" y="630"/>
                    <a:pt x="788" y="1387"/>
                  </a:cubicBezTo>
                  <a:cubicBezTo>
                    <a:pt x="788" y="1733"/>
                    <a:pt x="946" y="2080"/>
                    <a:pt x="1135" y="2332"/>
                  </a:cubicBezTo>
                  <a:cubicBezTo>
                    <a:pt x="977" y="2426"/>
                    <a:pt x="851" y="2647"/>
                    <a:pt x="788" y="2867"/>
                  </a:cubicBezTo>
                  <a:lnTo>
                    <a:pt x="64" y="5640"/>
                  </a:lnTo>
                  <a:cubicBezTo>
                    <a:pt x="1" y="5955"/>
                    <a:pt x="64" y="6270"/>
                    <a:pt x="253" y="6522"/>
                  </a:cubicBezTo>
                  <a:cubicBezTo>
                    <a:pt x="347" y="6648"/>
                    <a:pt x="473" y="6774"/>
                    <a:pt x="631" y="6805"/>
                  </a:cubicBezTo>
                  <a:lnTo>
                    <a:pt x="32" y="9263"/>
                  </a:lnTo>
                  <a:cubicBezTo>
                    <a:pt x="1" y="9452"/>
                    <a:pt x="95" y="9609"/>
                    <a:pt x="253" y="9672"/>
                  </a:cubicBezTo>
                  <a:cubicBezTo>
                    <a:pt x="281" y="9676"/>
                    <a:pt x="309" y="9678"/>
                    <a:pt x="335" y="9678"/>
                  </a:cubicBezTo>
                  <a:cubicBezTo>
                    <a:pt x="513" y="9678"/>
                    <a:pt x="639" y="9589"/>
                    <a:pt x="694" y="9452"/>
                  </a:cubicBezTo>
                  <a:lnTo>
                    <a:pt x="977" y="8318"/>
                  </a:lnTo>
                  <a:lnTo>
                    <a:pt x="3372" y="8318"/>
                  </a:lnTo>
                  <a:lnTo>
                    <a:pt x="3529" y="8885"/>
                  </a:lnTo>
                  <a:cubicBezTo>
                    <a:pt x="3661" y="9359"/>
                    <a:pt x="4079" y="9679"/>
                    <a:pt x="4526" y="9679"/>
                  </a:cubicBezTo>
                  <a:cubicBezTo>
                    <a:pt x="4613" y="9679"/>
                    <a:pt x="4702" y="9667"/>
                    <a:pt x="4790" y="9641"/>
                  </a:cubicBezTo>
                  <a:cubicBezTo>
                    <a:pt x="5357" y="9483"/>
                    <a:pt x="5703" y="8916"/>
                    <a:pt x="5546" y="8381"/>
                  </a:cubicBezTo>
                  <a:lnTo>
                    <a:pt x="4821" y="5640"/>
                  </a:lnTo>
                  <a:cubicBezTo>
                    <a:pt x="4790" y="5482"/>
                    <a:pt x="4727" y="5325"/>
                    <a:pt x="4601" y="5199"/>
                  </a:cubicBezTo>
                  <a:cubicBezTo>
                    <a:pt x="4758" y="5010"/>
                    <a:pt x="4884" y="4758"/>
                    <a:pt x="4884" y="4474"/>
                  </a:cubicBezTo>
                  <a:cubicBezTo>
                    <a:pt x="4884" y="3907"/>
                    <a:pt x="4412" y="3466"/>
                    <a:pt x="3844" y="3466"/>
                  </a:cubicBezTo>
                  <a:lnTo>
                    <a:pt x="3088" y="3466"/>
                  </a:lnTo>
                  <a:lnTo>
                    <a:pt x="2710" y="2647"/>
                  </a:lnTo>
                  <a:cubicBezTo>
                    <a:pt x="3183" y="2395"/>
                    <a:pt x="3529" y="1922"/>
                    <a:pt x="3529" y="1387"/>
                  </a:cubicBezTo>
                  <a:cubicBezTo>
                    <a:pt x="3529" y="630"/>
                    <a:pt x="2899" y="0"/>
                    <a:pt x="2143" y="0"/>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7" name="Google Shape;9718;p77">
              <a:extLst>
                <a:ext uri="{FF2B5EF4-FFF2-40B4-BE49-F238E27FC236}">
                  <a16:creationId xmlns:a16="http://schemas.microsoft.com/office/drawing/2014/main" id="{C9A4B32B-A2CE-D3B0-5A2D-ED91A7C7910A}"/>
                </a:ext>
              </a:extLst>
            </p:cNvPr>
            <p:cNvSpPr/>
            <p:nvPr/>
          </p:nvSpPr>
          <p:spPr>
            <a:xfrm>
              <a:off x="839850" y="2371925"/>
              <a:ext cx="143375" cy="242625"/>
            </a:xfrm>
            <a:custGeom>
              <a:avLst/>
              <a:gdLst/>
              <a:ahLst/>
              <a:cxnLst/>
              <a:rect l="l" t="t" r="r" b="b"/>
              <a:pathLst>
                <a:path w="5735" h="9705" extrusionOk="0">
                  <a:moveTo>
                    <a:pt x="3624" y="662"/>
                  </a:moveTo>
                  <a:cubicBezTo>
                    <a:pt x="4002" y="662"/>
                    <a:pt x="4317" y="977"/>
                    <a:pt x="4317" y="1355"/>
                  </a:cubicBezTo>
                  <a:cubicBezTo>
                    <a:pt x="4317" y="1765"/>
                    <a:pt x="4002" y="2080"/>
                    <a:pt x="3624" y="2080"/>
                  </a:cubicBezTo>
                  <a:cubicBezTo>
                    <a:pt x="3214" y="2080"/>
                    <a:pt x="2899" y="1765"/>
                    <a:pt x="2899" y="1355"/>
                  </a:cubicBezTo>
                  <a:cubicBezTo>
                    <a:pt x="2899" y="977"/>
                    <a:pt x="3214" y="662"/>
                    <a:pt x="3624" y="662"/>
                  </a:cubicBezTo>
                  <a:close/>
                  <a:moveTo>
                    <a:pt x="4317" y="6900"/>
                  </a:moveTo>
                  <a:lnTo>
                    <a:pt x="4474" y="7593"/>
                  </a:lnTo>
                  <a:lnTo>
                    <a:pt x="2490" y="7593"/>
                  </a:lnTo>
                  <a:lnTo>
                    <a:pt x="2647" y="6900"/>
                  </a:lnTo>
                  <a:close/>
                  <a:moveTo>
                    <a:pt x="3962" y="2731"/>
                  </a:moveTo>
                  <a:cubicBezTo>
                    <a:pt x="4108" y="2731"/>
                    <a:pt x="4250" y="2818"/>
                    <a:pt x="4285" y="2993"/>
                  </a:cubicBezTo>
                  <a:lnTo>
                    <a:pt x="4979" y="5734"/>
                  </a:lnTo>
                  <a:cubicBezTo>
                    <a:pt x="5010" y="6018"/>
                    <a:pt x="4853" y="6207"/>
                    <a:pt x="4632" y="6207"/>
                  </a:cubicBezTo>
                  <a:lnTo>
                    <a:pt x="2395" y="6207"/>
                  </a:lnTo>
                  <a:cubicBezTo>
                    <a:pt x="2238" y="6207"/>
                    <a:pt x="2080" y="6333"/>
                    <a:pt x="2049" y="6490"/>
                  </a:cubicBezTo>
                  <a:lnTo>
                    <a:pt x="1482" y="8727"/>
                  </a:lnTo>
                  <a:cubicBezTo>
                    <a:pt x="1456" y="8883"/>
                    <a:pt x="1323" y="8996"/>
                    <a:pt x="1154" y="8996"/>
                  </a:cubicBezTo>
                  <a:cubicBezTo>
                    <a:pt x="1118" y="8996"/>
                    <a:pt x="1080" y="8990"/>
                    <a:pt x="1040" y="8979"/>
                  </a:cubicBezTo>
                  <a:cubicBezTo>
                    <a:pt x="851" y="8916"/>
                    <a:pt x="725" y="8727"/>
                    <a:pt x="820" y="8538"/>
                  </a:cubicBezTo>
                  <a:lnTo>
                    <a:pt x="1513" y="5766"/>
                  </a:lnTo>
                  <a:cubicBezTo>
                    <a:pt x="1576" y="5608"/>
                    <a:pt x="1671" y="5514"/>
                    <a:pt x="1891" y="5514"/>
                  </a:cubicBezTo>
                  <a:lnTo>
                    <a:pt x="3246" y="5514"/>
                  </a:lnTo>
                  <a:cubicBezTo>
                    <a:pt x="3655" y="5514"/>
                    <a:pt x="4002" y="5262"/>
                    <a:pt x="4222" y="4915"/>
                  </a:cubicBezTo>
                  <a:cubicBezTo>
                    <a:pt x="4285" y="4758"/>
                    <a:pt x="4222" y="4537"/>
                    <a:pt x="4033" y="4442"/>
                  </a:cubicBezTo>
                  <a:cubicBezTo>
                    <a:pt x="3993" y="4426"/>
                    <a:pt x="3948" y="4418"/>
                    <a:pt x="3902" y="4418"/>
                  </a:cubicBezTo>
                  <a:cubicBezTo>
                    <a:pt x="3770" y="4418"/>
                    <a:pt x="3631" y="4483"/>
                    <a:pt x="3561" y="4600"/>
                  </a:cubicBezTo>
                  <a:cubicBezTo>
                    <a:pt x="3529" y="4726"/>
                    <a:pt x="3372" y="4789"/>
                    <a:pt x="3246" y="4789"/>
                  </a:cubicBezTo>
                  <a:lnTo>
                    <a:pt x="1891" y="4789"/>
                  </a:lnTo>
                  <a:cubicBezTo>
                    <a:pt x="1671" y="4789"/>
                    <a:pt x="1513" y="4631"/>
                    <a:pt x="1513" y="4442"/>
                  </a:cubicBezTo>
                  <a:cubicBezTo>
                    <a:pt x="1513" y="4253"/>
                    <a:pt x="1671" y="4096"/>
                    <a:pt x="1891" y="4096"/>
                  </a:cubicBezTo>
                  <a:lnTo>
                    <a:pt x="2836" y="4096"/>
                  </a:lnTo>
                  <a:cubicBezTo>
                    <a:pt x="2931" y="4096"/>
                    <a:pt x="3057" y="4001"/>
                    <a:pt x="3151" y="3907"/>
                  </a:cubicBezTo>
                  <a:cubicBezTo>
                    <a:pt x="3151" y="3844"/>
                    <a:pt x="3655" y="2899"/>
                    <a:pt x="3655" y="2899"/>
                  </a:cubicBezTo>
                  <a:cubicBezTo>
                    <a:pt x="3725" y="2787"/>
                    <a:pt x="3845" y="2731"/>
                    <a:pt x="3962" y="2731"/>
                  </a:cubicBezTo>
                  <a:close/>
                  <a:moveTo>
                    <a:pt x="3529" y="0"/>
                  </a:moveTo>
                  <a:cubicBezTo>
                    <a:pt x="2805" y="0"/>
                    <a:pt x="2175" y="630"/>
                    <a:pt x="2175" y="1355"/>
                  </a:cubicBezTo>
                  <a:cubicBezTo>
                    <a:pt x="2175" y="1922"/>
                    <a:pt x="2490" y="2395"/>
                    <a:pt x="2994" y="2615"/>
                  </a:cubicBezTo>
                  <a:lnTo>
                    <a:pt x="2584" y="3466"/>
                  </a:lnTo>
                  <a:lnTo>
                    <a:pt x="1860" y="3466"/>
                  </a:lnTo>
                  <a:cubicBezTo>
                    <a:pt x="1261" y="3466"/>
                    <a:pt x="820" y="3938"/>
                    <a:pt x="820" y="4474"/>
                  </a:cubicBezTo>
                  <a:cubicBezTo>
                    <a:pt x="820" y="4758"/>
                    <a:pt x="946" y="4978"/>
                    <a:pt x="1103" y="5199"/>
                  </a:cubicBezTo>
                  <a:cubicBezTo>
                    <a:pt x="977" y="5325"/>
                    <a:pt x="914" y="5451"/>
                    <a:pt x="851" y="5608"/>
                  </a:cubicBezTo>
                  <a:lnTo>
                    <a:pt x="158" y="8381"/>
                  </a:lnTo>
                  <a:cubicBezTo>
                    <a:pt x="1" y="8916"/>
                    <a:pt x="347" y="9483"/>
                    <a:pt x="914" y="9641"/>
                  </a:cubicBezTo>
                  <a:cubicBezTo>
                    <a:pt x="1002" y="9667"/>
                    <a:pt x="1091" y="9679"/>
                    <a:pt x="1178" y="9679"/>
                  </a:cubicBezTo>
                  <a:cubicBezTo>
                    <a:pt x="1624" y="9679"/>
                    <a:pt x="2038" y="9359"/>
                    <a:pt x="2143" y="8885"/>
                  </a:cubicBezTo>
                  <a:lnTo>
                    <a:pt x="2332" y="8286"/>
                  </a:lnTo>
                  <a:lnTo>
                    <a:pt x="4695" y="8286"/>
                  </a:lnTo>
                  <a:lnTo>
                    <a:pt x="4947" y="9452"/>
                  </a:lnTo>
                  <a:cubicBezTo>
                    <a:pt x="4995" y="9597"/>
                    <a:pt x="5118" y="9704"/>
                    <a:pt x="5257" y="9704"/>
                  </a:cubicBezTo>
                  <a:cubicBezTo>
                    <a:pt x="5300" y="9704"/>
                    <a:pt x="5344" y="9694"/>
                    <a:pt x="5388" y="9672"/>
                  </a:cubicBezTo>
                  <a:cubicBezTo>
                    <a:pt x="5577" y="9641"/>
                    <a:pt x="5703" y="9452"/>
                    <a:pt x="5609" y="9231"/>
                  </a:cubicBezTo>
                  <a:lnTo>
                    <a:pt x="5042" y="6805"/>
                  </a:lnTo>
                  <a:cubicBezTo>
                    <a:pt x="5514" y="6616"/>
                    <a:pt x="5735" y="6144"/>
                    <a:pt x="5640" y="5640"/>
                  </a:cubicBezTo>
                  <a:lnTo>
                    <a:pt x="4916" y="2867"/>
                  </a:lnTo>
                  <a:cubicBezTo>
                    <a:pt x="4884" y="2647"/>
                    <a:pt x="4758" y="2489"/>
                    <a:pt x="4569" y="2332"/>
                  </a:cubicBezTo>
                  <a:cubicBezTo>
                    <a:pt x="4790" y="2080"/>
                    <a:pt x="4916" y="1733"/>
                    <a:pt x="4916" y="1355"/>
                  </a:cubicBezTo>
                  <a:cubicBezTo>
                    <a:pt x="4916" y="630"/>
                    <a:pt x="4285" y="0"/>
                    <a:pt x="3529" y="0"/>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sp>
          <p:nvSpPr>
            <p:cNvPr id="28" name="Google Shape;9719;p77">
              <a:extLst>
                <a:ext uri="{FF2B5EF4-FFF2-40B4-BE49-F238E27FC236}">
                  <a16:creationId xmlns:a16="http://schemas.microsoft.com/office/drawing/2014/main" id="{FFE27DB5-6100-550D-694F-FE53A33CB801}"/>
                </a:ext>
              </a:extLst>
            </p:cNvPr>
            <p:cNvSpPr/>
            <p:nvPr/>
          </p:nvSpPr>
          <p:spPr>
            <a:xfrm>
              <a:off x="772900" y="2318350"/>
              <a:ext cx="122125" cy="105075"/>
            </a:xfrm>
            <a:custGeom>
              <a:avLst/>
              <a:gdLst/>
              <a:ahLst/>
              <a:cxnLst/>
              <a:rect l="l" t="t" r="r" b="b"/>
              <a:pathLst>
                <a:path w="4885" h="4203" extrusionOk="0">
                  <a:moveTo>
                    <a:pt x="3844" y="631"/>
                  </a:moveTo>
                  <a:cubicBezTo>
                    <a:pt x="4034" y="631"/>
                    <a:pt x="4223" y="789"/>
                    <a:pt x="4223" y="978"/>
                  </a:cubicBezTo>
                  <a:lnTo>
                    <a:pt x="4223" y="1734"/>
                  </a:lnTo>
                  <a:cubicBezTo>
                    <a:pt x="4223" y="1923"/>
                    <a:pt x="4034" y="2112"/>
                    <a:pt x="3844" y="2112"/>
                  </a:cubicBezTo>
                  <a:cubicBezTo>
                    <a:pt x="3655" y="2143"/>
                    <a:pt x="3498" y="2301"/>
                    <a:pt x="3498" y="2458"/>
                  </a:cubicBezTo>
                  <a:lnTo>
                    <a:pt x="3498" y="2994"/>
                  </a:lnTo>
                  <a:lnTo>
                    <a:pt x="2679" y="2206"/>
                  </a:lnTo>
                  <a:cubicBezTo>
                    <a:pt x="2584" y="2143"/>
                    <a:pt x="2521" y="2112"/>
                    <a:pt x="2427" y="2112"/>
                  </a:cubicBezTo>
                  <a:lnTo>
                    <a:pt x="1009" y="2112"/>
                  </a:lnTo>
                  <a:cubicBezTo>
                    <a:pt x="820" y="2112"/>
                    <a:pt x="662" y="1923"/>
                    <a:pt x="662" y="1734"/>
                  </a:cubicBezTo>
                  <a:lnTo>
                    <a:pt x="662" y="978"/>
                  </a:lnTo>
                  <a:cubicBezTo>
                    <a:pt x="662" y="789"/>
                    <a:pt x="820" y="631"/>
                    <a:pt x="1009" y="631"/>
                  </a:cubicBezTo>
                  <a:close/>
                  <a:moveTo>
                    <a:pt x="1009" y="1"/>
                  </a:moveTo>
                  <a:cubicBezTo>
                    <a:pt x="442" y="1"/>
                    <a:pt x="1" y="474"/>
                    <a:pt x="1" y="1041"/>
                  </a:cubicBezTo>
                  <a:lnTo>
                    <a:pt x="1" y="1765"/>
                  </a:lnTo>
                  <a:cubicBezTo>
                    <a:pt x="1" y="2364"/>
                    <a:pt x="473" y="2805"/>
                    <a:pt x="1009" y="2805"/>
                  </a:cubicBezTo>
                  <a:lnTo>
                    <a:pt x="2269" y="2805"/>
                  </a:lnTo>
                  <a:lnTo>
                    <a:pt x="3592" y="4097"/>
                  </a:lnTo>
                  <a:cubicBezTo>
                    <a:pt x="3663" y="4167"/>
                    <a:pt x="3770" y="4203"/>
                    <a:pt x="3872" y="4203"/>
                  </a:cubicBezTo>
                  <a:cubicBezTo>
                    <a:pt x="3906" y="4203"/>
                    <a:pt x="3939" y="4199"/>
                    <a:pt x="3970" y="4191"/>
                  </a:cubicBezTo>
                  <a:cubicBezTo>
                    <a:pt x="4097" y="4160"/>
                    <a:pt x="4160" y="4002"/>
                    <a:pt x="4160" y="3876"/>
                  </a:cubicBezTo>
                  <a:lnTo>
                    <a:pt x="4160" y="2773"/>
                  </a:lnTo>
                  <a:cubicBezTo>
                    <a:pt x="4569" y="2616"/>
                    <a:pt x="4884" y="2238"/>
                    <a:pt x="4884" y="1765"/>
                  </a:cubicBezTo>
                  <a:lnTo>
                    <a:pt x="4884" y="1041"/>
                  </a:lnTo>
                  <a:cubicBezTo>
                    <a:pt x="4884" y="442"/>
                    <a:pt x="4412" y="1"/>
                    <a:pt x="3844" y="1"/>
                  </a:cubicBezTo>
                  <a:close/>
                </a:path>
              </a:pathLst>
            </a:custGeom>
            <a:grpFill/>
            <a:ln>
              <a:no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prstClr val="black"/>
                </a:solidFill>
                <a:effectLst/>
                <a:uLnTx/>
                <a:uFillTx/>
                <a:latin typeface="Times New Roman"/>
                <a:ea typeface="+mn-ea"/>
                <a:cs typeface="+mn-cs"/>
              </a:endParaRPr>
            </a:p>
          </p:txBody>
        </p:sp>
      </p:grpSp>
      <p:grpSp>
        <p:nvGrpSpPr>
          <p:cNvPr id="30" name="Google Shape;7747;p71">
            <a:extLst>
              <a:ext uri="{FF2B5EF4-FFF2-40B4-BE49-F238E27FC236}">
                <a16:creationId xmlns:a16="http://schemas.microsoft.com/office/drawing/2014/main" id="{B57FCEE9-1F23-38A5-9702-74FEE4E04440}"/>
              </a:ext>
            </a:extLst>
          </p:cNvPr>
          <p:cNvGrpSpPr/>
          <p:nvPr/>
        </p:nvGrpSpPr>
        <p:grpSpPr>
          <a:xfrm>
            <a:off x="9653121" y="6191054"/>
            <a:ext cx="1100223" cy="447076"/>
            <a:chOff x="834100" y="3642869"/>
            <a:chExt cx="1259483" cy="628426"/>
          </a:xfrm>
        </p:grpSpPr>
        <p:sp>
          <p:nvSpPr>
            <p:cNvPr id="31" name="Google Shape;7748;p71">
              <a:extLst>
                <a:ext uri="{FF2B5EF4-FFF2-40B4-BE49-F238E27FC236}">
                  <a16:creationId xmlns:a16="http://schemas.microsoft.com/office/drawing/2014/main" id="{BE37B2B5-F8F6-4A03-B9E2-4AD8577A6DCF}"/>
                </a:ext>
              </a:extLst>
            </p:cNvPr>
            <p:cNvSpPr/>
            <p:nvPr/>
          </p:nvSpPr>
          <p:spPr>
            <a:xfrm>
              <a:off x="1557115" y="4061516"/>
              <a:ext cx="127079" cy="163426"/>
            </a:xfrm>
            <a:custGeom>
              <a:avLst/>
              <a:gdLst/>
              <a:ahLst/>
              <a:cxnLst/>
              <a:rect l="l" t="t" r="r" b="b"/>
              <a:pathLst>
                <a:path w="28816" h="37079" fill="none" extrusionOk="0">
                  <a:moveTo>
                    <a:pt x="28815" y="37078"/>
                  </a:moveTo>
                  <a:lnTo>
                    <a:pt x="17922" y="37078"/>
                  </a:lnTo>
                  <a:cubicBezTo>
                    <a:pt x="14829" y="37078"/>
                    <a:pt x="14212" y="33613"/>
                    <a:pt x="14212" y="33613"/>
                  </a:cubicBezTo>
                  <a:lnTo>
                    <a:pt x="14212" y="10631"/>
                  </a:lnTo>
                  <a:lnTo>
                    <a:pt x="0" y="10631"/>
                  </a:lnTo>
                  <a:lnTo>
                    <a:pt x="0"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32" name="Google Shape;7749;p71">
              <a:extLst>
                <a:ext uri="{FF2B5EF4-FFF2-40B4-BE49-F238E27FC236}">
                  <a16:creationId xmlns:a16="http://schemas.microsoft.com/office/drawing/2014/main" id="{E1E9F33D-83BA-FAA5-A276-D8A0D2AF032C}"/>
                </a:ext>
              </a:extLst>
            </p:cNvPr>
            <p:cNvSpPr/>
            <p:nvPr/>
          </p:nvSpPr>
          <p:spPr>
            <a:xfrm>
              <a:off x="1847875" y="4224937"/>
              <a:ext cx="161119" cy="4"/>
            </a:xfrm>
            <a:custGeom>
              <a:avLst/>
              <a:gdLst/>
              <a:ahLst/>
              <a:cxnLst/>
              <a:rect l="l" t="t" r="r" b="b"/>
              <a:pathLst>
                <a:path w="36535" h="1" fill="none" extrusionOk="0">
                  <a:moveTo>
                    <a:pt x="1" y="0"/>
                  </a:moveTo>
                  <a:lnTo>
                    <a:pt x="36535" y="0"/>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33" name="Google Shape;7750;p71">
              <a:extLst>
                <a:ext uri="{FF2B5EF4-FFF2-40B4-BE49-F238E27FC236}">
                  <a16:creationId xmlns:a16="http://schemas.microsoft.com/office/drawing/2014/main" id="{A5B7C857-674D-B2A5-E9F5-21CF22CCC234}"/>
                </a:ext>
              </a:extLst>
            </p:cNvPr>
            <p:cNvSpPr/>
            <p:nvPr/>
          </p:nvSpPr>
          <p:spPr>
            <a:xfrm>
              <a:off x="1684189" y="4176763"/>
              <a:ext cx="163690" cy="94532"/>
            </a:xfrm>
            <a:custGeom>
              <a:avLst/>
              <a:gdLst/>
              <a:ahLst/>
              <a:cxnLst/>
              <a:rect l="l" t="t" r="r" b="b"/>
              <a:pathLst>
                <a:path w="37118" h="21448" extrusionOk="0">
                  <a:moveTo>
                    <a:pt x="4950" y="1"/>
                  </a:moveTo>
                  <a:cubicBezTo>
                    <a:pt x="2218" y="1"/>
                    <a:pt x="0" y="2679"/>
                    <a:pt x="0" y="5984"/>
                  </a:cubicBezTo>
                  <a:lnTo>
                    <a:pt x="0" y="15461"/>
                  </a:lnTo>
                  <a:cubicBezTo>
                    <a:pt x="0" y="18766"/>
                    <a:pt x="2218" y="21447"/>
                    <a:pt x="4950" y="21447"/>
                  </a:cubicBezTo>
                  <a:lnTo>
                    <a:pt x="32168" y="21447"/>
                  </a:lnTo>
                  <a:cubicBezTo>
                    <a:pt x="34904" y="21447"/>
                    <a:pt x="37118" y="18766"/>
                    <a:pt x="37118" y="15461"/>
                  </a:cubicBezTo>
                  <a:lnTo>
                    <a:pt x="37118" y="5984"/>
                  </a:lnTo>
                  <a:cubicBezTo>
                    <a:pt x="37118" y="2679"/>
                    <a:pt x="34904" y="1"/>
                    <a:pt x="32168" y="1"/>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34" name="Google Shape;7751;p71">
              <a:extLst>
                <a:ext uri="{FF2B5EF4-FFF2-40B4-BE49-F238E27FC236}">
                  <a16:creationId xmlns:a16="http://schemas.microsoft.com/office/drawing/2014/main" id="{A35F5E42-E032-E9DD-E19E-6B1470134796}"/>
                </a:ext>
              </a:extLst>
            </p:cNvPr>
            <p:cNvSpPr/>
            <p:nvPr/>
          </p:nvSpPr>
          <p:spPr>
            <a:xfrm>
              <a:off x="1246916" y="3961205"/>
              <a:ext cx="77612" cy="4"/>
            </a:xfrm>
            <a:custGeom>
              <a:avLst/>
              <a:gdLst/>
              <a:ahLst/>
              <a:cxnLst/>
              <a:rect l="l" t="t" r="r" b="b"/>
              <a:pathLst>
                <a:path w="17599" h="1" fill="none" extrusionOk="0">
                  <a:moveTo>
                    <a:pt x="17598" y="0"/>
                  </a:moveTo>
                  <a:lnTo>
                    <a:pt x="1" y="0"/>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35" name="Google Shape;7752;p71">
              <a:extLst>
                <a:ext uri="{FF2B5EF4-FFF2-40B4-BE49-F238E27FC236}">
                  <a16:creationId xmlns:a16="http://schemas.microsoft.com/office/drawing/2014/main" id="{0B1E3FA9-16F3-7B1C-DF88-11F02EB268DC}"/>
                </a:ext>
              </a:extLst>
            </p:cNvPr>
            <p:cNvSpPr/>
            <p:nvPr/>
          </p:nvSpPr>
          <p:spPr>
            <a:xfrm>
              <a:off x="854078" y="3861292"/>
              <a:ext cx="154429" cy="4"/>
            </a:xfrm>
            <a:custGeom>
              <a:avLst/>
              <a:gdLst/>
              <a:ahLst/>
              <a:cxnLst/>
              <a:rect l="l" t="t" r="r" b="b"/>
              <a:pathLst>
                <a:path w="35018" h="1" fill="none" extrusionOk="0">
                  <a:moveTo>
                    <a:pt x="35017" y="1"/>
                  </a:moveTo>
                  <a:lnTo>
                    <a:pt x="1"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36" name="Google Shape;7753;p71">
              <a:extLst>
                <a:ext uri="{FF2B5EF4-FFF2-40B4-BE49-F238E27FC236}">
                  <a16:creationId xmlns:a16="http://schemas.microsoft.com/office/drawing/2014/main" id="{FE376E49-E6E9-A116-465F-A55FFBDD80FF}"/>
                </a:ext>
              </a:extLst>
            </p:cNvPr>
            <p:cNvSpPr/>
            <p:nvPr/>
          </p:nvSpPr>
          <p:spPr>
            <a:xfrm>
              <a:off x="1164630" y="3861309"/>
              <a:ext cx="79574" cy="199792"/>
            </a:xfrm>
            <a:custGeom>
              <a:avLst/>
              <a:gdLst/>
              <a:ahLst/>
              <a:cxnLst/>
              <a:rect l="l" t="t" r="r" b="b"/>
              <a:pathLst>
                <a:path w="18044" h="45330" fill="none" extrusionOk="0">
                  <a:moveTo>
                    <a:pt x="0" y="45330"/>
                  </a:moveTo>
                  <a:lnTo>
                    <a:pt x="12418" y="45330"/>
                  </a:lnTo>
                  <a:cubicBezTo>
                    <a:pt x="15150" y="45330"/>
                    <a:pt x="18043" y="42619"/>
                    <a:pt x="18043" y="35634"/>
                  </a:cubicBezTo>
                  <a:lnTo>
                    <a:pt x="18043" y="9697"/>
                  </a:lnTo>
                  <a:cubicBezTo>
                    <a:pt x="18043" y="2711"/>
                    <a:pt x="15150" y="1"/>
                    <a:pt x="12418" y="1"/>
                  </a:cubicBezTo>
                  <a:lnTo>
                    <a:pt x="1715"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37" name="Google Shape;7754;p71">
              <a:extLst>
                <a:ext uri="{FF2B5EF4-FFF2-40B4-BE49-F238E27FC236}">
                  <a16:creationId xmlns:a16="http://schemas.microsoft.com/office/drawing/2014/main" id="{1091B70C-6877-CCD4-CA2C-BB46467FF248}"/>
                </a:ext>
              </a:extLst>
            </p:cNvPr>
            <p:cNvSpPr/>
            <p:nvPr/>
          </p:nvSpPr>
          <p:spPr>
            <a:xfrm>
              <a:off x="854078" y="4061097"/>
              <a:ext cx="146866" cy="4"/>
            </a:xfrm>
            <a:custGeom>
              <a:avLst/>
              <a:gdLst/>
              <a:ahLst/>
              <a:cxnLst/>
              <a:rect l="l" t="t" r="r" b="b"/>
              <a:pathLst>
                <a:path w="33303" h="1" fill="none" extrusionOk="0">
                  <a:moveTo>
                    <a:pt x="1" y="1"/>
                  </a:moveTo>
                  <a:lnTo>
                    <a:pt x="33303"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38" name="Google Shape;7755;p71">
              <a:extLst>
                <a:ext uri="{FF2B5EF4-FFF2-40B4-BE49-F238E27FC236}">
                  <a16:creationId xmlns:a16="http://schemas.microsoft.com/office/drawing/2014/main" id="{040AB04D-D094-D51E-006D-B8EC03A81D97}"/>
                </a:ext>
              </a:extLst>
            </p:cNvPr>
            <p:cNvSpPr/>
            <p:nvPr/>
          </p:nvSpPr>
          <p:spPr>
            <a:xfrm>
              <a:off x="1000939" y="4005884"/>
              <a:ext cx="163695" cy="94514"/>
            </a:xfrm>
            <a:custGeom>
              <a:avLst/>
              <a:gdLst/>
              <a:ahLst/>
              <a:cxnLst/>
              <a:rect l="l" t="t" r="r" b="b"/>
              <a:pathLst>
                <a:path w="37119" h="21444" extrusionOk="0">
                  <a:moveTo>
                    <a:pt x="4947" y="1"/>
                  </a:moveTo>
                  <a:cubicBezTo>
                    <a:pt x="2215" y="1"/>
                    <a:pt x="1" y="2678"/>
                    <a:pt x="1" y="5983"/>
                  </a:cubicBezTo>
                  <a:lnTo>
                    <a:pt x="1" y="15461"/>
                  </a:lnTo>
                  <a:cubicBezTo>
                    <a:pt x="1" y="18766"/>
                    <a:pt x="2215" y="21443"/>
                    <a:pt x="4947" y="21443"/>
                  </a:cubicBezTo>
                  <a:lnTo>
                    <a:pt x="32168" y="21443"/>
                  </a:lnTo>
                  <a:cubicBezTo>
                    <a:pt x="34901" y="21443"/>
                    <a:pt x="37118" y="18766"/>
                    <a:pt x="37118" y="15461"/>
                  </a:cubicBezTo>
                  <a:lnTo>
                    <a:pt x="37118" y="5983"/>
                  </a:lnTo>
                  <a:cubicBezTo>
                    <a:pt x="37118" y="2678"/>
                    <a:pt x="34901" y="1"/>
                    <a:pt x="32168" y="1"/>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39" name="Google Shape;7756;p71">
              <a:extLst>
                <a:ext uri="{FF2B5EF4-FFF2-40B4-BE49-F238E27FC236}">
                  <a16:creationId xmlns:a16="http://schemas.microsoft.com/office/drawing/2014/main" id="{F2BD3572-236F-0C05-82BA-16ED181328A3}"/>
                </a:ext>
              </a:extLst>
            </p:cNvPr>
            <p:cNvSpPr/>
            <p:nvPr/>
          </p:nvSpPr>
          <p:spPr>
            <a:xfrm>
              <a:off x="1008502" y="3822418"/>
              <a:ext cx="163690" cy="94528"/>
            </a:xfrm>
            <a:custGeom>
              <a:avLst/>
              <a:gdLst/>
              <a:ahLst/>
              <a:cxnLst/>
              <a:rect l="l" t="t" r="r" b="b"/>
              <a:pathLst>
                <a:path w="37118" h="21447" extrusionOk="0">
                  <a:moveTo>
                    <a:pt x="4951" y="0"/>
                  </a:moveTo>
                  <a:cubicBezTo>
                    <a:pt x="2218" y="0"/>
                    <a:pt x="0" y="2678"/>
                    <a:pt x="0" y="5983"/>
                  </a:cubicBezTo>
                  <a:lnTo>
                    <a:pt x="0" y="15460"/>
                  </a:lnTo>
                  <a:cubicBezTo>
                    <a:pt x="0" y="18765"/>
                    <a:pt x="2215" y="21446"/>
                    <a:pt x="4951" y="21446"/>
                  </a:cubicBezTo>
                  <a:lnTo>
                    <a:pt x="32168" y="21446"/>
                  </a:lnTo>
                  <a:cubicBezTo>
                    <a:pt x="34900" y="21446"/>
                    <a:pt x="37118" y="18765"/>
                    <a:pt x="37118" y="15460"/>
                  </a:cubicBezTo>
                  <a:lnTo>
                    <a:pt x="37118" y="5983"/>
                  </a:lnTo>
                  <a:cubicBezTo>
                    <a:pt x="37118" y="2678"/>
                    <a:pt x="34900" y="0"/>
                    <a:pt x="32168" y="0"/>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0" name="Google Shape;7757;p71">
              <a:extLst>
                <a:ext uri="{FF2B5EF4-FFF2-40B4-BE49-F238E27FC236}">
                  <a16:creationId xmlns:a16="http://schemas.microsoft.com/office/drawing/2014/main" id="{87D7F9D9-B17D-13E0-4617-807DA50C8E11}"/>
                </a:ext>
              </a:extLst>
            </p:cNvPr>
            <p:cNvSpPr/>
            <p:nvPr/>
          </p:nvSpPr>
          <p:spPr>
            <a:xfrm>
              <a:off x="1603156" y="3961205"/>
              <a:ext cx="77612" cy="4"/>
            </a:xfrm>
            <a:custGeom>
              <a:avLst/>
              <a:gdLst/>
              <a:ahLst/>
              <a:cxnLst/>
              <a:rect l="l" t="t" r="r" b="b"/>
              <a:pathLst>
                <a:path w="17599" h="1" fill="none" extrusionOk="0">
                  <a:moveTo>
                    <a:pt x="1" y="0"/>
                  </a:moveTo>
                  <a:lnTo>
                    <a:pt x="17598" y="0"/>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1" name="Google Shape;7758;p71">
              <a:extLst>
                <a:ext uri="{FF2B5EF4-FFF2-40B4-BE49-F238E27FC236}">
                  <a16:creationId xmlns:a16="http://schemas.microsoft.com/office/drawing/2014/main" id="{5D633E7D-752D-C3C6-EA65-50D15C21679C}"/>
                </a:ext>
              </a:extLst>
            </p:cNvPr>
            <p:cNvSpPr/>
            <p:nvPr/>
          </p:nvSpPr>
          <p:spPr>
            <a:xfrm>
              <a:off x="1926576" y="3861292"/>
              <a:ext cx="144308" cy="4"/>
            </a:xfrm>
            <a:custGeom>
              <a:avLst/>
              <a:gdLst/>
              <a:ahLst/>
              <a:cxnLst/>
              <a:rect l="l" t="t" r="r" b="b"/>
              <a:pathLst>
                <a:path w="32723" h="1" fill="none" extrusionOk="0">
                  <a:moveTo>
                    <a:pt x="1" y="1"/>
                  </a:moveTo>
                  <a:lnTo>
                    <a:pt x="32723"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2" name="Google Shape;7759;p71">
              <a:extLst>
                <a:ext uri="{FF2B5EF4-FFF2-40B4-BE49-F238E27FC236}">
                  <a16:creationId xmlns:a16="http://schemas.microsoft.com/office/drawing/2014/main" id="{E4FC70D6-2C82-6847-95CD-11AB6DED7CCA}"/>
                </a:ext>
              </a:extLst>
            </p:cNvPr>
            <p:cNvSpPr/>
            <p:nvPr/>
          </p:nvSpPr>
          <p:spPr>
            <a:xfrm>
              <a:off x="1680763" y="3861309"/>
              <a:ext cx="82127" cy="199792"/>
            </a:xfrm>
            <a:custGeom>
              <a:avLst/>
              <a:gdLst/>
              <a:ahLst/>
              <a:cxnLst/>
              <a:rect l="l" t="t" r="r" b="b"/>
              <a:pathLst>
                <a:path w="18623" h="45330" fill="none" extrusionOk="0">
                  <a:moveTo>
                    <a:pt x="18623" y="45330"/>
                  </a:moveTo>
                  <a:lnTo>
                    <a:pt x="5625" y="45330"/>
                  </a:lnTo>
                  <a:cubicBezTo>
                    <a:pt x="2889" y="45330"/>
                    <a:pt x="0" y="42619"/>
                    <a:pt x="0" y="35634"/>
                  </a:cubicBezTo>
                  <a:lnTo>
                    <a:pt x="0" y="9697"/>
                  </a:lnTo>
                  <a:cubicBezTo>
                    <a:pt x="0" y="2711"/>
                    <a:pt x="2889" y="1"/>
                    <a:pt x="5625" y="1"/>
                  </a:cubicBezTo>
                  <a:lnTo>
                    <a:pt x="18623"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3" name="Google Shape;7760;p71">
              <a:extLst>
                <a:ext uri="{FF2B5EF4-FFF2-40B4-BE49-F238E27FC236}">
                  <a16:creationId xmlns:a16="http://schemas.microsoft.com/office/drawing/2014/main" id="{58F1D65A-5257-48A6-19C0-3D5C7B0AEB64}"/>
                </a:ext>
              </a:extLst>
            </p:cNvPr>
            <p:cNvSpPr/>
            <p:nvPr/>
          </p:nvSpPr>
          <p:spPr>
            <a:xfrm>
              <a:off x="1926576" y="4061097"/>
              <a:ext cx="144308" cy="4"/>
            </a:xfrm>
            <a:custGeom>
              <a:avLst/>
              <a:gdLst/>
              <a:ahLst/>
              <a:cxnLst/>
              <a:rect l="l" t="t" r="r" b="b"/>
              <a:pathLst>
                <a:path w="32723" h="1" fill="none" extrusionOk="0">
                  <a:moveTo>
                    <a:pt x="32723" y="1"/>
                  </a:moveTo>
                  <a:lnTo>
                    <a:pt x="1"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4" name="Google Shape;7761;p71">
              <a:extLst>
                <a:ext uri="{FF2B5EF4-FFF2-40B4-BE49-F238E27FC236}">
                  <a16:creationId xmlns:a16="http://schemas.microsoft.com/office/drawing/2014/main" id="{F02242EF-EBC3-E361-1995-2CCEC12388E9}"/>
                </a:ext>
              </a:extLst>
            </p:cNvPr>
            <p:cNvSpPr/>
            <p:nvPr/>
          </p:nvSpPr>
          <p:spPr>
            <a:xfrm>
              <a:off x="1762436" y="3822418"/>
              <a:ext cx="163677" cy="94528"/>
            </a:xfrm>
            <a:custGeom>
              <a:avLst/>
              <a:gdLst/>
              <a:ahLst/>
              <a:cxnLst/>
              <a:rect l="l" t="t" r="r" b="b"/>
              <a:pathLst>
                <a:path w="37115" h="21447" extrusionOk="0">
                  <a:moveTo>
                    <a:pt x="4951" y="0"/>
                  </a:moveTo>
                  <a:cubicBezTo>
                    <a:pt x="2215" y="0"/>
                    <a:pt x="1" y="2678"/>
                    <a:pt x="1" y="5983"/>
                  </a:cubicBezTo>
                  <a:lnTo>
                    <a:pt x="1" y="15460"/>
                  </a:lnTo>
                  <a:cubicBezTo>
                    <a:pt x="1" y="18765"/>
                    <a:pt x="2215" y="21446"/>
                    <a:pt x="4951" y="21446"/>
                  </a:cubicBezTo>
                  <a:lnTo>
                    <a:pt x="32168" y="21446"/>
                  </a:lnTo>
                  <a:cubicBezTo>
                    <a:pt x="34901" y="21446"/>
                    <a:pt x="37115" y="18765"/>
                    <a:pt x="37115" y="15460"/>
                  </a:cubicBezTo>
                  <a:lnTo>
                    <a:pt x="37115" y="5983"/>
                  </a:lnTo>
                  <a:cubicBezTo>
                    <a:pt x="37115" y="2678"/>
                    <a:pt x="34901" y="0"/>
                    <a:pt x="32168" y="0"/>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5" name="Google Shape;7762;p71">
              <a:extLst>
                <a:ext uri="{FF2B5EF4-FFF2-40B4-BE49-F238E27FC236}">
                  <a16:creationId xmlns:a16="http://schemas.microsoft.com/office/drawing/2014/main" id="{CBAF238C-00CB-5D8E-9224-F1215ECFFB4C}"/>
                </a:ext>
              </a:extLst>
            </p:cNvPr>
            <p:cNvSpPr/>
            <p:nvPr/>
          </p:nvSpPr>
          <p:spPr>
            <a:xfrm>
              <a:off x="1762886" y="4005884"/>
              <a:ext cx="163695" cy="94514"/>
            </a:xfrm>
            <a:custGeom>
              <a:avLst/>
              <a:gdLst/>
              <a:ahLst/>
              <a:cxnLst/>
              <a:rect l="l" t="t" r="r" b="b"/>
              <a:pathLst>
                <a:path w="37119" h="21444" extrusionOk="0">
                  <a:moveTo>
                    <a:pt x="4951" y="1"/>
                  </a:moveTo>
                  <a:cubicBezTo>
                    <a:pt x="2219" y="1"/>
                    <a:pt x="1" y="2678"/>
                    <a:pt x="1" y="5983"/>
                  </a:cubicBezTo>
                  <a:lnTo>
                    <a:pt x="1" y="15461"/>
                  </a:lnTo>
                  <a:cubicBezTo>
                    <a:pt x="1" y="18766"/>
                    <a:pt x="2219" y="21443"/>
                    <a:pt x="4951" y="21443"/>
                  </a:cubicBezTo>
                  <a:lnTo>
                    <a:pt x="32168" y="21443"/>
                  </a:lnTo>
                  <a:cubicBezTo>
                    <a:pt x="34901" y="21443"/>
                    <a:pt x="37119" y="18766"/>
                    <a:pt x="37119" y="15461"/>
                  </a:cubicBezTo>
                  <a:lnTo>
                    <a:pt x="37119" y="5983"/>
                  </a:lnTo>
                  <a:cubicBezTo>
                    <a:pt x="37119" y="2678"/>
                    <a:pt x="34901" y="1"/>
                    <a:pt x="32168" y="1"/>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6" name="Google Shape;7763;p71">
              <a:extLst>
                <a:ext uri="{FF2B5EF4-FFF2-40B4-BE49-F238E27FC236}">
                  <a16:creationId xmlns:a16="http://schemas.microsoft.com/office/drawing/2014/main" id="{C73FC289-D083-2EC6-A26E-A513A012D20B}"/>
                </a:ext>
              </a:extLst>
            </p:cNvPr>
            <p:cNvSpPr/>
            <p:nvPr/>
          </p:nvSpPr>
          <p:spPr>
            <a:xfrm>
              <a:off x="1325004" y="3820086"/>
              <a:ext cx="278558" cy="278382"/>
            </a:xfrm>
            <a:custGeom>
              <a:avLst/>
              <a:gdLst/>
              <a:ahLst/>
              <a:cxnLst/>
              <a:rect l="l" t="t" r="r" b="b"/>
              <a:pathLst>
                <a:path w="63165" h="63161" fill="none" extrusionOk="0">
                  <a:moveTo>
                    <a:pt x="63165" y="31580"/>
                  </a:moveTo>
                  <a:cubicBezTo>
                    <a:pt x="63165" y="49021"/>
                    <a:pt x="49025" y="63161"/>
                    <a:pt x="31585" y="63161"/>
                  </a:cubicBezTo>
                  <a:cubicBezTo>
                    <a:pt x="14140" y="63161"/>
                    <a:pt x="1" y="49021"/>
                    <a:pt x="1" y="31580"/>
                  </a:cubicBezTo>
                  <a:cubicBezTo>
                    <a:pt x="1" y="14140"/>
                    <a:pt x="14140" y="0"/>
                    <a:pt x="31585" y="0"/>
                  </a:cubicBezTo>
                  <a:cubicBezTo>
                    <a:pt x="49025" y="0"/>
                    <a:pt x="63165" y="14140"/>
                    <a:pt x="63165" y="31580"/>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7" name="Google Shape;7764;p71">
              <a:extLst>
                <a:ext uri="{FF2B5EF4-FFF2-40B4-BE49-F238E27FC236}">
                  <a16:creationId xmlns:a16="http://schemas.microsoft.com/office/drawing/2014/main" id="{517BCA83-EB4B-54F9-EFEF-394D94E05ACB}"/>
                </a:ext>
              </a:extLst>
            </p:cNvPr>
            <p:cNvSpPr/>
            <p:nvPr/>
          </p:nvSpPr>
          <p:spPr>
            <a:xfrm>
              <a:off x="1235816" y="3689223"/>
              <a:ext cx="134752" cy="171223"/>
            </a:xfrm>
            <a:custGeom>
              <a:avLst/>
              <a:gdLst/>
              <a:ahLst/>
              <a:cxnLst/>
              <a:rect l="l" t="t" r="r" b="b"/>
              <a:pathLst>
                <a:path w="30556" h="38848" fill="none" extrusionOk="0">
                  <a:moveTo>
                    <a:pt x="1" y="1"/>
                  </a:moveTo>
                  <a:lnTo>
                    <a:pt x="12633" y="1"/>
                  </a:lnTo>
                  <a:cubicBezTo>
                    <a:pt x="15723" y="1"/>
                    <a:pt x="16343" y="3466"/>
                    <a:pt x="16343" y="3466"/>
                  </a:cubicBezTo>
                  <a:lnTo>
                    <a:pt x="16343" y="26448"/>
                  </a:lnTo>
                  <a:lnTo>
                    <a:pt x="30556" y="26448"/>
                  </a:lnTo>
                  <a:lnTo>
                    <a:pt x="30556" y="38848"/>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8" name="Google Shape;7765;p71">
              <a:extLst>
                <a:ext uri="{FF2B5EF4-FFF2-40B4-BE49-F238E27FC236}">
                  <a16:creationId xmlns:a16="http://schemas.microsoft.com/office/drawing/2014/main" id="{B0A9B095-C468-DB85-E1C1-888FF9075B34}"/>
                </a:ext>
              </a:extLst>
            </p:cNvPr>
            <p:cNvSpPr/>
            <p:nvPr/>
          </p:nvSpPr>
          <p:spPr>
            <a:xfrm>
              <a:off x="910512" y="3689223"/>
              <a:ext cx="161618" cy="4"/>
            </a:xfrm>
            <a:custGeom>
              <a:avLst/>
              <a:gdLst/>
              <a:ahLst/>
              <a:cxnLst/>
              <a:rect l="l" t="t" r="r" b="b"/>
              <a:pathLst>
                <a:path w="36648" h="1" fill="none" extrusionOk="0">
                  <a:moveTo>
                    <a:pt x="36648" y="1"/>
                  </a:moveTo>
                  <a:lnTo>
                    <a:pt x="1"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49" name="Google Shape;7766;p71">
              <a:extLst>
                <a:ext uri="{FF2B5EF4-FFF2-40B4-BE49-F238E27FC236}">
                  <a16:creationId xmlns:a16="http://schemas.microsoft.com/office/drawing/2014/main" id="{041434AF-26D2-028D-A2AC-1A55879D1AF2}"/>
                </a:ext>
              </a:extLst>
            </p:cNvPr>
            <p:cNvSpPr/>
            <p:nvPr/>
          </p:nvSpPr>
          <p:spPr>
            <a:xfrm>
              <a:off x="1072126" y="3642869"/>
              <a:ext cx="163695" cy="94532"/>
            </a:xfrm>
            <a:custGeom>
              <a:avLst/>
              <a:gdLst/>
              <a:ahLst/>
              <a:cxnLst/>
              <a:rect l="l" t="t" r="r" b="b"/>
              <a:pathLst>
                <a:path w="37119" h="21448" extrusionOk="0">
                  <a:moveTo>
                    <a:pt x="4951" y="1"/>
                  </a:moveTo>
                  <a:cubicBezTo>
                    <a:pt x="2219" y="1"/>
                    <a:pt x="1" y="2682"/>
                    <a:pt x="1" y="5987"/>
                  </a:cubicBezTo>
                  <a:lnTo>
                    <a:pt x="1" y="15464"/>
                  </a:lnTo>
                  <a:cubicBezTo>
                    <a:pt x="1" y="18769"/>
                    <a:pt x="2219" y="21447"/>
                    <a:pt x="4951" y="21447"/>
                  </a:cubicBezTo>
                  <a:lnTo>
                    <a:pt x="32172" y="21447"/>
                  </a:lnTo>
                  <a:cubicBezTo>
                    <a:pt x="34904" y="21447"/>
                    <a:pt x="37119" y="18769"/>
                    <a:pt x="37119" y="15464"/>
                  </a:cubicBezTo>
                  <a:lnTo>
                    <a:pt x="37119" y="5987"/>
                  </a:lnTo>
                  <a:cubicBezTo>
                    <a:pt x="37119" y="2682"/>
                    <a:pt x="34904" y="1"/>
                    <a:pt x="32172" y="1"/>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50" name="Google Shape;7767;p71">
              <a:extLst>
                <a:ext uri="{FF2B5EF4-FFF2-40B4-BE49-F238E27FC236}">
                  <a16:creationId xmlns:a16="http://schemas.microsoft.com/office/drawing/2014/main" id="{C4B71298-2484-C566-321D-330CBBA24A9D}"/>
                </a:ext>
              </a:extLst>
            </p:cNvPr>
            <p:cNvSpPr/>
            <p:nvPr/>
          </p:nvSpPr>
          <p:spPr>
            <a:xfrm>
              <a:off x="1235913" y="4073301"/>
              <a:ext cx="134655" cy="151640"/>
            </a:xfrm>
            <a:custGeom>
              <a:avLst/>
              <a:gdLst/>
              <a:ahLst/>
              <a:cxnLst/>
              <a:rect l="l" t="t" r="r" b="b"/>
              <a:pathLst>
                <a:path w="30534" h="34405" fill="none" extrusionOk="0">
                  <a:moveTo>
                    <a:pt x="0" y="34404"/>
                  </a:moveTo>
                  <a:lnTo>
                    <a:pt x="12611" y="34404"/>
                  </a:lnTo>
                  <a:cubicBezTo>
                    <a:pt x="15705" y="34404"/>
                    <a:pt x="16325" y="30939"/>
                    <a:pt x="16325" y="30939"/>
                  </a:cubicBezTo>
                  <a:lnTo>
                    <a:pt x="16325" y="7957"/>
                  </a:lnTo>
                  <a:lnTo>
                    <a:pt x="30534" y="7957"/>
                  </a:lnTo>
                  <a:lnTo>
                    <a:pt x="30534"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51" name="Google Shape;7768;p71">
              <a:extLst>
                <a:ext uri="{FF2B5EF4-FFF2-40B4-BE49-F238E27FC236}">
                  <a16:creationId xmlns:a16="http://schemas.microsoft.com/office/drawing/2014/main" id="{BA2B31AD-CDC8-D2FB-3E4A-D3FE67F99ECF}"/>
                </a:ext>
              </a:extLst>
            </p:cNvPr>
            <p:cNvSpPr/>
            <p:nvPr/>
          </p:nvSpPr>
          <p:spPr>
            <a:xfrm>
              <a:off x="910512" y="4224937"/>
              <a:ext cx="161618" cy="4"/>
            </a:xfrm>
            <a:custGeom>
              <a:avLst/>
              <a:gdLst/>
              <a:ahLst/>
              <a:cxnLst/>
              <a:rect l="l" t="t" r="r" b="b"/>
              <a:pathLst>
                <a:path w="36648" h="1" fill="none" extrusionOk="0">
                  <a:moveTo>
                    <a:pt x="36648" y="0"/>
                  </a:moveTo>
                  <a:lnTo>
                    <a:pt x="1" y="0"/>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52" name="Google Shape;7769;p71">
              <a:extLst>
                <a:ext uri="{FF2B5EF4-FFF2-40B4-BE49-F238E27FC236}">
                  <a16:creationId xmlns:a16="http://schemas.microsoft.com/office/drawing/2014/main" id="{CBC77148-8FC9-A195-2426-34DBE3B53FCB}"/>
                </a:ext>
              </a:extLst>
            </p:cNvPr>
            <p:cNvSpPr/>
            <p:nvPr/>
          </p:nvSpPr>
          <p:spPr>
            <a:xfrm>
              <a:off x="1072126" y="4176763"/>
              <a:ext cx="163695" cy="94532"/>
            </a:xfrm>
            <a:custGeom>
              <a:avLst/>
              <a:gdLst/>
              <a:ahLst/>
              <a:cxnLst/>
              <a:rect l="l" t="t" r="r" b="b"/>
              <a:pathLst>
                <a:path w="37119" h="21448" extrusionOk="0">
                  <a:moveTo>
                    <a:pt x="4951" y="1"/>
                  </a:moveTo>
                  <a:cubicBezTo>
                    <a:pt x="2219" y="1"/>
                    <a:pt x="1" y="2679"/>
                    <a:pt x="1" y="5984"/>
                  </a:cubicBezTo>
                  <a:lnTo>
                    <a:pt x="1" y="15461"/>
                  </a:lnTo>
                  <a:cubicBezTo>
                    <a:pt x="1" y="18766"/>
                    <a:pt x="2219" y="21447"/>
                    <a:pt x="4951" y="21447"/>
                  </a:cubicBezTo>
                  <a:lnTo>
                    <a:pt x="32172" y="21447"/>
                  </a:lnTo>
                  <a:cubicBezTo>
                    <a:pt x="34904" y="21447"/>
                    <a:pt x="37119" y="18766"/>
                    <a:pt x="37119" y="15461"/>
                  </a:cubicBezTo>
                  <a:lnTo>
                    <a:pt x="37119" y="5984"/>
                  </a:lnTo>
                  <a:cubicBezTo>
                    <a:pt x="37119" y="2679"/>
                    <a:pt x="34904" y="1"/>
                    <a:pt x="32172" y="1"/>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53" name="Google Shape;7770;p71">
              <a:extLst>
                <a:ext uri="{FF2B5EF4-FFF2-40B4-BE49-F238E27FC236}">
                  <a16:creationId xmlns:a16="http://schemas.microsoft.com/office/drawing/2014/main" id="{4A68402E-33BD-F681-F2F1-6B8919CC0F99}"/>
                </a:ext>
              </a:extLst>
            </p:cNvPr>
            <p:cNvSpPr/>
            <p:nvPr/>
          </p:nvSpPr>
          <p:spPr>
            <a:xfrm>
              <a:off x="1562328" y="3689223"/>
              <a:ext cx="128816" cy="171223"/>
            </a:xfrm>
            <a:custGeom>
              <a:avLst/>
              <a:gdLst/>
              <a:ahLst/>
              <a:cxnLst/>
              <a:rect l="l" t="t" r="r" b="b"/>
              <a:pathLst>
                <a:path w="29210" h="38848" fill="none" extrusionOk="0">
                  <a:moveTo>
                    <a:pt x="29209" y="1"/>
                  </a:moveTo>
                  <a:lnTo>
                    <a:pt x="17922" y="1"/>
                  </a:lnTo>
                  <a:cubicBezTo>
                    <a:pt x="14829" y="1"/>
                    <a:pt x="14209" y="3466"/>
                    <a:pt x="14209" y="3466"/>
                  </a:cubicBezTo>
                  <a:lnTo>
                    <a:pt x="14209" y="26448"/>
                  </a:lnTo>
                  <a:lnTo>
                    <a:pt x="0" y="26448"/>
                  </a:lnTo>
                  <a:lnTo>
                    <a:pt x="0" y="38848"/>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54" name="Google Shape;7771;p71">
              <a:extLst>
                <a:ext uri="{FF2B5EF4-FFF2-40B4-BE49-F238E27FC236}">
                  <a16:creationId xmlns:a16="http://schemas.microsoft.com/office/drawing/2014/main" id="{632D5992-0201-363E-19FE-08642871E079}"/>
                </a:ext>
              </a:extLst>
            </p:cNvPr>
            <p:cNvSpPr/>
            <p:nvPr/>
          </p:nvSpPr>
          <p:spPr>
            <a:xfrm>
              <a:off x="1854826" y="3689223"/>
              <a:ext cx="154169" cy="4"/>
            </a:xfrm>
            <a:custGeom>
              <a:avLst/>
              <a:gdLst/>
              <a:ahLst/>
              <a:cxnLst/>
              <a:rect l="l" t="t" r="r" b="b"/>
              <a:pathLst>
                <a:path w="34959" h="1" fill="none" extrusionOk="0">
                  <a:moveTo>
                    <a:pt x="1" y="1"/>
                  </a:moveTo>
                  <a:lnTo>
                    <a:pt x="34959" y="1"/>
                  </a:ln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55" name="Google Shape;7772;p71">
              <a:extLst>
                <a:ext uri="{FF2B5EF4-FFF2-40B4-BE49-F238E27FC236}">
                  <a16:creationId xmlns:a16="http://schemas.microsoft.com/office/drawing/2014/main" id="{E0DDE60A-3E74-AEF4-C4E2-EF3E442C4FD1}"/>
                </a:ext>
              </a:extLst>
            </p:cNvPr>
            <p:cNvSpPr/>
            <p:nvPr/>
          </p:nvSpPr>
          <p:spPr>
            <a:xfrm>
              <a:off x="1691140" y="3642869"/>
              <a:ext cx="163690" cy="94532"/>
            </a:xfrm>
            <a:custGeom>
              <a:avLst/>
              <a:gdLst/>
              <a:ahLst/>
              <a:cxnLst/>
              <a:rect l="l" t="t" r="r" b="b"/>
              <a:pathLst>
                <a:path w="37118" h="21448" extrusionOk="0">
                  <a:moveTo>
                    <a:pt x="4947" y="1"/>
                  </a:moveTo>
                  <a:cubicBezTo>
                    <a:pt x="2214" y="1"/>
                    <a:pt x="0" y="2682"/>
                    <a:pt x="0" y="5987"/>
                  </a:cubicBezTo>
                  <a:lnTo>
                    <a:pt x="0" y="15464"/>
                  </a:lnTo>
                  <a:cubicBezTo>
                    <a:pt x="0" y="18769"/>
                    <a:pt x="2214" y="21447"/>
                    <a:pt x="4950" y="21447"/>
                  </a:cubicBezTo>
                  <a:lnTo>
                    <a:pt x="32168" y="21447"/>
                  </a:lnTo>
                  <a:cubicBezTo>
                    <a:pt x="34900" y="21447"/>
                    <a:pt x="37118" y="18769"/>
                    <a:pt x="37118" y="15464"/>
                  </a:cubicBezTo>
                  <a:lnTo>
                    <a:pt x="37118" y="5987"/>
                  </a:lnTo>
                  <a:cubicBezTo>
                    <a:pt x="37118" y="2682"/>
                    <a:pt x="34900" y="1"/>
                    <a:pt x="32168" y="1"/>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grpSp>
          <p:nvGrpSpPr>
            <p:cNvPr id="56" name="Google Shape;7773;p71">
              <a:extLst>
                <a:ext uri="{FF2B5EF4-FFF2-40B4-BE49-F238E27FC236}">
                  <a16:creationId xmlns:a16="http://schemas.microsoft.com/office/drawing/2014/main" id="{391AD538-7EF1-2219-4FC2-1634DB363242}"/>
                </a:ext>
              </a:extLst>
            </p:cNvPr>
            <p:cNvGrpSpPr/>
            <p:nvPr/>
          </p:nvGrpSpPr>
          <p:grpSpPr>
            <a:xfrm>
              <a:off x="1360364" y="3847835"/>
              <a:ext cx="208119" cy="224359"/>
              <a:chOff x="1360769" y="3847100"/>
              <a:chExt cx="208119" cy="224359"/>
            </a:xfrm>
          </p:grpSpPr>
          <p:sp>
            <p:nvSpPr>
              <p:cNvPr id="71" name="Google Shape;7774;p71">
                <a:extLst>
                  <a:ext uri="{FF2B5EF4-FFF2-40B4-BE49-F238E27FC236}">
                    <a16:creationId xmlns:a16="http://schemas.microsoft.com/office/drawing/2014/main" id="{6A214508-1D0A-AE15-047D-9CF9DC4B5D75}"/>
                  </a:ext>
                </a:extLst>
              </p:cNvPr>
              <p:cNvSpPr/>
              <p:nvPr/>
            </p:nvSpPr>
            <p:spPr>
              <a:xfrm>
                <a:off x="1360769" y="3847113"/>
                <a:ext cx="99163" cy="224346"/>
              </a:xfrm>
              <a:custGeom>
                <a:avLst/>
                <a:gdLst/>
                <a:ahLst/>
                <a:cxnLst/>
                <a:rect l="l" t="t" r="r" b="b"/>
                <a:pathLst>
                  <a:path w="22486" h="50901" fill="none" extrusionOk="0">
                    <a:moveTo>
                      <a:pt x="22384" y="2729"/>
                    </a:moveTo>
                    <a:cubicBezTo>
                      <a:pt x="22333" y="2383"/>
                      <a:pt x="22249" y="2040"/>
                      <a:pt x="22128" y="1711"/>
                    </a:cubicBezTo>
                    <a:cubicBezTo>
                      <a:pt x="21742" y="675"/>
                      <a:pt x="20979" y="1"/>
                      <a:pt x="19582" y="1"/>
                    </a:cubicBezTo>
                    <a:cubicBezTo>
                      <a:pt x="17966" y="1"/>
                      <a:pt x="17204" y="913"/>
                      <a:pt x="16883" y="2229"/>
                    </a:cubicBezTo>
                    <a:cubicBezTo>
                      <a:pt x="13443" y="1682"/>
                      <a:pt x="10331" y="4356"/>
                      <a:pt x="10353" y="7840"/>
                    </a:cubicBezTo>
                    <a:cubicBezTo>
                      <a:pt x="10353" y="7997"/>
                      <a:pt x="10364" y="8150"/>
                      <a:pt x="10378" y="8300"/>
                    </a:cubicBezTo>
                    <a:cubicBezTo>
                      <a:pt x="7945" y="7307"/>
                      <a:pt x="5147" y="7957"/>
                      <a:pt x="3404" y="9923"/>
                    </a:cubicBezTo>
                    <a:cubicBezTo>
                      <a:pt x="1660" y="11889"/>
                      <a:pt x="1343" y="14742"/>
                      <a:pt x="2616" y="17040"/>
                    </a:cubicBezTo>
                    <a:cubicBezTo>
                      <a:pt x="930" y="18382"/>
                      <a:pt x="0" y="20454"/>
                      <a:pt x="120" y="22607"/>
                    </a:cubicBezTo>
                    <a:cubicBezTo>
                      <a:pt x="241" y="24755"/>
                      <a:pt x="1394" y="26714"/>
                      <a:pt x="3218" y="27860"/>
                    </a:cubicBezTo>
                    <a:cubicBezTo>
                      <a:pt x="748" y="30913"/>
                      <a:pt x="1707" y="35462"/>
                      <a:pt x="5202" y="37260"/>
                    </a:cubicBezTo>
                    <a:cubicBezTo>
                      <a:pt x="5173" y="37490"/>
                      <a:pt x="5162" y="37720"/>
                      <a:pt x="5162" y="37954"/>
                    </a:cubicBezTo>
                    <a:cubicBezTo>
                      <a:pt x="5162" y="40832"/>
                      <a:pt x="7125" y="43243"/>
                      <a:pt x="9784" y="43943"/>
                    </a:cubicBezTo>
                    <a:cubicBezTo>
                      <a:pt x="10776" y="46782"/>
                      <a:pt x="13818" y="48350"/>
                      <a:pt x="16708" y="47511"/>
                    </a:cubicBezTo>
                    <a:cubicBezTo>
                      <a:pt x="16835" y="49437"/>
                      <a:pt x="17525" y="50900"/>
                      <a:pt x="19582" y="50900"/>
                    </a:cubicBezTo>
                    <a:cubicBezTo>
                      <a:pt x="22482" y="50900"/>
                      <a:pt x="22439" y="48390"/>
                      <a:pt x="22482" y="48401"/>
                    </a:cubicBezTo>
                    <a:cubicBezTo>
                      <a:pt x="22486" y="48401"/>
                      <a:pt x="22417" y="2722"/>
                      <a:pt x="22384" y="2729"/>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72" name="Google Shape;7775;p71">
                <a:extLst>
                  <a:ext uri="{FF2B5EF4-FFF2-40B4-BE49-F238E27FC236}">
                    <a16:creationId xmlns:a16="http://schemas.microsoft.com/office/drawing/2014/main" id="{266FC2FB-5E53-B720-723F-22DF222810D8}"/>
                  </a:ext>
                </a:extLst>
              </p:cNvPr>
              <p:cNvSpPr/>
              <p:nvPr/>
            </p:nvSpPr>
            <p:spPr>
              <a:xfrm>
                <a:off x="1418941" y="3907967"/>
                <a:ext cx="40718" cy="51312"/>
              </a:xfrm>
              <a:custGeom>
                <a:avLst/>
                <a:gdLst/>
                <a:ahLst/>
                <a:cxnLst/>
                <a:rect l="l" t="t" r="r" b="b"/>
                <a:pathLst>
                  <a:path w="9233" h="11642" fill="none" extrusionOk="0">
                    <a:moveTo>
                      <a:pt x="9233" y="1"/>
                    </a:moveTo>
                    <a:cubicBezTo>
                      <a:pt x="9233" y="1"/>
                      <a:pt x="0" y="570"/>
                      <a:pt x="2586" y="11641"/>
                    </a:cubicBez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73" name="Google Shape;7776;p71">
                <a:extLst>
                  <a:ext uri="{FF2B5EF4-FFF2-40B4-BE49-F238E27FC236}">
                    <a16:creationId xmlns:a16="http://schemas.microsoft.com/office/drawing/2014/main" id="{BA00EBF7-8F61-44D3-5585-1FCC0C8C129F}"/>
                  </a:ext>
                </a:extLst>
              </p:cNvPr>
              <p:cNvSpPr/>
              <p:nvPr/>
            </p:nvSpPr>
            <p:spPr>
              <a:xfrm>
                <a:off x="1432983" y="3877824"/>
                <a:ext cx="26566" cy="25035"/>
              </a:xfrm>
              <a:custGeom>
                <a:avLst/>
                <a:gdLst/>
                <a:ahLst/>
                <a:cxnLst/>
                <a:rect l="l" t="t" r="r" b="b"/>
                <a:pathLst>
                  <a:path w="6024" h="5680" fill="none" extrusionOk="0">
                    <a:moveTo>
                      <a:pt x="1" y="1795"/>
                    </a:moveTo>
                    <a:cubicBezTo>
                      <a:pt x="1" y="1795"/>
                      <a:pt x="6023" y="0"/>
                      <a:pt x="6023" y="5680"/>
                    </a:cubicBez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74" name="Google Shape;7777;p71">
                <a:extLst>
                  <a:ext uri="{FF2B5EF4-FFF2-40B4-BE49-F238E27FC236}">
                    <a16:creationId xmlns:a16="http://schemas.microsoft.com/office/drawing/2014/main" id="{7FDCDCAC-89F6-2259-B6F5-D4727D7DB3A3}"/>
                  </a:ext>
                </a:extLst>
              </p:cNvPr>
              <p:cNvSpPr/>
              <p:nvPr/>
            </p:nvSpPr>
            <p:spPr>
              <a:xfrm>
                <a:off x="1406421" y="3881663"/>
                <a:ext cx="8727" cy="21196"/>
              </a:xfrm>
              <a:custGeom>
                <a:avLst/>
                <a:gdLst/>
                <a:ahLst/>
                <a:cxnLst/>
                <a:rect l="l" t="t" r="r" b="b"/>
                <a:pathLst>
                  <a:path w="1979" h="4809" fill="none" extrusionOk="0">
                    <a:moveTo>
                      <a:pt x="1" y="1"/>
                    </a:moveTo>
                    <a:cubicBezTo>
                      <a:pt x="1" y="1"/>
                      <a:pt x="1" y="2730"/>
                      <a:pt x="1978" y="4809"/>
                    </a:cubicBez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75" name="Google Shape;7778;p71">
                <a:extLst>
                  <a:ext uri="{FF2B5EF4-FFF2-40B4-BE49-F238E27FC236}">
                    <a16:creationId xmlns:a16="http://schemas.microsoft.com/office/drawing/2014/main" id="{7368CC37-4C86-ABAC-9854-7636038270A9}"/>
                  </a:ext>
                </a:extLst>
              </p:cNvPr>
              <p:cNvSpPr/>
              <p:nvPr/>
            </p:nvSpPr>
            <p:spPr>
              <a:xfrm>
                <a:off x="1372301" y="3910479"/>
                <a:ext cx="51967" cy="15131"/>
              </a:xfrm>
              <a:custGeom>
                <a:avLst/>
                <a:gdLst/>
                <a:ahLst/>
                <a:cxnLst/>
                <a:rect l="l" t="t" r="r" b="b"/>
                <a:pathLst>
                  <a:path w="11784" h="3433" fill="none" extrusionOk="0">
                    <a:moveTo>
                      <a:pt x="1" y="2663"/>
                    </a:moveTo>
                    <a:cubicBezTo>
                      <a:pt x="3364" y="0"/>
                      <a:pt x="6622" y="3433"/>
                      <a:pt x="6622" y="3433"/>
                    </a:cubicBezTo>
                    <a:cubicBezTo>
                      <a:pt x="6622" y="3433"/>
                      <a:pt x="7307" y="387"/>
                      <a:pt x="11783" y="1653"/>
                    </a:cubicBez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76" name="Google Shape;7779;p71">
                <a:extLst>
                  <a:ext uri="{FF2B5EF4-FFF2-40B4-BE49-F238E27FC236}">
                    <a16:creationId xmlns:a16="http://schemas.microsoft.com/office/drawing/2014/main" id="{19A743F2-BD13-55B2-E82D-3D1D258D9F80}"/>
                  </a:ext>
                </a:extLst>
              </p:cNvPr>
              <p:cNvSpPr/>
              <p:nvPr/>
            </p:nvSpPr>
            <p:spPr>
              <a:xfrm>
                <a:off x="1383436" y="3963823"/>
                <a:ext cx="27351" cy="50572"/>
              </a:xfrm>
              <a:custGeom>
                <a:avLst/>
                <a:gdLst/>
                <a:ahLst/>
                <a:cxnLst/>
                <a:rect l="l" t="t" r="r" b="b"/>
                <a:pathLst>
                  <a:path w="6202" h="11474" fill="none" extrusionOk="0">
                    <a:moveTo>
                      <a:pt x="22" y="11474"/>
                    </a:moveTo>
                    <a:cubicBezTo>
                      <a:pt x="22" y="11474"/>
                      <a:pt x="0" y="5735"/>
                      <a:pt x="4440" y="6297"/>
                    </a:cubicBezTo>
                    <a:cubicBezTo>
                      <a:pt x="4440" y="6297"/>
                      <a:pt x="2134" y="3149"/>
                      <a:pt x="6202" y="1"/>
                    </a:cubicBez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77" name="Google Shape;7780;p71">
                <a:extLst>
                  <a:ext uri="{FF2B5EF4-FFF2-40B4-BE49-F238E27FC236}">
                    <a16:creationId xmlns:a16="http://schemas.microsoft.com/office/drawing/2014/main" id="{3A691D23-F063-B99C-E7BA-FB68DE90B296}"/>
                  </a:ext>
                </a:extLst>
              </p:cNvPr>
              <p:cNvSpPr/>
              <p:nvPr/>
            </p:nvSpPr>
            <p:spPr>
              <a:xfrm>
                <a:off x="1398461" y="4014391"/>
                <a:ext cx="12132" cy="31518"/>
              </a:xfrm>
              <a:custGeom>
                <a:avLst/>
                <a:gdLst/>
                <a:ahLst/>
                <a:cxnLst/>
                <a:rect l="l" t="t" r="r" b="b"/>
                <a:pathLst>
                  <a:path w="2751" h="7151" fill="none" extrusionOk="0">
                    <a:moveTo>
                      <a:pt x="2751" y="1"/>
                    </a:moveTo>
                    <a:cubicBezTo>
                      <a:pt x="2751" y="1"/>
                      <a:pt x="0" y="2963"/>
                      <a:pt x="1806" y="7151"/>
                    </a:cubicBez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78" name="Google Shape;7781;p71">
                <a:extLst>
                  <a:ext uri="{FF2B5EF4-FFF2-40B4-BE49-F238E27FC236}">
                    <a16:creationId xmlns:a16="http://schemas.microsoft.com/office/drawing/2014/main" id="{054B10DA-1872-9AD5-F38F-77C0B1003F4C}"/>
                  </a:ext>
                </a:extLst>
              </p:cNvPr>
              <p:cNvSpPr/>
              <p:nvPr/>
            </p:nvSpPr>
            <p:spPr>
              <a:xfrm>
                <a:off x="1424264" y="4012138"/>
                <a:ext cx="35284" cy="21165"/>
              </a:xfrm>
              <a:custGeom>
                <a:avLst/>
                <a:gdLst/>
                <a:ahLst/>
                <a:cxnLst/>
                <a:rect l="l" t="t" r="r" b="b"/>
                <a:pathLst>
                  <a:path w="8001" h="4802" fill="none" extrusionOk="0">
                    <a:moveTo>
                      <a:pt x="8000" y="512"/>
                    </a:moveTo>
                    <a:cubicBezTo>
                      <a:pt x="3783" y="1"/>
                      <a:pt x="1978" y="4087"/>
                      <a:pt x="1978" y="4087"/>
                    </a:cubicBezTo>
                    <a:cubicBezTo>
                      <a:pt x="1978" y="4087"/>
                      <a:pt x="858" y="3598"/>
                      <a:pt x="0" y="4802"/>
                    </a:cubicBez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79" name="Google Shape;7782;p71">
                <a:extLst>
                  <a:ext uri="{FF2B5EF4-FFF2-40B4-BE49-F238E27FC236}">
                    <a16:creationId xmlns:a16="http://schemas.microsoft.com/office/drawing/2014/main" id="{282CE1D9-0705-CBF0-4EA3-9D84D0D19FCB}"/>
                  </a:ext>
                </a:extLst>
              </p:cNvPr>
              <p:cNvSpPr/>
              <p:nvPr/>
            </p:nvSpPr>
            <p:spPr>
              <a:xfrm>
                <a:off x="1397156" y="3942280"/>
                <a:ext cx="31183" cy="17449"/>
              </a:xfrm>
              <a:custGeom>
                <a:avLst/>
                <a:gdLst/>
                <a:ahLst/>
                <a:cxnLst/>
                <a:rect l="l" t="t" r="r" b="b"/>
                <a:pathLst>
                  <a:path w="7071" h="3959" fill="none" extrusionOk="0">
                    <a:moveTo>
                      <a:pt x="7070" y="1"/>
                    </a:moveTo>
                    <a:cubicBezTo>
                      <a:pt x="7070" y="1"/>
                      <a:pt x="2802" y="3959"/>
                      <a:pt x="1" y="1"/>
                    </a:cubicBez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0" name="Google Shape;7783;p71">
                <a:extLst>
                  <a:ext uri="{FF2B5EF4-FFF2-40B4-BE49-F238E27FC236}">
                    <a16:creationId xmlns:a16="http://schemas.microsoft.com/office/drawing/2014/main" id="{BBFD5802-839F-BAEF-3D63-E349521F6FF6}"/>
                  </a:ext>
                </a:extLst>
              </p:cNvPr>
              <p:cNvSpPr/>
              <p:nvPr/>
            </p:nvSpPr>
            <p:spPr>
              <a:xfrm>
                <a:off x="1428334" y="3973727"/>
                <a:ext cx="31214" cy="15378"/>
              </a:xfrm>
              <a:custGeom>
                <a:avLst/>
                <a:gdLst/>
                <a:ahLst/>
                <a:cxnLst/>
                <a:rect l="l" t="t" r="r" b="b"/>
                <a:pathLst>
                  <a:path w="7078" h="3489" fill="none" extrusionOk="0">
                    <a:moveTo>
                      <a:pt x="0" y="1125"/>
                    </a:moveTo>
                    <a:cubicBezTo>
                      <a:pt x="0" y="1125"/>
                      <a:pt x="4411" y="1"/>
                      <a:pt x="7077" y="3488"/>
                    </a:cubicBezTo>
                  </a:path>
                </a:pathLst>
              </a:custGeom>
              <a:noFill/>
              <a:ln w="9525" cap="rnd" cmpd="sng">
                <a:solidFill>
                  <a:srgbClr val="29702A"/>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1" name="Google Shape;7784;p71">
                <a:extLst>
                  <a:ext uri="{FF2B5EF4-FFF2-40B4-BE49-F238E27FC236}">
                    <a16:creationId xmlns:a16="http://schemas.microsoft.com/office/drawing/2014/main" id="{12CAD176-25B3-EEF1-9C06-F9E3281AD2FB}"/>
                  </a:ext>
                </a:extLst>
              </p:cNvPr>
              <p:cNvSpPr/>
              <p:nvPr/>
            </p:nvSpPr>
            <p:spPr>
              <a:xfrm>
                <a:off x="1468924" y="3907967"/>
                <a:ext cx="40704" cy="51312"/>
              </a:xfrm>
              <a:custGeom>
                <a:avLst/>
                <a:gdLst/>
                <a:ahLst/>
                <a:cxnLst/>
                <a:rect l="l" t="t" r="r" b="b"/>
                <a:pathLst>
                  <a:path w="9230" h="11642" fill="none" extrusionOk="0">
                    <a:moveTo>
                      <a:pt x="0" y="1"/>
                    </a:moveTo>
                    <a:cubicBezTo>
                      <a:pt x="0" y="1"/>
                      <a:pt x="9229" y="570"/>
                      <a:pt x="6647" y="11641"/>
                    </a:cubicBezTo>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2" name="Google Shape;7785;p71">
                <a:extLst>
                  <a:ext uri="{FF2B5EF4-FFF2-40B4-BE49-F238E27FC236}">
                    <a16:creationId xmlns:a16="http://schemas.microsoft.com/office/drawing/2014/main" id="{8FD51B21-21D1-8BA2-B6A3-F89FCD955015}"/>
                  </a:ext>
                </a:extLst>
              </p:cNvPr>
              <p:cNvSpPr/>
              <p:nvPr/>
            </p:nvSpPr>
            <p:spPr>
              <a:xfrm>
                <a:off x="1469021" y="3877824"/>
                <a:ext cx="26561" cy="25035"/>
              </a:xfrm>
              <a:custGeom>
                <a:avLst/>
                <a:gdLst/>
                <a:ahLst/>
                <a:cxnLst/>
                <a:rect l="l" t="t" r="r" b="b"/>
                <a:pathLst>
                  <a:path w="6023" h="5680" fill="none" extrusionOk="0">
                    <a:moveTo>
                      <a:pt x="6023" y="1795"/>
                    </a:moveTo>
                    <a:cubicBezTo>
                      <a:pt x="6023" y="1795"/>
                      <a:pt x="0" y="0"/>
                      <a:pt x="0" y="5680"/>
                    </a:cubicBezTo>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3" name="Google Shape;7786;p71">
                <a:extLst>
                  <a:ext uri="{FF2B5EF4-FFF2-40B4-BE49-F238E27FC236}">
                    <a16:creationId xmlns:a16="http://schemas.microsoft.com/office/drawing/2014/main" id="{894D7AAD-280C-3C94-EAB5-AAB0B13839A3}"/>
                  </a:ext>
                </a:extLst>
              </p:cNvPr>
              <p:cNvSpPr/>
              <p:nvPr/>
            </p:nvSpPr>
            <p:spPr>
              <a:xfrm>
                <a:off x="1513434" y="3881663"/>
                <a:ext cx="8710" cy="21196"/>
              </a:xfrm>
              <a:custGeom>
                <a:avLst/>
                <a:gdLst/>
                <a:ahLst/>
                <a:cxnLst/>
                <a:rect l="l" t="t" r="r" b="b"/>
                <a:pathLst>
                  <a:path w="1975" h="4809" fill="none" extrusionOk="0">
                    <a:moveTo>
                      <a:pt x="1975" y="1"/>
                    </a:moveTo>
                    <a:cubicBezTo>
                      <a:pt x="1975" y="1"/>
                      <a:pt x="1975" y="2730"/>
                      <a:pt x="1" y="4809"/>
                    </a:cubicBezTo>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4" name="Google Shape;7787;p71">
                <a:extLst>
                  <a:ext uri="{FF2B5EF4-FFF2-40B4-BE49-F238E27FC236}">
                    <a16:creationId xmlns:a16="http://schemas.microsoft.com/office/drawing/2014/main" id="{3636A603-E7BA-222A-65E2-7EFE57EADC1E}"/>
                  </a:ext>
                </a:extLst>
              </p:cNvPr>
              <p:cNvSpPr/>
              <p:nvPr/>
            </p:nvSpPr>
            <p:spPr>
              <a:xfrm>
                <a:off x="1517778" y="3963823"/>
                <a:ext cx="27355" cy="50572"/>
              </a:xfrm>
              <a:custGeom>
                <a:avLst/>
                <a:gdLst/>
                <a:ahLst/>
                <a:cxnLst/>
                <a:rect l="l" t="t" r="r" b="b"/>
                <a:pathLst>
                  <a:path w="6203" h="11474" fill="none" extrusionOk="0">
                    <a:moveTo>
                      <a:pt x="6181" y="11474"/>
                    </a:moveTo>
                    <a:cubicBezTo>
                      <a:pt x="6181" y="11474"/>
                      <a:pt x="6202" y="5735"/>
                      <a:pt x="1767" y="6297"/>
                    </a:cubicBezTo>
                    <a:cubicBezTo>
                      <a:pt x="1767" y="6297"/>
                      <a:pt x="4068" y="3149"/>
                      <a:pt x="1" y="1"/>
                    </a:cubicBezTo>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5" name="Google Shape;7788;p71">
                <a:extLst>
                  <a:ext uri="{FF2B5EF4-FFF2-40B4-BE49-F238E27FC236}">
                    <a16:creationId xmlns:a16="http://schemas.microsoft.com/office/drawing/2014/main" id="{9038837B-A1D2-1ED5-7659-C4B8E83648D5}"/>
                  </a:ext>
                </a:extLst>
              </p:cNvPr>
              <p:cNvSpPr/>
              <p:nvPr/>
            </p:nvSpPr>
            <p:spPr>
              <a:xfrm>
                <a:off x="1517990" y="4014391"/>
                <a:ext cx="12119" cy="31518"/>
              </a:xfrm>
              <a:custGeom>
                <a:avLst/>
                <a:gdLst/>
                <a:ahLst/>
                <a:cxnLst/>
                <a:rect l="l" t="t" r="r" b="b"/>
                <a:pathLst>
                  <a:path w="2748" h="7151" fill="none" extrusionOk="0">
                    <a:moveTo>
                      <a:pt x="0" y="1"/>
                    </a:moveTo>
                    <a:cubicBezTo>
                      <a:pt x="0" y="1"/>
                      <a:pt x="2747" y="2963"/>
                      <a:pt x="942" y="7151"/>
                    </a:cubicBezTo>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6" name="Google Shape;7789;p71">
                <a:extLst>
                  <a:ext uri="{FF2B5EF4-FFF2-40B4-BE49-F238E27FC236}">
                    <a16:creationId xmlns:a16="http://schemas.microsoft.com/office/drawing/2014/main" id="{0D608C9C-7A9D-116C-06FC-A4BF67528A23}"/>
                  </a:ext>
                </a:extLst>
              </p:cNvPr>
              <p:cNvSpPr/>
              <p:nvPr/>
            </p:nvSpPr>
            <p:spPr>
              <a:xfrm>
                <a:off x="1469021" y="4012138"/>
                <a:ext cx="35298" cy="21165"/>
              </a:xfrm>
              <a:custGeom>
                <a:avLst/>
                <a:gdLst/>
                <a:ahLst/>
                <a:cxnLst/>
                <a:rect l="l" t="t" r="r" b="b"/>
                <a:pathLst>
                  <a:path w="8004" h="4802" fill="none" extrusionOk="0">
                    <a:moveTo>
                      <a:pt x="0" y="512"/>
                    </a:moveTo>
                    <a:cubicBezTo>
                      <a:pt x="4217" y="1"/>
                      <a:pt x="6023" y="4087"/>
                      <a:pt x="6023" y="4087"/>
                    </a:cubicBezTo>
                    <a:cubicBezTo>
                      <a:pt x="6023" y="4087"/>
                      <a:pt x="7143" y="3598"/>
                      <a:pt x="8004" y="4802"/>
                    </a:cubicBezTo>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7" name="Google Shape;7790;p71">
                <a:extLst>
                  <a:ext uri="{FF2B5EF4-FFF2-40B4-BE49-F238E27FC236}">
                    <a16:creationId xmlns:a16="http://schemas.microsoft.com/office/drawing/2014/main" id="{1C4C5E7C-6BDC-446E-4E48-BBE6E3E00B99}"/>
                  </a:ext>
                </a:extLst>
              </p:cNvPr>
              <p:cNvSpPr/>
              <p:nvPr/>
            </p:nvSpPr>
            <p:spPr>
              <a:xfrm>
                <a:off x="1500244" y="3942280"/>
                <a:ext cx="31183" cy="17449"/>
              </a:xfrm>
              <a:custGeom>
                <a:avLst/>
                <a:gdLst/>
                <a:ahLst/>
                <a:cxnLst/>
                <a:rect l="l" t="t" r="r" b="b"/>
                <a:pathLst>
                  <a:path w="7071" h="3959" fill="none" extrusionOk="0">
                    <a:moveTo>
                      <a:pt x="1" y="1"/>
                    </a:moveTo>
                    <a:cubicBezTo>
                      <a:pt x="1" y="1"/>
                      <a:pt x="4265" y="3959"/>
                      <a:pt x="7070" y="1"/>
                    </a:cubicBezTo>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8" name="Google Shape;7791;p71">
                <a:extLst>
                  <a:ext uri="{FF2B5EF4-FFF2-40B4-BE49-F238E27FC236}">
                    <a16:creationId xmlns:a16="http://schemas.microsoft.com/office/drawing/2014/main" id="{7CBDEC81-67C8-DAA8-3F49-3F6C876A1EC4}"/>
                  </a:ext>
                </a:extLst>
              </p:cNvPr>
              <p:cNvSpPr/>
              <p:nvPr/>
            </p:nvSpPr>
            <p:spPr>
              <a:xfrm>
                <a:off x="1469021" y="3973727"/>
                <a:ext cx="31227" cy="15378"/>
              </a:xfrm>
              <a:custGeom>
                <a:avLst/>
                <a:gdLst/>
                <a:ahLst/>
                <a:cxnLst/>
                <a:rect l="l" t="t" r="r" b="b"/>
                <a:pathLst>
                  <a:path w="7081" h="3489" fill="none" extrusionOk="0">
                    <a:moveTo>
                      <a:pt x="7081" y="1125"/>
                    </a:moveTo>
                    <a:cubicBezTo>
                      <a:pt x="7081" y="1125"/>
                      <a:pt x="2670" y="1"/>
                      <a:pt x="0" y="3488"/>
                    </a:cubicBezTo>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89" name="Google Shape;7792;p71">
                <a:extLst>
                  <a:ext uri="{FF2B5EF4-FFF2-40B4-BE49-F238E27FC236}">
                    <a16:creationId xmlns:a16="http://schemas.microsoft.com/office/drawing/2014/main" id="{E38B219A-1115-C8D6-5F1B-9B7188D4C629}"/>
                  </a:ext>
                </a:extLst>
              </p:cNvPr>
              <p:cNvSpPr/>
              <p:nvPr/>
            </p:nvSpPr>
            <p:spPr>
              <a:xfrm>
                <a:off x="1504314" y="3910479"/>
                <a:ext cx="51950" cy="15131"/>
              </a:xfrm>
              <a:custGeom>
                <a:avLst/>
                <a:gdLst/>
                <a:ahLst/>
                <a:cxnLst/>
                <a:rect l="l" t="t" r="r" b="b"/>
                <a:pathLst>
                  <a:path w="11780" h="3433" fill="none" extrusionOk="0">
                    <a:moveTo>
                      <a:pt x="11780" y="2663"/>
                    </a:moveTo>
                    <a:cubicBezTo>
                      <a:pt x="8420" y="0"/>
                      <a:pt x="5162" y="3433"/>
                      <a:pt x="5162" y="3433"/>
                    </a:cubicBezTo>
                    <a:cubicBezTo>
                      <a:pt x="5162" y="3433"/>
                      <a:pt x="4473" y="387"/>
                      <a:pt x="1" y="1653"/>
                    </a:cubicBezTo>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90" name="Google Shape;7793;p71">
                <a:extLst>
                  <a:ext uri="{FF2B5EF4-FFF2-40B4-BE49-F238E27FC236}">
                    <a16:creationId xmlns:a16="http://schemas.microsoft.com/office/drawing/2014/main" id="{277EF734-36E7-13C6-CF73-3715757A0C7E}"/>
                  </a:ext>
                </a:extLst>
              </p:cNvPr>
              <p:cNvSpPr/>
              <p:nvPr/>
            </p:nvSpPr>
            <p:spPr>
              <a:xfrm>
                <a:off x="1469738" y="3847100"/>
                <a:ext cx="99150" cy="224346"/>
              </a:xfrm>
              <a:custGeom>
                <a:avLst/>
                <a:gdLst/>
                <a:ahLst/>
                <a:cxnLst/>
                <a:rect l="l" t="t" r="r" b="b"/>
                <a:pathLst>
                  <a:path w="22483" h="50901" fill="none" extrusionOk="0">
                    <a:moveTo>
                      <a:pt x="99" y="2729"/>
                    </a:moveTo>
                    <a:cubicBezTo>
                      <a:pt x="150" y="2383"/>
                      <a:pt x="237" y="2040"/>
                      <a:pt x="354" y="1711"/>
                    </a:cubicBezTo>
                    <a:cubicBezTo>
                      <a:pt x="744" y="675"/>
                      <a:pt x="1503" y="1"/>
                      <a:pt x="2900" y="1"/>
                    </a:cubicBezTo>
                    <a:cubicBezTo>
                      <a:pt x="4516" y="1"/>
                      <a:pt x="5282" y="913"/>
                      <a:pt x="5600" y="2229"/>
                    </a:cubicBezTo>
                    <a:cubicBezTo>
                      <a:pt x="9040" y="1682"/>
                      <a:pt x="12151" y="4356"/>
                      <a:pt x="12130" y="7840"/>
                    </a:cubicBezTo>
                    <a:cubicBezTo>
                      <a:pt x="12130" y="7997"/>
                      <a:pt x="12119" y="8150"/>
                      <a:pt x="12108" y="8300"/>
                    </a:cubicBezTo>
                    <a:cubicBezTo>
                      <a:pt x="14541" y="7307"/>
                      <a:pt x="17335" y="7957"/>
                      <a:pt x="19082" y="9923"/>
                    </a:cubicBezTo>
                    <a:cubicBezTo>
                      <a:pt x="20826" y="11889"/>
                      <a:pt x="21140" y="14742"/>
                      <a:pt x="19867" y="17040"/>
                    </a:cubicBezTo>
                    <a:cubicBezTo>
                      <a:pt x="21552" y="18379"/>
                      <a:pt x="22482" y="20454"/>
                      <a:pt x="22362" y="22603"/>
                    </a:cubicBezTo>
                    <a:cubicBezTo>
                      <a:pt x="22242" y="24755"/>
                      <a:pt x="21089" y="26714"/>
                      <a:pt x="19265" y="27860"/>
                    </a:cubicBezTo>
                    <a:cubicBezTo>
                      <a:pt x="20440" y="29308"/>
                      <a:pt x="20896" y="31205"/>
                      <a:pt x="20512" y="33029"/>
                    </a:cubicBezTo>
                    <a:cubicBezTo>
                      <a:pt x="20126" y="34853"/>
                      <a:pt x="18940" y="36407"/>
                      <a:pt x="17284" y="37257"/>
                    </a:cubicBezTo>
                    <a:cubicBezTo>
                      <a:pt x="17310" y="37487"/>
                      <a:pt x="17321" y="37720"/>
                      <a:pt x="17324" y="37950"/>
                    </a:cubicBezTo>
                    <a:cubicBezTo>
                      <a:pt x="17321" y="40766"/>
                      <a:pt x="15420" y="43225"/>
                      <a:pt x="12699" y="43940"/>
                    </a:cubicBezTo>
                    <a:cubicBezTo>
                      <a:pt x="11710" y="46782"/>
                      <a:pt x="8664" y="48350"/>
                      <a:pt x="5778" y="47507"/>
                    </a:cubicBezTo>
                    <a:cubicBezTo>
                      <a:pt x="5647" y="49434"/>
                      <a:pt x="4958" y="50900"/>
                      <a:pt x="2900" y="50900"/>
                    </a:cubicBezTo>
                    <a:cubicBezTo>
                      <a:pt x="0" y="50900"/>
                      <a:pt x="40" y="48390"/>
                      <a:pt x="0" y="48401"/>
                    </a:cubicBezTo>
                    <a:cubicBezTo>
                      <a:pt x="0" y="48401"/>
                      <a:pt x="69" y="2722"/>
                      <a:pt x="99" y="2729"/>
                    </a:cubicBezTo>
                    <a:close/>
                  </a:path>
                </a:pathLst>
              </a:custGeom>
              <a:noFill/>
              <a:ln w="9525" cap="flat" cmpd="sng">
                <a:solidFill>
                  <a:srgbClr val="29702A"/>
                </a:solidFill>
                <a:prstDash val="solid"/>
                <a:miter lim="3647"/>
                <a:headEnd type="none" w="sm" len="sm"/>
                <a:tailEnd type="none" w="sm" len="sm"/>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grpSp>
        <p:sp>
          <p:nvSpPr>
            <p:cNvPr id="57" name="Google Shape;7794;p71">
              <a:extLst>
                <a:ext uri="{FF2B5EF4-FFF2-40B4-BE49-F238E27FC236}">
                  <a16:creationId xmlns:a16="http://schemas.microsoft.com/office/drawing/2014/main" id="{E480E8EF-B9E6-00B7-5402-094EFF9DAF4B}"/>
                </a:ext>
              </a:extLst>
            </p:cNvPr>
            <p:cNvSpPr/>
            <p:nvPr/>
          </p:nvSpPr>
          <p:spPr>
            <a:xfrm>
              <a:off x="2008060" y="4212384"/>
              <a:ext cx="24537" cy="23585"/>
            </a:xfrm>
            <a:custGeom>
              <a:avLst/>
              <a:gdLst/>
              <a:ahLst/>
              <a:cxnLst/>
              <a:rect l="l" t="t" r="r" b="b"/>
              <a:pathLst>
                <a:path w="5564" h="5351" extrusionOk="0">
                  <a:moveTo>
                    <a:pt x="2887" y="0"/>
                  </a:moveTo>
                  <a:cubicBezTo>
                    <a:pt x="2190" y="0"/>
                    <a:pt x="1506" y="271"/>
                    <a:pt x="996" y="783"/>
                  </a:cubicBezTo>
                  <a:cubicBezTo>
                    <a:pt x="230" y="1550"/>
                    <a:pt x="0" y="2699"/>
                    <a:pt x="416" y="3698"/>
                  </a:cubicBezTo>
                  <a:cubicBezTo>
                    <a:pt x="828" y="4698"/>
                    <a:pt x="1806" y="5351"/>
                    <a:pt x="2886" y="5351"/>
                  </a:cubicBezTo>
                  <a:cubicBezTo>
                    <a:pt x="4363" y="5351"/>
                    <a:pt x="5560" y="4150"/>
                    <a:pt x="5563" y="2677"/>
                  </a:cubicBezTo>
                  <a:cubicBezTo>
                    <a:pt x="5560" y="1593"/>
                    <a:pt x="4911" y="619"/>
                    <a:pt x="3911" y="203"/>
                  </a:cubicBezTo>
                  <a:cubicBezTo>
                    <a:pt x="3580" y="67"/>
                    <a:pt x="3232" y="0"/>
                    <a:pt x="2887" y="0"/>
                  </a:cubicBezTo>
                  <a:close/>
                </a:path>
              </a:pathLst>
            </a:custGeom>
            <a:solidFill>
              <a:srgbClr val="213B55"/>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58" name="Google Shape;7795;p71">
              <a:extLst>
                <a:ext uri="{FF2B5EF4-FFF2-40B4-BE49-F238E27FC236}">
                  <a16:creationId xmlns:a16="http://schemas.microsoft.com/office/drawing/2014/main" id="{DD3DC3C1-E708-5D7D-8FE4-245C9EBCD630}"/>
                </a:ext>
              </a:extLst>
            </p:cNvPr>
            <p:cNvSpPr/>
            <p:nvPr/>
          </p:nvSpPr>
          <p:spPr>
            <a:xfrm>
              <a:off x="1545645" y="4049730"/>
              <a:ext cx="24520" cy="23576"/>
            </a:xfrm>
            <a:custGeom>
              <a:avLst/>
              <a:gdLst/>
              <a:ahLst/>
              <a:cxnLst/>
              <a:rect l="l" t="t" r="r" b="b"/>
              <a:pathLst>
                <a:path w="5560" h="5349" extrusionOk="0">
                  <a:moveTo>
                    <a:pt x="2886" y="1"/>
                  </a:moveTo>
                  <a:cubicBezTo>
                    <a:pt x="1806" y="1"/>
                    <a:pt x="828" y="654"/>
                    <a:pt x="416" y="1653"/>
                  </a:cubicBezTo>
                  <a:cubicBezTo>
                    <a:pt x="0" y="2649"/>
                    <a:pt x="230" y="3802"/>
                    <a:pt x="996" y="4564"/>
                  </a:cubicBezTo>
                  <a:cubicBezTo>
                    <a:pt x="1506" y="5077"/>
                    <a:pt x="2190" y="5349"/>
                    <a:pt x="2886" y="5349"/>
                  </a:cubicBezTo>
                  <a:cubicBezTo>
                    <a:pt x="3232" y="5349"/>
                    <a:pt x="3580" y="5282"/>
                    <a:pt x="3911" y="5144"/>
                  </a:cubicBezTo>
                  <a:cubicBezTo>
                    <a:pt x="4910" y="4732"/>
                    <a:pt x="5560" y="3758"/>
                    <a:pt x="5560" y="2675"/>
                  </a:cubicBezTo>
                  <a:cubicBezTo>
                    <a:pt x="5560" y="1197"/>
                    <a:pt x="4363" y="1"/>
                    <a:pt x="2886" y="1"/>
                  </a:cubicBezTo>
                  <a:close/>
                </a:path>
              </a:pathLst>
            </a:custGeom>
            <a:solidFill>
              <a:srgbClr val="CFD9E0"/>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59" name="Google Shape;7796;p71">
              <a:extLst>
                <a:ext uri="{FF2B5EF4-FFF2-40B4-BE49-F238E27FC236}">
                  <a16:creationId xmlns:a16="http://schemas.microsoft.com/office/drawing/2014/main" id="{02DD08C0-1C6E-39D5-6D8B-98EFC35830B6}"/>
                </a:ext>
              </a:extLst>
            </p:cNvPr>
            <p:cNvSpPr/>
            <p:nvPr/>
          </p:nvSpPr>
          <p:spPr>
            <a:xfrm>
              <a:off x="1231521" y="3947489"/>
              <a:ext cx="24524" cy="23576"/>
            </a:xfrm>
            <a:custGeom>
              <a:avLst/>
              <a:gdLst/>
              <a:ahLst/>
              <a:cxnLst/>
              <a:rect l="l" t="t" r="r" b="b"/>
              <a:pathLst>
                <a:path w="5561" h="5349" extrusionOk="0">
                  <a:moveTo>
                    <a:pt x="2886" y="1"/>
                  </a:moveTo>
                  <a:cubicBezTo>
                    <a:pt x="1803" y="1"/>
                    <a:pt x="829" y="650"/>
                    <a:pt x="413" y="1649"/>
                  </a:cubicBezTo>
                  <a:cubicBezTo>
                    <a:pt x="1" y="2649"/>
                    <a:pt x="227" y="3798"/>
                    <a:pt x="993" y="4564"/>
                  </a:cubicBezTo>
                  <a:cubicBezTo>
                    <a:pt x="1505" y="5076"/>
                    <a:pt x="2189" y="5349"/>
                    <a:pt x="2884" y="5349"/>
                  </a:cubicBezTo>
                  <a:cubicBezTo>
                    <a:pt x="3229" y="5349"/>
                    <a:pt x="3576" y="5282"/>
                    <a:pt x="3908" y="5144"/>
                  </a:cubicBezTo>
                  <a:cubicBezTo>
                    <a:pt x="4907" y="4732"/>
                    <a:pt x="5560" y="3758"/>
                    <a:pt x="5560" y="2674"/>
                  </a:cubicBezTo>
                  <a:cubicBezTo>
                    <a:pt x="5560" y="1197"/>
                    <a:pt x="4364" y="1"/>
                    <a:pt x="2886" y="1"/>
                  </a:cubicBezTo>
                  <a:close/>
                </a:path>
              </a:pathLst>
            </a:custGeom>
            <a:solidFill>
              <a:srgbClr val="CFD9E0"/>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0" name="Google Shape;7797;p71">
              <a:extLst>
                <a:ext uri="{FF2B5EF4-FFF2-40B4-BE49-F238E27FC236}">
                  <a16:creationId xmlns:a16="http://schemas.microsoft.com/office/drawing/2014/main" id="{25E0F913-44D4-B21E-04B7-0994E7EE98A5}"/>
                </a:ext>
              </a:extLst>
            </p:cNvPr>
            <p:cNvSpPr/>
            <p:nvPr/>
          </p:nvSpPr>
          <p:spPr>
            <a:xfrm>
              <a:off x="834100" y="4046742"/>
              <a:ext cx="24520" cy="23580"/>
            </a:xfrm>
            <a:custGeom>
              <a:avLst/>
              <a:gdLst/>
              <a:ahLst/>
              <a:cxnLst/>
              <a:rect l="l" t="t" r="r" b="b"/>
              <a:pathLst>
                <a:path w="5560" h="5350" extrusionOk="0">
                  <a:moveTo>
                    <a:pt x="2674" y="0"/>
                  </a:moveTo>
                  <a:cubicBezTo>
                    <a:pt x="1197" y="0"/>
                    <a:pt x="0" y="1197"/>
                    <a:pt x="0" y="2674"/>
                  </a:cubicBezTo>
                  <a:cubicBezTo>
                    <a:pt x="0" y="3758"/>
                    <a:pt x="653" y="4732"/>
                    <a:pt x="1653" y="5147"/>
                  </a:cubicBezTo>
                  <a:cubicBezTo>
                    <a:pt x="1983" y="5284"/>
                    <a:pt x="2329" y="5350"/>
                    <a:pt x="2673" y="5350"/>
                  </a:cubicBezTo>
                  <a:cubicBezTo>
                    <a:pt x="3369" y="5350"/>
                    <a:pt x="4054" y="5078"/>
                    <a:pt x="4567" y="4567"/>
                  </a:cubicBezTo>
                  <a:cubicBezTo>
                    <a:pt x="5330" y="3801"/>
                    <a:pt x="5559" y="2649"/>
                    <a:pt x="5147" y="1653"/>
                  </a:cubicBezTo>
                  <a:cubicBezTo>
                    <a:pt x="4731" y="653"/>
                    <a:pt x="3757" y="0"/>
                    <a:pt x="2674" y="0"/>
                  </a:cubicBezTo>
                  <a:close/>
                </a:path>
              </a:pathLst>
            </a:custGeom>
            <a:solidFill>
              <a:srgbClr val="667E92"/>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1" name="Google Shape;7798;p71">
              <a:extLst>
                <a:ext uri="{FF2B5EF4-FFF2-40B4-BE49-F238E27FC236}">
                  <a16:creationId xmlns:a16="http://schemas.microsoft.com/office/drawing/2014/main" id="{A7922E4A-E17F-3710-0819-91C7A8964700}"/>
                </a:ext>
              </a:extLst>
            </p:cNvPr>
            <p:cNvSpPr/>
            <p:nvPr/>
          </p:nvSpPr>
          <p:spPr>
            <a:xfrm>
              <a:off x="834100" y="3849652"/>
              <a:ext cx="24520" cy="23580"/>
            </a:xfrm>
            <a:custGeom>
              <a:avLst/>
              <a:gdLst/>
              <a:ahLst/>
              <a:cxnLst/>
              <a:rect l="l" t="t" r="r" b="b"/>
              <a:pathLst>
                <a:path w="5560" h="5350" extrusionOk="0">
                  <a:moveTo>
                    <a:pt x="2674" y="1"/>
                  </a:moveTo>
                  <a:cubicBezTo>
                    <a:pt x="1197" y="1"/>
                    <a:pt x="0" y="1197"/>
                    <a:pt x="0" y="2675"/>
                  </a:cubicBezTo>
                  <a:cubicBezTo>
                    <a:pt x="0" y="3758"/>
                    <a:pt x="653" y="4732"/>
                    <a:pt x="1653" y="5144"/>
                  </a:cubicBezTo>
                  <a:cubicBezTo>
                    <a:pt x="1984" y="5282"/>
                    <a:pt x="2331" y="5349"/>
                    <a:pt x="2676" y="5349"/>
                  </a:cubicBezTo>
                  <a:cubicBezTo>
                    <a:pt x="3371" y="5349"/>
                    <a:pt x="4055" y="5077"/>
                    <a:pt x="4567" y="4564"/>
                  </a:cubicBezTo>
                  <a:cubicBezTo>
                    <a:pt x="5330" y="3802"/>
                    <a:pt x="5559" y="2649"/>
                    <a:pt x="5147" y="1650"/>
                  </a:cubicBezTo>
                  <a:cubicBezTo>
                    <a:pt x="4731" y="650"/>
                    <a:pt x="3757" y="1"/>
                    <a:pt x="2674" y="1"/>
                  </a:cubicBezTo>
                  <a:close/>
                </a:path>
              </a:pathLst>
            </a:custGeom>
            <a:solidFill>
              <a:srgbClr val="E6EBEF"/>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2" name="Google Shape;7799;p71">
              <a:extLst>
                <a:ext uri="{FF2B5EF4-FFF2-40B4-BE49-F238E27FC236}">
                  <a16:creationId xmlns:a16="http://schemas.microsoft.com/office/drawing/2014/main" id="{72958ADF-8F30-AD3D-9DA4-888ADCDC522A}"/>
                </a:ext>
              </a:extLst>
            </p:cNvPr>
            <p:cNvSpPr/>
            <p:nvPr/>
          </p:nvSpPr>
          <p:spPr>
            <a:xfrm>
              <a:off x="1668053" y="3947489"/>
              <a:ext cx="24520" cy="23576"/>
            </a:xfrm>
            <a:custGeom>
              <a:avLst/>
              <a:gdLst/>
              <a:ahLst/>
              <a:cxnLst/>
              <a:rect l="l" t="t" r="r" b="b"/>
              <a:pathLst>
                <a:path w="5560" h="5349" extrusionOk="0">
                  <a:moveTo>
                    <a:pt x="2882" y="1"/>
                  </a:moveTo>
                  <a:cubicBezTo>
                    <a:pt x="1802" y="1"/>
                    <a:pt x="828" y="650"/>
                    <a:pt x="412" y="1649"/>
                  </a:cubicBezTo>
                  <a:cubicBezTo>
                    <a:pt x="0" y="2649"/>
                    <a:pt x="226" y="3798"/>
                    <a:pt x="993" y="4564"/>
                  </a:cubicBezTo>
                  <a:cubicBezTo>
                    <a:pt x="1502" y="5076"/>
                    <a:pt x="2187" y="5349"/>
                    <a:pt x="2883" y="5349"/>
                  </a:cubicBezTo>
                  <a:cubicBezTo>
                    <a:pt x="3228" y="5349"/>
                    <a:pt x="3576" y="5282"/>
                    <a:pt x="3907" y="5144"/>
                  </a:cubicBezTo>
                  <a:cubicBezTo>
                    <a:pt x="4907" y="4732"/>
                    <a:pt x="5556" y="3758"/>
                    <a:pt x="5560" y="2674"/>
                  </a:cubicBezTo>
                  <a:cubicBezTo>
                    <a:pt x="5560" y="1197"/>
                    <a:pt x="4360" y="1"/>
                    <a:pt x="2882" y="1"/>
                  </a:cubicBezTo>
                  <a:close/>
                </a:path>
              </a:pathLst>
            </a:custGeom>
            <a:solidFill>
              <a:srgbClr val="CFD9E0"/>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3" name="Google Shape;7800;p71">
              <a:extLst>
                <a:ext uri="{FF2B5EF4-FFF2-40B4-BE49-F238E27FC236}">
                  <a16:creationId xmlns:a16="http://schemas.microsoft.com/office/drawing/2014/main" id="{DF6E057E-D042-D047-F51C-AE703B8868DD}"/>
                </a:ext>
              </a:extLst>
            </p:cNvPr>
            <p:cNvSpPr/>
            <p:nvPr/>
          </p:nvSpPr>
          <p:spPr>
            <a:xfrm>
              <a:off x="889649" y="3678195"/>
              <a:ext cx="23589" cy="23576"/>
            </a:xfrm>
            <a:custGeom>
              <a:avLst/>
              <a:gdLst/>
              <a:ahLst/>
              <a:cxnLst/>
              <a:rect l="l" t="t" r="r" b="b"/>
              <a:pathLst>
                <a:path w="5349" h="5349" extrusionOk="0">
                  <a:moveTo>
                    <a:pt x="2674" y="0"/>
                  </a:moveTo>
                  <a:cubicBezTo>
                    <a:pt x="1197" y="0"/>
                    <a:pt x="0" y="1197"/>
                    <a:pt x="0" y="2674"/>
                  </a:cubicBezTo>
                  <a:cubicBezTo>
                    <a:pt x="0" y="4152"/>
                    <a:pt x="1197" y="5348"/>
                    <a:pt x="2674" y="5348"/>
                  </a:cubicBezTo>
                  <a:cubicBezTo>
                    <a:pt x="4152" y="5348"/>
                    <a:pt x="5348" y="4152"/>
                    <a:pt x="5348" y="2674"/>
                  </a:cubicBezTo>
                  <a:cubicBezTo>
                    <a:pt x="5348" y="1197"/>
                    <a:pt x="4152" y="0"/>
                    <a:pt x="2674" y="0"/>
                  </a:cubicBezTo>
                  <a:close/>
                </a:path>
              </a:pathLst>
            </a:custGeom>
            <a:solidFill>
              <a:srgbClr val="E3E9ED"/>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4" name="Google Shape;7801;p71">
              <a:extLst>
                <a:ext uri="{FF2B5EF4-FFF2-40B4-BE49-F238E27FC236}">
                  <a16:creationId xmlns:a16="http://schemas.microsoft.com/office/drawing/2014/main" id="{4A7D0074-8FD1-D53F-EC54-395D90E41610}"/>
                </a:ext>
              </a:extLst>
            </p:cNvPr>
            <p:cNvSpPr/>
            <p:nvPr/>
          </p:nvSpPr>
          <p:spPr>
            <a:xfrm>
              <a:off x="1357708" y="3848642"/>
              <a:ext cx="24542" cy="23585"/>
            </a:xfrm>
            <a:custGeom>
              <a:avLst/>
              <a:gdLst/>
              <a:ahLst/>
              <a:cxnLst/>
              <a:rect l="l" t="t" r="r" b="b"/>
              <a:pathLst>
                <a:path w="5565" h="5351" extrusionOk="0">
                  <a:moveTo>
                    <a:pt x="2890" y="0"/>
                  </a:moveTo>
                  <a:cubicBezTo>
                    <a:pt x="1807" y="0"/>
                    <a:pt x="833" y="653"/>
                    <a:pt x="417" y="1653"/>
                  </a:cubicBezTo>
                  <a:cubicBezTo>
                    <a:pt x="1" y="2652"/>
                    <a:pt x="231" y="3801"/>
                    <a:pt x="997" y="4567"/>
                  </a:cubicBezTo>
                  <a:cubicBezTo>
                    <a:pt x="1509" y="5080"/>
                    <a:pt x="2193" y="5350"/>
                    <a:pt x="2888" y="5350"/>
                  </a:cubicBezTo>
                  <a:cubicBezTo>
                    <a:pt x="3233" y="5350"/>
                    <a:pt x="3580" y="5284"/>
                    <a:pt x="3912" y="5147"/>
                  </a:cubicBezTo>
                  <a:cubicBezTo>
                    <a:pt x="4911" y="4731"/>
                    <a:pt x="5564" y="3757"/>
                    <a:pt x="5564" y="2678"/>
                  </a:cubicBezTo>
                  <a:cubicBezTo>
                    <a:pt x="5564" y="1200"/>
                    <a:pt x="4364" y="0"/>
                    <a:pt x="2890" y="0"/>
                  </a:cubicBezTo>
                  <a:close/>
                </a:path>
              </a:pathLst>
            </a:custGeom>
            <a:solidFill>
              <a:srgbClr val="CFD9E0"/>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5" name="Google Shape;7802;p71">
              <a:extLst>
                <a:ext uri="{FF2B5EF4-FFF2-40B4-BE49-F238E27FC236}">
                  <a16:creationId xmlns:a16="http://schemas.microsoft.com/office/drawing/2014/main" id="{F2614700-4A6C-080D-7B12-DE59D908FB05}"/>
                </a:ext>
              </a:extLst>
            </p:cNvPr>
            <p:cNvSpPr/>
            <p:nvPr/>
          </p:nvSpPr>
          <p:spPr>
            <a:xfrm>
              <a:off x="1357708" y="4049730"/>
              <a:ext cx="24542" cy="23585"/>
            </a:xfrm>
            <a:custGeom>
              <a:avLst/>
              <a:gdLst/>
              <a:ahLst/>
              <a:cxnLst/>
              <a:rect l="l" t="t" r="r" b="b"/>
              <a:pathLst>
                <a:path w="5565" h="5351" extrusionOk="0">
                  <a:moveTo>
                    <a:pt x="2890" y="1"/>
                  </a:moveTo>
                  <a:cubicBezTo>
                    <a:pt x="1807" y="1"/>
                    <a:pt x="833" y="654"/>
                    <a:pt x="417" y="1653"/>
                  </a:cubicBezTo>
                  <a:cubicBezTo>
                    <a:pt x="1" y="2653"/>
                    <a:pt x="231" y="3802"/>
                    <a:pt x="997" y="4568"/>
                  </a:cubicBezTo>
                  <a:cubicBezTo>
                    <a:pt x="1510" y="5078"/>
                    <a:pt x="2195" y="5350"/>
                    <a:pt x="2891" y="5350"/>
                  </a:cubicBezTo>
                  <a:cubicBezTo>
                    <a:pt x="3235" y="5350"/>
                    <a:pt x="3581" y="5284"/>
                    <a:pt x="3912" y="5148"/>
                  </a:cubicBezTo>
                  <a:cubicBezTo>
                    <a:pt x="4911" y="4732"/>
                    <a:pt x="5564" y="3758"/>
                    <a:pt x="5564" y="2675"/>
                  </a:cubicBezTo>
                  <a:cubicBezTo>
                    <a:pt x="5564" y="1197"/>
                    <a:pt x="4364" y="1"/>
                    <a:pt x="2890" y="1"/>
                  </a:cubicBezTo>
                  <a:close/>
                </a:path>
              </a:pathLst>
            </a:custGeom>
            <a:solidFill>
              <a:srgbClr val="CFD9E0"/>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6" name="Google Shape;7803;p71">
              <a:extLst>
                <a:ext uri="{FF2B5EF4-FFF2-40B4-BE49-F238E27FC236}">
                  <a16:creationId xmlns:a16="http://schemas.microsoft.com/office/drawing/2014/main" id="{7AFF2AB3-00D3-73B3-89A6-C3669D1E0E4F}"/>
                </a:ext>
              </a:extLst>
            </p:cNvPr>
            <p:cNvSpPr/>
            <p:nvPr/>
          </p:nvSpPr>
          <p:spPr>
            <a:xfrm>
              <a:off x="889649" y="4212384"/>
              <a:ext cx="24520" cy="23585"/>
            </a:xfrm>
            <a:custGeom>
              <a:avLst/>
              <a:gdLst/>
              <a:ahLst/>
              <a:cxnLst/>
              <a:rect l="l" t="t" r="r" b="b"/>
              <a:pathLst>
                <a:path w="5560" h="5351" extrusionOk="0">
                  <a:moveTo>
                    <a:pt x="2674" y="0"/>
                  </a:moveTo>
                  <a:cubicBezTo>
                    <a:pt x="2328" y="0"/>
                    <a:pt x="1980" y="67"/>
                    <a:pt x="1649" y="203"/>
                  </a:cubicBezTo>
                  <a:cubicBezTo>
                    <a:pt x="650" y="619"/>
                    <a:pt x="0" y="1593"/>
                    <a:pt x="0" y="2677"/>
                  </a:cubicBezTo>
                  <a:cubicBezTo>
                    <a:pt x="0" y="4150"/>
                    <a:pt x="1197" y="5351"/>
                    <a:pt x="2674" y="5351"/>
                  </a:cubicBezTo>
                  <a:cubicBezTo>
                    <a:pt x="3754" y="5351"/>
                    <a:pt x="4732" y="4698"/>
                    <a:pt x="5144" y="3698"/>
                  </a:cubicBezTo>
                  <a:cubicBezTo>
                    <a:pt x="5560" y="2699"/>
                    <a:pt x="5330" y="1550"/>
                    <a:pt x="4568" y="783"/>
                  </a:cubicBezTo>
                  <a:cubicBezTo>
                    <a:pt x="4055" y="271"/>
                    <a:pt x="3370" y="0"/>
                    <a:pt x="2674" y="0"/>
                  </a:cubicBezTo>
                  <a:close/>
                </a:path>
              </a:pathLst>
            </a:custGeom>
            <a:solidFill>
              <a:srgbClr val="E4E9ED"/>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7" name="Google Shape;7804;p71">
              <a:extLst>
                <a:ext uri="{FF2B5EF4-FFF2-40B4-BE49-F238E27FC236}">
                  <a16:creationId xmlns:a16="http://schemas.microsoft.com/office/drawing/2014/main" id="{E651A7FD-E0A6-CACD-330F-4C553C703464}"/>
                </a:ext>
              </a:extLst>
            </p:cNvPr>
            <p:cNvSpPr/>
            <p:nvPr/>
          </p:nvSpPr>
          <p:spPr>
            <a:xfrm>
              <a:off x="2008060" y="3678195"/>
              <a:ext cx="24537" cy="23576"/>
            </a:xfrm>
            <a:custGeom>
              <a:avLst/>
              <a:gdLst/>
              <a:ahLst/>
              <a:cxnLst/>
              <a:rect l="l" t="t" r="r" b="b"/>
              <a:pathLst>
                <a:path w="5564" h="5349" extrusionOk="0">
                  <a:moveTo>
                    <a:pt x="2886" y="0"/>
                  </a:moveTo>
                  <a:cubicBezTo>
                    <a:pt x="1806" y="0"/>
                    <a:pt x="828" y="650"/>
                    <a:pt x="416" y="1649"/>
                  </a:cubicBezTo>
                  <a:cubicBezTo>
                    <a:pt x="0" y="2649"/>
                    <a:pt x="230" y="3802"/>
                    <a:pt x="996" y="4564"/>
                  </a:cubicBezTo>
                  <a:cubicBezTo>
                    <a:pt x="1506" y="5076"/>
                    <a:pt x="2190" y="5349"/>
                    <a:pt x="2887" y="5349"/>
                  </a:cubicBezTo>
                  <a:cubicBezTo>
                    <a:pt x="3232" y="5349"/>
                    <a:pt x="3580" y="5282"/>
                    <a:pt x="3911" y="5144"/>
                  </a:cubicBezTo>
                  <a:cubicBezTo>
                    <a:pt x="4911" y="4732"/>
                    <a:pt x="5560" y="3758"/>
                    <a:pt x="5563" y="2674"/>
                  </a:cubicBezTo>
                  <a:cubicBezTo>
                    <a:pt x="5560" y="1197"/>
                    <a:pt x="4363" y="0"/>
                    <a:pt x="2886" y="0"/>
                  </a:cubicBezTo>
                  <a:close/>
                </a:path>
              </a:pathLst>
            </a:custGeom>
            <a:solidFill>
              <a:srgbClr val="A5B7C5"/>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8" name="Google Shape;7805;p71">
              <a:extLst>
                <a:ext uri="{FF2B5EF4-FFF2-40B4-BE49-F238E27FC236}">
                  <a16:creationId xmlns:a16="http://schemas.microsoft.com/office/drawing/2014/main" id="{D0CC4FD6-6E50-FA8A-B36B-E3DE713F314D}"/>
                </a:ext>
              </a:extLst>
            </p:cNvPr>
            <p:cNvSpPr/>
            <p:nvPr/>
          </p:nvSpPr>
          <p:spPr>
            <a:xfrm>
              <a:off x="1548251" y="3848642"/>
              <a:ext cx="24520" cy="23580"/>
            </a:xfrm>
            <a:custGeom>
              <a:avLst/>
              <a:gdLst/>
              <a:ahLst/>
              <a:cxnLst/>
              <a:rect l="l" t="t" r="r" b="b"/>
              <a:pathLst>
                <a:path w="5560" h="5350" extrusionOk="0">
                  <a:moveTo>
                    <a:pt x="2886" y="0"/>
                  </a:moveTo>
                  <a:cubicBezTo>
                    <a:pt x="1806" y="0"/>
                    <a:pt x="828" y="653"/>
                    <a:pt x="416" y="1653"/>
                  </a:cubicBezTo>
                  <a:cubicBezTo>
                    <a:pt x="0" y="2652"/>
                    <a:pt x="230" y="3801"/>
                    <a:pt x="996" y="4567"/>
                  </a:cubicBezTo>
                  <a:cubicBezTo>
                    <a:pt x="1507" y="5078"/>
                    <a:pt x="2192" y="5350"/>
                    <a:pt x="2890" y="5350"/>
                  </a:cubicBezTo>
                  <a:cubicBezTo>
                    <a:pt x="3234" y="5350"/>
                    <a:pt x="3581" y="5283"/>
                    <a:pt x="3911" y="5147"/>
                  </a:cubicBezTo>
                  <a:cubicBezTo>
                    <a:pt x="4910" y="4731"/>
                    <a:pt x="5560" y="3757"/>
                    <a:pt x="5560" y="2678"/>
                  </a:cubicBezTo>
                  <a:cubicBezTo>
                    <a:pt x="5560" y="1200"/>
                    <a:pt x="4363" y="0"/>
                    <a:pt x="2886" y="0"/>
                  </a:cubicBezTo>
                  <a:close/>
                </a:path>
              </a:pathLst>
            </a:custGeom>
            <a:solidFill>
              <a:srgbClr val="CFD9E0"/>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69" name="Google Shape;7806;p71">
              <a:extLst>
                <a:ext uri="{FF2B5EF4-FFF2-40B4-BE49-F238E27FC236}">
                  <a16:creationId xmlns:a16="http://schemas.microsoft.com/office/drawing/2014/main" id="{5A506137-6E7E-23AC-11E0-4A4A8A7D52B1}"/>
                </a:ext>
              </a:extLst>
            </p:cNvPr>
            <p:cNvSpPr/>
            <p:nvPr/>
          </p:nvSpPr>
          <p:spPr>
            <a:xfrm>
              <a:off x="2069063" y="3847033"/>
              <a:ext cx="24520" cy="23585"/>
            </a:xfrm>
            <a:custGeom>
              <a:avLst/>
              <a:gdLst/>
              <a:ahLst/>
              <a:cxnLst/>
              <a:rect l="l" t="t" r="r" b="b"/>
              <a:pathLst>
                <a:path w="5560" h="5351" extrusionOk="0">
                  <a:moveTo>
                    <a:pt x="2886" y="0"/>
                  </a:moveTo>
                  <a:cubicBezTo>
                    <a:pt x="1806" y="0"/>
                    <a:pt x="828" y="653"/>
                    <a:pt x="416" y="1653"/>
                  </a:cubicBezTo>
                  <a:cubicBezTo>
                    <a:pt x="0" y="2652"/>
                    <a:pt x="230" y="3801"/>
                    <a:pt x="993" y="4567"/>
                  </a:cubicBezTo>
                  <a:cubicBezTo>
                    <a:pt x="1505" y="5080"/>
                    <a:pt x="2190" y="5351"/>
                    <a:pt x="2887" y="5351"/>
                  </a:cubicBezTo>
                  <a:cubicBezTo>
                    <a:pt x="3232" y="5351"/>
                    <a:pt x="3580" y="5284"/>
                    <a:pt x="3911" y="5148"/>
                  </a:cubicBezTo>
                  <a:cubicBezTo>
                    <a:pt x="4910" y="4732"/>
                    <a:pt x="5560" y="3758"/>
                    <a:pt x="5560" y="2678"/>
                  </a:cubicBezTo>
                  <a:cubicBezTo>
                    <a:pt x="5560" y="1200"/>
                    <a:pt x="4363" y="0"/>
                    <a:pt x="2886" y="0"/>
                  </a:cubicBezTo>
                  <a:close/>
                </a:path>
              </a:pathLst>
            </a:custGeom>
            <a:solidFill>
              <a:srgbClr val="445D73"/>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sp>
          <p:nvSpPr>
            <p:cNvPr id="70" name="Google Shape;7807;p71">
              <a:extLst>
                <a:ext uri="{FF2B5EF4-FFF2-40B4-BE49-F238E27FC236}">
                  <a16:creationId xmlns:a16="http://schemas.microsoft.com/office/drawing/2014/main" id="{222DB5A3-F7FB-5EF3-1761-8A4325FAA79A}"/>
                </a:ext>
              </a:extLst>
            </p:cNvPr>
            <p:cNvSpPr/>
            <p:nvPr/>
          </p:nvSpPr>
          <p:spPr>
            <a:xfrm>
              <a:off x="2069063" y="4046870"/>
              <a:ext cx="24520" cy="23576"/>
            </a:xfrm>
            <a:custGeom>
              <a:avLst/>
              <a:gdLst/>
              <a:ahLst/>
              <a:cxnLst/>
              <a:rect l="l" t="t" r="r" b="b"/>
              <a:pathLst>
                <a:path w="5560" h="5349" extrusionOk="0">
                  <a:moveTo>
                    <a:pt x="2886" y="0"/>
                  </a:moveTo>
                  <a:cubicBezTo>
                    <a:pt x="1806" y="0"/>
                    <a:pt x="828" y="650"/>
                    <a:pt x="416" y="1649"/>
                  </a:cubicBezTo>
                  <a:cubicBezTo>
                    <a:pt x="0" y="2649"/>
                    <a:pt x="230" y="3802"/>
                    <a:pt x="993" y="4564"/>
                  </a:cubicBezTo>
                  <a:cubicBezTo>
                    <a:pt x="1505" y="5076"/>
                    <a:pt x="2190" y="5349"/>
                    <a:pt x="2887" y="5349"/>
                  </a:cubicBezTo>
                  <a:cubicBezTo>
                    <a:pt x="3232" y="5349"/>
                    <a:pt x="3580" y="5282"/>
                    <a:pt x="3911" y="5144"/>
                  </a:cubicBezTo>
                  <a:cubicBezTo>
                    <a:pt x="4910" y="4732"/>
                    <a:pt x="5560" y="3758"/>
                    <a:pt x="5560" y="2674"/>
                  </a:cubicBezTo>
                  <a:cubicBezTo>
                    <a:pt x="5560" y="1197"/>
                    <a:pt x="4363" y="0"/>
                    <a:pt x="2886" y="0"/>
                  </a:cubicBezTo>
                  <a:close/>
                </a:path>
              </a:pathLst>
            </a:custGeom>
            <a:solidFill>
              <a:srgbClr val="869FB1"/>
            </a:solidFill>
            <a:ln>
              <a:solidFill>
                <a:srgbClr val="29702A"/>
              </a:solidFill>
            </a:ln>
          </p:spPr>
          <p:txBody>
            <a:bodyPr spcFirstLastPara="1" wrap="square" lIns="121900" tIns="121900" rIns="121900" bIns="121900"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2267" b="0" i="0" u="none" strike="noStrike" kern="1200" cap="none" spc="0" normalizeH="0" baseline="0" noProof="0">
                <a:ln>
                  <a:noFill/>
                </a:ln>
                <a:solidFill>
                  <a:srgbClr val="29702A"/>
                </a:solidFill>
                <a:effectLst/>
                <a:uLnTx/>
                <a:uFillTx/>
                <a:latin typeface="Times New Roman"/>
                <a:ea typeface="+mn-ea"/>
                <a:cs typeface="+mn-cs"/>
              </a:endParaRPr>
            </a:p>
          </p:txBody>
        </p:sp>
      </p:grpSp>
    </p:spTree>
    <p:extLst>
      <p:ext uri="{BB962C8B-B14F-4D97-AF65-F5344CB8AC3E}">
        <p14:creationId xmlns:p14="http://schemas.microsoft.com/office/powerpoint/2010/main" val="66209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3CC6E-940B-BB0C-C19A-0A4F432F879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90E5ECC-E64C-6702-FE9F-BB6002ACD185}"/>
              </a:ext>
            </a:extLst>
          </p:cNvPr>
          <p:cNvSpPr/>
          <p:nvPr/>
        </p:nvSpPr>
        <p:spPr>
          <a:xfrm>
            <a:off x="190124" y="1876087"/>
            <a:ext cx="1152280" cy="3736773"/>
          </a:xfrm>
          <a:prstGeom prst="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vert="vert270" lIns="91440" tIns="45720" rIns="91440" bIns="45720" rtlCol="0" anchor="ctr"/>
          <a:lstStyle/>
          <a:p>
            <a:pPr algn="ctr"/>
            <a:r>
              <a:rPr lang="lv-LV" sz="2400" b="1" dirty="0">
                <a:latin typeface="Verdana"/>
                <a:ea typeface="Verdana"/>
              </a:rPr>
              <a:t> VARAM piedāvātas strukturālas reformas</a:t>
            </a:r>
            <a:endParaRPr lang="lv-LV" b="1" dirty="0">
              <a:solidFill>
                <a:schemeClr val="bg1"/>
              </a:solidFill>
              <a:latin typeface="Verdana" panose="020B0604030504040204" pitchFamily="34" charset="0"/>
              <a:ea typeface="Verdana" panose="020B0604030504040204" pitchFamily="34" charset="0"/>
            </a:endParaRPr>
          </a:p>
        </p:txBody>
      </p:sp>
      <p:sp>
        <p:nvSpPr>
          <p:cNvPr id="7" name="Arrow: Right 6">
            <a:extLst>
              <a:ext uri="{FF2B5EF4-FFF2-40B4-BE49-F238E27FC236}">
                <a16:creationId xmlns:a16="http://schemas.microsoft.com/office/drawing/2014/main" id="{663144C1-2A4B-85B4-0095-824EB4F3B82E}"/>
              </a:ext>
            </a:extLst>
          </p:cNvPr>
          <p:cNvSpPr/>
          <p:nvPr/>
        </p:nvSpPr>
        <p:spPr>
          <a:xfrm>
            <a:off x="1383638" y="2386595"/>
            <a:ext cx="708670" cy="304245"/>
          </a:xfrm>
          <a:prstGeom prst="rightArrow">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19" name="Group 18">
            <a:extLst>
              <a:ext uri="{FF2B5EF4-FFF2-40B4-BE49-F238E27FC236}">
                <a16:creationId xmlns:a16="http://schemas.microsoft.com/office/drawing/2014/main" id="{EDBD8295-C77A-9343-E2F6-298809AFCAA2}"/>
              </a:ext>
            </a:extLst>
          </p:cNvPr>
          <p:cNvGrpSpPr/>
          <p:nvPr/>
        </p:nvGrpSpPr>
        <p:grpSpPr>
          <a:xfrm>
            <a:off x="2223436" y="1511680"/>
            <a:ext cx="9455468" cy="3137667"/>
            <a:chOff x="2012878" y="3607477"/>
            <a:chExt cx="9974055" cy="1867594"/>
          </a:xfrm>
        </p:grpSpPr>
        <p:grpSp>
          <p:nvGrpSpPr>
            <p:cNvPr id="16" name="Group 15">
              <a:extLst>
                <a:ext uri="{FF2B5EF4-FFF2-40B4-BE49-F238E27FC236}">
                  <a16:creationId xmlns:a16="http://schemas.microsoft.com/office/drawing/2014/main" id="{7DF66FB0-AE10-6568-8FAF-014CCEF4F6B3}"/>
                </a:ext>
              </a:extLst>
            </p:cNvPr>
            <p:cNvGrpSpPr/>
            <p:nvPr/>
          </p:nvGrpSpPr>
          <p:grpSpPr>
            <a:xfrm>
              <a:off x="2012878" y="3607477"/>
              <a:ext cx="9974055" cy="1867594"/>
              <a:chOff x="1982896" y="3735970"/>
              <a:chExt cx="9974055" cy="1867594"/>
            </a:xfrm>
          </p:grpSpPr>
          <p:sp>
            <p:nvSpPr>
              <p:cNvPr id="10" name="Rectangle 9">
                <a:extLst>
                  <a:ext uri="{FF2B5EF4-FFF2-40B4-BE49-F238E27FC236}">
                    <a16:creationId xmlns:a16="http://schemas.microsoft.com/office/drawing/2014/main" id="{ABB5ED4E-ABFD-AE9D-BF69-6E05C22681BB}"/>
                  </a:ext>
                </a:extLst>
              </p:cNvPr>
              <p:cNvSpPr/>
              <p:nvPr/>
            </p:nvSpPr>
            <p:spPr>
              <a:xfrm>
                <a:off x="1993607" y="3937532"/>
                <a:ext cx="9952632" cy="166603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400" dirty="0">
                  <a:solidFill>
                    <a:srgbClr val="002060"/>
                  </a:solidFill>
                  <a:highlight>
                    <a:srgbClr val="FFFF00"/>
                  </a:highlight>
                  <a:latin typeface="Verdana"/>
                  <a:ea typeface="Verdana"/>
                </a:endParaRPr>
              </a:p>
            </p:txBody>
          </p:sp>
          <p:sp>
            <p:nvSpPr>
              <p:cNvPr id="11" name="Rectangle 10">
                <a:extLst>
                  <a:ext uri="{FF2B5EF4-FFF2-40B4-BE49-F238E27FC236}">
                    <a16:creationId xmlns:a16="http://schemas.microsoft.com/office/drawing/2014/main" id="{552E3E6A-9640-2692-65B9-828E92D4B5D8}"/>
                  </a:ext>
                </a:extLst>
              </p:cNvPr>
              <p:cNvSpPr/>
              <p:nvPr/>
            </p:nvSpPr>
            <p:spPr>
              <a:xfrm>
                <a:off x="1982896" y="3735970"/>
                <a:ext cx="9974055" cy="200117"/>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400" b="1" dirty="0">
                  <a:solidFill>
                    <a:schemeClr val="bg1"/>
                  </a:solidFill>
                  <a:latin typeface="Verdana" panose="020B0604030504040204" pitchFamily="34" charset="0"/>
                  <a:ea typeface="Verdana" panose="020B0604030504040204" pitchFamily="34" charset="0"/>
                </a:endParaRPr>
              </a:p>
            </p:txBody>
          </p:sp>
        </p:grpSp>
        <p:sp>
          <p:nvSpPr>
            <p:cNvPr id="18" name="TextBox 17">
              <a:extLst>
                <a:ext uri="{FF2B5EF4-FFF2-40B4-BE49-F238E27FC236}">
                  <a16:creationId xmlns:a16="http://schemas.microsoft.com/office/drawing/2014/main" id="{44B42AC3-42A0-C0A4-DD34-5A188518134D}"/>
                </a:ext>
              </a:extLst>
            </p:cNvPr>
            <p:cNvSpPr txBox="1"/>
            <p:nvPr/>
          </p:nvSpPr>
          <p:spPr>
            <a:xfrm>
              <a:off x="2045012" y="3858224"/>
              <a:ext cx="9931209" cy="1580048"/>
            </a:xfrm>
            <a:prstGeom prst="rect">
              <a:avLst/>
            </a:prstGeom>
            <a:noFill/>
          </p:spPr>
          <p:txBody>
            <a:bodyPr wrap="square">
              <a:spAutoFit/>
            </a:bodyPr>
            <a:lstStyle/>
            <a:p>
              <a:pPr algn="just"/>
              <a:r>
                <a:rPr lang="lv-LV" sz="1850" dirty="0">
                  <a:latin typeface="Verdana" panose="020B0604030504040204" pitchFamily="34" charset="0"/>
                  <a:ea typeface="Verdana" panose="020B0604030504040204" pitchFamily="34" charset="0"/>
                </a:rPr>
                <a:t>VARAM piedāvā ieviest vienotu pieeju dokumentu pārvaldības procesos valsts pārvaldē, attīstot Vienota dokumentu vadības centra darbības modeli.</a:t>
              </a:r>
            </a:p>
            <a:p>
              <a:pPr algn="just"/>
              <a:endParaRPr lang="lv-LV" sz="1850" dirty="0">
                <a:latin typeface="Verdana" panose="020B0604030504040204" pitchFamily="34" charset="0"/>
                <a:ea typeface="Verdana" panose="020B0604030504040204" pitchFamily="34" charset="0"/>
              </a:endParaRPr>
            </a:p>
            <a:p>
              <a:pPr algn="just"/>
              <a:r>
                <a:rPr lang="lv-LV" sz="1850" dirty="0">
                  <a:latin typeface="Verdana" panose="020B0604030504040204" pitchFamily="34" charset="0"/>
                  <a:ea typeface="Verdana" panose="020B0604030504040204" pitchFamily="34" charset="0"/>
                </a:rPr>
                <a:t>Informatīvais ziņojums "Par vienotu pieeju dokumentu pārvaldības procesos" (25-TA-1413) ir izskatīts MK 30.09.2025 sēdē (MK protokols Nr. 40 28. §).</a:t>
              </a:r>
            </a:p>
            <a:p>
              <a:pPr algn="just"/>
              <a:endParaRPr lang="lv-LV" sz="1850" dirty="0">
                <a:latin typeface="Verdana" panose="020B0604030504040204" pitchFamily="34" charset="0"/>
                <a:ea typeface="Verdana" panose="020B0604030504040204" pitchFamily="34" charset="0"/>
              </a:endParaRPr>
            </a:p>
            <a:p>
              <a:pPr algn="just"/>
              <a:r>
                <a:rPr lang="lv-LV" sz="1850" dirty="0">
                  <a:latin typeface="Verdana" panose="020B0604030504040204" pitchFamily="34" charset="0"/>
                  <a:ea typeface="Verdana" panose="020B0604030504040204" pitchFamily="34" charset="0"/>
                </a:rPr>
                <a:t>Izstrādāta ERAF projekta pase (TAP 26-TA-30), saskaņošanas TAP portālā. Tiek veikts pētījums par valsts pārvaldes iestāžu DVS un dokumentu pārvaldības procesiem un apkopoti dati Konceptuālā ziņojuma sagatavošanai.</a:t>
              </a:r>
              <a:endParaRPr lang="es-ES" sz="1850" dirty="0">
                <a:latin typeface="Verdana" panose="020B0604030504040204" pitchFamily="34" charset="0"/>
                <a:ea typeface="Verdana" panose="020B0604030504040204" pitchFamily="34" charset="0"/>
              </a:endParaRPr>
            </a:p>
          </p:txBody>
        </p:sp>
        <p:sp>
          <p:nvSpPr>
            <p:cNvPr id="21" name="TextBox 20">
              <a:extLst>
                <a:ext uri="{FF2B5EF4-FFF2-40B4-BE49-F238E27FC236}">
                  <a16:creationId xmlns:a16="http://schemas.microsoft.com/office/drawing/2014/main" id="{20EA7DBD-4BC0-7F56-6146-37D53C9C0013}"/>
                </a:ext>
              </a:extLst>
            </p:cNvPr>
            <p:cNvSpPr txBox="1"/>
            <p:nvPr/>
          </p:nvSpPr>
          <p:spPr>
            <a:xfrm>
              <a:off x="7113841" y="3990439"/>
              <a:ext cx="4730707" cy="307777"/>
            </a:xfrm>
            <a:prstGeom prst="rect">
              <a:avLst/>
            </a:prstGeom>
            <a:noFill/>
          </p:spPr>
          <p:txBody>
            <a:bodyPr wrap="square">
              <a:spAutoFit/>
            </a:bodyPr>
            <a:lstStyle/>
            <a:p>
              <a:pPr algn="ctr"/>
              <a:endParaRPr lang="lv-LV" sz="1400" dirty="0">
                <a:solidFill>
                  <a:schemeClr val="accent1">
                    <a:lumMod val="50000"/>
                  </a:schemeClr>
                </a:solidFill>
                <a:latin typeface="Verdana" panose="020B0604030504040204" pitchFamily="34" charset="0"/>
                <a:ea typeface="Verdana" panose="020B0604030504040204" pitchFamily="34" charset="0"/>
              </a:endParaRPr>
            </a:p>
          </p:txBody>
        </p:sp>
      </p:grpSp>
      <p:sp>
        <p:nvSpPr>
          <p:cNvPr id="2" name="TextBox 1">
            <a:extLst>
              <a:ext uri="{FF2B5EF4-FFF2-40B4-BE49-F238E27FC236}">
                <a16:creationId xmlns:a16="http://schemas.microsoft.com/office/drawing/2014/main" id="{44B4B78B-F791-69C2-1A46-89A86222302D}"/>
              </a:ext>
            </a:extLst>
          </p:cNvPr>
          <p:cNvSpPr txBox="1"/>
          <p:nvPr/>
        </p:nvSpPr>
        <p:spPr>
          <a:xfrm>
            <a:off x="1552956" y="237702"/>
            <a:ext cx="9684242" cy="954107"/>
          </a:xfrm>
          <a:prstGeom prst="rect">
            <a:avLst/>
          </a:prstGeom>
          <a:noFill/>
        </p:spPr>
        <p:txBody>
          <a:bodyPr wrap="square" rtlCol="0">
            <a:spAutoFit/>
          </a:bodyPr>
          <a:lstStyle/>
          <a:p>
            <a:pPr algn="ctr"/>
            <a:r>
              <a:rPr lang="lv-LV" sz="2800" b="1" dirty="0">
                <a:solidFill>
                  <a:srgbClr val="006600"/>
                </a:solidFill>
                <a:latin typeface="Verdana" panose="020B0604030504040204" pitchFamily="34" charset="0"/>
                <a:ea typeface="Verdana" panose="020B0604030504040204" pitchFamily="34" charset="0"/>
              </a:rPr>
              <a:t>VARAM  </a:t>
            </a:r>
          </a:p>
          <a:p>
            <a:pPr algn="ctr"/>
            <a:r>
              <a:rPr lang="lv-LV" sz="2800" b="1" dirty="0">
                <a:solidFill>
                  <a:srgbClr val="006600"/>
                </a:solidFill>
                <a:latin typeface="Verdana" panose="020B0604030504040204" pitchFamily="34" charset="0"/>
                <a:ea typeface="Verdana" panose="020B0604030504040204" pitchFamily="34" charset="0"/>
              </a:rPr>
              <a:t>strukturālās reformas</a:t>
            </a:r>
          </a:p>
        </p:txBody>
      </p:sp>
      <p:grpSp>
        <p:nvGrpSpPr>
          <p:cNvPr id="3" name="Group 2">
            <a:extLst>
              <a:ext uri="{FF2B5EF4-FFF2-40B4-BE49-F238E27FC236}">
                <a16:creationId xmlns:a16="http://schemas.microsoft.com/office/drawing/2014/main" id="{4B70AE97-3856-C418-395D-6FA91C6D6C1E}"/>
              </a:ext>
            </a:extLst>
          </p:cNvPr>
          <p:cNvGrpSpPr/>
          <p:nvPr/>
        </p:nvGrpSpPr>
        <p:grpSpPr>
          <a:xfrm>
            <a:off x="2233590" y="4547576"/>
            <a:ext cx="9455468" cy="1597486"/>
            <a:chOff x="2012878" y="3607476"/>
            <a:chExt cx="9974055" cy="1944646"/>
          </a:xfrm>
        </p:grpSpPr>
        <p:grpSp>
          <p:nvGrpSpPr>
            <p:cNvPr id="4" name="Group 3">
              <a:extLst>
                <a:ext uri="{FF2B5EF4-FFF2-40B4-BE49-F238E27FC236}">
                  <a16:creationId xmlns:a16="http://schemas.microsoft.com/office/drawing/2014/main" id="{E1AA55F5-AB8A-6E9F-F885-CDF6E93FB9BC}"/>
                </a:ext>
              </a:extLst>
            </p:cNvPr>
            <p:cNvGrpSpPr/>
            <p:nvPr/>
          </p:nvGrpSpPr>
          <p:grpSpPr>
            <a:xfrm>
              <a:off x="2012878" y="3607476"/>
              <a:ext cx="9974055" cy="1944646"/>
              <a:chOff x="1982896" y="3735969"/>
              <a:chExt cx="9974055" cy="1944646"/>
            </a:xfrm>
          </p:grpSpPr>
          <p:sp>
            <p:nvSpPr>
              <p:cNvPr id="9" name="Rectangle 8">
                <a:extLst>
                  <a:ext uri="{FF2B5EF4-FFF2-40B4-BE49-F238E27FC236}">
                    <a16:creationId xmlns:a16="http://schemas.microsoft.com/office/drawing/2014/main" id="{3AB291E4-0A59-F9C4-750F-1DFE75B52349}"/>
                  </a:ext>
                </a:extLst>
              </p:cNvPr>
              <p:cNvSpPr/>
              <p:nvPr/>
            </p:nvSpPr>
            <p:spPr>
              <a:xfrm>
                <a:off x="2004319" y="4014583"/>
                <a:ext cx="9952632" cy="166603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400" dirty="0">
                  <a:solidFill>
                    <a:srgbClr val="002060"/>
                  </a:solidFill>
                  <a:highlight>
                    <a:srgbClr val="FFFF00"/>
                  </a:highlight>
                  <a:latin typeface="Verdana"/>
                  <a:ea typeface="Verdana"/>
                </a:endParaRPr>
              </a:p>
            </p:txBody>
          </p:sp>
          <p:sp>
            <p:nvSpPr>
              <p:cNvPr id="12" name="Rectangle 11">
                <a:extLst>
                  <a:ext uri="{FF2B5EF4-FFF2-40B4-BE49-F238E27FC236}">
                    <a16:creationId xmlns:a16="http://schemas.microsoft.com/office/drawing/2014/main" id="{83920653-649E-360B-6571-B2936B4EF99D}"/>
                  </a:ext>
                </a:extLst>
              </p:cNvPr>
              <p:cNvSpPr/>
              <p:nvPr/>
            </p:nvSpPr>
            <p:spPr>
              <a:xfrm>
                <a:off x="1982896" y="3735969"/>
                <a:ext cx="9974055" cy="319708"/>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lv-LV" sz="1400" b="1" dirty="0">
                  <a:solidFill>
                    <a:schemeClr val="bg1"/>
                  </a:solidFill>
                  <a:latin typeface="Verdana" panose="020B0604030504040204" pitchFamily="34" charset="0"/>
                  <a:ea typeface="Verdana" panose="020B0604030504040204" pitchFamily="34" charset="0"/>
                </a:endParaRPr>
              </a:p>
            </p:txBody>
          </p:sp>
        </p:grpSp>
        <p:sp>
          <p:nvSpPr>
            <p:cNvPr id="5" name="TextBox 4">
              <a:extLst>
                <a:ext uri="{FF2B5EF4-FFF2-40B4-BE49-F238E27FC236}">
                  <a16:creationId xmlns:a16="http://schemas.microsoft.com/office/drawing/2014/main" id="{3DADFE85-FF72-28BC-7AD3-EBD00059F759}"/>
                </a:ext>
              </a:extLst>
            </p:cNvPr>
            <p:cNvSpPr txBox="1"/>
            <p:nvPr/>
          </p:nvSpPr>
          <p:spPr>
            <a:xfrm>
              <a:off x="2234474" y="3927184"/>
              <a:ext cx="8914680" cy="355944"/>
            </a:xfrm>
            <a:prstGeom prst="rect">
              <a:avLst/>
            </a:prstGeom>
            <a:noFill/>
          </p:spPr>
          <p:txBody>
            <a:bodyPr wrap="square">
              <a:spAutoFit/>
            </a:bodyPr>
            <a:lstStyle/>
            <a:p>
              <a:pPr algn="just"/>
              <a:endParaRPr lang="es-ES" sz="24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B5CDD2CE-C298-BA35-FAC9-5F1781C1DC76}"/>
                </a:ext>
              </a:extLst>
            </p:cNvPr>
            <p:cNvSpPr txBox="1"/>
            <p:nvPr/>
          </p:nvSpPr>
          <p:spPr>
            <a:xfrm>
              <a:off x="7113841" y="3990439"/>
              <a:ext cx="4730707" cy="307777"/>
            </a:xfrm>
            <a:prstGeom prst="rect">
              <a:avLst/>
            </a:prstGeom>
            <a:noFill/>
          </p:spPr>
          <p:txBody>
            <a:bodyPr wrap="square">
              <a:spAutoFit/>
            </a:bodyPr>
            <a:lstStyle/>
            <a:p>
              <a:pPr algn="ctr"/>
              <a:endParaRPr lang="lv-LV" sz="1400" dirty="0">
                <a:solidFill>
                  <a:schemeClr val="accent1">
                    <a:lumMod val="50000"/>
                  </a:schemeClr>
                </a:solidFill>
                <a:latin typeface="Verdana" panose="020B0604030504040204" pitchFamily="34" charset="0"/>
                <a:ea typeface="Verdana" panose="020B0604030504040204" pitchFamily="34" charset="0"/>
              </a:endParaRPr>
            </a:p>
          </p:txBody>
        </p:sp>
      </p:grpSp>
      <p:sp>
        <p:nvSpPr>
          <p:cNvPr id="13" name="Arrow: Right 12">
            <a:extLst>
              <a:ext uri="{FF2B5EF4-FFF2-40B4-BE49-F238E27FC236}">
                <a16:creationId xmlns:a16="http://schemas.microsoft.com/office/drawing/2014/main" id="{029AE651-7D70-8696-F0C0-573B5F6418FB}"/>
              </a:ext>
            </a:extLst>
          </p:cNvPr>
          <p:cNvSpPr/>
          <p:nvPr/>
        </p:nvSpPr>
        <p:spPr>
          <a:xfrm>
            <a:off x="1390211" y="4784541"/>
            <a:ext cx="708670" cy="304245"/>
          </a:xfrm>
          <a:prstGeom prst="rightArrow">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5" name="TextBox 14">
            <a:extLst>
              <a:ext uri="{FF2B5EF4-FFF2-40B4-BE49-F238E27FC236}">
                <a16:creationId xmlns:a16="http://schemas.microsoft.com/office/drawing/2014/main" id="{B212CEFF-514C-7EA6-069D-95E997DB319F}"/>
              </a:ext>
            </a:extLst>
          </p:cNvPr>
          <p:cNvSpPr txBox="1"/>
          <p:nvPr/>
        </p:nvSpPr>
        <p:spPr>
          <a:xfrm>
            <a:off x="2333795" y="5023050"/>
            <a:ext cx="9210127" cy="677108"/>
          </a:xfrm>
          <a:prstGeom prst="rect">
            <a:avLst/>
          </a:prstGeom>
          <a:noFill/>
        </p:spPr>
        <p:txBody>
          <a:bodyPr wrap="square">
            <a:spAutoFit/>
          </a:bodyPr>
          <a:lstStyle/>
          <a:p>
            <a:pPr algn="just"/>
            <a:r>
              <a:rPr lang="lv-LV" sz="1900" dirty="0">
                <a:latin typeface="Verdana" panose="020B0604030504040204" pitchFamily="34" charset="0"/>
                <a:ea typeface="Verdana" panose="020B0604030504040204" pitchFamily="34" charset="0"/>
              </a:rPr>
              <a:t>Latvijas Nacionālā botāniskā dārza pievienošana Dabas aizsardzības pārvaldei, kā vienojošu elementu izmantojot dabas izglītību ar 1.01.2026.</a:t>
            </a:r>
          </a:p>
        </p:txBody>
      </p:sp>
      <p:sp>
        <p:nvSpPr>
          <p:cNvPr id="14" name="Slide Number Placeholder 13">
            <a:extLst>
              <a:ext uri="{FF2B5EF4-FFF2-40B4-BE49-F238E27FC236}">
                <a16:creationId xmlns:a16="http://schemas.microsoft.com/office/drawing/2014/main" id="{A40E84D1-78C0-6A27-FD02-B7E872FB7D8B}"/>
              </a:ext>
            </a:extLst>
          </p:cNvPr>
          <p:cNvSpPr>
            <a:spLocks noGrp="1"/>
          </p:cNvSpPr>
          <p:nvPr>
            <p:ph type="sldNum" sz="quarter" idx="18"/>
          </p:nvPr>
        </p:nvSpPr>
        <p:spPr/>
        <p:txBody>
          <a:bodyPr/>
          <a:lstStyle/>
          <a:p>
            <a:fld id="{A4EC0522-D5CF-4FDD-85E3-6E22DB726A47}" type="slidenum">
              <a:rPr lang="en-US" altLang="lv-LV" smtClean="0"/>
              <a:pPr/>
              <a:t>8</a:t>
            </a:fld>
            <a:endParaRPr lang="en-US" altLang="lv-LV"/>
          </a:p>
        </p:txBody>
      </p:sp>
    </p:spTree>
    <p:extLst>
      <p:ext uri="{BB962C8B-B14F-4D97-AF65-F5344CB8AC3E}">
        <p14:creationId xmlns:p14="http://schemas.microsoft.com/office/powerpoint/2010/main" val="3147849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lack screen with green text&#10;&#10;AI-generated content may be incorrect.">
            <a:extLst>
              <a:ext uri="{FF2B5EF4-FFF2-40B4-BE49-F238E27FC236}">
                <a16:creationId xmlns:a16="http://schemas.microsoft.com/office/drawing/2014/main" id="{6B4DA723-7061-92C3-6B23-51623ADA1FBC}"/>
              </a:ext>
            </a:extLst>
          </p:cNvPr>
          <p:cNvPicPr>
            <a:picLocks noChangeAspect="1"/>
          </p:cNvPicPr>
          <p:nvPr/>
        </p:nvPicPr>
        <p:blipFill>
          <a:blip r:embed="rId3">
            <a:extLst>
              <a:ext uri="{BEBA8EAE-BF5A-486C-A8C5-ECC9F3942E4B}">
                <a14:imgProps xmlns:a14="http://schemas.microsoft.com/office/drawing/2010/main">
                  <a14:imgLayer r:embed="rId4">
                    <a14:imgEffect>
                      <a14:artisticPhotocopy trans="0"/>
                    </a14:imgEffect>
                  </a14:imgLayer>
                </a14:imgProps>
              </a:ext>
              <a:ext uri="{28A0092B-C50C-407E-A947-70E740481C1C}">
                <a14:useLocalDpi xmlns:a14="http://schemas.microsoft.com/office/drawing/2010/main" val="0"/>
              </a:ext>
            </a:extLst>
          </a:blip>
          <a:stretch>
            <a:fillRect/>
          </a:stretch>
        </p:blipFill>
        <p:spPr>
          <a:xfrm>
            <a:off x="183720" y="228600"/>
            <a:ext cx="12046085" cy="6172200"/>
          </a:xfrm>
          <a:prstGeom prst="rect">
            <a:avLst/>
          </a:prstGeom>
        </p:spPr>
      </p:pic>
      <p:graphicFrame>
        <p:nvGraphicFramePr>
          <p:cNvPr id="8" name="Content Placeholder 9">
            <a:extLst>
              <a:ext uri="{FF2B5EF4-FFF2-40B4-BE49-F238E27FC236}">
                <a16:creationId xmlns:a16="http://schemas.microsoft.com/office/drawing/2014/main" id="{74109523-BFAB-F5D7-A83B-8B372AD40866}"/>
              </a:ext>
            </a:extLst>
          </p:cNvPr>
          <p:cNvGraphicFramePr>
            <a:graphicFrameLocks noGrp="1"/>
          </p:cNvGraphicFramePr>
          <p:nvPr>
            <p:ph idx="1"/>
            <p:extLst>
              <p:ext uri="{D42A27DB-BD31-4B8C-83A1-F6EECF244321}">
                <p14:modId xmlns:p14="http://schemas.microsoft.com/office/powerpoint/2010/main" val="2453803804"/>
              </p:ext>
            </p:extLst>
          </p:nvPr>
        </p:nvGraphicFramePr>
        <p:xfrm>
          <a:off x="747047" y="2433023"/>
          <a:ext cx="11038555" cy="400387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Slide Number Placeholder 10">
            <a:extLst>
              <a:ext uri="{FF2B5EF4-FFF2-40B4-BE49-F238E27FC236}">
                <a16:creationId xmlns:a16="http://schemas.microsoft.com/office/drawing/2014/main" id="{751C8EB2-5A29-FE13-29E3-5BEA2F650855}"/>
              </a:ext>
            </a:extLst>
          </p:cNvPr>
          <p:cNvSpPr>
            <a:spLocks noGrp="1"/>
          </p:cNvSpPr>
          <p:nvPr>
            <p:ph type="sldNum" sz="quarter" idx="13"/>
          </p:nvPr>
        </p:nvSpPr>
        <p:spPr/>
        <p:txBody>
          <a:bodyPr/>
          <a:lstStyle/>
          <a:p>
            <a:pPr>
              <a:defRPr/>
            </a:pPr>
            <a:fld id="{CA50152C-A5AE-4037-8E77-C398DB665690}" type="slidenum">
              <a:rPr lang="en-US" altLang="en-US" smtClean="0"/>
              <a:pPr>
                <a:defRPr/>
              </a:pPr>
              <a:t>9</a:t>
            </a:fld>
            <a:endParaRPr lang="en-US" altLang="en-US"/>
          </a:p>
        </p:txBody>
      </p:sp>
      <p:graphicFrame>
        <p:nvGraphicFramePr>
          <p:cNvPr id="5" name="Diagram 4">
            <a:extLst>
              <a:ext uri="{FF2B5EF4-FFF2-40B4-BE49-F238E27FC236}">
                <a16:creationId xmlns:a16="http://schemas.microsoft.com/office/drawing/2014/main" id="{74DD521A-3F93-C35D-F6EE-BEE4F45D013F}"/>
              </a:ext>
            </a:extLst>
          </p:cNvPr>
          <p:cNvGraphicFramePr/>
          <p:nvPr>
            <p:extLst>
              <p:ext uri="{D42A27DB-BD31-4B8C-83A1-F6EECF244321}">
                <p14:modId xmlns:p14="http://schemas.microsoft.com/office/powerpoint/2010/main" val="1360095012"/>
              </p:ext>
            </p:extLst>
          </p:nvPr>
        </p:nvGraphicFramePr>
        <p:xfrm>
          <a:off x="3168502" y="1432476"/>
          <a:ext cx="4498390" cy="103664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3" name="Title 1">
            <a:extLst>
              <a:ext uri="{FF2B5EF4-FFF2-40B4-BE49-F238E27FC236}">
                <a16:creationId xmlns:a16="http://schemas.microsoft.com/office/drawing/2014/main" id="{4AF1D6B7-6BD7-0D07-71A5-C6D84496694A}"/>
              </a:ext>
            </a:extLst>
          </p:cNvPr>
          <p:cNvSpPr txBox="1">
            <a:spLocks/>
          </p:cNvSpPr>
          <p:nvPr/>
        </p:nvSpPr>
        <p:spPr>
          <a:xfrm>
            <a:off x="2387600" y="381000"/>
            <a:ext cx="8128000" cy="10366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dirty="0">
                <a:solidFill>
                  <a:srgbClr val="29702A"/>
                </a:solidFill>
                <a:cs typeface="Arial" panose="020B0604020202020204" pitchFamily="34" charset="0"/>
              </a:rPr>
              <a:t>Vienota DVS – pamats modernai valsts pārvaldei</a:t>
            </a:r>
            <a:endParaRPr lang="lv-LV" dirty="0"/>
          </a:p>
        </p:txBody>
      </p:sp>
    </p:spTree>
    <p:extLst>
      <p:ext uri="{BB962C8B-B14F-4D97-AF65-F5344CB8AC3E}">
        <p14:creationId xmlns:p14="http://schemas.microsoft.com/office/powerpoint/2010/main" val="377648610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f464ac95-e47f-40fc-891c-63092e2ace40" xsi:nil="true"/>
    <lcf76f155ced4ddcb4097134ff3c332f xmlns="402439f9-fe02-4e18-b7cc-bed7c3c1385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2C6AEF1D4B296D4EA161FF6C5BAA837B" ma:contentTypeVersion="19" ma:contentTypeDescription="Izveidot jaunu dokumentu." ma:contentTypeScope="" ma:versionID="b359361aba8cb9b4404f31f7622dc2d0">
  <xsd:schema xmlns:xsd="http://www.w3.org/2001/XMLSchema" xmlns:xs="http://www.w3.org/2001/XMLSchema" xmlns:p="http://schemas.microsoft.com/office/2006/metadata/properties" xmlns:ns1="http://schemas.microsoft.com/sharepoint/v3" xmlns:ns2="402439f9-fe02-4e18-b7cc-bed7c3c13852" xmlns:ns3="f464ac95-e47f-40fc-891c-63092e2ace40" targetNamespace="http://schemas.microsoft.com/office/2006/metadata/properties" ma:root="true" ma:fieldsID="453da6c49dceaa661111fd45aeac68ea" ns1:_="" ns2:_="" ns3:_="">
    <xsd:import namespace="http://schemas.microsoft.com/sharepoint/v3"/>
    <xsd:import namespace="402439f9-fe02-4e18-b7cc-bed7c3c13852"/>
    <xsd:import namespace="f464ac95-e47f-40fc-891c-63092e2ace4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ObjectDetectorVersion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Vienotās atbilstības politikas rekvizīti" ma:hidden="true" ma:internalName="_ip_UnifiedCompliancePolicyProperties">
      <xsd:simpleType>
        <xsd:restriction base="dms:Note"/>
      </xsd:simpleType>
    </xsd:element>
    <xsd:element name="_ip_UnifiedCompliancePolicyUIAction" ma:index="25" nillable="true" ma:displayName="Vienotās atbilstības politikas UI darbība"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2439f9-fe02-4e18-b7cc-bed7c3c138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Attēlu atzīmes" ma:readOnly="false" ma:fieldId="{5cf76f15-5ced-4ddc-b409-7134ff3c332f}" ma:taxonomyMulti="true" ma:sspId="c20d572e-93f8-47b3-8c65-cc8b4da651f1"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464ac95-e47f-40fc-891c-63092e2ace40"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1" nillable="true" ma:displayName="Taxonomy Catch All Column" ma:hidden="true" ma:list="{37b995c7-8e08-4e74-8434-3c2829b8687d}" ma:internalName="TaxCatchAll" ma:showField="CatchAllData" ma:web="f464ac95-e47f-40fc-891c-63092e2ace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69A798-799E-4405-B3A0-91DB7CE91F2A}">
  <ds:schemaRefs>
    <ds:schemaRef ds:uri="http://www.w3.org/XML/1998/namespace"/>
    <ds:schemaRef ds:uri="http://purl.org/dc/dcmitype/"/>
    <ds:schemaRef ds:uri="http://purl.org/dc/elements/1.1/"/>
    <ds:schemaRef ds:uri="402439f9-fe02-4e18-b7cc-bed7c3c13852"/>
    <ds:schemaRef ds:uri="http://schemas.microsoft.com/office/infopath/2007/PartnerControls"/>
    <ds:schemaRef ds:uri="http://schemas.microsoft.com/office/2006/documentManagement/types"/>
    <ds:schemaRef ds:uri="http://schemas.openxmlformats.org/package/2006/metadata/core-properties"/>
    <ds:schemaRef ds:uri="f464ac95-e47f-40fc-891c-63092e2ace40"/>
    <ds:schemaRef ds:uri="http://schemas.microsoft.com/sharepoint/v3"/>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FE2744FE-E463-48A0-8089-E366C9C9AC64}">
  <ds:schemaRefs>
    <ds:schemaRef ds:uri="http://schemas.microsoft.com/sharepoint/v3/contenttype/forms"/>
  </ds:schemaRefs>
</ds:datastoreItem>
</file>

<file path=customXml/itemProps3.xml><?xml version="1.0" encoding="utf-8"?>
<ds:datastoreItem xmlns:ds="http://schemas.openxmlformats.org/officeDocument/2006/customXml" ds:itemID="{D5963AC5-F233-41EC-AFE9-3F0964BFF08C}">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402439f9-fe02-4e18-b7cc-bed7c3c13852"/>
    <ds:schemaRef ds:uri="f464ac95-e47f-40fc-891c-63092e2ace40"/>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b8a7570-3ec8-4c4e-9532-5dbb2f157b31}" enabled="1" method="Standard" siteId="{fd50a0e4-c289-4266-b7ff-7d9cf5066e91}" removed="0"/>
  <clbl:label id="{a2d593ad-f07d-4c55-87c8-106c26d6ba08}" enabled="0" method="" siteId="{a2d593ad-f07d-4c55-87c8-106c26d6ba08}" removed="1"/>
</clbl:labelList>
</file>

<file path=docProps/app.xml><?xml version="1.0" encoding="utf-8"?>
<Properties xmlns="http://schemas.openxmlformats.org/officeDocument/2006/extended-properties" xmlns:vt="http://schemas.openxmlformats.org/officeDocument/2006/docPropsVTypes">
  <Template>Office 2013 - 2022 Theme</Template>
  <TotalTime>4832</TotalTime>
  <Words>6701</Words>
  <Application>Microsoft Office PowerPoint</Application>
  <PresentationFormat>Widescreen</PresentationFormat>
  <Paragraphs>763</Paragraphs>
  <Slides>45</Slides>
  <Notes>31</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45</vt:i4>
      </vt:variant>
    </vt:vector>
  </HeadingPairs>
  <TitlesOfParts>
    <vt:vector size="62" baseType="lpstr">
      <vt:lpstr>Aptos</vt:lpstr>
      <vt:lpstr>Aptos Display</vt:lpstr>
      <vt:lpstr>Arial</vt:lpstr>
      <vt:lpstr>Calibri</vt:lpstr>
      <vt:lpstr>Raleway</vt:lpstr>
      <vt:lpstr>Roboto</vt:lpstr>
      <vt:lpstr>Symbol</vt:lpstr>
      <vt:lpstr>Tahoma</vt:lpstr>
      <vt:lpstr>Times New Roman</vt:lpstr>
      <vt:lpstr>Trebuchet MS</vt:lpstr>
      <vt:lpstr>Veranda</vt:lpstr>
      <vt:lpstr>Verdana</vt:lpstr>
      <vt:lpstr>Wingdings</vt:lpstr>
      <vt:lpstr>Wingdings 3</vt:lpstr>
      <vt:lpstr>Facet</vt:lpstr>
      <vt:lpstr>Office Theme</vt:lpstr>
      <vt:lpstr>89_Prezentacija_templateLV</vt:lpstr>
      <vt:lpstr>PowerPoint Presentation</vt:lpstr>
      <vt:lpstr>PowerPoint Presentation</vt:lpstr>
      <vt:lpstr>PowerPoint Presentation</vt:lpstr>
      <vt:lpstr>Par VARAM paveiktajiem darbiem </vt:lpstr>
      <vt:lpstr>Par VARAM paveiktajiem darbiem </vt:lpstr>
      <vt:lpstr>Par VARAM paveiktajiem darbiem </vt:lpstr>
      <vt:lpstr>Par VARAM paveiktajiem darbiem</vt:lpstr>
      <vt:lpstr>PowerPoint Presentation</vt:lpstr>
      <vt:lpstr>PowerPoint Presentation</vt:lpstr>
      <vt:lpstr>2025. gada reformas  </vt:lpstr>
      <vt:lpstr>2025. gada faktisko izdevumu sadalījums pa politikas un darbības jomām </vt:lpstr>
      <vt:lpstr>2021.-2027. gada plānošanas perioda VARAM atbildības investīcijas un to progress</vt:lpstr>
      <vt:lpstr>2025. gada izdevumu plāns ar izmaiņām un izpilde pa politikas un darbības jomām, milj. euro </vt:lpstr>
      <vt:lpstr>PowerPoint Presentation</vt:lpstr>
      <vt:lpstr>PowerPoint Presentation</vt:lpstr>
      <vt:lpstr>VARAM 2025. gada politikas kartes un KPI</vt:lpstr>
      <vt:lpstr>VARAM 2026. gada politikas karte un KPI</vt:lpstr>
      <vt:lpstr>VARAM 2027.gada jaunās budžeta programmas</vt:lpstr>
      <vt:lpstr>VARAM papildus mērķu KPI, kas tiks iestrādi budžetā nākamajos gados pēc to iestrādāšanas politikas plānošanas dokumentos  Teritorijas attīstības plānošanas joma </vt:lpstr>
      <vt:lpstr>1. Nozaru vadība un politikas plānošana</vt:lpstr>
      <vt:lpstr>Digitālās dekādes mērķu rādītāji, LV mērķi</vt:lpstr>
      <vt:lpstr>2. Īpaši aizsargājamo dabas teritoriju apsaimniekošana, Latvijas bioloģiskās daudzveidības saglabāšana un vides izpratnes un atbildības motivācijas veidošana sabiedrībā</vt:lpstr>
      <vt:lpstr>PowerPoint Presentation</vt:lpstr>
      <vt:lpstr>PowerPoint Presentation</vt:lpstr>
      <vt:lpstr>Dabas kapitāla un ilgtspējīga ekosistēmu pārvaldība - raksturojošākie darbības rezultatīvie rādītāji (papildus ar 2026.gadu)</vt:lpstr>
      <vt:lpstr>2. jomas raksturojošākie darbības rezultatīvie rādītāji</vt:lpstr>
      <vt:lpstr>PowerPoint Presentation</vt:lpstr>
      <vt:lpstr>3. Reģionu attīstības, teritoriālās sadarbības, publisko pakalpojumu un digitālās transformācijas politikas īstenošana</vt:lpstr>
      <vt:lpstr>PowerPoint Presentation</vt:lpstr>
      <vt:lpstr>3. jomas raksturojošākie darbības rezultatīvie rādītāji</vt:lpstr>
      <vt:lpstr>PowerPoint Presentation</vt:lpstr>
      <vt:lpstr>PowerPoint Presentation</vt:lpstr>
      <vt:lpstr>Pārvaldes digitāli pārveidei stratēģiski svarīgu pakalpojumu attīstības vadība</vt:lpstr>
      <vt:lpstr>Valsts IKT resursu pārvaldības un investīciju portfeļa pārvaldība</vt:lpstr>
      <vt:lpstr>Datu pārvaldība un pieejamība</vt:lpstr>
      <vt:lpstr>Mākslīgā intelekta politikas ieviešana</vt:lpstr>
      <vt:lpstr>Valsts digitālās attīstības aģentūra (VDAA)</vt:lpstr>
      <vt:lpstr>VDAA budžets IT sistēmu uzturēšanai </vt:lpstr>
      <vt:lpstr>VDAA galvenie darbi 2026.gadā</vt:lpstr>
      <vt:lpstr>Bioloģiskās daudzveidības saglabāšana</vt:lpstr>
      <vt:lpstr>Dabas centrs: izglītības+ apmeklētāju centrs</vt:lpstr>
      <vt:lpstr>Pašreizējais un plānotais DC izvietojums un ĪADT apmeklētāju skaits</vt:lpstr>
      <vt:lpstr>Plānotie rezultatīvie rādītāji:</vt:lpstr>
      <vt:lpstr>Cilvēkresuri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Izdevumu pārskatīšana</dc:title>
  <dc:creator>dace.sinkovska@fm.gov.lv</dc:creator>
  <cp:lastModifiedBy>Irēna Koteļņikova</cp:lastModifiedBy>
  <cp:revision>145</cp:revision>
  <cp:lastPrinted>2026-03-19T08:13:15Z</cp:lastPrinted>
  <dcterms:created xsi:type="dcterms:W3CDTF">2022-02-10T13:56:35Z</dcterms:created>
  <dcterms:modified xsi:type="dcterms:W3CDTF">2026-04-27T11:19:31Z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0x0101002C6AEF1D4B296D4EA161FF6C5BAA837B</vt:lpwstr>
  </property>
  <property fmtid="{D5CDD505-2E9C-101B-9397-08002B2CF9AE}" pid="3" name="MediaServiceImageTags">
    <vt:lpwstr/>
  </property>
</Properties>
</file>