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4077" r:id="rId5"/>
    <p:sldMasterId id="2147484085" r:id="rId6"/>
  </p:sldMasterIdLst>
  <p:notesMasterIdLst>
    <p:notesMasterId r:id="rId20"/>
  </p:notesMasterIdLst>
  <p:sldIdLst>
    <p:sldId id="2145706722" r:id="rId7"/>
    <p:sldId id="2145706732" r:id="rId8"/>
    <p:sldId id="2145706733" r:id="rId9"/>
    <p:sldId id="2145706542" r:id="rId10"/>
    <p:sldId id="2145706712" r:id="rId11"/>
    <p:sldId id="2145706713" r:id="rId12"/>
    <p:sldId id="2145706735" r:id="rId13"/>
    <p:sldId id="2145706714" r:id="rId14"/>
    <p:sldId id="2145706711" r:id="rId15"/>
    <p:sldId id="256" r:id="rId16"/>
    <p:sldId id="257" r:id="rId17"/>
    <p:sldId id="258" r:id="rId18"/>
    <p:sldId id="259" r:id="rId19"/>
  </p:sldIdLst>
  <p:sldSz cx="12192000" cy="6858000"/>
  <p:notesSz cx="7315200" cy="96012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30">
          <p15:clr>
            <a:srgbClr val="A4A3A4"/>
          </p15:clr>
        </p15:guide>
        <p15:guide id="2" pos="1504">
          <p15:clr>
            <a:srgbClr val="A4A3A4"/>
          </p15:clr>
        </p15:guide>
        <p15:guide id="3" pos="3940">
          <p15:clr>
            <a:srgbClr val="A4A3A4"/>
          </p15:clr>
        </p15:guide>
        <p15:guide id="4" orient="horz" pos="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540"/>
    <a:srgbClr val="EAF3F3"/>
    <a:srgbClr val="29702A"/>
    <a:srgbClr val="FFFFFF"/>
    <a:srgbClr val="E0EF98"/>
    <a:srgbClr val="ECEBC9"/>
    <a:srgbClr val="BED096"/>
    <a:srgbClr val="EAECAD"/>
    <a:srgbClr val="CCDFEE"/>
    <a:srgbClr val="FF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7D246-E16E-4B62-A984-3A03B6CE2F0F}" v="4" dt="2026-06-18T07:24:04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24"/>
      </p:cViewPr>
      <p:guideLst>
        <p:guide orient="horz" pos="1230"/>
        <p:guide pos="1504"/>
        <p:guide pos="3940"/>
        <p:guide orient="horz" pos="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eta Brūvere" userId="f5d5a0af-38a5-426f-9819-be8a8d1b74d3" providerId="ADAL" clId="{A14B582B-012A-4E26-A220-C1843B8C2D98}"/>
    <pc:docChg chg="custSel addSld delSld modSld">
      <pc:chgData name="Vineta Brūvere" userId="f5d5a0af-38a5-426f-9819-be8a8d1b74d3" providerId="ADAL" clId="{A14B582B-012A-4E26-A220-C1843B8C2D98}" dt="2026-06-18T07:25:49.794" v="33" actId="20577"/>
      <pc:docMkLst>
        <pc:docMk/>
      </pc:docMkLst>
      <pc:sldChg chg="modSp add mod">
        <pc:chgData name="Vineta Brūvere" userId="f5d5a0af-38a5-426f-9819-be8a8d1b74d3" providerId="ADAL" clId="{A14B582B-012A-4E26-A220-C1843B8C2D98}" dt="2026-06-18T07:24:12.664" v="15" actId="20577"/>
        <pc:sldMkLst>
          <pc:docMk/>
          <pc:sldMk cId="3667176591" sldId="256"/>
        </pc:sldMkLst>
        <pc:spChg chg="mod">
          <ac:chgData name="Vineta Brūvere" userId="f5d5a0af-38a5-426f-9819-be8a8d1b74d3" providerId="ADAL" clId="{A14B582B-012A-4E26-A220-C1843B8C2D98}" dt="2026-06-18T07:24:12.664" v="15" actId="20577"/>
          <ac:spMkLst>
            <pc:docMk/>
            <pc:sldMk cId="3667176591" sldId="256"/>
            <ac:spMk id="2" creationId="{3A23F454-F096-2442-DD88-9FF14CE83B6C}"/>
          </ac:spMkLst>
        </pc:spChg>
      </pc:sldChg>
      <pc:sldChg chg="modSp add mod">
        <pc:chgData name="Vineta Brūvere" userId="f5d5a0af-38a5-426f-9819-be8a8d1b74d3" providerId="ADAL" clId="{A14B582B-012A-4E26-A220-C1843B8C2D98}" dt="2026-06-18T07:25:34.698" v="30" actId="20577"/>
        <pc:sldMkLst>
          <pc:docMk/>
          <pc:sldMk cId="3860567116" sldId="257"/>
        </pc:sldMkLst>
        <pc:spChg chg="mod">
          <ac:chgData name="Vineta Brūvere" userId="f5d5a0af-38a5-426f-9819-be8a8d1b74d3" providerId="ADAL" clId="{A14B582B-012A-4E26-A220-C1843B8C2D98}" dt="2026-06-18T07:25:34.698" v="30" actId="20577"/>
          <ac:spMkLst>
            <pc:docMk/>
            <pc:sldMk cId="3860567116" sldId="257"/>
            <ac:spMk id="2" creationId="{A3C48477-E912-36BF-137F-FC536B4328ED}"/>
          </ac:spMkLst>
        </pc:spChg>
        <pc:spChg chg="mod">
          <ac:chgData name="Vineta Brūvere" userId="f5d5a0af-38a5-426f-9819-be8a8d1b74d3" providerId="ADAL" clId="{A14B582B-012A-4E26-A220-C1843B8C2D98}" dt="2026-06-18T07:24:32.561" v="19" actId="123"/>
          <ac:spMkLst>
            <pc:docMk/>
            <pc:sldMk cId="3860567116" sldId="257"/>
            <ac:spMk id="3" creationId="{34B5E635-D9B2-3D10-AB64-B0A046628DDB}"/>
          </ac:spMkLst>
        </pc:spChg>
      </pc:sldChg>
      <pc:sldChg chg="modSp add mod">
        <pc:chgData name="Vineta Brūvere" userId="f5d5a0af-38a5-426f-9819-be8a8d1b74d3" providerId="ADAL" clId="{A14B582B-012A-4E26-A220-C1843B8C2D98}" dt="2026-06-18T07:25:49.794" v="33" actId="20577"/>
        <pc:sldMkLst>
          <pc:docMk/>
          <pc:sldMk cId="1543313383" sldId="258"/>
        </pc:sldMkLst>
        <pc:spChg chg="mod">
          <ac:chgData name="Vineta Brūvere" userId="f5d5a0af-38a5-426f-9819-be8a8d1b74d3" providerId="ADAL" clId="{A14B582B-012A-4E26-A220-C1843B8C2D98}" dt="2026-06-18T07:25:49.794" v="33" actId="20577"/>
          <ac:spMkLst>
            <pc:docMk/>
            <pc:sldMk cId="1543313383" sldId="258"/>
            <ac:spMk id="2" creationId="{C04949F3-DF7D-A5AD-9D6F-3D2F6CB30B84}"/>
          </ac:spMkLst>
        </pc:spChg>
        <pc:spChg chg="mod">
          <ac:chgData name="Vineta Brūvere" userId="f5d5a0af-38a5-426f-9819-be8a8d1b74d3" providerId="ADAL" clId="{A14B582B-012A-4E26-A220-C1843B8C2D98}" dt="2026-06-18T07:24:53.211" v="20" actId="123"/>
          <ac:spMkLst>
            <pc:docMk/>
            <pc:sldMk cId="1543313383" sldId="258"/>
            <ac:spMk id="3" creationId="{8908B1CE-CCAD-5DB2-DEFE-C8FFD3AC4A53}"/>
          </ac:spMkLst>
        </pc:spChg>
      </pc:sldChg>
      <pc:sldChg chg="modSp add mod">
        <pc:chgData name="Vineta Brūvere" userId="f5d5a0af-38a5-426f-9819-be8a8d1b74d3" providerId="ADAL" clId="{A14B582B-012A-4E26-A220-C1843B8C2D98}" dt="2026-06-18T07:25:24.791" v="27" actId="20577"/>
        <pc:sldMkLst>
          <pc:docMk/>
          <pc:sldMk cId="1818731618" sldId="259"/>
        </pc:sldMkLst>
        <pc:spChg chg="mod">
          <ac:chgData name="Vineta Brūvere" userId="f5d5a0af-38a5-426f-9819-be8a8d1b74d3" providerId="ADAL" clId="{A14B582B-012A-4E26-A220-C1843B8C2D98}" dt="2026-06-18T07:25:24.791" v="27" actId="20577"/>
          <ac:spMkLst>
            <pc:docMk/>
            <pc:sldMk cId="1818731618" sldId="259"/>
            <ac:spMk id="2" creationId="{2EB60B40-6C90-EC81-33D3-0573E5E7FDA4}"/>
          </ac:spMkLst>
        </pc:spChg>
        <pc:spChg chg="mod">
          <ac:chgData name="Vineta Brūvere" userId="f5d5a0af-38a5-426f-9819-be8a8d1b74d3" providerId="ADAL" clId="{A14B582B-012A-4E26-A220-C1843B8C2D98}" dt="2026-06-18T07:25:06.566" v="22" actId="123"/>
          <ac:spMkLst>
            <pc:docMk/>
            <pc:sldMk cId="1818731618" sldId="259"/>
            <ac:spMk id="3" creationId="{D742E86E-3DAE-6D94-B7B6-785E57498375}"/>
          </ac:spMkLst>
        </pc:spChg>
      </pc:sldChg>
      <pc:sldChg chg="new del">
        <pc:chgData name="Vineta Brūvere" userId="f5d5a0af-38a5-426f-9819-be8a8d1b74d3" providerId="ADAL" clId="{A14B582B-012A-4E26-A220-C1843B8C2D98}" dt="2026-06-18T07:23:25.111" v="5" actId="2696"/>
        <pc:sldMkLst>
          <pc:docMk/>
          <pc:sldMk cId="2230765077" sldId="2145706736"/>
        </pc:sldMkLst>
      </pc:sldChg>
      <pc:sldChg chg="new del">
        <pc:chgData name="Vineta Brūvere" userId="f5d5a0af-38a5-426f-9819-be8a8d1b74d3" providerId="ADAL" clId="{A14B582B-012A-4E26-A220-C1843B8C2D98}" dt="2026-06-18T07:23:40.765" v="8" actId="2696"/>
        <pc:sldMkLst>
          <pc:docMk/>
          <pc:sldMk cId="1311612116" sldId="2145706737"/>
        </pc:sldMkLst>
      </pc:sldChg>
      <pc:sldChg chg="new del">
        <pc:chgData name="Vineta Brūvere" userId="f5d5a0af-38a5-426f-9819-be8a8d1b74d3" providerId="ADAL" clId="{A14B582B-012A-4E26-A220-C1843B8C2D98}" dt="2026-06-18T07:23:55.851" v="11" actId="2696"/>
        <pc:sldMkLst>
          <pc:docMk/>
          <pc:sldMk cId="1066847359" sldId="2145706738"/>
        </pc:sldMkLst>
      </pc:sldChg>
      <pc:sldChg chg="new del">
        <pc:chgData name="Vineta Brūvere" userId="f5d5a0af-38a5-426f-9819-be8a8d1b74d3" providerId="ADAL" clId="{A14B582B-012A-4E26-A220-C1843B8C2D98}" dt="2026-06-18T07:24:08.167" v="14" actId="2696"/>
        <pc:sldMkLst>
          <pc:docMk/>
          <pc:sldMk cId="1361944652" sldId="21457067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7EFAEA-67A9-46F2-89DE-A15813267C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defTabSz="99313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22BDB-6DF1-4DFF-A86A-BC27C2F19A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defTabSz="99313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DDB413-23AE-4FD9-B128-70BBB3495FFE}" type="datetimeFigureOut">
              <a:rPr lang="lv-LV"/>
              <a:pPr>
                <a:defRPr/>
              </a:pPr>
              <a:t>18.06.2026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11657D-F1BC-4619-8C20-2EC4287BA1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7C91D9-BFAC-4251-8179-5107422E4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BBB24-32A1-4972-9764-4153D29739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defTabSz="99313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6736C-38A2-4250-B959-4811915D0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84FCD5-F6BA-425D-B7E1-1B8D321977B2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4DBA4-D1CE-2FC7-F50F-8D4E65424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32BA64B-DBC9-98D0-8EBD-4B3BCFA930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6741FC1-1894-321B-54A8-E639BFC5F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0849C9C-F017-3E5E-D600-24132D2490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11C89-A5A2-40A0-A8B6-7CB91AFC4783}" type="slidenum">
              <a:rPr lang="lv-LV" altLang="en-US" smtClean="0"/>
              <a:pPr/>
              <a:t>1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96511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142B8-2E54-30FC-C55A-C7E353060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AEA3AA4-AF31-5E79-3247-1AA512C19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0F1B102-5844-2861-DF6C-9C2CA6648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/>
              <a:t>2013. </a:t>
            </a:r>
            <a:r>
              <a:rPr lang="lv-LV"/>
              <a:t>Koncepcija „Valsts informācijas un komunikācijas tehnoloģiju pārvaldības organizatoriskais modelis”</a:t>
            </a:r>
            <a:endParaRPr lang="lv-LV" altLang="lv-LV"/>
          </a:p>
          <a:p>
            <a:pPr defTabSz="991699">
              <a:defRPr/>
            </a:pPr>
            <a:r>
              <a:rPr lang="lv-LV" altLang="lv-LV"/>
              <a:t>2015. </a:t>
            </a:r>
            <a:r>
              <a:rPr lang="lv-LV"/>
              <a:t>Informatīvais ziņojums par publiskās pārvaldes informācijas sistēmu konceptuālo arhitektūru (Konceptuālā arhitektūra)</a:t>
            </a:r>
            <a:endParaRPr lang="lv-LV" altLang="lv-LV"/>
          </a:p>
          <a:p>
            <a:r>
              <a:rPr lang="lv-LV" altLang="lv-LV"/>
              <a:t>2021. </a:t>
            </a:r>
            <a:r>
              <a:rPr lang="lv-LV"/>
              <a:t>Informatīvais ziņojums „Par valsts informācijas un komunikācijas tehnoloģiju resursu un kompetenču konsolidāciju” (Konsolidācijas ziņojums)</a:t>
            </a:r>
            <a:endParaRPr lang="lv-LV" altLang="lv-LV"/>
          </a:p>
          <a:p>
            <a:r>
              <a:rPr lang="lv-LV" altLang="lv-LV"/>
              <a:t>2025. Digitālās pārvaldes arhitektūras izstrāde (no 2023.)</a:t>
            </a:r>
          </a:p>
          <a:p>
            <a:r>
              <a:rPr lang="lv-LV" altLang="lv-LV"/>
              <a:t>2026.  IKT pārvaldības restarts digitālās pārvaldes arhitektūras ieviešanai</a:t>
            </a:r>
          </a:p>
          <a:p>
            <a:endParaRPr lang="lv-LV" altLang="lv-LV"/>
          </a:p>
          <a:p>
            <a:pPr defTabSz="991699">
              <a:defRPr/>
            </a:pPr>
            <a:r>
              <a:rPr lang="en-US"/>
              <a:t>IKT </a:t>
            </a:r>
            <a:r>
              <a:rPr lang="en-US" err="1"/>
              <a:t>pārvaldības</a:t>
            </a:r>
            <a:r>
              <a:rPr lang="en-US"/>
              <a:t> </a:t>
            </a:r>
            <a:r>
              <a:rPr lang="en-US" err="1"/>
              <a:t>politikas</a:t>
            </a:r>
            <a:r>
              <a:rPr lang="en-US"/>
              <a:t> </a:t>
            </a:r>
            <a:r>
              <a:rPr lang="en-US" err="1"/>
              <a:t>attīstības</a:t>
            </a:r>
            <a:r>
              <a:rPr lang="en-US"/>
              <a:t> </a:t>
            </a:r>
            <a:r>
              <a:rPr lang="en-US" err="1"/>
              <a:t>hronoloģija</a:t>
            </a:r>
            <a:r>
              <a:rPr lang="en-US"/>
              <a:t>: 2013. gada IKT </a:t>
            </a:r>
            <a:r>
              <a:rPr lang="en-US" err="1"/>
              <a:t>pārvaldības</a:t>
            </a:r>
            <a:r>
              <a:rPr lang="en-US"/>
              <a:t> </a:t>
            </a:r>
            <a:r>
              <a:rPr lang="en-US" err="1"/>
              <a:t>modelis</a:t>
            </a:r>
            <a:r>
              <a:rPr lang="en-US"/>
              <a:t>, 2015. gada </a:t>
            </a:r>
            <a:r>
              <a:rPr lang="en-US" err="1"/>
              <a:t>konceptuālā</a:t>
            </a:r>
            <a:r>
              <a:rPr lang="en-US"/>
              <a:t> </a:t>
            </a:r>
            <a:r>
              <a:rPr lang="en-US" err="1"/>
              <a:t>arhitektūra</a:t>
            </a:r>
            <a:r>
              <a:rPr lang="en-US"/>
              <a:t>, 2021. gada </a:t>
            </a:r>
            <a:r>
              <a:rPr lang="en-US" err="1"/>
              <a:t>konsolidācijas</a:t>
            </a:r>
            <a:r>
              <a:rPr lang="en-US"/>
              <a:t> </a:t>
            </a:r>
            <a:r>
              <a:rPr lang="en-US" err="1"/>
              <a:t>ziņojums</a:t>
            </a:r>
            <a:r>
              <a:rPr lang="en-US"/>
              <a:t>, 2025. gada </a:t>
            </a:r>
            <a:r>
              <a:rPr lang="en-US" err="1"/>
              <a:t>Digitālās</a:t>
            </a:r>
            <a:r>
              <a:rPr lang="en-US"/>
              <a:t> </a:t>
            </a:r>
            <a:r>
              <a:rPr lang="en-US" err="1"/>
              <a:t>pārvaldes</a:t>
            </a:r>
            <a:r>
              <a:rPr lang="en-US"/>
              <a:t> </a:t>
            </a:r>
            <a:r>
              <a:rPr lang="en-US" err="1"/>
              <a:t>arhitektūra</a:t>
            </a:r>
            <a:r>
              <a:rPr lang="en-US"/>
              <a:t> un 2026. gada IKT </a:t>
            </a:r>
            <a:r>
              <a:rPr lang="en-US" err="1"/>
              <a:t>pārvaldības</a:t>
            </a:r>
            <a:r>
              <a:rPr lang="en-US"/>
              <a:t> restarts. </a:t>
            </a:r>
            <a:r>
              <a:rPr lang="en-US" err="1"/>
              <a:t>Galvenais</a:t>
            </a:r>
            <a:r>
              <a:rPr lang="en-US"/>
              <a:t> </a:t>
            </a:r>
            <a:r>
              <a:rPr lang="en-US" err="1"/>
              <a:t>secinājums</a:t>
            </a:r>
            <a:r>
              <a:rPr lang="en-US"/>
              <a:t> – </a:t>
            </a:r>
            <a:r>
              <a:rPr lang="en-US" err="1"/>
              <a:t>risku</a:t>
            </a:r>
            <a:r>
              <a:rPr lang="en-US"/>
              <a:t> </a:t>
            </a:r>
            <a:r>
              <a:rPr lang="en-US" err="1"/>
              <a:t>mazināšanai</a:t>
            </a:r>
            <a:r>
              <a:rPr lang="en-US"/>
              <a:t> un </a:t>
            </a:r>
            <a:r>
              <a:rPr lang="en-US" err="1"/>
              <a:t>efektīvai</a:t>
            </a:r>
            <a:r>
              <a:rPr lang="en-US"/>
              <a:t> </a:t>
            </a:r>
            <a:r>
              <a:rPr lang="en-US" err="1"/>
              <a:t>attīstībai</a:t>
            </a:r>
            <a:r>
              <a:rPr lang="en-US"/>
              <a:t> </a:t>
            </a:r>
            <a:r>
              <a:rPr lang="en-US" err="1"/>
              <a:t>nepieciešama</a:t>
            </a:r>
            <a:r>
              <a:rPr lang="en-US"/>
              <a:t> </a:t>
            </a:r>
            <a:r>
              <a:rPr lang="en-US" err="1"/>
              <a:t>valsts</a:t>
            </a:r>
            <a:r>
              <a:rPr lang="en-US"/>
              <a:t> </a:t>
            </a:r>
            <a:r>
              <a:rPr lang="en-US" err="1"/>
              <a:t>pārvaldes</a:t>
            </a:r>
            <a:r>
              <a:rPr lang="en-US"/>
              <a:t> IKT </a:t>
            </a:r>
            <a:r>
              <a:rPr lang="en-US" err="1"/>
              <a:t>resursu</a:t>
            </a:r>
            <a:r>
              <a:rPr lang="en-US"/>
              <a:t> un </a:t>
            </a:r>
            <a:r>
              <a:rPr lang="en-US" err="1"/>
              <a:t>kompetenču</a:t>
            </a:r>
            <a:r>
              <a:rPr lang="en-US"/>
              <a:t> </a:t>
            </a:r>
            <a:r>
              <a:rPr lang="en-US" err="1"/>
              <a:t>konsolidācija</a:t>
            </a:r>
            <a:r>
              <a:rPr lang="en-US"/>
              <a:t>.</a:t>
            </a:r>
            <a:endParaRPr lang="lv-LV"/>
          </a:p>
          <a:p>
            <a:pPr defTabSz="991699">
              <a:defRPr/>
            </a:pPr>
            <a:endParaRPr lang="lv-LV"/>
          </a:p>
          <a:p>
            <a:r>
              <a:rPr lang="lv-LV" b="1"/>
              <a:t>Konteksts: IKT pārvaldības politikas un vienotas arhitektūras attīstība</a:t>
            </a:r>
          </a:p>
          <a:p>
            <a:r>
              <a:rPr lang="lv-LV" b="1"/>
              <a:t>Laika ass:</a:t>
            </a:r>
            <a:endParaRPr lang="lv-LV"/>
          </a:p>
          <a:p>
            <a:r>
              <a:rPr lang="lv-LV" b="1"/>
              <a:t>2013</a:t>
            </a:r>
            <a:r>
              <a:rPr lang="lv-LV"/>
              <a:t> — Valsts IKT pārvaldības organizācijas modeļa koncepcija (2013) (daļēja centralizācija – pa resoriem)</a:t>
            </a:r>
          </a:p>
          <a:p>
            <a:r>
              <a:rPr lang="lv-LV" b="1"/>
              <a:t>2015</a:t>
            </a:r>
            <a:r>
              <a:rPr lang="lv-LV"/>
              <a:t> — IKT resursu un kompetenču konsolidācijas ziņojums (2020)</a:t>
            </a:r>
          </a:p>
          <a:p>
            <a:r>
              <a:rPr lang="lv-LV" b="1"/>
              <a:t>2021</a:t>
            </a:r>
            <a:r>
              <a:rPr lang="lv-LV"/>
              <a:t> — Publiskās pārvaldes informācijas sistēmu konceptuālā arhitektūra (2014) (pamata fokusējums uz pakalpojumu koplietošanas platformām)</a:t>
            </a:r>
          </a:p>
          <a:p>
            <a:r>
              <a:rPr lang="lv-LV" b="1"/>
              <a:t>12.2025</a:t>
            </a:r>
            <a:r>
              <a:rPr lang="lv-LV"/>
              <a:t> — Digitālās pārvaldes arhitektūra v1 (kopīgi principi un 20 jomu </a:t>
            </a:r>
            <a:r>
              <a:rPr lang="lv-LV" err="1"/>
              <a:t>mērķarhitektūras</a:t>
            </a:r>
            <a:r>
              <a:rPr lang="lv-LV"/>
              <a:t>)</a:t>
            </a:r>
          </a:p>
          <a:p>
            <a:r>
              <a:rPr lang="lv-LV" b="1"/>
              <a:t>2026 ►</a:t>
            </a:r>
            <a:r>
              <a:rPr lang="lv-LV"/>
              <a:t> — IKT pārvaldības restarta ziņojums: 3 problēmas, 5 rīcības virzieni</a:t>
            </a:r>
          </a:p>
          <a:p>
            <a:r>
              <a:rPr lang="lv-LV" b="1"/>
              <a:t>Notikumi un lēmumi:</a:t>
            </a:r>
            <a:endParaRPr lang="lv-LV"/>
          </a:p>
          <a:p>
            <a:r>
              <a:rPr lang="lv-LV"/>
              <a:t>IKT būvvaldes nostiprināšana, uzraugot IKT ANM</a:t>
            </a:r>
          </a:p>
          <a:p>
            <a:r>
              <a:rPr lang="lv-LV"/>
              <a:t>Ministru digitālās modernizācijas komitejas 16.07.2024. lēmums par digitālās jomu </a:t>
            </a:r>
            <a:r>
              <a:rPr lang="lv-LV" err="1"/>
              <a:t>arhitektūrām</a:t>
            </a:r>
            <a:endParaRPr lang="lv-LV"/>
          </a:p>
          <a:p>
            <a:r>
              <a:rPr lang="lv-LV"/>
              <a:t>Eiropas prokuratūras paziņojumi, krimināllietas (07.2024)</a:t>
            </a:r>
          </a:p>
          <a:p>
            <a:r>
              <a:rPr lang="lv-LV"/>
              <a:t>Prasības: DC konsolidācija! Būvvaldes prasības! Arhitektūras prasības!</a:t>
            </a:r>
          </a:p>
          <a:p>
            <a:r>
              <a:rPr lang="lv-LV" b="1"/>
              <a:t>Secinājums:</a:t>
            </a:r>
            <a:r>
              <a:rPr lang="lv-LV"/>
              <a:t> RISKUS MAZINĀŠANAS UN EFEKTĪVAS ATTĪSTĪBAS PRIEKŠNOTEIKUMS – KONSOLIDĀCIJA VALSTS PĀRVALDES IKT RESURSU UN KOMPETENČU KONSOLIDĀCIJAS POLITIKAS ĪSTENOŠANA</a:t>
            </a:r>
          </a:p>
          <a:p>
            <a:pPr defTabSz="991699">
              <a:defRPr/>
            </a:pPr>
            <a:endParaRPr lang="lv-LV"/>
          </a:p>
          <a:p>
            <a:endParaRPr lang="lv-LV" altLang="lv-LV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AF29082-5CF3-E10E-1AB2-591940304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91699">
              <a:defRPr/>
            </a:pPr>
            <a:fld id="{96A11C89-A5A2-40A0-A8B6-7CB91AFC4783}" type="slidenum">
              <a:rPr lang="lv-LV" altLang="en-US">
                <a:solidFill>
                  <a:prstClr val="black"/>
                </a:solidFill>
              </a:rPr>
              <a:pPr defTabSz="991699">
                <a:defRPr/>
              </a:pPr>
              <a:t>2</a:t>
            </a:fld>
            <a:endParaRPr lang="lv-LV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9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26BC1-1EB8-4ED6-F5C4-8A287DFEE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43BC471-EC93-7C45-68D1-C47311B091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8E3BA15-3158-823E-E013-8C6332A21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/>
              <a:t>2013. </a:t>
            </a:r>
            <a:r>
              <a:rPr lang="lv-LV"/>
              <a:t>Koncepcija „Valsts informācijas un komunikācijas tehnoloģiju pārvaldības organizatoriskais modelis”</a:t>
            </a:r>
            <a:endParaRPr lang="lv-LV" altLang="lv-LV"/>
          </a:p>
          <a:p>
            <a:pPr defTabSz="991699">
              <a:defRPr/>
            </a:pPr>
            <a:r>
              <a:rPr lang="lv-LV" altLang="lv-LV"/>
              <a:t>2015. </a:t>
            </a:r>
            <a:r>
              <a:rPr lang="lv-LV"/>
              <a:t>Informatīvais ziņojums par publiskās pārvaldes informācijas sistēmu konceptuālo arhitektūru (Konceptuālā arhitektūra)</a:t>
            </a:r>
            <a:endParaRPr lang="lv-LV" altLang="lv-LV"/>
          </a:p>
          <a:p>
            <a:r>
              <a:rPr lang="lv-LV" altLang="lv-LV"/>
              <a:t>2021. </a:t>
            </a:r>
            <a:r>
              <a:rPr lang="lv-LV"/>
              <a:t>Informatīvais ziņojums „Par valsts informācijas un komunikācijas tehnoloģiju resursu un kompetenču konsolidāciju” (Konsolidācijas ziņojums)</a:t>
            </a:r>
            <a:endParaRPr lang="lv-LV" altLang="lv-LV"/>
          </a:p>
          <a:p>
            <a:r>
              <a:rPr lang="lv-LV" altLang="lv-LV"/>
              <a:t>2025. Digitālās pārvaldes arhitektūras izstrāde (no 2023.)</a:t>
            </a:r>
          </a:p>
          <a:p>
            <a:r>
              <a:rPr lang="lv-LV" altLang="lv-LV"/>
              <a:t>2026.  IKT pārvaldības restarts digitālās pārvaldes arhitektūras ieviešanai</a:t>
            </a:r>
          </a:p>
          <a:p>
            <a:endParaRPr lang="lv-LV" altLang="lv-LV"/>
          </a:p>
          <a:p>
            <a:pPr defTabSz="991699">
              <a:defRPr/>
            </a:pPr>
            <a:r>
              <a:rPr lang="en-US"/>
              <a:t>IKT </a:t>
            </a:r>
            <a:r>
              <a:rPr lang="en-US" err="1"/>
              <a:t>pārvaldības</a:t>
            </a:r>
            <a:r>
              <a:rPr lang="en-US"/>
              <a:t> </a:t>
            </a:r>
            <a:r>
              <a:rPr lang="en-US" err="1"/>
              <a:t>politikas</a:t>
            </a:r>
            <a:r>
              <a:rPr lang="en-US"/>
              <a:t> </a:t>
            </a:r>
            <a:r>
              <a:rPr lang="en-US" err="1"/>
              <a:t>attīstības</a:t>
            </a:r>
            <a:r>
              <a:rPr lang="en-US"/>
              <a:t> </a:t>
            </a:r>
            <a:r>
              <a:rPr lang="en-US" err="1"/>
              <a:t>hronoloģija</a:t>
            </a:r>
            <a:r>
              <a:rPr lang="en-US"/>
              <a:t>: 2013. gada IKT </a:t>
            </a:r>
            <a:r>
              <a:rPr lang="en-US" err="1"/>
              <a:t>pārvaldības</a:t>
            </a:r>
            <a:r>
              <a:rPr lang="en-US"/>
              <a:t> </a:t>
            </a:r>
            <a:r>
              <a:rPr lang="en-US" err="1"/>
              <a:t>modelis</a:t>
            </a:r>
            <a:r>
              <a:rPr lang="en-US"/>
              <a:t>, 2015. gada </a:t>
            </a:r>
            <a:r>
              <a:rPr lang="en-US" err="1"/>
              <a:t>konceptuālā</a:t>
            </a:r>
            <a:r>
              <a:rPr lang="en-US"/>
              <a:t> </a:t>
            </a:r>
            <a:r>
              <a:rPr lang="en-US" err="1"/>
              <a:t>arhitektūra</a:t>
            </a:r>
            <a:r>
              <a:rPr lang="en-US"/>
              <a:t>, 2021. gada </a:t>
            </a:r>
            <a:r>
              <a:rPr lang="en-US" err="1"/>
              <a:t>konsolidācijas</a:t>
            </a:r>
            <a:r>
              <a:rPr lang="en-US"/>
              <a:t> </a:t>
            </a:r>
            <a:r>
              <a:rPr lang="en-US" err="1"/>
              <a:t>ziņojums</a:t>
            </a:r>
            <a:r>
              <a:rPr lang="en-US"/>
              <a:t>, 2025. gada </a:t>
            </a:r>
            <a:r>
              <a:rPr lang="en-US" err="1"/>
              <a:t>Digitālās</a:t>
            </a:r>
            <a:r>
              <a:rPr lang="en-US"/>
              <a:t> </a:t>
            </a:r>
            <a:r>
              <a:rPr lang="en-US" err="1"/>
              <a:t>pārvaldes</a:t>
            </a:r>
            <a:r>
              <a:rPr lang="en-US"/>
              <a:t> </a:t>
            </a:r>
            <a:r>
              <a:rPr lang="en-US" err="1"/>
              <a:t>arhitektūra</a:t>
            </a:r>
            <a:r>
              <a:rPr lang="en-US"/>
              <a:t> un 2026. gada IKT </a:t>
            </a:r>
            <a:r>
              <a:rPr lang="en-US" err="1"/>
              <a:t>pārvaldības</a:t>
            </a:r>
            <a:r>
              <a:rPr lang="en-US"/>
              <a:t> restarts. </a:t>
            </a:r>
            <a:r>
              <a:rPr lang="en-US" err="1"/>
              <a:t>Galvenais</a:t>
            </a:r>
            <a:r>
              <a:rPr lang="en-US"/>
              <a:t> </a:t>
            </a:r>
            <a:r>
              <a:rPr lang="en-US" err="1"/>
              <a:t>secinājums</a:t>
            </a:r>
            <a:r>
              <a:rPr lang="en-US"/>
              <a:t> – </a:t>
            </a:r>
            <a:r>
              <a:rPr lang="en-US" err="1"/>
              <a:t>risku</a:t>
            </a:r>
            <a:r>
              <a:rPr lang="en-US"/>
              <a:t> </a:t>
            </a:r>
            <a:r>
              <a:rPr lang="en-US" err="1"/>
              <a:t>mazināšanai</a:t>
            </a:r>
            <a:r>
              <a:rPr lang="en-US"/>
              <a:t> un </a:t>
            </a:r>
            <a:r>
              <a:rPr lang="en-US" err="1"/>
              <a:t>efektīvai</a:t>
            </a:r>
            <a:r>
              <a:rPr lang="en-US"/>
              <a:t> </a:t>
            </a:r>
            <a:r>
              <a:rPr lang="en-US" err="1"/>
              <a:t>attīstībai</a:t>
            </a:r>
            <a:r>
              <a:rPr lang="en-US"/>
              <a:t> </a:t>
            </a:r>
            <a:r>
              <a:rPr lang="en-US" err="1"/>
              <a:t>nepieciešama</a:t>
            </a:r>
            <a:r>
              <a:rPr lang="en-US"/>
              <a:t> </a:t>
            </a:r>
            <a:r>
              <a:rPr lang="en-US" err="1"/>
              <a:t>valsts</a:t>
            </a:r>
            <a:r>
              <a:rPr lang="en-US"/>
              <a:t> </a:t>
            </a:r>
            <a:r>
              <a:rPr lang="en-US" err="1"/>
              <a:t>pārvaldes</a:t>
            </a:r>
            <a:r>
              <a:rPr lang="en-US"/>
              <a:t> IKT </a:t>
            </a:r>
            <a:r>
              <a:rPr lang="en-US" err="1"/>
              <a:t>resursu</a:t>
            </a:r>
            <a:r>
              <a:rPr lang="en-US"/>
              <a:t> un </a:t>
            </a:r>
            <a:r>
              <a:rPr lang="en-US" err="1"/>
              <a:t>kompetenču</a:t>
            </a:r>
            <a:r>
              <a:rPr lang="en-US"/>
              <a:t> </a:t>
            </a:r>
            <a:r>
              <a:rPr lang="en-US" err="1"/>
              <a:t>konsolidācija</a:t>
            </a:r>
            <a:r>
              <a:rPr lang="en-US"/>
              <a:t>.</a:t>
            </a:r>
            <a:endParaRPr lang="lv-LV"/>
          </a:p>
          <a:p>
            <a:pPr defTabSz="991699">
              <a:defRPr/>
            </a:pPr>
            <a:endParaRPr lang="lv-LV"/>
          </a:p>
          <a:p>
            <a:r>
              <a:rPr lang="lv-LV" b="1"/>
              <a:t>Konteksts: IKT pārvaldības politikas un vienotas arhitektūras attīstība</a:t>
            </a:r>
          </a:p>
          <a:p>
            <a:r>
              <a:rPr lang="lv-LV" b="1"/>
              <a:t>Laika ass:</a:t>
            </a:r>
            <a:endParaRPr lang="lv-LV"/>
          </a:p>
          <a:p>
            <a:r>
              <a:rPr lang="lv-LV" b="1"/>
              <a:t>2013</a:t>
            </a:r>
            <a:r>
              <a:rPr lang="lv-LV"/>
              <a:t> — Valsts IKT pārvaldības organizācijas modeļa koncepcija (2013) (daļēja centralizācija – pa resoriem)</a:t>
            </a:r>
          </a:p>
          <a:p>
            <a:r>
              <a:rPr lang="lv-LV" b="1"/>
              <a:t>2015</a:t>
            </a:r>
            <a:r>
              <a:rPr lang="lv-LV"/>
              <a:t> — IKT resursu un kompetenču konsolidācijas ziņojums (2020)</a:t>
            </a:r>
          </a:p>
          <a:p>
            <a:r>
              <a:rPr lang="lv-LV" b="1"/>
              <a:t>2021</a:t>
            </a:r>
            <a:r>
              <a:rPr lang="lv-LV"/>
              <a:t> — Publiskās pārvaldes informācijas sistēmu konceptuālā arhitektūra (2014) (pamata fokusējums uz pakalpojumu koplietošanas platformām)</a:t>
            </a:r>
          </a:p>
          <a:p>
            <a:r>
              <a:rPr lang="lv-LV" b="1"/>
              <a:t>12.2025</a:t>
            </a:r>
            <a:r>
              <a:rPr lang="lv-LV"/>
              <a:t> — Digitālās pārvaldes arhitektūra v1 (kopīgi principi un 20 jomu </a:t>
            </a:r>
            <a:r>
              <a:rPr lang="lv-LV" err="1"/>
              <a:t>mērķarhitektūras</a:t>
            </a:r>
            <a:r>
              <a:rPr lang="lv-LV"/>
              <a:t>)</a:t>
            </a:r>
          </a:p>
          <a:p>
            <a:r>
              <a:rPr lang="lv-LV" b="1"/>
              <a:t>2026 ►</a:t>
            </a:r>
            <a:r>
              <a:rPr lang="lv-LV"/>
              <a:t> — IKT pārvaldības restarta ziņojums: 3 problēmas, 5 rīcības virzieni</a:t>
            </a:r>
          </a:p>
          <a:p>
            <a:r>
              <a:rPr lang="lv-LV" b="1"/>
              <a:t>Notikumi un lēmumi:</a:t>
            </a:r>
            <a:endParaRPr lang="lv-LV"/>
          </a:p>
          <a:p>
            <a:r>
              <a:rPr lang="lv-LV"/>
              <a:t>IKT būvvaldes nostiprināšana, uzraugot IKT ANM</a:t>
            </a:r>
          </a:p>
          <a:p>
            <a:r>
              <a:rPr lang="lv-LV"/>
              <a:t>Ministru digitālās modernizācijas komitejas 16.07.2024. lēmums par digitālās jomu </a:t>
            </a:r>
            <a:r>
              <a:rPr lang="lv-LV" err="1"/>
              <a:t>arhitektūrām</a:t>
            </a:r>
            <a:endParaRPr lang="lv-LV"/>
          </a:p>
          <a:p>
            <a:r>
              <a:rPr lang="lv-LV"/>
              <a:t>Eiropas prokuratūras paziņojumi, krimināllietas (07.2024)</a:t>
            </a:r>
          </a:p>
          <a:p>
            <a:r>
              <a:rPr lang="lv-LV"/>
              <a:t>Prasības: DC konsolidācija! Būvvaldes prasības! Arhitektūras prasības!</a:t>
            </a:r>
          </a:p>
          <a:p>
            <a:r>
              <a:rPr lang="lv-LV" b="1"/>
              <a:t>Secinājums:</a:t>
            </a:r>
            <a:r>
              <a:rPr lang="lv-LV"/>
              <a:t> RISKUS MAZINĀŠANAS UN EFEKTĪVAS ATTĪSTĪBAS PRIEKŠNOTEIKUMS – KONSOLIDĀCIJA VALSTS PĀRVALDES IKT RESURSU UN KOMPETENČU KONSOLIDĀCIJAS POLITIKAS ĪSTENOŠANA</a:t>
            </a:r>
          </a:p>
          <a:p>
            <a:pPr defTabSz="991699">
              <a:defRPr/>
            </a:pPr>
            <a:endParaRPr lang="lv-LV"/>
          </a:p>
          <a:p>
            <a:endParaRPr lang="lv-LV" altLang="lv-LV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4385DBD-2167-69FE-6335-B57E97C62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91699">
              <a:defRPr/>
            </a:pPr>
            <a:fld id="{96A11C89-A5A2-40A0-A8B6-7CB91AFC4783}" type="slidenum">
              <a:rPr lang="lv-LV" altLang="en-US">
                <a:solidFill>
                  <a:prstClr val="black"/>
                </a:solidFill>
              </a:rPr>
              <a:pPr defTabSz="991699">
                <a:defRPr/>
              </a:pPr>
              <a:t>3</a:t>
            </a:fld>
            <a:endParaRPr lang="lv-LV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9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8A62D-C8A6-2B81-D65A-48B4213E3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DC30C230-B281-CD2F-E97B-389C27F65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55FF703-5A5B-6A13-DDA1-09B3CFCA3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E37D4B95-0D56-D202-0DC5-1D1B7EBA8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91699">
              <a:defRPr/>
            </a:pPr>
            <a:fld id="{96A11C89-A5A2-40A0-A8B6-7CB91AFC4783}" type="slidenum">
              <a:rPr lang="lv-LV" altLang="en-US">
                <a:solidFill>
                  <a:prstClr val="black"/>
                </a:solidFill>
              </a:rPr>
              <a:pPr defTabSz="991699">
                <a:defRPr/>
              </a:pPr>
              <a:t>4</a:t>
            </a:fld>
            <a:endParaRPr lang="lv-LV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2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3BBB7-DD24-5168-A36B-57E227EC8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58913A9-68D6-08AF-5FD7-FCA657D39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CC35E469-EA47-1B1D-3BAC-266F07EF8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91699">
              <a:defRPr/>
            </a:pPr>
            <a:r>
              <a:rPr lang="lv-LV"/>
              <a:t>Valsts budžeta iestāžu IKT iepirkumu apjoms 2025.gadā ievērojami palielinājies salīdzinājumā ar 2024.gadu saistībā ar ES ANM projektu noslēguma posma tuvošanos. </a:t>
            </a:r>
          </a:p>
          <a:p>
            <a:endParaRPr lang="lv-LV" b="1"/>
          </a:p>
          <a:p>
            <a:r>
              <a:rPr lang="lv-LV" b="1"/>
              <a:t>Galvenie skaitļi:</a:t>
            </a:r>
            <a:endParaRPr lang="lv-LV"/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 b="1"/>
              <a:t>452 Milj. EUR</a:t>
            </a:r>
            <a:r>
              <a:rPr lang="lv-LV"/>
              <a:t> — IKT iepirkumi 2024–2025 (6,1–9,24% no kopējā publisko iepirkumu apjoma). Labā prakse: 1–5%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 b="1"/>
              <a:t>57%</a:t>
            </a:r>
            <a:r>
              <a:rPr lang="lv-LV"/>
              <a:t> — TOP 4 EIS kataloga piegādātāji no kopējā apjoma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 b="1"/>
              <a:t>29%</a:t>
            </a:r>
            <a:r>
              <a:rPr lang="lv-LV"/>
              <a:t> — CI126P kataloga pozīciju monopolizētas (1 piegādātājs katrai)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 b="1"/>
              <a:t>42%</a:t>
            </a:r>
            <a:r>
              <a:rPr lang="lv-LV"/>
              <a:t> — ANM IKT iepirkumi veikti EIS e-pasūtījumos</a:t>
            </a:r>
          </a:p>
          <a:p>
            <a:r>
              <a:rPr lang="lv-LV" b="1"/>
              <a:t>Galvenās problēmas:</a:t>
            </a:r>
            <a:endParaRPr lang="lv-LV"/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/>
              <a:t>Programmizstrāde (CI126P): 62 no 213 kataloga pozīcijām monopolizētas; 56 pozīcijās tikai 2 piegādātāji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/>
              <a:t>Stundu likmju katalogi (CI126P) — </a:t>
            </a:r>
            <a:r>
              <a:rPr lang="lv-LV" err="1"/>
              <a:t>pasūtījumprogrammatūras</a:t>
            </a:r>
            <a:r>
              <a:rPr lang="lv-LV"/>
              <a:t> izstrādes darbs tiek iepirkts stundās bez fiksēta galarezultāta; pasūtītājs zaudē kontroli pār apjomu un izmaksām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/>
              <a:t>Zema konkurence sākas ar priekšdarbu (specifikācijām), ne tikai iepirkuma formu — slēpti ierobežojoši vai tendenciozi specificēti iepirkumi izslēdz jaunus dalībniekus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/>
              <a:t>Lietojumprogrammatūras segmentā augstākā piegādātāju koncentrācija un atkarība</a:t>
            </a:r>
          </a:p>
          <a:p>
            <a:r>
              <a:rPr lang="lv-LV" b="1"/>
              <a:t>Rīcība:</a:t>
            </a:r>
            <a:endParaRPr lang="lv-LV"/>
          </a:p>
          <a:p>
            <a:r>
              <a:rPr lang="lv-LV" b="1"/>
              <a:t>NEKAVĒJOŠA RĪCĪBA (R1):</a:t>
            </a:r>
            <a:r>
              <a:rPr lang="lv-LV"/>
              <a:t> EIS IKT KATALOGU REVĪZIJA</a:t>
            </a:r>
          </a:p>
          <a:p>
            <a:r>
              <a:rPr lang="lv-LV" b="1"/>
              <a:t>RĪCĪBA PAMATA CĒLOŅA NOVĒRŠANAI (R4):</a:t>
            </a:r>
            <a:r>
              <a:rPr lang="lv-LV"/>
              <a:t> SPĒJAS RACIONĀLI IZVĒLĒTIES UN PĀRVALDĪT SPECIALIZĒTOS PASŪTĪJUMPROGRAMMATŪRAS RISINĀJUMUS</a:t>
            </a:r>
          </a:p>
          <a:p>
            <a:endParaRPr lang="lv-LV" altLang="lv-LV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E29DB7E-FFFA-1CCB-1E5C-642329CBA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91699">
              <a:defRPr/>
            </a:pPr>
            <a:fld id="{96A11C89-A5A2-40A0-A8B6-7CB91AFC4783}" type="slidenum">
              <a:rPr lang="lv-LV" altLang="en-US">
                <a:solidFill>
                  <a:prstClr val="black"/>
                </a:solidFill>
              </a:rPr>
              <a:pPr defTabSz="991699">
                <a:defRPr/>
              </a:pPr>
              <a:t>5</a:t>
            </a:fld>
            <a:endParaRPr lang="lv-LV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2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0AC53-7229-404C-4E79-29BF45A9C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FF27289-0DCC-0721-8DFA-2BDF80349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ACA9522-9599-C835-E5DC-A27B633A6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b="1"/>
              <a:t>***EIS Konkursi - tie kas nav EIS Konkurss/IUB, ir tie iepirkumi kuriem Normatīvajā kārtībā nav jāziņo IUB)</a:t>
            </a:r>
          </a:p>
          <a:p>
            <a:r>
              <a:rPr lang="lv-LV" b="1"/>
              <a:t>Galvenie skaitļi:</a:t>
            </a:r>
            <a:endParaRPr lang="lv-LV"/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 b="1"/>
              <a:t>0,6%</a:t>
            </a:r>
            <a:r>
              <a:rPr lang="lv-LV"/>
              <a:t> — IKT izdevumi (budžets) no kopējiem valsts budžeta (bāzes) izdevumiem. Labā prakse: 1–5%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 b="1"/>
              <a:t>1/2</a:t>
            </a:r>
            <a:r>
              <a:rPr lang="lv-LV"/>
              <a:t> — Aizstājot valsts budžeta finansējuma iztrūkumu, tas daļēji tiek aizstāts (pieņēmums — ap ½) no investīciju projektu (dažādu avotu) finansējuma, būtiski ietekmējot investīciju projektu faktisko saturu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 b="1"/>
              <a:t>38%</a:t>
            </a:r>
            <a:r>
              <a:rPr lang="lv-LV"/>
              <a:t> — IKT aktivitāšu īstenotāji neplāno saskaņot IKT Būvvaldes kārtībā</a:t>
            </a:r>
          </a:p>
          <a:p>
            <a:r>
              <a:rPr lang="lv-LV" b="1"/>
              <a:t>Galvenās problēmas:</a:t>
            </a:r>
            <a:endParaRPr lang="lv-LV"/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/>
              <a:t>2023. g. MK Nr. 368 (IKT būvvalde) prasības netiek pildītas konsekventi — daļa projektu un attīstības aktivitāšu netiek izskatītas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/>
              <a:t>Arhitektūras pārvaldībai nav nostiprināta mandāta un resursu — VARAM neredz pilnu ainu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/>
              <a:t>Investīciju portfeļa pārskata trūkums — dubultojošie projekti, nesavietojamas sistēmas, nesaskaņotas investīcijas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/>
              <a:t>Nav centralizēta pārskata par valsts pārvaldes digitālajiem projektiem, to kopējo budžetu, kavējumiem un izmaksu pārsniegumiem</a:t>
            </a:r>
          </a:p>
          <a:p>
            <a:r>
              <a:rPr lang="lv-LV" b="1"/>
              <a:t>Rīcība:</a:t>
            </a:r>
            <a:endParaRPr lang="lv-LV"/>
          </a:p>
          <a:p>
            <a:r>
              <a:rPr lang="lv-LV" b="1"/>
              <a:t>RĪCĪBA (R2):</a:t>
            </a:r>
            <a:r>
              <a:rPr lang="lv-LV"/>
              <a:t> VALSTS IKT VADĪBAS BIROJA PILNVARU NOSTIPRINĀŠANA IKT IZDEVUMU UN INVESTĪCIJU CAURSKATĀMĪBAS NODROŠINĀŠANAI</a:t>
            </a:r>
          </a:p>
          <a:p>
            <a:r>
              <a:rPr lang="lv-LV" b="1"/>
              <a:t>RĪCĪBA (R3):</a:t>
            </a:r>
            <a:r>
              <a:rPr lang="lv-LV"/>
              <a:t> ATBALSTA FUNKCIJU CENTRALIZĒŠANA ATBALSTA PAKALPOJUMU CENTRĀ</a:t>
            </a:r>
          </a:p>
          <a:p>
            <a:endParaRPr lang="lv-LV" altLang="lv-LV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BE36195-4F33-112F-2DE6-E72B80435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91699">
              <a:defRPr/>
            </a:pPr>
            <a:fld id="{96A11C89-A5A2-40A0-A8B6-7CB91AFC4783}" type="slidenum">
              <a:rPr lang="lv-LV" altLang="en-US">
                <a:solidFill>
                  <a:prstClr val="black"/>
                </a:solidFill>
              </a:rPr>
              <a:pPr defTabSz="991699">
                <a:defRPr/>
              </a:pPr>
              <a:t>6</a:t>
            </a:fld>
            <a:endParaRPr lang="lv-LV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03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26437-95E7-DEEF-7137-E79F27C97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5197C22-A14D-130B-3D8D-5941A07DD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D238BE7A-ACAE-AC6C-9913-137911156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3A927E3-E6C8-99C2-88C0-533093A72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91699">
              <a:defRPr/>
            </a:pPr>
            <a:fld id="{96A11C89-A5A2-40A0-A8B6-7CB91AFC4783}" type="slidenum">
              <a:rPr lang="lv-LV" altLang="en-US">
                <a:solidFill>
                  <a:prstClr val="black"/>
                </a:solidFill>
              </a:rPr>
              <a:pPr defTabSz="991699">
                <a:defRPr/>
              </a:pPr>
              <a:t>7</a:t>
            </a:fld>
            <a:endParaRPr lang="lv-LV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6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6A0C5-185D-AFAB-9D5F-2D1CC348C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A045115-F1BD-90F6-B530-E134D1870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12807767-5DD3-B65F-8C86-CB9A73AA4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b="1"/>
              <a:t>Galvenie skaitļi:</a:t>
            </a:r>
            <a:endParaRPr lang="lv-LV"/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 b="1"/>
              <a:t>1 664 / 150</a:t>
            </a:r>
            <a:r>
              <a:rPr lang="lv-LV"/>
              <a:t> — IKT amatu slodzes sadalītas 150 iestādēs, nespējot nodrošināt kritisko masu profesionālai IKT pārvaldībai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 b="1"/>
              <a:t>3,39%</a:t>
            </a:r>
            <a:r>
              <a:rPr lang="lv-LV"/>
              <a:t> — IKT amatu saimju īpatsvars valsts pārvaldē (salīdzināms ar citām ES valstīm, ja esam godīgi kvalificējuši amatus)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 b="1"/>
              <a:t>300 / 200</a:t>
            </a:r>
            <a:r>
              <a:rPr lang="lv-LV"/>
              <a:t> — Vairāk nekā 300 pārvaldes informācijas sistēmas tiek pārvaldītas vairāk nekā 200 institūcijās</a:t>
            </a:r>
          </a:p>
          <a:p>
            <a:r>
              <a:rPr lang="lv-LV" b="1"/>
              <a:t>Galvenās problēmas:</a:t>
            </a:r>
            <a:endParaRPr lang="lv-LV"/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/>
              <a:t>IKT kompetenču sadrumstalotība iestādēs; kompetences trūkuma dēļ — pārmērīga paļaušanās uz ārpakalpojumiem; pasūtītājs zaudē kontroli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lv-LV"/>
              <a:t>Sadrumstalotās institūcijas nespēj nodrošināt pietiekamu kompetenci digitālās pārvaldes jomu arhitektūru pārvaldībai, tajā skaitā efektīvi vadīt sistēmu konsolidāciju</a:t>
            </a:r>
          </a:p>
          <a:p>
            <a:r>
              <a:rPr lang="lv-LV" b="1"/>
              <a:t>Rīcība:</a:t>
            </a:r>
            <a:endParaRPr lang="lv-LV"/>
          </a:p>
          <a:p>
            <a:r>
              <a:rPr lang="lv-LV" b="1"/>
              <a:t>RĪCĪBA (R5):</a:t>
            </a:r>
            <a:r>
              <a:rPr lang="lv-LV"/>
              <a:t> PĀRVALDES SPĒJU KONSOLIDĒŠANA SPECIALIZĒTOS KOMPETENCES CENTROS</a:t>
            </a:r>
          </a:p>
          <a:p>
            <a:endParaRPr lang="lv-LV" altLang="lv-LV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CBCAEAC-804C-5FEA-2AAD-07CF9718CA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91699">
              <a:defRPr/>
            </a:pPr>
            <a:fld id="{96A11C89-A5A2-40A0-A8B6-7CB91AFC4783}" type="slidenum">
              <a:rPr lang="lv-LV" altLang="en-US">
                <a:solidFill>
                  <a:prstClr val="black"/>
                </a:solidFill>
              </a:rPr>
              <a:pPr defTabSz="991699">
                <a:defRPr/>
              </a:pPr>
              <a:t>8</a:t>
            </a:fld>
            <a:endParaRPr lang="lv-LV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19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5DED9-811D-80E1-F7E2-CA8D88A41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3DE8C-FD02-476E-A406-6E5217FC2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0610B-F235-034B-AF10-C8F999AC5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8A9BE-B3A6-71FA-CC13-E14EDF0FC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1699">
              <a:defRPr/>
            </a:pPr>
            <a:fld id="{7B84FCD5-F6BA-425D-B7E1-1B8D321977B2}" type="slidenum">
              <a:rPr lang="lv-LV" altLang="en-US">
                <a:solidFill>
                  <a:prstClr val="black"/>
                </a:solidFill>
              </a:rPr>
              <a:pPr defTabSz="991699">
                <a:defRPr/>
              </a:pPr>
              <a:t>9</a:t>
            </a:fld>
            <a:endParaRPr lang="lv-LV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4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AF3B2330-8D40-4CC7-AACD-7FDE93399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D3125F-3121-44D9-91C0-D1AAEA1AACF9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217BAA24-0938-1212-EFAF-48B88F6DFC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77" y="0"/>
            <a:ext cx="2939845" cy="29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0403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92732" y="422082"/>
            <a:ext cx="4745143" cy="1739900"/>
          </a:xfrm>
          <a:custGeom>
            <a:avLst/>
            <a:gdLst/>
            <a:ahLst/>
            <a:cxnLst/>
            <a:rect l="l" t="t" r="r" b="b"/>
            <a:pathLst>
              <a:path w="7117715" h="2609850">
                <a:moveTo>
                  <a:pt x="5459225" y="81767"/>
                </a:moveTo>
                <a:lnTo>
                  <a:pt x="5569182" y="100361"/>
                </a:lnTo>
                <a:lnTo>
                  <a:pt x="5634011" y="112414"/>
                </a:lnTo>
                <a:lnTo>
                  <a:pt x="5697785" y="125114"/>
                </a:lnTo>
                <a:lnTo>
                  <a:pt x="5760481" y="138453"/>
                </a:lnTo>
                <a:lnTo>
                  <a:pt x="5822077" y="152426"/>
                </a:lnTo>
                <a:lnTo>
                  <a:pt x="5882548" y="167027"/>
                </a:lnTo>
                <a:lnTo>
                  <a:pt x="5941872" y="182248"/>
                </a:lnTo>
                <a:lnTo>
                  <a:pt x="6000025" y="198083"/>
                </a:lnTo>
                <a:lnTo>
                  <a:pt x="6056984" y="214527"/>
                </a:lnTo>
                <a:lnTo>
                  <a:pt x="6112726" y="231572"/>
                </a:lnTo>
                <a:lnTo>
                  <a:pt x="6167228" y="249213"/>
                </a:lnTo>
                <a:lnTo>
                  <a:pt x="6220466" y="267443"/>
                </a:lnTo>
                <a:lnTo>
                  <a:pt x="6272417" y="286255"/>
                </a:lnTo>
                <a:lnTo>
                  <a:pt x="6323059" y="305644"/>
                </a:lnTo>
                <a:lnTo>
                  <a:pt x="6372366" y="325603"/>
                </a:lnTo>
                <a:lnTo>
                  <a:pt x="6420317" y="346125"/>
                </a:lnTo>
                <a:lnTo>
                  <a:pt x="6466888" y="367204"/>
                </a:lnTo>
                <a:lnTo>
                  <a:pt x="6512056" y="388834"/>
                </a:lnTo>
                <a:lnTo>
                  <a:pt x="6555798" y="411009"/>
                </a:lnTo>
                <a:lnTo>
                  <a:pt x="6598089" y="433721"/>
                </a:lnTo>
                <a:lnTo>
                  <a:pt x="6638908" y="456966"/>
                </a:lnTo>
                <a:lnTo>
                  <a:pt x="6678231" y="480735"/>
                </a:lnTo>
                <a:lnTo>
                  <a:pt x="6716035" y="505024"/>
                </a:lnTo>
                <a:lnTo>
                  <a:pt x="6752295" y="529825"/>
                </a:lnTo>
                <a:lnTo>
                  <a:pt x="6786990" y="555133"/>
                </a:lnTo>
                <a:lnTo>
                  <a:pt x="6820096" y="580940"/>
                </a:lnTo>
                <a:lnTo>
                  <a:pt x="6851589" y="607242"/>
                </a:lnTo>
                <a:lnTo>
                  <a:pt x="6881447" y="634030"/>
                </a:lnTo>
                <a:lnTo>
                  <a:pt x="6909646" y="661299"/>
                </a:lnTo>
                <a:lnTo>
                  <a:pt x="6936163" y="689042"/>
                </a:lnTo>
                <a:lnTo>
                  <a:pt x="6984057" y="745927"/>
                </a:lnTo>
                <a:lnTo>
                  <a:pt x="7024943" y="804633"/>
                </a:lnTo>
                <a:lnTo>
                  <a:pt x="7058636" y="865109"/>
                </a:lnTo>
                <a:lnTo>
                  <a:pt x="7084950" y="927305"/>
                </a:lnTo>
                <a:lnTo>
                  <a:pt x="7103698" y="991170"/>
                </a:lnTo>
                <a:lnTo>
                  <a:pt x="7114695" y="1056652"/>
                </a:lnTo>
                <a:lnTo>
                  <a:pt x="7117421" y="1095000"/>
                </a:lnTo>
                <a:lnTo>
                  <a:pt x="7117520" y="1133449"/>
                </a:lnTo>
                <a:lnTo>
                  <a:pt x="7115006" y="1171979"/>
                </a:lnTo>
                <a:lnTo>
                  <a:pt x="7109893" y="1210576"/>
                </a:lnTo>
                <a:lnTo>
                  <a:pt x="7102198" y="1249220"/>
                </a:lnTo>
                <a:lnTo>
                  <a:pt x="7091934" y="1287894"/>
                </a:lnTo>
                <a:lnTo>
                  <a:pt x="7079117" y="1326582"/>
                </a:lnTo>
                <a:lnTo>
                  <a:pt x="7063762" y="1365265"/>
                </a:lnTo>
                <a:lnTo>
                  <a:pt x="7045883" y="1403927"/>
                </a:lnTo>
                <a:lnTo>
                  <a:pt x="7025496" y="1442549"/>
                </a:lnTo>
                <a:lnTo>
                  <a:pt x="7002616" y="1481115"/>
                </a:lnTo>
                <a:lnTo>
                  <a:pt x="6977257" y="1519607"/>
                </a:lnTo>
                <a:lnTo>
                  <a:pt x="6949434" y="1558007"/>
                </a:lnTo>
                <a:lnTo>
                  <a:pt x="6919163" y="1596298"/>
                </a:lnTo>
                <a:lnTo>
                  <a:pt x="6886459" y="1634464"/>
                </a:lnTo>
                <a:lnTo>
                  <a:pt x="6851335" y="1672485"/>
                </a:lnTo>
                <a:lnTo>
                  <a:pt x="6813808" y="1710346"/>
                </a:lnTo>
                <a:lnTo>
                  <a:pt x="6773892" y="1748027"/>
                </a:lnTo>
                <a:lnTo>
                  <a:pt x="6731603" y="1785513"/>
                </a:lnTo>
                <a:lnTo>
                  <a:pt x="6686954" y="1822786"/>
                </a:lnTo>
                <a:lnTo>
                  <a:pt x="6639962" y="1859828"/>
                </a:lnTo>
                <a:lnTo>
                  <a:pt x="6590641" y="1896622"/>
                </a:lnTo>
                <a:lnTo>
                  <a:pt x="6539006" y="1933150"/>
                </a:lnTo>
                <a:lnTo>
                  <a:pt x="6485071" y="1969395"/>
                </a:lnTo>
                <a:lnTo>
                  <a:pt x="6514925" y="2001223"/>
                </a:lnTo>
                <a:lnTo>
                  <a:pt x="6549681" y="2031380"/>
                </a:lnTo>
                <a:lnTo>
                  <a:pt x="6589879" y="2060551"/>
                </a:lnTo>
                <a:lnTo>
                  <a:pt x="6636056" y="2089417"/>
                </a:lnTo>
                <a:lnTo>
                  <a:pt x="6688751" y="2118662"/>
                </a:lnTo>
                <a:lnTo>
                  <a:pt x="6748500" y="2148967"/>
                </a:lnTo>
                <a:lnTo>
                  <a:pt x="6685371" y="2157747"/>
                </a:lnTo>
                <a:lnTo>
                  <a:pt x="6628568" y="2167592"/>
                </a:lnTo>
                <a:lnTo>
                  <a:pt x="6577477" y="2178940"/>
                </a:lnTo>
                <a:lnTo>
                  <a:pt x="6531486" y="2192228"/>
                </a:lnTo>
                <a:lnTo>
                  <a:pt x="6489980" y="2207896"/>
                </a:lnTo>
                <a:lnTo>
                  <a:pt x="6452345" y="2226379"/>
                </a:lnTo>
                <a:lnTo>
                  <a:pt x="6417968" y="2248117"/>
                </a:lnTo>
                <a:lnTo>
                  <a:pt x="6386234" y="2273548"/>
                </a:lnTo>
                <a:lnTo>
                  <a:pt x="6356531" y="2303109"/>
                </a:lnTo>
                <a:lnTo>
                  <a:pt x="6328243" y="2337238"/>
                </a:lnTo>
                <a:lnTo>
                  <a:pt x="6300759" y="2376373"/>
                </a:lnTo>
                <a:lnTo>
                  <a:pt x="6273462" y="2420953"/>
                </a:lnTo>
                <a:lnTo>
                  <a:pt x="6245741" y="2471415"/>
                </a:lnTo>
                <a:lnTo>
                  <a:pt x="6216981" y="2528196"/>
                </a:lnTo>
                <a:lnTo>
                  <a:pt x="6208201" y="2465066"/>
                </a:lnTo>
                <a:lnTo>
                  <a:pt x="6198356" y="2408263"/>
                </a:lnTo>
                <a:lnTo>
                  <a:pt x="6187008" y="2357173"/>
                </a:lnTo>
                <a:lnTo>
                  <a:pt x="6173720" y="2311182"/>
                </a:lnTo>
                <a:lnTo>
                  <a:pt x="6158053" y="2269675"/>
                </a:lnTo>
                <a:lnTo>
                  <a:pt x="6139569" y="2232041"/>
                </a:lnTo>
                <a:lnTo>
                  <a:pt x="6117831" y="2197663"/>
                </a:lnTo>
                <a:lnTo>
                  <a:pt x="6092400" y="2165930"/>
                </a:lnTo>
                <a:lnTo>
                  <a:pt x="6062839" y="2136226"/>
                </a:lnTo>
                <a:lnTo>
                  <a:pt x="6028710" y="2107939"/>
                </a:lnTo>
                <a:lnTo>
                  <a:pt x="5989575" y="2080454"/>
                </a:lnTo>
                <a:lnTo>
                  <a:pt x="5944995" y="2053158"/>
                </a:lnTo>
                <a:lnTo>
                  <a:pt x="5894534" y="2025437"/>
                </a:lnTo>
                <a:lnTo>
                  <a:pt x="5837752" y="1996677"/>
                </a:lnTo>
                <a:lnTo>
                  <a:pt x="5900882" y="1987897"/>
                </a:lnTo>
                <a:lnTo>
                  <a:pt x="5957685" y="1978052"/>
                </a:lnTo>
                <a:lnTo>
                  <a:pt x="6008775" y="1966704"/>
                </a:lnTo>
                <a:lnTo>
                  <a:pt x="6054767" y="1953416"/>
                </a:lnTo>
                <a:lnTo>
                  <a:pt x="6096273" y="1937749"/>
                </a:lnTo>
                <a:lnTo>
                  <a:pt x="6133908" y="1919265"/>
                </a:lnTo>
                <a:lnTo>
                  <a:pt x="6168285" y="1897527"/>
                </a:lnTo>
                <a:lnTo>
                  <a:pt x="6200018" y="1872096"/>
                </a:lnTo>
                <a:lnTo>
                  <a:pt x="6229722" y="1842535"/>
                </a:lnTo>
                <a:lnTo>
                  <a:pt x="6258009" y="1808406"/>
                </a:lnTo>
                <a:lnTo>
                  <a:pt x="6285494" y="1769271"/>
                </a:lnTo>
                <a:lnTo>
                  <a:pt x="6312790" y="1724691"/>
                </a:lnTo>
                <a:lnTo>
                  <a:pt x="6340511" y="1674230"/>
                </a:lnTo>
                <a:lnTo>
                  <a:pt x="6369271" y="1617448"/>
                </a:lnTo>
                <a:lnTo>
                  <a:pt x="6378033" y="1680721"/>
                </a:lnTo>
                <a:lnTo>
                  <a:pt x="6387874" y="1737653"/>
                </a:lnTo>
                <a:lnTo>
                  <a:pt x="6399233" y="1788853"/>
                </a:lnTo>
                <a:lnTo>
                  <a:pt x="6412550" y="1834930"/>
                </a:lnTo>
                <a:lnTo>
                  <a:pt x="6428265" y="1876492"/>
                </a:lnTo>
                <a:lnTo>
                  <a:pt x="6446816" y="1914148"/>
                </a:lnTo>
                <a:lnTo>
                  <a:pt x="6468645" y="1948507"/>
                </a:lnTo>
                <a:lnTo>
                  <a:pt x="6521678" y="1913008"/>
                </a:lnTo>
                <a:lnTo>
                  <a:pt x="6572457" y="1877248"/>
                </a:lnTo>
                <a:lnTo>
                  <a:pt x="6620965" y="1841245"/>
                </a:lnTo>
                <a:lnTo>
                  <a:pt x="6667189" y="1805016"/>
                </a:lnTo>
                <a:lnTo>
                  <a:pt x="6711113" y="1768578"/>
                </a:lnTo>
                <a:lnTo>
                  <a:pt x="6752721" y="1731949"/>
                </a:lnTo>
                <a:lnTo>
                  <a:pt x="6791999" y="1695146"/>
                </a:lnTo>
                <a:lnTo>
                  <a:pt x="6828932" y="1658187"/>
                </a:lnTo>
                <a:lnTo>
                  <a:pt x="6863505" y="1621088"/>
                </a:lnTo>
                <a:lnTo>
                  <a:pt x="6895702" y="1583868"/>
                </a:lnTo>
                <a:lnTo>
                  <a:pt x="6925508" y="1546544"/>
                </a:lnTo>
                <a:lnTo>
                  <a:pt x="6952908" y="1509133"/>
                </a:lnTo>
                <a:lnTo>
                  <a:pt x="6977888" y="1471652"/>
                </a:lnTo>
                <a:lnTo>
                  <a:pt x="7000432" y="1434119"/>
                </a:lnTo>
                <a:lnTo>
                  <a:pt x="7020524" y="1396552"/>
                </a:lnTo>
                <a:lnTo>
                  <a:pt x="7038150" y="1358967"/>
                </a:lnTo>
                <a:lnTo>
                  <a:pt x="7053295" y="1321382"/>
                </a:lnTo>
                <a:lnTo>
                  <a:pt x="7065944" y="1283815"/>
                </a:lnTo>
                <a:lnTo>
                  <a:pt x="7076081" y="1246283"/>
                </a:lnTo>
                <a:lnTo>
                  <a:pt x="7083692" y="1208803"/>
                </a:lnTo>
                <a:lnTo>
                  <a:pt x="7091272" y="1134069"/>
                </a:lnTo>
                <a:lnTo>
                  <a:pt x="7091212" y="1096850"/>
                </a:lnTo>
                <a:lnTo>
                  <a:pt x="7085199" y="1034051"/>
                </a:lnTo>
                <a:lnTo>
                  <a:pt x="7074783" y="983393"/>
                </a:lnTo>
                <a:lnTo>
                  <a:pt x="7059533" y="933749"/>
                </a:lnTo>
                <a:lnTo>
                  <a:pt x="7039542" y="885144"/>
                </a:lnTo>
                <a:lnTo>
                  <a:pt x="7014901" y="837604"/>
                </a:lnTo>
                <a:lnTo>
                  <a:pt x="6985705" y="791153"/>
                </a:lnTo>
                <a:lnTo>
                  <a:pt x="6952045" y="745815"/>
                </a:lnTo>
                <a:lnTo>
                  <a:pt x="6914014" y="701615"/>
                </a:lnTo>
                <a:lnTo>
                  <a:pt x="6871704" y="658578"/>
                </a:lnTo>
                <a:lnTo>
                  <a:pt x="6825208" y="616729"/>
                </a:lnTo>
                <a:lnTo>
                  <a:pt x="6774619" y="576092"/>
                </a:lnTo>
                <a:lnTo>
                  <a:pt x="6720029" y="536692"/>
                </a:lnTo>
                <a:lnTo>
                  <a:pt x="6661530" y="498554"/>
                </a:lnTo>
                <a:lnTo>
                  <a:pt x="6599216" y="461702"/>
                </a:lnTo>
                <a:lnTo>
                  <a:pt x="6533178" y="426161"/>
                </a:lnTo>
                <a:lnTo>
                  <a:pt x="6463510" y="391956"/>
                </a:lnTo>
                <a:lnTo>
                  <a:pt x="6390304" y="359112"/>
                </a:lnTo>
                <a:lnTo>
                  <a:pt x="6313652" y="327653"/>
                </a:lnTo>
                <a:lnTo>
                  <a:pt x="6233647" y="297604"/>
                </a:lnTo>
                <a:lnTo>
                  <a:pt x="6150381" y="268990"/>
                </a:lnTo>
                <a:lnTo>
                  <a:pt x="6063948" y="241835"/>
                </a:lnTo>
                <a:lnTo>
                  <a:pt x="5974439" y="216164"/>
                </a:lnTo>
                <a:lnTo>
                  <a:pt x="5881948" y="192002"/>
                </a:lnTo>
                <a:lnTo>
                  <a:pt x="5786566" y="169373"/>
                </a:lnTo>
                <a:lnTo>
                  <a:pt x="5688387" y="148303"/>
                </a:lnTo>
                <a:lnTo>
                  <a:pt x="5587502" y="128816"/>
                </a:lnTo>
                <a:lnTo>
                  <a:pt x="5484005" y="110936"/>
                </a:lnTo>
                <a:lnTo>
                  <a:pt x="5377988" y="94689"/>
                </a:lnTo>
                <a:lnTo>
                  <a:pt x="5269543" y="80098"/>
                </a:lnTo>
                <a:lnTo>
                  <a:pt x="5158763" y="67189"/>
                </a:lnTo>
                <a:lnTo>
                  <a:pt x="5045741" y="55987"/>
                </a:lnTo>
                <a:lnTo>
                  <a:pt x="4930569" y="46516"/>
                </a:lnTo>
                <a:lnTo>
                  <a:pt x="4813340" y="38801"/>
                </a:lnTo>
                <a:lnTo>
                  <a:pt x="4694147" y="32866"/>
                </a:lnTo>
                <a:lnTo>
                  <a:pt x="4573081" y="28737"/>
                </a:lnTo>
                <a:lnTo>
                  <a:pt x="4450235" y="26438"/>
                </a:lnTo>
                <a:lnTo>
                  <a:pt x="4325703" y="25993"/>
                </a:lnTo>
                <a:lnTo>
                  <a:pt x="4199576" y="27428"/>
                </a:lnTo>
                <a:lnTo>
                  <a:pt x="4071947" y="30767"/>
                </a:lnTo>
                <a:lnTo>
                  <a:pt x="3942908" y="36035"/>
                </a:lnTo>
                <a:lnTo>
                  <a:pt x="3812553" y="43256"/>
                </a:lnTo>
                <a:lnTo>
                  <a:pt x="3680974" y="52455"/>
                </a:lnTo>
                <a:lnTo>
                  <a:pt x="3548263" y="63658"/>
                </a:lnTo>
                <a:lnTo>
                  <a:pt x="3414512" y="76888"/>
                </a:lnTo>
                <a:lnTo>
                  <a:pt x="3280966" y="92038"/>
                </a:lnTo>
                <a:lnTo>
                  <a:pt x="3148861" y="108954"/>
                </a:lnTo>
                <a:lnTo>
                  <a:pt x="3018283" y="127594"/>
                </a:lnTo>
                <a:lnTo>
                  <a:pt x="2889318" y="147913"/>
                </a:lnTo>
                <a:lnTo>
                  <a:pt x="2762050" y="169867"/>
                </a:lnTo>
                <a:lnTo>
                  <a:pt x="2636565" y="193412"/>
                </a:lnTo>
                <a:lnTo>
                  <a:pt x="2512949" y="218506"/>
                </a:lnTo>
                <a:lnTo>
                  <a:pt x="2391287" y="245104"/>
                </a:lnTo>
                <a:lnTo>
                  <a:pt x="2271663" y="273162"/>
                </a:lnTo>
                <a:lnTo>
                  <a:pt x="2154164" y="302637"/>
                </a:lnTo>
                <a:lnTo>
                  <a:pt x="2038874" y="333486"/>
                </a:lnTo>
                <a:lnTo>
                  <a:pt x="1925880" y="365663"/>
                </a:lnTo>
                <a:lnTo>
                  <a:pt x="1815266" y="399126"/>
                </a:lnTo>
                <a:lnTo>
                  <a:pt x="1707118" y="433831"/>
                </a:lnTo>
                <a:lnTo>
                  <a:pt x="1601520" y="469734"/>
                </a:lnTo>
                <a:lnTo>
                  <a:pt x="1498559" y="506791"/>
                </a:lnTo>
                <a:lnTo>
                  <a:pt x="1398320" y="544959"/>
                </a:lnTo>
                <a:lnTo>
                  <a:pt x="1300887" y="584194"/>
                </a:lnTo>
                <a:lnTo>
                  <a:pt x="1206347" y="624452"/>
                </a:lnTo>
                <a:lnTo>
                  <a:pt x="1114785" y="665689"/>
                </a:lnTo>
                <a:lnTo>
                  <a:pt x="1026286" y="707862"/>
                </a:lnTo>
                <a:lnTo>
                  <a:pt x="940935" y="750927"/>
                </a:lnTo>
                <a:lnTo>
                  <a:pt x="858818" y="794840"/>
                </a:lnTo>
                <a:lnTo>
                  <a:pt x="780019" y="839558"/>
                </a:lnTo>
                <a:lnTo>
                  <a:pt x="704625" y="885036"/>
                </a:lnTo>
                <a:lnTo>
                  <a:pt x="632721" y="931232"/>
                </a:lnTo>
                <a:lnTo>
                  <a:pt x="564392" y="978101"/>
                </a:lnTo>
                <a:lnTo>
                  <a:pt x="499723" y="1025599"/>
                </a:lnTo>
                <a:lnTo>
                  <a:pt x="438799" y="1073683"/>
                </a:lnTo>
                <a:lnTo>
                  <a:pt x="381707" y="1122309"/>
                </a:lnTo>
                <a:lnTo>
                  <a:pt x="328531" y="1171434"/>
                </a:lnTo>
                <a:lnTo>
                  <a:pt x="279356" y="1221013"/>
                </a:lnTo>
                <a:lnTo>
                  <a:pt x="234269" y="1271003"/>
                </a:lnTo>
                <a:lnTo>
                  <a:pt x="193354" y="1321361"/>
                </a:lnTo>
                <a:lnTo>
                  <a:pt x="156696" y="1372042"/>
                </a:lnTo>
                <a:lnTo>
                  <a:pt x="124381" y="1423002"/>
                </a:lnTo>
                <a:lnTo>
                  <a:pt x="96495" y="1474198"/>
                </a:lnTo>
                <a:lnTo>
                  <a:pt x="73123" y="1525587"/>
                </a:lnTo>
                <a:lnTo>
                  <a:pt x="54349" y="1577124"/>
                </a:lnTo>
                <a:lnTo>
                  <a:pt x="40259" y="1628766"/>
                </a:lnTo>
                <a:lnTo>
                  <a:pt x="30940" y="1680469"/>
                </a:lnTo>
                <a:lnTo>
                  <a:pt x="26475" y="1732189"/>
                </a:lnTo>
                <a:lnTo>
                  <a:pt x="26090" y="1758042"/>
                </a:lnTo>
                <a:lnTo>
                  <a:pt x="26950" y="1783883"/>
                </a:lnTo>
                <a:lnTo>
                  <a:pt x="34118" y="1845473"/>
                </a:lnTo>
                <a:lnTo>
                  <a:pt x="51664" y="1915960"/>
                </a:lnTo>
                <a:lnTo>
                  <a:pt x="79000" y="1984936"/>
                </a:lnTo>
                <a:lnTo>
                  <a:pt x="115969" y="2052262"/>
                </a:lnTo>
                <a:lnTo>
                  <a:pt x="138015" y="2085264"/>
                </a:lnTo>
                <a:lnTo>
                  <a:pt x="162409" y="2117802"/>
                </a:lnTo>
                <a:lnTo>
                  <a:pt x="189131" y="2149858"/>
                </a:lnTo>
                <a:lnTo>
                  <a:pt x="218162" y="2181415"/>
                </a:lnTo>
                <a:lnTo>
                  <a:pt x="249480" y="2212456"/>
                </a:lnTo>
                <a:lnTo>
                  <a:pt x="283068" y="2242964"/>
                </a:lnTo>
                <a:lnTo>
                  <a:pt x="318903" y="2272922"/>
                </a:lnTo>
                <a:lnTo>
                  <a:pt x="356967" y="2302311"/>
                </a:lnTo>
                <a:lnTo>
                  <a:pt x="397240" y="2331115"/>
                </a:lnTo>
                <a:lnTo>
                  <a:pt x="439701" y="2359317"/>
                </a:lnTo>
                <a:lnTo>
                  <a:pt x="484330" y="2386898"/>
                </a:lnTo>
                <a:lnTo>
                  <a:pt x="531109" y="2413843"/>
                </a:lnTo>
                <a:lnTo>
                  <a:pt x="580016" y="2440133"/>
                </a:lnTo>
                <a:lnTo>
                  <a:pt x="631032" y="2465751"/>
                </a:lnTo>
                <a:lnTo>
                  <a:pt x="684137" y="2490681"/>
                </a:lnTo>
                <a:lnTo>
                  <a:pt x="739311" y="2514904"/>
                </a:lnTo>
                <a:lnTo>
                  <a:pt x="796534" y="2538403"/>
                </a:lnTo>
                <a:lnTo>
                  <a:pt x="855787" y="2561162"/>
                </a:lnTo>
                <a:lnTo>
                  <a:pt x="924141" y="2585415"/>
                </a:lnTo>
                <a:lnTo>
                  <a:pt x="927482" y="2593088"/>
                </a:lnTo>
                <a:lnTo>
                  <a:pt x="923034" y="2606928"/>
                </a:lnTo>
                <a:lnTo>
                  <a:pt x="917512" y="2609562"/>
                </a:lnTo>
                <a:lnTo>
                  <a:pt x="908614" y="2608074"/>
                </a:lnTo>
                <a:lnTo>
                  <a:pt x="846212" y="2585616"/>
                </a:lnTo>
                <a:lnTo>
                  <a:pt x="785854" y="2562365"/>
                </a:lnTo>
                <a:lnTo>
                  <a:pt x="727560" y="2538339"/>
                </a:lnTo>
                <a:lnTo>
                  <a:pt x="671350" y="2513555"/>
                </a:lnTo>
                <a:lnTo>
                  <a:pt x="617245" y="2488031"/>
                </a:lnTo>
                <a:lnTo>
                  <a:pt x="565264" y="2461785"/>
                </a:lnTo>
                <a:lnTo>
                  <a:pt x="515429" y="2434835"/>
                </a:lnTo>
                <a:lnTo>
                  <a:pt x="467758" y="2407197"/>
                </a:lnTo>
                <a:lnTo>
                  <a:pt x="422273" y="2378890"/>
                </a:lnTo>
                <a:lnTo>
                  <a:pt x="378994" y="2349932"/>
                </a:lnTo>
                <a:lnTo>
                  <a:pt x="337940" y="2320340"/>
                </a:lnTo>
                <a:lnTo>
                  <a:pt x="299132" y="2290133"/>
                </a:lnTo>
                <a:lnTo>
                  <a:pt x="262591" y="2259326"/>
                </a:lnTo>
                <a:lnTo>
                  <a:pt x="228337" y="2227940"/>
                </a:lnTo>
                <a:lnTo>
                  <a:pt x="196389" y="2195990"/>
                </a:lnTo>
                <a:lnTo>
                  <a:pt x="166768" y="2163496"/>
                </a:lnTo>
                <a:lnTo>
                  <a:pt x="139494" y="2130473"/>
                </a:lnTo>
                <a:lnTo>
                  <a:pt x="114588" y="2096941"/>
                </a:lnTo>
                <a:lnTo>
                  <a:pt x="92070" y="2062917"/>
                </a:lnTo>
                <a:lnTo>
                  <a:pt x="71959" y="2028419"/>
                </a:lnTo>
                <a:lnTo>
                  <a:pt x="54277" y="1993464"/>
                </a:lnTo>
                <a:lnTo>
                  <a:pt x="39043" y="1958071"/>
                </a:lnTo>
                <a:lnTo>
                  <a:pt x="16002" y="1886037"/>
                </a:lnTo>
                <a:lnTo>
                  <a:pt x="2997" y="1812461"/>
                </a:lnTo>
                <a:lnTo>
                  <a:pt x="0" y="1760054"/>
                </a:lnTo>
                <a:lnTo>
                  <a:pt x="318" y="1734005"/>
                </a:lnTo>
                <a:lnTo>
                  <a:pt x="4594" y="1681897"/>
                </a:lnTo>
                <a:lnTo>
                  <a:pt x="13655" y="1629812"/>
                </a:lnTo>
                <a:lnTo>
                  <a:pt x="27416" y="1577792"/>
                </a:lnTo>
                <a:lnTo>
                  <a:pt x="45795" y="1525881"/>
                </a:lnTo>
                <a:lnTo>
                  <a:pt x="68708" y="1474121"/>
                </a:lnTo>
                <a:lnTo>
                  <a:pt x="96073" y="1422556"/>
                </a:lnTo>
                <a:lnTo>
                  <a:pt x="127806" y="1371228"/>
                </a:lnTo>
                <a:lnTo>
                  <a:pt x="163825" y="1320179"/>
                </a:lnTo>
                <a:lnTo>
                  <a:pt x="204046" y="1269455"/>
                </a:lnTo>
                <a:lnTo>
                  <a:pt x="248386" y="1219096"/>
                </a:lnTo>
                <a:lnTo>
                  <a:pt x="296762" y="1169146"/>
                </a:lnTo>
                <a:lnTo>
                  <a:pt x="349091" y="1119648"/>
                </a:lnTo>
                <a:lnTo>
                  <a:pt x="405291" y="1070644"/>
                </a:lnTo>
                <a:lnTo>
                  <a:pt x="465277" y="1022179"/>
                </a:lnTo>
                <a:lnTo>
                  <a:pt x="528968" y="974294"/>
                </a:lnTo>
                <a:lnTo>
                  <a:pt x="596279" y="927033"/>
                </a:lnTo>
                <a:lnTo>
                  <a:pt x="667128" y="880439"/>
                </a:lnTo>
                <a:lnTo>
                  <a:pt x="741431" y="834554"/>
                </a:lnTo>
                <a:lnTo>
                  <a:pt x="819107" y="789421"/>
                </a:lnTo>
                <a:lnTo>
                  <a:pt x="900070" y="745084"/>
                </a:lnTo>
                <a:lnTo>
                  <a:pt x="984240" y="701585"/>
                </a:lnTo>
                <a:lnTo>
                  <a:pt x="1071531" y="658968"/>
                </a:lnTo>
                <a:lnTo>
                  <a:pt x="1161862" y="617274"/>
                </a:lnTo>
                <a:lnTo>
                  <a:pt x="1255150" y="576548"/>
                </a:lnTo>
                <a:lnTo>
                  <a:pt x="1351310" y="536832"/>
                </a:lnTo>
                <a:lnTo>
                  <a:pt x="1450261" y="498168"/>
                </a:lnTo>
                <a:lnTo>
                  <a:pt x="1551918" y="460601"/>
                </a:lnTo>
                <a:lnTo>
                  <a:pt x="1656200" y="424172"/>
                </a:lnTo>
                <a:lnTo>
                  <a:pt x="1763023" y="388926"/>
                </a:lnTo>
                <a:lnTo>
                  <a:pt x="1872303" y="354903"/>
                </a:lnTo>
                <a:lnTo>
                  <a:pt x="1983959" y="322149"/>
                </a:lnTo>
                <a:lnTo>
                  <a:pt x="2097906" y="290705"/>
                </a:lnTo>
                <a:lnTo>
                  <a:pt x="2214061" y="260615"/>
                </a:lnTo>
                <a:lnTo>
                  <a:pt x="2332343" y="231921"/>
                </a:lnTo>
                <a:lnTo>
                  <a:pt x="2452667" y="204666"/>
                </a:lnTo>
                <a:lnTo>
                  <a:pt x="2574950" y="178894"/>
                </a:lnTo>
                <a:lnTo>
                  <a:pt x="2699110" y="154647"/>
                </a:lnTo>
                <a:lnTo>
                  <a:pt x="2825063" y="131968"/>
                </a:lnTo>
                <a:lnTo>
                  <a:pt x="2952726" y="110900"/>
                </a:lnTo>
                <a:lnTo>
                  <a:pt x="3082016" y="91487"/>
                </a:lnTo>
                <a:lnTo>
                  <a:pt x="3212851" y="73770"/>
                </a:lnTo>
                <a:lnTo>
                  <a:pt x="3345146" y="57793"/>
                </a:lnTo>
                <a:lnTo>
                  <a:pt x="3467988" y="44676"/>
                </a:lnTo>
                <a:lnTo>
                  <a:pt x="3635456" y="29449"/>
                </a:lnTo>
                <a:lnTo>
                  <a:pt x="3801209" y="17417"/>
                </a:lnTo>
                <a:lnTo>
                  <a:pt x="3965066" y="8532"/>
                </a:lnTo>
                <a:lnTo>
                  <a:pt x="4126844" y="2742"/>
                </a:lnTo>
                <a:lnTo>
                  <a:pt x="4286362" y="0"/>
                </a:lnTo>
                <a:lnTo>
                  <a:pt x="4443436" y="254"/>
                </a:lnTo>
                <a:lnTo>
                  <a:pt x="4597884" y="3455"/>
                </a:lnTo>
                <a:lnTo>
                  <a:pt x="4749524" y="9553"/>
                </a:lnTo>
                <a:lnTo>
                  <a:pt x="4898174" y="18500"/>
                </a:lnTo>
                <a:lnTo>
                  <a:pt x="5043652" y="30244"/>
                </a:lnTo>
                <a:lnTo>
                  <a:pt x="5185774" y="44736"/>
                </a:lnTo>
                <a:lnTo>
                  <a:pt x="5324360" y="61927"/>
                </a:lnTo>
                <a:lnTo>
                  <a:pt x="5459225" y="81767"/>
                </a:lnTo>
                <a:close/>
              </a:path>
            </a:pathLst>
          </a:custGeom>
          <a:solidFill>
            <a:srgbClr val="FFFFFF">
              <a:alpha val="88999"/>
            </a:srgbClr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9" name="bg object 19"/>
          <p:cNvSpPr/>
          <p:nvPr/>
        </p:nvSpPr>
        <p:spPr>
          <a:xfrm>
            <a:off x="1628557" y="3728495"/>
            <a:ext cx="3067473" cy="0"/>
          </a:xfrm>
          <a:custGeom>
            <a:avLst/>
            <a:gdLst/>
            <a:ahLst/>
            <a:cxnLst/>
            <a:rect l="l" t="t" r="r" b="b"/>
            <a:pathLst>
              <a:path w="4601209">
                <a:moveTo>
                  <a:pt x="0" y="0"/>
                </a:moveTo>
                <a:lnTo>
                  <a:pt x="4600700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0929" y="3690396"/>
            <a:ext cx="76199" cy="7619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54199" y="4540248"/>
            <a:ext cx="4416213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3777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5289" y="4502149"/>
            <a:ext cx="76199" cy="7619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569845" y="5352001"/>
            <a:ext cx="3184737" cy="0"/>
          </a:xfrm>
          <a:custGeom>
            <a:avLst/>
            <a:gdLst/>
            <a:ahLst/>
            <a:cxnLst/>
            <a:rect l="l" t="t" r="r" b="b"/>
            <a:pathLst>
              <a:path w="4777105">
                <a:moveTo>
                  <a:pt x="0" y="0"/>
                </a:moveTo>
                <a:lnTo>
                  <a:pt x="4776839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9643" y="5313901"/>
            <a:ext cx="76199" cy="76199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733064" y="6211569"/>
            <a:ext cx="4858173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181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6423" y="6173469"/>
            <a:ext cx="76199" cy="7619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6576" y="2903728"/>
            <a:ext cx="1649983" cy="920495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914593" y="3099994"/>
            <a:ext cx="499957" cy="356870"/>
          </a:xfrm>
          <a:custGeom>
            <a:avLst/>
            <a:gdLst/>
            <a:ahLst/>
            <a:cxnLst/>
            <a:rect l="l" t="t" r="r" b="b"/>
            <a:pathLst>
              <a:path w="749935" h="535304">
                <a:moveTo>
                  <a:pt x="355485" y="337350"/>
                </a:moveTo>
                <a:lnTo>
                  <a:pt x="353275" y="321970"/>
                </a:lnTo>
                <a:lnTo>
                  <a:pt x="347002" y="308051"/>
                </a:lnTo>
                <a:lnTo>
                  <a:pt x="337172" y="296418"/>
                </a:lnTo>
                <a:lnTo>
                  <a:pt x="326910" y="289610"/>
                </a:lnTo>
                <a:lnTo>
                  <a:pt x="326910" y="337350"/>
                </a:lnTo>
                <a:lnTo>
                  <a:pt x="326910" y="363550"/>
                </a:lnTo>
                <a:lnTo>
                  <a:pt x="324827" y="373545"/>
                </a:lnTo>
                <a:lnTo>
                  <a:pt x="319354" y="381723"/>
                </a:lnTo>
                <a:lnTo>
                  <a:pt x="311251" y="387235"/>
                </a:lnTo>
                <a:lnTo>
                  <a:pt x="301358" y="389255"/>
                </a:lnTo>
                <a:lnTo>
                  <a:pt x="139153" y="389255"/>
                </a:lnTo>
                <a:lnTo>
                  <a:pt x="129247" y="387235"/>
                </a:lnTo>
                <a:lnTo>
                  <a:pt x="121158" y="381723"/>
                </a:lnTo>
                <a:lnTo>
                  <a:pt x="115684" y="373545"/>
                </a:lnTo>
                <a:lnTo>
                  <a:pt x="113677" y="363550"/>
                </a:lnTo>
                <a:lnTo>
                  <a:pt x="113677" y="337350"/>
                </a:lnTo>
                <a:lnTo>
                  <a:pt x="169316" y="294652"/>
                </a:lnTo>
                <a:lnTo>
                  <a:pt x="207441" y="283857"/>
                </a:lnTo>
                <a:lnTo>
                  <a:pt x="220294" y="283133"/>
                </a:lnTo>
                <a:lnTo>
                  <a:pt x="233299" y="283857"/>
                </a:lnTo>
                <a:lnTo>
                  <a:pt x="271259" y="294652"/>
                </a:lnTo>
                <a:lnTo>
                  <a:pt x="312229" y="314020"/>
                </a:lnTo>
                <a:lnTo>
                  <a:pt x="326910" y="337350"/>
                </a:lnTo>
                <a:lnTo>
                  <a:pt x="326910" y="289610"/>
                </a:lnTo>
                <a:lnTo>
                  <a:pt x="277774" y="265938"/>
                </a:lnTo>
                <a:lnTo>
                  <a:pt x="266941" y="261899"/>
                </a:lnTo>
                <a:lnTo>
                  <a:pt x="275450" y="251891"/>
                </a:lnTo>
                <a:lnTo>
                  <a:pt x="275653" y="251663"/>
                </a:lnTo>
                <a:lnTo>
                  <a:pt x="282244" y="239839"/>
                </a:lnTo>
                <a:lnTo>
                  <a:pt x="286423" y="226707"/>
                </a:lnTo>
                <a:lnTo>
                  <a:pt x="287896" y="212585"/>
                </a:lnTo>
                <a:lnTo>
                  <a:pt x="287896" y="187896"/>
                </a:lnTo>
                <a:lnTo>
                  <a:pt x="282549" y="161340"/>
                </a:lnTo>
                <a:lnTo>
                  <a:pt x="274027" y="148590"/>
                </a:lnTo>
                <a:lnTo>
                  <a:pt x="268033" y="139649"/>
                </a:lnTo>
                <a:lnTo>
                  <a:pt x="259168" y="133629"/>
                </a:lnTo>
                <a:lnTo>
                  <a:pt x="259168" y="187896"/>
                </a:lnTo>
                <a:lnTo>
                  <a:pt x="259168" y="212585"/>
                </a:lnTo>
                <a:lnTo>
                  <a:pt x="256095" y="227876"/>
                </a:lnTo>
                <a:lnTo>
                  <a:pt x="247738" y="240360"/>
                </a:lnTo>
                <a:lnTo>
                  <a:pt x="235356" y="248805"/>
                </a:lnTo>
                <a:lnTo>
                  <a:pt x="220218" y="251891"/>
                </a:lnTo>
                <a:lnTo>
                  <a:pt x="205079" y="248805"/>
                </a:lnTo>
                <a:lnTo>
                  <a:pt x="192697" y="240360"/>
                </a:lnTo>
                <a:lnTo>
                  <a:pt x="184340" y="227876"/>
                </a:lnTo>
                <a:lnTo>
                  <a:pt x="181267" y="212585"/>
                </a:lnTo>
                <a:lnTo>
                  <a:pt x="181267" y="187896"/>
                </a:lnTo>
                <a:lnTo>
                  <a:pt x="184340" y="172605"/>
                </a:lnTo>
                <a:lnTo>
                  <a:pt x="192697" y="160121"/>
                </a:lnTo>
                <a:lnTo>
                  <a:pt x="205079" y="151676"/>
                </a:lnTo>
                <a:lnTo>
                  <a:pt x="220218" y="148590"/>
                </a:lnTo>
                <a:lnTo>
                  <a:pt x="235356" y="151676"/>
                </a:lnTo>
                <a:lnTo>
                  <a:pt x="247738" y="160121"/>
                </a:lnTo>
                <a:lnTo>
                  <a:pt x="256095" y="172605"/>
                </a:lnTo>
                <a:lnTo>
                  <a:pt x="259168" y="187896"/>
                </a:lnTo>
                <a:lnTo>
                  <a:pt x="259168" y="133629"/>
                </a:lnTo>
                <a:lnTo>
                  <a:pt x="246532" y="125018"/>
                </a:lnTo>
                <a:lnTo>
                  <a:pt x="220294" y="119646"/>
                </a:lnTo>
                <a:lnTo>
                  <a:pt x="193992" y="125018"/>
                </a:lnTo>
                <a:lnTo>
                  <a:pt x="172504" y="139649"/>
                </a:lnTo>
                <a:lnTo>
                  <a:pt x="158013" y="161340"/>
                </a:lnTo>
                <a:lnTo>
                  <a:pt x="152692" y="187896"/>
                </a:lnTo>
                <a:lnTo>
                  <a:pt x="152692" y="212585"/>
                </a:lnTo>
                <a:lnTo>
                  <a:pt x="154152" y="226707"/>
                </a:lnTo>
                <a:lnTo>
                  <a:pt x="158330" y="239839"/>
                </a:lnTo>
                <a:lnTo>
                  <a:pt x="164934" y="251663"/>
                </a:lnTo>
                <a:lnTo>
                  <a:pt x="173647" y="261899"/>
                </a:lnTo>
                <a:lnTo>
                  <a:pt x="168097" y="263766"/>
                </a:lnTo>
                <a:lnTo>
                  <a:pt x="162560" y="265938"/>
                </a:lnTo>
                <a:lnTo>
                  <a:pt x="157226" y="268528"/>
                </a:lnTo>
                <a:lnTo>
                  <a:pt x="116268" y="287883"/>
                </a:lnTo>
                <a:lnTo>
                  <a:pt x="103403" y="296418"/>
                </a:lnTo>
                <a:lnTo>
                  <a:pt x="93573" y="308051"/>
                </a:lnTo>
                <a:lnTo>
                  <a:pt x="87299" y="321970"/>
                </a:lnTo>
                <a:lnTo>
                  <a:pt x="85090" y="337350"/>
                </a:lnTo>
                <a:lnTo>
                  <a:pt x="85090" y="363550"/>
                </a:lnTo>
                <a:lnTo>
                  <a:pt x="89357" y="384784"/>
                </a:lnTo>
                <a:lnTo>
                  <a:pt x="100990" y="402158"/>
                </a:lnTo>
                <a:lnTo>
                  <a:pt x="118198" y="413880"/>
                </a:lnTo>
                <a:lnTo>
                  <a:pt x="139230" y="418185"/>
                </a:lnTo>
                <a:lnTo>
                  <a:pt x="301358" y="418185"/>
                </a:lnTo>
                <a:lnTo>
                  <a:pt x="339648" y="402158"/>
                </a:lnTo>
                <a:lnTo>
                  <a:pt x="355485" y="363550"/>
                </a:lnTo>
                <a:lnTo>
                  <a:pt x="355485" y="337350"/>
                </a:lnTo>
                <a:close/>
              </a:path>
              <a:path w="749935" h="535304">
                <a:moveTo>
                  <a:pt x="663829" y="364274"/>
                </a:moveTo>
                <a:lnTo>
                  <a:pt x="656196" y="356641"/>
                </a:lnTo>
                <a:lnTo>
                  <a:pt x="646760" y="356641"/>
                </a:lnTo>
                <a:lnTo>
                  <a:pt x="417550" y="356641"/>
                </a:lnTo>
                <a:lnTo>
                  <a:pt x="409917" y="364274"/>
                </a:lnTo>
                <a:lnTo>
                  <a:pt x="409917" y="383133"/>
                </a:lnTo>
                <a:lnTo>
                  <a:pt x="417550" y="390766"/>
                </a:lnTo>
                <a:lnTo>
                  <a:pt x="656196" y="390766"/>
                </a:lnTo>
                <a:lnTo>
                  <a:pt x="663829" y="383133"/>
                </a:lnTo>
                <a:lnTo>
                  <a:pt x="663829" y="364274"/>
                </a:lnTo>
                <a:close/>
              </a:path>
              <a:path w="749935" h="535304">
                <a:moveTo>
                  <a:pt x="663829" y="258953"/>
                </a:moveTo>
                <a:lnTo>
                  <a:pt x="656196" y="251320"/>
                </a:lnTo>
                <a:lnTo>
                  <a:pt x="646760" y="251320"/>
                </a:lnTo>
                <a:lnTo>
                  <a:pt x="417550" y="251320"/>
                </a:lnTo>
                <a:lnTo>
                  <a:pt x="409917" y="258953"/>
                </a:lnTo>
                <a:lnTo>
                  <a:pt x="409917" y="277812"/>
                </a:lnTo>
                <a:lnTo>
                  <a:pt x="417550" y="285445"/>
                </a:lnTo>
                <a:lnTo>
                  <a:pt x="656196" y="285445"/>
                </a:lnTo>
                <a:lnTo>
                  <a:pt x="663829" y="277812"/>
                </a:lnTo>
                <a:lnTo>
                  <a:pt x="663829" y="258953"/>
                </a:lnTo>
                <a:close/>
              </a:path>
              <a:path w="749935" h="535304">
                <a:moveTo>
                  <a:pt x="663829" y="153631"/>
                </a:moveTo>
                <a:lnTo>
                  <a:pt x="656196" y="145999"/>
                </a:lnTo>
                <a:lnTo>
                  <a:pt x="646760" y="145999"/>
                </a:lnTo>
                <a:lnTo>
                  <a:pt x="417550" y="145999"/>
                </a:lnTo>
                <a:lnTo>
                  <a:pt x="409917" y="153631"/>
                </a:lnTo>
                <a:lnTo>
                  <a:pt x="409917" y="172491"/>
                </a:lnTo>
                <a:lnTo>
                  <a:pt x="417550" y="180124"/>
                </a:lnTo>
                <a:lnTo>
                  <a:pt x="656196" y="180124"/>
                </a:lnTo>
                <a:lnTo>
                  <a:pt x="663829" y="172491"/>
                </a:lnTo>
                <a:lnTo>
                  <a:pt x="663829" y="153631"/>
                </a:lnTo>
                <a:close/>
              </a:path>
              <a:path w="749935" h="535304">
                <a:moveTo>
                  <a:pt x="749858" y="65074"/>
                </a:moveTo>
                <a:lnTo>
                  <a:pt x="744715" y="39751"/>
                </a:lnTo>
                <a:lnTo>
                  <a:pt x="740968" y="34201"/>
                </a:lnTo>
                <a:lnTo>
                  <a:pt x="730745" y="19062"/>
                </a:lnTo>
                <a:lnTo>
                  <a:pt x="715657" y="8902"/>
                </a:lnTo>
                <a:lnTo>
                  <a:pt x="715657" y="65074"/>
                </a:lnTo>
                <a:lnTo>
                  <a:pt x="715657" y="469811"/>
                </a:lnTo>
                <a:lnTo>
                  <a:pt x="713232" y="481799"/>
                </a:lnTo>
                <a:lnTo>
                  <a:pt x="706615" y="491617"/>
                </a:lnTo>
                <a:lnTo>
                  <a:pt x="696798" y="498259"/>
                </a:lnTo>
                <a:lnTo>
                  <a:pt x="684771" y="500697"/>
                </a:lnTo>
                <a:lnTo>
                  <a:pt x="65074" y="500697"/>
                </a:lnTo>
                <a:lnTo>
                  <a:pt x="53047" y="498259"/>
                </a:lnTo>
                <a:lnTo>
                  <a:pt x="43218" y="491617"/>
                </a:lnTo>
                <a:lnTo>
                  <a:pt x="36614" y="481799"/>
                </a:lnTo>
                <a:lnTo>
                  <a:pt x="34201" y="469811"/>
                </a:lnTo>
                <a:lnTo>
                  <a:pt x="34201" y="65074"/>
                </a:lnTo>
                <a:lnTo>
                  <a:pt x="36626" y="53060"/>
                </a:lnTo>
                <a:lnTo>
                  <a:pt x="43243" y="43243"/>
                </a:lnTo>
                <a:lnTo>
                  <a:pt x="53060" y="36626"/>
                </a:lnTo>
                <a:lnTo>
                  <a:pt x="65074" y="34201"/>
                </a:lnTo>
                <a:lnTo>
                  <a:pt x="684771" y="34201"/>
                </a:lnTo>
                <a:lnTo>
                  <a:pt x="696798" y="36626"/>
                </a:lnTo>
                <a:lnTo>
                  <a:pt x="706615" y="43243"/>
                </a:lnTo>
                <a:lnTo>
                  <a:pt x="713232" y="53060"/>
                </a:lnTo>
                <a:lnTo>
                  <a:pt x="715657" y="65074"/>
                </a:lnTo>
                <a:lnTo>
                  <a:pt x="715657" y="8902"/>
                </a:lnTo>
                <a:lnTo>
                  <a:pt x="710044" y="5118"/>
                </a:lnTo>
                <a:lnTo>
                  <a:pt x="684771" y="0"/>
                </a:lnTo>
                <a:lnTo>
                  <a:pt x="65074" y="0"/>
                </a:lnTo>
                <a:lnTo>
                  <a:pt x="39789" y="5118"/>
                </a:lnTo>
                <a:lnTo>
                  <a:pt x="19100" y="19062"/>
                </a:lnTo>
                <a:lnTo>
                  <a:pt x="5130" y="39751"/>
                </a:lnTo>
                <a:lnTo>
                  <a:pt x="0" y="65074"/>
                </a:lnTo>
                <a:lnTo>
                  <a:pt x="0" y="469811"/>
                </a:lnTo>
                <a:lnTo>
                  <a:pt x="5118" y="495096"/>
                </a:lnTo>
                <a:lnTo>
                  <a:pt x="19075" y="515797"/>
                </a:lnTo>
                <a:lnTo>
                  <a:pt x="39751" y="529755"/>
                </a:lnTo>
                <a:lnTo>
                  <a:pt x="65074" y="534885"/>
                </a:lnTo>
                <a:lnTo>
                  <a:pt x="684771" y="534885"/>
                </a:lnTo>
                <a:lnTo>
                  <a:pt x="730770" y="515797"/>
                </a:lnTo>
                <a:lnTo>
                  <a:pt x="749858" y="469811"/>
                </a:lnTo>
                <a:lnTo>
                  <a:pt x="749858" y="65074"/>
                </a:lnTo>
                <a:close/>
              </a:path>
            </a:pathLst>
          </a:custGeom>
          <a:solidFill>
            <a:srgbClr val="2673A5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pic>
        <p:nvPicPr>
          <p:cNvPr id="29" name="bg 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6576" y="3744976"/>
            <a:ext cx="1649983" cy="918463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2008194" y="3961287"/>
            <a:ext cx="310727" cy="333587"/>
          </a:xfrm>
          <a:custGeom>
            <a:avLst/>
            <a:gdLst/>
            <a:ahLst/>
            <a:cxnLst/>
            <a:rect l="l" t="t" r="r" b="b"/>
            <a:pathLst>
              <a:path w="466089" h="500379">
                <a:moveTo>
                  <a:pt x="249140" y="138429"/>
                </a:moveTo>
                <a:lnTo>
                  <a:pt x="239828" y="138429"/>
                </a:lnTo>
                <a:lnTo>
                  <a:pt x="235334" y="137159"/>
                </a:lnTo>
                <a:lnTo>
                  <a:pt x="225528" y="121919"/>
                </a:lnTo>
                <a:lnTo>
                  <a:pt x="225455" y="120649"/>
                </a:lnTo>
                <a:lnTo>
                  <a:pt x="302797" y="26669"/>
                </a:lnTo>
                <a:lnTo>
                  <a:pt x="339814" y="3809"/>
                </a:lnTo>
                <a:lnTo>
                  <a:pt x="358103" y="0"/>
                </a:lnTo>
                <a:lnTo>
                  <a:pt x="376850" y="0"/>
                </a:lnTo>
                <a:lnTo>
                  <a:pt x="423673" y="15239"/>
                </a:lnTo>
                <a:lnTo>
                  <a:pt x="433413" y="24129"/>
                </a:lnTo>
                <a:lnTo>
                  <a:pt x="438097" y="27939"/>
                </a:lnTo>
                <a:lnTo>
                  <a:pt x="442331" y="31749"/>
                </a:lnTo>
                <a:lnTo>
                  <a:pt x="444223" y="34289"/>
                </a:lnTo>
                <a:lnTo>
                  <a:pt x="362847" y="34289"/>
                </a:lnTo>
                <a:lnTo>
                  <a:pt x="358939" y="35559"/>
                </a:lnTo>
                <a:lnTo>
                  <a:pt x="351258" y="36829"/>
                </a:lnTo>
                <a:lnTo>
                  <a:pt x="347564" y="39369"/>
                </a:lnTo>
                <a:lnTo>
                  <a:pt x="340464" y="41909"/>
                </a:lnTo>
                <a:lnTo>
                  <a:pt x="337130" y="44449"/>
                </a:lnTo>
                <a:lnTo>
                  <a:pt x="330893" y="49529"/>
                </a:lnTo>
                <a:lnTo>
                  <a:pt x="328053" y="52069"/>
                </a:lnTo>
                <a:lnTo>
                  <a:pt x="325490" y="55879"/>
                </a:lnTo>
                <a:lnTo>
                  <a:pt x="255272" y="134619"/>
                </a:lnTo>
                <a:lnTo>
                  <a:pt x="253415" y="135889"/>
                </a:lnTo>
                <a:lnTo>
                  <a:pt x="249140" y="138429"/>
                </a:lnTo>
                <a:close/>
              </a:path>
              <a:path w="466089" h="500379">
                <a:moveTo>
                  <a:pt x="324796" y="289559"/>
                </a:moveTo>
                <a:lnTo>
                  <a:pt x="261273" y="289559"/>
                </a:lnTo>
                <a:lnTo>
                  <a:pt x="268844" y="287019"/>
                </a:lnTo>
                <a:lnTo>
                  <a:pt x="272497" y="285749"/>
                </a:lnTo>
                <a:lnTo>
                  <a:pt x="279536" y="281939"/>
                </a:lnTo>
                <a:lnTo>
                  <a:pt x="282856" y="280669"/>
                </a:lnTo>
                <a:lnTo>
                  <a:pt x="289095" y="275589"/>
                </a:lnTo>
                <a:lnTo>
                  <a:pt x="291954" y="273049"/>
                </a:lnTo>
                <a:lnTo>
                  <a:pt x="414668" y="134619"/>
                </a:lnTo>
                <a:lnTo>
                  <a:pt x="417399" y="132079"/>
                </a:lnTo>
                <a:lnTo>
                  <a:pt x="419815" y="128269"/>
                </a:lnTo>
                <a:lnTo>
                  <a:pt x="424015" y="121919"/>
                </a:lnTo>
                <a:lnTo>
                  <a:pt x="425757" y="118109"/>
                </a:lnTo>
                <a:lnTo>
                  <a:pt x="428527" y="110489"/>
                </a:lnTo>
                <a:lnTo>
                  <a:pt x="429527" y="106679"/>
                </a:lnTo>
                <a:lnTo>
                  <a:pt x="430757" y="99059"/>
                </a:lnTo>
                <a:lnTo>
                  <a:pt x="430975" y="95249"/>
                </a:lnTo>
                <a:lnTo>
                  <a:pt x="430615" y="87629"/>
                </a:lnTo>
                <a:lnTo>
                  <a:pt x="413793" y="52069"/>
                </a:lnTo>
                <a:lnTo>
                  <a:pt x="397716" y="40639"/>
                </a:lnTo>
                <a:lnTo>
                  <a:pt x="394103" y="38099"/>
                </a:lnTo>
                <a:lnTo>
                  <a:pt x="386548" y="35559"/>
                </a:lnTo>
                <a:lnTo>
                  <a:pt x="382681" y="35559"/>
                </a:lnTo>
                <a:lnTo>
                  <a:pt x="374769" y="34289"/>
                </a:lnTo>
                <a:lnTo>
                  <a:pt x="444223" y="34289"/>
                </a:lnTo>
                <a:lnTo>
                  <a:pt x="449898" y="41909"/>
                </a:lnTo>
                <a:lnTo>
                  <a:pt x="453158" y="48259"/>
                </a:lnTo>
                <a:lnTo>
                  <a:pt x="458631" y="58419"/>
                </a:lnTo>
                <a:lnTo>
                  <a:pt x="460792" y="64769"/>
                </a:lnTo>
                <a:lnTo>
                  <a:pt x="463963" y="77469"/>
                </a:lnTo>
                <a:lnTo>
                  <a:pt x="464942" y="82549"/>
                </a:lnTo>
                <a:lnTo>
                  <a:pt x="465689" y="95249"/>
                </a:lnTo>
                <a:lnTo>
                  <a:pt x="465545" y="99059"/>
                </a:lnTo>
                <a:lnTo>
                  <a:pt x="465448" y="101599"/>
                </a:lnTo>
                <a:lnTo>
                  <a:pt x="455592" y="138429"/>
                </a:lnTo>
                <a:lnTo>
                  <a:pt x="445608" y="153669"/>
                </a:lnTo>
                <a:lnTo>
                  <a:pt x="324796" y="289559"/>
                </a:lnTo>
                <a:close/>
              </a:path>
              <a:path w="466089" h="500379">
                <a:moveTo>
                  <a:pt x="101178" y="500379"/>
                </a:moveTo>
                <a:lnTo>
                  <a:pt x="95359" y="500379"/>
                </a:lnTo>
                <a:lnTo>
                  <a:pt x="88498" y="499109"/>
                </a:lnTo>
                <a:lnTo>
                  <a:pt x="81707" y="499109"/>
                </a:lnTo>
                <a:lnTo>
                  <a:pt x="68340" y="496569"/>
                </a:lnTo>
                <a:lnTo>
                  <a:pt x="61831" y="494029"/>
                </a:lnTo>
                <a:lnTo>
                  <a:pt x="55528" y="491489"/>
                </a:lnTo>
                <a:lnTo>
                  <a:pt x="49431" y="487679"/>
                </a:lnTo>
                <a:lnTo>
                  <a:pt x="43541" y="485139"/>
                </a:lnTo>
                <a:lnTo>
                  <a:pt x="37916" y="480059"/>
                </a:lnTo>
                <a:lnTo>
                  <a:pt x="32616" y="476249"/>
                </a:lnTo>
                <a:lnTo>
                  <a:pt x="27640" y="471169"/>
                </a:lnTo>
                <a:lnTo>
                  <a:pt x="5780" y="436879"/>
                </a:lnTo>
                <a:lnTo>
                  <a:pt x="300" y="411479"/>
                </a:lnTo>
                <a:lnTo>
                  <a:pt x="186" y="410209"/>
                </a:lnTo>
                <a:lnTo>
                  <a:pt x="6365" y="369569"/>
                </a:lnTo>
                <a:lnTo>
                  <a:pt x="12200" y="358139"/>
                </a:lnTo>
                <a:lnTo>
                  <a:pt x="15750" y="351789"/>
                </a:lnTo>
                <a:lnTo>
                  <a:pt x="148362" y="200659"/>
                </a:lnTo>
                <a:lnTo>
                  <a:pt x="185378" y="177799"/>
                </a:lnTo>
                <a:lnTo>
                  <a:pt x="203667" y="173989"/>
                </a:lnTo>
                <a:lnTo>
                  <a:pt x="222415" y="173989"/>
                </a:lnTo>
                <a:lnTo>
                  <a:pt x="269238" y="189229"/>
                </a:lnTo>
                <a:lnTo>
                  <a:pt x="280758" y="199389"/>
                </a:lnTo>
                <a:lnTo>
                  <a:pt x="282169" y="200659"/>
                </a:lnTo>
                <a:lnTo>
                  <a:pt x="284253" y="205739"/>
                </a:lnTo>
                <a:lnTo>
                  <a:pt x="284846" y="207009"/>
                </a:lnTo>
                <a:lnTo>
                  <a:pt x="284990" y="209549"/>
                </a:lnTo>
                <a:lnTo>
                  <a:pt x="208182" y="209549"/>
                </a:lnTo>
                <a:lnTo>
                  <a:pt x="204336" y="210819"/>
                </a:lnTo>
                <a:lnTo>
                  <a:pt x="196765" y="212089"/>
                </a:lnTo>
                <a:lnTo>
                  <a:pt x="193112" y="213359"/>
                </a:lnTo>
                <a:lnTo>
                  <a:pt x="186072" y="217169"/>
                </a:lnTo>
                <a:lnTo>
                  <a:pt x="182752" y="219709"/>
                </a:lnTo>
                <a:lnTo>
                  <a:pt x="176514" y="223519"/>
                </a:lnTo>
                <a:lnTo>
                  <a:pt x="173654" y="226059"/>
                </a:lnTo>
                <a:lnTo>
                  <a:pt x="48269" y="368299"/>
                </a:lnTo>
                <a:lnTo>
                  <a:pt x="45980" y="370839"/>
                </a:lnTo>
                <a:lnTo>
                  <a:pt x="35709" y="403859"/>
                </a:lnTo>
                <a:lnTo>
                  <a:pt x="36098" y="410209"/>
                </a:lnTo>
                <a:lnTo>
                  <a:pt x="36176" y="411479"/>
                </a:lnTo>
                <a:lnTo>
                  <a:pt x="45588" y="436879"/>
                </a:lnTo>
                <a:lnTo>
                  <a:pt x="50322" y="443229"/>
                </a:lnTo>
                <a:lnTo>
                  <a:pt x="52970" y="447039"/>
                </a:lnTo>
                <a:lnTo>
                  <a:pt x="58830" y="452119"/>
                </a:lnTo>
                <a:lnTo>
                  <a:pt x="61986" y="453389"/>
                </a:lnTo>
                <a:lnTo>
                  <a:pt x="68748" y="458469"/>
                </a:lnTo>
                <a:lnTo>
                  <a:pt x="72289" y="459739"/>
                </a:lnTo>
                <a:lnTo>
                  <a:pt x="83484" y="463549"/>
                </a:lnTo>
                <a:lnTo>
                  <a:pt x="91245" y="463549"/>
                </a:lnTo>
                <a:lnTo>
                  <a:pt x="95141" y="464819"/>
                </a:lnTo>
                <a:lnTo>
                  <a:pt x="169167" y="464819"/>
                </a:lnTo>
                <a:lnTo>
                  <a:pt x="166902" y="467359"/>
                </a:lnTo>
                <a:lnTo>
                  <a:pt x="160331" y="474979"/>
                </a:lnTo>
                <a:lnTo>
                  <a:pt x="153197" y="480059"/>
                </a:lnTo>
                <a:lnTo>
                  <a:pt x="145498" y="486409"/>
                </a:lnTo>
                <a:lnTo>
                  <a:pt x="137235" y="490219"/>
                </a:lnTo>
                <a:lnTo>
                  <a:pt x="128573" y="494029"/>
                </a:lnTo>
                <a:lnTo>
                  <a:pt x="110544" y="499109"/>
                </a:lnTo>
                <a:lnTo>
                  <a:pt x="101178" y="500379"/>
                </a:lnTo>
                <a:close/>
              </a:path>
              <a:path w="466089" h="500379">
                <a:moveTo>
                  <a:pt x="272808" y="228599"/>
                </a:moveTo>
                <a:lnTo>
                  <a:pt x="263493" y="228599"/>
                </a:lnTo>
                <a:lnTo>
                  <a:pt x="258996" y="227329"/>
                </a:lnTo>
                <a:lnTo>
                  <a:pt x="256982" y="226059"/>
                </a:lnTo>
                <a:lnTo>
                  <a:pt x="249118" y="219709"/>
                </a:lnTo>
                <a:lnTo>
                  <a:pt x="242361" y="215899"/>
                </a:lnTo>
                <a:lnTo>
                  <a:pt x="238823" y="214629"/>
                </a:lnTo>
                <a:lnTo>
                  <a:pt x="227638" y="210819"/>
                </a:lnTo>
                <a:lnTo>
                  <a:pt x="219885" y="209549"/>
                </a:lnTo>
                <a:lnTo>
                  <a:pt x="284990" y="209549"/>
                </a:lnTo>
                <a:lnTo>
                  <a:pt x="285062" y="210819"/>
                </a:lnTo>
                <a:lnTo>
                  <a:pt x="285134" y="212089"/>
                </a:lnTo>
                <a:lnTo>
                  <a:pt x="284819" y="214629"/>
                </a:lnTo>
                <a:lnTo>
                  <a:pt x="283269" y="219709"/>
                </a:lnTo>
                <a:lnTo>
                  <a:pt x="282093" y="220979"/>
                </a:lnTo>
                <a:lnTo>
                  <a:pt x="278940" y="224789"/>
                </a:lnTo>
                <a:lnTo>
                  <a:pt x="277083" y="226059"/>
                </a:lnTo>
                <a:lnTo>
                  <a:pt x="272808" y="228599"/>
                </a:lnTo>
                <a:close/>
              </a:path>
              <a:path w="466089" h="500379">
                <a:moveTo>
                  <a:pt x="255685" y="326389"/>
                </a:moveTo>
                <a:lnTo>
                  <a:pt x="249866" y="326389"/>
                </a:lnTo>
                <a:lnTo>
                  <a:pt x="224276" y="322579"/>
                </a:lnTo>
                <a:lnTo>
                  <a:pt x="186631" y="302259"/>
                </a:lnTo>
                <a:lnTo>
                  <a:pt x="184849" y="299719"/>
                </a:lnTo>
                <a:lnTo>
                  <a:pt x="183436" y="298449"/>
                </a:lnTo>
                <a:lnTo>
                  <a:pt x="181350" y="294639"/>
                </a:lnTo>
                <a:lnTo>
                  <a:pt x="180756" y="292099"/>
                </a:lnTo>
                <a:lnTo>
                  <a:pt x="180611" y="289559"/>
                </a:lnTo>
                <a:lnTo>
                  <a:pt x="180538" y="288289"/>
                </a:lnTo>
                <a:lnTo>
                  <a:pt x="192796" y="271779"/>
                </a:lnTo>
                <a:lnTo>
                  <a:pt x="195053" y="270509"/>
                </a:lnTo>
                <a:lnTo>
                  <a:pt x="202114" y="270509"/>
                </a:lnTo>
                <a:lnTo>
                  <a:pt x="206612" y="271779"/>
                </a:lnTo>
                <a:lnTo>
                  <a:pt x="208627" y="273049"/>
                </a:lnTo>
                <a:lnTo>
                  <a:pt x="213336" y="278129"/>
                </a:lnTo>
                <a:lnTo>
                  <a:pt x="216490" y="279399"/>
                </a:lnTo>
                <a:lnTo>
                  <a:pt x="223247" y="284479"/>
                </a:lnTo>
                <a:lnTo>
                  <a:pt x="226786" y="285749"/>
                </a:lnTo>
                <a:lnTo>
                  <a:pt x="237970" y="289559"/>
                </a:lnTo>
                <a:lnTo>
                  <a:pt x="324796" y="289559"/>
                </a:lnTo>
                <a:lnTo>
                  <a:pt x="321408" y="293369"/>
                </a:lnTo>
                <a:lnTo>
                  <a:pt x="314838" y="300989"/>
                </a:lnTo>
                <a:lnTo>
                  <a:pt x="307704" y="306069"/>
                </a:lnTo>
                <a:lnTo>
                  <a:pt x="300005" y="312419"/>
                </a:lnTo>
                <a:lnTo>
                  <a:pt x="291742" y="316229"/>
                </a:lnTo>
                <a:lnTo>
                  <a:pt x="283080" y="320039"/>
                </a:lnTo>
                <a:lnTo>
                  <a:pt x="265051" y="325119"/>
                </a:lnTo>
                <a:lnTo>
                  <a:pt x="255685" y="326389"/>
                </a:lnTo>
                <a:close/>
              </a:path>
              <a:path w="466089" h="500379">
                <a:moveTo>
                  <a:pt x="169167" y="464819"/>
                </a:moveTo>
                <a:lnTo>
                  <a:pt x="95141" y="464819"/>
                </a:lnTo>
                <a:lnTo>
                  <a:pt x="102961" y="463549"/>
                </a:lnTo>
                <a:lnTo>
                  <a:pt x="106811" y="463549"/>
                </a:lnTo>
                <a:lnTo>
                  <a:pt x="114390" y="461009"/>
                </a:lnTo>
                <a:lnTo>
                  <a:pt x="118046" y="459739"/>
                </a:lnTo>
                <a:lnTo>
                  <a:pt x="125092" y="455929"/>
                </a:lnTo>
                <a:lnTo>
                  <a:pt x="128415" y="454659"/>
                </a:lnTo>
                <a:lnTo>
                  <a:pt x="134658" y="449579"/>
                </a:lnTo>
                <a:lnTo>
                  <a:pt x="137518" y="447039"/>
                </a:lnTo>
                <a:lnTo>
                  <a:pt x="210336" y="364489"/>
                </a:lnTo>
                <a:lnTo>
                  <a:pt x="212191" y="363219"/>
                </a:lnTo>
                <a:lnTo>
                  <a:pt x="216460" y="361949"/>
                </a:lnTo>
                <a:lnTo>
                  <a:pt x="218711" y="360679"/>
                </a:lnTo>
                <a:lnTo>
                  <a:pt x="225753" y="360679"/>
                </a:lnTo>
                <a:lnTo>
                  <a:pt x="230238" y="361949"/>
                </a:lnTo>
                <a:lnTo>
                  <a:pt x="232246" y="363219"/>
                </a:lnTo>
                <a:lnTo>
                  <a:pt x="234022" y="365759"/>
                </a:lnTo>
                <a:lnTo>
                  <a:pt x="235799" y="367029"/>
                </a:lnTo>
                <a:lnTo>
                  <a:pt x="237208" y="368299"/>
                </a:lnTo>
                <a:lnTo>
                  <a:pt x="239286" y="373379"/>
                </a:lnTo>
                <a:lnTo>
                  <a:pt x="239877" y="374649"/>
                </a:lnTo>
                <a:lnTo>
                  <a:pt x="240163" y="379729"/>
                </a:lnTo>
                <a:lnTo>
                  <a:pt x="239846" y="382269"/>
                </a:lnTo>
                <a:lnTo>
                  <a:pt x="238295" y="386079"/>
                </a:lnTo>
                <a:lnTo>
                  <a:pt x="237119" y="388619"/>
                </a:lnTo>
                <a:lnTo>
                  <a:pt x="169167" y="464819"/>
                </a:lnTo>
                <a:close/>
              </a:path>
            </a:pathLst>
          </a:custGeom>
          <a:solidFill>
            <a:srgbClr val="2673A5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67968" y="4584193"/>
            <a:ext cx="1649983" cy="920495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987008" y="4750477"/>
            <a:ext cx="355177" cy="392430"/>
          </a:xfrm>
          <a:custGeom>
            <a:avLst/>
            <a:gdLst/>
            <a:ahLst/>
            <a:cxnLst/>
            <a:rect l="l" t="t" r="r" b="b"/>
            <a:pathLst>
              <a:path w="532764" h="588645">
                <a:moveTo>
                  <a:pt x="226161" y="417525"/>
                </a:moveTo>
                <a:lnTo>
                  <a:pt x="220929" y="412292"/>
                </a:lnTo>
                <a:lnTo>
                  <a:pt x="79641" y="412292"/>
                </a:lnTo>
                <a:lnTo>
                  <a:pt x="74409" y="417525"/>
                </a:lnTo>
                <a:lnTo>
                  <a:pt x="74409" y="430428"/>
                </a:lnTo>
                <a:lnTo>
                  <a:pt x="79641" y="435660"/>
                </a:lnTo>
                <a:lnTo>
                  <a:pt x="86093" y="435660"/>
                </a:lnTo>
                <a:lnTo>
                  <a:pt x="220929" y="435660"/>
                </a:lnTo>
                <a:lnTo>
                  <a:pt x="226161" y="430428"/>
                </a:lnTo>
                <a:lnTo>
                  <a:pt x="226161" y="417525"/>
                </a:lnTo>
                <a:close/>
              </a:path>
              <a:path w="532764" h="588645">
                <a:moveTo>
                  <a:pt x="231101" y="484212"/>
                </a:moveTo>
                <a:lnTo>
                  <a:pt x="225869" y="478980"/>
                </a:lnTo>
                <a:lnTo>
                  <a:pt x="79641" y="478980"/>
                </a:lnTo>
                <a:lnTo>
                  <a:pt x="74409" y="484212"/>
                </a:lnTo>
                <a:lnTo>
                  <a:pt x="74409" y="497116"/>
                </a:lnTo>
                <a:lnTo>
                  <a:pt x="79641" y="502348"/>
                </a:lnTo>
                <a:lnTo>
                  <a:pt x="86093" y="502348"/>
                </a:lnTo>
                <a:lnTo>
                  <a:pt x="225869" y="502348"/>
                </a:lnTo>
                <a:lnTo>
                  <a:pt x="231101" y="497116"/>
                </a:lnTo>
                <a:lnTo>
                  <a:pt x="231101" y="484212"/>
                </a:lnTo>
                <a:close/>
              </a:path>
              <a:path w="532764" h="588645">
                <a:moveTo>
                  <a:pt x="250761" y="350837"/>
                </a:moveTo>
                <a:lnTo>
                  <a:pt x="245529" y="345605"/>
                </a:lnTo>
                <a:lnTo>
                  <a:pt x="79641" y="345605"/>
                </a:lnTo>
                <a:lnTo>
                  <a:pt x="74409" y="350837"/>
                </a:lnTo>
                <a:lnTo>
                  <a:pt x="74409" y="363740"/>
                </a:lnTo>
                <a:lnTo>
                  <a:pt x="79641" y="368973"/>
                </a:lnTo>
                <a:lnTo>
                  <a:pt x="245529" y="368973"/>
                </a:lnTo>
                <a:lnTo>
                  <a:pt x="250761" y="363740"/>
                </a:lnTo>
                <a:lnTo>
                  <a:pt x="250761" y="357289"/>
                </a:lnTo>
                <a:lnTo>
                  <a:pt x="250761" y="350837"/>
                </a:lnTo>
                <a:close/>
              </a:path>
              <a:path w="532764" h="588645">
                <a:moveTo>
                  <a:pt x="332816" y="284137"/>
                </a:moveTo>
                <a:lnTo>
                  <a:pt x="327583" y="278917"/>
                </a:lnTo>
                <a:lnTo>
                  <a:pt x="79641" y="278917"/>
                </a:lnTo>
                <a:lnTo>
                  <a:pt x="74409" y="284137"/>
                </a:lnTo>
                <a:lnTo>
                  <a:pt x="74409" y="297053"/>
                </a:lnTo>
                <a:lnTo>
                  <a:pt x="79641" y="302285"/>
                </a:lnTo>
                <a:lnTo>
                  <a:pt x="86093" y="302285"/>
                </a:lnTo>
                <a:lnTo>
                  <a:pt x="327583" y="302285"/>
                </a:lnTo>
                <a:lnTo>
                  <a:pt x="332816" y="297053"/>
                </a:lnTo>
                <a:lnTo>
                  <a:pt x="332816" y="284137"/>
                </a:lnTo>
                <a:close/>
              </a:path>
              <a:path w="532764" h="588645">
                <a:moveTo>
                  <a:pt x="364426" y="217449"/>
                </a:moveTo>
                <a:lnTo>
                  <a:pt x="359194" y="212229"/>
                </a:lnTo>
                <a:lnTo>
                  <a:pt x="79641" y="212229"/>
                </a:lnTo>
                <a:lnTo>
                  <a:pt x="74409" y="217449"/>
                </a:lnTo>
                <a:lnTo>
                  <a:pt x="74409" y="223901"/>
                </a:lnTo>
                <a:lnTo>
                  <a:pt x="74409" y="230365"/>
                </a:lnTo>
                <a:lnTo>
                  <a:pt x="79641" y="235585"/>
                </a:lnTo>
                <a:lnTo>
                  <a:pt x="359194" y="235585"/>
                </a:lnTo>
                <a:lnTo>
                  <a:pt x="364426" y="230365"/>
                </a:lnTo>
                <a:lnTo>
                  <a:pt x="364426" y="217449"/>
                </a:lnTo>
                <a:close/>
              </a:path>
              <a:path w="532764" h="588645">
                <a:moveTo>
                  <a:pt x="364426" y="150761"/>
                </a:moveTo>
                <a:lnTo>
                  <a:pt x="359194" y="145529"/>
                </a:lnTo>
                <a:lnTo>
                  <a:pt x="206387" y="145529"/>
                </a:lnTo>
                <a:lnTo>
                  <a:pt x="201155" y="150761"/>
                </a:lnTo>
                <a:lnTo>
                  <a:pt x="201155" y="163664"/>
                </a:lnTo>
                <a:lnTo>
                  <a:pt x="206387" y="168897"/>
                </a:lnTo>
                <a:lnTo>
                  <a:pt x="212839" y="168897"/>
                </a:lnTo>
                <a:lnTo>
                  <a:pt x="359194" y="168897"/>
                </a:lnTo>
                <a:lnTo>
                  <a:pt x="364426" y="163664"/>
                </a:lnTo>
                <a:lnTo>
                  <a:pt x="364426" y="150761"/>
                </a:lnTo>
                <a:close/>
              </a:path>
              <a:path w="532764" h="588645">
                <a:moveTo>
                  <a:pt x="364426" y="84074"/>
                </a:moveTo>
                <a:lnTo>
                  <a:pt x="359194" y="78841"/>
                </a:lnTo>
                <a:lnTo>
                  <a:pt x="206387" y="78841"/>
                </a:lnTo>
                <a:lnTo>
                  <a:pt x="201155" y="84074"/>
                </a:lnTo>
                <a:lnTo>
                  <a:pt x="201155" y="96977"/>
                </a:lnTo>
                <a:lnTo>
                  <a:pt x="206387" y="102209"/>
                </a:lnTo>
                <a:lnTo>
                  <a:pt x="212839" y="102209"/>
                </a:lnTo>
                <a:lnTo>
                  <a:pt x="359194" y="102209"/>
                </a:lnTo>
                <a:lnTo>
                  <a:pt x="364426" y="96977"/>
                </a:lnTo>
                <a:lnTo>
                  <a:pt x="364426" y="84074"/>
                </a:lnTo>
                <a:close/>
              </a:path>
              <a:path w="532764" h="588645">
                <a:moveTo>
                  <a:pt x="524484" y="447548"/>
                </a:moveTo>
                <a:lnTo>
                  <a:pt x="518261" y="406006"/>
                </a:lnTo>
                <a:lnTo>
                  <a:pt x="501129" y="369976"/>
                </a:lnTo>
                <a:lnTo>
                  <a:pt x="501129" y="447548"/>
                </a:lnTo>
                <a:lnTo>
                  <a:pt x="500545" y="459333"/>
                </a:lnTo>
                <a:lnTo>
                  <a:pt x="487006" y="503402"/>
                </a:lnTo>
                <a:lnTo>
                  <a:pt x="458368" y="538124"/>
                </a:lnTo>
                <a:lnTo>
                  <a:pt x="418490" y="559638"/>
                </a:lnTo>
                <a:lnTo>
                  <a:pt x="383844" y="564832"/>
                </a:lnTo>
                <a:lnTo>
                  <a:pt x="372059" y="564248"/>
                </a:lnTo>
                <a:lnTo>
                  <a:pt x="327990" y="550710"/>
                </a:lnTo>
                <a:lnTo>
                  <a:pt x="293268" y="522071"/>
                </a:lnTo>
                <a:lnTo>
                  <a:pt x="271754" y="482193"/>
                </a:lnTo>
                <a:lnTo>
                  <a:pt x="266560" y="447548"/>
                </a:lnTo>
                <a:lnTo>
                  <a:pt x="267131" y="435762"/>
                </a:lnTo>
                <a:lnTo>
                  <a:pt x="280670" y="391693"/>
                </a:lnTo>
                <a:lnTo>
                  <a:pt x="309321" y="356971"/>
                </a:lnTo>
                <a:lnTo>
                  <a:pt x="349199" y="335457"/>
                </a:lnTo>
                <a:lnTo>
                  <a:pt x="383844" y="330263"/>
                </a:lnTo>
                <a:lnTo>
                  <a:pt x="395503" y="330835"/>
                </a:lnTo>
                <a:lnTo>
                  <a:pt x="439686" y="344385"/>
                </a:lnTo>
                <a:lnTo>
                  <a:pt x="474408" y="373024"/>
                </a:lnTo>
                <a:lnTo>
                  <a:pt x="495935" y="412902"/>
                </a:lnTo>
                <a:lnTo>
                  <a:pt x="501129" y="447548"/>
                </a:lnTo>
                <a:lnTo>
                  <a:pt x="501129" y="369976"/>
                </a:lnTo>
                <a:lnTo>
                  <a:pt x="473214" y="338937"/>
                </a:lnTo>
                <a:lnTo>
                  <a:pt x="461429" y="330263"/>
                </a:lnTo>
                <a:lnTo>
                  <a:pt x="450824" y="323837"/>
                </a:lnTo>
                <a:lnTo>
                  <a:pt x="411822" y="309676"/>
                </a:lnTo>
                <a:lnTo>
                  <a:pt x="383832" y="306895"/>
                </a:lnTo>
                <a:lnTo>
                  <a:pt x="369709" y="307594"/>
                </a:lnTo>
                <a:lnTo>
                  <a:pt x="329082" y="317957"/>
                </a:lnTo>
                <a:lnTo>
                  <a:pt x="294462" y="338937"/>
                </a:lnTo>
                <a:lnTo>
                  <a:pt x="267131" y="369011"/>
                </a:lnTo>
                <a:lnTo>
                  <a:pt x="249415" y="406006"/>
                </a:lnTo>
                <a:lnTo>
                  <a:pt x="243763" y="435762"/>
                </a:lnTo>
                <a:lnTo>
                  <a:pt x="243179" y="447548"/>
                </a:lnTo>
                <a:lnTo>
                  <a:pt x="249415" y="489102"/>
                </a:lnTo>
                <a:lnTo>
                  <a:pt x="267131" y="526084"/>
                </a:lnTo>
                <a:lnTo>
                  <a:pt x="294462" y="556171"/>
                </a:lnTo>
                <a:lnTo>
                  <a:pt x="329082" y="577138"/>
                </a:lnTo>
                <a:lnTo>
                  <a:pt x="369709" y="587502"/>
                </a:lnTo>
                <a:lnTo>
                  <a:pt x="383832" y="588200"/>
                </a:lnTo>
                <a:lnTo>
                  <a:pt x="397967" y="587502"/>
                </a:lnTo>
                <a:lnTo>
                  <a:pt x="438594" y="577138"/>
                </a:lnTo>
                <a:lnTo>
                  <a:pt x="473214" y="556171"/>
                </a:lnTo>
                <a:lnTo>
                  <a:pt x="500545" y="526084"/>
                </a:lnTo>
                <a:lnTo>
                  <a:pt x="518261" y="489102"/>
                </a:lnTo>
                <a:lnTo>
                  <a:pt x="523913" y="459333"/>
                </a:lnTo>
                <a:lnTo>
                  <a:pt x="524484" y="447548"/>
                </a:lnTo>
                <a:close/>
              </a:path>
              <a:path w="532764" h="588645">
                <a:moveTo>
                  <a:pt x="532650" y="104203"/>
                </a:moveTo>
                <a:lnTo>
                  <a:pt x="527418" y="98971"/>
                </a:lnTo>
                <a:lnTo>
                  <a:pt x="484543" y="98971"/>
                </a:lnTo>
                <a:lnTo>
                  <a:pt x="484543" y="74231"/>
                </a:lnTo>
                <a:lnTo>
                  <a:pt x="484543" y="56095"/>
                </a:lnTo>
                <a:lnTo>
                  <a:pt x="479310" y="50863"/>
                </a:lnTo>
                <a:lnTo>
                  <a:pt x="436435" y="50863"/>
                </a:lnTo>
                <a:lnTo>
                  <a:pt x="436435" y="23368"/>
                </a:lnTo>
                <a:lnTo>
                  <a:pt x="436435" y="5232"/>
                </a:lnTo>
                <a:lnTo>
                  <a:pt x="431203" y="0"/>
                </a:lnTo>
                <a:lnTo>
                  <a:pt x="154432" y="0"/>
                </a:lnTo>
                <a:lnTo>
                  <a:pt x="152260" y="558"/>
                </a:lnTo>
                <a:lnTo>
                  <a:pt x="144157" y="6591"/>
                </a:lnTo>
                <a:lnTo>
                  <a:pt x="144157" y="38417"/>
                </a:lnTo>
                <a:lnTo>
                  <a:pt x="144157" y="133388"/>
                </a:lnTo>
                <a:lnTo>
                  <a:pt x="41516" y="133388"/>
                </a:lnTo>
                <a:lnTo>
                  <a:pt x="144157" y="38417"/>
                </a:lnTo>
                <a:lnTo>
                  <a:pt x="144157" y="6591"/>
                </a:lnTo>
                <a:lnTo>
                  <a:pt x="3505" y="136702"/>
                </a:lnTo>
                <a:lnTo>
                  <a:pt x="0" y="582968"/>
                </a:lnTo>
                <a:lnTo>
                  <a:pt x="5232" y="588200"/>
                </a:lnTo>
                <a:lnTo>
                  <a:pt x="282232" y="588200"/>
                </a:lnTo>
                <a:lnTo>
                  <a:pt x="287464" y="582968"/>
                </a:lnTo>
                <a:lnTo>
                  <a:pt x="287464" y="570064"/>
                </a:lnTo>
                <a:lnTo>
                  <a:pt x="282232" y="564832"/>
                </a:lnTo>
                <a:lnTo>
                  <a:pt x="23368" y="564832"/>
                </a:lnTo>
                <a:lnTo>
                  <a:pt x="23368" y="156743"/>
                </a:lnTo>
                <a:lnTo>
                  <a:pt x="162293" y="156743"/>
                </a:lnTo>
                <a:lnTo>
                  <a:pt x="167525" y="151523"/>
                </a:lnTo>
                <a:lnTo>
                  <a:pt x="167525" y="133388"/>
                </a:lnTo>
                <a:lnTo>
                  <a:pt x="167525" y="38417"/>
                </a:lnTo>
                <a:lnTo>
                  <a:pt x="167525" y="23368"/>
                </a:lnTo>
                <a:lnTo>
                  <a:pt x="413080" y="23368"/>
                </a:lnTo>
                <a:lnTo>
                  <a:pt x="413080" y="291515"/>
                </a:lnTo>
                <a:lnTo>
                  <a:pt x="418299" y="296735"/>
                </a:lnTo>
                <a:lnTo>
                  <a:pt x="431215" y="296735"/>
                </a:lnTo>
                <a:lnTo>
                  <a:pt x="436435" y="291515"/>
                </a:lnTo>
                <a:lnTo>
                  <a:pt x="436435" y="74231"/>
                </a:lnTo>
                <a:lnTo>
                  <a:pt x="461187" y="74231"/>
                </a:lnTo>
                <a:lnTo>
                  <a:pt x="461187" y="315925"/>
                </a:lnTo>
                <a:lnTo>
                  <a:pt x="466407" y="321157"/>
                </a:lnTo>
                <a:lnTo>
                  <a:pt x="479323" y="321157"/>
                </a:lnTo>
                <a:lnTo>
                  <a:pt x="484543" y="315925"/>
                </a:lnTo>
                <a:lnTo>
                  <a:pt x="484543" y="122339"/>
                </a:lnTo>
                <a:lnTo>
                  <a:pt x="509295" y="122339"/>
                </a:lnTo>
                <a:lnTo>
                  <a:pt x="509295" y="366826"/>
                </a:lnTo>
                <a:lnTo>
                  <a:pt x="514515" y="372059"/>
                </a:lnTo>
                <a:lnTo>
                  <a:pt x="527431" y="372059"/>
                </a:lnTo>
                <a:lnTo>
                  <a:pt x="532650" y="366826"/>
                </a:lnTo>
                <a:lnTo>
                  <a:pt x="532650" y="122339"/>
                </a:lnTo>
                <a:lnTo>
                  <a:pt x="532650" y="104203"/>
                </a:lnTo>
                <a:close/>
              </a:path>
            </a:pathLst>
          </a:custGeom>
          <a:solidFill>
            <a:srgbClr val="2673A5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pic>
        <p:nvPicPr>
          <p:cNvPr id="33" name="bg 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3226" y="5008842"/>
            <a:ext cx="116088" cy="90971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7968" y="5423408"/>
            <a:ext cx="1649983" cy="920495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953392" y="5580366"/>
            <a:ext cx="422487" cy="441113"/>
          </a:xfrm>
          <a:custGeom>
            <a:avLst/>
            <a:gdLst/>
            <a:ahLst/>
            <a:cxnLst/>
            <a:rect l="l" t="t" r="r" b="b"/>
            <a:pathLst>
              <a:path w="633729" h="661670">
                <a:moveTo>
                  <a:pt x="63816" y="92710"/>
                </a:moveTo>
                <a:lnTo>
                  <a:pt x="45029" y="92710"/>
                </a:lnTo>
                <a:lnTo>
                  <a:pt x="45029" y="91440"/>
                </a:lnTo>
                <a:lnTo>
                  <a:pt x="52273" y="55880"/>
                </a:lnTo>
                <a:lnTo>
                  <a:pt x="72017" y="26670"/>
                </a:lnTo>
                <a:lnTo>
                  <a:pt x="101276" y="6350"/>
                </a:lnTo>
                <a:lnTo>
                  <a:pt x="137067" y="0"/>
                </a:lnTo>
                <a:lnTo>
                  <a:pt x="172875" y="6350"/>
                </a:lnTo>
                <a:lnTo>
                  <a:pt x="189340" y="17780"/>
                </a:lnTo>
                <a:lnTo>
                  <a:pt x="137067" y="17780"/>
                </a:lnTo>
                <a:lnTo>
                  <a:pt x="108582" y="24130"/>
                </a:lnTo>
                <a:lnTo>
                  <a:pt x="85296" y="39370"/>
                </a:lnTo>
                <a:lnTo>
                  <a:pt x="69583" y="63500"/>
                </a:lnTo>
                <a:lnTo>
                  <a:pt x="63817" y="91440"/>
                </a:lnTo>
                <a:lnTo>
                  <a:pt x="63816" y="92710"/>
                </a:lnTo>
                <a:close/>
              </a:path>
              <a:path w="633729" h="661670">
                <a:moveTo>
                  <a:pt x="229146" y="92710"/>
                </a:moveTo>
                <a:lnTo>
                  <a:pt x="210356" y="92710"/>
                </a:lnTo>
                <a:lnTo>
                  <a:pt x="210356" y="91440"/>
                </a:lnTo>
                <a:lnTo>
                  <a:pt x="204584" y="63500"/>
                </a:lnTo>
                <a:lnTo>
                  <a:pt x="188858" y="39370"/>
                </a:lnTo>
                <a:lnTo>
                  <a:pt x="165558" y="24130"/>
                </a:lnTo>
                <a:lnTo>
                  <a:pt x="137067" y="17780"/>
                </a:lnTo>
                <a:lnTo>
                  <a:pt x="189340" y="17780"/>
                </a:lnTo>
                <a:lnTo>
                  <a:pt x="202147" y="26670"/>
                </a:lnTo>
                <a:lnTo>
                  <a:pt x="221898" y="55880"/>
                </a:lnTo>
                <a:lnTo>
                  <a:pt x="229146" y="91440"/>
                </a:lnTo>
                <a:lnTo>
                  <a:pt x="229146" y="92710"/>
                </a:lnTo>
                <a:close/>
              </a:path>
              <a:path w="633729" h="661670">
                <a:moveTo>
                  <a:pt x="102876" y="92710"/>
                </a:moveTo>
                <a:lnTo>
                  <a:pt x="84088" y="92710"/>
                </a:lnTo>
                <a:lnTo>
                  <a:pt x="84088" y="91440"/>
                </a:lnTo>
                <a:lnTo>
                  <a:pt x="88258" y="71120"/>
                </a:lnTo>
                <a:lnTo>
                  <a:pt x="99623" y="54610"/>
                </a:lnTo>
                <a:lnTo>
                  <a:pt x="116465" y="43180"/>
                </a:lnTo>
                <a:lnTo>
                  <a:pt x="137067" y="39370"/>
                </a:lnTo>
                <a:lnTo>
                  <a:pt x="157669" y="43180"/>
                </a:lnTo>
                <a:lnTo>
                  <a:pt x="174511" y="54610"/>
                </a:lnTo>
                <a:lnTo>
                  <a:pt x="176260" y="57150"/>
                </a:lnTo>
                <a:lnTo>
                  <a:pt x="137067" y="57150"/>
                </a:lnTo>
                <a:lnTo>
                  <a:pt x="123771" y="60960"/>
                </a:lnTo>
                <a:lnTo>
                  <a:pt x="112901" y="67310"/>
                </a:lnTo>
                <a:lnTo>
                  <a:pt x="105567" y="78740"/>
                </a:lnTo>
                <a:lnTo>
                  <a:pt x="102876" y="91440"/>
                </a:lnTo>
                <a:lnTo>
                  <a:pt x="102876" y="92710"/>
                </a:lnTo>
                <a:close/>
              </a:path>
              <a:path w="633729" h="661670">
                <a:moveTo>
                  <a:pt x="190046" y="92710"/>
                </a:moveTo>
                <a:lnTo>
                  <a:pt x="171260" y="92710"/>
                </a:lnTo>
                <a:lnTo>
                  <a:pt x="171260" y="91440"/>
                </a:lnTo>
                <a:lnTo>
                  <a:pt x="168568" y="78740"/>
                </a:lnTo>
                <a:lnTo>
                  <a:pt x="161234" y="67310"/>
                </a:lnTo>
                <a:lnTo>
                  <a:pt x="150364" y="60960"/>
                </a:lnTo>
                <a:lnTo>
                  <a:pt x="137067" y="57150"/>
                </a:lnTo>
                <a:lnTo>
                  <a:pt x="176260" y="57150"/>
                </a:lnTo>
                <a:lnTo>
                  <a:pt x="185876" y="71120"/>
                </a:lnTo>
                <a:lnTo>
                  <a:pt x="190046" y="91440"/>
                </a:lnTo>
                <a:lnTo>
                  <a:pt x="190046" y="92710"/>
                </a:lnTo>
                <a:close/>
              </a:path>
              <a:path w="633729" h="661670">
                <a:moveTo>
                  <a:pt x="381049" y="137160"/>
                </a:moveTo>
                <a:lnTo>
                  <a:pt x="359939" y="137160"/>
                </a:lnTo>
                <a:lnTo>
                  <a:pt x="381624" y="93980"/>
                </a:lnTo>
                <a:lnTo>
                  <a:pt x="389549" y="82550"/>
                </a:lnTo>
                <a:lnTo>
                  <a:pt x="399930" y="74930"/>
                </a:lnTo>
                <a:lnTo>
                  <a:pt x="412262" y="68580"/>
                </a:lnTo>
                <a:lnTo>
                  <a:pt x="426039" y="67310"/>
                </a:lnTo>
                <a:lnTo>
                  <a:pt x="580109" y="67310"/>
                </a:lnTo>
                <a:lnTo>
                  <a:pt x="599292" y="71120"/>
                </a:lnTo>
                <a:lnTo>
                  <a:pt x="614973" y="81280"/>
                </a:lnTo>
                <a:lnTo>
                  <a:pt x="618229" y="86360"/>
                </a:lnTo>
                <a:lnTo>
                  <a:pt x="426038" y="86360"/>
                </a:lnTo>
                <a:lnTo>
                  <a:pt x="417383" y="87630"/>
                </a:lnTo>
                <a:lnTo>
                  <a:pt x="409721" y="90170"/>
                </a:lnTo>
                <a:lnTo>
                  <a:pt x="403294" y="95250"/>
                </a:lnTo>
                <a:lnTo>
                  <a:pt x="398345" y="102870"/>
                </a:lnTo>
                <a:lnTo>
                  <a:pt x="381049" y="137160"/>
                </a:lnTo>
                <a:close/>
              </a:path>
              <a:path w="633729" h="661670">
                <a:moveTo>
                  <a:pt x="629438" y="137160"/>
                </a:moveTo>
                <a:lnTo>
                  <a:pt x="610648" y="137160"/>
                </a:lnTo>
                <a:lnTo>
                  <a:pt x="610648" y="116840"/>
                </a:lnTo>
                <a:lnTo>
                  <a:pt x="608244" y="104140"/>
                </a:lnTo>
                <a:lnTo>
                  <a:pt x="601693" y="95250"/>
                </a:lnTo>
                <a:lnTo>
                  <a:pt x="591984" y="88900"/>
                </a:lnTo>
                <a:lnTo>
                  <a:pt x="580108" y="86360"/>
                </a:lnTo>
                <a:lnTo>
                  <a:pt x="618229" y="86360"/>
                </a:lnTo>
                <a:lnTo>
                  <a:pt x="625555" y="97790"/>
                </a:lnTo>
                <a:lnTo>
                  <a:pt x="629438" y="116840"/>
                </a:lnTo>
                <a:lnTo>
                  <a:pt x="629438" y="137160"/>
                </a:lnTo>
                <a:close/>
              </a:path>
              <a:path w="633729" h="661670">
                <a:moveTo>
                  <a:pt x="229826" y="303530"/>
                </a:moveTo>
                <a:lnTo>
                  <a:pt x="44345" y="303530"/>
                </a:lnTo>
                <a:lnTo>
                  <a:pt x="27100" y="299720"/>
                </a:lnTo>
                <a:lnTo>
                  <a:pt x="13002" y="289560"/>
                </a:lnTo>
                <a:lnTo>
                  <a:pt x="3490" y="275590"/>
                </a:lnTo>
                <a:lnTo>
                  <a:pt x="0" y="259080"/>
                </a:lnTo>
                <a:lnTo>
                  <a:pt x="0" y="137160"/>
                </a:lnTo>
                <a:lnTo>
                  <a:pt x="3490" y="120650"/>
                </a:lnTo>
                <a:lnTo>
                  <a:pt x="13002" y="105410"/>
                </a:lnTo>
                <a:lnTo>
                  <a:pt x="27100" y="96520"/>
                </a:lnTo>
                <a:lnTo>
                  <a:pt x="44345" y="92710"/>
                </a:lnTo>
                <a:lnTo>
                  <a:pt x="229830" y="92710"/>
                </a:lnTo>
                <a:lnTo>
                  <a:pt x="246948" y="96520"/>
                </a:lnTo>
                <a:lnTo>
                  <a:pt x="260978" y="105410"/>
                </a:lnTo>
                <a:lnTo>
                  <a:pt x="265313" y="111760"/>
                </a:lnTo>
                <a:lnTo>
                  <a:pt x="44345" y="111760"/>
                </a:lnTo>
                <a:lnTo>
                  <a:pt x="34406" y="114300"/>
                </a:lnTo>
                <a:lnTo>
                  <a:pt x="26280" y="119380"/>
                </a:lnTo>
                <a:lnTo>
                  <a:pt x="20798" y="127000"/>
                </a:lnTo>
                <a:lnTo>
                  <a:pt x="18786" y="137160"/>
                </a:lnTo>
                <a:lnTo>
                  <a:pt x="18786" y="259080"/>
                </a:lnTo>
                <a:lnTo>
                  <a:pt x="20798" y="267970"/>
                </a:lnTo>
                <a:lnTo>
                  <a:pt x="26281" y="276860"/>
                </a:lnTo>
                <a:lnTo>
                  <a:pt x="34406" y="281940"/>
                </a:lnTo>
                <a:lnTo>
                  <a:pt x="44345" y="284480"/>
                </a:lnTo>
                <a:lnTo>
                  <a:pt x="264627" y="284480"/>
                </a:lnTo>
                <a:lnTo>
                  <a:pt x="261168" y="289560"/>
                </a:lnTo>
                <a:lnTo>
                  <a:pt x="247071" y="299720"/>
                </a:lnTo>
                <a:lnTo>
                  <a:pt x="229826" y="303530"/>
                </a:lnTo>
                <a:close/>
              </a:path>
              <a:path w="633729" h="661670">
                <a:moveTo>
                  <a:pt x="264627" y="284480"/>
                </a:moveTo>
                <a:lnTo>
                  <a:pt x="229828" y="284480"/>
                </a:lnTo>
                <a:lnTo>
                  <a:pt x="239768" y="281940"/>
                </a:lnTo>
                <a:lnTo>
                  <a:pt x="247893" y="276860"/>
                </a:lnTo>
                <a:lnTo>
                  <a:pt x="253375" y="267970"/>
                </a:lnTo>
                <a:lnTo>
                  <a:pt x="255387" y="259080"/>
                </a:lnTo>
                <a:lnTo>
                  <a:pt x="255387" y="137160"/>
                </a:lnTo>
                <a:lnTo>
                  <a:pt x="253375" y="127000"/>
                </a:lnTo>
                <a:lnTo>
                  <a:pt x="247892" y="119380"/>
                </a:lnTo>
                <a:lnTo>
                  <a:pt x="239767" y="114300"/>
                </a:lnTo>
                <a:lnTo>
                  <a:pt x="229828" y="111760"/>
                </a:lnTo>
                <a:lnTo>
                  <a:pt x="265313" y="111760"/>
                </a:lnTo>
                <a:lnTo>
                  <a:pt x="270516" y="119380"/>
                </a:lnTo>
                <a:lnTo>
                  <a:pt x="274160" y="137160"/>
                </a:lnTo>
                <a:lnTo>
                  <a:pt x="629438" y="137160"/>
                </a:lnTo>
                <a:lnTo>
                  <a:pt x="629438" y="154940"/>
                </a:lnTo>
                <a:lnTo>
                  <a:pt x="274175" y="154940"/>
                </a:lnTo>
                <a:lnTo>
                  <a:pt x="274175" y="259080"/>
                </a:lnTo>
                <a:lnTo>
                  <a:pt x="270681" y="275590"/>
                </a:lnTo>
                <a:lnTo>
                  <a:pt x="264627" y="284480"/>
                </a:lnTo>
                <a:close/>
              </a:path>
              <a:path w="633729" h="661670">
                <a:moveTo>
                  <a:pt x="137067" y="266700"/>
                </a:moveTo>
                <a:lnTo>
                  <a:pt x="127114" y="264160"/>
                </a:lnTo>
                <a:lnTo>
                  <a:pt x="118977" y="259080"/>
                </a:lnTo>
                <a:lnTo>
                  <a:pt x="113487" y="250190"/>
                </a:lnTo>
                <a:lnTo>
                  <a:pt x="111472" y="240030"/>
                </a:lnTo>
                <a:lnTo>
                  <a:pt x="111472" y="201930"/>
                </a:lnTo>
                <a:lnTo>
                  <a:pt x="105168" y="195580"/>
                </a:lnTo>
                <a:lnTo>
                  <a:pt x="100444" y="187960"/>
                </a:lnTo>
                <a:lnTo>
                  <a:pt x="97478" y="179070"/>
                </a:lnTo>
                <a:lnTo>
                  <a:pt x="96449" y="170180"/>
                </a:lnTo>
                <a:lnTo>
                  <a:pt x="99643" y="154940"/>
                </a:lnTo>
                <a:lnTo>
                  <a:pt x="108352" y="140970"/>
                </a:lnTo>
                <a:lnTo>
                  <a:pt x="121263" y="133350"/>
                </a:lnTo>
                <a:lnTo>
                  <a:pt x="137067" y="129540"/>
                </a:lnTo>
                <a:lnTo>
                  <a:pt x="152877" y="133350"/>
                </a:lnTo>
                <a:lnTo>
                  <a:pt x="165802" y="140970"/>
                </a:lnTo>
                <a:lnTo>
                  <a:pt x="170559" y="148590"/>
                </a:lnTo>
                <a:lnTo>
                  <a:pt x="137067" y="148590"/>
                </a:lnTo>
                <a:lnTo>
                  <a:pt x="128578" y="149860"/>
                </a:lnTo>
                <a:lnTo>
                  <a:pt x="121639" y="154940"/>
                </a:lnTo>
                <a:lnTo>
                  <a:pt x="116956" y="161290"/>
                </a:lnTo>
                <a:lnTo>
                  <a:pt x="115237" y="170180"/>
                </a:lnTo>
                <a:lnTo>
                  <a:pt x="115237" y="177800"/>
                </a:lnTo>
                <a:lnTo>
                  <a:pt x="119166" y="185420"/>
                </a:lnTo>
                <a:lnTo>
                  <a:pt x="128549" y="190500"/>
                </a:lnTo>
                <a:lnTo>
                  <a:pt x="130261" y="193040"/>
                </a:lnTo>
                <a:lnTo>
                  <a:pt x="130261" y="243840"/>
                </a:lnTo>
                <a:lnTo>
                  <a:pt x="133379" y="247650"/>
                </a:lnTo>
                <a:lnTo>
                  <a:pt x="161185" y="247650"/>
                </a:lnTo>
                <a:lnTo>
                  <a:pt x="160680" y="250190"/>
                </a:lnTo>
                <a:lnTo>
                  <a:pt x="155177" y="259080"/>
                </a:lnTo>
                <a:lnTo>
                  <a:pt x="147027" y="264160"/>
                </a:lnTo>
                <a:lnTo>
                  <a:pt x="137067" y="266700"/>
                </a:lnTo>
                <a:close/>
              </a:path>
              <a:path w="633729" h="661670">
                <a:moveTo>
                  <a:pt x="161185" y="247650"/>
                </a:moveTo>
                <a:lnTo>
                  <a:pt x="140843" y="247650"/>
                </a:lnTo>
                <a:lnTo>
                  <a:pt x="143914" y="243840"/>
                </a:lnTo>
                <a:lnTo>
                  <a:pt x="143914" y="193040"/>
                </a:lnTo>
                <a:lnTo>
                  <a:pt x="145626" y="190500"/>
                </a:lnTo>
                <a:lnTo>
                  <a:pt x="155009" y="185420"/>
                </a:lnTo>
                <a:lnTo>
                  <a:pt x="158937" y="177800"/>
                </a:lnTo>
                <a:lnTo>
                  <a:pt x="158937" y="170180"/>
                </a:lnTo>
                <a:lnTo>
                  <a:pt x="157216" y="161290"/>
                </a:lnTo>
                <a:lnTo>
                  <a:pt x="152524" y="154940"/>
                </a:lnTo>
                <a:lnTo>
                  <a:pt x="145572" y="149860"/>
                </a:lnTo>
                <a:lnTo>
                  <a:pt x="137067" y="148590"/>
                </a:lnTo>
                <a:lnTo>
                  <a:pt x="170559" y="148590"/>
                </a:lnTo>
                <a:lnTo>
                  <a:pt x="174524" y="154940"/>
                </a:lnTo>
                <a:lnTo>
                  <a:pt x="177724" y="170180"/>
                </a:lnTo>
                <a:lnTo>
                  <a:pt x="176696" y="179070"/>
                </a:lnTo>
                <a:lnTo>
                  <a:pt x="173729" y="187960"/>
                </a:lnTo>
                <a:lnTo>
                  <a:pt x="169005" y="195580"/>
                </a:lnTo>
                <a:lnTo>
                  <a:pt x="162701" y="201930"/>
                </a:lnTo>
                <a:lnTo>
                  <a:pt x="162701" y="240030"/>
                </a:lnTo>
                <a:lnTo>
                  <a:pt x="161185" y="247650"/>
                </a:lnTo>
                <a:close/>
              </a:path>
              <a:path w="633729" h="661670">
                <a:moveTo>
                  <a:pt x="627962" y="382270"/>
                </a:moveTo>
                <a:lnTo>
                  <a:pt x="608237" y="382270"/>
                </a:lnTo>
                <a:lnTo>
                  <a:pt x="609799" y="378460"/>
                </a:lnTo>
                <a:lnTo>
                  <a:pt x="610650" y="374650"/>
                </a:lnTo>
                <a:lnTo>
                  <a:pt x="610650" y="154940"/>
                </a:lnTo>
                <a:lnTo>
                  <a:pt x="629438" y="154940"/>
                </a:lnTo>
                <a:lnTo>
                  <a:pt x="629350" y="372110"/>
                </a:lnTo>
                <a:lnTo>
                  <a:pt x="629174" y="374650"/>
                </a:lnTo>
                <a:lnTo>
                  <a:pt x="629086" y="375920"/>
                </a:lnTo>
                <a:lnTo>
                  <a:pt x="628999" y="377190"/>
                </a:lnTo>
                <a:lnTo>
                  <a:pt x="627962" y="382270"/>
                </a:lnTo>
                <a:close/>
              </a:path>
              <a:path w="633729" h="661670">
                <a:moveTo>
                  <a:pt x="174059" y="435610"/>
                </a:moveTo>
                <a:lnTo>
                  <a:pt x="138585" y="435610"/>
                </a:lnTo>
                <a:lnTo>
                  <a:pt x="169365" y="416560"/>
                </a:lnTo>
                <a:lnTo>
                  <a:pt x="157544" y="408940"/>
                </a:lnTo>
                <a:lnTo>
                  <a:pt x="148307" y="397510"/>
                </a:lnTo>
                <a:lnTo>
                  <a:pt x="142295" y="384810"/>
                </a:lnTo>
                <a:lnTo>
                  <a:pt x="140149" y="370840"/>
                </a:lnTo>
                <a:lnTo>
                  <a:pt x="140149" y="303530"/>
                </a:lnTo>
                <a:lnTo>
                  <a:pt x="158933" y="303530"/>
                </a:lnTo>
                <a:lnTo>
                  <a:pt x="158933" y="370840"/>
                </a:lnTo>
                <a:lnTo>
                  <a:pt x="161337" y="382270"/>
                </a:lnTo>
                <a:lnTo>
                  <a:pt x="167888" y="392430"/>
                </a:lnTo>
                <a:lnTo>
                  <a:pt x="177597" y="398780"/>
                </a:lnTo>
                <a:lnTo>
                  <a:pt x="189474" y="401320"/>
                </a:lnTo>
                <a:lnTo>
                  <a:pt x="228439" y="401320"/>
                </a:lnTo>
                <a:lnTo>
                  <a:pt x="174059" y="435610"/>
                </a:lnTo>
                <a:close/>
              </a:path>
              <a:path w="633729" h="661670">
                <a:moveTo>
                  <a:pt x="228439" y="401320"/>
                </a:moveTo>
                <a:lnTo>
                  <a:pt x="192243" y="401320"/>
                </a:lnTo>
                <a:lnTo>
                  <a:pt x="228453" y="378460"/>
                </a:lnTo>
                <a:lnTo>
                  <a:pt x="240477" y="372110"/>
                </a:lnTo>
                <a:lnTo>
                  <a:pt x="251069" y="369570"/>
                </a:lnTo>
                <a:lnTo>
                  <a:pt x="261931" y="369570"/>
                </a:lnTo>
                <a:lnTo>
                  <a:pt x="274767" y="372110"/>
                </a:lnTo>
                <a:lnTo>
                  <a:pt x="334371" y="388620"/>
                </a:lnTo>
                <a:lnTo>
                  <a:pt x="252882" y="388620"/>
                </a:lnTo>
                <a:lnTo>
                  <a:pt x="246311" y="389890"/>
                </a:lnTo>
                <a:lnTo>
                  <a:pt x="238509" y="394970"/>
                </a:lnTo>
                <a:lnTo>
                  <a:pt x="228439" y="401320"/>
                </a:lnTo>
                <a:close/>
              </a:path>
              <a:path w="633729" h="661670">
                <a:moveTo>
                  <a:pt x="556265" y="401320"/>
                </a:moveTo>
                <a:lnTo>
                  <a:pt x="518555" y="401320"/>
                </a:lnTo>
                <a:lnTo>
                  <a:pt x="553778" y="381000"/>
                </a:lnTo>
                <a:lnTo>
                  <a:pt x="567428" y="375920"/>
                </a:lnTo>
                <a:lnTo>
                  <a:pt x="581560" y="374650"/>
                </a:lnTo>
                <a:lnTo>
                  <a:pt x="595416" y="377190"/>
                </a:lnTo>
                <a:lnTo>
                  <a:pt x="608237" y="382270"/>
                </a:lnTo>
                <a:lnTo>
                  <a:pt x="627962" y="382270"/>
                </a:lnTo>
                <a:lnTo>
                  <a:pt x="627703" y="383540"/>
                </a:lnTo>
                <a:lnTo>
                  <a:pt x="625583" y="389890"/>
                </a:lnTo>
                <a:lnTo>
                  <a:pt x="623836" y="393700"/>
                </a:lnTo>
                <a:lnTo>
                  <a:pt x="576080" y="393700"/>
                </a:lnTo>
                <a:lnTo>
                  <a:pt x="563014" y="397510"/>
                </a:lnTo>
                <a:lnTo>
                  <a:pt x="556265" y="401320"/>
                </a:lnTo>
                <a:close/>
              </a:path>
              <a:path w="633729" h="661670">
                <a:moveTo>
                  <a:pt x="420958" y="485140"/>
                </a:moveTo>
                <a:lnTo>
                  <a:pt x="385235" y="485140"/>
                </a:lnTo>
                <a:lnTo>
                  <a:pt x="396419" y="482600"/>
                </a:lnTo>
                <a:lnTo>
                  <a:pt x="405584" y="474980"/>
                </a:lnTo>
                <a:lnTo>
                  <a:pt x="411629" y="464820"/>
                </a:lnTo>
                <a:lnTo>
                  <a:pt x="411792" y="463550"/>
                </a:lnTo>
                <a:lnTo>
                  <a:pt x="414390" y="454660"/>
                </a:lnTo>
                <a:lnTo>
                  <a:pt x="413310" y="445770"/>
                </a:lnTo>
                <a:lnTo>
                  <a:pt x="404909" y="431800"/>
                </a:lnTo>
                <a:lnTo>
                  <a:pt x="398122" y="425450"/>
                </a:lnTo>
                <a:lnTo>
                  <a:pt x="260084" y="388620"/>
                </a:lnTo>
                <a:lnTo>
                  <a:pt x="334371" y="388620"/>
                </a:lnTo>
                <a:lnTo>
                  <a:pt x="380221" y="401320"/>
                </a:lnTo>
                <a:lnTo>
                  <a:pt x="556265" y="401320"/>
                </a:lnTo>
                <a:lnTo>
                  <a:pt x="522516" y="420370"/>
                </a:lnTo>
                <a:lnTo>
                  <a:pt x="418897" y="420370"/>
                </a:lnTo>
                <a:lnTo>
                  <a:pt x="421370" y="422910"/>
                </a:lnTo>
                <a:lnTo>
                  <a:pt x="423575" y="425450"/>
                </a:lnTo>
                <a:lnTo>
                  <a:pt x="429176" y="435610"/>
                </a:lnTo>
                <a:lnTo>
                  <a:pt x="431358" y="443230"/>
                </a:lnTo>
                <a:lnTo>
                  <a:pt x="431838" y="449580"/>
                </a:lnTo>
                <a:lnTo>
                  <a:pt x="431933" y="450850"/>
                </a:lnTo>
                <a:lnTo>
                  <a:pt x="468518" y="450850"/>
                </a:lnTo>
                <a:lnTo>
                  <a:pt x="428020" y="473710"/>
                </a:lnTo>
                <a:lnTo>
                  <a:pt x="420958" y="485140"/>
                </a:lnTo>
                <a:close/>
              </a:path>
              <a:path w="633729" h="661670">
                <a:moveTo>
                  <a:pt x="422670" y="577850"/>
                </a:moveTo>
                <a:lnTo>
                  <a:pt x="379460" y="577850"/>
                </a:lnTo>
                <a:lnTo>
                  <a:pt x="386607" y="576580"/>
                </a:lnTo>
                <a:lnTo>
                  <a:pt x="392977" y="574040"/>
                </a:lnTo>
                <a:lnTo>
                  <a:pt x="597242" y="458470"/>
                </a:lnTo>
                <a:lnTo>
                  <a:pt x="614636" y="430530"/>
                </a:lnTo>
                <a:lnTo>
                  <a:pt x="614608" y="429260"/>
                </a:lnTo>
                <a:lnTo>
                  <a:pt x="589327" y="394970"/>
                </a:lnTo>
                <a:lnTo>
                  <a:pt x="576080" y="393700"/>
                </a:lnTo>
                <a:lnTo>
                  <a:pt x="623836" y="393700"/>
                </a:lnTo>
                <a:lnTo>
                  <a:pt x="622671" y="396240"/>
                </a:lnTo>
                <a:lnTo>
                  <a:pt x="624077" y="397510"/>
                </a:lnTo>
                <a:lnTo>
                  <a:pt x="625390" y="400050"/>
                </a:lnTo>
                <a:lnTo>
                  <a:pt x="626570" y="401320"/>
                </a:lnTo>
                <a:lnTo>
                  <a:pt x="630877" y="411480"/>
                </a:lnTo>
                <a:lnTo>
                  <a:pt x="633156" y="421640"/>
                </a:lnTo>
                <a:lnTo>
                  <a:pt x="633239" y="425450"/>
                </a:lnTo>
                <a:lnTo>
                  <a:pt x="633350" y="430530"/>
                </a:lnTo>
                <a:lnTo>
                  <a:pt x="615019" y="468630"/>
                </a:lnTo>
                <a:lnTo>
                  <a:pt x="606443" y="474980"/>
                </a:lnTo>
                <a:lnTo>
                  <a:pt x="422670" y="577850"/>
                </a:lnTo>
                <a:close/>
              </a:path>
              <a:path w="633729" h="661670">
                <a:moveTo>
                  <a:pt x="145787" y="661670"/>
                </a:moveTo>
                <a:lnTo>
                  <a:pt x="136301" y="661670"/>
                </a:lnTo>
                <a:lnTo>
                  <a:pt x="126892" y="659130"/>
                </a:lnTo>
                <a:lnTo>
                  <a:pt x="121072" y="655320"/>
                </a:lnTo>
                <a:lnTo>
                  <a:pt x="117518" y="648970"/>
                </a:lnTo>
                <a:lnTo>
                  <a:pt x="31005" y="496570"/>
                </a:lnTo>
                <a:lnTo>
                  <a:pt x="27438" y="490220"/>
                </a:lnTo>
                <a:lnTo>
                  <a:pt x="26523" y="482600"/>
                </a:lnTo>
                <a:lnTo>
                  <a:pt x="30359" y="468630"/>
                </a:lnTo>
                <a:lnTo>
                  <a:pt x="34874" y="462280"/>
                </a:lnTo>
                <a:lnTo>
                  <a:pt x="101489" y="425450"/>
                </a:lnTo>
                <a:lnTo>
                  <a:pt x="107771" y="421640"/>
                </a:lnTo>
                <a:lnTo>
                  <a:pt x="115075" y="420370"/>
                </a:lnTo>
                <a:lnTo>
                  <a:pt x="129066" y="424180"/>
                </a:lnTo>
                <a:lnTo>
                  <a:pt x="134886" y="429260"/>
                </a:lnTo>
                <a:lnTo>
                  <a:pt x="138585" y="435610"/>
                </a:lnTo>
                <a:lnTo>
                  <a:pt x="174059" y="435610"/>
                </a:lnTo>
                <a:lnTo>
                  <a:pt x="168017" y="439420"/>
                </a:lnTo>
                <a:lnTo>
                  <a:pt x="114921" y="439420"/>
                </a:lnTo>
                <a:lnTo>
                  <a:pt x="48523" y="476250"/>
                </a:lnTo>
                <a:lnTo>
                  <a:pt x="47149" y="478790"/>
                </a:lnTo>
                <a:lnTo>
                  <a:pt x="45971" y="482600"/>
                </a:lnTo>
                <a:lnTo>
                  <a:pt x="46243" y="485140"/>
                </a:lnTo>
                <a:lnTo>
                  <a:pt x="134950" y="641350"/>
                </a:lnTo>
                <a:lnTo>
                  <a:pt x="136726" y="642620"/>
                </a:lnTo>
                <a:lnTo>
                  <a:pt x="141037" y="643890"/>
                </a:lnTo>
                <a:lnTo>
                  <a:pt x="180290" y="643890"/>
                </a:lnTo>
                <a:lnTo>
                  <a:pt x="150354" y="660400"/>
                </a:lnTo>
                <a:lnTo>
                  <a:pt x="145787" y="661670"/>
                </a:lnTo>
                <a:close/>
              </a:path>
              <a:path w="633729" h="661670">
                <a:moveTo>
                  <a:pt x="468518" y="450850"/>
                </a:moveTo>
                <a:lnTo>
                  <a:pt x="431933" y="450850"/>
                </a:lnTo>
                <a:lnTo>
                  <a:pt x="485233" y="420370"/>
                </a:lnTo>
                <a:lnTo>
                  <a:pt x="522516" y="420370"/>
                </a:lnTo>
                <a:lnTo>
                  <a:pt x="468518" y="450850"/>
                </a:lnTo>
                <a:close/>
              </a:path>
              <a:path w="633729" h="661670">
                <a:moveTo>
                  <a:pt x="180290" y="643890"/>
                </a:moveTo>
                <a:lnTo>
                  <a:pt x="143293" y="643890"/>
                </a:lnTo>
                <a:lnTo>
                  <a:pt x="207416" y="607060"/>
                </a:lnTo>
                <a:lnTo>
                  <a:pt x="208800" y="605790"/>
                </a:lnTo>
                <a:lnTo>
                  <a:pt x="209987" y="600710"/>
                </a:lnTo>
                <a:lnTo>
                  <a:pt x="209716" y="598170"/>
                </a:lnTo>
                <a:lnTo>
                  <a:pt x="121007" y="441960"/>
                </a:lnTo>
                <a:lnTo>
                  <a:pt x="119230" y="440690"/>
                </a:lnTo>
                <a:lnTo>
                  <a:pt x="114921" y="439420"/>
                </a:lnTo>
                <a:lnTo>
                  <a:pt x="168017" y="439420"/>
                </a:lnTo>
                <a:lnTo>
                  <a:pt x="147876" y="452120"/>
                </a:lnTo>
                <a:lnTo>
                  <a:pt x="215283" y="570230"/>
                </a:lnTo>
                <a:lnTo>
                  <a:pt x="326117" y="570230"/>
                </a:lnTo>
                <a:lnTo>
                  <a:pt x="362615" y="576580"/>
                </a:lnTo>
                <a:lnTo>
                  <a:pt x="244259" y="576580"/>
                </a:lnTo>
                <a:lnTo>
                  <a:pt x="242011" y="577850"/>
                </a:lnTo>
                <a:lnTo>
                  <a:pt x="237869" y="579120"/>
                </a:lnTo>
                <a:lnTo>
                  <a:pt x="224565" y="586740"/>
                </a:lnTo>
                <a:lnTo>
                  <a:pt x="228524" y="593090"/>
                </a:lnTo>
                <a:lnTo>
                  <a:pt x="229438" y="600710"/>
                </a:lnTo>
                <a:lnTo>
                  <a:pt x="225593" y="614680"/>
                </a:lnTo>
                <a:lnTo>
                  <a:pt x="221090" y="621030"/>
                </a:lnTo>
                <a:lnTo>
                  <a:pt x="214832" y="624840"/>
                </a:lnTo>
                <a:lnTo>
                  <a:pt x="180290" y="643890"/>
                </a:lnTo>
                <a:close/>
              </a:path>
              <a:path w="633729" h="661670">
                <a:moveTo>
                  <a:pt x="381618" y="504190"/>
                </a:moveTo>
                <a:lnTo>
                  <a:pt x="372658" y="504190"/>
                </a:lnTo>
                <a:lnTo>
                  <a:pt x="267100" y="474980"/>
                </a:lnTo>
                <a:lnTo>
                  <a:pt x="264161" y="469900"/>
                </a:lnTo>
                <a:lnTo>
                  <a:pt x="266914" y="459740"/>
                </a:lnTo>
                <a:lnTo>
                  <a:pt x="272085" y="457200"/>
                </a:lnTo>
                <a:lnTo>
                  <a:pt x="373157" y="485140"/>
                </a:lnTo>
                <a:lnTo>
                  <a:pt x="420958" y="485140"/>
                </a:lnTo>
                <a:lnTo>
                  <a:pt x="420174" y="486410"/>
                </a:lnTo>
                <a:lnTo>
                  <a:pt x="409262" y="496570"/>
                </a:lnTo>
                <a:lnTo>
                  <a:pt x="396128" y="502920"/>
                </a:lnTo>
                <a:lnTo>
                  <a:pt x="381618" y="504190"/>
                </a:lnTo>
                <a:close/>
              </a:path>
              <a:path w="633729" h="661670">
                <a:moveTo>
                  <a:pt x="326117" y="570230"/>
                </a:moveTo>
                <a:lnTo>
                  <a:pt x="215283" y="570230"/>
                </a:lnTo>
                <a:lnTo>
                  <a:pt x="229351" y="562610"/>
                </a:lnTo>
                <a:lnTo>
                  <a:pt x="229572" y="562610"/>
                </a:lnTo>
                <a:lnTo>
                  <a:pt x="235938" y="560070"/>
                </a:lnTo>
                <a:lnTo>
                  <a:pt x="242328" y="558800"/>
                </a:lnTo>
                <a:lnTo>
                  <a:pt x="260421" y="558800"/>
                </a:lnTo>
                <a:lnTo>
                  <a:pt x="326117" y="570230"/>
                </a:lnTo>
                <a:close/>
              </a:path>
              <a:path w="633729" h="661670">
                <a:moveTo>
                  <a:pt x="381633" y="596900"/>
                </a:moveTo>
                <a:lnTo>
                  <a:pt x="364415" y="596900"/>
                </a:lnTo>
                <a:lnTo>
                  <a:pt x="257484" y="577850"/>
                </a:lnTo>
                <a:lnTo>
                  <a:pt x="244259" y="576580"/>
                </a:lnTo>
                <a:lnTo>
                  <a:pt x="362615" y="576580"/>
                </a:lnTo>
                <a:lnTo>
                  <a:pt x="371480" y="577850"/>
                </a:lnTo>
                <a:lnTo>
                  <a:pt x="422670" y="577850"/>
                </a:lnTo>
                <a:lnTo>
                  <a:pt x="402251" y="589280"/>
                </a:lnTo>
                <a:lnTo>
                  <a:pt x="395849" y="593090"/>
                </a:lnTo>
                <a:lnTo>
                  <a:pt x="388972" y="595630"/>
                </a:lnTo>
                <a:lnTo>
                  <a:pt x="381633" y="596900"/>
                </a:lnTo>
                <a:close/>
              </a:path>
            </a:pathLst>
          </a:custGeom>
          <a:solidFill>
            <a:srgbClr val="2673A5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pic>
        <p:nvPicPr>
          <p:cNvPr id="36" name="bg 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975003" y="173949"/>
            <a:ext cx="977899" cy="102234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" y="2711605"/>
            <a:ext cx="2012227" cy="3600449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095999" y="409839"/>
            <a:ext cx="4176607" cy="2601807"/>
          </a:xfrm>
          <a:custGeom>
            <a:avLst/>
            <a:gdLst/>
            <a:ahLst/>
            <a:cxnLst/>
            <a:rect l="l" t="t" r="r" b="b"/>
            <a:pathLst>
              <a:path w="6264909" h="3902710">
                <a:moveTo>
                  <a:pt x="5787108" y="3902138"/>
                </a:moveTo>
                <a:lnTo>
                  <a:pt x="482203" y="3902138"/>
                </a:lnTo>
                <a:lnTo>
                  <a:pt x="432900" y="3899648"/>
                </a:lnTo>
                <a:lnTo>
                  <a:pt x="385022" y="3892341"/>
                </a:lnTo>
                <a:lnTo>
                  <a:pt x="338810" y="3880459"/>
                </a:lnTo>
                <a:lnTo>
                  <a:pt x="294507" y="3864244"/>
                </a:lnTo>
                <a:lnTo>
                  <a:pt x="252356" y="3843939"/>
                </a:lnTo>
                <a:lnTo>
                  <a:pt x="212598" y="3819785"/>
                </a:lnTo>
                <a:lnTo>
                  <a:pt x="175477" y="3792026"/>
                </a:lnTo>
                <a:lnTo>
                  <a:pt x="141234" y="3760904"/>
                </a:lnTo>
                <a:lnTo>
                  <a:pt x="110111" y="3726661"/>
                </a:lnTo>
                <a:lnTo>
                  <a:pt x="82352" y="3689539"/>
                </a:lnTo>
                <a:lnTo>
                  <a:pt x="58199" y="3649781"/>
                </a:lnTo>
                <a:lnTo>
                  <a:pt x="37893" y="3607630"/>
                </a:lnTo>
                <a:lnTo>
                  <a:pt x="21678" y="3563327"/>
                </a:lnTo>
                <a:lnTo>
                  <a:pt x="9796" y="3517115"/>
                </a:lnTo>
                <a:lnTo>
                  <a:pt x="2489" y="3469237"/>
                </a:lnTo>
                <a:lnTo>
                  <a:pt x="0" y="3419935"/>
                </a:lnTo>
                <a:lnTo>
                  <a:pt x="0" y="482203"/>
                </a:lnTo>
                <a:lnTo>
                  <a:pt x="2489" y="432900"/>
                </a:lnTo>
                <a:lnTo>
                  <a:pt x="9796" y="385022"/>
                </a:lnTo>
                <a:lnTo>
                  <a:pt x="21678" y="338810"/>
                </a:lnTo>
                <a:lnTo>
                  <a:pt x="37893" y="294507"/>
                </a:lnTo>
                <a:lnTo>
                  <a:pt x="58199" y="252356"/>
                </a:lnTo>
                <a:lnTo>
                  <a:pt x="82352" y="212598"/>
                </a:lnTo>
                <a:lnTo>
                  <a:pt x="110111" y="175477"/>
                </a:lnTo>
                <a:lnTo>
                  <a:pt x="141234" y="141234"/>
                </a:lnTo>
                <a:lnTo>
                  <a:pt x="175477" y="110111"/>
                </a:lnTo>
                <a:lnTo>
                  <a:pt x="212598" y="82352"/>
                </a:lnTo>
                <a:lnTo>
                  <a:pt x="252356" y="58199"/>
                </a:lnTo>
                <a:lnTo>
                  <a:pt x="294507" y="37893"/>
                </a:lnTo>
                <a:lnTo>
                  <a:pt x="338810" y="21678"/>
                </a:lnTo>
                <a:lnTo>
                  <a:pt x="385022" y="9796"/>
                </a:lnTo>
                <a:lnTo>
                  <a:pt x="432900" y="2489"/>
                </a:lnTo>
                <a:lnTo>
                  <a:pt x="482203" y="0"/>
                </a:lnTo>
                <a:lnTo>
                  <a:pt x="5787108" y="0"/>
                </a:lnTo>
                <a:lnTo>
                  <a:pt x="5836411" y="2489"/>
                </a:lnTo>
                <a:lnTo>
                  <a:pt x="5884289" y="9796"/>
                </a:lnTo>
                <a:lnTo>
                  <a:pt x="5930501" y="21678"/>
                </a:lnTo>
                <a:lnTo>
                  <a:pt x="5974803" y="37893"/>
                </a:lnTo>
                <a:lnTo>
                  <a:pt x="6016955" y="58199"/>
                </a:lnTo>
                <a:lnTo>
                  <a:pt x="6056712" y="82352"/>
                </a:lnTo>
                <a:lnTo>
                  <a:pt x="6093834" y="110111"/>
                </a:lnTo>
                <a:lnTo>
                  <a:pt x="6128077" y="141234"/>
                </a:lnTo>
                <a:lnTo>
                  <a:pt x="6159199" y="175477"/>
                </a:lnTo>
                <a:lnTo>
                  <a:pt x="6186958" y="212598"/>
                </a:lnTo>
                <a:lnTo>
                  <a:pt x="6211112" y="252356"/>
                </a:lnTo>
                <a:lnTo>
                  <a:pt x="6231417" y="294507"/>
                </a:lnTo>
                <a:lnTo>
                  <a:pt x="6247632" y="338810"/>
                </a:lnTo>
                <a:lnTo>
                  <a:pt x="6259515" y="385022"/>
                </a:lnTo>
                <a:lnTo>
                  <a:pt x="6264761" y="419395"/>
                </a:lnTo>
                <a:lnTo>
                  <a:pt x="6264761" y="3482742"/>
                </a:lnTo>
                <a:lnTo>
                  <a:pt x="6247632" y="3563327"/>
                </a:lnTo>
                <a:lnTo>
                  <a:pt x="6231417" y="3607630"/>
                </a:lnTo>
                <a:lnTo>
                  <a:pt x="6211112" y="3649781"/>
                </a:lnTo>
                <a:lnTo>
                  <a:pt x="6186958" y="3689539"/>
                </a:lnTo>
                <a:lnTo>
                  <a:pt x="6159199" y="3726661"/>
                </a:lnTo>
                <a:lnTo>
                  <a:pt x="6128077" y="3760904"/>
                </a:lnTo>
                <a:lnTo>
                  <a:pt x="6093834" y="3792026"/>
                </a:lnTo>
                <a:lnTo>
                  <a:pt x="6056712" y="3819785"/>
                </a:lnTo>
                <a:lnTo>
                  <a:pt x="6016955" y="3843939"/>
                </a:lnTo>
                <a:lnTo>
                  <a:pt x="5974803" y="3864244"/>
                </a:lnTo>
                <a:lnTo>
                  <a:pt x="5930501" y="3880459"/>
                </a:lnTo>
                <a:lnTo>
                  <a:pt x="5884289" y="3892341"/>
                </a:lnTo>
                <a:lnTo>
                  <a:pt x="5836411" y="3899648"/>
                </a:lnTo>
                <a:lnTo>
                  <a:pt x="5787108" y="3902138"/>
                </a:lnTo>
                <a:close/>
              </a:path>
            </a:pathLst>
          </a:custGeom>
          <a:solidFill>
            <a:srgbClr val="1B598F">
              <a:alpha val="58999"/>
            </a:srgbClr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pic>
        <p:nvPicPr>
          <p:cNvPr id="39" name="bg 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08539" y="3102871"/>
            <a:ext cx="6326303" cy="35422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DFDF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66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rectangle in a black background  Description automatically generated">
            <a:extLst>
              <a:ext uri="{FF2B5EF4-FFF2-40B4-BE49-F238E27FC236}">
                <a16:creationId xmlns:a16="http://schemas.microsoft.com/office/drawing/2014/main" id="{53664E20-4040-0E8D-9DBB-D1217C3AD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2" y="-6122"/>
            <a:ext cx="1736467" cy="1736467"/>
          </a:xfrm>
          <a:prstGeom prst="rect">
            <a:avLst/>
          </a:prstGeom>
        </p:spPr>
      </p:pic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9D68249C-8C08-69CC-EED4-0E5F45E5E0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 marL="0" marR="0" lvl="0" indent="0" algn="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50152C-A5AE-4037-8E77-C398DB665690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50CE1F-FB01-72DA-F6D1-6EC2D599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381000"/>
            <a:ext cx="8128000" cy="1036642"/>
          </a:xfrm>
        </p:spPr>
        <p:txBody>
          <a:bodyPr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080196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1513F-8EBD-4612-96F4-CC3E309609AF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38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5A5C87-DF58-40C8-B092-1DE63DB4547E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9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83E2-1581-60E4-5503-93A336778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40FD1-B4B0-9144-4FEB-1636E12DA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F7383-C4CB-377C-F270-A296A20F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EFA-79B1-4479-82BF-6B2A79CF0B3A}" type="datetimeFigureOut">
              <a:rPr lang="lv-LV" smtClean="0"/>
              <a:t>18.06.2026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FC8B-EF49-598D-9DF7-1282B6D1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11DC7-EDDC-8A8D-2AB1-D8DCE2D4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AA0A-EE3C-464E-AD03-33E6F56F7A3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464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82AC-E024-9F38-CD18-6925E5AEE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8E489-38F6-74F5-74BC-D7B31EAB3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CDA3-FD3A-E4A6-2899-0CBA8BC5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EFA-79B1-4479-82BF-6B2A79CF0B3A}" type="datetimeFigureOut">
              <a:rPr lang="lv-LV" smtClean="0"/>
              <a:t>18.06.2026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222F5-AB96-6086-8913-6263ED09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0E7D0-BF78-3458-B28D-7C3EB34F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AA0A-EE3C-464E-AD03-33E6F56F7A3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3888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AD085-E8A6-8845-BD4E-CB4CCA059F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F6DA9-008F-8B48-92A6-B65229847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21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00" y="381000"/>
            <a:ext cx="8128000" cy="1036642"/>
          </a:xfrm>
        </p:spPr>
        <p:txBody>
          <a:bodyPr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6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876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92FF160-168F-490B-AC1D-06E99DC56A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A50152C-A5AE-4037-8E77-C398DB665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39875286-5561-EC57-BFF0-9E6F1105C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C624CB8-D7E2-446F-853A-AC8E48C8A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C4748C0-97F6-4124-ABAA-BC179355A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3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679FFAD7-9E25-2B28-4CB3-4C6B0C96C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826A0304-7DE6-484F-9DBB-CC405F9980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EC86103-D66E-4E9A-96C5-D6C35700C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0CCF6CF9-D138-CA5D-4F1A-87F4F29AC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6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256AB623-E671-40A3-8816-C4F3AC781D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C07DC74-23A1-4829-ADFE-D6078EEF1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E203FFA5-1D36-5611-C122-BC4DB2018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8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2672629-D088-400F-9280-083D0A2D3E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2535878-322B-41E6-819E-6EE0C5A9D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60946E85-E6F8-F79F-301F-E7FBFF54D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913227E-8DB4-4AF7-B2D1-7C8C29588E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88FE3F0-7E1D-4EA7-B976-908B0D460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25E63217-F718-2FEA-3681-4FEBEE042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0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5C0D2F1F-BD73-479C-B027-B3AB99A295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AFD0658-85EC-4BDE-800A-C42156FBE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137AFF0A-B088-9B5A-815B-644919980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1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3FAA031-9D79-4CB3-A2AE-314FE08CE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A2632C4A-8CA7-A388-4FB5-51EFAED0D0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77" y="0"/>
            <a:ext cx="2939845" cy="29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6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404DA1C-108B-4B9A-9E15-7AFB00F27D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A6B3FB-7A0A-4DEE-8514-B2571401BF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7352-6957-4DCA-8333-0B27B383C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3C3402-B4CF-4E0A-B1AC-58845FAEBFE8}" type="datetime1">
              <a:rPr lang="en-US"/>
              <a:pPr>
                <a:defRPr/>
              </a:pPr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BA068-C847-4FA5-913B-D95A006B8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76D76-89D7-49E5-84B6-872233876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B9F516-C71F-41B2-988A-4CDDC11D7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5" r:id="rId10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2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7" r:id="rId3"/>
    <p:sldLayoutId id="2147484088" r:id="rId4"/>
  </p:sldLayoutIdLst>
  <p:transition spd="slow">
    <p:wip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9C1A9-D736-3F88-F2B3-A39CBB227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61FECA26-4CED-C2E6-7D90-216D77A85B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C62FA4-AA9F-4385-9A54-92AD42774A63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1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C2249B-D4BF-43C6-11FF-D6ECC22B3B66}"/>
              </a:ext>
            </a:extLst>
          </p:cNvPr>
          <p:cNvSpPr/>
          <p:nvPr/>
        </p:nvSpPr>
        <p:spPr>
          <a:xfrm>
            <a:off x="685800" y="2418079"/>
            <a:ext cx="109728" cy="2926080"/>
          </a:xfrm>
          <a:prstGeom prst="rect">
            <a:avLst/>
          </a:prstGeom>
          <a:solidFill>
            <a:srgbClr val="3D73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75E93-5BF2-AF61-C1DE-CAE0F034977A}"/>
              </a:ext>
            </a:extLst>
          </p:cNvPr>
          <p:cNvSpPr txBox="1"/>
          <p:nvPr/>
        </p:nvSpPr>
        <p:spPr>
          <a:xfrm>
            <a:off x="1021306" y="2445117"/>
            <a:ext cx="973063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21344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 valsts informācijas un komunikācijas tehnoloģiju iepirkumu praksi un turpmāko rīcību sistēmas pilnveidošanai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800" b="0" i="0" u="none" strike="noStrike" kern="1200" cap="none" spc="0" normalizeH="0" baseline="0" noProof="0" dirty="0">
              <a:ln>
                <a:noFill/>
              </a:ln>
              <a:solidFill>
                <a:srgbClr val="6C757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srgbClr val="3D73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dirty="0">
              <a:solidFill>
                <a:srgbClr val="3D734A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srgbClr val="3D73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3D73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VARAM valsts sekretāra vietnieks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3D73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digitālās transformācijas jautājumos </a:t>
            </a:r>
            <a:r>
              <a:rPr lang="lv-LV" sz="1200" dirty="0">
                <a:solidFill>
                  <a:srgbClr val="3D734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Gatis Ozols</a:t>
            </a:r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srgbClr val="3D73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3D73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17.06.2026.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D73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735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3F454-F096-2442-DD88-9FF14CE83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431" y="2552404"/>
            <a:ext cx="8137931" cy="2387600"/>
          </a:xfrm>
        </p:spPr>
        <p:txBody>
          <a:bodyPr>
            <a:normAutofit fontScale="90000"/>
          </a:bodyPr>
          <a:lstStyle/>
          <a:p>
            <a:r>
              <a:rPr lang="lv-LV" dirty="0"/>
              <a:t>MP rezolūcijas IKT pārvaldības jomā</a:t>
            </a:r>
            <a:br>
              <a:rPr lang="lv-LV" dirty="0"/>
            </a:br>
            <a:br>
              <a:rPr lang="lv-LV" dirty="0"/>
            </a:br>
            <a:r>
              <a:rPr lang="lv-LV" dirty="0"/>
              <a:t>16.06.2026.</a:t>
            </a:r>
          </a:p>
        </p:txBody>
      </p:sp>
    </p:spTree>
    <p:extLst>
      <p:ext uri="{BB962C8B-B14F-4D97-AF65-F5344CB8AC3E}">
        <p14:creationId xmlns:p14="http://schemas.microsoft.com/office/powerpoint/2010/main" val="366717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48477-E912-36BF-137F-FC536B43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err="1"/>
              <a:t>A.Kulberga</a:t>
            </a:r>
            <a:r>
              <a:rPr lang="lv-LV" sz="3600" dirty="0"/>
              <a:t> rezolūcija (16.06.2026.) – Visiem ministriem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5E635-D9B2-3D10-AB64-B0A046628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lv-LV" dirty="0"/>
              <a:t>Līdz šā gada </a:t>
            </a:r>
            <a:r>
              <a:rPr lang="lv-LV" b="1" dirty="0"/>
              <a:t>16. jūlijam:</a:t>
            </a:r>
          </a:p>
          <a:p>
            <a:pPr algn="just"/>
            <a:r>
              <a:rPr lang="lv-LV" b="1" dirty="0"/>
              <a:t>apturēt jaunu informācijas un komunikācijas tehnoloģiju izstrādes darbu pasūtīšanu</a:t>
            </a:r>
            <a:r>
              <a:rPr lang="lv-LV" dirty="0"/>
              <a:t>, </a:t>
            </a:r>
            <a:r>
              <a:rPr lang="lv-LV" b="1" dirty="0"/>
              <a:t>t.sk</a:t>
            </a:r>
            <a:r>
              <a:rPr lang="lv-LV" dirty="0"/>
              <a:t>. pasūtīšanu </a:t>
            </a:r>
            <a:r>
              <a:rPr lang="lv-LV" b="1" dirty="0"/>
              <a:t>Elektronisko iepirkumu sistēmā</a:t>
            </a:r>
            <a:r>
              <a:rPr lang="lv-LV" dirty="0"/>
              <a:t>, ja viena pasūtījuma paredzamā līgumcena </a:t>
            </a:r>
            <a:r>
              <a:rPr lang="lv-LV" b="1" dirty="0"/>
              <a:t>pārsniedz 142 999 </a:t>
            </a:r>
            <a:r>
              <a:rPr lang="lv-LV" b="1" dirty="0" err="1"/>
              <a:t>euro</a:t>
            </a:r>
            <a:r>
              <a:rPr lang="lv-LV" b="1" dirty="0"/>
              <a:t> </a:t>
            </a:r>
            <a:r>
              <a:rPr lang="lv-LV" dirty="0"/>
              <a:t>bez pievienotās vērtības nodokļa, </a:t>
            </a:r>
          </a:p>
          <a:p>
            <a:r>
              <a:rPr lang="lv-LV" dirty="0"/>
              <a:t>izņemot gadījumos, </a:t>
            </a:r>
          </a:p>
          <a:p>
            <a:pPr lvl="1"/>
            <a:r>
              <a:rPr lang="lv-LV" dirty="0"/>
              <a:t>kad pasūtījums ir nepieciešams kritisko valsts informācijas sistēmu nepārtrauktības nodrošināšanai, </a:t>
            </a:r>
          </a:p>
          <a:p>
            <a:pPr lvl="1"/>
            <a:r>
              <a:rPr lang="lv-LV" dirty="0" err="1"/>
              <a:t>kiberdrošības</a:t>
            </a:r>
            <a:r>
              <a:rPr lang="lv-LV" dirty="0"/>
              <a:t> incidentu novēršanai, </a:t>
            </a:r>
          </a:p>
          <a:p>
            <a:pPr lvl="1"/>
            <a:r>
              <a:rPr lang="lv-LV" dirty="0"/>
              <a:t>normatīvajos aktos noteiktu neatliekamu pienākumu izpildei vai </a:t>
            </a:r>
          </a:p>
          <a:p>
            <a:pPr lvl="1"/>
            <a:r>
              <a:rPr lang="lv-LV" dirty="0"/>
              <a:t>būtisku valsts interešu aizsardzībai. </a:t>
            </a:r>
          </a:p>
          <a:p>
            <a:r>
              <a:rPr lang="lv-LV" dirty="0"/>
              <a:t>Šādi </a:t>
            </a:r>
            <a:r>
              <a:rPr lang="lv-LV" b="1" dirty="0"/>
              <a:t>izņēmumi</a:t>
            </a:r>
            <a:r>
              <a:rPr lang="lv-LV" dirty="0"/>
              <a:t> iepriekš rakstiski </a:t>
            </a:r>
            <a:r>
              <a:rPr lang="lv-LV" b="1" dirty="0"/>
              <a:t>saskaņojami</a:t>
            </a:r>
            <a:r>
              <a:rPr lang="lv-LV" dirty="0"/>
              <a:t> ar </a:t>
            </a:r>
            <a:r>
              <a:rPr lang="lv-LV" b="1" dirty="0"/>
              <a:t>finanšu ministru</a:t>
            </a:r>
            <a:r>
              <a:rPr lang="lv-LV" dirty="0"/>
              <a:t>. </a:t>
            </a:r>
          </a:p>
          <a:p>
            <a:pPr algn="just"/>
            <a:r>
              <a:rPr lang="lv-LV" dirty="0"/>
              <a:t>Elektronisko iepirkumu sistēmas kataloga izveidotājs ir atbildīgs par katalogā veikto darījumu pieļaujamības kontroli.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6056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49F3-DF7D-A5AD-9D6F-3D2F6CB3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err="1"/>
              <a:t>A.Kulberga</a:t>
            </a:r>
            <a:r>
              <a:rPr lang="lv-LV" sz="3600" dirty="0"/>
              <a:t> rezolūcija </a:t>
            </a:r>
            <a:r>
              <a:rPr lang="lv-LV" sz="3600"/>
              <a:t>(16.06.2026.) </a:t>
            </a:r>
            <a:r>
              <a:rPr lang="lv-LV" sz="3600" dirty="0"/>
              <a:t>– FM </a:t>
            </a:r>
            <a:r>
              <a:rPr lang="lv-LV" sz="3600" dirty="0" err="1"/>
              <a:t>M.Kučinskim</a:t>
            </a:r>
            <a:endParaRPr lang="lv-LV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8B1CE-CCAD-5DB2-DEFE-C8FFD3AC4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lv-LV" b="1" dirty="0"/>
              <a:t>līdz š.g. 16. jūlijam </a:t>
            </a:r>
            <a:r>
              <a:rPr lang="lv-LV" dirty="0"/>
              <a:t>sagatavot un noteiktā kārtībā iesniegt izskatīšanai Ministru kabineta sēdē </a:t>
            </a:r>
            <a:r>
              <a:rPr lang="lv-LV" b="1" dirty="0"/>
              <a:t>priekšlikumus turpmākai Elektronisko iepirkumu sistēmas izmantošanai informācijas un komunikācijas tehnoloģiju pakalpojumu un risinājumu iepirkumos</a:t>
            </a:r>
            <a:r>
              <a:rPr lang="lv-LV" dirty="0"/>
              <a:t>. </a:t>
            </a:r>
          </a:p>
          <a:p>
            <a:pPr marL="0" indent="0" algn="just">
              <a:buNone/>
            </a:pPr>
            <a:r>
              <a:rPr lang="lv-LV" dirty="0"/>
              <a:t>Priekšlikumos īpaši izvērtēt šādus jautājumus:</a:t>
            </a:r>
          </a:p>
          <a:p>
            <a:pPr algn="just"/>
            <a:r>
              <a:rPr lang="lv-LV" dirty="0"/>
              <a:t>a) kā </a:t>
            </a:r>
            <a:r>
              <a:rPr lang="lv-LV" b="1" dirty="0"/>
              <a:t>palielināt</a:t>
            </a:r>
            <a:r>
              <a:rPr lang="lv-LV" dirty="0"/>
              <a:t> </a:t>
            </a:r>
            <a:r>
              <a:rPr lang="lv-LV" b="1" dirty="0"/>
              <a:t>konkurenci</a:t>
            </a:r>
            <a:r>
              <a:rPr lang="lv-LV" dirty="0"/>
              <a:t> Elektronisko iepirkumu sistēmas katalogos;</a:t>
            </a:r>
          </a:p>
          <a:p>
            <a:pPr algn="just"/>
            <a:r>
              <a:rPr lang="lv-LV" dirty="0"/>
              <a:t>b) </a:t>
            </a:r>
            <a:r>
              <a:rPr lang="lv-LV" b="1" dirty="0"/>
              <a:t>kā novērst </a:t>
            </a:r>
            <a:r>
              <a:rPr lang="lv-LV" dirty="0"/>
              <a:t>situācijas, kurās katalogu izmantošana faktiski </a:t>
            </a:r>
            <a:r>
              <a:rPr lang="lv-LV" b="1" dirty="0"/>
              <a:t>ierobežo piegādātāju </a:t>
            </a:r>
            <a:r>
              <a:rPr lang="lv-LV" dirty="0"/>
              <a:t>loku;</a:t>
            </a:r>
          </a:p>
          <a:p>
            <a:pPr algn="just"/>
            <a:r>
              <a:rPr lang="lv-LV" dirty="0"/>
              <a:t>c) </a:t>
            </a:r>
            <a:r>
              <a:rPr lang="lv-LV" b="1" dirty="0"/>
              <a:t>kā</a:t>
            </a:r>
            <a:r>
              <a:rPr lang="lv-LV" dirty="0"/>
              <a:t> </a:t>
            </a:r>
            <a:r>
              <a:rPr lang="lv-LV" b="1" dirty="0"/>
              <a:t>nodrošināt</a:t>
            </a:r>
            <a:r>
              <a:rPr lang="lv-LV" dirty="0"/>
              <a:t> skaidru cenu, nodevumu un pakalpojumu apjoma </a:t>
            </a:r>
            <a:r>
              <a:rPr lang="lv-LV" b="1" dirty="0"/>
              <a:t>salīdzināmību</a:t>
            </a:r>
            <a:r>
              <a:rPr lang="lv-LV" dirty="0"/>
              <a:t>;</a:t>
            </a:r>
          </a:p>
          <a:p>
            <a:pPr algn="just"/>
            <a:r>
              <a:rPr lang="lv-LV" dirty="0"/>
              <a:t>d) kā nodrošināt </a:t>
            </a:r>
            <a:r>
              <a:rPr lang="lv-LV" b="1" dirty="0"/>
              <a:t>publisku un salīdzināmu informāciju par būtiskākajiem valsts informācijas un komunikācijas tehnoloģiju pasūtījumiem</a:t>
            </a:r>
            <a:r>
              <a:rPr lang="lv-LV" dirty="0"/>
              <a:t>, to izmaksām un sasniegtajiem rezultātiem.</a:t>
            </a:r>
          </a:p>
        </p:txBody>
      </p:sp>
    </p:spTree>
    <p:extLst>
      <p:ext uri="{BB962C8B-B14F-4D97-AF65-F5344CB8AC3E}">
        <p14:creationId xmlns:p14="http://schemas.microsoft.com/office/powerpoint/2010/main" val="154331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60B40-6C90-EC81-33D3-0573E5E7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err="1"/>
              <a:t>A.Kulberga</a:t>
            </a:r>
            <a:r>
              <a:rPr lang="lv-LV" sz="3600" dirty="0"/>
              <a:t> rezolūcija (16.06.2026.) – VARAM </a:t>
            </a:r>
            <a:r>
              <a:rPr lang="lv-LV" sz="3600" dirty="0" err="1"/>
              <a:t>E.Tavaram</a:t>
            </a:r>
            <a:endParaRPr lang="lv-LV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2E86E-3DAE-6D94-B7B6-785E57498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3"/>
            <a:ext cx="10883995" cy="473330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lv-LV" sz="2400" dirty="0"/>
              <a:t>līdz š.g. 16. jūlijam sagatavot un noteiktā kārtībā iesniegt izskatīšanai Ministru kabinetā </a:t>
            </a:r>
            <a:r>
              <a:rPr lang="lv-LV" sz="2400" b="1" dirty="0"/>
              <a:t>priekšlikumus valsts informācijas un komunikācijas tehnoloģiju projektu pārvaldības un iepirkumu sistēmas pilnveidošanai</a:t>
            </a:r>
            <a:r>
              <a:rPr lang="lv-LV" sz="2400" dirty="0"/>
              <a:t>.</a:t>
            </a:r>
          </a:p>
          <a:p>
            <a:pPr marL="0" indent="0" algn="just">
              <a:buNone/>
            </a:pPr>
            <a:r>
              <a:rPr lang="lv-LV" sz="2400" dirty="0"/>
              <a:t>Priekšlikumos lūdzu īpaši izvērtēt:</a:t>
            </a:r>
          </a:p>
          <a:p>
            <a:pPr algn="just"/>
            <a:r>
              <a:rPr lang="lv-LV" sz="2400" dirty="0"/>
              <a:t>a) </a:t>
            </a:r>
            <a:r>
              <a:rPr lang="lv-LV" sz="2400" b="1" dirty="0"/>
              <a:t>vienotu prasību noteikšanu </a:t>
            </a:r>
            <a:r>
              <a:rPr lang="lv-LV" sz="2400" dirty="0"/>
              <a:t>valsts informācijas un komunikācijas tehnoloģiju projektu </a:t>
            </a:r>
            <a:r>
              <a:rPr lang="lv-LV" sz="2400" b="1" dirty="0"/>
              <a:t>sākotnējai pamatošanai;</a:t>
            </a:r>
          </a:p>
          <a:p>
            <a:pPr algn="just"/>
            <a:r>
              <a:rPr lang="lv-LV" sz="2400" dirty="0"/>
              <a:t>b) obligātu </a:t>
            </a:r>
            <a:r>
              <a:rPr lang="lv-LV" sz="2400" b="1" dirty="0"/>
              <a:t>izmaksu un ieguvumu novērtējumu lieliem </a:t>
            </a:r>
            <a:r>
              <a:rPr lang="lv-LV" sz="2400" dirty="0"/>
              <a:t>informācijas un komunikācijas tehnoloģiju </a:t>
            </a:r>
            <a:r>
              <a:rPr lang="lv-LV" sz="2400" b="1" dirty="0"/>
              <a:t>projektiem</a:t>
            </a:r>
            <a:r>
              <a:rPr lang="lv-LV" sz="2400" dirty="0"/>
              <a:t>;</a:t>
            </a:r>
          </a:p>
          <a:p>
            <a:pPr algn="just"/>
            <a:r>
              <a:rPr lang="lv-LV" sz="2400" dirty="0"/>
              <a:t>c) </a:t>
            </a:r>
            <a:r>
              <a:rPr lang="lv-LV" sz="2400" b="1" dirty="0"/>
              <a:t>vienotus principus </a:t>
            </a:r>
            <a:r>
              <a:rPr lang="lv-LV" sz="2400" dirty="0"/>
              <a:t>projektu nodevumu, termiņu, kvalitātes kritēriju un atbildības noteikšanai;</a:t>
            </a:r>
          </a:p>
          <a:p>
            <a:pPr algn="just"/>
            <a:r>
              <a:rPr lang="lv-LV" sz="2400" dirty="0"/>
              <a:t>d) </a:t>
            </a:r>
            <a:r>
              <a:rPr lang="lv-LV" sz="2400" b="1" dirty="0"/>
              <a:t>kā mazināt nepamatotu individuālu izstrādes darbu pasūtīšanu</a:t>
            </a:r>
            <a:r>
              <a:rPr lang="lv-LV" sz="2400" dirty="0"/>
              <a:t>, ja tirgū ir pieejami līdzvērtīgi gatavi risinājumi;</a:t>
            </a:r>
          </a:p>
          <a:p>
            <a:pPr algn="just"/>
            <a:r>
              <a:rPr lang="lv-LV" sz="2400" dirty="0"/>
              <a:t>e) projektu vadības un uzraudzības </a:t>
            </a:r>
            <a:r>
              <a:rPr lang="lv-LV" sz="2400" b="1" dirty="0"/>
              <a:t>kapacitātes stiprināšanu </a:t>
            </a:r>
            <a:r>
              <a:rPr lang="lv-LV" sz="2400" dirty="0"/>
              <a:t>valsts un pašvaldību pārvaldē;</a:t>
            </a:r>
          </a:p>
          <a:p>
            <a:pPr algn="just"/>
            <a:r>
              <a:rPr lang="lv-LV" sz="2400" dirty="0"/>
              <a:t>f) </a:t>
            </a:r>
            <a:r>
              <a:rPr lang="lv-LV" sz="2400" b="1" dirty="0"/>
              <a:t>neatkarīga kvalitātes, drošības un arhitektūras </a:t>
            </a:r>
            <a:r>
              <a:rPr lang="lv-LV" sz="2400" b="1" dirty="0" err="1"/>
              <a:t>izvērtējuma</a:t>
            </a:r>
            <a:r>
              <a:rPr lang="lv-LV" sz="2400" b="1" dirty="0"/>
              <a:t> </a:t>
            </a:r>
            <a:r>
              <a:rPr lang="lv-LV" sz="2400" dirty="0"/>
              <a:t>nepieciešamību būtiskiem informācijas un komunikācijas tehnoloģiju projektiem;</a:t>
            </a:r>
          </a:p>
          <a:p>
            <a:pPr algn="just"/>
            <a:r>
              <a:rPr lang="lv-LV" sz="2400" dirty="0"/>
              <a:t>g) valsts un pašvaldību informācijas </a:t>
            </a:r>
            <a:r>
              <a:rPr lang="lv-LV" sz="2400" b="1" dirty="0"/>
              <a:t>sistēmu savietojamības, atkārtotas </a:t>
            </a:r>
            <a:r>
              <a:rPr lang="lv-LV" sz="2400" b="1" dirty="0" err="1"/>
              <a:t>izmantojamības</a:t>
            </a:r>
            <a:r>
              <a:rPr lang="lv-LV" sz="2400" b="1" dirty="0"/>
              <a:t> un uzturēšanas izmaksu samazināšanas pasākumus</a:t>
            </a:r>
            <a:r>
              <a:rPr lang="lv-LV" sz="2400" dirty="0"/>
              <a:t>;</a:t>
            </a:r>
          </a:p>
          <a:p>
            <a:pPr algn="just"/>
            <a:r>
              <a:rPr lang="lv-LV" sz="2400" dirty="0"/>
              <a:t>h) mehānismus, lai nepieļautu </a:t>
            </a:r>
            <a:r>
              <a:rPr lang="lv-LV" sz="2400" b="1" dirty="0"/>
              <a:t>nepamatotu atkarību no viena piegādātāja </a:t>
            </a:r>
            <a:r>
              <a:rPr lang="lv-LV" sz="2400" dirty="0"/>
              <a:t>vai slēgtas tehnoloģiskās arhitektūras.</a:t>
            </a:r>
          </a:p>
        </p:txBody>
      </p:sp>
    </p:spTree>
    <p:extLst>
      <p:ext uri="{BB962C8B-B14F-4D97-AF65-F5344CB8AC3E}">
        <p14:creationId xmlns:p14="http://schemas.microsoft.com/office/powerpoint/2010/main" val="181873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E52116-AF5F-85CA-7657-77C927F6E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opBar">
            <a:extLst>
              <a:ext uri="{FF2B5EF4-FFF2-40B4-BE49-F238E27FC236}">
                <a16:creationId xmlns:a16="http://schemas.microsoft.com/office/drawing/2014/main" id="{1C17B2D9-3FBD-A7A6-0E02-5D01AFDAAA3A}"/>
              </a:ext>
            </a:extLst>
          </p:cNvPr>
          <p:cNvSpPr/>
          <p:nvPr/>
        </p:nvSpPr>
        <p:spPr>
          <a:xfrm>
            <a:off x="0" y="0"/>
            <a:ext cx="12192000" cy="1550000"/>
          </a:xfrm>
          <a:prstGeom prst="rect">
            <a:avLst/>
          </a:prstGeom>
          <a:solidFill>
            <a:srgbClr val="0A2540"/>
          </a:solidFill>
          <a:ln>
            <a:solidFill>
              <a:srgbClr val="0A2540"/>
            </a:solidFill>
          </a:ln>
        </p:spPr>
        <p:txBody>
          <a:bodyPr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SlideTitle">
            <a:extLst>
              <a:ext uri="{FF2B5EF4-FFF2-40B4-BE49-F238E27FC236}">
                <a16:creationId xmlns:a16="http://schemas.microsoft.com/office/drawing/2014/main" id="{528BB5A4-1ED5-1A1E-06A5-42C5ABCADF12}"/>
              </a:ext>
            </a:extLst>
          </p:cNvPr>
          <p:cNvSpPr/>
          <p:nvPr/>
        </p:nvSpPr>
        <p:spPr>
          <a:xfrm>
            <a:off x="326571" y="397569"/>
            <a:ext cx="11277600" cy="960120"/>
          </a:xfrm>
          <a:prstGeom prst="rect">
            <a:avLst/>
          </a:prstGeom>
          <a:noFill/>
          <a:ln>
            <a:noFill/>
          </a:ln>
        </p:spPr>
        <p:txBody>
          <a:bodyPr lIns="91440" tIns="91440" rIns="91440" bIns="91440" anchor="ctr"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IKT pārvaldības politikas un vienotas arhitektūras attīstība</a:t>
            </a:r>
          </a:p>
        </p:txBody>
      </p:sp>
      <p:pic>
        <p:nvPicPr>
          <p:cNvPr id="999" name="CoatOfArms">
            <a:extLst>
              <a:ext uri="{FF2B5EF4-FFF2-40B4-BE49-F238E27FC236}">
                <a16:creationId xmlns:a16="http://schemas.microsoft.com/office/drawing/2014/main" id="{B843051D-D647-AF2C-D13A-12297A429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000" y="60000"/>
            <a:ext cx="1673000" cy="820000"/>
          </a:xfrm>
          <a:prstGeom prst="rect">
            <a:avLst/>
          </a:prstGeom>
          <a:noFill/>
        </p:spPr>
      </p:pic>
      <p:sp>
        <p:nvSpPr>
          <p:cNvPr id="998" name="MinistryName">
            <a:extLst>
              <a:ext uri="{FF2B5EF4-FFF2-40B4-BE49-F238E27FC236}">
                <a16:creationId xmlns:a16="http://schemas.microsoft.com/office/drawing/2014/main" id="{BFF5820B-356F-72A9-4CE8-927998A7A8B9}"/>
              </a:ext>
            </a:extLst>
          </p:cNvPr>
          <p:cNvSpPr/>
          <p:nvPr/>
        </p:nvSpPr>
        <p:spPr>
          <a:xfrm>
            <a:off x="10249000" y="900000"/>
            <a:ext cx="1973000" cy="5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Viedās administrācijas un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reģionālās attīstības ministrija</a:t>
            </a:r>
          </a:p>
        </p:txBody>
      </p:sp>
      <p:sp>
        <p:nvSpPr>
          <p:cNvPr id="962" name="Shape 2"/>
          <p:cNvSpPr/>
          <p:nvPr/>
        </p:nvSpPr>
        <p:spPr>
          <a:xfrm>
            <a:off x="1463040" y="3760837"/>
            <a:ext cx="10058400" cy="3165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lv-LV"/>
          </a:p>
        </p:txBody>
      </p:sp>
      <p:sp>
        <p:nvSpPr>
          <p:cNvPr id="963" name="Shape 3"/>
          <p:cNvSpPr/>
          <p:nvPr/>
        </p:nvSpPr>
        <p:spPr>
          <a:xfrm>
            <a:off x="1261872" y="3559670"/>
            <a:ext cx="402336" cy="402336"/>
          </a:xfrm>
          <a:prstGeom prst="ellipse">
            <a:avLst/>
          </a:prstGeom>
          <a:solidFill>
            <a:srgbClr val="2D8A8A"/>
          </a:solidFill>
          <a:ln w="12700">
            <a:solidFill>
              <a:srgbClr val="2D8A8A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964" name="Shape 4"/>
          <p:cNvSpPr/>
          <p:nvPr/>
        </p:nvSpPr>
        <p:spPr>
          <a:xfrm>
            <a:off x="1380744" y="3678542"/>
            <a:ext cx="164592" cy="16459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965" name="Text 5"/>
          <p:cNvSpPr/>
          <p:nvPr/>
        </p:nvSpPr>
        <p:spPr>
          <a:xfrm>
            <a:off x="457200" y="2023478"/>
            <a:ext cx="2011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>
                <a:solidFill>
                  <a:srgbClr val="2D8A8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2013</a:t>
            </a:r>
            <a:endParaRPr lang="en-US" sz="2600"/>
          </a:p>
        </p:txBody>
      </p:sp>
      <p:sp>
        <p:nvSpPr>
          <p:cNvPr id="966" name="Text 6"/>
          <p:cNvSpPr/>
          <p:nvPr/>
        </p:nvSpPr>
        <p:spPr>
          <a:xfrm>
            <a:off x="567321" y="2572118"/>
            <a:ext cx="190155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40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Valsts </a:t>
            </a:r>
            <a:r>
              <a:rPr lang="en-US" sz="1400" b="1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IKT pārvaldības </a:t>
            </a:r>
            <a:r>
              <a:rPr lang="en-US" sz="1400" b="1" err="1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organizācijas</a:t>
            </a:r>
            <a:r>
              <a:rPr lang="en-US" sz="1400" b="1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</a:t>
            </a:r>
            <a:r>
              <a:rPr lang="lv-LV" sz="1400" err="1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ļa</a:t>
            </a:r>
            <a:r>
              <a:rPr lang="lv-LV" sz="140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v1</a:t>
            </a:r>
          </a:p>
        </p:txBody>
      </p:sp>
      <p:sp>
        <p:nvSpPr>
          <p:cNvPr id="967" name="Shape 7"/>
          <p:cNvSpPr/>
          <p:nvPr/>
        </p:nvSpPr>
        <p:spPr>
          <a:xfrm>
            <a:off x="1463040" y="3395078"/>
            <a:ext cx="0" cy="164592"/>
          </a:xfrm>
          <a:prstGeom prst="line">
            <a:avLst/>
          </a:prstGeom>
          <a:noFill/>
          <a:ln w="12700">
            <a:solidFill>
              <a:srgbClr val="DCE2EA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968" name="Shape 8"/>
          <p:cNvSpPr/>
          <p:nvPr/>
        </p:nvSpPr>
        <p:spPr>
          <a:xfrm>
            <a:off x="3059454" y="3559670"/>
            <a:ext cx="402336" cy="402336"/>
          </a:xfrm>
          <a:prstGeom prst="ellipse">
            <a:avLst/>
          </a:prstGeom>
          <a:solidFill>
            <a:srgbClr val="2D8A8A"/>
          </a:solidFill>
          <a:ln w="12700">
            <a:solidFill>
              <a:srgbClr val="2D8A8A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969" name="Shape 9"/>
          <p:cNvSpPr/>
          <p:nvPr/>
        </p:nvSpPr>
        <p:spPr>
          <a:xfrm>
            <a:off x="3178326" y="3678542"/>
            <a:ext cx="164592" cy="16459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970" name="Text 10"/>
          <p:cNvSpPr/>
          <p:nvPr/>
        </p:nvSpPr>
        <p:spPr>
          <a:xfrm>
            <a:off x="2254782" y="4172318"/>
            <a:ext cx="2011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>
                <a:solidFill>
                  <a:srgbClr val="2D8A8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2015</a:t>
            </a:r>
            <a:endParaRPr lang="en-US" sz="2600"/>
          </a:p>
        </p:txBody>
      </p:sp>
      <p:sp>
        <p:nvSpPr>
          <p:cNvPr id="971" name="Text 11"/>
          <p:cNvSpPr/>
          <p:nvPr/>
        </p:nvSpPr>
        <p:spPr>
          <a:xfrm>
            <a:off x="3877152" y="2569314"/>
            <a:ext cx="2231677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400" b="1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IKT resursu un kompetenču </a:t>
            </a:r>
            <a:r>
              <a:rPr lang="en-US" sz="1400" b="1" err="1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konsolidācijas</a:t>
            </a:r>
            <a:r>
              <a:rPr lang="en-US" sz="140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err="1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ziņojums</a:t>
            </a:r>
            <a:r>
              <a:rPr lang="lv-LV" sz="140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v1</a:t>
            </a:r>
            <a:endParaRPr lang="en-US" sz="1400"/>
          </a:p>
        </p:txBody>
      </p:sp>
      <p:sp>
        <p:nvSpPr>
          <p:cNvPr id="972" name="Shape 12"/>
          <p:cNvSpPr/>
          <p:nvPr/>
        </p:nvSpPr>
        <p:spPr>
          <a:xfrm>
            <a:off x="3260622" y="3962006"/>
            <a:ext cx="0" cy="164592"/>
          </a:xfrm>
          <a:prstGeom prst="line">
            <a:avLst/>
          </a:prstGeom>
          <a:noFill/>
          <a:ln w="12700">
            <a:solidFill>
              <a:srgbClr val="DCE2EA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973" name="Shape 13"/>
          <p:cNvSpPr/>
          <p:nvPr/>
        </p:nvSpPr>
        <p:spPr>
          <a:xfrm>
            <a:off x="4778377" y="3559670"/>
            <a:ext cx="402336" cy="402336"/>
          </a:xfrm>
          <a:prstGeom prst="ellipse">
            <a:avLst/>
          </a:prstGeom>
          <a:solidFill>
            <a:srgbClr val="2D8A8A"/>
          </a:solidFill>
          <a:ln w="12700">
            <a:solidFill>
              <a:srgbClr val="2D8A8A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974" name="Shape 14"/>
          <p:cNvSpPr/>
          <p:nvPr/>
        </p:nvSpPr>
        <p:spPr>
          <a:xfrm>
            <a:off x="4897249" y="3678542"/>
            <a:ext cx="164592" cy="16459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975" name="Text 15"/>
          <p:cNvSpPr/>
          <p:nvPr/>
        </p:nvSpPr>
        <p:spPr>
          <a:xfrm>
            <a:off x="3973705" y="2023478"/>
            <a:ext cx="2011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>
                <a:solidFill>
                  <a:srgbClr val="2D8A8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2021</a:t>
            </a:r>
            <a:endParaRPr lang="en-US" sz="2600"/>
          </a:p>
        </p:txBody>
      </p:sp>
      <p:sp>
        <p:nvSpPr>
          <p:cNvPr id="976" name="Text 16"/>
          <p:cNvSpPr/>
          <p:nvPr/>
        </p:nvSpPr>
        <p:spPr>
          <a:xfrm>
            <a:off x="2166464" y="4584986"/>
            <a:ext cx="218831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40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Publiskās </a:t>
            </a:r>
            <a:r>
              <a:rPr lang="en-US" sz="1400" err="1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pārvaldes</a:t>
            </a:r>
            <a:r>
              <a:rPr lang="en-US" sz="140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lv-LV" sz="140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</a:t>
            </a:r>
            <a:r>
              <a:rPr lang="en-US" sz="1400" b="1" err="1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konceptuālā</a:t>
            </a:r>
            <a:r>
              <a:rPr lang="en-US" sz="1400" b="1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arhitektūra</a:t>
            </a:r>
            <a:endParaRPr lang="en-US" sz="1400" b="1"/>
          </a:p>
        </p:txBody>
      </p:sp>
      <p:sp>
        <p:nvSpPr>
          <p:cNvPr id="977" name="Shape 17"/>
          <p:cNvSpPr/>
          <p:nvPr/>
        </p:nvSpPr>
        <p:spPr>
          <a:xfrm>
            <a:off x="4979545" y="3395078"/>
            <a:ext cx="0" cy="164592"/>
          </a:xfrm>
          <a:prstGeom prst="line">
            <a:avLst/>
          </a:prstGeom>
          <a:noFill/>
          <a:ln w="12700">
            <a:solidFill>
              <a:srgbClr val="DCE2EA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grpSp>
        <p:nvGrpSpPr>
          <p:cNvPr id="978" name="Group 977">
            <a:extLst>
              <a:ext uri="{FF2B5EF4-FFF2-40B4-BE49-F238E27FC236}">
                <a16:creationId xmlns:a16="http://schemas.microsoft.com/office/drawing/2014/main" id="{1C5F7445-0459-F9FE-196F-26CB3EE48BC6}"/>
              </a:ext>
            </a:extLst>
          </p:cNvPr>
          <p:cNvGrpSpPr/>
          <p:nvPr/>
        </p:nvGrpSpPr>
        <p:grpSpPr>
          <a:xfrm>
            <a:off x="8773061" y="2043979"/>
            <a:ext cx="3073397" cy="1918027"/>
            <a:chOff x="8721309" y="2043979"/>
            <a:chExt cx="3073397" cy="1918027"/>
          </a:xfrm>
        </p:grpSpPr>
        <p:sp>
          <p:nvSpPr>
            <p:cNvPr id="979" name="Shape 23"/>
            <p:cNvSpPr/>
            <p:nvPr/>
          </p:nvSpPr>
          <p:spPr>
            <a:xfrm>
              <a:off x="10100498" y="3559670"/>
              <a:ext cx="402336" cy="402336"/>
            </a:xfrm>
            <a:prstGeom prst="ellipse">
              <a:avLst/>
            </a:prstGeom>
            <a:solidFill>
              <a:srgbClr val="E8A33D"/>
            </a:solidFill>
            <a:ln w="12700">
              <a:solidFill>
                <a:srgbClr val="E8A33D"/>
              </a:solidFill>
              <a:prstDash val="solid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80" name="Shape 24"/>
            <p:cNvSpPr/>
            <p:nvPr/>
          </p:nvSpPr>
          <p:spPr>
            <a:xfrm>
              <a:off x="10219370" y="3678542"/>
              <a:ext cx="164592" cy="1645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81" name="Text 25"/>
            <p:cNvSpPr/>
            <p:nvPr/>
          </p:nvSpPr>
          <p:spPr>
            <a:xfrm>
              <a:off x="9235442" y="2043979"/>
              <a:ext cx="20116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600" b="1">
                  <a:solidFill>
                    <a:srgbClr val="E8A33D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2026</a:t>
              </a:r>
              <a:endParaRPr lang="en-US" sz="2600"/>
            </a:p>
          </p:txBody>
        </p:sp>
        <p:sp>
          <p:nvSpPr>
            <p:cNvPr id="982" name="Text 26"/>
            <p:cNvSpPr/>
            <p:nvPr/>
          </p:nvSpPr>
          <p:spPr>
            <a:xfrm>
              <a:off x="8721309" y="2633033"/>
              <a:ext cx="3073397" cy="822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15000"/>
                </a:lnSpc>
              </a:pPr>
              <a:r>
                <a:rPr lang="en-US" sz="1400" b="1" kern="0" spc="300">
                  <a:solidFill>
                    <a:srgbClr val="E8A33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· </a:t>
              </a:r>
              <a:r>
                <a:rPr lang="lv-LV" sz="1400">
                  <a:solidFill>
                    <a:srgbClr val="1A233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Lietderības aspektu vērtēšana</a:t>
              </a:r>
              <a:br>
                <a:rPr lang="lv-LV" sz="1400">
                  <a:solidFill>
                    <a:srgbClr val="1A233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</a:br>
              <a:r>
                <a:rPr lang="en-US" sz="1600" b="1" kern="0" spc="30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· </a:t>
              </a:r>
              <a:r>
                <a:rPr lang="lv-LV" sz="1600" b="1">
                  <a:solidFill>
                    <a:schemeClr val="bg1"/>
                  </a:solidFill>
                  <a:highlight>
                    <a:srgbClr val="800080"/>
                  </a:highlight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Valsts IKT pārvaldības «inventarizācija»</a:t>
              </a:r>
            </a:p>
          </p:txBody>
        </p:sp>
        <p:sp>
          <p:nvSpPr>
            <p:cNvPr id="983" name="Shape 27"/>
            <p:cNvSpPr/>
            <p:nvPr/>
          </p:nvSpPr>
          <p:spPr>
            <a:xfrm>
              <a:off x="10301666" y="3395078"/>
              <a:ext cx="0" cy="164592"/>
            </a:xfrm>
            <a:prstGeom prst="line">
              <a:avLst/>
            </a:prstGeom>
            <a:noFill/>
            <a:ln w="12700">
              <a:solidFill>
                <a:srgbClr val="DCE2EA"/>
              </a:solidFill>
              <a:prstDash val="solid"/>
            </a:ln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984" name="Group 983">
            <a:extLst>
              <a:ext uri="{FF2B5EF4-FFF2-40B4-BE49-F238E27FC236}">
                <a16:creationId xmlns:a16="http://schemas.microsoft.com/office/drawing/2014/main" id="{8A287A86-950E-8A50-2C96-4F2DF882CA21}"/>
              </a:ext>
            </a:extLst>
          </p:cNvPr>
          <p:cNvGrpSpPr/>
          <p:nvPr/>
        </p:nvGrpSpPr>
        <p:grpSpPr>
          <a:xfrm>
            <a:off x="5363246" y="3554753"/>
            <a:ext cx="5097391" cy="2695855"/>
            <a:chOff x="5363246" y="3554753"/>
            <a:chExt cx="5097391" cy="2695855"/>
          </a:xfrm>
        </p:grpSpPr>
        <p:sp>
          <p:nvSpPr>
            <p:cNvPr id="985" name="Text 20"/>
            <p:cNvSpPr/>
            <p:nvPr/>
          </p:nvSpPr>
          <p:spPr>
            <a:xfrm>
              <a:off x="7383780" y="4172318"/>
              <a:ext cx="20116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600" b="1">
                  <a:solidFill>
                    <a:srgbClr val="E8A33D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2025</a:t>
              </a:r>
              <a:endParaRPr lang="en-US" sz="2600"/>
            </a:p>
          </p:txBody>
        </p:sp>
        <p:sp>
          <p:nvSpPr>
            <p:cNvPr id="986" name="Text 21">
              <a:extLst>
                <a:ext uri="{FF2B5EF4-FFF2-40B4-BE49-F238E27FC236}">
                  <a16:creationId xmlns:a16="http://schemas.microsoft.com/office/drawing/2014/main" id="{B155175B-0072-0274-43A5-5FEF500EEDB0}"/>
                </a:ext>
              </a:extLst>
            </p:cNvPr>
            <p:cNvSpPr/>
            <p:nvPr/>
          </p:nvSpPr>
          <p:spPr>
            <a:xfrm>
              <a:off x="5372099" y="4706896"/>
              <a:ext cx="2011681" cy="8229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ct val="115000"/>
                </a:lnSpc>
                <a:buNone/>
              </a:pPr>
              <a:r>
                <a:rPr lang="lv-LV" sz="1600" b="1" i="1">
                  <a:solidFill>
                    <a:srgbClr val="1A233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Valsts IKT būvvalde</a:t>
              </a:r>
              <a:br>
                <a:rPr lang="lv-LV" sz="1600" i="1">
                  <a:solidFill>
                    <a:srgbClr val="1A233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</a:br>
              <a:r>
                <a:rPr lang="lv-LV" sz="1600" i="1">
                  <a:solidFill>
                    <a:srgbClr val="1A233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risinājumu un arhitektūras vērtēšana.</a:t>
              </a:r>
              <a:endParaRPr lang="en-US" sz="1600" i="1"/>
            </a:p>
          </p:txBody>
        </p:sp>
        <p:sp>
          <p:nvSpPr>
            <p:cNvPr id="987" name="Shape 18"/>
            <p:cNvSpPr/>
            <p:nvPr/>
          </p:nvSpPr>
          <p:spPr>
            <a:xfrm>
              <a:off x="8188452" y="3559670"/>
              <a:ext cx="402336" cy="402336"/>
            </a:xfrm>
            <a:prstGeom prst="ellipse">
              <a:avLst/>
            </a:prstGeom>
            <a:solidFill>
              <a:srgbClr val="E8A33D"/>
            </a:solidFill>
            <a:ln w="12700">
              <a:solidFill>
                <a:srgbClr val="E8A33D"/>
              </a:solidFill>
              <a:prstDash val="solid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88" name="Shape 19"/>
            <p:cNvSpPr/>
            <p:nvPr/>
          </p:nvSpPr>
          <p:spPr>
            <a:xfrm>
              <a:off x="8307324" y="3678542"/>
              <a:ext cx="164592" cy="1645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89" name="Text 21"/>
            <p:cNvSpPr/>
            <p:nvPr/>
          </p:nvSpPr>
          <p:spPr>
            <a:xfrm>
              <a:off x="7466076" y="4811151"/>
              <a:ext cx="2011680" cy="8229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ct val="115000"/>
                </a:lnSpc>
                <a:buNone/>
              </a:pPr>
              <a:r>
                <a:rPr lang="lv-LV" sz="1600" b="1" i="1">
                  <a:solidFill>
                    <a:srgbClr val="1A233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Digitālās pārvaldes jomu arhitektūras</a:t>
              </a:r>
            </a:p>
            <a:p>
              <a:pPr marL="0" indent="0" algn="ctr">
                <a:lnSpc>
                  <a:spcPct val="115000"/>
                </a:lnSpc>
                <a:buNone/>
              </a:pPr>
              <a:r>
                <a:rPr lang="lv-LV" sz="1600" i="1">
                  <a:solidFill>
                    <a:srgbClr val="1A233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Vidēja termiņa IKT attīstības plāni</a:t>
              </a:r>
              <a:endParaRPr lang="en-US" sz="1600" i="1"/>
            </a:p>
          </p:txBody>
        </p:sp>
        <p:sp>
          <p:nvSpPr>
            <p:cNvPr id="990" name="Shape 22"/>
            <p:cNvSpPr/>
            <p:nvPr/>
          </p:nvSpPr>
          <p:spPr>
            <a:xfrm>
              <a:off x="8389620" y="3962006"/>
              <a:ext cx="0" cy="164592"/>
            </a:xfrm>
            <a:prstGeom prst="line">
              <a:avLst/>
            </a:prstGeom>
            <a:noFill/>
            <a:ln w="12700">
              <a:solidFill>
                <a:srgbClr val="DCE2EA"/>
              </a:solidFill>
              <a:prstDash val="solid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91" name="Shape 28"/>
            <p:cNvSpPr/>
            <p:nvPr/>
          </p:nvSpPr>
          <p:spPr>
            <a:xfrm>
              <a:off x="5372099" y="5958000"/>
              <a:ext cx="5088538" cy="292608"/>
            </a:xfrm>
            <a:prstGeom prst="rect">
              <a:avLst/>
            </a:prstGeom>
            <a:solidFill>
              <a:srgbClr val="FBEFD8"/>
            </a:solidFill>
            <a:ln w="12700">
              <a:solidFill>
                <a:srgbClr val="FBEFD8"/>
              </a:solidFill>
              <a:prstDash val="solid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92" name="Text 29"/>
            <p:cNvSpPr/>
            <p:nvPr/>
          </p:nvSpPr>
          <p:spPr>
            <a:xfrm>
              <a:off x="5463539" y="5976288"/>
              <a:ext cx="3205378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lv-LV" sz="1200" b="1" kern="0" spc="400">
                  <a:solidFill>
                    <a:srgbClr val="E8A33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IKT būvvalde</a:t>
              </a:r>
              <a:r>
                <a:rPr lang="en-US" sz="1200" b="1" kern="0" spc="400">
                  <a:solidFill>
                    <a:srgbClr val="E8A33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 →</a:t>
              </a:r>
              <a:endParaRPr lang="en-US" sz="1200"/>
            </a:p>
          </p:txBody>
        </p:sp>
        <p:sp>
          <p:nvSpPr>
            <p:cNvPr id="993" name="Shape 18">
              <a:extLst>
                <a:ext uri="{FF2B5EF4-FFF2-40B4-BE49-F238E27FC236}">
                  <a16:creationId xmlns:a16="http://schemas.microsoft.com/office/drawing/2014/main" id="{7657211B-9AEB-30E6-3082-86B53D57FD62}"/>
                </a:ext>
              </a:extLst>
            </p:cNvPr>
            <p:cNvSpPr/>
            <p:nvPr/>
          </p:nvSpPr>
          <p:spPr>
            <a:xfrm>
              <a:off x="6167918" y="3554753"/>
              <a:ext cx="402336" cy="402336"/>
            </a:xfrm>
            <a:prstGeom prst="ellipse">
              <a:avLst/>
            </a:prstGeom>
            <a:solidFill>
              <a:srgbClr val="E8A33D"/>
            </a:solidFill>
            <a:ln w="12700">
              <a:solidFill>
                <a:srgbClr val="E8A33D"/>
              </a:solidFill>
              <a:prstDash val="solid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94" name="Shape 19">
              <a:extLst>
                <a:ext uri="{FF2B5EF4-FFF2-40B4-BE49-F238E27FC236}">
                  <a16:creationId xmlns:a16="http://schemas.microsoft.com/office/drawing/2014/main" id="{23A0300D-203D-0BA2-5915-992BBF204115}"/>
                </a:ext>
              </a:extLst>
            </p:cNvPr>
            <p:cNvSpPr/>
            <p:nvPr/>
          </p:nvSpPr>
          <p:spPr>
            <a:xfrm>
              <a:off x="6286790" y="3673625"/>
              <a:ext cx="164592" cy="1645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95" name="Text 20">
              <a:extLst>
                <a:ext uri="{FF2B5EF4-FFF2-40B4-BE49-F238E27FC236}">
                  <a16:creationId xmlns:a16="http://schemas.microsoft.com/office/drawing/2014/main" id="{9F95395B-AE33-7897-E3FA-555866C95B25}"/>
                </a:ext>
              </a:extLst>
            </p:cNvPr>
            <p:cNvSpPr/>
            <p:nvPr/>
          </p:nvSpPr>
          <p:spPr>
            <a:xfrm>
              <a:off x="5363246" y="4167401"/>
              <a:ext cx="20116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600" b="1">
                  <a:solidFill>
                    <a:srgbClr val="E8A33D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20</a:t>
              </a:r>
              <a:r>
                <a:rPr lang="lv-LV" sz="2600" b="1">
                  <a:solidFill>
                    <a:srgbClr val="E8A33D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22</a:t>
              </a:r>
              <a:endParaRPr lang="en-US" sz="2600"/>
            </a:p>
          </p:txBody>
        </p:sp>
        <p:sp>
          <p:nvSpPr>
            <p:cNvPr id="996" name="Shape 22">
              <a:extLst>
                <a:ext uri="{FF2B5EF4-FFF2-40B4-BE49-F238E27FC236}">
                  <a16:creationId xmlns:a16="http://schemas.microsoft.com/office/drawing/2014/main" id="{A3BBC540-3D01-B230-EB9C-D91F35864AC6}"/>
                </a:ext>
              </a:extLst>
            </p:cNvPr>
            <p:cNvSpPr/>
            <p:nvPr/>
          </p:nvSpPr>
          <p:spPr>
            <a:xfrm>
              <a:off x="6369086" y="3957089"/>
              <a:ext cx="0" cy="164592"/>
            </a:xfrm>
            <a:prstGeom prst="line">
              <a:avLst/>
            </a:prstGeom>
            <a:noFill/>
            <a:ln w="12700">
              <a:solidFill>
                <a:srgbClr val="DCE2EA"/>
              </a:solidFill>
              <a:prstDash val="solid"/>
            </a:ln>
          </p:spPr>
          <p:txBody>
            <a:bodyPr/>
            <a:lstStyle/>
            <a:p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425151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E34187-6CD8-43D5-71E7-C114C7308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opBar">
            <a:extLst>
              <a:ext uri="{FF2B5EF4-FFF2-40B4-BE49-F238E27FC236}">
                <a16:creationId xmlns:a16="http://schemas.microsoft.com/office/drawing/2014/main" id="{F3722E34-BED2-43A6-E7BD-94835EA6B280}"/>
              </a:ext>
            </a:extLst>
          </p:cNvPr>
          <p:cNvSpPr/>
          <p:nvPr/>
        </p:nvSpPr>
        <p:spPr>
          <a:xfrm>
            <a:off x="0" y="0"/>
            <a:ext cx="12192000" cy="1550000"/>
          </a:xfrm>
          <a:prstGeom prst="rect">
            <a:avLst/>
          </a:prstGeom>
          <a:solidFill>
            <a:srgbClr val="0A2540"/>
          </a:solidFill>
          <a:ln>
            <a:solidFill>
              <a:srgbClr val="0A2540"/>
            </a:solidFill>
          </a:ln>
        </p:spPr>
        <p:txBody>
          <a:bodyPr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SlideTitle">
            <a:extLst>
              <a:ext uri="{FF2B5EF4-FFF2-40B4-BE49-F238E27FC236}">
                <a16:creationId xmlns:a16="http://schemas.microsoft.com/office/drawing/2014/main" id="{BCBEBC25-BD12-D187-A2EB-FEC068E2ADC2}"/>
              </a:ext>
            </a:extLst>
          </p:cNvPr>
          <p:cNvSpPr/>
          <p:nvPr/>
        </p:nvSpPr>
        <p:spPr>
          <a:xfrm>
            <a:off x="326571" y="397569"/>
            <a:ext cx="11277600" cy="960120"/>
          </a:xfrm>
          <a:prstGeom prst="rect">
            <a:avLst/>
          </a:prstGeom>
          <a:noFill/>
          <a:ln>
            <a:noFill/>
          </a:ln>
        </p:spPr>
        <p:txBody>
          <a:bodyPr lIns="91440" tIns="91440" rIns="91440" bIns="91440" anchor="ctr"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IKT pārvaldības politikas un vienotas arhitektūras attīstība</a:t>
            </a:r>
          </a:p>
        </p:txBody>
      </p:sp>
      <p:pic>
        <p:nvPicPr>
          <p:cNvPr id="999" name="CoatOfArms">
            <a:extLst>
              <a:ext uri="{FF2B5EF4-FFF2-40B4-BE49-F238E27FC236}">
                <a16:creationId xmlns:a16="http://schemas.microsoft.com/office/drawing/2014/main" id="{C4F0146A-38A1-FC36-3CF3-1DDDDC06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000" y="60000"/>
            <a:ext cx="1673000" cy="820000"/>
          </a:xfrm>
          <a:prstGeom prst="rect">
            <a:avLst/>
          </a:prstGeom>
          <a:noFill/>
        </p:spPr>
      </p:pic>
      <p:sp>
        <p:nvSpPr>
          <p:cNvPr id="998" name="MinistryName">
            <a:extLst>
              <a:ext uri="{FF2B5EF4-FFF2-40B4-BE49-F238E27FC236}">
                <a16:creationId xmlns:a16="http://schemas.microsoft.com/office/drawing/2014/main" id="{3D2B3050-83DD-0B00-6076-7DC6BAA274F2}"/>
              </a:ext>
            </a:extLst>
          </p:cNvPr>
          <p:cNvSpPr/>
          <p:nvPr/>
        </p:nvSpPr>
        <p:spPr>
          <a:xfrm>
            <a:off x="10249000" y="900000"/>
            <a:ext cx="1973000" cy="5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Viedās administrācijas un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reģionālās attīstības ministrija</a:t>
            </a:r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082BAE36-9739-569B-42D5-A57809684E08}"/>
              </a:ext>
            </a:extLst>
          </p:cNvPr>
          <p:cNvSpPr/>
          <p:nvPr/>
        </p:nvSpPr>
        <p:spPr>
          <a:xfrm>
            <a:off x="541020" y="1835520"/>
            <a:ext cx="3520440" cy="1783080"/>
          </a:xfrm>
          <a:prstGeom prst="rect">
            <a:avLst/>
          </a:prstGeom>
          <a:solidFill>
            <a:srgbClr val="0F2942"/>
          </a:solidFill>
          <a:ln w="12700">
            <a:solidFill>
              <a:srgbClr val="0F2942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E7847A3-50AC-CBA6-40C9-2E4D6B8B206D}"/>
              </a:ext>
            </a:extLst>
          </p:cNvPr>
          <p:cNvSpPr/>
          <p:nvPr/>
        </p:nvSpPr>
        <p:spPr>
          <a:xfrm>
            <a:off x="541020" y="2018400"/>
            <a:ext cx="35204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600" b="1">
                <a:solidFill>
                  <a:srgbClr val="E8A3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108</a:t>
            </a:r>
            <a:endParaRPr lang="en-US" sz="560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F9627961-6D1F-5B86-4DC8-88C1CA490259}"/>
              </a:ext>
            </a:extLst>
          </p:cNvPr>
          <p:cNvSpPr/>
          <p:nvPr/>
        </p:nvSpPr>
        <p:spPr>
          <a:xfrm>
            <a:off x="541020" y="293280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risinājumi izskatīti</a:t>
            </a:r>
            <a:endParaRPr lang="en-US" sz="130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68C34241-7AB6-286D-3709-821EFCB09100}"/>
              </a:ext>
            </a:extLst>
          </p:cNvPr>
          <p:cNvSpPr/>
          <p:nvPr/>
        </p:nvSpPr>
        <p:spPr>
          <a:xfrm>
            <a:off x="541020" y="320712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>
                <a:solidFill>
                  <a:srgbClr val="A8D5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 </a:t>
            </a:r>
            <a:r>
              <a:rPr lang="en-US" sz="1100" i="1" err="1">
                <a:solidFill>
                  <a:srgbClr val="A8D5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sēdēs</a:t>
            </a:r>
            <a:r>
              <a:rPr lang="en-US" sz="1100" i="1">
                <a:solidFill>
                  <a:srgbClr val="A8D5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(2025. </a:t>
            </a:r>
            <a:r>
              <a:rPr lang="en-US" sz="1100" i="1" err="1">
                <a:solidFill>
                  <a:srgbClr val="A8D5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gadā</a:t>
            </a:r>
            <a:r>
              <a:rPr lang="en-US" sz="1100" i="1">
                <a:solidFill>
                  <a:srgbClr val="A8D5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100"/>
          </a:p>
        </p:txBody>
      </p:sp>
      <p:sp>
        <p:nvSpPr>
          <p:cNvPr id="11" name="Shape 6">
            <a:extLst>
              <a:ext uri="{FF2B5EF4-FFF2-40B4-BE49-F238E27FC236}">
                <a16:creationId xmlns:a16="http://schemas.microsoft.com/office/drawing/2014/main" id="{9AD2AE1A-A229-84FA-0444-5B957D41E5D0}"/>
              </a:ext>
            </a:extLst>
          </p:cNvPr>
          <p:cNvSpPr/>
          <p:nvPr/>
        </p:nvSpPr>
        <p:spPr>
          <a:xfrm>
            <a:off x="4335780" y="1835520"/>
            <a:ext cx="3520440" cy="1783080"/>
          </a:xfrm>
          <a:prstGeom prst="rect">
            <a:avLst/>
          </a:prstGeom>
          <a:solidFill>
            <a:srgbClr val="0F2942"/>
          </a:solidFill>
          <a:ln w="12700">
            <a:solidFill>
              <a:srgbClr val="0F2942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3" name="Text 7">
            <a:extLst>
              <a:ext uri="{FF2B5EF4-FFF2-40B4-BE49-F238E27FC236}">
                <a16:creationId xmlns:a16="http://schemas.microsoft.com/office/drawing/2014/main" id="{B068C289-E028-766A-B7B4-D26D7FBCD834}"/>
              </a:ext>
            </a:extLst>
          </p:cNvPr>
          <p:cNvSpPr/>
          <p:nvPr/>
        </p:nvSpPr>
        <p:spPr>
          <a:xfrm>
            <a:off x="4335780" y="2018400"/>
            <a:ext cx="35204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5600" b="1">
                <a:solidFill>
                  <a:srgbClr val="E8A3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~300</a:t>
            </a:r>
            <a:endParaRPr lang="en-US" sz="560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13C0E1DA-DAE8-A5C5-AB1A-11EBBFCCA88E}"/>
              </a:ext>
            </a:extLst>
          </p:cNvPr>
          <p:cNvSpPr/>
          <p:nvPr/>
        </p:nvSpPr>
        <p:spPr>
          <a:xfrm>
            <a:off x="4335780" y="293280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13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ieteikumi</a:t>
            </a:r>
            <a:endParaRPr lang="en-US" sz="1300"/>
          </a:p>
        </p:txBody>
      </p:sp>
      <p:sp>
        <p:nvSpPr>
          <p:cNvPr id="17" name="Text 9">
            <a:extLst>
              <a:ext uri="{FF2B5EF4-FFF2-40B4-BE49-F238E27FC236}">
                <a16:creationId xmlns:a16="http://schemas.microsoft.com/office/drawing/2014/main" id="{6A735C75-9FA2-6D04-E9A0-C60F656FF87C}"/>
              </a:ext>
            </a:extLst>
          </p:cNvPr>
          <p:cNvSpPr/>
          <p:nvPr/>
        </p:nvSpPr>
        <p:spPr>
          <a:xfrm>
            <a:off x="4335780" y="320712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err="1">
                <a:solidFill>
                  <a:srgbClr val="A8D5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kopš</a:t>
            </a:r>
            <a:r>
              <a:rPr lang="en-US" sz="1100" i="1">
                <a:solidFill>
                  <a:srgbClr val="A8D5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2025. gada </a:t>
            </a:r>
            <a:r>
              <a:rPr lang="en-US" sz="1100" i="1" err="1">
                <a:solidFill>
                  <a:srgbClr val="A8D5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sākuma</a:t>
            </a:r>
            <a:endParaRPr lang="en-US" sz="1100"/>
          </a:p>
        </p:txBody>
      </p:sp>
      <p:sp>
        <p:nvSpPr>
          <p:cNvPr id="19" name="Shape 10">
            <a:extLst>
              <a:ext uri="{FF2B5EF4-FFF2-40B4-BE49-F238E27FC236}">
                <a16:creationId xmlns:a16="http://schemas.microsoft.com/office/drawing/2014/main" id="{25A6802B-4236-E14E-8517-682232739EBB}"/>
              </a:ext>
            </a:extLst>
          </p:cNvPr>
          <p:cNvSpPr/>
          <p:nvPr/>
        </p:nvSpPr>
        <p:spPr>
          <a:xfrm>
            <a:off x="8130540" y="1835520"/>
            <a:ext cx="3520440" cy="1783080"/>
          </a:xfrm>
          <a:prstGeom prst="rect">
            <a:avLst/>
          </a:prstGeom>
          <a:solidFill>
            <a:srgbClr val="0F2942"/>
          </a:solidFill>
          <a:ln w="12700">
            <a:solidFill>
              <a:srgbClr val="0F2942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A77A3DE7-22F3-6D3D-15FD-3ADECE56F30B}"/>
              </a:ext>
            </a:extLst>
          </p:cNvPr>
          <p:cNvSpPr/>
          <p:nvPr/>
        </p:nvSpPr>
        <p:spPr>
          <a:xfrm>
            <a:off x="8130540" y="2018400"/>
            <a:ext cx="35204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600" b="1">
                <a:solidFill>
                  <a:srgbClr val="E8A33D"/>
                </a:solidFill>
                <a:latin typeface="Georgia" pitchFamily="34" charset="0"/>
              </a:rPr>
              <a:t>1–4</a:t>
            </a:r>
          </a:p>
        </p:txBody>
      </p:sp>
      <p:sp>
        <p:nvSpPr>
          <p:cNvPr id="23" name="Text 12">
            <a:extLst>
              <a:ext uri="{FF2B5EF4-FFF2-40B4-BE49-F238E27FC236}">
                <a16:creationId xmlns:a16="http://schemas.microsoft.com/office/drawing/2014/main" id="{E52E9AC9-604D-583F-A5FC-E4490F5CB9B9}"/>
              </a:ext>
            </a:extLst>
          </p:cNvPr>
          <p:cNvSpPr/>
          <p:nvPr/>
        </p:nvSpPr>
        <p:spPr>
          <a:xfrm>
            <a:off x="8130540" y="293280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13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Iebildumi par katru projektu</a:t>
            </a:r>
            <a:endParaRPr lang="en-US" sz="1300"/>
          </a:p>
        </p:txBody>
      </p:sp>
      <p:sp>
        <p:nvSpPr>
          <p:cNvPr id="25" name="Text 13">
            <a:extLst>
              <a:ext uri="{FF2B5EF4-FFF2-40B4-BE49-F238E27FC236}">
                <a16:creationId xmlns:a16="http://schemas.microsoft.com/office/drawing/2014/main" id="{464FB407-7233-F60A-7670-A4150EE7E02D}"/>
              </a:ext>
            </a:extLst>
          </p:cNvPr>
          <p:cNvSpPr/>
          <p:nvPr/>
        </p:nvSpPr>
        <p:spPr>
          <a:xfrm>
            <a:off x="8130540" y="320712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1100" i="1">
                <a:solidFill>
                  <a:srgbClr val="A8D5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Pārklāšanās vai </a:t>
            </a:r>
            <a:r>
              <a:rPr lang="lv-LV" sz="1100" i="1" err="1">
                <a:solidFill>
                  <a:srgbClr val="A8D5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sadarbspējas</a:t>
            </a:r>
            <a:r>
              <a:rPr lang="lv-LV" sz="1100" i="1">
                <a:solidFill>
                  <a:srgbClr val="A8D5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riski</a:t>
            </a:r>
            <a:endParaRPr lang="en-US" sz="1100"/>
          </a:p>
        </p:txBody>
      </p:sp>
      <p:sp>
        <p:nvSpPr>
          <p:cNvPr id="29" name="Shape 15">
            <a:extLst>
              <a:ext uri="{FF2B5EF4-FFF2-40B4-BE49-F238E27FC236}">
                <a16:creationId xmlns:a16="http://schemas.microsoft.com/office/drawing/2014/main" id="{E57C85D5-5546-25D5-E3E7-2709A6EDCB80}"/>
              </a:ext>
            </a:extLst>
          </p:cNvPr>
          <p:cNvSpPr/>
          <p:nvPr/>
        </p:nvSpPr>
        <p:spPr>
          <a:xfrm>
            <a:off x="548640" y="4297680"/>
            <a:ext cx="5341839" cy="1965960"/>
          </a:xfrm>
          <a:prstGeom prst="rect">
            <a:avLst/>
          </a:prstGeom>
          <a:solidFill>
            <a:srgbClr val="EAF3F3"/>
          </a:solidFill>
          <a:ln w="12700">
            <a:solidFill>
              <a:srgbClr val="EAF3F3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pic>
        <p:nvPicPr>
          <p:cNvPr id="31" name="Image 0" descr="preencoded.png">
            <a:extLst>
              <a:ext uri="{FF2B5EF4-FFF2-40B4-BE49-F238E27FC236}">
                <a16:creationId xmlns:a16="http://schemas.microsoft.com/office/drawing/2014/main" id="{5DBEACFA-9481-3A4E-9C7D-A8FA088A8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63" y="4354547"/>
            <a:ext cx="564833" cy="564833"/>
          </a:xfrm>
          <a:prstGeom prst="rect">
            <a:avLst/>
          </a:prstGeom>
        </p:spPr>
      </p:pic>
      <p:sp>
        <p:nvSpPr>
          <p:cNvPr id="33" name="Text 16">
            <a:extLst>
              <a:ext uri="{FF2B5EF4-FFF2-40B4-BE49-F238E27FC236}">
                <a16:creationId xmlns:a16="http://schemas.microsoft.com/office/drawing/2014/main" id="{7DFBB0BC-0FCA-B45C-2753-F8FBDC32C3FF}"/>
              </a:ext>
            </a:extLst>
          </p:cNvPr>
          <p:cNvSpPr/>
          <p:nvPr/>
        </p:nvSpPr>
        <p:spPr>
          <a:xfrm>
            <a:off x="1933117" y="5052060"/>
            <a:ext cx="349468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2400" b="1">
                <a:solidFill>
                  <a:srgbClr val="0F29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Apstiprināti nozaru IKT attīstības plāni</a:t>
            </a:r>
            <a:endParaRPr lang="en-US" sz="2400"/>
          </a:p>
        </p:txBody>
      </p:sp>
      <p:sp>
        <p:nvSpPr>
          <p:cNvPr id="35" name="Text 17">
            <a:extLst>
              <a:ext uri="{FF2B5EF4-FFF2-40B4-BE49-F238E27FC236}">
                <a16:creationId xmlns:a16="http://schemas.microsoft.com/office/drawing/2014/main" id="{6DF20026-5FC7-095A-61A0-7F3FB5D84319}"/>
              </a:ext>
            </a:extLst>
          </p:cNvPr>
          <p:cNvSpPr/>
          <p:nvPr/>
        </p:nvSpPr>
        <p:spPr>
          <a:xfrm>
            <a:off x="765194" y="4690780"/>
            <a:ext cx="4846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lv-LV" sz="5400" b="1">
                <a:solidFill>
                  <a:srgbClr val="0F2942"/>
                </a:solidFill>
                <a:latin typeface="Georgia" pitchFamily="34" charset="0"/>
              </a:rPr>
              <a:t>20</a:t>
            </a:r>
            <a:endParaRPr lang="en-US" sz="5400" b="1">
              <a:solidFill>
                <a:srgbClr val="0F2942"/>
              </a:solidFill>
              <a:latin typeface="Georgia" pitchFamily="34" charset="0"/>
            </a:endParaRPr>
          </a:p>
        </p:txBody>
      </p:sp>
      <p:sp>
        <p:nvSpPr>
          <p:cNvPr id="37" name="Shape 18">
            <a:extLst>
              <a:ext uri="{FF2B5EF4-FFF2-40B4-BE49-F238E27FC236}">
                <a16:creationId xmlns:a16="http://schemas.microsoft.com/office/drawing/2014/main" id="{5FE906A6-44AF-8B9B-FD5E-BB62FE817DD6}"/>
              </a:ext>
            </a:extLst>
          </p:cNvPr>
          <p:cNvSpPr/>
          <p:nvPr/>
        </p:nvSpPr>
        <p:spPr>
          <a:xfrm>
            <a:off x="6231231" y="4297680"/>
            <a:ext cx="5486400" cy="1965960"/>
          </a:xfrm>
          <a:prstGeom prst="rect">
            <a:avLst/>
          </a:prstGeom>
          <a:solidFill>
            <a:srgbClr val="FBEFD8"/>
          </a:solidFill>
          <a:ln w="12700">
            <a:solidFill>
              <a:srgbClr val="FBEFD8"/>
            </a:solidFill>
            <a:prstDash val="solid"/>
          </a:ln>
        </p:spPr>
        <p:txBody>
          <a:bodyPr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lv-LV" sz="1000"/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/>
              <a:t>IKT risinājumu </a:t>
            </a:r>
            <a:r>
              <a:rPr lang="lv-LV" err="1"/>
              <a:t>izvērtējums</a:t>
            </a:r>
            <a:r>
              <a:rPr lang="lv-LV"/>
              <a:t> pirms investīcijām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/>
              <a:t>Nepamatotas dublēšanās risks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/>
              <a:t>Risinājuma lietderības aspekti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err="1"/>
              <a:t>Sadarbpējas</a:t>
            </a:r>
            <a:r>
              <a:rPr lang="lv-LV"/>
              <a:t> </a:t>
            </a:r>
            <a:r>
              <a:rPr lang="lv-LV" err="1"/>
              <a:t>izvērtējums</a:t>
            </a:r>
            <a:endParaRPr lang="lv-LV"/>
          </a:p>
          <a:p>
            <a:endParaRPr lang="lv-LV"/>
          </a:p>
        </p:txBody>
      </p:sp>
      <p:sp>
        <p:nvSpPr>
          <p:cNvPr id="45" name="Shape 21">
            <a:extLst>
              <a:ext uri="{FF2B5EF4-FFF2-40B4-BE49-F238E27FC236}">
                <a16:creationId xmlns:a16="http://schemas.microsoft.com/office/drawing/2014/main" id="{03316985-F64C-A9F6-54B6-41517D3A6526}"/>
              </a:ext>
            </a:extLst>
          </p:cNvPr>
          <p:cNvSpPr/>
          <p:nvPr/>
        </p:nvSpPr>
        <p:spPr>
          <a:xfrm>
            <a:off x="548640" y="6400800"/>
            <a:ext cx="11064240" cy="0"/>
          </a:xfrm>
          <a:prstGeom prst="line">
            <a:avLst/>
          </a:prstGeom>
          <a:noFill/>
          <a:ln w="9525">
            <a:solidFill>
              <a:srgbClr val="DCE2EA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E01233AB-A2AE-5392-E9EB-47E39422D5F1}"/>
              </a:ext>
            </a:extLst>
          </p:cNvPr>
          <p:cNvSpPr/>
          <p:nvPr/>
        </p:nvSpPr>
        <p:spPr>
          <a:xfrm>
            <a:off x="5755945" y="4929660"/>
            <a:ext cx="532966" cy="802412"/>
          </a:xfrm>
          <a:prstGeom prst="rightArrow">
            <a:avLst>
              <a:gd name="adj1" fmla="val 50000"/>
              <a:gd name="adj2" fmla="val 63031"/>
            </a:avLst>
          </a:prstGeom>
          <a:solidFill>
            <a:srgbClr val="EA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24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25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gNum"/>
          <p:cNvSpPr/>
          <p:nvPr/>
        </p:nvSpPr>
        <p:spPr>
          <a:xfrm>
            <a:off x="1091581" y="1141135"/>
            <a:ext cx="2536323" cy="32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8000" b="1" i="0" u="none" strike="noStrike" kern="1200" cap="none" spc="0" normalizeH="0" baseline="0" noProof="0">
              <a:ln>
                <a:noFill/>
              </a:ln>
              <a:solidFill>
                <a:srgbClr val="F5A7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ectionTitle"/>
          <p:cNvSpPr/>
          <p:nvPr/>
        </p:nvSpPr>
        <p:spPr>
          <a:xfrm>
            <a:off x="339741" y="2969835"/>
            <a:ext cx="9157419" cy="2742600"/>
          </a:xfrm>
          <a:prstGeom prst="rect">
            <a:avLst/>
          </a:prstGeom>
          <a:noFill/>
          <a:ln>
            <a:noFill/>
          </a:ln>
        </p:spPr>
        <p:txBody>
          <a:bodyPr lIns="182880" tIns="182880" rIns="182880" bIns="182880" anchor="ctr"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IKT jomas pārvaldības un prakses izaicinājumi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P1: IKT SAGĀDE UN IEPIRKUMI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P2: IKT IZDEVUMU PAMATOTĪBA, AVOTI UN </a:t>
            </a:r>
            <a:r>
              <a:rPr lang="lv-LV" sz="1800">
                <a:solidFill>
                  <a:schemeClr val="bg1"/>
                </a:solidFill>
                <a:latin typeface="Calibri"/>
              </a:rPr>
              <a:t>(NE) CAURSPĪDĪBA</a:t>
            </a: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P3: VALSTS IKT RESURSU UN KOMPETENČU SADRUMSTALOTĪBA </a:t>
            </a:r>
          </a:p>
        </p:txBody>
      </p:sp>
      <p:pic>
        <p:nvPicPr>
          <p:cNvPr id="999" name="CoatOfAr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000" y="60000"/>
            <a:ext cx="1673000" cy="820000"/>
          </a:xfrm>
          <a:prstGeom prst="rect">
            <a:avLst/>
          </a:prstGeom>
          <a:noFill/>
        </p:spPr>
      </p:pic>
      <p:sp>
        <p:nvSpPr>
          <p:cNvPr id="998" name="MinistryName"/>
          <p:cNvSpPr/>
          <p:nvPr/>
        </p:nvSpPr>
        <p:spPr>
          <a:xfrm>
            <a:off x="10249000" y="900000"/>
            <a:ext cx="1973000" cy="5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Viedās administrācijas un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reģionālās attīstības ministrija</a:t>
            </a:r>
          </a:p>
        </p:txBody>
      </p:sp>
    </p:spTree>
    <p:extLst>
      <p:ext uri="{BB962C8B-B14F-4D97-AF65-F5344CB8AC3E}">
        <p14:creationId xmlns:p14="http://schemas.microsoft.com/office/powerpoint/2010/main" val="2585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54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ACBC8-4670-B207-12A4-1AF2F00B4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">
            <a:extLst>
              <a:ext uri="{FF2B5EF4-FFF2-40B4-BE49-F238E27FC236}">
                <a16:creationId xmlns:a16="http://schemas.microsoft.com/office/drawing/2014/main" id="{7150CBEC-F21F-EFAE-17D5-27CB3C36D2DC}"/>
              </a:ext>
            </a:extLst>
          </p:cNvPr>
          <p:cNvSpPr/>
          <p:nvPr/>
        </p:nvSpPr>
        <p:spPr>
          <a:xfrm>
            <a:off x="650111" y="470000"/>
            <a:ext cx="6761410" cy="594360"/>
          </a:xfrm>
          <a:prstGeom prst="rect">
            <a:avLst/>
          </a:prstGeom>
          <a:noFill/>
          <a:ln>
            <a:noFill/>
          </a:ln>
        </p:spPr>
        <p:txBody>
          <a:bodyPr lIns="91440" tIns="0" rIns="91440" bIns="0" anchor="ctr"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000" b="1" i="0" u="none" strike="noStrike" kern="1200" cap="none" spc="0" normalizeH="0" baseline="0" noProof="0">
                <a:ln>
                  <a:noFill/>
                </a:ln>
                <a:solidFill>
                  <a:srgbClr val="F5A7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P1: VALSTS IKT IEPIRKUMI  </a:t>
            </a:r>
          </a:p>
        </p:txBody>
      </p:sp>
      <p:sp>
        <p:nvSpPr>
          <p:cNvPr id="3" name="Stat201">
            <a:extLst>
              <a:ext uri="{FF2B5EF4-FFF2-40B4-BE49-F238E27FC236}">
                <a16:creationId xmlns:a16="http://schemas.microsoft.com/office/drawing/2014/main" id="{9C8545B6-4AC9-A862-336B-2F14EE8EC812}"/>
              </a:ext>
            </a:extLst>
          </p:cNvPr>
          <p:cNvSpPr/>
          <p:nvPr/>
        </p:nvSpPr>
        <p:spPr>
          <a:xfrm>
            <a:off x="1497145" y="5075168"/>
            <a:ext cx="2404250" cy="1684711"/>
          </a:xfrm>
          <a:prstGeom prst="rect">
            <a:avLst/>
          </a:prstGeom>
          <a:solidFill>
            <a:srgbClr val="0A2540"/>
          </a:solidFill>
          <a:ln w="19050">
            <a:solidFill>
              <a:srgbClr val="028090"/>
            </a:solidFill>
          </a:ln>
        </p:spPr>
        <p:txBody>
          <a:bodyPr wrap="square" lIns="182880" tIns="182880" rIns="182880" bIns="182880" anchor="ctr">
            <a:normAutofit fontScale="92500"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5400" b="1" i="0" u="none" strike="noStrike" kern="1200" cap="none" spc="0" normalizeH="0" baseline="0" noProof="0">
                <a:ln>
                  <a:noFill/>
                </a:ln>
                <a:solidFill>
                  <a:srgbClr val="02809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€452</a:t>
            </a:r>
            <a:r>
              <a:rPr kumimoji="0" lang="lv-LV" sz="1200" b="1" i="0" u="none" strike="noStrike" kern="1200" cap="none" spc="0" normalizeH="0" baseline="0" noProof="0">
                <a:ln>
                  <a:noFill/>
                </a:ln>
                <a:solidFill>
                  <a:srgbClr val="02809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lv-LV" sz="2900" b="1">
                <a:solidFill>
                  <a:srgbClr val="028090"/>
                </a:solidFill>
                <a:latin typeface="Calibri"/>
              </a:rPr>
              <a:t>milj.</a:t>
            </a:r>
            <a:endParaRPr kumimoji="0" lang="lv-LV" sz="2900" b="1" i="0" u="none" strike="noStrike" kern="1200" cap="none" spc="0" normalizeH="0" baseline="0" noProof="0">
              <a:ln>
                <a:noFill/>
              </a:ln>
              <a:solidFill>
                <a:srgbClr val="02809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500" b="1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Valsts un pašvaldību 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500" b="1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IKT iepirkumi 2024+2025</a:t>
            </a:r>
            <a:endParaRPr kumimoji="0" lang="lv-LV" sz="1500" b="0" i="0" u="none" strike="noStrike" kern="1200" cap="none" spc="0" normalizeH="0" baseline="0" noProof="0">
              <a:ln>
                <a:noFill/>
              </a:ln>
              <a:solidFill>
                <a:srgbClr val="A8B4C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tat203">
            <a:extLst>
              <a:ext uri="{FF2B5EF4-FFF2-40B4-BE49-F238E27FC236}">
                <a16:creationId xmlns:a16="http://schemas.microsoft.com/office/drawing/2014/main" id="{380B3EE9-3310-45D7-9247-DDA80142D720}"/>
              </a:ext>
            </a:extLst>
          </p:cNvPr>
          <p:cNvSpPr/>
          <p:nvPr/>
        </p:nvSpPr>
        <p:spPr>
          <a:xfrm>
            <a:off x="9571149" y="5075168"/>
            <a:ext cx="2061409" cy="1678334"/>
          </a:xfrm>
          <a:prstGeom prst="rect">
            <a:avLst/>
          </a:prstGeom>
          <a:solidFill>
            <a:srgbClr val="0A2540"/>
          </a:solidFill>
          <a:ln w="19050">
            <a:solidFill>
              <a:srgbClr val="028090"/>
            </a:solidFill>
          </a:ln>
        </p:spPr>
        <p:txBody>
          <a:bodyPr wrap="square" lIns="182880" tIns="182880" rIns="182880" bIns="182880" anchor="ctr">
            <a:normAutofit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5400" b="1">
                <a:solidFill>
                  <a:srgbClr val="028090"/>
                </a:solidFill>
                <a:latin typeface="Calibri"/>
              </a:rPr>
              <a:t>38</a:t>
            </a:r>
            <a:r>
              <a:rPr kumimoji="0" lang="lv-LV" sz="5400" b="1" i="0" u="none" strike="noStrike" kern="1200" cap="none" spc="0" normalizeH="0" baseline="0" noProof="0">
                <a:ln>
                  <a:noFill/>
                </a:ln>
                <a:solidFill>
                  <a:srgbClr val="02809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Programmatūras izstrādes katalogā īsteno TOP3 </a:t>
            </a:r>
          </a:p>
        </p:txBody>
      </p:sp>
      <p:sp>
        <p:nvSpPr>
          <p:cNvPr id="6" name="Stat204">
            <a:extLst>
              <a:ext uri="{FF2B5EF4-FFF2-40B4-BE49-F238E27FC236}">
                <a16:creationId xmlns:a16="http://schemas.microsoft.com/office/drawing/2014/main" id="{2714F9C9-4F59-A5F9-CD77-7C650CC54667}"/>
              </a:ext>
            </a:extLst>
          </p:cNvPr>
          <p:cNvSpPr/>
          <p:nvPr/>
        </p:nvSpPr>
        <p:spPr>
          <a:xfrm>
            <a:off x="4259484" y="5068792"/>
            <a:ext cx="2183757" cy="1684710"/>
          </a:xfrm>
          <a:prstGeom prst="rect">
            <a:avLst/>
          </a:prstGeom>
          <a:solidFill>
            <a:srgbClr val="0A2540"/>
          </a:solidFill>
          <a:ln w="19050">
            <a:solidFill>
              <a:srgbClr val="028090"/>
            </a:solidFill>
          </a:ln>
        </p:spPr>
        <p:txBody>
          <a:bodyPr wrap="square" lIns="182880" tIns="182880" rIns="182880" bIns="182880" anchor="ctr">
            <a:normAutofit fontScale="92500"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5400" b="1" i="0" u="none" strike="noStrike" kern="1200" cap="none" spc="0" normalizeH="0" baseline="0" noProof="0">
                <a:ln>
                  <a:noFill/>
                </a:ln>
                <a:solidFill>
                  <a:srgbClr val="02809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6-9%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500" b="1">
                <a:solidFill>
                  <a:srgbClr val="A8B4C2"/>
                </a:solidFill>
                <a:latin typeface="Calibri"/>
              </a:rPr>
              <a:t>IKT iepirkumi no kopējā iepirkumu apjoma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A52DCE-F340-09AE-8E8C-6DE0497C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9" y="1997200"/>
            <a:ext cx="6620014" cy="2849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AC3A7C-D3D6-1585-FEBC-DE3A26472E78}"/>
              </a:ext>
            </a:extLst>
          </p:cNvPr>
          <p:cNvSpPr txBox="1"/>
          <p:nvPr/>
        </p:nvSpPr>
        <p:spPr>
          <a:xfrm>
            <a:off x="372919" y="1563922"/>
            <a:ext cx="67614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7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Valsts budžeta iestāžu un Pašvaldību kopējo IKT iepirkumu kopsummas</a:t>
            </a:r>
            <a:endParaRPr kumimoji="0" lang="lv-LV" sz="17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57B0AE-28D9-E01A-AF1E-B64393129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468" y="1947784"/>
            <a:ext cx="4007090" cy="2897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3ADE78-E1C6-BFB9-5B2E-4EECC9790696}"/>
              </a:ext>
            </a:extLst>
          </p:cNvPr>
          <p:cNvSpPr txBox="1"/>
          <p:nvPr/>
        </p:nvSpPr>
        <p:spPr>
          <a:xfrm>
            <a:off x="8040541" y="1576836"/>
            <a:ext cx="380459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7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IKT iepirkumi pēc iepirkumu metodēm </a:t>
            </a:r>
          </a:p>
        </p:txBody>
      </p:sp>
      <p:sp>
        <p:nvSpPr>
          <p:cNvPr id="17" name="Stat203">
            <a:extLst>
              <a:ext uri="{FF2B5EF4-FFF2-40B4-BE49-F238E27FC236}">
                <a16:creationId xmlns:a16="http://schemas.microsoft.com/office/drawing/2014/main" id="{7D1FE2A5-A72C-EC8A-51CD-816045E500DE}"/>
              </a:ext>
            </a:extLst>
          </p:cNvPr>
          <p:cNvSpPr/>
          <p:nvPr/>
        </p:nvSpPr>
        <p:spPr>
          <a:xfrm>
            <a:off x="7029303" y="5075169"/>
            <a:ext cx="2061409" cy="1684710"/>
          </a:xfrm>
          <a:prstGeom prst="rect">
            <a:avLst/>
          </a:prstGeom>
          <a:solidFill>
            <a:srgbClr val="0A2540"/>
          </a:solidFill>
          <a:ln w="19050">
            <a:solidFill>
              <a:srgbClr val="028090"/>
            </a:solidFill>
          </a:ln>
        </p:spPr>
        <p:txBody>
          <a:bodyPr wrap="square" lIns="182880" tIns="182880" rIns="182880" bIns="182880" anchor="ctr">
            <a:normAutofit lnSpcReduction="10000"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5400" b="1" i="0" u="none" strike="noStrike" kern="1200" cap="none" spc="0" normalizeH="0" baseline="0" noProof="0">
                <a:ln>
                  <a:noFill/>
                </a:ln>
                <a:solidFill>
                  <a:srgbClr val="02809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1/3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Daļa </a:t>
            </a:r>
            <a:r>
              <a:rPr lang="lv-LV" sz="1200">
                <a:solidFill>
                  <a:srgbClr val="A8B4C2"/>
                </a:solidFill>
                <a:latin typeface="Calibri"/>
              </a:rPr>
              <a:t>p</a:t>
            </a:r>
            <a:r>
              <a:rPr kumimoji="0" lang="lv-LV" sz="1200" b="0" i="0" u="none" strike="noStrike" kern="1200" cap="none" spc="0" normalizeH="0" baseline="0" noProof="0" err="1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rogrammatūras</a:t>
            </a: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izstrādes tiek veikta stundu likmju veidā</a:t>
            </a:r>
          </a:p>
        </p:txBody>
      </p:sp>
    </p:spTree>
    <p:extLst>
      <p:ext uri="{BB962C8B-B14F-4D97-AF65-F5344CB8AC3E}">
        <p14:creationId xmlns:p14="http://schemas.microsoft.com/office/powerpoint/2010/main" val="87311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54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05ABC-74DC-90DE-E73E-1E58FD7EE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">
            <a:extLst>
              <a:ext uri="{FF2B5EF4-FFF2-40B4-BE49-F238E27FC236}">
                <a16:creationId xmlns:a16="http://schemas.microsoft.com/office/drawing/2014/main" id="{0493782C-562C-E38C-54FC-5481AF7F7E9D}"/>
              </a:ext>
            </a:extLst>
          </p:cNvPr>
          <p:cNvSpPr/>
          <p:nvPr/>
        </p:nvSpPr>
        <p:spPr>
          <a:xfrm>
            <a:off x="822207" y="547526"/>
            <a:ext cx="10850350" cy="594360"/>
          </a:xfrm>
          <a:prstGeom prst="rect">
            <a:avLst/>
          </a:prstGeom>
          <a:noFill/>
          <a:ln>
            <a:noFill/>
          </a:ln>
        </p:spPr>
        <p:txBody>
          <a:bodyPr lIns="91440" tIns="0" rIns="91440" bIns="0" anchor="ctr"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>
                <a:ln>
                  <a:noFill/>
                </a:ln>
                <a:solidFill>
                  <a:srgbClr val="F5A7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P2: IKT IZDEVUMU PAMATOTĪBA</a:t>
            </a:r>
            <a:r>
              <a:rPr lang="lv-LV" sz="3600" b="1">
                <a:solidFill>
                  <a:srgbClr val="F5A700"/>
                </a:solidFill>
                <a:latin typeface="Calibri"/>
              </a:rPr>
              <a:t> un PORTFEĻA </a:t>
            </a:r>
            <a:r>
              <a:rPr kumimoji="0" lang="lv-LV" sz="3600" b="1" i="0" u="none" strike="noStrike" kern="1200" cap="none" spc="0" normalizeH="0" baseline="0" noProof="0">
                <a:ln>
                  <a:noFill/>
                </a:ln>
                <a:solidFill>
                  <a:srgbClr val="F5A7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PĀRREDZAMĪBA</a:t>
            </a:r>
          </a:p>
        </p:txBody>
      </p:sp>
      <p:sp>
        <p:nvSpPr>
          <p:cNvPr id="14" name="Stat201">
            <a:extLst>
              <a:ext uri="{FF2B5EF4-FFF2-40B4-BE49-F238E27FC236}">
                <a16:creationId xmlns:a16="http://schemas.microsoft.com/office/drawing/2014/main" id="{17819DD2-1F0C-08E5-3E4D-4EE7EFC7B16F}"/>
              </a:ext>
            </a:extLst>
          </p:cNvPr>
          <p:cNvSpPr/>
          <p:nvPr/>
        </p:nvSpPr>
        <p:spPr>
          <a:xfrm>
            <a:off x="6709661" y="2325920"/>
            <a:ext cx="2613646" cy="1715165"/>
          </a:xfrm>
          <a:prstGeom prst="rect">
            <a:avLst/>
          </a:prstGeom>
          <a:solidFill>
            <a:srgbClr val="0A2540"/>
          </a:solidFill>
          <a:ln w="19050">
            <a:solidFill>
              <a:srgbClr val="028090"/>
            </a:solidFill>
          </a:ln>
        </p:spPr>
        <p:txBody>
          <a:bodyPr wrap="square" lIns="182880" tIns="182880" rIns="182880" bIns="182880" anchor="ctr">
            <a:normAutofit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800" b="1" i="0" u="none" strike="noStrike" kern="1200" cap="none" spc="0" normalizeH="0" baseline="0" noProof="0">
                <a:ln>
                  <a:noFill/>
                </a:ln>
                <a:solidFill>
                  <a:srgbClr val="02809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0,6%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IKT izdevumi (budžets) no kopējiem valsts budžeta (bāzes) izdevumiem</a:t>
            </a:r>
          </a:p>
        </p:txBody>
      </p:sp>
      <p:sp>
        <p:nvSpPr>
          <p:cNvPr id="15" name="Stat202">
            <a:extLst>
              <a:ext uri="{FF2B5EF4-FFF2-40B4-BE49-F238E27FC236}">
                <a16:creationId xmlns:a16="http://schemas.microsoft.com/office/drawing/2014/main" id="{BCBECBBF-58A5-F0EB-0072-A49E1E96C077}"/>
              </a:ext>
            </a:extLst>
          </p:cNvPr>
          <p:cNvSpPr/>
          <p:nvPr/>
        </p:nvSpPr>
        <p:spPr>
          <a:xfrm>
            <a:off x="9415904" y="2325920"/>
            <a:ext cx="2613647" cy="1715165"/>
          </a:xfrm>
          <a:prstGeom prst="rect">
            <a:avLst/>
          </a:prstGeom>
          <a:solidFill>
            <a:srgbClr val="0A2540"/>
          </a:solidFill>
          <a:ln w="19050">
            <a:solidFill>
              <a:srgbClr val="028090"/>
            </a:solidFill>
          </a:ln>
        </p:spPr>
        <p:txBody>
          <a:bodyPr wrap="square" lIns="182880" tIns="182880" rIns="182880" bIns="182880" anchor="ctr">
            <a:normAutofit lnSpcReduction="10000"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5400" b="1" i="0" u="none" strike="noStrike" kern="1200" cap="none" spc="0" normalizeH="0" baseline="0" noProof="0">
                <a:ln>
                  <a:noFill/>
                </a:ln>
                <a:solidFill>
                  <a:srgbClr val="028090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1/2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aizstājot valsts budžeta finansējuma iztrūkumu, tā būtiski ietekmējot investīciju projektu faktisko saturu </a:t>
            </a:r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srgbClr val="A8B4C2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6" name="Stat203">
            <a:extLst>
              <a:ext uri="{FF2B5EF4-FFF2-40B4-BE49-F238E27FC236}">
                <a16:creationId xmlns:a16="http://schemas.microsoft.com/office/drawing/2014/main" id="{7F45D245-9433-788D-6C91-C4C12FE57D25}"/>
              </a:ext>
            </a:extLst>
          </p:cNvPr>
          <p:cNvSpPr/>
          <p:nvPr/>
        </p:nvSpPr>
        <p:spPr>
          <a:xfrm>
            <a:off x="8191220" y="4232138"/>
            <a:ext cx="2613646" cy="1620202"/>
          </a:xfrm>
          <a:prstGeom prst="rect">
            <a:avLst/>
          </a:prstGeom>
          <a:solidFill>
            <a:srgbClr val="0A2540"/>
          </a:solidFill>
          <a:ln w="19050">
            <a:solidFill>
              <a:srgbClr val="028090"/>
            </a:solidFill>
          </a:ln>
        </p:spPr>
        <p:txBody>
          <a:bodyPr wrap="square" lIns="182880" tIns="182880" rIns="182880" bIns="182880" anchor="ctr">
            <a:normAutofit fontScale="25000" lnSpcReduction="20000"/>
          </a:bodyPr>
          <a:lstStyle/>
          <a:p>
            <a:pPr algn="ctr"/>
            <a:r>
              <a:rPr lang="lv-LV" sz="19200" b="1">
                <a:solidFill>
                  <a:srgbClr val="028090"/>
                </a:solidFill>
                <a:latin typeface="Calibri"/>
              </a:rPr>
              <a:t>1/3</a:t>
            </a:r>
          </a:p>
          <a:p>
            <a:pPr algn="ctr">
              <a:spcBef>
                <a:spcPts val="100"/>
              </a:spcBef>
            </a:pPr>
            <a:r>
              <a:rPr lang="lv-LV" sz="5400">
                <a:solidFill>
                  <a:srgbClr val="A8B4C2"/>
                </a:solidFill>
                <a:latin typeface="Calibri"/>
              </a:rPr>
              <a:t>IKT aktivitāšu īstenotāji </a:t>
            </a:r>
          </a:p>
          <a:p>
            <a:pPr algn="ctr">
              <a:spcBef>
                <a:spcPts val="100"/>
              </a:spcBef>
            </a:pPr>
            <a:r>
              <a:rPr lang="lv-LV" sz="5400">
                <a:solidFill>
                  <a:srgbClr val="A8B4C2"/>
                </a:solidFill>
                <a:latin typeface="Calibri"/>
              </a:rPr>
              <a:t>neplāno saskaņot </a:t>
            </a:r>
          </a:p>
          <a:p>
            <a:pPr algn="ctr">
              <a:spcBef>
                <a:spcPts val="100"/>
              </a:spcBef>
            </a:pPr>
            <a:r>
              <a:rPr lang="lv-LV" sz="5400">
                <a:solidFill>
                  <a:srgbClr val="A8B4C2"/>
                </a:solidFill>
                <a:latin typeface="Calibri"/>
              </a:rPr>
              <a:t>Risinājumus ar VARAM</a:t>
            </a:r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srgbClr val="A8B4C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92421D-0095-12C6-E01A-BD390DA48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95" y="2143040"/>
            <a:ext cx="5935518" cy="37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5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54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D59187-5B66-5FA7-4B8A-05E73123C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">
            <a:extLst>
              <a:ext uri="{FF2B5EF4-FFF2-40B4-BE49-F238E27FC236}">
                <a16:creationId xmlns:a16="http://schemas.microsoft.com/office/drawing/2014/main" id="{3E06F8FB-AD6C-053F-615B-1A63CD1AB181}"/>
              </a:ext>
            </a:extLst>
          </p:cNvPr>
          <p:cNvSpPr/>
          <p:nvPr/>
        </p:nvSpPr>
        <p:spPr>
          <a:xfrm>
            <a:off x="822207" y="547526"/>
            <a:ext cx="10850350" cy="594360"/>
          </a:xfrm>
          <a:prstGeom prst="rect">
            <a:avLst/>
          </a:prstGeom>
          <a:noFill/>
          <a:ln>
            <a:noFill/>
          </a:ln>
        </p:spPr>
        <p:txBody>
          <a:bodyPr lIns="91440" tIns="0" rIns="91440" bIns="0" anchor="ctr"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>
                <a:ln>
                  <a:noFill/>
                </a:ln>
                <a:solidFill>
                  <a:srgbClr val="F5A7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VALSTS IKT PROJEKTU PORTFEĻA PĀRVALDĪBA (piemērs)</a:t>
            </a:r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445B8BA7-8941-BE41-79DE-492E197FCE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22" y="5782684"/>
            <a:ext cx="542080" cy="542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E5074-DA5A-8D35-ABB0-394E18903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46" y="1349037"/>
            <a:ext cx="12002947" cy="42264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EA2C3F-930D-6B56-C096-3F0D1C92221D}"/>
              </a:ext>
            </a:extLst>
          </p:cNvPr>
          <p:cNvSpPr txBox="1"/>
          <p:nvPr/>
        </p:nvSpPr>
        <p:spPr>
          <a:xfrm>
            <a:off x="822207" y="5876753"/>
            <a:ext cx="69388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>
                <a:solidFill>
                  <a:schemeClr val="bg1"/>
                </a:solidFill>
              </a:rPr>
              <a:t>VARAM</a:t>
            </a:r>
            <a:r>
              <a:rPr lang="lv-LV">
                <a:solidFill>
                  <a:schemeClr val="bg1"/>
                </a:solidFill>
              </a:rPr>
              <a:t> – projekta īstenošanas risku uzraudzība un arhitektūras uzraudzība. </a:t>
            </a:r>
          </a:p>
        </p:txBody>
      </p:sp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91364BDC-1EE5-CF6D-623C-67122691D8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22" y="6147793"/>
            <a:ext cx="542080" cy="542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E1BAAE-F8FA-2EA1-BD54-B4F1A8C1D252}"/>
              </a:ext>
            </a:extLst>
          </p:cNvPr>
          <p:cNvSpPr txBox="1"/>
          <p:nvPr/>
        </p:nvSpPr>
        <p:spPr>
          <a:xfrm>
            <a:off x="822207" y="6235193"/>
            <a:ext cx="78790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>
                <a:solidFill>
                  <a:schemeClr val="bg1"/>
                </a:solidFill>
              </a:rPr>
              <a:t>Nozaru ministrijas/ iestādes </a:t>
            </a:r>
            <a:r>
              <a:rPr lang="lv-LV">
                <a:solidFill>
                  <a:schemeClr val="bg1"/>
                </a:solidFill>
              </a:rPr>
              <a:t>– projekta saturisko (biznesa) vērtības un risku pārvaldība</a:t>
            </a:r>
          </a:p>
        </p:txBody>
      </p:sp>
    </p:spTree>
    <p:extLst>
      <p:ext uri="{BB962C8B-B14F-4D97-AF65-F5344CB8AC3E}">
        <p14:creationId xmlns:p14="http://schemas.microsoft.com/office/powerpoint/2010/main" val="279967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54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0EC841-42F4-0B64-A3D3-3C2D9ACD1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">
            <a:extLst>
              <a:ext uri="{FF2B5EF4-FFF2-40B4-BE49-F238E27FC236}">
                <a16:creationId xmlns:a16="http://schemas.microsoft.com/office/drawing/2014/main" id="{200CBCAD-7458-41D6-1E61-BC2505754EF0}"/>
              </a:ext>
            </a:extLst>
          </p:cNvPr>
          <p:cNvSpPr/>
          <p:nvPr/>
        </p:nvSpPr>
        <p:spPr>
          <a:xfrm>
            <a:off x="192505" y="335303"/>
            <a:ext cx="10736465" cy="594360"/>
          </a:xfrm>
          <a:prstGeom prst="rect">
            <a:avLst/>
          </a:prstGeom>
          <a:noFill/>
          <a:ln>
            <a:noFill/>
          </a:ln>
        </p:spPr>
        <p:txBody>
          <a:bodyPr lIns="91440" tIns="0" rIns="91440" bIns="0" anchor="ctr"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>
                <a:ln>
                  <a:noFill/>
                </a:ln>
                <a:solidFill>
                  <a:srgbClr val="F5A7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P3: IKT RESURSU UN KOMPETENČU SADRUMSTALOTĪBA </a:t>
            </a:r>
          </a:p>
        </p:txBody>
      </p:sp>
      <p:sp>
        <p:nvSpPr>
          <p:cNvPr id="9" name="Ins203">
            <a:extLst>
              <a:ext uri="{FF2B5EF4-FFF2-40B4-BE49-F238E27FC236}">
                <a16:creationId xmlns:a16="http://schemas.microsoft.com/office/drawing/2014/main" id="{04828BC9-A51A-98A3-BD17-B465A057125F}"/>
              </a:ext>
            </a:extLst>
          </p:cNvPr>
          <p:cNvSpPr/>
          <p:nvPr/>
        </p:nvSpPr>
        <p:spPr>
          <a:xfrm>
            <a:off x="4776743" y="7728307"/>
            <a:ext cx="6710984" cy="879744"/>
          </a:xfrm>
          <a:prstGeom prst="rect">
            <a:avLst/>
          </a:prstGeom>
          <a:solidFill>
            <a:srgbClr val="0A2540"/>
          </a:solidFill>
          <a:ln w="38100">
            <a:solidFill>
              <a:srgbClr val="028090"/>
            </a:solidFill>
          </a:ln>
        </p:spPr>
        <p:txBody>
          <a:bodyPr wrap="square" lIns="228600" tIns="182880" rIns="228600" bIns="182880" anchor="ctr">
            <a:normAutofit fontScale="77500" lnSpcReduction="20000"/>
          </a:bodyPr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>
                <a:ln>
                  <a:noFill/>
                </a:ln>
                <a:solidFill>
                  <a:srgbClr val="02809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RĪCĪBA (R4): </a:t>
            </a:r>
            <a:r>
              <a:rPr kumimoji="0" lang="lv-LV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PĀRVALDES SPĒJU KONSOLIDĒŠANA SPECIALIZĒTOS KOMPETENCES CENTROS</a:t>
            </a:r>
          </a:p>
        </p:txBody>
      </p:sp>
      <p:sp>
        <p:nvSpPr>
          <p:cNvPr id="12" name="Stat202">
            <a:extLst>
              <a:ext uri="{FF2B5EF4-FFF2-40B4-BE49-F238E27FC236}">
                <a16:creationId xmlns:a16="http://schemas.microsoft.com/office/drawing/2014/main" id="{062B08D4-115B-9454-C81F-6281CFB1D5FD}"/>
              </a:ext>
            </a:extLst>
          </p:cNvPr>
          <p:cNvSpPr/>
          <p:nvPr/>
        </p:nvSpPr>
        <p:spPr>
          <a:xfrm>
            <a:off x="8587727" y="2166324"/>
            <a:ext cx="2900000" cy="1463634"/>
          </a:xfrm>
          <a:prstGeom prst="rect">
            <a:avLst/>
          </a:prstGeom>
          <a:solidFill>
            <a:srgbClr val="0A2540"/>
          </a:solidFill>
          <a:ln w="19050">
            <a:solidFill>
              <a:srgbClr val="028090"/>
            </a:solidFill>
          </a:ln>
        </p:spPr>
        <p:txBody>
          <a:bodyPr wrap="square" lIns="182880" tIns="182880" rIns="182880" bIns="182880" anchor="ctr">
            <a:normAutofit fontScale="62500" lnSpcReduction="20000"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5400" b="1" i="0" u="none" strike="noStrike" kern="1200" cap="none" spc="0" normalizeH="0" baseline="0" noProof="0">
                <a:ln>
                  <a:noFill/>
                </a:ln>
                <a:solidFill>
                  <a:srgbClr val="02809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1 664 / 150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IKT amatu slodzes 150 iestādēs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800" b="1">
                <a:solidFill>
                  <a:srgbClr val="FFC000"/>
                </a:solidFill>
                <a:latin typeface="Calibri"/>
              </a:rPr>
              <a:t>Trūkst kritiskā masa profesionālai pārvaldībai </a:t>
            </a:r>
          </a:p>
        </p:txBody>
      </p:sp>
      <p:sp>
        <p:nvSpPr>
          <p:cNvPr id="13" name="Stat203">
            <a:extLst>
              <a:ext uri="{FF2B5EF4-FFF2-40B4-BE49-F238E27FC236}">
                <a16:creationId xmlns:a16="http://schemas.microsoft.com/office/drawing/2014/main" id="{AF479259-D785-ABCA-71A5-AB33FFE2FBAC}"/>
              </a:ext>
            </a:extLst>
          </p:cNvPr>
          <p:cNvSpPr/>
          <p:nvPr/>
        </p:nvSpPr>
        <p:spPr>
          <a:xfrm>
            <a:off x="5469297" y="2182158"/>
            <a:ext cx="2900000" cy="1482244"/>
          </a:xfrm>
          <a:prstGeom prst="rect">
            <a:avLst/>
          </a:prstGeom>
          <a:solidFill>
            <a:srgbClr val="0A2540"/>
          </a:solidFill>
          <a:ln w="19050">
            <a:solidFill>
              <a:srgbClr val="028090"/>
            </a:solidFill>
          </a:ln>
        </p:spPr>
        <p:txBody>
          <a:bodyPr wrap="square" lIns="182880" tIns="182880" rIns="182880" bIns="182880" anchor="ctr">
            <a:normAutofit fontScale="92500" lnSpcReduction="10000"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5400" b="1" i="0" u="none" strike="noStrike" kern="1200" cap="none" spc="0" normalizeH="0" baseline="0" noProof="0">
                <a:ln>
                  <a:noFill/>
                </a:ln>
                <a:solidFill>
                  <a:srgbClr val="02809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3,39%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IKT amatu saimju īpatsvars valsts pārvaldē	</a:t>
            </a:r>
          </a:p>
        </p:txBody>
      </p:sp>
      <p:sp>
        <p:nvSpPr>
          <p:cNvPr id="4" name="Stat203">
            <a:extLst>
              <a:ext uri="{FF2B5EF4-FFF2-40B4-BE49-F238E27FC236}">
                <a16:creationId xmlns:a16="http://schemas.microsoft.com/office/drawing/2014/main" id="{5DA8BAA3-4128-A2FC-15A8-EB5C9387AC21}"/>
              </a:ext>
            </a:extLst>
          </p:cNvPr>
          <p:cNvSpPr/>
          <p:nvPr/>
        </p:nvSpPr>
        <p:spPr>
          <a:xfrm>
            <a:off x="8587727" y="4430906"/>
            <a:ext cx="2900000" cy="1482245"/>
          </a:xfrm>
          <a:prstGeom prst="rect">
            <a:avLst/>
          </a:prstGeom>
          <a:solidFill>
            <a:srgbClr val="0A2540"/>
          </a:solidFill>
          <a:ln w="19050">
            <a:solidFill>
              <a:srgbClr val="028090"/>
            </a:solidFill>
          </a:ln>
        </p:spPr>
        <p:txBody>
          <a:bodyPr wrap="square" lIns="182880" tIns="182880" rIns="182880" bIns="182880" anchor="ctr">
            <a:normAutofit lnSpcReduction="10000"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5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300/200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A8B4C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Vairāk nekā 300 pārvaldes sistēmas tiek pārvaldītas vairāk nekā 200 institūcijās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669A9E-1BBB-5DAE-4284-AF7902254352}"/>
              </a:ext>
            </a:extLst>
          </p:cNvPr>
          <p:cNvSpPr txBox="1"/>
          <p:nvPr/>
        </p:nvSpPr>
        <p:spPr>
          <a:xfrm>
            <a:off x="192505" y="1365296"/>
            <a:ext cx="49363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rgbClr val="028090"/>
                </a:solidFill>
              </a:defRPr>
            </a:lvl1pPr>
          </a:lstStyle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7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IKT darbinieku skaita īpatsvars</a:t>
            </a:r>
          </a:p>
        </p:txBody>
      </p:sp>
      <p:sp>
        <p:nvSpPr>
          <p:cNvPr id="7" name="Stat203">
            <a:extLst>
              <a:ext uri="{FF2B5EF4-FFF2-40B4-BE49-F238E27FC236}">
                <a16:creationId xmlns:a16="http://schemas.microsoft.com/office/drawing/2014/main" id="{931F3746-CE0A-4498-D1EE-219A94F2D36B}"/>
              </a:ext>
            </a:extLst>
          </p:cNvPr>
          <p:cNvSpPr/>
          <p:nvPr/>
        </p:nvSpPr>
        <p:spPr>
          <a:xfrm>
            <a:off x="5469297" y="4440212"/>
            <a:ext cx="2900000" cy="1482244"/>
          </a:xfrm>
          <a:prstGeom prst="rect">
            <a:avLst/>
          </a:prstGeom>
          <a:solidFill>
            <a:srgbClr val="0A2540"/>
          </a:solidFill>
          <a:ln w="19050">
            <a:solidFill>
              <a:srgbClr val="028090"/>
            </a:solidFill>
          </a:ln>
        </p:spPr>
        <p:txBody>
          <a:bodyPr wrap="square" lIns="182880" tIns="182880" rIns="182880" bIns="182880" anchor="ctr">
            <a:normAutofit fontScale="25000" lnSpcReduction="20000"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Resoros, ne funkcijās balstīta pieeja</a:t>
            </a:r>
          </a:p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4900">
                <a:solidFill>
                  <a:srgbClr val="028090"/>
                </a:solidFill>
                <a:latin typeface="Calibri"/>
              </a:rPr>
              <a:t>(ar izņēmumiem)</a:t>
            </a:r>
            <a:endParaRPr kumimoji="0" lang="lv-LV" sz="1200" i="0" u="none" strike="noStrike" kern="1200" cap="none" spc="0" normalizeH="0" baseline="0" noProof="0">
              <a:ln>
                <a:noFill/>
              </a:ln>
              <a:solidFill>
                <a:srgbClr val="A8B4C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B8A920-9118-4A08-B7DD-963F95DD854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12" y="1719239"/>
            <a:ext cx="3164388" cy="47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254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AEA419-166D-F0E8-D6FE-36FC5A4F8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ctionTitle">
            <a:extLst>
              <a:ext uri="{FF2B5EF4-FFF2-40B4-BE49-F238E27FC236}">
                <a16:creationId xmlns:a16="http://schemas.microsoft.com/office/drawing/2014/main" id="{EC6E8B7E-3028-337A-C486-97146DDB9D6F}"/>
              </a:ext>
            </a:extLst>
          </p:cNvPr>
          <p:cNvSpPr/>
          <p:nvPr/>
        </p:nvSpPr>
        <p:spPr>
          <a:xfrm>
            <a:off x="1858135" y="1704347"/>
            <a:ext cx="8206538" cy="4092725"/>
          </a:xfrm>
          <a:prstGeom prst="rect">
            <a:avLst/>
          </a:prstGeom>
          <a:noFill/>
          <a:ln>
            <a:noFill/>
          </a:ln>
        </p:spPr>
        <p:txBody>
          <a:bodyPr lIns="182880" tIns="182880" rIns="182880" bIns="182880" anchor="ctr"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02809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Valsts IKT sagādes revīzija 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(EIS; pirkt/ izstrādāt; konkurences paplašināšana, u.c.)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400" b="1" dirty="0">
                <a:solidFill>
                  <a:schemeClr val="bg1"/>
                </a:solidFill>
                <a:latin typeface="Calibri"/>
              </a:rPr>
              <a:t>Valsts IKT vadības mandāta paplašināšana 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600" dirty="0">
                <a:solidFill>
                  <a:schemeClr val="bg1"/>
                </a:solidFill>
                <a:latin typeface="Calibri"/>
              </a:rPr>
              <a:t>(lietderības ietvari, centralizēts risku monitorings; valsts IKT investīciju portfeļa caurspīdība).</a:t>
            </a: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Atbalsta (IKT) funkciju centralizācija 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600" dirty="0">
                <a:solidFill>
                  <a:schemeClr val="bg1"/>
                </a:solidFill>
                <a:latin typeface="Calibri"/>
              </a:rPr>
              <a:t>(Gala iekārtu un lietotāju apkalpošana; Lietvedības konsolidācija, u.c.)</a:t>
            </a:r>
            <a:endParaRPr kumimoji="0" lang="lv-LV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400" b="1">
                <a:solidFill>
                  <a:schemeClr val="bg1"/>
                </a:solidFill>
                <a:latin typeface="Calibri"/>
              </a:rPr>
              <a:t>Pārvaldes radniecīgo funkciju konsolidācija</a:t>
            </a:r>
            <a:endParaRPr kumimoji="0" lang="lv-LV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Title">
            <a:extLst>
              <a:ext uri="{FF2B5EF4-FFF2-40B4-BE49-F238E27FC236}">
                <a16:creationId xmlns:a16="http://schemas.microsoft.com/office/drawing/2014/main" id="{2F41A7CC-4A75-9878-11D2-B64CC3B25138}"/>
              </a:ext>
            </a:extLst>
          </p:cNvPr>
          <p:cNvSpPr/>
          <p:nvPr/>
        </p:nvSpPr>
        <p:spPr>
          <a:xfrm>
            <a:off x="192505" y="335303"/>
            <a:ext cx="12131575" cy="594360"/>
          </a:xfrm>
          <a:prstGeom prst="rect">
            <a:avLst/>
          </a:prstGeom>
          <a:noFill/>
          <a:ln>
            <a:noFill/>
          </a:ln>
        </p:spPr>
        <p:txBody>
          <a:bodyPr lIns="91440" tIns="0" rIns="91440" bIns="0" anchor="ctr"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>
                <a:ln>
                  <a:noFill/>
                </a:ln>
                <a:solidFill>
                  <a:srgbClr val="F5A7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Potenciālie rīcības virzieni IKT pārvaldības «inventarizācijai»</a:t>
            </a:r>
          </a:p>
        </p:txBody>
      </p:sp>
      <p:sp>
        <p:nvSpPr>
          <p:cNvPr id="7" name="BigNum">
            <a:extLst>
              <a:ext uri="{FF2B5EF4-FFF2-40B4-BE49-F238E27FC236}">
                <a16:creationId xmlns:a16="http://schemas.microsoft.com/office/drawing/2014/main" id="{D6203F41-2F2B-F05D-7698-B616B5C15DCE}"/>
              </a:ext>
            </a:extLst>
          </p:cNvPr>
          <p:cNvSpPr/>
          <p:nvPr/>
        </p:nvSpPr>
        <p:spPr>
          <a:xfrm>
            <a:off x="1421713" y="904286"/>
            <a:ext cx="3244245" cy="2562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600" b="1" i="0" u="none" strike="noStrike" kern="1200" cap="none" spc="0" normalizeH="0" baseline="0" noProof="0">
                <a:ln>
                  <a:noFill/>
                </a:ln>
                <a:solidFill>
                  <a:srgbClr val="1B4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</a:t>
            </a:r>
            <a:endParaRPr kumimoji="0" lang="lv-LV" sz="9600" b="1" i="0" u="none" strike="noStrike" kern="1200" cap="none" spc="0" normalizeH="0" baseline="0" noProof="0">
              <a:ln>
                <a:noFill/>
              </a:ln>
              <a:solidFill>
                <a:srgbClr val="1B4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BigNum">
            <a:extLst>
              <a:ext uri="{FF2B5EF4-FFF2-40B4-BE49-F238E27FC236}">
                <a16:creationId xmlns:a16="http://schemas.microsoft.com/office/drawing/2014/main" id="{38E3206E-14E6-F110-AFF1-55841BE3A322}"/>
              </a:ext>
            </a:extLst>
          </p:cNvPr>
          <p:cNvSpPr/>
          <p:nvPr/>
        </p:nvSpPr>
        <p:spPr>
          <a:xfrm>
            <a:off x="1211558" y="2185711"/>
            <a:ext cx="3244245" cy="2562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600" b="1" i="0" u="none" strike="noStrike" kern="1200" cap="none" spc="0" normalizeH="0" baseline="0" noProof="0">
                <a:ln>
                  <a:noFill/>
                </a:ln>
                <a:solidFill>
                  <a:srgbClr val="1B4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II</a:t>
            </a:r>
            <a:endParaRPr kumimoji="0" lang="lv-LV" sz="9600" b="1" i="0" u="none" strike="noStrike" kern="1200" cap="none" spc="0" normalizeH="0" baseline="0" noProof="0">
              <a:ln>
                <a:noFill/>
              </a:ln>
              <a:solidFill>
                <a:srgbClr val="1B4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BigNum">
            <a:extLst>
              <a:ext uri="{FF2B5EF4-FFF2-40B4-BE49-F238E27FC236}">
                <a16:creationId xmlns:a16="http://schemas.microsoft.com/office/drawing/2014/main" id="{5C431894-EE5F-FF0F-E421-ACDAF5558A7E}"/>
              </a:ext>
            </a:extLst>
          </p:cNvPr>
          <p:cNvSpPr/>
          <p:nvPr/>
        </p:nvSpPr>
        <p:spPr>
          <a:xfrm>
            <a:off x="1001403" y="3350679"/>
            <a:ext cx="3244245" cy="2562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600" b="1" i="0" u="none" strike="noStrike" kern="1200" cap="none" spc="0" normalizeH="0" baseline="0" noProof="0">
                <a:ln>
                  <a:noFill/>
                </a:ln>
                <a:solidFill>
                  <a:srgbClr val="1B4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III</a:t>
            </a:r>
            <a:endParaRPr kumimoji="0" lang="lv-LV" sz="9600" b="1" i="0" u="none" strike="noStrike" kern="1200" cap="none" spc="0" normalizeH="0" baseline="0" noProof="0">
              <a:ln>
                <a:noFill/>
              </a:ln>
              <a:solidFill>
                <a:srgbClr val="1B4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BigNum">
            <a:extLst>
              <a:ext uri="{FF2B5EF4-FFF2-40B4-BE49-F238E27FC236}">
                <a16:creationId xmlns:a16="http://schemas.microsoft.com/office/drawing/2014/main" id="{614D85A6-F40D-97CF-F3A9-7046B8DD0311}"/>
              </a:ext>
            </a:extLst>
          </p:cNvPr>
          <p:cNvSpPr/>
          <p:nvPr/>
        </p:nvSpPr>
        <p:spPr>
          <a:xfrm>
            <a:off x="1001403" y="4515647"/>
            <a:ext cx="3244245" cy="2562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600" b="1" i="0" u="none" strike="noStrike" kern="1200" cap="none" spc="0" normalizeH="0" baseline="0" noProof="0">
                <a:ln>
                  <a:noFill/>
                </a:ln>
                <a:solidFill>
                  <a:srgbClr val="1B4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IV</a:t>
            </a:r>
            <a:endParaRPr kumimoji="0" lang="lv-LV" sz="9600" b="1" i="0" u="none" strike="noStrike" kern="1200" cap="none" spc="0" normalizeH="0" baseline="0" noProof="0">
              <a:ln>
                <a:noFill/>
              </a:ln>
              <a:solidFill>
                <a:srgbClr val="1B4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96038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C2407A656F6F514882F54CB8A364491F" ma:contentTypeVersion="19" ma:contentTypeDescription="Izveidot jaunu dokumentu." ma:contentTypeScope="" ma:versionID="242f00eab09b0aa60f010779450be793">
  <xsd:schema xmlns:xsd="http://www.w3.org/2001/XMLSchema" xmlns:xs="http://www.w3.org/2001/XMLSchema" xmlns:p="http://schemas.microsoft.com/office/2006/metadata/properties" xmlns:ns2="0026d777-7ea2-438a-b84f-f3e74dc1dd91" xmlns:ns3="7e61be5a-9f3f-46c0-883f-80dee6e80e67" targetNamespace="http://schemas.microsoft.com/office/2006/metadata/properties" ma:root="true" ma:fieldsID="588026f7b567cf817561d82b75a8449c" ns2:_="" ns3:_="">
    <xsd:import namespace="0026d777-7ea2-438a-b84f-f3e74dc1dd91"/>
    <xsd:import namespace="7e61be5a-9f3f-46c0-883f-80dee6e80e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6d777-7ea2-438a-b84f-f3e74dc1dd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1be5a-9f3f-46c0-883f-80dee6e80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cd2d846-6611-415c-bd80-53085ffb1b75}" ma:internalName="TaxCatchAll" ma:showField="CatchAllData" ma:web="7e61be5a-9f3f-46c0-883f-80dee6e80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26d777-7ea2-438a-b84f-f3e74dc1dd91">
      <Terms xmlns="http://schemas.microsoft.com/office/infopath/2007/PartnerControls"/>
    </lcf76f155ced4ddcb4097134ff3c332f>
    <TaxCatchAll xmlns="7e61be5a-9f3f-46c0-883f-80dee6e80e67" xsi:nil="true"/>
  </documentManagement>
</p:properties>
</file>

<file path=customXml/itemProps1.xml><?xml version="1.0" encoding="utf-8"?>
<ds:datastoreItem xmlns:ds="http://schemas.openxmlformats.org/officeDocument/2006/customXml" ds:itemID="{68B45D04-4FE9-4272-AE2E-F379A7D33CDE}">
  <ds:schemaRefs>
    <ds:schemaRef ds:uri="0026d777-7ea2-438a-b84f-f3e74dc1dd91"/>
    <ds:schemaRef ds:uri="7e61be5a-9f3f-46c0-883f-80dee6e80e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4EA341-07D4-4777-ABD1-8176167B27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FADDC8-CDA9-4E2C-9F08-D35AA00AE95D}">
  <ds:schemaRefs>
    <ds:schemaRef ds:uri="0026d777-7ea2-438a-b84f-f3e74dc1dd91"/>
    <ds:schemaRef ds:uri="7e61be5a-9f3f-46c0-883f-80dee6e80e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a2d593ad-f07d-4c55-87c8-106c26d6ba08}" enabled="0" method="" siteId="{a2d593ad-f07d-4c55-87c8-106c26d6ba0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138</TotalTime>
  <Words>1884</Words>
  <Application>Microsoft Office PowerPoint</Application>
  <PresentationFormat>Widescreen</PresentationFormat>
  <Paragraphs>226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Avenir Next LT Pro</vt:lpstr>
      <vt:lpstr>Calibri</vt:lpstr>
      <vt:lpstr>Georgia</vt:lpstr>
      <vt:lpstr>Tahoma</vt:lpstr>
      <vt:lpstr>Times New Roman</vt:lpstr>
      <vt:lpstr>Verdana</vt:lpstr>
      <vt:lpstr>Wingdings</vt:lpstr>
      <vt:lpstr>89_Prezentacija_templateLV</vt:lpstr>
      <vt:lpstr>AccentBoxVTI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MP rezolūcijas IKT pārvaldības jomā  16.06.2026.</vt:lpstr>
      <vt:lpstr>A.Kulberga rezolūcija (16.06.2026.) – Visiem ministriem</vt:lpstr>
      <vt:lpstr>A.Kulberga rezolūcija (16.06.2026.) – FM M.Kučinskim</vt:lpstr>
      <vt:lpstr>A.Kulberga rezolūcija (16.06.2026.) – VARAM E.Tavaram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Vineta Brūvere</cp:lastModifiedBy>
  <cp:revision>4</cp:revision>
  <cp:lastPrinted>2026-06-12T13:59:28Z</cp:lastPrinted>
  <dcterms:created xsi:type="dcterms:W3CDTF">2014-11-20T14:46:47Z</dcterms:created>
  <dcterms:modified xsi:type="dcterms:W3CDTF">2026-06-18T07:25:57Z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0x010100C2407A656F6F514882F54CB8A364491F</vt:lpwstr>
  </property>
  <property fmtid="{D5CDD505-2E9C-101B-9397-08002B2CF9AE}" pid="3" name="MediaServiceImageTags">
    <vt:lpwstr/>
  </property>
</Properties>
</file>