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4662" r:id="rId4"/>
    <p:sldId id="4651" r:id="rId5"/>
    <p:sldId id="4652" r:id="rId6"/>
    <p:sldId id="4653" r:id="rId7"/>
    <p:sldId id="4654" r:id="rId8"/>
    <p:sldId id="317" r:id="rId9"/>
    <p:sldId id="4655" r:id="rId10"/>
    <p:sldId id="4657" r:id="rId11"/>
    <p:sldId id="4659" r:id="rId12"/>
    <p:sldId id="4666" r:id="rId13"/>
    <p:sldId id="4661" r:id="rId14"/>
    <p:sldId id="4663" r:id="rId15"/>
    <p:sldId id="4664" r:id="rId16"/>
    <p:sldId id="4665" r:id="rId17"/>
    <p:sldId id="4650" r:id="rId18"/>
  </p:sldIdLst>
  <p:sldSz cx="12192000" cy="6858000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30">
          <p15:clr>
            <a:srgbClr val="A4A3A4"/>
          </p15:clr>
        </p15:guide>
        <p15:guide id="2" pos="1504">
          <p15:clr>
            <a:srgbClr val="A4A3A4"/>
          </p15:clr>
        </p15:guide>
        <p15:guide id="3" pos="3940">
          <p15:clr>
            <a:srgbClr val="A4A3A4"/>
          </p15:clr>
        </p15:guide>
        <p15:guide id="4" orient="horz" pos="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02A"/>
    <a:srgbClr val="FFFFFF"/>
    <a:srgbClr val="E0EF98"/>
    <a:srgbClr val="ECEBC9"/>
    <a:srgbClr val="BED096"/>
    <a:srgbClr val="EAECAD"/>
    <a:srgbClr val="CCDFEE"/>
    <a:srgbClr val="FF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48" autoAdjust="0"/>
  </p:normalViewPr>
  <p:slideViewPr>
    <p:cSldViewPr snapToGrid="0">
      <p:cViewPr>
        <p:scale>
          <a:sx n="60" d="100"/>
          <a:sy n="60" d="100"/>
        </p:scale>
        <p:origin x="884" y="148"/>
      </p:cViewPr>
      <p:guideLst>
        <p:guide orient="horz" pos="1230"/>
        <p:guide pos="1504"/>
        <p:guide pos="3940"/>
        <p:guide orient="horz" pos="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s Linabergs" userId="62286779-ab07-4816-ae11-983e379d2d2c" providerId="ADAL" clId="{9D752CE6-06C5-4703-84D5-F58B08901019}"/>
    <pc:docChg chg="delSld">
      <pc:chgData name="Lauris Linabergs" userId="62286779-ab07-4816-ae11-983e379d2d2c" providerId="ADAL" clId="{9D752CE6-06C5-4703-84D5-F58B08901019}" dt="2024-07-08T05:52:18.221" v="0" actId="47"/>
      <pc:docMkLst>
        <pc:docMk/>
      </pc:docMkLst>
      <pc:sldChg chg="del">
        <pc:chgData name="Lauris Linabergs" userId="62286779-ab07-4816-ae11-983e379d2d2c" providerId="ADAL" clId="{9D752CE6-06C5-4703-84D5-F58B08901019}" dt="2024-07-08T05:52:18.221" v="0" actId="47"/>
        <pc:sldMkLst>
          <pc:docMk/>
          <pc:sldMk cId="1482247703" sldId="258"/>
        </pc:sldMkLst>
      </pc:sldChg>
      <pc:sldChg chg="del">
        <pc:chgData name="Lauris Linabergs" userId="62286779-ab07-4816-ae11-983e379d2d2c" providerId="ADAL" clId="{9D752CE6-06C5-4703-84D5-F58B08901019}" dt="2024-07-08T05:52:18.221" v="0" actId="47"/>
        <pc:sldMkLst>
          <pc:docMk/>
          <pc:sldMk cId="3882797699" sldId="309"/>
        </pc:sldMkLst>
      </pc:sldChg>
      <pc:sldChg chg="del">
        <pc:chgData name="Lauris Linabergs" userId="62286779-ab07-4816-ae11-983e379d2d2c" providerId="ADAL" clId="{9D752CE6-06C5-4703-84D5-F58B08901019}" dt="2024-07-08T05:52:18.221" v="0" actId="47"/>
        <pc:sldMkLst>
          <pc:docMk/>
          <pc:sldMk cId="2063072576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7EFAEA-67A9-46F2-89DE-A15813267C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22BDB-6DF1-4DFF-A86A-BC27C2F19A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DDB413-23AE-4FD9-B128-70BBB3495FFE}" type="datetimeFigureOut">
              <a:rPr lang="lv-LV"/>
              <a:pPr>
                <a:defRPr/>
              </a:pPr>
              <a:t>15.06.2026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11657D-F1BC-4619-8C20-2EC4287BA1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7C91D9-BFAC-4251-8179-5107422E4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BBB24-32A1-4972-9764-4153D29739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6736C-38A2-4250-B959-4811915D0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84FCD5-F6BA-425D-B7E1-1B8D321977B2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258F960-D471-40AD-B615-553F03F650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213F8E3-7C07-4BC3-988D-B5D155D75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34954D6-E368-4C92-8FBE-580FF6905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217062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4C598-449F-69C3-A198-DAF3C2E1E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31071F6-E247-4436-B3D0-8CE2A98A23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267B2FF-3759-92D7-0D61-386072AF0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EBBA04C-73F2-62E0-5F7E-D566BDEA9D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13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78550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182E9-EFC9-1F91-ED02-2DF3C4513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1F0B71D-AFD3-6F9C-9BCF-44A01EE2A6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A57CB8C-90AA-80D9-DBD6-2147F71C8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110F7FB-ADEA-B276-13E9-A8E331EC8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15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80973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CE6A1-4403-0E10-9156-EACAB058F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33FFCE6-CD2E-3871-5882-0106C9A3C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4360DDB-1E17-1DA4-CA17-D4B89F717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D8B81A3-AD1B-ADE9-6A50-74372089A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16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77489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09D63-BCEE-9463-3F68-ABE9201D3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D8A7AB6-E3FD-4770-D949-6AC26E2B0F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CFB938E-E935-964E-4FB7-314039694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CF32D26-6BC3-3EEA-CA3B-B715B5B4B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17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09925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D4DC6-9285-C65F-E8CE-F62C22F9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40CD3C2-513F-33ED-58D2-E200366431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167DBBE-8290-D1B5-A5AB-C804C31E8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57106E9-C854-FD38-D535-E2F96191A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38372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B0D43-D96D-4D01-45C2-94F797DCE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1CB7EA0-77D1-1FD5-7C2B-BA67ED04E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2D665F-C8C2-7C9E-0DF6-C3345AC2F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7665AC9-7C26-947E-760E-DFD5281DC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08539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F3FE2-6A7A-EB21-918C-2907840E8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B2226BC8-7CC8-B977-D8B4-05F11C813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C701588-6B28-80C8-7053-BF0BB0F3C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D528CDA-18C1-2969-F753-11D95C6B51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53985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477C6-8780-5614-E2BA-32DE34BEA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751D29D-3E10-228C-8007-25159B805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12378F0-0D03-1AB3-B6CB-417CF560C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1EB3546-4D09-4065-427C-33B4E497E8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7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60997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31D5B-E798-EFB7-1D96-680964B35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D02FC51-3245-0C62-3CC9-2E07C229A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820BDF1-C845-2725-52BC-DC00EE77E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3E800EC-6C05-AECC-67FC-C51FC0D94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750260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8AFA7-4865-D60F-192A-C24AA3873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6F72F58-9E79-3F95-9866-46AEC81596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5BE07EB-DCD4-E611-FED5-C648102F2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AA671D3-0B45-4854-4CF8-731D4D33B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10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78677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E97F3-59BD-9FE6-878A-24A5958E3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FE1D1E6-D3CB-4820-9767-D3DCD8589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BB6EFAD-5917-68F2-199B-40A9D63EC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90D07DD-FBFD-52FC-5C8B-220621E6B4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11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274272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E4A79-9385-9AAD-6D1F-260554751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9A7E727-7BE3-9D70-6A28-E2D5EE453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A6640FA-CC29-0BAD-C491-6F9B593E2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  <a:p>
            <a:endParaRPr lang="lv-LV" altLang="lv-LV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F8EF7E6-FCF8-51D4-3A6C-3075462AE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6A11C89-A5A2-40A0-A8B6-7CB91AFC4783}" type="slidenum">
              <a:rPr lang="lv-LV" altLang="en-US" smtClean="0"/>
              <a:pPr/>
              <a:t>12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64118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AF3B2330-8D40-4CC7-AACD-7FDE93399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D3125F-3121-44D9-91C0-D1AAEA1AACF9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217BAA24-0938-1212-EFAF-48B88F6DFC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7" y="0"/>
            <a:ext cx="2939845" cy="2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0" y="381000"/>
            <a:ext cx="8128000" cy="1036642"/>
          </a:xfrm>
        </p:spPr>
        <p:txBody>
          <a:bodyPr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3876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92FF160-168F-490B-AC1D-06E99DC56A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A50152C-A5AE-4037-8E77-C398DB665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39875286-5561-EC57-BFF0-9E6F1105C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3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C624CB8-D7E2-446F-853A-AC8E48C8A1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C4748C0-97F6-4124-ABAA-BC179355A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3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679FFAD7-9E25-2B28-4CB3-4C6B0C96C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826A0304-7DE6-484F-9DBB-CC405F9980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EC86103-D66E-4E9A-96C5-D6C35700C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0CCF6CF9-D138-CA5D-4F1A-87F4F29AC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256AB623-E671-40A3-8816-C4F3AC781D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C07DC74-23A1-4829-ADFE-D6078EEF1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E203FFA5-1D36-5611-C122-BC4DB2018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8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2672629-D088-400F-9280-083D0A2D3E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2535878-322B-41E6-819E-6EE0C5A9D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60946E85-E6F8-F79F-301F-E7FBFF54D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913227E-8DB4-4AF7-B2D1-7C8C29588E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88FE3F0-7E1D-4EA7-B976-908B0D460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25E63217-F718-2FEA-3681-4FEBEE042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0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5C0D2F1F-BD73-479C-B027-B3AB99A295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AFD0658-85EC-4BDE-800A-C42156FBE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4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137AFF0A-B088-9B5A-815B-644919980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6" y="-285"/>
            <a:ext cx="1799211" cy="17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3FAA031-9D79-4CB3-A2AE-314FE08CE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green rectangle in a black background&#10;&#10;Description automatically generated">
            <a:extLst>
              <a:ext uri="{FF2B5EF4-FFF2-40B4-BE49-F238E27FC236}">
                <a16:creationId xmlns:a16="http://schemas.microsoft.com/office/drawing/2014/main" id="{A2632C4A-8CA7-A388-4FB5-51EFAED0D0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77" y="0"/>
            <a:ext cx="2939845" cy="2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04DA1C-108B-4B9A-9E15-7AFB00F27D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A6B3FB-7A0A-4DEE-8514-B2571401B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7352-6957-4DCA-8333-0B27B383C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C3402-B4CF-4E0A-B1AC-58845FAEBFE8}" type="datetime1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A068-C847-4FA5-913B-D95A006B8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76D76-89D7-49E5-84B6-872233876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7B9F516-C71F-41B2-988A-4CDDC11D72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6D11E9C-CF79-4D5A-ACC4-7705ED94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25800"/>
            <a:ext cx="10363200" cy="960438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lv-LV" sz="3600" kern="0">
                <a:solidFill>
                  <a:srgbClr val="29702A"/>
                </a:solidFill>
                <a:cs typeface="Times New Roman" panose="02020603050405020304" pitchFamily="18" charset="0"/>
              </a:rPr>
            </a:br>
            <a:br>
              <a:rPr lang="lv-LV" sz="2800" kern="0">
                <a:cs typeface="Times New Roman" panose="02020603050405020304" pitchFamily="18" charset="0"/>
              </a:rPr>
            </a:br>
            <a:br>
              <a:rPr lang="lv-LV" altLang="lv-LV" sz="2800"/>
            </a:br>
            <a:endParaRPr lang="lv-LV" altLang="en-US" sz="2800"/>
          </a:p>
        </p:txBody>
      </p:sp>
      <p:sp>
        <p:nvSpPr>
          <p:cNvPr id="12291" name="Text Placeholder 1">
            <a:extLst>
              <a:ext uri="{FF2B5EF4-FFF2-40B4-BE49-F238E27FC236}">
                <a16:creationId xmlns:a16="http://schemas.microsoft.com/office/drawing/2014/main" id="{9C4C4168-1664-40F9-913D-5774AD39A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3814364"/>
            <a:ext cx="10363200" cy="932028"/>
          </a:xfrm>
        </p:spPr>
        <p:txBody>
          <a:bodyPr>
            <a:spAutoFit/>
          </a:bodyPr>
          <a:lstStyle/>
          <a:p>
            <a:r>
              <a:rPr lang="lv-LV" altLang="lv-LV" sz="2800" b="1" dirty="0">
                <a:solidFill>
                  <a:srgbClr val="29702A"/>
                </a:solidFill>
                <a:latin typeface="Verdana"/>
                <a:ea typeface="Verdana"/>
              </a:rPr>
              <a:t>Pašvaldību jomas </a:t>
            </a:r>
            <a:r>
              <a:rPr lang="lv-LV" altLang="lv-LV" sz="2800" b="1" dirty="0" err="1">
                <a:solidFill>
                  <a:srgbClr val="29702A"/>
                </a:solidFill>
                <a:latin typeface="Verdana"/>
                <a:ea typeface="Verdana"/>
              </a:rPr>
              <a:t>mērķarhitektūra</a:t>
            </a:r>
            <a:endParaRPr lang="lv-LV" altLang="lv-LV" sz="2800" b="1" dirty="0">
              <a:solidFill>
                <a:srgbClr val="29702A"/>
              </a:solidFill>
              <a:latin typeface="Verdana"/>
              <a:ea typeface="Verdana"/>
            </a:endParaRPr>
          </a:p>
          <a:p>
            <a:r>
              <a:rPr lang="lv-LV" altLang="lv-LV" sz="2200" b="1" dirty="0">
                <a:solidFill>
                  <a:srgbClr val="29702A"/>
                </a:solidFill>
                <a:latin typeface="Verdana"/>
                <a:ea typeface="Verdana"/>
              </a:rPr>
              <a:t>v.1.0</a:t>
            </a:r>
          </a:p>
        </p:txBody>
      </p:sp>
      <p:sp>
        <p:nvSpPr>
          <p:cNvPr id="12292" name="Text Placeholder 2">
            <a:extLst>
              <a:ext uri="{FF2B5EF4-FFF2-40B4-BE49-F238E27FC236}">
                <a16:creationId xmlns:a16="http://schemas.microsoft.com/office/drawing/2014/main" id="{BA5D4051-60C8-4C38-95E3-0A5B1D78D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5903913"/>
            <a:ext cx="10363200" cy="639762"/>
          </a:xfrm>
        </p:spPr>
        <p:txBody>
          <a:bodyPr/>
          <a:lstStyle/>
          <a:p>
            <a:r>
              <a:rPr lang="lv-LV" altLang="lv-LV" dirty="0"/>
              <a:t>Rūta Pirta, 17.06.2026</a:t>
            </a:r>
          </a:p>
          <a:p>
            <a:endParaRPr lang="lv-LV" alt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617B1-8527-4F52-EEDA-E5DE0B7D6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BF42544B-3B71-7650-5A76-E52C6CA4C1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10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1EDD987-B0AC-83BB-9D60-90F3A27C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351342" y="1700646"/>
            <a:ext cx="8820870" cy="1036638"/>
          </a:xfrm>
        </p:spPr>
        <p:txBody>
          <a:bodyPr>
            <a:normAutofit/>
          </a:bodyPr>
          <a:lstStyle/>
          <a:p>
            <a:r>
              <a:rPr lang="lv-LV" altLang="en-US" dirty="0"/>
              <a:t>Organizācijas skats: Mērķa</a:t>
            </a:r>
            <a:br>
              <a:rPr lang="lv-LV" altLang="en-US" dirty="0"/>
            </a:br>
            <a:r>
              <a:rPr lang="lv-LV" altLang="en-US" dirty="0"/>
              <a:t>sadarbības modelis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F0D4C-F82A-077F-F157-0B17DAEE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96" y="401484"/>
            <a:ext cx="9341874" cy="62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851BF-D32D-DD55-7883-79B552CBD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E5A4895E-55E0-5B0C-B673-36E76D0153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11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4D777E-CB16-0BF5-E2AC-E8C4BAA9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679383"/>
            <a:ext cx="8820870" cy="1036638"/>
          </a:xfrm>
        </p:spPr>
        <p:txBody>
          <a:bodyPr>
            <a:normAutofit/>
          </a:bodyPr>
          <a:lstStyle/>
          <a:p>
            <a:r>
              <a:rPr lang="lv-LV" altLang="en-US" dirty="0"/>
              <a:t>Tehniskais skats: Informācijas sistēmas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312FB-9161-1D11-AAB6-E254AE204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37" y="1587171"/>
            <a:ext cx="7352440" cy="49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0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A251E-38B1-BC25-B343-637AD5881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AC213E41-0821-E05D-1E63-5A8FB833B8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12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154BB-B9BA-781E-F615-4E89BF8C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23256" y="3253581"/>
            <a:ext cx="5715000" cy="1036638"/>
          </a:xfrm>
        </p:spPr>
        <p:txBody>
          <a:bodyPr>
            <a:normAutofit/>
          </a:bodyPr>
          <a:lstStyle/>
          <a:p>
            <a:r>
              <a:rPr lang="lv-LV" altLang="en-US" dirty="0"/>
              <a:t>Tehniskais skats: Informācijas sistēmu sadarbība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0B53AD-CCCE-4036-0FD9-398460F74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31" y="173037"/>
            <a:ext cx="8044547" cy="65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6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D6D90-CD74-5B57-C415-289D53A8D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9954AB35-8521-CC77-82BA-8241E699DB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13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A3476D-006F-DAD9-08C8-372CA578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679383"/>
            <a:ext cx="8820870" cy="1036638"/>
          </a:xfrm>
        </p:spPr>
        <p:txBody>
          <a:bodyPr>
            <a:normAutofit/>
          </a:bodyPr>
          <a:lstStyle/>
          <a:p>
            <a:r>
              <a:rPr lang="lv-LV" altLang="en-US" dirty="0"/>
              <a:t>Tehniskais skats: IKT infrastruktūra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D0636C-82A6-9D8C-0721-57B4426DD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888734"/>
            <a:ext cx="8482458" cy="486085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</a:pPr>
            <a:r>
              <a:rPr lang="lv-LV" dirty="0"/>
              <a:t>Pārskata periodā ir paredzams, ka pašvaldību informācijas sistēmas (VPS, citas) tiks pakāpeniski pārceltas uz VESPC resursiem, izmantojot VESPC piedāvātos pakalpojumus.</a:t>
            </a:r>
            <a:endParaRPr lang="lv-LV" sz="1800" i="1" dirty="0">
              <a:solidFill>
                <a:srgbClr val="29702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220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5687A-F8CA-1E99-6B3B-A54CE8BE6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7E2A17-1DFE-EA7A-E361-F6CC543588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B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455FF-B9CA-D0DF-B274-0FAB9A824E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8FE3F0-7E1D-4EA7-B976-908B0D4601A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118DA-6584-2A03-1FA1-FC34724ED49A}"/>
              </a:ext>
            </a:extLst>
          </p:cNvPr>
          <p:cNvSpPr txBox="1"/>
          <p:nvPr/>
        </p:nvSpPr>
        <p:spPr>
          <a:xfrm>
            <a:off x="1181981" y="2276856"/>
            <a:ext cx="61620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400" dirty="0" err="1">
                <a:latin typeface="Veranda"/>
              </a:rPr>
              <a:t>Mērķarhitektūras</a:t>
            </a:r>
            <a:r>
              <a:rPr lang="lv-LV" sz="4400" dirty="0">
                <a:latin typeface="Veranda"/>
              </a:rPr>
              <a:t> ieviešanas ceļa karte</a:t>
            </a:r>
            <a:endParaRPr lang="en-US" sz="4400" dirty="0">
              <a:latin typeface="Veranda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C136B58-5C2B-4225-B814-18F2A6F82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r="49043"/>
          <a:stretch/>
        </p:blipFill>
        <p:spPr bwMode="auto">
          <a:xfrm>
            <a:off x="8028594" y="0"/>
            <a:ext cx="4163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7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0A5F2-07CD-4EAA-FD06-4F42D1505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6ABA8868-7A61-8C7E-EA3C-77278B2279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15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101ECE-C38D-8A03-FF37-21570184F81C}"/>
              </a:ext>
            </a:extLst>
          </p:cNvPr>
          <p:cNvSpPr/>
          <p:nvPr/>
        </p:nvSpPr>
        <p:spPr>
          <a:xfrm>
            <a:off x="0" y="0"/>
            <a:ext cx="6836735" cy="2753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5EA16-C5DB-C8C6-D101-FB0854A9B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04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BD230-9E42-DDBD-796B-22FFDAF2E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E090C9C-C1D3-AF79-98C9-6DF5C40BE6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16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D7F84B-6F10-C8B7-F8EE-A1F29E39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59" y="130747"/>
            <a:ext cx="8820870" cy="1036638"/>
          </a:xfrm>
        </p:spPr>
        <p:txBody>
          <a:bodyPr>
            <a:normAutofit/>
          </a:bodyPr>
          <a:lstStyle/>
          <a:p>
            <a:r>
              <a:rPr lang="lv-LV" altLang="en-US" dirty="0"/>
              <a:t>Mijiedarbība ar citām jomām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FA414F-24CC-74C9-FA7D-0D69BF59A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37" y="1167385"/>
            <a:ext cx="9654363" cy="53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90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E929C-ADA7-A485-31A5-4EF147A28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124A8-B89A-4554-450F-3C96A8C36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lv-LV" sz="3800" b="1" dirty="0"/>
              <a:t>Paldies par uzmanību!</a:t>
            </a:r>
            <a:endParaRPr lang="en-US" sz="38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29AD6-AE91-8D87-B04C-E09770A5E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/>
              <a:t>ruta.pirta@rtu.lv</a:t>
            </a:r>
            <a:endParaRPr lang="en-US" dirty="0"/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C147DC09-6AE6-BE54-F3B9-6B0107B128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85600" y="6324600"/>
            <a:ext cx="40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17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2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9A6552EF-C5CB-46AE-9B77-9078BFD61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167" y="1931872"/>
            <a:ext cx="6892662" cy="458826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3000"/>
              </a:spcAft>
              <a:buClr>
                <a:srgbClr val="29702A"/>
              </a:buClr>
            </a:pPr>
            <a:r>
              <a:rPr lang="lv-LV" b="0" i="0" dirty="0">
                <a:solidFill>
                  <a:srgbClr val="212529"/>
                </a:solidFill>
                <a:effectLst/>
              </a:rPr>
              <a:t>Jomas vispārīgs raksturojums</a:t>
            </a:r>
          </a:p>
          <a:p>
            <a:pPr>
              <a:lnSpc>
                <a:spcPct val="107000"/>
              </a:lnSpc>
              <a:spcAft>
                <a:spcPts val="3000"/>
              </a:spcAft>
              <a:buClr>
                <a:srgbClr val="29702A"/>
              </a:buClr>
            </a:pPr>
            <a:r>
              <a:rPr lang="lv-LV" b="0" i="0" dirty="0">
                <a:solidFill>
                  <a:srgbClr val="212529"/>
                </a:solidFill>
                <a:effectLst/>
              </a:rPr>
              <a:t>Jomas </a:t>
            </a:r>
            <a:r>
              <a:rPr lang="lv-LV" b="0" i="0" dirty="0" err="1">
                <a:solidFill>
                  <a:srgbClr val="212529"/>
                </a:solidFill>
                <a:effectLst/>
              </a:rPr>
              <a:t>mērķarhitektūra</a:t>
            </a:r>
            <a:endParaRPr lang="lv-LV" b="0" i="0" dirty="0">
              <a:solidFill>
                <a:srgbClr val="212529"/>
              </a:solidFill>
              <a:effectLst/>
            </a:endParaRPr>
          </a:p>
          <a:p>
            <a:pPr>
              <a:lnSpc>
                <a:spcPct val="107000"/>
              </a:lnSpc>
              <a:spcAft>
                <a:spcPts val="1800"/>
              </a:spcAft>
              <a:buClr>
                <a:srgbClr val="29702A"/>
              </a:buClr>
            </a:pPr>
            <a:r>
              <a:rPr lang="lv-LV" dirty="0">
                <a:solidFill>
                  <a:srgbClr val="212529"/>
                </a:solidFill>
              </a:rPr>
              <a:t>Jomas </a:t>
            </a:r>
            <a:r>
              <a:rPr lang="lv-LV" dirty="0" err="1">
                <a:solidFill>
                  <a:srgbClr val="212529"/>
                </a:solidFill>
              </a:rPr>
              <a:t>mērķarhitektūras</a:t>
            </a:r>
            <a:r>
              <a:rPr lang="lv-LV" dirty="0">
                <a:solidFill>
                  <a:srgbClr val="212529"/>
                </a:solidFill>
              </a:rPr>
              <a:t> ieviešanas ceļa karte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C0E119F0-70D3-4F3B-ABF6-68C67584D2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2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117FDF-1331-AF19-474C-E1029DEA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679383"/>
            <a:ext cx="8128000" cy="1036638"/>
          </a:xfrm>
        </p:spPr>
        <p:txBody>
          <a:bodyPr>
            <a:normAutofit/>
          </a:bodyPr>
          <a:lstStyle/>
          <a:p>
            <a:r>
              <a:rPr lang="lv-LV" dirty="0"/>
              <a:t>Prezentācijas saturs</a:t>
            </a:r>
            <a:endParaRPr lang="lv-LV" altLang="en-US" dirty="0"/>
          </a:p>
        </p:txBody>
      </p:sp>
      <p:sp>
        <p:nvSpPr>
          <p:cNvPr id="2" name="Pentagon 8">
            <a:extLst>
              <a:ext uri="{FF2B5EF4-FFF2-40B4-BE49-F238E27FC236}">
                <a16:creationId xmlns:a16="http://schemas.microsoft.com/office/drawing/2014/main" id="{978C2EE7-614D-D652-27A1-B467AF41E6E9}"/>
              </a:ext>
            </a:extLst>
          </p:cNvPr>
          <p:cNvSpPr/>
          <p:nvPr/>
        </p:nvSpPr>
        <p:spPr>
          <a:xfrm>
            <a:off x="2453513" y="1885252"/>
            <a:ext cx="1781175" cy="546100"/>
          </a:xfrm>
          <a:prstGeom prst="homePlate">
            <a:avLst/>
          </a:prstGeom>
          <a:solidFill>
            <a:srgbClr val="EAE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600" b="1" dirty="0">
                <a:solidFill>
                  <a:srgbClr val="29702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01</a:t>
            </a:r>
            <a:endParaRPr lang="lv-LV" altLang="lv-LV" dirty="0">
              <a:solidFill>
                <a:srgbClr val="29702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Pentagon 8">
            <a:extLst>
              <a:ext uri="{FF2B5EF4-FFF2-40B4-BE49-F238E27FC236}">
                <a16:creationId xmlns:a16="http://schemas.microsoft.com/office/drawing/2014/main" id="{D5A965C0-B83E-5E60-D5FF-7F1435AFAB1D}"/>
              </a:ext>
            </a:extLst>
          </p:cNvPr>
          <p:cNvSpPr/>
          <p:nvPr/>
        </p:nvSpPr>
        <p:spPr>
          <a:xfrm>
            <a:off x="2453512" y="2632012"/>
            <a:ext cx="1781175" cy="546100"/>
          </a:xfrm>
          <a:prstGeom prst="homePlate">
            <a:avLst/>
          </a:prstGeom>
          <a:solidFill>
            <a:srgbClr val="EAE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600" b="1" dirty="0">
                <a:solidFill>
                  <a:srgbClr val="29702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02</a:t>
            </a:r>
            <a:endParaRPr lang="lv-LV" altLang="lv-LV" dirty="0">
              <a:solidFill>
                <a:srgbClr val="29702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8">
            <a:extLst>
              <a:ext uri="{FF2B5EF4-FFF2-40B4-BE49-F238E27FC236}">
                <a16:creationId xmlns:a16="http://schemas.microsoft.com/office/drawing/2014/main" id="{8B23E669-4D40-D946-198B-0916C9DF5EEA}"/>
              </a:ext>
            </a:extLst>
          </p:cNvPr>
          <p:cNvSpPr/>
          <p:nvPr/>
        </p:nvSpPr>
        <p:spPr>
          <a:xfrm>
            <a:off x="2453511" y="3421762"/>
            <a:ext cx="1781175" cy="546100"/>
          </a:xfrm>
          <a:prstGeom prst="homePlate">
            <a:avLst/>
          </a:prstGeom>
          <a:solidFill>
            <a:srgbClr val="EAE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altLang="lv-LV" sz="1600" b="1" dirty="0">
                <a:solidFill>
                  <a:srgbClr val="29702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03</a:t>
            </a:r>
            <a:endParaRPr lang="lv-LV" altLang="lv-LV" dirty="0">
              <a:solidFill>
                <a:srgbClr val="29702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3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BD8BA-9E54-0B58-D35F-E5F45FA45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E14520-4339-30F3-3C05-10D0A6B49C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B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3F21C-FFDC-068A-7892-8DF0C89FB8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8FE3F0-7E1D-4EA7-B976-908B0D4601A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FAC5E-9471-A42E-3836-2F00773CF8BF}"/>
              </a:ext>
            </a:extLst>
          </p:cNvPr>
          <p:cNvSpPr txBox="1"/>
          <p:nvPr/>
        </p:nvSpPr>
        <p:spPr>
          <a:xfrm>
            <a:off x="1181981" y="2276856"/>
            <a:ext cx="61620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400" dirty="0">
                <a:latin typeface="Veranda"/>
              </a:rPr>
              <a:t>Jomas vispārīgs raksturojums </a:t>
            </a:r>
            <a:endParaRPr lang="en-US" sz="4400" dirty="0">
              <a:latin typeface="Veranda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9EFAA07-EA06-A5D1-9811-51247715C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r="49043"/>
          <a:stretch/>
        </p:blipFill>
        <p:spPr bwMode="auto">
          <a:xfrm>
            <a:off x="8028594" y="0"/>
            <a:ext cx="4163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3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967AD-CBFC-5037-64FD-3914C1611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011BF47B-1FDD-0B24-D984-84C2A5EB65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4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27E2DE-52C0-9D55-C350-4546B4D7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679383"/>
            <a:ext cx="8820870" cy="1036638"/>
          </a:xfrm>
        </p:spPr>
        <p:txBody>
          <a:bodyPr>
            <a:normAutofit/>
          </a:bodyPr>
          <a:lstStyle/>
          <a:p>
            <a:r>
              <a:rPr lang="lv-LV" altLang="en-US" dirty="0"/>
              <a:t>Jomas tvērums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F54901-F1AF-91E5-9213-B9F8A0BC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888734"/>
            <a:ext cx="8482458" cy="486085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dirty="0"/>
              <a:t>Tvērums: pašvaldību autonomo funkciju un deleģēto uzdevumu digitālais atbalsts, pašvaldību sadarbība ar valsts pārvaldes iestādēm un nozaru digitālo risinājumu izmantošana.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dirty="0"/>
              <a:t>Primāri apskatīts pašvaldību jomas </a:t>
            </a:r>
            <a:r>
              <a:rPr lang="lv-LV" dirty="0" err="1"/>
              <a:t>mērķarhitektūras</a:t>
            </a:r>
            <a:r>
              <a:rPr lang="lv-LV" dirty="0"/>
              <a:t> tehnoloģiskais skats, koncentrējoties uz digitālo risinājumu modernizāciju, datu apmaiņas automatizāciju un drošības prasību </a:t>
            </a:r>
            <a:r>
              <a:rPr lang="lv-LV" dirty="0" err="1"/>
              <a:t>iespējošanu</a:t>
            </a:r>
            <a:r>
              <a:rPr lang="lv-LV" dirty="0"/>
              <a:t>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lv-LV" dirty="0"/>
              <a:t>Juridiskā un organizatoriskā skata attīstība aplūkota konceptuāli, jo tā ir tieši saistīta ar valsts līmeņa normatīvās, institucionālās un funkcionālās vides izmaiņām, tostarp atbildību sadalījumu starp valsti un pašvaldībām.</a:t>
            </a:r>
            <a:endParaRPr lang="en-US" dirty="0"/>
          </a:p>
          <a:p>
            <a:pPr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</a:pPr>
            <a:endParaRPr lang="lv-LV" sz="1800" i="1" dirty="0">
              <a:solidFill>
                <a:srgbClr val="29702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567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48B53-5A1B-52AF-6CBA-1995F62EA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10350AE-181C-D7C0-8733-E9AC48569B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5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B352D8-29BE-F38B-B2A2-5FEE6B25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679383"/>
            <a:ext cx="8820870" cy="1036638"/>
          </a:xfrm>
        </p:spPr>
        <p:txBody>
          <a:bodyPr>
            <a:normAutofit/>
          </a:bodyPr>
          <a:lstStyle/>
          <a:p>
            <a:r>
              <a:rPr lang="lv-LV" altLang="en-US" dirty="0"/>
              <a:t>Esošās situācijas būtiskākie izaicinājumi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6CB8E5-2CB0-EF9F-E59B-7C3C0117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888734"/>
            <a:ext cx="8482458" cy="4860858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Arial" panose="020B0604020202020204" pitchFamily="34" charset="0"/>
              <a:buChar char="•"/>
            </a:pPr>
            <a:r>
              <a:rPr lang="lv-LV" dirty="0"/>
              <a:t>Mantotās sistēmas, novecojušas tehnoloģijas un liela tehnoloģiskā daudzveidība. 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Arial" panose="020B0604020202020204" pitchFamily="34" charset="0"/>
              <a:buChar char="•"/>
            </a:pPr>
            <a:r>
              <a:rPr lang="lv-LV" dirty="0"/>
              <a:t>Procesu standartizācijas līmenis pašvaldībās ir nevienmērīgs. 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Arial" panose="020B0604020202020204" pitchFamily="34" charset="0"/>
              <a:buChar char="•"/>
            </a:pPr>
            <a:r>
              <a:rPr lang="lv-LV" dirty="0"/>
              <a:t>Atsevišķām pašvaldību funkcijām/uzdevumiem nav pieejami vienoti digitālie risinājumi.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Arial" panose="020B0604020202020204" pitchFamily="34" charset="0"/>
              <a:buChar char="•"/>
            </a:pPr>
            <a:r>
              <a:rPr lang="lv-LV" dirty="0"/>
              <a:t>Nav vienotas vīzijas par to, kuri risinājumi jāattīsta valsts līmenī, kuri – pašvaldību koplietošanas līmenī, un kuri var palikt decentralizēti katras pašvaldības kompetencē. 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Arial" panose="020B0604020202020204" pitchFamily="34" charset="0"/>
              <a:buChar char="•"/>
            </a:pPr>
            <a:r>
              <a:rPr lang="lv-LV" dirty="0"/>
              <a:t>Ierobežoti resursi, kompetences un pieejamais finansējums IKT risinājumu attīstībai, īpaši mazajās pašvaldībās. 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Arial" panose="020B0604020202020204" pitchFamily="34" charset="0"/>
              <a:buChar char="•"/>
            </a:pPr>
            <a:r>
              <a:rPr lang="lv-LV" dirty="0"/>
              <a:t>Pašvaldību digitālo risinājumu attīstība nereti tiek virzīta no tehnoloģiju piegādātāju piedāvājuma.</a:t>
            </a:r>
            <a:endParaRPr lang="en-US" dirty="0"/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Clr>
                <a:srgbClr val="29702A"/>
              </a:buClr>
              <a:buFont typeface="Arial" panose="020B0604020202020204" pitchFamily="34" charset="0"/>
              <a:buChar char="•"/>
            </a:pPr>
            <a:endParaRPr lang="lv-LV" sz="1800" i="1" dirty="0">
              <a:solidFill>
                <a:srgbClr val="29702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638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F2079-6345-C94A-908A-22E5D7187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A9A1A170-9E49-D8CB-EFF0-4610F8EB6A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6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787B5B-9D48-9072-8619-E8FD5CBA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679383"/>
            <a:ext cx="8820870" cy="1036638"/>
          </a:xfrm>
        </p:spPr>
        <p:txBody>
          <a:bodyPr>
            <a:normAutofit/>
          </a:bodyPr>
          <a:lstStyle/>
          <a:p>
            <a:r>
              <a:rPr lang="lv-LV" altLang="en-US" dirty="0"/>
              <a:t>Jomas attīstības mērķi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03EF4E-E98E-FDF0-B06A-0C1A96D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888734"/>
            <a:ext cx="8991600" cy="4860858"/>
          </a:xfrm>
        </p:spPr>
        <p:txBody>
          <a:bodyPr>
            <a:normAutofit/>
          </a:bodyPr>
          <a:lstStyle/>
          <a:p>
            <a:pPr algn="just"/>
            <a:r>
              <a:rPr lang="lv-LV" b="1" dirty="0" err="1"/>
              <a:t>Virsmērķis</a:t>
            </a:r>
            <a:r>
              <a:rPr lang="lv-LV" b="1" dirty="0"/>
              <a:t>: </a:t>
            </a:r>
            <a:r>
              <a:rPr lang="lv-LV" dirty="0"/>
              <a:t>Izveidot vienotu, </a:t>
            </a:r>
            <a:r>
              <a:rPr lang="lv-LV" dirty="0" err="1"/>
              <a:t>sadarbspējīgu</a:t>
            </a:r>
            <a:r>
              <a:rPr lang="lv-LV" dirty="0"/>
              <a:t>, drošu un datos balstītu pašvaldību digitālās pārvaldes ekosistēmu, kas nodrošina efektīvu funkciju izpildi, kvalitatīvus pakalpojumus, kā arī koordinētu sadarbību starp pašvaldību un valsts risinājumiem.</a:t>
            </a:r>
          </a:p>
          <a:p>
            <a:endParaRPr lang="lv-LV" dirty="0"/>
          </a:p>
          <a:p>
            <a:r>
              <a:rPr lang="lv-LV" b="1" dirty="0"/>
              <a:t>Mērķi:</a:t>
            </a:r>
          </a:p>
          <a:p>
            <a:pPr lvl="0"/>
            <a:r>
              <a:rPr lang="lv-LV" b="1" dirty="0"/>
              <a:t>M1. </a:t>
            </a:r>
            <a:r>
              <a:rPr lang="lv-LV" dirty="0"/>
              <a:t>Harmonizēt pašvaldību un valsts līmeņa procesus un risinājumus.</a:t>
            </a:r>
            <a:br>
              <a:rPr lang="lv-LV" dirty="0"/>
            </a:br>
            <a:r>
              <a:rPr lang="lv-LV" b="1" dirty="0"/>
              <a:t>M2. </a:t>
            </a:r>
            <a:r>
              <a:rPr lang="lv-LV" dirty="0"/>
              <a:t>Stiprināt pašvaldību IKT pārvaldības spējas kompetenču centrā/</a:t>
            </a:r>
            <a:r>
              <a:rPr lang="lv-LV" dirty="0" err="1"/>
              <a:t>os</a:t>
            </a:r>
            <a:r>
              <a:rPr lang="lv-LV" dirty="0"/>
              <a:t>.</a:t>
            </a:r>
            <a:br>
              <a:rPr lang="lv-LV" dirty="0"/>
            </a:br>
            <a:r>
              <a:rPr lang="lv-LV" b="1" dirty="0"/>
              <a:t>M3. </a:t>
            </a:r>
            <a:r>
              <a:rPr lang="lv-LV" dirty="0"/>
              <a:t>Nodrošināt drošu, ilgtspējīgu un </a:t>
            </a:r>
            <a:r>
              <a:rPr lang="lv-LV" dirty="0" err="1"/>
              <a:t>sadarbspējīgu</a:t>
            </a:r>
            <a:r>
              <a:rPr lang="lv-LV" dirty="0"/>
              <a:t> pašvaldību digitālo vidi.</a:t>
            </a:r>
            <a:br>
              <a:rPr lang="lv-LV" dirty="0"/>
            </a:br>
            <a:r>
              <a:rPr lang="lv-LV" b="1" dirty="0"/>
              <a:t>M4. </a:t>
            </a:r>
            <a:r>
              <a:rPr lang="lv-LV" dirty="0"/>
              <a:t>Nodrošināt vienotu un kvalitatīvu pašvaldību datu apriti.</a:t>
            </a:r>
            <a:br>
              <a:rPr lang="lv-LV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3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38FCA-FC4E-93B2-7504-6E265C3B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E0B69F6E-A535-672C-7F78-FF73160189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7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570DE2-6DCF-5504-E8D6-5B68165A8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679383"/>
            <a:ext cx="8820870" cy="1036638"/>
          </a:xfrm>
        </p:spPr>
        <p:txBody>
          <a:bodyPr>
            <a:normAutofit/>
          </a:bodyPr>
          <a:lstStyle/>
          <a:p>
            <a:r>
              <a:rPr lang="lv-LV" altLang="en-US" dirty="0"/>
              <a:t>Jomas arhitektūras principi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F54132-B453-5E17-E47F-CEFA63C57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5" b="9906"/>
          <a:stretch>
            <a:fillRect/>
          </a:stretch>
        </p:blipFill>
        <p:spPr>
          <a:xfrm>
            <a:off x="1406544" y="1945760"/>
            <a:ext cx="9972656" cy="3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2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3D3652-834A-5F89-3327-EF04446EAA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B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3B057-85EC-91DA-2928-12C8722B41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8FE3F0-7E1D-4EA7-B976-908B0D4601A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B4C74-31B3-8C16-8733-C5EE17C45672}"/>
              </a:ext>
            </a:extLst>
          </p:cNvPr>
          <p:cNvSpPr txBox="1"/>
          <p:nvPr/>
        </p:nvSpPr>
        <p:spPr>
          <a:xfrm>
            <a:off x="1181981" y="2276856"/>
            <a:ext cx="61620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400" dirty="0">
                <a:latin typeface="Veranda"/>
              </a:rPr>
              <a:t>Jomas </a:t>
            </a:r>
            <a:r>
              <a:rPr lang="lv-LV" sz="4400" dirty="0" err="1">
                <a:latin typeface="Veranda"/>
              </a:rPr>
              <a:t>mērķarhitektūra</a:t>
            </a:r>
            <a:endParaRPr lang="en-US" sz="4400" dirty="0">
              <a:latin typeface="Veranda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F4F6F19-E43E-225D-6E03-2D1E7D4BC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8" r="49043"/>
          <a:stretch/>
        </p:blipFill>
        <p:spPr bwMode="auto">
          <a:xfrm>
            <a:off x="8028594" y="0"/>
            <a:ext cx="4163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1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E0F26-1E2E-E7DF-0733-EC1C11D57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095544CC-C022-CE0D-4E83-1E62B9892A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C62FA4-AA9F-4385-9A54-92AD42774A63}" type="slidenum">
              <a:rPr lang="en-US" altLang="en-US" sz="1000" smtClean="0">
                <a:solidFill>
                  <a:srgbClr val="898989"/>
                </a:solidFill>
                <a:latin typeface="Verdana" panose="020B0604030504040204" pitchFamily="34" charset="0"/>
              </a:rPr>
              <a:pPr/>
              <a:t>9</a:t>
            </a:fld>
            <a:endParaRPr lang="en-US" altLang="en-US" sz="10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20690C-B055-6379-1517-B2658B6F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679383"/>
            <a:ext cx="8820870" cy="1036638"/>
          </a:xfrm>
        </p:spPr>
        <p:txBody>
          <a:bodyPr>
            <a:normAutofit/>
          </a:bodyPr>
          <a:lstStyle/>
          <a:p>
            <a:r>
              <a:rPr lang="lv-LV" altLang="en-US" dirty="0"/>
              <a:t>Juridiskais skats: izvērtējamās izmaiņas jomas regulējumā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EB3B7-65BD-8A45-D5BF-DD38E3E66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835144"/>
            <a:ext cx="7500679" cy="42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77674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361</TotalTime>
  <Words>394</Words>
  <Application>Microsoft Office PowerPoint</Application>
  <PresentationFormat>Widescreen</PresentationFormat>
  <Paragraphs>117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Veranda</vt:lpstr>
      <vt:lpstr>Verdana</vt:lpstr>
      <vt:lpstr>89_Prezentacija_templateLV</vt:lpstr>
      <vt:lpstr>   </vt:lpstr>
      <vt:lpstr>Prezentācijas saturs</vt:lpstr>
      <vt:lpstr>PowerPoint Presentation</vt:lpstr>
      <vt:lpstr>Jomas tvērums</vt:lpstr>
      <vt:lpstr>Esošās situācijas būtiskākie izaicinājumi</vt:lpstr>
      <vt:lpstr>Jomas attīstības mērķi</vt:lpstr>
      <vt:lpstr>Jomas arhitektūras principi</vt:lpstr>
      <vt:lpstr>PowerPoint Presentation</vt:lpstr>
      <vt:lpstr>Juridiskais skats: izvērtējamās izmaiņas jomas regulējumā</vt:lpstr>
      <vt:lpstr>Organizācijas skats: Mērķa sadarbības modelis</vt:lpstr>
      <vt:lpstr>Tehniskais skats: Informācijas sistēmas</vt:lpstr>
      <vt:lpstr>Tehniskais skats: Informācijas sistēmu sadarbība</vt:lpstr>
      <vt:lpstr>Tehniskais skats: IKT infrastruktūra</vt:lpstr>
      <vt:lpstr>PowerPoint Presentation</vt:lpstr>
      <vt:lpstr>PowerPoint Presentation</vt:lpstr>
      <vt:lpstr>Mijiedarbība ar citām jomām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Rūta Pirta</cp:lastModifiedBy>
  <cp:revision>75</cp:revision>
  <dcterms:created xsi:type="dcterms:W3CDTF">2014-11-20T14:46:47Z</dcterms:created>
  <dcterms:modified xsi:type="dcterms:W3CDTF">2026-06-15T17:23:19Z</dcterms:modified>
</cp:coreProperties>
</file>