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11576" r:id="rId5"/>
    <p:sldId id="11800" r:id="rId6"/>
    <p:sldId id="11748" r:id="rId7"/>
    <p:sldId id="11742" r:id="rId8"/>
    <p:sldId id="11791" r:id="rId9"/>
    <p:sldId id="11802" r:id="rId10"/>
    <p:sldId id="11803" r:id="rId11"/>
    <p:sldId id="11792" r:id="rId12"/>
    <p:sldId id="11743" r:id="rId13"/>
    <p:sldId id="11790" r:id="rId14"/>
    <p:sldId id="11744" r:id="rId15"/>
    <p:sldId id="11745" r:id="rId16"/>
    <p:sldId id="11749" r:id="rId17"/>
    <p:sldId id="11770" r:id="rId18"/>
    <p:sldId id="11762" r:id="rId19"/>
    <p:sldId id="11747" r:id="rId20"/>
    <p:sldId id="11801" r:id="rId21"/>
    <p:sldId id="308" r:id="rId22"/>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DEDE"/>
    <a:srgbClr val="000066"/>
    <a:srgbClr val="CB0F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011" autoAdjust="0"/>
    <p:restoredTop sz="86740" autoAdjust="0"/>
  </p:normalViewPr>
  <p:slideViewPr>
    <p:cSldViewPr snapToGrid="0">
      <p:cViewPr>
        <p:scale>
          <a:sx n="66" d="100"/>
          <a:sy n="66" d="100"/>
        </p:scale>
        <p:origin x="208" y="-32"/>
      </p:cViewPr>
      <p:guideLst/>
    </p:cSldViewPr>
  </p:slideViewPr>
  <p:notesTextViewPr>
    <p:cViewPr>
      <p:scale>
        <a:sx n="1" d="1"/>
        <a:sy n="1" d="1"/>
      </p:scale>
      <p:origin x="0" y="0"/>
    </p:cViewPr>
  </p:notesTextViewPr>
  <p:sorterViewPr>
    <p:cViewPr>
      <p:scale>
        <a:sx n="38" d="100"/>
        <a:sy n="38"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iba Danovska" userId="ac87c295-27e2-4dd4-b20f-ac8754ff32f1" providerId="ADAL" clId="{538DB45D-44A3-4A7C-9A0B-5C7E23971DC5}"/>
    <pc:docChg chg="custSel modSld">
      <pc:chgData name="Baiba Danovska" userId="ac87c295-27e2-4dd4-b20f-ac8754ff32f1" providerId="ADAL" clId="{538DB45D-44A3-4A7C-9A0B-5C7E23971DC5}" dt="2026-06-16T13:37:38.122" v="28" actId="478"/>
      <pc:docMkLst>
        <pc:docMk/>
      </pc:docMkLst>
      <pc:sldChg chg="delSp mod">
        <pc:chgData name="Baiba Danovska" userId="ac87c295-27e2-4dd4-b20f-ac8754ff32f1" providerId="ADAL" clId="{538DB45D-44A3-4A7C-9A0B-5C7E23971DC5}" dt="2026-06-16T13:37:38.122" v="28" actId="478"/>
        <pc:sldMkLst>
          <pc:docMk/>
          <pc:sldMk cId="1062841715" sldId="308"/>
        </pc:sldMkLst>
        <pc:spChg chg="del">
          <ac:chgData name="Baiba Danovska" userId="ac87c295-27e2-4dd4-b20f-ac8754ff32f1" providerId="ADAL" clId="{538DB45D-44A3-4A7C-9A0B-5C7E23971DC5}" dt="2026-06-16T13:37:38.122" v="28" actId="478"/>
          <ac:spMkLst>
            <pc:docMk/>
            <pc:sldMk cId="1062841715" sldId="308"/>
            <ac:spMk id="3" creationId="{8620E691-F35B-EF32-AD40-44EBF51BF3A1}"/>
          </ac:spMkLst>
        </pc:spChg>
      </pc:sldChg>
      <pc:sldChg chg="modSp mod">
        <pc:chgData name="Baiba Danovska" userId="ac87c295-27e2-4dd4-b20f-ac8754ff32f1" providerId="ADAL" clId="{538DB45D-44A3-4A7C-9A0B-5C7E23971DC5}" dt="2026-06-16T12:48:35.432" v="10" actId="6549"/>
        <pc:sldMkLst>
          <pc:docMk/>
          <pc:sldMk cId="3063323636" sldId="11742"/>
        </pc:sldMkLst>
        <pc:spChg chg="mod">
          <ac:chgData name="Baiba Danovska" userId="ac87c295-27e2-4dd4-b20f-ac8754ff32f1" providerId="ADAL" clId="{538DB45D-44A3-4A7C-9A0B-5C7E23971DC5}" dt="2026-06-16T12:48:35.432" v="10" actId="6549"/>
          <ac:spMkLst>
            <pc:docMk/>
            <pc:sldMk cId="3063323636" sldId="11742"/>
            <ac:spMk id="7" creationId="{6378E343-AECE-884A-976F-F9CF3D0CB844}"/>
          </ac:spMkLst>
        </pc:spChg>
      </pc:sldChg>
      <pc:sldChg chg="modSp mod">
        <pc:chgData name="Baiba Danovska" userId="ac87c295-27e2-4dd4-b20f-ac8754ff32f1" providerId="ADAL" clId="{538DB45D-44A3-4A7C-9A0B-5C7E23971DC5}" dt="2026-06-16T13:11:39.614" v="27" actId="20577"/>
        <pc:sldMkLst>
          <pc:docMk/>
          <pc:sldMk cId="1024103001" sldId="11801"/>
        </pc:sldMkLst>
        <pc:spChg chg="mod">
          <ac:chgData name="Baiba Danovska" userId="ac87c295-27e2-4dd4-b20f-ac8754ff32f1" providerId="ADAL" clId="{538DB45D-44A3-4A7C-9A0B-5C7E23971DC5}" dt="2026-06-16T13:11:39.614" v="27" actId="20577"/>
          <ac:spMkLst>
            <pc:docMk/>
            <pc:sldMk cId="1024103001" sldId="11801"/>
            <ac:spMk id="6" creationId="{A13497AD-D8CD-55E2-1CD4-53DF13257D3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Lapa1!$B$1</c:f>
              <c:strCache>
                <c:ptCount val="1"/>
                <c:pt idx="0">
                  <c:v>Pirms </c:v>
                </c:pt>
              </c:strCache>
            </c:strRef>
          </c:tx>
          <c:spPr>
            <a:solidFill>
              <a:srgbClr val="DEDEDE"/>
            </a:solidFill>
            <a:ln>
              <a:noFill/>
            </a:ln>
            <a:effectLst/>
          </c:spPr>
          <c:invertIfNegative val="0"/>
          <c:cat>
            <c:strRef>
              <c:f>Lapa1!$A$2:$A$11</c:f>
              <c:strCache>
                <c:ptCount val="10"/>
                <c:pt idx="0">
                  <c:v>Kopā</c:v>
                </c:pt>
                <c:pt idx="1">
                  <c:v>HoP personāls</c:v>
                </c:pt>
                <c:pt idx="2">
                  <c:v>HoP personāls +</c:v>
                </c:pt>
                <c:pt idx="3">
                  <c:v>HoP DLU</c:v>
                </c:pt>
                <c:pt idx="4">
                  <c:v>HoP rēķini</c:v>
                </c:pt>
                <c:pt idx="5">
                  <c:v>HoP materiālie resursi</c:v>
                </c:pt>
                <c:pt idx="6">
                  <c:v>HoP komandējumi</c:v>
                </c:pt>
                <c:pt idx="7">
                  <c:v>Atvaļinājuma pieteikumi</c:v>
                </c:pt>
                <c:pt idx="8">
                  <c:v>Vienreizējās samaksas pieteikumi</c:v>
                </c:pt>
                <c:pt idx="9">
                  <c:v>Elektroniskā inventarizācij</c:v>
                </c:pt>
              </c:strCache>
            </c:strRef>
          </c:cat>
          <c:val>
            <c:numRef>
              <c:f>Lapa1!$B$2:$B$11</c:f>
              <c:numCache>
                <c:formatCode>General</c:formatCode>
                <c:ptCount val="10"/>
                <c:pt idx="0">
                  <c:v>108</c:v>
                </c:pt>
                <c:pt idx="1">
                  <c:v>71</c:v>
                </c:pt>
                <c:pt idx="2">
                  <c:v>10</c:v>
                </c:pt>
                <c:pt idx="3">
                  <c:v>51</c:v>
                </c:pt>
                <c:pt idx="4">
                  <c:v>47</c:v>
                </c:pt>
                <c:pt idx="5">
                  <c:v>42</c:v>
                </c:pt>
                <c:pt idx="6">
                  <c:v>50</c:v>
                </c:pt>
                <c:pt idx="7">
                  <c:v>73</c:v>
                </c:pt>
                <c:pt idx="8">
                  <c:v>70</c:v>
                </c:pt>
                <c:pt idx="9">
                  <c:v>80</c:v>
                </c:pt>
              </c:numCache>
            </c:numRef>
          </c:val>
          <c:extLst>
            <c:ext xmlns:c16="http://schemas.microsoft.com/office/drawing/2014/chart" uri="{C3380CC4-5D6E-409C-BE32-E72D297353CC}">
              <c16:uniqueId val="{00000000-5925-471A-BFA6-3AD66F65F325}"/>
            </c:ext>
          </c:extLst>
        </c:ser>
        <c:ser>
          <c:idx val="1"/>
          <c:order val="1"/>
          <c:tx>
            <c:strRef>
              <c:f>Lapa1!$C$1</c:f>
              <c:strCache>
                <c:ptCount val="1"/>
                <c:pt idx="0">
                  <c:v>Pēc</c:v>
                </c:pt>
              </c:strCache>
            </c:strRef>
          </c:tx>
          <c:spPr>
            <a:gradFill>
              <a:gsLst>
                <a:gs pos="0">
                  <a:srgbClr val="840B55">
                    <a:lumMod val="99000"/>
                  </a:srgbClr>
                </a:gs>
                <a:gs pos="52000">
                  <a:srgbClr val="69478C"/>
                </a:gs>
                <a:gs pos="100000">
                  <a:srgbClr val="E5002B"/>
                </a:gs>
              </a:gsLst>
              <a:lin ang="3000000" scaled="0"/>
            </a:gradFill>
            <a:ln>
              <a:noFill/>
            </a:ln>
            <a:effectLst/>
          </c:spPr>
          <c:invertIfNegative val="0"/>
          <c:cat>
            <c:strRef>
              <c:f>Lapa1!$A$2:$A$11</c:f>
              <c:strCache>
                <c:ptCount val="10"/>
                <c:pt idx="0">
                  <c:v>Kopā</c:v>
                </c:pt>
                <c:pt idx="1">
                  <c:v>HoP personāls</c:v>
                </c:pt>
                <c:pt idx="2">
                  <c:v>HoP personāls +</c:v>
                </c:pt>
                <c:pt idx="3">
                  <c:v>HoP DLU</c:v>
                </c:pt>
                <c:pt idx="4">
                  <c:v>HoP rēķini</c:v>
                </c:pt>
                <c:pt idx="5">
                  <c:v>HoP materiālie resursi</c:v>
                </c:pt>
                <c:pt idx="6">
                  <c:v>HoP komandējumi</c:v>
                </c:pt>
                <c:pt idx="7">
                  <c:v>Atvaļinājuma pieteikumi</c:v>
                </c:pt>
                <c:pt idx="8">
                  <c:v>Vienreizējās samaksas pieteikumi</c:v>
                </c:pt>
                <c:pt idx="9">
                  <c:v>Elektroniskā inventarizācij</c:v>
                </c:pt>
              </c:strCache>
            </c:strRef>
          </c:cat>
          <c:val>
            <c:numRef>
              <c:f>Lapa1!$C$2:$C$11</c:f>
              <c:numCache>
                <c:formatCode>General</c:formatCode>
                <c:ptCount val="10"/>
                <c:pt idx="0">
                  <c:v>108</c:v>
                </c:pt>
                <c:pt idx="1">
                  <c:v>108</c:v>
                </c:pt>
                <c:pt idx="2">
                  <c:v>108</c:v>
                </c:pt>
                <c:pt idx="3">
                  <c:v>104</c:v>
                </c:pt>
                <c:pt idx="4">
                  <c:v>108</c:v>
                </c:pt>
                <c:pt idx="5">
                  <c:v>108</c:v>
                </c:pt>
                <c:pt idx="6">
                  <c:v>108</c:v>
                </c:pt>
                <c:pt idx="7">
                  <c:v>108</c:v>
                </c:pt>
                <c:pt idx="8">
                  <c:v>108</c:v>
                </c:pt>
                <c:pt idx="9">
                  <c:v>108</c:v>
                </c:pt>
              </c:numCache>
            </c:numRef>
          </c:val>
          <c:extLst>
            <c:ext xmlns:c16="http://schemas.microsoft.com/office/drawing/2014/chart" uri="{C3380CC4-5D6E-409C-BE32-E72D297353CC}">
              <c16:uniqueId val="{00000001-5925-471A-BFA6-3AD66F65F325}"/>
            </c:ext>
          </c:extLst>
        </c:ser>
        <c:dLbls>
          <c:showLegendKey val="0"/>
          <c:showVal val="0"/>
          <c:showCatName val="0"/>
          <c:showSerName val="0"/>
          <c:showPercent val="0"/>
          <c:showBubbleSize val="0"/>
        </c:dLbls>
        <c:gapWidth val="100"/>
        <c:axId val="530266672"/>
        <c:axId val="530267064"/>
      </c:barChart>
      <c:catAx>
        <c:axId val="530266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rgbClr val="000066"/>
                </a:solidFill>
                <a:latin typeface="Verdana" panose="020B0604030504040204" pitchFamily="34" charset="0"/>
                <a:ea typeface="Verdana" panose="020B0604030504040204" pitchFamily="34" charset="0"/>
                <a:cs typeface="+mn-cs"/>
              </a:defRPr>
            </a:pPr>
            <a:endParaRPr lang="lv-LV"/>
          </a:p>
        </c:txPr>
        <c:crossAx val="530267064"/>
        <c:crosses val="autoZero"/>
        <c:auto val="1"/>
        <c:lblAlgn val="ctr"/>
        <c:lblOffset val="100"/>
        <c:noMultiLvlLbl val="0"/>
      </c:catAx>
      <c:valAx>
        <c:axId val="530267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000066"/>
                </a:solidFill>
                <a:latin typeface="Verdana" panose="020B0604030504040204" pitchFamily="34" charset="0"/>
                <a:ea typeface="Verdana" panose="020B0604030504040204" pitchFamily="34" charset="0"/>
                <a:cs typeface="+mn-cs"/>
              </a:defRPr>
            </a:pPr>
            <a:endParaRPr lang="lv-LV"/>
          </a:p>
        </c:txPr>
        <c:crossAx val="5302666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000066"/>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686AA5-4653-40F5-B0EB-E74FEAF51366}" type="doc">
      <dgm:prSet loTypeId="urn:microsoft.com/office/officeart/2005/8/layout/equation1" loCatId="process" qsTypeId="urn:microsoft.com/office/officeart/2005/8/quickstyle/simple1" qsCatId="simple" csTypeId="urn:microsoft.com/office/officeart/2005/8/colors/accent2_2" csCatId="accent2" phldr="1"/>
      <dgm:spPr/>
    </dgm:pt>
    <dgm:pt modelId="{70485980-3573-46F8-95A7-6350CFA2849F}">
      <dgm:prSet phldrT="[Teksts]" custT="1"/>
      <dgm:spPr>
        <a:xfrm>
          <a:off x="390547" y="22427"/>
          <a:ext cx="2218876" cy="2237875"/>
        </a:xfrm>
        <a:prstGeom prst="ellipse">
          <a:avLst/>
        </a:prstGeom>
        <a:solidFill>
          <a:sysClr val="window" lastClr="FFFFFF"/>
        </a:solidFill>
        <a:ln w="25400" cap="flat" cmpd="sng" algn="ctr">
          <a:solidFill>
            <a:srgbClr val="000066"/>
          </a:solidFill>
          <a:prstDash val="solid"/>
        </a:ln>
        <a:effectLst/>
      </dgm:spPr>
      <dgm:t>
        <a:bodyPr/>
        <a:lstStyle/>
        <a:p>
          <a:pPr>
            <a:buNone/>
          </a:pPr>
          <a:r>
            <a:rPr lang="lv-LV" sz="2000" b="1" dirty="0">
              <a:solidFill>
                <a:srgbClr val="002A7E"/>
              </a:solidFill>
              <a:latin typeface="Times New Roman"/>
              <a:ea typeface="+mn-ea"/>
              <a:cs typeface="+mn-cs"/>
            </a:rPr>
            <a:t>Integrāciju pārbūves</a:t>
          </a:r>
        </a:p>
        <a:p>
          <a:pPr>
            <a:buNone/>
          </a:pPr>
          <a:r>
            <a:rPr lang="lv-LV" sz="2000" b="1" dirty="0">
              <a:solidFill>
                <a:srgbClr val="002A7E"/>
              </a:solidFill>
              <a:latin typeface="Times New Roman"/>
              <a:ea typeface="+mn-ea"/>
              <a:cs typeface="+mn-cs"/>
            </a:rPr>
            <a:t>Datu </a:t>
          </a:r>
          <a:r>
            <a:rPr lang="lv-LV" sz="2000" b="1" dirty="0" err="1">
              <a:solidFill>
                <a:srgbClr val="002A7E"/>
              </a:solidFill>
              <a:latin typeface="Times New Roman"/>
              <a:ea typeface="+mn-ea"/>
              <a:cs typeface="+mn-cs"/>
            </a:rPr>
            <a:t>pārneses</a:t>
          </a:r>
          <a:endParaRPr lang="lv-LV" sz="2000" b="1" dirty="0">
            <a:solidFill>
              <a:srgbClr val="002A7E"/>
            </a:solidFill>
            <a:latin typeface="Times New Roman"/>
            <a:ea typeface="+mn-ea"/>
            <a:cs typeface="+mn-cs"/>
          </a:endParaRPr>
        </a:p>
        <a:p>
          <a:pPr>
            <a:buNone/>
          </a:pPr>
          <a:r>
            <a:rPr lang="lv-LV" sz="2000" b="1" dirty="0">
              <a:solidFill>
                <a:srgbClr val="002A7E"/>
              </a:solidFill>
              <a:latin typeface="Times New Roman"/>
              <a:ea typeface="+mn-ea"/>
              <a:cs typeface="+mn-cs"/>
            </a:rPr>
            <a:t>2 risinājumu ieviešana</a:t>
          </a:r>
          <a:endParaRPr lang="lv-LV" sz="2000" b="1" dirty="0">
            <a:solidFill>
              <a:srgbClr val="001B6C"/>
            </a:solidFill>
            <a:latin typeface="Times New Roman"/>
            <a:ea typeface="+mn-ea"/>
            <a:cs typeface="+mn-cs"/>
          </a:endParaRPr>
        </a:p>
      </dgm:t>
    </dgm:pt>
    <dgm:pt modelId="{8E906398-9FD8-4E92-B5B0-E67B10D04750}" type="parTrans" cxnId="{A32BD7DE-3975-40C3-B6DE-0CA551CACDA4}">
      <dgm:prSet/>
      <dgm:spPr/>
      <dgm:t>
        <a:bodyPr/>
        <a:lstStyle/>
        <a:p>
          <a:endParaRPr lang="lv-LV"/>
        </a:p>
      </dgm:t>
    </dgm:pt>
    <dgm:pt modelId="{48FF9B15-44A9-435C-BF54-A9E543DA282B}" type="sibTrans" cxnId="{A32BD7DE-3975-40C3-B6DE-0CA551CACDA4}">
      <dgm:prSet/>
      <dgm:spPr>
        <a:xfrm>
          <a:off x="2690921" y="850302"/>
          <a:ext cx="582124" cy="582124"/>
        </a:xfrm>
        <a:prstGeom prst="chevron">
          <a:avLst/>
        </a:prstGeom>
        <a:noFill/>
        <a:ln>
          <a:noFill/>
        </a:ln>
        <a:effectLst/>
      </dgm:spPr>
      <dgm:t>
        <a:bodyPr/>
        <a:lstStyle/>
        <a:p>
          <a:pPr>
            <a:buNone/>
          </a:pPr>
          <a:endParaRPr lang="lv-LV">
            <a:solidFill>
              <a:sysClr val="window" lastClr="FFFFFF"/>
            </a:solidFill>
            <a:latin typeface="Times New Roman"/>
            <a:ea typeface="+mn-ea"/>
            <a:cs typeface="+mn-cs"/>
          </a:endParaRPr>
        </a:p>
      </dgm:t>
    </dgm:pt>
    <dgm:pt modelId="{D94A577C-C6BB-40AD-BAF9-2760B59C0018}">
      <dgm:prSet phldrT="[Teksts]" custT="1"/>
      <dgm:spPr>
        <a:xfrm>
          <a:off x="3354543" y="12847"/>
          <a:ext cx="2208709" cy="2257035"/>
        </a:xfrm>
        <a:prstGeom prst="ellipse">
          <a:avLst/>
        </a:prstGeom>
        <a:solidFill>
          <a:sysClr val="window" lastClr="FFFFFF"/>
        </a:solidFill>
        <a:ln w="25400" cap="flat" cmpd="sng" algn="ctr">
          <a:solidFill>
            <a:srgbClr val="000066"/>
          </a:solidFill>
          <a:prstDash val="solid"/>
        </a:ln>
        <a:effectLst/>
      </dgm:spPr>
      <dgm:t>
        <a:bodyPr/>
        <a:lstStyle/>
        <a:p>
          <a:pPr>
            <a:buNone/>
          </a:pPr>
          <a:r>
            <a:rPr lang="lv-LV" sz="2000" b="1" i="0">
              <a:solidFill>
                <a:srgbClr val="001B6C"/>
              </a:solidFill>
              <a:effectLst/>
              <a:latin typeface="Times New Roman" panose="02020603050405020304" pitchFamily="18" charset="0"/>
              <a:ea typeface="+mn-ea"/>
              <a:cs typeface="+mn-cs"/>
            </a:rPr>
            <a:t>Kapacitātei</a:t>
          </a:r>
          <a:endParaRPr lang="lv-LV" sz="2000">
            <a:solidFill>
              <a:srgbClr val="001B6C"/>
            </a:solidFill>
            <a:latin typeface="Times New Roman"/>
            <a:ea typeface="+mn-ea"/>
            <a:cs typeface="+mn-cs"/>
          </a:endParaRPr>
        </a:p>
      </dgm:t>
    </dgm:pt>
    <dgm:pt modelId="{2D955D39-7D55-4242-B010-5822FCD3A7D3}" type="parTrans" cxnId="{8D8F84B7-E37B-4D82-8136-4F929D75A7C3}">
      <dgm:prSet/>
      <dgm:spPr/>
      <dgm:t>
        <a:bodyPr/>
        <a:lstStyle/>
        <a:p>
          <a:endParaRPr lang="lv-LV"/>
        </a:p>
      </dgm:t>
    </dgm:pt>
    <dgm:pt modelId="{95453FC8-6E0E-43B1-B97C-9B20CE21C99E}" type="sibTrans" cxnId="{8D8F84B7-E37B-4D82-8136-4F929D75A7C3}">
      <dgm:prSet/>
      <dgm:spPr>
        <a:xfrm>
          <a:off x="5644750" y="850302"/>
          <a:ext cx="582124" cy="582124"/>
        </a:xfrm>
        <a:prstGeom prst="chevron">
          <a:avLst/>
        </a:prstGeom>
        <a:noFill/>
        <a:ln>
          <a:noFill/>
        </a:ln>
        <a:effectLst/>
      </dgm:spPr>
      <dgm:t>
        <a:bodyPr/>
        <a:lstStyle/>
        <a:p>
          <a:pPr>
            <a:buNone/>
          </a:pPr>
          <a:endParaRPr lang="lv-LV">
            <a:solidFill>
              <a:sysClr val="window" lastClr="FFFFFF"/>
            </a:solidFill>
            <a:latin typeface="Times New Roman"/>
            <a:ea typeface="+mn-ea"/>
            <a:cs typeface="+mn-cs"/>
          </a:endParaRPr>
        </a:p>
      </dgm:t>
    </dgm:pt>
    <dgm:pt modelId="{3F5BB8DB-129D-4EC2-8532-7169F151D16D}">
      <dgm:prSet custT="1"/>
      <dgm:spPr>
        <a:xfrm>
          <a:off x="6308371" y="246"/>
          <a:ext cx="2286874" cy="2282237"/>
        </a:xfrm>
        <a:prstGeom prst="ellipse">
          <a:avLst/>
        </a:prstGeom>
        <a:solidFill>
          <a:sysClr val="window" lastClr="FFFFFF"/>
        </a:solidFill>
        <a:ln w="25400" cap="flat" cmpd="sng" algn="ctr">
          <a:solidFill>
            <a:srgbClr val="000066"/>
          </a:solidFill>
          <a:prstDash val="solid"/>
        </a:ln>
        <a:effectLst/>
      </dgm:spPr>
      <dgm:t>
        <a:bodyPr/>
        <a:lstStyle/>
        <a:p>
          <a:pPr>
            <a:buNone/>
          </a:pPr>
          <a:r>
            <a:rPr lang="lv-LV" sz="2000" b="1" i="0">
              <a:solidFill>
                <a:srgbClr val="001B6C"/>
              </a:solidFill>
              <a:effectLst/>
              <a:latin typeface="Times New Roman" panose="02020603050405020304" pitchFamily="18" charset="0"/>
              <a:ea typeface="+mn-ea"/>
              <a:cs typeface="+mn-cs"/>
            </a:rPr>
            <a:t>Licencēm</a:t>
          </a:r>
          <a:endParaRPr lang="lv-LV" sz="2000">
            <a:solidFill>
              <a:srgbClr val="001B6C"/>
            </a:solidFill>
            <a:latin typeface="Times New Roman"/>
            <a:ea typeface="+mn-ea"/>
            <a:cs typeface="+mn-cs"/>
          </a:endParaRPr>
        </a:p>
      </dgm:t>
    </dgm:pt>
    <dgm:pt modelId="{4C180A01-5810-464C-BC53-B477391CC4E2}" type="parTrans" cxnId="{2D677510-3C0A-44EF-8667-1F9764812C28}">
      <dgm:prSet/>
      <dgm:spPr/>
      <dgm:t>
        <a:bodyPr/>
        <a:lstStyle/>
        <a:p>
          <a:endParaRPr lang="lv-LV"/>
        </a:p>
      </dgm:t>
    </dgm:pt>
    <dgm:pt modelId="{E0049A85-8DD3-45A6-AA63-E5DAC688FEC4}" type="sibTrans" cxnId="{2D677510-3C0A-44EF-8667-1F9764812C28}">
      <dgm:prSet/>
      <dgm:spPr/>
      <dgm:t>
        <a:bodyPr/>
        <a:lstStyle/>
        <a:p>
          <a:endParaRPr lang="lv-LV"/>
        </a:p>
      </dgm:t>
    </dgm:pt>
    <dgm:pt modelId="{A6FC45BB-65C3-4953-9EB7-3215FFDEA063}" type="pres">
      <dgm:prSet presAssocID="{A6686AA5-4653-40F5-B0EB-E74FEAF51366}" presName="linearFlow" presStyleCnt="0">
        <dgm:presLayoutVars>
          <dgm:dir/>
          <dgm:resizeHandles val="exact"/>
        </dgm:presLayoutVars>
      </dgm:prSet>
      <dgm:spPr/>
    </dgm:pt>
    <dgm:pt modelId="{BDD16F63-0FD8-431A-B728-9F1153B1AC4F}" type="pres">
      <dgm:prSet presAssocID="{70485980-3573-46F8-95A7-6350CFA2849F}" presName="node" presStyleLbl="node1" presStyleIdx="0" presStyleCnt="3" custScaleX="221078" custScaleY="222971">
        <dgm:presLayoutVars>
          <dgm:bulletEnabled val="1"/>
        </dgm:presLayoutVars>
      </dgm:prSet>
      <dgm:spPr/>
    </dgm:pt>
    <dgm:pt modelId="{C05C6632-93E4-4873-9A3A-BABC1EEC14AB}" type="pres">
      <dgm:prSet presAssocID="{48FF9B15-44A9-435C-BF54-A9E543DA282B}" presName="spacerL" presStyleCnt="0"/>
      <dgm:spPr/>
    </dgm:pt>
    <dgm:pt modelId="{BC59EADC-40B7-46DA-B95C-FCED3CA8774F}" type="pres">
      <dgm:prSet presAssocID="{48FF9B15-44A9-435C-BF54-A9E543DA282B}" presName="sibTrans" presStyleLbl="sibTrans2D1" presStyleIdx="0" presStyleCnt="2"/>
      <dgm:spPr>
        <a:prstGeom prst="chevron">
          <a:avLst/>
        </a:prstGeom>
      </dgm:spPr>
    </dgm:pt>
    <dgm:pt modelId="{A6E36B59-AF1D-486B-BE5C-ADDE159983FD}" type="pres">
      <dgm:prSet presAssocID="{48FF9B15-44A9-435C-BF54-A9E543DA282B}" presName="spacerR" presStyleCnt="0"/>
      <dgm:spPr/>
    </dgm:pt>
    <dgm:pt modelId="{4EE7A28D-4EDA-4E54-A0F5-260F54F3CFE1}" type="pres">
      <dgm:prSet presAssocID="{D94A577C-C6BB-40AD-BAF9-2760B59C0018}" presName="node" presStyleLbl="node1" presStyleIdx="1" presStyleCnt="3" custScaleX="220065" custScaleY="224880" custLinFactNeighborX="41718" custLinFactNeighborY="-15935">
        <dgm:presLayoutVars>
          <dgm:bulletEnabled val="1"/>
        </dgm:presLayoutVars>
      </dgm:prSet>
      <dgm:spPr/>
    </dgm:pt>
    <dgm:pt modelId="{F149C15E-BED7-4273-A7A9-CF83335F9F51}" type="pres">
      <dgm:prSet presAssocID="{95453FC8-6E0E-43B1-B97C-9B20CE21C99E}" presName="spacerL" presStyleCnt="0"/>
      <dgm:spPr/>
    </dgm:pt>
    <dgm:pt modelId="{9E5D059C-945B-43F7-B10C-709266CA1275}" type="pres">
      <dgm:prSet presAssocID="{95453FC8-6E0E-43B1-B97C-9B20CE21C99E}" presName="sibTrans" presStyleLbl="sibTrans2D1" presStyleIdx="1" presStyleCnt="2"/>
      <dgm:spPr>
        <a:prstGeom prst="chevron">
          <a:avLst/>
        </a:prstGeom>
      </dgm:spPr>
    </dgm:pt>
    <dgm:pt modelId="{6F5148F8-9553-4660-9E64-C2D4771763FC}" type="pres">
      <dgm:prSet presAssocID="{95453FC8-6E0E-43B1-B97C-9B20CE21C99E}" presName="spacerR" presStyleCnt="0"/>
      <dgm:spPr/>
    </dgm:pt>
    <dgm:pt modelId="{3937955F-1EF8-486E-9A8D-55F8FBA18F3F}" type="pres">
      <dgm:prSet presAssocID="{3F5BB8DB-129D-4EC2-8532-7169F151D16D}" presName="node" presStyleLbl="node1" presStyleIdx="2" presStyleCnt="3" custScaleX="227853" custScaleY="227391" custLinFactX="11134" custLinFactNeighborX="100000" custLinFactNeighborY="-3861">
        <dgm:presLayoutVars>
          <dgm:bulletEnabled val="1"/>
        </dgm:presLayoutVars>
      </dgm:prSet>
      <dgm:spPr/>
    </dgm:pt>
  </dgm:ptLst>
  <dgm:cxnLst>
    <dgm:cxn modelId="{2D677510-3C0A-44EF-8667-1F9764812C28}" srcId="{A6686AA5-4653-40F5-B0EB-E74FEAF51366}" destId="{3F5BB8DB-129D-4EC2-8532-7169F151D16D}" srcOrd="2" destOrd="0" parTransId="{4C180A01-5810-464C-BC53-B477391CC4E2}" sibTransId="{E0049A85-8DD3-45A6-AA63-E5DAC688FEC4}"/>
    <dgm:cxn modelId="{15B30F16-DA9E-4ABF-B83A-158A06289A5B}" type="presOf" srcId="{A6686AA5-4653-40F5-B0EB-E74FEAF51366}" destId="{A6FC45BB-65C3-4953-9EB7-3215FFDEA063}" srcOrd="0" destOrd="0" presId="urn:microsoft.com/office/officeart/2005/8/layout/equation1"/>
    <dgm:cxn modelId="{F7B50B1B-BA01-4E89-B244-56022A13C746}" type="presOf" srcId="{70485980-3573-46F8-95A7-6350CFA2849F}" destId="{BDD16F63-0FD8-431A-B728-9F1153B1AC4F}" srcOrd="0" destOrd="0" presId="urn:microsoft.com/office/officeart/2005/8/layout/equation1"/>
    <dgm:cxn modelId="{59EA6167-87DA-49E1-A2DF-B08F53017D0A}" type="presOf" srcId="{D94A577C-C6BB-40AD-BAF9-2760B59C0018}" destId="{4EE7A28D-4EDA-4E54-A0F5-260F54F3CFE1}" srcOrd="0" destOrd="0" presId="urn:microsoft.com/office/officeart/2005/8/layout/equation1"/>
    <dgm:cxn modelId="{C30E1F4E-2E23-4CC2-B0BE-F112892058E4}" type="presOf" srcId="{3F5BB8DB-129D-4EC2-8532-7169F151D16D}" destId="{3937955F-1EF8-486E-9A8D-55F8FBA18F3F}" srcOrd="0" destOrd="0" presId="urn:microsoft.com/office/officeart/2005/8/layout/equation1"/>
    <dgm:cxn modelId="{ED5AB158-B8DB-4CE7-B7FE-93B0ED7FEC0C}" type="presOf" srcId="{48FF9B15-44A9-435C-BF54-A9E543DA282B}" destId="{BC59EADC-40B7-46DA-B95C-FCED3CA8774F}" srcOrd="0" destOrd="0" presId="urn:microsoft.com/office/officeart/2005/8/layout/equation1"/>
    <dgm:cxn modelId="{8D8F84B7-E37B-4D82-8136-4F929D75A7C3}" srcId="{A6686AA5-4653-40F5-B0EB-E74FEAF51366}" destId="{D94A577C-C6BB-40AD-BAF9-2760B59C0018}" srcOrd="1" destOrd="0" parTransId="{2D955D39-7D55-4242-B010-5822FCD3A7D3}" sibTransId="{95453FC8-6E0E-43B1-B97C-9B20CE21C99E}"/>
    <dgm:cxn modelId="{F9A352DA-3C32-4152-9BF9-9F49C0338E3E}" type="presOf" srcId="{95453FC8-6E0E-43B1-B97C-9B20CE21C99E}" destId="{9E5D059C-945B-43F7-B10C-709266CA1275}" srcOrd="0" destOrd="0" presId="urn:microsoft.com/office/officeart/2005/8/layout/equation1"/>
    <dgm:cxn modelId="{A32BD7DE-3975-40C3-B6DE-0CA551CACDA4}" srcId="{A6686AA5-4653-40F5-B0EB-E74FEAF51366}" destId="{70485980-3573-46F8-95A7-6350CFA2849F}" srcOrd="0" destOrd="0" parTransId="{8E906398-9FD8-4E92-B5B0-E67B10D04750}" sibTransId="{48FF9B15-44A9-435C-BF54-A9E543DA282B}"/>
    <dgm:cxn modelId="{D70538CD-1F70-4276-A5EC-91D6E9A0416D}" type="presParOf" srcId="{A6FC45BB-65C3-4953-9EB7-3215FFDEA063}" destId="{BDD16F63-0FD8-431A-B728-9F1153B1AC4F}" srcOrd="0" destOrd="0" presId="urn:microsoft.com/office/officeart/2005/8/layout/equation1"/>
    <dgm:cxn modelId="{255138C1-E7DD-4FFF-9501-650E4408467B}" type="presParOf" srcId="{A6FC45BB-65C3-4953-9EB7-3215FFDEA063}" destId="{C05C6632-93E4-4873-9A3A-BABC1EEC14AB}" srcOrd="1" destOrd="0" presId="urn:microsoft.com/office/officeart/2005/8/layout/equation1"/>
    <dgm:cxn modelId="{29FB8860-F3D4-4D24-932C-26FCF7BC8B9A}" type="presParOf" srcId="{A6FC45BB-65C3-4953-9EB7-3215FFDEA063}" destId="{BC59EADC-40B7-46DA-B95C-FCED3CA8774F}" srcOrd="2" destOrd="0" presId="urn:microsoft.com/office/officeart/2005/8/layout/equation1"/>
    <dgm:cxn modelId="{A61A7A5B-22B2-464A-9D6B-9E992E075756}" type="presParOf" srcId="{A6FC45BB-65C3-4953-9EB7-3215FFDEA063}" destId="{A6E36B59-AF1D-486B-BE5C-ADDE159983FD}" srcOrd="3" destOrd="0" presId="urn:microsoft.com/office/officeart/2005/8/layout/equation1"/>
    <dgm:cxn modelId="{DA82C281-3DA0-41E8-A669-6BB1C42A92FA}" type="presParOf" srcId="{A6FC45BB-65C3-4953-9EB7-3215FFDEA063}" destId="{4EE7A28D-4EDA-4E54-A0F5-260F54F3CFE1}" srcOrd="4" destOrd="0" presId="urn:microsoft.com/office/officeart/2005/8/layout/equation1"/>
    <dgm:cxn modelId="{C62A0A98-A156-435C-9C5D-F0F90D113D42}" type="presParOf" srcId="{A6FC45BB-65C3-4953-9EB7-3215FFDEA063}" destId="{F149C15E-BED7-4273-A7A9-CF83335F9F51}" srcOrd="5" destOrd="0" presId="urn:microsoft.com/office/officeart/2005/8/layout/equation1"/>
    <dgm:cxn modelId="{8F61A2BD-CA7E-4B9E-BFF8-FFA7B3B74F78}" type="presParOf" srcId="{A6FC45BB-65C3-4953-9EB7-3215FFDEA063}" destId="{9E5D059C-945B-43F7-B10C-709266CA1275}" srcOrd="6" destOrd="0" presId="urn:microsoft.com/office/officeart/2005/8/layout/equation1"/>
    <dgm:cxn modelId="{2754DD3C-2F27-4EC7-9DFF-75865E3C7367}" type="presParOf" srcId="{A6FC45BB-65C3-4953-9EB7-3215FFDEA063}" destId="{6F5148F8-9553-4660-9E64-C2D4771763FC}" srcOrd="7" destOrd="0" presId="urn:microsoft.com/office/officeart/2005/8/layout/equation1"/>
    <dgm:cxn modelId="{F38E5593-604A-4498-A8BD-5BF9BD5D099D}" type="presParOf" srcId="{A6FC45BB-65C3-4953-9EB7-3215FFDEA063}" destId="{3937955F-1EF8-486E-9A8D-55F8FBA18F3F}" srcOrd="8" destOrd="0" presId="urn:microsoft.com/office/officeart/2005/8/layout/equation1"/>
  </dgm:cxnLst>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16F63-0FD8-431A-B728-9F1153B1AC4F}">
      <dsp:nvSpPr>
        <dsp:cNvPr id="0" name=""/>
        <dsp:cNvSpPr/>
      </dsp:nvSpPr>
      <dsp:spPr>
        <a:xfrm>
          <a:off x="390547" y="22427"/>
          <a:ext cx="2218876" cy="2237875"/>
        </a:xfrm>
        <a:prstGeom prst="ellipse">
          <a:avLst/>
        </a:prstGeom>
        <a:solidFill>
          <a:sysClr val="window" lastClr="FFFFFF"/>
        </a:solidFill>
        <a:ln w="25400" cap="flat" cmpd="sng" algn="ctr">
          <a:solidFill>
            <a:srgbClr val="00006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rgbClr val="002A7E"/>
              </a:solidFill>
              <a:latin typeface="Times New Roman"/>
              <a:ea typeface="+mn-ea"/>
              <a:cs typeface="+mn-cs"/>
            </a:rPr>
            <a:t>Integrāciju pārbūves</a:t>
          </a:r>
        </a:p>
        <a:p>
          <a:pPr marL="0" lvl="0" indent="0" algn="ctr" defTabSz="889000">
            <a:lnSpc>
              <a:spcPct val="90000"/>
            </a:lnSpc>
            <a:spcBef>
              <a:spcPct val="0"/>
            </a:spcBef>
            <a:spcAft>
              <a:spcPct val="35000"/>
            </a:spcAft>
            <a:buNone/>
          </a:pPr>
          <a:r>
            <a:rPr lang="lv-LV" sz="2000" b="1" kern="1200" dirty="0">
              <a:solidFill>
                <a:srgbClr val="002A7E"/>
              </a:solidFill>
              <a:latin typeface="Times New Roman"/>
              <a:ea typeface="+mn-ea"/>
              <a:cs typeface="+mn-cs"/>
            </a:rPr>
            <a:t>Datu </a:t>
          </a:r>
          <a:r>
            <a:rPr lang="lv-LV" sz="2000" b="1" kern="1200" dirty="0" err="1">
              <a:solidFill>
                <a:srgbClr val="002A7E"/>
              </a:solidFill>
              <a:latin typeface="Times New Roman"/>
              <a:ea typeface="+mn-ea"/>
              <a:cs typeface="+mn-cs"/>
            </a:rPr>
            <a:t>pārneses</a:t>
          </a:r>
          <a:endParaRPr lang="lv-LV" sz="2000" b="1" kern="1200" dirty="0">
            <a:solidFill>
              <a:srgbClr val="002A7E"/>
            </a:solidFill>
            <a:latin typeface="Times New Roman"/>
            <a:ea typeface="+mn-ea"/>
            <a:cs typeface="+mn-cs"/>
          </a:endParaRPr>
        </a:p>
        <a:p>
          <a:pPr marL="0" lvl="0" indent="0" algn="ctr" defTabSz="889000">
            <a:lnSpc>
              <a:spcPct val="90000"/>
            </a:lnSpc>
            <a:spcBef>
              <a:spcPct val="0"/>
            </a:spcBef>
            <a:spcAft>
              <a:spcPct val="35000"/>
            </a:spcAft>
            <a:buNone/>
          </a:pPr>
          <a:r>
            <a:rPr lang="lv-LV" sz="2000" b="1" kern="1200" dirty="0">
              <a:solidFill>
                <a:srgbClr val="002A7E"/>
              </a:solidFill>
              <a:latin typeface="Times New Roman"/>
              <a:ea typeface="+mn-ea"/>
              <a:cs typeface="+mn-cs"/>
            </a:rPr>
            <a:t>2 risinājumu ieviešana</a:t>
          </a:r>
          <a:endParaRPr lang="lv-LV" sz="2000" b="1" kern="1200" dirty="0">
            <a:solidFill>
              <a:srgbClr val="001B6C"/>
            </a:solidFill>
            <a:latin typeface="Times New Roman"/>
            <a:ea typeface="+mn-ea"/>
            <a:cs typeface="+mn-cs"/>
          </a:endParaRPr>
        </a:p>
      </dsp:txBody>
      <dsp:txXfrm>
        <a:off x="715494" y="350156"/>
        <a:ext cx="1568982" cy="1582417"/>
      </dsp:txXfrm>
    </dsp:sp>
    <dsp:sp modelId="{BC59EADC-40B7-46DA-B95C-FCED3CA8774F}">
      <dsp:nvSpPr>
        <dsp:cNvPr id="0" name=""/>
        <dsp:cNvSpPr/>
      </dsp:nvSpPr>
      <dsp:spPr>
        <a:xfrm>
          <a:off x="2690921" y="850302"/>
          <a:ext cx="582124" cy="582124"/>
        </a:xfrm>
        <a:prstGeom prst="chevron">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955800">
            <a:lnSpc>
              <a:spcPct val="90000"/>
            </a:lnSpc>
            <a:spcBef>
              <a:spcPct val="0"/>
            </a:spcBef>
            <a:spcAft>
              <a:spcPct val="35000"/>
            </a:spcAft>
            <a:buNone/>
          </a:pPr>
          <a:endParaRPr lang="lv-LV" sz="4400" kern="1200">
            <a:solidFill>
              <a:sysClr val="window" lastClr="FFFFFF"/>
            </a:solidFill>
            <a:latin typeface="Times New Roman"/>
            <a:ea typeface="+mn-ea"/>
            <a:cs typeface="+mn-cs"/>
          </a:endParaRPr>
        </a:p>
      </dsp:txBody>
      <dsp:txXfrm>
        <a:off x="2690921" y="850302"/>
        <a:ext cx="582124" cy="582124"/>
      </dsp:txXfrm>
    </dsp:sp>
    <dsp:sp modelId="{4EE7A28D-4EDA-4E54-A0F5-260F54F3CFE1}">
      <dsp:nvSpPr>
        <dsp:cNvPr id="0" name=""/>
        <dsp:cNvSpPr/>
      </dsp:nvSpPr>
      <dsp:spPr>
        <a:xfrm>
          <a:off x="3388542" y="0"/>
          <a:ext cx="2208709" cy="2257035"/>
        </a:xfrm>
        <a:prstGeom prst="ellipse">
          <a:avLst/>
        </a:prstGeom>
        <a:solidFill>
          <a:sysClr val="window" lastClr="FFFFFF"/>
        </a:solidFill>
        <a:ln w="25400" cap="flat" cmpd="sng" algn="ctr">
          <a:solidFill>
            <a:srgbClr val="00006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b="1" i="0" kern="1200">
              <a:solidFill>
                <a:srgbClr val="001B6C"/>
              </a:solidFill>
              <a:effectLst/>
              <a:latin typeface="Times New Roman" panose="02020603050405020304" pitchFamily="18" charset="0"/>
              <a:ea typeface="+mn-ea"/>
              <a:cs typeface="+mn-cs"/>
            </a:rPr>
            <a:t>Kapacitātei</a:t>
          </a:r>
          <a:endParaRPr lang="lv-LV" sz="2000" kern="1200">
            <a:solidFill>
              <a:srgbClr val="001B6C"/>
            </a:solidFill>
            <a:latin typeface="Times New Roman"/>
            <a:ea typeface="+mn-ea"/>
            <a:cs typeface="+mn-cs"/>
          </a:endParaRPr>
        </a:p>
      </dsp:txBody>
      <dsp:txXfrm>
        <a:off x="3712000" y="330535"/>
        <a:ext cx="1561793" cy="1595965"/>
      </dsp:txXfrm>
    </dsp:sp>
    <dsp:sp modelId="{9E5D059C-945B-43F7-B10C-709266CA1275}">
      <dsp:nvSpPr>
        <dsp:cNvPr id="0" name=""/>
        <dsp:cNvSpPr/>
      </dsp:nvSpPr>
      <dsp:spPr>
        <a:xfrm>
          <a:off x="5644750" y="850302"/>
          <a:ext cx="582124" cy="582124"/>
        </a:xfrm>
        <a:prstGeom prst="chevron">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955800">
            <a:lnSpc>
              <a:spcPct val="90000"/>
            </a:lnSpc>
            <a:spcBef>
              <a:spcPct val="0"/>
            </a:spcBef>
            <a:spcAft>
              <a:spcPct val="35000"/>
            </a:spcAft>
            <a:buNone/>
          </a:pPr>
          <a:endParaRPr lang="lv-LV" sz="4400" kern="1200">
            <a:solidFill>
              <a:sysClr val="window" lastClr="FFFFFF"/>
            </a:solidFill>
            <a:latin typeface="Times New Roman"/>
            <a:ea typeface="+mn-ea"/>
            <a:cs typeface="+mn-cs"/>
          </a:endParaRPr>
        </a:p>
      </dsp:txBody>
      <dsp:txXfrm>
        <a:off x="5644750" y="850302"/>
        <a:ext cx="582124" cy="582124"/>
      </dsp:txXfrm>
    </dsp:sp>
    <dsp:sp modelId="{3937955F-1EF8-486E-9A8D-55F8FBA18F3F}">
      <dsp:nvSpPr>
        <dsp:cNvPr id="0" name=""/>
        <dsp:cNvSpPr/>
      </dsp:nvSpPr>
      <dsp:spPr>
        <a:xfrm>
          <a:off x="6501616" y="0"/>
          <a:ext cx="2286874" cy="2282237"/>
        </a:xfrm>
        <a:prstGeom prst="ellipse">
          <a:avLst/>
        </a:prstGeom>
        <a:solidFill>
          <a:sysClr val="window" lastClr="FFFFFF"/>
        </a:solidFill>
        <a:ln w="25400" cap="flat" cmpd="sng" algn="ctr">
          <a:solidFill>
            <a:srgbClr val="00006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lv-LV" sz="2000" b="1" i="0" kern="1200">
              <a:solidFill>
                <a:srgbClr val="001B6C"/>
              </a:solidFill>
              <a:effectLst/>
              <a:latin typeface="Times New Roman" panose="02020603050405020304" pitchFamily="18" charset="0"/>
              <a:ea typeface="+mn-ea"/>
              <a:cs typeface="+mn-cs"/>
            </a:rPr>
            <a:t>Licencēm</a:t>
          </a:r>
          <a:endParaRPr lang="lv-LV" sz="2000" kern="1200">
            <a:solidFill>
              <a:srgbClr val="001B6C"/>
            </a:solidFill>
            <a:latin typeface="Times New Roman"/>
            <a:ea typeface="+mn-ea"/>
            <a:cs typeface="+mn-cs"/>
          </a:endParaRPr>
        </a:p>
      </dsp:txBody>
      <dsp:txXfrm>
        <a:off x="6836521" y="334226"/>
        <a:ext cx="1617064" cy="1613785"/>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dirty="0"/>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D78AE4-B59B-4742-9969-A97B65267AD4}" type="datetimeFigureOut">
              <a:rPr lang="lv-LV" smtClean="0"/>
              <a:t>16.06.2026</a:t>
            </a:fld>
            <a:endParaRPr lang="lv-LV" dirty="0"/>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dirty="0"/>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dirty="0"/>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AD757-FF2F-42DC-B9CD-13F299D6898B}" type="slidenum">
              <a:rPr lang="lv-LV" smtClean="0"/>
              <a:t>‹#›</a:t>
            </a:fld>
            <a:endParaRPr lang="lv-LV" dirty="0"/>
          </a:p>
        </p:txBody>
      </p:sp>
    </p:spTree>
    <p:extLst>
      <p:ext uri="{BB962C8B-B14F-4D97-AF65-F5344CB8AC3E}">
        <p14:creationId xmlns:p14="http://schemas.microsoft.com/office/powerpoint/2010/main" val="2402605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dirty="0"/>
          </a:p>
        </p:txBody>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AE8121F-1F0D-42C5-8258-C5BA73C62F53}" type="slidenum">
              <a:rPr lang="lv-LV" smtClean="0"/>
              <a:t>1</a:t>
            </a:fld>
            <a:endParaRPr lang="lv-LV" dirty="0"/>
          </a:p>
        </p:txBody>
      </p:sp>
    </p:spTree>
    <p:extLst>
      <p:ext uri="{BB962C8B-B14F-4D97-AF65-F5344CB8AC3E}">
        <p14:creationId xmlns:p14="http://schemas.microsoft.com/office/powerpoint/2010/main" val="1112433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dirty="0"/>
          </a:p>
        </p:txBody>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AE8121F-1F0D-42C5-8258-C5BA73C62F53}" type="slidenum">
              <a:rPr lang="lv-LV" smtClean="0"/>
              <a:t>10</a:t>
            </a:fld>
            <a:endParaRPr lang="lv-LV" dirty="0"/>
          </a:p>
        </p:txBody>
      </p:sp>
    </p:spTree>
    <p:extLst>
      <p:ext uri="{BB962C8B-B14F-4D97-AF65-F5344CB8AC3E}">
        <p14:creationId xmlns:p14="http://schemas.microsoft.com/office/powerpoint/2010/main" val="1191280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5D521-B0A4-F6F7-7D6D-F8E854A137D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7EE2C99C-7B35-9FF7-7C36-2F4B00783F79}"/>
              </a:ext>
            </a:extLst>
          </p:cNvPr>
          <p:cNvSpPr>
            <a:spLocks noGrp="1" noRot="1" noChangeAspect="1"/>
          </p:cNvSpPr>
          <p:nvPr>
            <p:ph type="sldImg"/>
          </p:nvPr>
        </p:nvSpPr>
        <p:spPr/>
        <p:txBody>
          <a:bodyPr/>
          <a:lstStyle/>
          <a:p>
            <a:endParaRPr lang="lv-LV" dirty="0"/>
          </a:p>
        </p:txBody>
      </p:sp>
      <p:sp>
        <p:nvSpPr>
          <p:cNvPr id="3" name="Piezīmju vietturis 2">
            <a:extLst>
              <a:ext uri="{FF2B5EF4-FFF2-40B4-BE49-F238E27FC236}">
                <a16:creationId xmlns:a16="http://schemas.microsoft.com/office/drawing/2014/main" id="{5E90CF63-4DCC-5428-B54F-5CE78F5C8466}"/>
              </a:ext>
            </a:extLst>
          </p:cNvPr>
          <p:cNvSpPr>
            <a:spLocks noGrp="1"/>
          </p:cNvSpPr>
          <p:nvPr>
            <p:ph type="body" idx="1"/>
          </p:nvPr>
        </p:nvSpPr>
        <p:spPr/>
        <p:txBody>
          <a:bodyPr/>
          <a:lstStyle/>
          <a:p>
            <a:pPr>
              <a:lnSpc>
                <a:spcPct val="90000"/>
              </a:lnSpc>
              <a:spcBef>
                <a:spcPct val="0"/>
              </a:spcBef>
              <a:spcAft>
                <a:spcPct val="35000"/>
              </a:spcAft>
            </a:pPr>
            <a:endParaRPr lang="lv-LV" dirty="0"/>
          </a:p>
        </p:txBody>
      </p:sp>
      <p:sp>
        <p:nvSpPr>
          <p:cNvPr id="4" name="Slaida numura vietturis 3">
            <a:extLst>
              <a:ext uri="{FF2B5EF4-FFF2-40B4-BE49-F238E27FC236}">
                <a16:creationId xmlns:a16="http://schemas.microsoft.com/office/drawing/2014/main" id="{2630AD35-2A91-0C14-061D-DF5679829E6C}"/>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E908377-C6CA-4F49-B986-B3094F0AD0E0}" type="slidenum">
              <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11</a:t>
            </a:fld>
            <a:endParaRPr kumimoji="0" lang="lv-LV" altLang="lv-LV"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41337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D494E-9957-5484-8B97-BBC569FE0E2E}"/>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8F4D6A1-B64C-BB6E-7961-1EF71C6CB26E}"/>
              </a:ext>
            </a:extLst>
          </p:cNvPr>
          <p:cNvSpPr>
            <a:spLocks noGrp="1" noRot="1" noChangeAspect="1"/>
          </p:cNvSpPr>
          <p:nvPr>
            <p:ph type="sldImg"/>
          </p:nvPr>
        </p:nvSpPr>
        <p:spPr/>
        <p:txBody>
          <a:bodyPr/>
          <a:lstStyle/>
          <a:p>
            <a:endParaRPr lang="lv-LV" dirty="0"/>
          </a:p>
        </p:txBody>
      </p:sp>
      <p:sp>
        <p:nvSpPr>
          <p:cNvPr id="3" name="Piezīmju vietturis 2">
            <a:extLst>
              <a:ext uri="{FF2B5EF4-FFF2-40B4-BE49-F238E27FC236}">
                <a16:creationId xmlns:a16="http://schemas.microsoft.com/office/drawing/2014/main" id="{D35C7F81-1232-2FA7-F1AE-1F0B2FBAE8A7}"/>
              </a:ext>
            </a:extLst>
          </p:cNvPr>
          <p:cNvSpPr>
            <a:spLocks noGrp="1"/>
          </p:cNvSpPr>
          <p:nvPr>
            <p:ph type="body" idx="1"/>
          </p:nvPr>
        </p:nvSpPr>
        <p:spPr/>
        <p:txBody>
          <a:bodyPr/>
          <a:lstStyle/>
          <a:p>
            <a:pPr>
              <a:lnSpc>
                <a:spcPct val="90000"/>
              </a:lnSpc>
              <a:spcBef>
                <a:spcPct val="0"/>
              </a:spcBef>
              <a:spcAft>
                <a:spcPct val="35000"/>
              </a:spcAft>
            </a:pPr>
            <a:endParaRPr lang="lv-LV" dirty="0"/>
          </a:p>
        </p:txBody>
      </p:sp>
      <p:sp>
        <p:nvSpPr>
          <p:cNvPr id="4" name="Slaida numura vietturis 3">
            <a:extLst>
              <a:ext uri="{FF2B5EF4-FFF2-40B4-BE49-F238E27FC236}">
                <a16:creationId xmlns:a16="http://schemas.microsoft.com/office/drawing/2014/main" id="{4F078057-B294-9C02-D805-9AB3E91BB53E}"/>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E908377-C6CA-4F49-B986-B3094F0AD0E0}" type="slidenum">
              <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12</a:t>
            </a:fld>
            <a:endParaRPr kumimoji="0" lang="lv-LV" altLang="lv-LV"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39904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dirty="0"/>
          </a:p>
        </p:txBody>
      </p:sp>
      <p:sp>
        <p:nvSpPr>
          <p:cNvPr id="3" name="Piezīmju vietturis 2"/>
          <p:cNvSpPr>
            <a:spLocks noGrp="1"/>
          </p:cNvSpPr>
          <p:nvPr>
            <p:ph type="body" idx="1"/>
          </p:nvPr>
        </p:nvSpPr>
        <p:spPr/>
        <p:txBody>
          <a:bodyPr/>
          <a:lstStyle/>
          <a:p>
            <a:r>
              <a:rPr lang="lv-LV" sz="1200" kern="1200" dirty="0">
                <a:solidFill>
                  <a:schemeClr val="tx1"/>
                </a:solidFill>
                <a:effectLst/>
                <a:latin typeface="+mn-lt"/>
                <a:ea typeface="+mn-ea"/>
                <a:cs typeface="+mn-cs"/>
              </a:rPr>
              <a:t> </a:t>
            </a:r>
            <a:endParaRPr lang="lv-LV" dirty="0"/>
          </a:p>
        </p:txBody>
      </p:sp>
      <p:sp>
        <p:nvSpPr>
          <p:cNvPr id="4" name="Slaida numura vietturis 3"/>
          <p:cNvSpPr>
            <a:spLocks noGrp="1"/>
          </p:cNvSpPr>
          <p:nvPr>
            <p:ph type="sldNum" sz="quarter" idx="5"/>
          </p:nvPr>
        </p:nvSpPr>
        <p:spPr/>
        <p:txBody>
          <a:bodyPr/>
          <a:lstStyle/>
          <a:p>
            <a:fld id="{FAE8121F-1F0D-42C5-8258-C5BA73C62F53}" type="slidenum">
              <a:rPr lang="lv-LV" smtClean="0"/>
              <a:t>13</a:t>
            </a:fld>
            <a:endParaRPr lang="lv-LV" dirty="0"/>
          </a:p>
        </p:txBody>
      </p:sp>
    </p:spTree>
    <p:extLst>
      <p:ext uri="{BB962C8B-B14F-4D97-AF65-F5344CB8AC3E}">
        <p14:creationId xmlns:p14="http://schemas.microsoft.com/office/powerpoint/2010/main" val="31305958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dirty="0"/>
          </a:p>
        </p:txBody>
      </p:sp>
      <p:sp>
        <p:nvSpPr>
          <p:cNvPr id="3" name="Piezīmju vietturis 2"/>
          <p:cNvSpPr>
            <a:spLocks noGrp="1"/>
          </p:cNvSpPr>
          <p:nvPr>
            <p:ph type="body" idx="1"/>
          </p:nvPr>
        </p:nvSpPr>
        <p:spPr/>
        <p:txBody>
          <a:bodyPr/>
          <a:lstStyle/>
          <a:p>
            <a:endParaRPr lang="en-US" dirty="0">
              <a:ea typeface="Calibri"/>
              <a:cs typeface="Calibri"/>
            </a:endParaRPr>
          </a:p>
        </p:txBody>
      </p:sp>
      <p:sp>
        <p:nvSpPr>
          <p:cNvPr id="4" name="Slaida numura vietturis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908377-C6CA-4F49-B986-B3094F0AD0E0}" type="slidenum">
              <a:rPr kumimoji="0" lang="lv-LV" altLang="lv-LV"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lv-LV" altLang="lv-LV"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1196731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dirty="0"/>
          </a:p>
        </p:txBody>
      </p:sp>
      <p:sp>
        <p:nvSpPr>
          <p:cNvPr id="3" name="Piezīmju vietturis 2"/>
          <p:cNvSpPr>
            <a:spLocks noGrp="1"/>
          </p:cNvSpPr>
          <p:nvPr>
            <p:ph type="body" idx="1"/>
          </p:nvPr>
        </p:nvSpPr>
        <p:spPr/>
        <p:txBody>
          <a:bodyPr/>
          <a:lstStyle/>
          <a:p>
            <a:r>
              <a:rPr lang="lv-LV" sz="1200" b="1" kern="1200" dirty="0">
                <a:solidFill>
                  <a:schemeClr val="tx1"/>
                </a:solidFill>
                <a:effectLst/>
                <a:latin typeface="+mn-lt"/>
                <a:ea typeface="+mn-ea"/>
                <a:cs typeface="+mn-cs"/>
              </a:rPr>
              <a:t>16. Finansējums un projekta pārvaldība</a:t>
            </a:r>
            <a:endParaRPr lang="lv-LV" sz="1200" kern="1200" dirty="0">
              <a:solidFill>
                <a:schemeClr val="tx1"/>
              </a:solidFill>
              <a:effectLst/>
              <a:latin typeface="+mn-lt"/>
              <a:ea typeface="+mn-ea"/>
              <a:cs typeface="+mn-cs"/>
            </a:endParaRPr>
          </a:p>
          <a:p>
            <a:r>
              <a:rPr lang="lv-LV" sz="1200" b="1" kern="1200" dirty="0">
                <a:solidFill>
                  <a:schemeClr val="tx1"/>
                </a:solidFill>
                <a:effectLst/>
                <a:latin typeface="+mn-lt"/>
                <a:ea typeface="+mn-ea"/>
                <a:cs typeface="+mn-cs"/>
              </a:rPr>
              <a:t> </a:t>
            </a:r>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Projektā ļoti būtiska ir efektīva finanšu un līgumu pārvaldība.</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Ir sekmīgi īstenoti iepirkumi, tostarp budžeta plānošanas un finanšu vadības risinājuma izstrāde.</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Kopumā tiek pārvaldīti vairāk nekā 30 līgumi.</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Vienlaikus tiek nodrošināta stingra līgumu uzraudzība un cilvēkstundu kontrole.</a:t>
            </a:r>
          </a:p>
          <a:p>
            <a:r>
              <a:rPr lang="lv-LV" sz="1200" kern="1200" dirty="0">
                <a:solidFill>
                  <a:schemeClr val="tx1"/>
                </a:solidFill>
                <a:effectLst/>
                <a:latin typeface="+mn-lt"/>
                <a:ea typeface="+mn-ea"/>
                <a:cs typeface="+mn-cs"/>
              </a:rPr>
              <a:t>Projektā veikta arī budžeta optimizācija, saglabājot galveno mērķu sasniegšanu, pateicoties aktivitātēm ko nosaucu, gan tirgus iespējām.</a:t>
            </a:r>
          </a:p>
          <a:p>
            <a:endParaRPr lang="lv-LV" dirty="0"/>
          </a:p>
        </p:txBody>
      </p:sp>
      <p:sp>
        <p:nvSpPr>
          <p:cNvPr id="4" name="Slaida numura vietturis 3"/>
          <p:cNvSpPr>
            <a:spLocks noGrp="1"/>
          </p:cNvSpPr>
          <p:nvPr>
            <p:ph type="sldNum" sz="quarter" idx="5"/>
          </p:nvPr>
        </p:nvSpPr>
        <p:spPr/>
        <p:txBody>
          <a:bodyPr/>
          <a:lstStyle/>
          <a:p>
            <a:pPr>
              <a:defRPr/>
            </a:pPr>
            <a:fld id="{FE908377-C6CA-4F49-B986-B3094F0AD0E0}" type="slidenum">
              <a:rPr lang="lv-LV" altLang="lv-LV" smtClean="0"/>
              <a:pPr>
                <a:defRPr/>
              </a:pPr>
              <a:t>15</a:t>
            </a:fld>
            <a:endParaRPr lang="lv-LV" altLang="lv-LV" dirty="0"/>
          </a:p>
        </p:txBody>
      </p:sp>
    </p:spTree>
    <p:extLst>
      <p:ext uri="{BB962C8B-B14F-4D97-AF65-F5344CB8AC3E}">
        <p14:creationId xmlns:p14="http://schemas.microsoft.com/office/powerpoint/2010/main" val="306805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dirty="0"/>
          </a:p>
        </p:txBody>
      </p:sp>
      <p:sp>
        <p:nvSpPr>
          <p:cNvPr id="3" name="Piezīmju vietturis 2"/>
          <p:cNvSpPr>
            <a:spLocks noGrp="1"/>
          </p:cNvSpPr>
          <p:nvPr>
            <p:ph type="body" idx="1"/>
          </p:nvPr>
        </p:nvSpPr>
        <p:spPr/>
        <p:txBody>
          <a:bodyPr/>
          <a:lstStyle/>
          <a:p>
            <a:r>
              <a:rPr lang="lv-LV" sz="1200" b="1" kern="1200" dirty="0">
                <a:solidFill>
                  <a:schemeClr val="tx1"/>
                </a:solidFill>
                <a:effectLst/>
                <a:latin typeface="+mn-lt"/>
                <a:ea typeface="+mn-ea"/>
                <a:cs typeface="+mn-cs"/>
              </a:rPr>
              <a:t>17. Komanda un sadarbība</a:t>
            </a:r>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Šī projekta īstenošana iespējama tikai pateicoties ļoti plašai sadarbībai.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Sākotnēji tiks pieņemts lēmums šo lielo projektu sadalīt mazākos projektus ar saviem mērķiem un sasniedzamajiem rezultātiem, komandu, kas būtu vieglāk vadāmi, palīdzēs īstenot lielo ANM projekta mērķus, Veidojot kopīgo sinerģiju</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Projektā iesaistīti:</a:t>
            </a:r>
          </a:p>
          <a:p>
            <a:pPr marL="171450" lvl="0" indent="-171450">
              <a:buFont typeface="Arial" panose="020B0604020202020204" pitchFamily="34" charset="0"/>
              <a:buChar char="•"/>
            </a:pPr>
            <a:r>
              <a:rPr lang="lv-LV" sz="1200" kern="1200" dirty="0">
                <a:solidFill>
                  <a:schemeClr val="tx1"/>
                </a:solidFill>
                <a:effectLst/>
                <a:latin typeface="+mn-lt"/>
                <a:ea typeface="+mn-ea"/>
                <a:cs typeface="+mn-cs"/>
              </a:rPr>
              <a:t>Valsts kases darbinieki,</a:t>
            </a:r>
          </a:p>
          <a:p>
            <a:pPr marL="171450" lvl="0" indent="-171450">
              <a:buFont typeface="Arial" panose="020B0604020202020204" pitchFamily="34" charset="0"/>
              <a:buChar char="•"/>
            </a:pPr>
            <a:r>
              <a:rPr lang="lv-LV" sz="1200" kern="1200" dirty="0">
                <a:solidFill>
                  <a:schemeClr val="tx1"/>
                </a:solidFill>
                <a:effectLst/>
                <a:latin typeface="+mn-lt"/>
                <a:ea typeface="+mn-ea"/>
                <a:cs typeface="+mn-cs"/>
              </a:rPr>
              <a:t>ministrijas,</a:t>
            </a:r>
          </a:p>
          <a:p>
            <a:pPr marL="171450" lvl="0" indent="-171450">
              <a:buFont typeface="Arial" panose="020B0604020202020204" pitchFamily="34" charset="0"/>
              <a:buChar char="•"/>
            </a:pPr>
            <a:r>
              <a:rPr lang="lv-LV" sz="1200" kern="1200" dirty="0">
                <a:solidFill>
                  <a:schemeClr val="tx1"/>
                </a:solidFill>
                <a:effectLst/>
                <a:latin typeface="+mn-lt"/>
                <a:ea typeface="+mn-ea"/>
                <a:cs typeface="+mn-cs"/>
              </a:rPr>
              <a:t>centrālās iestādes,</a:t>
            </a:r>
          </a:p>
          <a:p>
            <a:pPr marL="171450" lvl="0" indent="-171450">
              <a:buFont typeface="Arial" panose="020B0604020202020204" pitchFamily="34" charset="0"/>
              <a:buChar char="•"/>
            </a:pPr>
            <a:r>
              <a:rPr lang="lv-LV" sz="1200" kern="1200" dirty="0">
                <a:solidFill>
                  <a:schemeClr val="tx1"/>
                </a:solidFill>
                <a:effectLst/>
                <a:latin typeface="+mn-lt"/>
                <a:ea typeface="+mn-ea"/>
                <a:cs typeface="+mn-cs"/>
              </a:rPr>
              <a:t>piegādātāji,</a:t>
            </a:r>
          </a:p>
          <a:p>
            <a:pPr marL="171450" lvl="0" indent="-171450">
              <a:buFont typeface="Arial" panose="020B0604020202020204" pitchFamily="34" charset="0"/>
              <a:buChar char="•"/>
            </a:pPr>
            <a:r>
              <a:rPr lang="lv-LV" sz="1200" kern="1200" dirty="0">
                <a:solidFill>
                  <a:schemeClr val="tx1"/>
                </a:solidFill>
                <a:effectLst/>
                <a:latin typeface="+mn-lt"/>
                <a:ea typeface="+mn-ea"/>
                <a:cs typeface="+mn-cs"/>
              </a:rPr>
              <a:t>uzraugošās institūcijas,</a:t>
            </a:r>
          </a:p>
          <a:p>
            <a:pPr marL="171450" lvl="0" indent="-171450">
              <a:buFont typeface="Arial" panose="020B0604020202020204" pitchFamily="34" charset="0"/>
              <a:buChar char="•"/>
            </a:pPr>
            <a:r>
              <a:rPr lang="lv-LV" sz="1200" kern="1200" dirty="0">
                <a:solidFill>
                  <a:schemeClr val="tx1"/>
                </a:solidFill>
                <a:effectLst/>
                <a:latin typeface="+mn-lt"/>
                <a:ea typeface="+mn-ea"/>
                <a:cs typeface="+mn-cs"/>
              </a:rPr>
              <a:t>un projektu komandas.</a:t>
            </a:r>
          </a:p>
          <a:p>
            <a:pPr marL="0" lvl="0" indent="0">
              <a:buFont typeface="Arial" panose="020B0604020202020204" pitchFamily="34" charset="0"/>
              <a:buNone/>
            </a:pPr>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Kopējais darba apjoms ir ļoti liels. Veidojot kopīgo sinerģiju, kas veidojās starp visām iesaistītajām pusēm vicināja šī projekta sekmīgu izdošanos. Taču tieši cieša sadarbība ļāva virzīties projektam uz priekšu, t.sk. arī reformai.</a:t>
            </a:r>
          </a:p>
          <a:p>
            <a:endParaRPr lang="lv-LV" dirty="0"/>
          </a:p>
        </p:txBody>
      </p:sp>
      <p:sp>
        <p:nvSpPr>
          <p:cNvPr id="4" name="Slaida numura vietturis 3"/>
          <p:cNvSpPr>
            <a:spLocks noGrp="1"/>
          </p:cNvSpPr>
          <p:nvPr>
            <p:ph type="sldNum" sz="quarter" idx="5"/>
          </p:nvPr>
        </p:nvSpPr>
        <p:spPr/>
        <p:txBody>
          <a:bodyPr/>
          <a:lstStyle/>
          <a:p>
            <a:fld id="{FAE8121F-1F0D-42C5-8258-C5BA73C62F53}" type="slidenum">
              <a:rPr lang="lv-LV" smtClean="0"/>
              <a:t>16</a:t>
            </a:fld>
            <a:endParaRPr lang="lv-LV" dirty="0"/>
          </a:p>
        </p:txBody>
      </p:sp>
    </p:spTree>
    <p:extLst>
      <p:ext uri="{BB962C8B-B14F-4D97-AF65-F5344CB8AC3E}">
        <p14:creationId xmlns:p14="http://schemas.microsoft.com/office/powerpoint/2010/main" val="1556687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49EC1-CB25-56D0-ACA3-6F26AEE7D7BE}"/>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1379324-2330-B65B-99E8-A4405544536D}"/>
              </a:ext>
            </a:extLst>
          </p:cNvPr>
          <p:cNvSpPr>
            <a:spLocks noGrp="1" noRot="1" noChangeAspect="1"/>
          </p:cNvSpPr>
          <p:nvPr>
            <p:ph type="sldImg"/>
          </p:nvPr>
        </p:nvSpPr>
        <p:spPr/>
        <p:txBody>
          <a:bodyPr/>
          <a:lstStyle/>
          <a:p>
            <a:endParaRPr lang="lv-LV" dirty="0"/>
          </a:p>
        </p:txBody>
      </p:sp>
      <p:sp>
        <p:nvSpPr>
          <p:cNvPr id="3" name="Piezīmju vietturis 2">
            <a:extLst>
              <a:ext uri="{FF2B5EF4-FFF2-40B4-BE49-F238E27FC236}">
                <a16:creationId xmlns:a16="http://schemas.microsoft.com/office/drawing/2014/main" id="{86ED3827-E6F1-9F6A-831D-EEC7C592542A}"/>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6AACC7D2-A44F-5289-078F-B1A2795F60DB}"/>
              </a:ext>
            </a:extLst>
          </p:cNvPr>
          <p:cNvSpPr>
            <a:spLocks noGrp="1"/>
          </p:cNvSpPr>
          <p:nvPr>
            <p:ph type="sldNum" sz="quarter" idx="5"/>
          </p:nvPr>
        </p:nvSpPr>
        <p:spPr/>
        <p:txBody>
          <a:bodyPr/>
          <a:lstStyle/>
          <a:p>
            <a:fld id="{FAE8121F-1F0D-42C5-8258-C5BA73C62F53}" type="slidenum">
              <a:rPr lang="lv-LV" smtClean="0"/>
              <a:t>2</a:t>
            </a:fld>
            <a:endParaRPr lang="lv-LV" dirty="0"/>
          </a:p>
        </p:txBody>
      </p:sp>
    </p:spTree>
    <p:extLst>
      <p:ext uri="{BB962C8B-B14F-4D97-AF65-F5344CB8AC3E}">
        <p14:creationId xmlns:p14="http://schemas.microsoft.com/office/powerpoint/2010/main" val="500624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dirty="0"/>
          </a:p>
        </p:txBody>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AE8121F-1F0D-42C5-8258-C5BA73C62F53}" type="slidenum">
              <a:rPr lang="lv-LV" smtClean="0"/>
              <a:t>3</a:t>
            </a:fld>
            <a:endParaRPr lang="lv-LV" dirty="0"/>
          </a:p>
        </p:txBody>
      </p:sp>
    </p:spTree>
    <p:extLst>
      <p:ext uri="{BB962C8B-B14F-4D97-AF65-F5344CB8AC3E}">
        <p14:creationId xmlns:p14="http://schemas.microsoft.com/office/powerpoint/2010/main" val="3511175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dirty="0"/>
          </a:p>
        </p:txBody>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AE8121F-1F0D-42C5-8258-C5BA73C62F53}" type="slidenum">
              <a:rPr lang="lv-LV" smtClean="0"/>
              <a:t>4</a:t>
            </a:fld>
            <a:endParaRPr lang="lv-LV" dirty="0"/>
          </a:p>
        </p:txBody>
      </p:sp>
    </p:spTree>
    <p:extLst>
      <p:ext uri="{BB962C8B-B14F-4D97-AF65-F5344CB8AC3E}">
        <p14:creationId xmlns:p14="http://schemas.microsoft.com/office/powerpoint/2010/main" val="3959306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dirty="0"/>
          </a:p>
        </p:txBody>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AE8121F-1F0D-42C5-8258-C5BA73C62F53}" type="slidenum">
              <a:rPr lang="lv-LV" smtClean="0"/>
              <a:t>5</a:t>
            </a:fld>
            <a:endParaRPr lang="lv-LV" dirty="0"/>
          </a:p>
        </p:txBody>
      </p:sp>
    </p:spTree>
    <p:extLst>
      <p:ext uri="{BB962C8B-B14F-4D97-AF65-F5344CB8AC3E}">
        <p14:creationId xmlns:p14="http://schemas.microsoft.com/office/powerpoint/2010/main" val="1630249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39A33-95A6-5D28-4930-87EAFBEA73A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19A8D260-727B-2CF6-3E5C-61ECAEB6CAE7}"/>
              </a:ext>
            </a:extLst>
          </p:cNvPr>
          <p:cNvSpPr>
            <a:spLocks noGrp="1" noRot="1" noChangeAspect="1"/>
          </p:cNvSpPr>
          <p:nvPr>
            <p:ph type="sldImg"/>
          </p:nvPr>
        </p:nvSpPr>
        <p:spPr/>
        <p:txBody>
          <a:bodyPr/>
          <a:lstStyle/>
          <a:p>
            <a:endParaRPr lang="lv-LV" dirty="0"/>
          </a:p>
        </p:txBody>
      </p:sp>
      <p:sp>
        <p:nvSpPr>
          <p:cNvPr id="3" name="Piezīmju vietturis 2">
            <a:extLst>
              <a:ext uri="{FF2B5EF4-FFF2-40B4-BE49-F238E27FC236}">
                <a16:creationId xmlns:a16="http://schemas.microsoft.com/office/drawing/2014/main" id="{2CECF583-88B2-5768-722E-C6964BA93F36}"/>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C9790F0F-01BE-3355-5E9C-EFD051EAE31C}"/>
              </a:ext>
            </a:extLst>
          </p:cNvPr>
          <p:cNvSpPr>
            <a:spLocks noGrp="1"/>
          </p:cNvSpPr>
          <p:nvPr>
            <p:ph type="sldNum" sz="quarter" idx="5"/>
          </p:nvPr>
        </p:nvSpPr>
        <p:spPr/>
        <p:txBody>
          <a:bodyPr/>
          <a:lstStyle/>
          <a:p>
            <a:fld id="{FAE8121F-1F0D-42C5-8258-C5BA73C62F53}" type="slidenum">
              <a:rPr lang="lv-LV" smtClean="0"/>
              <a:t>6</a:t>
            </a:fld>
            <a:endParaRPr lang="lv-LV" dirty="0"/>
          </a:p>
        </p:txBody>
      </p:sp>
    </p:spTree>
    <p:extLst>
      <p:ext uri="{BB962C8B-B14F-4D97-AF65-F5344CB8AC3E}">
        <p14:creationId xmlns:p14="http://schemas.microsoft.com/office/powerpoint/2010/main" val="11177939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1183C-7522-9A89-35F5-DE2D8C68CC77}"/>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68F28A55-0E15-C5DA-AD01-BAAFECDA60EB}"/>
              </a:ext>
            </a:extLst>
          </p:cNvPr>
          <p:cNvSpPr>
            <a:spLocks noGrp="1" noRot="1" noChangeAspect="1"/>
          </p:cNvSpPr>
          <p:nvPr>
            <p:ph type="sldImg"/>
          </p:nvPr>
        </p:nvSpPr>
        <p:spPr/>
        <p:txBody>
          <a:bodyPr/>
          <a:lstStyle/>
          <a:p>
            <a:endParaRPr lang="lv-LV" dirty="0"/>
          </a:p>
        </p:txBody>
      </p:sp>
      <p:sp>
        <p:nvSpPr>
          <p:cNvPr id="3" name="Piezīmju vietturis 2">
            <a:extLst>
              <a:ext uri="{FF2B5EF4-FFF2-40B4-BE49-F238E27FC236}">
                <a16:creationId xmlns:a16="http://schemas.microsoft.com/office/drawing/2014/main" id="{E274A60B-12CB-EC75-BB91-7EF73AB8DC1F}"/>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24B2D988-24FC-CE25-4D1A-E6E9E9C8DBE8}"/>
              </a:ext>
            </a:extLst>
          </p:cNvPr>
          <p:cNvSpPr>
            <a:spLocks noGrp="1"/>
          </p:cNvSpPr>
          <p:nvPr>
            <p:ph type="sldNum" sz="quarter" idx="5"/>
          </p:nvPr>
        </p:nvSpPr>
        <p:spPr/>
        <p:txBody>
          <a:bodyPr/>
          <a:lstStyle/>
          <a:p>
            <a:fld id="{FAE8121F-1F0D-42C5-8258-C5BA73C62F53}" type="slidenum">
              <a:rPr lang="lv-LV" smtClean="0"/>
              <a:t>7</a:t>
            </a:fld>
            <a:endParaRPr lang="lv-LV" dirty="0"/>
          </a:p>
        </p:txBody>
      </p:sp>
    </p:spTree>
    <p:extLst>
      <p:ext uri="{BB962C8B-B14F-4D97-AF65-F5344CB8AC3E}">
        <p14:creationId xmlns:p14="http://schemas.microsoft.com/office/powerpoint/2010/main" val="24901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dirty="0"/>
          </a:p>
        </p:txBody>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AE8121F-1F0D-42C5-8258-C5BA73C62F53}" type="slidenum">
              <a:rPr lang="lv-LV" smtClean="0"/>
              <a:t>8</a:t>
            </a:fld>
            <a:endParaRPr lang="lv-LV" dirty="0"/>
          </a:p>
        </p:txBody>
      </p:sp>
    </p:spTree>
    <p:extLst>
      <p:ext uri="{BB962C8B-B14F-4D97-AF65-F5344CB8AC3E}">
        <p14:creationId xmlns:p14="http://schemas.microsoft.com/office/powerpoint/2010/main" val="19484141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AA767-ADBF-238C-2949-FACEF069F0FD}"/>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780FF76-148E-2C6C-B075-70BB29D750F2}"/>
              </a:ext>
            </a:extLst>
          </p:cNvPr>
          <p:cNvSpPr>
            <a:spLocks noGrp="1" noRot="1" noChangeAspect="1"/>
          </p:cNvSpPr>
          <p:nvPr>
            <p:ph type="sldImg"/>
          </p:nvPr>
        </p:nvSpPr>
        <p:spPr/>
        <p:txBody>
          <a:bodyPr/>
          <a:lstStyle/>
          <a:p>
            <a:endParaRPr lang="lv-LV" dirty="0"/>
          </a:p>
        </p:txBody>
      </p:sp>
      <p:sp>
        <p:nvSpPr>
          <p:cNvPr id="3" name="Piezīmju vietturis 2">
            <a:extLst>
              <a:ext uri="{FF2B5EF4-FFF2-40B4-BE49-F238E27FC236}">
                <a16:creationId xmlns:a16="http://schemas.microsoft.com/office/drawing/2014/main" id="{0B4AAEF6-76D2-31DE-96D2-440A44C0BCF6}"/>
              </a:ext>
            </a:extLst>
          </p:cNvPr>
          <p:cNvSpPr>
            <a:spLocks noGrp="1"/>
          </p:cNvSpPr>
          <p:nvPr>
            <p:ph type="body" idx="1"/>
          </p:nvPr>
        </p:nvSpPr>
        <p:spPr/>
        <p:txBody>
          <a:bodyPr/>
          <a:lstStyle/>
          <a:p>
            <a:pPr>
              <a:lnSpc>
                <a:spcPct val="90000"/>
              </a:lnSpc>
              <a:spcBef>
                <a:spcPct val="0"/>
              </a:spcBef>
              <a:spcAft>
                <a:spcPct val="35000"/>
              </a:spcAft>
            </a:pPr>
            <a:endParaRPr lang="lv-LV" dirty="0"/>
          </a:p>
        </p:txBody>
      </p:sp>
      <p:sp>
        <p:nvSpPr>
          <p:cNvPr id="4" name="Slaida numura vietturis 3">
            <a:extLst>
              <a:ext uri="{FF2B5EF4-FFF2-40B4-BE49-F238E27FC236}">
                <a16:creationId xmlns:a16="http://schemas.microsoft.com/office/drawing/2014/main" id="{B1B287B6-A789-F781-8B23-7398577823CD}"/>
              </a:ext>
            </a:extLst>
          </p:cNvPr>
          <p:cNvSpPr>
            <a:spLocks noGrp="1"/>
          </p:cNvSpPr>
          <p:nvPr>
            <p:ph type="sldNum" sz="quarter" idx="5"/>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E908377-C6CA-4F49-B986-B3094F0AD0E0}" type="slidenum">
              <a:rPr kumimoji="0" lang="lv-LV" altLang="lv-LV"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9</a:t>
            </a:fld>
            <a:endParaRPr kumimoji="0" lang="lv-LV" altLang="lv-LV"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1013497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5A18107-8F49-2FB9-A638-2D655A7399DB}"/>
              </a:ext>
            </a:extLst>
          </p:cNvPr>
          <p:cNvSpPr>
            <a:spLocks noGrp="1"/>
          </p:cNvSpPr>
          <p:nvPr>
            <p:ph type="ctrTitle"/>
          </p:nvPr>
        </p:nvSpPr>
        <p:spPr>
          <a:xfrm>
            <a:off x="1524000" y="1122363"/>
            <a:ext cx="9144000" cy="2387600"/>
          </a:xfrm>
        </p:spPr>
        <p:txBody>
          <a:bodyPr anchor="b"/>
          <a:lstStyle>
            <a:lvl1pPr algn="ctr">
              <a:defRPr sz="6000"/>
            </a:lvl1pPr>
          </a:lstStyle>
          <a:p>
            <a:r>
              <a:rPr lang="lv-LV"/>
              <a:t>Rediģēt šablona virsraksta stilu</a:t>
            </a:r>
          </a:p>
        </p:txBody>
      </p:sp>
      <p:sp>
        <p:nvSpPr>
          <p:cNvPr id="3" name="Apakšvirsraksts 2">
            <a:extLst>
              <a:ext uri="{FF2B5EF4-FFF2-40B4-BE49-F238E27FC236}">
                <a16:creationId xmlns:a16="http://schemas.microsoft.com/office/drawing/2014/main" id="{B5DAF206-163E-DD89-6FED-0F884E769B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p>
        </p:txBody>
      </p:sp>
      <p:sp>
        <p:nvSpPr>
          <p:cNvPr id="4" name="Datuma vietturis 3">
            <a:extLst>
              <a:ext uri="{FF2B5EF4-FFF2-40B4-BE49-F238E27FC236}">
                <a16:creationId xmlns:a16="http://schemas.microsoft.com/office/drawing/2014/main" id="{996AB31A-C277-DAFD-66C8-D21D465637C5}"/>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5" name="Kājenes vietturis 4">
            <a:extLst>
              <a:ext uri="{FF2B5EF4-FFF2-40B4-BE49-F238E27FC236}">
                <a16:creationId xmlns:a16="http://schemas.microsoft.com/office/drawing/2014/main" id="{D45F917A-BB09-0C12-98E2-A053E2D3DCB8}"/>
              </a:ext>
            </a:extLst>
          </p:cNvPr>
          <p:cNvSpPr>
            <a:spLocks noGrp="1"/>
          </p:cNvSpPr>
          <p:nvPr>
            <p:ph type="ftr" sz="quarter" idx="11"/>
          </p:nvPr>
        </p:nvSpPr>
        <p:spPr/>
        <p:txBody>
          <a:bodyPr/>
          <a:lstStyle/>
          <a:p>
            <a:endParaRPr lang="lv-LV" dirty="0"/>
          </a:p>
        </p:txBody>
      </p:sp>
      <p:sp>
        <p:nvSpPr>
          <p:cNvPr id="6" name="Slaida numura vietturis 5">
            <a:extLst>
              <a:ext uri="{FF2B5EF4-FFF2-40B4-BE49-F238E27FC236}">
                <a16:creationId xmlns:a16="http://schemas.microsoft.com/office/drawing/2014/main" id="{E2B48ADA-E6D1-E30E-3E68-79955282E5FB}"/>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157471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4E213CA-B311-F03A-A689-EC44BEE674AB}"/>
              </a:ext>
            </a:extLst>
          </p:cNvPr>
          <p:cNvSpPr>
            <a:spLocks noGrp="1"/>
          </p:cNvSpPr>
          <p:nvPr>
            <p:ph type="title"/>
          </p:nvPr>
        </p:nvSpPr>
        <p:spPr/>
        <p:txBody>
          <a:bodyPr/>
          <a:lstStyle/>
          <a:p>
            <a:r>
              <a:rPr lang="lv-LV"/>
              <a:t>Rediģēt šablona virsraksta stilu</a:t>
            </a:r>
          </a:p>
        </p:txBody>
      </p:sp>
      <p:sp>
        <p:nvSpPr>
          <p:cNvPr id="3" name="Vertikāls teksta vietturis 2">
            <a:extLst>
              <a:ext uri="{FF2B5EF4-FFF2-40B4-BE49-F238E27FC236}">
                <a16:creationId xmlns:a16="http://schemas.microsoft.com/office/drawing/2014/main" id="{88C0C370-AFDE-9ED3-0706-DD907348D8C3}"/>
              </a:ext>
            </a:extLst>
          </p:cNvPr>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107197A4-7FA5-7676-882C-8130A71BFFC2}"/>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5" name="Kājenes vietturis 4">
            <a:extLst>
              <a:ext uri="{FF2B5EF4-FFF2-40B4-BE49-F238E27FC236}">
                <a16:creationId xmlns:a16="http://schemas.microsoft.com/office/drawing/2014/main" id="{70112513-2EC5-5F55-B2EA-477C32120532}"/>
              </a:ext>
            </a:extLst>
          </p:cNvPr>
          <p:cNvSpPr>
            <a:spLocks noGrp="1"/>
          </p:cNvSpPr>
          <p:nvPr>
            <p:ph type="ftr" sz="quarter" idx="11"/>
          </p:nvPr>
        </p:nvSpPr>
        <p:spPr/>
        <p:txBody>
          <a:bodyPr/>
          <a:lstStyle/>
          <a:p>
            <a:endParaRPr lang="lv-LV" dirty="0"/>
          </a:p>
        </p:txBody>
      </p:sp>
      <p:sp>
        <p:nvSpPr>
          <p:cNvPr id="6" name="Slaida numura vietturis 5">
            <a:extLst>
              <a:ext uri="{FF2B5EF4-FFF2-40B4-BE49-F238E27FC236}">
                <a16:creationId xmlns:a16="http://schemas.microsoft.com/office/drawing/2014/main" id="{19A2D235-8AD8-00AB-EEBD-BCAFC5EFB246}"/>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176297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a:extLst>
              <a:ext uri="{FF2B5EF4-FFF2-40B4-BE49-F238E27FC236}">
                <a16:creationId xmlns:a16="http://schemas.microsoft.com/office/drawing/2014/main" id="{1F112B6D-FF9B-1389-9E8F-7183B488E4F8}"/>
              </a:ext>
            </a:extLst>
          </p:cNvPr>
          <p:cNvSpPr>
            <a:spLocks noGrp="1"/>
          </p:cNvSpPr>
          <p:nvPr>
            <p:ph type="title" orient="vert"/>
          </p:nvPr>
        </p:nvSpPr>
        <p:spPr>
          <a:xfrm>
            <a:off x="8724900" y="365125"/>
            <a:ext cx="2628900" cy="5811838"/>
          </a:xfrm>
        </p:spPr>
        <p:txBody>
          <a:bodyPr vert="eaVert"/>
          <a:lstStyle/>
          <a:p>
            <a:r>
              <a:rPr lang="lv-LV"/>
              <a:t>Rediģēt šablona virsraksta stilu</a:t>
            </a:r>
          </a:p>
        </p:txBody>
      </p:sp>
      <p:sp>
        <p:nvSpPr>
          <p:cNvPr id="3" name="Vertikāls teksta vietturis 2">
            <a:extLst>
              <a:ext uri="{FF2B5EF4-FFF2-40B4-BE49-F238E27FC236}">
                <a16:creationId xmlns:a16="http://schemas.microsoft.com/office/drawing/2014/main" id="{74E02971-2713-A69F-01E8-E81FF8B180F7}"/>
              </a:ext>
            </a:extLst>
          </p:cNvPr>
          <p:cNvSpPr>
            <a:spLocks noGrp="1"/>
          </p:cNvSpPr>
          <p:nvPr>
            <p:ph type="body" orient="vert" idx="1"/>
          </p:nvPr>
        </p:nvSpPr>
        <p:spPr>
          <a:xfrm>
            <a:off x="838200" y="365125"/>
            <a:ext cx="7734300" cy="5811838"/>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B8EB87DD-327E-E666-79BE-D6A356393BE6}"/>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5" name="Kājenes vietturis 4">
            <a:extLst>
              <a:ext uri="{FF2B5EF4-FFF2-40B4-BE49-F238E27FC236}">
                <a16:creationId xmlns:a16="http://schemas.microsoft.com/office/drawing/2014/main" id="{5FCC3304-7948-2E9A-CDC2-5B0E8352FA27}"/>
              </a:ext>
            </a:extLst>
          </p:cNvPr>
          <p:cNvSpPr>
            <a:spLocks noGrp="1"/>
          </p:cNvSpPr>
          <p:nvPr>
            <p:ph type="ftr" sz="quarter" idx="11"/>
          </p:nvPr>
        </p:nvSpPr>
        <p:spPr/>
        <p:txBody>
          <a:bodyPr/>
          <a:lstStyle/>
          <a:p>
            <a:endParaRPr lang="lv-LV" dirty="0"/>
          </a:p>
        </p:txBody>
      </p:sp>
      <p:sp>
        <p:nvSpPr>
          <p:cNvPr id="6" name="Slaida numura vietturis 5">
            <a:extLst>
              <a:ext uri="{FF2B5EF4-FFF2-40B4-BE49-F238E27FC236}">
                <a16:creationId xmlns:a16="http://schemas.microsoft.com/office/drawing/2014/main" id="{8CB5E01A-F7BC-D3D6-56B3-D93DFBFA80E8}"/>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4012941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F54BBAB0-EF54-4E54-A5F2-8D5BA13A08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3438" y="0"/>
            <a:ext cx="687387"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47637" y="381000"/>
            <a:ext cx="6954982"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447636" y="1752603"/>
            <a:ext cx="9144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E879E6E-9534-8DF7-8FC2-521D1D0E08D1}"/>
              </a:ext>
            </a:extLst>
          </p:cNvPr>
          <p:cNvSpPr>
            <a:spLocks noGrp="1"/>
          </p:cNvSpPr>
          <p:nvPr>
            <p:ph type="sldNum" sz="quarter" idx="13"/>
          </p:nvPr>
        </p:nvSpPr>
        <p:spPr>
          <a:xfrm>
            <a:off x="11379200" y="6324600"/>
            <a:ext cx="406400" cy="304800"/>
          </a:xfrm>
        </p:spPr>
        <p:txBody>
          <a:bodyPr/>
          <a:lstStyle>
            <a:lvl1pPr>
              <a:defRPr sz="700" smtClean="0">
                <a:latin typeface="Verdana" panose="020B0604030504040204" pitchFamily="34" charset="0"/>
              </a:defRPr>
            </a:lvl1pPr>
          </a:lstStyle>
          <a:p>
            <a:pPr>
              <a:defRPr/>
            </a:pPr>
            <a:fld id="{F4F8D1E0-BA0E-4823-BBAF-9B78F8F9B118}" type="slidenum">
              <a:rPr lang="en-US" altLang="lv-LV"/>
              <a:pPr>
                <a:defRPr/>
              </a:pPr>
              <a:t>‹#›</a:t>
            </a:fld>
            <a:endParaRPr lang="en-US" altLang="lv-LV" dirty="0"/>
          </a:p>
        </p:txBody>
      </p:sp>
      <p:grpSp>
        <p:nvGrpSpPr>
          <p:cNvPr id="11" name="Group 7">
            <a:extLst>
              <a:ext uri="{FF2B5EF4-FFF2-40B4-BE49-F238E27FC236}">
                <a16:creationId xmlns:a16="http://schemas.microsoft.com/office/drawing/2014/main" id="{4B178D77-516E-DCF1-6528-72DDA465F902}"/>
              </a:ext>
            </a:extLst>
          </p:cNvPr>
          <p:cNvGrpSpPr>
            <a:grpSpLocks/>
          </p:cNvGrpSpPr>
          <p:nvPr userDrawn="1"/>
        </p:nvGrpSpPr>
        <p:grpSpPr bwMode="auto">
          <a:xfrm>
            <a:off x="9467854" y="303214"/>
            <a:ext cx="1954530" cy="1213008"/>
            <a:chOff x="9467975" y="287730"/>
            <a:chExt cx="2170714" cy="1348030"/>
          </a:xfrm>
        </p:grpSpPr>
        <p:pic>
          <p:nvPicPr>
            <p:cNvPr id="12" name="Picture 1" descr="A picture containing icon&#10;&#10;Description automatically generated">
              <a:extLst>
                <a:ext uri="{FF2B5EF4-FFF2-40B4-BE49-F238E27FC236}">
                  <a16:creationId xmlns:a16="http://schemas.microsoft.com/office/drawing/2014/main" id="{D1385F46-8552-8619-AA7E-E2A9B4F843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719287" y="381000"/>
              <a:ext cx="919402" cy="117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Content Placeholder 6">
              <a:extLst>
                <a:ext uri="{FF2B5EF4-FFF2-40B4-BE49-F238E27FC236}">
                  <a16:creationId xmlns:a16="http://schemas.microsoft.com/office/drawing/2014/main" id="{EBF4ACBC-10F9-75D7-9CC8-34436DEB380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9467975" y="287730"/>
              <a:ext cx="1179705" cy="1348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6986364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83963EA1-0687-213B-E587-69BDE7B6ED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33438" y="0"/>
            <a:ext cx="687387"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447635" y="381000"/>
            <a:ext cx="6865329" cy="103664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447636" y="1752603"/>
            <a:ext cx="9144000" cy="4373573"/>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90CA2ACF-F8FD-332F-7FE6-D7F61B92B498}"/>
              </a:ext>
            </a:extLst>
          </p:cNvPr>
          <p:cNvSpPr>
            <a:spLocks noGrp="1"/>
          </p:cNvSpPr>
          <p:nvPr>
            <p:ph type="sldNum" sz="quarter" idx="13"/>
          </p:nvPr>
        </p:nvSpPr>
        <p:spPr>
          <a:xfrm>
            <a:off x="11379200" y="6324600"/>
            <a:ext cx="406400" cy="304800"/>
          </a:xfrm>
        </p:spPr>
        <p:txBody>
          <a:bodyPr/>
          <a:lstStyle>
            <a:lvl1pPr>
              <a:defRPr sz="700">
                <a:latin typeface="Verdana" panose="020B0604030504040204" pitchFamily="34" charset="0"/>
              </a:defRPr>
            </a:lvl1pPr>
          </a:lstStyle>
          <a:p>
            <a:fld id="{084172D4-D876-4692-BC0B-164DFBBB50B5}" type="slidenum">
              <a:rPr lang="en-US" altLang="lv-LV" smtClean="0"/>
              <a:pPr/>
              <a:t>‹#›</a:t>
            </a:fld>
            <a:endParaRPr lang="en-US" altLang="lv-LV" dirty="0"/>
          </a:p>
        </p:txBody>
      </p:sp>
      <p:grpSp>
        <p:nvGrpSpPr>
          <p:cNvPr id="9" name="Group 7">
            <a:extLst>
              <a:ext uri="{FF2B5EF4-FFF2-40B4-BE49-F238E27FC236}">
                <a16:creationId xmlns:a16="http://schemas.microsoft.com/office/drawing/2014/main" id="{4B178D77-516E-DCF1-6528-72DDA465F902}"/>
              </a:ext>
            </a:extLst>
          </p:cNvPr>
          <p:cNvGrpSpPr>
            <a:grpSpLocks/>
          </p:cNvGrpSpPr>
          <p:nvPr userDrawn="1"/>
        </p:nvGrpSpPr>
        <p:grpSpPr bwMode="auto">
          <a:xfrm>
            <a:off x="9467854" y="303214"/>
            <a:ext cx="1954530" cy="1213008"/>
            <a:chOff x="9467975" y="287730"/>
            <a:chExt cx="2170714" cy="1348030"/>
          </a:xfrm>
        </p:grpSpPr>
        <p:pic>
          <p:nvPicPr>
            <p:cNvPr id="10" name="Picture 1" descr="A picture containing icon&#10;&#10;Description automatically generated">
              <a:extLst>
                <a:ext uri="{FF2B5EF4-FFF2-40B4-BE49-F238E27FC236}">
                  <a16:creationId xmlns:a16="http://schemas.microsoft.com/office/drawing/2014/main" id="{D1385F46-8552-8619-AA7E-E2A9B4F8436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719287" y="381000"/>
              <a:ext cx="919402" cy="117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ontent Placeholder 6">
              <a:extLst>
                <a:ext uri="{FF2B5EF4-FFF2-40B4-BE49-F238E27FC236}">
                  <a16:creationId xmlns:a16="http://schemas.microsoft.com/office/drawing/2014/main" id="{EBF4ACBC-10F9-75D7-9CC8-34436DEB380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9467975" y="287730"/>
              <a:ext cx="1179705" cy="1348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41141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9D007AB2-2A18-305F-A2DE-FBCC5B3406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097FA390-D439-C656-D9D6-EEE3ED30D8F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08750F5F-C24C-0C7E-3C9F-61E321DFF57C}"/>
              </a:ext>
            </a:extLst>
          </p:cNvPr>
          <p:cNvSpPr txBox="1">
            <a:spLocks/>
          </p:cNvSpPr>
          <p:nvPr userDrawn="1"/>
        </p:nvSpPr>
        <p:spPr>
          <a:xfrm>
            <a:off x="914400" y="4724400"/>
            <a:ext cx="10363200" cy="1036638"/>
          </a:xfrm>
          <a:prstGeom prst="rect">
            <a:avLst/>
          </a:prstGeom>
        </p:spPr>
        <p:txBody>
          <a:bodyPr lIns="70468" tIns="35234" rIns="70468" bIns="35234">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05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24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605115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C5E452B0-BA25-FC08-B5C8-483448268B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a:extLst>
              <a:ext uri="{FF2B5EF4-FFF2-40B4-BE49-F238E27FC236}">
                <a16:creationId xmlns:a16="http://schemas.microsoft.com/office/drawing/2014/main" id="{F4F872BE-83A0-CC67-F648-1400B2ED3FC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2782645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2B62E91-C514-2716-1549-E2F49C20FEF3}"/>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70800753-77C5-CC71-CB7C-C9CF6A311699}"/>
              </a:ext>
            </a:extLst>
          </p:cNvPr>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C9729318-A8BC-4EDA-BB6A-C87E30390500}"/>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5" name="Kājenes vietturis 4">
            <a:extLst>
              <a:ext uri="{FF2B5EF4-FFF2-40B4-BE49-F238E27FC236}">
                <a16:creationId xmlns:a16="http://schemas.microsoft.com/office/drawing/2014/main" id="{1190CED2-4D91-FB5A-61B1-1CEC865AC194}"/>
              </a:ext>
            </a:extLst>
          </p:cNvPr>
          <p:cNvSpPr>
            <a:spLocks noGrp="1"/>
          </p:cNvSpPr>
          <p:nvPr>
            <p:ph type="ftr" sz="quarter" idx="11"/>
          </p:nvPr>
        </p:nvSpPr>
        <p:spPr/>
        <p:txBody>
          <a:bodyPr/>
          <a:lstStyle/>
          <a:p>
            <a:endParaRPr lang="lv-LV" dirty="0"/>
          </a:p>
        </p:txBody>
      </p:sp>
      <p:sp>
        <p:nvSpPr>
          <p:cNvPr id="6" name="Slaida numura vietturis 5">
            <a:extLst>
              <a:ext uri="{FF2B5EF4-FFF2-40B4-BE49-F238E27FC236}">
                <a16:creationId xmlns:a16="http://schemas.microsoft.com/office/drawing/2014/main" id="{EA06C8D8-6BC7-E7DD-361E-2C633405D033}"/>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2471999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59CBCEE-6266-0D62-C423-91C0719F5120}"/>
              </a:ext>
            </a:extLst>
          </p:cNvPr>
          <p:cNvSpPr>
            <a:spLocks noGrp="1"/>
          </p:cNvSpPr>
          <p:nvPr>
            <p:ph type="title"/>
          </p:nvPr>
        </p:nvSpPr>
        <p:spPr>
          <a:xfrm>
            <a:off x="831850" y="1709738"/>
            <a:ext cx="10515600" cy="2852737"/>
          </a:xfrm>
        </p:spPr>
        <p:txBody>
          <a:bodyPr anchor="b"/>
          <a:lstStyle>
            <a:lvl1pPr>
              <a:defRPr sz="6000"/>
            </a:lvl1pPr>
          </a:lstStyle>
          <a:p>
            <a:r>
              <a:rPr lang="lv-LV"/>
              <a:t>Rediģēt šablona virsraksta stilu</a:t>
            </a:r>
          </a:p>
        </p:txBody>
      </p:sp>
      <p:sp>
        <p:nvSpPr>
          <p:cNvPr id="3" name="Teksta vietturis 2">
            <a:extLst>
              <a:ext uri="{FF2B5EF4-FFF2-40B4-BE49-F238E27FC236}">
                <a16:creationId xmlns:a16="http://schemas.microsoft.com/office/drawing/2014/main" id="{BEAC7BCD-E774-BBD5-A663-CC58A39C03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lv-LV"/>
              <a:t>Noklikšķiniet, lai rediģētu šablona teksta stilus</a:t>
            </a:r>
          </a:p>
        </p:txBody>
      </p:sp>
      <p:sp>
        <p:nvSpPr>
          <p:cNvPr id="4" name="Datuma vietturis 3">
            <a:extLst>
              <a:ext uri="{FF2B5EF4-FFF2-40B4-BE49-F238E27FC236}">
                <a16:creationId xmlns:a16="http://schemas.microsoft.com/office/drawing/2014/main" id="{F6A63B6C-CF1D-86D2-41CE-998A9BAB636D}"/>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5" name="Kājenes vietturis 4">
            <a:extLst>
              <a:ext uri="{FF2B5EF4-FFF2-40B4-BE49-F238E27FC236}">
                <a16:creationId xmlns:a16="http://schemas.microsoft.com/office/drawing/2014/main" id="{9C2C41F9-A0E2-F24F-2060-1DE465AA1851}"/>
              </a:ext>
            </a:extLst>
          </p:cNvPr>
          <p:cNvSpPr>
            <a:spLocks noGrp="1"/>
          </p:cNvSpPr>
          <p:nvPr>
            <p:ph type="ftr" sz="quarter" idx="11"/>
          </p:nvPr>
        </p:nvSpPr>
        <p:spPr/>
        <p:txBody>
          <a:bodyPr/>
          <a:lstStyle/>
          <a:p>
            <a:endParaRPr lang="lv-LV" dirty="0"/>
          </a:p>
        </p:txBody>
      </p:sp>
      <p:sp>
        <p:nvSpPr>
          <p:cNvPr id="6" name="Slaida numura vietturis 5">
            <a:extLst>
              <a:ext uri="{FF2B5EF4-FFF2-40B4-BE49-F238E27FC236}">
                <a16:creationId xmlns:a16="http://schemas.microsoft.com/office/drawing/2014/main" id="{EDEC9239-7D24-15BF-1269-18F9A3D750B1}"/>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439270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71A8F77-121D-BDA1-5757-BB17710CF377}"/>
              </a:ext>
            </a:extLst>
          </p:cNvPr>
          <p:cNvSpPr>
            <a:spLocks noGrp="1"/>
          </p:cNvSpPr>
          <p:nvPr>
            <p:ph type="title"/>
          </p:nvPr>
        </p:nvSpPr>
        <p:spPr/>
        <p:txBody>
          <a:bodyPr/>
          <a:lstStyle/>
          <a:p>
            <a:r>
              <a:rPr lang="lv-LV"/>
              <a:t>Rediģēt šablona virsraksta stilu</a:t>
            </a:r>
          </a:p>
        </p:txBody>
      </p:sp>
      <p:sp>
        <p:nvSpPr>
          <p:cNvPr id="3" name="Satura vietturis 2">
            <a:extLst>
              <a:ext uri="{FF2B5EF4-FFF2-40B4-BE49-F238E27FC236}">
                <a16:creationId xmlns:a16="http://schemas.microsoft.com/office/drawing/2014/main" id="{6E8FC4BE-D081-2B31-70B8-CBD9C4062065}"/>
              </a:ext>
            </a:extLst>
          </p:cNvPr>
          <p:cNvSpPr>
            <a:spLocks noGrp="1"/>
          </p:cNvSpPr>
          <p:nvPr>
            <p:ph sz="half" idx="1"/>
          </p:nvPr>
        </p:nvSpPr>
        <p:spPr>
          <a:xfrm>
            <a:off x="838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Satura vietturis 3">
            <a:extLst>
              <a:ext uri="{FF2B5EF4-FFF2-40B4-BE49-F238E27FC236}">
                <a16:creationId xmlns:a16="http://schemas.microsoft.com/office/drawing/2014/main" id="{EA6E1E4A-C5EA-420A-4C63-B0EB417410FD}"/>
              </a:ext>
            </a:extLst>
          </p:cNvPr>
          <p:cNvSpPr>
            <a:spLocks noGrp="1"/>
          </p:cNvSpPr>
          <p:nvPr>
            <p:ph sz="half" idx="2"/>
          </p:nvPr>
        </p:nvSpPr>
        <p:spPr>
          <a:xfrm>
            <a:off x="6172200" y="1825625"/>
            <a:ext cx="5181600" cy="435133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Datuma vietturis 4">
            <a:extLst>
              <a:ext uri="{FF2B5EF4-FFF2-40B4-BE49-F238E27FC236}">
                <a16:creationId xmlns:a16="http://schemas.microsoft.com/office/drawing/2014/main" id="{2B916071-4E8C-79A3-2B44-6D922E9C41A5}"/>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6" name="Kājenes vietturis 5">
            <a:extLst>
              <a:ext uri="{FF2B5EF4-FFF2-40B4-BE49-F238E27FC236}">
                <a16:creationId xmlns:a16="http://schemas.microsoft.com/office/drawing/2014/main" id="{525DE583-73D2-D266-DF61-1D4CF71A1B23}"/>
              </a:ext>
            </a:extLst>
          </p:cNvPr>
          <p:cNvSpPr>
            <a:spLocks noGrp="1"/>
          </p:cNvSpPr>
          <p:nvPr>
            <p:ph type="ftr" sz="quarter" idx="11"/>
          </p:nvPr>
        </p:nvSpPr>
        <p:spPr/>
        <p:txBody>
          <a:bodyPr/>
          <a:lstStyle/>
          <a:p>
            <a:endParaRPr lang="lv-LV" dirty="0"/>
          </a:p>
        </p:txBody>
      </p:sp>
      <p:sp>
        <p:nvSpPr>
          <p:cNvPr id="7" name="Slaida numura vietturis 6">
            <a:extLst>
              <a:ext uri="{FF2B5EF4-FFF2-40B4-BE49-F238E27FC236}">
                <a16:creationId xmlns:a16="http://schemas.microsoft.com/office/drawing/2014/main" id="{70006270-2231-59FC-85F8-67DEFF8D0316}"/>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438056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775380C-357F-9CAB-CBD0-FCECF7DA1183}"/>
              </a:ext>
            </a:extLst>
          </p:cNvPr>
          <p:cNvSpPr>
            <a:spLocks noGrp="1"/>
          </p:cNvSpPr>
          <p:nvPr>
            <p:ph type="title"/>
          </p:nvPr>
        </p:nvSpPr>
        <p:spPr>
          <a:xfrm>
            <a:off x="839788" y="365125"/>
            <a:ext cx="10515600" cy="1325563"/>
          </a:xfrm>
        </p:spPr>
        <p:txBody>
          <a:bodyPr/>
          <a:lstStyle/>
          <a:p>
            <a:r>
              <a:rPr lang="lv-LV"/>
              <a:t>Rediģēt šablona virsraksta stilu</a:t>
            </a:r>
          </a:p>
        </p:txBody>
      </p:sp>
      <p:sp>
        <p:nvSpPr>
          <p:cNvPr id="3" name="Teksta vietturis 2">
            <a:extLst>
              <a:ext uri="{FF2B5EF4-FFF2-40B4-BE49-F238E27FC236}">
                <a16:creationId xmlns:a16="http://schemas.microsoft.com/office/drawing/2014/main" id="{308A6A23-A637-62C7-5845-CC49D9ED09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Satura vietturis 3">
            <a:extLst>
              <a:ext uri="{FF2B5EF4-FFF2-40B4-BE49-F238E27FC236}">
                <a16:creationId xmlns:a16="http://schemas.microsoft.com/office/drawing/2014/main" id="{A5E6B08D-E0D8-C02A-1CAC-4F58BBF90489}"/>
              </a:ext>
            </a:extLst>
          </p:cNvPr>
          <p:cNvSpPr>
            <a:spLocks noGrp="1"/>
          </p:cNvSpPr>
          <p:nvPr>
            <p:ph sz="half" idx="2"/>
          </p:nvPr>
        </p:nvSpPr>
        <p:spPr>
          <a:xfrm>
            <a:off x="839788" y="2505075"/>
            <a:ext cx="5157787"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5" name="Teksta vietturis 4">
            <a:extLst>
              <a:ext uri="{FF2B5EF4-FFF2-40B4-BE49-F238E27FC236}">
                <a16:creationId xmlns:a16="http://schemas.microsoft.com/office/drawing/2014/main" id="{FB805339-1929-5794-DE73-B0D45BB4D8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Satura vietturis 5">
            <a:extLst>
              <a:ext uri="{FF2B5EF4-FFF2-40B4-BE49-F238E27FC236}">
                <a16:creationId xmlns:a16="http://schemas.microsoft.com/office/drawing/2014/main" id="{0BF92683-CD58-9705-5970-82E77E1930EB}"/>
              </a:ext>
            </a:extLst>
          </p:cNvPr>
          <p:cNvSpPr>
            <a:spLocks noGrp="1"/>
          </p:cNvSpPr>
          <p:nvPr>
            <p:ph sz="quarter" idx="4"/>
          </p:nvPr>
        </p:nvSpPr>
        <p:spPr>
          <a:xfrm>
            <a:off x="6172200" y="2505075"/>
            <a:ext cx="5183188" cy="3684588"/>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7" name="Datuma vietturis 6">
            <a:extLst>
              <a:ext uri="{FF2B5EF4-FFF2-40B4-BE49-F238E27FC236}">
                <a16:creationId xmlns:a16="http://schemas.microsoft.com/office/drawing/2014/main" id="{E054A7B9-3D8D-5F87-0146-F249E8E01B0F}"/>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8" name="Kājenes vietturis 7">
            <a:extLst>
              <a:ext uri="{FF2B5EF4-FFF2-40B4-BE49-F238E27FC236}">
                <a16:creationId xmlns:a16="http://schemas.microsoft.com/office/drawing/2014/main" id="{FA181561-AB67-0D98-C9F4-DBB3BFD9954C}"/>
              </a:ext>
            </a:extLst>
          </p:cNvPr>
          <p:cNvSpPr>
            <a:spLocks noGrp="1"/>
          </p:cNvSpPr>
          <p:nvPr>
            <p:ph type="ftr" sz="quarter" idx="11"/>
          </p:nvPr>
        </p:nvSpPr>
        <p:spPr/>
        <p:txBody>
          <a:bodyPr/>
          <a:lstStyle/>
          <a:p>
            <a:endParaRPr lang="lv-LV" dirty="0"/>
          </a:p>
        </p:txBody>
      </p:sp>
      <p:sp>
        <p:nvSpPr>
          <p:cNvPr id="9" name="Slaida numura vietturis 8">
            <a:extLst>
              <a:ext uri="{FF2B5EF4-FFF2-40B4-BE49-F238E27FC236}">
                <a16:creationId xmlns:a16="http://schemas.microsoft.com/office/drawing/2014/main" id="{34705327-B8C0-47B8-23F4-FD9379F386BE}"/>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2938017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1D3B774-E9AB-910C-4799-2E51B26125D4}"/>
              </a:ext>
            </a:extLst>
          </p:cNvPr>
          <p:cNvSpPr>
            <a:spLocks noGrp="1"/>
          </p:cNvSpPr>
          <p:nvPr>
            <p:ph type="title"/>
          </p:nvPr>
        </p:nvSpPr>
        <p:spPr/>
        <p:txBody>
          <a:bodyPr/>
          <a:lstStyle/>
          <a:p>
            <a:r>
              <a:rPr lang="lv-LV"/>
              <a:t>Rediģēt šablona virsraksta stilu</a:t>
            </a:r>
          </a:p>
        </p:txBody>
      </p:sp>
      <p:sp>
        <p:nvSpPr>
          <p:cNvPr id="3" name="Datuma vietturis 2">
            <a:extLst>
              <a:ext uri="{FF2B5EF4-FFF2-40B4-BE49-F238E27FC236}">
                <a16:creationId xmlns:a16="http://schemas.microsoft.com/office/drawing/2014/main" id="{8C4D7CA5-9988-E4ED-433C-770FA57F603D}"/>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4" name="Kājenes vietturis 3">
            <a:extLst>
              <a:ext uri="{FF2B5EF4-FFF2-40B4-BE49-F238E27FC236}">
                <a16:creationId xmlns:a16="http://schemas.microsoft.com/office/drawing/2014/main" id="{B2C791B7-C30C-51D5-38F4-54FC60F5DC80}"/>
              </a:ext>
            </a:extLst>
          </p:cNvPr>
          <p:cNvSpPr>
            <a:spLocks noGrp="1"/>
          </p:cNvSpPr>
          <p:nvPr>
            <p:ph type="ftr" sz="quarter" idx="11"/>
          </p:nvPr>
        </p:nvSpPr>
        <p:spPr/>
        <p:txBody>
          <a:bodyPr/>
          <a:lstStyle/>
          <a:p>
            <a:endParaRPr lang="lv-LV" dirty="0"/>
          </a:p>
        </p:txBody>
      </p:sp>
      <p:sp>
        <p:nvSpPr>
          <p:cNvPr id="5" name="Slaida numura vietturis 4">
            <a:extLst>
              <a:ext uri="{FF2B5EF4-FFF2-40B4-BE49-F238E27FC236}">
                <a16:creationId xmlns:a16="http://schemas.microsoft.com/office/drawing/2014/main" id="{F6BAE7A5-A5F2-FA46-5212-F16A0C7E91A1}"/>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3546007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a:extLst>
              <a:ext uri="{FF2B5EF4-FFF2-40B4-BE49-F238E27FC236}">
                <a16:creationId xmlns:a16="http://schemas.microsoft.com/office/drawing/2014/main" id="{7B0901D3-CFA0-9726-2E79-7040E386141A}"/>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3" name="Kājenes vietturis 2">
            <a:extLst>
              <a:ext uri="{FF2B5EF4-FFF2-40B4-BE49-F238E27FC236}">
                <a16:creationId xmlns:a16="http://schemas.microsoft.com/office/drawing/2014/main" id="{84390D8F-DBEE-D12A-76C9-F498D54E2432}"/>
              </a:ext>
            </a:extLst>
          </p:cNvPr>
          <p:cNvSpPr>
            <a:spLocks noGrp="1"/>
          </p:cNvSpPr>
          <p:nvPr>
            <p:ph type="ftr" sz="quarter" idx="11"/>
          </p:nvPr>
        </p:nvSpPr>
        <p:spPr/>
        <p:txBody>
          <a:bodyPr/>
          <a:lstStyle/>
          <a:p>
            <a:endParaRPr lang="lv-LV" dirty="0"/>
          </a:p>
        </p:txBody>
      </p:sp>
      <p:sp>
        <p:nvSpPr>
          <p:cNvPr id="4" name="Slaida numura vietturis 3">
            <a:extLst>
              <a:ext uri="{FF2B5EF4-FFF2-40B4-BE49-F238E27FC236}">
                <a16:creationId xmlns:a16="http://schemas.microsoft.com/office/drawing/2014/main" id="{39583108-CD60-D1B4-575D-2A32D7BDD9D9}"/>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123003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D49DACC-2E04-5EA0-21DC-C56A8ECAAE17}"/>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Satura vietturis 2">
            <a:extLst>
              <a:ext uri="{FF2B5EF4-FFF2-40B4-BE49-F238E27FC236}">
                <a16:creationId xmlns:a16="http://schemas.microsoft.com/office/drawing/2014/main" id="{B06BDDC0-ED74-5619-374D-58D32C6276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Teksta vietturis 3">
            <a:extLst>
              <a:ext uri="{FF2B5EF4-FFF2-40B4-BE49-F238E27FC236}">
                <a16:creationId xmlns:a16="http://schemas.microsoft.com/office/drawing/2014/main" id="{B9366B85-FFA5-BBF0-6D1C-CBF9EAC503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3BA27F82-7FBA-D605-ECAC-9ADE40E85A03}"/>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6" name="Kājenes vietturis 5">
            <a:extLst>
              <a:ext uri="{FF2B5EF4-FFF2-40B4-BE49-F238E27FC236}">
                <a16:creationId xmlns:a16="http://schemas.microsoft.com/office/drawing/2014/main" id="{4E16587D-AC8D-D35A-5B2F-88AE47E2A8D5}"/>
              </a:ext>
            </a:extLst>
          </p:cNvPr>
          <p:cNvSpPr>
            <a:spLocks noGrp="1"/>
          </p:cNvSpPr>
          <p:nvPr>
            <p:ph type="ftr" sz="quarter" idx="11"/>
          </p:nvPr>
        </p:nvSpPr>
        <p:spPr/>
        <p:txBody>
          <a:bodyPr/>
          <a:lstStyle/>
          <a:p>
            <a:endParaRPr lang="lv-LV" dirty="0"/>
          </a:p>
        </p:txBody>
      </p:sp>
      <p:sp>
        <p:nvSpPr>
          <p:cNvPr id="7" name="Slaida numura vietturis 6">
            <a:extLst>
              <a:ext uri="{FF2B5EF4-FFF2-40B4-BE49-F238E27FC236}">
                <a16:creationId xmlns:a16="http://schemas.microsoft.com/office/drawing/2014/main" id="{462776C9-B0D6-DA1A-0ED2-626E5AC4BF75}"/>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314295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369BB3C-E86C-17D6-AEEF-7F26A7830596}"/>
              </a:ext>
            </a:extLst>
          </p:cNvPr>
          <p:cNvSpPr>
            <a:spLocks noGrp="1"/>
          </p:cNvSpPr>
          <p:nvPr>
            <p:ph type="title"/>
          </p:nvPr>
        </p:nvSpPr>
        <p:spPr>
          <a:xfrm>
            <a:off x="839788" y="457200"/>
            <a:ext cx="3932237" cy="1600200"/>
          </a:xfrm>
        </p:spPr>
        <p:txBody>
          <a:bodyPr anchor="b"/>
          <a:lstStyle>
            <a:lvl1pPr>
              <a:defRPr sz="3200"/>
            </a:lvl1pPr>
          </a:lstStyle>
          <a:p>
            <a:r>
              <a:rPr lang="lv-LV"/>
              <a:t>Rediģēt šablona virsraksta stilu</a:t>
            </a:r>
          </a:p>
        </p:txBody>
      </p:sp>
      <p:sp>
        <p:nvSpPr>
          <p:cNvPr id="3" name="Attēla vietturis 2">
            <a:extLst>
              <a:ext uri="{FF2B5EF4-FFF2-40B4-BE49-F238E27FC236}">
                <a16:creationId xmlns:a16="http://schemas.microsoft.com/office/drawing/2014/main" id="{1075B061-3618-F625-107C-AD08393010D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dirty="0"/>
          </a:p>
        </p:txBody>
      </p:sp>
      <p:sp>
        <p:nvSpPr>
          <p:cNvPr id="4" name="Teksta vietturis 3">
            <a:extLst>
              <a:ext uri="{FF2B5EF4-FFF2-40B4-BE49-F238E27FC236}">
                <a16:creationId xmlns:a16="http://schemas.microsoft.com/office/drawing/2014/main" id="{8E3A9E4A-AAC4-ABD4-4A57-6DC082B8B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uma vietturis 4">
            <a:extLst>
              <a:ext uri="{FF2B5EF4-FFF2-40B4-BE49-F238E27FC236}">
                <a16:creationId xmlns:a16="http://schemas.microsoft.com/office/drawing/2014/main" id="{94DE09BD-2B16-0792-4391-039623E3AF67}"/>
              </a:ext>
            </a:extLst>
          </p:cNvPr>
          <p:cNvSpPr>
            <a:spLocks noGrp="1"/>
          </p:cNvSpPr>
          <p:nvPr>
            <p:ph type="dt" sz="half" idx="10"/>
          </p:nvPr>
        </p:nvSpPr>
        <p:spPr/>
        <p:txBody>
          <a:bodyPr/>
          <a:lstStyle/>
          <a:p>
            <a:fld id="{6E5CB796-7B95-4F57-A993-5902D36AC00D}" type="datetimeFigureOut">
              <a:rPr lang="lv-LV" smtClean="0"/>
              <a:t>16.06.2026</a:t>
            </a:fld>
            <a:endParaRPr lang="lv-LV" dirty="0"/>
          </a:p>
        </p:txBody>
      </p:sp>
      <p:sp>
        <p:nvSpPr>
          <p:cNvPr id="6" name="Kājenes vietturis 5">
            <a:extLst>
              <a:ext uri="{FF2B5EF4-FFF2-40B4-BE49-F238E27FC236}">
                <a16:creationId xmlns:a16="http://schemas.microsoft.com/office/drawing/2014/main" id="{5D36DDF3-8B7D-1D81-5D23-8F3D31C2CC1E}"/>
              </a:ext>
            </a:extLst>
          </p:cNvPr>
          <p:cNvSpPr>
            <a:spLocks noGrp="1"/>
          </p:cNvSpPr>
          <p:nvPr>
            <p:ph type="ftr" sz="quarter" idx="11"/>
          </p:nvPr>
        </p:nvSpPr>
        <p:spPr/>
        <p:txBody>
          <a:bodyPr/>
          <a:lstStyle/>
          <a:p>
            <a:endParaRPr lang="lv-LV" dirty="0"/>
          </a:p>
        </p:txBody>
      </p:sp>
      <p:sp>
        <p:nvSpPr>
          <p:cNvPr id="7" name="Slaida numura vietturis 6">
            <a:extLst>
              <a:ext uri="{FF2B5EF4-FFF2-40B4-BE49-F238E27FC236}">
                <a16:creationId xmlns:a16="http://schemas.microsoft.com/office/drawing/2014/main" id="{AA102CFA-6247-99B4-FA37-D7CF3F208EBE}"/>
              </a:ext>
            </a:extLst>
          </p:cNvPr>
          <p:cNvSpPr>
            <a:spLocks noGrp="1"/>
          </p:cNvSpPr>
          <p:nvPr>
            <p:ph type="sldNum" sz="quarter" idx="12"/>
          </p:nvPr>
        </p:nvSpPr>
        <p:spPr/>
        <p:txBody>
          <a:bodyPr/>
          <a:lstStyle/>
          <a:p>
            <a:fld id="{12252ACA-EF8C-4E78-9DF2-817E9759292E}" type="slidenum">
              <a:rPr lang="lv-LV" smtClean="0"/>
              <a:t>‹#›</a:t>
            </a:fld>
            <a:endParaRPr lang="lv-LV" dirty="0"/>
          </a:p>
        </p:txBody>
      </p:sp>
    </p:spTree>
    <p:extLst>
      <p:ext uri="{BB962C8B-B14F-4D97-AF65-F5344CB8AC3E}">
        <p14:creationId xmlns:p14="http://schemas.microsoft.com/office/powerpoint/2010/main" val="40977528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a:extLst>
              <a:ext uri="{FF2B5EF4-FFF2-40B4-BE49-F238E27FC236}">
                <a16:creationId xmlns:a16="http://schemas.microsoft.com/office/drawing/2014/main" id="{5D3C299B-03E6-6C45-598D-1B02E09793A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a:t>Rediģēt šablona virsraksta stilu</a:t>
            </a:r>
          </a:p>
        </p:txBody>
      </p:sp>
      <p:sp>
        <p:nvSpPr>
          <p:cNvPr id="3" name="Teksta vietturis 2">
            <a:extLst>
              <a:ext uri="{FF2B5EF4-FFF2-40B4-BE49-F238E27FC236}">
                <a16:creationId xmlns:a16="http://schemas.microsoft.com/office/drawing/2014/main" id="{84ED4E5E-85D5-EDCE-23F3-F4F2B28E48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4" name="Datuma vietturis 3">
            <a:extLst>
              <a:ext uri="{FF2B5EF4-FFF2-40B4-BE49-F238E27FC236}">
                <a16:creationId xmlns:a16="http://schemas.microsoft.com/office/drawing/2014/main" id="{2D5DE68A-B4B0-FBC0-CFD7-A37D23BB32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E5CB796-7B95-4F57-A993-5902D36AC00D}" type="datetimeFigureOut">
              <a:rPr lang="lv-LV" smtClean="0"/>
              <a:t>16.06.2026</a:t>
            </a:fld>
            <a:endParaRPr lang="lv-LV" dirty="0"/>
          </a:p>
        </p:txBody>
      </p:sp>
      <p:sp>
        <p:nvSpPr>
          <p:cNvPr id="5" name="Kājenes vietturis 4">
            <a:extLst>
              <a:ext uri="{FF2B5EF4-FFF2-40B4-BE49-F238E27FC236}">
                <a16:creationId xmlns:a16="http://schemas.microsoft.com/office/drawing/2014/main" id="{8CFBAAE9-B9E2-3662-D3DD-4E6B1D6578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lv-LV" dirty="0"/>
          </a:p>
        </p:txBody>
      </p:sp>
      <p:sp>
        <p:nvSpPr>
          <p:cNvPr id="6" name="Slaida numura vietturis 5">
            <a:extLst>
              <a:ext uri="{FF2B5EF4-FFF2-40B4-BE49-F238E27FC236}">
                <a16:creationId xmlns:a16="http://schemas.microsoft.com/office/drawing/2014/main" id="{0395D621-A6D0-9D8C-A8C8-4238203955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252ACA-EF8C-4E78-9DF2-817E9759292E}" type="slidenum">
              <a:rPr lang="lv-LV" smtClean="0"/>
              <a:t>‹#›</a:t>
            </a:fld>
            <a:endParaRPr lang="lv-LV" dirty="0"/>
          </a:p>
        </p:txBody>
      </p:sp>
    </p:spTree>
    <p:extLst>
      <p:ext uri="{BB962C8B-B14F-4D97-AF65-F5344CB8AC3E}">
        <p14:creationId xmlns:p14="http://schemas.microsoft.com/office/powerpoint/2010/main" val="3900110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7.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8.sv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svg"/><Relationship Id="rId10" Type="http://schemas.openxmlformats.org/officeDocument/2006/relationships/image" Target="../media/image20.png"/><Relationship Id="rId4" Type="http://schemas.openxmlformats.org/officeDocument/2006/relationships/image" Target="../media/image9.svg"/><Relationship Id="rId9" Type="http://schemas.openxmlformats.org/officeDocument/2006/relationships/image" Target="../media/image13.svg"/></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12.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vkase.sharepoint.com/sites/Informcijaparcentralizcijasreformu/SitePages/ProjectHome.aspx" TargetMode="External"/><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hyperlink" Target="https://vkase.sharepoint.com/sites/Informcijaparcentralizcijasreformu/SitePages/M%C4%81%C4%8Dibu.aspx" TargetMode="External"/><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8.sv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 Id="rId9" Type="http://schemas.openxmlformats.org/officeDocument/2006/relationships/image" Target="../media/image13.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9.jp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Attēls 15"/>
          <p:cNvPicPr>
            <a:picLocks noChangeAspect="1"/>
          </p:cNvPicPr>
          <p:nvPr/>
        </p:nvPicPr>
        <p:blipFill>
          <a:blip r:embed="rId3">
            <a:extLst>
              <a:ext uri="{28A0092B-C50C-407E-A947-70E740481C1C}">
                <a14:useLocalDpi xmlns:a14="http://schemas.microsoft.com/office/drawing/2010/main" val="0"/>
              </a:ext>
            </a:extLst>
          </a:blip>
          <a:srcRect l="10035" r="2284" b="31379"/>
          <a:stretch>
            <a:fillRect/>
          </a:stretch>
        </p:blipFill>
        <p:spPr>
          <a:xfrm>
            <a:off x="5437731" y="2743200"/>
            <a:ext cx="6754269" cy="2973388"/>
          </a:xfrm>
          <a:custGeom>
            <a:avLst/>
            <a:gdLst>
              <a:gd name="connsiteX0" fmla="*/ 0 w 6754269"/>
              <a:gd name="connsiteY0" fmla="*/ 0 h 2973388"/>
              <a:gd name="connsiteX1" fmla="*/ 6754269 w 6754269"/>
              <a:gd name="connsiteY1" fmla="*/ 0 h 2973388"/>
              <a:gd name="connsiteX2" fmla="*/ 6754269 w 6754269"/>
              <a:gd name="connsiteY2" fmla="*/ 2973388 h 2973388"/>
              <a:gd name="connsiteX3" fmla="*/ 0 w 6754269"/>
              <a:gd name="connsiteY3" fmla="*/ 2973388 h 2973388"/>
            </a:gdLst>
            <a:ahLst/>
            <a:cxnLst>
              <a:cxn ang="0">
                <a:pos x="connsiteX0" y="connsiteY0"/>
              </a:cxn>
              <a:cxn ang="0">
                <a:pos x="connsiteX1" y="connsiteY1"/>
              </a:cxn>
              <a:cxn ang="0">
                <a:pos x="connsiteX2" y="connsiteY2"/>
              </a:cxn>
              <a:cxn ang="0">
                <a:pos x="connsiteX3" y="connsiteY3"/>
              </a:cxn>
            </a:cxnLst>
            <a:rect l="l" t="t" r="r" b="b"/>
            <a:pathLst>
              <a:path w="6754269" h="2973388">
                <a:moveTo>
                  <a:pt x="0" y="0"/>
                </a:moveTo>
                <a:lnTo>
                  <a:pt x="6754269" y="0"/>
                </a:lnTo>
                <a:lnTo>
                  <a:pt x="6754269" y="2973388"/>
                </a:lnTo>
                <a:lnTo>
                  <a:pt x="0" y="2973388"/>
                </a:lnTo>
                <a:close/>
              </a:path>
            </a:pathLst>
          </a:custGeom>
        </p:spPr>
      </p:pic>
      <p:sp>
        <p:nvSpPr>
          <p:cNvPr id="6" name="Taisnstūris ar noapaļotiem stūriem 9">
            <a:extLst>
              <a:ext uri="{FF2B5EF4-FFF2-40B4-BE49-F238E27FC236}">
                <a16:creationId xmlns:a16="http://schemas.microsoft.com/office/drawing/2014/main" id="{0AD83069-78AB-CA03-9B20-C5CDA1619F24}"/>
              </a:ext>
            </a:extLst>
          </p:cNvPr>
          <p:cNvSpPr/>
          <p:nvPr/>
        </p:nvSpPr>
        <p:spPr>
          <a:xfrm>
            <a:off x="-1" y="2997200"/>
            <a:ext cx="6754269" cy="2973388"/>
          </a:xfrm>
          <a:prstGeom prst="roundRect">
            <a:avLst>
              <a:gd name="adj" fmla="val 0"/>
            </a:avLst>
          </a:prstGeom>
          <a:solidFill>
            <a:srgbClr val="BFBFBF"/>
          </a:solidFill>
          <a:ln w="25400" cap="flat" cmpd="sng" algn="ctr">
            <a:noFill/>
            <a:prstDash val="solid"/>
          </a:ln>
          <a:effectLst/>
        </p:spPr>
        <p:txBody>
          <a:bodyPr anchor="ctr"/>
          <a:lstStyle/>
          <a:p>
            <a:pPr marL="0" marR="0" lvl="0" indent="0" algn="ctr" defTabSz="938213" eaLnBrk="1" fontAlgn="base" latinLnBrk="0" hangingPunct="1">
              <a:lnSpc>
                <a:spcPct val="100000"/>
              </a:lnSpc>
              <a:spcBef>
                <a:spcPct val="0"/>
              </a:spcBef>
              <a:spcAft>
                <a:spcPct val="0"/>
              </a:spcAft>
              <a:buClrTx/>
              <a:buSzTx/>
              <a:buFontTx/>
              <a:buNone/>
              <a:tabLst/>
              <a:defRPr/>
            </a:pPr>
            <a:endParaRPr kumimoji="0" lang="lv-LV" sz="1700" b="0" i="0" u="none" strike="noStrike" kern="0" cap="none" spc="0" normalizeH="0" baseline="0" noProof="0" dirty="0">
              <a:ln>
                <a:noFill/>
              </a:ln>
              <a:solidFill>
                <a:srgbClr val="012269"/>
              </a:solidFill>
              <a:effectLst/>
              <a:uLnTx/>
              <a:uFillTx/>
              <a:latin typeface="Times New Roman"/>
              <a:ea typeface="+mn-ea"/>
              <a:cs typeface="+mn-cs"/>
            </a:endParaRPr>
          </a:p>
        </p:txBody>
      </p:sp>
      <p:sp>
        <p:nvSpPr>
          <p:cNvPr id="13316"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endParaRPr kumimoji="0" lang="lv-LV" alt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13318" name="TextBox 4"/>
          <p:cNvSpPr txBox="1">
            <a:spLocks noChangeArrowheads="1"/>
          </p:cNvSpPr>
          <p:nvPr/>
        </p:nvSpPr>
        <p:spPr bwMode="auto">
          <a:xfrm>
            <a:off x="3148013" y="6224588"/>
            <a:ext cx="58959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altLang="lv-LV" sz="1600" b="0" i="0" u="none" strike="noStrike" kern="1200" cap="none" spc="0" normalizeH="0" baseline="0" noProof="0" dirty="0">
                <a:ln>
                  <a:noFill/>
                </a:ln>
                <a:solidFill>
                  <a:srgbClr val="222222"/>
                </a:solidFill>
                <a:effectLst/>
                <a:uLnTx/>
                <a:uFillTx/>
                <a:latin typeface="Verdana" panose="020B0604030504040204" pitchFamily="34" charset="0"/>
                <a:ea typeface="+mn-ea"/>
                <a:cs typeface="Arial" panose="020B0604020202020204" pitchFamily="34" charset="0"/>
              </a:rPr>
              <a:t>ILGTSPĒJĪGA VALSTS FINANŠU RESURSU PĀRVALDĪBA</a:t>
            </a:r>
          </a:p>
          <a:p>
            <a:pPr marL="0" marR="0" lvl="0" indent="0" algn="l" defTabSz="938213" rtl="0" eaLnBrk="1" fontAlgn="base" latinLnBrk="0" hangingPunct="1">
              <a:lnSpc>
                <a:spcPct val="100000"/>
              </a:lnSpc>
              <a:spcBef>
                <a:spcPct val="0"/>
              </a:spcBef>
              <a:spcAft>
                <a:spcPct val="0"/>
              </a:spcAft>
              <a:buClrTx/>
              <a:buSzTx/>
              <a:buFontTx/>
              <a:buNone/>
              <a:tabLst/>
              <a:defRPr/>
            </a:pPr>
            <a:endParaRPr kumimoji="0" lang="lv-LV" altLang="lv-LV" sz="17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endParaRPr>
          </a:p>
        </p:txBody>
      </p:sp>
      <p:sp>
        <p:nvSpPr>
          <p:cNvPr id="13320" name="Text Placeholder 2"/>
          <p:cNvSpPr>
            <a:spLocks noGrp="1"/>
          </p:cNvSpPr>
          <p:nvPr>
            <p:ph type="body" sz="quarter" idx="10"/>
          </p:nvPr>
        </p:nvSpPr>
        <p:spPr>
          <a:xfrm>
            <a:off x="132387" y="3445110"/>
            <a:ext cx="6263979" cy="2407435"/>
          </a:xfrm>
        </p:spPr>
        <p:txBody>
          <a:bodyPr>
            <a:noAutofit/>
          </a:bodyPr>
          <a:lstStyle/>
          <a:p>
            <a:pPr algn="r"/>
            <a:r>
              <a:rPr lang="lv-LV" sz="2400" b="1" noProof="0" dirty="0">
                <a:solidFill>
                  <a:srgbClr val="000066"/>
                </a:solidFill>
              </a:rPr>
              <a:t>Valsts pārvaldes grāmatvedības atbalsta centralizācija </a:t>
            </a:r>
          </a:p>
          <a:p>
            <a:pPr algn="r"/>
            <a:endParaRPr lang="lv-LV" sz="2000" dirty="0">
              <a:solidFill>
                <a:srgbClr val="000066"/>
              </a:solidFill>
            </a:endParaRPr>
          </a:p>
          <a:p>
            <a:pPr algn="r"/>
            <a:r>
              <a:rPr lang="lv-LV" sz="2000" i="1" noProof="0" dirty="0">
                <a:solidFill>
                  <a:srgbClr val="000066"/>
                </a:solidFill>
              </a:rPr>
              <a:t>pieredzes stāsts par Valsts kases īstenoto transformācijas projektu</a:t>
            </a:r>
            <a:br>
              <a:rPr lang="lv-LV" sz="2000" noProof="0" dirty="0">
                <a:solidFill>
                  <a:srgbClr val="000066"/>
                </a:solidFill>
              </a:rPr>
            </a:br>
            <a:endParaRPr lang="lv-LV" sz="2000" b="1" noProof="0" dirty="0">
              <a:solidFill>
                <a:srgbClr val="000066"/>
              </a:solidFill>
              <a:cs typeface="Times New Roman" panose="02020603050405020304" pitchFamily="18" charset="0"/>
            </a:endParaRPr>
          </a:p>
        </p:txBody>
      </p:sp>
      <p:sp>
        <p:nvSpPr>
          <p:cNvPr id="11" name="TextBox 3">
            <a:extLst>
              <a:ext uri="{FF2B5EF4-FFF2-40B4-BE49-F238E27FC236}">
                <a16:creationId xmlns:a16="http://schemas.microsoft.com/office/drawing/2014/main" id="{AEEBEE94-A0FC-CE9F-BE22-4AA009FD085F}"/>
              </a:ext>
            </a:extLst>
          </p:cNvPr>
          <p:cNvSpPr txBox="1">
            <a:spLocks noChangeArrowheads="1"/>
          </p:cNvSpPr>
          <p:nvPr/>
        </p:nvSpPr>
        <p:spPr bwMode="auto">
          <a:xfrm>
            <a:off x="7942132" y="3433959"/>
            <a:ext cx="31670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marR="0" lvl="0" indent="0" algn="ctr" defTabSz="938213" rtl="0" eaLnBrk="0" fontAlgn="base" latinLnBrk="0" hangingPunct="0">
              <a:lnSpc>
                <a:spcPct val="100000"/>
              </a:lnSpc>
              <a:spcBef>
                <a:spcPct val="0"/>
              </a:spcBef>
              <a:spcAft>
                <a:spcPts val="600"/>
              </a:spcAft>
              <a:buClrTx/>
              <a:buSzTx/>
              <a:buFontTx/>
              <a:buNone/>
              <a:tabLst/>
              <a:defRPr/>
            </a:pPr>
            <a:endParaRPr kumimoji="0" lang="en-US" altLang="lv-LV" sz="1600" b="1" i="0" u="none" strike="noStrike" kern="1200" cap="none" spc="0" normalizeH="0" baseline="0" noProof="0" dirty="0">
              <a:ln>
                <a:noFill/>
              </a:ln>
              <a:solidFill>
                <a:prstClr val="white"/>
              </a:solidFill>
              <a:effectLst/>
              <a:uLnTx/>
              <a:uFillTx/>
              <a:latin typeface="Verdana" panose="020B0604030504040204" pitchFamily="34" charset="0"/>
              <a:ea typeface="+mn-ea"/>
              <a:cs typeface="Arial" panose="020B0604020202020204" pitchFamily="34" charset="0"/>
            </a:endParaRPr>
          </a:p>
        </p:txBody>
      </p:sp>
      <p:pic>
        <p:nvPicPr>
          <p:cNvPr id="13" name="Picture 1" descr="A picture containing icon&#10;&#10;Description automatically generat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75732" y="615950"/>
            <a:ext cx="1033462"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 descr="A picture containing shape&#10;&#10;Description automatically generat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4569" y="457200"/>
            <a:ext cx="149225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ienādsānu trīsstūris 1"/>
          <p:cNvSpPr/>
          <p:nvPr/>
        </p:nvSpPr>
        <p:spPr>
          <a:xfrm>
            <a:off x="5081047" y="2743200"/>
            <a:ext cx="356684" cy="254000"/>
          </a:xfrm>
          <a:prstGeom prst="triangle">
            <a:avLst>
              <a:gd name="adj" fmla="val 100000"/>
            </a:avLst>
          </a:prstGeom>
          <a:gradFill>
            <a:gsLst>
              <a:gs pos="0">
                <a:srgbClr val="840B55"/>
              </a:gs>
              <a:gs pos="51000">
                <a:srgbClr val="69478C"/>
              </a:gs>
              <a:gs pos="100000">
                <a:srgbClr val="E3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938213" eaLnBrk="0" fontAlgn="base" hangingPunct="0">
              <a:spcBef>
                <a:spcPct val="0"/>
              </a:spcBef>
              <a:spcAft>
                <a:spcPts val="600"/>
              </a:spcAft>
            </a:pPr>
            <a:endParaRPr lang="lv-LV" sz="2400" b="1" dirty="0">
              <a:solidFill>
                <a:prstClr val="white"/>
              </a:solidFill>
              <a:latin typeface="Verdana" panose="020B0604030504040204" pitchFamily="34" charset="0"/>
              <a:ea typeface="Verdana" panose="020B0604030504040204" pitchFamily="34" charset="0"/>
            </a:endParaRPr>
          </a:p>
        </p:txBody>
      </p:sp>
      <p:sp>
        <p:nvSpPr>
          <p:cNvPr id="12" name="Vienādsānu trīsstūris 11"/>
          <p:cNvSpPr/>
          <p:nvPr/>
        </p:nvSpPr>
        <p:spPr>
          <a:xfrm rot="10800000">
            <a:off x="6754268" y="5716588"/>
            <a:ext cx="356684" cy="254000"/>
          </a:xfrm>
          <a:prstGeom prst="triangle">
            <a:avLst>
              <a:gd name="adj" fmla="val 100000"/>
            </a:avLst>
          </a:prstGeom>
          <a:gradFill>
            <a:gsLst>
              <a:gs pos="0">
                <a:srgbClr val="840B55"/>
              </a:gs>
              <a:gs pos="51000">
                <a:srgbClr val="69478C"/>
              </a:gs>
              <a:gs pos="100000">
                <a:srgbClr val="E3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938213" eaLnBrk="0" fontAlgn="base" hangingPunct="0">
              <a:spcBef>
                <a:spcPct val="0"/>
              </a:spcBef>
              <a:spcAft>
                <a:spcPts val="600"/>
              </a:spcAft>
            </a:pPr>
            <a:endParaRPr lang="lv-LV" sz="2400" b="1" dirty="0">
              <a:solidFill>
                <a:prstClr val="white"/>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90889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Connector 1">
            <a:extLst>
              <a:ext uri="{FF2B5EF4-FFF2-40B4-BE49-F238E27FC236}">
                <a16:creationId xmlns:a16="http://schemas.microsoft.com/office/drawing/2014/main" id="{1E31B310-01BF-620C-6596-4BEE854D3D65}"/>
              </a:ext>
            </a:extLst>
          </p:cNvPr>
          <p:cNvCxnSpPr/>
          <p:nvPr/>
        </p:nvCxnSpPr>
        <p:spPr>
          <a:xfrm>
            <a:off x="556182" y="3429000"/>
            <a:ext cx="10360152" cy="0"/>
          </a:xfrm>
          <a:prstGeom prst="line">
            <a:avLst/>
          </a:prstGeom>
          <a:ln w="25400">
            <a:solidFill>
              <a:srgbClr val="000066"/>
            </a:solidFill>
          </a:ln>
        </p:spPr>
        <p:style>
          <a:lnRef idx="2">
            <a:schemeClr val="accent1"/>
          </a:lnRef>
          <a:fillRef idx="0">
            <a:schemeClr val="accent1"/>
          </a:fillRef>
          <a:effectRef idx="1">
            <a:schemeClr val="accent1"/>
          </a:effectRef>
          <a:fontRef idx="minor">
            <a:schemeClr val="tx1"/>
          </a:fontRef>
        </p:style>
      </p:cxnSp>
      <p:sp>
        <p:nvSpPr>
          <p:cNvPr id="8" name="Oval 2">
            <a:extLst>
              <a:ext uri="{FF2B5EF4-FFF2-40B4-BE49-F238E27FC236}">
                <a16:creationId xmlns:a16="http://schemas.microsoft.com/office/drawing/2014/main" id="{0F152CB3-0D59-CD43-D5CD-2EA45D994C57}"/>
              </a:ext>
            </a:extLst>
          </p:cNvPr>
          <p:cNvSpPr/>
          <p:nvPr/>
        </p:nvSpPr>
        <p:spPr>
          <a:xfrm>
            <a:off x="1104822" y="3355848"/>
            <a:ext cx="146304" cy="146304"/>
          </a:xfrm>
          <a:prstGeom prst="ellipse">
            <a:avLst/>
          </a:prstGeom>
          <a:solidFill>
            <a:srgbClr val="6A44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9" name="TextBox 8">
            <a:extLst>
              <a:ext uri="{FF2B5EF4-FFF2-40B4-BE49-F238E27FC236}">
                <a16:creationId xmlns:a16="http://schemas.microsoft.com/office/drawing/2014/main" id="{BC31E290-7978-35E8-0F43-5F3082C0732D}"/>
              </a:ext>
            </a:extLst>
          </p:cNvPr>
          <p:cNvSpPr txBox="1"/>
          <p:nvPr/>
        </p:nvSpPr>
        <p:spPr>
          <a:xfrm>
            <a:off x="742867" y="3571480"/>
            <a:ext cx="915635" cy="400110"/>
          </a:xfrm>
          <a:prstGeom prst="rect">
            <a:avLst/>
          </a:prstGeom>
          <a:noFill/>
        </p:spPr>
        <p:txBody>
          <a:bodyPr wrap="none">
            <a:spAutoFit/>
          </a:bodyPr>
          <a:lstStyle/>
          <a:p>
            <a:r>
              <a:rPr lang="lv-LV" sz="2000" b="1" dirty="0">
                <a:solidFill>
                  <a:srgbClr val="6A448A"/>
                </a:solidFill>
                <a:latin typeface="+mn-lt"/>
              </a:rPr>
              <a:t>2024</a:t>
            </a:r>
            <a:endParaRPr sz="2000" b="1" dirty="0">
              <a:solidFill>
                <a:srgbClr val="6A448A"/>
              </a:solidFill>
              <a:latin typeface="+mn-lt"/>
            </a:endParaRPr>
          </a:p>
        </p:txBody>
      </p:sp>
      <p:sp>
        <p:nvSpPr>
          <p:cNvPr id="10" name="Oval 5">
            <a:extLst>
              <a:ext uri="{FF2B5EF4-FFF2-40B4-BE49-F238E27FC236}">
                <a16:creationId xmlns:a16="http://schemas.microsoft.com/office/drawing/2014/main" id="{576BEE35-618D-8042-3E05-A05FC3511F31}"/>
              </a:ext>
            </a:extLst>
          </p:cNvPr>
          <p:cNvSpPr/>
          <p:nvPr/>
        </p:nvSpPr>
        <p:spPr>
          <a:xfrm>
            <a:off x="2933622" y="3355848"/>
            <a:ext cx="146304" cy="146304"/>
          </a:xfrm>
          <a:prstGeom prst="ellipse">
            <a:avLst/>
          </a:prstGeom>
          <a:solidFill>
            <a:srgbClr val="6A44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11" name="TextBox 10">
            <a:extLst>
              <a:ext uri="{FF2B5EF4-FFF2-40B4-BE49-F238E27FC236}">
                <a16:creationId xmlns:a16="http://schemas.microsoft.com/office/drawing/2014/main" id="{A489C5B7-5B5F-E64C-D427-2A9F0682CA2F}"/>
              </a:ext>
            </a:extLst>
          </p:cNvPr>
          <p:cNvSpPr txBox="1"/>
          <p:nvPr/>
        </p:nvSpPr>
        <p:spPr>
          <a:xfrm>
            <a:off x="2539375" y="2898313"/>
            <a:ext cx="915635" cy="400110"/>
          </a:xfrm>
          <a:prstGeom prst="rect">
            <a:avLst/>
          </a:prstGeom>
          <a:noFill/>
        </p:spPr>
        <p:txBody>
          <a:bodyPr wrap="none">
            <a:spAutoFit/>
          </a:bodyPr>
          <a:lstStyle/>
          <a:p>
            <a:r>
              <a:rPr lang="lv-LV" sz="2000" b="1" dirty="0">
                <a:solidFill>
                  <a:srgbClr val="6A448A"/>
                </a:solidFill>
                <a:latin typeface="+mn-lt"/>
              </a:rPr>
              <a:t>2025</a:t>
            </a:r>
            <a:endParaRPr sz="2000" b="1" dirty="0">
              <a:solidFill>
                <a:srgbClr val="6A448A"/>
              </a:solidFill>
              <a:latin typeface="+mn-lt"/>
            </a:endParaRPr>
          </a:p>
        </p:txBody>
      </p:sp>
      <p:sp>
        <p:nvSpPr>
          <p:cNvPr id="12" name="Oval 8">
            <a:extLst>
              <a:ext uri="{FF2B5EF4-FFF2-40B4-BE49-F238E27FC236}">
                <a16:creationId xmlns:a16="http://schemas.microsoft.com/office/drawing/2014/main" id="{39B4A442-403B-6779-32FD-3F0210EFB503}"/>
              </a:ext>
            </a:extLst>
          </p:cNvPr>
          <p:cNvSpPr/>
          <p:nvPr/>
        </p:nvSpPr>
        <p:spPr>
          <a:xfrm>
            <a:off x="4272228" y="3355848"/>
            <a:ext cx="146304" cy="146304"/>
          </a:xfrm>
          <a:prstGeom prst="ellipse">
            <a:avLst/>
          </a:prstGeom>
          <a:solidFill>
            <a:srgbClr val="CB0F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13" name="TextBox 12">
            <a:extLst>
              <a:ext uri="{FF2B5EF4-FFF2-40B4-BE49-F238E27FC236}">
                <a16:creationId xmlns:a16="http://schemas.microsoft.com/office/drawing/2014/main" id="{413017DD-B36B-22E7-AAC6-D26DCEF016DB}"/>
              </a:ext>
            </a:extLst>
          </p:cNvPr>
          <p:cNvSpPr txBox="1"/>
          <p:nvPr/>
        </p:nvSpPr>
        <p:spPr>
          <a:xfrm>
            <a:off x="4267335" y="2596407"/>
            <a:ext cx="1440195" cy="830997"/>
          </a:xfrm>
          <a:prstGeom prst="rect">
            <a:avLst/>
          </a:prstGeom>
          <a:noFill/>
        </p:spPr>
        <p:txBody>
          <a:bodyPr wrap="square">
            <a:spAutoFit/>
          </a:bodyPr>
          <a:lstStyle/>
          <a:p>
            <a:pPr algn="ctr"/>
            <a:r>
              <a:rPr lang="lv-LV" sz="1200" b="1" dirty="0">
                <a:solidFill>
                  <a:srgbClr val="000066"/>
                </a:solidFill>
              </a:rPr>
              <a:t>26.01.</a:t>
            </a:r>
            <a:endParaRPr lang="lv-LV" sz="1200" b="1" noProof="0" dirty="0">
              <a:solidFill>
                <a:srgbClr val="000066"/>
              </a:solidFill>
            </a:endParaRPr>
          </a:p>
          <a:p>
            <a:pPr algn="ctr"/>
            <a:r>
              <a:rPr lang="lv-LV" sz="1200" b="1" dirty="0">
                <a:solidFill>
                  <a:srgbClr val="000066"/>
                </a:solidFill>
              </a:rPr>
              <a:t>produktīvā izmantošana </a:t>
            </a:r>
          </a:p>
          <a:p>
            <a:pPr algn="ctr"/>
            <a:r>
              <a:rPr lang="lv-LV" sz="1200" b="1" dirty="0">
                <a:solidFill>
                  <a:srgbClr val="000066"/>
                </a:solidFill>
              </a:rPr>
              <a:t>VTBP</a:t>
            </a:r>
          </a:p>
        </p:txBody>
      </p:sp>
      <p:sp>
        <p:nvSpPr>
          <p:cNvPr id="14" name="Oval 11">
            <a:extLst>
              <a:ext uri="{FF2B5EF4-FFF2-40B4-BE49-F238E27FC236}">
                <a16:creationId xmlns:a16="http://schemas.microsoft.com/office/drawing/2014/main" id="{EB89AB49-122B-B7BF-2778-D8D5E10E3D1D}"/>
              </a:ext>
            </a:extLst>
          </p:cNvPr>
          <p:cNvSpPr/>
          <p:nvPr/>
        </p:nvSpPr>
        <p:spPr>
          <a:xfrm>
            <a:off x="7062564" y="3355848"/>
            <a:ext cx="146304" cy="146304"/>
          </a:xfrm>
          <a:prstGeom prst="ellipse">
            <a:avLst/>
          </a:prstGeom>
          <a:solidFill>
            <a:srgbClr val="00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15" name="TextBox 14">
            <a:extLst>
              <a:ext uri="{FF2B5EF4-FFF2-40B4-BE49-F238E27FC236}">
                <a16:creationId xmlns:a16="http://schemas.microsoft.com/office/drawing/2014/main" id="{F8AEFF01-C1FD-4002-D8C0-1D6E2E024CB9}"/>
              </a:ext>
            </a:extLst>
          </p:cNvPr>
          <p:cNvSpPr txBox="1"/>
          <p:nvPr/>
        </p:nvSpPr>
        <p:spPr>
          <a:xfrm>
            <a:off x="6718480" y="2913614"/>
            <a:ext cx="915635" cy="400110"/>
          </a:xfrm>
          <a:prstGeom prst="rect">
            <a:avLst/>
          </a:prstGeom>
          <a:noFill/>
        </p:spPr>
        <p:txBody>
          <a:bodyPr wrap="none">
            <a:spAutoFit/>
          </a:bodyPr>
          <a:lstStyle/>
          <a:p>
            <a:r>
              <a:rPr sz="2000" b="1" dirty="0">
                <a:solidFill>
                  <a:srgbClr val="000066"/>
                </a:solidFill>
                <a:latin typeface="+mn-lt"/>
              </a:rPr>
              <a:t>202</a:t>
            </a:r>
            <a:r>
              <a:rPr lang="lv-LV" sz="2000" b="1" dirty="0">
                <a:solidFill>
                  <a:srgbClr val="000066"/>
                </a:solidFill>
                <a:latin typeface="+mn-lt"/>
              </a:rPr>
              <a:t>7</a:t>
            </a:r>
            <a:endParaRPr sz="2000" b="1" dirty="0">
              <a:solidFill>
                <a:srgbClr val="000066"/>
              </a:solidFill>
              <a:latin typeface="+mn-lt"/>
            </a:endParaRPr>
          </a:p>
        </p:txBody>
      </p:sp>
      <p:sp>
        <p:nvSpPr>
          <p:cNvPr id="16" name="Oval 14">
            <a:extLst>
              <a:ext uri="{FF2B5EF4-FFF2-40B4-BE49-F238E27FC236}">
                <a16:creationId xmlns:a16="http://schemas.microsoft.com/office/drawing/2014/main" id="{D20DFBE7-340B-AC13-C6AB-064198408E41}"/>
              </a:ext>
            </a:extLst>
          </p:cNvPr>
          <p:cNvSpPr/>
          <p:nvPr/>
        </p:nvSpPr>
        <p:spPr>
          <a:xfrm>
            <a:off x="8420022" y="3355848"/>
            <a:ext cx="146304" cy="146304"/>
          </a:xfrm>
          <a:prstGeom prst="ellipse">
            <a:avLst/>
          </a:prstGeom>
          <a:solidFill>
            <a:srgbClr val="CB0F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17" name="TextBox 16">
            <a:extLst>
              <a:ext uri="{FF2B5EF4-FFF2-40B4-BE49-F238E27FC236}">
                <a16:creationId xmlns:a16="http://schemas.microsoft.com/office/drawing/2014/main" id="{08102808-E3CE-F856-B0D0-E1046F18F92F}"/>
              </a:ext>
            </a:extLst>
          </p:cNvPr>
          <p:cNvSpPr txBox="1"/>
          <p:nvPr/>
        </p:nvSpPr>
        <p:spPr>
          <a:xfrm>
            <a:off x="8048899" y="3570210"/>
            <a:ext cx="915635" cy="400110"/>
          </a:xfrm>
          <a:prstGeom prst="rect">
            <a:avLst/>
          </a:prstGeom>
          <a:noFill/>
        </p:spPr>
        <p:txBody>
          <a:bodyPr wrap="none">
            <a:spAutoFit/>
          </a:bodyPr>
          <a:lstStyle/>
          <a:p>
            <a:r>
              <a:rPr sz="2000" b="1" dirty="0">
                <a:solidFill>
                  <a:srgbClr val="DF032F"/>
                </a:solidFill>
                <a:latin typeface="+mn-lt"/>
              </a:rPr>
              <a:t>202</a:t>
            </a:r>
            <a:r>
              <a:rPr lang="lv-LV" sz="2000" b="1" dirty="0">
                <a:solidFill>
                  <a:srgbClr val="DF032F"/>
                </a:solidFill>
                <a:latin typeface="+mn-lt"/>
              </a:rPr>
              <a:t>8</a:t>
            </a:r>
            <a:endParaRPr sz="2000" b="1" dirty="0">
              <a:solidFill>
                <a:srgbClr val="DF032F"/>
              </a:solidFill>
              <a:latin typeface="+mn-lt"/>
            </a:endParaRPr>
          </a:p>
        </p:txBody>
      </p:sp>
      <p:sp>
        <p:nvSpPr>
          <p:cNvPr id="18" name="Oval 17">
            <a:extLst>
              <a:ext uri="{FF2B5EF4-FFF2-40B4-BE49-F238E27FC236}">
                <a16:creationId xmlns:a16="http://schemas.microsoft.com/office/drawing/2014/main" id="{12DF89CE-67D4-67C3-AB27-563E00CD8B9B}"/>
              </a:ext>
            </a:extLst>
          </p:cNvPr>
          <p:cNvSpPr/>
          <p:nvPr/>
        </p:nvSpPr>
        <p:spPr>
          <a:xfrm>
            <a:off x="10248822" y="3355848"/>
            <a:ext cx="146304" cy="146304"/>
          </a:xfrm>
          <a:prstGeom prst="ellipse">
            <a:avLst/>
          </a:prstGeom>
          <a:solidFill>
            <a:srgbClr val="00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19" name="TextBox 18">
            <a:extLst>
              <a:ext uri="{FF2B5EF4-FFF2-40B4-BE49-F238E27FC236}">
                <a16:creationId xmlns:a16="http://schemas.microsoft.com/office/drawing/2014/main" id="{5FEEE837-E63F-3469-256E-6D6C9670C8AF}"/>
              </a:ext>
            </a:extLst>
          </p:cNvPr>
          <p:cNvSpPr txBox="1"/>
          <p:nvPr/>
        </p:nvSpPr>
        <p:spPr>
          <a:xfrm>
            <a:off x="9875195" y="2913497"/>
            <a:ext cx="915635" cy="400110"/>
          </a:xfrm>
          <a:prstGeom prst="rect">
            <a:avLst/>
          </a:prstGeom>
          <a:noFill/>
        </p:spPr>
        <p:txBody>
          <a:bodyPr wrap="none">
            <a:spAutoFit/>
          </a:bodyPr>
          <a:lstStyle/>
          <a:p>
            <a:r>
              <a:rPr sz="2000" b="1" dirty="0">
                <a:solidFill>
                  <a:srgbClr val="000066"/>
                </a:solidFill>
                <a:latin typeface="+mn-lt"/>
              </a:rPr>
              <a:t>202</a:t>
            </a:r>
            <a:r>
              <a:rPr lang="lv-LV" sz="2000" b="1" dirty="0">
                <a:solidFill>
                  <a:srgbClr val="000066"/>
                </a:solidFill>
                <a:latin typeface="+mn-lt"/>
              </a:rPr>
              <a:t>9</a:t>
            </a:r>
          </a:p>
        </p:txBody>
      </p:sp>
      <p:sp>
        <p:nvSpPr>
          <p:cNvPr id="20" name="TextBox 19">
            <a:extLst>
              <a:ext uri="{FF2B5EF4-FFF2-40B4-BE49-F238E27FC236}">
                <a16:creationId xmlns:a16="http://schemas.microsoft.com/office/drawing/2014/main" id="{D4636DBB-0DA4-DC25-C2B1-72BFD3E31AED}"/>
              </a:ext>
            </a:extLst>
          </p:cNvPr>
          <p:cNvSpPr txBox="1"/>
          <p:nvPr/>
        </p:nvSpPr>
        <p:spPr>
          <a:xfrm>
            <a:off x="1405195" y="3627495"/>
            <a:ext cx="1695788" cy="584775"/>
          </a:xfrm>
          <a:prstGeom prst="rect">
            <a:avLst/>
          </a:prstGeom>
          <a:noFill/>
        </p:spPr>
        <p:txBody>
          <a:bodyPr wrap="square">
            <a:spAutoFit/>
          </a:bodyPr>
          <a:lstStyle/>
          <a:p>
            <a:pPr algn="ctr"/>
            <a:r>
              <a:rPr lang="lv-LV" sz="1200" b="1" noProof="0" dirty="0">
                <a:solidFill>
                  <a:srgbClr val="000066"/>
                </a:solidFill>
                <a:latin typeface="+mn-lt"/>
              </a:rPr>
              <a:t>19.07.2024. </a:t>
            </a:r>
          </a:p>
          <a:p>
            <a:pPr algn="ctr"/>
            <a:r>
              <a:rPr lang="lv-LV" sz="1000" b="1" noProof="0" dirty="0">
                <a:solidFill>
                  <a:srgbClr val="000066"/>
                </a:solidFill>
                <a:latin typeface="+mn-lt"/>
              </a:rPr>
              <a:t>noslēgts līgums ar izstrādātāju</a:t>
            </a:r>
          </a:p>
        </p:txBody>
      </p:sp>
      <p:sp>
        <p:nvSpPr>
          <p:cNvPr id="22" name="Oval 3">
            <a:extLst>
              <a:ext uri="{FF2B5EF4-FFF2-40B4-BE49-F238E27FC236}">
                <a16:creationId xmlns:a16="http://schemas.microsoft.com/office/drawing/2014/main" id="{6FEE0FFB-C6DC-094D-5C98-ED1DED87C832}"/>
              </a:ext>
            </a:extLst>
          </p:cNvPr>
          <p:cNvSpPr/>
          <p:nvPr/>
        </p:nvSpPr>
        <p:spPr>
          <a:xfrm>
            <a:off x="781817" y="1968218"/>
            <a:ext cx="792000" cy="792000"/>
          </a:xfrm>
          <a:prstGeom prst="ellipse">
            <a:avLst/>
          </a:prstGeom>
          <a:solidFill>
            <a:srgbClr val="6A44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23" name="Grafika 22" descr="Bar chart outline">
            <a:extLst>
              <a:ext uri="{FF2B5EF4-FFF2-40B4-BE49-F238E27FC236}">
                <a16:creationId xmlns:a16="http://schemas.microsoft.com/office/drawing/2014/main" id="{57494330-5191-6EDE-FBED-E79A0F5D36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56720" y="2031422"/>
            <a:ext cx="642191" cy="642191"/>
          </a:xfrm>
          <a:prstGeom prst="rect">
            <a:avLst/>
          </a:prstGeom>
        </p:spPr>
      </p:pic>
      <p:sp>
        <p:nvSpPr>
          <p:cNvPr id="24" name="TextBox 23">
            <a:extLst>
              <a:ext uri="{FF2B5EF4-FFF2-40B4-BE49-F238E27FC236}">
                <a16:creationId xmlns:a16="http://schemas.microsoft.com/office/drawing/2014/main" id="{EC859776-8A87-9144-824C-B33EABAC09BD}"/>
              </a:ext>
            </a:extLst>
          </p:cNvPr>
          <p:cNvSpPr txBox="1"/>
          <p:nvPr/>
        </p:nvSpPr>
        <p:spPr>
          <a:xfrm>
            <a:off x="2061096" y="2080640"/>
            <a:ext cx="1774771" cy="830997"/>
          </a:xfrm>
          <a:prstGeom prst="rect">
            <a:avLst/>
          </a:prstGeom>
          <a:noFill/>
        </p:spPr>
        <p:txBody>
          <a:bodyPr wrap="square">
            <a:spAutoFit/>
          </a:bodyPr>
          <a:lstStyle/>
          <a:p>
            <a:pPr algn="ctr"/>
            <a:r>
              <a:rPr lang="lv-LV" sz="1200" b="1" noProof="0" dirty="0">
                <a:solidFill>
                  <a:srgbClr val="000066"/>
                </a:solidFill>
                <a:latin typeface="+mn-lt"/>
              </a:rPr>
              <a:t>13.01.2025. </a:t>
            </a:r>
          </a:p>
          <a:p>
            <a:pPr algn="ctr"/>
            <a:r>
              <a:rPr lang="lv-LV" sz="1200" b="1" noProof="0" dirty="0">
                <a:solidFill>
                  <a:srgbClr val="000066"/>
                </a:solidFill>
                <a:latin typeface="+mn-lt"/>
              </a:rPr>
              <a:t>produktīvā izmantošana</a:t>
            </a:r>
          </a:p>
          <a:p>
            <a:pPr algn="ctr"/>
            <a:r>
              <a:rPr lang="lv-LV" sz="1200" b="1" noProof="0" dirty="0">
                <a:solidFill>
                  <a:srgbClr val="000066"/>
                </a:solidFill>
                <a:latin typeface="+mn-lt"/>
              </a:rPr>
              <a:t> ILP</a:t>
            </a:r>
          </a:p>
        </p:txBody>
      </p:sp>
      <p:cxnSp>
        <p:nvCxnSpPr>
          <p:cNvPr id="25" name="Taisns savienotājs 24">
            <a:extLst>
              <a:ext uri="{FF2B5EF4-FFF2-40B4-BE49-F238E27FC236}">
                <a16:creationId xmlns:a16="http://schemas.microsoft.com/office/drawing/2014/main" id="{71543584-2A39-05AB-57C8-CFDDEA1F17B2}"/>
              </a:ext>
            </a:extLst>
          </p:cNvPr>
          <p:cNvCxnSpPr>
            <a:cxnSpLocks/>
            <a:stCxn id="22" idx="4"/>
            <a:endCxn id="8" idx="0"/>
          </p:cNvCxnSpPr>
          <p:nvPr/>
        </p:nvCxnSpPr>
        <p:spPr>
          <a:xfrm>
            <a:off x="1177816" y="2760219"/>
            <a:ext cx="158" cy="595629"/>
          </a:xfrm>
          <a:prstGeom prst="line">
            <a:avLst/>
          </a:prstGeom>
          <a:ln w="28575">
            <a:solidFill>
              <a:srgbClr val="6A448A"/>
            </a:solidFill>
          </a:ln>
        </p:spPr>
        <p:style>
          <a:lnRef idx="1">
            <a:schemeClr val="accent1"/>
          </a:lnRef>
          <a:fillRef idx="0">
            <a:schemeClr val="accent1"/>
          </a:fillRef>
          <a:effectRef idx="0">
            <a:schemeClr val="accent1"/>
          </a:effectRef>
          <a:fontRef idx="minor">
            <a:schemeClr val="tx1"/>
          </a:fontRef>
        </p:style>
      </p:cxnSp>
      <p:sp>
        <p:nvSpPr>
          <p:cNvPr id="27" name="Oval 6">
            <a:extLst>
              <a:ext uri="{FF2B5EF4-FFF2-40B4-BE49-F238E27FC236}">
                <a16:creationId xmlns:a16="http://schemas.microsoft.com/office/drawing/2014/main" id="{0CAB806F-1088-33D9-515C-BE6BB6480D0F}"/>
              </a:ext>
            </a:extLst>
          </p:cNvPr>
          <p:cNvSpPr/>
          <p:nvPr/>
        </p:nvSpPr>
        <p:spPr>
          <a:xfrm>
            <a:off x="2610774" y="4277828"/>
            <a:ext cx="792000" cy="792000"/>
          </a:xfrm>
          <a:prstGeom prst="ellipse">
            <a:avLst/>
          </a:prstGeom>
          <a:solidFill>
            <a:srgbClr val="6A44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28" name="Grafika 27" descr="Magnifying glass outline">
            <a:extLst>
              <a:ext uri="{FF2B5EF4-FFF2-40B4-BE49-F238E27FC236}">
                <a16:creationId xmlns:a16="http://schemas.microsoft.com/office/drawing/2014/main" id="{BD063AB7-DEA1-18BD-AB33-123FD6D5735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755314" y="4417752"/>
            <a:ext cx="502920" cy="502920"/>
          </a:xfrm>
          <a:prstGeom prst="rect">
            <a:avLst/>
          </a:prstGeom>
        </p:spPr>
      </p:pic>
      <p:cxnSp>
        <p:nvCxnSpPr>
          <p:cNvPr id="29" name="Taisns savienotājs 28">
            <a:extLst>
              <a:ext uri="{FF2B5EF4-FFF2-40B4-BE49-F238E27FC236}">
                <a16:creationId xmlns:a16="http://schemas.microsoft.com/office/drawing/2014/main" id="{364464C8-345B-D167-929B-BC06F40D79BD}"/>
              </a:ext>
            </a:extLst>
          </p:cNvPr>
          <p:cNvCxnSpPr>
            <a:stCxn id="10" idx="4"/>
            <a:endCxn id="27" idx="0"/>
          </p:cNvCxnSpPr>
          <p:nvPr/>
        </p:nvCxnSpPr>
        <p:spPr>
          <a:xfrm>
            <a:off x="3006774" y="3502152"/>
            <a:ext cx="0" cy="775676"/>
          </a:xfrm>
          <a:prstGeom prst="line">
            <a:avLst/>
          </a:prstGeom>
          <a:ln w="28575">
            <a:solidFill>
              <a:srgbClr val="6A448A"/>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E4524E3E-2346-E4C7-0913-AB0C50D1F2EC}"/>
              </a:ext>
            </a:extLst>
          </p:cNvPr>
          <p:cNvSpPr txBox="1"/>
          <p:nvPr/>
        </p:nvSpPr>
        <p:spPr>
          <a:xfrm>
            <a:off x="3896404" y="3565237"/>
            <a:ext cx="915635" cy="400110"/>
          </a:xfrm>
          <a:prstGeom prst="rect">
            <a:avLst/>
          </a:prstGeom>
          <a:noFill/>
        </p:spPr>
        <p:txBody>
          <a:bodyPr wrap="none">
            <a:spAutoFit/>
          </a:bodyPr>
          <a:lstStyle/>
          <a:p>
            <a:r>
              <a:rPr sz="2000" b="1" dirty="0">
                <a:solidFill>
                  <a:srgbClr val="DF032F"/>
                </a:solidFill>
                <a:latin typeface="+mn-lt"/>
              </a:rPr>
              <a:t>202</a:t>
            </a:r>
            <a:r>
              <a:rPr lang="lv-LV" sz="2000" b="1" dirty="0">
                <a:solidFill>
                  <a:srgbClr val="DF032F"/>
                </a:solidFill>
                <a:latin typeface="+mn-lt"/>
              </a:rPr>
              <a:t>6</a:t>
            </a:r>
            <a:endParaRPr sz="2000" b="1" dirty="0">
              <a:solidFill>
                <a:srgbClr val="DF032F"/>
              </a:solidFill>
              <a:latin typeface="+mn-lt"/>
            </a:endParaRPr>
          </a:p>
        </p:txBody>
      </p:sp>
      <p:sp>
        <p:nvSpPr>
          <p:cNvPr id="32" name="Oval 9">
            <a:extLst>
              <a:ext uri="{FF2B5EF4-FFF2-40B4-BE49-F238E27FC236}">
                <a16:creationId xmlns:a16="http://schemas.microsoft.com/office/drawing/2014/main" id="{3B47D10C-569C-FF8F-BEAB-B87FECEB2349}"/>
              </a:ext>
            </a:extLst>
          </p:cNvPr>
          <p:cNvSpPr/>
          <p:nvPr/>
        </p:nvSpPr>
        <p:spPr>
          <a:xfrm>
            <a:off x="3950834" y="1948456"/>
            <a:ext cx="792000" cy="792000"/>
          </a:xfrm>
          <a:prstGeom prst="ellipse">
            <a:avLst/>
          </a:prstGeom>
          <a:solidFill>
            <a:srgbClr val="CB0F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33" name="Graphic 31">
            <a:extLst>
              <a:ext uri="{FF2B5EF4-FFF2-40B4-BE49-F238E27FC236}">
                <a16:creationId xmlns:a16="http://schemas.microsoft.com/office/drawing/2014/main" id="{0E3DD8D9-AC91-1C89-859C-2F0751094C1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110077" y="2070742"/>
            <a:ext cx="504339" cy="504339"/>
          </a:xfrm>
          <a:prstGeom prst="rect">
            <a:avLst/>
          </a:prstGeom>
        </p:spPr>
      </p:pic>
      <p:cxnSp>
        <p:nvCxnSpPr>
          <p:cNvPr id="34" name="Taisns savienotājs 33">
            <a:extLst>
              <a:ext uri="{FF2B5EF4-FFF2-40B4-BE49-F238E27FC236}">
                <a16:creationId xmlns:a16="http://schemas.microsoft.com/office/drawing/2014/main" id="{02191D99-969E-5B07-2691-C93FD036E7DE}"/>
              </a:ext>
            </a:extLst>
          </p:cNvPr>
          <p:cNvCxnSpPr>
            <a:cxnSpLocks/>
            <a:stCxn id="12" idx="0"/>
            <a:endCxn id="32" idx="4"/>
          </p:cNvCxnSpPr>
          <p:nvPr/>
        </p:nvCxnSpPr>
        <p:spPr>
          <a:xfrm flipV="1">
            <a:off x="4345380" y="2740456"/>
            <a:ext cx="1454" cy="615392"/>
          </a:xfrm>
          <a:prstGeom prst="line">
            <a:avLst/>
          </a:prstGeom>
          <a:ln w="28575">
            <a:solidFill>
              <a:srgbClr val="7E1962"/>
            </a:solidFill>
          </a:ln>
        </p:spPr>
        <p:style>
          <a:lnRef idx="1">
            <a:schemeClr val="accent1"/>
          </a:lnRef>
          <a:fillRef idx="0">
            <a:schemeClr val="accent1"/>
          </a:fillRef>
          <a:effectRef idx="0">
            <a:schemeClr val="accent1"/>
          </a:effectRef>
          <a:fontRef idx="minor">
            <a:schemeClr val="tx1"/>
          </a:fontRef>
        </p:style>
      </p:cxnSp>
      <p:sp>
        <p:nvSpPr>
          <p:cNvPr id="36" name="Oval 12">
            <a:extLst>
              <a:ext uri="{FF2B5EF4-FFF2-40B4-BE49-F238E27FC236}">
                <a16:creationId xmlns:a16="http://schemas.microsoft.com/office/drawing/2014/main" id="{45A5385C-D96F-3261-D6A8-9888B052D722}"/>
              </a:ext>
            </a:extLst>
          </p:cNvPr>
          <p:cNvSpPr/>
          <p:nvPr/>
        </p:nvSpPr>
        <p:spPr>
          <a:xfrm>
            <a:off x="6739723" y="4211210"/>
            <a:ext cx="792000" cy="792000"/>
          </a:xfrm>
          <a:prstGeom prst="ellipse">
            <a:avLst/>
          </a:prstGeom>
          <a:solidFill>
            <a:srgbClr val="00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37" name="Attēls 36">
            <a:extLst>
              <a:ext uri="{FF2B5EF4-FFF2-40B4-BE49-F238E27FC236}">
                <a16:creationId xmlns:a16="http://schemas.microsoft.com/office/drawing/2014/main" id="{D79621BF-BF77-B9EA-651A-EBDA0A9492CF}"/>
              </a:ext>
            </a:extLst>
          </p:cNvPr>
          <p:cNvPicPr>
            <a:picLocks noChangeAspect="1"/>
          </p:cNvPicPr>
          <p:nvPr/>
        </p:nvPicPr>
        <p:blipFill>
          <a:blip r:embed="rId6" cstate="print">
            <a:lum bright="70000" contrast="-70000"/>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897196" y="4368683"/>
            <a:ext cx="477054" cy="477054"/>
          </a:xfrm>
          <a:prstGeom prst="rect">
            <a:avLst/>
          </a:prstGeom>
        </p:spPr>
      </p:pic>
      <p:cxnSp>
        <p:nvCxnSpPr>
          <p:cNvPr id="38" name="Taisns savienotājs 37">
            <a:extLst>
              <a:ext uri="{FF2B5EF4-FFF2-40B4-BE49-F238E27FC236}">
                <a16:creationId xmlns:a16="http://schemas.microsoft.com/office/drawing/2014/main" id="{145EE160-BE45-5976-D2C6-741584FCD75D}"/>
              </a:ext>
            </a:extLst>
          </p:cNvPr>
          <p:cNvCxnSpPr>
            <a:endCxn id="36" idx="0"/>
          </p:cNvCxnSpPr>
          <p:nvPr/>
        </p:nvCxnSpPr>
        <p:spPr>
          <a:xfrm>
            <a:off x="7135723" y="3502152"/>
            <a:ext cx="0" cy="7090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0" name="Oval 15">
            <a:extLst>
              <a:ext uri="{FF2B5EF4-FFF2-40B4-BE49-F238E27FC236}">
                <a16:creationId xmlns:a16="http://schemas.microsoft.com/office/drawing/2014/main" id="{C59A7657-FF0D-A5B3-20A3-54E7AC404CC2}"/>
              </a:ext>
            </a:extLst>
          </p:cNvPr>
          <p:cNvSpPr/>
          <p:nvPr/>
        </p:nvSpPr>
        <p:spPr>
          <a:xfrm>
            <a:off x="8097174" y="1872600"/>
            <a:ext cx="792000" cy="792000"/>
          </a:xfrm>
          <a:prstGeom prst="ellipse">
            <a:avLst/>
          </a:prstGeom>
          <a:solidFill>
            <a:srgbClr val="CB0F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41" name="Grafika 40" descr="Handshake outline">
            <a:extLst>
              <a:ext uri="{FF2B5EF4-FFF2-40B4-BE49-F238E27FC236}">
                <a16:creationId xmlns:a16="http://schemas.microsoft.com/office/drawing/2014/main" id="{4F4A73B6-EBA1-E249-6DB1-FEC5E36FFD6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144248" y="1959358"/>
            <a:ext cx="697852" cy="697852"/>
          </a:xfrm>
          <a:prstGeom prst="rect">
            <a:avLst/>
          </a:prstGeom>
        </p:spPr>
      </p:pic>
      <p:cxnSp>
        <p:nvCxnSpPr>
          <p:cNvPr id="42" name="Taisns savienotājs 41">
            <a:extLst>
              <a:ext uri="{FF2B5EF4-FFF2-40B4-BE49-F238E27FC236}">
                <a16:creationId xmlns:a16="http://schemas.microsoft.com/office/drawing/2014/main" id="{D29C21F5-7B30-9084-7F65-5581842A4387}"/>
              </a:ext>
            </a:extLst>
          </p:cNvPr>
          <p:cNvCxnSpPr>
            <a:stCxn id="16" idx="0"/>
            <a:endCxn id="40" idx="4"/>
          </p:cNvCxnSpPr>
          <p:nvPr/>
        </p:nvCxnSpPr>
        <p:spPr>
          <a:xfrm flipV="1">
            <a:off x="8493174" y="2664600"/>
            <a:ext cx="0" cy="691248"/>
          </a:xfrm>
          <a:prstGeom prst="line">
            <a:avLst/>
          </a:prstGeom>
          <a:ln w="28575">
            <a:solidFill>
              <a:srgbClr val="7E1962"/>
            </a:solidFill>
          </a:ln>
        </p:spPr>
        <p:style>
          <a:lnRef idx="1">
            <a:schemeClr val="accent1"/>
          </a:lnRef>
          <a:fillRef idx="0">
            <a:schemeClr val="accent1"/>
          </a:fillRef>
          <a:effectRef idx="0">
            <a:schemeClr val="accent1"/>
          </a:effectRef>
          <a:fontRef idx="minor">
            <a:schemeClr val="tx1"/>
          </a:fontRef>
        </p:style>
      </p:cxnSp>
      <p:sp>
        <p:nvSpPr>
          <p:cNvPr id="44" name="Oval 18">
            <a:extLst>
              <a:ext uri="{FF2B5EF4-FFF2-40B4-BE49-F238E27FC236}">
                <a16:creationId xmlns:a16="http://schemas.microsoft.com/office/drawing/2014/main" id="{E106E4D7-6B7E-D7CA-5D89-5BFC893117DD}"/>
              </a:ext>
            </a:extLst>
          </p:cNvPr>
          <p:cNvSpPr/>
          <p:nvPr/>
        </p:nvSpPr>
        <p:spPr>
          <a:xfrm>
            <a:off x="9937013" y="4211210"/>
            <a:ext cx="792000" cy="792000"/>
          </a:xfrm>
          <a:prstGeom prst="ellipse">
            <a:avLst/>
          </a:prstGeom>
          <a:solidFill>
            <a:srgbClr val="00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pic>
        <p:nvPicPr>
          <p:cNvPr id="45" name="Grafika 44" descr="Trophy outline">
            <a:extLst>
              <a:ext uri="{FF2B5EF4-FFF2-40B4-BE49-F238E27FC236}">
                <a16:creationId xmlns:a16="http://schemas.microsoft.com/office/drawing/2014/main" id="{3C1B08A2-9B64-C7EC-7D10-1CAD2B9D5559}"/>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022117" y="4300582"/>
            <a:ext cx="622574" cy="622574"/>
          </a:xfrm>
          <a:prstGeom prst="rect">
            <a:avLst/>
          </a:prstGeom>
        </p:spPr>
      </p:pic>
      <p:sp>
        <p:nvSpPr>
          <p:cNvPr id="46" name="TextBox 45">
            <a:extLst>
              <a:ext uri="{FF2B5EF4-FFF2-40B4-BE49-F238E27FC236}">
                <a16:creationId xmlns:a16="http://schemas.microsoft.com/office/drawing/2014/main" id="{3E0E9D0F-CC6E-4450-3868-E36D979650EA}"/>
              </a:ext>
            </a:extLst>
          </p:cNvPr>
          <p:cNvSpPr txBox="1"/>
          <p:nvPr/>
        </p:nvSpPr>
        <p:spPr>
          <a:xfrm>
            <a:off x="10916334" y="2959438"/>
            <a:ext cx="1240394" cy="461665"/>
          </a:xfrm>
          <a:prstGeom prst="rect">
            <a:avLst/>
          </a:prstGeom>
          <a:noFill/>
        </p:spPr>
        <p:txBody>
          <a:bodyPr wrap="square">
            <a:spAutoFit/>
          </a:bodyPr>
          <a:lstStyle/>
          <a:p>
            <a:pPr algn="ctr"/>
            <a:r>
              <a:rPr lang="lv-LV" sz="1200" noProof="0" dirty="0">
                <a:solidFill>
                  <a:srgbClr val="000066"/>
                </a:solidFill>
                <a:latin typeface="+mn-lt"/>
              </a:rPr>
              <a:t>Līguma beigu termiņš</a:t>
            </a:r>
          </a:p>
        </p:txBody>
      </p:sp>
      <p:cxnSp>
        <p:nvCxnSpPr>
          <p:cNvPr id="47" name="Taisns savienotājs 46">
            <a:extLst>
              <a:ext uri="{FF2B5EF4-FFF2-40B4-BE49-F238E27FC236}">
                <a16:creationId xmlns:a16="http://schemas.microsoft.com/office/drawing/2014/main" id="{148E9330-EC74-A8DE-3AEE-91D1C70B290B}"/>
              </a:ext>
            </a:extLst>
          </p:cNvPr>
          <p:cNvCxnSpPr>
            <a:stCxn id="18" idx="4"/>
            <a:endCxn id="44" idx="0"/>
          </p:cNvCxnSpPr>
          <p:nvPr/>
        </p:nvCxnSpPr>
        <p:spPr>
          <a:xfrm>
            <a:off x="10321974" y="3502152"/>
            <a:ext cx="11039" cy="7090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Kreisā figūriekava 47">
            <a:extLst>
              <a:ext uri="{FF2B5EF4-FFF2-40B4-BE49-F238E27FC236}">
                <a16:creationId xmlns:a16="http://schemas.microsoft.com/office/drawing/2014/main" id="{D21DCC3E-5A65-0D25-267C-E1761FC9BF4B}"/>
              </a:ext>
            </a:extLst>
          </p:cNvPr>
          <p:cNvSpPr/>
          <p:nvPr/>
        </p:nvSpPr>
        <p:spPr>
          <a:xfrm rot="16200000">
            <a:off x="3709753" y="3485308"/>
            <a:ext cx="367448" cy="3518025"/>
          </a:xfrm>
          <a:prstGeom prst="leftBrace">
            <a:avLst>
              <a:gd name="adj1" fmla="val 8333"/>
              <a:gd name="adj2" fmla="val 51415"/>
            </a:avLst>
          </a:prstGeom>
          <a:ln>
            <a:solidFill>
              <a:srgbClr val="0000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49" name="TextBox 31">
            <a:extLst>
              <a:ext uri="{FF2B5EF4-FFF2-40B4-BE49-F238E27FC236}">
                <a16:creationId xmlns:a16="http://schemas.microsoft.com/office/drawing/2014/main" id="{47520590-10AD-D306-4FF7-24CFAE3FFAC1}"/>
              </a:ext>
            </a:extLst>
          </p:cNvPr>
          <p:cNvSpPr txBox="1"/>
          <p:nvPr/>
        </p:nvSpPr>
        <p:spPr>
          <a:xfrm>
            <a:off x="1104822" y="5664466"/>
            <a:ext cx="5699568" cy="500137"/>
          </a:xfrm>
          <a:prstGeom prst="rect">
            <a:avLst/>
          </a:prstGeom>
        </p:spPr>
        <p:txBody>
          <a:bodyPr wrap="square" lIns="0" tIns="0" rIns="0" bIns="0" rtlCol="0" anchor="t">
            <a:spAutoFit/>
          </a:bodyPr>
          <a:lstStyle/>
          <a:p>
            <a:pPr algn="ctr" defTabSz="609660">
              <a:lnSpc>
                <a:spcPts val="1300"/>
              </a:lnSpc>
              <a:spcBef>
                <a:spcPts val="0"/>
              </a:spcBef>
              <a:spcAft>
                <a:spcPts val="0"/>
              </a:spcAft>
            </a:pPr>
            <a:r>
              <a:rPr lang="lv-LV" sz="1600" b="1" dirty="0">
                <a:solidFill>
                  <a:srgbClr val="000066"/>
                </a:solidFill>
                <a:cs typeface="Times New Roman" panose="02020603050405020304" pitchFamily="18" charset="0"/>
                <a:sym typeface="Libre Franklin"/>
              </a:rPr>
              <a:t>I kārtas izstrāde</a:t>
            </a:r>
          </a:p>
          <a:p>
            <a:pPr algn="ctr" defTabSz="609660">
              <a:lnSpc>
                <a:spcPts val="1300"/>
              </a:lnSpc>
              <a:spcBef>
                <a:spcPts val="0"/>
              </a:spcBef>
              <a:spcAft>
                <a:spcPts val="0"/>
              </a:spcAft>
            </a:pPr>
            <a:r>
              <a:rPr lang="lv-LV" sz="1300" b="1" dirty="0">
                <a:solidFill>
                  <a:srgbClr val="000066"/>
                </a:solidFill>
                <a:cs typeface="Times New Roman" panose="02020603050405020304" pitchFamily="18" charset="0"/>
                <a:sym typeface="Libre Franklin"/>
              </a:rPr>
              <a:t>1 gads 9 mēneši 11 dienas</a:t>
            </a:r>
          </a:p>
          <a:p>
            <a:pPr algn="ctr" defTabSz="609660">
              <a:lnSpc>
                <a:spcPts val="1300"/>
              </a:lnSpc>
              <a:spcBef>
                <a:spcPts val="0"/>
              </a:spcBef>
              <a:spcAft>
                <a:spcPts val="0"/>
              </a:spcAft>
            </a:pPr>
            <a:r>
              <a:rPr lang="lv-LV" sz="1300" b="1" dirty="0">
                <a:solidFill>
                  <a:srgbClr val="000066"/>
                </a:solidFill>
                <a:cs typeface="Times New Roman" panose="02020603050405020304" pitchFamily="18" charset="0"/>
                <a:sym typeface="Libre Franklin"/>
              </a:rPr>
              <a:t>PS, ILP, VTBP, BP, APRO </a:t>
            </a:r>
          </a:p>
        </p:txBody>
      </p:sp>
      <p:sp>
        <p:nvSpPr>
          <p:cNvPr id="50" name="TextBox 49">
            <a:extLst>
              <a:ext uri="{FF2B5EF4-FFF2-40B4-BE49-F238E27FC236}">
                <a16:creationId xmlns:a16="http://schemas.microsoft.com/office/drawing/2014/main" id="{FCF7A25C-AD88-5694-6E53-8DC90D6BD4EE}"/>
              </a:ext>
            </a:extLst>
          </p:cNvPr>
          <p:cNvSpPr txBox="1"/>
          <p:nvPr/>
        </p:nvSpPr>
        <p:spPr>
          <a:xfrm>
            <a:off x="5096379" y="1077922"/>
            <a:ext cx="1064297" cy="646331"/>
          </a:xfrm>
          <a:prstGeom prst="rect">
            <a:avLst/>
          </a:prstGeom>
          <a:noFill/>
          <a:ln>
            <a:noFill/>
          </a:ln>
        </p:spPr>
        <p:txBody>
          <a:bodyPr wrap="square" lIns="91440" tIns="45720" rIns="91440" bIns="45720" rtlCol="0" anchor="t">
            <a:spAutoFit/>
          </a:bodyPr>
          <a:lstStyle/>
          <a:p>
            <a:pPr algn="ctr" defTabSz="914286" eaLnBrk="1" fontAlgn="auto" hangingPunct="1">
              <a:spcBef>
                <a:spcPts val="0"/>
              </a:spcBef>
              <a:spcAft>
                <a:spcPts val="0"/>
              </a:spcAft>
            </a:pPr>
            <a:r>
              <a:rPr lang="lv-LV" altLang="ko-KR" sz="1200" b="1" dirty="0">
                <a:solidFill>
                  <a:srgbClr val="000066"/>
                </a:solidFill>
                <a:latin typeface="Verdana"/>
                <a:cs typeface="Arial"/>
              </a:rPr>
              <a:t>MĒS ESAM ŠEIT</a:t>
            </a:r>
            <a:endParaRPr lang="en-US" sz="1200" dirty="0">
              <a:solidFill>
                <a:srgbClr val="000066"/>
              </a:solidFill>
              <a:latin typeface="Verdana"/>
              <a:cs typeface="Arial"/>
            </a:endParaRPr>
          </a:p>
        </p:txBody>
      </p:sp>
      <p:sp>
        <p:nvSpPr>
          <p:cNvPr id="51" name="Oval 11">
            <a:extLst>
              <a:ext uri="{FF2B5EF4-FFF2-40B4-BE49-F238E27FC236}">
                <a16:creationId xmlns:a16="http://schemas.microsoft.com/office/drawing/2014/main" id="{90F55AC5-A916-BB35-C569-FEA814219172}"/>
              </a:ext>
            </a:extLst>
          </p:cNvPr>
          <p:cNvSpPr/>
          <p:nvPr/>
        </p:nvSpPr>
        <p:spPr>
          <a:xfrm>
            <a:off x="5579337" y="3355848"/>
            <a:ext cx="146304" cy="146304"/>
          </a:xfrm>
          <a:prstGeom prst="ellipse">
            <a:avLst/>
          </a:prstGeom>
          <a:solidFill>
            <a:srgbClr val="00B0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p>
        </p:txBody>
      </p:sp>
      <p:sp>
        <p:nvSpPr>
          <p:cNvPr id="52" name="TextBox 51">
            <a:extLst>
              <a:ext uri="{FF2B5EF4-FFF2-40B4-BE49-F238E27FC236}">
                <a16:creationId xmlns:a16="http://schemas.microsoft.com/office/drawing/2014/main" id="{20A92329-4CA1-E187-9329-D1F1997DA1D2}"/>
              </a:ext>
            </a:extLst>
          </p:cNvPr>
          <p:cNvSpPr txBox="1"/>
          <p:nvPr/>
        </p:nvSpPr>
        <p:spPr>
          <a:xfrm>
            <a:off x="5552308" y="1790707"/>
            <a:ext cx="1319460" cy="830997"/>
          </a:xfrm>
          <a:prstGeom prst="rect">
            <a:avLst/>
          </a:prstGeom>
          <a:noFill/>
        </p:spPr>
        <p:txBody>
          <a:bodyPr wrap="square">
            <a:spAutoFit/>
          </a:bodyPr>
          <a:lstStyle/>
          <a:p>
            <a:pPr algn="ctr"/>
            <a:r>
              <a:rPr lang="lv-LV" sz="1200" b="1" noProof="0" dirty="0">
                <a:solidFill>
                  <a:srgbClr val="000066"/>
                </a:solidFill>
              </a:rPr>
              <a:t>III cet. </a:t>
            </a:r>
          </a:p>
          <a:p>
            <a:pPr algn="ctr"/>
            <a:r>
              <a:rPr lang="lv-LV" sz="1200" b="1" dirty="0">
                <a:solidFill>
                  <a:srgbClr val="000066"/>
                </a:solidFill>
              </a:rPr>
              <a:t>Produktīvā lietošana </a:t>
            </a:r>
          </a:p>
          <a:p>
            <a:pPr algn="ctr"/>
            <a:r>
              <a:rPr lang="lv-LV" sz="1200" b="1" dirty="0">
                <a:solidFill>
                  <a:srgbClr val="000066"/>
                </a:solidFill>
              </a:rPr>
              <a:t>BP</a:t>
            </a:r>
          </a:p>
        </p:txBody>
      </p:sp>
      <p:sp>
        <p:nvSpPr>
          <p:cNvPr id="53" name="TextBox 52">
            <a:extLst>
              <a:ext uri="{FF2B5EF4-FFF2-40B4-BE49-F238E27FC236}">
                <a16:creationId xmlns:a16="http://schemas.microsoft.com/office/drawing/2014/main" id="{B76392D6-EA34-9AE3-706C-1001D93CEE7D}"/>
              </a:ext>
            </a:extLst>
          </p:cNvPr>
          <p:cNvSpPr txBox="1"/>
          <p:nvPr/>
        </p:nvSpPr>
        <p:spPr>
          <a:xfrm>
            <a:off x="5589504" y="3734514"/>
            <a:ext cx="1185218" cy="461665"/>
          </a:xfrm>
          <a:prstGeom prst="rect">
            <a:avLst/>
          </a:prstGeom>
          <a:noFill/>
          <a:ln>
            <a:noFill/>
          </a:ln>
        </p:spPr>
        <p:txBody>
          <a:bodyPr wrap="square" lIns="91440" tIns="45720" rIns="91440" bIns="45720" rtlCol="0" anchor="t">
            <a:spAutoFit/>
          </a:bodyPr>
          <a:lstStyle/>
          <a:p>
            <a:pPr algn="ctr"/>
            <a:r>
              <a:rPr lang="lv-LV" altLang="ko-KR" sz="1200" dirty="0">
                <a:solidFill>
                  <a:srgbClr val="000066"/>
                </a:solidFill>
                <a:latin typeface="Verdana"/>
                <a:cs typeface="Arial"/>
              </a:rPr>
              <a:t>I kārtas </a:t>
            </a:r>
          </a:p>
          <a:p>
            <a:pPr algn="ctr"/>
            <a:r>
              <a:rPr lang="lv-LV" altLang="ko-KR" sz="1200" dirty="0">
                <a:solidFill>
                  <a:srgbClr val="000066"/>
                </a:solidFill>
                <a:latin typeface="Verdana"/>
                <a:cs typeface="Arial"/>
              </a:rPr>
              <a:t>uzlabojumi</a:t>
            </a:r>
            <a:endParaRPr lang="en-US" sz="1200" dirty="0">
              <a:solidFill>
                <a:srgbClr val="000066"/>
              </a:solidFill>
              <a:latin typeface="Verdana"/>
              <a:cs typeface="Arial"/>
            </a:endParaRPr>
          </a:p>
        </p:txBody>
      </p:sp>
      <p:sp>
        <p:nvSpPr>
          <p:cNvPr id="54" name="TextBox 31">
            <a:extLst>
              <a:ext uri="{FF2B5EF4-FFF2-40B4-BE49-F238E27FC236}">
                <a16:creationId xmlns:a16="http://schemas.microsoft.com/office/drawing/2014/main" id="{2B8E4640-6021-5A62-8CA0-66EBF3C7CC7B}"/>
              </a:ext>
            </a:extLst>
          </p:cNvPr>
          <p:cNvSpPr txBox="1"/>
          <p:nvPr/>
        </p:nvSpPr>
        <p:spPr>
          <a:xfrm>
            <a:off x="5552308" y="5712268"/>
            <a:ext cx="5699568" cy="263790"/>
          </a:xfrm>
          <a:prstGeom prst="rect">
            <a:avLst/>
          </a:prstGeom>
        </p:spPr>
        <p:txBody>
          <a:bodyPr wrap="square" lIns="0" tIns="0" rIns="0" bIns="0" rtlCol="0" anchor="t">
            <a:spAutoFit/>
          </a:bodyPr>
          <a:lstStyle/>
          <a:p>
            <a:pPr algn="ctr" defTabSz="609660">
              <a:lnSpc>
                <a:spcPts val="2333"/>
              </a:lnSpc>
              <a:spcBef>
                <a:spcPts val="0"/>
              </a:spcBef>
              <a:spcAft>
                <a:spcPts val="0"/>
              </a:spcAft>
            </a:pPr>
            <a:r>
              <a:rPr lang="lv-LV" sz="1600" b="1" dirty="0">
                <a:solidFill>
                  <a:srgbClr val="DF032F"/>
                </a:solidFill>
                <a:latin typeface="+mn-lt"/>
                <a:cs typeface="Times New Roman"/>
                <a:sym typeface="Libre Franklin"/>
              </a:rPr>
              <a:t>II kārtas izstrāde</a:t>
            </a:r>
            <a:endParaRPr lang="lv-LV" sz="1300" b="1" dirty="0">
              <a:solidFill>
                <a:srgbClr val="DF032F"/>
              </a:solidFill>
              <a:latin typeface="+mn-lt"/>
            </a:endParaRPr>
          </a:p>
        </p:txBody>
      </p:sp>
      <p:sp>
        <p:nvSpPr>
          <p:cNvPr id="55" name="TextBox 54">
            <a:extLst>
              <a:ext uri="{FF2B5EF4-FFF2-40B4-BE49-F238E27FC236}">
                <a16:creationId xmlns:a16="http://schemas.microsoft.com/office/drawing/2014/main" id="{447FA4DB-7E0D-A538-6DCF-12263C3E5F0C}"/>
              </a:ext>
            </a:extLst>
          </p:cNvPr>
          <p:cNvSpPr txBox="1"/>
          <p:nvPr/>
        </p:nvSpPr>
        <p:spPr>
          <a:xfrm>
            <a:off x="10906959" y="3421103"/>
            <a:ext cx="1243815" cy="276999"/>
          </a:xfrm>
          <a:prstGeom prst="rect">
            <a:avLst/>
          </a:prstGeom>
          <a:noFill/>
        </p:spPr>
        <p:txBody>
          <a:bodyPr wrap="square">
            <a:spAutoFit/>
          </a:bodyPr>
          <a:lstStyle/>
          <a:p>
            <a:pPr algn="ctr"/>
            <a:r>
              <a:rPr lang="lv-LV" sz="1200" b="1" noProof="0" dirty="0">
                <a:solidFill>
                  <a:srgbClr val="000066"/>
                </a:solidFill>
                <a:latin typeface="+mn-lt"/>
              </a:rPr>
              <a:t>18.07.2029. </a:t>
            </a:r>
          </a:p>
        </p:txBody>
      </p:sp>
      <p:sp>
        <p:nvSpPr>
          <p:cNvPr id="56" name="TextBox 55">
            <a:extLst>
              <a:ext uri="{FF2B5EF4-FFF2-40B4-BE49-F238E27FC236}">
                <a16:creationId xmlns:a16="http://schemas.microsoft.com/office/drawing/2014/main" id="{6D7C8FA7-36C6-AC85-BD2C-64C47B5451B2}"/>
              </a:ext>
            </a:extLst>
          </p:cNvPr>
          <p:cNvSpPr txBox="1"/>
          <p:nvPr/>
        </p:nvSpPr>
        <p:spPr>
          <a:xfrm>
            <a:off x="5603032" y="2582972"/>
            <a:ext cx="1232031" cy="830997"/>
          </a:xfrm>
          <a:prstGeom prst="rect">
            <a:avLst/>
          </a:prstGeom>
          <a:noFill/>
        </p:spPr>
        <p:txBody>
          <a:bodyPr wrap="square">
            <a:spAutoFit/>
          </a:bodyPr>
          <a:lstStyle/>
          <a:p>
            <a:pPr algn="ctr"/>
            <a:r>
              <a:rPr lang="lv-LV" sz="1200" b="1" noProof="0" dirty="0">
                <a:solidFill>
                  <a:srgbClr val="000066"/>
                </a:solidFill>
              </a:rPr>
              <a:t>IV cet. </a:t>
            </a:r>
          </a:p>
          <a:p>
            <a:pPr algn="ctr"/>
            <a:r>
              <a:rPr lang="lv-LV" sz="1200" b="1" dirty="0">
                <a:solidFill>
                  <a:srgbClr val="000066"/>
                </a:solidFill>
              </a:rPr>
              <a:t>Produktīvā lietošana </a:t>
            </a:r>
          </a:p>
          <a:p>
            <a:pPr algn="ctr"/>
            <a:r>
              <a:rPr lang="lv-LV" sz="1200" b="1" dirty="0">
                <a:solidFill>
                  <a:srgbClr val="000066"/>
                </a:solidFill>
              </a:rPr>
              <a:t>APRO</a:t>
            </a:r>
          </a:p>
        </p:txBody>
      </p:sp>
      <p:sp>
        <p:nvSpPr>
          <p:cNvPr id="57" name="Kreisā figūriekava 56">
            <a:extLst>
              <a:ext uri="{FF2B5EF4-FFF2-40B4-BE49-F238E27FC236}">
                <a16:creationId xmlns:a16="http://schemas.microsoft.com/office/drawing/2014/main" id="{5490DCAF-4987-1696-A0F7-FFE6E4E943F5}"/>
              </a:ext>
            </a:extLst>
          </p:cNvPr>
          <p:cNvSpPr/>
          <p:nvPr/>
        </p:nvSpPr>
        <p:spPr>
          <a:xfrm rot="16200000">
            <a:off x="6227445" y="2948643"/>
            <a:ext cx="260170" cy="1410072"/>
          </a:xfrm>
          <a:prstGeom prst="leftBrace">
            <a:avLst>
              <a:gd name="adj1" fmla="val 8333"/>
              <a:gd name="adj2" fmla="val 51415"/>
            </a:avLst>
          </a:prstGeom>
          <a:ln>
            <a:solidFill>
              <a:srgbClr val="0000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sp>
        <p:nvSpPr>
          <p:cNvPr id="58" name="Kreisā figūriekava 57">
            <a:extLst>
              <a:ext uri="{FF2B5EF4-FFF2-40B4-BE49-F238E27FC236}">
                <a16:creationId xmlns:a16="http://schemas.microsoft.com/office/drawing/2014/main" id="{B40C9DF9-85D2-3601-4964-CE19F36DC548}"/>
              </a:ext>
            </a:extLst>
          </p:cNvPr>
          <p:cNvSpPr/>
          <p:nvPr/>
        </p:nvSpPr>
        <p:spPr>
          <a:xfrm rot="16200000">
            <a:off x="7776869" y="3308167"/>
            <a:ext cx="367448" cy="3890771"/>
          </a:xfrm>
          <a:prstGeom prst="leftBrace">
            <a:avLst>
              <a:gd name="adj1" fmla="val 8333"/>
              <a:gd name="adj2" fmla="val 51415"/>
            </a:avLst>
          </a:prstGeom>
          <a:ln>
            <a:solidFill>
              <a:srgbClr val="00006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lv-LV" dirty="0"/>
          </a:p>
        </p:txBody>
      </p:sp>
      <p:cxnSp>
        <p:nvCxnSpPr>
          <p:cNvPr id="59" name="Taisns savienotājs 58">
            <a:extLst>
              <a:ext uri="{FF2B5EF4-FFF2-40B4-BE49-F238E27FC236}">
                <a16:creationId xmlns:a16="http://schemas.microsoft.com/office/drawing/2014/main" id="{4E5B7F9F-6CD0-9E86-A7F8-6E751C01A8A1}"/>
              </a:ext>
            </a:extLst>
          </p:cNvPr>
          <p:cNvCxnSpPr>
            <a:cxnSpLocks/>
            <a:stCxn id="51" idx="4"/>
          </p:cNvCxnSpPr>
          <p:nvPr/>
        </p:nvCxnSpPr>
        <p:spPr>
          <a:xfrm flipH="1" flipV="1">
            <a:off x="5632972" y="1661508"/>
            <a:ext cx="19517" cy="1840644"/>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61" name="TextBox 31">
            <a:extLst>
              <a:ext uri="{FF2B5EF4-FFF2-40B4-BE49-F238E27FC236}">
                <a16:creationId xmlns:a16="http://schemas.microsoft.com/office/drawing/2014/main" id="{F56D9E49-9EBB-3E1C-4232-0D73DF970A40}"/>
              </a:ext>
            </a:extLst>
          </p:cNvPr>
          <p:cNvSpPr txBox="1"/>
          <p:nvPr/>
        </p:nvSpPr>
        <p:spPr>
          <a:xfrm>
            <a:off x="1165353" y="6406376"/>
            <a:ext cx="10476514" cy="176202"/>
          </a:xfrm>
          <a:prstGeom prst="rect">
            <a:avLst/>
          </a:prstGeom>
        </p:spPr>
        <p:txBody>
          <a:bodyPr wrap="square" lIns="0" tIns="0" rIns="0" bIns="0" rtlCol="0" anchor="t">
            <a:spAutoFit/>
          </a:bodyPr>
          <a:lstStyle/>
          <a:p>
            <a:pPr algn="ctr" defTabSz="609660">
              <a:lnSpc>
                <a:spcPts val="1500"/>
              </a:lnSpc>
              <a:spcBef>
                <a:spcPts val="0"/>
              </a:spcBef>
              <a:spcAft>
                <a:spcPts val="0"/>
              </a:spcAft>
            </a:pPr>
            <a:r>
              <a:rPr lang="lv-LV" sz="1200" dirty="0">
                <a:solidFill>
                  <a:srgbClr val="000066"/>
                </a:solidFill>
                <a:latin typeface="+mn-lt"/>
                <a:cs typeface="Times New Roman"/>
                <a:sym typeface="Libre Franklin"/>
              </a:rPr>
              <a:t>I kārtas izstrādātās funkcionalitātes ir pieejamas un izmantojamas atbilstoši valsts budžeta sagatavošanas un izpildes procesam</a:t>
            </a:r>
            <a:endParaRPr lang="lv-LV" sz="1200" dirty="0">
              <a:solidFill>
                <a:srgbClr val="000066"/>
              </a:solidFill>
              <a:latin typeface="+mn-lt"/>
            </a:endParaRPr>
          </a:p>
        </p:txBody>
      </p:sp>
      <p:pic>
        <p:nvPicPr>
          <p:cNvPr id="62" name="Picture 1">
            <a:extLst>
              <a:ext uri="{FF2B5EF4-FFF2-40B4-BE49-F238E27FC236}">
                <a16:creationId xmlns:a16="http://schemas.microsoft.com/office/drawing/2014/main" id="{B851BB06-12AD-A492-87AD-79D4A801B443}"/>
              </a:ext>
            </a:extLst>
          </p:cNvPr>
          <p:cNvPicPr>
            <a:picLocks noChangeAspect="1"/>
          </p:cNvPicPr>
          <p:nvPr/>
        </p:nvPicPr>
        <p:blipFill>
          <a:blip r:embed="rId10"/>
          <a:stretch>
            <a:fillRect/>
          </a:stretch>
        </p:blipFill>
        <p:spPr>
          <a:xfrm>
            <a:off x="274154" y="5825997"/>
            <a:ext cx="828721" cy="833395"/>
          </a:xfrm>
          <a:prstGeom prst="rect">
            <a:avLst/>
          </a:prstGeom>
        </p:spPr>
      </p:pic>
      <p:sp>
        <p:nvSpPr>
          <p:cNvPr id="63" name="Title 1">
            <a:extLst>
              <a:ext uri="{FF2B5EF4-FFF2-40B4-BE49-F238E27FC236}">
                <a16:creationId xmlns:a16="http://schemas.microsoft.com/office/drawing/2014/main" id="{4D83CDDA-E20D-31CA-C848-B6F35858C5BE}"/>
              </a:ext>
            </a:extLst>
          </p:cNvPr>
          <p:cNvSpPr txBox="1">
            <a:spLocks/>
          </p:cNvSpPr>
          <p:nvPr/>
        </p:nvSpPr>
        <p:spPr bwMode="auto">
          <a:xfrm>
            <a:off x="2236429" y="494070"/>
            <a:ext cx="6904038" cy="1039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marL="0" marR="0" lvl="0" indent="0" algn="l" defTabSz="703263" rtl="0" eaLnBrk="0" fontAlgn="base" latinLnBrk="0" hangingPunct="0">
              <a:lnSpc>
                <a:spcPct val="100000"/>
              </a:lnSpc>
              <a:spcBef>
                <a:spcPct val="0"/>
              </a:spcBef>
              <a:spcAft>
                <a:spcPct val="0"/>
              </a:spcAft>
              <a:buClrTx/>
              <a:buSzTx/>
              <a:buFontTx/>
              <a:buNone/>
              <a:tabLst/>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e</a:t>
            </a:r>
            <a:r>
              <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a:ea typeface="Verdana"/>
                <a:cs typeface="Arial"/>
              </a:rPr>
              <a:t>Budžets (BPFVR) progress</a:t>
            </a:r>
            <a:endPar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693176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1B9E0-8231-7ACB-824C-219DCD70EBE8}"/>
            </a:ext>
          </a:extLst>
        </p:cNvPr>
        <p:cNvGrpSpPr/>
        <p:nvPr/>
      </p:nvGrpSpPr>
      <p:grpSpPr>
        <a:xfrm>
          <a:off x="0" y="0"/>
          <a:ext cx="0" cy="0"/>
          <a:chOff x="0" y="0"/>
          <a:chExt cx="0" cy="0"/>
        </a:xfrm>
      </p:grpSpPr>
      <p:sp>
        <p:nvSpPr>
          <p:cNvPr id="31" name="Taisnstūris ar noapaļotiem stūriem 30"/>
          <p:cNvSpPr/>
          <p:nvPr/>
        </p:nvSpPr>
        <p:spPr>
          <a:xfrm>
            <a:off x="4417596" y="5887557"/>
            <a:ext cx="2865748" cy="369745"/>
          </a:xfrm>
          <a:prstGeom prst="roundRect">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6" name="Slaida numura vietturis 5">
            <a:extLst>
              <a:ext uri="{FF2B5EF4-FFF2-40B4-BE49-F238E27FC236}">
                <a16:creationId xmlns:a16="http://schemas.microsoft.com/office/drawing/2014/main" id="{A6665E60-4F9B-AC73-776C-D21505FC7231}"/>
              </a:ext>
            </a:extLst>
          </p:cNvPr>
          <p:cNvSpPr>
            <a:spLocks noGrp="1"/>
          </p:cNvSpPr>
          <p:nvPr>
            <p:ph type="sldNum" sz="quarter" idx="13"/>
          </p:nvPr>
        </p:nvSpPr>
        <p:spPr/>
        <p:txBody>
          <a:bodyPr wrap="square" anchor="ctr">
            <a:normAutofit/>
          </a:bodyPr>
          <a:lstStyle/>
          <a:p>
            <a:pPr marL="0" marR="0" lvl="0" indent="0" algn="r" defTabSz="938213" rtl="0" eaLnBrk="1" fontAlgn="base" latinLnBrk="0" hangingPunct="1">
              <a:lnSpc>
                <a:spcPct val="100000"/>
              </a:lnSpc>
              <a:spcBef>
                <a:spcPct val="0"/>
              </a:spcBef>
              <a:spcAft>
                <a:spcPts val="600"/>
              </a:spcAft>
              <a:buClrTx/>
              <a:buSzTx/>
              <a:buFontTx/>
              <a:buNone/>
              <a:tabLst/>
              <a:defRPr/>
            </a:pPr>
            <a:fld id="{F4F8D1E0-BA0E-4823-BBAF-9B78F8F9B118}" type="slidenum">
              <a:rPr kumimoji="0" lang="en-US" altLang="lv-LV" sz="7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ts val="600"/>
                </a:spcAft>
                <a:buClrTx/>
                <a:buSzTx/>
                <a:buFontTx/>
                <a:buNone/>
                <a:tabLst/>
                <a:defRPr/>
              </a:pPr>
              <a:t>11</a:t>
            </a:fld>
            <a:endParaRPr kumimoji="0" lang="en-US" altLang="lv-LV" sz="700" b="0" i="0" u="none" strike="noStrike" kern="1200" cap="none" spc="0" normalizeH="0" baseline="0" noProof="0" dirty="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2" name="Freeform 6">
            <a:extLst>
              <a:ext uri="{FF2B5EF4-FFF2-40B4-BE49-F238E27FC236}">
                <a16:creationId xmlns:a16="http://schemas.microsoft.com/office/drawing/2014/main" id="{07B5D7F8-C6E1-7D03-CDEB-0BD624E54C1F}"/>
              </a:ext>
            </a:extLst>
          </p:cNvPr>
          <p:cNvSpPr/>
          <p:nvPr/>
        </p:nvSpPr>
        <p:spPr>
          <a:xfrm>
            <a:off x="6315713" y="1739170"/>
            <a:ext cx="2547319" cy="2531091"/>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solidFill>
            <a:srgbClr val="000066"/>
          </a:solidFill>
        </p:spPr>
        <p:txBody>
          <a:bodyPr/>
          <a:lstStyle/>
          <a:p>
            <a:pPr defTabSz="609630" eaLnBrk="1" fontAlgn="auto" hangingPunct="1">
              <a:spcBef>
                <a:spcPts val="0"/>
              </a:spcBef>
              <a:spcAft>
                <a:spcPts val="0"/>
              </a:spcAft>
            </a:pPr>
            <a:endParaRPr lang="lv-LV" sz="1200" dirty="0">
              <a:solidFill>
                <a:prstClr val="black"/>
              </a:solidFill>
              <a:latin typeface="+mn-lt"/>
            </a:endParaRPr>
          </a:p>
        </p:txBody>
      </p:sp>
      <p:sp>
        <p:nvSpPr>
          <p:cNvPr id="3" name="Freeform 12">
            <a:extLst>
              <a:ext uri="{FF2B5EF4-FFF2-40B4-BE49-F238E27FC236}">
                <a16:creationId xmlns:a16="http://schemas.microsoft.com/office/drawing/2014/main" id="{7E95F167-DCFA-20F9-7E4C-2EDD8D25BF5E}"/>
              </a:ext>
            </a:extLst>
          </p:cNvPr>
          <p:cNvSpPr/>
          <p:nvPr/>
        </p:nvSpPr>
        <p:spPr>
          <a:xfrm>
            <a:off x="9000064" y="1739170"/>
            <a:ext cx="2547319" cy="2531091"/>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solidFill>
            <a:srgbClr val="000066"/>
          </a:solidFill>
        </p:spPr>
        <p:txBody>
          <a:bodyPr/>
          <a:lstStyle/>
          <a:p>
            <a:pPr defTabSz="609630" eaLnBrk="1" fontAlgn="auto" hangingPunct="1">
              <a:spcBef>
                <a:spcPts val="0"/>
              </a:spcBef>
              <a:spcAft>
                <a:spcPts val="0"/>
              </a:spcAft>
            </a:pPr>
            <a:endParaRPr lang="lv-LV" sz="1200" dirty="0">
              <a:solidFill>
                <a:prstClr val="black"/>
              </a:solidFill>
              <a:latin typeface="+mn-lt"/>
            </a:endParaRPr>
          </a:p>
        </p:txBody>
      </p:sp>
      <p:sp>
        <p:nvSpPr>
          <p:cNvPr id="4" name="Freeform 17">
            <a:extLst>
              <a:ext uri="{FF2B5EF4-FFF2-40B4-BE49-F238E27FC236}">
                <a16:creationId xmlns:a16="http://schemas.microsoft.com/office/drawing/2014/main" id="{687DFD6E-96A0-3066-39B4-7B7B61885A03}"/>
              </a:ext>
            </a:extLst>
          </p:cNvPr>
          <p:cNvSpPr/>
          <p:nvPr/>
        </p:nvSpPr>
        <p:spPr>
          <a:xfrm>
            <a:off x="7075006" y="2062998"/>
            <a:ext cx="1028732" cy="981971"/>
          </a:xfrm>
          <a:custGeom>
            <a:avLst/>
            <a:gdLst/>
            <a:ahLst/>
            <a:cxnLst/>
            <a:rect l="l" t="t" r="r" b="b"/>
            <a:pathLst>
              <a:path w="1543098" h="1472957">
                <a:moveTo>
                  <a:pt x="0" y="0"/>
                </a:moveTo>
                <a:lnTo>
                  <a:pt x="1543098" y="0"/>
                </a:lnTo>
                <a:lnTo>
                  <a:pt x="1543098" y="1472957"/>
                </a:lnTo>
                <a:lnTo>
                  <a:pt x="0" y="1472957"/>
                </a:lnTo>
                <a:lnTo>
                  <a:pt x="0" y="0"/>
                </a:lnTo>
                <a:close/>
              </a:path>
            </a:pathLst>
          </a:custGeom>
          <a:blipFill>
            <a:blip>
              <a:duotone>
                <a:schemeClr val="bg2">
                  <a:shade val="45000"/>
                  <a:satMod val="135000"/>
                </a:schemeClr>
                <a:prstClr val="white"/>
              </a:duotone>
              <a:extLst>
                <a:ext uri="{96DAC541-7B7A-43D3-8B79-37D633B846F1}">
                  <asvg:svgBlip xmlns:asvg="http://schemas.microsoft.com/office/drawing/2016/SVG/main" r:embed="rId3"/>
                </a:ext>
              </a:extLst>
            </a:blip>
            <a:stretch>
              <a:fillRect/>
            </a:stretch>
          </a:blipFill>
        </p:spPr>
        <p:txBody>
          <a:bodyPr/>
          <a:lstStyle/>
          <a:p>
            <a:pPr defTabSz="609630" eaLnBrk="1" fontAlgn="auto" hangingPunct="1">
              <a:spcBef>
                <a:spcPts val="0"/>
              </a:spcBef>
              <a:spcAft>
                <a:spcPts val="0"/>
              </a:spcAft>
            </a:pPr>
            <a:endParaRPr lang="lv-LV" sz="1200" dirty="0">
              <a:solidFill>
                <a:prstClr val="black"/>
              </a:solidFill>
              <a:latin typeface="+mn-lt"/>
            </a:endParaRPr>
          </a:p>
        </p:txBody>
      </p:sp>
      <p:sp>
        <p:nvSpPr>
          <p:cNvPr id="5" name="Freeform 18">
            <a:extLst>
              <a:ext uri="{FF2B5EF4-FFF2-40B4-BE49-F238E27FC236}">
                <a16:creationId xmlns:a16="http://schemas.microsoft.com/office/drawing/2014/main" id="{B8771F76-43E5-6A4D-80BE-B9C0B44434F8}"/>
              </a:ext>
            </a:extLst>
          </p:cNvPr>
          <p:cNvSpPr/>
          <p:nvPr/>
        </p:nvSpPr>
        <p:spPr>
          <a:xfrm>
            <a:off x="9786309" y="2062998"/>
            <a:ext cx="974830" cy="981971"/>
          </a:xfrm>
          <a:custGeom>
            <a:avLst/>
            <a:gdLst/>
            <a:ahLst/>
            <a:cxnLst/>
            <a:rect l="l" t="t" r="r" b="b"/>
            <a:pathLst>
              <a:path w="1462245" h="1472957">
                <a:moveTo>
                  <a:pt x="0" y="0"/>
                </a:moveTo>
                <a:lnTo>
                  <a:pt x="1462244" y="0"/>
                </a:lnTo>
                <a:lnTo>
                  <a:pt x="1462244" y="1472957"/>
                </a:lnTo>
                <a:lnTo>
                  <a:pt x="0" y="1472957"/>
                </a:lnTo>
                <a:lnTo>
                  <a:pt x="0" y="0"/>
                </a:lnTo>
                <a:close/>
              </a:path>
            </a:pathLst>
          </a:custGeom>
          <a:blipFill>
            <a:blip>
              <a:duotone>
                <a:schemeClr val="bg2">
                  <a:shade val="45000"/>
                  <a:satMod val="135000"/>
                </a:schemeClr>
                <a:prstClr val="white"/>
              </a:duotone>
              <a:extLst>
                <a:ext uri="{96DAC541-7B7A-43D3-8B79-37D633B846F1}">
                  <asvg:svgBlip xmlns:asvg="http://schemas.microsoft.com/office/drawing/2016/SVG/main" r:embed="rId4"/>
                </a:ext>
              </a:extLst>
            </a:blip>
            <a:stretch>
              <a:fillRect/>
            </a:stretch>
          </a:blipFill>
        </p:spPr>
        <p:txBody>
          <a:bodyPr/>
          <a:lstStyle/>
          <a:p>
            <a:pPr defTabSz="609630" eaLnBrk="1" fontAlgn="auto" hangingPunct="1">
              <a:spcBef>
                <a:spcPts val="0"/>
              </a:spcBef>
              <a:spcAft>
                <a:spcPts val="0"/>
              </a:spcAft>
            </a:pPr>
            <a:endParaRPr lang="lv-LV" sz="1200" dirty="0">
              <a:solidFill>
                <a:prstClr val="black"/>
              </a:solidFill>
              <a:latin typeface="+mn-lt"/>
            </a:endParaRPr>
          </a:p>
        </p:txBody>
      </p:sp>
      <p:sp>
        <p:nvSpPr>
          <p:cNvPr id="7" name="TextBox 26">
            <a:extLst>
              <a:ext uri="{FF2B5EF4-FFF2-40B4-BE49-F238E27FC236}">
                <a16:creationId xmlns:a16="http://schemas.microsoft.com/office/drawing/2014/main" id="{FE32FD39-A60C-D228-9EAF-3B763037DD28}"/>
              </a:ext>
            </a:extLst>
          </p:cNvPr>
          <p:cNvSpPr txBox="1"/>
          <p:nvPr/>
        </p:nvSpPr>
        <p:spPr>
          <a:xfrm>
            <a:off x="6314952" y="3138278"/>
            <a:ext cx="2548080" cy="1061829"/>
          </a:xfrm>
          <a:prstGeom prst="rect">
            <a:avLst/>
          </a:prstGeom>
        </p:spPr>
        <p:txBody>
          <a:bodyPr wrap="square" lIns="0" tIns="0" rIns="0" bIns="0" rtlCol="0" anchor="t">
            <a:spAutoFit/>
          </a:bodyPr>
          <a:lstStyle/>
          <a:p>
            <a:pPr algn="ctr" defTabSz="609630" eaLnBrk="1" fontAlgn="auto" hangingPunct="1">
              <a:spcBef>
                <a:spcPts val="0"/>
              </a:spcBef>
              <a:spcAft>
                <a:spcPts val="0"/>
              </a:spcAft>
              <a:defRPr/>
            </a:pPr>
            <a:r>
              <a:rPr lang="lv-LV" sz="1500" b="1" dirty="0">
                <a:solidFill>
                  <a:srgbClr val="F4F7FB"/>
                </a:solidFill>
                <a:latin typeface="+mn-lt"/>
                <a:ea typeface="Libre Franklin Bold"/>
                <a:cs typeface="Libre Franklin Bold"/>
                <a:sym typeface="Libre Franklin Bold"/>
              </a:rPr>
              <a:t>Gadskārtējā budžeta ietvaros veicamās izmaiņas</a:t>
            </a:r>
            <a:br>
              <a:rPr lang="lv-LV" sz="1500" b="1" dirty="0">
                <a:solidFill>
                  <a:srgbClr val="F4F7FB"/>
                </a:solidFill>
                <a:latin typeface="+mn-lt"/>
                <a:ea typeface="Libre Franklin Bold"/>
                <a:cs typeface="Libre Franklin Bold"/>
                <a:sym typeface="Libre Franklin Bold"/>
              </a:rPr>
            </a:br>
            <a:r>
              <a:rPr lang="lv-LV" sz="1200" dirty="0">
                <a:solidFill>
                  <a:srgbClr val="F4F7FB"/>
                </a:solidFill>
                <a:latin typeface="+mn-lt"/>
                <a:ea typeface="Libre Franklin Bold"/>
                <a:cs typeface="Libre Franklin Bold"/>
                <a:sym typeface="Libre Franklin Bold"/>
              </a:rPr>
              <a:t>(finansēšanas plāni un apropriāciju izmaiņas)</a:t>
            </a:r>
            <a:endParaRPr lang="lv-LV" sz="1200" dirty="0">
              <a:latin typeface="+mn-lt"/>
            </a:endParaRPr>
          </a:p>
        </p:txBody>
      </p:sp>
      <p:sp>
        <p:nvSpPr>
          <p:cNvPr id="8" name="TextBox 28">
            <a:extLst>
              <a:ext uri="{FF2B5EF4-FFF2-40B4-BE49-F238E27FC236}">
                <a16:creationId xmlns:a16="http://schemas.microsoft.com/office/drawing/2014/main" id="{99A87204-970C-B0B2-EB51-8C456C208309}"/>
              </a:ext>
            </a:extLst>
          </p:cNvPr>
          <p:cNvSpPr txBox="1"/>
          <p:nvPr/>
        </p:nvSpPr>
        <p:spPr>
          <a:xfrm>
            <a:off x="9246325" y="3373357"/>
            <a:ext cx="2057464" cy="568232"/>
          </a:xfrm>
          <a:prstGeom prst="rect">
            <a:avLst/>
          </a:prstGeom>
        </p:spPr>
        <p:txBody>
          <a:bodyPr lIns="0" tIns="0" rIns="0" bIns="0" rtlCol="0" anchor="t">
            <a:spAutoFit/>
          </a:bodyPr>
          <a:lstStyle/>
          <a:p>
            <a:pPr algn="ctr" defTabSz="609630" eaLnBrk="1" fontAlgn="auto" hangingPunct="1">
              <a:lnSpc>
                <a:spcPts val="2333"/>
              </a:lnSpc>
              <a:spcBef>
                <a:spcPts val="0"/>
              </a:spcBef>
              <a:spcAft>
                <a:spcPts val="0"/>
              </a:spcAft>
            </a:pPr>
            <a:r>
              <a:rPr lang="lv-LV" sz="1500" b="1" dirty="0">
                <a:solidFill>
                  <a:srgbClr val="F4F7FB"/>
                </a:solidFill>
                <a:latin typeface="+mn-lt"/>
                <a:ea typeface="Libre Franklin Bold"/>
                <a:cs typeface="Libre Franklin Bold"/>
                <a:sym typeface="Libre Franklin Bold"/>
              </a:rPr>
              <a:t>Budžeta paskaidrojumi</a:t>
            </a:r>
            <a:endParaRPr lang="lv-LV" sz="1500" b="1" dirty="0">
              <a:solidFill>
                <a:srgbClr val="F4F7FB"/>
              </a:solidFill>
              <a:latin typeface="+mn-lt"/>
              <a:ea typeface="Libre Franklin Bold"/>
              <a:cs typeface="Libre Franklin Bold"/>
            </a:endParaRPr>
          </a:p>
        </p:txBody>
      </p:sp>
      <p:sp>
        <p:nvSpPr>
          <p:cNvPr id="9" name="Freeform 9">
            <a:extLst>
              <a:ext uri="{FF2B5EF4-FFF2-40B4-BE49-F238E27FC236}">
                <a16:creationId xmlns:a16="http://schemas.microsoft.com/office/drawing/2014/main" id="{900A5D33-DC9B-2824-34D6-5E83C569E2FB}"/>
              </a:ext>
            </a:extLst>
          </p:cNvPr>
          <p:cNvSpPr/>
          <p:nvPr/>
        </p:nvSpPr>
        <p:spPr>
          <a:xfrm>
            <a:off x="3210444" y="1739170"/>
            <a:ext cx="2547319" cy="2531091"/>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1500" b="1" dirty="0">
              <a:solidFill>
                <a:prstClr val="white"/>
              </a:solidFill>
              <a:latin typeface="Verdana" panose="020B0604030504040204" pitchFamily="34" charset="0"/>
              <a:ea typeface="Verdana" panose="020B0604030504040204" pitchFamily="34" charset="0"/>
            </a:endParaRPr>
          </a:p>
        </p:txBody>
      </p:sp>
      <p:sp>
        <p:nvSpPr>
          <p:cNvPr id="10" name="Freeform 12">
            <a:extLst>
              <a:ext uri="{FF2B5EF4-FFF2-40B4-BE49-F238E27FC236}">
                <a16:creationId xmlns:a16="http://schemas.microsoft.com/office/drawing/2014/main" id="{B262E3F1-AEB4-35A8-12CF-182F688C49A1}"/>
              </a:ext>
            </a:extLst>
          </p:cNvPr>
          <p:cNvSpPr/>
          <p:nvPr/>
        </p:nvSpPr>
        <p:spPr>
          <a:xfrm>
            <a:off x="523425" y="1739170"/>
            <a:ext cx="2547319" cy="2531091"/>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1500" b="1" dirty="0">
              <a:solidFill>
                <a:prstClr val="white"/>
              </a:solidFill>
              <a:latin typeface="Verdana" panose="020B0604030504040204" pitchFamily="34" charset="0"/>
              <a:ea typeface="Verdana" panose="020B0604030504040204" pitchFamily="34" charset="0"/>
            </a:endParaRPr>
          </a:p>
        </p:txBody>
      </p:sp>
      <p:sp>
        <p:nvSpPr>
          <p:cNvPr id="11" name="Freeform 19">
            <a:extLst>
              <a:ext uri="{FF2B5EF4-FFF2-40B4-BE49-F238E27FC236}">
                <a16:creationId xmlns:a16="http://schemas.microsoft.com/office/drawing/2014/main" id="{3ADA5065-0B32-8A89-AF94-E76CC6C91C84}"/>
              </a:ext>
            </a:extLst>
          </p:cNvPr>
          <p:cNvSpPr/>
          <p:nvPr/>
        </p:nvSpPr>
        <p:spPr>
          <a:xfrm>
            <a:off x="1285622" y="2062998"/>
            <a:ext cx="1025592" cy="919303"/>
          </a:xfrm>
          <a:custGeom>
            <a:avLst/>
            <a:gdLst/>
            <a:ahLst/>
            <a:cxnLst/>
            <a:rect l="l" t="t" r="r" b="b"/>
            <a:pathLst>
              <a:path w="1538388" h="1378955">
                <a:moveTo>
                  <a:pt x="0" y="0"/>
                </a:moveTo>
                <a:lnTo>
                  <a:pt x="1538388" y="0"/>
                </a:lnTo>
                <a:lnTo>
                  <a:pt x="1538388" y="1378955"/>
                </a:lnTo>
                <a:lnTo>
                  <a:pt x="0" y="1378955"/>
                </a:lnTo>
                <a:lnTo>
                  <a:pt x="0" y="0"/>
                </a:lnTo>
                <a:close/>
              </a:path>
            </a:pathLst>
          </a:custGeom>
          <a:blipFill>
            <a:blip>
              <a:duotone>
                <a:schemeClr val="bg2">
                  <a:shade val="45000"/>
                  <a:satMod val="135000"/>
                </a:schemeClr>
                <a:prstClr val="white"/>
              </a:duotone>
              <a:extLst>
                <a:ext uri="{96DAC541-7B7A-43D3-8B79-37D633B846F1}">
                  <asvg:svgBlip xmlns:asvg="http://schemas.microsoft.com/office/drawing/2016/SVG/main" r:embed="rId5"/>
                </a:ext>
              </a:extLst>
            </a:blip>
            <a:stretch>
              <a:fillRect/>
            </a:stretch>
          </a:blipFill>
        </p:spPr>
        <p:txBody>
          <a:bodyPr/>
          <a:lstStyle/>
          <a:p>
            <a:pPr defTabSz="609630" eaLnBrk="1" fontAlgn="auto" hangingPunct="1">
              <a:spcBef>
                <a:spcPts val="0"/>
              </a:spcBef>
              <a:spcAft>
                <a:spcPts val="0"/>
              </a:spcAft>
            </a:pPr>
            <a:endParaRPr lang="lv-LV" sz="1200" dirty="0">
              <a:solidFill>
                <a:prstClr val="black"/>
              </a:solidFill>
              <a:latin typeface="+mn-lt"/>
            </a:endParaRPr>
          </a:p>
        </p:txBody>
      </p:sp>
      <p:sp>
        <p:nvSpPr>
          <p:cNvPr id="12" name="Freeform 20">
            <a:extLst>
              <a:ext uri="{FF2B5EF4-FFF2-40B4-BE49-F238E27FC236}">
                <a16:creationId xmlns:a16="http://schemas.microsoft.com/office/drawing/2014/main" id="{687E7E52-50BC-7EE0-914C-884589F5CFF3}"/>
              </a:ext>
            </a:extLst>
          </p:cNvPr>
          <p:cNvSpPr/>
          <p:nvPr/>
        </p:nvSpPr>
        <p:spPr>
          <a:xfrm>
            <a:off x="3914715" y="2062998"/>
            <a:ext cx="1138777" cy="919303"/>
          </a:xfrm>
          <a:custGeom>
            <a:avLst/>
            <a:gdLst/>
            <a:ahLst/>
            <a:cxnLst/>
            <a:rect l="l" t="t" r="r" b="b"/>
            <a:pathLst>
              <a:path w="1708165" h="1378955">
                <a:moveTo>
                  <a:pt x="0" y="0"/>
                </a:moveTo>
                <a:lnTo>
                  <a:pt x="1708166" y="0"/>
                </a:lnTo>
                <a:lnTo>
                  <a:pt x="1708166" y="1378955"/>
                </a:lnTo>
                <a:lnTo>
                  <a:pt x="0" y="1378955"/>
                </a:lnTo>
                <a:lnTo>
                  <a:pt x="0" y="0"/>
                </a:lnTo>
                <a:close/>
              </a:path>
            </a:pathLst>
          </a:custGeom>
          <a:blipFill>
            <a:blip>
              <a:duotone>
                <a:schemeClr val="bg2">
                  <a:shade val="45000"/>
                  <a:satMod val="135000"/>
                </a:schemeClr>
                <a:prstClr val="white"/>
              </a:duotone>
              <a:extLst>
                <a:ext uri="{96DAC541-7B7A-43D3-8B79-37D633B846F1}">
                  <asvg:svgBlip xmlns:asvg="http://schemas.microsoft.com/office/drawing/2016/SVG/main" r:embed="rId6"/>
                </a:ext>
              </a:extLst>
            </a:blip>
            <a:stretch>
              <a:fillRect/>
            </a:stretch>
          </a:blipFill>
        </p:spPr>
        <p:txBody>
          <a:bodyPr/>
          <a:lstStyle/>
          <a:p>
            <a:pPr defTabSz="609630" eaLnBrk="1" fontAlgn="auto" hangingPunct="1">
              <a:spcBef>
                <a:spcPts val="0"/>
              </a:spcBef>
              <a:spcAft>
                <a:spcPts val="0"/>
              </a:spcAft>
            </a:pPr>
            <a:endParaRPr lang="lv-LV" sz="1200" dirty="0">
              <a:solidFill>
                <a:prstClr val="black"/>
              </a:solidFill>
              <a:latin typeface="+mn-lt"/>
            </a:endParaRPr>
          </a:p>
        </p:txBody>
      </p:sp>
      <p:sp>
        <p:nvSpPr>
          <p:cNvPr id="13" name="TextBox 28">
            <a:extLst>
              <a:ext uri="{FF2B5EF4-FFF2-40B4-BE49-F238E27FC236}">
                <a16:creationId xmlns:a16="http://schemas.microsoft.com/office/drawing/2014/main" id="{6A4E3196-FB06-56C9-965C-8DEC35028071}"/>
              </a:ext>
            </a:extLst>
          </p:cNvPr>
          <p:cNvSpPr txBox="1"/>
          <p:nvPr/>
        </p:nvSpPr>
        <p:spPr>
          <a:xfrm>
            <a:off x="769686" y="3373357"/>
            <a:ext cx="2057464" cy="589905"/>
          </a:xfrm>
          <a:prstGeom prst="rect">
            <a:avLst/>
          </a:prstGeom>
        </p:spPr>
        <p:txBody>
          <a:bodyPr lIns="0" tIns="0" rIns="0" bIns="0" rtlCol="0" anchor="t">
            <a:spAutoFit/>
          </a:bodyPr>
          <a:lstStyle/>
          <a:p>
            <a:pPr algn="ctr" defTabSz="609630" eaLnBrk="1" fontAlgn="auto" hangingPunct="1">
              <a:lnSpc>
                <a:spcPts val="2333"/>
              </a:lnSpc>
              <a:spcBef>
                <a:spcPts val="0"/>
              </a:spcBef>
              <a:spcAft>
                <a:spcPts val="0"/>
              </a:spcAft>
            </a:pPr>
            <a:r>
              <a:rPr lang="lv-LV" sz="1500" b="1" dirty="0">
                <a:solidFill>
                  <a:srgbClr val="F4F7FB"/>
                </a:solidFill>
                <a:latin typeface="+mn-lt"/>
                <a:ea typeface="Libre Franklin Bold"/>
                <a:cs typeface="Libre Franklin Bold"/>
                <a:sym typeface="Libre Franklin Bold"/>
              </a:rPr>
              <a:t>Iestāžu līmeņa plānošana</a:t>
            </a:r>
          </a:p>
        </p:txBody>
      </p:sp>
      <p:sp>
        <p:nvSpPr>
          <p:cNvPr id="14" name="TextBox 29">
            <a:extLst>
              <a:ext uri="{FF2B5EF4-FFF2-40B4-BE49-F238E27FC236}">
                <a16:creationId xmlns:a16="http://schemas.microsoft.com/office/drawing/2014/main" id="{F3E84165-F8FA-7609-4988-4489242A054E}"/>
              </a:ext>
            </a:extLst>
          </p:cNvPr>
          <p:cNvSpPr txBox="1"/>
          <p:nvPr/>
        </p:nvSpPr>
        <p:spPr>
          <a:xfrm>
            <a:off x="3455371" y="3373357"/>
            <a:ext cx="2057464" cy="553421"/>
          </a:xfrm>
          <a:prstGeom prst="rect">
            <a:avLst/>
          </a:prstGeom>
        </p:spPr>
        <p:txBody>
          <a:bodyPr lIns="0" tIns="0" rIns="0" bIns="0" rtlCol="0" anchor="t">
            <a:spAutoFit/>
          </a:bodyPr>
          <a:lstStyle/>
          <a:p>
            <a:pPr algn="ctr" defTabSz="609630" eaLnBrk="1" fontAlgn="auto" hangingPunct="1">
              <a:lnSpc>
                <a:spcPts val="2333"/>
              </a:lnSpc>
              <a:spcBef>
                <a:spcPts val="0"/>
              </a:spcBef>
              <a:spcAft>
                <a:spcPts val="0"/>
              </a:spcAft>
            </a:pPr>
            <a:r>
              <a:rPr lang="lv-LV" sz="1500" b="1" dirty="0">
                <a:solidFill>
                  <a:srgbClr val="F4F7FB"/>
                </a:solidFill>
                <a:latin typeface="+mn-lt"/>
                <a:ea typeface="Libre Franklin Bold"/>
                <a:cs typeface="Libre Franklin Bold"/>
                <a:sym typeface="Libre Franklin Bold"/>
              </a:rPr>
              <a:t>Vidēja termiņa budžeta plānošana</a:t>
            </a:r>
          </a:p>
        </p:txBody>
      </p:sp>
      <p:sp>
        <p:nvSpPr>
          <p:cNvPr id="16" name="TextBox 24">
            <a:extLst>
              <a:ext uri="{FF2B5EF4-FFF2-40B4-BE49-F238E27FC236}">
                <a16:creationId xmlns:a16="http://schemas.microsoft.com/office/drawing/2014/main" id="{6392E27A-F809-330C-B7B7-1F6F01412B0F}"/>
              </a:ext>
            </a:extLst>
          </p:cNvPr>
          <p:cNvSpPr txBox="1"/>
          <p:nvPr/>
        </p:nvSpPr>
        <p:spPr>
          <a:xfrm>
            <a:off x="4263456" y="5904448"/>
            <a:ext cx="3245784" cy="253146"/>
          </a:xfrm>
          <a:prstGeom prst="rect">
            <a:avLst/>
          </a:prstGeom>
        </p:spPr>
        <p:txBody>
          <a:bodyPr wrap="square" lIns="0" tIns="0" rIns="0" bIns="0" rtlCol="0" anchor="t">
            <a:spAutoFit/>
          </a:bodyPr>
          <a:lstStyle/>
          <a:p>
            <a:pPr algn="ctr" defTabSz="609630" eaLnBrk="1" fontAlgn="auto" hangingPunct="1">
              <a:lnSpc>
                <a:spcPts val="2286"/>
              </a:lnSpc>
              <a:spcAft>
                <a:spcPts val="0"/>
              </a:spcAft>
            </a:pPr>
            <a:r>
              <a:rPr lang="lv-LV" sz="1200" b="1" dirty="0">
                <a:solidFill>
                  <a:srgbClr val="E8F4FF"/>
                </a:solidFill>
                <a:latin typeface="+mn-lt"/>
                <a:ea typeface="Telegraf"/>
                <a:cs typeface="Telegraf"/>
                <a:sym typeface="Telegraf"/>
              </a:rPr>
              <a:t>167 iestādes, 991 lietotāji</a:t>
            </a:r>
            <a:endParaRPr lang="lv-LV" sz="1200" b="1" dirty="0">
              <a:solidFill>
                <a:srgbClr val="E8F4FF"/>
              </a:solidFill>
              <a:latin typeface="+mn-lt"/>
              <a:ea typeface="Telegraf"/>
              <a:cs typeface="Telegraf"/>
            </a:endParaRPr>
          </a:p>
        </p:txBody>
      </p:sp>
      <p:sp>
        <p:nvSpPr>
          <p:cNvPr id="17" name="TextBox 24">
            <a:extLst>
              <a:ext uri="{FF2B5EF4-FFF2-40B4-BE49-F238E27FC236}">
                <a16:creationId xmlns:a16="http://schemas.microsoft.com/office/drawing/2014/main" id="{934534C4-44FC-CEFE-8CF6-9C7DD55CC266}"/>
              </a:ext>
            </a:extLst>
          </p:cNvPr>
          <p:cNvSpPr txBox="1"/>
          <p:nvPr/>
        </p:nvSpPr>
        <p:spPr>
          <a:xfrm>
            <a:off x="6306534" y="4465641"/>
            <a:ext cx="2631915" cy="1154162"/>
          </a:xfrm>
          <a:prstGeom prst="rect">
            <a:avLst/>
          </a:prstGeom>
        </p:spPr>
        <p:txBody>
          <a:bodyPr wrap="square" lIns="0" tIns="0" rIns="0" bIns="0" rtlCol="0" anchor="t">
            <a:spAutoFit/>
          </a:bodyPr>
          <a:lstStyle/>
          <a:p>
            <a:pPr algn="ctr" defTabSz="609630" eaLnBrk="1" fontAlgn="auto" hangingPunct="1">
              <a:lnSpc>
                <a:spcPts val="1500"/>
              </a:lnSpc>
              <a:spcAft>
                <a:spcPts val="0"/>
              </a:spcAft>
            </a:pPr>
            <a:r>
              <a:rPr lang="lv-LV" sz="1200" b="1" dirty="0">
                <a:solidFill>
                  <a:srgbClr val="01427A"/>
                </a:solidFill>
                <a:latin typeface="Verdana" panose="020B0604030504040204" pitchFamily="34" charset="0"/>
                <a:ea typeface="Verdana" panose="020B0604030504040204" pitchFamily="34" charset="0"/>
                <a:cs typeface="Telegraf"/>
                <a:sym typeface="Telegraf"/>
              </a:rPr>
              <a:t>satur valsts budžeta paskaidrojumu sagatavošanas un saskaņošanas procesa funkcionalitāti, t.sk. budžeta paskaidrojumu cipariskos pielikumus</a:t>
            </a:r>
          </a:p>
        </p:txBody>
      </p:sp>
      <p:sp>
        <p:nvSpPr>
          <p:cNvPr id="18" name="TextBox 31">
            <a:extLst>
              <a:ext uri="{FF2B5EF4-FFF2-40B4-BE49-F238E27FC236}">
                <a16:creationId xmlns:a16="http://schemas.microsoft.com/office/drawing/2014/main" id="{797725FF-0C4E-C93A-6A5A-440D15D3A168}"/>
              </a:ext>
            </a:extLst>
          </p:cNvPr>
          <p:cNvSpPr txBox="1"/>
          <p:nvPr/>
        </p:nvSpPr>
        <p:spPr>
          <a:xfrm>
            <a:off x="2050750" y="6365965"/>
            <a:ext cx="7671196" cy="294953"/>
          </a:xfrm>
          <a:prstGeom prst="rect">
            <a:avLst/>
          </a:prstGeom>
        </p:spPr>
        <p:txBody>
          <a:bodyPr wrap="square" lIns="0" tIns="0" rIns="0" bIns="0" rtlCol="0" anchor="t">
            <a:spAutoFit/>
          </a:bodyPr>
          <a:lstStyle/>
          <a:p>
            <a:pPr algn="ctr" defTabSz="609660">
              <a:lnSpc>
                <a:spcPts val="2333"/>
              </a:lnSpc>
              <a:spcBef>
                <a:spcPts val="0"/>
              </a:spcBef>
              <a:spcAft>
                <a:spcPts val="0"/>
              </a:spcAft>
            </a:pPr>
            <a:r>
              <a:rPr lang="lv-LV" sz="1200" b="1" dirty="0">
                <a:gradFill>
                  <a:gsLst>
                    <a:gs pos="0">
                      <a:srgbClr val="840B55"/>
                    </a:gs>
                    <a:gs pos="51000">
                      <a:srgbClr val="69478C"/>
                    </a:gs>
                    <a:gs pos="100000">
                      <a:srgbClr val="E3002B"/>
                    </a:gs>
                  </a:gsLst>
                  <a:lin ang="3000000" scaled="0"/>
                </a:gradFill>
                <a:ea typeface="Open Sauce Bold"/>
                <a:cs typeface="Open Sauce Bold"/>
                <a:sym typeface="Open Sauce Bold"/>
              </a:rPr>
              <a:t>Attīstība turpinās, balstoties uz procesu izvērtējumu un praktisko izmantošanu</a:t>
            </a:r>
            <a:endParaRPr lang="lv-LV" sz="1200" dirty="0">
              <a:solidFill>
                <a:srgbClr val="3282BE"/>
              </a:solidFill>
              <a:latin typeface="+mn-lt"/>
            </a:endParaRPr>
          </a:p>
        </p:txBody>
      </p:sp>
      <p:sp>
        <p:nvSpPr>
          <p:cNvPr id="19" name="TextBox 24">
            <a:extLst>
              <a:ext uri="{FF2B5EF4-FFF2-40B4-BE49-F238E27FC236}">
                <a16:creationId xmlns:a16="http://schemas.microsoft.com/office/drawing/2014/main" id="{ACEC5919-B089-B0E4-20F8-2856EDD6DBC0}"/>
              </a:ext>
            </a:extLst>
          </p:cNvPr>
          <p:cNvSpPr txBox="1"/>
          <p:nvPr/>
        </p:nvSpPr>
        <p:spPr>
          <a:xfrm>
            <a:off x="3299380" y="4465641"/>
            <a:ext cx="2412551" cy="1077218"/>
          </a:xfrm>
          <a:prstGeom prst="rect">
            <a:avLst/>
          </a:prstGeom>
        </p:spPr>
        <p:txBody>
          <a:bodyPr wrap="square" lIns="0" tIns="0" rIns="0" bIns="0" rtlCol="0" anchor="t">
            <a:spAutoFit/>
          </a:bodyPr>
          <a:lstStyle/>
          <a:p>
            <a:pPr algn="ctr" defTabSz="609630" eaLnBrk="1" fontAlgn="auto" hangingPunct="1">
              <a:lnSpc>
                <a:spcPts val="1400"/>
              </a:lnSpc>
              <a:spcAft>
                <a:spcPts val="0"/>
              </a:spcAft>
            </a:pPr>
            <a:r>
              <a:rPr lang="lv-LV" sz="1200" b="1" dirty="0">
                <a:solidFill>
                  <a:srgbClr val="7E1962"/>
                </a:solidFill>
                <a:latin typeface="Verdana" panose="020B0604030504040204" pitchFamily="34" charset="0"/>
                <a:ea typeface="Verdana" panose="020B0604030504040204" pitchFamily="34" charset="0"/>
                <a:cs typeface="Telegraf"/>
                <a:sym typeface="Telegraf"/>
              </a:rPr>
              <a:t>satur vidēja termiņa budžeta sagatavošanas un saskaņošanas procesa funkcionalitāti, t.sk. budžeta likuma cipariskos pielikumus</a:t>
            </a:r>
            <a:endParaRPr lang="lv-LV" sz="1200" b="1" dirty="0">
              <a:solidFill>
                <a:srgbClr val="7E1962"/>
              </a:solidFill>
              <a:latin typeface="Verdana" panose="020B0604030504040204" pitchFamily="34" charset="0"/>
              <a:ea typeface="Verdana" panose="020B0604030504040204" pitchFamily="34" charset="0"/>
              <a:cs typeface="Telegraf"/>
            </a:endParaRPr>
          </a:p>
        </p:txBody>
      </p:sp>
      <p:sp>
        <p:nvSpPr>
          <p:cNvPr id="21" name="TextBox 24">
            <a:extLst>
              <a:ext uri="{FF2B5EF4-FFF2-40B4-BE49-F238E27FC236}">
                <a16:creationId xmlns:a16="http://schemas.microsoft.com/office/drawing/2014/main" id="{995846BD-53A3-5567-EFCC-3CBCDA6324BE}"/>
              </a:ext>
            </a:extLst>
          </p:cNvPr>
          <p:cNvSpPr txBox="1"/>
          <p:nvPr/>
        </p:nvSpPr>
        <p:spPr>
          <a:xfrm>
            <a:off x="547468" y="4465641"/>
            <a:ext cx="2534942" cy="1154162"/>
          </a:xfrm>
          <a:prstGeom prst="rect">
            <a:avLst/>
          </a:prstGeom>
        </p:spPr>
        <p:txBody>
          <a:bodyPr wrap="square" lIns="0" tIns="0" rIns="0" bIns="0" rtlCol="0" anchor="t">
            <a:spAutoFit/>
          </a:bodyPr>
          <a:lstStyle/>
          <a:p>
            <a:pPr algn="ctr" defTabSz="609630" eaLnBrk="1" fontAlgn="auto" hangingPunct="1">
              <a:lnSpc>
                <a:spcPts val="1500"/>
              </a:lnSpc>
              <a:spcAft>
                <a:spcPts val="0"/>
              </a:spcAft>
            </a:pPr>
            <a:r>
              <a:rPr lang="lv-LV" sz="1200" b="1" dirty="0">
                <a:solidFill>
                  <a:srgbClr val="7E1962"/>
                </a:solidFill>
                <a:latin typeface="Verdana" panose="020B0604030504040204" pitchFamily="34" charset="0"/>
                <a:ea typeface="Verdana" panose="020B0604030504040204" pitchFamily="34" charset="0"/>
                <a:cs typeface="Telegraf"/>
                <a:sym typeface="Telegraf"/>
              </a:rPr>
              <a:t>satur detalizētu iestāžu plānošanas funkcionalitāti, t.sk. tāmju izveidi un apstiprināšanu, izpildes kontroli, iepirkumu plānu izveides funkcionalitāti</a:t>
            </a:r>
            <a:endParaRPr lang="lv-LV" sz="1200" b="1" dirty="0">
              <a:solidFill>
                <a:srgbClr val="7E1962"/>
              </a:solidFill>
              <a:latin typeface="Verdana" panose="020B0604030504040204" pitchFamily="34" charset="0"/>
              <a:ea typeface="Verdana" panose="020B0604030504040204" pitchFamily="34" charset="0"/>
              <a:cs typeface="Telegraf"/>
            </a:endParaRPr>
          </a:p>
        </p:txBody>
      </p:sp>
      <p:sp>
        <p:nvSpPr>
          <p:cNvPr id="22" name="TextBox 24">
            <a:extLst>
              <a:ext uri="{FF2B5EF4-FFF2-40B4-BE49-F238E27FC236}">
                <a16:creationId xmlns:a16="http://schemas.microsoft.com/office/drawing/2014/main" id="{CFDF3685-B79B-63AC-CD4D-1226078F3A37}"/>
              </a:ext>
            </a:extLst>
          </p:cNvPr>
          <p:cNvSpPr txBox="1"/>
          <p:nvPr/>
        </p:nvSpPr>
        <p:spPr>
          <a:xfrm>
            <a:off x="9174862" y="4465641"/>
            <a:ext cx="2329694" cy="1154162"/>
          </a:xfrm>
          <a:prstGeom prst="rect">
            <a:avLst/>
          </a:prstGeom>
        </p:spPr>
        <p:txBody>
          <a:bodyPr wrap="square" lIns="0" tIns="0" rIns="0" bIns="0" rtlCol="0" anchor="t">
            <a:spAutoFit/>
          </a:bodyPr>
          <a:lstStyle/>
          <a:p>
            <a:pPr algn="ctr" defTabSz="609630" eaLnBrk="1" fontAlgn="auto" hangingPunct="1">
              <a:lnSpc>
                <a:spcPts val="1500"/>
              </a:lnSpc>
              <a:spcAft>
                <a:spcPts val="0"/>
              </a:spcAft>
            </a:pPr>
            <a:r>
              <a:rPr lang="lv-LV" sz="1200" b="1" dirty="0">
                <a:solidFill>
                  <a:srgbClr val="01427A"/>
                </a:solidFill>
                <a:latin typeface="Verdana" panose="020B0604030504040204" pitchFamily="34" charset="0"/>
                <a:ea typeface="Verdana" panose="020B0604030504040204" pitchFamily="34" charset="0"/>
                <a:cs typeface="Telegraf"/>
                <a:sym typeface="Telegraf"/>
              </a:rPr>
              <a:t>satur gadskārtējā budžeta ietvaros veicamo izmaiņu sagatavošanas un saskaņošanas procesa funkcionalitāti, t.sk. cipariskos pielikumus</a:t>
            </a:r>
          </a:p>
        </p:txBody>
      </p:sp>
      <p:sp>
        <p:nvSpPr>
          <p:cNvPr id="25" name="Title 1">
            <a:extLst>
              <a:ext uri="{FF2B5EF4-FFF2-40B4-BE49-F238E27FC236}">
                <a16:creationId xmlns:a16="http://schemas.microsoft.com/office/drawing/2014/main" id="{4D83CDDA-E20D-31CA-C848-B6F35858C5BE}"/>
              </a:ext>
            </a:extLst>
          </p:cNvPr>
          <p:cNvSpPr txBox="1">
            <a:spLocks/>
          </p:cNvSpPr>
          <p:nvPr/>
        </p:nvSpPr>
        <p:spPr bwMode="auto">
          <a:xfrm>
            <a:off x="2236428" y="494070"/>
            <a:ext cx="7549881" cy="1039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lvl="0">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e</a:t>
            </a:r>
            <a:r>
              <a:rPr lang="lv-LV" altLang="pl-PL" sz="3200" dirty="0">
                <a:solidFill>
                  <a:srgbClr val="000066"/>
                </a:solidFill>
                <a:uFill>
                  <a:solidFill>
                    <a:srgbClr val="E3002B"/>
                  </a:solidFill>
                </a:uFill>
                <a:latin typeface="Verdana"/>
                <a:ea typeface="Verdana"/>
                <a:cs typeface="Arial"/>
              </a:rPr>
              <a:t>Budžets I kārta</a:t>
            </a:r>
            <a:endParaRPr kumimoji="0" lang="lv-LV" altLang="pl-PL" sz="2000" b="1" i="0" u="none" strike="noStrike" kern="1200" cap="none" spc="0" normalizeH="0" baseline="0" noProof="0" dirty="0">
              <a:ln>
                <a:noFill/>
              </a:ln>
              <a:solidFill>
                <a:srgbClr val="000066"/>
              </a:solidFill>
              <a:effectLst/>
              <a:uLnTx/>
              <a:uFill>
                <a:solidFill>
                  <a:srgbClr val="E3002B"/>
                </a:solidFill>
              </a:uFill>
              <a:cs typeface="Arial" panose="020B0604020202020204" pitchFamily="34" charset="0"/>
            </a:endParaRPr>
          </a:p>
        </p:txBody>
      </p:sp>
      <p:pic>
        <p:nvPicPr>
          <p:cNvPr id="26" name="Picture 1">
            <a:extLst>
              <a:ext uri="{FF2B5EF4-FFF2-40B4-BE49-F238E27FC236}">
                <a16:creationId xmlns:a16="http://schemas.microsoft.com/office/drawing/2014/main" id="{B851BB06-12AD-A492-87AD-79D4A801B443}"/>
              </a:ext>
            </a:extLst>
          </p:cNvPr>
          <p:cNvPicPr>
            <a:picLocks noChangeAspect="1"/>
          </p:cNvPicPr>
          <p:nvPr/>
        </p:nvPicPr>
        <p:blipFill>
          <a:blip r:embed="rId7"/>
          <a:stretch>
            <a:fillRect/>
          </a:stretch>
        </p:blipFill>
        <p:spPr>
          <a:xfrm>
            <a:off x="352972" y="5951470"/>
            <a:ext cx="828721" cy="833395"/>
          </a:xfrm>
          <a:prstGeom prst="rect">
            <a:avLst/>
          </a:prstGeom>
        </p:spPr>
      </p:pic>
    </p:spTree>
    <p:extLst>
      <p:ext uri="{BB962C8B-B14F-4D97-AF65-F5344CB8AC3E}">
        <p14:creationId xmlns:p14="http://schemas.microsoft.com/office/powerpoint/2010/main" val="3844920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24682-8856-5513-644D-DE1BB244BDFF}"/>
            </a:ext>
          </a:extLst>
        </p:cNvPr>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2B4ABE2B-6543-500A-48C6-35EFC379ECF3}"/>
              </a:ext>
            </a:extLst>
          </p:cNvPr>
          <p:cNvSpPr>
            <a:spLocks noGrp="1"/>
          </p:cNvSpPr>
          <p:nvPr>
            <p:ph type="sldNum" sz="quarter" idx="13"/>
          </p:nvPr>
        </p:nvSpPr>
        <p:spPr/>
        <p:txBody>
          <a:bodyPr wrap="square" anchor="ctr">
            <a:normAutofit/>
          </a:bodyPr>
          <a:lstStyle/>
          <a:p>
            <a:pPr marL="0" marR="0" lvl="0" indent="0" algn="r" defTabSz="938213" rtl="0" eaLnBrk="1" fontAlgn="base" latinLnBrk="0" hangingPunct="1">
              <a:lnSpc>
                <a:spcPct val="100000"/>
              </a:lnSpc>
              <a:spcBef>
                <a:spcPct val="0"/>
              </a:spcBef>
              <a:spcAft>
                <a:spcPts val="600"/>
              </a:spcAft>
              <a:buClrTx/>
              <a:buSzTx/>
              <a:buFontTx/>
              <a:buNone/>
              <a:tabLst/>
              <a:defRPr/>
            </a:pPr>
            <a:fld id="{F4F8D1E0-BA0E-4823-BBAF-9B78F8F9B118}" type="slidenum">
              <a:rPr kumimoji="0" lang="en-US" altLang="lv-LV" sz="7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ts val="600"/>
                </a:spcAft>
                <a:buClrTx/>
                <a:buSzTx/>
                <a:buFontTx/>
                <a:buNone/>
                <a:tabLst/>
                <a:defRPr/>
              </a:pPr>
              <a:t>12</a:t>
            </a:fld>
            <a:endParaRPr kumimoji="0" lang="en-US" altLang="lv-LV" sz="700" b="0" i="0" u="none" strike="noStrike" kern="1200" cap="none" spc="0" normalizeH="0" baseline="0" noProof="0" dirty="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3" name="Freeform 6">
            <a:extLst>
              <a:ext uri="{FF2B5EF4-FFF2-40B4-BE49-F238E27FC236}">
                <a16:creationId xmlns:a16="http://schemas.microsoft.com/office/drawing/2014/main" id="{E22889FB-C692-E607-BCDF-D6E4D315B7AB}"/>
              </a:ext>
            </a:extLst>
          </p:cNvPr>
          <p:cNvSpPr/>
          <p:nvPr/>
        </p:nvSpPr>
        <p:spPr>
          <a:xfrm>
            <a:off x="936894" y="1941404"/>
            <a:ext cx="2547319" cy="2362064"/>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1500" b="1" dirty="0">
              <a:solidFill>
                <a:prstClr val="white"/>
              </a:solidFill>
              <a:latin typeface="Verdana" panose="020B0604030504040204" pitchFamily="34" charset="0"/>
              <a:ea typeface="Verdana" panose="020B0604030504040204" pitchFamily="34" charset="0"/>
            </a:endParaRPr>
          </a:p>
        </p:txBody>
      </p:sp>
      <p:sp>
        <p:nvSpPr>
          <p:cNvPr id="4" name="TextBox 7">
            <a:extLst>
              <a:ext uri="{FF2B5EF4-FFF2-40B4-BE49-F238E27FC236}">
                <a16:creationId xmlns:a16="http://schemas.microsoft.com/office/drawing/2014/main" id="{2836BF31-63FB-FE86-4E2A-F909EF953D18}"/>
              </a:ext>
            </a:extLst>
          </p:cNvPr>
          <p:cNvSpPr txBox="1"/>
          <p:nvPr/>
        </p:nvSpPr>
        <p:spPr>
          <a:xfrm>
            <a:off x="936894" y="1844963"/>
            <a:ext cx="2547319" cy="2458505"/>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Verdana"/>
              <a:ea typeface="+mn-ea"/>
              <a:cs typeface="Arial" panose="020B0604020202020204" pitchFamily="34" charset="0"/>
            </a:endParaRPr>
          </a:p>
        </p:txBody>
      </p:sp>
      <p:sp>
        <p:nvSpPr>
          <p:cNvPr id="7" name="Freeform 9">
            <a:extLst>
              <a:ext uri="{FF2B5EF4-FFF2-40B4-BE49-F238E27FC236}">
                <a16:creationId xmlns:a16="http://schemas.microsoft.com/office/drawing/2014/main" id="{5869C3C9-B3B3-B6F0-FD2F-586FC97ED2E0}"/>
              </a:ext>
            </a:extLst>
          </p:cNvPr>
          <p:cNvSpPr/>
          <p:nvPr/>
        </p:nvSpPr>
        <p:spPr>
          <a:xfrm>
            <a:off x="6308263" y="1941404"/>
            <a:ext cx="2547319" cy="2362064"/>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1500" b="1" dirty="0">
              <a:solidFill>
                <a:prstClr val="white"/>
              </a:solidFill>
              <a:latin typeface="Verdana" panose="020B0604030504040204" pitchFamily="34" charset="0"/>
              <a:ea typeface="Verdana" panose="020B0604030504040204" pitchFamily="34" charset="0"/>
            </a:endParaRPr>
          </a:p>
        </p:txBody>
      </p:sp>
      <p:sp>
        <p:nvSpPr>
          <p:cNvPr id="10" name="Freeform 12">
            <a:extLst>
              <a:ext uri="{FF2B5EF4-FFF2-40B4-BE49-F238E27FC236}">
                <a16:creationId xmlns:a16="http://schemas.microsoft.com/office/drawing/2014/main" id="{ABD64338-6A1A-F875-7884-6DDD419AE14D}"/>
              </a:ext>
            </a:extLst>
          </p:cNvPr>
          <p:cNvSpPr/>
          <p:nvPr/>
        </p:nvSpPr>
        <p:spPr>
          <a:xfrm>
            <a:off x="3621245" y="1941404"/>
            <a:ext cx="2547319" cy="2362064"/>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1500" b="1" dirty="0">
              <a:solidFill>
                <a:prstClr val="white"/>
              </a:solidFill>
              <a:latin typeface="Verdana" panose="020B0604030504040204" pitchFamily="34" charset="0"/>
              <a:ea typeface="Verdana" panose="020B0604030504040204" pitchFamily="34" charset="0"/>
            </a:endParaRPr>
          </a:p>
        </p:txBody>
      </p:sp>
      <p:sp>
        <p:nvSpPr>
          <p:cNvPr id="11" name="TextBox 13">
            <a:extLst>
              <a:ext uri="{FF2B5EF4-FFF2-40B4-BE49-F238E27FC236}">
                <a16:creationId xmlns:a16="http://schemas.microsoft.com/office/drawing/2014/main" id="{B8D9C79D-DFE6-88E3-D18E-6342ADEBF379}"/>
              </a:ext>
            </a:extLst>
          </p:cNvPr>
          <p:cNvSpPr txBox="1"/>
          <p:nvPr/>
        </p:nvSpPr>
        <p:spPr>
          <a:xfrm>
            <a:off x="3621245" y="1844963"/>
            <a:ext cx="2547319" cy="2458505"/>
          </a:xfrm>
          <a:prstGeom prst="rect">
            <a:avLst/>
          </a:prstGeom>
        </p:spPr>
        <p:txBody>
          <a:bodyPr lIns="33867" tIns="33867" rIns="33867" bIns="33867" rtlCol="0" anchor="ctr"/>
          <a:lstStyle/>
          <a:p>
            <a:pPr marL="0" marR="0" lvl="0" indent="0" algn="ctr" defTabSz="609630" rtl="0" eaLnBrk="1" fontAlgn="auto" latinLnBrk="0" hangingPunct="1">
              <a:lnSpc>
                <a:spcPts val="1773"/>
              </a:lnSpc>
              <a:spcBef>
                <a:spcPct val="0"/>
              </a:spcBef>
              <a:spcAft>
                <a:spcPts val="0"/>
              </a:spcAft>
              <a:buClrTx/>
              <a:buSzTx/>
              <a:buFontTx/>
              <a:buNone/>
              <a:tabLst/>
              <a:defRPr/>
            </a:pPr>
            <a:endParaRPr kumimoji="0" sz="1200" b="0" i="0" u="none" strike="noStrike" kern="1200" cap="none" spc="0" normalizeH="0" baseline="0" noProof="0" dirty="0">
              <a:ln>
                <a:noFill/>
              </a:ln>
              <a:solidFill>
                <a:prstClr val="black"/>
              </a:solidFill>
              <a:effectLst/>
              <a:uLnTx/>
              <a:uFillTx/>
              <a:latin typeface="Verdana"/>
              <a:ea typeface="+mn-ea"/>
              <a:cs typeface="Arial" panose="020B0604020202020204" pitchFamily="34" charset="0"/>
            </a:endParaRPr>
          </a:p>
        </p:txBody>
      </p:sp>
      <p:sp>
        <p:nvSpPr>
          <p:cNvPr id="13" name="Freeform 15">
            <a:extLst>
              <a:ext uri="{FF2B5EF4-FFF2-40B4-BE49-F238E27FC236}">
                <a16:creationId xmlns:a16="http://schemas.microsoft.com/office/drawing/2014/main" id="{19CD70E0-EFBE-9212-42A7-4B7AD05FF998}"/>
              </a:ext>
            </a:extLst>
          </p:cNvPr>
          <p:cNvSpPr/>
          <p:nvPr/>
        </p:nvSpPr>
        <p:spPr>
          <a:xfrm>
            <a:off x="9006137" y="1941404"/>
            <a:ext cx="2547319" cy="2362064"/>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1500" b="1" dirty="0">
              <a:solidFill>
                <a:prstClr val="white"/>
              </a:solidFill>
              <a:latin typeface="Verdana" panose="020B0604030504040204" pitchFamily="34" charset="0"/>
              <a:ea typeface="Verdana" panose="020B0604030504040204" pitchFamily="34" charset="0"/>
            </a:endParaRPr>
          </a:p>
        </p:txBody>
      </p:sp>
      <p:sp>
        <p:nvSpPr>
          <p:cNvPr id="15" name="Freeform 17">
            <a:extLst>
              <a:ext uri="{FF2B5EF4-FFF2-40B4-BE49-F238E27FC236}">
                <a16:creationId xmlns:a16="http://schemas.microsoft.com/office/drawing/2014/main" id="{36867F12-6719-0C43-42A2-4BC4AE4B1140}"/>
              </a:ext>
            </a:extLst>
          </p:cNvPr>
          <p:cNvSpPr/>
          <p:nvPr/>
        </p:nvSpPr>
        <p:spPr>
          <a:xfrm>
            <a:off x="1736990" y="2188027"/>
            <a:ext cx="947127" cy="975505"/>
          </a:xfrm>
          <a:custGeom>
            <a:avLst/>
            <a:gdLst/>
            <a:ahLst/>
            <a:cxnLst/>
            <a:rect l="l" t="t" r="r" b="b"/>
            <a:pathLst>
              <a:path w="1420690" h="1463257">
                <a:moveTo>
                  <a:pt x="0" y="0"/>
                </a:moveTo>
                <a:lnTo>
                  <a:pt x="1420690" y="0"/>
                </a:lnTo>
                <a:lnTo>
                  <a:pt x="1420690" y="1463258"/>
                </a:lnTo>
                <a:lnTo>
                  <a:pt x="0" y="1463258"/>
                </a:lnTo>
                <a:lnTo>
                  <a:pt x="0" y="0"/>
                </a:lnTo>
                <a:close/>
              </a:path>
            </a:pathLst>
          </a:custGeom>
          <a:blipFill>
            <a:blip>
              <a:duotone>
                <a:schemeClr val="bg2">
                  <a:shade val="45000"/>
                  <a:satMod val="135000"/>
                </a:schemeClr>
                <a:prstClr val="white"/>
              </a:duotone>
              <a:extLst>
                <a:ext uri="{96DAC541-7B7A-43D3-8B79-37D633B846F1}">
                  <asvg:svgBlip xmlns:asvg="http://schemas.microsoft.com/office/drawing/2016/SVG/main" r:embed="rId3"/>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Verdana"/>
              <a:ea typeface="+mn-ea"/>
              <a:cs typeface="Arial" panose="020B0604020202020204" pitchFamily="34" charset="0"/>
            </a:endParaRPr>
          </a:p>
        </p:txBody>
      </p:sp>
      <p:sp>
        <p:nvSpPr>
          <p:cNvPr id="16" name="Freeform 18">
            <a:extLst>
              <a:ext uri="{FF2B5EF4-FFF2-40B4-BE49-F238E27FC236}">
                <a16:creationId xmlns:a16="http://schemas.microsoft.com/office/drawing/2014/main" id="{8053EAF2-0F33-C463-4D30-D4B1CE0FD309}"/>
              </a:ext>
            </a:extLst>
          </p:cNvPr>
          <p:cNvSpPr/>
          <p:nvPr/>
        </p:nvSpPr>
        <p:spPr>
          <a:xfrm>
            <a:off x="4591171" y="2188027"/>
            <a:ext cx="610134" cy="975505"/>
          </a:xfrm>
          <a:custGeom>
            <a:avLst/>
            <a:gdLst/>
            <a:ahLst/>
            <a:cxnLst/>
            <a:rect l="l" t="t" r="r" b="b"/>
            <a:pathLst>
              <a:path w="915201" h="1463257">
                <a:moveTo>
                  <a:pt x="0" y="0"/>
                </a:moveTo>
                <a:lnTo>
                  <a:pt x="915201" y="0"/>
                </a:lnTo>
                <a:lnTo>
                  <a:pt x="915201" y="1463258"/>
                </a:lnTo>
                <a:lnTo>
                  <a:pt x="0" y="1463258"/>
                </a:lnTo>
                <a:lnTo>
                  <a:pt x="0" y="0"/>
                </a:lnTo>
                <a:close/>
              </a:path>
            </a:pathLst>
          </a:custGeom>
          <a:blipFill>
            <a:blip>
              <a:duotone>
                <a:schemeClr val="bg2">
                  <a:shade val="45000"/>
                  <a:satMod val="135000"/>
                </a:schemeClr>
                <a:prstClr val="white"/>
              </a:duotone>
              <a:extLst>
                <a:ext uri="{96DAC541-7B7A-43D3-8B79-37D633B846F1}">
                  <asvg:svgBlip xmlns:asvg="http://schemas.microsoft.com/office/drawing/2016/SVG/main" r:embed="rId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Verdana"/>
              <a:ea typeface="+mn-ea"/>
              <a:cs typeface="Arial" panose="020B0604020202020204" pitchFamily="34" charset="0"/>
            </a:endParaRPr>
          </a:p>
        </p:txBody>
      </p:sp>
      <p:sp>
        <p:nvSpPr>
          <p:cNvPr id="17" name="Freeform 19">
            <a:extLst>
              <a:ext uri="{FF2B5EF4-FFF2-40B4-BE49-F238E27FC236}">
                <a16:creationId xmlns:a16="http://schemas.microsoft.com/office/drawing/2014/main" id="{9C0563EA-CB31-80F0-CAC3-4C714D3AEF1A}"/>
              </a:ext>
            </a:extLst>
          </p:cNvPr>
          <p:cNvSpPr/>
          <p:nvPr/>
        </p:nvSpPr>
        <p:spPr>
          <a:xfrm>
            <a:off x="7108364" y="2187461"/>
            <a:ext cx="954775" cy="976071"/>
          </a:xfrm>
          <a:custGeom>
            <a:avLst/>
            <a:gdLst/>
            <a:ahLst/>
            <a:cxnLst/>
            <a:rect l="l" t="t" r="r" b="b"/>
            <a:pathLst>
              <a:path w="1432163" h="1464107">
                <a:moveTo>
                  <a:pt x="0" y="0"/>
                </a:moveTo>
                <a:lnTo>
                  <a:pt x="1432163" y="0"/>
                </a:lnTo>
                <a:lnTo>
                  <a:pt x="1432163" y="1464107"/>
                </a:lnTo>
                <a:lnTo>
                  <a:pt x="0" y="1464107"/>
                </a:lnTo>
                <a:lnTo>
                  <a:pt x="0" y="0"/>
                </a:lnTo>
                <a:close/>
              </a:path>
            </a:pathLst>
          </a:custGeom>
          <a:blipFill>
            <a:blip>
              <a:duotone>
                <a:schemeClr val="bg2">
                  <a:shade val="45000"/>
                  <a:satMod val="135000"/>
                </a:schemeClr>
                <a:prstClr val="white"/>
              </a:duotone>
              <a:extLst>
                <a:ext uri="{96DAC541-7B7A-43D3-8B79-37D633B846F1}">
                  <asvg:svgBlip xmlns:asvg="http://schemas.microsoft.com/office/drawing/2016/SVG/main" r:embed="rId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Verdana"/>
              <a:ea typeface="+mn-ea"/>
              <a:cs typeface="Arial" panose="020B0604020202020204" pitchFamily="34" charset="0"/>
            </a:endParaRPr>
          </a:p>
        </p:txBody>
      </p:sp>
      <p:sp>
        <p:nvSpPr>
          <p:cNvPr id="18" name="Freeform 20">
            <a:extLst>
              <a:ext uri="{FF2B5EF4-FFF2-40B4-BE49-F238E27FC236}">
                <a16:creationId xmlns:a16="http://schemas.microsoft.com/office/drawing/2014/main" id="{5E3D4E7F-6E24-6766-1D98-4FD0D2097371}"/>
              </a:ext>
            </a:extLst>
          </p:cNvPr>
          <p:cNvSpPr/>
          <p:nvPr/>
        </p:nvSpPr>
        <p:spPr>
          <a:xfrm>
            <a:off x="9786503" y="2188027"/>
            <a:ext cx="959542" cy="975505"/>
          </a:xfrm>
          <a:custGeom>
            <a:avLst/>
            <a:gdLst/>
            <a:ahLst/>
            <a:cxnLst/>
            <a:rect l="l" t="t" r="r" b="b"/>
            <a:pathLst>
              <a:path w="1439313" h="1463257">
                <a:moveTo>
                  <a:pt x="0" y="0"/>
                </a:moveTo>
                <a:lnTo>
                  <a:pt x="1439313" y="0"/>
                </a:lnTo>
                <a:lnTo>
                  <a:pt x="1439313" y="1463258"/>
                </a:lnTo>
                <a:lnTo>
                  <a:pt x="0" y="1463258"/>
                </a:lnTo>
                <a:lnTo>
                  <a:pt x="0" y="0"/>
                </a:lnTo>
                <a:close/>
              </a:path>
            </a:pathLst>
          </a:custGeom>
          <a:blipFill>
            <a:blip>
              <a:duotone>
                <a:schemeClr val="bg2">
                  <a:shade val="45000"/>
                  <a:satMod val="135000"/>
                </a:schemeClr>
                <a:prstClr val="white"/>
              </a:duotone>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Verdana"/>
              <a:ea typeface="+mn-ea"/>
              <a:cs typeface="Arial" panose="020B0604020202020204" pitchFamily="34" charset="0"/>
            </a:endParaRPr>
          </a:p>
        </p:txBody>
      </p:sp>
      <p:sp>
        <p:nvSpPr>
          <p:cNvPr id="19" name="TextBox 27">
            <a:extLst>
              <a:ext uri="{FF2B5EF4-FFF2-40B4-BE49-F238E27FC236}">
                <a16:creationId xmlns:a16="http://schemas.microsoft.com/office/drawing/2014/main" id="{A882743D-E0F8-7FDB-007A-387360A55813}"/>
              </a:ext>
            </a:extLst>
          </p:cNvPr>
          <p:cNvSpPr txBox="1"/>
          <p:nvPr/>
        </p:nvSpPr>
        <p:spPr>
          <a:xfrm>
            <a:off x="1207696" y="3415352"/>
            <a:ext cx="2057464" cy="589905"/>
          </a:xfrm>
          <a:prstGeom prst="rect">
            <a:avLst/>
          </a:prstGeom>
        </p:spPr>
        <p:txBody>
          <a:bodyPr lIns="0" tIns="0" rIns="0" bIns="0" rtlCol="0" anchor="t">
            <a:spAutoFit/>
          </a:bodyPr>
          <a:lstStyle/>
          <a:p>
            <a:pPr marL="0" marR="0" lvl="0" indent="0" algn="ctr" defTabSz="609630" rtl="0" eaLnBrk="1" fontAlgn="auto" latinLnBrk="0" hangingPunct="1">
              <a:lnSpc>
                <a:spcPts val="2333"/>
              </a:lnSpc>
              <a:spcBef>
                <a:spcPts val="0"/>
              </a:spcBef>
              <a:spcAft>
                <a:spcPts val="0"/>
              </a:spcAft>
              <a:buClrTx/>
              <a:buSzTx/>
              <a:buFontTx/>
              <a:buNone/>
              <a:tabLst/>
              <a:defRPr/>
            </a:pPr>
            <a:r>
              <a:rPr kumimoji="0" lang="lv-LV"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rPr>
              <a:t>I kārtas uzlabojuma darbi</a:t>
            </a:r>
            <a:endParaRPr kumimoji="0" lang="en-US"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endParaRPr>
          </a:p>
        </p:txBody>
      </p:sp>
      <p:sp>
        <p:nvSpPr>
          <p:cNvPr id="20" name="TextBox 28">
            <a:extLst>
              <a:ext uri="{FF2B5EF4-FFF2-40B4-BE49-F238E27FC236}">
                <a16:creationId xmlns:a16="http://schemas.microsoft.com/office/drawing/2014/main" id="{D9ADBE15-E6DD-37C0-4FD3-C3A34FDCB23E}"/>
              </a:ext>
            </a:extLst>
          </p:cNvPr>
          <p:cNvSpPr txBox="1"/>
          <p:nvPr/>
        </p:nvSpPr>
        <p:spPr>
          <a:xfrm>
            <a:off x="3729140" y="3298382"/>
            <a:ext cx="2334196" cy="884858"/>
          </a:xfrm>
          <a:prstGeom prst="rect">
            <a:avLst/>
          </a:prstGeom>
        </p:spPr>
        <p:txBody>
          <a:bodyPr wrap="square" lIns="0" tIns="0" rIns="0" bIns="0" rtlCol="0" anchor="t">
            <a:spAutoFit/>
          </a:bodyPr>
          <a:lstStyle/>
          <a:p>
            <a:pPr marL="0" marR="0" lvl="0" indent="0" algn="ctr" defTabSz="609630" rtl="0" eaLnBrk="1" fontAlgn="auto" latinLnBrk="0" hangingPunct="1">
              <a:lnSpc>
                <a:spcPts val="2333"/>
              </a:lnSpc>
              <a:spcBef>
                <a:spcPts val="0"/>
              </a:spcBef>
              <a:spcAft>
                <a:spcPts val="0"/>
              </a:spcAft>
              <a:buClrTx/>
              <a:buSzTx/>
              <a:buFontTx/>
              <a:buNone/>
              <a:tabLst/>
              <a:defRPr/>
            </a:pPr>
            <a:r>
              <a:rPr kumimoji="0" lang="lv-LV"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rPr>
              <a:t>Priekšlikumu iesniegšana Saeimas 2.lasījumam</a:t>
            </a:r>
            <a:endParaRPr kumimoji="0" lang="lv-LV" sz="1500" b="1" i="0" u="none" strike="noStrike" kern="1200" cap="none" spc="0" normalizeH="0" baseline="0" noProof="0" dirty="0">
              <a:ln>
                <a:noFill/>
              </a:ln>
              <a:solidFill>
                <a:srgbClr val="F4F7FB"/>
              </a:solidFill>
              <a:effectLst/>
              <a:uLnTx/>
              <a:uFillTx/>
              <a:latin typeface="Verdana"/>
              <a:ea typeface="Libre Franklin Bold"/>
              <a:cs typeface="Libre Franklin Bold"/>
            </a:endParaRPr>
          </a:p>
        </p:txBody>
      </p:sp>
      <p:sp>
        <p:nvSpPr>
          <p:cNvPr id="21" name="TextBox 29">
            <a:extLst>
              <a:ext uri="{FF2B5EF4-FFF2-40B4-BE49-F238E27FC236}">
                <a16:creationId xmlns:a16="http://schemas.microsoft.com/office/drawing/2014/main" id="{05D2039B-198E-AA11-CE5A-AD06463A04F3}"/>
              </a:ext>
            </a:extLst>
          </p:cNvPr>
          <p:cNvSpPr txBox="1"/>
          <p:nvPr/>
        </p:nvSpPr>
        <p:spPr>
          <a:xfrm>
            <a:off x="6550852" y="3445858"/>
            <a:ext cx="2057464" cy="589905"/>
          </a:xfrm>
          <a:prstGeom prst="rect">
            <a:avLst/>
          </a:prstGeom>
        </p:spPr>
        <p:txBody>
          <a:bodyPr lIns="0" tIns="0" rIns="0" bIns="0" rtlCol="0" anchor="t">
            <a:spAutoFit/>
          </a:bodyPr>
          <a:lstStyle/>
          <a:p>
            <a:pPr marL="0" marR="0" lvl="0" indent="0" algn="ctr" defTabSz="609630" rtl="0" eaLnBrk="1" fontAlgn="auto" latinLnBrk="0" hangingPunct="1">
              <a:lnSpc>
                <a:spcPts val="2333"/>
              </a:lnSpc>
              <a:spcBef>
                <a:spcPts val="0"/>
              </a:spcBef>
              <a:spcAft>
                <a:spcPts val="0"/>
              </a:spcAft>
              <a:buClrTx/>
              <a:buSzTx/>
              <a:buFontTx/>
              <a:buNone/>
              <a:tabLst/>
              <a:defRPr/>
            </a:pPr>
            <a:r>
              <a:rPr kumimoji="0" lang="lv-LV"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rPr>
              <a:t>Prioritārie pasākumi</a:t>
            </a:r>
            <a:endParaRPr kumimoji="0" lang="en-US"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endParaRPr>
          </a:p>
        </p:txBody>
      </p:sp>
      <p:sp>
        <p:nvSpPr>
          <p:cNvPr id="23" name="Freeform 6">
            <a:extLst>
              <a:ext uri="{FF2B5EF4-FFF2-40B4-BE49-F238E27FC236}">
                <a16:creationId xmlns:a16="http://schemas.microsoft.com/office/drawing/2014/main" id="{6B90E098-5AF6-9747-9A2C-EF9244E7A6D1}"/>
              </a:ext>
            </a:extLst>
          </p:cNvPr>
          <p:cNvSpPr/>
          <p:nvPr/>
        </p:nvSpPr>
        <p:spPr>
          <a:xfrm>
            <a:off x="950354" y="4498085"/>
            <a:ext cx="10645969" cy="1194403"/>
          </a:xfrm>
          <a:prstGeom prst="roundRect">
            <a:avLst/>
          </a:prstGeom>
          <a:solidFill>
            <a:srgbClr val="000066"/>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0" cap="none" spc="0" normalizeH="0" baseline="0" noProof="0" dirty="0">
              <a:ln>
                <a:noFill/>
              </a:ln>
              <a:solidFill>
                <a:prstClr val="black"/>
              </a:solidFill>
              <a:effectLst/>
              <a:uLnTx/>
              <a:uFillTx/>
              <a:latin typeface="Verdana"/>
              <a:ea typeface="+mn-ea"/>
              <a:cs typeface="Arial" panose="020B0604020202020204" pitchFamily="34" charset="0"/>
            </a:endParaRPr>
          </a:p>
        </p:txBody>
      </p:sp>
      <p:sp>
        <p:nvSpPr>
          <p:cNvPr id="27" name="TextBox 29">
            <a:extLst>
              <a:ext uri="{FF2B5EF4-FFF2-40B4-BE49-F238E27FC236}">
                <a16:creationId xmlns:a16="http://schemas.microsoft.com/office/drawing/2014/main" id="{F1343307-630D-8CB1-409A-734E8B8F8B1B}"/>
              </a:ext>
            </a:extLst>
          </p:cNvPr>
          <p:cNvSpPr txBox="1"/>
          <p:nvPr/>
        </p:nvSpPr>
        <p:spPr>
          <a:xfrm>
            <a:off x="4083749" y="4947809"/>
            <a:ext cx="3326049" cy="294953"/>
          </a:xfrm>
          <a:prstGeom prst="rect">
            <a:avLst/>
          </a:prstGeom>
        </p:spPr>
        <p:txBody>
          <a:bodyPr wrap="square" lIns="0" tIns="0" rIns="0" bIns="0" rtlCol="0" anchor="t">
            <a:spAutoFit/>
          </a:bodyPr>
          <a:lstStyle/>
          <a:p>
            <a:pPr marL="0" marR="0" lvl="0" indent="0" algn="ctr" defTabSz="609630" rtl="0" eaLnBrk="1" fontAlgn="auto" latinLnBrk="0" hangingPunct="1">
              <a:lnSpc>
                <a:spcPts val="2333"/>
              </a:lnSpc>
              <a:spcBef>
                <a:spcPts val="0"/>
              </a:spcBef>
              <a:spcAft>
                <a:spcPts val="0"/>
              </a:spcAft>
              <a:buClrTx/>
              <a:buSzTx/>
              <a:buFontTx/>
              <a:buNone/>
              <a:tabLst/>
              <a:defRPr/>
            </a:pPr>
            <a:r>
              <a:rPr kumimoji="0" lang="lv-LV"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rPr>
              <a:t>VARAM (par pakalpojumiem)</a:t>
            </a:r>
            <a:endParaRPr kumimoji="0" lang="en-US"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endParaRPr>
          </a:p>
        </p:txBody>
      </p:sp>
      <p:sp>
        <p:nvSpPr>
          <p:cNvPr id="30" name="TextBox 30">
            <a:extLst>
              <a:ext uri="{FF2B5EF4-FFF2-40B4-BE49-F238E27FC236}">
                <a16:creationId xmlns:a16="http://schemas.microsoft.com/office/drawing/2014/main" id="{1B160C6F-6C74-AB11-DE70-35AE7F90D422}"/>
              </a:ext>
            </a:extLst>
          </p:cNvPr>
          <p:cNvSpPr txBox="1"/>
          <p:nvPr/>
        </p:nvSpPr>
        <p:spPr>
          <a:xfrm>
            <a:off x="1522824" y="4636284"/>
            <a:ext cx="9081024" cy="261097"/>
          </a:xfrm>
          <a:prstGeom prst="rect">
            <a:avLst/>
          </a:prstGeom>
        </p:spPr>
        <p:txBody>
          <a:bodyPr wrap="square" lIns="0" tIns="0" rIns="0" bIns="0" rtlCol="0" anchor="t">
            <a:spAutoFit/>
          </a:bodyPr>
          <a:lstStyle/>
          <a:p>
            <a:pPr marL="0" marR="0" lvl="0" indent="0" algn="ctr" defTabSz="609630" rtl="0" eaLnBrk="1" fontAlgn="auto" latinLnBrk="0" hangingPunct="1">
              <a:lnSpc>
                <a:spcPts val="2333"/>
              </a:lnSpc>
              <a:spcBef>
                <a:spcPts val="0"/>
              </a:spcBef>
              <a:spcAft>
                <a:spcPts val="0"/>
              </a:spcAft>
              <a:buClrTx/>
              <a:buSzTx/>
              <a:buFontTx/>
              <a:buNone/>
              <a:tabLst/>
              <a:defRPr/>
            </a:pPr>
            <a:r>
              <a:rPr kumimoji="0" lang="lv-LV" sz="1500" b="1" i="0" u="none" strike="noStrike" kern="1200" cap="none" spc="0" normalizeH="0" baseline="0" noProof="0" dirty="0">
                <a:ln>
                  <a:noFill/>
                </a:ln>
                <a:solidFill>
                  <a:srgbClr val="E8F4FF"/>
                </a:solidFill>
                <a:effectLst/>
                <a:uLnTx/>
                <a:uFillTx/>
                <a:latin typeface="Verdana"/>
                <a:ea typeface="Libre Franklin Bold"/>
                <a:cs typeface="Libre Franklin Bold"/>
                <a:sym typeface="Libre Franklin Bold"/>
              </a:rPr>
              <a:t>Paralēli risināmie jautājumi, kuri integrēsies eBudžets sistēmā:</a:t>
            </a:r>
            <a:endParaRPr kumimoji="0" lang="en-US" sz="1500" b="1" i="0" u="none" strike="noStrike" kern="1200" cap="none" spc="0" normalizeH="0" baseline="0" noProof="0" dirty="0">
              <a:ln>
                <a:noFill/>
              </a:ln>
              <a:solidFill>
                <a:srgbClr val="E8F4FF"/>
              </a:solidFill>
              <a:effectLst/>
              <a:uLnTx/>
              <a:uFillTx/>
              <a:latin typeface="Verdana"/>
              <a:ea typeface="Libre Franklin Bold"/>
              <a:cs typeface="Libre Franklin Bold"/>
            </a:endParaRPr>
          </a:p>
        </p:txBody>
      </p:sp>
      <p:sp>
        <p:nvSpPr>
          <p:cNvPr id="35" name="TextBox 31">
            <a:extLst>
              <a:ext uri="{FF2B5EF4-FFF2-40B4-BE49-F238E27FC236}">
                <a16:creationId xmlns:a16="http://schemas.microsoft.com/office/drawing/2014/main" id="{19CDDD4E-185C-063E-40A9-4AFD58EC5139}"/>
              </a:ext>
            </a:extLst>
          </p:cNvPr>
          <p:cNvSpPr txBox="1"/>
          <p:nvPr/>
        </p:nvSpPr>
        <p:spPr>
          <a:xfrm>
            <a:off x="2370533" y="5242762"/>
            <a:ext cx="7385606" cy="294953"/>
          </a:xfrm>
          <a:prstGeom prst="rect">
            <a:avLst/>
          </a:prstGeom>
        </p:spPr>
        <p:txBody>
          <a:bodyPr wrap="square" lIns="0" tIns="0" rIns="0" bIns="0" rtlCol="0" anchor="t">
            <a:spAutoFit/>
          </a:bodyPr>
          <a:lstStyle/>
          <a:p>
            <a:pPr marL="0" marR="0" lvl="0" indent="0" algn="ctr" defTabSz="609630" rtl="0" eaLnBrk="1" fontAlgn="auto" latinLnBrk="0" hangingPunct="1">
              <a:lnSpc>
                <a:spcPts val="2333"/>
              </a:lnSpc>
              <a:spcBef>
                <a:spcPts val="0"/>
              </a:spcBef>
              <a:spcAft>
                <a:spcPts val="0"/>
              </a:spcAft>
              <a:buClrTx/>
              <a:buSzTx/>
              <a:buFontTx/>
              <a:buNone/>
              <a:tabLst/>
              <a:defRPr/>
            </a:pPr>
            <a:r>
              <a:rPr kumimoji="0" lang="lv-LV"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rPr>
              <a:t>Valsts kanceleja (politikas dokumenti un lielie nozares mērķi)</a:t>
            </a:r>
            <a:endParaRPr kumimoji="0" lang="en-US"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endParaRPr>
          </a:p>
        </p:txBody>
      </p:sp>
      <p:sp>
        <p:nvSpPr>
          <p:cNvPr id="37" name="TextBox 3">
            <a:extLst>
              <a:ext uri="{FF2B5EF4-FFF2-40B4-BE49-F238E27FC236}">
                <a16:creationId xmlns:a16="http://schemas.microsoft.com/office/drawing/2014/main" id="{8833018F-546C-D365-9687-E03B6503005A}"/>
              </a:ext>
            </a:extLst>
          </p:cNvPr>
          <p:cNvSpPr txBox="1"/>
          <p:nvPr/>
        </p:nvSpPr>
        <p:spPr>
          <a:xfrm>
            <a:off x="1261998" y="5830687"/>
            <a:ext cx="9602676" cy="556050"/>
          </a:xfrm>
          <a:prstGeom prst="rect">
            <a:avLst/>
          </a:prstGeom>
        </p:spPr>
        <p:txBody>
          <a:bodyPr wrap="square" lIns="0" tIns="0" rIns="0" bIns="0" rtlCol="0" anchor="t">
            <a:spAutoFit/>
          </a:bodyPr>
          <a:lstStyle/>
          <a:p>
            <a:pPr algn="ctr" defTabSz="609660" eaLnBrk="0" fontAlgn="base" hangingPunct="0">
              <a:lnSpc>
                <a:spcPts val="2333"/>
              </a:lnSpc>
              <a:spcBef>
                <a:spcPct val="0"/>
              </a:spcBef>
              <a:spcAft>
                <a:spcPct val="0"/>
              </a:spcAft>
              <a:defRPr/>
            </a:pPr>
            <a:r>
              <a:rPr lang="lv-LV" sz="1500" b="1" dirty="0">
                <a:gradFill>
                  <a:gsLst>
                    <a:gs pos="0">
                      <a:srgbClr val="840B55"/>
                    </a:gs>
                    <a:gs pos="51000">
                      <a:srgbClr val="69478C"/>
                    </a:gs>
                    <a:gs pos="100000">
                      <a:srgbClr val="E3002B"/>
                    </a:gs>
                  </a:gsLst>
                  <a:lin ang="3000000" scaled="0"/>
                </a:gradFill>
                <a:ea typeface="Open Sauce Bold"/>
                <a:cs typeface="Open Sauce Bold"/>
                <a:sym typeface="Open Sauce Bold"/>
              </a:rPr>
              <a:t>Mērķtiecīga attīstība un virzība uz vienotu, saprotamu</a:t>
            </a:r>
            <a:br>
              <a:rPr lang="lv-LV" sz="1500" b="1" dirty="0">
                <a:gradFill>
                  <a:gsLst>
                    <a:gs pos="0">
                      <a:srgbClr val="840B55"/>
                    </a:gs>
                    <a:gs pos="51000">
                      <a:srgbClr val="69478C"/>
                    </a:gs>
                    <a:gs pos="100000">
                      <a:srgbClr val="E3002B"/>
                    </a:gs>
                  </a:gsLst>
                  <a:lin ang="3000000" scaled="0"/>
                </a:gradFill>
                <a:ea typeface="Open Sauce Bold"/>
                <a:cs typeface="Open Sauce Bold"/>
                <a:sym typeface="Open Sauce Bold"/>
              </a:rPr>
            </a:br>
            <a:r>
              <a:rPr lang="lv-LV" sz="1500" b="1" dirty="0">
                <a:gradFill>
                  <a:gsLst>
                    <a:gs pos="0">
                      <a:srgbClr val="840B55"/>
                    </a:gs>
                    <a:gs pos="51000">
                      <a:srgbClr val="69478C"/>
                    </a:gs>
                    <a:gs pos="100000">
                      <a:srgbClr val="E3002B"/>
                    </a:gs>
                  </a:gsLst>
                  <a:lin ang="3000000" scaled="0"/>
                </a:gradFill>
                <a:ea typeface="Open Sauce Bold"/>
                <a:cs typeface="Open Sauce Bold"/>
                <a:sym typeface="Open Sauce Bold"/>
              </a:rPr>
              <a:t>un pārskatāmu budžeta sistēmu.</a:t>
            </a:r>
          </a:p>
        </p:txBody>
      </p:sp>
      <p:sp>
        <p:nvSpPr>
          <p:cNvPr id="38" name="TextBox 30">
            <a:extLst>
              <a:ext uri="{FF2B5EF4-FFF2-40B4-BE49-F238E27FC236}">
                <a16:creationId xmlns:a16="http://schemas.microsoft.com/office/drawing/2014/main" id="{FAA700BE-ECCB-669A-0AF8-5B12BC27AF58}"/>
              </a:ext>
            </a:extLst>
          </p:cNvPr>
          <p:cNvSpPr txBox="1"/>
          <p:nvPr/>
        </p:nvSpPr>
        <p:spPr>
          <a:xfrm>
            <a:off x="9214863" y="3571105"/>
            <a:ext cx="2129865" cy="294953"/>
          </a:xfrm>
          <a:prstGeom prst="rect">
            <a:avLst/>
          </a:prstGeom>
        </p:spPr>
        <p:txBody>
          <a:bodyPr lIns="0" tIns="0" rIns="0" bIns="0" rtlCol="0" anchor="t">
            <a:spAutoFit/>
          </a:bodyPr>
          <a:lstStyle/>
          <a:p>
            <a:pPr marL="0" marR="0" lvl="0" indent="0" algn="ctr" defTabSz="609630" rtl="0" eaLnBrk="1" fontAlgn="auto" latinLnBrk="0" hangingPunct="1">
              <a:lnSpc>
                <a:spcPts val="2333"/>
              </a:lnSpc>
              <a:spcBef>
                <a:spcPts val="0"/>
              </a:spcBef>
              <a:spcAft>
                <a:spcPts val="0"/>
              </a:spcAft>
              <a:buClrTx/>
              <a:buSzTx/>
              <a:buFontTx/>
              <a:buNone/>
              <a:tabLst/>
              <a:defRPr/>
            </a:pPr>
            <a:r>
              <a:rPr kumimoji="0" lang="lv-LV"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rPr>
              <a:t>Izpildes analīze</a:t>
            </a:r>
            <a:endParaRPr kumimoji="0" lang="en-US" sz="15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endParaRPr>
          </a:p>
        </p:txBody>
      </p:sp>
      <p:pic>
        <p:nvPicPr>
          <p:cNvPr id="25" name="Picture 1">
            <a:extLst>
              <a:ext uri="{FF2B5EF4-FFF2-40B4-BE49-F238E27FC236}">
                <a16:creationId xmlns:a16="http://schemas.microsoft.com/office/drawing/2014/main" id="{B851BB06-12AD-A492-87AD-79D4A801B443}"/>
              </a:ext>
            </a:extLst>
          </p:cNvPr>
          <p:cNvPicPr>
            <a:picLocks noChangeAspect="1"/>
          </p:cNvPicPr>
          <p:nvPr/>
        </p:nvPicPr>
        <p:blipFill>
          <a:blip r:embed="rId7"/>
          <a:stretch>
            <a:fillRect/>
          </a:stretch>
        </p:blipFill>
        <p:spPr>
          <a:xfrm>
            <a:off x="302731" y="5909601"/>
            <a:ext cx="828721" cy="833395"/>
          </a:xfrm>
          <a:prstGeom prst="rect">
            <a:avLst/>
          </a:prstGeom>
        </p:spPr>
      </p:pic>
      <p:sp>
        <p:nvSpPr>
          <p:cNvPr id="26" name="Title 1">
            <a:extLst>
              <a:ext uri="{FF2B5EF4-FFF2-40B4-BE49-F238E27FC236}">
                <a16:creationId xmlns:a16="http://schemas.microsoft.com/office/drawing/2014/main" id="{4D83CDDA-E20D-31CA-C848-B6F35858C5BE}"/>
              </a:ext>
            </a:extLst>
          </p:cNvPr>
          <p:cNvSpPr txBox="1">
            <a:spLocks/>
          </p:cNvSpPr>
          <p:nvPr/>
        </p:nvSpPr>
        <p:spPr bwMode="auto">
          <a:xfrm>
            <a:off x="2236428" y="494070"/>
            <a:ext cx="7020693" cy="1039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lvl="0">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e</a:t>
            </a:r>
            <a:r>
              <a:rPr lang="lv-LV" altLang="pl-PL" sz="3200" dirty="0">
                <a:solidFill>
                  <a:srgbClr val="000066"/>
                </a:solidFill>
                <a:uFill>
                  <a:solidFill>
                    <a:srgbClr val="E3002B"/>
                  </a:solidFill>
                </a:uFill>
                <a:latin typeface="Verdana"/>
                <a:ea typeface="Verdana"/>
                <a:cs typeface="Arial"/>
              </a:rPr>
              <a:t>Budžets II kārta</a:t>
            </a:r>
            <a:endParaRPr kumimoji="0" lang="lv-LV" altLang="pl-PL" sz="2000" b="1" i="0" u="none" strike="noStrike" kern="1200" cap="none" spc="0" normalizeH="0" baseline="0" noProof="0" dirty="0">
              <a:ln>
                <a:noFill/>
              </a:ln>
              <a:solidFill>
                <a:srgbClr val="000066"/>
              </a:solidFill>
              <a:effectLst/>
              <a:uLnTx/>
              <a:uFill>
                <a:solidFill>
                  <a:srgbClr val="E3002B"/>
                </a:solidFill>
              </a:uFill>
              <a:cs typeface="Arial" panose="020B0604020202020204" pitchFamily="34" charset="0"/>
            </a:endParaRPr>
          </a:p>
        </p:txBody>
      </p:sp>
    </p:spTree>
    <p:extLst>
      <p:ext uri="{BB962C8B-B14F-4D97-AF65-F5344CB8AC3E}">
        <p14:creationId xmlns:p14="http://schemas.microsoft.com/office/powerpoint/2010/main" val="28873860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6B29E5F5-C31F-202E-7C65-850D8B239748}"/>
              </a:ext>
            </a:extLst>
          </p:cNvPr>
          <p:cNvSpPr>
            <a:spLocks noGrp="1"/>
          </p:cNvSpPr>
          <p:nvPr>
            <p:ph type="sldNum" sz="quarter" idx="13"/>
          </p:nvPr>
        </p:nvSpPr>
        <p:spPr>
          <a:xfrm>
            <a:off x="11411071" y="3186418"/>
            <a:ext cx="406400" cy="304800"/>
          </a:xfrm>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4F8D1E0-BA0E-4823-BBAF-9B78F8F9B118}" type="slidenum">
              <a:rPr kumimoji="0" lang="en-US" altLang="lv-LV" sz="7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13</a:t>
            </a:fld>
            <a:endParaRPr kumimoji="0" lang="en-US" altLang="lv-LV" sz="700" b="0" i="0" u="none" strike="noStrike" kern="1200" cap="none" spc="0" normalizeH="0" baseline="0" noProof="0" dirty="0">
              <a:ln>
                <a:noFill/>
              </a:ln>
              <a:solidFill>
                <a:srgbClr val="898989"/>
              </a:solidFill>
              <a:effectLst/>
              <a:uLnTx/>
              <a:uFillTx/>
              <a:latin typeface="Verdana" panose="020B0604030504040204" pitchFamily="34" charset="0"/>
              <a:ea typeface="+mn-ea"/>
              <a:cs typeface="Arial" panose="020B0604020202020204" pitchFamily="34" charset="0"/>
            </a:endParaRPr>
          </a:p>
        </p:txBody>
      </p:sp>
      <p:grpSp>
        <p:nvGrpSpPr>
          <p:cNvPr id="7" name="Group 3">
            <a:extLst>
              <a:ext uri="{FF2B5EF4-FFF2-40B4-BE49-F238E27FC236}">
                <a16:creationId xmlns:a16="http://schemas.microsoft.com/office/drawing/2014/main" id="{D970EE47-4944-23E6-80CA-93758DD29DF0}"/>
              </a:ext>
            </a:extLst>
          </p:cNvPr>
          <p:cNvGrpSpPr/>
          <p:nvPr/>
        </p:nvGrpSpPr>
        <p:grpSpPr>
          <a:xfrm>
            <a:off x="291588" y="3236028"/>
            <a:ext cx="2602580" cy="1360643"/>
            <a:chOff x="994039" y="4141728"/>
            <a:chExt cx="1371600" cy="1208905"/>
          </a:xfrm>
        </p:grpSpPr>
        <p:sp>
          <p:nvSpPr>
            <p:cNvPr id="8" name="Rechteck 27">
              <a:extLst>
                <a:ext uri="{FF2B5EF4-FFF2-40B4-BE49-F238E27FC236}">
                  <a16:creationId xmlns:a16="http://schemas.microsoft.com/office/drawing/2014/main" id="{7B547A26-8465-93F4-6CF0-255AA531859C}"/>
                </a:ext>
              </a:extLst>
            </p:cNvPr>
            <p:cNvSpPr/>
            <p:nvPr/>
          </p:nvSpPr>
          <p:spPr bwMode="gray">
            <a:xfrm>
              <a:off x="994039" y="4141728"/>
              <a:ext cx="1371600" cy="120890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sym typeface="Century Gothic"/>
              </a:endParaRPr>
            </a:p>
          </p:txBody>
        </p:sp>
        <p:sp>
          <p:nvSpPr>
            <p:cNvPr id="9" name="TextBox 8">
              <a:extLst>
                <a:ext uri="{FF2B5EF4-FFF2-40B4-BE49-F238E27FC236}">
                  <a16:creationId xmlns:a16="http://schemas.microsoft.com/office/drawing/2014/main" id="{92F06277-CDB7-6CB7-00B1-F70440C5A0B6}"/>
                </a:ext>
              </a:extLst>
            </p:cNvPr>
            <p:cNvSpPr txBox="1"/>
            <p:nvPr/>
          </p:nvSpPr>
          <p:spPr>
            <a:xfrm>
              <a:off x="1115565" y="4394122"/>
              <a:ext cx="928258" cy="6264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914400" rtl="0" eaLnBrk="1" fontAlgn="auto" latinLnBrk="0" hangingPunct="0">
                <a:lnSpc>
                  <a:spcPct val="100000"/>
                </a:lnSpc>
                <a:spcBef>
                  <a:spcPts val="1000"/>
                </a:spcBef>
                <a:spcAft>
                  <a:spcPts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rPr>
                <a:t>Izstrādāts BI risinājums pārskatu nodrošināšanai</a:t>
              </a:r>
            </a:p>
          </p:txBody>
        </p:sp>
      </p:grpSp>
      <p:sp>
        <p:nvSpPr>
          <p:cNvPr id="10" name="Rechteck 28">
            <a:extLst>
              <a:ext uri="{FF2B5EF4-FFF2-40B4-BE49-F238E27FC236}">
                <a16:creationId xmlns:a16="http://schemas.microsoft.com/office/drawing/2014/main" id="{12800A50-088C-D4DD-8140-BB5D23D7FEF7}"/>
              </a:ext>
            </a:extLst>
          </p:cNvPr>
          <p:cNvSpPr/>
          <p:nvPr/>
        </p:nvSpPr>
        <p:spPr bwMode="gray">
          <a:xfrm>
            <a:off x="2606674" y="3224674"/>
            <a:ext cx="1695672" cy="1382914"/>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sym typeface="Century Gothic"/>
              </a:rPr>
              <a:t>Jauna BI risinājuma izveide</a:t>
            </a:r>
            <a:endParaRPr kumimoji="0" lang="en-US"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sym typeface="Century Gothic"/>
            </a:endParaRPr>
          </a:p>
        </p:txBody>
      </p:sp>
      <p:grpSp>
        <p:nvGrpSpPr>
          <p:cNvPr id="11" name="Group 7">
            <a:extLst>
              <a:ext uri="{FF2B5EF4-FFF2-40B4-BE49-F238E27FC236}">
                <a16:creationId xmlns:a16="http://schemas.microsoft.com/office/drawing/2014/main" id="{B912F4EE-4394-BE82-85A8-1DD1C173B414}"/>
              </a:ext>
            </a:extLst>
          </p:cNvPr>
          <p:cNvGrpSpPr/>
          <p:nvPr/>
        </p:nvGrpSpPr>
        <p:grpSpPr>
          <a:xfrm>
            <a:off x="4443403" y="3224673"/>
            <a:ext cx="2513490" cy="1386642"/>
            <a:chOff x="994039" y="4145282"/>
            <a:chExt cx="1371600" cy="1218716"/>
          </a:xfrm>
        </p:grpSpPr>
        <p:sp>
          <p:nvSpPr>
            <p:cNvPr id="12" name="Rechteck 27">
              <a:extLst>
                <a:ext uri="{FF2B5EF4-FFF2-40B4-BE49-F238E27FC236}">
                  <a16:creationId xmlns:a16="http://schemas.microsoft.com/office/drawing/2014/main" id="{B7338F25-DA69-4FB9-93B7-FF780210AB1E}"/>
                </a:ext>
              </a:extLst>
            </p:cNvPr>
            <p:cNvSpPr/>
            <p:nvPr/>
          </p:nvSpPr>
          <p:spPr bwMode="gray">
            <a:xfrm>
              <a:off x="994039" y="4145282"/>
              <a:ext cx="1371600" cy="1218716"/>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sym typeface="Century Gothic"/>
              </a:endParaRPr>
            </a:p>
          </p:txBody>
        </p:sp>
        <p:sp>
          <p:nvSpPr>
            <p:cNvPr id="13" name="TextBox 12">
              <a:extLst>
                <a:ext uri="{FF2B5EF4-FFF2-40B4-BE49-F238E27FC236}">
                  <a16:creationId xmlns:a16="http://schemas.microsoft.com/office/drawing/2014/main" id="{824FC209-67C4-CFE7-01E2-7602A2BF1C21}"/>
                </a:ext>
              </a:extLst>
            </p:cNvPr>
            <p:cNvSpPr txBox="1"/>
            <p:nvPr/>
          </p:nvSpPr>
          <p:spPr>
            <a:xfrm>
              <a:off x="1105845" y="4256368"/>
              <a:ext cx="826648" cy="9495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914400" rtl="0" eaLnBrk="1" fontAlgn="auto" latinLnBrk="0" hangingPunct="0">
                <a:lnSpc>
                  <a:spcPct val="100000"/>
                </a:lnSpc>
                <a:spcBef>
                  <a:spcPts val="1000"/>
                </a:spcBef>
                <a:spcAft>
                  <a:spcPts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rPr>
                <a:t>Normatīvo aktu grozījumi un jauna normatīvā regulējuma izstrāde</a:t>
              </a:r>
              <a:endParaRPr kumimoji="0" lang="en-US"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endParaRPr>
            </a:p>
          </p:txBody>
        </p:sp>
      </p:grpSp>
      <p:sp>
        <p:nvSpPr>
          <p:cNvPr id="14" name="Rechteck 28">
            <a:extLst>
              <a:ext uri="{FF2B5EF4-FFF2-40B4-BE49-F238E27FC236}">
                <a16:creationId xmlns:a16="http://schemas.microsoft.com/office/drawing/2014/main" id="{26CEA73A-B35F-82FF-7200-2716B37FE5FB}"/>
              </a:ext>
            </a:extLst>
          </p:cNvPr>
          <p:cNvSpPr/>
          <p:nvPr/>
        </p:nvSpPr>
        <p:spPr bwMode="gray">
          <a:xfrm>
            <a:off x="6275594" y="3210460"/>
            <a:ext cx="1463118" cy="1397128"/>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lv-LV" sz="12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rPr>
              <a:t>Izveidoti pakalpojumi</a:t>
            </a:r>
          </a:p>
        </p:txBody>
      </p:sp>
      <p:sp>
        <p:nvSpPr>
          <p:cNvPr id="16" name="Rechteck 27">
            <a:extLst>
              <a:ext uri="{FF2B5EF4-FFF2-40B4-BE49-F238E27FC236}">
                <a16:creationId xmlns:a16="http://schemas.microsoft.com/office/drawing/2014/main" id="{761E1490-2801-71D0-A3C6-CE6F3E0A0E28}"/>
              </a:ext>
            </a:extLst>
          </p:cNvPr>
          <p:cNvSpPr/>
          <p:nvPr/>
        </p:nvSpPr>
        <p:spPr bwMode="gray">
          <a:xfrm>
            <a:off x="7849553" y="4771173"/>
            <a:ext cx="2959618" cy="1474219"/>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sym typeface="Century Gothic"/>
            </a:endParaRPr>
          </a:p>
        </p:txBody>
      </p:sp>
      <p:sp>
        <p:nvSpPr>
          <p:cNvPr id="17" name="TextBox 16">
            <a:extLst>
              <a:ext uri="{FF2B5EF4-FFF2-40B4-BE49-F238E27FC236}">
                <a16:creationId xmlns:a16="http://schemas.microsoft.com/office/drawing/2014/main" id="{8C79317C-C62C-0365-C8F0-3E6890949F18}"/>
              </a:ext>
            </a:extLst>
          </p:cNvPr>
          <p:cNvSpPr txBox="1"/>
          <p:nvPr/>
        </p:nvSpPr>
        <p:spPr>
          <a:xfrm>
            <a:off x="8332029" y="3365451"/>
            <a:ext cx="1831750" cy="10515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914400" rtl="0" eaLnBrk="1" fontAlgn="auto" latinLnBrk="0" hangingPunct="0">
              <a:lnSpc>
                <a:spcPct val="100000"/>
              </a:lnSpc>
              <a:spcBef>
                <a:spcPts val="1000"/>
              </a:spcBef>
              <a:spcAft>
                <a:spcPts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Symbol" panose="05050102010706020507" pitchFamily="18" charset="2"/>
              </a:rPr>
              <a:t>Digitalizācijas līmeņa vienādošana, piem., visi izmanto pašapkalpošanos</a:t>
            </a:r>
            <a:b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Symbol" panose="05050102010706020507" pitchFamily="18" charset="2"/>
              </a:rPr>
            </a:b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Symbol" panose="05050102010706020507" pitchFamily="18" charset="2"/>
              </a:rPr>
              <a:t>(</a:t>
            </a:r>
            <a:r>
              <a:rPr kumimoji="0" lang="lv-LV" sz="1200" b="0" i="1"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Symbol" panose="05050102010706020507" pitchFamily="18" charset="2"/>
              </a:rPr>
              <a:t>HoP</a:t>
            </a: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Symbol" panose="05050102010706020507" pitchFamily="18" charset="2"/>
              </a:rPr>
              <a:t> moduļus)</a:t>
            </a:r>
            <a:endParaRPr kumimoji="0" lang="en-US"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endParaRPr>
          </a:p>
        </p:txBody>
      </p:sp>
      <p:sp>
        <p:nvSpPr>
          <p:cNvPr id="36" name="TextBox 35">
            <a:extLst>
              <a:ext uri="{FF2B5EF4-FFF2-40B4-BE49-F238E27FC236}">
                <a16:creationId xmlns:a16="http://schemas.microsoft.com/office/drawing/2014/main" id="{D5ECC2CA-F173-0708-29B8-C4CD7967B0E6}"/>
              </a:ext>
            </a:extLst>
          </p:cNvPr>
          <p:cNvSpPr txBox="1"/>
          <p:nvPr/>
        </p:nvSpPr>
        <p:spPr>
          <a:xfrm>
            <a:off x="8363391" y="1939373"/>
            <a:ext cx="1873985" cy="9443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a:lnSpc>
                <a:spcPct val="107000"/>
              </a:lnSpc>
              <a:spcAft>
                <a:spcPts val="600"/>
              </a:spcAft>
            </a:pPr>
            <a:r>
              <a:rPr lang="lv-LV" sz="1200" dirty="0">
                <a:solidFill>
                  <a:srgbClr val="000066"/>
                </a:solidFill>
                <a:latin typeface="Verdana" panose="020B0604030504040204" pitchFamily="34" charset="0"/>
                <a:ea typeface="Verdana" panose="020B0604030504040204" pitchFamily="34" charset="0"/>
                <a:cs typeface="Arial" panose="020B0604020202020204" pitchFamily="34" charset="0"/>
              </a:rPr>
              <a:t>96 - v</a:t>
            </a:r>
            <a:r>
              <a:rPr kumimoji="0" lang="lv-LV" sz="1200" b="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t>idējais apkalpotā personāla skaits uz vienu VPC grāmatvedi</a:t>
            </a:r>
            <a:endParaRPr lang="lv-LV" sz="1200" baseline="30000" dirty="0">
              <a:solidFill>
                <a:srgbClr val="000066"/>
              </a:solidFill>
              <a:latin typeface="Verdana" panose="020B0604030504040204" pitchFamily="34" charset="0"/>
              <a:ea typeface="Verdana" panose="020B0604030504040204" pitchFamily="34" charset="0"/>
              <a:cs typeface="Arial" panose="020B0604020202020204" pitchFamily="34" charset="0"/>
            </a:endParaRPr>
          </a:p>
          <a:p>
            <a:pPr algn="ctr">
              <a:lnSpc>
                <a:spcPct val="107000"/>
              </a:lnSpc>
              <a:spcAft>
                <a:spcPts val="600"/>
              </a:spcAft>
            </a:pPr>
            <a:r>
              <a:rPr lang="lv-LV" sz="1200" dirty="0">
                <a:solidFill>
                  <a:srgbClr val="000066"/>
                </a:solidFill>
                <a:latin typeface="Verdana" panose="020B0604030504040204" pitchFamily="34" charset="0"/>
                <a:ea typeface="Verdana" panose="020B0604030504040204" pitchFamily="34" charset="0"/>
                <a:cs typeface="Arial" panose="020B0604020202020204" pitchFamily="34" charset="0"/>
              </a:rPr>
              <a:t>(pieaugums 57%)</a:t>
            </a:r>
          </a:p>
        </p:txBody>
      </p:sp>
      <p:sp>
        <p:nvSpPr>
          <p:cNvPr id="18" name="Rechteck 28">
            <a:extLst>
              <a:ext uri="{FF2B5EF4-FFF2-40B4-BE49-F238E27FC236}">
                <a16:creationId xmlns:a16="http://schemas.microsoft.com/office/drawing/2014/main" id="{C96656B4-E4B0-E61E-B748-7BE4AF3063AA}"/>
              </a:ext>
            </a:extLst>
          </p:cNvPr>
          <p:cNvSpPr/>
          <p:nvPr/>
        </p:nvSpPr>
        <p:spPr bwMode="gray">
          <a:xfrm>
            <a:off x="10363244" y="4766643"/>
            <a:ext cx="1570700" cy="1495903"/>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Dati</a:t>
            </a:r>
            <a:endParaRPr kumimoji="0" lang="en-US"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endParaRPr>
          </a:p>
        </p:txBody>
      </p:sp>
      <p:grpSp>
        <p:nvGrpSpPr>
          <p:cNvPr id="19" name="Group 15">
            <a:extLst>
              <a:ext uri="{FF2B5EF4-FFF2-40B4-BE49-F238E27FC236}">
                <a16:creationId xmlns:a16="http://schemas.microsoft.com/office/drawing/2014/main" id="{EA7456D5-85D6-EE54-09B5-48AF718A9856}"/>
              </a:ext>
            </a:extLst>
          </p:cNvPr>
          <p:cNvGrpSpPr/>
          <p:nvPr/>
        </p:nvGrpSpPr>
        <p:grpSpPr>
          <a:xfrm>
            <a:off x="4443403" y="4771170"/>
            <a:ext cx="2261597" cy="1466033"/>
            <a:chOff x="994039" y="4156716"/>
            <a:chExt cx="1371600" cy="1208715"/>
          </a:xfrm>
        </p:grpSpPr>
        <p:sp>
          <p:nvSpPr>
            <p:cNvPr id="20" name="Rechteck 27">
              <a:extLst>
                <a:ext uri="{FF2B5EF4-FFF2-40B4-BE49-F238E27FC236}">
                  <a16:creationId xmlns:a16="http://schemas.microsoft.com/office/drawing/2014/main" id="{3E00C9DF-7B0F-11CF-5039-49ADFFA56D5A}"/>
                </a:ext>
              </a:extLst>
            </p:cNvPr>
            <p:cNvSpPr/>
            <p:nvPr/>
          </p:nvSpPr>
          <p:spPr bwMode="gray">
            <a:xfrm>
              <a:off x="994039" y="4156716"/>
              <a:ext cx="1371600" cy="120871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sym typeface="Century Gothic"/>
              </a:endParaRPr>
            </a:p>
          </p:txBody>
        </p:sp>
        <p:sp>
          <p:nvSpPr>
            <p:cNvPr id="21" name="TextBox 20">
              <a:extLst>
                <a:ext uri="{FF2B5EF4-FFF2-40B4-BE49-F238E27FC236}">
                  <a16:creationId xmlns:a16="http://schemas.microsoft.com/office/drawing/2014/main" id="{6775E363-917A-45B7-9216-F20562F800A3}"/>
                </a:ext>
              </a:extLst>
            </p:cNvPr>
            <p:cNvSpPr txBox="1"/>
            <p:nvPr/>
          </p:nvSpPr>
          <p:spPr>
            <a:xfrm>
              <a:off x="1076393" y="4360013"/>
              <a:ext cx="1007416" cy="7237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914400" rtl="0" eaLnBrk="1" fontAlgn="auto" latinLnBrk="0" hangingPunct="0">
                <a:lnSpc>
                  <a:spcPct val="100000"/>
                </a:lnSpc>
                <a:spcBef>
                  <a:spcPts val="1000"/>
                </a:spcBef>
                <a:spcAft>
                  <a:spcPts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rPr>
                <a:t>Nezaudēt esošo digitalizācijas līmeni, izmantot pilnveides iespējas</a:t>
              </a:r>
              <a:endParaRPr kumimoji="0" lang="en-US"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endParaRPr>
            </a:p>
          </p:txBody>
        </p:sp>
      </p:grpSp>
      <p:sp>
        <p:nvSpPr>
          <p:cNvPr id="22" name="Rechteck 28">
            <a:extLst>
              <a:ext uri="{FF2B5EF4-FFF2-40B4-BE49-F238E27FC236}">
                <a16:creationId xmlns:a16="http://schemas.microsoft.com/office/drawing/2014/main" id="{ACEB79E1-1016-A22A-3EA4-51BF958EFF5B}"/>
              </a:ext>
            </a:extLst>
          </p:cNvPr>
          <p:cNvSpPr/>
          <p:nvPr/>
        </p:nvSpPr>
        <p:spPr bwMode="gray">
          <a:xfrm>
            <a:off x="6275594" y="4753213"/>
            <a:ext cx="1463118" cy="1513863"/>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sym typeface="Century Gothic"/>
              </a:rPr>
              <a:t> 32 esošo integrāciju pārbūve un 19 jaunu integrāciju izstrāde</a:t>
            </a:r>
            <a:endParaRPr kumimoji="0" lang="en-US"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sym typeface="Century Gothic"/>
            </a:endParaRPr>
          </a:p>
        </p:txBody>
      </p:sp>
      <p:grpSp>
        <p:nvGrpSpPr>
          <p:cNvPr id="23" name="Group 19">
            <a:extLst>
              <a:ext uri="{FF2B5EF4-FFF2-40B4-BE49-F238E27FC236}">
                <a16:creationId xmlns:a16="http://schemas.microsoft.com/office/drawing/2014/main" id="{37FA1E82-9F09-629F-4D3C-9A59F7F8EFA8}"/>
              </a:ext>
            </a:extLst>
          </p:cNvPr>
          <p:cNvGrpSpPr/>
          <p:nvPr/>
        </p:nvGrpSpPr>
        <p:grpSpPr>
          <a:xfrm>
            <a:off x="289656" y="1709026"/>
            <a:ext cx="2722146" cy="1360643"/>
            <a:chOff x="1008289" y="4149946"/>
            <a:chExt cx="1371600" cy="1208679"/>
          </a:xfrm>
        </p:grpSpPr>
        <p:sp>
          <p:nvSpPr>
            <p:cNvPr id="24" name="Rechteck 27">
              <a:extLst>
                <a:ext uri="{FF2B5EF4-FFF2-40B4-BE49-F238E27FC236}">
                  <a16:creationId xmlns:a16="http://schemas.microsoft.com/office/drawing/2014/main" id="{73FC19FF-056E-230E-9520-853B7CDBDC1D}"/>
                </a:ext>
              </a:extLst>
            </p:cNvPr>
            <p:cNvSpPr/>
            <p:nvPr/>
          </p:nvSpPr>
          <p:spPr bwMode="gray">
            <a:xfrm>
              <a:off x="1008289" y="4149946"/>
              <a:ext cx="1371600" cy="1208679"/>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sym typeface="Century Gothic"/>
              </a:endParaRPr>
            </a:p>
          </p:txBody>
        </p:sp>
        <p:sp>
          <p:nvSpPr>
            <p:cNvPr id="25" name="TextBox 24">
              <a:extLst>
                <a:ext uri="{FF2B5EF4-FFF2-40B4-BE49-F238E27FC236}">
                  <a16:creationId xmlns:a16="http://schemas.microsoft.com/office/drawing/2014/main" id="{822E2BC9-B706-1FD1-06A4-F7AF2E089AAB}"/>
                </a:ext>
              </a:extLst>
            </p:cNvPr>
            <p:cNvSpPr txBox="1"/>
            <p:nvPr/>
          </p:nvSpPr>
          <p:spPr>
            <a:xfrm>
              <a:off x="1036789" y="4237656"/>
              <a:ext cx="1116078" cy="10962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938213" rtl="0" eaLnBrk="0" fontAlgn="base" latinLnBrk="0" hangingPunct="0">
                <a:lnSpc>
                  <a:spcPct val="100000"/>
                </a:lnSpc>
                <a:spcBef>
                  <a:spcPct val="0"/>
                </a:spcBef>
                <a:spcAft>
                  <a:spcPts val="600"/>
                </a:spcAft>
                <a:buClrTx/>
                <a:buSzTx/>
                <a:buFontTx/>
                <a:buNone/>
                <a:tabLst/>
                <a:defRPr/>
              </a:pPr>
              <a:r>
                <a:rPr kumimoji="0" lang="lv-LV" alt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t>109 iestādes</a:t>
              </a:r>
              <a:br>
                <a:rPr kumimoji="0" lang="lv-LV" alt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br>
              <a:r>
                <a:rPr kumimoji="0" lang="lv-LV" alt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t>2192 </a:t>
              </a: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t>grāmatvežu/finansisti, personāla lietveži, IT speciālisti u.c. lietotāji</a:t>
              </a:r>
              <a:r>
                <a:rPr kumimoji="0" lang="lv-LV" alt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t> </a:t>
              </a:r>
            </a:p>
            <a:p>
              <a:pPr marL="0" marR="0" lvl="0" indent="0" algn="ctr" defTabSz="704681" rtl="0" eaLnBrk="1" fontAlgn="auto" latinLnBrk="0" hangingPunct="1">
                <a:lnSpc>
                  <a:spcPct val="100000"/>
                </a:lnSpc>
                <a:spcBef>
                  <a:spcPts val="0"/>
                </a:spcBef>
                <a:spcAft>
                  <a:spcPts val="600"/>
                </a:spcAft>
                <a:buClrTx/>
                <a:buSzTx/>
                <a:buFontTx/>
                <a:buNone/>
                <a:tabLst/>
                <a:defRPr/>
              </a:pPr>
              <a:r>
                <a:rPr kumimoji="0" lang="lv-LV" alt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t>29,9 tūkst. </a:t>
              </a: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t>tiešās valsts pārvaldes darbinieki</a:t>
              </a:r>
              <a:endParaRPr kumimoji="0" lang="lv-LV" alt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
        <p:nvSpPr>
          <p:cNvPr id="26" name="Rechteck 28">
            <a:extLst>
              <a:ext uri="{FF2B5EF4-FFF2-40B4-BE49-F238E27FC236}">
                <a16:creationId xmlns:a16="http://schemas.microsoft.com/office/drawing/2014/main" id="{00362C83-A985-0811-8A17-D836F41B3B25}"/>
              </a:ext>
            </a:extLst>
          </p:cNvPr>
          <p:cNvSpPr/>
          <p:nvPr/>
        </p:nvSpPr>
        <p:spPr bwMode="gray">
          <a:xfrm>
            <a:off x="2596171" y="1696133"/>
            <a:ext cx="1706175" cy="1382914"/>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lv-LV"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sym typeface="Century Gothic"/>
              </a:rPr>
              <a:t> </a:t>
            </a:r>
            <a:r>
              <a:rPr kumimoji="0" lang="lv-LV" sz="12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rPr>
              <a:t>Grāmatvedības un personāla lietvedības risinājums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sym typeface="Century Gothic"/>
            </a:endParaRPr>
          </a:p>
        </p:txBody>
      </p:sp>
      <p:grpSp>
        <p:nvGrpSpPr>
          <p:cNvPr id="27" name="Group 23">
            <a:extLst>
              <a:ext uri="{FF2B5EF4-FFF2-40B4-BE49-F238E27FC236}">
                <a16:creationId xmlns:a16="http://schemas.microsoft.com/office/drawing/2014/main" id="{767C52B8-5FFE-9E92-9463-93A8E6DEC2F0}"/>
              </a:ext>
            </a:extLst>
          </p:cNvPr>
          <p:cNvGrpSpPr/>
          <p:nvPr/>
        </p:nvGrpSpPr>
        <p:grpSpPr>
          <a:xfrm>
            <a:off x="4443403" y="1707611"/>
            <a:ext cx="2181624" cy="1371436"/>
            <a:chOff x="994039" y="4141729"/>
            <a:chExt cx="1371600" cy="1196505"/>
          </a:xfrm>
        </p:grpSpPr>
        <p:sp>
          <p:nvSpPr>
            <p:cNvPr id="28" name="Rechteck 27">
              <a:extLst>
                <a:ext uri="{FF2B5EF4-FFF2-40B4-BE49-F238E27FC236}">
                  <a16:creationId xmlns:a16="http://schemas.microsoft.com/office/drawing/2014/main" id="{2BDA1E55-077F-1DDF-ECB0-03215AD9E967}"/>
                </a:ext>
              </a:extLst>
            </p:cNvPr>
            <p:cNvSpPr/>
            <p:nvPr/>
          </p:nvSpPr>
          <p:spPr bwMode="gray">
            <a:xfrm>
              <a:off x="994039" y="4141729"/>
              <a:ext cx="1371600" cy="119650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sym typeface="Century Gothic"/>
              </a:endParaRPr>
            </a:p>
          </p:txBody>
        </p:sp>
        <p:sp>
          <p:nvSpPr>
            <p:cNvPr id="29" name="TextBox 28">
              <a:extLst>
                <a:ext uri="{FF2B5EF4-FFF2-40B4-BE49-F238E27FC236}">
                  <a16:creationId xmlns:a16="http://schemas.microsoft.com/office/drawing/2014/main" id="{81ADE180-398B-60ED-2F10-D73FF4DD8513}"/>
                </a:ext>
              </a:extLst>
            </p:cNvPr>
            <p:cNvSpPr txBox="1"/>
            <p:nvPr/>
          </p:nvSpPr>
          <p:spPr>
            <a:xfrm>
              <a:off x="1115564" y="4594000"/>
              <a:ext cx="1094746" cy="2821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914400" rtl="0" eaLnBrk="1" fontAlgn="auto" latinLnBrk="0" hangingPunct="0">
                <a:lnSpc>
                  <a:spcPct val="100000"/>
                </a:lnSpc>
                <a:spcBef>
                  <a:spcPts val="100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Century Gothic"/>
                <a:sym typeface="Century Gothic"/>
              </a:endParaRPr>
            </a:p>
          </p:txBody>
        </p:sp>
      </p:grpSp>
      <p:sp>
        <p:nvSpPr>
          <p:cNvPr id="30" name="Rechteck 28">
            <a:extLst>
              <a:ext uri="{FF2B5EF4-FFF2-40B4-BE49-F238E27FC236}">
                <a16:creationId xmlns:a16="http://schemas.microsoft.com/office/drawing/2014/main" id="{520E3C5B-5DCE-09ED-1F82-160DD57B2B86}"/>
              </a:ext>
            </a:extLst>
          </p:cNvPr>
          <p:cNvSpPr/>
          <p:nvPr/>
        </p:nvSpPr>
        <p:spPr bwMode="gray">
          <a:xfrm>
            <a:off x="6275593" y="1707611"/>
            <a:ext cx="1463119" cy="1385649"/>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lv-LV"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sym typeface="Century Gothic"/>
              </a:rPr>
              <a:t>Standartizēti un vienoti procesi</a:t>
            </a:r>
            <a:endParaRPr kumimoji="0" lang="en-US"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sym typeface="Century Gothic"/>
            </a:endParaRPr>
          </a:p>
        </p:txBody>
      </p:sp>
      <p:grpSp>
        <p:nvGrpSpPr>
          <p:cNvPr id="31" name="Group 27">
            <a:extLst>
              <a:ext uri="{FF2B5EF4-FFF2-40B4-BE49-F238E27FC236}">
                <a16:creationId xmlns:a16="http://schemas.microsoft.com/office/drawing/2014/main" id="{BC1164CA-2133-5A29-22CA-95A90E7E904B}"/>
              </a:ext>
            </a:extLst>
          </p:cNvPr>
          <p:cNvGrpSpPr/>
          <p:nvPr/>
        </p:nvGrpSpPr>
        <p:grpSpPr>
          <a:xfrm>
            <a:off x="273489" y="4753215"/>
            <a:ext cx="2678847" cy="1492177"/>
            <a:chOff x="994039" y="4141728"/>
            <a:chExt cx="1371600" cy="1208905"/>
          </a:xfrm>
        </p:grpSpPr>
        <p:sp>
          <p:nvSpPr>
            <p:cNvPr id="32" name="Rechteck 27">
              <a:extLst>
                <a:ext uri="{FF2B5EF4-FFF2-40B4-BE49-F238E27FC236}">
                  <a16:creationId xmlns:a16="http://schemas.microsoft.com/office/drawing/2014/main" id="{D90AB42B-1B63-0940-DAA6-C43A1A1D5DEA}"/>
                </a:ext>
              </a:extLst>
            </p:cNvPr>
            <p:cNvSpPr/>
            <p:nvPr/>
          </p:nvSpPr>
          <p:spPr bwMode="gray">
            <a:xfrm>
              <a:off x="994039" y="4141728"/>
              <a:ext cx="1371600" cy="120890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sym typeface="Century Gothic"/>
              </a:endParaRPr>
            </a:p>
          </p:txBody>
        </p:sp>
        <p:sp>
          <p:nvSpPr>
            <p:cNvPr id="33" name="TextBox 32">
              <a:extLst>
                <a:ext uri="{FF2B5EF4-FFF2-40B4-BE49-F238E27FC236}">
                  <a16:creationId xmlns:a16="http://schemas.microsoft.com/office/drawing/2014/main" id="{6CA1C102-1BA4-E902-A56A-B07CF1E5697B}"/>
                </a:ext>
              </a:extLst>
            </p:cNvPr>
            <p:cNvSpPr txBox="1"/>
            <p:nvPr/>
          </p:nvSpPr>
          <p:spPr>
            <a:xfrm>
              <a:off x="1115564" y="4448213"/>
              <a:ext cx="905865" cy="5459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914400" rtl="0" eaLnBrk="1" fontAlgn="auto" latinLnBrk="0" hangingPunct="0">
                <a:lnSpc>
                  <a:spcPct val="100000"/>
                </a:lnSpc>
                <a:spcBef>
                  <a:spcPts val="1000"/>
                </a:spcBef>
                <a:spcAft>
                  <a:spcPts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rPr>
                <a:t> 167 iestādes</a:t>
              </a:r>
            </a:p>
            <a:p>
              <a:pPr marL="0" marR="0" lvl="0" indent="0" algn="ctr" defTabSz="914400" rtl="0" eaLnBrk="1" fontAlgn="auto" latinLnBrk="0" hangingPunct="0">
                <a:lnSpc>
                  <a:spcPct val="100000"/>
                </a:lnSpc>
                <a:spcBef>
                  <a:spcPts val="1000"/>
                </a:spcBef>
                <a:spcAft>
                  <a:spcPts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rPr>
                <a:t>991 lietotāji</a:t>
              </a:r>
              <a:endParaRPr kumimoji="0" lang="en-US"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endParaRPr>
            </a:p>
          </p:txBody>
        </p:sp>
      </p:grpSp>
      <p:sp>
        <p:nvSpPr>
          <p:cNvPr id="34" name="Rechteck 28">
            <a:extLst>
              <a:ext uri="{FF2B5EF4-FFF2-40B4-BE49-F238E27FC236}">
                <a16:creationId xmlns:a16="http://schemas.microsoft.com/office/drawing/2014/main" id="{44CFE2A2-D9EA-C7C0-487F-5AF7953D789A}"/>
              </a:ext>
            </a:extLst>
          </p:cNvPr>
          <p:cNvSpPr/>
          <p:nvPr/>
        </p:nvSpPr>
        <p:spPr bwMode="gray">
          <a:xfrm>
            <a:off x="2606674" y="4753215"/>
            <a:ext cx="1695672" cy="1513863"/>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lv-LV" sz="1200" b="1" i="0" u="none" strike="noStrike" kern="1200" cap="none" spc="0" normalizeH="0" baseline="0" noProof="0" dirty="0">
                <a:ln>
                  <a:noFill/>
                </a:ln>
                <a:solidFill>
                  <a:srgbClr val="F4F7FB"/>
                </a:solidFill>
                <a:effectLst/>
                <a:uLnTx/>
                <a:uFillTx/>
                <a:latin typeface="Verdana"/>
                <a:ea typeface="Libre Franklin Bold"/>
                <a:cs typeface="Libre Franklin Bold"/>
                <a:sym typeface="Libre Franklin Bold"/>
              </a:rPr>
              <a:t>Budžeta plānošanas un finanšu vadības risinājums (eBudžets)</a:t>
            </a:r>
          </a:p>
        </p:txBody>
      </p:sp>
      <p:sp>
        <p:nvSpPr>
          <p:cNvPr id="35" name="TextBox 34">
            <a:extLst>
              <a:ext uri="{FF2B5EF4-FFF2-40B4-BE49-F238E27FC236}">
                <a16:creationId xmlns:a16="http://schemas.microsoft.com/office/drawing/2014/main" id="{C3279177-E2D2-3B70-B404-049F08C2C7F2}"/>
              </a:ext>
            </a:extLst>
          </p:cNvPr>
          <p:cNvSpPr txBox="1"/>
          <p:nvPr/>
        </p:nvSpPr>
        <p:spPr>
          <a:xfrm>
            <a:off x="4659110" y="1915339"/>
            <a:ext cx="1318414" cy="86690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lvl="0" indent="0" algn="ctr" defTabSz="914400" rtl="0" eaLnBrk="1" fontAlgn="auto" latinLnBrk="0" hangingPunct="0">
              <a:lnSpc>
                <a:spcPct val="100000"/>
              </a:lnSpc>
              <a:spcBef>
                <a:spcPts val="1000"/>
              </a:spcBef>
              <a:spcAft>
                <a:spcPts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rPr>
              <a:t>Izveido standartizēti un vienoti procesi abos risinājumos</a:t>
            </a:r>
            <a:endParaRPr kumimoji="0" lang="en-US" sz="1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Century Gothic"/>
              <a:sym typeface="Century Gothic"/>
            </a:endParaRPr>
          </a:p>
        </p:txBody>
      </p:sp>
      <p:sp>
        <p:nvSpPr>
          <p:cNvPr id="42" name="Rechteck 27">
            <a:extLst>
              <a:ext uri="{FF2B5EF4-FFF2-40B4-BE49-F238E27FC236}">
                <a16:creationId xmlns:a16="http://schemas.microsoft.com/office/drawing/2014/main" id="{6634014F-E381-B58C-7BE1-E7A8F9EA0FD3}"/>
              </a:ext>
            </a:extLst>
          </p:cNvPr>
          <p:cNvSpPr/>
          <p:nvPr/>
        </p:nvSpPr>
        <p:spPr bwMode="gray">
          <a:xfrm>
            <a:off x="7849552" y="3236028"/>
            <a:ext cx="2624533" cy="1371560"/>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panose="020B0604020202020204" pitchFamily="34" charset="0"/>
              <a:sym typeface="Century Gothic"/>
            </a:endParaRPr>
          </a:p>
        </p:txBody>
      </p:sp>
      <p:sp>
        <p:nvSpPr>
          <p:cNvPr id="44" name="Rechteck 28">
            <a:extLst>
              <a:ext uri="{FF2B5EF4-FFF2-40B4-BE49-F238E27FC236}">
                <a16:creationId xmlns:a16="http://schemas.microsoft.com/office/drawing/2014/main" id="{5D93957C-4DAD-28D6-7684-A19F033C33BD}"/>
              </a:ext>
            </a:extLst>
          </p:cNvPr>
          <p:cNvSpPr/>
          <p:nvPr/>
        </p:nvSpPr>
        <p:spPr bwMode="gray">
          <a:xfrm>
            <a:off x="10329712" y="3200349"/>
            <a:ext cx="1570700" cy="1413020"/>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lv-LV"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Digitālā transformācija</a:t>
            </a:r>
            <a:endParaRPr kumimoji="0" lang="en-US"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endParaRPr>
          </a:p>
        </p:txBody>
      </p:sp>
      <p:sp>
        <p:nvSpPr>
          <p:cNvPr id="45" name="Title 1">
            <a:extLst>
              <a:ext uri="{FF2B5EF4-FFF2-40B4-BE49-F238E27FC236}">
                <a16:creationId xmlns:a16="http://schemas.microsoft.com/office/drawing/2014/main" id="{88C0DE08-A358-1334-2557-ED65F8DEC1ED}"/>
              </a:ext>
            </a:extLst>
          </p:cNvPr>
          <p:cNvSpPr txBox="1">
            <a:spLocks/>
          </p:cNvSpPr>
          <p:nvPr/>
        </p:nvSpPr>
        <p:spPr bwMode="auto">
          <a:xfrm>
            <a:off x="2501900" y="533400"/>
            <a:ext cx="6904038" cy="733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marL="0" marR="0" lvl="0" indent="0" algn="l" defTabSz="703263" rtl="0" eaLnBrk="0" fontAlgn="base" latinLnBrk="0" hangingPunct="0">
              <a:lnSpc>
                <a:spcPct val="100000"/>
              </a:lnSpc>
              <a:spcBef>
                <a:spcPct val="0"/>
              </a:spcBef>
              <a:spcAft>
                <a:spcPct val="0"/>
              </a:spcAft>
              <a:buClrTx/>
              <a:buSzTx/>
              <a:buFontTx/>
              <a:buNone/>
              <a:tabLst/>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R</a:t>
            </a:r>
            <a:r>
              <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a:ea typeface="Verdana"/>
                <a:cs typeface="Arial"/>
              </a:rPr>
              <a:t>ezultāti un ieguvumi</a:t>
            </a:r>
            <a:endPar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panose="020B0604030504040204" pitchFamily="34" charset="0"/>
              <a:ea typeface="Verdana" panose="020B060403050404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1D8A7510-041A-185E-15BC-566DB1DC4384}"/>
              </a:ext>
            </a:extLst>
          </p:cNvPr>
          <p:cNvSpPr txBox="1"/>
          <p:nvPr/>
        </p:nvSpPr>
        <p:spPr>
          <a:xfrm>
            <a:off x="7823037" y="5590875"/>
            <a:ext cx="2595627" cy="646331"/>
          </a:xfrm>
          <a:prstGeom prst="rect">
            <a:avLst/>
          </a:prstGeom>
          <a:noFill/>
        </p:spPr>
        <p:txBody>
          <a:bodyPr wrap="square">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strike="noStrike" kern="1200" cap="none" spc="0" normalizeH="0" baseline="0" noProof="0" dirty="0">
                <a:ln>
                  <a:noFill/>
                </a:ln>
                <a:solidFill>
                  <a:srgbClr val="000066"/>
                </a:solidFill>
                <a:effectLst/>
                <a:uLnTx/>
                <a:uFillTx/>
                <a:latin typeface="Verdana"/>
                <a:ea typeface="+mn-ea"/>
                <a:cs typeface="Arial"/>
              </a:rPr>
              <a:t>Atvērto datu portālā </a:t>
            </a:r>
            <a:r>
              <a:rPr kumimoji="0" lang="lv-LV" sz="1200" b="1" i="0" strike="noStrike" kern="1200" cap="none" spc="0" normalizeH="0" baseline="0" noProof="0" dirty="0">
                <a:ln>
                  <a:noFill/>
                </a:ln>
                <a:solidFill>
                  <a:srgbClr val="000066"/>
                </a:solidFill>
                <a:effectLst/>
                <a:uLnTx/>
                <a:uFillTx/>
                <a:latin typeface="Verdana"/>
                <a:ea typeface="+mn-ea"/>
                <a:cs typeface="Arial"/>
              </a:rPr>
              <a:t>data.gov.lv</a:t>
            </a:r>
            <a:r>
              <a:rPr kumimoji="0" lang="lv-LV" sz="1200" b="0" i="0" strike="noStrike" kern="1200" cap="none" spc="0" normalizeH="0" baseline="0" noProof="0" dirty="0">
                <a:ln>
                  <a:noFill/>
                </a:ln>
                <a:solidFill>
                  <a:srgbClr val="000066"/>
                </a:solidFill>
                <a:effectLst/>
                <a:uLnTx/>
                <a:uFillTx/>
                <a:latin typeface="Verdana"/>
                <a:ea typeface="+mn-ea"/>
                <a:cs typeface="Arial"/>
              </a:rPr>
              <a:t> ir publicēta datu kopa "Valsts budžeta tāmes"</a:t>
            </a:r>
            <a:endParaRPr kumimoji="0" lang="lv-LV" sz="1200" b="0" i="0" strike="noStrike" kern="1200" cap="none" spc="0" normalizeH="0" baseline="0" noProof="0" dirty="0">
              <a:ln>
                <a:noFill/>
              </a:ln>
              <a:solidFill>
                <a:srgbClr val="000066"/>
              </a:solidFill>
              <a:effectLst/>
              <a:uLnTx/>
              <a:uFillTx/>
              <a:latin typeface="Verdana"/>
              <a:ea typeface="+mn-ea"/>
              <a:cs typeface="Arial" panose="020B0604020202020204" pitchFamily="34" charset="0"/>
            </a:endParaRPr>
          </a:p>
        </p:txBody>
      </p:sp>
      <p:sp>
        <p:nvSpPr>
          <p:cNvPr id="51" name="TextBox 50">
            <a:extLst>
              <a:ext uri="{FF2B5EF4-FFF2-40B4-BE49-F238E27FC236}">
                <a16:creationId xmlns:a16="http://schemas.microsoft.com/office/drawing/2014/main" id="{8F8945CB-CBE3-0ACB-A7B4-31F894F5FF77}"/>
              </a:ext>
            </a:extLst>
          </p:cNvPr>
          <p:cNvSpPr txBox="1"/>
          <p:nvPr/>
        </p:nvSpPr>
        <p:spPr>
          <a:xfrm>
            <a:off x="7933307" y="4765392"/>
            <a:ext cx="2346183" cy="830997"/>
          </a:xfrm>
          <a:prstGeom prst="rect">
            <a:avLst/>
          </a:prstGeom>
          <a:noFill/>
        </p:spPr>
        <p:txBody>
          <a:bodyPr wrap="square">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Vienotas ekosistēmas veidošana, datu pakāpeniskā strukturēšana un standartizēšana</a:t>
            </a:r>
          </a:p>
        </p:txBody>
      </p:sp>
      <p:sp>
        <p:nvSpPr>
          <p:cNvPr id="2" name="Rechteck 27">
            <a:extLst>
              <a:ext uri="{FF2B5EF4-FFF2-40B4-BE49-F238E27FC236}">
                <a16:creationId xmlns:a16="http://schemas.microsoft.com/office/drawing/2014/main" id="{5D8097AA-3434-3FB6-D317-8BFE3E45F39B}"/>
              </a:ext>
            </a:extLst>
          </p:cNvPr>
          <p:cNvSpPr/>
          <p:nvPr/>
        </p:nvSpPr>
        <p:spPr bwMode="gray">
          <a:xfrm>
            <a:off x="7849552" y="1707611"/>
            <a:ext cx="2733029" cy="1385649"/>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Arial" panose="020B0604020202020204" pitchFamily="34" charset="0"/>
              <a:sym typeface="Century Gothic"/>
            </a:endParaRPr>
          </a:p>
        </p:txBody>
      </p:sp>
      <p:sp>
        <p:nvSpPr>
          <p:cNvPr id="3" name="Rechteck 28">
            <a:extLst>
              <a:ext uri="{FF2B5EF4-FFF2-40B4-BE49-F238E27FC236}">
                <a16:creationId xmlns:a16="http://schemas.microsoft.com/office/drawing/2014/main" id="{99519A12-E910-8968-7BAD-FEF809A4B923}"/>
              </a:ext>
            </a:extLst>
          </p:cNvPr>
          <p:cNvSpPr/>
          <p:nvPr/>
        </p:nvSpPr>
        <p:spPr bwMode="gray">
          <a:xfrm>
            <a:off x="10331643" y="1707611"/>
            <a:ext cx="1570700" cy="1385649"/>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kumimoji="0" lang="lv-LV"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rPr>
              <a:t>Efektivitātes paaugstināšana</a:t>
            </a:r>
            <a:endParaRPr kumimoji="0" lang="en-US" sz="1200" b="1"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65649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aisnstūris 19"/>
          <p:cNvSpPr/>
          <p:nvPr/>
        </p:nvSpPr>
        <p:spPr>
          <a:xfrm>
            <a:off x="0" y="2526384"/>
            <a:ext cx="12191999" cy="4359047"/>
          </a:xfrm>
          <a:prstGeom prst="rect">
            <a:avLst/>
          </a:prstGeom>
          <a:solidFill>
            <a:srgbClr val="DEDEDE"/>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700" b="1"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Times New Roman"/>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Times New Roman"/>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Times New Roman"/>
            </a:endParaRPr>
          </a:p>
        </p:txBody>
      </p:sp>
      <p:sp>
        <p:nvSpPr>
          <p:cNvPr id="8" name="Title 1">
            <a:extLst>
              <a:ext uri="{FF2B5EF4-FFF2-40B4-BE49-F238E27FC236}">
                <a16:creationId xmlns:a16="http://schemas.microsoft.com/office/drawing/2014/main" id="{27CA067C-A5F2-E4E5-8402-FC27EDCEC294}"/>
              </a:ext>
            </a:extLst>
          </p:cNvPr>
          <p:cNvSpPr>
            <a:spLocks noGrp="1"/>
          </p:cNvSpPr>
          <p:nvPr>
            <p:ph type="title"/>
          </p:nvPr>
        </p:nvSpPr>
        <p:spPr>
          <a:xfrm>
            <a:off x="2664823" y="439484"/>
            <a:ext cx="6381385" cy="1028974"/>
          </a:xfrm>
        </p:spPr>
        <p:txBody>
          <a:bodyPr wrap="square" anchor="t">
            <a:noAutofit/>
          </a:bodyPr>
          <a:lstStyle/>
          <a:p>
            <a:r>
              <a:rPr lang="lv-LV" altLang="pl-PL" sz="3200" u="sng" dirty="0">
                <a:solidFill>
                  <a:srgbClr val="000066"/>
                </a:solidFill>
                <a:uFill>
                  <a:solidFill>
                    <a:srgbClr val="E5002B"/>
                  </a:solidFill>
                </a:uFill>
                <a:latin typeface="Verdana"/>
                <a:ea typeface="Verdana"/>
              </a:rPr>
              <a:t>P</a:t>
            </a:r>
            <a:r>
              <a:rPr lang="lv-LV" altLang="pl-PL" sz="3200" dirty="0">
                <a:solidFill>
                  <a:srgbClr val="000066"/>
                </a:solidFill>
                <a:uFill>
                  <a:solidFill>
                    <a:srgbClr val="E5002B"/>
                  </a:solidFill>
                </a:uFill>
                <a:latin typeface="Verdana"/>
                <a:ea typeface="Verdana"/>
              </a:rPr>
              <a:t>ārmaiņu vadība</a:t>
            </a:r>
            <a:endParaRPr lang="lv-LV" altLang="pl-PL" sz="3200" dirty="0">
              <a:solidFill>
                <a:srgbClr val="000066"/>
              </a:solidFill>
            </a:endParaRPr>
          </a:p>
        </p:txBody>
      </p:sp>
      <p:sp>
        <p:nvSpPr>
          <p:cNvPr id="6" name="Slaida numura vietturis 5">
            <a:extLst>
              <a:ext uri="{FF2B5EF4-FFF2-40B4-BE49-F238E27FC236}">
                <a16:creationId xmlns:a16="http://schemas.microsoft.com/office/drawing/2014/main" id="{3E048774-EAB8-DFBF-D142-BCD242B68335}"/>
              </a:ext>
            </a:extLst>
          </p:cNvPr>
          <p:cNvSpPr>
            <a:spLocks noGrp="1"/>
          </p:cNvSpPr>
          <p:nvPr>
            <p:ph type="sldNum" sz="quarter" idx="13"/>
          </p:nvPr>
        </p:nvSpPr>
        <p:spPr/>
        <p:txBody>
          <a:bodyPr wrap="square"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F4F8D1E0-BA0E-4823-BBAF-9B78F8F9B118}" type="slidenum">
              <a:rPr kumimoji="0" lang="en-US" altLang="lv-LV" sz="7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altLang="lv-LV" sz="700" b="0" i="0" u="none" strike="noStrike" kern="1200" cap="none" spc="0" normalizeH="0" baseline="0" noProof="0" dirty="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25" name="TextBox 24">
            <a:extLst>
              <a:ext uri="{FF2B5EF4-FFF2-40B4-BE49-F238E27FC236}">
                <a16:creationId xmlns:a16="http://schemas.microsoft.com/office/drawing/2014/main" id="{54E3F1B4-C260-7963-41B5-6D7D1D476AD0}"/>
              </a:ext>
            </a:extLst>
          </p:cNvPr>
          <p:cNvSpPr txBox="1"/>
          <p:nvPr/>
        </p:nvSpPr>
        <p:spPr>
          <a:xfrm>
            <a:off x="197975" y="3437968"/>
            <a:ext cx="4010008" cy="3323987"/>
          </a:xfrm>
          <a:prstGeom prst="rect">
            <a:avLst/>
          </a:prstGeom>
          <a:noFill/>
        </p:spPr>
        <p:txBody>
          <a:bodyPr wrap="square" lIns="91440" tIns="45720" rIns="91440" bIns="45720" rtlCol="0" anchor="t">
            <a:spAutoFit/>
          </a:bodyPr>
          <a:lstStyle/>
          <a:p>
            <a:r>
              <a:rPr lang="lv-LV" sz="1500" dirty="0">
                <a:solidFill>
                  <a:srgbClr val="000066"/>
                </a:solidFill>
                <a:latin typeface="Verdana" panose="020B0604030504040204" pitchFamily="34" charset="0"/>
                <a:ea typeface="Verdana" panose="020B0604030504040204" pitchFamily="34" charset="0"/>
                <a:cs typeface="Calibri" panose="020F0502020204030204"/>
              </a:rPr>
              <a:t>Iknedēļas tikšanās ar projektu vadītājiem</a:t>
            </a:r>
          </a:p>
          <a:p>
            <a:endParaRPr lang="lv-LV" sz="1500" dirty="0">
              <a:solidFill>
                <a:srgbClr val="000066"/>
              </a:solidFill>
              <a:latin typeface="Verdana" panose="020B0604030504040204" pitchFamily="34" charset="0"/>
              <a:ea typeface="Verdana" panose="020B0604030504040204" pitchFamily="34" charset="0"/>
              <a:cs typeface="Calibri" panose="020F0502020204030204"/>
            </a:endParaRPr>
          </a:p>
          <a:p>
            <a:r>
              <a:rPr lang="lv-LV" sz="1500" dirty="0">
                <a:solidFill>
                  <a:srgbClr val="000066"/>
                </a:solidFill>
                <a:latin typeface="Verdana"/>
                <a:ea typeface="Verdana"/>
                <a:cs typeface="Calibri" panose="020F0502020204030204"/>
              </a:rPr>
              <a:t>Tikšanās ar iestāžu vadītājiem – </a:t>
            </a:r>
            <a:r>
              <a:rPr lang="lv-LV" sz="1500" b="1" dirty="0">
                <a:solidFill>
                  <a:srgbClr val="000066"/>
                </a:solidFill>
                <a:latin typeface="Verdana"/>
                <a:ea typeface="Verdana"/>
                <a:cs typeface="Calibri" panose="020F0502020204030204"/>
              </a:rPr>
              <a:t>reizi 3-4 mēnešos kopējās+individuālas</a:t>
            </a:r>
            <a:endParaRPr lang="lv-LV" sz="1500" dirty="0">
              <a:solidFill>
                <a:srgbClr val="000066"/>
              </a:solidFill>
              <a:latin typeface="Verdana"/>
              <a:ea typeface="Verdana"/>
              <a:cs typeface="Calibri" panose="020F0502020204030204"/>
            </a:endParaRPr>
          </a:p>
          <a:p>
            <a:endParaRPr lang="lv-LV" sz="1500" dirty="0">
              <a:solidFill>
                <a:srgbClr val="000066"/>
              </a:solidFill>
              <a:latin typeface="Verdana" panose="020B0604030504040204" pitchFamily="34" charset="0"/>
              <a:ea typeface="Verdana" panose="020B0604030504040204" pitchFamily="34" charset="0"/>
              <a:cs typeface="Calibri" panose="020F0502020204030204"/>
            </a:endParaRPr>
          </a:p>
          <a:p>
            <a:r>
              <a:rPr lang="lv-LV" sz="1500" dirty="0">
                <a:solidFill>
                  <a:srgbClr val="000066"/>
                </a:solidFill>
                <a:latin typeface="Verdana" panose="020B0604030504040204" pitchFamily="34" charset="0"/>
                <a:ea typeface="Verdana" panose="020B0604030504040204" pitchFamily="34" charset="0"/>
                <a:cs typeface="Calibri" panose="020F0502020204030204"/>
              </a:rPr>
              <a:t>Projekta uzraudzības sanāksmes – </a:t>
            </a:r>
            <a:r>
              <a:rPr lang="lv-LV" sz="1500" b="1" dirty="0">
                <a:solidFill>
                  <a:srgbClr val="000066"/>
                </a:solidFill>
                <a:latin typeface="Verdana" panose="020B0604030504040204" pitchFamily="34" charset="0"/>
                <a:ea typeface="Verdana" panose="020B0604030504040204" pitchFamily="34" charset="0"/>
                <a:cs typeface="Calibri" panose="020F0502020204030204"/>
              </a:rPr>
              <a:t>5</a:t>
            </a:r>
            <a:r>
              <a:rPr lang="lv-LV" sz="1500" dirty="0">
                <a:solidFill>
                  <a:srgbClr val="000066"/>
                </a:solidFill>
                <a:latin typeface="Verdana" panose="020B0604030504040204" pitchFamily="34" charset="0"/>
                <a:ea typeface="Verdana" panose="020B0604030504040204" pitchFamily="34" charset="0"/>
                <a:cs typeface="Calibri" panose="020F0502020204030204"/>
              </a:rPr>
              <a:t> sanāksmes</a:t>
            </a:r>
          </a:p>
          <a:p>
            <a:endParaRPr lang="lv-LV" sz="1500" dirty="0">
              <a:solidFill>
                <a:srgbClr val="000066"/>
              </a:solidFill>
              <a:latin typeface="Verdana" panose="020B0604030504040204" pitchFamily="34" charset="0"/>
              <a:ea typeface="Verdana" panose="020B0604030504040204" pitchFamily="34" charset="0"/>
              <a:cs typeface="Calibri" panose="020F0502020204030204"/>
            </a:endParaRPr>
          </a:p>
          <a:p>
            <a:r>
              <a:rPr lang="lv-LV" sz="1500" dirty="0">
                <a:solidFill>
                  <a:srgbClr val="000066"/>
                </a:solidFill>
                <a:latin typeface="Verdana" panose="020B0604030504040204" pitchFamily="34" charset="0"/>
                <a:ea typeface="Verdana" panose="020B0604030504040204" pitchFamily="34" charset="0"/>
                <a:cs typeface="Calibri" panose="020F0502020204030204"/>
              </a:rPr>
              <a:t>Tikšanās ar iestāžu IT speciālistiem (1x 2 mēnešos, kopā </a:t>
            </a:r>
            <a:r>
              <a:rPr lang="lv-LV" sz="1500" b="1" dirty="0">
                <a:solidFill>
                  <a:srgbClr val="000066"/>
                </a:solidFill>
                <a:latin typeface="Verdana" panose="020B0604030504040204" pitchFamily="34" charset="0"/>
                <a:ea typeface="Verdana" panose="020B0604030504040204" pitchFamily="34" charset="0"/>
                <a:cs typeface="Calibri" panose="020F0502020204030204"/>
              </a:rPr>
              <a:t>10</a:t>
            </a:r>
            <a:r>
              <a:rPr lang="lv-LV" sz="1500" dirty="0">
                <a:solidFill>
                  <a:srgbClr val="000066"/>
                </a:solidFill>
                <a:latin typeface="Verdana" panose="020B0604030504040204" pitchFamily="34" charset="0"/>
                <a:ea typeface="Verdana" panose="020B0604030504040204" pitchFamily="34" charset="0"/>
                <a:cs typeface="Calibri" panose="020F0502020204030204"/>
              </a:rPr>
              <a:t> tikšanās)</a:t>
            </a:r>
          </a:p>
          <a:p>
            <a:endParaRPr lang="lv-LV" sz="1500" dirty="0">
              <a:solidFill>
                <a:srgbClr val="000066"/>
              </a:solidFill>
              <a:latin typeface="Verdana" panose="020B0604030504040204" pitchFamily="34" charset="0"/>
              <a:ea typeface="Verdana" panose="020B0604030504040204" pitchFamily="34" charset="0"/>
              <a:cs typeface="Calibri" panose="020F0502020204030204"/>
            </a:endParaRPr>
          </a:p>
          <a:p>
            <a:r>
              <a:rPr lang="lv-LV" sz="1500" dirty="0">
                <a:solidFill>
                  <a:srgbClr val="000066"/>
                </a:solidFill>
                <a:latin typeface="Verdana"/>
                <a:ea typeface="Verdana"/>
                <a:cs typeface="Calibri" panose="020F0502020204030204"/>
              </a:rPr>
              <a:t>Regulārās tikšanās ar FM par eBudžeta risinājumu</a:t>
            </a:r>
          </a:p>
        </p:txBody>
      </p:sp>
      <p:sp>
        <p:nvSpPr>
          <p:cNvPr id="26" name="TextBox 25">
            <a:extLst>
              <a:ext uri="{FF2B5EF4-FFF2-40B4-BE49-F238E27FC236}">
                <a16:creationId xmlns:a16="http://schemas.microsoft.com/office/drawing/2014/main" id="{C19F154C-890A-D45C-F32D-36AF6196A0A1}"/>
              </a:ext>
            </a:extLst>
          </p:cNvPr>
          <p:cNvSpPr txBox="1"/>
          <p:nvPr/>
        </p:nvSpPr>
        <p:spPr>
          <a:xfrm>
            <a:off x="8418801" y="3329041"/>
            <a:ext cx="3575223" cy="3323987"/>
          </a:xfrm>
          <a:prstGeom prst="rect">
            <a:avLst/>
          </a:prstGeom>
          <a:noFill/>
        </p:spPr>
        <p:txBody>
          <a:bodyPr wrap="square" lIns="91440" tIns="45720" rIns="91440" bIns="45720" rtlCol="0" anchor="t">
            <a:spAutoFit/>
          </a:bodyPr>
          <a:lstStyle/>
          <a:p>
            <a:r>
              <a:rPr lang="lv-LV" sz="1500" dirty="0">
                <a:solidFill>
                  <a:srgbClr val="000066"/>
                </a:solidFill>
                <a:latin typeface="Verdana" panose="020B0604030504040204" pitchFamily="34" charset="0"/>
                <a:ea typeface="Verdana" panose="020B0604030504040204" pitchFamily="34" charset="0"/>
                <a:cs typeface="Calibri" panose="020F0502020204030204"/>
              </a:rPr>
              <a:t>Digitālie apkārtraksti (1 x mēnesī, kopā </a:t>
            </a:r>
            <a:r>
              <a:rPr lang="lv-LV" sz="1500" b="1" dirty="0">
                <a:solidFill>
                  <a:srgbClr val="000066"/>
                </a:solidFill>
                <a:latin typeface="Verdana" panose="020B0604030504040204" pitchFamily="34" charset="0"/>
                <a:ea typeface="Verdana" panose="020B0604030504040204" pitchFamily="34" charset="0"/>
                <a:cs typeface="Calibri" panose="020F0502020204030204"/>
              </a:rPr>
              <a:t>15</a:t>
            </a:r>
            <a:r>
              <a:rPr lang="lv-LV" sz="1500" dirty="0">
                <a:solidFill>
                  <a:srgbClr val="000066"/>
                </a:solidFill>
                <a:latin typeface="Verdana" panose="020B0604030504040204" pitchFamily="34" charset="0"/>
                <a:ea typeface="Verdana" panose="020B0604030504040204" pitchFamily="34" charset="0"/>
                <a:cs typeface="Calibri" panose="020F0502020204030204"/>
              </a:rPr>
              <a:t>)</a:t>
            </a:r>
          </a:p>
          <a:p>
            <a:endParaRPr lang="lv-LV" sz="1500" dirty="0">
              <a:solidFill>
                <a:srgbClr val="000066"/>
              </a:solidFill>
              <a:latin typeface="Verdana" panose="020B0604030504040204" pitchFamily="34" charset="0"/>
              <a:ea typeface="Verdana" panose="020B0604030504040204" pitchFamily="34" charset="0"/>
              <a:cs typeface="Calibri" panose="020F0502020204030204"/>
            </a:endParaRPr>
          </a:p>
          <a:p>
            <a:r>
              <a:rPr lang="lv-LV" sz="1500" dirty="0">
                <a:solidFill>
                  <a:srgbClr val="000066"/>
                </a:solidFill>
                <a:latin typeface="Verdana"/>
                <a:ea typeface="Verdana"/>
                <a:cs typeface="Calibri" panose="020F0502020204030204"/>
                <a:hlinkClick r:id="rId3"/>
              </a:rPr>
              <a:t>Komunikācijas platforma </a:t>
            </a:r>
            <a:r>
              <a:rPr lang="lv-LV" sz="1500" dirty="0">
                <a:solidFill>
                  <a:srgbClr val="000066"/>
                </a:solidFill>
                <a:latin typeface="Verdana"/>
                <a:ea typeface="Verdana"/>
                <a:cs typeface="Calibri" panose="020F0502020204030204"/>
              </a:rPr>
              <a:t>(no 2025. gada jūlija)</a:t>
            </a:r>
          </a:p>
          <a:p>
            <a:endParaRPr lang="lv-LV" sz="1500" dirty="0">
              <a:solidFill>
                <a:srgbClr val="000066"/>
              </a:solidFill>
              <a:latin typeface="Verdana" panose="020B0604030504040204" pitchFamily="34" charset="0"/>
              <a:ea typeface="Verdana" panose="020B0604030504040204" pitchFamily="34" charset="0"/>
              <a:cs typeface="Calibri" panose="020F0502020204030204"/>
            </a:endParaRPr>
          </a:p>
          <a:p>
            <a:r>
              <a:rPr lang="lv-LV" sz="1500" dirty="0">
                <a:solidFill>
                  <a:srgbClr val="000066"/>
                </a:solidFill>
                <a:latin typeface="Verdana" panose="020B0604030504040204" pitchFamily="34" charset="0"/>
                <a:ea typeface="Verdana" panose="020B0604030504040204" pitchFamily="34" charset="0"/>
                <a:cs typeface="Calibri" panose="020F0502020204030204"/>
              </a:rPr>
              <a:t>Ceļvedis jaunajiem darbiniekiem</a:t>
            </a:r>
          </a:p>
          <a:p>
            <a:endParaRPr lang="lv-LV" sz="1500" dirty="0">
              <a:solidFill>
                <a:srgbClr val="000066"/>
              </a:solidFill>
              <a:latin typeface="Verdana" panose="020B0604030504040204" pitchFamily="34" charset="0"/>
              <a:ea typeface="Verdana" panose="020B0604030504040204" pitchFamily="34" charset="0"/>
              <a:cs typeface="Calibri" panose="020F0502020204030204"/>
            </a:endParaRPr>
          </a:p>
          <a:p>
            <a:r>
              <a:rPr lang="lv-LV" sz="1500" dirty="0">
                <a:solidFill>
                  <a:srgbClr val="000066"/>
                </a:solidFill>
                <a:latin typeface="Verdana"/>
                <a:ea typeface="Verdana"/>
                <a:cs typeface="Calibri" panose="020F0502020204030204"/>
                <a:hlinkClick r:id="rId4"/>
              </a:rPr>
              <a:t>Izstrādāta pašmācības vide un mācību kalendārs</a:t>
            </a:r>
            <a:endParaRPr lang="lv-LV" sz="1500" dirty="0">
              <a:solidFill>
                <a:srgbClr val="000066"/>
              </a:solidFill>
              <a:latin typeface="Verdana"/>
              <a:ea typeface="Verdana"/>
              <a:cs typeface="Calibri" panose="020F0502020204030204"/>
            </a:endParaRPr>
          </a:p>
          <a:p>
            <a:endParaRPr lang="lv-LV" sz="1500" dirty="0">
              <a:solidFill>
                <a:srgbClr val="000066"/>
              </a:solidFill>
              <a:latin typeface="Verdana"/>
              <a:ea typeface="Verdana"/>
              <a:cs typeface="Calibri" panose="020F0502020204030204"/>
            </a:endParaRPr>
          </a:p>
          <a:p>
            <a:r>
              <a:rPr lang="lv-LV" sz="1500" dirty="0">
                <a:solidFill>
                  <a:srgbClr val="000066"/>
                </a:solidFill>
                <a:latin typeface="Verdana"/>
                <a:ea typeface="Verdana"/>
                <a:cs typeface="Calibri" panose="020F0502020204030204"/>
              </a:rPr>
              <a:t>Preses relīzes, jaunumu ziņas Valsts kases tīmekļvietnē un sociālajos medijos</a:t>
            </a:r>
            <a:endParaRPr lang="lv-LV" sz="1500" dirty="0">
              <a:solidFill>
                <a:srgbClr val="000066"/>
              </a:solidFill>
              <a:latin typeface="Verdana" panose="020B0604030504040204" pitchFamily="34" charset="0"/>
              <a:ea typeface="Verdana" panose="020B0604030504040204" pitchFamily="34" charset="0"/>
              <a:cs typeface="Calibri" panose="020F0502020204030204"/>
            </a:endParaRPr>
          </a:p>
        </p:txBody>
      </p:sp>
      <p:sp>
        <p:nvSpPr>
          <p:cNvPr id="28" name="TextBox 27">
            <a:extLst>
              <a:ext uri="{FF2B5EF4-FFF2-40B4-BE49-F238E27FC236}">
                <a16:creationId xmlns:a16="http://schemas.microsoft.com/office/drawing/2014/main" id="{58377B81-84AF-2D9F-7597-8AEEAF7054DD}"/>
              </a:ext>
            </a:extLst>
          </p:cNvPr>
          <p:cNvSpPr txBox="1"/>
          <p:nvPr/>
        </p:nvSpPr>
        <p:spPr>
          <a:xfrm>
            <a:off x="4641977" y="3465922"/>
            <a:ext cx="3231375" cy="3323987"/>
          </a:xfrm>
          <a:prstGeom prst="rect">
            <a:avLst/>
          </a:prstGeom>
          <a:noFill/>
        </p:spPr>
        <p:txBody>
          <a:bodyPr wrap="square" rtlCol="0">
            <a:spAutoFit/>
          </a:bodyPr>
          <a:lstStyle/>
          <a:p>
            <a:r>
              <a:rPr lang="lv-LV" sz="1500" b="1" dirty="0">
                <a:solidFill>
                  <a:srgbClr val="000066"/>
                </a:solidFill>
                <a:latin typeface="Verdana" panose="020B0604030504040204" pitchFamily="34" charset="0"/>
                <a:ea typeface="Verdana" panose="020B0604030504040204" pitchFamily="34" charset="0"/>
                <a:cs typeface="Calibri" panose="020F0502020204030204"/>
              </a:rPr>
              <a:t>10</a:t>
            </a:r>
            <a:r>
              <a:rPr lang="lv-LV" sz="1500" dirty="0">
                <a:solidFill>
                  <a:srgbClr val="000066"/>
                </a:solidFill>
                <a:latin typeface="Verdana" panose="020B0604030504040204" pitchFamily="34" charset="0"/>
                <a:ea typeface="Verdana" panose="020B0604030504040204" pitchFamily="34" charset="0"/>
                <a:cs typeface="Calibri" panose="020F0502020204030204"/>
              </a:rPr>
              <a:t> klātienes komunikācijas pasākumi iestāžu grāmatvežiem resoros</a:t>
            </a:r>
          </a:p>
          <a:p>
            <a:endParaRPr lang="lv-LV" sz="1500" dirty="0">
              <a:solidFill>
                <a:srgbClr val="000066"/>
              </a:solidFill>
              <a:latin typeface="Verdana" panose="020B0604030504040204" pitchFamily="34" charset="0"/>
              <a:ea typeface="Verdana" panose="020B0604030504040204" pitchFamily="34" charset="0"/>
              <a:cs typeface="Calibri" panose="020F0502020204030204"/>
            </a:endParaRPr>
          </a:p>
          <a:p>
            <a:r>
              <a:rPr lang="lv-LV" sz="1500" dirty="0">
                <a:solidFill>
                  <a:srgbClr val="000066"/>
                </a:solidFill>
                <a:latin typeface="Verdana" panose="020B0604030504040204" pitchFamily="34" charset="0"/>
                <a:ea typeface="Verdana" panose="020B0604030504040204" pitchFamily="34" charset="0"/>
                <a:cs typeface="Calibri" panose="020F0502020204030204"/>
              </a:rPr>
              <a:t>Atvērto durvju dienas iestāžu grāmatvežiem Valsts kasē – kopā </a:t>
            </a:r>
            <a:r>
              <a:rPr lang="lv-LV" sz="1500" b="1" dirty="0">
                <a:solidFill>
                  <a:srgbClr val="000066"/>
                </a:solidFill>
                <a:latin typeface="Verdana" panose="020B0604030504040204" pitchFamily="34" charset="0"/>
                <a:ea typeface="Verdana" panose="020B0604030504040204" pitchFamily="34" charset="0"/>
                <a:cs typeface="Calibri" panose="020F0502020204030204"/>
              </a:rPr>
              <a:t>9 </a:t>
            </a:r>
            <a:r>
              <a:rPr lang="lv-LV" sz="1500" dirty="0">
                <a:solidFill>
                  <a:srgbClr val="000066"/>
                </a:solidFill>
                <a:latin typeface="Verdana" panose="020B0604030504040204" pitchFamily="34" charset="0"/>
                <a:ea typeface="Verdana" panose="020B0604030504040204" pitchFamily="34" charset="0"/>
                <a:cs typeface="Calibri" panose="020F0502020204030204"/>
              </a:rPr>
              <a:t>tikšanās</a:t>
            </a:r>
          </a:p>
          <a:p>
            <a:endParaRPr lang="lv-LV" sz="1500" dirty="0">
              <a:solidFill>
                <a:srgbClr val="000066"/>
              </a:solidFill>
              <a:latin typeface="Verdana" panose="020B0604030504040204" pitchFamily="34" charset="0"/>
              <a:ea typeface="Verdana" panose="020B0604030504040204" pitchFamily="34" charset="0"/>
              <a:cs typeface="Calibri" panose="020F0502020204030204"/>
            </a:endParaRPr>
          </a:p>
          <a:p>
            <a:r>
              <a:rPr lang="lv-LV" sz="1500" dirty="0">
                <a:solidFill>
                  <a:srgbClr val="000066"/>
                </a:solidFill>
                <a:latin typeface="Verdana" panose="020B0604030504040204" pitchFamily="34" charset="0"/>
                <a:ea typeface="Verdana" panose="020B0604030504040204" pitchFamily="34" charset="0"/>
                <a:cs typeface="Calibri" panose="020F0502020204030204"/>
              </a:rPr>
              <a:t>Specifiskas intervijas, darba grupas - </a:t>
            </a:r>
            <a:r>
              <a:rPr lang="lv-LV" sz="1500" b="1" dirty="0">
                <a:solidFill>
                  <a:srgbClr val="000066"/>
                </a:solidFill>
                <a:latin typeface="Verdana" panose="020B0604030504040204" pitchFamily="34" charset="0"/>
                <a:ea typeface="Verdana" panose="020B0604030504040204" pitchFamily="34" charset="0"/>
                <a:cs typeface="Calibri" panose="020F0502020204030204"/>
              </a:rPr>
              <a:t>&gt;700</a:t>
            </a:r>
          </a:p>
          <a:p>
            <a:endParaRPr lang="lv-LV" sz="1500" b="1" dirty="0">
              <a:solidFill>
                <a:srgbClr val="000066"/>
              </a:solidFill>
              <a:latin typeface="Verdana" panose="020B0604030504040204" pitchFamily="34" charset="0"/>
              <a:ea typeface="Verdana" panose="020B0604030504040204" pitchFamily="34" charset="0"/>
              <a:cs typeface="Calibri" panose="020F0502020204030204"/>
            </a:endParaRPr>
          </a:p>
          <a:p>
            <a:r>
              <a:rPr lang="lv-LV" sz="1500" b="1" dirty="0">
                <a:solidFill>
                  <a:srgbClr val="000066"/>
                </a:solidFill>
                <a:latin typeface="Verdana" panose="020B0604030504040204" pitchFamily="34" charset="0"/>
                <a:ea typeface="Verdana" panose="020B0604030504040204" pitchFamily="34" charset="0"/>
                <a:cs typeface="Calibri" panose="020F0502020204030204"/>
              </a:rPr>
              <a:t>5 </a:t>
            </a:r>
            <a:r>
              <a:rPr lang="lv-LV" sz="1500" dirty="0">
                <a:solidFill>
                  <a:srgbClr val="000066"/>
                </a:solidFill>
                <a:latin typeface="Verdana" panose="020B0604030504040204" pitchFamily="34" charset="0"/>
                <a:ea typeface="Verdana" panose="020B0604030504040204" pitchFamily="34" charset="0"/>
                <a:cs typeface="Calibri" panose="020F0502020204030204"/>
              </a:rPr>
              <a:t>vebināri par eBudžetu funkcionalitātēm</a:t>
            </a:r>
          </a:p>
          <a:p>
            <a:endParaRPr lang="lv-LV" sz="1500" b="1" dirty="0">
              <a:solidFill>
                <a:srgbClr val="000066"/>
              </a:solidFill>
              <a:latin typeface="Verdana" panose="020B0604030504040204" pitchFamily="34" charset="0"/>
              <a:ea typeface="Verdana" panose="020B0604030504040204" pitchFamily="34" charset="0"/>
              <a:cs typeface="Calibri" panose="020F0502020204030204"/>
            </a:endParaRPr>
          </a:p>
        </p:txBody>
      </p:sp>
      <p:sp>
        <p:nvSpPr>
          <p:cNvPr id="30" name="TextBox 29">
            <a:extLst>
              <a:ext uri="{FF2B5EF4-FFF2-40B4-BE49-F238E27FC236}">
                <a16:creationId xmlns:a16="http://schemas.microsoft.com/office/drawing/2014/main" id="{42C7FA96-AF0C-EE89-5AA3-349DAAC0FEEA}"/>
              </a:ext>
            </a:extLst>
          </p:cNvPr>
          <p:cNvSpPr txBox="1"/>
          <p:nvPr/>
        </p:nvSpPr>
        <p:spPr>
          <a:xfrm>
            <a:off x="1967979" y="2143535"/>
            <a:ext cx="1628972" cy="707886"/>
          </a:xfrm>
          <a:prstGeom prst="rect">
            <a:avLst/>
          </a:prstGeom>
          <a:noFill/>
        </p:spPr>
        <p:txBody>
          <a:bodyPr wrap="none" rtlCol="0">
            <a:spAutoFit/>
          </a:bodyPr>
          <a:lstStyle/>
          <a:p>
            <a:r>
              <a:rPr lang="lv-LV" sz="2000" b="1" dirty="0">
                <a:solidFill>
                  <a:srgbClr val="000066"/>
                </a:solidFill>
                <a:latin typeface="Verdana" panose="020B0604030504040204" pitchFamily="34" charset="0"/>
                <a:ea typeface="Verdana" panose="020B0604030504040204" pitchFamily="34" charset="0"/>
                <a:cs typeface="Calibri" panose="020F0502020204030204"/>
              </a:rPr>
              <a:t>Regulārās</a:t>
            </a:r>
          </a:p>
          <a:p>
            <a:r>
              <a:rPr lang="lv-LV" sz="2000" b="1" dirty="0">
                <a:solidFill>
                  <a:srgbClr val="000066"/>
                </a:solidFill>
                <a:latin typeface="Verdana" panose="020B0604030504040204" pitchFamily="34" charset="0"/>
                <a:ea typeface="Verdana" panose="020B0604030504040204" pitchFamily="34" charset="0"/>
                <a:cs typeface="Calibri" panose="020F0502020204030204"/>
              </a:rPr>
              <a:t>tikšanās</a:t>
            </a:r>
          </a:p>
        </p:txBody>
      </p:sp>
      <p:sp>
        <p:nvSpPr>
          <p:cNvPr id="31" name="TextBox 30">
            <a:extLst>
              <a:ext uri="{FF2B5EF4-FFF2-40B4-BE49-F238E27FC236}">
                <a16:creationId xmlns:a16="http://schemas.microsoft.com/office/drawing/2014/main" id="{177CB295-73F3-423C-EBF8-AE04CECB65C3}"/>
              </a:ext>
            </a:extLst>
          </p:cNvPr>
          <p:cNvSpPr txBox="1"/>
          <p:nvPr/>
        </p:nvSpPr>
        <p:spPr>
          <a:xfrm>
            <a:off x="5912875" y="2128123"/>
            <a:ext cx="2162177" cy="707886"/>
          </a:xfrm>
          <a:prstGeom prst="rect">
            <a:avLst/>
          </a:prstGeom>
          <a:noFill/>
        </p:spPr>
        <p:txBody>
          <a:bodyPr wrap="square" rtlCol="0">
            <a:spAutoFit/>
          </a:bodyPr>
          <a:lstStyle/>
          <a:p>
            <a:r>
              <a:rPr lang="lv-LV" sz="2000" b="1" dirty="0">
                <a:solidFill>
                  <a:srgbClr val="000066"/>
                </a:solidFill>
                <a:latin typeface="Verdana" panose="020B0604030504040204" pitchFamily="34" charset="0"/>
                <a:ea typeface="Verdana" panose="020B0604030504040204" pitchFamily="34" charset="0"/>
                <a:cs typeface="Calibri" panose="020F0502020204030204"/>
              </a:rPr>
              <a:t>Pasākumi un aktivitātes</a:t>
            </a:r>
            <a:endParaRPr lang="lv-LV" sz="2000" dirty="0"/>
          </a:p>
        </p:txBody>
      </p:sp>
      <p:sp>
        <p:nvSpPr>
          <p:cNvPr id="32" name="TextBox 31">
            <a:extLst>
              <a:ext uri="{FF2B5EF4-FFF2-40B4-BE49-F238E27FC236}">
                <a16:creationId xmlns:a16="http://schemas.microsoft.com/office/drawing/2014/main" id="{0674EE1A-91C1-6090-B5EF-75B0D3979990}"/>
              </a:ext>
            </a:extLst>
          </p:cNvPr>
          <p:cNvSpPr txBox="1"/>
          <p:nvPr/>
        </p:nvSpPr>
        <p:spPr>
          <a:xfrm>
            <a:off x="9876534" y="2018257"/>
            <a:ext cx="2121045" cy="1015663"/>
          </a:xfrm>
          <a:prstGeom prst="rect">
            <a:avLst/>
          </a:prstGeom>
          <a:noFill/>
        </p:spPr>
        <p:txBody>
          <a:bodyPr wrap="square" rtlCol="0">
            <a:spAutoFit/>
          </a:bodyPr>
          <a:lstStyle/>
          <a:p>
            <a:r>
              <a:rPr lang="lv-LV" sz="2000" b="1" dirty="0">
                <a:solidFill>
                  <a:srgbClr val="000066"/>
                </a:solidFill>
                <a:latin typeface="Verdana" panose="020B0604030504040204" pitchFamily="34" charset="0"/>
                <a:ea typeface="Verdana" panose="020B0604030504040204" pitchFamily="34" charset="0"/>
                <a:cs typeface="Calibri" panose="020F0502020204030204"/>
              </a:rPr>
              <a:t>Informācijas apmaiņa un aktualitātes</a:t>
            </a:r>
          </a:p>
        </p:txBody>
      </p:sp>
      <p:grpSp>
        <p:nvGrpSpPr>
          <p:cNvPr id="9" name="Grupa 8"/>
          <p:cNvGrpSpPr/>
          <p:nvPr/>
        </p:nvGrpSpPr>
        <p:grpSpPr>
          <a:xfrm>
            <a:off x="556997" y="1754792"/>
            <a:ext cx="1384871" cy="1542594"/>
            <a:chOff x="632058" y="1483406"/>
            <a:chExt cx="1260215" cy="1425257"/>
          </a:xfrm>
        </p:grpSpPr>
        <p:pic>
          <p:nvPicPr>
            <p:cNvPr id="7" name="Attēls 6">
              <a:extLst>
                <a:ext uri="{FF2B5EF4-FFF2-40B4-BE49-F238E27FC236}">
                  <a16:creationId xmlns:a16="http://schemas.microsoft.com/office/drawing/2014/main" id="{F23C32B6-ED0F-1840-FBEF-BB1D932CE501}"/>
                </a:ext>
              </a:extLst>
            </p:cNvPr>
            <p:cNvPicPr>
              <a:picLocks noChangeAspect="1"/>
            </p:cNvPicPr>
            <p:nvPr/>
          </p:nvPicPr>
          <p:blipFill>
            <a:blip r:embed="rId5"/>
            <a:stretch>
              <a:fillRect/>
            </a:stretch>
          </p:blipFill>
          <p:spPr>
            <a:xfrm>
              <a:off x="632058" y="1483406"/>
              <a:ext cx="1260215" cy="1425257"/>
            </a:xfrm>
            <a:prstGeom prst="rect">
              <a:avLst/>
            </a:prstGeom>
          </p:spPr>
        </p:pic>
        <p:pic>
          <p:nvPicPr>
            <p:cNvPr id="34" name="Grafika 33" descr="Daily calendar outline">
              <a:extLst>
                <a:ext uri="{FF2B5EF4-FFF2-40B4-BE49-F238E27FC236}">
                  <a16:creationId xmlns:a16="http://schemas.microsoft.com/office/drawing/2014/main" id="{9C54F900-6013-6FD9-1A6A-7EAE9EC459A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8953" y="1764935"/>
              <a:ext cx="866425" cy="866425"/>
            </a:xfrm>
            <a:prstGeom prst="rect">
              <a:avLst/>
            </a:prstGeom>
          </p:spPr>
        </p:pic>
      </p:grpSp>
      <p:grpSp>
        <p:nvGrpSpPr>
          <p:cNvPr id="11" name="Grupa 10"/>
          <p:cNvGrpSpPr/>
          <p:nvPr/>
        </p:nvGrpSpPr>
        <p:grpSpPr>
          <a:xfrm>
            <a:off x="8535157" y="1754792"/>
            <a:ext cx="1344931" cy="1570796"/>
            <a:chOff x="7957384" y="2229395"/>
            <a:chExt cx="1238095" cy="1398238"/>
          </a:xfrm>
        </p:grpSpPr>
        <p:pic>
          <p:nvPicPr>
            <p:cNvPr id="2" name="Attēls 1">
              <a:extLst>
                <a:ext uri="{FF2B5EF4-FFF2-40B4-BE49-F238E27FC236}">
                  <a16:creationId xmlns:a16="http://schemas.microsoft.com/office/drawing/2014/main" id="{31FAB715-1247-99AB-E125-236C56A6BCF6}"/>
                </a:ext>
              </a:extLst>
            </p:cNvPr>
            <p:cNvPicPr>
              <a:picLocks noChangeAspect="1"/>
            </p:cNvPicPr>
            <p:nvPr/>
          </p:nvPicPr>
          <p:blipFill>
            <a:blip r:embed="rId7"/>
            <a:stretch>
              <a:fillRect/>
            </a:stretch>
          </p:blipFill>
          <p:spPr>
            <a:xfrm>
              <a:off x="7957384" y="2229395"/>
              <a:ext cx="1238095" cy="1398238"/>
            </a:xfrm>
            <a:prstGeom prst="rect">
              <a:avLst/>
            </a:prstGeom>
          </p:spPr>
        </p:pic>
        <p:pic>
          <p:nvPicPr>
            <p:cNvPr id="3" name="Attēls 2">
              <a:extLst>
                <a:ext uri="{FF2B5EF4-FFF2-40B4-BE49-F238E27FC236}">
                  <a16:creationId xmlns:a16="http://schemas.microsoft.com/office/drawing/2014/main" id="{587F5488-DAD3-BF3A-6F14-0D37CC19310E}"/>
                </a:ext>
              </a:extLst>
            </p:cNvPr>
            <p:cNvPicPr>
              <a:picLocks noChangeAspect="1"/>
            </p:cNvPicPr>
            <p:nvPr/>
          </p:nvPicPr>
          <p:blipFill>
            <a:blip r:embed="rId8"/>
            <a:stretch>
              <a:fillRect/>
            </a:stretch>
          </p:blipFill>
          <p:spPr>
            <a:xfrm>
              <a:off x="8162364" y="2540436"/>
              <a:ext cx="780977" cy="776156"/>
            </a:xfrm>
            <a:prstGeom prst="rect">
              <a:avLst/>
            </a:prstGeom>
          </p:spPr>
        </p:pic>
      </p:grpSp>
      <p:grpSp>
        <p:nvGrpSpPr>
          <p:cNvPr id="10" name="Grupa 9"/>
          <p:cNvGrpSpPr/>
          <p:nvPr/>
        </p:nvGrpSpPr>
        <p:grpSpPr>
          <a:xfrm>
            <a:off x="4425244" y="1754792"/>
            <a:ext cx="1434773" cy="1570796"/>
            <a:chOff x="4202693" y="1848566"/>
            <a:chExt cx="1369210" cy="1508680"/>
          </a:xfrm>
        </p:grpSpPr>
        <p:pic>
          <p:nvPicPr>
            <p:cNvPr id="4" name="Attēls 3">
              <a:extLst>
                <a:ext uri="{FF2B5EF4-FFF2-40B4-BE49-F238E27FC236}">
                  <a16:creationId xmlns:a16="http://schemas.microsoft.com/office/drawing/2014/main" id="{4C919D61-438F-4FE1-65BD-98FF419200C4}"/>
                </a:ext>
              </a:extLst>
            </p:cNvPr>
            <p:cNvPicPr>
              <a:picLocks noChangeAspect="1"/>
            </p:cNvPicPr>
            <p:nvPr/>
          </p:nvPicPr>
          <p:blipFill>
            <a:blip r:embed="rId5"/>
            <a:stretch>
              <a:fillRect/>
            </a:stretch>
          </p:blipFill>
          <p:spPr>
            <a:xfrm>
              <a:off x="4202693" y="1848566"/>
              <a:ext cx="1369210" cy="1508680"/>
            </a:xfrm>
            <a:prstGeom prst="rect">
              <a:avLst/>
            </a:prstGeom>
          </p:spPr>
        </p:pic>
        <p:pic>
          <p:nvPicPr>
            <p:cNvPr id="5" name="Attēls 4">
              <a:extLst>
                <a:ext uri="{FF2B5EF4-FFF2-40B4-BE49-F238E27FC236}">
                  <a16:creationId xmlns:a16="http://schemas.microsoft.com/office/drawing/2014/main" id="{9C2FFC17-7166-FE80-3C2C-E69ED9BF3F9C}"/>
                </a:ext>
              </a:extLst>
            </p:cNvPr>
            <p:cNvPicPr>
              <a:picLocks noChangeAspect="1"/>
            </p:cNvPicPr>
            <p:nvPr/>
          </p:nvPicPr>
          <p:blipFill>
            <a:blip r:embed="rId9"/>
            <a:stretch>
              <a:fillRect/>
            </a:stretch>
          </p:blipFill>
          <p:spPr>
            <a:xfrm>
              <a:off x="4511040" y="2148080"/>
              <a:ext cx="802958" cy="798001"/>
            </a:xfrm>
            <a:prstGeom prst="rect">
              <a:avLst/>
            </a:prstGeom>
          </p:spPr>
        </p:pic>
      </p:grpSp>
    </p:spTree>
    <p:extLst>
      <p:ext uri="{BB962C8B-B14F-4D97-AF65-F5344CB8AC3E}">
        <p14:creationId xmlns:p14="http://schemas.microsoft.com/office/powerpoint/2010/main" val="3659067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a:spLocks/>
          </p:cNvSpPr>
          <p:nvPr/>
        </p:nvSpPr>
        <p:spPr bwMode="auto">
          <a:xfrm>
            <a:off x="2349500" y="354873"/>
            <a:ext cx="7012214"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a:defRPr/>
            </a:pPr>
            <a:r>
              <a:rPr lang="lv-LV" altLang="pl-PL" sz="3200" u="sng" dirty="0">
                <a:solidFill>
                  <a:srgbClr val="000066"/>
                </a:solidFill>
                <a:uFill>
                  <a:solidFill>
                    <a:srgbClr val="E5002B"/>
                  </a:solidFill>
                </a:uFill>
                <a:cs typeface="Arial" panose="020B0604020202020204" pitchFamily="34" charset="0"/>
              </a:rPr>
              <a:t>F</a:t>
            </a:r>
            <a:r>
              <a:rPr lang="lv-LV" altLang="pl-PL" sz="3200" dirty="0">
                <a:solidFill>
                  <a:srgbClr val="000066"/>
                </a:solidFill>
                <a:cs typeface="Arial" panose="020B0604020202020204" pitchFamily="34" charset="0"/>
              </a:rPr>
              <a:t>inansējums</a:t>
            </a:r>
            <a:endParaRPr lang="lv-LV" altLang="lv-LV" sz="3200" i="1" dirty="0">
              <a:solidFill>
                <a:srgbClr val="000066"/>
              </a:solidFill>
              <a:cs typeface="Arial" panose="020B0604020202020204" pitchFamily="34" charset="0"/>
            </a:endParaRPr>
          </a:p>
        </p:txBody>
      </p:sp>
      <p:sp>
        <p:nvSpPr>
          <p:cNvPr id="16" name="Taisnstūris 15"/>
          <p:cNvSpPr/>
          <p:nvPr/>
        </p:nvSpPr>
        <p:spPr>
          <a:xfrm>
            <a:off x="0" y="1581961"/>
            <a:ext cx="12191999" cy="5287821"/>
          </a:xfrm>
          <a:prstGeom prst="rect">
            <a:avLst/>
          </a:prstGeom>
          <a:solidFill>
            <a:srgbClr val="DEDEDE"/>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700" b="1"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Times New Roman"/>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mn-cs"/>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Times New Roman"/>
            </a:endParaRPr>
          </a:p>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800" b="0" i="0" u="none" strike="noStrike" kern="1200" cap="none" spc="0" normalizeH="0" baseline="0" noProof="0" dirty="0">
              <a:ln>
                <a:noFill/>
              </a:ln>
              <a:solidFill>
                <a:srgbClr val="F2F2F2"/>
              </a:solidFill>
              <a:effectLst/>
              <a:uLnTx/>
              <a:uFillTx/>
              <a:latin typeface="Verdana" panose="020B0604030504040204" pitchFamily="34" charset="0"/>
              <a:ea typeface="+mn-ea"/>
              <a:cs typeface="Times New Roman"/>
            </a:endParaRPr>
          </a:p>
        </p:txBody>
      </p:sp>
      <p:sp>
        <p:nvSpPr>
          <p:cNvPr id="6" name="Slaida numura vietturis 5">
            <a:extLst>
              <a:ext uri="{FF2B5EF4-FFF2-40B4-BE49-F238E27FC236}">
                <a16:creationId xmlns:a16="http://schemas.microsoft.com/office/drawing/2014/main" id="{708F798E-93A5-DE52-EBAD-8120889CA2D9}"/>
              </a:ext>
            </a:extLst>
          </p:cNvPr>
          <p:cNvSpPr>
            <a:spLocks noGrp="1"/>
          </p:cNvSpPr>
          <p:nvPr>
            <p:ph type="sldNum" sz="quarter" idx="13"/>
          </p:nvPr>
        </p:nvSpPr>
        <p:spPr/>
        <p:txBody>
          <a:bodyPr/>
          <a:lstStyle/>
          <a:p>
            <a:fld id="{084172D4-D876-4692-BC0B-164DFBBB50B5}" type="slidenum">
              <a:rPr lang="en-US" altLang="lv-LV" smtClean="0"/>
              <a:pPr/>
              <a:t>15</a:t>
            </a:fld>
            <a:endParaRPr lang="en-US" altLang="lv-LV" dirty="0"/>
          </a:p>
        </p:txBody>
      </p:sp>
      <p:sp>
        <p:nvSpPr>
          <p:cNvPr id="7" name="TextBox 6">
            <a:extLst>
              <a:ext uri="{FF2B5EF4-FFF2-40B4-BE49-F238E27FC236}">
                <a16:creationId xmlns:a16="http://schemas.microsoft.com/office/drawing/2014/main" id="{791AE850-7CC1-59B6-415D-B6C1E83AD223}"/>
              </a:ext>
            </a:extLst>
          </p:cNvPr>
          <p:cNvSpPr txBox="1"/>
          <p:nvPr/>
        </p:nvSpPr>
        <p:spPr>
          <a:xfrm>
            <a:off x="308079" y="4686308"/>
            <a:ext cx="4400155" cy="400110"/>
          </a:xfrm>
          <a:prstGeom prst="rect">
            <a:avLst/>
          </a:prstGeom>
          <a:noFill/>
        </p:spPr>
        <p:txBody>
          <a:bodyPr wrap="square" lIns="91440" tIns="45720" rIns="91440" bIns="45720" anchor="t">
            <a:spAutoFit/>
          </a:bodyPr>
          <a:lstStyle/>
          <a:p>
            <a:r>
              <a:rPr lang="lv-LV" sz="2000" b="1" dirty="0">
                <a:solidFill>
                  <a:srgbClr val="000066"/>
                </a:solidFill>
                <a:latin typeface="Verdana"/>
                <a:ea typeface="Verdana"/>
              </a:rPr>
              <a:t>ANM investīcijas budžets </a:t>
            </a:r>
            <a:endParaRPr lang="en-US" sz="2000" dirty="0"/>
          </a:p>
        </p:txBody>
      </p:sp>
      <p:sp>
        <p:nvSpPr>
          <p:cNvPr id="2" name="TextBox 1">
            <a:extLst>
              <a:ext uri="{FF2B5EF4-FFF2-40B4-BE49-F238E27FC236}">
                <a16:creationId xmlns:a16="http://schemas.microsoft.com/office/drawing/2014/main" id="{78462332-7E21-BF36-15C9-F4988CBD3D86}"/>
              </a:ext>
            </a:extLst>
          </p:cNvPr>
          <p:cNvSpPr txBox="1"/>
          <p:nvPr/>
        </p:nvSpPr>
        <p:spPr>
          <a:xfrm>
            <a:off x="6142999" y="4872158"/>
            <a:ext cx="5909911" cy="1708160"/>
          </a:xfrm>
          <a:prstGeom prst="rect">
            <a:avLst/>
          </a:prstGeom>
          <a:noFill/>
        </p:spPr>
        <p:txBody>
          <a:bodyPr wrap="square" rtlCol="0">
            <a:spAutoFit/>
          </a:bodyPr>
          <a:lstStyle/>
          <a:p>
            <a:pPr marL="285750" indent="-285750">
              <a:buFontTx/>
              <a:buChar char="-"/>
            </a:pPr>
            <a:r>
              <a:rPr lang="lv-LV" sz="1500" dirty="0">
                <a:solidFill>
                  <a:srgbClr val="000066"/>
                </a:solidFill>
                <a:latin typeface="Verdana" panose="020B0604030504040204" pitchFamily="34" charset="0"/>
                <a:ea typeface="Verdana" panose="020B0604030504040204" pitchFamily="34" charset="0"/>
              </a:rPr>
              <a:t>Sekmīgi īstenoti iepirkumi, piemēram, Budžeta plānošanas un finanšu vadības risinājuma izstrāde;</a:t>
            </a:r>
          </a:p>
          <a:p>
            <a:pPr marL="285750" indent="-285750">
              <a:buFontTx/>
              <a:buChar char="-"/>
            </a:pPr>
            <a:r>
              <a:rPr lang="lv-LV" sz="1500" dirty="0">
                <a:solidFill>
                  <a:srgbClr val="000066"/>
                </a:solidFill>
                <a:latin typeface="Verdana" panose="020B0604030504040204" pitchFamily="34" charset="0"/>
                <a:ea typeface="Verdana" panose="020B0604030504040204" pitchFamily="34" charset="0"/>
              </a:rPr>
              <a:t>Atbilstoši aktivitātēm izvēlēts līguma veids: gabaldarba, cilvēkstundu;</a:t>
            </a:r>
          </a:p>
          <a:p>
            <a:pPr marL="285750" indent="-285750">
              <a:buFontTx/>
              <a:buChar char="-"/>
            </a:pPr>
            <a:r>
              <a:rPr lang="lv-LV" sz="1500" dirty="0">
                <a:solidFill>
                  <a:srgbClr val="000066"/>
                </a:solidFill>
                <a:latin typeface="Verdana" panose="020B0604030504040204" pitchFamily="34" charset="0"/>
                <a:ea typeface="Verdana" panose="020B0604030504040204" pitchFamily="34" charset="0"/>
              </a:rPr>
              <a:t>Efektīvi pārvaldīti līgumi (34) un nodrošināta pastiprināta stundu kontrole cilvēkstundu līgumiem;</a:t>
            </a:r>
          </a:p>
          <a:p>
            <a:pPr marL="285750" indent="-285750">
              <a:buFontTx/>
              <a:buChar char="-"/>
            </a:pPr>
            <a:r>
              <a:rPr lang="lv-LV" sz="1500" noProof="0" dirty="0">
                <a:solidFill>
                  <a:srgbClr val="000066"/>
                </a:solidFill>
                <a:latin typeface="Verdana" panose="020B0604030504040204" pitchFamily="34" charset="0"/>
                <a:ea typeface="Verdana" panose="020B0604030504040204" pitchFamily="34" charset="0"/>
              </a:rPr>
              <a:t>Projektu</a:t>
            </a:r>
            <a:r>
              <a:rPr lang="fr-FR" sz="1500" dirty="0">
                <a:solidFill>
                  <a:srgbClr val="000066"/>
                </a:solidFill>
                <a:latin typeface="Verdana" panose="020B0604030504040204" pitchFamily="34" charset="0"/>
                <a:ea typeface="Verdana" panose="020B0604030504040204" pitchFamily="34" charset="0"/>
              </a:rPr>
              <a:t> un līgumu uzraudzībā (3K un 2D)</a:t>
            </a:r>
            <a:r>
              <a:rPr lang="lv-LV" sz="1500" dirty="0">
                <a:solidFill>
                  <a:srgbClr val="000066"/>
                </a:solidFill>
                <a:latin typeface="Verdana" panose="020B0604030504040204" pitchFamily="34" charset="0"/>
                <a:ea typeface="Verdana" panose="020B0604030504040204" pitchFamily="34" charset="0"/>
              </a:rPr>
              <a:t>.</a:t>
            </a:r>
            <a:endParaRPr lang="fr-FR" sz="1500" dirty="0">
              <a:solidFill>
                <a:srgbClr val="000066"/>
              </a:solidFill>
              <a:latin typeface="Verdana" panose="020B0604030504040204" pitchFamily="34" charset="0"/>
              <a:ea typeface="Verdana" panose="020B0604030504040204" pitchFamily="34" charset="0"/>
            </a:endParaRPr>
          </a:p>
        </p:txBody>
      </p:sp>
      <p:graphicFrame>
        <p:nvGraphicFramePr>
          <p:cNvPr id="9" name="Tabula 8">
            <a:extLst>
              <a:ext uri="{FF2B5EF4-FFF2-40B4-BE49-F238E27FC236}">
                <a16:creationId xmlns:a16="http://schemas.microsoft.com/office/drawing/2014/main" id="{3CD00822-351D-EC94-622C-E0EC80FFFADA}"/>
              </a:ext>
            </a:extLst>
          </p:cNvPr>
          <p:cNvGraphicFramePr>
            <a:graphicFrameLocks noGrp="1"/>
          </p:cNvGraphicFramePr>
          <p:nvPr>
            <p:extLst>
              <p:ext uri="{D42A27DB-BD31-4B8C-83A1-F6EECF244321}">
                <p14:modId xmlns:p14="http://schemas.microsoft.com/office/powerpoint/2010/main" val="4057487489"/>
              </p:ext>
            </p:extLst>
          </p:nvPr>
        </p:nvGraphicFramePr>
        <p:xfrm>
          <a:off x="308079" y="5181643"/>
          <a:ext cx="5740923" cy="1164754"/>
        </p:xfrm>
        <a:graphic>
          <a:graphicData uri="http://schemas.openxmlformats.org/drawingml/2006/table">
            <a:tbl>
              <a:tblPr firstRow="1" bandRow="1">
                <a:tableStyleId>{5C22544A-7EE6-4342-B048-85BDC9FD1C3A}</a:tableStyleId>
              </a:tblPr>
              <a:tblGrid>
                <a:gridCol w="2004520">
                  <a:extLst>
                    <a:ext uri="{9D8B030D-6E8A-4147-A177-3AD203B41FA5}">
                      <a16:colId xmlns:a16="http://schemas.microsoft.com/office/drawing/2014/main" val="217850515"/>
                    </a:ext>
                  </a:extLst>
                </a:gridCol>
                <a:gridCol w="1923222">
                  <a:extLst>
                    <a:ext uri="{9D8B030D-6E8A-4147-A177-3AD203B41FA5}">
                      <a16:colId xmlns:a16="http://schemas.microsoft.com/office/drawing/2014/main" val="1946004964"/>
                    </a:ext>
                  </a:extLst>
                </a:gridCol>
                <a:gridCol w="1813181">
                  <a:extLst>
                    <a:ext uri="{9D8B030D-6E8A-4147-A177-3AD203B41FA5}">
                      <a16:colId xmlns:a16="http://schemas.microsoft.com/office/drawing/2014/main" val="1778738607"/>
                    </a:ext>
                  </a:extLst>
                </a:gridCol>
              </a:tblGrid>
              <a:tr h="732022">
                <a:tc>
                  <a:txBody>
                    <a:bodyPr/>
                    <a:lstStyle/>
                    <a:p>
                      <a:pPr algn="ctr"/>
                      <a:r>
                        <a:rPr lang="lv-LV" sz="1500" dirty="0">
                          <a:latin typeface="Verdana" panose="020B0604030504040204" pitchFamily="34" charset="0"/>
                          <a:ea typeface="Verdana" panose="020B0604030504040204" pitchFamily="34" charset="0"/>
                        </a:rPr>
                        <a:t>Sākotnējais</a:t>
                      </a:r>
                    </a:p>
                  </a:txBody>
                  <a:tcPr anchor="ctr">
                    <a:gradFill>
                      <a:gsLst>
                        <a:gs pos="0">
                          <a:srgbClr val="840B55">
                            <a:lumMod val="99000"/>
                          </a:srgbClr>
                        </a:gs>
                        <a:gs pos="52000">
                          <a:srgbClr val="69478C"/>
                        </a:gs>
                        <a:gs pos="100000">
                          <a:srgbClr val="E5002B"/>
                        </a:gs>
                      </a:gsLst>
                      <a:lin ang="3000000" scaled="0"/>
                    </a:gradFill>
                  </a:tcPr>
                </a:tc>
                <a:tc>
                  <a:txBody>
                    <a:bodyPr/>
                    <a:lstStyle/>
                    <a:p>
                      <a:pPr algn="ctr"/>
                      <a:r>
                        <a:rPr lang="lv-LV" sz="1500" dirty="0">
                          <a:latin typeface="Verdana" panose="020B0604030504040204" pitchFamily="34" charset="0"/>
                          <a:ea typeface="Verdana" panose="020B0604030504040204" pitchFamily="34" charset="0"/>
                        </a:rPr>
                        <a:t>Grozījumi nr.1</a:t>
                      </a:r>
                    </a:p>
                  </a:txBody>
                  <a:tcPr anchor="ctr">
                    <a:gradFill>
                      <a:gsLst>
                        <a:gs pos="0">
                          <a:srgbClr val="840B55">
                            <a:lumMod val="99000"/>
                          </a:srgbClr>
                        </a:gs>
                        <a:gs pos="52000">
                          <a:srgbClr val="69478C"/>
                        </a:gs>
                        <a:gs pos="100000">
                          <a:srgbClr val="E5002B"/>
                        </a:gs>
                      </a:gsLst>
                      <a:lin ang="3000000" scaled="0"/>
                    </a:gradFill>
                  </a:tcPr>
                </a:tc>
                <a:tc>
                  <a:txBody>
                    <a:bodyPr/>
                    <a:lstStyle/>
                    <a:p>
                      <a:pPr algn="ctr"/>
                      <a:r>
                        <a:rPr lang="lv-LV" sz="1500" dirty="0">
                          <a:latin typeface="Verdana" panose="020B0604030504040204" pitchFamily="34" charset="0"/>
                          <a:ea typeface="Verdana" panose="020B0604030504040204" pitchFamily="34" charset="0"/>
                        </a:rPr>
                        <a:t>Grozījumi nr.2 (plānotie)</a:t>
                      </a:r>
                    </a:p>
                  </a:txBody>
                  <a:tcPr anchor="ctr">
                    <a:gradFill>
                      <a:gsLst>
                        <a:gs pos="0">
                          <a:srgbClr val="840B55">
                            <a:lumMod val="99000"/>
                          </a:srgbClr>
                        </a:gs>
                        <a:gs pos="52000">
                          <a:srgbClr val="69478C"/>
                        </a:gs>
                        <a:gs pos="100000">
                          <a:srgbClr val="E5002B"/>
                        </a:gs>
                      </a:gsLst>
                      <a:lin ang="3000000" scaled="0"/>
                    </a:gradFill>
                  </a:tcPr>
                </a:tc>
                <a:extLst>
                  <a:ext uri="{0D108BD9-81ED-4DB2-BD59-A6C34878D82A}">
                    <a16:rowId xmlns:a16="http://schemas.microsoft.com/office/drawing/2014/main" val="643556440"/>
                  </a:ext>
                </a:extLst>
              </a:tr>
              <a:tr h="4327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500" b="1" i="0" dirty="0">
                          <a:solidFill>
                            <a:srgbClr val="000066"/>
                          </a:solidFill>
                          <a:effectLst/>
                          <a:latin typeface="Verdana" panose="020B0604030504040204" pitchFamily="34" charset="0"/>
                          <a:ea typeface="Verdana" panose="020B0604030504040204" pitchFamily="34" charset="0"/>
                        </a:rPr>
                        <a:t>13,44 milj. EUR</a:t>
                      </a:r>
                      <a:endParaRPr lang="lv-LV" sz="1500" i="0" dirty="0">
                        <a:solidFill>
                          <a:srgbClr val="000066"/>
                        </a:solidFill>
                        <a:latin typeface="Verdana" panose="020B0604030504040204" pitchFamily="34" charset="0"/>
                        <a:ea typeface="Verdana" panose="020B0604030504040204" pitchFamily="34" charset="0"/>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500" b="1" i="0" dirty="0">
                          <a:solidFill>
                            <a:srgbClr val="000066"/>
                          </a:solidFill>
                          <a:effectLst/>
                          <a:latin typeface="Verdana" panose="020B0604030504040204" pitchFamily="34" charset="0"/>
                          <a:ea typeface="Verdana" panose="020B0604030504040204" pitchFamily="34" charset="0"/>
                        </a:rPr>
                        <a:t>10,9 milj. EUR</a:t>
                      </a:r>
                      <a:endParaRPr lang="lv-LV" sz="1500" i="0" dirty="0">
                        <a:solidFill>
                          <a:srgbClr val="000066"/>
                        </a:solidFill>
                        <a:latin typeface="Verdana" panose="020B0604030504040204" pitchFamily="34" charset="0"/>
                        <a:ea typeface="Verdana" panose="020B0604030504040204" pitchFamily="34" charset="0"/>
                      </a:endParaRPr>
                    </a:p>
                  </a:txBody>
                  <a:tcPr anchor="ctr">
                    <a:solidFill>
                      <a:schemeClr val="bg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lv-LV" sz="1500" b="1" i="0" dirty="0">
                          <a:solidFill>
                            <a:srgbClr val="000066"/>
                          </a:solidFill>
                          <a:effectLst/>
                          <a:latin typeface="Verdana" panose="020B0604030504040204" pitchFamily="34" charset="0"/>
                          <a:ea typeface="Verdana" panose="020B0604030504040204" pitchFamily="34" charset="0"/>
                        </a:rPr>
                        <a:t>10 milj. EUR</a:t>
                      </a:r>
                      <a:endParaRPr lang="lv-LV" sz="1500" i="0" dirty="0">
                        <a:solidFill>
                          <a:srgbClr val="000066"/>
                        </a:solidFill>
                        <a:latin typeface="Verdana" panose="020B0604030504040204" pitchFamily="34" charset="0"/>
                        <a:ea typeface="Verdana" panose="020B0604030504040204" pitchFamily="34" charset="0"/>
                      </a:endParaRPr>
                    </a:p>
                  </a:txBody>
                  <a:tcPr anchor="ctr">
                    <a:solidFill>
                      <a:schemeClr val="bg2"/>
                    </a:solidFill>
                  </a:tcPr>
                </a:tc>
                <a:extLst>
                  <a:ext uri="{0D108BD9-81ED-4DB2-BD59-A6C34878D82A}">
                    <a16:rowId xmlns:a16="http://schemas.microsoft.com/office/drawing/2014/main" val="2087867203"/>
                  </a:ext>
                </a:extLst>
              </a:tr>
            </a:tbl>
          </a:graphicData>
        </a:graphic>
      </p:graphicFrame>
      <p:sp>
        <p:nvSpPr>
          <p:cNvPr id="10" name="Rectangle 13">
            <a:extLst>
              <a:ext uri="{FF2B5EF4-FFF2-40B4-BE49-F238E27FC236}">
                <a16:creationId xmlns:a16="http://schemas.microsoft.com/office/drawing/2014/main" id="{1FF39312-16C9-EE47-1A37-28725FF3485D}"/>
              </a:ext>
            </a:extLst>
          </p:cNvPr>
          <p:cNvSpPr/>
          <p:nvPr/>
        </p:nvSpPr>
        <p:spPr>
          <a:xfrm>
            <a:off x="8245115" y="3809593"/>
            <a:ext cx="2233198" cy="673959"/>
          </a:xfrm>
          <a:prstGeom prst="flowChartMagneticDisk">
            <a:avLst/>
          </a:prstGeom>
          <a:solidFill>
            <a:sysClr val="window" lastClr="FFFFFF"/>
          </a:solidFill>
          <a:ln w="19050">
            <a:solidFill>
              <a:srgbClr val="000066"/>
            </a:solidFill>
          </a:ln>
          <a:effectLst/>
        </p:spPr>
        <p:txBody>
          <a:bodyPr rtlCol="0" anchor="b"/>
          <a:lstStyle/>
          <a:p>
            <a:pPr marL="0" marR="0" lvl="0" indent="0" algn="ctr" defTabSz="938213" eaLnBrk="0" fontAlgn="base" latinLnBrk="0" hangingPunct="0">
              <a:lnSpc>
                <a:spcPct val="100000"/>
              </a:lnSpc>
              <a:spcBef>
                <a:spcPct val="0"/>
              </a:spcBef>
              <a:spcAft>
                <a:spcPct val="0"/>
              </a:spcAft>
              <a:buClrTx/>
              <a:buSzTx/>
              <a:buFontTx/>
              <a:buNone/>
              <a:tabLst/>
              <a:defRPr/>
            </a:pPr>
            <a:r>
              <a:rPr kumimoji="0" lang="lv-LV" sz="1700" b="1" i="0" u="none" strike="noStrike" kern="0" cap="none" spc="0" normalizeH="0" baseline="0" noProof="0" dirty="0">
                <a:ln>
                  <a:noFill/>
                </a:ln>
                <a:solidFill>
                  <a:srgbClr val="001B6C"/>
                </a:solidFill>
                <a:effectLst/>
                <a:uLnTx/>
                <a:uFillTx/>
                <a:latin typeface="Verdana" panose="020B0604030504040204" pitchFamily="34" charset="0"/>
                <a:ea typeface="Verdana" panose="020B0604030504040204" pitchFamily="34" charset="0"/>
                <a:cs typeface="+mn-cs"/>
              </a:rPr>
              <a:t>Pārdales/PP</a:t>
            </a:r>
            <a:endParaRPr kumimoji="0" lang="en-US" sz="1700" b="1" i="0" u="none" strike="noStrike" kern="0" cap="none" spc="0" normalizeH="0" baseline="0" noProof="0" dirty="0">
              <a:ln>
                <a:noFill/>
              </a:ln>
              <a:solidFill>
                <a:srgbClr val="001B6C"/>
              </a:solidFill>
              <a:effectLst/>
              <a:uLnTx/>
              <a:uFillTx/>
              <a:latin typeface="Verdana" panose="020B0604030504040204" pitchFamily="34" charset="0"/>
              <a:ea typeface="Verdana" panose="020B0604030504040204" pitchFamily="34" charset="0"/>
              <a:cs typeface="+mn-cs"/>
            </a:endParaRPr>
          </a:p>
        </p:txBody>
      </p:sp>
      <p:sp>
        <p:nvSpPr>
          <p:cNvPr id="11" name="Rectangle 9">
            <a:extLst>
              <a:ext uri="{FF2B5EF4-FFF2-40B4-BE49-F238E27FC236}">
                <a16:creationId xmlns:a16="http://schemas.microsoft.com/office/drawing/2014/main" id="{E142487A-2436-2036-87C2-B07ACD936EB2}"/>
              </a:ext>
            </a:extLst>
          </p:cNvPr>
          <p:cNvSpPr/>
          <p:nvPr/>
        </p:nvSpPr>
        <p:spPr>
          <a:xfrm>
            <a:off x="5026400" y="3809593"/>
            <a:ext cx="2233198" cy="673959"/>
          </a:xfrm>
          <a:prstGeom prst="flowChartMagneticDisk">
            <a:avLst/>
          </a:prstGeom>
          <a:solidFill>
            <a:sysClr val="window" lastClr="FFFFFF"/>
          </a:solidFill>
          <a:ln w="19050">
            <a:solidFill>
              <a:srgbClr val="000066"/>
            </a:solidFill>
          </a:ln>
          <a:effectLst/>
        </p:spPr>
        <p:txBody>
          <a:bodyPr rtlCol="0" anchor="b"/>
          <a:lstStyle/>
          <a:p>
            <a:pPr marL="0" marR="0" lvl="0" indent="0" algn="ctr" defTabSz="938213" eaLnBrk="0" fontAlgn="base" latinLnBrk="0" hangingPunct="0">
              <a:lnSpc>
                <a:spcPct val="100000"/>
              </a:lnSpc>
              <a:spcBef>
                <a:spcPct val="0"/>
              </a:spcBef>
              <a:spcAft>
                <a:spcPct val="0"/>
              </a:spcAft>
              <a:buClrTx/>
              <a:buSzTx/>
              <a:buFontTx/>
              <a:buNone/>
              <a:tabLst/>
              <a:defRPr/>
            </a:pPr>
            <a:r>
              <a:rPr kumimoji="0" lang="lv-LV" sz="1700" b="1" i="0" u="none" strike="noStrike" kern="0" cap="none" spc="0" normalizeH="0" baseline="0" noProof="0" dirty="0">
                <a:ln>
                  <a:noFill/>
                </a:ln>
                <a:solidFill>
                  <a:srgbClr val="001B6C"/>
                </a:solidFill>
                <a:effectLst/>
                <a:uLnTx/>
                <a:uFillTx/>
                <a:latin typeface="Verdana" panose="020B0604030504040204" pitchFamily="34" charset="0"/>
                <a:ea typeface="Verdana" panose="020B0604030504040204" pitchFamily="34" charset="0"/>
                <a:cs typeface="+mn-cs"/>
              </a:rPr>
              <a:t>PP</a:t>
            </a:r>
            <a:endParaRPr kumimoji="0" lang="en-US" sz="1700" b="1" i="0" u="none" strike="noStrike" kern="0" cap="none" spc="0" normalizeH="0" baseline="0" noProof="0" dirty="0">
              <a:ln>
                <a:noFill/>
              </a:ln>
              <a:solidFill>
                <a:srgbClr val="001B6C"/>
              </a:solidFill>
              <a:effectLst/>
              <a:uLnTx/>
              <a:uFillTx/>
              <a:latin typeface="Verdana" panose="020B0604030504040204" pitchFamily="34" charset="0"/>
              <a:ea typeface="Verdana" panose="020B0604030504040204" pitchFamily="34" charset="0"/>
              <a:cs typeface="+mn-cs"/>
            </a:endParaRPr>
          </a:p>
        </p:txBody>
      </p:sp>
      <p:sp>
        <p:nvSpPr>
          <p:cNvPr id="12" name="Rectangle 8">
            <a:extLst>
              <a:ext uri="{FF2B5EF4-FFF2-40B4-BE49-F238E27FC236}">
                <a16:creationId xmlns:a16="http://schemas.microsoft.com/office/drawing/2014/main" id="{3114C0A9-BA99-76FD-9988-9CF9C83700E5}"/>
              </a:ext>
            </a:extLst>
          </p:cNvPr>
          <p:cNvSpPr/>
          <p:nvPr/>
        </p:nvSpPr>
        <p:spPr>
          <a:xfrm>
            <a:off x="2121552" y="3809594"/>
            <a:ext cx="2113976" cy="673959"/>
          </a:xfrm>
          <a:prstGeom prst="flowChartMagneticDisk">
            <a:avLst/>
          </a:prstGeom>
          <a:solidFill>
            <a:sysClr val="window" lastClr="FFFFFF"/>
          </a:solidFill>
          <a:ln w="19050">
            <a:solidFill>
              <a:srgbClr val="000066"/>
            </a:solidFill>
          </a:ln>
          <a:effectLst/>
        </p:spPr>
        <p:txBody>
          <a:bodyPr rtlCol="0" anchor="b"/>
          <a:lstStyle/>
          <a:p>
            <a:pPr marL="0" marR="0" lvl="0" indent="0" algn="ctr" defTabSz="938213" eaLnBrk="0" fontAlgn="base" latinLnBrk="0" hangingPunct="0">
              <a:lnSpc>
                <a:spcPct val="100000"/>
              </a:lnSpc>
              <a:spcBef>
                <a:spcPct val="0"/>
              </a:spcBef>
              <a:spcAft>
                <a:spcPct val="0"/>
              </a:spcAft>
              <a:buClrTx/>
              <a:buSzTx/>
              <a:buFontTx/>
              <a:buNone/>
              <a:tabLst/>
              <a:defRPr/>
            </a:pPr>
            <a:r>
              <a:rPr kumimoji="0" lang="lv-LV" sz="1700" b="1" i="0" u="none" strike="noStrike" kern="0" cap="none" spc="0" normalizeH="0" baseline="0" noProof="0">
                <a:ln>
                  <a:noFill/>
                </a:ln>
                <a:solidFill>
                  <a:srgbClr val="001B6C"/>
                </a:solidFill>
                <a:effectLst/>
                <a:uLnTx/>
                <a:uFillTx/>
                <a:latin typeface="Verdana" panose="020B0604030504040204" pitchFamily="34" charset="0"/>
                <a:ea typeface="Verdana" panose="020B0604030504040204" pitchFamily="34" charset="0"/>
                <a:cs typeface="+mn-cs"/>
              </a:rPr>
              <a:t>ANM/PP</a:t>
            </a:r>
            <a:endParaRPr kumimoji="0" lang="en-US" sz="1700" b="1" i="0" u="none" strike="noStrike" kern="0" cap="none" spc="0" normalizeH="0" baseline="0" noProof="0">
              <a:ln>
                <a:noFill/>
              </a:ln>
              <a:solidFill>
                <a:srgbClr val="001B6C"/>
              </a:solidFill>
              <a:effectLst/>
              <a:uLnTx/>
              <a:uFillTx/>
              <a:latin typeface="Verdana" panose="020B0604030504040204" pitchFamily="34" charset="0"/>
              <a:ea typeface="Verdana" panose="020B0604030504040204" pitchFamily="34" charset="0"/>
              <a:cs typeface="+mn-cs"/>
            </a:endParaRPr>
          </a:p>
        </p:txBody>
      </p:sp>
      <p:graphicFrame>
        <p:nvGraphicFramePr>
          <p:cNvPr id="14" name="Shēma 13">
            <a:extLst>
              <a:ext uri="{FF2B5EF4-FFF2-40B4-BE49-F238E27FC236}">
                <a16:creationId xmlns:a16="http://schemas.microsoft.com/office/drawing/2014/main" id="{75E8AF46-FAC2-25F1-FFA1-E6E615CEDC7C}"/>
              </a:ext>
            </a:extLst>
          </p:cNvPr>
          <p:cNvGraphicFramePr/>
          <p:nvPr>
            <p:extLst>
              <p:ext uri="{D42A27DB-BD31-4B8C-83A1-F6EECF244321}">
                <p14:modId xmlns:p14="http://schemas.microsoft.com/office/powerpoint/2010/main" val="3897326221"/>
              </p:ext>
            </p:extLst>
          </p:nvPr>
        </p:nvGraphicFramePr>
        <p:xfrm>
          <a:off x="1650102" y="1660934"/>
          <a:ext cx="8985794" cy="2282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73765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Brīvforma 11">
            <a:extLst>
              <a:ext uri="{FF2B5EF4-FFF2-40B4-BE49-F238E27FC236}">
                <a16:creationId xmlns:a16="http://schemas.microsoft.com/office/drawing/2014/main" id="{079EFD40-C7EF-CC93-54E0-4BBA5364A0A5}"/>
              </a:ext>
            </a:extLst>
          </p:cNvPr>
          <p:cNvSpPr/>
          <p:nvPr/>
        </p:nvSpPr>
        <p:spPr>
          <a:xfrm>
            <a:off x="7807670" y="2044967"/>
            <a:ext cx="4238739" cy="4201533"/>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DEDEDE"/>
          </a:solidFill>
          <a:ln>
            <a:solidFill>
              <a:srgbClr val="00006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2152" tIns="302152" rIns="302152" bIns="302152" numCol="1" spcCol="1270" anchor="ctr" anchorCtr="0">
            <a:noAutofit/>
          </a:bodyPr>
          <a:lstStyle/>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15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Times New Roman"/>
            </a:endParaRPr>
          </a:p>
        </p:txBody>
      </p:sp>
      <p:sp>
        <p:nvSpPr>
          <p:cNvPr id="11" name="Brīvforma 11">
            <a:extLst>
              <a:ext uri="{FF2B5EF4-FFF2-40B4-BE49-F238E27FC236}">
                <a16:creationId xmlns:a16="http://schemas.microsoft.com/office/drawing/2014/main" id="{D4392355-6F22-A6B8-8907-19A294991365}"/>
              </a:ext>
            </a:extLst>
          </p:cNvPr>
          <p:cNvSpPr/>
          <p:nvPr/>
        </p:nvSpPr>
        <p:spPr>
          <a:xfrm>
            <a:off x="3881131" y="2142604"/>
            <a:ext cx="4318997" cy="4195579"/>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DEDEDE"/>
          </a:solidFill>
          <a:ln>
            <a:solidFill>
              <a:srgbClr val="00006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2152" tIns="302152" rIns="302152" bIns="302152" numCol="1" spcCol="1270" anchor="ctr" anchorCtr="0">
            <a:noAutofit/>
          </a:bodyPr>
          <a:lstStyle/>
          <a:p>
            <a:pPr marL="0" marR="0" lvl="0" indent="0" algn="ctr" defTabSz="938213" rtl="0" eaLnBrk="1" fontAlgn="base" latinLnBrk="0" hangingPunct="1">
              <a:lnSpc>
                <a:spcPct val="100000"/>
              </a:lnSpc>
              <a:spcBef>
                <a:spcPct val="0"/>
              </a:spcBef>
              <a:spcAft>
                <a:spcPct val="0"/>
              </a:spcAft>
              <a:buClrTx/>
              <a:buSzTx/>
              <a:buFontTx/>
              <a:buNone/>
              <a:tabLst/>
              <a:defRPr/>
            </a:pPr>
            <a:endParaRPr kumimoji="0" lang="lv-LV" sz="2000" b="0" i="0" u="none" strike="noStrike" kern="1200" cap="none" spc="0" normalizeH="0" baseline="0" noProof="0" dirty="0">
              <a:ln>
                <a:noFill/>
              </a:ln>
              <a:solidFill>
                <a:srgbClr val="000066"/>
              </a:solidFill>
              <a:effectLst/>
              <a:uLnTx/>
              <a:uFillTx/>
              <a:latin typeface="Verdana"/>
              <a:ea typeface="Verdana"/>
              <a:cs typeface="Times New Roman"/>
            </a:endParaRPr>
          </a:p>
        </p:txBody>
      </p:sp>
      <p:sp>
        <p:nvSpPr>
          <p:cNvPr id="10" name="Brīvforma 10">
            <a:extLst>
              <a:ext uri="{FF2B5EF4-FFF2-40B4-BE49-F238E27FC236}">
                <a16:creationId xmlns:a16="http://schemas.microsoft.com/office/drawing/2014/main" id="{D6206FE5-EA24-CCAD-7B8E-4FD664E26E98}"/>
              </a:ext>
            </a:extLst>
          </p:cNvPr>
          <p:cNvSpPr/>
          <p:nvPr/>
        </p:nvSpPr>
        <p:spPr>
          <a:xfrm>
            <a:off x="105156" y="2044968"/>
            <a:ext cx="4342425" cy="4279632"/>
          </a:xfrm>
          <a:custGeom>
            <a:avLst/>
            <a:gdLst>
              <a:gd name="connsiteX0" fmla="*/ 0 w 1811734"/>
              <a:gd name="connsiteY0" fmla="*/ 905867 h 1811734"/>
              <a:gd name="connsiteX1" fmla="*/ 905867 w 1811734"/>
              <a:gd name="connsiteY1" fmla="*/ 0 h 1811734"/>
              <a:gd name="connsiteX2" fmla="*/ 1811734 w 1811734"/>
              <a:gd name="connsiteY2" fmla="*/ 905867 h 1811734"/>
              <a:gd name="connsiteX3" fmla="*/ 905867 w 1811734"/>
              <a:gd name="connsiteY3" fmla="*/ 1811734 h 1811734"/>
              <a:gd name="connsiteX4" fmla="*/ 0 w 1811734"/>
              <a:gd name="connsiteY4" fmla="*/ 905867 h 1811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1734" h="1811734">
                <a:moveTo>
                  <a:pt x="0" y="905867"/>
                </a:moveTo>
                <a:cubicBezTo>
                  <a:pt x="0" y="405570"/>
                  <a:pt x="405570" y="0"/>
                  <a:pt x="905867" y="0"/>
                </a:cubicBezTo>
                <a:cubicBezTo>
                  <a:pt x="1406164" y="0"/>
                  <a:pt x="1811734" y="405570"/>
                  <a:pt x="1811734" y="905867"/>
                </a:cubicBezTo>
                <a:cubicBezTo>
                  <a:pt x="1811734" y="1406164"/>
                  <a:pt x="1406164" y="1811734"/>
                  <a:pt x="905867" y="1811734"/>
                </a:cubicBezTo>
                <a:cubicBezTo>
                  <a:pt x="405570" y="1811734"/>
                  <a:pt x="0" y="1406164"/>
                  <a:pt x="0" y="905867"/>
                </a:cubicBezTo>
                <a:close/>
              </a:path>
            </a:pathLst>
          </a:custGeom>
          <a:solidFill>
            <a:srgbClr val="DEDEDE"/>
          </a:solidFill>
          <a:ln>
            <a:solidFill>
              <a:srgbClr val="000066"/>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2152" tIns="302152" rIns="302152" bIns="302152" numCol="1" spcCol="1270" anchor="ctr" anchorCtr="0">
            <a:no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0" i="0" u="none" strike="noStrike" kern="1200" cap="none" spc="0" normalizeH="0" baseline="0" noProof="0" dirty="0">
              <a:ln>
                <a:noFill/>
              </a:ln>
              <a:solidFill>
                <a:srgbClr val="000066"/>
              </a:solidFill>
              <a:effectLst/>
              <a:uLnTx/>
              <a:uFillTx/>
              <a:latin typeface="Verdana"/>
              <a:ea typeface="Verdana"/>
              <a:cs typeface="+mn-lt"/>
            </a:endParaRP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0" i="0" u="none" strike="noStrike" kern="1200" cap="none" spc="0" normalizeH="0" baseline="0" noProof="0" dirty="0">
              <a:ln>
                <a:noFill/>
              </a:ln>
              <a:solidFill>
                <a:srgbClr val="000066"/>
              </a:solidFill>
              <a:effectLst/>
              <a:uLnTx/>
              <a:uFillTx/>
              <a:latin typeface="Verdana"/>
              <a:ea typeface="Verdana"/>
              <a:cs typeface="+mn-lt"/>
            </a:endParaRP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600" b="0" i="0" u="none" strike="noStrike" kern="1200" cap="none" spc="0" normalizeH="0" baseline="0" noProof="0" dirty="0">
              <a:ln>
                <a:noFill/>
              </a:ln>
              <a:solidFill>
                <a:srgbClr val="000066"/>
              </a:solidFill>
              <a:effectLst/>
              <a:uLnTx/>
              <a:uFillTx/>
              <a:latin typeface="Verdana"/>
              <a:ea typeface="Verdana"/>
              <a:cs typeface="+mn-lt"/>
            </a:endParaRPr>
          </a:p>
        </p:txBody>
      </p:sp>
      <p:sp>
        <p:nvSpPr>
          <p:cNvPr id="6" name="Slaida numura vietturis 5">
            <a:extLst>
              <a:ext uri="{FF2B5EF4-FFF2-40B4-BE49-F238E27FC236}">
                <a16:creationId xmlns:a16="http://schemas.microsoft.com/office/drawing/2014/main" id="{7DFF7666-FE63-BA2C-A04A-1D4118BF11A1}"/>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4F8D1E0-BA0E-4823-BBAF-9B78F8F9B118}" type="slidenum">
              <a:rPr kumimoji="0" lang="en-US" altLang="lv-LV" sz="700" b="0" i="0" u="none" strike="noStrike" kern="1200" cap="none" spc="0" normalizeH="0" baseline="0" noProof="0" smtClean="0">
                <a:ln>
                  <a:noFill/>
                </a:ln>
                <a:solidFill>
                  <a:srgbClr val="898989"/>
                </a:solidFill>
                <a:effectLst/>
                <a:uLnTx/>
                <a:uFillTx/>
                <a:ea typeface="Verdana" panose="020B0604030504040204" pitchFamily="34" charset="0"/>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16</a:t>
            </a:fld>
            <a:endParaRPr kumimoji="0" lang="en-US" altLang="lv-LV" sz="700" b="0" i="0" u="none" strike="noStrike" kern="1200" cap="none" spc="0" normalizeH="0" baseline="0" noProof="0" dirty="0">
              <a:ln>
                <a:noFill/>
              </a:ln>
              <a:solidFill>
                <a:srgbClr val="898989"/>
              </a:solidFill>
              <a:effectLst/>
              <a:uLnTx/>
              <a:uFillTx/>
              <a:ea typeface="Verdana" panose="020B0604030504040204" pitchFamily="34" charset="0"/>
              <a:cs typeface="Arial" panose="020B0604020202020204" pitchFamily="34" charset="0"/>
            </a:endParaRPr>
          </a:p>
        </p:txBody>
      </p:sp>
      <p:sp>
        <p:nvSpPr>
          <p:cNvPr id="7" name="Title 1">
            <a:extLst>
              <a:ext uri="{FF2B5EF4-FFF2-40B4-BE49-F238E27FC236}">
                <a16:creationId xmlns:a16="http://schemas.microsoft.com/office/drawing/2014/main" id="{760E8553-4BAF-B626-5057-06D75F05AEE8}"/>
              </a:ext>
            </a:extLst>
          </p:cNvPr>
          <p:cNvSpPr txBox="1">
            <a:spLocks/>
          </p:cNvSpPr>
          <p:nvPr/>
        </p:nvSpPr>
        <p:spPr bwMode="auto">
          <a:xfrm>
            <a:off x="2458275" y="496889"/>
            <a:ext cx="6904038" cy="733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marL="0" marR="0" lvl="0" indent="0" algn="l" defTabSz="703263" rtl="0" eaLnBrk="0" fontAlgn="base" latinLnBrk="0" hangingPunct="0">
              <a:lnSpc>
                <a:spcPct val="100000"/>
              </a:lnSpc>
              <a:spcBef>
                <a:spcPct val="0"/>
              </a:spcBef>
              <a:spcAft>
                <a:spcPct val="0"/>
              </a:spcAft>
              <a:buClrTx/>
              <a:buSzTx/>
              <a:buFontTx/>
              <a:buNone/>
              <a:tabLst/>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K</a:t>
            </a:r>
            <a:r>
              <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a:ea typeface="Verdana"/>
                <a:cs typeface="Arial"/>
              </a:rPr>
              <a:t>omanda un iesaistītie</a:t>
            </a: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 </a:t>
            </a:r>
            <a:endPar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panose="020B0604030504040204" pitchFamily="34" charset="0"/>
              <a:ea typeface="Verdana" panose="020B0604030504040204" pitchFamily="34" charset="0"/>
              <a:cs typeface="Arial" panose="020B0604020202020204" pitchFamily="34" charset="0"/>
            </a:endParaRPr>
          </a:p>
        </p:txBody>
      </p:sp>
      <p:grpSp>
        <p:nvGrpSpPr>
          <p:cNvPr id="2" name="Grupa 1"/>
          <p:cNvGrpSpPr/>
          <p:nvPr/>
        </p:nvGrpSpPr>
        <p:grpSpPr>
          <a:xfrm>
            <a:off x="138603" y="2106151"/>
            <a:ext cx="4265408" cy="4079164"/>
            <a:chOff x="666451" y="2623877"/>
            <a:chExt cx="3710903" cy="3548870"/>
          </a:xfrm>
        </p:grpSpPr>
        <p:sp>
          <p:nvSpPr>
            <p:cNvPr id="4" name="Brīvforma 3"/>
            <p:cNvSpPr/>
            <p:nvPr/>
          </p:nvSpPr>
          <p:spPr>
            <a:xfrm>
              <a:off x="1825705" y="3735627"/>
              <a:ext cx="1276261" cy="1258168"/>
            </a:xfrm>
            <a:custGeom>
              <a:avLst/>
              <a:gdLst>
                <a:gd name="connsiteX0" fmla="*/ 0 w 1109034"/>
                <a:gd name="connsiteY0" fmla="*/ 547649 h 1095298"/>
                <a:gd name="connsiteX1" fmla="*/ 554517 w 1109034"/>
                <a:gd name="connsiteY1" fmla="*/ 0 h 1095298"/>
                <a:gd name="connsiteX2" fmla="*/ 1109034 w 1109034"/>
                <a:gd name="connsiteY2" fmla="*/ 547649 h 1095298"/>
                <a:gd name="connsiteX3" fmla="*/ 554517 w 1109034"/>
                <a:gd name="connsiteY3" fmla="*/ 1095298 h 1095298"/>
                <a:gd name="connsiteX4" fmla="*/ 0 w 1109034"/>
                <a:gd name="connsiteY4" fmla="*/ 547649 h 1095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9034" h="1095298">
                  <a:moveTo>
                    <a:pt x="0" y="547649"/>
                  </a:moveTo>
                  <a:cubicBezTo>
                    <a:pt x="0" y="245191"/>
                    <a:pt x="248266" y="0"/>
                    <a:pt x="554517" y="0"/>
                  </a:cubicBezTo>
                  <a:cubicBezTo>
                    <a:pt x="860768" y="0"/>
                    <a:pt x="1109034" y="245191"/>
                    <a:pt x="1109034" y="547649"/>
                  </a:cubicBezTo>
                  <a:cubicBezTo>
                    <a:pt x="1109034" y="850107"/>
                    <a:pt x="860768" y="1095298"/>
                    <a:pt x="554517" y="1095298"/>
                  </a:cubicBezTo>
                  <a:cubicBezTo>
                    <a:pt x="248266" y="1095298"/>
                    <a:pt x="0" y="850107"/>
                    <a:pt x="0" y="547649"/>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500" dirty="0">
                  <a:solidFill>
                    <a:prstClr val="white"/>
                  </a:solidFill>
                  <a:latin typeface="Verdana" panose="020B0604030504040204" pitchFamily="34" charset="0"/>
                  <a:ea typeface="Verdana" panose="020B0604030504040204" pitchFamily="34" charset="0"/>
                </a:rPr>
                <a:t>16 projekti</a:t>
              </a:r>
              <a:br>
                <a:rPr lang="lv-LV" sz="1500" dirty="0">
                  <a:solidFill>
                    <a:prstClr val="white"/>
                  </a:solidFill>
                  <a:latin typeface="Verdana" panose="020B0604030504040204" pitchFamily="34" charset="0"/>
                  <a:ea typeface="Verdana" panose="020B0604030504040204" pitchFamily="34" charset="0"/>
                </a:rPr>
              </a:br>
              <a:r>
                <a:rPr lang="lv-LV" sz="1500" dirty="0">
                  <a:solidFill>
                    <a:prstClr val="white"/>
                  </a:solidFill>
                  <a:latin typeface="Verdana" panose="020B0604030504040204" pitchFamily="34" charset="0"/>
                  <a:ea typeface="Verdana" panose="020B0604030504040204" pitchFamily="34" charset="0"/>
                </a:rPr>
                <a:t>9 PV</a:t>
              </a:r>
            </a:p>
          </p:txBody>
        </p:sp>
        <p:sp>
          <p:nvSpPr>
            <p:cNvPr id="5" name="Brīvforma 4"/>
            <p:cNvSpPr/>
            <p:nvPr/>
          </p:nvSpPr>
          <p:spPr>
            <a:xfrm rot="16200000">
              <a:off x="2175286" y="3484694"/>
              <a:ext cx="592406" cy="13778"/>
            </a:xfrm>
            <a:custGeom>
              <a:avLst/>
              <a:gdLst>
                <a:gd name="connsiteX0" fmla="*/ 0 w 592406"/>
                <a:gd name="connsiteY0" fmla="*/ 6889 h 13778"/>
                <a:gd name="connsiteX1" fmla="*/ 592406 w 592406"/>
                <a:gd name="connsiteY1" fmla="*/ 6889 h 13778"/>
              </a:gdLst>
              <a:ahLst/>
              <a:cxnLst>
                <a:cxn ang="0">
                  <a:pos x="connsiteX0" y="connsiteY0"/>
                </a:cxn>
                <a:cxn ang="0">
                  <a:pos x="connsiteX1" y="connsiteY1"/>
                </a:cxn>
              </a:cxnLst>
              <a:rect l="l" t="t" r="r" b="b"/>
              <a:pathLst>
                <a:path w="592406" h="13778">
                  <a:moveTo>
                    <a:pt x="0" y="6889"/>
                  </a:moveTo>
                  <a:lnTo>
                    <a:pt x="592406"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13" name="Brīvforma 12"/>
            <p:cNvSpPr/>
            <p:nvPr/>
          </p:nvSpPr>
          <p:spPr>
            <a:xfrm>
              <a:off x="2185738" y="2623877"/>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ANM</a:t>
              </a:r>
            </a:p>
          </p:txBody>
        </p:sp>
        <p:sp>
          <p:nvSpPr>
            <p:cNvPr id="14" name="Brīvforma 13"/>
            <p:cNvSpPr/>
            <p:nvPr/>
          </p:nvSpPr>
          <p:spPr>
            <a:xfrm rot="17550000">
              <a:off x="2498898" y="3548471"/>
              <a:ext cx="591416" cy="13778"/>
            </a:xfrm>
            <a:custGeom>
              <a:avLst/>
              <a:gdLst>
                <a:gd name="connsiteX0" fmla="*/ 0 w 591416"/>
                <a:gd name="connsiteY0" fmla="*/ 6889 h 13778"/>
                <a:gd name="connsiteX1" fmla="*/ 591416 w 591416"/>
                <a:gd name="connsiteY1" fmla="*/ 6889 h 13778"/>
              </a:gdLst>
              <a:ahLst/>
              <a:cxnLst>
                <a:cxn ang="0">
                  <a:pos x="connsiteX0" y="connsiteY0"/>
                </a:cxn>
                <a:cxn ang="0">
                  <a:pos x="connsiteX1" y="connsiteY1"/>
                </a:cxn>
              </a:cxnLst>
              <a:rect l="l" t="t" r="r" b="b"/>
              <a:pathLst>
                <a:path w="591416" h="13778">
                  <a:moveTo>
                    <a:pt x="0" y="6889"/>
                  </a:moveTo>
                  <a:lnTo>
                    <a:pt x="591416"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15" name="Brīvforma 14"/>
            <p:cNvSpPr/>
            <p:nvPr/>
          </p:nvSpPr>
          <p:spPr>
            <a:xfrm>
              <a:off x="2584848" y="3156960"/>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BPFVR</a:t>
              </a:r>
            </a:p>
          </p:txBody>
        </p:sp>
        <p:sp>
          <p:nvSpPr>
            <p:cNvPr id="17" name="Brīvforma 16"/>
            <p:cNvSpPr/>
            <p:nvPr/>
          </p:nvSpPr>
          <p:spPr>
            <a:xfrm rot="18900000">
              <a:off x="2774883" y="3730650"/>
              <a:ext cx="589004" cy="13778"/>
            </a:xfrm>
            <a:custGeom>
              <a:avLst/>
              <a:gdLst>
                <a:gd name="connsiteX0" fmla="*/ 0 w 589004"/>
                <a:gd name="connsiteY0" fmla="*/ 6889 h 13778"/>
                <a:gd name="connsiteX1" fmla="*/ 589004 w 589004"/>
                <a:gd name="connsiteY1" fmla="*/ 6889 h 13778"/>
              </a:gdLst>
              <a:ahLst/>
              <a:cxnLst>
                <a:cxn ang="0">
                  <a:pos x="connsiteX0" y="connsiteY0"/>
                </a:cxn>
                <a:cxn ang="0">
                  <a:pos x="connsiteX1" y="connsiteY1"/>
                </a:cxn>
              </a:cxnLst>
              <a:rect l="l" t="t" r="r" b="b"/>
              <a:pathLst>
                <a:path w="589004" h="13778">
                  <a:moveTo>
                    <a:pt x="0" y="6889"/>
                  </a:moveTo>
                  <a:lnTo>
                    <a:pt x="589004"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18" name="Brīvforma 17"/>
            <p:cNvSpPr/>
            <p:nvPr/>
          </p:nvSpPr>
          <p:spPr>
            <a:xfrm>
              <a:off x="3048621" y="4533245"/>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Procesi</a:t>
              </a:r>
            </a:p>
          </p:txBody>
        </p:sp>
        <p:sp>
          <p:nvSpPr>
            <p:cNvPr id="19" name="Brīvforma 18"/>
            <p:cNvSpPr/>
            <p:nvPr/>
          </p:nvSpPr>
          <p:spPr>
            <a:xfrm rot="20250000">
              <a:off x="2960527" y="4004499"/>
              <a:ext cx="586560" cy="13778"/>
            </a:xfrm>
            <a:custGeom>
              <a:avLst/>
              <a:gdLst>
                <a:gd name="connsiteX0" fmla="*/ 0 w 586560"/>
                <a:gd name="connsiteY0" fmla="*/ 6889 h 13778"/>
                <a:gd name="connsiteX1" fmla="*/ 586560 w 586560"/>
                <a:gd name="connsiteY1" fmla="*/ 6889 h 13778"/>
              </a:gdLst>
              <a:ahLst/>
              <a:cxnLst>
                <a:cxn ang="0">
                  <a:pos x="connsiteX0" y="connsiteY0"/>
                </a:cxn>
                <a:cxn ang="0">
                  <a:pos x="connsiteX1" y="connsiteY1"/>
                </a:cxn>
              </a:cxnLst>
              <a:rect l="l" t="t" r="r" b="b"/>
              <a:pathLst>
                <a:path w="586560" h="13778">
                  <a:moveTo>
                    <a:pt x="0" y="6889"/>
                  </a:moveTo>
                  <a:lnTo>
                    <a:pt x="586560"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20" name="Brīvforma 19"/>
            <p:cNvSpPr/>
            <p:nvPr/>
          </p:nvSpPr>
          <p:spPr>
            <a:xfrm>
              <a:off x="3062975" y="3751278"/>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i="1" dirty="0">
                  <a:solidFill>
                    <a:prstClr val="white"/>
                  </a:solidFill>
                  <a:latin typeface="Verdana" panose="020B0604030504040204" pitchFamily="34" charset="0"/>
                  <a:ea typeface="Verdana" panose="020B0604030504040204" pitchFamily="34" charset="0"/>
                </a:rPr>
                <a:t>Horizon</a:t>
              </a:r>
            </a:p>
          </p:txBody>
        </p:sp>
        <p:sp>
          <p:nvSpPr>
            <p:cNvPr id="21" name="Brīvforma 20"/>
            <p:cNvSpPr/>
            <p:nvPr/>
          </p:nvSpPr>
          <p:spPr>
            <a:xfrm rot="21516091">
              <a:off x="3025747" y="4307690"/>
              <a:ext cx="600100" cy="13778"/>
            </a:xfrm>
            <a:custGeom>
              <a:avLst/>
              <a:gdLst>
                <a:gd name="connsiteX0" fmla="*/ 0 w 600100"/>
                <a:gd name="connsiteY0" fmla="*/ 6889 h 13778"/>
                <a:gd name="connsiteX1" fmla="*/ 600100 w 600100"/>
                <a:gd name="connsiteY1" fmla="*/ 6889 h 13778"/>
              </a:gdLst>
              <a:ahLst/>
              <a:cxnLst>
                <a:cxn ang="0">
                  <a:pos x="connsiteX0" y="connsiteY0"/>
                </a:cxn>
                <a:cxn ang="0">
                  <a:pos x="connsiteX1" y="connsiteY1"/>
                </a:cxn>
              </a:cxnLst>
              <a:rect l="l" t="t" r="r" b="b"/>
              <a:pathLst>
                <a:path w="600100" h="13778">
                  <a:moveTo>
                    <a:pt x="0" y="6889"/>
                  </a:moveTo>
                  <a:lnTo>
                    <a:pt x="600100"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22" name="Brīvforma 21"/>
            <p:cNvSpPr/>
            <p:nvPr/>
          </p:nvSpPr>
          <p:spPr>
            <a:xfrm>
              <a:off x="3625674" y="4042809"/>
              <a:ext cx="751680" cy="751679"/>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Juridiskais ietvars</a:t>
              </a:r>
            </a:p>
          </p:txBody>
        </p:sp>
        <p:sp>
          <p:nvSpPr>
            <p:cNvPr id="23" name="Brīvforma 22"/>
            <p:cNvSpPr/>
            <p:nvPr/>
          </p:nvSpPr>
          <p:spPr>
            <a:xfrm rot="1350000">
              <a:off x="2960527" y="4652593"/>
              <a:ext cx="586560" cy="13778"/>
            </a:xfrm>
            <a:custGeom>
              <a:avLst/>
              <a:gdLst>
                <a:gd name="connsiteX0" fmla="*/ 0 w 586560"/>
                <a:gd name="connsiteY0" fmla="*/ 6889 h 13778"/>
                <a:gd name="connsiteX1" fmla="*/ 586560 w 586560"/>
                <a:gd name="connsiteY1" fmla="*/ 6889 h 13778"/>
              </a:gdLst>
              <a:ahLst/>
              <a:cxnLst>
                <a:cxn ang="0">
                  <a:pos x="connsiteX0" y="connsiteY0"/>
                </a:cxn>
                <a:cxn ang="0">
                  <a:pos x="connsiteX1" y="connsiteY1"/>
                </a:cxn>
              </a:cxnLst>
              <a:rect l="l" t="t" r="r" b="b"/>
              <a:pathLst>
                <a:path w="586560" h="13778">
                  <a:moveTo>
                    <a:pt x="0" y="6889"/>
                  </a:moveTo>
                  <a:lnTo>
                    <a:pt x="586560"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24" name="Brīvforma 23"/>
            <p:cNvSpPr/>
            <p:nvPr/>
          </p:nvSpPr>
          <p:spPr>
            <a:xfrm>
              <a:off x="3239713" y="3052696"/>
              <a:ext cx="720360" cy="720359"/>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Iepirkumi</a:t>
              </a:r>
            </a:p>
          </p:txBody>
        </p:sp>
        <p:sp>
          <p:nvSpPr>
            <p:cNvPr id="25" name="Brīvforma 24"/>
            <p:cNvSpPr/>
            <p:nvPr/>
          </p:nvSpPr>
          <p:spPr>
            <a:xfrm rot="2700000">
              <a:off x="2774986" y="4926195"/>
              <a:ext cx="588302" cy="13778"/>
            </a:xfrm>
            <a:custGeom>
              <a:avLst/>
              <a:gdLst>
                <a:gd name="connsiteX0" fmla="*/ 0 w 588302"/>
                <a:gd name="connsiteY0" fmla="*/ 6889 h 13778"/>
                <a:gd name="connsiteX1" fmla="*/ 588302 w 588302"/>
                <a:gd name="connsiteY1" fmla="*/ 6889 h 13778"/>
              </a:gdLst>
              <a:ahLst/>
              <a:cxnLst>
                <a:cxn ang="0">
                  <a:pos x="connsiteX0" y="connsiteY0"/>
                </a:cxn>
                <a:cxn ang="0">
                  <a:pos x="connsiteX1" y="connsiteY1"/>
                </a:cxn>
              </a:cxnLst>
              <a:rect l="l" t="t" r="r" b="b"/>
              <a:pathLst>
                <a:path w="588302" h="13778">
                  <a:moveTo>
                    <a:pt x="0" y="6889"/>
                  </a:moveTo>
                  <a:lnTo>
                    <a:pt x="588302"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26" name="Brīvforma 25"/>
            <p:cNvSpPr/>
            <p:nvPr/>
          </p:nvSpPr>
          <p:spPr>
            <a:xfrm>
              <a:off x="3233910" y="5267116"/>
              <a:ext cx="626400" cy="626400"/>
            </a:xfrm>
            <a:custGeom>
              <a:avLst/>
              <a:gdLst>
                <a:gd name="connsiteX0" fmla="*/ 0 w 572906"/>
                <a:gd name="connsiteY0" fmla="*/ 286453 h 572906"/>
                <a:gd name="connsiteX1" fmla="*/ 286453 w 572906"/>
                <a:gd name="connsiteY1" fmla="*/ 0 h 572906"/>
                <a:gd name="connsiteX2" fmla="*/ 572906 w 572906"/>
                <a:gd name="connsiteY2" fmla="*/ 286453 h 572906"/>
                <a:gd name="connsiteX3" fmla="*/ 286453 w 572906"/>
                <a:gd name="connsiteY3" fmla="*/ 572906 h 572906"/>
                <a:gd name="connsiteX4" fmla="*/ 0 w 572906"/>
                <a:gd name="connsiteY4" fmla="*/ 286453 h 5729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2906" h="572906">
                  <a:moveTo>
                    <a:pt x="0" y="286453"/>
                  </a:moveTo>
                  <a:cubicBezTo>
                    <a:pt x="0" y="128249"/>
                    <a:pt x="128249" y="0"/>
                    <a:pt x="286453" y="0"/>
                  </a:cubicBezTo>
                  <a:cubicBezTo>
                    <a:pt x="444657" y="0"/>
                    <a:pt x="572906" y="128249"/>
                    <a:pt x="572906" y="286453"/>
                  </a:cubicBezTo>
                  <a:cubicBezTo>
                    <a:pt x="572906" y="444657"/>
                    <a:pt x="444657" y="572906"/>
                    <a:pt x="286453" y="572906"/>
                  </a:cubicBezTo>
                  <a:cubicBezTo>
                    <a:pt x="128249" y="572906"/>
                    <a:pt x="0" y="444657"/>
                    <a:pt x="0" y="286453"/>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BI</a:t>
              </a:r>
            </a:p>
          </p:txBody>
        </p:sp>
        <p:sp>
          <p:nvSpPr>
            <p:cNvPr id="27" name="Brīvforma 26"/>
            <p:cNvSpPr/>
            <p:nvPr/>
          </p:nvSpPr>
          <p:spPr>
            <a:xfrm rot="4050000">
              <a:off x="2498898" y="5108622"/>
              <a:ext cx="591416" cy="13778"/>
            </a:xfrm>
            <a:custGeom>
              <a:avLst/>
              <a:gdLst>
                <a:gd name="connsiteX0" fmla="*/ 0 w 591416"/>
                <a:gd name="connsiteY0" fmla="*/ 6889 h 13778"/>
                <a:gd name="connsiteX1" fmla="*/ 591416 w 591416"/>
                <a:gd name="connsiteY1" fmla="*/ 6889 h 13778"/>
              </a:gdLst>
              <a:ahLst/>
              <a:cxnLst>
                <a:cxn ang="0">
                  <a:pos x="connsiteX0" y="connsiteY0"/>
                </a:cxn>
                <a:cxn ang="0">
                  <a:pos x="connsiteX1" y="connsiteY1"/>
                </a:cxn>
              </a:cxnLst>
              <a:rect l="l" t="t" r="r" b="b"/>
              <a:pathLst>
                <a:path w="591416" h="13778">
                  <a:moveTo>
                    <a:pt x="0" y="6889"/>
                  </a:moveTo>
                  <a:lnTo>
                    <a:pt x="591416"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28" name="Brīvforma 27"/>
            <p:cNvSpPr/>
            <p:nvPr/>
          </p:nvSpPr>
          <p:spPr>
            <a:xfrm>
              <a:off x="2492202" y="4971386"/>
              <a:ext cx="703730" cy="690501"/>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Lietotāju atbalsta rīks</a:t>
              </a:r>
            </a:p>
          </p:txBody>
        </p:sp>
        <p:sp>
          <p:nvSpPr>
            <p:cNvPr id="29" name="Brīvforma 28"/>
            <p:cNvSpPr/>
            <p:nvPr/>
          </p:nvSpPr>
          <p:spPr>
            <a:xfrm rot="5400000">
              <a:off x="2175286" y="5172399"/>
              <a:ext cx="592406" cy="13778"/>
            </a:xfrm>
            <a:custGeom>
              <a:avLst/>
              <a:gdLst>
                <a:gd name="connsiteX0" fmla="*/ 0 w 592406"/>
                <a:gd name="connsiteY0" fmla="*/ 6889 h 13778"/>
                <a:gd name="connsiteX1" fmla="*/ 592406 w 592406"/>
                <a:gd name="connsiteY1" fmla="*/ 6889 h 13778"/>
              </a:gdLst>
              <a:ahLst/>
              <a:cxnLst>
                <a:cxn ang="0">
                  <a:pos x="connsiteX0" y="connsiteY0"/>
                </a:cxn>
                <a:cxn ang="0">
                  <a:pos x="connsiteX1" y="connsiteY1"/>
                </a:cxn>
              </a:cxnLst>
              <a:rect l="l" t="t" r="r" b="b"/>
              <a:pathLst>
                <a:path w="592406" h="13778">
                  <a:moveTo>
                    <a:pt x="0" y="6889"/>
                  </a:moveTo>
                  <a:lnTo>
                    <a:pt x="592406"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36" name="Brīvforma 35"/>
            <p:cNvSpPr/>
            <p:nvPr/>
          </p:nvSpPr>
          <p:spPr>
            <a:xfrm>
              <a:off x="2107269" y="5546347"/>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VARAM/KEM</a:t>
              </a:r>
            </a:p>
          </p:txBody>
        </p:sp>
        <p:sp>
          <p:nvSpPr>
            <p:cNvPr id="37" name="Brīvforma 36"/>
            <p:cNvSpPr/>
            <p:nvPr/>
          </p:nvSpPr>
          <p:spPr>
            <a:xfrm rot="17550000">
              <a:off x="1852663" y="5108621"/>
              <a:ext cx="591417" cy="13779"/>
            </a:xfrm>
            <a:custGeom>
              <a:avLst/>
              <a:gdLst>
                <a:gd name="connsiteX0" fmla="*/ 0 w 591416"/>
                <a:gd name="connsiteY0" fmla="*/ 6889 h 13778"/>
                <a:gd name="connsiteX1" fmla="*/ 591416 w 591416"/>
                <a:gd name="connsiteY1" fmla="*/ 6889 h 13778"/>
              </a:gdLst>
              <a:ahLst/>
              <a:cxnLst>
                <a:cxn ang="0">
                  <a:pos x="connsiteX0" y="connsiteY0"/>
                </a:cxn>
                <a:cxn ang="0">
                  <a:pos x="connsiteX1" y="connsiteY1"/>
                </a:cxn>
              </a:cxnLst>
              <a:rect l="l" t="t" r="r" b="b"/>
              <a:pathLst>
                <a:path w="591416" h="13778">
                  <a:moveTo>
                    <a:pt x="591416" y="6889"/>
                  </a:moveTo>
                  <a:lnTo>
                    <a:pt x="0"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38" name="Brīvforma 37"/>
            <p:cNvSpPr/>
            <p:nvPr/>
          </p:nvSpPr>
          <p:spPr>
            <a:xfrm>
              <a:off x="1801616" y="4933081"/>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ZM</a:t>
              </a:r>
            </a:p>
          </p:txBody>
        </p:sp>
        <p:sp>
          <p:nvSpPr>
            <p:cNvPr id="39" name="Brīvforma 38"/>
            <p:cNvSpPr/>
            <p:nvPr/>
          </p:nvSpPr>
          <p:spPr>
            <a:xfrm rot="18900000">
              <a:off x="1579090" y="4926442"/>
              <a:ext cx="589004" cy="13779"/>
            </a:xfrm>
            <a:custGeom>
              <a:avLst/>
              <a:gdLst>
                <a:gd name="connsiteX0" fmla="*/ 0 w 589004"/>
                <a:gd name="connsiteY0" fmla="*/ 6889 h 13778"/>
                <a:gd name="connsiteX1" fmla="*/ 589004 w 589004"/>
                <a:gd name="connsiteY1" fmla="*/ 6889 h 13778"/>
              </a:gdLst>
              <a:ahLst/>
              <a:cxnLst>
                <a:cxn ang="0">
                  <a:pos x="connsiteX0" y="connsiteY0"/>
                </a:cxn>
                <a:cxn ang="0">
                  <a:pos x="connsiteX1" y="connsiteY1"/>
                </a:cxn>
              </a:cxnLst>
              <a:rect l="l" t="t" r="r" b="b"/>
              <a:pathLst>
                <a:path w="589004" h="13778">
                  <a:moveTo>
                    <a:pt x="589004" y="6889"/>
                  </a:moveTo>
                  <a:lnTo>
                    <a:pt x="0"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40" name="Brīvforma 39"/>
            <p:cNvSpPr/>
            <p:nvPr/>
          </p:nvSpPr>
          <p:spPr>
            <a:xfrm>
              <a:off x="1153912" y="5126065"/>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VM</a:t>
              </a:r>
            </a:p>
          </p:txBody>
        </p:sp>
        <p:sp>
          <p:nvSpPr>
            <p:cNvPr id="41" name="Brīvforma 40"/>
            <p:cNvSpPr/>
            <p:nvPr/>
          </p:nvSpPr>
          <p:spPr>
            <a:xfrm rot="20250000">
              <a:off x="1395890" y="4652592"/>
              <a:ext cx="586560" cy="13779"/>
            </a:xfrm>
            <a:custGeom>
              <a:avLst/>
              <a:gdLst>
                <a:gd name="connsiteX0" fmla="*/ 0 w 586560"/>
                <a:gd name="connsiteY0" fmla="*/ 6889 h 13778"/>
                <a:gd name="connsiteX1" fmla="*/ 586560 w 586560"/>
                <a:gd name="connsiteY1" fmla="*/ 6889 h 13778"/>
              </a:gdLst>
              <a:ahLst/>
              <a:cxnLst>
                <a:cxn ang="0">
                  <a:pos x="connsiteX0" y="connsiteY0"/>
                </a:cxn>
                <a:cxn ang="0">
                  <a:pos x="connsiteX1" y="connsiteY1"/>
                </a:cxn>
              </a:cxnLst>
              <a:rect l="l" t="t" r="r" b="b"/>
              <a:pathLst>
                <a:path w="586560" h="13778">
                  <a:moveTo>
                    <a:pt x="586560" y="6889"/>
                  </a:moveTo>
                  <a:lnTo>
                    <a:pt x="0"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42" name="Brīvforma 41"/>
            <p:cNvSpPr/>
            <p:nvPr/>
          </p:nvSpPr>
          <p:spPr>
            <a:xfrm>
              <a:off x="1262973" y="4425681"/>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EM</a:t>
              </a:r>
            </a:p>
          </p:txBody>
        </p:sp>
        <p:sp>
          <p:nvSpPr>
            <p:cNvPr id="43" name="Brīvforma 42"/>
            <p:cNvSpPr/>
            <p:nvPr/>
          </p:nvSpPr>
          <p:spPr>
            <a:xfrm rot="21600000">
              <a:off x="1331433" y="4328545"/>
              <a:ext cx="585539" cy="13779"/>
            </a:xfrm>
            <a:custGeom>
              <a:avLst/>
              <a:gdLst>
                <a:gd name="connsiteX0" fmla="*/ 0 w 585539"/>
                <a:gd name="connsiteY0" fmla="*/ 6889 h 13778"/>
                <a:gd name="connsiteX1" fmla="*/ 585539 w 585539"/>
                <a:gd name="connsiteY1" fmla="*/ 6889 h 13778"/>
              </a:gdLst>
              <a:ahLst/>
              <a:cxnLst>
                <a:cxn ang="0">
                  <a:pos x="connsiteX0" y="connsiteY0"/>
                </a:cxn>
                <a:cxn ang="0">
                  <a:pos x="connsiteX1" y="connsiteY1"/>
                </a:cxn>
              </a:cxnLst>
              <a:rect l="l" t="t" r="r" b="b"/>
              <a:pathLst>
                <a:path w="585539" h="13778">
                  <a:moveTo>
                    <a:pt x="585539" y="6889"/>
                  </a:moveTo>
                  <a:lnTo>
                    <a:pt x="0"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44" name="Brīvforma 43"/>
            <p:cNvSpPr/>
            <p:nvPr/>
          </p:nvSpPr>
          <p:spPr>
            <a:xfrm>
              <a:off x="666451" y="4049683"/>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IZM</a:t>
              </a:r>
            </a:p>
          </p:txBody>
        </p:sp>
        <p:sp>
          <p:nvSpPr>
            <p:cNvPr id="45" name="Brīvforma 44"/>
            <p:cNvSpPr/>
            <p:nvPr/>
          </p:nvSpPr>
          <p:spPr>
            <a:xfrm rot="22950000">
              <a:off x="1395890" y="4004498"/>
              <a:ext cx="586560" cy="13779"/>
            </a:xfrm>
            <a:custGeom>
              <a:avLst/>
              <a:gdLst>
                <a:gd name="connsiteX0" fmla="*/ 0 w 586560"/>
                <a:gd name="connsiteY0" fmla="*/ 6889 h 13778"/>
                <a:gd name="connsiteX1" fmla="*/ 586560 w 586560"/>
                <a:gd name="connsiteY1" fmla="*/ 6889 h 13778"/>
              </a:gdLst>
              <a:ahLst/>
              <a:cxnLst>
                <a:cxn ang="0">
                  <a:pos x="connsiteX0" y="connsiteY0"/>
                </a:cxn>
                <a:cxn ang="0">
                  <a:pos x="connsiteX1" y="connsiteY1"/>
                </a:cxn>
              </a:cxnLst>
              <a:rect l="l" t="t" r="r" b="b"/>
              <a:pathLst>
                <a:path w="586560" h="13778">
                  <a:moveTo>
                    <a:pt x="586560" y="6889"/>
                  </a:moveTo>
                  <a:lnTo>
                    <a:pt x="0"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46" name="Brīvforma 45"/>
            <p:cNvSpPr/>
            <p:nvPr/>
          </p:nvSpPr>
          <p:spPr>
            <a:xfrm>
              <a:off x="1231931" y="3713072"/>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KM</a:t>
              </a:r>
            </a:p>
          </p:txBody>
        </p:sp>
        <p:sp>
          <p:nvSpPr>
            <p:cNvPr id="47" name="Brīvforma 46"/>
            <p:cNvSpPr/>
            <p:nvPr/>
          </p:nvSpPr>
          <p:spPr>
            <a:xfrm rot="24300000">
              <a:off x="1579090" y="3730649"/>
              <a:ext cx="589004" cy="13779"/>
            </a:xfrm>
            <a:custGeom>
              <a:avLst/>
              <a:gdLst>
                <a:gd name="connsiteX0" fmla="*/ 0 w 589004"/>
                <a:gd name="connsiteY0" fmla="*/ 6889 h 13778"/>
                <a:gd name="connsiteX1" fmla="*/ 589004 w 589004"/>
                <a:gd name="connsiteY1" fmla="*/ 6889 h 13778"/>
              </a:gdLst>
              <a:ahLst/>
              <a:cxnLst>
                <a:cxn ang="0">
                  <a:pos x="connsiteX0" y="connsiteY0"/>
                </a:cxn>
                <a:cxn ang="0">
                  <a:pos x="connsiteX1" y="connsiteY1"/>
                </a:cxn>
              </a:cxnLst>
              <a:rect l="l" t="t" r="r" b="b"/>
              <a:pathLst>
                <a:path w="589004" h="13778">
                  <a:moveTo>
                    <a:pt x="589004" y="6889"/>
                  </a:moveTo>
                  <a:lnTo>
                    <a:pt x="0"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48" name="Brīvforma 47"/>
            <p:cNvSpPr/>
            <p:nvPr/>
          </p:nvSpPr>
          <p:spPr>
            <a:xfrm>
              <a:off x="1153912" y="3024551"/>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TM</a:t>
              </a:r>
            </a:p>
          </p:txBody>
        </p:sp>
        <p:sp>
          <p:nvSpPr>
            <p:cNvPr id="49" name="Brīvforma 48"/>
            <p:cNvSpPr/>
            <p:nvPr/>
          </p:nvSpPr>
          <p:spPr>
            <a:xfrm rot="25650000">
              <a:off x="1852663" y="3548471"/>
              <a:ext cx="591416" cy="13779"/>
            </a:xfrm>
            <a:custGeom>
              <a:avLst/>
              <a:gdLst>
                <a:gd name="connsiteX0" fmla="*/ 0 w 591416"/>
                <a:gd name="connsiteY0" fmla="*/ 6889 h 13778"/>
                <a:gd name="connsiteX1" fmla="*/ 591416 w 591416"/>
                <a:gd name="connsiteY1" fmla="*/ 6889 h 13778"/>
              </a:gdLst>
              <a:ahLst/>
              <a:cxnLst>
                <a:cxn ang="0">
                  <a:pos x="connsiteX0" y="connsiteY0"/>
                </a:cxn>
                <a:cxn ang="0">
                  <a:pos x="connsiteX1" y="connsiteY1"/>
                </a:cxn>
              </a:cxnLst>
              <a:rect l="l" t="t" r="r" b="b"/>
              <a:pathLst>
                <a:path w="591416" h="13778">
                  <a:moveTo>
                    <a:pt x="591416" y="6889"/>
                  </a:moveTo>
                  <a:lnTo>
                    <a:pt x="0" y="6889"/>
                  </a:lnTo>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lang="lv-LV" sz="600" dirty="0">
                <a:solidFill>
                  <a:prstClr val="white"/>
                </a:solidFill>
                <a:latin typeface="Verdana" panose="020B0604030504040204" pitchFamily="34" charset="0"/>
                <a:ea typeface="Verdana" panose="020B0604030504040204" pitchFamily="34" charset="0"/>
              </a:endParaRPr>
            </a:p>
          </p:txBody>
        </p:sp>
        <p:sp>
          <p:nvSpPr>
            <p:cNvPr id="50" name="Brīvforma 49"/>
            <p:cNvSpPr/>
            <p:nvPr/>
          </p:nvSpPr>
          <p:spPr>
            <a:xfrm>
              <a:off x="1763242" y="3172693"/>
              <a:ext cx="626400" cy="626400"/>
            </a:xfrm>
            <a:custGeom>
              <a:avLst/>
              <a:gdLst>
                <a:gd name="connsiteX0" fmla="*/ 0 w 571501"/>
                <a:gd name="connsiteY0" fmla="*/ 285751 h 571501"/>
                <a:gd name="connsiteX1" fmla="*/ 285751 w 571501"/>
                <a:gd name="connsiteY1" fmla="*/ 0 h 571501"/>
                <a:gd name="connsiteX2" fmla="*/ 571502 w 571501"/>
                <a:gd name="connsiteY2" fmla="*/ 285751 h 571501"/>
                <a:gd name="connsiteX3" fmla="*/ 285751 w 571501"/>
                <a:gd name="connsiteY3" fmla="*/ 571502 h 571501"/>
                <a:gd name="connsiteX4" fmla="*/ 0 w 571501"/>
                <a:gd name="connsiteY4" fmla="*/ 285751 h 571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1" h="571501">
                  <a:moveTo>
                    <a:pt x="0" y="285751"/>
                  </a:moveTo>
                  <a:cubicBezTo>
                    <a:pt x="0" y="127935"/>
                    <a:pt x="127935" y="0"/>
                    <a:pt x="285751" y="0"/>
                  </a:cubicBezTo>
                  <a:cubicBezTo>
                    <a:pt x="443567" y="0"/>
                    <a:pt x="571502" y="127935"/>
                    <a:pt x="571502" y="285751"/>
                  </a:cubicBezTo>
                  <a:cubicBezTo>
                    <a:pt x="571502" y="443567"/>
                    <a:pt x="443567" y="571502"/>
                    <a:pt x="285751" y="571502"/>
                  </a:cubicBezTo>
                  <a:cubicBezTo>
                    <a:pt x="127935" y="571502"/>
                    <a:pt x="0" y="443567"/>
                    <a:pt x="0" y="285751"/>
                  </a:cubicBezTo>
                  <a:close/>
                </a:path>
              </a:pathLst>
            </a:cu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r>
                <a:rPr lang="lv-LV" sz="1000" dirty="0">
                  <a:solidFill>
                    <a:prstClr val="white"/>
                  </a:solidFill>
                  <a:latin typeface="Verdana" panose="020B0604030504040204" pitchFamily="34" charset="0"/>
                  <a:ea typeface="Verdana" panose="020B0604030504040204" pitchFamily="34" charset="0"/>
                </a:rPr>
                <a:t>FM/CVI</a:t>
              </a:r>
            </a:p>
          </p:txBody>
        </p:sp>
      </p:grpSp>
      <p:sp>
        <p:nvSpPr>
          <p:cNvPr id="30" name="TextBox 29">
            <a:extLst>
              <a:ext uri="{FF2B5EF4-FFF2-40B4-BE49-F238E27FC236}">
                <a16:creationId xmlns:a16="http://schemas.microsoft.com/office/drawing/2014/main" id="{492F520B-535E-6030-FB78-420BFEE1EF9C}"/>
              </a:ext>
            </a:extLst>
          </p:cNvPr>
          <p:cNvSpPr txBox="1"/>
          <p:nvPr/>
        </p:nvSpPr>
        <p:spPr>
          <a:xfrm>
            <a:off x="4375475" y="3351668"/>
            <a:ext cx="3347162" cy="1569660"/>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3200" b="1"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t>≈70 </a:t>
            </a:r>
            <a:br>
              <a:rPr kumimoji="0" lang="lv-LV" sz="3200" b="1"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br>
            <a:r>
              <a:rPr kumimoji="0" lang="lv-LV" sz="3200" b="0" i="0" u="none" strike="noStrike" kern="1200" cap="none" spc="0" normalizeH="0" baseline="0" noProof="0" dirty="0">
                <a:ln>
                  <a:noFill/>
                </a:ln>
                <a:solidFill>
                  <a:srgbClr val="000066"/>
                </a:solidFill>
                <a:effectLst/>
                <a:uLnTx/>
                <a:uFillTx/>
                <a:latin typeface="Verdana" panose="020B0604030504040204" pitchFamily="34" charset="0"/>
                <a:ea typeface="Verdana" panose="020B0604030504040204" pitchFamily="34" charset="0"/>
                <a:cs typeface="Arial" panose="020B0604020202020204" pitchFamily="34" charset="0"/>
              </a:rPr>
              <a:t>Valsts kases darbinieki</a:t>
            </a:r>
          </a:p>
        </p:txBody>
      </p:sp>
      <p:sp>
        <p:nvSpPr>
          <p:cNvPr id="31" name="TextBox 30">
            <a:extLst>
              <a:ext uri="{FF2B5EF4-FFF2-40B4-BE49-F238E27FC236}">
                <a16:creationId xmlns:a16="http://schemas.microsoft.com/office/drawing/2014/main" id="{F7123C2C-9E14-0107-A36C-7B0269F0FDF0}"/>
              </a:ext>
            </a:extLst>
          </p:cNvPr>
          <p:cNvSpPr txBox="1"/>
          <p:nvPr/>
        </p:nvSpPr>
        <p:spPr>
          <a:xfrm>
            <a:off x="8386308" y="3670060"/>
            <a:ext cx="3109150" cy="323165"/>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lang="lv-LV" sz="1500" b="1" dirty="0">
                <a:solidFill>
                  <a:srgbClr val="000066"/>
                </a:solidFill>
                <a:latin typeface="Verdana" panose="020B0604030504040204" pitchFamily="34" charset="0"/>
                <a:ea typeface="Verdana" panose="020B0604030504040204" pitchFamily="34" charset="0"/>
              </a:rPr>
              <a:t>Sadarbības partneri</a:t>
            </a:r>
          </a:p>
        </p:txBody>
      </p:sp>
      <p:sp>
        <p:nvSpPr>
          <p:cNvPr id="32" name="TextBox 31">
            <a:extLst>
              <a:ext uri="{FF2B5EF4-FFF2-40B4-BE49-F238E27FC236}">
                <a16:creationId xmlns:a16="http://schemas.microsoft.com/office/drawing/2014/main" id="{B827CD8E-38AA-5DB6-413F-F80E17FD2B22}"/>
              </a:ext>
            </a:extLst>
          </p:cNvPr>
          <p:cNvSpPr txBox="1"/>
          <p:nvPr/>
        </p:nvSpPr>
        <p:spPr>
          <a:xfrm>
            <a:off x="8155465" y="4021880"/>
            <a:ext cx="3640956" cy="784830"/>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lang="lv-LV" sz="1500" dirty="0">
                <a:solidFill>
                  <a:srgbClr val="000066"/>
                </a:solidFill>
                <a:latin typeface="Verdana" panose="020B0604030504040204" pitchFamily="34" charset="0"/>
                <a:ea typeface="Verdana" panose="020B0604030504040204" pitchFamily="34" charset="0"/>
              </a:rPr>
              <a:t>VARAM, KEM, ZM, VM, EM, IZM, KM, TM, FM ministrijas ar padotības iestādēm, centrālās valsts iestādes</a:t>
            </a:r>
          </a:p>
        </p:txBody>
      </p:sp>
      <p:sp>
        <p:nvSpPr>
          <p:cNvPr id="33" name="TextBox 32">
            <a:extLst>
              <a:ext uri="{FF2B5EF4-FFF2-40B4-BE49-F238E27FC236}">
                <a16:creationId xmlns:a16="http://schemas.microsoft.com/office/drawing/2014/main" id="{FDBC7FC4-B71B-EFF3-0F7E-553D09CB787F}"/>
              </a:ext>
            </a:extLst>
          </p:cNvPr>
          <p:cNvSpPr txBox="1"/>
          <p:nvPr/>
        </p:nvSpPr>
        <p:spPr>
          <a:xfrm>
            <a:off x="8386308" y="2638948"/>
            <a:ext cx="3109150" cy="323165"/>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lang="lv-LV" sz="1500" b="1" dirty="0">
                <a:solidFill>
                  <a:srgbClr val="000066"/>
                </a:solidFill>
                <a:latin typeface="Verdana" panose="020B0604030504040204" pitchFamily="34" charset="0"/>
                <a:ea typeface="Verdana" panose="020B0604030504040204" pitchFamily="34" charset="0"/>
              </a:rPr>
              <a:t>Uzraugošās iestādes</a:t>
            </a:r>
          </a:p>
        </p:txBody>
      </p:sp>
      <p:sp>
        <p:nvSpPr>
          <p:cNvPr id="34" name="TextBox 33">
            <a:extLst>
              <a:ext uri="{FF2B5EF4-FFF2-40B4-BE49-F238E27FC236}">
                <a16:creationId xmlns:a16="http://schemas.microsoft.com/office/drawing/2014/main" id="{DF125DD1-70B0-94D0-E159-4EA428604A0B}"/>
              </a:ext>
            </a:extLst>
          </p:cNvPr>
          <p:cNvSpPr txBox="1"/>
          <p:nvPr/>
        </p:nvSpPr>
        <p:spPr>
          <a:xfrm>
            <a:off x="8370195" y="2966836"/>
            <a:ext cx="3146272" cy="553998"/>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lang="lv-LV" sz="1500" dirty="0">
                <a:solidFill>
                  <a:srgbClr val="000066"/>
                </a:solidFill>
                <a:latin typeface="Verdana" panose="020B0604030504040204" pitchFamily="34" charset="0"/>
                <a:ea typeface="Verdana" panose="020B0604030504040204" pitchFamily="34" charset="0"/>
              </a:rPr>
              <a:t>VARAM, FM, IUB, CFLA, Valsts kanceleja</a:t>
            </a:r>
          </a:p>
        </p:txBody>
      </p:sp>
      <p:sp>
        <p:nvSpPr>
          <p:cNvPr id="35" name="TextBox 34">
            <a:extLst>
              <a:ext uri="{FF2B5EF4-FFF2-40B4-BE49-F238E27FC236}">
                <a16:creationId xmlns:a16="http://schemas.microsoft.com/office/drawing/2014/main" id="{25C483E7-7A36-4292-A282-97A70636A5EA}"/>
              </a:ext>
            </a:extLst>
          </p:cNvPr>
          <p:cNvSpPr txBox="1"/>
          <p:nvPr/>
        </p:nvSpPr>
        <p:spPr>
          <a:xfrm>
            <a:off x="8386308" y="5141640"/>
            <a:ext cx="3109153" cy="553998"/>
          </a:xfrm>
          <a:prstGeom prst="rect">
            <a:avLst/>
          </a:prstGeom>
          <a:noFill/>
        </p:spPr>
        <p:txBody>
          <a:bodyPr wrap="square" rtlCol="0">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lang="lv-LV" sz="1500" b="1" dirty="0">
                <a:solidFill>
                  <a:srgbClr val="000066"/>
                </a:solidFill>
                <a:latin typeface="Verdana" panose="020B0604030504040204" pitchFamily="34" charset="0"/>
                <a:ea typeface="Verdana" panose="020B0604030504040204" pitchFamily="34" charset="0"/>
              </a:rPr>
              <a:t>Piegādātāji</a:t>
            </a:r>
            <a:r>
              <a:rPr lang="lv-LV" sz="1500" dirty="0">
                <a:solidFill>
                  <a:srgbClr val="000066"/>
                </a:solidFill>
                <a:latin typeface="Verdana" panose="020B0604030504040204" pitchFamily="34" charset="0"/>
                <a:ea typeface="Verdana" panose="020B0604030504040204" pitchFamily="34" charset="0"/>
              </a:rPr>
              <a:t> </a:t>
            </a:r>
            <a:br>
              <a:rPr lang="lv-LV" sz="1500" dirty="0">
                <a:solidFill>
                  <a:srgbClr val="000066"/>
                </a:solidFill>
                <a:latin typeface="Verdana" panose="020B0604030504040204" pitchFamily="34" charset="0"/>
                <a:ea typeface="Verdana" panose="020B0604030504040204" pitchFamily="34" charset="0"/>
              </a:rPr>
            </a:br>
            <a:r>
              <a:rPr lang="lv-LV" sz="1500" dirty="0">
                <a:solidFill>
                  <a:srgbClr val="000066"/>
                </a:solidFill>
                <a:latin typeface="Verdana" panose="020B0604030504040204" pitchFamily="34" charset="0"/>
                <a:ea typeface="Verdana" panose="020B0604030504040204" pitchFamily="34" charset="0"/>
              </a:rPr>
              <a:t>(34 līgumi)</a:t>
            </a:r>
          </a:p>
        </p:txBody>
      </p:sp>
    </p:spTree>
    <p:extLst>
      <p:ext uri="{BB962C8B-B14F-4D97-AF65-F5344CB8AC3E}">
        <p14:creationId xmlns:p14="http://schemas.microsoft.com/office/powerpoint/2010/main" val="1494344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a vietturis 3">
            <a:extLst>
              <a:ext uri="{FF2B5EF4-FFF2-40B4-BE49-F238E27FC236}">
                <a16:creationId xmlns:a16="http://schemas.microsoft.com/office/drawing/2014/main" id="{45C31E73-98FE-E324-974A-1CD003772646}"/>
              </a:ext>
            </a:extLst>
          </p:cNvPr>
          <p:cNvSpPr>
            <a:spLocks noGrp="1"/>
          </p:cNvSpPr>
          <p:nvPr>
            <p:ph type="body" sz="quarter" idx="10"/>
          </p:nvPr>
        </p:nvSpPr>
        <p:spPr/>
        <p:txBody>
          <a:bodyPr/>
          <a:lstStyle/>
          <a:p>
            <a:endParaRPr lang="lv-LV" dirty="0"/>
          </a:p>
        </p:txBody>
      </p:sp>
      <p:sp>
        <p:nvSpPr>
          <p:cNvPr id="5" name="Teksta vietturis 4">
            <a:extLst>
              <a:ext uri="{FF2B5EF4-FFF2-40B4-BE49-F238E27FC236}">
                <a16:creationId xmlns:a16="http://schemas.microsoft.com/office/drawing/2014/main" id="{34990C13-2892-925F-DF77-C53DA41F774C}"/>
              </a:ext>
            </a:extLst>
          </p:cNvPr>
          <p:cNvSpPr>
            <a:spLocks noGrp="1"/>
          </p:cNvSpPr>
          <p:nvPr>
            <p:ph type="body" sz="quarter" idx="12"/>
          </p:nvPr>
        </p:nvSpPr>
        <p:spPr/>
        <p:txBody>
          <a:bodyPr/>
          <a:lstStyle/>
          <a:p>
            <a:endParaRPr lang="lv-LV" dirty="0"/>
          </a:p>
        </p:txBody>
      </p:sp>
      <p:sp>
        <p:nvSpPr>
          <p:cNvPr id="6" name="Title 1">
            <a:extLst>
              <a:ext uri="{FF2B5EF4-FFF2-40B4-BE49-F238E27FC236}">
                <a16:creationId xmlns:a16="http://schemas.microsoft.com/office/drawing/2014/main" id="{A13497AD-D8CD-55E2-1CD4-53DF13257D34}"/>
              </a:ext>
            </a:extLst>
          </p:cNvPr>
          <p:cNvSpPr txBox="1">
            <a:spLocks/>
          </p:cNvSpPr>
          <p:nvPr/>
        </p:nvSpPr>
        <p:spPr bwMode="auto">
          <a:xfrm>
            <a:off x="2458274" y="496888"/>
            <a:ext cx="7188646" cy="105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lnSpcReduction="10000"/>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marL="0" marR="0" lvl="0" indent="0" algn="l" defTabSz="703263" rtl="0" eaLnBrk="0" fontAlgn="base" latinLnBrk="0" hangingPunct="0">
              <a:lnSpc>
                <a:spcPct val="100000"/>
              </a:lnSpc>
              <a:spcBef>
                <a:spcPct val="0"/>
              </a:spcBef>
              <a:spcAft>
                <a:spcPct val="0"/>
              </a:spcAft>
              <a:buClrTx/>
              <a:buSzTx/>
              <a:buFontTx/>
              <a:buNone/>
              <a:tabLst/>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M</a:t>
            </a:r>
            <a:r>
              <a:rPr kumimoji="0" lang="lv-LV" altLang="pl-PL" sz="3200" b="1" i="0" strike="noStrike" kern="1200" cap="none" spc="0" normalizeH="0" baseline="0" noProof="0" dirty="0">
                <a:ln>
                  <a:noFill/>
                </a:ln>
                <a:solidFill>
                  <a:srgbClr val="000066"/>
                </a:solidFill>
                <a:effectLst/>
                <a:uLnTx/>
                <a:uFill>
                  <a:solidFill>
                    <a:srgbClr val="E3002B"/>
                  </a:solidFill>
                </a:uFill>
                <a:latin typeface="Verdana"/>
                <a:ea typeface="Verdana"/>
                <a:cs typeface="Arial"/>
              </a:rPr>
              <a:t>ācības</a:t>
            </a:r>
            <a:r>
              <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a:ea typeface="Verdana"/>
                <a:cs typeface="Arial"/>
              </a:rPr>
              <a:t> citiem reformu projektiem</a:t>
            </a:r>
            <a:endPar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panose="020B0604030504040204" pitchFamily="34" charset="0"/>
              <a:ea typeface="Verdana" panose="020B0604030504040204" pitchFamily="34" charset="0"/>
              <a:cs typeface="Arial" panose="020B0604020202020204" pitchFamily="34" charset="0"/>
            </a:endParaRPr>
          </a:p>
        </p:txBody>
      </p:sp>
      <p:sp>
        <p:nvSpPr>
          <p:cNvPr id="7" name="Shape 2">
            <a:extLst>
              <a:ext uri="{FF2B5EF4-FFF2-40B4-BE49-F238E27FC236}">
                <a16:creationId xmlns:a16="http://schemas.microsoft.com/office/drawing/2014/main" id="{5206D5EA-2BA9-EF8F-48B1-40702006E31C}"/>
              </a:ext>
            </a:extLst>
          </p:cNvPr>
          <p:cNvSpPr/>
          <p:nvPr/>
        </p:nvSpPr>
        <p:spPr>
          <a:xfrm>
            <a:off x="822960" y="1554179"/>
            <a:ext cx="10332720" cy="576000"/>
          </a:xfrm>
          <a:prstGeom prst="roundRect">
            <a:avLst>
              <a:gd name="adj" fmla="val 11429"/>
            </a:avLst>
          </a:prstGeom>
          <a:solidFill>
            <a:srgbClr val="F8FAFC"/>
          </a:solidFill>
          <a:ln w="12700">
            <a:solidFill>
              <a:srgbClr val="D1D5DB"/>
            </a:solidFill>
            <a:prstDash val="solid"/>
          </a:ln>
        </p:spPr>
        <p:txBody>
          <a:bodyPr/>
          <a:lstStyle/>
          <a:p>
            <a:endParaRPr lang="lv-LV" dirty="0"/>
          </a:p>
        </p:txBody>
      </p:sp>
      <p:sp>
        <p:nvSpPr>
          <p:cNvPr id="8" name="Shape 3">
            <a:extLst>
              <a:ext uri="{FF2B5EF4-FFF2-40B4-BE49-F238E27FC236}">
                <a16:creationId xmlns:a16="http://schemas.microsoft.com/office/drawing/2014/main" id="{1715A596-7DAD-958B-296F-AA8ED0D14042}"/>
              </a:ext>
            </a:extLst>
          </p:cNvPr>
          <p:cNvSpPr/>
          <p:nvPr/>
        </p:nvSpPr>
        <p:spPr>
          <a:xfrm>
            <a:off x="939480" y="1598619"/>
            <a:ext cx="468000" cy="468000"/>
          </a:xfrm>
          <a:prstGeom prst="ellipse">
            <a:avLst/>
          </a:prstGeom>
          <a:solidFill>
            <a:srgbClr val="000066"/>
          </a:solidFill>
          <a:ln w="12700">
            <a:solidFill>
              <a:srgbClr val="000066"/>
            </a:solidFill>
            <a:prstDash val="solid"/>
          </a:ln>
        </p:spPr>
        <p:txBody>
          <a:bodyPr/>
          <a:lstStyle/>
          <a:p>
            <a:endParaRPr lang="lv-LV" dirty="0"/>
          </a:p>
        </p:txBody>
      </p:sp>
      <p:sp>
        <p:nvSpPr>
          <p:cNvPr id="9" name="Text 4">
            <a:extLst>
              <a:ext uri="{FF2B5EF4-FFF2-40B4-BE49-F238E27FC236}">
                <a16:creationId xmlns:a16="http://schemas.microsoft.com/office/drawing/2014/main" id="{CCCCA121-C724-4E7C-E641-D29D81C57A5E}"/>
              </a:ext>
            </a:extLst>
          </p:cNvPr>
          <p:cNvSpPr/>
          <p:nvPr/>
        </p:nvSpPr>
        <p:spPr>
          <a:xfrm>
            <a:off x="899160" y="1565274"/>
            <a:ext cx="548640" cy="548640"/>
          </a:xfrm>
          <a:prstGeom prst="rect">
            <a:avLst/>
          </a:prstGeom>
          <a:noFill/>
          <a:ln/>
        </p:spPr>
        <p:txBody>
          <a:bodyPr wrap="square" rtlCol="0" anchor="ctr"/>
          <a:lstStyle/>
          <a:p>
            <a:pPr marL="0" indent="0" algn="ctr">
              <a:buNone/>
            </a:pPr>
            <a:r>
              <a:rPr lang="en-US" sz="1200" b="1" dirty="0">
                <a:solidFill>
                  <a:srgbClr val="FFFFFF"/>
                </a:solidFill>
                <a:latin typeface="Segoe UI" pitchFamily="34" charset="0"/>
                <a:ea typeface="Segoe UI" pitchFamily="34" charset="-122"/>
                <a:cs typeface="Segoe UI" pitchFamily="34" charset="-120"/>
              </a:rPr>
              <a:t>01</a:t>
            </a:r>
            <a:endParaRPr lang="en-US" sz="1200" dirty="0"/>
          </a:p>
        </p:txBody>
      </p:sp>
      <p:sp>
        <p:nvSpPr>
          <p:cNvPr id="10" name="Text 5">
            <a:extLst>
              <a:ext uri="{FF2B5EF4-FFF2-40B4-BE49-F238E27FC236}">
                <a16:creationId xmlns:a16="http://schemas.microsoft.com/office/drawing/2014/main" id="{5E796411-EFE0-1E5C-8DEF-0FDB57397BB8}"/>
              </a:ext>
            </a:extLst>
          </p:cNvPr>
          <p:cNvSpPr/>
          <p:nvPr/>
        </p:nvSpPr>
        <p:spPr>
          <a:xfrm>
            <a:off x="1691640" y="1554179"/>
            <a:ext cx="9326880" cy="576000"/>
          </a:xfrm>
          <a:prstGeom prst="rect">
            <a:avLst/>
          </a:prstGeom>
          <a:noFill/>
          <a:ln/>
        </p:spPr>
        <p:txBody>
          <a:bodyPr wrap="square" rtlCol="0" anchor="ctr"/>
          <a:lstStyle/>
          <a:p>
            <a:pPr marL="0" indent="0">
              <a:buNone/>
            </a:pPr>
            <a:r>
              <a:rPr lang="en-US" sz="1400" b="1" dirty="0">
                <a:solidFill>
                  <a:srgbClr val="000066"/>
                </a:solidFill>
                <a:latin typeface="Segoe UI" pitchFamily="34" charset="0"/>
                <a:ea typeface="Segoe UI" pitchFamily="34" charset="-122"/>
                <a:cs typeface="Segoe UI" pitchFamily="34" charset="-120"/>
              </a:rPr>
              <a:t>Centralizācija sākas ar procesu standartizāciju</a:t>
            </a:r>
            <a:endParaRPr lang="en-US" sz="1400" dirty="0">
              <a:solidFill>
                <a:srgbClr val="000066"/>
              </a:solidFill>
            </a:endParaRPr>
          </a:p>
        </p:txBody>
      </p:sp>
      <p:sp>
        <p:nvSpPr>
          <p:cNvPr id="11" name="Shape 6">
            <a:extLst>
              <a:ext uri="{FF2B5EF4-FFF2-40B4-BE49-F238E27FC236}">
                <a16:creationId xmlns:a16="http://schemas.microsoft.com/office/drawing/2014/main" id="{389A8CBF-EEBD-ACB6-1A4B-3B313F4C1CC2}"/>
              </a:ext>
            </a:extLst>
          </p:cNvPr>
          <p:cNvSpPr/>
          <p:nvPr/>
        </p:nvSpPr>
        <p:spPr>
          <a:xfrm>
            <a:off x="822960" y="2908505"/>
            <a:ext cx="10332720" cy="576000"/>
          </a:xfrm>
          <a:prstGeom prst="roundRect">
            <a:avLst>
              <a:gd name="adj" fmla="val 11429"/>
            </a:avLst>
          </a:prstGeom>
          <a:solidFill>
            <a:srgbClr val="F8FAFC"/>
          </a:solidFill>
          <a:ln w="12700">
            <a:solidFill>
              <a:srgbClr val="D1D5DB"/>
            </a:solidFill>
            <a:prstDash val="solid"/>
          </a:ln>
        </p:spPr>
        <p:txBody>
          <a:bodyPr/>
          <a:lstStyle/>
          <a:p>
            <a:endParaRPr lang="lv-LV" dirty="0"/>
          </a:p>
        </p:txBody>
      </p:sp>
      <p:sp>
        <p:nvSpPr>
          <p:cNvPr id="12" name="Shape 7">
            <a:extLst>
              <a:ext uri="{FF2B5EF4-FFF2-40B4-BE49-F238E27FC236}">
                <a16:creationId xmlns:a16="http://schemas.microsoft.com/office/drawing/2014/main" id="{0E70239E-4191-A472-CA8A-7BCA0E54F34D}"/>
              </a:ext>
            </a:extLst>
          </p:cNvPr>
          <p:cNvSpPr/>
          <p:nvPr/>
        </p:nvSpPr>
        <p:spPr>
          <a:xfrm>
            <a:off x="939480" y="2953470"/>
            <a:ext cx="468000" cy="468000"/>
          </a:xfrm>
          <a:prstGeom prst="ellipse">
            <a:avLst/>
          </a:prstGeom>
          <a:solidFill>
            <a:srgbClr val="000066"/>
          </a:solidFill>
          <a:ln w="12700">
            <a:solidFill>
              <a:srgbClr val="000066"/>
            </a:solidFill>
            <a:prstDash val="solid"/>
          </a:ln>
        </p:spPr>
        <p:txBody>
          <a:bodyPr/>
          <a:lstStyle/>
          <a:p>
            <a:endParaRPr lang="lv-LV" dirty="0"/>
          </a:p>
        </p:txBody>
      </p:sp>
      <p:sp>
        <p:nvSpPr>
          <p:cNvPr id="13" name="Text 8">
            <a:extLst>
              <a:ext uri="{FF2B5EF4-FFF2-40B4-BE49-F238E27FC236}">
                <a16:creationId xmlns:a16="http://schemas.microsoft.com/office/drawing/2014/main" id="{16F77E1F-9F38-A65B-D1C0-9A0082C77544}"/>
              </a:ext>
            </a:extLst>
          </p:cNvPr>
          <p:cNvSpPr/>
          <p:nvPr/>
        </p:nvSpPr>
        <p:spPr>
          <a:xfrm>
            <a:off x="899160" y="2929399"/>
            <a:ext cx="548640" cy="548640"/>
          </a:xfrm>
          <a:prstGeom prst="rect">
            <a:avLst/>
          </a:prstGeom>
          <a:noFill/>
          <a:ln/>
        </p:spPr>
        <p:txBody>
          <a:bodyPr wrap="square" rtlCol="0" anchor="ctr"/>
          <a:lstStyle/>
          <a:p>
            <a:pPr marL="0" indent="0" algn="ctr">
              <a:buNone/>
            </a:pPr>
            <a:r>
              <a:rPr lang="en-US" sz="1200" b="1" dirty="0">
                <a:solidFill>
                  <a:srgbClr val="FFFFFF"/>
                </a:solidFill>
                <a:latin typeface="Segoe UI" pitchFamily="34" charset="0"/>
                <a:ea typeface="Segoe UI" pitchFamily="34" charset="-122"/>
                <a:cs typeface="Segoe UI" pitchFamily="34" charset="-120"/>
              </a:rPr>
              <a:t>0</a:t>
            </a:r>
            <a:r>
              <a:rPr lang="lv-LV" sz="1200" b="1" dirty="0">
                <a:solidFill>
                  <a:srgbClr val="FFFFFF"/>
                </a:solidFill>
                <a:latin typeface="Segoe UI" pitchFamily="34" charset="0"/>
                <a:ea typeface="Segoe UI" pitchFamily="34" charset="-122"/>
                <a:cs typeface="Segoe UI" pitchFamily="34" charset="-120"/>
              </a:rPr>
              <a:t>3</a:t>
            </a:r>
            <a:endParaRPr lang="en-US" sz="1200" dirty="0"/>
          </a:p>
        </p:txBody>
      </p:sp>
      <p:sp>
        <p:nvSpPr>
          <p:cNvPr id="15" name="Shape 10">
            <a:extLst>
              <a:ext uri="{FF2B5EF4-FFF2-40B4-BE49-F238E27FC236}">
                <a16:creationId xmlns:a16="http://schemas.microsoft.com/office/drawing/2014/main" id="{81DF32EE-3DEA-D594-0FA8-6B507B8E987C}"/>
              </a:ext>
            </a:extLst>
          </p:cNvPr>
          <p:cNvSpPr/>
          <p:nvPr/>
        </p:nvSpPr>
        <p:spPr>
          <a:xfrm>
            <a:off x="822960" y="3585668"/>
            <a:ext cx="10332720" cy="576000"/>
          </a:xfrm>
          <a:prstGeom prst="roundRect">
            <a:avLst>
              <a:gd name="adj" fmla="val 11429"/>
            </a:avLst>
          </a:prstGeom>
          <a:solidFill>
            <a:srgbClr val="F8FAFC"/>
          </a:solidFill>
          <a:ln w="12700">
            <a:solidFill>
              <a:srgbClr val="D1D5DB"/>
            </a:solidFill>
            <a:prstDash val="solid"/>
          </a:ln>
        </p:spPr>
        <p:txBody>
          <a:bodyPr/>
          <a:lstStyle/>
          <a:p>
            <a:endParaRPr lang="lv-LV" dirty="0"/>
          </a:p>
        </p:txBody>
      </p:sp>
      <p:sp>
        <p:nvSpPr>
          <p:cNvPr id="16" name="Shape 11">
            <a:extLst>
              <a:ext uri="{FF2B5EF4-FFF2-40B4-BE49-F238E27FC236}">
                <a16:creationId xmlns:a16="http://schemas.microsoft.com/office/drawing/2014/main" id="{C1383358-FD8F-5215-33F0-F52E2E486C8B}"/>
              </a:ext>
            </a:extLst>
          </p:cNvPr>
          <p:cNvSpPr/>
          <p:nvPr/>
        </p:nvSpPr>
        <p:spPr>
          <a:xfrm>
            <a:off x="937890" y="3650489"/>
            <a:ext cx="468000" cy="468000"/>
          </a:xfrm>
          <a:prstGeom prst="ellipse">
            <a:avLst/>
          </a:prstGeom>
          <a:solidFill>
            <a:srgbClr val="000066"/>
          </a:solidFill>
          <a:ln w="12700">
            <a:solidFill>
              <a:srgbClr val="000066"/>
            </a:solidFill>
            <a:prstDash val="solid"/>
          </a:ln>
        </p:spPr>
        <p:txBody>
          <a:bodyPr/>
          <a:lstStyle/>
          <a:p>
            <a:endParaRPr lang="lv-LV" dirty="0"/>
          </a:p>
        </p:txBody>
      </p:sp>
      <p:sp>
        <p:nvSpPr>
          <p:cNvPr id="17" name="Text 12">
            <a:extLst>
              <a:ext uri="{FF2B5EF4-FFF2-40B4-BE49-F238E27FC236}">
                <a16:creationId xmlns:a16="http://schemas.microsoft.com/office/drawing/2014/main" id="{20AA0983-3C08-AEEC-B499-84E921A38689}"/>
              </a:ext>
            </a:extLst>
          </p:cNvPr>
          <p:cNvSpPr/>
          <p:nvPr/>
        </p:nvSpPr>
        <p:spPr>
          <a:xfrm>
            <a:off x="910995" y="3618439"/>
            <a:ext cx="548640" cy="548640"/>
          </a:xfrm>
          <a:prstGeom prst="rect">
            <a:avLst/>
          </a:prstGeom>
          <a:noFill/>
          <a:ln/>
        </p:spPr>
        <p:txBody>
          <a:bodyPr wrap="square" rtlCol="0" anchor="ctr"/>
          <a:lstStyle/>
          <a:p>
            <a:pPr marL="0" indent="0" algn="ctr">
              <a:buNone/>
            </a:pPr>
            <a:r>
              <a:rPr lang="en-US" sz="1200" b="1" dirty="0">
                <a:solidFill>
                  <a:srgbClr val="FFFFFF"/>
                </a:solidFill>
                <a:latin typeface="Segoe UI" pitchFamily="34" charset="0"/>
                <a:ea typeface="Segoe UI" pitchFamily="34" charset="-122"/>
                <a:cs typeface="Segoe UI" pitchFamily="34" charset="-120"/>
              </a:rPr>
              <a:t>0</a:t>
            </a:r>
            <a:r>
              <a:rPr lang="lv-LV" sz="1200" b="1" dirty="0">
                <a:solidFill>
                  <a:srgbClr val="FFFFFF"/>
                </a:solidFill>
                <a:latin typeface="Segoe UI" pitchFamily="34" charset="0"/>
                <a:ea typeface="Segoe UI" pitchFamily="34" charset="-122"/>
                <a:cs typeface="Segoe UI" pitchFamily="34" charset="-120"/>
              </a:rPr>
              <a:t>4</a:t>
            </a:r>
            <a:endParaRPr lang="en-US" sz="1200" dirty="0"/>
          </a:p>
        </p:txBody>
      </p:sp>
      <p:sp>
        <p:nvSpPr>
          <p:cNvPr id="19" name="Shape 14">
            <a:extLst>
              <a:ext uri="{FF2B5EF4-FFF2-40B4-BE49-F238E27FC236}">
                <a16:creationId xmlns:a16="http://schemas.microsoft.com/office/drawing/2014/main" id="{D484CA41-A04A-1770-DA09-6958DB720108}"/>
              </a:ext>
            </a:extLst>
          </p:cNvPr>
          <p:cNvSpPr/>
          <p:nvPr/>
        </p:nvSpPr>
        <p:spPr>
          <a:xfrm>
            <a:off x="822960" y="4262831"/>
            <a:ext cx="10332720" cy="576000"/>
          </a:xfrm>
          <a:prstGeom prst="roundRect">
            <a:avLst>
              <a:gd name="adj" fmla="val 11429"/>
            </a:avLst>
          </a:prstGeom>
          <a:solidFill>
            <a:srgbClr val="F8FAFC"/>
          </a:solidFill>
          <a:ln w="12700">
            <a:solidFill>
              <a:srgbClr val="D1D5DB"/>
            </a:solidFill>
            <a:prstDash val="solid"/>
          </a:ln>
        </p:spPr>
        <p:txBody>
          <a:bodyPr/>
          <a:lstStyle/>
          <a:p>
            <a:endParaRPr lang="lv-LV" dirty="0"/>
          </a:p>
        </p:txBody>
      </p:sp>
      <p:sp>
        <p:nvSpPr>
          <p:cNvPr id="20" name="Shape 15">
            <a:extLst>
              <a:ext uri="{FF2B5EF4-FFF2-40B4-BE49-F238E27FC236}">
                <a16:creationId xmlns:a16="http://schemas.microsoft.com/office/drawing/2014/main" id="{12CA4D1A-9499-E2AD-6DA6-758D431CF790}"/>
              </a:ext>
            </a:extLst>
          </p:cNvPr>
          <p:cNvSpPr/>
          <p:nvPr/>
        </p:nvSpPr>
        <p:spPr>
          <a:xfrm>
            <a:off x="936075" y="4344939"/>
            <a:ext cx="468000" cy="468000"/>
          </a:xfrm>
          <a:prstGeom prst="ellipse">
            <a:avLst/>
          </a:prstGeom>
          <a:solidFill>
            <a:srgbClr val="000066"/>
          </a:solidFill>
          <a:ln w="12700">
            <a:solidFill>
              <a:srgbClr val="000066"/>
            </a:solidFill>
            <a:prstDash val="solid"/>
          </a:ln>
        </p:spPr>
        <p:txBody>
          <a:bodyPr/>
          <a:lstStyle/>
          <a:p>
            <a:endParaRPr lang="lv-LV" dirty="0"/>
          </a:p>
        </p:txBody>
      </p:sp>
      <p:sp>
        <p:nvSpPr>
          <p:cNvPr id="21" name="Text 16">
            <a:extLst>
              <a:ext uri="{FF2B5EF4-FFF2-40B4-BE49-F238E27FC236}">
                <a16:creationId xmlns:a16="http://schemas.microsoft.com/office/drawing/2014/main" id="{D19AAFD9-E0AA-BECC-61F3-C4661E3DC9D2}"/>
              </a:ext>
            </a:extLst>
          </p:cNvPr>
          <p:cNvSpPr/>
          <p:nvPr/>
        </p:nvSpPr>
        <p:spPr>
          <a:xfrm>
            <a:off x="899160" y="4304619"/>
            <a:ext cx="548640" cy="548640"/>
          </a:xfrm>
          <a:prstGeom prst="rect">
            <a:avLst/>
          </a:prstGeom>
          <a:noFill/>
          <a:ln/>
        </p:spPr>
        <p:txBody>
          <a:bodyPr wrap="square" rtlCol="0" anchor="ctr"/>
          <a:lstStyle/>
          <a:p>
            <a:pPr marL="0" indent="0" algn="ctr">
              <a:buNone/>
            </a:pPr>
            <a:r>
              <a:rPr lang="en-US" sz="1200" b="1" dirty="0">
                <a:solidFill>
                  <a:srgbClr val="FFFFFF"/>
                </a:solidFill>
                <a:latin typeface="Segoe UI" pitchFamily="34" charset="0"/>
                <a:ea typeface="Segoe UI" pitchFamily="34" charset="-122"/>
                <a:cs typeface="Segoe UI" pitchFamily="34" charset="-120"/>
              </a:rPr>
              <a:t>0</a:t>
            </a:r>
            <a:r>
              <a:rPr lang="lv-LV" sz="1200" b="1" dirty="0">
                <a:solidFill>
                  <a:srgbClr val="FFFFFF"/>
                </a:solidFill>
                <a:latin typeface="Segoe UI" pitchFamily="34" charset="0"/>
                <a:ea typeface="Segoe UI" pitchFamily="34" charset="-122"/>
                <a:cs typeface="Segoe UI" pitchFamily="34" charset="-120"/>
              </a:rPr>
              <a:t>5</a:t>
            </a:r>
            <a:endParaRPr lang="en-US" sz="1200" dirty="0"/>
          </a:p>
        </p:txBody>
      </p:sp>
      <p:sp>
        <p:nvSpPr>
          <p:cNvPr id="22" name="Text 17">
            <a:extLst>
              <a:ext uri="{FF2B5EF4-FFF2-40B4-BE49-F238E27FC236}">
                <a16:creationId xmlns:a16="http://schemas.microsoft.com/office/drawing/2014/main" id="{A2C8D354-062C-8709-18B0-70D94CD5666F}"/>
              </a:ext>
            </a:extLst>
          </p:cNvPr>
          <p:cNvSpPr/>
          <p:nvPr/>
        </p:nvSpPr>
        <p:spPr>
          <a:xfrm>
            <a:off x="1704848" y="3596489"/>
            <a:ext cx="9326880" cy="576000"/>
          </a:xfrm>
          <a:prstGeom prst="rect">
            <a:avLst/>
          </a:prstGeom>
          <a:noFill/>
          <a:ln/>
        </p:spPr>
        <p:txBody>
          <a:bodyPr wrap="square" rtlCol="0" anchor="ctr"/>
          <a:lstStyle/>
          <a:p>
            <a:pPr marL="0" indent="0">
              <a:buNone/>
            </a:pPr>
            <a:r>
              <a:rPr lang="lv-LV" sz="1400" b="1" noProof="0" dirty="0">
                <a:solidFill>
                  <a:srgbClr val="000066"/>
                </a:solidFill>
                <a:latin typeface="Segoe UI" pitchFamily="34" charset="0"/>
                <a:ea typeface="Segoe UI" pitchFamily="34" charset="-122"/>
                <a:cs typeface="Segoe UI" pitchFamily="34" charset="-120"/>
              </a:rPr>
              <a:t>Ieviesiet risinājumus/pakalpojumus iteratīvi, nevis vienā lielā ieviešanas brīdī</a:t>
            </a:r>
            <a:endParaRPr lang="lv-LV" sz="1400" noProof="0" dirty="0">
              <a:solidFill>
                <a:srgbClr val="000066"/>
              </a:solidFill>
            </a:endParaRPr>
          </a:p>
        </p:txBody>
      </p:sp>
      <p:sp>
        <p:nvSpPr>
          <p:cNvPr id="23" name="Shape 18">
            <a:extLst>
              <a:ext uri="{FF2B5EF4-FFF2-40B4-BE49-F238E27FC236}">
                <a16:creationId xmlns:a16="http://schemas.microsoft.com/office/drawing/2014/main" id="{F262E054-4CAA-F0F8-5460-C23E58DA1FCB}"/>
              </a:ext>
            </a:extLst>
          </p:cNvPr>
          <p:cNvSpPr/>
          <p:nvPr/>
        </p:nvSpPr>
        <p:spPr>
          <a:xfrm>
            <a:off x="822960" y="4939994"/>
            <a:ext cx="10332720" cy="576000"/>
          </a:xfrm>
          <a:prstGeom prst="roundRect">
            <a:avLst>
              <a:gd name="adj" fmla="val 11429"/>
            </a:avLst>
          </a:prstGeom>
          <a:solidFill>
            <a:srgbClr val="F8FAFC"/>
          </a:solidFill>
          <a:ln w="12700">
            <a:solidFill>
              <a:srgbClr val="D1D5DB"/>
            </a:solidFill>
            <a:prstDash val="solid"/>
          </a:ln>
        </p:spPr>
        <p:txBody>
          <a:bodyPr/>
          <a:lstStyle/>
          <a:p>
            <a:endParaRPr lang="lv-LV" dirty="0"/>
          </a:p>
        </p:txBody>
      </p:sp>
      <p:sp>
        <p:nvSpPr>
          <p:cNvPr id="24" name="Shape 19">
            <a:extLst>
              <a:ext uri="{FF2B5EF4-FFF2-40B4-BE49-F238E27FC236}">
                <a16:creationId xmlns:a16="http://schemas.microsoft.com/office/drawing/2014/main" id="{C09AACF4-7AE9-A1B0-F1A2-861DEED2D984}"/>
              </a:ext>
            </a:extLst>
          </p:cNvPr>
          <p:cNvSpPr/>
          <p:nvPr/>
        </p:nvSpPr>
        <p:spPr>
          <a:xfrm>
            <a:off x="937890" y="5012029"/>
            <a:ext cx="468000" cy="468000"/>
          </a:xfrm>
          <a:prstGeom prst="ellipse">
            <a:avLst/>
          </a:prstGeom>
          <a:solidFill>
            <a:srgbClr val="000066"/>
          </a:solidFill>
          <a:ln w="12700">
            <a:solidFill>
              <a:srgbClr val="000066"/>
            </a:solidFill>
            <a:prstDash val="solid"/>
          </a:ln>
        </p:spPr>
        <p:txBody>
          <a:bodyPr/>
          <a:lstStyle/>
          <a:p>
            <a:endParaRPr lang="lv-LV" dirty="0"/>
          </a:p>
        </p:txBody>
      </p:sp>
      <p:sp>
        <p:nvSpPr>
          <p:cNvPr id="25" name="Text 20">
            <a:extLst>
              <a:ext uri="{FF2B5EF4-FFF2-40B4-BE49-F238E27FC236}">
                <a16:creationId xmlns:a16="http://schemas.microsoft.com/office/drawing/2014/main" id="{37ECE6EB-8D94-82FE-E8A9-735805EF03C7}"/>
              </a:ext>
            </a:extLst>
          </p:cNvPr>
          <p:cNvSpPr/>
          <p:nvPr/>
        </p:nvSpPr>
        <p:spPr>
          <a:xfrm>
            <a:off x="891080" y="4985061"/>
            <a:ext cx="548640" cy="548640"/>
          </a:xfrm>
          <a:prstGeom prst="rect">
            <a:avLst/>
          </a:prstGeom>
          <a:noFill/>
          <a:ln/>
        </p:spPr>
        <p:txBody>
          <a:bodyPr wrap="square" rtlCol="0" anchor="ctr"/>
          <a:lstStyle/>
          <a:p>
            <a:pPr marL="0" indent="0" algn="ctr">
              <a:buNone/>
            </a:pPr>
            <a:r>
              <a:rPr lang="en-US" sz="1200" b="1" dirty="0">
                <a:solidFill>
                  <a:srgbClr val="FFFFFF"/>
                </a:solidFill>
                <a:latin typeface="Segoe UI" pitchFamily="34" charset="0"/>
                <a:ea typeface="Segoe UI" pitchFamily="34" charset="-122"/>
                <a:cs typeface="Segoe UI" pitchFamily="34" charset="-120"/>
              </a:rPr>
              <a:t>0</a:t>
            </a:r>
            <a:r>
              <a:rPr lang="lv-LV" sz="1200" b="1" dirty="0">
                <a:solidFill>
                  <a:srgbClr val="FFFFFF"/>
                </a:solidFill>
                <a:latin typeface="Segoe UI" pitchFamily="34" charset="0"/>
                <a:ea typeface="Segoe UI" pitchFamily="34" charset="-122"/>
                <a:cs typeface="Segoe UI" pitchFamily="34" charset="-120"/>
              </a:rPr>
              <a:t>6</a:t>
            </a:r>
            <a:endParaRPr lang="en-US" sz="1200" dirty="0"/>
          </a:p>
        </p:txBody>
      </p:sp>
      <p:sp>
        <p:nvSpPr>
          <p:cNvPr id="27" name="Shape 6">
            <a:extLst>
              <a:ext uri="{FF2B5EF4-FFF2-40B4-BE49-F238E27FC236}">
                <a16:creationId xmlns:a16="http://schemas.microsoft.com/office/drawing/2014/main" id="{0D126583-A01C-7BA7-1377-3788CFDF8FC0}"/>
              </a:ext>
            </a:extLst>
          </p:cNvPr>
          <p:cNvSpPr/>
          <p:nvPr/>
        </p:nvSpPr>
        <p:spPr>
          <a:xfrm>
            <a:off x="822960" y="5617157"/>
            <a:ext cx="10332720" cy="576000"/>
          </a:xfrm>
          <a:prstGeom prst="roundRect">
            <a:avLst>
              <a:gd name="adj" fmla="val 11429"/>
            </a:avLst>
          </a:prstGeom>
          <a:solidFill>
            <a:srgbClr val="F8FAFC"/>
          </a:solidFill>
          <a:ln w="12700">
            <a:solidFill>
              <a:srgbClr val="D1D5DB"/>
            </a:solidFill>
            <a:prstDash val="solid"/>
          </a:ln>
        </p:spPr>
        <p:txBody>
          <a:bodyPr/>
          <a:lstStyle/>
          <a:p>
            <a:endParaRPr lang="lv-LV" dirty="0"/>
          </a:p>
        </p:txBody>
      </p:sp>
      <p:sp>
        <p:nvSpPr>
          <p:cNvPr id="14" name="Text 9">
            <a:extLst>
              <a:ext uri="{FF2B5EF4-FFF2-40B4-BE49-F238E27FC236}">
                <a16:creationId xmlns:a16="http://schemas.microsoft.com/office/drawing/2014/main" id="{94C292D1-9A6E-B1A2-780E-7C25E3FDA66E}"/>
              </a:ext>
            </a:extLst>
          </p:cNvPr>
          <p:cNvSpPr/>
          <p:nvPr/>
        </p:nvSpPr>
        <p:spPr>
          <a:xfrm>
            <a:off x="1721920" y="4958029"/>
            <a:ext cx="9326880" cy="576000"/>
          </a:xfrm>
          <a:prstGeom prst="rect">
            <a:avLst/>
          </a:prstGeom>
          <a:noFill/>
          <a:ln/>
        </p:spPr>
        <p:txBody>
          <a:bodyPr wrap="square" rtlCol="0" anchor="ctr"/>
          <a:lstStyle/>
          <a:p>
            <a:pPr marL="0" indent="0">
              <a:buNone/>
            </a:pPr>
            <a:r>
              <a:rPr lang="en-US" sz="1400" b="1" dirty="0" err="1">
                <a:solidFill>
                  <a:srgbClr val="000066"/>
                </a:solidFill>
                <a:latin typeface="Segoe UI" pitchFamily="34" charset="0"/>
                <a:ea typeface="Segoe UI" pitchFamily="34" charset="-122"/>
                <a:cs typeface="Segoe UI" pitchFamily="34" charset="-120"/>
              </a:rPr>
              <a:t>Pārmaiņu</a:t>
            </a:r>
            <a:r>
              <a:rPr lang="en-US" sz="1400" b="1" dirty="0">
                <a:solidFill>
                  <a:srgbClr val="000066"/>
                </a:solidFill>
                <a:latin typeface="Segoe UI" pitchFamily="34" charset="0"/>
                <a:ea typeface="Segoe UI" pitchFamily="34" charset="-122"/>
                <a:cs typeface="Segoe UI" pitchFamily="34" charset="-120"/>
              </a:rPr>
              <a:t> </a:t>
            </a:r>
            <a:r>
              <a:rPr lang="lv-LV" sz="1400" b="1" noProof="0" dirty="0">
                <a:solidFill>
                  <a:srgbClr val="000066"/>
                </a:solidFill>
                <a:latin typeface="Segoe UI" pitchFamily="34" charset="0"/>
                <a:ea typeface="Segoe UI" pitchFamily="34" charset="-122"/>
                <a:cs typeface="Segoe UI" pitchFamily="34" charset="-120"/>
              </a:rPr>
              <a:t>vadība</a:t>
            </a:r>
            <a:r>
              <a:rPr lang="en-US" sz="1400" b="1" dirty="0">
                <a:solidFill>
                  <a:srgbClr val="000066"/>
                </a:solidFill>
                <a:latin typeface="Segoe UI" pitchFamily="34" charset="0"/>
                <a:ea typeface="Segoe UI" pitchFamily="34" charset="-122"/>
                <a:cs typeface="Segoe UI" pitchFamily="34" charset="-120"/>
              </a:rPr>
              <a:t> </a:t>
            </a:r>
            <a:r>
              <a:rPr lang="lv-LV" sz="1400" b="1" noProof="0" dirty="0">
                <a:solidFill>
                  <a:srgbClr val="000066"/>
                </a:solidFill>
                <a:latin typeface="Segoe UI" pitchFamily="34" charset="0"/>
                <a:ea typeface="Segoe UI" pitchFamily="34" charset="-122"/>
                <a:cs typeface="Segoe UI" pitchFamily="34" charset="-120"/>
              </a:rPr>
              <a:t>ir</a:t>
            </a:r>
            <a:r>
              <a:rPr lang="en-US" sz="1400" b="1" dirty="0">
                <a:solidFill>
                  <a:srgbClr val="000066"/>
                </a:solidFill>
                <a:latin typeface="Segoe UI" pitchFamily="34" charset="0"/>
                <a:ea typeface="Segoe UI" pitchFamily="34" charset="-122"/>
                <a:cs typeface="Segoe UI" pitchFamily="34" charset="-120"/>
              </a:rPr>
              <a:t> </a:t>
            </a:r>
            <a:r>
              <a:rPr lang="lv-LV" sz="1400" b="1" noProof="0" dirty="0">
                <a:solidFill>
                  <a:srgbClr val="000066"/>
                </a:solidFill>
                <a:latin typeface="Segoe UI" pitchFamily="34" charset="0"/>
                <a:ea typeface="Segoe UI" pitchFamily="34" charset="-122"/>
                <a:cs typeface="Segoe UI" pitchFamily="34" charset="-120"/>
              </a:rPr>
              <a:t>tikpat</a:t>
            </a:r>
            <a:r>
              <a:rPr lang="en-US" sz="1400" b="1" dirty="0">
                <a:solidFill>
                  <a:srgbClr val="000066"/>
                </a:solidFill>
                <a:latin typeface="Segoe UI" pitchFamily="34" charset="0"/>
                <a:ea typeface="Segoe UI" pitchFamily="34" charset="-122"/>
                <a:cs typeface="Segoe UI" pitchFamily="34" charset="-120"/>
              </a:rPr>
              <a:t> </a:t>
            </a:r>
            <a:r>
              <a:rPr lang="lv-LV" sz="1400" b="1" noProof="0" dirty="0">
                <a:solidFill>
                  <a:srgbClr val="000066"/>
                </a:solidFill>
                <a:latin typeface="Segoe UI" pitchFamily="34" charset="0"/>
                <a:ea typeface="Segoe UI" pitchFamily="34" charset="-122"/>
                <a:cs typeface="Segoe UI" pitchFamily="34" charset="-120"/>
              </a:rPr>
              <a:t>svarīga</a:t>
            </a:r>
            <a:r>
              <a:rPr lang="en-US" sz="1400" b="1" dirty="0">
                <a:solidFill>
                  <a:srgbClr val="000066"/>
                </a:solidFill>
                <a:latin typeface="Segoe UI" pitchFamily="34" charset="0"/>
                <a:ea typeface="Segoe UI" pitchFamily="34" charset="-122"/>
                <a:cs typeface="Segoe UI" pitchFamily="34" charset="-120"/>
              </a:rPr>
              <a:t> </a:t>
            </a:r>
            <a:r>
              <a:rPr lang="lv-LV" sz="1400" b="1" noProof="0" dirty="0">
                <a:solidFill>
                  <a:srgbClr val="000066"/>
                </a:solidFill>
                <a:latin typeface="Segoe UI" pitchFamily="34" charset="0"/>
                <a:ea typeface="Segoe UI" pitchFamily="34" charset="-122"/>
                <a:cs typeface="Segoe UI" pitchFamily="34" charset="-120"/>
              </a:rPr>
              <a:t>kā tehnoloģiju ieviešana</a:t>
            </a:r>
            <a:endParaRPr lang="en-US" sz="1400" dirty="0">
              <a:solidFill>
                <a:srgbClr val="000066"/>
              </a:solidFill>
            </a:endParaRPr>
          </a:p>
        </p:txBody>
      </p:sp>
      <p:sp>
        <p:nvSpPr>
          <p:cNvPr id="28" name="Text 21">
            <a:extLst>
              <a:ext uri="{FF2B5EF4-FFF2-40B4-BE49-F238E27FC236}">
                <a16:creationId xmlns:a16="http://schemas.microsoft.com/office/drawing/2014/main" id="{F4DBB12A-BBBE-75AA-6FB0-A0653D934F58}"/>
              </a:ext>
            </a:extLst>
          </p:cNvPr>
          <p:cNvSpPr/>
          <p:nvPr/>
        </p:nvSpPr>
        <p:spPr>
          <a:xfrm>
            <a:off x="1691640" y="2915719"/>
            <a:ext cx="9326880" cy="576000"/>
          </a:xfrm>
          <a:prstGeom prst="rect">
            <a:avLst/>
          </a:prstGeom>
          <a:noFill/>
          <a:ln/>
        </p:spPr>
        <p:txBody>
          <a:bodyPr wrap="square" rtlCol="0" anchor="ctr"/>
          <a:lstStyle/>
          <a:p>
            <a:pPr marL="0" indent="0">
              <a:buNone/>
            </a:pPr>
            <a:r>
              <a:rPr lang="sv-SE" sz="1400" b="1" dirty="0">
                <a:solidFill>
                  <a:srgbClr val="000066"/>
                </a:solidFill>
                <a:latin typeface="Segoe UI" pitchFamily="34" charset="0"/>
                <a:ea typeface="Segoe UI" pitchFamily="34" charset="-122"/>
                <a:cs typeface="Segoe UI" pitchFamily="34" charset="-120"/>
              </a:rPr>
              <a:t>Veidot kompetentas komandas ar pilnvarām pieņemt lēmumus</a:t>
            </a:r>
            <a:endParaRPr lang="en-US" sz="1400" dirty="0">
              <a:solidFill>
                <a:srgbClr val="000066"/>
              </a:solidFill>
            </a:endParaRPr>
          </a:p>
        </p:txBody>
      </p:sp>
      <p:sp>
        <p:nvSpPr>
          <p:cNvPr id="29" name="Shape 19">
            <a:extLst>
              <a:ext uri="{FF2B5EF4-FFF2-40B4-BE49-F238E27FC236}">
                <a16:creationId xmlns:a16="http://schemas.microsoft.com/office/drawing/2014/main" id="{AC53C8EE-1228-56D4-471D-9B96149565B2}"/>
              </a:ext>
            </a:extLst>
          </p:cNvPr>
          <p:cNvSpPr/>
          <p:nvPr/>
        </p:nvSpPr>
        <p:spPr>
          <a:xfrm>
            <a:off x="937890" y="5671157"/>
            <a:ext cx="468000" cy="468000"/>
          </a:xfrm>
          <a:prstGeom prst="ellipse">
            <a:avLst/>
          </a:prstGeom>
          <a:solidFill>
            <a:srgbClr val="000066"/>
          </a:solidFill>
          <a:ln w="12700">
            <a:solidFill>
              <a:srgbClr val="000066"/>
            </a:solidFill>
            <a:prstDash val="solid"/>
          </a:ln>
        </p:spPr>
        <p:txBody>
          <a:bodyPr/>
          <a:lstStyle/>
          <a:p>
            <a:endParaRPr lang="lv-LV" dirty="0"/>
          </a:p>
        </p:txBody>
      </p:sp>
      <p:sp>
        <p:nvSpPr>
          <p:cNvPr id="30" name="Text 20">
            <a:extLst>
              <a:ext uri="{FF2B5EF4-FFF2-40B4-BE49-F238E27FC236}">
                <a16:creationId xmlns:a16="http://schemas.microsoft.com/office/drawing/2014/main" id="{B330888A-C1D3-1F7C-1F0D-762B291CCDC4}"/>
              </a:ext>
            </a:extLst>
          </p:cNvPr>
          <p:cNvSpPr/>
          <p:nvPr/>
        </p:nvSpPr>
        <p:spPr>
          <a:xfrm>
            <a:off x="943150" y="5692800"/>
            <a:ext cx="468000" cy="468000"/>
          </a:xfrm>
          <a:prstGeom prst="rect">
            <a:avLst/>
          </a:prstGeom>
          <a:noFill/>
          <a:ln/>
        </p:spPr>
        <p:txBody>
          <a:bodyPr wrap="square" rtlCol="0" anchor="ctr"/>
          <a:lstStyle/>
          <a:p>
            <a:pPr marL="0" indent="0" algn="ctr">
              <a:buNone/>
            </a:pPr>
            <a:r>
              <a:rPr lang="en-US" sz="1200" b="1" dirty="0">
                <a:solidFill>
                  <a:srgbClr val="FFFFFF"/>
                </a:solidFill>
                <a:latin typeface="Segoe UI" pitchFamily="34" charset="0"/>
                <a:ea typeface="Segoe UI" pitchFamily="34" charset="-122"/>
                <a:cs typeface="Segoe UI" pitchFamily="34" charset="-120"/>
              </a:rPr>
              <a:t>0</a:t>
            </a:r>
            <a:r>
              <a:rPr lang="lv-LV" sz="1200" b="1" dirty="0">
                <a:solidFill>
                  <a:srgbClr val="FFFFFF"/>
                </a:solidFill>
                <a:latin typeface="Segoe UI" pitchFamily="34" charset="0"/>
                <a:ea typeface="Segoe UI" pitchFamily="34" charset="-122"/>
                <a:cs typeface="Segoe UI" pitchFamily="34" charset="-120"/>
              </a:rPr>
              <a:t>7</a:t>
            </a:r>
            <a:endParaRPr lang="en-US" sz="1200" dirty="0"/>
          </a:p>
        </p:txBody>
      </p:sp>
      <p:sp>
        <p:nvSpPr>
          <p:cNvPr id="26" name="Text 21">
            <a:extLst>
              <a:ext uri="{FF2B5EF4-FFF2-40B4-BE49-F238E27FC236}">
                <a16:creationId xmlns:a16="http://schemas.microsoft.com/office/drawing/2014/main" id="{12F77DCC-2A1B-26BA-E82A-31FF6F1AE83F}"/>
              </a:ext>
            </a:extLst>
          </p:cNvPr>
          <p:cNvSpPr/>
          <p:nvPr/>
        </p:nvSpPr>
        <p:spPr>
          <a:xfrm>
            <a:off x="1721920" y="5638800"/>
            <a:ext cx="9326880" cy="576000"/>
          </a:xfrm>
          <a:prstGeom prst="rect">
            <a:avLst/>
          </a:prstGeom>
          <a:noFill/>
          <a:ln/>
        </p:spPr>
        <p:txBody>
          <a:bodyPr wrap="square" rtlCol="0" anchor="ctr"/>
          <a:lstStyle/>
          <a:p>
            <a:pPr marL="0" indent="0">
              <a:buNone/>
            </a:pPr>
            <a:r>
              <a:rPr lang="lv-LV" sz="1400" b="1" dirty="0">
                <a:solidFill>
                  <a:srgbClr val="000066"/>
                </a:solidFill>
                <a:latin typeface="Segoe UI" pitchFamily="34" charset="0"/>
                <a:ea typeface="Segoe UI" pitchFamily="34" charset="-122"/>
                <a:cs typeface="Segoe UI" pitchFamily="34" charset="-120"/>
              </a:rPr>
              <a:t>Sadarbība starp visām iesaistītajām pusēm ir kritiska veiksmes sastāvdaļa</a:t>
            </a:r>
            <a:endParaRPr lang="en-US" sz="1400" dirty="0">
              <a:solidFill>
                <a:srgbClr val="000066"/>
              </a:solidFill>
            </a:endParaRPr>
          </a:p>
        </p:txBody>
      </p:sp>
      <p:sp>
        <p:nvSpPr>
          <p:cNvPr id="31" name="Text 9">
            <a:extLst>
              <a:ext uri="{FF2B5EF4-FFF2-40B4-BE49-F238E27FC236}">
                <a16:creationId xmlns:a16="http://schemas.microsoft.com/office/drawing/2014/main" id="{28F12CE4-6C72-A0FF-9688-284568057A9B}"/>
              </a:ext>
            </a:extLst>
          </p:cNvPr>
          <p:cNvSpPr/>
          <p:nvPr/>
        </p:nvSpPr>
        <p:spPr>
          <a:xfrm>
            <a:off x="1721920" y="4277259"/>
            <a:ext cx="9326880" cy="576000"/>
          </a:xfrm>
          <a:prstGeom prst="rect">
            <a:avLst/>
          </a:prstGeom>
          <a:noFill/>
          <a:ln/>
        </p:spPr>
        <p:txBody>
          <a:bodyPr wrap="square" rtlCol="0" anchor="ctr"/>
          <a:lstStyle/>
          <a:p>
            <a:pPr marL="0" indent="0">
              <a:buNone/>
            </a:pPr>
            <a:r>
              <a:rPr lang="lv-LV" sz="1400" b="1" noProof="0" dirty="0">
                <a:solidFill>
                  <a:srgbClr val="000066"/>
                </a:solidFill>
                <a:latin typeface="Segoe UI" pitchFamily="34" charset="0"/>
                <a:ea typeface="Segoe UI" pitchFamily="34" charset="-122"/>
                <a:cs typeface="Segoe UI" pitchFamily="34" charset="-120"/>
              </a:rPr>
              <a:t>Riski jākomunicē atklāti un savlaicīgi</a:t>
            </a:r>
            <a:endParaRPr lang="lv-LV" sz="1400" noProof="0" dirty="0">
              <a:solidFill>
                <a:srgbClr val="000066"/>
              </a:solidFill>
            </a:endParaRPr>
          </a:p>
        </p:txBody>
      </p:sp>
      <p:sp>
        <p:nvSpPr>
          <p:cNvPr id="32" name="Shape 2">
            <a:extLst>
              <a:ext uri="{FF2B5EF4-FFF2-40B4-BE49-F238E27FC236}">
                <a16:creationId xmlns:a16="http://schemas.microsoft.com/office/drawing/2014/main" id="{8B3B9ADA-2671-DE57-186E-2C666CF9A9E8}"/>
              </a:ext>
            </a:extLst>
          </p:cNvPr>
          <p:cNvSpPr/>
          <p:nvPr/>
        </p:nvSpPr>
        <p:spPr>
          <a:xfrm>
            <a:off x="822960" y="2231342"/>
            <a:ext cx="10332720" cy="576000"/>
          </a:xfrm>
          <a:prstGeom prst="roundRect">
            <a:avLst>
              <a:gd name="adj" fmla="val 11429"/>
            </a:avLst>
          </a:prstGeom>
          <a:solidFill>
            <a:srgbClr val="F8FAFC"/>
          </a:solidFill>
          <a:ln w="12700">
            <a:solidFill>
              <a:srgbClr val="D1D5DB"/>
            </a:solidFill>
            <a:prstDash val="solid"/>
          </a:ln>
        </p:spPr>
        <p:txBody>
          <a:bodyPr/>
          <a:lstStyle/>
          <a:p>
            <a:endParaRPr lang="lv-LV" dirty="0"/>
          </a:p>
        </p:txBody>
      </p:sp>
      <p:sp>
        <p:nvSpPr>
          <p:cNvPr id="33" name="Shape 3">
            <a:extLst>
              <a:ext uri="{FF2B5EF4-FFF2-40B4-BE49-F238E27FC236}">
                <a16:creationId xmlns:a16="http://schemas.microsoft.com/office/drawing/2014/main" id="{4961185E-B0A5-B76D-1375-A01CC303F133}"/>
              </a:ext>
            </a:extLst>
          </p:cNvPr>
          <p:cNvSpPr/>
          <p:nvPr/>
        </p:nvSpPr>
        <p:spPr>
          <a:xfrm>
            <a:off x="939480" y="2285064"/>
            <a:ext cx="468000" cy="468000"/>
          </a:xfrm>
          <a:prstGeom prst="ellipse">
            <a:avLst/>
          </a:prstGeom>
          <a:solidFill>
            <a:srgbClr val="000066"/>
          </a:solidFill>
          <a:ln w="12700">
            <a:solidFill>
              <a:srgbClr val="000066"/>
            </a:solidFill>
            <a:prstDash val="solid"/>
          </a:ln>
        </p:spPr>
        <p:txBody>
          <a:bodyPr/>
          <a:lstStyle/>
          <a:p>
            <a:endParaRPr lang="lv-LV" dirty="0"/>
          </a:p>
        </p:txBody>
      </p:sp>
      <p:sp>
        <p:nvSpPr>
          <p:cNvPr id="34" name="Text 4">
            <a:extLst>
              <a:ext uri="{FF2B5EF4-FFF2-40B4-BE49-F238E27FC236}">
                <a16:creationId xmlns:a16="http://schemas.microsoft.com/office/drawing/2014/main" id="{469EDE72-9886-F2D2-9D7E-27E3D048B69E}"/>
              </a:ext>
            </a:extLst>
          </p:cNvPr>
          <p:cNvSpPr/>
          <p:nvPr/>
        </p:nvSpPr>
        <p:spPr>
          <a:xfrm>
            <a:off x="899160" y="2241020"/>
            <a:ext cx="548640" cy="548640"/>
          </a:xfrm>
          <a:prstGeom prst="rect">
            <a:avLst/>
          </a:prstGeom>
          <a:noFill/>
          <a:ln/>
        </p:spPr>
        <p:txBody>
          <a:bodyPr wrap="square" rtlCol="0" anchor="ctr"/>
          <a:lstStyle/>
          <a:p>
            <a:pPr marL="0" indent="0" algn="ctr">
              <a:buNone/>
            </a:pPr>
            <a:r>
              <a:rPr lang="en-US" sz="1200" b="1" dirty="0">
                <a:solidFill>
                  <a:srgbClr val="FFFFFF"/>
                </a:solidFill>
                <a:latin typeface="Segoe UI" pitchFamily="34" charset="0"/>
                <a:ea typeface="Segoe UI" pitchFamily="34" charset="-122"/>
                <a:cs typeface="Segoe UI" pitchFamily="34" charset="-120"/>
              </a:rPr>
              <a:t>0</a:t>
            </a:r>
            <a:r>
              <a:rPr lang="lv-LV" sz="1200" b="1" dirty="0">
                <a:solidFill>
                  <a:srgbClr val="FFFFFF"/>
                </a:solidFill>
                <a:latin typeface="Segoe UI" pitchFamily="34" charset="0"/>
                <a:ea typeface="Segoe UI" pitchFamily="34" charset="-122"/>
                <a:cs typeface="Segoe UI" pitchFamily="34" charset="-120"/>
              </a:rPr>
              <a:t>2</a:t>
            </a:r>
            <a:endParaRPr lang="en-US" sz="1200" dirty="0"/>
          </a:p>
        </p:txBody>
      </p:sp>
      <p:sp>
        <p:nvSpPr>
          <p:cNvPr id="35" name="Text 5">
            <a:extLst>
              <a:ext uri="{FF2B5EF4-FFF2-40B4-BE49-F238E27FC236}">
                <a16:creationId xmlns:a16="http://schemas.microsoft.com/office/drawing/2014/main" id="{2D9AD1FE-477F-B039-0FE4-B31E20E53B22}"/>
              </a:ext>
            </a:extLst>
          </p:cNvPr>
          <p:cNvSpPr/>
          <p:nvPr/>
        </p:nvSpPr>
        <p:spPr>
          <a:xfrm>
            <a:off x="1691640" y="2234949"/>
            <a:ext cx="9326880" cy="576000"/>
          </a:xfrm>
          <a:prstGeom prst="rect">
            <a:avLst/>
          </a:prstGeom>
          <a:noFill/>
          <a:ln/>
        </p:spPr>
        <p:txBody>
          <a:bodyPr wrap="square" rtlCol="0" anchor="ctr"/>
          <a:lstStyle/>
          <a:p>
            <a:pPr marL="0" indent="0">
              <a:buNone/>
            </a:pPr>
            <a:r>
              <a:rPr lang="lv-LV" sz="1400" b="1" noProof="0" dirty="0">
                <a:solidFill>
                  <a:srgbClr val="000066"/>
                </a:solidFill>
                <a:latin typeface="Segoe UI" pitchFamily="34" charset="0"/>
                <a:ea typeface="Segoe UI" pitchFamily="34" charset="-122"/>
                <a:cs typeface="Segoe UI" pitchFamily="34" charset="-120"/>
              </a:rPr>
              <a:t>Likumu un MK noteikumu īpašniekiem jābūt gataviem standartizēt procesus</a:t>
            </a:r>
            <a:endParaRPr lang="lv-LV" sz="1400" noProof="0" dirty="0">
              <a:solidFill>
                <a:srgbClr val="000066"/>
              </a:solidFill>
            </a:endParaRPr>
          </a:p>
        </p:txBody>
      </p:sp>
    </p:spTree>
    <p:extLst>
      <p:ext uri="{BB962C8B-B14F-4D97-AF65-F5344CB8AC3E}">
        <p14:creationId xmlns:p14="http://schemas.microsoft.com/office/powerpoint/2010/main" val="1024103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aisnstūris ar noapaļotiem stūriem 9"/>
          <p:cNvSpPr/>
          <p:nvPr/>
        </p:nvSpPr>
        <p:spPr>
          <a:xfrm>
            <a:off x="-82550" y="2997200"/>
            <a:ext cx="6796088" cy="2973388"/>
          </a:xfrm>
          <a:prstGeom prst="roundRect">
            <a:avLst>
              <a:gd name="adj" fmla="val 0"/>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lv-LV" dirty="0">
              <a:solidFill>
                <a:srgbClr val="012269"/>
              </a:solidFill>
            </a:endParaRPr>
          </a:p>
        </p:txBody>
      </p:sp>
      <p:sp>
        <p:nvSpPr>
          <p:cNvPr id="34822" name="Text Placeholder 2"/>
          <p:cNvSpPr>
            <a:spLocks noGrp="1"/>
          </p:cNvSpPr>
          <p:nvPr>
            <p:ph type="body" sz="quarter" idx="10"/>
          </p:nvPr>
        </p:nvSpPr>
        <p:spPr>
          <a:xfrm>
            <a:off x="368300" y="4061351"/>
            <a:ext cx="5894388" cy="845086"/>
          </a:xfrm>
        </p:spPr>
        <p:txBody>
          <a:bodyPr/>
          <a:lstStyle/>
          <a:p>
            <a:r>
              <a:rPr lang="lv-LV" altLang="lv-LV" sz="3600" b="1" u="sng" dirty="0">
                <a:solidFill>
                  <a:srgbClr val="001B6C"/>
                </a:solidFill>
                <a:uFill>
                  <a:solidFill>
                    <a:srgbClr val="E57100"/>
                  </a:solidFill>
                </a:uFill>
                <a:cs typeface="Times New Roman" panose="02020603050405020304" pitchFamily="18" charset="0"/>
              </a:rPr>
              <a:t>P</a:t>
            </a:r>
            <a:r>
              <a:rPr lang="lv-LV" altLang="lv-LV" sz="3600" b="1" dirty="0">
                <a:solidFill>
                  <a:srgbClr val="001B6C"/>
                </a:solidFill>
                <a:cs typeface="Times New Roman" panose="02020603050405020304" pitchFamily="18" charset="0"/>
              </a:rPr>
              <a:t>aldies!</a:t>
            </a:r>
          </a:p>
          <a:p>
            <a:endParaRPr lang="lv-LV" altLang="lv-LV" sz="3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28417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53716-53F1-0F69-4375-1342ADDED540}"/>
            </a:ext>
          </a:extLst>
        </p:cNvPr>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4F1EB675-F5A6-D7EF-C630-2A0238757185}"/>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4F8D1E0-BA0E-4823-BBAF-9B78F8F9B118}" type="slidenum">
              <a:rPr kumimoji="0" lang="en-US" altLang="lv-LV" sz="700" b="0" i="0" u="none" strike="noStrike" kern="1200" cap="none" spc="0" normalizeH="0" baseline="0" noProof="0" smtClean="0">
                <a:ln>
                  <a:noFill/>
                </a:ln>
                <a:solidFill>
                  <a:srgbClr val="898989"/>
                </a:solidFill>
                <a:effectLst/>
                <a:uLnTx/>
                <a:uFillTx/>
                <a:latin typeface="Verdana"/>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2</a:t>
            </a:fld>
            <a:endParaRPr kumimoji="0" lang="en-US" altLang="lv-LV" sz="700" b="0" i="0" u="none" strike="noStrike" kern="1200" cap="none" spc="0" normalizeH="0" baseline="0" noProof="0" dirty="0">
              <a:ln>
                <a:noFill/>
              </a:ln>
              <a:solidFill>
                <a:srgbClr val="898989"/>
              </a:solidFill>
              <a:effectLst/>
              <a:uLnTx/>
              <a:uFillTx/>
              <a:latin typeface="Verdana"/>
              <a:ea typeface="+mn-ea"/>
              <a:cs typeface="Arial" panose="020B0604020202020204" pitchFamily="34" charset="0"/>
            </a:endParaRPr>
          </a:p>
        </p:txBody>
      </p:sp>
      <p:sp>
        <p:nvSpPr>
          <p:cNvPr id="2" name="Title 1">
            <a:extLst>
              <a:ext uri="{FF2B5EF4-FFF2-40B4-BE49-F238E27FC236}">
                <a16:creationId xmlns:a16="http://schemas.microsoft.com/office/drawing/2014/main" id="{79744B78-18FD-0BA6-F3DD-F13318E20FF3}"/>
              </a:ext>
            </a:extLst>
          </p:cNvPr>
          <p:cNvSpPr txBox="1">
            <a:spLocks/>
          </p:cNvSpPr>
          <p:nvPr/>
        </p:nvSpPr>
        <p:spPr bwMode="auto">
          <a:xfrm>
            <a:off x="2162601" y="465713"/>
            <a:ext cx="7173424" cy="969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fontScale="62500" lnSpcReduction="20000"/>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a:defRPr/>
            </a:pPr>
            <a:r>
              <a:rPr lang="lv-LV" altLang="pl-PL" sz="5100" u="sng" dirty="0">
                <a:solidFill>
                  <a:srgbClr val="000066"/>
                </a:solidFill>
                <a:uFill>
                  <a:solidFill>
                    <a:srgbClr val="E3002B"/>
                  </a:solidFill>
                </a:uFill>
                <a:latin typeface="Verdana"/>
                <a:ea typeface="Verdana"/>
                <a:cs typeface="Arial"/>
              </a:rPr>
              <a:t>S</a:t>
            </a:r>
            <a:r>
              <a:rPr lang="lv-LV" altLang="pl-PL" sz="5100" dirty="0">
                <a:solidFill>
                  <a:srgbClr val="000066"/>
                </a:solidFill>
                <a:uFill>
                  <a:solidFill>
                    <a:srgbClr val="E3002B"/>
                  </a:solidFill>
                </a:uFill>
                <a:latin typeface="Verdana"/>
                <a:ea typeface="Verdana"/>
                <a:cs typeface="Arial"/>
              </a:rPr>
              <a:t>tratēģiskā vīzija</a:t>
            </a:r>
            <a:br>
              <a:rPr lang="lv-LV" altLang="pl-PL" sz="5100" dirty="0">
                <a:solidFill>
                  <a:srgbClr val="000066"/>
                </a:solidFill>
                <a:uFill>
                  <a:solidFill>
                    <a:srgbClr val="E3002B"/>
                  </a:solidFill>
                </a:uFill>
                <a:latin typeface="Verdana"/>
                <a:ea typeface="Verdana"/>
                <a:cs typeface="Arial"/>
              </a:rPr>
            </a:br>
            <a:r>
              <a:rPr lang="lv-LV" altLang="pl-PL" sz="5100" dirty="0">
                <a:solidFill>
                  <a:srgbClr val="000066"/>
                </a:solidFill>
                <a:uFill>
                  <a:solidFill>
                    <a:srgbClr val="E3002B"/>
                  </a:solidFill>
                </a:uFill>
                <a:latin typeface="Verdana"/>
                <a:ea typeface="Verdana"/>
                <a:cs typeface="Arial"/>
              </a:rPr>
              <a:t>īstermiņā un ilgtermiņā </a:t>
            </a:r>
          </a:p>
          <a:p>
            <a:pPr>
              <a:defRPr/>
            </a:pPr>
            <a:endParaRPr lang="lv-LV" altLang="pl-PL" sz="3200" dirty="0">
              <a:solidFill>
                <a:srgbClr val="000066"/>
              </a:solidFill>
              <a:uFill>
                <a:solidFill>
                  <a:srgbClr val="E3002B"/>
                </a:solidFill>
              </a:uFill>
              <a:cs typeface="Arial" panose="020B0604020202020204" pitchFamily="34" charset="0"/>
            </a:endParaRPr>
          </a:p>
        </p:txBody>
      </p:sp>
      <p:sp>
        <p:nvSpPr>
          <p:cNvPr id="8" name="Rectangle: Rounded Corners 35">
            <a:extLst>
              <a:ext uri="{FF2B5EF4-FFF2-40B4-BE49-F238E27FC236}">
                <a16:creationId xmlns:a16="http://schemas.microsoft.com/office/drawing/2014/main" id="{6F27E6F2-6128-A04E-2A8B-0F6BE70AEAE2}"/>
              </a:ext>
            </a:extLst>
          </p:cNvPr>
          <p:cNvSpPr/>
          <p:nvPr/>
        </p:nvSpPr>
        <p:spPr>
          <a:xfrm>
            <a:off x="4484975" y="1850623"/>
            <a:ext cx="3208799" cy="3869636"/>
          </a:xfrm>
          <a:prstGeom prst="roundRect">
            <a:avLst>
              <a:gd name="adj" fmla="val 4476"/>
            </a:avLst>
          </a:prstGeom>
          <a:solidFill>
            <a:srgbClr val="DEDEDE">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spcAft>
                <a:spcPts val="700"/>
              </a:spcAft>
            </a:pPr>
            <a:r>
              <a:rPr lang="lv-LV" sz="1200" dirty="0">
                <a:solidFill>
                  <a:schemeClr val="tx1"/>
                </a:solidFill>
                <a:latin typeface="Verdana" panose="020B0604030504040204" pitchFamily="34" charset="0"/>
                <a:ea typeface="Verdana" panose="020B0604030504040204" pitchFamily="34" charset="0"/>
              </a:rPr>
              <a:t>Standartizēti grāmatvedības un personāla vadības procesi</a:t>
            </a:r>
          </a:p>
          <a:p>
            <a:pPr lvl="0" algn="ctr">
              <a:spcAft>
                <a:spcPts val="700"/>
              </a:spcAft>
            </a:pPr>
            <a:r>
              <a:rPr lang="lv-LV" sz="1200" dirty="0">
                <a:solidFill>
                  <a:srgbClr val="9D2235"/>
                </a:solidFill>
                <a:latin typeface="Verdana" panose="020B0604030504040204" pitchFamily="34" charset="0"/>
                <a:ea typeface="Verdana" panose="020B0604030504040204" pitchFamily="34" charset="0"/>
              </a:rPr>
              <a:t>---</a:t>
            </a:r>
          </a:p>
          <a:p>
            <a:pPr lvl="0" algn="ctr">
              <a:spcAft>
                <a:spcPts val="700"/>
              </a:spcAft>
            </a:pPr>
            <a:r>
              <a:rPr lang="lv-LV" sz="1200" dirty="0">
                <a:solidFill>
                  <a:schemeClr val="tx1"/>
                </a:solidFill>
                <a:latin typeface="Verdana" panose="020B0604030504040204" pitchFamily="34" charset="0"/>
                <a:ea typeface="Verdana" panose="020B0604030504040204" pitchFamily="34" charset="0"/>
              </a:rPr>
              <a:t>Izstrādātas vienotas datu struktūras un datu analītikas koncepts</a:t>
            </a:r>
          </a:p>
          <a:p>
            <a:pPr algn="ctr">
              <a:spcAft>
                <a:spcPts val="700"/>
              </a:spcAft>
            </a:pPr>
            <a:r>
              <a:rPr lang="lv-LV" sz="1200" dirty="0">
                <a:solidFill>
                  <a:srgbClr val="9D2235"/>
                </a:solidFill>
                <a:latin typeface="Verdana" panose="020B0604030504040204" pitchFamily="34" charset="0"/>
                <a:ea typeface="Verdana" panose="020B0604030504040204" pitchFamily="34" charset="0"/>
              </a:rPr>
              <a:t>---</a:t>
            </a:r>
          </a:p>
          <a:p>
            <a:pPr algn="ctr">
              <a:spcAft>
                <a:spcPts val="700"/>
              </a:spcAft>
            </a:pPr>
            <a:r>
              <a:rPr lang="lv-LV" sz="1200" dirty="0">
                <a:solidFill>
                  <a:schemeClr val="tx1"/>
                </a:solidFill>
                <a:latin typeface="Verdana" panose="020B0604030504040204" pitchFamily="34" charset="0"/>
                <a:ea typeface="Verdana" panose="020B0604030504040204" pitchFamily="34" charset="0"/>
              </a:rPr>
              <a:t>Izveidoti vienoti IT risinājumi grāmatvedības, personāla vadības</a:t>
            </a:r>
            <a:br>
              <a:rPr lang="lv-LV" sz="1200" dirty="0">
                <a:solidFill>
                  <a:schemeClr val="tx1"/>
                </a:solidFill>
                <a:latin typeface="Verdana" panose="020B0604030504040204" pitchFamily="34" charset="0"/>
                <a:ea typeface="Verdana" panose="020B0604030504040204" pitchFamily="34" charset="0"/>
              </a:rPr>
            </a:br>
            <a:r>
              <a:rPr lang="lv-LV" sz="1200" dirty="0">
                <a:solidFill>
                  <a:schemeClr val="tx1"/>
                </a:solidFill>
                <a:latin typeface="Verdana" panose="020B0604030504040204" pitchFamily="34" charset="0"/>
                <a:ea typeface="Verdana" panose="020B0604030504040204" pitchFamily="34" charset="0"/>
              </a:rPr>
              <a:t>un budžeta uzskaites pārvaldībai</a:t>
            </a:r>
          </a:p>
          <a:p>
            <a:pPr algn="ctr">
              <a:spcAft>
                <a:spcPts val="700"/>
              </a:spcAft>
            </a:pPr>
            <a:r>
              <a:rPr lang="lv-LV" sz="1200" dirty="0">
                <a:solidFill>
                  <a:srgbClr val="9D2235"/>
                </a:solidFill>
                <a:latin typeface="Verdana" panose="020B0604030504040204" pitchFamily="34" charset="0"/>
                <a:ea typeface="Verdana" panose="020B0604030504040204" pitchFamily="34" charset="0"/>
              </a:rPr>
              <a:t>---</a:t>
            </a:r>
          </a:p>
          <a:p>
            <a:pPr algn="ctr">
              <a:spcAft>
                <a:spcPts val="700"/>
              </a:spcAft>
            </a:pPr>
            <a:r>
              <a:rPr lang="lv-LV" sz="1200" dirty="0">
                <a:solidFill>
                  <a:schemeClr val="tx1"/>
                </a:solidFill>
                <a:latin typeface="Verdana" panose="020B0604030504040204" pitchFamily="34" charset="0"/>
                <a:ea typeface="Verdana" panose="020B0604030504040204" pitchFamily="34" charset="0"/>
              </a:rPr>
              <a:t>Izveidots vienots pakalpojumu</a:t>
            </a:r>
            <a:br>
              <a:rPr lang="lv-LV" sz="1200" dirty="0">
                <a:solidFill>
                  <a:schemeClr val="tx1"/>
                </a:solidFill>
                <a:latin typeface="Verdana" panose="020B0604030504040204" pitchFamily="34" charset="0"/>
                <a:ea typeface="Verdana" panose="020B0604030504040204" pitchFamily="34" charset="0"/>
              </a:rPr>
            </a:br>
            <a:r>
              <a:rPr lang="lv-LV" sz="1200" dirty="0">
                <a:solidFill>
                  <a:schemeClr val="tx1"/>
                </a:solidFill>
                <a:latin typeface="Verdana" panose="020B0604030504040204" pitchFamily="34" charset="0"/>
                <a:ea typeface="Verdana" panose="020B0604030504040204" pitchFamily="34" charset="0"/>
              </a:rPr>
              <a:t>centrs pakāpeniskai iestāžu grāmatvedības un personāla lietvedības pārņemšanai*</a:t>
            </a:r>
          </a:p>
          <a:p>
            <a:pPr algn="ctr">
              <a:spcAft>
                <a:spcPts val="700"/>
              </a:spcAft>
            </a:pPr>
            <a:r>
              <a:rPr lang="lv-LV" sz="1200" dirty="0">
                <a:solidFill>
                  <a:srgbClr val="9D2235"/>
                </a:solidFill>
                <a:latin typeface="Verdana" panose="020B0604030504040204" pitchFamily="34" charset="0"/>
                <a:ea typeface="Verdana" panose="020B0604030504040204" pitchFamily="34" charset="0"/>
              </a:rPr>
              <a:t>---</a:t>
            </a:r>
          </a:p>
          <a:p>
            <a:pPr algn="ctr"/>
            <a:r>
              <a:rPr lang="lv-LV" sz="1200" dirty="0">
                <a:solidFill>
                  <a:schemeClr val="tx1"/>
                </a:solidFill>
                <a:latin typeface="Verdana" panose="020B0604030504040204" pitchFamily="34" charset="0"/>
                <a:ea typeface="Verdana" panose="020B0604030504040204" pitchFamily="34" charset="0"/>
              </a:rPr>
              <a:t>Veiktas izmaiņas NA</a:t>
            </a:r>
          </a:p>
        </p:txBody>
      </p:sp>
      <p:sp>
        <p:nvSpPr>
          <p:cNvPr id="9" name="Arrow: Right 48">
            <a:extLst>
              <a:ext uri="{FF2B5EF4-FFF2-40B4-BE49-F238E27FC236}">
                <a16:creationId xmlns:a16="http://schemas.microsoft.com/office/drawing/2014/main" id="{7EEA87E4-8D4A-04E1-AF8F-22995165B921}"/>
              </a:ext>
            </a:extLst>
          </p:cNvPr>
          <p:cNvSpPr/>
          <p:nvPr/>
        </p:nvSpPr>
        <p:spPr>
          <a:xfrm>
            <a:off x="4205377" y="3477116"/>
            <a:ext cx="553791" cy="616650"/>
          </a:xfrm>
          <a:prstGeom prst="rightArrow">
            <a:avLst/>
          </a:prstGeom>
          <a:solidFill>
            <a:srgbClr val="CB0F3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lv-LV" sz="2800" dirty="0">
              <a:latin typeface="Verdana" panose="020B0604030504040204" pitchFamily="34" charset="0"/>
              <a:ea typeface="Verdana" panose="020B0604030504040204" pitchFamily="34" charset="0"/>
            </a:endParaRPr>
          </a:p>
        </p:txBody>
      </p:sp>
      <p:grpSp>
        <p:nvGrpSpPr>
          <p:cNvPr id="10" name="Group 1">
            <a:extLst>
              <a:ext uri="{FF2B5EF4-FFF2-40B4-BE49-F238E27FC236}">
                <a16:creationId xmlns:a16="http://schemas.microsoft.com/office/drawing/2014/main" id="{52B034B1-F572-2A36-D6C5-586E20AE18F1}"/>
              </a:ext>
            </a:extLst>
          </p:cNvPr>
          <p:cNvGrpSpPr/>
          <p:nvPr/>
        </p:nvGrpSpPr>
        <p:grpSpPr>
          <a:xfrm>
            <a:off x="726699" y="1850623"/>
            <a:ext cx="3208799" cy="4366070"/>
            <a:chOff x="831573" y="1850623"/>
            <a:chExt cx="3208799" cy="4366070"/>
          </a:xfrm>
        </p:grpSpPr>
        <p:sp>
          <p:nvSpPr>
            <p:cNvPr id="11" name="Rectangle: Rounded Corners 14">
              <a:extLst>
                <a:ext uri="{FF2B5EF4-FFF2-40B4-BE49-F238E27FC236}">
                  <a16:creationId xmlns:a16="http://schemas.microsoft.com/office/drawing/2014/main" id="{884ED19B-AB25-CDC7-5F75-F377468B6144}"/>
                </a:ext>
              </a:extLst>
            </p:cNvPr>
            <p:cNvSpPr/>
            <p:nvPr/>
          </p:nvSpPr>
          <p:spPr>
            <a:xfrm>
              <a:off x="831573" y="1850623"/>
              <a:ext cx="3208799" cy="3869636"/>
            </a:xfrm>
            <a:prstGeom prst="roundRect">
              <a:avLst>
                <a:gd name="adj" fmla="val 4476"/>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r>
                <a:rPr lang="lv-LV" sz="1200" dirty="0">
                  <a:solidFill>
                    <a:schemeClr val="tx1"/>
                  </a:solidFill>
                  <a:latin typeface="Verdana" panose="020B0604030504040204" pitchFamily="34" charset="0"/>
                  <a:ea typeface="Verdana" panose="020B0604030504040204" pitchFamily="34" charset="0"/>
                </a:rPr>
                <a:t>&gt;160 iestādēm dažāda grāmatvedība un personāla vadība</a:t>
              </a:r>
            </a:p>
            <a:p>
              <a:pPr lvl="0" algn="ctr"/>
              <a:r>
                <a:rPr lang="lv-LV" sz="1200" dirty="0">
                  <a:solidFill>
                    <a:srgbClr val="9D2235"/>
                  </a:solidFill>
                  <a:latin typeface="Verdana" panose="020B0604030504040204" pitchFamily="34" charset="0"/>
                  <a:ea typeface="Verdana" panose="020B0604030504040204" pitchFamily="34" charset="0"/>
                </a:rPr>
                <a:t>---</a:t>
              </a:r>
            </a:p>
            <a:p>
              <a:pPr lvl="0" algn="ctr"/>
              <a:r>
                <a:rPr lang="lv-LV" sz="1200" dirty="0">
                  <a:solidFill>
                    <a:schemeClr val="tx1"/>
                  </a:solidFill>
                  <a:latin typeface="Verdana" panose="020B0604030504040204" pitchFamily="34" charset="0"/>
                  <a:ea typeface="Verdana" panose="020B0604030504040204" pitchFamily="34" charset="0"/>
                </a:rPr>
                <a:t>Dažāda budžeta plānošanas prakse iestādes/resora līmenī</a:t>
              </a:r>
            </a:p>
            <a:p>
              <a:pPr algn="ctr"/>
              <a:r>
                <a:rPr lang="lv-LV" sz="1200" dirty="0">
                  <a:solidFill>
                    <a:srgbClr val="9D2235"/>
                  </a:solidFill>
                  <a:latin typeface="Verdana" panose="020B0604030504040204" pitchFamily="34" charset="0"/>
                  <a:ea typeface="Verdana" panose="020B0604030504040204" pitchFamily="34" charset="0"/>
                </a:rPr>
                <a:t>---</a:t>
              </a:r>
            </a:p>
            <a:p>
              <a:pPr algn="ctr"/>
              <a:r>
                <a:rPr lang="lv-LV" sz="1200" dirty="0">
                  <a:solidFill>
                    <a:schemeClr val="tx1"/>
                  </a:solidFill>
                  <a:latin typeface="Verdana" panose="020B0604030504040204" pitchFamily="34" charset="0"/>
                  <a:ea typeface="Verdana" panose="020B0604030504040204" pitchFamily="34" charset="0"/>
                </a:rPr>
                <a:t>Dažādas IT sistēmas</a:t>
              </a:r>
            </a:p>
            <a:p>
              <a:pPr algn="ctr"/>
              <a:r>
                <a:rPr lang="lv-LV" sz="1200" dirty="0">
                  <a:solidFill>
                    <a:srgbClr val="9D2235"/>
                  </a:solidFill>
                  <a:latin typeface="Verdana" panose="020B0604030504040204" pitchFamily="34" charset="0"/>
                  <a:ea typeface="Verdana" panose="020B0604030504040204" pitchFamily="34" charset="0"/>
                </a:rPr>
                <a:t>---</a:t>
              </a:r>
            </a:p>
            <a:p>
              <a:pPr algn="ctr"/>
              <a:r>
                <a:rPr lang="sv-SE" sz="1200" dirty="0">
                  <a:solidFill>
                    <a:schemeClr val="tx1"/>
                  </a:solidFill>
                  <a:latin typeface="Verdana" panose="020B0604030504040204" pitchFamily="34" charset="0"/>
                  <a:ea typeface="Verdana" panose="020B0604030504040204" pitchFamily="34" charset="0"/>
                </a:rPr>
                <a:t>&gt; 950 grāmatvežu;</a:t>
              </a:r>
            </a:p>
            <a:p>
              <a:pPr algn="ctr"/>
              <a:r>
                <a:rPr lang="sv-SE" sz="1200" dirty="0">
                  <a:solidFill>
                    <a:schemeClr val="tx1"/>
                  </a:solidFill>
                  <a:latin typeface="Verdana" panose="020B0604030504040204" pitchFamily="34" charset="0"/>
                  <a:ea typeface="Verdana" panose="020B0604030504040204" pitchFamily="34" charset="0"/>
                </a:rPr>
                <a:t>&gt; 500 personālspeciālistu;</a:t>
              </a:r>
            </a:p>
            <a:p>
              <a:pPr algn="ctr"/>
              <a:r>
                <a:rPr lang="sv-SE" sz="1200" dirty="0">
                  <a:solidFill>
                    <a:schemeClr val="tx1"/>
                  </a:solidFill>
                  <a:latin typeface="Verdana" panose="020B0604030504040204" pitchFamily="34" charset="0"/>
                  <a:ea typeface="Verdana" panose="020B0604030504040204" pitchFamily="34" charset="0"/>
                </a:rPr>
                <a:t>&gt; 350 finansistu</a:t>
              </a:r>
            </a:p>
            <a:p>
              <a:pPr algn="ctr"/>
              <a:r>
                <a:rPr lang="lv-LV" sz="1200" dirty="0">
                  <a:solidFill>
                    <a:srgbClr val="9D2235"/>
                  </a:solidFill>
                  <a:latin typeface="Verdana" panose="020B0604030504040204" pitchFamily="34" charset="0"/>
                  <a:ea typeface="Verdana" panose="020B0604030504040204" pitchFamily="34" charset="0"/>
                </a:rPr>
                <a:t>---</a:t>
              </a:r>
            </a:p>
            <a:p>
              <a:pPr algn="ctr"/>
              <a:r>
                <a:rPr lang="lv-LV" sz="1200" dirty="0">
                  <a:solidFill>
                    <a:schemeClr val="tx1"/>
                  </a:solidFill>
                  <a:latin typeface="Verdana" panose="020B0604030504040204" pitchFamily="34" charset="0"/>
                  <a:ea typeface="Verdana" panose="020B0604030504040204" pitchFamily="34" charset="0"/>
                </a:rPr>
                <a:t>Nav vienotu datu lēmumu pieņemšanai</a:t>
              </a:r>
            </a:p>
            <a:p>
              <a:pPr algn="ctr"/>
              <a:r>
                <a:rPr lang="lv-LV" sz="1200" dirty="0">
                  <a:solidFill>
                    <a:srgbClr val="9D2235"/>
                  </a:solidFill>
                  <a:latin typeface="Verdana" panose="020B0604030504040204" pitchFamily="34" charset="0"/>
                  <a:ea typeface="Verdana" panose="020B0604030504040204" pitchFamily="34" charset="0"/>
                </a:rPr>
                <a:t>---</a:t>
              </a:r>
            </a:p>
            <a:p>
              <a:pPr algn="ctr"/>
              <a:r>
                <a:rPr lang="lv-LV" sz="1200" dirty="0">
                  <a:solidFill>
                    <a:schemeClr val="tx1"/>
                  </a:solidFill>
                  <a:latin typeface="Verdana" panose="020B0604030504040204" pitchFamily="34" charset="0"/>
                  <a:ea typeface="Verdana" panose="020B0604030504040204" pitchFamily="34" charset="0"/>
                </a:rPr>
                <a:t>Neattīstīta datu tālākizmantošana</a:t>
              </a:r>
            </a:p>
            <a:p>
              <a:pPr algn="ctr"/>
              <a:r>
                <a:rPr lang="lv-LV" sz="1200" dirty="0">
                  <a:solidFill>
                    <a:srgbClr val="9D2235"/>
                  </a:solidFill>
                  <a:latin typeface="Verdana" panose="020B0604030504040204" pitchFamily="34" charset="0"/>
                  <a:ea typeface="Verdana" panose="020B0604030504040204" pitchFamily="34" charset="0"/>
                </a:rPr>
                <a:t>---</a:t>
              </a:r>
            </a:p>
            <a:p>
              <a:pPr algn="ctr"/>
              <a:r>
                <a:rPr lang="lv-LV" sz="1200" dirty="0">
                  <a:solidFill>
                    <a:schemeClr val="tx1"/>
                  </a:solidFill>
                  <a:latin typeface="Verdana" panose="020B0604030504040204" pitchFamily="34" charset="0"/>
                  <a:ea typeface="Verdana" panose="020B0604030504040204" pitchFamily="34" charset="0"/>
                </a:rPr>
                <a:t>Nav attīstīta biznesa inteliģence</a:t>
              </a:r>
            </a:p>
            <a:p>
              <a:pPr algn="ctr"/>
              <a:r>
                <a:rPr lang="lv-LV" sz="1200" dirty="0">
                  <a:solidFill>
                    <a:srgbClr val="9D2235"/>
                  </a:solidFill>
                  <a:latin typeface="Verdana" panose="020B0604030504040204" pitchFamily="34" charset="0"/>
                  <a:ea typeface="Verdana" panose="020B0604030504040204" pitchFamily="34" charset="0"/>
                </a:rPr>
                <a:t>---</a:t>
              </a:r>
            </a:p>
            <a:p>
              <a:pPr algn="ctr"/>
              <a:r>
                <a:rPr lang="lv-LV" sz="1200" dirty="0">
                  <a:solidFill>
                    <a:schemeClr val="tx1"/>
                  </a:solidFill>
                  <a:latin typeface="Verdana" panose="020B0604030504040204" pitchFamily="34" charset="0"/>
                  <a:ea typeface="Verdana" panose="020B0604030504040204" pitchFamily="34" charset="0"/>
                </a:rPr>
                <a:t>Zema elektronizācijas pakāpe</a:t>
              </a:r>
            </a:p>
            <a:p>
              <a:pPr algn="ctr"/>
              <a:endParaRPr lang="lv-LV" sz="1200" dirty="0">
                <a:solidFill>
                  <a:schemeClr val="tx1"/>
                </a:solidFill>
                <a:latin typeface="Verdana" panose="020B0604030504040204" pitchFamily="34" charset="0"/>
                <a:ea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endParaRPr>
            </a:p>
            <a:p>
              <a:pPr lvl="0" algn="ctr"/>
              <a:endParaRPr lang="lv-LV" sz="1400" dirty="0">
                <a:solidFill>
                  <a:schemeClr val="tx1"/>
                </a:solidFill>
                <a:latin typeface="Verdana" panose="020B0604030504040204" pitchFamily="34" charset="0"/>
                <a:ea typeface="Verdana" panose="020B0604030504040204" pitchFamily="34" charset="0"/>
              </a:endParaRPr>
            </a:p>
          </p:txBody>
        </p:sp>
        <p:sp>
          <p:nvSpPr>
            <p:cNvPr id="12" name="Rectangle: Rounded Corners 49">
              <a:extLst>
                <a:ext uri="{FF2B5EF4-FFF2-40B4-BE49-F238E27FC236}">
                  <a16:creationId xmlns:a16="http://schemas.microsoft.com/office/drawing/2014/main" id="{2D320731-0A40-9421-FAF8-EBF4135B6EAB}"/>
                </a:ext>
              </a:extLst>
            </p:cNvPr>
            <p:cNvSpPr/>
            <p:nvPr/>
          </p:nvSpPr>
          <p:spPr>
            <a:xfrm>
              <a:off x="831573" y="5808845"/>
              <a:ext cx="3208799" cy="407848"/>
            </a:xfrm>
            <a:prstGeom prst="roundRect">
              <a:avLst>
                <a:gd name="adj" fmla="val 2832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solidFill>
                    <a:srgbClr val="000066"/>
                  </a:solidFill>
                  <a:latin typeface="Verdana" panose="020B0604030504040204" pitchFamily="34" charset="0"/>
                  <a:ea typeface="Verdana" panose="020B0604030504040204" pitchFamily="34" charset="0"/>
                </a:rPr>
                <a:t>Esošā situācija</a:t>
              </a:r>
            </a:p>
          </p:txBody>
        </p:sp>
      </p:grpSp>
      <p:sp>
        <p:nvSpPr>
          <p:cNvPr id="13" name="Rectangle: Rounded Corners 34">
            <a:extLst>
              <a:ext uri="{FF2B5EF4-FFF2-40B4-BE49-F238E27FC236}">
                <a16:creationId xmlns:a16="http://schemas.microsoft.com/office/drawing/2014/main" id="{3A7E6468-AB83-52F9-839E-2D3CA66B5C3E}"/>
              </a:ext>
            </a:extLst>
          </p:cNvPr>
          <p:cNvSpPr/>
          <p:nvPr/>
        </p:nvSpPr>
        <p:spPr>
          <a:xfrm>
            <a:off x="8256502" y="1850623"/>
            <a:ext cx="3208799" cy="3869636"/>
          </a:xfrm>
          <a:prstGeom prst="roundRect">
            <a:avLst>
              <a:gd name="adj" fmla="val 4476"/>
            </a:avLst>
          </a:prstGeom>
          <a:solidFill>
            <a:srgbClr val="DEDE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lgn="ctr">
              <a:spcAft>
                <a:spcPts val="500"/>
              </a:spcAft>
            </a:pPr>
            <a:r>
              <a:rPr lang="lv-LV" sz="1200" dirty="0">
                <a:solidFill>
                  <a:schemeClr val="tx1"/>
                </a:solidFill>
                <a:latin typeface="Verdana" panose="020B0604030504040204" pitchFamily="34" charset="0"/>
                <a:ea typeface="Verdana" panose="020B0604030504040204" pitchFamily="34" charset="0"/>
              </a:rPr>
              <a:t>Nodrošināti kvalitatīvi dati un analītika stratēģisku lēmumu pieņemšanai valstī</a:t>
            </a:r>
          </a:p>
          <a:p>
            <a:pPr lvl="0" algn="ctr">
              <a:spcAft>
                <a:spcPts val="500"/>
              </a:spcAft>
            </a:pPr>
            <a:r>
              <a:rPr lang="lv-LV" sz="1200" dirty="0">
                <a:solidFill>
                  <a:srgbClr val="9D2235"/>
                </a:solidFill>
                <a:latin typeface="Verdana" panose="020B0604030504040204" pitchFamily="34" charset="0"/>
                <a:ea typeface="Verdana" panose="020B0604030504040204" pitchFamily="34" charset="0"/>
              </a:rPr>
              <a:t>---</a:t>
            </a:r>
          </a:p>
          <a:p>
            <a:pPr lvl="0" algn="ctr">
              <a:spcAft>
                <a:spcPts val="500"/>
              </a:spcAft>
            </a:pPr>
            <a:r>
              <a:rPr lang="lv-LV" sz="1200" dirty="0">
                <a:solidFill>
                  <a:schemeClr val="tx1"/>
                </a:solidFill>
                <a:latin typeface="Verdana" panose="020B0604030504040204" pitchFamily="34" charset="0"/>
                <a:ea typeface="Verdana" panose="020B0604030504040204" pitchFamily="34" charset="0"/>
              </a:rPr>
              <a:t>Iespēja kvalitatīvi analizēt budžetu pret nozaru mērķiem un rezultatīviem rādītājiem</a:t>
            </a:r>
          </a:p>
          <a:p>
            <a:pPr algn="ctr">
              <a:spcAft>
                <a:spcPts val="500"/>
              </a:spcAft>
            </a:pPr>
            <a:r>
              <a:rPr lang="lv-LV" sz="1200" dirty="0">
                <a:solidFill>
                  <a:srgbClr val="9D2235"/>
                </a:solidFill>
                <a:latin typeface="Verdana" panose="020B0604030504040204" pitchFamily="34" charset="0"/>
                <a:ea typeface="Verdana" panose="020B0604030504040204" pitchFamily="34" charset="0"/>
              </a:rPr>
              <a:t>---</a:t>
            </a:r>
          </a:p>
          <a:p>
            <a:pPr algn="ctr">
              <a:spcAft>
                <a:spcPts val="500"/>
              </a:spcAft>
            </a:pPr>
            <a:r>
              <a:rPr lang="lv-LV" sz="1200" dirty="0">
                <a:solidFill>
                  <a:schemeClr val="tx1"/>
                </a:solidFill>
                <a:latin typeface="Verdana" panose="020B0604030504040204" pitchFamily="34" charset="0"/>
                <a:ea typeface="Verdana" panose="020B0604030504040204" pitchFamily="34" charset="0"/>
              </a:rPr>
              <a:t>Augsts elektronizācijas</a:t>
            </a:r>
            <a:br>
              <a:rPr lang="lv-LV" sz="1200" dirty="0">
                <a:solidFill>
                  <a:schemeClr val="tx1"/>
                </a:solidFill>
                <a:latin typeface="Verdana" panose="020B0604030504040204" pitchFamily="34" charset="0"/>
                <a:ea typeface="Verdana" panose="020B0604030504040204" pitchFamily="34" charset="0"/>
              </a:rPr>
            </a:br>
            <a:r>
              <a:rPr lang="lv-LV" sz="1200" dirty="0">
                <a:solidFill>
                  <a:schemeClr val="tx1"/>
                </a:solidFill>
                <a:latin typeface="Verdana" panose="020B0604030504040204" pitchFamily="34" charset="0"/>
                <a:ea typeface="Verdana" panose="020B0604030504040204" pitchFamily="34" charset="0"/>
              </a:rPr>
              <a:t> un robotizācijas līmenis</a:t>
            </a:r>
          </a:p>
          <a:p>
            <a:pPr algn="ctr">
              <a:spcAft>
                <a:spcPts val="500"/>
              </a:spcAft>
            </a:pPr>
            <a:r>
              <a:rPr lang="lv-LV" sz="1200" dirty="0">
                <a:solidFill>
                  <a:srgbClr val="9D2235"/>
                </a:solidFill>
                <a:latin typeface="Verdana" panose="020B0604030504040204" pitchFamily="34" charset="0"/>
                <a:ea typeface="Verdana" panose="020B0604030504040204" pitchFamily="34" charset="0"/>
              </a:rPr>
              <a:t>---</a:t>
            </a:r>
          </a:p>
          <a:p>
            <a:pPr algn="ctr">
              <a:spcAft>
                <a:spcPts val="500"/>
              </a:spcAft>
            </a:pPr>
            <a:r>
              <a:rPr lang="sv-SE" sz="1200" dirty="0">
                <a:solidFill>
                  <a:schemeClr val="tx1"/>
                </a:solidFill>
                <a:latin typeface="Verdana" panose="020B0604030504040204" pitchFamily="34" charset="0"/>
                <a:ea typeface="Verdana" panose="020B0604030504040204" pitchFamily="34" charset="0"/>
              </a:rPr>
              <a:t>Samazināts darbinieku skaits administratīva rakstura funkciju veikšanai</a:t>
            </a:r>
          </a:p>
          <a:p>
            <a:pPr algn="ctr">
              <a:spcAft>
                <a:spcPts val="500"/>
              </a:spcAft>
            </a:pPr>
            <a:r>
              <a:rPr lang="lv-LV" sz="1200" dirty="0">
                <a:solidFill>
                  <a:srgbClr val="9D2235"/>
                </a:solidFill>
                <a:latin typeface="Verdana" panose="020B0604030504040204" pitchFamily="34" charset="0"/>
                <a:ea typeface="Verdana" panose="020B0604030504040204" pitchFamily="34" charset="0"/>
              </a:rPr>
              <a:t>---</a:t>
            </a:r>
          </a:p>
          <a:p>
            <a:pPr algn="ctr"/>
            <a:r>
              <a:rPr lang="lv-LV" sz="1200" dirty="0">
                <a:solidFill>
                  <a:schemeClr val="tx1"/>
                </a:solidFill>
                <a:latin typeface="Verdana" panose="020B0604030504040204" pitchFamily="34" charset="0"/>
                <a:ea typeface="Verdana" panose="020B0604030504040204" pitchFamily="34" charset="0"/>
              </a:rPr>
              <a:t>Centralizēta visu &gt;160 iestāžu grāmatvedība un personāla vadība</a:t>
            </a:r>
          </a:p>
        </p:txBody>
      </p:sp>
      <p:sp>
        <p:nvSpPr>
          <p:cNvPr id="14" name="Arrow: Right 47">
            <a:extLst>
              <a:ext uri="{FF2B5EF4-FFF2-40B4-BE49-F238E27FC236}">
                <a16:creationId xmlns:a16="http://schemas.microsoft.com/office/drawing/2014/main" id="{32AD5CC0-2B75-DE96-A312-85CB40B93355}"/>
              </a:ext>
            </a:extLst>
          </p:cNvPr>
          <p:cNvSpPr/>
          <p:nvPr/>
        </p:nvSpPr>
        <p:spPr>
          <a:xfrm>
            <a:off x="7953903" y="3477116"/>
            <a:ext cx="553791" cy="616650"/>
          </a:xfrm>
          <a:prstGeom prst="rightArrow">
            <a:avLst/>
          </a:prstGeom>
          <a:solidFill>
            <a:srgbClr val="CB0F3F"/>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lv-LV" sz="2800" dirty="0">
              <a:latin typeface="Verdana" panose="020B0604030504040204" pitchFamily="34" charset="0"/>
              <a:ea typeface="Verdana" panose="020B0604030504040204" pitchFamily="34" charset="0"/>
            </a:endParaRPr>
          </a:p>
        </p:txBody>
      </p:sp>
      <p:sp>
        <p:nvSpPr>
          <p:cNvPr id="15" name="Rectangle: Rounded Corners 50">
            <a:extLst>
              <a:ext uri="{FF2B5EF4-FFF2-40B4-BE49-F238E27FC236}">
                <a16:creationId xmlns:a16="http://schemas.microsoft.com/office/drawing/2014/main" id="{45B825E4-3936-7CD9-BBB9-C6520A857E46}"/>
              </a:ext>
            </a:extLst>
          </p:cNvPr>
          <p:cNvSpPr/>
          <p:nvPr/>
        </p:nvSpPr>
        <p:spPr>
          <a:xfrm>
            <a:off x="8256502" y="5808845"/>
            <a:ext cx="3208799" cy="407848"/>
          </a:xfrm>
          <a:prstGeom prst="roundRect">
            <a:avLst>
              <a:gd name="adj" fmla="val 2832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solidFill>
                  <a:srgbClr val="000066"/>
                </a:solidFill>
                <a:latin typeface="Verdana" panose="020B0604030504040204" pitchFamily="34" charset="0"/>
                <a:ea typeface="Verdana" panose="020B0604030504040204" pitchFamily="34" charset="0"/>
              </a:rPr>
              <a:t>Ilgtermiņa vīzija</a:t>
            </a:r>
          </a:p>
          <a:p>
            <a:pPr algn="ctr"/>
            <a:r>
              <a:rPr lang="lv-LV" sz="1400" b="1" dirty="0">
                <a:solidFill>
                  <a:srgbClr val="000066"/>
                </a:solidFill>
                <a:latin typeface="Verdana" panose="020B0604030504040204" pitchFamily="34" charset="0"/>
                <a:ea typeface="Verdana" panose="020B0604030504040204" pitchFamily="34" charset="0"/>
              </a:rPr>
              <a:t>(2027–2030)</a:t>
            </a:r>
          </a:p>
        </p:txBody>
      </p:sp>
      <p:sp>
        <p:nvSpPr>
          <p:cNvPr id="16" name="Rectangle: Rounded Corners 51">
            <a:extLst>
              <a:ext uri="{FF2B5EF4-FFF2-40B4-BE49-F238E27FC236}">
                <a16:creationId xmlns:a16="http://schemas.microsoft.com/office/drawing/2014/main" id="{4D06D18F-501E-B28D-4891-44E073008F5C}"/>
              </a:ext>
            </a:extLst>
          </p:cNvPr>
          <p:cNvSpPr/>
          <p:nvPr/>
        </p:nvSpPr>
        <p:spPr>
          <a:xfrm>
            <a:off x="4526388" y="5808845"/>
            <a:ext cx="3208799" cy="407848"/>
          </a:xfrm>
          <a:prstGeom prst="roundRect">
            <a:avLst>
              <a:gd name="adj" fmla="val 2832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sz="1400" b="1" dirty="0">
                <a:solidFill>
                  <a:srgbClr val="000066"/>
                </a:solidFill>
                <a:latin typeface="Verdana" panose="020B0604030504040204" pitchFamily="34" charset="0"/>
                <a:ea typeface="Verdana" panose="020B0604030504040204" pitchFamily="34" charset="0"/>
              </a:rPr>
              <a:t>Īstermiņa vīzija</a:t>
            </a:r>
          </a:p>
          <a:p>
            <a:pPr algn="ctr"/>
            <a:r>
              <a:rPr lang="lv-LV" sz="1400" b="1" dirty="0">
                <a:solidFill>
                  <a:srgbClr val="000066"/>
                </a:solidFill>
                <a:latin typeface="Verdana" panose="020B0604030504040204" pitchFamily="34" charset="0"/>
                <a:ea typeface="Verdana" panose="020B0604030504040204" pitchFamily="34" charset="0"/>
              </a:rPr>
              <a:t>(2022–2026)</a:t>
            </a:r>
          </a:p>
        </p:txBody>
      </p:sp>
    </p:spTree>
    <p:extLst>
      <p:ext uri="{BB962C8B-B14F-4D97-AF65-F5344CB8AC3E}">
        <p14:creationId xmlns:p14="http://schemas.microsoft.com/office/powerpoint/2010/main" val="3361060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7F3F77EA-B495-F789-D506-2D011508EA61}"/>
              </a:ext>
            </a:extLst>
          </p:cNvPr>
          <p:cNvSpPr>
            <a:spLocks noGrp="1"/>
          </p:cNvSpPr>
          <p:nvPr>
            <p:ph type="sldNum" sz="quarter" idx="13"/>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F4F8D1E0-BA0E-4823-BBAF-9B78F8F9B118}" type="slidenum">
              <a:rPr kumimoji="0" lang="en-US" altLang="lv-LV" sz="700" b="0" i="0" u="none" strike="noStrike" kern="1200" cap="none" spc="0" normalizeH="0" baseline="0" noProof="0" smtClean="0">
                <a:ln>
                  <a:noFill/>
                </a:ln>
                <a:solidFill>
                  <a:srgbClr val="898989"/>
                </a:solidFill>
                <a:effectLst/>
                <a:uLnTx/>
                <a:uFillTx/>
                <a:latin typeface="Verdana"/>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3</a:t>
            </a:fld>
            <a:endParaRPr kumimoji="0" lang="en-US" altLang="lv-LV" sz="700" b="0" i="0" u="none" strike="noStrike" kern="1200" cap="none" spc="0" normalizeH="0" baseline="0" noProof="0" dirty="0">
              <a:ln>
                <a:noFill/>
              </a:ln>
              <a:solidFill>
                <a:srgbClr val="898989"/>
              </a:solidFill>
              <a:effectLst/>
              <a:uLnTx/>
              <a:uFillTx/>
              <a:latin typeface="Verdana"/>
              <a:ea typeface="+mn-ea"/>
              <a:cs typeface="Arial" panose="020B0604020202020204" pitchFamily="34" charset="0"/>
            </a:endParaRPr>
          </a:p>
        </p:txBody>
      </p:sp>
      <p:cxnSp>
        <p:nvCxnSpPr>
          <p:cNvPr id="105" name="Connector 1"/>
          <p:cNvCxnSpPr/>
          <p:nvPr/>
        </p:nvCxnSpPr>
        <p:spPr>
          <a:xfrm>
            <a:off x="914400" y="3429000"/>
            <a:ext cx="10360152" cy="0"/>
          </a:xfrm>
          <a:prstGeom prst="line">
            <a:avLst/>
          </a:prstGeom>
          <a:ln w="25400">
            <a:solidFill>
              <a:srgbClr val="000066"/>
            </a:solidFill>
          </a:ln>
        </p:spPr>
        <p:style>
          <a:lnRef idx="2">
            <a:schemeClr val="accent1"/>
          </a:lnRef>
          <a:fillRef idx="0">
            <a:schemeClr val="accent1"/>
          </a:fillRef>
          <a:effectRef idx="1">
            <a:schemeClr val="accent1"/>
          </a:effectRef>
          <a:fontRef idx="minor">
            <a:schemeClr val="tx1"/>
          </a:fontRef>
        </p:style>
      </p:cxnSp>
      <p:sp>
        <p:nvSpPr>
          <p:cNvPr id="106" name="Oval 2"/>
          <p:cNvSpPr/>
          <p:nvPr/>
        </p:nvSpPr>
        <p:spPr>
          <a:xfrm>
            <a:off x="1463040" y="3355848"/>
            <a:ext cx="146304" cy="146304"/>
          </a:xfrm>
          <a:prstGeom prst="ellipse">
            <a:avLst/>
          </a:prstGeom>
          <a:solidFill>
            <a:srgbClr val="6A44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sp>
        <p:nvSpPr>
          <p:cNvPr id="108" name="TextBox 107"/>
          <p:cNvSpPr txBox="1"/>
          <p:nvPr/>
        </p:nvSpPr>
        <p:spPr>
          <a:xfrm>
            <a:off x="708081" y="3570385"/>
            <a:ext cx="1656223" cy="369332"/>
          </a:xfrm>
          <a:prstGeom prst="rect">
            <a:avLst/>
          </a:prstGeom>
          <a:noFill/>
        </p:spPr>
        <p:txBody>
          <a:bodyPr wrap="non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sz="1800" b="1" i="0" u="none" strike="noStrike" kern="1200" cap="none" spc="0" normalizeH="0" baseline="0" noProof="0" dirty="0">
                <a:ln>
                  <a:noFill/>
                </a:ln>
                <a:solidFill>
                  <a:srgbClr val="6A448A"/>
                </a:solidFill>
                <a:effectLst/>
                <a:uLnTx/>
                <a:uFillTx/>
                <a:latin typeface="Verdana"/>
                <a:ea typeface="+mn-ea"/>
                <a:cs typeface="Arial" panose="020B0604020202020204" pitchFamily="34" charset="0"/>
              </a:rPr>
              <a:t>2009–2020</a:t>
            </a:r>
          </a:p>
        </p:txBody>
      </p:sp>
      <p:sp>
        <p:nvSpPr>
          <p:cNvPr id="109" name="Oval 5"/>
          <p:cNvSpPr/>
          <p:nvPr/>
        </p:nvSpPr>
        <p:spPr>
          <a:xfrm>
            <a:off x="3371896" y="3385728"/>
            <a:ext cx="146304" cy="146304"/>
          </a:xfrm>
          <a:prstGeom prst="ellipse">
            <a:avLst/>
          </a:prstGeom>
          <a:solidFill>
            <a:srgbClr val="6A44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sp>
        <p:nvSpPr>
          <p:cNvPr id="111" name="TextBox 110"/>
          <p:cNvSpPr txBox="1"/>
          <p:nvPr/>
        </p:nvSpPr>
        <p:spPr>
          <a:xfrm>
            <a:off x="2616936" y="2982220"/>
            <a:ext cx="1656223" cy="369332"/>
          </a:xfrm>
          <a:prstGeom prst="rect">
            <a:avLst/>
          </a:prstGeom>
          <a:noFill/>
        </p:spPr>
        <p:txBody>
          <a:bodyPr wrap="non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sz="1800" b="1" i="0" u="none" strike="noStrike" kern="1200" cap="none" spc="0" normalizeH="0" baseline="0" noProof="0" dirty="0">
                <a:ln>
                  <a:noFill/>
                </a:ln>
                <a:solidFill>
                  <a:srgbClr val="6A448A"/>
                </a:solidFill>
                <a:effectLst/>
                <a:uLnTx/>
                <a:uFillTx/>
                <a:latin typeface="Verdana"/>
                <a:ea typeface="+mn-ea"/>
                <a:cs typeface="Arial" panose="020B0604020202020204" pitchFamily="34" charset="0"/>
              </a:rPr>
              <a:t>2021–2022</a:t>
            </a:r>
          </a:p>
        </p:txBody>
      </p:sp>
      <p:sp>
        <p:nvSpPr>
          <p:cNvPr id="112" name="Oval 8"/>
          <p:cNvSpPr/>
          <p:nvPr/>
        </p:nvSpPr>
        <p:spPr>
          <a:xfrm>
            <a:off x="5144014" y="3316527"/>
            <a:ext cx="146304" cy="146304"/>
          </a:xfrm>
          <a:prstGeom prst="ellipse">
            <a:avLst/>
          </a:prstGeom>
          <a:solidFill>
            <a:srgbClr val="CB0F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sp>
        <p:nvSpPr>
          <p:cNvPr id="114" name="TextBox 113"/>
          <p:cNvSpPr txBox="1"/>
          <p:nvPr/>
        </p:nvSpPr>
        <p:spPr>
          <a:xfrm>
            <a:off x="4396906" y="3937393"/>
            <a:ext cx="1828800" cy="1384995"/>
          </a:xfrm>
          <a:prstGeom prst="rect">
            <a:avLst/>
          </a:prstGeom>
          <a:noFill/>
        </p:spPr>
        <p:txBody>
          <a:bodyPr wrap="square">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Jūnijā apstiprināts </a:t>
            </a:r>
            <a:b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b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ANM projekts</a:t>
            </a: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Jūlijā apstiprināts konceptuālais ziņojums par VPC izveidi</a:t>
            </a:r>
          </a:p>
        </p:txBody>
      </p:sp>
      <p:sp>
        <p:nvSpPr>
          <p:cNvPr id="115" name="Oval 11"/>
          <p:cNvSpPr/>
          <p:nvPr/>
        </p:nvSpPr>
        <p:spPr>
          <a:xfrm>
            <a:off x="6949440" y="3355848"/>
            <a:ext cx="146304" cy="146304"/>
          </a:xfrm>
          <a:prstGeom prst="ellipse">
            <a:avLst/>
          </a:prstGeom>
          <a:solidFill>
            <a:srgbClr val="00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sp>
        <p:nvSpPr>
          <p:cNvPr id="117" name="TextBox 116"/>
          <p:cNvSpPr txBox="1"/>
          <p:nvPr/>
        </p:nvSpPr>
        <p:spPr>
          <a:xfrm>
            <a:off x="6646346" y="2946358"/>
            <a:ext cx="838691" cy="369332"/>
          </a:xfrm>
          <a:prstGeom prst="rect">
            <a:avLst/>
          </a:prstGeom>
          <a:noFill/>
        </p:spPr>
        <p:txBody>
          <a:bodyPr wrap="non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sz="1800" b="1"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2024</a:t>
            </a:r>
          </a:p>
        </p:txBody>
      </p:sp>
      <p:sp>
        <p:nvSpPr>
          <p:cNvPr id="118" name="Oval 14"/>
          <p:cNvSpPr/>
          <p:nvPr/>
        </p:nvSpPr>
        <p:spPr>
          <a:xfrm>
            <a:off x="8778240" y="3355848"/>
            <a:ext cx="146304" cy="146304"/>
          </a:xfrm>
          <a:prstGeom prst="ellipse">
            <a:avLst/>
          </a:prstGeom>
          <a:solidFill>
            <a:srgbClr val="CB0F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sp>
        <p:nvSpPr>
          <p:cNvPr id="120" name="TextBox 119"/>
          <p:cNvSpPr txBox="1"/>
          <p:nvPr/>
        </p:nvSpPr>
        <p:spPr>
          <a:xfrm>
            <a:off x="8479233" y="3570385"/>
            <a:ext cx="838691" cy="369332"/>
          </a:xfrm>
          <a:prstGeom prst="rect">
            <a:avLst/>
          </a:prstGeom>
          <a:noFill/>
        </p:spPr>
        <p:txBody>
          <a:bodyPr wrap="non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sz="1800" b="1" i="0" u="none" strike="noStrike" kern="1200" cap="none" spc="0" normalizeH="0" baseline="0" noProof="0" dirty="0">
                <a:ln>
                  <a:noFill/>
                </a:ln>
                <a:solidFill>
                  <a:srgbClr val="DF032F"/>
                </a:solidFill>
                <a:effectLst/>
                <a:uLnTx/>
                <a:uFillTx/>
                <a:latin typeface="Verdana"/>
                <a:ea typeface="+mn-ea"/>
                <a:cs typeface="Arial" panose="020B0604020202020204" pitchFamily="34" charset="0"/>
              </a:rPr>
              <a:t>2025</a:t>
            </a:r>
          </a:p>
        </p:txBody>
      </p:sp>
      <p:sp>
        <p:nvSpPr>
          <p:cNvPr id="121" name="Oval 17"/>
          <p:cNvSpPr/>
          <p:nvPr/>
        </p:nvSpPr>
        <p:spPr>
          <a:xfrm>
            <a:off x="10607040" y="3355848"/>
            <a:ext cx="146304" cy="146304"/>
          </a:xfrm>
          <a:prstGeom prst="ellipse">
            <a:avLst/>
          </a:prstGeom>
          <a:solidFill>
            <a:srgbClr val="00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sp>
        <p:nvSpPr>
          <p:cNvPr id="123" name="TextBox 122"/>
          <p:cNvSpPr txBox="1"/>
          <p:nvPr/>
        </p:nvSpPr>
        <p:spPr>
          <a:xfrm>
            <a:off x="10271886" y="2952340"/>
            <a:ext cx="838691" cy="369332"/>
          </a:xfrm>
          <a:prstGeom prst="rect">
            <a:avLst/>
          </a:prstGeom>
          <a:noFill/>
        </p:spPr>
        <p:txBody>
          <a:bodyPr wrap="non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sz="1800" b="1"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202</a:t>
            </a:r>
            <a:r>
              <a:rPr kumimoji="0" lang="lv-LV" sz="1800" b="1"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6</a:t>
            </a:r>
          </a:p>
        </p:txBody>
      </p:sp>
      <p:sp>
        <p:nvSpPr>
          <p:cNvPr id="124" name="TextBox 123">
            <a:extLst>
              <a:ext uri="{FF2B5EF4-FFF2-40B4-BE49-F238E27FC236}">
                <a16:creationId xmlns:a16="http://schemas.microsoft.com/office/drawing/2014/main" id="{93690130-4104-97F7-B33C-AEB401B04D72}"/>
              </a:ext>
            </a:extLst>
          </p:cNvPr>
          <p:cNvSpPr txBox="1"/>
          <p:nvPr/>
        </p:nvSpPr>
        <p:spPr>
          <a:xfrm>
            <a:off x="715505" y="3977640"/>
            <a:ext cx="1695788" cy="1015663"/>
          </a:xfrm>
          <a:prstGeom prst="rect">
            <a:avLst/>
          </a:prstGeom>
          <a:noFill/>
        </p:spPr>
        <p:txBody>
          <a:bodyPr wrap="square">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Veiktas analīzes un gatavoti ziņojumi; vienots lēmums par centralizāciju netiek pieņemts</a:t>
            </a:r>
          </a:p>
        </p:txBody>
      </p:sp>
      <p:sp>
        <p:nvSpPr>
          <p:cNvPr id="107" name="Oval 3"/>
          <p:cNvSpPr/>
          <p:nvPr/>
        </p:nvSpPr>
        <p:spPr>
          <a:xfrm>
            <a:off x="1140034" y="1968219"/>
            <a:ext cx="792000" cy="792000"/>
          </a:xfrm>
          <a:prstGeom prst="ellipse">
            <a:avLst/>
          </a:prstGeom>
          <a:solidFill>
            <a:srgbClr val="6A44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26" name="Grafika 125" descr="Bar chart outline">
            <a:extLst>
              <a:ext uri="{FF2B5EF4-FFF2-40B4-BE49-F238E27FC236}">
                <a16:creationId xmlns:a16="http://schemas.microsoft.com/office/drawing/2014/main" id="{26E94D53-D0CD-66D7-67C7-BB3330A769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14938" y="2031421"/>
            <a:ext cx="642191" cy="642191"/>
          </a:xfrm>
          <a:prstGeom prst="rect">
            <a:avLst/>
          </a:prstGeom>
        </p:spPr>
      </p:pic>
      <p:sp>
        <p:nvSpPr>
          <p:cNvPr id="127" name="TextBox 126">
            <a:extLst>
              <a:ext uri="{FF2B5EF4-FFF2-40B4-BE49-F238E27FC236}">
                <a16:creationId xmlns:a16="http://schemas.microsoft.com/office/drawing/2014/main" id="{B0DDC475-D80E-11ED-7210-68C33D954242}"/>
              </a:ext>
            </a:extLst>
          </p:cNvPr>
          <p:cNvSpPr txBox="1"/>
          <p:nvPr/>
        </p:nvSpPr>
        <p:spPr>
          <a:xfrm>
            <a:off x="2538957" y="2102657"/>
            <a:ext cx="1774771" cy="830997"/>
          </a:xfrm>
          <a:prstGeom prst="rect">
            <a:avLst/>
          </a:prstGeom>
          <a:noFill/>
        </p:spPr>
        <p:txBody>
          <a:bodyPr wrap="square">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EK Tehniskā atbalsta instrumenta izpētes projekts sadarbībā ar PwC</a:t>
            </a:r>
          </a:p>
        </p:txBody>
      </p:sp>
      <p:cxnSp>
        <p:nvCxnSpPr>
          <p:cNvPr id="129" name="Taisns savienotājs 128">
            <a:extLst>
              <a:ext uri="{FF2B5EF4-FFF2-40B4-BE49-F238E27FC236}">
                <a16:creationId xmlns:a16="http://schemas.microsoft.com/office/drawing/2014/main" id="{F4AFACA1-41A3-85D5-182B-1230CFD1C2FA}"/>
              </a:ext>
            </a:extLst>
          </p:cNvPr>
          <p:cNvCxnSpPr>
            <a:cxnSpLocks/>
            <a:stCxn id="107" idx="4"/>
            <a:endCxn id="106" idx="0"/>
          </p:cNvCxnSpPr>
          <p:nvPr/>
        </p:nvCxnSpPr>
        <p:spPr>
          <a:xfrm>
            <a:off x="1536034" y="2760219"/>
            <a:ext cx="158" cy="595629"/>
          </a:xfrm>
          <a:prstGeom prst="line">
            <a:avLst/>
          </a:prstGeom>
          <a:ln w="28575">
            <a:solidFill>
              <a:srgbClr val="6A448A"/>
            </a:solidFill>
          </a:ln>
        </p:spPr>
        <p:style>
          <a:lnRef idx="1">
            <a:schemeClr val="accent1"/>
          </a:lnRef>
          <a:fillRef idx="0">
            <a:schemeClr val="accent1"/>
          </a:fillRef>
          <a:effectRef idx="0">
            <a:schemeClr val="accent1"/>
          </a:effectRef>
          <a:fontRef idx="minor">
            <a:schemeClr val="tx1"/>
          </a:fontRef>
        </p:style>
      </p:cxnSp>
      <p:sp>
        <p:nvSpPr>
          <p:cNvPr id="110" name="Oval 6"/>
          <p:cNvSpPr/>
          <p:nvPr/>
        </p:nvSpPr>
        <p:spPr>
          <a:xfrm>
            <a:off x="3049048" y="4307708"/>
            <a:ext cx="792000" cy="792000"/>
          </a:xfrm>
          <a:prstGeom prst="ellipse">
            <a:avLst/>
          </a:prstGeom>
          <a:solidFill>
            <a:srgbClr val="6A448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38" name="Grafika 137" descr="Magnifying glass outline">
            <a:extLst>
              <a:ext uri="{FF2B5EF4-FFF2-40B4-BE49-F238E27FC236}">
                <a16:creationId xmlns:a16="http://schemas.microsoft.com/office/drawing/2014/main" id="{68FF92D1-FDC1-2F25-37AC-E280E99A64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193588" y="4447632"/>
            <a:ext cx="502920" cy="502920"/>
          </a:xfrm>
          <a:prstGeom prst="rect">
            <a:avLst/>
          </a:prstGeom>
        </p:spPr>
      </p:pic>
      <p:cxnSp>
        <p:nvCxnSpPr>
          <p:cNvPr id="141" name="Taisns savienotājs 140">
            <a:extLst>
              <a:ext uri="{FF2B5EF4-FFF2-40B4-BE49-F238E27FC236}">
                <a16:creationId xmlns:a16="http://schemas.microsoft.com/office/drawing/2014/main" id="{115F47DA-4CE1-F8FF-ED71-741AA35CE5F9}"/>
              </a:ext>
            </a:extLst>
          </p:cNvPr>
          <p:cNvCxnSpPr>
            <a:stCxn id="109" idx="4"/>
            <a:endCxn id="110" idx="0"/>
          </p:cNvCxnSpPr>
          <p:nvPr/>
        </p:nvCxnSpPr>
        <p:spPr>
          <a:xfrm>
            <a:off x="3445048" y="3532032"/>
            <a:ext cx="0" cy="775676"/>
          </a:xfrm>
          <a:prstGeom prst="line">
            <a:avLst/>
          </a:prstGeom>
          <a:ln w="28575">
            <a:solidFill>
              <a:srgbClr val="6A448A"/>
            </a:solidFill>
          </a:ln>
        </p:spPr>
        <p:style>
          <a:lnRef idx="1">
            <a:schemeClr val="accent1"/>
          </a:lnRef>
          <a:fillRef idx="0">
            <a:schemeClr val="accent1"/>
          </a:fillRef>
          <a:effectRef idx="0">
            <a:schemeClr val="accent1"/>
          </a:effectRef>
          <a:fontRef idx="minor">
            <a:schemeClr val="tx1"/>
          </a:fontRef>
        </p:style>
      </p:cxnSp>
      <p:sp>
        <p:nvSpPr>
          <p:cNvPr id="143" name="TextBox 142">
            <a:extLst>
              <a:ext uri="{FF2B5EF4-FFF2-40B4-BE49-F238E27FC236}">
                <a16:creationId xmlns:a16="http://schemas.microsoft.com/office/drawing/2014/main" id="{BC2B4572-0748-E51E-2881-5B5526201913}"/>
              </a:ext>
            </a:extLst>
          </p:cNvPr>
          <p:cNvSpPr txBox="1"/>
          <p:nvPr/>
        </p:nvSpPr>
        <p:spPr>
          <a:xfrm>
            <a:off x="4849952" y="3526088"/>
            <a:ext cx="838691" cy="369332"/>
          </a:xfrm>
          <a:prstGeom prst="rect">
            <a:avLst/>
          </a:prstGeom>
          <a:noFill/>
        </p:spPr>
        <p:txBody>
          <a:bodyPr wrap="none">
            <a:spAutoFit/>
          </a:body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sz="1800" b="1" i="0" u="none" strike="noStrike" kern="1200" cap="none" spc="0" normalizeH="0" baseline="0" noProof="0" dirty="0">
                <a:ln>
                  <a:noFill/>
                </a:ln>
                <a:solidFill>
                  <a:srgbClr val="DF032F"/>
                </a:solidFill>
                <a:effectLst/>
                <a:uLnTx/>
                <a:uFillTx/>
                <a:latin typeface="Verdana"/>
                <a:ea typeface="+mn-ea"/>
                <a:cs typeface="Arial" panose="020B0604020202020204" pitchFamily="34" charset="0"/>
              </a:rPr>
              <a:t>2023</a:t>
            </a:r>
          </a:p>
        </p:txBody>
      </p:sp>
      <p:sp>
        <p:nvSpPr>
          <p:cNvPr id="113" name="Oval 9"/>
          <p:cNvSpPr/>
          <p:nvPr/>
        </p:nvSpPr>
        <p:spPr>
          <a:xfrm>
            <a:off x="4822620" y="1909135"/>
            <a:ext cx="792000" cy="792000"/>
          </a:xfrm>
          <a:prstGeom prst="ellipse">
            <a:avLst/>
          </a:prstGeom>
          <a:solidFill>
            <a:srgbClr val="CB0F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44" name="Graphic 31">
            <a:extLst>
              <a:ext uri="{FF2B5EF4-FFF2-40B4-BE49-F238E27FC236}">
                <a16:creationId xmlns:a16="http://schemas.microsoft.com/office/drawing/2014/main" id="{FDA2A6ED-4956-D2D8-3905-C35FB9EFF61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81863" y="2031421"/>
            <a:ext cx="504339" cy="504339"/>
          </a:xfrm>
          <a:prstGeom prst="rect">
            <a:avLst/>
          </a:prstGeom>
        </p:spPr>
      </p:pic>
      <p:cxnSp>
        <p:nvCxnSpPr>
          <p:cNvPr id="147" name="Taisns savienotājs 146">
            <a:extLst>
              <a:ext uri="{FF2B5EF4-FFF2-40B4-BE49-F238E27FC236}">
                <a16:creationId xmlns:a16="http://schemas.microsoft.com/office/drawing/2014/main" id="{33C5644E-D510-5305-2BE6-A981A44A916F}"/>
              </a:ext>
            </a:extLst>
          </p:cNvPr>
          <p:cNvCxnSpPr>
            <a:cxnSpLocks/>
            <a:stCxn id="112" idx="0"/>
            <a:endCxn id="113" idx="4"/>
          </p:cNvCxnSpPr>
          <p:nvPr/>
        </p:nvCxnSpPr>
        <p:spPr>
          <a:xfrm flipV="1">
            <a:off x="5217166" y="2701135"/>
            <a:ext cx="1454" cy="615392"/>
          </a:xfrm>
          <a:prstGeom prst="line">
            <a:avLst/>
          </a:prstGeom>
          <a:ln w="28575">
            <a:solidFill>
              <a:srgbClr val="CB0F3F"/>
            </a:solidFill>
          </a:ln>
        </p:spPr>
        <p:style>
          <a:lnRef idx="1">
            <a:schemeClr val="accent1"/>
          </a:lnRef>
          <a:fillRef idx="0">
            <a:schemeClr val="accent1"/>
          </a:fillRef>
          <a:effectRef idx="0">
            <a:schemeClr val="accent1"/>
          </a:effectRef>
          <a:fontRef idx="minor">
            <a:schemeClr val="tx1"/>
          </a:fontRef>
        </p:style>
      </p:cxnSp>
      <p:sp>
        <p:nvSpPr>
          <p:cNvPr id="152" name="TextBox 151">
            <a:extLst>
              <a:ext uri="{FF2B5EF4-FFF2-40B4-BE49-F238E27FC236}">
                <a16:creationId xmlns:a16="http://schemas.microsoft.com/office/drawing/2014/main" id="{7EE5DCC8-E92A-EF5B-B40D-5CC07F53DDF6}"/>
              </a:ext>
            </a:extLst>
          </p:cNvPr>
          <p:cNvSpPr txBox="1"/>
          <p:nvPr/>
        </p:nvSpPr>
        <p:spPr>
          <a:xfrm>
            <a:off x="5960532" y="1708468"/>
            <a:ext cx="1977814" cy="1200329"/>
          </a:xfrm>
          <a:prstGeom prst="rect">
            <a:avLst/>
          </a:prstGeom>
          <a:noFill/>
        </p:spPr>
        <p:txBody>
          <a:bodyPr wrap="square">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Aktīvs darbs: </a:t>
            </a:r>
            <a:b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b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iepirkumi, </a:t>
            </a:r>
            <a:b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b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normatīvo aktu grozījumi un izstrāde, </a:t>
            </a:r>
            <a:b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b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pirmo resoru pārņemšana u.c.</a:t>
            </a:r>
          </a:p>
        </p:txBody>
      </p:sp>
      <p:sp>
        <p:nvSpPr>
          <p:cNvPr id="116" name="Oval 12"/>
          <p:cNvSpPr/>
          <p:nvPr/>
        </p:nvSpPr>
        <p:spPr>
          <a:xfrm>
            <a:off x="6626592" y="4211210"/>
            <a:ext cx="792000" cy="792000"/>
          </a:xfrm>
          <a:prstGeom prst="ellipse">
            <a:avLst/>
          </a:prstGeom>
          <a:solidFill>
            <a:srgbClr val="00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56" name="Attēls 155">
            <a:extLst>
              <a:ext uri="{FF2B5EF4-FFF2-40B4-BE49-F238E27FC236}">
                <a16:creationId xmlns:a16="http://schemas.microsoft.com/office/drawing/2014/main" id="{CE64A180-D063-FA10-2C53-00F5340CF71B}"/>
              </a:ext>
            </a:extLst>
          </p:cNvPr>
          <p:cNvPicPr>
            <a:picLocks noChangeAspect="1"/>
          </p:cNvPicPr>
          <p:nvPr/>
        </p:nvPicPr>
        <p:blipFill>
          <a:blip r:embed="rId6" cstate="print">
            <a:lum bright="70000" contrast="-70000"/>
            <a:extLst>
              <a:ext uri="{BEBA8EAE-BF5A-486C-A8C5-ECC9F3942E4B}">
                <a14:imgProps xmlns:a14="http://schemas.microsoft.com/office/drawing/2010/main">
                  <a14:imgLayer r:embed="rId7">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6784065" y="4368683"/>
            <a:ext cx="477054" cy="477054"/>
          </a:xfrm>
          <a:prstGeom prst="rect">
            <a:avLst/>
          </a:prstGeom>
        </p:spPr>
      </p:pic>
      <p:cxnSp>
        <p:nvCxnSpPr>
          <p:cNvPr id="159" name="Taisns savienotājs 158">
            <a:extLst>
              <a:ext uri="{FF2B5EF4-FFF2-40B4-BE49-F238E27FC236}">
                <a16:creationId xmlns:a16="http://schemas.microsoft.com/office/drawing/2014/main" id="{B0B68814-628D-E652-B0F6-5607A75BE502}"/>
              </a:ext>
            </a:extLst>
          </p:cNvPr>
          <p:cNvCxnSpPr>
            <a:stCxn id="115" idx="4"/>
            <a:endCxn id="116" idx="0"/>
          </p:cNvCxnSpPr>
          <p:nvPr/>
        </p:nvCxnSpPr>
        <p:spPr>
          <a:xfrm>
            <a:off x="7022592" y="3502152"/>
            <a:ext cx="0" cy="7090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19" name="Oval 15"/>
          <p:cNvSpPr/>
          <p:nvPr/>
        </p:nvSpPr>
        <p:spPr>
          <a:xfrm>
            <a:off x="8455392" y="1872600"/>
            <a:ext cx="792000" cy="792000"/>
          </a:xfrm>
          <a:prstGeom prst="ellipse">
            <a:avLst/>
          </a:prstGeom>
          <a:solidFill>
            <a:srgbClr val="CB0F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1" name="Grafika 160" descr="Handshake outline">
            <a:extLst>
              <a:ext uri="{FF2B5EF4-FFF2-40B4-BE49-F238E27FC236}">
                <a16:creationId xmlns:a16="http://schemas.microsoft.com/office/drawing/2014/main" id="{C2BF828B-883E-D5DF-341C-8230A8297DE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502466" y="1959358"/>
            <a:ext cx="697852" cy="697852"/>
          </a:xfrm>
          <a:prstGeom prst="rect">
            <a:avLst/>
          </a:prstGeom>
        </p:spPr>
      </p:pic>
      <p:cxnSp>
        <p:nvCxnSpPr>
          <p:cNvPr id="164" name="Taisns savienotājs 163">
            <a:extLst>
              <a:ext uri="{FF2B5EF4-FFF2-40B4-BE49-F238E27FC236}">
                <a16:creationId xmlns:a16="http://schemas.microsoft.com/office/drawing/2014/main" id="{D69CB4C7-CA07-D013-766E-A0A7EEC0B150}"/>
              </a:ext>
            </a:extLst>
          </p:cNvPr>
          <p:cNvCxnSpPr>
            <a:stCxn id="118" idx="0"/>
            <a:endCxn id="119" idx="4"/>
          </p:cNvCxnSpPr>
          <p:nvPr/>
        </p:nvCxnSpPr>
        <p:spPr>
          <a:xfrm flipV="1">
            <a:off x="8851392" y="2664600"/>
            <a:ext cx="0" cy="691248"/>
          </a:xfrm>
          <a:prstGeom prst="line">
            <a:avLst/>
          </a:prstGeom>
          <a:ln w="28575">
            <a:solidFill>
              <a:srgbClr val="CB0F3F"/>
            </a:solidFill>
          </a:ln>
        </p:spPr>
        <p:style>
          <a:lnRef idx="1">
            <a:schemeClr val="accent1"/>
          </a:lnRef>
          <a:fillRef idx="0">
            <a:schemeClr val="accent1"/>
          </a:fillRef>
          <a:effectRef idx="0">
            <a:schemeClr val="accent1"/>
          </a:effectRef>
          <a:fontRef idx="minor">
            <a:schemeClr val="tx1"/>
          </a:fontRef>
        </p:style>
      </p:cxnSp>
      <p:sp>
        <p:nvSpPr>
          <p:cNvPr id="165" name="TextBox 164">
            <a:extLst>
              <a:ext uri="{FF2B5EF4-FFF2-40B4-BE49-F238E27FC236}">
                <a16:creationId xmlns:a16="http://schemas.microsoft.com/office/drawing/2014/main" id="{DCE51DC9-87F3-2602-AE88-7D3145DBBD20}"/>
              </a:ext>
            </a:extLst>
          </p:cNvPr>
          <p:cNvSpPr txBox="1"/>
          <p:nvPr/>
        </p:nvSpPr>
        <p:spPr>
          <a:xfrm>
            <a:off x="8095040" y="3977172"/>
            <a:ext cx="1642284" cy="646331"/>
          </a:xfrm>
          <a:prstGeom prst="rect">
            <a:avLst/>
          </a:prstGeom>
          <a:noFill/>
        </p:spPr>
        <p:txBody>
          <a:bodyPr wrap="square">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Papildināts sadarbības partneru loks</a:t>
            </a:r>
          </a:p>
        </p:txBody>
      </p:sp>
      <p:sp>
        <p:nvSpPr>
          <p:cNvPr id="122" name="Oval 18"/>
          <p:cNvSpPr/>
          <p:nvPr/>
        </p:nvSpPr>
        <p:spPr>
          <a:xfrm>
            <a:off x="10295231" y="4211210"/>
            <a:ext cx="792000" cy="792000"/>
          </a:xfrm>
          <a:prstGeom prst="ellipse">
            <a:avLst/>
          </a:prstGeom>
          <a:solidFill>
            <a:srgbClr val="0000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sz="17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167" name="Grafika 166" descr="Trophy outline">
            <a:extLst>
              <a:ext uri="{FF2B5EF4-FFF2-40B4-BE49-F238E27FC236}">
                <a16:creationId xmlns:a16="http://schemas.microsoft.com/office/drawing/2014/main" id="{986B9BC2-34FD-7C5B-7775-21D019ABC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380335" y="4300582"/>
            <a:ext cx="622574" cy="622574"/>
          </a:xfrm>
          <a:prstGeom prst="rect">
            <a:avLst/>
          </a:prstGeom>
        </p:spPr>
      </p:pic>
      <p:sp>
        <p:nvSpPr>
          <p:cNvPr id="169" name="TextBox 168">
            <a:extLst>
              <a:ext uri="{FF2B5EF4-FFF2-40B4-BE49-F238E27FC236}">
                <a16:creationId xmlns:a16="http://schemas.microsoft.com/office/drawing/2014/main" id="{3138376C-3E93-2516-B4F0-38B5A09E80D0}"/>
              </a:ext>
            </a:extLst>
          </p:cNvPr>
          <p:cNvSpPr txBox="1"/>
          <p:nvPr/>
        </p:nvSpPr>
        <p:spPr>
          <a:xfrm>
            <a:off x="9838944" y="1733325"/>
            <a:ext cx="1755648" cy="1200329"/>
          </a:xfrm>
          <a:prstGeom prst="rect">
            <a:avLst/>
          </a:prstGeom>
          <a:noFill/>
        </p:spPr>
        <p:txBody>
          <a:bodyPr wrap="square">
            <a:spAutoFit/>
          </a:bodyPr>
          <a:lstStyle/>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b="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ANM projekta noslēgums – </a:t>
            </a:r>
            <a:r>
              <a:rPr kumimoji="0" lang="lv-LV" sz="1200" b="1"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maijs</a:t>
            </a:r>
          </a:p>
          <a:p>
            <a:pPr marL="0" marR="0" lvl="0" indent="0" algn="ctr" defTabSz="938213" rtl="0" eaLnBrk="0" fontAlgn="base" latinLnBrk="0" hangingPunct="0">
              <a:lnSpc>
                <a:spcPct val="100000"/>
              </a:lnSpc>
              <a:spcBef>
                <a:spcPct val="0"/>
              </a:spcBef>
              <a:spcAft>
                <a:spcPct val="0"/>
              </a:spcAft>
              <a:buClrTx/>
              <a:buSzTx/>
              <a:buFontTx/>
              <a:buNone/>
              <a:tabLst/>
              <a:defRPr/>
            </a:pPr>
            <a:endParaRPr lang="lv-LV" sz="1200" b="1" dirty="0">
              <a:solidFill>
                <a:srgbClr val="000066"/>
              </a:solidFill>
              <a:latin typeface="Verdana"/>
              <a:cs typeface="Arial" panose="020B0604020202020204" pitchFamily="34" charset="0"/>
            </a:endParaRPr>
          </a:p>
          <a:p>
            <a:pPr marL="0" marR="0" lvl="0" indent="0" algn="ctr" defTabSz="938213" rtl="0" eaLnBrk="0" fontAlgn="base" latinLnBrk="0" hangingPunct="0">
              <a:lnSpc>
                <a:spcPct val="100000"/>
              </a:lnSpc>
              <a:spcBef>
                <a:spcPct val="0"/>
              </a:spcBef>
              <a:spcAft>
                <a:spcPct val="0"/>
              </a:spcAft>
              <a:buClrTx/>
              <a:buSzTx/>
              <a:buFontTx/>
              <a:buNone/>
              <a:tabLst/>
              <a:defRPr/>
            </a:pPr>
            <a:r>
              <a:rPr kumimoji="0" lang="lv-LV" sz="1200" i="0" u="none" strike="noStrike" kern="1200" cap="none" spc="0" normalizeH="0" baseline="0" noProof="0" dirty="0">
                <a:ln>
                  <a:noFill/>
                </a:ln>
                <a:solidFill>
                  <a:srgbClr val="000066"/>
                </a:solidFill>
                <a:effectLst/>
                <a:uLnTx/>
                <a:uFillTx/>
                <a:latin typeface="Verdana"/>
                <a:ea typeface="+mn-ea"/>
                <a:cs typeface="Arial" panose="020B0604020202020204" pitchFamily="34" charset="0"/>
              </a:rPr>
              <a:t>Nākošo resoru pārņemšana</a:t>
            </a:r>
          </a:p>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200" b="1" i="0" u="none" strike="noStrike" kern="1200" cap="none" spc="0" normalizeH="0" baseline="0" noProof="0" dirty="0">
              <a:ln>
                <a:noFill/>
              </a:ln>
              <a:solidFill>
                <a:srgbClr val="000066"/>
              </a:solidFill>
              <a:effectLst/>
              <a:uLnTx/>
              <a:uFillTx/>
              <a:latin typeface="Verdana"/>
              <a:ea typeface="+mn-ea"/>
              <a:cs typeface="Arial" panose="020B0604020202020204" pitchFamily="34" charset="0"/>
            </a:endParaRPr>
          </a:p>
        </p:txBody>
      </p:sp>
      <p:cxnSp>
        <p:nvCxnSpPr>
          <p:cNvPr id="171" name="Taisns savienotājs 170">
            <a:extLst>
              <a:ext uri="{FF2B5EF4-FFF2-40B4-BE49-F238E27FC236}">
                <a16:creationId xmlns:a16="http://schemas.microsoft.com/office/drawing/2014/main" id="{A19768A1-8636-13F2-540A-550BA0DB5934}"/>
              </a:ext>
            </a:extLst>
          </p:cNvPr>
          <p:cNvCxnSpPr>
            <a:stCxn id="121" idx="4"/>
            <a:endCxn id="122" idx="0"/>
          </p:cNvCxnSpPr>
          <p:nvPr/>
        </p:nvCxnSpPr>
        <p:spPr>
          <a:xfrm>
            <a:off x="10680192" y="3502152"/>
            <a:ext cx="11039" cy="70905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72" name="Kreisā figūriekava 171">
            <a:extLst>
              <a:ext uri="{FF2B5EF4-FFF2-40B4-BE49-F238E27FC236}">
                <a16:creationId xmlns:a16="http://schemas.microsoft.com/office/drawing/2014/main" id="{0E10C30A-88D0-802C-F6E7-238D040866B2}"/>
              </a:ext>
            </a:extLst>
          </p:cNvPr>
          <p:cNvSpPr/>
          <p:nvPr/>
        </p:nvSpPr>
        <p:spPr>
          <a:xfrm rot="16200000">
            <a:off x="7755465" y="2896697"/>
            <a:ext cx="396787" cy="5486401"/>
          </a:xfrm>
          <a:prstGeom prst="leftBrace">
            <a:avLst>
              <a:gd name="adj1" fmla="val 8333"/>
              <a:gd name="adj2" fmla="val 51415"/>
            </a:avLst>
          </a:prstGeom>
          <a:ln>
            <a:solidFill>
              <a:srgbClr val="000066"/>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38213" rtl="0" eaLnBrk="0" fontAlgn="base" latinLnBrk="0" hangingPunct="0">
              <a:lnSpc>
                <a:spcPct val="100000"/>
              </a:lnSpc>
              <a:spcBef>
                <a:spcPct val="0"/>
              </a:spcBef>
              <a:spcAft>
                <a:spcPct val="0"/>
              </a:spcAft>
              <a:buClrTx/>
              <a:buSzTx/>
              <a:buFontTx/>
              <a:buNone/>
              <a:tabLst/>
              <a:defRPr/>
            </a:pPr>
            <a:endParaRPr kumimoji="0" lang="lv-LV" sz="1700" b="0" i="0" u="none" strike="noStrike" kern="1200" cap="none" spc="0" normalizeH="0" baseline="0" noProof="0" dirty="0">
              <a:ln>
                <a:noFill/>
              </a:ln>
              <a:solidFill>
                <a:prstClr val="black"/>
              </a:solidFill>
              <a:effectLst/>
              <a:uLnTx/>
              <a:uFillTx/>
              <a:latin typeface="Verdana"/>
              <a:ea typeface="+mn-ea"/>
              <a:cs typeface="+mn-cs"/>
            </a:endParaRPr>
          </a:p>
        </p:txBody>
      </p:sp>
      <p:sp>
        <p:nvSpPr>
          <p:cNvPr id="173" name="TextBox 31">
            <a:extLst>
              <a:ext uri="{FF2B5EF4-FFF2-40B4-BE49-F238E27FC236}">
                <a16:creationId xmlns:a16="http://schemas.microsoft.com/office/drawing/2014/main" id="{A54FFEF9-FC54-516B-7C09-F0DF1FED912F}"/>
              </a:ext>
            </a:extLst>
          </p:cNvPr>
          <p:cNvSpPr txBox="1"/>
          <p:nvPr/>
        </p:nvSpPr>
        <p:spPr>
          <a:xfrm>
            <a:off x="5180070" y="5866532"/>
            <a:ext cx="5699568" cy="263790"/>
          </a:xfrm>
          <a:prstGeom prst="rect">
            <a:avLst/>
          </a:prstGeom>
        </p:spPr>
        <p:txBody>
          <a:bodyPr wrap="square" lIns="0" tIns="0" rIns="0" bIns="0" rtlCol="0" anchor="t">
            <a:spAutoFit/>
          </a:bodyPr>
          <a:lstStyle/>
          <a:p>
            <a:pPr marL="0" marR="0" lvl="0" indent="0" algn="ctr" defTabSz="609660" rtl="0" eaLnBrk="0" fontAlgn="base" latinLnBrk="0" hangingPunct="0">
              <a:lnSpc>
                <a:spcPts val="2333"/>
              </a:lnSpc>
              <a:spcBef>
                <a:spcPts val="0"/>
              </a:spcBef>
              <a:spcAft>
                <a:spcPts val="0"/>
              </a:spcAft>
              <a:buClrTx/>
              <a:buSzTx/>
              <a:buFontTx/>
              <a:buNone/>
              <a:tabLst/>
              <a:defRPr/>
            </a:pPr>
            <a:r>
              <a:rPr kumimoji="0" lang="lv-LV" sz="1600" b="1" i="0" u="none" strike="noStrike" kern="1200" cap="none" spc="0" normalizeH="0" baseline="0" noProof="0" dirty="0">
                <a:ln>
                  <a:noFill/>
                </a:ln>
                <a:solidFill>
                  <a:srgbClr val="000066"/>
                </a:solidFill>
                <a:effectLst/>
                <a:uLnTx/>
                <a:uFillTx/>
                <a:latin typeface="Verdana"/>
                <a:ea typeface="+mn-ea"/>
                <a:cs typeface="Times New Roman"/>
                <a:sym typeface="Libre Franklin"/>
              </a:rPr>
              <a:t>3 gadi</a:t>
            </a:r>
            <a:endParaRPr kumimoji="0" lang="lv-LV" sz="1600" b="1" i="0" u="none" strike="noStrike" kern="1200" cap="none" spc="0" normalizeH="0" baseline="0" noProof="0" dirty="0">
              <a:ln>
                <a:noFill/>
              </a:ln>
              <a:solidFill>
                <a:srgbClr val="000066"/>
              </a:solidFill>
              <a:effectLst/>
              <a:uLnTx/>
              <a:uFillTx/>
              <a:latin typeface="Verdana"/>
              <a:ea typeface="+mn-ea"/>
              <a:cs typeface="Arial" panose="020B0604020202020204" pitchFamily="34" charset="0"/>
            </a:endParaRPr>
          </a:p>
        </p:txBody>
      </p:sp>
      <p:sp>
        <p:nvSpPr>
          <p:cNvPr id="2" name="Title 1">
            <a:extLst>
              <a:ext uri="{FF2B5EF4-FFF2-40B4-BE49-F238E27FC236}">
                <a16:creationId xmlns:a16="http://schemas.microsoft.com/office/drawing/2014/main" id="{37047610-EEF4-F604-1821-F3A02F8DC873}"/>
              </a:ext>
            </a:extLst>
          </p:cNvPr>
          <p:cNvSpPr txBox="1">
            <a:spLocks/>
          </p:cNvSpPr>
          <p:nvPr/>
        </p:nvSpPr>
        <p:spPr bwMode="auto">
          <a:xfrm>
            <a:off x="2162601" y="438281"/>
            <a:ext cx="6904038" cy="733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a:defRPr/>
            </a:pPr>
            <a:r>
              <a:rPr lang="lv-LV" altLang="pl-PL" sz="3200" u="sng" dirty="0">
                <a:solidFill>
                  <a:srgbClr val="000066"/>
                </a:solidFill>
                <a:uFill>
                  <a:solidFill>
                    <a:srgbClr val="E3002B"/>
                  </a:solidFill>
                </a:uFill>
                <a:latin typeface="Verdana"/>
                <a:ea typeface="Verdana"/>
                <a:cs typeface="Arial"/>
              </a:rPr>
              <a:t>C</a:t>
            </a:r>
            <a:r>
              <a:rPr lang="lv-LV" altLang="pl-PL" sz="3200" dirty="0">
                <a:solidFill>
                  <a:srgbClr val="000066"/>
                </a:solidFill>
                <a:uFill>
                  <a:solidFill>
                    <a:srgbClr val="E3002B"/>
                  </a:solidFill>
                </a:uFill>
                <a:latin typeface="Verdana"/>
                <a:ea typeface="Verdana"/>
                <a:cs typeface="Arial"/>
              </a:rPr>
              <a:t>eļš līdz reformai</a:t>
            </a:r>
          </a:p>
          <a:p>
            <a:pPr>
              <a:defRPr/>
            </a:pPr>
            <a:endParaRPr lang="lv-LV" altLang="pl-PL" sz="3200" dirty="0">
              <a:solidFill>
                <a:srgbClr val="000066"/>
              </a:solidFill>
              <a:uFill>
                <a:solidFill>
                  <a:srgbClr val="E3002B"/>
                </a:solidFill>
              </a:uFill>
              <a:cs typeface="Arial" panose="020B0604020202020204" pitchFamily="34" charset="0"/>
            </a:endParaRPr>
          </a:p>
        </p:txBody>
      </p:sp>
    </p:spTree>
    <p:extLst>
      <p:ext uri="{BB962C8B-B14F-4D97-AF65-F5344CB8AC3E}">
        <p14:creationId xmlns:p14="http://schemas.microsoft.com/office/powerpoint/2010/main" val="3936103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2">
            <a:extLst>
              <a:ext uri="{FF2B5EF4-FFF2-40B4-BE49-F238E27FC236}">
                <a16:creationId xmlns:a16="http://schemas.microsoft.com/office/drawing/2014/main" id="{79CFE6D9-E49A-0BE7-B927-C7580F8C1C83}"/>
              </a:ext>
            </a:extLst>
          </p:cNvPr>
          <p:cNvSpPr/>
          <p:nvPr/>
        </p:nvSpPr>
        <p:spPr>
          <a:xfrm>
            <a:off x="594800" y="1776534"/>
            <a:ext cx="4464549" cy="3719254"/>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gradFill>
            <a:gsLst>
              <a:gs pos="0">
                <a:srgbClr val="840B55"/>
              </a:gs>
              <a:gs pos="51000">
                <a:srgbClr val="69478C"/>
              </a:gs>
              <a:gs pos="100000">
                <a:srgbClr val="E3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938213" eaLnBrk="0" fontAlgn="base" hangingPunct="0">
              <a:spcBef>
                <a:spcPct val="0"/>
              </a:spcBef>
              <a:spcAft>
                <a:spcPts val="600"/>
              </a:spcAft>
            </a:pPr>
            <a:endParaRPr lang="lv-LV" sz="2400" b="1" dirty="0">
              <a:solidFill>
                <a:prstClr val="white"/>
              </a:solidFill>
              <a:latin typeface="Verdana" panose="020B0604030504040204" pitchFamily="34" charset="0"/>
              <a:ea typeface="Verdana" panose="020B0604030504040204" pitchFamily="34" charset="0"/>
            </a:endParaRPr>
          </a:p>
        </p:txBody>
      </p:sp>
      <p:sp>
        <p:nvSpPr>
          <p:cNvPr id="6" name="Slide Number Placeholder 5">
            <a:extLst>
              <a:ext uri="{FF2B5EF4-FFF2-40B4-BE49-F238E27FC236}">
                <a16:creationId xmlns:a16="http://schemas.microsoft.com/office/drawing/2014/main" id="{32679239-5D7B-B001-9AA6-8DE66051A231}"/>
              </a:ext>
            </a:extLst>
          </p:cNvPr>
          <p:cNvSpPr>
            <a:spLocks noGrp="1"/>
          </p:cNvSpPr>
          <p:nvPr>
            <p:ph type="sldNum" sz="quarter" idx="13"/>
          </p:nvPr>
        </p:nvSpPr>
        <p:spPr/>
        <p:txBody>
          <a:bodyPr/>
          <a:lstStyle/>
          <a:p>
            <a:pPr>
              <a:defRPr/>
            </a:pPr>
            <a:fld id="{F4F8D1E0-BA0E-4823-BBAF-9B78F8F9B118}" type="slidenum">
              <a:rPr lang="en-US" altLang="lv-LV" smtClean="0"/>
              <a:pPr>
                <a:defRPr/>
              </a:pPr>
              <a:t>4</a:t>
            </a:fld>
            <a:endParaRPr lang="en-US" altLang="lv-LV" dirty="0"/>
          </a:p>
        </p:txBody>
      </p:sp>
      <p:sp>
        <p:nvSpPr>
          <p:cNvPr id="7" name="Title 1">
            <a:extLst>
              <a:ext uri="{FF2B5EF4-FFF2-40B4-BE49-F238E27FC236}">
                <a16:creationId xmlns:a16="http://schemas.microsoft.com/office/drawing/2014/main" id="{6378E343-AECE-884A-976F-F9CF3D0CB844}"/>
              </a:ext>
            </a:extLst>
          </p:cNvPr>
          <p:cNvSpPr txBox="1">
            <a:spLocks/>
          </p:cNvSpPr>
          <p:nvPr/>
        </p:nvSpPr>
        <p:spPr bwMode="auto">
          <a:xfrm>
            <a:off x="2501900" y="533400"/>
            <a:ext cx="6904038" cy="733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a:defRPr/>
            </a:pPr>
            <a:r>
              <a:rPr lang="lv-LV" altLang="pl-PL" sz="3200" u="sng" dirty="0">
                <a:solidFill>
                  <a:srgbClr val="000066"/>
                </a:solidFill>
                <a:uFill>
                  <a:solidFill>
                    <a:srgbClr val="E3002B"/>
                  </a:solidFill>
                </a:uFill>
                <a:latin typeface="Verdana"/>
                <a:ea typeface="Verdana"/>
                <a:cs typeface="Arial"/>
              </a:rPr>
              <a:t>M</a:t>
            </a:r>
            <a:r>
              <a:rPr lang="lv-LV" altLang="pl-PL" sz="3200" dirty="0">
                <a:solidFill>
                  <a:srgbClr val="000066"/>
                </a:solidFill>
                <a:uFill>
                  <a:solidFill>
                    <a:srgbClr val="E3002B"/>
                  </a:solidFill>
                </a:uFill>
                <a:latin typeface="Verdana"/>
                <a:ea typeface="Verdana"/>
                <a:cs typeface="Arial"/>
              </a:rPr>
              <a:t>ērķis</a:t>
            </a:r>
            <a:endParaRPr lang="lv-LV" altLang="pl-PL" sz="3200" dirty="0">
              <a:solidFill>
                <a:srgbClr val="000066"/>
              </a:solidFill>
              <a:uFill>
                <a:solidFill>
                  <a:srgbClr val="E3002B"/>
                </a:solidFill>
              </a:uFill>
              <a:cs typeface="Arial" panose="020B0604020202020204" pitchFamily="34" charset="0"/>
            </a:endParaRPr>
          </a:p>
        </p:txBody>
      </p:sp>
      <p:sp>
        <p:nvSpPr>
          <p:cNvPr id="9" name="Freeform 12">
            <a:extLst>
              <a:ext uri="{FF2B5EF4-FFF2-40B4-BE49-F238E27FC236}">
                <a16:creationId xmlns:a16="http://schemas.microsoft.com/office/drawing/2014/main" id="{79CFE6D9-E49A-0BE7-B927-C7580F8C1C83}"/>
              </a:ext>
            </a:extLst>
          </p:cNvPr>
          <p:cNvSpPr/>
          <p:nvPr/>
        </p:nvSpPr>
        <p:spPr>
          <a:xfrm>
            <a:off x="5217330" y="2049977"/>
            <a:ext cx="3096000" cy="3240000"/>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gradFill>
            <a:gsLst>
              <a:gs pos="0">
                <a:srgbClr val="840B55"/>
              </a:gs>
              <a:gs pos="51000">
                <a:srgbClr val="69478C"/>
              </a:gs>
              <a:gs pos="100000">
                <a:srgbClr val="E3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938213" eaLnBrk="0" fontAlgn="base" hangingPunct="0">
              <a:spcBef>
                <a:spcPct val="0"/>
              </a:spcBef>
              <a:spcAft>
                <a:spcPts val="600"/>
              </a:spcAft>
            </a:pPr>
            <a:endParaRPr lang="lv-LV" sz="2400" b="1" dirty="0">
              <a:solidFill>
                <a:prstClr val="white"/>
              </a:solidFill>
              <a:latin typeface="Verdana" panose="020B0604030504040204" pitchFamily="34" charset="0"/>
              <a:ea typeface="Verdana" panose="020B0604030504040204" pitchFamily="34" charset="0"/>
            </a:endParaRPr>
          </a:p>
        </p:txBody>
      </p:sp>
      <p:sp>
        <p:nvSpPr>
          <p:cNvPr id="10" name="Freeform 12">
            <a:extLst>
              <a:ext uri="{FF2B5EF4-FFF2-40B4-BE49-F238E27FC236}">
                <a16:creationId xmlns:a16="http://schemas.microsoft.com/office/drawing/2014/main" id="{5E3CA054-9186-5C21-62F3-80303F144698}"/>
              </a:ext>
            </a:extLst>
          </p:cNvPr>
          <p:cNvSpPr/>
          <p:nvPr/>
        </p:nvSpPr>
        <p:spPr>
          <a:xfrm>
            <a:off x="8471310" y="2036005"/>
            <a:ext cx="3096000" cy="3240000"/>
          </a:xfrm>
          <a:custGeom>
            <a:avLst/>
            <a:gdLst/>
            <a:ahLst/>
            <a:cxnLst/>
            <a:rect l="l" t="t" r="r" b="b"/>
            <a:pathLst>
              <a:path w="1006348" h="933161">
                <a:moveTo>
                  <a:pt x="101308" y="0"/>
                </a:moveTo>
                <a:lnTo>
                  <a:pt x="905040" y="0"/>
                </a:lnTo>
                <a:cubicBezTo>
                  <a:pt x="960991" y="0"/>
                  <a:pt x="1006348" y="45357"/>
                  <a:pt x="1006348" y="101308"/>
                </a:cubicBezTo>
                <a:lnTo>
                  <a:pt x="1006348" y="831853"/>
                </a:lnTo>
                <a:cubicBezTo>
                  <a:pt x="1006348" y="887804"/>
                  <a:pt x="960991" y="933161"/>
                  <a:pt x="905040" y="933161"/>
                </a:cubicBezTo>
                <a:lnTo>
                  <a:pt x="101308" y="933161"/>
                </a:lnTo>
                <a:cubicBezTo>
                  <a:pt x="74440" y="933161"/>
                  <a:pt x="48671" y="922488"/>
                  <a:pt x="29672" y="903489"/>
                </a:cubicBezTo>
                <a:cubicBezTo>
                  <a:pt x="10674" y="884490"/>
                  <a:pt x="0" y="858722"/>
                  <a:pt x="0" y="831853"/>
                </a:cubicBezTo>
                <a:lnTo>
                  <a:pt x="0" y="101308"/>
                </a:lnTo>
                <a:cubicBezTo>
                  <a:pt x="0" y="74440"/>
                  <a:pt x="10674" y="48671"/>
                  <a:pt x="29672" y="29672"/>
                </a:cubicBezTo>
                <a:cubicBezTo>
                  <a:pt x="48671" y="10674"/>
                  <a:pt x="74440" y="0"/>
                  <a:pt x="101308" y="0"/>
                </a:cubicBezTo>
                <a:close/>
              </a:path>
            </a:pathLst>
          </a:custGeom>
          <a:gradFill>
            <a:gsLst>
              <a:gs pos="0">
                <a:srgbClr val="840B55"/>
              </a:gs>
              <a:gs pos="51000">
                <a:srgbClr val="69478C"/>
              </a:gs>
              <a:gs pos="100000">
                <a:srgbClr val="E3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defTabSz="938213" eaLnBrk="0" fontAlgn="base" hangingPunct="0">
              <a:spcBef>
                <a:spcPct val="0"/>
              </a:spcBef>
              <a:spcAft>
                <a:spcPts val="600"/>
              </a:spcAft>
            </a:pPr>
            <a:endParaRPr lang="lv-LV" sz="2400" b="1" dirty="0">
              <a:solidFill>
                <a:prstClr val="white"/>
              </a:solidFill>
              <a:latin typeface="Verdana" panose="020B0604030504040204" pitchFamily="34" charset="0"/>
              <a:ea typeface="Verdana" panose="020B0604030504040204" pitchFamily="34" charset="0"/>
            </a:endParaRPr>
          </a:p>
        </p:txBody>
      </p:sp>
      <p:sp>
        <p:nvSpPr>
          <p:cNvPr id="11" name="TextBox 28">
            <a:extLst>
              <a:ext uri="{FF2B5EF4-FFF2-40B4-BE49-F238E27FC236}">
                <a16:creationId xmlns:a16="http://schemas.microsoft.com/office/drawing/2014/main" id="{EAE7F4C4-8B64-B28F-7A4A-9A8E89353326}"/>
              </a:ext>
            </a:extLst>
          </p:cNvPr>
          <p:cNvSpPr txBox="1"/>
          <p:nvPr/>
        </p:nvSpPr>
        <p:spPr>
          <a:xfrm>
            <a:off x="1540722" y="3414128"/>
            <a:ext cx="2641599" cy="294953"/>
          </a:xfrm>
          <a:prstGeom prst="rect">
            <a:avLst/>
          </a:prstGeom>
        </p:spPr>
        <p:txBody>
          <a:bodyPr wrap="square" lIns="0" tIns="0" rIns="0" bIns="0" rtlCol="0" anchor="t">
            <a:spAutoFit/>
          </a:bodyPr>
          <a:lstStyle/>
          <a:p>
            <a:pPr algn="ctr" defTabSz="609630" eaLnBrk="1" fontAlgn="auto" hangingPunct="1">
              <a:lnSpc>
                <a:spcPts val="2333"/>
              </a:lnSpc>
              <a:spcBef>
                <a:spcPts val="0"/>
              </a:spcBef>
              <a:spcAft>
                <a:spcPts val="0"/>
              </a:spcAft>
            </a:pPr>
            <a:r>
              <a:rPr lang="lv-LV" sz="1200" b="1" dirty="0">
                <a:solidFill>
                  <a:srgbClr val="F4F7FB"/>
                </a:solidFill>
                <a:latin typeface="Verdana" panose="020B0604030504040204" pitchFamily="34" charset="0"/>
                <a:ea typeface="Verdana" panose="020B0604030504040204" pitchFamily="34" charset="0"/>
                <a:cs typeface="Libre Franklin Bold"/>
                <a:sym typeface="Libre Franklin Bold"/>
              </a:rPr>
              <a:t>Vienota centralizēta platforma</a:t>
            </a:r>
          </a:p>
        </p:txBody>
      </p:sp>
      <p:pic>
        <p:nvPicPr>
          <p:cNvPr id="19" name="Attēls 18">
            <a:extLst>
              <a:ext uri="{FF2B5EF4-FFF2-40B4-BE49-F238E27FC236}">
                <a16:creationId xmlns:a16="http://schemas.microsoft.com/office/drawing/2014/main" id="{428E6602-B12C-7E1A-1944-D8F4CFE0F7C5}"/>
              </a:ext>
            </a:extLst>
          </p:cNvPr>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colorTemperature colorTemp="66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2297371" y="2053044"/>
            <a:ext cx="1128300" cy="1219209"/>
          </a:xfrm>
          <a:prstGeom prst="rect">
            <a:avLst/>
          </a:prstGeom>
        </p:spPr>
      </p:pic>
      <p:pic>
        <p:nvPicPr>
          <p:cNvPr id="21" name="Attēls 20">
            <a:extLst>
              <a:ext uri="{FF2B5EF4-FFF2-40B4-BE49-F238E27FC236}">
                <a16:creationId xmlns:a16="http://schemas.microsoft.com/office/drawing/2014/main" id="{07FC2D73-73C7-8755-BC53-C6D0C62B45D5}"/>
              </a:ext>
            </a:extLst>
          </p:cNvPr>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6304122" y="2378226"/>
            <a:ext cx="957352" cy="957352"/>
          </a:xfrm>
          <a:prstGeom prst="rect">
            <a:avLst/>
          </a:prstGeom>
        </p:spPr>
      </p:pic>
      <p:sp>
        <p:nvSpPr>
          <p:cNvPr id="22" name="TextBox 28">
            <a:extLst>
              <a:ext uri="{FF2B5EF4-FFF2-40B4-BE49-F238E27FC236}">
                <a16:creationId xmlns:a16="http://schemas.microsoft.com/office/drawing/2014/main" id="{16C2BFFA-BCBE-75D4-A3F4-9825326400A7}"/>
              </a:ext>
            </a:extLst>
          </p:cNvPr>
          <p:cNvSpPr txBox="1"/>
          <p:nvPr/>
        </p:nvSpPr>
        <p:spPr>
          <a:xfrm>
            <a:off x="5503666" y="3606735"/>
            <a:ext cx="2558264" cy="1179810"/>
          </a:xfrm>
          <a:prstGeom prst="rect">
            <a:avLst/>
          </a:prstGeom>
        </p:spPr>
        <p:txBody>
          <a:bodyPr wrap="square" lIns="0" tIns="0" rIns="0" bIns="0" rtlCol="0" anchor="t">
            <a:spAutoFit/>
          </a:bodyPr>
          <a:lstStyle/>
          <a:p>
            <a:pPr algn="ctr" defTabSz="609630" eaLnBrk="1" fontAlgn="auto" hangingPunct="1">
              <a:lnSpc>
                <a:spcPts val="2333"/>
              </a:lnSpc>
              <a:spcBef>
                <a:spcPts val="0"/>
              </a:spcBef>
              <a:spcAft>
                <a:spcPts val="0"/>
              </a:spcAft>
            </a:pPr>
            <a:r>
              <a:rPr lang="lv-LV" sz="1200" b="1" dirty="0">
                <a:solidFill>
                  <a:srgbClr val="F4F7FB"/>
                </a:solidFill>
                <a:latin typeface="Verdana" panose="020B0604030504040204" pitchFamily="34" charset="0"/>
                <a:ea typeface="Verdana" panose="020B0604030504040204" pitchFamily="34" charset="0"/>
                <a:cs typeface="Libre Franklin Bold"/>
                <a:sym typeface="Libre Franklin Bold"/>
              </a:rPr>
              <a:t>Normatīvie akti un instrukcijas procesu nodrošināšanai un pakalpojumu sniegšanai VPC</a:t>
            </a:r>
          </a:p>
        </p:txBody>
      </p:sp>
      <p:pic>
        <p:nvPicPr>
          <p:cNvPr id="24" name="Attēls 23">
            <a:extLst>
              <a:ext uri="{FF2B5EF4-FFF2-40B4-BE49-F238E27FC236}">
                <a16:creationId xmlns:a16="http://schemas.microsoft.com/office/drawing/2014/main" id="{F9E78956-A205-2692-2469-BDD14D0E0505}"/>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9413029" y="2333169"/>
            <a:ext cx="1212561" cy="1212561"/>
          </a:xfrm>
          <a:prstGeom prst="rect">
            <a:avLst/>
          </a:prstGeom>
        </p:spPr>
      </p:pic>
      <p:sp>
        <p:nvSpPr>
          <p:cNvPr id="25" name="TextBox 28">
            <a:extLst>
              <a:ext uri="{FF2B5EF4-FFF2-40B4-BE49-F238E27FC236}">
                <a16:creationId xmlns:a16="http://schemas.microsoft.com/office/drawing/2014/main" id="{7070384D-91DD-F8CC-391F-FCC58847D35B}"/>
              </a:ext>
            </a:extLst>
          </p:cNvPr>
          <p:cNvSpPr txBox="1"/>
          <p:nvPr/>
        </p:nvSpPr>
        <p:spPr>
          <a:xfrm>
            <a:off x="8990577" y="3809466"/>
            <a:ext cx="2057464" cy="884858"/>
          </a:xfrm>
          <a:prstGeom prst="rect">
            <a:avLst/>
          </a:prstGeom>
        </p:spPr>
        <p:txBody>
          <a:bodyPr lIns="0" tIns="0" rIns="0" bIns="0" rtlCol="0" anchor="t">
            <a:spAutoFit/>
          </a:bodyPr>
          <a:lstStyle/>
          <a:p>
            <a:pPr algn="ctr" defTabSz="609630" eaLnBrk="1" fontAlgn="auto" hangingPunct="1">
              <a:lnSpc>
                <a:spcPts val="2333"/>
              </a:lnSpc>
              <a:spcBef>
                <a:spcPts val="0"/>
              </a:spcBef>
              <a:spcAft>
                <a:spcPts val="0"/>
              </a:spcAft>
            </a:pPr>
            <a:r>
              <a:rPr lang="lv-LV" sz="1200" b="1" dirty="0">
                <a:solidFill>
                  <a:srgbClr val="F4F7FB"/>
                </a:solidFill>
                <a:latin typeface="Verdana" panose="020B0604030504040204" pitchFamily="34" charset="0"/>
                <a:ea typeface="Verdana" panose="020B0604030504040204" pitchFamily="34" charset="0"/>
                <a:cs typeface="Libre Franklin Bold"/>
                <a:sym typeface="Libre Franklin Bold"/>
              </a:rPr>
              <a:t>Resoru pārņemšana centralizētajā platformā</a:t>
            </a:r>
          </a:p>
        </p:txBody>
      </p:sp>
      <p:sp>
        <p:nvSpPr>
          <p:cNvPr id="2" name="Taisnstūris ar noapaļotiem stūriem 1"/>
          <p:cNvSpPr/>
          <p:nvPr/>
        </p:nvSpPr>
        <p:spPr>
          <a:xfrm>
            <a:off x="725862" y="4024790"/>
            <a:ext cx="2050816" cy="1079365"/>
          </a:xfrm>
          <a:prstGeom prst="round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7" name="TextBox 28">
            <a:extLst>
              <a:ext uri="{FF2B5EF4-FFF2-40B4-BE49-F238E27FC236}">
                <a16:creationId xmlns:a16="http://schemas.microsoft.com/office/drawing/2014/main" id="{A8B37268-1D2F-D2E0-F6AD-1FAD88F29505}"/>
              </a:ext>
            </a:extLst>
          </p:cNvPr>
          <p:cNvSpPr txBox="1"/>
          <p:nvPr/>
        </p:nvSpPr>
        <p:spPr>
          <a:xfrm>
            <a:off x="627387" y="4113710"/>
            <a:ext cx="2228703" cy="843051"/>
          </a:xfrm>
          <a:prstGeom prst="rect">
            <a:avLst/>
          </a:prstGeom>
          <a:ln>
            <a:noFill/>
          </a:ln>
        </p:spPr>
        <p:txBody>
          <a:bodyPr wrap="square" lIns="0" tIns="0" rIns="0" bIns="0" rtlCol="0" anchor="t">
            <a:spAutoFit/>
          </a:bodyPr>
          <a:lstStyle/>
          <a:p>
            <a:pPr algn="ctr" defTabSz="609630" eaLnBrk="1" fontAlgn="auto" hangingPunct="1">
              <a:lnSpc>
                <a:spcPts val="2333"/>
              </a:lnSpc>
              <a:spcBef>
                <a:spcPts val="0"/>
              </a:spcBef>
              <a:spcAft>
                <a:spcPts val="0"/>
              </a:spcAft>
            </a:pPr>
            <a:r>
              <a:rPr lang="lv-LV" sz="1200" b="1" dirty="0">
                <a:solidFill>
                  <a:srgbClr val="F4F7FB"/>
                </a:solidFill>
                <a:latin typeface="Verdana" panose="020B0604030504040204" pitchFamily="34" charset="0"/>
                <a:ea typeface="Verdana" panose="020B0604030504040204" pitchFamily="34" charset="0"/>
                <a:cs typeface="Libre Franklin Bold"/>
                <a:sym typeface="Libre Franklin Bold"/>
              </a:rPr>
              <a:t>Grāmatvedības un personāla lietvedības risinājums</a:t>
            </a:r>
          </a:p>
        </p:txBody>
      </p:sp>
      <p:sp>
        <p:nvSpPr>
          <p:cNvPr id="23" name="Taisnstūris ar noapaļotiem stūriem 22"/>
          <p:cNvSpPr/>
          <p:nvPr/>
        </p:nvSpPr>
        <p:spPr>
          <a:xfrm>
            <a:off x="2899296" y="4024790"/>
            <a:ext cx="2050816" cy="1079365"/>
          </a:xfrm>
          <a:prstGeom prst="roundRect">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28" name="TextBox 28">
            <a:extLst>
              <a:ext uri="{FF2B5EF4-FFF2-40B4-BE49-F238E27FC236}">
                <a16:creationId xmlns:a16="http://schemas.microsoft.com/office/drawing/2014/main" id="{969B1261-6F75-9BB9-4AA6-4F5FAF66AE4D}"/>
              </a:ext>
            </a:extLst>
          </p:cNvPr>
          <p:cNvSpPr txBox="1"/>
          <p:nvPr/>
        </p:nvSpPr>
        <p:spPr>
          <a:xfrm>
            <a:off x="3003413" y="4135761"/>
            <a:ext cx="1839087" cy="884858"/>
          </a:xfrm>
          <a:prstGeom prst="rect">
            <a:avLst/>
          </a:prstGeom>
        </p:spPr>
        <p:txBody>
          <a:bodyPr wrap="square" lIns="0" tIns="0" rIns="0" bIns="0" rtlCol="0" anchor="t">
            <a:spAutoFit/>
          </a:bodyPr>
          <a:lstStyle/>
          <a:p>
            <a:pPr algn="ctr" defTabSz="609630" eaLnBrk="1" fontAlgn="auto" hangingPunct="1">
              <a:lnSpc>
                <a:spcPts val="2333"/>
              </a:lnSpc>
              <a:spcBef>
                <a:spcPts val="0"/>
              </a:spcBef>
              <a:spcAft>
                <a:spcPts val="0"/>
              </a:spcAft>
            </a:pPr>
            <a:r>
              <a:rPr lang="lv-LV" sz="1200" b="1" dirty="0">
                <a:solidFill>
                  <a:srgbClr val="F4F7FB"/>
                </a:solidFill>
                <a:latin typeface="Verdana" panose="020B0604030504040204" pitchFamily="34" charset="0"/>
                <a:ea typeface="Verdana" panose="020B0604030504040204" pitchFamily="34" charset="0"/>
                <a:cs typeface="Libre Franklin Bold"/>
                <a:sym typeface="Libre Franklin Bold"/>
              </a:rPr>
              <a:t>Budžeta plānošanas un finanšu vadības risinājums</a:t>
            </a:r>
          </a:p>
        </p:txBody>
      </p:sp>
      <p:sp>
        <p:nvSpPr>
          <p:cNvPr id="32" name="TextBox 3">
            <a:extLst>
              <a:ext uri="{FF2B5EF4-FFF2-40B4-BE49-F238E27FC236}">
                <a16:creationId xmlns:a16="http://schemas.microsoft.com/office/drawing/2014/main" id="{9F54D0A1-5315-CD3F-1CB7-1FF1BA032923}"/>
              </a:ext>
            </a:extLst>
          </p:cNvPr>
          <p:cNvSpPr txBox="1"/>
          <p:nvPr/>
        </p:nvSpPr>
        <p:spPr>
          <a:xfrm>
            <a:off x="637528" y="5731306"/>
            <a:ext cx="10944872" cy="548099"/>
          </a:xfrm>
          <a:prstGeom prst="rect">
            <a:avLst/>
          </a:prstGeom>
        </p:spPr>
        <p:txBody>
          <a:bodyPr wrap="square" lIns="0" tIns="0" rIns="0" bIns="0" rtlCol="0" anchor="t">
            <a:spAutoFit/>
          </a:bodyPr>
          <a:lstStyle/>
          <a:p>
            <a:pPr algn="ctr" defTabSz="609660">
              <a:lnSpc>
                <a:spcPts val="2333"/>
              </a:lnSpc>
            </a:pPr>
            <a:r>
              <a:rPr lang="lv-LV" sz="1200" b="1" dirty="0">
                <a:solidFill>
                  <a:srgbClr val="000066"/>
                </a:solidFill>
                <a:latin typeface="Verdana" panose="020B0604030504040204" pitchFamily="34" charset="0"/>
                <a:ea typeface="Verdana" panose="020B0604030504040204" pitchFamily="34" charset="0"/>
                <a:cs typeface="Times New Roman"/>
                <a:sym typeface="Open Sauce Bold"/>
              </a:rPr>
              <a:t>Izveidot centralizētu platformu grāmatvedības, personāla lietvedības, budžeta plānošanas un finanšu vadības jomā valsts tiešās pārvaldes iestādēm, lai veicinātu efektivitāti, digitālo transformāciju un valsts līdzekļu optimizāciju.</a:t>
            </a:r>
          </a:p>
        </p:txBody>
      </p:sp>
    </p:spTree>
    <p:extLst>
      <p:ext uri="{BB962C8B-B14F-4D97-AF65-F5344CB8AC3E}">
        <p14:creationId xmlns:p14="http://schemas.microsoft.com/office/powerpoint/2010/main" val="3063323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1D13317-306D-F791-674E-8641697BFC96}"/>
              </a:ext>
            </a:extLst>
          </p:cNvPr>
          <p:cNvSpPr txBox="1">
            <a:spLocks/>
          </p:cNvSpPr>
          <p:nvPr/>
        </p:nvSpPr>
        <p:spPr bwMode="auto">
          <a:xfrm>
            <a:off x="2501900" y="533400"/>
            <a:ext cx="6904038" cy="733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marL="0" marR="0" lvl="0" indent="0" algn="l" defTabSz="703263" rtl="0" eaLnBrk="0" fontAlgn="base" latinLnBrk="0" hangingPunct="0">
              <a:lnSpc>
                <a:spcPct val="100000"/>
              </a:lnSpc>
              <a:spcBef>
                <a:spcPct val="0"/>
              </a:spcBef>
              <a:spcAft>
                <a:spcPct val="0"/>
              </a:spcAft>
              <a:buClrTx/>
              <a:buSzTx/>
              <a:buFontTx/>
              <a:buNone/>
              <a:tabLst/>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R</a:t>
            </a:r>
            <a:r>
              <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a:ea typeface="Verdana"/>
                <a:cs typeface="Arial"/>
              </a:rPr>
              <a:t>eformas raksturojums</a:t>
            </a:r>
            <a:endPar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panose="020B0604030504040204" pitchFamily="34" charset="0"/>
              <a:ea typeface="Verdana" panose="020B0604030504040204" pitchFamily="34" charset="0"/>
              <a:cs typeface="Arial" panose="020B0604020202020204" pitchFamily="34" charset="0"/>
            </a:endParaRPr>
          </a:p>
        </p:txBody>
      </p:sp>
      <p:grpSp>
        <p:nvGrpSpPr>
          <p:cNvPr id="9" name="Group 3">
            <a:extLst>
              <a:ext uri="{FF2B5EF4-FFF2-40B4-BE49-F238E27FC236}">
                <a16:creationId xmlns:a16="http://schemas.microsoft.com/office/drawing/2014/main" id="{327BD4B7-6F02-AB7B-CCAB-D3442B30EBD5}"/>
              </a:ext>
            </a:extLst>
          </p:cNvPr>
          <p:cNvGrpSpPr/>
          <p:nvPr/>
        </p:nvGrpSpPr>
        <p:grpSpPr>
          <a:xfrm>
            <a:off x="4215460" y="3421402"/>
            <a:ext cx="1966666" cy="1472654"/>
            <a:chOff x="994039" y="4141728"/>
            <a:chExt cx="1507017" cy="1334366"/>
          </a:xfrm>
        </p:grpSpPr>
        <p:sp>
          <p:nvSpPr>
            <p:cNvPr id="10" name="Rechteck 27">
              <a:extLst>
                <a:ext uri="{FF2B5EF4-FFF2-40B4-BE49-F238E27FC236}">
                  <a16:creationId xmlns:a16="http://schemas.microsoft.com/office/drawing/2014/main" id="{59EE58AD-DC7F-D6FC-8136-FB40BE70001C}"/>
                </a:ext>
              </a:extLst>
            </p:cNvPr>
            <p:cNvSpPr/>
            <p:nvPr/>
          </p:nvSpPr>
          <p:spPr bwMode="gray">
            <a:xfrm>
              <a:off x="994039" y="4141728"/>
              <a:ext cx="1507017" cy="1334366"/>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i="0" u="none" strike="noStrike" kern="0" cap="none" spc="0" normalizeH="0" baseline="0" noProof="0" dirty="0">
                <a:ln>
                  <a:noFill/>
                </a:ln>
                <a:solidFill>
                  <a:srgbClr val="FFFFFF"/>
                </a:solidFill>
                <a:effectLst/>
                <a:uLnTx/>
                <a:uFillTx/>
                <a:ea typeface="Verdana" panose="020B0604030504040204" pitchFamily="34" charset="0"/>
                <a:cs typeface="Arial" panose="020B0604020202020204" pitchFamily="34" charset="0"/>
                <a:sym typeface="Century Gothic"/>
              </a:endParaRPr>
            </a:p>
          </p:txBody>
        </p:sp>
        <p:sp>
          <p:nvSpPr>
            <p:cNvPr id="11" name="TextBox 10">
              <a:extLst>
                <a:ext uri="{FF2B5EF4-FFF2-40B4-BE49-F238E27FC236}">
                  <a16:creationId xmlns:a16="http://schemas.microsoft.com/office/drawing/2014/main" id="{033547BE-2297-A500-9729-0EC2EF4041D0}"/>
                </a:ext>
              </a:extLst>
            </p:cNvPr>
            <p:cNvSpPr txBox="1"/>
            <p:nvPr/>
          </p:nvSpPr>
          <p:spPr>
            <a:xfrm>
              <a:off x="1030307" y="4224094"/>
              <a:ext cx="1379760" cy="10690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R="0" algn="ctr" defTabSz="914400" rtl="0" fontAlgn="auto" latinLnBrk="0" hangingPunct="0">
                <a:lnSpc>
                  <a:spcPct val="100000"/>
                </a:lnSpc>
                <a:spcBef>
                  <a:spcPts val="1000"/>
                </a:spcBef>
                <a:spcAft>
                  <a:spcPts val="0"/>
                </a:spcAft>
                <a:buClrTx/>
                <a:buSzTx/>
                <a:tabLst/>
              </a:pPr>
              <a:r>
                <a:rPr lang="lv-LV" sz="1200" dirty="0">
                  <a:solidFill>
                    <a:srgbClr val="000066"/>
                  </a:solidFill>
                  <a:ea typeface="Verdana" panose="020B0604030504040204" pitchFamily="34" charset="0"/>
                  <a:cs typeface="Arial" panose="020B0604020202020204" pitchFamily="34" charset="0"/>
                  <a:sym typeface="Century Gothic"/>
                </a:rPr>
                <a:t>Grāmatvedības un personā lietvedības risinājums</a:t>
              </a:r>
            </a:p>
            <a:p>
              <a:pPr marR="0" algn="ctr" defTabSz="914400" rtl="0" fontAlgn="auto" latinLnBrk="0" hangingPunct="0">
                <a:lnSpc>
                  <a:spcPct val="100000"/>
                </a:lnSpc>
                <a:spcBef>
                  <a:spcPts val="1000"/>
                </a:spcBef>
                <a:spcAft>
                  <a:spcPts val="0"/>
                </a:spcAft>
                <a:buClrTx/>
                <a:buSzTx/>
                <a:tabLst/>
              </a:pPr>
              <a:r>
                <a:rPr lang="lv-LV" sz="1200" dirty="0">
                  <a:solidFill>
                    <a:srgbClr val="000066"/>
                  </a:solidFill>
                  <a:ea typeface="Verdana" panose="020B0604030504040204" pitchFamily="34" charset="0"/>
                  <a:cs typeface="Arial" panose="020B0604020202020204" pitchFamily="34" charset="0"/>
                  <a:sym typeface="Century Gothic"/>
                </a:rPr>
                <a:t>Budžeta plānošanas un fin.vadības risin.</a:t>
              </a:r>
              <a:endParaRPr kumimoji="0" lang="en-US"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endParaRPr>
            </a:p>
          </p:txBody>
        </p:sp>
      </p:grpSp>
      <p:sp>
        <p:nvSpPr>
          <p:cNvPr id="12" name="Rechteck 28">
            <a:extLst>
              <a:ext uri="{FF2B5EF4-FFF2-40B4-BE49-F238E27FC236}">
                <a16:creationId xmlns:a16="http://schemas.microsoft.com/office/drawing/2014/main" id="{D63185B3-F923-B169-D958-26EEFC50CB66}"/>
              </a:ext>
            </a:extLst>
          </p:cNvPr>
          <p:cNvSpPr/>
          <p:nvPr/>
        </p:nvSpPr>
        <p:spPr bwMode="gray">
          <a:xfrm>
            <a:off x="6099849" y="3421399"/>
            <a:ext cx="1652299" cy="1472653"/>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algn="ctr">
              <a:buClr>
                <a:srgbClr val="000000"/>
              </a:buClr>
              <a:buFont typeface="Arial"/>
              <a:buNone/>
            </a:pPr>
            <a:r>
              <a:rPr lang="lv-LV" sz="1200" b="1" kern="0" dirty="0">
                <a:solidFill>
                  <a:schemeClr val="bg1"/>
                </a:solidFill>
                <a:ea typeface="Verdana" panose="020B0604030504040204" pitchFamily="34" charset="0"/>
                <a:cs typeface="Arial" panose="020B0604020202020204" pitchFamily="34" charset="0"/>
                <a:sym typeface="Century Gothic"/>
              </a:rPr>
              <a:t>2 IT risinājumu ieviešana paralēli resoru g-bas centralizācijai </a:t>
            </a:r>
            <a:endParaRPr lang="en-US" sz="1200" b="1" kern="0" dirty="0">
              <a:solidFill>
                <a:schemeClr val="bg1"/>
              </a:solidFill>
              <a:ea typeface="Verdana" panose="020B0604030504040204" pitchFamily="34" charset="0"/>
              <a:cs typeface="Arial" panose="020B0604020202020204" pitchFamily="34" charset="0"/>
              <a:sym typeface="Century Gothic"/>
            </a:endParaRPr>
          </a:p>
        </p:txBody>
      </p:sp>
      <p:grpSp>
        <p:nvGrpSpPr>
          <p:cNvPr id="13" name="Group 15">
            <a:extLst>
              <a:ext uri="{FF2B5EF4-FFF2-40B4-BE49-F238E27FC236}">
                <a16:creationId xmlns:a16="http://schemas.microsoft.com/office/drawing/2014/main" id="{29F867A2-F2BD-36AD-0AC6-10DE9E22853F}"/>
              </a:ext>
            </a:extLst>
          </p:cNvPr>
          <p:cNvGrpSpPr/>
          <p:nvPr/>
        </p:nvGrpSpPr>
        <p:grpSpPr>
          <a:xfrm>
            <a:off x="4239590" y="5113465"/>
            <a:ext cx="2025945" cy="1394732"/>
            <a:chOff x="994039" y="4141728"/>
            <a:chExt cx="1371600" cy="1244391"/>
          </a:xfrm>
        </p:grpSpPr>
        <p:sp>
          <p:nvSpPr>
            <p:cNvPr id="14" name="Rechteck 27">
              <a:extLst>
                <a:ext uri="{FF2B5EF4-FFF2-40B4-BE49-F238E27FC236}">
                  <a16:creationId xmlns:a16="http://schemas.microsoft.com/office/drawing/2014/main" id="{89764EF9-4A69-78DC-9352-3AD048860932}"/>
                </a:ext>
              </a:extLst>
            </p:cNvPr>
            <p:cNvSpPr/>
            <p:nvPr/>
          </p:nvSpPr>
          <p:spPr bwMode="gray">
            <a:xfrm>
              <a:off x="994039" y="4141728"/>
              <a:ext cx="1371600" cy="1244391"/>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i="0" u="none" strike="noStrike" kern="0" cap="none" spc="0" normalizeH="0" baseline="0" noProof="0" dirty="0">
                <a:ln>
                  <a:noFill/>
                </a:ln>
                <a:solidFill>
                  <a:srgbClr val="FFFFFF"/>
                </a:solidFill>
                <a:effectLst/>
                <a:uLnTx/>
                <a:uFillTx/>
                <a:ea typeface="Verdana" panose="020B0604030504040204" pitchFamily="34" charset="0"/>
                <a:cs typeface="Arial" panose="020B0604020202020204" pitchFamily="34" charset="0"/>
                <a:sym typeface="Century Gothic"/>
              </a:endParaRPr>
            </a:p>
          </p:txBody>
        </p:sp>
        <p:sp>
          <p:nvSpPr>
            <p:cNvPr id="15" name="TextBox 14">
              <a:extLst>
                <a:ext uri="{FF2B5EF4-FFF2-40B4-BE49-F238E27FC236}">
                  <a16:creationId xmlns:a16="http://schemas.microsoft.com/office/drawing/2014/main" id="{D09E27DB-7191-2CCD-D8BC-7C962B8C7C9C}"/>
                </a:ext>
              </a:extLst>
            </p:cNvPr>
            <p:cNvSpPr txBox="1"/>
            <p:nvPr/>
          </p:nvSpPr>
          <p:spPr>
            <a:xfrm>
              <a:off x="1079120" y="4357611"/>
              <a:ext cx="1100878" cy="7734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914400" rtl="0" fontAlgn="auto" latinLnBrk="0" hangingPunct="0">
                <a:lnSpc>
                  <a:spcPct val="100000"/>
                </a:lnSpc>
                <a:spcBef>
                  <a:spcPts val="1000"/>
                </a:spcBef>
                <a:spcAft>
                  <a:spcPts val="0"/>
                </a:spcAft>
                <a:buClrTx/>
                <a:buSzTx/>
                <a:buFontTx/>
                <a:buNone/>
                <a:tabLst/>
              </a:pPr>
              <a:r>
                <a:rPr kumimoji="0" lang="lv-LV"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rPr>
                <a:t> </a:t>
              </a:r>
              <a:r>
                <a:rPr lang="lv-LV" sz="1200" dirty="0">
                  <a:solidFill>
                    <a:srgbClr val="000066"/>
                  </a:solidFill>
                  <a:ea typeface="Verdana" panose="020B0604030504040204" pitchFamily="34" charset="0"/>
                  <a:cs typeface="Arial" panose="020B0604020202020204" pitchFamily="34" charset="0"/>
                  <a:sym typeface="Century Gothic"/>
                </a:rPr>
                <a:t>N</a:t>
              </a:r>
              <a:r>
                <a:rPr kumimoji="0" lang="lv-LV"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rPr>
                <a:t>ezaudēt esošo digitalizācijas līmeni, izmantot</a:t>
              </a:r>
              <a:r>
                <a:rPr kumimoji="0" lang="lv-LV" sz="1200" i="0" u="none" strike="noStrike" cap="none" spc="0" normalizeH="0" dirty="0">
                  <a:ln>
                    <a:noFill/>
                  </a:ln>
                  <a:solidFill>
                    <a:srgbClr val="000066"/>
                  </a:solidFill>
                  <a:effectLst/>
                  <a:uFillTx/>
                  <a:ea typeface="Verdana" panose="020B0604030504040204" pitchFamily="34" charset="0"/>
                  <a:cs typeface="Arial" panose="020B0604020202020204" pitchFamily="34" charset="0"/>
                  <a:sym typeface="Century Gothic"/>
                </a:rPr>
                <a:t> pilnveides iespējas</a:t>
              </a:r>
              <a:endParaRPr kumimoji="0" lang="en-US"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endParaRPr>
            </a:p>
          </p:txBody>
        </p:sp>
      </p:grpSp>
      <p:sp>
        <p:nvSpPr>
          <p:cNvPr id="16" name="Rechteck 28">
            <a:extLst>
              <a:ext uri="{FF2B5EF4-FFF2-40B4-BE49-F238E27FC236}">
                <a16:creationId xmlns:a16="http://schemas.microsoft.com/office/drawing/2014/main" id="{53F57085-F5C8-C0D2-10DC-F8AD96000C18}"/>
              </a:ext>
            </a:extLst>
          </p:cNvPr>
          <p:cNvSpPr/>
          <p:nvPr/>
        </p:nvSpPr>
        <p:spPr bwMode="gray">
          <a:xfrm>
            <a:off x="6099849" y="5113465"/>
            <a:ext cx="1652298" cy="1394733"/>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45720" rIns="72000" bIns="45720" rtlCol="0" anchor="ctr"/>
          <a:lstStyle/>
          <a:p>
            <a:pPr algn="ctr">
              <a:buClr>
                <a:srgbClr val="000000"/>
              </a:buClr>
            </a:pPr>
            <a:r>
              <a:rPr lang="lv-LV" sz="1200" b="1" kern="0" dirty="0">
                <a:solidFill>
                  <a:schemeClr val="bg1"/>
                </a:solidFill>
                <a:ea typeface="Verdana"/>
                <a:cs typeface="Arial" panose="020B0604020202020204" pitchFamily="34" charset="0"/>
                <a:sym typeface="Century Gothic"/>
              </a:rPr>
              <a:t>&gt; 60 esošo integrāciju pārbūve </a:t>
            </a:r>
            <a:endParaRPr lang="lv-LV" sz="1200" b="1" kern="0" dirty="0">
              <a:solidFill>
                <a:schemeClr val="bg1"/>
              </a:solidFill>
              <a:ea typeface="Verdana"/>
              <a:cs typeface="Arial" panose="020B0604020202020204" pitchFamily="34" charset="0"/>
            </a:endParaRPr>
          </a:p>
        </p:txBody>
      </p:sp>
      <p:grpSp>
        <p:nvGrpSpPr>
          <p:cNvPr id="17" name="Group 19">
            <a:extLst>
              <a:ext uri="{FF2B5EF4-FFF2-40B4-BE49-F238E27FC236}">
                <a16:creationId xmlns:a16="http://schemas.microsoft.com/office/drawing/2014/main" id="{57A5CF6B-3048-681E-E69B-85AAB0B17494}"/>
              </a:ext>
            </a:extLst>
          </p:cNvPr>
          <p:cNvGrpSpPr/>
          <p:nvPr/>
        </p:nvGrpSpPr>
        <p:grpSpPr>
          <a:xfrm>
            <a:off x="466633" y="1875899"/>
            <a:ext cx="2044213" cy="1390038"/>
            <a:chOff x="994039" y="4141728"/>
            <a:chExt cx="1371600" cy="1208905"/>
          </a:xfrm>
        </p:grpSpPr>
        <p:sp>
          <p:nvSpPr>
            <p:cNvPr id="18" name="Rechteck 27">
              <a:extLst>
                <a:ext uri="{FF2B5EF4-FFF2-40B4-BE49-F238E27FC236}">
                  <a16:creationId xmlns:a16="http://schemas.microsoft.com/office/drawing/2014/main" id="{D9176E66-98FC-2B99-E7A7-F644FFB135CD}"/>
                </a:ext>
              </a:extLst>
            </p:cNvPr>
            <p:cNvSpPr/>
            <p:nvPr/>
          </p:nvSpPr>
          <p:spPr bwMode="gray">
            <a:xfrm>
              <a:off x="994039" y="4141728"/>
              <a:ext cx="1371600" cy="120890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i="0" u="none" strike="noStrike" kern="0" cap="none" spc="0" normalizeH="0" baseline="0" noProof="0" dirty="0">
                <a:ln>
                  <a:noFill/>
                </a:ln>
                <a:solidFill>
                  <a:srgbClr val="FFFFFF"/>
                </a:solidFill>
                <a:effectLst/>
                <a:uLnTx/>
                <a:uFillTx/>
                <a:ea typeface="Verdana" panose="020B0604030504040204" pitchFamily="34" charset="0"/>
                <a:cs typeface="Arial" panose="020B0604020202020204" pitchFamily="34" charset="0"/>
                <a:sym typeface="Century Gothic"/>
              </a:endParaRPr>
            </a:p>
          </p:txBody>
        </p:sp>
        <p:sp>
          <p:nvSpPr>
            <p:cNvPr id="19" name="TextBox 18">
              <a:extLst>
                <a:ext uri="{FF2B5EF4-FFF2-40B4-BE49-F238E27FC236}">
                  <a16:creationId xmlns:a16="http://schemas.microsoft.com/office/drawing/2014/main" id="{1B5323E7-7762-1B36-F007-A9A0B65E0491}"/>
                </a:ext>
              </a:extLst>
            </p:cNvPr>
            <p:cNvSpPr txBox="1"/>
            <p:nvPr/>
          </p:nvSpPr>
          <p:spPr>
            <a:xfrm>
              <a:off x="1174637" y="4434813"/>
              <a:ext cx="856239" cy="59270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914400" rtl="0" fontAlgn="auto" latinLnBrk="0" hangingPunct="0">
                <a:lnSpc>
                  <a:spcPct val="100000"/>
                </a:lnSpc>
                <a:spcBef>
                  <a:spcPts val="1000"/>
                </a:spcBef>
                <a:spcAft>
                  <a:spcPts val="0"/>
                </a:spcAft>
                <a:buClrTx/>
                <a:buSzTx/>
                <a:buFontTx/>
                <a:buNone/>
                <a:tabLst/>
              </a:pPr>
              <a:r>
                <a:rPr kumimoji="0" lang="lv-LV"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rPr>
                <a:t>Komplicēta</a:t>
              </a:r>
              <a:r>
                <a:rPr kumimoji="0" lang="lv-LV" sz="1200" i="0" u="none" strike="noStrike" cap="none" spc="0" normalizeH="0" dirty="0">
                  <a:ln>
                    <a:noFill/>
                  </a:ln>
                  <a:solidFill>
                    <a:srgbClr val="000066"/>
                  </a:solidFill>
                  <a:effectLst/>
                  <a:uFillTx/>
                  <a:ea typeface="Verdana" panose="020B0604030504040204" pitchFamily="34" charset="0"/>
                  <a:cs typeface="Arial" panose="020B0604020202020204" pitchFamily="34" charset="0"/>
                  <a:sym typeface="Century Gothic"/>
                </a:rPr>
                <a:t> pārmaiņu vadība</a:t>
              </a:r>
              <a:endParaRPr kumimoji="0" lang="en-US"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endParaRPr>
            </a:p>
          </p:txBody>
        </p:sp>
      </p:grpSp>
      <p:sp>
        <p:nvSpPr>
          <p:cNvPr id="20" name="Rechteck 28">
            <a:extLst>
              <a:ext uri="{FF2B5EF4-FFF2-40B4-BE49-F238E27FC236}">
                <a16:creationId xmlns:a16="http://schemas.microsoft.com/office/drawing/2014/main" id="{8996E10B-D01A-71F2-82AD-2F8F2DB47F76}"/>
              </a:ext>
            </a:extLst>
          </p:cNvPr>
          <p:cNvSpPr/>
          <p:nvPr/>
        </p:nvSpPr>
        <p:spPr bwMode="gray">
          <a:xfrm>
            <a:off x="2210416" y="1875899"/>
            <a:ext cx="1900754" cy="1391510"/>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algn="ctr">
              <a:spcAft>
                <a:spcPts val="600"/>
              </a:spcAft>
              <a:buClr>
                <a:srgbClr val="000000"/>
              </a:buClr>
            </a:pPr>
            <a:r>
              <a:rPr lang="lv-LV" sz="1200" b="1" kern="0" dirty="0">
                <a:solidFill>
                  <a:schemeClr val="bg1"/>
                </a:solidFill>
                <a:ea typeface="Verdana" panose="020B0604030504040204" pitchFamily="34" charset="0"/>
                <a:cs typeface="Arial" panose="020B0604020202020204" pitchFamily="34" charset="0"/>
                <a:sym typeface="Century Gothic"/>
              </a:rPr>
              <a:t>&gt;900 grāmatvežu</a:t>
            </a:r>
          </a:p>
          <a:p>
            <a:pPr algn="ctr">
              <a:spcAft>
                <a:spcPts val="600"/>
              </a:spcAft>
              <a:buClr>
                <a:srgbClr val="000000"/>
              </a:buClr>
            </a:pPr>
            <a:r>
              <a:rPr lang="lv-LV" sz="1200" b="1" kern="0" dirty="0">
                <a:solidFill>
                  <a:schemeClr val="bg1"/>
                </a:solidFill>
                <a:ea typeface="Verdana" panose="020B0604030504040204" pitchFamily="34" charset="0"/>
                <a:cs typeface="Arial" panose="020B0604020202020204" pitchFamily="34" charset="0"/>
                <a:sym typeface="Century Gothic"/>
              </a:rPr>
              <a:t>&gt;44% grāmatvežu pirmspensijā;</a:t>
            </a:r>
          </a:p>
          <a:p>
            <a:pPr algn="ctr">
              <a:spcAft>
                <a:spcPts val="600"/>
              </a:spcAft>
              <a:buClr>
                <a:srgbClr val="000000"/>
              </a:buClr>
            </a:pPr>
            <a:r>
              <a:rPr lang="lv-LV" sz="1200" b="1" kern="0" dirty="0">
                <a:solidFill>
                  <a:schemeClr val="bg1"/>
                </a:solidFill>
                <a:ea typeface="Verdana" panose="020B0604030504040204" pitchFamily="34" charset="0"/>
                <a:cs typeface="Arial" panose="020B0604020202020204" pitchFamily="34" charset="0"/>
                <a:sym typeface="Century Gothic"/>
              </a:rPr>
              <a:t>Plašs ieinteresēto personu loks (&gt;2000)</a:t>
            </a:r>
            <a:endParaRPr lang="en-US" sz="1200" b="1" kern="0" dirty="0">
              <a:solidFill>
                <a:schemeClr val="bg1"/>
              </a:solidFill>
              <a:ea typeface="Verdana" panose="020B0604030504040204" pitchFamily="34" charset="0"/>
              <a:cs typeface="Arial" panose="020B0604020202020204" pitchFamily="34" charset="0"/>
              <a:sym typeface="Century Gothic"/>
            </a:endParaRPr>
          </a:p>
        </p:txBody>
      </p:sp>
      <p:grpSp>
        <p:nvGrpSpPr>
          <p:cNvPr id="21" name="Group 23">
            <a:extLst>
              <a:ext uri="{FF2B5EF4-FFF2-40B4-BE49-F238E27FC236}">
                <a16:creationId xmlns:a16="http://schemas.microsoft.com/office/drawing/2014/main" id="{10C97DB5-B816-0730-EA2E-EDC744370EB3}"/>
              </a:ext>
            </a:extLst>
          </p:cNvPr>
          <p:cNvGrpSpPr/>
          <p:nvPr/>
        </p:nvGrpSpPr>
        <p:grpSpPr>
          <a:xfrm>
            <a:off x="466634" y="3473467"/>
            <a:ext cx="2305277" cy="1385649"/>
            <a:chOff x="994039" y="4141728"/>
            <a:chExt cx="1371600" cy="1208905"/>
          </a:xfrm>
        </p:grpSpPr>
        <p:sp>
          <p:nvSpPr>
            <p:cNvPr id="22" name="Rechteck 27">
              <a:extLst>
                <a:ext uri="{FF2B5EF4-FFF2-40B4-BE49-F238E27FC236}">
                  <a16:creationId xmlns:a16="http://schemas.microsoft.com/office/drawing/2014/main" id="{A6CE1C2D-8AF0-F8D0-C66D-AC2B3C671B3E}"/>
                </a:ext>
              </a:extLst>
            </p:cNvPr>
            <p:cNvSpPr/>
            <p:nvPr/>
          </p:nvSpPr>
          <p:spPr bwMode="gray">
            <a:xfrm>
              <a:off x="994039" y="4141728"/>
              <a:ext cx="1371600" cy="120890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FFFFFF"/>
                </a:solidFill>
                <a:effectLst/>
                <a:uLnTx/>
                <a:uFillTx/>
                <a:latin typeface="Arial" panose="020B0604020202020204" pitchFamily="34" charset="0"/>
                <a:ea typeface="Verdana" panose="020B0604030504040204" pitchFamily="34" charset="0"/>
                <a:sym typeface="Century Gothic"/>
              </a:endParaRPr>
            </a:p>
          </p:txBody>
        </p:sp>
        <p:sp>
          <p:nvSpPr>
            <p:cNvPr id="23" name="TextBox 22">
              <a:extLst>
                <a:ext uri="{FF2B5EF4-FFF2-40B4-BE49-F238E27FC236}">
                  <a16:creationId xmlns:a16="http://schemas.microsoft.com/office/drawing/2014/main" id="{42ECD596-A866-6477-EE1B-0770A629A5EF}"/>
                </a:ext>
              </a:extLst>
            </p:cNvPr>
            <p:cNvSpPr txBox="1"/>
            <p:nvPr/>
          </p:nvSpPr>
          <p:spPr>
            <a:xfrm>
              <a:off x="1115564" y="4598568"/>
              <a:ext cx="1094746" cy="2729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914400" rtl="0" fontAlgn="auto" latinLnBrk="0" hangingPunct="0">
                <a:lnSpc>
                  <a:spcPct val="100000"/>
                </a:lnSpc>
                <a:spcBef>
                  <a:spcPts val="100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Arial" panose="020B0604020202020204" pitchFamily="34" charset="0"/>
                <a:ea typeface="Verdana" panose="020B0604030504040204" pitchFamily="34" charset="0"/>
                <a:sym typeface="Century Gothic"/>
              </a:endParaRPr>
            </a:p>
          </p:txBody>
        </p:sp>
      </p:grpSp>
      <p:sp>
        <p:nvSpPr>
          <p:cNvPr id="24" name="Rechteck 28">
            <a:extLst>
              <a:ext uri="{FF2B5EF4-FFF2-40B4-BE49-F238E27FC236}">
                <a16:creationId xmlns:a16="http://schemas.microsoft.com/office/drawing/2014/main" id="{737199A7-DBAA-3634-CFF0-123A117192C9}"/>
              </a:ext>
            </a:extLst>
          </p:cNvPr>
          <p:cNvSpPr/>
          <p:nvPr/>
        </p:nvSpPr>
        <p:spPr bwMode="gray">
          <a:xfrm>
            <a:off x="2210416" y="3473467"/>
            <a:ext cx="1881114" cy="1385649"/>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algn="ctr">
              <a:buClr>
                <a:srgbClr val="000000"/>
              </a:buClr>
              <a:buFont typeface="Arial"/>
              <a:buNone/>
            </a:pPr>
            <a:r>
              <a:rPr lang="lv-LV" sz="1200" b="1" kern="0" dirty="0">
                <a:solidFill>
                  <a:schemeClr val="bg1"/>
                </a:solidFill>
                <a:ea typeface="Verdana" panose="020B0604030504040204" pitchFamily="34" charset="0"/>
                <a:cs typeface="Arial" panose="020B0604020202020204" pitchFamily="34" charset="0"/>
                <a:sym typeface="Century Gothic"/>
              </a:rPr>
              <a:t>Standarta procesu izveide;</a:t>
            </a:r>
          </a:p>
          <a:p>
            <a:pPr algn="ctr">
              <a:buClr>
                <a:srgbClr val="000000"/>
              </a:buClr>
              <a:buFont typeface="Arial"/>
              <a:buNone/>
            </a:pPr>
            <a:r>
              <a:rPr lang="lv-LV" sz="1200" b="1" kern="0" dirty="0">
                <a:solidFill>
                  <a:schemeClr val="bg1"/>
                </a:solidFill>
                <a:ea typeface="Verdana" panose="020B0604030504040204" pitchFamily="34" charset="0"/>
                <a:cs typeface="Arial" panose="020B0604020202020204" pitchFamily="34" charset="0"/>
                <a:sym typeface="Century Gothic"/>
              </a:rPr>
              <a:t>Regulāras individuālas tikšanās ar iestādēm</a:t>
            </a:r>
            <a:endParaRPr lang="en-US" sz="1200" b="1" kern="0" dirty="0">
              <a:solidFill>
                <a:schemeClr val="bg1"/>
              </a:solidFill>
              <a:ea typeface="Verdana" panose="020B0604030504040204" pitchFamily="34" charset="0"/>
              <a:cs typeface="Arial" panose="020B0604020202020204" pitchFamily="34" charset="0"/>
              <a:sym typeface="Century Gothic"/>
            </a:endParaRPr>
          </a:p>
        </p:txBody>
      </p:sp>
      <p:grpSp>
        <p:nvGrpSpPr>
          <p:cNvPr id="25" name="Group 27">
            <a:extLst>
              <a:ext uri="{FF2B5EF4-FFF2-40B4-BE49-F238E27FC236}">
                <a16:creationId xmlns:a16="http://schemas.microsoft.com/office/drawing/2014/main" id="{3BC33876-AD69-ABAF-E162-98BF5F7A18F3}"/>
              </a:ext>
            </a:extLst>
          </p:cNvPr>
          <p:cNvGrpSpPr/>
          <p:nvPr/>
        </p:nvGrpSpPr>
        <p:grpSpPr>
          <a:xfrm>
            <a:off x="466633" y="5103987"/>
            <a:ext cx="2147903" cy="1408442"/>
            <a:chOff x="994039" y="4141728"/>
            <a:chExt cx="1371600" cy="1208905"/>
          </a:xfrm>
        </p:grpSpPr>
        <p:sp>
          <p:nvSpPr>
            <p:cNvPr id="26" name="Rechteck 27">
              <a:extLst>
                <a:ext uri="{FF2B5EF4-FFF2-40B4-BE49-F238E27FC236}">
                  <a16:creationId xmlns:a16="http://schemas.microsoft.com/office/drawing/2014/main" id="{56A2F65C-3AF6-BD80-DE66-421C8C2BCE2C}"/>
                </a:ext>
              </a:extLst>
            </p:cNvPr>
            <p:cNvSpPr/>
            <p:nvPr/>
          </p:nvSpPr>
          <p:spPr bwMode="gray">
            <a:xfrm>
              <a:off x="994039" y="4141728"/>
              <a:ext cx="1371600" cy="120890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i="0" u="none" strike="noStrike" kern="0" cap="none" spc="0" normalizeH="0" baseline="0" noProof="0" dirty="0">
                <a:ln>
                  <a:noFill/>
                </a:ln>
                <a:solidFill>
                  <a:srgbClr val="FFFFFF"/>
                </a:solidFill>
                <a:effectLst/>
                <a:uLnTx/>
                <a:uFillTx/>
                <a:ea typeface="Verdana" panose="020B0604030504040204" pitchFamily="34" charset="0"/>
                <a:cs typeface="Arial" panose="020B0604020202020204" pitchFamily="34" charset="0"/>
                <a:sym typeface="Century Gothic"/>
              </a:endParaRPr>
            </a:p>
          </p:txBody>
        </p:sp>
        <p:sp>
          <p:nvSpPr>
            <p:cNvPr id="27" name="TextBox 26">
              <a:extLst>
                <a:ext uri="{FF2B5EF4-FFF2-40B4-BE49-F238E27FC236}">
                  <a16:creationId xmlns:a16="http://schemas.microsoft.com/office/drawing/2014/main" id="{37DABAC6-DACB-C6CD-9C65-F423D9D2AD94}"/>
                </a:ext>
              </a:extLst>
            </p:cNvPr>
            <p:cNvSpPr txBox="1"/>
            <p:nvPr/>
          </p:nvSpPr>
          <p:spPr>
            <a:xfrm>
              <a:off x="1077581" y="4436801"/>
              <a:ext cx="995347" cy="5855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914400" rtl="0" fontAlgn="auto" latinLnBrk="0" hangingPunct="0">
                <a:lnSpc>
                  <a:spcPct val="100000"/>
                </a:lnSpc>
                <a:spcBef>
                  <a:spcPts val="1000"/>
                </a:spcBef>
                <a:spcAft>
                  <a:spcPts val="0"/>
                </a:spcAft>
                <a:buClrTx/>
                <a:buSzTx/>
                <a:buFontTx/>
                <a:buNone/>
                <a:tabLst/>
              </a:pPr>
              <a:r>
                <a:rPr lang="lv-LV" sz="1200" dirty="0">
                  <a:solidFill>
                    <a:srgbClr val="000066"/>
                  </a:solidFill>
                  <a:ea typeface="Verdana" panose="020B0604030504040204" pitchFamily="34" charset="0"/>
                  <a:cs typeface="Arial" panose="020B0604020202020204" pitchFamily="34" charset="0"/>
                  <a:sym typeface="Century Gothic"/>
                </a:rPr>
                <a:t> Datu integritāte (dažādi klasifikatori, procesi)</a:t>
              </a:r>
              <a:endParaRPr kumimoji="0" lang="en-US"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endParaRPr>
            </a:p>
          </p:txBody>
        </p:sp>
      </p:grpSp>
      <p:sp>
        <p:nvSpPr>
          <p:cNvPr id="28" name="Rechteck 28">
            <a:extLst>
              <a:ext uri="{FF2B5EF4-FFF2-40B4-BE49-F238E27FC236}">
                <a16:creationId xmlns:a16="http://schemas.microsoft.com/office/drawing/2014/main" id="{1C9ADB23-14B1-CAE6-2626-D850A109551E}"/>
              </a:ext>
            </a:extLst>
          </p:cNvPr>
          <p:cNvSpPr/>
          <p:nvPr/>
        </p:nvSpPr>
        <p:spPr bwMode="gray">
          <a:xfrm>
            <a:off x="2210416" y="5103987"/>
            <a:ext cx="1881114" cy="1408442"/>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algn="ctr">
              <a:buClr>
                <a:srgbClr val="000000"/>
              </a:buClr>
              <a:buFont typeface="Arial"/>
              <a:buNone/>
            </a:pPr>
            <a:r>
              <a:rPr lang="lv-LV" sz="1200" b="1" kern="0" dirty="0">
                <a:solidFill>
                  <a:schemeClr val="bg1"/>
                </a:solidFill>
                <a:ea typeface="Verdana" panose="020B0604030504040204" pitchFamily="34" charset="0"/>
                <a:cs typeface="Arial" panose="020B0604020202020204" pitchFamily="34" charset="0"/>
                <a:sym typeface="Century Gothic"/>
              </a:rPr>
              <a:t>Datu pārnese</a:t>
            </a:r>
            <a:br>
              <a:rPr lang="lv-LV" sz="1200" b="1" kern="0" dirty="0">
                <a:solidFill>
                  <a:schemeClr val="bg1"/>
                </a:solidFill>
                <a:ea typeface="Verdana" panose="020B0604030504040204" pitchFamily="34" charset="0"/>
                <a:cs typeface="Arial" panose="020B0604020202020204" pitchFamily="34" charset="0"/>
                <a:sym typeface="Century Gothic"/>
              </a:rPr>
            </a:br>
            <a:r>
              <a:rPr lang="lv-LV" sz="1200" b="1" kern="0" dirty="0">
                <a:solidFill>
                  <a:schemeClr val="bg1"/>
                </a:solidFill>
                <a:ea typeface="Verdana" panose="020B0604030504040204" pitchFamily="34" charset="0"/>
                <a:cs typeface="Arial" panose="020B0604020202020204" pitchFamily="34" charset="0"/>
                <a:sym typeface="Century Gothic"/>
              </a:rPr>
              <a:t>un datu inventarizācija ļoti īsos termiņos</a:t>
            </a:r>
            <a:endParaRPr lang="en-US" sz="1200" b="1" kern="0" dirty="0">
              <a:solidFill>
                <a:schemeClr val="bg1"/>
              </a:solidFill>
              <a:ea typeface="Verdana" panose="020B0604030504040204" pitchFamily="34" charset="0"/>
              <a:cs typeface="Arial" panose="020B0604020202020204" pitchFamily="34" charset="0"/>
              <a:sym typeface="Century Gothic"/>
            </a:endParaRPr>
          </a:p>
        </p:txBody>
      </p:sp>
      <p:sp>
        <p:nvSpPr>
          <p:cNvPr id="29" name="TextBox 28">
            <a:extLst>
              <a:ext uri="{FF2B5EF4-FFF2-40B4-BE49-F238E27FC236}">
                <a16:creationId xmlns:a16="http://schemas.microsoft.com/office/drawing/2014/main" id="{8CC970D3-6F31-BD1A-0CA5-765C4B6F9019}"/>
              </a:ext>
            </a:extLst>
          </p:cNvPr>
          <p:cNvSpPr txBox="1"/>
          <p:nvPr/>
        </p:nvSpPr>
        <p:spPr>
          <a:xfrm>
            <a:off x="508663" y="3489147"/>
            <a:ext cx="1701754" cy="12362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914400" rtl="0" fontAlgn="auto" latinLnBrk="0" hangingPunct="0">
              <a:lnSpc>
                <a:spcPct val="100000"/>
              </a:lnSpc>
              <a:spcBef>
                <a:spcPts val="1000"/>
              </a:spcBef>
              <a:spcAft>
                <a:spcPts val="0"/>
              </a:spcAft>
              <a:buClrTx/>
              <a:buSzTx/>
              <a:buFontTx/>
              <a:buNone/>
              <a:tabLst/>
            </a:pPr>
            <a:r>
              <a:rPr kumimoji="0" lang="lv-LV"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rPr>
              <a:t>Pirms reformas nav bijuši standartizēti procesi, sistēmas projektējums, vienotas konfigurācijas</a:t>
            </a:r>
            <a:endParaRPr kumimoji="0" lang="en-US"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endParaRPr>
          </a:p>
        </p:txBody>
      </p:sp>
      <p:grpSp>
        <p:nvGrpSpPr>
          <p:cNvPr id="30" name="Group 33">
            <a:extLst>
              <a:ext uri="{FF2B5EF4-FFF2-40B4-BE49-F238E27FC236}">
                <a16:creationId xmlns:a16="http://schemas.microsoft.com/office/drawing/2014/main" id="{6C0F9351-0A14-E63B-531D-53697C5A7470}"/>
              </a:ext>
            </a:extLst>
          </p:cNvPr>
          <p:cNvGrpSpPr/>
          <p:nvPr/>
        </p:nvGrpSpPr>
        <p:grpSpPr>
          <a:xfrm>
            <a:off x="7986244" y="5122548"/>
            <a:ext cx="1971349" cy="1385649"/>
            <a:chOff x="994039" y="4141728"/>
            <a:chExt cx="1371600" cy="1208905"/>
          </a:xfrm>
        </p:grpSpPr>
        <p:sp>
          <p:nvSpPr>
            <p:cNvPr id="31" name="Rechteck 27">
              <a:extLst>
                <a:ext uri="{FF2B5EF4-FFF2-40B4-BE49-F238E27FC236}">
                  <a16:creationId xmlns:a16="http://schemas.microsoft.com/office/drawing/2014/main" id="{AB0C0F7C-88C0-4E90-2C52-B5D2B0B189A3}"/>
                </a:ext>
              </a:extLst>
            </p:cNvPr>
            <p:cNvSpPr/>
            <p:nvPr/>
          </p:nvSpPr>
          <p:spPr bwMode="gray">
            <a:xfrm>
              <a:off x="994039" y="4141728"/>
              <a:ext cx="1371600" cy="120890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b="0" i="0" u="none" strike="noStrike" kern="0" cap="none" spc="0" normalizeH="0" baseline="0" noProof="0" dirty="0">
                <a:ln>
                  <a:noFill/>
                </a:ln>
                <a:solidFill>
                  <a:srgbClr val="FFFFFF"/>
                </a:solidFill>
                <a:effectLst/>
                <a:uLnTx/>
                <a:uFillTx/>
                <a:latin typeface="Arial" panose="020B0604020202020204" pitchFamily="34" charset="0"/>
                <a:ea typeface="Verdana" panose="020B0604030504040204" pitchFamily="34" charset="0"/>
                <a:sym typeface="Century Gothic"/>
              </a:endParaRPr>
            </a:p>
          </p:txBody>
        </p:sp>
        <p:sp>
          <p:nvSpPr>
            <p:cNvPr id="32" name="TextBox 31">
              <a:extLst>
                <a:ext uri="{FF2B5EF4-FFF2-40B4-BE49-F238E27FC236}">
                  <a16:creationId xmlns:a16="http://schemas.microsoft.com/office/drawing/2014/main" id="{0A5C4731-2657-6549-AA1E-88D26929D60E}"/>
                </a:ext>
              </a:extLst>
            </p:cNvPr>
            <p:cNvSpPr txBox="1"/>
            <p:nvPr/>
          </p:nvSpPr>
          <p:spPr>
            <a:xfrm>
              <a:off x="1115564" y="4598568"/>
              <a:ext cx="1094746" cy="2729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914400" rtl="0" fontAlgn="auto" latinLnBrk="0" hangingPunct="0">
                <a:lnSpc>
                  <a:spcPct val="100000"/>
                </a:lnSpc>
                <a:spcBef>
                  <a:spcPts val="1000"/>
                </a:spcBef>
                <a:spcAft>
                  <a:spcPts val="0"/>
                </a:spcAft>
                <a:buClrTx/>
                <a:buSzTx/>
                <a:buFontTx/>
                <a:buNone/>
                <a:tabLst/>
              </a:pPr>
              <a:endParaRPr kumimoji="0" lang="en-US" sz="1200" b="0" i="0" u="none" strike="noStrike" cap="none" spc="0" normalizeH="0" baseline="0" dirty="0">
                <a:ln>
                  <a:noFill/>
                </a:ln>
                <a:solidFill>
                  <a:srgbClr val="000000"/>
                </a:solidFill>
                <a:effectLst/>
                <a:uFillTx/>
                <a:latin typeface="Arial" panose="020B0604020202020204" pitchFamily="34" charset="0"/>
                <a:ea typeface="Verdana" panose="020B0604030504040204" pitchFamily="34" charset="0"/>
                <a:sym typeface="Century Gothic"/>
              </a:endParaRPr>
            </a:p>
          </p:txBody>
        </p:sp>
      </p:grpSp>
      <p:sp>
        <p:nvSpPr>
          <p:cNvPr id="33" name="Rechteck 28">
            <a:extLst>
              <a:ext uri="{FF2B5EF4-FFF2-40B4-BE49-F238E27FC236}">
                <a16:creationId xmlns:a16="http://schemas.microsoft.com/office/drawing/2014/main" id="{6D3DB7CB-B724-4AEA-5CAC-0F40FE959033}"/>
              </a:ext>
            </a:extLst>
          </p:cNvPr>
          <p:cNvSpPr/>
          <p:nvPr/>
        </p:nvSpPr>
        <p:spPr bwMode="gray">
          <a:xfrm>
            <a:off x="9760466" y="5127205"/>
            <a:ext cx="1831153" cy="1385649"/>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algn="ctr">
              <a:buClr>
                <a:srgbClr val="000000"/>
              </a:buClr>
              <a:buFont typeface="Arial"/>
              <a:buNone/>
            </a:pPr>
            <a:r>
              <a:rPr lang="lv-LV" sz="1200" b="1" kern="0" dirty="0">
                <a:solidFill>
                  <a:schemeClr val="bg1"/>
                </a:solidFill>
                <a:ea typeface="Verdana" panose="020B0604030504040204" pitchFamily="34" charset="0"/>
                <a:cs typeface="Arial" panose="020B0604020202020204" pitchFamily="34" charset="0"/>
                <a:sym typeface="Century Gothic"/>
              </a:rPr>
              <a:t>Normatīvo aktu izmaiņu apjoms īsos termiņos</a:t>
            </a:r>
          </a:p>
        </p:txBody>
      </p:sp>
      <p:sp>
        <p:nvSpPr>
          <p:cNvPr id="34" name="TextBox 33">
            <a:extLst>
              <a:ext uri="{FF2B5EF4-FFF2-40B4-BE49-F238E27FC236}">
                <a16:creationId xmlns:a16="http://schemas.microsoft.com/office/drawing/2014/main" id="{6C6AACF8-CCC8-0EA7-3960-192345466B1C}"/>
              </a:ext>
            </a:extLst>
          </p:cNvPr>
          <p:cNvSpPr txBox="1"/>
          <p:nvPr/>
        </p:nvSpPr>
        <p:spPr>
          <a:xfrm>
            <a:off x="7950642" y="5064681"/>
            <a:ext cx="1809824" cy="13644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hangingPunct="0">
              <a:spcBef>
                <a:spcPts val="1000"/>
              </a:spcBef>
            </a:pPr>
            <a:r>
              <a:rPr kumimoji="0" lang="lv-LV" sz="1200" i="0" u="none" strike="noStrike" cap="none" spc="0" normalizeH="0" dirty="0">
                <a:ln>
                  <a:noFill/>
                </a:ln>
                <a:solidFill>
                  <a:srgbClr val="000066"/>
                </a:solidFill>
                <a:effectLst/>
                <a:uFillTx/>
                <a:ea typeface="Verdana" panose="020B0604030504040204" pitchFamily="34" charset="0"/>
                <a:cs typeface="Arial" panose="020B0604020202020204" pitchFamily="34" charset="0"/>
                <a:sym typeface="Century Gothic"/>
              </a:rPr>
              <a:t> </a:t>
            </a:r>
            <a:r>
              <a:rPr lang="lv-LV" sz="1200" dirty="0">
                <a:solidFill>
                  <a:srgbClr val="000066"/>
                </a:solidFill>
                <a:ea typeface="Verdana" panose="020B0604030504040204" pitchFamily="34" charset="0"/>
                <a:cs typeface="Arial" panose="020B0604020202020204" pitchFamily="34" charset="0"/>
                <a:sym typeface="Century Gothic"/>
              </a:rPr>
              <a:t>Normatīvo aktu grozījumi un jauna normatīvā reg. izstrāde;</a:t>
            </a:r>
            <a:endParaRPr kumimoji="0" lang="lv-LV" sz="1200" i="0" u="none" strike="noStrike" cap="none" spc="0" normalizeH="0" dirty="0">
              <a:ln>
                <a:noFill/>
              </a:ln>
              <a:solidFill>
                <a:srgbClr val="000066"/>
              </a:solidFill>
              <a:effectLst/>
              <a:uFillTx/>
              <a:ea typeface="Verdana" panose="020B0604030504040204" pitchFamily="34" charset="0"/>
              <a:cs typeface="Arial" panose="020B0604020202020204" pitchFamily="34" charset="0"/>
              <a:sym typeface="Century Gothic"/>
            </a:endParaRPr>
          </a:p>
          <a:p>
            <a:pPr marL="0" marR="0" indent="0" algn="ctr" defTabSz="914400" rtl="0" fontAlgn="auto" latinLnBrk="0" hangingPunct="0">
              <a:lnSpc>
                <a:spcPct val="100000"/>
              </a:lnSpc>
              <a:spcBef>
                <a:spcPts val="1000"/>
              </a:spcBef>
              <a:spcAft>
                <a:spcPts val="0"/>
              </a:spcAft>
              <a:buClrTx/>
              <a:buSzTx/>
              <a:buFontTx/>
              <a:buNone/>
              <a:tabLst/>
            </a:pPr>
            <a:r>
              <a:rPr lang="lv-LV" sz="1200" dirty="0">
                <a:solidFill>
                  <a:srgbClr val="000066"/>
                </a:solidFill>
                <a:ea typeface="Verdana" panose="020B0604030504040204" pitchFamily="34" charset="0"/>
                <a:cs typeface="Arial" panose="020B0604020202020204" pitchFamily="34" charset="0"/>
                <a:sym typeface="Century Gothic"/>
              </a:rPr>
              <a:t>Izmaiņas iestāžu iekš. norm. aktos</a:t>
            </a:r>
            <a:endParaRPr kumimoji="0" lang="en-US"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endParaRPr>
          </a:p>
        </p:txBody>
      </p:sp>
      <p:grpSp>
        <p:nvGrpSpPr>
          <p:cNvPr id="35" name="Group 41">
            <a:extLst>
              <a:ext uri="{FF2B5EF4-FFF2-40B4-BE49-F238E27FC236}">
                <a16:creationId xmlns:a16="http://schemas.microsoft.com/office/drawing/2014/main" id="{4007511A-302E-2632-3DB7-855079537575}"/>
              </a:ext>
            </a:extLst>
          </p:cNvPr>
          <p:cNvGrpSpPr/>
          <p:nvPr/>
        </p:nvGrpSpPr>
        <p:grpSpPr>
          <a:xfrm>
            <a:off x="4215459" y="1889719"/>
            <a:ext cx="2050075" cy="1338846"/>
            <a:chOff x="994039" y="4141728"/>
            <a:chExt cx="1371600" cy="1208905"/>
          </a:xfrm>
        </p:grpSpPr>
        <p:sp>
          <p:nvSpPr>
            <p:cNvPr id="36" name="Rechteck 27">
              <a:extLst>
                <a:ext uri="{FF2B5EF4-FFF2-40B4-BE49-F238E27FC236}">
                  <a16:creationId xmlns:a16="http://schemas.microsoft.com/office/drawing/2014/main" id="{F09C62C5-BE95-46FE-740F-A00258948643}"/>
                </a:ext>
              </a:extLst>
            </p:cNvPr>
            <p:cNvSpPr/>
            <p:nvPr/>
          </p:nvSpPr>
          <p:spPr bwMode="gray">
            <a:xfrm>
              <a:off x="994039" y="4141728"/>
              <a:ext cx="1371600" cy="120890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i="0" u="none" strike="noStrike" kern="0" cap="none" spc="0" normalizeH="0" baseline="0" noProof="0" dirty="0">
                <a:ln>
                  <a:noFill/>
                </a:ln>
                <a:solidFill>
                  <a:srgbClr val="FFFFFF"/>
                </a:solidFill>
                <a:effectLst/>
                <a:uLnTx/>
                <a:uFillTx/>
                <a:ea typeface="Verdana" panose="020B0604030504040204" pitchFamily="34" charset="0"/>
                <a:cs typeface="Arial" panose="020B0604020202020204" pitchFamily="34" charset="0"/>
                <a:sym typeface="Century Gothic"/>
              </a:endParaRPr>
            </a:p>
          </p:txBody>
        </p:sp>
        <p:sp>
          <p:nvSpPr>
            <p:cNvPr id="37" name="TextBox 36">
              <a:extLst>
                <a:ext uri="{FF2B5EF4-FFF2-40B4-BE49-F238E27FC236}">
                  <a16:creationId xmlns:a16="http://schemas.microsoft.com/office/drawing/2014/main" id="{34DC3186-1D62-B472-1379-481D71763DD8}"/>
                </a:ext>
              </a:extLst>
            </p:cNvPr>
            <p:cNvSpPr txBox="1"/>
            <p:nvPr/>
          </p:nvSpPr>
          <p:spPr>
            <a:xfrm>
              <a:off x="1048846" y="4407034"/>
              <a:ext cx="1150470" cy="6160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914400" rtl="0" fontAlgn="auto" latinLnBrk="0" hangingPunct="0">
                <a:lnSpc>
                  <a:spcPct val="100000"/>
                </a:lnSpc>
                <a:spcBef>
                  <a:spcPts val="1000"/>
                </a:spcBef>
                <a:spcAft>
                  <a:spcPts val="0"/>
                </a:spcAft>
                <a:buClrTx/>
                <a:buSzTx/>
                <a:buFontTx/>
                <a:buNone/>
                <a:tabLst/>
              </a:pPr>
              <a:r>
                <a:rPr lang="lv-LV" sz="1200" dirty="0">
                  <a:solidFill>
                    <a:srgbClr val="000066"/>
                  </a:solidFill>
                  <a:ea typeface="Verdana" panose="020B0604030504040204" pitchFamily="34" charset="0"/>
                  <a:cs typeface="Arial" panose="020B0604020202020204" pitchFamily="34" charset="0"/>
                  <a:sym typeface="Century Gothic"/>
                </a:rPr>
                <a:t>Liels skaits iepirkumu vienlaicīgi ar reformas darbu vadību </a:t>
              </a:r>
              <a:endParaRPr kumimoji="0" lang="en-US"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endParaRPr>
            </a:p>
          </p:txBody>
        </p:sp>
      </p:grpSp>
      <p:sp>
        <p:nvSpPr>
          <p:cNvPr id="38" name="Rechteck 28">
            <a:extLst>
              <a:ext uri="{FF2B5EF4-FFF2-40B4-BE49-F238E27FC236}">
                <a16:creationId xmlns:a16="http://schemas.microsoft.com/office/drawing/2014/main" id="{98C82C43-D75A-17A1-9B71-96E1928B94F4}"/>
              </a:ext>
            </a:extLst>
          </p:cNvPr>
          <p:cNvSpPr/>
          <p:nvPr/>
        </p:nvSpPr>
        <p:spPr bwMode="gray">
          <a:xfrm>
            <a:off x="6099849" y="1890769"/>
            <a:ext cx="1652298" cy="1338846"/>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algn="ctr">
              <a:buClr>
                <a:srgbClr val="000000"/>
              </a:buClr>
            </a:pPr>
            <a:r>
              <a:rPr lang="lv-LV" sz="1200" b="1" kern="0" dirty="0">
                <a:solidFill>
                  <a:schemeClr val="bg1"/>
                </a:solidFill>
                <a:ea typeface="Verdana" panose="020B0604030504040204" pitchFamily="34" charset="0"/>
                <a:cs typeface="Arial" panose="020B0604020202020204" pitchFamily="34" charset="0"/>
                <a:sym typeface="Century Gothic"/>
              </a:rPr>
              <a:t>&gt;10 i</a:t>
            </a:r>
            <a:r>
              <a:rPr lang="lv-LV" sz="1200" b="1" kern="0" dirty="0">
                <a:solidFill>
                  <a:schemeClr val="bg1"/>
                </a:solidFill>
                <a:ea typeface="Verdana" panose="020B0604030504040204" pitchFamily="34" charset="0"/>
                <a:cs typeface="Arial" panose="020B0604020202020204" pitchFamily="34" charset="0"/>
              </a:rPr>
              <a:t>epirkumu procedūru</a:t>
            </a:r>
          </a:p>
        </p:txBody>
      </p:sp>
      <p:grpSp>
        <p:nvGrpSpPr>
          <p:cNvPr id="41" name="Group 10">
            <a:extLst>
              <a:ext uri="{FF2B5EF4-FFF2-40B4-BE49-F238E27FC236}">
                <a16:creationId xmlns:a16="http://schemas.microsoft.com/office/drawing/2014/main" id="{F181E5D5-1FCD-C5D5-3BB5-A01EAE033681}"/>
              </a:ext>
            </a:extLst>
          </p:cNvPr>
          <p:cNvGrpSpPr/>
          <p:nvPr/>
        </p:nvGrpSpPr>
        <p:grpSpPr>
          <a:xfrm>
            <a:off x="7950642" y="1886927"/>
            <a:ext cx="1901322" cy="1407238"/>
            <a:chOff x="994039" y="4141728"/>
            <a:chExt cx="1371600" cy="1208905"/>
          </a:xfrm>
        </p:grpSpPr>
        <p:sp>
          <p:nvSpPr>
            <p:cNvPr id="42" name="Rechteck 27">
              <a:extLst>
                <a:ext uri="{FF2B5EF4-FFF2-40B4-BE49-F238E27FC236}">
                  <a16:creationId xmlns:a16="http://schemas.microsoft.com/office/drawing/2014/main" id="{84F7E390-18C3-01A6-4FA4-EB2208498C6D}"/>
                </a:ext>
              </a:extLst>
            </p:cNvPr>
            <p:cNvSpPr/>
            <p:nvPr/>
          </p:nvSpPr>
          <p:spPr bwMode="gray">
            <a:xfrm>
              <a:off x="994039" y="4141728"/>
              <a:ext cx="1371600" cy="120890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i="0" u="none" strike="noStrike" kern="0" cap="none" spc="0" normalizeH="0" baseline="0" noProof="0" dirty="0">
                <a:ln>
                  <a:noFill/>
                </a:ln>
                <a:solidFill>
                  <a:srgbClr val="000066"/>
                </a:solidFill>
                <a:effectLst/>
                <a:uLnTx/>
                <a:uFillTx/>
                <a:ea typeface="Verdana" panose="020B0604030504040204" pitchFamily="34" charset="0"/>
                <a:cs typeface="Arial" panose="020B0604020202020204" pitchFamily="34" charset="0"/>
                <a:sym typeface="Century Gothic"/>
              </a:endParaRPr>
            </a:p>
          </p:txBody>
        </p:sp>
        <p:sp>
          <p:nvSpPr>
            <p:cNvPr id="43" name="TextBox 42">
              <a:extLst>
                <a:ext uri="{FF2B5EF4-FFF2-40B4-BE49-F238E27FC236}">
                  <a16:creationId xmlns:a16="http://schemas.microsoft.com/office/drawing/2014/main" id="{505EE0B2-0FCA-6D5F-AEB4-3A9765548233}"/>
                </a:ext>
              </a:extLst>
            </p:cNvPr>
            <p:cNvSpPr txBox="1"/>
            <p:nvPr/>
          </p:nvSpPr>
          <p:spPr>
            <a:xfrm>
              <a:off x="1167838" y="4427062"/>
              <a:ext cx="939153" cy="5860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914400" rtl="0" fontAlgn="auto" latinLnBrk="0" hangingPunct="0">
                <a:lnSpc>
                  <a:spcPct val="100000"/>
                </a:lnSpc>
                <a:spcBef>
                  <a:spcPts val="1000"/>
                </a:spcBef>
                <a:spcAft>
                  <a:spcPts val="0"/>
                </a:spcAft>
                <a:buClrTx/>
                <a:buSzTx/>
                <a:buFontTx/>
                <a:buNone/>
                <a:tabLst/>
              </a:pPr>
              <a:r>
                <a:rPr lang="lv-LV" sz="1200" dirty="0">
                  <a:solidFill>
                    <a:srgbClr val="000066"/>
                  </a:solidFill>
                  <a:ea typeface="Verdana" panose="020B0604030504040204" pitchFamily="34" charset="0"/>
                  <a:cs typeface="Arial" panose="020B0604020202020204" pitchFamily="34" charset="0"/>
                  <a:sym typeface="Century Gothic"/>
                </a:rPr>
                <a:t>Atšķirīgs digitalizācijas līmenis</a:t>
              </a:r>
              <a:endParaRPr kumimoji="0" lang="en-US"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endParaRPr>
            </a:p>
          </p:txBody>
        </p:sp>
      </p:grpSp>
      <p:sp>
        <p:nvSpPr>
          <p:cNvPr id="44" name="Rechteck 28">
            <a:extLst>
              <a:ext uri="{FF2B5EF4-FFF2-40B4-BE49-F238E27FC236}">
                <a16:creationId xmlns:a16="http://schemas.microsoft.com/office/drawing/2014/main" id="{6133AACB-6B1E-B0E7-6706-09EF362BA262}"/>
              </a:ext>
            </a:extLst>
          </p:cNvPr>
          <p:cNvSpPr/>
          <p:nvPr/>
        </p:nvSpPr>
        <p:spPr bwMode="gray">
          <a:xfrm>
            <a:off x="9734344" y="1886927"/>
            <a:ext cx="1857276" cy="1407238"/>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algn="ctr">
              <a:buClr>
                <a:srgbClr val="000000"/>
              </a:buClr>
              <a:buFont typeface="Arial"/>
              <a:buNone/>
            </a:pPr>
            <a:r>
              <a:rPr lang="lv-LV" sz="1200" b="1" kern="0" dirty="0">
                <a:solidFill>
                  <a:schemeClr val="bg1"/>
                </a:solidFill>
                <a:ea typeface="Verdana" panose="020B0604030504040204" pitchFamily="34" charset="0"/>
                <a:cs typeface="Arial" panose="020B0604020202020204" pitchFamily="34" charset="0"/>
              </a:rPr>
              <a:t>Nav metarēķinu mod, elektroniskās inv, &gt;30% atvaļinājumi</a:t>
            </a:r>
            <a:br>
              <a:rPr lang="lv-LV" sz="1200" b="1" kern="0" dirty="0">
                <a:solidFill>
                  <a:schemeClr val="bg1"/>
                </a:solidFill>
                <a:ea typeface="Verdana" panose="020B0604030504040204" pitchFamily="34" charset="0"/>
                <a:cs typeface="Arial" panose="020B0604020202020204" pitchFamily="34" charset="0"/>
              </a:rPr>
            </a:br>
            <a:r>
              <a:rPr lang="lv-LV" sz="1200" b="1" kern="0" dirty="0">
                <a:solidFill>
                  <a:schemeClr val="bg1"/>
                </a:solidFill>
                <a:ea typeface="Verdana" panose="020B0604030504040204" pitchFamily="34" charset="0"/>
                <a:cs typeface="Arial" panose="020B0604020202020204" pitchFamily="34" charset="0"/>
              </a:rPr>
              <a:t>nav caur pašapkalpošanos utt.</a:t>
            </a:r>
            <a:endParaRPr lang="en-US" sz="1200" b="1" kern="0" dirty="0">
              <a:solidFill>
                <a:schemeClr val="bg1"/>
              </a:solidFill>
              <a:ea typeface="Verdana" panose="020B0604030504040204" pitchFamily="34" charset="0"/>
              <a:cs typeface="Arial" panose="020B0604020202020204" pitchFamily="34" charset="0"/>
            </a:endParaRPr>
          </a:p>
        </p:txBody>
      </p:sp>
      <p:grpSp>
        <p:nvGrpSpPr>
          <p:cNvPr id="48" name="Group 47">
            <a:extLst>
              <a:ext uri="{FF2B5EF4-FFF2-40B4-BE49-F238E27FC236}">
                <a16:creationId xmlns:a16="http://schemas.microsoft.com/office/drawing/2014/main" id="{6BD330A9-CD7B-334F-17F1-EAB97305FDA1}"/>
              </a:ext>
            </a:extLst>
          </p:cNvPr>
          <p:cNvGrpSpPr/>
          <p:nvPr/>
        </p:nvGrpSpPr>
        <p:grpSpPr>
          <a:xfrm>
            <a:off x="7986244" y="3436635"/>
            <a:ext cx="1932925" cy="1334189"/>
            <a:chOff x="994039" y="4141728"/>
            <a:chExt cx="1371600" cy="1208905"/>
          </a:xfrm>
        </p:grpSpPr>
        <p:sp>
          <p:nvSpPr>
            <p:cNvPr id="49" name="Rechteck 27">
              <a:extLst>
                <a:ext uri="{FF2B5EF4-FFF2-40B4-BE49-F238E27FC236}">
                  <a16:creationId xmlns:a16="http://schemas.microsoft.com/office/drawing/2014/main" id="{7EDBFC2F-2F9D-93E5-2AF6-BABA2DD6BBD5}"/>
                </a:ext>
              </a:extLst>
            </p:cNvPr>
            <p:cNvSpPr/>
            <p:nvPr/>
          </p:nvSpPr>
          <p:spPr bwMode="gray">
            <a:xfrm>
              <a:off x="994039" y="4141728"/>
              <a:ext cx="1371600" cy="1208905"/>
            </a:xfrm>
            <a:prstGeom prst="roundRect">
              <a:avLst>
                <a:gd name="adj" fmla="val 5097"/>
              </a:avLst>
            </a:prstGeom>
            <a:noFill/>
            <a:ln w="9525" cap="rnd">
              <a:solidFill>
                <a:schemeClr val="tx2"/>
              </a:solidFill>
              <a:prstDash val="sysDash"/>
              <a:miter lim="800000"/>
              <a:headEnd/>
              <a:tailEnd/>
            </a:ln>
            <a:effectLst/>
          </p:spPr>
          <p:txBody>
            <a:bodyPr lIns="71934" tIns="0" rIns="35967" bIns="0" anchor="ctr" anchorCtr="0"/>
            <a:lstStyle/>
            <a:p>
              <a:pPr marL="0" marR="0" lvl="0" indent="0" algn="ctr" defTabSz="914400" rtl="0" eaLnBrk="1" fontAlgn="auto" latinLnBrk="0" hangingPunct="0">
                <a:lnSpc>
                  <a:spcPct val="100000"/>
                </a:lnSpc>
                <a:spcBef>
                  <a:spcPts val="1000"/>
                </a:spcBef>
                <a:spcAft>
                  <a:spcPts val="0"/>
                </a:spcAft>
                <a:buClr>
                  <a:srgbClr val="7D7D7D"/>
                </a:buClr>
                <a:buSzTx/>
                <a:buFontTx/>
                <a:buNone/>
                <a:tabLst/>
                <a:defRPr/>
              </a:pPr>
              <a:endParaRPr kumimoji="0" lang="en-US" sz="1200" i="0" u="none" strike="noStrike" kern="0" cap="none" spc="0" normalizeH="0" baseline="0" noProof="0" dirty="0">
                <a:ln>
                  <a:noFill/>
                </a:ln>
                <a:solidFill>
                  <a:srgbClr val="000066"/>
                </a:solidFill>
                <a:effectLst/>
                <a:uLnTx/>
                <a:uFillTx/>
                <a:ea typeface="Verdana" panose="020B0604030504040204" pitchFamily="34" charset="0"/>
                <a:cs typeface="Arial" panose="020B0604020202020204" pitchFamily="34" charset="0"/>
                <a:sym typeface="Century Gothic"/>
              </a:endParaRPr>
            </a:p>
          </p:txBody>
        </p:sp>
        <p:sp>
          <p:nvSpPr>
            <p:cNvPr id="50" name="TextBox 49">
              <a:extLst>
                <a:ext uri="{FF2B5EF4-FFF2-40B4-BE49-F238E27FC236}">
                  <a16:creationId xmlns:a16="http://schemas.microsoft.com/office/drawing/2014/main" id="{4991A8E6-E07B-2106-6698-9F399D787C86}"/>
                </a:ext>
              </a:extLst>
            </p:cNvPr>
            <p:cNvSpPr txBox="1"/>
            <p:nvPr/>
          </p:nvSpPr>
          <p:spPr>
            <a:xfrm>
              <a:off x="1115564" y="4314605"/>
              <a:ext cx="1049519" cy="785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914400" rtl="0" fontAlgn="auto" latinLnBrk="0" hangingPunct="0">
                <a:lnSpc>
                  <a:spcPct val="100000"/>
                </a:lnSpc>
                <a:spcBef>
                  <a:spcPts val="1000"/>
                </a:spcBef>
                <a:spcAft>
                  <a:spcPts val="0"/>
                </a:spcAft>
                <a:buClrTx/>
                <a:buSzTx/>
                <a:buFontTx/>
                <a:buNone/>
                <a:tabLst/>
              </a:pPr>
              <a:r>
                <a:rPr lang="lv-LV" sz="1200" dirty="0">
                  <a:solidFill>
                    <a:srgbClr val="000066"/>
                  </a:solidFill>
                  <a:ea typeface="Verdana" panose="020B0604030504040204" pitchFamily="34" charset="0"/>
                  <a:cs typeface="Arial" panose="020B0604020202020204" pitchFamily="34" charset="0"/>
                  <a:sym typeface="Century Gothic"/>
                </a:rPr>
                <a:t>Pirms reformas nav </a:t>
              </a:r>
              <a:r>
                <a:rPr kumimoji="0" lang="lv-LV" sz="1200" i="0" u="none" strike="noStrike" cap="none" spc="0" normalizeH="0" dirty="0">
                  <a:ln>
                    <a:noFill/>
                  </a:ln>
                  <a:solidFill>
                    <a:srgbClr val="000066"/>
                  </a:solidFill>
                  <a:effectLst/>
                  <a:uFillTx/>
                  <a:ea typeface="Verdana" panose="020B0604030504040204" pitchFamily="34" charset="0"/>
                  <a:cs typeface="Arial" panose="020B0604020202020204" pitchFamily="34" charset="0"/>
                  <a:sym typeface="Century Gothic"/>
                </a:rPr>
                <a:t> gatava infrastruktūra uz ko pārņemt visus</a:t>
              </a:r>
              <a:endParaRPr kumimoji="0" lang="en-US" sz="1200" i="0" u="none" strike="noStrike" cap="none" spc="0" normalizeH="0" baseline="0" dirty="0">
                <a:ln>
                  <a:noFill/>
                </a:ln>
                <a:solidFill>
                  <a:srgbClr val="000066"/>
                </a:solidFill>
                <a:effectLst/>
                <a:uFillTx/>
                <a:ea typeface="Verdana" panose="020B0604030504040204" pitchFamily="34" charset="0"/>
                <a:cs typeface="Arial" panose="020B0604020202020204" pitchFamily="34" charset="0"/>
                <a:sym typeface="Century Gothic"/>
              </a:endParaRPr>
            </a:p>
          </p:txBody>
        </p:sp>
      </p:grpSp>
      <p:sp>
        <p:nvSpPr>
          <p:cNvPr id="51" name="Rechteck 28">
            <a:extLst>
              <a:ext uri="{FF2B5EF4-FFF2-40B4-BE49-F238E27FC236}">
                <a16:creationId xmlns:a16="http://schemas.microsoft.com/office/drawing/2014/main" id="{C5E7D75D-3711-A111-7902-D052CB230D9D}"/>
              </a:ext>
            </a:extLst>
          </p:cNvPr>
          <p:cNvSpPr/>
          <p:nvPr/>
        </p:nvSpPr>
        <p:spPr bwMode="gray">
          <a:xfrm>
            <a:off x="9734345" y="3436635"/>
            <a:ext cx="1857276" cy="1334189"/>
          </a:xfrm>
          <a:prstGeom prst="roundRect">
            <a:avLst>
              <a:gd name="adj" fmla="val 5097"/>
            </a:avLst>
          </a:prstGeom>
          <a:solidFill>
            <a:srgbClr val="00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rIns="72000" rtlCol="0" anchor="ctr"/>
          <a:lstStyle/>
          <a:p>
            <a:pPr algn="ctr">
              <a:buClr>
                <a:srgbClr val="000000"/>
              </a:buClr>
              <a:buFont typeface="Arial"/>
              <a:buNone/>
            </a:pPr>
            <a:r>
              <a:rPr lang="lv-LV" sz="1200" b="1" kern="0" dirty="0">
                <a:solidFill>
                  <a:schemeClr val="bg1"/>
                </a:solidFill>
                <a:ea typeface="Verdana" panose="020B0604030504040204" pitchFamily="34" charset="0"/>
                <a:cs typeface="Arial" panose="020B0604020202020204" pitchFamily="34" charset="0"/>
                <a:sym typeface="Century Gothic"/>
              </a:rPr>
              <a:t>Infrastruktūras plānošana un pāreja</a:t>
            </a:r>
            <a:endParaRPr lang="en-US" sz="1200" b="1" kern="0" dirty="0">
              <a:solidFill>
                <a:schemeClr val="bg1"/>
              </a:solidFill>
              <a:ea typeface="Verdana" panose="020B0604030504040204" pitchFamily="34" charset="0"/>
              <a:cs typeface="Arial" panose="020B0604020202020204" pitchFamily="34" charset="0"/>
              <a:sym typeface="Century Gothic"/>
            </a:endParaRPr>
          </a:p>
        </p:txBody>
      </p:sp>
    </p:spTree>
    <p:extLst>
      <p:ext uri="{BB962C8B-B14F-4D97-AF65-F5344CB8AC3E}">
        <p14:creationId xmlns:p14="http://schemas.microsoft.com/office/powerpoint/2010/main" val="770658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5F517-F4D2-D7D0-3798-A99BCDB15202}"/>
            </a:ext>
          </a:extLst>
        </p:cNvPr>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DDEE902-27F6-3008-7329-0C30B58B34D8}"/>
              </a:ext>
            </a:extLst>
          </p:cNvPr>
          <p:cNvSpPr>
            <a:spLocks noGrp="1"/>
          </p:cNvSpPr>
          <p:nvPr>
            <p:ph type="sldNum" sz="quarter" idx="13"/>
          </p:nvPr>
        </p:nvSpPr>
        <p:spPr/>
        <p:txBody>
          <a:bodyPr/>
          <a:lstStyle/>
          <a:p>
            <a:pPr>
              <a:defRPr/>
            </a:pPr>
            <a:fld id="{F4F8D1E0-BA0E-4823-BBAF-9B78F8F9B118}" type="slidenum">
              <a:rPr lang="en-US" altLang="lv-LV" sz="1600" smtClean="0"/>
              <a:pPr>
                <a:defRPr/>
              </a:pPr>
              <a:t>6</a:t>
            </a:fld>
            <a:endParaRPr lang="en-US" altLang="lv-LV" sz="1600" dirty="0"/>
          </a:p>
        </p:txBody>
      </p:sp>
      <p:sp>
        <p:nvSpPr>
          <p:cNvPr id="7" name="Title 1">
            <a:extLst>
              <a:ext uri="{FF2B5EF4-FFF2-40B4-BE49-F238E27FC236}">
                <a16:creationId xmlns:a16="http://schemas.microsoft.com/office/drawing/2014/main" id="{B05606BA-9F2A-6737-9D8C-061F9655105D}"/>
              </a:ext>
            </a:extLst>
          </p:cNvPr>
          <p:cNvSpPr txBox="1">
            <a:spLocks/>
          </p:cNvSpPr>
          <p:nvPr/>
        </p:nvSpPr>
        <p:spPr bwMode="auto">
          <a:xfrm>
            <a:off x="2236429" y="494070"/>
            <a:ext cx="6904038" cy="1039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marL="0" marR="0" lvl="0" indent="0" algn="l" defTabSz="703263" rtl="0" eaLnBrk="0" fontAlgn="base" latinLnBrk="0" hangingPunct="0">
              <a:lnSpc>
                <a:spcPct val="100000"/>
              </a:lnSpc>
              <a:spcBef>
                <a:spcPct val="0"/>
              </a:spcBef>
              <a:spcAft>
                <a:spcPct val="0"/>
              </a:spcAft>
              <a:buClrTx/>
              <a:buSzTx/>
              <a:buFontTx/>
              <a:buNone/>
              <a:tabLst/>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G</a:t>
            </a:r>
            <a:r>
              <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a:ea typeface="Verdana"/>
                <a:cs typeface="Arial"/>
              </a:rPr>
              <a:t>rāmatvedības un personāla lietvedības risinājums</a:t>
            </a:r>
            <a:endPar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panose="020B0604030504040204" pitchFamily="34" charset="0"/>
              <a:ea typeface="Verdana" panose="020B0604030504040204" pitchFamily="34" charset="0"/>
              <a:cs typeface="Arial" panose="020B0604020202020204" pitchFamily="34" charset="0"/>
            </a:endParaRPr>
          </a:p>
        </p:txBody>
      </p:sp>
      <p:sp>
        <p:nvSpPr>
          <p:cNvPr id="64" name="Text 3">
            <a:extLst>
              <a:ext uri="{FF2B5EF4-FFF2-40B4-BE49-F238E27FC236}">
                <a16:creationId xmlns:a16="http://schemas.microsoft.com/office/drawing/2014/main" id="{956476B3-A730-C2F2-687B-B1D5AAD83B94}"/>
              </a:ext>
            </a:extLst>
          </p:cNvPr>
          <p:cNvSpPr/>
          <p:nvPr/>
        </p:nvSpPr>
        <p:spPr>
          <a:xfrm>
            <a:off x="522972" y="2911642"/>
            <a:ext cx="4572000" cy="457200"/>
          </a:xfrm>
          <a:prstGeom prst="rect">
            <a:avLst/>
          </a:prstGeom>
          <a:noFill/>
          <a:ln/>
        </p:spPr>
        <p:txBody>
          <a:bodyPr wrap="square" rtlCol="0" anchor="ctr"/>
          <a:lstStyle/>
          <a:p>
            <a:pPr marL="0" indent="0">
              <a:buNone/>
            </a:pPr>
            <a:r>
              <a:rPr lang="en-US" sz="1600" b="1" dirty="0">
                <a:latin typeface="Verdana" panose="020B0604030504040204" pitchFamily="34" charset="0"/>
                <a:ea typeface="Verdana" panose="020B0604030504040204" pitchFamily="34" charset="0"/>
                <a:cs typeface="Segoe UI" pitchFamily="34" charset="-120"/>
              </a:rPr>
              <a:t>10 dažādi risinājumi</a:t>
            </a:r>
            <a:endParaRPr lang="en-US" sz="1600" dirty="0">
              <a:latin typeface="Verdana" panose="020B0604030504040204" pitchFamily="34" charset="0"/>
              <a:ea typeface="Verdana" panose="020B0604030504040204" pitchFamily="34" charset="0"/>
            </a:endParaRPr>
          </a:p>
        </p:txBody>
      </p:sp>
      <p:sp>
        <p:nvSpPr>
          <p:cNvPr id="65" name="Shape 4">
            <a:extLst>
              <a:ext uri="{FF2B5EF4-FFF2-40B4-BE49-F238E27FC236}">
                <a16:creationId xmlns:a16="http://schemas.microsoft.com/office/drawing/2014/main" id="{8D2ABE03-EA65-AB27-EFD8-DD669C76D914}"/>
              </a:ext>
            </a:extLst>
          </p:cNvPr>
          <p:cNvSpPr/>
          <p:nvPr/>
        </p:nvSpPr>
        <p:spPr>
          <a:xfrm>
            <a:off x="603985" y="3709531"/>
            <a:ext cx="640080" cy="640080"/>
          </a:xfrm>
          <a:prstGeom prst="roundRect">
            <a:avLst>
              <a:gd name="adj" fmla="val 7143"/>
            </a:avLst>
          </a:prstGeom>
          <a:solidFill>
            <a:srgbClr val="F3F4F6"/>
          </a:solidFill>
          <a:ln w="12700">
            <a:solidFill>
              <a:srgbClr val="D1D5DB"/>
            </a:solidFill>
            <a:prstDash val="solid"/>
          </a:ln>
        </p:spPr>
        <p:txBody>
          <a:bodyPr/>
          <a:lstStyle/>
          <a:p>
            <a:endParaRPr lang="lv-LV" dirty="0"/>
          </a:p>
        </p:txBody>
      </p:sp>
      <p:sp>
        <p:nvSpPr>
          <p:cNvPr id="66" name="Shape 5">
            <a:extLst>
              <a:ext uri="{FF2B5EF4-FFF2-40B4-BE49-F238E27FC236}">
                <a16:creationId xmlns:a16="http://schemas.microsoft.com/office/drawing/2014/main" id="{A41C38F6-A0B3-1C4A-C352-A0C02A48AEE9}"/>
              </a:ext>
            </a:extLst>
          </p:cNvPr>
          <p:cNvSpPr/>
          <p:nvPr/>
        </p:nvSpPr>
        <p:spPr>
          <a:xfrm>
            <a:off x="1381225" y="3709531"/>
            <a:ext cx="640080" cy="640080"/>
          </a:xfrm>
          <a:prstGeom prst="roundRect">
            <a:avLst>
              <a:gd name="adj" fmla="val 7143"/>
            </a:avLst>
          </a:prstGeom>
          <a:solidFill>
            <a:srgbClr val="F3F4F6"/>
          </a:solidFill>
          <a:ln w="12700">
            <a:solidFill>
              <a:srgbClr val="D1D5DB"/>
            </a:solidFill>
            <a:prstDash val="solid"/>
          </a:ln>
        </p:spPr>
        <p:txBody>
          <a:bodyPr/>
          <a:lstStyle/>
          <a:p>
            <a:endParaRPr lang="lv-LV" dirty="0"/>
          </a:p>
        </p:txBody>
      </p:sp>
      <p:sp>
        <p:nvSpPr>
          <p:cNvPr id="67" name="Shape 6">
            <a:extLst>
              <a:ext uri="{FF2B5EF4-FFF2-40B4-BE49-F238E27FC236}">
                <a16:creationId xmlns:a16="http://schemas.microsoft.com/office/drawing/2014/main" id="{56BDD513-A7E0-D19E-4AB4-2FFF8DBF411B}"/>
              </a:ext>
            </a:extLst>
          </p:cNvPr>
          <p:cNvSpPr/>
          <p:nvPr/>
        </p:nvSpPr>
        <p:spPr>
          <a:xfrm>
            <a:off x="2158465" y="3709531"/>
            <a:ext cx="640080" cy="640080"/>
          </a:xfrm>
          <a:prstGeom prst="roundRect">
            <a:avLst>
              <a:gd name="adj" fmla="val 7143"/>
            </a:avLst>
          </a:prstGeom>
          <a:solidFill>
            <a:srgbClr val="F3F4F6"/>
          </a:solidFill>
          <a:ln w="12700">
            <a:solidFill>
              <a:srgbClr val="D1D5DB"/>
            </a:solidFill>
            <a:prstDash val="solid"/>
          </a:ln>
        </p:spPr>
        <p:txBody>
          <a:bodyPr/>
          <a:lstStyle/>
          <a:p>
            <a:endParaRPr lang="lv-LV" dirty="0"/>
          </a:p>
        </p:txBody>
      </p:sp>
      <p:sp>
        <p:nvSpPr>
          <p:cNvPr id="68" name="Shape 7">
            <a:extLst>
              <a:ext uri="{FF2B5EF4-FFF2-40B4-BE49-F238E27FC236}">
                <a16:creationId xmlns:a16="http://schemas.microsoft.com/office/drawing/2014/main" id="{63A6BB52-1E52-0D3C-7185-4F90AC03E62C}"/>
              </a:ext>
            </a:extLst>
          </p:cNvPr>
          <p:cNvSpPr/>
          <p:nvPr/>
        </p:nvSpPr>
        <p:spPr>
          <a:xfrm>
            <a:off x="2935705" y="3709531"/>
            <a:ext cx="640080" cy="640080"/>
          </a:xfrm>
          <a:prstGeom prst="roundRect">
            <a:avLst>
              <a:gd name="adj" fmla="val 7143"/>
            </a:avLst>
          </a:prstGeom>
          <a:solidFill>
            <a:srgbClr val="F3F4F6"/>
          </a:solidFill>
          <a:ln w="12700">
            <a:solidFill>
              <a:srgbClr val="D1D5DB"/>
            </a:solidFill>
            <a:prstDash val="solid"/>
          </a:ln>
        </p:spPr>
        <p:txBody>
          <a:bodyPr/>
          <a:lstStyle/>
          <a:p>
            <a:endParaRPr lang="lv-LV" dirty="0"/>
          </a:p>
        </p:txBody>
      </p:sp>
      <p:sp>
        <p:nvSpPr>
          <p:cNvPr id="69" name="Shape 8">
            <a:extLst>
              <a:ext uri="{FF2B5EF4-FFF2-40B4-BE49-F238E27FC236}">
                <a16:creationId xmlns:a16="http://schemas.microsoft.com/office/drawing/2014/main" id="{7DBC1316-FCE5-88E2-9D69-3490ED1ED6C7}"/>
              </a:ext>
            </a:extLst>
          </p:cNvPr>
          <p:cNvSpPr/>
          <p:nvPr/>
        </p:nvSpPr>
        <p:spPr>
          <a:xfrm>
            <a:off x="3712945" y="3709531"/>
            <a:ext cx="640080" cy="640080"/>
          </a:xfrm>
          <a:prstGeom prst="roundRect">
            <a:avLst>
              <a:gd name="adj" fmla="val 7143"/>
            </a:avLst>
          </a:prstGeom>
          <a:solidFill>
            <a:srgbClr val="F3F4F6"/>
          </a:solidFill>
          <a:ln w="12700">
            <a:solidFill>
              <a:srgbClr val="D1D5DB"/>
            </a:solidFill>
            <a:prstDash val="solid"/>
          </a:ln>
        </p:spPr>
        <p:txBody>
          <a:bodyPr/>
          <a:lstStyle/>
          <a:p>
            <a:endParaRPr lang="lv-LV" dirty="0"/>
          </a:p>
        </p:txBody>
      </p:sp>
      <p:sp>
        <p:nvSpPr>
          <p:cNvPr id="70" name="Shape 9">
            <a:extLst>
              <a:ext uri="{FF2B5EF4-FFF2-40B4-BE49-F238E27FC236}">
                <a16:creationId xmlns:a16="http://schemas.microsoft.com/office/drawing/2014/main" id="{DB94D359-E5DA-6205-D208-740EF8EFFC32}"/>
              </a:ext>
            </a:extLst>
          </p:cNvPr>
          <p:cNvSpPr/>
          <p:nvPr/>
        </p:nvSpPr>
        <p:spPr>
          <a:xfrm>
            <a:off x="603985" y="4486771"/>
            <a:ext cx="640080" cy="640080"/>
          </a:xfrm>
          <a:prstGeom prst="roundRect">
            <a:avLst>
              <a:gd name="adj" fmla="val 7143"/>
            </a:avLst>
          </a:prstGeom>
          <a:solidFill>
            <a:srgbClr val="F3F4F6"/>
          </a:solidFill>
          <a:ln w="12700">
            <a:solidFill>
              <a:srgbClr val="D1D5DB"/>
            </a:solidFill>
            <a:prstDash val="solid"/>
          </a:ln>
        </p:spPr>
        <p:txBody>
          <a:bodyPr/>
          <a:lstStyle/>
          <a:p>
            <a:endParaRPr lang="lv-LV" dirty="0"/>
          </a:p>
        </p:txBody>
      </p:sp>
      <p:sp>
        <p:nvSpPr>
          <p:cNvPr id="71" name="Shape 10">
            <a:extLst>
              <a:ext uri="{FF2B5EF4-FFF2-40B4-BE49-F238E27FC236}">
                <a16:creationId xmlns:a16="http://schemas.microsoft.com/office/drawing/2014/main" id="{548E7253-63CE-FF93-87D4-4E7D4D9DCFFE}"/>
              </a:ext>
            </a:extLst>
          </p:cNvPr>
          <p:cNvSpPr/>
          <p:nvPr/>
        </p:nvSpPr>
        <p:spPr>
          <a:xfrm>
            <a:off x="1381225" y="4486771"/>
            <a:ext cx="640080" cy="640080"/>
          </a:xfrm>
          <a:prstGeom prst="roundRect">
            <a:avLst>
              <a:gd name="adj" fmla="val 7143"/>
            </a:avLst>
          </a:prstGeom>
          <a:solidFill>
            <a:srgbClr val="F3F4F6"/>
          </a:solidFill>
          <a:ln w="12700">
            <a:solidFill>
              <a:srgbClr val="D1D5DB"/>
            </a:solidFill>
            <a:prstDash val="solid"/>
          </a:ln>
        </p:spPr>
        <p:txBody>
          <a:bodyPr/>
          <a:lstStyle/>
          <a:p>
            <a:endParaRPr lang="lv-LV" dirty="0"/>
          </a:p>
        </p:txBody>
      </p:sp>
      <p:sp>
        <p:nvSpPr>
          <p:cNvPr id="72" name="Shape 11">
            <a:extLst>
              <a:ext uri="{FF2B5EF4-FFF2-40B4-BE49-F238E27FC236}">
                <a16:creationId xmlns:a16="http://schemas.microsoft.com/office/drawing/2014/main" id="{352F9A3B-554E-639C-8C1F-284D2C13BDDF}"/>
              </a:ext>
            </a:extLst>
          </p:cNvPr>
          <p:cNvSpPr/>
          <p:nvPr/>
        </p:nvSpPr>
        <p:spPr>
          <a:xfrm>
            <a:off x="2158465" y="4486771"/>
            <a:ext cx="640080" cy="640080"/>
          </a:xfrm>
          <a:prstGeom prst="roundRect">
            <a:avLst>
              <a:gd name="adj" fmla="val 7143"/>
            </a:avLst>
          </a:prstGeom>
          <a:solidFill>
            <a:srgbClr val="F3F4F6"/>
          </a:solidFill>
          <a:ln w="12700">
            <a:solidFill>
              <a:srgbClr val="D1D5DB"/>
            </a:solidFill>
            <a:prstDash val="solid"/>
          </a:ln>
        </p:spPr>
        <p:txBody>
          <a:bodyPr/>
          <a:lstStyle/>
          <a:p>
            <a:endParaRPr lang="lv-LV" dirty="0"/>
          </a:p>
        </p:txBody>
      </p:sp>
      <p:sp>
        <p:nvSpPr>
          <p:cNvPr id="73" name="Shape 12">
            <a:extLst>
              <a:ext uri="{FF2B5EF4-FFF2-40B4-BE49-F238E27FC236}">
                <a16:creationId xmlns:a16="http://schemas.microsoft.com/office/drawing/2014/main" id="{154508A5-7806-5F50-D6D6-56B42E6D9A79}"/>
              </a:ext>
            </a:extLst>
          </p:cNvPr>
          <p:cNvSpPr/>
          <p:nvPr/>
        </p:nvSpPr>
        <p:spPr>
          <a:xfrm>
            <a:off x="2935705" y="4486771"/>
            <a:ext cx="640080" cy="640080"/>
          </a:xfrm>
          <a:prstGeom prst="roundRect">
            <a:avLst>
              <a:gd name="adj" fmla="val 7143"/>
            </a:avLst>
          </a:prstGeom>
          <a:solidFill>
            <a:srgbClr val="F3F4F6"/>
          </a:solidFill>
          <a:ln w="12700">
            <a:solidFill>
              <a:srgbClr val="D1D5DB"/>
            </a:solidFill>
            <a:prstDash val="solid"/>
          </a:ln>
        </p:spPr>
        <p:txBody>
          <a:bodyPr/>
          <a:lstStyle/>
          <a:p>
            <a:endParaRPr lang="lv-LV" dirty="0"/>
          </a:p>
        </p:txBody>
      </p:sp>
      <p:sp>
        <p:nvSpPr>
          <p:cNvPr id="74" name="Shape 13">
            <a:extLst>
              <a:ext uri="{FF2B5EF4-FFF2-40B4-BE49-F238E27FC236}">
                <a16:creationId xmlns:a16="http://schemas.microsoft.com/office/drawing/2014/main" id="{2B263843-C98A-AF82-814C-B6A94C1A0270}"/>
              </a:ext>
            </a:extLst>
          </p:cNvPr>
          <p:cNvSpPr/>
          <p:nvPr/>
        </p:nvSpPr>
        <p:spPr>
          <a:xfrm>
            <a:off x="3712945" y="4486771"/>
            <a:ext cx="640080" cy="640080"/>
          </a:xfrm>
          <a:prstGeom prst="roundRect">
            <a:avLst>
              <a:gd name="adj" fmla="val 7143"/>
            </a:avLst>
          </a:prstGeom>
          <a:solidFill>
            <a:srgbClr val="F3F4F6"/>
          </a:solidFill>
          <a:ln w="12700">
            <a:solidFill>
              <a:srgbClr val="D1D5DB"/>
            </a:solidFill>
            <a:prstDash val="solid"/>
          </a:ln>
        </p:spPr>
        <p:txBody>
          <a:bodyPr/>
          <a:lstStyle/>
          <a:p>
            <a:endParaRPr lang="lv-LV" dirty="0"/>
          </a:p>
        </p:txBody>
      </p:sp>
      <p:sp>
        <p:nvSpPr>
          <p:cNvPr id="75" name="Shape 14">
            <a:extLst>
              <a:ext uri="{FF2B5EF4-FFF2-40B4-BE49-F238E27FC236}">
                <a16:creationId xmlns:a16="http://schemas.microsoft.com/office/drawing/2014/main" id="{AF1464EC-2E41-E6C8-F198-1087CF420E3B}"/>
              </a:ext>
            </a:extLst>
          </p:cNvPr>
          <p:cNvSpPr/>
          <p:nvPr/>
        </p:nvSpPr>
        <p:spPr>
          <a:xfrm>
            <a:off x="5022544" y="3922695"/>
            <a:ext cx="457200" cy="457200"/>
          </a:xfrm>
          <a:prstGeom prst="rightArrow">
            <a:avLst/>
          </a:prstGeom>
          <a:solidFill>
            <a:srgbClr val="CB0F3F"/>
          </a:solidFill>
          <a:ln w="12700">
            <a:noFill/>
            <a:prstDash val="solid"/>
          </a:ln>
        </p:spPr>
        <p:txBody>
          <a:bodyPr/>
          <a:lstStyle/>
          <a:p>
            <a:endParaRPr lang="lv-LV" dirty="0"/>
          </a:p>
        </p:txBody>
      </p:sp>
      <p:sp>
        <p:nvSpPr>
          <p:cNvPr id="77" name="Text 16">
            <a:extLst>
              <a:ext uri="{FF2B5EF4-FFF2-40B4-BE49-F238E27FC236}">
                <a16:creationId xmlns:a16="http://schemas.microsoft.com/office/drawing/2014/main" id="{FA917444-E53C-39E0-2F54-3CBE664C0E98}"/>
              </a:ext>
            </a:extLst>
          </p:cNvPr>
          <p:cNvSpPr/>
          <p:nvPr/>
        </p:nvSpPr>
        <p:spPr>
          <a:xfrm>
            <a:off x="5861785" y="2906829"/>
            <a:ext cx="5486400" cy="457200"/>
          </a:xfrm>
          <a:prstGeom prst="rect">
            <a:avLst/>
          </a:prstGeom>
          <a:noFill/>
          <a:ln/>
        </p:spPr>
        <p:txBody>
          <a:bodyPr wrap="square" rtlCol="0" anchor="ctr"/>
          <a:lstStyle/>
          <a:p>
            <a:pPr marL="0" indent="0">
              <a:buNone/>
            </a:pPr>
            <a:r>
              <a:rPr lang="en-US" sz="1800" b="1" dirty="0">
                <a:solidFill>
                  <a:srgbClr val="000066"/>
                </a:solidFill>
                <a:latin typeface="Segoe UI" pitchFamily="34" charset="0"/>
                <a:ea typeface="Segoe UI" pitchFamily="34" charset="-122"/>
                <a:cs typeface="Segoe UI" pitchFamily="34" charset="-120"/>
              </a:rPr>
              <a:t>1 centralizēta platforma</a:t>
            </a:r>
            <a:endParaRPr lang="en-US" sz="1800" dirty="0">
              <a:solidFill>
                <a:srgbClr val="000066"/>
              </a:solidFill>
            </a:endParaRPr>
          </a:p>
        </p:txBody>
      </p:sp>
      <p:sp>
        <p:nvSpPr>
          <p:cNvPr id="78" name="Shape 17">
            <a:extLst>
              <a:ext uri="{FF2B5EF4-FFF2-40B4-BE49-F238E27FC236}">
                <a16:creationId xmlns:a16="http://schemas.microsoft.com/office/drawing/2014/main" id="{B662ACD8-72EC-6F5C-2045-72DEA3177046}"/>
              </a:ext>
            </a:extLst>
          </p:cNvPr>
          <p:cNvSpPr/>
          <p:nvPr/>
        </p:nvSpPr>
        <p:spPr>
          <a:xfrm>
            <a:off x="5861785" y="3546909"/>
            <a:ext cx="2743200" cy="1737360"/>
          </a:xfrm>
          <a:prstGeom prst="roundRect">
            <a:avLst>
              <a:gd name="adj" fmla="val 5263"/>
            </a:avLst>
          </a:prstGeom>
          <a:solidFill>
            <a:srgbClr val="000066"/>
          </a:solidFill>
          <a:ln w="12700">
            <a:solidFill>
              <a:srgbClr val="003366"/>
            </a:solidFill>
            <a:prstDash val="solid"/>
          </a:ln>
        </p:spPr>
        <p:txBody>
          <a:bodyPr/>
          <a:lstStyle/>
          <a:p>
            <a:endParaRPr lang="lv-LV" noProof="0" dirty="0"/>
          </a:p>
        </p:txBody>
      </p:sp>
      <p:sp>
        <p:nvSpPr>
          <p:cNvPr id="79" name="Text 18">
            <a:extLst>
              <a:ext uri="{FF2B5EF4-FFF2-40B4-BE49-F238E27FC236}">
                <a16:creationId xmlns:a16="http://schemas.microsoft.com/office/drawing/2014/main" id="{2941AFEE-76C4-83C9-7CD0-45DDBAD72E1E}"/>
              </a:ext>
            </a:extLst>
          </p:cNvPr>
          <p:cNvSpPr/>
          <p:nvPr/>
        </p:nvSpPr>
        <p:spPr>
          <a:xfrm>
            <a:off x="5861785" y="3546909"/>
            <a:ext cx="2743200" cy="1737360"/>
          </a:xfrm>
          <a:prstGeom prst="rect">
            <a:avLst/>
          </a:prstGeom>
          <a:noFill/>
          <a:ln/>
        </p:spPr>
        <p:txBody>
          <a:bodyPr wrap="square" rtlCol="0" anchor="ctr"/>
          <a:lstStyle/>
          <a:p>
            <a:pPr marL="0" indent="0" algn="ctr">
              <a:buNone/>
            </a:pPr>
            <a:r>
              <a:rPr lang="lv-LV" sz="1400" b="1" noProof="0" dirty="0">
                <a:solidFill>
                  <a:srgbClr val="FFFFFF"/>
                </a:solidFill>
                <a:latin typeface="Segoe UI" pitchFamily="34" charset="0"/>
                <a:ea typeface="Segoe UI" pitchFamily="34" charset="-122"/>
                <a:cs typeface="Segoe UI" pitchFamily="34" charset="-120"/>
              </a:rPr>
              <a:t>Centralizēts un vienots grāmatvedības un personāla lietvedības risinājums</a:t>
            </a:r>
            <a:endParaRPr lang="en-US" sz="1400" dirty="0"/>
          </a:p>
        </p:txBody>
      </p:sp>
      <p:sp>
        <p:nvSpPr>
          <p:cNvPr id="80" name="Shape 19">
            <a:extLst>
              <a:ext uri="{FF2B5EF4-FFF2-40B4-BE49-F238E27FC236}">
                <a16:creationId xmlns:a16="http://schemas.microsoft.com/office/drawing/2014/main" id="{1300F384-26A5-7602-8436-873ED61BCD37}"/>
              </a:ext>
            </a:extLst>
          </p:cNvPr>
          <p:cNvSpPr/>
          <p:nvPr/>
        </p:nvSpPr>
        <p:spPr>
          <a:xfrm>
            <a:off x="8911867" y="3592629"/>
            <a:ext cx="45720" cy="594360"/>
          </a:xfrm>
          <a:prstGeom prst="rect">
            <a:avLst/>
          </a:prstGeom>
          <a:solidFill>
            <a:srgbClr val="000066"/>
          </a:solidFill>
          <a:ln w="12700">
            <a:solidFill>
              <a:srgbClr val="000066"/>
            </a:solidFill>
            <a:prstDash val="solid"/>
          </a:ln>
        </p:spPr>
        <p:txBody>
          <a:bodyPr/>
          <a:lstStyle/>
          <a:p>
            <a:endParaRPr lang="lv-LV" dirty="0"/>
          </a:p>
        </p:txBody>
      </p:sp>
      <p:sp>
        <p:nvSpPr>
          <p:cNvPr id="81" name="Text 20">
            <a:extLst>
              <a:ext uri="{FF2B5EF4-FFF2-40B4-BE49-F238E27FC236}">
                <a16:creationId xmlns:a16="http://schemas.microsoft.com/office/drawing/2014/main" id="{D5D7FFDC-977D-2952-0C6E-1CC9589CA14F}"/>
              </a:ext>
            </a:extLst>
          </p:cNvPr>
          <p:cNvSpPr/>
          <p:nvPr/>
        </p:nvSpPr>
        <p:spPr>
          <a:xfrm>
            <a:off x="9090125" y="3541294"/>
            <a:ext cx="2743200" cy="685800"/>
          </a:xfrm>
          <a:prstGeom prst="rect">
            <a:avLst/>
          </a:prstGeom>
          <a:noFill/>
          <a:ln/>
        </p:spPr>
        <p:txBody>
          <a:bodyPr wrap="square" rtlCol="0" anchor="ctr"/>
          <a:lstStyle/>
          <a:p>
            <a:r>
              <a:rPr lang="lv-LV" sz="1400" dirty="0">
                <a:solidFill>
                  <a:srgbClr val="000066"/>
                </a:solidFill>
                <a:latin typeface="Verdana" panose="020B0604030504040204" pitchFamily="34" charset="0"/>
                <a:ea typeface="Verdana" panose="020B0604030504040204" pitchFamily="34" charset="0"/>
              </a:rPr>
              <a:t>Vienoti un standartizēti grāmatvedības un personāla lietvedības procesi</a:t>
            </a:r>
            <a:endParaRPr lang="en-US" sz="1300" dirty="0"/>
          </a:p>
        </p:txBody>
      </p:sp>
      <p:sp>
        <p:nvSpPr>
          <p:cNvPr id="82" name="Shape 21">
            <a:extLst>
              <a:ext uri="{FF2B5EF4-FFF2-40B4-BE49-F238E27FC236}">
                <a16:creationId xmlns:a16="http://schemas.microsoft.com/office/drawing/2014/main" id="{EB6E1A32-D6CC-5015-2678-6E24D980C3B8}"/>
              </a:ext>
            </a:extLst>
          </p:cNvPr>
          <p:cNvSpPr/>
          <p:nvPr/>
        </p:nvSpPr>
        <p:spPr>
          <a:xfrm>
            <a:off x="8913414" y="4462707"/>
            <a:ext cx="45720" cy="274320"/>
          </a:xfrm>
          <a:prstGeom prst="rect">
            <a:avLst/>
          </a:prstGeom>
          <a:solidFill>
            <a:srgbClr val="000066"/>
          </a:solidFill>
          <a:ln w="12700">
            <a:solidFill>
              <a:srgbClr val="000066"/>
            </a:solidFill>
            <a:prstDash val="solid"/>
          </a:ln>
        </p:spPr>
        <p:txBody>
          <a:bodyPr/>
          <a:lstStyle/>
          <a:p>
            <a:endParaRPr lang="lv-LV" dirty="0"/>
          </a:p>
        </p:txBody>
      </p:sp>
      <p:sp>
        <p:nvSpPr>
          <p:cNvPr id="83" name="Text 22">
            <a:extLst>
              <a:ext uri="{FF2B5EF4-FFF2-40B4-BE49-F238E27FC236}">
                <a16:creationId xmlns:a16="http://schemas.microsoft.com/office/drawing/2014/main" id="{22612017-F865-2419-D923-7F50BD000D8F}"/>
              </a:ext>
            </a:extLst>
          </p:cNvPr>
          <p:cNvSpPr/>
          <p:nvPr/>
        </p:nvSpPr>
        <p:spPr>
          <a:xfrm>
            <a:off x="9140467" y="4389921"/>
            <a:ext cx="2743200" cy="365760"/>
          </a:xfrm>
          <a:prstGeom prst="rect">
            <a:avLst/>
          </a:prstGeom>
          <a:noFill/>
          <a:ln/>
        </p:spPr>
        <p:txBody>
          <a:bodyPr wrap="square" rtlCol="0" anchor="ctr"/>
          <a:lstStyle/>
          <a:p>
            <a:pPr marL="0" indent="0">
              <a:buNone/>
            </a:pPr>
            <a:r>
              <a:rPr lang="en-US" sz="1400" dirty="0">
                <a:solidFill>
                  <a:srgbClr val="000066"/>
                </a:solidFill>
                <a:latin typeface="Verdana" panose="020B0604030504040204" pitchFamily="34" charset="0"/>
                <a:ea typeface="Verdana" panose="020B0604030504040204" pitchFamily="34" charset="0"/>
                <a:cs typeface="Segoe UI" pitchFamily="34" charset="-120"/>
              </a:rPr>
              <a:t>Vienoti klasifikatori</a:t>
            </a:r>
            <a:endParaRPr lang="en-US" sz="1400" dirty="0">
              <a:solidFill>
                <a:srgbClr val="000066"/>
              </a:solidFill>
              <a:latin typeface="Verdana" panose="020B0604030504040204" pitchFamily="34" charset="0"/>
              <a:ea typeface="Verdana" panose="020B0604030504040204" pitchFamily="34" charset="0"/>
            </a:endParaRPr>
          </a:p>
        </p:txBody>
      </p:sp>
      <p:sp>
        <p:nvSpPr>
          <p:cNvPr id="84" name="Shape 23">
            <a:extLst>
              <a:ext uri="{FF2B5EF4-FFF2-40B4-BE49-F238E27FC236}">
                <a16:creationId xmlns:a16="http://schemas.microsoft.com/office/drawing/2014/main" id="{017A14EA-239B-194C-CDD4-DE766E3E4B47}"/>
              </a:ext>
            </a:extLst>
          </p:cNvPr>
          <p:cNvSpPr/>
          <p:nvPr/>
        </p:nvSpPr>
        <p:spPr>
          <a:xfrm>
            <a:off x="8911867" y="4989691"/>
            <a:ext cx="45720" cy="274320"/>
          </a:xfrm>
          <a:prstGeom prst="rect">
            <a:avLst/>
          </a:prstGeom>
          <a:solidFill>
            <a:srgbClr val="000066"/>
          </a:solidFill>
          <a:ln w="12700">
            <a:solidFill>
              <a:srgbClr val="000066"/>
            </a:solidFill>
            <a:prstDash val="solid"/>
          </a:ln>
        </p:spPr>
        <p:txBody>
          <a:bodyPr/>
          <a:lstStyle/>
          <a:p>
            <a:endParaRPr lang="lv-LV" dirty="0"/>
          </a:p>
        </p:txBody>
      </p:sp>
      <p:sp>
        <p:nvSpPr>
          <p:cNvPr id="85" name="Text 24">
            <a:extLst>
              <a:ext uri="{FF2B5EF4-FFF2-40B4-BE49-F238E27FC236}">
                <a16:creationId xmlns:a16="http://schemas.microsoft.com/office/drawing/2014/main" id="{9BB4D525-7854-E70F-E80E-70A4B6AD838C}"/>
              </a:ext>
            </a:extLst>
          </p:cNvPr>
          <p:cNvSpPr/>
          <p:nvPr/>
        </p:nvSpPr>
        <p:spPr>
          <a:xfrm>
            <a:off x="9140467" y="4934079"/>
            <a:ext cx="2743200" cy="365760"/>
          </a:xfrm>
          <a:prstGeom prst="rect">
            <a:avLst/>
          </a:prstGeom>
          <a:noFill/>
          <a:ln/>
        </p:spPr>
        <p:txBody>
          <a:bodyPr wrap="square" rtlCol="0" anchor="ctr"/>
          <a:lstStyle/>
          <a:p>
            <a:pPr marL="0" indent="0">
              <a:buNone/>
            </a:pPr>
            <a:r>
              <a:rPr lang="en-US" sz="1400" dirty="0">
                <a:solidFill>
                  <a:srgbClr val="000066"/>
                </a:solidFill>
                <a:latin typeface="Verdana" panose="020B0604030504040204" pitchFamily="34" charset="0"/>
                <a:ea typeface="Verdana" panose="020B0604030504040204" pitchFamily="34" charset="0"/>
                <a:cs typeface="Segoe UI" pitchFamily="34" charset="-120"/>
              </a:rPr>
              <a:t>Vienotas datu struktūras</a:t>
            </a:r>
            <a:endParaRPr lang="en-US" sz="1400" dirty="0">
              <a:solidFill>
                <a:srgbClr val="000066"/>
              </a:solidFill>
              <a:latin typeface="Verdana" panose="020B0604030504040204" pitchFamily="34" charset="0"/>
              <a:ea typeface="Verdana" panose="020B0604030504040204" pitchFamily="34" charset="0"/>
            </a:endParaRPr>
          </a:p>
        </p:txBody>
      </p:sp>
      <p:sp>
        <p:nvSpPr>
          <p:cNvPr id="88" name="Text 27">
            <a:extLst>
              <a:ext uri="{FF2B5EF4-FFF2-40B4-BE49-F238E27FC236}">
                <a16:creationId xmlns:a16="http://schemas.microsoft.com/office/drawing/2014/main" id="{A4494300-62C7-B379-D7CC-0C6C91CE6504}"/>
              </a:ext>
            </a:extLst>
          </p:cNvPr>
          <p:cNvSpPr/>
          <p:nvPr/>
        </p:nvSpPr>
        <p:spPr>
          <a:xfrm>
            <a:off x="8970745" y="3181149"/>
            <a:ext cx="2743200" cy="274320"/>
          </a:xfrm>
          <a:prstGeom prst="rect">
            <a:avLst/>
          </a:prstGeom>
          <a:noFill/>
          <a:ln/>
        </p:spPr>
        <p:txBody>
          <a:bodyPr wrap="square" rtlCol="0" anchor="ctr"/>
          <a:lstStyle/>
          <a:p>
            <a:pPr marL="0" indent="0">
              <a:buNone/>
            </a:pPr>
            <a:r>
              <a:rPr lang="en-US" sz="1000" b="1" kern="0" spc="400" dirty="0">
                <a:solidFill>
                  <a:srgbClr val="6B7280"/>
                </a:solidFill>
                <a:latin typeface="Segoe UI" pitchFamily="34" charset="0"/>
                <a:ea typeface="Segoe UI" pitchFamily="34" charset="-122"/>
                <a:cs typeface="Segoe UI" pitchFamily="34" charset="-120"/>
              </a:rPr>
              <a:t>Ieguvumi</a:t>
            </a:r>
            <a:endParaRPr lang="en-US" sz="1000" dirty="0"/>
          </a:p>
        </p:txBody>
      </p:sp>
      <p:sp>
        <p:nvSpPr>
          <p:cNvPr id="89" name="Taisnstūris 88">
            <a:extLst>
              <a:ext uri="{FF2B5EF4-FFF2-40B4-BE49-F238E27FC236}">
                <a16:creationId xmlns:a16="http://schemas.microsoft.com/office/drawing/2014/main" id="{BEE31987-3579-7E0A-208A-C3CE937B80DE}"/>
              </a:ext>
            </a:extLst>
          </p:cNvPr>
          <p:cNvSpPr/>
          <p:nvPr/>
        </p:nvSpPr>
        <p:spPr>
          <a:xfrm>
            <a:off x="522972" y="2474829"/>
            <a:ext cx="1080000" cy="432000"/>
          </a:xfrm>
          <a:prstGeom prst="rect">
            <a:avLst/>
          </a:prstGeom>
          <a:solidFill>
            <a:srgbClr val="DEDED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sz="1600" b="1" dirty="0">
                <a:solidFill>
                  <a:sysClr val="windowText" lastClr="000000"/>
                </a:solidFill>
                <a:latin typeface="Verdana" panose="020B0604030504040204" pitchFamily="34" charset="0"/>
                <a:ea typeface="Verdana" panose="020B0604030504040204" pitchFamily="34" charset="0"/>
              </a:rPr>
              <a:t>Pirms</a:t>
            </a:r>
          </a:p>
        </p:txBody>
      </p:sp>
      <p:sp>
        <p:nvSpPr>
          <p:cNvPr id="90" name="Rectangle: Rounded Corners 27">
            <a:extLst>
              <a:ext uri="{FF2B5EF4-FFF2-40B4-BE49-F238E27FC236}">
                <a16:creationId xmlns:a16="http://schemas.microsoft.com/office/drawing/2014/main" id="{782A2AFE-4A9F-ADFC-1827-A9DC3E769CA3}"/>
              </a:ext>
            </a:extLst>
          </p:cNvPr>
          <p:cNvSpPr/>
          <p:nvPr/>
        </p:nvSpPr>
        <p:spPr>
          <a:xfrm>
            <a:off x="5861785" y="2462229"/>
            <a:ext cx="1080000" cy="432000"/>
          </a:xfrm>
          <a:prstGeom prst="roundRect">
            <a:avLst>
              <a:gd name="adj" fmla="val 0"/>
            </a:avLst>
          </a:prstGeom>
          <a:gradFill>
            <a:gsLst>
              <a:gs pos="0">
                <a:srgbClr val="840B55"/>
              </a:gs>
              <a:gs pos="51000">
                <a:srgbClr val="69478C"/>
              </a:gs>
              <a:gs pos="100000">
                <a:srgbClr val="E3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defPPr>
              <a:defRPr lang="en-US"/>
            </a:defPPr>
            <a:lvl1pPr algn="l" defTabSz="938213" rtl="0" eaLnBrk="0" fontAlgn="base" hangingPunct="0">
              <a:spcBef>
                <a:spcPct val="0"/>
              </a:spcBef>
              <a:spcAft>
                <a:spcPct val="0"/>
              </a:spcAft>
              <a:defRPr sz="1700" kern="1200">
                <a:solidFill>
                  <a:schemeClr val="lt1"/>
                </a:solidFill>
                <a:latin typeface="+mn-lt"/>
                <a:ea typeface="+mn-ea"/>
                <a:cs typeface="+mn-cs"/>
              </a:defRPr>
            </a:lvl1pPr>
            <a:lvl2pPr marL="468313" indent="-11113" algn="l" defTabSz="938213" rtl="0" eaLnBrk="0" fontAlgn="base" hangingPunct="0">
              <a:spcBef>
                <a:spcPct val="0"/>
              </a:spcBef>
              <a:spcAft>
                <a:spcPct val="0"/>
              </a:spcAft>
              <a:defRPr sz="1700" kern="1200">
                <a:solidFill>
                  <a:schemeClr val="lt1"/>
                </a:solidFill>
                <a:latin typeface="+mn-lt"/>
                <a:ea typeface="+mn-ea"/>
                <a:cs typeface="+mn-cs"/>
              </a:defRPr>
            </a:lvl2pPr>
            <a:lvl3pPr marL="938213" indent="-23813" algn="l" defTabSz="938213" rtl="0" eaLnBrk="0" fontAlgn="base" hangingPunct="0">
              <a:spcBef>
                <a:spcPct val="0"/>
              </a:spcBef>
              <a:spcAft>
                <a:spcPct val="0"/>
              </a:spcAft>
              <a:defRPr sz="1700" kern="1200">
                <a:solidFill>
                  <a:schemeClr val="lt1"/>
                </a:solidFill>
                <a:latin typeface="+mn-lt"/>
                <a:ea typeface="+mn-ea"/>
                <a:cs typeface="+mn-cs"/>
              </a:defRPr>
            </a:lvl3pPr>
            <a:lvl4pPr marL="1408113" indent="-36513" algn="l" defTabSz="938213" rtl="0" eaLnBrk="0" fontAlgn="base" hangingPunct="0">
              <a:spcBef>
                <a:spcPct val="0"/>
              </a:spcBef>
              <a:spcAft>
                <a:spcPct val="0"/>
              </a:spcAft>
              <a:defRPr sz="1700" kern="1200">
                <a:solidFill>
                  <a:schemeClr val="lt1"/>
                </a:solidFill>
                <a:latin typeface="+mn-lt"/>
                <a:ea typeface="+mn-ea"/>
                <a:cs typeface="+mn-cs"/>
              </a:defRPr>
            </a:lvl4pPr>
            <a:lvl5pPr marL="1878013" indent="-49213" algn="l" defTabSz="938213" rtl="0" eaLnBrk="0" fontAlgn="base" hangingPunct="0">
              <a:spcBef>
                <a:spcPct val="0"/>
              </a:spcBef>
              <a:spcAft>
                <a:spcPct val="0"/>
              </a:spcAft>
              <a:defRPr sz="1700" kern="1200">
                <a:solidFill>
                  <a:schemeClr val="lt1"/>
                </a:solidFill>
                <a:latin typeface="+mn-lt"/>
                <a:ea typeface="+mn-ea"/>
                <a:cs typeface="+mn-cs"/>
              </a:defRPr>
            </a:lvl5pPr>
            <a:lvl6pPr marL="2286000" algn="l" defTabSz="914400" rtl="0" eaLnBrk="1" latinLnBrk="0" hangingPunct="1">
              <a:defRPr sz="1700" kern="1200">
                <a:solidFill>
                  <a:schemeClr val="lt1"/>
                </a:solidFill>
                <a:latin typeface="+mn-lt"/>
                <a:ea typeface="+mn-ea"/>
                <a:cs typeface="+mn-cs"/>
              </a:defRPr>
            </a:lvl6pPr>
            <a:lvl7pPr marL="2743200" algn="l" defTabSz="914400" rtl="0" eaLnBrk="1" latinLnBrk="0" hangingPunct="1">
              <a:defRPr sz="1700" kern="1200">
                <a:solidFill>
                  <a:schemeClr val="lt1"/>
                </a:solidFill>
                <a:latin typeface="+mn-lt"/>
                <a:ea typeface="+mn-ea"/>
                <a:cs typeface="+mn-cs"/>
              </a:defRPr>
            </a:lvl7pPr>
            <a:lvl8pPr marL="3200400" algn="l" defTabSz="914400" rtl="0" eaLnBrk="1" latinLnBrk="0" hangingPunct="1">
              <a:defRPr sz="1700" kern="1200">
                <a:solidFill>
                  <a:schemeClr val="lt1"/>
                </a:solidFill>
                <a:latin typeface="+mn-lt"/>
                <a:ea typeface="+mn-ea"/>
                <a:cs typeface="+mn-cs"/>
              </a:defRPr>
            </a:lvl8pPr>
            <a:lvl9pPr marL="3657600" algn="l" defTabSz="914400" rtl="0" eaLnBrk="1" latinLnBrk="0" hangingPunct="1">
              <a:defRPr sz="1700" kern="1200">
                <a:solidFill>
                  <a:schemeClr val="lt1"/>
                </a:solidFill>
                <a:latin typeface="+mn-lt"/>
                <a:ea typeface="+mn-ea"/>
                <a:cs typeface="+mn-cs"/>
              </a:defRPr>
            </a:lvl9pPr>
          </a:lstStyle>
          <a:p>
            <a:pPr marL="0" marR="0" lvl="0" indent="0" algn="ctr" defTabSz="938213" rtl="0" eaLnBrk="0" fontAlgn="base" latinLnBrk="0" hangingPunct="0">
              <a:lnSpc>
                <a:spcPct val="100000"/>
              </a:lnSpc>
              <a:spcBef>
                <a:spcPct val="0"/>
              </a:spcBef>
              <a:spcAft>
                <a:spcPts val="600"/>
              </a:spcAft>
              <a:buClrTx/>
              <a:buSzTx/>
              <a:buFontTx/>
              <a:buNone/>
              <a:tabLst/>
              <a:defRPr/>
            </a:pPr>
            <a:r>
              <a:rPr kumimoji="0" lang="lv-LV" sz="16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Pēc</a:t>
            </a:r>
          </a:p>
        </p:txBody>
      </p:sp>
    </p:spTree>
    <p:extLst>
      <p:ext uri="{BB962C8B-B14F-4D97-AF65-F5344CB8AC3E}">
        <p14:creationId xmlns:p14="http://schemas.microsoft.com/office/powerpoint/2010/main" val="1368784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285DD-45D8-7B95-8D11-81E444DB96F3}"/>
            </a:ext>
          </a:extLst>
        </p:cNvPr>
        <p:cNvGrpSpPr/>
        <p:nvPr/>
      </p:nvGrpSpPr>
      <p:grpSpPr>
        <a:xfrm>
          <a:off x="0" y="0"/>
          <a:ext cx="0" cy="0"/>
          <a:chOff x="0" y="0"/>
          <a:chExt cx="0" cy="0"/>
        </a:xfrm>
      </p:grpSpPr>
      <p:graphicFrame>
        <p:nvGraphicFramePr>
          <p:cNvPr id="9" name="Diagramma 8">
            <a:extLst>
              <a:ext uri="{FF2B5EF4-FFF2-40B4-BE49-F238E27FC236}">
                <a16:creationId xmlns:a16="http://schemas.microsoft.com/office/drawing/2014/main" id="{8DA506DD-EB0F-BA5F-635C-396523527A77}"/>
              </a:ext>
            </a:extLst>
          </p:cNvPr>
          <p:cNvGraphicFramePr/>
          <p:nvPr>
            <p:extLst>
              <p:ext uri="{D42A27DB-BD31-4B8C-83A1-F6EECF244321}">
                <p14:modId xmlns:p14="http://schemas.microsoft.com/office/powerpoint/2010/main" val="2244607282"/>
              </p:ext>
            </p:extLst>
          </p:nvPr>
        </p:nvGraphicFramePr>
        <p:xfrm>
          <a:off x="379381" y="3721609"/>
          <a:ext cx="3695844" cy="3136392"/>
        </p:xfrm>
        <a:graphic>
          <a:graphicData uri="http://schemas.openxmlformats.org/drawingml/2006/chart">
            <c:chart xmlns:c="http://schemas.openxmlformats.org/drawingml/2006/chart" xmlns:r="http://schemas.openxmlformats.org/officeDocument/2006/relationships" r:id="rId3"/>
          </a:graphicData>
        </a:graphic>
      </p:graphicFrame>
      <p:sp>
        <p:nvSpPr>
          <p:cNvPr id="6" name="Slaida numura vietturis 5">
            <a:extLst>
              <a:ext uri="{FF2B5EF4-FFF2-40B4-BE49-F238E27FC236}">
                <a16:creationId xmlns:a16="http://schemas.microsoft.com/office/drawing/2014/main" id="{E5C71DFB-B3F7-CEA0-6B1E-DC6AE41A2B5C}"/>
              </a:ext>
            </a:extLst>
          </p:cNvPr>
          <p:cNvSpPr>
            <a:spLocks noGrp="1"/>
          </p:cNvSpPr>
          <p:nvPr>
            <p:ph type="sldNum" sz="quarter" idx="13"/>
          </p:nvPr>
        </p:nvSpPr>
        <p:spPr/>
        <p:txBody>
          <a:bodyPr/>
          <a:lstStyle/>
          <a:p>
            <a:pPr>
              <a:defRPr/>
            </a:pPr>
            <a:fld id="{F4F8D1E0-BA0E-4823-BBAF-9B78F8F9B118}" type="slidenum">
              <a:rPr lang="en-US" altLang="lv-LV" smtClean="0"/>
              <a:pPr>
                <a:defRPr/>
              </a:pPr>
              <a:t>7</a:t>
            </a:fld>
            <a:endParaRPr lang="en-US" altLang="lv-LV" dirty="0"/>
          </a:p>
        </p:txBody>
      </p:sp>
      <p:sp>
        <p:nvSpPr>
          <p:cNvPr id="7" name="Title 1">
            <a:extLst>
              <a:ext uri="{FF2B5EF4-FFF2-40B4-BE49-F238E27FC236}">
                <a16:creationId xmlns:a16="http://schemas.microsoft.com/office/drawing/2014/main" id="{2622B7BF-5FDE-ADA5-45B1-38ADDAE931D4}"/>
              </a:ext>
            </a:extLst>
          </p:cNvPr>
          <p:cNvSpPr txBox="1">
            <a:spLocks/>
          </p:cNvSpPr>
          <p:nvPr/>
        </p:nvSpPr>
        <p:spPr bwMode="auto">
          <a:xfrm>
            <a:off x="2236428" y="494070"/>
            <a:ext cx="7209323" cy="1039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marL="0" marR="0" lvl="0" indent="0" algn="l" defTabSz="703263" rtl="0" eaLnBrk="0" fontAlgn="base" latinLnBrk="0" hangingPunct="0">
              <a:lnSpc>
                <a:spcPct val="100000"/>
              </a:lnSpc>
              <a:spcBef>
                <a:spcPct val="0"/>
              </a:spcBef>
              <a:spcAft>
                <a:spcPct val="0"/>
              </a:spcAft>
              <a:buClrTx/>
              <a:buSzTx/>
              <a:buFontTx/>
              <a:buNone/>
              <a:tabLst/>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D</a:t>
            </a:r>
            <a:r>
              <a:rPr kumimoji="0" lang="lv-LV" altLang="pl-PL" sz="3200" b="1" i="0" strike="noStrike" kern="1200" cap="none" spc="0" normalizeH="0" baseline="0" noProof="0" dirty="0">
                <a:ln>
                  <a:noFill/>
                </a:ln>
                <a:solidFill>
                  <a:srgbClr val="000066"/>
                </a:solidFill>
                <a:effectLst/>
                <a:uLnTx/>
                <a:uFill>
                  <a:solidFill>
                    <a:srgbClr val="E3002B"/>
                  </a:solidFill>
                </a:uFill>
                <a:latin typeface="Verdana"/>
                <a:ea typeface="Verdana"/>
                <a:cs typeface="Arial"/>
              </a:rPr>
              <a:t>igitalizācijas līmeņa izlīdzināšana</a:t>
            </a:r>
            <a:endPar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panose="020B0604030504040204" pitchFamily="34" charset="0"/>
              <a:ea typeface="Verdana" panose="020B0604030504040204" pitchFamily="34" charset="0"/>
              <a:cs typeface="Arial" panose="020B0604020202020204" pitchFamily="34" charset="0"/>
            </a:endParaRPr>
          </a:p>
        </p:txBody>
      </p:sp>
      <p:sp>
        <p:nvSpPr>
          <p:cNvPr id="10" name="Shape 2">
            <a:extLst>
              <a:ext uri="{FF2B5EF4-FFF2-40B4-BE49-F238E27FC236}">
                <a16:creationId xmlns:a16="http://schemas.microsoft.com/office/drawing/2014/main" id="{36C5F690-FC27-C623-B243-D620B761BD06}"/>
              </a:ext>
            </a:extLst>
          </p:cNvPr>
          <p:cNvSpPr/>
          <p:nvPr/>
        </p:nvSpPr>
        <p:spPr>
          <a:xfrm>
            <a:off x="379381" y="1724746"/>
            <a:ext cx="3695844" cy="1920240"/>
          </a:xfrm>
          <a:prstGeom prst="roundRect">
            <a:avLst>
              <a:gd name="adj" fmla="val 5217"/>
            </a:avLst>
          </a:prstGeom>
          <a:solidFill>
            <a:srgbClr val="FFFFFF"/>
          </a:solidFill>
          <a:ln w="12700">
            <a:solidFill>
              <a:srgbClr val="D1D5DB"/>
            </a:solidFill>
            <a:prstDash val="solid"/>
          </a:ln>
        </p:spPr>
        <p:txBody>
          <a:bodyPr/>
          <a:lstStyle/>
          <a:p>
            <a:endParaRPr lang="lv-LV" dirty="0"/>
          </a:p>
        </p:txBody>
      </p:sp>
      <p:sp>
        <p:nvSpPr>
          <p:cNvPr id="15" name="Shape 3">
            <a:extLst>
              <a:ext uri="{FF2B5EF4-FFF2-40B4-BE49-F238E27FC236}">
                <a16:creationId xmlns:a16="http://schemas.microsoft.com/office/drawing/2014/main" id="{8AB1AEDA-76C2-E834-4D19-509F0D3BFAC9}"/>
              </a:ext>
            </a:extLst>
          </p:cNvPr>
          <p:cNvSpPr/>
          <p:nvPr/>
        </p:nvSpPr>
        <p:spPr>
          <a:xfrm>
            <a:off x="1733508" y="1999066"/>
            <a:ext cx="1005840" cy="1005840"/>
          </a:xfrm>
          <a:prstGeom prst="ellipse">
            <a:avLst/>
          </a:prstGeom>
          <a:solidFill>
            <a:srgbClr val="F8FAFC"/>
          </a:solidFill>
          <a:ln w="19050">
            <a:solidFill>
              <a:srgbClr val="000066"/>
            </a:solidFill>
            <a:prstDash val="solid"/>
          </a:ln>
        </p:spPr>
        <p:txBody>
          <a:bodyPr/>
          <a:lstStyle/>
          <a:p>
            <a:endParaRPr lang="lv-LV" dirty="0"/>
          </a:p>
        </p:txBody>
      </p:sp>
      <p:sp>
        <p:nvSpPr>
          <p:cNvPr id="16" name="Text 4">
            <a:extLst>
              <a:ext uri="{FF2B5EF4-FFF2-40B4-BE49-F238E27FC236}">
                <a16:creationId xmlns:a16="http://schemas.microsoft.com/office/drawing/2014/main" id="{26C3D9CC-86FD-DA5F-6358-1E19109F4E87}"/>
              </a:ext>
            </a:extLst>
          </p:cNvPr>
          <p:cNvSpPr/>
          <p:nvPr/>
        </p:nvSpPr>
        <p:spPr>
          <a:xfrm>
            <a:off x="1733508" y="1999066"/>
            <a:ext cx="662220" cy="570398"/>
          </a:xfrm>
          <a:prstGeom prst="rect">
            <a:avLst/>
          </a:prstGeom>
          <a:noFill/>
          <a:ln/>
        </p:spPr>
        <p:txBody>
          <a:bodyPr wrap="square" rtlCol="0" anchor="ctr"/>
          <a:lstStyle/>
          <a:p>
            <a:pPr marL="0" indent="0" algn="ctr">
              <a:buNone/>
            </a:pPr>
            <a:r>
              <a:rPr lang="en-US" sz="3200" dirty="0">
                <a:solidFill>
                  <a:srgbClr val="003366"/>
                </a:solidFill>
                <a:latin typeface="Segoe UI" pitchFamily="34" charset="0"/>
                <a:ea typeface="Segoe UI" pitchFamily="34" charset="-122"/>
                <a:cs typeface="Segoe UI" pitchFamily="34" charset="-120"/>
              </a:rPr>
              <a:t>👥</a:t>
            </a:r>
            <a:endParaRPr lang="en-US" sz="3200" dirty="0"/>
          </a:p>
        </p:txBody>
      </p:sp>
      <p:sp>
        <p:nvSpPr>
          <p:cNvPr id="17" name="Text 5">
            <a:extLst>
              <a:ext uri="{FF2B5EF4-FFF2-40B4-BE49-F238E27FC236}">
                <a16:creationId xmlns:a16="http://schemas.microsoft.com/office/drawing/2014/main" id="{1B97612A-4038-FC9B-B2AA-04EA8F3A52A1}"/>
              </a:ext>
            </a:extLst>
          </p:cNvPr>
          <p:cNvSpPr/>
          <p:nvPr/>
        </p:nvSpPr>
        <p:spPr>
          <a:xfrm>
            <a:off x="1102409" y="2913466"/>
            <a:ext cx="2158147" cy="731520"/>
          </a:xfrm>
          <a:prstGeom prst="rect">
            <a:avLst/>
          </a:prstGeom>
          <a:noFill/>
          <a:ln/>
        </p:spPr>
        <p:txBody>
          <a:bodyPr wrap="square" rtlCol="0" anchor="ctr"/>
          <a:lstStyle/>
          <a:p>
            <a:pPr marL="0" indent="0" algn="ctr">
              <a:buNone/>
            </a:pPr>
            <a:r>
              <a:rPr lang="lv-LV" sz="1300" b="1" dirty="0">
                <a:solidFill>
                  <a:srgbClr val="000066"/>
                </a:solidFill>
                <a:latin typeface="Verdana" panose="020B0604030504040204" pitchFamily="34" charset="0"/>
                <a:ea typeface="Verdana" panose="020B0604030504040204" pitchFamily="34" charset="0"/>
                <a:cs typeface="Segoe UI" pitchFamily="34" charset="-120"/>
              </a:rPr>
              <a:t>Moduļu pieejamība un izmantošana</a:t>
            </a:r>
            <a:endParaRPr lang="en-US" sz="1300" dirty="0">
              <a:solidFill>
                <a:srgbClr val="000066"/>
              </a:solidFill>
              <a:latin typeface="Verdana" panose="020B0604030504040204" pitchFamily="34" charset="0"/>
              <a:ea typeface="Verdana" panose="020B0604030504040204" pitchFamily="34" charset="0"/>
            </a:endParaRPr>
          </a:p>
        </p:txBody>
      </p:sp>
      <p:sp>
        <p:nvSpPr>
          <p:cNvPr id="18" name="Shape 6">
            <a:extLst>
              <a:ext uri="{FF2B5EF4-FFF2-40B4-BE49-F238E27FC236}">
                <a16:creationId xmlns:a16="http://schemas.microsoft.com/office/drawing/2014/main" id="{22D74B1F-2D02-7027-5603-63CC946D0AC0}"/>
              </a:ext>
            </a:extLst>
          </p:cNvPr>
          <p:cNvSpPr/>
          <p:nvPr/>
        </p:nvSpPr>
        <p:spPr>
          <a:xfrm>
            <a:off x="4256579" y="1724746"/>
            <a:ext cx="3695844" cy="1920240"/>
          </a:xfrm>
          <a:prstGeom prst="roundRect">
            <a:avLst>
              <a:gd name="adj" fmla="val 5217"/>
            </a:avLst>
          </a:prstGeom>
          <a:solidFill>
            <a:srgbClr val="FFFFFF"/>
          </a:solidFill>
          <a:ln w="12700">
            <a:solidFill>
              <a:srgbClr val="D1D5DB"/>
            </a:solidFill>
            <a:prstDash val="solid"/>
          </a:ln>
        </p:spPr>
        <p:txBody>
          <a:bodyPr/>
          <a:lstStyle/>
          <a:p>
            <a:endParaRPr lang="lv-LV" dirty="0"/>
          </a:p>
        </p:txBody>
      </p:sp>
      <p:sp>
        <p:nvSpPr>
          <p:cNvPr id="19" name="Shape 7">
            <a:extLst>
              <a:ext uri="{FF2B5EF4-FFF2-40B4-BE49-F238E27FC236}">
                <a16:creationId xmlns:a16="http://schemas.microsoft.com/office/drawing/2014/main" id="{4B204732-32F5-71B8-1760-93726BE1A089}"/>
              </a:ext>
            </a:extLst>
          </p:cNvPr>
          <p:cNvSpPr/>
          <p:nvPr/>
        </p:nvSpPr>
        <p:spPr>
          <a:xfrm>
            <a:off x="5552440" y="2004740"/>
            <a:ext cx="1005840" cy="1005840"/>
          </a:xfrm>
          <a:prstGeom prst="ellipse">
            <a:avLst/>
          </a:prstGeom>
          <a:solidFill>
            <a:srgbClr val="F8FAFC"/>
          </a:solidFill>
          <a:ln w="19050">
            <a:solidFill>
              <a:srgbClr val="000066"/>
            </a:solidFill>
            <a:prstDash val="solid"/>
          </a:ln>
        </p:spPr>
        <p:txBody>
          <a:bodyPr/>
          <a:lstStyle/>
          <a:p>
            <a:endParaRPr lang="lv-LV" dirty="0"/>
          </a:p>
        </p:txBody>
      </p:sp>
      <p:sp>
        <p:nvSpPr>
          <p:cNvPr id="20" name="Text 8">
            <a:extLst>
              <a:ext uri="{FF2B5EF4-FFF2-40B4-BE49-F238E27FC236}">
                <a16:creationId xmlns:a16="http://schemas.microsoft.com/office/drawing/2014/main" id="{E3FA3F1D-8D48-5CDF-6C06-7AF5FCC682C4}"/>
              </a:ext>
            </a:extLst>
          </p:cNvPr>
          <p:cNvSpPr/>
          <p:nvPr/>
        </p:nvSpPr>
        <p:spPr>
          <a:xfrm>
            <a:off x="5552440" y="2001270"/>
            <a:ext cx="1005840" cy="1005840"/>
          </a:xfrm>
          <a:prstGeom prst="rect">
            <a:avLst/>
          </a:prstGeom>
          <a:noFill/>
          <a:ln/>
        </p:spPr>
        <p:txBody>
          <a:bodyPr wrap="square" rtlCol="0" anchor="ctr"/>
          <a:lstStyle/>
          <a:p>
            <a:pPr marL="0" indent="0" algn="ctr">
              <a:buNone/>
            </a:pPr>
            <a:r>
              <a:rPr lang="en-US" sz="3200" dirty="0">
                <a:solidFill>
                  <a:srgbClr val="003366"/>
                </a:solidFill>
                <a:latin typeface="Segoe UI" pitchFamily="34" charset="0"/>
                <a:ea typeface="Segoe UI" pitchFamily="34" charset="-122"/>
                <a:cs typeface="Segoe UI" pitchFamily="34" charset="-120"/>
              </a:rPr>
              <a:t>📄</a:t>
            </a:r>
            <a:endParaRPr lang="en-US" sz="3200" dirty="0"/>
          </a:p>
        </p:txBody>
      </p:sp>
      <p:sp>
        <p:nvSpPr>
          <p:cNvPr id="21" name="Text 9">
            <a:extLst>
              <a:ext uri="{FF2B5EF4-FFF2-40B4-BE49-F238E27FC236}">
                <a16:creationId xmlns:a16="http://schemas.microsoft.com/office/drawing/2014/main" id="{E1EF2745-8D4A-5E54-505A-9C6C8B1FEAB0}"/>
              </a:ext>
            </a:extLst>
          </p:cNvPr>
          <p:cNvSpPr/>
          <p:nvPr/>
        </p:nvSpPr>
        <p:spPr>
          <a:xfrm>
            <a:off x="5065079" y="2920321"/>
            <a:ext cx="1920240" cy="731520"/>
          </a:xfrm>
          <a:prstGeom prst="rect">
            <a:avLst/>
          </a:prstGeom>
          <a:noFill/>
          <a:ln/>
        </p:spPr>
        <p:txBody>
          <a:bodyPr wrap="square" rtlCol="0" anchor="ctr"/>
          <a:lstStyle/>
          <a:p>
            <a:pPr marL="0" indent="0" algn="ctr">
              <a:buNone/>
            </a:pPr>
            <a:r>
              <a:rPr lang="en-US" sz="1300" b="1" dirty="0">
                <a:solidFill>
                  <a:srgbClr val="000066"/>
                </a:solidFill>
                <a:latin typeface="Verdana" panose="020B0604030504040204" pitchFamily="34" charset="0"/>
                <a:ea typeface="Verdana" panose="020B0604030504040204" pitchFamily="34" charset="0"/>
                <a:cs typeface="Segoe UI" pitchFamily="34" charset="-120"/>
              </a:rPr>
              <a:t>e-rēķini</a:t>
            </a:r>
            <a:endParaRPr lang="en-US" sz="1300" dirty="0">
              <a:solidFill>
                <a:srgbClr val="000066"/>
              </a:solidFill>
              <a:latin typeface="Verdana" panose="020B0604030504040204" pitchFamily="34" charset="0"/>
              <a:ea typeface="Verdana" panose="020B0604030504040204" pitchFamily="34" charset="0"/>
            </a:endParaRPr>
          </a:p>
        </p:txBody>
      </p:sp>
      <p:sp>
        <p:nvSpPr>
          <p:cNvPr id="22" name="Shape 18">
            <a:extLst>
              <a:ext uri="{FF2B5EF4-FFF2-40B4-BE49-F238E27FC236}">
                <a16:creationId xmlns:a16="http://schemas.microsoft.com/office/drawing/2014/main" id="{729B19F6-2356-FC9F-FB96-33F009631180}"/>
              </a:ext>
            </a:extLst>
          </p:cNvPr>
          <p:cNvSpPr/>
          <p:nvPr/>
        </p:nvSpPr>
        <p:spPr>
          <a:xfrm>
            <a:off x="8133777" y="1679026"/>
            <a:ext cx="3651823" cy="1920240"/>
          </a:xfrm>
          <a:prstGeom prst="roundRect">
            <a:avLst>
              <a:gd name="adj" fmla="val 5217"/>
            </a:avLst>
          </a:prstGeom>
          <a:solidFill>
            <a:srgbClr val="FFFFFF"/>
          </a:solidFill>
          <a:ln w="12700">
            <a:solidFill>
              <a:srgbClr val="D1D5DB"/>
            </a:solidFill>
            <a:prstDash val="solid"/>
          </a:ln>
        </p:spPr>
        <p:txBody>
          <a:bodyPr/>
          <a:lstStyle/>
          <a:p>
            <a:endParaRPr lang="lv-LV" dirty="0"/>
          </a:p>
        </p:txBody>
      </p:sp>
      <p:sp>
        <p:nvSpPr>
          <p:cNvPr id="23" name="Shape 19">
            <a:extLst>
              <a:ext uri="{FF2B5EF4-FFF2-40B4-BE49-F238E27FC236}">
                <a16:creationId xmlns:a16="http://schemas.microsoft.com/office/drawing/2014/main" id="{F27646AC-7797-B291-075F-21A3B2819670}"/>
              </a:ext>
            </a:extLst>
          </p:cNvPr>
          <p:cNvSpPr/>
          <p:nvPr/>
        </p:nvSpPr>
        <p:spPr>
          <a:xfrm>
            <a:off x="9498372" y="1999066"/>
            <a:ext cx="1005840" cy="1005840"/>
          </a:xfrm>
          <a:prstGeom prst="ellipse">
            <a:avLst/>
          </a:prstGeom>
          <a:solidFill>
            <a:srgbClr val="F8FAFC"/>
          </a:solidFill>
          <a:ln w="19050">
            <a:solidFill>
              <a:srgbClr val="2D7FF9"/>
            </a:solidFill>
            <a:prstDash val="solid"/>
          </a:ln>
        </p:spPr>
        <p:txBody>
          <a:bodyPr/>
          <a:lstStyle/>
          <a:p>
            <a:endParaRPr lang="lv-LV" dirty="0"/>
          </a:p>
        </p:txBody>
      </p:sp>
      <p:sp>
        <p:nvSpPr>
          <p:cNvPr id="25" name="Text 21">
            <a:extLst>
              <a:ext uri="{FF2B5EF4-FFF2-40B4-BE49-F238E27FC236}">
                <a16:creationId xmlns:a16="http://schemas.microsoft.com/office/drawing/2014/main" id="{FD9677FD-0503-57A3-95EF-C0D2CF5EBF77}"/>
              </a:ext>
            </a:extLst>
          </p:cNvPr>
          <p:cNvSpPr/>
          <p:nvPr/>
        </p:nvSpPr>
        <p:spPr>
          <a:xfrm>
            <a:off x="9041172" y="2913466"/>
            <a:ext cx="1920240" cy="731520"/>
          </a:xfrm>
          <a:prstGeom prst="rect">
            <a:avLst/>
          </a:prstGeom>
          <a:noFill/>
          <a:ln/>
        </p:spPr>
        <p:txBody>
          <a:bodyPr wrap="square" rtlCol="0" anchor="ctr"/>
          <a:lstStyle/>
          <a:p>
            <a:pPr marL="0" indent="0" algn="ctr">
              <a:buNone/>
            </a:pPr>
            <a:r>
              <a:rPr lang="lv-LV" sz="1300" b="1" dirty="0">
                <a:solidFill>
                  <a:srgbClr val="000066"/>
                </a:solidFill>
                <a:latin typeface="Verdana" panose="020B0604030504040204" pitchFamily="34" charset="0"/>
                <a:ea typeface="Verdana" panose="020B0604030504040204" pitchFamily="34" charset="0"/>
                <a:cs typeface="Segoe UI" pitchFamily="34" charset="-120"/>
              </a:rPr>
              <a:t>Jaunas funkcionalitātes</a:t>
            </a:r>
            <a:endParaRPr lang="en-US" sz="1300" dirty="0">
              <a:solidFill>
                <a:srgbClr val="000066"/>
              </a:solidFill>
              <a:latin typeface="Verdana" panose="020B0604030504040204" pitchFamily="34" charset="0"/>
              <a:ea typeface="Verdana" panose="020B0604030504040204" pitchFamily="34" charset="0"/>
            </a:endParaRPr>
          </a:p>
        </p:txBody>
      </p:sp>
      <p:sp>
        <p:nvSpPr>
          <p:cNvPr id="26" name="TextBox 25">
            <a:extLst>
              <a:ext uri="{FF2B5EF4-FFF2-40B4-BE49-F238E27FC236}">
                <a16:creationId xmlns:a16="http://schemas.microsoft.com/office/drawing/2014/main" id="{CCF63674-4B27-52FE-D5C2-7C05087D32F0}"/>
              </a:ext>
            </a:extLst>
          </p:cNvPr>
          <p:cNvSpPr txBox="1"/>
          <p:nvPr/>
        </p:nvSpPr>
        <p:spPr>
          <a:xfrm>
            <a:off x="8116777" y="3919306"/>
            <a:ext cx="3695842" cy="2462213"/>
          </a:xfrm>
          <a:prstGeom prst="rect">
            <a:avLst/>
          </a:prstGeom>
          <a:noFill/>
        </p:spPr>
        <p:txBody>
          <a:bodyPr wrap="square" rtlCol="0">
            <a:spAutoFit/>
          </a:bodyPr>
          <a:lstStyle/>
          <a:p>
            <a:r>
              <a:rPr lang="lv-LV" sz="1400" noProof="0" dirty="0">
                <a:solidFill>
                  <a:srgbClr val="000066"/>
                </a:solidFill>
                <a:latin typeface="Verdana" panose="020B0604030504040204" pitchFamily="34" charset="0"/>
                <a:ea typeface="Verdana" panose="020B0604030504040204" pitchFamily="34" charset="0"/>
                <a:cs typeface="Arial"/>
              </a:rPr>
              <a:t>Nomas rēķinu izrakstīšana par dienesta viesnīcu – </a:t>
            </a:r>
            <a:r>
              <a:rPr lang="lv-LV" sz="1400" b="1" noProof="0" dirty="0">
                <a:solidFill>
                  <a:srgbClr val="000066"/>
                </a:solidFill>
                <a:latin typeface="Verdana" panose="020B0604030504040204" pitchFamily="34" charset="0"/>
                <a:ea typeface="Verdana" panose="020B0604030504040204" pitchFamily="34" charset="0"/>
                <a:cs typeface="Arial"/>
              </a:rPr>
              <a:t>turpmāk NIP modulī</a:t>
            </a:r>
          </a:p>
          <a:p>
            <a:endParaRPr lang="en-US" sz="1400" dirty="0">
              <a:solidFill>
                <a:srgbClr val="000066"/>
              </a:solidFill>
              <a:latin typeface="Verdana" panose="020B0604030504040204" pitchFamily="34" charset="0"/>
              <a:ea typeface="Verdana" panose="020B0604030504040204" pitchFamily="34" charset="0"/>
              <a:cs typeface="Arial"/>
            </a:endParaRPr>
          </a:p>
          <a:p>
            <a:r>
              <a:rPr lang="lv-LV" sz="1400" noProof="0" dirty="0">
                <a:solidFill>
                  <a:srgbClr val="000066"/>
                </a:solidFill>
                <a:latin typeface="Verdana" panose="020B0604030504040204" pitchFamily="34" charset="0"/>
                <a:ea typeface="Verdana" panose="020B0604030504040204" pitchFamily="34" charset="0"/>
                <a:cs typeface="Arial"/>
              </a:rPr>
              <a:t>Pedagoģisko darbinieku tarifikāciju datu apstrāde – </a:t>
            </a:r>
            <a:r>
              <a:rPr lang="lv-LV" sz="1400" b="1" noProof="0" dirty="0">
                <a:solidFill>
                  <a:srgbClr val="000066"/>
                </a:solidFill>
                <a:latin typeface="Verdana" panose="020B0604030504040204" pitchFamily="34" charset="0"/>
                <a:ea typeface="Verdana" panose="020B0604030504040204" pitchFamily="34" charset="0"/>
                <a:cs typeface="Arial"/>
              </a:rPr>
              <a:t>turpmāk integrācija ar VIIS</a:t>
            </a:r>
          </a:p>
          <a:p>
            <a:endParaRPr lang="lv-LV" sz="1400" noProof="0" dirty="0">
              <a:solidFill>
                <a:srgbClr val="000066"/>
              </a:solidFill>
              <a:latin typeface="Verdana" panose="020B0604030504040204" pitchFamily="34" charset="0"/>
              <a:ea typeface="Verdana" panose="020B0604030504040204" pitchFamily="34" charset="0"/>
              <a:cs typeface="Arial"/>
            </a:endParaRPr>
          </a:p>
          <a:p>
            <a:r>
              <a:rPr lang="lv-LV" sz="1400" noProof="0" dirty="0">
                <a:solidFill>
                  <a:srgbClr val="000066"/>
                </a:solidFill>
                <a:latin typeface="Verdana" panose="020B0604030504040204" pitchFamily="34" charset="0"/>
                <a:ea typeface="Verdana" panose="020B0604030504040204" pitchFamily="34" charset="0"/>
                <a:cs typeface="Arial"/>
              </a:rPr>
              <a:t>Ēdināšanas procesu uzskaite – </a:t>
            </a:r>
            <a:br>
              <a:rPr lang="lv-LV" sz="1400" noProof="0" dirty="0">
                <a:solidFill>
                  <a:srgbClr val="000066"/>
                </a:solidFill>
                <a:latin typeface="Verdana" panose="020B0604030504040204" pitchFamily="34" charset="0"/>
                <a:ea typeface="Verdana" panose="020B0604030504040204" pitchFamily="34" charset="0"/>
                <a:cs typeface="Arial"/>
              </a:rPr>
            </a:br>
            <a:r>
              <a:rPr lang="lv-LV" sz="1400" b="1" noProof="0" dirty="0">
                <a:solidFill>
                  <a:srgbClr val="000066"/>
                </a:solidFill>
                <a:latin typeface="Verdana" panose="020B0604030504040204" pitchFamily="34" charset="0"/>
                <a:ea typeface="Verdana" panose="020B0604030504040204" pitchFamily="34" charset="0"/>
                <a:cs typeface="Arial"/>
              </a:rPr>
              <a:t>turpmāk ražošanas modulis</a:t>
            </a:r>
            <a:endParaRPr lang="lv-LV" sz="1400" b="1" noProof="0" dirty="0">
              <a:solidFill>
                <a:srgbClr val="000066"/>
              </a:solidFill>
              <a:latin typeface="Verdana" panose="020B0604030504040204" pitchFamily="34" charset="0"/>
              <a:ea typeface="Verdana" panose="020B0604030504040204" pitchFamily="34" charset="0"/>
            </a:endParaRPr>
          </a:p>
          <a:p>
            <a:endParaRPr lang="lv-LV" sz="1400" b="1" noProof="0" dirty="0">
              <a:solidFill>
                <a:srgbClr val="000066"/>
              </a:solidFill>
              <a:latin typeface="Verdana" panose="020B0604030504040204" pitchFamily="34" charset="0"/>
              <a:ea typeface="Verdana" panose="020B0604030504040204" pitchFamily="34" charset="0"/>
              <a:cs typeface="Arial"/>
            </a:endParaRPr>
          </a:p>
        </p:txBody>
      </p:sp>
      <p:pic>
        <p:nvPicPr>
          <p:cNvPr id="27" name="Attēls 7">
            <a:extLst>
              <a:ext uri="{FF2B5EF4-FFF2-40B4-BE49-F238E27FC236}">
                <a16:creationId xmlns:a16="http://schemas.microsoft.com/office/drawing/2014/main" id="{EB512089-83DE-6EFE-FCB0-22D3AADC26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3373" y="2205031"/>
            <a:ext cx="635837" cy="635837"/>
          </a:xfrm>
          <a:prstGeom prst="rect">
            <a:avLst/>
          </a:prstGeom>
        </p:spPr>
      </p:pic>
      <p:sp>
        <p:nvSpPr>
          <p:cNvPr id="28" name="Text 12">
            <a:extLst>
              <a:ext uri="{FF2B5EF4-FFF2-40B4-BE49-F238E27FC236}">
                <a16:creationId xmlns:a16="http://schemas.microsoft.com/office/drawing/2014/main" id="{6FA57405-E2CE-A171-2397-30A4D9B15C8D}"/>
              </a:ext>
            </a:extLst>
          </p:cNvPr>
          <p:cNvSpPr/>
          <p:nvPr/>
        </p:nvSpPr>
        <p:spPr>
          <a:xfrm>
            <a:off x="2245344" y="2350008"/>
            <a:ext cx="503072" cy="438912"/>
          </a:xfrm>
          <a:prstGeom prst="rect">
            <a:avLst/>
          </a:prstGeom>
          <a:noFill/>
          <a:ln/>
        </p:spPr>
        <p:txBody>
          <a:bodyPr wrap="square" rtlCol="0" anchor="ctr"/>
          <a:lstStyle/>
          <a:p>
            <a:pPr marL="0" indent="0" algn="ctr">
              <a:buNone/>
            </a:pPr>
            <a:r>
              <a:rPr lang="en-US" sz="3200" dirty="0">
                <a:solidFill>
                  <a:srgbClr val="003366"/>
                </a:solidFill>
                <a:latin typeface="Segoe UI" pitchFamily="34" charset="0"/>
                <a:ea typeface="Segoe UI" pitchFamily="34" charset="-122"/>
                <a:cs typeface="Segoe UI" pitchFamily="34" charset="-120"/>
              </a:rPr>
              <a:t>✈</a:t>
            </a:r>
            <a:endParaRPr lang="en-US" sz="3200" dirty="0"/>
          </a:p>
        </p:txBody>
      </p:sp>
      <p:sp>
        <p:nvSpPr>
          <p:cNvPr id="29" name="Text 20">
            <a:extLst>
              <a:ext uri="{FF2B5EF4-FFF2-40B4-BE49-F238E27FC236}">
                <a16:creationId xmlns:a16="http://schemas.microsoft.com/office/drawing/2014/main" id="{C1E5F4D6-AA77-551A-9E4A-6EBD53C2D7DF}"/>
              </a:ext>
            </a:extLst>
          </p:cNvPr>
          <p:cNvSpPr/>
          <p:nvPr/>
        </p:nvSpPr>
        <p:spPr>
          <a:xfrm>
            <a:off x="1769093" y="2385958"/>
            <a:ext cx="707288" cy="673186"/>
          </a:xfrm>
          <a:prstGeom prst="rect">
            <a:avLst/>
          </a:prstGeom>
          <a:noFill/>
          <a:ln/>
        </p:spPr>
        <p:txBody>
          <a:bodyPr wrap="square" rtlCol="0" anchor="ctr"/>
          <a:lstStyle/>
          <a:p>
            <a:pPr marL="0" indent="0" algn="ctr">
              <a:buNone/>
            </a:pPr>
            <a:r>
              <a:rPr lang="en-US" sz="3200" dirty="0">
                <a:solidFill>
                  <a:srgbClr val="003366"/>
                </a:solidFill>
                <a:latin typeface="Segoe UI" pitchFamily="34" charset="0"/>
                <a:ea typeface="Segoe UI" pitchFamily="34" charset="-122"/>
                <a:cs typeface="Segoe UI" pitchFamily="34" charset="-120"/>
              </a:rPr>
              <a:t>🗓</a:t>
            </a:r>
            <a:endParaRPr lang="en-US" sz="3200" dirty="0"/>
          </a:p>
        </p:txBody>
      </p:sp>
      <p:sp>
        <p:nvSpPr>
          <p:cNvPr id="32" name="TextBox 31">
            <a:extLst>
              <a:ext uri="{FF2B5EF4-FFF2-40B4-BE49-F238E27FC236}">
                <a16:creationId xmlns:a16="http://schemas.microsoft.com/office/drawing/2014/main" id="{1A2B413E-E9D6-9D23-C88E-4E3440ECB065}"/>
              </a:ext>
            </a:extLst>
          </p:cNvPr>
          <p:cNvSpPr txBox="1"/>
          <p:nvPr/>
        </p:nvSpPr>
        <p:spPr>
          <a:xfrm>
            <a:off x="4586125" y="5150412"/>
            <a:ext cx="3214239" cy="738664"/>
          </a:xfrm>
          <a:prstGeom prst="rect">
            <a:avLst/>
          </a:prstGeom>
          <a:noFill/>
        </p:spPr>
        <p:txBody>
          <a:bodyPr wrap="square">
            <a:spAutoFit/>
          </a:bodyPr>
          <a:lstStyle/>
          <a:p>
            <a:pPr algn="ctr"/>
            <a:r>
              <a:rPr lang="lv-LV" sz="1400" dirty="0">
                <a:solidFill>
                  <a:srgbClr val="000066"/>
                </a:solidFill>
                <a:latin typeface="Verdana" panose="020B0604030504040204" pitchFamily="34" charset="0"/>
                <a:ea typeface="Verdana" panose="020B0604030504040204" pitchFamily="34" charset="0"/>
              </a:rPr>
              <a:t>No 2026.gada e-rēķinu saņemšana un nosūtīšana bez operatora starpniecības</a:t>
            </a:r>
          </a:p>
        </p:txBody>
      </p:sp>
      <p:sp>
        <p:nvSpPr>
          <p:cNvPr id="34" name="TextBox 33">
            <a:extLst>
              <a:ext uri="{FF2B5EF4-FFF2-40B4-BE49-F238E27FC236}">
                <a16:creationId xmlns:a16="http://schemas.microsoft.com/office/drawing/2014/main" id="{8870ED24-3487-1BA3-D06B-ECA49BA308BB}"/>
              </a:ext>
            </a:extLst>
          </p:cNvPr>
          <p:cNvSpPr txBox="1"/>
          <p:nvPr/>
        </p:nvSpPr>
        <p:spPr>
          <a:xfrm>
            <a:off x="4391638" y="4062572"/>
            <a:ext cx="1078992" cy="338554"/>
          </a:xfrm>
          <a:prstGeom prst="rect">
            <a:avLst/>
          </a:prstGeom>
          <a:noFill/>
        </p:spPr>
        <p:txBody>
          <a:bodyPr wrap="square" rtlCol="0">
            <a:spAutoFit/>
          </a:bodyPr>
          <a:lstStyle/>
          <a:p>
            <a:r>
              <a:rPr lang="lv-LV" sz="1600" b="1" dirty="0">
                <a:solidFill>
                  <a:srgbClr val="000066"/>
                </a:solidFill>
                <a:latin typeface="Verdana" panose="020B0604030504040204" pitchFamily="34" charset="0"/>
                <a:ea typeface="Verdana" panose="020B0604030504040204" pitchFamily="34" charset="0"/>
              </a:rPr>
              <a:t>85,8 %</a:t>
            </a:r>
          </a:p>
        </p:txBody>
      </p:sp>
      <p:cxnSp>
        <p:nvCxnSpPr>
          <p:cNvPr id="36" name="Taisns bultveida savienotājs 35">
            <a:extLst>
              <a:ext uri="{FF2B5EF4-FFF2-40B4-BE49-F238E27FC236}">
                <a16:creationId xmlns:a16="http://schemas.microsoft.com/office/drawing/2014/main" id="{65D6FE08-3281-8ABF-A03E-863380735D1D}"/>
              </a:ext>
            </a:extLst>
          </p:cNvPr>
          <p:cNvCxnSpPr/>
          <p:nvPr/>
        </p:nvCxnSpPr>
        <p:spPr>
          <a:xfrm>
            <a:off x="5841089" y="4231849"/>
            <a:ext cx="806704" cy="0"/>
          </a:xfrm>
          <a:prstGeom prst="straightConnector1">
            <a:avLst/>
          </a:prstGeom>
          <a:ln>
            <a:solidFill>
              <a:srgbClr val="000066"/>
            </a:solidFill>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2F4ADFFD-7AC9-6418-81B0-2B34D87DF2A2}"/>
              </a:ext>
            </a:extLst>
          </p:cNvPr>
          <p:cNvSpPr txBox="1"/>
          <p:nvPr/>
        </p:nvSpPr>
        <p:spPr>
          <a:xfrm>
            <a:off x="6873431" y="4055717"/>
            <a:ext cx="1078992" cy="338554"/>
          </a:xfrm>
          <a:prstGeom prst="rect">
            <a:avLst/>
          </a:prstGeom>
          <a:noFill/>
        </p:spPr>
        <p:txBody>
          <a:bodyPr wrap="square" rtlCol="0">
            <a:spAutoFit/>
          </a:bodyPr>
          <a:lstStyle/>
          <a:p>
            <a:r>
              <a:rPr lang="lv-LV" sz="1600" b="1" dirty="0">
                <a:solidFill>
                  <a:srgbClr val="000066"/>
                </a:solidFill>
                <a:latin typeface="Verdana" panose="020B0604030504040204" pitchFamily="34" charset="0"/>
                <a:ea typeface="Verdana" panose="020B0604030504040204" pitchFamily="34" charset="0"/>
              </a:rPr>
              <a:t>100 %</a:t>
            </a:r>
          </a:p>
        </p:txBody>
      </p:sp>
      <p:sp>
        <p:nvSpPr>
          <p:cNvPr id="38" name="TextBox 37">
            <a:extLst>
              <a:ext uri="{FF2B5EF4-FFF2-40B4-BE49-F238E27FC236}">
                <a16:creationId xmlns:a16="http://schemas.microsoft.com/office/drawing/2014/main" id="{738CE53F-A0D6-A4BE-6793-E3F265019122}"/>
              </a:ext>
            </a:extLst>
          </p:cNvPr>
          <p:cNvSpPr txBox="1"/>
          <p:nvPr/>
        </p:nvSpPr>
        <p:spPr>
          <a:xfrm>
            <a:off x="4391638" y="4560567"/>
            <a:ext cx="1078992" cy="338554"/>
          </a:xfrm>
          <a:prstGeom prst="rect">
            <a:avLst/>
          </a:prstGeom>
          <a:noFill/>
        </p:spPr>
        <p:txBody>
          <a:bodyPr wrap="square" rtlCol="0">
            <a:spAutoFit/>
          </a:bodyPr>
          <a:lstStyle/>
          <a:p>
            <a:r>
              <a:rPr lang="lv-LV" sz="1600" b="1" dirty="0">
                <a:solidFill>
                  <a:srgbClr val="000066"/>
                </a:solidFill>
                <a:latin typeface="Verdana" panose="020B0604030504040204" pitchFamily="34" charset="0"/>
                <a:ea typeface="Verdana" panose="020B0604030504040204" pitchFamily="34" charset="0"/>
              </a:rPr>
              <a:t>90,7 %</a:t>
            </a:r>
          </a:p>
        </p:txBody>
      </p:sp>
      <p:cxnSp>
        <p:nvCxnSpPr>
          <p:cNvPr id="39" name="Taisns bultveida savienotājs 38">
            <a:extLst>
              <a:ext uri="{FF2B5EF4-FFF2-40B4-BE49-F238E27FC236}">
                <a16:creationId xmlns:a16="http://schemas.microsoft.com/office/drawing/2014/main" id="{D69556E9-C560-E301-6D50-4AB8C04B348E}"/>
              </a:ext>
            </a:extLst>
          </p:cNvPr>
          <p:cNvCxnSpPr/>
          <p:nvPr/>
        </p:nvCxnSpPr>
        <p:spPr>
          <a:xfrm>
            <a:off x="5841089" y="4729844"/>
            <a:ext cx="806704" cy="0"/>
          </a:xfrm>
          <a:prstGeom prst="straightConnector1">
            <a:avLst/>
          </a:prstGeom>
          <a:ln>
            <a:solidFill>
              <a:srgbClr val="000066"/>
            </a:solidFill>
            <a:tailEnd type="triangle"/>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184FD948-8B35-EA08-503A-A14E3E708D15}"/>
              </a:ext>
            </a:extLst>
          </p:cNvPr>
          <p:cNvSpPr txBox="1"/>
          <p:nvPr/>
        </p:nvSpPr>
        <p:spPr>
          <a:xfrm>
            <a:off x="6873431" y="4574277"/>
            <a:ext cx="1078992" cy="338554"/>
          </a:xfrm>
          <a:prstGeom prst="rect">
            <a:avLst/>
          </a:prstGeom>
          <a:noFill/>
        </p:spPr>
        <p:txBody>
          <a:bodyPr wrap="square" rtlCol="0">
            <a:spAutoFit/>
          </a:bodyPr>
          <a:lstStyle/>
          <a:p>
            <a:r>
              <a:rPr lang="lv-LV" sz="1600" b="1" dirty="0">
                <a:solidFill>
                  <a:srgbClr val="000066"/>
                </a:solidFill>
                <a:latin typeface="Verdana" panose="020B0604030504040204" pitchFamily="34" charset="0"/>
                <a:ea typeface="Verdana" panose="020B0604030504040204" pitchFamily="34" charset="0"/>
              </a:rPr>
              <a:t>100 %</a:t>
            </a:r>
          </a:p>
        </p:txBody>
      </p:sp>
      <p:sp>
        <p:nvSpPr>
          <p:cNvPr id="42" name="TextBox 41">
            <a:extLst>
              <a:ext uri="{FF2B5EF4-FFF2-40B4-BE49-F238E27FC236}">
                <a16:creationId xmlns:a16="http://schemas.microsoft.com/office/drawing/2014/main" id="{22C87F6D-F8EF-6E44-6A26-50C1F0B791EF}"/>
              </a:ext>
            </a:extLst>
          </p:cNvPr>
          <p:cNvSpPr txBox="1"/>
          <p:nvPr/>
        </p:nvSpPr>
        <p:spPr>
          <a:xfrm>
            <a:off x="5841089" y="3954850"/>
            <a:ext cx="1193653" cy="276999"/>
          </a:xfrm>
          <a:prstGeom prst="rect">
            <a:avLst/>
          </a:prstGeom>
          <a:noFill/>
        </p:spPr>
        <p:txBody>
          <a:bodyPr wrap="square">
            <a:spAutoFit/>
          </a:bodyPr>
          <a:lstStyle/>
          <a:p>
            <a:r>
              <a:rPr lang="lv-LV" sz="1200" i="1" dirty="0">
                <a:solidFill>
                  <a:srgbClr val="000066"/>
                </a:solidFill>
                <a:latin typeface="Verdana" panose="020B0604030504040204" pitchFamily="34" charset="0"/>
                <a:ea typeface="Verdana" panose="020B0604030504040204" pitchFamily="34" charset="0"/>
              </a:rPr>
              <a:t>saņem</a:t>
            </a:r>
            <a:endParaRPr lang="lv-LV" sz="1200" i="1" dirty="0"/>
          </a:p>
        </p:txBody>
      </p:sp>
      <p:sp>
        <p:nvSpPr>
          <p:cNvPr id="43" name="TextBox 42">
            <a:extLst>
              <a:ext uri="{FF2B5EF4-FFF2-40B4-BE49-F238E27FC236}">
                <a16:creationId xmlns:a16="http://schemas.microsoft.com/office/drawing/2014/main" id="{E8D6176E-9C7C-224C-D8F0-C7D7AF12D071}"/>
              </a:ext>
            </a:extLst>
          </p:cNvPr>
          <p:cNvSpPr txBox="1"/>
          <p:nvPr/>
        </p:nvSpPr>
        <p:spPr>
          <a:xfrm>
            <a:off x="5847376" y="4428922"/>
            <a:ext cx="1193653" cy="276999"/>
          </a:xfrm>
          <a:prstGeom prst="rect">
            <a:avLst/>
          </a:prstGeom>
          <a:noFill/>
        </p:spPr>
        <p:txBody>
          <a:bodyPr wrap="square">
            <a:spAutoFit/>
          </a:bodyPr>
          <a:lstStyle/>
          <a:p>
            <a:r>
              <a:rPr lang="lv-LV" sz="1200" i="1" dirty="0">
                <a:solidFill>
                  <a:srgbClr val="000066"/>
                </a:solidFill>
                <a:latin typeface="Verdana" panose="020B0604030504040204" pitchFamily="34" charset="0"/>
                <a:ea typeface="Verdana" panose="020B0604030504040204" pitchFamily="34" charset="0"/>
              </a:rPr>
              <a:t>izraksta</a:t>
            </a:r>
            <a:endParaRPr lang="lv-LV" sz="1200" i="1" dirty="0"/>
          </a:p>
        </p:txBody>
      </p:sp>
    </p:spTree>
    <p:extLst>
      <p:ext uri="{BB962C8B-B14F-4D97-AF65-F5344CB8AC3E}">
        <p14:creationId xmlns:p14="http://schemas.microsoft.com/office/powerpoint/2010/main" val="352662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6">
            <a:extLst>
              <a:ext uri="{FF2B5EF4-FFF2-40B4-BE49-F238E27FC236}">
                <a16:creationId xmlns:a16="http://schemas.microsoft.com/office/drawing/2014/main" id="{3EC4F627-35A9-0A12-4D89-78AAD6EEE6F9}"/>
              </a:ext>
            </a:extLst>
          </p:cNvPr>
          <p:cNvSpPr/>
          <p:nvPr/>
        </p:nvSpPr>
        <p:spPr>
          <a:xfrm>
            <a:off x="475488" y="1533831"/>
            <a:ext cx="5532120" cy="3404251"/>
          </a:xfrm>
          <a:prstGeom prst="roundRect">
            <a:avLst/>
          </a:prstGeom>
          <a:solidFill>
            <a:srgbClr val="FFFFFF"/>
          </a:solidFill>
          <a:ln w="15240">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cs typeface="Arial" panose="020B0604020202020204" pitchFamily="34" charset="0"/>
            </a:endParaRPr>
          </a:p>
        </p:txBody>
      </p:sp>
      <p:sp>
        <p:nvSpPr>
          <p:cNvPr id="10" name="Rounded Rectangle 8">
            <a:extLst>
              <a:ext uri="{FF2B5EF4-FFF2-40B4-BE49-F238E27FC236}">
                <a16:creationId xmlns:a16="http://schemas.microsoft.com/office/drawing/2014/main" id="{9D1E20B8-AA48-A91F-8148-1341EA7C07C9}"/>
              </a:ext>
            </a:extLst>
          </p:cNvPr>
          <p:cNvSpPr/>
          <p:nvPr/>
        </p:nvSpPr>
        <p:spPr>
          <a:xfrm>
            <a:off x="6144768" y="1533831"/>
            <a:ext cx="5532120" cy="3404251"/>
          </a:xfrm>
          <a:prstGeom prst="roundRect">
            <a:avLst/>
          </a:prstGeom>
          <a:solidFill>
            <a:srgbClr val="FFFFFF"/>
          </a:solidFill>
          <a:ln w="15240">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cs typeface="Arial" panose="020B0604020202020204" pitchFamily="34" charset="0"/>
            </a:endParaRPr>
          </a:p>
        </p:txBody>
      </p:sp>
      <p:pic>
        <p:nvPicPr>
          <p:cNvPr id="12" name="Picture 10">
            <a:extLst>
              <a:ext uri="{FF2B5EF4-FFF2-40B4-BE49-F238E27FC236}">
                <a16:creationId xmlns:a16="http://schemas.microsoft.com/office/drawing/2014/main" id="{F6B99897-DEDB-1D70-FD31-D6EF25991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0476" y="1861645"/>
            <a:ext cx="4962144" cy="2505456"/>
          </a:xfrm>
          <a:prstGeom prst="rect">
            <a:avLst/>
          </a:prstGeom>
        </p:spPr>
      </p:pic>
      <p:pic>
        <p:nvPicPr>
          <p:cNvPr id="13" name="Picture 11">
            <a:extLst>
              <a:ext uri="{FF2B5EF4-FFF2-40B4-BE49-F238E27FC236}">
                <a16:creationId xmlns:a16="http://schemas.microsoft.com/office/drawing/2014/main" id="{C5B2FE9C-41CD-3CE2-D0FD-A165C7D91B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29756" y="1691962"/>
            <a:ext cx="4962144" cy="2505456"/>
          </a:xfrm>
          <a:prstGeom prst="rect">
            <a:avLst/>
          </a:prstGeom>
        </p:spPr>
      </p:pic>
      <p:sp>
        <p:nvSpPr>
          <p:cNvPr id="14" name="TextBox 13">
            <a:extLst>
              <a:ext uri="{FF2B5EF4-FFF2-40B4-BE49-F238E27FC236}">
                <a16:creationId xmlns:a16="http://schemas.microsoft.com/office/drawing/2014/main" id="{79E35075-6063-9F05-A4BC-9F8A0C0A7901}"/>
              </a:ext>
            </a:extLst>
          </p:cNvPr>
          <p:cNvSpPr txBox="1"/>
          <p:nvPr/>
        </p:nvSpPr>
        <p:spPr>
          <a:xfrm>
            <a:off x="1012816" y="4451275"/>
            <a:ext cx="4965192" cy="369332"/>
          </a:xfrm>
          <a:prstGeom prst="rect">
            <a:avLst/>
          </a:prstGeom>
          <a:noFill/>
        </p:spPr>
        <p:txBody>
          <a:bodyPr wrap="square" lIns="0" tIns="0" rIns="0" bIns="0">
            <a:spAutoFit/>
          </a:bodyPr>
          <a:lstStyle/>
          <a:p>
            <a:pPr algn="l"/>
            <a:r>
              <a:rPr sz="1200" b="0" dirty="0">
                <a:solidFill>
                  <a:srgbClr val="000066"/>
                </a:solidFill>
                <a:latin typeface="Verdana" panose="020B0604030504040204" pitchFamily="34" charset="0"/>
                <a:ea typeface="Verdana" panose="020B0604030504040204" pitchFamily="34" charset="0"/>
              </a:rPr>
              <a:t>Dati: </a:t>
            </a:r>
            <a:r>
              <a:rPr sz="1200" b="1" dirty="0">
                <a:solidFill>
                  <a:srgbClr val="000066"/>
                </a:solidFill>
                <a:latin typeface="Verdana" panose="020B0604030504040204" pitchFamily="34" charset="0"/>
                <a:ea typeface="Verdana" panose="020B0604030504040204" pitchFamily="34" charset="0"/>
              </a:rPr>
              <a:t>2024</a:t>
            </a:r>
            <a:r>
              <a:rPr sz="1200" b="0" dirty="0">
                <a:solidFill>
                  <a:srgbClr val="000066"/>
                </a:solidFill>
                <a:latin typeface="Verdana" panose="020B0604030504040204" pitchFamily="34" charset="0"/>
                <a:ea typeface="Verdana" panose="020B0604030504040204" pitchFamily="34" charset="0"/>
              </a:rPr>
              <a:t> — 4 500; </a:t>
            </a:r>
            <a:r>
              <a:rPr sz="1200" b="1" dirty="0">
                <a:solidFill>
                  <a:srgbClr val="000066"/>
                </a:solidFill>
                <a:latin typeface="Verdana" panose="020B0604030504040204" pitchFamily="34" charset="0"/>
                <a:ea typeface="Verdana" panose="020B0604030504040204" pitchFamily="34" charset="0"/>
              </a:rPr>
              <a:t>2025</a:t>
            </a:r>
            <a:r>
              <a:rPr sz="1200" b="0" dirty="0">
                <a:solidFill>
                  <a:srgbClr val="000066"/>
                </a:solidFill>
                <a:latin typeface="Verdana" panose="020B0604030504040204" pitchFamily="34" charset="0"/>
                <a:ea typeface="Verdana" panose="020B0604030504040204" pitchFamily="34" charset="0"/>
              </a:rPr>
              <a:t> — 13 500; </a:t>
            </a:r>
            <a:r>
              <a:rPr sz="1200" b="1" dirty="0">
                <a:solidFill>
                  <a:srgbClr val="000066"/>
                </a:solidFill>
                <a:latin typeface="Verdana" panose="020B0604030504040204" pitchFamily="34" charset="0"/>
                <a:ea typeface="Verdana" panose="020B0604030504040204" pitchFamily="34" charset="0"/>
              </a:rPr>
              <a:t>01.2026</a:t>
            </a:r>
            <a:r>
              <a:rPr sz="1200" b="0" dirty="0">
                <a:solidFill>
                  <a:srgbClr val="000066"/>
                </a:solidFill>
                <a:latin typeface="Verdana" panose="020B0604030504040204" pitchFamily="34" charset="0"/>
                <a:ea typeface="Verdana" panose="020B0604030504040204" pitchFamily="34" charset="0"/>
              </a:rPr>
              <a:t> — 30 000; </a:t>
            </a:r>
            <a:r>
              <a:rPr sz="1200" b="1" dirty="0">
                <a:solidFill>
                  <a:srgbClr val="000066"/>
                </a:solidFill>
                <a:latin typeface="Verdana" panose="020B0604030504040204" pitchFamily="34" charset="0"/>
                <a:ea typeface="Verdana" panose="020B0604030504040204" pitchFamily="34" charset="0"/>
              </a:rPr>
              <a:t>01.2027</a:t>
            </a:r>
            <a:r>
              <a:rPr sz="1200" b="0" dirty="0">
                <a:solidFill>
                  <a:srgbClr val="000066"/>
                </a:solidFill>
                <a:latin typeface="Verdana" panose="020B0604030504040204" pitchFamily="34" charset="0"/>
                <a:ea typeface="Verdana" panose="020B0604030504040204" pitchFamily="34" charset="0"/>
              </a:rPr>
              <a:t> — 48 000; </a:t>
            </a:r>
            <a:r>
              <a:rPr sz="1200" b="1" dirty="0">
                <a:solidFill>
                  <a:srgbClr val="000066"/>
                </a:solidFill>
                <a:latin typeface="Verdana" panose="020B0604030504040204" pitchFamily="34" charset="0"/>
                <a:ea typeface="Verdana" panose="020B0604030504040204" pitchFamily="34" charset="0"/>
              </a:rPr>
              <a:t>01.2028</a:t>
            </a:r>
            <a:r>
              <a:rPr sz="1200" b="0" dirty="0">
                <a:solidFill>
                  <a:srgbClr val="000066"/>
                </a:solidFill>
                <a:latin typeface="Verdana" panose="020B0604030504040204" pitchFamily="34" charset="0"/>
                <a:ea typeface="Verdana" panose="020B0604030504040204" pitchFamily="34" charset="0"/>
              </a:rPr>
              <a:t> — 57 000</a:t>
            </a:r>
          </a:p>
        </p:txBody>
      </p:sp>
      <p:sp>
        <p:nvSpPr>
          <p:cNvPr id="15" name="TextBox 14">
            <a:extLst>
              <a:ext uri="{FF2B5EF4-FFF2-40B4-BE49-F238E27FC236}">
                <a16:creationId xmlns:a16="http://schemas.microsoft.com/office/drawing/2014/main" id="{C88D46C8-89BB-A002-AF3D-A9AEE216A999}"/>
              </a:ext>
            </a:extLst>
          </p:cNvPr>
          <p:cNvSpPr txBox="1"/>
          <p:nvPr/>
        </p:nvSpPr>
        <p:spPr>
          <a:xfrm>
            <a:off x="6428232" y="4451275"/>
            <a:ext cx="5248656" cy="369332"/>
          </a:xfrm>
          <a:prstGeom prst="rect">
            <a:avLst/>
          </a:prstGeom>
          <a:noFill/>
        </p:spPr>
        <p:txBody>
          <a:bodyPr wrap="square" lIns="0" tIns="0" rIns="0" bIns="0">
            <a:spAutoFit/>
          </a:bodyPr>
          <a:lstStyle/>
          <a:p>
            <a:pPr algn="l"/>
            <a:r>
              <a:rPr sz="1200" b="0" dirty="0">
                <a:solidFill>
                  <a:srgbClr val="000066"/>
                </a:solidFill>
                <a:latin typeface="Verdana" panose="020B0604030504040204" pitchFamily="34" charset="0"/>
                <a:ea typeface="Verdana" panose="020B0604030504040204" pitchFamily="34" charset="0"/>
              </a:rPr>
              <a:t>Dati: </a:t>
            </a:r>
            <a:r>
              <a:rPr sz="1200" b="1" dirty="0">
                <a:solidFill>
                  <a:srgbClr val="000066"/>
                </a:solidFill>
                <a:latin typeface="Verdana" panose="020B0604030504040204" pitchFamily="34" charset="0"/>
                <a:ea typeface="Verdana" panose="020B0604030504040204" pitchFamily="34" charset="0"/>
              </a:rPr>
              <a:t>2024</a:t>
            </a:r>
            <a:r>
              <a:rPr sz="1200" b="0" dirty="0">
                <a:solidFill>
                  <a:srgbClr val="000066"/>
                </a:solidFill>
                <a:latin typeface="Verdana" panose="020B0604030504040204" pitchFamily="34" charset="0"/>
                <a:ea typeface="Verdana" panose="020B0604030504040204" pitchFamily="34" charset="0"/>
              </a:rPr>
              <a:t> — 11; </a:t>
            </a:r>
            <a:r>
              <a:rPr sz="1200" b="1" dirty="0">
                <a:solidFill>
                  <a:srgbClr val="000066"/>
                </a:solidFill>
                <a:latin typeface="Verdana" panose="020B0604030504040204" pitchFamily="34" charset="0"/>
                <a:ea typeface="Verdana" panose="020B0604030504040204" pitchFamily="34" charset="0"/>
              </a:rPr>
              <a:t>2025</a:t>
            </a:r>
            <a:r>
              <a:rPr sz="1200" b="0" dirty="0">
                <a:solidFill>
                  <a:srgbClr val="000066"/>
                </a:solidFill>
                <a:latin typeface="Verdana" panose="020B0604030504040204" pitchFamily="34" charset="0"/>
                <a:ea typeface="Verdana" panose="020B0604030504040204" pitchFamily="34" charset="0"/>
              </a:rPr>
              <a:t> — 42; </a:t>
            </a:r>
            <a:r>
              <a:rPr sz="1200" b="1" dirty="0">
                <a:solidFill>
                  <a:srgbClr val="000066"/>
                </a:solidFill>
                <a:latin typeface="Verdana" panose="020B0604030504040204" pitchFamily="34" charset="0"/>
                <a:ea typeface="Verdana" panose="020B0604030504040204" pitchFamily="34" charset="0"/>
              </a:rPr>
              <a:t>10.2026</a:t>
            </a:r>
            <a:r>
              <a:rPr sz="1200" b="0" dirty="0">
                <a:solidFill>
                  <a:srgbClr val="000066"/>
                </a:solidFill>
                <a:latin typeface="Verdana" panose="020B0604030504040204" pitchFamily="34" charset="0"/>
                <a:ea typeface="Verdana" panose="020B0604030504040204" pitchFamily="34" charset="0"/>
              </a:rPr>
              <a:t> — 109; </a:t>
            </a:r>
            <a:r>
              <a:rPr sz="1200" b="1" dirty="0">
                <a:solidFill>
                  <a:srgbClr val="000066"/>
                </a:solidFill>
                <a:latin typeface="Verdana" panose="020B0604030504040204" pitchFamily="34" charset="0"/>
                <a:ea typeface="Verdana" panose="020B0604030504040204" pitchFamily="34" charset="0"/>
              </a:rPr>
              <a:t>01.2027</a:t>
            </a:r>
            <a:r>
              <a:rPr sz="1200" b="0" dirty="0">
                <a:solidFill>
                  <a:srgbClr val="000066"/>
                </a:solidFill>
                <a:latin typeface="Verdana" panose="020B0604030504040204" pitchFamily="34" charset="0"/>
                <a:ea typeface="Verdana" panose="020B0604030504040204" pitchFamily="34" charset="0"/>
              </a:rPr>
              <a:t> — 121; </a:t>
            </a:r>
            <a:r>
              <a:rPr sz="1200" b="1" dirty="0">
                <a:solidFill>
                  <a:srgbClr val="000066"/>
                </a:solidFill>
                <a:latin typeface="Verdana" panose="020B0604030504040204" pitchFamily="34" charset="0"/>
                <a:ea typeface="Verdana" panose="020B0604030504040204" pitchFamily="34" charset="0"/>
              </a:rPr>
              <a:t>01.2028</a:t>
            </a:r>
            <a:r>
              <a:rPr sz="1200" b="0" dirty="0">
                <a:solidFill>
                  <a:srgbClr val="000066"/>
                </a:solidFill>
                <a:latin typeface="Verdana" panose="020B0604030504040204" pitchFamily="34" charset="0"/>
                <a:ea typeface="Verdana" panose="020B0604030504040204" pitchFamily="34" charset="0"/>
              </a:rPr>
              <a:t> — 137</a:t>
            </a:r>
          </a:p>
        </p:txBody>
      </p:sp>
      <p:sp>
        <p:nvSpPr>
          <p:cNvPr id="16" name="Rounded Rectangle 14">
            <a:extLst>
              <a:ext uri="{FF2B5EF4-FFF2-40B4-BE49-F238E27FC236}">
                <a16:creationId xmlns:a16="http://schemas.microsoft.com/office/drawing/2014/main" id="{F35CF55C-4EF8-FCF3-0730-E61CCBFB109A}"/>
              </a:ext>
            </a:extLst>
          </p:cNvPr>
          <p:cNvSpPr/>
          <p:nvPr/>
        </p:nvSpPr>
        <p:spPr>
          <a:xfrm>
            <a:off x="475488" y="5127515"/>
            <a:ext cx="5532120" cy="1495044"/>
          </a:xfrm>
          <a:prstGeom prst="roundRect">
            <a:avLst/>
          </a:prstGeom>
          <a:solidFill>
            <a:schemeClr val="bg2"/>
          </a:solidFill>
          <a:ln w="20320">
            <a:solidFill>
              <a:srgbClr val="00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cs typeface="Arial" panose="020B0604020202020204" pitchFamily="34" charset="0"/>
            </a:endParaRPr>
          </a:p>
        </p:txBody>
      </p:sp>
      <p:sp>
        <p:nvSpPr>
          <p:cNvPr id="17" name="Rounded Rectangle 15">
            <a:extLst>
              <a:ext uri="{FF2B5EF4-FFF2-40B4-BE49-F238E27FC236}">
                <a16:creationId xmlns:a16="http://schemas.microsoft.com/office/drawing/2014/main" id="{193D5D1F-C096-430B-036C-17C4634711E6}"/>
              </a:ext>
            </a:extLst>
          </p:cNvPr>
          <p:cNvSpPr/>
          <p:nvPr/>
        </p:nvSpPr>
        <p:spPr>
          <a:xfrm>
            <a:off x="749808" y="5002090"/>
            <a:ext cx="1508760" cy="329184"/>
          </a:xfrm>
          <a:prstGeom prst="roundRect">
            <a:avLst/>
          </a:prstGeom>
          <a:gradFill>
            <a:gsLst>
              <a:gs pos="0">
                <a:srgbClr val="840B55"/>
              </a:gs>
              <a:gs pos="52000">
                <a:srgbClr val="69478C"/>
              </a:gs>
              <a:gs pos="100000">
                <a:srgbClr val="E5002B"/>
              </a:gs>
            </a:gsLst>
            <a:lin ang="30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38213" eaLnBrk="0" fontAlgn="base" hangingPunct="0">
              <a:spcBef>
                <a:spcPct val="0"/>
              </a:spcBef>
              <a:spcAft>
                <a:spcPts val="600"/>
              </a:spcAft>
            </a:pPr>
            <a:endParaRPr sz="1200" b="1" dirty="0">
              <a:solidFill>
                <a:prstClr val="white"/>
              </a:solidFill>
              <a:latin typeface="Verdana" panose="020B0604030504040204" pitchFamily="34" charset="0"/>
              <a:ea typeface="Verdana" panose="020B0604030504040204" pitchFamily="34" charset="0"/>
            </a:endParaRPr>
          </a:p>
        </p:txBody>
      </p:sp>
      <p:sp>
        <p:nvSpPr>
          <p:cNvPr id="18" name="TextBox 17">
            <a:extLst>
              <a:ext uri="{FF2B5EF4-FFF2-40B4-BE49-F238E27FC236}">
                <a16:creationId xmlns:a16="http://schemas.microsoft.com/office/drawing/2014/main" id="{58DBBEF3-E954-02D9-1583-757BB0AF250B}"/>
              </a:ext>
            </a:extLst>
          </p:cNvPr>
          <p:cNvSpPr txBox="1"/>
          <p:nvPr/>
        </p:nvSpPr>
        <p:spPr>
          <a:xfrm>
            <a:off x="829558" y="5071465"/>
            <a:ext cx="1378590" cy="184666"/>
          </a:xfrm>
          <a:prstGeom prst="rect">
            <a:avLst/>
          </a:prstGeom>
          <a:noFill/>
        </p:spPr>
        <p:txBody>
          <a:bodyPr wrap="square" lIns="0" tIns="0" rIns="0" bIns="0">
            <a:spAutoFit/>
          </a:bodyPr>
          <a:lstStyle/>
          <a:p>
            <a:pPr algn="ctr"/>
            <a:r>
              <a:rPr sz="1200" b="1" dirty="0">
                <a:solidFill>
                  <a:srgbClr val="FFFFFF"/>
                </a:solidFill>
                <a:latin typeface="Verdana" panose="020B0604030504040204" pitchFamily="34" charset="0"/>
                <a:ea typeface="Verdana" panose="020B0604030504040204" pitchFamily="34" charset="0"/>
              </a:rPr>
              <a:t>2026 sasniegts</a:t>
            </a:r>
          </a:p>
        </p:txBody>
      </p:sp>
      <p:sp>
        <p:nvSpPr>
          <p:cNvPr id="19" name="TextBox 18">
            <a:extLst>
              <a:ext uri="{FF2B5EF4-FFF2-40B4-BE49-F238E27FC236}">
                <a16:creationId xmlns:a16="http://schemas.microsoft.com/office/drawing/2014/main" id="{DB81D0EC-8275-8AC2-7079-EDE6F6EE4249}"/>
              </a:ext>
            </a:extLst>
          </p:cNvPr>
          <p:cNvSpPr txBox="1"/>
          <p:nvPr/>
        </p:nvSpPr>
        <p:spPr>
          <a:xfrm>
            <a:off x="1255067" y="5569018"/>
            <a:ext cx="461665" cy="330860"/>
          </a:xfrm>
          <a:prstGeom prst="rect">
            <a:avLst/>
          </a:prstGeom>
          <a:noFill/>
        </p:spPr>
        <p:txBody>
          <a:bodyPr wrap="square" lIns="0" tIns="0" rIns="0" bIns="0">
            <a:spAutoFit/>
          </a:bodyPr>
          <a:lstStyle/>
          <a:p>
            <a:pPr algn="ctr"/>
            <a:r>
              <a:rPr sz="2150" b="1" dirty="0">
                <a:solidFill>
                  <a:srgbClr val="000066"/>
                </a:solidFill>
                <a:latin typeface="Arial" panose="020B0604020202020204" pitchFamily="34" charset="0"/>
              </a:rPr>
              <a:t>109</a:t>
            </a:r>
          </a:p>
        </p:txBody>
      </p:sp>
      <p:sp>
        <p:nvSpPr>
          <p:cNvPr id="20" name="TextBox 19">
            <a:extLst>
              <a:ext uri="{FF2B5EF4-FFF2-40B4-BE49-F238E27FC236}">
                <a16:creationId xmlns:a16="http://schemas.microsoft.com/office/drawing/2014/main" id="{E932C703-16A7-3BFD-BA71-CFEC12176CCC}"/>
              </a:ext>
            </a:extLst>
          </p:cNvPr>
          <p:cNvSpPr txBox="1"/>
          <p:nvPr/>
        </p:nvSpPr>
        <p:spPr>
          <a:xfrm>
            <a:off x="1112965" y="5962940"/>
            <a:ext cx="753924" cy="184666"/>
          </a:xfrm>
          <a:prstGeom prst="rect">
            <a:avLst/>
          </a:prstGeom>
          <a:noFill/>
        </p:spPr>
        <p:txBody>
          <a:bodyPr wrap="square" lIns="0" tIns="0" rIns="0" bIns="0">
            <a:spAutoFit/>
          </a:bodyPr>
          <a:lstStyle/>
          <a:p>
            <a:pPr algn="ctr"/>
            <a:r>
              <a:rPr sz="1200" b="0" dirty="0">
                <a:solidFill>
                  <a:srgbClr val="000066"/>
                </a:solidFill>
                <a:latin typeface="Verdana" panose="020B0604030504040204" pitchFamily="34" charset="0"/>
                <a:ea typeface="Verdana" panose="020B0604030504040204" pitchFamily="34" charset="0"/>
              </a:rPr>
              <a:t>iestādes</a:t>
            </a:r>
          </a:p>
        </p:txBody>
      </p:sp>
      <p:sp>
        <p:nvSpPr>
          <p:cNvPr id="21" name="TextBox 20">
            <a:extLst>
              <a:ext uri="{FF2B5EF4-FFF2-40B4-BE49-F238E27FC236}">
                <a16:creationId xmlns:a16="http://schemas.microsoft.com/office/drawing/2014/main" id="{FF3A01AC-3204-0B35-A616-7F0E59E485C2}"/>
              </a:ext>
            </a:extLst>
          </p:cNvPr>
          <p:cNvSpPr txBox="1"/>
          <p:nvPr/>
        </p:nvSpPr>
        <p:spPr>
          <a:xfrm>
            <a:off x="2836306" y="5569018"/>
            <a:ext cx="846386" cy="330860"/>
          </a:xfrm>
          <a:prstGeom prst="rect">
            <a:avLst/>
          </a:prstGeom>
          <a:noFill/>
        </p:spPr>
        <p:txBody>
          <a:bodyPr wrap="square" lIns="0" tIns="0" rIns="0" bIns="0">
            <a:spAutoFit/>
          </a:bodyPr>
          <a:lstStyle/>
          <a:p>
            <a:pPr algn="ctr"/>
            <a:r>
              <a:rPr sz="2150" b="1" dirty="0">
                <a:solidFill>
                  <a:srgbClr val="000066"/>
                </a:solidFill>
                <a:latin typeface="Arial" panose="020B0604020202020204" pitchFamily="34" charset="0"/>
              </a:rPr>
              <a:t>30 000</a:t>
            </a:r>
          </a:p>
        </p:txBody>
      </p:sp>
      <p:sp>
        <p:nvSpPr>
          <p:cNvPr id="22" name="TextBox 21">
            <a:extLst>
              <a:ext uri="{FF2B5EF4-FFF2-40B4-BE49-F238E27FC236}">
                <a16:creationId xmlns:a16="http://schemas.microsoft.com/office/drawing/2014/main" id="{0064A745-AFF7-2406-DB91-3783226600CA}"/>
              </a:ext>
            </a:extLst>
          </p:cNvPr>
          <p:cNvSpPr txBox="1"/>
          <p:nvPr/>
        </p:nvSpPr>
        <p:spPr>
          <a:xfrm>
            <a:off x="2539492" y="5955268"/>
            <a:ext cx="1440687" cy="369332"/>
          </a:xfrm>
          <a:prstGeom prst="rect">
            <a:avLst/>
          </a:prstGeom>
          <a:noFill/>
        </p:spPr>
        <p:txBody>
          <a:bodyPr wrap="square" lIns="0" tIns="0" rIns="0" bIns="0">
            <a:spAutoFit/>
          </a:bodyPr>
          <a:lstStyle/>
          <a:p>
            <a:pPr algn="ctr"/>
            <a:r>
              <a:rPr sz="1200" b="0" dirty="0">
                <a:solidFill>
                  <a:srgbClr val="000066"/>
                </a:solidFill>
                <a:latin typeface="Verdana" panose="020B0604030504040204" pitchFamily="34" charset="0"/>
                <a:ea typeface="Verdana" panose="020B0604030504040204" pitchFamily="34" charset="0"/>
              </a:rPr>
              <a:t>apkalpotie
darbinieki</a:t>
            </a:r>
          </a:p>
        </p:txBody>
      </p:sp>
      <p:sp>
        <p:nvSpPr>
          <p:cNvPr id="23" name="TextBox 22">
            <a:extLst>
              <a:ext uri="{FF2B5EF4-FFF2-40B4-BE49-F238E27FC236}">
                <a16:creationId xmlns:a16="http://schemas.microsoft.com/office/drawing/2014/main" id="{E72F9892-0CA7-9AA5-2C11-CE7495567418}"/>
              </a:ext>
            </a:extLst>
          </p:cNvPr>
          <p:cNvSpPr txBox="1"/>
          <p:nvPr/>
        </p:nvSpPr>
        <p:spPr>
          <a:xfrm>
            <a:off x="4727925" y="5549892"/>
            <a:ext cx="629981" cy="330860"/>
          </a:xfrm>
          <a:prstGeom prst="rect">
            <a:avLst/>
          </a:prstGeom>
          <a:noFill/>
        </p:spPr>
        <p:txBody>
          <a:bodyPr wrap="square" lIns="0" tIns="0" rIns="0" bIns="0">
            <a:spAutoFit/>
          </a:bodyPr>
          <a:lstStyle/>
          <a:p>
            <a:pPr algn="ctr"/>
            <a:r>
              <a:rPr sz="2150" b="1" dirty="0">
                <a:solidFill>
                  <a:srgbClr val="000066"/>
                </a:solidFill>
                <a:latin typeface="Arial" panose="020B0604020202020204" pitchFamily="34" charset="0"/>
              </a:rPr>
              <a:t>67 %</a:t>
            </a:r>
          </a:p>
        </p:txBody>
      </p:sp>
      <p:sp>
        <p:nvSpPr>
          <p:cNvPr id="24" name="TextBox 23">
            <a:extLst>
              <a:ext uri="{FF2B5EF4-FFF2-40B4-BE49-F238E27FC236}">
                <a16:creationId xmlns:a16="http://schemas.microsoft.com/office/drawing/2014/main" id="{47763EA0-60BA-330C-0E00-0FC86D135C1E}"/>
              </a:ext>
            </a:extLst>
          </p:cNvPr>
          <p:cNvSpPr txBox="1"/>
          <p:nvPr/>
        </p:nvSpPr>
        <p:spPr>
          <a:xfrm>
            <a:off x="4291343" y="5962940"/>
            <a:ext cx="1346621" cy="553998"/>
          </a:xfrm>
          <a:prstGeom prst="rect">
            <a:avLst/>
          </a:prstGeom>
          <a:noFill/>
        </p:spPr>
        <p:txBody>
          <a:bodyPr wrap="square" lIns="0" tIns="0" rIns="0" bIns="0">
            <a:spAutoFit/>
          </a:bodyPr>
          <a:lstStyle/>
          <a:p>
            <a:pPr algn="ctr"/>
            <a:r>
              <a:rPr sz="1200" b="0" dirty="0">
                <a:solidFill>
                  <a:srgbClr val="000066"/>
                </a:solidFill>
                <a:latin typeface="Verdana" panose="020B0604030504040204" pitchFamily="34" charset="0"/>
                <a:ea typeface="Verdana" panose="020B0604030504040204" pitchFamily="34" charset="0"/>
              </a:rPr>
              <a:t>no </a:t>
            </a:r>
            <a:r>
              <a:rPr lang="lv-LV" sz="1200" b="0" dirty="0">
                <a:solidFill>
                  <a:srgbClr val="000066"/>
                </a:solidFill>
                <a:latin typeface="Verdana" panose="020B0604030504040204" pitchFamily="34" charset="0"/>
                <a:ea typeface="Verdana" panose="020B0604030504040204" pitchFamily="34" charset="0"/>
              </a:rPr>
              <a:t>tiešās valsts pārvaldes </a:t>
            </a:r>
            <a:r>
              <a:rPr sz="1200" b="0" dirty="0">
                <a:solidFill>
                  <a:srgbClr val="000066"/>
                </a:solidFill>
                <a:latin typeface="Verdana" panose="020B0604030504040204" pitchFamily="34" charset="0"/>
                <a:ea typeface="Verdana" panose="020B0604030504040204" pitchFamily="34" charset="0"/>
              </a:rPr>
              <a:t>iestādēm VPC</a:t>
            </a:r>
          </a:p>
        </p:txBody>
      </p:sp>
      <p:sp>
        <p:nvSpPr>
          <p:cNvPr id="25" name="Rectangle 23">
            <a:extLst>
              <a:ext uri="{FF2B5EF4-FFF2-40B4-BE49-F238E27FC236}">
                <a16:creationId xmlns:a16="http://schemas.microsoft.com/office/drawing/2014/main" id="{E01F2EA0-D41B-7FB9-ACA4-EA6EDF1B1FE4}"/>
              </a:ext>
            </a:extLst>
          </p:cNvPr>
          <p:cNvSpPr/>
          <p:nvPr/>
        </p:nvSpPr>
        <p:spPr>
          <a:xfrm>
            <a:off x="2441448" y="5505010"/>
            <a:ext cx="9144" cy="749808"/>
          </a:xfrm>
          <a:prstGeom prst="rect">
            <a:avLst/>
          </a:prstGeom>
          <a:solidFill>
            <a:srgbClr val="BED8F3"/>
          </a:solidFill>
          <a:ln w="3175">
            <a:solidFill>
              <a:srgbClr val="00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000066"/>
              </a:solidFill>
              <a:latin typeface="Arial" panose="020B0604020202020204" pitchFamily="34" charset="0"/>
              <a:cs typeface="Arial" panose="020B0604020202020204" pitchFamily="34" charset="0"/>
            </a:endParaRPr>
          </a:p>
        </p:txBody>
      </p:sp>
      <p:sp>
        <p:nvSpPr>
          <p:cNvPr id="26" name="Rectangle 24">
            <a:extLst>
              <a:ext uri="{FF2B5EF4-FFF2-40B4-BE49-F238E27FC236}">
                <a16:creationId xmlns:a16="http://schemas.microsoft.com/office/drawing/2014/main" id="{89B3C55B-1B2F-56D0-3EC8-887EC26EDAC8}"/>
              </a:ext>
            </a:extLst>
          </p:cNvPr>
          <p:cNvSpPr/>
          <p:nvPr/>
        </p:nvSpPr>
        <p:spPr>
          <a:xfrm>
            <a:off x="4069080" y="5505010"/>
            <a:ext cx="9144" cy="749808"/>
          </a:xfrm>
          <a:prstGeom prst="rect">
            <a:avLst/>
          </a:prstGeom>
          <a:solidFill>
            <a:srgbClr val="BED8F3"/>
          </a:solidFill>
          <a:ln w="3175">
            <a:solidFill>
              <a:srgbClr val="00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solidFill>
                <a:srgbClr val="000066"/>
              </a:solidFill>
              <a:latin typeface="Arial" panose="020B0604020202020204" pitchFamily="34" charset="0"/>
              <a:cs typeface="Arial" panose="020B0604020202020204" pitchFamily="34" charset="0"/>
            </a:endParaRPr>
          </a:p>
        </p:txBody>
      </p:sp>
      <p:sp>
        <p:nvSpPr>
          <p:cNvPr id="27" name="Rounded Rectangle 25">
            <a:extLst>
              <a:ext uri="{FF2B5EF4-FFF2-40B4-BE49-F238E27FC236}">
                <a16:creationId xmlns:a16="http://schemas.microsoft.com/office/drawing/2014/main" id="{FC8D120B-5F71-C1B6-9A39-350C3DE1F4DD}"/>
              </a:ext>
            </a:extLst>
          </p:cNvPr>
          <p:cNvSpPr/>
          <p:nvPr/>
        </p:nvSpPr>
        <p:spPr>
          <a:xfrm>
            <a:off x="6144768" y="5127515"/>
            <a:ext cx="5532120" cy="1495044"/>
          </a:xfrm>
          <a:prstGeom prst="roundRect">
            <a:avLst/>
          </a:prstGeom>
          <a:solidFill>
            <a:srgbClr val="FFFFFF"/>
          </a:solidFill>
          <a:ln w="15240">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ACEB1067-D1A1-D191-E675-F46AC51A7AC8}"/>
              </a:ext>
            </a:extLst>
          </p:cNvPr>
          <p:cNvSpPr txBox="1"/>
          <p:nvPr/>
        </p:nvSpPr>
        <p:spPr>
          <a:xfrm>
            <a:off x="6402466" y="5234612"/>
            <a:ext cx="1380743" cy="184666"/>
          </a:xfrm>
          <a:prstGeom prst="rect">
            <a:avLst/>
          </a:prstGeom>
          <a:noFill/>
        </p:spPr>
        <p:txBody>
          <a:bodyPr wrap="square" lIns="0" tIns="0" rIns="0" bIns="0">
            <a:spAutoFit/>
          </a:bodyPr>
          <a:lstStyle/>
          <a:p>
            <a:pPr algn="l"/>
            <a:r>
              <a:rPr sz="1200" b="1" dirty="0">
                <a:solidFill>
                  <a:srgbClr val="000066"/>
                </a:solidFill>
                <a:latin typeface="Verdana" panose="020B0604030504040204" pitchFamily="34" charset="0"/>
                <a:ea typeface="Verdana" panose="020B0604030504040204" pitchFamily="34" charset="0"/>
              </a:rPr>
              <a:t>Resoru tvērums</a:t>
            </a:r>
          </a:p>
        </p:txBody>
      </p:sp>
      <p:sp>
        <p:nvSpPr>
          <p:cNvPr id="29" name="Rounded Rectangle 27">
            <a:extLst>
              <a:ext uri="{FF2B5EF4-FFF2-40B4-BE49-F238E27FC236}">
                <a16:creationId xmlns:a16="http://schemas.microsoft.com/office/drawing/2014/main" id="{7988481D-A51F-5FC2-039F-08B13E0389F2}"/>
              </a:ext>
            </a:extLst>
          </p:cNvPr>
          <p:cNvSpPr/>
          <p:nvPr/>
        </p:nvSpPr>
        <p:spPr>
          <a:xfrm>
            <a:off x="6393322" y="5549892"/>
            <a:ext cx="2157042" cy="923714"/>
          </a:xfrm>
          <a:prstGeom prst="roundRect">
            <a:avLst/>
          </a:prstGeom>
          <a:solidFill>
            <a:schemeClr val="bg2"/>
          </a:solidFill>
          <a:ln w="19050">
            <a:solidFill>
              <a:srgbClr val="00006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cs typeface="Arial" panose="020B0604020202020204" pitchFamily="34" charset="0"/>
            </a:endParaRPr>
          </a:p>
        </p:txBody>
      </p:sp>
      <p:sp>
        <p:nvSpPr>
          <p:cNvPr id="30" name="TextBox 29">
            <a:extLst>
              <a:ext uri="{FF2B5EF4-FFF2-40B4-BE49-F238E27FC236}">
                <a16:creationId xmlns:a16="http://schemas.microsoft.com/office/drawing/2014/main" id="{3DE092FA-F187-E763-F7A2-F666187A1723}"/>
              </a:ext>
            </a:extLst>
          </p:cNvPr>
          <p:cNvSpPr txBox="1"/>
          <p:nvPr/>
        </p:nvSpPr>
        <p:spPr>
          <a:xfrm>
            <a:off x="6931431" y="5650476"/>
            <a:ext cx="1080824" cy="184666"/>
          </a:xfrm>
          <a:prstGeom prst="rect">
            <a:avLst/>
          </a:prstGeom>
          <a:noFill/>
        </p:spPr>
        <p:txBody>
          <a:bodyPr wrap="square" lIns="0" tIns="0" rIns="0" bIns="0">
            <a:spAutoFit/>
          </a:bodyPr>
          <a:lstStyle/>
          <a:p>
            <a:pPr algn="ctr"/>
            <a:r>
              <a:rPr sz="1200" b="1" dirty="0">
                <a:solidFill>
                  <a:srgbClr val="000066"/>
                </a:solidFill>
                <a:latin typeface="Verdana" panose="020B0604030504040204" pitchFamily="34" charset="0"/>
                <a:ea typeface="Verdana" panose="020B0604030504040204" pitchFamily="34" charset="0"/>
              </a:rPr>
              <a:t>Uz 01.2026</a:t>
            </a:r>
          </a:p>
        </p:txBody>
      </p:sp>
      <p:sp>
        <p:nvSpPr>
          <p:cNvPr id="31" name="TextBox 30">
            <a:extLst>
              <a:ext uri="{FF2B5EF4-FFF2-40B4-BE49-F238E27FC236}">
                <a16:creationId xmlns:a16="http://schemas.microsoft.com/office/drawing/2014/main" id="{B70A91E1-62D9-E261-F438-DABAB8746D41}"/>
              </a:ext>
            </a:extLst>
          </p:cNvPr>
          <p:cNvSpPr txBox="1"/>
          <p:nvPr/>
        </p:nvSpPr>
        <p:spPr>
          <a:xfrm>
            <a:off x="6529344" y="5833356"/>
            <a:ext cx="1896384" cy="553998"/>
          </a:xfrm>
          <a:prstGeom prst="rect">
            <a:avLst/>
          </a:prstGeom>
          <a:noFill/>
        </p:spPr>
        <p:txBody>
          <a:bodyPr wrap="square" lIns="0" tIns="0" rIns="0" bIns="0">
            <a:spAutoFit/>
          </a:bodyPr>
          <a:lstStyle/>
          <a:p>
            <a:pPr algn="ctr"/>
            <a:r>
              <a:rPr lang="lv-LV" sz="1200" b="1" dirty="0">
                <a:solidFill>
                  <a:srgbClr val="000066"/>
                </a:solidFill>
                <a:latin typeface="Verdana" panose="020B0604030504040204" pitchFamily="34" charset="0"/>
                <a:ea typeface="Verdana" panose="020B0604030504040204" pitchFamily="34" charset="0"/>
              </a:rPr>
              <a:t>FM, </a:t>
            </a:r>
            <a:r>
              <a:rPr sz="1200" b="1" dirty="0">
                <a:solidFill>
                  <a:srgbClr val="000066"/>
                </a:solidFill>
                <a:latin typeface="Verdana" panose="020B0604030504040204" pitchFamily="34" charset="0"/>
                <a:ea typeface="Verdana" panose="020B0604030504040204" pitchFamily="34" charset="0"/>
              </a:rPr>
              <a:t>VM, ZM, VARAM,
KEM, EM, IZM, KM, </a:t>
            </a:r>
            <a:r>
              <a:rPr lang="lv-LV" sz="1200" b="1" dirty="0">
                <a:solidFill>
                  <a:srgbClr val="000066"/>
                </a:solidFill>
                <a:latin typeface="Verdana" panose="020B0604030504040204" pitchFamily="34" charset="0"/>
                <a:ea typeface="Verdana" panose="020B0604030504040204" pitchFamily="34" charset="0"/>
              </a:rPr>
              <a:t>CVI, TM</a:t>
            </a:r>
            <a:endParaRPr sz="1200" b="1" dirty="0">
              <a:solidFill>
                <a:srgbClr val="000066"/>
              </a:solidFill>
              <a:latin typeface="Verdana" panose="020B0604030504040204" pitchFamily="34" charset="0"/>
              <a:ea typeface="Verdana" panose="020B0604030504040204" pitchFamily="34" charset="0"/>
            </a:endParaRPr>
          </a:p>
        </p:txBody>
      </p:sp>
      <p:sp>
        <p:nvSpPr>
          <p:cNvPr id="32" name="Rounded Rectangle 30">
            <a:extLst>
              <a:ext uri="{FF2B5EF4-FFF2-40B4-BE49-F238E27FC236}">
                <a16:creationId xmlns:a16="http://schemas.microsoft.com/office/drawing/2014/main" id="{A8B91822-B7A0-F80E-F646-0074275C78BF}"/>
              </a:ext>
            </a:extLst>
          </p:cNvPr>
          <p:cNvSpPr/>
          <p:nvPr/>
        </p:nvSpPr>
        <p:spPr>
          <a:xfrm>
            <a:off x="8659897" y="5549892"/>
            <a:ext cx="1447640" cy="923714"/>
          </a:xfrm>
          <a:prstGeom prst="roundRect">
            <a:avLst/>
          </a:prstGeom>
          <a:solidFill>
            <a:srgbClr val="F1F7FE"/>
          </a:solidFill>
          <a:ln w="12700">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cs typeface="Arial" panose="020B0604020202020204" pitchFamily="34" charset="0"/>
            </a:endParaRPr>
          </a:p>
        </p:txBody>
      </p:sp>
      <p:sp>
        <p:nvSpPr>
          <p:cNvPr id="33" name="TextBox 32">
            <a:extLst>
              <a:ext uri="{FF2B5EF4-FFF2-40B4-BE49-F238E27FC236}">
                <a16:creationId xmlns:a16="http://schemas.microsoft.com/office/drawing/2014/main" id="{A05CCB0D-BB97-69DE-7258-D0C8E4C6418E}"/>
              </a:ext>
            </a:extLst>
          </p:cNvPr>
          <p:cNvSpPr txBox="1"/>
          <p:nvPr/>
        </p:nvSpPr>
        <p:spPr>
          <a:xfrm>
            <a:off x="8988003" y="5705756"/>
            <a:ext cx="808864" cy="184666"/>
          </a:xfrm>
          <a:prstGeom prst="rect">
            <a:avLst/>
          </a:prstGeom>
          <a:noFill/>
        </p:spPr>
        <p:txBody>
          <a:bodyPr wrap="square" lIns="0" tIns="0" rIns="0" bIns="0">
            <a:spAutoFit/>
          </a:bodyPr>
          <a:lstStyle/>
          <a:p>
            <a:pPr algn="ctr"/>
            <a:r>
              <a:rPr sz="1200" b="1" dirty="0">
                <a:solidFill>
                  <a:srgbClr val="000066"/>
                </a:solidFill>
                <a:latin typeface="Verdana" panose="020B0604030504040204" pitchFamily="34" charset="0"/>
                <a:ea typeface="Verdana" panose="020B0604030504040204" pitchFamily="34" charset="0"/>
              </a:rPr>
              <a:t>01.2027</a:t>
            </a:r>
          </a:p>
        </p:txBody>
      </p:sp>
      <p:sp>
        <p:nvSpPr>
          <p:cNvPr id="34" name="TextBox 33">
            <a:extLst>
              <a:ext uri="{FF2B5EF4-FFF2-40B4-BE49-F238E27FC236}">
                <a16:creationId xmlns:a16="http://schemas.microsoft.com/office/drawing/2014/main" id="{87CDD112-CBFB-4804-56B5-3352142647E8}"/>
              </a:ext>
            </a:extLst>
          </p:cNvPr>
          <p:cNvSpPr txBox="1"/>
          <p:nvPr/>
        </p:nvSpPr>
        <p:spPr>
          <a:xfrm>
            <a:off x="8736398" y="5912997"/>
            <a:ext cx="1312075" cy="184666"/>
          </a:xfrm>
          <a:prstGeom prst="rect">
            <a:avLst/>
          </a:prstGeom>
          <a:noFill/>
        </p:spPr>
        <p:txBody>
          <a:bodyPr wrap="square" lIns="0" tIns="0" rIns="0" bIns="0">
            <a:spAutoFit/>
          </a:bodyPr>
          <a:lstStyle/>
          <a:p>
            <a:pPr algn="ctr"/>
            <a:r>
              <a:rPr sz="1200" b="1" dirty="0">
                <a:solidFill>
                  <a:srgbClr val="000066"/>
                </a:solidFill>
                <a:latin typeface="Verdana" panose="020B0604030504040204" pitchFamily="34" charset="0"/>
                <a:ea typeface="Verdana" panose="020B0604030504040204" pitchFamily="34" charset="0"/>
              </a:rPr>
              <a:t>+ IeM, LM, ĀM</a:t>
            </a:r>
          </a:p>
        </p:txBody>
      </p:sp>
      <p:sp>
        <p:nvSpPr>
          <p:cNvPr id="35" name="Rounded Rectangle 33">
            <a:extLst>
              <a:ext uri="{FF2B5EF4-FFF2-40B4-BE49-F238E27FC236}">
                <a16:creationId xmlns:a16="http://schemas.microsoft.com/office/drawing/2014/main" id="{9A11D27D-4E95-8996-3EAB-20B689153185}"/>
              </a:ext>
            </a:extLst>
          </p:cNvPr>
          <p:cNvSpPr/>
          <p:nvPr/>
        </p:nvSpPr>
        <p:spPr>
          <a:xfrm>
            <a:off x="10200286" y="5549892"/>
            <a:ext cx="1284076" cy="923714"/>
          </a:xfrm>
          <a:prstGeom prst="roundRect">
            <a:avLst/>
          </a:prstGeom>
          <a:solidFill>
            <a:srgbClr val="F1F7FE"/>
          </a:solidFill>
          <a:ln w="12700">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dirty="0">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56B874A0-0EDB-4A04-37D0-76CBCEC41E54}"/>
              </a:ext>
            </a:extLst>
          </p:cNvPr>
          <p:cNvSpPr txBox="1"/>
          <p:nvPr/>
        </p:nvSpPr>
        <p:spPr>
          <a:xfrm>
            <a:off x="10324469" y="5705756"/>
            <a:ext cx="1035413" cy="184666"/>
          </a:xfrm>
          <a:prstGeom prst="rect">
            <a:avLst/>
          </a:prstGeom>
          <a:noFill/>
        </p:spPr>
        <p:txBody>
          <a:bodyPr wrap="square" lIns="0" tIns="0" rIns="0" bIns="0">
            <a:spAutoFit/>
          </a:bodyPr>
          <a:lstStyle/>
          <a:p>
            <a:pPr algn="ctr"/>
            <a:r>
              <a:rPr sz="1200" b="1" dirty="0">
                <a:solidFill>
                  <a:srgbClr val="000066"/>
                </a:solidFill>
                <a:latin typeface="Verdana" panose="020B0604030504040204" pitchFamily="34" charset="0"/>
                <a:ea typeface="Verdana" panose="020B0604030504040204" pitchFamily="34" charset="0"/>
              </a:rPr>
              <a:t>01.2028</a:t>
            </a:r>
          </a:p>
        </p:txBody>
      </p:sp>
      <p:sp>
        <p:nvSpPr>
          <p:cNvPr id="37" name="TextBox 36">
            <a:extLst>
              <a:ext uri="{FF2B5EF4-FFF2-40B4-BE49-F238E27FC236}">
                <a16:creationId xmlns:a16="http://schemas.microsoft.com/office/drawing/2014/main" id="{81054B42-A6BE-E024-95D9-2A2929032394}"/>
              </a:ext>
            </a:extLst>
          </p:cNvPr>
          <p:cNvSpPr txBox="1"/>
          <p:nvPr/>
        </p:nvSpPr>
        <p:spPr>
          <a:xfrm>
            <a:off x="10313410" y="5898673"/>
            <a:ext cx="984918" cy="184666"/>
          </a:xfrm>
          <a:prstGeom prst="rect">
            <a:avLst/>
          </a:prstGeom>
          <a:noFill/>
        </p:spPr>
        <p:txBody>
          <a:bodyPr wrap="square" lIns="0" tIns="0" rIns="0" bIns="0">
            <a:spAutoFit/>
          </a:bodyPr>
          <a:lstStyle/>
          <a:p>
            <a:pPr algn="ctr"/>
            <a:r>
              <a:rPr sz="1200" b="1" dirty="0">
                <a:solidFill>
                  <a:srgbClr val="000066"/>
                </a:solidFill>
                <a:latin typeface="Verdana" panose="020B0604030504040204" pitchFamily="34" charset="0"/>
                <a:ea typeface="Verdana" panose="020B0604030504040204" pitchFamily="34" charset="0"/>
              </a:rPr>
              <a:t>+ AiM, SM</a:t>
            </a:r>
          </a:p>
        </p:txBody>
      </p:sp>
      <p:cxnSp>
        <p:nvCxnSpPr>
          <p:cNvPr id="39" name="Taisns savienotājs 38">
            <a:extLst>
              <a:ext uri="{FF2B5EF4-FFF2-40B4-BE49-F238E27FC236}">
                <a16:creationId xmlns:a16="http://schemas.microsoft.com/office/drawing/2014/main" id="{C6757DC7-52E2-E418-F81B-A4A12E903B36}"/>
              </a:ext>
            </a:extLst>
          </p:cNvPr>
          <p:cNvCxnSpPr>
            <a:cxnSpLocks/>
          </p:cNvCxnSpPr>
          <p:nvPr/>
        </p:nvCxnSpPr>
        <p:spPr>
          <a:xfrm flipV="1">
            <a:off x="3423069" y="2362813"/>
            <a:ext cx="0" cy="1554480"/>
          </a:xfrm>
          <a:prstGeom prst="line">
            <a:avLst/>
          </a:prstGeom>
          <a:ln>
            <a:solidFill>
              <a:srgbClr val="E5002B"/>
            </a:solidFill>
          </a:ln>
        </p:spPr>
        <p:style>
          <a:lnRef idx="3">
            <a:schemeClr val="accent1"/>
          </a:lnRef>
          <a:fillRef idx="0">
            <a:schemeClr val="accent1"/>
          </a:fillRef>
          <a:effectRef idx="2">
            <a:schemeClr val="accent1"/>
          </a:effectRef>
          <a:fontRef idx="minor">
            <a:schemeClr val="tx1"/>
          </a:fontRef>
        </p:style>
      </p:cxnSp>
      <p:sp>
        <p:nvSpPr>
          <p:cNvPr id="41" name="TextBox 40">
            <a:extLst>
              <a:ext uri="{FF2B5EF4-FFF2-40B4-BE49-F238E27FC236}">
                <a16:creationId xmlns:a16="http://schemas.microsoft.com/office/drawing/2014/main" id="{98C6D1AC-2D9F-3437-2E4F-C1E4B0D4F3CD}"/>
              </a:ext>
            </a:extLst>
          </p:cNvPr>
          <p:cNvSpPr txBox="1"/>
          <p:nvPr/>
        </p:nvSpPr>
        <p:spPr>
          <a:xfrm>
            <a:off x="3062363" y="2039649"/>
            <a:ext cx="708657" cy="323165"/>
          </a:xfrm>
          <a:prstGeom prst="rect">
            <a:avLst/>
          </a:prstGeom>
          <a:noFill/>
        </p:spPr>
        <p:txBody>
          <a:bodyPr wrap="square" rtlCol="0">
            <a:spAutoFit/>
          </a:bodyPr>
          <a:lstStyle/>
          <a:p>
            <a:r>
              <a:rPr lang="lv-LV" sz="1500" b="1" dirty="0">
                <a:solidFill>
                  <a:srgbClr val="E5002B"/>
                </a:solidFill>
                <a:latin typeface="Verdana" panose="020B0604030504040204" pitchFamily="34" charset="0"/>
                <a:ea typeface="Verdana" panose="020B0604030504040204" pitchFamily="34" charset="0"/>
              </a:rPr>
              <a:t>ANM</a:t>
            </a:r>
          </a:p>
        </p:txBody>
      </p:sp>
      <p:sp>
        <p:nvSpPr>
          <p:cNvPr id="42" name="TextBox 41">
            <a:extLst>
              <a:ext uri="{FF2B5EF4-FFF2-40B4-BE49-F238E27FC236}">
                <a16:creationId xmlns:a16="http://schemas.microsoft.com/office/drawing/2014/main" id="{B648D53A-AEFD-9F1A-9C70-9EE0338966A5}"/>
              </a:ext>
            </a:extLst>
          </p:cNvPr>
          <p:cNvSpPr txBox="1"/>
          <p:nvPr/>
        </p:nvSpPr>
        <p:spPr>
          <a:xfrm>
            <a:off x="8647954" y="2039648"/>
            <a:ext cx="708657" cy="323165"/>
          </a:xfrm>
          <a:prstGeom prst="rect">
            <a:avLst/>
          </a:prstGeom>
          <a:noFill/>
        </p:spPr>
        <p:txBody>
          <a:bodyPr wrap="square" rtlCol="0">
            <a:spAutoFit/>
          </a:bodyPr>
          <a:lstStyle/>
          <a:p>
            <a:r>
              <a:rPr lang="lv-LV" sz="1500" b="1" dirty="0">
                <a:solidFill>
                  <a:srgbClr val="E5002B"/>
                </a:solidFill>
                <a:latin typeface="Verdana" panose="020B0604030504040204" pitchFamily="34" charset="0"/>
                <a:ea typeface="Verdana" panose="020B0604030504040204" pitchFamily="34" charset="0"/>
              </a:rPr>
              <a:t>ANM</a:t>
            </a:r>
          </a:p>
        </p:txBody>
      </p:sp>
      <p:sp>
        <p:nvSpPr>
          <p:cNvPr id="38" name="Title 1">
            <a:extLst>
              <a:ext uri="{FF2B5EF4-FFF2-40B4-BE49-F238E27FC236}">
                <a16:creationId xmlns:a16="http://schemas.microsoft.com/office/drawing/2014/main" id="{4D83CDDA-E20D-31CA-C848-B6F35858C5BE}"/>
              </a:ext>
            </a:extLst>
          </p:cNvPr>
          <p:cNvSpPr txBox="1">
            <a:spLocks/>
          </p:cNvSpPr>
          <p:nvPr/>
        </p:nvSpPr>
        <p:spPr bwMode="auto">
          <a:xfrm>
            <a:off x="2236429" y="494070"/>
            <a:ext cx="6904038" cy="1039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marL="0" marR="0" lvl="0" indent="0" algn="l" defTabSz="703263" rtl="0" eaLnBrk="0" fontAlgn="base" latinLnBrk="0" hangingPunct="0">
              <a:lnSpc>
                <a:spcPct val="100000"/>
              </a:lnSpc>
              <a:spcBef>
                <a:spcPct val="0"/>
              </a:spcBef>
              <a:spcAft>
                <a:spcPct val="0"/>
              </a:spcAft>
              <a:buClrTx/>
              <a:buSzTx/>
              <a:buFontTx/>
              <a:buNone/>
              <a:tabLst/>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S</a:t>
            </a:r>
            <a:r>
              <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a:ea typeface="Verdana"/>
                <a:cs typeface="Arial"/>
              </a:rPr>
              <a:t>asniegtais tvērums</a:t>
            </a:r>
            <a:endPar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panose="020B0604030504040204" pitchFamily="34" charset="0"/>
              <a:ea typeface="Verdana" panose="020B0604030504040204" pitchFamily="34" charset="0"/>
              <a:cs typeface="Arial" panose="020B0604020202020204" pitchFamily="34" charset="0"/>
            </a:endParaRPr>
          </a:p>
        </p:txBody>
      </p:sp>
      <p:sp>
        <p:nvSpPr>
          <p:cNvPr id="43" name="TextBox 42">
            <a:extLst>
              <a:ext uri="{FF2B5EF4-FFF2-40B4-BE49-F238E27FC236}">
                <a16:creationId xmlns:a16="http://schemas.microsoft.com/office/drawing/2014/main" id="{ACEB1067-D1A1-D191-E675-F46AC51A7AC8}"/>
              </a:ext>
            </a:extLst>
          </p:cNvPr>
          <p:cNvSpPr txBox="1"/>
          <p:nvPr/>
        </p:nvSpPr>
        <p:spPr>
          <a:xfrm>
            <a:off x="1158749" y="1714868"/>
            <a:ext cx="2523943" cy="184666"/>
          </a:xfrm>
          <a:prstGeom prst="rect">
            <a:avLst/>
          </a:prstGeom>
          <a:noFill/>
        </p:spPr>
        <p:txBody>
          <a:bodyPr wrap="square" lIns="0" tIns="0" rIns="0" bIns="0">
            <a:spAutoFit/>
          </a:bodyPr>
          <a:lstStyle/>
          <a:p>
            <a:pPr algn="l"/>
            <a:r>
              <a:rPr lang="lv-LV" sz="1200" b="1" dirty="0">
                <a:solidFill>
                  <a:srgbClr val="000066"/>
                </a:solidFill>
                <a:latin typeface="Verdana" panose="020B0604030504040204" pitchFamily="34" charset="0"/>
                <a:ea typeface="Verdana" panose="020B0604030504040204" pitchFamily="34" charset="0"/>
              </a:rPr>
              <a:t>Apkalpoto darbinieku skaits</a:t>
            </a:r>
            <a:endParaRPr sz="1200" b="1" dirty="0">
              <a:solidFill>
                <a:srgbClr val="000066"/>
              </a:solidFill>
              <a:latin typeface="Verdana" panose="020B0604030504040204" pitchFamily="34" charset="0"/>
              <a:ea typeface="Verdana" panose="020B0604030504040204" pitchFamily="34" charset="0"/>
            </a:endParaRPr>
          </a:p>
        </p:txBody>
      </p:sp>
      <p:sp>
        <p:nvSpPr>
          <p:cNvPr id="44" name="TextBox 43">
            <a:extLst>
              <a:ext uri="{FF2B5EF4-FFF2-40B4-BE49-F238E27FC236}">
                <a16:creationId xmlns:a16="http://schemas.microsoft.com/office/drawing/2014/main" id="{ACEB1067-D1A1-D191-E675-F46AC51A7AC8}"/>
              </a:ext>
            </a:extLst>
          </p:cNvPr>
          <p:cNvSpPr txBox="1"/>
          <p:nvPr/>
        </p:nvSpPr>
        <p:spPr>
          <a:xfrm>
            <a:off x="6693854" y="1703704"/>
            <a:ext cx="2523943" cy="184666"/>
          </a:xfrm>
          <a:prstGeom prst="rect">
            <a:avLst/>
          </a:prstGeom>
          <a:noFill/>
        </p:spPr>
        <p:txBody>
          <a:bodyPr wrap="square" lIns="0" tIns="0" rIns="0" bIns="0">
            <a:spAutoFit/>
          </a:bodyPr>
          <a:lstStyle/>
          <a:p>
            <a:pPr algn="l"/>
            <a:r>
              <a:rPr lang="lv-LV" sz="1200" b="1" dirty="0">
                <a:solidFill>
                  <a:srgbClr val="000066"/>
                </a:solidFill>
                <a:latin typeface="Verdana" panose="020B0604030504040204" pitchFamily="34" charset="0"/>
                <a:ea typeface="Verdana" panose="020B0604030504040204" pitchFamily="34" charset="0"/>
              </a:rPr>
              <a:t>Apkalpoto iestāžu skaits</a:t>
            </a:r>
            <a:endParaRPr sz="1200" b="1" dirty="0">
              <a:solidFill>
                <a:srgbClr val="000066"/>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758679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CCA8D-A6C7-1976-E7DD-5A3A1E3462E0}"/>
            </a:ext>
          </a:extLst>
        </p:cNvPr>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4678DB-1925-DAD7-89B0-3013A5348693}"/>
              </a:ext>
            </a:extLst>
          </p:cNvPr>
          <p:cNvSpPr>
            <a:spLocks noGrp="1"/>
          </p:cNvSpPr>
          <p:nvPr>
            <p:ph type="sldNum" sz="quarter" idx="13"/>
          </p:nvPr>
        </p:nvSpPr>
        <p:spPr/>
        <p:txBody>
          <a:bodyPr wrap="square" anchor="ctr">
            <a:normAutofit/>
          </a:bodyPr>
          <a:lstStyle/>
          <a:p>
            <a:pPr marL="0" marR="0" lvl="0" indent="0" algn="r" defTabSz="938213" rtl="0" eaLnBrk="1" fontAlgn="base" latinLnBrk="0" hangingPunct="1">
              <a:lnSpc>
                <a:spcPct val="100000"/>
              </a:lnSpc>
              <a:spcBef>
                <a:spcPct val="0"/>
              </a:spcBef>
              <a:spcAft>
                <a:spcPts val="600"/>
              </a:spcAft>
              <a:buClrTx/>
              <a:buSzTx/>
              <a:buFontTx/>
              <a:buNone/>
              <a:tabLst/>
              <a:defRPr/>
            </a:pPr>
            <a:fld id="{F4F8D1E0-BA0E-4823-BBAF-9B78F8F9B118}" type="slidenum">
              <a:rPr kumimoji="0" lang="en-US" altLang="lv-LV" sz="700" b="0" i="0" u="none" strike="noStrike" kern="1200" cap="none" spc="0" normalizeH="0" baseline="0" noProof="0" smtClean="0">
                <a:ln>
                  <a:noFill/>
                </a:ln>
                <a:solidFill>
                  <a:srgbClr val="898989"/>
                </a:solidFill>
                <a:effectLst/>
                <a:uLnTx/>
                <a:uFillTx/>
                <a:latin typeface="Verdana" panose="020B060403050404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ts val="600"/>
                </a:spcAft>
                <a:buClrTx/>
                <a:buSzTx/>
                <a:buFontTx/>
                <a:buNone/>
                <a:tabLst/>
                <a:defRPr/>
              </a:pPr>
              <a:t>9</a:t>
            </a:fld>
            <a:endParaRPr kumimoji="0" lang="en-US" altLang="lv-LV" sz="700" b="0" i="0" u="none" strike="noStrike" kern="1200" cap="none" spc="0" normalizeH="0" baseline="0" noProof="0" dirty="0">
              <a:ln>
                <a:noFill/>
              </a:ln>
              <a:solidFill>
                <a:srgbClr val="898989"/>
              </a:solidFill>
              <a:effectLst/>
              <a:uLnTx/>
              <a:uFillTx/>
              <a:latin typeface="Verdana" panose="020B0604030504040204" pitchFamily="34" charset="0"/>
              <a:ea typeface="+mn-ea"/>
              <a:cs typeface="Arial" panose="020B0604020202020204" pitchFamily="34" charset="0"/>
            </a:endParaRPr>
          </a:p>
        </p:txBody>
      </p:sp>
      <p:sp>
        <p:nvSpPr>
          <p:cNvPr id="2" name="Freeform 20">
            <a:extLst>
              <a:ext uri="{FF2B5EF4-FFF2-40B4-BE49-F238E27FC236}">
                <a16:creationId xmlns:a16="http://schemas.microsoft.com/office/drawing/2014/main" id="{DDD4B231-8074-7D3A-3C92-322C7C038A87}"/>
              </a:ext>
            </a:extLst>
          </p:cNvPr>
          <p:cNvSpPr/>
          <p:nvPr/>
        </p:nvSpPr>
        <p:spPr>
          <a:xfrm>
            <a:off x="1112832" y="4369350"/>
            <a:ext cx="2717191" cy="1103473"/>
          </a:xfrm>
          <a:custGeom>
            <a:avLst/>
            <a:gdLst/>
            <a:ahLst/>
            <a:cxnLst/>
            <a:rect l="l" t="t" r="r" b="b"/>
            <a:pathLst>
              <a:path w="927773" h="376776">
                <a:moveTo>
                  <a:pt x="39889" y="0"/>
                </a:moveTo>
                <a:lnTo>
                  <a:pt x="887884" y="0"/>
                </a:lnTo>
                <a:cubicBezTo>
                  <a:pt x="898463" y="0"/>
                  <a:pt x="908609" y="4203"/>
                  <a:pt x="916090" y="11683"/>
                </a:cubicBezTo>
                <a:cubicBezTo>
                  <a:pt x="923570" y="19164"/>
                  <a:pt x="927773" y="29310"/>
                  <a:pt x="927773" y="39889"/>
                </a:cubicBezTo>
                <a:lnTo>
                  <a:pt x="927773" y="336887"/>
                </a:lnTo>
                <a:cubicBezTo>
                  <a:pt x="927773" y="347466"/>
                  <a:pt x="923570" y="357612"/>
                  <a:pt x="916090" y="365093"/>
                </a:cubicBezTo>
                <a:cubicBezTo>
                  <a:pt x="908609" y="372573"/>
                  <a:pt x="898463" y="376776"/>
                  <a:pt x="887884" y="376776"/>
                </a:cubicBezTo>
                <a:lnTo>
                  <a:pt x="39889" y="376776"/>
                </a:lnTo>
                <a:cubicBezTo>
                  <a:pt x="29310" y="376776"/>
                  <a:pt x="19164" y="372573"/>
                  <a:pt x="11683" y="365093"/>
                </a:cubicBezTo>
                <a:cubicBezTo>
                  <a:pt x="4203" y="357612"/>
                  <a:pt x="0" y="347466"/>
                  <a:pt x="0" y="336887"/>
                </a:cubicBezTo>
                <a:lnTo>
                  <a:pt x="0" y="39889"/>
                </a:lnTo>
                <a:cubicBezTo>
                  <a:pt x="0" y="29310"/>
                  <a:pt x="4203" y="19164"/>
                  <a:pt x="11683" y="11683"/>
                </a:cubicBezTo>
                <a:cubicBezTo>
                  <a:pt x="19164" y="4203"/>
                  <a:pt x="29310" y="0"/>
                  <a:pt x="39889" y="0"/>
                </a:cubicBezTo>
                <a:close/>
              </a:path>
            </a:pathLst>
          </a:custGeom>
          <a:ln w="28575" cap="rnd">
            <a:solidFill>
              <a:srgbClr val="01427A"/>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3" name="TextBox 31">
            <a:extLst>
              <a:ext uri="{FF2B5EF4-FFF2-40B4-BE49-F238E27FC236}">
                <a16:creationId xmlns:a16="http://schemas.microsoft.com/office/drawing/2014/main" id="{C65D20A7-3835-3092-2D69-D4BC756B0255}"/>
              </a:ext>
            </a:extLst>
          </p:cNvPr>
          <p:cNvSpPr txBox="1"/>
          <p:nvPr/>
        </p:nvSpPr>
        <p:spPr>
          <a:xfrm>
            <a:off x="1399032" y="1965102"/>
            <a:ext cx="10104620" cy="556050"/>
          </a:xfrm>
          <a:prstGeom prst="rect">
            <a:avLst/>
          </a:prstGeom>
        </p:spPr>
        <p:txBody>
          <a:bodyPr wrap="square" lIns="0" tIns="0" rIns="0" bIns="0" rtlCol="0" anchor="t">
            <a:spAutoFit/>
          </a:bodyPr>
          <a:lstStyle/>
          <a:p>
            <a:pPr marL="0" marR="0" lvl="0" indent="0" algn="ctr" defTabSz="609660" rtl="0" eaLnBrk="1" fontAlgn="auto" latinLnBrk="0" hangingPunct="1">
              <a:lnSpc>
                <a:spcPts val="2333"/>
              </a:lnSpc>
              <a:spcBef>
                <a:spcPts val="0"/>
              </a:spcBef>
              <a:spcAft>
                <a:spcPts val="0"/>
              </a:spcAft>
              <a:buClrTx/>
              <a:buSzTx/>
              <a:buFontTx/>
              <a:buNone/>
              <a:tabLst/>
              <a:defRPr/>
            </a:pPr>
            <a:r>
              <a:rPr kumimoji="0" lang="en-US" sz="1500" b="1" i="0" u="none" strike="noStrike" kern="1200" cap="none" normalizeH="0" noProof="0" dirty="0">
                <a:ln>
                  <a:noFill/>
                </a:ln>
                <a:solidFill>
                  <a:srgbClr val="000066"/>
                </a:solidFill>
                <a:effectLst/>
                <a:uLnTx/>
                <a:uFillTx/>
                <a:ea typeface="Verdana" panose="020B0604030504040204" pitchFamily="34" charset="0"/>
                <a:cs typeface="Libre Franklin"/>
                <a:sym typeface="Libre Franklin"/>
              </a:rPr>
              <a:t>BPFVR </a:t>
            </a:r>
            <a:r>
              <a:rPr kumimoji="0" lang="lv-LV" sz="1500" b="1" i="0" u="none" strike="noStrike" kern="1200" cap="none" normalizeH="0" noProof="0" dirty="0">
                <a:ln>
                  <a:noFill/>
                </a:ln>
                <a:solidFill>
                  <a:srgbClr val="000066"/>
                </a:solidFill>
                <a:effectLst/>
                <a:uLnTx/>
                <a:uFillTx/>
                <a:ea typeface="Verdana" panose="020B0604030504040204" pitchFamily="34" charset="0"/>
                <a:cs typeface="Libre Franklin"/>
                <a:sym typeface="Libre Franklin"/>
              </a:rPr>
              <a:t>(eBudžets)</a:t>
            </a:r>
            <a:r>
              <a:rPr kumimoji="0" lang="lv-LV" sz="1500" b="0" i="0" u="none" strike="noStrike" kern="1200" cap="none" normalizeH="0" noProof="0" dirty="0">
                <a:ln>
                  <a:noFill/>
                </a:ln>
                <a:solidFill>
                  <a:srgbClr val="000066"/>
                </a:solidFill>
                <a:effectLst/>
                <a:uLnTx/>
                <a:uFillTx/>
                <a:ea typeface="Verdana" panose="020B0604030504040204" pitchFamily="34" charset="0"/>
                <a:cs typeface="Libre Franklin"/>
                <a:sym typeface="Libre Franklin"/>
              </a:rPr>
              <a:t> ir vienots valsts budžeta plānošanas un finanšu vadības risinājums, kas digitalizē un savieno visus galvenos budžeta procesus vienā sistēmā</a:t>
            </a:r>
            <a:endParaRPr kumimoji="0" lang="lv-LV" sz="1500" b="0" i="0" u="none" strike="noStrike" kern="1200" cap="none" normalizeH="0" noProof="0" dirty="0">
              <a:ln>
                <a:noFill/>
              </a:ln>
              <a:solidFill>
                <a:srgbClr val="000066"/>
              </a:solidFill>
              <a:effectLst/>
              <a:uLnTx/>
              <a:uFillTx/>
              <a:ea typeface="Verdana" panose="020B0604030504040204" pitchFamily="34" charset="0"/>
              <a:cs typeface="Libre Franklin"/>
            </a:endParaRPr>
          </a:p>
        </p:txBody>
      </p:sp>
      <p:sp>
        <p:nvSpPr>
          <p:cNvPr id="5" name="TextBox 3">
            <a:extLst>
              <a:ext uri="{FF2B5EF4-FFF2-40B4-BE49-F238E27FC236}">
                <a16:creationId xmlns:a16="http://schemas.microsoft.com/office/drawing/2014/main" id="{BD5DBBAC-4F3A-F0B3-D00D-94ECC04212F8}"/>
              </a:ext>
            </a:extLst>
          </p:cNvPr>
          <p:cNvSpPr txBox="1"/>
          <p:nvPr/>
        </p:nvSpPr>
        <p:spPr>
          <a:xfrm>
            <a:off x="1117212" y="5800439"/>
            <a:ext cx="10264234" cy="556050"/>
          </a:xfrm>
          <a:prstGeom prst="rect">
            <a:avLst/>
          </a:prstGeom>
        </p:spPr>
        <p:txBody>
          <a:bodyPr wrap="square" lIns="0" tIns="0" rIns="0" bIns="0" rtlCol="0" anchor="t">
            <a:spAutoFit/>
          </a:bodyPr>
          <a:lstStyle/>
          <a:p>
            <a:pPr marL="0" marR="0" lvl="0" indent="0" algn="ctr" defTabSz="609660" rtl="0" eaLnBrk="0" fontAlgn="base" latinLnBrk="0" hangingPunct="0">
              <a:lnSpc>
                <a:spcPts val="2333"/>
              </a:lnSpc>
              <a:spcBef>
                <a:spcPct val="0"/>
              </a:spcBef>
              <a:spcAft>
                <a:spcPct val="0"/>
              </a:spcAft>
              <a:buClrTx/>
              <a:buSzTx/>
              <a:buFontTx/>
              <a:buNone/>
              <a:tabLst/>
              <a:defRPr/>
            </a:pPr>
            <a:r>
              <a:rPr kumimoji="0" lang="lv-LV" sz="1500" b="1" i="0" u="none" strike="noStrike" kern="1200" cap="none" normalizeH="0" noProof="0" dirty="0">
                <a:ln>
                  <a:noFill/>
                </a:ln>
                <a:gradFill>
                  <a:gsLst>
                    <a:gs pos="0">
                      <a:srgbClr val="840B55"/>
                    </a:gs>
                    <a:gs pos="51000">
                      <a:srgbClr val="69478C"/>
                    </a:gs>
                    <a:gs pos="100000">
                      <a:srgbClr val="E3002B"/>
                    </a:gs>
                  </a:gsLst>
                  <a:lin ang="3000000" scaled="0"/>
                </a:gradFill>
                <a:effectLst/>
                <a:uLnTx/>
                <a:uFillTx/>
                <a:latin typeface="Verdana"/>
                <a:ea typeface="Open Sauce Bold"/>
                <a:cs typeface="Open Sauce Bold"/>
                <a:sym typeface="Open Sauce Bold"/>
              </a:rPr>
              <a:t>Vienota digitāla platforma budžeta dzīves ciklam –</a:t>
            </a:r>
          </a:p>
          <a:p>
            <a:pPr marL="0" marR="0" lvl="0" indent="0" algn="ctr" defTabSz="609660" rtl="0" eaLnBrk="0" fontAlgn="base" latinLnBrk="0" hangingPunct="0">
              <a:lnSpc>
                <a:spcPts val="2333"/>
              </a:lnSpc>
              <a:spcBef>
                <a:spcPct val="0"/>
              </a:spcBef>
              <a:spcAft>
                <a:spcPct val="0"/>
              </a:spcAft>
              <a:buClrTx/>
              <a:buSzTx/>
              <a:buFontTx/>
              <a:buNone/>
              <a:tabLst/>
              <a:defRPr/>
            </a:pPr>
            <a:r>
              <a:rPr kumimoji="0" lang="lv-LV" sz="1500" b="0" i="0" u="none" strike="noStrike" kern="1200" cap="none" normalizeH="0" noProof="0" dirty="0">
                <a:ln>
                  <a:noFill/>
                </a:ln>
                <a:solidFill>
                  <a:srgbClr val="000066"/>
                </a:solidFill>
                <a:effectLst/>
                <a:uLnTx/>
                <a:uFillTx/>
                <a:latin typeface="Verdana"/>
                <a:ea typeface="Open Sauce Bold"/>
                <a:cs typeface="Open Sauce Bold"/>
                <a:sym typeface="Open Sauce Bold"/>
              </a:rPr>
              <a:t>no sākotnējās plānošanas līdz izpildes kontrolei</a:t>
            </a:r>
          </a:p>
        </p:txBody>
      </p:sp>
      <p:sp>
        <p:nvSpPr>
          <p:cNvPr id="7" name="Freeform 20">
            <a:extLst>
              <a:ext uri="{FF2B5EF4-FFF2-40B4-BE49-F238E27FC236}">
                <a16:creationId xmlns:a16="http://schemas.microsoft.com/office/drawing/2014/main" id="{735AD0DD-9644-8AF9-6F25-AD50655AB81D}"/>
              </a:ext>
            </a:extLst>
          </p:cNvPr>
          <p:cNvSpPr/>
          <p:nvPr/>
        </p:nvSpPr>
        <p:spPr>
          <a:xfrm>
            <a:off x="1113217" y="2804971"/>
            <a:ext cx="2717191" cy="1103473"/>
          </a:xfrm>
          <a:custGeom>
            <a:avLst/>
            <a:gdLst/>
            <a:ahLst/>
            <a:cxnLst/>
            <a:rect l="l" t="t" r="r" b="b"/>
            <a:pathLst>
              <a:path w="927773" h="376776">
                <a:moveTo>
                  <a:pt x="39889" y="0"/>
                </a:moveTo>
                <a:lnTo>
                  <a:pt x="887884" y="0"/>
                </a:lnTo>
                <a:cubicBezTo>
                  <a:pt x="898463" y="0"/>
                  <a:pt x="908609" y="4203"/>
                  <a:pt x="916090" y="11683"/>
                </a:cubicBezTo>
                <a:cubicBezTo>
                  <a:pt x="923570" y="19164"/>
                  <a:pt x="927773" y="29310"/>
                  <a:pt x="927773" y="39889"/>
                </a:cubicBezTo>
                <a:lnTo>
                  <a:pt x="927773" y="336887"/>
                </a:lnTo>
                <a:cubicBezTo>
                  <a:pt x="927773" y="347466"/>
                  <a:pt x="923570" y="357612"/>
                  <a:pt x="916090" y="365093"/>
                </a:cubicBezTo>
                <a:cubicBezTo>
                  <a:pt x="908609" y="372573"/>
                  <a:pt x="898463" y="376776"/>
                  <a:pt x="887884" y="376776"/>
                </a:cubicBezTo>
                <a:lnTo>
                  <a:pt x="39889" y="376776"/>
                </a:lnTo>
                <a:cubicBezTo>
                  <a:pt x="29310" y="376776"/>
                  <a:pt x="19164" y="372573"/>
                  <a:pt x="11683" y="365093"/>
                </a:cubicBezTo>
                <a:cubicBezTo>
                  <a:pt x="4203" y="357612"/>
                  <a:pt x="0" y="347466"/>
                  <a:pt x="0" y="336887"/>
                </a:cubicBezTo>
                <a:lnTo>
                  <a:pt x="0" y="39889"/>
                </a:lnTo>
                <a:cubicBezTo>
                  <a:pt x="0" y="29310"/>
                  <a:pt x="4203" y="19164"/>
                  <a:pt x="11683" y="11683"/>
                </a:cubicBezTo>
                <a:cubicBezTo>
                  <a:pt x="19164" y="4203"/>
                  <a:pt x="29310" y="0"/>
                  <a:pt x="39889" y="0"/>
                </a:cubicBezTo>
                <a:close/>
              </a:path>
            </a:pathLst>
          </a:custGeom>
          <a:ln w="28575" cap="rnd">
            <a:solidFill>
              <a:srgbClr val="01427A"/>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8" name="Freeform 24">
            <a:extLst>
              <a:ext uri="{FF2B5EF4-FFF2-40B4-BE49-F238E27FC236}">
                <a16:creationId xmlns:a16="http://schemas.microsoft.com/office/drawing/2014/main" id="{97E50BA2-1D0A-0381-7BA7-34F07335712E}"/>
              </a:ext>
            </a:extLst>
          </p:cNvPr>
          <p:cNvSpPr/>
          <p:nvPr/>
        </p:nvSpPr>
        <p:spPr>
          <a:xfrm>
            <a:off x="4066020" y="2804971"/>
            <a:ext cx="4066347" cy="1103473"/>
          </a:xfrm>
          <a:custGeom>
            <a:avLst/>
            <a:gdLst/>
            <a:ahLst/>
            <a:cxnLst/>
            <a:rect l="l" t="t" r="r" b="b"/>
            <a:pathLst>
              <a:path w="1388436" h="376776">
                <a:moveTo>
                  <a:pt x="26655" y="0"/>
                </a:moveTo>
                <a:lnTo>
                  <a:pt x="1361782" y="0"/>
                </a:lnTo>
                <a:cubicBezTo>
                  <a:pt x="1376502" y="0"/>
                  <a:pt x="1388436" y="11934"/>
                  <a:pt x="1388436" y="26655"/>
                </a:cubicBezTo>
                <a:lnTo>
                  <a:pt x="1388436" y="350121"/>
                </a:lnTo>
                <a:cubicBezTo>
                  <a:pt x="1388436" y="357191"/>
                  <a:pt x="1385628" y="363970"/>
                  <a:pt x="1380629" y="368969"/>
                </a:cubicBezTo>
                <a:cubicBezTo>
                  <a:pt x="1375630" y="373968"/>
                  <a:pt x="1368851" y="376776"/>
                  <a:pt x="1361782" y="376776"/>
                </a:cubicBezTo>
                <a:lnTo>
                  <a:pt x="26655" y="376776"/>
                </a:lnTo>
                <a:cubicBezTo>
                  <a:pt x="19585" y="376776"/>
                  <a:pt x="12806" y="373968"/>
                  <a:pt x="7807" y="368969"/>
                </a:cubicBezTo>
                <a:cubicBezTo>
                  <a:pt x="2808" y="363970"/>
                  <a:pt x="0" y="357191"/>
                  <a:pt x="0" y="350121"/>
                </a:cubicBezTo>
                <a:lnTo>
                  <a:pt x="0" y="26655"/>
                </a:lnTo>
                <a:cubicBezTo>
                  <a:pt x="0" y="19585"/>
                  <a:pt x="2808" y="12806"/>
                  <a:pt x="7807" y="7807"/>
                </a:cubicBezTo>
                <a:cubicBezTo>
                  <a:pt x="12806" y="2808"/>
                  <a:pt x="19585" y="0"/>
                  <a:pt x="26655" y="0"/>
                </a:cubicBezTo>
                <a:close/>
              </a:path>
            </a:pathLst>
          </a:custGeom>
          <a:ln w="28575" cap="rnd">
            <a:solidFill>
              <a:srgbClr val="01427A"/>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9" name="Freeform 28">
            <a:extLst>
              <a:ext uri="{FF2B5EF4-FFF2-40B4-BE49-F238E27FC236}">
                <a16:creationId xmlns:a16="http://schemas.microsoft.com/office/drawing/2014/main" id="{A456ACAD-6991-9B03-A2B9-CC883051EDF9}"/>
              </a:ext>
            </a:extLst>
          </p:cNvPr>
          <p:cNvSpPr/>
          <p:nvPr/>
        </p:nvSpPr>
        <p:spPr>
          <a:xfrm>
            <a:off x="3659930" y="2651447"/>
            <a:ext cx="340186" cy="340186"/>
          </a:xfrm>
          <a:prstGeom prst="diamond">
            <a:avLst/>
          </a:prstGeom>
          <a:gradFill>
            <a:gsLst>
              <a:gs pos="0">
                <a:srgbClr val="69478C"/>
              </a:gs>
              <a:gs pos="50000">
                <a:srgbClr val="840B55"/>
              </a:gs>
              <a:gs pos="100000">
                <a:srgbClr val="E5002B"/>
              </a:gs>
            </a:gsLst>
            <a:lin ang="1800000" scaled="0"/>
          </a:gra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10" name="Freeform 29">
            <a:extLst>
              <a:ext uri="{FF2B5EF4-FFF2-40B4-BE49-F238E27FC236}">
                <a16:creationId xmlns:a16="http://schemas.microsoft.com/office/drawing/2014/main" id="{8C50C4FE-C73E-F4C8-2C56-EB389FE9DA40}"/>
              </a:ext>
            </a:extLst>
          </p:cNvPr>
          <p:cNvSpPr/>
          <p:nvPr/>
        </p:nvSpPr>
        <p:spPr>
          <a:xfrm>
            <a:off x="7962274" y="2642826"/>
            <a:ext cx="340186" cy="340186"/>
          </a:xfrm>
          <a:prstGeom prst="diamond">
            <a:avLst/>
          </a:prstGeom>
          <a:gradFill>
            <a:gsLst>
              <a:gs pos="0">
                <a:srgbClr val="69478C"/>
              </a:gs>
              <a:gs pos="50000">
                <a:srgbClr val="840B55"/>
              </a:gs>
              <a:gs pos="100000">
                <a:srgbClr val="E5002B"/>
              </a:gs>
            </a:gsLst>
            <a:lin ang="1800000" scaled="0"/>
          </a:gra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11" name="TextBox 31">
            <a:extLst>
              <a:ext uri="{FF2B5EF4-FFF2-40B4-BE49-F238E27FC236}">
                <a16:creationId xmlns:a16="http://schemas.microsoft.com/office/drawing/2014/main" id="{969FE10A-A524-9536-491C-E868C57ED9D8}"/>
              </a:ext>
            </a:extLst>
          </p:cNvPr>
          <p:cNvSpPr txBox="1"/>
          <p:nvPr/>
        </p:nvSpPr>
        <p:spPr>
          <a:xfrm>
            <a:off x="1234608" y="3010641"/>
            <a:ext cx="2473641" cy="538609"/>
          </a:xfrm>
          <a:prstGeom prst="rect">
            <a:avLst/>
          </a:prstGeom>
        </p:spPr>
        <p:txBody>
          <a:bodyPr lIns="0" tIns="0" rIns="0" bIns="0" rtlCol="0" anchor="t">
            <a:spAutoFit/>
          </a:bodyPr>
          <a:lstStyle/>
          <a:p>
            <a:pPr marL="0" marR="0" lvl="0" indent="0" algn="ctr" defTabSz="609630" rtl="0" eaLnBrk="1" fontAlgn="auto" latinLnBrk="0" hangingPunct="1">
              <a:lnSpc>
                <a:spcPts val="2147"/>
              </a:lnSpc>
              <a:spcBef>
                <a:spcPts val="0"/>
              </a:spcBef>
              <a:spcAft>
                <a:spcPts val="0"/>
              </a:spcAft>
              <a:buClrTx/>
              <a:buSzTx/>
              <a:buFontTx/>
              <a:buNone/>
              <a:tabLst/>
              <a:defRPr/>
            </a:pPr>
            <a:r>
              <a:rPr kumimoji="0" lang="lv-LV" sz="1500" b="1" i="0" u="none" strike="noStrike" kern="1200" cap="none" normalizeH="0" noProof="0" dirty="0">
                <a:ln>
                  <a:noFill/>
                </a:ln>
                <a:solidFill>
                  <a:srgbClr val="000066"/>
                </a:solidFill>
                <a:effectLst/>
                <a:uLnTx/>
                <a:uFillTx/>
                <a:ea typeface="Verdana" panose="020B0604030504040204" pitchFamily="34" charset="0"/>
                <a:cs typeface="Montserrat Bold"/>
                <a:sym typeface="Montserrat Bold"/>
              </a:rPr>
              <a:t>Iestāžu detalizētu budžeta plānošanu</a:t>
            </a:r>
            <a:endParaRPr kumimoji="0" lang="lv-LV" sz="1500" b="1" i="0" u="none" strike="noStrike" kern="1200" cap="none" normalizeH="0" noProof="0" dirty="0">
              <a:ln>
                <a:noFill/>
              </a:ln>
              <a:solidFill>
                <a:srgbClr val="000066"/>
              </a:solidFill>
              <a:effectLst/>
              <a:uLnTx/>
              <a:uFillTx/>
              <a:ea typeface="Verdana" panose="020B0604030504040204" pitchFamily="34" charset="0"/>
              <a:cs typeface="Montserrat Bold"/>
            </a:endParaRPr>
          </a:p>
        </p:txBody>
      </p:sp>
      <p:sp>
        <p:nvSpPr>
          <p:cNvPr id="12" name="TextBox 32">
            <a:extLst>
              <a:ext uri="{FF2B5EF4-FFF2-40B4-BE49-F238E27FC236}">
                <a16:creationId xmlns:a16="http://schemas.microsoft.com/office/drawing/2014/main" id="{297FE9D2-C058-B9A8-691D-5287C994B08D}"/>
              </a:ext>
            </a:extLst>
          </p:cNvPr>
          <p:cNvSpPr txBox="1"/>
          <p:nvPr/>
        </p:nvSpPr>
        <p:spPr>
          <a:xfrm>
            <a:off x="4189407" y="3038858"/>
            <a:ext cx="3726429" cy="538609"/>
          </a:xfrm>
          <a:prstGeom prst="rect">
            <a:avLst/>
          </a:prstGeom>
        </p:spPr>
        <p:txBody>
          <a:bodyPr lIns="0" tIns="0" rIns="0" bIns="0" rtlCol="0" anchor="t">
            <a:spAutoFit/>
          </a:bodyPr>
          <a:lstStyle/>
          <a:p>
            <a:pPr marL="0" marR="0" lvl="0" indent="0" algn="ctr" defTabSz="609630" rtl="0" eaLnBrk="1" fontAlgn="auto" latinLnBrk="0" hangingPunct="1">
              <a:lnSpc>
                <a:spcPts val="2147"/>
              </a:lnSpc>
              <a:spcBef>
                <a:spcPts val="0"/>
              </a:spcBef>
              <a:spcAft>
                <a:spcPts val="0"/>
              </a:spcAft>
              <a:buClrTx/>
              <a:buSzTx/>
              <a:buFontTx/>
              <a:buNone/>
              <a:tabLst/>
              <a:defRPr/>
            </a:pPr>
            <a:r>
              <a:rPr kumimoji="0" lang="lv-LV" sz="1500" b="1" i="0" u="none" strike="noStrike" kern="1200" cap="none" normalizeH="0" noProof="0" dirty="0">
                <a:ln>
                  <a:noFill/>
                </a:ln>
                <a:solidFill>
                  <a:srgbClr val="000066"/>
                </a:solidFill>
                <a:effectLst/>
                <a:uLnTx/>
                <a:uFillTx/>
                <a:ea typeface="Verdana" panose="020B0604030504040204" pitchFamily="34" charset="0"/>
                <a:cs typeface="Montserrat Bold"/>
                <a:sym typeface="Montserrat Bold"/>
              </a:rPr>
              <a:t>Vidēja termiņa budžeta sagatavošanu</a:t>
            </a:r>
          </a:p>
        </p:txBody>
      </p:sp>
      <p:sp>
        <p:nvSpPr>
          <p:cNvPr id="13" name="Freeform 24">
            <a:extLst>
              <a:ext uri="{FF2B5EF4-FFF2-40B4-BE49-F238E27FC236}">
                <a16:creationId xmlns:a16="http://schemas.microsoft.com/office/drawing/2014/main" id="{4FB6B10F-654D-383E-B275-395A4225FE89}"/>
              </a:ext>
            </a:extLst>
          </p:cNvPr>
          <p:cNvSpPr/>
          <p:nvPr/>
        </p:nvSpPr>
        <p:spPr>
          <a:xfrm>
            <a:off x="4102414" y="4368836"/>
            <a:ext cx="4066347" cy="1103473"/>
          </a:xfrm>
          <a:custGeom>
            <a:avLst/>
            <a:gdLst/>
            <a:ahLst/>
            <a:cxnLst/>
            <a:rect l="l" t="t" r="r" b="b"/>
            <a:pathLst>
              <a:path w="1388436" h="376776">
                <a:moveTo>
                  <a:pt x="26655" y="0"/>
                </a:moveTo>
                <a:lnTo>
                  <a:pt x="1361782" y="0"/>
                </a:lnTo>
                <a:cubicBezTo>
                  <a:pt x="1376502" y="0"/>
                  <a:pt x="1388436" y="11934"/>
                  <a:pt x="1388436" y="26655"/>
                </a:cubicBezTo>
                <a:lnTo>
                  <a:pt x="1388436" y="350121"/>
                </a:lnTo>
                <a:cubicBezTo>
                  <a:pt x="1388436" y="357191"/>
                  <a:pt x="1385628" y="363970"/>
                  <a:pt x="1380629" y="368969"/>
                </a:cubicBezTo>
                <a:cubicBezTo>
                  <a:pt x="1375630" y="373968"/>
                  <a:pt x="1368851" y="376776"/>
                  <a:pt x="1361782" y="376776"/>
                </a:cubicBezTo>
                <a:lnTo>
                  <a:pt x="26655" y="376776"/>
                </a:lnTo>
                <a:cubicBezTo>
                  <a:pt x="19585" y="376776"/>
                  <a:pt x="12806" y="373968"/>
                  <a:pt x="7807" y="368969"/>
                </a:cubicBezTo>
                <a:cubicBezTo>
                  <a:pt x="2808" y="363970"/>
                  <a:pt x="0" y="357191"/>
                  <a:pt x="0" y="350121"/>
                </a:cubicBezTo>
                <a:lnTo>
                  <a:pt x="0" y="26655"/>
                </a:lnTo>
                <a:cubicBezTo>
                  <a:pt x="0" y="19585"/>
                  <a:pt x="2808" y="12806"/>
                  <a:pt x="7807" y="7807"/>
                </a:cubicBezTo>
                <a:cubicBezTo>
                  <a:pt x="12806" y="2808"/>
                  <a:pt x="19585" y="0"/>
                  <a:pt x="26655" y="0"/>
                </a:cubicBezTo>
                <a:close/>
              </a:path>
            </a:pathLst>
          </a:custGeom>
          <a:ln w="28575" cap="rnd">
            <a:solidFill>
              <a:srgbClr val="01427A"/>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14" name="Freeform 28">
            <a:extLst>
              <a:ext uri="{FF2B5EF4-FFF2-40B4-BE49-F238E27FC236}">
                <a16:creationId xmlns:a16="http://schemas.microsoft.com/office/drawing/2014/main" id="{07C11C14-0767-7E83-49C4-D8821A06E564}"/>
              </a:ext>
            </a:extLst>
          </p:cNvPr>
          <p:cNvSpPr/>
          <p:nvPr/>
        </p:nvSpPr>
        <p:spPr>
          <a:xfrm>
            <a:off x="3673566" y="4213633"/>
            <a:ext cx="340186" cy="340186"/>
          </a:xfrm>
          <a:prstGeom prst="diamond">
            <a:avLst/>
          </a:prstGeom>
          <a:gradFill>
            <a:gsLst>
              <a:gs pos="0">
                <a:srgbClr val="69478C"/>
              </a:gs>
              <a:gs pos="50000">
                <a:srgbClr val="840B55"/>
              </a:gs>
              <a:gs pos="100000">
                <a:srgbClr val="E5002B"/>
              </a:gs>
            </a:gsLst>
            <a:lin ang="1800000" scaled="0"/>
          </a:gra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15" name="Freeform 29">
            <a:extLst>
              <a:ext uri="{FF2B5EF4-FFF2-40B4-BE49-F238E27FC236}">
                <a16:creationId xmlns:a16="http://schemas.microsoft.com/office/drawing/2014/main" id="{DFF1F043-7005-8CC4-F527-8AE8CA62B4D0}"/>
              </a:ext>
            </a:extLst>
          </p:cNvPr>
          <p:cNvSpPr/>
          <p:nvPr/>
        </p:nvSpPr>
        <p:spPr>
          <a:xfrm>
            <a:off x="7998668" y="4198743"/>
            <a:ext cx="340186" cy="340186"/>
          </a:xfrm>
          <a:prstGeom prst="diamond">
            <a:avLst/>
          </a:prstGeom>
          <a:gradFill>
            <a:gsLst>
              <a:gs pos="0">
                <a:srgbClr val="69478C"/>
              </a:gs>
              <a:gs pos="50000">
                <a:srgbClr val="840B55"/>
              </a:gs>
              <a:gs pos="100000">
                <a:srgbClr val="E5002B"/>
              </a:gs>
            </a:gsLst>
            <a:lin ang="1800000" scaled="0"/>
          </a:gra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16" name="TextBox 31">
            <a:extLst>
              <a:ext uri="{FF2B5EF4-FFF2-40B4-BE49-F238E27FC236}">
                <a16:creationId xmlns:a16="http://schemas.microsoft.com/office/drawing/2014/main" id="{C6D50879-805E-551C-D258-99E4B49163DF}"/>
              </a:ext>
            </a:extLst>
          </p:cNvPr>
          <p:cNvSpPr txBox="1"/>
          <p:nvPr/>
        </p:nvSpPr>
        <p:spPr>
          <a:xfrm>
            <a:off x="1271385" y="4626344"/>
            <a:ext cx="2473641" cy="538609"/>
          </a:xfrm>
          <a:prstGeom prst="rect">
            <a:avLst/>
          </a:prstGeom>
        </p:spPr>
        <p:txBody>
          <a:bodyPr lIns="0" tIns="0" rIns="0" bIns="0" rtlCol="0" anchor="t">
            <a:spAutoFit/>
          </a:bodyPr>
          <a:lstStyle/>
          <a:p>
            <a:pPr marL="0" marR="0" lvl="0" indent="0" algn="ctr" defTabSz="609630" rtl="0" eaLnBrk="1" fontAlgn="auto" latinLnBrk="0" hangingPunct="1">
              <a:lnSpc>
                <a:spcPts val="2147"/>
              </a:lnSpc>
              <a:spcBef>
                <a:spcPts val="0"/>
              </a:spcBef>
              <a:spcAft>
                <a:spcPts val="0"/>
              </a:spcAft>
              <a:buClrTx/>
              <a:buSzTx/>
              <a:buFontTx/>
              <a:buNone/>
              <a:tabLst/>
              <a:defRPr/>
            </a:pPr>
            <a:r>
              <a:rPr kumimoji="0" lang="lv-LV" sz="1500" b="1" i="0" u="none" strike="noStrike" kern="1200" cap="none" normalizeH="0" noProof="0" dirty="0">
                <a:ln>
                  <a:noFill/>
                </a:ln>
                <a:solidFill>
                  <a:srgbClr val="000066"/>
                </a:solidFill>
                <a:effectLst/>
                <a:uLnTx/>
                <a:uFillTx/>
                <a:ea typeface="Verdana" panose="020B0604030504040204" pitchFamily="34" charset="0"/>
                <a:cs typeface="Montserrat Bold"/>
                <a:sym typeface="Montserrat Bold"/>
              </a:rPr>
              <a:t>Izmaiņu vadību gada laikā</a:t>
            </a:r>
          </a:p>
        </p:txBody>
      </p:sp>
      <p:sp>
        <p:nvSpPr>
          <p:cNvPr id="17" name="TextBox 32">
            <a:extLst>
              <a:ext uri="{FF2B5EF4-FFF2-40B4-BE49-F238E27FC236}">
                <a16:creationId xmlns:a16="http://schemas.microsoft.com/office/drawing/2014/main" id="{FDB1E022-C159-F6E3-F69A-B2C0E2919B7C}"/>
              </a:ext>
            </a:extLst>
          </p:cNvPr>
          <p:cNvSpPr txBox="1"/>
          <p:nvPr/>
        </p:nvSpPr>
        <p:spPr>
          <a:xfrm>
            <a:off x="4307135" y="4553819"/>
            <a:ext cx="3726429" cy="538609"/>
          </a:xfrm>
          <a:prstGeom prst="rect">
            <a:avLst/>
          </a:prstGeom>
        </p:spPr>
        <p:txBody>
          <a:bodyPr lIns="0" tIns="0" rIns="0" bIns="0" rtlCol="0" anchor="t">
            <a:spAutoFit/>
          </a:bodyPr>
          <a:lstStyle/>
          <a:p>
            <a:pPr marL="0" marR="0" lvl="0" indent="0" algn="ctr" defTabSz="609630" rtl="0" eaLnBrk="1" fontAlgn="auto" latinLnBrk="0" hangingPunct="1">
              <a:lnSpc>
                <a:spcPts val="2147"/>
              </a:lnSpc>
              <a:spcBef>
                <a:spcPts val="0"/>
              </a:spcBef>
              <a:spcAft>
                <a:spcPts val="0"/>
              </a:spcAft>
              <a:buClrTx/>
              <a:buSzTx/>
              <a:buFontTx/>
              <a:buNone/>
              <a:tabLst/>
              <a:defRPr/>
            </a:pPr>
            <a:r>
              <a:rPr kumimoji="0" lang="lv-LV" sz="1500" b="1" i="0" u="none" strike="noStrike" kern="1200" cap="none" normalizeH="0" noProof="0" dirty="0">
                <a:ln>
                  <a:noFill/>
                </a:ln>
                <a:solidFill>
                  <a:srgbClr val="000066"/>
                </a:solidFill>
                <a:effectLst/>
                <a:uLnTx/>
                <a:uFillTx/>
                <a:ea typeface="Verdana" panose="020B0604030504040204" pitchFamily="34" charset="0"/>
                <a:cs typeface="Montserrat Bold"/>
                <a:sym typeface="Montserrat Bold"/>
              </a:rPr>
              <a:t>Resoru un valsts līmeņa saskaņošanas procesus</a:t>
            </a:r>
          </a:p>
        </p:txBody>
      </p:sp>
      <p:sp>
        <p:nvSpPr>
          <p:cNvPr id="18" name="Freeform 20">
            <a:extLst>
              <a:ext uri="{FF2B5EF4-FFF2-40B4-BE49-F238E27FC236}">
                <a16:creationId xmlns:a16="http://schemas.microsoft.com/office/drawing/2014/main" id="{A1E2FE9E-2BBE-10A1-D920-70E4561B7B86}"/>
              </a:ext>
            </a:extLst>
          </p:cNvPr>
          <p:cNvSpPr/>
          <p:nvPr/>
        </p:nvSpPr>
        <p:spPr>
          <a:xfrm>
            <a:off x="8637834" y="2782930"/>
            <a:ext cx="2717191" cy="1103473"/>
          </a:xfrm>
          <a:custGeom>
            <a:avLst/>
            <a:gdLst/>
            <a:ahLst/>
            <a:cxnLst/>
            <a:rect l="l" t="t" r="r" b="b"/>
            <a:pathLst>
              <a:path w="927773" h="376776">
                <a:moveTo>
                  <a:pt x="39889" y="0"/>
                </a:moveTo>
                <a:lnTo>
                  <a:pt x="887884" y="0"/>
                </a:lnTo>
                <a:cubicBezTo>
                  <a:pt x="898463" y="0"/>
                  <a:pt x="908609" y="4203"/>
                  <a:pt x="916090" y="11683"/>
                </a:cubicBezTo>
                <a:cubicBezTo>
                  <a:pt x="923570" y="19164"/>
                  <a:pt x="927773" y="29310"/>
                  <a:pt x="927773" y="39889"/>
                </a:cubicBezTo>
                <a:lnTo>
                  <a:pt x="927773" y="336887"/>
                </a:lnTo>
                <a:cubicBezTo>
                  <a:pt x="927773" y="347466"/>
                  <a:pt x="923570" y="357612"/>
                  <a:pt x="916090" y="365093"/>
                </a:cubicBezTo>
                <a:cubicBezTo>
                  <a:pt x="908609" y="372573"/>
                  <a:pt x="898463" y="376776"/>
                  <a:pt x="887884" y="376776"/>
                </a:cubicBezTo>
                <a:lnTo>
                  <a:pt x="39889" y="376776"/>
                </a:lnTo>
                <a:cubicBezTo>
                  <a:pt x="29310" y="376776"/>
                  <a:pt x="19164" y="372573"/>
                  <a:pt x="11683" y="365093"/>
                </a:cubicBezTo>
                <a:cubicBezTo>
                  <a:pt x="4203" y="357612"/>
                  <a:pt x="0" y="347466"/>
                  <a:pt x="0" y="336887"/>
                </a:cubicBezTo>
                <a:lnTo>
                  <a:pt x="0" y="39889"/>
                </a:lnTo>
                <a:cubicBezTo>
                  <a:pt x="0" y="29310"/>
                  <a:pt x="4203" y="19164"/>
                  <a:pt x="11683" y="11683"/>
                </a:cubicBezTo>
                <a:cubicBezTo>
                  <a:pt x="19164" y="4203"/>
                  <a:pt x="29310" y="0"/>
                  <a:pt x="39889" y="0"/>
                </a:cubicBezTo>
                <a:close/>
              </a:path>
            </a:pathLst>
          </a:custGeom>
          <a:ln w="28575" cap="rnd">
            <a:solidFill>
              <a:srgbClr val="01427A"/>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19" name="Freeform 28">
            <a:extLst>
              <a:ext uri="{FF2B5EF4-FFF2-40B4-BE49-F238E27FC236}">
                <a16:creationId xmlns:a16="http://schemas.microsoft.com/office/drawing/2014/main" id="{CB7C1A95-6484-F7E5-607E-267B95F39247}"/>
              </a:ext>
            </a:extLst>
          </p:cNvPr>
          <p:cNvSpPr/>
          <p:nvPr/>
        </p:nvSpPr>
        <p:spPr>
          <a:xfrm>
            <a:off x="11196322" y="2604630"/>
            <a:ext cx="340186" cy="340186"/>
          </a:xfrm>
          <a:prstGeom prst="diamond">
            <a:avLst/>
          </a:prstGeom>
          <a:gradFill>
            <a:gsLst>
              <a:gs pos="0">
                <a:srgbClr val="69478C"/>
              </a:gs>
              <a:gs pos="50000">
                <a:srgbClr val="840B55"/>
              </a:gs>
              <a:gs pos="100000">
                <a:srgbClr val="E5002B"/>
              </a:gs>
            </a:gsLst>
            <a:lin ang="1800000" scaled="0"/>
          </a:gra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0" name="TextBox 31">
            <a:extLst>
              <a:ext uri="{FF2B5EF4-FFF2-40B4-BE49-F238E27FC236}">
                <a16:creationId xmlns:a16="http://schemas.microsoft.com/office/drawing/2014/main" id="{AC4AD84D-3165-60FD-6D72-7D054F26ED62}"/>
              </a:ext>
            </a:extLst>
          </p:cNvPr>
          <p:cNvSpPr txBox="1"/>
          <p:nvPr/>
        </p:nvSpPr>
        <p:spPr>
          <a:xfrm>
            <a:off x="8781649" y="3162394"/>
            <a:ext cx="2473641" cy="269304"/>
          </a:xfrm>
          <a:prstGeom prst="rect">
            <a:avLst/>
          </a:prstGeom>
        </p:spPr>
        <p:txBody>
          <a:bodyPr lIns="0" tIns="0" rIns="0" bIns="0" rtlCol="0" anchor="t">
            <a:spAutoFit/>
          </a:bodyPr>
          <a:lstStyle/>
          <a:p>
            <a:pPr marL="0" marR="0" lvl="0" indent="0" algn="ctr" defTabSz="609630" rtl="0" eaLnBrk="1" fontAlgn="auto" latinLnBrk="0" hangingPunct="1">
              <a:lnSpc>
                <a:spcPts val="2147"/>
              </a:lnSpc>
              <a:spcBef>
                <a:spcPts val="0"/>
              </a:spcBef>
              <a:spcAft>
                <a:spcPts val="0"/>
              </a:spcAft>
              <a:buClrTx/>
              <a:buSzTx/>
              <a:buFontTx/>
              <a:buNone/>
              <a:tabLst/>
              <a:defRPr/>
            </a:pPr>
            <a:r>
              <a:rPr kumimoji="0" lang="lv-LV" sz="1500" b="1" i="0" u="none" strike="noStrike" kern="1200" cap="none" normalizeH="0" noProof="0" dirty="0">
                <a:ln>
                  <a:noFill/>
                </a:ln>
                <a:solidFill>
                  <a:srgbClr val="000066"/>
                </a:solidFill>
                <a:effectLst/>
                <a:uLnTx/>
                <a:uFillTx/>
                <a:ea typeface="Verdana" panose="020B0604030504040204" pitchFamily="34" charset="0"/>
                <a:cs typeface="Montserrat Bold"/>
                <a:sym typeface="Montserrat Bold"/>
              </a:rPr>
              <a:t>Tāmju izveidi</a:t>
            </a:r>
          </a:p>
        </p:txBody>
      </p:sp>
      <p:sp>
        <p:nvSpPr>
          <p:cNvPr id="21" name="Freeform 20">
            <a:extLst>
              <a:ext uri="{FF2B5EF4-FFF2-40B4-BE49-F238E27FC236}">
                <a16:creationId xmlns:a16="http://schemas.microsoft.com/office/drawing/2014/main" id="{34434E34-3E93-4606-5828-85C3E04212AA}"/>
              </a:ext>
            </a:extLst>
          </p:cNvPr>
          <p:cNvSpPr/>
          <p:nvPr/>
        </p:nvSpPr>
        <p:spPr>
          <a:xfrm>
            <a:off x="8659875" y="4360254"/>
            <a:ext cx="2717191" cy="1103473"/>
          </a:xfrm>
          <a:custGeom>
            <a:avLst/>
            <a:gdLst/>
            <a:ahLst/>
            <a:cxnLst/>
            <a:rect l="l" t="t" r="r" b="b"/>
            <a:pathLst>
              <a:path w="927773" h="376776">
                <a:moveTo>
                  <a:pt x="39889" y="0"/>
                </a:moveTo>
                <a:lnTo>
                  <a:pt x="887884" y="0"/>
                </a:lnTo>
                <a:cubicBezTo>
                  <a:pt x="898463" y="0"/>
                  <a:pt x="908609" y="4203"/>
                  <a:pt x="916090" y="11683"/>
                </a:cubicBezTo>
                <a:cubicBezTo>
                  <a:pt x="923570" y="19164"/>
                  <a:pt x="927773" y="29310"/>
                  <a:pt x="927773" y="39889"/>
                </a:cubicBezTo>
                <a:lnTo>
                  <a:pt x="927773" y="336887"/>
                </a:lnTo>
                <a:cubicBezTo>
                  <a:pt x="927773" y="347466"/>
                  <a:pt x="923570" y="357612"/>
                  <a:pt x="916090" y="365093"/>
                </a:cubicBezTo>
                <a:cubicBezTo>
                  <a:pt x="908609" y="372573"/>
                  <a:pt x="898463" y="376776"/>
                  <a:pt x="887884" y="376776"/>
                </a:cubicBezTo>
                <a:lnTo>
                  <a:pt x="39889" y="376776"/>
                </a:lnTo>
                <a:cubicBezTo>
                  <a:pt x="29310" y="376776"/>
                  <a:pt x="19164" y="372573"/>
                  <a:pt x="11683" y="365093"/>
                </a:cubicBezTo>
                <a:cubicBezTo>
                  <a:pt x="4203" y="357612"/>
                  <a:pt x="0" y="347466"/>
                  <a:pt x="0" y="336887"/>
                </a:cubicBezTo>
                <a:lnTo>
                  <a:pt x="0" y="39889"/>
                </a:lnTo>
                <a:cubicBezTo>
                  <a:pt x="0" y="29310"/>
                  <a:pt x="4203" y="19164"/>
                  <a:pt x="11683" y="11683"/>
                </a:cubicBezTo>
                <a:cubicBezTo>
                  <a:pt x="19164" y="4203"/>
                  <a:pt x="29310" y="0"/>
                  <a:pt x="39889" y="0"/>
                </a:cubicBezTo>
                <a:close/>
              </a:path>
            </a:pathLst>
          </a:custGeom>
          <a:ln w="28575" cap="rnd">
            <a:solidFill>
              <a:srgbClr val="01427A"/>
            </a:solidFill>
            <a:prstDash val="solid"/>
            <a:round/>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2" name="Freeform 28">
            <a:extLst>
              <a:ext uri="{FF2B5EF4-FFF2-40B4-BE49-F238E27FC236}">
                <a16:creationId xmlns:a16="http://schemas.microsoft.com/office/drawing/2014/main" id="{6FE76E68-BBC7-2AA8-3948-EEB879CB0464}"/>
              </a:ext>
            </a:extLst>
          </p:cNvPr>
          <p:cNvSpPr/>
          <p:nvPr/>
        </p:nvSpPr>
        <p:spPr>
          <a:xfrm>
            <a:off x="11212847" y="4198743"/>
            <a:ext cx="340186" cy="340186"/>
          </a:xfrm>
          <a:prstGeom prst="diamond">
            <a:avLst/>
          </a:prstGeom>
          <a:gradFill>
            <a:gsLst>
              <a:gs pos="0">
                <a:srgbClr val="69478C"/>
              </a:gs>
              <a:gs pos="50000">
                <a:srgbClr val="840B55"/>
              </a:gs>
              <a:gs pos="100000">
                <a:srgbClr val="E5002B"/>
              </a:gs>
            </a:gsLst>
            <a:lin ang="1800000" scaled="0"/>
          </a:gra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3" name="TextBox 31">
            <a:extLst>
              <a:ext uri="{FF2B5EF4-FFF2-40B4-BE49-F238E27FC236}">
                <a16:creationId xmlns:a16="http://schemas.microsoft.com/office/drawing/2014/main" id="{B49A0C0E-EE8C-5F7E-6DFC-52507C2ADF72}"/>
              </a:ext>
            </a:extLst>
          </p:cNvPr>
          <p:cNvSpPr txBox="1"/>
          <p:nvPr/>
        </p:nvSpPr>
        <p:spPr>
          <a:xfrm>
            <a:off x="8881383" y="4584459"/>
            <a:ext cx="2473641" cy="538609"/>
          </a:xfrm>
          <a:prstGeom prst="rect">
            <a:avLst/>
          </a:prstGeom>
        </p:spPr>
        <p:txBody>
          <a:bodyPr lIns="0" tIns="0" rIns="0" bIns="0" rtlCol="0" anchor="t">
            <a:spAutoFit/>
          </a:bodyPr>
          <a:lstStyle/>
          <a:p>
            <a:pPr marL="0" marR="0" lvl="0" indent="0" algn="ctr" defTabSz="609630" rtl="0" eaLnBrk="1" fontAlgn="auto" latinLnBrk="0" hangingPunct="1">
              <a:lnSpc>
                <a:spcPts val="2147"/>
              </a:lnSpc>
              <a:spcBef>
                <a:spcPts val="0"/>
              </a:spcBef>
              <a:spcAft>
                <a:spcPts val="0"/>
              </a:spcAft>
              <a:buClrTx/>
              <a:buSzTx/>
              <a:buFontTx/>
              <a:buNone/>
              <a:tabLst/>
              <a:defRPr/>
            </a:pPr>
            <a:r>
              <a:rPr kumimoji="0" lang="lv-LV" sz="1500" b="1" i="0" u="none" strike="noStrike" kern="1200" cap="none" normalizeH="0" noProof="0" dirty="0">
                <a:ln>
                  <a:noFill/>
                </a:ln>
                <a:solidFill>
                  <a:srgbClr val="000066"/>
                </a:solidFill>
                <a:effectLst/>
                <a:uLnTx/>
                <a:uFillTx/>
                <a:ea typeface="Verdana" panose="020B0604030504040204" pitchFamily="34" charset="0"/>
                <a:cs typeface="Montserrat Bold"/>
                <a:sym typeface="Montserrat Bold"/>
              </a:rPr>
              <a:t>Budžeta izpildes salīdzināšanu ar plānu</a:t>
            </a:r>
            <a:endParaRPr kumimoji="0" lang="lv-LV" sz="1500" b="1" i="0" u="none" strike="noStrike" kern="1200" cap="none" normalizeH="0" noProof="0" dirty="0">
              <a:ln>
                <a:noFill/>
              </a:ln>
              <a:solidFill>
                <a:srgbClr val="000066"/>
              </a:solidFill>
              <a:effectLst/>
              <a:uLnTx/>
              <a:uFillTx/>
              <a:ea typeface="Verdana" panose="020B0604030504040204" pitchFamily="34" charset="0"/>
              <a:cs typeface="Montserrat Bold"/>
            </a:endParaRPr>
          </a:p>
        </p:txBody>
      </p:sp>
      <p:pic>
        <p:nvPicPr>
          <p:cNvPr id="24" name="Picture 1">
            <a:extLst>
              <a:ext uri="{FF2B5EF4-FFF2-40B4-BE49-F238E27FC236}">
                <a16:creationId xmlns:a16="http://schemas.microsoft.com/office/drawing/2014/main" id="{B851BB06-12AD-A492-87AD-79D4A801B443}"/>
              </a:ext>
            </a:extLst>
          </p:cNvPr>
          <p:cNvPicPr>
            <a:picLocks noChangeAspect="1"/>
          </p:cNvPicPr>
          <p:nvPr/>
        </p:nvPicPr>
        <p:blipFill>
          <a:blip r:embed="rId3"/>
          <a:stretch>
            <a:fillRect/>
          </a:stretch>
        </p:blipFill>
        <p:spPr>
          <a:xfrm>
            <a:off x="290901" y="5909734"/>
            <a:ext cx="828721" cy="833395"/>
          </a:xfrm>
          <a:prstGeom prst="rect">
            <a:avLst/>
          </a:prstGeom>
        </p:spPr>
      </p:pic>
      <p:sp>
        <p:nvSpPr>
          <p:cNvPr id="25" name="Title 1">
            <a:extLst>
              <a:ext uri="{FF2B5EF4-FFF2-40B4-BE49-F238E27FC236}">
                <a16:creationId xmlns:a16="http://schemas.microsoft.com/office/drawing/2014/main" id="{4D83CDDA-E20D-31CA-C848-B6F35858C5BE}"/>
              </a:ext>
            </a:extLst>
          </p:cNvPr>
          <p:cNvSpPr txBox="1">
            <a:spLocks/>
          </p:cNvSpPr>
          <p:nvPr/>
        </p:nvSpPr>
        <p:spPr bwMode="auto">
          <a:xfrm>
            <a:off x="2236429" y="494070"/>
            <a:ext cx="6904038" cy="1039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703263" rtl="0" eaLnBrk="0" fontAlgn="base" hangingPunct="0">
              <a:spcBef>
                <a:spcPct val="0"/>
              </a:spcBef>
              <a:spcAft>
                <a:spcPct val="0"/>
              </a:spcAft>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703263" rtl="0" eaLnBrk="0" fontAlgn="base" hangingPunct="0">
              <a:spcBef>
                <a:spcPct val="0"/>
              </a:spcBef>
              <a:spcAft>
                <a:spcPct val="0"/>
              </a:spcAft>
              <a:defRPr sz="3300">
                <a:solidFill>
                  <a:schemeClr val="tx1"/>
                </a:solidFill>
                <a:latin typeface="Times New Roman" pitchFamily="18" charset="0"/>
              </a:defRPr>
            </a:lvl2pPr>
            <a:lvl3pPr algn="ctr" defTabSz="703263" rtl="0" eaLnBrk="0" fontAlgn="base" hangingPunct="0">
              <a:spcBef>
                <a:spcPct val="0"/>
              </a:spcBef>
              <a:spcAft>
                <a:spcPct val="0"/>
              </a:spcAft>
              <a:defRPr sz="3300">
                <a:solidFill>
                  <a:schemeClr val="tx1"/>
                </a:solidFill>
                <a:latin typeface="Times New Roman" pitchFamily="18" charset="0"/>
              </a:defRPr>
            </a:lvl3pPr>
            <a:lvl4pPr algn="ctr" defTabSz="703263" rtl="0" eaLnBrk="0" fontAlgn="base" hangingPunct="0">
              <a:spcBef>
                <a:spcPct val="0"/>
              </a:spcBef>
              <a:spcAft>
                <a:spcPct val="0"/>
              </a:spcAft>
              <a:defRPr sz="3300">
                <a:solidFill>
                  <a:schemeClr val="tx1"/>
                </a:solidFill>
                <a:latin typeface="Times New Roman" pitchFamily="18" charset="0"/>
              </a:defRPr>
            </a:lvl4pPr>
            <a:lvl5pPr algn="ctr" defTabSz="703263" rtl="0" eaLnBrk="0" fontAlgn="base" hangingPunct="0">
              <a:spcBef>
                <a:spcPct val="0"/>
              </a:spcBef>
              <a:spcAft>
                <a:spcPct val="0"/>
              </a:spcAft>
              <a:defRPr sz="3300">
                <a:solidFill>
                  <a:schemeClr val="tx1"/>
                </a:solidFill>
                <a:latin typeface="Times New Roman" pitchFamily="18" charset="0"/>
              </a:defRPr>
            </a:lvl5pPr>
            <a:lvl6pPr marL="342900" algn="ctr" defTabSz="703660" rtl="0" eaLnBrk="1" fontAlgn="base" hangingPunct="1">
              <a:spcBef>
                <a:spcPct val="0"/>
              </a:spcBef>
              <a:spcAft>
                <a:spcPct val="0"/>
              </a:spcAft>
              <a:defRPr sz="3375">
                <a:solidFill>
                  <a:schemeClr val="tx1"/>
                </a:solidFill>
                <a:latin typeface="Times New Roman" pitchFamily="18" charset="0"/>
              </a:defRPr>
            </a:lvl6pPr>
            <a:lvl7pPr marL="685800" algn="ctr" defTabSz="703660" rtl="0" eaLnBrk="1" fontAlgn="base" hangingPunct="1">
              <a:spcBef>
                <a:spcPct val="0"/>
              </a:spcBef>
              <a:spcAft>
                <a:spcPct val="0"/>
              </a:spcAft>
              <a:defRPr sz="3375">
                <a:solidFill>
                  <a:schemeClr val="tx1"/>
                </a:solidFill>
                <a:latin typeface="Times New Roman" pitchFamily="18" charset="0"/>
              </a:defRPr>
            </a:lvl7pPr>
            <a:lvl8pPr marL="1028700" algn="ctr" defTabSz="703660" rtl="0" eaLnBrk="1" fontAlgn="base" hangingPunct="1">
              <a:spcBef>
                <a:spcPct val="0"/>
              </a:spcBef>
              <a:spcAft>
                <a:spcPct val="0"/>
              </a:spcAft>
              <a:defRPr sz="3375">
                <a:solidFill>
                  <a:schemeClr val="tx1"/>
                </a:solidFill>
                <a:latin typeface="Times New Roman" pitchFamily="18" charset="0"/>
              </a:defRPr>
            </a:lvl8pPr>
            <a:lvl9pPr marL="1371600" algn="ctr" defTabSz="703660" rtl="0" eaLnBrk="1" fontAlgn="base" hangingPunct="1">
              <a:spcBef>
                <a:spcPct val="0"/>
              </a:spcBef>
              <a:spcAft>
                <a:spcPct val="0"/>
              </a:spcAft>
              <a:defRPr sz="3375">
                <a:solidFill>
                  <a:schemeClr val="tx1"/>
                </a:solidFill>
                <a:latin typeface="Times New Roman" pitchFamily="18" charset="0"/>
              </a:defRPr>
            </a:lvl9pPr>
          </a:lstStyle>
          <a:p>
            <a:pPr marL="0" marR="0" lvl="0" indent="0" algn="l" defTabSz="703263" rtl="0" eaLnBrk="0" fontAlgn="base" latinLnBrk="0" hangingPunct="0">
              <a:lnSpc>
                <a:spcPct val="100000"/>
              </a:lnSpc>
              <a:spcBef>
                <a:spcPct val="0"/>
              </a:spcBef>
              <a:spcAft>
                <a:spcPct val="0"/>
              </a:spcAft>
              <a:buClrTx/>
              <a:buSzTx/>
              <a:buFontTx/>
              <a:buNone/>
              <a:tabLst/>
              <a:defRPr/>
            </a:pPr>
            <a:r>
              <a:rPr kumimoji="0" lang="lv-LV" altLang="pl-PL" sz="3200" b="1" i="0" u="sng" strike="noStrike" kern="1200" cap="none" spc="0" normalizeH="0" baseline="0" noProof="0" dirty="0">
                <a:ln>
                  <a:noFill/>
                </a:ln>
                <a:solidFill>
                  <a:srgbClr val="000066"/>
                </a:solidFill>
                <a:effectLst/>
                <a:uLnTx/>
                <a:uFill>
                  <a:solidFill>
                    <a:srgbClr val="E3002B"/>
                  </a:solidFill>
                </a:uFill>
                <a:latin typeface="Verdana"/>
                <a:ea typeface="Verdana"/>
                <a:cs typeface="Arial"/>
              </a:rPr>
              <a:t>e</a:t>
            </a:r>
            <a:r>
              <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a:ea typeface="Verdana"/>
                <a:cs typeface="Arial"/>
              </a:rPr>
              <a:t>Budžets (BPFVR)</a:t>
            </a:r>
            <a:endParaRPr kumimoji="0" lang="lv-LV" altLang="pl-PL" sz="3200" b="1" i="0" u="none" strike="noStrike" kern="1200" cap="none" spc="0" normalizeH="0" baseline="0" noProof="0" dirty="0">
              <a:ln>
                <a:noFill/>
              </a:ln>
              <a:solidFill>
                <a:srgbClr val="000066"/>
              </a:solidFill>
              <a:effectLst/>
              <a:uLnTx/>
              <a:uFill>
                <a:solidFill>
                  <a:srgbClr val="E3002B"/>
                </a:solidFill>
              </a:uFill>
              <a:latin typeface="Verdana" panose="020B060403050404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030453153"/>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059BC1552DD248BEA47F18376A8B10" ma:contentTypeVersion="16" ma:contentTypeDescription="Create a new document." ma:contentTypeScope="" ma:versionID="49e64ec9173f5b5d3416db3da5b66df6">
  <xsd:schema xmlns:xsd="http://www.w3.org/2001/XMLSchema" xmlns:xs="http://www.w3.org/2001/XMLSchema" xmlns:p="http://schemas.microsoft.com/office/2006/metadata/properties" xmlns:ns1="http://schemas.microsoft.com/sharepoint/v3" xmlns:ns2="4c713bcc-2f87-4262-b97b-c4cd3130fde4" xmlns:ns3="eb2c7099-80d2-477b-9949-ba67502b0044" targetNamespace="http://schemas.microsoft.com/office/2006/metadata/properties" ma:root="true" ma:fieldsID="c69a9240029aeb600b6c064c9321d49e" ns1:_="" ns2:_="" ns3:_="">
    <xsd:import namespace="http://schemas.microsoft.com/sharepoint/v3"/>
    <xsd:import namespace="4c713bcc-2f87-4262-b97b-c4cd3130fde4"/>
    <xsd:import namespace="eb2c7099-80d2-477b-9949-ba67502b0044"/>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SearchProperties" minOccurs="0"/>
                <xsd:element ref="ns2:MediaServiceDateTaken" minOccurs="0"/>
                <xsd:element ref="ns2:MediaLengthInSecond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713bcc-2f87-4262-b97b-c4cd3130fd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4e43cfc2-2e43-49f2-b9e2-ff77238c7318"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b2c7099-80d2-477b-9949-ba67502b0044"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5c50b7e-5617-4732-8921-3954922da636}" ma:internalName="TaxCatchAll" ma:showField="CatchAllData" ma:web="eb2c7099-80d2-477b-9949-ba67502b0044">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eb2c7099-80d2-477b-9949-ba67502b0044" xsi:nil="true"/>
    <_ip_UnifiedCompliancePolicyProperties xmlns="http://schemas.microsoft.com/sharepoint/v3" xsi:nil="true"/>
    <lcf76f155ced4ddcb4097134ff3c332f xmlns="4c713bcc-2f87-4262-b97b-c4cd3130fde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51E6C65-E54D-4BB2-B4C8-9CFD78058A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c713bcc-2f87-4262-b97b-c4cd3130fde4"/>
    <ds:schemaRef ds:uri="eb2c7099-80d2-477b-9949-ba67502b00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9BACDE1-2392-4165-B016-9075FD3EDA36}">
  <ds:schemaRefs>
    <ds:schemaRef ds:uri="http://schemas.microsoft.com/sharepoint/v3/contenttype/forms"/>
  </ds:schemaRefs>
</ds:datastoreItem>
</file>

<file path=customXml/itemProps3.xml><?xml version="1.0" encoding="utf-8"?>
<ds:datastoreItem xmlns:ds="http://schemas.openxmlformats.org/officeDocument/2006/customXml" ds:itemID="{209199C1-E931-409A-BA72-E3E08EA91615}">
  <ds:schemaRefs>
    <ds:schemaRef ds:uri="http://schemas.microsoft.com/office/2006/metadata/properties"/>
    <ds:schemaRef ds:uri="http://schemas.microsoft.com/office/infopath/2007/PartnerControls"/>
    <ds:schemaRef ds:uri="http://schemas.microsoft.com/sharepoint/v3"/>
    <ds:schemaRef ds:uri="eb2c7099-80d2-477b-9949-ba67502b0044"/>
    <ds:schemaRef ds:uri="4c713bcc-2f87-4262-b97b-c4cd3130fde4"/>
  </ds:schemaRefs>
</ds:datastoreItem>
</file>

<file path=docProps/app.xml><?xml version="1.0" encoding="utf-8"?>
<Properties xmlns="http://schemas.openxmlformats.org/officeDocument/2006/extended-properties" xmlns:vt="http://schemas.openxmlformats.org/officeDocument/2006/docPropsVTypes">
  <TotalTime>319</TotalTime>
  <Words>1753</Words>
  <Application>Microsoft Office PowerPoint</Application>
  <PresentationFormat>Platekrāna</PresentationFormat>
  <Paragraphs>391</Paragraphs>
  <Slides>18</Slides>
  <Notes>16</Notes>
  <HiddenSlides>0</HiddenSlides>
  <MMClips>0</MMClips>
  <ScaleCrop>false</ScaleCrop>
  <HeadingPairs>
    <vt:vector size="6" baseType="variant">
      <vt:variant>
        <vt:lpstr>Lietotie fonti</vt:lpstr>
      </vt:variant>
      <vt:variant>
        <vt:i4>8</vt:i4>
      </vt:variant>
      <vt:variant>
        <vt:lpstr>Dizains</vt:lpstr>
      </vt:variant>
      <vt:variant>
        <vt:i4>1</vt:i4>
      </vt:variant>
      <vt:variant>
        <vt:lpstr>Slaidu virsraksti</vt:lpstr>
      </vt:variant>
      <vt:variant>
        <vt:i4>18</vt:i4>
      </vt:variant>
    </vt:vector>
  </HeadingPairs>
  <TitlesOfParts>
    <vt:vector size="27" baseType="lpstr">
      <vt:lpstr>Aptos</vt:lpstr>
      <vt:lpstr>Aptos Display</vt:lpstr>
      <vt:lpstr>Arial</vt:lpstr>
      <vt:lpstr>Calibri</vt:lpstr>
      <vt:lpstr>Open Sauce Bold</vt:lpstr>
      <vt:lpstr>Segoe UI</vt:lpstr>
      <vt:lpstr>Times New Roman</vt:lpstr>
      <vt:lpstr>Verdana</vt:lpstr>
      <vt:lpstr>Office dizains</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Pārmaiņu vadība</vt:lpstr>
      <vt:lpstr>PowerPoint prezentācija</vt:lpstr>
      <vt:lpstr>PowerPoint prezentācija</vt:lpstr>
      <vt:lpstr>PowerPoint prezentācija</vt:lpstr>
      <vt:lpstr>PowerPoint prezentācija</vt:lpstr>
    </vt:vector>
  </TitlesOfParts>
  <Company>Valsts kase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Baiba Danovska</dc:creator>
  <cp:lastModifiedBy>Baiba Danovska</cp:lastModifiedBy>
  <cp:revision>3</cp:revision>
  <dcterms:created xsi:type="dcterms:W3CDTF">2026-06-16T07:30:37Z</dcterms:created>
  <dcterms:modified xsi:type="dcterms:W3CDTF">2026-06-16T13:37:40Z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0x0101002D059BC1552DD248BEA47F18376A8B10</vt:lpwstr>
  </property>
  <property fmtid="{D5CDD505-2E9C-101B-9397-08002B2CF9AE}" pid="3" name="MediaServiceImageTags">
    <vt:lpwstr/>
  </property>
</Properties>
</file>