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256" r:id="rId2"/>
    <p:sldId id="3402" r:id="rId3"/>
    <p:sldId id="3416" r:id="rId4"/>
    <p:sldId id="3418" r:id="rId5"/>
    <p:sldId id="3417" r:id="rId6"/>
    <p:sldId id="3419" r:id="rId7"/>
    <p:sldId id="3420" r:id="rId8"/>
    <p:sldId id="3421" r:id="rId9"/>
    <p:sldId id="3422" r:id="rId10"/>
    <p:sldId id="3424" r:id="rId11"/>
    <p:sldId id="3423" r:id="rId12"/>
    <p:sldId id="3425" r:id="rId13"/>
    <p:sldId id="3427" r:id="rId14"/>
    <p:sldId id="3428" r:id="rId15"/>
    <p:sldId id="3429" r:id="rId16"/>
    <p:sldId id="3430" r:id="rId17"/>
    <p:sldId id="3431" r:id="rId18"/>
    <p:sldId id="3432" r:id="rId19"/>
    <p:sldId id="3433" r:id="rId20"/>
    <p:sldId id="3434" r:id="rId21"/>
    <p:sldId id="3435" r:id="rId22"/>
    <p:sldId id="3436" r:id="rId23"/>
    <p:sldId id="3438" r:id="rId24"/>
    <p:sldId id="3440" r:id="rId25"/>
    <p:sldId id="3439" r:id="rId26"/>
    <p:sldId id="270" r:id="rId27"/>
  </p:sldIdLst>
  <p:sldSz cx="12192000" cy="6858000"/>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360C43B2-B4F7-45A3-8DFB-79FA877C8ED3}">
          <p14:sldIdLst>
            <p14:sldId id="256"/>
            <p14:sldId id="3402"/>
            <p14:sldId id="3416"/>
            <p14:sldId id="3418"/>
            <p14:sldId id="3417"/>
            <p14:sldId id="3419"/>
            <p14:sldId id="3420"/>
            <p14:sldId id="3421"/>
            <p14:sldId id="3422"/>
            <p14:sldId id="3424"/>
            <p14:sldId id="3423"/>
            <p14:sldId id="3425"/>
            <p14:sldId id="3427"/>
            <p14:sldId id="3428"/>
            <p14:sldId id="3429"/>
            <p14:sldId id="3430"/>
            <p14:sldId id="3431"/>
            <p14:sldId id="3432"/>
            <p14:sldId id="3433"/>
            <p14:sldId id="3434"/>
            <p14:sldId id="3435"/>
            <p14:sldId id="3436"/>
            <p14:sldId id="3438"/>
            <p14:sldId id="3440"/>
            <p14:sldId id="3439"/>
          </p14:sldIdLst>
        </p14:section>
        <p14:section name="Untitled Section" id="{6945F4C4-2F74-41D0-A635-B0AF7C795D6B}">
          <p14:sldIdLst>
            <p14:sldId id="270"/>
          </p14:sldIdLst>
        </p14:section>
      </p14:sectionLst>
    </p:ext>
    <p:ext uri="{EFAFB233-063F-42B5-8137-9DF3F51BA10A}">
      <p15:sldGuideLst xmlns:p15="http://schemas.microsoft.com/office/powerpoint/2012/main">
        <p15:guide id="1" orient="horz" pos="1230">
          <p15:clr>
            <a:srgbClr val="A4A3A4"/>
          </p15:clr>
        </p15:guide>
        <p15:guide id="2" pos="1504">
          <p15:clr>
            <a:srgbClr val="A4A3A4"/>
          </p15:clr>
        </p15:guide>
        <p15:guide id="3" pos="3940">
          <p15:clr>
            <a:srgbClr val="A4A3A4"/>
          </p15:clr>
        </p15:guide>
        <p15:guide id="4" orient="horz" pos="84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02A"/>
    <a:srgbClr val="FFFFFF"/>
    <a:srgbClr val="E0EF98"/>
    <a:srgbClr val="ECEBC9"/>
    <a:srgbClr val="BED096"/>
    <a:srgbClr val="EAECAD"/>
    <a:srgbClr val="CCDFEE"/>
    <a:srgbClr val="FFD6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818" autoAdjust="0"/>
  </p:normalViewPr>
  <p:slideViewPr>
    <p:cSldViewPr snapToGrid="0">
      <p:cViewPr varScale="1">
        <p:scale>
          <a:sx n="47" d="100"/>
          <a:sy n="47" d="100"/>
        </p:scale>
        <p:origin x="1392" y="44"/>
      </p:cViewPr>
      <p:guideLst>
        <p:guide orient="horz" pos="1230"/>
        <p:guide pos="1504"/>
        <p:guide pos="3940"/>
        <p:guide orient="horz" pos="845"/>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7EFAEA-67A9-46F2-89DE-A15813267C7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28C22BDB-6DF1-4DFF-A86A-BC27C2F19AC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78DDB413-23AE-4FD9-B128-70BBB3495FFE}" type="datetimeFigureOut">
              <a:rPr lang="lv-LV"/>
              <a:pPr>
                <a:defRPr/>
              </a:pPr>
              <a:t>10.07.2026</a:t>
            </a:fld>
            <a:endParaRPr lang="lv-LV"/>
          </a:p>
        </p:txBody>
      </p:sp>
      <p:sp>
        <p:nvSpPr>
          <p:cNvPr id="4" name="Slide Image Placeholder 3">
            <a:extLst>
              <a:ext uri="{FF2B5EF4-FFF2-40B4-BE49-F238E27FC236}">
                <a16:creationId xmlns:a16="http://schemas.microsoft.com/office/drawing/2014/main" id="{2711657D-F1BC-4619-8C20-2EC4287BA1FB}"/>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217C91D9-BFAC-4251-8179-5107422E4FA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9CEBBB24-32A1-4972-9764-4153D29739B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C4D6736C-38A2-4250-B959-4811915D0B3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B84FCD5-F6BA-425D-B7E1-1B8D321977B2}"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a:t>
            </a:fld>
            <a:endParaRPr lang="lv-LV" altLang="en-US"/>
          </a:p>
        </p:txBody>
      </p:sp>
    </p:spTree>
    <p:extLst>
      <p:ext uri="{BB962C8B-B14F-4D97-AF65-F5344CB8AC3E}">
        <p14:creationId xmlns:p14="http://schemas.microsoft.com/office/powerpoint/2010/main" val="42877918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0"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10</a:t>
            </a:fld>
            <a:endParaRPr lang="lv-LV" altLang="en-US"/>
          </a:p>
        </p:txBody>
      </p:sp>
    </p:spTree>
    <p:extLst>
      <p:ext uri="{BB962C8B-B14F-4D97-AF65-F5344CB8AC3E}">
        <p14:creationId xmlns:p14="http://schemas.microsoft.com/office/powerpoint/2010/main" val="901066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11</a:t>
            </a:fld>
            <a:endParaRPr lang="lv-LV" altLang="en-US"/>
          </a:p>
        </p:txBody>
      </p:sp>
    </p:spTree>
    <p:extLst>
      <p:ext uri="{BB962C8B-B14F-4D97-AF65-F5344CB8AC3E}">
        <p14:creationId xmlns:p14="http://schemas.microsoft.com/office/powerpoint/2010/main" val="10232070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12</a:t>
            </a:fld>
            <a:endParaRPr lang="lv-LV" altLang="en-US"/>
          </a:p>
        </p:txBody>
      </p:sp>
    </p:spTree>
    <p:extLst>
      <p:ext uri="{BB962C8B-B14F-4D97-AF65-F5344CB8AC3E}">
        <p14:creationId xmlns:p14="http://schemas.microsoft.com/office/powerpoint/2010/main" val="4319959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13</a:t>
            </a:fld>
            <a:endParaRPr lang="lv-LV" altLang="en-US"/>
          </a:p>
        </p:txBody>
      </p:sp>
    </p:spTree>
    <p:extLst>
      <p:ext uri="{BB962C8B-B14F-4D97-AF65-F5344CB8AC3E}">
        <p14:creationId xmlns:p14="http://schemas.microsoft.com/office/powerpoint/2010/main" val="1853066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14</a:t>
            </a:fld>
            <a:endParaRPr lang="lv-LV" altLang="en-US"/>
          </a:p>
        </p:txBody>
      </p:sp>
    </p:spTree>
    <p:extLst>
      <p:ext uri="{BB962C8B-B14F-4D97-AF65-F5344CB8AC3E}">
        <p14:creationId xmlns:p14="http://schemas.microsoft.com/office/powerpoint/2010/main" val="28436746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15</a:t>
            </a:fld>
            <a:endParaRPr lang="lv-LV" altLang="en-US"/>
          </a:p>
        </p:txBody>
      </p:sp>
    </p:spTree>
    <p:extLst>
      <p:ext uri="{BB962C8B-B14F-4D97-AF65-F5344CB8AC3E}">
        <p14:creationId xmlns:p14="http://schemas.microsoft.com/office/powerpoint/2010/main" val="26829694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16</a:t>
            </a:fld>
            <a:endParaRPr lang="lv-LV" altLang="en-US"/>
          </a:p>
        </p:txBody>
      </p:sp>
    </p:spTree>
    <p:extLst>
      <p:ext uri="{BB962C8B-B14F-4D97-AF65-F5344CB8AC3E}">
        <p14:creationId xmlns:p14="http://schemas.microsoft.com/office/powerpoint/2010/main" val="32291748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17</a:t>
            </a:fld>
            <a:endParaRPr lang="lv-LV" altLang="en-US"/>
          </a:p>
        </p:txBody>
      </p:sp>
    </p:spTree>
    <p:extLst>
      <p:ext uri="{BB962C8B-B14F-4D97-AF65-F5344CB8AC3E}">
        <p14:creationId xmlns:p14="http://schemas.microsoft.com/office/powerpoint/2010/main" val="2625066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0"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18</a:t>
            </a:fld>
            <a:endParaRPr lang="lv-LV" altLang="en-US"/>
          </a:p>
        </p:txBody>
      </p:sp>
    </p:spTree>
    <p:extLst>
      <p:ext uri="{BB962C8B-B14F-4D97-AF65-F5344CB8AC3E}">
        <p14:creationId xmlns:p14="http://schemas.microsoft.com/office/powerpoint/2010/main" val="9819020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19</a:t>
            </a:fld>
            <a:endParaRPr lang="lv-LV" altLang="en-US"/>
          </a:p>
        </p:txBody>
      </p:sp>
    </p:spTree>
    <p:extLst>
      <p:ext uri="{BB962C8B-B14F-4D97-AF65-F5344CB8AC3E}">
        <p14:creationId xmlns:p14="http://schemas.microsoft.com/office/powerpoint/2010/main" val="2771479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a:t>
            </a:fld>
            <a:endParaRPr lang="lv-LV" altLang="en-US"/>
          </a:p>
        </p:txBody>
      </p:sp>
    </p:spTree>
    <p:extLst>
      <p:ext uri="{BB962C8B-B14F-4D97-AF65-F5344CB8AC3E}">
        <p14:creationId xmlns:p14="http://schemas.microsoft.com/office/powerpoint/2010/main" val="16573172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20</a:t>
            </a:fld>
            <a:endParaRPr lang="lv-LV" altLang="en-US"/>
          </a:p>
        </p:txBody>
      </p:sp>
    </p:spTree>
    <p:extLst>
      <p:ext uri="{BB962C8B-B14F-4D97-AF65-F5344CB8AC3E}">
        <p14:creationId xmlns:p14="http://schemas.microsoft.com/office/powerpoint/2010/main" val="10804743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21</a:t>
            </a:fld>
            <a:endParaRPr lang="lv-LV" altLang="en-US"/>
          </a:p>
        </p:txBody>
      </p:sp>
    </p:spTree>
    <p:extLst>
      <p:ext uri="{BB962C8B-B14F-4D97-AF65-F5344CB8AC3E}">
        <p14:creationId xmlns:p14="http://schemas.microsoft.com/office/powerpoint/2010/main" val="26985294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22</a:t>
            </a:fld>
            <a:endParaRPr lang="lv-LV" altLang="en-US"/>
          </a:p>
        </p:txBody>
      </p:sp>
    </p:spTree>
    <p:extLst>
      <p:ext uri="{BB962C8B-B14F-4D97-AF65-F5344CB8AC3E}">
        <p14:creationId xmlns:p14="http://schemas.microsoft.com/office/powerpoint/2010/main" val="575342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23</a:t>
            </a:fld>
            <a:endParaRPr lang="lv-LV" altLang="en-US"/>
          </a:p>
        </p:txBody>
      </p:sp>
    </p:spTree>
    <p:extLst>
      <p:ext uri="{BB962C8B-B14F-4D97-AF65-F5344CB8AC3E}">
        <p14:creationId xmlns:p14="http://schemas.microsoft.com/office/powerpoint/2010/main" val="3544792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endParaRPr lang="lv-LV" strike="noStrike"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24</a:t>
            </a:fld>
            <a:endParaRPr lang="lv-LV" altLang="en-US"/>
          </a:p>
        </p:txBody>
      </p:sp>
    </p:spTree>
    <p:extLst>
      <p:ext uri="{BB962C8B-B14F-4D97-AF65-F5344CB8AC3E}">
        <p14:creationId xmlns:p14="http://schemas.microsoft.com/office/powerpoint/2010/main" val="28928090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25</a:t>
            </a:fld>
            <a:endParaRPr lang="lv-LV" altLang="en-US"/>
          </a:p>
        </p:txBody>
      </p:sp>
    </p:spTree>
    <p:extLst>
      <p:ext uri="{BB962C8B-B14F-4D97-AF65-F5344CB8AC3E}">
        <p14:creationId xmlns:p14="http://schemas.microsoft.com/office/powerpoint/2010/main" val="3133774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26</a:t>
            </a:fld>
            <a:endParaRPr lang="lv-LV" altLang="en-US"/>
          </a:p>
        </p:txBody>
      </p:sp>
    </p:spTree>
    <p:extLst>
      <p:ext uri="{BB962C8B-B14F-4D97-AF65-F5344CB8AC3E}">
        <p14:creationId xmlns:p14="http://schemas.microsoft.com/office/powerpoint/2010/main" val="3923412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3</a:t>
            </a:fld>
            <a:endParaRPr lang="lv-LV" altLang="en-US"/>
          </a:p>
        </p:txBody>
      </p:sp>
    </p:spTree>
    <p:extLst>
      <p:ext uri="{BB962C8B-B14F-4D97-AF65-F5344CB8AC3E}">
        <p14:creationId xmlns:p14="http://schemas.microsoft.com/office/powerpoint/2010/main" val="417223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4</a:t>
            </a:fld>
            <a:endParaRPr lang="lv-LV" altLang="en-US"/>
          </a:p>
        </p:txBody>
      </p:sp>
    </p:spTree>
    <p:extLst>
      <p:ext uri="{BB962C8B-B14F-4D97-AF65-F5344CB8AC3E}">
        <p14:creationId xmlns:p14="http://schemas.microsoft.com/office/powerpoint/2010/main" val="3398054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lv-LV"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5</a:t>
            </a:fld>
            <a:endParaRPr lang="lv-LV" altLang="en-US"/>
          </a:p>
        </p:txBody>
      </p:sp>
    </p:spTree>
    <p:extLst>
      <p:ext uri="{BB962C8B-B14F-4D97-AF65-F5344CB8AC3E}">
        <p14:creationId xmlns:p14="http://schemas.microsoft.com/office/powerpoint/2010/main" val="2171527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6</a:t>
            </a:fld>
            <a:endParaRPr lang="lv-LV" altLang="en-US"/>
          </a:p>
        </p:txBody>
      </p:sp>
    </p:spTree>
    <p:extLst>
      <p:ext uri="{BB962C8B-B14F-4D97-AF65-F5344CB8AC3E}">
        <p14:creationId xmlns:p14="http://schemas.microsoft.com/office/powerpoint/2010/main" val="657869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7</a:t>
            </a:fld>
            <a:endParaRPr lang="lv-LV" altLang="en-US"/>
          </a:p>
        </p:txBody>
      </p:sp>
    </p:spTree>
    <p:extLst>
      <p:ext uri="{BB962C8B-B14F-4D97-AF65-F5344CB8AC3E}">
        <p14:creationId xmlns:p14="http://schemas.microsoft.com/office/powerpoint/2010/main" val="4233400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8</a:t>
            </a:fld>
            <a:endParaRPr lang="lv-LV" altLang="en-US"/>
          </a:p>
        </p:txBody>
      </p:sp>
    </p:spTree>
    <p:extLst>
      <p:ext uri="{BB962C8B-B14F-4D97-AF65-F5344CB8AC3E}">
        <p14:creationId xmlns:p14="http://schemas.microsoft.com/office/powerpoint/2010/main" val="3916055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0" i="0" dirty="0"/>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9</a:t>
            </a:fld>
            <a:endParaRPr lang="lv-LV" altLang="en-US"/>
          </a:p>
        </p:txBody>
      </p:sp>
    </p:spTree>
    <p:extLst>
      <p:ext uri="{BB962C8B-B14F-4D97-AF65-F5344CB8AC3E}">
        <p14:creationId xmlns:p14="http://schemas.microsoft.com/office/powerpoint/2010/main" val="24037225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AF3B2330-8D40-4CC7-AACD-7FDE9339922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61D3125F-3121-44D9-91C0-D1AAEA1AACF9}"/>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11" name="Picture 10" descr="A green rectangle in a black background&#10;&#10;Description automatically generated">
            <a:extLst>
              <a:ext uri="{FF2B5EF4-FFF2-40B4-BE49-F238E27FC236}">
                <a16:creationId xmlns:a16="http://schemas.microsoft.com/office/drawing/2014/main" id="{217BAA24-0938-1212-EFAF-48B88F6DFC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1875114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87600" y="381000"/>
            <a:ext cx="8128000" cy="1036642"/>
          </a:xfrm>
        </p:spPr>
        <p:txBody>
          <a:bodyP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3876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3876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D92FF160-168F-490B-AC1D-06E99DC56A5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39875286-5561-EC57-BFF0-9E6F1105C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235939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7C624CB8-D7E2-446F-853A-AC8E48C8A1AA}"/>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0C4748C0-97F6-4124-ABAA-BC179355A8D9}" type="slidenum">
              <a:rPr lang="en-US" altLang="en-US"/>
              <a:pPr>
                <a:defRPr/>
              </a:pPr>
              <a:t>‹#›</a:t>
            </a:fld>
            <a:endParaRPr lang="en-US" altLang="en-US"/>
          </a:p>
        </p:txBody>
      </p:sp>
      <p:pic>
        <p:nvPicPr>
          <p:cNvPr id="4" name="Picture 3" descr="A green rectangle in a black background&#10;&#10;Description automatically generated">
            <a:extLst>
              <a:ext uri="{FF2B5EF4-FFF2-40B4-BE49-F238E27FC236}">
                <a16:creationId xmlns:a16="http://schemas.microsoft.com/office/drawing/2014/main" id="{679FFAD7-9E25-2B28-4CB3-4C6B0C96CC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937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826A0304-7DE6-484F-9DBB-CC405F9980FF}"/>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6EC86103-D66E-4E9A-96C5-D6C35700C8C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0CCF6CF9-D138-CA5D-4F1A-87F4F29ACB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3121661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256AB623-E671-40A3-8816-C4F3AC781D5E}"/>
              </a:ext>
            </a:extLst>
          </p:cNvPr>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pPr>
              <a:defRPr/>
            </a:pPr>
            <a:fld id="{3C07DC74-23A1-4829-ADFE-D6078EEF1E7E}"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E203FFA5-1D36-5611-C122-BC4DB2018A6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4141287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72672629-D088-400F-9280-083D0A2D3E69}"/>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D2535878-322B-41E6-819E-6EE0C5A9D2A1}"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60946E85-E6F8-F79F-301F-E7FBFF54D4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00340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A913227E-8DB4-4AF7-B2D1-7C8C29588E2B}"/>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F88FE3F0-7E1D-4EA7-B976-908B0D4601A8}"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25E63217-F718-2FEA-3681-4FEBEE0422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94610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5C0D2F1F-BD73-479C-B027-B3AB99A295F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BAFD0658-85EC-4BDE-800A-C42156FBEBD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137AFF0A-B088-9B5A-815B-6449199809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0015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F3FAA031-9D79-4CB3-A2AE-314FE08CE5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2" name="Picture 1" descr="A green rectangle in a black background&#10;&#10;Description automatically generated">
            <a:extLst>
              <a:ext uri="{FF2B5EF4-FFF2-40B4-BE49-F238E27FC236}">
                <a16:creationId xmlns:a16="http://schemas.microsoft.com/office/drawing/2014/main" id="{A2632C4A-8CA7-A388-4FB5-51EFAED0D0A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45546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404DA1C-108B-4B9A-9E15-7AFB00F27D08}"/>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5AA6B3FB-7A0A-4DEE-8514-B2571401BF78}"/>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F4D77352-6957-4DCA-8333-0B27B383CA07}"/>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413C3402-B4CF-4E0A-B1AC-58845FAEBFE8}" type="datetime1">
              <a:rPr lang="en-US"/>
              <a:pPr>
                <a:defRPr/>
              </a:pPr>
              <a:t>7/10/2026</a:t>
            </a:fld>
            <a:endParaRPr lang="en-US"/>
          </a:p>
        </p:txBody>
      </p:sp>
      <p:sp>
        <p:nvSpPr>
          <p:cNvPr id="5" name="Footer Placeholder 4">
            <a:extLst>
              <a:ext uri="{FF2B5EF4-FFF2-40B4-BE49-F238E27FC236}">
                <a16:creationId xmlns:a16="http://schemas.microsoft.com/office/drawing/2014/main" id="{634BA068-C847-4FA5-913B-D95A006B8671}"/>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ED76D76-89D7-49E5-84B6-872233876D42}"/>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97B9F516-C71F-41B2-988A-4CDDC11D72A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cid:image006.png@01D9A8E1.9CACD260" TargetMode="External"/><Relationship Id="rId13" Type="http://schemas.openxmlformats.org/officeDocument/2006/relationships/image" Target="../media/image24.png"/><Relationship Id="rId3" Type="http://schemas.openxmlformats.org/officeDocument/2006/relationships/hyperlink" Target="https://www.varam.gov.lv/lv/darbinieki?items_per_page=20&amp;structures%5b38_28%5d=38_28&amp;structures%5b10967_29%5d=10967_29&amp;structures%5b37_30%5d=37_30" TargetMode="External"/><Relationship Id="rId7" Type="http://schemas.openxmlformats.org/officeDocument/2006/relationships/image" Target="../media/image21.png"/><Relationship Id="rId12" Type="http://schemas.openxmlformats.org/officeDocument/2006/relationships/image" Target="../media/image23.png"/><Relationship Id="rId2" Type="http://schemas.openxmlformats.org/officeDocument/2006/relationships/notesSlide" Target="../notesSlides/notesSlide26.xml"/><Relationship Id="rId1" Type="http://schemas.openxmlformats.org/officeDocument/2006/relationships/slideLayout" Target="../slideLayouts/slideLayout9.xml"/><Relationship Id="rId6" Type="http://schemas.openxmlformats.org/officeDocument/2006/relationships/image" Target="../media/image20.png"/><Relationship Id="rId11" Type="http://schemas.openxmlformats.org/officeDocument/2006/relationships/hyperlink" Target="https://www.linkedin.com/company/vides-aizsardz%C4%ABbas-un-re%C4%A3ion%C4%81l%C4%81s-att%C4%ABst%C4%ABbas-ministrija/" TargetMode="External"/><Relationship Id="rId5" Type="http://schemas.openxmlformats.org/officeDocument/2006/relationships/hyperlink" Target="https://twitter.com/VARAM_Latvija" TargetMode="External"/><Relationship Id="rId10" Type="http://schemas.openxmlformats.org/officeDocument/2006/relationships/image" Target="cid:image007.png@01D9A8E1.9CACD260" TargetMode="External"/><Relationship Id="rId4" Type="http://schemas.openxmlformats.org/officeDocument/2006/relationships/hyperlink" Target="https://www.varam.gov.lv/lv" TargetMode="External"/><Relationship Id="rId9" Type="http://schemas.openxmlformats.org/officeDocument/2006/relationships/image" Target="../media/image22.png"/><Relationship Id="rId14" Type="http://schemas.openxmlformats.org/officeDocument/2006/relationships/image" Target="cid:image011.png@01D9A8E1.9CACD26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6D11E9C-CF79-4D5A-ACC4-7705ED940450}"/>
              </a:ext>
            </a:extLst>
          </p:cNvPr>
          <p:cNvSpPr>
            <a:spLocks noGrp="1"/>
          </p:cNvSpPr>
          <p:nvPr>
            <p:ph type="title"/>
          </p:nvPr>
        </p:nvSpPr>
        <p:spPr>
          <a:xfrm>
            <a:off x="914400" y="3225800"/>
            <a:ext cx="10363200" cy="960438"/>
          </a:xfrm>
        </p:spPr>
        <p:txBody>
          <a:bodyPr>
            <a:noAutofit/>
          </a:bodyPr>
          <a:lstStyle/>
          <a:p>
            <a:pPr>
              <a:defRPr/>
            </a:pPr>
            <a:br>
              <a:rPr lang="lv-LV" sz="3600" kern="0" dirty="0">
                <a:solidFill>
                  <a:srgbClr val="29702A"/>
                </a:solidFill>
                <a:cs typeface="Times New Roman" panose="02020603050405020304" pitchFamily="18" charset="0"/>
              </a:rPr>
            </a:br>
            <a:br>
              <a:rPr lang="lv-LV" sz="2800" kern="0" dirty="0">
                <a:cs typeface="Times New Roman" panose="02020603050405020304" pitchFamily="18" charset="0"/>
              </a:rPr>
            </a:br>
            <a:br>
              <a:rPr lang="lv-LV" altLang="lv-LV" sz="2800" dirty="0"/>
            </a:br>
            <a:endParaRPr lang="lv-LV" altLang="en-US" sz="2800" dirty="0"/>
          </a:p>
        </p:txBody>
      </p:sp>
      <p:sp>
        <p:nvSpPr>
          <p:cNvPr id="4" name="Text Placeholder 1">
            <a:extLst>
              <a:ext uri="{FF2B5EF4-FFF2-40B4-BE49-F238E27FC236}">
                <a16:creationId xmlns:a16="http://schemas.microsoft.com/office/drawing/2014/main" id="{A8C2771D-CB2C-FC9F-F82E-624E7391F853}"/>
              </a:ext>
            </a:extLst>
          </p:cNvPr>
          <p:cNvSpPr>
            <a:spLocks noGrp="1"/>
          </p:cNvSpPr>
          <p:nvPr>
            <p:ph type="body" sz="quarter" idx="10"/>
          </p:nvPr>
        </p:nvSpPr>
        <p:spPr>
          <a:xfrm>
            <a:off x="914400" y="3657601"/>
            <a:ext cx="10363200" cy="1078992"/>
          </a:xfrm>
        </p:spPr>
        <p:txBody>
          <a:bodyPr>
            <a:noAutofit/>
          </a:bodyPr>
          <a:lstStyle/>
          <a:p>
            <a:r>
              <a:rPr lang="lv-LV" altLang="lv-LV" sz="3600" b="1" dirty="0">
                <a:solidFill>
                  <a:srgbClr val="29702A"/>
                </a:solidFill>
                <a:latin typeface="+mj-lt"/>
                <a:ea typeface="Verdana"/>
              </a:rPr>
              <a:t>Kapsētu likuma piemērošana</a:t>
            </a:r>
          </a:p>
        </p:txBody>
      </p:sp>
      <p:sp>
        <p:nvSpPr>
          <p:cNvPr id="5" name="Text Placeholder 2">
            <a:extLst>
              <a:ext uri="{FF2B5EF4-FFF2-40B4-BE49-F238E27FC236}">
                <a16:creationId xmlns:a16="http://schemas.microsoft.com/office/drawing/2014/main" id="{BA8CCAB1-BE4A-0AFD-7C10-C827F0A4FE1A}"/>
              </a:ext>
            </a:extLst>
          </p:cNvPr>
          <p:cNvSpPr>
            <a:spLocks noGrp="1"/>
          </p:cNvSpPr>
          <p:nvPr>
            <p:ph type="body" sz="quarter" idx="11"/>
          </p:nvPr>
        </p:nvSpPr>
        <p:spPr>
          <a:xfrm>
            <a:off x="734518" y="4765622"/>
            <a:ext cx="10363200" cy="805543"/>
          </a:xfrm>
        </p:spPr>
        <p:txBody>
          <a:bodyPr>
            <a:normAutofit/>
          </a:bodyPr>
          <a:lstStyle/>
          <a:p>
            <a:endParaRPr lang="lv-LV" altLang="lv-LV" sz="2000" b="1" dirty="0">
              <a:latin typeface="+mj-lt"/>
            </a:endParaRPr>
          </a:p>
          <a:p>
            <a:r>
              <a:rPr lang="lv-LV" altLang="lv-LV" sz="2000" b="1" dirty="0">
                <a:latin typeface="+mj-lt"/>
              </a:rPr>
              <a:t>2026. gada 7. jūlija seminārs pašvaldībām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E5881-ECE5-63FD-B3AC-1DD2F22FEF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2C77D9-B2F1-09EF-9941-1D026403F436}"/>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5.2. Kapavietas piešķiršana</a:t>
            </a:r>
            <a:br>
              <a:rPr lang="lv-LV" sz="2000" dirty="0"/>
            </a:br>
            <a:endParaRPr lang="lv-LV" sz="2000" dirty="0"/>
          </a:p>
        </p:txBody>
      </p:sp>
      <p:sp>
        <p:nvSpPr>
          <p:cNvPr id="3" name="Content Placeholder 2">
            <a:extLst>
              <a:ext uri="{FF2B5EF4-FFF2-40B4-BE49-F238E27FC236}">
                <a16:creationId xmlns:a16="http://schemas.microsoft.com/office/drawing/2014/main" id="{9E0D1415-5F50-CCC2-46FA-0048AC3D048B}"/>
              </a:ext>
            </a:extLst>
          </p:cNvPr>
          <p:cNvSpPr>
            <a:spLocks noGrp="1"/>
          </p:cNvSpPr>
          <p:nvPr>
            <p:ph idx="1"/>
          </p:nvPr>
        </p:nvSpPr>
        <p:spPr>
          <a:xfrm>
            <a:off x="2387599" y="1513115"/>
            <a:ext cx="9238343" cy="4613060"/>
          </a:xfrm>
        </p:spPr>
        <p:txBody>
          <a:bodyPr anchor="t">
            <a:normAutofit lnSpcReduction="10000"/>
          </a:bodyPr>
          <a:lstStyle/>
          <a:p>
            <a:pPr marL="285750" indent="-285750" algn="just">
              <a:buFont typeface="Wingdings" panose="05000000000000000000" pitchFamily="2" charset="2"/>
              <a:buChar char="Ø"/>
            </a:pPr>
            <a:r>
              <a:rPr lang="lv-LV" b="1" dirty="0"/>
              <a:t>Kapavietu </a:t>
            </a:r>
            <a:r>
              <a:rPr lang="lv-LV" b="1" dirty="0">
                <a:solidFill>
                  <a:srgbClr val="29702A"/>
                </a:solidFill>
              </a:rPr>
              <a:t>piešķir</a:t>
            </a:r>
            <a:r>
              <a:rPr lang="lv-LV" b="1" dirty="0"/>
              <a:t>:</a:t>
            </a:r>
          </a:p>
          <a:p>
            <a:r>
              <a:rPr lang="lv-LV" dirty="0"/>
              <a:t>1) atbilstoši </a:t>
            </a:r>
            <a:r>
              <a:rPr lang="lv-LV" b="1" dirty="0">
                <a:solidFill>
                  <a:srgbClr val="29702A"/>
                </a:solidFill>
              </a:rPr>
              <a:t>mirušā </a:t>
            </a:r>
            <a:r>
              <a:rPr lang="lv-LV" b="1" dirty="0"/>
              <a:t>pēdējās</a:t>
            </a:r>
            <a:r>
              <a:rPr lang="lv-LV" dirty="0"/>
              <a:t> vai </a:t>
            </a:r>
            <a:r>
              <a:rPr lang="lv-LV" b="1" dirty="0">
                <a:solidFill>
                  <a:srgbClr val="29702A"/>
                </a:solidFill>
              </a:rPr>
              <a:t>iesniedzēja</a:t>
            </a:r>
            <a:r>
              <a:rPr lang="lv-LV" dirty="0"/>
              <a:t> </a:t>
            </a:r>
            <a:r>
              <a:rPr lang="lv-LV" b="1" dirty="0"/>
              <a:t>deklarētās dzīvesvietas </a:t>
            </a:r>
            <a:r>
              <a:rPr lang="lv-LV" dirty="0"/>
              <a:t>adresei vai norādītajai </a:t>
            </a:r>
            <a:r>
              <a:rPr lang="lv-LV" b="1" dirty="0"/>
              <a:t>papildu dzīvesvietas </a:t>
            </a:r>
            <a:r>
              <a:rPr lang="lv-LV" dirty="0"/>
              <a:t>adresei;</a:t>
            </a:r>
          </a:p>
          <a:p>
            <a:r>
              <a:rPr lang="lv-LV" dirty="0"/>
              <a:t>2) </a:t>
            </a:r>
            <a:r>
              <a:rPr lang="lv-LV" b="1" dirty="0"/>
              <a:t>atbilstoši iesniedzēja izvēlei</a:t>
            </a:r>
            <a:r>
              <a:rPr lang="lv-LV" dirty="0"/>
              <a:t>, ja kapsētā ir iesniedzēja lietošanā esoša brīva kapavieta apbedīšanai</a:t>
            </a:r>
          </a:p>
          <a:p>
            <a:endParaRPr lang="lv-LV" dirty="0"/>
          </a:p>
          <a:p>
            <a:r>
              <a:rPr lang="lv-LV" b="1" dirty="0">
                <a:solidFill>
                  <a:srgbClr val="29702A"/>
                </a:solidFill>
              </a:rPr>
              <a:t>! </a:t>
            </a:r>
            <a:r>
              <a:rPr lang="lv-LV" b="1" dirty="0"/>
              <a:t>Pilnvarojums saistošo noteikumu izdošanai:</a:t>
            </a:r>
          </a:p>
          <a:p>
            <a:pPr marL="342900" indent="-342900">
              <a:buFontTx/>
              <a:buChar char="-"/>
            </a:pPr>
            <a:r>
              <a:rPr lang="lv-LV" b="1" dirty="0">
                <a:solidFill>
                  <a:srgbClr val="29702A"/>
                </a:solidFill>
              </a:rPr>
              <a:t>var noteikt </a:t>
            </a:r>
            <a:r>
              <a:rPr lang="lv-LV" dirty="0"/>
              <a:t>kārtību, kādā tiek piešķirta kapavieta </a:t>
            </a:r>
            <a:r>
              <a:rPr lang="lv-LV" b="1" dirty="0"/>
              <a:t>atbilstoši iesniedzēja izvēlei</a:t>
            </a:r>
            <a:r>
              <a:rPr lang="lv-LV" dirty="0"/>
              <a:t>, ja kapsētā ir iespēja veikt apbedījumu;</a:t>
            </a:r>
          </a:p>
          <a:p>
            <a:pPr marL="342900" indent="-342900">
              <a:buFontTx/>
              <a:buChar char="-"/>
            </a:pPr>
            <a:r>
              <a:rPr lang="lv-LV" dirty="0"/>
              <a:t>kādos gadījumos un kādā kārtībā personai, pamatojoties uz tās iesniegumu, </a:t>
            </a:r>
            <a:r>
              <a:rPr lang="lv-LV" b="1" dirty="0">
                <a:solidFill>
                  <a:srgbClr val="29702A"/>
                </a:solidFill>
              </a:rPr>
              <a:t>var piešķirt </a:t>
            </a:r>
            <a:r>
              <a:rPr lang="lv-LV" b="1" dirty="0"/>
              <a:t>vienu kapavietu vai vairākas blakus esošas kapavietas</a:t>
            </a:r>
          </a:p>
          <a:p>
            <a:endParaRPr lang="lv-LV" dirty="0"/>
          </a:p>
          <a:p>
            <a:pPr algn="just"/>
            <a:r>
              <a:rPr lang="lv-LV" i="1" dirty="0"/>
              <a:t>(KL 8.p. (2), (3), (5))</a:t>
            </a:r>
          </a:p>
          <a:p>
            <a:pPr algn="just"/>
            <a:endParaRPr lang="lv-LV" dirty="0"/>
          </a:p>
        </p:txBody>
      </p:sp>
      <p:sp>
        <p:nvSpPr>
          <p:cNvPr id="4" name="Text Placeholder 3">
            <a:extLst>
              <a:ext uri="{FF2B5EF4-FFF2-40B4-BE49-F238E27FC236}">
                <a16:creationId xmlns:a16="http://schemas.microsoft.com/office/drawing/2014/main" id="{8E4C5985-52A1-91C5-ABCA-079D22EE908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F4E6802-9AA2-C3E2-DEB2-5B064D704F34}"/>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60F96834-0C1D-D806-B651-1BDD1081459D}"/>
              </a:ext>
            </a:extLst>
          </p:cNvPr>
          <p:cNvSpPr>
            <a:spLocks noGrp="1"/>
          </p:cNvSpPr>
          <p:nvPr>
            <p:ph type="sldNum" sz="quarter" idx="13"/>
          </p:nvPr>
        </p:nvSpPr>
        <p:spPr/>
        <p:txBody>
          <a:bodyPr/>
          <a:lstStyle/>
          <a:p>
            <a:pPr>
              <a:defRPr/>
            </a:pPr>
            <a:fld id="{CA50152C-A5AE-4037-8E77-C398DB665690}" type="slidenum">
              <a:rPr lang="en-US" altLang="en-US" smtClean="0"/>
              <a:pPr>
                <a:defRPr/>
              </a:pPr>
              <a:t>10</a:t>
            </a:fld>
            <a:endParaRPr lang="en-US" altLang="en-US"/>
          </a:p>
        </p:txBody>
      </p:sp>
      <p:pic>
        <p:nvPicPr>
          <p:cNvPr id="7" name="Picture 6" descr="Back with solid fill">
            <a:extLst>
              <a:ext uri="{FF2B5EF4-FFF2-40B4-BE49-F238E27FC236}">
                <a16:creationId xmlns:a16="http://schemas.microsoft.com/office/drawing/2014/main" id="{5D870271-C373-EF4C-AC82-7DE0E37F1279}"/>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3977356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701C0-6415-71E3-EA36-1F288E359A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B8F11-AEEB-AAB0-A6A9-8C6B5DA6CC80}"/>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5.3. Kapavietas piešķiršana</a:t>
            </a:r>
            <a:br>
              <a:rPr lang="lv-LV" sz="2000" dirty="0"/>
            </a:br>
            <a:endParaRPr lang="lv-LV" sz="2000" dirty="0"/>
          </a:p>
        </p:txBody>
      </p:sp>
      <p:sp>
        <p:nvSpPr>
          <p:cNvPr id="3" name="Content Placeholder 2">
            <a:extLst>
              <a:ext uri="{FF2B5EF4-FFF2-40B4-BE49-F238E27FC236}">
                <a16:creationId xmlns:a16="http://schemas.microsoft.com/office/drawing/2014/main" id="{E20BAF88-6D8C-090D-D59B-62C737554A22}"/>
              </a:ext>
            </a:extLst>
          </p:cNvPr>
          <p:cNvSpPr>
            <a:spLocks noGrp="1"/>
          </p:cNvSpPr>
          <p:nvPr>
            <p:ph idx="1"/>
          </p:nvPr>
        </p:nvSpPr>
        <p:spPr>
          <a:xfrm>
            <a:off x="2387599" y="1513115"/>
            <a:ext cx="9238343" cy="4613060"/>
          </a:xfrm>
        </p:spPr>
        <p:txBody>
          <a:bodyPr anchor="t">
            <a:normAutofit/>
          </a:bodyPr>
          <a:lstStyle/>
          <a:p>
            <a:r>
              <a:rPr lang="lv-LV" b="1" dirty="0"/>
              <a:t>Kapavietas piešķiršana (secīgi):</a:t>
            </a:r>
          </a:p>
          <a:p>
            <a:pPr marL="457200" indent="-457200">
              <a:buAutoNum type="arabicParenR"/>
            </a:pPr>
            <a:r>
              <a:rPr lang="lv-LV" sz="1900" dirty="0"/>
              <a:t> </a:t>
            </a:r>
            <a:r>
              <a:rPr lang="lv-LV" sz="1900" b="1" dirty="0"/>
              <a:t>iesniegums</a:t>
            </a:r>
            <a:r>
              <a:rPr lang="lv-LV" sz="1900" dirty="0"/>
              <a:t> par kapavietas piešķiršanu;</a:t>
            </a:r>
          </a:p>
          <a:p>
            <a:pPr marL="457200" indent="-457200">
              <a:buAutoNum type="arabicParenR"/>
            </a:pPr>
            <a:r>
              <a:rPr lang="lv-LV" sz="1900" dirty="0"/>
              <a:t>pašvaldība izskata </a:t>
            </a:r>
            <a:r>
              <a:rPr lang="lv-LV" sz="1900" b="1" dirty="0"/>
              <a:t>bez liekas kavēšanās</a:t>
            </a:r>
            <a:r>
              <a:rPr lang="lv-LV" sz="1900" dirty="0"/>
              <a:t>, bet ne vēlāk kā </a:t>
            </a:r>
            <a:r>
              <a:rPr lang="lv-LV" sz="1900" b="1" dirty="0">
                <a:solidFill>
                  <a:srgbClr val="29702A"/>
                </a:solidFill>
              </a:rPr>
              <a:t>3 dienu laikā </a:t>
            </a:r>
            <a:r>
              <a:rPr lang="lv-LV" sz="1900" dirty="0"/>
              <a:t>no iesnieguma saņemšanas dienas;</a:t>
            </a:r>
          </a:p>
          <a:p>
            <a:pPr marL="457200" indent="-457200">
              <a:buAutoNum type="arabicParenR"/>
            </a:pPr>
            <a:r>
              <a:rPr lang="lv-LV" sz="1900" dirty="0"/>
              <a:t> </a:t>
            </a:r>
            <a:r>
              <a:rPr lang="lv-LV" sz="1900" b="1" dirty="0">
                <a:solidFill>
                  <a:srgbClr val="29702A"/>
                </a:solidFill>
              </a:rPr>
              <a:t>+</a:t>
            </a:r>
            <a:r>
              <a:rPr lang="lv-LV" sz="1900" dirty="0">
                <a:solidFill>
                  <a:srgbClr val="29702A"/>
                </a:solidFill>
              </a:rPr>
              <a:t> </a:t>
            </a:r>
            <a:r>
              <a:rPr lang="lv-LV" sz="1900" b="1" dirty="0">
                <a:solidFill>
                  <a:srgbClr val="29702A"/>
                </a:solidFill>
              </a:rPr>
              <a:t>pozitīvs lēmums </a:t>
            </a:r>
            <a:r>
              <a:rPr lang="lv-LV" sz="1900" dirty="0"/>
              <a:t>– i</a:t>
            </a:r>
            <a:r>
              <a:rPr lang="lv-LV" sz="1900" b="0" i="0" dirty="0">
                <a:effectLst/>
              </a:rPr>
              <a:t>eraksts PKAR </a:t>
            </a:r>
            <a:r>
              <a:rPr lang="lv-LV" sz="1900" b="0" i="1" dirty="0">
                <a:effectLst/>
              </a:rPr>
              <a:t>(APL 69.p.(1) 2.p.)</a:t>
            </a:r>
          </a:p>
          <a:p>
            <a:r>
              <a:rPr lang="lv-LV" sz="1900" dirty="0"/>
              <a:t>      </a:t>
            </a:r>
            <a:r>
              <a:rPr lang="lv-LV" sz="1900" b="1" dirty="0"/>
              <a:t>-</a:t>
            </a:r>
            <a:r>
              <a:rPr lang="lv-LV" sz="1900" dirty="0"/>
              <a:t> </a:t>
            </a:r>
            <a:r>
              <a:rPr lang="lv-LV" sz="1900" b="1" dirty="0"/>
              <a:t>negatīvs lēmums </a:t>
            </a:r>
            <a:r>
              <a:rPr lang="lv-LV" sz="1900" dirty="0"/>
              <a:t>– noformējams, ievērojot administratīvā akta sastāvdaļas. Apstrīdams un pārsūdzams administratīvā procesa ietvaros</a:t>
            </a:r>
          </a:p>
          <a:p>
            <a:r>
              <a:rPr lang="lv-LV" sz="1900" dirty="0"/>
              <a:t>4) ar lēmuma pieņemšanas dienu </a:t>
            </a:r>
            <a:r>
              <a:rPr lang="lv-LV" sz="1900" b="1" dirty="0"/>
              <a:t>kapavietas turētājs iegūst kapavietas izmantošanas tiesības</a:t>
            </a:r>
          </a:p>
          <a:p>
            <a:endParaRPr lang="lv-LV" dirty="0"/>
          </a:p>
          <a:p>
            <a:pPr algn="just"/>
            <a:r>
              <a:rPr lang="lv-LV" i="1" dirty="0"/>
              <a:t>(KL 8.p. (4), (6), (9))</a:t>
            </a:r>
            <a:endParaRPr lang="lv-LV" dirty="0"/>
          </a:p>
        </p:txBody>
      </p:sp>
      <p:sp>
        <p:nvSpPr>
          <p:cNvPr id="4" name="Text Placeholder 3">
            <a:extLst>
              <a:ext uri="{FF2B5EF4-FFF2-40B4-BE49-F238E27FC236}">
                <a16:creationId xmlns:a16="http://schemas.microsoft.com/office/drawing/2014/main" id="{683FA3F4-A615-B58A-AA03-D76BE489192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88E4530F-3C05-802A-6A0B-E8CDD20A5380}"/>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D7956C4C-127C-C4F3-AD10-5C2440034DFA}"/>
              </a:ext>
            </a:extLst>
          </p:cNvPr>
          <p:cNvSpPr>
            <a:spLocks noGrp="1"/>
          </p:cNvSpPr>
          <p:nvPr>
            <p:ph type="sldNum" sz="quarter" idx="13"/>
          </p:nvPr>
        </p:nvSpPr>
        <p:spPr/>
        <p:txBody>
          <a:bodyPr/>
          <a:lstStyle/>
          <a:p>
            <a:pPr>
              <a:defRPr/>
            </a:pPr>
            <a:fld id="{CA50152C-A5AE-4037-8E77-C398DB665690}" type="slidenum">
              <a:rPr lang="en-US" altLang="en-US" smtClean="0"/>
              <a:pPr>
                <a:defRPr/>
              </a:pPr>
              <a:t>11</a:t>
            </a:fld>
            <a:endParaRPr lang="en-US" altLang="en-US"/>
          </a:p>
        </p:txBody>
      </p:sp>
      <p:pic>
        <p:nvPicPr>
          <p:cNvPr id="7" name="Picture 6" descr="Back with solid fill">
            <a:extLst>
              <a:ext uri="{FF2B5EF4-FFF2-40B4-BE49-F238E27FC236}">
                <a16:creationId xmlns:a16="http://schemas.microsoft.com/office/drawing/2014/main" id="{C25E9CFB-2B43-1677-BC20-E8D0482865D8}"/>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452737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2DB7A-6F5A-BBF2-CA40-7AF3BA060C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80015-1478-CA61-0390-2EE87BD19B46}"/>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6. Kapavietas izmantošanas tiesību pāreja</a:t>
            </a:r>
            <a:br>
              <a:rPr lang="lv-LV" sz="2000" dirty="0"/>
            </a:br>
            <a:endParaRPr lang="lv-LV" sz="2000" dirty="0"/>
          </a:p>
        </p:txBody>
      </p:sp>
      <p:sp>
        <p:nvSpPr>
          <p:cNvPr id="3" name="Content Placeholder 2">
            <a:extLst>
              <a:ext uri="{FF2B5EF4-FFF2-40B4-BE49-F238E27FC236}">
                <a16:creationId xmlns:a16="http://schemas.microsoft.com/office/drawing/2014/main" id="{E31B1AD9-9B02-CB22-D0BF-D3E591EF0BA0}"/>
              </a:ext>
            </a:extLst>
          </p:cNvPr>
          <p:cNvSpPr>
            <a:spLocks noGrp="1"/>
          </p:cNvSpPr>
          <p:nvPr>
            <p:ph idx="1"/>
          </p:nvPr>
        </p:nvSpPr>
        <p:spPr>
          <a:xfrm>
            <a:off x="2387600" y="1353956"/>
            <a:ext cx="9238343" cy="4613060"/>
          </a:xfrm>
        </p:spPr>
        <p:txBody>
          <a:bodyPr anchor="t">
            <a:normAutofit fontScale="77500" lnSpcReduction="20000"/>
          </a:bodyPr>
          <a:lstStyle/>
          <a:p>
            <a:pPr marL="457200" indent="-457200">
              <a:buAutoNum type="arabicParenR"/>
            </a:pPr>
            <a:r>
              <a:rPr lang="lv-LV" b="1" dirty="0"/>
              <a:t>Pēc kapavietas turētāja gribas izteikuma</a:t>
            </a:r>
          </a:p>
          <a:p>
            <a:r>
              <a:rPr lang="lv-LV" dirty="0"/>
              <a:t>Motivēts iesniegums par kapavietas izmantošanas tiesību nodošanu:</a:t>
            </a:r>
          </a:p>
          <a:p>
            <a:pPr marL="342900" indent="-342900">
              <a:buFontTx/>
              <a:buChar char="-"/>
            </a:pPr>
            <a:r>
              <a:rPr lang="lv-LV" dirty="0"/>
              <a:t>laulātajam;</a:t>
            </a:r>
          </a:p>
          <a:p>
            <a:pPr marL="342900" indent="-342900">
              <a:buFontTx/>
              <a:buChar char="-"/>
            </a:pPr>
            <a:r>
              <a:rPr lang="lv-LV" dirty="0"/>
              <a:t>radiniekam;</a:t>
            </a:r>
          </a:p>
          <a:p>
            <a:pPr marL="342900" indent="-342900">
              <a:buFontTx/>
              <a:buChar char="-"/>
            </a:pPr>
            <a:r>
              <a:rPr lang="lv-LV" dirty="0"/>
              <a:t>personai, ar kuru kapavietas turētājs dzīvo vienā mājsaimniecībā;</a:t>
            </a:r>
          </a:p>
          <a:p>
            <a:pPr marL="342900" indent="-342900">
              <a:buFontTx/>
              <a:buChar char="-"/>
            </a:pPr>
            <a:r>
              <a:rPr lang="lv-LV" dirty="0"/>
              <a:t>citai personai</a:t>
            </a:r>
          </a:p>
          <a:p>
            <a:r>
              <a:rPr lang="lv-LV" dirty="0"/>
              <a:t>Jaunajam kapavietas turētājam </a:t>
            </a:r>
            <a:r>
              <a:rPr lang="lv-LV" b="1" dirty="0">
                <a:solidFill>
                  <a:srgbClr val="29702A"/>
                </a:solidFill>
              </a:rPr>
              <a:t>14 dienu laikā </a:t>
            </a:r>
            <a:r>
              <a:rPr lang="lv-LV" dirty="0"/>
              <a:t>no kapavietas turētāja iesnieguma saņemšanas dienas jāiesniedz pašvaldībai savu piekrišanu</a:t>
            </a:r>
          </a:p>
          <a:p>
            <a:r>
              <a:rPr lang="lv-LV" b="1" dirty="0"/>
              <a:t>2) Kapavietas turētāja nāves gadījumā</a:t>
            </a:r>
          </a:p>
          <a:p>
            <a:r>
              <a:rPr lang="lv-LV" dirty="0"/>
              <a:t>Personas, kas var lūgt piešķirt kapavietas izmantošanas tiesības:</a:t>
            </a:r>
          </a:p>
          <a:p>
            <a:pPr marL="342900" indent="-342900">
              <a:buFontTx/>
              <a:buChar char="-"/>
            </a:pPr>
            <a:r>
              <a:rPr lang="lv-LV" dirty="0"/>
              <a:t>laulātais;</a:t>
            </a:r>
          </a:p>
          <a:p>
            <a:pPr marL="342900" indent="-342900">
              <a:buFontTx/>
              <a:buChar char="-"/>
            </a:pPr>
            <a:r>
              <a:rPr lang="lv-LV" dirty="0"/>
              <a:t>radinieks;</a:t>
            </a:r>
          </a:p>
          <a:p>
            <a:pPr marL="342900" indent="-342900">
              <a:buFontTx/>
              <a:buChar char="-"/>
            </a:pPr>
            <a:r>
              <a:rPr lang="lv-LV" dirty="0"/>
              <a:t>persona, ar kuru kapavietas turētājs dzīvoja vienā mājsaimniecībā;</a:t>
            </a:r>
          </a:p>
          <a:p>
            <a:pPr marL="342900" indent="-342900">
              <a:buFontTx/>
              <a:buChar char="-"/>
            </a:pPr>
            <a:r>
              <a:rPr lang="lv-LV" b="1" dirty="0">
                <a:solidFill>
                  <a:srgbClr val="29702A"/>
                </a:solidFill>
              </a:rPr>
              <a:t>cita persona</a:t>
            </a:r>
            <a:r>
              <a:rPr lang="lv-LV" dirty="0"/>
              <a:t>,</a:t>
            </a:r>
            <a:r>
              <a:rPr lang="lv-LV" b="1" dirty="0"/>
              <a:t> </a:t>
            </a:r>
            <a:r>
              <a:rPr lang="lv-LV" dirty="0"/>
              <a:t>ja iepriekš minētās personas attiecīgo lūgumu nav izteikušas</a:t>
            </a:r>
          </a:p>
          <a:p>
            <a:r>
              <a:rPr lang="lv-LV" dirty="0"/>
              <a:t>Ja saņemti vairāku personu lūgumi, </a:t>
            </a:r>
            <a:r>
              <a:rPr lang="lv-LV" b="1" dirty="0"/>
              <a:t>priekšroka laulātajam vai tuvākas pakāpes radiniekam </a:t>
            </a:r>
            <a:r>
              <a:rPr lang="lv-LV" dirty="0"/>
              <a:t>(tam vienas pakāpes radiniekam, kurš iesniegumu iesniedzis pirmais)</a:t>
            </a:r>
          </a:p>
          <a:p>
            <a:endParaRPr lang="lv-LV" dirty="0"/>
          </a:p>
          <a:p>
            <a:r>
              <a:rPr lang="lv-LV" dirty="0"/>
              <a:t>Pašvaldības atteikums ir </a:t>
            </a:r>
            <a:r>
              <a:rPr lang="lv-LV" b="1" dirty="0"/>
              <a:t>apstrīdams un pārsūdzams </a:t>
            </a:r>
            <a:r>
              <a:rPr lang="lv-LV" dirty="0"/>
              <a:t>administratīvā procesa ietvaros</a:t>
            </a:r>
          </a:p>
          <a:p>
            <a:pPr algn="just"/>
            <a:r>
              <a:rPr lang="lv-LV" i="1" dirty="0"/>
              <a:t>(KL 8.p. (7), (8), (9))</a:t>
            </a:r>
            <a:endParaRPr lang="lv-LV" dirty="0"/>
          </a:p>
        </p:txBody>
      </p:sp>
      <p:sp>
        <p:nvSpPr>
          <p:cNvPr id="4" name="Text Placeholder 3">
            <a:extLst>
              <a:ext uri="{FF2B5EF4-FFF2-40B4-BE49-F238E27FC236}">
                <a16:creationId xmlns:a16="http://schemas.microsoft.com/office/drawing/2014/main" id="{C2BB485F-7816-148C-F7ED-51EFF0750AC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585ACBD-9BFE-0026-82E2-815B6F5AF9C6}"/>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14F606C-BE45-8E18-D682-7B63CE41503E}"/>
              </a:ext>
            </a:extLst>
          </p:cNvPr>
          <p:cNvSpPr>
            <a:spLocks noGrp="1"/>
          </p:cNvSpPr>
          <p:nvPr>
            <p:ph type="sldNum" sz="quarter" idx="13"/>
          </p:nvPr>
        </p:nvSpPr>
        <p:spPr/>
        <p:txBody>
          <a:bodyPr/>
          <a:lstStyle/>
          <a:p>
            <a:pPr>
              <a:defRPr/>
            </a:pPr>
            <a:fld id="{CA50152C-A5AE-4037-8E77-C398DB665690}" type="slidenum">
              <a:rPr lang="en-US" altLang="en-US" smtClean="0"/>
              <a:pPr>
                <a:defRPr/>
              </a:pPr>
              <a:t>12</a:t>
            </a:fld>
            <a:endParaRPr lang="en-US" altLang="en-US"/>
          </a:p>
        </p:txBody>
      </p:sp>
      <p:pic>
        <p:nvPicPr>
          <p:cNvPr id="7" name="Picture 6" descr="Transfer with solid fill">
            <a:extLst>
              <a:ext uri="{FF2B5EF4-FFF2-40B4-BE49-F238E27FC236}">
                <a16:creationId xmlns:a16="http://schemas.microsoft.com/office/drawing/2014/main" id="{15A6ACC9-646C-414A-85F8-8D701C031CA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736175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231AF-5BA6-973D-EB01-328545A550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7AE22-D322-07A3-2E7C-37A67A4BEFCF}"/>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7. Kapavietas turētāja tiesības un pienākumi</a:t>
            </a:r>
            <a:br>
              <a:rPr lang="lv-LV" sz="2000" dirty="0"/>
            </a:br>
            <a:endParaRPr lang="lv-LV" sz="2000" dirty="0"/>
          </a:p>
        </p:txBody>
      </p:sp>
      <p:sp>
        <p:nvSpPr>
          <p:cNvPr id="3" name="Content Placeholder 2">
            <a:extLst>
              <a:ext uri="{FF2B5EF4-FFF2-40B4-BE49-F238E27FC236}">
                <a16:creationId xmlns:a16="http://schemas.microsoft.com/office/drawing/2014/main" id="{EDBE2F9D-A365-656D-AD5F-8EFDCE7E3B7C}"/>
              </a:ext>
            </a:extLst>
          </p:cNvPr>
          <p:cNvSpPr>
            <a:spLocks noGrp="1"/>
          </p:cNvSpPr>
          <p:nvPr>
            <p:ph idx="1"/>
          </p:nvPr>
        </p:nvSpPr>
        <p:spPr>
          <a:xfrm>
            <a:off x="2387600" y="1353956"/>
            <a:ext cx="9238343" cy="4613060"/>
          </a:xfrm>
        </p:spPr>
        <p:txBody>
          <a:bodyPr anchor="t">
            <a:normAutofit fontScale="92500" lnSpcReduction="20000"/>
          </a:bodyPr>
          <a:lstStyle/>
          <a:p>
            <a:pPr algn="just"/>
            <a:r>
              <a:rPr lang="lv-LV" b="1" dirty="0"/>
              <a:t>Kapavietas turētāja </a:t>
            </a:r>
            <a:r>
              <a:rPr lang="lv-LV" b="1" dirty="0">
                <a:solidFill>
                  <a:srgbClr val="29702A"/>
                </a:solidFill>
              </a:rPr>
              <a:t>tiesības</a:t>
            </a:r>
            <a:r>
              <a:rPr lang="lv-LV" b="1" dirty="0"/>
              <a:t>:</a:t>
            </a:r>
          </a:p>
          <a:p>
            <a:pPr algn="just"/>
            <a:r>
              <a:rPr lang="lv-LV" dirty="0"/>
              <a:t>1) veikt </a:t>
            </a:r>
            <a:r>
              <a:rPr lang="lv-LV" b="1" dirty="0"/>
              <a:t>apbedīšanu</a:t>
            </a:r>
            <a:r>
              <a:rPr lang="lv-LV" dirty="0"/>
              <a:t> vai </a:t>
            </a:r>
            <a:r>
              <a:rPr lang="lv-LV" b="1" dirty="0"/>
              <a:t>novietot urnu </a:t>
            </a:r>
            <a:r>
              <a:rPr lang="lv-LV" dirty="0" err="1"/>
              <a:t>kolumbārijā</a:t>
            </a:r>
            <a:r>
              <a:rPr lang="lv-LV" dirty="0"/>
              <a:t>;</a:t>
            </a:r>
          </a:p>
          <a:p>
            <a:pPr algn="just"/>
            <a:r>
              <a:rPr lang="lv-LV" dirty="0"/>
              <a:t>2) </a:t>
            </a:r>
            <a:r>
              <a:rPr lang="lv-LV" b="1" dirty="0"/>
              <a:t>labiekārtot kapavietu </a:t>
            </a:r>
            <a:r>
              <a:rPr lang="lv-LV" i="1" dirty="0"/>
              <a:t>(labiekārtošanas darbiem netiek piemērots būvniecības tiesiskais regulējums)</a:t>
            </a:r>
            <a:r>
              <a:rPr lang="lv-LV" dirty="0"/>
              <a:t>;</a:t>
            </a:r>
          </a:p>
          <a:p>
            <a:pPr algn="just"/>
            <a:r>
              <a:rPr lang="lv-LV" dirty="0"/>
              <a:t>3) atbrīvot kapavietu no tādiem labiekārtojuma elementiem, kurus kapavietas turētājs nav novietojis </a:t>
            </a:r>
            <a:r>
              <a:rPr lang="lv-LV" i="1" dirty="0"/>
              <a:t>(informējot kapsētas </a:t>
            </a:r>
            <a:r>
              <a:rPr lang="lv-LV" i="1" dirty="0" err="1"/>
              <a:t>apsaimniekotāju</a:t>
            </a:r>
            <a:r>
              <a:rPr lang="lv-LV" i="1" dirty="0"/>
              <a:t>)</a:t>
            </a:r>
          </a:p>
          <a:p>
            <a:pPr algn="just"/>
            <a:endParaRPr lang="lv-LV" i="1" dirty="0"/>
          </a:p>
          <a:p>
            <a:pPr algn="just"/>
            <a:r>
              <a:rPr lang="lv-LV" b="1" dirty="0"/>
              <a:t>Kapavietas turētāja </a:t>
            </a:r>
            <a:r>
              <a:rPr lang="lv-LV" b="1" dirty="0">
                <a:solidFill>
                  <a:srgbClr val="29702A"/>
                </a:solidFill>
              </a:rPr>
              <a:t>pienākumi</a:t>
            </a:r>
            <a:r>
              <a:rPr lang="lv-LV" b="1" dirty="0"/>
              <a:t>:</a:t>
            </a:r>
          </a:p>
          <a:p>
            <a:pPr algn="just"/>
            <a:r>
              <a:rPr lang="lv-LV" dirty="0"/>
              <a:t>1) </a:t>
            </a:r>
            <a:r>
              <a:rPr lang="lv-LV" b="1" dirty="0"/>
              <a:t>sagatavot</a:t>
            </a:r>
            <a:r>
              <a:rPr lang="lv-LV" dirty="0"/>
              <a:t> kapavietu apbedīšanai;</a:t>
            </a:r>
          </a:p>
          <a:p>
            <a:pPr algn="just"/>
            <a:r>
              <a:rPr lang="lv-LV" dirty="0"/>
              <a:t>2) </a:t>
            </a:r>
            <a:r>
              <a:rPr lang="lv-LV" b="1" dirty="0"/>
              <a:t>kopt </a:t>
            </a:r>
            <a:r>
              <a:rPr lang="lv-LV" dirty="0"/>
              <a:t>kapavietu;</a:t>
            </a:r>
          </a:p>
          <a:p>
            <a:pPr algn="just"/>
            <a:r>
              <a:rPr lang="lv-LV" dirty="0"/>
              <a:t>3) uzstādot kapavietas labiekārtojuma elementus un kopjot stādījumus, rūpēties par to, lai tie </a:t>
            </a:r>
            <a:r>
              <a:rPr lang="lv-LV" b="1" dirty="0"/>
              <a:t>neaizņem, nebojā citas kapavietas un koplietošanas teritoriju un netraucē apbedīšanas procesus un piemiņas pasākumus</a:t>
            </a:r>
            <a:r>
              <a:rPr lang="lv-LV" dirty="0"/>
              <a:t>;</a:t>
            </a:r>
          </a:p>
          <a:p>
            <a:pPr algn="just"/>
            <a:r>
              <a:rPr lang="lv-LV" dirty="0"/>
              <a:t>4) informēt pašvaldību par izmaiņām KL 6.p. (1) 4.p. minētajā informācijā </a:t>
            </a:r>
            <a:r>
              <a:rPr lang="lv-LV" i="1" dirty="0"/>
              <a:t>(vārds, uzvārds, personas kods, adrese, tālruņa numurs)</a:t>
            </a:r>
          </a:p>
          <a:p>
            <a:pPr algn="just"/>
            <a:r>
              <a:rPr lang="lv-LV" i="1" dirty="0"/>
              <a:t>(KL 9.p., 10.p.)</a:t>
            </a:r>
            <a:endParaRPr lang="lv-LV" dirty="0"/>
          </a:p>
        </p:txBody>
      </p:sp>
      <p:sp>
        <p:nvSpPr>
          <p:cNvPr id="4" name="Text Placeholder 3">
            <a:extLst>
              <a:ext uri="{FF2B5EF4-FFF2-40B4-BE49-F238E27FC236}">
                <a16:creationId xmlns:a16="http://schemas.microsoft.com/office/drawing/2014/main" id="{BD5F2B77-A0EF-6A2B-AAED-AF8714B6FFE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AB0FFA9-431B-D52E-EEB3-862D7D2CFFD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267CB8D-7B3F-44AA-78C4-96130788CC63}"/>
              </a:ext>
            </a:extLst>
          </p:cNvPr>
          <p:cNvSpPr>
            <a:spLocks noGrp="1"/>
          </p:cNvSpPr>
          <p:nvPr>
            <p:ph type="sldNum" sz="quarter" idx="13"/>
          </p:nvPr>
        </p:nvSpPr>
        <p:spPr/>
        <p:txBody>
          <a:bodyPr/>
          <a:lstStyle/>
          <a:p>
            <a:pPr>
              <a:defRPr/>
            </a:pPr>
            <a:fld id="{CA50152C-A5AE-4037-8E77-C398DB665690}" type="slidenum">
              <a:rPr lang="en-US" altLang="en-US" smtClean="0"/>
              <a:pPr>
                <a:defRPr/>
              </a:pPr>
              <a:t>13</a:t>
            </a:fld>
            <a:endParaRPr lang="en-US" altLang="en-US"/>
          </a:p>
        </p:txBody>
      </p:sp>
      <p:pic>
        <p:nvPicPr>
          <p:cNvPr id="7" name="Picture 6" descr="Right pointing backhand index with solid fill">
            <a:extLst>
              <a:ext uri="{FF2B5EF4-FFF2-40B4-BE49-F238E27FC236}">
                <a16:creationId xmlns:a16="http://schemas.microsoft.com/office/drawing/2014/main" id="{A5EDF6A1-AF0A-7A9E-149C-046B7CB7836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807574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B0DF9-C7DA-EB4A-15D6-2DAF4FA856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346D13-D511-01A3-C8CD-5445968AAE86}"/>
              </a:ext>
            </a:extLst>
          </p:cNvPr>
          <p:cNvSpPr>
            <a:spLocks noGrp="1"/>
          </p:cNvSpPr>
          <p:nvPr>
            <p:ph type="title"/>
          </p:nvPr>
        </p:nvSpPr>
        <p:spPr>
          <a:xfrm>
            <a:off x="2387600" y="381000"/>
            <a:ext cx="9107714" cy="1036642"/>
          </a:xfrm>
        </p:spPr>
        <p:txBody>
          <a:bodyPr>
            <a:normAutofit fontScale="90000"/>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8. Kapavietas atzīšana par nekoptu un tās izmantošanas tiesību atņemšana</a:t>
            </a:r>
            <a:br>
              <a:rPr lang="lv-LV" sz="2000" dirty="0"/>
            </a:br>
            <a:endParaRPr lang="lv-LV" sz="2000" dirty="0"/>
          </a:p>
        </p:txBody>
      </p:sp>
      <p:sp>
        <p:nvSpPr>
          <p:cNvPr id="3" name="Content Placeholder 2">
            <a:extLst>
              <a:ext uri="{FF2B5EF4-FFF2-40B4-BE49-F238E27FC236}">
                <a16:creationId xmlns:a16="http://schemas.microsoft.com/office/drawing/2014/main" id="{48577E91-F244-84E1-3C5B-B81B02DC4A63}"/>
              </a:ext>
            </a:extLst>
          </p:cNvPr>
          <p:cNvSpPr>
            <a:spLocks noGrp="1"/>
          </p:cNvSpPr>
          <p:nvPr>
            <p:ph idx="1"/>
          </p:nvPr>
        </p:nvSpPr>
        <p:spPr>
          <a:xfrm>
            <a:off x="2387600" y="1353956"/>
            <a:ext cx="9238343" cy="4613060"/>
          </a:xfrm>
        </p:spPr>
        <p:txBody>
          <a:bodyPr anchor="t">
            <a:normAutofit fontScale="85000" lnSpcReduction="20000"/>
          </a:bodyPr>
          <a:lstStyle/>
          <a:p>
            <a:pPr marL="342900" indent="-342900" algn="just">
              <a:buFont typeface="Wingdings" panose="05000000000000000000" pitchFamily="2" charset="2"/>
              <a:buChar char="Ø"/>
            </a:pPr>
            <a:r>
              <a:rPr lang="lv-LV" dirty="0"/>
              <a:t>kapsētas </a:t>
            </a:r>
            <a:r>
              <a:rPr lang="lv-LV" dirty="0" err="1"/>
              <a:t>apsaimniekotājs</a:t>
            </a:r>
            <a:r>
              <a:rPr lang="lv-LV" dirty="0"/>
              <a:t> </a:t>
            </a:r>
            <a:r>
              <a:rPr lang="lv-LV" b="1" dirty="0">
                <a:solidFill>
                  <a:srgbClr val="29702A"/>
                </a:solidFill>
              </a:rPr>
              <a:t>ne retāk kā 1x gadā </a:t>
            </a:r>
            <a:r>
              <a:rPr lang="lv-LV" b="1" dirty="0"/>
              <a:t>laikposmā no 1. aprīļa līdz 1. novembrim</a:t>
            </a:r>
            <a:r>
              <a:rPr lang="lv-LV" dirty="0"/>
              <a:t> apseko kapavietas un informē pašvaldību par ilgstoši nekoptām kapavietām</a:t>
            </a:r>
          </a:p>
          <a:p>
            <a:pPr marL="342900" indent="-342900" algn="just">
              <a:buFont typeface="Wingdings" panose="05000000000000000000" pitchFamily="2" charset="2"/>
              <a:buChar char="Ø"/>
            </a:pPr>
            <a:r>
              <a:rPr lang="lv-LV" b="1" dirty="0"/>
              <a:t>lēmums par kapavietas atzīšanu par nekoptu</a:t>
            </a:r>
            <a:r>
              <a:rPr lang="lv-LV" dirty="0"/>
              <a:t>, informējot  kapavietas turētāju </a:t>
            </a:r>
            <a:r>
              <a:rPr lang="lv-LV" i="1" dirty="0"/>
              <a:t>(ja nav zināms, novieto kapavietā informatīvu paziņojumu)</a:t>
            </a:r>
          </a:p>
          <a:p>
            <a:pPr marL="342900" indent="-342900" algn="just">
              <a:buFont typeface="Wingdings" panose="05000000000000000000" pitchFamily="2" charset="2"/>
              <a:buChar char="Ø"/>
            </a:pPr>
            <a:r>
              <a:rPr lang="lv-LV" dirty="0"/>
              <a:t>ja kapavieta </a:t>
            </a:r>
            <a:r>
              <a:rPr lang="lv-LV" b="1" dirty="0"/>
              <a:t>tiek sakopta - lēmumu atceļ </a:t>
            </a:r>
          </a:p>
          <a:p>
            <a:pPr marL="342900" indent="-342900" algn="just">
              <a:buFont typeface="Wingdings" panose="05000000000000000000" pitchFamily="2" charset="2"/>
              <a:buChar char="Ø"/>
            </a:pPr>
            <a:r>
              <a:rPr lang="lv-LV" dirty="0"/>
              <a:t>ja kapavieta </a:t>
            </a:r>
            <a:r>
              <a:rPr lang="lv-LV" b="1" dirty="0"/>
              <a:t>netiek sakopta </a:t>
            </a:r>
            <a:r>
              <a:rPr lang="lv-LV" b="1" dirty="0">
                <a:solidFill>
                  <a:srgbClr val="29702A"/>
                </a:solidFill>
              </a:rPr>
              <a:t>3 gadu laikā</a:t>
            </a:r>
            <a:r>
              <a:rPr lang="lv-LV" b="1" dirty="0"/>
              <a:t> - pašvaldība </a:t>
            </a:r>
            <a:r>
              <a:rPr lang="lv-LV" b="1" dirty="0">
                <a:solidFill>
                  <a:srgbClr val="29702A"/>
                </a:solidFill>
              </a:rPr>
              <a:t>var lemt </a:t>
            </a:r>
            <a:r>
              <a:rPr lang="lv-LV" b="1" dirty="0"/>
              <a:t>par kapavietas izmantošanas tiesību atņemšanu</a:t>
            </a:r>
          </a:p>
          <a:p>
            <a:pPr marL="342900" indent="-342900" algn="just">
              <a:buFont typeface="Wingdings" panose="05000000000000000000" pitchFamily="2" charset="2"/>
              <a:buChar char="Ø"/>
            </a:pPr>
            <a:r>
              <a:rPr lang="lv-LV" b="1" dirty="0">
                <a:solidFill>
                  <a:srgbClr val="29702A"/>
                </a:solidFill>
              </a:rPr>
              <a:t>var lemt </a:t>
            </a:r>
            <a:r>
              <a:rPr lang="lv-LV" dirty="0"/>
              <a:t>par kapavietas izmantošanas tiesību </a:t>
            </a:r>
            <a:r>
              <a:rPr lang="lv-LV" b="1" dirty="0"/>
              <a:t>atjaunošanu kapavietas turētājam </a:t>
            </a:r>
            <a:r>
              <a:rPr lang="lv-LV" dirty="0"/>
              <a:t>vai </a:t>
            </a:r>
            <a:r>
              <a:rPr lang="lv-LV" b="1" dirty="0"/>
              <a:t>piešķiršanu citai personai</a:t>
            </a:r>
            <a:r>
              <a:rPr lang="lv-LV" dirty="0"/>
              <a:t>,</a:t>
            </a:r>
            <a:r>
              <a:rPr lang="lv-LV" b="1" dirty="0"/>
              <a:t> </a:t>
            </a:r>
            <a:r>
              <a:rPr lang="lv-LV" dirty="0"/>
              <a:t>ievērojot šā likuma 8. p. (7) </a:t>
            </a:r>
            <a:r>
              <a:rPr lang="lv-LV" i="1" dirty="0"/>
              <a:t>(kā kapavietas turētāja nāves gadījumā)</a:t>
            </a:r>
          </a:p>
          <a:p>
            <a:pPr marL="342900" indent="-342900" algn="just">
              <a:buFont typeface="Wingdings" panose="05000000000000000000" pitchFamily="2" charset="2"/>
              <a:buChar char="Ø"/>
            </a:pPr>
            <a:r>
              <a:rPr lang="lv-LV" dirty="0"/>
              <a:t>ja nekoptajā kapavietā atrodas </a:t>
            </a:r>
            <a:r>
              <a:rPr lang="lv-LV" b="1" dirty="0"/>
              <a:t>piemineklis vai citi kapavietas iekārtojuma elementi </a:t>
            </a:r>
            <a:r>
              <a:rPr lang="lv-LV" b="1" dirty="0">
                <a:solidFill>
                  <a:srgbClr val="29702A"/>
                </a:solidFill>
              </a:rPr>
              <a:t>ar konstatējamu kultūrvēsturisku vērtību</a:t>
            </a:r>
            <a:r>
              <a:rPr lang="lv-LV" dirty="0"/>
              <a:t>, pašvaldība pirms lēmuma pieņemšanas par kapavietas izmantošanas tiesību atņemšanu </a:t>
            </a:r>
            <a:r>
              <a:rPr lang="lv-LV" b="1" dirty="0"/>
              <a:t>konsultējas ar NKMP</a:t>
            </a:r>
            <a:r>
              <a:rPr lang="lv-LV" dirty="0"/>
              <a:t>. Ja kapavietas iekārtojuma elementam ir kultūrvēsturiska, arhitektoniska vai mākslinieciska vērtība, tad tas </a:t>
            </a:r>
            <a:r>
              <a:rPr lang="lv-LV" b="1" dirty="0">
                <a:solidFill>
                  <a:srgbClr val="29702A"/>
                </a:solidFill>
              </a:rPr>
              <a:t>jāsaglabā</a:t>
            </a:r>
            <a:r>
              <a:rPr lang="lv-LV" dirty="0"/>
              <a:t> </a:t>
            </a:r>
            <a:r>
              <a:rPr lang="lv-LV" i="1" dirty="0"/>
              <a:t>(prasības attiecas uz pašvaldību kapsētām)</a:t>
            </a:r>
          </a:p>
          <a:p>
            <a:pPr algn="just"/>
            <a:r>
              <a:rPr lang="lv-LV" b="1" i="1" dirty="0">
                <a:solidFill>
                  <a:srgbClr val="29702A"/>
                </a:solidFill>
              </a:rPr>
              <a:t>!</a:t>
            </a:r>
            <a:r>
              <a:rPr lang="lv-LV" b="1" i="1" dirty="0"/>
              <a:t> </a:t>
            </a:r>
            <a:r>
              <a:rPr lang="lv-LV" i="1" dirty="0"/>
              <a:t>Lēmumu pieņemšanu </a:t>
            </a:r>
            <a:r>
              <a:rPr lang="lv-LV" b="1" i="1" dirty="0"/>
              <a:t>var deleģēt </a:t>
            </a:r>
            <a:r>
              <a:rPr lang="lv-LV" i="1" dirty="0"/>
              <a:t>vienlaikus ar kapavietas piešķiršanu</a:t>
            </a:r>
          </a:p>
          <a:p>
            <a:pPr algn="just"/>
            <a:r>
              <a:rPr lang="lv-LV" i="1" dirty="0"/>
              <a:t>(KL 11.p.)</a:t>
            </a:r>
            <a:endParaRPr lang="lv-LV" dirty="0"/>
          </a:p>
        </p:txBody>
      </p:sp>
      <p:sp>
        <p:nvSpPr>
          <p:cNvPr id="4" name="Text Placeholder 3">
            <a:extLst>
              <a:ext uri="{FF2B5EF4-FFF2-40B4-BE49-F238E27FC236}">
                <a16:creationId xmlns:a16="http://schemas.microsoft.com/office/drawing/2014/main" id="{05A6C07B-6BC2-9FE5-4592-B5672A54141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2B287F1-B4F8-C52F-85F8-3544C1AFC154}"/>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B0329193-46CB-E0D5-76AE-712C9A8E828B}"/>
              </a:ext>
            </a:extLst>
          </p:cNvPr>
          <p:cNvSpPr>
            <a:spLocks noGrp="1"/>
          </p:cNvSpPr>
          <p:nvPr>
            <p:ph type="sldNum" sz="quarter" idx="13"/>
          </p:nvPr>
        </p:nvSpPr>
        <p:spPr/>
        <p:txBody>
          <a:bodyPr/>
          <a:lstStyle/>
          <a:p>
            <a:pPr>
              <a:defRPr/>
            </a:pPr>
            <a:fld id="{CA50152C-A5AE-4037-8E77-C398DB665690}" type="slidenum">
              <a:rPr lang="en-US" altLang="en-US" smtClean="0"/>
              <a:pPr>
                <a:defRPr/>
              </a:pPr>
              <a:t>14</a:t>
            </a:fld>
            <a:endParaRPr lang="en-US" altLang="en-US"/>
          </a:p>
        </p:txBody>
      </p:sp>
      <p:pic>
        <p:nvPicPr>
          <p:cNvPr id="7" name="Picture 6" descr="Clipboard All Crosses with solid fill">
            <a:extLst>
              <a:ext uri="{FF2B5EF4-FFF2-40B4-BE49-F238E27FC236}">
                <a16:creationId xmlns:a16="http://schemas.microsoft.com/office/drawing/2014/main" id="{98467957-490C-25EB-BC7E-F2C7412A0FAC}"/>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713296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215C0-5192-40BB-260A-B42B4184CF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77E5CB-E107-FCE4-E775-4F0DE03F594E}"/>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9. </a:t>
            </a:r>
            <a:r>
              <a:rPr lang="lv-LV" sz="2000" noProof="0" dirty="0"/>
              <a:t>Apbedīšana un urnas novietošana </a:t>
            </a:r>
            <a:r>
              <a:rPr lang="lv-LV" sz="2000" noProof="0" dirty="0" err="1"/>
              <a:t>kolumbārijā</a:t>
            </a:r>
            <a:br>
              <a:rPr lang="lv-LV" sz="2000" dirty="0"/>
            </a:br>
            <a:endParaRPr lang="lv-LV" sz="2000" dirty="0"/>
          </a:p>
        </p:txBody>
      </p:sp>
      <p:sp>
        <p:nvSpPr>
          <p:cNvPr id="3" name="Content Placeholder 2">
            <a:extLst>
              <a:ext uri="{FF2B5EF4-FFF2-40B4-BE49-F238E27FC236}">
                <a16:creationId xmlns:a16="http://schemas.microsoft.com/office/drawing/2014/main" id="{457EB298-B551-8EC4-3214-C2F989774ADD}"/>
              </a:ext>
            </a:extLst>
          </p:cNvPr>
          <p:cNvSpPr>
            <a:spLocks noGrp="1"/>
          </p:cNvSpPr>
          <p:nvPr>
            <p:ph idx="1"/>
          </p:nvPr>
        </p:nvSpPr>
        <p:spPr>
          <a:xfrm>
            <a:off x="2387600" y="1353956"/>
            <a:ext cx="9238343" cy="4613060"/>
          </a:xfrm>
        </p:spPr>
        <p:txBody>
          <a:bodyPr anchor="t">
            <a:normAutofit fontScale="85000" lnSpcReduction="10000"/>
          </a:bodyPr>
          <a:lstStyle/>
          <a:p>
            <a:pPr marL="342900" indent="-342900" algn="just">
              <a:buFont typeface="Wingdings" panose="05000000000000000000" pitchFamily="2" charset="2"/>
              <a:buChar char="Ø"/>
            </a:pPr>
            <a:r>
              <a:rPr lang="lv-LV" dirty="0"/>
              <a:t>Iesniedzēja vai kapavietas turētāja </a:t>
            </a:r>
            <a:r>
              <a:rPr lang="lv-LV" b="1" dirty="0"/>
              <a:t>iesniegums</a:t>
            </a:r>
          </a:p>
          <a:p>
            <a:pPr marL="342900" indent="-342900" algn="just">
              <a:buFont typeface="Wingdings" panose="05000000000000000000" pitchFamily="2" charset="2"/>
              <a:buChar char="Ø"/>
            </a:pPr>
            <a:r>
              <a:rPr lang="lv-LV" dirty="0"/>
              <a:t>Pašvaldība pieņem </a:t>
            </a:r>
            <a:r>
              <a:rPr lang="lv-LV" b="1" dirty="0"/>
              <a:t>lēmumu par apbedīšanas vai urnas novietošanas </a:t>
            </a:r>
            <a:r>
              <a:rPr lang="lv-LV" b="1" dirty="0">
                <a:solidFill>
                  <a:srgbClr val="29702A"/>
                </a:solidFill>
              </a:rPr>
              <a:t>atļauju vai atteikumu </a:t>
            </a:r>
            <a:r>
              <a:rPr lang="lv-LV" dirty="0"/>
              <a:t>KL 8.p. (1), (3) vai (6) noteiktajā kārtībā </a:t>
            </a:r>
            <a:r>
              <a:rPr lang="lv-LV" i="1" dirty="0"/>
              <a:t>(administratīvais akts; var deleģēt vienlaikus ar kapavietas piešķiršanu; izskata bez liekas kavēšanās, bet </a:t>
            </a:r>
            <a:r>
              <a:rPr lang="lv-LV" b="1" i="1" dirty="0"/>
              <a:t>ne vēlāk kā </a:t>
            </a:r>
            <a:r>
              <a:rPr lang="lv-LV" b="1" i="1" dirty="0">
                <a:solidFill>
                  <a:srgbClr val="29702A"/>
                </a:solidFill>
              </a:rPr>
              <a:t>3 dienu laikā</a:t>
            </a:r>
            <a:r>
              <a:rPr lang="lv-LV" i="1" dirty="0"/>
              <a:t>)</a:t>
            </a:r>
          </a:p>
          <a:p>
            <a:pPr marL="342900" indent="-342900" algn="just">
              <a:buFont typeface="Wingdings" panose="05000000000000000000" pitchFamily="2" charset="2"/>
              <a:buChar char="Ø"/>
            </a:pPr>
            <a:r>
              <a:rPr lang="lv-LV" dirty="0"/>
              <a:t>Apbedīšanas vai urnas </a:t>
            </a:r>
            <a:r>
              <a:rPr lang="lv-LV" dirty="0" err="1"/>
              <a:t>novietošas</a:t>
            </a:r>
            <a:r>
              <a:rPr lang="lv-LV" dirty="0"/>
              <a:t> </a:t>
            </a:r>
            <a:r>
              <a:rPr lang="lv-LV" b="1" dirty="0"/>
              <a:t>priekšnosacījumi:</a:t>
            </a:r>
          </a:p>
          <a:p>
            <a:pPr marL="342900" indent="-342900" algn="just">
              <a:buFontTx/>
              <a:buChar char="-"/>
            </a:pPr>
            <a:r>
              <a:rPr lang="lv-LV" dirty="0"/>
              <a:t>kapsētas </a:t>
            </a:r>
            <a:r>
              <a:rPr lang="lv-LV" dirty="0" err="1"/>
              <a:t>apsaimniekotājs</a:t>
            </a:r>
            <a:r>
              <a:rPr lang="lv-LV" dirty="0"/>
              <a:t> </a:t>
            </a:r>
            <a:r>
              <a:rPr lang="lv-LV" b="1" dirty="0"/>
              <a:t>ir ierādījis </a:t>
            </a:r>
            <a:r>
              <a:rPr lang="lv-LV" dirty="0"/>
              <a:t>piešķirto kapavietu, vietu pelnu izkaisīšanai;</a:t>
            </a:r>
          </a:p>
          <a:p>
            <a:pPr marL="342900" indent="-342900" algn="just">
              <a:buFontTx/>
              <a:buChar char="-"/>
            </a:pPr>
            <a:r>
              <a:rPr lang="lv-LV" dirty="0"/>
              <a:t>kapsētas </a:t>
            </a:r>
            <a:r>
              <a:rPr lang="lv-LV" dirty="0" err="1"/>
              <a:t>apsaimniekotājs</a:t>
            </a:r>
            <a:r>
              <a:rPr lang="lv-LV" dirty="0"/>
              <a:t> </a:t>
            </a:r>
            <a:r>
              <a:rPr lang="lv-LV" b="1" dirty="0"/>
              <a:t>ir informēts </a:t>
            </a:r>
            <a:r>
              <a:rPr lang="lv-LV" dirty="0"/>
              <a:t>par apbedīšanas vai urnas novietošanas laiku</a:t>
            </a:r>
          </a:p>
          <a:p>
            <a:pPr marL="342900" indent="-342900" algn="just">
              <a:buFont typeface="Wingdings" panose="05000000000000000000" pitchFamily="2" charset="2"/>
              <a:buChar char="Ø"/>
            </a:pPr>
            <a:r>
              <a:rPr lang="lv-LV" b="1" dirty="0"/>
              <a:t>Apbedīšanas dziļums:</a:t>
            </a:r>
          </a:p>
          <a:p>
            <a:pPr algn="just"/>
            <a:r>
              <a:rPr lang="lv-LV" dirty="0"/>
              <a:t>- mirušai personai </a:t>
            </a:r>
            <a:r>
              <a:rPr lang="lv-LV" b="1" dirty="0">
                <a:solidFill>
                  <a:srgbClr val="29702A"/>
                </a:solidFill>
              </a:rPr>
              <a:t>1,5—2 m</a:t>
            </a:r>
            <a:r>
              <a:rPr lang="lv-LV" dirty="0"/>
              <a:t>;</a:t>
            </a:r>
          </a:p>
          <a:p>
            <a:pPr marL="342900" indent="-342900" algn="just">
              <a:buFontTx/>
              <a:buChar char="-"/>
            </a:pPr>
            <a:r>
              <a:rPr lang="lv-LV" dirty="0"/>
              <a:t>urnai </a:t>
            </a:r>
            <a:r>
              <a:rPr lang="lv-LV" b="1" dirty="0">
                <a:solidFill>
                  <a:srgbClr val="29702A"/>
                </a:solidFill>
              </a:rPr>
              <a:t>0,5 m</a:t>
            </a:r>
          </a:p>
          <a:p>
            <a:pPr algn="just"/>
            <a:r>
              <a:rPr lang="lv-LV" b="1" dirty="0">
                <a:solidFill>
                  <a:srgbClr val="29702A"/>
                </a:solidFill>
              </a:rPr>
              <a:t>! </a:t>
            </a:r>
            <a:r>
              <a:rPr lang="lv-LV" i="1" dirty="0"/>
              <a:t>Pilnvarojums SN noteikt citas prasības attiecībā uz </a:t>
            </a:r>
            <a:r>
              <a:rPr lang="lv-LV" b="1" i="1" dirty="0"/>
              <a:t>apbedīšanas dziļumu</a:t>
            </a:r>
            <a:r>
              <a:rPr lang="lv-LV" i="1" dirty="0"/>
              <a:t>, </a:t>
            </a:r>
            <a:r>
              <a:rPr lang="lv-LV" b="1" i="1" dirty="0" err="1"/>
              <a:t>virsapbedījumiem</a:t>
            </a:r>
            <a:r>
              <a:rPr lang="lv-LV" i="1" dirty="0"/>
              <a:t>, </a:t>
            </a:r>
            <a:r>
              <a:rPr lang="lv-LV" b="1" i="1" dirty="0"/>
              <a:t>kapavietas izmēriem</a:t>
            </a:r>
            <a:r>
              <a:rPr lang="lv-LV" i="1" dirty="0"/>
              <a:t>, ņemot vērā augsnes īpašības un gruntsūdens līmeni kapsētā </a:t>
            </a:r>
          </a:p>
          <a:p>
            <a:pPr algn="just"/>
            <a:r>
              <a:rPr lang="lv-LV" i="1" dirty="0"/>
              <a:t>(KL 12.p.)</a:t>
            </a:r>
            <a:endParaRPr lang="lv-LV" dirty="0"/>
          </a:p>
        </p:txBody>
      </p:sp>
      <p:sp>
        <p:nvSpPr>
          <p:cNvPr id="4" name="Text Placeholder 3">
            <a:extLst>
              <a:ext uri="{FF2B5EF4-FFF2-40B4-BE49-F238E27FC236}">
                <a16:creationId xmlns:a16="http://schemas.microsoft.com/office/drawing/2014/main" id="{F47EF3A8-A1E6-495F-FEB0-3F5E9A7CF91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8250037-E5F1-9104-008F-667766EA09D8}"/>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DD0D7DA-59BF-CA84-F1A8-1402B58DD049}"/>
              </a:ext>
            </a:extLst>
          </p:cNvPr>
          <p:cNvSpPr>
            <a:spLocks noGrp="1"/>
          </p:cNvSpPr>
          <p:nvPr>
            <p:ph type="sldNum" sz="quarter" idx="13"/>
          </p:nvPr>
        </p:nvSpPr>
        <p:spPr/>
        <p:txBody>
          <a:bodyPr/>
          <a:lstStyle/>
          <a:p>
            <a:pPr>
              <a:defRPr/>
            </a:pPr>
            <a:fld id="{CA50152C-A5AE-4037-8E77-C398DB665690}" type="slidenum">
              <a:rPr lang="en-US" altLang="en-US" smtClean="0"/>
              <a:pPr>
                <a:defRPr/>
              </a:pPr>
              <a:t>15</a:t>
            </a:fld>
            <a:endParaRPr lang="en-US" altLang="en-US"/>
          </a:p>
        </p:txBody>
      </p:sp>
      <p:pic>
        <p:nvPicPr>
          <p:cNvPr id="7" name="Picture 6" descr="Checkbox Checked with solid fill">
            <a:extLst>
              <a:ext uri="{FF2B5EF4-FFF2-40B4-BE49-F238E27FC236}">
                <a16:creationId xmlns:a16="http://schemas.microsoft.com/office/drawing/2014/main" id="{83EB036F-29D6-8DB1-6CDD-44EBC5E8F0A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816419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8AD38-0E03-A3FD-F48D-71B896A2A2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D360BE-1E75-5517-C586-EBEED1802C6C}"/>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10. </a:t>
            </a:r>
            <a:r>
              <a:rPr lang="lv-LV" sz="2000" noProof="0" dirty="0" err="1"/>
              <a:t>Pārapbedīšana</a:t>
            </a:r>
            <a:r>
              <a:rPr lang="lv-LV" sz="2000" noProof="0" dirty="0"/>
              <a:t> un urnas pārvietošana</a:t>
            </a:r>
            <a:br>
              <a:rPr lang="lv-LV" sz="2000" dirty="0"/>
            </a:br>
            <a:endParaRPr lang="lv-LV" sz="2000" dirty="0"/>
          </a:p>
        </p:txBody>
      </p:sp>
      <p:sp>
        <p:nvSpPr>
          <p:cNvPr id="3" name="Content Placeholder 2">
            <a:extLst>
              <a:ext uri="{FF2B5EF4-FFF2-40B4-BE49-F238E27FC236}">
                <a16:creationId xmlns:a16="http://schemas.microsoft.com/office/drawing/2014/main" id="{7A52274D-04F3-65B7-BD00-F547A1E2543E}"/>
              </a:ext>
            </a:extLst>
          </p:cNvPr>
          <p:cNvSpPr>
            <a:spLocks noGrp="1"/>
          </p:cNvSpPr>
          <p:nvPr>
            <p:ph idx="1"/>
          </p:nvPr>
        </p:nvSpPr>
        <p:spPr>
          <a:xfrm>
            <a:off x="2387600" y="1353956"/>
            <a:ext cx="9238343" cy="4613060"/>
          </a:xfrm>
        </p:spPr>
        <p:txBody>
          <a:bodyPr anchor="t">
            <a:normAutofit fontScale="92500" lnSpcReduction="10000"/>
          </a:bodyPr>
          <a:lstStyle/>
          <a:p>
            <a:pPr marL="342900" indent="-342900" algn="just">
              <a:buFont typeface="Wingdings" panose="05000000000000000000" pitchFamily="2" charset="2"/>
              <a:buChar char="Ø"/>
            </a:pPr>
            <a:r>
              <a:rPr lang="lv-LV" b="1" dirty="0"/>
              <a:t>Kapavietas turētāja iesniegums </a:t>
            </a:r>
            <a:r>
              <a:rPr lang="lv-LV" b="1" dirty="0">
                <a:solidFill>
                  <a:srgbClr val="29702A"/>
                </a:solidFill>
              </a:rPr>
              <a:t>vai</a:t>
            </a:r>
            <a:r>
              <a:rPr lang="lv-LV" dirty="0"/>
              <a:t> mirušā </a:t>
            </a:r>
            <a:r>
              <a:rPr lang="lv-LV" b="1" dirty="0"/>
              <a:t>laulātā</a:t>
            </a:r>
            <a:r>
              <a:rPr lang="lv-LV" dirty="0"/>
              <a:t> vai, ja tāda nav, </a:t>
            </a:r>
            <a:r>
              <a:rPr lang="lv-LV" b="1" dirty="0"/>
              <a:t>radinieka</a:t>
            </a:r>
            <a:r>
              <a:rPr lang="lv-LV" dirty="0"/>
              <a:t> </a:t>
            </a:r>
            <a:r>
              <a:rPr lang="lv-LV" b="1" dirty="0"/>
              <a:t>iesniegums</a:t>
            </a:r>
            <a:r>
              <a:rPr lang="lv-LV" dirty="0"/>
              <a:t> ar kapavietas turētāja rakstveida saskaņojumu </a:t>
            </a:r>
            <a:r>
              <a:rPr lang="lv-LV" i="1" dirty="0"/>
              <a:t>(norāda kapsētu, kurā tiks </a:t>
            </a:r>
            <a:r>
              <a:rPr lang="lv-LV" i="1" dirty="0" err="1"/>
              <a:t>pārapbedīts</a:t>
            </a:r>
            <a:r>
              <a:rPr lang="lv-LV" i="1" dirty="0"/>
              <a:t> mirušais, vai vietu, kur tiks novietota urna)</a:t>
            </a:r>
          </a:p>
          <a:p>
            <a:pPr marL="342900" indent="-342900" algn="just">
              <a:buFont typeface="Wingdings" panose="05000000000000000000" pitchFamily="2" charset="2"/>
              <a:buChar char="Ø"/>
            </a:pPr>
            <a:r>
              <a:rPr lang="lv-LV" dirty="0"/>
              <a:t>Minimālais termiņš mirušā izcelšanai – </a:t>
            </a:r>
            <a:r>
              <a:rPr lang="lv-LV" b="1" dirty="0">
                <a:solidFill>
                  <a:srgbClr val="29702A"/>
                </a:solidFill>
              </a:rPr>
              <a:t>1 gads </a:t>
            </a:r>
            <a:r>
              <a:rPr lang="lv-LV" dirty="0"/>
              <a:t>pēc apbedīšanas, izņemot normatīvajos aktos noteiktos gadījumus</a:t>
            </a:r>
          </a:p>
          <a:p>
            <a:pPr marL="342900" indent="-342900" algn="just">
              <a:buFont typeface="Wingdings" panose="05000000000000000000" pitchFamily="2" charset="2"/>
              <a:buChar char="Ø"/>
            </a:pPr>
            <a:r>
              <a:rPr lang="lv-LV" dirty="0"/>
              <a:t>Veic kapsētas </a:t>
            </a:r>
            <a:r>
              <a:rPr lang="lv-LV" b="1" dirty="0" err="1"/>
              <a:t>apsaimniekotāja</a:t>
            </a:r>
            <a:r>
              <a:rPr lang="lv-LV" b="1" dirty="0"/>
              <a:t> uzraudzībā </a:t>
            </a:r>
            <a:r>
              <a:rPr lang="lv-LV" dirty="0"/>
              <a:t>(kapsētas teritorijā)</a:t>
            </a:r>
          </a:p>
          <a:p>
            <a:pPr marL="342900" indent="-342900" algn="just">
              <a:buFont typeface="Wingdings" panose="05000000000000000000" pitchFamily="2" charset="2"/>
              <a:buChar char="Ø"/>
            </a:pPr>
            <a:r>
              <a:rPr lang="lv-LV" dirty="0"/>
              <a:t>Kapavietas turētājam </a:t>
            </a:r>
            <a:r>
              <a:rPr lang="lv-LV" b="1" dirty="0"/>
              <a:t>nekavējoties jāsakopj </a:t>
            </a:r>
            <a:r>
              <a:rPr lang="lv-LV" dirty="0"/>
              <a:t>kapavieta </a:t>
            </a:r>
          </a:p>
          <a:p>
            <a:pPr marL="342900" indent="-342900" algn="just">
              <a:buFont typeface="Wingdings" panose="05000000000000000000" pitchFamily="2" charset="2"/>
              <a:buChar char="Ø"/>
            </a:pPr>
            <a:r>
              <a:rPr lang="lv-LV" dirty="0"/>
              <a:t>Pašvaldības </a:t>
            </a:r>
            <a:r>
              <a:rPr lang="lv-LV" b="1" dirty="0"/>
              <a:t>lēmums par kapavietas izmantošanas tiesību anulēšanu </a:t>
            </a:r>
            <a:r>
              <a:rPr lang="lv-LV" i="1" dirty="0"/>
              <a:t>(nav apbedīts neviens kapavietas turētāja piederīgais, nav novietota urna)</a:t>
            </a:r>
          </a:p>
          <a:p>
            <a:pPr marL="342900" indent="-342900" algn="just">
              <a:buFont typeface="Wingdings" panose="05000000000000000000" pitchFamily="2" charset="2"/>
              <a:buChar char="Ø"/>
            </a:pPr>
            <a:r>
              <a:rPr lang="lv-LV" dirty="0"/>
              <a:t>Kapavietas turētājam </a:t>
            </a:r>
            <a:r>
              <a:rPr lang="lv-LV" b="1" dirty="0">
                <a:solidFill>
                  <a:srgbClr val="29702A"/>
                </a:solidFill>
              </a:rPr>
              <a:t>1 mēneša laikā </a:t>
            </a:r>
            <a:r>
              <a:rPr lang="lv-LV" dirty="0"/>
              <a:t>ir jāsakopj kapavieta un jāatbrīvo tā no labiekārtojuma elementiem </a:t>
            </a:r>
          </a:p>
          <a:p>
            <a:pPr algn="just"/>
            <a:r>
              <a:rPr lang="lv-LV" i="1" dirty="0"/>
              <a:t>! Lēmuma pieņemšanu var deleģēt vienlaikus ar kapavietas piešķiršanu</a:t>
            </a:r>
          </a:p>
          <a:p>
            <a:pPr algn="just"/>
            <a:r>
              <a:rPr lang="lv-LV" i="1" dirty="0"/>
              <a:t>(KL 13.p.)</a:t>
            </a:r>
            <a:endParaRPr lang="lv-LV" dirty="0"/>
          </a:p>
        </p:txBody>
      </p:sp>
      <p:sp>
        <p:nvSpPr>
          <p:cNvPr id="4" name="Text Placeholder 3">
            <a:extLst>
              <a:ext uri="{FF2B5EF4-FFF2-40B4-BE49-F238E27FC236}">
                <a16:creationId xmlns:a16="http://schemas.microsoft.com/office/drawing/2014/main" id="{E1C57290-4E8C-2C1E-284E-DED30873EB2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CC7F26D-9C98-B275-B730-7E744333F330}"/>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AB4737CC-167F-5DC5-E409-C4CB8B26E024}"/>
              </a:ext>
            </a:extLst>
          </p:cNvPr>
          <p:cNvSpPr>
            <a:spLocks noGrp="1"/>
          </p:cNvSpPr>
          <p:nvPr>
            <p:ph type="sldNum" sz="quarter" idx="13"/>
          </p:nvPr>
        </p:nvSpPr>
        <p:spPr/>
        <p:txBody>
          <a:bodyPr/>
          <a:lstStyle/>
          <a:p>
            <a:pPr>
              <a:defRPr/>
            </a:pPr>
            <a:fld id="{CA50152C-A5AE-4037-8E77-C398DB665690}" type="slidenum">
              <a:rPr lang="en-US" altLang="en-US" smtClean="0"/>
              <a:pPr>
                <a:defRPr/>
              </a:pPr>
              <a:t>16</a:t>
            </a:fld>
            <a:endParaRPr lang="en-US" altLang="en-US"/>
          </a:p>
        </p:txBody>
      </p:sp>
      <p:pic>
        <p:nvPicPr>
          <p:cNvPr id="7" name="Picture 6" descr="Cause And Effect with solid fill">
            <a:extLst>
              <a:ext uri="{FF2B5EF4-FFF2-40B4-BE49-F238E27FC236}">
                <a16:creationId xmlns:a16="http://schemas.microsoft.com/office/drawing/2014/main" id="{87E38319-BE4A-358B-D324-9F2636C752BD}"/>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886627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F2C15-E980-F78E-8954-B9667CF33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5E7A58-68C6-A965-7DF5-20AC7DA23FF0}"/>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11. </a:t>
            </a:r>
            <a:r>
              <a:rPr lang="lv-LV" sz="2000" noProof="0" dirty="0" err="1"/>
              <a:t>Virsapbedījums</a:t>
            </a:r>
            <a:br>
              <a:rPr lang="lv-LV" sz="2000" dirty="0"/>
            </a:br>
            <a:endParaRPr lang="lv-LV" sz="2000" dirty="0"/>
          </a:p>
        </p:txBody>
      </p:sp>
      <p:sp>
        <p:nvSpPr>
          <p:cNvPr id="3" name="Content Placeholder 2">
            <a:extLst>
              <a:ext uri="{FF2B5EF4-FFF2-40B4-BE49-F238E27FC236}">
                <a16:creationId xmlns:a16="http://schemas.microsoft.com/office/drawing/2014/main" id="{563B99D6-7B47-7D2D-778E-7AB6E06C125C}"/>
              </a:ext>
            </a:extLst>
          </p:cNvPr>
          <p:cNvSpPr>
            <a:spLocks noGrp="1"/>
          </p:cNvSpPr>
          <p:nvPr>
            <p:ph idx="1"/>
          </p:nvPr>
        </p:nvSpPr>
        <p:spPr>
          <a:xfrm>
            <a:off x="2387600" y="1353956"/>
            <a:ext cx="9238343" cy="4613060"/>
          </a:xfrm>
        </p:spPr>
        <p:txBody>
          <a:bodyPr anchor="t">
            <a:normAutofit fontScale="92500" lnSpcReduction="10000"/>
          </a:bodyPr>
          <a:lstStyle/>
          <a:p>
            <a:pPr marL="342900" indent="-342900" algn="just">
              <a:buFont typeface="Wingdings" panose="05000000000000000000" pitchFamily="2" charset="2"/>
              <a:buChar char="Ø"/>
            </a:pPr>
            <a:r>
              <a:rPr lang="lv-LV" b="1" dirty="0"/>
              <a:t>Termiņš </a:t>
            </a:r>
            <a:r>
              <a:rPr lang="lv-LV" b="1" dirty="0" err="1"/>
              <a:t>virsapbedījumam</a:t>
            </a:r>
            <a:r>
              <a:rPr lang="lv-LV" b="1" dirty="0"/>
              <a:t>:</a:t>
            </a:r>
          </a:p>
          <a:p>
            <a:pPr marL="342900" indent="-342900" algn="just">
              <a:buFontTx/>
              <a:buChar char="-"/>
            </a:pPr>
            <a:r>
              <a:rPr lang="lv-LV" b="1" dirty="0"/>
              <a:t>ne agrāk kā </a:t>
            </a:r>
            <a:r>
              <a:rPr lang="lv-LV" b="1" dirty="0">
                <a:solidFill>
                  <a:srgbClr val="29702A"/>
                </a:solidFill>
              </a:rPr>
              <a:t>20 gadus </a:t>
            </a:r>
            <a:r>
              <a:rPr lang="lv-LV" dirty="0"/>
              <a:t>pēc mirušā apbedīšanas;</a:t>
            </a:r>
          </a:p>
          <a:p>
            <a:pPr marL="342900" indent="-342900" algn="just">
              <a:buFontTx/>
              <a:buChar char="-"/>
            </a:pPr>
            <a:r>
              <a:rPr lang="lv-LV" b="1" dirty="0"/>
              <a:t>ne agrāk kā </a:t>
            </a:r>
            <a:r>
              <a:rPr lang="lv-LV" b="1" dirty="0">
                <a:solidFill>
                  <a:srgbClr val="29702A"/>
                </a:solidFill>
              </a:rPr>
              <a:t>15 gadus </a:t>
            </a:r>
            <a:r>
              <a:rPr lang="lv-LV" dirty="0"/>
              <a:t>pēc mirušā apbedīšanas </a:t>
            </a:r>
            <a:r>
              <a:rPr lang="lv-LV" i="1" dirty="0"/>
              <a:t>(saņemot Veselības inspekcijas atļauju, ņemot vērā augsnes īpašības un gruntsūdens līmeni)</a:t>
            </a:r>
          </a:p>
          <a:p>
            <a:pPr algn="just"/>
            <a:endParaRPr lang="lv-LV" b="1" dirty="0">
              <a:solidFill>
                <a:srgbClr val="29702A"/>
              </a:solidFill>
            </a:endParaRPr>
          </a:p>
          <a:p>
            <a:pPr marL="342900" indent="-342900" algn="just">
              <a:buFont typeface="Wingdings" panose="05000000000000000000" pitchFamily="2" charset="2"/>
              <a:buChar char="Ø"/>
            </a:pPr>
            <a:r>
              <a:rPr lang="lv-LV" b="1" dirty="0">
                <a:solidFill>
                  <a:srgbClr val="29702A"/>
                </a:solidFill>
              </a:rPr>
              <a:t>Pēc norādītā termiņa </a:t>
            </a:r>
            <a:r>
              <a:rPr lang="lv-LV" dirty="0"/>
              <a:t>pašvaldība </a:t>
            </a:r>
            <a:r>
              <a:rPr lang="lv-LV" b="1" dirty="0"/>
              <a:t>var sakārtot </a:t>
            </a:r>
            <a:r>
              <a:rPr lang="lv-LV" dirty="0"/>
              <a:t>KL 5.p. (2) 3.p. minēto kapavietu </a:t>
            </a:r>
            <a:r>
              <a:rPr lang="lv-LV" i="1" dirty="0"/>
              <a:t>(</a:t>
            </a:r>
            <a:r>
              <a:rPr lang="lv-LV" i="1" dirty="0" err="1"/>
              <a:t>bezpiederīgo</a:t>
            </a:r>
            <a:r>
              <a:rPr lang="lv-LV" i="1" dirty="0"/>
              <a:t> mirušo kapavietas; kapavietas, kuru izmantošanas tiesības ir atņemtas kapavietas nekopšanas dēļ)</a:t>
            </a:r>
            <a:r>
              <a:rPr lang="lv-LV" dirty="0"/>
              <a:t> un </a:t>
            </a:r>
            <a:r>
              <a:rPr lang="lv-LV" b="1" dirty="0"/>
              <a:t>piedāvāt </a:t>
            </a:r>
            <a:r>
              <a:rPr lang="lv-LV" dirty="0"/>
              <a:t>to apbedījuma veikšanai </a:t>
            </a:r>
            <a:r>
              <a:rPr lang="lv-LV" b="1" dirty="0"/>
              <a:t>kā brīvu kapavietu.</a:t>
            </a:r>
          </a:p>
          <a:p>
            <a:pPr algn="just"/>
            <a:endParaRPr lang="lv-LV" b="1" dirty="0"/>
          </a:p>
          <a:p>
            <a:pPr marL="342900" indent="-342900" algn="just">
              <a:buFont typeface="Wingdings" panose="05000000000000000000" pitchFamily="2" charset="2"/>
              <a:buChar char="Ø"/>
            </a:pPr>
            <a:r>
              <a:rPr lang="lv-LV" dirty="0"/>
              <a:t>Kapavietā esošie </a:t>
            </a:r>
            <a:r>
              <a:rPr lang="lv-LV" b="1" dirty="0"/>
              <a:t>labiekārtojuma elementi</a:t>
            </a:r>
            <a:r>
              <a:rPr lang="lv-LV" dirty="0"/>
              <a:t>, kuru īpašnieks nav zināms vai nav pieteicies, </a:t>
            </a:r>
            <a:r>
              <a:rPr lang="lv-LV" b="1" dirty="0"/>
              <a:t>nonāk pašvaldības valdījumā</a:t>
            </a:r>
            <a:r>
              <a:rPr lang="lv-LV" dirty="0"/>
              <a:t>.</a:t>
            </a:r>
          </a:p>
          <a:p>
            <a:pPr marL="342900" indent="-342900" algn="just">
              <a:buFont typeface="Wingdings" panose="05000000000000000000" pitchFamily="2" charset="2"/>
              <a:buChar char="Ø"/>
            </a:pPr>
            <a:endParaRPr lang="lv-LV" i="1" dirty="0"/>
          </a:p>
          <a:p>
            <a:pPr algn="just"/>
            <a:r>
              <a:rPr lang="lv-LV" i="1" dirty="0"/>
              <a:t>(KL 14.p.)</a:t>
            </a:r>
            <a:endParaRPr lang="lv-LV" dirty="0"/>
          </a:p>
        </p:txBody>
      </p:sp>
      <p:sp>
        <p:nvSpPr>
          <p:cNvPr id="4" name="Text Placeholder 3">
            <a:extLst>
              <a:ext uri="{FF2B5EF4-FFF2-40B4-BE49-F238E27FC236}">
                <a16:creationId xmlns:a16="http://schemas.microsoft.com/office/drawing/2014/main" id="{E611CB6D-CECD-34CD-239E-FE9BD1516964}"/>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0350AFF-7795-9D9C-C17B-3DA75421542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30A7D1F1-B57C-76E4-B5DC-D0C9FA6B2EF7}"/>
              </a:ext>
            </a:extLst>
          </p:cNvPr>
          <p:cNvSpPr>
            <a:spLocks noGrp="1"/>
          </p:cNvSpPr>
          <p:nvPr>
            <p:ph type="sldNum" sz="quarter" idx="13"/>
          </p:nvPr>
        </p:nvSpPr>
        <p:spPr/>
        <p:txBody>
          <a:bodyPr/>
          <a:lstStyle/>
          <a:p>
            <a:pPr>
              <a:defRPr/>
            </a:pPr>
            <a:fld id="{CA50152C-A5AE-4037-8E77-C398DB665690}" type="slidenum">
              <a:rPr lang="en-US" altLang="en-US" smtClean="0"/>
              <a:pPr>
                <a:defRPr/>
              </a:pPr>
              <a:t>17</a:t>
            </a:fld>
            <a:endParaRPr lang="en-US" altLang="en-US"/>
          </a:p>
        </p:txBody>
      </p:sp>
      <p:pic>
        <p:nvPicPr>
          <p:cNvPr id="7" name="Picture 6" descr="Layers Design with solid fill">
            <a:extLst>
              <a:ext uri="{FF2B5EF4-FFF2-40B4-BE49-F238E27FC236}">
                <a16:creationId xmlns:a16="http://schemas.microsoft.com/office/drawing/2014/main" id="{858ECADC-67FF-A9FE-A030-EB7DD61E0971}"/>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108208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422CE-F8E2-0A54-602B-949582AAF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DF2F36-E80A-2461-2519-1A0627EC087D}"/>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12. </a:t>
            </a:r>
            <a:r>
              <a:rPr lang="lv-LV" sz="2000" noProof="0" dirty="0"/>
              <a:t>Ziņu aktualizēšana FPR</a:t>
            </a:r>
            <a:br>
              <a:rPr lang="lv-LV" sz="2000" dirty="0"/>
            </a:br>
            <a:endParaRPr lang="lv-LV" sz="2000" dirty="0"/>
          </a:p>
        </p:txBody>
      </p:sp>
      <p:sp>
        <p:nvSpPr>
          <p:cNvPr id="3" name="Content Placeholder 2">
            <a:extLst>
              <a:ext uri="{FF2B5EF4-FFF2-40B4-BE49-F238E27FC236}">
                <a16:creationId xmlns:a16="http://schemas.microsoft.com/office/drawing/2014/main" id="{7D5BBDB2-FB47-6D4A-CA05-7C8F586D4C2D}"/>
              </a:ext>
            </a:extLst>
          </p:cNvPr>
          <p:cNvSpPr>
            <a:spLocks noGrp="1"/>
          </p:cNvSpPr>
          <p:nvPr>
            <p:ph idx="1"/>
          </p:nvPr>
        </p:nvSpPr>
        <p:spPr>
          <a:xfrm>
            <a:off x="2387600" y="1353956"/>
            <a:ext cx="9238343" cy="4613060"/>
          </a:xfrm>
        </p:spPr>
        <p:txBody>
          <a:bodyPr anchor="t">
            <a:normAutofit fontScale="85000" lnSpcReduction="20000"/>
          </a:bodyPr>
          <a:lstStyle/>
          <a:p>
            <a:pPr marL="342900" indent="-342900" algn="just">
              <a:buFont typeface="Wingdings" panose="05000000000000000000" pitchFamily="2" charset="2"/>
              <a:buChar char="Ø"/>
            </a:pPr>
            <a:r>
              <a:rPr lang="lv-LV" dirty="0"/>
              <a:t>Ziņas </a:t>
            </a:r>
            <a:r>
              <a:rPr lang="lv-LV" b="1" dirty="0"/>
              <a:t>par Latvijas teritorijā </a:t>
            </a:r>
            <a:r>
              <a:rPr lang="lv-LV" dirty="0"/>
              <a:t>veiktu FPR reģistrētas mirušās personas </a:t>
            </a:r>
            <a:r>
              <a:rPr lang="lv-LV" b="1" dirty="0"/>
              <a:t>apbedīšanu vai kremāciju </a:t>
            </a:r>
            <a:r>
              <a:rPr lang="lv-LV" b="1" dirty="0">
                <a:solidFill>
                  <a:srgbClr val="29702A"/>
                </a:solidFill>
              </a:rPr>
              <a:t>7 dienu laikā </a:t>
            </a:r>
            <a:r>
              <a:rPr lang="lv-LV" dirty="0"/>
              <a:t>FPR aktualizē </a:t>
            </a:r>
            <a:r>
              <a:rPr lang="lv-LV" b="1" dirty="0">
                <a:solidFill>
                  <a:srgbClr val="29702A"/>
                </a:solidFill>
              </a:rPr>
              <a:t>kapsētas īpašnieks </a:t>
            </a:r>
            <a:r>
              <a:rPr lang="lv-LV" dirty="0"/>
              <a:t>— par kapsētā veiktajiem apbedījumiem un </a:t>
            </a:r>
            <a:r>
              <a:rPr lang="lv-LV" dirty="0" err="1"/>
              <a:t>kolumbārijā</a:t>
            </a:r>
            <a:r>
              <a:rPr lang="lv-LV" dirty="0"/>
              <a:t> ievietotajām urnām — vai </a:t>
            </a:r>
            <a:r>
              <a:rPr lang="lv-LV" b="1" dirty="0">
                <a:solidFill>
                  <a:srgbClr val="29702A"/>
                </a:solidFill>
              </a:rPr>
              <a:t>kremācijas pakalpojuma sniedzējs</a:t>
            </a:r>
            <a:r>
              <a:rPr lang="lv-LV" dirty="0"/>
              <a:t> — par kremācijas faktu</a:t>
            </a:r>
          </a:p>
          <a:p>
            <a:pPr marL="342900" indent="-342900" algn="just">
              <a:buFont typeface="Wingdings" panose="05000000000000000000" pitchFamily="2" charset="2"/>
              <a:buChar char="Ø"/>
            </a:pPr>
            <a:r>
              <a:rPr lang="lv-LV" dirty="0"/>
              <a:t>Ziņas </a:t>
            </a:r>
            <a:r>
              <a:rPr lang="lv-LV" b="1" dirty="0"/>
              <a:t>par ārvalstīs </a:t>
            </a:r>
            <a:r>
              <a:rPr lang="lv-LV" dirty="0"/>
              <a:t>veiktu FPR reģistrētas mirušās personas </a:t>
            </a:r>
            <a:r>
              <a:rPr lang="lv-LV" b="1" dirty="0"/>
              <a:t>apbedīšanu, kremāciju, </a:t>
            </a:r>
            <a:r>
              <a:rPr lang="lv-LV" b="1" dirty="0" err="1"/>
              <a:t>pārapbedīšanu</a:t>
            </a:r>
            <a:r>
              <a:rPr lang="lv-LV" b="1" dirty="0"/>
              <a:t>, apbedīta mirušā kremāciju vai urnas pārvietošanu </a:t>
            </a:r>
            <a:r>
              <a:rPr lang="lv-LV" dirty="0"/>
              <a:t>FPR aktualizē PMLP vai Latvijas diplomātiskā un konsulārā pārstāvniecība ārvalstī </a:t>
            </a:r>
            <a:r>
              <a:rPr lang="lv-LV" i="1" dirty="0"/>
              <a:t>(saņemts attiecīgs ārvalsts iestādē izdots dokuments)</a:t>
            </a:r>
          </a:p>
          <a:p>
            <a:pPr marL="342900" indent="-342900" algn="just">
              <a:buFont typeface="Wingdings" panose="05000000000000000000" pitchFamily="2" charset="2"/>
              <a:buChar char="Ø"/>
            </a:pPr>
            <a:r>
              <a:rPr lang="lv-LV" b="1" dirty="0"/>
              <a:t>Ziņas aktualizē arī par:</a:t>
            </a:r>
          </a:p>
          <a:p>
            <a:pPr marL="342900" indent="-342900" algn="just">
              <a:buFontTx/>
              <a:buChar char="-"/>
            </a:pPr>
            <a:r>
              <a:rPr lang="lv-LV" dirty="0"/>
              <a:t>Latvijas teritorijā veiktu nezināma (neidentificēta) mirušā apbedīšanu vai kremāciju </a:t>
            </a:r>
            <a:r>
              <a:rPr lang="lv-LV" b="1" dirty="0"/>
              <a:t>pēc personas identificēšanas;</a:t>
            </a:r>
          </a:p>
          <a:p>
            <a:pPr marL="342900" indent="-342900" algn="just">
              <a:buFontTx/>
              <a:buChar char="-"/>
            </a:pPr>
            <a:r>
              <a:rPr lang="lv-LV" dirty="0"/>
              <a:t>Ja veikta mirušā </a:t>
            </a:r>
            <a:r>
              <a:rPr lang="lv-LV" b="1" dirty="0" err="1"/>
              <a:t>pārapbedīšana</a:t>
            </a:r>
            <a:r>
              <a:rPr lang="lv-LV" b="1" dirty="0"/>
              <a:t>, apbedīta mirušā kremācija vai urnas pārvietošana</a:t>
            </a:r>
            <a:r>
              <a:rPr lang="lv-LV" dirty="0"/>
              <a:t>, kā arī citos gadījumos, kad saņemta informācija par izmaiņām FPR norādītajās ziņās</a:t>
            </a:r>
          </a:p>
          <a:p>
            <a:pPr algn="just"/>
            <a:endParaRPr lang="lv-LV" b="1" dirty="0"/>
          </a:p>
          <a:p>
            <a:pPr algn="just"/>
            <a:r>
              <a:rPr lang="lv-LV" b="1" dirty="0">
                <a:solidFill>
                  <a:srgbClr val="29702A"/>
                </a:solidFill>
              </a:rPr>
              <a:t>! </a:t>
            </a:r>
            <a:r>
              <a:rPr lang="lv-LV" b="1" dirty="0"/>
              <a:t>Pārejas periods </a:t>
            </a:r>
            <a:r>
              <a:rPr lang="lv-LV" dirty="0"/>
              <a:t>- ziņas aktualizē līdz ar attiecīgās reģistra funkcionalitātes nodrošināšanu, bet </a:t>
            </a:r>
            <a:r>
              <a:rPr lang="lv-LV" b="1" dirty="0"/>
              <a:t>ne vēlāk kā līdz </a:t>
            </a:r>
            <a:r>
              <a:rPr lang="lv-LV" b="1" dirty="0">
                <a:solidFill>
                  <a:srgbClr val="29702A"/>
                </a:solidFill>
              </a:rPr>
              <a:t>31.12.2027.</a:t>
            </a:r>
            <a:r>
              <a:rPr lang="lv-LV" dirty="0"/>
              <a:t> FPR aktualizē ziņas par apbedīšanu vai kremāciju, </a:t>
            </a:r>
            <a:r>
              <a:rPr lang="lv-LV" b="1" dirty="0"/>
              <a:t>kas veikta </a:t>
            </a:r>
            <a:r>
              <a:rPr lang="lv-LV" b="1" dirty="0">
                <a:solidFill>
                  <a:srgbClr val="29702A"/>
                </a:solidFill>
              </a:rPr>
              <a:t>no šā likuma spēkā stāšanās dienas.</a:t>
            </a:r>
          </a:p>
          <a:p>
            <a:pPr algn="just"/>
            <a:r>
              <a:rPr lang="lv-LV" i="1" dirty="0"/>
              <a:t>(KL 15.p., pārejas noteikumu 3.p.)</a:t>
            </a:r>
            <a:endParaRPr lang="lv-LV" dirty="0"/>
          </a:p>
        </p:txBody>
      </p:sp>
      <p:sp>
        <p:nvSpPr>
          <p:cNvPr id="4" name="Text Placeholder 3">
            <a:extLst>
              <a:ext uri="{FF2B5EF4-FFF2-40B4-BE49-F238E27FC236}">
                <a16:creationId xmlns:a16="http://schemas.microsoft.com/office/drawing/2014/main" id="{9DED0F1D-F81F-8A39-E86C-D8A867BF091F}"/>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E4C49872-1FE5-63C5-A988-F9004547FA7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11FEADA-FB3F-5D6B-57B1-2DDD1B8EAE2C}"/>
              </a:ext>
            </a:extLst>
          </p:cNvPr>
          <p:cNvSpPr>
            <a:spLocks noGrp="1"/>
          </p:cNvSpPr>
          <p:nvPr>
            <p:ph type="sldNum" sz="quarter" idx="13"/>
          </p:nvPr>
        </p:nvSpPr>
        <p:spPr/>
        <p:txBody>
          <a:bodyPr/>
          <a:lstStyle/>
          <a:p>
            <a:pPr>
              <a:defRPr/>
            </a:pPr>
            <a:fld id="{CA50152C-A5AE-4037-8E77-C398DB665690}" type="slidenum">
              <a:rPr lang="en-US" altLang="en-US" smtClean="0"/>
              <a:pPr>
                <a:defRPr/>
              </a:pPr>
              <a:t>18</a:t>
            </a:fld>
            <a:endParaRPr lang="en-US" altLang="en-US"/>
          </a:p>
        </p:txBody>
      </p:sp>
      <p:pic>
        <p:nvPicPr>
          <p:cNvPr id="7" name="Picture 6" descr="Paper with solid fill">
            <a:extLst>
              <a:ext uri="{FF2B5EF4-FFF2-40B4-BE49-F238E27FC236}">
                <a16:creationId xmlns:a16="http://schemas.microsoft.com/office/drawing/2014/main" id="{F629C92D-B9BE-433A-D245-EDB54204C422}"/>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1667414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46CDC-75FF-71CD-122A-9D437360F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E0FFCC-2CFC-FA2A-AEF1-A6DD02D32E21}"/>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13.1. Pašvaldības kapsētu apbedījumu reģistrs </a:t>
            </a:r>
            <a:br>
              <a:rPr lang="lv-LV" sz="2000" dirty="0"/>
            </a:br>
            <a:endParaRPr lang="lv-LV" sz="2000" dirty="0"/>
          </a:p>
        </p:txBody>
      </p:sp>
      <p:sp>
        <p:nvSpPr>
          <p:cNvPr id="3" name="Content Placeholder 2">
            <a:extLst>
              <a:ext uri="{FF2B5EF4-FFF2-40B4-BE49-F238E27FC236}">
                <a16:creationId xmlns:a16="http://schemas.microsoft.com/office/drawing/2014/main" id="{13DDD635-D6B8-715A-C7BD-7F853A3D11C9}"/>
              </a:ext>
            </a:extLst>
          </p:cNvPr>
          <p:cNvSpPr>
            <a:spLocks noGrp="1"/>
          </p:cNvSpPr>
          <p:nvPr>
            <p:ph idx="1"/>
          </p:nvPr>
        </p:nvSpPr>
        <p:spPr>
          <a:xfrm>
            <a:off x="2387600" y="1353956"/>
            <a:ext cx="9238343" cy="4613060"/>
          </a:xfrm>
        </p:spPr>
        <p:txBody>
          <a:bodyPr anchor="t">
            <a:normAutofit lnSpcReduction="10000"/>
          </a:bodyPr>
          <a:lstStyle/>
          <a:p>
            <a:pPr marL="342900" indent="-342900" algn="just">
              <a:buFont typeface="Wingdings" panose="05000000000000000000" pitchFamily="2" charset="2"/>
              <a:buChar char="Ø"/>
            </a:pPr>
            <a:r>
              <a:rPr lang="lv-LV" b="1" dirty="0">
                <a:solidFill>
                  <a:srgbClr val="29702A"/>
                </a:solidFill>
              </a:rPr>
              <a:t>Elektronisks reģistrs </a:t>
            </a:r>
            <a:r>
              <a:rPr lang="lv-LV" b="1" i="1" dirty="0"/>
              <a:t>(konkrēta forma nav noteikta)</a:t>
            </a:r>
            <a:r>
              <a:rPr lang="lv-LV" b="1" dirty="0"/>
              <a:t>, kurā par katru kapsētu ietver </a:t>
            </a:r>
            <a:r>
              <a:rPr lang="lv-LV" b="1" dirty="0">
                <a:solidFill>
                  <a:srgbClr val="29702A"/>
                </a:solidFill>
              </a:rPr>
              <a:t>vismaz</a:t>
            </a:r>
            <a:r>
              <a:rPr lang="lv-LV" b="1" dirty="0"/>
              <a:t> šādu informāciju:</a:t>
            </a:r>
          </a:p>
          <a:p>
            <a:pPr algn="just"/>
            <a:r>
              <a:rPr lang="lv-LV" dirty="0"/>
              <a:t>1) kapavietu </a:t>
            </a:r>
            <a:r>
              <a:rPr lang="lv-LV" b="1" dirty="0"/>
              <a:t>numerācija</a:t>
            </a:r>
            <a:r>
              <a:rPr lang="lv-LV" dirty="0"/>
              <a:t>, izvietojuma </a:t>
            </a:r>
            <a:r>
              <a:rPr lang="lv-LV" b="1" dirty="0"/>
              <a:t>shēma</a:t>
            </a:r>
            <a:r>
              <a:rPr lang="lv-LV" dirty="0"/>
              <a:t>, </a:t>
            </a:r>
            <a:r>
              <a:rPr lang="lv-LV" b="1" dirty="0"/>
              <a:t>apbedījuma veids </a:t>
            </a:r>
            <a:r>
              <a:rPr lang="lv-LV" dirty="0"/>
              <a:t>kapavietā;</a:t>
            </a:r>
          </a:p>
          <a:p>
            <a:pPr algn="just"/>
            <a:r>
              <a:rPr lang="lv-LV" dirty="0"/>
              <a:t>2) </a:t>
            </a:r>
            <a:r>
              <a:rPr lang="lv-LV" b="1" dirty="0"/>
              <a:t>dati par mirušo </a:t>
            </a:r>
            <a:r>
              <a:rPr lang="lv-LV" i="1" dirty="0"/>
              <a:t>(vārds, uzvārds, personas kods (ja tāds ir), dzimšanas un miršanas datums un vieta, miršanas apliecības dati);</a:t>
            </a:r>
          </a:p>
          <a:p>
            <a:pPr algn="just"/>
            <a:r>
              <a:rPr lang="lv-LV" dirty="0"/>
              <a:t>3) </a:t>
            </a:r>
            <a:r>
              <a:rPr lang="lv-LV" b="1" dirty="0"/>
              <a:t>apbedīšanas datums </a:t>
            </a:r>
            <a:r>
              <a:rPr lang="lv-LV" dirty="0"/>
              <a:t>vai </a:t>
            </a:r>
            <a:r>
              <a:rPr lang="lv-LV" b="1" dirty="0"/>
              <a:t>datums, kad urna ievietota </a:t>
            </a:r>
            <a:r>
              <a:rPr lang="lv-LV" b="1" dirty="0" err="1"/>
              <a:t>kolumbārijā</a:t>
            </a:r>
            <a:r>
              <a:rPr lang="lv-LV" dirty="0"/>
              <a:t>, </a:t>
            </a:r>
            <a:r>
              <a:rPr lang="lv-LV" b="1" dirty="0"/>
              <a:t>vieta</a:t>
            </a:r>
            <a:r>
              <a:rPr lang="lv-LV" dirty="0"/>
              <a:t> </a:t>
            </a:r>
            <a:r>
              <a:rPr lang="lv-LV" i="1" dirty="0"/>
              <a:t>(kapavietas numurs)</a:t>
            </a:r>
            <a:r>
              <a:rPr lang="lv-LV" dirty="0"/>
              <a:t> un apbedīšanas </a:t>
            </a:r>
            <a:r>
              <a:rPr lang="lv-LV" b="1" dirty="0"/>
              <a:t>dziļums</a:t>
            </a:r>
            <a:r>
              <a:rPr lang="lv-LV" dirty="0"/>
              <a:t>, kā arī </a:t>
            </a:r>
            <a:r>
              <a:rPr lang="lv-LV" b="1" dirty="0"/>
              <a:t>materiāls, no kā izgatavots zārks vai urna </a:t>
            </a:r>
            <a:r>
              <a:rPr lang="lv-LV" i="1" dirty="0"/>
              <a:t>(ja tas ir zināms)</a:t>
            </a:r>
            <a:r>
              <a:rPr lang="lv-LV" dirty="0"/>
              <a:t>;</a:t>
            </a:r>
          </a:p>
          <a:p>
            <a:pPr algn="just"/>
            <a:r>
              <a:rPr lang="lv-LV" dirty="0"/>
              <a:t>4) </a:t>
            </a:r>
            <a:r>
              <a:rPr lang="lv-LV" b="1" dirty="0"/>
              <a:t>dati par kapavietas turētāju</a:t>
            </a:r>
            <a:r>
              <a:rPr lang="lv-LV" dirty="0"/>
              <a:t> </a:t>
            </a:r>
            <a:r>
              <a:rPr lang="lv-LV" i="1" dirty="0"/>
              <a:t>(vārds, uzvārds, personas kods (ja tāds ir) vai dzimšanas datums, adrese un tālruņa numurs)</a:t>
            </a:r>
            <a:r>
              <a:rPr lang="lv-LV" dirty="0"/>
              <a:t>;</a:t>
            </a:r>
          </a:p>
          <a:p>
            <a:pPr algn="just"/>
            <a:r>
              <a:rPr lang="lv-LV" dirty="0"/>
              <a:t>5) ar kapavietas piešķiršanu un izmantošanu </a:t>
            </a:r>
            <a:r>
              <a:rPr lang="lv-LV" b="1" dirty="0"/>
              <a:t>saistīto lēmumu datums un numurs </a:t>
            </a:r>
            <a:r>
              <a:rPr lang="lv-LV" i="1" dirty="0"/>
              <a:t>(ja tāds ir).</a:t>
            </a:r>
          </a:p>
          <a:p>
            <a:pPr algn="just"/>
            <a:r>
              <a:rPr lang="lv-LV" i="1" dirty="0"/>
              <a:t>(KL 6.p.(1), pārejas noteikumu 2.p.)</a:t>
            </a:r>
            <a:endParaRPr lang="lv-LV" dirty="0"/>
          </a:p>
        </p:txBody>
      </p:sp>
      <p:sp>
        <p:nvSpPr>
          <p:cNvPr id="4" name="Text Placeholder 3">
            <a:extLst>
              <a:ext uri="{FF2B5EF4-FFF2-40B4-BE49-F238E27FC236}">
                <a16:creationId xmlns:a16="http://schemas.microsoft.com/office/drawing/2014/main" id="{B6AB6FFD-CEDC-BD47-6795-484740EF462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A5EA78A-4B3A-78A8-3FE4-BA07C6664B8C}"/>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DBB3D73-2349-62BD-BDB9-FF1A276EC263}"/>
              </a:ext>
            </a:extLst>
          </p:cNvPr>
          <p:cNvSpPr>
            <a:spLocks noGrp="1"/>
          </p:cNvSpPr>
          <p:nvPr>
            <p:ph type="sldNum" sz="quarter" idx="13"/>
          </p:nvPr>
        </p:nvSpPr>
        <p:spPr/>
        <p:txBody>
          <a:bodyPr/>
          <a:lstStyle/>
          <a:p>
            <a:pPr>
              <a:defRPr/>
            </a:pPr>
            <a:fld id="{CA50152C-A5AE-4037-8E77-C398DB665690}" type="slidenum">
              <a:rPr lang="en-US" altLang="en-US" smtClean="0"/>
              <a:pPr>
                <a:defRPr/>
              </a:pPr>
              <a:t>19</a:t>
            </a:fld>
            <a:endParaRPr lang="en-US" altLang="en-US"/>
          </a:p>
        </p:txBody>
      </p:sp>
      <p:pic>
        <p:nvPicPr>
          <p:cNvPr id="7" name="Picture 6" descr="Document with solid fill">
            <a:extLst>
              <a:ext uri="{FF2B5EF4-FFF2-40B4-BE49-F238E27FC236}">
                <a16:creationId xmlns:a16="http://schemas.microsoft.com/office/drawing/2014/main" id="{06ADFCA2-5FA1-83BD-15A4-ED65EAE72022}"/>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65405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8A349-6D23-D96F-3B9F-5A92BB749CF7}"/>
              </a:ext>
            </a:extLst>
          </p:cNvPr>
          <p:cNvSpPr>
            <a:spLocks noGrp="1"/>
          </p:cNvSpPr>
          <p:nvPr>
            <p:ph type="title"/>
          </p:nvPr>
        </p:nvSpPr>
        <p:spPr>
          <a:xfrm>
            <a:off x="2387600" y="381000"/>
            <a:ext cx="9107714" cy="1036642"/>
          </a:xfrm>
        </p:spPr>
        <p:txBody>
          <a:bodyPr>
            <a:normAutofit/>
          </a:bodyPr>
          <a:lstStyle/>
          <a:p>
            <a:pPr algn="ctr"/>
            <a:r>
              <a:rPr lang="lv-LV" sz="2000" dirty="0"/>
              <a:t>I. </a:t>
            </a:r>
            <a:r>
              <a:rPr lang="lv-LV" sz="2000" dirty="0">
                <a:solidFill>
                  <a:srgbClr val="29702A"/>
                </a:solidFill>
              </a:rPr>
              <a:t>Kapsētu likuma </a:t>
            </a:r>
            <a:r>
              <a:rPr lang="lv-LV" sz="2000" dirty="0"/>
              <a:t>izstrādes pamatojums</a:t>
            </a:r>
          </a:p>
        </p:txBody>
      </p:sp>
      <p:sp>
        <p:nvSpPr>
          <p:cNvPr id="3" name="Content Placeholder 2">
            <a:extLst>
              <a:ext uri="{FF2B5EF4-FFF2-40B4-BE49-F238E27FC236}">
                <a16:creationId xmlns:a16="http://schemas.microsoft.com/office/drawing/2014/main" id="{E4C76C31-A74D-B616-AD38-030899159153}"/>
              </a:ext>
            </a:extLst>
          </p:cNvPr>
          <p:cNvSpPr>
            <a:spLocks noGrp="1"/>
          </p:cNvSpPr>
          <p:nvPr>
            <p:ph idx="1"/>
          </p:nvPr>
        </p:nvSpPr>
        <p:spPr>
          <a:xfrm>
            <a:off x="2387599" y="1513115"/>
            <a:ext cx="9238343" cy="4613060"/>
          </a:xfrm>
        </p:spPr>
        <p:txBody>
          <a:bodyPr>
            <a:normAutofit/>
          </a:bodyPr>
          <a:lstStyle/>
          <a:p>
            <a:pPr marL="342900" indent="-342900">
              <a:buFont typeface="Wingdings" panose="05000000000000000000" pitchFamily="2" charset="2"/>
              <a:buChar char="Ø"/>
            </a:pPr>
            <a:r>
              <a:rPr lang="lv-LV" b="1" dirty="0"/>
              <a:t>Valsts kontroles 07.02.2018. informatīvais ziņojums «Kapsētu saimniecība Latvijā»</a:t>
            </a:r>
          </a:p>
          <a:p>
            <a:endParaRPr lang="lv-LV" b="1" dirty="0"/>
          </a:p>
          <a:p>
            <a:pPr marL="342900" indent="-342900">
              <a:buFont typeface="Wingdings" panose="05000000000000000000" pitchFamily="2" charset="2"/>
              <a:buChar char="Ø"/>
            </a:pPr>
            <a:r>
              <a:rPr lang="lv-LV" b="1" dirty="0"/>
              <a:t>Augstākās tiesas un Satversmes tiesas atziņas</a:t>
            </a:r>
          </a:p>
          <a:p>
            <a:endParaRPr lang="lv-LV" b="1" dirty="0"/>
          </a:p>
          <a:p>
            <a:pPr marL="342900" indent="-342900">
              <a:buFont typeface="Wingdings" panose="05000000000000000000" pitchFamily="2" charset="2"/>
              <a:buChar char="Ø"/>
            </a:pPr>
            <a:r>
              <a:rPr lang="lv-LV" b="1" dirty="0"/>
              <a:t>Ministru kabineta 11.02.2020. </a:t>
            </a:r>
            <a:r>
              <a:rPr lang="lv-LV" b="1" dirty="0" err="1"/>
              <a:t>protokollēmuma</a:t>
            </a:r>
            <a:r>
              <a:rPr lang="lv-LV" b="1" dirty="0"/>
              <a:t> «Informatīvais ziņojums «Par apbedīšanas nozares regulējuma pilnveidošanu»» 2. punkts:</a:t>
            </a:r>
          </a:p>
          <a:p>
            <a:r>
              <a:rPr lang="lv-LV" i="1" dirty="0"/>
              <a:t>«VARAM sadarbībā ar TM, VM, EM un IEM līdz 01.03.2023. izstrādāt un vides aizsardzības un reģionālās attīstības ministram iesniegt izskatīšanai MK likumprojektu, kas paredz noteikt ar apbedīšanas pakalpojumu, kā arī kapsētu izveidošanu un uzturēšanu saistītus jautājumus.»</a:t>
            </a:r>
          </a:p>
        </p:txBody>
      </p:sp>
      <p:sp>
        <p:nvSpPr>
          <p:cNvPr id="4" name="Text Placeholder 3">
            <a:extLst>
              <a:ext uri="{FF2B5EF4-FFF2-40B4-BE49-F238E27FC236}">
                <a16:creationId xmlns:a16="http://schemas.microsoft.com/office/drawing/2014/main" id="{22078D0E-20E4-C6E1-A10D-DCF0C1A0584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37DA8AEF-C245-07FB-7375-5397902D46C7}"/>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4B473876-67E3-2F3F-353A-23334761C397}"/>
              </a:ext>
            </a:extLst>
          </p:cNvPr>
          <p:cNvSpPr>
            <a:spLocks noGrp="1"/>
          </p:cNvSpPr>
          <p:nvPr>
            <p:ph type="sldNum" sz="quarter" idx="13"/>
          </p:nvPr>
        </p:nvSpPr>
        <p:spPr/>
        <p:txBody>
          <a:bodyPr/>
          <a:lstStyle/>
          <a:p>
            <a:pPr>
              <a:defRPr/>
            </a:pPr>
            <a:fld id="{CA50152C-A5AE-4037-8E77-C398DB665690}" type="slidenum">
              <a:rPr lang="en-US" altLang="en-US" smtClean="0"/>
              <a:pPr>
                <a:defRPr/>
              </a:pPr>
              <a:t>2</a:t>
            </a:fld>
            <a:endParaRPr lang="en-US" altLang="en-US"/>
          </a:p>
        </p:txBody>
      </p:sp>
      <p:pic>
        <p:nvPicPr>
          <p:cNvPr id="7" name="Picture 6" descr="Board Of Directors with solid fill">
            <a:extLst>
              <a:ext uri="{FF2B5EF4-FFF2-40B4-BE49-F238E27FC236}">
                <a16:creationId xmlns:a16="http://schemas.microsoft.com/office/drawing/2014/main" id="{9C8DEDB7-A85D-1A79-4649-8AA5E13FBDE0}"/>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44482" y="2977070"/>
            <a:ext cx="1448626" cy="1448626"/>
          </a:xfrm>
          <a:prstGeom prst="rect">
            <a:avLst/>
          </a:prstGeom>
        </p:spPr>
      </p:pic>
    </p:spTree>
    <p:extLst>
      <p:ext uri="{BB962C8B-B14F-4D97-AF65-F5344CB8AC3E}">
        <p14:creationId xmlns:p14="http://schemas.microsoft.com/office/powerpoint/2010/main" val="20764437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72334-1B3D-F1D3-5319-B45C5DD99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5EB4F1-6723-1661-9E92-45EA391D6041}"/>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13.2. Pašvaldības kapsētu apbedījumu reģistrs </a:t>
            </a:r>
            <a:br>
              <a:rPr lang="lv-LV" sz="2000" dirty="0"/>
            </a:br>
            <a:endParaRPr lang="lv-LV" sz="2000" dirty="0"/>
          </a:p>
        </p:txBody>
      </p:sp>
      <p:sp>
        <p:nvSpPr>
          <p:cNvPr id="3" name="Content Placeholder 2">
            <a:extLst>
              <a:ext uri="{FF2B5EF4-FFF2-40B4-BE49-F238E27FC236}">
                <a16:creationId xmlns:a16="http://schemas.microsoft.com/office/drawing/2014/main" id="{D7E75C1B-BB48-257B-DEE9-754B66E7CEB0}"/>
              </a:ext>
            </a:extLst>
          </p:cNvPr>
          <p:cNvSpPr>
            <a:spLocks noGrp="1"/>
          </p:cNvSpPr>
          <p:nvPr>
            <p:ph idx="1"/>
          </p:nvPr>
        </p:nvSpPr>
        <p:spPr>
          <a:xfrm>
            <a:off x="2387600" y="1353956"/>
            <a:ext cx="9238343" cy="4613060"/>
          </a:xfrm>
        </p:spPr>
        <p:txBody>
          <a:bodyPr anchor="t">
            <a:normAutofit fontScale="85000" lnSpcReduction="10000"/>
          </a:bodyPr>
          <a:lstStyle/>
          <a:p>
            <a:pPr marL="342900" indent="-342900" algn="just">
              <a:buFont typeface="Wingdings" panose="05000000000000000000" pitchFamily="2" charset="2"/>
              <a:buChar char="Ø"/>
            </a:pPr>
            <a:r>
              <a:rPr lang="lv-LV" b="1" dirty="0"/>
              <a:t>Pašvaldības oficiālajā tīmekļvietnē </a:t>
            </a:r>
            <a:r>
              <a:rPr lang="lv-LV" b="1" dirty="0">
                <a:solidFill>
                  <a:srgbClr val="29702A"/>
                </a:solidFill>
              </a:rPr>
              <a:t>publicējamā informācija</a:t>
            </a:r>
            <a:r>
              <a:rPr lang="lv-LV" b="1" dirty="0"/>
              <a:t>:</a:t>
            </a:r>
          </a:p>
          <a:p>
            <a:pPr algn="just"/>
            <a:r>
              <a:rPr lang="lv-LV" dirty="0"/>
              <a:t>1) kapavietu </a:t>
            </a:r>
            <a:r>
              <a:rPr lang="lv-LV" b="1" dirty="0"/>
              <a:t>izvietojuma shēma</a:t>
            </a:r>
            <a:r>
              <a:rPr lang="lv-LV" dirty="0"/>
              <a:t>;</a:t>
            </a:r>
          </a:p>
          <a:p>
            <a:pPr algn="just"/>
            <a:r>
              <a:rPr lang="lv-LV" dirty="0"/>
              <a:t>2) </a:t>
            </a:r>
            <a:r>
              <a:rPr lang="lv-LV" b="1" dirty="0"/>
              <a:t>dati par mirušo </a:t>
            </a:r>
            <a:r>
              <a:rPr lang="lv-LV" dirty="0"/>
              <a:t>(vārds, uzvārds, dzimšanas un miršanas datums, apbedīšanas datums vai datums, kad urna ievietota </a:t>
            </a:r>
            <a:r>
              <a:rPr lang="lv-LV" dirty="0" err="1"/>
              <a:t>kolumbārijā</a:t>
            </a:r>
            <a:r>
              <a:rPr lang="lv-LV" dirty="0"/>
              <a:t>, vieta </a:t>
            </a:r>
            <a:r>
              <a:rPr lang="lv-LV" i="1" dirty="0"/>
              <a:t>(kapavietas numurs))</a:t>
            </a:r>
            <a:r>
              <a:rPr lang="lv-LV" dirty="0"/>
              <a:t>;</a:t>
            </a:r>
          </a:p>
          <a:p>
            <a:pPr algn="just"/>
            <a:r>
              <a:rPr lang="lv-LV" dirty="0"/>
              <a:t>3) kapavietas, kuras </a:t>
            </a:r>
            <a:r>
              <a:rPr lang="lv-LV" b="1" dirty="0"/>
              <a:t>atzītas par nekoptām</a:t>
            </a:r>
          </a:p>
          <a:p>
            <a:pPr algn="just"/>
            <a:endParaRPr lang="lv-LV" b="1" dirty="0"/>
          </a:p>
          <a:p>
            <a:pPr marL="342900" indent="-342900" algn="just">
              <a:buFont typeface="Wingdings" panose="05000000000000000000" pitchFamily="2" charset="2"/>
              <a:buChar char="Ø"/>
            </a:pPr>
            <a:r>
              <a:rPr lang="lv-LV" b="1" dirty="0"/>
              <a:t>Termiņš informācijas aktualizācijai </a:t>
            </a:r>
            <a:r>
              <a:rPr lang="lv-LV" dirty="0"/>
              <a:t>– </a:t>
            </a:r>
            <a:r>
              <a:rPr lang="lv-LV" b="1" dirty="0">
                <a:solidFill>
                  <a:srgbClr val="29702A"/>
                </a:solidFill>
              </a:rPr>
              <a:t>7 dienu laikā </a:t>
            </a:r>
            <a:r>
              <a:rPr lang="lv-LV" dirty="0"/>
              <a:t>pēc ziņu saņemšanas</a:t>
            </a:r>
          </a:p>
          <a:p>
            <a:pPr algn="just"/>
            <a:endParaRPr lang="lv-LV" b="1" dirty="0"/>
          </a:p>
          <a:p>
            <a:pPr algn="just"/>
            <a:r>
              <a:rPr lang="lv-LV" b="1" i="1" dirty="0">
                <a:solidFill>
                  <a:srgbClr val="29702A"/>
                </a:solidFill>
              </a:rPr>
              <a:t>!</a:t>
            </a:r>
            <a:r>
              <a:rPr lang="lv-LV" b="1" i="1" dirty="0"/>
              <a:t> </a:t>
            </a:r>
            <a:r>
              <a:rPr lang="lv-LV" i="1" dirty="0"/>
              <a:t>PKAR vešanu </a:t>
            </a:r>
            <a:r>
              <a:rPr lang="lv-LV" b="1" i="1" dirty="0"/>
              <a:t>var deleģēt </a:t>
            </a:r>
            <a:r>
              <a:rPr lang="lv-LV" i="1" dirty="0"/>
              <a:t>vienlaikus ar kapavietas piešķiršanu</a:t>
            </a:r>
          </a:p>
          <a:p>
            <a:pPr algn="just"/>
            <a:endParaRPr lang="lv-LV" b="1" dirty="0"/>
          </a:p>
          <a:p>
            <a:pPr algn="just"/>
            <a:r>
              <a:rPr lang="lv-LV" b="1" dirty="0"/>
              <a:t>Pārejas periods:</a:t>
            </a:r>
          </a:p>
          <a:p>
            <a:pPr algn="just"/>
            <a:r>
              <a:rPr lang="lv-LV" dirty="0"/>
              <a:t>- PKAR izveido </a:t>
            </a:r>
            <a:r>
              <a:rPr lang="lv-LV" b="1" dirty="0">
                <a:solidFill>
                  <a:srgbClr val="29702A"/>
                </a:solidFill>
              </a:rPr>
              <a:t>4 gadu laikā </a:t>
            </a:r>
            <a:r>
              <a:rPr lang="lv-LV" dirty="0"/>
              <a:t>no KL spēkā stāšanās dienas;</a:t>
            </a:r>
          </a:p>
          <a:p>
            <a:pPr marL="342900" indent="-342900" algn="just">
              <a:buFontTx/>
              <a:buChar char="-"/>
            </a:pPr>
            <a:r>
              <a:rPr lang="lv-LV" dirty="0"/>
              <a:t>līdz šim uzkrāto informāciju PKAR iekļauj </a:t>
            </a:r>
            <a:r>
              <a:rPr lang="lv-LV" b="1" dirty="0">
                <a:solidFill>
                  <a:srgbClr val="29702A"/>
                </a:solidFill>
              </a:rPr>
              <a:t>7 gadu laikā </a:t>
            </a:r>
            <a:r>
              <a:rPr lang="lv-LV" dirty="0"/>
              <a:t>no KL spēkā stāšanās dienas </a:t>
            </a:r>
          </a:p>
          <a:p>
            <a:pPr algn="just"/>
            <a:r>
              <a:rPr lang="lv-LV" i="1" dirty="0"/>
              <a:t>(KL 6.p.(2), (3) pārejas noteikumu 2.p.)</a:t>
            </a:r>
            <a:endParaRPr lang="lv-LV" dirty="0"/>
          </a:p>
        </p:txBody>
      </p:sp>
      <p:sp>
        <p:nvSpPr>
          <p:cNvPr id="4" name="Text Placeholder 3">
            <a:extLst>
              <a:ext uri="{FF2B5EF4-FFF2-40B4-BE49-F238E27FC236}">
                <a16:creationId xmlns:a16="http://schemas.microsoft.com/office/drawing/2014/main" id="{40BB6E8D-AB2D-A2D3-7E4D-D2820984792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65E7993-8108-6D93-5BF0-D3117F02F25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B558DA25-7FEB-2FB9-569A-940BCD8BDAB5}"/>
              </a:ext>
            </a:extLst>
          </p:cNvPr>
          <p:cNvSpPr>
            <a:spLocks noGrp="1"/>
          </p:cNvSpPr>
          <p:nvPr>
            <p:ph type="sldNum" sz="quarter" idx="13"/>
          </p:nvPr>
        </p:nvSpPr>
        <p:spPr/>
        <p:txBody>
          <a:bodyPr/>
          <a:lstStyle/>
          <a:p>
            <a:pPr>
              <a:defRPr/>
            </a:pPr>
            <a:fld id="{CA50152C-A5AE-4037-8E77-C398DB665690}" type="slidenum">
              <a:rPr lang="en-US" altLang="en-US" smtClean="0"/>
              <a:pPr>
                <a:defRPr/>
              </a:pPr>
              <a:t>20</a:t>
            </a:fld>
            <a:endParaRPr lang="en-US" altLang="en-US"/>
          </a:p>
        </p:txBody>
      </p:sp>
      <p:pic>
        <p:nvPicPr>
          <p:cNvPr id="7" name="Picture 6" descr="Document with solid fill">
            <a:extLst>
              <a:ext uri="{FF2B5EF4-FFF2-40B4-BE49-F238E27FC236}">
                <a16:creationId xmlns:a16="http://schemas.microsoft.com/office/drawing/2014/main" id="{2AB49173-DFAF-46B5-31DB-CFF42AA98C37}"/>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3932438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CFF75-9FFD-D008-D395-A931599B4F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6807D4-127E-685D-1373-02CCFFE8389E}"/>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13.3. Pašvaldības kapsētu apbedījumu reģistrs </a:t>
            </a:r>
            <a:br>
              <a:rPr lang="lv-LV" sz="2000" dirty="0"/>
            </a:br>
            <a:endParaRPr lang="lv-LV" sz="2000" dirty="0"/>
          </a:p>
        </p:txBody>
      </p:sp>
      <p:sp>
        <p:nvSpPr>
          <p:cNvPr id="3" name="Content Placeholder 2">
            <a:extLst>
              <a:ext uri="{FF2B5EF4-FFF2-40B4-BE49-F238E27FC236}">
                <a16:creationId xmlns:a16="http://schemas.microsoft.com/office/drawing/2014/main" id="{2ED6EC6D-C3D4-0E97-4326-80F5470F36BD}"/>
              </a:ext>
            </a:extLst>
          </p:cNvPr>
          <p:cNvSpPr>
            <a:spLocks noGrp="1"/>
          </p:cNvSpPr>
          <p:nvPr>
            <p:ph idx="1"/>
          </p:nvPr>
        </p:nvSpPr>
        <p:spPr>
          <a:xfrm>
            <a:off x="2387600" y="1353956"/>
            <a:ext cx="9238343" cy="4613060"/>
          </a:xfrm>
        </p:spPr>
        <p:txBody>
          <a:bodyPr anchor="t">
            <a:normAutofit/>
          </a:bodyPr>
          <a:lstStyle/>
          <a:p>
            <a:pPr marL="342900" indent="-342900" algn="just">
              <a:buFont typeface="Wingdings" panose="05000000000000000000" pitchFamily="2" charset="2"/>
              <a:buChar char="Ø"/>
            </a:pPr>
            <a:r>
              <a:rPr lang="lv-LV" b="1" dirty="0">
                <a:solidFill>
                  <a:srgbClr val="29702A"/>
                </a:solidFill>
              </a:rPr>
              <a:t>Privātas kapsētas </a:t>
            </a:r>
            <a:r>
              <a:rPr lang="lv-LV" dirty="0"/>
              <a:t>īpašnieks </a:t>
            </a:r>
            <a:r>
              <a:rPr lang="lv-LV" b="1" dirty="0"/>
              <a:t>sniedz</a:t>
            </a:r>
            <a:r>
              <a:rPr lang="lv-LV" dirty="0"/>
              <a:t> pašvaldībai informāciju publiskošanai PKAR</a:t>
            </a:r>
          </a:p>
          <a:p>
            <a:pPr algn="just"/>
            <a:endParaRPr lang="lv-LV" b="1" dirty="0"/>
          </a:p>
          <a:p>
            <a:pPr marL="342900" indent="-342900" algn="just">
              <a:buFont typeface="Wingdings" panose="05000000000000000000" pitchFamily="2" charset="2"/>
              <a:buChar char="Ø"/>
            </a:pPr>
            <a:r>
              <a:rPr lang="lv-LV" b="1" dirty="0"/>
              <a:t>Pārejas periods:</a:t>
            </a:r>
          </a:p>
          <a:p>
            <a:pPr marL="342900" indent="-342900" algn="just">
              <a:buFontTx/>
              <a:buChar char="-"/>
            </a:pPr>
            <a:r>
              <a:rPr lang="lv-LV" dirty="0"/>
              <a:t>PKAR izveido </a:t>
            </a:r>
            <a:r>
              <a:rPr lang="lv-LV" b="1" dirty="0">
                <a:solidFill>
                  <a:srgbClr val="29702A"/>
                </a:solidFill>
              </a:rPr>
              <a:t>4 gadu laikā </a:t>
            </a:r>
            <a:r>
              <a:rPr lang="lv-LV" dirty="0"/>
              <a:t>no KL spēkā stāšanās dienas;</a:t>
            </a:r>
          </a:p>
          <a:p>
            <a:pPr marL="342900" indent="-342900" algn="just">
              <a:buFontTx/>
              <a:buChar char="-"/>
            </a:pPr>
            <a:r>
              <a:rPr lang="lv-LV" dirty="0"/>
              <a:t>līdz šim uzkrāto informāciju PKAR iekļauj </a:t>
            </a:r>
            <a:r>
              <a:rPr lang="lv-LV" b="1" dirty="0">
                <a:solidFill>
                  <a:srgbClr val="29702A"/>
                </a:solidFill>
              </a:rPr>
              <a:t>7 gadu laikā </a:t>
            </a:r>
            <a:r>
              <a:rPr lang="lv-LV" dirty="0"/>
              <a:t>no </a:t>
            </a:r>
            <a:r>
              <a:rPr lang="lv-LV"/>
              <a:t>KL spēkā </a:t>
            </a:r>
            <a:r>
              <a:rPr lang="lv-LV" dirty="0"/>
              <a:t>stāšanās dienas </a:t>
            </a:r>
          </a:p>
          <a:p>
            <a:pPr algn="just"/>
            <a:endParaRPr lang="lv-LV" dirty="0"/>
          </a:p>
          <a:p>
            <a:pPr algn="just"/>
            <a:r>
              <a:rPr lang="lv-LV" i="1" dirty="0"/>
              <a:t>(KL 7.p., pārejas noteikumu 2.p.)</a:t>
            </a:r>
            <a:endParaRPr lang="lv-LV" dirty="0"/>
          </a:p>
        </p:txBody>
      </p:sp>
      <p:sp>
        <p:nvSpPr>
          <p:cNvPr id="4" name="Text Placeholder 3">
            <a:extLst>
              <a:ext uri="{FF2B5EF4-FFF2-40B4-BE49-F238E27FC236}">
                <a16:creationId xmlns:a16="http://schemas.microsoft.com/office/drawing/2014/main" id="{42BC71BC-865D-58F8-A138-D99B773C2D23}"/>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9436412-9396-5B29-B8F9-1063457D5CC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C8A6AD43-7535-E3BF-5014-8B32A15954A5}"/>
              </a:ext>
            </a:extLst>
          </p:cNvPr>
          <p:cNvSpPr>
            <a:spLocks noGrp="1"/>
          </p:cNvSpPr>
          <p:nvPr>
            <p:ph type="sldNum" sz="quarter" idx="13"/>
          </p:nvPr>
        </p:nvSpPr>
        <p:spPr/>
        <p:txBody>
          <a:bodyPr/>
          <a:lstStyle/>
          <a:p>
            <a:pPr>
              <a:defRPr/>
            </a:pPr>
            <a:fld id="{CA50152C-A5AE-4037-8E77-C398DB665690}" type="slidenum">
              <a:rPr lang="en-US" altLang="en-US" smtClean="0"/>
              <a:pPr>
                <a:defRPr/>
              </a:pPr>
              <a:t>21</a:t>
            </a:fld>
            <a:endParaRPr lang="en-US" altLang="en-US"/>
          </a:p>
        </p:txBody>
      </p:sp>
      <p:pic>
        <p:nvPicPr>
          <p:cNvPr id="7" name="Picture 6" descr="Document with solid fill">
            <a:extLst>
              <a:ext uri="{FF2B5EF4-FFF2-40B4-BE49-F238E27FC236}">
                <a16:creationId xmlns:a16="http://schemas.microsoft.com/office/drawing/2014/main" id="{A814B951-DDF3-C7F8-2740-E9D9D795CEDA}"/>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031390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52909-DD83-200E-6A53-5759014A83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BC6D3D-DD73-1DC2-24DF-E1A1792E19E2}"/>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14.1. Pašvaldību saistošie noteikumi</a:t>
            </a:r>
            <a:br>
              <a:rPr lang="lv-LV" sz="2000" dirty="0"/>
            </a:br>
            <a:endParaRPr lang="lv-LV" sz="2000" dirty="0"/>
          </a:p>
        </p:txBody>
      </p:sp>
      <p:sp>
        <p:nvSpPr>
          <p:cNvPr id="3" name="Content Placeholder 2">
            <a:extLst>
              <a:ext uri="{FF2B5EF4-FFF2-40B4-BE49-F238E27FC236}">
                <a16:creationId xmlns:a16="http://schemas.microsoft.com/office/drawing/2014/main" id="{2F5542FE-A2AA-DF3D-1D52-756F8929758D}"/>
              </a:ext>
            </a:extLst>
          </p:cNvPr>
          <p:cNvSpPr>
            <a:spLocks noGrp="1"/>
          </p:cNvSpPr>
          <p:nvPr>
            <p:ph idx="1"/>
          </p:nvPr>
        </p:nvSpPr>
        <p:spPr>
          <a:xfrm>
            <a:off x="2344057" y="1417642"/>
            <a:ext cx="9238343" cy="4613060"/>
          </a:xfrm>
        </p:spPr>
        <p:txBody>
          <a:bodyPr anchor="t">
            <a:normAutofit/>
          </a:bodyPr>
          <a:lstStyle/>
          <a:p>
            <a:pPr algn="just"/>
            <a:r>
              <a:rPr lang="lv-LV" b="1" dirty="0">
                <a:solidFill>
                  <a:srgbClr val="29702A"/>
                </a:solidFill>
              </a:rPr>
              <a:t>! </a:t>
            </a:r>
            <a:r>
              <a:rPr lang="lv-LV" dirty="0"/>
              <a:t>Ar KL spēkā stāšanos </a:t>
            </a:r>
            <a:r>
              <a:rPr lang="lv-LV" b="1" dirty="0"/>
              <a:t>spēku zaudē </a:t>
            </a:r>
            <a:r>
              <a:rPr lang="lv-LV" dirty="0"/>
              <a:t>SN par kapsētu izmantošanu. SN </a:t>
            </a:r>
            <a:r>
              <a:rPr lang="lv-LV" b="1" dirty="0">
                <a:solidFill>
                  <a:srgbClr val="29702A"/>
                </a:solidFill>
              </a:rPr>
              <a:t>ir piemērojami tiktāl, ciktāl tie nav pretrunā ar šo likumu</a:t>
            </a:r>
            <a:r>
              <a:rPr lang="lv-LV" b="1" dirty="0"/>
              <a:t>, bet ne ilgāk kā līdz </a:t>
            </a:r>
            <a:r>
              <a:rPr lang="lv-LV" b="1" dirty="0">
                <a:solidFill>
                  <a:srgbClr val="29702A"/>
                </a:solidFill>
              </a:rPr>
              <a:t>30.06.2027.</a:t>
            </a:r>
          </a:p>
          <a:p>
            <a:pPr algn="just"/>
            <a:endParaRPr lang="lv-LV" b="1" dirty="0">
              <a:solidFill>
                <a:srgbClr val="29702A"/>
              </a:solidFill>
            </a:endParaRPr>
          </a:p>
          <a:p>
            <a:pPr algn="just"/>
            <a:r>
              <a:rPr lang="lv-LV" b="1" dirty="0">
                <a:solidFill>
                  <a:srgbClr val="29702A"/>
                </a:solidFill>
              </a:rPr>
              <a:t>! </a:t>
            </a:r>
            <a:r>
              <a:rPr lang="lv-LV" dirty="0"/>
              <a:t>Pašvaldībām </a:t>
            </a:r>
            <a:r>
              <a:rPr lang="lv-LV" b="1" dirty="0"/>
              <a:t>jāizvērtē nepieciešamība izdot jaunus SN atbilstoši Kapsētu likumā ietvertajam pilnvarojumam</a:t>
            </a:r>
          </a:p>
          <a:p>
            <a:pPr algn="just"/>
            <a:endParaRPr lang="lv-LV" b="1" dirty="0"/>
          </a:p>
          <a:p>
            <a:pPr algn="just"/>
            <a:r>
              <a:rPr lang="lv-LV" b="1" dirty="0">
                <a:solidFill>
                  <a:srgbClr val="29702A"/>
                </a:solidFill>
              </a:rPr>
              <a:t>!</a:t>
            </a:r>
            <a:r>
              <a:rPr lang="lv-LV" b="1" dirty="0"/>
              <a:t> </a:t>
            </a:r>
            <a:r>
              <a:rPr lang="lv-LV" dirty="0"/>
              <a:t>Pēc </a:t>
            </a:r>
            <a:r>
              <a:rPr lang="lv-LV" b="1" dirty="0">
                <a:solidFill>
                  <a:srgbClr val="29702A"/>
                </a:solidFill>
              </a:rPr>
              <a:t>30.06.2027. </a:t>
            </a:r>
            <a:r>
              <a:rPr lang="lv-LV" dirty="0"/>
              <a:t>pirms likuma spēkā stāšanās izdotos SN, lai arī tie atbilstu KL pilnvarojumam, </a:t>
            </a:r>
            <a:r>
              <a:rPr lang="lv-LV" b="1" dirty="0"/>
              <a:t>piemērot nevarēs</a:t>
            </a:r>
          </a:p>
          <a:p>
            <a:pPr algn="just"/>
            <a:endParaRPr lang="lv-LV" b="1" dirty="0"/>
          </a:p>
          <a:p>
            <a:pPr algn="just"/>
            <a:r>
              <a:rPr lang="lv-LV" i="1" dirty="0"/>
              <a:t>(KL pārejas noteikumu 1.p.)</a:t>
            </a:r>
          </a:p>
          <a:p>
            <a:pPr algn="just"/>
            <a:endParaRPr lang="lv-LV" b="1" dirty="0">
              <a:solidFill>
                <a:srgbClr val="29702A"/>
              </a:solidFill>
            </a:endParaRPr>
          </a:p>
          <a:p>
            <a:pPr algn="just"/>
            <a:endParaRPr lang="lv-LV" dirty="0">
              <a:solidFill>
                <a:srgbClr val="29702A"/>
              </a:solidFill>
            </a:endParaRPr>
          </a:p>
        </p:txBody>
      </p:sp>
      <p:sp>
        <p:nvSpPr>
          <p:cNvPr id="4" name="Text Placeholder 3">
            <a:extLst>
              <a:ext uri="{FF2B5EF4-FFF2-40B4-BE49-F238E27FC236}">
                <a16:creationId xmlns:a16="http://schemas.microsoft.com/office/drawing/2014/main" id="{129BC096-EF89-EE2C-649F-0953113E073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9BEB7C49-F374-CF1E-D732-DD4F33586214}"/>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EC39054-374F-0317-019E-E30CCEF7D92C}"/>
              </a:ext>
            </a:extLst>
          </p:cNvPr>
          <p:cNvSpPr>
            <a:spLocks noGrp="1"/>
          </p:cNvSpPr>
          <p:nvPr>
            <p:ph type="sldNum" sz="quarter" idx="13"/>
          </p:nvPr>
        </p:nvSpPr>
        <p:spPr/>
        <p:txBody>
          <a:bodyPr/>
          <a:lstStyle/>
          <a:p>
            <a:pPr>
              <a:defRPr/>
            </a:pPr>
            <a:fld id="{CA50152C-A5AE-4037-8E77-C398DB665690}" type="slidenum">
              <a:rPr lang="en-US" altLang="en-US" smtClean="0"/>
              <a:pPr>
                <a:defRPr/>
              </a:pPr>
              <a:t>22</a:t>
            </a:fld>
            <a:endParaRPr lang="en-US" altLang="en-US"/>
          </a:p>
        </p:txBody>
      </p:sp>
      <p:pic>
        <p:nvPicPr>
          <p:cNvPr id="7" name="Picture 6" descr="Scales of justice with solid fill">
            <a:extLst>
              <a:ext uri="{FF2B5EF4-FFF2-40B4-BE49-F238E27FC236}">
                <a16:creationId xmlns:a16="http://schemas.microsoft.com/office/drawing/2014/main" id="{D663313F-0F68-E4E8-21BF-FAE323B85A82}"/>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1998594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14152-F571-BF9D-C1DF-1FE7160D1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477A11-581D-93B1-C055-25F9FBB45DC0}"/>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14.2. Pašvaldību saistošie noteikumi</a:t>
            </a:r>
            <a:br>
              <a:rPr lang="lv-LV" sz="2000" dirty="0"/>
            </a:br>
            <a:endParaRPr lang="lv-LV" sz="2000" dirty="0"/>
          </a:p>
        </p:txBody>
      </p:sp>
      <p:sp>
        <p:nvSpPr>
          <p:cNvPr id="3" name="Content Placeholder 2">
            <a:extLst>
              <a:ext uri="{FF2B5EF4-FFF2-40B4-BE49-F238E27FC236}">
                <a16:creationId xmlns:a16="http://schemas.microsoft.com/office/drawing/2014/main" id="{21E0BEA1-1014-AC53-2AAF-EB63BBA61F03}"/>
              </a:ext>
            </a:extLst>
          </p:cNvPr>
          <p:cNvSpPr>
            <a:spLocks noGrp="1"/>
          </p:cNvSpPr>
          <p:nvPr>
            <p:ph idx="1"/>
          </p:nvPr>
        </p:nvSpPr>
        <p:spPr>
          <a:xfrm>
            <a:off x="2344057" y="1417642"/>
            <a:ext cx="9238343" cy="4613060"/>
          </a:xfrm>
        </p:spPr>
        <p:txBody>
          <a:bodyPr anchor="t">
            <a:normAutofit/>
          </a:bodyPr>
          <a:lstStyle/>
          <a:p>
            <a:pPr algn="just"/>
            <a:r>
              <a:rPr lang="lv-LV" b="1" dirty="0"/>
              <a:t>KL iekļautais pilnvarojums SN izdošanai:</a:t>
            </a:r>
          </a:p>
          <a:p>
            <a:pPr marL="457200" indent="-457200" algn="just">
              <a:buAutoNum type="arabicParenR"/>
            </a:pPr>
            <a:r>
              <a:rPr lang="lv-LV" dirty="0"/>
              <a:t>kulta ēku un citu </a:t>
            </a:r>
            <a:r>
              <a:rPr lang="lv-LV" b="1" dirty="0">
                <a:solidFill>
                  <a:srgbClr val="29702A"/>
                </a:solidFill>
              </a:rPr>
              <a:t>koplietošanas objektu</a:t>
            </a:r>
            <a:r>
              <a:rPr lang="lv-LV" dirty="0"/>
              <a:t>, ja tādi ir, </a:t>
            </a:r>
            <a:r>
              <a:rPr lang="lv-LV" b="1" dirty="0">
                <a:solidFill>
                  <a:srgbClr val="29702A"/>
                </a:solidFill>
              </a:rPr>
              <a:t>izmantošanas kārtība </a:t>
            </a:r>
            <a:r>
              <a:rPr lang="lv-LV" dirty="0"/>
              <a:t>(4.p.(2));</a:t>
            </a:r>
          </a:p>
          <a:p>
            <a:pPr algn="just"/>
            <a:r>
              <a:rPr lang="lv-LV" dirty="0"/>
              <a:t>2)	kārtība, kādā tiek </a:t>
            </a:r>
            <a:r>
              <a:rPr lang="lv-LV" b="1" dirty="0">
                <a:solidFill>
                  <a:srgbClr val="29702A"/>
                </a:solidFill>
              </a:rPr>
              <a:t>piešķirta kapavieta atbilstoši iesniedzēja izvēlei</a:t>
            </a:r>
            <a:r>
              <a:rPr lang="lv-LV" b="1" dirty="0"/>
              <a:t> </a:t>
            </a:r>
            <a:r>
              <a:rPr lang="lv-LV" dirty="0"/>
              <a:t>(8.p.(3));</a:t>
            </a:r>
          </a:p>
          <a:p>
            <a:pPr algn="just"/>
            <a:r>
              <a:rPr lang="lv-LV" dirty="0"/>
              <a:t>3)	kādos gadījumos un kādā kārtībā personai, pamatojoties uz tās iesniegumu, </a:t>
            </a:r>
            <a:r>
              <a:rPr lang="lv-LV" b="1" dirty="0">
                <a:solidFill>
                  <a:srgbClr val="29702A"/>
                </a:solidFill>
              </a:rPr>
              <a:t>var piešķirt vienu kapavietu vai vairākas blakus esošas kapavietas</a:t>
            </a:r>
            <a:r>
              <a:rPr lang="lv-LV" b="1" dirty="0"/>
              <a:t> </a:t>
            </a:r>
            <a:r>
              <a:rPr lang="lv-LV" dirty="0"/>
              <a:t>(8. p.(5));</a:t>
            </a:r>
          </a:p>
          <a:p>
            <a:pPr algn="just"/>
            <a:r>
              <a:rPr lang="lv-LV" dirty="0"/>
              <a:t>4)	citas prasības attiecībā uz </a:t>
            </a:r>
            <a:r>
              <a:rPr lang="lv-LV" b="1" dirty="0">
                <a:solidFill>
                  <a:srgbClr val="29702A"/>
                </a:solidFill>
              </a:rPr>
              <a:t>apbedīšanas dziļumu</a:t>
            </a:r>
            <a:r>
              <a:rPr lang="lv-LV" dirty="0"/>
              <a:t>, </a:t>
            </a:r>
            <a:r>
              <a:rPr lang="lv-LV" b="1" dirty="0" err="1">
                <a:solidFill>
                  <a:srgbClr val="29702A"/>
                </a:solidFill>
              </a:rPr>
              <a:t>virsapbedījumiem</a:t>
            </a:r>
            <a:r>
              <a:rPr lang="lv-LV" dirty="0"/>
              <a:t> (ņemot vērā augsnes īpašības un gruntsūdens līmeni kapsētā), kā arī prasības </a:t>
            </a:r>
            <a:r>
              <a:rPr lang="lv-LV" b="1" dirty="0">
                <a:solidFill>
                  <a:srgbClr val="29702A"/>
                </a:solidFill>
              </a:rPr>
              <a:t>kapavietas izmēriem </a:t>
            </a:r>
            <a:r>
              <a:rPr lang="lv-LV" dirty="0"/>
              <a:t>(12.p.(3))</a:t>
            </a:r>
          </a:p>
          <a:p>
            <a:pPr algn="just"/>
            <a:endParaRPr lang="lv-LV" dirty="0"/>
          </a:p>
        </p:txBody>
      </p:sp>
      <p:sp>
        <p:nvSpPr>
          <p:cNvPr id="4" name="Text Placeholder 3">
            <a:extLst>
              <a:ext uri="{FF2B5EF4-FFF2-40B4-BE49-F238E27FC236}">
                <a16:creationId xmlns:a16="http://schemas.microsoft.com/office/drawing/2014/main" id="{676F7CA0-3E0D-36F8-2EF0-3C8BEE4AAE8F}"/>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C47E8DC-35B4-D913-64D5-2068246C3C2B}"/>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3473DFF1-D397-A07A-0B7F-15AA8A8655B3}"/>
              </a:ext>
            </a:extLst>
          </p:cNvPr>
          <p:cNvSpPr>
            <a:spLocks noGrp="1"/>
          </p:cNvSpPr>
          <p:nvPr>
            <p:ph type="sldNum" sz="quarter" idx="13"/>
          </p:nvPr>
        </p:nvSpPr>
        <p:spPr/>
        <p:txBody>
          <a:bodyPr/>
          <a:lstStyle/>
          <a:p>
            <a:pPr>
              <a:defRPr/>
            </a:pPr>
            <a:fld id="{CA50152C-A5AE-4037-8E77-C398DB665690}" type="slidenum">
              <a:rPr lang="en-US" altLang="en-US" smtClean="0"/>
              <a:pPr>
                <a:defRPr/>
              </a:pPr>
              <a:t>23</a:t>
            </a:fld>
            <a:endParaRPr lang="en-US" altLang="en-US"/>
          </a:p>
        </p:txBody>
      </p:sp>
      <p:pic>
        <p:nvPicPr>
          <p:cNvPr id="7" name="Picture 6" descr="Scales of justice with solid fill">
            <a:extLst>
              <a:ext uri="{FF2B5EF4-FFF2-40B4-BE49-F238E27FC236}">
                <a16:creationId xmlns:a16="http://schemas.microsoft.com/office/drawing/2014/main" id="{92D2CBF9-95F7-215B-AC0F-0132DA00B6CA}"/>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0629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59821-5769-A669-72C5-865501317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BAFE8-67C3-0AD2-B1DC-69C7247714B1}"/>
              </a:ext>
            </a:extLst>
          </p:cNvPr>
          <p:cNvSpPr>
            <a:spLocks noGrp="1"/>
          </p:cNvSpPr>
          <p:nvPr>
            <p:ph type="title"/>
          </p:nvPr>
        </p:nvSpPr>
        <p:spPr>
          <a:xfrm>
            <a:off x="2387600" y="381000"/>
            <a:ext cx="9107714" cy="1036642"/>
          </a:xfrm>
        </p:spPr>
        <p:txBody>
          <a:bodyPr>
            <a:normAutofit/>
          </a:bodyPr>
          <a:lstStyle/>
          <a:p>
            <a:pPr algn="ctr"/>
            <a:r>
              <a:rPr lang="lv-LV" sz="2000" dirty="0"/>
              <a:t>V. Pilnvarojums SN izdošanai </a:t>
            </a:r>
            <a:br>
              <a:rPr lang="lv-LV" sz="2000" dirty="0"/>
            </a:br>
            <a:r>
              <a:rPr lang="lv-LV" sz="2000" dirty="0">
                <a:solidFill>
                  <a:srgbClr val="29702A"/>
                </a:solidFill>
              </a:rPr>
              <a:t>Pašvaldību likuma 45.p. (1) 2.p.</a:t>
            </a:r>
            <a:br>
              <a:rPr lang="lv-LV" sz="2000" dirty="0">
                <a:solidFill>
                  <a:srgbClr val="29702A"/>
                </a:solidFill>
              </a:rPr>
            </a:br>
            <a:endParaRPr lang="lv-LV" sz="2000" dirty="0">
              <a:solidFill>
                <a:srgbClr val="29702A"/>
              </a:solidFill>
            </a:endParaRPr>
          </a:p>
        </p:txBody>
      </p:sp>
      <p:sp>
        <p:nvSpPr>
          <p:cNvPr id="3" name="Content Placeholder 2">
            <a:extLst>
              <a:ext uri="{FF2B5EF4-FFF2-40B4-BE49-F238E27FC236}">
                <a16:creationId xmlns:a16="http://schemas.microsoft.com/office/drawing/2014/main" id="{6629EB84-1C2E-A77D-D503-3804EFC11189}"/>
              </a:ext>
            </a:extLst>
          </p:cNvPr>
          <p:cNvSpPr>
            <a:spLocks noGrp="1"/>
          </p:cNvSpPr>
          <p:nvPr>
            <p:ph idx="1"/>
          </p:nvPr>
        </p:nvSpPr>
        <p:spPr>
          <a:xfrm>
            <a:off x="2344057" y="1417642"/>
            <a:ext cx="9238343" cy="4613060"/>
          </a:xfrm>
        </p:spPr>
        <p:txBody>
          <a:bodyPr anchor="t">
            <a:normAutofit/>
          </a:bodyPr>
          <a:lstStyle/>
          <a:p>
            <a:pPr marL="342900" indent="-342900" algn="just">
              <a:buFont typeface="Wingdings" panose="05000000000000000000" pitchFamily="2" charset="2"/>
              <a:buChar char="Ø"/>
            </a:pPr>
            <a:r>
              <a:rPr lang="lv-LV" dirty="0"/>
              <a:t>Dome ir tiesīga </a:t>
            </a:r>
            <a:r>
              <a:rPr lang="lv-LV" b="1" dirty="0"/>
              <a:t>izdot SN un paredzēt administratīvo atbildību par to pārkāpšanu</a:t>
            </a:r>
            <a:r>
              <a:rPr lang="lv-LV" dirty="0"/>
              <a:t>, nosakot administratīvos pārkāpumus un par tiem piemērojamos administratīvos sodus, ja likumos nav noteikts citādi, </a:t>
            </a:r>
            <a:r>
              <a:rPr lang="lv-LV" b="1" dirty="0"/>
              <a:t>par publiskā lietošanā nodotu pašvaldības teritoriju</a:t>
            </a:r>
            <a:r>
              <a:rPr lang="lv-LV" dirty="0"/>
              <a:t>, piemēram, parku, skvēru, bērnu rotaļu laukumu, stadionu, peldvietu un </a:t>
            </a:r>
            <a:r>
              <a:rPr lang="lv-LV" b="1" dirty="0">
                <a:solidFill>
                  <a:srgbClr val="29702A"/>
                </a:solidFill>
              </a:rPr>
              <a:t>kapsētu</a:t>
            </a:r>
            <a:r>
              <a:rPr lang="lv-LV" b="1" dirty="0"/>
              <a:t>, izmantošanu</a:t>
            </a:r>
            <a:r>
              <a:rPr lang="lv-LV" dirty="0"/>
              <a:t>. </a:t>
            </a:r>
            <a:r>
              <a:rPr lang="lv-LV" i="1" dirty="0"/>
              <a:t>(PL 45.p. (1) 2.p.) </a:t>
            </a:r>
          </a:p>
          <a:p>
            <a:pPr algn="just"/>
            <a:endParaRPr lang="lv-LV" i="1" dirty="0"/>
          </a:p>
          <a:p>
            <a:pPr marL="342900" indent="-342900" algn="just">
              <a:buFont typeface="Wingdings" panose="05000000000000000000" pitchFamily="2" charset="2"/>
              <a:buChar char="Ø"/>
            </a:pPr>
            <a:r>
              <a:rPr lang="lv-LV" dirty="0"/>
              <a:t>SN nosakāma kārtība, kas </a:t>
            </a:r>
            <a:r>
              <a:rPr lang="lv-LV" b="1" dirty="0"/>
              <a:t>attiecināma uz jebkuru, kas uzturas kapsētā</a:t>
            </a:r>
          </a:p>
          <a:p>
            <a:pPr algn="just"/>
            <a:endParaRPr lang="lv-LV" dirty="0"/>
          </a:p>
        </p:txBody>
      </p:sp>
      <p:sp>
        <p:nvSpPr>
          <p:cNvPr id="4" name="Text Placeholder 3">
            <a:extLst>
              <a:ext uri="{FF2B5EF4-FFF2-40B4-BE49-F238E27FC236}">
                <a16:creationId xmlns:a16="http://schemas.microsoft.com/office/drawing/2014/main" id="{55127DB8-F1C2-B2B8-572D-71B5B8A70AA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E6A83160-02C5-3574-D689-A4EB7BC9695A}"/>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7879518-73DC-F2D0-CD5A-DB6ABA544DE3}"/>
              </a:ext>
            </a:extLst>
          </p:cNvPr>
          <p:cNvSpPr>
            <a:spLocks noGrp="1"/>
          </p:cNvSpPr>
          <p:nvPr>
            <p:ph type="sldNum" sz="quarter" idx="13"/>
          </p:nvPr>
        </p:nvSpPr>
        <p:spPr/>
        <p:txBody>
          <a:bodyPr/>
          <a:lstStyle/>
          <a:p>
            <a:pPr>
              <a:defRPr/>
            </a:pPr>
            <a:fld id="{CA50152C-A5AE-4037-8E77-C398DB665690}" type="slidenum">
              <a:rPr lang="en-US" altLang="en-US" smtClean="0"/>
              <a:pPr>
                <a:defRPr/>
              </a:pPr>
              <a:t>24</a:t>
            </a:fld>
            <a:endParaRPr lang="en-US" altLang="en-US"/>
          </a:p>
        </p:txBody>
      </p:sp>
      <p:pic>
        <p:nvPicPr>
          <p:cNvPr id="7" name="Picture 6" descr="Scales of justice with solid fill">
            <a:extLst>
              <a:ext uri="{FF2B5EF4-FFF2-40B4-BE49-F238E27FC236}">
                <a16:creationId xmlns:a16="http://schemas.microsoft.com/office/drawing/2014/main" id="{84548150-C7E9-76DD-CE0C-41BAC5441702}"/>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5468734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C35AB-D5D6-0F64-3908-59B5913672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CE910-0E37-963A-CFFC-E0B6EB4C2B99}"/>
              </a:ext>
            </a:extLst>
          </p:cNvPr>
          <p:cNvSpPr>
            <a:spLocks noGrp="1"/>
          </p:cNvSpPr>
          <p:nvPr>
            <p:ph type="title"/>
          </p:nvPr>
        </p:nvSpPr>
        <p:spPr>
          <a:xfrm>
            <a:off x="2387600" y="381000"/>
            <a:ext cx="9107714" cy="1036642"/>
          </a:xfrm>
        </p:spPr>
        <p:txBody>
          <a:bodyPr>
            <a:normAutofit/>
          </a:bodyPr>
          <a:lstStyle/>
          <a:p>
            <a:pPr algn="ctr"/>
            <a:r>
              <a:rPr lang="lv-LV" sz="2000" dirty="0"/>
              <a:t>VI. Metodiskais atbalsts</a:t>
            </a:r>
            <a:br>
              <a:rPr lang="lv-LV" sz="2000" dirty="0"/>
            </a:br>
            <a:endParaRPr lang="lv-LV" sz="2000" dirty="0"/>
          </a:p>
        </p:txBody>
      </p:sp>
      <p:sp>
        <p:nvSpPr>
          <p:cNvPr id="3" name="Content Placeholder 2">
            <a:extLst>
              <a:ext uri="{FF2B5EF4-FFF2-40B4-BE49-F238E27FC236}">
                <a16:creationId xmlns:a16="http://schemas.microsoft.com/office/drawing/2014/main" id="{A34F59A3-36BD-7AFD-8E34-EEE6670DE90B}"/>
              </a:ext>
            </a:extLst>
          </p:cNvPr>
          <p:cNvSpPr>
            <a:spLocks noGrp="1"/>
          </p:cNvSpPr>
          <p:nvPr>
            <p:ph idx="1"/>
          </p:nvPr>
        </p:nvSpPr>
        <p:spPr>
          <a:xfrm>
            <a:off x="2344057" y="1417642"/>
            <a:ext cx="9238343" cy="4613060"/>
          </a:xfrm>
        </p:spPr>
        <p:txBody>
          <a:bodyPr anchor="t">
            <a:normAutofit/>
          </a:bodyPr>
          <a:lstStyle/>
          <a:p>
            <a:pPr marL="342900" indent="-342900" algn="just">
              <a:buFont typeface="Wingdings" panose="05000000000000000000" pitchFamily="2" charset="2"/>
              <a:buChar char="Ø"/>
            </a:pPr>
            <a:r>
              <a:rPr lang="lv-LV" dirty="0"/>
              <a:t>Ziņu aktualizēšana FPR -</a:t>
            </a:r>
            <a:r>
              <a:rPr lang="lv-LV" b="1" dirty="0"/>
              <a:t> </a:t>
            </a:r>
            <a:r>
              <a:rPr lang="lv-LV" b="1" dirty="0" err="1">
                <a:solidFill>
                  <a:srgbClr val="29702A"/>
                </a:solidFill>
              </a:rPr>
              <a:t>Iekšlietu</a:t>
            </a:r>
            <a:r>
              <a:rPr lang="lv-LV" b="1" dirty="0">
                <a:solidFill>
                  <a:srgbClr val="29702A"/>
                </a:solidFill>
              </a:rPr>
              <a:t> ministrija, PMLP </a:t>
            </a:r>
          </a:p>
          <a:p>
            <a:pPr algn="just"/>
            <a:endParaRPr lang="lv-LV" b="1" dirty="0"/>
          </a:p>
          <a:p>
            <a:pPr marL="342900" indent="-342900" algn="just">
              <a:buFont typeface="Wingdings" panose="05000000000000000000" pitchFamily="2" charset="2"/>
              <a:buChar char="Ø"/>
            </a:pPr>
            <a:r>
              <a:rPr lang="lv-LV" dirty="0"/>
              <a:t>Par kapsētas projekta vai arhitektoniskā risinājuma koncepcijas izstrādi, kultūrvēsturisku vērtību noteikšanu un saglabāšanu – </a:t>
            </a:r>
            <a:r>
              <a:rPr lang="lv-LV" b="1" dirty="0">
                <a:solidFill>
                  <a:srgbClr val="29702A"/>
                </a:solidFill>
              </a:rPr>
              <a:t>NKMP, citas kultūras nozares institūcijas</a:t>
            </a:r>
          </a:p>
          <a:p>
            <a:pPr algn="just"/>
            <a:endParaRPr lang="lv-LV" b="1" dirty="0"/>
          </a:p>
          <a:p>
            <a:pPr marL="342900" indent="-342900" algn="just">
              <a:buFont typeface="Wingdings" panose="05000000000000000000" pitchFamily="2" charset="2"/>
              <a:buChar char="Ø"/>
            </a:pPr>
            <a:r>
              <a:rPr lang="lv-LV" dirty="0"/>
              <a:t>Citi ar Kapsētu likumu saistīti jautājumi – </a:t>
            </a:r>
            <a:r>
              <a:rPr lang="lv-LV" b="1" dirty="0">
                <a:solidFill>
                  <a:srgbClr val="29702A"/>
                </a:solidFill>
              </a:rPr>
              <a:t>VARAM un citas institūcijas atbilstoši kompetencei</a:t>
            </a:r>
            <a:endParaRPr lang="lv-LV" dirty="0">
              <a:solidFill>
                <a:srgbClr val="29702A"/>
              </a:solidFill>
            </a:endParaRPr>
          </a:p>
        </p:txBody>
      </p:sp>
      <p:sp>
        <p:nvSpPr>
          <p:cNvPr id="4" name="Text Placeholder 3">
            <a:extLst>
              <a:ext uri="{FF2B5EF4-FFF2-40B4-BE49-F238E27FC236}">
                <a16:creationId xmlns:a16="http://schemas.microsoft.com/office/drawing/2014/main" id="{DFBA4BBB-74D8-A825-6A29-95FA6C7096F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E81E6BF9-E16F-F5BD-C903-A275816768C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1C57F18-E99C-E88C-5AE3-1B5CC7896731}"/>
              </a:ext>
            </a:extLst>
          </p:cNvPr>
          <p:cNvSpPr>
            <a:spLocks noGrp="1"/>
          </p:cNvSpPr>
          <p:nvPr>
            <p:ph type="sldNum" sz="quarter" idx="13"/>
          </p:nvPr>
        </p:nvSpPr>
        <p:spPr/>
        <p:txBody>
          <a:bodyPr/>
          <a:lstStyle/>
          <a:p>
            <a:pPr>
              <a:defRPr/>
            </a:pPr>
            <a:fld id="{CA50152C-A5AE-4037-8E77-C398DB665690}" type="slidenum">
              <a:rPr lang="en-US" altLang="en-US" smtClean="0"/>
              <a:pPr>
                <a:defRPr/>
              </a:pPr>
              <a:t>25</a:t>
            </a:fld>
            <a:endParaRPr lang="en-US" altLang="en-US"/>
          </a:p>
        </p:txBody>
      </p:sp>
      <p:pic>
        <p:nvPicPr>
          <p:cNvPr id="7" name="Picture 6" descr="Questions with solid fill">
            <a:extLst>
              <a:ext uri="{FF2B5EF4-FFF2-40B4-BE49-F238E27FC236}">
                <a16:creationId xmlns:a16="http://schemas.microsoft.com/office/drawing/2014/main" id="{03797069-A3AB-14F6-A170-659C2949DA3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206126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Placeholder 7">
            <a:extLst>
              <a:ext uri="{FF2B5EF4-FFF2-40B4-BE49-F238E27FC236}">
                <a16:creationId xmlns:a16="http://schemas.microsoft.com/office/drawing/2014/main" id="{D4D032CC-B37D-4872-AE6D-92FB801452C9}"/>
              </a:ext>
            </a:extLst>
          </p:cNvPr>
          <p:cNvSpPr>
            <a:spLocks noGrp="1"/>
          </p:cNvSpPr>
          <p:nvPr>
            <p:ph type="body" sz="quarter" idx="11"/>
          </p:nvPr>
        </p:nvSpPr>
        <p:spPr>
          <a:xfrm>
            <a:off x="1913067" y="4670426"/>
            <a:ext cx="8365865" cy="1089024"/>
          </a:xfrm>
        </p:spPr>
        <p:txBody>
          <a:bodyPr>
            <a:normAutofit/>
          </a:bodyPr>
          <a:lstStyle/>
          <a:p>
            <a:r>
              <a:rPr lang="lv-LV" altLang="lv-LV" sz="1600" dirty="0">
                <a:latin typeface="Verdana" panose="020B0604030504040204" pitchFamily="34" charset="0"/>
                <a:ea typeface="Verdana" panose="020B0604030504040204" pitchFamily="34" charset="0"/>
                <a:hlinkClick r:id="rId3"/>
              </a:rPr>
              <a:t>Pašvaldību departaments</a:t>
            </a:r>
            <a:endParaRPr lang="lv-LV" altLang="lv-LV" sz="1600" dirty="0">
              <a:latin typeface="Verdana" panose="020B0604030504040204" pitchFamily="34" charset="0"/>
              <a:ea typeface="Verdana" panose="020B0604030504040204" pitchFamily="34" charset="0"/>
            </a:endParaRPr>
          </a:p>
          <a:p>
            <a:r>
              <a:rPr lang="lv-LV" altLang="lv-LV" sz="1600" dirty="0">
                <a:hlinkClick r:id="rId4"/>
              </a:rPr>
              <a:t>Viedās administrācijas un reģionālās attīstības ministrija</a:t>
            </a:r>
            <a:endParaRPr lang="lv-LV" altLang="lv-LV" sz="1600" dirty="0"/>
          </a:p>
        </p:txBody>
      </p:sp>
      <p:sp>
        <p:nvSpPr>
          <p:cNvPr id="49155" name="Slide Number Placeholder 5">
            <a:extLst>
              <a:ext uri="{FF2B5EF4-FFF2-40B4-BE49-F238E27FC236}">
                <a16:creationId xmlns:a16="http://schemas.microsoft.com/office/drawing/2014/main" id="{968DFC45-A89D-4ED5-8F8E-CEDF2B5012BB}"/>
              </a:ext>
            </a:extLst>
          </p:cNvPr>
          <p:cNvSpPr>
            <a:spLocks noGrp="1" noChangeArrowheads="1"/>
          </p:cNvSpPr>
          <p:nvPr>
            <p:ph type="sldNum" sz="quarter" idx="4"/>
          </p:nvPr>
        </p:nvSpPr>
        <p:spPr bwMode="auto">
          <a:xfrm>
            <a:off x="11785600" y="6324600"/>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p>
            <a:pPr algn="l" eaLnBrk="0" hangingPunct="0"/>
            <a:fld id="{5B98EBAE-CE13-4ABA-B5C2-ABBABB5D2521}" type="slidenum">
              <a:rPr lang="en-US" altLang="en-US" sz="1700" smtClean="0">
                <a:solidFill>
                  <a:schemeClr val="tx1"/>
                </a:solidFill>
              </a:rPr>
              <a:pPr algn="l" eaLnBrk="0" hangingPunct="0"/>
              <a:t>26</a:t>
            </a:fld>
            <a:endParaRPr lang="en-US" altLang="en-US" sz="1700">
              <a:solidFill>
                <a:schemeClr val="tx1"/>
              </a:solidFill>
            </a:endParaRPr>
          </a:p>
        </p:txBody>
      </p:sp>
      <p:sp>
        <p:nvSpPr>
          <p:cNvPr id="49156" name="Rectangle 17">
            <a:extLst>
              <a:ext uri="{FF2B5EF4-FFF2-40B4-BE49-F238E27FC236}">
                <a16:creationId xmlns:a16="http://schemas.microsoft.com/office/drawing/2014/main" id="{3B4C6ED7-B2DA-48C3-8A98-B8F425A68937}"/>
              </a:ext>
            </a:extLst>
          </p:cNvPr>
          <p:cNvSpPr>
            <a:spLocks noChangeArrowheads="1"/>
          </p:cNvSpPr>
          <p:nvPr/>
        </p:nvSpPr>
        <p:spPr bwMode="auto">
          <a:xfrm>
            <a:off x="15713206" y="6076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lv-LV" altLang="lv-LV" sz="1100">
                <a:cs typeface="Calibri" panose="020F0502020204030204" pitchFamily="34" charset="0"/>
              </a:rPr>
              <a:t> </a:t>
            </a:r>
            <a:endParaRPr lang="lv-LV" altLang="lv-LV"/>
          </a:p>
        </p:txBody>
      </p:sp>
      <p:pic>
        <p:nvPicPr>
          <p:cNvPr id="2075" name="Picture 7" descr="twitter x, new logo, x, rounded Icon">
            <a:hlinkClick r:id="rId5"/>
            <a:extLst>
              <a:ext uri="{FF2B5EF4-FFF2-40B4-BE49-F238E27FC236}">
                <a16:creationId xmlns:a16="http://schemas.microsoft.com/office/drawing/2014/main" id="{008B8CB5-555A-98CE-8218-3A27355947B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l="19661" t="8736" r="20313" b="8377"/>
          <a:stretch>
            <a:fillRect/>
          </a:stretch>
        </p:blipFill>
        <p:spPr bwMode="auto">
          <a:xfrm>
            <a:off x="5062542" y="5897461"/>
            <a:ext cx="406802" cy="406802"/>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a:extLst>
              <a:ext uri="{FF2B5EF4-FFF2-40B4-BE49-F238E27FC236}">
                <a16:creationId xmlns:a16="http://schemas.microsoft.com/office/drawing/2014/main" id="{1D795A40-31A8-F280-56AC-54A9170E4659}"/>
              </a:ext>
            </a:extLst>
          </p:cNvPr>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5494944" y="5905777"/>
            <a:ext cx="398825" cy="398825"/>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a:extLst>
              <a:ext uri="{FF2B5EF4-FFF2-40B4-BE49-F238E27FC236}">
                <a16:creationId xmlns:a16="http://schemas.microsoft.com/office/drawing/2014/main" id="{CD70E122-B453-634A-1FA7-65ED21560E69}"/>
              </a:ext>
            </a:extLst>
          </p:cNvPr>
          <p:cNvPicPr>
            <a:picLocks noChangeAspect="1" noChangeArrowheads="1"/>
          </p:cNvPicPr>
          <p:nvPr/>
        </p:nvPicPr>
        <p:blipFill>
          <a:blip r:embed="rId9" r:link="rId10">
            <a:extLst>
              <a:ext uri="{28A0092B-C50C-407E-A947-70E740481C1C}">
                <a14:useLocalDpi xmlns:a14="http://schemas.microsoft.com/office/drawing/2010/main" val="0"/>
              </a:ext>
            </a:extLst>
          </a:blip>
          <a:srcRect/>
          <a:stretch>
            <a:fillRect/>
          </a:stretch>
        </p:blipFill>
        <p:spPr bwMode="auto">
          <a:xfrm>
            <a:off x="6849914" y="5891372"/>
            <a:ext cx="422755" cy="422755"/>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8">
            <a:hlinkClick r:id="rId11"/>
            <a:extLst>
              <a:ext uri="{FF2B5EF4-FFF2-40B4-BE49-F238E27FC236}">
                <a16:creationId xmlns:a16="http://schemas.microsoft.com/office/drawing/2014/main" id="{300A1193-E984-9E96-C8CC-36532B6DBF3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11218" t="10445" r="9972" b="11656"/>
          <a:stretch>
            <a:fillRect/>
          </a:stretch>
        </p:blipFill>
        <p:spPr bwMode="auto">
          <a:xfrm>
            <a:off x="5911849" y="5874557"/>
            <a:ext cx="462638" cy="462638"/>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descr="A logo of a camera&#10;&#10;Description automatically generated">
            <a:extLst>
              <a:ext uri="{FF2B5EF4-FFF2-40B4-BE49-F238E27FC236}">
                <a16:creationId xmlns:a16="http://schemas.microsoft.com/office/drawing/2014/main" id="{D7002F92-26E0-B16A-FAC0-C9C0D0D26ED6}"/>
              </a:ext>
            </a:extLst>
          </p:cNvPr>
          <p:cNvPicPr>
            <a:picLocks noChangeAspect="1" noChangeArrowheads="1"/>
          </p:cNvPicPr>
          <p:nvPr/>
        </p:nvPicPr>
        <p:blipFill>
          <a:blip r:embed="rId13" r:link="rId14">
            <a:extLst>
              <a:ext uri="{28A0092B-C50C-407E-A947-70E740481C1C}">
                <a14:useLocalDpi xmlns:a14="http://schemas.microsoft.com/office/drawing/2010/main" val="0"/>
              </a:ext>
            </a:extLst>
          </a:blip>
          <a:srcRect/>
          <a:stretch>
            <a:fillRect/>
          </a:stretch>
        </p:blipFill>
        <p:spPr bwMode="auto">
          <a:xfrm>
            <a:off x="6393582" y="5893868"/>
            <a:ext cx="430732" cy="430732"/>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8">
            <a:extLst>
              <a:ext uri="{FF2B5EF4-FFF2-40B4-BE49-F238E27FC236}">
                <a16:creationId xmlns:a16="http://schemas.microsoft.com/office/drawing/2014/main" id="{23113D06-9E7A-E8A9-C73D-2122EBBFCB0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6" name="Rectangle 29">
            <a:extLst>
              <a:ext uri="{FF2B5EF4-FFF2-40B4-BE49-F238E27FC236}">
                <a16:creationId xmlns:a16="http://schemas.microsoft.com/office/drawing/2014/main" id="{81D383DC-3AFE-5769-6D57-BB2578F2050E}"/>
              </a:ext>
            </a:extLst>
          </p:cNvPr>
          <p:cNvSpPr>
            <a:spLocks noChangeArrowheads="1"/>
          </p:cNvSpPr>
          <p:nvPr/>
        </p:nvSpPr>
        <p:spPr bwMode="auto">
          <a:xfrm>
            <a:off x="0" y="7810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7" name="Rectangle 30">
            <a:extLst>
              <a:ext uri="{FF2B5EF4-FFF2-40B4-BE49-F238E27FC236}">
                <a16:creationId xmlns:a16="http://schemas.microsoft.com/office/drawing/2014/main" id="{CC66AD99-F7FA-835D-81BD-4F17E7EDAEF3}"/>
              </a:ext>
            </a:extLst>
          </p:cNvPr>
          <p:cNvSpPr>
            <a:spLocks noChangeArrowheads="1"/>
          </p:cNvSpPr>
          <p:nvPr/>
        </p:nvSpPr>
        <p:spPr bwMode="auto">
          <a:xfrm>
            <a:off x="0" y="1098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8" name="Rectangle 31">
            <a:extLst>
              <a:ext uri="{FF2B5EF4-FFF2-40B4-BE49-F238E27FC236}">
                <a16:creationId xmlns:a16="http://schemas.microsoft.com/office/drawing/2014/main" id="{C94FB742-EFD1-BAB7-1DC9-5412D51921EC}"/>
              </a:ext>
            </a:extLst>
          </p:cNvPr>
          <p:cNvSpPr>
            <a:spLocks noChangeArrowheads="1"/>
          </p:cNvSpPr>
          <p:nvPr/>
        </p:nvSpPr>
        <p:spPr bwMode="auto">
          <a:xfrm>
            <a:off x="0" y="1435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9" name="Rectangle 32">
            <a:extLst>
              <a:ext uri="{FF2B5EF4-FFF2-40B4-BE49-F238E27FC236}">
                <a16:creationId xmlns:a16="http://schemas.microsoft.com/office/drawing/2014/main" id="{685C4CF1-9A6A-A0ED-588C-9DF571103B98}"/>
              </a:ext>
            </a:extLst>
          </p:cNvPr>
          <p:cNvSpPr>
            <a:spLocks noChangeArrowheads="1"/>
          </p:cNvSpPr>
          <p:nvPr/>
        </p:nvSpPr>
        <p:spPr bwMode="auto">
          <a:xfrm>
            <a:off x="0" y="1803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20" name="Rectangle 33">
            <a:extLst>
              <a:ext uri="{FF2B5EF4-FFF2-40B4-BE49-F238E27FC236}">
                <a16:creationId xmlns:a16="http://schemas.microsoft.com/office/drawing/2014/main" id="{01E412A9-8A46-CF64-0C03-F6AD93936130}"/>
              </a:ext>
            </a:extLst>
          </p:cNvPr>
          <p:cNvSpPr>
            <a:spLocks noChangeArrowheads="1"/>
          </p:cNvSpPr>
          <p:nvPr/>
        </p:nvSpPr>
        <p:spPr bwMode="auto">
          <a:xfrm>
            <a:off x="0" y="214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2" name="Text Placeholder 1">
            <a:extLst>
              <a:ext uri="{FF2B5EF4-FFF2-40B4-BE49-F238E27FC236}">
                <a16:creationId xmlns:a16="http://schemas.microsoft.com/office/drawing/2014/main" id="{6F6B170A-CCF6-4157-2CC6-DABF33690D55}"/>
              </a:ext>
            </a:extLst>
          </p:cNvPr>
          <p:cNvSpPr>
            <a:spLocks noGrp="1"/>
          </p:cNvSpPr>
          <p:nvPr>
            <p:ph type="body" sz="quarter" idx="10"/>
          </p:nvPr>
        </p:nvSpPr>
        <p:spPr>
          <a:xfrm>
            <a:off x="2209800" y="3429000"/>
            <a:ext cx="7772400" cy="643267"/>
          </a:xfrm>
        </p:spPr>
        <p:txBody>
          <a:bodyPr>
            <a:normAutofit/>
          </a:bodyPr>
          <a:lstStyle/>
          <a:p>
            <a:r>
              <a:rPr lang="lv-LV" sz="2400" b="1">
                <a:solidFill>
                  <a:srgbClr val="4A773C"/>
                </a:solidFill>
              </a:rPr>
              <a:t>Paldies par uzmanību!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D12FB-9A97-FF11-BE1A-003D953B45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AF63C-84D3-8C71-2285-8AD7EB7B07D7}"/>
              </a:ext>
            </a:extLst>
          </p:cNvPr>
          <p:cNvSpPr>
            <a:spLocks noGrp="1"/>
          </p:cNvSpPr>
          <p:nvPr>
            <p:ph type="title"/>
          </p:nvPr>
        </p:nvSpPr>
        <p:spPr>
          <a:xfrm>
            <a:off x="2387600" y="381000"/>
            <a:ext cx="9107714" cy="1036642"/>
          </a:xfrm>
        </p:spPr>
        <p:txBody>
          <a:bodyPr>
            <a:normAutofit/>
          </a:bodyPr>
          <a:lstStyle/>
          <a:p>
            <a:pPr algn="ctr"/>
            <a:r>
              <a:rPr lang="lv-LV" sz="2000" dirty="0"/>
              <a:t>II. </a:t>
            </a:r>
            <a:r>
              <a:rPr lang="lv-LV" sz="2000" dirty="0">
                <a:solidFill>
                  <a:srgbClr val="29702A"/>
                </a:solidFill>
              </a:rPr>
              <a:t>Kapsētu likuma </a:t>
            </a:r>
            <a:r>
              <a:rPr lang="lv-LV" sz="2000" dirty="0"/>
              <a:t>izstrāde</a:t>
            </a:r>
          </a:p>
        </p:txBody>
      </p:sp>
      <p:sp>
        <p:nvSpPr>
          <p:cNvPr id="3" name="Content Placeholder 2">
            <a:extLst>
              <a:ext uri="{FF2B5EF4-FFF2-40B4-BE49-F238E27FC236}">
                <a16:creationId xmlns:a16="http://schemas.microsoft.com/office/drawing/2014/main" id="{367D084F-6484-5AAF-B9A1-14E6A844885D}"/>
              </a:ext>
            </a:extLst>
          </p:cNvPr>
          <p:cNvSpPr>
            <a:spLocks noGrp="1"/>
          </p:cNvSpPr>
          <p:nvPr>
            <p:ph idx="1"/>
          </p:nvPr>
        </p:nvSpPr>
        <p:spPr>
          <a:xfrm>
            <a:off x="2387599" y="1513115"/>
            <a:ext cx="9238343" cy="4613060"/>
          </a:xfrm>
        </p:spPr>
        <p:txBody>
          <a:bodyPr>
            <a:normAutofit/>
          </a:bodyPr>
          <a:lstStyle/>
          <a:p>
            <a:pPr marL="342900" indent="-342900">
              <a:buFont typeface="Wingdings" panose="05000000000000000000" pitchFamily="2" charset="2"/>
              <a:buChar char="Ø"/>
            </a:pPr>
            <a:r>
              <a:rPr lang="lv-LV" dirty="0"/>
              <a:t>VARAM </a:t>
            </a:r>
            <a:r>
              <a:rPr lang="lv-LV" b="1" dirty="0"/>
              <a:t>14.09.2022. </a:t>
            </a:r>
            <a:r>
              <a:rPr lang="lv-LV" dirty="0"/>
              <a:t>izveidota darba grupa likumprojekta «Kapsētu likums» izstrādei</a:t>
            </a:r>
          </a:p>
          <a:p>
            <a:r>
              <a:rPr lang="lv-LV" i="1" dirty="0"/>
              <a:t>Darba grupas sastāvs - TM, VM, EM, IEM, PMLP, Veselības inspekcija, LPS un Rīgas </a:t>
            </a:r>
            <a:r>
              <a:rPr lang="lv-LV" i="1" dirty="0" err="1"/>
              <a:t>valstspilsētas</a:t>
            </a:r>
            <a:r>
              <a:rPr lang="lv-LV" i="1" dirty="0"/>
              <a:t> pašvaldība</a:t>
            </a:r>
          </a:p>
          <a:p>
            <a:pPr marL="342900" indent="-342900">
              <a:buFont typeface="Wingdings" panose="05000000000000000000" pitchFamily="2" charset="2"/>
              <a:buChar char="Ø"/>
            </a:pPr>
            <a:r>
              <a:rPr lang="lv-LV" b="1" dirty="0"/>
              <a:t>20.04.2023.</a:t>
            </a:r>
            <a:r>
              <a:rPr lang="lv-LV" dirty="0"/>
              <a:t> darba grupas izstrādātais likumprojekts «Kapsētu likums» nodots starpinstitūciju saskaņošanai</a:t>
            </a:r>
          </a:p>
          <a:p>
            <a:pPr marL="342900" indent="-342900">
              <a:buFont typeface="Wingdings" panose="05000000000000000000" pitchFamily="2" charset="2"/>
              <a:buChar char="Ø"/>
            </a:pPr>
            <a:r>
              <a:rPr lang="lv-LV" dirty="0"/>
              <a:t>Likumprojekts «Kapsētu likums» pieņemts </a:t>
            </a:r>
            <a:r>
              <a:rPr lang="lv-LV" b="1" dirty="0"/>
              <a:t>26.08.2025.</a:t>
            </a:r>
            <a:r>
              <a:rPr lang="lv-LV" dirty="0"/>
              <a:t> Ministru kabineta sēdē</a:t>
            </a:r>
          </a:p>
          <a:p>
            <a:pPr marL="342900" indent="-342900">
              <a:buFont typeface="Wingdings" panose="05000000000000000000" pitchFamily="2" charset="2"/>
              <a:buChar char="Ø"/>
            </a:pPr>
            <a:r>
              <a:rPr lang="lv-LV" b="1" dirty="0"/>
              <a:t>01.09.2025.</a:t>
            </a:r>
            <a:r>
              <a:rPr lang="lv-LV" i="1" dirty="0"/>
              <a:t> </a:t>
            </a:r>
            <a:r>
              <a:rPr lang="lv-LV" dirty="0"/>
              <a:t>likumprojekts «Kapsētu likums» iesniegts izskatīšanai Saeimā</a:t>
            </a:r>
          </a:p>
          <a:p>
            <a:pPr marL="342900" indent="-342900">
              <a:buFont typeface="Wingdings" panose="05000000000000000000" pitchFamily="2" charset="2"/>
              <a:buChar char="Ø"/>
            </a:pPr>
            <a:r>
              <a:rPr lang="lv-LV" dirty="0"/>
              <a:t>Saeimā pieņemts </a:t>
            </a:r>
            <a:r>
              <a:rPr lang="lv-LV" b="1" dirty="0"/>
              <a:t>01.04.2026.</a:t>
            </a:r>
          </a:p>
          <a:p>
            <a:pPr marL="342900" indent="-342900">
              <a:buFont typeface="Wingdings" panose="05000000000000000000" pitchFamily="2" charset="2"/>
              <a:buChar char="Ø"/>
            </a:pPr>
            <a:r>
              <a:rPr lang="lv-LV" b="1" dirty="0">
                <a:solidFill>
                  <a:srgbClr val="29702A"/>
                </a:solidFill>
              </a:rPr>
              <a:t>Kapsētu likums </a:t>
            </a:r>
            <a:r>
              <a:rPr lang="lv-LV" b="1" dirty="0"/>
              <a:t>stājās spēkā 2026. gada 29. aprīlī</a:t>
            </a:r>
          </a:p>
        </p:txBody>
      </p:sp>
      <p:sp>
        <p:nvSpPr>
          <p:cNvPr id="4" name="Text Placeholder 3">
            <a:extLst>
              <a:ext uri="{FF2B5EF4-FFF2-40B4-BE49-F238E27FC236}">
                <a16:creationId xmlns:a16="http://schemas.microsoft.com/office/drawing/2014/main" id="{4EE67081-367A-9651-4C5F-5E4590ACD02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783E1192-F036-EC97-B75D-23993814BE41}"/>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3F9A1A31-2EC7-C8D9-031D-4803B1A131C0}"/>
              </a:ext>
            </a:extLst>
          </p:cNvPr>
          <p:cNvSpPr>
            <a:spLocks noGrp="1"/>
          </p:cNvSpPr>
          <p:nvPr>
            <p:ph type="sldNum" sz="quarter" idx="13"/>
          </p:nvPr>
        </p:nvSpPr>
        <p:spPr/>
        <p:txBody>
          <a:bodyPr/>
          <a:lstStyle/>
          <a:p>
            <a:pPr>
              <a:defRPr/>
            </a:pPr>
            <a:fld id="{CA50152C-A5AE-4037-8E77-C398DB665690}" type="slidenum">
              <a:rPr lang="en-US" altLang="en-US" smtClean="0"/>
              <a:pPr>
                <a:defRPr/>
              </a:pPr>
              <a:t>3</a:t>
            </a:fld>
            <a:endParaRPr lang="en-US" altLang="en-US"/>
          </a:p>
        </p:txBody>
      </p:sp>
      <p:pic>
        <p:nvPicPr>
          <p:cNvPr id="7" name="Picture 6" descr="Scribble with solid fill">
            <a:extLst>
              <a:ext uri="{FF2B5EF4-FFF2-40B4-BE49-F238E27FC236}">
                <a16:creationId xmlns:a16="http://schemas.microsoft.com/office/drawing/2014/main" id="{0BB013DE-385C-0EC6-8E4A-1E1B4C756711}"/>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566058" y="2977070"/>
            <a:ext cx="1327050" cy="1327050"/>
          </a:xfrm>
          <a:prstGeom prst="rect">
            <a:avLst/>
          </a:prstGeom>
        </p:spPr>
      </p:pic>
    </p:spTree>
    <p:extLst>
      <p:ext uri="{BB962C8B-B14F-4D97-AF65-F5344CB8AC3E}">
        <p14:creationId xmlns:p14="http://schemas.microsoft.com/office/powerpoint/2010/main" val="2311859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898EA-DC1B-F81F-E998-9CA3BF303C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E001CB-A11E-9645-ED76-E54AF138696F}"/>
              </a:ext>
            </a:extLst>
          </p:cNvPr>
          <p:cNvSpPr>
            <a:spLocks noGrp="1"/>
          </p:cNvSpPr>
          <p:nvPr>
            <p:ph type="title"/>
          </p:nvPr>
        </p:nvSpPr>
        <p:spPr>
          <a:xfrm>
            <a:off x="2387600" y="381000"/>
            <a:ext cx="9107714" cy="1036642"/>
          </a:xfrm>
        </p:spPr>
        <p:txBody>
          <a:bodyPr>
            <a:normAutofit/>
          </a:bodyPr>
          <a:lstStyle/>
          <a:p>
            <a:pPr algn="ctr"/>
            <a:r>
              <a:rPr lang="lv-LV" sz="2000" dirty="0"/>
              <a:t>III. Saistītie tiesību akti</a:t>
            </a:r>
          </a:p>
        </p:txBody>
      </p:sp>
      <p:sp>
        <p:nvSpPr>
          <p:cNvPr id="3" name="Content Placeholder 2">
            <a:extLst>
              <a:ext uri="{FF2B5EF4-FFF2-40B4-BE49-F238E27FC236}">
                <a16:creationId xmlns:a16="http://schemas.microsoft.com/office/drawing/2014/main" id="{D2CE60CF-91EB-9AE8-1FC6-5932839BB01B}"/>
              </a:ext>
            </a:extLst>
          </p:cNvPr>
          <p:cNvSpPr>
            <a:spLocks noGrp="1"/>
          </p:cNvSpPr>
          <p:nvPr>
            <p:ph idx="1"/>
          </p:nvPr>
        </p:nvSpPr>
        <p:spPr>
          <a:xfrm>
            <a:off x="2387599" y="1513115"/>
            <a:ext cx="9238343" cy="4613060"/>
          </a:xfrm>
        </p:spPr>
        <p:txBody>
          <a:bodyPr>
            <a:normAutofit fontScale="92500" lnSpcReduction="10000"/>
          </a:bodyPr>
          <a:lstStyle/>
          <a:p>
            <a:r>
              <a:rPr lang="lv-LV" b="1" dirty="0"/>
              <a:t>Grozījumi Fizisko personu reģistra likumā</a:t>
            </a:r>
            <a:r>
              <a:rPr lang="lv-LV" dirty="0"/>
              <a:t> (24-TA-1972)</a:t>
            </a:r>
          </a:p>
          <a:p>
            <a:r>
              <a:rPr lang="lv-LV" i="1" dirty="0"/>
              <a:t>Stājās spēkā vienlaikus ar </a:t>
            </a:r>
            <a:r>
              <a:rPr lang="lv-LV" b="1" i="1" dirty="0">
                <a:solidFill>
                  <a:srgbClr val="29702A"/>
                </a:solidFill>
              </a:rPr>
              <a:t>Kapsētu likumu</a:t>
            </a:r>
          </a:p>
          <a:p>
            <a:r>
              <a:rPr lang="lv-LV" b="1" i="1" dirty="0"/>
              <a:t>Mērķis:</a:t>
            </a:r>
            <a:r>
              <a:rPr lang="lv-LV" i="1" dirty="0"/>
              <a:t> ziņu aktualizācija Fizisko personu reģistrā (FPR) par personas apbedīšanu, kremāciju, </a:t>
            </a:r>
            <a:r>
              <a:rPr lang="lv-LV" i="1" dirty="0" err="1"/>
              <a:t>pārapbedīšanu</a:t>
            </a:r>
            <a:r>
              <a:rPr lang="lv-LV" i="1" dirty="0"/>
              <a:t>, urnas pārvietošanu vai apbedīta mirušā kremāciju</a:t>
            </a:r>
          </a:p>
          <a:p>
            <a:r>
              <a:rPr lang="lv-LV" b="1" i="1" dirty="0"/>
              <a:t>Attiecas uz: </a:t>
            </a:r>
            <a:r>
              <a:rPr lang="lv-LV" i="1" dirty="0"/>
              <a:t>kapsētu īpašniekiem un kremācijas pakalpojuma sniedzējiem</a:t>
            </a:r>
          </a:p>
          <a:p>
            <a:endParaRPr lang="lv-LV" b="1" i="1" dirty="0"/>
          </a:p>
          <a:p>
            <a:r>
              <a:rPr lang="lv-LV" b="1" dirty="0"/>
              <a:t>Saistītie grozījumi MK noteikumos:</a:t>
            </a:r>
          </a:p>
          <a:p>
            <a:pPr marL="342900" indent="-342900">
              <a:buFont typeface="Wingdings" panose="05000000000000000000" pitchFamily="2" charset="2"/>
              <a:buChar char="Ø"/>
            </a:pPr>
            <a:r>
              <a:rPr lang="lv-LV" dirty="0"/>
              <a:t>Grozījumi Ministru kabineta 2021. gada 15. jūnija noteikumos Nr. 372 </a:t>
            </a:r>
            <a:r>
              <a:rPr lang="lv-LV" b="1" dirty="0"/>
              <a:t>«Noteikumi par Fizisko personu reģistrā iekļaujamo ziņu apjomu»</a:t>
            </a:r>
            <a:r>
              <a:rPr lang="lv-LV" dirty="0"/>
              <a:t> (pieņemti MK</a:t>
            </a:r>
            <a:r>
              <a:rPr lang="it-IT" dirty="0"/>
              <a:t> 30.06.2026. sēd</a:t>
            </a:r>
            <a:r>
              <a:rPr lang="lv-LV" dirty="0"/>
              <a:t>ē)</a:t>
            </a:r>
            <a:endParaRPr lang="it-IT" dirty="0"/>
          </a:p>
          <a:p>
            <a:pPr marL="342900" indent="-342900">
              <a:buFont typeface="Wingdings" panose="05000000000000000000" pitchFamily="2" charset="2"/>
              <a:buChar char="Ø"/>
            </a:pPr>
            <a:r>
              <a:rPr lang="lv-LV" dirty="0"/>
              <a:t>Grozījumi Ministru kabineta 2021. gada 22. jūnija noteikumos Nr. 412 </a:t>
            </a:r>
            <a:r>
              <a:rPr lang="lv-LV" b="1" dirty="0"/>
              <a:t>«Ziņu iekļaušanas un aktualizēšanas kārtība Fizisko personu reģistrā»</a:t>
            </a:r>
            <a:r>
              <a:rPr lang="lv-LV" dirty="0"/>
              <a:t> (pieņemti MK</a:t>
            </a:r>
            <a:r>
              <a:rPr lang="it-IT" dirty="0"/>
              <a:t> 30.06.2026. sēd</a:t>
            </a:r>
            <a:r>
              <a:rPr lang="lv-LV" dirty="0"/>
              <a:t>ē)</a:t>
            </a:r>
            <a:endParaRPr lang="lv-LV" i="1" dirty="0"/>
          </a:p>
          <a:p>
            <a:pPr marL="342900" indent="-342900">
              <a:buFont typeface="Wingdings" panose="05000000000000000000" pitchFamily="2" charset="2"/>
              <a:buChar char="Ø"/>
            </a:pPr>
            <a:endParaRPr lang="lv-LV" i="1" dirty="0"/>
          </a:p>
          <a:p>
            <a:pPr marL="342900" indent="-342900">
              <a:buFont typeface="Wingdings" panose="05000000000000000000" pitchFamily="2" charset="2"/>
              <a:buChar char="Ø"/>
            </a:pPr>
            <a:endParaRPr lang="lv-LV" b="1" i="1" dirty="0"/>
          </a:p>
        </p:txBody>
      </p:sp>
      <p:sp>
        <p:nvSpPr>
          <p:cNvPr id="4" name="Text Placeholder 3">
            <a:extLst>
              <a:ext uri="{FF2B5EF4-FFF2-40B4-BE49-F238E27FC236}">
                <a16:creationId xmlns:a16="http://schemas.microsoft.com/office/drawing/2014/main" id="{7B413D72-A166-CD5F-4D89-FDD6F0C75DC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4E60048-37EE-FCE8-50B7-EEE4D0B54878}"/>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7BFBF4BD-2F08-C70F-29DD-7CE8962E6A5E}"/>
              </a:ext>
            </a:extLst>
          </p:cNvPr>
          <p:cNvSpPr>
            <a:spLocks noGrp="1"/>
          </p:cNvSpPr>
          <p:nvPr>
            <p:ph type="sldNum" sz="quarter" idx="13"/>
          </p:nvPr>
        </p:nvSpPr>
        <p:spPr/>
        <p:txBody>
          <a:bodyPr/>
          <a:lstStyle/>
          <a:p>
            <a:pPr>
              <a:defRPr/>
            </a:pPr>
            <a:fld id="{CA50152C-A5AE-4037-8E77-C398DB665690}" type="slidenum">
              <a:rPr lang="en-US" altLang="en-US" smtClean="0"/>
              <a:pPr>
                <a:defRPr/>
              </a:pPr>
              <a:t>4</a:t>
            </a:fld>
            <a:endParaRPr lang="en-US" altLang="en-US"/>
          </a:p>
        </p:txBody>
      </p:sp>
      <p:pic>
        <p:nvPicPr>
          <p:cNvPr id="7" name="Picture 6" descr="Connected with solid fill">
            <a:extLst>
              <a:ext uri="{FF2B5EF4-FFF2-40B4-BE49-F238E27FC236}">
                <a16:creationId xmlns:a16="http://schemas.microsoft.com/office/drawing/2014/main" id="{EEC3D171-B5DD-63BC-8E55-9EF3DE7B971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502050" y="3034656"/>
            <a:ext cx="1436759" cy="1436759"/>
          </a:xfrm>
          <a:prstGeom prst="rect">
            <a:avLst/>
          </a:prstGeom>
        </p:spPr>
      </p:pic>
    </p:spTree>
    <p:extLst>
      <p:ext uri="{BB962C8B-B14F-4D97-AF65-F5344CB8AC3E}">
        <p14:creationId xmlns:p14="http://schemas.microsoft.com/office/powerpoint/2010/main" val="295792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013F2-3B86-BA35-C2FB-4F31D7EA3C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00B84-5120-0D3A-97DA-28479FD4BCF3}"/>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1. Mērķis</a:t>
            </a:r>
          </a:p>
        </p:txBody>
      </p:sp>
      <p:sp>
        <p:nvSpPr>
          <p:cNvPr id="3" name="Content Placeholder 2">
            <a:extLst>
              <a:ext uri="{FF2B5EF4-FFF2-40B4-BE49-F238E27FC236}">
                <a16:creationId xmlns:a16="http://schemas.microsoft.com/office/drawing/2014/main" id="{4C2C58ED-5F0E-20BF-B0A5-84305584D28C}"/>
              </a:ext>
            </a:extLst>
          </p:cNvPr>
          <p:cNvSpPr>
            <a:spLocks noGrp="1"/>
          </p:cNvSpPr>
          <p:nvPr>
            <p:ph idx="1"/>
          </p:nvPr>
        </p:nvSpPr>
        <p:spPr>
          <a:xfrm>
            <a:off x="2387600" y="1417643"/>
            <a:ext cx="9238343" cy="1243262"/>
          </a:xfrm>
        </p:spPr>
        <p:txBody>
          <a:bodyPr anchor="t">
            <a:noAutofit/>
          </a:bodyPr>
          <a:lstStyle/>
          <a:p>
            <a:pPr algn="just"/>
            <a:r>
              <a:rPr lang="lv-LV" b="1" dirty="0"/>
              <a:t>Nodrošināt kultūrvēsturiskajām tradīcijām Latvijā atbilstošu pašvaldību kapsētu </a:t>
            </a:r>
            <a:r>
              <a:rPr lang="lv-LV" b="1" dirty="0">
                <a:solidFill>
                  <a:srgbClr val="29702A"/>
                </a:solidFill>
              </a:rPr>
              <a:t>izveidošanas</a:t>
            </a:r>
            <a:r>
              <a:rPr lang="lv-LV" b="1" dirty="0"/>
              <a:t> un </a:t>
            </a:r>
            <a:r>
              <a:rPr lang="lv-LV" b="1" dirty="0">
                <a:solidFill>
                  <a:srgbClr val="29702A"/>
                </a:solidFill>
              </a:rPr>
              <a:t>apsaimniekošanas</a:t>
            </a:r>
            <a:r>
              <a:rPr lang="lv-LV" b="1" dirty="0"/>
              <a:t>, kā arī </a:t>
            </a:r>
            <a:r>
              <a:rPr lang="lv-LV" b="1" dirty="0">
                <a:solidFill>
                  <a:srgbClr val="29702A"/>
                </a:solidFill>
              </a:rPr>
              <a:t>kapavietu piešķiršanas </a:t>
            </a:r>
            <a:r>
              <a:rPr lang="lv-LV" b="1" dirty="0"/>
              <a:t>kārtību, ievērojot ikviena cilvēka tiesības uz kapavietu un </a:t>
            </a:r>
            <a:r>
              <a:rPr lang="lv-LV" b="1" dirty="0" err="1"/>
              <a:t>cieņpilnu</a:t>
            </a:r>
            <a:r>
              <a:rPr lang="lv-LV" b="1" dirty="0"/>
              <a:t> attieksmi pēc nāves </a:t>
            </a:r>
            <a:r>
              <a:rPr lang="lv-LV" i="1" dirty="0"/>
              <a:t>(Kapsētu likuma (KL) 2.p. (1))</a:t>
            </a:r>
          </a:p>
        </p:txBody>
      </p:sp>
      <p:sp>
        <p:nvSpPr>
          <p:cNvPr id="4" name="Text Placeholder 3">
            <a:extLst>
              <a:ext uri="{FF2B5EF4-FFF2-40B4-BE49-F238E27FC236}">
                <a16:creationId xmlns:a16="http://schemas.microsoft.com/office/drawing/2014/main" id="{DE715E0A-6D69-BFE9-5CAF-6F5EEA7D733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1D3544DA-F2C0-2A55-7FCF-302C1E855ED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85F4330-8EC1-2B41-496A-05B69E743BDA}"/>
              </a:ext>
            </a:extLst>
          </p:cNvPr>
          <p:cNvSpPr>
            <a:spLocks noGrp="1"/>
          </p:cNvSpPr>
          <p:nvPr>
            <p:ph type="sldNum" sz="quarter" idx="13"/>
          </p:nvPr>
        </p:nvSpPr>
        <p:spPr/>
        <p:txBody>
          <a:bodyPr/>
          <a:lstStyle/>
          <a:p>
            <a:pPr>
              <a:defRPr/>
            </a:pPr>
            <a:fld id="{CA50152C-A5AE-4037-8E77-C398DB665690}" type="slidenum">
              <a:rPr lang="en-US" altLang="en-US" smtClean="0"/>
              <a:pPr>
                <a:defRPr/>
              </a:pPr>
              <a:t>5</a:t>
            </a:fld>
            <a:endParaRPr lang="en-US" altLang="en-US"/>
          </a:p>
        </p:txBody>
      </p:sp>
      <p:pic>
        <p:nvPicPr>
          <p:cNvPr id="7" name="Picture 6" descr="Bullseye with solid fill">
            <a:extLst>
              <a:ext uri="{FF2B5EF4-FFF2-40B4-BE49-F238E27FC236}">
                <a16:creationId xmlns:a16="http://schemas.microsoft.com/office/drawing/2014/main" id="{B931DB83-C4FD-7FE5-EB89-951E1F5F92AB}"/>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
        <p:nvSpPr>
          <p:cNvPr id="8" name="Content Placeholder 2">
            <a:extLst>
              <a:ext uri="{FF2B5EF4-FFF2-40B4-BE49-F238E27FC236}">
                <a16:creationId xmlns:a16="http://schemas.microsoft.com/office/drawing/2014/main" id="{20075715-522E-2DBD-5E7E-4DA3D8D22AAD}"/>
              </a:ext>
            </a:extLst>
          </p:cNvPr>
          <p:cNvSpPr txBox="1">
            <a:spLocks/>
          </p:cNvSpPr>
          <p:nvPr/>
        </p:nvSpPr>
        <p:spPr bwMode="auto">
          <a:xfrm>
            <a:off x="2344058" y="3324819"/>
            <a:ext cx="9238342" cy="2999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gn="just"/>
            <a:r>
              <a:rPr lang="lv-LV" b="1" dirty="0"/>
              <a:t>Vienots regulējums </a:t>
            </a:r>
            <a:r>
              <a:rPr lang="lv-LV" dirty="0"/>
              <a:t>mazina administratīvo slogu sabiedrībai (skaidra procesa norise </a:t>
            </a:r>
            <a:r>
              <a:rPr lang="lv-LV" b="1" dirty="0"/>
              <a:t>neatkarīgi no pašvaldības, kurā atrodas kapsēta</a:t>
            </a:r>
            <a:r>
              <a:rPr lang="lv-LV" dirty="0"/>
              <a:t>), kā arī nosaka skaidrus veicamos pienākumus un termiņus pašvaldībām ar kapsētu darbību saistītos jautājumos</a:t>
            </a:r>
          </a:p>
        </p:txBody>
      </p:sp>
    </p:spTree>
    <p:extLst>
      <p:ext uri="{BB962C8B-B14F-4D97-AF65-F5344CB8AC3E}">
        <p14:creationId xmlns:p14="http://schemas.microsoft.com/office/powerpoint/2010/main" val="1771156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755D5-9B66-55D6-8429-76C6D62ABE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6B8309-2EC1-F8D8-6EF5-884F831F9659}"/>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2. Darbības joma</a:t>
            </a:r>
            <a:br>
              <a:rPr lang="lv-LV" sz="2000" dirty="0"/>
            </a:br>
            <a:endParaRPr lang="lv-LV" sz="2000" dirty="0"/>
          </a:p>
        </p:txBody>
      </p:sp>
      <p:sp>
        <p:nvSpPr>
          <p:cNvPr id="3" name="Content Placeholder 2">
            <a:extLst>
              <a:ext uri="{FF2B5EF4-FFF2-40B4-BE49-F238E27FC236}">
                <a16:creationId xmlns:a16="http://schemas.microsoft.com/office/drawing/2014/main" id="{23C6A3A6-D476-FE95-DDA5-D2C97CE54336}"/>
              </a:ext>
            </a:extLst>
          </p:cNvPr>
          <p:cNvSpPr>
            <a:spLocks noGrp="1"/>
          </p:cNvSpPr>
          <p:nvPr>
            <p:ph idx="1"/>
          </p:nvPr>
        </p:nvSpPr>
        <p:spPr>
          <a:xfrm>
            <a:off x="2387599" y="1513115"/>
            <a:ext cx="9238343" cy="4613060"/>
          </a:xfrm>
        </p:spPr>
        <p:txBody>
          <a:bodyPr anchor="t">
            <a:normAutofit/>
          </a:bodyPr>
          <a:lstStyle/>
          <a:p>
            <a:pPr marL="285750" indent="-285750" algn="just">
              <a:buFont typeface="Wingdings" panose="05000000000000000000" pitchFamily="2" charset="2"/>
              <a:buChar char="Ø"/>
            </a:pPr>
            <a:r>
              <a:rPr lang="lv-LV" sz="1800" b="1" dirty="0"/>
              <a:t>Attiecināms uz </a:t>
            </a:r>
            <a:r>
              <a:rPr lang="lv-LV" sz="1800" b="1" dirty="0">
                <a:solidFill>
                  <a:srgbClr val="29702A"/>
                </a:solidFill>
              </a:rPr>
              <a:t>pašvaldību kapsētām</a:t>
            </a:r>
          </a:p>
          <a:p>
            <a:pPr algn="just"/>
            <a:r>
              <a:rPr lang="lv-LV" sz="1800" i="1" dirty="0"/>
              <a:t>Citu kapsētu pārvaldību nosaka tās īpašnieks, ievērojot citos normatīvajos aktos kapsētām noteiktās vispārējās prasības </a:t>
            </a:r>
          </a:p>
          <a:p>
            <a:pPr algn="just"/>
            <a:endParaRPr lang="lv-LV" sz="1800" dirty="0"/>
          </a:p>
          <a:p>
            <a:pPr marL="285750" indent="-285750" algn="just">
              <a:buFont typeface="Wingdings" panose="05000000000000000000" pitchFamily="2" charset="2"/>
              <a:buChar char="Ø"/>
            </a:pPr>
            <a:r>
              <a:rPr lang="lv-LV" sz="1800" b="1" dirty="0"/>
              <a:t>Izņēmumi:</a:t>
            </a:r>
          </a:p>
          <a:p>
            <a:pPr marL="285750" indent="-285750" algn="just">
              <a:buFont typeface="Arial" panose="020B0604020202020204" pitchFamily="34" charset="0"/>
              <a:buChar char="•"/>
            </a:pPr>
            <a:r>
              <a:rPr lang="lv-LV" sz="1800" b="1" dirty="0">
                <a:solidFill>
                  <a:srgbClr val="29702A"/>
                </a:solidFill>
              </a:rPr>
              <a:t>apbedīšana citās kapsētās </a:t>
            </a:r>
            <a:r>
              <a:rPr lang="lv-LV" sz="1800" dirty="0"/>
              <a:t>- piemēro KL noteiktās prasības attiecībā uz </a:t>
            </a:r>
            <a:r>
              <a:rPr lang="lv-LV" sz="1800" b="1" dirty="0"/>
              <a:t>dziļumu</a:t>
            </a:r>
            <a:r>
              <a:rPr lang="lv-LV" sz="1800" dirty="0"/>
              <a:t>, termiņus </a:t>
            </a:r>
            <a:r>
              <a:rPr lang="lv-LV" sz="1800" b="1" dirty="0" err="1"/>
              <a:t>pārapbedīšanai</a:t>
            </a:r>
            <a:r>
              <a:rPr lang="lv-LV" sz="1800" dirty="0"/>
              <a:t> un </a:t>
            </a:r>
            <a:r>
              <a:rPr lang="lv-LV" sz="1800" b="1" dirty="0" err="1"/>
              <a:t>virsapbedījumam</a:t>
            </a:r>
            <a:r>
              <a:rPr lang="lv-LV" sz="1800" b="1" dirty="0"/>
              <a:t>; </a:t>
            </a:r>
          </a:p>
          <a:p>
            <a:pPr marL="285750" indent="-285750" algn="just">
              <a:buFont typeface="Arial" panose="020B0604020202020204" pitchFamily="34" charset="0"/>
              <a:buChar char="•"/>
            </a:pPr>
            <a:r>
              <a:rPr lang="lv-LV" sz="1800" b="1" dirty="0">
                <a:solidFill>
                  <a:srgbClr val="29702A"/>
                </a:solidFill>
              </a:rPr>
              <a:t>ziņu aktualizēšana FPR </a:t>
            </a:r>
            <a:r>
              <a:rPr lang="lv-LV" sz="1800" dirty="0"/>
              <a:t>- attiecas uz </a:t>
            </a:r>
            <a:r>
              <a:rPr lang="lv-LV" sz="1800" b="1" dirty="0"/>
              <a:t>visiem kapsētu īpašniekiem un kremācijas pakalpojuma sniedzējiem;</a:t>
            </a:r>
          </a:p>
          <a:p>
            <a:pPr marL="285750" indent="-285750" algn="just">
              <a:buFont typeface="Arial" panose="020B0604020202020204" pitchFamily="34" charset="0"/>
              <a:buChar char="•"/>
            </a:pPr>
            <a:r>
              <a:rPr lang="lv-LV" sz="1800" b="1" dirty="0">
                <a:solidFill>
                  <a:srgbClr val="29702A"/>
                </a:solidFill>
              </a:rPr>
              <a:t>informācijas publiskošana pašvaldības kapsētu apbedījumu reģistrā (PKAR) </a:t>
            </a:r>
            <a:r>
              <a:rPr lang="lv-LV" sz="1800" dirty="0"/>
              <a:t>-  </a:t>
            </a:r>
            <a:r>
              <a:rPr lang="lv-LV" sz="1800" b="1" dirty="0"/>
              <a:t>privātas kapsētas īpašnieks </a:t>
            </a:r>
            <a:r>
              <a:rPr lang="lv-LV" sz="1800" dirty="0"/>
              <a:t>sniedz pašvaldībai KL 6.p. minēto informāciju publiskošanai pašvaldības kapsētu apbedījumu reģistrā.</a:t>
            </a:r>
          </a:p>
          <a:p>
            <a:pPr algn="just"/>
            <a:endParaRPr lang="lv-LV" sz="1600" b="1" dirty="0"/>
          </a:p>
          <a:p>
            <a:pPr algn="just"/>
            <a:r>
              <a:rPr lang="lv-LV" sz="1600" i="1" dirty="0"/>
              <a:t>(KL 2.p. (3), (4), 7.p.)</a:t>
            </a:r>
          </a:p>
          <a:p>
            <a:pPr algn="just"/>
            <a:endParaRPr lang="lv-LV" sz="1600" b="1" dirty="0"/>
          </a:p>
          <a:p>
            <a:pPr marL="285750" indent="-285750" algn="just">
              <a:buFont typeface="Arial" panose="020B0604020202020204" pitchFamily="34" charset="0"/>
              <a:buChar char="•"/>
            </a:pPr>
            <a:endParaRPr lang="lv-LV" sz="1600" b="1" dirty="0"/>
          </a:p>
          <a:p>
            <a:pPr marL="285750" indent="-285750" algn="just">
              <a:buFont typeface="Arial" panose="020B0604020202020204" pitchFamily="34" charset="0"/>
              <a:buChar char="•"/>
            </a:pPr>
            <a:endParaRPr lang="lv-LV" sz="1600" b="1" i="1" dirty="0"/>
          </a:p>
        </p:txBody>
      </p:sp>
      <p:sp>
        <p:nvSpPr>
          <p:cNvPr id="4" name="Text Placeholder 3">
            <a:extLst>
              <a:ext uri="{FF2B5EF4-FFF2-40B4-BE49-F238E27FC236}">
                <a16:creationId xmlns:a16="http://schemas.microsoft.com/office/drawing/2014/main" id="{2E762E53-0C41-D1B6-E377-4ABA456F0F3B}"/>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8A55209-A560-8B13-36B9-E70754190E0D}"/>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964201B-00FF-36B1-A032-19F5E4F75439}"/>
              </a:ext>
            </a:extLst>
          </p:cNvPr>
          <p:cNvSpPr>
            <a:spLocks noGrp="1"/>
          </p:cNvSpPr>
          <p:nvPr>
            <p:ph type="sldNum" sz="quarter" idx="13"/>
          </p:nvPr>
        </p:nvSpPr>
        <p:spPr/>
        <p:txBody>
          <a:bodyPr/>
          <a:lstStyle/>
          <a:p>
            <a:pPr>
              <a:defRPr/>
            </a:pPr>
            <a:fld id="{CA50152C-A5AE-4037-8E77-C398DB665690}" type="slidenum">
              <a:rPr lang="en-US" altLang="en-US" smtClean="0"/>
              <a:pPr>
                <a:defRPr/>
              </a:pPr>
              <a:t>6</a:t>
            </a:fld>
            <a:endParaRPr lang="en-US" altLang="en-US"/>
          </a:p>
        </p:txBody>
      </p:sp>
      <p:pic>
        <p:nvPicPr>
          <p:cNvPr id="7" name="Picture 6" descr="Clipboard Mixed with solid fill">
            <a:extLst>
              <a:ext uri="{FF2B5EF4-FFF2-40B4-BE49-F238E27FC236}">
                <a16:creationId xmlns:a16="http://schemas.microsoft.com/office/drawing/2014/main" id="{F72286A1-B4C6-96B6-8EFE-4E91C5F3EA59}"/>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3304525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BC102-6789-D036-49E9-E93119FA0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62634A-CF87-7F9B-9FFF-DDBCEF307C55}"/>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3. Kapsētas izveidošana, paplašināšana un slēgšana</a:t>
            </a:r>
            <a:br>
              <a:rPr lang="lv-LV" sz="2000" dirty="0"/>
            </a:br>
            <a:endParaRPr lang="lv-LV" sz="2000" dirty="0"/>
          </a:p>
        </p:txBody>
      </p:sp>
      <p:sp>
        <p:nvSpPr>
          <p:cNvPr id="3" name="Content Placeholder 2">
            <a:extLst>
              <a:ext uri="{FF2B5EF4-FFF2-40B4-BE49-F238E27FC236}">
                <a16:creationId xmlns:a16="http://schemas.microsoft.com/office/drawing/2014/main" id="{F91BB59F-D247-3AE4-DBE2-8B83EEC2A132}"/>
              </a:ext>
            </a:extLst>
          </p:cNvPr>
          <p:cNvSpPr>
            <a:spLocks noGrp="1"/>
          </p:cNvSpPr>
          <p:nvPr>
            <p:ph idx="1"/>
          </p:nvPr>
        </p:nvSpPr>
        <p:spPr>
          <a:xfrm>
            <a:off x="2387599" y="1513115"/>
            <a:ext cx="9238343" cy="4613060"/>
          </a:xfrm>
        </p:spPr>
        <p:txBody>
          <a:bodyPr anchor="t">
            <a:normAutofit fontScale="85000" lnSpcReduction="20000"/>
          </a:bodyPr>
          <a:lstStyle/>
          <a:p>
            <a:pPr marL="285750" indent="-285750" algn="just">
              <a:buFont typeface="Wingdings" panose="05000000000000000000" pitchFamily="2" charset="2"/>
              <a:buChar char="Ø"/>
            </a:pPr>
            <a:r>
              <a:rPr lang="lv-LV" sz="1900" b="1" dirty="0"/>
              <a:t>Nosacījumi:</a:t>
            </a:r>
          </a:p>
          <a:p>
            <a:pPr marL="285750" indent="-285750" algn="just">
              <a:buFontTx/>
              <a:buChar char="-"/>
            </a:pPr>
            <a:r>
              <a:rPr lang="lv-LV" sz="1900" dirty="0"/>
              <a:t>atbilst </a:t>
            </a:r>
            <a:r>
              <a:rPr lang="lv-LV" sz="1900" b="1" dirty="0"/>
              <a:t>pašvaldības teritorijas attīstības plānošanas dokumentiem</a:t>
            </a:r>
            <a:r>
              <a:rPr lang="lv-LV" sz="1900" dirty="0"/>
              <a:t>;</a:t>
            </a:r>
          </a:p>
          <a:p>
            <a:pPr marL="285750" indent="-285750" algn="just">
              <a:buFontTx/>
              <a:buChar char="-"/>
            </a:pPr>
            <a:r>
              <a:rPr lang="lv-LV" sz="1900" dirty="0"/>
              <a:t>ievēro </a:t>
            </a:r>
            <a:r>
              <a:rPr lang="lv-LV" sz="1900" b="1" dirty="0"/>
              <a:t>kultūrvēsturiskās tradīcijas Latvijā </a:t>
            </a:r>
            <a:r>
              <a:rPr lang="lv-LV" sz="1900" dirty="0"/>
              <a:t>un nodrošina konkrētās vietas </a:t>
            </a:r>
            <a:r>
              <a:rPr lang="lv-LV" sz="1900" b="1" dirty="0"/>
              <a:t>ainaviskās vērtības saglabāšanu</a:t>
            </a:r>
            <a:r>
              <a:rPr lang="lv-LV" sz="1900" dirty="0"/>
              <a:t>;</a:t>
            </a:r>
          </a:p>
          <a:p>
            <a:pPr marL="285750" indent="-285750" algn="just">
              <a:buFontTx/>
              <a:buChar char="-"/>
            </a:pPr>
            <a:r>
              <a:rPr lang="lv-LV" sz="1900" b="1" dirty="0"/>
              <a:t>domes kompetences </a:t>
            </a:r>
            <a:r>
              <a:rPr lang="lv-LV" sz="1900" dirty="0"/>
              <a:t>jautājums</a:t>
            </a:r>
            <a:endParaRPr lang="lv-LV" sz="1900" b="1" dirty="0"/>
          </a:p>
          <a:p>
            <a:pPr algn="just"/>
            <a:endParaRPr lang="lv-LV" sz="1900" b="1" dirty="0"/>
          </a:p>
          <a:p>
            <a:pPr marL="285750" indent="-285750" algn="just">
              <a:buFont typeface="Wingdings" panose="05000000000000000000" pitchFamily="2" charset="2"/>
              <a:buChar char="Ø"/>
            </a:pPr>
            <a:r>
              <a:rPr lang="lv-LV" sz="1900" dirty="0"/>
              <a:t>Kapsētas </a:t>
            </a:r>
            <a:r>
              <a:rPr lang="lv-LV" sz="1900" b="1" dirty="0"/>
              <a:t>izveidošanai vai būtiskai paplašināšanai </a:t>
            </a:r>
            <a:r>
              <a:rPr lang="lv-LV" sz="1900" dirty="0"/>
              <a:t>izstrādā </a:t>
            </a:r>
            <a:r>
              <a:rPr lang="lv-LV" sz="1900" b="1" dirty="0"/>
              <a:t>projektu</a:t>
            </a:r>
            <a:r>
              <a:rPr lang="lv-LV" sz="1900" dirty="0"/>
              <a:t> vai </a:t>
            </a:r>
            <a:r>
              <a:rPr lang="lv-LV" sz="1900" b="1" dirty="0"/>
              <a:t>arhitektoniskā risinājuma koncepciju</a:t>
            </a:r>
          </a:p>
          <a:p>
            <a:pPr algn="just"/>
            <a:r>
              <a:rPr lang="lv-LV" sz="1900" i="1" dirty="0"/>
              <a:t>Būtiska paplašināšana – </a:t>
            </a:r>
            <a:r>
              <a:rPr lang="lv-LV" sz="1900" b="1" i="1" dirty="0">
                <a:solidFill>
                  <a:srgbClr val="29702A"/>
                </a:solidFill>
              </a:rPr>
              <a:t>paplašināšana pārsniedz 10% </a:t>
            </a:r>
            <a:r>
              <a:rPr lang="lv-LV" sz="1900" i="1" dirty="0"/>
              <a:t>no esošā kapavietu skaita</a:t>
            </a:r>
          </a:p>
          <a:p>
            <a:pPr algn="just"/>
            <a:r>
              <a:rPr lang="lv-LV" sz="1900" b="1" i="1" dirty="0">
                <a:solidFill>
                  <a:srgbClr val="29702A"/>
                </a:solidFill>
              </a:rPr>
              <a:t>Nav projekts Būvniecības likuma izpratnē</a:t>
            </a:r>
            <a:r>
              <a:rPr lang="lv-LV" sz="1900" i="1" dirty="0"/>
              <a:t>. Projekts vienkāršots un nav reģistrējams BIS. </a:t>
            </a:r>
          </a:p>
          <a:p>
            <a:pPr algn="just"/>
            <a:endParaRPr lang="lv-LV" sz="1900" i="1" dirty="0"/>
          </a:p>
          <a:p>
            <a:pPr marL="285750" indent="-285750" algn="just">
              <a:buFont typeface="Wingdings" panose="05000000000000000000" pitchFamily="2" charset="2"/>
              <a:buChar char="Ø"/>
            </a:pPr>
            <a:r>
              <a:rPr lang="lv-LV" sz="1900" b="1" dirty="0"/>
              <a:t>Nacionālā kultūras mantojuma pārvalde </a:t>
            </a:r>
            <a:r>
              <a:rPr lang="lv-LV" sz="1900" dirty="0"/>
              <a:t>(NKMP) un </a:t>
            </a:r>
            <a:r>
              <a:rPr lang="lv-LV" sz="1900" b="1" dirty="0"/>
              <a:t>citas kultūras mantojuma institūcijas</a:t>
            </a:r>
            <a:r>
              <a:rPr lang="lv-LV" sz="1900" dirty="0"/>
              <a:t> sniedz pašvaldībai metodisku atbalstu kapsētas projekta vai arhitektoniskā risinājuma koncepcijas izstrādei</a:t>
            </a:r>
          </a:p>
          <a:p>
            <a:pPr marL="285750" indent="-285750" algn="just">
              <a:buFont typeface="Wingdings" panose="05000000000000000000" pitchFamily="2" charset="2"/>
              <a:buChar char="Ø"/>
            </a:pPr>
            <a:r>
              <a:rPr lang="lv-LV" sz="1900" dirty="0"/>
              <a:t>Kapsētā </a:t>
            </a:r>
            <a:r>
              <a:rPr lang="lv-LV" sz="1900" b="1" dirty="0">
                <a:solidFill>
                  <a:srgbClr val="29702A"/>
                </a:solidFill>
              </a:rPr>
              <a:t>var izveidot </a:t>
            </a:r>
            <a:r>
              <a:rPr lang="lv-LV" sz="1900" dirty="0"/>
              <a:t>atsevišķu sektoru pelnu izkaisīšanai (izkaisīšana jāsaskaņo ar kapsētas </a:t>
            </a:r>
            <a:r>
              <a:rPr lang="lv-LV" sz="1900" dirty="0" err="1"/>
              <a:t>apsaimniekotāju</a:t>
            </a:r>
            <a:r>
              <a:rPr lang="lv-LV" sz="1900" dirty="0"/>
              <a:t>)</a:t>
            </a:r>
          </a:p>
          <a:p>
            <a:pPr algn="just"/>
            <a:endParaRPr lang="lv-LV" sz="1600" i="1" dirty="0"/>
          </a:p>
          <a:p>
            <a:pPr algn="just"/>
            <a:r>
              <a:rPr lang="lv-LV" sz="1900" i="1" dirty="0"/>
              <a:t>(KL 3.p., 12.p. (5))</a:t>
            </a:r>
          </a:p>
        </p:txBody>
      </p:sp>
      <p:sp>
        <p:nvSpPr>
          <p:cNvPr id="4" name="Text Placeholder 3">
            <a:extLst>
              <a:ext uri="{FF2B5EF4-FFF2-40B4-BE49-F238E27FC236}">
                <a16:creationId xmlns:a16="http://schemas.microsoft.com/office/drawing/2014/main" id="{3A0ECB2F-3EF8-E621-E399-F907D60F52DA}"/>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AE200F4-5273-C036-93CE-7C4C33BBA425}"/>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996E1D3B-0D10-8E95-3C35-78D1008E9E2B}"/>
              </a:ext>
            </a:extLst>
          </p:cNvPr>
          <p:cNvSpPr>
            <a:spLocks noGrp="1"/>
          </p:cNvSpPr>
          <p:nvPr>
            <p:ph type="sldNum" sz="quarter" idx="13"/>
          </p:nvPr>
        </p:nvSpPr>
        <p:spPr/>
        <p:txBody>
          <a:bodyPr/>
          <a:lstStyle/>
          <a:p>
            <a:pPr>
              <a:defRPr/>
            </a:pPr>
            <a:fld id="{CA50152C-A5AE-4037-8E77-C398DB665690}" type="slidenum">
              <a:rPr lang="en-US" altLang="en-US" smtClean="0"/>
              <a:pPr>
                <a:defRPr/>
              </a:pPr>
              <a:t>7</a:t>
            </a:fld>
            <a:endParaRPr lang="en-US" altLang="en-US"/>
          </a:p>
        </p:txBody>
      </p:sp>
      <p:pic>
        <p:nvPicPr>
          <p:cNvPr id="7" name="Picture 6" descr="Document with solid fill">
            <a:extLst>
              <a:ext uri="{FF2B5EF4-FFF2-40B4-BE49-F238E27FC236}">
                <a16:creationId xmlns:a16="http://schemas.microsoft.com/office/drawing/2014/main" id="{A4F2262E-0D16-AD6D-01EE-018560E0E1B0}"/>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1173424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6AB55-29E2-1B34-8C17-6FE9488A26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D1360-7A3F-A4C1-D7E3-87DD545413F8}"/>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4. Kapsētas apsaimniekošana</a:t>
            </a:r>
            <a:br>
              <a:rPr lang="lv-LV" sz="2000" dirty="0"/>
            </a:br>
            <a:endParaRPr lang="lv-LV" sz="2000" dirty="0"/>
          </a:p>
        </p:txBody>
      </p:sp>
      <p:sp>
        <p:nvSpPr>
          <p:cNvPr id="3" name="Content Placeholder 2">
            <a:extLst>
              <a:ext uri="{FF2B5EF4-FFF2-40B4-BE49-F238E27FC236}">
                <a16:creationId xmlns:a16="http://schemas.microsoft.com/office/drawing/2014/main" id="{B38696B1-9864-BC53-6DA1-4C728DFFCA5B}"/>
              </a:ext>
            </a:extLst>
          </p:cNvPr>
          <p:cNvSpPr>
            <a:spLocks noGrp="1"/>
          </p:cNvSpPr>
          <p:nvPr>
            <p:ph idx="1"/>
          </p:nvPr>
        </p:nvSpPr>
        <p:spPr>
          <a:xfrm>
            <a:off x="2387599" y="1513115"/>
            <a:ext cx="9238343" cy="4613060"/>
          </a:xfrm>
        </p:spPr>
        <p:txBody>
          <a:bodyPr anchor="t">
            <a:normAutofit/>
          </a:bodyPr>
          <a:lstStyle/>
          <a:p>
            <a:pPr marL="285750" indent="-285750" algn="just">
              <a:buFont typeface="Wingdings" panose="05000000000000000000" pitchFamily="2" charset="2"/>
              <a:buChar char="Ø"/>
            </a:pPr>
            <a:r>
              <a:rPr lang="lv-LV" sz="1600" b="1" dirty="0"/>
              <a:t>Pamatprasības:</a:t>
            </a:r>
          </a:p>
          <a:p>
            <a:pPr marL="285750" indent="-285750" algn="just">
              <a:buFont typeface="Arial" panose="020B0604020202020204" pitchFamily="34" charset="0"/>
              <a:buChar char="•"/>
            </a:pPr>
            <a:r>
              <a:rPr lang="lv-LV" sz="1600" b="1" dirty="0"/>
              <a:t>norāde</a:t>
            </a:r>
            <a:r>
              <a:rPr lang="lv-LV" sz="1600" dirty="0"/>
              <a:t> pie ieejas kapsētā; </a:t>
            </a:r>
          </a:p>
          <a:p>
            <a:pPr algn="just"/>
            <a:r>
              <a:rPr lang="lv-LV" sz="1600" i="1" dirty="0"/>
              <a:t>(kapsētas nosaukums, apmeklēšanas ierobežojumi (ja attiecināms), informācija par kapsētas </a:t>
            </a:r>
            <a:r>
              <a:rPr lang="lv-LV" sz="1600" i="1" dirty="0" err="1"/>
              <a:t>apsaimniekotāju</a:t>
            </a:r>
            <a:r>
              <a:rPr lang="lv-LV" sz="1600" i="1" dirty="0"/>
              <a:t>)</a:t>
            </a:r>
          </a:p>
          <a:p>
            <a:pPr marL="285750" indent="-285750" algn="just">
              <a:buFont typeface="Arial" panose="020B0604020202020204" pitchFamily="34" charset="0"/>
              <a:buChar char="•"/>
            </a:pPr>
            <a:r>
              <a:rPr lang="lv-LV" sz="1600" dirty="0"/>
              <a:t>dabā ir </a:t>
            </a:r>
            <a:r>
              <a:rPr lang="lv-LV" sz="1600" b="1" dirty="0"/>
              <a:t>iezīmēta kapsētas teritorijas robeža </a:t>
            </a:r>
            <a:r>
              <a:rPr lang="lv-LV" sz="1600" dirty="0"/>
              <a:t>vietās, kur tā nav acīmredzama</a:t>
            </a:r>
          </a:p>
          <a:p>
            <a:pPr marL="285750" indent="-285750" algn="just">
              <a:buFont typeface="Arial" panose="020B0604020202020204" pitchFamily="34" charset="0"/>
              <a:buChar char="•"/>
            </a:pPr>
            <a:r>
              <a:rPr lang="lv-LV" sz="1600" dirty="0"/>
              <a:t>vismaz viens </a:t>
            </a:r>
            <a:r>
              <a:rPr lang="lv-LV" sz="1600" b="1" dirty="0"/>
              <a:t>sadzīves atkritumu savākšanas punkts </a:t>
            </a:r>
            <a:r>
              <a:rPr lang="lv-LV" sz="1600" i="1" dirty="0"/>
              <a:t>(pēc iespējas dalīts)</a:t>
            </a:r>
            <a:r>
              <a:rPr lang="lv-LV" sz="1600" dirty="0"/>
              <a:t>; </a:t>
            </a:r>
          </a:p>
          <a:p>
            <a:pPr algn="just"/>
            <a:r>
              <a:rPr lang="lv-LV" sz="1600" i="1" dirty="0"/>
              <a:t>(izvērtējot kapsētas apmeklētību, </a:t>
            </a:r>
            <a:r>
              <a:rPr lang="lv-LV" sz="1600" b="1" i="1" dirty="0">
                <a:solidFill>
                  <a:srgbClr val="29702A"/>
                </a:solidFill>
              </a:rPr>
              <a:t>var tikt iekārtota </a:t>
            </a:r>
            <a:r>
              <a:rPr lang="lv-LV" sz="1600" i="1" dirty="0"/>
              <a:t>ūdens ņemšanas vieta un tualete)</a:t>
            </a:r>
          </a:p>
          <a:p>
            <a:pPr marL="285750" indent="-285750" algn="just">
              <a:buFont typeface="Arial" panose="020B0604020202020204" pitchFamily="34" charset="0"/>
              <a:buChar char="•"/>
            </a:pPr>
            <a:r>
              <a:rPr lang="lv-LV" sz="1600" b="1" dirty="0"/>
              <a:t>norādes</a:t>
            </a:r>
            <a:r>
              <a:rPr lang="lv-LV" sz="1600" dirty="0"/>
              <a:t> pie ieejas vai teritorijā </a:t>
            </a:r>
            <a:r>
              <a:rPr lang="lv-LV" sz="1600" b="1" dirty="0"/>
              <a:t>uz minētajiem objektiem, kulta ēkām un citiem koplietošanas objektiem</a:t>
            </a:r>
            <a:r>
              <a:rPr lang="lv-LV" sz="1600" dirty="0"/>
              <a:t> </a:t>
            </a:r>
          </a:p>
          <a:p>
            <a:pPr algn="just"/>
            <a:r>
              <a:rPr lang="lv-LV" sz="1600" i="1" dirty="0"/>
              <a:t>(kur atrodams atkritumu savākšanas punkts; ūdens ņemšanas vieta un tualete (ja attiecināms); kulta ēkas (ja attiecināms); koplietošanas objekti (ja attiecināms))</a:t>
            </a:r>
          </a:p>
          <a:p>
            <a:pPr marL="285750" indent="-285750" algn="just">
              <a:buFont typeface="Wingdings" panose="05000000000000000000" pitchFamily="2" charset="2"/>
              <a:buChar char="Ø"/>
            </a:pPr>
            <a:endParaRPr lang="lv-LV" sz="1600" dirty="0"/>
          </a:p>
          <a:p>
            <a:pPr marL="285750" indent="-285750" algn="just">
              <a:buFont typeface="Wingdings" panose="05000000000000000000" pitchFamily="2" charset="2"/>
              <a:buChar char="Ø"/>
            </a:pPr>
            <a:r>
              <a:rPr lang="lv-LV" sz="1600" dirty="0"/>
              <a:t>Kapsētu apsaimnieko </a:t>
            </a:r>
            <a:r>
              <a:rPr lang="lv-LV" sz="1600" b="1" dirty="0">
                <a:solidFill>
                  <a:srgbClr val="29702A"/>
                </a:solidFill>
              </a:rPr>
              <a:t>pašvaldība vai tās pilnvarota persona</a:t>
            </a:r>
          </a:p>
          <a:p>
            <a:pPr marL="285750" indent="-285750" algn="just">
              <a:buFont typeface="Wingdings" panose="05000000000000000000" pitchFamily="2" charset="2"/>
              <a:buChar char="Ø"/>
            </a:pPr>
            <a:r>
              <a:rPr lang="lv-LV" sz="1600" dirty="0"/>
              <a:t>Kapsētas </a:t>
            </a:r>
            <a:r>
              <a:rPr lang="lv-LV" sz="1600" dirty="0" err="1"/>
              <a:t>apsaimniekotāja</a:t>
            </a:r>
            <a:r>
              <a:rPr lang="lv-LV" sz="1600" dirty="0"/>
              <a:t> </a:t>
            </a:r>
            <a:r>
              <a:rPr lang="lv-LV" sz="1600" b="1" dirty="0">
                <a:solidFill>
                  <a:srgbClr val="29702A"/>
                </a:solidFill>
              </a:rPr>
              <a:t>pamatpienākumi</a:t>
            </a:r>
            <a:r>
              <a:rPr lang="lv-LV" sz="1600" b="1" dirty="0"/>
              <a:t> </a:t>
            </a:r>
            <a:r>
              <a:rPr lang="lv-LV" sz="1600" dirty="0"/>
              <a:t>noteikti KL 5.p. (2)</a:t>
            </a:r>
          </a:p>
          <a:p>
            <a:pPr algn="just"/>
            <a:endParaRPr lang="lv-LV" sz="1600" b="1" dirty="0"/>
          </a:p>
          <a:p>
            <a:pPr algn="just"/>
            <a:r>
              <a:rPr lang="lv-LV" sz="1600" i="1" dirty="0"/>
              <a:t>(KL 4.p., 5.p.)</a:t>
            </a:r>
          </a:p>
        </p:txBody>
      </p:sp>
      <p:sp>
        <p:nvSpPr>
          <p:cNvPr id="4" name="Text Placeholder 3">
            <a:extLst>
              <a:ext uri="{FF2B5EF4-FFF2-40B4-BE49-F238E27FC236}">
                <a16:creationId xmlns:a16="http://schemas.microsoft.com/office/drawing/2014/main" id="{F5E7A5A2-6620-B18F-20C1-39FCBB7A846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F097ECD2-55B5-7F7E-1C34-561B23AB53D4}"/>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0D2BA66-3968-D624-6CEA-989ABDBD4753}"/>
              </a:ext>
            </a:extLst>
          </p:cNvPr>
          <p:cNvSpPr>
            <a:spLocks noGrp="1"/>
          </p:cNvSpPr>
          <p:nvPr>
            <p:ph type="sldNum" sz="quarter" idx="13"/>
          </p:nvPr>
        </p:nvSpPr>
        <p:spPr/>
        <p:txBody>
          <a:bodyPr/>
          <a:lstStyle/>
          <a:p>
            <a:pPr>
              <a:defRPr/>
            </a:pPr>
            <a:fld id="{CA50152C-A5AE-4037-8E77-C398DB665690}" type="slidenum">
              <a:rPr lang="en-US" altLang="en-US" smtClean="0"/>
              <a:pPr>
                <a:defRPr/>
              </a:pPr>
              <a:t>8</a:t>
            </a:fld>
            <a:endParaRPr lang="en-US" altLang="en-US"/>
          </a:p>
        </p:txBody>
      </p:sp>
      <p:pic>
        <p:nvPicPr>
          <p:cNvPr id="7" name="Picture 6" descr="Arrow Right with solid fill">
            <a:extLst>
              <a:ext uri="{FF2B5EF4-FFF2-40B4-BE49-F238E27FC236}">
                <a16:creationId xmlns:a16="http://schemas.microsoft.com/office/drawing/2014/main" id="{A345668E-DA6B-B8BD-A44D-29A186753A73}"/>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3804498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901D6-233B-9188-B35F-9AC77E9E7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B99239-BB89-52D4-A44B-01AAFC413B76}"/>
              </a:ext>
            </a:extLst>
          </p:cNvPr>
          <p:cNvSpPr>
            <a:spLocks noGrp="1"/>
          </p:cNvSpPr>
          <p:nvPr>
            <p:ph type="title"/>
          </p:nvPr>
        </p:nvSpPr>
        <p:spPr>
          <a:xfrm>
            <a:off x="2387600" y="381000"/>
            <a:ext cx="9107714" cy="1036642"/>
          </a:xfrm>
        </p:spPr>
        <p:txBody>
          <a:bodyPr>
            <a:normAutofit/>
          </a:bodyPr>
          <a:lstStyle/>
          <a:p>
            <a:pPr algn="ctr"/>
            <a:r>
              <a:rPr lang="lv-LV" sz="2000" dirty="0"/>
              <a:t>IV. </a:t>
            </a:r>
            <a:r>
              <a:rPr lang="lv-LV" sz="2000" dirty="0">
                <a:solidFill>
                  <a:srgbClr val="29702A"/>
                </a:solidFill>
              </a:rPr>
              <a:t>Kapsētu likuma </a:t>
            </a:r>
            <a:r>
              <a:rPr lang="lv-LV" sz="2000" dirty="0"/>
              <a:t>regulējums</a:t>
            </a:r>
            <a:br>
              <a:rPr lang="lv-LV" sz="2000" dirty="0"/>
            </a:br>
            <a:r>
              <a:rPr lang="lv-LV" sz="2000" dirty="0"/>
              <a:t>5.1. Kapavietas piešķiršana</a:t>
            </a:r>
            <a:br>
              <a:rPr lang="lv-LV" sz="2000" dirty="0"/>
            </a:br>
            <a:endParaRPr lang="lv-LV" sz="2000" dirty="0"/>
          </a:p>
        </p:txBody>
      </p:sp>
      <p:sp>
        <p:nvSpPr>
          <p:cNvPr id="3" name="Content Placeholder 2">
            <a:extLst>
              <a:ext uri="{FF2B5EF4-FFF2-40B4-BE49-F238E27FC236}">
                <a16:creationId xmlns:a16="http://schemas.microsoft.com/office/drawing/2014/main" id="{CB6082DA-57A7-28CF-3B13-339682DCAA48}"/>
              </a:ext>
            </a:extLst>
          </p:cNvPr>
          <p:cNvSpPr>
            <a:spLocks noGrp="1"/>
          </p:cNvSpPr>
          <p:nvPr>
            <p:ph idx="1"/>
          </p:nvPr>
        </p:nvSpPr>
        <p:spPr>
          <a:xfrm>
            <a:off x="2387599" y="1513115"/>
            <a:ext cx="9238343" cy="4613060"/>
          </a:xfrm>
        </p:spPr>
        <p:txBody>
          <a:bodyPr anchor="t">
            <a:normAutofit/>
          </a:bodyPr>
          <a:lstStyle/>
          <a:p>
            <a:pPr marL="285750" indent="-285750" algn="just">
              <a:buFont typeface="Wingdings" panose="05000000000000000000" pitchFamily="2" charset="2"/>
              <a:buChar char="Ø"/>
            </a:pPr>
            <a:r>
              <a:rPr lang="lv-LV" b="1" dirty="0"/>
              <a:t>Administratīvais akts </a:t>
            </a:r>
            <a:r>
              <a:rPr lang="lv-LV" dirty="0"/>
              <a:t>par kapavietas piešķiršanu</a:t>
            </a:r>
          </a:p>
          <a:p>
            <a:pPr algn="just"/>
            <a:endParaRPr lang="lv-LV" dirty="0"/>
          </a:p>
          <a:p>
            <a:pPr algn="just"/>
            <a:r>
              <a:rPr lang="lv-LV" b="1" i="1" dirty="0"/>
              <a:t>Ar ieraksta izdarīšanu PKAR</a:t>
            </a:r>
            <a:r>
              <a:rPr lang="lv-LV" i="1" dirty="0"/>
              <a:t> tiek pieņemts lēmums par kapavietas piešķiršanu, norādot iesniedzēju kā kapavietas turētāju (nav jāpieņem atsevišķs rakstveida lēmums (Administratīvā procesa likuma (APL) 69.p.(1) 2.p.) </a:t>
            </a:r>
          </a:p>
          <a:p>
            <a:pPr algn="just"/>
            <a:endParaRPr lang="lv-LV" i="1" dirty="0"/>
          </a:p>
          <a:p>
            <a:pPr marL="285750" indent="-285750" algn="just">
              <a:buFont typeface="Wingdings" panose="05000000000000000000" pitchFamily="2" charset="2"/>
              <a:buChar char="Ø"/>
            </a:pPr>
            <a:r>
              <a:rPr lang="lv-LV" dirty="0"/>
              <a:t>Tiesības </a:t>
            </a:r>
            <a:r>
              <a:rPr lang="lv-LV" b="1" dirty="0"/>
              <a:t>deleģēt</a:t>
            </a:r>
            <a:r>
              <a:rPr lang="lv-LV" dirty="0"/>
              <a:t> citai publiskai vai privātai personai</a:t>
            </a:r>
          </a:p>
          <a:p>
            <a:endParaRPr lang="lv-LV" dirty="0"/>
          </a:p>
          <a:p>
            <a:pPr algn="just"/>
            <a:r>
              <a:rPr lang="lv-LV" i="1" dirty="0"/>
              <a:t>(KL 8.p. (1), (6))</a:t>
            </a:r>
          </a:p>
          <a:p>
            <a:pPr algn="just"/>
            <a:endParaRPr lang="lv-LV" dirty="0"/>
          </a:p>
        </p:txBody>
      </p:sp>
      <p:sp>
        <p:nvSpPr>
          <p:cNvPr id="4" name="Text Placeholder 3">
            <a:extLst>
              <a:ext uri="{FF2B5EF4-FFF2-40B4-BE49-F238E27FC236}">
                <a16:creationId xmlns:a16="http://schemas.microsoft.com/office/drawing/2014/main" id="{E9331394-EF66-11F7-F47F-E6EEED251F76}"/>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93770632-E993-AFF5-E9F1-FEF8BC9C490B}"/>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C1EB146-A224-78EA-86D5-CFF50166574B}"/>
              </a:ext>
            </a:extLst>
          </p:cNvPr>
          <p:cNvSpPr>
            <a:spLocks noGrp="1"/>
          </p:cNvSpPr>
          <p:nvPr>
            <p:ph type="sldNum" sz="quarter" idx="13"/>
          </p:nvPr>
        </p:nvSpPr>
        <p:spPr/>
        <p:txBody>
          <a:bodyPr/>
          <a:lstStyle/>
          <a:p>
            <a:pPr>
              <a:defRPr/>
            </a:pPr>
            <a:fld id="{CA50152C-A5AE-4037-8E77-C398DB665690}" type="slidenum">
              <a:rPr lang="en-US" altLang="en-US" smtClean="0"/>
              <a:pPr>
                <a:defRPr/>
              </a:pPr>
              <a:t>9</a:t>
            </a:fld>
            <a:endParaRPr lang="en-US" altLang="en-US"/>
          </a:p>
        </p:txBody>
      </p:sp>
      <p:pic>
        <p:nvPicPr>
          <p:cNvPr id="7" name="Picture 6" descr="Back with solid fill">
            <a:extLst>
              <a:ext uri="{FF2B5EF4-FFF2-40B4-BE49-F238E27FC236}">
                <a16:creationId xmlns:a16="http://schemas.microsoft.com/office/drawing/2014/main" id="{BE9DE9FA-4E44-74FD-8E6D-EAFA17CC79D2}"/>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26194" y="2977070"/>
            <a:ext cx="1466914" cy="1466914"/>
          </a:xfrm>
          <a:prstGeom prst="rect">
            <a:avLst/>
          </a:prstGeom>
        </p:spPr>
      </p:pic>
    </p:spTree>
    <p:extLst>
      <p:ext uri="{BB962C8B-B14F-4D97-AF65-F5344CB8AC3E}">
        <p14:creationId xmlns:p14="http://schemas.microsoft.com/office/powerpoint/2010/main" val="5859882"/>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a2d593ad-f07d-4c55-87c8-106c26d6ba08}" enabled="0" method="" siteId="{a2d593ad-f07d-4c55-87c8-106c26d6ba08}" removed="1"/>
</clbl:labelList>
</file>

<file path=docProps/app.xml><?xml version="1.0" encoding="utf-8"?>
<Properties xmlns="http://schemas.openxmlformats.org/officeDocument/2006/extended-properties" xmlns:vt="http://schemas.openxmlformats.org/officeDocument/2006/docPropsVTypes">
  <Template>89_Prezentacija_templateLV</Template>
  <TotalTime>1592</TotalTime>
  <Words>2852</Words>
  <Application>Microsoft Office PowerPoint</Application>
  <PresentationFormat>Widescreen</PresentationFormat>
  <Paragraphs>288</Paragraphs>
  <Slides>26</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vt:lpstr>
      <vt:lpstr>Arial</vt:lpstr>
      <vt:lpstr>Calibri</vt:lpstr>
      <vt:lpstr>Times New Roman</vt:lpstr>
      <vt:lpstr>Verdana</vt:lpstr>
      <vt:lpstr>Wingdings</vt:lpstr>
      <vt:lpstr>89_Prezentacija_templateLV</vt:lpstr>
      <vt:lpstr>   </vt:lpstr>
      <vt:lpstr>I. Kapsētu likuma izstrādes pamatojums</vt:lpstr>
      <vt:lpstr>II. Kapsētu likuma izstrāde</vt:lpstr>
      <vt:lpstr>III. Saistītie tiesību akti</vt:lpstr>
      <vt:lpstr>IV. Kapsētu likuma regulējums 1. Mērķis</vt:lpstr>
      <vt:lpstr>IV. Kapsētu likuma regulējums 2. Darbības joma </vt:lpstr>
      <vt:lpstr>IV. Kapsētu likuma regulējums 3. Kapsētas izveidošana, paplašināšana un slēgšana </vt:lpstr>
      <vt:lpstr>IV. Kapsētu likuma regulējums 4. Kapsētas apsaimniekošana </vt:lpstr>
      <vt:lpstr>IV. Kapsētu likuma regulējums 5.1. Kapavietas piešķiršana </vt:lpstr>
      <vt:lpstr>IV. Kapsētu likuma regulējums 5.2. Kapavietas piešķiršana </vt:lpstr>
      <vt:lpstr>IV. Kapsētu likuma regulējums 5.3. Kapavietas piešķiršana </vt:lpstr>
      <vt:lpstr>IV. Kapsētu likuma regulējums 6. Kapavietas izmantošanas tiesību pāreja </vt:lpstr>
      <vt:lpstr>IV. Kapsētu likuma regulējums 7. Kapavietas turētāja tiesības un pienākumi </vt:lpstr>
      <vt:lpstr>IV. Kapsētu likuma regulējums 8. Kapavietas atzīšana par nekoptu un tās izmantošanas tiesību atņemšana </vt:lpstr>
      <vt:lpstr>IV. Kapsētu likuma regulējums 9. Apbedīšana un urnas novietošana kolumbārijā </vt:lpstr>
      <vt:lpstr>IV. Kapsētu likuma regulējums 10. Pārapbedīšana un urnas pārvietošana </vt:lpstr>
      <vt:lpstr>IV. Kapsētu likuma regulējums 11. Virsapbedījums </vt:lpstr>
      <vt:lpstr>IV. Kapsētu likuma regulējums 12. Ziņu aktualizēšana FPR </vt:lpstr>
      <vt:lpstr>IV. Kapsētu likuma regulējums 13.1. Pašvaldības kapsētu apbedījumu reģistrs  </vt:lpstr>
      <vt:lpstr>IV. Kapsētu likuma regulējums 13.2. Pašvaldības kapsētu apbedījumu reģistrs  </vt:lpstr>
      <vt:lpstr>IV. Kapsētu likuma regulējums 13.3. Pašvaldības kapsētu apbedījumu reģistrs  </vt:lpstr>
      <vt:lpstr>IV. Kapsētu likuma regulējums 14.1. Pašvaldību saistošie noteikumi </vt:lpstr>
      <vt:lpstr>IV. Kapsētu likuma regulējums 14.2. Pašvaldību saistošie noteikumi </vt:lpstr>
      <vt:lpstr>V. Pilnvarojums SN izdošanai  Pašvaldību likuma 45.p. (1) 2.p. </vt:lpstr>
      <vt:lpstr>VI. Metodiskais atbalsts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Marta.Bergmane@varam.gov.lv</dc:creator>
  <cp:lastModifiedBy>Lita Trakina</cp:lastModifiedBy>
  <cp:revision>4</cp:revision>
  <dcterms:created xsi:type="dcterms:W3CDTF">2014-11-20T14:46:47Z</dcterms:created>
  <dcterms:modified xsi:type="dcterms:W3CDTF">2026-07-10T12:17:44Z</dcterms:modified>
</cp:coreProperties>
</file>