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sldIdLst>
    <p:sldId id="256" r:id="rId2"/>
    <p:sldId id="3370" r:id="rId3"/>
    <p:sldId id="3431" r:id="rId4"/>
    <p:sldId id="3432" r:id="rId5"/>
    <p:sldId id="3433" r:id="rId6"/>
    <p:sldId id="3434" r:id="rId7"/>
    <p:sldId id="3435" r:id="rId8"/>
    <p:sldId id="3436" r:id="rId9"/>
    <p:sldId id="3437" r:id="rId10"/>
    <p:sldId id="3438" r:id="rId11"/>
    <p:sldId id="3439" r:id="rId12"/>
    <p:sldId id="3440" r:id="rId13"/>
    <p:sldId id="3442" r:id="rId14"/>
    <p:sldId id="3441" r:id="rId15"/>
    <p:sldId id="325" r:id="rId16"/>
  </p:sldIdLst>
  <p:sldSz cx="12192000" cy="6858000"/>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773C"/>
    <a:srgbClr val="304D27"/>
    <a:srgbClr val="37592D"/>
    <a:srgbClr val="EBF1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4EECD9-EC17-4FA7-87C8-F49D39DB45F3}" v="3516" dt="2024-03-19T14:57:43.973"/>
    <p1510:client id="{D689FAD2-E623-4C89-ACCA-C7E2DD258C24}" v="858" dt="2024-03-19T14:35:59.4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33A7DA-3D77-4DEE-963C-29EB8698EB6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0A50116F-05E4-4B2F-89B2-81FBCF484DA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606A167C-F1DD-48DB-9562-7ACCC5BA3C2F}" type="datetimeFigureOut">
              <a:rPr lang="lv-LV"/>
              <a:pPr>
                <a:defRPr/>
              </a:pPr>
              <a:t>10.07.2026</a:t>
            </a:fld>
            <a:endParaRPr lang="lv-LV"/>
          </a:p>
        </p:txBody>
      </p:sp>
      <p:sp>
        <p:nvSpPr>
          <p:cNvPr id="4" name="Slide Image Placeholder 3">
            <a:extLst>
              <a:ext uri="{FF2B5EF4-FFF2-40B4-BE49-F238E27FC236}">
                <a16:creationId xmlns:a16="http://schemas.microsoft.com/office/drawing/2014/main" id="{5DDB7C07-BCDB-4A86-B3D7-72EDDBD9EC99}"/>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41D2BB14-59C6-4BF5-B955-FAF52AF57B2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3479492D-BF92-4A53-A206-B092A93041B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85C7D582-974C-4BA9-AABB-DC17534044C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7AB606FF-5C85-4776-B5A7-97C969A3AE80}"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a:defRPr/>
            </a:pPr>
            <a:fld id="{7AB606FF-5C85-4776-B5A7-97C969A3AE80}" type="slidenum">
              <a:rPr lang="lv-LV" altLang="en-US" smtClean="0"/>
              <a:pPr>
                <a:defRPr/>
              </a:pPr>
              <a:t>2</a:t>
            </a:fld>
            <a:endParaRPr lang="lv-LV" altLang="en-US"/>
          </a:p>
        </p:txBody>
      </p:sp>
    </p:spTree>
    <p:extLst>
      <p:ext uri="{BB962C8B-B14F-4D97-AF65-F5344CB8AC3E}">
        <p14:creationId xmlns:p14="http://schemas.microsoft.com/office/powerpoint/2010/main" val="32642714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E701F-50EF-BC2A-18E8-D4A74B309C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9845F2-3EEE-2763-61E9-12A0DDBD2E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8EF9C5-D4E6-B15F-7DAA-26D7B640523F}"/>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CD1725C0-FD4F-5C15-9D19-91FD2A28559A}"/>
              </a:ext>
            </a:extLst>
          </p:cNvPr>
          <p:cNvSpPr>
            <a:spLocks noGrp="1"/>
          </p:cNvSpPr>
          <p:nvPr>
            <p:ph type="sldNum" sz="quarter" idx="5"/>
          </p:nvPr>
        </p:nvSpPr>
        <p:spPr/>
        <p:txBody>
          <a:bodyPr/>
          <a:lstStyle/>
          <a:p>
            <a:pPr>
              <a:defRPr/>
            </a:pPr>
            <a:fld id="{7AB606FF-5C85-4776-B5A7-97C969A3AE80}" type="slidenum">
              <a:rPr lang="lv-LV" altLang="en-US" smtClean="0"/>
              <a:pPr>
                <a:defRPr/>
              </a:pPr>
              <a:t>11</a:t>
            </a:fld>
            <a:endParaRPr lang="lv-LV" altLang="en-US"/>
          </a:p>
        </p:txBody>
      </p:sp>
    </p:spTree>
    <p:extLst>
      <p:ext uri="{BB962C8B-B14F-4D97-AF65-F5344CB8AC3E}">
        <p14:creationId xmlns:p14="http://schemas.microsoft.com/office/powerpoint/2010/main" val="3689613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59AF9-C733-A32F-1995-138BBA6B2F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A1897C-20C3-5C1E-21D2-4EAF0B320E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2258BB-AE7C-0446-8500-F203B253FF81}"/>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FD5BD356-189D-BF59-1502-093000573860}"/>
              </a:ext>
            </a:extLst>
          </p:cNvPr>
          <p:cNvSpPr>
            <a:spLocks noGrp="1"/>
          </p:cNvSpPr>
          <p:nvPr>
            <p:ph type="sldNum" sz="quarter" idx="5"/>
          </p:nvPr>
        </p:nvSpPr>
        <p:spPr/>
        <p:txBody>
          <a:bodyPr/>
          <a:lstStyle/>
          <a:p>
            <a:pPr>
              <a:defRPr/>
            </a:pPr>
            <a:fld id="{7AB606FF-5C85-4776-B5A7-97C969A3AE80}" type="slidenum">
              <a:rPr lang="lv-LV" altLang="en-US" smtClean="0"/>
              <a:pPr>
                <a:defRPr/>
              </a:pPr>
              <a:t>12</a:t>
            </a:fld>
            <a:endParaRPr lang="lv-LV" altLang="en-US"/>
          </a:p>
        </p:txBody>
      </p:sp>
    </p:spTree>
    <p:extLst>
      <p:ext uri="{BB962C8B-B14F-4D97-AF65-F5344CB8AC3E}">
        <p14:creationId xmlns:p14="http://schemas.microsoft.com/office/powerpoint/2010/main" val="2107472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E8F39-B5EE-4493-E3A3-48D05C1034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4447CF-D75B-92B4-D630-FEBF9DD33F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1DBDD9-6590-DD2C-696E-2325746A091C}"/>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A6BDE5DE-E420-50F0-6E60-F978B6187772}"/>
              </a:ext>
            </a:extLst>
          </p:cNvPr>
          <p:cNvSpPr>
            <a:spLocks noGrp="1"/>
          </p:cNvSpPr>
          <p:nvPr>
            <p:ph type="sldNum" sz="quarter" idx="5"/>
          </p:nvPr>
        </p:nvSpPr>
        <p:spPr/>
        <p:txBody>
          <a:bodyPr/>
          <a:lstStyle/>
          <a:p>
            <a:pPr>
              <a:defRPr/>
            </a:pPr>
            <a:fld id="{7AB606FF-5C85-4776-B5A7-97C969A3AE80}" type="slidenum">
              <a:rPr lang="lv-LV" altLang="en-US" smtClean="0"/>
              <a:pPr>
                <a:defRPr/>
              </a:pPr>
              <a:t>13</a:t>
            </a:fld>
            <a:endParaRPr lang="lv-LV" altLang="en-US"/>
          </a:p>
        </p:txBody>
      </p:sp>
    </p:spTree>
    <p:extLst>
      <p:ext uri="{BB962C8B-B14F-4D97-AF65-F5344CB8AC3E}">
        <p14:creationId xmlns:p14="http://schemas.microsoft.com/office/powerpoint/2010/main" val="2578820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5D377-DCBB-FAC9-61A5-274E7CE4F2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1121D-D3F6-D9FA-1D68-C6CF68571C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577AC6-A12C-83A7-B9B4-9CCCF660296E}"/>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7E954D29-73C9-041F-89CE-0A7F81C4DC46}"/>
              </a:ext>
            </a:extLst>
          </p:cNvPr>
          <p:cNvSpPr>
            <a:spLocks noGrp="1"/>
          </p:cNvSpPr>
          <p:nvPr>
            <p:ph type="sldNum" sz="quarter" idx="5"/>
          </p:nvPr>
        </p:nvSpPr>
        <p:spPr/>
        <p:txBody>
          <a:bodyPr/>
          <a:lstStyle/>
          <a:p>
            <a:pPr>
              <a:defRPr/>
            </a:pPr>
            <a:fld id="{7AB606FF-5C85-4776-B5A7-97C969A3AE80}" type="slidenum">
              <a:rPr lang="lv-LV" altLang="en-US" smtClean="0"/>
              <a:pPr>
                <a:defRPr/>
              </a:pPr>
              <a:t>14</a:t>
            </a:fld>
            <a:endParaRPr lang="lv-LV" altLang="en-US"/>
          </a:p>
        </p:txBody>
      </p:sp>
    </p:spTree>
    <p:extLst>
      <p:ext uri="{BB962C8B-B14F-4D97-AF65-F5344CB8AC3E}">
        <p14:creationId xmlns:p14="http://schemas.microsoft.com/office/powerpoint/2010/main" val="652383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950" y="739775"/>
            <a:ext cx="6581775" cy="3703638"/>
          </a:xfrm>
        </p:spPr>
      </p:sp>
      <p:sp>
        <p:nvSpPr>
          <p:cNvPr id="3" name="Notes Placeholder 2"/>
          <p:cNvSpPr>
            <a:spLocks noGrp="1"/>
          </p:cNvSpPr>
          <p:nvPr>
            <p:ph type="body" idx="1"/>
          </p:nvPr>
        </p:nvSpPr>
        <p:spPr/>
        <p:txBody>
          <a:bodyPr/>
          <a:lstStyle/>
          <a:p>
            <a:r>
              <a:rPr lang="lv-LV" sz="1200" kern="1200">
                <a:solidFill>
                  <a:schemeClr val="tx1"/>
                </a:solidFill>
                <a:effectLst/>
                <a:latin typeface="+mn-lt"/>
                <a:ea typeface="+mn-ea"/>
                <a:cs typeface="+mn-cs"/>
              </a:rPr>
              <a:t> </a:t>
            </a:r>
          </a:p>
          <a:p>
            <a:r>
              <a:rPr lang="lv-LV" sz="1200" kern="1200">
                <a:solidFill>
                  <a:schemeClr val="tx1"/>
                </a:solidFill>
                <a:effectLst/>
                <a:latin typeface="+mn-lt"/>
                <a:ea typeface="+mn-ea"/>
                <a:cs typeface="+mn-cs"/>
              </a:rPr>
              <a:t> </a:t>
            </a:r>
          </a:p>
          <a:p>
            <a:endParaRPr lang="lv-LV"/>
          </a:p>
        </p:txBody>
      </p:sp>
      <p:sp>
        <p:nvSpPr>
          <p:cNvPr id="4" name="Slide Number Placeholder 3"/>
          <p:cNvSpPr>
            <a:spLocks noGrp="1"/>
          </p:cNvSpPr>
          <p:nvPr>
            <p:ph type="sldNum" sz="quarter" idx="10"/>
          </p:nvPr>
        </p:nvSpPr>
        <p:spPr/>
        <p:txBody>
          <a:bodyPr/>
          <a:lstStyle/>
          <a:p>
            <a:fld id="{38629678-AC69-4ED3-886F-C8EB16C26C40}" type="slidenum">
              <a:rPr lang="lv-LV" altLang="en-US" smtClean="0"/>
              <a:pPr/>
              <a:t>15</a:t>
            </a:fld>
            <a:endParaRPr lang="lv-LV" altLang="en-US"/>
          </a:p>
        </p:txBody>
      </p:sp>
    </p:spTree>
    <p:extLst>
      <p:ext uri="{BB962C8B-B14F-4D97-AF65-F5344CB8AC3E}">
        <p14:creationId xmlns:p14="http://schemas.microsoft.com/office/powerpoint/2010/main" val="2802592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FD621-615A-7B70-323C-1254E5A39A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17EED-62FC-17EF-B250-3A83729428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F3B87D-7CB8-49BA-B61F-850C708A9984}"/>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0F56C67A-88D3-BAF1-773C-8A711C608F22}"/>
              </a:ext>
            </a:extLst>
          </p:cNvPr>
          <p:cNvSpPr>
            <a:spLocks noGrp="1"/>
          </p:cNvSpPr>
          <p:nvPr>
            <p:ph type="sldNum" sz="quarter" idx="5"/>
          </p:nvPr>
        </p:nvSpPr>
        <p:spPr/>
        <p:txBody>
          <a:bodyPr/>
          <a:lstStyle/>
          <a:p>
            <a:pPr>
              <a:defRPr/>
            </a:pPr>
            <a:fld id="{7AB606FF-5C85-4776-B5A7-97C969A3AE80}" type="slidenum">
              <a:rPr lang="lv-LV" altLang="en-US" smtClean="0"/>
              <a:pPr>
                <a:defRPr/>
              </a:pPr>
              <a:t>3</a:t>
            </a:fld>
            <a:endParaRPr lang="lv-LV" altLang="en-US"/>
          </a:p>
        </p:txBody>
      </p:sp>
    </p:spTree>
    <p:extLst>
      <p:ext uri="{BB962C8B-B14F-4D97-AF65-F5344CB8AC3E}">
        <p14:creationId xmlns:p14="http://schemas.microsoft.com/office/powerpoint/2010/main" val="3352108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F9EF0-9810-B018-85E5-319645362E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08235B-F68C-3AEF-EC42-3636B38A4B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780CC2-1E65-1914-5AA8-48B86A187B89}"/>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F68F02B4-63DF-F044-4A99-537A7F1265AA}"/>
              </a:ext>
            </a:extLst>
          </p:cNvPr>
          <p:cNvSpPr>
            <a:spLocks noGrp="1"/>
          </p:cNvSpPr>
          <p:nvPr>
            <p:ph type="sldNum" sz="quarter" idx="5"/>
          </p:nvPr>
        </p:nvSpPr>
        <p:spPr/>
        <p:txBody>
          <a:bodyPr/>
          <a:lstStyle/>
          <a:p>
            <a:pPr>
              <a:defRPr/>
            </a:pPr>
            <a:fld id="{7AB606FF-5C85-4776-B5A7-97C969A3AE80}" type="slidenum">
              <a:rPr lang="lv-LV" altLang="en-US" smtClean="0"/>
              <a:pPr>
                <a:defRPr/>
              </a:pPr>
              <a:t>4</a:t>
            </a:fld>
            <a:endParaRPr lang="lv-LV" altLang="en-US"/>
          </a:p>
        </p:txBody>
      </p:sp>
    </p:spTree>
    <p:extLst>
      <p:ext uri="{BB962C8B-B14F-4D97-AF65-F5344CB8AC3E}">
        <p14:creationId xmlns:p14="http://schemas.microsoft.com/office/powerpoint/2010/main" val="370401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FCF89-39CA-C000-4A22-1303198BA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BEE63D-BD96-1625-C1C3-902A70649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444283-FF1D-DCCF-ED93-DB33F38D0795}"/>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0233903C-8AAA-587E-AC4B-2F558EB256D2}"/>
              </a:ext>
            </a:extLst>
          </p:cNvPr>
          <p:cNvSpPr>
            <a:spLocks noGrp="1"/>
          </p:cNvSpPr>
          <p:nvPr>
            <p:ph type="sldNum" sz="quarter" idx="5"/>
          </p:nvPr>
        </p:nvSpPr>
        <p:spPr/>
        <p:txBody>
          <a:bodyPr/>
          <a:lstStyle/>
          <a:p>
            <a:pPr>
              <a:defRPr/>
            </a:pPr>
            <a:fld id="{7AB606FF-5C85-4776-B5A7-97C969A3AE80}" type="slidenum">
              <a:rPr lang="lv-LV" altLang="en-US" smtClean="0"/>
              <a:pPr>
                <a:defRPr/>
              </a:pPr>
              <a:t>5</a:t>
            </a:fld>
            <a:endParaRPr lang="lv-LV" altLang="en-US"/>
          </a:p>
        </p:txBody>
      </p:sp>
    </p:spTree>
    <p:extLst>
      <p:ext uri="{BB962C8B-B14F-4D97-AF65-F5344CB8AC3E}">
        <p14:creationId xmlns:p14="http://schemas.microsoft.com/office/powerpoint/2010/main" val="3266972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363D9-3054-1A04-6BD3-2AD3EFBB4E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FD8C74-B51C-6455-784A-085497D34D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77AD44-3BBE-4EB9-4AB1-01824E946036}"/>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D330D11A-047A-0813-E029-727107080FE8}"/>
              </a:ext>
            </a:extLst>
          </p:cNvPr>
          <p:cNvSpPr>
            <a:spLocks noGrp="1"/>
          </p:cNvSpPr>
          <p:nvPr>
            <p:ph type="sldNum" sz="quarter" idx="5"/>
          </p:nvPr>
        </p:nvSpPr>
        <p:spPr/>
        <p:txBody>
          <a:bodyPr/>
          <a:lstStyle/>
          <a:p>
            <a:pPr>
              <a:defRPr/>
            </a:pPr>
            <a:fld id="{7AB606FF-5C85-4776-B5A7-97C969A3AE80}" type="slidenum">
              <a:rPr lang="lv-LV" altLang="en-US" smtClean="0"/>
              <a:pPr>
                <a:defRPr/>
              </a:pPr>
              <a:t>6</a:t>
            </a:fld>
            <a:endParaRPr lang="lv-LV" altLang="en-US"/>
          </a:p>
        </p:txBody>
      </p:sp>
    </p:spTree>
    <p:extLst>
      <p:ext uri="{BB962C8B-B14F-4D97-AF65-F5344CB8AC3E}">
        <p14:creationId xmlns:p14="http://schemas.microsoft.com/office/powerpoint/2010/main" val="1806582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66B9E-478C-16D0-0764-8A696AB34E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A6B155-6F0C-CC8D-DBDF-C7F49882A7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DF091-0E4A-049E-348E-69FE1A65BB08}"/>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5730165C-3BBC-1745-B192-4B37FE5F3877}"/>
              </a:ext>
            </a:extLst>
          </p:cNvPr>
          <p:cNvSpPr>
            <a:spLocks noGrp="1"/>
          </p:cNvSpPr>
          <p:nvPr>
            <p:ph type="sldNum" sz="quarter" idx="5"/>
          </p:nvPr>
        </p:nvSpPr>
        <p:spPr/>
        <p:txBody>
          <a:bodyPr/>
          <a:lstStyle/>
          <a:p>
            <a:pPr>
              <a:defRPr/>
            </a:pPr>
            <a:fld id="{7AB606FF-5C85-4776-B5A7-97C969A3AE80}" type="slidenum">
              <a:rPr lang="lv-LV" altLang="en-US" smtClean="0"/>
              <a:pPr>
                <a:defRPr/>
              </a:pPr>
              <a:t>7</a:t>
            </a:fld>
            <a:endParaRPr lang="lv-LV" altLang="en-US"/>
          </a:p>
        </p:txBody>
      </p:sp>
    </p:spTree>
    <p:extLst>
      <p:ext uri="{BB962C8B-B14F-4D97-AF65-F5344CB8AC3E}">
        <p14:creationId xmlns:p14="http://schemas.microsoft.com/office/powerpoint/2010/main" val="4154268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3E602-D7B2-B636-0432-826246A8DA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55BC66-31F9-3E8F-CD9E-AF8F4DABD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BF7270-55F2-6F80-4373-51DE4954BDD0}"/>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34BE4069-710A-E36D-EF56-9A506419BAD7}"/>
              </a:ext>
            </a:extLst>
          </p:cNvPr>
          <p:cNvSpPr>
            <a:spLocks noGrp="1"/>
          </p:cNvSpPr>
          <p:nvPr>
            <p:ph type="sldNum" sz="quarter" idx="5"/>
          </p:nvPr>
        </p:nvSpPr>
        <p:spPr/>
        <p:txBody>
          <a:bodyPr/>
          <a:lstStyle/>
          <a:p>
            <a:pPr>
              <a:defRPr/>
            </a:pPr>
            <a:fld id="{7AB606FF-5C85-4776-B5A7-97C969A3AE80}" type="slidenum">
              <a:rPr lang="lv-LV" altLang="en-US" smtClean="0"/>
              <a:pPr>
                <a:defRPr/>
              </a:pPr>
              <a:t>8</a:t>
            </a:fld>
            <a:endParaRPr lang="lv-LV" altLang="en-US"/>
          </a:p>
        </p:txBody>
      </p:sp>
    </p:spTree>
    <p:extLst>
      <p:ext uri="{BB962C8B-B14F-4D97-AF65-F5344CB8AC3E}">
        <p14:creationId xmlns:p14="http://schemas.microsoft.com/office/powerpoint/2010/main" val="2060714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AC94E-66AC-7D26-1A5F-92CCF29750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045750-7B50-5D24-EC85-7A136CAACF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9E9B33-ADDA-64C8-F81F-AC9DE879B5F7}"/>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7FEA6868-D1B5-2095-0610-74DFA238992D}"/>
              </a:ext>
            </a:extLst>
          </p:cNvPr>
          <p:cNvSpPr>
            <a:spLocks noGrp="1"/>
          </p:cNvSpPr>
          <p:nvPr>
            <p:ph type="sldNum" sz="quarter" idx="5"/>
          </p:nvPr>
        </p:nvSpPr>
        <p:spPr/>
        <p:txBody>
          <a:bodyPr/>
          <a:lstStyle/>
          <a:p>
            <a:pPr>
              <a:defRPr/>
            </a:pPr>
            <a:fld id="{7AB606FF-5C85-4776-B5A7-97C969A3AE80}" type="slidenum">
              <a:rPr lang="lv-LV" altLang="en-US" smtClean="0"/>
              <a:pPr>
                <a:defRPr/>
              </a:pPr>
              <a:t>9</a:t>
            </a:fld>
            <a:endParaRPr lang="lv-LV" altLang="en-US"/>
          </a:p>
        </p:txBody>
      </p:sp>
    </p:spTree>
    <p:extLst>
      <p:ext uri="{BB962C8B-B14F-4D97-AF65-F5344CB8AC3E}">
        <p14:creationId xmlns:p14="http://schemas.microsoft.com/office/powerpoint/2010/main" val="3298666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7BE30-A546-E834-6542-0BC6A8234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2CC7EC-BE1E-88F4-A301-3322269DC1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F4779A-142D-AB26-7520-A2ACC4E32E96}"/>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FE39D908-6712-9DE3-1033-083BD96584A8}"/>
              </a:ext>
            </a:extLst>
          </p:cNvPr>
          <p:cNvSpPr>
            <a:spLocks noGrp="1"/>
          </p:cNvSpPr>
          <p:nvPr>
            <p:ph type="sldNum" sz="quarter" idx="5"/>
          </p:nvPr>
        </p:nvSpPr>
        <p:spPr/>
        <p:txBody>
          <a:bodyPr/>
          <a:lstStyle/>
          <a:p>
            <a:pPr>
              <a:defRPr/>
            </a:pPr>
            <a:fld id="{7AB606FF-5C85-4776-B5A7-97C969A3AE80}" type="slidenum">
              <a:rPr lang="lv-LV" altLang="en-US" smtClean="0"/>
              <a:pPr>
                <a:defRPr/>
              </a:pPr>
              <a:t>10</a:t>
            </a:fld>
            <a:endParaRPr lang="lv-LV" altLang="en-US"/>
          </a:p>
        </p:txBody>
      </p:sp>
    </p:spTree>
    <p:extLst>
      <p:ext uri="{BB962C8B-B14F-4D97-AF65-F5344CB8AC3E}">
        <p14:creationId xmlns:p14="http://schemas.microsoft.com/office/powerpoint/2010/main" val="21366910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F1859F84-9BA6-40FA-87C7-E217126D4BE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D2079750-8135-4C7E-BB10-F1156CB266FF}"/>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pic>
        <p:nvPicPr>
          <p:cNvPr id="7" name="Picture 8">
            <a:extLst>
              <a:ext uri="{FF2B5EF4-FFF2-40B4-BE49-F238E27FC236}">
                <a16:creationId xmlns:a16="http://schemas.microsoft.com/office/drawing/2014/main" id="{29970972-72F0-462B-B643-524381D8C35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471988" y="0"/>
            <a:ext cx="3248025" cy="324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00328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977E38A-715C-B34B-87DA-D3A120CBB983}"/>
              </a:ext>
            </a:extLst>
          </p:cNvPr>
          <p:cNvPicPr>
            <a:picLocks noChangeAspect="1"/>
          </p:cNvPicPr>
          <p:nvPr userDrawn="1"/>
        </p:nvPicPr>
        <p:blipFill>
          <a:blip r:embed="rId2" cstate="print"/>
          <a:srcRect/>
          <a:stretch>
            <a:fillRect/>
          </a:stretch>
        </p:blipFill>
        <p:spPr bwMode="auto">
          <a:xfrm>
            <a:off x="4085235" y="2"/>
            <a:ext cx="4021535" cy="4471196"/>
          </a:xfrm>
          <a:prstGeom prst="rect">
            <a:avLst/>
          </a:prstGeom>
          <a:noFill/>
          <a:ln w="9525">
            <a:noFill/>
            <a:miter lim="800000"/>
            <a:headEnd/>
            <a:tailEnd/>
          </a:ln>
        </p:spPr>
      </p:pic>
      <p:pic>
        <p:nvPicPr>
          <p:cNvPr id="6" name="Picture 7"/>
          <p:cNvPicPr>
            <a:picLocks noChangeAspect="1"/>
          </p:cNvPicPr>
          <p:nvPr userDrawn="1"/>
        </p:nvPicPr>
        <p:blipFill>
          <a:blip r:embed="rId3" cstate="print"/>
          <a:srcRect/>
          <a:stretch>
            <a:fillRect/>
          </a:stretch>
        </p:blipFill>
        <p:spPr bwMode="auto">
          <a:xfrm>
            <a:off x="0" y="6621463"/>
            <a:ext cx="12192000" cy="246063"/>
          </a:xfrm>
          <a:prstGeom prst="rect">
            <a:avLst/>
          </a:prstGeom>
          <a:noFill/>
          <a:ln w="9525">
            <a:noFill/>
            <a:miter lim="800000"/>
            <a:headEnd/>
            <a:tailEnd/>
          </a:ln>
        </p:spPr>
      </p:pic>
      <p:sp>
        <p:nvSpPr>
          <p:cNvPr id="7" name="Title 1"/>
          <p:cNvSpPr txBox="1">
            <a:spLocks/>
          </p:cNvSpPr>
          <p:nvPr userDrawn="1"/>
        </p:nvSpPr>
        <p:spPr>
          <a:xfrm>
            <a:off x="914400" y="4724401"/>
            <a:ext cx="10363200" cy="1036639"/>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763957"/>
            <a:ext cx="10363200" cy="960443"/>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983157"/>
            <a:ext cx="10363200" cy="914400"/>
          </a:xfrm>
        </p:spPr>
        <p:txBody>
          <a:bodyPr>
            <a:normAutofit/>
          </a:bodyPr>
          <a:lstStyle>
            <a:lvl1pPr marL="0" indent="0" algn="ctr">
              <a:buNone/>
              <a:defRPr sz="16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252825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409CE81E-16AF-4C3A-8535-9F996E413AB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0213" y="0"/>
            <a:ext cx="195738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4B7A04B1-8E52-4285-8800-1FC826FE4085}"/>
              </a:ext>
            </a:extLst>
          </p:cNvPr>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265A34F3-5F51-4265-AB5D-50DF95D61578}" type="slidenum">
              <a:rPr lang="en-US" altLang="en-US"/>
              <a:pPr>
                <a:defRPr/>
              </a:pPr>
              <a:t>‹#›</a:t>
            </a:fld>
            <a:endParaRPr lang="en-US" altLang="en-US"/>
          </a:p>
        </p:txBody>
      </p:sp>
    </p:spTree>
    <p:extLst>
      <p:ext uri="{BB962C8B-B14F-4D97-AF65-F5344CB8AC3E}">
        <p14:creationId xmlns:p14="http://schemas.microsoft.com/office/powerpoint/2010/main" val="61703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21A9540C-B417-4C24-A39D-86825A4EB51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3700" y="0"/>
            <a:ext cx="1957388"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735E896B-2DF2-4DCF-AC40-55E1F3E7BC4E}"/>
              </a:ext>
            </a:extLst>
          </p:cNvPr>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CA7FC448-66C2-4543-BD42-C1B696D82F10}" type="slidenum">
              <a:rPr lang="en-US" altLang="en-US"/>
              <a:pPr>
                <a:defRPr/>
              </a:pPr>
              <a:t>‹#›</a:t>
            </a:fld>
            <a:endParaRPr lang="en-US" altLang="en-US"/>
          </a:p>
        </p:txBody>
      </p:sp>
    </p:spTree>
    <p:extLst>
      <p:ext uri="{BB962C8B-B14F-4D97-AF65-F5344CB8AC3E}">
        <p14:creationId xmlns:p14="http://schemas.microsoft.com/office/powerpoint/2010/main" val="1810622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DD59041-0B24-4F13-8DD7-1994B20F766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8800" y="0"/>
            <a:ext cx="1752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A2A54408-EE8D-490F-A792-4132E47D4BFB}"/>
              </a:ext>
            </a:extLst>
          </p:cNvPr>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2CB42F43-3376-44F8-A8AD-CFB01FD37225}" type="slidenum">
              <a:rPr lang="en-US" altLang="en-US"/>
              <a:pPr>
                <a:defRPr/>
              </a:pPr>
              <a:t>‹#›</a:t>
            </a:fld>
            <a:endParaRPr lang="en-US" altLang="en-US"/>
          </a:p>
        </p:txBody>
      </p:sp>
    </p:spTree>
    <p:extLst>
      <p:ext uri="{BB962C8B-B14F-4D97-AF65-F5344CB8AC3E}">
        <p14:creationId xmlns:p14="http://schemas.microsoft.com/office/powerpoint/2010/main" val="1070250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a:extLst>
              <a:ext uri="{FF2B5EF4-FFF2-40B4-BE49-F238E27FC236}">
                <a16:creationId xmlns:a16="http://schemas.microsoft.com/office/drawing/2014/main" id="{F383700A-7736-4875-B2B2-A40140CC2A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875" y="0"/>
            <a:ext cx="1852613" cy="185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D29CEA87-6B27-4844-A6BF-B29453247069}"/>
              </a:ext>
            </a:extLst>
          </p:cNvPr>
          <p:cNvSpPr>
            <a:spLocks noGrp="1"/>
          </p:cNvSpPr>
          <p:nvPr>
            <p:ph type="sldNum" sz="quarter" idx="18"/>
          </p:nvPr>
        </p:nvSpPr>
        <p:spPr>
          <a:xfrm>
            <a:off x="11379200" y="6324600"/>
            <a:ext cx="406400" cy="304800"/>
          </a:xfrm>
        </p:spPr>
        <p:txBody>
          <a:bodyPr/>
          <a:lstStyle>
            <a:lvl1pPr>
              <a:defRPr sz="1000" smtClean="0">
                <a:latin typeface="Verdana" panose="020B0604030504040204" pitchFamily="34" charset="0"/>
              </a:defRPr>
            </a:lvl1pPr>
          </a:lstStyle>
          <a:p>
            <a:pPr>
              <a:defRPr/>
            </a:pPr>
            <a:fld id="{870FD6AF-8508-4B60-B006-8F2244420FEF}" type="slidenum">
              <a:rPr lang="en-US" altLang="en-US"/>
              <a:pPr>
                <a:defRPr/>
              </a:pPr>
              <a:t>‹#›</a:t>
            </a:fld>
            <a:endParaRPr lang="en-US" altLang="en-US"/>
          </a:p>
        </p:txBody>
      </p:sp>
    </p:spTree>
    <p:extLst>
      <p:ext uri="{BB962C8B-B14F-4D97-AF65-F5344CB8AC3E}">
        <p14:creationId xmlns:p14="http://schemas.microsoft.com/office/powerpoint/2010/main" val="2720882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A7F32EA4-A7AC-41F3-BF1A-A4024E10C84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6413" y="0"/>
            <a:ext cx="195738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13AA6592-967C-4C9A-BE6B-B6312B30A856}"/>
              </a:ext>
            </a:extLst>
          </p:cNvPr>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CDC75348-2F52-459B-BB09-1363F28E5362}" type="slidenum">
              <a:rPr lang="en-US" altLang="en-US"/>
              <a:pPr>
                <a:defRPr/>
              </a:pPr>
              <a:t>‹#›</a:t>
            </a:fld>
            <a:endParaRPr lang="en-US" altLang="en-US"/>
          </a:p>
        </p:txBody>
      </p:sp>
    </p:spTree>
    <p:extLst>
      <p:ext uri="{BB962C8B-B14F-4D97-AF65-F5344CB8AC3E}">
        <p14:creationId xmlns:p14="http://schemas.microsoft.com/office/powerpoint/2010/main" val="4203686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AF37212D-23EC-4E7A-B6AB-EF600BC7663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0550" y="0"/>
            <a:ext cx="1957388"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37103614-7713-40A1-A6D8-693939CEA9E8}"/>
              </a:ext>
            </a:extLst>
          </p:cNvPr>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FE63D72B-A22A-4931-8EB5-30FD2531A11D}" type="slidenum">
              <a:rPr lang="en-US" altLang="en-US"/>
              <a:pPr>
                <a:defRPr/>
              </a:pPr>
              <a:t>‹#›</a:t>
            </a:fld>
            <a:endParaRPr lang="en-US" altLang="en-US"/>
          </a:p>
        </p:txBody>
      </p:sp>
    </p:spTree>
    <p:extLst>
      <p:ext uri="{BB962C8B-B14F-4D97-AF65-F5344CB8AC3E}">
        <p14:creationId xmlns:p14="http://schemas.microsoft.com/office/powerpoint/2010/main" val="1306032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41E0CAE-0C5D-47FD-BDC0-274E30A967C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0550" y="0"/>
            <a:ext cx="1957388"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24EB3951-57F2-486C-A06F-9CF0E8C70C17}"/>
              </a:ext>
            </a:extLst>
          </p:cNvPr>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E936049F-1690-42D8-9BAE-FD12FA9C9C44}" type="slidenum">
              <a:rPr lang="en-US" altLang="en-US"/>
              <a:pPr>
                <a:defRPr/>
              </a:pPr>
              <a:t>‹#›</a:t>
            </a:fld>
            <a:endParaRPr lang="en-US" altLang="en-US"/>
          </a:p>
        </p:txBody>
      </p:sp>
    </p:spTree>
    <p:extLst>
      <p:ext uri="{BB962C8B-B14F-4D97-AF65-F5344CB8AC3E}">
        <p14:creationId xmlns:p14="http://schemas.microsoft.com/office/powerpoint/2010/main" val="2981087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F054A1EA-D455-419A-870D-ED8F7BAE584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a:extLst>
              <a:ext uri="{FF2B5EF4-FFF2-40B4-BE49-F238E27FC236}">
                <a16:creationId xmlns:a16="http://schemas.microsoft.com/office/drawing/2014/main" id="{C11FBB06-8E33-4B59-B263-57D6DC36EB9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75150" y="0"/>
            <a:ext cx="3441700" cy="344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386657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6BAA4C1-BE91-4084-AC6A-88120153C46E}"/>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C67E0DFA-7B96-4CBD-87B9-E6EC7B5118CB}"/>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638D81EB-40DB-46C5-91BD-321DA413E008}"/>
              </a:ext>
            </a:extLst>
          </p:cNvPr>
          <p:cNvSpPr>
            <a:spLocks noGrp="1"/>
          </p:cNvSpPr>
          <p:nvPr>
            <p:ph type="dt" sz="half" idx="2"/>
          </p:nvPr>
        </p:nvSpPr>
        <p:spPr>
          <a:xfrm>
            <a:off x="609600" y="6356350"/>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358D81FF-206C-4ED9-9561-C7FFF8096F8A}" type="datetime1">
              <a:rPr lang="en-US"/>
              <a:pPr>
                <a:defRPr/>
              </a:pPr>
              <a:t>7/10/2026</a:t>
            </a:fld>
            <a:endParaRPr lang="en-US"/>
          </a:p>
        </p:txBody>
      </p:sp>
      <p:sp>
        <p:nvSpPr>
          <p:cNvPr id="5" name="Footer Placeholder 4">
            <a:extLst>
              <a:ext uri="{FF2B5EF4-FFF2-40B4-BE49-F238E27FC236}">
                <a16:creationId xmlns:a16="http://schemas.microsoft.com/office/drawing/2014/main" id="{D95DE42C-F9F6-4B16-B4E2-D55E80A5B855}"/>
              </a:ext>
            </a:extLst>
          </p:cNvPr>
          <p:cNvSpPr>
            <a:spLocks noGrp="1"/>
          </p:cNvSpPr>
          <p:nvPr>
            <p:ph type="ftr" sz="quarter" idx="3"/>
          </p:nvPr>
        </p:nvSpPr>
        <p:spPr>
          <a:xfrm>
            <a:off x="4165600" y="6356350"/>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0F53C092-7D9A-402F-9531-ED01E75FEEE6}"/>
              </a:ext>
            </a:extLst>
          </p:cNvPr>
          <p:cNvSpPr>
            <a:spLocks noGrp="1"/>
          </p:cNvSpPr>
          <p:nvPr>
            <p:ph type="sldNum" sz="quarter" idx="4"/>
          </p:nvPr>
        </p:nvSpPr>
        <p:spPr>
          <a:xfrm>
            <a:off x="8737600" y="6356350"/>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smtClean="0">
                <a:solidFill>
                  <a:srgbClr val="898989"/>
                </a:solidFill>
              </a:defRPr>
            </a:lvl1pPr>
          </a:lstStyle>
          <a:p>
            <a:pPr>
              <a:defRPr/>
            </a:pPr>
            <a:fld id="{1D851E0E-A9F9-4CF0-BEB2-82A51B3A299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54" r:id="rId10"/>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9.svg"/></Relationships>
</file>

<file path=ppt/slides/_rels/slide1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30E574B-2E5A-4CBA-A405-4C96EE034C8D}"/>
              </a:ext>
            </a:extLst>
          </p:cNvPr>
          <p:cNvSpPr>
            <a:spLocks noGrp="1"/>
          </p:cNvSpPr>
          <p:nvPr>
            <p:ph type="title"/>
          </p:nvPr>
        </p:nvSpPr>
        <p:spPr>
          <a:xfrm>
            <a:off x="2209800" y="3505200"/>
            <a:ext cx="7772400" cy="960438"/>
          </a:xfrm>
        </p:spPr>
        <p:txBody>
          <a:bodyPr/>
          <a:lstStyle/>
          <a:p>
            <a:br>
              <a:rPr lang="lv-LV" altLang="lv-LV" sz="2600"/>
            </a:br>
            <a:endParaRPr lang="lv-LV" altLang="en-US" sz="2600"/>
          </a:p>
        </p:txBody>
      </p:sp>
      <p:sp>
        <p:nvSpPr>
          <p:cNvPr id="12291" name="Text Placeholder 1">
            <a:extLst>
              <a:ext uri="{FF2B5EF4-FFF2-40B4-BE49-F238E27FC236}">
                <a16:creationId xmlns:a16="http://schemas.microsoft.com/office/drawing/2014/main" id="{57D75720-9005-422E-9048-4FD354545893}"/>
              </a:ext>
            </a:extLst>
          </p:cNvPr>
          <p:cNvSpPr>
            <a:spLocks noGrp="1"/>
          </p:cNvSpPr>
          <p:nvPr>
            <p:ph type="body" sz="quarter" idx="10"/>
          </p:nvPr>
        </p:nvSpPr>
        <p:spPr>
          <a:xfrm>
            <a:off x="914400" y="3190122"/>
            <a:ext cx="10363200" cy="2551031"/>
          </a:xfrm>
        </p:spPr>
        <p:txBody>
          <a:bodyPr>
            <a:noAutofit/>
          </a:bodyPr>
          <a:lstStyle/>
          <a:p>
            <a:pPr>
              <a:spcBef>
                <a:spcPts val="0"/>
              </a:spcBef>
            </a:pPr>
            <a:r>
              <a:rPr lang="lv-LV" altLang="lv-LV" sz="3200" b="1">
                <a:solidFill>
                  <a:srgbClr val="4A773C"/>
                </a:solidFill>
              </a:rPr>
              <a:t>Saistošo noteikumu</a:t>
            </a:r>
          </a:p>
          <a:p>
            <a:pPr>
              <a:spcBef>
                <a:spcPts val="0"/>
              </a:spcBef>
            </a:pPr>
            <a:r>
              <a:rPr lang="lv-LV" altLang="lv-LV" sz="2400">
                <a:solidFill>
                  <a:srgbClr val="4A773C"/>
                </a:solidFill>
              </a:rPr>
              <a:t>par ielu un nekustamo īpašumu nosaukumu, ēku numuru vai nosaukuma plākšņu izvietošanu un noformēšanu</a:t>
            </a:r>
          </a:p>
          <a:p>
            <a:pPr>
              <a:spcBef>
                <a:spcPts val="0"/>
              </a:spcBef>
            </a:pPr>
            <a:r>
              <a:rPr lang="lv-LV" altLang="lv-LV" sz="3200" b="1">
                <a:solidFill>
                  <a:srgbClr val="4A773C"/>
                </a:solidFill>
              </a:rPr>
              <a:t>izdošanas tiesiskais pamatojums</a:t>
            </a:r>
          </a:p>
        </p:txBody>
      </p:sp>
      <p:sp>
        <p:nvSpPr>
          <p:cNvPr id="12292" name="Text Placeholder 2">
            <a:extLst>
              <a:ext uri="{FF2B5EF4-FFF2-40B4-BE49-F238E27FC236}">
                <a16:creationId xmlns:a16="http://schemas.microsoft.com/office/drawing/2014/main" id="{AD8C1586-4FD0-48BA-8B4B-6A533BBEEC67}"/>
              </a:ext>
            </a:extLst>
          </p:cNvPr>
          <p:cNvSpPr>
            <a:spLocks noGrp="1"/>
          </p:cNvSpPr>
          <p:nvPr>
            <p:ph type="body" sz="quarter" idx="11"/>
          </p:nvPr>
        </p:nvSpPr>
        <p:spPr>
          <a:xfrm>
            <a:off x="914400" y="5958038"/>
            <a:ext cx="10363200" cy="616933"/>
          </a:xfrm>
        </p:spPr>
        <p:txBody>
          <a:bodyPr>
            <a:normAutofit/>
          </a:bodyPr>
          <a:lstStyle/>
          <a:p>
            <a:r>
              <a:rPr lang="lv-LV" altLang="lv-LV"/>
              <a:t>Rīgā</a:t>
            </a:r>
          </a:p>
          <a:p>
            <a:r>
              <a:rPr lang="lv-LV" altLang="lv-LV"/>
              <a:t>2024. gada 21. martā</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B1A23-91A8-AD06-9034-2A4DECA575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476E6D-2560-584D-0A72-F18B75C083A1}"/>
              </a:ext>
            </a:extLst>
          </p:cNvPr>
          <p:cNvSpPr>
            <a:spLocks noGrp="1"/>
          </p:cNvSpPr>
          <p:nvPr>
            <p:ph type="title"/>
          </p:nvPr>
        </p:nvSpPr>
        <p:spPr/>
        <p:txBody>
          <a:bodyPr>
            <a:normAutofit/>
          </a:bodyPr>
          <a:lstStyle/>
          <a:p>
            <a:pPr algn="ctr"/>
            <a:r>
              <a:rPr lang="lv-LV">
                <a:solidFill>
                  <a:srgbClr val="4A773C"/>
                </a:solidFill>
              </a:rPr>
              <a:t>Risinājums</a:t>
            </a:r>
          </a:p>
        </p:txBody>
      </p:sp>
      <p:sp>
        <p:nvSpPr>
          <p:cNvPr id="3" name="Content Placeholder 2">
            <a:extLst>
              <a:ext uri="{FF2B5EF4-FFF2-40B4-BE49-F238E27FC236}">
                <a16:creationId xmlns:a16="http://schemas.microsoft.com/office/drawing/2014/main" id="{AB57DB0B-C5E8-9850-5C46-8367BBA1966B}"/>
              </a:ext>
            </a:extLst>
          </p:cNvPr>
          <p:cNvSpPr>
            <a:spLocks noGrp="1"/>
          </p:cNvSpPr>
          <p:nvPr>
            <p:ph idx="1"/>
          </p:nvPr>
        </p:nvSpPr>
        <p:spPr>
          <a:xfrm>
            <a:off x="2849078" y="1042587"/>
            <a:ext cx="8733322" cy="5042019"/>
          </a:xfrm>
        </p:spPr>
        <p:txBody>
          <a:bodyPr>
            <a:noAutofit/>
          </a:bodyPr>
          <a:lstStyle/>
          <a:p>
            <a:pPr algn="just"/>
            <a:r>
              <a:rPr lang="lv-LV" sz="1800" b="1">
                <a:latin typeface="Arial" panose="020B0604020202020204" pitchFamily="34" charset="0"/>
                <a:cs typeface="Arial" panose="020B0604020202020204" pitchFamily="34" charset="0"/>
              </a:rPr>
              <a:t>Izdošanas tiesiskais pamatojums: </a:t>
            </a:r>
            <a:r>
              <a:rPr lang="lv-LV" sz="1800" b="1">
                <a:solidFill>
                  <a:srgbClr val="4A773C"/>
                </a:solidFill>
                <a:latin typeface="Arial" panose="020B0604020202020204" pitchFamily="34" charset="0"/>
                <a:cs typeface="Arial" panose="020B0604020202020204" pitchFamily="34" charset="0"/>
              </a:rPr>
              <a:t>Pašvaldību likuma 44. panta otrā daļa</a:t>
            </a:r>
          </a:p>
          <a:p>
            <a:pPr algn="just"/>
            <a:r>
              <a:rPr lang="lv-LV" sz="1800">
                <a:latin typeface="Arial" panose="020B0604020202020204" pitchFamily="34" charset="0"/>
                <a:cs typeface="Arial" panose="020B0604020202020204" pitchFamily="34" charset="0"/>
              </a:rPr>
              <a:t>Dome var izdot saistošos noteikumus, lai </a:t>
            </a:r>
            <a:r>
              <a:rPr lang="lv-LV" sz="1800" b="1">
                <a:solidFill>
                  <a:srgbClr val="4A773C"/>
                </a:solidFill>
                <a:latin typeface="Arial" panose="020B0604020202020204" pitchFamily="34" charset="0"/>
                <a:cs typeface="Arial" panose="020B0604020202020204" pitchFamily="34" charset="0"/>
              </a:rPr>
              <a:t>nodrošinātu pašvaldības autonomo funkciju (Pašvaldību likuma 4. panta pirmā daļa)</a:t>
            </a:r>
            <a:r>
              <a:rPr lang="lv-LV" sz="1800">
                <a:latin typeface="Arial" panose="020B0604020202020204" pitchFamily="34" charset="0"/>
                <a:cs typeface="Arial" panose="020B0604020202020204" pitchFamily="34" charset="0"/>
              </a:rPr>
              <a:t> un brīvprātīgo iniciatīvu izpildi, ievērojot likumos vai Ministru kabineta noteikumos paredzēto funkciju izpildes kārtību</a:t>
            </a:r>
          </a:p>
          <a:p>
            <a:pPr algn="just"/>
            <a:endParaRPr lang="lv-LV" sz="1800">
              <a:latin typeface="Arial" panose="020B0604020202020204" pitchFamily="34" charset="0"/>
              <a:cs typeface="Arial" panose="020B0604020202020204" pitchFamily="34" charset="0"/>
            </a:endParaRPr>
          </a:p>
          <a:p>
            <a:pPr algn="just"/>
            <a:r>
              <a:rPr lang="lv-LV" sz="1800" b="1">
                <a:latin typeface="Arial" panose="020B0604020202020204" pitchFamily="34" charset="0"/>
                <a:cs typeface="Arial" panose="020B0604020202020204" pitchFamily="34" charset="0"/>
              </a:rPr>
              <a:t>SN prasību izpildes nodrošināšana: </a:t>
            </a:r>
            <a:r>
              <a:rPr lang="lv-LV" sz="1800" b="1">
                <a:solidFill>
                  <a:srgbClr val="4A773C"/>
                </a:solidFill>
                <a:latin typeface="Arial" panose="020B0604020202020204" pitchFamily="34" charset="0"/>
                <a:cs typeface="Arial" panose="020B0604020202020204" pitchFamily="34" charset="0"/>
              </a:rPr>
              <a:t>administratīvais process (APL):</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tiesiskus pienākumus uzliekošs administratīvais akts</a:t>
            </a:r>
          </a:p>
          <a:p>
            <a:pPr marL="285750" indent="-285750" algn="just">
              <a:buFont typeface="Wingdings" panose="05000000000000000000" pitchFamily="2" charset="2"/>
              <a:buChar char="Ø"/>
            </a:pPr>
            <a:r>
              <a:rPr lang="lv-LV" sz="1800" b="1">
                <a:latin typeface="Arial" panose="020B0604020202020204" pitchFamily="34" charset="0"/>
                <a:cs typeface="Arial" panose="020B0604020202020204" pitchFamily="34" charset="0"/>
              </a:rPr>
              <a:t>piespiedu nauda</a:t>
            </a:r>
          </a:p>
          <a:p>
            <a:pPr marL="285750" indent="-285750" algn="just">
              <a:buFont typeface="Wingdings" panose="05000000000000000000" pitchFamily="2" charset="2"/>
              <a:buChar char="Ø"/>
            </a:pPr>
            <a:r>
              <a:rPr lang="lv-LV" sz="1800" err="1">
                <a:latin typeface="Arial" panose="020B0604020202020204" pitchFamily="34" charset="0"/>
                <a:cs typeface="Arial" panose="020B0604020202020204" pitchFamily="34" charset="0"/>
              </a:rPr>
              <a:t>aizvietotājizpilde</a:t>
            </a:r>
            <a:endParaRPr lang="lv-LV" sz="1800">
              <a:latin typeface="Arial" panose="020B0604020202020204" pitchFamily="34" charset="0"/>
              <a:cs typeface="Arial" panose="020B0604020202020204" pitchFamily="34" charset="0"/>
            </a:endParaRPr>
          </a:p>
          <a:p>
            <a:pPr algn="just"/>
            <a:endParaRPr lang="lv-LV" sz="1800">
              <a:latin typeface="Arial" panose="020B0604020202020204" pitchFamily="34" charset="0"/>
              <a:cs typeface="Arial" panose="020B0604020202020204" pitchFamily="34" charset="0"/>
            </a:endParaRPr>
          </a:p>
          <a:p>
            <a:pPr algn="just"/>
            <a:r>
              <a:rPr lang="lv-LV" sz="1800" b="1">
                <a:latin typeface="Arial" panose="020B0604020202020204" pitchFamily="34" charset="0"/>
                <a:cs typeface="Arial" panose="020B0604020202020204" pitchFamily="34" charset="0"/>
              </a:rPr>
              <a:t>Pamatojums: </a:t>
            </a:r>
            <a:r>
              <a:rPr lang="lv-LV" sz="1800" b="1">
                <a:solidFill>
                  <a:srgbClr val="4A773C"/>
                </a:solidFill>
                <a:latin typeface="Arial" panose="020B0604020202020204" pitchFamily="34" charset="0"/>
                <a:cs typeface="Arial" panose="020B0604020202020204" pitchFamily="34" charset="0"/>
              </a:rPr>
              <a:t>Pašvaldību likuma 44. panta trešā daļa</a:t>
            </a:r>
          </a:p>
          <a:p>
            <a:pPr algn="just"/>
            <a:r>
              <a:rPr lang="lv-LV" sz="1800">
                <a:solidFill>
                  <a:srgbClr val="000000"/>
                </a:solidFill>
                <a:latin typeface="Arial" panose="020B0604020202020204" pitchFamily="34" charset="0"/>
                <a:ea typeface="Calibri" panose="020F0502020204030204" pitchFamily="34" charset="0"/>
                <a:cs typeface="Arial" panose="020B0604020202020204" pitchFamily="34" charset="0"/>
              </a:rPr>
              <a:t>S</a:t>
            </a:r>
            <a:r>
              <a:rPr lang="lv-LV" sz="1800">
                <a:solidFill>
                  <a:srgbClr val="000000"/>
                </a:solidFill>
                <a:effectLst/>
                <a:latin typeface="Arial" panose="020B0604020202020204" pitchFamily="34" charset="0"/>
                <a:ea typeface="Calibri" panose="020F0502020204030204" pitchFamily="34" charset="0"/>
                <a:cs typeface="Arial" panose="020B0604020202020204" pitchFamily="34" charset="0"/>
              </a:rPr>
              <a:t>aistošajos noteikumos, kas nodrošina pašvaldības autonomo funkciju izpildi, var paredzēt pašvaldības tiesības izdot tiesiskus pienākumus nosakošus administratīvos aktus, ciktāl tie nepieciešami saistošajos noteikumos ietverto normu īstenošanai</a:t>
            </a:r>
            <a:endParaRPr lang="lv-LV" sz="1800">
              <a:effectLst/>
              <a:latin typeface="Arial" panose="020B0604020202020204" pitchFamily="34" charset="0"/>
              <a:ea typeface="Calibri" panose="020F0502020204030204" pitchFamily="34" charset="0"/>
              <a:cs typeface="Arial" panose="020B0604020202020204" pitchFamily="34" charset="0"/>
            </a:endParaRPr>
          </a:p>
          <a:p>
            <a:pPr algn="just"/>
            <a:endParaRPr lang="lv-LV" sz="1800" b="1">
              <a:solidFill>
                <a:srgbClr val="4A773C"/>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C1EAB5C2-07F8-B99F-8540-4C59BA342002}"/>
              </a:ext>
            </a:extLst>
          </p:cNvPr>
          <p:cNvSpPr>
            <a:spLocks noGrp="1"/>
          </p:cNvSpPr>
          <p:nvPr>
            <p:ph type="sldNum" sz="quarter" idx="13"/>
          </p:nvPr>
        </p:nvSpPr>
        <p:spPr/>
        <p:txBody>
          <a:bodyPr/>
          <a:lstStyle/>
          <a:p>
            <a:pPr>
              <a:defRPr/>
            </a:pPr>
            <a:fld id="{265A34F3-5F51-4265-AB5D-50DF95D61578}" type="slidenum">
              <a:rPr lang="en-US" altLang="en-US" smtClean="0"/>
              <a:pPr>
                <a:defRPr/>
              </a:pPr>
              <a:t>10</a:t>
            </a:fld>
            <a:endParaRPr lang="en-US" altLang="en-US"/>
          </a:p>
        </p:txBody>
      </p:sp>
      <p:pic>
        <p:nvPicPr>
          <p:cNvPr id="7" name="Graphic 6" descr="Group brainstorm with solid fill">
            <a:extLst>
              <a:ext uri="{FF2B5EF4-FFF2-40B4-BE49-F238E27FC236}">
                <a16:creationId xmlns:a16="http://schemas.microsoft.com/office/drawing/2014/main" id="{054E1328-6383-E4FD-2187-06924801A58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4025" y="2667958"/>
            <a:ext cx="1522084" cy="1522084"/>
          </a:xfrm>
          <a:prstGeom prst="rect">
            <a:avLst/>
          </a:prstGeom>
        </p:spPr>
      </p:pic>
    </p:spTree>
    <p:extLst>
      <p:ext uri="{BB962C8B-B14F-4D97-AF65-F5344CB8AC3E}">
        <p14:creationId xmlns:p14="http://schemas.microsoft.com/office/powerpoint/2010/main" val="717436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A8C57-62BA-0171-FEC5-72A892B3AD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3FB72F-075B-8B25-A9FA-F51EFFD51CD2}"/>
              </a:ext>
            </a:extLst>
          </p:cNvPr>
          <p:cNvSpPr>
            <a:spLocks noGrp="1"/>
          </p:cNvSpPr>
          <p:nvPr>
            <p:ph type="title"/>
          </p:nvPr>
        </p:nvSpPr>
        <p:spPr/>
        <p:txBody>
          <a:bodyPr>
            <a:normAutofit/>
          </a:bodyPr>
          <a:lstStyle/>
          <a:p>
            <a:pPr algn="ctr"/>
            <a:r>
              <a:rPr lang="lv-LV">
                <a:solidFill>
                  <a:srgbClr val="4A773C"/>
                </a:solidFill>
              </a:rPr>
              <a:t>Risinājums</a:t>
            </a:r>
          </a:p>
        </p:txBody>
      </p:sp>
      <p:sp>
        <p:nvSpPr>
          <p:cNvPr id="3" name="Content Placeholder 2">
            <a:extLst>
              <a:ext uri="{FF2B5EF4-FFF2-40B4-BE49-F238E27FC236}">
                <a16:creationId xmlns:a16="http://schemas.microsoft.com/office/drawing/2014/main" id="{48B1BEF4-4139-FD8F-BE16-973B641C8CA3}"/>
              </a:ext>
            </a:extLst>
          </p:cNvPr>
          <p:cNvSpPr>
            <a:spLocks noGrp="1"/>
          </p:cNvSpPr>
          <p:nvPr>
            <p:ph idx="1"/>
          </p:nvPr>
        </p:nvSpPr>
        <p:spPr>
          <a:xfrm>
            <a:off x="2849078" y="1142999"/>
            <a:ext cx="8733322" cy="4571999"/>
          </a:xfrm>
        </p:spPr>
        <p:txBody>
          <a:bodyPr>
            <a:noAutofit/>
          </a:bodyPr>
          <a:lstStyle/>
          <a:p>
            <a:pPr algn="just"/>
            <a:r>
              <a:rPr lang="lv-LV" sz="1800" b="1">
                <a:latin typeface="Arial" panose="020B0604020202020204" pitchFamily="34" charset="0"/>
                <a:cs typeface="Arial" panose="020B0604020202020204" pitchFamily="34" charset="0"/>
              </a:rPr>
              <a:t>Izdošanas tiesiskais pamatojums:</a:t>
            </a:r>
          </a:p>
          <a:p>
            <a:pPr algn="just"/>
            <a:r>
              <a:rPr lang="lv-LV" sz="1800" b="1">
                <a:solidFill>
                  <a:srgbClr val="4A773C"/>
                </a:solidFill>
                <a:latin typeface="Arial" panose="020B0604020202020204" pitchFamily="34" charset="0"/>
                <a:cs typeface="Arial" panose="020B0604020202020204" pitchFamily="34" charset="0"/>
              </a:rPr>
              <a:t>Pašvaldību likuma 45. panta pirmās daļas 3. punkts</a:t>
            </a:r>
          </a:p>
          <a:p>
            <a:pPr algn="just"/>
            <a:endParaRPr lang="lv-LV" sz="1800">
              <a:latin typeface="Arial" panose="020B0604020202020204" pitchFamily="34" charset="0"/>
              <a:cs typeface="Arial" panose="020B0604020202020204" pitchFamily="34" charset="0"/>
            </a:endParaRPr>
          </a:p>
          <a:p>
            <a:pPr algn="just"/>
            <a:r>
              <a:rPr lang="lv-LV" sz="1800">
                <a:latin typeface="Arial" panose="020B0604020202020204" pitchFamily="34" charset="0"/>
                <a:cs typeface="Arial" panose="020B0604020202020204" pitchFamily="34" charset="0"/>
              </a:rPr>
              <a:t>Saistošie noteikumi </a:t>
            </a:r>
            <a:r>
              <a:rPr lang="lv-LV" sz="1800" b="1">
                <a:latin typeface="Arial" panose="020B0604020202020204" pitchFamily="34" charset="0"/>
                <a:cs typeface="Arial" panose="020B0604020202020204" pitchFamily="34" charset="0"/>
              </a:rPr>
              <a:t>nav atzīstami par prettiesiskiem </a:t>
            </a:r>
            <a:r>
              <a:rPr lang="lv-LV" sz="1800">
                <a:latin typeface="Arial" panose="020B0604020202020204" pitchFamily="34" charset="0"/>
                <a:cs typeface="Arial" panose="020B0604020202020204" pitchFamily="34" charset="0"/>
              </a:rPr>
              <a:t>izdošanas tiesiskā pamatojuma dēļ, ja </a:t>
            </a:r>
            <a:r>
              <a:rPr lang="lv-LV" sz="1800" b="1">
                <a:latin typeface="Arial" panose="020B0604020202020204" pitchFamily="34" charset="0"/>
                <a:cs typeface="Arial" panose="020B0604020202020204" pitchFamily="34" charset="0"/>
              </a:rPr>
              <a:t>tiek ievēroti </a:t>
            </a:r>
            <a:r>
              <a:rPr lang="lv-LV" sz="1800">
                <a:latin typeface="Arial" panose="020B0604020202020204" pitchFamily="34" charset="0"/>
                <a:cs typeface="Arial" panose="020B0604020202020204" pitchFamily="34" charset="0"/>
              </a:rPr>
              <a:t>citi</a:t>
            </a:r>
            <a:r>
              <a:rPr lang="lv-LV" sz="1800" b="1">
                <a:latin typeface="Arial" panose="020B0604020202020204" pitchFamily="34" charset="0"/>
                <a:cs typeface="Arial" panose="020B0604020202020204" pitchFamily="34" charset="0"/>
              </a:rPr>
              <a:t> kritēriji</a:t>
            </a:r>
            <a:r>
              <a:rPr lang="lv-LV" sz="180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nav paredzēta administratīvā atbildība </a:t>
            </a:r>
            <a:r>
              <a:rPr lang="lv-LV" sz="1800">
                <a:latin typeface="Arial" panose="020B0604020202020204" pitchFamily="34" charset="0"/>
                <a:cs typeface="Arial" panose="020B0604020202020204" pitchFamily="34" charset="0"/>
              </a:rPr>
              <a:t>(izdošanas tiesiskais pamatojums pats par sevi nav kritērijs administratīvās atbildības paredzēšanai)</a:t>
            </a:r>
          </a:p>
          <a:p>
            <a:pPr marL="285750" indent="-285750" algn="just">
              <a:buFont typeface="Wingdings" panose="05000000000000000000" pitchFamily="2" charset="2"/>
              <a:buChar char="Ø"/>
            </a:pPr>
            <a:r>
              <a:rPr lang="lv-LV" sz="1800">
                <a:latin typeface="Arial" panose="020B0604020202020204" pitchFamily="34" charset="0"/>
                <a:cs typeface="Arial" panose="020B0604020202020204" pitchFamily="34" charset="0"/>
              </a:rPr>
              <a:t>paskaidrojuma rakstā iekļauta norāde, ka administratīvā atbildība nav nepieciešama vai nav pieļaujama</a:t>
            </a:r>
          </a:p>
          <a:p>
            <a:pPr algn="just"/>
            <a:endParaRPr lang="lv-LV" sz="1800">
              <a:latin typeface="Arial" panose="020B0604020202020204" pitchFamily="34" charset="0"/>
              <a:cs typeface="Arial" panose="020B0604020202020204" pitchFamily="34" charset="0"/>
            </a:endParaRPr>
          </a:p>
          <a:p>
            <a:pPr algn="just"/>
            <a:r>
              <a:rPr lang="lv-LV" sz="1800" b="1">
                <a:latin typeface="Arial" panose="020B0604020202020204" pitchFamily="34" charset="0"/>
                <a:cs typeface="Arial" panose="020B0604020202020204" pitchFamily="34" charset="0"/>
              </a:rPr>
              <a:t>Arī SN par adresācijas objektu apzīmēšanu, kuru izdošanas tiesiskajā pamatojumā norādīts Pašvaldību likuma 45. panta pirmās daļas 3. punkts, </a:t>
            </a:r>
            <a:r>
              <a:rPr lang="lv-LV" sz="1800" b="1">
                <a:solidFill>
                  <a:srgbClr val="4A773C"/>
                </a:solidFill>
                <a:latin typeface="Arial" panose="020B0604020202020204" pitchFamily="34" charset="0"/>
                <a:cs typeface="Arial" panose="020B0604020202020204" pitchFamily="34" charset="0"/>
              </a:rPr>
              <a:t>prasību izpildi pašvaldībai ir tiesības nodrošināt administratīvā procesa ietvaros</a:t>
            </a:r>
          </a:p>
          <a:p>
            <a:pPr algn="just"/>
            <a:endParaRPr lang="lv-LV" sz="1800" b="1">
              <a:solidFill>
                <a:srgbClr val="4A773C"/>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6CBDFB5A-9C18-8DC9-4A7C-BB45A50CB945}"/>
              </a:ext>
            </a:extLst>
          </p:cNvPr>
          <p:cNvSpPr>
            <a:spLocks noGrp="1"/>
          </p:cNvSpPr>
          <p:nvPr>
            <p:ph type="sldNum" sz="quarter" idx="13"/>
          </p:nvPr>
        </p:nvSpPr>
        <p:spPr/>
        <p:txBody>
          <a:bodyPr/>
          <a:lstStyle/>
          <a:p>
            <a:pPr>
              <a:defRPr/>
            </a:pPr>
            <a:fld id="{265A34F3-5F51-4265-AB5D-50DF95D61578}" type="slidenum">
              <a:rPr lang="en-US" altLang="en-US" smtClean="0"/>
              <a:pPr>
                <a:defRPr/>
              </a:pPr>
              <a:t>11</a:t>
            </a:fld>
            <a:endParaRPr lang="en-US" altLang="en-US"/>
          </a:p>
        </p:txBody>
      </p:sp>
      <p:pic>
        <p:nvPicPr>
          <p:cNvPr id="9" name="Graphic 8" descr="Exclamation mark with solid fill">
            <a:extLst>
              <a:ext uri="{FF2B5EF4-FFF2-40B4-BE49-F238E27FC236}">
                <a16:creationId xmlns:a16="http://schemas.microsoft.com/office/drawing/2014/main" id="{02AD64EA-AD3C-22B2-54CC-0AF660FC8A9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89746" y="4448067"/>
            <a:ext cx="665974" cy="665974"/>
          </a:xfrm>
          <a:prstGeom prst="rect">
            <a:avLst/>
          </a:prstGeom>
        </p:spPr>
      </p:pic>
      <p:pic>
        <p:nvPicPr>
          <p:cNvPr id="13" name="Graphic 12" descr="Swipe Gesture with solid fill">
            <a:extLst>
              <a:ext uri="{FF2B5EF4-FFF2-40B4-BE49-F238E27FC236}">
                <a16:creationId xmlns:a16="http://schemas.microsoft.com/office/drawing/2014/main" id="{16D9953D-89E8-1917-2257-2E57CBA3E02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3632" y="2803021"/>
            <a:ext cx="1211183" cy="1211183"/>
          </a:xfrm>
          <a:prstGeom prst="rect">
            <a:avLst/>
          </a:prstGeom>
        </p:spPr>
      </p:pic>
    </p:spTree>
    <p:extLst>
      <p:ext uri="{BB962C8B-B14F-4D97-AF65-F5344CB8AC3E}">
        <p14:creationId xmlns:p14="http://schemas.microsoft.com/office/powerpoint/2010/main" val="180292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FD32A-E97E-D7DE-5615-0B26ADF39D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4E9796-7E49-958A-75A5-C02455DA2469}"/>
              </a:ext>
            </a:extLst>
          </p:cNvPr>
          <p:cNvSpPr>
            <a:spLocks noGrp="1"/>
          </p:cNvSpPr>
          <p:nvPr>
            <p:ph type="title"/>
          </p:nvPr>
        </p:nvSpPr>
        <p:spPr/>
        <p:txBody>
          <a:bodyPr>
            <a:normAutofit/>
          </a:bodyPr>
          <a:lstStyle/>
          <a:p>
            <a:pPr algn="ctr"/>
            <a:r>
              <a:rPr lang="lv-LV">
                <a:solidFill>
                  <a:srgbClr val="4A773C"/>
                </a:solidFill>
              </a:rPr>
              <a:t>Jautājumi</a:t>
            </a:r>
          </a:p>
        </p:txBody>
      </p:sp>
      <p:sp>
        <p:nvSpPr>
          <p:cNvPr id="3" name="Content Placeholder 2">
            <a:extLst>
              <a:ext uri="{FF2B5EF4-FFF2-40B4-BE49-F238E27FC236}">
                <a16:creationId xmlns:a16="http://schemas.microsoft.com/office/drawing/2014/main" id="{58C22944-84D4-3A68-28ED-86EB022E5967}"/>
              </a:ext>
            </a:extLst>
          </p:cNvPr>
          <p:cNvSpPr>
            <a:spLocks noGrp="1"/>
          </p:cNvSpPr>
          <p:nvPr>
            <p:ph idx="1"/>
          </p:nvPr>
        </p:nvSpPr>
        <p:spPr>
          <a:xfrm>
            <a:off x="2849078" y="1142999"/>
            <a:ext cx="8733322" cy="4571999"/>
          </a:xfrm>
        </p:spPr>
        <p:txBody>
          <a:bodyPr>
            <a:noAutofit/>
          </a:bodyPr>
          <a:lstStyle/>
          <a:p>
            <a:pPr algn="just"/>
            <a:r>
              <a:rPr lang="lv-LV" sz="1800" b="1">
                <a:solidFill>
                  <a:srgbClr val="4A773C"/>
                </a:solidFill>
                <a:latin typeface="Arial" panose="020B0604020202020204" pitchFamily="34" charset="0"/>
                <a:cs typeface="Arial" panose="020B0604020202020204" pitchFamily="34" charset="0"/>
              </a:rPr>
              <a:t>Vai ir kādi normatīvie akti, ar kuriem ir uzliek par pienākumu dzīvojamo māju pārvaldniekiem, valdītājiem nodrošināt dzīvojamo māju ieejas ārdurvis ar numerāciju, norādot, kādi dzīvokļi ir esošajā kāpņu telpā?</a:t>
            </a:r>
          </a:p>
          <a:p>
            <a:pPr algn="just"/>
            <a:endParaRPr lang="lv-LV" sz="1800" b="1">
              <a:solidFill>
                <a:srgbClr val="4A773C"/>
              </a:solidFill>
              <a:latin typeface="Arial" panose="020B0604020202020204" pitchFamily="34" charset="0"/>
              <a:cs typeface="Arial" panose="020B0604020202020204" pitchFamily="34" charset="0"/>
            </a:endParaRPr>
          </a:p>
          <a:p>
            <a:pPr algn="just"/>
            <a:r>
              <a:rPr lang="lv-LV" sz="1800" b="1">
                <a:latin typeface="Arial" panose="020B0604020202020204" pitchFamily="34" charset="0"/>
                <a:cs typeface="Arial" panose="020B0604020202020204" pitchFamily="34" charset="0"/>
              </a:rPr>
              <a:t>Likumos vai Ministru kabineta noteikumos šāds dzīvojamo māju pārvaldniekiem saistošs pienākums nav noteikts.</a:t>
            </a:r>
          </a:p>
          <a:p>
            <a:pPr algn="just"/>
            <a:r>
              <a:rPr lang="lv-LV" sz="1800">
                <a:latin typeface="Arial" panose="020B0604020202020204" pitchFamily="34" charset="0"/>
                <a:cs typeface="Arial" panose="020B0604020202020204" pitchFamily="34" charset="0"/>
              </a:rPr>
              <a:t>Obligāti veicamās dzīvojamās mājas pārvaldīšanas darbības ir noteiktas Dzīvojamo māju pārvaldīšanas likuma 6. panta otrajā daļā.</a:t>
            </a:r>
          </a:p>
          <a:p>
            <a:pPr algn="just"/>
            <a:endParaRPr lang="lv-LV" sz="1800">
              <a:latin typeface="Arial" panose="020B0604020202020204" pitchFamily="34" charset="0"/>
              <a:cs typeface="Arial" panose="020B0604020202020204" pitchFamily="34" charset="0"/>
            </a:endParaRPr>
          </a:p>
          <a:p>
            <a:pPr algn="just"/>
            <a:r>
              <a:rPr lang="lv-LV" sz="1800">
                <a:latin typeface="Arial" panose="020B0604020202020204" pitchFamily="34" charset="0"/>
                <a:cs typeface="Arial" panose="020B0604020202020204" pitchFamily="34" charset="0"/>
              </a:rPr>
              <a:t>Praksē </a:t>
            </a:r>
            <a:r>
              <a:rPr lang="lv-LV" sz="1800" b="1">
                <a:latin typeface="Arial" panose="020B0604020202020204" pitchFamily="34" charset="0"/>
                <a:cs typeface="Arial" panose="020B0604020202020204" pitchFamily="34" charset="0"/>
              </a:rPr>
              <a:t>pašvaldības prasību </a:t>
            </a:r>
            <a:r>
              <a:rPr lang="lv-LV" sz="1800">
                <a:latin typeface="Arial" panose="020B0604020202020204" pitchFamily="34" charset="0"/>
                <a:cs typeface="Arial" panose="020B0604020202020204" pitchFamily="34" charset="0"/>
              </a:rPr>
              <a:t>nodrošināt daudzdzīvokļu dzīvojamo māju ārdurvis ar numerāciju </a:t>
            </a:r>
            <a:r>
              <a:rPr lang="lv-LV" sz="1800" b="1">
                <a:latin typeface="Arial" panose="020B0604020202020204" pitchFamily="34" charset="0"/>
                <a:cs typeface="Arial" panose="020B0604020202020204" pitchFamily="34" charset="0"/>
              </a:rPr>
              <a:t>iekļauj saistošajos noteikumos par adresācijas objektu apzīmēšanu</a:t>
            </a:r>
            <a:r>
              <a:rPr lang="lv-LV" sz="1800">
                <a:latin typeface="Arial" panose="020B0604020202020204" pitchFamily="34" charset="0"/>
                <a:cs typeface="Arial" panose="020B0604020202020204" pitchFamily="34" charset="0"/>
              </a:rPr>
              <a:t>. Ministrijas ieskatā, tā ir samērīga prasība, jo nepieciešamības gadījumā (atsaucoties, piemēram, uz iepriekšminēto par operatīvo dienestu iespēju maksimāli īsā laika periodā ierasties precīzā adresē) nodrošina iespēju orientēties daudzdzīvokļu dzīvojamā mājā ietilpstošo dzīvokļu izvietojumā.</a:t>
            </a:r>
          </a:p>
          <a:p>
            <a:pPr algn="just"/>
            <a:endParaRPr lang="lv-LV" sz="180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B23D29E2-E923-6297-067B-A26899DE2CAA}"/>
              </a:ext>
            </a:extLst>
          </p:cNvPr>
          <p:cNvSpPr>
            <a:spLocks noGrp="1"/>
          </p:cNvSpPr>
          <p:nvPr>
            <p:ph type="sldNum" sz="quarter" idx="13"/>
          </p:nvPr>
        </p:nvSpPr>
        <p:spPr/>
        <p:txBody>
          <a:bodyPr/>
          <a:lstStyle/>
          <a:p>
            <a:pPr>
              <a:defRPr/>
            </a:pPr>
            <a:fld id="{265A34F3-5F51-4265-AB5D-50DF95D61578}" type="slidenum">
              <a:rPr lang="en-US" altLang="en-US" smtClean="0"/>
              <a:pPr>
                <a:defRPr/>
              </a:pPr>
              <a:t>12</a:t>
            </a:fld>
            <a:endParaRPr lang="en-US" altLang="en-US"/>
          </a:p>
        </p:txBody>
      </p:sp>
      <p:pic>
        <p:nvPicPr>
          <p:cNvPr id="13" name="Graphic 12" descr="Badge 1 with solid fill">
            <a:extLst>
              <a:ext uri="{FF2B5EF4-FFF2-40B4-BE49-F238E27FC236}">
                <a16:creationId xmlns:a16="http://schemas.microsoft.com/office/drawing/2014/main" id="{E58EC79E-85E9-8963-AB52-0184A57F04F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27480" y="3036869"/>
            <a:ext cx="914400" cy="914400"/>
          </a:xfrm>
          <a:prstGeom prst="rect">
            <a:avLst/>
          </a:prstGeom>
        </p:spPr>
      </p:pic>
    </p:spTree>
    <p:extLst>
      <p:ext uri="{BB962C8B-B14F-4D97-AF65-F5344CB8AC3E}">
        <p14:creationId xmlns:p14="http://schemas.microsoft.com/office/powerpoint/2010/main" val="384344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75492-C715-1EE7-BE41-2EDA3359FB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34B0D3-C542-2B8D-65DC-D0E2370A4535}"/>
              </a:ext>
            </a:extLst>
          </p:cNvPr>
          <p:cNvSpPr>
            <a:spLocks noGrp="1"/>
          </p:cNvSpPr>
          <p:nvPr>
            <p:ph type="title"/>
          </p:nvPr>
        </p:nvSpPr>
        <p:spPr/>
        <p:txBody>
          <a:bodyPr>
            <a:normAutofit/>
          </a:bodyPr>
          <a:lstStyle/>
          <a:p>
            <a:pPr algn="ctr"/>
            <a:r>
              <a:rPr lang="lv-LV">
                <a:solidFill>
                  <a:srgbClr val="4A773C"/>
                </a:solidFill>
              </a:rPr>
              <a:t>Jautājumi</a:t>
            </a:r>
          </a:p>
        </p:txBody>
      </p:sp>
      <p:sp>
        <p:nvSpPr>
          <p:cNvPr id="3" name="Content Placeholder 2">
            <a:extLst>
              <a:ext uri="{FF2B5EF4-FFF2-40B4-BE49-F238E27FC236}">
                <a16:creationId xmlns:a16="http://schemas.microsoft.com/office/drawing/2014/main" id="{C12D2ACB-6068-E34C-51F0-8A515491B8B1}"/>
              </a:ext>
            </a:extLst>
          </p:cNvPr>
          <p:cNvSpPr>
            <a:spLocks noGrp="1"/>
          </p:cNvSpPr>
          <p:nvPr>
            <p:ph idx="1"/>
          </p:nvPr>
        </p:nvSpPr>
        <p:spPr>
          <a:xfrm>
            <a:off x="2849078" y="1142999"/>
            <a:ext cx="8733322" cy="5044156"/>
          </a:xfrm>
        </p:spPr>
        <p:txBody>
          <a:bodyPr>
            <a:noAutofit/>
          </a:bodyPr>
          <a:lstStyle/>
          <a:p>
            <a:pPr algn="just"/>
            <a:r>
              <a:rPr lang="lv-LV" sz="1800" b="1">
                <a:solidFill>
                  <a:srgbClr val="4A773C"/>
                </a:solidFill>
                <a:latin typeface="Arial" panose="020B0604020202020204" pitchFamily="34" charset="0"/>
                <a:cs typeface="Arial" panose="020B0604020202020204" pitchFamily="34" charset="0"/>
              </a:rPr>
              <a:t>Kas un kuros gadījumos varētu, drīkstētu vai kam būtu pienākums finansēt ēku numuru vai nosaukuma plākšņu izvietošanu?</a:t>
            </a:r>
          </a:p>
          <a:p>
            <a:pPr algn="just"/>
            <a:endParaRPr lang="lv-LV" sz="1800" b="1">
              <a:solidFill>
                <a:srgbClr val="4A773C"/>
              </a:solidFill>
              <a:latin typeface="Arial" panose="020B0604020202020204" pitchFamily="34" charset="0"/>
              <a:cs typeface="Arial" panose="020B0604020202020204" pitchFamily="34" charset="0"/>
            </a:endParaRPr>
          </a:p>
          <a:p>
            <a:pPr algn="just"/>
            <a:r>
              <a:rPr lang="lv-LV" sz="1800">
                <a:latin typeface="Arial" panose="020B0604020202020204" pitchFamily="34" charset="0"/>
                <a:cs typeface="Arial" panose="020B0604020202020204" pitchFamily="34" charset="0"/>
              </a:rPr>
              <a:t>Ņemot vērā, ka saistošo noteikumu par adresācijas objektu apzīmēšanu izdevējs ir pašvaldība, </a:t>
            </a:r>
            <a:r>
              <a:rPr lang="lv-LV" sz="1800" b="1">
                <a:latin typeface="Arial" panose="020B0604020202020204" pitchFamily="34" charset="0"/>
                <a:cs typeface="Arial" panose="020B0604020202020204" pitchFamily="34" charset="0"/>
              </a:rPr>
              <a:t>jautājums par plākšņu izvietošanas finansēšanu </a:t>
            </a:r>
            <a:r>
              <a:rPr lang="lv-LV" sz="1800">
                <a:latin typeface="Arial" panose="020B0604020202020204" pitchFamily="34" charset="0"/>
                <a:cs typeface="Arial" panose="020B0604020202020204" pitchFamily="34" charset="0"/>
              </a:rPr>
              <a:t>ir </a:t>
            </a:r>
            <a:r>
              <a:rPr lang="lv-LV" sz="1800" b="1">
                <a:latin typeface="Arial" panose="020B0604020202020204" pitchFamily="34" charset="0"/>
                <a:cs typeface="Arial" panose="020B0604020202020204" pitchFamily="34" charset="0"/>
              </a:rPr>
              <a:t>pašvaldības</a:t>
            </a:r>
            <a:r>
              <a:rPr lang="lv-LV" sz="1800">
                <a:latin typeface="Arial" panose="020B0604020202020204" pitchFamily="34" charset="0"/>
                <a:cs typeface="Arial" panose="020B0604020202020204" pitchFamily="34" charset="0"/>
              </a:rPr>
              <a:t> kā ārējā normatīvā akta izdevēja </a:t>
            </a:r>
            <a:r>
              <a:rPr lang="lv-LV" sz="1800" b="1">
                <a:latin typeface="Arial" panose="020B0604020202020204" pitchFamily="34" charset="0"/>
                <a:cs typeface="Arial" panose="020B0604020202020204" pitchFamily="34" charset="0"/>
              </a:rPr>
              <a:t>kompetencē</a:t>
            </a:r>
            <a:r>
              <a:rPr lang="lv-LV" sz="1800">
                <a:latin typeface="Arial" panose="020B0604020202020204" pitchFamily="34" charset="0"/>
                <a:cs typeface="Arial" panose="020B0604020202020204" pitchFamily="34" charset="0"/>
              </a:rPr>
              <a:t>.</a:t>
            </a:r>
          </a:p>
          <a:p>
            <a:pPr algn="just"/>
            <a:r>
              <a:rPr lang="lv-LV" sz="1800">
                <a:latin typeface="Arial" panose="020B0604020202020204" pitchFamily="34" charset="0"/>
                <a:cs typeface="Arial" panose="020B0604020202020204" pitchFamily="34" charset="0"/>
              </a:rPr>
              <a:t>Ministrija ir secinājusi, ka praksē par ēku numuru un nosaukuma plāksnēm ir atbildīgs īpašnieks vai tiesiskais valdītājs, savukārt ielu nosaukumu plākšņu, </a:t>
            </a:r>
            <a:r>
              <a:rPr lang="lv-LV" sz="1800" i="0">
                <a:effectLst/>
                <a:latin typeface="Arial" panose="020B0604020202020204" pitchFamily="34" charset="0"/>
              </a:rPr>
              <a:t>virziena rādītāju uz infrastruktūras, kultūras vai tūrisma objektiem</a:t>
            </a:r>
            <a:r>
              <a:rPr lang="lv-LV" sz="1800">
                <a:latin typeface="Arial" panose="020B0604020202020204" pitchFamily="34" charset="0"/>
                <a:cs typeface="Arial" panose="020B0604020202020204" pitchFamily="34" charset="0"/>
              </a:rPr>
              <a:t> izvietošanu veic pašvaldība.</a:t>
            </a:r>
          </a:p>
          <a:p>
            <a:pPr algn="just"/>
            <a:r>
              <a:rPr lang="lv-LV" sz="1800" b="1">
                <a:latin typeface="Arial" panose="020B0604020202020204" pitchFamily="34" charset="0"/>
                <a:cs typeface="Arial" panose="020B0604020202020204" pitchFamily="34" charset="0"/>
              </a:rPr>
              <a:t>Izvirzot jaunas prasības attiecībā uz adresācijas objektu apzīmēšanu, ir paredzams saprātīgs pārejas periods jauno prasību ieviešanai.</a:t>
            </a:r>
          </a:p>
          <a:p>
            <a:pPr algn="just"/>
            <a:r>
              <a:rPr lang="lv-LV" sz="1800">
                <a:latin typeface="Arial" panose="020B0604020202020204" pitchFamily="34" charset="0"/>
                <a:cs typeface="Arial" panose="020B0604020202020204" pitchFamily="34" charset="0"/>
              </a:rPr>
              <a:t>Arī šajā gadījumā finansējuma nodrošināšana ir pašvaldības kompetences jautājums. Pašvaldība var, piemēram, brīvprātīgās iniciatīvas veidā finansēt radušos izdevumus, kas var būt arī nesaistīti ar SN par adresācijas objektu apzīmēšanu regulējumu, piemēram, mainot ielas nosaukumu.</a:t>
            </a:r>
          </a:p>
        </p:txBody>
      </p:sp>
      <p:sp>
        <p:nvSpPr>
          <p:cNvPr id="6" name="Slide Number Placeholder 5">
            <a:extLst>
              <a:ext uri="{FF2B5EF4-FFF2-40B4-BE49-F238E27FC236}">
                <a16:creationId xmlns:a16="http://schemas.microsoft.com/office/drawing/2014/main" id="{33323B7E-4420-E6DF-F98F-62927A48F605}"/>
              </a:ext>
            </a:extLst>
          </p:cNvPr>
          <p:cNvSpPr>
            <a:spLocks noGrp="1"/>
          </p:cNvSpPr>
          <p:nvPr>
            <p:ph type="sldNum" sz="quarter" idx="13"/>
          </p:nvPr>
        </p:nvSpPr>
        <p:spPr/>
        <p:txBody>
          <a:bodyPr/>
          <a:lstStyle/>
          <a:p>
            <a:pPr>
              <a:defRPr/>
            </a:pPr>
            <a:fld id="{265A34F3-5F51-4265-AB5D-50DF95D61578}" type="slidenum">
              <a:rPr lang="en-US" altLang="en-US" smtClean="0"/>
              <a:pPr>
                <a:defRPr/>
              </a:pPr>
              <a:t>13</a:t>
            </a:fld>
            <a:endParaRPr lang="en-US" altLang="en-US"/>
          </a:p>
        </p:txBody>
      </p:sp>
      <p:pic>
        <p:nvPicPr>
          <p:cNvPr id="11" name="Graphic 10" descr="Badge with solid fill">
            <a:extLst>
              <a:ext uri="{FF2B5EF4-FFF2-40B4-BE49-F238E27FC236}">
                <a16:creationId xmlns:a16="http://schemas.microsoft.com/office/drawing/2014/main" id="{86081D7F-78E0-D727-3FD7-BC0E2BBE9F4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27480" y="3036869"/>
            <a:ext cx="914400" cy="914400"/>
          </a:xfrm>
          <a:prstGeom prst="rect">
            <a:avLst/>
          </a:prstGeom>
        </p:spPr>
      </p:pic>
    </p:spTree>
    <p:extLst>
      <p:ext uri="{BB962C8B-B14F-4D97-AF65-F5344CB8AC3E}">
        <p14:creationId xmlns:p14="http://schemas.microsoft.com/office/powerpoint/2010/main" val="2693872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98971-E6D9-96D1-790C-7BEC81D00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7D56DF-1AE5-2586-5FDE-433E4DE4992E}"/>
              </a:ext>
            </a:extLst>
          </p:cNvPr>
          <p:cNvSpPr>
            <a:spLocks noGrp="1"/>
          </p:cNvSpPr>
          <p:nvPr>
            <p:ph type="title"/>
          </p:nvPr>
        </p:nvSpPr>
        <p:spPr/>
        <p:txBody>
          <a:bodyPr>
            <a:normAutofit/>
          </a:bodyPr>
          <a:lstStyle/>
          <a:p>
            <a:pPr algn="ctr"/>
            <a:r>
              <a:rPr lang="lv-LV">
                <a:solidFill>
                  <a:srgbClr val="4A773C"/>
                </a:solidFill>
              </a:rPr>
              <a:t>Jautājumi</a:t>
            </a:r>
          </a:p>
        </p:txBody>
      </p:sp>
      <p:sp>
        <p:nvSpPr>
          <p:cNvPr id="3" name="Content Placeholder 2">
            <a:extLst>
              <a:ext uri="{FF2B5EF4-FFF2-40B4-BE49-F238E27FC236}">
                <a16:creationId xmlns:a16="http://schemas.microsoft.com/office/drawing/2014/main" id="{C0F31AF2-9A89-1CA7-B398-A059BFE5BDB6}"/>
              </a:ext>
            </a:extLst>
          </p:cNvPr>
          <p:cNvSpPr>
            <a:spLocks noGrp="1"/>
          </p:cNvSpPr>
          <p:nvPr>
            <p:ph idx="1"/>
          </p:nvPr>
        </p:nvSpPr>
        <p:spPr>
          <a:xfrm>
            <a:off x="2849078" y="801787"/>
            <a:ext cx="8733322" cy="5522813"/>
          </a:xfrm>
        </p:spPr>
        <p:txBody>
          <a:bodyPr>
            <a:noAutofit/>
          </a:bodyPr>
          <a:lstStyle/>
          <a:p>
            <a:pPr algn="just"/>
            <a:r>
              <a:rPr lang="lv-LV" sz="1800" b="1">
                <a:solidFill>
                  <a:srgbClr val="4A773C"/>
                </a:solidFill>
                <a:latin typeface="Arial" panose="020B0604020202020204" pitchFamily="34" charset="0"/>
                <a:cs typeface="Arial" panose="020B0604020202020204" pitchFamily="34" charset="0"/>
              </a:rPr>
              <a:t>Ja šo SN izdošanas tiesiskais pamatojums ir Pašvaldību likuma 45. panta pirmās daļas 3. punkts, vai SN par ēku numuru vai ielu nosaukumu plākšņu izvietošanu jāapvieno ar SN, kas izdoti uz tāda paša tiesiskā pamata, bet attiecas uz teritorijas sakopšanu, vai arī var pieņemt atsevišķus saistošos noteikumus ar vienādu izdošanas tiesisko pamatojumu? Vai vispār pašvaldība var izdot vairākus saistošos noteikumus uz viena un tā paša izdošanas tiesiskā pamatojuma (attiecīgas Pašvaldību likuma normas)?</a:t>
            </a:r>
          </a:p>
          <a:p>
            <a:pPr algn="just"/>
            <a:endParaRPr lang="lv-LV" sz="1800" b="1">
              <a:solidFill>
                <a:srgbClr val="4A773C"/>
              </a:solidFill>
              <a:latin typeface="Arial" panose="020B0604020202020204" pitchFamily="34" charset="0"/>
              <a:cs typeface="Arial" panose="020B0604020202020204" pitchFamily="34" charset="0"/>
            </a:endParaRPr>
          </a:p>
          <a:p>
            <a:pPr algn="just"/>
            <a:r>
              <a:rPr lang="lv-LV" sz="1800">
                <a:latin typeface="Arial" panose="020B0604020202020204" pitchFamily="34" charset="0"/>
                <a:cs typeface="Arial" panose="020B0604020202020204" pitchFamily="34" charset="0"/>
              </a:rPr>
              <a:t>Pašvaldība </a:t>
            </a:r>
            <a:r>
              <a:rPr lang="lv-LV" sz="1800" b="1">
                <a:latin typeface="Arial" panose="020B0604020202020204" pitchFamily="34" charset="0"/>
                <a:cs typeface="Arial" panose="020B0604020202020204" pitchFamily="34" charset="0"/>
              </a:rPr>
              <a:t>var izdot </a:t>
            </a:r>
            <a:r>
              <a:rPr lang="lv-LV" sz="1800">
                <a:latin typeface="Arial" panose="020B0604020202020204" pitchFamily="34" charset="0"/>
                <a:cs typeface="Arial" panose="020B0604020202020204" pitchFamily="34" charset="0"/>
              </a:rPr>
              <a:t>vairākus saistošos noteikumus uz vienas Pašvaldību likuma normas pamata. Tipisks piemērs ir saistošie noteikumi par brīvprātīgajām iniciatīvām, kas tiek izdoti saskaņā ar Pašvaldību likuma 44. panta otro daļu.</a:t>
            </a:r>
          </a:p>
          <a:p>
            <a:pPr algn="just"/>
            <a:r>
              <a:rPr lang="lv-LV" sz="1800">
                <a:latin typeface="Arial" panose="020B0604020202020204" pitchFamily="34" charset="0"/>
                <a:cs typeface="Arial" panose="020B0604020202020204" pitchFamily="34" charset="0"/>
              </a:rPr>
              <a:t>Ja prasības par adresācijas objektu apzīmēšanu tiek noteiktas saskaņā ar Pašvaldību likuma 45. panta pirmās daļas 3. punktu, tad uzskatāmības nodrošināšanai tās ir</a:t>
            </a:r>
            <a:r>
              <a:rPr lang="lv-LV" sz="1800" b="1">
                <a:latin typeface="Arial" panose="020B0604020202020204" pitchFamily="34" charset="0"/>
                <a:cs typeface="Arial" panose="020B0604020202020204" pitchFamily="34" charset="0"/>
              </a:rPr>
              <a:t> nosakāmas atsevišķā ārējā normatīvajā aktā </a:t>
            </a:r>
            <a:r>
              <a:rPr lang="lv-LV" sz="1800">
                <a:latin typeface="Arial" panose="020B0604020202020204" pitchFamily="34" charset="0"/>
                <a:cs typeface="Arial" panose="020B0604020202020204" pitchFamily="34" charset="0"/>
              </a:rPr>
              <a:t>no prasībām par būvju un teritoriju uzturēšanu. Tāpat jāņem vērā, ka minētajos divos gadījumos izpildes nodrošināšanas mehānisms visdrīzāk tiks realizēts caur atšķirīgiem procesiem – administratīvo procesu un administratīvā pārkāpuma procesu.</a:t>
            </a:r>
          </a:p>
          <a:p>
            <a:pPr algn="just"/>
            <a:r>
              <a:rPr lang="lv-LV" sz="1800">
                <a:latin typeface="Arial" panose="020B0604020202020204" pitchFamily="34" charset="0"/>
                <a:cs typeface="Arial" panose="020B0604020202020204" pitchFamily="34" charset="0"/>
              </a:rPr>
              <a:t>Tomēr – kā iepriekš minēts – SN par adresācijas objektu apzīmēšanu būtu ieteicams izdot uz </a:t>
            </a:r>
            <a:r>
              <a:rPr lang="lv-LV" sz="1800" b="1">
                <a:latin typeface="Arial" panose="020B0604020202020204" pitchFamily="34" charset="0"/>
                <a:cs typeface="Arial" panose="020B0604020202020204" pitchFamily="34" charset="0"/>
              </a:rPr>
              <a:t>Pašvaldību likuma 44. panta otrās daļas </a:t>
            </a:r>
            <a:r>
              <a:rPr lang="lv-LV" sz="1800">
                <a:latin typeface="Arial" panose="020B0604020202020204" pitchFamily="34" charset="0"/>
                <a:cs typeface="Arial" panose="020B0604020202020204" pitchFamily="34" charset="0"/>
              </a:rPr>
              <a:t>pamata.</a:t>
            </a:r>
          </a:p>
        </p:txBody>
      </p:sp>
      <p:sp>
        <p:nvSpPr>
          <p:cNvPr id="6" name="Slide Number Placeholder 5">
            <a:extLst>
              <a:ext uri="{FF2B5EF4-FFF2-40B4-BE49-F238E27FC236}">
                <a16:creationId xmlns:a16="http://schemas.microsoft.com/office/drawing/2014/main" id="{7B18A14A-A412-7979-DA0C-3FBD203BD377}"/>
              </a:ext>
            </a:extLst>
          </p:cNvPr>
          <p:cNvSpPr>
            <a:spLocks noGrp="1"/>
          </p:cNvSpPr>
          <p:nvPr>
            <p:ph type="sldNum" sz="quarter" idx="13"/>
          </p:nvPr>
        </p:nvSpPr>
        <p:spPr/>
        <p:txBody>
          <a:bodyPr/>
          <a:lstStyle/>
          <a:p>
            <a:pPr>
              <a:defRPr/>
            </a:pPr>
            <a:fld id="{265A34F3-5F51-4265-AB5D-50DF95D61578}" type="slidenum">
              <a:rPr lang="en-US" altLang="en-US" smtClean="0"/>
              <a:pPr>
                <a:defRPr/>
              </a:pPr>
              <a:t>14</a:t>
            </a:fld>
            <a:endParaRPr lang="en-US" altLang="en-US"/>
          </a:p>
        </p:txBody>
      </p:sp>
      <p:pic>
        <p:nvPicPr>
          <p:cNvPr id="9" name="Graphic 8" descr="Badge 3 with solid fill">
            <a:extLst>
              <a:ext uri="{FF2B5EF4-FFF2-40B4-BE49-F238E27FC236}">
                <a16:creationId xmlns:a16="http://schemas.microsoft.com/office/drawing/2014/main" id="{4E50C728-92B4-911B-5AFC-63CE8513F66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27480" y="3036869"/>
            <a:ext cx="914400" cy="914400"/>
          </a:xfrm>
          <a:prstGeom prst="rect">
            <a:avLst/>
          </a:prstGeom>
        </p:spPr>
      </p:pic>
    </p:spTree>
    <p:extLst>
      <p:ext uri="{BB962C8B-B14F-4D97-AF65-F5344CB8AC3E}">
        <p14:creationId xmlns:p14="http://schemas.microsoft.com/office/powerpoint/2010/main" val="1432386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209800" y="3748766"/>
            <a:ext cx="7772400" cy="643267"/>
          </a:xfrm>
        </p:spPr>
        <p:txBody>
          <a:bodyPr>
            <a:normAutofit/>
          </a:bodyPr>
          <a:lstStyle/>
          <a:p>
            <a:r>
              <a:rPr lang="lv-LV" sz="2800" b="1">
                <a:solidFill>
                  <a:srgbClr val="4A773C"/>
                </a:solidFill>
              </a:rPr>
              <a:t>Paldies par uzmanību!</a:t>
            </a:r>
          </a:p>
        </p:txBody>
      </p:sp>
      <p:sp>
        <p:nvSpPr>
          <p:cNvPr id="3" name="TextBox 2">
            <a:extLst>
              <a:ext uri="{FF2B5EF4-FFF2-40B4-BE49-F238E27FC236}">
                <a16:creationId xmlns:a16="http://schemas.microsoft.com/office/drawing/2014/main" id="{65C99071-F0B2-D006-E20C-333F77FC9177}"/>
              </a:ext>
            </a:extLst>
          </p:cNvPr>
          <p:cNvSpPr txBox="1"/>
          <p:nvPr/>
        </p:nvSpPr>
        <p:spPr>
          <a:xfrm>
            <a:off x="1216404" y="5082973"/>
            <a:ext cx="9966121" cy="1231106"/>
          </a:xfrm>
          <a:prstGeom prst="rect">
            <a:avLst/>
          </a:prstGeom>
          <a:noFill/>
        </p:spPr>
        <p:txBody>
          <a:bodyPr wrap="square" rtlCol="0">
            <a:spAutoFit/>
          </a:bodyPr>
          <a:lstStyle/>
          <a:p>
            <a:pPr algn="ctr"/>
            <a:r>
              <a:rPr lang="lv-LV" altLang="lv-LV" sz="1800" b="1">
                <a:solidFill>
                  <a:srgbClr val="4A773C"/>
                </a:solidFill>
                <a:latin typeface="Verdana" panose="020B0604030504040204" pitchFamily="34" charset="0"/>
                <a:ea typeface="Verdana" panose="020B0604030504040204" pitchFamily="34" charset="0"/>
              </a:rPr>
              <a:t>Pašvaldību departaments</a:t>
            </a:r>
          </a:p>
          <a:p>
            <a:pPr algn="ctr"/>
            <a:r>
              <a:rPr lang="lv-LV" altLang="lv-LV" sz="1400" b="1">
                <a:latin typeface="Verdana" panose="020B0604030504040204" pitchFamily="34" charset="0"/>
                <a:ea typeface="Verdana" panose="020B0604030504040204" pitchFamily="34" charset="0"/>
              </a:rPr>
              <a:t>Imants Priedītis</a:t>
            </a:r>
          </a:p>
          <a:p>
            <a:pPr algn="ctr"/>
            <a:r>
              <a:rPr lang="lv-LV" altLang="lv-LV" sz="1400">
                <a:latin typeface="Verdana" panose="020B0604030504040204" pitchFamily="34" charset="0"/>
                <a:ea typeface="Verdana" panose="020B0604030504040204" pitchFamily="34" charset="0"/>
              </a:rPr>
              <a:t>vecākais eksperts, Pašvaldību pārraudzības nodaļa</a:t>
            </a:r>
          </a:p>
          <a:p>
            <a:pPr algn="ctr"/>
            <a:r>
              <a:rPr lang="lv-LV" altLang="lv-LV" sz="1400" b="1">
                <a:latin typeface="Verdana" panose="020B0604030504040204" pitchFamily="34" charset="0"/>
                <a:ea typeface="Verdana" panose="020B0604030504040204" pitchFamily="34" charset="0"/>
              </a:rPr>
              <a:t>Inese Krista</a:t>
            </a:r>
          </a:p>
          <a:p>
            <a:pPr algn="ctr"/>
            <a:r>
              <a:rPr lang="lv-LV" altLang="lv-LV" sz="1400">
                <a:latin typeface="Verdana" panose="020B0604030504040204" pitchFamily="34" charset="0"/>
                <a:ea typeface="Verdana" panose="020B0604030504040204" pitchFamily="34" charset="0"/>
              </a:rPr>
              <a:t>direktora vietniece</a:t>
            </a:r>
            <a:endParaRPr lang="lv-LV" sz="140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7652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3FADB-8244-9623-9885-E7E46724E537}"/>
              </a:ext>
            </a:extLst>
          </p:cNvPr>
          <p:cNvSpPr>
            <a:spLocks noGrp="1"/>
          </p:cNvSpPr>
          <p:nvPr>
            <p:ph type="title"/>
          </p:nvPr>
        </p:nvSpPr>
        <p:spPr/>
        <p:txBody>
          <a:bodyPr>
            <a:normAutofit/>
          </a:bodyPr>
          <a:lstStyle/>
          <a:p>
            <a:pPr algn="ctr"/>
            <a:r>
              <a:rPr lang="lv-LV">
                <a:solidFill>
                  <a:srgbClr val="4A773C"/>
                </a:solidFill>
              </a:rPr>
              <a:t>Saistošo noteikumu mērķis</a:t>
            </a:r>
          </a:p>
        </p:txBody>
      </p:sp>
      <p:sp>
        <p:nvSpPr>
          <p:cNvPr id="3" name="Content Placeholder 2">
            <a:extLst>
              <a:ext uri="{FF2B5EF4-FFF2-40B4-BE49-F238E27FC236}">
                <a16:creationId xmlns:a16="http://schemas.microsoft.com/office/drawing/2014/main" id="{A21C36C5-28AF-5E91-B9C3-D03DA11DDE2B}"/>
              </a:ext>
            </a:extLst>
          </p:cNvPr>
          <p:cNvSpPr>
            <a:spLocks noGrp="1"/>
          </p:cNvSpPr>
          <p:nvPr>
            <p:ph idx="1"/>
          </p:nvPr>
        </p:nvSpPr>
        <p:spPr>
          <a:xfrm>
            <a:off x="2849078" y="1585121"/>
            <a:ext cx="8733322" cy="4571999"/>
          </a:xfrm>
        </p:spPr>
        <p:txBody>
          <a:bodyPr>
            <a:noAutofit/>
          </a:bodyPr>
          <a:lstStyle/>
          <a:p>
            <a:pPr algn="just"/>
            <a:r>
              <a:rPr lang="lv-LV" sz="1800" b="1">
                <a:solidFill>
                  <a:srgbClr val="4A773C"/>
                </a:solidFill>
                <a:latin typeface="Arial" panose="020B0604020202020204" pitchFamily="34" charset="0"/>
                <a:cs typeface="Arial" panose="020B0604020202020204" pitchFamily="34" charset="0"/>
              </a:rPr>
              <a:t>Regulējuma nepieciešamība:</a:t>
            </a:r>
          </a:p>
          <a:p>
            <a:pPr marL="342900" indent="-342900" algn="just">
              <a:buFont typeface="Wingdings" panose="05000000000000000000" pitchFamily="2" charset="2"/>
              <a:buChar char="Ø"/>
            </a:pPr>
            <a:r>
              <a:rPr lang="lv-LV" sz="1800" b="1">
                <a:latin typeface="Arial" panose="020B0604020202020204" pitchFamily="34" charset="0"/>
                <a:cs typeface="Arial" panose="020B0604020202020204" pitchFamily="34" charset="0"/>
              </a:rPr>
              <a:t>paredzēt vienotas prasības, kā noformējamas un izvietojamas ielu un laukumu nosaukuma zīmes, ēku un telpu grupu numura zīmes, ceļa norādes u. tml.</a:t>
            </a:r>
            <a:endParaRPr lang="lv-LV" sz="1600">
              <a:latin typeface="Arial" panose="020B0604020202020204" pitchFamily="34" charset="0"/>
              <a:cs typeface="Arial" panose="020B0604020202020204" pitchFamily="34" charset="0"/>
            </a:endParaRPr>
          </a:p>
          <a:p>
            <a:pPr algn="just"/>
            <a:endParaRPr lang="lv-LV" sz="1800" b="1">
              <a:latin typeface="Arial" panose="020B0604020202020204" pitchFamily="34" charset="0"/>
              <a:cs typeface="Arial" panose="020B0604020202020204" pitchFamily="34" charset="0"/>
            </a:endParaRPr>
          </a:p>
          <a:p>
            <a:pPr algn="just"/>
            <a:r>
              <a:rPr lang="lv-LV" sz="1800" b="1">
                <a:solidFill>
                  <a:srgbClr val="4A773C"/>
                </a:solidFill>
                <a:latin typeface="Arial" panose="020B0604020202020204" pitchFamily="34" charset="0"/>
                <a:cs typeface="Arial" panose="020B0604020202020204" pitchFamily="34" charset="0"/>
              </a:rPr>
              <a:t>Mērķis:</a:t>
            </a:r>
            <a:endParaRPr lang="lv-LV" sz="1800">
              <a:solidFill>
                <a:srgbClr val="4A773C"/>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lv-LV" sz="1800" b="1">
                <a:latin typeface="Arial" panose="020B0604020202020204" pitchFamily="34" charset="0"/>
                <a:cs typeface="Arial" panose="020B0604020202020204" pitchFamily="34" charset="0"/>
              </a:rPr>
              <a:t>vienota vizuālā tēla izveidošana un uzturēšana</a:t>
            </a:r>
          </a:p>
          <a:p>
            <a:pPr marL="342900" indent="-342900" algn="just">
              <a:buFont typeface="Wingdings" panose="05000000000000000000" pitchFamily="2" charset="2"/>
              <a:buChar char="Ø"/>
            </a:pPr>
            <a:r>
              <a:rPr lang="lv-LV" sz="1800" b="1">
                <a:latin typeface="Arial" panose="020B0604020202020204" pitchFamily="34" charset="0"/>
                <a:cs typeface="Arial" panose="020B0604020202020204" pitchFamily="34" charset="0"/>
              </a:rPr>
              <a:t>n</a:t>
            </a:r>
            <a:r>
              <a:rPr lang="lv-LV" sz="1800" b="1" i="0">
                <a:effectLst/>
                <a:latin typeface="Arial" panose="020B0604020202020204" pitchFamily="34" charset="0"/>
                <a:cs typeface="Arial" panose="020B0604020202020204" pitchFamily="34" charset="0"/>
              </a:rPr>
              <a:t>ekustamā īpašuma atrašanās vietas noteikša</a:t>
            </a:r>
            <a:r>
              <a:rPr lang="lv-LV" sz="1800" b="1">
                <a:latin typeface="Arial" panose="020B0604020202020204" pitchFamily="34" charset="0"/>
                <a:cs typeface="Arial" panose="020B0604020202020204" pitchFamily="34" charset="0"/>
              </a:rPr>
              <a:t>nas nodrošināšana</a:t>
            </a:r>
            <a:endParaRPr lang="lv-LV" sz="1600" i="0">
              <a:effectLst/>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2A913AE0-61D1-819E-66DD-EF6BFE88B6A2}"/>
              </a:ext>
            </a:extLst>
          </p:cNvPr>
          <p:cNvSpPr>
            <a:spLocks noGrp="1"/>
          </p:cNvSpPr>
          <p:nvPr>
            <p:ph type="sldNum" sz="quarter" idx="13"/>
          </p:nvPr>
        </p:nvSpPr>
        <p:spPr/>
        <p:txBody>
          <a:bodyPr/>
          <a:lstStyle/>
          <a:p>
            <a:pPr>
              <a:defRPr/>
            </a:pPr>
            <a:fld id="{265A34F3-5F51-4265-AB5D-50DF95D61578}" type="slidenum">
              <a:rPr lang="en-US" altLang="en-US" smtClean="0"/>
              <a:pPr>
                <a:defRPr/>
              </a:pPr>
              <a:t>2</a:t>
            </a:fld>
            <a:endParaRPr lang="en-US" altLang="en-US"/>
          </a:p>
        </p:txBody>
      </p:sp>
      <p:pic>
        <p:nvPicPr>
          <p:cNvPr id="10" name="Graphic 9" descr="Bullseye with solid fill">
            <a:extLst>
              <a:ext uri="{FF2B5EF4-FFF2-40B4-BE49-F238E27FC236}">
                <a16:creationId xmlns:a16="http://schemas.microsoft.com/office/drawing/2014/main" id="{22BC8B99-81BF-47BD-8BF2-2A4DB7B2DBD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8654" y="2706099"/>
            <a:ext cx="1445802" cy="1445802"/>
          </a:xfrm>
          <a:prstGeom prst="rect">
            <a:avLst/>
          </a:prstGeom>
        </p:spPr>
      </p:pic>
    </p:spTree>
    <p:extLst>
      <p:ext uri="{BB962C8B-B14F-4D97-AF65-F5344CB8AC3E}">
        <p14:creationId xmlns:p14="http://schemas.microsoft.com/office/powerpoint/2010/main" val="1532010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5791B-19D1-EE05-9407-9270E014DC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5AA1B0-8820-7B74-96B7-E1CDFE1C9D7A}"/>
              </a:ext>
            </a:extLst>
          </p:cNvPr>
          <p:cNvSpPr>
            <a:spLocks noGrp="1"/>
          </p:cNvSpPr>
          <p:nvPr>
            <p:ph type="title"/>
          </p:nvPr>
        </p:nvSpPr>
        <p:spPr/>
        <p:txBody>
          <a:bodyPr>
            <a:normAutofit/>
          </a:bodyPr>
          <a:lstStyle/>
          <a:p>
            <a:pPr algn="ctr"/>
            <a:r>
              <a:rPr lang="lv-LV">
                <a:solidFill>
                  <a:srgbClr val="4A773C"/>
                </a:solidFill>
              </a:rPr>
              <a:t>Izdošanas tiesiskais pamatojums</a:t>
            </a:r>
          </a:p>
        </p:txBody>
      </p:sp>
      <p:sp>
        <p:nvSpPr>
          <p:cNvPr id="3" name="Content Placeholder 2">
            <a:extLst>
              <a:ext uri="{FF2B5EF4-FFF2-40B4-BE49-F238E27FC236}">
                <a16:creationId xmlns:a16="http://schemas.microsoft.com/office/drawing/2014/main" id="{2600AA0C-4BCE-0014-CE32-91FAC2F8B63A}"/>
              </a:ext>
            </a:extLst>
          </p:cNvPr>
          <p:cNvSpPr>
            <a:spLocks noGrp="1"/>
          </p:cNvSpPr>
          <p:nvPr>
            <p:ph idx="1"/>
          </p:nvPr>
        </p:nvSpPr>
        <p:spPr>
          <a:xfrm>
            <a:off x="2849078" y="1142999"/>
            <a:ext cx="8733322" cy="4571999"/>
          </a:xfrm>
        </p:spPr>
        <p:txBody>
          <a:bodyPr>
            <a:noAutofit/>
          </a:bodyPr>
          <a:lstStyle/>
          <a:p>
            <a:pPr algn="just"/>
            <a:r>
              <a:rPr lang="lv-LV" sz="1800" b="1">
                <a:solidFill>
                  <a:srgbClr val="4A773C"/>
                </a:solidFill>
                <a:latin typeface="Arial" panose="020B0604020202020204" pitchFamily="34" charset="0"/>
                <a:cs typeface="Arial" panose="020B0604020202020204" pitchFamily="34" charset="0"/>
              </a:rPr>
              <a:t>Vēsturiski (līdz 31.12.2022.):</a:t>
            </a:r>
          </a:p>
          <a:p>
            <a:pPr marL="342900" indent="-342900" algn="just">
              <a:buFont typeface="Wingdings" panose="05000000000000000000" pitchFamily="2" charset="2"/>
              <a:buChar char="Ø"/>
            </a:pPr>
            <a:r>
              <a:rPr lang="lv-LV" sz="1800" b="1">
                <a:latin typeface="Arial" panose="020B0604020202020204" pitchFamily="34" charset="0"/>
                <a:cs typeface="Arial" panose="020B0604020202020204" pitchFamily="34" charset="0"/>
              </a:rPr>
              <a:t>Likuma «Par pašvaldībām» 43. panta pirmās daļas 5. punkts</a:t>
            </a:r>
          </a:p>
          <a:p>
            <a:pPr marL="358775" algn="just"/>
            <a:r>
              <a:rPr lang="lv-LV" sz="1600">
                <a:latin typeface="Arial" panose="020B0604020202020204" pitchFamily="34" charset="0"/>
                <a:cs typeface="Arial" panose="020B0604020202020204" pitchFamily="34" charset="0"/>
              </a:rPr>
              <a:t>Dome ir tiesīga izdot saistošos noteikumus, paredzot administratīvo atbildību par to pārkāpšanu, ja tas nav paredzēts likumos, par namu un to teritoriju un būvju uzturēšanu</a:t>
            </a:r>
          </a:p>
          <a:p>
            <a:pPr algn="just"/>
            <a:endParaRPr lang="lv-LV" sz="1800" b="1">
              <a:latin typeface="Arial" panose="020B0604020202020204" pitchFamily="34" charset="0"/>
              <a:cs typeface="Arial" panose="020B0604020202020204" pitchFamily="34" charset="0"/>
            </a:endParaRPr>
          </a:p>
          <a:p>
            <a:pPr algn="just"/>
            <a:r>
              <a:rPr lang="lv-LV" sz="1800" b="1">
                <a:solidFill>
                  <a:srgbClr val="4A773C"/>
                </a:solidFill>
                <a:latin typeface="Arial" panose="020B0604020202020204" pitchFamily="34" charset="0"/>
                <a:cs typeface="Arial" panose="020B0604020202020204" pitchFamily="34" charset="0"/>
              </a:rPr>
              <a:t>Šobrīd (ar 01.01.2023.):</a:t>
            </a:r>
            <a:endParaRPr lang="lv-LV" sz="1800">
              <a:solidFill>
                <a:srgbClr val="4A773C"/>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lv-LV" sz="1800" b="1">
                <a:latin typeface="Arial" panose="020B0604020202020204" pitchFamily="34" charset="0"/>
                <a:cs typeface="Arial" panose="020B0604020202020204" pitchFamily="34" charset="0"/>
              </a:rPr>
              <a:t>Pašvaldību likuma 45. panta pirmās daļas 3. punkts</a:t>
            </a:r>
          </a:p>
          <a:p>
            <a:pPr marL="358775" algn="just"/>
            <a:r>
              <a:rPr lang="lv-LV" sz="1600">
                <a:latin typeface="Arial" panose="020B0604020202020204" pitchFamily="34" charset="0"/>
                <a:cs typeface="Arial" panose="020B0604020202020204" pitchFamily="34" charset="0"/>
              </a:rPr>
              <a:t>Pašvaldības dome ir tiesīga izdot saistošos noteikumus un paredzēt administratīvo atbildību par to pārkāpšanu, nosakot administratīvos pārkāpumus un par tiem piemērojamos administratīvos sodus, ja likumos nav noteikts citādi, par </a:t>
            </a:r>
            <a:r>
              <a:rPr lang="lv-LV" sz="1600" b="1">
                <a:solidFill>
                  <a:srgbClr val="4A773C"/>
                </a:solidFill>
                <a:latin typeface="Arial" panose="020B0604020202020204" pitchFamily="34" charset="0"/>
                <a:cs typeface="Arial" panose="020B0604020202020204" pitchFamily="34" charset="0"/>
              </a:rPr>
              <a:t>teritoriju un būvju uzturēšanu</a:t>
            </a:r>
            <a:r>
              <a:rPr lang="lv-LV" sz="1600">
                <a:latin typeface="Arial" panose="020B0604020202020204" pitchFamily="34" charset="0"/>
                <a:cs typeface="Arial" panose="020B0604020202020204" pitchFamily="34" charset="0"/>
              </a:rPr>
              <a:t>, ciktāl tas saistīts ar </a:t>
            </a:r>
            <a:r>
              <a:rPr lang="lv-LV" sz="1600" b="1">
                <a:solidFill>
                  <a:srgbClr val="4A773C"/>
                </a:solidFill>
                <a:latin typeface="Arial" panose="020B0604020202020204" pitchFamily="34" charset="0"/>
                <a:cs typeface="Arial" panose="020B0604020202020204" pitchFamily="34" charset="0"/>
              </a:rPr>
              <a:t>sabiedrības drošību, sanitārās tīrības uzturēšanu </a:t>
            </a:r>
            <a:r>
              <a:rPr lang="lv-LV" sz="1600">
                <a:latin typeface="Arial" panose="020B0604020202020204" pitchFamily="34" charset="0"/>
                <a:cs typeface="Arial" panose="020B0604020202020204" pitchFamily="34" charset="0"/>
              </a:rPr>
              <a:t>un </a:t>
            </a:r>
            <a:r>
              <a:rPr lang="lv-LV" sz="1600" b="1">
                <a:solidFill>
                  <a:srgbClr val="4A773C"/>
                </a:solidFill>
                <a:latin typeface="Arial" panose="020B0604020202020204" pitchFamily="34" charset="0"/>
                <a:cs typeface="Arial" panose="020B0604020202020204" pitchFamily="34" charset="0"/>
              </a:rPr>
              <a:t>pilsētvides ainavas saglabāšanu</a:t>
            </a:r>
          </a:p>
          <a:p>
            <a:pPr marL="342900" indent="-342900" algn="just">
              <a:buFont typeface="Wingdings" panose="05000000000000000000" pitchFamily="2" charset="2"/>
              <a:buChar char="Ø"/>
            </a:pPr>
            <a:r>
              <a:rPr lang="lv-LV" sz="1800" b="1" i="0">
                <a:effectLst/>
                <a:latin typeface="Arial" panose="020B0604020202020204" pitchFamily="34" charset="0"/>
                <a:cs typeface="Arial" panose="020B0604020202020204" pitchFamily="34" charset="0"/>
              </a:rPr>
              <a:t>Pašvaldību likuma 44. panta otrā daļa</a:t>
            </a:r>
          </a:p>
          <a:p>
            <a:pPr marL="358775" algn="just"/>
            <a:r>
              <a:rPr lang="lv-LV" sz="1600">
                <a:latin typeface="Arial" panose="020B0604020202020204" pitchFamily="34" charset="0"/>
                <a:cs typeface="Arial" panose="020B0604020202020204" pitchFamily="34" charset="0"/>
              </a:rPr>
              <a:t>Dome var izdot saistošos noteikumus, lai nodrošinātu pašvaldības </a:t>
            </a:r>
            <a:r>
              <a:rPr lang="lv-LV" sz="1600" b="1">
                <a:solidFill>
                  <a:srgbClr val="4A773C"/>
                </a:solidFill>
                <a:latin typeface="Arial" panose="020B0604020202020204" pitchFamily="34" charset="0"/>
                <a:cs typeface="Arial" panose="020B0604020202020204" pitchFamily="34" charset="0"/>
              </a:rPr>
              <a:t>autonomo funkciju </a:t>
            </a:r>
            <a:r>
              <a:rPr lang="lv-LV" sz="1600">
                <a:latin typeface="Arial" panose="020B0604020202020204" pitchFamily="34" charset="0"/>
                <a:cs typeface="Arial" panose="020B0604020202020204" pitchFamily="34" charset="0"/>
              </a:rPr>
              <a:t>un brīvprātīgo iniciatīvu </a:t>
            </a:r>
            <a:r>
              <a:rPr lang="lv-LV" sz="1600" b="1">
                <a:solidFill>
                  <a:srgbClr val="4A773C"/>
                </a:solidFill>
                <a:latin typeface="Arial" panose="020B0604020202020204" pitchFamily="34" charset="0"/>
                <a:cs typeface="Arial" panose="020B0604020202020204" pitchFamily="34" charset="0"/>
              </a:rPr>
              <a:t>izpildi</a:t>
            </a:r>
            <a:r>
              <a:rPr lang="lv-LV" sz="1600">
                <a:latin typeface="Arial" panose="020B0604020202020204" pitchFamily="34" charset="0"/>
                <a:cs typeface="Arial" panose="020B0604020202020204" pitchFamily="34" charset="0"/>
              </a:rPr>
              <a:t>, ievērojot likumos vai Ministru kabineta noteikumos paredzēto funkciju izpildes kārtību</a:t>
            </a:r>
            <a:endParaRPr lang="lv-LV" sz="1600" i="0">
              <a:effectLst/>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24F2C721-1593-C057-FF2D-C9B301CE63FF}"/>
              </a:ext>
            </a:extLst>
          </p:cNvPr>
          <p:cNvSpPr>
            <a:spLocks noGrp="1"/>
          </p:cNvSpPr>
          <p:nvPr>
            <p:ph type="sldNum" sz="quarter" idx="13"/>
          </p:nvPr>
        </p:nvSpPr>
        <p:spPr/>
        <p:txBody>
          <a:bodyPr/>
          <a:lstStyle/>
          <a:p>
            <a:pPr>
              <a:defRPr/>
            </a:pPr>
            <a:fld id="{265A34F3-5F51-4265-AB5D-50DF95D61578}" type="slidenum">
              <a:rPr lang="en-US" altLang="en-US" smtClean="0"/>
              <a:pPr>
                <a:defRPr/>
              </a:pPr>
              <a:t>3</a:t>
            </a:fld>
            <a:endParaRPr lang="en-US" altLang="en-US"/>
          </a:p>
        </p:txBody>
      </p:sp>
      <p:pic>
        <p:nvPicPr>
          <p:cNvPr id="7" name="Graphic 6" descr="Bank outline">
            <a:extLst>
              <a:ext uri="{FF2B5EF4-FFF2-40B4-BE49-F238E27FC236}">
                <a16:creationId xmlns:a16="http://schemas.microsoft.com/office/drawing/2014/main" id="{07D9DD31-6028-1AEC-D44F-CB4AE0623E8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7030" y="2576556"/>
            <a:ext cx="1715613" cy="1715613"/>
          </a:xfrm>
          <a:prstGeom prst="rect">
            <a:avLst/>
          </a:prstGeom>
        </p:spPr>
      </p:pic>
    </p:spTree>
    <p:extLst>
      <p:ext uri="{BB962C8B-B14F-4D97-AF65-F5344CB8AC3E}">
        <p14:creationId xmlns:p14="http://schemas.microsoft.com/office/powerpoint/2010/main" val="3830094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A15DF-2D54-F8E2-37BF-348E17AAC0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BA41DB-CABF-8CFF-5B97-8DBD30ED114F}"/>
              </a:ext>
            </a:extLst>
          </p:cNvPr>
          <p:cNvSpPr>
            <a:spLocks noGrp="1"/>
          </p:cNvSpPr>
          <p:nvPr>
            <p:ph type="title"/>
          </p:nvPr>
        </p:nvSpPr>
        <p:spPr/>
        <p:txBody>
          <a:bodyPr>
            <a:normAutofit/>
          </a:bodyPr>
          <a:lstStyle/>
          <a:p>
            <a:pPr algn="ctr"/>
            <a:r>
              <a:rPr lang="lv-LV">
                <a:solidFill>
                  <a:srgbClr val="4A773C"/>
                </a:solidFill>
              </a:rPr>
              <a:t>Problemātika</a:t>
            </a:r>
          </a:p>
        </p:txBody>
      </p:sp>
      <p:sp>
        <p:nvSpPr>
          <p:cNvPr id="6" name="Slide Number Placeholder 5">
            <a:extLst>
              <a:ext uri="{FF2B5EF4-FFF2-40B4-BE49-F238E27FC236}">
                <a16:creationId xmlns:a16="http://schemas.microsoft.com/office/drawing/2014/main" id="{6C3F05BF-FBF0-AD02-7E29-2E3F31D01FFE}"/>
              </a:ext>
            </a:extLst>
          </p:cNvPr>
          <p:cNvSpPr>
            <a:spLocks noGrp="1"/>
          </p:cNvSpPr>
          <p:nvPr>
            <p:ph type="sldNum" sz="quarter" idx="13"/>
          </p:nvPr>
        </p:nvSpPr>
        <p:spPr/>
        <p:txBody>
          <a:bodyPr/>
          <a:lstStyle/>
          <a:p>
            <a:pPr>
              <a:defRPr/>
            </a:pPr>
            <a:fld id="{265A34F3-5F51-4265-AB5D-50DF95D61578}" type="slidenum">
              <a:rPr lang="en-US" altLang="en-US" smtClean="0"/>
              <a:pPr>
                <a:defRPr/>
              </a:pPr>
              <a:t>4</a:t>
            </a:fld>
            <a:endParaRPr lang="en-US" altLang="en-US"/>
          </a:p>
        </p:txBody>
      </p:sp>
      <p:grpSp>
        <p:nvGrpSpPr>
          <p:cNvPr id="18" name="Group 17">
            <a:extLst>
              <a:ext uri="{FF2B5EF4-FFF2-40B4-BE49-F238E27FC236}">
                <a16:creationId xmlns:a16="http://schemas.microsoft.com/office/drawing/2014/main" id="{20774F0C-2641-A6F4-F17E-299991874B10}"/>
              </a:ext>
            </a:extLst>
          </p:cNvPr>
          <p:cNvGrpSpPr/>
          <p:nvPr/>
        </p:nvGrpSpPr>
        <p:grpSpPr>
          <a:xfrm>
            <a:off x="2849078" y="1093861"/>
            <a:ext cx="8216535" cy="4877686"/>
            <a:chOff x="2849078" y="1093861"/>
            <a:chExt cx="8216535" cy="4877686"/>
          </a:xfrm>
        </p:grpSpPr>
        <p:sp>
          <p:nvSpPr>
            <p:cNvPr id="14" name="Rectangle 13">
              <a:extLst>
                <a:ext uri="{FF2B5EF4-FFF2-40B4-BE49-F238E27FC236}">
                  <a16:creationId xmlns:a16="http://schemas.microsoft.com/office/drawing/2014/main" id="{880093D8-26A1-40D2-9DA8-EB44E281FD6E}"/>
                </a:ext>
              </a:extLst>
            </p:cNvPr>
            <p:cNvSpPr/>
            <p:nvPr/>
          </p:nvSpPr>
          <p:spPr>
            <a:xfrm>
              <a:off x="2849078" y="1095993"/>
              <a:ext cx="3607269" cy="2435557"/>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600" kern="100">
                  <a:solidFill>
                    <a:schemeClr val="tx1"/>
                  </a:solidFill>
                  <a:latin typeface="Arial" panose="020B0604020202020204" pitchFamily="34" charset="0"/>
                  <a:ea typeface="Aptos" panose="020B0004020202020204" pitchFamily="34" charset="0"/>
                  <a:cs typeface="Arial" panose="020B0604020202020204" pitchFamily="34" charset="0"/>
                </a:rPr>
                <a:t>V</a:t>
              </a:r>
              <a:r>
                <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rPr>
                <a:t>ai jautājumi par adresācijas objektu apzīmēšanu </a:t>
              </a:r>
              <a:r>
                <a:rPr lang="lv-LV" sz="1600" b="1" kern="100">
                  <a:solidFill>
                    <a:schemeClr val="tx1"/>
                  </a:solidFill>
                  <a:effectLst/>
                  <a:latin typeface="Arial" panose="020B0604020202020204" pitchFamily="34" charset="0"/>
                  <a:ea typeface="Aptos" panose="020B0004020202020204" pitchFamily="34" charset="0"/>
                  <a:cs typeface="Arial" panose="020B0604020202020204" pitchFamily="34" charset="0"/>
                </a:rPr>
                <a:t>ietilpst </a:t>
              </a:r>
              <a:r>
                <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rPr>
                <a:t>Pašvaldību likuma 45. panta pirmās daļas 5. punktā lietotajā terminā </a:t>
              </a:r>
              <a:r>
                <a:rPr lang="lv-LV" sz="1600" b="1" kern="100">
                  <a:solidFill>
                    <a:schemeClr val="tx1"/>
                  </a:solidFill>
                  <a:effectLst/>
                  <a:latin typeface="Arial" panose="020B0604020202020204" pitchFamily="34" charset="0"/>
                  <a:ea typeface="Aptos" panose="020B0004020202020204" pitchFamily="34" charset="0"/>
                  <a:cs typeface="Arial" panose="020B0604020202020204" pitchFamily="34" charset="0"/>
                </a:rPr>
                <a:t>«teritoriju un būvju uzturēšana»</a:t>
              </a:r>
              <a:r>
                <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rPr>
                <a:t>?</a:t>
              </a:r>
            </a:p>
            <a:p>
              <a:pPr algn="ctr"/>
              <a:endParaRPr lang="lv-LV"/>
            </a:p>
          </p:txBody>
        </p:sp>
        <p:sp>
          <p:nvSpPr>
            <p:cNvPr id="15" name="Rectangle 14">
              <a:extLst>
                <a:ext uri="{FF2B5EF4-FFF2-40B4-BE49-F238E27FC236}">
                  <a16:creationId xmlns:a16="http://schemas.microsoft.com/office/drawing/2014/main" id="{148EFACA-13CC-DFBF-13D8-5C8AC9238EEF}"/>
                </a:ext>
              </a:extLst>
            </p:cNvPr>
            <p:cNvSpPr/>
            <p:nvPr/>
          </p:nvSpPr>
          <p:spPr>
            <a:xfrm>
              <a:off x="7458344" y="1093861"/>
              <a:ext cx="3607269" cy="2437689"/>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600" kern="0">
                  <a:solidFill>
                    <a:schemeClr val="tx1"/>
                  </a:solidFill>
                  <a:latin typeface="Arial" panose="020B0604020202020204" pitchFamily="34" charset="0"/>
                  <a:ea typeface="Calibri" panose="020F0502020204030204" pitchFamily="34" charset="0"/>
                  <a:cs typeface="Arial" panose="020B0604020202020204" pitchFamily="34" charset="0"/>
                </a:rPr>
                <a:t>V</a:t>
              </a:r>
              <a:r>
                <a:rPr lang="lv-LV" sz="1600" kern="0">
                  <a:solidFill>
                    <a:schemeClr val="tx1"/>
                  </a:solidFill>
                  <a:effectLst/>
                  <a:latin typeface="Arial" panose="020B0604020202020204" pitchFamily="34" charset="0"/>
                  <a:ea typeface="Calibri" panose="020F0502020204030204" pitchFamily="34" charset="0"/>
                  <a:cs typeface="Arial" panose="020B0604020202020204" pitchFamily="34" charset="0"/>
                </a:rPr>
                <a:t>ai pašvaldībai ir </a:t>
              </a:r>
              <a:r>
                <a:rPr lang="lv-LV" sz="1600" b="1" kern="0">
                  <a:solidFill>
                    <a:schemeClr val="tx1"/>
                  </a:solidFill>
                  <a:effectLst/>
                  <a:latin typeface="Arial" panose="020B0604020202020204" pitchFamily="34" charset="0"/>
                  <a:ea typeface="Calibri" panose="020F0502020204030204" pitchFamily="34" charset="0"/>
                  <a:cs typeface="Arial" panose="020B0604020202020204" pitchFamily="34" charset="0"/>
                </a:rPr>
                <a:t>tiesības paredzēt administratīvo atbildību </a:t>
              </a:r>
              <a:r>
                <a:rPr lang="lv-LV" sz="1600" kern="0">
                  <a:solidFill>
                    <a:schemeClr val="tx1"/>
                  </a:solidFill>
                  <a:effectLst/>
                  <a:latin typeface="Arial" panose="020B0604020202020204" pitchFamily="34" charset="0"/>
                  <a:ea typeface="Calibri" panose="020F0502020204030204" pitchFamily="34" charset="0"/>
                  <a:cs typeface="Arial" panose="020B0604020202020204" pitchFamily="34" charset="0"/>
                </a:rPr>
                <a:t>par saistošo noteikumu par adresācijas objektu apzīmēšanu neievērošanu?</a:t>
              </a:r>
              <a:endPar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algn="ctr"/>
              <a:endParaRPr lang="lv-LV"/>
            </a:p>
          </p:txBody>
        </p:sp>
        <p:sp>
          <p:nvSpPr>
            <p:cNvPr id="16" name="Rectangle 15">
              <a:extLst>
                <a:ext uri="{FF2B5EF4-FFF2-40B4-BE49-F238E27FC236}">
                  <a16:creationId xmlns:a16="http://schemas.microsoft.com/office/drawing/2014/main" id="{A0BC4E06-C789-15D5-2952-B199CC0E39A6}"/>
                </a:ext>
              </a:extLst>
            </p:cNvPr>
            <p:cNvSpPr/>
            <p:nvPr/>
          </p:nvSpPr>
          <p:spPr>
            <a:xfrm>
              <a:off x="2849078" y="4349808"/>
              <a:ext cx="3607269" cy="1621739"/>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algn="ctr"/>
              <a:r>
                <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rPr>
                <a:t>Vai tiek sasniegts kāds no </a:t>
              </a:r>
              <a:r>
                <a:rPr lang="lv-LV" sz="1600" b="1" kern="100">
                  <a:solidFill>
                    <a:schemeClr val="tx1"/>
                  </a:solidFill>
                  <a:effectLst/>
                  <a:latin typeface="Arial" panose="020B0604020202020204" pitchFamily="34" charset="0"/>
                  <a:ea typeface="Aptos" panose="020B0004020202020204" pitchFamily="34" charset="0"/>
                  <a:cs typeface="Arial" panose="020B0604020202020204" pitchFamily="34" charset="0"/>
                </a:rPr>
                <a:t>leģitīmajiem mērķiem:</a:t>
              </a:r>
            </a:p>
            <a:p>
              <a:pPr marL="538163" indent="-273050" algn="just">
                <a:buFont typeface="Wingdings" panose="05000000000000000000" pitchFamily="2" charset="2"/>
                <a:buChar char="Ø"/>
              </a:pP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sabiedrības drošība;</a:t>
              </a:r>
            </a:p>
            <a:p>
              <a:pPr marL="538163" indent="-273050" algn="just">
                <a:buFont typeface="Wingdings" panose="05000000000000000000" pitchFamily="2" charset="2"/>
                <a:buChar char="Ø"/>
              </a:pP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sanitārās tīrības uzturēšana;</a:t>
              </a:r>
            </a:p>
            <a:p>
              <a:pPr marL="538163" indent="-273050" algn="just">
                <a:buFont typeface="Wingdings" panose="05000000000000000000" pitchFamily="2" charset="2"/>
                <a:buChar char="Ø"/>
              </a:pP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pilsētvides ainavas saglabāšana?</a:t>
              </a:r>
            </a:p>
            <a:p>
              <a:pPr algn="ctr"/>
              <a:endParaRPr lang="lv-LV"/>
            </a:p>
          </p:txBody>
        </p:sp>
        <p:sp>
          <p:nvSpPr>
            <p:cNvPr id="17" name="Arrow: Down 16">
              <a:extLst>
                <a:ext uri="{FF2B5EF4-FFF2-40B4-BE49-F238E27FC236}">
                  <a16:creationId xmlns:a16="http://schemas.microsoft.com/office/drawing/2014/main" id="{5DE7926E-F004-883A-73B4-58A766E7DB75}"/>
                </a:ext>
              </a:extLst>
            </p:cNvPr>
            <p:cNvSpPr/>
            <p:nvPr/>
          </p:nvSpPr>
          <p:spPr>
            <a:xfrm>
              <a:off x="4417702" y="3531550"/>
              <a:ext cx="470019" cy="799824"/>
            </a:xfrm>
            <a:prstGeom prst="downArrow">
              <a:avLst/>
            </a:prstGeom>
            <a:solidFill>
              <a:srgbClr val="4A773C"/>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0" name="Rectangle 19">
              <a:extLst>
                <a:ext uri="{FF2B5EF4-FFF2-40B4-BE49-F238E27FC236}">
                  <a16:creationId xmlns:a16="http://schemas.microsoft.com/office/drawing/2014/main" id="{3D036003-5D54-3B6C-84D2-3C6A08C942B8}"/>
                </a:ext>
              </a:extLst>
            </p:cNvPr>
            <p:cNvSpPr/>
            <p:nvPr/>
          </p:nvSpPr>
          <p:spPr>
            <a:xfrm>
              <a:off x="2849078" y="1093861"/>
              <a:ext cx="3607269" cy="2435557"/>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600" kern="100">
                  <a:solidFill>
                    <a:schemeClr val="tx1"/>
                  </a:solidFill>
                  <a:latin typeface="Arial" panose="020B0604020202020204" pitchFamily="34" charset="0"/>
                  <a:ea typeface="Aptos" panose="020B0004020202020204" pitchFamily="34" charset="0"/>
                  <a:cs typeface="Arial" panose="020B0604020202020204" pitchFamily="34" charset="0"/>
                </a:rPr>
                <a:t>V</a:t>
              </a:r>
              <a:r>
                <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rPr>
                <a:t>ai jautājumi par adresācijas objektu apzīmēšanu </a:t>
              </a:r>
              <a:r>
                <a:rPr lang="lv-LV" sz="1600" b="1" kern="100">
                  <a:solidFill>
                    <a:schemeClr val="tx1"/>
                  </a:solidFill>
                  <a:effectLst/>
                  <a:latin typeface="Arial" panose="020B0604020202020204" pitchFamily="34" charset="0"/>
                  <a:ea typeface="Aptos" panose="020B0004020202020204" pitchFamily="34" charset="0"/>
                  <a:cs typeface="Arial" panose="020B0604020202020204" pitchFamily="34" charset="0"/>
                </a:rPr>
                <a:t>ietilpst </a:t>
              </a:r>
              <a:r>
                <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rPr>
                <a:t>Pašvaldību likuma 45. panta pirmās daļas 3. punktā lietotajā terminā </a:t>
              </a:r>
              <a:r>
                <a:rPr lang="lv-LV" sz="1600" b="1" kern="100">
                  <a:solidFill>
                    <a:schemeClr val="tx1"/>
                  </a:solidFill>
                  <a:effectLst/>
                  <a:latin typeface="Arial" panose="020B0604020202020204" pitchFamily="34" charset="0"/>
                  <a:ea typeface="Aptos" panose="020B0004020202020204" pitchFamily="34" charset="0"/>
                  <a:cs typeface="Arial" panose="020B0604020202020204" pitchFamily="34" charset="0"/>
                </a:rPr>
                <a:t>«teritoriju un būvju uzturēšana»</a:t>
              </a:r>
              <a:r>
                <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rPr>
                <a:t>?</a:t>
              </a:r>
            </a:p>
            <a:p>
              <a:pPr algn="ctr"/>
              <a:endParaRPr lang="lv-LV"/>
            </a:p>
          </p:txBody>
        </p:sp>
        <p:sp>
          <p:nvSpPr>
            <p:cNvPr id="21" name="Arrow: Down 20">
              <a:extLst>
                <a:ext uri="{FF2B5EF4-FFF2-40B4-BE49-F238E27FC236}">
                  <a16:creationId xmlns:a16="http://schemas.microsoft.com/office/drawing/2014/main" id="{3B0144C0-EE01-3637-DE68-9FA79B045680}"/>
                </a:ext>
              </a:extLst>
            </p:cNvPr>
            <p:cNvSpPr/>
            <p:nvPr/>
          </p:nvSpPr>
          <p:spPr>
            <a:xfrm>
              <a:off x="4417702" y="3529418"/>
              <a:ext cx="470019" cy="799824"/>
            </a:xfrm>
            <a:prstGeom prst="downArrow">
              <a:avLst/>
            </a:prstGeom>
            <a:solidFill>
              <a:srgbClr val="4A773C"/>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grpSp>
      <p:pic>
        <p:nvPicPr>
          <p:cNvPr id="19" name="Graphic 18" descr="Clipboard with solid fill">
            <a:extLst>
              <a:ext uri="{FF2B5EF4-FFF2-40B4-BE49-F238E27FC236}">
                <a16:creationId xmlns:a16="http://schemas.microsoft.com/office/drawing/2014/main" id="{B2646660-2834-9C13-B50B-0BC359B42DA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0821" y="2676143"/>
            <a:ext cx="1443925" cy="1443925"/>
          </a:xfrm>
          <a:prstGeom prst="rect">
            <a:avLst/>
          </a:prstGeom>
        </p:spPr>
      </p:pic>
    </p:spTree>
    <p:extLst>
      <p:ext uri="{BB962C8B-B14F-4D97-AF65-F5344CB8AC3E}">
        <p14:creationId xmlns:p14="http://schemas.microsoft.com/office/powerpoint/2010/main" val="1020100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85019-E5C0-B328-CF5A-E54701BE93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7DD3F8-9A31-2235-A98E-114CC9487520}"/>
              </a:ext>
            </a:extLst>
          </p:cNvPr>
          <p:cNvSpPr>
            <a:spLocks noGrp="1"/>
          </p:cNvSpPr>
          <p:nvPr>
            <p:ph type="title"/>
          </p:nvPr>
        </p:nvSpPr>
        <p:spPr/>
        <p:txBody>
          <a:bodyPr>
            <a:normAutofit/>
          </a:bodyPr>
          <a:lstStyle/>
          <a:p>
            <a:pPr algn="ctr"/>
            <a:r>
              <a:rPr lang="lv-LV">
                <a:solidFill>
                  <a:srgbClr val="4A773C"/>
                </a:solidFill>
              </a:rPr>
              <a:t>Būvju uzturēšana</a:t>
            </a:r>
          </a:p>
        </p:txBody>
      </p:sp>
      <p:sp>
        <p:nvSpPr>
          <p:cNvPr id="3" name="Content Placeholder 2">
            <a:extLst>
              <a:ext uri="{FF2B5EF4-FFF2-40B4-BE49-F238E27FC236}">
                <a16:creationId xmlns:a16="http://schemas.microsoft.com/office/drawing/2014/main" id="{560A9A64-9AA8-9E6B-3288-AA318994B92E}"/>
              </a:ext>
            </a:extLst>
          </p:cNvPr>
          <p:cNvSpPr>
            <a:spLocks noGrp="1"/>
          </p:cNvSpPr>
          <p:nvPr>
            <p:ph idx="1"/>
          </p:nvPr>
        </p:nvSpPr>
        <p:spPr>
          <a:xfrm>
            <a:off x="2849078" y="1142999"/>
            <a:ext cx="8733322" cy="4571999"/>
          </a:xfrm>
        </p:spPr>
        <p:txBody>
          <a:bodyPr>
            <a:noAutofit/>
          </a:bodyPr>
          <a:lstStyle/>
          <a:p>
            <a:pPr algn="just"/>
            <a:r>
              <a:rPr lang="lv-LV" sz="1800" b="1">
                <a:latin typeface="Arial" panose="020B0604020202020204" pitchFamily="34" charset="0"/>
                <a:cs typeface="Arial" panose="020B0604020202020204" pitchFamily="34" charset="0"/>
              </a:rPr>
              <a:t>Saskaņā ar Būvniecības likumu </a:t>
            </a:r>
            <a:r>
              <a:rPr lang="lv-LV" sz="1800" b="1">
                <a:solidFill>
                  <a:srgbClr val="4A773C"/>
                </a:solidFill>
                <a:latin typeface="Arial" panose="020B0604020202020204" pitchFamily="34" charset="0"/>
                <a:cs typeface="Arial" panose="020B0604020202020204" pitchFamily="34" charset="0"/>
              </a:rPr>
              <a:t>būves uzturēšana </a:t>
            </a:r>
            <a:r>
              <a:rPr lang="lv-LV" sz="1800" b="1">
                <a:latin typeface="Arial" panose="020B0604020202020204" pitchFamily="34" charset="0"/>
                <a:cs typeface="Arial" panose="020B0604020202020204" pitchFamily="34" charset="0"/>
              </a:rPr>
              <a:t>nozīmē, ka tās īpašnieks nodrošina būves:</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mehānisko stabilitāti un stiprību</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ugunsdrošību</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vides aizsardzību un higiēnu (t. sk. nekaitīgumu)</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lietošanas drošību un vides pieejamību</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akustisku (aizsardzību pret trokšņiem)</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energoefektivitāti</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ilgtspējīgu dabas resursu izmantošanu</a:t>
            </a:r>
          </a:p>
          <a:p>
            <a:pPr marL="285750" indent="-285750" algn="just">
              <a:buFont typeface="Wingdings" panose="05000000000000000000" pitchFamily="2" charset="2"/>
              <a:buChar char="Ø"/>
            </a:pPr>
            <a:endParaRPr lang="lv-LV" sz="1800" b="1">
              <a:solidFill>
                <a:srgbClr val="4A773C"/>
              </a:solidFill>
              <a:latin typeface="Arial" panose="020B0604020202020204" pitchFamily="34" charset="0"/>
              <a:cs typeface="Arial" panose="020B0604020202020204" pitchFamily="34" charset="0"/>
            </a:endParaRPr>
          </a:p>
          <a:p>
            <a:pPr algn="just"/>
            <a:r>
              <a:rPr lang="lv-LV" sz="1800" b="1">
                <a:latin typeface="Arial" panose="020B0604020202020204" pitchFamily="34" charset="0"/>
                <a:cs typeface="Arial" panose="020B0604020202020204" pitchFamily="34" charset="0"/>
              </a:rPr>
              <a:t>Saskaņā ar Dzīvojamo māju pārvaldīšanas likumu </a:t>
            </a:r>
            <a:r>
              <a:rPr lang="lv-LV" sz="1800" b="1">
                <a:solidFill>
                  <a:srgbClr val="4A773C"/>
                </a:solidFill>
                <a:latin typeface="Arial" panose="020B0604020202020204" pitchFamily="34" charset="0"/>
                <a:cs typeface="Arial" panose="020B0604020202020204" pitchFamily="34" charset="0"/>
              </a:rPr>
              <a:t>dzīvojamā nama uzturēšana ir fiziska saglabāšana visā tā ekspluatācijas laikā</a:t>
            </a:r>
          </a:p>
        </p:txBody>
      </p:sp>
      <p:sp>
        <p:nvSpPr>
          <p:cNvPr id="6" name="Slide Number Placeholder 5">
            <a:extLst>
              <a:ext uri="{FF2B5EF4-FFF2-40B4-BE49-F238E27FC236}">
                <a16:creationId xmlns:a16="http://schemas.microsoft.com/office/drawing/2014/main" id="{FCD0B6AB-E82A-AFC9-1634-42FCD2C97BC0}"/>
              </a:ext>
            </a:extLst>
          </p:cNvPr>
          <p:cNvSpPr>
            <a:spLocks noGrp="1"/>
          </p:cNvSpPr>
          <p:nvPr>
            <p:ph type="sldNum" sz="quarter" idx="13"/>
          </p:nvPr>
        </p:nvSpPr>
        <p:spPr/>
        <p:txBody>
          <a:bodyPr/>
          <a:lstStyle/>
          <a:p>
            <a:pPr>
              <a:defRPr/>
            </a:pPr>
            <a:fld id="{265A34F3-5F51-4265-AB5D-50DF95D61578}" type="slidenum">
              <a:rPr lang="en-US" altLang="en-US" smtClean="0"/>
              <a:pPr>
                <a:defRPr/>
              </a:pPr>
              <a:t>5</a:t>
            </a:fld>
            <a:endParaRPr lang="en-US" altLang="en-US"/>
          </a:p>
        </p:txBody>
      </p:sp>
      <p:pic>
        <p:nvPicPr>
          <p:cNvPr id="9" name="Graphic 8" descr="Architecture with solid fill">
            <a:extLst>
              <a:ext uri="{FF2B5EF4-FFF2-40B4-BE49-F238E27FC236}">
                <a16:creationId xmlns:a16="http://schemas.microsoft.com/office/drawing/2014/main" id="{ED3EAC78-ADD5-AFE7-3DB1-EE87FA8DCF8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1857" y="2606467"/>
            <a:ext cx="1620876" cy="1620876"/>
          </a:xfrm>
          <a:prstGeom prst="rect">
            <a:avLst/>
          </a:prstGeom>
        </p:spPr>
      </p:pic>
    </p:spTree>
    <p:extLst>
      <p:ext uri="{BB962C8B-B14F-4D97-AF65-F5344CB8AC3E}">
        <p14:creationId xmlns:p14="http://schemas.microsoft.com/office/powerpoint/2010/main" val="3902726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EB78D-4DF7-CA00-2E08-8ACEEC12FD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84F48-0F9C-ECB3-8965-F3BB6C6B6DA6}"/>
              </a:ext>
            </a:extLst>
          </p:cNvPr>
          <p:cNvSpPr>
            <a:spLocks noGrp="1"/>
          </p:cNvSpPr>
          <p:nvPr>
            <p:ph type="title"/>
          </p:nvPr>
        </p:nvSpPr>
        <p:spPr/>
        <p:txBody>
          <a:bodyPr>
            <a:normAutofit/>
          </a:bodyPr>
          <a:lstStyle/>
          <a:p>
            <a:pPr algn="ctr"/>
            <a:r>
              <a:rPr lang="lv-LV">
                <a:solidFill>
                  <a:srgbClr val="4A773C"/>
                </a:solidFill>
              </a:rPr>
              <a:t>Teritorijas uzturēšana</a:t>
            </a:r>
          </a:p>
        </p:txBody>
      </p:sp>
      <p:sp>
        <p:nvSpPr>
          <p:cNvPr id="3" name="Content Placeholder 2">
            <a:extLst>
              <a:ext uri="{FF2B5EF4-FFF2-40B4-BE49-F238E27FC236}">
                <a16:creationId xmlns:a16="http://schemas.microsoft.com/office/drawing/2014/main" id="{67071123-6603-3CA8-A5E9-0033AAF66A39}"/>
              </a:ext>
            </a:extLst>
          </p:cNvPr>
          <p:cNvSpPr>
            <a:spLocks noGrp="1"/>
          </p:cNvSpPr>
          <p:nvPr>
            <p:ph idx="1"/>
          </p:nvPr>
        </p:nvSpPr>
        <p:spPr>
          <a:xfrm>
            <a:off x="2849078" y="990693"/>
            <a:ext cx="8733322" cy="5052702"/>
          </a:xfrm>
        </p:spPr>
        <p:txBody>
          <a:bodyPr>
            <a:noAutofit/>
          </a:bodyPr>
          <a:lstStyle/>
          <a:p>
            <a:pPr algn="just"/>
            <a:r>
              <a:rPr lang="lv-LV" sz="1800">
                <a:latin typeface="Arial" panose="020B0604020202020204" pitchFamily="34" charset="0"/>
                <a:cs typeface="Arial" panose="020B0604020202020204" pitchFamily="34" charset="0"/>
              </a:rPr>
              <a:t>Saskaņā ar Dzīvojamo māju pārvaldīšanas likumu </a:t>
            </a:r>
            <a:r>
              <a:rPr lang="lv-LV" sz="1800" b="1">
                <a:latin typeface="Arial" panose="020B0604020202020204" pitchFamily="34" charset="0"/>
                <a:cs typeface="Arial" panose="020B0604020202020204" pitchFamily="34" charset="0"/>
              </a:rPr>
              <a:t>dzīvojamās mājas sanitārā apkope </a:t>
            </a:r>
            <a:r>
              <a:rPr lang="lv-LV" sz="1800" b="1">
                <a:solidFill>
                  <a:srgbClr val="4A773C"/>
                </a:solidFill>
                <a:latin typeface="Arial" panose="020B0604020202020204" pitchFamily="34" charset="0"/>
                <a:cs typeface="Arial" panose="020B0604020202020204" pitchFamily="34" charset="0"/>
              </a:rPr>
              <a:t>ietilpst dzīvojamās mājas uzturēšanā</a:t>
            </a:r>
          </a:p>
          <a:p>
            <a:pPr algn="just"/>
            <a:endParaRPr lang="lv-LV" sz="1800" b="1">
              <a:solidFill>
                <a:srgbClr val="4A773C"/>
              </a:solidFill>
              <a:latin typeface="Arial" panose="020B0604020202020204" pitchFamily="34" charset="0"/>
              <a:cs typeface="Arial" panose="020B0604020202020204" pitchFamily="34" charset="0"/>
            </a:endParaRPr>
          </a:p>
          <a:p>
            <a:pPr algn="just"/>
            <a:r>
              <a:rPr lang="lv-LV" sz="1800">
                <a:latin typeface="Arial" panose="020B0604020202020204" pitchFamily="34" charset="0"/>
                <a:cs typeface="Arial" panose="020B0604020202020204" pitchFamily="34" charset="0"/>
              </a:rPr>
              <a:t>Obligāti veicamās darbības sanitārās apkopes prasību izpildei ir noteiktas MK 28.09.2010. noteikumos Nr. 906 «Dzīvojamās mājas sanitārās apkopes noteikumi»:</a:t>
            </a:r>
          </a:p>
          <a:p>
            <a:pPr marL="285750" indent="-285750" algn="just">
              <a:buFont typeface="Wingdings" panose="05000000000000000000" pitchFamily="2" charset="2"/>
              <a:buChar char="Ø"/>
            </a:pPr>
            <a:r>
              <a:rPr lang="lv-LV" sz="1600">
                <a:latin typeface="Arial" panose="020B0604020202020204" pitchFamily="34" charset="0"/>
                <a:cs typeface="Arial" panose="020B0604020202020204" pitchFamily="34" charset="0"/>
              </a:rPr>
              <a:t>ietvju, celiņu un piebraucamo ceļu tīrīšana</a:t>
            </a:r>
          </a:p>
          <a:p>
            <a:pPr marL="285750" indent="-285750" algn="just">
              <a:buFont typeface="Wingdings" panose="05000000000000000000" pitchFamily="2" charset="2"/>
              <a:buChar char="Ø"/>
            </a:pPr>
            <a:r>
              <a:rPr lang="lv-LV" sz="1600">
                <a:latin typeface="Arial" panose="020B0604020202020204" pitchFamily="34" charset="0"/>
                <a:cs typeface="Arial" panose="020B0604020202020204" pitchFamily="34" charset="0"/>
              </a:rPr>
              <a:t>teritorijā augošā zālāja pļaušana</a:t>
            </a:r>
          </a:p>
          <a:p>
            <a:pPr marL="285750" indent="-285750" algn="just">
              <a:buFont typeface="Wingdings" panose="05000000000000000000" pitchFamily="2" charset="2"/>
              <a:buChar char="Ø"/>
            </a:pPr>
            <a:r>
              <a:rPr lang="lv-LV" sz="1600">
                <a:latin typeface="Arial" panose="020B0604020202020204" pitchFamily="34" charset="0"/>
                <a:cs typeface="Arial" panose="020B0604020202020204" pitchFamily="34" charset="0"/>
              </a:rPr>
              <a:t>nokritušo lapu, nokaltušo augu un zaru savākšana</a:t>
            </a:r>
          </a:p>
          <a:p>
            <a:pPr marL="285750" indent="-285750" algn="just">
              <a:buFont typeface="Wingdings" panose="05000000000000000000" pitchFamily="2" charset="2"/>
              <a:buChar char="Ø"/>
            </a:pPr>
            <a:r>
              <a:rPr lang="lv-LV" sz="1600">
                <a:latin typeface="Arial" panose="020B0604020202020204" pitchFamily="34" charset="0"/>
                <a:cs typeface="Arial" panose="020B0604020202020204" pitchFamily="34" charset="0"/>
              </a:rPr>
              <a:t>apstādījumu kopšana</a:t>
            </a:r>
          </a:p>
          <a:p>
            <a:pPr marL="285750" indent="-285750" algn="just">
              <a:buFont typeface="Wingdings" panose="05000000000000000000" pitchFamily="2" charset="2"/>
              <a:buChar char="Ø"/>
            </a:pPr>
            <a:r>
              <a:rPr lang="lv-LV" sz="1600">
                <a:latin typeface="Arial" panose="020B0604020202020204" pitchFamily="34" charset="0"/>
                <a:cs typeface="Arial" panose="020B0604020202020204" pitchFamily="34" charset="0"/>
              </a:rPr>
              <a:t>ietvju, celiņu un piebraucamo ceļu attīrīšana no sniega un ledus, </a:t>
            </a:r>
            <a:r>
              <a:rPr lang="lv-LV" sz="1600" err="1">
                <a:latin typeface="Arial" panose="020B0604020202020204" pitchFamily="34" charset="0"/>
                <a:cs typeface="Arial" panose="020B0604020202020204" pitchFamily="34" charset="0"/>
              </a:rPr>
              <a:t>pretslīdes</a:t>
            </a:r>
            <a:r>
              <a:rPr lang="lv-LV" sz="1600">
                <a:latin typeface="Arial" panose="020B0604020202020204" pitchFamily="34" charset="0"/>
                <a:cs typeface="Arial" panose="020B0604020202020204" pitchFamily="34" charset="0"/>
              </a:rPr>
              <a:t> materiālu kaisīšana</a:t>
            </a:r>
          </a:p>
          <a:p>
            <a:pPr marL="285750" indent="-285750" algn="just">
              <a:buFont typeface="Wingdings" panose="05000000000000000000" pitchFamily="2" charset="2"/>
              <a:buChar char="Ø"/>
            </a:pPr>
            <a:r>
              <a:rPr lang="lv-LV" sz="1600">
                <a:latin typeface="Arial" panose="020B0604020202020204" pitchFamily="34" charset="0"/>
                <a:cs typeface="Arial" panose="020B0604020202020204" pitchFamily="34" charset="0"/>
              </a:rPr>
              <a:t>sniega, ledus (arī lāsteku) notīrīšana no ēkas fasādes un jumta</a:t>
            </a:r>
          </a:p>
          <a:p>
            <a:pPr marL="285750" indent="-285750" algn="just">
              <a:buFont typeface="Wingdings" panose="05000000000000000000" pitchFamily="2" charset="2"/>
              <a:buChar char="Ø"/>
            </a:pPr>
            <a:r>
              <a:rPr lang="lv-LV" sz="1600">
                <a:latin typeface="Arial" panose="020B0604020202020204" pitchFamily="34" charset="0"/>
                <a:cs typeface="Arial" panose="020B0604020202020204" pitchFamily="34" charset="0"/>
              </a:rPr>
              <a:t>bīstamu vietu norobežošana gājēju un transportlīdzekļu drošībai</a:t>
            </a:r>
          </a:p>
          <a:p>
            <a:pPr marL="285750" indent="-285750" algn="just">
              <a:buFont typeface="Wingdings" panose="05000000000000000000" pitchFamily="2" charset="2"/>
              <a:buChar char="Ø"/>
            </a:pPr>
            <a:endParaRPr lang="lv-LV" sz="1800" b="1">
              <a:solidFill>
                <a:srgbClr val="4A773C"/>
              </a:solidFill>
              <a:latin typeface="Arial" panose="020B0604020202020204" pitchFamily="34" charset="0"/>
              <a:cs typeface="Arial" panose="020B0604020202020204" pitchFamily="34" charset="0"/>
            </a:endParaRPr>
          </a:p>
          <a:p>
            <a:pPr algn="just"/>
            <a:r>
              <a:rPr lang="lv-LV" sz="1800" b="1">
                <a:solidFill>
                  <a:srgbClr val="4A773C"/>
                </a:solidFill>
                <a:latin typeface="Arial" panose="020B0604020202020204" pitchFamily="34" charset="0"/>
                <a:cs typeface="Arial" panose="020B0604020202020204" pitchFamily="34" charset="0"/>
              </a:rPr>
              <a:t>MK noteikumu prasības attiecināmas uz daudzdzīvokļu dzīvojamām mājām. Uz viendzīvokļa dzīvojamām mājām, nedzīvojamām būvēm un neapbūvētām teritorijām nav izvirzāmas stingrākas prasības</a:t>
            </a:r>
          </a:p>
        </p:txBody>
      </p:sp>
      <p:sp>
        <p:nvSpPr>
          <p:cNvPr id="6" name="Slide Number Placeholder 5">
            <a:extLst>
              <a:ext uri="{FF2B5EF4-FFF2-40B4-BE49-F238E27FC236}">
                <a16:creationId xmlns:a16="http://schemas.microsoft.com/office/drawing/2014/main" id="{65DAA347-0FE0-D5B3-E43F-2B651D334076}"/>
              </a:ext>
            </a:extLst>
          </p:cNvPr>
          <p:cNvSpPr>
            <a:spLocks noGrp="1"/>
          </p:cNvSpPr>
          <p:nvPr>
            <p:ph type="sldNum" sz="quarter" idx="13"/>
          </p:nvPr>
        </p:nvSpPr>
        <p:spPr/>
        <p:txBody>
          <a:bodyPr/>
          <a:lstStyle/>
          <a:p>
            <a:pPr>
              <a:defRPr/>
            </a:pPr>
            <a:fld id="{265A34F3-5F51-4265-AB5D-50DF95D61578}" type="slidenum">
              <a:rPr lang="en-US" altLang="en-US" smtClean="0"/>
              <a:pPr>
                <a:defRPr/>
              </a:pPr>
              <a:t>6</a:t>
            </a:fld>
            <a:endParaRPr lang="en-US" altLang="en-US"/>
          </a:p>
        </p:txBody>
      </p:sp>
      <p:pic>
        <p:nvPicPr>
          <p:cNvPr id="7" name="Graphic 6" descr="Exclamation mark with solid fill">
            <a:extLst>
              <a:ext uri="{FF2B5EF4-FFF2-40B4-BE49-F238E27FC236}">
                <a16:creationId xmlns:a16="http://schemas.microsoft.com/office/drawing/2014/main" id="{3D3482E0-288F-D2D0-707A-4FA99FA4E74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89746" y="5251372"/>
            <a:ext cx="665974" cy="665974"/>
          </a:xfrm>
          <a:prstGeom prst="rect">
            <a:avLst/>
          </a:prstGeom>
        </p:spPr>
      </p:pic>
      <p:pic>
        <p:nvPicPr>
          <p:cNvPr id="8" name="Graphic 7" descr="Rainy scene outline">
            <a:extLst>
              <a:ext uri="{FF2B5EF4-FFF2-40B4-BE49-F238E27FC236}">
                <a16:creationId xmlns:a16="http://schemas.microsoft.com/office/drawing/2014/main" id="{C6D78481-C3B8-F6F0-654E-861B590EC0F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670" y="2725553"/>
            <a:ext cx="1406893" cy="1406893"/>
          </a:xfrm>
          <a:prstGeom prst="rect">
            <a:avLst/>
          </a:prstGeom>
        </p:spPr>
      </p:pic>
    </p:spTree>
    <p:extLst>
      <p:ext uri="{BB962C8B-B14F-4D97-AF65-F5344CB8AC3E}">
        <p14:creationId xmlns:p14="http://schemas.microsoft.com/office/powerpoint/2010/main" val="3809967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EAF72-A800-2F4D-288E-5343236E96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4ED68-DC84-36B3-4AC6-7CA37C10554E}"/>
              </a:ext>
            </a:extLst>
          </p:cNvPr>
          <p:cNvSpPr>
            <a:spLocks noGrp="1"/>
          </p:cNvSpPr>
          <p:nvPr>
            <p:ph type="title"/>
          </p:nvPr>
        </p:nvSpPr>
        <p:spPr/>
        <p:txBody>
          <a:bodyPr>
            <a:normAutofit/>
          </a:bodyPr>
          <a:lstStyle/>
          <a:p>
            <a:pPr algn="ctr"/>
            <a:r>
              <a:rPr lang="lv-LV">
                <a:solidFill>
                  <a:srgbClr val="4A773C"/>
                </a:solidFill>
              </a:rPr>
              <a:t>Sabiedrības drošība un</a:t>
            </a:r>
            <a:br>
              <a:rPr lang="lv-LV">
                <a:solidFill>
                  <a:srgbClr val="4A773C"/>
                </a:solidFill>
              </a:rPr>
            </a:br>
            <a:r>
              <a:rPr lang="lv-LV">
                <a:solidFill>
                  <a:srgbClr val="4A773C"/>
                </a:solidFill>
              </a:rPr>
              <a:t>pilsētvides ainavas saglabāšana</a:t>
            </a:r>
          </a:p>
        </p:txBody>
      </p:sp>
      <p:sp>
        <p:nvSpPr>
          <p:cNvPr id="3" name="Content Placeholder 2">
            <a:extLst>
              <a:ext uri="{FF2B5EF4-FFF2-40B4-BE49-F238E27FC236}">
                <a16:creationId xmlns:a16="http://schemas.microsoft.com/office/drawing/2014/main" id="{C1A112A9-05D2-C33C-8F28-613952F85F88}"/>
              </a:ext>
            </a:extLst>
          </p:cNvPr>
          <p:cNvSpPr>
            <a:spLocks noGrp="1"/>
          </p:cNvSpPr>
          <p:nvPr>
            <p:ph idx="1"/>
          </p:nvPr>
        </p:nvSpPr>
        <p:spPr>
          <a:xfrm>
            <a:off x="2849078" y="1572426"/>
            <a:ext cx="8733322" cy="4417215"/>
          </a:xfrm>
        </p:spPr>
        <p:txBody>
          <a:bodyPr>
            <a:noAutofit/>
          </a:bodyPr>
          <a:lstStyle/>
          <a:p>
            <a:pPr algn="just"/>
            <a:r>
              <a:rPr lang="lv-LV" sz="1800">
                <a:latin typeface="Arial" panose="020B0604020202020204" pitchFamily="34" charset="0"/>
                <a:cs typeface="Arial" panose="020B0604020202020204" pitchFamily="34" charset="0"/>
              </a:rPr>
              <a:t>Iespēja konstatēt Pašvaldību likuma 45. panta pirmās daļas 3. punktā noteikto teritoriju un būvju uzturēšanas prasību izvirzīšanas </a:t>
            </a:r>
            <a:r>
              <a:rPr lang="lv-LV" sz="1800" b="1">
                <a:latin typeface="Arial" panose="020B0604020202020204" pitchFamily="34" charset="0"/>
                <a:cs typeface="Arial" panose="020B0604020202020204" pitchFamily="34" charset="0"/>
              </a:rPr>
              <a:t>leģitīmo mērķi:</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sabiedrības drošība </a:t>
            </a:r>
            <a:r>
              <a:rPr lang="lv-LV" sz="1800">
                <a:solidFill>
                  <a:srgbClr val="4A773C"/>
                </a:solidFill>
                <a:latin typeface="Arial" panose="020B0604020202020204" pitchFamily="34" charset="0"/>
                <a:cs typeface="Arial" panose="020B0604020202020204" pitchFamily="34" charset="0"/>
              </a:rPr>
              <a:t>– operatīvo dienestu darbības atvieglošana</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pilsētvides ainavas saglabāšana </a:t>
            </a:r>
            <a:r>
              <a:rPr lang="lv-LV" sz="1800">
                <a:solidFill>
                  <a:srgbClr val="4A773C"/>
                </a:solidFill>
                <a:latin typeface="Arial" panose="020B0604020202020204" pitchFamily="34" charset="0"/>
                <a:cs typeface="Arial" panose="020B0604020202020204" pitchFamily="34" charset="0"/>
              </a:rPr>
              <a:t>– vienota adresācijas objektu vizuālā tēla izveidošana un uzturēšana</a:t>
            </a:r>
          </a:p>
          <a:p>
            <a:pPr algn="just"/>
            <a:endParaRPr lang="lv-LV" sz="1800" b="1">
              <a:solidFill>
                <a:srgbClr val="4A773C"/>
              </a:solidFill>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E93BCB94-9405-8520-5D8B-6D71B087A2C2}"/>
              </a:ext>
            </a:extLst>
          </p:cNvPr>
          <p:cNvSpPr>
            <a:spLocks noGrp="1"/>
          </p:cNvSpPr>
          <p:nvPr>
            <p:ph type="sldNum" sz="quarter" idx="13"/>
          </p:nvPr>
        </p:nvSpPr>
        <p:spPr/>
        <p:txBody>
          <a:bodyPr/>
          <a:lstStyle/>
          <a:p>
            <a:pPr>
              <a:defRPr/>
            </a:pPr>
            <a:fld id="{265A34F3-5F51-4265-AB5D-50DF95D61578}" type="slidenum">
              <a:rPr lang="en-US" altLang="en-US" smtClean="0"/>
              <a:pPr>
                <a:defRPr/>
              </a:pPr>
              <a:t>7</a:t>
            </a:fld>
            <a:endParaRPr lang="en-US" altLang="en-US"/>
          </a:p>
        </p:txBody>
      </p:sp>
      <p:grpSp>
        <p:nvGrpSpPr>
          <p:cNvPr id="26" name="Group 25">
            <a:extLst>
              <a:ext uri="{FF2B5EF4-FFF2-40B4-BE49-F238E27FC236}">
                <a16:creationId xmlns:a16="http://schemas.microsoft.com/office/drawing/2014/main" id="{C0237A77-AAB1-FEF2-3F66-5898BC6B309E}"/>
              </a:ext>
            </a:extLst>
          </p:cNvPr>
          <p:cNvGrpSpPr/>
          <p:nvPr/>
        </p:nvGrpSpPr>
        <p:grpSpPr>
          <a:xfrm>
            <a:off x="2849078" y="3188842"/>
            <a:ext cx="8733322" cy="2543285"/>
            <a:chOff x="2849078" y="2879280"/>
            <a:chExt cx="8733322" cy="2543285"/>
          </a:xfrm>
        </p:grpSpPr>
        <p:sp>
          <p:nvSpPr>
            <p:cNvPr id="7" name="Rectangle 6">
              <a:extLst>
                <a:ext uri="{FF2B5EF4-FFF2-40B4-BE49-F238E27FC236}">
                  <a16:creationId xmlns:a16="http://schemas.microsoft.com/office/drawing/2014/main" id="{593C83C5-4506-4B18-D8D5-C7C993974039}"/>
                </a:ext>
              </a:extLst>
            </p:cNvPr>
            <p:cNvSpPr/>
            <p:nvPr/>
          </p:nvSpPr>
          <p:spPr>
            <a:xfrm>
              <a:off x="2849078" y="3520504"/>
              <a:ext cx="2970608" cy="1621739"/>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1400" kern="100">
                <a:solidFill>
                  <a:schemeClr val="tx1"/>
                </a:solidFill>
                <a:latin typeface="Arial" panose="020B0604020202020204" pitchFamily="34" charset="0"/>
                <a:ea typeface="Aptos" panose="020B0004020202020204" pitchFamily="34" charset="0"/>
                <a:cs typeface="Arial" panose="020B0604020202020204" pitchFamily="34" charset="0"/>
              </a:endParaRPr>
            </a:p>
            <a:p>
              <a:pPr algn="ctr"/>
              <a:r>
                <a:rPr lang="lv-LV" sz="1400" kern="100">
                  <a:solidFill>
                    <a:schemeClr val="tx1"/>
                  </a:solidFill>
                  <a:latin typeface="Arial" panose="020B0604020202020204" pitchFamily="34" charset="0"/>
                  <a:ea typeface="Aptos" panose="020B0004020202020204" pitchFamily="34" charset="0"/>
                  <a:cs typeface="Arial" panose="020B0604020202020204" pitchFamily="34" charset="0"/>
                </a:rPr>
                <a:t>V</a:t>
              </a: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ai jautājumi par adresācijas objektu apzīmēšanu </a:t>
              </a:r>
              <a:r>
                <a:rPr lang="lv-LV" sz="1400" b="1" kern="100">
                  <a:solidFill>
                    <a:schemeClr val="tx1"/>
                  </a:solidFill>
                  <a:effectLst/>
                  <a:latin typeface="Arial" panose="020B0604020202020204" pitchFamily="34" charset="0"/>
                  <a:ea typeface="Aptos" panose="020B0004020202020204" pitchFamily="34" charset="0"/>
                  <a:cs typeface="Arial" panose="020B0604020202020204" pitchFamily="34" charset="0"/>
                </a:rPr>
                <a:t>ietilpst </a:t>
              </a: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Pašvaldību likuma 45. panta pirmās daļas 3. punktā lietotajā terminā </a:t>
              </a:r>
              <a:r>
                <a:rPr lang="lv-LV" sz="1400" b="1" kern="100">
                  <a:solidFill>
                    <a:schemeClr val="tx1"/>
                  </a:solidFill>
                  <a:effectLst/>
                  <a:latin typeface="Arial" panose="020B0604020202020204" pitchFamily="34" charset="0"/>
                  <a:ea typeface="Aptos" panose="020B0004020202020204" pitchFamily="34" charset="0"/>
                  <a:cs typeface="Arial" panose="020B0604020202020204" pitchFamily="34" charset="0"/>
                </a:rPr>
                <a:t>«teritoriju un būvju uzturēšana»</a:t>
              </a: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a:t>
              </a:r>
            </a:p>
            <a:p>
              <a:pPr algn="ctr"/>
              <a:endParaRPr lang="lv-LV"/>
            </a:p>
          </p:txBody>
        </p:sp>
        <p:sp>
          <p:nvSpPr>
            <p:cNvPr id="8" name="Rectangle 7">
              <a:extLst>
                <a:ext uri="{FF2B5EF4-FFF2-40B4-BE49-F238E27FC236}">
                  <a16:creationId xmlns:a16="http://schemas.microsoft.com/office/drawing/2014/main" id="{A28B5002-068F-7854-730B-CC5EB4BC3F77}"/>
                </a:ext>
              </a:extLst>
            </p:cNvPr>
            <p:cNvSpPr/>
            <p:nvPr/>
          </p:nvSpPr>
          <p:spPr>
            <a:xfrm>
              <a:off x="8904728" y="2879280"/>
              <a:ext cx="2677672" cy="1282447"/>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algn="ct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Vai tiek sasniegts kāds no </a:t>
              </a:r>
              <a:r>
                <a:rPr lang="lv-LV" sz="1400" b="1" kern="100">
                  <a:solidFill>
                    <a:schemeClr val="tx1"/>
                  </a:solidFill>
                  <a:effectLst/>
                  <a:latin typeface="Arial" panose="020B0604020202020204" pitchFamily="34" charset="0"/>
                  <a:ea typeface="Aptos" panose="020B0004020202020204" pitchFamily="34" charset="0"/>
                  <a:cs typeface="Arial" panose="020B0604020202020204" pitchFamily="34" charset="0"/>
                </a:rPr>
                <a:t>leģitīmajiem mērķiem:</a:t>
              </a:r>
            </a:p>
            <a:p>
              <a:pPr marL="179388" indent="-179388" algn="just">
                <a:buFont typeface="Wingdings" panose="05000000000000000000" pitchFamily="2" charset="2"/>
                <a:buChar char="Ø"/>
              </a:pPr>
              <a:r>
                <a:rPr lang="lv-LV" sz="1200" kern="100">
                  <a:solidFill>
                    <a:schemeClr val="tx1"/>
                  </a:solidFill>
                  <a:effectLst/>
                  <a:latin typeface="Arial" panose="020B0604020202020204" pitchFamily="34" charset="0"/>
                  <a:ea typeface="Aptos" panose="020B0004020202020204" pitchFamily="34" charset="0"/>
                  <a:cs typeface="Arial" panose="020B0604020202020204" pitchFamily="34" charset="0"/>
                </a:rPr>
                <a:t>sabiedrības drošība;</a:t>
              </a:r>
            </a:p>
            <a:p>
              <a:pPr marL="179388" indent="-179388" algn="just">
                <a:buFont typeface="Wingdings" panose="05000000000000000000" pitchFamily="2" charset="2"/>
                <a:buChar char="Ø"/>
              </a:pPr>
              <a:r>
                <a:rPr lang="lv-LV" sz="1200" kern="100">
                  <a:solidFill>
                    <a:schemeClr val="tx1"/>
                  </a:solidFill>
                  <a:effectLst/>
                  <a:latin typeface="Arial" panose="020B0604020202020204" pitchFamily="34" charset="0"/>
                  <a:ea typeface="Aptos" panose="020B0004020202020204" pitchFamily="34" charset="0"/>
                  <a:cs typeface="Arial" panose="020B0604020202020204" pitchFamily="34" charset="0"/>
                </a:rPr>
                <a:t>sanitārās tīrības uzturēšana;</a:t>
              </a:r>
            </a:p>
            <a:p>
              <a:pPr marL="179388" indent="-179388" algn="just">
                <a:buFont typeface="Wingdings" panose="05000000000000000000" pitchFamily="2" charset="2"/>
                <a:buChar char="Ø"/>
              </a:pPr>
              <a:r>
                <a:rPr lang="lv-LV" sz="1200" kern="100">
                  <a:solidFill>
                    <a:schemeClr val="tx1"/>
                  </a:solidFill>
                  <a:effectLst/>
                  <a:latin typeface="Arial" panose="020B0604020202020204" pitchFamily="34" charset="0"/>
                  <a:ea typeface="Aptos" panose="020B0004020202020204" pitchFamily="34" charset="0"/>
                  <a:cs typeface="Arial" panose="020B0604020202020204" pitchFamily="34" charset="0"/>
                </a:rPr>
                <a:t>pilsētvides ainavas saglabāšana?</a:t>
              </a:r>
            </a:p>
            <a:p>
              <a:pPr algn="ctr"/>
              <a:endParaRPr lang="lv-LV"/>
            </a:p>
          </p:txBody>
        </p:sp>
        <p:sp>
          <p:nvSpPr>
            <p:cNvPr id="11" name="Rectangle 10">
              <a:extLst>
                <a:ext uri="{FF2B5EF4-FFF2-40B4-BE49-F238E27FC236}">
                  <a16:creationId xmlns:a16="http://schemas.microsoft.com/office/drawing/2014/main" id="{538F1050-6B0F-4EB2-0D7E-4640F14DB6D7}"/>
                </a:ext>
              </a:extLst>
            </p:cNvPr>
            <p:cNvSpPr/>
            <p:nvPr/>
          </p:nvSpPr>
          <p:spPr>
            <a:xfrm>
              <a:off x="6622274" y="3188842"/>
              <a:ext cx="1343123" cy="663324"/>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a:solidFill>
                    <a:schemeClr val="tx1"/>
                  </a:solidFill>
                </a:rPr>
                <a:t>JĀ</a:t>
              </a:r>
            </a:p>
          </p:txBody>
        </p:sp>
        <p:sp>
          <p:nvSpPr>
            <p:cNvPr id="12" name="Rectangle 11">
              <a:extLst>
                <a:ext uri="{FF2B5EF4-FFF2-40B4-BE49-F238E27FC236}">
                  <a16:creationId xmlns:a16="http://schemas.microsoft.com/office/drawing/2014/main" id="{7CCFEAD0-7316-1151-D411-DFF62CCAEE6B}"/>
                </a:ext>
              </a:extLst>
            </p:cNvPr>
            <p:cNvSpPr/>
            <p:nvPr/>
          </p:nvSpPr>
          <p:spPr>
            <a:xfrm>
              <a:off x="6622273" y="4759241"/>
              <a:ext cx="1343123" cy="663324"/>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a:solidFill>
                    <a:schemeClr val="tx1"/>
                  </a:solidFill>
                </a:rPr>
                <a:t>NĒ</a:t>
              </a:r>
            </a:p>
          </p:txBody>
        </p:sp>
        <p:cxnSp>
          <p:nvCxnSpPr>
            <p:cNvPr id="14" name="Straight Arrow Connector 13">
              <a:extLst>
                <a:ext uri="{FF2B5EF4-FFF2-40B4-BE49-F238E27FC236}">
                  <a16:creationId xmlns:a16="http://schemas.microsoft.com/office/drawing/2014/main" id="{CA08572D-F980-4484-0C2F-896223AC2AC5}"/>
                </a:ext>
              </a:extLst>
            </p:cNvPr>
            <p:cNvCxnSpPr>
              <a:cxnSpLocks/>
              <a:stCxn id="7" idx="3"/>
              <a:endCxn id="12" idx="1"/>
            </p:cNvCxnSpPr>
            <p:nvPr/>
          </p:nvCxnSpPr>
          <p:spPr>
            <a:xfrm>
              <a:off x="5819686" y="4331374"/>
              <a:ext cx="802587" cy="759529"/>
            </a:xfrm>
            <a:prstGeom prst="straightConnector1">
              <a:avLst/>
            </a:prstGeom>
            <a:ln w="57150">
              <a:solidFill>
                <a:srgbClr val="4A773C"/>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666219E6-B786-DBBB-493A-E64A576C86D2}"/>
                </a:ext>
              </a:extLst>
            </p:cNvPr>
            <p:cNvCxnSpPr>
              <a:cxnSpLocks/>
              <a:stCxn id="7" idx="3"/>
              <a:endCxn id="11" idx="1"/>
            </p:cNvCxnSpPr>
            <p:nvPr/>
          </p:nvCxnSpPr>
          <p:spPr>
            <a:xfrm flipV="1">
              <a:off x="5819686" y="3520504"/>
              <a:ext cx="802588" cy="810870"/>
            </a:xfrm>
            <a:prstGeom prst="straightConnector1">
              <a:avLst/>
            </a:prstGeom>
            <a:ln w="28575">
              <a:solidFill>
                <a:srgbClr val="4A773C"/>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970367D-6953-8C8B-701F-E50FC084E430}"/>
                </a:ext>
              </a:extLst>
            </p:cNvPr>
            <p:cNvCxnSpPr>
              <a:cxnSpLocks/>
              <a:stCxn id="11" idx="3"/>
              <a:endCxn id="8" idx="1"/>
            </p:cNvCxnSpPr>
            <p:nvPr/>
          </p:nvCxnSpPr>
          <p:spPr>
            <a:xfrm>
              <a:off x="7965397" y="3520504"/>
              <a:ext cx="939331" cy="0"/>
            </a:xfrm>
            <a:prstGeom prst="straightConnector1">
              <a:avLst/>
            </a:prstGeom>
            <a:ln w="28575">
              <a:solidFill>
                <a:srgbClr val="4A773C"/>
              </a:solidFill>
              <a:tailEnd type="triangle"/>
            </a:ln>
          </p:spPr>
          <p:style>
            <a:lnRef idx="1">
              <a:schemeClr val="accent1"/>
            </a:lnRef>
            <a:fillRef idx="0">
              <a:schemeClr val="accent1"/>
            </a:fillRef>
            <a:effectRef idx="0">
              <a:schemeClr val="accent1"/>
            </a:effectRef>
            <a:fontRef idx="minor">
              <a:schemeClr val="tx1"/>
            </a:fontRef>
          </p:style>
        </p:cxnSp>
        <p:pic>
          <p:nvPicPr>
            <p:cNvPr id="25" name="Graphic 24" descr="Close with solid fill">
              <a:extLst>
                <a:ext uri="{FF2B5EF4-FFF2-40B4-BE49-F238E27FC236}">
                  <a16:creationId xmlns:a16="http://schemas.microsoft.com/office/drawing/2014/main" id="{F0FC5F29-E854-37F1-1E97-2687FD0A7129}"/>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98914" y="3387135"/>
              <a:ext cx="914400" cy="914400"/>
            </a:xfrm>
            <a:prstGeom prst="rect">
              <a:avLst/>
            </a:prstGeom>
          </p:spPr>
        </p:pic>
      </p:grpSp>
      <p:pic>
        <p:nvPicPr>
          <p:cNvPr id="27" name="Graphic 26" descr="City outline">
            <a:extLst>
              <a:ext uri="{FF2B5EF4-FFF2-40B4-BE49-F238E27FC236}">
                <a16:creationId xmlns:a16="http://schemas.microsoft.com/office/drawing/2014/main" id="{C3CA41FA-8D1D-BC1D-4DCA-9FF695655F5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5321" y="2700471"/>
            <a:ext cx="1499569" cy="1499569"/>
          </a:xfrm>
          <a:prstGeom prst="rect">
            <a:avLst/>
          </a:prstGeom>
        </p:spPr>
      </p:pic>
    </p:spTree>
    <p:extLst>
      <p:ext uri="{BB962C8B-B14F-4D97-AF65-F5344CB8AC3E}">
        <p14:creationId xmlns:p14="http://schemas.microsoft.com/office/powerpoint/2010/main" val="1250085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72D7A-ABE0-5902-3EA8-CF4F43C487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FFCD6F-F03A-EC6B-A383-821F65BB8B93}"/>
              </a:ext>
            </a:extLst>
          </p:cNvPr>
          <p:cNvSpPr>
            <a:spLocks noGrp="1"/>
          </p:cNvSpPr>
          <p:nvPr>
            <p:ph type="title"/>
          </p:nvPr>
        </p:nvSpPr>
        <p:spPr/>
        <p:txBody>
          <a:bodyPr>
            <a:normAutofit/>
          </a:bodyPr>
          <a:lstStyle/>
          <a:p>
            <a:pPr algn="ctr"/>
            <a:r>
              <a:rPr lang="lv-LV">
                <a:solidFill>
                  <a:srgbClr val="4A773C"/>
                </a:solidFill>
              </a:rPr>
              <a:t>Administratīvā atbildība</a:t>
            </a:r>
          </a:p>
        </p:txBody>
      </p:sp>
      <p:sp>
        <p:nvSpPr>
          <p:cNvPr id="6" name="Slide Number Placeholder 5">
            <a:extLst>
              <a:ext uri="{FF2B5EF4-FFF2-40B4-BE49-F238E27FC236}">
                <a16:creationId xmlns:a16="http://schemas.microsoft.com/office/drawing/2014/main" id="{28E8FCA1-6DDD-7DAF-788D-6892E5C34CE7}"/>
              </a:ext>
            </a:extLst>
          </p:cNvPr>
          <p:cNvSpPr>
            <a:spLocks noGrp="1"/>
          </p:cNvSpPr>
          <p:nvPr>
            <p:ph type="sldNum" sz="quarter" idx="13"/>
          </p:nvPr>
        </p:nvSpPr>
        <p:spPr/>
        <p:txBody>
          <a:bodyPr/>
          <a:lstStyle/>
          <a:p>
            <a:pPr>
              <a:defRPr/>
            </a:pPr>
            <a:fld id="{265A34F3-5F51-4265-AB5D-50DF95D61578}" type="slidenum">
              <a:rPr lang="en-US" altLang="en-US" smtClean="0"/>
              <a:pPr>
                <a:defRPr/>
              </a:pPr>
              <a:t>8</a:t>
            </a:fld>
            <a:endParaRPr lang="en-US" altLang="en-US"/>
          </a:p>
        </p:txBody>
      </p:sp>
      <p:pic>
        <p:nvPicPr>
          <p:cNvPr id="7" name="Graphic 6" descr="Police male with solid fill">
            <a:extLst>
              <a:ext uri="{FF2B5EF4-FFF2-40B4-BE49-F238E27FC236}">
                <a16:creationId xmlns:a16="http://schemas.microsoft.com/office/drawing/2014/main" id="{C1A39BF2-0B5B-967C-48A7-4E6F0949FD7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4552" y="2858714"/>
            <a:ext cx="1140567" cy="1140567"/>
          </a:xfrm>
          <a:prstGeom prst="rect">
            <a:avLst/>
          </a:prstGeom>
        </p:spPr>
      </p:pic>
      <p:grpSp>
        <p:nvGrpSpPr>
          <p:cNvPr id="30" name="Group 29">
            <a:extLst>
              <a:ext uri="{FF2B5EF4-FFF2-40B4-BE49-F238E27FC236}">
                <a16:creationId xmlns:a16="http://schemas.microsoft.com/office/drawing/2014/main" id="{D326C811-71E4-5C06-11A2-07008FE5BC67}"/>
              </a:ext>
            </a:extLst>
          </p:cNvPr>
          <p:cNvGrpSpPr/>
          <p:nvPr/>
        </p:nvGrpSpPr>
        <p:grpSpPr>
          <a:xfrm>
            <a:off x="2614067" y="1456484"/>
            <a:ext cx="8407634" cy="4094585"/>
            <a:chOff x="2614067" y="1456484"/>
            <a:chExt cx="8407634" cy="4094585"/>
          </a:xfrm>
        </p:grpSpPr>
        <p:sp>
          <p:nvSpPr>
            <p:cNvPr id="8" name="Rectangle 7">
              <a:extLst>
                <a:ext uri="{FF2B5EF4-FFF2-40B4-BE49-F238E27FC236}">
                  <a16:creationId xmlns:a16="http://schemas.microsoft.com/office/drawing/2014/main" id="{A20CE3A4-236E-76DE-64B8-48E97A5F684F}"/>
                </a:ext>
              </a:extLst>
            </p:cNvPr>
            <p:cNvSpPr/>
            <p:nvPr/>
          </p:nvSpPr>
          <p:spPr>
            <a:xfrm>
              <a:off x="2614067" y="3929330"/>
              <a:ext cx="3607269" cy="1621739"/>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1600" kern="10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algn="ct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Pašvaldībai </a:t>
              </a:r>
              <a:r>
                <a:rPr lang="lv-LV" sz="1400" b="1" kern="100">
                  <a:solidFill>
                    <a:schemeClr val="tx1"/>
                  </a:solidFill>
                  <a:effectLst/>
                  <a:latin typeface="Arial" panose="020B0604020202020204" pitchFamily="34" charset="0"/>
                  <a:ea typeface="Aptos" panose="020B0004020202020204" pitchFamily="34" charset="0"/>
                  <a:cs typeface="Arial" panose="020B0604020202020204" pitchFamily="34" charset="0"/>
                </a:rPr>
                <a:t>nav tiesību paredzēt administratīvo atbildību </a:t>
              </a: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par SN par </a:t>
              </a:r>
              <a:r>
                <a:rPr lang="lv-LV" sz="1400" b="1" kern="100">
                  <a:solidFill>
                    <a:schemeClr val="tx1"/>
                  </a:solidFill>
                  <a:effectLst/>
                  <a:latin typeface="Arial" panose="020B0604020202020204" pitchFamily="34" charset="0"/>
                  <a:ea typeface="Aptos" panose="020B0004020202020204" pitchFamily="34" charset="0"/>
                  <a:cs typeface="Arial" panose="020B0604020202020204" pitchFamily="34" charset="0"/>
                </a:rPr>
                <a:t>adresācijas objektu apzīmēšanu </a:t>
              </a: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pārkāpumiem</a:t>
              </a:r>
            </a:p>
            <a:p>
              <a:pPr algn="ctr"/>
              <a:endParaRPr lang="lv-LV"/>
            </a:p>
          </p:txBody>
        </p:sp>
        <p:sp>
          <p:nvSpPr>
            <p:cNvPr id="10" name="Rectangle 9">
              <a:extLst>
                <a:ext uri="{FF2B5EF4-FFF2-40B4-BE49-F238E27FC236}">
                  <a16:creationId xmlns:a16="http://schemas.microsoft.com/office/drawing/2014/main" id="{4226C27C-14C7-F9DC-EFAF-73B9A37132A3}"/>
                </a:ext>
              </a:extLst>
            </p:cNvPr>
            <p:cNvSpPr/>
            <p:nvPr/>
          </p:nvSpPr>
          <p:spPr>
            <a:xfrm>
              <a:off x="7414432" y="4221879"/>
              <a:ext cx="3607269" cy="1036642"/>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400" kern="100">
                  <a:solidFill>
                    <a:schemeClr val="tx1"/>
                  </a:solidFill>
                  <a:latin typeface="Arial" panose="020B0604020202020204" pitchFamily="34" charset="0"/>
                  <a:ea typeface="Aptos" panose="020B0004020202020204" pitchFamily="34" charset="0"/>
                  <a:cs typeface="Arial" panose="020B0604020202020204" pitchFamily="34" charset="0"/>
                </a:rPr>
                <a:t>Jautājumi </a:t>
              </a: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par adresācijas objektu apzīmēšanu </a:t>
              </a:r>
              <a:r>
                <a:rPr lang="lv-LV" sz="1400" b="1" kern="100">
                  <a:solidFill>
                    <a:schemeClr val="tx1"/>
                  </a:solidFill>
                  <a:effectLst/>
                  <a:latin typeface="Arial" panose="020B0604020202020204" pitchFamily="34" charset="0"/>
                  <a:ea typeface="Aptos" panose="020B0004020202020204" pitchFamily="34" charset="0"/>
                  <a:cs typeface="Arial" panose="020B0604020202020204" pitchFamily="34" charset="0"/>
                </a:rPr>
                <a:t>neietilpst</a:t>
              </a:r>
            </a:p>
            <a:p>
              <a:pPr algn="ctr"/>
              <a:r>
                <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rPr>
                <a:t>Pašvaldību likuma 45. panta pirmās daļas 3. punktā</a:t>
              </a:r>
              <a:endParaRPr lang="lv-LV" sz="1600"/>
            </a:p>
          </p:txBody>
        </p:sp>
        <p:sp>
          <p:nvSpPr>
            <p:cNvPr id="12" name="Rectangle 11">
              <a:extLst>
                <a:ext uri="{FF2B5EF4-FFF2-40B4-BE49-F238E27FC236}">
                  <a16:creationId xmlns:a16="http://schemas.microsoft.com/office/drawing/2014/main" id="{47E011D5-BE35-8BDE-6125-D435D2142445}"/>
                </a:ext>
              </a:extLst>
            </p:cNvPr>
            <p:cNvSpPr/>
            <p:nvPr/>
          </p:nvSpPr>
          <p:spPr>
            <a:xfrm>
              <a:off x="2614067" y="1456484"/>
              <a:ext cx="3607269" cy="1307507"/>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1600" kern="100">
                <a:solidFill>
                  <a:schemeClr val="tx1"/>
                </a:solidFill>
                <a:latin typeface="Arial" panose="020B0604020202020204" pitchFamily="34" charset="0"/>
                <a:ea typeface="Aptos" panose="020B0004020202020204" pitchFamily="34" charset="0"/>
                <a:cs typeface="Arial" panose="020B0604020202020204" pitchFamily="34" charset="0"/>
              </a:endParaRPr>
            </a:p>
            <a:p>
              <a:pPr algn="ctr"/>
              <a:r>
                <a:rPr lang="lv-LV" sz="1400" kern="100">
                  <a:solidFill>
                    <a:schemeClr val="tx1"/>
                  </a:solidFill>
                  <a:latin typeface="Arial" panose="020B0604020202020204" pitchFamily="34" charset="0"/>
                  <a:ea typeface="Aptos" panose="020B0004020202020204" pitchFamily="34" charset="0"/>
                  <a:cs typeface="Arial" panose="020B0604020202020204" pitchFamily="34" charset="0"/>
                </a:rPr>
                <a:t>Pašvaldības dome ir </a:t>
              </a:r>
              <a:r>
                <a:rPr lang="lv-LV" sz="1400" b="1" kern="100">
                  <a:solidFill>
                    <a:schemeClr val="tx1"/>
                  </a:solidFill>
                  <a:latin typeface="Arial" panose="020B0604020202020204" pitchFamily="34" charset="0"/>
                  <a:ea typeface="Aptos" panose="020B0004020202020204" pitchFamily="34" charset="0"/>
                  <a:cs typeface="Arial" panose="020B0604020202020204" pitchFamily="34" charset="0"/>
                </a:rPr>
                <a:t>tiesīga</a:t>
              </a:r>
              <a:r>
                <a:rPr lang="lv-LV" sz="1400" kern="100">
                  <a:solidFill>
                    <a:schemeClr val="tx1"/>
                  </a:solidFill>
                  <a:latin typeface="Arial" panose="020B0604020202020204" pitchFamily="34" charset="0"/>
                  <a:ea typeface="Aptos" panose="020B0004020202020204" pitchFamily="34" charset="0"/>
                  <a:cs typeface="Arial" panose="020B0604020202020204" pitchFamily="34" charset="0"/>
                </a:rPr>
                <a:t> izdot saistošos noteikumus, paredzot </a:t>
              </a:r>
              <a:r>
                <a:rPr lang="lv-LV" sz="1400" b="1" kern="100">
                  <a:solidFill>
                    <a:schemeClr val="tx1"/>
                  </a:solidFill>
                  <a:latin typeface="Arial" panose="020B0604020202020204" pitchFamily="34" charset="0"/>
                  <a:ea typeface="Aptos" panose="020B0004020202020204" pitchFamily="34" charset="0"/>
                  <a:cs typeface="Arial" panose="020B0604020202020204" pitchFamily="34" charset="0"/>
                </a:rPr>
                <a:t>atbildību</a:t>
              </a:r>
              <a:r>
                <a:rPr lang="lv-LV" sz="1400" kern="100">
                  <a:solidFill>
                    <a:schemeClr val="tx1"/>
                  </a:solidFill>
                  <a:latin typeface="Arial" panose="020B0604020202020204" pitchFamily="34" charset="0"/>
                  <a:ea typeface="Aptos" panose="020B0004020202020204" pitchFamily="34" charset="0"/>
                  <a:cs typeface="Arial" panose="020B0604020202020204" pitchFamily="34" charset="0"/>
                </a:rPr>
                <a:t> par to pārkāpšanu, </a:t>
              </a:r>
              <a:r>
                <a:rPr lang="lv-LV" sz="1400" b="1" kern="100">
                  <a:solidFill>
                    <a:schemeClr val="tx1"/>
                  </a:solidFill>
                  <a:latin typeface="Arial" panose="020B0604020202020204" pitchFamily="34" charset="0"/>
                  <a:ea typeface="Aptos" panose="020B0004020202020204" pitchFamily="34" charset="0"/>
                  <a:cs typeface="Arial" panose="020B0604020202020204" pitchFamily="34" charset="0"/>
                </a:rPr>
                <a:t>likumā «Par pašvaldībām» noteiktajos gadījumos </a:t>
              </a:r>
              <a:r>
                <a:rPr lang="lv-LV" sz="1400" kern="100">
                  <a:solidFill>
                    <a:schemeClr val="tx1"/>
                  </a:solidFill>
                  <a:latin typeface="Arial" panose="020B0604020202020204" pitchFamily="34" charset="0"/>
                  <a:ea typeface="Aptos" panose="020B0004020202020204" pitchFamily="34" charset="0"/>
                  <a:cs typeface="Arial" panose="020B0604020202020204" pitchFamily="34" charset="0"/>
                </a:rPr>
                <a:t>(AAL 2.(4))</a:t>
              </a:r>
              <a:endParaRPr lang="lv-LV" sz="1400" kern="10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algn="ctr"/>
              <a:endParaRPr lang="lv-LV"/>
            </a:p>
          </p:txBody>
        </p:sp>
        <p:sp>
          <p:nvSpPr>
            <p:cNvPr id="13" name="Rectangle 12">
              <a:extLst>
                <a:ext uri="{FF2B5EF4-FFF2-40B4-BE49-F238E27FC236}">
                  <a16:creationId xmlns:a16="http://schemas.microsoft.com/office/drawing/2014/main" id="{6F034E28-E38D-F3EE-64BB-1688DD3E17E9}"/>
                </a:ext>
              </a:extLst>
            </p:cNvPr>
            <p:cNvSpPr/>
            <p:nvPr/>
          </p:nvSpPr>
          <p:spPr>
            <a:xfrm>
              <a:off x="7414432" y="1806147"/>
              <a:ext cx="3607269" cy="608181"/>
            </a:xfrm>
            <a:prstGeom prst="rect">
              <a:avLst/>
            </a:prstGeom>
            <a:solidFill>
              <a:schemeClr val="accent3">
                <a:lumMod val="60000"/>
                <a:lumOff val="40000"/>
              </a:schemeClr>
            </a:solidFill>
            <a:ln>
              <a:solidFill>
                <a:srgbClr val="4A77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sz="1600" kern="100">
                <a:solidFill>
                  <a:schemeClr val="tx1"/>
                </a:solidFill>
                <a:latin typeface="Arial" panose="020B0604020202020204" pitchFamily="34" charset="0"/>
                <a:ea typeface="Aptos" panose="020B0004020202020204" pitchFamily="34" charset="0"/>
                <a:cs typeface="Arial" panose="020B0604020202020204" pitchFamily="34" charset="0"/>
              </a:endParaRPr>
            </a:p>
            <a:p>
              <a:pPr algn="ctr"/>
              <a:r>
                <a:rPr lang="lv-LV" sz="1400" b="1" kern="100">
                  <a:solidFill>
                    <a:schemeClr val="tx1"/>
                  </a:solidFill>
                  <a:latin typeface="Arial" panose="020B0604020202020204" pitchFamily="34" charset="0"/>
                  <a:ea typeface="Aptos" panose="020B0004020202020204" pitchFamily="34" charset="0"/>
                  <a:cs typeface="Arial" panose="020B0604020202020204" pitchFamily="34" charset="0"/>
                </a:rPr>
                <a:t>Pašvaldību likuma 45. pants</a:t>
              </a:r>
              <a:endParaRPr lang="lv-LV" sz="1400" b="1" kern="10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algn="ctr"/>
              <a:endParaRPr lang="lv-LV"/>
            </a:p>
          </p:txBody>
        </p:sp>
        <p:cxnSp>
          <p:nvCxnSpPr>
            <p:cNvPr id="17" name="Straight Arrow Connector 16">
              <a:extLst>
                <a:ext uri="{FF2B5EF4-FFF2-40B4-BE49-F238E27FC236}">
                  <a16:creationId xmlns:a16="http://schemas.microsoft.com/office/drawing/2014/main" id="{D366B3A4-F661-8D20-9051-2D895E8AB459}"/>
                </a:ext>
              </a:extLst>
            </p:cNvPr>
            <p:cNvCxnSpPr>
              <a:cxnSpLocks/>
              <a:stCxn id="12" idx="3"/>
              <a:endCxn id="13" idx="1"/>
            </p:cNvCxnSpPr>
            <p:nvPr/>
          </p:nvCxnSpPr>
          <p:spPr>
            <a:xfrm>
              <a:off x="6221336" y="2110238"/>
              <a:ext cx="1193096" cy="0"/>
            </a:xfrm>
            <a:prstGeom prst="straightConnector1">
              <a:avLst/>
            </a:prstGeom>
            <a:ln w="38100">
              <a:solidFill>
                <a:srgbClr val="4A773C"/>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A0CFDB6-1179-ACB9-3F6F-BB5A1CE377C0}"/>
                </a:ext>
              </a:extLst>
            </p:cNvPr>
            <p:cNvCxnSpPr>
              <a:cxnSpLocks/>
              <a:stCxn id="13" idx="2"/>
              <a:endCxn id="10" idx="0"/>
            </p:cNvCxnSpPr>
            <p:nvPr/>
          </p:nvCxnSpPr>
          <p:spPr>
            <a:xfrm>
              <a:off x="9218067" y="2414328"/>
              <a:ext cx="0" cy="1807551"/>
            </a:xfrm>
            <a:prstGeom prst="straightConnector1">
              <a:avLst/>
            </a:prstGeom>
            <a:ln w="38100">
              <a:solidFill>
                <a:srgbClr val="4A773C"/>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69A6E22-3BDE-F29A-50C4-4A3C251729B7}"/>
                </a:ext>
              </a:extLst>
            </p:cNvPr>
            <p:cNvCxnSpPr>
              <a:cxnSpLocks/>
              <a:stCxn id="10" idx="1"/>
              <a:endCxn id="8" idx="3"/>
            </p:cNvCxnSpPr>
            <p:nvPr/>
          </p:nvCxnSpPr>
          <p:spPr>
            <a:xfrm flipH="1">
              <a:off x="6221336" y="4740200"/>
              <a:ext cx="1193096" cy="0"/>
            </a:xfrm>
            <a:prstGeom prst="straightConnector1">
              <a:avLst/>
            </a:prstGeom>
            <a:ln w="38100">
              <a:solidFill>
                <a:srgbClr val="4A773C"/>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36911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D3186-D1EF-736B-E941-8527A02F9B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6126EA-1A06-72B5-1302-F4CBF3DAC7D1}"/>
              </a:ext>
            </a:extLst>
          </p:cNvPr>
          <p:cNvSpPr>
            <a:spLocks noGrp="1"/>
          </p:cNvSpPr>
          <p:nvPr>
            <p:ph type="title"/>
          </p:nvPr>
        </p:nvSpPr>
        <p:spPr/>
        <p:txBody>
          <a:bodyPr>
            <a:normAutofit/>
          </a:bodyPr>
          <a:lstStyle/>
          <a:p>
            <a:pPr algn="ctr"/>
            <a:r>
              <a:rPr lang="lv-LV">
                <a:solidFill>
                  <a:srgbClr val="4A773C"/>
                </a:solidFill>
              </a:rPr>
              <a:t>Administratīvās atbildības</a:t>
            </a:r>
            <a:br>
              <a:rPr lang="lv-LV">
                <a:solidFill>
                  <a:srgbClr val="4A773C"/>
                </a:solidFill>
              </a:rPr>
            </a:br>
            <a:r>
              <a:rPr lang="lv-LV">
                <a:solidFill>
                  <a:srgbClr val="4A773C"/>
                </a:solidFill>
              </a:rPr>
              <a:t>nepieciešamības un pieļaujamības kritēriji</a:t>
            </a:r>
          </a:p>
        </p:txBody>
      </p:sp>
      <p:sp>
        <p:nvSpPr>
          <p:cNvPr id="3" name="Content Placeholder 2">
            <a:extLst>
              <a:ext uri="{FF2B5EF4-FFF2-40B4-BE49-F238E27FC236}">
                <a16:creationId xmlns:a16="http://schemas.microsoft.com/office/drawing/2014/main" id="{6A2BB3A4-27E6-FE1A-31D4-BC91AD7F3E02}"/>
              </a:ext>
            </a:extLst>
          </p:cNvPr>
          <p:cNvSpPr>
            <a:spLocks noGrp="1"/>
          </p:cNvSpPr>
          <p:nvPr>
            <p:ph idx="1"/>
          </p:nvPr>
        </p:nvSpPr>
        <p:spPr>
          <a:xfrm>
            <a:off x="2849078" y="1510468"/>
            <a:ext cx="8733322" cy="4571999"/>
          </a:xfrm>
        </p:spPr>
        <p:txBody>
          <a:bodyPr>
            <a:noAutofit/>
          </a:bodyPr>
          <a:lstStyle/>
          <a:p>
            <a:pPr algn="just"/>
            <a:r>
              <a:rPr lang="lv-LV" sz="1800" b="1">
                <a:latin typeface="Arial" panose="020B0604020202020204" pitchFamily="34" charset="0"/>
                <a:cs typeface="Arial" panose="020B0604020202020204" pitchFamily="34" charset="0"/>
              </a:rPr>
              <a:t>Minimālie kritēriji:</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administratīvā akta (procesa) prioritātes princips </a:t>
            </a:r>
            <a:r>
              <a:rPr lang="lv-LV" sz="1600">
                <a:latin typeface="Arial" panose="020B0604020202020204" pitchFamily="34" charset="0"/>
                <a:cs typeface="Arial" panose="020B0604020202020204" pitchFamily="34" charset="0"/>
              </a:rPr>
              <a:t>(vai pienākuma īstenošanu var panākt (tostarp novērst sekas, atjaunot pirms pārkāpuma esošo stāvokli) ar administratīvā akta izdošanu)</a:t>
            </a:r>
          </a:p>
          <a:p>
            <a:pPr marL="285750" indent="-285750" algn="just">
              <a:buFont typeface="Wingdings" panose="05000000000000000000" pitchFamily="2" charset="2"/>
              <a:buChar char="Ø"/>
            </a:pPr>
            <a:r>
              <a:rPr lang="lv-LV" sz="1800">
                <a:latin typeface="Arial" panose="020B0604020202020204" pitchFamily="34" charset="0"/>
                <a:cs typeface="Arial" panose="020B0604020202020204" pitchFamily="34" charset="0"/>
              </a:rPr>
              <a:t>sabiedriskās kārtības mērķa sasniegšanas efektivitāte</a:t>
            </a:r>
          </a:p>
          <a:p>
            <a:pPr marL="285750" indent="-285750" algn="just">
              <a:buFont typeface="Wingdings" panose="05000000000000000000" pitchFamily="2" charset="2"/>
              <a:buChar char="Ø"/>
            </a:pPr>
            <a:r>
              <a:rPr lang="lv-LV" sz="1800" err="1">
                <a:latin typeface="Arial" panose="020B0604020202020204" pitchFamily="34" charset="0"/>
                <a:cs typeface="Arial" panose="020B0604020202020204" pitchFamily="34" charset="0"/>
              </a:rPr>
              <a:t>problēmsituācijas</a:t>
            </a:r>
            <a:r>
              <a:rPr lang="lv-LV" sz="1800">
                <a:latin typeface="Arial" panose="020B0604020202020204" pitchFamily="34" charset="0"/>
                <a:cs typeface="Arial" panose="020B0604020202020204" pitchFamily="34" charset="0"/>
              </a:rPr>
              <a:t> </a:t>
            </a:r>
            <a:r>
              <a:rPr lang="lv-LV" sz="1800" err="1">
                <a:latin typeface="Arial" panose="020B0604020202020204" pitchFamily="34" charset="0"/>
                <a:cs typeface="Arial" panose="020B0604020202020204" pitchFamily="34" charset="0"/>
              </a:rPr>
              <a:t>attiecināmība</a:t>
            </a:r>
            <a:r>
              <a:rPr lang="lv-LV" sz="1800">
                <a:latin typeface="Arial" panose="020B0604020202020204" pitchFamily="34" charset="0"/>
                <a:cs typeface="Arial" panose="020B0604020202020204" pitchFamily="34" charset="0"/>
              </a:rPr>
              <a:t> uz publiski tiesiskajām attiecībām</a:t>
            </a:r>
          </a:p>
          <a:p>
            <a:pPr marL="285750" indent="-285750" algn="just">
              <a:buFont typeface="Wingdings" panose="05000000000000000000" pitchFamily="2" charset="2"/>
              <a:buChar char="Ø"/>
            </a:pPr>
            <a:r>
              <a:rPr lang="lv-LV" sz="1800">
                <a:latin typeface="Arial" panose="020B0604020202020204" pitchFamily="34" charset="0"/>
                <a:cs typeface="Arial" panose="020B0604020202020204" pitchFamily="34" charset="0"/>
              </a:rPr>
              <a:t>aizliegums paredzēt administratīvo atbildību par administratīvā akta labprātīgu neizpildīšanu</a:t>
            </a:r>
          </a:p>
          <a:p>
            <a:pPr marL="285750" indent="-285750" algn="just">
              <a:buFont typeface="Wingdings" panose="05000000000000000000" pitchFamily="2" charset="2"/>
              <a:buChar char="Ø"/>
            </a:pPr>
            <a:r>
              <a:rPr lang="lv-LV" sz="1800" err="1">
                <a:latin typeface="Arial" panose="020B0604020202020204" pitchFamily="34" charset="0"/>
                <a:cs typeface="Arial" panose="020B0604020202020204" pitchFamily="34" charset="0"/>
              </a:rPr>
              <a:t>problēmsituācijas</a:t>
            </a:r>
            <a:r>
              <a:rPr lang="lv-LV" sz="1800">
                <a:latin typeface="Arial" panose="020B0604020202020204" pitchFamily="34" charset="0"/>
                <a:cs typeface="Arial" panose="020B0604020202020204" pitchFamily="34" charset="0"/>
              </a:rPr>
              <a:t> aktualitāte (pārkāpumu izdarīšanas biežums)</a:t>
            </a:r>
          </a:p>
          <a:p>
            <a:pPr algn="just"/>
            <a:endParaRPr lang="lv-LV" sz="1800" b="1">
              <a:solidFill>
                <a:srgbClr val="4A773C"/>
              </a:solidFill>
              <a:latin typeface="Arial" panose="020B0604020202020204" pitchFamily="34" charset="0"/>
              <a:cs typeface="Arial" panose="020B0604020202020204" pitchFamily="34" charset="0"/>
            </a:endParaRPr>
          </a:p>
          <a:p>
            <a:pPr algn="just"/>
            <a:r>
              <a:rPr lang="lv-LV" sz="1800" b="1">
                <a:latin typeface="Arial" panose="020B0604020202020204" pitchFamily="34" charset="0"/>
                <a:cs typeface="Arial" panose="020B0604020202020204" pitchFamily="34" charset="0"/>
              </a:rPr>
              <a:t>SN par adresācijas objektu apzīmēšanu pārkāpumi:</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ir novēršami </a:t>
            </a:r>
            <a:r>
              <a:rPr lang="lv-LV" sz="1800">
                <a:solidFill>
                  <a:srgbClr val="4A773C"/>
                </a:solidFill>
                <a:latin typeface="Arial" panose="020B0604020202020204" pitchFamily="34" charset="0"/>
                <a:cs typeface="Arial" panose="020B0604020202020204" pitchFamily="34" charset="0"/>
              </a:rPr>
              <a:t>(novēršanas gadījumā nav radītas negatīvas sekas)</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nav saskatāma augsta bīstamības pakāpe</a:t>
            </a:r>
          </a:p>
          <a:p>
            <a:pPr marL="285750" indent="-285750" algn="just">
              <a:buFont typeface="Wingdings" panose="05000000000000000000" pitchFamily="2" charset="2"/>
              <a:buChar char="Ø"/>
            </a:pPr>
            <a:r>
              <a:rPr lang="lv-LV" sz="1800" b="1">
                <a:solidFill>
                  <a:srgbClr val="4A773C"/>
                </a:solidFill>
                <a:latin typeface="Arial" panose="020B0604020202020204" pitchFamily="34" charset="0"/>
                <a:cs typeface="Arial" panose="020B0604020202020204" pitchFamily="34" charset="0"/>
              </a:rPr>
              <a:t>administratīvā soda piemērošana finansiāli kavē SN prasību izpildi</a:t>
            </a:r>
          </a:p>
        </p:txBody>
      </p:sp>
      <p:sp>
        <p:nvSpPr>
          <p:cNvPr id="6" name="Slide Number Placeholder 5">
            <a:extLst>
              <a:ext uri="{FF2B5EF4-FFF2-40B4-BE49-F238E27FC236}">
                <a16:creationId xmlns:a16="http://schemas.microsoft.com/office/drawing/2014/main" id="{8BD6B37E-6C47-51B2-2EDD-7E3460D2D382}"/>
              </a:ext>
            </a:extLst>
          </p:cNvPr>
          <p:cNvSpPr>
            <a:spLocks noGrp="1"/>
          </p:cNvSpPr>
          <p:nvPr>
            <p:ph type="sldNum" sz="quarter" idx="13"/>
          </p:nvPr>
        </p:nvSpPr>
        <p:spPr/>
        <p:txBody>
          <a:bodyPr/>
          <a:lstStyle/>
          <a:p>
            <a:pPr>
              <a:defRPr/>
            </a:pPr>
            <a:fld id="{265A34F3-5F51-4265-AB5D-50DF95D61578}" type="slidenum">
              <a:rPr lang="en-US" altLang="en-US" smtClean="0"/>
              <a:pPr>
                <a:defRPr/>
              </a:pPr>
              <a:t>9</a:t>
            </a:fld>
            <a:endParaRPr lang="en-US" altLang="en-US"/>
          </a:p>
        </p:txBody>
      </p:sp>
      <p:pic>
        <p:nvPicPr>
          <p:cNvPr id="7" name="Graphic 6" descr="Target Audience with solid fill">
            <a:extLst>
              <a:ext uri="{FF2B5EF4-FFF2-40B4-BE49-F238E27FC236}">
                <a16:creationId xmlns:a16="http://schemas.microsoft.com/office/drawing/2014/main" id="{4FE07208-A70F-C638-D9C7-F76D3945D87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7997" y="2573990"/>
            <a:ext cx="1602658" cy="1602658"/>
          </a:xfrm>
          <a:prstGeom prst="rect">
            <a:avLst/>
          </a:prstGeom>
        </p:spPr>
      </p:pic>
    </p:spTree>
    <p:extLst>
      <p:ext uri="{BB962C8B-B14F-4D97-AF65-F5344CB8AC3E}">
        <p14:creationId xmlns:p14="http://schemas.microsoft.com/office/powerpoint/2010/main" val="4242093972"/>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0</TotalTime>
  <Words>1462</Words>
  <Application>Microsoft Office PowerPoint</Application>
  <PresentationFormat>Widescreen</PresentationFormat>
  <Paragraphs>165</Paragraphs>
  <Slides>15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Times New Roman</vt:lpstr>
      <vt:lpstr>Verdana</vt:lpstr>
      <vt:lpstr>Wingdings</vt:lpstr>
      <vt:lpstr>89_Prezentacija_templateLV</vt:lpstr>
      <vt:lpstr> </vt:lpstr>
      <vt:lpstr>Saistošo noteikumu mērķis</vt:lpstr>
      <vt:lpstr>Izdošanas tiesiskais pamatojums</vt:lpstr>
      <vt:lpstr>Problemātika</vt:lpstr>
      <vt:lpstr>Būvju uzturēšana</vt:lpstr>
      <vt:lpstr>Teritorijas uzturēšana</vt:lpstr>
      <vt:lpstr>Sabiedrības drošība un pilsētvides ainavas saglabāšana</vt:lpstr>
      <vt:lpstr>Administratīvā atbildība</vt:lpstr>
      <vt:lpstr>Administratīvās atbildības nepieciešamības un pieļaujamības kritēriji</vt:lpstr>
      <vt:lpstr>Risinājums</vt:lpstr>
      <vt:lpstr>Risinājums</vt:lpstr>
      <vt:lpstr>Jautājumi</vt:lpstr>
      <vt:lpstr>Jautājumi</vt:lpstr>
      <vt:lpstr>Jautājumi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Lita Trakina</cp:lastModifiedBy>
  <cp:revision>2</cp:revision>
  <dcterms:created xsi:type="dcterms:W3CDTF">2014-11-20T14:46:47Z</dcterms:created>
  <dcterms:modified xsi:type="dcterms:W3CDTF">2026-07-10T12:51:19Z</dcterms:modified>
</cp:coreProperties>
</file>