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818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Šorīt runājām par stratēģiju un par to, ka visa datu apstrāde notiks drošā vidē. Tagad — kā tā izskatās no iekšpuses.</a:t>
            </a:r>
          </a:p>
          <a:p>
            <a:endParaRPr/>
          </a:p>
          <a:p>
            <a:r>
              <a:t>[SAY] Divas daļas: kā tas strādā šodien un kā pieteikties; un kā būvējam nākamo paaudzi.</a:t>
            </a:r>
          </a:p>
          <a:p>
            <a:endParaRPr/>
          </a:p>
          <a:p>
            <a:r>
              <a:t>[TIME] ~0,5 min · running 00:30</a:t>
            </a:r>
          </a:p>
          <a:p>
            <a:endParaRPr/>
          </a:p>
          <a:p>
            <a:r>
              <a:t>[NEXT] "Sāksim ar vienu principu, no kura izriet viss pārējais."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[SAY] Šorīt to nosaucu par PILS — drošo apstrādes vidi. Tagad par to, kā tā ir uzbūvēta un ko tā maina.</a:t>
            </a:r>
          </a:p>
          <a:p>
            <a:endParaRPr/>
          </a:p>
          <a:p>
            <a:r>
              <a:t>[TIME] ~0,5 min · running 13:00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Četras konkrētas robežas — katra no tām ir pieprasījums, ko esam dzirdējuši no lietotājiem.</a:t>
            </a:r>
          </a:p>
          <a:p>
            <a:endParaRPr/>
          </a:p>
          <a:p>
            <a:r>
              <a:t>[SAY] Pirmā ir smagākā. Reāls piemērs: pētījums par darba tirgu paaudžu griezumā prasa datus no izglītības, nodokļu, nodarbinātības un sociālās apdrošināšanas iestādēm. Šodien tās ir četras atsevišķas sarunas.</a:t>
            </a:r>
          </a:p>
          <a:p>
            <a:endParaRPr/>
          </a:p>
          <a:p>
            <a:r>
              <a:t>[SAY] Otrā: pētnieks nevar plānot pētījumu, ja neredz, kādi mainīgie vispār eksistē. Metadatiem jābūt pieejamiem pirms pieteikuma, ne pēc.</a:t>
            </a:r>
          </a:p>
          <a:p>
            <a:endParaRPr/>
          </a:p>
          <a:p>
            <a:r>
              <a:t>[SAY] Trešā un ceturtā ir par jaudu. Šodien mēs varam dot darbvirsmu. Modeļa trenēšanai ar to nepietiek.</a:t>
            </a:r>
          </a:p>
          <a:p>
            <a:endParaRPr/>
          </a:p>
          <a:p>
            <a:r>
              <a:t>[ASK] "Vai kāds no jums ir gaidījis datus ilgāk, nekā plānoja?" [PAUZE — skats uz auditoriju]</a:t>
            </a:r>
          </a:p>
          <a:p>
            <a:endParaRPr/>
          </a:p>
          <a:p>
            <a:r>
              <a:t>[TIME] ~2 min · running 15:00</a:t>
            </a:r>
          </a:p>
          <a:p>
            <a:endParaRPr/>
          </a:p>
          <a:p>
            <a:r>
              <a:t>[NEXT] "Atbilde uz visām četrām ir viena arhitektūra."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Tā ir uzbūve. Pieci slāņi, katrs ar savu atbildību.</a:t>
            </a:r>
          </a:p>
          <a:p>
            <a:endParaRPr/>
          </a:p>
          <a:p>
            <a:r>
              <a:t>[SAY] L1 — piekļuve. Publiskā daļa, kur redz, kas pieejams; pašapkalpošanās daļa autentificētiem lietotājiem. Identitāte no valsts risinājumiem — Latvija.lv, Smart-ID, eParaksts. Lomas un tiesības katram resursam atsevišķi.</a:t>
            </a:r>
          </a:p>
          <a:p>
            <a:endParaRPr/>
          </a:p>
          <a:p>
            <a:r>
              <a:t>[SAY] L2 — pārvaldība, sistēmas "smadzenes". Datu katalogs un metadati, resursu katalogs un saskaņošanas darbplūsma. Tieši šeit nomirst e-pasta sarakste: saskaņojums ar datu turētāju notiek sistēmā un ir izsekojams.</a:t>
            </a:r>
          </a:p>
          <a:p>
            <a:endParaRPr/>
          </a:p>
          <a:p>
            <a:r>
              <a:t>[SAY] L3 — apstrāde. Drošā darbvirsma, datu platforma ar trim zonām, jauda MI modeļiem, izstrādes un vizualizācijas rīki. Bez tiešas interneta piekļuves.</a:t>
            </a:r>
          </a:p>
          <a:p>
            <a:endParaRPr/>
          </a:p>
          <a:p>
            <a:r>
              <a:t>[SAY] L4 — datu apmaiņa. Vienīgā vieta, kur kaut kas šķērso perimetru — abos virzienos, ar pārbaudi.</a:t>
            </a:r>
          </a:p>
          <a:p>
            <a:endParaRPr/>
          </a:p>
          <a:p>
            <a:r>
              <a:t>[SAY] L5 — uzraudzība. Tā nav sestā kaste blakus, tā ir josla zem visiem: katra darbība visos četros slāņos tiek reģistrēta.</a:t>
            </a:r>
          </a:p>
          <a:p>
            <a:endParaRPr/>
          </a:p>
          <a:p>
            <a:r>
              <a:t>[EMPHASIS] Uzsvars: piecas atbildes no pirmās daļas te ir ieliktas arhitektūrā, ne instrukcijā.</a:t>
            </a:r>
          </a:p>
          <a:p>
            <a:endParaRPr/>
          </a:p>
          <a:p>
            <a:r>
              <a:t>[TIME] ~2,5 min · running 17:30</a:t>
            </a:r>
          </a:p>
          <a:p>
            <a:endParaRPr/>
          </a:p>
          <a:p>
            <a:r>
              <a:t>[NEXT] "Kas no tā mainās cilvēkam, kurš grib strādāt ar datiem?"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Konkrēti — kas mainās tam, kurš strādā.</a:t>
            </a:r>
          </a:p>
          <a:p>
            <a:endParaRPr/>
          </a:p>
          <a:p>
            <a:r>
              <a:t>[SAY] Kreisā puse nav kritika. Tā ir šodiena, un tā strādā.</a:t>
            </a:r>
          </a:p>
          <a:p>
            <a:endParaRPr/>
          </a:p>
          <a:p>
            <a:r>
              <a:t>[SAY] Būtiskākā rinda ir otrā: viena darbplūsma, kurā ir visi datu turētāji. Nevis četras sarunas, bet viens saskaņojums ar četriem parakstiem — un katrs redz statusu.</a:t>
            </a:r>
          </a:p>
          <a:p>
            <a:endParaRPr/>
          </a:p>
          <a:p>
            <a:r>
              <a:t>[SAY] Pēdējā rinda ir svarīga niansē: automātika nesaīsina cilvēka lomu izlaides pārbaudē, tā tikai atsijā acīmredzamo. Lēmumu par konfidencialitāti pieņem cilvēks. Tā paliek.</a:t>
            </a:r>
          </a:p>
          <a:p>
            <a:endParaRPr/>
          </a:p>
          <a:p>
            <a:r>
              <a:t>[EMPHASIS] Nesolām mazāk drošības. Solām mazāk gaidīšanas starp soļiem.</a:t>
            </a:r>
          </a:p>
          <a:p>
            <a:endParaRPr/>
          </a:p>
          <a:p>
            <a:r>
              <a:t>[TIME] ~2 min · running 19:30</a:t>
            </a:r>
          </a:p>
          <a:p>
            <a:endParaRPr/>
          </a:p>
          <a:p>
            <a:r>
              <a:t>[NEXT] "Un ko tas nozīmē jums, kas šajā zālē esat datu turētāji?"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Šis slaids ir tieši šai auditorijai — iestādēm, kuras tur datus.</a:t>
            </a:r>
          </a:p>
          <a:p>
            <a:endParaRPr/>
          </a:p>
          <a:p>
            <a:r>
              <a:t>[SAY] Bažas, ko dzirdu visbiežāk: "ja atdodam datus, zaudējam kontroli". Drošā vidē datus neatdod. Tiek piešķirta piekļuve konkrētam projektam, uz konkrētu laiku, konkrētiem cilvēkiem.</a:t>
            </a:r>
          </a:p>
          <a:p>
            <a:endParaRPr/>
          </a:p>
          <a:p>
            <a:r>
              <a:t>[SAY] Un jūs varat pārbaudīt, kā piekļuve izmantota — tas nav solījums, tas ir žurnāls.</a:t>
            </a:r>
          </a:p>
          <a:p>
            <a:endParaRPr/>
          </a:p>
          <a:p>
            <a:r>
              <a:t>[SAY] Praktiskais ieguvums: šodien katram pieprasījumam gatavo atsevišķu izgriezumu. Vienā vidē to dara vienreiz.</a:t>
            </a:r>
          </a:p>
          <a:p>
            <a:endParaRPr/>
          </a:p>
          <a:p>
            <a:r>
              <a:t>[EMPHASIS] Uzsvars uz pirmo rindu: lēmums paliek pie datu turētāja. [PAUZE]</a:t>
            </a:r>
          </a:p>
          <a:p>
            <a:endParaRPr/>
          </a:p>
          <a:p>
            <a:r>
              <a:t>[TIME] ~1,5 min · running 21:00</a:t>
            </a:r>
          </a:p>
          <a:p>
            <a:endParaRPr/>
          </a:p>
          <a:p>
            <a:r>
              <a:t>[NEXT] "Noslēgumā — trīs lietas, ko atcerēties."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Trīs lietas.</a:t>
            </a:r>
          </a:p>
          <a:p>
            <a:endParaRPr/>
          </a:p>
          <a:p>
            <a:r>
              <a:t>[SAY] Pirmā — princips. Otrā — praktiskā: nav jāgaida nākamā vide, pieteikties var šonedēļ. Adreses ir slaidā.</a:t>
            </a:r>
          </a:p>
          <a:p>
            <a:endParaRPr/>
          </a:p>
          <a:p>
            <a:r>
              <a:t>[SAY] Trešā — kur ejam. Datu arhitektūra tiek pabeigta šogad, vide — nākamgad.</a:t>
            </a:r>
          </a:p>
          <a:p>
            <a:endParaRPr/>
          </a:p>
          <a:p>
            <a:r>
              <a:t>[SAY] Un atgriežos pie sākuma: jautājums nav "vai dati ir droši". Jautājums ir "vai mēs zinām, kas ar tiem notiek katrā solī". Drošā vidē atbilde ir jā. [PAUZE]</a:t>
            </a:r>
          </a:p>
          <a:p>
            <a:endParaRPr/>
          </a:p>
          <a:p>
            <a:r>
              <a:t>[EMPHASIS] Pēdējais teikums — lēnām.</a:t>
            </a:r>
          </a:p>
          <a:p>
            <a:endParaRPr/>
          </a:p>
          <a:p>
            <a:r>
              <a:t>[TIME] ~1 min · running 22:00</a:t>
            </a:r>
          </a:p>
          <a:p>
            <a:endParaRPr/>
          </a:p>
          <a:p>
            <a:r>
              <a:t>[Q&amp;A] Gaidāmie jautājumi:</a:t>
            </a:r>
          </a:p>
          <a:p>
            <a:endParaRPr/>
          </a:p>
          <a:p>
            <a:r>
              <a:t>[Q&amp;A] 1) "Cik tas maksā?" — maksas pakalpojums pēc MK apstiprināta cenrāža; uzturēšana pa 3 mēnešu periodiem, īsākais periods viens mēnesis.</a:t>
            </a:r>
          </a:p>
          <a:p>
            <a:endParaRPr/>
          </a:p>
          <a:p>
            <a:r>
              <a:t>[Q&amp;A] 2) "Vai varēs strādāt ar personas datiem?" — vidē strādā ar netieši identificējamiem, pseidonimizētiem datiem; tiešie identifikatori netiek nodoti.</a:t>
            </a:r>
          </a:p>
          <a:p>
            <a:endParaRPr/>
          </a:p>
          <a:p>
            <a:r>
              <a:t>[Q&amp;A] 3) "Kas notiek, ja pētnieks pārkāpj noteikumus?" — kontu slēdz vienpusēji; līgumā ir tiesiskas sekas, un darbības ir reģistrētas.</a:t>
            </a:r>
          </a:p>
          <a:p>
            <a:endParaRPr/>
          </a:p>
          <a:p>
            <a:r>
              <a:t>[Q&amp;A] 4) Ārpus tēmas jautājumam: "Labs jautājums — pierakstīšu un atbildēšu pēc semināra."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Ja no šīs prezentācijas jāatceras viena rinda, tā ir šī.</a:t>
            </a:r>
          </a:p>
          <a:p>
            <a:endParaRPr/>
          </a:p>
          <a:p>
            <a:r>
              <a:t>[SAY] Klasiskā pieeja: datu kopa tiek nosūtīta pētniekam. No tā brīža iestāde vairs nekontrolē, kur tie dati ir. Drošā vidē mēs to apgriežam otrādi — dati paliek uz vietas, pārvietojas cilvēks.</a:t>
            </a:r>
          </a:p>
          <a:p>
            <a:endParaRPr/>
          </a:p>
          <a:p>
            <a:r>
              <a:t>[SAY] Tas nav tehnisks sīkums. Tas maina atbildību: datu turētājs nezaudē kontroli ne uz mirkli.</a:t>
            </a:r>
          </a:p>
          <a:p>
            <a:endParaRPr/>
          </a:p>
          <a:p>
            <a:r>
              <a:t>[EMPHASIS] Uzsvars: "nekad neatstāj perimetru". [PAUZE]</a:t>
            </a:r>
          </a:p>
          <a:p>
            <a:endParaRPr/>
          </a:p>
          <a:p>
            <a:r>
              <a:t>[TIME] ~1,5 min · running 02:00</a:t>
            </a:r>
          </a:p>
          <a:p>
            <a:endParaRPr/>
          </a:p>
          <a:p>
            <a:r>
              <a:t>[NEXT] "Ko no tā šodien iznesīsim — trīs lietas."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Trīs jautājumi, trīs daļas.</a:t>
            </a:r>
          </a:p>
          <a:p>
            <a:endParaRPr/>
          </a:p>
          <a:p>
            <a:r>
              <a:t>[SAY] Pirmais ir jēdziens, otrais ir praktisks — burtiski, kā pieteikties un ko sagaidīt. Trešais ir par to, kur ejam.</a:t>
            </a:r>
          </a:p>
          <a:p>
            <a:endParaRPr/>
          </a:p>
          <a:p>
            <a:r>
              <a:t>[SAY] Auditorijā ir gan datu turētāji, gan potenciālie lietotāji — otrā daļa ir pētniekam, trešā ir iestādei.</a:t>
            </a:r>
          </a:p>
          <a:p>
            <a:endParaRPr/>
          </a:p>
          <a:p>
            <a:r>
              <a:t>[TIME] ~1 min · running 03:00</a:t>
            </a:r>
          </a:p>
          <a:p>
            <a:endParaRPr/>
          </a:p>
          <a:p>
            <a:r>
              <a:t>[NEXT] "Sākam ar to, kā tas strādā šodien — jo tas strādā jau tagad."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[SAY] Svarīgi: šī nav nākotne. CSP attālinātā piekļuve darbojas jau gadiem, ar reāliem līgumiem un reāliem pētījumiem.</a:t>
            </a:r>
          </a:p>
          <a:p>
            <a:endParaRPr/>
          </a:p>
          <a:p>
            <a:r>
              <a:t>[TIME] ~0,5 min · running 03:30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Cilvēki bieži jautā: "cik jūsu vide ir droša?" Tas ir nepareizs jautājums — drošība nav viens slēdzis.</a:t>
            </a:r>
          </a:p>
          <a:p>
            <a:endParaRPr/>
          </a:p>
          <a:p>
            <a:r>
              <a:t>[SAY] Katra rinda atbild uz savu jautājumu: vai mērķis leģitīms? vai zinām, kas strādās? vai darbs notiek kontrolētā telpā? vai ņemam tikai to, kas vajadzīgs? vai ārā iznāk tikai tas, kas drīkst?</a:t>
            </a:r>
          </a:p>
          <a:p>
            <a:endParaRPr/>
          </a:p>
          <a:p>
            <a:r>
              <a:t>[SAY] Ja kāda no piecām nav nokārtota, pārējās četras nepalīdz.</a:t>
            </a:r>
          </a:p>
          <a:p>
            <a:endParaRPr/>
          </a:p>
          <a:p>
            <a:r>
              <a:t>[SAY] Piemērs: perfekta tehniskā vide, bet nekontrolēts eksports — un dati ir ārā. Vai otrādi: stingra izlaide, bet nezinām, kas sēž pie ekrāna.</a:t>
            </a:r>
          </a:p>
          <a:p>
            <a:endParaRPr/>
          </a:p>
          <a:p>
            <a:r>
              <a:t>[ASK] "Kura no piecām, jūsuprāt, praksē ir vājākā?" [PAUZE 3 sek] Parasti — pēdējā, izlaide.</a:t>
            </a:r>
          </a:p>
          <a:p>
            <a:endParaRPr/>
          </a:p>
          <a:p>
            <a:r>
              <a:t>[EMPHASIS] Šis ietvars turēs kopā visu pārējo prezentāciju: pie tā atgriezīšos arī otrajā daļā.</a:t>
            </a:r>
          </a:p>
          <a:p>
            <a:endParaRPr/>
          </a:p>
          <a:p>
            <a:r>
              <a:t>[TIME] ~2 min · running 05:30</a:t>
            </a:r>
          </a:p>
          <a:p>
            <a:endParaRPr/>
          </a:p>
          <a:p>
            <a:r>
              <a:t>[NEXT] "Paskatīsimies, kā šīs piecas izskatās praksē — sākot ar to, kā vispār tikt iekšā."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Kā praktiski cilvēks nonāk pie datiem. Pieci soļi.</a:t>
            </a:r>
          </a:p>
          <a:p>
            <a:endParaRPr/>
          </a:p>
          <a:p>
            <a:r>
              <a:t>[SAY] Pirmais solis nav tehnisks — tas ir pieteikums ar pētījuma mērķi. Bez skaidra mērķa nav piekļuves; piekļuve tiek dota mērķim, ne cilvēkam vispār.</a:t>
            </a:r>
          </a:p>
          <a:p>
            <a:endParaRPr/>
          </a:p>
          <a:p>
            <a:r>
              <a:t>[SAY] Otrais solis ir mūsu atbildība — izvērtējam, vai mērķis leģitīms un vai prasītais datu apjoms tam atbilst.</a:t>
            </a:r>
          </a:p>
          <a:p>
            <a:endParaRPr/>
          </a:p>
          <a:p>
            <a:r>
              <a:t>[SAY] Trešais — līgums un personisks apliecinājums. Paraksta katrs, kas sēdīs pie ekrāna, ne tikai iestādes vadītājs.</a:t>
            </a:r>
          </a:p>
          <a:p>
            <a:endParaRPr/>
          </a:p>
          <a:p>
            <a:r>
              <a:t>[SAY] Ceturtais un piektais — tehniskā daļa; tā ir ātrākā. Konts 15 darba dienās pēc apmaksas.</a:t>
            </a:r>
          </a:p>
          <a:p>
            <a:endParaRPr/>
          </a:p>
          <a:p>
            <a:r>
              <a:t>[EMPHASIS] Uzsvars: piekļuve ir pie projekta piesaistīta, ar termiņu. Beidzas projekts — beidzas piekļuve.</a:t>
            </a:r>
          </a:p>
          <a:p>
            <a:endParaRPr/>
          </a:p>
          <a:p>
            <a:r>
              <a:t>[TIME] ~2 min · running 07:30</a:t>
            </a:r>
          </a:p>
          <a:p>
            <a:endParaRPr/>
          </a:p>
          <a:p>
            <a:r>
              <a:t>[NEXT] "Tagad — kas cilvēku sagaida, kad viņš tajā vidē ieiet."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Tā izskatās darba diena drošajā vidē.</a:t>
            </a:r>
          </a:p>
          <a:p>
            <a:endParaRPr/>
          </a:p>
          <a:p>
            <a:r>
              <a:t>[SAY] Pa kreisi — pētnieks pie sava datora. Viņš neko nelejupielādē; savienojums ir šifrēts, ar divfaktoru autentifikāciju. Faktiski viņš redz attālinātu ekrānu.</a:t>
            </a:r>
          </a:p>
          <a:p>
            <a:endParaRPr/>
          </a:p>
          <a:p>
            <a:r>
              <a:t>[SAY] Vidū — darbvirsma pie mums. Četras personiskās mapes: Data, Inbox, Outbox, Scripts. Analīzes rīki — R, RStudio, SQL; ja vajag citu programmatūru, par to vienojamies atsevišķi. Datubāzē — tikai lasīšanas tiesības; savai apstrādei ir atsevišķa darba datubāze.</a:t>
            </a:r>
          </a:p>
          <a:p>
            <a:endParaRPr/>
          </a:p>
          <a:p>
            <a:r>
              <a:t>[SAY] Ievērojiet dzelteno rindu: šai vidē nav interneta. Tāpēc R pakotnes nāk no iekšēja repozitorija, ko sinhronizējam ik pa dažām dienām.</a:t>
            </a:r>
          </a:p>
          <a:p>
            <a:endParaRPr/>
          </a:p>
          <a:p>
            <a:r>
              <a:t>[SAY] Pa labi — vienīgā izeja. Rezultāts nonāk mapē Outbox un tikai pēc pārbaudes aizceļo uz pētnieka e-pastu.</a:t>
            </a:r>
          </a:p>
          <a:p>
            <a:endParaRPr/>
          </a:p>
          <a:p>
            <a:r>
              <a:t>[EMPHASIS] Galvenā doma: iekšā var strādāt brīvi. Ierobežojums ir tikai uz izeju.</a:t>
            </a:r>
          </a:p>
          <a:p>
            <a:endParaRPr/>
          </a:p>
          <a:p>
            <a:r>
              <a:t>[TIME] ~2 min · running 09:30</a:t>
            </a:r>
          </a:p>
          <a:p>
            <a:endParaRPr/>
          </a:p>
          <a:p>
            <a:r>
              <a:t>[NEXT] "Un tieši uz tās izejas notiek pats interesantākais."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Šis ir tas slaids, ko pētnieki visbiežāk pārprot — un tāpēc parādu skaitļus.</a:t>
            </a:r>
          </a:p>
          <a:p>
            <a:endParaRPr/>
          </a:p>
          <a:p>
            <a:r>
              <a:t>[SAY] Pa kreisi: viss, ko pētnieks patiesībā grib publicēt, no vides iznāk. Neviens neaizliedz rezultātus.</a:t>
            </a:r>
          </a:p>
          <a:p>
            <a:endParaRPr/>
          </a:p>
          <a:p>
            <a:r>
              <a:t>[SAY] Pa labi: kritēriji. Ja rādītājs veidots no trim vai mazāk vienībām — neiznāk. Ja viena vienība dod 90% no summas vai divas dod 80% — arī neiznāk, jo tad rādītājs faktiski atklāj to vienību.</a:t>
            </a:r>
          </a:p>
          <a:p>
            <a:endParaRPr/>
          </a:p>
          <a:p>
            <a:r>
              <a:t>[SAY] Konkrēti: vidējā alga nozarē, kur reģionā ir divi uzņēmumi — matemātiski tas ir vidējais, praktiski tā ir konkrēta uzņēmuma alga.</a:t>
            </a:r>
          </a:p>
          <a:p>
            <a:endParaRPr/>
          </a:p>
          <a:p>
            <a:r>
              <a:t>[SAY] Un godīgi: kritēriji nav izsmeļoši. Vērtējam pēc riska, ka kāds tiek identificēts. Tāpēc pārbaudi veic cilvēks.</a:t>
            </a:r>
          </a:p>
          <a:p>
            <a:endParaRPr/>
          </a:p>
          <a:p>
            <a:r>
              <a:t>[EMPHASIS] Uzsvars: 3 vienības · 90% · 80%. [PAUZE]</a:t>
            </a:r>
          </a:p>
          <a:p>
            <a:endParaRPr/>
          </a:p>
          <a:p>
            <a:r>
              <a:t>[TIME] ~2 min · running 11:30</a:t>
            </a:r>
          </a:p>
          <a:p>
            <a:endParaRPr/>
          </a:p>
          <a:p>
            <a:r>
              <a:t>[NEXT] "Tātad — tas viss strādā. Kur tad problēma?"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[OPEN] Godīgs I daļas kopsavilkums.</a:t>
            </a:r>
          </a:p>
          <a:p>
            <a:endParaRPr/>
          </a:p>
          <a:p>
            <a:r>
              <a:t>[SAY] Nekas no tā, ko rādīju, nav slikti. Tas ir drošs un pārbaudīts. Bet tas ir veidots laikam, kad pieprasījumi bija atsevišķi gadījumi.</a:t>
            </a:r>
          </a:p>
          <a:p>
            <a:endParaRPr/>
          </a:p>
          <a:p>
            <a:r>
              <a:t>[SAY] Kad pieprasījumu ir desmitiem un dati nāk no piecām iestādēm vienlaikus, manuālais process kļūst par šauro vietu — un gaidīšanas laiks mērāms nedēļās.</a:t>
            </a:r>
          </a:p>
          <a:p>
            <a:endParaRPr/>
          </a:p>
          <a:p>
            <a:r>
              <a:t>[EMPHASIS] Neaizstāvos un nekritizēju — konstatēju mērogu problēmu.</a:t>
            </a:r>
          </a:p>
          <a:p>
            <a:endParaRPr/>
          </a:p>
          <a:p>
            <a:r>
              <a:t>[TIME] ~1 min · running 12:30</a:t>
            </a:r>
          </a:p>
          <a:p>
            <a:endParaRPr/>
          </a:p>
          <a:p>
            <a:r>
              <a:t>[NEXT] "Tāpēc otrā daļa — kā būvējam nākamo."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19456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VARAM SEMINĀRS "NO DATIEM LĪDZ REZULTĀTIEM" · 29.07.2026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2560320"/>
            <a:ext cx="10820095" cy="1645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4600" b="1" i="0">
                <a:solidFill>
                  <a:srgbClr val="103840"/>
                </a:solidFill>
                <a:latin typeface="Segoe UI Semibold"/>
              </a:rPr>
              <a:t>Kas ir </a:t>
            </a:r>
            <a:r>
              <a:rPr sz="4600" b="1" i="0">
                <a:solidFill>
                  <a:srgbClr val="0190A0"/>
                </a:solidFill>
                <a:latin typeface="Segoe UI Semibold"/>
              </a:rPr>
              <a:t>drošā apstrādes vide</a:t>
            </a:r>
            <a:r>
              <a:rPr sz="4600" b="1" i="0">
                <a:solidFill>
                  <a:srgbClr val="103840"/>
                </a:solidFill>
                <a:latin typeface="Segoe UI Semibold"/>
              </a:rPr>
              <a:t> un kā tajā darboties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114800"/>
            <a:ext cx="9448495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900" b="0" i="0">
                <a:solidFill>
                  <a:srgbClr val="4D5C64"/>
                </a:solidFill>
                <a:latin typeface="Segoe UI"/>
              </a:rPr>
              <a:t>Kā tā strādā CSP šodien — un kā būvējam nākamo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6126480"/>
            <a:ext cx="1082009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4D5C64"/>
                </a:solidFill>
                <a:latin typeface="Segoe UI"/>
              </a:rPr>
              <a:t>Raimonds Lapiņš · CSP priekšnieks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9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65176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46CDDA"/>
                </a:solidFill>
                <a:latin typeface="Segoe UI"/>
              </a:rPr>
              <a:t>II DAĻA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3017520"/>
            <a:ext cx="10820095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4400" b="1" i="0">
                <a:solidFill>
                  <a:srgbClr val="EAF7F8"/>
                </a:solidFill>
                <a:latin typeface="Segoe UI Semibold"/>
              </a:rPr>
              <a:t>Kā būvējam nākamo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KAS JĀATRISINA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Četras robežas, ko šodienas vide sasniedz</a:t>
            </a:r>
          </a:p>
        </p:txBody>
      </p:sp>
      <p:sp>
        <p:nvSpPr>
          <p:cNvPr id="4" name="Rectangle 3"/>
          <p:cNvSpPr/>
          <p:nvPr/>
        </p:nvSpPr>
        <p:spPr>
          <a:xfrm>
            <a:off x="704088" y="1938528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" y="1828800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Vairāki datu turētāji vienā pētījumā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saskaņošana ar katru atsevišķi, e-pastā, bez kopēja statusa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088" y="2779776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9848" y="2670048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Pētnieks neredz, kas eksistē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nav publiska datu un metadatu kataloga; jājautā, lai uzzinātu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088" y="3621024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69848" y="3511296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Resursi ir fiksēti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viena darbstacija; nevar pasūtīt jaudu uz diviem mēnešiem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4088" y="4462272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69848" y="4352544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Nav vietas mūsdienu metodēm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MI un mašīnmācīšanās modeļiem vajag GPU un izolētu smilšu kasti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11 / 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UZBŪVE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Pieci slāņi: no ieejas līdz auditam</a:t>
            </a:r>
          </a:p>
        </p:txBody>
      </p:sp>
      <p:pic>
        <p:nvPicPr>
          <p:cNvPr id="4" name="Picture 3" descr="pils-slan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746" y="1828800"/>
            <a:ext cx="8760201" cy="4023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12 / 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LIETOTĀJA SKATPUNKTS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Tas pats process — bez gaidīšanas starp soļiem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828800"/>
            <a:ext cx="5227167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D2E2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78408" y="2103120"/>
            <a:ext cx="467852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 i="0">
                <a:solidFill>
                  <a:srgbClr val="103840"/>
                </a:solidFill>
                <a:latin typeface="Segoe UI Semibold"/>
              </a:rPr>
              <a:t>Šodien</a:t>
            </a:r>
          </a:p>
        </p:txBody>
      </p:sp>
      <p:sp>
        <p:nvSpPr>
          <p:cNvPr id="6" name="Oval 5"/>
          <p:cNvSpPr/>
          <p:nvPr/>
        </p:nvSpPr>
        <p:spPr>
          <a:xfrm>
            <a:off x="996696" y="2798064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34440" y="2706624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Pieteikums e-pastā, statusu jājautā</a:t>
            </a:r>
          </a:p>
        </p:txBody>
      </p:sp>
      <p:sp>
        <p:nvSpPr>
          <p:cNvPr id="8" name="Oval 7"/>
          <p:cNvSpPr/>
          <p:nvPr/>
        </p:nvSpPr>
        <p:spPr>
          <a:xfrm>
            <a:off x="996696" y="3310128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34440" y="3218688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Saskaņo ar katru turētāju atsevišķi</a:t>
            </a:r>
          </a:p>
        </p:txBody>
      </p:sp>
      <p:sp>
        <p:nvSpPr>
          <p:cNvPr id="10" name="Oval 9"/>
          <p:cNvSpPr/>
          <p:nvPr/>
        </p:nvSpPr>
        <p:spPr>
          <a:xfrm>
            <a:off x="996696" y="3822191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34440" y="3730752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Metadatus redz pēc piekļuves</a:t>
            </a:r>
          </a:p>
        </p:txBody>
      </p:sp>
      <p:sp>
        <p:nvSpPr>
          <p:cNvPr id="12" name="Oval 11"/>
          <p:cNvSpPr/>
          <p:nvPr/>
        </p:nvSpPr>
        <p:spPr>
          <a:xfrm>
            <a:off x="996696" y="4334256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34440" y="4242816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Viena fiksēta darbstacija</a:t>
            </a:r>
          </a:p>
        </p:txBody>
      </p:sp>
      <p:sp>
        <p:nvSpPr>
          <p:cNvPr id="14" name="Oval 13"/>
          <p:cNvSpPr/>
          <p:nvPr/>
        </p:nvSpPr>
        <p:spPr>
          <a:xfrm>
            <a:off x="996696" y="4846320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234440" y="4754880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Katru rezultātu pārbauda cilvēks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78727" y="1828800"/>
            <a:ext cx="5227167" cy="3931920"/>
          </a:xfrm>
          <a:prstGeom prst="rect">
            <a:avLst/>
          </a:prstGeom>
          <a:solidFill>
            <a:srgbClr val="DDF1F3"/>
          </a:solidFill>
          <a:ln w="9525">
            <a:solidFill>
              <a:srgbClr val="D2E2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71335" y="2103120"/>
            <a:ext cx="467852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 i="0">
                <a:solidFill>
                  <a:srgbClr val="103840"/>
                </a:solidFill>
                <a:latin typeface="Segoe UI Semibold"/>
              </a:rPr>
              <a:t>Nākamajā vidē</a:t>
            </a:r>
          </a:p>
        </p:txBody>
      </p:sp>
      <p:sp>
        <p:nvSpPr>
          <p:cNvPr id="18" name="Oval 17"/>
          <p:cNvSpPr/>
          <p:nvPr/>
        </p:nvSpPr>
        <p:spPr>
          <a:xfrm>
            <a:off x="6589623" y="2798064"/>
            <a:ext cx="109728" cy="109728"/>
          </a:xfrm>
          <a:prstGeom prst="ellipse">
            <a:avLst/>
          </a:prstGeom>
          <a:solidFill>
            <a:srgbClr val="2E7D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827367" y="2706624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Pieteikums portālā, statuss redzams</a:t>
            </a:r>
          </a:p>
        </p:txBody>
      </p:sp>
      <p:sp>
        <p:nvSpPr>
          <p:cNvPr id="20" name="Oval 19"/>
          <p:cNvSpPr/>
          <p:nvPr/>
        </p:nvSpPr>
        <p:spPr>
          <a:xfrm>
            <a:off x="6589623" y="3310128"/>
            <a:ext cx="109728" cy="109728"/>
          </a:xfrm>
          <a:prstGeom prst="ellipse">
            <a:avLst/>
          </a:prstGeom>
          <a:solidFill>
            <a:srgbClr val="2E7D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827367" y="3218688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Viena darbplūsma, visi turētāji tajā</a:t>
            </a:r>
          </a:p>
        </p:txBody>
      </p:sp>
      <p:sp>
        <p:nvSpPr>
          <p:cNvPr id="22" name="Oval 21"/>
          <p:cNvSpPr/>
          <p:nvPr/>
        </p:nvSpPr>
        <p:spPr>
          <a:xfrm>
            <a:off x="6589623" y="3822191"/>
            <a:ext cx="109728" cy="109728"/>
          </a:xfrm>
          <a:prstGeom prst="ellipse">
            <a:avLst/>
          </a:prstGeom>
          <a:solidFill>
            <a:srgbClr val="2E7D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827367" y="3730752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Katalogs un metadati pirms pieteikuma</a:t>
            </a:r>
          </a:p>
        </p:txBody>
      </p:sp>
      <p:sp>
        <p:nvSpPr>
          <p:cNvPr id="24" name="Oval 23"/>
          <p:cNvSpPr/>
          <p:nvPr/>
        </p:nvSpPr>
        <p:spPr>
          <a:xfrm>
            <a:off x="6589623" y="4334256"/>
            <a:ext cx="109728" cy="109728"/>
          </a:xfrm>
          <a:prstGeom prst="ellipse">
            <a:avLst/>
          </a:prstGeom>
          <a:solidFill>
            <a:srgbClr val="2E7D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827367" y="4242816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Resursi pēc pieprasījuma, arī GPU</a:t>
            </a:r>
          </a:p>
        </p:txBody>
      </p:sp>
      <p:sp>
        <p:nvSpPr>
          <p:cNvPr id="26" name="Oval 25"/>
          <p:cNvSpPr/>
          <p:nvPr/>
        </p:nvSpPr>
        <p:spPr>
          <a:xfrm>
            <a:off x="6589623" y="4846320"/>
            <a:ext cx="109728" cy="109728"/>
          </a:xfrm>
          <a:prstGeom prst="ellipse">
            <a:avLst/>
          </a:prstGeom>
          <a:solidFill>
            <a:srgbClr val="2E7D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827367" y="4754880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Automātiska pirmā pārbaude, cilvēks lemj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13 / 15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DATU TURĒTĀJAM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Jūs nenododat datus — jūs piešķirat piekļuvi</a:t>
            </a:r>
          </a:p>
        </p:txBody>
      </p:sp>
      <p:sp>
        <p:nvSpPr>
          <p:cNvPr id="4" name="Rectangle 3"/>
          <p:cNvSpPr/>
          <p:nvPr/>
        </p:nvSpPr>
        <p:spPr>
          <a:xfrm>
            <a:off x="704088" y="1938528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" y="1828800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Lēmums paliek pie jums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katram pieteikumam saskaņojums, ko dodat vai nedodat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088" y="2779776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9848" y="2670048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Dati paliek jūsu kontrolē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tie neizplatās pa datoriem; apstrāde notiek vienā vietā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088" y="3621024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69848" y="3511296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Katrs izmantojums ir izsekojams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kas, kad, ar ko strādāja; auditācijas pieraksti glabājas gadiem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4088" y="4462272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69848" y="4352544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Slogs samazinās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nav jāgatavo atsevišķa izgriezuma kopija katram pieprasījumam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14 / 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9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46CDDA"/>
                </a:solidFill>
                <a:latin typeface="Segoe UI"/>
              </a:rPr>
              <a:t>TRĪS LIETAS, KO PAŅEMT LĪDZI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600" b="1" i="0">
                <a:solidFill>
                  <a:srgbClr val="EAF7F8"/>
                </a:solidFill>
                <a:latin typeface="Segoe UI Semibold"/>
              </a:rPr>
              <a:t>Droša vide nav siena ap datiem — tā ir </a:t>
            </a:r>
            <a:r>
              <a:rPr sz="3600" b="1" i="0">
                <a:solidFill>
                  <a:srgbClr val="46CDDA"/>
                </a:solidFill>
                <a:latin typeface="Segoe UI Semibold"/>
              </a:rPr>
              <a:t>kontrolēta plūsma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108960"/>
            <a:ext cx="3423818" cy="2286000"/>
          </a:xfrm>
          <a:prstGeom prst="rect">
            <a:avLst/>
          </a:prstGeom>
          <a:solidFill>
            <a:srgbClr val="165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3108960"/>
            <a:ext cx="3423818" cy="54864"/>
          </a:xfrm>
          <a:prstGeom prst="rect">
            <a:avLst/>
          </a:prstGeom>
          <a:solidFill>
            <a:srgbClr val="46CD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" y="3364991"/>
            <a:ext cx="296661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46CDDA"/>
                </a:solidFill>
                <a:latin typeface="Segoe UI Semibold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3977639"/>
            <a:ext cx="2966618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EAF7F8"/>
                </a:solidFill>
                <a:latin typeface="Segoe UI"/>
              </a:rPr>
              <a:t>Dati paliek uz vietas; pārvietojas cilvēks, un ārā iznāk tikai pārbaudīts rezultāts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383938" y="3108960"/>
            <a:ext cx="3423818" cy="2286000"/>
          </a:xfrm>
          <a:prstGeom prst="rect">
            <a:avLst/>
          </a:prstGeom>
          <a:solidFill>
            <a:srgbClr val="165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383938" y="3108960"/>
            <a:ext cx="3423818" cy="54864"/>
          </a:xfrm>
          <a:prstGeom prst="rect">
            <a:avLst/>
          </a:prstGeom>
          <a:solidFill>
            <a:srgbClr val="46CD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639970" y="3364991"/>
            <a:ext cx="296661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46CDDA"/>
                </a:solidFill>
                <a:latin typeface="Segoe UI Semibold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9970" y="3977639"/>
            <a:ext cx="2966618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EAF7F8"/>
                </a:solidFill>
                <a:latin typeface="Segoe UI"/>
              </a:rPr>
              <a:t>Šodien tas strādā jau tagad: pieteikums stat.gov.lv/lv/petniecibai, jautājumi research@csp.gov.lv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82076" y="3108960"/>
            <a:ext cx="3423818" cy="2286000"/>
          </a:xfrm>
          <a:prstGeom prst="rect">
            <a:avLst/>
          </a:prstGeom>
          <a:solidFill>
            <a:srgbClr val="165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8082076" y="3108960"/>
            <a:ext cx="3423818" cy="54864"/>
          </a:xfrm>
          <a:prstGeom prst="rect">
            <a:avLst/>
          </a:prstGeom>
          <a:solidFill>
            <a:srgbClr val="46CD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338108" y="3364991"/>
            <a:ext cx="296661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46CDDA"/>
                </a:solidFill>
                <a:latin typeface="Segoe UI Semibold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8108" y="3977639"/>
            <a:ext cx="2966618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EAF7F8"/>
                </a:solidFill>
                <a:latin typeface="Segoe UI"/>
              </a:rPr>
              <a:t>Nākamā vide to pašu procesu padara redzamu, izsekojamu un ātru — arhitektūra 2026., vide 2027. gadā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19456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VISS BALSTĀS UZ VIENU PRINCIPU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2606040"/>
            <a:ext cx="10820095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3800" b="1" i="0">
                <a:solidFill>
                  <a:srgbClr val="103840"/>
                </a:solidFill>
                <a:latin typeface="Segoe UI Semibold"/>
              </a:rPr>
              <a:t>Dati </a:t>
            </a:r>
            <a:r>
              <a:rPr sz="3800" b="1" i="0">
                <a:solidFill>
                  <a:srgbClr val="0190A0"/>
                </a:solidFill>
                <a:latin typeface="Segoe UI Semibold"/>
              </a:rPr>
              <a:t>nebrauc</a:t>
            </a:r>
            <a:r>
              <a:rPr sz="3800" b="1" i="0">
                <a:solidFill>
                  <a:srgbClr val="103840"/>
                </a:solidFill>
                <a:latin typeface="Segoe UI Semibold"/>
              </a:rPr>
              <a:t> pie pētnieka. Pētnieks nāk pie datiem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572000"/>
            <a:ext cx="9448495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800" b="0" i="0">
                <a:solidFill>
                  <a:srgbClr val="4D5C64"/>
                </a:solidFill>
                <a:latin typeface="Segoe UI"/>
              </a:rPr>
              <a:t>Sensitīvi dati nekad neatstāj iestādes perimetru. Tā vietā pētnieks saņem kontrolētu darba vietu iekšpusē — un no tās iznāk tikai pārbaudīts rezultāts.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ŠODIENAS TRĪS JAUTĀJUMI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Ko no šīs pusstundas paņemt līdzi</a:t>
            </a:r>
          </a:p>
        </p:txBody>
      </p:sp>
      <p:sp>
        <p:nvSpPr>
          <p:cNvPr id="4" name="Rectangle 3"/>
          <p:cNvSpPr/>
          <p:nvPr/>
        </p:nvSpPr>
        <p:spPr>
          <a:xfrm>
            <a:off x="704088" y="1938528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" y="1828800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Kas ir drošā vide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un kāpēc drošība nav siena, bet kontrolēta plūsma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088" y="2779776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9848" y="2670048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Kā tajā strādāt jau šodien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CSP vide, ceļš no pieteikuma līdz rezultātam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088" y="3621024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69848" y="3511296"/>
            <a:ext cx="10436047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Kā izskatīsies nākamā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arhitektūra, ko būvējam, un kas mainās lietotājam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3 / 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9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65176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46CDDA"/>
                </a:solidFill>
                <a:latin typeface="Segoe UI"/>
              </a:rPr>
              <a:t>I DAĻA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3017520"/>
            <a:ext cx="10820095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4400" b="1" i="0">
                <a:solidFill>
                  <a:srgbClr val="EAF7F8"/>
                </a:solidFill>
                <a:latin typeface="Segoe UI Semibold"/>
              </a:rPr>
              <a:t>Kā tas strādā šodien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IETVARS, KO LIETO VISĀ PASAULĒ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Droša vide nav viens tehnisks risinājums — tās ir piecas atbildes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04088" y="1938528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9848" y="1828800"/>
            <a:ext cx="10436047" cy="80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Drošs projekts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leģitīms mērķis: CSP lēmums un līgums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088" y="2743200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9848" y="2633472"/>
            <a:ext cx="10436047" cy="80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Drošs cilvēks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saskaņoti lietotāji, parakstīts apliecinājums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088" y="3547872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69848" y="3438144"/>
            <a:ext cx="10436047" cy="80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Droša vide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šifrēts kanāls, divi faktori, izolēta darbvirsma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4088" y="4352544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69848" y="4242816"/>
            <a:ext cx="10436047" cy="80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Droši dati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netieši identificējami, pseidonimizēti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4088" y="5157216"/>
            <a:ext cx="146304" cy="146304"/>
          </a:xfrm>
          <a:prstGeom prst="rect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69848" y="5047488"/>
            <a:ext cx="10436047" cy="804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1" i="0">
                <a:solidFill>
                  <a:srgbClr val="0190A0"/>
                </a:solidFill>
                <a:latin typeface="Segoe UI"/>
              </a:rPr>
              <a:t>Drošs rezultāts</a:t>
            </a:r>
            <a:r>
              <a:rPr sz="2100" b="0" i="0">
                <a:solidFill>
                  <a:srgbClr val="103840"/>
                </a:solidFill>
                <a:latin typeface="Segoe UI"/>
              </a:rPr>
              <a:t> — pārbaudīts katrs izejošais fails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598932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1">
                <a:solidFill>
                  <a:srgbClr val="4D5C64"/>
                </a:solidFill>
                <a:latin typeface="Segoe UI"/>
              </a:rPr>
              <a:t>Avots: "Piecu drošību" (Five Safes) ietvars — starptautiskais standarts drošās datu vidēs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5 / 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DROŠS PROJEKTS · DROŠS CILVĒKS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Ceļš līdz datiem: pieci soļi, katrs ar atbildīgo</a:t>
            </a:r>
          </a:p>
        </p:txBody>
      </p:sp>
      <p:sp>
        <p:nvSpPr>
          <p:cNvPr id="4" name="Rectangle 3"/>
          <p:cNvSpPr/>
          <p:nvPr/>
        </p:nvSpPr>
        <p:spPr>
          <a:xfrm>
            <a:off x="758952" y="1828800"/>
            <a:ext cx="18288" cy="3749039"/>
          </a:xfrm>
          <a:prstGeom prst="rect">
            <a:avLst/>
          </a:prstGeom>
          <a:solidFill>
            <a:srgbClr val="D2E2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85800" y="1828800"/>
            <a:ext cx="164592" cy="164592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97280" y="1792224"/>
            <a:ext cx="2011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190A0"/>
                </a:solidFill>
                <a:latin typeface="Segoe UI"/>
              </a:rPr>
              <a:t>1. solis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6120" y="1792224"/>
            <a:ext cx="825977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 i="0">
                <a:solidFill>
                  <a:srgbClr val="0190A0"/>
                </a:solidFill>
                <a:latin typeface="Segoe UI"/>
              </a:rPr>
              <a:t>Pieteikums</a:t>
            </a:r>
            <a:r>
              <a:rPr sz="1600" b="0" i="0">
                <a:solidFill>
                  <a:srgbClr val="103840"/>
                </a:solidFill>
                <a:latin typeface="Segoe UI"/>
              </a:rPr>
              <a:t> — pētījuma pieteikuma veidlapa: mērķis, dati, periodi, kas piekļūs · stat.gov.lv/lv/petniecibai</a:t>
            </a:r>
          </a:p>
        </p:txBody>
      </p:sp>
      <p:sp>
        <p:nvSpPr>
          <p:cNvPr id="8" name="Oval 7"/>
          <p:cNvSpPr/>
          <p:nvPr/>
        </p:nvSpPr>
        <p:spPr>
          <a:xfrm>
            <a:off x="685800" y="2560320"/>
            <a:ext cx="164592" cy="164592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97280" y="2523744"/>
            <a:ext cx="2011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190A0"/>
                </a:solidFill>
                <a:latin typeface="Segoe UI"/>
              </a:rPr>
              <a:t>2. solis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2523744"/>
            <a:ext cx="825977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 i="0">
                <a:solidFill>
                  <a:srgbClr val="0190A0"/>
                </a:solidFill>
                <a:latin typeface="Segoe UI"/>
              </a:rPr>
              <a:t>Izvērtēšana</a:t>
            </a:r>
            <a:r>
              <a:rPr sz="1600" b="0" i="0">
                <a:solidFill>
                  <a:srgbClr val="103840"/>
                </a:solidFill>
                <a:latin typeface="Segoe UI"/>
              </a:rPr>
              <a:t> — CSP izvērtē mērķa leģitimitāti un datu apjomu; pamats — Statistikas likuma 28. pants</a:t>
            </a:r>
          </a:p>
        </p:txBody>
      </p:sp>
      <p:sp>
        <p:nvSpPr>
          <p:cNvPr id="11" name="Oval 10"/>
          <p:cNvSpPr/>
          <p:nvPr/>
        </p:nvSpPr>
        <p:spPr>
          <a:xfrm>
            <a:off x="685800" y="3291840"/>
            <a:ext cx="164592" cy="164592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97280" y="3255264"/>
            <a:ext cx="2011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190A0"/>
                </a:solidFill>
                <a:latin typeface="Segoe UI"/>
              </a:rPr>
              <a:t>3. solis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6120" y="3255264"/>
            <a:ext cx="825977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 i="0">
                <a:solidFill>
                  <a:srgbClr val="0190A0"/>
                </a:solidFill>
                <a:latin typeface="Segoe UI"/>
              </a:rPr>
              <a:t>Līgums</a:t>
            </a:r>
            <a:r>
              <a:rPr sz="1600" b="0" i="0">
                <a:solidFill>
                  <a:srgbClr val="103840"/>
                </a:solidFill>
                <a:latin typeface="Segoe UI"/>
              </a:rPr>
              <a:t> — noslēgts līgums; katrs lietotājs paraksta konfidencialitātes apliecinājumu</a:t>
            </a:r>
          </a:p>
        </p:txBody>
      </p:sp>
      <p:sp>
        <p:nvSpPr>
          <p:cNvPr id="14" name="Oval 13"/>
          <p:cNvSpPr/>
          <p:nvPr/>
        </p:nvSpPr>
        <p:spPr>
          <a:xfrm>
            <a:off x="685800" y="4023360"/>
            <a:ext cx="164592" cy="164592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97280" y="3986784"/>
            <a:ext cx="2011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190A0"/>
                </a:solidFill>
                <a:latin typeface="Segoe UI"/>
              </a:rPr>
              <a:t>4. solis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46120" y="3986784"/>
            <a:ext cx="825977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 i="0">
                <a:solidFill>
                  <a:srgbClr val="0190A0"/>
                </a:solidFill>
                <a:latin typeface="Segoe UI"/>
              </a:rPr>
              <a:t>Darba vieta</a:t>
            </a:r>
            <a:r>
              <a:rPr sz="1600" b="0" i="0">
                <a:solidFill>
                  <a:srgbClr val="103840"/>
                </a:solidFill>
                <a:latin typeface="Segoe UI"/>
              </a:rPr>
              <a:t> — 15 darba dienu laikā izveidots konts un sagatavota darbvieta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4754880"/>
            <a:ext cx="164592" cy="164592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97280" y="4718304"/>
            <a:ext cx="2011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190A0"/>
                </a:solidFill>
                <a:latin typeface="Segoe UI"/>
              </a:rPr>
              <a:t>5. solis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46120" y="4718304"/>
            <a:ext cx="8259775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1" i="0">
                <a:solidFill>
                  <a:srgbClr val="0190A0"/>
                </a:solidFill>
                <a:latin typeface="Segoe UI"/>
              </a:rPr>
              <a:t>Dati</a:t>
            </a:r>
            <a:r>
              <a:rPr sz="1600" b="0" i="0">
                <a:solidFill>
                  <a:srgbClr val="103840"/>
                </a:solidFill>
                <a:latin typeface="Segoe UI"/>
              </a:rPr>
              <a:t> — dati novietoti lietotāja vidē; par katrām izmaiņām informē 1 darba dienas laikā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98932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1">
                <a:solidFill>
                  <a:srgbClr val="4D5C64"/>
                </a:solidFill>
                <a:latin typeface="Segoe UI"/>
              </a:rPr>
              <a:t>Avots: Maksas pakalpojums pēc MK apstiprināta cenrāža · uzturēšana pa 3 mēnešu periodiem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6 / 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DROŠA VIDE · DROŠI DATI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Darba vieta, kurā var visu — izņemot iznest datus</a:t>
            </a:r>
          </a:p>
        </p:txBody>
      </p:sp>
      <p:pic>
        <p:nvPicPr>
          <p:cNvPr id="4" name="Picture 3" descr="vide-sodi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958" y="1828800"/>
            <a:ext cx="9369777" cy="4023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7 / 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3504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DROŠS REZULTĀTS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50976"/>
            <a:ext cx="10820095" cy="8321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1" i="0">
                <a:solidFill>
                  <a:srgbClr val="103840"/>
                </a:solidFill>
                <a:latin typeface="Segoe UI Semibold"/>
              </a:rPr>
              <a:t>Robeža ir uz izejas, nevis uz ieejas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828800"/>
            <a:ext cx="5227167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D2E2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78408" y="2103120"/>
            <a:ext cx="467852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 i="0">
                <a:solidFill>
                  <a:srgbClr val="103840"/>
                </a:solidFill>
                <a:latin typeface="Segoe UI Semibold"/>
              </a:rPr>
              <a:t>Iznāk ārā</a:t>
            </a:r>
          </a:p>
        </p:txBody>
      </p:sp>
      <p:sp>
        <p:nvSpPr>
          <p:cNvPr id="6" name="Oval 5"/>
          <p:cNvSpPr/>
          <p:nvPr/>
        </p:nvSpPr>
        <p:spPr>
          <a:xfrm>
            <a:off x="996696" y="2798064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34440" y="2706624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Agregēti rādītāji un kopsavilkumi</a:t>
            </a:r>
          </a:p>
        </p:txBody>
      </p:sp>
      <p:sp>
        <p:nvSpPr>
          <p:cNvPr id="8" name="Oval 7"/>
          <p:cNvSpPr/>
          <p:nvPr/>
        </p:nvSpPr>
        <p:spPr>
          <a:xfrm>
            <a:off x="996696" y="3310128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34440" y="3218688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Grafiki, tabulas, modeļu koeficienti</a:t>
            </a:r>
          </a:p>
        </p:txBody>
      </p:sp>
      <p:sp>
        <p:nvSpPr>
          <p:cNvPr id="10" name="Oval 9"/>
          <p:cNvSpPr/>
          <p:nvPr/>
        </p:nvSpPr>
        <p:spPr>
          <a:xfrm>
            <a:off x="996696" y="3822191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34440" y="3730752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Metodiskie apraksti un kods</a:t>
            </a:r>
          </a:p>
        </p:txBody>
      </p:sp>
      <p:sp>
        <p:nvSpPr>
          <p:cNvPr id="12" name="Oval 11"/>
          <p:cNvSpPr/>
          <p:nvPr/>
        </p:nvSpPr>
        <p:spPr>
          <a:xfrm>
            <a:off x="996696" y="4334256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34440" y="4242816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Rezultāti par pietiekami lielām grupām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727" y="1828800"/>
            <a:ext cx="5227167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D2E2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71335" y="2103120"/>
            <a:ext cx="467852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 i="0">
                <a:solidFill>
                  <a:srgbClr val="103840"/>
                </a:solidFill>
                <a:latin typeface="Segoe UI Semibold"/>
              </a:rPr>
              <a:t>Paliek iekšā</a:t>
            </a:r>
          </a:p>
        </p:txBody>
      </p:sp>
      <p:sp>
        <p:nvSpPr>
          <p:cNvPr id="16" name="Oval 15"/>
          <p:cNvSpPr/>
          <p:nvPr/>
        </p:nvSpPr>
        <p:spPr>
          <a:xfrm>
            <a:off x="6589623" y="2798064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827367" y="2706624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Mikrodati un jebkurš ieraksts par vienību</a:t>
            </a:r>
          </a:p>
        </p:txBody>
      </p:sp>
      <p:sp>
        <p:nvSpPr>
          <p:cNvPr id="18" name="Oval 17"/>
          <p:cNvSpPr/>
          <p:nvPr/>
        </p:nvSpPr>
        <p:spPr>
          <a:xfrm>
            <a:off x="6589623" y="3310128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827367" y="3218688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Rezultāti par 3 un mazāk vienībām</a:t>
            </a:r>
          </a:p>
        </p:txBody>
      </p:sp>
      <p:sp>
        <p:nvSpPr>
          <p:cNvPr id="20" name="Oval 19"/>
          <p:cNvSpPr/>
          <p:nvPr/>
        </p:nvSpPr>
        <p:spPr>
          <a:xfrm>
            <a:off x="6589623" y="3822191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827367" y="3730752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Kad viena vienība veido 90% no rādītāja</a:t>
            </a:r>
          </a:p>
        </p:txBody>
      </p:sp>
      <p:sp>
        <p:nvSpPr>
          <p:cNvPr id="22" name="Oval 21"/>
          <p:cNvSpPr/>
          <p:nvPr/>
        </p:nvSpPr>
        <p:spPr>
          <a:xfrm>
            <a:off x="6589623" y="4334256"/>
            <a:ext cx="109728" cy="109728"/>
          </a:xfrm>
          <a:prstGeom prst="ellipse">
            <a:avLst/>
          </a:prstGeom>
          <a:solidFill>
            <a:srgbClr val="01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827367" y="4242816"/>
            <a:ext cx="4404207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 i="0">
                <a:solidFill>
                  <a:srgbClr val="103840"/>
                </a:solidFill>
                <a:latin typeface="Segoe UI"/>
              </a:rPr>
              <a:t>Kad divas vienības veido 80%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598932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1">
                <a:solidFill>
                  <a:srgbClr val="4D5C64"/>
                </a:solidFill>
                <a:latin typeface="Segoe UI"/>
              </a:rPr>
              <a:t>Avots: CSP konfidencialitātes kritēriji izejošajiem rezultātiem; saraksts nav izsmeļošs — vērtē pēc identificēšanas riska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6437376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Drošā apstrādes vide · CSP · VARAM seminārs 29.07.2026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17175" y="6437376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0" i="0">
                <a:solidFill>
                  <a:srgbClr val="4D5C64"/>
                </a:solidFill>
                <a:latin typeface="Segoe UI"/>
              </a:rPr>
              <a:t>8 / 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194560"/>
            <a:ext cx="10820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spc="200">
                <a:solidFill>
                  <a:srgbClr val="0190A0"/>
                </a:solidFill>
                <a:latin typeface="Segoe UI"/>
              </a:rPr>
              <a:t>I DAĻAS KOPSAVILKUMS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2606040"/>
            <a:ext cx="10820095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</a:pPr>
            <a:r>
              <a:rPr sz="3800" b="1" i="0">
                <a:solidFill>
                  <a:srgbClr val="103840"/>
                </a:solidFill>
                <a:latin typeface="Segoe UI Semibold"/>
              </a:rPr>
              <a:t>Šodienas vide ir droša — bet gandrīz katrs solis prasa cilvēku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572000"/>
            <a:ext cx="9448495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800" b="0" i="0">
                <a:solidFill>
                  <a:srgbClr val="4D5C64"/>
                </a:solidFill>
                <a:latin typeface="Segoe UI"/>
              </a:rPr>
              <a:t>Pieteikums e-pastā. Saskaņošana ar katru datu turētāju atsevišķi. Konts, ko izveido administrators. Rezultāts, ko pārbauda darbinieks. Tas ir uzticams — un tieši tāpēc lēns.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2830</Words>
  <Application>Microsoft Office PowerPoint</Application>
  <PresentationFormat>Widescreen</PresentationFormat>
  <Paragraphs>290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Segoe UI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Raimonds Lapins</dc:creator>
  <cp:keywords/>
  <dc:description>generated using python-pptx</dc:description>
  <cp:lastModifiedBy>Raimonds Lapins</cp:lastModifiedBy>
  <cp:revision>1</cp:revision>
  <dcterms:created xsi:type="dcterms:W3CDTF">2013-01-27T09:14:16Z</dcterms:created>
  <dcterms:modified xsi:type="dcterms:W3CDTF">2026-07-29T05:44:19Z</dcterms:modified>
  <cp:category/>
</cp:coreProperties>
</file>