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0"/>
  </p:notesMasterIdLst>
  <p:sldIdLst>
    <p:sldId id="256" r:id="rId5"/>
    <p:sldId id="257" r:id="rId6"/>
    <p:sldId id="258" r:id="rId7"/>
    <p:sldId id="265" r:id="rId8"/>
    <p:sldId id="277" r:id="rId9"/>
  </p:sldIdLst>
  <p:sldSz cx="18288000" cy="10287000"/>
  <p:notesSz cx="6858000" cy="9144000"/>
  <p:embeddedFontLst>
    <p:embeddedFont>
      <p:font typeface="Arial Bold" panose="020B0704020202020204" pitchFamily="34" charset="0"/>
      <p:regular r:id="rId11"/>
      <p:bold r:id="rId12"/>
    </p:embeddedFont>
    <p:embeddedFont>
      <p:font typeface="Calibri (MS) Bold" panose="020B0604020202020204" charset="0"/>
      <p:regular r:id="rId13"/>
    </p:embeddedFont>
    <p:embeddedFont>
      <p:font typeface="Poppins" panose="00000500000000000000" pitchFamily="2" charset="0"/>
      <p:regular r:id="rId14"/>
      <p:bold r:id="rId15"/>
      <p:italic r:id="rId16"/>
      <p:boldItalic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FE8"/>
    <a:srgbClr val="44C2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982471-3E83-5BE6-63CA-2AFB992FD6CE}" v="654" dt="2026-07-28T19:06:09.0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3.fntdata"/><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customXml" Target="../customXml/item2.xml"/><Relationship Id="rId16" Type="http://schemas.openxmlformats.org/officeDocument/2006/relationships/font" Target="fonts/font6.fntdata"/><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1.fntdata"/><Relationship Id="rId5" Type="http://schemas.openxmlformats.org/officeDocument/2006/relationships/slide" Target="slides/slide1.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4.fntdata"/><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28.07.2026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VDAA </a:t>
            </a:r>
            <a:r>
              <a:rPr lang="en-US" err="1"/>
              <a:t>koplietošanas</a:t>
            </a:r>
            <a:r>
              <a:rPr lang="en-US"/>
              <a:t> </a:t>
            </a:r>
            <a:r>
              <a:rPr lang="en-US" err="1"/>
              <a:t>risinājumus</a:t>
            </a:r>
            <a:r>
              <a:rPr lang="en-US"/>
              <a:t> </a:t>
            </a:r>
            <a:r>
              <a:rPr lang="en-US" err="1"/>
              <a:t>iestādēm</a:t>
            </a:r>
            <a:r>
              <a:rPr lang="en-US"/>
              <a:t> </a:t>
            </a:r>
            <a:r>
              <a:rPr lang="en-US" err="1"/>
              <a:t>nodrošina</a:t>
            </a:r>
            <a:r>
              <a:rPr lang="en-US"/>
              <a:t> </a:t>
            </a:r>
            <a:r>
              <a:rPr lang="en-US" err="1"/>
              <a:t>jau</a:t>
            </a:r>
            <a:r>
              <a:rPr lang="en-US"/>
              <a:t> </a:t>
            </a:r>
            <a:r>
              <a:rPr lang="en-US" err="1"/>
              <a:t>kopš</a:t>
            </a:r>
            <a:r>
              <a:rPr lang="en-US"/>
              <a:t> 2016.gada, </a:t>
            </a:r>
            <a:r>
              <a:rPr lang="en-US" err="1"/>
              <a:t>kad</a:t>
            </a:r>
            <a:r>
              <a:rPr lang="en-US"/>
              <a:t> to </a:t>
            </a:r>
            <a:r>
              <a:rPr lang="en-US" err="1"/>
              <a:t>izmantošana</a:t>
            </a:r>
            <a:r>
              <a:rPr lang="en-US"/>
              <a:t> tika </a:t>
            </a:r>
            <a:r>
              <a:rPr lang="en-US" err="1"/>
              <a:t>noteikta</a:t>
            </a:r>
            <a:r>
              <a:rPr lang="en-US"/>
              <a:t> </a:t>
            </a:r>
            <a:r>
              <a:rPr lang="en-US" err="1"/>
              <a:t>Valsts</a:t>
            </a:r>
            <a:r>
              <a:rPr lang="en-US"/>
              <a:t> </a:t>
            </a:r>
            <a:r>
              <a:rPr lang="en-US" err="1"/>
              <a:t>informācijas</a:t>
            </a:r>
            <a:r>
              <a:rPr lang="en-US"/>
              <a:t> </a:t>
            </a:r>
            <a:r>
              <a:rPr lang="en-US" err="1"/>
              <a:t>sistēmu</a:t>
            </a:r>
            <a:r>
              <a:rPr lang="en-US"/>
              <a:t> </a:t>
            </a:r>
            <a:r>
              <a:rPr lang="en-US" err="1"/>
              <a:t>savietotāja</a:t>
            </a:r>
            <a:r>
              <a:rPr lang="en-US"/>
              <a:t> </a:t>
            </a:r>
            <a:r>
              <a:rPr lang="en-US" err="1"/>
              <a:t>noteikumos</a:t>
            </a:r>
            <a:r>
              <a:rPr lang="en-US"/>
              <a:t>* un VDAA </a:t>
            </a:r>
            <a:r>
              <a:rPr lang="en-US" err="1"/>
              <a:t>nolikumā</a:t>
            </a:r>
            <a:r>
              <a:rPr lang="en-US"/>
              <a:t>**​</a:t>
            </a:r>
          </a:p>
          <a:p>
            <a:r>
              <a:rPr lang="en-US"/>
              <a:t>​VDAA </a:t>
            </a:r>
            <a:r>
              <a:rPr lang="en-US" err="1"/>
              <a:t>koplietošanas</a:t>
            </a:r>
            <a:r>
              <a:rPr lang="en-US"/>
              <a:t> </a:t>
            </a:r>
            <a:r>
              <a:rPr lang="en-US" err="1"/>
              <a:t>risinājumu</a:t>
            </a:r>
            <a:r>
              <a:rPr lang="en-US"/>
              <a:t> </a:t>
            </a:r>
            <a:r>
              <a:rPr lang="en-US" err="1"/>
              <a:t>izmantošana</a:t>
            </a:r>
            <a:r>
              <a:rPr lang="en-US"/>
              <a:t> </a:t>
            </a:r>
            <a:r>
              <a:rPr lang="en-US" err="1"/>
              <a:t>valsts</a:t>
            </a:r>
            <a:r>
              <a:rPr lang="en-US"/>
              <a:t> </a:t>
            </a:r>
            <a:r>
              <a:rPr lang="en-US" err="1"/>
              <a:t>iestādēm</a:t>
            </a:r>
            <a:r>
              <a:rPr lang="en-US"/>
              <a:t>, </a:t>
            </a:r>
            <a:r>
              <a:rPr lang="en-US" err="1"/>
              <a:t>pašvaldībām</a:t>
            </a:r>
            <a:r>
              <a:rPr lang="en-US"/>
              <a:t> un </a:t>
            </a:r>
            <a:r>
              <a:rPr lang="en-US" err="1"/>
              <a:t>privātpersonām</a:t>
            </a:r>
            <a:r>
              <a:rPr lang="en-US"/>
              <a:t> </a:t>
            </a:r>
            <a:r>
              <a:rPr lang="en-US" err="1"/>
              <a:t>ar</a:t>
            </a:r>
            <a:r>
              <a:rPr lang="en-US"/>
              <a:t> </a:t>
            </a:r>
            <a:r>
              <a:rPr lang="en-US" err="1"/>
              <a:t>deleģētu</a:t>
            </a:r>
            <a:r>
              <a:rPr lang="en-US"/>
              <a:t> </a:t>
            </a:r>
            <a:r>
              <a:rPr lang="en-US" err="1"/>
              <a:t>valsts</a:t>
            </a:r>
            <a:r>
              <a:rPr lang="en-US"/>
              <a:t> </a:t>
            </a:r>
            <a:r>
              <a:rPr lang="en-US" err="1"/>
              <a:t>funkciju</a:t>
            </a:r>
            <a:r>
              <a:rPr lang="en-US"/>
              <a:t> </a:t>
            </a:r>
            <a:r>
              <a:rPr lang="en-US" err="1"/>
              <a:t>ir</a:t>
            </a:r>
            <a:r>
              <a:rPr lang="en-US"/>
              <a:t> BEZ MAKSAS. VDAA </a:t>
            </a:r>
            <a:r>
              <a:rPr lang="en-US" err="1"/>
              <a:t>nesniedz</a:t>
            </a:r>
            <a:r>
              <a:rPr lang="en-US"/>
              <a:t> </a:t>
            </a:r>
            <a:r>
              <a:rPr lang="en-US" err="1"/>
              <a:t>maksas</a:t>
            </a:r>
            <a:r>
              <a:rPr lang="en-US"/>
              <a:t> </a:t>
            </a:r>
            <a:r>
              <a:rPr lang="en-US" err="1"/>
              <a:t>pakalpojumus</a:t>
            </a:r>
            <a:r>
              <a:rPr lang="en-US"/>
              <a:t>.​</a:t>
            </a:r>
          </a:p>
          <a:p>
            <a:r>
              <a:rPr lang="en-US"/>
              <a:t>​</a:t>
            </a:r>
          </a:p>
          <a:p>
            <a:r>
              <a:rPr lang="en-US"/>
              <a:t>* https://likumi.lv/ta/id/282915-valsts-informacijas-sistemu-savietotaja-noteikumi ​</a:t>
            </a:r>
          </a:p>
          <a:p>
            <a:r>
              <a:rPr lang="en-US"/>
              <a:t>** https://likumi.lv/ta/id/282916-valsts-digitalas-attistibas-agenturas-nolikums </a:t>
            </a:r>
            <a:endParaRPr lang="lv-LV"/>
          </a:p>
          <a:p>
            <a:endParaRPr lang="lv-LV"/>
          </a:p>
          <a:p>
            <a:r>
              <a:rPr lang="lv-LV"/>
              <a:t>Valsts digitālās attīstības aģentūra ir vadošais valsts digitālās politikas īstenotājs, kas sabiedrības un valsts pārvaldes vajadzībām nodrošina vairāk nekā 40 stratēģiski nozīmīgu informācijas sistēmu un platformu darbību, rūpējoties par to uzturēšanu un nepārtrauktu pilnveidi. Starp tām, piemēram, ir portāls Latvija.gov.lv, Oficiālā elektroniskā adrese, Eiropas Savienības Digitālās identitātes maks, tādējādi ikdienā tiek atvieglota iedzīvotāju, uzņēmumu un institūciju piekļuve valsts pārvaldes digitālajiem pakalpojumiem.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a:solidFill>
                <a:srgbClr val="000000"/>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err="1">
                <a:solidFill>
                  <a:srgbClr val="000000"/>
                </a:solidFill>
                <a:latin typeface="Arial"/>
                <a:ea typeface="Arial"/>
                <a:cs typeface="Arial"/>
                <a:sym typeface="Arial"/>
              </a:rPr>
              <a:t>Sabiedrības</a:t>
            </a:r>
            <a:r>
              <a:rPr lang="en-US" sz="1200">
                <a:solidFill>
                  <a:srgbClr val="000000"/>
                </a:solidFill>
                <a:latin typeface="Arial"/>
                <a:ea typeface="Arial"/>
                <a:cs typeface="Arial"/>
                <a:sym typeface="Arial"/>
              </a:rPr>
              <a:t> un </a:t>
            </a:r>
            <a:r>
              <a:rPr lang="en-US" sz="1200" err="1">
                <a:solidFill>
                  <a:srgbClr val="000000"/>
                </a:solidFill>
                <a:latin typeface="Arial"/>
                <a:ea typeface="Arial"/>
                <a:cs typeface="Arial"/>
                <a:sym typeface="Arial"/>
              </a:rPr>
              <a:t>valsts</a:t>
            </a:r>
            <a:r>
              <a:rPr lang="en-US" sz="1200">
                <a:solidFill>
                  <a:srgbClr val="000000"/>
                </a:solidFill>
                <a:latin typeface="Arial"/>
                <a:ea typeface="Arial"/>
                <a:cs typeface="Arial"/>
                <a:sym typeface="Arial"/>
              </a:rPr>
              <a:t> </a:t>
            </a:r>
            <a:r>
              <a:rPr lang="en-US" sz="1200" err="1">
                <a:solidFill>
                  <a:srgbClr val="000000"/>
                </a:solidFill>
                <a:latin typeface="Arial"/>
                <a:ea typeface="Arial"/>
                <a:cs typeface="Arial"/>
                <a:sym typeface="Arial"/>
              </a:rPr>
              <a:t>pārvaldes</a:t>
            </a:r>
            <a:r>
              <a:rPr lang="en-US" sz="1200">
                <a:solidFill>
                  <a:srgbClr val="000000"/>
                </a:solidFill>
                <a:latin typeface="Arial"/>
                <a:ea typeface="Arial"/>
                <a:cs typeface="Arial"/>
                <a:sym typeface="Arial"/>
              </a:rPr>
              <a:t> </a:t>
            </a:r>
            <a:r>
              <a:rPr lang="en-US" sz="1200" err="1">
                <a:solidFill>
                  <a:srgbClr val="000000"/>
                </a:solidFill>
                <a:latin typeface="Arial"/>
                <a:ea typeface="Arial"/>
                <a:cs typeface="Arial"/>
                <a:sym typeface="Arial"/>
              </a:rPr>
              <a:t>vajadzībām</a:t>
            </a:r>
            <a:r>
              <a:rPr lang="en-US" sz="1200">
                <a:solidFill>
                  <a:srgbClr val="000000"/>
                </a:solidFill>
                <a:latin typeface="Arial"/>
                <a:ea typeface="Arial"/>
                <a:cs typeface="Arial"/>
                <a:sym typeface="Arial"/>
              </a:rPr>
              <a:t> </a:t>
            </a:r>
            <a:r>
              <a:rPr lang="en-US" sz="1200" err="1">
                <a:solidFill>
                  <a:srgbClr val="000000"/>
                </a:solidFill>
                <a:latin typeface="Arial"/>
                <a:ea typeface="Arial"/>
                <a:cs typeface="Arial"/>
                <a:sym typeface="Arial"/>
              </a:rPr>
              <a:t>nodrošinām</a:t>
            </a:r>
            <a:r>
              <a:rPr lang="en-US" sz="1200">
                <a:solidFill>
                  <a:srgbClr val="000000"/>
                </a:solidFill>
                <a:latin typeface="Arial"/>
                <a:ea typeface="Arial"/>
                <a:cs typeface="Arial"/>
                <a:sym typeface="Arial"/>
              </a:rPr>
              <a:t> </a:t>
            </a:r>
            <a:r>
              <a:rPr lang="en-US" sz="1200" err="1">
                <a:solidFill>
                  <a:srgbClr val="000000"/>
                </a:solidFill>
                <a:latin typeface="Arial"/>
                <a:ea typeface="Arial"/>
                <a:cs typeface="Arial"/>
                <a:sym typeface="Arial"/>
              </a:rPr>
              <a:t>vairāk</a:t>
            </a:r>
            <a:r>
              <a:rPr lang="en-US" sz="1200">
                <a:solidFill>
                  <a:srgbClr val="000000"/>
                </a:solidFill>
                <a:latin typeface="Arial"/>
                <a:ea typeface="Arial"/>
                <a:cs typeface="Arial"/>
                <a:sym typeface="Arial"/>
              </a:rPr>
              <a:t> </a:t>
            </a:r>
            <a:r>
              <a:rPr lang="en-US" sz="1200" err="1">
                <a:solidFill>
                  <a:srgbClr val="000000"/>
                </a:solidFill>
                <a:latin typeface="Arial"/>
                <a:ea typeface="Arial"/>
                <a:cs typeface="Arial"/>
                <a:sym typeface="Arial"/>
              </a:rPr>
              <a:t>nekā</a:t>
            </a:r>
            <a:r>
              <a:rPr lang="en-US" sz="1200">
                <a:solidFill>
                  <a:srgbClr val="000000"/>
                </a:solidFill>
                <a:latin typeface="Arial"/>
                <a:ea typeface="Arial"/>
                <a:cs typeface="Arial"/>
                <a:sym typeface="Arial"/>
              </a:rPr>
              <a:t> 40 </a:t>
            </a:r>
            <a:r>
              <a:rPr lang="en-US" sz="1200" err="1">
                <a:solidFill>
                  <a:srgbClr val="000000"/>
                </a:solidFill>
                <a:latin typeface="Arial"/>
                <a:ea typeface="Arial"/>
                <a:cs typeface="Arial"/>
                <a:sym typeface="Arial"/>
              </a:rPr>
              <a:t>informācijas</a:t>
            </a:r>
            <a:r>
              <a:rPr lang="en-US" sz="1200">
                <a:solidFill>
                  <a:srgbClr val="000000"/>
                </a:solidFill>
                <a:latin typeface="Arial"/>
                <a:ea typeface="Arial"/>
                <a:cs typeface="Arial"/>
                <a:sym typeface="Arial"/>
              </a:rPr>
              <a:t> </a:t>
            </a:r>
            <a:r>
              <a:rPr lang="en-US" sz="1200" err="1">
                <a:solidFill>
                  <a:srgbClr val="000000"/>
                </a:solidFill>
                <a:latin typeface="Arial"/>
                <a:ea typeface="Arial"/>
                <a:cs typeface="Arial"/>
                <a:sym typeface="Arial"/>
              </a:rPr>
              <a:t>sistēmu</a:t>
            </a:r>
            <a:r>
              <a:rPr lang="en-US" sz="1200">
                <a:solidFill>
                  <a:srgbClr val="000000"/>
                </a:solidFill>
                <a:latin typeface="Arial"/>
                <a:ea typeface="Arial"/>
                <a:cs typeface="Arial"/>
                <a:sym typeface="Arial"/>
              </a:rPr>
              <a:t> un </a:t>
            </a:r>
            <a:r>
              <a:rPr lang="en-US" sz="1200" err="1">
                <a:solidFill>
                  <a:srgbClr val="000000"/>
                </a:solidFill>
                <a:latin typeface="Arial"/>
                <a:ea typeface="Arial"/>
                <a:cs typeface="Arial"/>
                <a:sym typeface="Arial"/>
              </a:rPr>
              <a:t>platformu</a:t>
            </a:r>
            <a:r>
              <a:rPr lang="en-US" sz="1200">
                <a:solidFill>
                  <a:srgbClr val="000000"/>
                </a:solidFill>
                <a:latin typeface="Arial"/>
                <a:ea typeface="Arial"/>
                <a:cs typeface="Arial"/>
                <a:sym typeface="Arial"/>
              </a:rPr>
              <a:t> </a:t>
            </a:r>
            <a:r>
              <a:rPr lang="en-US" sz="1200" err="1">
                <a:solidFill>
                  <a:srgbClr val="000000"/>
                </a:solidFill>
                <a:latin typeface="Arial"/>
                <a:ea typeface="Arial"/>
                <a:cs typeface="Arial"/>
                <a:sym typeface="Arial"/>
              </a:rPr>
              <a:t>darbību</a:t>
            </a:r>
            <a:r>
              <a:rPr lang="en-US" sz="1200">
                <a:solidFill>
                  <a:srgbClr val="000000"/>
                </a:solidFill>
                <a:latin typeface="Arial"/>
                <a:ea typeface="Arial"/>
                <a:cs typeface="Arial"/>
                <a:sym typeface="Arial"/>
              </a:rPr>
              <a:t> un </a:t>
            </a:r>
            <a:r>
              <a:rPr lang="en-US" sz="1200" err="1">
                <a:solidFill>
                  <a:srgbClr val="000000"/>
                </a:solidFill>
                <a:latin typeface="Arial"/>
                <a:ea typeface="Arial"/>
                <a:cs typeface="Arial"/>
                <a:sym typeface="Arial"/>
              </a:rPr>
              <a:t>pastāvīgu</a:t>
            </a:r>
            <a:r>
              <a:rPr lang="en-US" sz="1200">
                <a:solidFill>
                  <a:srgbClr val="000000"/>
                </a:solidFill>
                <a:latin typeface="Arial"/>
                <a:ea typeface="Arial"/>
                <a:cs typeface="Arial"/>
                <a:sym typeface="Arial"/>
              </a:rPr>
              <a:t> </a:t>
            </a:r>
            <a:r>
              <a:rPr lang="en-US" sz="1200" err="1">
                <a:solidFill>
                  <a:srgbClr val="000000"/>
                </a:solidFill>
                <a:latin typeface="Arial"/>
                <a:ea typeface="Arial"/>
                <a:cs typeface="Arial"/>
                <a:sym typeface="Arial"/>
              </a:rPr>
              <a:t>attīstību</a:t>
            </a:r>
            <a:endParaRPr lang="en-US" sz="1200">
              <a:solidFill>
                <a:srgbClr val="000000"/>
              </a:solidFill>
              <a:latin typeface="Arial"/>
              <a:ea typeface="Arial"/>
              <a:cs typeface="Arial"/>
              <a:sym typeface="Arial"/>
            </a:endParaRPr>
          </a:p>
          <a:p>
            <a:endParaRPr lang="en-US"/>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VDAA </a:t>
            </a:r>
            <a:r>
              <a:rPr lang="en-US" err="1"/>
              <a:t>nodrošina</a:t>
            </a:r>
            <a:r>
              <a:rPr lang="en-US"/>
              <a:t> </a:t>
            </a:r>
            <a:r>
              <a:rPr lang="en-US" err="1"/>
              <a:t>platformu</a:t>
            </a:r>
            <a:r>
              <a:rPr lang="en-US"/>
              <a:t> </a:t>
            </a:r>
            <a:r>
              <a:rPr lang="en-US" err="1"/>
              <a:t>iestādēm</a:t>
            </a:r>
            <a:r>
              <a:rPr lang="en-US"/>
              <a:t>, </a:t>
            </a:r>
            <a:r>
              <a:rPr lang="en-US" err="1"/>
              <a:t>kur</a:t>
            </a:r>
            <a:r>
              <a:rPr lang="en-US"/>
              <a:t> </a:t>
            </a:r>
            <a:r>
              <a:rPr lang="en-US" err="1"/>
              <a:t>izmitināt</a:t>
            </a:r>
            <a:r>
              <a:rPr lang="en-US"/>
              <a:t> </a:t>
            </a:r>
            <a:r>
              <a:rPr lang="en-US" err="1"/>
              <a:t>pakalpojumus</a:t>
            </a:r>
            <a:r>
              <a:rPr lang="en-US"/>
              <a:t>. Par </a:t>
            </a:r>
            <a:r>
              <a:rPr lang="en-US" err="1"/>
              <a:t>katru</a:t>
            </a:r>
            <a:r>
              <a:rPr lang="en-US"/>
              <a:t> </a:t>
            </a:r>
            <a:r>
              <a:rPr lang="en-US" err="1"/>
              <a:t>pakalpojumu</a:t>
            </a:r>
            <a:r>
              <a:rPr lang="en-US"/>
              <a:t> </a:t>
            </a:r>
            <a:r>
              <a:rPr lang="en-US" err="1"/>
              <a:t>atbildīga</a:t>
            </a:r>
            <a:r>
              <a:rPr lang="en-US"/>
              <a:t> </a:t>
            </a:r>
            <a:r>
              <a:rPr lang="en-US" err="1"/>
              <a:t>ir</a:t>
            </a:r>
            <a:r>
              <a:rPr lang="en-US"/>
              <a:t> </a:t>
            </a:r>
            <a:r>
              <a:rPr lang="en-US" err="1"/>
              <a:t>iestāde</a:t>
            </a:r>
            <a:r>
              <a:rPr lang="en-US"/>
              <a:t>. Bet </a:t>
            </a:r>
            <a:r>
              <a:rPr lang="en-US" err="1"/>
              <a:t>tiem</a:t>
            </a:r>
            <a:r>
              <a:rPr lang="en-US"/>
              <a:t> </a:t>
            </a:r>
            <a:r>
              <a:rPr lang="en-US" err="1"/>
              <a:t>ir</a:t>
            </a:r>
            <a:r>
              <a:rPr lang="en-US"/>
              <a:t> </a:t>
            </a:r>
            <a:r>
              <a:rPr lang="en-US" err="1"/>
              <a:t>noteiktas</a:t>
            </a:r>
            <a:r>
              <a:rPr lang="en-US"/>
              <a:t> </a:t>
            </a:r>
            <a:r>
              <a:rPr lang="en-US" err="1"/>
              <a:t>vienotas</a:t>
            </a:r>
            <a:r>
              <a:rPr lang="en-US"/>
              <a:t> </a:t>
            </a:r>
            <a:r>
              <a:rPr lang="en-US" err="1"/>
              <a:t>vadlīnijas</a:t>
            </a:r>
            <a:r>
              <a:rPr lang="en-US"/>
              <a:t>, kas </a:t>
            </a:r>
            <a:r>
              <a:rPr lang="en-US" err="1"/>
              <a:t>jāievēro</a:t>
            </a:r>
            <a:r>
              <a:rPr lang="en-US"/>
              <a:t> </a:t>
            </a:r>
            <a:r>
              <a:rPr lang="en-US" err="1"/>
              <a:t>izstrādē</a:t>
            </a:r>
            <a:r>
              <a:rPr lang="en-US"/>
              <a:t>.</a:t>
            </a:r>
          </a:p>
          <a:p>
            <a:r>
              <a:rPr lang="lv-LV"/>
              <a:t>Elektrība</a:t>
            </a:r>
          </a:p>
          <a:p>
            <a:r>
              <a:rPr lang="lv-LV"/>
              <a:t>Ūdens</a:t>
            </a:r>
          </a:p>
          <a:p>
            <a:r>
              <a:rPr lang="en-US" err="1"/>
              <a:t>Signalizācija</a:t>
            </a:r>
            <a:endParaRPr lang="lv-LV"/>
          </a:p>
          <a:p>
            <a:r>
              <a:rPr lang="lv-LV"/>
              <a:t>Siltums</a:t>
            </a:r>
            <a:endParaRPr lang="en-US"/>
          </a:p>
          <a:p>
            <a:r>
              <a:rPr lang="en-US" err="1"/>
              <a:t>Komuni</a:t>
            </a:r>
            <a:r>
              <a:rPr lang="lv-LV"/>
              <a:t>k</a:t>
            </a:r>
            <a:r>
              <a:rPr lang="en-US" err="1"/>
              <a:t>ācija</a:t>
            </a:r>
            <a:endParaRPr lang="en-US"/>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s://www.vdaa.gov.lv/lv/jaunums/koplietosanas-risinajumi-valsts-parvalde-cela-uz-vienotu-un-ilgtspejigu-digitalo-parvaldibu" TargetMode="External"/><Relationship Id="rId5" Type="http://schemas.openxmlformats.org/officeDocument/2006/relationships/hyperlink" Target="https://youtu.be/z-ExpDiESoA?si=QJWo3_sfUxut4ZHC" TargetMode="Externa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A blue and white gradient  AI-generated content may be incorrect."/>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463137" y="3170099"/>
            <a:ext cx="14519984" cy="2511841"/>
          </a:xfrm>
          <a:prstGeom prst="rect">
            <a:avLst/>
          </a:prstGeom>
          <a:solidFill>
            <a:srgbClr val="44C25E"/>
          </a:solidFill>
          <a:ln>
            <a:noFill/>
          </a:ln>
        </p:spPr>
        <p:style>
          <a:lnRef idx="0">
            <a:scrgbClr r="0" g="0" b="0"/>
          </a:lnRef>
          <a:fillRef idx="0">
            <a:scrgbClr r="0" g="0" b="0"/>
          </a:fillRef>
          <a:effectRef idx="0">
            <a:scrgbClr r="0" g="0" b="0"/>
          </a:effectRef>
          <a:fontRef idx="minor">
            <a:schemeClr val="lt1"/>
          </a:fontRef>
        </p:style>
        <p:txBody>
          <a:bodyPr lIns="0" tIns="0" rIns="0" bIns="0" rtlCol="0" anchor="t">
            <a:spAutoFit/>
          </a:bodyPr>
          <a:lstStyle/>
          <a:p>
            <a:pPr algn="ctr">
              <a:lnSpc>
                <a:spcPts val="10080"/>
              </a:lnSpc>
            </a:pPr>
            <a:r>
              <a:rPr lang="en-US" sz="8400" b="1" dirty="0" err="1">
                <a:solidFill>
                  <a:srgbClr val="FFFFFF"/>
                </a:solidFill>
                <a:latin typeface="Arial Bold"/>
                <a:ea typeface="Arial Bold"/>
                <a:cs typeface="Arial Bold"/>
                <a:sym typeface="Arial Bold"/>
              </a:rPr>
              <a:t>Koplietošanas</a:t>
            </a:r>
            <a:r>
              <a:rPr lang="en-US" sz="8400" b="1" dirty="0">
                <a:solidFill>
                  <a:srgbClr val="FFFFFF"/>
                </a:solidFill>
                <a:latin typeface="Arial Bold"/>
                <a:ea typeface="Arial Bold"/>
                <a:cs typeface="Arial Bold"/>
                <a:sym typeface="Arial Bold"/>
              </a:rPr>
              <a:t> </a:t>
            </a:r>
            <a:r>
              <a:rPr lang="en-US" sz="8400" b="1" dirty="0" err="1">
                <a:solidFill>
                  <a:srgbClr val="FFFFFF"/>
                </a:solidFill>
                <a:latin typeface="Arial Bold"/>
                <a:ea typeface="Arial Bold"/>
                <a:cs typeface="Arial Bold"/>
                <a:sym typeface="Arial Bold"/>
              </a:rPr>
              <a:t>risinājumi</a:t>
            </a:r>
            <a:r>
              <a:rPr lang="en-US" sz="8400" b="1" dirty="0">
                <a:solidFill>
                  <a:srgbClr val="FFFFFF"/>
                </a:solidFill>
                <a:latin typeface="Arial Bold"/>
                <a:ea typeface="Arial Bold"/>
                <a:cs typeface="Arial Bold"/>
                <a:sym typeface="Arial Bold"/>
              </a:rPr>
              <a:t> un to </a:t>
            </a:r>
            <a:r>
              <a:rPr lang="en-US" sz="8400" b="1" dirty="0" err="1">
                <a:solidFill>
                  <a:srgbClr val="FFFFFF"/>
                </a:solidFill>
                <a:latin typeface="Arial Bold"/>
                <a:ea typeface="Arial Bold"/>
                <a:cs typeface="Arial Bold"/>
                <a:sym typeface="Arial Bold"/>
              </a:rPr>
              <a:t>izmantošana</a:t>
            </a:r>
            <a:endParaRPr lang="en-US" sz="8400" b="1" dirty="0" err="1">
              <a:solidFill>
                <a:srgbClr val="FFFFFF"/>
              </a:solidFill>
              <a:latin typeface="Arial Bold"/>
              <a:ea typeface="Arial Bold"/>
              <a:cs typeface="Arial Bold"/>
            </a:endParaRPr>
          </a:p>
        </p:txBody>
      </p:sp>
      <p:sp>
        <p:nvSpPr>
          <p:cNvPr id="4" name="Freeform 4"/>
          <p:cNvSpPr/>
          <p:nvPr/>
        </p:nvSpPr>
        <p:spPr>
          <a:xfrm>
            <a:off x="14988148" y="-778974"/>
            <a:ext cx="3434610" cy="3434610"/>
          </a:xfrm>
          <a:custGeom>
            <a:avLst/>
            <a:gdLst/>
            <a:ahLst/>
            <a:cxnLst/>
            <a:rect l="l" t="t" r="r" b="b"/>
            <a:pathLst>
              <a:path w="3434610" h="3434610">
                <a:moveTo>
                  <a:pt x="0" y="0"/>
                </a:moveTo>
                <a:lnTo>
                  <a:pt x="3434611" y="0"/>
                </a:lnTo>
                <a:lnTo>
                  <a:pt x="3434611" y="3434610"/>
                </a:lnTo>
                <a:lnTo>
                  <a:pt x="0" y="3434610"/>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8723129" y="9320792"/>
            <a:ext cx="841742" cy="466725"/>
          </a:xfrm>
          <a:prstGeom prst="rect">
            <a:avLst/>
          </a:prstGeom>
        </p:spPr>
        <p:txBody>
          <a:bodyPr lIns="0" tIns="0" rIns="0" bIns="0" rtlCol="0" anchor="t">
            <a:spAutoFit/>
          </a:bodyPr>
          <a:lstStyle/>
          <a:p>
            <a:pPr algn="l">
              <a:lnSpc>
                <a:spcPts val="3240"/>
              </a:lnSpc>
            </a:pPr>
            <a:r>
              <a:rPr lang="en-US" sz="2700" b="1">
                <a:solidFill>
                  <a:srgbClr val="1360A6"/>
                </a:solidFill>
                <a:latin typeface="Calibri (MS) Bold"/>
                <a:ea typeface="Calibri (MS) Bold"/>
                <a:cs typeface="Calibri (MS) Bold"/>
                <a:sym typeface="Calibri (MS) Bold"/>
              </a:rPr>
              <a:t>2026</a:t>
            </a:r>
          </a:p>
        </p:txBody>
      </p:sp>
      <p:sp>
        <p:nvSpPr>
          <p:cNvPr id="6" name="TextBox 6"/>
          <p:cNvSpPr txBox="1"/>
          <p:nvPr/>
        </p:nvSpPr>
        <p:spPr>
          <a:xfrm>
            <a:off x="1464319" y="7656638"/>
            <a:ext cx="9340796" cy="1538883"/>
          </a:xfrm>
          <a:prstGeom prst="rect">
            <a:avLst/>
          </a:prstGeom>
          <a:noFill/>
          <a:ln>
            <a:noFill/>
          </a:ln>
        </p:spPr>
        <p:style>
          <a:lnRef idx="1">
            <a:schemeClr val="accent5"/>
          </a:lnRef>
          <a:fillRef idx="2">
            <a:schemeClr val="accent5"/>
          </a:fillRef>
          <a:effectRef idx="1">
            <a:schemeClr val="accent5"/>
          </a:effectRef>
          <a:fontRef idx="minor">
            <a:schemeClr val="dk1"/>
          </a:fontRef>
        </p:style>
        <p:txBody>
          <a:bodyPr lIns="0" tIns="0" rIns="0" bIns="0" rtlCol="0" anchor="t">
            <a:spAutoFit/>
          </a:bodyPr>
          <a:lstStyle/>
          <a:p>
            <a:pPr algn="just">
              <a:lnSpc>
                <a:spcPts val="3000"/>
              </a:lnSpc>
            </a:pPr>
            <a:r>
              <a:rPr lang="en-US" sz="2500" b="1">
                <a:solidFill>
                  <a:schemeClr val="accent5">
                    <a:lumMod val="20000"/>
                    <a:lumOff val="80000"/>
                  </a:schemeClr>
                </a:solidFill>
                <a:latin typeface="Arial Bold"/>
                <a:ea typeface="Arial Bold"/>
                <a:cs typeface="Arial Bold"/>
                <a:sym typeface="Arial Bold"/>
              </a:rPr>
              <a:t>Egita Rudzīte</a:t>
            </a:r>
          </a:p>
          <a:p>
            <a:pPr algn="just">
              <a:lnSpc>
                <a:spcPts val="3000"/>
              </a:lnSpc>
            </a:pPr>
            <a:r>
              <a:rPr lang="en-US" sz="2500" b="1" dirty="0" err="1">
                <a:solidFill>
                  <a:schemeClr val="accent5">
                    <a:lumMod val="20000"/>
                    <a:lumOff val="80000"/>
                  </a:schemeClr>
                </a:solidFill>
                <a:latin typeface="Arial Bold"/>
                <a:cs typeface="Arial Bold"/>
                <a:sym typeface="Arial Bold"/>
              </a:rPr>
              <a:t>Valsts</a:t>
            </a:r>
            <a:r>
              <a:rPr lang="en-US" sz="2500" b="1" dirty="0">
                <a:solidFill>
                  <a:schemeClr val="accent5">
                    <a:lumMod val="20000"/>
                    <a:lumOff val="80000"/>
                  </a:schemeClr>
                </a:solidFill>
                <a:latin typeface="Arial Bold"/>
                <a:cs typeface="Arial Bold"/>
                <a:sym typeface="Arial Bold"/>
              </a:rPr>
              <a:t> </a:t>
            </a:r>
            <a:r>
              <a:rPr lang="en-US" sz="2500" b="1" dirty="0" err="1">
                <a:solidFill>
                  <a:schemeClr val="accent5">
                    <a:lumMod val="20000"/>
                    <a:lumOff val="80000"/>
                  </a:schemeClr>
                </a:solidFill>
                <a:latin typeface="Arial Bold"/>
                <a:cs typeface="Arial Bold"/>
                <a:sym typeface="Arial Bold"/>
              </a:rPr>
              <a:t>digitālās</a:t>
            </a:r>
            <a:r>
              <a:rPr lang="en-US" sz="2500" b="1" dirty="0">
                <a:solidFill>
                  <a:schemeClr val="accent5">
                    <a:lumMod val="20000"/>
                    <a:lumOff val="80000"/>
                  </a:schemeClr>
                </a:solidFill>
                <a:latin typeface="Arial Bold"/>
                <a:cs typeface="Arial Bold"/>
                <a:sym typeface="Arial Bold"/>
              </a:rPr>
              <a:t> </a:t>
            </a:r>
            <a:r>
              <a:rPr lang="en-US" sz="2500" b="1" dirty="0" err="1">
                <a:solidFill>
                  <a:schemeClr val="accent5">
                    <a:lumMod val="20000"/>
                    <a:lumOff val="80000"/>
                  </a:schemeClr>
                </a:solidFill>
                <a:latin typeface="Arial Bold"/>
                <a:cs typeface="Arial Bold"/>
                <a:sym typeface="Arial Bold"/>
              </a:rPr>
              <a:t>attīstības</a:t>
            </a:r>
            <a:r>
              <a:rPr lang="en-US" sz="2500" b="1" dirty="0">
                <a:solidFill>
                  <a:schemeClr val="accent5">
                    <a:lumMod val="20000"/>
                    <a:lumOff val="80000"/>
                  </a:schemeClr>
                </a:solidFill>
                <a:latin typeface="Arial Bold"/>
                <a:cs typeface="Arial Bold"/>
                <a:sym typeface="Arial Bold"/>
              </a:rPr>
              <a:t> </a:t>
            </a:r>
            <a:r>
              <a:rPr lang="en-US" sz="2500" b="1" dirty="0" err="1">
                <a:solidFill>
                  <a:schemeClr val="accent5">
                    <a:lumMod val="20000"/>
                    <a:lumOff val="80000"/>
                  </a:schemeClr>
                </a:solidFill>
                <a:latin typeface="Arial Bold"/>
                <a:cs typeface="Arial Bold"/>
                <a:sym typeface="Arial Bold"/>
              </a:rPr>
              <a:t>aģentūra</a:t>
            </a:r>
            <a:endParaRPr lang="en-US" dirty="0" err="1">
              <a:solidFill>
                <a:schemeClr val="accent5">
                  <a:lumMod val="20000"/>
                  <a:lumOff val="80000"/>
                </a:schemeClr>
              </a:solidFill>
              <a:latin typeface="Calibri"/>
              <a:ea typeface="Calibri"/>
              <a:cs typeface="Calibri"/>
            </a:endParaRPr>
          </a:p>
          <a:p>
            <a:pPr algn="just">
              <a:lnSpc>
                <a:spcPts val="3000"/>
              </a:lnSpc>
            </a:pPr>
            <a:r>
              <a:rPr lang="en-US" sz="2500" b="1" dirty="0" err="1">
                <a:solidFill>
                  <a:schemeClr val="accent5">
                    <a:lumMod val="20000"/>
                    <a:lumOff val="80000"/>
                  </a:schemeClr>
                </a:solidFill>
                <a:latin typeface="Arial Bold"/>
                <a:cs typeface="Arial Bold"/>
              </a:rPr>
              <a:t>Direktora</a:t>
            </a:r>
            <a:r>
              <a:rPr lang="en-US" sz="2500" b="1" dirty="0">
                <a:solidFill>
                  <a:schemeClr val="accent5">
                    <a:lumMod val="20000"/>
                    <a:lumOff val="80000"/>
                  </a:schemeClr>
                </a:solidFill>
                <a:latin typeface="Arial Bold"/>
                <a:cs typeface="Arial Bold"/>
              </a:rPr>
              <a:t> </a:t>
            </a:r>
            <a:r>
              <a:rPr lang="en-US" sz="2500" b="1" dirty="0" err="1">
                <a:solidFill>
                  <a:schemeClr val="accent5">
                    <a:lumMod val="20000"/>
                    <a:lumOff val="80000"/>
                  </a:schemeClr>
                </a:solidFill>
                <a:latin typeface="Arial Bold"/>
                <a:cs typeface="Arial Bold"/>
              </a:rPr>
              <a:t>vietniece</a:t>
            </a:r>
            <a:r>
              <a:rPr lang="en-US" sz="2500" b="1" dirty="0">
                <a:solidFill>
                  <a:schemeClr val="accent5">
                    <a:lumMod val="20000"/>
                    <a:lumOff val="80000"/>
                  </a:schemeClr>
                </a:solidFill>
                <a:latin typeface="Arial Bold"/>
                <a:cs typeface="Arial Bold"/>
              </a:rPr>
              <a:t> </a:t>
            </a:r>
            <a:r>
              <a:rPr lang="en-US" sz="2500" b="1" dirty="0" err="1">
                <a:solidFill>
                  <a:schemeClr val="accent5">
                    <a:lumMod val="20000"/>
                    <a:lumOff val="80000"/>
                  </a:schemeClr>
                </a:solidFill>
                <a:latin typeface="Arial Bold"/>
                <a:cs typeface="Arial Bold"/>
              </a:rPr>
              <a:t>elektroniskās</a:t>
            </a:r>
            <a:r>
              <a:rPr lang="en-US" sz="2500" b="1" dirty="0">
                <a:solidFill>
                  <a:schemeClr val="accent5">
                    <a:lumMod val="20000"/>
                    <a:lumOff val="80000"/>
                  </a:schemeClr>
                </a:solidFill>
                <a:latin typeface="Arial Bold"/>
                <a:cs typeface="Arial Bold"/>
              </a:rPr>
              <a:t> </a:t>
            </a:r>
            <a:r>
              <a:rPr lang="en-US" sz="2500" b="1" dirty="0" err="1">
                <a:solidFill>
                  <a:schemeClr val="accent5">
                    <a:lumMod val="20000"/>
                    <a:lumOff val="80000"/>
                  </a:schemeClr>
                </a:solidFill>
                <a:latin typeface="Arial Bold"/>
                <a:cs typeface="Arial Bold"/>
              </a:rPr>
              <a:t>pārvaldes</a:t>
            </a:r>
            <a:r>
              <a:rPr lang="en-US" sz="2500" b="1" dirty="0">
                <a:solidFill>
                  <a:schemeClr val="accent5">
                    <a:lumMod val="20000"/>
                    <a:lumOff val="80000"/>
                  </a:schemeClr>
                </a:solidFill>
                <a:latin typeface="Arial Bold"/>
                <a:cs typeface="Arial Bold"/>
              </a:rPr>
              <a:t> </a:t>
            </a:r>
            <a:r>
              <a:rPr lang="en-US" sz="2500" b="1" dirty="0" err="1">
                <a:solidFill>
                  <a:schemeClr val="accent5">
                    <a:lumMod val="20000"/>
                    <a:lumOff val="80000"/>
                  </a:schemeClr>
                </a:solidFill>
                <a:latin typeface="Arial Bold"/>
                <a:cs typeface="Arial Bold"/>
              </a:rPr>
              <a:t>jautājumos</a:t>
            </a:r>
          </a:p>
          <a:p>
            <a:pPr algn="just">
              <a:lnSpc>
                <a:spcPts val="3000"/>
              </a:lnSpc>
            </a:pPr>
            <a:r>
              <a:rPr lang="en-US" sz="2500" b="1">
                <a:solidFill>
                  <a:schemeClr val="accent5">
                    <a:lumMod val="20000"/>
                    <a:lumOff val="80000"/>
                  </a:schemeClr>
                </a:solidFill>
                <a:latin typeface="Arial Bold"/>
                <a:cs typeface="Arial Bold"/>
              </a:rPr>
              <a:t>egita.rudzite@vdaa.gov.lv</a:t>
            </a:r>
            <a:endParaRPr lang="en-US" sz="2500" b="1" dirty="0">
              <a:solidFill>
                <a:schemeClr val="accent5">
                  <a:lumMod val="20000"/>
                  <a:lumOff val="80000"/>
                </a:schemeClr>
              </a:solidFill>
              <a:latin typeface="Arial Bold"/>
              <a:cs typeface="Arial Bold"/>
            </a:endParaRPr>
          </a:p>
        </p:txBody>
      </p:sp>
      <p:pic>
        <p:nvPicPr>
          <p:cNvPr id="7" name="Attēls 6" descr="A blue and white graphic with circles and lines&#10;&#10;AI-generated content may be incorrect.">
            <a:extLst>
              <a:ext uri="{FF2B5EF4-FFF2-40B4-BE49-F238E27FC236}">
                <a16:creationId xmlns:a16="http://schemas.microsoft.com/office/drawing/2014/main" id="{5E6FBB51-F7FD-0BB8-5369-4E470EF21BB7}"/>
              </a:ext>
            </a:extLst>
          </p:cNvPr>
          <p:cNvPicPr>
            <a:picLocks noChangeAspect="1"/>
          </p:cNvPicPr>
          <p:nvPr/>
        </p:nvPicPr>
        <p:blipFill>
          <a:blip r:embed="rId5"/>
          <a:srcRect r="114" b="114"/>
          <a:stretch>
            <a:fillRect/>
          </a:stretch>
        </p:blipFill>
        <p:spPr>
          <a:xfrm>
            <a:off x="-1360" y="-268061"/>
            <a:ext cx="2923711" cy="292371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122665" y="633212"/>
            <a:ext cx="18569446" cy="1072025"/>
          </a:xfrm>
          <a:prstGeom prst="rect">
            <a:avLst/>
          </a:prstGeom>
        </p:spPr>
        <p:txBody>
          <a:bodyPr lIns="0" tIns="0" rIns="0" bIns="0" rtlCol="0" anchor="t">
            <a:spAutoFit/>
          </a:bodyPr>
          <a:lstStyle/>
          <a:p>
            <a:pPr algn="ctr">
              <a:lnSpc>
                <a:spcPts val="8880"/>
              </a:lnSpc>
            </a:pPr>
            <a:r>
              <a:rPr lang="en-US" sz="7400" err="1">
                <a:solidFill>
                  <a:srgbClr val="FFFFFF"/>
                </a:solidFill>
                <a:highlight>
                  <a:srgbClr val="44C25E"/>
                </a:highlight>
                <a:latin typeface="Arial"/>
                <a:ea typeface="Arial"/>
                <a:cs typeface="Arial"/>
                <a:sym typeface="Arial"/>
              </a:rPr>
              <a:t>Valsts</a:t>
            </a:r>
            <a:r>
              <a:rPr lang="en-US" sz="7400">
                <a:solidFill>
                  <a:srgbClr val="FFFFFF"/>
                </a:solidFill>
                <a:highlight>
                  <a:srgbClr val="44C25E"/>
                </a:highlight>
                <a:latin typeface="Arial"/>
                <a:ea typeface="Arial"/>
                <a:cs typeface="Arial"/>
                <a:sym typeface="Arial"/>
              </a:rPr>
              <a:t> digitālās attīstības </a:t>
            </a:r>
            <a:r>
              <a:rPr lang="en-US" sz="7400" err="1">
                <a:solidFill>
                  <a:srgbClr val="FFFFFF"/>
                </a:solidFill>
                <a:highlight>
                  <a:srgbClr val="44C25E"/>
                </a:highlight>
                <a:latin typeface="Arial"/>
                <a:ea typeface="Arial"/>
                <a:cs typeface="Arial"/>
                <a:sym typeface="Arial"/>
              </a:rPr>
              <a:t>aģentūra</a:t>
            </a:r>
            <a:endParaRPr lang="en-US" sz="7400">
              <a:solidFill>
                <a:srgbClr val="FFFFFF"/>
              </a:solidFill>
              <a:highlight>
                <a:srgbClr val="44C25E"/>
              </a:highlight>
              <a:latin typeface="Arial"/>
              <a:ea typeface="Arial"/>
              <a:cs typeface="Arial"/>
              <a:sym typeface="Arial"/>
            </a:endParaRPr>
          </a:p>
        </p:txBody>
      </p:sp>
      <p:sp>
        <p:nvSpPr>
          <p:cNvPr id="3" name="Freeform 3"/>
          <p:cNvSpPr/>
          <p:nvPr/>
        </p:nvSpPr>
        <p:spPr>
          <a:xfrm>
            <a:off x="14988148" y="-778974"/>
            <a:ext cx="3434610" cy="3434610"/>
          </a:xfrm>
          <a:custGeom>
            <a:avLst/>
            <a:gdLst/>
            <a:ahLst/>
            <a:cxnLst/>
            <a:rect l="l" t="t" r="r" b="b"/>
            <a:pathLst>
              <a:path w="3434610" h="3434610">
                <a:moveTo>
                  <a:pt x="0" y="0"/>
                </a:moveTo>
                <a:lnTo>
                  <a:pt x="3434611" y="0"/>
                </a:lnTo>
                <a:lnTo>
                  <a:pt x="3434611" y="3434610"/>
                </a:lnTo>
                <a:lnTo>
                  <a:pt x="0" y="3434610"/>
                </a:lnTo>
                <a:lnTo>
                  <a:pt x="0" y="0"/>
                </a:lnTo>
                <a:close/>
              </a:path>
            </a:pathLst>
          </a:custGeom>
          <a:blipFill>
            <a:blip r:embed="rId3"/>
            <a:stretch>
              <a:fillRect/>
            </a:stretch>
          </a:blipFill>
        </p:spPr>
        <p:txBody>
          <a:bodyPr/>
          <a:lstStyle/>
          <a:p>
            <a:endParaRPr lang="en-US"/>
          </a:p>
        </p:txBody>
      </p:sp>
      <p:sp>
        <p:nvSpPr>
          <p:cNvPr id="4" name="Freeform 4"/>
          <p:cNvSpPr/>
          <p:nvPr/>
        </p:nvSpPr>
        <p:spPr>
          <a:xfrm>
            <a:off x="8741230" y="2800237"/>
            <a:ext cx="9543890" cy="6534263"/>
          </a:xfrm>
          <a:custGeom>
            <a:avLst/>
            <a:gdLst/>
            <a:ahLst/>
            <a:cxnLst/>
            <a:rect l="l" t="t" r="r" b="b"/>
            <a:pathLst>
              <a:path w="9138769" h="6458063">
                <a:moveTo>
                  <a:pt x="0" y="0"/>
                </a:moveTo>
                <a:lnTo>
                  <a:pt x="9138769" y="0"/>
                </a:lnTo>
                <a:lnTo>
                  <a:pt x="9138769" y="6458063"/>
                </a:lnTo>
                <a:lnTo>
                  <a:pt x="0" y="6458063"/>
                </a:lnTo>
                <a:lnTo>
                  <a:pt x="0" y="0"/>
                </a:lnTo>
                <a:close/>
              </a:path>
            </a:pathLst>
          </a:custGeom>
          <a:blipFill>
            <a:blip r:embed="rId4"/>
            <a:stretch>
              <a:fillRect/>
            </a:stretch>
          </a:blipFill>
        </p:spPr>
        <p:txBody>
          <a:bodyPr/>
          <a:lstStyle/>
          <a:p>
            <a:endParaRPr lang="en-US"/>
          </a:p>
        </p:txBody>
      </p:sp>
      <p:sp>
        <p:nvSpPr>
          <p:cNvPr id="6" name="TextBox 7">
            <a:extLst>
              <a:ext uri="{FF2B5EF4-FFF2-40B4-BE49-F238E27FC236}">
                <a16:creationId xmlns:a16="http://schemas.microsoft.com/office/drawing/2014/main" id="{FA23EBF0-1C1E-3207-81CB-5DBE76D84701}"/>
              </a:ext>
            </a:extLst>
          </p:cNvPr>
          <p:cNvSpPr txBox="1"/>
          <p:nvPr/>
        </p:nvSpPr>
        <p:spPr>
          <a:xfrm>
            <a:off x="346133" y="3210898"/>
            <a:ext cx="8111576" cy="6335452"/>
          </a:xfrm>
          <a:prstGeom prst="rect">
            <a:avLst/>
          </a:prstGeom>
        </p:spPr>
        <p:txBody>
          <a:bodyPr lIns="0" tIns="0" rIns="0" bIns="0" rtlCol="0" anchor="t">
            <a:spAutoFit/>
          </a:bodyPr>
          <a:lstStyle/>
          <a:p>
            <a:pPr algn="l">
              <a:lnSpc>
                <a:spcPts val="4799"/>
              </a:lnSpc>
            </a:pPr>
            <a:r>
              <a:rPr lang="lv-LV" sz="3999" noProof="0">
                <a:solidFill>
                  <a:srgbClr val="000000"/>
                </a:solidFill>
                <a:latin typeface="Arial"/>
                <a:ea typeface="Arial"/>
                <a:cs typeface="Arial"/>
                <a:sym typeface="Arial"/>
              </a:rPr>
              <a:t>Atbildības jomas</a:t>
            </a:r>
          </a:p>
          <a:p>
            <a:pPr algn="l">
              <a:lnSpc>
                <a:spcPts val="3239"/>
              </a:lnSpc>
            </a:pPr>
            <a:endParaRPr lang="lv-LV" sz="2699" noProof="0">
              <a:solidFill>
                <a:srgbClr val="000000"/>
              </a:solidFill>
              <a:latin typeface="Arial"/>
              <a:ea typeface="Arial"/>
              <a:cs typeface="Arial"/>
            </a:endParaRPr>
          </a:p>
          <a:p>
            <a:pPr marL="582295" lvl="1" indent="-290830">
              <a:lnSpc>
                <a:spcPts val="3239"/>
              </a:lnSpc>
              <a:buFont typeface="Arial"/>
              <a:buChar char="•"/>
            </a:pPr>
            <a:r>
              <a:rPr lang="lv-LV" sz="2700">
                <a:solidFill>
                  <a:srgbClr val="000000"/>
                </a:solidFill>
                <a:latin typeface="Arial"/>
                <a:ea typeface="Arial"/>
                <a:cs typeface="Arial"/>
              </a:rPr>
              <a:t>Nodrošinām koplietošanas komponentes, kuras visas valsts iestādes un pašvaldības var izmantot BEZ MAKSAS</a:t>
            </a:r>
            <a:endParaRPr lang="lv-LV" sz="2650">
              <a:solidFill>
                <a:srgbClr val="000000"/>
              </a:solidFill>
              <a:latin typeface="Arial"/>
              <a:ea typeface="Arial"/>
              <a:cs typeface="Arial"/>
              <a:sym typeface="Arial"/>
            </a:endParaRPr>
          </a:p>
          <a:p>
            <a:pPr marL="291465" lvl="1">
              <a:lnSpc>
                <a:spcPts val="3239"/>
              </a:lnSpc>
            </a:pPr>
            <a:endParaRPr lang="lv-LV" sz="2700" dirty="0">
              <a:solidFill>
                <a:srgbClr val="000000"/>
              </a:solidFill>
              <a:latin typeface="Arial"/>
              <a:ea typeface="Arial"/>
              <a:cs typeface="Arial"/>
            </a:endParaRPr>
          </a:p>
          <a:p>
            <a:pPr marL="582295" lvl="1" indent="-290830">
              <a:lnSpc>
                <a:spcPts val="3239"/>
              </a:lnSpc>
              <a:buFont typeface="Arial"/>
              <a:buChar char="•"/>
            </a:pPr>
            <a:r>
              <a:rPr lang="lv-LV" sz="2650">
                <a:solidFill>
                  <a:srgbClr val="000000"/>
                </a:solidFill>
                <a:latin typeface="Arial"/>
                <a:ea typeface="Arial"/>
                <a:cs typeface="Arial"/>
                <a:sym typeface="Arial"/>
              </a:rPr>
              <a:t>uzturam un attīstam</a:t>
            </a:r>
            <a:r>
              <a:rPr lang="lv-LV" sz="2650" noProof="0">
                <a:solidFill>
                  <a:srgbClr val="000000"/>
                </a:solidFill>
                <a:latin typeface="Arial"/>
                <a:ea typeface="Arial"/>
                <a:cs typeface="Arial"/>
                <a:sym typeface="Arial"/>
              </a:rPr>
              <a:t> </a:t>
            </a:r>
            <a:r>
              <a:rPr lang="lv-LV" sz="2650">
                <a:solidFill>
                  <a:srgbClr val="000000"/>
                </a:solidFill>
                <a:latin typeface="Arial"/>
                <a:ea typeface="Arial"/>
                <a:cs typeface="Arial"/>
                <a:sym typeface="Arial"/>
              </a:rPr>
              <a:t>vairākas </a:t>
            </a:r>
            <a:r>
              <a:rPr lang="lv-LV" sz="2650" noProof="0">
                <a:solidFill>
                  <a:srgbClr val="000000"/>
                </a:solidFill>
                <a:latin typeface="Arial"/>
                <a:ea typeface="Arial"/>
                <a:cs typeface="Arial"/>
                <a:sym typeface="Arial"/>
              </a:rPr>
              <a:t>valsts sistēmas </a:t>
            </a:r>
            <a:r>
              <a:rPr lang="lv-LV" sz="2650">
                <a:solidFill>
                  <a:srgbClr val="000000"/>
                </a:solidFill>
                <a:latin typeface="Arial"/>
                <a:ea typeface="Arial"/>
                <a:cs typeface="Arial"/>
                <a:sym typeface="Arial"/>
              </a:rPr>
              <a:t>- Latvija.gov.lv, e-adrese</a:t>
            </a:r>
            <a:r>
              <a:rPr lang="lv-LV" sz="2650" noProof="0">
                <a:solidFill>
                  <a:srgbClr val="000000"/>
                </a:solidFill>
                <a:latin typeface="Arial"/>
                <a:ea typeface="Arial"/>
                <a:cs typeface="Arial"/>
                <a:sym typeface="Arial"/>
              </a:rPr>
              <a:t>,</a:t>
            </a:r>
            <a:r>
              <a:rPr lang="lv-LV" sz="2650">
                <a:solidFill>
                  <a:srgbClr val="000000"/>
                </a:solidFill>
                <a:latin typeface="Arial"/>
                <a:ea typeface="Arial"/>
                <a:cs typeface="Arial"/>
                <a:sym typeface="Arial"/>
              </a:rPr>
              <a:t> VIRSIS,</a:t>
            </a:r>
            <a:r>
              <a:rPr lang="lv-LV" sz="2650" noProof="0">
                <a:solidFill>
                  <a:srgbClr val="000000"/>
                </a:solidFill>
                <a:latin typeface="Arial"/>
                <a:ea typeface="Arial"/>
                <a:cs typeface="Arial"/>
                <a:sym typeface="Arial"/>
              </a:rPr>
              <a:t> Vēlēšanu platforma u.c</a:t>
            </a:r>
            <a:r>
              <a:rPr lang="lv-LV" sz="2650">
                <a:solidFill>
                  <a:srgbClr val="000000"/>
                </a:solidFill>
                <a:latin typeface="Arial"/>
                <a:ea typeface="Arial"/>
                <a:cs typeface="Arial"/>
                <a:sym typeface="Arial"/>
              </a:rPr>
              <a:t>.</a:t>
            </a:r>
            <a:endParaRPr lang="lv-LV" sz="2650"/>
          </a:p>
          <a:p>
            <a:pPr marL="582295" lvl="1" indent="-290830" algn="l">
              <a:lnSpc>
                <a:spcPts val="3239"/>
              </a:lnSpc>
              <a:buFont typeface="Arial"/>
              <a:buChar char="•"/>
            </a:pPr>
            <a:endParaRPr lang="lv-LV" sz="2650" noProof="0" dirty="0">
              <a:solidFill>
                <a:srgbClr val="000000"/>
              </a:solidFill>
              <a:latin typeface="Arial"/>
              <a:ea typeface="Arial"/>
              <a:cs typeface="Arial"/>
            </a:endParaRPr>
          </a:p>
          <a:p>
            <a:pPr marL="582295" lvl="1" indent="-290830">
              <a:lnSpc>
                <a:spcPts val="3239"/>
              </a:lnSpc>
              <a:buFont typeface="Arial"/>
              <a:buChar char="•"/>
            </a:pPr>
            <a:r>
              <a:rPr lang="lv-LV" sz="2650">
                <a:solidFill>
                  <a:srgbClr val="000000"/>
                </a:solidFill>
                <a:latin typeface="Arial"/>
                <a:ea typeface="Arial"/>
                <a:cs typeface="Arial"/>
              </a:rPr>
              <a:t>Atbalsta pakalpojumi iestādēm - kiberdrošības pārvaldība, datortehnikas pārvaldība, IKT projektu vadība un sistēmu analīze</a:t>
            </a:r>
            <a:endParaRPr lang="lv-LV" sz="2650" noProof="0" dirty="0">
              <a:solidFill>
                <a:srgbClr val="000000"/>
              </a:solidFill>
              <a:latin typeface="Arial"/>
              <a:ea typeface="Arial"/>
              <a:cs typeface="Arial"/>
            </a:endParaRPr>
          </a:p>
          <a:p>
            <a:pPr>
              <a:lnSpc>
                <a:spcPts val="3239"/>
              </a:lnSpc>
            </a:pPr>
            <a:endParaRPr lang="lv-LV" sz="2699">
              <a:solidFill>
                <a:srgbClr val="000000"/>
              </a:solidFill>
              <a:latin typeface="Arial"/>
              <a:ea typeface="Arial"/>
              <a:cs typeface="Arial"/>
            </a:endParaRPr>
          </a:p>
          <a:p>
            <a:pPr marL="582295" lvl="1" indent="-290830">
              <a:lnSpc>
                <a:spcPts val="3239"/>
              </a:lnSpc>
              <a:buFont typeface="Arial"/>
              <a:buChar char="•"/>
            </a:pPr>
            <a:endParaRPr lang="lv-LV" sz="2650" dirty="0">
              <a:solidFill>
                <a:srgbClr val="000000"/>
              </a:solidFill>
              <a:latin typeface="Arial"/>
              <a:ea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988148" y="-778974"/>
            <a:ext cx="3434610" cy="3434610"/>
          </a:xfrm>
          <a:custGeom>
            <a:avLst/>
            <a:gdLst/>
            <a:ahLst/>
            <a:cxnLst/>
            <a:rect l="l" t="t" r="r" b="b"/>
            <a:pathLst>
              <a:path w="3434610" h="3434610">
                <a:moveTo>
                  <a:pt x="0" y="0"/>
                </a:moveTo>
                <a:lnTo>
                  <a:pt x="3434611" y="0"/>
                </a:lnTo>
                <a:lnTo>
                  <a:pt x="3434611" y="3434610"/>
                </a:lnTo>
                <a:lnTo>
                  <a:pt x="0" y="3434610"/>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9073852" y="5424488"/>
            <a:ext cx="140295" cy="619125"/>
          </a:xfrm>
          <a:prstGeom prst="rect">
            <a:avLst/>
          </a:prstGeom>
        </p:spPr>
        <p:txBody>
          <a:bodyPr lIns="0" tIns="0" rIns="0" bIns="0" rtlCol="0" anchor="t">
            <a:spAutoFit/>
          </a:bodyPr>
          <a:lstStyle/>
          <a:p>
            <a:pPr algn="ctr">
              <a:lnSpc>
                <a:spcPts val="4769"/>
              </a:lnSpc>
              <a:spcBef>
                <a:spcPct val="0"/>
              </a:spcBef>
            </a:pPr>
            <a:r>
              <a:rPr lang="en-US" sz="3974">
                <a:solidFill>
                  <a:srgbClr val="000000"/>
                </a:solidFill>
                <a:latin typeface="Arial"/>
                <a:ea typeface="Arial"/>
                <a:cs typeface="Arial"/>
                <a:sym typeface="Arial"/>
              </a:rPr>
              <a:t> </a:t>
            </a:r>
          </a:p>
        </p:txBody>
      </p:sp>
      <p:pic>
        <p:nvPicPr>
          <p:cNvPr id="9" name="Attēls 8">
            <a:extLst>
              <a:ext uri="{FF2B5EF4-FFF2-40B4-BE49-F238E27FC236}">
                <a16:creationId xmlns:a16="http://schemas.microsoft.com/office/drawing/2014/main" id="{E369FC8E-B0B8-C966-A6BC-935662A98085}"/>
              </a:ext>
            </a:extLst>
          </p:cNvPr>
          <p:cNvPicPr>
            <a:picLocks noChangeAspect="1"/>
          </p:cNvPicPr>
          <p:nvPr/>
        </p:nvPicPr>
        <p:blipFill>
          <a:blip r:embed="rId4"/>
          <a:stretch>
            <a:fillRect/>
          </a:stretch>
        </p:blipFill>
        <p:spPr>
          <a:xfrm>
            <a:off x="866775" y="3545342"/>
            <a:ext cx="12439650" cy="5743575"/>
          </a:xfrm>
          <a:prstGeom prst="rect">
            <a:avLst/>
          </a:prstGeom>
        </p:spPr>
      </p:pic>
      <p:sp>
        <p:nvSpPr>
          <p:cNvPr id="10" name="TextBox 9">
            <a:extLst>
              <a:ext uri="{FF2B5EF4-FFF2-40B4-BE49-F238E27FC236}">
                <a16:creationId xmlns:a16="http://schemas.microsoft.com/office/drawing/2014/main" id="{CDED0D5F-0733-477C-6E31-E90002B4B053}"/>
              </a:ext>
            </a:extLst>
          </p:cNvPr>
          <p:cNvSpPr txBox="1"/>
          <p:nvPr/>
        </p:nvSpPr>
        <p:spPr>
          <a:xfrm>
            <a:off x="1594932" y="1439440"/>
            <a:ext cx="16826385"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lv-LV" sz="2400" dirty="0">
              <a:ea typeface="+mn-lt"/>
              <a:cs typeface="+mn-lt"/>
            </a:endParaRPr>
          </a:p>
          <a:p>
            <a:r>
              <a:rPr lang="lv-LV" sz="2400" dirty="0">
                <a:ea typeface="+mn-lt"/>
                <a:cs typeface="+mn-lt"/>
              </a:rPr>
              <a:t> </a:t>
            </a:r>
            <a:r>
              <a:rPr lang="lv-LV" sz="2400" dirty="0">
                <a:ea typeface="+mn-lt"/>
                <a:cs typeface="+mn-lt"/>
                <a:hlinkClick r:id="rId5"/>
              </a:rPr>
              <a:t>https://youtu.be/z-ExpDiESoA?si=QJWo3_sfUxut4ZHC</a:t>
            </a:r>
            <a:r>
              <a:rPr lang="lv-LV" sz="2400" dirty="0">
                <a:ea typeface="+mn-lt"/>
                <a:cs typeface="+mn-lt"/>
              </a:rPr>
              <a:t> </a:t>
            </a:r>
            <a:endParaRPr lang="lv-LV" sz="2400" dirty="0">
              <a:ea typeface="Calibri"/>
              <a:cs typeface="Calibri"/>
            </a:endParaRPr>
          </a:p>
          <a:p>
            <a:endParaRPr lang="lv-LV" sz="2400" dirty="0">
              <a:ea typeface="Calibri"/>
              <a:cs typeface="Calibri"/>
            </a:endParaRPr>
          </a:p>
          <a:p>
            <a:r>
              <a:rPr lang="lv-LV" sz="2400" dirty="0">
                <a:ea typeface="+mn-lt"/>
                <a:cs typeface="+mn-lt"/>
                <a:hlinkClick r:id="rId6"/>
              </a:rPr>
              <a:t>https://www.vdaa.gov.lv/lv/jaunums/koplietosanas-risinajumi-valsts-parvalde-cela-uz-vienotu-un-ilgtspejigu-digitalo-parvaldibu</a:t>
            </a:r>
            <a:r>
              <a:rPr lang="lv-LV" sz="2400" dirty="0">
                <a:ea typeface="+mn-lt"/>
                <a:cs typeface="+mn-lt"/>
              </a:rPr>
              <a:t> </a:t>
            </a:r>
          </a:p>
        </p:txBody>
      </p:sp>
      <p:sp>
        <p:nvSpPr>
          <p:cNvPr id="12" name="TextBox 5">
            <a:extLst>
              <a:ext uri="{FF2B5EF4-FFF2-40B4-BE49-F238E27FC236}">
                <a16:creationId xmlns:a16="http://schemas.microsoft.com/office/drawing/2014/main" id="{D25D336A-0231-7EC4-0045-5DA67A745B23}"/>
              </a:ext>
            </a:extLst>
          </p:cNvPr>
          <p:cNvSpPr txBox="1"/>
          <p:nvPr/>
        </p:nvSpPr>
        <p:spPr>
          <a:xfrm>
            <a:off x="854529" y="377717"/>
            <a:ext cx="8887505" cy="1072025"/>
          </a:xfrm>
          <a:prstGeom prst="rect">
            <a:avLst/>
          </a:prstGeom>
        </p:spPr>
        <p:txBody>
          <a:bodyPr lIns="0" tIns="0" rIns="0" bIns="0" rtlCol="0" anchor="t">
            <a:spAutoFit/>
          </a:bodyPr>
          <a:lstStyle/>
          <a:p>
            <a:pPr>
              <a:lnSpc>
                <a:spcPts val="8880"/>
              </a:lnSpc>
            </a:pPr>
            <a:r>
              <a:rPr lang="en-US" sz="7400" dirty="0" err="1">
                <a:solidFill>
                  <a:srgbClr val="FFFFFF"/>
                </a:solidFill>
                <a:highlight>
                  <a:srgbClr val="44C25E"/>
                </a:highlight>
                <a:latin typeface="Arial"/>
                <a:ea typeface="Arial"/>
                <a:cs typeface="Arial"/>
                <a:sym typeface="Arial"/>
              </a:rPr>
              <a:t>Vebinārs</a:t>
            </a:r>
            <a:r>
              <a:rPr lang="en-US" sz="7400" dirty="0">
                <a:solidFill>
                  <a:srgbClr val="FFFFFF"/>
                </a:solidFill>
                <a:highlight>
                  <a:srgbClr val="44C25E"/>
                </a:highlight>
                <a:latin typeface="Arial"/>
                <a:ea typeface="Arial"/>
                <a:cs typeface="Arial"/>
                <a:sym typeface="Arial"/>
              </a:rPr>
              <a:t> 2025.gadā</a:t>
            </a:r>
            <a:endParaRPr lang="en-US" sz="7400" dirty="0">
              <a:solidFill>
                <a:srgbClr val="FFFFFF"/>
              </a:solidFill>
              <a:highlight>
                <a:srgbClr val="44C25E"/>
              </a:highlight>
              <a:latin typeface="Arial"/>
              <a:ea typeface="Arial"/>
              <a:cs typeface="Arial"/>
            </a:endParaRPr>
          </a:p>
        </p:txBody>
      </p:sp>
      <p:pic>
        <p:nvPicPr>
          <p:cNvPr id="15" name="Attēls 14" descr="Attēls:YouTube full-color icon (2017).svg — Vikipēdija">
            <a:extLst>
              <a:ext uri="{FF2B5EF4-FFF2-40B4-BE49-F238E27FC236}">
                <a16:creationId xmlns:a16="http://schemas.microsoft.com/office/drawing/2014/main" id="{C0C983F0-BBAA-C7CF-2E6B-DCBFF3EC22DD}"/>
              </a:ext>
            </a:extLst>
          </p:cNvPr>
          <p:cNvPicPr>
            <a:picLocks noChangeAspect="1"/>
          </p:cNvPicPr>
          <p:nvPr/>
        </p:nvPicPr>
        <p:blipFill>
          <a:blip r:embed="rId7"/>
          <a:stretch>
            <a:fillRect/>
          </a:stretch>
        </p:blipFill>
        <p:spPr>
          <a:xfrm>
            <a:off x="855889" y="1716541"/>
            <a:ext cx="737509" cy="518433"/>
          </a:xfrm>
          <a:prstGeom prst="rect">
            <a:avLst/>
          </a:prstGeom>
        </p:spPr>
      </p:pic>
      <p:pic>
        <p:nvPicPr>
          <p:cNvPr id="16" name="Attēls 15">
            <a:extLst>
              <a:ext uri="{FF2B5EF4-FFF2-40B4-BE49-F238E27FC236}">
                <a16:creationId xmlns:a16="http://schemas.microsoft.com/office/drawing/2014/main" id="{92C0B4A0-87C6-23FF-86E1-5092A6C36811}"/>
              </a:ext>
            </a:extLst>
          </p:cNvPr>
          <p:cNvPicPr>
            <a:picLocks noChangeAspect="1"/>
          </p:cNvPicPr>
          <p:nvPr/>
        </p:nvPicPr>
        <p:blipFill>
          <a:blip r:embed="rId8"/>
          <a:stretch>
            <a:fillRect/>
          </a:stretch>
        </p:blipFill>
        <p:spPr>
          <a:xfrm>
            <a:off x="13826218" y="3409950"/>
            <a:ext cx="3524250" cy="34671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4576D-05A8-12A4-8671-8AB487B9C4BE}"/>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FEE71F37-163E-BFBC-948C-4E3D22B4D32C}"/>
              </a:ext>
            </a:extLst>
          </p:cNvPr>
          <p:cNvSpPr txBox="1"/>
          <p:nvPr/>
        </p:nvSpPr>
        <p:spPr>
          <a:xfrm>
            <a:off x="12143015" y="410375"/>
            <a:ext cx="5316991" cy="3365586"/>
          </a:xfrm>
          <a:prstGeom prst="rect">
            <a:avLst/>
          </a:prstGeom>
        </p:spPr>
        <p:txBody>
          <a:bodyPr wrap="square" lIns="0" tIns="0" rIns="0" bIns="0" rtlCol="0" anchor="t">
            <a:spAutoFit/>
          </a:bodyPr>
          <a:lstStyle/>
          <a:p>
            <a:pPr algn="r">
              <a:lnSpc>
                <a:spcPts val="8880"/>
              </a:lnSpc>
            </a:pPr>
            <a:r>
              <a:rPr lang="en-US" sz="7400" dirty="0">
                <a:solidFill>
                  <a:srgbClr val="FFFFFF"/>
                </a:solidFill>
                <a:highlight>
                  <a:srgbClr val="44C25E"/>
                </a:highlight>
                <a:latin typeface="Arial"/>
                <a:ea typeface="Arial"/>
                <a:cs typeface="Arial"/>
                <a:sym typeface="Arial"/>
              </a:rPr>
              <a:t>Datu </a:t>
            </a:r>
          </a:p>
          <a:p>
            <a:pPr algn="r">
              <a:lnSpc>
                <a:spcPts val="8880"/>
              </a:lnSpc>
            </a:pPr>
            <a:r>
              <a:rPr lang="en-US" sz="7400" dirty="0" err="1">
                <a:solidFill>
                  <a:srgbClr val="FFFFFF"/>
                </a:solidFill>
                <a:highlight>
                  <a:srgbClr val="44C25E"/>
                </a:highlight>
                <a:latin typeface="Arial"/>
                <a:ea typeface="Arial"/>
                <a:cs typeface="Arial"/>
                <a:sym typeface="Arial"/>
              </a:rPr>
              <a:t>apmaiņas</a:t>
            </a:r>
            <a:r>
              <a:rPr lang="en-US" sz="7400" dirty="0">
                <a:solidFill>
                  <a:srgbClr val="FFFFFF"/>
                </a:solidFill>
                <a:highlight>
                  <a:srgbClr val="44C25E"/>
                </a:highlight>
                <a:latin typeface="Arial"/>
                <a:ea typeface="Arial"/>
                <a:cs typeface="Arial"/>
                <a:sym typeface="Arial"/>
              </a:rPr>
              <a:t> </a:t>
            </a:r>
          </a:p>
          <a:p>
            <a:pPr algn="r">
              <a:lnSpc>
                <a:spcPts val="8880"/>
              </a:lnSpc>
            </a:pPr>
            <a:r>
              <a:rPr lang="en-US" sz="7400" dirty="0" err="1">
                <a:solidFill>
                  <a:srgbClr val="FFFFFF"/>
                </a:solidFill>
                <a:highlight>
                  <a:srgbClr val="44C25E"/>
                </a:highlight>
                <a:latin typeface="Arial"/>
                <a:ea typeface="Arial"/>
                <a:cs typeface="Arial"/>
                <a:sym typeface="Arial"/>
              </a:rPr>
              <a:t>risinājumi</a:t>
            </a:r>
            <a:r>
              <a:rPr lang="en-US" sz="7400" dirty="0">
                <a:solidFill>
                  <a:srgbClr val="FFFFFF"/>
                </a:solidFill>
                <a:highlight>
                  <a:srgbClr val="44C25E"/>
                </a:highlight>
                <a:latin typeface="Arial"/>
                <a:ea typeface="Arial"/>
                <a:cs typeface="Arial"/>
                <a:sym typeface="Arial"/>
              </a:rPr>
              <a:t> </a:t>
            </a:r>
            <a:endParaRPr lang="en-US" sz="7400" dirty="0">
              <a:solidFill>
                <a:srgbClr val="FFFFFF"/>
              </a:solidFill>
              <a:highlight>
                <a:srgbClr val="44C25E"/>
              </a:highlight>
              <a:latin typeface="Arial"/>
              <a:ea typeface="Arial"/>
              <a:cs typeface="Arial"/>
            </a:endParaRPr>
          </a:p>
        </p:txBody>
      </p:sp>
      <p:grpSp>
        <p:nvGrpSpPr>
          <p:cNvPr id="13" name="Grupa 12">
            <a:extLst>
              <a:ext uri="{FF2B5EF4-FFF2-40B4-BE49-F238E27FC236}">
                <a16:creationId xmlns:a16="http://schemas.microsoft.com/office/drawing/2014/main" id="{CDB14EB8-4E2F-795C-F3C7-E17140682C4D}"/>
              </a:ext>
            </a:extLst>
          </p:cNvPr>
          <p:cNvGrpSpPr/>
          <p:nvPr/>
        </p:nvGrpSpPr>
        <p:grpSpPr>
          <a:xfrm>
            <a:off x="392790" y="191439"/>
            <a:ext cx="17175745" cy="9920712"/>
            <a:chOff x="392790" y="191439"/>
            <a:chExt cx="17175745" cy="9920712"/>
          </a:xfrm>
        </p:grpSpPr>
        <p:pic>
          <p:nvPicPr>
            <p:cNvPr id="23" name="Picture 22" descr="A diagram of a building&#10;&#10;AI-generated content may be incorrect.">
              <a:extLst>
                <a:ext uri="{FF2B5EF4-FFF2-40B4-BE49-F238E27FC236}">
                  <a16:creationId xmlns:a16="http://schemas.microsoft.com/office/drawing/2014/main" id="{51112CFA-77FF-4312-5904-C39362FD46AF}"/>
                </a:ext>
              </a:extLst>
            </p:cNvPr>
            <p:cNvPicPr>
              <a:picLocks noChangeAspect="1"/>
            </p:cNvPicPr>
            <p:nvPr/>
          </p:nvPicPr>
          <p:blipFill>
            <a:blip r:embed="rId2"/>
            <a:stretch>
              <a:fillRect/>
            </a:stretch>
          </p:blipFill>
          <p:spPr>
            <a:xfrm>
              <a:off x="392790" y="191439"/>
              <a:ext cx="12310085" cy="9920712"/>
            </a:xfrm>
            <a:prstGeom prst="rect">
              <a:avLst/>
            </a:prstGeom>
          </p:spPr>
        </p:pic>
        <p:grpSp>
          <p:nvGrpSpPr>
            <p:cNvPr id="9" name="Grupa 8">
              <a:extLst>
                <a:ext uri="{FF2B5EF4-FFF2-40B4-BE49-F238E27FC236}">
                  <a16:creationId xmlns:a16="http://schemas.microsoft.com/office/drawing/2014/main" id="{CD899B8A-CF13-4D42-0FF4-408BF7DD03C7}"/>
                </a:ext>
              </a:extLst>
            </p:cNvPr>
            <p:cNvGrpSpPr/>
            <p:nvPr/>
          </p:nvGrpSpPr>
          <p:grpSpPr>
            <a:xfrm>
              <a:off x="12962138" y="4157385"/>
              <a:ext cx="4606397" cy="1984029"/>
              <a:chOff x="857223" y="6628442"/>
              <a:chExt cx="4606397" cy="1984029"/>
            </a:xfrm>
          </p:grpSpPr>
          <p:sp>
            <p:nvSpPr>
              <p:cNvPr id="7" name="TextBox 6">
                <a:extLst>
                  <a:ext uri="{FF2B5EF4-FFF2-40B4-BE49-F238E27FC236}">
                    <a16:creationId xmlns:a16="http://schemas.microsoft.com/office/drawing/2014/main" id="{0D349C36-F654-7F0A-2493-356ABF946B3E}"/>
                  </a:ext>
                </a:extLst>
              </p:cNvPr>
              <p:cNvSpPr txBox="1"/>
              <p:nvPr/>
            </p:nvSpPr>
            <p:spPr>
              <a:xfrm>
                <a:off x="857223" y="7781474"/>
                <a:ext cx="460639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2400">
                    <a:solidFill>
                      <a:srgbClr val="464646"/>
                    </a:solidFill>
                    <a:latin typeface="Poppins"/>
                    <a:cs typeface="Poppins"/>
                  </a:rPr>
                  <a:t>jeb Vienreizes principa tehniskā sistēma</a:t>
                </a:r>
                <a:endParaRPr lang="lv-LV" sz="2400"/>
              </a:p>
            </p:txBody>
          </p:sp>
          <p:pic>
            <p:nvPicPr>
              <p:cNvPr id="8" name="Attēls 7" descr="Two systems one vision - OOTSHUB -">
                <a:extLst>
                  <a:ext uri="{FF2B5EF4-FFF2-40B4-BE49-F238E27FC236}">
                    <a16:creationId xmlns:a16="http://schemas.microsoft.com/office/drawing/2014/main" id="{5822AC47-296C-9882-B489-4CBB1DD3C15F}"/>
                  </a:ext>
                </a:extLst>
              </p:cNvPr>
              <p:cNvPicPr>
                <a:picLocks noChangeAspect="1"/>
              </p:cNvPicPr>
              <p:nvPr/>
            </p:nvPicPr>
            <p:blipFill>
              <a:blip r:embed="rId3"/>
              <a:stretch>
                <a:fillRect/>
              </a:stretch>
            </p:blipFill>
            <p:spPr>
              <a:xfrm>
                <a:off x="859972" y="6628442"/>
                <a:ext cx="2743197" cy="1036057"/>
              </a:xfrm>
              <a:prstGeom prst="rect">
                <a:avLst/>
              </a:prstGeom>
            </p:spPr>
          </p:pic>
        </p:grpSp>
        <p:cxnSp>
          <p:nvCxnSpPr>
            <p:cNvPr id="11" name="Taisns bultveida savienotājs 10">
              <a:extLst>
                <a:ext uri="{FF2B5EF4-FFF2-40B4-BE49-F238E27FC236}">
                  <a16:creationId xmlns:a16="http://schemas.microsoft.com/office/drawing/2014/main" id="{E6F4DFD6-FB24-E6E0-4BA0-66EE61D2836C}"/>
                </a:ext>
              </a:extLst>
            </p:cNvPr>
            <p:cNvCxnSpPr/>
            <p:nvPr/>
          </p:nvCxnSpPr>
          <p:spPr>
            <a:xfrm>
              <a:off x="5860433" y="5435317"/>
              <a:ext cx="7089378" cy="2818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2" name="Attēls 11">
              <a:extLst>
                <a:ext uri="{FF2B5EF4-FFF2-40B4-BE49-F238E27FC236}">
                  <a16:creationId xmlns:a16="http://schemas.microsoft.com/office/drawing/2014/main" id="{EA35F073-90B1-F1B2-BD96-1E35B0831221}"/>
                </a:ext>
              </a:extLst>
            </p:cNvPr>
            <p:cNvPicPr>
              <a:picLocks noChangeAspect="1"/>
            </p:cNvPicPr>
            <p:nvPr/>
          </p:nvPicPr>
          <p:blipFill>
            <a:blip r:embed="rId4"/>
            <a:stretch>
              <a:fillRect/>
            </a:stretch>
          </p:blipFill>
          <p:spPr>
            <a:xfrm>
              <a:off x="11627304" y="4885645"/>
              <a:ext cx="781050" cy="526597"/>
            </a:xfrm>
            <a:prstGeom prst="rect">
              <a:avLst/>
            </a:prstGeom>
          </p:spPr>
        </p:pic>
      </p:grpSp>
    </p:spTree>
    <p:extLst>
      <p:ext uri="{BB962C8B-B14F-4D97-AF65-F5344CB8AC3E}">
        <p14:creationId xmlns:p14="http://schemas.microsoft.com/office/powerpoint/2010/main" val="3478473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A blue and white gradient  AI-generated content may be incorrect."/>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891099" y="4430339"/>
            <a:ext cx="14505800" cy="1433534"/>
          </a:xfrm>
          <a:prstGeom prst="rect">
            <a:avLst/>
          </a:prstGeom>
        </p:spPr>
        <p:txBody>
          <a:bodyPr wrap="square" lIns="0" tIns="0" rIns="0" bIns="0" rtlCol="0" anchor="t">
            <a:spAutoFit/>
          </a:bodyPr>
          <a:lstStyle/>
          <a:p>
            <a:pPr>
              <a:lnSpc>
                <a:spcPts val="11880"/>
              </a:lnSpc>
            </a:pPr>
            <a:r>
              <a:rPr lang="en-US" sz="9900" b="1" dirty="0">
                <a:solidFill>
                  <a:srgbClr val="FFFFFF"/>
                </a:solidFill>
                <a:latin typeface="Arial Bold"/>
                <a:ea typeface="Arial Bold"/>
                <a:cs typeface="Arial Bold"/>
                <a:sym typeface="Arial Bold"/>
              </a:rPr>
              <a:t>Jautājumi un </a:t>
            </a:r>
            <a:r>
              <a:rPr lang="en-US" sz="9900" b="1" dirty="0" err="1">
                <a:solidFill>
                  <a:srgbClr val="FFFFFF"/>
                </a:solidFill>
                <a:latin typeface="Arial Bold"/>
                <a:ea typeface="Arial Bold"/>
                <a:cs typeface="Arial Bold"/>
                <a:sym typeface="Arial Bold"/>
              </a:rPr>
              <a:t>atbildes</a:t>
            </a:r>
            <a:r>
              <a:rPr lang="en-US" sz="9900" b="1" dirty="0">
                <a:solidFill>
                  <a:srgbClr val="FFFFFF"/>
                </a:solidFill>
                <a:latin typeface="Arial Bold"/>
                <a:ea typeface="Arial Bold"/>
                <a:cs typeface="Arial Bold"/>
                <a:sym typeface="Arial Bold"/>
              </a:rPr>
              <a:t>!</a:t>
            </a:r>
            <a:endParaRPr lang="en-US" sz="9900" b="1" dirty="0">
              <a:solidFill>
                <a:srgbClr val="FFFFFF"/>
              </a:solidFill>
              <a:latin typeface="Arial Bold"/>
              <a:ea typeface="Arial Bold"/>
              <a:cs typeface="Arial Bold"/>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a45c925-2f2f-4480-8a75-dff288792103" xsi:nil="true"/>
    <lcf76f155ced4ddcb4097134ff3c332f xmlns="a353ffa2-565f-4677-a096-0b6c71cadcb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kuments" ma:contentTypeID="0x010100144A9D383C77D34CB1E9CDE40E69A5A9" ma:contentTypeVersion="18" ma:contentTypeDescription="Izveidot jaunu dokumentu." ma:contentTypeScope="" ma:versionID="59d3bc8f30f6b20362465abf39526d82">
  <xsd:schema xmlns:xsd="http://www.w3.org/2001/XMLSchema" xmlns:xs="http://www.w3.org/2001/XMLSchema" xmlns:p="http://schemas.microsoft.com/office/2006/metadata/properties" xmlns:ns2="a353ffa2-565f-4677-a096-0b6c71cadcb7" xmlns:ns3="ba45c925-2f2f-4480-8a75-dff288792103" targetNamespace="http://schemas.microsoft.com/office/2006/metadata/properties" ma:root="true" ma:fieldsID="2dfb3c68995ef4f759379708f9aba6c5" ns2:_="" ns3:_="">
    <xsd:import namespace="a353ffa2-565f-4677-a096-0b6c71cadcb7"/>
    <xsd:import namespace="ba45c925-2f2f-4480-8a75-dff28879210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LengthInSecond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MediaServiceObjectDetectorVersion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53ffa2-565f-4677-a096-0b6c71cadc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Attēlu atzīmes" ma:readOnly="false" ma:fieldId="{5cf76f15-5ced-4ddc-b409-7134ff3c332f}" ma:taxonomyMulti="true" ma:sspId="550e1e53-5410-4bdb-8c8a-c3d0be1f470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DateTaken" ma:index="23"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a45c925-2f2f-4480-8a75-dff288792103" elementFormDefault="qualified">
    <xsd:import namespace="http://schemas.microsoft.com/office/2006/documentManagement/types"/>
    <xsd:import namespace="http://schemas.microsoft.com/office/infopath/2007/PartnerControls"/>
    <xsd:element name="SharedWithUsers" ma:index="10"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Koplietots ar: detalizēti" ma:internalName="SharedWithDetails" ma:readOnly="true">
      <xsd:simpleType>
        <xsd:restriction base="dms:Note">
          <xsd:maxLength value="255"/>
        </xsd:restriction>
      </xsd:simpleType>
    </xsd:element>
    <xsd:element name="TaxCatchAll" ma:index="15" nillable="true" ma:displayName="Taxonomy Catch All Column" ma:hidden="true" ma:list="{ce45e1e3-b4c8-4fde-ba87-e8cca8866424}" ma:internalName="TaxCatchAll" ma:showField="CatchAllData" ma:web="ba45c925-2f2f-4480-8a75-dff28879210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ECDCB65-D838-4BEE-B67D-9C464FC75B1C}">
  <ds:schemaRefs>
    <ds:schemaRef ds:uri="http://schemas.microsoft.com/sharepoint/v3/contenttype/forms"/>
  </ds:schemaRefs>
</ds:datastoreItem>
</file>

<file path=customXml/itemProps2.xml><?xml version="1.0" encoding="utf-8"?>
<ds:datastoreItem xmlns:ds="http://schemas.openxmlformats.org/officeDocument/2006/customXml" ds:itemID="{304EA398-25B1-455D-952F-9A3988934D74}">
  <ds:schemaRefs>
    <ds:schemaRef ds:uri="a353ffa2-565f-4677-a096-0b6c71cadcb7"/>
    <ds:schemaRef ds:uri="ba45c925-2f2f-4480-8a75-dff28879210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636B083-8175-40AE-9E14-00CAF20953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353ffa2-565f-4677-a096-0b6c71cadcb7"/>
    <ds:schemaRef ds:uri="ba45c925-2f2f-4480-8a75-dff2887921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Pielāgots</PresentationFormat>
  <Slides>5</Slides>
  <Notes>3</Notes>
  <HiddenSlides>0</HiddenSlides>
  <ScaleCrop>false</ScaleCrop>
  <HeadingPairs>
    <vt:vector size="4" baseType="variant">
      <vt:variant>
        <vt:lpstr>Dizains</vt:lpstr>
      </vt:variant>
      <vt:variant>
        <vt:i4>1</vt:i4>
      </vt:variant>
      <vt:variant>
        <vt:lpstr>Slaidu virsraksti</vt:lpstr>
      </vt:variant>
      <vt:variant>
        <vt:i4>5</vt:i4>
      </vt:variant>
    </vt:vector>
  </HeadingPairs>
  <TitlesOfParts>
    <vt:vector size="6" baseType="lpstr">
      <vt:lpstr>Office Theme</vt:lpstr>
      <vt:lpstr>PowerPoint prezentācija</vt:lpstr>
      <vt:lpstr>PowerPoint prezentācija</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Kā izmantot Latvija.gov.lv un e- adresi ikdienā​</dc:title>
  <cp:revision>120</cp:revision>
  <dcterms:created xsi:type="dcterms:W3CDTF">2006-08-16T00:00:00Z</dcterms:created>
  <dcterms:modified xsi:type="dcterms:W3CDTF">2026-07-28T19:06:26Z</dcterms:modified>
  <dc:identifier>DAHFai2SyGQ</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0x010100144A9D383C77D34CB1E9CDE40E69A5A9</vt:lpwstr>
  </property>
  <property fmtid="{D5CDD505-2E9C-101B-9397-08002B2CF9AE}" pid="3" name="MediaServiceImageTags">
    <vt:lpwstr/>
  </property>
</Properties>
</file>