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6CFCCB-7CF3-4BB5-AABB-C29CC5598D85}" v="1" dt="2026-08-06T06:11:18.9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59" d="100"/>
          <a:sy n="59" d="100"/>
        </p:scale>
        <p:origin x="94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9537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lv-LV"/>
          </a:p>
        </p:txBody>
      </p:sp>
      <p:sp>
        <p:nvSpPr>
          <p:cNvPr id="3" name="Notes Placeholder 2"/>
          <p:cNvSpPr>
            <a:spLocks noGrp="1"/>
          </p:cNvSpPr>
          <p:nvPr>
            <p:ph type="body" sz="quarter" idx="3"/>
          </p:nvPr>
        </p:nvSpPr>
        <p:spPr/>
        <p:txBody>
          <a:bodyPr/>
          <a:lstStyle/>
          <a:p>
            <a:r>
              <a:t>[OPEN] CSP reforma nav atteikšanās no statistikas. Tā ir mūsu profesionālās statistikas kompetences paplašināšana līdz valsts datu infrastruktūras lomai.</a:t>
            </a:r>
          </a:p>
          <a:p>
            <a:endParaRPr/>
          </a:p>
          <a:p>
            <a:r>
              <a:t>[SAY] Rādīšu, kāpēc reforma bija vajadzīga, kas jau ir izdarīts, ko stratēģija nosaka līdz 2028. gadam un ko tiesiskais mandāts tagad ļauj darīt valsts pārvaldei.</a:t>
            </a:r>
          </a:p>
          <a:p>
            <a:endParaRPr/>
          </a:p>
          <a:p>
            <a:r>
              <a:t>[SAY] Noslēgumā — viens slaids par izaicinājumiem un viens par nākamajiem soļiem, par kuriem šodien varam vienoties.</a:t>
            </a:r>
          </a:p>
          <a:p>
            <a:endParaRPr/>
          </a:p>
          <a:p>
            <a:r>
              <a:t>[TIME] ~0,75 min · kopā 00:45</a:t>
            </a:r>
          </a:p>
          <a:p>
            <a:endParaRPr/>
          </a:p>
          <a:p>
            <a:r>
              <a:t>[NEXT] "Sākam ar problēmu, ko reforma risina."</a:t>
            </a:r>
          </a:p>
        </p:txBody>
      </p:sp>
      <p:sp>
        <p:nvSpPr>
          <p:cNvPr id="4" name="Slide Number Placeholder 3"/>
          <p:cNvSpPr>
            <a:spLocks noGrp="1"/>
          </p:cNvSpPr>
          <p:nvPr>
            <p:ph type="sldNum" sz="quarter" idx="5"/>
          </p:nvPr>
        </p:nvSpPr>
        <p:spPr/>
        <p:txBody>
          <a:bodyPr/>
          <a:lstStyle/>
          <a:p>
            <a:endParaRPr lang="lv-LV"/>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lv-LV"/>
          </a:p>
        </p:txBody>
      </p:sp>
      <p:sp>
        <p:nvSpPr>
          <p:cNvPr id="3" name="Notes Placeholder 2"/>
          <p:cNvSpPr>
            <a:spLocks noGrp="1"/>
          </p:cNvSpPr>
          <p:nvPr>
            <p:ph type="body" sz="quarter" idx="3"/>
          </p:nvPr>
        </p:nvSpPr>
        <p:spPr/>
        <p:txBody>
          <a:bodyPr/>
          <a:lstStyle/>
          <a:p>
            <a:r>
              <a:t>[OPEN] Tiesiskais regulējums šo lomu vairs neatstāj interpretācijai.</a:t>
            </a:r>
          </a:p>
          <a:p>
            <a:endParaRPr/>
          </a:p>
          <a:p>
            <a:r>
              <a:t>[SAY] VPIL nosaka CSP pienākumu izveidot un uzturēt drošu informācijas apstrādes vidi, tostarp personas datu apstrādei, un iestāžu pienākumu pēc CSP lūguma nodot nepieciešamo informāciju. Likums spēkā kopš šī gada 1. maija.</a:t>
            </a:r>
          </a:p>
          <a:p>
            <a:endParaRPr/>
          </a:p>
          <a:p>
            <a:r>
              <a:t>[SAY] MK noteikumi konkretizē datu iekļaušanas, apstrādes un Datu valsts inspekcijas uzraudzības kārtību.</a:t>
            </a:r>
          </a:p>
          <a:p>
            <a:endParaRPr/>
          </a:p>
          <a:p>
            <a:r>
              <a:t>[SAY] Labā puse ir tā, kas interesē jūs: vide paredzēta politiku plānošanai, ietekmes novērtējumiem, risku analīzei, pakalpojumu pilnveidei, sabiedrības informēšanai un pētniecībai.</a:t>
            </a:r>
          </a:p>
          <a:p>
            <a:endParaRPr/>
          </a:p>
          <a:p>
            <a:r>
              <a:t>[EMPHASIS] Robeža: regulējums ir pieņemts. Turpmākais darbs ir tā vienota un pārbaudāma ieviešana pakalpojuma procesos.</a:t>
            </a:r>
          </a:p>
          <a:p>
            <a:endParaRPr/>
          </a:p>
          <a:p>
            <a:r>
              <a:t>[TIME] ~1,75 min · kopā 14:00</a:t>
            </a:r>
          </a:p>
          <a:p>
            <a:endParaRPr/>
          </a:p>
          <a:p>
            <a:r>
              <a:t>[NEXT] "Kā tas praktiski izskatās kā pakalpojums?"</a:t>
            </a:r>
          </a:p>
        </p:txBody>
      </p:sp>
      <p:sp>
        <p:nvSpPr>
          <p:cNvPr id="4" name="Slide Number Placeholder 3"/>
          <p:cNvSpPr>
            <a:spLocks noGrp="1"/>
          </p:cNvSpPr>
          <p:nvPr>
            <p:ph type="sldNum" sz="quarter" idx="5"/>
          </p:nvPr>
        </p:nvSpPr>
        <p:spPr/>
        <p:txBody>
          <a:bodyPr/>
          <a:lstStyle/>
          <a:p>
            <a:endParaRPr lang="lv-LV"/>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lv-LV"/>
          </a:p>
        </p:txBody>
      </p:sp>
      <p:sp>
        <p:nvSpPr>
          <p:cNvPr id="3" name="Notes Placeholder 2"/>
          <p:cNvSpPr>
            <a:spLocks noGrp="1"/>
          </p:cNvSpPr>
          <p:nvPr>
            <p:ph type="body" sz="quarter" idx="3"/>
          </p:nvPr>
        </p:nvSpPr>
        <p:spPr/>
        <p:txBody>
          <a:bodyPr/>
          <a:lstStyle/>
          <a:p>
            <a:r>
              <a:t>[OPEN] Drošās vides vērtību nosaka nevis tehnoloģija, bet saprotams un vienots process.</a:t>
            </a:r>
          </a:p>
          <a:p>
            <a:endParaRPr/>
          </a:p>
          <a:p>
            <a:r>
              <a:t>[SAY] Pirmais solis ir iestādes atbildība: pieprasījumā jāformulē mērķis, tiesiskais pamats, datu apjoms un konkrēti lietotāji.</a:t>
            </a:r>
          </a:p>
          <a:p>
            <a:endParaRPr/>
          </a:p>
          <a:p>
            <a:r>
              <a:t>[SAY] Otrais — piekļuve: datu minimizācija, lomu pārvaldība, kopīgo pārziņu atbildība, žurnāli un uzraudzība.</a:t>
            </a:r>
          </a:p>
          <a:p>
            <a:endParaRPr/>
          </a:p>
          <a:p>
            <a:r>
              <a:t>[SAY] Trešais — analīze notiek PILS. Ārpus vides iziet rezultāts bez personas datiem.</a:t>
            </a:r>
          </a:p>
          <a:p>
            <a:endParaRPr/>
          </a:p>
          <a:p>
            <a:r>
              <a:t>[SAY] Ceturtais — rezultātam jābūt atkārtojamam un izmantojamam lēmumā. Ja rezultātu nevar atkārtot, tas nav pamats lēmumam.</a:t>
            </a:r>
          </a:p>
          <a:p>
            <a:endParaRPr/>
          </a:p>
          <a:p>
            <a:r>
              <a:t>[EMPHASIS] Uzsvars: viens process visiem, nevis atsevišķa vienošanās katrā gadījumā.</a:t>
            </a:r>
          </a:p>
          <a:p>
            <a:endParaRPr/>
          </a:p>
          <a:p>
            <a:r>
              <a:t>[TIME] ~1,75 min · kopā 15:45</a:t>
            </a:r>
          </a:p>
          <a:p>
            <a:endParaRPr/>
          </a:p>
          <a:p>
            <a:r>
              <a:t>[NEXT] "Kur mums šobrīd ir jāstrādā visvairāk — trīs jautājumi."</a:t>
            </a:r>
          </a:p>
        </p:txBody>
      </p:sp>
      <p:sp>
        <p:nvSpPr>
          <p:cNvPr id="4" name="Slide Number Placeholder 3"/>
          <p:cNvSpPr>
            <a:spLocks noGrp="1"/>
          </p:cNvSpPr>
          <p:nvPr>
            <p:ph type="sldNum" sz="quarter" idx="5"/>
          </p:nvPr>
        </p:nvSpPr>
        <p:spPr/>
        <p:txBody>
          <a:bodyPr/>
          <a:lstStyle/>
          <a:p>
            <a:endParaRPr lang="lv-LV"/>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lv-LV"/>
          </a:p>
        </p:txBody>
      </p:sp>
      <p:sp>
        <p:nvSpPr>
          <p:cNvPr id="3" name="Notes Placeholder 2"/>
          <p:cNvSpPr>
            <a:spLocks noGrp="1"/>
          </p:cNvSpPr>
          <p:nvPr>
            <p:ph type="body" sz="quarter" idx="3"/>
          </p:nvPr>
        </p:nvSpPr>
        <p:spPr/>
        <p:txBody>
          <a:bodyPr/>
          <a:lstStyle/>
          <a:p>
            <a:r>
              <a:t>[OPEN] Trīs jautājumi, kas noteiks, vai reforma nostrādās.</a:t>
            </a:r>
          </a:p>
          <a:p>
            <a:endParaRPr/>
          </a:p>
          <a:p>
            <a:r>
              <a:t>[SAY] Pirmais — metadati. Standarts un atbildīgās personas jau ir noteiktas, bet datu kopu aprakstīšana atbilstoši standartam vēl notiek un jāpabeidz līdz gada beigām.</a:t>
            </a:r>
          </a:p>
          <a:p>
            <a:endParaRPr/>
          </a:p>
          <a:p>
            <a:r>
              <a:t>[SAY] Otrais — pakalpojuma process jāievieš ikdienas darbā. Tas nav tikai CSP darbs; tas skar katru iestādi, kas datus nodod vai pieprasa.</a:t>
            </a:r>
          </a:p>
          <a:p>
            <a:endParaRPr/>
          </a:p>
          <a:p>
            <a:r>
              <a:t>[SAY] Trešais — MI iepirkumos jāvērtē visa risinājuma darbspēja: dati, integrācija, darba plūsma, audits un piegādātāja maināmība. Pretējā gadījumā iegādājamies demonstrāciju, ne pakalpojumu.</a:t>
            </a:r>
          </a:p>
          <a:p>
            <a:endParaRPr/>
          </a:p>
          <a:p>
            <a:r>
              <a:t>[TIME] ~1,5 min · kopā 17:15</a:t>
            </a:r>
          </a:p>
          <a:p>
            <a:endParaRPr/>
          </a:p>
          <a:p>
            <a:r>
              <a:t>[NEXT] "Un te ir galvenais risks, kas man liek par to runāt šodien."</a:t>
            </a:r>
          </a:p>
        </p:txBody>
      </p:sp>
      <p:sp>
        <p:nvSpPr>
          <p:cNvPr id="4" name="Slide Number Placeholder 3"/>
          <p:cNvSpPr>
            <a:spLocks noGrp="1"/>
          </p:cNvSpPr>
          <p:nvPr>
            <p:ph type="sldNum" sz="quarter" idx="5"/>
          </p:nvPr>
        </p:nvSpPr>
        <p:spPr/>
        <p:txBody>
          <a:bodyPr/>
          <a:lstStyle/>
          <a:p>
            <a:endParaRPr lang="lv-LV"/>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lv-LV"/>
          </a:p>
        </p:txBody>
      </p:sp>
      <p:sp>
        <p:nvSpPr>
          <p:cNvPr id="3" name="Notes Placeholder 2"/>
          <p:cNvSpPr>
            <a:spLocks noGrp="1"/>
          </p:cNvSpPr>
          <p:nvPr>
            <p:ph type="body" sz="quarter" idx="3"/>
          </p:nvPr>
        </p:nvSpPr>
        <p:spPr/>
        <p:txBody>
          <a:bodyPr/>
          <a:lstStyle/>
          <a:p>
            <a:r>
              <a:t>[OPEN] Šo teikumu es gribētu, lai jūs paņemat līdzi.</a:t>
            </a:r>
          </a:p>
          <a:p>
            <a:endParaRPr/>
          </a:p>
          <a:p>
            <a:r>
              <a:t>[SAY] Pirms diviem gadiem pareizā saruna bija par to, vai vispār drīkst. Tagad drīkst — un tas nozīmē, ka atbildība pārceļas uz ieviešanu.</a:t>
            </a:r>
          </a:p>
          <a:p>
            <a:endParaRPr/>
          </a:p>
          <a:p>
            <a:r>
              <a:t>[SAY] Risks ir nevienmērība: ja katra iestāde procesu ievieš savādāk, mēs iegūstam to pašu sadrumstalotību, tikai jaunā regulējuma ietvarā.</a:t>
            </a:r>
          </a:p>
          <a:p>
            <a:endParaRPr/>
          </a:p>
          <a:p>
            <a:r>
              <a:t>[EMPHASIS] [lēnāk] Regulējums ir ietvars. Vienota ieviešana ir rezultāts. [PAUZE]</a:t>
            </a:r>
          </a:p>
          <a:p>
            <a:endParaRPr/>
          </a:p>
          <a:p>
            <a:r>
              <a:t>[TIME] ~1,25 min · kopā 18:30</a:t>
            </a:r>
          </a:p>
          <a:p>
            <a:endParaRPr/>
          </a:p>
          <a:p>
            <a:r>
              <a:t>[NEXT] "Tāpēc mans priekšlikums nākamajam posmam."</a:t>
            </a:r>
          </a:p>
        </p:txBody>
      </p:sp>
      <p:sp>
        <p:nvSpPr>
          <p:cNvPr id="4" name="Slide Number Placeholder 3"/>
          <p:cNvSpPr>
            <a:spLocks noGrp="1"/>
          </p:cNvSpPr>
          <p:nvPr>
            <p:ph type="sldNum" sz="quarter" idx="5"/>
          </p:nvPr>
        </p:nvSpPr>
        <p:spPr/>
        <p:txBody>
          <a:bodyPr/>
          <a:lstStyle/>
          <a:p>
            <a:endParaRPr lang="lv-LV"/>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lv-LV"/>
          </a:p>
        </p:txBody>
      </p:sp>
      <p:sp>
        <p:nvSpPr>
          <p:cNvPr id="3" name="Notes Placeholder 2"/>
          <p:cNvSpPr>
            <a:spLocks noGrp="1"/>
          </p:cNvSpPr>
          <p:nvPr>
            <p:ph type="body" sz="quarter" idx="3"/>
          </p:nvPr>
        </p:nvSpPr>
        <p:spPr/>
        <p:txBody>
          <a:bodyPr/>
          <a:lstStyle/>
          <a:p>
            <a:r>
              <a:t>[OPEN] Četri soļi, un viens lēmums, ko lūdzu šodien apspriest.</a:t>
            </a:r>
          </a:p>
          <a:p>
            <a:endParaRPr/>
          </a:p>
          <a:p>
            <a:r>
              <a:t>[SAY] Četri soļi ir darbs, ko darām jebkurā gadījumā: pakalpojuma process, metadati, ķēdes savienošana un mērīšana.</a:t>
            </a:r>
          </a:p>
          <a:p>
            <a:endParaRPr/>
          </a:p>
          <a:p>
            <a:r>
              <a:t>[SAY] Bet katrs no tiem skar vairākas iestādes. Tāpēc lūdzu vienoties par kopīgu ceļa karti — ar termiņiem, atbildību, prioritārajiem lietojuma scenārijiem un pieņemšanas kritērijiem.</a:t>
            </a:r>
          </a:p>
          <a:p>
            <a:endParaRPr/>
          </a:p>
          <a:p>
            <a:r>
              <a:t>[ASK] "Vai varam vienoties par starpinstitucionālo ieviešanas ceļa karti šajos četros virzienos?" [PAUZE — ļaut atbildēt]</a:t>
            </a:r>
          </a:p>
          <a:p>
            <a:endParaRPr/>
          </a:p>
          <a:p>
            <a:r>
              <a:t>[CLOSE] CSP reforma ir nostiprināta stratēģijā un tiesiskajā regulējumā. Nākamais posms ir tās pilnvērtīga darbība kā valsts datu pakalpojumam.</a:t>
            </a:r>
          </a:p>
          <a:p>
            <a:endParaRPr/>
          </a:p>
          <a:p>
            <a:r>
              <a:t>[TIME] ~1,5 min · kopā 20:00</a:t>
            </a:r>
          </a:p>
          <a:p>
            <a:endParaRPr/>
          </a:p>
          <a:p>
            <a:r>
              <a:t>[Q&amp;A] Gaidāmie jautājumi:</a:t>
            </a:r>
          </a:p>
          <a:p>
            <a:endParaRPr/>
          </a:p>
          <a:p>
            <a:r>
              <a:t>[Q&amp;A] 1) "Kāpēc tieši CSP?" — VPIL 54. panta septītā daļa nosaka pienākumu; pamatā ir statistikas kvalitātes un metadatu kompetence.</a:t>
            </a:r>
          </a:p>
          <a:p>
            <a:endParaRPr/>
          </a:p>
          <a:p>
            <a:r>
              <a:t>[Q&amp;A] 2) "Ko nozīmē 76 amata vietas?" — optimizācija 2024.–2026. gadā pēc MP 5.2; resursi pārorientēti uz datu, tehnoloģiju un MI funkcijām.</a:t>
            </a:r>
          </a:p>
          <a:p>
            <a:endParaRPr/>
          </a:p>
          <a:p>
            <a:r>
              <a:t>[Q&amp;A] 3) "Vai iestādei būs pienākums nodot datus?" — jā, pēc CSP lūguma, likumā noteiktajā kārtībā; apstrāde notiek drošajā vidē DVI uzraudzībā.</a:t>
            </a:r>
          </a:p>
          <a:p>
            <a:endParaRPr/>
          </a:p>
          <a:p>
            <a:r>
              <a:t>[Q&amp;A] 4) "Kad 24 stundas būs realitāte?" — standartizētiem pieprasījumiem 2027./2028. gadā; priekšnoteikums ir pabeigti metadati.</a:t>
            </a:r>
          </a:p>
          <a:p>
            <a:endParaRPr/>
          </a:p>
          <a:p>
            <a:r>
              <a:t>[Q&amp;A] Ārpus tēmas: "Labs jautājums — pierakstīšu un atbildēšu pēc semināra."</a:t>
            </a:r>
          </a:p>
        </p:txBody>
      </p:sp>
      <p:sp>
        <p:nvSpPr>
          <p:cNvPr id="4" name="Slide Number Placeholder 3"/>
          <p:cNvSpPr>
            <a:spLocks noGrp="1"/>
          </p:cNvSpPr>
          <p:nvPr>
            <p:ph type="sldNum" sz="quarter" idx="5"/>
          </p:nvPr>
        </p:nvSpPr>
        <p:spPr/>
        <p:txBody>
          <a:bodyPr/>
          <a:lstStyle/>
          <a:p>
            <a:endParaRPr lang="lv-LV"/>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lv-LV"/>
          </a:p>
        </p:txBody>
      </p:sp>
      <p:sp>
        <p:nvSpPr>
          <p:cNvPr id="3" name="Notes Placeholder 2"/>
          <p:cNvSpPr>
            <a:spLocks noGrp="1"/>
          </p:cNvSpPr>
          <p:nvPr>
            <p:ph type="body" sz="quarter" idx="3"/>
          </p:nvPr>
        </p:nvSpPr>
        <p:spPr/>
        <p:txBody>
          <a:bodyPr/>
          <a:lstStyle/>
          <a:p>
            <a:r>
              <a:t>[OPEN] Ja jāatceras viena rinda, tā ir šī.</a:t>
            </a:r>
          </a:p>
          <a:p>
            <a:endParaRPr/>
          </a:p>
          <a:p>
            <a:r>
              <a:t>[SAY] Oficiālā statistika prasa definīciju disciplīnu, kvalitātes prasības, metadatus un neatkarību. Tieši šīs prasmes valstij vajag, lai datus varētu droši savietot un izmantot lēmumiem.</a:t>
            </a:r>
          </a:p>
          <a:p>
            <a:endParaRPr/>
          </a:p>
          <a:p>
            <a:r>
              <a:t>[SAY] Tāpēc nav runa par divām iestādēm vienā — runa ir par vienu kompetenci, kas tiek izmantota divos uzdevumos.</a:t>
            </a:r>
          </a:p>
          <a:p>
            <a:endParaRPr/>
          </a:p>
          <a:p>
            <a:r>
              <a:t>[EMPHASIS] Uzsvars: "pamats", nevis "papildus funkcija". [PAUZE]</a:t>
            </a:r>
          </a:p>
          <a:p>
            <a:endParaRPr/>
          </a:p>
          <a:p>
            <a:r>
              <a:t>[TIME] ~1,25 min · kopā 02:00</a:t>
            </a:r>
          </a:p>
          <a:p>
            <a:endParaRPr/>
          </a:p>
          <a:p>
            <a:r>
              <a:t>[NEXT] "Kāpēc tas vispār bija jāmaina — trīs sistēmiskas problēmas."</a:t>
            </a:r>
          </a:p>
        </p:txBody>
      </p:sp>
      <p:sp>
        <p:nvSpPr>
          <p:cNvPr id="4" name="Slide Number Placeholder 3"/>
          <p:cNvSpPr>
            <a:spLocks noGrp="1"/>
          </p:cNvSpPr>
          <p:nvPr>
            <p:ph type="sldNum" sz="quarter" idx="5"/>
          </p:nvPr>
        </p:nvSpPr>
        <p:spPr/>
        <p:txBody>
          <a:bodyPr/>
          <a:lstStyle/>
          <a:p>
            <a:endParaRPr lang="lv-LV"/>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lv-LV"/>
          </a:p>
        </p:txBody>
      </p:sp>
      <p:sp>
        <p:nvSpPr>
          <p:cNvPr id="3" name="Notes Placeholder 2"/>
          <p:cNvSpPr>
            <a:spLocks noGrp="1"/>
          </p:cNvSpPr>
          <p:nvPr>
            <p:ph type="body" sz="quarter" idx="3"/>
          </p:nvPr>
        </p:nvSpPr>
        <p:spPr/>
        <p:txBody>
          <a:bodyPr/>
          <a:lstStyle/>
          <a:p>
            <a:r>
              <a:t>[OPEN] Reformas sākumpunkts nav jauna sistēma, bet trīs šķēršļi, kas veidojušies gadu desmitos.</a:t>
            </a:r>
          </a:p>
          <a:p>
            <a:endParaRPr/>
          </a:p>
          <a:p>
            <a:r>
              <a:t>[SAY] Pirmais — dati un metadati veidoti dažādās sistēmās un pēc atšķirīgām prasībām. Tāpēc savietošana katru reizi sākas no nulles.</a:t>
            </a:r>
          </a:p>
          <a:p>
            <a:endParaRPr/>
          </a:p>
          <a:p>
            <a:r>
              <a:t>[SAY] Otrais — atkārtota prasīšana. Tas ir tiešs slogs uzņēmējam un tiešas izmaksas valstij.</a:t>
            </a:r>
          </a:p>
          <a:p>
            <a:endParaRPr/>
          </a:p>
          <a:p>
            <a:r>
              <a:t>[SAY] Trešais — pieprasījumi tiek risināti manuāli, ar saskaņojumiem, nevis kā standartizēts pakalpojums ar termiņu.</a:t>
            </a:r>
          </a:p>
          <a:p>
            <a:endParaRPr/>
          </a:p>
          <a:p>
            <a:r>
              <a:t>[EMPHASIS] Neviena no trim nav tehnoloģiju problēma. Tāpēc reforma vienlaikus maina atbildību, procesus, organizāciju un tehnoloģijas.</a:t>
            </a:r>
          </a:p>
          <a:p>
            <a:endParaRPr/>
          </a:p>
          <a:p>
            <a:r>
              <a:t>[TIME] ~1,5 min · kopā 03:30</a:t>
            </a:r>
          </a:p>
          <a:p>
            <a:endParaRPr/>
          </a:p>
          <a:p>
            <a:r>
              <a:t>[NEXT] "Atbilde uz šīm trim problēmām ir ielikta stratēģijas mērķos."</a:t>
            </a:r>
          </a:p>
        </p:txBody>
      </p:sp>
      <p:sp>
        <p:nvSpPr>
          <p:cNvPr id="4" name="Slide Number Placeholder 3"/>
          <p:cNvSpPr>
            <a:spLocks noGrp="1"/>
          </p:cNvSpPr>
          <p:nvPr>
            <p:ph type="sldNum" sz="quarter" idx="5"/>
          </p:nvPr>
        </p:nvSpPr>
        <p:spPr/>
        <p:txBody>
          <a:bodyPr/>
          <a:lstStyle/>
          <a:p>
            <a:endParaRPr lang="lv-LV"/>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lv-LV"/>
          </a:p>
        </p:txBody>
      </p:sp>
      <p:sp>
        <p:nvSpPr>
          <p:cNvPr id="3" name="Notes Placeholder 2"/>
          <p:cNvSpPr>
            <a:spLocks noGrp="1"/>
          </p:cNvSpPr>
          <p:nvPr>
            <p:ph type="body" sz="quarter" idx="3"/>
          </p:nvPr>
        </p:nvSpPr>
        <p:spPr/>
        <p:txBody>
          <a:bodyPr/>
          <a:lstStyle/>
          <a:p>
            <a:r>
              <a:t>[OPEN] Stratēģijā ir divi mērķi, un to attiecība ir svarīgāka par katru atsevišķi.</a:t>
            </a:r>
          </a:p>
          <a:p>
            <a:endParaRPr/>
          </a:p>
          <a:p>
            <a:r>
              <a:t>[SAY] SM 1 saglabā to, kas CSP ir vienmēr bijis pienākums — uzticama, neatkarīga oficiālā statistika.</a:t>
            </a:r>
          </a:p>
          <a:p>
            <a:endParaRPr/>
          </a:p>
          <a:p>
            <a:r>
              <a:t>[SAY] SM 2 ir jaunais: droša, integrēta un efektīva valsts datu infrastruktūra.</a:t>
            </a:r>
          </a:p>
          <a:p>
            <a:endParaRPr/>
          </a:p>
          <a:p>
            <a:r>
              <a:t>[SAY] Būtiskais ir bultas virziens: SM 2 nav iespējams bez SM 1. Bez vienotām definīcijām un metadatiem datu integrācija dod skaistus, bet nepareizus rezultātus.</a:t>
            </a:r>
          </a:p>
          <a:p>
            <a:endParaRPr/>
          </a:p>
          <a:p>
            <a:r>
              <a:t>[EMPHASIS] Tas nav divu iestāžu modelis vienā. Tā ir viena kompetence divos uzdevumos.</a:t>
            </a:r>
          </a:p>
          <a:p>
            <a:endParaRPr/>
          </a:p>
          <a:p>
            <a:r>
              <a:t>[TIME] ~1,5 min · kopā 05:00</a:t>
            </a:r>
          </a:p>
          <a:p>
            <a:endParaRPr/>
          </a:p>
          <a:p>
            <a:r>
              <a:t>[NEXT] "Stratēģijā šie mērķi ir izteikti skaitļos ar termiņu."</a:t>
            </a:r>
          </a:p>
        </p:txBody>
      </p:sp>
      <p:sp>
        <p:nvSpPr>
          <p:cNvPr id="4" name="Slide Number Placeholder 3"/>
          <p:cNvSpPr>
            <a:spLocks noGrp="1"/>
          </p:cNvSpPr>
          <p:nvPr>
            <p:ph type="sldNum" sz="quarter" idx="5"/>
          </p:nvPr>
        </p:nvSpPr>
        <p:spPr/>
        <p:txBody>
          <a:bodyPr/>
          <a:lstStyle/>
          <a:p>
            <a:endParaRPr lang="lv-LV"/>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lv-LV"/>
          </a:p>
        </p:txBody>
      </p:sp>
      <p:sp>
        <p:nvSpPr>
          <p:cNvPr id="3" name="Notes Placeholder 2"/>
          <p:cNvSpPr>
            <a:spLocks noGrp="1"/>
          </p:cNvSpPr>
          <p:nvPr>
            <p:ph type="body" sz="quarter" idx="3"/>
          </p:nvPr>
        </p:nvSpPr>
        <p:spPr/>
        <p:txBody>
          <a:bodyPr/>
          <a:lstStyle/>
          <a:p>
            <a:r>
              <a:t>[OPEN] Stratēģija nav lozungu kopums — katrs mērķis ir skaitlis ar termiņu.</a:t>
            </a:r>
          </a:p>
          <a:p>
            <a:endParaRPr/>
          </a:p>
          <a:p>
            <a:r>
              <a:t>[SAY] Pirmais: visi dati un metadati standartizētā formā drošajā vidē līdz 2028. gadam.</a:t>
            </a:r>
          </a:p>
          <a:p>
            <a:endParaRPr/>
          </a:p>
          <a:p>
            <a:r>
              <a:t>[SAY] Otrais ir tas, ko iestādes izjutīs vistiešāk — standartizēta datu pieprasījuma izpilde 24 stundās. Šodien šāds pieprasījums var aizņemt nedēļas.</a:t>
            </a:r>
          </a:p>
          <a:p>
            <a:endParaRPr/>
          </a:p>
          <a:p>
            <a:r>
              <a:t>[SAY] Trešais: visi nacionālie indikatori CSP pārziņā, lai par vienu rādītāju nebūtu divu atšķirīgu patiesību.</a:t>
            </a:r>
          </a:p>
          <a:p>
            <a:endParaRPr/>
          </a:p>
          <a:p>
            <a:r>
              <a:t>[EMPHASIS] Uzsvars uz 24 stundām. Pārējos divus tikai pieminu. [PAUZE]</a:t>
            </a:r>
          </a:p>
          <a:p>
            <a:endParaRPr/>
          </a:p>
          <a:p>
            <a:r>
              <a:t>[TIME] ~1,25 min · kopā 06:15</a:t>
            </a:r>
          </a:p>
          <a:p>
            <a:endParaRPr/>
          </a:p>
          <a:p>
            <a:r>
              <a:t>[NEXT] "Lai šos skaitļus sasniegtu, vispirms bija jāpārbūvē pati organizācija."</a:t>
            </a:r>
          </a:p>
        </p:txBody>
      </p:sp>
      <p:sp>
        <p:nvSpPr>
          <p:cNvPr id="4" name="Slide Number Placeholder 3"/>
          <p:cNvSpPr>
            <a:spLocks noGrp="1"/>
          </p:cNvSpPr>
          <p:nvPr>
            <p:ph type="sldNum" sz="quarter" idx="5"/>
          </p:nvPr>
        </p:nvSpPr>
        <p:spPr/>
        <p:txBody>
          <a:bodyPr/>
          <a:lstStyle/>
          <a:p>
            <a:endParaRPr lang="lv-LV"/>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lv-LV"/>
          </a:p>
        </p:txBody>
      </p:sp>
      <p:sp>
        <p:nvSpPr>
          <p:cNvPr id="3" name="Notes Placeholder 2"/>
          <p:cNvSpPr>
            <a:spLocks noGrp="1"/>
          </p:cNvSpPr>
          <p:nvPr>
            <p:ph type="body" sz="quarter" idx="3"/>
          </p:nvPr>
        </p:nvSpPr>
        <p:spPr/>
        <p:txBody>
          <a:bodyPr/>
          <a:lstStyle/>
          <a:p>
            <a:r>
              <a:t>[OPEN] Jaunajam uzdevumam nepietika ar jauniem projektu nosaukumiem — bija jāpārbūvē organizācija.</a:t>
            </a:r>
          </a:p>
          <a:p>
            <a:endParaRPr/>
          </a:p>
          <a:p>
            <a:r>
              <a:t>[SAY] 2024. gadā sākām strukturālo reformu: jaunas datu un tehnoloģiju vienības, pārstrukturētas funkcijas.</a:t>
            </a:r>
          </a:p>
          <a:p>
            <a:endParaRPr/>
          </a:p>
          <a:p>
            <a:r>
              <a:t>[SAY] 2025. gadā izveidojām jauno darbības modeli — mazāk dublēšanās, mazāk manuāla darba.</a:t>
            </a:r>
          </a:p>
          <a:p>
            <a:endParaRPr/>
          </a:p>
          <a:p>
            <a:r>
              <a:t>[SAY] Skaitlis 76 ir amata vietu optimizācija trīs gados. Tā nav taupīšana pati par sevi — resursi pāriet uz datu, tehnoloģiju un MI funkcijām.</a:t>
            </a:r>
          </a:p>
          <a:p>
            <a:endParaRPr/>
          </a:p>
          <a:p>
            <a:r>
              <a:t>[EMPHASIS] Galvenā doma: struktūra tiek pielāgota datu plūsmai un pakalpojumiem, nevis papīra aptauju procesam.</a:t>
            </a:r>
          </a:p>
          <a:p>
            <a:endParaRPr/>
          </a:p>
          <a:p>
            <a:r>
              <a:t>[TIME] ~1,5 min · kopā 07:45</a:t>
            </a:r>
          </a:p>
          <a:p>
            <a:endParaRPr/>
          </a:p>
          <a:p>
            <a:r>
              <a:t>[NEXT] "Bet reformas vērtībai jāparādās arī ārpus mūsu iestādes."</a:t>
            </a:r>
          </a:p>
        </p:txBody>
      </p:sp>
      <p:sp>
        <p:nvSpPr>
          <p:cNvPr id="4" name="Slide Number Placeholder 3"/>
          <p:cNvSpPr>
            <a:spLocks noGrp="1"/>
          </p:cNvSpPr>
          <p:nvPr>
            <p:ph type="sldNum" sz="quarter" idx="5"/>
          </p:nvPr>
        </p:nvSpPr>
        <p:spPr/>
        <p:txBody>
          <a:bodyPr/>
          <a:lstStyle/>
          <a:p>
            <a:endParaRPr lang="lv-LV"/>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lv-LV"/>
          </a:p>
        </p:txBody>
      </p:sp>
      <p:sp>
        <p:nvSpPr>
          <p:cNvPr id="3" name="Notes Placeholder 2"/>
          <p:cNvSpPr>
            <a:spLocks noGrp="1"/>
          </p:cNvSpPr>
          <p:nvPr>
            <p:ph type="body" sz="quarter" idx="3"/>
          </p:nvPr>
        </p:nvSpPr>
        <p:spPr/>
        <p:txBody>
          <a:bodyPr/>
          <a:lstStyle/>
          <a:p>
            <a:r>
              <a:t>[OPEN] Reforma jau dod vienu ļoti konkrētu rezultātu — valsts mazāk prasa to, ko jau zina.</a:t>
            </a:r>
          </a:p>
          <a:p>
            <a:endParaRPr/>
          </a:p>
          <a:p>
            <a:r>
              <a:t>[SAY] Vairāk nekā 4 000 uzņēmumu samazināts iesniedzamo datu apjoms. Aptuveni 9 800 stundas gadā, kas paliek uzņēmējam.</a:t>
            </a:r>
          </a:p>
          <a:p>
            <a:endParaRPr/>
          </a:p>
          <a:p>
            <a:r>
              <a:t>[SAY] Trešais skaitlis ir mērķis: no 10 000 stundu bāzes 2025. gadā uz 50 000 stundu kumulatīvu ietaupījumu 2028. gadā.</a:t>
            </a:r>
          </a:p>
          <a:p>
            <a:endParaRPr/>
          </a:p>
          <a:p>
            <a:r>
              <a:t>[EMPHASIS] Tas ir svarīgākais arguments sarunā ar uzņēmējiem: mēs neprasām vairāk datu, mēs prasām mazāk.</a:t>
            </a:r>
          </a:p>
          <a:p>
            <a:endParaRPr/>
          </a:p>
          <a:p>
            <a:r>
              <a:t>[TIME] ~1,25 min · kopā 09:00</a:t>
            </a:r>
          </a:p>
          <a:p>
            <a:endParaRPr/>
          </a:p>
          <a:p>
            <a:r>
              <a:t>[NEXT] "Aiz šiem skaitļiem ir konkrēti pasākumi, ne labi nodomi."</a:t>
            </a:r>
          </a:p>
        </p:txBody>
      </p:sp>
      <p:sp>
        <p:nvSpPr>
          <p:cNvPr id="4" name="Slide Number Placeholder 3"/>
          <p:cNvSpPr>
            <a:spLocks noGrp="1"/>
          </p:cNvSpPr>
          <p:nvPr>
            <p:ph type="sldNum" sz="quarter" idx="5"/>
          </p:nvPr>
        </p:nvSpPr>
        <p:spPr/>
        <p:txBody>
          <a:bodyPr/>
          <a:lstStyle/>
          <a:p>
            <a:endParaRPr lang="lv-LV"/>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lv-LV"/>
          </a:p>
        </p:txBody>
      </p:sp>
      <p:sp>
        <p:nvSpPr>
          <p:cNvPr id="3" name="Notes Placeholder 2"/>
          <p:cNvSpPr>
            <a:spLocks noGrp="1"/>
          </p:cNvSpPr>
          <p:nvPr>
            <p:ph type="body" sz="quarter" idx="3"/>
          </p:nvPr>
        </p:nvSpPr>
        <p:spPr/>
        <p:txBody>
          <a:bodyPr/>
          <a:lstStyle/>
          <a:p>
            <a:r>
              <a:t>[OPEN] Četri konkrēti pasākumi — tā, lai redzams, ka skaitļi nāk no darbībām.</a:t>
            </a:r>
          </a:p>
          <a:p>
            <a:endParaRPr/>
          </a:p>
          <a:p>
            <a:r>
              <a:t>[SAY] PVN deklarāciju dati aizstāj daļu apgrozījuma pārskatu — dati, ko uzņēmums jau iesniedz nodokļu vajadzībām, tiek izmantoti statistikai.</a:t>
            </a:r>
          </a:p>
          <a:p>
            <a:endParaRPr/>
          </a:p>
          <a:p>
            <a:r>
              <a:t>[SAY] Divi gada pārskati apvienoti vienā. Vēl divi reģistru pārskati plānoti atcelšanai.</a:t>
            </a:r>
          </a:p>
          <a:p>
            <a:endParaRPr/>
          </a:p>
          <a:p>
            <a:r>
              <a:t>[SAY] Pēdējā rinda ir svarīgākā: tas nav vienreizējs projekts, bet pastāvīgs darbs katrā datu vākšanas ciklā.</a:t>
            </a:r>
          </a:p>
          <a:p>
            <a:endParaRPr/>
          </a:p>
          <a:p>
            <a:r>
              <a:t>[TIME] ~1,25 min · kopā 10:15</a:t>
            </a:r>
          </a:p>
          <a:p>
            <a:endParaRPr/>
          </a:p>
          <a:p>
            <a:r>
              <a:t>[NEXT] "Nākamais posms ir savienot atsevišķos elementus vienā piegādes ķēdē."</a:t>
            </a:r>
          </a:p>
        </p:txBody>
      </p:sp>
      <p:sp>
        <p:nvSpPr>
          <p:cNvPr id="4" name="Slide Number Placeholder 3"/>
          <p:cNvSpPr>
            <a:spLocks noGrp="1"/>
          </p:cNvSpPr>
          <p:nvPr>
            <p:ph type="sldNum" sz="quarter" idx="5"/>
          </p:nvPr>
        </p:nvSpPr>
        <p:spPr/>
        <p:txBody>
          <a:bodyPr/>
          <a:lstStyle/>
          <a:p>
            <a:endParaRPr lang="lv-LV"/>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lv-LV"/>
          </a:p>
        </p:txBody>
      </p:sp>
      <p:sp>
        <p:nvSpPr>
          <p:cNvPr id="3" name="Notes Placeholder 2"/>
          <p:cNvSpPr>
            <a:spLocks noGrp="1"/>
          </p:cNvSpPr>
          <p:nvPr>
            <p:ph type="body" sz="quarter" idx="3"/>
          </p:nvPr>
        </p:nvSpPr>
        <p:spPr/>
        <p:txBody>
          <a:bodyPr/>
          <a:lstStyle/>
          <a:p>
            <a:r>
              <a:t>[OPEN] Reforma nav viena IT sistēma. Tās vērtība rodas, kad četri elementi darbojas kā viena pakalpojuma ķēde.</a:t>
            </a:r>
          </a:p>
          <a:p>
            <a:endParaRPr/>
          </a:p>
          <a:p>
            <a:r>
              <a:t>[SAY] Pirmais — datu pārvaldība. CSP metadatu standarts ir noteikts un par datu kopām ir ieceltas atbildīgās personas. Pašlaik notiek praktiskā ieviešana: datu kopu aprakstīšana atbilstoši standartam jāpabeidz līdz gada beigām.</a:t>
            </a:r>
          </a:p>
          <a:p>
            <a:endParaRPr/>
          </a:p>
          <a:p>
            <a:r>
              <a:t>[SAY] Otrais — DELTA un API: automatizēta datu vākšana un standartizēts pieprasījums, lai dati plūst, nevis tiek pārrakstīti.</a:t>
            </a:r>
          </a:p>
          <a:p>
            <a:endParaRPr/>
          </a:p>
          <a:p>
            <a:r>
              <a:t>[SAY] Trešais — PILS: kontrolēta un auditējama vide, kur identificējamus datus drīkst analizēt. Par to detalizēti runāšu pēcpusdienā.</a:t>
            </a:r>
          </a:p>
          <a:p>
            <a:endParaRPr/>
          </a:p>
          <a:p>
            <a:r>
              <a:t>[SAY] Ceturtais — MI un metodes: klasifikācija, tekstu apstrāde un atkārtoti izmantojams kods.</a:t>
            </a:r>
          </a:p>
          <a:p>
            <a:endParaRPr/>
          </a:p>
          <a:p>
            <a:r>
              <a:t>[EMPHASIS] Neviens elements neaizstāj pārējos: pārvaldība dod uzticamību, integrācija dod plūsmu, PILS dod drošu analīzi. Ja trūkst viena posma, ķēde nestrādā.</a:t>
            </a:r>
          </a:p>
          <a:p>
            <a:endParaRPr/>
          </a:p>
          <a:p>
            <a:r>
              <a:t>[TIME] ~2 min · kopā 12:15</a:t>
            </a:r>
          </a:p>
          <a:p>
            <a:endParaRPr/>
          </a:p>
          <a:p>
            <a:r>
              <a:t>[NEXT] "Šai ķēdei tagad ir arī skaidrs tiesiskais pamats."</a:t>
            </a:r>
          </a:p>
        </p:txBody>
      </p:sp>
      <p:sp>
        <p:nvSpPr>
          <p:cNvPr id="4" name="Slide Number Placeholder 3"/>
          <p:cNvSpPr>
            <a:spLocks noGrp="1"/>
          </p:cNvSpPr>
          <p:nvPr>
            <p:ph type="sldNum" sz="quarter" idx="5"/>
          </p:nvPr>
        </p:nvSpPr>
        <p:spPr/>
        <p:txBody>
          <a:bodyPr/>
          <a:lstStyle/>
          <a:p>
            <a:endParaRPr lang="lv-LV"/>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F7F8"/>
        </a:solidFill>
        <a:effectLst/>
      </p:bgPr>
    </p:bg>
    <p:spTree>
      <p:nvGrpSpPr>
        <p:cNvPr id="1" name=""/>
        <p:cNvGrpSpPr/>
        <p:nvPr/>
      </p:nvGrpSpPr>
      <p:grpSpPr>
        <a:xfrm>
          <a:off x="0" y="0"/>
          <a:ext cx="0" cy="0"/>
          <a:chOff x="0" y="0"/>
          <a:chExt cx="0" cy="0"/>
        </a:xfrm>
      </p:grpSpPr>
      <p:sp>
        <p:nvSpPr>
          <p:cNvPr id="2" name="TextBox 1"/>
          <p:cNvSpPr txBox="1"/>
          <p:nvPr/>
        </p:nvSpPr>
        <p:spPr>
          <a:xfrm>
            <a:off x="685800" y="2194560"/>
            <a:ext cx="10820095" cy="274320"/>
          </a:xfrm>
          <a:prstGeom prst="rect">
            <a:avLst/>
          </a:prstGeom>
          <a:noFill/>
        </p:spPr>
        <p:txBody>
          <a:bodyPr wrap="square" lIns="0" tIns="0" rIns="0" bIns="0" anchor="t">
            <a:spAutoFit/>
          </a:bodyPr>
          <a:lstStyle/>
          <a:p>
            <a:pPr algn="l">
              <a:lnSpc>
                <a:spcPct val="115000"/>
              </a:lnSpc>
            </a:pPr>
            <a:r>
              <a:rPr sz="1200" b="1" i="0" spc="200">
                <a:solidFill>
                  <a:srgbClr val="0190A0"/>
                </a:solidFill>
                <a:latin typeface="Segoe UI"/>
              </a:rPr>
              <a:t>VARAM SEMINĀRS „NO DATIEM LĪDZ REZULTĀTIEM” · 29.07.2026</a:t>
            </a:r>
          </a:p>
        </p:txBody>
      </p:sp>
      <p:sp>
        <p:nvSpPr>
          <p:cNvPr id="3" name="TextBox 2"/>
          <p:cNvSpPr txBox="1"/>
          <p:nvPr/>
        </p:nvSpPr>
        <p:spPr>
          <a:xfrm>
            <a:off x="685800" y="2560320"/>
            <a:ext cx="10820095" cy="1645920"/>
          </a:xfrm>
          <a:prstGeom prst="rect">
            <a:avLst/>
          </a:prstGeom>
          <a:noFill/>
        </p:spPr>
        <p:txBody>
          <a:bodyPr wrap="square" lIns="0" tIns="0" rIns="0" bIns="0" anchor="t">
            <a:spAutoFit/>
          </a:bodyPr>
          <a:lstStyle/>
          <a:p>
            <a:pPr algn="l">
              <a:lnSpc>
                <a:spcPct val="106000"/>
              </a:lnSpc>
            </a:pPr>
            <a:r>
              <a:rPr sz="4600" b="1" i="0" dirty="0" err="1">
                <a:solidFill>
                  <a:srgbClr val="103840"/>
                </a:solidFill>
                <a:latin typeface="Segoe UI Semibold"/>
              </a:rPr>
              <a:t>Stratēģija</a:t>
            </a:r>
            <a:r>
              <a:rPr sz="4600" b="1" i="0" dirty="0">
                <a:solidFill>
                  <a:srgbClr val="103840"/>
                </a:solidFill>
                <a:latin typeface="Segoe UI Semibold"/>
              </a:rPr>
              <a:t> </a:t>
            </a:r>
            <a:r>
              <a:rPr sz="4600" b="1" i="0" dirty="0">
                <a:solidFill>
                  <a:srgbClr val="0190A0"/>
                </a:solidFill>
                <a:latin typeface="Segoe UI Semibold"/>
              </a:rPr>
              <a:t>„Dati Latvijas </a:t>
            </a:r>
            <a:r>
              <a:rPr sz="4600" b="1" i="0" dirty="0" err="1">
                <a:solidFill>
                  <a:srgbClr val="0190A0"/>
                </a:solidFill>
                <a:latin typeface="Segoe UI Semibold"/>
              </a:rPr>
              <a:t>izaugsmei</a:t>
            </a:r>
            <a:r>
              <a:rPr sz="4600" b="1" i="0" dirty="0">
                <a:solidFill>
                  <a:srgbClr val="0190A0"/>
                </a:solidFill>
                <a:latin typeface="Segoe UI Semibold"/>
              </a:rPr>
              <a:t>”</a:t>
            </a:r>
          </a:p>
        </p:txBody>
      </p:sp>
      <p:sp>
        <p:nvSpPr>
          <p:cNvPr id="4" name="TextBox 3"/>
          <p:cNvSpPr txBox="1"/>
          <p:nvPr/>
        </p:nvSpPr>
        <p:spPr>
          <a:xfrm>
            <a:off x="685800" y="4114800"/>
            <a:ext cx="9448495" cy="914400"/>
          </a:xfrm>
          <a:prstGeom prst="rect">
            <a:avLst/>
          </a:prstGeom>
          <a:noFill/>
        </p:spPr>
        <p:txBody>
          <a:bodyPr wrap="square" lIns="0" tIns="0" rIns="0" bIns="0" anchor="t">
            <a:spAutoFit/>
          </a:bodyPr>
          <a:lstStyle/>
          <a:p>
            <a:pPr algn="l">
              <a:lnSpc>
                <a:spcPct val="130000"/>
              </a:lnSpc>
            </a:pPr>
            <a:r>
              <a:rPr sz="1900" b="0" i="0">
                <a:solidFill>
                  <a:srgbClr val="4D5C64"/>
                </a:solidFill>
                <a:latin typeface="Segoe UI"/>
              </a:rPr>
              <a:t>CSP reforma: no statistikas iestādes uz valsts datu infrastruktūru · 2024–2028</a:t>
            </a:r>
          </a:p>
        </p:txBody>
      </p:sp>
      <p:sp>
        <p:nvSpPr>
          <p:cNvPr id="5" name="TextBox 4"/>
          <p:cNvSpPr txBox="1"/>
          <p:nvPr/>
        </p:nvSpPr>
        <p:spPr>
          <a:xfrm>
            <a:off x="685800" y="6126480"/>
            <a:ext cx="10820095" cy="365760"/>
          </a:xfrm>
          <a:prstGeom prst="rect">
            <a:avLst/>
          </a:prstGeom>
          <a:noFill/>
        </p:spPr>
        <p:txBody>
          <a:bodyPr wrap="square" lIns="0" tIns="0" rIns="0" bIns="0" anchor="t">
            <a:spAutoFit/>
          </a:bodyPr>
          <a:lstStyle/>
          <a:p>
            <a:pPr algn="l">
              <a:lnSpc>
                <a:spcPct val="115000"/>
              </a:lnSpc>
            </a:pPr>
            <a:r>
              <a:rPr sz="1300" b="0" i="0">
                <a:solidFill>
                  <a:srgbClr val="4D5C64"/>
                </a:solidFill>
                <a:latin typeface="Segoe UI"/>
              </a:rPr>
              <a:t>Raimonds Lapiņš · CSP priekšnieks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5F7F8"/>
        </a:solidFill>
        <a:effectLst/>
      </p:bgPr>
    </p:bg>
    <p:spTree>
      <p:nvGrpSpPr>
        <p:cNvPr id="1" name=""/>
        <p:cNvGrpSpPr/>
        <p:nvPr/>
      </p:nvGrpSpPr>
      <p:grpSpPr>
        <a:xfrm>
          <a:off x="0" y="0"/>
          <a:ext cx="0" cy="0"/>
          <a:chOff x="0" y="0"/>
          <a:chExt cx="0" cy="0"/>
        </a:xfrm>
      </p:grpSpPr>
      <p:sp>
        <p:nvSpPr>
          <p:cNvPr id="2" name="TextBox 1"/>
          <p:cNvSpPr txBox="1"/>
          <p:nvPr/>
        </p:nvSpPr>
        <p:spPr>
          <a:xfrm>
            <a:off x="685800" y="603504"/>
            <a:ext cx="10820095" cy="274320"/>
          </a:xfrm>
          <a:prstGeom prst="rect">
            <a:avLst/>
          </a:prstGeom>
          <a:noFill/>
        </p:spPr>
        <p:txBody>
          <a:bodyPr wrap="square" lIns="0" tIns="0" rIns="0" bIns="0" anchor="t">
            <a:spAutoFit/>
          </a:bodyPr>
          <a:lstStyle/>
          <a:p>
            <a:pPr algn="l">
              <a:lnSpc>
                <a:spcPct val="115000"/>
              </a:lnSpc>
            </a:pPr>
            <a:r>
              <a:rPr sz="1200" b="1" i="0" spc="200">
                <a:solidFill>
                  <a:srgbClr val="0190A0"/>
                </a:solidFill>
                <a:latin typeface="Segoe UI"/>
              </a:rPr>
              <a:t>TIESISKAIS PAMATS</a:t>
            </a:r>
          </a:p>
        </p:txBody>
      </p:sp>
      <p:sp>
        <p:nvSpPr>
          <p:cNvPr id="3" name="TextBox 2"/>
          <p:cNvSpPr txBox="1"/>
          <p:nvPr/>
        </p:nvSpPr>
        <p:spPr>
          <a:xfrm>
            <a:off x="685800" y="950976"/>
            <a:ext cx="10820095" cy="832103"/>
          </a:xfrm>
          <a:prstGeom prst="rect">
            <a:avLst/>
          </a:prstGeom>
          <a:noFill/>
        </p:spPr>
        <p:txBody>
          <a:bodyPr wrap="square" lIns="0" tIns="0" rIns="0" bIns="0" anchor="t">
            <a:spAutoFit/>
          </a:bodyPr>
          <a:lstStyle/>
          <a:p>
            <a:pPr algn="l">
              <a:lnSpc>
                <a:spcPct val="108000"/>
              </a:lnSpc>
            </a:pPr>
            <a:r>
              <a:rPr sz="3000" b="1" i="0">
                <a:solidFill>
                  <a:srgbClr val="103840"/>
                </a:solidFill>
                <a:latin typeface="Segoe UI Semibold"/>
              </a:rPr>
              <a:t>Mandāts ir spēkā — runa vairs nav par to, vai drīkst</a:t>
            </a:r>
          </a:p>
        </p:txBody>
      </p:sp>
      <p:sp>
        <p:nvSpPr>
          <p:cNvPr id="4" name="Rectangle 3"/>
          <p:cNvSpPr/>
          <p:nvPr/>
        </p:nvSpPr>
        <p:spPr>
          <a:xfrm>
            <a:off x="685800" y="1828800"/>
            <a:ext cx="5227167" cy="3931920"/>
          </a:xfrm>
          <a:prstGeom prst="rect">
            <a:avLst/>
          </a:prstGeom>
          <a:solidFill>
            <a:srgbClr val="FFFFFF"/>
          </a:solidFill>
          <a:ln w="9525">
            <a:solidFill>
              <a:srgbClr val="D2E2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978408" y="2103120"/>
            <a:ext cx="4678527" cy="457200"/>
          </a:xfrm>
          <a:prstGeom prst="rect">
            <a:avLst/>
          </a:prstGeom>
          <a:noFill/>
        </p:spPr>
        <p:txBody>
          <a:bodyPr wrap="square" lIns="0" tIns="0" rIns="0" bIns="0" anchor="t">
            <a:spAutoFit/>
          </a:bodyPr>
          <a:lstStyle/>
          <a:p>
            <a:pPr algn="l">
              <a:lnSpc>
                <a:spcPct val="115000"/>
              </a:lnSpc>
            </a:pPr>
            <a:r>
              <a:rPr sz="1900" b="1" i="0">
                <a:solidFill>
                  <a:srgbClr val="103840"/>
                </a:solidFill>
                <a:latin typeface="Segoe UI Semibold"/>
              </a:rPr>
              <a:t>Ko likums nosaka</a:t>
            </a:r>
          </a:p>
        </p:txBody>
      </p:sp>
      <p:sp>
        <p:nvSpPr>
          <p:cNvPr id="6" name="Oval 5"/>
          <p:cNvSpPr/>
          <p:nvPr/>
        </p:nvSpPr>
        <p:spPr>
          <a:xfrm>
            <a:off x="996696" y="2798064"/>
            <a:ext cx="109728" cy="109728"/>
          </a:xfrm>
          <a:prstGeom prst="ellipse">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234440" y="2706624"/>
            <a:ext cx="4404207" cy="548640"/>
          </a:xfrm>
          <a:prstGeom prst="rect">
            <a:avLst/>
          </a:prstGeom>
          <a:noFill/>
        </p:spPr>
        <p:txBody>
          <a:bodyPr wrap="square" lIns="0" tIns="0" rIns="0" bIns="0" anchor="t">
            <a:spAutoFit/>
          </a:bodyPr>
          <a:lstStyle/>
          <a:p>
            <a:pPr algn="l">
              <a:lnSpc>
                <a:spcPct val="120000"/>
              </a:lnSpc>
            </a:pPr>
            <a:r>
              <a:rPr sz="1600" b="0" i="0">
                <a:solidFill>
                  <a:srgbClr val="103840"/>
                </a:solidFill>
                <a:latin typeface="Segoe UI"/>
              </a:rPr>
              <a:t>CSP izveido un uztur drošu informācijas apstrādes vidi</a:t>
            </a:r>
          </a:p>
        </p:txBody>
      </p:sp>
      <p:sp>
        <p:nvSpPr>
          <p:cNvPr id="8" name="Oval 7"/>
          <p:cNvSpPr/>
          <p:nvPr/>
        </p:nvSpPr>
        <p:spPr>
          <a:xfrm>
            <a:off x="996696" y="3310128"/>
            <a:ext cx="109728" cy="109728"/>
          </a:xfrm>
          <a:prstGeom prst="ellipse">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1234440" y="3218688"/>
            <a:ext cx="4404207" cy="548640"/>
          </a:xfrm>
          <a:prstGeom prst="rect">
            <a:avLst/>
          </a:prstGeom>
          <a:noFill/>
        </p:spPr>
        <p:txBody>
          <a:bodyPr wrap="square" lIns="0" tIns="0" rIns="0" bIns="0" anchor="t">
            <a:spAutoFit/>
          </a:bodyPr>
          <a:lstStyle/>
          <a:p>
            <a:pPr algn="l">
              <a:lnSpc>
                <a:spcPct val="120000"/>
              </a:lnSpc>
            </a:pPr>
            <a:r>
              <a:rPr sz="1600" b="0" i="0">
                <a:solidFill>
                  <a:srgbClr val="103840"/>
                </a:solidFill>
                <a:latin typeface="Segoe UI"/>
              </a:rPr>
              <a:t>Vide paredzēta arī personas datu apstrādei</a:t>
            </a:r>
          </a:p>
        </p:txBody>
      </p:sp>
      <p:sp>
        <p:nvSpPr>
          <p:cNvPr id="10" name="Oval 9"/>
          <p:cNvSpPr/>
          <p:nvPr/>
        </p:nvSpPr>
        <p:spPr>
          <a:xfrm>
            <a:off x="996696" y="3822191"/>
            <a:ext cx="109728" cy="109728"/>
          </a:xfrm>
          <a:prstGeom prst="ellipse">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1234440" y="3730752"/>
            <a:ext cx="4404207" cy="548640"/>
          </a:xfrm>
          <a:prstGeom prst="rect">
            <a:avLst/>
          </a:prstGeom>
          <a:noFill/>
        </p:spPr>
        <p:txBody>
          <a:bodyPr wrap="square" lIns="0" tIns="0" rIns="0" bIns="0" anchor="t">
            <a:spAutoFit/>
          </a:bodyPr>
          <a:lstStyle/>
          <a:p>
            <a:pPr algn="l">
              <a:lnSpc>
                <a:spcPct val="120000"/>
              </a:lnSpc>
            </a:pPr>
            <a:r>
              <a:rPr sz="1600" b="0" i="0">
                <a:solidFill>
                  <a:srgbClr val="103840"/>
                </a:solidFill>
                <a:latin typeface="Segoe UI"/>
              </a:rPr>
              <a:t>Iestādēm pēc CSP lūguma jānodod informācija</a:t>
            </a:r>
          </a:p>
        </p:txBody>
      </p:sp>
      <p:sp>
        <p:nvSpPr>
          <p:cNvPr id="12" name="Oval 11"/>
          <p:cNvSpPr/>
          <p:nvPr/>
        </p:nvSpPr>
        <p:spPr>
          <a:xfrm>
            <a:off x="996696" y="4334256"/>
            <a:ext cx="109728" cy="109728"/>
          </a:xfrm>
          <a:prstGeom prst="ellipse">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1234440" y="4242816"/>
            <a:ext cx="4404207" cy="548640"/>
          </a:xfrm>
          <a:prstGeom prst="rect">
            <a:avLst/>
          </a:prstGeom>
          <a:noFill/>
        </p:spPr>
        <p:txBody>
          <a:bodyPr wrap="square" lIns="0" tIns="0" rIns="0" bIns="0" anchor="t">
            <a:spAutoFit/>
          </a:bodyPr>
          <a:lstStyle/>
          <a:p>
            <a:pPr algn="l">
              <a:lnSpc>
                <a:spcPct val="120000"/>
              </a:lnSpc>
            </a:pPr>
            <a:r>
              <a:rPr sz="1600" b="0" i="0">
                <a:solidFill>
                  <a:srgbClr val="103840"/>
                </a:solidFill>
                <a:latin typeface="Segoe UI"/>
              </a:rPr>
              <a:t>Spēkā kopš 2026. gada 1. maija</a:t>
            </a:r>
          </a:p>
        </p:txBody>
      </p:sp>
      <p:sp>
        <p:nvSpPr>
          <p:cNvPr id="14" name="Rectangle 13"/>
          <p:cNvSpPr/>
          <p:nvPr/>
        </p:nvSpPr>
        <p:spPr>
          <a:xfrm>
            <a:off x="6278727" y="1828800"/>
            <a:ext cx="5227167" cy="3931920"/>
          </a:xfrm>
          <a:prstGeom prst="rect">
            <a:avLst/>
          </a:prstGeom>
          <a:solidFill>
            <a:srgbClr val="FFFFFF"/>
          </a:solidFill>
          <a:ln w="9525">
            <a:solidFill>
              <a:srgbClr val="D2E2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6571335" y="2103120"/>
            <a:ext cx="4678527" cy="457200"/>
          </a:xfrm>
          <a:prstGeom prst="rect">
            <a:avLst/>
          </a:prstGeom>
          <a:noFill/>
        </p:spPr>
        <p:txBody>
          <a:bodyPr wrap="square" lIns="0" tIns="0" rIns="0" bIns="0" anchor="t">
            <a:spAutoFit/>
          </a:bodyPr>
          <a:lstStyle/>
          <a:p>
            <a:pPr algn="l">
              <a:lnSpc>
                <a:spcPct val="115000"/>
              </a:lnSpc>
            </a:pPr>
            <a:r>
              <a:rPr sz="1900" b="1" i="0">
                <a:solidFill>
                  <a:srgbClr val="103840"/>
                </a:solidFill>
                <a:latin typeface="Segoe UI Semibold"/>
              </a:rPr>
              <a:t>Kam vidi drīkst izmantot</a:t>
            </a:r>
          </a:p>
        </p:txBody>
      </p:sp>
      <p:sp>
        <p:nvSpPr>
          <p:cNvPr id="16" name="Oval 15"/>
          <p:cNvSpPr/>
          <p:nvPr/>
        </p:nvSpPr>
        <p:spPr>
          <a:xfrm>
            <a:off x="6589623" y="2798064"/>
            <a:ext cx="109728" cy="109728"/>
          </a:xfrm>
          <a:prstGeom prst="ellipse">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6827367" y="2706624"/>
            <a:ext cx="4404207" cy="548640"/>
          </a:xfrm>
          <a:prstGeom prst="rect">
            <a:avLst/>
          </a:prstGeom>
          <a:noFill/>
        </p:spPr>
        <p:txBody>
          <a:bodyPr wrap="square" lIns="0" tIns="0" rIns="0" bIns="0" anchor="t">
            <a:spAutoFit/>
          </a:bodyPr>
          <a:lstStyle/>
          <a:p>
            <a:pPr algn="l">
              <a:lnSpc>
                <a:spcPct val="120000"/>
              </a:lnSpc>
            </a:pPr>
            <a:r>
              <a:rPr sz="1600" b="0" i="0">
                <a:solidFill>
                  <a:srgbClr val="103840"/>
                </a:solidFill>
                <a:latin typeface="Segoe UI"/>
              </a:rPr>
              <a:t>Politiku plānošanai visos pārvaldes līmeņos</a:t>
            </a:r>
          </a:p>
        </p:txBody>
      </p:sp>
      <p:sp>
        <p:nvSpPr>
          <p:cNvPr id="18" name="Oval 17"/>
          <p:cNvSpPr/>
          <p:nvPr/>
        </p:nvSpPr>
        <p:spPr>
          <a:xfrm>
            <a:off x="6589623" y="3310128"/>
            <a:ext cx="109728" cy="109728"/>
          </a:xfrm>
          <a:prstGeom prst="ellipse">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6827367" y="3218688"/>
            <a:ext cx="4404207" cy="548640"/>
          </a:xfrm>
          <a:prstGeom prst="rect">
            <a:avLst/>
          </a:prstGeom>
          <a:noFill/>
        </p:spPr>
        <p:txBody>
          <a:bodyPr wrap="square" lIns="0" tIns="0" rIns="0" bIns="0" anchor="t">
            <a:spAutoFit/>
          </a:bodyPr>
          <a:lstStyle/>
          <a:p>
            <a:pPr algn="l">
              <a:lnSpc>
                <a:spcPct val="120000"/>
              </a:lnSpc>
            </a:pPr>
            <a:r>
              <a:rPr sz="1600" b="0" i="0">
                <a:solidFill>
                  <a:srgbClr val="103840"/>
                </a:solidFill>
                <a:latin typeface="Segoe UI"/>
              </a:rPr>
              <a:t>Ietekmes novērtējumiem un risku analīzei</a:t>
            </a:r>
          </a:p>
        </p:txBody>
      </p:sp>
      <p:sp>
        <p:nvSpPr>
          <p:cNvPr id="20" name="Oval 19"/>
          <p:cNvSpPr/>
          <p:nvPr/>
        </p:nvSpPr>
        <p:spPr>
          <a:xfrm>
            <a:off x="6589623" y="3822191"/>
            <a:ext cx="109728" cy="109728"/>
          </a:xfrm>
          <a:prstGeom prst="ellipse">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6827367" y="3730752"/>
            <a:ext cx="4404207" cy="548640"/>
          </a:xfrm>
          <a:prstGeom prst="rect">
            <a:avLst/>
          </a:prstGeom>
          <a:noFill/>
        </p:spPr>
        <p:txBody>
          <a:bodyPr wrap="square" lIns="0" tIns="0" rIns="0" bIns="0" anchor="t">
            <a:spAutoFit/>
          </a:bodyPr>
          <a:lstStyle/>
          <a:p>
            <a:pPr algn="l">
              <a:lnSpc>
                <a:spcPct val="120000"/>
              </a:lnSpc>
            </a:pPr>
            <a:r>
              <a:rPr sz="1600" b="0" i="0">
                <a:solidFill>
                  <a:srgbClr val="103840"/>
                </a:solidFill>
                <a:latin typeface="Segoe UI"/>
              </a:rPr>
              <a:t>Pakalpojumu pilnveidei un sabiedrības informēšanai</a:t>
            </a:r>
          </a:p>
        </p:txBody>
      </p:sp>
      <p:sp>
        <p:nvSpPr>
          <p:cNvPr id="22" name="Oval 21"/>
          <p:cNvSpPr/>
          <p:nvPr/>
        </p:nvSpPr>
        <p:spPr>
          <a:xfrm>
            <a:off x="6589623" y="4334256"/>
            <a:ext cx="109728" cy="109728"/>
          </a:xfrm>
          <a:prstGeom prst="ellipse">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6827367" y="4242816"/>
            <a:ext cx="4404207" cy="548640"/>
          </a:xfrm>
          <a:prstGeom prst="rect">
            <a:avLst/>
          </a:prstGeom>
          <a:noFill/>
        </p:spPr>
        <p:txBody>
          <a:bodyPr wrap="square" lIns="0" tIns="0" rIns="0" bIns="0" anchor="t">
            <a:spAutoFit/>
          </a:bodyPr>
          <a:lstStyle/>
          <a:p>
            <a:pPr algn="l">
              <a:lnSpc>
                <a:spcPct val="120000"/>
              </a:lnSpc>
            </a:pPr>
            <a:r>
              <a:rPr sz="1600" b="0" i="0">
                <a:solidFill>
                  <a:srgbClr val="103840"/>
                </a:solidFill>
                <a:latin typeface="Segoe UI"/>
              </a:rPr>
              <a:t>Pētniecības un inovāciju projektiem</a:t>
            </a:r>
          </a:p>
        </p:txBody>
      </p:sp>
      <p:sp>
        <p:nvSpPr>
          <p:cNvPr id="24" name="TextBox 23"/>
          <p:cNvSpPr txBox="1"/>
          <p:nvPr/>
        </p:nvSpPr>
        <p:spPr>
          <a:xfrm>
            <a:off x="685800" y="5989320"/>
            <a:ext cx="10820095" cy="274320"/>
          </a:xfrm>
          <a:prstGeom prst="rect">
            <a:avLst/>
          </a:prstGeom>
          <a:noFill/>
        </p:spPr>
        <p:txBody>
          <a:bodyPr wrap="square" lIns="0" tIns="0" rIns="0" bIns="0" anchor="t">
            <a:spAutoFit/>
          </a:bodyPr>
          <a:lstStyle/>
          <a:p>
            <a:pPr algn="l">
              <a:lnSpc>
                <a:spcPct val="115000"/>
              </a:lnSpc>
            </a:pPr>
            <a:r>
              <a:rPr sz="1100" b="0" i="1">
                <a:solidFill>
                  <a:srgbClr val="4D5C64"/>
                </a:solidFill>
                <a:latin typeface="Segoe UI"/>
              </a:rPr>
              <a:t>Avots: VPIL 54. panta septītā daļa · MK noteikumi par drošās vides darbību un DVI uzraudzību</a:t>
            </a:r>
          </a:p>
        </p:txBody>
      </p:sp>
      <p:sp>
        <p:nvSpPr>
          <p:cNvPr id="25" name="TextBox 24"/>
          <p:cNvSpPr txBox="1"/>
          <p:nvPr/>
        </p:nvSpPr>
        <p:spPr>
          <a:xfrm>
            <a:off x="685800" y="6437376"/>
            <a:ext cx="8229600" cy="228600"/>
          </a:xfrm>
          <a:prstGeom prst="rect">
            <a:avLst/>
          </a:prstGeom>
          <a:noFill/>
        </p:spPr>
        <p:txBody>
          <a:bodyPr wrap="square" lIns="0" tIns="0" rIns="0" bIns="0" anchor="t">
            <a:spAutoFit/>
          </a:bodyPr>
          <a:lstStyle/>
          <a:p>
            <a:pPr algn="l">
              <a:lnSpc>
                <a:spcPct val="115000"/>
              </a:lnSpc>
            </a:pPr>
            <a:r>
              <a:rPr sz="1000" b="0" i="0">
                <a:solidFill>
                  <a:srgbClr val="4D5C64"/>
                </a:solidFill>
                <a:latin typeface="Segoe UI"/>
              </a:rPr>
              <a:t>Dati Latvijas izaugsmei · CSP stratēģija 2024–2028 · 2026</a:t>
            </a:r>
          </a:p>
        </p:txBody>
      </p:sp>
      <p:sp>
        <p:nvSpPr>
          <p:cNvPr id="26" name="TextBox 25"/>
          <p:cNvSpPr txBox="1"/>
          <p:nvPr/>
        </p:nvSpPr>
        <p:spPr>
          <a:xfrm>
            <a:off x="10317175" y="6437376"/>
            <a:ext cx="1188720" cy="228600"/>
          </a:xfrm>
          <a:prstGeom prst="rect">
            <a:avLst/>
          </a:prstGeom>
          <a:noFill/>
        </p:spPr>
        <p:txBody>
          <a:bodyPr wrap="square" lIns="0" tIns="0" rIns="0" bIns="0" anchor="t">
            <a:spAutoFit/>
          </a:bodyPr>
          <a:lstStyle/>
          <a:p>
            <a:pPr algn="r">
              <a:lnSpc>
                <a:spcPct val="115000"/>
              </a:lnSpc>
            </a:pPr>
            <a:r>
              <a:rPr sz="1000" b="0" i="0">
                <a:solidFill>
                  <a:srgbClr val="4D5C64"/>
                </a:solidFill>
                <a:latin typeface="Segoe UI"/>
              </a:rPr>
              <a:t>10 / 14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5F7F8"/>
        </a:solidFill>
        <a:effectLst/>
      </p:bgPr>
    </p:bg>
    <p:spTree>
      <p:nvGrpSpPr>
        <p:cNvPr id="1" name=""/>
        <p:cNvGrpSpPr/>
        <p:nvPr/>
      </p:nvGrpSpPr>
      <p:grpSpPr>
        <a:xfrm>
          <a:off x="0" y="0"/>
          <a:ext cx="0" cy="0"/>
          <a:chOff x="0" y="0"/>
          <a:chExt cx="0" cy="0"/>
        </a:xfrm>
      </p:grpSpPr>
      <p:sp>
        <p:nvSpPr>
          <p:cNvPr id="2" name="TextBox 1"/>
          <p:cNvSpPr txBox="1"/>
          <p:nvPr/>
        </p:nvSpPr>
        <p:spPr>
          <a:xfrm>
            <a:off x="685800" y="603504"/>
            <a:ext cx="10820095" cy="274320"/>
          </a:xfrm>
          <a:prstGeom prst="rect">
            <a:avLst/>
          </a:prstGeom>
          <a:noFill/>
        </p:spPr>
        <p:txBody>
          <a:bodyPr wrap="square" lIns="0" tIns="0" rIns="0" bIns="0" anchor="t">
            <a:spAutoFit/>
          </a:bodyPr>
          <a:lstStyle/>
          <a:p>
            <a:pPr algn="l">
              <a:lnSpc>
                <a:spcPct val="115000"/>
              </a:lnSpc>
            </a:pPr>
            <a:r>
              <a:rPr sz="1200" b="1" i="0" spc="200">
                <a:solidFill>
                  <a:srgbClr val="0190A0"/>
                </a:solidFill>
                <a:latin typeface="Segoe UI"/>
              </a:rPr>
              <a:t>PAKALPOJUMA PROCESS</a:t>
            </a:r>
          </a:p>
        </p:txBody>
      </p:sp>
      <p:sp>
        <p:nvSpPr>
          <p:cNvPr id="3" name="TextBox 2"/>
          <p:cNvSpPr txBox="1"/>
          <p:nvPr/>
        </p:nvSpPr>
        <p:spPr>
          <a:xfrm>
            <a:off x="685800" y="950976"/>
            <a:ext cx="10820095" cy="832103"/>
          </a:xfrm>
          <a:prstGeom prst="rect">
            <a:avLst/>
          </a:prstGeom>
          <a:noFill/>
        </p:spPr>
        <p:txBody>
          <a:bodyPr wrap="square" lIns="0" tIns="0" rIns="0" bIns="0" anchor="t">
            <a:spAutoFit/>
          </a:bodyPr>
          <a:lstStyle/>
          <a:p>
            <a:pPr algn="l">
              <a:lnSpc>
                <a:spcPct val="108000"/>
              </a:lnSpc>
            </a:pPr>
            <a:r>
              <a:rPr sz="3000" b="1" i="0">
                <a:solidFill>
                  <a:srgbClr val="103840"/>
                </a:solidFill>
                <a:latin typeface="Segoe UI Semibold"/>
              </a:rPr>
              <a:t>Drošā vide darbojas kā valsts datu pakalpojums — četri soļi</a:t>
            </a:r>
          </a:p>
        </p:txBody>
      </p:sp>
      <p:sp>
        <p:nvSpPr>
          <p:cNvPr id="4" name="Rectangle 3"/>
          <p:cNvSpPr/>
          <p:nvPr/>
        </p:nvSpPr>
        <p:spPr>
          <a:xfrm>
            <a:off x="758952" y="1828800"/>
            <a:ext cx="18288" cy="3749039"/>
          </a:xfrm>
          <a:prstGeom prst="rect">
            <a:avLst/>
          </a:prstGeom>
          <a:solidFill>
            <a:srgbClr val="D2E2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p:cNvSpPr/>
          <p:nvPr/>
        </p:nvSpPr>
        <p:spPr>
          <a:xfrm>
            <a:off x="685800" y="1828800"/>
            <a:ext cx="164592" cy="164592"/>
          </a:xfrm>
          <a:prstGeom prst="ellipse">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097280" y="1792224"/>
            <a:ext cx="2011680" cy="457200"/>
          </a:xfrm>
          <a:prstGeom prst="rect">
            <a:avLst/>
          </a:prstGeom>
          <a:noFill/>
        </p:spPr>
        <p:txBody>
          <a:bodyPr wrap="square" lIns="0" tIns="0" rIns="0" bIns="0" anchor="t">
            <a:spAutoFit/>
          </a:bodyPr>
          <a:lstStyle/>
          <a:p>
            <a:pPr algn="l">
              <a:lnSpc>
                <a:spcPct val="115000"/>
              </a:lnSpc>
            </a:pPr>
            <a:r>
              <a:rPr sz="1500" b="1" i="0">
                <a:solidFill>
                  <a:srgbClr val="0190A0"/>
                </a:solidFill>
                <a:latin typeface="Segoe UI"/>
              </a:rPr>
              <a:t>1 · Iestāde</a:t>
            </a:r>
          </a:p>
        </p:txBody>
      </p:sp>
      <p:sp>
        <p:nvSpPr>
          <p:cNvPr id="7" name="TextBox 6"/>
          <p:cNvSpPr txBox="1"/>
          <p:nvPr/>
        </p:nvSpPr>
        <p:spPr>
          <a:xfrm>
            <a:off x="3246120" y="1792224"/>
            <a:ext cx="8259775" cy="914400"/>
          </a:xfrm>
          <a:prstGeom prst="rect">
            <a:avLst/>
          </a:prstGeom>
          <a:noFill/>
        </p:spPr>
        <p:txBody>
          <a:bodyPr wrap="square" lIns="0" tIns="0" rIns="0" bIns="0" anchor="t">
            <a:spAutoFit/>
          </a:bodyPr>
          <a:lstStyle/>
          <a:p>
            <a:pPr algn="l">
              <a:lnSpc>
                <a:spcPct val="120000"/>
              </a:lnSpc>
            </a:pPr>
            <a:r>
              <a:rPr sz="1600" b="1" i="0">
                <a:solidFill>
                  <a:srgbClr val="0190A0"/>
                </a:solidFill>
                <a:latin typeface="Segoe UI"/>
              </a:rPr>
              <a:t>Pieprasījums</a:t>
            </a:r>
            <a:r>
              <a:rPr sz="1600" b="0" i="0">
                <a:solidFill>
                  <a:srgbClr val="103840"/>
                </a:solidFill>
                <a:latin typeface="Segoe UI"/>
              </a:rPr>
              <a:t> — mērķis, tiesiskais pamats, datu apjoms un lietotāji formulēti vienotā veidā</a:t>
            </a:r>
          </a:p>
        </p:txBody>
      </p:sp>
      <p:sp>
        <p:nvSpPr>
          <p:cNvPr id="8" name="Oval 7"/>
          <p:cNvSpPr/>
          <p:nvPr/>
        </p:nvSpPr>
        <p:spPr>
          <a:xfrm>
            <a:off x="685800" y="2743200"/>
            <a:ext cx="164592" cy="164592"/>
          </a:xfrm>
          <a:prstGeom prst="ellipse">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1097280" y="2706624"/>
            <a:ext cx="2011680" cy="457200"/>
          </a:xfrm>
          <a:prstGeom prst="rect">
            <a:avLst/>
          </a:prstGeom>
          <a:noFill/>
        </p:spPr>
        <p:txBody>
          <a:bodyPr wrap="square" lIns="0" tIns="0" rIns="0" bIns="0" anchor="t">
            <a:spAutoFit/>
          </a:bodyPr>
          <a:lstStyle/>
          <a:p>
            <a:pPr algn="l">
              <a:lnSpc>
                <a:spcPct val="115000"/>
              </a:lnSpc>
            </a:pPr>
            <a:r>
              <a:rPr sz="1500" b="1" i="0">
                <a:solidFill>
                  <a:srgbClr val="0190A0"/>
                </a:solidFill>
                <a:latin typeface="Segoe UI"/>
              </a:rPr>
              <a:t>2 · CSP un DVI</a:t>
            </a:r>
          </a:p>
        </p:txBody>
      </p:sp>
      <p:sp>
        <p:nvSpPr>
          <p:cNvPr id="10" name="TextBox 9"/>
          <p:cNvSpPr txBox="1"/>
          <p:nvPr/>
        </p:nvSpPr>
        <p:spPr>
          <a:xfrm>
            <a:off x="3246120" y="2706624"/>
            <a:ext cx="8259775" cy="914400"/>
          </a:xfrm>
          <a:prstGeom prst="rect">
            <a:avLst/>
          </a:prstGeom>
          <a:noFill/>
        </p:spPr>
        <p:txBody>
          <a:bodyPr wrap="square" lIns="0" tIns="0" rIns="0" bIns="0" anchor="t">
            <a:spAutoFit/>
          </a:bodyPr>
          <a:lstStyle/>
          <a:p>
            <a:pPr algn="l">
              <a:lnSpc>
                <a:spcPct val="120000"/>
              </a:lnSpc>
            </a:pPr>
            <a:r>
              <a:rPr sz="1600" b="1" i="0">
                <a:solidFill>
                  <a:srgbClr val="0190A0"/>
                </a:solidFill>
                <a:latin typeface="Segoe UI"/>
              </a:rPr>
              <a:t>Piekļuve</a:t>
            </a:r>
            <a:r>
              <a:rPr sz="1600" b="0" i="0">
                <a:solidFill>
                  <a:srgbClr val="103840"/>
                </a:solidFill>
                <a:latin typeface="Segoe UI"/>
              </a:rPr>
              <a:t> — datu minimizācija, lomas, kopīgo pārziņu atbildība, žurnāli un auditējama darbība</a:t>
            </a:r>
          </a:p>
        </p:txBody>
      </p:sp>
      <p:sp>
        <p:nvSpPr>
          <p:cNvPr id="11" name="Oval 10"/>
          <p:cNvSpPr/>
          <p:nvPr/>
        </p:nvSpPr>
        <p:spPr>
          <a:xfrm>
            <a:off x="685800" y="3657600"/>
            <a:ext cx="164592" cy="164592"/>
          </a:xfrm>
          <a:prstGeom prst="ellipse">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1097280" y="3621024"/>
            <a:ext cx="2011680" cy="457200"/>
          </a:xfrm>
          <a:prstGeom prst="rect">
            <a:avLst/>
          </a:prstGeom>
          <a:noFill/>
        </p:spPr>
        <p:txBody>
          <a:bodyPr wrap="square" lIns="0" tIns="0" rIns="0" bIns="0" anchor="t">
            <a:spAutoFit/>
          </a:bodyPr>
          <a:lstStyle/>
          <a:p>
            <a:pPr algn="l">
              <a:lnSpc>
                <a:spcPct val="115000"/>
              </a:lnSpc>
            </a:pPr>
            <a:r>
              <a:rPr sz="1500" b="1" i="0">
                <a:solidFill>
                  <a:srgbClr val="0190A0"/>
                </a:solidFill>
                <a:latin typeface="Segoe UI"/>
              </a:rPr>
              <a:t>3 · PILS</a:t>
            </a:r>
          </a:p>
        </p:txBody>
      </p:sp>
      <p:sp>
        <p:nvSpPr>
          <p:cNvPr id="13" name="TextBox 12"/>
          <p:cNvSpPr txBox="1"/>
          <p:nvPr/>
        </p:nvSpPr>
        <p:spPr>
          <a:xfrm>
            <a:off x="3246120" y="3621024"/>
            <a:ext cx="8259775" cy="914400"/>
          </a:xfrm>
          <a:prstGeom prst="rect">
            <a:avLst/>
          </a:prstGeom>
          <a:noFill/>
        </p:spPr>
        <p:txBody>
          <a:bodyPr wrap="square" lIns="0" tIns="0" rIns="0" bIns="0" anchor="t">
            <a:spAutoFit/>
          </a:bodyPr>
          <a:lstStyle/>
          <a:p>
            <a:pPr algn="l">
              <a:lnSpc>
                <a:spcPct val="120000"/>
              </a:lnSpc>
            </a:pPr>
            <a:r>
              <a:rPr sz="1600" b="1" i="0">
                <a:solidFill>
                  <a:srgbClr val="0190A0"/>
                </a:solidFill>
                <a:latin typeface="Segoe UI"/>
              </a:rPr>
              <a:t>Darba telpa</a:t>
            </a:r>
            <a:r>
              <a:rPr sz="1600" b="0" i="0">
                <a:solidFill>
                  <a:srgbClr val="103840"/>
                </a:solidFill>
                <a:latin typeface="Segoe UI"/>
              </a:rPr>
              <a:t> — analīze notiek kontrolētā vidē; ārā iziet rezultāts bez personas datiem</a:t>
            </a:r>
          </a:p>
        </p:txBody>
      </p:sp>
      <p:sp>
        <p:nvSpPr>
          <p:cNvPr id="14" name="Oval 13"/>
          <p:cNvSpPr/>
          <p:nvPr/>
        </p:nvSpPr>
        <p:spPr>
          <a:xfrm>
            <a:off x="685800" y="4572000"/>
            <a:ext cx="164592" cy="164592"/>
          </a:xfrm>
          <a:prstGeom prst="ellipse">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1097280" y="4535424"/>
            <a:ext cx="2011680" cy="457200"/>
          </a:xfrm>
          <a:prstGeom prst="rect">
            <a:avLst/>
          </a:prstGeom>
          <a:noFill/>
        </p:spPr>
        <p:txBody>
          <a:bodyPr wrap="square" lIns="0" tIns="0" rIns="0" bIns="0" anchor="t">
            <a:spAutoFit/>
          </a:bodyPr>
          <a:lstStyle/>
          <a:p>
            <a:pPr algn="l">
              <a:lnSpc>
                <a:spcPct val="115000"/>
              </a:lnSpc>
            </a:pPr>
            <a:r>
              <a:rPr sz="1500" b="1" i="0">
                <a:solidFill>
                  <a:srgbClr val="0190A0"/>
                </a:solidFill>
                <a:latin typeface="Segoe UI"/>
              </a:rPr>
              <a:t>4 · Lēmums</a:t>
            </a:r>
          </a:p>
        </p:txBody>
      </p:sp>
      <p:sp>
        <p:nvSpPr>
          <p:cNvPr id="16" name="TextBox 15"/>
          <p:cNvSpPr txBox="1"/>
          <p:nvPr/>
        </p:nvSpPr>
        <p:spPr>
          <a:xfrm>
            <a:off x="3246120" y="4535424"/>
            <a:ext cx="8259775" cy="914400"/>
          </a:xfrm>
          <a:prstGeom prst="rect">
            <a:avLst/>
          </a:prstGeom>
          <a:noFill/>
        </p:spPr>
        <p:txBody>
          <a:bodyPr wrap="square" lIns="0" tIns="0" rIns="0" bIns="0" anchor="t">
            <a:spAutoFit/>
          </a:bodyPr>
          <a:lstStyle/>
          <a:p>
            <a:pPr algn="l">
              <a:lnSpc>
                <a:spcPct val="120000"/>
              </a:lnSpc>
            </a:pPr>
            <a:r>
              <a:rPr sz="1600" b="1" i="0">
                <a:solidFill>
                  <a:srgbClr val="0190A0"/>
                </a:solidFill>
                <a:latin typeface="Segoe UI"/>
              </a:rPr>
              <a:t>Rezultāts</a:t>
            </a:r>
            <a:r>
              <a:rPr sz="1600" b="0" i="0">
                <a:solidFill>
                  <a:srgbClr val="103840"/>
                </a:solidFill>
                <a:latin typeface="Segoe UI"/>
              </a:rPr>
              <a:t> — pārbaudāms, atkārtojams un savlaicīgs pamats politikas vai pakalpojuma lēmumam</a:t>
            </a:r>
          </a:p>
        </p:txBody>
      </p:sp>
      <p:sp>
        <p:nvSpPr>
          <p:cNvPr id="17" name="TextBox 16"/>
          <p:cNvSpPr txBox="1"/>
          <p:nvPr/>
        </p:nvSpPr>
        <p:spPr>
          <a:xfrm>
            <a:off x="685800" y="5989320"/>
            <a:ext cx="10820095" cy="274320"/>
          </a:xfrm>
          <a:prstGeom prst="rect">
            <a:avLst/>
          </a:prstGeom>
          <a:noFill/>
        </p:spPr>
        <p:txBody>
          <a:bodyPr wrap="square" lIns="0" tIns="0" rIns="0" bIns="0" anchor="t">
            <a:spAutoFit/>
          </a:bodyPr>
          <a:lstStyle/>
          <a:p>
            <a:pPr algn="l">
              <a:lnSpc>
                <a:spcPct val="115000"/>
              </a:lnSpc>
            </a:pPr>
            <a:r>
              <a:rPr sz="1100" b="0" i="1">
                <a:solidFill>
                  <a:srgbClr val="4D5C64"/>
                </a:solidFill>
                <a:latin typeface="Segoe UI"/>
              </a:rPr>
              <a:t>Avots: VPIL 54. panta septītā daļa · MK noteikumi</a:t>
            </a:r>
          </a:p>
        </p:txBody>
      </p:sp>
      <p:sp>
        <p:nvSpPr>
          <p:cNvPr id="18" name="TextBox 17"/>
          <p:cNvSpPr txBox="1"/>
          <p:nvPr/>
        </p:nvSpPr>
        <p:spPr>
          <a:xfrm>
            <a:off x="685800" y="6437376"/>
            <a:ext cx="8229600" cy="228600"/>
          </a:xfrm>
          <a:prstGeom prst="rect">
            <a:avLst/>
          </a:prstGeom>
          <a:noFill/>
        </p:spPr>
        <p:txBody>
          <a:bodyPr wrap="square" lIns="0" tIns="0" rIns="0" bIns="0" anchor="t">
            <a:spAutoFit/>
          </a:bodyPr>
          <a:lstStyle/>
          <a:p>
            <a:pPr algn="l">
              <a:lnSpc>
                <a:spcPct val="115000"/>
              </a:lnSpc>
            </a:pPr>
            <a:r>
              <a:rPr sz="1000" b="0" i="0">
                <a:solidFill>
                  <a:srgbClr val="4D5C64"/>
                </a:solidFill>
                <a:latin typeface="Segoe UI"/>
              </a:rPr>
              <a:t>Dati Latvijas izaugsmei · CSP stratēģija 2024–2028 · 2026</a:t>
            </a:r>
          </a:p>
        </p:txBody>
      </p:sp>
      <p:sp>
        <p:nvSpPr>
          <p:cNvPr id="19" name="TextBox 18"/>
          <p:cNvSpPr txBox="1"/>
          <p:nvPr/>
        </p:nvSpPr>
        <p:spPr>
          <a:xfrm>
            <a:off x="10317175" y="6437376"/>
            <a:ext cx="1188720" cy="228600"/>
          </a:xfrm>
          <a:prstGeom prst="rect">
            <a:avLst/>
          </a:prstGeom>
          <a:noFill/>
        </p:spPr>
        <p:txBody>
          <a:bodyPr wrap="square" lIns="0" tIns="0" rIns="0" bIns="0" anchor="t">
            <a:spAutoFit/>
          </a:bodyPr>
          <a:lstStyle/>
          <a:p>
            <a:pPr algn="r">
              <a:lnSpc>
                <a:spcPct val="115000"/>
              </a:lnSpc>
            </a:pPr>
            <a:r>
              <a:rPr sz="1000" b="0" i="0">
                <a:solidFill>
                  <a:srgbClr val="4D5C64"/>
                </a:solidFill>
                <a:latin typeface="Segoe UI"/>
              </a:rPr>
              <a:t>11 / 14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5F7F8"/>
        </a:solidFill>
        <a:effectLst/>
      </p:bgPr>
    </p:bg>
    <p:spTree>
      <p:nvGrpSpPr>
        <p:cNvPr id="1" name=""/>
        <p:cNvGrpSpPr/>
        <p:nvPr/>
      </p:nvGrpSpPr>
      <p:grpSpPr>
        <a:xfrm>
          <a:off x="0" y="0"/>
          <a:ext cx="0" cy="0"/>
          <a:chOff x="0" y="0"/>
          <a:chExt cx="0" cy="0"/>
        </a:xfrm>
      </p:grpSpPr>
      <p:sp>
        <p:nvSpPr>
          <p:cNvPr id="2" name="TextBox 1"/>
          <p:cNvSpPr txBox="1"/>
          <p:nvPr/>
        </p:nvSpPr>
        <p:spPr>
          <a:xfrm>
            <a:off x="685800" y="603504"/>
            <a:ext cx="10820095" cy="274320"/>
          </a:xfrm>
          <a:prstGeom prst="rect">
            <a:avLst/>
          </a:prstGeom>
          <a:noFill/>
        </p:spPr>
        <p:txBody>
          <a:bodyPr wrap="square" lIns="0" tIns="0" rIns="0" bIns="0" anchor="t">
            <a:spAutoFit/>
          </a:bodyPr>
          <a:lstStyle/>
          <a:p>
            <a:pPr algn="l">
              <a:lnSpc>
                <a:spcPct val="115000"/>
              </a:lnSpc>
            </a:pPr>
            <a:r>
              <a:rPr sz="1200" b="1" i="0" spc="200">
                <a:solidFill>
                  <a:srgbClr val="0190A0"/>
                </a:solidFill>
                <a:latin typeface="Segoe UI"/>
              </a:rPr>
              <a:t>IEVIEŠANAS DARBA KĀRTĪBA</a:t>
            </a:r>
          </a:p>
        </p:txBody>
      </p:sp>
      <p:sp>
        <p:nvSpPr>
          <p:cNvPr id="3" name="TextBox 2"/>
          <p:cNvSpPr txBox="1"/>
          <p:nvPr/>
        </p:nvSpPr>
        <p:spPr>
          <a:xfrm>
            <a:off x="685800" y="950976"/>
            <a:ext cx="10820095" cy="832103"/>
          </a:xfrm>
          <a:prstGeom prst="rect">
            <a:avLst/>
          </a:prstGeom>
          <a:noFill/>
        </p:spPr>
        <p:txBody>
          <a:bodyPr wrap="square" lIns="0" tIns="0" rIns="0" bIns="0" anchor="t">
            <a:spAutoFit/>
          </a:bodyPr>
          <a:lstStyle/>
          <a:p>
            <a:pPr algn="l">
              <a:lnSpc>
                <a:spcPct val="108000"/>
              </a:lnSpc>
            </a:pPr>
            <a:r>
              <a:rPr sz="3000" b="1" i="0">
                <a:solidFill>
                  <a:srgbClr val="103840"/>
                </a:solidFill>
                <a:latin typeface="Segoe UI Semibold"/>
              </a:rPr>
              <a:t>Reformas īstenošanā jārisina trīs jautājumi</a:t>
            </a:r>
          </a:p>
        </p:txBody>
      </p:sp>
      <p:sp>
        <p:nvSpPr>
          <p:cNvPr id="4" name="Rectangle 3"/>
          <p:cNvSpPr/>
          <p:nvPr/>
        </p:nvSpPr>
        <p:spPr>
          <a:xfrm>
            <a:off x="704088" y="1938528"/>
            <a:ext cx="146304" cy="146304"/>
          </a:xfrm>
          <a:prstGeom prst="rect">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1069848" y="1828800"/>
            <a:ext cx="10436047" cy="841248"/>
          </a:xfrm>
          <a:prstGeom prst="rect">
            <a:avLst/>
          </a:prstGeom>
          <a:noFill/>
        </p:spPr>
        <p:txBody>
          <a:bodyPr wrap="square" lIns="0" tIns="0" rIns="0" bIns="0" anchor="t">
            <a:spAutoFit/>
          </a:bodyPr>
          <a:lstStyle/>
          <a:p>
            <a:pPr algn="l">
              <a:lnSpc>
                <a:spcPct val="125000"/>
              </a:lnSpc>
            </a:pPr>
            <a:r>
              <a:rPr sz="2100" b="1" i="0">
                <a:solidFill>
                  <a:srgbClr val="0190A0"/>
                </a:solidFill>
                <a:latin typeface="Segoe UI"/>
              </a:rPr>
              <a:t>Metadatu ieviešana</a:t>
            </a:r>
            <a:r>
              <a:rPr sz="2100" b="0" i="0">
                <a:solidFill>
                  <a:srgbClr val="103840"/>
                </a:solidFill>
                <a:latin typeface="Segoe UI"/>
              </a:rPr>
              <a:t> — standarts noteikts; datu kopu aprakstīšana jāpabeidz līdz gada beigām</a:t>
            </a:r>
          </a:p>
        </p:txBody>
      </p:sp>
      <p:sp>
        <p:nvSpPr>
          <p:cNvPr id="6" name="Rectangle 5"/>
          <p:cNvSpPr/>
          <p:nvPr/>
        </p:nvSpPr>
        <p:spPr>
          <a:xfrm>
            <a:off x="704088" y="2779776"/>
            <a:ext cx="146304" cy="146304"/>
          </a:xfrm>
          <a:prstGeom prst="rect">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69848" y="2670048"/>
            <a:ext cx="10436047" cy="841248"/>
          </a:xfrm>
          <a:prstGeom prst="rect">
            <a:avLst/>
          </a:prstGeom>
          <a:noFill/>
        </p:spPr>
        <p:txBody>
          <a:bodyPr wrap="square" lIns="0" tIns="0" rIns="0" bIns="0" anchor="t">
            <a:spAutoFit/>
          </a:bodyPr>
          <a:lstStyle/>
          <a:p>
            <a:pPr algn="l">
              <a:lnSpc>
                <a:spcPct val="125000"/>
              </a:lnSpc>
            </a:pPr>
            <a:r>
              <a:rPr sz="2100" b="1" i="0">
                <a:solidFill>
                  <a:srgbClr val="0190A0"/>
                </a:solidFill>
                <a:latin typeface="Segoe UI"/>
              </a:rPr>
              <a:t>Vienota pakalpojuma darbība</a:t>
            </a:r>
            <a:r>
              <a:rPr sz="2100" b="0" i="0">
                <a:solidFill>
                  <a:srgbClr val="103840"/>
                </a:solidFill>
                <a:latin typeface="Segoe UI"/>
              </a:rPr>
              <a:t> — MK noteikumu process jāievieš ikdienas darbā visās iestādēs</a:t>
            </a:r>
          </a:p>
        </p:txBody>
      </p:sp>
      <p:sp>
        <p:nvSpPr>
          <p:cNvPr id="8" name="Rectangle 7"/>
          <p:cNvSpPr/>
          <p:nvPr/>
        </p:nvSpPr>
        <p:spPr>
          <a:xfrm>
            <a:off x="704088" y="3621024"/>
            <a:ext cx="146304" cy="146304"/>
          </a:xfrm>
          <a:prstGeom prst="rect">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1069848" y="3511296"/>
            <a:ext cx="10436047" cy="841248"/>
          </a:xfrm>
          <a:prstGeom prst="rect">
            <a:avLst/>
          </a:prstGeom>
          <a:noFill/>
        </p:spPr>
        <p:txBody>
          <a:bodyPr wrap="square" lIns="0" tIns="0" rIns="0" bIns="0" anchor="t">
            <a:spAutoFit/>
          </a:bodyPr>
          <a:lstStyle/>
          <a:p>
            <a:pPr algn="l">
              <a:lnSpc>
                <a:spcPct val="125000"/>
              </a:lnSpc>
            </a:pPr>
            <a:r>
              <a:rPr sz="2100" b="1" i="0">
                <a:solidFill>
                  <a:srgbClr val="0190A0"/>
                </a:solidFill>
                <a:latin typeface="Segoe UI"/>
              </a:rPr>
              <a:t>Pilna MI risinājumu darbspēja</a:t>
            </a:r>
            <a:r>
              <a:rPr sz="2100" b="0" i="0">
                <a:solidFill>
                  <a:srgbClr val="103840"/>
                </a:solidFill>
                <a:latin typeface="Segoe UI"/>
              </a:rPr>
              <a:t> — iepirkumos jāvērtē arī integrācija, audits un maināmība</a:t>
            </a:r>
          </a:p>
        </p:txBody>
      </p:sp>
      <p:sp>
        <p:nvSpPr>
          <p:cNvPr id="10" name="TextBox 9"/>
          <p:cNvSpPr txBox="1"/>
          <p:nvPr/>
        </p:nvSpPr>
        <p:spPr>
          <a:xfrm>
            <a:off x="685800" y="5989320"/>
            <a:ext cx="10820095" cy="274320"/>
          </a:xfrm>
          <a:prstGeom prst="rect">
            <a:avLst/>
          </a:prstGeom>
          <a:noFill/>
        </p:spPr>
        <p:txBody>
          <a:bodyPr wrap="square" lIns="0" tIns="0" rIns="0" bIns="0" anchor="t">
            <a:spAutoFit/>
          </a:bodyPr>
          <a:lstStyle/>
          <a:p>
            <a:pPr algn="l">
              <a:lnSpc>
                <a:spcPct val="115000"/>
              </a:lnSpc>
            </a:pPr>
            <a:r>
              <a:rPr sz="1100" b="0" i="1">
                <a:solidFill>
                  <a:srgbClr val="4D5C64"/>
                </a:solidFill>
                <a:latin typeface="Segoe UI"/>
              </a:rPr>
              <a:t>Avots: CSP stratēģija · VPIL · MK noteikumi · CSP ieviešanas statuss</a:t>
            </a:r>
          </a:p>
        </p:txBody>
      </p:sp>
      <p:sp>
        <p:nvSpPr>
          <p:cNvPr id="11" name="TextBox 10"/>
          <p:cNvSpPr txBox="1"/>
          <p:nvPr/>
        </p:nvSpPr>
        <p:spPr>
          <a:xfrm>
            <a:off x="685800" y="6437376"/>
            <a:ext cx="8229600" cy="228600"/>
          </a:xfrm>
          <a:prstGeom prst="rect">
            <a:avLst/>
          </a:prstGeom>
          <a:noFill/>
        </p:spPr>
        <p:txBody>
          <a:bodyPr wrap="square" lIns="0" tIns="0" rIns="0" bIns="0" anchor="t">
            <a:spAutoFit/>
          </a:bodyPr>
          <a:lstStyle/>
          <a:p>
            <a:pPr algn="l">
              <a:lnSpc>
                <a:spcPct val="115000"/>
              </a:lnSpc>
            </a:pPr>
            <a:r>
              <a:rPr sz="1000" b="0" i="0">
                <a:solidFill>
                  <a:srgbClr val="4D5C64"/>
                </a:solidFill>
                <a:latin typeface="Segoe UI"/>
              </a:rPr>
              <a:t>Dati Latvijas izaugsmei · CSP stratēģija 2024–2028 · 2026</a:t>
            </a:r>
          </a:p>
        </p:txBody>
      </p:sp>
      <p:sp>
        <p:nvSpPr>
          <p:cNvPr id="12" name="TextBox 11"/>
          <p:cNvSpPr txBox="1"/>
          <p:nvPr/>
        </p:nvSpPr>
        <p:spPr>
          <a:xfrm>
            <a:off x="10317175" y="6437376"/>
            <a:ext cx="1188720" cy="228600"/>
          </a:xfrm>
          <a:prstGeom prst="rect">
            <a:avLst/>
          </a:prstGeom>
          <a:noFill/>
        </p:spPr>
        <p:txBody>
          <a:bodyPr wrap="square" lIns="0" tIns="0" rIns="0" bIns="0" anchor="t">
            <a:spAutoFit/>
          </a:bodyPr>
          <a:lstStyle/>
          <a:p>
            <a:pPr algn="r">
              <a:lnSpc>
                <a:spcPct val="115000"/>
              </a:lnSpc>
            </a:pPr>
            <a:r>
              <a:rPr sz="1000" b="0" i="0">
                <a:solidFill>
                  <a:srgbClr val="4D5C64"/>
                </a:solidFill>
                <a:latin typeface="Segoe UI"/>
              </a:rPr>
              <a:t>12 / 14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5F7F8"/>
        </a:solidFill>
        <a:effectLst/>
      </p:bgPr>
    </p:bg>
    <p:spTree>
      <p:nvGrpSpPr>
        <p:cNvPr id="1" name=""/>
        <p:cNvGrpSpPr/>
        <p:nvPr/>
      </p:nvGrpSpPr>
      <p:grpSpPr>
        <a:xfrm>
          <a:off x="0" y="0"/>
          <a:ext cx="0" cy="0"/>
          <a:chOff x="0" y="0"/>
          <a:chExt cx="0" cy="0"/>
        </a:xfrm>
      </p:grpSpPr>
      <p:sp>
        <p:nvSpPr>
          <p:cNvPr id="2" name="TextBox 1"/>
          <p:cNvSpPr txBox="1"/>
          <p:nvPr/>
        </p:nvSpPr>
        <p:spPr>
          <a:xfrm>
            <a:off x="685800" y="2194560"/>
            <a:ext cx="10820095" cy="274320"/>
          </a:xfrm>
          <a:prstGeom prst="rect">
            <a:avLst/>
          </a:prstGeom>
          <a:noFill/>
        </p:spPr>
        <p:txBody>
          <a:bodyPr wrap="square" lIns="0" tIns="0" rIns="0" bIns="0" anchor="t">
            <a:spAutoFit/>
          </a:bodyPr>
          <a:lstStyle/>
          <a:p>
            <a:pPr algn="l">
              <a:lnSpc>
                <a:spcPct val="115000"/>
              </a:lnSpc>
            </a:pPr>
            <a:r>
              <a:rPr sz="1200" b="1" i="0" spc="200">
                <a:solidFill>
                  <a:srgbClr val="0190A0"/>
                </a:solidFill>
                <a:latin typeface="Segoe UI"/>
              </a:rPr>
              <a:t>GALVENAIS RISKS</a:t>
            </a:r>
          </a:p>
        </p:txBody>
      </p:sp>
      <p:sp>
        <p:nvSpPr>
          <p:cNvPr id="3" name="TextBox 2"/>
          <p:cNvSpPr txBox="1"/>
          <p:nvPr/>
        </p:nvSpPr>
        <p:spPr>
          <a:xfrm>
            <a:off x="685800" y="2606040"/>
            <a:ext cx="10820095" cy="2011680"/>
          </a:xfrm>
          <a:prstGeom prst="rect">
            <a:avLst/>
          </a:prstGeom>
          <a:noFill/>
        </p:spPr>
        <p:txBody>
          <a:bodyPr wrap="square" lIns="0" tIns="0" rIns="0" bIns="0" anchor="t">
            <a:spAutoFit/>
          </a:bodyPr>
          <a:lstStyle/>
          <a:p>
            <a:pPr algn="l">
              <a:lnSpc>
                <a:spcPct val="116000"/>
              </a:lnSpc>
            </a:pPr>
            <a:r>
              <a:rPr sz="3800" b="1" i="0">
                <a:solidFill>
                  <a:srgbClr val="103840"/>
                </a:solidFill>
                <a:latin typeface="Segoe UI Semibold"/>
              </a:rPr>
              <a:t>Galvenais risks nav regulējuma trūkums, bet </a:t>
            </a:r>
            <a:r>
              <a:rPr sz="3800" b="1" i="0">
                <a:solidFill>
                  <a:srgbClr val="0190A0"/>
                </a:solidFill>
                <a:latin typeface="Segoe UI Semibold"/>
              </a:rPr>
              <a:t>nepilnīga prasību iestrāde ikdienas procesos</a:t>
            </a:r>
          </a:p>
        </p:txBody>
      </p:sp>
      <p:sp>
        <p:nvSpPr>
          <p:cNvPr id="4" name="TextBox 3"/>
          <p:cNvSpPr txBox="1"/>
          <p:nvPr/>
        </p:nvSpPr>
        <p:spPr>
          <a:xfrm>
            <a:off x="685800" y="4572000"/>
            <a:ext cx="9448495" cy="914400"/>
          </a:xfrm>
          <a:prstGeom prst="rect">
            <a:avLst/>
          </a:prstGeom>
          <a:noFill/>
        </p:spPr>
        <p:txBody>
          <a:bodyPr wrap="square" lIns="0" tIns="0" rIns="0" bIns="0" anchor="t">
            <a:spAutoFit/>
          </a:bodyPr>
          <a:lstStyle/>
          <a:p>
            <a:pPr algn="l">
              <a:lnSpc>
                <a:spcPct val="130000"/>
              </a:lnSpc>
            </a:pPr>
            <a:r>
              <a:rPr sz="1800" b="0" i="0">
                <a:solidFill>
                  <a:srgbClr val="4D5C64"/>
                </a:solidFill>
                <a:latin typeface="Segoe UI"/>
              </a:rPr>
              <a:t>Tiesiskais pamats ir. Stratēģija ir. Datu pārvaldības pamatelementi ir noteikti. Riskants ir posms starp regulējumu un ikdienas darbu.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E3940"/>
        </a:solidFill>
        <a:effectLst/>
      </p:bgPr>
    </p:bg>
    <p:spTree>
      <p:nvGrpSpPr>
        <p:cNvPr id="1" name=""/>
        <p:cNvGrpSpPr/>
        <p:nvPr/>
      </p:nvGrpSpPr>
      <p:grpSpPr>
        <a:xfrm>
          <a:off x="0" y="0"/>
          <a:ext cx="0" cy="0"/>
          <a:chOff x="0" y="0"/>
          <a:chExt cx="0" cy="0"/>
        </a:xfrm>
      </p:grpSpPr>
      <p:sp>
        <p:nvSpPr>
          <p:cNvPr id="2" name="TextBox 1"/>
          <p:cNvSpPr txBox="1"/>
          <p:nvPr/>
        </p:nvSpPr>
        <p:spPr>
          <a:xfrm>
            <a:off x="685800" y="603504"/>
            <a:ext cx="10820095" cy="274320"/>
          </a:xfrm>
          <a:prstGeom prst="rect">
            <a:avLst/>
          </a:prstGeom>
          <a:noFill/>
        </p:spPr>
        <p:txBody>
          <a:bodyPr wrap="square" lIns="0" tIns="0" rIns="0" bIns="0" anchor="t">
            <a:spAutoFit/>
          </a:bodyPr>
          <a:lstStyle/>
          <a:p>
            <a:pPr algn="l">
              <a:lnSpc>
                <a:spcPct val="115000"/>
              </a:lnSpc>
            </a:pPr>
            <a:r>
              <a:rPr sz="1200" b="1" i="0" spc="200">
                <a:solidFill>
                  <a:srgbClr val="46CDDA"/>
                </a:solidFill>
                <a:latin typeface="Segoe UI"/>
              </a:rPr>
              <a:t>NĀKAMAIS POSMS</a:t>
            </a:r>
          </a:p>
        </p:txBody>
      </p:sp>
      <p:sp>
        <p:nvSpPr>
          <p:cNvPr id="3" name="TextBox 2"/>
          <p:cNvSpPr txBox="1"/>
          <p:nvPr/>
        </p:nvSpPr>
        <p:spPr>
          <a:xfrm>
            <a:off x="685800" y="950976"/>
            <a:ext cx="10820095" cy="1280160"/>
          </a:xfrm>
          <a:prstGeom prst="rect">
            <a:avLst/>
          </a:prstGeom>
          <a:noFill/>
        </p:spPr>
        <p:txBody>
          <a:bodyPr wrap="square" lIns="0" tIns="0" rIns="0" bIns="0" anchor="t">
            <a:spAutoFit/>
          </a:bodyPr>
          <a:lstStyle/>
          <a:p>
            <a:pPr algn="l">
              <a:lnSpc>
                <a:spcPct val="108000"/>
              </a:lnSpc>
            </a:pPr>
            <a:r>
              <a:rPr sz="3600" b="1" i="0">
                <a:solidFill>
                  <a:srgbClr val="EAF7F8"/>
                </a:solidFill>
                <a:latin typeface="Segoe UI Semibold"/>
              </a:rPr>
              <a:t>Priekšlikums: vienota </a:t>
            </a:r>
            <a:r>
              <a:rPr sz="3600" b="1" i="0">
                <a:solidFill>
                  <a:srgbClr val="46CDDA"/>
                </a:solidFill>
                <a:latin typeface="Segoe UI Semibold"/>
              </a:rPr>
              <a:t>starpinstitucionāla ieviešanas ceļa karte</a:t>
            </a:r>
          </a:p>
        </p:txBody>
      </p:sp>
      <p:sp>
        <p:nvSpPr>
          <p:cNvPr id="4" name="Rectangle 3"/>
          <p:cNvSpPr/>
          <p:nvPr/>
        </p:nvSpPr>
        <p:spPr>
          <a:xfrm>
            <a:off x="685800" y="3108960"/>
            <a:ext cx="2499283" cy="2286000"/>
          </a:xfrm>
          <a:prstGeom prst="rect">
            <a:avLst/>
          </a:prstGeom>
          <a:solidFill>
            <a:srgbClr val="1652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685800" y="3108960"/>
            <a:ext cx="2499283" cy="54864"/>
          </a:xfrm>
          <a:prstGeom prst="rect">
            <a:avLst/>
          </a:prstGeom>
          <a:solidFill>
            <a:srgbClr val="46CD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941832" y="3364991"/>
            <a:ext cx="2042083" cy="457200"/>
          </a:xfrm>
          <a:prstGeom prst="rect">
            <a:avLst/>
          </a:prstGeom>
          <a:noFill/>
        </p:spPr>
        <p:txBody>
          <a:bodyPr wrap="square" lIns="0" tIns="0" rIns="0" bIns="0" anchor="t">
            <a:spAutoFit/>
          </a:bodyPr>
          <a:lstStyle/>
          <a:p>
            <a:pPr algn="l">
              <a:lnSpc>
                <a:spcPct val="115000"/>
              </a:lnSpc>
            </a:pPr>
            <a:r>
              <a:rPr sz="2200" b="1" i="0">
                <a:solidFill>
                  <a:srgbClr val="46CDDA"/>
                </a:solidFill>
                <a:latin typeface="Segoe UI Semibold"/>
              </a:rPr>
              <a:t>01</a:t>
            </a:r>
          </a:p>
        </p:txBody>
      </p:sp>
      <p:sp>
        <p:nvSpPr>
          <p:cNvPr id="7" name="TextBox 6"/>
          <p:cNvSpPr txBox="1"/>
          <p:nvPr/>
        </p:nvSpPr>
        <p:spPr>
          <a:xfrm>
            <a:off x="941832" y="3977639"/>
            <a:ext cx="2042083" cy="1280160"/>
          </a:xfrm>
          <a:prstGeom prst="rect">
            <a:avLst/>
          </a:prstGeom>
          <a:noFill/>
        </p:spPr>
        <p:txBody>
          <a:bodyPr wrap="square" lIns="0" tIns="0" rIns="0" bIns="0" anchor="t">
            <a:spAutoFit/>
          </a:bodyPr>
          <a:lstStyle/>
          <a:p>
            <a:pPr algn="l">
              <a:lnSpc>
                <a:spcPct val="125000"/>
              </a:lnSpc>
            </a:pPr>
            <a:r>
              <a:rPr sz="1500" b="0" i="0">
                <a:solidFill>
                  <a:srgbClr val="EAF7F8"/>
                </a:solidFill>
                <a:latin typeface="Segoe UI"/>
              </a:rPr>
              <a:t>Ieviest MK noteikumos noteikto drošās vides pakalpojuma procesu vienoti visās iestādēs</a:t>
            </a:r>
          </a:p>
        </p:txBody>
      </p:sp>
      <p:sp>
        <p:nvSpPr>
          <p:cNvPr id="8" name="Rectangle 7"/>
          <p:cNvSpPr/>
          <p:nvPr/>
        </p:nvSpPr>
        <p:spPr>
          <a:xfrm>
            <a:off x="3459403" y="3108960"/>
            <a:ext cx="2499283" cy="2286000"/>
          </a:xfrm>
          <a:prstGeom prst="rect">
            <a:avLst/>
          </a:prstGeom>
          <a:solidFill>
            <a:srgbClr val="1652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3459403" y="3108960"/>
            <a:ext cx="2499283" cy="54864"/>
          </a:xfrm>
          <a:prstGeom prst="rect">
            <a:avLst/>
          </a:prstGeom>
          <a:solidFill>
            <a:srgbClr val="46CD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3715435" y="3364991"/>
            <a:ext cx="2042083" cy="457200"/>
          </a:xfrm>
          <a:prstGeom prst="rect">
            <a:avLst/>
          </a:prstGeom>
          <a:noFill/>
        </p:spPr>
        <p:txBody>
          <a:bodyPr wrap="square" lIns="0" tIns="0" rIns="0" bIns="0" anchor="t">
            <a:spAutoFit/>
          </a:bodyPr>
          <a:lstStyle/>
          <a:p>
            <a:pPr algn="l">
              <a:lnSpc>
                <a:spcPct val="115000"/>
              </a:lnSpc>
            </a:pPr>
            <a:r>
              <a:rPr sz="2200" b="1" i="0">
                <a:solidFill>
                  <a:srgbClr val="46CDDA"/>
                </a:solidFill>
                <a:latin typeface="Segoe UI Semibold"/>
              </a:rPr>
              <a:t>02</a:t>
            </a:r>
          </a:p>
        </p:txBody>
      </p:sp>
      <p:sp>
        <p:nvSpPr>
          <p:cNvPr id="11" name="TextBox 10"/>
          <p:cNvSpPr txBox="1"/>
          <p:nvPr/>
        </p:nvSpPr>
        <p:spPr>
          <a:xfrm>
            <a:off x="3715435" y="3977639"/>
            <a:ext cx="2042083" cy="1280160"/>
          </a:xfrm>
          <a:prstGeom prst="rect">
            <a:avLst/>
          </a:prstGeom>
          <a:noFill/>
        </p:spPr>
        <p:txBody>
          <a:bodyPr wrap="square" lIns="0" tIns="0" rIns="0" bIns="0" anchor="t">
            <a:spAutoFit/>
          </a:bodyPr>
          <a:lstStyle/>
          <a:p>
            <a:pPr algn="l">
              <a:lnSpc>
                <a:spcPct val="125000"/>
              </a:lnSpc>
            </a:pPr>
            <a:r>
              <a:rPr sz="1500" b="0" i="0">
                <a:solidFill>
                  <a:srgbClr val="EAF7F8"/>
                </a:solidFill>
                <a:latin typeface="Segoe UI"/>
              </a:rPr>
              <a:t>Pabeigt datu kopu metadatu aprakstīšanu atbilstoši CSP standartam līdz gada beigām</a:t>
            </a:r>
          </a:p>
        </p:txBody>
      </p:sp>
      <p:sp>
        <p:nvSpPr>
          <p:cNvPr id="12" name="Rectangle 11"/>
          <p:cNvSpPr/>
          <p:nvPr/>
        </p:nvSpPr>
        <p:spPr>
          <a:xfrm>
            <a:off x="6233007" y="3108960"/>
            <a:ext cx="2499283" cy="2286000"/>
          </a:xfrm>
          <a:prstGeom prst="rect">
            <a:avLst/>
          </a:prstGeom>
          <a:solidFill>
            <a:srgbClr val="1652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6233007" y="3108960"/>
            <a:ext cx="2499283" cy="54864"/>
          </a:xfrm>
          <a:prstGeom prst="rect">
            <a:avLst/>
          </a:prstGeom>
          <a:solidFill>
            <a:srgbClr val="46CD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6489039" y="3364991"/>
            <a:ext cx="2042083" cy="457200"/>
          </a:xfrm>
          <a:prstGeom prst="rect">
            <a:avLst/>
          </a:prstGeom>
          <a:noFill/>
        </p:spPr>
        <p:txBody>
          <a:bodyPr wrap="square" lIns="0" tIns="0" rIns="0" bIns="0" anchor="t">
            <a:spAutoFit/>
          </a:bodyPr>
          <a:lstStyle/>
          <a:p>
            <a:pPr algn="l">
              <a:lnSpc>
                <a:spcPct val="115000"/>
              </a:lnSpc>
            </a:pPr>
            <a:r>
              <a:rPr sz="2200" b="1" i="0">
                <a:solidFill>
                  <a:srgbClr val="46CDDA"/>
                </a:solidFill>
                <a:latin typeface="Segoe UI Semibold"/>
              </a:rPr>
              <a:t>03</a:t>
            </a:r>
          </a:p>
        </p:txBody>
      </p:sp>
      <p:sp>
        <p:nvSpPr>
          <p:cNvPr id="15" name="TextBox 14"/>
          <p:cNvSpPr txBox="1"/>
          <p:nvPr/>
        </p:nvSpPr>
        <p:spPr>
          <a:xfrm>
            <a:off x="6489039" y="3977639"/>
            <a:ext cx="2042083" cy="1280160"/>
          </a:xfrm>
          <a:prstGeom prst="rect">
            <a:avLst/>
          </a:prstGeom>
          <a:noFill/>
        </p:spPr>
        <p:txBody>
          <a:bodyPr wrap="square" lIns="0" tIns="0" rIns="0" bIns="0" anchor="t">
            <a:spAutoFit/>
          </a:bodyPr>
          <a:lstStyle/>
          <a:p>
            <a:pPr algn="l">
              <a:lnSpc>
                <a:spcPct val="125000"/>
              </a:lnSpc>
            </a:pPr>
            <a:r>
              <a:rPr sz="1500" b="0" i="0">
                <a:solidFill>
                  <a:srgbClr val="EAF7F8"/>
                </a:solidFill>
                <a:latin typeface="Segoe UI"/>
              </a:rPr>
              <a:t>Savienot PILS, DELTA, API un pašapkalpošanos vienotā pakalpojuma ķēdē</a:t>
            </a:r>
          </a:p>
        </p:txBody>
      </p:sp>
      <p:sp>
        <p:nvSpPr>
          <p:cNvPr id="16" name="Rectangle 15"/>
          <p:cNvSpPr/>
          <p:nvPr/>
        </p:nvSpPr>
        <p:spPr>
          <a:xfrm>
            <a:off x="9006611" y="3108960"/>
            <a:ext cx="2499283" cy="2286000"/>
          </a:xfrm>
          <a:prstGeom prst="rect">
            <a:avLst/>
          </a:prstGeom>
          <a:solidFill>
            <a:srgbClr val="1652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9006611" y="3108960"/>
            <a:ext cx="2499283" cy="54864"/>
          </a:xfrm>
          <a:prstGeom prst="rect">
            <a:avLst/>
          </a:prstGeom>
          <a:solidFill>
            <a:srgbClr val="46CD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9262643" y="3364991"/>
            <a:ext cx="2042083" cy="457200"/>
          </a:xfrm>
          <a:prstGeom prst="rect">
            <a:avLst/>
          </a:prstGeom>
          <a:noFill/>
        </p:spPr>
        <p:txBody>
          <a:bodyPr wrap="square" lIns="0" tIns="0" rIns="0" bIns="0" anchor="t">
            <a:spAutoFit/>
          </a:bodyPr>
          <a:lstStyle/>
          <a:p>
            <a:pPr algn="l">
              <a:lnSpc>
                <a:spcPct val="115000"/>
              </a:lnSpc>
            </a:pPr>
            <a:r>
              <a:rPr sz="2200" b="1" i="0">
                <a:solidFill>
                  <a:srgbClr val="46CDDA"/>
                </a:solidFill>
                <a:latin typeface="Segoe UI Semibold"/>
              </a:rPr>
              <a:t>04</a:t>
            </a:r>
          </a:p>
        </p:txBody>
      </p:sp>
      <p:sp>
        <p:nvSpPr>
          <p:cNvPr id="19" name="TextBox 18"/>
          <p:cNvSpPr txBox="1"/>
          <p:nvPr/>
        </p:nvSpPr>
        <p:spPr>
          <a:xfrm>
            <a:off x="9262643" y="3977639"/>
            <a:ext cx="2042083" cy="1280160"/>
          </a:xfrm>
          <a:prstGeom prst="rect">
            <a:avLst/>
          </a:prstGeom>
          <a:noFill/>
        </p:spPr>
        <p:txBody>
          <a:bodyPr wrap="square" lIns="0" tIns="0" rIns="0" bIns="0" anchor="t">
            <a:spAutoFit/>
          </a:bodyPr>
          <a:lstStyle/>
          <a:p>
            <a:pPr algn="l">
              <a:lnSpc>
                <a:spcPct val="125000"/>
              </a:lnSpc>
            </a:pPr>
            <a:r>
              <a:rPr sz="1500" b="0" i="0">
                <a:solidFill>
                  <a:srgbClr val="EAF7F8"/>
                </a:solidFill>
                <a:latin typeface="Segoe UI"/>
              </a:rPr>
              <a:t>Mērīt rezultātu: standartizētas datu kopas, izpilde 24 stundās, kvalitāte un atkārtojamība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7F8"/>
        </a:solidFill>
        <a:effectLst/>
      </p:bgPr>
    </p:bg>
    <p:spTree>
      <p:nvGrpSpPr>
        <p:cNvPr id="1" name=""/>
        <p:cNvGrpSpPr/>
        <p:nvPr/>
      </p:nvGrpSpPr>
      <p:grpSpPr>
        <a:xfrm>
          <a:off x="0" y="0"/>
          <a:ext cx="0" cy="0"/>
          <a:chOff x="0" y="0"/>
          <a:chExt cx="0" cy="0"/>
        </a:xfrm>
      </p:grpSpPr>
      <p:sp>
        <p:nvSpPr>
          <p:cNvPr id="2" name="TextBox 1"/>
          <p:cNvSpPr txBox="1"/>
          <p:nvPr/>
        </p:nvSpPr>
        <p:spPr>
          <a:xfrm>
            <a:off x="685800" y="2194560"/>
            <a:ext cx="10820095" cy="274320"/>
          </a:xfrm>
          <a:prstGeom prst="rect">
            <a:avLst/>
          </a:prstGeom>
          <a:noFill/>
        </p:spPr>
        <p:txBody>
          <a:bodyPr wrap="square" lIns="0" tIns="0" rIns="0" bIns="0" anchor="t">
            <a:spAutoFit/>
          </a:bodyPr>
          <a:lstStyle/>
          <a:p>
            <a:pPr algn="l">
              <a:lnSpc>
                <a:spcPct val="115000"/>
              </a:lnSpc>
            </a:pPr>
            <a:r>
              <a:rPr sz="1200" b="1" i="0" spc="200">
                <a:solidFill>
                  <a:srgbClr val="0190A0"/>
                </a:solidFill>
                <a:latin typeface="Segoe UI"/>
              </a:rPr>
              <a:t>REFORMAS BŪTĪBA VIENĀ TEIKUMĀ</a:t>
            </a:r>
          </a:p>
        </p:txBody>
      </p:sp>
      <p:sp>
        <p:nvSpPr>
          <p:cNvPr id="3" name="TextBox 2"/>
          <p:cNvSpPr txBox="1"/>
          <p:nvPr/>
        </p:nvSpPr>
        <p:spPr>
          <a:xfrm>
            <a:off x="685800" y="2606040"/>
            <a:ext cx="10820095" cy="2011680"/>
          </a:xfrm>
          <a:prstGeom prst="rect">
            <a:avLst/>
          </a:prstGeom>
          <a:noFill/>
        </p:spPr>
        <p:txBody>
          <a:bodyPr wrap="square" lIns="0" tIns="0" rIns="0" bIns="0" anchor="t">
            <a:spAutoFit/>
          </a:bodyPr>
          <a:lstStyle/>
          <a:p>
            <a:pPr algn="l">
              <a:lnSpc>
                <a:spcPct val="116000"/>
              </a:lnSpc>
            </a:pPr>
            <a:r>
              <a:rPr sz="3800" b="1" i="0">
                <a:solidFill>
                  <a:srgbClr val="103840"/>
                </a:solidFill>
                <a:latin typeface="Segoe UI Semibold"/>
              </a:rPr>
              <a:t>Statistikas kvalitātes kompetence kļūst par </a:t>
            </a:r>
            <a:r>
              <a:rPr sz="3800" b="1" i="0">
                <a:solidFill>
                  <a:srgbClr val="0190A0"/>
                </a:solidFill>
                <a:latin typeface="Segoe UI Semibold"/>
              </a:rPr>
              <a:t>pamatu valsts datu pakalpojumiem</a:t>
            </a:r>
          </a:p>
        </p:txBody>
      </p:sp>
      <p:sp>
        <p:nvSpPr>
          <p:cNvPr id="4" name="TextBox 3"/>
          <p:cNvSpPr txBox="1"/>
          <p:nvPr/>
        </p:nvSpPr>
        <p:spPr>
          <a:xfrm>
            <a:off x="685800" y="4572000"/>
            <a:ext cx="9448495" cy="914400"/>
          </a:xfrm>
          <a:prstGeom prst="rect">
            <a:avLst/>
          </a:prstGeom>
          <a:noFill/>
        </p:spPr>
        <p:txBody>
          <a:bodyPr wrap="square" lIns="0" tIns="0" rIns="0" bIns="0" anchor="t">
            <a:spAutoFit/>
          </a:bodyPr>
          <a:lstStyle/>
          <a:p>
            <a:pPr algn="l">
              <a:lnSpc>
                <a:spcPct val="130000"/>
              </a:lnSpc>
            </a:pPr>
            <a:r>
              <a:rPr sz="1800" b="0" i="0">
                <a:solidFill>
                  <a:srgbClr val="4D5C64"/>
                </a:solidFill>
                <a:latin typeface="Segoe UI"/>
              </a:rPr>
              <a:t>Reforma nemaina to, ko CSP dara labi. Tā pievieno otru uzdevumu: droša, integrēta un efektīva valsts datu infrastruktūra visai pārvaldei.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F7F8"/>
        </a:solidFill>
        <a:effectLst/>
      </p:bgPr>
    </p:bg>
    <p:spTree>
      <p:nvGrpSpPr>
        <p:cNvPr id="1" name=""/>
        <p:cNvGrpSpPr/>
        <p:nvPr/>
      </p:nvGrpSpPr>
      <p:grpSpPr>
        <a:xfrm>
          <a:off x="0" y="0"/>
          <a:ext cx="0" cy="0"/>
          <a:chOff x="0" y="0"/>
          <a:chExt cx="0" cy="0"/>
        </a:xfrm>
      </p:grpSpPr>
      <p:sp>
        <p:nvSpPr>
          <p:cNvPr id="2" name="TextBox 1"/>
          <p:cNvSpPr txBox="1"/>
          <p:nvPr/>
        </p:nvSpPr>
        <p:spPr>
          <a:xfrm>
            <a:off x="685800" y="603504"/>
            <a:ext cx="10820095" cy="274320"/>
          </a:xfrm>
          <a:prstGeom prst="rect">
            <a:avLst/>
          </a:prstGeom>
          <a:noFill/>
        </p:spPr>
        <p:txBody>
          <a:bodyPr wrap="square" lIns="0" tIns="0" rIns="0" bIns="0" anchor="t">
            <a:spAutoFit/>
          </a:bodyPr>
          <a:lstStyle/>
          <a:p>
            <a:pPr algn="l">
              <a:lnSpc>
                <a:spcPct val="115000"/>
              </a:lnSpc>
            </a:pPr>
            <a:r>
              <a:rPr sz="1200" b="1" i="0" spc="200">
                <a:solidFill>
                  <a:srgbClr val="0190A0"/>
                </a:solidFill>
                <a:latin typeface="Segoe UI"/>
              </a:rPr>
              <a:t>SĀKUMPUNKTS</a:t>
            </a:r>
          </a:p>
        </p:txBody>
      </p:sp>
      <p:sp>
        <p:nvSpPr>
          <p:cNvPr id="3" name="TextBox 2"/>
          <p:cNvSpPr txBox="1"/>
          <p:nvPr/>
        </p:nvSpPr>
        <p:spPr>
          <a:xfrm>
            <a:off x="685800" y="950976"/>
            <a:ext cx="10820095" cy="832103"/>
          </a:xfrm>
          <a:prstGeom prst="rect">
            <a:avLst/>
          </a:prstGeom>
          <a:noFill/>
        </p:spPr>
        <p:txBody>
          <a:bodyPr wrap="square" lIns="0" tIns="0" rIns="0" bIns="0" anchor="t">
            <a:spAutoFit/>
          </a:bodyPr>
          <a:lstStyle/>
          <a:p>
            <a:pPr algn="l">
              <a:lnSpc>
                <a:spcPct val="108000"/>
              </a:lnSpc>
            </a:pPr>
            <a:r>
              <a:rPr sz="3000" b="1" i="0">
                <a:solidFill>
                  <a:srgbClr val="103840"/>
                </a:solidFill>
                <a:latin typeface="Segoe UI Semibold"/>
              </a:rPr>
              <a:t>Reforma risina trīs vēsturiski izveidojušās problēmas</a:t>
            </a:r>
          </a:p>
        </p:txBody>
      </p:sp>
      <p:sp>
        <p:nvSpPr>
          <p:cNvPr id="4" name="Rectangle 3"/>
          <p:cNvSpPr/>
          <p:nvPr/>
        </p:nvSpPr>
        <p:spPr>
          <a:xfrm>
            <a:off x="704088" y="1938528"/>
            <a:ext cx="146304" cy="146304"/>
          </a:xfrm>
          <a:prstGeom prst="rect">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1069848" y="1828800"/>
            <a:ext cx="10436047" cy="841248"/>
          </a:xfrm>
          <a:prstGeom prst="rect">
            <a:avLst/>
          </a:prstGeom>
          <a:noFill/>
        </p:spPr>
        <p:txBody>
          <a:bodyPr wrap="square" lIns="0" tIns="0" rIns="0" bIns="0" anchor="t">
            <a:spAutoFit/>
          </a:bodyPr>
          <a:lstStyle/>
          <a:p>
            <a:pPr algn="l">
              <a:lnSpc>
                <a:spcPct val="125000"/>
              </a:lnSpc>
            </a:pPr>
            <a:r>
              <a:rPr sz="2100" b="1" i="0">
                <a:solidFill>
                  <a:srgbClr val="0190A0"/>
                </a:solidFill>
                <a:latin typeface="Segoe UI"/>
              </a:rPr>
              <a:t>Sadrumstaloti dati</a:t>
            </a:r>
            <a:r>
              <a:rPr sz="2100" b="0" i="0">
                <a:solidFill>
                  <a:srgbClr val="103840"/>
                </a:solidFill>
                <a:latin typeface="Segoe UI"/>
              </a:rPr>
              <a:t> — atsevišķas sistēmas, atšķirīgas definīcijas, kvalitātes prasības un piekļuves kārtība</a:t>
            </a:r>
          </a:p>
        </p:txBody>
      </p:sp>
      <p:sp>
        <p:nvSpPr>
          <p:cNvPr id="6" name="Rectangle 5"/>
          <p:cNvSpPr/>
          <p:nvPr/>
        </p:nvSpPr>
        <p:spPr>
          <a:xfrm>
            <a:off x="704088" y="2779776"/>
            <a:ext cx="146304" cy="146304"/>
          </a:xfrm>
          <a:prstGeom prst="rect">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69848" y="2670048"/>
            <a:ext cx="10436047" cy="841248"/>
          </a:xfrm>
          <a:prstGeom prst="rect">
            <a:avLst/>
          </a:prstGeom>
          <a:noFill/>
        </p:spPr>
        <p:txBody>
          <a:bodyPr wrap="square" lIns="0" tIns="0" rIns="0" bIns="0" anchor="t">
            <a:spAutoFit/>
          </a:bodyPr>
          <a:lstStyle/>
          <a:p>
            <a:pPr algn="l">
              <a:lnSpc>
                <a:spcPct val="125000"/>
              </a:lnSpc>
            </a:pPr>
            <a:r>
              <a:rPr sz="2100" b="1" i="0">
                <a:solidFill>
                  <a:srgbClr val="0190A0"/>
                </a:solidFill>
                <a:latin typeface="Segoe UI"/>
              </a:rPr>
              <a:t>Atkārtota datu iesniegšana</a:t>
            </a:r>
            <a:r>
              <a:rPr sz="2100" b="0" i="0">
                <a:solidFill>
                  <a:srgbClr val="103840"/>
                </a:solidFill>
                <a:latin typeface="Segoe UI"/>
              </a:rPr>
              <a:t> — iestādes un uzņēmumi sagatavo datus, kurus valsts jau glabā</a:t>
            </a:r>
          </a:p>
        </p:txBody>
      </p:sp>
      <p:sp>
        <p:nvSpPr>
          <p:cNvPr id="8" name="Rectangle 7"/>
          <p:cNvSpPr/>
          <p:nvPr/>
        </p:nvSpPr>
        <p:spPr>
          <a:xfrm>
            <a:off x="704088" y="3621024"/>
            <a:ext cx="146304" cy="146304"/>
          </a:xfrm>
          <a:prstGeom prst="rect">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1069848" y="3511296"/>
            <a:ext cx="10436047" cy="841248"/>
          </a:xfrm>
          <a:prstGeom prst="rect">
            <a:avLst/>
          </a:prstGeom>
          <a:noFill/>
        </p:spPr>
        <p:txBody>
          <a:bodyPr wrap="square" lIns="0" tIns="0" rIns="0" bIns="0" anchor="t">
            <a:spAutoFit/>
          </a:bodyPr>
          <a:lstStyle/>
          <a:p>
            <a:pPr algn="l">
              <a:lnSpc>
                <a:spcPct val="125000"/>
              </a:lnSpc>
            </a:pPr>
            <a:r>
              <a:rPr sz="2100" b="1" i="0">
                <a:solidFill>
                  <a:srgbClr val="0190A0"/>
                </a:solidFill>
                <a:latin typeface="Segoe UI"/>
              </a:rPr>
              <a:t>Manuāli pieprasījumu procesi</a:t>
            </a:r>
            <a:r>
              <a:rPr sz="2100" b="0" i="0">
                <a:solidFill>
                  <a:srgbClr val="103840"/>
                </a:solidFill>
                <a:latin typeface="Segoe UI"/>
              </a:rPr>
              <a:t> — sarežģīti pieprasījumi risināti kā atsevišķi projekti, nevis pakalpojums</a:t>
            </a:r>
          </a:p>
        </p:txBody>
      </p:sp>
      <p:sp>
        <p:nvSpPr>
          <p:cNvPr id="10" name="TextBox 9"/>
          <p:cNvSpPr txBox="1"/>
          <p:nvPr/>
        </p:nvSpPr>
        <p:spPr>
          <a:xfrm>
            <a:off x="685800" y="5989320"/>
            <a:ext cx="10820095" cy="274320"/>
          </a:xfrm>
          <a:prstGeom prst="rect">
            <a:avLst/>
          </a:prstGeom>
          <a:noFill/>
        </p:spPr>
        <p:txBody>
          <a:bodyPr wrap="square" lIns="0" tIns="0" rIns="0" bIns="0" anchor="t">
            <a:spAutoFit/>
          </a:bodyPr>
          <a:lstStyle/>
          <a:p>
            <a:pPr algn="l">
              <a:lnSpc>
                <a:spcPct val="115000"/>
              </a:lnSpc>
            </a:pPr>
            <a:r>
              <a:rPr sz="1100" b="0" i="1">
                <a:solidFill>
                  <a:srgbClr val="4D5C64"/>
                </a:solidFill>
                <a:latin typeface="Segoe UI"/>
              </a:rPr>
              <a:t>Avots: CSP darbības stratēģija 2024–2028</a:t>
            </a:r>
          </a:p>
        </p:txBody>
      </p:sp>
      <p:sp>
        <p:nvSpPr>
          <p:cNvPr id="11" name="TextBox 10"/>
          <p:cNvSpPr txBox="1"/>
          <p:nvPr/>
        </p:nvSpPr>
        <p:spPr>
          <a:xfrm>
            <a:off x="685800" y="6437376"/>
            <a:ext cx="8229600" cy="228600"/>
          </a:xfrm>
          <a:prstGeom prst="rect">
            <a:avLst/>
          </a:prstGeom>
          <a:noFill/>
        </p:spPr>
        <p:txBody>
          <a:bodyPr wrap="square" lIns="0" tIns="0" rIns="0" bIns="0" anchor="t">
            <a:spAutoFit/>
          </a:bodyPr>
          <a:lstStyle/>
          <a:p>
            <a:pPr algn="l">
              <a:lnSpc>
                <a:spcPct val="115000"/>
              </a:lnSpc>
            </a:pPr>
            <a:r>
              <a:rPr sz="1000" b="0" i="0">
                <a:solidFill>
                  <a:srgbClr val="4D5C64"/>
                </a:solidFill>
                <a:latin typeface="Segoe UI"/>
              </a:rPr>
              <a:t>Dati Latvijas izaugsmei · CSP stratēģija 2024–2028 · 2026</a:t>
            </a:r>
          </a:p>
        </p:txBody>
      </p:sp>
      <p:sp>
        <p:nvSpPr>
          <p:cNvPr id="12" name="TextBox 11"/>
          <p:cNvSpPr txBox="1"/>
          <p:nvPr/>
        </p:nvSpPr>
        <p:spPr>
          <a:xfrm>
            <a:off x="10317175" y="6437376"/>
            <a:ext cx="1188720" cy="228600"/>
          </a:xfrm>
          <a:prstGeom prst="rect">
            <a:avLst/>
          </a:prstGeom>
          <a:noFill/>
        </p:spPr>
        <p:txBody>
          <a:bodyPr wrap="square" lIns="0" tIns="0" rIns="0" bIns="0" anchor="t">
            <a:spAutoFit/>
          </a:bodyPr>
          <a:lstStyle/>
          <a:p>
            <a:pPr algn="r">
              <a:lnSpc>
                <a:spcPct val="115000"/>
              </a:lnSpc>
            </a:pPr>
            <a:r>
              <a:rPr sz="1000" b="0" i="0">
                <a:solidFill>
                  <a:srgbClr val="4D5C64"/>
                </a:solidFill>
                <a:latin typeface="Segoe UI"/>
              </a:rPr>
              <a:t>3 / 14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F7F8"/>
        </a:solidFill>
        <a:effectLst/>
      </p:bgPr>
    </p:bg>
    <p:spTree>
      <p:nvGrpSpPr>
        <p:cNvPr id="1" name=""/>
        <p:cNvGrpSpPr/>
        <p:nvPr/>
      </p:nvGrpSpPr>
      <p:grpSpPr>
        <a:xfrm>
          <a:off x="0" y="0"/>
          <a:ext cx="0" cy="0"/>
          <a:chOff x="0" y="0"/>
          <a:chExt cx="0" cy="0"/>
        </a:xfrm>
      </p:grpSpPr>
      <p:sp>
        <p:nvSpPr>
          <p:cNvPr id="2" name="TextBox 1"/>
          <p:cNvSpPr txBox="1"/>
          <p:nvPr/>
        </p:nvSpPr>
        <p:spPr>
          <a:xfrm>
            <a:off x="685800" y="603504"/>
            <a:ext cx="10820095" cy="274320"/>
          </a:xfrm>
          <a:prstGeom prst="rect">
            <a:avLst/>
          </a:prstGeom>
          <a:noFill/>
        </p:spPr>
        <p:txBody>
          <a:bodyPr wrap="square" lIns="0" tIns="0" rIns="0" bIns="0" anchor="t">
            <a:spAutoFit/>
          </a:bodyPr>
          <a:lstStyle/>
          <a:p>
            <a:pPr algn="l">
              <a:lnSpc>
                <a:spcPct val="115000"/>
              </a:lnSpc>
            </a:pPr>
            <a:r>
              <a:rPr sz="1200" b="1" i="0" spc="200">
                <a:solidFill>
                  <a:srgbClr val="0190A0"/>
                </a:solidFill>
                <a:latin typeface="Segoe UI"/>
              </a:rPr>
              <a:t>STRATĒĢIJAS UZBŪVE</a:t>
            </a:r>
          </a:p>
        </p:txBody>
      </p:sp>
      <p:sp>
        <p:nvSpPr>
          <p:cNvPr id="3" name="TextBox 2"/>
          <p:cNvSpPr txBox="1"/>
          <p:nvPr/>
        </p:nvSpPr>
        <p:spPr>
          <a:xfrm>
            <a:off x="685800" y="950976"/>
            <a:ext cx="10820095" cy="832103"/>
          </a:xfrm>
          <a:prstGeom prst="rect">
            <a:avLst/>
          </a:prstGeom>
          <a:noFill/>
        </p:spPr>
        <p:txBody>
          <a:bodyPr wrap="square" lIns="0" tIns="0" rIns="0" bIns="0" anchor="t">
            <a:spAutoFit/>
          </a:bodyPr>
          <a:lstStyle/>
          <a:p>
            <a:pPr algn="l">
              <a:lnSpc>
                <a:spcPct val="108000"/>
              </a:lnSpc>
            </a:pPr>
            <a:r>
              <a:rPr sz="3000" b="1" i="0">
                <a:solidFill>
                  <a:srgbClr val="103840"/>
                </a:solidFill>
                <a:latin typeface="Segoe UI Semibold"/>
              </a:rPr>
              <a:t>Divi stratēģiskie mērķi — viena kompetence</a:t>
            </a:r>
          </a:p>
        </p:txBody>
      </p:sp>
      <p:sp>
        <p:nvSpPr>
          <p:cNvPr id="4" name="Rectangle 3"/>
          <p:cNvSpPr/>
          <p:nvPr/>
        </p:nvSpPr>
        <p:spPr>
          <a:xfrm>
            <a:off x="685800" y="1828800"/>
            <a:ext cx="5227167" cy="3931920"/>
          </a:xfrm>
          <a:prstGeom prst="rect">
            <a:avLst/>
          </a:prstGeom>
          <a:solidFill>
            <a:srgbClr val="FFFFFF"/>
          </a:solidFill>
          <a:ln w="9525">
            <a:solidFill>
              <a:srgbClr val="D2E2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978408" y="2103120"/>
            <a:ext cx="4678527" cy="457200"/>
          </a:xfrm>
          <a:prstGeom prst="rect">
            <a:avLst/>
          </a:prstGeom>
          <a:noFill/>
        </p:spPr>
        <p:txBody>
          <a:bodyPr wrap="square" lIns="0" tIns="0" rIns="0" bIns="0" anchor="t">
            <a:spAutoFit/>
          </a:bodyPr>
          <a:lstStyle/>
          <a:p>
            <a:pPr algn="l">
              <a:lnSpc>
                <a:spcPct val="115000"/>
              </a:lnSpc>
            </a:pPr>
            <a:r>
              <a:rPr sz="1900" b="1" i="0">
                <a:solidFill>
                  <a:srgbClr val="103840"/>
                </a:solidFill>
                <a:latin typeface="Segoe UI Semibold"/>
              </a:rPr>
              <a:t>SM 1 · Statistika</a:t>
            </a:r>
          </a:p>
        </p:txBody>
      </p:sp>
      <p:sp>
        <p:nvSpPr>
          <p:cNvPr id="6" name="Oval 5"/>
          <p:cNvSpPr/>
          <p:nvPr/>
        </p:nvSpPr>
        <p:spPr>
          <a:xfrm>
            <a:off x="996696" y="2798064"/>
            <a:ext cx="109728" cy="109728"/>
          </a:xfrm>
          <a:prstGeom prst="ellipse">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234440" y="2706624"/>
            <a:ext cx="4404207" cy="548640"/>
          </a:xfrm>
          <a:prstGeom prst="rect">
            <a:avLst/>
          </a:prstGeom>
          <a:noFill/>
        </p:spPr>
        <p:txBody>
          <a:bodyPr wrap="square" lIns="0" tIns="0" rIns="0" bIns="0" anchor="t">
            <a:spAutoFit/>
          </a:bodyPr>
          <a:lstStyle/>
          <a:p>
            <a:pPr algn="l">
              <a:lnSpc>
                <a:spcPct val="120000"/>
              </a:lnSpc>
            </a:pPr>
            <a:r>
              <a:rPr sz="1600" b="0" i="0">
                <a:solidFill>
                  <a:srgbClr val="103840"/>
                </a:solidFill>
                <a:latin typeface="Segoe UI"/>
              </a:rPr>
              <a:t>Savlaicīga un kvalitatīva oficiālā statistika</a:t>
            </a:r>
          </a:p>
        </p:txBody>
      </p:sp>
      <p:sp>
        <p:nvSpPr>
          <p:cNvPr id="8" name="Oval 7"/>
          <p:cNvSpPr/>
          <p:nvPr/>
        </p:nvSpPr>
        <p:spPr>
          <a:xfrm>
            <a:off x="996696" y="3310128"/>
            <a:ext cx="109728" cy="109728"/>
          </a:xfrm>
          <a:prstGeom prst="ellipse">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1234440" y="3218688"/>
            <a:ext cx="4404207" cy="548640"/>
          </a:xfrm>
          <a:prstGeom prst="rect">
            <a:avLst/>
          </a:prstGeom>
          <a:noFill/>
        </p:spPr>
        <p:txBody>
          <a:bodyPr wrap="square" lIns="0" tIns="0" rIns="0" bIns="0" anchor="t">
            <a:spAutoFit/>
          </a:bodyPr>
          <a:lstStyle/>
          <a:p>
            <a:pPr algn="l">
              <a:lnSpc>
                <a:spcPct val="120000"/>
              </a:lnSpc>
            </a:pPr>
            <a:r>
              <a:rPr sz="1600" b="0" i="0">
                <a:solidFill>
                  <a:srgbClr val="103840"/>
                </a:solidFill>
                <a:latin typeface="Segoe UI"/>
              </a:rPr>
              <a:t>Profesionāla neatkarība</a:t>
            </a:r>
          </a:p>
        </p:txBody>
      </p:sp>
      <p:sp>
        <p:nvSpPr>
          <p:cNvPr id="10" name="Oval 9"/>
          <p:cNvSpPr/>
          <p:nvPr/>
        </p:nvSpPr>
        <p:spPr>
          <a:xfrm>
            <a:off x="996696" y="3822191"/>
            <a:ext cx="109728" cy="109728"/>
          </a:xfrm>
          <a:prstGeom prst="ellipse">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1234440" y="3730752"/>
            <a:ext cx="4404207" cy="548640"/>
          </a:xfrm>
          <a:prstGeom prst="rect">
            <a:avLst/>
          </a:prstGeom>
          <a:noFill/>
        </p:spPr>
        <p:txBody>
          <a:bodyPr wrap="square" lIns="0" tIns="0" rIns="0" bIns="0" anchor="t">
            <a:spAutoFit/>
          </a:bodyPr>
          <a:lstStyle/>
          <a:p>
            <a:pPr algn="l">
              <a:lnSpc>
                <a:spcPct val="120000"/>
              </a:lnSpc>
            </a:pPr>
            <a:r>
              <a:rPr sz="1600" b="0" i="0">
                <a:solidFill>
                  <a:srgbClr val="103840"/>
                </a:solidFill>
                <a:latin typeface="Segoe UI"/>
              </a:rPr>
              <a:t>Definīcijas, metadati, kvalitātes prasības</a:t>
            </a:r>
          </a:p>
        </p:txBody>
      </p:sp>
      <p:sp>
        <p:nvSpPr>
          <p:cNvPr id="12" name="Oval 11"/>
          <p:cNvSpPr/>
          <p:nvPr/>
        </p:nvSpPr>
        <p:spPr>
          <a:xfrm>
            <a:off x="996696" y="4334256"/>
            <a:ext cx="109728" cy="109728"/>
          </a:xfrm>
          <a:prstGeom prst="ellipse">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1234440" y="4242816"/>
            <a:ext cx="4404207" cy="548640"/>
          </a:xfrm>
          <a:prstGeom prst="rect">
            <a:avLst/>
          </a:prstGeom>
          <a:noFill/>
        </p:spPr>
        <p:txBody>
          <a:bodyPr wrap="square" lIns="0" tIns="0" rIns="0" bIns="0" anchor="t">
            <a:spAutoFit/>
          </a:bodyPr>
          <a:lstStyle/>
          <a:p>
            <a:pPr algn="l">
              <a:lnSpc>
                <a:spcPct val="120000"/>
              </a:lnSpc>
            </a:pPr>
            <a:r>
              <a:rPr sz="1600" b="0" i="0">
                <a:solidFill>
                  <a:srgbClr val="103840"/>
                </a:solidFill>
                <a:latin typeface="Segoe UI"/>
              </a:rPr>
              <a:t>Pamats, uz kura balstās viss pārējais</a:t>
            </a:r>
          </a:p>
        </p:txBody>
      </p:sp>
      <p:sp>
        <p:nvSpPr>
          <p:cNvPr id="14" name="Rectangle 13"/>
          <p:cNvSpPr/>
          <p:nvPr/>
        </p:nvSpPr>
        <p:spPr>
          <a:xfrm>
            <a:off x="6278727" y="1828800"/>
            <a:ext cx="5227167" cy="3931920"/>
          </a:xfrm>
          <a:prstGeom prst="rect">
            <a:avLst/>
          </a:prstGeom>
          <a:solidFill>
            <a:srgbClr val="FFFFFF"/>
          </a:solidFill>
          <a:ln w="9525">
            <a:solidFill>
              <a:srgbClr val="D2E2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6571335" y="2103120"/>
            <a:ext cx="4678527" cy="457200"/>
          </a:xfrm>
          <a:prstGeom prst="rect">
            <a:avLst/>
          </a:prstGeom>
          <a:noFill/>
        </p:spPr>
        <p:txBody>
          <a:bodyPr wrap="square" lIns="0" tIns="0" rIns="0" bIns="0" anchor="t">
            <a:spAutoFit/>
          </a:bodyPr>
          <a:lstStyle/>
          <a:p>
            <a:pPr algn="l">
              <a:lnSpc>
                <a:spcPct val="115000"/>
              </a:lnSpc>
            </a:pPr>
            <a:r>
              <a:rPr sz="1900" b="1" i="0">
                <a:solidFill>
                  <a:srgbClr val="103840"/>
                </a:solidFill>
                <a:latin typeface="Segoe UI Semibold"/>
              </a:rPr>
              <a:t>SM 2 · Datu infrastruktūra</a:t>
            </a:r>
          </a:p>
        </p:txBody>
      </p:sp>
      <p:sp>
        <p:nvSpPr>
          <p:cNvPr id="16" name="Oval 15"/>
          <p:cNvSpPr/>
          <p:nvPr/>
        </p:nvSpPr>
        <p:spPr>
          <a:xfrm>
            <a:off x="6589623" y="2798064"/>
            <a:ext cx="109728" cy="109728"/>
          </a:xfrm>
          <a:prstGeom prst="ellipse">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6827367" y="2706624"/>
            <a:ext cx="4404207" cy="548640"/>
          </a:xfrm>
          <a:prstGeom prst="rect">
            <a:avLst/>
          </a:prstGeom>
          <a:noFill/>
        </p:spPr>
        <p:txBody>
          <a:bodyPr wrap="square" lIns="0" tIns="0" rIns="0" bIns="0" anchor="t">
            <a:spAutoFit/>
          </a:bodyPr>
          <a:lstStyle/>
          <a:p>
            <a:pPr algn="l">
              <a:lnSpc>
                <a:spcPct val="120000"/>
              </a:lnSpc>
            </a:pPr>
            <a:r>
              <a:rPr sz="1600" b="0" i="0">
                <a:solidFill>
                  <a:srgbClr val="103840"/>
                </a:solidFill>
                <a:latin typeface="Segoe UI"/>
              </a:rPr>
              <a:t>Droša, integrēta un efektīva valsts datu infrastruktūra</a:t>
            </a:r>
          </a:p>
        </p:txBody>
      </p:sp>
      <p:sp>
        <p:nvSpPr>
          <p:cNvPr id="18" name="Oval 17"/>
          <p:cNvSpPr/>
          <p:nvPr/>
        </p:nvSpPr>
        <p:spPr>
          <a:xfrm>
            <a:off x="6589623" y="3310128"/>
            <a:ext cx="109728" cy="109728"/>
          </a:xfrm>
          <a:prstGeom prst="ellipse">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6827367" y="3218688"/>
            <a:ext cx="4404207" cy="548640"/>
          </a:xfrm>
          <a:prstGeom prst="rect">
            <a:avLst/>
          </a:prstGeom>
          <a:noFill/>
        </p:spPr>
        <p:txBody>
          <a:bodyPr wrap="square" lIns="0" tIns="0" rIns="0" bIns="0" anchor="t">
            <a:spAutoFit/>
          </a:bodyPr>
          <a:lstStyle/>
          <a:p>
            <a:pPr algn="l">
              <a:lnSpc>
                <a:spcPct val="120000"/>
              </a:lnSpc>
            </a:pPr>
            <a:r>
              <a:rPr sz="1600" b="0" i="0">
                <a:solidFill>
                  <a:srgbClr val="103840"/>
                </a:solidFill>
                <a:latin typeface="Segoe UI"/>
              </a:rPr>
              <a:t>Datu pakalpojumi valsts pārvaldei</a:t>
            </a:r>
          </a:p>
        </p:txBody>
      </p:sp>
      <p:sp>
        <p:nvSpPr>
          <p:cNvPr id="20" name="Oval 19"/>
          <p:cNvSpPr/>
          <p:nvPr/>
        </p:nvSpPr>
        <p:spPr>
          <a:xfrm>
            <a:off x="6589623" y="3822191"/>
            <a:ext cx="109728" cy="109728"/>
          </a:xfrm>
          <a:prstGeom prst="ellipse">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6827367" y="3730752"/>
            <a:ext cx="4404207" cy="548640"/>
          </a:xfrm>
          <a:prstGeom prst="rect">
            <a:avLst/>
          </a:prstGeom>
          <a:noFill/>
        </p:spPr>
        <p:txBody>
          <a:bodyPr wrap="square" lIns="0" tIns="0" rIns="0" bIns="0" anchor="t">
            <a:spAutoFit/>
          </a:bodyPr>
          <a:lstStyle/>
          <a:p>
            <a:pPr algn="l">
              <a:lnSpc>
                <a:spcPct val="120000"/>
              </a:lnSpc>
            </a:pPr>
            <a:r>
              <a:rPr sz="1600" b="0" i="0">
                <a:solidFill>
                  <a:srgbClr val="103840"/>
                </a:solidFill>
                <a:latin typeface="Segoe UI"/>
              </a:rPr>
              <a:t>Vienota piekļuves un apstrādes kārtība</a:t>
            </a:r>
          </a:p>
        </p:txBody>
      </p:sp>
      <p:sp>
        <p:nvSpPr>
          <p:cNvPr id="22" name="Oval 21"/>
          <p:cNvSpPr/>
          <p:nvPr/>
        </p:nvSpPr>
        <p:spPr>
          <a:xfrm>
            <a:off x="6589623" y="4334256"/>
            <a:ext cx="109728" cy="109728"/>
          </a:xfrm>
          <a:prstGeom prst="ellipse">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6827367" y="4242816"/>
            <a:ext cx="4404207" cy="548640"/>
          </a:xfrm>
          <a:prstGeom prst="rect">
            <a:avLst/>
          </a:prstGeom>
          <a:noFill/>
        </p:spPr>
        <p:txBody>
          <a:bodyPr wrap="square" lIns="0" tIns="0" rIns="0" bIns="0" anchor="t">
            <a:spAutoFit/>
          </a:bodyPr>
          <a:lstStyle/>
          <a:p>
            <a:pPr algn="l">
              <a:lnSpc>
                <a:spcPct val="120000"/>
              </a:lnSpc>
            </a:pPr>
            <a:r>
              <a:rPr sz="1600" b="0" i="0">
                <a:solidFill>
                  <a:srgbClr val="103840"/>
                </a:solidFill>
                <a:latin typeface="Segoe UI"/>
              </a:rPr>
              <a:t>Jauns uzdevums, kas balstās uz SM 1</a:t>
            </a:r>
          </a:p>
        </p:txBody>
      </p:sp>
      <p:sp>
        <p:nvSpPr>
          <p:cNvPr id="24" name="TextBox 23"/>
          <p:cNvSpPr txBox="1"/>
          <p:nvPr/>
        </p:nvSpPr>
        <p:spPr>
          <a:xfrm>
            <a:off x="685800" y="5989320"/>
            <a:ext cx="10820095" cy="274320"/>
          </a:xfrm>
          <a:prstGeom prst="rect">
            <a:avLst/>
          </a:prstGeom>
          <a:noFill/>
        </p:spPr>
        <p:txBody>
          <a:bodyPr wrap="square" lIns="0" tIns="0" rIns="0" bIns="0" anchor="t">
            <a:spAutoFit/>
          </a:bodyPr>
          <a:lstStyle/>
          <a:p>
            <a:pPr algn="l">
              <a:lnSpc>
                <a:spcPct val="115000"/>
              </a:lnSpc>
            </a:pPr>
            <a:r>
              <a:rPr sz="1100" b="0" i="1">
                <a:solidFill>
                  <a:srgbClr val="4D5C64"/>
                </a:solidFill>
                <a:latin typeface="Segoe UI"/>
              </a:rPr>
              <a:t>Avots: CSP darbības stratēģija 2024–2028, 11.–17. lpp.</a:t>
            </a:r>
          </a:p>
        </p:txBody>
      </p:sp>
      <p:sp>
        <p:nvSpPr>
          <p:cNvPr id="25" name="TextBox 24"/>
          <p:cNvSpPr txBox="1"/>
          <p:nvPr/>
        </p:nvSpPr>
        <p:spPr>
          <a:xfrm>
            <a:off x="685800" y="6437376"/>
            <a:ext cx="8229600" cy="228600"/>
          </a:xfrm>
          <a:prstGeom prst="rect">
            <a:avLst/>
          </a:prstGeom>
          <a:noFill/>
        </p:spPr>
        <p:txBody>
          <a:bodyPr wrap="square" lIns="0" tIns="0" rIns="0" bIns="0" anchor="t">
            <a:spAutoFit/>
          </a:bodyPr>
          <a:lstStyle/>
          <a:p>
            <a:pPr algn="l">
              <a:lnSpc>
                <a:spcPct val="115000"/>
              </a:lnSpc>
            </a:pPr>
            <a:r>
              <a:rPr sz="1000" b="0" i="0">
                <a:solidFill>
                  <a:srgbClr val="4D5C64"/>
                </a:solidFill>
                <a:latin typeface="Segoe UI"/>
              </a:rPr>
              <a:t>Dati Latvijas izaugsmei · CSP stratēģija 2024–2028 · 2026</a:t>
            </a:r>
          </a:p>
        </p:txBody>
      </p:sp>
      <p:sp>
        <p:nvSpPr>
          <p:cNvPr id="26" name="TextBox 25"/>
          <p:cNvSpPr txBox="1"/>
          <p:nvPr/>
        </p:nvSpPr>
        <p:spPr>
          <a:xfrm>
            <a:off x="10317175" y="6437376"/>
            <a:ext cx="1188720" cy="228600"/>
          </a:xfrm>
          <a:prstGeom prst="rect">
            <a:avLst/>
          </a:prstGeom>
          <a:noFill/>
        </p:spPr>
        <p:txBody>
          <a:bodyPr wrap="square" lIns="0" tIns="0" rIns="0" bIns="0" anchor="t">
            <a:spAutoFit/>
          </a:bodyPr>
          <a:lstStyle/>
          <a:p>
            <a:pPr algn="r">
              <a:lnSpc>
                <a:spcPct val="115000"/>
              </a:lnSpc>
            </a:pPr>
            <a:r>
              <a:rPr sz="1000" b="0" i="0">
                <a:solidFill>
                  <a:srgbClr val="4D5C64"/>
                </a:solidFill>
                <a:latin typeface="Segoe UI"/>
              </a:rPr>
              <a:t>4 / 14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F7F8"/>
        </a:solidFill>
        <a:effectLst/>
      </p:bgPr>
    </p:bg>
    <p:spTree>
      <p:nvGrpSpPr>
        <p:cNvPr id="1" name=""/>
        <p:cNvGrpSpPr/>
        <p:nvPr/>
      </p:nvGrpSpPr>
      <p:grpSpPr>
        <a:xfrm>
          <a:off x="0" y="0"/>
          <a:ext cx="0" cy="0"/>
          <a:chOff x="0" y="0"/>
          <a:chExt cx="0" cy="0"/>
        </a:xfrm>
      </p:grpSpPr>
      <p:sp>
        <p:nvSpPr>
          <p:cNvPr id="2" name="TextBox 1"/>
          <p:cNvSpPr txBox="1"/>
          <p:nvPr/>
        </p:nvSpPr>
        <p:spPr>
          <a:xfrm>
            <a:off x="685800" y="603504"/>
            <a:ext cx="10820095" cy="274320"/>
          </a:xfrm>
          <a:prstGeom prst="rect">
            <a:avLst/>
          </a:prstGeom>
          <a:noFill/>
        </p:spPr>
        <p:txBody>
          <a:bodyPr wrap="square" lIns="0" tIns="0" rIns="0" bIns="0" anchor="t">
            <a:spAutoFit/>
          </a:bodyPr>
          <a:lstStyle/>
          <a:p>
            <a:pPr algn="l">
              <a:lnSpc>
                <a:spcPct val="115000"/>
              </a:lnSpc>
            </a:pPr>
            <a:r>
              <a:rPr sz="1200" b="1" i="0" spc="200">
                <a:solidFill>
                  <a:srgbClr val="0190A0"/>
                </a:solidFill>
                <a:latin typeface="Segoe UI"/>
              </a:rPr>
              <a:t>MĒRĶI AR TERMIŅU</a:t>
            </a:r>
          </a:p>
        </p:txBody>
      </p:sp>
      <p:sp>
        <p:nvSpPr>
          <p:cNvPr id="3" name="TextBox 2"/>
          <p:cNvSpPr txBox="1"/>
          <p:nvPr/>
        </p:nvSpPr>
        <p:spPr>
          <a:xfrm>
            <a:off x="685800" y="950976"/>
            <a:ext cx="10820095" cy="832103"/>
          </a:xfrm>
          <a:prstGeom prst="rect">
            <a:avLst/>
          </a:prstGeom>
          <a:noFill/>
        </p:spPr>
        <p:txBody>
          <a:bodyPr wrap="square" lIns="0" tIns="0" rIns="0" bIns="0" anchor="t">
            <a:spAutoFit/>
          </a:bodyPr>
          <a:lstStyle/>
          <a:p>
            <a:pPr algn="l">
              <a:lnSpc>
                <a:spcPct val="108000"/>
              </a:lnSpc>
            </a:pPr>
            <a:r>
              <a:rPr sz="3000" b="1" i="0">
                <a:solidFill>
                  <a:srgbClr val="103840"/>
                </a:solidFill>
                <a:latin typeface="Segoe UI Semibold"/>
              </a:rPr>
              <a:t>Trīs skaitļi, pret kuriem mērīsim rezultātu</a:t>
            </a:r>
          </a:p>
        </p:txBody>
      </p:sp>
      <p:sp>
        <p:nvSpPr>
          <p:cNvPr id="4" name="Rectangle 3"/>
          <p:cNvSpPr/>
          <p:nvPr/>
        </p:nvSpPr>
        <p:spPr>
          <a:xfrm>
            <a:off x="685800" y="1828800"/>
            <a:ext cx="3436010" cy="3931920"/>
          </a:xfrm>
          <a:prstGeom prst="rect">
            <a:avLst/>
          </a:prstGeom>
          <a:solidFill>
            <a:srgbClr val="FFFFFF"/>
          </a:solidFill>
          <a:ln w="9525">
            <a:solidFill>
              <a:srgbClr val="D2E2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685800" y="1828800"/>
            <a:ext cx="54864" cy="3931920"/>
          </a:xfrm>
          <a:prstGeom prst="rect">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941832" y="2103120"/>
            <a:ext cx="2978810" cy="731520"/>
          </a:xfrm>
          <a:prstGeom prst="rect">
            <a:avLst/>
          </a:prstGeom>
          <a:noFill/>
        </p:spPr>
        <p:txBody>
          <a:bodyPr wrap="square" lIns="0" tIns="0" rIns="0" bIns="0" anchor="t">
            <a:spAutoFit/>
          </a:bodyPr>
          <a:lstStyle/>
          <a:p>
            <a:pPr algn="l">
              <a:lnSpc>
                <a:spcPct val="100000"/>
              </a:lnSpc>
            </a:pPr>
            <a:r>
              <a:rPr sz="3400" b="1" i="0">
                <a:solidFill>
                  <a:srgbClr val="0190A0"/>
                </a:solidFill>
                <a:latin typeface="Segoe UI Semibold"/>
              </a:rPr>
              <a:t>100 %</a:t>
            </a:r>
          </a:p>
        </p:txBody>
      </p:sp>
      <p:sp>
        <p:nvSpPr>
          <p:cNvPr id="7" name="TextBox 6"/>
          <p:cNvSpPr txBox="1"/>
          <p:nvPr/>
        </p:nvSpPr>
        <p:spPr>
          <a:xfrm>
            <a:off x="941832" y="2880360"/>
            <a:ext cx="2978810" cy="2743200"/>
          </a:xfrm>
          <a:prstGeom prst="rect">
            <a:avLst/>
          </a:prstGeom>
          <a:noFill/>
        </p:spPr>
        <p:txBody>
          <a:bodyPr wrap="square" lIns="0" tIns="0" rIns="0" bIns="0" anchor="t">
            <a:spAutoFit/>
          </a:bodyPr>
          <a:lstStyle/>
          <a:p>
            <a:pPr algn="l">
              <a:lnSpc>
                <a:spcPct val="112000"/>
              </a:lnSpc>
              <a:spcAft>
                <a:spcPts val="600"/>
              </a:spcAft>
            </a:pPr>
            <a:r>
              <a:rPr sz="1600" b="1" i="0">
                <a:solidFill>
                  <a:srgbClr val="103840"/>
                </a:solidFill>
                <a:latin typeface="Segoe UI"/>
              </a:rPr>
              <a:t>standartizēti dati un metadati</a:t>
            </a:r>
          </a:p>
          <a:p>
            <a:pPr algn="l">
              <a:lnSpc>
                <a:spcPct val="120000"/>
              </a:lnSpc>
            </a:pPr>
            <a:r>
              <a:rPr sz="1250" b="0" i="0">
                <a:solidFill>
                  <a:srgbClr val="4D5C64"/>
                </a:solidFill>
                <a:latin typeface="Segoe UI"/>
              </a:rPr>
              <a:t>drošajā vidē līdz 2028. gadam</a:t>
            </a:r>
          </a:p>
        </p:txBody>
      </p:sp>
      <p:sp>
        <p:nvSpPr>
          <p:cNvPr id="8" name="Rectangle 7"/>
          <p:cNvSpPr/>
          <p:nvPr/>
        </p:nvSpPr>
        <p:spPr>
          <a:xfrm>
            <a:off x="4377842" y="1828800"/>
            <a:ext cx="3436010" cy="3931920"/>
          </a:xfrm>
          <a:prstGeom prst="rect">
            <a:avLst/>
          </a:prstGeom>
          <a:solidFill>
            <a:srgbClr val="FFFFFF"/>
          </a:solidFill>
          <a:ln w="9525">
            <a:solidFill>
              <a:srgbClr val="D2E2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4377842" y="1828800"/>
            <a:ext cx="54864" cy="3931920"/>
          </a:xfrm>
          <a:prstGeom prst="rect">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633874" y="2103120"/>
            <a:ext cx="2978810" cy="731520"/>
          </a:xfrm>
          <a:prstGeom prst="rect">
            <a:avLst/>
          </a:prstGeom>
          <a:noFill/>
        </p:spPr>
        <p:txBody>
          <a:bodyPr wrap="square" lIns="0" tIns="0" rIns="0" bIns="0" anchor="t">
            <a:spAutoFit/>
          </a:bodyPr>
          <a:lstStyle/>
          <a:p>
            <a:pPr algn="l">
              <a:lnSpc>
                <a:spcPct val="100000"/>
              </a:lnSpc>
            </a:pPr>
            <a:r>
              <a:rPr sz="3400" b="1" i="0">
                <a:solidFill>
                  <a:srgbClr val="0190A0"/>
                </a:solidFill>
                <a:latin typeface="Segoe UI Semibold"/>
              </a:rPr>
              <a:t>24 h</a:t>
            </a:r>
          </a:p>
        </p:txBody>
      </p:sp>
      <p:sp>
        <p:nvSpPr>
          <p:cNvPr id="11" name="TextBox 10"/>
          <p:cNvSpPr txBox="1"/>
          <p:nvPr/>
        </p:nvSpPr>
        <p:spPr>
          <a:xfrm>
            <a:off x="4633874" y="2880360"/>
            <a:ext cx="2978810" cy="2743200"/>
          </a:xfrm>
          <a:prstGeom prst="rect">
            <a:avLst/>
          </a:prstGeom>
          <a:noFill/>
        </p:spPr>
        <p:txBody>
          <a:bodyPr wrap="square" lIns="0" tIns="0" rIns="0" bIns="0" anchor="t">
            <a:spAutoFit/>
          </a:bodyPr>
          <a:lstStyle/>
          <a:p>
            <a:pPr algn="l">
              <a:lnSpc>
                <a:spcPct val="112000"/>
              </a:lnSpc>
              <a:spcAft>
                <a:spcPts val="600"/>
              </a:spcAft>
            </a:pPr>
            <a:r>
              <a:rPr sz="1600" b="1" i="0">
                <a:solidFill>
                  <a:srgbClr val="103840"/>
                </a:solidFill>
                <a:latin typeface="Segoe UI"/>
              </a:rPr>
              <a:t>standartizēta pieprasījuma izpilde</a:t>
            </a:r>
          </a:p>
          <a:p>
            <a:pPr algn="l">
              <a:lnSpc>
                <a:spcPct val="120000"/>
              </a:lnSpc>
            </a:pPr>
            <a:r>
              <a:rPr sz="1250" b="0" i="0">
                <a:solidFill>
                  <a:srgbClr val="4D5C64"/>
                </a:solidFill>
                <a:latin typeface="Segoe UI"/>
              </a:rPr>
              <a:t>2027./2028. gadā</a:t>
            </a:r>
          </a:p>
        </p:txBody>
      </p:sp>
      <p:sp>
        <p:nvSpPr>
          <p:cNvPr id="12" name="Rectangle 11"/>
          <p:cNvSpPr/>
          <p:nvPr/>
        </p:nvSpPr>
        <p:spPr>
          <a:xfrm>
            <a:off x="8069884" y="1828800"/>
            <a:ext cx="3436010" cy="3931920"/>
          </a:xfrm>
          <a:prstGeom prst="rect">
            <a:avLst/>
          </a:prstGeom>
          <a:solidFill>
            <a:srgbClr val="FFFFFF"/>
          </a:solidFill>
          <a:ln w="9525">
            <a:solidFill>
              <a:srgbClr val="D2E2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8069884" y="1828800"/>
            <a:ext cx="54864" cy="3931920"/>
          </a:xfrm>
          <a:prstGeom prst="rect">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8325916" y="2103120"/>
            <a:ext cx="2978810" cy="731520"/>
          </a:xfrm>
          <a:prstGeom prst="rect">
            <a:avLst/>
          </a:prstGeom>
          <a:noFill/>
        </p:spPr>
        <p:txBody>
          <a:bodyPr wrap="square" lIns="0" tIns="0" rIns="0" bIns="0" anchor="t">
            <a:spAutoFit/>
          </a:bodyPr>
          <a:lstStyle/>
          <a:p>
            <a:pPr algn="l">
              <a:lnSpc>
                <a:spcPct val="100000"/>
              </a:lnSpc>
            </a:pPr>
            <a:r>
              <a:rPr sz="3400" b="1" i="0">
                <a:solidFill>
                  <a:srgbClr val="0190A0"/>
                </a:solidFill>
                <a:latin typeface="Segoe UI Semibold"/>
              </a:rPr>
              <a:t>100 %</a:t>
            </a:r>
          </a:p>
        </p:txBody>
      </p:sp>
      <p:sp>
        <p:nvSpPr>
          <p:cNvPr id="15" name="TextBox 14"/>
          <p:cNvSpPr txBox="1"/>
          <p:nvPr/>
        </p:nvSpPr>
        <p:spPr>
          <a:xfrm>
            <a:off x="8325916" y="2880360"/>
            <a:ext cx="2978810" cy="2743200"/>
          </a:xfrm>
          <a:prstGeom prst="rect">
            <a:avLst/>
          </a:prstGeom>
          <a:noFill/>
        </p:spPr>
        <p:txBody>
          <a:bodyPr wrap="square" lIns="0" tIns="0" rIns="0" bIns="0" anchor="t">
            <a:spAutoFit/>
          </a:bodyPr>
          <a:lstStyle/>
          <a:p>
            <a:pPr algn="l">
              <a:lnSpc>
                <a:spcPct val="112000"/>
              </a:lnSpc>
              <a:spcAft>
                <a:spcPts val="600"/>
              </a:spcAft>
            </a:pPr>
            <a:r>
              <a:rPr sz="1600" b="1" i="0">
                <a:solidFill>
                  <a:srgbClr val="103840"/>
                </a:solidFill>
                <a:latin typeface="Segoe UI"/>
              </a:rPr>
              <a:t>nacionālo indikatoru CSP pārziņā</a:t>
            </a:r>
          </a:p>
          <a:p>
            <a:pPr algn="l">
              <a:lnSpc>
                <a:spcPct val="120000"/>
              </a:lnSpc>
            </a:pPr>
            <a:r>
              <a:rPr sz="1250" b="0" i="0">
                <a:solidFill>
                  <a:srgbClr val="4D5C64"/>
                </a:solidFill>
                <a:latin typeface="Segoe UI"/>
              </a:rPr>
              <a:t>2028. gadā</a:t>
            </a:r>
          </a:p>
        </p:txBody>
      </p:sp>
      <p:sp>
        <p:nvSpPr>
          <p:cNvPr id="16" name="TextBox 15"/>
          <p:cNvSpPr txBox="1"/>
          <p:nvPr/>
        </p:nvSpPr>
        <p:spPr>
          <a:xfrm>
            <a:off x="685800" y="5989320"/>
            <a:ext cx="10820095" cy="274320"/>
          </a:xfrm>
          <a:prstGeom prst="rect">
            <a:avLst/>
          </a:prstGeom>
          <a:noFill/>
        </p:spPr>
        <p:txBody>
          <a:bodyPr wrap="square" lIns="0" tIns="0" rIns="0" bIns="0" anchor="t">
            <a:spAutoFit/>
          </a:bodyPr>
          <a:lstStyle/>
          <a:p>
            <a:pPr algn="l">
              <a:lnSpc>
                <a:spcPct val="115000"/>
              </a:lnSpc>
            </a:pPr>
            <a:r>
              <a:rPr sz="1100" b="0" i="1">
                <a:solidFill>
                  <a:srgbClr val="4D5C64"/>
                </a:solidFill>
                <a:latin typeface="Segoe UI"/>
              </a:rPr>
              <a:t>Avots: CSP darbības stratēģija 2024–2028 · KPI 2 un KPI 3</a:t>
            </a:r>
          </a:p>
        </p:txBody>
      </p:sp>
      <p:sp>
        <p:nvSpPr>
          <p:cNvPr id="17" name="TextBox 16"/>
          <p:cNvSpPr txBox="1"/>
          <p:nvPr/>
        </p:nvSpPr>
        <p:spPr>
          <a:xfrm>
            <a:off x="685800" y="6437376"/>
            <a:ext cx="8229600" cy="228600"/>
          </a:xfrm>
          <a:prstGeom prst="rect">
            <a:avLst/>
          </a:prstGeom>
          <a:noFill/>
        </p:spPr>
        <p:txBody>
          <a:bodyPr wrap="square" lIns="0" tIns="0" rIns="0" bIns="0" anchor="t">
            <a:spAutoFit/>
          </a:bodyPr>
          <a:lstStyle/>
          <a:p>
            <a:pPr algn="l">
              <a:lnSpc>
                <a:spcPct val="115000"/>
              </a:lnSpc>
            </a:pPr>
            <a:r>
              <a:rPr sz="1000" b="0" i="0">
                <a:solidFill>
                  <a:srgbClr val="4D5C64"/>
                </a:solidFill>
                <a:latin typeface="Segoe UI"/>
              </a:rPr>
              <a:t>Dati Latvijas izaugsmei · CSP stratēģija 2024–2028 · 2026</a:t>
            </a:r>
          </a:p>
        </p:txBody>
      </p:sp>
      <p:sp>
        <p:nvSpPr>
          <p:cNvPr id="18" name="TextBox 17"/>
          <p:cNvSpPr txBox="1"/>
          <p:nvPr/>
        </p:nvSpPr>
        <p:spPr>
          <a:xfrm>
            <a:off x="10317175" y="6437376"/>
            <a:ext cx="1188720" cy="228600"/>
          </a:xfrm>
          <a:prstGeom prst="rect">
            <a:avLst/>
          </a:prstGeom>
          <a:noFill/>
        </p:spPr>
        <p:txBody>
          <a:bodyPr wrap="square" lIns="0" tIns="0" rIns="0" bIns="0" anchor="t">
            <a:spAutoFit/>
          </a:bodyPr>
          <a:lstStyle/>
          <a:p>
            <a:pPr algn="r">
              <a:lnSpc>
                <a:spcPct val="115000"/>
              </a:lnSpc>
            </a:pPr>
            <a:r>
              <a:rPr sz="1000" b="0" i="0">
                <a:solidFill>
                  <a:srgbClr val="4D5C64"/>
                </a:solidFill>
                <a:latin typeface="Segoe UI"/>
              </a:rPr>
              <a:t>5 / 14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F7F8"/>
        </a:solidFill>
        <a:effectLst/>
      </p:bgPr>
    </p:bg>
    <p:spTree>
      <p:nvGrpSpPr>
        <p:cNvPr id="1" name=""/>
        <p:cNvGrpSpPr/>
        <p:nvPr/>
      </p:nvGrpSpPr>
      <p:grpSpPr>
        <a:xfrm>
          <a:off x="0" y="0"/>
          <a:ext cx="0" cy="0"/>
          <a:chOff x="0" y="0"/>
          <a:chExt cx="0" cy="0"/>
        </a:xfrm>
      </p:grpSpPr>
      <p:sp>
        <p:nvSpPr>
          <p:cNvPr id="2" name="TextBox 1"/>
          <p:cNvSpPr txBox="1"/>
          <p:nvPr/>
        </p:nvSpPr>
        <p:spPr>
          <a:xfrm>
            <a:off x="685800" y="603504"/>
            <a:ext cx="10820095" cy="274320"/>
          </a:xfrm>
          <a:prstGeom prst="rect">
            <a:avLst/>
          </a:prstGeom>
          <a:noFill/>
        </p:spPr>
        <p:txBody>
          <a:bodyPr wrap="square" lIns="0" tIns="0" rIns="0" bIns="0" anchor="t">
            <a:spAutoFit/>
          </a:bodyPr>
          <a:lstStyle/>
          <a:p>
            <a:pPr algn="l">
              <a:lnSpc>
                <a:spcPct val="115000"/>
              </a:lnSpc>
            </a:pPr>
            <a:r>
              <a:rPr sz="1200" b="1" i="0" spc="200">
                <a:solidFill>
                  <a:srgbClr val="0190A0"/>
                </a:solidFill>
                <a:latin typeface="Segoe UI"/>
              </a:rPr>
              <a:t>KAS JAU IR IZDARĪTS</a:t>
            </a:r>
          </a:p>
        </p:txBody>
      </p:sp>
      <p:sp>
        <p:nvSpPr>
          <p:cNvPr id="3" name="TextBox 2"/>
          <p:cNvSpPr txBox="1"/>
          <p:nvPr/>
        </p:nvSpPr>
        <p:spPr>
          <a:xfrm>
            <a:off x="685800" y="950976"/>
            <a:ext cx="10820095" cy="832103"/>
          </a:xfrm>
          <a:prstGeom prst="rect">
            <a:avLst/>
          </a:prstGeom>
          <a:noFill/>
        </p:spPr>
        <p:txBody>
          <a:bodyPr wrap="square" lIns="0" tIns="0" rIns="0" bIns="0" anchor="t">
            <a:spAutoFit/>
          </a:bodyPr>
          <a:lstStyle/>
          <a:p>
            <a:pPr algn="l">
              <a:lnSpc>
                <a:spcPct val="108000"/>
              </a:lnSpc>
            </a:pPr>
            <a:r>
              <a:rPr sz="3000" b="1" i="0">
                <a:solidFill>
                  <a:srgbClr val="103840"/>
                </a:solidFill>
                <a:latin typeface="Segoe UI Semibold"/>
              </a:rPr>
              <a:t>Strukturālā reforma pārceļ resursus uz datu un MI spējām</a:t>
            </a:r>
          </a:p>
        </p:txBody>
      </p:sp>
      <p:sp>
        <p:nvSpPr>
          <p:cNvPr id="4" name="Rectangle 3"/>
          <p:cNvSpPr/>
          <p:nvPr/>
        </p:nvSpPr>
        <p:spPr>
          <a:xfrm>
            <a:off x="758952" y="1828800"/>
            <a:ext cx="18288" cy="3749039"/>
          </a:xfrm>
          <a:prstGeom prst="rect">
            <a:avLst/>
          </a:prstGeom>
          <a:solidFill>
            <a:srgbClr val="D2E2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p:cNvSpPr/>
          <p:nvPr/>
        </p:nvSpPr>
        <p:spPr>
          <a:xfrm>
            <a:off x="685800" y="1828800"/>
            <a:ext cx="164592" cy="164592"/>
          </a:xfrm>
          <a:prstGeom prst="ellipse">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097280" y="1792224"/>
            <a:ext cx="2011680" cy="457200"/>
          </a:xfrm>
          <a:prstGeom prst="rect">
            <a:avLst/>
          </a:prstGeom>
          <a:noFill/>
        </p:spPr>
        <p:txBody>
          <a:bodyPr wrap="square" lIns="0" tIns="0" rIns="0" bIns="0" anchor="t">
            <a:spAutoFit/>
          </a:bodyPr>
          <a:lstStyle/>
          <a:p>
            <a:pPr algn="l">
              <a:lnSpc>
                <a:spcPct val="115000"/>
              </a:lnSpc>
            </a:pPr>
            <a:r>
              <a:rPr sz="1500" b="1" i="0">
                <a:solidFill>
                  <a:srgbClr val="0190A0"/>
                </a:solidFill>
                <a:latin typeface="Segoe UI"/>
              </a:rPr>
              <a:t>2024</a:t>
            </a:r>
          </a:p>
        </p:txBody>
      </p:sp>
      <p:sp>
        <p:nvSpPr>
          <p:cNvPr id="7" name="TextBox 6"/>
          <p:cNvSpPr txBox="1"/>
          <p:nvPr/>
        </p:nvSpPr>
        <p:spPr>
          <a:xfrm>
            <a:off x="3246120" y="1792224"/>
            <a:ext cx="8259775" cy="914400"/>
          </a:xfrm>
          <a:prstGeom prst="rect">
            <a:avLst/>
          </a:prstGeom>
          <a:noFill/>
        </p:spPr>
        <p:txBody>
          <a:bodyPr wrap="square" lIns="0" tIns="0" rIns="0" bIns="0" anchor="t">
            <a:spAutoFit/>
          </a:bodyPr>
          <a:lstStyle/>
          <a:p>
            <a:pPr algn="l">
              <a:lnSpc>
                <a:spcPct val="120000"/>
              </a:lnSpc>
            </a:pPr>
            <a:r>
              <a:rPr sz="1600" b="0" i="0">
                <a:solidFill>
                  <a:srgbClr val="103840"/>
                </a:solidFill>
                <a:latin typeface="Segoe UI"/>
              </a:rPr>
              <a:t>Sākta strukturālā reforma — veidotas jaunas datu un tehnoloģiju vienības</a:t>
            </a:r>
          </a:p>
        </p:txBody>
      </p:sp>
      <p:sp>
        <p:nvSpPr>
          <p:cNvPr id="8" name="Oval 7"/>
          <p:cNvSpPr/>
          <p:nvPr/>
        </p:nvSpPr>
        <p:spPr>
          <a:xfrm>
            <a:off x="685800" y="2743200"/>
            <a:ext cx="164592" cy="164592"/>
          </a:xfrm>
          <a:prstGeom prst="ellipse">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1097280" y="2706624"/>
            <a:ext cx="2011680" cy="457200"/>
          </a:xfrm>
          <a:prstGeom prst="rect">
            <a:avLst/>
          </a:prstGeom>
          <a:noFill/>
        </p:spPr>
        <p:txBody>
          <a:bodyPr wrap="square" lIns="0" tIns="0" rIns="0" bIns="0" anchor="t">
            <a:spAutoFit/>
          </a:bodyPr>
          <a:lstStyle/>
          <a:p>
            <a:pPr algn="l">
              <a:lnSpc>
                <a:spcPct val="115000"/>
              </a:lnSpc>
            </a:pPr>
            <a:r>
              <a:rPr sz="1500" b="1" i="0">
                <a:solidFill>
                  <a:srgbClr val="0190A0"/>
                </a:solidFill>
                <a:latin typeface="Segoe UI"/>
              </a:rPr>
              <a:t>2025</a:t>
            </a:r>
          </a:p>
        </p:txBody>
      </p:sp>
      <p:sp>
        <p:nvSpPr>
          <p:cNvPr id="10" name="TextBox 9"/>
          <p:cNvSpPr txBox="1"/>
          <p:nvPr/>
        </p:nvSpPr>
        <p:spPr>
          <a:xfrm>
            <a:off x="3246120" y="2706624"/>
            <a:ext cx="8259775" cy="914400"/>
          </a:xfrm>
          <a:prstGeom prst="rect">
            <a:avLst/>
          </a:prstGeom>
          <a:noFill/>
        </p:spPr>
        <p:txBody>
          <a:bodyPr wrap="square" lIns="0" tIns="0" rIns="0" bIns="0" anchor="t">
            <a:spAutoFit/>
          </a:bodyPr>
          <a:lstStyle/>
          <a:p>
            <a:pPr algn="l">
              <a:lnSpc>
                <a:spcPct val="120000"/>
              </a:lnSpc>
            </a:pPr>
            <a:r>
              <a:rPr sz="1600" b="0" i="0">
                <a:solidFill>
                  <a:srgbClr val="103840"/>
                </a:solidFill>
                <a:latin typeface="Segoe UI"/>
              </a:rPr>
              <a:t>Izveidots jaunais darbības modelis; mazināta dublēšanās un manuālo darbību īpatsvars</a:t>
            </a:r>
          </a:p>
        </p:txBody>
      </p:sp>
      <p:sp>
        <p:nvSpPr>
          <p:cNvPr id="11" name="Oval 10"/>
          <p:cNvSpPr/>
          <p:nvPr/>
        </p:nvSpPr>
        <p:spPr>
          <a:xfrm>
            <a:off x="685800" y="3657600"/>
            <a:ext cx="164592" cy="164592"/>
          </a:xfrm>
          <a:prstGeom prst="ellipse">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1097280" y="3621024"/>
            <a:ext cx="2011680" cy="457200"/>
          </a:xfrm>
          <a:prstGeom prst="rect">
            <a:avLst/>
          </a:prstGeom>
          <a:noFill/>
        </p:spPr>
        <p:txBody>
          <a:bodyPr wrap="square" lIns="0" tIns="0" rIns="0" bIns="0" anchor="t">
            <a:spAutoFit/>
          </a:bodyPr>
          <a:lstStyle/>
          <a:p>
            <a:pPr algn="l">
              <a:lnSpc>
                <a:spcPct val="115000"/>
              </a:lnSpc>
            </a:pPr>
            <a:r>
              <a:rPr sz="1500" b="1" i="0">
                <a:solidFill>
                  <a:srgbClr val="0190A0"/>
                </a:solidFill>
                <a:latin typeface="Segoe UI"/>
              </a:rPr>
              <a:t>76</a:t>
            </a:r>
          </a:p>
        </p:txBody>
      </p:sp>
      <p:sp>
        <p:nvSpPr>
          <p:cNvPr id="13" name="TextBox 12"/>
          <p:cNvSpPr txBox="1"/>
          <p:nvPr/>
        </p:nvSpPr>
        <p:spPr>
          <a:xfrm>
            <a:off x="3246120" y="3621024"/>
            <a:ext cx="8259775" cy="914400"/>
          </a:xfrm>
          <a:prstGeom prst="rect">
            <a:avLst/>
          </a:prstGeom>
          <a:noFill/>
        </p:spPr>
        <p:txBody>
          <a:bodyPr wrap="square" lIns="0" tIns="0" rIns="0" bIns="0" anchor="t">
            <a:spAutoFit/>
          </a:bodyPr>
          <a:lstStyle/>
          <a:p>
            <a:pPr algn="l">
              <a:lnSpc>
                <a:spcPct val="120000"/>
              </a:lnSpc>
            </a:pPr>
            <a:r>
              <a:rPr sz="1600" b="0" i="0">
                <a:solidFill>
                  <a:srgbClr val="103840"/>
                </a:solidFill>
                <a:latin typeface="Segoe UI"/>
              </a:rPr>
              <a:t>Amata vietu optimizācija 2024.–2026. gadā; resursi pārorientēti uz datu, tehnoloģiju un MI funkcijām</a:t>
            </a:r>
          </a:p>
        </p:txBody>
      </p:sp>
      <p:sp>
        <p:nvSpPr>
          <p:cNvPr id="14" name="Oval 13"/>
          <p:cNvSpPr/>
          <p:nvPr/>
        </p:nvSpPr>
        <p:spPr>
          <a:xfrm>
            <a:off x="685800" y="4572000"/>
            <a:ext cx="164592" cy="164592"/>
          </a:xfrm>
          <a:prstGeom prst="ellipse">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1097280" y="4535424"/>
            <a:ext cx="2011680" cy="457200"/>
          </a:xfrm>
          <a:prstGeom prst="rect">
            <a:avLst/>
          </a:prstGeom>
          <a:noFill/>
        </p:spPr>
        <p:txBody>
          <a:bodyPr wrap="square" lIns="0" tIns="0" rIns="0" bIns="0" anchor="t">
            <a:spAutoFit/>
          </a:bodyPr>
          <a:lstStyle/>
          <a:p>
            <a:pPr algn="l">
              <a:lnSpc>
                <a:spcPct val="115000"/>
              </a:lnSpc>
            </a:pPr>
            <a:r>
              <a:rPr sz="1500" b="1" i="0">
                <a:solidFill>
                  <a:srgbClr val="0190A0"/>
                </a:solidFill>
                <a:latin typeface="Segoe UI"/>
              </a:rPr>
              <a:t>2026</a:t>
            </a:r>
          </a:p>
        </p:txBody>
      </p:sp>
      <p:sp>
        <p:nvSpPr>
          <p:cNvPr id="16" name="TextBox 15"/>
          <p:cNvSpPr txBox="1"/>
          <p:nvPr/>
        </p:nvSpPr>
        <p:spPr>
          <a:xfrm>
            <a:off x="3246120" y="4535424"/>
            <a:ext cx="8259775" cy="914400"/>
          </a:xfrm>
          <a:prstGeom prst="rect">
            <a:avLst/>
          </a:prstGeom>
          <a:noFill/>
        </p:spPr>
        <p:txBody>
          <a:bodyPr wrap="square" lIns="0" tIns="0" rIns="0" bIns="0" anchor="t">
            <a:spAutoFit/>
          </a:bodyPr>
          <a:lstStyle/>
          <a:p>
            <a:pPr algn="l">
              <a:lnSpc>
                <a:spcPct val="120000"/>
              </a:lnSpc>
            </a:pPr>
            <a:r>
              <a:rPr sz="1600" b="0" i="0">
                <a:solidFill>
                  <a:srgbClr val="103840"/>
                </a:solidFill>
                <a:latin typeface="Segoe UI"/>
              </a:rPr>
              <a:t>Reforma nostiprināta jaunajā stratēģijā</a:t>
            </a:r>
          </a:p>
        </p:txBody>
      </p:sp>
      <p:sp>
        <p:nvSpPr>
          <p:cNvPr id="17" name="TextBox 16"/>
          <p:cNvSpPr txBox="1"/>
          <p:nvPr/>
        </p:nvSpPr>
        <p:spPr>
          <a:xfrm>
            <a:off x="685800" y="5989320"/>
            <a:ext cx="10820095" cy="274320"/>
          </a:xfrm>
          <a:prstGeom prst="rect">
            <a:avLst/>
          </a:prstGeom>
          <a:noFill/>
        </p:spPr>
        <p:txBody>
          <a:bodyPr wrap="square" lIns="0" tIns="0" rIns="0" bIns="0" anchor="t">
            <a:spAutoFit/>
          </a:bodyPr>
          <a:lstStyle/>
          <a:p>
            <a:pPr algn="l">
              <a:lnSpc>
                <a:spcPct val="115000"/>
              </a:lnSpc>
            </a:pPr>
            <a:r>
              <a:rPr sz="1100" b="0" i="1">
                <a:solidFill>
                  <a:srgbClr val="4D5C64"/>
                </a:solidFill>
                <a:latin typeface="Segoe UI"/>
              </a:rPr>
              <a:t>Avots: CSP stratēģija, MP 5.2, 15. lpp.</a:t>
            </a:r>
          </a:p>
        </p:txBody>
      </p:sp>
      <p:sp>
        <p:nvSpPr>
          <p:cNvPr id="18" name="TextBox 17"/>
          <p:cNvSpPr txBox="1"/>
          <p:nvPr/>
        </p:nvSpPr>
        <p:spPr>
          <a:xfrm>
            <a:off x="685800" y="6437376"/>
            <a:ext cx="8229600" cy="228600"/>
          </a:xfrm>
          <a:prstGeom prst="rect">
            <a:avLst/>
          </a:prstGeom>
          <a:noFill/>
        </p:spPr>
        <p:txBody>
          <a:bodyPr wrap="square" lIns="0" tIns="0" rIns="0" bIns="0" anchor="t">
            <a:spAutoFit/>
          </a:bodyPr>
          <a:lstStyle/>
          <a:p>
            <a:pPr algn="l">
              <a:lnSpc>
                <a:spcPct val="115000"/>
              </a:lnSpc>
            </a:pPr>
            <a:r>
              <a:rPr sz="1000" b="0" i="0">
                <a:solidFill>
                  <a:srgbClr val="4D5C64"/>
                </a:solidFill>
                <a:latin typeface="Segoe UI"/>
              </a:rPr>
              <a:t>Dati Latvijas izaugsmei · CSP stratēģija 2024–2028 · 2026</a:t>
            </a:r>
          </a:p>
        </p:txBody>
      </p:sp>
      <p:sp>
        <p:nvSpPr>
          <p:cNvPr id="19" name="TextBox 18"/>
          <p:cNvSpPr txBox="1"/>
          <p:nvPr/>
        </p:nvSpPr>
        <p:spPr>
          <a:xfrm>
            <a:off x="10317175" y="6437376"/>
            <a:ext cx="1188720" cy="228600"/>
          </a:xfrm>
          <a:prstGeom prst="rect">
            <a:avLst/>
          </a:prstGeom>
          <a:noFill/>
        </p:spPr>
        <p:txBody>
          <a:bodyPr wrap="square" lIns="0" tIns="0" rIns="0" bIns="0" anchor="t">
            <a:spAutoFit/>
          </a:bodyPr>
          <a:lstStyle/>
          <a:p>
            <a:pPr algn="r">
              <a:lnSpc>
                <a:spcPct val="115000"/>
              </a:lnSpc>
            </a:pPr>
            <a:r>
              <a:rPr sz="1000" b="0" i="0">
                <a:solidFill>
                  <a:srgbClr val="4D5C64"/>
                </a:solidFill>
                <a:latin typeface="Segoe UI"/>
              </a:rPr>
              <a:t>6 / 14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F7F8"/>
        </a:solidFill>
        <a:effectLst/>
      </p:bgPr>
    </p:bg>
    <p:spTree>
      <p:nvGrpSpPr>
        <p:cNvPr id="1" name=""/>
        <p:cNvGrpSpPr/>
        <p:nvPr/>
      </p:nvGrpSpPr>
      <p:grpSpPr>
        <a:xfrm>
          <a:off x="0" y="0"/>
          <a:ext cx="0" cy="0"/>
          <a:chOff x="0" y="0"/>
          <a:chExt cx="0" cy="0"/>
        </a:xfrm>
      </p:grpSpPr>
      <p:sp>
        <p:nvSpPr>
          <p:cNvPr id="2" name="TextBox 1"/>
          <p:cNvSpPr txBox="1"/>
          <p:nvPr/>
        </p:nvSpPr>
        <p:spPr>
          <a:xfrm>
            <a:off x="685800" y="603504"/>
            <a:ext cx="10820095" cy="274320"/>
          </a:xfrm>
          <a:prstGeom prst="rect">
            <a:avLst/>
          </a:prstGeom>
          <a:noFill/>
        </p:spPr>
        <p:txBody>
          <a:bodyPr wrap="square" lIns="0" tIns="0" rIns="0" bIns="0" anchor="t">
            <a:spAutoFit/>
          </a:bodyPr>
          <a:lstStyle/>
          <a:p>
            <a:pPr algn="l">
              <a:lnSpc>
                <a:spcPct val="115000"/>
              </a:lnSpc>
            </a:pPr>
            <a:r>
              <a:rPr sz="1200" b="1" i="0" spc="200">
                <a:solidFill>
                  <a:srgbClr val="0190A0"/>
                </a:solidFill>
                <a:latin typeface="Segoe UI"/>
              </a:rPr>
              <a:t>REZULTĀTS, KAS JAU IR</a:t>
            </a:r>
          </a:p>
        </p:txBody>
      </p:sp>
      <p:sp>
        <p:nvSpPr>
          <p:cNvPr id="3" name="TextBox 2"/>
          <p:cNvSpPr txBox="1"/>
          <p:nvPr/>
        </p:nvSpPr>
        <p:spPr>
          <a:xfrm>
            <a:off x="685800" y="950976"/>
            <a:ext cx="10820095" cy="832103"/>
          </a:xfrm>
          <a:prstGeom prst="rect">
            <a:avLst/>
          </a:prstGeom>
          <a:noFill/>
        </p:spPr>
        <p:txBody>
          <a:bodyPr wrap="square" lIns="0" tIns="0" rIns="0" bIns="0" anchor="t">
            <a:spAutoFit/>
          </a:bodyPr>
          <a:lstStyle/>
          <a:p>
            <a:pPr algn="l">
              <a:lnSpc>
                <a:spcPct val="108000"/>
              </a:lnSpc>
            </a:pPr>
            <a:r>
              <a:rPr sz="3000" b="1" i="0">
                <a:solidFill>
                  <a:srgbClr val="103840"/>
                </a:solidFill>
                <a:latin typeface="Segoe UI Semibold"/>
              </a:rPr>
              <a:t>Reforma jau šodien mazina respondentu slogu</a:t>
            </a:r>
          </a:p>
        </p:txBody>
      </p:sp>
      <p:sp>
        <p:nvSpPr>
          <p:cNvPr id="4" name="Rectangle 3"/>
          <p:cNvSpPr/>
          <p:nvPr/>
        </p:nvSpPr>
        <p:spPr>
          <a:xfrm>
            <a:off x="685800" y="1828800"/>
            <a:ext cx="3436010" cy="3931920"/>
          </a:xfrm>
          <a:prstGeom prst="rect">
            <a:avLst/>
          </a:prstGeom>
          <a:solidFill>
            <a:srgbClr val="FFFFFF"/>
          </a:solidFill>
          <a:ln w="9525">
            <a:solidFill>
              <a:srgbClr val="D2E2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685800" y="1828800"/>
            <a:ext cx="54864" cy="3931920"/>
          </a:xfrm>
          <a:prstGeom prst="rect">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941832" y="2103120"/>
            <a:ext cx="2978810" cy="731520"/>
          </a:xfrm>
          <a:prstGeom prst="rect">
            <a:avLst/>
          </a:prstGeom>
          <a:noFill/>
        </p:spPr>
        <p:txBody>
          <a:bodyPr wrap="square" lIns="0" tIns="0" rIns="0" bIns="0" anchor="t">
            <a:spAutoFit/>
          </a:bodyPr>
          <a:lstStyle/>
          <a:p>
            <a:pPr algn="l">
              <a:lnSpc>
                <a:spcPct val="100000"/>
              </a:lnSpc>
            </a:pPr>
            <a:r>
              <a:rPr sz="3400" b="1" i="0">
                <a:solidFill>
                  <a:srgbClr val="0190A0"/>
                </a:solidFill>
                <a:latin typeface="Segoe UI Semibold"/>
              </a:rPr>
              <a:t>4 000+</a:t>
            </a:r>
          </a:p>
        </p:txBody>
      </p:sp>
      <p:sp>
        <p:nvSpPr>
          <p:cNvPr id="7" name="TextBox 6"/>
          <p:cNvSpPr txBox="1"/>
          <p:nvPr/>
        </p:nvSpPr>
        <p:spPr>
          <a:xfrm>
            <a:off x="941832" y="2880360"/>
            <a:ext cx="2978810" cy="2743200"/>
          </a:xfrm>
          <a:prstGeom prst="rect">
            <a:avLst/>
          </a:prstGeom>
          <a:noFill/>
        </p:spPr>
        <p:txBody>
          <a:bodyPr wrap="square" lIns="0" tIns="0" rIns="0" bIns="0" anchor="t">
            <a:spAutoFit/>
          </a:bodyPr>
          <a:lstStyle/>
          <a:p>
            <a:pPr algn="l">
              <a:lnSpc>
                <a:spcPct val="112000"/>
              </a:lnSpc>
              <a:spcAft>
                <a:spcPts val="600"/>
              </a:spcAft>
            </a:pPr>
            <a:r>
              <a:rPr sz="1600" b="1" i="0">
                <a:solidFill>
                  <a:srgbClr val="103840"/>
                </a:solidFill>
                <a:latin typeface="Segoe UI"/>
              </a:rPr>
              <a:t>uzņēmumiem samazināts</a:t>
            </a:r>
          </a:p>
          <a:p>
            <a:pPr algn="l">
              <a:lnSpc>
                <a:spcPct val="120000"/>
              </a:lnSpc>
            </a:pPr>
            <a:r>
              <a:rPr sz="1250" b="0" i="0">
                <a:solidFill>
                  <a:srgbClr val="4D5C64"/>
                </a:solidFill>
                <a:latin typeface="Segoe UI"/>
              </a:rPr>
              <a:t>iesniedzamo datu apjoms</a:t>
            </a:r>
          </a:p>
        </p:txBody>
      </p:sp>
      <p:sp>
        <p:nvSpPr>
          <p:cNvPr id="8" name="Rectangle 7"/>
          <p:cNvSpPr/>
          <p:nvPr/>
        </p:nvSpPr>
        <p:spPr>
          <a:xfrm>
            <a:off x="4377842" y="1828800"/>
            <a:ext cx="3436010" cy="3931920"/>
          </a:xfrm>
          <a:prstGeom prst="rect">
            <a:avLst/>
          </a:prstGeom>
          <a:solidFill>
            <a:srgbClr val="FFFFFF"/>
          </a:solidFill>
          <a:ln w="9525">
            <a:solidFill>
              <a:srgbClr val="D2E2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4377842" y="1828800"/>
            <a:ext cx="54864" cy="3931920"/>
          </a:xfrm>
          <a:prstGeom prst="rect">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633874" y="2103120"/>
            <a:ext cx="2978810" cy="731520"/>
          </a:xfrm>
          <a:prstGeom prst="rect">
            <a:avLst/>
          </a:prstGeom>
          <a:noFill/>
        </p:spPr>
        <p:txBody>
          <a:bodyPr wrap="square" lIns="0" tIns="0" rIns="0" bIns="0" anchor="t">
            <a:spAutoFit/>
          </a:bodyPr>
          <a:lstStyle/>
          <a:p>
            <a:pPr algn="l">
              <a:lnSpc>
                <a:spcPct val="100000"/>
              </a:lnSpc>
            </a:pPr>
            <a:r>
              <a:rPr sz="3400" b="1" i="0">
                <a:solidFill>
                  <a:srgbClr val="0190A0"/>
                </a:solidFill>
                <a:latin typeface="Segoe UI Semibold"/>
              </a:rPr>
              <a:t>~9 800 h</a:t>
            </a:r>
          </a:p>
        </p:txBody>
      </p:sp>
      <p:sp>
        <p:nvSpPr>
          <p:cNvPr id="11" name="TextBox 10"/>
          <p:cNvSpPr txBox="1"/>
          <p:nvPr/>
        </p:nvSpPr>
        <p:spPr>
          <a:xfrm>
            <a:off x="4633874" y="2880360"/>
            <a:ext cx="2978810" cy="2743200"/>
          </a:xfrm>
          <a:prstGeom prst="rect">
            <a:avLst/>
          </a:prstGeom>
          <a:noFill/>
        </p:spPr>
        <p:txBody>
          <a:bodyPr wrap="square" lIns="0" tIns="0" rIns="0" bIns="0" anchor="t">
            <a:spAutoFit/>
          </a:bodyPr>
          <a:lstStyle/>
          <a:p>
            <a:pPr algn="l">
              <a:lnSpc>
                <a:spcPct val="112000"/>
              </a:lnSpc>
              <a:spcAft>
                <a:spcPts val="600"/>
              </a:spcAft>
            </a:pPr>
            <a:r>
              <a:rPr sz="1600" b="1" i="0">
                <a:solidFill>
                  <a:srgbClr val="103840"/>
                </a:solidFill>
                <a:latin typeface="Segoe UI"/>
              </a:rPr>
              <a:t>ietaupītas uzņēmumiem</a:t>
            </a:r>
          </a:p>
          <a:p>
            <a:pPr algn="l">
              <a:lnSpc>
                <a:spcPct val="120000"/>
              </a:lnSpc>
            </a:pPr>
            <a:r>
              <a:rPr sz="1250" b="0" i="0">
                <a:solidFill>
                  <a:srgbClr val="4D5C64"/>
                </a:solidFill>
                <a:latin typeface="Segoe UI"/>
              </a:rPr>
              <a:t>katru gadu</a:t>
            </a:r>
          </a:p>
        </p:txBody>
      </p:sp>
      <p:sp>
        <p:nvSpPr>
          <p:cNvPr id="12" name="Rectangle 11"/>
          <p:cNvSpPr/>
          <p:nvPr/>
        </p:nvSpPr>
        <p:spPr>
          <a:xfrm>
            <a:off x="8069884" y="1828800"/>
            <a:ext cx="3436010" cy="3931920"/>
          </a:xfrm>
          <a:prstGeom prst="rect">
            <a:avLst/>
          </a:prstGeom>
          <a:solidFill>
            <a:srgbClr val="FFFFFF"/>
          </a:solidFill>
          <a:ln w="9525">
            <a:solidFill>
              <a:srgbClr val="D2E2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8069884" y="1828800"/>
            <a:ext cx="54864" cy="3931920"/>
          </a:xfrm>
          <a:prstGeom prst="rect">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8325916" y="2103120"/>
            <a:ext cx="2978810" cy="731520"/>
          </a:xfrm>
          <a:prstGeom prst="rect">
            <a:avLst/>
          </a:prstGeom>
          <a:noFill/>
        </p:spPr>
        <p:txBody>
          <a:bodyPr wrap="square" lIns="0" tIns="0" rIns="0" bIns="0" anchor="t">
            <a:spAutoFit/>
          </a:bodyPr>
          <a:lstStyle/>
          <a:p>
            <a:pPr algn="l">
              <a:lnSpc>
                <a:spcPct val="100000"/>
              </a:lnSpc>
            </a:pPr>
            <a:r>
              <a:rPr sz="3400" b="1" i="0">
                <a:solidFill>
                  <a:srgbClr val="0190A0"/>
                </a:solidFill>
                <a:latin typeface="Segoe UI Semibold"/>
              </a:rPr>
              <a:t>50 000 h</a:t>
            </a:r>
          </a:p>
        </p:txBody>
      </p:sp>
      <p:sp>
        <p:nvSpPr>
          <p:cNvPr id="15" name="TextBox 14"/>
          <p:cNvSpPr txBox="1"/>
          <p:nvPr/>
        </p:nvSpPr>
        <p:spPr>
          <a:xfrm>
            <a:off x="8325916" y="2880360"/>
            <a:ext cx="2978810" cy="2743200"/>
          </a:xfrm>
          <a:prstGeom prst="rect">
            <a:avLst/>
          </a:prstGeom>
          <a:noFill/>
        </p:spPr>
        <p:txBody>
          <a:bodyPr wrap="square" lIns="0" tIns="0" rIns="0" bIns="0" anchor="t">
            <a:spAutoFit/>
          </a:bodyPr>
          <a:lstStyle/>
          <a:p>
            <a:pPr algn="l">
              <a:lnSpc>
                <a:spcPct val="112000"/>
              </a:lnSpc>
              <a:spcAft>
                <a:spcPts val="600"/>
              </a:spcAft>
            </a:pPr>
            <a:r>
              <a:rPr sz="1600" b="1" i="0">
                <a:solidFill>
                  <a:srgbClr val="103840"/>
                </a:solidFill>
                <a:latin typeface="Segoe UI"/>
              </a:rPr>
              <a:t>stratēģijas mērķis 2028</a:t>
            </a:r>
          </a:p>
          <a:p>
            <a:pPr algn="l">
              <a:lnSpc>
                <a:spcPct val="120000"/>
              </a:lnSpc>
            </a:pPr>
            <a:r>
              <a:rPr sz="1250" b="0" i="0">
                <a:solidFill>
                  <a:srgbClr val="4D5C64"/>
                </a:solidFill>
                <a:latin typeface="Segoe UI"/>
              </a:rPr>
              <a:t>no 10 000 h bāzes 2025. gadā</a:t>
            </a:r>
          </a:p>
        </p:txBody>
      </p:sp>
      <p:sp>
        <p:nvSpPr>
          <p:cNvPr id="16" name="TextBox 15"/>
          <p:cNvSpPr txBox="1"/>
          <p:nvPr/>
        </p:nvSpPr>
        <p:spPr>
          <a:xfrm>
            <a:off x="685800" y="5989320"/>
            <a:ext cx="10820095" cy="274320"/>
          </a:xfrm>
          <a:prstGeom prst="rect">
            <a:avLst/>
          </a:prstGeom>
          <a:noFill/>
        </p:spPr>
        <p:txBody>
          <a:bodyPr wrap="square" lIns="0" tIns="0" rIns="0" bIns="0" anchor="t">
            <a:spAutoFit/>
          </a:bodyPr>
          <a:lstStyle/>
          <a:p>
            <a:pPr algn="l">
              <a:lnSpc>
                <a:spcPct val="115000"/>
              </a:lnSpc>
            </a:pPr>
            <a:r>
              <a:rPr sz="1100" b="0" i="1">
                <a:solidFill>
                  <a:srgbClr val="4D5C64"/>
                </a:solidFill>
                <a:latin typeface="Segoe UI"/>
              </a:rPr>
              <a:t>Avots: CSP stratēģija, 14. un 17. lpp. · KPI 1</a:t>
            </a:r>
          </a:p>
        </p:txBody>
      </p:sp>
      <p:sp>
        <p:nvSpPr>
          <p:cNvPr id="17" name="TextBox 16"/>
          <p:cNvSpPr txBox="1"/>
          <p:nvPr/>
        </p:nvSpPr>
        <p:spPr>
          <a:xfrm>
            <a:off x="685800" y="6437376"/>
            <a:ext cx="8229600" cy="228600"/>
          </a:xfrm>
          <a:prstGeom prst="rect">
            <a:avLst/>
          </a:prstGeom>
          <a:noFill/>
        </p:spPr>
        <p:txBody>
          <a:bodyPr wrap="square" lIns="0" tIns="0" rIns="0" bIns="0" anchor="t">
            <a:spAutoFit/>
          </a:bodyPr>
          <a:lstStyle/>
          <a:p>
            <a:pPr algn="l">
              <a:lnSpc>
                <a:spcPct val="115000"/>
              </a:lnSpc>
            </a:pPr>
            <a:r>
              <a:rPr sz="1000" b="0" i="0">
                <a:solidFill>
                  <a:srgbClr val="4D5C64"/>
                </a:solidFill>
                <a:latin typeface="Segoe UI"/>
              </a:rPr>
              <a:t>Dati Latvijas izaugsmei · CSP stratēģija 2024–2028 · 2026</a:t>
            </a:r>
          </a:p>
        </p:txBody>
      </p:sp>
      <p:sp>
        <p:nvSpPr>
          <p:cNvPr id="18" name="TextBox 17"/>
          <p:cNvSpPr txBox="1"/>
          <p:nvPr/>
        </p:nvSpPr>
        <p:spPr>
          <a:xfrm>
            <a:off x="10317175" y="6437376"/>
            <a:ext cx="1188720" cy="228600"/>
          </a:xfrm>
          <a:prstGeom prst="rect">
            <a:avLst/>
          </a:prstGeom>
          <a:noFill/>
        </p:spPr>
        <p:txBody>
          <a:bodyPr wrap="square" lIns="0" tIns="0" rIns="0" bIns="0" anchor="t">
            <a:spAutoFit/>
          </a:bodyPr>
          <a:lstStyle/>
          <a:p>
            <a:pPr algn="r">
              <a:lnSpc>
                <a:spcPct val="115000"/>
              </a:lnSpc>
            </a:pPr>
            <a:r>
              <a:rPr sz="1000" b="0" i="0">
                <a:solidFill>
                  <a:srgbClr val="4D5C64"/>
                </a:solidFill>
                <a:latin typeface="Segoe UI"/>
              </a:rPr>
              <a:t>7 / 14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F7F8"/>
        </a:solidFill>
        <a:effectLst/>
      </p:bgPr>
    </p:bg>
    <p:spTree>
      <p:nvGrpSpPr>
        <p:cNvPr id="1" name=""/>
        <p:cNvGrpSpPr/>
        <p:nvPr/>
      </p:nvGrpSpPr>
      <p:grpSpPr>
        <a:xfrm>
          <a:off x="0" y="0"/>
          <a:ext cx="0" cy="0"/>
          <a:chOff x="0" y="0"/>
          <a:chExt cx="0" cy="0"/>
        </a:xfrm>
      </p:grpSpPr>
      <p:sp>
        <p:nvSpPr>
          <p:cNvPr id="2" name="TextBox 1"/>
          <p:cNvSpPr txBox="1"/>
          <p:nvPr/>
        </p:nvSpPr>
        <p:spPr>
          <a:xfrm>
            <a:off x="685800" y="603504"/>
            <a:ext cx="10820095" cy="274320"/>
          </a:xfrm>
          <a:prstGeom prst="rect">
            <a:avLst/>
          </a:prstGeom>
          <a:noFill/>
        </p:spPr>
        <p:txBody>
          <a:bodyPr wrap="square" lIns="0" tIns="0" rIns="0" bIns="0" anchor="t">
            <a:spAutoFit/>
          </a:bodyPr>
          <a:lstStyle/>
          <a:p>
            <a:pPr algn="l">
              <a:lnSpc>
                <a:spcPct val="115000"/>
              </a:lnSpc>
            </a:pPr>
            <a:r>
              <a:rPr sz="1200" b="1" i="0" spc="200">
                <a:solidFill>
                  <a:srgbClr val="0190A0"/>
                </a:solidFill>
                <a:latin typeface="Segoe UI"/>
              </a:rPr>
              <a:t>KĀ TAS PANĀKTS</a:t>
            </a:r>
          </a:p>
        </p:txBody>
      </p:sp>
      <p:sp>
        <p:nvSpPr>
          <p:cNvPr id="3" name="TextBox 2"/>
          <p:cNvSpPr txBox="1"/>
          <p:nvPr/>
        </p:nvSpPr>
        <p:spPr>
          <a:xfrm>
            <a:off x="685800" y="950976"/>
            <a:ext cx="10820095" cy="832103"/>
          </a:xfrm>
          <a:prstGeom prst="rect">
            <a:avLst/>
          </a:prstGeom>
          <a:noFill/>
        </p:spPr>
        <p:txBody>
          <a:bodyPr wrap="square" lIns="0" tIns="0" rIns="0" bIns="0" anchor="t">
            <a:spAutoFit/>
          </a:bodyPr>
          <a:lstStyle/>
          <a:p>
            <a:pPr algn="l">
              <a:lnSpc>
                <a:spcPct val="108000"/>
              </a:lnSpc>
            </a:pPr>
            <a:r>
              <a:rPr sz="3000" b="1" i="0">
                <a:solidFill>
                  <a:srgbClr val="103840"/>
                </a:solidFill>
                <a:latin typeface="Segoe UI Semibold"/>
              </a:rPr>
              <a:t>Slogs mazinās, aizstājot pārskatus ar jau esošiem datiem</a:t>
            </a:r>
          </a:p>
        </p:txBody>
      </p:sp>
      <p:sp>
        <p:nvSpPr>
          <p:cNvPr id="4" name="Rectangle 3"/>
          <p:cNvSpPr/>
          <p:nvPr/>
        </p:nvSpPr>
        <p:spPr>
          <a:xfrm>
            <a:off x="704088" y="1938528"/>
            <a:ext cx="146304" cy="146304"/>
          </a:xfrm>
          <a:prstGeom prst="rect">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1069848" y="1828800"/>
            <a:ext cx="10436047" cy="841248"/>
          </a:xfrm>
          <a:prstGeom prst="rect">
            <a:avLst/>
          </a:prstGeom>
          <a:noFill/>
        </p:spPr>
        <p:txBody>
          <a:bodyPr wrap="square" lIns="0" tIns="0" rIns="0" bIns="0" anchor="t">
            <a:spAutoFit/>
          </a:bodyPr>
          <a:lstStyle/>
          <a:p>
            <a:pPr algn="l">
              <a:lnSpc>
                <a:spcPct val="125000"/>
              </a:lnSpc>
            </a:pPr>
            <a:r>
              <a:rPr sz="2100" b="1" i="0">
                <a:solidFill>
                  <a:srgbClr val="0190A0"/>
                </a:solidFill>
                <a:latin typeface="Segoe UI"/>
              </a:rPr>
              <a:t>PVN deklarāciju dati</a:t>
            </a:r>
            <a:r>
              <a:rPr sz="2100" b="0" i="0">
                <a:solidFill>
                  <a:srgbClr val="103840"/>
                </a:solidFill>
                <a:latin typeface="Segoe UI"/>
              </a:rPr>
              <a:t> aizstāj daļu apgrozījuma pārskatu</a:t>
            </a:r>
          </a:p>
        </p:txBody>
      </p:sp>
      <p:sp>
        <p:nvSpPr>
          <p:cNvPr id="6" name="Rectangle 5"/>
          <p:cNvSpPr/>
          <p:nvPr/>
        </p:nvSpPr>
        <p:spPr>
          <a:xfrm>
            <a:off x="704088" y="2779776"/>
            <a:ext cx="146304" cy="146304"/>
          </a:xfrm>
          <a:prstGeom prst="rect">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69848" y="2670048"/>
            <a:ext cx="10436047" cy="841248"/>
          </a:xfrm>
          <a:prstGeom prst="rect">
            <a:avLst/>
          </a:prstGeom>
          <a:noFill/>
        </p:spPr>
        <p:txBody>
          <a:bodyPr wrap="square" lIns="0" tIns="0" rIns="0" bIns="0" anchor="t">
            <a:spAutoFit/>
          </a:bodyPr>
          <a:lstStyle/>
          <a:p>
            <a:pPr algn="l">
              <a:lnSpc>
                <a:spcPct val="125000"/>
              </a:lnSpc>
            </a:pPr>
            <a:r>
              <a:rPr sz="2100" b="1" i="0">
                <a:solidFill>
                  <a:srgbClr val="0190A0"/>
                </a:solidFill>
                <a:latin typeface="Segoe UI"/>
              </a:rPr>
              <a:t>Pārskati 1-gada un 1-DDV</a:t>
            </a:r>
            <a:r>
              <a:rPr sz="2100" b="0" i="0">
                <a:solidFill>
                  <a:srgbClr val="103840"/>
                </a:solidFill>
                <a:latin typeface="Segoe UI"/>
              </a:rPr>
              <a:t> apvienoti vienā pārskatā 4-gada</a:t>
            </a:r>
          </a:p>
        </p:txBody>
      </p:sp>
      <p:sp>
        <p:nvSpPr>
          <p:cNvPr id="8" name="Rectangle 7"/>
          <p:cNvSpPr/>
          <p:nvPr/>
        </p:nvSpPr>
        <p:spPr>
          <a:xfrm>
            <a:off x="704088" y="3621024"/>
            <a:ext cx="146304" cy="146304"/>
          </a:xfrm>
          <a:prstGeom prst="rect">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1069848" y="3511296"/>
            <a:ext cx="10436047" cy="841248"/>
          </a:xfrm>
          <a:prstGeom prst="rect">
            <a:avLst/>
          </a:prstGeom>
          <a:noFill/>
        </p:spPr>
        <p:txBody>
          <a:bodyPr wrap="square" lIns="0" tIns="0" rIns="0" bIns="0" anchor="t">
            <a:spAutoFit/>
          </a:bodyPr>
          <a:lstStyle/>
          <a:p>
            <a:pPr algn="l">
              <a:lnSpc>
                <a:spcPct val="125000"/>
              </a:lnSpc>
            </a:pPr>
            <a:r>
              <a:rPr sz="2100" b="1" i="0">
                <a:solidFill>
                  <a:srgbClr val="0190A0"/>
                </a:solidFill>
                <a:latin typeface="Segoe UI"/>
              </a:rPr>
              <a:t>Pārskatus 1-reģistrs un 4-reģistrs</a:t>
            </a:r>
            <a:r>
              <a:rPr sz="2100" b="0" i="0">
                <a:solidFill>
                  <a:srgbClr val="103840"/>
                </a:solidFill>
                <a:latin typeface="Segoe UI"/>
              </a:rPr>
              <a:t> plānots atcelt</a:t>
            </a:r>
          </a:p>
        </p:txBody>
      </p:sp>
      <p:sp>
        <p:nvSpPr>
          <p:cNvPr id="10" name="Rectangle 9"/>
          <p:cNvSpPr/>
          <p:nvPr/>
        </p:nvSpPr>
        <p:spPr>
          <a:xfrm>
            <a:off x="704088" y="4462272"/>
            <a:ext cx="146304" cy="146304"/>
          </a:xfrm>
          <a:prstGeom prst="rect">
            <a:avLst/>
          </a:prstGeom>
          <a:solidFill>
            <a:srgbClr val="019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1069848" y="4352544"/>
            <a:ext cx="10436047" cy="841248"/>
          </a:xfrm>
          <a:prstGeom prst="rect">
            <a:avLst/>
          </a:prstGeom>
          <a:noFill/>
        </p:spPr>
        <p:txBody>
          <a:bodyPr wrap="square" lIns="0" tIns="0" rIns="0" bIns="0" anchor="t">
            <a:spAutoFit/>
          </a:bodyPr>
          <a:lstStyle/>
          <a:p>
            <a:pPr algn="l">
              <a:lnSpc>
                <a:spcPct val="125000"/>
              </a:lnSpc>
            </a:pPr>
            <a:r>
              <a:rPr sz="2100" b="1" i="0">
                <a:solidFill>
                  <a:srgbClr val="0190A0"/>
                </a:solidFill>
                <a:latin typeface="Segoe UI"/>
              </a:rPr>
              <a:t>Datu atkārtotas prasīšanas mazināšana</a:t>
            </a:r>
            <a:r>
              <a:rPr sz="2100" b="0" i="0">
                <a:solidFill>
                  <a:srgbClr val="103840"/>
                </a:solidFill>
                <a:latin typeface="Segoe UI"/>
              </a:rPr>
              <a:t> turpinās kā pastāvīgs darbs</a:t>
            </a:r>
          </a:p>
        </p:txBody>
      </p:sp>
      <p:sp>
        <p:nvSpPr>
          <p:cNvPr id="12" name="TextBox 11"/>
          <p:cNvSpPr txBox="1"/>
          <p:nvPr/>
        </p:nvSpPr>
        <p:spPr>
          <a:xfrm>
            <a:off x="685800" y="5989320"/>
            <a:ext cx="10820095" cy="274320"/>
          </a:xfrm>
          <a:prstGeom prst="rect">
            <a:avLst/>
          </a:prstGeom>
          <a:noFill/>
        </p:spPr>
        <p:txBody>
          <a:bodyPr wrap="square" lIns="0" tIns="0" rIns="0" bIns="0" anchor="t">
            <a:spAutoFit/>
          </a:bodyPr>
          <a:lstStyle/>
          <a:p>
            <a:pPr algn="l">
              <a:lnSpc>
                <a:spcPct val="115000"/>
              </a:lnSpc>
            </a:pPr>
            <a:r>
              <a:rPr sz="1100" b="0" i="1">
                <a:solidFill>
                  <a:srgbClr val="4D5C64"/>
                </a:solidFill>
                <a:latin typeface="Segoe UI"/>
              </a:rPr>
              <a:t>Avots: CSP stratēģija, 14. un 17. lpp.</a:t>
            </a:r>
          </a:p>
        </p:txBody>
      </p:sp>
      <p:sp>
        <p:nvSpPr>
          <p:cNvPr id="13" name="TextBox 12"/>
          <p:cNvSpPr txBox="1"/>
          <p:nvPr/>
        </p:nvSpPr>
        <p:spPr>
          <a:xfrm>
            <a:off x="685800" y="6437376"/>
            <a:ext cx="8229600" cy="228600"/>
          </a:xfrm>
          <a:prstGeom prst="rect">
            <a:avLst/>
          </a:prstGeom>
          <a:noFill/>
        </p:spPr>
        <p:txBody>
          <a:bodyPr wrap="square" lIns="0" tIns="0" rIns="0" bIns="0" anchor="t">
            <a:spAutoFit/>
          </a:bodyPr>
          <a:lstStyle/>
          <a:p>
            <a:pPr algn="l">
              <a:lnSpc>
                <a:spcPct val="115000"/>
              </a:lnSpc>
            </a:pPr>
            <a:r>
              <a:rPr sz="1000" b="0" i="0">
                <a:solidFill>
                  <a:srgbClr val="4D5C64"/>
                </a:solidFill>
                <a:latin typeface="Segoe UI"/>
              </a:rPr>
              <a:t>Dati Latvijas izaugsmei · CSP stratēģija 2024–2028 · 2026</a:t>
            </a:r>
          </a:p>
        </p:txBody>
      </p:sp>
      <p:sp>
        <p:nvSpPr>
          <p:cNvPr id="14" name="TextBox 13"/>
          <p:cNvSpPr txBox="1"/>
          <p:nvPr/>
        </p:nvSpPr>
        <p:spPr>
          <a:xfrm>
            <a:off x="10317175" y="6437376"/>
            <a:ext cx="1188720" cy="228600"/>
          </a:xfrm>
          <a:prstGeom prst="rect">
            <a:avLst/>
          </a:prstGeom>
          <a:noFill/>
        </p:spPr>
        <p:txBody>
          <a:bodyPr wrap="square" lIns="0" tIns="0" rIns="0" bIns="0" anchor="t">
            <a:spAutoFit/>
          </a:bodyPr>
          <a:lstStyle/>
          <a:p>
            <a:pPr algn="r">
              <a:lnSpc>
                <a:spcPct val="115000"/>
              </a:lnSpc>
            </a:pPr>
            <a:r>
              <a:rPr sz="1000" b="0" i="0">
                <a:solidFill>
                  <a:srgbClr val="4D5C64"/>
                </a:solidFill>
                <a:latin typeface="Segoe UI"/>
              </a:rPr>
              <a:t>8 / 14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5F7F8"/>
        </a:solidFill>
        <a:effectLst/>
      </p:bgPr>
    </p:bg>
    <p:spTree>
      <p:nvGrpSpPr>
        <p:cNvPr id="1" name=""/>
        <p:cNvGrpSpPr/>
        <p:nvPr/>
      </p:nvGrpSpPr>
      <p:grpSpPr>
        <a:xfrm>
          <a:off x="0" y="0"/>
          <a:ext cx="0" cy="0"/>
          <a:chOff x="0" y="0"/>
          <a:chExt cx="0" cy="0"/>
        </a:xfrm>
      </p:grpSpPr>
      <p:sp>
        <p:nvSpPr>
          <p:cNvPr id="2" name="TextBox 1"/>
          <p:cNvSpPr txBox="1"/>
          <p:nvPr/>
        </p:nvSpPr>
        <p:spPr>
          <a:xfrm>
            <a:off x="685800" y="603504"/>
            <a:ext cx="10820095" cy="274320"/>
          </a:xfrm>
          <a:prstGeom prst="rect">
            <a:avLst/>
          </a:prstGeom>
          <a:noFill/>
        </p:spPr>
        <p:txBody>
          <a:bodyPr wrap="square" lIns="0" tIns="0" rIns="0" bIns="0" anchor="t">
            <a:spAutoFit/>
          </a:bodyPr>
          <a:lstStyle/>
          <a:p>
            <a:pPr algn="l">
              <a:lnSpc>
                <a:spcPct val="115000"/>
              </a:lnSpc>
            </a:pPr>
            <a:r>
              <a:rPr sz="1200" b="1" i="0" spc="200">
                <a:solidFill>
                  <a:srgbClr val="0190A0"/>
                </a:solidFill>
                <a:latin typeface="Segoe UI"/>
              </a:rPr>
              <a:t>REFORMAS KODOLS</a:t>
            </a:r>
          </a:p>
        </p:txBody>
      </p:sp>
      <p:sp>
        <p:nvSpPr>
          <p:cNvPr id="3" name="TextBox 2"/>
          <p:cNvSpPr txBox="1"/>
          <p:nvPr/>
        </p:nvSpPr>
        <p:spPr>
          <a:xfrm>
            <a:off x="685800" y="950976"/>
            <a:ext cx="10820095" cy="832103"/>
          </a:xfrm>
          <a:prstGeom prst="rect">
            <a:avLst/>
          </a:prstGeom>
          <a:noFill/>
        </p:spPr>
        <p:txBody>
          <a:bodyPr wrap="square" lIns="0" tIns="0" rIns="0" bIns="0" anchor="t">
            <a:spAutoFit/>
          </a:bodyPr>
          <a:lstStyle/>
          <a:p>
            <a:pPr algn="l">
              <a:lnSpc>
                <a:spcPct val="108000"/>
              </a:lnSpc>
            </a:pPr>
            <a:r>
              <a:rPr sz="3000" b="1" i="0">
                <a:solidFill>
                  <a:srgbClr val="103840"/>
                </a:solidFill>
                <a:latin typeface="Segoe UI Semibold"/>
              </a:rPr>
              <a:t>Vērtība rodas ķēdē, nevis atsevišķās sistēmās</a:t>
            </a:r>
          </a:p>
        </p:txBody>
      </p:sp>
      <p:pic>
        <p:nvPicPr>
          <p:cNvPr id="4" name="Picture 3" descr="pakalpojumu-kede.png"/>
          <p:cNvPicPr>
            <a:picLocks noChangeAspect="1"/>
          </p:cNvPicPr>
          <p:nvPr/>
        </p:nvPicPr>
        <p:blipFill>
          <a:blip r:embed="rId3"/>
          <a:stretch>
            <a:fillRect/>
          </a:stretch>
        </p:blipFill>
        <p:spPr>
          <a:xfrm>
            <a:off x="1066647" y="1828800"/>
            <a:ext cx="10058400" cy="4023360"/>
          </a:xfrm>
          <a:prstGeom prst="rect">
            <a:avLst/>
          </a:prstGeom>
        </p:spPr>
      </p:pic>
      <p:sp>
        <p:nvSpPr>
          <p:cNvPr id="5" name="TextBox 4"/>
          <p:cNvSpPr txBox="1"/>
          <p:nvPr/>
        </p:nvSpPr>
        <p:spPr>
          <a:xfrm>
            <a:off x="685800" y="6437376"/>
            <a:ext cx="8229600" cy="228600"/>
          </a:xfrm>
          <a:prstGeom prst="rect">
            <a:avLst/>
          </a:prstGeom>
          <a:noFill/>
        </p:spPr>
        <p:txBody>
          <a:bodyPr wrap="square" lIns="0" tIns="0" rIns="0" bIns="0" anchor="t">
            <a:spAutoFit/>
          </a:bodyPr>
          <a:lstStyle/>
          <a:p>
            <a:pPr algn="l">
              <a:lnSpc>
                <a:spcPct val="115000"/>
              </a:lnSpc>
            </a:pPr>
            <a:r>
              <a:rPr sz="1000" b="0" i="0">
                <a:solidFill>
                  <a:srgbClr val="4D5C64"/>
                </a:solidFill>
                <a:latin typeface="Segoe UI"/>
              </a:rPr>
              <a:t>Dati Latvijas izaugsmei · CSP stratēģija 2024–2028 · 2026</a:t>
            </a:r>
          </a:p>
        </p:txBody>
      </p:sp>
      <p:sp>
        <p:nvSpPr>
          <p:cNvPr id="6" name="TextBox 5"/>
          <p:cNvSpPr txBox="1"/>
          <p:nvPr/>
        </p:nvSpPr>
        <p:spPr>
          <a:xfrm>
            <a:off x="10317175" y="6437376"/>
            <a:ext cx="1188720" cy="228600"/>
          </a:xfrm>
          <a:prstGeom prst="rect">
            <a:avLst/>
          </a:prstGeom>
          <a:noFill/>
        </p:spPr>
        <p:txBody>
          <a:bodyPr wrap="square" lIns="0" tIns="0" rIns="0" bIns="0" anchor="t">
            <a:spAutoFit/>
          </a:bodyPr>
          <a:lstStyle/>
          <a:p>
            <a:pPr algn="r">
              <a:lnSpc>
                <a:spcPct val="115000"/>
              </a:lnSpc>
            </a:pPr>
            <a:r>
              <a:rPr sz="1000" b="0" i="0">
                <a:solidFill>
                  <a:srgbClr val="4D5C64"/>
                </a:solidFill>
                <a:latin typeface="Segoe UI"/>
              </a:rPr>
              <a:t>9 / 14</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TotalTime>
  <Words>2761</Words>
  <Application>Microsoft Office PowerPoint</Application>
  <PresentationFormat>Widescreen</PresentationFormat>
  <Paragraphs>315</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Segoe UI</vt:lpstr>
      <vt:lpstr>Segoe UI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Raimonds Lapins</dc:creator>
  <cp:keywords/>
  <dc:description>generated using python-pptx</dc:description>
  <cp:lastModifiedBy>Laima Amatniece</cp:lastModifiedBy>
  <cp:revision>1</cp:revision>
  <dcterms:created xsi:type="dcterms:W3CDTF">2013-01-27T09:14:16Z</dcterms:created>
  <dcterms:modified xsi:type="dcterms:W3CDTF">2026-08-06T06:11:19Z</dcterms:modified>
  <cp:category/>
</cp:coreProperties>
</file>