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4"/>
  </p:sldMasterIdLst>
  <p:notesMasterIdLst>
    <p:notesMasterId r:id="rId16"/>
  </p:notesMasterIdLst>
  <p:sldIdLst>
    <p:sldId id="269" r:id="rId5"/>
    <p:sldId id="267" r:id="rId6"/>
    <p:sldId id="260" r:id="rId7"/>
    <p:sldId id="259" r:id="rId8"/>
    <p:sldId id="2145706339" r:id="rId9"/>
    <p:sldId id="2145706344" r:id="rId10"/>
    <p:sldId id="2145706341" r:id="rId11"/>
    <p:sldId id="2145706342" r:id="rId12"/>
    <p:sldId id="2145706343" r:id="rId13"/>
    <p:sldId id="265" r:id="rId14"/>
    <p:sldId id="2145706345" r:id="rId15"/>
  </p:sldIdLst>
  <p:sldSz cx="12192000" cy="6858000"/>
  <p:notesSz cx="7010400" cy="92964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176C00-DDC9-4F30-880B-69E65EB2A880}" v="9" dt="2026-07-28T10:13:43.2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ima Amatniece" userId="6da255b5-ac25-4c74-89ef-08469731f0af" providerId="ADAL" clId="{2B911968-A93C-4968-88E0-2D3F4D44372F}"/>
    <pc:docChg chg="modSld">
      <pc:chgData name="Laima Amatniece" userId="6da255b5-ac25-4c74-89ef-08469731f0af" providerId="ADAL" clId="{2B911968-A93C-4968-88E0-2D3F4D44372F}" dt="2026-07-29T06:41:40.279" v="70" actId="20577"/>
      <pc:docMkLst>
        <pc:docMk/>
      </pc:docMkLst>
      <pc:sldChg chg="modSp mod">
        <pc:chgData name="Laima Amatniece" userId="6da255b5-ac25-4c74-89ef-08469731f0af" providerId="ADAL" clId="{2B911968-A93C-4968-88E0-2D3F4D44372F}" dt="2026-07-29T06:41:40.279" v="70" actId="20577"/>
        <pc:sldMkLst>
          <pc:docMk/>
          <pc:sldMk cId="2435103986" sldId="2145706339"/>
        </pc:sldMkLst>
        <pc:spChg chg="mod">
          <ac:chgData name="Laima Amatniece" userId="6da255b5-ac25-4c74-89ef-08469731f0af" providerId="ADAL" clId="{2B911968-A93C-4968-88E0-2D3F4D44372F}" dt="2026-07-29T06:41:40.279" v="70" actId="20577"/>
          <ac:spMkLst>
            <pc:docMk/>
            <pc:sldMk cId="2435103986" sldId="2145706339"/>
            <ac:spMk id="5" creationId="{F1A4DB59-F89C-0F97-0DF6-A88A7095449B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vide-my.sharepoint.com/personal/janis_krakops_varam_gov_lv/Documents/DAGR_otrakarta_plan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200" b="0" i="1" u="none" strike="noStrike" baseline="0">
                <a:latin typeface="Verdana" panose="020B0604030504040204" pitchFamily="34" charset="0"/>
                <a:ea typeface="Verdana" panose="020B0604030504040204" pitchFamily="34" charset="0"/>
              </a:rPr>
              <a:t>Normatīvā regulējuma pilnveides priekšlikumi</a:t>
            </a:r>
            <a:endParaRPr lang="lv-LV" sz="1200" b="0" i="1">
              <a:latin typeface="Verdana" panose="020B0604030504040204" pitchFamily="34" charset="0"/>
              <a:ea typeface="Verdana" panose="020B0604030504040204" pitchFamily="34" charset="0"/>
            </a:endParaRPr>
          </a:p>
        </c:rich>
      </c:tx>
      <c:layout>
        <c:manualLayout>
          <c:xMode val="edge"/>
          <c:yMode val="edge"/>
          <c:x val="0.16895266689987495"/>
          <c:y val="2.692291611500564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6.4324946011428921E-2"/>
          <c:y val="0.24870478287617639"/>
          <c:w val="0.89960952677226436"/>
          <c:h val="0.60910026658915206"/>
        </c:manualLayout>
      </c:layout>
      <c:lineChart>
        <c:grouping val="standard"/>
        <c:varyColors val="0"/>
        <c:ser>
          <c:idx val="1"/>
          <c:order val="0"/>
          <c:tx>
            <c:strRef>
              <c:f>Sheet1!$C$7</c:f>
              <c:strCache>
                <c:ptCount val="1"/>
                <c:pt idx="0">
                  <c:v>Identificēt priekšlikumus normatīvā regulējuma pilnveidei, tai skaitā grozījumiem spēkā esošajos normatīvajos aktos un nepieciešamības gadījumā jaunu normatīvo aktu izstrādei, lai veicinātu datos balstītas inovācijas valsts pārvaldē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Sheet1!$D$6:$H$6</c:f>
              <c:numCache>
                <c:formatCode>General</c:formatCode>
                <c:ptCount val="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</c:numCache>
            </c:numRef>
          </c:cat>
          <c:val>
            <c:numRef>
              <c:f>Sheet1!$D$7:$H$7</c:f>
              <c:numCache>
                <c:formatCode>General</c:formatCode>
                <c:ptCount val="5"/>
                <c:pt idx="0">
                  <c:v>0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173-4AC0-B02C-8FBA924EEB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46752879"/>
        <c:axId val="1346755279"/>
      </c:lineChart>
      <c:catAx>
        <c:axId val="1346752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46755279"/>
        <c:crosses val="autoZero"/>
        <c:auto val="1"/>
        <c:lblAlgn val="ctr"/>
        <c:lblOffset val="100"/>
        <c:noMultiLvlLbl val="0"/>
      </c:catAx>
      <c:valAx>
        <c:axId val="13467552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46752879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lv-LV" sz="1200" b="0" i="1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lv-LV" sz="1200" b="0" i="1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Atbalsts  ES datu telpu izveidei un MI inovācijām</a:t>
            </a:r>
          </a:p>
        </c:rich>
      </c:tx>
      <c:layout>
        <c:manualLayout>
          <c:xMode val="edge"/>
          <c:yMode val="edge"/>
          <c:x val="0.16949555041708569"/>
          <c:y val="3.53992167574874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lv-LV" sz="1200" b="0" i="1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Sheet1!$C$27</c:f>
              <c:strCache>
                <c:ptCount val="1"/>
                <c:pt idx="0">
                  <c:v>Nodrošināts atbalsts datu telpu un MI inovāciju attīstībai stratēģiski būtiskajās jomās (ES vienotās datu telpas)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3"/>
              <c:layout>
                <c:manualLayout>
                  <c:x val="-1.6666666666666767E-2"/>
                  <c:y val="-5.5555555555555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0D9-4808-98C4-7532B5EF6E57}"/>
                </c:ext>
              </c:extLst>
            </c:dLbl>
            <c:dLbl>
              <c:idx val="4"/>
              <c:layout>
                <c:manualLayout>
                  <c:x val="-5.5555555555557596E-3"/>
                  <c:y val="-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D9-4808-98C4-7532B5EF6E5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Sheet1!$D$26:$H$26</c:f>
              <c:numCache>
                <c:formatCode>General</c:formatCode>
                <c:ptCount val="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</c:numCache>
            </c:numRef>
          </c:cat>
          <c:val>
            <c:numRef>
              <c:f>Sheet1!$D$27:$H$27</c:f>
              <c:numCache>
                <c:formatCode>General</c:formatCode>
                <c:ptCount val="5"/>
                <c:pt idx="0">
                  <c:v>0</c:v>
                </c:pt>
                <c:pt idx="1">
                  <c:v>2</c:v>
                </c:pt>
                <c:pt idx="2">
                  <c:v>6</c:v>
                </c:pt>
                <c:pt idx="3">
                  <c:v>10</c:v>
                </c:pt>
                <c:pt idx="4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0D9-4808-98C4-7532B5EF6E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59075535"/>
        <c:axId val="1375328015"/>
      </c:lineChart>
      <c:catAx>
        <c:axId val="13590755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75328015"/>
        <c:crosses val="autoZero"/>
        <c:auto val="1"/>
        <c:lblAlgn val="ctr"/>
        <c:lblOffset val="100"/>
        <c:noMultiLvlLbl val="0"/>
      </c:catAx>
      <c:valAx>
        <c:axId val="13753280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590755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Sheet2!$B$5</c:f>
              <c:strCache>
                <c:ptCount val="1"/>
                <c:pt idx="0">
                  <c:v>Noslēgtas elektroniskās vienošanās izmantojot VIRSIS 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5555555555555558E-3"/>
                  <c:y val="4.629629629629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F67-4C51-AAC0-8A1E6ACC966B}"/>
                </c:ext>
              </c:extLst>
            </c:dLbl>
            <c:dLbl>
              <c:idx val="1"/>
              <c:layout>
                <c:manualLayout>
                  <c:x val="2.7777777777777267E-3"/>
                  <c:y val="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F67-4C51-AAC0-8A1E6ACC966B}"/>
                </c:ext>
              </c:extLst>
            </c:dLbl>
            <c:dLbl>
              <c:idx val="2"/>
              <c:layout>
                <c:manualLayout>
                  <c:x val="2.2222222222222119E-2"/>
                  <c:y val="3.24074074074073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F67-4C51-AAC0-8A1E6ACC966B}"/>
                </c:ext>
              </c:extLst>
            </c:dLbl>
            <c:dLbl>
              <c:idx val="3"/>
              <c:layout>
                <c:manualLayout>
                  <c:x val="1.9444444444444445E-2"/>
                  <c:y val="5.092592592592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F67-4C51-AAC0-8A1E6ACC966B}"/>
                </c:ext>
              </c:extLst>
            </c:dLbl>
            <c:dLbl>
              <c:idx val="4"/>
              <c:layout>
                <c:manualLayout>
                  <c:x val="-5.5555555555555558E-3"/>
                  <c:y val="-5.09259259259259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F67-4C51-AAC0-8A1E6ACC966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Sheet2!$C$4:$G$4</c:f>
              <c:numCache>
                <c:formatCode>General</c:formatCode>
                <c:ptCount val="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</c:numCache>
            </c:numRef>
          </c:cat>
          <c:val>
            <c:numRef>
              <c:f>Sheet2!$C$5:$G$5</c:f>
              <c:numCache>
                <c:formatCode>General</c:formatCode>
                <c:ptCount val="5"/>
                <c:pt idx="0">
                  <c:v>540</c:v>
                </c:pt>
                <c:pt idx="1">
                  <c:v>648</c:v>
                </c:pt>
                <c:pt idx="2">
                  <c:v>778</c:v>
                </c:pt>
                <c:pt idx="3">
                  <c:v>934</c:v>
                </c:pt>
                <c:pt idx="4" formatCode="#,##0">
                  <c:v>1121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7F67-4C51-AAC0-8A1E6ACC96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30947535"/>
        <c:axId val="1430948015"/>
      </c:lineChart>
      <c:catAx>
        <c:axId val="14309475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30948015"/>
        <c:crosses val="autoZero"/>
        <c:auto val="1"/>
        <c:lblAlgn val="ctr"/>
        <c:lblOffset val="100"/>
        <c:noMultiLvlLbl val="0"/>
      </c:catAx>
      <c:valAx>
        <c:axId val="14309480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309475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/>
              <a:t>DAGR izmantošanas dinamika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Sheet1!$F$3</c:f>
              <c:strCache>
                <c:ptCount val="1"/>
                <c:pt idx="0">
                  <c:v>Publicētās datu kopas (kum.)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Sheet1!$D$4:$E$14</c:f>
              <c:multiLvlStrCache>
                <c:ptCount val="11"/>
                <c:lvl>
                  <c:pt idx="0">
                    <c:v>4.cet.</c:v>
                  </c:pt>
                  <c:pt idx="1">
                    <c:v>1.cet.</c:v>
                  </c:pt>
                  <c:pt idx="2">
                    <c:v>2.cet.</c:v>
                  </c:pt>
                  <c:pt idx="3">
                    <c:v>3.cet.</c:v>
                  </c:pt>
                  <c:pt idx="4">
                    <c:v>4.cet.</c:v>
                  </c:pt>
                  <c:pt idx="5">
                    <c:v>1.cet.</c:v>
                  </c:pt>
                  <c:pt idx="6">
                    <c:v>2.cet.</c:v>
                  </c:pt>
                  <c:pt idx="7">
                    <c:v>3.cet.</c:v>
                  </c:pt>
                  <c:pt idx="8">
                    <c:v>4.cet.</c:v>
                  </c:pt>
                  <c:pt idx="9">
                    <c:v>1.cet.</c:v>
                  </c:pt>
                  <c:pt idx="10">
                    <c:v>2.cet.</c:v>
                  </c:pt>
                </c:lvl>
                <c:lvl>
                  <c:pt idx="0">
                    <c:v>2023</c:v>
                  </c:pt>
                  <c:pt idx="1">
                    <c:v>2024</c:v>
                  </c:pt>
                  <c:pt idx="2">
                    <c:v>2024</c:v>
                  </c:pt>
                  <c:pt idx="3">
                    <c:v>2024</c:v>
                  </c:pt>
                  <c:pt idx="4">
                    <c:v>2024</c:v>
                  </c:pt>
                  <c:pt idx="5">
                    <c:v>2025</c:v>
                  </c:pt>
                  <c:pt idx="6">
                    <c:v>2025</c:v>
                  </c:pt>
                  <c:pt idx="7">
                    <c:v>2025</c:v>
                  </c:pt>
                  <c:pt idx="8">
                    <c:v>2025</c:v>
                  </c:pt>
                  <c:pt idx="9">
                    <c:v>2026</c:v>
                  </c:pt>
                  <c:pt idx="10">
                    <c:v>2026</c:v>
                  </c:pt>
                </c:lvl>
              </c:multiLvlStrCache>
            </c:multiLvlStrRef>
          </c:cat>
          <c:val>
            <c:numRef>
              <c:f>Sheet1!$F$4:$F$14</c:f>
              <c:numCache>
                <c:formatCode>General</c:formatCode>
                <c:ptCount val="11"/>
                <c:pt idx="0">
                  <c:v>8</c:v>
                </c:pt>
                <c:pt idx="1">
                  <c:v>82</c:v>
                </c:pt>
                <c:pt idx="2">
                  <c:v>96</c:v>
                </c:pt>
                <c:pt idx="3">
                  <c:v>104</c:v>
                </c:pt>
                <c:pt idx="4">
                  <c:v>106</c:v>
                </c:pt>
                <c:pt idx="5">
                  <c:v>118</c:v>
                </c:pt>
                <c:pt idx="6">
                  <c:v>130</c:v>
                </c:pt>
                <c:pt idx="7">
                  <c:v>208</c:v>
                </c:pt>
                <c:pt idx="8">
                  <c:v>216</c:v>
                </c:pt>
                <c:pt idx="9">
                  <c:v>270</c:v>
                </c:pt>
                <c:pt idx="10">
                  <c:v>394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702-48DE-8AA3-FC2915B95D35}"/>
            </c:ext>
          </c:extLst>
        </c:ser>
        <c:ser>
          <c:idx val="1"/>
          <c:order val="1"/>
          <c:tx>
            <c:strRef>
              <c:f>Sheet1!$G$3</c:f>
              <c:strCache>
                <c:ptCount val="1"/>
                <c:pt idx="0">
                  <c:v>Noslēgtās atļaujas (kum.)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Sheet1!$D$4:$E$14</c:f>
              <c:multiLvlStrCache>
                <c:ptCount val="11"/>
                <c:lvl>
                  <c:pt idx="0">
                    <c:v>4.cet.</c:v>
                  </c:pt>
                  <c:pt idx="1">
                    <c:v>1.cet.</c:v>
                  </c:pt>
                  <c:pt idx="2">
                    <c:v>2.cet.</c:v>
                  </c:pt>
                  <c:pt idx="3">
                    <c:v>3.cet.</c:v>
                  </c:pt>
                  <c:pt idx="4">
                    <c:v>4.cet.</c:v>
                  </c:pt>
                  <c:pt idx="5">
                    <c:v>1.cet.</c:v>
                  </c:pt>
                  <c:pt idx="6">
                    <c:v>2.cet.</c:v>
                  </c:pt>
                  <c:pt idx="7">
                    <c:v>3.cet.</c:v>
                  </c:pt>
                  <c:pt idx="8">
                    <c:v>4.cet.</c:v>
                  </c:pt>
                  <c:pt idx="9">
                    <c:v>1.cet.</c:v>
                  </c:pt>
                  <c:pt idx="10">
                    <c:v>2.cet.</c:v>
                  </c:pt>
                </c:lvl>
                <c:lvl>
                  <c:pt idx="0">
                    <c:v>2023</c:v>
                  </c:pt>
                  <c:pt idx="1">
                    <c:v>2024</c:v>
                  </c:pt>
                  <c:pt idx="2">
                    <c:v>2024</c:v>
                  </c:pt>
                  <c:pt idx="3">
                    <c:v>2024</c:v>
                  </c:pt>
                  <c:pt idx="4">
                    <c:v>2024</c:v>
                  </c:pt>
                  <c:pt idx="5">
                    <c:v>2025</c:v>
                  </c:pt>
                  <c:pt idx="6">
                    <c:v>2025</c:v>
                  </c:pt>
                  <c:pt idx="7">
                    <c:v>2025</c:v>
                  </c:pt>
                  <c:pt idx="8">
                    <c:v>2025</c:v>
                  </c:pt>
                  <c:pt idx="9">
                    <c:v>2026</c:v>
                  </c:pt>
                  <c:pt idx="10">
                    <c:v>2026</c:v>
                  </c:pt>
                </c:lvl>
              </c:multiLvlStrCache>
            </c:multiLvlStrRef>
          </c:cat>
          <c:val>
            <c:numRef>
              <c:f>Sheet1!$G$4:$G$14</c:f>
              <c:numCache>
                <c:formatCode>General</c:formatCode>
                <c:ptCount val="11"/>
                <c:pt idx="0">
                  <c:v>1</c:v>
                </c:pt>
                <c:pt idx="1">
                  <c:v>13</c:v>
                </c:pt>
                <c:pt idx="2">
                  <c:v>21</c:v>
                </c:pt>
                <c:pt idx="3">
                  <c:v>24</c:v>
                </c:pt>
                <c:pt idx="4">
                  <c:v>87</c:v>
                </c:pt>
                <c:pt idx="5">
                  <c:v>106</c:v>
                </c:pt>
                <c:pt idx="6">
                  <c:v>109</c:v>
                </c:pt>
                <c:pt idx="7">
                  <c:v>283</c:v>
                </c:pt>
                <c:pt idx="8">
                  <c:v>309</c:v>
                </c:pt>
                <c:pt idx="9">
                  <c:v>393</c:v>
                </c:pt>
                <c:pt idx="10">
                  <c:v>564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702-48DE-8AA3-FC2915B95D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70155311"/>
        <c:axId val="1070156751"/>
      </c:lineChart>
      <c:catAx>
        <c:axId val="10701553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70156751"/>
        <c:crosses val="autoZero"/>
        <c:auto val="1"/>
        <c:lblAlgn val="ctr"/>
        <c:lblOffset val="100"/>
        <c:noMultiLvlLbl val="0"/>
      </c:catAx>
      <c:valAx>
        <c:axId val="1070156751"/>
        <c:scaling>
          <c:orientation val="minMax"/>
          <c:max val="12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701553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Datu</a:t>
            </a:r>
            <a:r>
              <a:rPr lang="lv-LV" baseline="0"/>
              <a:t> projekti drošajā apstrādes vidē (skaits)</a:t>
            </a:r>
            <a:endParaRPr lang="lv-LV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Sheet2!$G$30</c:f>
              <c:strCache>
                <c:ptCount val="1"/>
                <c:pt idx="0">
                  <c:v>Datu analītika</c:v>
                </c:pt>
              </c:strCache>
            </c:strRef>
          </c:tx>
          <c:spPr>
            <a:solidFill>
              <a:schemeClr val="accent3">
                <a:shade val="76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Sheet2!$H$29:$L$29</c:f>
              <c:strCache>
                <c:ptCount val="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</c:strCache>
            </c:strRef>
          </c:cat>
          <c:val>
            <c:numRef>
              <c:f>Sheet2!$H$30:$L$30</c:f>
              <c:numCache>
                <c:formatCode>General</c:formatCode>
                <c:ptCount val="5"/>
                <c:pt idx="0">
                  <c:v>3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9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0-C758-4ECD-973B-4B2E4B51A2DC}"/>
            </c:ext>
          </c:extLst>
        </c:ser>
        <c:ser>
          <c:idx val="1"/>
          <c:order val="1"/>
          <c:tx>
            <c:strRef>
              <c:f>Sheet2!$G$31</c:f>
              <c:strCache>
                <c:ptCount val="1"/>
                <c:pt idx="0">
                  <c:v>MI</c:v>
                </c:pt>
              </c:strCache>
            </c:strRef>
          </c:tx>
          <c:spPr>
            <a:solidFill>
              <a:schemeClr val="accent3">
                <a:tint val="77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Sheet2!$H$29:$L$29</c:f>
              <c:strCache>
                <c:ptCount val="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</c:strCache>
            </c:strRef>
          </c:cat>
          <c:val>
            <c:numRef>
              <c:f>Sheet2!$H$31:$L$31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2</c:v>
                </c:pt>
                <c:pt idx="4">
                  <c:v>3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1-C758-4ECD-973B-4B2E4B51A2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51190431"/>
        <c:axId val="1351176031"/>
        <c:axId val="0"/>
      </c:bar3DChart>
      <c:catAx>
        <c:axId val="13511904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51176031"/>
        <c:crosses val="autoZero"/>
        <c:auto val="1"/>
        <c:lblAlgn val="ctr"/>
        <c:lblOffset val="100"/>
        <c:noMultiLvlLbl val="0"/>
      </c:catAx>
      <c:valAx>
        <c:axId val="13511760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511904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4681FB1-B25D-4D01-9BEF-198CC1303772}" type="datetimeFigureOut">
              <a:rPr lang="lv-LV" smtClean="0"/>
              <a:t>29.07.2026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F21C071-0337-402E-ABE5-EE7FEC33D6B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74674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21C071-0337-402E-ABE5-EE7FEC33D6BF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457212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2DDB6-4902-172F-266B-3EC7A27012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D351C3-1EBA-7391-7272-EBB3B12507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59536D-CC26-83D1-5EC7-459F2947E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4414A-9499-43E9-BF35-DF4D5637C915}" type="datetimeFigureOut">
              <a:rPr lang="lv-LV" smtClean="0"/>
              <a:t>29.07.2026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977831-10EB-5EAD-6171-865091A8E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9E325B-E7AC-1D6A-064A-C66A2062C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1D445-F3CB-4353-B698-E768185B6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05251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5F215-05F4-E0C9-8EFB-DE18830BF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D733E7-1245-6A5F-40FA-4C4FFA055E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D85C69-0283-0047-E933-2F4445D4D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4414A-9499-43E9-BF35-DF4D5637C915}" type="datetimeFigureOut">
              <a:rPr lang="lv-LV" smtClean="0"/>
              <a:t>29.07.2026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008E2C-3511-90FB-4EFB-A89FB34CF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C9E8F9-C602-DA69-458C-3D808541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1D445-F3CB-4353-B698-E768185B6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85108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534067-2A0C-C877-CF7A-6FBBF01C1C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8FED82-2D6F-3158-5000-00C334DF1E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CCFE57-9F73-C342-2385-5FEAA2923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4414A-9499-43E9-BF35-DF4D5637C915}" type="datetimeFigureOut">
              <a:rPr lang="lv-LV" smtClean="0"/>
              <a:t>29.07.2026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EF4E0B-65E5-ADDC-B594-27987242D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38B155-AF90-8DE5-AFFE-CCCE02084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1D445-F3CB-4353-B698-E768185B6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510255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408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B994C-5AF5-A484-F095-42BB836AA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B61758-00F6-F830-B7D0-3F633D3EBC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2018F7-DB90-AF33-F7FD-86DD5278C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4414A-9499-43E9-BF35-DF4D5637C915}" type="datetimeFigureOut">
              <a:rPr lang="lv-LV" smtClean="0"/>
              <a:t>29.07.2026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CEE37B-89C2-5266-856C-3DD6BAB32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D87F3F-F16A-3E4E-6C30-F181ED812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1D445-F3CB-4353-B698-E768185B6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41743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5CE72-BEB4-6225-ACCA-78EF064DF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A6B79E-2B46-BFA1-79AC-D49BA80AF8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1C0219-D3BE-683A-B921-7A2FE766D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4414A-9499-43E9-BF35-DF4D5637C915}" type="datetimeFigureOut">
              <a:rPr lang="lv-LV" smtClean="0"/>
              <a:t>29.07.2026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262A80-2B56-A672-9082-EBBB48C3C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4002FB-D6AC-A59C-33C6-9496D8428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1D445-F3CB-4353-B698-E768185B6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63884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273D8-4504-540D-C630-2E15EA27A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F1F389-3008-A794-2FC2-A378CB4A61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5788D9-107B-8BE8-8846-461BF21A7D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4FD2BF-727E-4E7A-F4F8-12A2E74E4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4414A-9499-43E9-BF35-DF4D5637C915}" type="datetimeFigureOut">
              <a:rPr lang="lv-LV" smtClean="0"/>
              <a:t>29.07.2026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7C1DD9-5D3B-0AAA-3DE3-0C66C6940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C43A7F-FA1A-2F4F-B2BC-9A0DC670C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1D445-F3CB-4353-B698-E768185B6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36878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C7ECD-18D6-DE7D-4903-E924D3A3C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9B3E4D-9074-199A-8813-58D0954177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9A10B5-0359-B337-F4EF-0AF8947A8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73063D-D323-2965-4C07-1871EE35F5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B52D4D-0DFA-9A6A-83A6-5DA7DE2DF4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ED8309-0545-1E3E-84EF-60274AD3E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4414A-9499-43E9-BF35-DF4D5637C915}" type="datetimeFigureOut">
              <a:rPr lang="lv-LV" smtClean="0"/>
              <a:t>29.07.2026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F8B1E4-B73F-5FA4-2928-3896C9EA5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7D2830-37EC-C2BD-3F65-2BF2D74E2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1D445-F3CB-4353-B698-E768185B6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77182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F6209-80E5-C7E0-BEF1-E4149C893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60A6EF-E172-9D52-0689-606715E17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4414A-9499-43E9-BF35-DF4D5637C915}" type="datetimeFigureOut">
              <a:rPr lang="lv-LV" smtClean="0"/>
              <a:t>29.07.2026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244B0B-1608-27A1-08F8-5D06D1097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D16368-A26A-C332-17E8-7C9B8D098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1D445-F3CB-4353-B698-E768185B6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32849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966BDD-B28C-19E8-E753-24FA574FC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4414A-9499-43E9-BF35-DF4D5637C915}" type="datetimeFigureOut">
              <a:rPr lang="lv-LV" smtClean="0"/>
              <a:t>29.07.2026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A65392-6EBD-01D7-2E0B-062BC24DF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EB26FB-C059-3F14-51D7-CCCA9AAAF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1D445-F3CB-4353-B698-E768185B6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09616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79378-56F0-8F16-E82B-2BA9B7952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BFFDA-6A45-2629-95A2-39CA5CC81E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2A9BEC-D02B-5D1F-9862-F148FEFE30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199CE3-84D2-19D8-DC6C-67AD62C36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4414A-9499-43E9-BF35-DF4D5637C915}" type="datetimeFigureOut">
              <a:rPr lang="lv-LV" smtClean="0"/>
              <a:t>29.07.2026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4C5DEA-938D-5E95-2165-2FF8FF17E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3BFE50-A393-1986-68F4-A2CAF4914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1D445-F3CB-4353-B698-E768185B6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3568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2E765-8D38-41AA-97A3-2A50C2F4B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0303280-77EC-933B-C382-A7F8C45F4F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8B75B5-5CFF-37FA-509E-C19CD61196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394978-5212-5487-41E2-675C0CAE0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4414A-9499-43E9-BF35-DF4D5637C915}" type="datetimeFigureOut">
              <a:rPr lang="lv-LV" smtClean="0"/>
              <a:t>29.07.2026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19A8CE-9162-12B1-6E46-458C58224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5513AC-A71B-CD83-8FD6-97D647D8A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1D445-F3CB-4353-B698-E768185B6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43694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A06A4E-54AD-6314-86B8-FC00EB1C5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C3A462-5DFF-2E9A-2092-FB7E4052C2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9B68F3-CB0D-5F8C-955D-1508C6D2F1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B4414A-9499-43E9-BF35-DF4D5637C915}" type="datetimeFigureOut">
              <a:rPr lang="lv-LV" smtClean="0"/>
              <a:t>29.07.2026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2E4246-9767-43EF-9557-38766C54C8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543658-DA2E-9803-0860-8322D0E1DC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41D445-F3CB-4353-B698-E768185B6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5632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5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image" Target="../media/image14.png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emf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4AF6631-B6C9-B6EB-8FF3-51DD42EE21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-14325"/>
            <a:ext cx="10287000" cy="6810305"/>
          </a:xfrm>
          <a:prstGeom prst="rect">
            <a:avLst/>
          </a:prstGeom>
        </p:spPr>
      </p:pic>
      <p:sp>
        <p:nvSpPr>
          <p:cNvPr id="4" name="Freeform 4"/>
          <p:cNvSpPr/>
          <p:nvPr/>
        </p:nvSpPr>
        <p:spPr>
          <a:xfrm rot="5400000">
            <a:off x="540076" y="1364925"/>
            <a:ext cx="6843675" cy="4113828"/>
          </a:xfrm>
          <a:custGeom>
            <a:avLst/>
            <a:gdLst/>
            <a:ahLst/>
            <a:cxnLst/>
            <a:rect l="l" t="t" r="r" b="b"/>
            <a:pathLst>
              <a:path w="10489409" h="5244705">
                <a:moveTo>
                  <a:pt x="0" y="0"/>
                </a:moveTo>
                <a:lnTo>
                  <a:pt x="10489409" y="0"/>
                </a:lnTo>
                <a:lnTo>
                  <a:pt x="10489409" y="5244705"/>
                </a:lnTo>
                <a:lnTo>
                  <a:pt x="0" y="52447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lv-LV" sz="1200"/>
          </a:p>
        </p:txBody>
      </p:sp>
      <p:grpSp>
        <p:nvGrpSpPr>
          <p:cNvPr id="5" name="Group 5"/>
          <p:cNvGrpSpPr/>
          <p:nvPr/>
        </p:nvGrpSpPr>
        <p:grpSpPr>
          <a:xfrm rot="8703082">
            <a:off x="-633280" y="-928234"/>
            <a:ext cx="3788918" cy="3788918"/>
            <a:chOff x="142720" y="-1135362"/>
            <a:chExt cx="7577836" cy="7577836"/>
          </a:xfrm>
          <a:solidFill>
            <a:schemeClr val="bg1"/>
          </a:solidFill>
        </p:grpSpPr>
        <p:sp>
          <p:nvSpPr>
            <p:cNvPr id="6" name="Freeform 6"/>
            <p:cNvSpPr/>
            <p:nvPr/>
          </p:nvSpPr>
          <p:spPr>
            <a:xfrm>
              <a:off x="142720" y="-1135362"/>
              <a:ext cx="7577836" cy="7577836"/>
            </a:xfrm>
            <a:custGeom>
              <a:avLst/>
              <a:gdLst/>
              <a:ahLst/>
              <a:cxnLst/>
              <a:rect l="l" t="t" r="r" b="b"/>
              <a:pathLst>
                <a:path w="7577836" h="7577836">
                  <a:moveTo>
                    <a:pt x="0" y="3788918"/>
                  </a:moveTo>
                  <a:cubicBezTo>
                    <a:pt x="0" y="1696339"/>
                    <a:pt x="1696339" y="0"/>
                    <a:pt x="3788918" y="0"/>
                  </a:cubicBezTo>
                  <a:cubicBezTo>
                    <a:pt x="5881497" y="0"/>
                    <a:pt x="7577836" y="1696339"/>
                    <a:pt x="7577836" y="3788918"/>
                  </a:cubicBezTo>
                  <a:cubicBezTo>
                    <a:pt x="7577836" y="5881497"/>
                    <a:pt x="5881497" y="7577836"/>
                    <a:pt x="3788918" y="7577836"/>
                  </a:cubicBezTo>
                  <a:cubicBezTo>
                    <a:pt x="1696339" y="7577836"/>
                    <a:pt x="0" y="5881497"/>
                    <a:pt x="0" y="3788918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/>
            <a:lstStyle/>
            <a:p>
              <a:endParaRPr lang="lv-LV" sz="1200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9805632" y="0"/>
            <a:ext cx="3218475" cy="2233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44"/>
              </a:lnSpc>
            </a:pPr>
            <a:r>
              <a:rPr lang="en-US" sz="1200" i="1">
                <a:solidFill>
                  <a:schemeClr val="bg1"/>
                </a:solidFill>
                <a:latin typeface="Arimo"/>
                <a:ea typeface="Arimo"/>
                <a:cs typeface="Arimo"/>
                <a:sym typeface="Arimo"/>
              </a:rPr>
              <a:t>GenAI veidots attēls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6738" y="3330296"/>
            <a:ext cx="5426862" cy="18081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65"/>
              </a:lnSpc>
            </a:pPr>
            <a:r>
              <a:rPr lang="lv-LV" sz="4800" b="1" spc="-23">
                <a:solidFill>
                  <a:srgbClr val="29702A"/>
                </a:solidFill>
                <a:latin typeface="Arial Bold"/>
                <a:ea typeface="Arial Bold"/>
                <a:cs typeface="Arial Bold"/>
                <a:sym typeface="Arial Bold"/>
              </a:rPr>
              <a:t>Datu pārvaldības stratēģija </a:t>
            </a:r>
            <a:br>
              <a:rPr lang="lv-LV" sz="4800" b="1" spc="-23">
                <a:solidFill>
                  <a:srgbClr val="29702A"/>
                </a:solidFill>
                <a:latin typeface="Arial Bold"/>
                <a:ea typeface="Arial Bold"/>
                <a:cs typeface="Arial Bold"/>
                <a:sym typeface="Arial Bold"/>
              </a:rPr>
            </a:br>
            <a:r>
              <a:rPr lang="lv-LV" sz="4800" b="1" spc="-23">
                <a:solidFill>
                  <a:srgbClr val="29702A"/>
                </a:solidFill>
                <a:latin typeface="Arial Bold"/>
                <a:ea typeface="Arial Bold"/>
                <a:cs typeface="Arial Bold"/>
                <a:sym typeface="Arial Bold"/>
              </a:rPr>
              <a:t>2026-2030.gadam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77C0D60-2479-0E38-8C45-B23B8243ED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95981"/>
            <a:ext cx="12192000" cy="7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D8A2AB2-FEDA-6901-F48A-3A8CD0A57E54}"/>
              </a:ext>
            </a:extLst>
          </p:cNvPr>
          <p:cNvSpPr txBox="1"/>
          <p:nvPr/>
        </p:nvSpPr>
        <p:spPr>
          <a:xfrm>
            <a:off x="10841090" y="6149649"/>
            <a:ext cx="11475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lv-LV" sz="1200">
                <a:solidFill>
                  <a:schemeClr val="bg1"/>
                </a:solidFill>
              </a:rPr>
              <a:t>Gatis Ozols</a:t>
            </a:r>
          </a:p>
          <a:p>
            <a:pPr algn="r"/>
            <a:r>
              <a:rPr lang="lv-LV" sz="1200">
                <a:solidFill>
                  <a:schemeClr val="bg1"/>
                </a:solidFill>
              </a:rPr>
              <a:t>Uģis Bisenieks</a:t>
            </a:r>
          </a:p>
          <a:p>
            <a:pPr algn="r"/>
            <a:r>
              <a:rPr lang="lv-LV" sz="1200">
                <a:solidFill>
                  <a:schemeClr val="bg1"/>
                </a:solidFill>
              </a:rPr>
              <a:t>Jānis Krakops</a:t>
            </a:r>
          </a:p>
        </p:txBody>
      </p:sp>
      <p:pic>
        <p:nvPicPr>
          <p:cNvPr id="1028" name="Picture 4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408170C5-5923-985D-BFA8-EED1DB083C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09" y="14323"/>
            <a:ext cx="1894940" cy="1894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2C5F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6576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467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Kopsavilkums un nākamie soļi</a:t>
            </a:r>
            <a:endParaRPr lang="en-US" sz="3467"/>
          </a:p>
        </p:txBody>
      </p:sp>
      <p:sp>
        <p:nvSpPr>
          <p:cNvPr id="3" name="Shape 1"/>
          <p:cNvSpPr/>
          <p:nvPr/>
        </p:nvSpPr>
        <p:spPr>
          <a:xfrm>
            <a:off x="609600" y="1770888"/>
            <a:ext cx="487680" cy="487680"/>
          </a:xfrm>
          <a:prstGeom prst="ellipse">
            <a:avLst/>
          </a:prstGeom>
          <a:solidFill>
            <a:srgbClr val="97BC62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4" name="Text 2"/>
          <p:cNvSpPr/>
          <p:nvPr/>
        </p:nvSpPr>
        <p:spPr>
          <a:xfrm>
            <a:off x="609600" y="1770888"/>
            <a:ext cx="487680" cy="48768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67" b="1">
                <a:solidFill>
                  <a:srgbClr val="2C5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867"/>
          </a:p>
        </p:txBody>
      </p:sp>
      <p:sp>
        <p:nvSpPr>
          <p:cNvPr id="5" name="Text 3"/>
          <p:cNvSpPr/>
          <p:nvPr/>
        </p:nvSpPr>
        <p:spPr>
          <a:xfrm>
            <a:off x="1280160" y="1722120"/>
            <a:ext cx="304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733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Datu pārvaldība</a:t>
            </a:r>
            <a:endParaRPr lang="en-US" sz="1733"/>
          </a:p>
        </p:txBody>
      </p:sp>
      <p:sp>
        <p:nvSpPr>
          <p:cNvPr id="6" name="Text 4"/>
          <p:cNvSpPr/>
          <p:nvPr/>
        </p:nvSpPr>
        <p:spPr>
          <a:xfrm>
            <a:off x="4267200" y="172212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450" b="1" noProof="0" dirty="0">
                <a:solidFill>
                  <a:schemeClr val="bg1"/>
                </a:solidFill>
                <a:latin typeface="Arial"/>
                <a:ea typeface="Arial" pitchFamily="34" charset="-122"/>
                <a:cs typeface="Arial"/>
              </a:rPr>
              <a:t>vienots ietvars 14 resoros, datu laboratorijas attīstība</a:t>
            </a:r>
            <a:endParaRPr lang="lv-LV" sz="1450" b="1" noProof="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" name="Shape 5"/>
          <p:cNvSpPr/>
          <p:nvPr/>
        </p:nvSpPr>
        <p:spPr>
          <a:xfrm>
            <a:off x="609600" y="2502408"/>
            <a:ext cx="487680" cy="487680"/>
          </a:xfrm>
          <a:prstGeom prst="ellipse">
            <a:avLst/>
          </a:prstGeom>
          <a:solidFill>
            <a:srgbClr val="97BC62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8" name="Text 6"/>
          <p:cNvSpPr/>
          <p:nvPr/>
        </p:nvSpPr>
        <p:spPr>
          <a:xfrm>
            <a:off x="609600" y="2502408"/>
            <a:ext cx="487680" cy="48768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67" b="1">
                <a:solidFill>
                  <a:srgbClr val="2C5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867"/>
          </a:p>
        </p:txBody>
      </p:sp>
      <p:sp>
        <p:nvSpPr>
          <p:cNvPr id="9" name="Text 7"/>
          <p:cNvSpPr/>
          <p:nvPr/>
        </p:nvSpPr>
        <p:spPr>
          <a:xfrm>
            <a:off x="1280160" y="2453640"/>
            <a:ext cx="304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733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Koplietošanas risinājumi</a:t>
            </a:r>
            <a:endParaRPr lang="en-US" sz="1733"/>
          </a:p>
        </p:txBody>
      </p:sp>
      <p:sp>
        <p:nvSpPr>
          <p:cNvPr id="10" name="Text 8"/>
          <p:cNvSpPr/>
          <p:nvPr/>
        </p:nvSpPr>
        <p:spPr>
          <a:xfrm>
            <a:off x="4267200" y="24536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450" b="1" noProof="0" dirty="0">
                <a:solidFill>
                  <a:schemeClr val="bg1"/>
                </a:solidFill>
                <a:latin typeface="Arial"/>
                <a:ea typeface="Arial" pitchFamily="34" charset="-122"/>
                <a:cs typeface="Arial"/>
              </a:rPr>
              <a:t>DAGR platformas paplašināšana, pašvaldību pieslēgšana, viedie līgumi</a:t>
            </a:r>
            <a:endParaRPr lang="lv-LV" sz="1467" b="1" noProof="0" dirty="0">
              <a:solidFill>
                <a:schemeClr val="bg1"/>
              </a:solidFill>
            </a:endParaRPr>
          </a:p>
        </p:txBody>
      </p:sp>
      <p:sp>
        <p:nvSpPr>
          <p:cNvPr id="11" name="Shape 9"/>
          <p:cNvSpPr/>
          <p:nvPr/>
        </p:nvSpPr>
        <p:spPr>
          <a:xfrm>
            <a:off x="609600" y="3233928"/>
            <a:ext cx="487680" cy="487680"/>
          </a:xfrm>
          <a:prstGeom prst="ellipse">
            <a:avLst/>
          </a:prstGeom>
          <a:solidFill>
            <a:srgbClr val="97BC62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12" name="Text 10"/>
          <p:cNvSpPr/>
          <p:nvPr/>
        </p:nvSpPr>
        <p:spPr>
          <a:xfrm>
            <a:off x="609600" y="3233928"/>
            <a:ext cx="487680" cy="48768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67" b="1">
                <a:solidFill>
                  <a:srgbClr val="2C5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867"/>
          </a:p>
        </p:txBody>
      </p:sp>
      <p:sp>
        <p:nvSpPr>
          <p:cNvPr id="13" name="Text 11"/>
          <p:cNvSpPr/>
          <p:nvPr/>
        </p:nvSpPr>
        <p:spPr>
          <a:xfrm>
            <a:off x="1280160" y="3185160"/>
            <a:ext cx="304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733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Analītika un MI</a:t>
            </a:r>
            <a:endParaRPr lang="en-US" sz="1733" dirty="0"/>
          </a:p>
        </p:txBody>
      </p:sp>
      <p:sp>
        <p:nvSpPr>
          <p:cNvPr id="14" name="Text 12"/>
          <p:cNvSpPr/>
          <p:nvPr/>
        </p:nvSpPr>
        <p:spPr>
          <a:xfrm>
            <a:off x="4267200" y="318516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450" b="1" noProof="0" dirty="0">
                <a:solidFill>
                  <a:schemeClr val="bg1"/>
                </a:solidFill>
                <a:latin typeface="Arial"/>
                <a:ea typeface="Arial" pitchFamily="34" charset="-122"/>
                <a:cs typeface="Arial"/>
              </a:rPr>
              <a:t>Droša datu apstrādes vide pārvaldei, 9 analītikas un 3 MI projekti līdz 2030</a:t>
            </a:r>
            <a:endParaRPr lang="lv-LV" sz="1450" b="1" noProof="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609600" y="3965448"/>
            <a:ext cx="487680" cy="487680"/>
          </a:xfrm>
          <a:prstGeom prst="ellipse">
            <a:avLst/>
          </a:prstGeom>
          <a:solidFill>
            <a:srgbClr val="97BC62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16" name="Text 14"/>
          <p:cNvSpPr/>
          <p:nvPr/>
        </p:nvSpPr>
        <p:spPr>
          <a:xfrm>
            <a:off x="609600" y="3965448"/>
            <a:ext cx="487680" cy="48768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67" b="1">
                <a:solidFill>
                  <a:srgbClr val="2C5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867"/>
          </a:p>
        </p:txBody>
      </p:sp>
      <p:sp>
        <p:nvSpPr>
          <p:cNvPr id="17" name="Text 15"/>
          <p:cNvSpPr/>
          <p:nvPr/>
        </p:nvSpPr>
        <p:spPr>
          <a:xfrm>
            <a:off x="1280160" y="3916680"/>
            <a:ext cx="304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733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Prasmes</a:t>
            </a:r>
            <a:endParaRPr lang="en-US" sz="1733"/>
          </a:p>
        </p:txBody>
      </p:sp>
      <p:sp>
        <p:nvSpPr>
          <p:cNvPr id="18" name="Text 16"/>
          <p:cNvSpPr/>
          <p:nvPr/>
        </p:nvSpPr>
        <p:spPr>
          <a:xfrm>
            <a:off x="4267200" y="391668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1467" b="1" noProof="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Datu pārvaldnieka loma 70% institūciju, ES investīcijas kompetenču attīstībai</a:t>
            </a:r>
            <a:endParaRPr lang="lv-LV" sz="1467" b="1" noProof="0" dirty="0">
              <a:solidFill>
                <a:schemeClr val="bg1"/>
              </a:solidFill>
            </a:endParaRPr>
          </a:p>
        </p:txBody>
      </p:sp>
      <p:sp>
        <p:nvSpPr>
          <p:cNvPr id="19" name="Shape 17"/>
          <p:cNvSpPr/>
          <p:nvPr/>
        </p:nvSpPr>
        <p:spPr>
          <a:xfrm>
            <a:off x="609600" y="4696968"/>
            <a:ext cx="487680" cy="487680"/>
          </a:xfrm>
          <a:prstGeom prst="ellipse">
            <a:avLst/>
          </a:prstGeom>
          <a:solidFill>
            <a:srgbClr val="97BC62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20" name="Text 18"/>
          <p:cNvSpPr/>
          <p:nvPr/>
        </p:nvSpPr>
        <p:spPr>
          <a:xfrm>
            <a:off x="609600" y="4696968"/>
            <a:ext cx="487680" cy="48768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67" b="1">
                <a:solidFill>
                  <a:srgbClr val="2C5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867"/>
          </a:p>
        </p:txBody>
      </p:sp>
      <p:sp>
        <p:nvSpPr>
          <p:cNvPr id="21" name="Text 19"/>
          <p:cNvSpPr/>
          <p:nvPr/>
        </p:nvSpPr>
        <p:spPr>
          <a:xfrm>
            <a:off x="1280160" y="4648200"/>
            <a:ext cx="304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733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Dati sabiedrībai</a:t>
            </a:r>
            <a:endParaRPr lang="en-US" sz="1733"/>
          </a:p>
        </p:txBody>
      </p:sp>
      <p:sp>
        <p:nvSpPr>
          <p:cNvPr id="22" name="Text 20"/>
          <p:cNvSpPr/>
          <p:nvPr/>
        </p:nvSpPr>
        <p:spPr>
          <a:xfrm>
            <a:off x="4267200" y="4707466"/>
            <a:ext cx="7831666" cy="4639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450" b="1" noProof="0" dirty="0">
                <a:solidFill>
                  <a:schemeClr val="bg1"/>
                </a:solidFill>
                <a:latin typeface="Arial"/>
                <a:ea typeface="Arial" pitchFamily="34" charset="-122"/>
                <a:cs typeface="Arial"/>
              </a:rPr>
              <a:t>Eiropas atvērto datu indekss 99%, Atvēro datu platformas attīstība,</a:t>
            </a:r>
            <a:br>
              <a:rPr lang="lv-LV" sz="1450" b="1" noProof="0" dirty="0">
                <a:solidFill>
                  <a:schemeClr val="bg1"/>
                </a:solidFill>
                <a:latin typeface="Arial"/>
                <a:ea typeface="Arial" pitchFamily="34" charset="-122"/>
                <a:cs typeface="Arial"/>
              </a:rPr>
            </a:br>
            <a:r>
              <a:rPr lang="lv-LV" sz="1450" b="1" noProof="0" dirty="0">
                <a:solidFill>
                  <a:schemeClr val="bg1"/>
                </a:solidFill>
                <a:latin typeface="Arial"/>
                <a:ea typeface="Arial" pitchFamily="34" charset="-122"/>
                <a:cs typeface="Arial"/>
              </a:rPr>
              <a:t>privātā sektora iesaiste, pieprasījumā balstīts datu atvēršanas modelis</a:t>
            </a:r>
            <a:endParaRPr lang="lv-LV" sz="1450" b="1" noProof="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609600" y="5501640"/>
            <a:ext cx="10972800" cy="0"/>
          </a:xfrm>
          <a:prstGeom prst="line">
            <a:avLst/>
          </a:prstGeom>
          <a:noFill/>
          <a:ln w="6350">
            <a:solidFill>
              <a:srgbClr val="97BC62"/>
            </a:solidFill>
            <a:prstDash val="solid"/>
          </a:ln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24" name="Text 22"/>
          <p:cNvSpPr/>
          <p:nvPr/>
        </p:nvSpPr>
        <p:spPr>
          <a:xfrm>
            <a:off x="1219200" y="5303520"/>
            <a:ext cx="9753600" cy="12192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40000"/>
              </a:lnSpc>
            </a:pPr>
            <a:r>
              <a:rPr lang="en-US" sz="2100" b="1" i="1">
                <a:solidFill>
                  <a:srgbClr val="FFFFFF"/>
                </a:solidFill>
                <a:latin typeface="Georgia"/>
                <a:ea typeface="Georgia" pitchFamily="34" charset="-122"/>
                <a:cs typeface="Georgia" pitchFamily="34" charset="-120"/>
              </a:rPr>
              <a:t>Dati rada vērtību katram Latvijas iedzīvotājam.</a:t>
            </a:r>
            <a:endParaRPr lang="en-US" sz="2100">
              <a:latin typeface="Georgia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0" y="6644640"/>
            <a:ext cx="1536192" cy="213360"/>
          </a:xfrm>
          <a:prstGeom prst="rect">
            <a:avLst/>
          </a:prstGeom>
          <a:solidFill>
            <a:srgbClr val="C62828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26" name="Shape 24"/>
          <p:cNvSpPr/>
          <p:nvPr/>
        </p:nvSpPr>
        <p:spPr>
          <a:xfrm>
            <a:off x="1524000" y="6644640"/>
            <a:ext cx="1536192" cy="213360"/>
          </a:xfrm>
          <a:prstGeom prst="rect">
            <a:avLst/>
          </a:prstGeom>
          <a:solidFill>
            <a:srgbClr val="E65100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27" name="Shape 25"/>
          <p:cNvSpPr/>
          <p:nvPr/>
        </p:nvSpPr>
        <p:spPr>
          <a:xfrm>
            <a:off x="3048000" y="6644640"/>
            <a:ext cx="1536192" cy="213360"/>
          </a:xfrm>
          <a:prstGeom prst="rect">
            <a:avLst/>
          </a:prstGeom>
          <a:solidFill>
            <a:srgbClr val="F9A825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28" name="Shape 26"/>
          <p:cNvSpPr/>
          <p:nvPr/>
        </p:nvSpPr>
        <p:spPr>
          <a:xfrm>
            <a:off x="4572000" y="6644640"/>
            <a:ext cx="1536192" cy="213360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29" name="Shape 27"/>
          <p:cNvSpPr/>
          <p:nvPr/>
        </p:nvSpPr>
        <p:spPr>
          <a:xfrm>
            <a:off x="6096000" y="6644640"/>
            <a:ext cx="1536192" cy="213360"/>
          </a:xfrm>
          <a:prstGeom prst="rect">
            <a:avLst/>
          </a:prstGeom>
          <a:solidFill>
            <a:srgbClr val="00838F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30" name="Shape 28"/>
          <p:cNvSpPr/>
          <p:nvPr/>
        </p:nvSpPr>
        <p:spPr>
          <a:xfrm>
            <a:off x="7620000" y="6644640"/>
            <a:ext cx="1536192" cy="213360"/>
          </a:xfrm>
          <a:prstGeom prst="rect">
            <a:avLst/>
          </a:prstGeom>
          <a:solidFill>
            <a:srgbClr val="1565C0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31" name="Shape 29"/>
          <p:cNvSpPr/>
          <p:nvPr/>
        </p:nvSpPr>
        <p:spPr>
          <a:xfrm>
            <a:off x="9144000" y="6644640"/>
            <a:ext cx="1536192" cy="213360"/>
          </a:xfrm>
          <a:prstGeom prst="rect">
            <a:avLst/>
          </a:prstGeom>
          <a:solidFill>
            <a:srgbClr val="6A1B9A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32" name="Shape 30"/>
          <p:cNvSpPr/>
          <p:nvPr/>
        </p:nvSpPr>
        <p:spPr>
          <a:xfrm>
            <a:off x="10668000" y="6644640"/>
            <a:ext cx="1536192" cy="213360"/>
          </a:xfrm>
          <a:prstGeom prst="rect">
            <a:avLst/>
          </a:prstGeom>
          <a:solidFill>
            <a:srgbClr val="AD1457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48B4D4-F87E-618F-6420-D14A447F5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5BB77C1D-E9D6-743B-075B-18B164045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6629" y="0"/>
            <a:ext cx="1455371" cy="14553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4586343-DAEF-4C6A-009B-716F909167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81046"/>
            <a:ext cx="12192000" cy="7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DB65F15-7C79-C07E-31DA-9236675969FD}"/>
              </a:ext>
            </a:extLst>
          </p:cNvPr>
          <p:cNvSpPr txBox="1"/>
          <p:nvPr/>
        </p:nvSpPr>
        <p:spPr>
          <a:xfrm>
            <a:off x="728195" y="335990"/>
            <a:ext cx="8847544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v-LV" sz="2800" b="1" dirty="0">
                <a:solidFill>
                  <a:srgbClr val="29702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Datu stratēģijas izstrādes grafiks</a:t>
            </a:r>
            <a:endParaRPr lang="en-US" dirty="0"/>
          </a:p>
        </p:txBody>
      </p:sp>
      <p:pic>
        <p:nvPicPr>
          <p:cNvPr id="2" name="Picture 1" descr="A number on a green background&#10;&#10;AI-generated content may be incorrect.">
            <a:extLst>
              <a:ext uri="{FF2B5EF4-FFF2-40B4-BE49-F238E27FC236}">
                <a16:creationId xmlns:a16="http://schemas.microsoft.com/office/drawing/2014/main" id="{AA4A6177-270F-C793-5F0B-113DBE3AEC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7" y="236537"/>
            <a:ext cx="723900" cy="847725"/>
          </a:xfrm>
          <a:prstGeom prst="rect">
            <a:avLst/>
          </a:prstGeom>
        </p:spPr>
      </p:pic>
      <p:sp>
        <p:nvSpPr>
          <p:cNvPr id="7" name="Shape 2">
            <a:extLst>
              <a:ext uri="{FF2B5EF4-FFF2-40B4-BE49-F238E27FC236}">
                <a16:creationId xmlns:a16="http://schemas.microsoft.com/office/drawing/2014/main" id="{09A8CA45-90FA-9204-00DD-E146ED26A8D5}"/>
              </a:ext>
            </a:extLst>
          </p:cNvPr>
          <p:cNvSpPr/>
          <p:nvPr/>
        </p:nvSpPr>
        <p:spPr>
          <a:xfrm>
            <a:off x="1314450" y="3582883"/>
            <a:ext cx="10058400" cy="31659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lv-LV" noProof="0"/>
          </a:p>
        </p:txBody>
      </p:sp>
      <p:sp>
        <p:nvSpPr>
          <p:cNvPr id="8" name="Shape 3">
            <a:extLst>
              <a:ext uri="{FF2B5EF4-FFF2-40B4-BE49-F238E27FC236}">
                <a16:creationId xmlns:a16="http://schemas.microsoft.com/office/drawing/2014/main" id="{82E233C0-B203-A92D-86F0-9B742BF97361}"/>
              </a:ext>
            </a:extLst>
          </p:cNvPr>
          <p:cNvSpPr/>
          <p:nvPr/>
        </p:nvSpPr>
        <p:spPr>
          <a:xfrm>
            <a:off x="1113282" y="3381716"/>
            <a:ext cx="402336" cy="402336"/>
          </a:xfrm>
          <a:prstGeom prst="ellipse">
            <a:avLst/>
          </a:prstGeom>
          <a:solidFill>
            <a:srgbClr val="2D8A8A"/>
          </a:solidFill>
          <a:ln w="12700">
            <a:solidFill>
              <a:srgbClr val="2D8A8A"/>
            </a:solidFill>
            <a:prstDash val="solid"/>
          </a:ln>
        </p:spPr>
        <p:txBody>
          <a:bodyPr/>
          <a:lstStyle/>
          <a:p>
            <a:endParaRPr lang="lv-LV" noProof="0"/>
          </a:p>
        </p:txBody>
      </p:sp>
      <p:sp>
        <p:nvSpPr>
          <p:cNvPr id="9" name="Shape 4">
            <a:extLst>
              <a:ext uri="{FF2B5EF4-FFF2-40B4-BE49-F238E27FC236}">
                <a16:creationId xmlns:a16="http://schemas.microsoft.com/office/drawing/2014/main" id="{5E6441CD-A8D9-75F6-C1FD-0780724AB6D6}"/>
              </a:ext>
            </a:extLst>
          </p:cNvPr>
          <p:cNvSpPr/>
          <p:nvPr/>
        </p:nvSpPr>
        <p:spPr>
          <a:xfrm>
            <a:off x="1232154" y="3500588"/>
            <a:ext cx="164592" cy="16459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lv-LV" noProof="0"/>
          </a:p>
        </p:txBody>
      </p:sp>
      <p:sp>
        <p:nvSpPr>
          <p:cNvPr id="10" name="Text 5">
            <a:extLst>
              <a:ext uri="{FF2B5EF4-FFF2-40B4-BE49-F238E27FC236}">
                <a16:creationId xmlns:a16="http://schemas.microsoft.com/office/drawing/2014/main" id="{6F9BB351-16F2-FBD4-D49B-542F45F37734}"/>
              </a:ext>
            </a:extLst>
          </p:cNvPr>
          <p:cNvSpPr/>
          <p:nvPr/>
        </p:nvSpPr>
        <p:spPr>
          <a:xfrm>
            <a:off x="364067" y="2335628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lv-LV" sz="2600" b="1" noProof="0" dirty="0">
                <a:solidFill>
                  <a:srgbClr val="2D8A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Februāris </a:t>
            </a:r>
          </a:p>
          <a:p>
            <a:pPr marL="0" indent="0" algn="ctr">
              <a:buNone/>
            </a:pPr>
            <a:r>
              <a:rPr lang="lv-LV" sz="2600" b="1" dirty="0">
                <a:solidFill>
                  <a:srgbClr val="2D8A8A"/>
                </a:solidFill>
                <a:latin typeface="Georgia" pitchFamily="34" charset="0"/>
              </a:rPr>
              <a:t>2026</a:t>
            </a:r>
            <a:endParaRPr lang="lv-LV" sz="2600" noProof="0" dirty="0"/>
          </a:p>
        </p:txBody>
      </p:sp>
      <p:sp>
        <p:nvSpPr>
          <p:cNvPr id="23" name="Text 6">
            <a:extLst>
              <a:ext uri="{FF2B5EF4-FFF2-40B4-BE49-F238E27FC236}">
                <a16:creationId xmlns:a16="http://schemas.microsoft.com/office/drawing/2014/main" id="{30722A24-7E0C-FE7B-0AED-AA11C97D4429}"/>
              </a:ext>
            </a:extLst>
          </p:cNvPr>
          <p:cNvSpPr/>
          <p:nvPr/>
        </p:nvSpPr>
        <p:spPr>
          <a:xfrm>
            <a:off x="445966" y="2677818"/>
            <a:ext cx="1901559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lv-LV" sz="1400" noProof="0" dirty="0">
                <a:solidFill>
                  <a:srgbClr val="1A2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Sabiedrības līdzdalība</a:t>
            </a:r>
          </a:p>
        </p:txBody>
      </p:sp>
      <p:sp>
        <p:nvSpPr>
          <p:cNvPr id="24" name="Shape 7">
            <a:extLst>
              <a:ext uri="{FF2B5EF4-FFF2-40B4-BE49-F238E27FC236}">
                <a16:creationId xmlns:a16="http://schemas.microsoft.com/office/drawing/2014/main" id="{E5C1B3DF-8273-1811-2947-4F68B54BFFB2}"/>
              </a:ext>
            </a:extLst>
          </p:cNvPr>
          <p:cNvSpPr/>
          <p:nvPr/>
        </p:nvSpPr>
        <p:spPr>
          <a:xfrm>
            <a:off x="1314450" y="3217124"/>
            <a:ext cx="0" cy="164592"/>
          </a:xfrm>
          <a:prstGeom prst="line">
            <a:avLst/>
          </a:prstGeom>
          <a:noFill/>
          <a:ln w="12700">
            <a:solidFill>
              <a:srgbClr val="DCE2EA"/>
            </a:solidFill>
            <a:prstDash val="solid"/>
          </a:ln>
        </p:spPr>
        <p:txBody>
          <a:bodyPr/>
          <a:lstStyle/>
          <a:p>
            <a:endParaRPr lang="lv-LV" noProof="0"/>
          </a:p>
        </p:txBody>
      </p:sp>
      <p:sp>
        <p:nvSpPr>
          <p:cNvPr id="31" name="Shape 13">
            <a:extLst>
              <a:ext uri="{FF2B5EF4-FFF2-40B4-BE49-F238E27FC236}">
                <a16:creationId xmlns:a16="http://schemas.microsoft.com/office/drawing/2014/main" id="{2A664284-6EA8-9A46-96F0-ED9A449A6301}"/>
              </a:ext>
            </a:extLst>
          </p:cNvPr>
          <p:cNvSpPr/>
          <p:nvPr/>
        </p:nvSpPr>
        <p:spPr>
          <a:xfrm>
            <a:off x="3429637" y="3381716"/>
            <a:ext cx="402336" cy="402336"/>
          </a:xfrm>
          <a:prstGeom prst="ellipse">
            <a:avLst/>
          </a:prstGeom>
          <a:solidFill>
            <a:srgbClr val="2D8A8A"/>
          </a:solidFill>
          <a:ln w="12700">
            <a:solidFill>
              <a:srgbClr val="2D8A8A"/>
            </a:solidFill>
            <a:prstDash val="solid"/>
          </a:ln>
        </p:spPr>
        <p:txBody>
          <a:bodyPr/>
          <a:lstStyle/>
          <a:p>
            <a:endParaRPr lang="lv-LV" noProof="0"/>
          </a:p>
        </p:txBody>
      </p:sp>
      <p:sp>
        <p:nvSpPr>
          <p:cNvPr id="32" name="Shape 14">
            <a:extLst>
              <a:ext uri="{FF2B5EF4-FFF2-40B4-BE49-F238E27FC236}">
                <a16:creationId xmlns:a16="http://schemas.microsoft.com/office/drawing/2014/main" id="{D8FD9094-6DD1-3A88-3B14-F8AD49EC2254}"/>
              </a:ext>
            </a:extLst>
          </p:cNvPr>
          <p:cNvSpPr/>
          <p:nvPr/>
        </p:nvSpPr>
        <p:spPr>
          <a:xfrm>
            <a:off x="3548509" y="3500588"/>
            <a:ext cx="164592" cy="16459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lv-LV" noProof="0"/>
          </a:p>
        </p:txBody>
      </p:sp>
      <p:sp>
        <p:nvSpPr>
          <p:cNvPr id="35" name="Shape 17">
            <a:extLst>
              <a:ext uri="{FF2B5EF4-FFF2-40B4-BE49-F238E27FC236}">
                <a16:creationId xmlns:a16="http://schemas.microsoft.com/office/drawing/2014/main" id="{982F1949-3434-092C-3510-E1EB56879D11}"/>
              </a:ext>
            </a:extLst>
          </p:cNvPr>
          <p:cNvSpPr/>
          <p:nvPr/>
        </p:nvSpPr>
        <p:spPr>
          <a:xfrm>
            <a:off x="3630805" y="3217124"/>
            <a:ext cx="0" cy="164592"/>
          </a:xfrm>
          <a:prstGeom prst="line">
            <a:avLst/>
          </a:prstGeom>
          <a:noFill/>
          <a:ln w="12700">
            <a:solidFill>
              <a:srgbClr val="DCE2EA"/>
            </a:solidFill>
            <a:prstDash val="solid"/>
          </a:ln>
        </p:spPr>
        <p:txBody>
          <a:bodyPr/>
          <a:lstStyle/>
          <a:p>
            <a:endParaRPr lang="lv-LV" noProof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967592D-76A6-8DB3-E447-6532906962A3}"/>
              </a:ext>
            </a:extLst>
          </p:cNvPr>
          <p:cNvGrpSpPr/>
          <p:nvPr/>
        </p:nvGrpSpPr>
        <p:grpSpPr>
          <a:xfrm>
            <a:off x="8759256" y="2275292"/>
            <a:ext cx="2891141" cy="1508760"/>
            <a:chOff x="8856094" y="2453246"/>
            <a:chExt cx="2891141" cy="1508760"/>
          </a:xfrm>
        </p:grpSpPr>
        <p:sp>
          <p:nvSpPr>
            <p:cNvPr id="37" name="Shape 23">
              <a:extLst>
                <a:ext uri="{FF2B5EF4-FFF2-40B4-BE49-F238E27FC236}">
                  <a16:creationId xmlns:a16="http://schemas.microsoft.com/office/drawing/2014/main" id="{8AFB0F62-FA03-A816-53D4-FA6503BFC74B}"/>
                </a:ext>
              </a:extLst>
            </p:cNvPr>
            <p:cNvSpPr/>
            <p:nvPr/>
          </p:nvSpPr>
          <p:spPr>
            <a:xfrm>
              <a:off x="10100498" y="3559670"/>
              <a:ext cx="402336" cy="402336"/>
            </a:xfrm>
            <a:prstGeom prst="ellipse">
              <a:avLst/>
            </a:prstGeom>
            <a:solidFill>
              <a:schemeClr val="accent5"/>
            </a:solidFill>
            <a:ln w="12700">
              <a:noFill/>
              <a:prstDash val="solid"/>
            </a:ln>
          </p:spPr>
          <p:txBody>
            <a:bodyPr/>
            <a:lstStyle/>
            <a:p>
              <a:endParaRPr lang="lv-LV" noProof="0"/>
            </a:p>
          </p:txBody>
        </p:sp>
        <p:sp>
          <p:nvSpPr>
            <p:cNvPr id="38" name="Shape 24">
              <a:extLst>
                <a:ext uri="{FF2B5EF4-FFF2-40B4-BE49-F238E27FC236}">
                  <a16:creationId xmlns:a16="http://schemas.microsoft.com/office/drawing/2014/main" id="{F8A99F32-5E18-C326-97BC-886E038C5E91}"/>
                </a:ext>
              </a:extLst>
            </p:cNvPr>
            <p:cNvSpPr/>
            <p:nvPr/>
          </p:nvSpPr>
          <p:spPr>
            <a:xfrm>
              <a:off x="10219370" y="3678542"/>
              <a:ext cx="164592" cy="164592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FFFFFF"/>
              </a:solidFill>
              <a:prstDash val="solid"/>
            </a:ln>
          </p:spPr>
          <p:txBody>
            <a:bodyPr/>
            <a:lstStyle/>
            <a:p>
              <a:endParaRPr lang="lv-LV" noProof="0"/>
            </a:p>
          </p:txBody>
        </p:sp>
        <p:sp>
          <p:nvSpPr>
            <p:cNvPr id="39" name="Text 25">
              <a:extLst>
                <a:ext uri="{FF2B5EF4-FFF2-40B4-BE49-F238E27FC236}">
                  <a16:creationId xmlns:a16="http://schemas.microsoft.com/office/drawing/2014/main" id="{3FF9B949-DA55-0325-AC16-434E3C84C6E5}"/>
                </a:ext>
              </a:extLst>
            </p:cNvPr>
            <p:cNvSpPr/>
            <p:nvPr/>
          </p:nvSpPr>
          <p:spPr>
            <a:xfrm>
              <a:off x="9295824" y="2453246"/>
              <a:ext cx="2011680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lv-LV" sz="2600" b="1" noProof="0" dirty="0">
                  <a:solidFill>
                    <a:schemeClr val="accent5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2026</a:t>
              </a:r>
            </a:p>
            <a:p>
              <a:pPr marL="0" indent="0" algn="ctr">
                <a:buNone/>
              </a:pPr>
              <a:r>
                <a:rPr lang="lv-LV" sz="2600" b="1" dirty="0">
                  <a:solidFill>
                    <a:schemeClr val="accent5"/>
                  </a:solidFill>
                  <a:latin typeface="Georgia" pitchFamily="34" charset="0"/>
                </a:rPr>
                <a:t>Aug</a:t>
              </a:r>
              <a:endParaRPr lang="lv-LV" sz="2600" noProof="0" dirty="0">
                <a:solidFill>
                  <a:schemeClr val="accent5"/>
                </a:solidFill>
              </a:endParaRPr>
            </a:p>
          </p:txBody>
        </p:sp>
        <p:sp>
          <p:nvSpPr>
            <p:cNvPr id="40" name="Text 26">
              <a:extLst>
                <a:ext uri="{FF2B5EF4-FFF2-40B4-BE49-F238E27FC236}">
                  <a16:creationId xmlns:a16="http://schemas.microsoft.com/office/drawing/2014/main" id="{CB289FA2-0007-432F-B869-1DAB9B6B7C1F}"/>
                </a:ext>
              </a:extLst>
            </p:cNvPr>
            <p:cNvSpPr/>
            <p:nvPr/>
          </p:nvSpPr>
          <p:spPr>
            <a:xfrm>
              <a:off x="8856094" y="2800718"/>
              <a:ext cx="2891141" cy="8229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/>
            <a:lstStyle/>
            <a:p>
              <a:pPr algn="ctr">
                <a:lnSpc>
                  <a:spcPct val="115000"/>
                </a:lnSpc>
              </a:pPr>
              <a:r>
                <a:rPr lang="lv-LV" sz="1400" b="1" kern="0" spc="300" noProof="0" dirty="0">
                  <a:solidFill>
                    <a:schemeClr val="accent5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Apstiprināšana</a:t>
              </a:r>
              <a:endParaRPr lang="lv-LV" sz="1600" b="1" noProof="0" dirty="0">
                <a:solidFill>
                  <a:schemeClr val="accent5"/>
                </a:solidFill>
                <a:highlight>
                  <a:srgbClr val="800080"/>
                </a:highlight>
                <a:latin typeface="Calibri" pitchFamily="34" charset="0"/>
                <a:ea typeface="Calibri" pitchFamily="34" charset="-122"/>
                <a:cs typeface="Calibri" pitchFamily="34" charset="-120"/>
              </a:endParaRPr>
            </a:p>
          </p:txBody>
        </p:sp>
        <p:sp>
          <p:nvSpPr>
            <p:cNvPr id="41" name="Shape 27">
              <a:extLst>
                <a:ext uri="{FF2B5EF4-FFF2-40B4-BE49-F238E27FC236}">
                  <a16:creationId xmlns:a16="http://schemas.microsoft.com/office/drawing/2014/main" id="{8CFFEC28-BE95-A53C-F1FC-FBCC9952A2D4}"/>
                </a:ext>
              </a:extLst>
            </p:cNvPr>
            <p:cNvSpPr/>
            <p:nvPr/>
          </p:nvSpPr>
          <p:spPr>
            <a:xfrm>
              <a:off x="10301666" y="3395078"/>
              <a:ext cx="0" cy="164592"/>
            </a:xfrm>
            <a:prstGeom prst="line">
              <a:avLst/>
            </a:prstGeom>
            <a:noFill/>
            <a:ln w="12700">
              <a:solidFill>
                <a:srgbClr val="DCE2EA"/>
              </a:solidFill>
              <a:prstDash val="solid"/>
            </a:ln>
          </p:spPr>
          <p:txBody>
            <a:bodyPr/>
            <a:lstStyle/>
            <a:p>
              <a:endParaRPr lang="lv-LV" noProof="0"/>
            </a:p>
          </p:txBody>
        </p:sp>
      </p:grpSp>
      <p:sp>
        <p:nvSpPr>
          <p:cNvPr id="43" name="Text 20">
            <a:extLst>
              <a:ext uri="{FF2B5EF4-FFF2-40B4-BE49-F238E27FC236}">
                <a16:creationId xmlns:a16="http://schemas.microsoft.com/office/drawing/2014/main" id="{BA611713-4E9F-211D-645F-54C5CC0A57C3}"/>
              </a:ext>
            </a:extLst>
          </p:cNvPr>
          <p:cNvSpPr/>
          <p:nvPr/>
        </p:nvSpPr>
        <p:spPr>
          <a:xfrm>
            <a:off x="7235190" y="3994364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lv-LV" sz="2600" b="1" noProof="0" dirty="0">
                <a:solidFill>
                  <a:srgbClr val="E8A3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2026</a:t>
            </a:r>
          </a:p>
          <a:p>
            <a:pPr marL="0" indent="0" algn="ctr">
              <a:buNone/>
            </a:pPr>
            <a:r>
              <a:rPr lang="lv-LV" sz="2600" b="1" noProof="0" dirty="0">
                <a:solidFill>
                  <a:srgbClr val="E8A33D"/>
                </a:solidFill>
                <a:latin typeface="Georgia" pitchFamily="34" charset="0"/>
              </a:rPr>
              <a:t>Jūn-Jūl</a:t>
            </a:r>
            <a:endParaRPr lang="lv-LV" sz="2600" noProof="0" dirty="0"/>
          </a:p>
        </p:txBody>
      </p:sp>
      <p:sp>
        <p:nvSpPr>
          <p:cNvPr id="44" name="Text 21">
            <a:extLst>
              <a:ext uri="{FF2B5EF4-FFF2-40B4-BE49-F238E27FC236}">
                <a16:creationId xmlns:a16="http://schemas.microsoft.com/office/drawing/2014/main" id="{E8179785-E00E-F36F-D9E8-6F434B6B8877}"/>
              </a:ext>
            </a:extLst>
          </p:cNvPr>
          <p:cNvSpPr/>
          <p:nvPr/>
        </p:nvSpPr>
        <p:spPr>
          <a:xfrm>
            <a:off x="4542571" y="4569190"/>
            <a:ext cx="2011681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lv-LV" sz="1600" b="1" i="1" noProof="0" dirty="0">
                <a:solidFill>
                  <a:srgbClr val="1A2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Stratēģijas projekta precizēšana</a:t>
            </a:r>
            <a:endParaRPr lang="lv-LV" sz="1600" i="1" noProof="0" dirty="0"/>
          </a:p>
        </p:txBody>
      </p:sp>
      <p:sp>
        <p:nvSpPr>
          <p:cNvPr id="45" name="Shape 18">
            <a:extLst>
              <a:ext uri="{FF2B5EF4-FFF2-40B4-BE49-F238E27FC236}">
                <a16:creationId xmlns:a16="http://schemas.microsoft.com/office/drawing/2014/main" id="{BDB7F58E-556D-861E-6DA6-DAD6339EBA92}"/>
              </a:ext>
            </a:extLst>
          </p:cNvPr>
          <p:cNvSpPr/>
          <p:nvPr/>
        </p:nvSpPr>
        <p:spPr>
          <a:xfrm>
            <a:off x="8039862" y="3381716"/>
            <a:ext cx="402336" cy="402336"/>
          </a:xfrm>
          <a:prstGeom prst="ellipse">
            <a:avLst/>
          </a:prstGeom>
          <a:solidFill>
            <a:srgbClr val="E8A33D"/>
          </a:solidFill>
          <a:ln w="12700">
            <a:solidFill>
              <a:srgbClr val="E8A33D"/>
            </a:solidFill>
            <a:prstDash val="solid"/>
          </a:ln>
        </p:spPr>
        <p:txBody>
          <a:bodyPr/>
          <a:lstStyle/>
          <a:p>
            <a:endParaRPr lang="lv-LV" noProof="0"/>
          </a:p>
        </p:txBody>
      </p:sp>
      <p:sp>
        <p:nvSpPr>
          <p:cNvPr id="46" name="Shape 19">
            <a:extLst>
              <a:ext uri="{FF2B5EF4-FFF2-40B4-BE49-F238E27FC236}">
                <a16:creationId xmlns:a16="http://schemas.microsoft.com/office/drawing/2014/main" id="{47609C39-03CA-273C-3514-0F42B1C5A7BD}"/>
              </a:ext>
            </a:extLst>
          </p:cNvPr>
          <p:cNvSpPr/>
          <p:nvPr/>
        </p:nvSpPr>
        <p:spPr>
          <a:xfrm>
            <a:off x="8158734" y="3500588"/>
            <a:ext cx="164592" cy="16459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lv-LV" noProof="0"/>
          </a:p>
        </p:txBody>
      </p:sp>
      <p:sp>
        <p:nvSpPr>
          <p:cNvPr id="47" name="Text 21">
            <a:extLst>
              <a:ext uri="{FF2B5EF4-FFF2-40B4-BE49-F238E27FC236}">
                <a16:creationId xmlns:a16="http://schemas.microsoft.com/office/drawing/2014/main" id="{1558AEAA-F792-E15D-C074-60474C4BFFCD}"/>
              </a:ext>
            </a:extLst>
          </p:cNvPr>
          <p:cNvSpPr/>
          <p:nvPr/>
        </p:nvSpPr>
        <p:spPr>
          <a:xfrm>
            <a:off x="7235190" y="4439545"/>
            <a:ext cx="2011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lv-LV" sz="1600" b="1" i="1" noProof="0" dirty="0">
                <a:solidFill>
                  <a:srgbClr val="1A2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Saskaņošana (TAP)</a:t>
            </a:r>
            <a:endParaRPr lang="lv-LV" sz="1600" i="1" noProof="0" dirty="0"/>
          </a:p>
        </p:txBody>
      </p:sp>
      <p:sp>
        <p:nvSpPr>
          <p:cNvPr id="48" name="Shape 22">
            <a:extLst>
              <a:ext uri="{FF2B5EF4-FFF2-40B4-BE49-F238E27FC236}">
                <a16:creationId xmlns:a16="http://schemas.microsoft.com/office/drawing/2014/main" id="{E93E1F8F-1DA3-0CBD-5AB8-021F895E416E}"/>
              </a:ext>
            </a:extLst>
          </p:cNvPr>
          <p:cNvSpPr/>
          <p:nvPr/>
        </p:nvSpPr>
        <p:spPr>
          <a:xfrm>
            <a:off x="8241030" y="3784052"/>
            <a:ext cx="0" cy="164592"/>
          </a:xfrm>
          <a:prstGeom prst="line">
            <a:avLst/>
          </a:prstGeom>
          <a:noFill/>
          <a:ln w="12700">
            <a:solidFill>
              <a:srgbClr val="DCE2EA"/>
            </a:solidFill>
            <a:prstDash val="solid"/>
          </a:ln>
        </p:spPr>
        <p:txBody>
          <a:bodyPr/>
          <a:lstStyle/>
          <a:p>
            <a:endParaRPr lang="lv-LV" noProof="0"/>
          </a:p>
        </p:txBody>
      </p:sp>
      <p:sp>
        <p:nvSpPr>
          <p:cNvPr id="51" name="Shape 18">
            <a:extLst>
              <a:ext uri="{FF2B5EF4-FFF2-40B4-BE49-F238E27FC236}">
                <a16:creationId xmlns:a16="http://schemas.microsoft.com/office/drawing/2014/main" id="{8BA5225B-BE45-AE3D-D59A-B7070B24AD8D}"/>
              </a:ext>
            </a:extLst>
          </p:cNvPr>
          <p:cNvSpPr/>
          <p:nvPr/>
        </p:nvSpPr>
        <p:spPr>
          <a:xfrm>
            <a:off x="5264948" y="3376799"/>
            <a:ext cx="402336" cy="402336"/>
          </a:xfrm>
          <a:prstGeom prst="ellipse">
            <a:avLst/>
          </a:prstGeom>
          <a:solidFill>
            <a:srgbClr val="E8A33D"/>
          </a:solidFill>
          <a:ln w="12700">
            <a:solidFill>
              <a:srgbClr val="E8A33D"/>
            </a:solidFill>
            <a:prstDash val="solid"/>
          </a:ln>
        </p:spPr>
        <p:txBody>
          <a:bodyPr/>
          <a:lstStyle/>
          <a:p>
            <a:endParaRPr lang="lv-LV" noProof="0"/>
          </a:p>
        </p:txBody>
      </p:sp>
      <p:sp>
        <p:nvSpPr>
          <p:cNvPr id="52" name="Shape 19">
            <a:extLst>
              <a:ext uri="{FF2B5EF4-FFF2-40B4-BE49-F238E27FC236}">
                <a16:creationId xmlns:a16="http://schemas.microsoft.com/office/drawing/2014/main" id="{77179467-5387-2761-616F-8617BDC964AB}"/>
              </a:ext>
            </a:extLst>
          </p:cNvPr>
          <p:cNvSpPr/>
          <p:nvPr/>
        </p:nvSpPr>
        <p:spPr>
          <a:xfrm>
            <a:off x="5383820" y="3495671"/>
            <a:ext cx="164592" cy="16459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lv-LV" noProof="0"/>
          </a:p>
        </p:txBody>
      </p:sp>
      <p:sp>
        <p:nvSpPr>
          <p:cNvPr id="53" name="Text 20">
            <a:extLst>
              <a:ext uri="{FF2B5EF4-FFF2-40B4-BE49-F238E27FC236}">
                <a16:creationId xmlns:a16="http://schemas.microsoft.com/office/drawing/2014/main" id="{A3D36A50-5E65-B65F-6D61-A911B398A09F}"/>
              </a:ext>
            </a:extLst>
          </p:cNvPr>
          <p:cNvSpPr/>
          <p:nvPr/>
        </p:nvSpPr>
        <p:spPr>
          <a:xfrm>
            <a:off x="4460276" y="3989447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lv-LV" sz="2600" b="1" noProof="0" dirty="0">
                <a:solidFill>
                  <a:srgbClr val="E8A3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2026</a:t>
            </a:r>
          </a:p>
          <a:p>
            <a:pPr marL="0" indent="0" algn="ctr">
              <a:buNone/>
            </a:pPr>
            <a:r>
              <a:rPr lang="lv-LV" sz="2600" b="1" dirty="0">
                <a:solidFill>
                  <a:srgbClr val="E8A33D"/>
                </a:solidFill>
                <a:latin typeface="Georgia" pitchFamily="34" charset="0"/>
              </a:rPr>
              <a:t>Apr - Mai</a:t>
            </a:r>
            <a:endParaRPr lang="lv-LV" sz="2600" noProof="0" dirty="0"/>
          </a:p>
        </p:txBody>
      </p:sp>
      <p:sp>
        <p:nvSpPr>
          <p:cNvPr id="54" name="Shape 22">
            <a:extLst>
              <a:ext uri="{FF2B5EF4-FFF2-40B4-BE49-F238E27FC236}">
                <a16:creationId xmlns:a16="http://schemas.microsoft.com/office/drawing/2014/main" id="{F5733AA5-94CB-675E-64DB-7055450E2B0C}"/>
              </a:ext>
            </a:extLst>
          </p:cNvPr>
          <p:cNvSpPr/>
          <p:nvPr/>
        </p:nvSpPr>
        <p:spPr>
          <a:xfrm>
            <a:off x="5466116" y="3779135"/>
            <a:ext cx="0" cy="164592"/>
          </a:xfrm>
          <a:prstGeom prst="line">
            <a:avLst/>
          </a:prstGeom>
          <a:noFill/>
          <a:ln w="12700">
            <a:solidFill>
              <a:srgbClr val="DCE2EA"/>
            </a:solidFill>
            <a:prstDash val="solid"/>
          </a:ln>
        </p:spPr>
        <p:txBody>
          <a:bodyPr/>
          <a:lstStyle/>
          <a:p>
            <a:endParaRPr lang="lv-LV" noProof="0"/>
          </a:p>
        </p:txBody>
      </p:sp>
      <p:sp>
        <p:nvSpPr>
          <p:cNvPr id="56" name="Text 5">
            <a:extLst>
              <a:ext uri="{FF2B5EF4-FFF2-40B4-BE49-F238E27FC236}">
                <a16:creationId xmlns:a16="http://schemas.microsoft.com/office/drawing/2014/main" id="{CE382219-59BD-3FC2-EF8B-E3E730C7B870}"/>
              </a:ext>
            </a:extLst>
          </p:cNvPr>
          <p:cNvSpPr/>
          <p:nvPr/>
        </p:nvSpPr>
        <p:spPr>
          <a:xfrm>
            <a:off x="2707261" y="2351318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lv-LV" sz="2600" b="1" noProof="0" dirty="0">
                <a:solidFill>
                  <a:srgbClr val="2D8A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Marts </a:t>
            </a:r>
          </a:p>
          <a:p>
            <a:pPr marL="0" indent="0" algn="ctr">
              <a:buNone/>
            </a:pPr>
            <a:r>
              <a:rPr lang="lv-LV" sz="2600" b="1" dirty="0">
                <a:solidFill>
                  <a:srgbClr val="2D8A8A"/>
                </a:solidFill>
                <a:latin typeface="Georgia" pitchFamily="34" charset="0"/>
              </a:rPr>
              <a:t>2026</a:t>
            </a:r>
            <a:endParaRPr lang="lv-LV" sz="2600" noProof="0" dirty="0"/>
          </a:p>
        </p:txBody>
      </p:sp>
      <p:sp>
        <p:nvSpPr>
          <p:cNvPr id="60" name="Text 6">
            <a:extLst>
              <a:ext uri="{FF2B5EF4-FFF2-40B4-BE49-F238E27FC236}">
                <a16:creationId xmlns:a16="http://schemas.microsoft.com/office/drawing/2014/main" id="{48370928-277B-941B-1E9B-F794BC571C00}"/>
              </a:ext>
            </a:extLst>
          </p:cNvPr>
          <p:cNvSpPr/>
          <p:nvPr/>
        </p:nvSpPr>
        <p:spPr>
          <a:xfrm>
            <a:off x="2762321" y="2677818"/>
            <a:ext cx="1901559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lv-LV" sz="1400" noProof="0" dirty="0">
                <a:solidFill>
                  <a:srgbClr val="1A2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Sabiedrības līdzdalība</a:t>
            </a:r>
          </a:p>
        </p:txBody>
      </p:sp>
      <p:sp>
        <p:nvSpPr>
          <p:cNvPr id="62" name="Shape 28">
            <a:extLst>
              <a:ext uri="{FF2B5EF4-FFF2-40B4-BE49-F238E27FC236}">
                <a16:creationId xmlns:a16="http://schemas.microsoft.com/office/drawing/2014/main" id="{CD207915-B167-6860-C38B-59B98AA54933}"/>
              </a:ext>
            </a:extLst>
          </p:cNvPr>
          <p:cNvSpPr/>
          <p:nvPr/>
        </p:nvSpPr>
        <p:spPr>
          <a:xfrm>
            <a:off x="1131958" y="4044747"/>
            <a:ext cx="2581143" cy="278187"/>
          </a:xfrm>
          <a:prstGeom prst="rect">
            <a:avLst/>
          </a:prstGeom>
          <a:solidFill>
            <a:srgbClr val="FBEFD8"/>
          </a:solidFill>
          <a:ln w="12700">
            <a:solidFill>
              <a:srgbClr val="FBEFD8"/>
            </a:solidFill>
            <a:prstDash val="solid"/>
          </a:ln>
        </p:spPr>
        <p:txBody>
          <a:bodyPr/>
          <a:lstStyle/>
          <a:p>
            <a:endParaRPr lang="lv-LV" noProof="0"/>
          </a:p>
        </p:txBody>
      </p:sp>
      <p:sp>
        <p:nvSpPr>
          <p:cNvPr id="64" name="Shape 28">
            <a:extLst>
              <a:ext uri="{FF2B5EF4-FFF2-40B4-BE49-F238E27FC236}">
                <a16:creationId xmlns:a16="http://schemas.microsoft.com/office/drawing/2014/main" id="{0EADA15B-2EDC-4AF8-5311-8543FEFDCB3E}"/>
              </a:ext>
            </a:extLst>
          </p:cNvPr>
          <p:cNvSpPr/>
          <p:nvPr/>
        </p:nvSpPr>
        <p:spPr>
          <a:xfrm>
            <a:off x="5548411" y="5335659"/>
            <a:ext cx="2581143" cy="2781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1803475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0" y="6746240"/>
            <a:ext cx="1536192" cy="111760"/>
          </a:xfrm>
          <a:prstGeom prst="rect">
            <a:avLst/>
          </a:prstGeom>
          <a:solidFill>
            <a:srgbClr val="C62828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5" name="Shape 3"/>
          <p:cNvSpPr/>
          <p:nvPr/>
        </p:nvSpPr>
        <p:spPr>
          <a:xfrm>
            <a:off x="1524000" y="6746240"/>
            <a:ext cx="1536192" cy="111760"/>
          </a:xfrm>
          <a:prstGeom prst="rect">
            <a:avLst/>
          </a:prstGeom>
          <a:solidFill>
            <a:srgbClr val="E65100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6" name="Shape 4"/>
          <p:cNvSpPr/>
          <p:nvPr/>
        </p:nvSpPr>
        <p:spPr>
          <a:xfrm>
            <a:off x="3048000" y="6746240"/>
            <a:ext cx="1536192" cy="111760"/>
          </a:xfrm>
          <a:prstGeom prst="rect">
            <a:avLst/>
          </a:prstGeom>
          <a:solidFill>
            <a:srgbClr val="F9A825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7" name="Shape 5"/>
          <p:cNvSpPr/>
          <p:nvPr/>
        </p:nvSpPr>
        <p:spPr>
          <a:xfrm>
            <a:off x="4572000" y="6746240"/>
            <a:ext cx="1536192" cy="111760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8" name="Shape 6"/>
          <p:cNvSpPr/>
          <p:nvPr/>
        </p:nvSpPr>
        <p:spPr>
          <a:xfrm>
            <a:off x="6096000" y="6746240"/>
            <a:ext cx="1536192" cy="111760"/>
          </a:xfrm>
          <a:prstGeom prst="rect">
            <a:avLst/>
          </a:prstGeom>
          <a:solidFill>
            <a:srgbClr val="00838F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9" name="Shape 7"/>
          <p:cNvSpPr/>
          <p:nvPr/>
        </p:nvSpPr>
        <p:spPr>
          <a:xfrm>
            <a:off x="7620000" y="6746240"/>
            <a:ext cx="1536192" cy="111760"/>
          </a:xfrm>
          <a:prstGeom prst="rect">
            <a:avLst/>
          </a:prstGeom>
          <a:solidFill>
            <a:srgbClr val="1565C0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10" name="Shape 8"/>
          <p:cNvSpPr/>
          <p:nvPr/>
        </p:nvSpPr>
        <p:spPr>
          <a:xfrm>
            <a:off x="9144000" y="6746240"/>
            <a:ext cx="1536192" cy="111760"/>
          </a:xfrm>
          <a:prstGeom prst="rect">
            <a:avLst/>
          </a:prstGeom>
          <a:solidFill>
            <a:srgbClr val="6A1B9A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11" name="Shape 9"/>
          <p:cNvSpPr/>
          <p:nvPr/>
        </p:nvSpPr>
        <p:spPr>
          <a:xfrm>
            <a:off x="10668000" y="6746240"/>
            <a:ext cx="1536192" cy="111760"/>
          </a:xfrm>
          <a:prstGeom prst="rect">
            <a:avLst/>
          </a:prstGeom>
          <a:solidFill>
            <a:srgbClr val="AD1457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12" name="Text 10"/>
          <p:cNvSpPr/>
          <p:nvPr/>
        </p:nvSpPr>
        <p:spPr>
          <a:xfrm>
            <a:off x="609600" y="365760"/>
            <a:ext cx="914400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>
                <a:solidFill>
                  <a:srgbClr val="2C5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Kas jau ir paveikts datu pārvaldībā</a:t>
            </a:r>
            <a:endParaRPr lang="en-US" sz="3200"/>
          </a:p>
        </p:txBody>
      </p:sp>
      <p:sp>
        <p:nvSpPr>
          <p:cNvPr id="13" name="Text 11"/>
          <p:cNvSpPr/>
          <p:nvPr/>
        </p:nvSpPr>
        <p:spPr>
          <a:xfrm>
            <a:off x="609600" y="975360"/>
            <a:ext cx="91440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67" i="1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Latvijas sasniegumi — pamats stratēģijai</a:t>
            </a:r>
            <a:endParaRPr lang="en-US" sz="1467"/>
          </a:p>
        </p:txBody>
      </p:sp>
      <p:sp>
        <p:nvSpPr>
          <p:cNvPr id="14" name="Shape 12"/>
          <p:cNvSpPr/>
          <p:nvPr/>
        </p:nvSpPr>
        <p:spPr>
          <a:xfrm>
            <a:off x="609600" y="1584960"/>
            <a:ext cx="3474720" cy="609600"/>
          </a:xfrm>
          <a:prstGeom prst="rect">
            <a:avLst/>
          </a:prstGeom>
          <a:solidFill>
            <a:srgbClr val="2C5F2D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15" name="Text 13"/>
          <p:cNvSpPr/>
          <p:nvPr/>
        </p:nvSpPr>
        <p:spPr>
          <a:xfrm>
            <a:off x="609600" y="1584960"/>
            <a:ext cx="3474720" cy="60960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1733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Piekļuve valsts datiem</a:t>
            </a:r>
            <a:endParaRPr lang="en-US" sz="1733"/>
          </a:p>
        </p:txBody>
      </p:sp>
      <p:sp>
        <p:nvSpPr>
          <p:cNvPr id="16" name="Shape 14"/>
          <p:cNvSpPr/>
          <p:nvPr/>
        </p:nvSpPr>
        <p:spPr>
          <a:xfrm>
            <a:off x="609600" y="2194560"/>
            <a:ext cx="3474720" cy="4145280"/>
          </a:xfrm>
          <a:prstGeom prst="rect">
            <a:avLst/>
          </a:prstGeom>
          <a:solidFill>
            <a:srgbClr val="E8F5E9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19" name="Text 17"/>
          <p:cNvSpPr/>
          <p:nvPr/>
        </p:nvSpPr>
        <p:spPr>
          <a:xfrm>
            <a:off x="676656" y="3127585"/>
            <a:ext cx="3230880" cy="276352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6565" indent="-456565">
              <a:spcAft>
                <a:spcPts val="533"/>
              </a:spcAft>
              <a:buSzPct val="100000"/>
              <a:buFont typeface="Arial"/>
              <a:buChar char="•"/>
            </a:pPr>
            <a:r>
              <a:rPr lang="lv-LV" sz="1100" noProof="0" dirty="0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1543 datu kopas, 114 publicētāji data.gov.lv </a:t>
            </a:r>
            <a:endParaRPr lang="lv-LV" sz="1100" noProof="0" dirty="0">
              <a:solidFill>
                <a:srgbClr val="000000"/>
              </a:solidFill>
              <a:latin typeface="Arial"/>
              <a:ea typeface="Arial" pitchFamily="34" charset="-122"/>
              <a:cs typeface="Arial"/>
            </a:endParaRPr>
          </a:p>
          <a:p>
            <a:pPr marL="456565" indent="-456565">
              <a:spcAft>
                <a:spcPts val="533"/>
              </a:spcAft>
              <a:buSzPct val="100000"/>
              <a:buFont typeface="Arial"/>
              <a:buChar char="•"/>
            </a:pPr>
            <a:r>
              <a:rPr lang="lv-LV" sz="1100" noProof="0" dirty="0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Lielākais kāpējs ES 2024 (+10 </a:t>
            </a:r>
            <a:r>
              <a:rPr lang="lv-LV" sz="1100" noProof="0" dirty="0" err="1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pp</a:t>
            </a:r>
            <a:r>
              <a:rPr lang="lv-LV" sz="1100" noProof="0" dirty="0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)</a:t>
            </a:r>
            <a:endParaRPr lang="lv-LV" sz="1100" noProof="0" dirty="0">
              <a:latin typeface="Arial"/>
              <a:cs typeface="Arial"/>
            </a:endParaRPr>
          </a:p>
          <a:p>
            <a:pPr marL="456565" indent="-456565">
              <a:spcAft>
                <a:spcPts val="533"/>
              </a:spcAft>
              <a:buSzPct val="100000"/>
              <a:buChar char="•"/>
            </a:pPr>
            <a:r>
              <a:rPr lang="lv-LV" sz="1100" noProof="0" dirty="0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Līderis augstvērtīgo datu ieviešanā</a:t>
            </a:r>
            <a:endParaRPr lang="lv-LV" sz="1100" noProof="0" dirty="0">
              <a:solidFill>
                <a:srgbClr val="000000"/>
              </a:solidFill>
              <a:latin typeface="Arial"/>
              <a:ea typeface="Arial" pitchFamily="34" charset="-122"/>
              <a:cs typeface="Arial"/>
            </a:endParaRPr>
          </a:p>
          <a:p>
            <a:pPr marL="1065530" lvl="1" indent="-456565">
              <a:buSzPct val="100000"/>
              <a:buFont typeface="Courier New"/>
              <a:buChar char="o"/>
            </a:pPr>
            <a:r>
              <a:rPr lang="lv-LV" sz="1100" noProof="0" dirty="0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Ģeotelpiskie dati </a:t>
            </a:r>
            <a:endParaRPr lang="lv-LV" sz="1100" noProof="0" dirty="0">
              <a:solidFill>
                <a:srgbClr val="000000"/>
              </a:solidFill>
              <a:latin typeface="Arial"/>
              <a:ea typeface="Arial" pitchFamily="34" charset="-122"/>
              <a:cs typeface="Arial"/>
            </a:endParaRPr>
          </a:p>
          <a:p>
            <a:pPr marL="1065530" lvl="1" indent="-456565">
              <a:buSzPct val="100000"/>
              <a:buFont typeface="Courier New"/>
              <a:buChar char="o"/>
            </a:pPr>
            <a:r>
              <a:rPr lang="lv-LV" sz="1100" noProof="0" dirty="0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Adrešu reģistrs</a:t>
            </a:r>
          </a:p>
          <a:p>
            <a:pPr marL="1065530" lvl="1" indent="-456565">
              <a:buSzPct val="100000"/>
              <a:buFont typeface="Courier New"/>
              <a:buChar char="o"/>
            </a:pPr>
            <a:r>
              <a:rPr lang="lv-LV" sz="1100" noProof="0" dirty="0">
                <a:solidFill>
                  <a:srgbClr val="1A1A1A"/>
                </a:solidFill>
                <a:latin typeface="Arial"/>
                <a:cs typeface="Arial"/>
              </a:rPr>
              <a:t>Kadastra dati</a:t>
            </a:r>
          </a:p>
          <a:p>
            <a:pPr marL="1065530" lvl="1" indent="-456565">
              <a:buSzPct val="100000"/>
              <a:buFont typeface="Courier New"/>
              <a:buChar char="o"/>
            </a:pPr>
            <a:r>
              <a:rPr lang="lv-LV" sz="1100" noProof="0" dirty="0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Uzņēmumu reģistrs</a:t>
            </a:r>
          </a:p>
          <a:p>
            <a:pPr marL="1065530" lvl="1" indent="-456565">
              <a:buSzPct val="100000"/>
              <a:buFont typeface="Courier New"/>
              <a:buChar char="o"/>
            </a:pPr>
            <a:r>
              <a:rPr lang="lv-LV" sz="1100" noProof="0" dirty="0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Meteo dati u.c.</a:t>
            </a:r>
          </a:p>
          <a:p>
            <a:pPr marL="1065530" lvl="1" indent="-456565">
              <a:spcAft>
                <a:spcPts val="533"/>
              </a:spcAft>
              <a:buSzPct val="100000"/>
              <a:buFont typeface="Courier New"/>
              <a:buChar char="o"/>
            </a:pPr>
            <a:endParaRPr lang="lv-LV" sz="1100" noProof="0" dirty="0">
              <a:solidFill>
                <a:srgbClr val="1A1A1A"/>
              </a:solidFill>
              <a:latin typeface="Arial"/>
              <a:ea typeface="Arial" pitchFamily="34" charset="-122"/>
              <a:cs typeface="Arial"/>
            </a:endParaRPr>
          </a:p>
          <a:p>
            <a:pPr marL="456565" indent="-456565">
              <a:spcAft>
                <a:spcPts val="533"/>
              </a:spcAft>
              <a:buSzPct val="100000"/>
              <a:buChar char="•"/>
            </a:pPr>
            <a:r>
              <a:rPr lang="lv-LV" sz="1100" noProof="0" dirty="0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Atkalizmantošanas piemēri: digitāli rīki, politikas plānošana, inovācijas</a:t>
            </a:r>
            <a:endParaRPr lang="lv-LV" sz="1100" noProof="0" dirty="0">
              <a:latin typeface="Arial"/>
              <a:cs typeface="Arial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4352544" y="1584960"/>
            <a:ext cx="3474720" cy="609600"/>
          </a:xfrm>
          <a:prstGeom prst="rect">
            <a:avLst/>
          </a:prstGeom>
          <a:solidFill>
            <a:srgbClr val="4A8C4D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21" name="Text 19"/>
          <p:cNvSpPr/>
          <p:nvPr/>
        </p:nvSpPr>
        <p:spPr>
          <a:xfrm>
            <a:off x="4352544" y="1584960"/>
            <a:ext cx="3474720" cy="60960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1733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Datu izplatīšanas reforma</a:t>
            </a:r>
            <a:endParaRPr lang="en-US" sz="1733"/>
          </a:p>
        </p:txBody>
      </p:sp>
      <p:sp>
        <p:nvSpPr>
          <p:cNvPr id="22" name="Shape 20"/>
          <p:cNvSpPr/>
          <p:nvPr/>
        </p:nvSpPr>
        <p:spPr>
          <a:xfrm>
            <a:off x="4352544" y="2194560"/>
            <a:ext cx="3474720" cy="4145280"/>
          </a:xfrm>
          <a:prstGeom prst="rect">
            <a:avLst/>
          </a:prstGeom>
          <a:solidFill>
            <a:srgbClr val="E8F5E9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24" name="Text 22"/>
          <p:cNvSpPr/>
          <p:nvPr/>
        </p:nvSpPr>
        <p:spPr>
          <a:xfrm>
            <a:off x="4474464" y="2865120"/>
            <a:ext cx="3230880" cy="15849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6565" indent="-456565">
              <a:spcAft>
                <a:spcPts val="533"/>
              </a:spcAft>
              <a:buSzPct val="100000"/>
              <a:buChar char="•"/>
            </a:pPr>
            <a:endParaRPr lang="en-US" sz="1100" dirty="0">
              <a:solidFill>
                <a:srgbClr val="1A1A1A"/>
              </a:solidFill>
              <a:latin typeface="Arial"/>
              <a:cs typeface="Arial"/>
            </a:endParaRPr>
          </a:p>
          <a:p>
            <a:pPr marL="456565" indent="-456565">
              <a:spcAft>
                <a:spcPts val="533"/>
              </a:spcAft>
              <a:buSzPct val="100000"/>
              <a:buChar char="•"/>
            </a:pPr>
            <a:r>
              <a:rPr lang="lv-LV" sz="1100" b="1" noProof="0" dirty="0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Vienas pieturas aģentūra valsts datiem</a:t>
            </a:r>
            <a:endParaRPr lang="lv-LV" sz="1100" b="1" noProof="0" dirty="0">
              <a:latin typeface="Arial"/>
              <a:cs typeface="Arial"/>
            </a:endParaRPr>
          </a:p>
          <a:p>
            <a:pPr marL="456565" indent="-456565">
              <a:spcAft>
                <a:spcPts val="533"/>
              </a:spcAft>
              <a:buSzPct val="100000"/>
              <a:buChar char="•"/>
            </a:pPr>
            <a:r>
              <a:rPr lang="lv-LV" sz="1100" b="1" noProof="0" dirty="0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Centralizēta</a:t>
            </a:r>
            <a:r>
              <a:rPr lang="lv-LV" sz="1100" noProof="0" dirty="0">
                <a:solidFill>
                  <a:srgbClr val="1A1A1A"/>
                </a:solidFill>
                <a:latin typeface="Arial"/>
                <a:ea typeface="Arial" pitchFamily="34" charset="-122"/>
                <a:cs typeface="Arial"/>
              </a:rPr>
              <a:t>, augstas veiktspējas datu izplatīšana</a:t>
            </a:r>
          </a:p>
          <a:p>
            <a:pPr marL="456565" indent="-456565">
              <a:spcAft>
                <a:spcPts val="533"/>
              </a:spcAft>
              <a:buSzPct val="100000"/>
              <a:buFont typeface="Arial"/>
              <a:buChar char="•"/>
            </a:pPr>
            <a:r>
              <a:rPr lang="lv-LV" sz="1100" b="1" noProof="0" dirty="0">
                <a:solidFill>
                  <a:srgbClr val="1A1A1A"/>
                </a:solidFill>
                <a:latin typeface="Arial"/>
                <a:cs typeface="Arial"/>
              </a:rPr>
              <a:t>DAGR publicētas 197 pamata datu kopas  no dažādiem avotiem</a:t>
            </a:r>
            <a:r>
              <a:rPr lang="lv-LV" sz="1100" noProof="0" dirty="0">
                <a:solidFill>
                  <a:srgbClr val="1A1A1A"/>
                </a:solidFill>
                <a:latin typeface="Arial"/>
                <a:cs typeface="Arial"/>
              </a:rPr>
              <a:t>: PMLP, UR,VSAA, VID, VIIS, Sodu reģistrs, CSDD u.c.</a:t>
            </a:r>
          </a:p>
        </p:txBody>
      </p:sp>
      <p:sp>
        <p:nvSpPr>
          <p:cNvPr id="25" name="Shape 23"/>
          <p:cNvSpPr/>
          <p:nvPr/>
        </p:nvSpPr>
        <p:spPr>
          <a:xfrm>
            <a:off x="4718304" y="4552950"/>
            <a:ext cx="2743200" cy="0"/>
          </a:xfrm>
          <a:prstGeom prst="line">
            <a:avLst/>
          </a:prstGeom>
          <a:noFill/>
          <a:ln w="6350">
            <a:solidFill>
              <a:srgbClr val="4A8C4D"/>
            </a:solidFill>
            <a:prstDash val="solid"/>
          </a:ln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26" name="Text 24"/>
          <p:cNvSpPr/>
          <p:nvPr/>
        </p:nvSpPr>
        <p:spPr>
          <a:xfrm>
            <a:off x="4596384" y="4648200"/>
            <a:ext cx="310896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450" b="1" noProof="0" dirty="0">
                <a:solidFill>
                  <a:srgbClr val="2C5F2D"/>
                </a:solidFill>
                <a:latin typeface="Arial"/>
                <a:cs typeface="Arial"/>
              </a:rPr>
              <a:t>Strādājoša viedo līgumu datu vienošanās e-platforma (VIRSIS)</a:t>
            </a:r>
          </a:p>
        </p:txBody>
      </p:sp>
      <p:sp>
        <p:nvSpPr>
          <p:cNvPr id="27" name="Text 25"/>
          <p:cNvSpPr/>
          <p:nvPr/>
        </p:nvSpPr>
        <p:spPr>
          <a:xfrm>
            <a:off x="4474464" y="4998720"/>
            <a:ext cx="3230880" cy="146304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89" indent="-457189">
              <a:spcAft>
                <a:spcPts val="533"/>
              </a:spcAft>
              <a:buSzPct val="100000"/>
              <a:buChar char="•"/>
            </a:pPr>
            <a:r>
              <a:rPr lang="lv-LV" sz="1133" noProof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Datu apmaiņas līgumu slēgšana: no mēnešiem → nedēļām</a:t>
            </a:r>
            <a:endParaRPr lang="lv-LV" sz="1133" noProof="0" dirty="0"/>
          </a:p>
          <a:p>
            <a:pPr marL="457189" indent="-457189">
              <a:spcAft>
                <a:spcPts val="533"/>
              </a:spcAft>
              <a:buSzPct val="100000"/>
              <a:buChar char="•"/>
            </a:pPr>
            <a:r>
              <a:rPr lang="lv-LV" sz="1133" noProof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171 elektroniskās vienošanās (2026)</a:t>
            </a:r>
            <a:endParaRPr lang="lv-LV" sz="1133" noProof="0" dirty="0"/>
          </a:p>
          <a:p>
            <a:pPr marL="457189" indent="-457189">
              <a:spcAft>
                <a:spcPts val="533"/>
              </a:spcAft>
              <a:buSzPct val="100000"/>
              <a:buChar char="•"/>
            </a:pPr>
            <a:r>
              <a:rPr lang="lv-LV" sz="1133" noProof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Metadatu un e-līgumu ekosistēma</a:t>
            </a:r>
            <a:endParaRPr lang="lv-LV" sz="1133" noProof="0" dirty="0"/>
          </a:p>
        </p:txBody>
      </p:sp>
      <p:sp>
        <p:nvSpPr>
          <p:cNvPr id="28" name="Shape 26"/>
          <p:cNvSpPr/>
          <p:nvPr/>
        </p:nvSpPr>
        <p:spPr>
          <a:xfrm>
            <a:off x="8095488" y="1584960"/>
            <a:ext cx="3474720" cy="609600"/>
          </a:xfrm>
          <a:prstGeom prst="rect">
            <a:avLst/>
          </a:prstGeom>
          <a:solidFill>
            <a:srgbClr val="4A8C4D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29" name="Text 27"/>
          <p:cNvSpPr/>
          <p:nvPr/>
        </p:nvSpPr>
        <p:spPr>
          <a:xfrm>
            <a:off x="8095488" y="1584960"/>
            <a:ext cx="3474720" cy="60960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1733" b="1" noProof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Datu analītikas reforma</a:t>
            </a:r>
            <a:endParaRPr lang="lv-LV" sz="1733" noProof="0" dirty="0"/>
          </a:p>
        </p:txBody>
      </p:sp>
      <p:sp>
        <p:nvSpPr>
          <p:cNvPr id="30" name="Shape 28"/>
          <p:cNvSpPr/>
          <p:nvPr/>
        </p:nvSpPr>
        <p:spPr>
          <a:xfrm>
            <a:off x="8095488" y="2194560"/>
            <a:ext cx="3474720" cy="4145280"/>
          </a:xfrm>
          <a:prstGeom prst="rect">
            <a:avLst/>
          </a:prstGeom>
          <a:solidFill>
            <a:srgbClr val="E8F5E9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31" name="Shape 29"/>
          <p:cNvSpPr/>
          <p:nvPr/>
        </p:nvSpPr>
        <p:spPr>
          <a:xfrm>
            <a:off x="8217408" y="2324946"/>
            <a:ext cx="3273214" cy="794174"/>
          </a:xfrm>
          <a:prstGeom prst="rect">
            <a:avLst/>
          </a:prstGeom>
          <a:solidFill>
            <a:srgbClr val="2C5F2D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32" name="Text 30"/>
          <p:cNvSpPr/>
          <p:nvPr/>
        </p:nvSpPr>
        <p:spPr>
          <a:xfrm>
            <a:off x="8381662" y="2377440"/>
            <a:ext cx="3097106" cy="7399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lv-LV" sz="1450" b="1" noProof="0" dirty="0">
                <a:solidFill>
                  <a:schemeClr val="bg1"/>
                </a:solidFill>
                <a:latin typeface="Arial"/>
                <a:cs typeface="Arial"/>
              </a:rPr>
              <a:t>Izveidots pamats datos balstītai politikas plānošanai (groz. VPIL)</a:t>
            </a:r>
          </a:p>
        </p:txBody>
      </p:sp>
      <p:sp>
        <p:nvSpPr>
          <p:cNvPr id="33" name="Text 31"/>
          <p:cNvSpPr/>
          <p:nvPr/>
        </p:nvSpPr>
        <p:spPr>
          <a:xfrm>
            <a:off x="8205216" y="3300307"/>
            <a:ext cx="3230880" cy="280416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89" indent="-457189">
              <a:spcAft>
                <a:spcPts val="533"/>
              </a:spcAft>
              <a:buSzPct val="100000"/>
              <a:buChar char="•"/>
            </a:pPr>
            <a:r>
              <a:rPr lang="lv-LV" sz="1133" noProof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CSP — valsts galvenā datu aģentūra, «vienas pieturas punkts»</a:t>
            </a:r>
            <a:endParaRPr lang="lv-LV" sz="1133" noProof="0" dirty="0"/>
          </a:p>
          <a:p>
            <a:pPr marL="457189" indent="-457189">
              <a:spcAft>
                <a:spcPts val="533"/>
              </a:spcAft>
              <a:buSzPct val="100000"/>
              <a:buChar char="•"/>
            </a:pPr>
            <a:r>
              <a:rPr lang="lv-LV" sz="1133" noProof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Droša informācijas apstrādes vide starpresoru datu savienošanai un analīzei</a:t>
            </a:r>
            <a:endParaRPr lang="lv-LV" sz="1133" noProof="0" dirty="0"/>
          </a:p>
          <a:p>
            <a:pPr marL="457189" indent="-457189">
              <a:spcAft>
                <a:spcPts val="533"/>
              </a:spcAft>
              <a:buSzPct val="100000"/>
              <a:buChar char="•"/>
            </a:pPr>
            <a:r>
              <a:rPr lang="lv-LV" sz="1133" noProof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Iestādēm vairs nav jāpieprasa dati cita citai individuāli</a:t>
            </a:r>
            <a:endParaRPr lang="lv-LV" sz="1133" noProof="0" dirty="0"/>
          </a:p>
          <a:p>
            <a:pPr marL="457189" indent="-457189">
              <a:spcAft>
                <a:spcPts val="533"/>
              </a:spcAft>
              <a:buSzPct val="100000"/>
              <a:buChar char="•"/>
            </a:pPr>
            <a:r>
              <a:rPr lang="lv-LV" sz="1133" noProof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Anonimizēti dati — politikas plānošanai, risku analīzei, pakalpojumu uzlabošanai</a:t>
            </a:r>
            <a:endParaRPr lang="lv-LV" sz="1133" noProof="0" dirty="0"/>
          </a:p>
          <a:p>
            <a:pPr marL="457189" indent="-457189">
              <a:spcAft>
                <a:spcPts val="533"/>
              </a:spcAft>
              <a:buSzPct val="100000"/>
              <a:buChar char="•"/>
            </a:pPr>
            <a:r>
              <a:rPr lang="lv-LV" sz="1133" noProof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CSP reorganizācija: 79 amata vietas optimizētas jaunajām funkcijām</a:t>
            </a:r>
            <a:endParaRPr lang="lv-LV" sz="1133" noProof="0" dirty="0"/>
          </a:p>
        </p:txBody>
      </p:sp>
      <p:sp>
        <p:nvSpPr>
          <p:cNvPr id="3" name="Shape 29">
            <a:extLst>
              <a:ext uri="{FF2B5EF4-FFF2-40B4-BE49-F238E27FC236}">
                <a16:creationId xmlns:a16="http://schemas.microsoft.com/office/drawing/2014/main" id="{4EC33BD4-C9EF-29D0-C32B-B15EB95B8C1D}"/>
              </a:ext>
            </a:extLst>
          </p:cNvPr>
          <p:cNvSpPr/>
          <p:nvPr/>
        </p:nvSpPr>
        <p:spPr>
          <a:xfrm>
            <a:off x="775207" y="2324945"/>
            <a:ext cx="3197013" cy="794175"/>
          </a:xfrm>
          <a:prstGeom prst="rect">
            <a:avLst/>
          </a:prstGeom>
          <a:solidFill>
            <a:srgbClr val="2C5F2D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17" name="Text 15"/>
          <p:cNvSpPr/>
          <p:nvPr/>
        </p:nvSpPr>
        <p:spPr>
          <a:xfrm>
            <a:off x="792480" y="2316480"/>
            <a:ext cx="304800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92.9%</a:t>
            </a:r>
            <a:endParaRPr lang="en-US" sz="4000">
              <a:solidFill>
                <a:srgbClr val="FFFFFF"/>
              </a:solidFill>
            </a:endParaRPr>
          </a:p>
        </p:txBody>
      </p:sp>
      <p:sp>
        <p:nvSpPr>
          <p:cNvPr id="18" name="Text 16"/>
          <p:cNvSpPr/>
          <p:nvPr/>
        </p:nvSpPr>
        <p:spPr>
          <a:xfrm>
            <a:off x="2477347" y="2536613"/>
            <a:ext cx="149013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12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 </a:t>
            </a:r>
            <a:r>
              <a:rPr lang="en-US" sz="12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Atvērto datu brieduma indekss</a:t>
            </a:r>
            <a:endParaRPr lang="en-US" sz="1200">
              <a:solidFill>
                <a:srgbClr val="FFFFFF"/>
              </a:solidFill>
            </a:endParaRPr>
          </a:p>
        </p:txBody>
      </p:sp>
      <p:sp>
        <p:nvSpPr>
          <p:cNvPr id="34" name="Shape 29">
            <a:extLst>
              <a:ext uri="{FF2B5EF4-FFF2-40B4-BE49-F238E27FC236}">
                <a16:creationId xmlns:a16="http://schemas.microsoft.com/office/drawing/2014/main" id="{278C776E-8869-9A81-B227-17BBBDC70ECF}"/>
              </a:ext>
            </a:extLst>
          </p:cNvPr>
          <p:cNvSpPr/>
          <p:nvPr/>
        </p:nvSpPr>
        <p:spPr>
          <a:xfrm>
            <a:off x="4475140" y="2324946"/>
            <a:ext cx="3239346" cy="794174"/>
          </a:xfrm>
          <a:prstGeom prst="rect">
            <a:avLst/>
          </a:prstGeom>
          <a:solidFill>
            <a:srgbClr val="2C5F2D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23" name="Text 21"/>
          <p:cNvSpPr/>
          <p:nvPr/>
        </p:nvSpPr>
        <p:spPr>
          <a:xfrm>
            <a:off x="4518491" y="2443480"/>
            <a:ext cx="310896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450" b="1" noProof="0" dirty="0">
                <a:solidFill>
                  <a:schemeClr val="bg1"/>
                </a:solidFill>
                <a:latin typeface="Arial"/>
                <a:ea typeface="Arial" pitchFamily="34" charset="-122"/>
                <a:cs typeface="Arial"/>
              </a:rPr>
              <a:t>Izv</a:t>
            </a:r>
            <a:r>
              <a:rPr lang="lv-LV" sz="1450" b="1" noProof="0" dirty="0">
                <a:solidFill>
                  <a:schemeClr val="bg1"/>
                </a:solidFill>
                <a:latin typeface="Arial"/>
                <a:cs typeface="Arial"/>
              </a:rPr>
              <a:t>eidota centrālā datu izplatīšanas platforma (DAGR)</a:t>
            </a:r>
          </a:p>
        </p:txBody>
      </p:sp>
      <p:pic>
        <p:nvPicPr>
          <p:cNvPr id="35" name="Picture 34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121841BE-EC49-4933-DBDA-BD15D7BE67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6629" y="0"/>
            <a:ext cx="1455371" cy="145537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0" y="6766560"/>
            <a:ext cx="1536192" cy="91440"/>
          </a:xfrm>
          <a:prstGeom prst="rect">
            <a:avLst/>
          </a:prstGeom>
          <a:solidFill>
            <a:srgbClr val="C62828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5" name="Shape 3"/>
          <p:cNvSpPr/>
          <p:nvPr/>
        </p:nvSpPr>
        <p:spPr>
          <a:xfrm>
            <a:off x="1524000" y="6766560"/>
            <a:ext cx="1536192" cy="91440"/>
          </a:xfrm>
          <a:prstGeom prst="rect">
            <a:avLst/>
          </a:prstGeom>
          <a:solidFill>
            <a:srgbClr val="E65100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6" name="Shape 4"/>
          <p:cNvSpPr/>
          <p:nvPr/>
        </p:nvSpPr>
        <p:spPr>
          <a:xfrm>
            <a:off x="3048000" y="6766560"/>
            <a:ext cx="1536192" cy="91440"/>
          </a:xfrm>
          <a:prstGeom prst="rect">
            <a:avLst/>
          </a:prstGeom>
          <a:solidFill>
            <a:srgbClr val="F9A825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7" name="Shape 5"/>
          <p:cNvSpPr/>
          <p:nvPr/>
        </p:nvSpPr>
        <p:spPr>
          <a:xfrm>
            <a:off x="4572000" y="6766560"/>
            <a:ext cx="1536192" cy="91440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8" name="Shape 6"/>
          <p:cNvSpPr/>
          <p:nvPr/>
        </p:nvSpPr>
        <p:spPr>
          <a:xfrm>
            <a:off x="6096000" y="6766560"/>
            <a:ext cx="1536192" cy="91440"/>
          </a:xfrm>
          <a:prstGeom prst="rect">
            <a:avLst/>
          </a:prstGeom>
          <a:solidFill>
            <a:srgbClr val="00838F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9" name="Shape 7"/>
          <p:cNvSpPr/>
          <p:nvPr/>
        </p:nvSpPr>
        <p:spPr>
          <a:xfrm>
            <a:off x="7620000" y="6766560"/>
            <a:ext cx="1536192" cy="91440"/>
          </a:xfrm>
          <a:prstGeom prst="rect">
            <a:avLst/>
          </a:prstGeom>
          <a:solidFill>
            <a:srgbClr val="1565C0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10" name="Shape 8"/>
          <p:cNvSpPr/>
          <p:nvPr/>
        </p:nvSpPr>
        <p:spPr>
          <a:xfrm>
            <a:off x="9144000" y="6766560"/>
            <a:ext cx="1536192" cy="91440"/>
          </a:xfrm>
          <a:prstGeom prst="rect">
            <a:avLst/>
          </a:prstGeom>
          <a:solidFill>
            <a:srgbClr val="6A1B9A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11" name="Shape 9"/>
          <p:cNvSpPr/>
          <p:nvPr/>
        </p:nvSpPr>
        <p:spPr>
          <a:xfrm>
            <a:off x="10668000" y="6766560"/>
            <a:ext cx="1536192" cy="91440"/>
          </a:xfrm>
          <a:prstGeom prst="rect">
            <a:avLst/>
          </a:prstGeom>
          <a:solidFill>
            <a:srgbClr val="AD1457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12" name="Text 10"/>
          <p:cNvSpPr/>
          <p:nvPr/>
        </p:nvSpPr>
        <p:spPr>
          <a:xfrm>
            <a:off x="609600" y="36576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>
                <a:solidFill>
                  <a:srgbClr val="2C5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Ko mēs vēlamies sasniegt?</a:t>
            </a:r>
            <a:endParaRPr lang="en-US" sz="3200"/>
          </a:p>
        </p:txBody>
      </p:sp>
      <p:sp>
        <p:nvSpPr>
          <p:cNvPr id="13" name="Shape 11"/>
          <p:cNvSpPr/>
          <p:nvPr/>
        </p:nvSpPr>
        <p:spPr>
          <a:xfrm>
            <a:off x="670560" y="1676400"/>
            <a:ext cx="5120640" cy="2438400"/>
          </a:xfrm>
          <a:prstGeom prst="rect">
            <a:avLst/>
          </a:prstGeom>
          <a:solidFill>
            <a:srgbClr val="2C5F2D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pic>
        <p:nvPicPr>
          <p:cNvPr id="1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859280"/>
            <a:ext cx="487680" cy="487680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1524000" y="1859280"/>
            <a:ext cx="24384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Vīzija</a:t>
            </a:r>
            <a:endParaRPr lang="en-US" sz="2400"/>
          </a:p>
        </p:txBody>
      </p:sp>
      <p:sp>
        <p:nvSpPr>
          <p:cNvPr id="16" name="Text 13"/>
          <p:cNvSpPr/>
          <p:nvPr/>
        </p:nvSpPr>
        <p:spPr>
          <a:xfrm>
            <a:off x="914400" y="2468880"/>
            <a:ext cx="46329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buNone/>
            </a:pPr>
            <a:r>
              <a:rPr lang="lv-LV" sz="1300" b="1" dirty="0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Dati ir stratēģisks resurss, ko sabiedrība un valsts pārvalde efektīvi pārvalda un izmanto analītikā, mākslīgajā intelektā un birokrātijas mazināšanā, vienlaikus nodrošinot, ka personas dati primāri ir datu subjekta kontrolē.</a:t>
            </a:r>
            <a:endParaRPr lang="en-US" sz="1300" dirty="0">
              <a:latin typeface="Arial"/>
              <a:cs typeface="Arial"/>
            </a:endParaRPr>
          </a:p>
        </p:txBody>
      </p:sp>
      <p:sp>
        <p:nvSpPr>
          <p:cNvPr id="17" name="Shape 14"/>
          <p:cNvSpPr/>
          <p:nvPr/>
        </p:nvSpPr>
        <p:spPr>
          <a:xfrm>
            <a:off x="6156960" y="1676400"/>
            <a:ext cx="5486400" cy="2438400"/>
          </a:xfrm>
          <a:prstGeom prst="rect">
            <a:avLst/>
          </a:prstGeom>
          <a:solidFill>
            <a:srgbClr val="4A8C4D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pic>
        <p:nvPicPr>
          <p:cNvPr id="1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1859280"/>
            <a:ext cx="487680" cy="487680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7010400" y="1859280"/>
            <a:ext cx="24384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Mērķis</a:t>
            </a:r>
            <a:endParaRPr lang="en-US" sz="2400"/>
          </a:p>
        </p:txBody>
      </p:sp>
      <p:sp>
        <p:nvSpPr>
          <p:cNvPr id="20" name="Text 16"/>
          <p:cNvSpPr/>
          <p:nvPr/>
        </p:nvSpPr>
        <p:spPr>
          <a:xfrm>
            <a:off x="6400800" y="2468880"/>
            <a:ext cx="4998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buNone/>
            </a:pPr>
            <a:r>
              <a:rPr lang="lv-LV" sz="1300" b="1" noProof="0" dirty="0">
                <a:solidFill>
                  <a:srgbClr val="FFFFFF"/>
                </a:solidFill>
                <a:latin typeface="Arial"/>
                <a:ea typeface="Arial" pitchFamily="34" charset="-122"/>
                <a:cs typeface="Arial"/>
              </a:rPr>
              <a:t>Valsts pārvaldē izveidota efektīva datu pārvaldības sistēma, kas nodrošina datu pieejamību, kvalitāti un izmantojamību, vienlaikus mazinot administratīvo slogu un veicinot datu radīto vērtību tautsaimniecībā.</a:t>
            </a:r>
            <a:endParaRPr lang="lv-LV" sz="1300" b="1" noProof="0" dirty="0">
              <a:latin typeface="Arial"/>
              <a:cs typeface="Arial"/>
            </a:endParaRPr>
          </a:p>
        </p:txBody>
      </p:sp>
      <p:sp>
        <p:nvSpPr>
          <p:cNvPr id="21" name="Text 17"/>
          <p:cNvSpPr/>
          <p:nvPr/>
        </p:nvSpPr>
        <p:spPr>
          <a:xfrm>
            <a:off x="609600" y="4145280"/>
            <a:ext cx="36576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67" b="1">
                <a:solidFill>
                  <a:srgbClr val="2C5F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Pieci rīcības virzieni:</a:t>
            </a:r>
            <a:endParaRPr lang="en-US" sz="1867"/>
          </a:p>
        </p:txBody>
      </p:sp>
      <p:sp>
        <p:nvSpPr>
          <p:cNvPr id="22" name="Shape 18"/>
          <p:cNvSpPr/>
          <p:nvPr/>
        </p:nvSpPr>
        <p:spPr>
          <a:xfrm>
            <a:off x="609600" y="4754880"/>
            <a:ext cx="2072640" cy="1584960"/>
          </a:xfrm>
          <a:prstGeom prst="rect">
            <a:avLst/>
          </a:prstGeom>
          <a:solidFill>
            <a:srgbClr val="2C5F2D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pic>
        <p:nvPicPr>
          <p:cNvPr id="2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1120" y="4876800"/>
            <a:ext cx="548640" cy="548640"/>
          </a:xfrm>
          <a:prstGeom prst="rect">
            <a:avLst/>
          </a:prstGeom>
        </p:spPr>
      </p:pic>
      <p:sp>
        <p:nvSpPr>
          <p:cNvPr id="24" name="Text 19"/>
          <p:cNvSpPr/>
          <p:nvPr/>
        </p:nvSpPr>
        <p:spPr>
          <a:xfrm>
            <a:off x="609600" y="5486400"/>
            <a:ext cx="2072640" cy="73152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sz="12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Datu</a:t>
            </a:r>
            <a:endParaRPr lang="en-US" sz="120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12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pārvaldība</a:t>
            </a:r>
            <a:endParaRPr lang="en-US" sz="1200"/>
          </a:p>
        </p:txBody>
      </p:sp>
      <p:sp>
        <p:nvSpPr>
          <p:cNvPr id="25" name="Shape 20"/>
          <p:cNvSpPr/>
          <p:nvPr/>
        </p:nvSpPr>
        <p:spPr>
          <a:xfrm>
            <a:off x="670560" y="4815840"/>
            <a:ext cx="365760" cy="36576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26" name="Text 21"/>
          <p:cNvSpPr/>
          <p:nvPr/>
        </p:nvSpPr>
        <p:spPr>
          <a:xfrm>
            <a:off x="670560" y="48158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333" b="1">
                <a:solidFill>
                  <a:srgbClr val="2C5F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333"/>
          </a:p>
        </p:txBody>
      </p:sp>
      <p:sp>
        <p:nvSpPr>
          <p:cNvPr id="27" name="Shape 22"/>
          <p:cNvSpPr/>
          <p:nvPr/>
        </p:nvSpPr>
        <p:spPr>
          <a:xfrm>
            <a:off x="2926080" y="4754880"/>
            <a:ext cx="2072640" cy="1584960"/>
          </a:xfrm>
          <a:prstGeom prst="rect">
            <a:avLst/>
          </a:prstGeom>
          <a:solidFill>
            <a:srgbClr val="4A8C4D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pic>
        <p:nvPicPr>
          <p:cNvPr id="2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7600" y="4876800"/>
            <a:ext cx="548640" cy="548640"/>
          </a:xfrm>
          <a:prstGeom prst="rect">
            <a:avLst/>
          </a:prstGeom>
        </p:spPr>
      </p:pic>
      <p:sp>
        <p:nvSpPr>
          <p:cNvPr id="29" name="Text 23"/>
          <p:cNvSpPr/>
          <p:nvPr/>
        </p:nvSpPr>
        <p:spPr>
          <a:xfrm>
            <a:off x="2926080" y="5486400"/>
            <a:ext cx="2072640" cy="73152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sz="12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Koplietošanas</a:t>
            </a:r>
            <a:endParaRPr lang="en-US" sz="120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12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risinājumi</a:t>
            </a:r>
            <a:endParaRPr lang="en-US" sz="1200"/>
          </a:p>
        </p:txBody>
      </p:sp>
      <p:sp>
        <p:nvSpPr>
          <p:cNvPr id="30" name="Shape 24"/>
          <p:cNvSpPr/>
          <p:nvPr/>
        </p:nvSpPr>
        <p:spPr>
          <a:xfrm>
            <a:off x="2987040" y="4815840"/>
            <a:ext cx="365760" cy="36576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31" name="Text 25"/>
          <p:cNvSpPr/>
          <p:nvPr/>
        </p:nvSpPr>
        <p:spPr>
          <a:xfrm>
            <a:off x="2987040" y="48158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333" b="1">
                <a:solidFill>
                  <a:srgbClr val="2C5F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333"/>
          </a:p>
        </p:txBody>
      </p:sp>
      <p:sp>
        <p:nvSpPr>
          <p:cNvPr id="32" name="Shape 26"/>
          <p:cNvSpPr/>
          <p:nvPr/>
        </p:nvSpPr>
        <p:spPr>
          <a:xfrm>
            <a:off x="5242560" y="4754880"/>
            <a:ext cx="2072640" cy="1584960"/>
          </a:xfrm>
          <a:prstGeom prst="rect">
            <a:avLst/>
          </a:prstGeom>
          <a:solidFill>
            <a:srgbClr val="4A8C4D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pic>
        <p:nvPicPr>
          <p:cNvPr id="3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4080" y="4876800"/>
            <a:ext cx="548640" cy="548640"/>
          </a:xfrm>
          <a:prstGeom prst="rect">
            <a:avLst/>
          </a:prstGeom>
        </p:spPr>
      </p:pic>
      <p:sp>
        <p:nvSpPr>
          <p:cNvPr id="34" name="Text 27"/>
          <p:cNvSpPr/>
          <p:nvPr/>
        </p:nvSpPr>
        <p:spPr>
          <a:xfrm>
            <a:off x="5242560" y="5486400"/>
            <a:ext cx="2072640" cy="73152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Datu analītika</a:t>
            </a:r>
            <a:endParaRPr lang="en-US" sz="120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 MI</a:t>
            </a:r>
            <a:endParaRPr lang="en-US" sz="1200" dirty="0"/>
          </a:p>
        </p:txBody>
      </p:sp>
      <p:sp>
        <p:nvSpPr>
          <p:cNvPr id="35" name="Shape 28"/>
          <p:cNvSpPr/>
          <p:nvPr/>
        </p:nvSpPr>
        <p:spPr>
          <a:xfrm>
            <a:off x="5303520" y="4815840"/>
            <a:ext cx="365760" cy="36576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36" name="Text 29"/>
          <p:cNvSpPr/>
          <p:nvPr/>
        </p:nvSpPr>
        <p:spPr>
          <a:xfrm>
            <a:off x="5303520" y="48158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333" b="1">
                <a:solidFill>
                  <a:srgbClr val="2C5F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333"/>
          </a:p>
        </p:txBody>
      </p:sp>
      <p:sp>
        <p:nvSpPr>
          <p:cNvPr id="37" name="Shape 30"/>
          <p:cNvSpPr/>
          <p:nvPr/>
        </p:nvSpPr>
        <p:spPr>
          <a:xfrm>
            <a:off x="7559040" y="4754880"/>
            <a:ext cx="2072640" cy="1584960"/>
          </a:xfrm>
          <a:prstGeom prst="rect">
            <a:avLst/>
          </a:prstGeom>
          <a:solidFill>
            <a:srgbClr val="97BC62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pic>
        <p:nvPicPr>
          <p:cNvPr id="3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90560" y="4876800"/>
            <a:ext cx="548640" cy="548640"/>
          </a:xfrm>
          <a:prstGeom prst="rect">
            <a:avLst/>
          </a:prstGeom>
        </p:spPr>
      </p:pic>
      <p:sp>
        <p:nvSpPr>
          <p:cNvPr id="39" name="Text 31"/>
          <p:cNvSpPr/>
          <p:nvPr/>
        </p:nvSpPr>
        <p:spPr>
          <a:xfrm>
            <a:off x="7559040" y="5486400"/>
            <a:ext cx="2072640" cy="73152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sz="12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Prasmes</a:t>
            </a:r>
            <a:endParaRPr lang="en-US" sz="1200"/>
          </a:p>
        </p:txBody>
      </p:sp>
      <p:sp>
        <p:nvSpPr>
          <p:cNvPr id="40" name="Shape 32"/>
          <p:cNvSpPr/>
          <p:nvPr/>
        </p:nvSpPr>
        <p:spPr>
          <a:xfrm>
            <a:off x="7620000" y="4815840"/>
            <a:ext cx="365760" cy="36576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41" name="Text 33"/>
          <p:cNvSpPr/>
          <p:nvPr/>
        </p:nvSpPr>
        <p:spPr>
          <a:xfrm>
            <a:off x="7620000" y="48158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333" b="1">
                <a:solidFill>
                  <a:srgbClr val="2C5F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333"/>
          </a:p>
        </p:txBody>
      </p:sp>
      <p:sp>
        <p:nvSpPr>
          <p:cNvPr id="42" name="Shape 34"/>
          <p:cNvSpPr/>
          <p:nvPr/>
        </p:nvSpPr>
        <p:spPr>
          <a:xfrm>
            <a:off x="9875520" y="4754880"/>
            <a:ext cx="2072640" cy="1584960"/>
          </a:xfrm>
          <a:prstGeom prst="rect">
            <a:avLst/>
          </a:prstGeom>
          <a:solidFill>
            <a:srgbClr val="97BC62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pic>
        <p:nvPicPr>
          <p:cNvPr id="43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07040" y="4876800"/>
            <a:ext cx="548640" cy="548640"/>
          </a:xfrm>
          <a:prstGeom prst="rect">
            <a:avLst/>
          </a:prstGeom>
        </p:spPr>
      </p:pic>
      <p:sp>
        <p:nvSpPr>
          <p:cNvPr id="44" name="Text 35"/>
          <p:cNvSpPr/>
          <p:nvPr/>
        </p:nvSpPr>
        <p:spPr>
          <a:xfrm>
            <a:off x="9875520" y="5486400"/>
            <a:ext cx="2072640" cy="73152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sz="12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Dati</a:t>
            </a:r>
            <a:endParaRPr lang="en-US" sz="120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12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sabiedrībai</a:t>
            </a:r>
            <a:endParaRPr lang="en-US" sz="1200"/>
          </a:p>
        </p:txBody>
      </p:sp>
      <p:sp>
        <p:nvSpPr>
          <p:cNvPr id="45" name="Shape 36"/>
          <p:cNvSpPr/>
          <p:nvPr/>
        </p:nvSpPr>
        <p:spPr>
          <a:xfrm>
            <a:off x="9936480" y="4815840"/>
            <a:ext cx="365760" cy="36576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46" name="Text 37"/>
          <p:cNvSpPr/>
          <p:nvPr/>
        </p:nvSpPr>
        <p:spPr>
          <a:xfrm>
            <a:off x="9936480" y="48158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333" b="1">
                <a:solidFill>
                  <a:srgbClr val="2C5F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333"/>
          </a:p>
        </p:txBody>
      </p:sp>
      <p:sp>
        <p:nvSpPr>
          <p:cNvPr id="47" name="Shape 38"/>
          <p:cNvSpPr/>
          <p:nvPr/>
        </p:nvSpPr>
        <p:spPr>
          <a:xfrm>
            <a:off x="0" y="6766560"/>
            <a:ext cx="1536192" cy="91440"/>
          </a:xfrm>
          <a:prstGeom prst="rect">
            <a:avLst/>
          </a:prstGeom>
          <a:solidFill>
            <a:srgbClr val="C62828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48" name="Shape 39"/>
          <p:cNvSpPr/>
          <p:nvPr/>
        </p:nvSpPr>
        <p:spPr>
          <a:xfrm>
            <a:off x="1524000" y="6766560"/>
            <a:ext cx="1536192" cy="91440"/>
          </a:xfrm>
          <a:prstGeom prst="rect">
            <a:avLst/>
          </a:prstGeom>
          <a:solidFill>
            <a:srgbClr val="E65100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49" name="Shape 40"/>
          <p:cNvSpPr/>
          <p:nvPr/>
        </p:nvSpPr>
        <p:spPr>
          <a:xfrm>
            <a:off x="3048000" y="6766560"/>
            <a:ext cx="1536192" cy="91440"/>
          </a:xfrm>
          <a:prstGeom prst="rect">
            <a:avLst/>
          </a:prstGeom>
          <a:solidFill>
            <a:srgbClr val="F9A825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50" name="Shape 41"/>
          <p:cNvSpPr/>
          <p:nvPr/>
        </p:nvSpPr>
        <p:spPr>
          <a:xfrm>
            <a:off x="4572000" y="6766560"/>
            <a:ext cx="1536192" cy="91440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51" name="Shape 42"/>
          <p:cNvSpPr/>
          <p:nvPr/>
        </p:nvSpPr>
        <p:spPr>
          <a:xfrm>
            <a:off x="6096000" y="6766560"/>
            <a:ext cx="1536192" cy="91440"/>
          </a:xfrm>
          <a:prstGeom prst="rect">
            <a:avLst/>
          </a:prstGeom>
          <a:solidFill>
            <a:srgbClr val="00838F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52" name="Shape 43"/>
          <p:cNvSpPr/>
          <p:nvPr/>
        </p:nvSpPr>
        <p:spPr>
          <a:xfrm>
            <a:off x="7620000" y="6766560"/>
            <a:ext cx="1536192" cy="91440"/>
          </a:xfrm>
          <a:prstGeom prst="rect">
            <a:avLst/>
          </a:prstGeom>
          <a:solidFill>
            <a:srgbClr val="1565C0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53" name="Shape 44"/>
          <p:cNvSpPr/>
          <p:nvPr/>
        </p:nvSpPr>
        <p:spPr>
          <a:xfrm>
            <a:off x="9144000" y="6766560"/>
            <a:ext cx="1536192" cy="91440"/>
          </a:xfrm>
          <a:prstGeom prst="rect">
            <a:avLst/>
          </a:prstGeom>
          <a:solidFill>
            <a:srgbClr val="6A1B9A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54" name="Shape 45"/>
          <p:cNvSpPr/>
          <p:nvPr/>
        </p:nvSpPr>
        <p:spPr>
          <a:xfrm>
            <a:off x="10668000" y="6766560"/>
            <a:ext cx="1536192" cy="91440"/>
          </a:xfrm>
          <a:prstGeom prst="rect">
            <a:avLst/>
          </a:prstGeom>
          <a:solidFill>
            <a:srgbClr val="AD1457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pic>
        <p:nvPicPr>
          <p:cNvPr id="56" name="Picture 55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A1FE52A3-A0F5-61A3-0F7C-80F9EFAE83A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6629" y="0"/>
            <a:ext cx="1455371" cy="145537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0" y="6644640"/>
            <a:ext cx="1536192" cy="213360"/>
          </a:xfrm>
          <a:prstGeom prst="rect">
            <a:avLst/>
          </a:prstGeom>
          <a:solidFill>
            <a:srgbClr val="C62828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5" name="Shape 3"/>
          <p:cNvSpPr/>
          <p:nvPr/>
        </p:nvSpPr>
        <p:spPr>
          <a:xfrm>
            <a:off x="1524000" y="6644640"/>
            <a:ext cx="1536192" cy="213360"/>
          </a:xfrm>
          <a:prstGeom prst="rect">
            <a:avLst/>
          </a:prstGeom>
          <a:solidFill>
            <a:srgbClr val="E65100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6" name="Shape 4"/>
          <p:cNvSpPr/>
          <p:nvPr/>
        </p:nvSpPr>
        <p:spPr>
          <a:xfrm>
            <a:off x="3048000" y="6644640"/>
            <a:ext cx="1536192" cy="213360"/>
          </a:xfrm>
          <a:prstGeom prst="rect">
            <a:avLst/>
          </a:prstGeom>
          <a:solidFill>
            <a:srgbClr val="F9A825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7" name="Shape 5"/>
          <p:cNvSpPr/>
          <p:nvPr/>
        </p:nvSpPr>
        <p:spPr>
          <a:xfrm>
            <a:off x="4572000" y="6644640"/>
            <a:ext cx="1536192" cy="213360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8" name="Shape 6"/>
          <p:cNvSpPr/>
          <p:nvPr/>
        </p:nvSpPr>
        <p:spPr>
          <a:xfrm>
            <a:off x="6096000" y="6644640"/>
            <a:ext cx="1536192" cy="213360"/>
          </a:xfrm>
          <a:prstGeom prst="rect">
            <a:avLst/>
          </a:prstGeom>
          <a:solidFill>
            <a:srgbClr val="00838F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9" name="Shape 7"/>
          <p:cNvSpPr/>
          <p:nvPr/>
        </p:nvSpPr>
        <p:spPr>
          <a:xfrm>
            <a:off x="7620000" y="6644640"/>
            <a:ext cx="1536192" cy="213360"/>
          </a:xfrm>
          <a:prstGeom prst="rect">
            <a:avLst/>
          </a:prstGeom>
          <a:solidFill>
            <a:srgbClr val="1565C0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10" name="Shape 8"/>
          <p:cNvSpPr/>
          <p:nvPr/>
        </p:nvSpPr>
        <p:spPr>
          <a:xfrm>
            <a:off x="9144000" y="6644640"/>
            <a:ext cx="1536192" cy="213360"/>
          </a:xfrm>
          <a:prstGeom prst="rect">
            <a:avLst/>
          </a:prstGeom>
          <a:solidFill>
            <a:srgbClr val="6A1B9A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11" name="Shape 9"/>
          <p:cNvSpPr/>
          <p:nvPr/>
        </p:nvSpPr>
        <p:spPr>
          <a:xfrm>
            <a:off x="10668000" y="6644640"/>
            <a:ext cx="1536192" cy="213360"/>
          </a:xfrm>
          <a:prstGeom prst="rect">
            <a:avLst/>
          </a:prstGeom>
          <a:solidFill>
            <a:srgbClr val="AD1457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12" name="Text 10"/>
          <p:cNvSpPr/>
          <p:nvPr/>
        </p:nvSpPr>
        <p:spPr>
          <a:xfrm>
            <a:off x="609600" y="365760"/>
            <a:ext cx="10919533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800" b="1" noProof="0" dirty="0">
                <a:solidFill>
                  <a:srgbClr val="2C5F2D"/>
                </a:solidFill>
                <a:latin typeface="Georgia"/>
              </a:rPr>
              <a:t>No individuāliem sasniegumiem uz sistēmisku pieeju</a:t>
            </a:r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0209587"/>
              </p:ext>
            </p:extLst>
          </p:nvPr>
        </p:nvGraphicFramePr>
        <p:xfrm>
          <a:off x="609600" y="1341120"/>
          <a:ext cx="10972800" cy="4559808"/>
        </p:xfrm>
        <a:graphic>
          <a:graphicData uri="http://schemas.openxmlformats.org/drawingml/2006/table">
            <a:tbl>
              <a:tblPr/>
              <a:tblGrid>
                <a:gridCol w="524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30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329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lv-LV" sz="1500" b="1" noProof="0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Šodiena</a:t>
                      </a:r>
                      <a:endParaRPr lang="lv-LV" sz="1500" noProof="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35467" marR="135467" marT="67733" marB="6773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5F2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lv-LV" sz="1500" b="1" noProof="0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2030 — ar stratēģiju</a:t>
                      </a:r>
                      <a:endParaRPr lang="lv-LV" sz="1500" noProof="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35467" marR="135467" marT="67733" marB="6773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5F2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521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lv-LV" sz="1300" noProof="0" dirty="0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Individuāla pieeja - izcilība pret pārvaldības trūkums </a:t>
                      </a:r>
                      <a:endParaRPr lang="lv-LV" sz="1300" noProof="0" dirty="0">
                        <a:solidFill>
                          <a:srgbClr val="4A4A4A"/>
                        </a:solidFill>
                        <a:latin typeface="Arial"/>
                        <a:ea typeface="Arial" charset="0"/>
                        <a:cs typeface="Arial"/>
                      </a:endParaRPr>
                    </a:p>
                  </a:txBody>
                  <a:tcPr marL="135467" marR="135467" marT="67733" marB="6773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E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lv-LV" sz="1300" b="1" noProof="0" dirty="0">
                          <a:solidFill>
                            <a:srgbClr val="2C5F2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Vienota horizontāla datu pārvaldība visās iestādēs</a:t>
                      </a:r>
                      <a:endParaRPr lang="lv-LV" sz="1300" noProof="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35467" marR="135467" marT="67733" marB="6773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521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lv-LV" sz="1300" noProof="0" dirty="0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Trūkst kopīgu (pārresorisku) mērķu un koordinācijas</a:t>
                      </a:r>
                      <a:endParaRPr lang="lv-LV" sz="1300" noProof="0" dirty="0">
                        <a:latin typeface="Arial"/>
                        <a:ea typeface="Arial" charset="0"/>
                        <a:cs typeface="Arial"/>
                      </a:endParaRPr>
                    </a:p>
                  </a:txBody>
                  <a:tcPr marL="135467" marR="135467" marT="67733" marB="6773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E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lv-LV" sz="1300" b="1" noProof="0" dirty="0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Pārresoru koordinācija (datu padome) ar skaidru mandātu</a:t>
                      </a:r>
                      <a:endParaRPr lang="lv-LV" sz="1300" noProof="0" dirty="0">
                        <a:latin typeface="Arial"/>
                        <a:ea typeface="Arial" charset="0"/>
                        <a:cs typeface="Arial"/>
                      </a:endParaRPr>
                    </a:p>
                  </a:txBody>
                  <a:tcPr marL="135467" marR="135467" marT="67733" marB="6773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521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lv-LV" sz="1300" noProof="0" dirty="0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Datu kvalitātes un savietojamības atšķirības nozarēs</a:t>
                      </a:r>
                      <a:endParaRPr lang="lv-LV" sz="1300" noProof="0" dirty="0">
                        <a:latin typeface="Arial"/>
                        <a:ea typeface="Arial" charset="0"/>
                        <a:cs typeface="Arial" charset="0"/>
                      </a:endParaRPr>
                    </a:p>
                  </a:txBody>
                  <a:tcPr marL="135467" marR="135467" marT="67733" marB="6773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E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lv-LV" sz="1300" b="1" noProof="0" dirty="0">
                          <a:solidFill>
                            <a:srgbClr val="2C5F2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Vienoti standarti, metadatu modelis  (VIRSIS katalogs)</a:t>
                      </a:r>
                      <a:endParaRPr lang="lv-LV" sz="1300" noProof="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35467" marR="135467" marT="67733" marB="6773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521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lv-LV" sz="1300" noProof="0" dirty="0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Individuāla (resoriska) investīciju plānošana</a:t>
                      </a:r>
                      <a:endParaRPr lang="lv-LV" sz="1300" noProof="0" dirty="0">
                        <a:latin typeface="Arial"/>
                        <a:ea typeface="Arial" charset="0"/>
                        <a:cs typeface="Arial"/>
                      </a:endParaRPr>
                    </a:p>
                  </a:txBody>
                  <a:tcPr marL="135467" marR="135467" marT="67733" marB="6773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E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lv-LV" sz="1300" b="1" noProof="0" dirty="0">
                          <a:solidFill>
                            <a:srgbClr val="2C5F2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Koordinēts ES MFF jomas investīciju plāns</a:t>
                      </a:r>
                      <a:endParaRPr lang="lv-LV" sz="1300" noProof="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35467" marR="135467" marT="67733" marB="6773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521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lv-LV" sz="1300" noProof="0" dirty="0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Nepilnīga kopbilde </a:t>
                      </a:r>
                      <a:endParaRPr lang="lv-LV" sz="1300" noProof="0" dirty="0">
                        <a:solidFill>
                          <a:srgbClr val="4A4A4A"/>
                        </a:solidFill>
                        <a:latin typeface="Arial"/>
                        <a:ea typeface="Arial" charset="0"/>
                        <a:cs typeface="Arial"/>
                      </a:endParaRPr>
                    </a:p>
                  </a:txBody>
                  <a:tcPr marL="135467" marR="135467" marT="67733" marB="6773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E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lv-LV" sz="1300" b="1" noProof="0" dirty="0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Vienots datu katalogs un vienoti piekļuves punkti</a:t>
                      </a:r>
                      <a:endParaRPr lang="lv-LV" sz="1300" b="1" noProof="0" dirty="0">
                        <a:solidFill>
                          <a:srgbClr val="2C5F2D"/>
                        </a:solidFill>
                        <a:latin typeface="Arial"/>
                        <a:ea typeface="Arial" charset="0"/>
                        <a:cs typeface="Arial"/>
                      </a:endParaRPr>
                    </a:p>
                  </a:txBody>
                  <a:tcPr marL="135467" marR="135467" marT="67733" marB="6773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521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lv-LV" sz="1300" noProof="0" dirty="0">
                          <a:solidFill>
                            <a:srgbClr val="4A4A4A"/>
                          </a:solidFill>
                          <a:latin typeface="Arial"/>
                          <a:ea typeface="Arial" charset="0"/>
                          <a:cs typeface="Arial"/>
                        </a:rPr>
                        <a:t>Plaša atšķirība datu pārvaldības kompetencēs resoros</a:t>
                      </a:r>
                    </a:p>
                  </a:txBody>
                  <a:tcPr marL="135467" marR="135467" marT="67733" marB="6773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E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lv-LV" sz="1300" b="1" noProof="0" dirty="0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Datu pārvaldnieka loma un apmācības pārvaldē un katrā iestādē</a:t>
                      </a:r>
                      <a:endParaRPr lang="lv-LV" sz="1300" noProof="0" dirty="0">
                        <a:latin typeface="Arial"/>
                        <a:ea typeface="Arial" charset="0"/>
                        <a:cs typeface="Arial"/>
                      </a:endParaRPr>
                    </a:p>
                  </a:txBody>
                  <a:tcPr marL="135467" marR="135467" marT="67733" marB="6773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521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lv-LV" sz="1300" noProof="0" dirty="0">
                          <a:solidFill>
                            <a:srgbClr val="4A4A4A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Valsts dati - nepietiekami izmantots resurss tautsaimniecībā</a:t>
                      </a:r>
                      <a:endParaRPr lang="lv-LV" sz="1300" noProof="0" dirty="0">
                        <a:latin typeface="Arial"/>
                        <a:ea typeface="Arial" charset="0"/>
                        <a:cs typeface="Arial"/>
                      </a:endParaRPr>
                    </a:p>
                  </a:txBody>
                  <a:tcPr marL="135467" marR="135467" marT="67733" marB="6773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E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lv-LV" sz="1300" b="1" noProof="0" dirty="0">
                          <a:solidFill>
                            <a:srgbClr val="2C5F2D"/>
                          </a:solidFill>
                          <a:latin typeface="Arial"/>
                          <a:ea typeface="Arial" pitchFamily="34" charset="-122"/>
                          <a:cs typeface="Arial"/>
                        </a:rPr>
                        <a:t>Atvieglota piekļuve valsts datiem, datu pirmapstrāde, nozaru datu telpas, MI inovācijas</a:t>
                      </a:r>
                      <a:endParaRPr lang="lv-LV" sz="1300" b="1" noProof="0" dirty="0">
                        <a:solidFill>
                          <a:srgbClr val="2C5F2D"/>
                        </a:solidFill>
                        <a:latin typeface="Arial"/>
                        <a:ea typeface="Arial" charset="0"/>
                        <a:cs typeface="Arial"/>
                      </a:endParaRPr>
                    </a:p>
                  </a:txBody>
                  <a:tcPr marL="135467" marR="135467" marT="67733" marB="6773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4">
            <a:extLst>
              <a:ext uri="{FF2B5EF4-FFF2-40B4-BE49-F238E27FC236}">
                <a16:creationId xmlns:a16="http://schemas.microsoft.com/office/drawing/2014/main" id="{24AD8938-14BB-C4D9-066A-951118677102}"/>
              </a:ext>
            </a:extLst>
          </p:cNvPr>
          <p:cNvSpPr/>
          <p:nvPr/>
        </p:nvSpPr>
        <p:spPr>
          <a:xfrm>
            <a:off x="257262" y="2045569"/>
            <a:ext cx="11001288" cy="1882401"/>
          </a:xfrm>
          <a:prstGeom prst="rect">
            <a:avLst/>
          </a:prstGeom>
          <a:solidFill>
            <a:srgbClr val="E8F5E9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pic>
        <p:nvPicPr>
          <p:cNvPr id="3" name="Picture 2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71D7200B-6F46-B818-010D-833A7C5749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6629" y="0"/>
            <a:ext cx="1455371" cy="145537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1A4DB59-F89C-0F97-0DF6-A88A7095449B}"/>
              </a:ext>
            </a:extLst>
          </p:cNvPr>
          <p:cNvSpPr txBox="1"/>
          <p:nvPr/>
        </p:nvSpPr>
        <p:spPr>
          <a:xfrm>
            <a:off x="250370" y="1311372"/>
            <a:ext cx="10646229" cy="280076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buNone/>
            </a:pPr>
            <a:r>
              <a:rPr lang="lv-LV" sz="1600" b="1" dirty="0">
                <a:solidFill>
                  <a:schemeClr val="bg1"/>
                </a:solidFill>
                <a:highlight>
                  <a:srgbClr val="008000"/>
                </a:highlight>
                <a:latin typeface="Verdana"/>
                <a:ea typeface="Verdana"/>
              </a:rPr>
              <a:t>Mērķis: </a:t>
            </a:r>
            <a:r>
              <a:rPr lang="lv-LV" sz="1600" dirty="0">
                <a:solidFill>
                  <a:schemeClr val="bg1"/>
                </a:solidFill>
                <a:highlight>
                  <a:srgbClr val="008000"/>
                </a:highlight>
                <a:latin typeface="Verdana"/>
                <a:ea typeface="Verdana"/>
              </a:rPr>
              <a:t>Efektīva datu pārvaldība ar skaidrām lomām un kompetencēm – nodrošinot datu kvalitāti, drošību un inovāciju (MI, datu telpas)</a:t>
            </a:r>
          </a:p>
          <a:p>
            <a:pPr>
              <a:buNone/>
            </a:pPr>
            <a:endParaRPr lang="lv-LV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None/>
            </a:pPr>
            <a:r>
              <a:rPr lang="lv-LV" sz="1600" b="1" dirty="0">
                <a:latin typeface="Verdana" panose="020B0604030504040204" pitchFamily="34" charset="0"/>
                <a:ea typeface="Verdana" panose="020B0604030504040204" pitchFamily="34" charset="0"/>
              </a:rPr>
              <a:t>Uzdevumi</a:t>
            </a:r>
          </a:p>
          <a:p>
            <a:pPr marL="285750" indent="-285750">
              <a:buFontTx/>
              <a:buChar char="-"/>
            </a:pPr>
            <a:r>
              <a:rPr lang="lv-LV" sz="1600" dirty="0">
                <a:latin typeface="Verdana"/>
                <a:ea typeface="Verdana"/>
              </a:rPr>
              <a:t>Horizontāla, koordinēta datu pārvaldība visās iestādēs (datu pārvaldnieks, u.c.)</a:t>
            </a:r>
            <a:endParaRPr lang="lv-LV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Tx/>
              <a:buChar char="-"/>
            </a:pPr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</a:rPr>
              <a:t>Datu laboratorija – attīsta datu telpas un MI risinājumus, padara datus par tautsaimniecības resursu </a:t>
            </a:r>
          </a:p>
          <a:p>
            <a:pPr marL="285750" indent="-285750">
              <a:buFontTx/>
              <a:buChar char="-"/>
            </a:pPr>
            <a:r>
              <a:rPr lang="lv-LV" sz="1600" dirty="0">
                <a:latin typeface="Verdana"/>
                <a:ea typeface="Verdana"/>
              </a:rPr>
              <a:t>Nacionālā datu padome – sinerģija ar ES datu stratēģiju</a:t>
            </a:r>
          </a:p>
          <a:p>
            <a:pPr marL="285750" indent="-285750">
              <a:buFontTx/>
              <a:buChar char="-"/>
            </a:pPr>
            <a:r>
              <a:rPr lang="lv-LV" sz="1600" dirty="0">
                <a:latin typeface="Verdana"/>
                <a:ea typeface="Verdana"/>
              </a:rPr>
              <a:t>Izstrādāt koordinētu datu jomas nozares MFF investīciju plānu</a:t>
            </a:r>
          </a:p>
          <a:p>
            <a:pPr marL="285750" indent="-285750">
              <a:buFontTx/>
              <a:buChar char="-"/>
            </a:pPr>
            <a:r>
              <a:rPr lang="lv-LV" sz="1600" dirty="0">
                <a:latin typeface="Verdana"/>
                <a:ea typeface="Verdana"/>
              </a:rPr>
              <a:t>Ikgadēja kampaņa «Datu čempions»</a:t>
            </a:r>
          </a:p>
          <a:p>
            <a:pPr marL="285750" indent="-285750">
              <a:buFont typeface="Wingdings,Sans-Serif" panose="020B0004020202020204" pitchFamily="34" charset="0"/>
              <a:buChar char="§"/>
            </a:pPr>
            <a:endParaRPr lang="lv-LV" sz="1600" dirty="0">
              <a:latin typeface="Verdana"/>
              <a:ea typeface="Verdana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DD027C9-BBB4-D97E-70E9-F3ACFD6B58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81046"/>
            <a:ext cx="12192000" cy="7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A2847BD-8F8E-1E4D-B613-DF38ED4EA9E2}"/>
              </a:ext>
            </a:extLst>
          </p:cNvPr>
          <p:cNvSpPr txBox="1"/>
          <p:nvPr/>
        </p:nvSpPr>
        <p:spPr>
          <a:xfrm>
            <a:off x="919850" y="4709938"/>
            <a:ext cx="1892299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40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Resoru skaits, kas ieviesis Stratēģijā definēto datu pārvaldības ietvaru (Skaits) </a:t>
            </a:r>
            <a:endParaRPr lang="lv-LV" sz="14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CD0F743-E51C-798D-B337-31D4354059CB}"/>
              </a:ext>
            </a:extLst>
          </p:cNvPr>
          <p:cNvCxnSpPr>
            <a:cxnSpLocks/>
          </p:cNvCxnSpPr>
          <p:nvPr/>
        </p:nvCxnSpPr>
        <p:spPr>
          <a:xfrm>
            <a:off x="2926443" y="4586158"/>
            <a:ext cx="0" cy="1536700"/>
          </a:xfrm>
          <a:prstGeom prst="line">
            <a:avLst/>
          </a:prstGeom>
          <a:ln>
            <a:prstDash val="lgDash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F099A6B7-F17A-E9E1-DE8A-C656EDA4E11C}"/>
              </a:ext>
            </a:extLst>
          </p:cNvPr>
          <p:cNvSpPr/>
          <p:nvPr/>
        </p:nvSpPr>
        <p:spPr>
          <a:xfrm>
            <a:off x="3066143" y="4723591"/>
            <a:ext cx="1676396" cy="457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/>
              <a:t>2030 (14)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4C6D6DE-2AE8-0EA4-CBC3-E1473D8969C2}"/>
              </a:ext>
            </a:extLst>
          </p:cNvPr>
          <p:cNvSpPr/>
          <p:nvPr/>
        </p:nvSpPr>
        <p:spPr>
          <a:xfrm>
            <a:off x="3066144" y="5408637"/>
            <a:ext cx="139700" cy="4572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D8175D-2291-D8BF-B4BE-FC930EA2E9DC}"/>
              </a:ext>
            </a:extLst>
          </p:cNvPr>
          <p:cNvSpPr txBox="1"/>
          <p:nvPr/>
        </p:nvSpPr>
        <p:spPr>
          <a:xfrm>
            <a:off x="3205844" y="5452571"/>
            <a:ext cx="9778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/>
              <a:t>2026 (0)</a:t>
            </a:r>
          </a:p>
        </p:txBody>
      </p:sp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68B542C2-F3E6-9235-9F42-4A4FE06B99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6331253"/>
              </p:ext>
            </p:extLst>
          </p:nvPr>
        </p:nvGraphicFramePr>
        <p:xfrm>
          <a:off x="5385704" y="4307083"/>
          <a:ext cx="2581734" cy="19452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12C407B7-FAAB-6D14-227C-D61A27A1FA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4641122"/>
              </p:ext>
            </p:extLst>
          </p:nvPr>
        </p:nvGraphicFramePr>
        <p:xfrm>
          <a:off x="8549818" y="4189245"/>
          <a:ext cx="2484667" cy="2068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2300985-62FF-EDC7-DB9C-542FC8829C9E}"/>
              </a:ext>
            </a:extLst>
          </p:cNvPr>
          <p:cNvCxnSpPr>
            <a:cxnSpLocks/>
          </p:cNvCxnSpPr>
          <p:nvPr/>
        </p:nvCxnSpPr>
        <p:spPr>
          <a:xfrm>
            <a:off x="5082111" y="4067597"/>
            <a:ext cx="0" cy="2511355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4DCB3B0-97F5-725A-112F-2874B70338B6}"/>
              </a:ext>
            </a:extLst>
          </p:cNvPr>
          <p:cNvCxnSpPr>
            <a:cxnSpLocks/>
          </p:cNvCxnSpPr>
          <p:nvPr/>
        </p:nvCxnSpPr>
        <p:spPr>
          <a:xfrm>
            <a:off x="8389554" y="4078477"/>
            <a:ext cx="0" cy="2511355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25A0A14D-61CF-6314-EF03-60569DF7281F}"/>
              </a:ext>
            </a:extLst>
          </p:cNvPr>
          <p:cNvSpPr txBox="1"/>
          <p:nvPr/>
        </p:nvSpPr>
        <p:spPr>
          <a:xfrm>
            <a:off x="755732" y="273353"/>
            <a:ext cx="9624340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v-LV" sz="2800" b="1">
                <a:solidFill>
                  <a:srgbClr val="29702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Datu pārvaldība</a:t>
            </a:r>
            <a:endParaRPr lang="en-US"/>
          </a:p>
        </p:txBody>
      </p:sp>
      <p:pic>
        <p:nvPicPr>
          <p:cNvPr id="2" name="Picture 1" descr="A white number on a green background&#10;&#10;AI-generated content may be incorrect.">
            <a:extLst>
              <a:ext uri="{FF2B5EF4-FFF2-40B4-BE49-F238E27FC236}">
                <a16:creationId xmlns:a16="http://schemas.microsoft.com/office/drawing/2014/main" id="{F7027925-9004-E099-B01F-5E54F13DF7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4" y="133581"/>
            <a:ext cx="752475" cy="92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103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14">
            <a:extLst>
              <a:ext uri="{FF2B5EF4-FFF2-40B4-BE49-F238E27FC236}">
                <a16:creationId xmlns:a16="http://schemas.microsoft.com/office/drawing/2014/main" id="{2CA14E01-4E4E-2C55-A908-E1722202091B}"/>
              </a:ext>
            </a:extLst>
          </p:cNvPr>
          <p:cNvSpPr/>
          <p:nvPr/>
        </p:nvSpPr>
        <p:spPr>
          <a:xfrm>
            <a:off x="177800" y="2093511"/>
            <a:ext cx="11629390" cy="1585362"/>
          </a:xfrm>
          <a:prstGeom prst="rect">
            <a:avLst/>
          </a:prstGeom>
          <a:solidFill>
            <a:srgbClr val="E8F5E9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76DC17-7C8E-EBB4-B245-601D4DA15C13}"/>
              </a:ext>
            </a:extLst>
          </p:cNvPr>
          <p:cNvSpPr txBox="1"/>
          <p:nvPr/>
        </p:nvSpPr>
        <p:spPr>
          <a:xfrm>
            <a:off x="177800" y="1366726"/>
            <a:ext cx="11061700" cy="230832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buNone/>
            </a:pPr>
            <a:r>
              <a:rPr lang="lv-LV" sz="1600" b="1" dirty="0">
                <a:solidFill>
                  <a:schemeClr val="bg1"/>
                </a:solidFill>
                <a:highlight>
                  <a:srgbClr val="008000"/>
                </a:highlight>
                <a:latin typeface="Verdana"/>
                <a:ea typeface="Verdana"/>
              </a:rPr>
              <a:t>Mērķis: </a:t>
            </a:r>
            <a:r>
              <a:rPr lang="lv-LV" sz="1600" dirty="0">
                <a:solidFill>
                  <a:schemeClr val="bg1"/>
                </a:solidFill>
                <a:highlight>
                  <a:srgbClr val="008000"/>
                </a:highlight>
                <a:latin typeface="Verdana"/>
                <a:ea typeface="Verdana"/>
              </a:rPr>
              <a:t>Samazināt birokrātiju datu apmaiņā, radīt un attīstīt koplietošanas risinājumus, veicināt valsts un pašvaldību datu savietojamību un standartizāciju.</a:t>
            </a:r>
          </a:p>
          <a:p>
            <a:pPr>
              <a:buNone/>
            </a:pPr>
            <a:endParaRPr lang="lv-LV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None/>
            </a:pPr>
            <a:r>
              <a:rPr lang="lv-LV" sz="1600" b="1" dirty="0">
                <a:latin typeface="Verdana" panose="020B0604030504040204" pitchFamily="34" charset="0"/>
                <a:ea typeface="Verdana" panose="020B0604030504040204" pitchFamily="34" charset="0"/>
              </a:rPr>
              <a:t>Uzdevumi</a:t>
            </a:r>
          </a:p>
          <a:p>
            <a:pPr marL="285750" indent="-285750">
              <a:buFontTx/>
              <a:buChar char="-"/>
            </a:pPr>
            <a:r>
              <a:rPr lang="lv-LV" sz="1600" dirty="0">
                <a:latin typeface="Verdana"/>
                <a:ea typeface="Verdana"/>
              </a:rPr>
              <a:t>Izvērst vienoto datu izplatīšanas platformu (DAGR) līdz 2030.gadam, pieslēgt pašvaldības </a:t>
            </a:r>
          </a:p>
          <a:p>
            <a:pPr marL="285750" indent="-285750">
              <a:buFontTx/>
              <a:buChar char="-"/>
            </a:pPr>
            <a:r>
              <a:rPr lang="lv-LV" sz="1600" dirty="0">
                <a:latin typeface="Verdana"/>
                <a:ea typeface="Verdana"/>
              </a:rPr>
              <a:t>Visaptveroši ieviest viedos datu līgumus (t.sk. ar komercsektoru) </a:t>
            </a:r>
          </a:p>
          <a:p>
            <a:pPr marL="285750" indent="-285750">
              <a:buFontTx/>
              <a:buChar char="-"/>
            </a:pPr>
            <a:r>
              <a:rPr lang="lv-LV" sz="1600" dirty="0">
                <a:latin typeface="Verdana"/>
                <a:ea typeface="Verdana"/>
              </a:rPr>
              <a:t>Izstrādāt datu standartus, tiesiski nostiprināt</a:t>
            </a:r>
            <a:endParaRPr lang="lv-LV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Tx/>
              <a:buChar char="-"/>
            </a:pPr>
            <a:r>
              <a:rPr lang="lv-LV" sz="1600" dirty="0">
                <a:latin typeface="Verdana"/>
                <a:ea typeface="Verdana"/>
              </a:rPr>
              <a:t>Nodrošināt pārrobežu datu apmaiņas risinājumus un plūsmas</a:t>
            </a:r>
            <a:endParaRPr lang="lv-LV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Tx/>
              <a:buChar char="-"/>
            </a:pPr>
            <a:r>
              <a:rPr lang="lv-LV" sz="1600" dirty="0">
                <a:latin typeface="Verdana"/>
                <a:ea typeface="Verdana"/>
              </a:rPr>
              <a:t>Izveidot tiesisko regulējumu un finansēšanas modeli koplietošanas IKT risinājumiem</a:t>
            </a:r>
            <a:endParaRPr lang="lv-LV" dirty="0"/>
          </a:p>
        </p:txBody>
      </p:sp>
      <p:pic>
        <p:nvPicPr>
          <p:cNvPr id="3" name="Picture 2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DABBF4F9-B01B-6626-E000-B21D733C0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6629" y="0"/>
            <a:ext cx="1455371" cy="14553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A8DE26D-6863-BBF9-ADDC-A8DD95457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81046"/>
            <a:ext cx="12192000" cy="7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1A43D94-3CFA-0E5E-BEA7-581BDFA895D6}"/>
              </a:ext>
            </a:extLst>
          </p:cNvPr>
          <p:cNvSpPr txBox="1"/>
          <p:nvPr/>
        </p:nvSpPr>
        <p:spPr>
          <a:xfrm>
            <a:off x="880564" y="203565"/>
            <a:ext cx="9833972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v-LV" sz="2800" b="1">
                <a:solidFill>
                  <a:srgbClr val="29702A"/>
                </a:solidFill>
                <a:latin typeface="Verdana"/>
                <a:ea typeface="Verdana"/>
                <a:cs typeface="Arial"/>
              </a:rPr>
              <a:t>Koplietošanas risinājumi datu pārvaldībā</a:t>
            </a:r>
            <a:endParaRPr lang="en-US">
              <a:latin typeface="Verdana"/>
              <a:ea typeface="Verdana"/>
              <a:cs typeface="Arial"/>
            </a:endParaRPr>
          </a:p>
        </p:txBody>
      </p:sp>
      <p:graphicFrame>
        <p:nvGraphicFramePr>
          <p:cNvPr id="29" name="Chart 28">
            <a:extLst>
              <a:ext uri="{FF2B5EF4-FFF2-40B4-BE49-F238E27FC236}">
                <a16:creationId xmlns:a16="http://schemas.microsoft.com/office/drawing/2014/main" id="{5409CA6F-736B-CBDB-2CBB-4A094174936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1515802"/>
              </p:ext>
            </p:extLst>
          </p:nvPr>
        </p:nvGraphicFramePr>
        <p:xfrm>
          <a:off x="880564" y="4043455"/>
          <a:ext cx="4232587" cy="23647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4" name="Picture 23" descr="A green and white number&#10;&#10;AI-generated content may be incorrect.">
            <a:extLst>
              <a:ext uri="{FF2B5EF4-FFF2-40B4-BE49-F238E27FC236}">
                <a16:creationId xmlns:a16="http://schemas.microsoft.com/office/drawing/2014/main" id="{F5303D49-E7DA-E325-0738-83466AFDBD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2308" y="74396"/>
            <a:ext cx="809625" cy="923925"/>
          </a:xfrm>
          <a:prstGeom prst="rect">
            <a:avLst/>
          </a:prstGeom>
        </p:spPr>
      </p:pic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23989B57-8F8A-9373-EC00-E8AB879611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7948883"/>
              </p:ext>
            </p:extLst>
          </p:nvPr>
        </p:nvGraphicFramePr>
        <p:xfrm>
          <a:off x="6096000" y="3933975"/>
          <a:ext cx="4377690" cy="25881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992472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5200C-6E8D-05D6-B3FD-4B14DD3E6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14">
            <a:extLst>
              <a:ext uri="{FF2B5EF4-FFF2-40B4-BE49-F238E27FC236}">
                <a16:creationId xmlns:a16="http://schemas.microsoft.com/office/drawing/2014/main" id="{5DE89768-ACE2-C31D-6D46-9C88EA24B2B5}"/>
              </a:ext>
            </a:extLst>
          </p:cNvPr>
          <p:cNvSpPr/>
          <p:nvPr/>
        </p:nvSpPr>
        <p:spPr>
          <a:xfrm>
            <a:off x="257262" y="2045569"/>
            <a:ext cx="11001288" cy="1882401"/>
          </a:xfrm>
          <a:prstGeom prst="rect">
            <a:avLst/>
          </a:prstGeom>
          <a:solidFill>
            <a:srgbClr val="E8F5E9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pic>
        <p:nvPicPr>
          <p:cNvPr id="3" name="Picture 2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D0F7D46C-41B7-CF41-12FF-EF33D970C9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6629" y="0"/>
            <a:ext cx="1455371" cy="14553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57D4B63-ECF5-7482-EAD0-8C4FF25BE079}"/>
              </a:ext>
            </a:extLst>
          </p:cNvPr>
          <p:cNvSpPr txBox="1"/>
          <p:nvPr/>
        </p:nvSpPr>
        <p:spPr>
          <a:xfrm>
            <a:off x="255270" y="1272486"/>
            <a:ext cx="10255799" cy="255454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buNone/>
            </a:pPr>
            <a:r>
              <a:rPr lang="lv-LV" sz="1600" b="1" dirty="0">
                <a:solidFill>
                  <a:schemeClr val="bg1"/>
                </a:solidFill>
                <a:highlight>
                  <a:srgbClr val="008000"/>
                </a:highlight>
                <a:latin typeface="Verdana"/>
                <a:ea typeface="Verdana"/>
              </a:rPr>
              <a:t>Mērķis: </a:t>
            </a:r>
            <a:r>
              <a:rPr lang="lv-LV" sz="1600" dirty="0">
                <a:solidFill>
                  <a:schemeClr val="bg1"/>
                </a:solidFill>
                <a:highlight>
                  <a:srgbClr val="008000"/>
                </a:highlight>
                <a:latin typeface="Verdana"/>
                <a:ea typeface="Verdana"/>
              </a:rPr>
              <a:t>Datos balstīti, savlaicīgi lēmumi valsts pārvaldē, izmantojot drošu, vienotu un ES vērtībās balstītu datu pārvaldību</a:t>
            </a:r>
          </a:p>
          <a:p>
            <a:pPr>
              <a:buNone/>
            </a:pPr>
            <a:endParaRPr lang="lv-LV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None/>
            </a:pPr>
            <a:r>
              <a:rPr lang="lv-LV" sz="1600" b="1" dirty="0">
                <a:latin typeface="Verdana" panose="020B0604030504040204" pitchFamily="34" charset="0"/>
                <a:ea typeface="Verdana" panose="020B0604030504040204" pitchFamily="34" charset="0"/>
              </a:rPr>
              <a:t>Uzdevumi</a:t>
            </a:r>
          </a:p>
          <a:p>
            <a:pPr marL="285750" indent="-285750">
              <a:buFont typeface="Verdana" panose="020B0604030504040204" pitchFamily="34" charset="0"/>
              <a:buChar char="-"/>
            </a:pPr>
            <a:r>
              <a:rPr lang="lv-LV" sz="1600" dirty="0">
                <a:latin typeface="Verdana"/>
                <a:ea typeface="Verdana"/>
              </a:rPr>
              <a:t>Stiprināt datu pārvaldības koordināciju, nostiprinot CSP un VDAA lomas datu pārvaldībā</a:t>
            </a:r>
          </a:p>
          <a:p>
            <a:pPr marL="285750" indent="-285750">
              <a:buFont typeface="Verdana" panose="020B0604030504040204" pitchFamily="34" charset="0"/>
              <a:buChar char="-"/>
            </a:pPr>
            <a:r>
              <a:rPr lang="lv-LV" sz="1600" dirty="0">
                <a:latin typeface="Verdana"/>
                <a:ea typeface="Verdana"/>
              </a:rPr>
              <a:t>Izveidot lietotājiem draudzīgu drošu un kontrolētu datu apstrādes vidi MI un digitālās inovācijas testēšanai</a:t>
            </a:r>
          </a:p>
          <a:p>
            <a:pPr marL="285750" indent="-285750">
              <a:buFont typeface="Verdana" panose="020B0604030504040204" pitchFamily="34" charset="0"/>
              <a:buChar char="-"/>
            </a:pPr>
            <a:r>
              <a:rPr lang="lv-LV" sz="1600" dirty="0">
                <a:latin typeface="Verdana"/>
                <a:ea typeface="Verdana"/>
              </a:rPr>
              <a:t>Nodrošināt tiesiskā regulējuma harmonizāciju datu pārvaldībā, datu apmaiņā un MI izmantošanā</a:t>
            </a:r>
          </a:p>
          <a:p>
            <a:pPr marL="285750" indent="-285750">
              <a:buFont typeface="Verdana" panose="020B0604030504040204" pitchFamily="34" charset="0"/>
              <a:buChar char="-"/>
            </a:pPr>
            <a:r>
              <a:rPr lang="lv-LV" sz="1600" dirty="0">
                <a:latin typeface="Verdana"/>
                <a:ea typeface="Verdana"/>
              </a:rPr>
              <a:t>Pārvaldīt un uzglabāt izveidotās bagātinātās datu kopas, turpmākai inovāciju attīstībai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0F4D92-DA9E-3480-3690-1582491ED0AF}"/>
              </a:ext>
            </a:extLst>
          </p:cNvPr>
          <p:cNvSpPr txBox="1"/>
          <p:nvPr/>
        </p:nvSpPr>
        <p:spPr>
          <a:xfrm>
            <a:off x="718742" y="310343"/>
            <a:ext cx="9661330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v-LV" sz="2800" b="1">
                <a:solidFill>
                  <a:srgbClr val="29702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Datu analītika un MI</a:t>
            </a: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6ADBDF-F5F3-DD9E-AFE2-6BAC5A0BBC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81046"/>
            <a:ext cx="12192000" cy="7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22C9BE01-CC18-A328-27BF-CEBF508A013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295434"/>
              </p:ext>
            </p:extLst>
          </p:nvPr>
        </p:nvGraphicFramePr>
        <p:xfrm>
          <a:off x="718742" y="3945317"/>
          <a:ext cx="4737100" cy="28777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" name="Picture 1" descr="A green square with a number three&#10;&#10;AI-generated content may be incorrect.">
            <a:extLst>
              <a:ext uri="{FF2B5EF4-FFF2-40B4-BE49-F238E27FC236}">
                <a16:creationId xmlns:a16="http://schemas.microsoft.com/office/drawing/2014/main" id="{98249A54-2637-A681-01CD-3E48FB16AE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2308" y="133581"/>
            <a:ext cx="809625" cy="923925"/>
          </a:xfrm>
          <a:prstGeom prst="rect">
            <a:avLst/>
          </a:prstGeom>
        </p:spPr>
      </p:pic>
      <p:pic>
        <p:nvPicPr>
          <p:cNvPr id="5" name="Picture 4" descr="A diagram with arrows and text&#10;&#10;AI-generated content may be incorrect.">
            <a:extLst>
              <a:ext uri="{FF2B5EF4-FFF2-40B4-BE49-F238E27FC236}">
                <a16:creationId xmlns:a16="http://schemas.microsoft.com/office/drawing/2014/main" id="{1BB6907A-AA72-112C-F3F1-6A3EE93E42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3857" y="4104371"/>
            <a:ext cx="4812992" cy="255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05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4">
            <a:extLst>
              <a:ext uri="{FF2B5EF4-FFF2-40B4-BE49-F238E27FC236}">
                <a16:creationId xmlns:a16="http://schemas.microsoft.com/office/drawing/2014/main" id="{16FC7ACF-6C3A-1ED6-9245-C8AE8488E354}"/>
              </a:ext>
            </a:extLst>
          </p:cNvPr>
          <p:cNvSpPr/>
          <p:nvPr/>
        </p:nvSpPr>
        <p:spPr>
          <a:xfrm>
            <a:off x="599247" y="3089595"/>
            <a:ext cx="7580477" cy="1882401"/>
          </a:xfrm>
          <a:prstGeom prst="rect">
            <a:avLst/>
          </a:prstGeom>
          <a:solidFill>
            <a:srgbClr val="E8F5E9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37B6BD-0CB7-15A4-FCE6-A84FD6CA93D3}"/>
              </a:ext>
            </a:extLst>
          </p:cNvPr>
          <p:cNvSpPr txBox="1"/>
          <p:nvPr/>
        </p:nvSpPr>
        <p:spPr>
          <a:xfrm>
            <a:off x="530513" y="2126730"/>
            <a:ext cx="7936077" cy="255454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buNone/>
            </a:pPr>
            <a:r>
              <a:rPr lang="lv-LV" sz="1600" b="1" dirty="0">
                <a:solidFill>
                  <a:schemeClr val="bg1"/>
                </a:solidFill>
                <a:highlight>
                  <a:srgbClr val="008000"/>
                </a:highlight>
                <a:latin typeface="Verdana"/>
                <a:ea typeface="Verdana"/>
              </a:rPr>
              <a:t>Mērķis: </a:t>
            </a:r>
            <a:r>
              <a:rPr lang="lv-LV" sz="1600" dirty="0">
                <a:solidFill>
                  <a:schemeClr val="bg1"/>
                </a:solidFill>
                <a:highlight>
                  <a:srgbClr val="008000"/>
                </a:highlight>
                <a:latin typeface="Verdana"/>
                <a:ea typeface="Verdana"/>
              </a:rPr>
              <a:t>Nodrošināt valsts pārvaldes darbiniekiem pieejamas apmācības digitālo prasmju un datu pārvaldības jomā, lai veicinātu efektīvu un kvalitatīvu valsts pārvaldes darbu.</a:t>
            </a:r>
          </a:p>
          <a:p>
            <a:pPr>
              <a:buNone/>
            </a:pPr>
            <a:endParaRPr lang="lv-LV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sz="1600" b="1" dirty="0">
                <a:latin typeface="Verdana" panose="020B0604030504040204" pitchFamily="34" charset="0"/>
                <a:ea typeface="Verdana" panose="020B0604030504040204" pitchFamily="34" charset="0"/>
              </a:rPr>
              <a:t>Uzdevumi</a:t>
            </a:r>
          </a:p>
          <a:p>
            <a:pPr marL="285750" indent="-285750">
              <a:buFontTx/>
              <a:buChar char="-"/>
            </a:pPr>
            <a:r>
              <a:rPr lang="lv-LV" sz="1600" dirty="0">
                <a:latin typeface="Verdana"/>
                <a:ea typeface="Verdana"/>
              </a:rPr>
              <a:t>Aktualizēti Profesiju klasifikatoru, iekļaujot datu pārvaldības profesijas </a:t>
            </a:r>
          </a:p>
          <a:p>
            <a:pPr marL="285750" indent="-285750">
              <a:buFontTx/>
              <a:buChar char="-"/>
            </a:pPr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</a:rPr>
              <a:t>Attīstīt datu pārvaldības kompetenci kā horizontālu valsts pārvaldes pamatdarbības kompetenci </a:t>
            </a:r>
          </a:p>
          <a:p>
            <a:pPr marL="285750" indent="-285750">
              <a:buFontTx/>
              <a:buChar char="-"/>
            </a:pPr>
            <a:r>
              <a:rPr lang="lv-LV" sz="1600" dirty="0">
                <a:latin typeface="Verdana"/>
                <a:ea typeface="Verdana"/>
              </a:rPr>
              <a:t>Paredzēt ES MFF investīcijas 2028–2034 datu pārvaldības kompetenču attīstībai</a:t>
            </a:r>
          </a:p>
        </p:txBody>
      </p:sp>
      <p:pic>
        <p:nvPicPr>
          <p:cNvPr id="5" name="Picture 4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E3907E36-DA9A-DD92-FFC8-776FF7D647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6629" y="0"/>
            <a:ext cx="1455371" cy="14553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80F67A-9079-7F82-2A78-E5E85B7109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81046"/>
            <a:ext cx="12192000" cy="7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3343455-0286-D83B-05BD-1D66B663FF31}"/>
              </a:ext>
            </a:extLst>
          </p:cNvPr>
          <p:cNvSpPr txBox="1"/>
          <p:nvPr/>
        </p:nvSpPr>
        <p:spPr>
          <a:xfrm>
            <a:off x="1532528" y="132790"/>
            <a:ext cx="8847544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v-LV" sz="2800" b="1">
                <a:solidFill>
                  <a:srgbClr val="29702A"/>
                </a:solidFill>
                <a:latin typeface="Verdana"/>
                <a:ea typeface="Verdana"/>
                <a:cs typeface="Arial"/>
              </a:rPr>
              <a:t>Prasmes</a:t>
            </a:r>
            <a:endParaRPr lang="en-US">
              <a:latin typeface="Verdana"/>
              <a:ea typeface="Verdana"/>
              <a:cs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40429E-53EF-6551-5CA9-21CFB4ED2B62}"/>
              </a:ext>
            </a:extLst>
          </p:cNvPr>
          <p:cNvSpPr txBox="1"/>
          <p:nvPr/>
        </p:nvSpPr>
        <p:spPr>
          <a:xfrm>
            <a:off x="10736629" y="3059668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2026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581684-64A3-A96B-6663-A994AD9D07B3}"/>
              </a:ext>
            </a:extLst>
          </p:cNvPr>
          <p:cNvSpPr txBox="1"/>
          <p:nvPr/>
        </p:nvSpPr>
        <p:spPr>
          <a:xfrm>
            <a:off x="10736629" y="3386428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2027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D16F66-9727-002A-CC12-C1AF699FBDEB}"/>
              </a:ext>
            </a:extLst>
          </p:cNvPr>
          <p:cNvSpPr txBox="1"/>
          <p:nvPr/>
        </p:nvSpPr>
        <p:spPr>
          <a:xfrm>
            <a:off x="10736628" y="3682279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2028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D454CE-BE59-CB0C-58EB-C8D3AC0E99A4}"/>
              </a:ext>
            </a:extLst>
          </p:cNvPr>
          <p:cNvSpPr txBox="1"/>
          <p:nvPr/>
        </p:nvSpPr>
        <p:spPr>
          <a:xfrm>
            <a:off x="10741918" y="3978129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2029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B5347D-2983-C20C-1465-47C79CBB875A}"/>
              </a:ext>
            </a:extLst>
          </p:cNvPr>
          <p:cNvSpPr txBox="1"/>
          <p:nvPr/>
        </p:nvSpPr>
        <p:spPr>
          <a:xfrm>
            <a:off x="10736627" y="4267187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2030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0B42453-6464-B228-F52B-DF9F7F467ABC}"/>
              </a:ext>
            </a:extLst>
          </p:cNvPr>
          <p:cNvCxnSpPr>
            <a:cxnSpLocks/>
          </p:cNvCxnSpPr>
          <p:nvPr/>
        </p:nvCxnSpPr>
        <p:spPr>
          <a:xfrm>
            <a:off x="11471107" y="3095977"/>
            <a:ext cx="0" cy="1536700"/>
          </a:xfrm>
          <a:prstGeom prst="line">
            <a:avLst/>
          </a:prstGeom>
          <a:ln>
            <a:prstDash val="lgDash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0253437-0571-90A3-DA3B-8BB11C9DD953}"/>
              </a:ext>
            </a:extLst>
          </p:cNvPr>
          <p:cNvSpPr txBox="1"/>
          <p:nvPr/>
        </p:nvSpPr>
        <p:spPr>
          <a:xfrm>
            <a:off x="8633720" y="3238457"/>
            <a:ext cx="2095499" cy="121188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lv-LV" sz="1400" b="1"/>
              <a:t>Institūciju īpatsvars</a:t>
            </a:r>
            <a:r>
              <a:rPr lang="lv-LV" sz="1400"/>
              <a:t>, kurās ieviestas datu pārvaldības kompetences un </a:t>
            </a:r>
            <a:r>
              <a:rPr lang="lv-LV" sz="1400" b="1"/>
              <a:t>datu pārvaldnieka loma </a:t>
            </a:r>
            <a:endParaRPr lang="lv-LV" sz="1400" b="1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BB08F25-765F-7C91-3492-6C5F9D857A8F}"/>
              </a:ext>
            </a:extLst>
          </p:cNvPr>
          <p:cNvSpPr txBox="1"/>
          <p:nvPr/>
        </p:nvSpPr>
        <p:spPr>
          <a:xfrm>
            <a:off x="11471107" y="3059668"/>
            <a:ext cx="498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0%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18F1BB-DCFD-F650-1E7F-6B8F0380FDBA}"/>
              </a:ext>
            </a:extLst>
          </p:cNvPr>
          <p:cNvSpPr txBox="1"/>
          <p:nvPr/>
        </p:nvSpPr>
        <p:spPr>
          <a:xfrm>
            <a:off x="11471107" y="3386428"/>
            <a:ext cx="498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0%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B990293-1C19-837B-6878-4EF7B427FB59}"/>
              </a:ext>
            </a:extLst>
          </p:cNvPr>
          <p:cNvSpPr txBox="1"/>
          <p:nvPr/>
        </p:nvSpPr>
        <p:spPr>
          <a:xfrm>
            <a:off x="11465817" y="3679661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30%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312841-0D90-785F-3FE5-969FB80ADE98}"/>
              </a:ext>
            </a:extLst>
          </p:cNvPr>
          <p:cNvSpPr txBox="1"/>
          <p:nvPr/>
        </p:nvSpPr>
        <p:spPr>
          <a:xfrm>
            <a:off x="11465817" y="3957898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40%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ED6607-98BD-0DD1-9090-5A693F425CFA}"/>
              </a:ext>
            </a:extLst>
          </p:cNvPr>
          <p:cNvSpPr txBox="1"/>
          <p:nvPr/>
        </p:nvSpPr>
        <p:spPr>
          <a:xfrm>
            <a:off x="11465817" y="4263345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70%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2300985-62FF-EDC7-DB9C-542FC8829C9E}"/>
              </a:ext>
            </a:extLst>
          </p:cNvPr>
          <p:cNvCxnSpPr>
            <a:cxnSpLocks/>
          </p:cNvCxnSpPr>
          <p:nvPr/>
        </p:nvCxnSpPr>
        <p:spPr>
          <a:xfrm>
            <a:off x="8502951" y="1783747"/>
            <a:ext cx="0" cy="3791828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647B585-9357-04EA-CBE5-ED292060FABD}"/>
              </a:ext>
            </a:extLst>
          </p:cNvPr>
          <p:cNvGrpSpPr>
            <a:grpSpLocks/>
          </p:cNvGrpSpPr>
          <p:nvPr/>
        </p:nvGrpSpPr>
        <p:grpSpPr bwMode="auto">
          <a:xfrm>
            <a:off x="9986269" y="1925069"/>
            <a:ext cx="895350" cy="895350"/>
            <a:chOff x="8683625" y="2727325"/>
            <a:chExt cx="895350" cy="895350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5F31BD3-07BF-9C3A-BF14-F3BE41013FCC}"/>
                </a:ext>
              </a:extLst>
            </p:cNvPr>
            <p:cNvSpPr/>
            <p:nvPr/>
          </p:nvSpPr>
          <p:spPr>
            <a:xfrm>
              <a:off x="8683625" y="2727325"/>
              <a:ext cx="895350" cy="895350"/>
            </a:xfrm>
            <a:prstGeom prst="ellipse">
              <a:avLst/>
            </a:prstGeom>
            <a:solidFill>
              <a:srgbClr val="1C663B"/>
            </a:solidFill>
            <a:ln>
              <a:solidFill>
                <a:srgbClr val="29702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lv-LV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LV"/>
                <a:t>  </a:t>
              </a:r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B92C8357-7D9A-3489-F529-729334AE09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43963" y="2820988"/>
              <a:ext cx="574675" cy="692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6" name="Picture 25" descr="A green square with white number four&#10;&#10;AI-generated content may be incorrect.">
            <a:extLst>
              <a:ext uri="{FF2B5EF4-FFF2-40B4-BE49-F238E27FC236}">
                <a16:creationId xmlns:a16="http://schemas.microsoft.com/office/drawing/2014/main" id="{1D5E2F4D-C0B7-D17C-FF5F-C52B5274DE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8" y="134937"/>
            <a:ext cx="742950" cy="84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1185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14">
            <a:extLst>
              <a:ext uri="{FF2B5EF4-FFF2-40B4-BE49-F238E27FC236}">
                <a16:creationId xmlns:a16="http://schemas.microsoft.com/office/drawing/2014/main" id="{1120C7B5-CD14-DFFC-811A-69467ED7F56C}"/>
              </a:ext>
            </a:extLst>
          </p:cNvPr>
          <p:cNvSpPr/>
          <p:nvPr/>
        </p:nvSpPr>
        <p:spPr>
          <a:xfrm>
            <a:off x="228599" y="2150599"/>
            <a:ext cx="11001288" cy="1255773"/>
          </a:xfrm>
          <a:prstGeom prst="rect">
            <a:avLst/>
          </a:prstGeom>
          <a:solidFill>
            <a:srgbClr val="E8F5E9"/>
          </a:solidFill>
          <a:ln/>
        </p:spPr>
        <p:txBody>
          <a:bodyPr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320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DDBA7E6-A3B4-8CD5-0D86-1A1D869C22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699" y="3451628"/>
            <a:ext cx="5419201" cy="275363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4B990B9-06FC-B3C6-DFB7-5C77E7C8429F}"/>
              </a:ext>
            </a:extLst>
          </p:cNvPr>
          <p:cNvSpPr txBox="1"/>
          <p:nvPr/>
        </p:nvSpPr>
        <p:spPr>
          <a:xfrm>
            <a:off x="228599" y="1352540"/>
            <a:ext cx="11354695" cy="193899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buNone/>
            </a:pPr>
            <a:r>
              <a:rPr lang="lv-LV" b="1" dirty="0">
                <a:solidFill>
                  <a:schemeClr val="bg1"/>
                </a:solidFill>
                <a:highlight>
                  <a:srgbClr val="008000"/>
                </a:highlight>
              </a:rPr>
              <a:t>Mērķis: </a:t>
            </a:r>
            <a:r>
              <a:rPr lang="lv-LV" dirty="0">
                <a:solidFill>
                  <a:schemeClr val="bg1"/>
                </a:solidFill>
                <a:highlight>
                  <a:srgbClr val="008000"/>
                </a:highlight>
              </a:rPr>
              <a:t>Nodrošināt sabiedrībai pieejamus augstvērtīgus publiskos datus, attīstīt datu piedāvājumu, veicinot investīcijas datu tehnoloģijās un sabiedrības vajadzībām atbilstošu datu pieejamību.</a:t>
            </a:r>
          </a:p>
          <a:p>
            <a:pPr>
              <a:buNone/>
            </a:pPr>
            <a:endParaRPr lang="lv-LV" dirty="0"/>
          </a:p>
          <a:p>
            <a:pPr>
              <a:buNone/>
            </a:pPr>
            <a:r>
              <a:rPr lang="lv-LV" b="1" dirty="0"/>
              <a:t>Uzdevumi:</a:t>
            </a:r>
          </a:p>
          <a:p>
            <a:pPr marL="285750" indent="-285750">
              <a:buFontTx/>
              <a:buChar char="-"/>
            </a:pPr>
            <a:r>
              <a:rPr lang="lv-LV" sz="1600" dirty="0">
                <a:latin typeface="Verdana"/>
                <a:ea typeface="Verdana"/>
              </a:rPr>
              <a:t>Attīstīt atvērto datu platformu (data.gov.lv), </a:t>
            </a:r>
          </a:p>
          <a:p>
            <a:pPr marL="285750" indent="-285750">
              <a:buFontTx/>
              <a:buChar char="-"/>
            </a:pPr>
            <a:r>
              <a:rPr lang="lv-LV" sz="1600" dirty="0">
                <a:latin typeface="Verdana"/>
                <a:ea typeface="Verdana"/>
              </a:rPr>
              <a:t>Nodrošināt privātajam sektoram plašāku datu piedāvājumu un pieprasījumā balstītu publicēšanu </a:t>
            </a:r>
            <a:endParaRPr lang="lv-LV" dirty="0"/>
          </a:p>
          <a:p>
            <a:pPr marL="285750" indent="-285750">
              <a:buFontTx/>
              <a:buChar char="-"/>
            </a:pPr>
            <a:r>
              <a:rPr lang="lv-LV" sz="1600" dirty="0">
                <a:latin typeface="Verdana"/>
                <a:ea typeface="Verdana"/>
              </a:rPr>
              <a:t>Organizēt datu izmantotāju iesaistes aktivitātes – atkalizmantotāju forumu</a:t>
            </a:r>
          </a:p>
        </p:txBody>
      </p:sp>
      <p:pic>
        <p:nvPicPr>
          <p:cNvPr id="4" name="Picture 3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B0DAFC73-6E89-9CAB-1482-9196A52470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6629" y="0"/>
            <a:ext cx="1455371" cy="14553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C84F855-29EE-0A7E-94E7-1DE0808130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81046"/>
            <a:ext cx="12192000" cy="7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F38025-DC09-6B3F-2739-510820FC6358}"/>
              </a:ext>
            </a:extLst>
          </p:cNvPr>
          <p:cNvSpPr txBox="1"/>
          <p:nvPr/>
        </p:nvSpPr>
        <p:spPr>
          <a:xfrm>
            <a:off x="728195" y="335990"/>
            <a:ext cx="8847544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v-LV" sz="2800" b="1">
                <a:solidFill>
                  <a:srgbClr val="29702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Dati Sabiedrībai</a:t>
            </a: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78D577-FB63-5745-501A-11DA19978169}"/>
              </a:ext>
            </a:extLst>
          </p:cNvPr>
          <p:cNvSpPr txBox="1"/>
          <p:nvPr/>
        </p:nvSpPr>
        <p:spPr>
          <a:xfrm>
            <a:off x="2137158" y="3928609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2026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3D97AE-D2E8-6D70-E87C-798349F2F62F}"/>
              </a:ext>
            </a:extLst>
          </p:cNvPr>
          <p:cNvSpPr txBox="1"/>
          <p:nvPr/>
        </p:nvSpPr>
        <p:spPr>
          <a:xfrm>
            <a:off x="2137158" y="4255369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2027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83FB4BA-F60D-C428-CFCA-B938B5D41610}"/>
              </a:ext>
            </a:extLst>
          </p:cNvPr>
          <p:cNvSpPr txBox="1"/>
          <p:nvPr/>
        </p:nvSpPr>
        <p:spPr>
          <a:xfrm>
            <a:off x="2137157" y="4551220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2028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DDE3AB-5C26-692C-5806-15D2AC034F15}"/>
              </a:ext>
            </a:extLst>
          </p:cNvPr>
          <p:cNvSpPr txBox="1"/>
          <p:nvPr/>
        </p:nvSpPr>
        <p:spPr>
          <a:xfrm>
            <a:off x="2142447" y="4847070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2029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88F7615-BBC5-675A-F970-119311E98C57}"/>
              </a:ext>
            </a:extLst>
          </p:cNvPr>
          <p:cNvSpPr txBox="1"/>
          <p:nvPr/>
        </p:nvSpPr>
        <p:spPr>
          <a:xfrm>
            <a:off x="2137156" y="5136128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2030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1B725A9-54E9-1EF1-58F1-CC606592BDFF}"/>
              </a:ext>
            </a:extLst>
          </p:cNvPr>
          <p:cNvCxnSpPr>
            <a:cxnSpLocks/>
          </p:cNvCxnSpPr>
          <p:nvPr/>
        </p:nvCxnSpPr>
        <p:spPr>
          <a:xfrm>
            <a:off x="2871636" y="3964918"/>
            <a:ext cx="0" cy="1536700"/>
          </a:xfrm>
          <a:prstGeom prst="line">
            <a:avLst/>
          </a:prstGeom>
          <a:ln>
            <a:prstDash val="lgDash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9D56D68-8398-6147-7B64-56D0F24E11A1}"/>
              </a:ext>
            </a:extLst>
          </p:cNvPr>
          <p:cNvSpPr txBox="1"/>
          <p:nvPr/>
        </p:nvSpPr>
        <p:spPr>
          <a:xfrm>
            <a:off x="460919" y="4362854"/>
            <a:ext cx="18922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600" b="1" dirty="0">
                <a:latin typeface="Verdana" panose="020B0604030504040204" pitchFamily="34" charset="0"/>
                <a:ea typeface="Verdana" panose="020B0604030504040204" pitchFamily="34" charset="0"/>
              </a:rPr>
              <a:t>Eiropas atvērto datu indekss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D78EDF7-B368-447C-4CDE-A157F0329AA5}"/>
              </a:ext>
            </a:extLst>
          </p:cNvPr>
          <p:cNvSpPr txBox="1"/>
          <p:nvPr/>
        </p:nvSpPr>
        <p:spPr>
          <a:xfrm>
            <a:off x="2871636" y="3928609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93,9%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A89718E-6519-1FC7-CF4F-0B8772916464}"/>
              </a:ext>
            </a:extLst>
          </p:cNvPr>
          <p:cNvSpPr txBox="1"/>
          <p:nvPr/>
        </p:nvSpPr>
        <p:spPr>
          <a:xfrm>
            <a:off x="2871636" y="4255369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95%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5C79044-1280-BC2A-98B9-844FABEE440E}"/>
              </a:ext>
            </a:extLst>
          </p:cNvPr>
          <p:cNvSpPr txBox="1"/>
          <p:nvPr/>
        </p:nvSpPr>
        <p:spPr>
          <a:xfrm>
            <a:off x="2866346" y="4548602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96,2%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09E6019-07B2-C9BA-F341-1F8075C3606F}"/>
              </a:ext>
            </a:extLst>
          </p:cNvPr>
          <p:cNvSpPr txBox="1"/>
          <p:nvPr/>
        </p:nvSpPr>
        <p:spPr>
          <a:xfrm>
            <a:off x="2866346" y="4826839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97%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9D6E24F-42FC-4275-D65C-0C2F849C01B6}"/>
              </a:ext>
            </a:extLst>
          </p:cNvPr>
          <p:cNvSpPr txBox="1"/>
          <p:nvPr/>
        </p:nvSpPr>
        <p:spPr>
          <a:xfrm>
            <a:off x="2866346" y="5132286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/>
              <a:t>99%</a:t>
            </a:r>
          </a:p>
        </p:txBody>
      </p:sp>
      <p:pic>
        <p:nvPicPr>
          <p:cNvPr id="2" name="Picture 1" descr="A number on a green background&#10;&#10;AI-generated content may be incorrect.">
            <a:extLst>
              <a:ext uri="{FF2B5EF4-FFF2-40B4-BE49-F238E27FC236}">
                <a16:creationId xmlns:a16="http://schemas.microsoft.com/office/drawing/2014/main" id="{2550A079-E5A2-EEAA-7735-C8C42F4F1E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7" y="236537"/>
            <a:ext cx="723900" cy="84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640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C2407A656F6F514882F54CB8A364491F" ma:contentTypeVersion="19" ma:contentTypeDescription="Izveidot jaunu dokumentu." ma:contentTypeScope="" ma:versionID="242f00eab09b0aa60f010779450be793">
  <xsd:schema xmlns:xsd="http://www.w3.org/2001/XMLSchema" xmlns:xs="http://www.w3.org/2001/XMLSchema" xmlns:p="http://schemas.microsoft.com/office/2006/metadata/properties" xmlns:ns2="0026d777-7ea2-438a-b84f-f3e74dc1dd91" xmlns:ns3="7e61be5a-9f3f-46c0-883f-80dee6e80e67" targetNamespace="http://schemas.microsoft.com/office/2006/metadata/properties" ma:root="true" ma:fieldsID="588026f7b567cf817561d82b75a8449c" ns2:_="" ns3:_="">
    <xsd:import namespace="0026d777-7ea2-438a-b84f-f3e74dc1dd91"/>
    <xsd:import namespace="7e61be5a-9f3f-46c0-883f-80dee6e80e6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26d777-7ea2-438a-b84f-f3e74dc1dd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Attēlu atzīmes" ma:readOnly="false" ma:fieldId="{5cf76f15-5ced-4ddc-b409-7134ff3c332f}" ma:taxonomyMulti="true" ma:sspId="550e1e53-5410-4bdb-8c8a-c3d0be1f47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6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61be5a-9f3f-46c0-883f-80dee6e80e6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ccd2d846-6611-415c-bd80-53085ffb1b75}" ma:internalName="TaxCatchAll" ma:showField="CatchAllData" ma:web="7e61be5a-9f3f-46c0-883f-80dee6e80e6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026d777-7ea2-438a-b84f-f3e74dc1dd91">
      <Terms xmlns="http://schemas.microsoft.com/office/infopath/2007/PartnerControls"/>
    </lcf76f155ced4ddcb4097134ff3c332f>
    <TaxCatchAll xmlns="7e61be5a-9f3f-46c0-883f-80dee6e80e67" xsi:nil="true"/>
  </documentManagement>
</p:properties>
</file>

<file path=customXml/itemProps1.xml><?xml version="1.0" encoding="utf-8"?>
<ds:datastoreItem xmlns:ds="http://schemas.openxmlformats.org/officeDocument/2006/customXml" ds:itemID="{D7739B04-4537-453E-BD74-D6AB6E511B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26d777-7ea2-438a-b84f-f3e74dc1dd91"/>
    <ds:schemaRef ds:uri="7e61be5a-9f3f-46c0-883f-80dee6e80e6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6398426-AF91-4B4F-9735-4E9572DA2FA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179ED10-2D19-456D-8C2C-EC939DA700FA}">
  <ds:schemaRefs>
    <ds:schemaRef ds:uri="http://schemas.openxmlformats.org/package/2006/metadata/core-properties"/>
    <ds:schemaRef ds:uri="7e61be5a-9f3f-46c0-883f-80dee6e80e67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purl.org/dc/dcmitype/"/>
    <ds:schemaRef ds:uri="http://purl.org/dc/terms/"/>
    <ds:schemaRef ds:uri="http://schemas.microsoft.com/office/infopath/2007/PartnerControls"/>
    <ds:schemaRef ds:uri="0026d777-7ea2-438a-b84f-f3e74dc1dd91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a2d593ad-f07d-4c55-87c8-106c26d6ba08}" enabled="0" method="" siteId="{a2d593ad-f07d-4c55-87c8-106c26d6ba0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985</Words>
  <Application>Microsoft Office PowerPoint</Application>
  <PresentationFormat>Widescreen</PresentationFormat>
  <Paragraphs>185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2" baseType="lpstr">
      <vt:lpstr>Aptos</vt:lpstr>
      <vt:lpstr>Aptos Display</vt:lpstr>
      <vt:lpstr>Arial</vt:lpstr>
      <vt:lpstr>Arial Bold</vt:lpstr>
      <vt:lpstr>Arimo</vt:lpstr>
      <vt:lpstr>Calibri</vt:lpstr>
      <vt:lpstr>Courier New</vt:lpstr>
      <vt:lpstr>Georgia</vt:lpstr>
      <vt:lpstr>Verdana</vt:lpstr>
      <vt:lpstr>Wingdings,Sans-Serif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Jānis Krakops</dc:creator>
  <cp:lastModifiedBy>Laima Amatniece</cp:lastModifiedBy>
  <cp:revision>18</cp:revision>
  <cp:lastPrinted>2026-03-24T09:09:28Z</cp:lastPrinted>
  <dcterms:created xsi:type="dcterms:W3CDTF">2026-03-23T06:34:12Z</dcterms:created>
  <dcterms:modified xsi:type="dcterms:W3CDTF">2026-07-29T06:41:44Z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0x010100C2407A656F6F514882F54CB8A364491F</vt:lpwstr>
  </property>
  <property fmtid="{D5CDD505-2E9C-101B-9397-08002B2CF9AE}" pid="3" name="MediaServiceImageTags">
    <vt:lpwstr/>
  </property>
</Properties>
</file>