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5" r:id="rId3"/>
    <p:sldId id="286" r:id="rId4"/>
    <p:sldId id="287" r:id="rId5"/>
    <p:sldId id="288" r:id="rId6"/>
    <p:sldId id="295" r:id="rId7"/>
    <p:sldId id="296" r:id="rId8"/>
    <p:sldId id="291" r:id="rId9"/>
    <p:sldId id="292" r:id="rId10"/>
    <p:sldId id="297" r:id="rId11"/>
    <p:sldId id="301" r:id="rId12"/>
    <p:sldId id="299" r:id="rId13"/>
    <p:sldId id="293" r:id="rId14"/>
    <p:sldId id="294" r:id="rId15"/>
    <p:sldId id="303" r:id="rId16"/>
    <p:sldId id="304" r:id="rId17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B20FBD-2D96-4665-8E67-16BA97D991CB}" v="4" dt="2025-06-25T08:49:06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852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ta Magone" userId="018a914d-8756-4780-b7c6-8466dd4cec50" providerId="ADAL" clId="{F1B20FBD-2D96-4665-8E67-16BA97D991CB}"/>
    <pc:docChg chg="custSel modSld">
      <pc:chgData name="Olita Magone" userId="018a914d-8756-4780-b7c6-8466dd4cec50" providerId="ADAL" clId="{F1B20FBD-2D96-4665-8E67-16BA97D991CB}" dt="2025-06-25T08:59:15.805" v="163" actId="20577"/>
      <pc:docMkLst>
        <pc:docMk/>
      </pc:docMkLst>
      <pc:sldChg chg="modSp mod">
        <pc:chgData name="Olita Magone" userId="018a914d-8756-4780-b7c6-8466dd4cec50" providerId="ADAL" clId="{F1B20FBD-2D96-4665-8E67-16BA97D991CB}" dt="2025-06-25T08:49:35.103" v="90" actId="27636"/>
        <pc:sldMkLst>
          <pc:docMk/>
          <pc:sldMk cId="0" sldId="257"/>
        </pc:sldMkLst>
        <pc:spChg chg="mod">
          <ac:chgData name="Olita Magone" userId="018a914d-8756-4780-b7c6-8466dd4cec50" providerId="ADAL" clId="{F1B20FBD-2D96-4665-8E67-16BA97D991CB}" dt="2025-06-25T08:49:35.103" v="90" actId="27636"/>
          <ac:spMkLst>
            <pc:docMk/>
            <pc:sldMk cId="0" sldId="257"/>
            <ac:spMk id="12292" creationId="{43F29DAE-EF92-1540-AC44-FC7FCB6DF752}"/>
          </ac:spMkLst>
        </pc:spChg>
      </pc:sldChg>
      <pc:sldChg chg="modSp mod">
        <pc:chgData name="Olita Magone" userId="018a914d-8756-4780-b7c6-8466dd4cec50" providerId="ADAL" clId="{F1B20FBD-2D96-4665-8E67-16BA97D991CB}" dt="2025-06-25T08:52:04.007" v="158" actId="6549"/>
        <pc:sldMkLst>
          <pc:docMk/>
          <pc:sldMk cId="1086770949" sldId="287"/>
        </pc:sldMkLst>
        <pc:spChg chg="mod">
          <ac:chgData name="Olita Magone" userId="018a914d-8756-4780-b7c6-8466dd4cec50" providerId="ADAL" clId="{F1B20FBD-2D96-4665-8E67-16BA97D991CB}" dt="2025-06-25T08:52:04.007" v="158" actId="6549"/>
          <ac:spMkLst>
            <pc:docMk/>
            <pc:sldMk cId="1086770949" sldId="287"/>
            <ac:spMk id="8" creationId="{6DE30BA4-898C-803B-C913-4158696D8AEB}"/>
          </ac:spMkLst>
        </pc:spChg>
      </pc:sldChg>
      <pc:sldChg chg="modSp mod">
        <pc:chgData name="Olita Magone" userId="018a914d-8756-4780-b7c6-8466dd4cec50" providerId="ADAL" clId="{F1B20FBD-2D96-4665-8E67-16BA97D991CB}" dt="2025-06-25T08:55:25.924" v="159" actId="20577"/>
        <pc:sldMkLst>
          <pc:docMk/>
          <pc:sldMk cId="3218963287" sldId="292"/>
        </pc:sldMkLst>
        <pc:spChg chg="mod">
          <ac:chgData name="Olita Magone" userId="018a914d-8756-4780-b7c6-8466dd4cec50" providerId="ADAL" clId="{F1B20FBD-2D96-4665-8E67-16BA97D991CB}" dt="2025-06-25T08:55:25.924" v="159" actId="20577"/>
          <ac:spMkLst>
            <pc:docMk/>
            <pc:sldMk cId="3218963287" sldId="292"/>
            <ac:spMk id="11" creationId="{1BABD6C9-4B95-945E-D244-ED985E3A3838}"/>
          </ac:spMkLst>
        </pc:spChg>
      </pc:sldChg>
      <pc:sldChg chg="modSp mod">
        <pc:chgData name="Olita Magone" userId="018a914d-8756-4780-b7c6-8466dd4cec50" providerId="ADAL" clId="{F1B20FBD-2D96-4665-8E67-16BA97D991CB}" dt="2025-06-25T08:41:29.481" v="8" actId="14100"/>
        <pc:sldMkLst>
          <pc:docMk/>
          <pc:sldMk cId="4226142889" sldId="299"/>
        </pc:sldMkLst>
        <pc:spChg chg="mod">
          <ac:chgData name="Olita Magone" userId="018a914d-8756-4780-b7c6-8466dd4cec50" providerId="ADAL" clId="{F1B20FBD-2D96-4665-8E67-16BA97D991CB}" dt="2025-06-25T08:41:10.192" v="7" actId="14100"/>
          <ac:spMkLst>
            <pc:docMk/>
            <pc:sldMk cId="4226142889" sldId="299"/>
            <ac:spMk id="8" creationId="{4463D4E6-2AAD-6B09-8BC0-164276EDA3E8}"/>
          </ac:spMkLst>
        </pc:spChg>
        <pc:picChg chg="mod">
          <ac:chgData name="Olita Magone" userId="018a914d-8756-4780-b7c6-8466dd4cec50" providerId="ADAL" clId="{F1B20FBD-2D96-4665-8E67-16BA97D991CB}" dt="2025-06-25T08:41:29.481" v="8" actId="14100"/>
          <ac:picMkLst>
            <pc:docMk/>
            <pc:sldMk cId="4226142889" sldId="299"/>
            <ac:picMk id="3" creationId="{89767538-966D-5CC3-EE7C-5FE0B7529A1B}"/>
          </ac:picMkLst>
        </pc:picChg>
      </pc:sldChg>
      <pc:sldChg chg="addSp modSp mod">
        <pc:chgData name="Olita Magone" userId="018a914d-8756-4780-b7c6-8466dd4cec50" providerId="ADAL" clId="{F1B20FBD-2D96-4665-8E67-16BA97D991CB}" dt="2025-06-25T08:41:00.617" v="6" actId="14100"/>
        <pc:sldMkLst>
          <pc:docMk/>
          <pc:sldMk cId="3525885692" sldId="301"/>
        </pc:sldMkLst>
        <pc:spChg chg="mod">
          <ac:chgData name="Olita Magone" userId="018a914d-8756-4780-b7c6-8466dd4cec50" providerId="ADAL" clId="{F1B20FBD-2D96-4665-8E67-16BA97D991CB}" dt="2025-06-25T08:40:48.633" v="4" actId="1076"/>
          <ac:spMkLst>
            <pc:docMk/>
            <pc:sldMk cId="3525885692" sldId="301"/>
            <ac:spMk id="8" creationId="{04D938B5-1546-481B-20BF-9CED81553A11}"/>
          </ac:spMkLst>
        </pc:spChg>
        <pc:picChg chg="add mod">
          <ac:chgData name="Olita Magone" userId="018a914d-8756-4780-b7c6-8466dd4cec50" providerId="ADAL" clId="{F1B20FBD-2D96-4665-8E67-16BA97D991CB}" dt="2025-06-25T08:41:00.617" v="6" actId="14100"/>
          <ac:picMkLst>
            <pc:docMk/>
            <pc:sldMk cId="3525885692" sldId="301"/>
            <ac:picMk id="3" creationId="{6A43EB0F-1B1E-1D0A-6A3C-56FB644A6199}"/>
          </ac:picMkLst>
        </pc:picChg>
        <pc:picChg chg="add">
          <ac:chgData name="Olita Magone" userId="018a914d-8756-4780-b7c6-8466dd4cec50" providerId="ADAL" clId="{F1B20FBD-2D96-4665-8E67-16BA97D991CB}" dt="2025-06-25T08:39:19.522" v="0"/>
          <ac:picMkLst>
            <pc:docMk/>
            <pc:sldMk cId="3525885692" sldId="301"/>
            <ac:picMk id="1026" creationId="{9EEBD25F-EEEB-5095-222A-90FF6B491D56}"/>
          </ac:picMkLst>
        </pc:picChg>
      </pc:sldChg>
      <pc:sldChg chg="modSp mod">
        <pc:chgData name="Olita Magone" userId="018a914d-8756-4780-b7c6-8466dd4cec50" providerId="ADAL" clId="{F1B20FBD-2D96-4665-8E67-16BA97D991CB}" dt="2025-06-25T08:48:48.383" v="83" actId="20577"/>
        <pc:sldMkLst>
          <pc:docMk/>
          <pc:sldMk cId="2792717546" sldId="303"/>
        </pc:sldMkLst>
        <pc:spChg chg="mod">
          <ac:chgData name="Olita Magone" userId="018a914d-8756-4780-b7c6-8466dd4cec50" providerId="ADAL" clId="{F1B20FBD-2D96-4665-8E67-16BA97D991CB}" dt="2025-06-25T08:48:48.383" v="83" actId="20577"/>
          <ac:spMkLst>
            <pc:docMk/>
            <pc:sldMk cId="2792717546" sldId="303"/>
            <ac:spMk id="8" creationId="{4DEA32F5-C71F-3152-3DF6-1B10626EA897}"/>
          </ac:spMkLst>
        </pc:spChg>
      </pc:sldChg>
      <pc:sldChg chg="modSp mod">
        <pc:chgData name="Olita Magone" userId="018a914d-8756-4780-b7c6-8466dd4cec50" providerId="ADAL" clId="{F1B20FBD-2D96-4665-8E67-16BA97D991CB}" dt="2025-06-25T08:59:15.805" v="163" actId="20577"/>
        <pc:sldMkLst>
          <pc:docMk/>
          <pc:sldMk cId="4269153662" sldId="304"/>
        </pc:sldMkLst>
        <pc:spChg chg="mod">
          <ac:chgData name="Olita Magone" userId="018a914d-8756-4780-b7c6-8466dd4cec50" providerId="ADAL" clId="{F1B20FBD-2D96-4665-8E67-16BA97D991CB}" dt="2025-06-25T08:59:15.805" v="163" actId="20577"/>
          <ac:spMkLst>
            <pc:docMk/>
            <pc:sldMk cId="4269153662" sldId="304"/>
            <ac:spMk id="8" creationId="{DEAD08A8-35CF-5909-1FB0-274DF076EF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A84D3-DCA3-4E95-68EB-A0547B568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700B2-BCBB-CCA6-1BB6-3AED6BB4D2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A69E8-2593-B7F3-E736-216CC85DC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D4281-FC2E-84FF-C203-9FE2B1C4C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B38EE-9E9C-3192-AFE1-58F5098E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213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45F72-9C11-8BA5-7520-44E102FCA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FCE6B-DE46-8809-1A82-2A1BF30A4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A5F0A-267B-C857-3164-C2322FC6E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8BBFA-A102-43D2-CD16-A2A3469FC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EBD07-C31E-41F4-DAFE-ACAC5991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1404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DE26-F99D-1A48-094F-2A7B82B34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EBD67-6633-EFFA-1825-24A9E4865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72942-28FF-6270-1FC5-6CD503674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01726-AA8D-8011-F38D-42D38C1F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1EAB4-E1CA-5C1E-C64E-20A99B99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3579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7F38-7284-1D4F-36D7-C4FF5608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5A9E-E7CA-CAC8-497E-B622ECE25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FCA18B-DF44-A6DF-60B7-51CFA3300B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AD50E1-9FDA-0C7B-8DD5-A19B94DF9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605C1-72AA-951E-5286-49B2DC29C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940DA-2381-6513-C96A-7B94AB02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63211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1396D-C5A0-BD69-AEE4-B27ACA4E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FA29B1-AF31-FA4A-886B-9970A394A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D2632-160D-6094-AE7B-00D41DE5E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1F143A-5DBB-38F5-AD82-AEC59C1D2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0B777E-623F-34C8-4C45-FE70A0ED0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CED43F-5D2F-8970-40EC-68847CAC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B51A1E-B46C-A39A-64E8-2F024FF97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4BE2E-4686-8C88-75EB-34D23A95D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2812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6FAEC-89C3-C979-B8CC-DC147E32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A153ED-BDBA-312D-6C70-A1E868C9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691628-20C2-36D3-3F72-9C177023E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6CCC7-5FDC-1AC7-C9ED-D719AD2D1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662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B7529A-DD04-A78A-8B80-336561FE0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43802-FC1C-B447-2667-EDC881E1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426F1-7F25-DD0B-CC41-7AE207E00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90570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7307A-15E8-BCCC-6C83-D9DCAA60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E26BC-CAE9-ACE7-3C1F-5301E645C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4CAE1-74C4-714E-0834-01EF492C02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A4305-5367-B5E3-0A8E-B584D5DAF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C0A94-7D06-BCEE-D170-4748DA13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6E3963-5A83-2DFB-FF5E-E374A92B9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6797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CA25-33CD-9B04-9E68-C9C20F3A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2D079C-9DEF-2406-AB0D-1F4D563E9E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A1CC0-1373-04B8-1BBE-D1A36890C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855256-1755-047A-C40D-B3B05235F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17F40-00E0-8EBA-4001-12641120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6EEBD-7960-30FA-2581-4632A3AF5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928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8C6D-072B-B1F4-1DDF-ADBED1403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A69E3-AFFE-6A6F-21E9-F584408DB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4388B-610B-5723-9294-29A763F3E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CE293-83C7-317B-8692-273C14A7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453CB-A977-8518-723A-F6782372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6496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88BB9E-5595-A802-484B-A92E9D539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13E2A9-8F57-5A69-2B41-C61F858E9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A6AF3-7078-5831-0C3B-3052021E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A9F33-57C6-55B2-05AA-D8BF10C8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1609E-E775-79CB-EFFC-3780D0D2D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58812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94344991-F404-6047-90ED-C7A266A18F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311" y="1"/>
            <a:ext cx="3393379" cy="374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7532285-D0F2-4A4C-890D-C7226BC9C0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7"/>
            <a:ext cx="12192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6B1AD4-C79B-234F-BBE1-B24B6C038225}"/>
              </a:ext>
            </a:extLst>
          </p:cNvPr>
          <p:cNvSpPr txBox="1">
            <a:spLocks/>
          </p:cNvSpPr>
          <p:nvPr userDrawn="1"/>
        </p:nvSpPr>
        <p:spPr>
          <a:xfrm>
            <a:off x="914403" y="4724405"/>
            <a:ext cx="10363200" cy="1036639"/>
          </a:xfrm>
          <a:prstGeom prst="rect">
            <a:avLst/>
          </a:prstGeom>
        </p:spPr>
        <p:txBody>
          <a:bodyPr lIns="125276" tIns="62640" rIns="125276" bIns="62640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868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3" y="3505202"/>
            <a:ext cx="10363200" cy="960443"/>
          </a:xfrm>
        </p:spPr>
        <p:txBody>
          <a:bodyPr anchor="t">
            <a:normAutofit/>
          </a:bodyPr>
          <a:lstStyle>
            <a:lvl1pPr algn="ctr">
              <a:defRPr sz="3733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3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3" y="5761039"/>
            <a:ext cx="10363200" cy="63976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3299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6"/>
            <a:ext cx="8128000" cy="1066799"/>
          </a:xfrm>
        </p:spPr>
        <p:txBody>
          <a:bodyPr anchor="t">
            <a:normAutofit/>
          </a:bodyPr>
          <a:lstStyle>
            <a:lvl1pPr algn="l">
              <a:defRPr sz="2933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08A567-9FE9-604E-906F-8940DD4B9B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818" y="0"/>
            <a:ext cx="2347383" cy="260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C5187F36-87B1-5540-A53C-712A0EDF28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4401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67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157A6628-D4FC-4646-9FB9-7061D132C2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710805" cy="304800"/>
          </a:xfrm>
        </p:spPr>
        <p:txBody>
          <a:bodyPr>
            <a:normAutofit/>
          </a:bodyPr>
          <a:lstStyle>
            <a:lvl1pPr marL="0" indent="0" algn="r">
              <a:buNone/>
              <a:defRPr sz="1067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Slide Number Placeholder 22">
            <a:extLst>
              <a:ext uri="{FF2B5EF4-FFF2-40B4-BE49-F238E27FC236}">
                <a16:creationId xmlns:a16="http://schemas.microsoft.com/office/drawing/2014/main" id="{449887B6-092B-974A-803F-338ADE9542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13205" y="6324600"/>
            <a:ext cx="572395" cy="304800"/>
          </a:xfrm>
        </p:spPr>
        <p:txBody>
          <a:bodyPr/>
          <a:lstStyle>
            <a:lvl1pPr>
              <a:defRPr sz="12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‹#›</a:t>
            </a:fld>
            <a:endParaRPr lang="en-US" altLang="lv-LV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ACA3062-E267-6DBF-0BDC-1B79B92C171A}"/>
              </a:ext>
            </a:extLst>
          </p:cNvPr>
          <p:cNvCxnSpPr/>
          <p:nvPr userDrawn="1"/>
        </p:nvCxnSpPr>
        <p:spPr>
          <a:xfrm>
            <a:off x="3435795" y="1389508"/>
            <a:ext cx="8146607" cy="0"/>
          </a:xfrm>
          <a:prstGeom prst="line">
            <a:avLst/>
          </a:prstGeom>
          <a:ln>
            <a:solidFill>
              <a:srgbClr val="3554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9464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D4C254-A9C5-63BE-96E7-45A633AE1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CB508-8B58-4ED1-F65C-61B926593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2A04C-FC2A-4780-89E0-4082D6C7CA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F4582-DB03-49D0-A022-3FE1379E39E6}" type="datetimeFigureOut">
              <a:rPr lang="lv-LV" smtClean="0"/>
              <a:t>28.10.2026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8DA52-0089-CE74-DA54-CC7796571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E1225-7228-FCD3-8F9C-B2B23D201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079AC3-FAD5-40C6-BA95-27DE0FE0928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8924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cid:710a2e89-bb1c-4295-af01-f18d2a24c360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Olita.Magone@sam.gov.lv" TargetMode="External"/><Relationship Id="rId2" Type="http://schemas.openxmlformats.org/officeDocument/2006/relationships/hyperlink" Target="mailto:Guntars.Lorencis@sam.gov.lv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Martins.Leitass@lvrtc.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92FA2B8-E482-7D4A-AE96-CE7AA3154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77707"/>
            <a:ext cx="10363200" cy="1280585"/>
          </a:xfrm>
        </p:spPr>
        <p:txBody>
          <a:bodyPr>
            <a:normAutofit fontScale="90000"/>
          </a:bodyPr>
          <a:lstStyle/>
          <a:p>
            <a:r>
              <a:rPr lang="lv-LV" altLang="lv-LV" dirty="0">
                <a:ea typeface="MS PGothic" panose="020B0600070205080204" pitchFamily="34" charset="-128"/>
              </a:rPr>
              <a:t>Transporta un sakaru jomas</a:t>
            </a:r>
            <a:br>
              <a:rPr lang="lv-LV" altLang="lv-LV" dirty="0">
                <a:ea typeface="MS PGothic" panose="020B0600070205080204" pitchFamily="34" charset="-128"/>
              </a:rPr>
            </a:br>
            <a:r>
              <a:rPr lang="lv-LV" altLang="lv-LV" dirty="0">
                <a:ea typeface="MS PGothic" panose="020B0600070205080204" pitchFamily="34" charset="-128"/>
              </a:rPr>
              <a:t>publiskās pārvaldes informācijas sistēmu mērķa arhitektūras apraksts</a:t>
            </a:r>
            <a:br>
              <a:rPr lang="lv-LV" altLang="lv-LV" dirty="0">
                <a:ea typeface="MS PGothic" panose="020B0600070205080204" pitchFamily="34" charset="-128"/>
              </a:rPr>
            </a:br>
            <a:endParaRPr lang="lv-LV" altLang="lv-LV" dirty="0">
              <a:ea typeface="MS PGothic" panose="020B0600070205080204" pitchFamily="34" charset="-128"/>
            </a:endParaRP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7587A947-E7E5-C844-9A5C-0914A765C5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lv-LV" altLang="lv-LV" dirty="0">
                <a:ea typeface="MS PGothic" panose="020B0600070205080204" pitchFamily="34" charset="-128"/>
                <a:cs typeface="MS PGothic" panose="020B0600070205080204" pitchFamily="34" charset="-128"/>
              </a:rPr>
              <a:t>Versija 1.0</a:t>
            </a:r>
          </a:p>
        </p:txBody>
      </p:sp>
      <p:sp>
        <p:nvSpPr>
          <p:cNvPr id="12292" name="Text Placeholder 3">
            <a:extLst>
              <a:ext uri="{FF2B5EF4-FFF2-40B4-BE49-F238E27FC236}">
                <a16:creationId xmlns:a16="http://schemas.microsoft.com/office/drawing/2014/main" id="{43F29DAE-EF92-1540-AC44-FC7FCB6DF7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lv-LV" altLang="lv-LV" dirty="0">
                <a:ea typeface="MS PGothic" panose="020B0600070205080204" pitchFamily="34" charset="-128"/>
                <a:cs typeface="MS PGothic" panose="020B0600070205080204" pitchFamily="34" charset="-128"/>
              </a:rPr>
              <a:t>25.06.2025.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81E6C9-D83A-69CC-797B-5A1D002478C6}"/>
              </a:ext>
            </a:extLst>
          </p:cNvPr>
          <p:cNvSpPr/>
          <p:nvPr/>
        </p:nvSpPr>
        <p:spPr>
          <a:xfrm>
            <a:off x="3454399" y="3145843"/>
            <a:ext cx="8127997" cy="5643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3000"/>
              </a:spcAft>
              <a:buClr>
                <a:srgbClr val="29702A"/>
              </a:buClr>
            </a:pPr>
            <a:r>
              <a:rPr lang="lv-LV" sz="2400" b="0" i="0" dirty="0">
                <a:solidFill>
                  <a:srgbClr val="212529"/>
                </a:solidFill>
                <a:effectLst/>
              </a:rPr>
              <a:t>Jomas mērķa arhitektūra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D955E9-5343-3388-4AA4-75EB4F87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Prezentācijas saturs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74977-F1AB-2BDD-6311-347DCE13E91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2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C98F4F-A315-194E-DAA0-DEEF4470A1B9}"/>
              </a:ext>
            </a:extLst>
          </p:cNvPr>
          <p:cNvSpPr/>
          <p:nvPr/>
        </p:nvSpPr>
        <p:spPr>
          <a:xfrm>
            <a:off x="3454400" y="2478869"/>
            <a:ext cx="8127998" cy="564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3000"/>
              </a:spcAft>
              <a:buClr>
                <a:srgbClr val="29702A"/>
              </a:buClr>
            </a:pPr>
            <a:r>
              <a:rPr lang="lv-LV" sz="2400" b="0" i="0" dirty="0">
                <a:solidFill>
                  <a:srgbClr val="212529"/>
                </a:solidFill>
                <a:effectLst/>
              </a:rPr>
              <a:t>Jomas vispārīgs raksturojums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BD1346-284C-D481-1191-0D741284BD51}"/>
              </a:ext>
            </a:extLst>
          </p:cNvPr>
          <p:cNvSpPr/>
          <p:nvPr/>
        </p:nvSpPr>
        <p:spPr>
          <a:xfrm>
            <a:off x="3454400" y="3819193"/>
            <a:ext cx="8127996" cy="564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1800"/>
              </a:spcAft>
              <a:buClr>
                <a:srgbClr val="29702A"/>
              </a:buClr>
            </a:pPr>
            <a:r>
              <a:rPr lang="lv-LV" sz="2400" dirty="0">
                <a:solidFill>
                  <a:srgbClr val="212529"/>
                </a:solidFill>
              </a:rPr>
              <a:t>Jomas mērķa arhitektūras ieviešanas ceļa karte</a:t>
            </a:r>
          </a:p>
        </p:txBody>
      </p:sp>
    </p:spTree>
    <p:extLst>
      <p:ext uri="{BB962C8B-B14F-4D97-AF65-F5344CB8AC3E}">
        <p14:creationId xmlns:p14="http://schemas.microsoft.com/office/powerpoint/2010/main" val="2185870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693CB-7AA6-5AC4-87D6-3618A6B7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0317" y="228600"/>
            <a:ext cx="8128000" cy="1066799"/>
          </a:xfrm>
        </p:spPr>
        <p:txBody>
          <a:bodyPr>
            <a:normAutofit fontScale="90000"/>
          </a:bodyPr>
          <a:lstStyle/>
          <a:p>
            <a:r>
              <a:rPr lang="lv-LV" dirty="0"/>
              <a:t>Transporta un sakaru jomas informācijas sistēmu vispārīgs raksturojums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F2525-8964-4D37-C24B-ACC6569D49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4399" y="1800726"/>
            <a:ext cx="6979385" cy="3656797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Jomas tvērums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Esošās situācijas problēmas un iespējas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Jomas konkrētie attīstības mērķi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Jomas arhitektūras principi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110978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21A7A-0AE6-5C98-310F-98185D602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49C6F-7842-48C4-4B27-BB0DAF5D4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Jomas tvērums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A90291-1633-1189-9F5A-40F7580E6A6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4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E30BA4-898C-803B-C913-4158696D8AEB}"/>
              </a:ext>
            </a:extLst>
          </p:cNvPr>
          <p:cNvSpPr/>
          <p:nvPr/>
        </p:nvSpPr>
        <p:spPr>
          <a:xfrm>
            <a:off x="818147" y="1766599"/>
            <a:ext cx="10764251" cy="46069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Sistēmas, kuru izveidošanu tieši nosaka normatīvo aktu prasības, vai kuru izveidošanu nosaka konkrētas publiskās pārvaldes funkcijas izpildes ietvaros. </a:t>
            </a: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Kopumā nozarē ir 18 šādas sistēmas, no kurām 4 normatīvajā regulējumā ir tieši definētas kā institūciju (valsts) informācijas sistēmas.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</a:t>
            </a: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 transporta un sakaru nozares skatu punkta visvairāk jomas sistēmu ir sabiedriskā transporta, auto, autoceļu un auto pārvadājumu </a:t>
            </a:r>
            <a:r>
              <a:rPr lang="lv-LV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nozarē, kā arī jūrlietu, t.sk. ostu, nozarē.</a:t>
            </a: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Dzelzceļa, aviācijas un gaisa telpas, kā arī elektronisko sakaru un pasta nozarēs ir tikai pa vienai vai divām jomas sistēmām.</a:t>
            </a:r>
          </a:p>
        </p:txBody>
      </p:sp>
    </p:spTree>
    <p:extLst>
      <p:ext uri="{BB962C8B-B14F-4D97-AF65-F5344CB8AC3E}">
        <p14:creationId xmlns:p14="http://schemas.microsoft.com/office/powerpoint/2010/main" val="1086770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B5C75-1A8A-F1CF-CBFD-50D28FCA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9C3E6-94F6-44FA-D49B-7D73D5E34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Esošās situācijas problēmas un iespējas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2F5DB7-CC12-889E-7012-1338DBABC7E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5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6BB337-B8FE-E48C-5275-C617BE2C88CC}"/>
              </a:ext>
            </a:extLst>
          </p:cNvPr>
          <p:cNvSpPr/>
          <p:nvPr/>
        </p:nvSpPr>
        <p:spPr>
          <a:xfrm>
            <a:off x="818149" y="1766599"/>
            <a:ext cx="10764251" cy="46069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228600" algn="just">
              <a:buNone/>
            </a:pPr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Transporta un sakaru jomas informācijas sistēmu esošo arhitektūru veido visu biznesa procesu jeb funkciju nosacīts iedalījums atbilstoši transporta veidam, kā arī sakaru joma: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autotransports un ceļu nozare, autopārvadājumi, tajā skaitā:</a:t>
            </a:r>
          </a:p>
          <a:p>
            <a:pPr lvl="0" algn="just"/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multimodālie pasažieru pārvadājumi un ceļošanas informācija;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dzelzceļa transports un dzelzceļa infrastruktūra;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jūras transports un ostas;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lv-LV" sz="14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aviācija  un gaisa telpa;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lv-LV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elektroniskie sakari un pasts.</a:t>
            </a:r>
          </a:p>
          <a:p>
            <a:pPr lvl="0" algn="ctr"/>
            <a:r>
              <a:rPr lang="lv-LV" sz="1400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Šāds iedalījums ir gan problēma, gan iespēja:</a:t>
            </a:r>
            <a:endParaRPr lang="lv-LV" sz="1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lvl="0" algn="ctr"/>
            <a:endParaRPr lang="lv-LV" sz="1400" dirty="0"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9664F-12E6-6A6F-446E-4EB848303E70}"/>
              </a:ext>
            </a:extLst>
          </p:cNvPr>
          <p:cNvSpPr txBox="1"/>
          <p:nvPr/>
        </p:nvSpPr>
        <p:spPr>
          <a:xfrm>
            <a:off x="1029903" y="3780884"/>
            <a:ext cx="4961824" cy="230832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dirty="0"/>
              <a:t>VĀJĀS PUSES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Katram transporta veidam savas “problēmas” pirmajā vietā, katram savas integrācijas ar ārējām sistēmām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Klientu (komersantu) augstās un pretrunīgās gaidas attiecībā pret sistēmu funkcionalitāti. Lietotāju dažādas intereses, jo katram ir savs biznesa process un finansējums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Normatīvo prasību kavēšanās: tiesisko regulējumu izstrādā un virza publiskās pārvaldes institūcijas, tik ilgi tiek kavēta komersantu un lietotāju interešu ievērošana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9698F-E058-818A-2F82-B921F5E4EE0C}"/>
              </a:ext>
            </a:extLst>
          </p:cNvPr>
          <p:cNvSpPr txBox="1"/>
          <p:nvPr/>
        </p:nvSpPr>
        <p:spPr>
          <a:xfrm>
            <a:off x="6200274" y="3780884"/>
            <a:ext cx="4908883" cy="252376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STIPRĀS PUSES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Pieprasījums pēc IKT atbalsta nozarē. Realizētās sistēmas ir reāli nepieciešamas konkrētu darbību atbalstam un nodrošina pamata funkcionālo prasību izpildi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Risinājumi atbilst ES normatīvajam regulējumam, standartiem un ir integrēti Eiropas mērogā, nodrošinot atbilstošu </a:t>
            </a:r>
            <a:r>
              <a:rPr lang="lv-LV" sz="1400" dirty="0" err="1"/>
              <a:t>sadarbspēju</a:t>
            </a:r>
            <a:endParaRPr lang="lv-LV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1400" dirty="0"/>
              <a:t>Sistēmas nodrošina pamata funkcionalitāti, kas nepieciešama konkrētajā laika posmā, radot iespējas tālāku pakalpojumu attīstībai sekojot reālajam pieprasījumam</a:t>
            </a:r>
          </a:p>
        </p:txBody>
      </p:sp>
    </p:spTree>
    <p:extLst>
      <p:ext uri="{BB962C8B-B14F-4D97-AF65-F5344CB8AC3E}">
        <p14:creationId xmlns:p14="http://schemas.microsoft.com/office/powerpoint/2010/main" val="2803252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05437-6917-A51C-C9D9-7BC0D9E12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D7BD9-FA97-D24A-7AAD-3E4E9991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Jomas konkrētie attīstības mērķi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2EAA1D-9B83-ED3F-B024-8053B380891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6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C1B39C-9CA9-B7AD-FEC9-753CCED48A86}"/>
              </a:ext>
            </a:extLst>
          </p:cNvPr>
          <p:cNvSpPr/>
          <p:nvPr/>
        </p:nvSpPr>
        <p:spPr>
          <a:xfrm>
            <a:off x="818149" y="1766599"/>
            <a:ext cx="10764251" cy="46069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M1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Latvijas ostu un loģistikas nozares konkurētspējas stiprināšana izveidojot vienotu jūrniecības informācijas aprites un ostu darbības digitālu vidi, tajā skaitā ar integrācija Eiropas Jūras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vienloga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sistēmas vidē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EMSWe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M2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Starptautisko kravu pārvadājumu formalitāšu un birokrātiskā sloga atvieglošana, ieviešot un attīstot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eFTI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 e-CMR risinājumus.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M3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Transporta nozares pakalpojumu un datu turpmāka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digitalizācija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atvērtība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IKT risinājumu optimizācija un centralizācija (tajā skaitā Viedās robežas risinājums, Nacionālā piekļuves punkta attīstība, </a:t>
            </a:r>
            <a:r>
              <a:rPr lang="lv-LV" sz="20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multimodalitāte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 tml.).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0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M4</a:t>
            </a:r>
            <a:r>
              <a:rPr lang="lv-LV" sz="20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Jēgpilna sadarbība ar horizontālajām jomām un kopīgo valsts IKT risinājumu izmantošana.</a:t>
            </a:r>
          </a:p>
        </p:txBody>
      </p:sp>
    </p:spTree>
    <p:extLst>
      <p:ext uri="{BB962C8B-B14F-4D97-AF65-F5344CB8AC3E}">
        <p14:creationId xmlns:p14="http://schemas.microsoft.com/office/powerpoint/2010/main" val="4200849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21A3B-F6BD-9CFF-64F5-3409E8B32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1C55B-A45C-9E38-ADF9-8AE59C8BA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noProof="0" dirty="0"/>
              <a:t>Jomas arhitektūras principi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36FD34-2D1D-E18F-2970-756CB960DF4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7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3D646E-0A40-B602-79E8-9630D57A7E25}"/>
              </a:ext>
            </a:extLst>
          </p:cNvPr>
          <p:cNvSpPr/>
          <p:nvPr/>
        </p:nvSpPr>
        <p:spPr>
          <a:xfrm>
            <a:off x="818149" y="1766599"/>
            <a:ext cx="10764251" cy="46069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lv-LV" sz="2000" b="1" dirty="0">
                <a:solidFill>
                  <a:schemeClr val="tx1"/>
                </a:solidFill>
              </a:rPr>
              <a:t>Iespējamais pielietojums un atbilstība</a:t>
            </a:r>
            <a:r>
              <a:rPr lang="lv-LV" sz="2000" dirty="0">
                <a:solidFill>
                  <a:schemeClr val="tx1"/>
                </a:solidFill>
              </a:rPr>
              <a:t>                            jāizvērtē turpmāk izstrādājot jebkuras izmaiņas vai papildinājumus transporta un sakaru jomas informācijas sistēmās, kuras norādītas šī dokumenta tvērumā, kā arī plānojot un veidojot jaunus, nākotnes vajadzībām atbilstošus IKT risinājumus.</a:t>
            </a:r>
          </a:p>
          <a:p>
            <a:pPr marL="285750" lvl="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lv-LV" sz="2000" b="1" dirty="0">
                <a:solidFill>
                  <a:schemeClr val="tx1"/>
                </a:solidFill>
              </a:rPr>
              <a:t>Principu uzskaitījums</a:t>
            </a:r>
            <a:r>
              <a:rPr lang="lv-LV" sz="2000" dirty="0">
                <a:solidFill>
                  <a:schemeClr val="tx1"/>
                </a:solidFill>
              </a:rPr>
              <a:t>                            nenozīmē, ka tie ir pilnībā visi un obligāti jāievēro. Galvenais uzdevums ir izvērtēt vai principā prasītais ir attiecināms uz izstrādājamo IKT risinājumu un tā izmantošanu.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lv-LV" sz="2000" dirty="0">
                <a:solidFill>
                  <a:schemeClr val="tx1"/>
                </a:solidFill>
              </a:rPr>
              <a:t>Ja apskatāmais princips ir pretrunā vai darbojas pretēji konstatētajai vajadzībai vai normatīvo aktu prasībām, ir pieļaujams to neievērot</a:t>
            </a:r>
            <a:endParaRPr kumimoji="0" lang="lv-LV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6C1F227-7DC6-C3E4-24C4-618285FB812A}"/>
              </a:ext>
            </a:extLst>
          </p:cNvPr>
          <p:cNvSpPr/>
          <p:nvPr/>
        </p:nvSpPr>
        <p:spPr>
          <a:xfrm>
            <a:off x="5832911" y="2652569"/>
            <a:ext cx="943276" cy="32725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CCD0BCF-6747-0F27-F8A8-3392DC69BE6F}"/>
              </a:ext>
            </a:extLst>
          </p:cNvPr>
          <p:cNvSpPr/>
          <p:nvPr/>
        </p:nvSpPr>
        <p:spPr>
          <a:xfrm>
            <a:off x="3954380" y="3906435"/>
            <a:ext cx="943276" cy="32725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91351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EA0FC-A56E-17B0-9B67-E0AC4456E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D6791-B131-6A77-C2FA-8F475B852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0317" y="228600"/>
            <a:ext cx="8128000" cy="1066799"/>
          </a:xfrm>
        </p:spPr>
        <p:txBody>
          <a:bodyPr>
            <a:normAutofit fontScale="90000"/>
          </a:bodyPr>
          <a:lstStyle/>
          <a:p>
            <a:r>
              <a:rPr lang="lv-LV" dirty="0"/>
              <a:t>Transporta un sakaru jomas informācijas sistēmu mērķa arhitektūra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3F003-D324-1706-FA2E-1B56FFCD55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4399" y="1800726"/>
            <a:ext cx="6979385" cy="3656797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Juridiskais skats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Organizācijas skats: mērķa funkcijas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dirty="0"/>
              <a:t>Tehniskais skats: informācijas sistēmas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Tehniskais skats: sistēmu </a:t>
            </a:r>
            <a:r>
              <a:rPr lang="lv-LV" sz="2400" noProof="0" dirty="0" err="1"/>
              <a:t>sadarb</a:t>
            </a:r>
            <a:r>
              <a:rPr lang="lv-LV" sz="2400" dirty="0" err="1"/>
              <a:t>ība</a:t>
            </a:r>
            <a:r>
              <a:rPr lang="lv-LV" sz="2400" dirty="0"/>
              <a:t> un  </a:t>
            </a:r>
            <a:r>
              <a:rPr lang="lv-LV" sz="2400" noProof="0" dirty="0"/>
              <a:t>IKT infrastruktūra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029451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0DA86-C98D-9D01-E1AF-70C0B210A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6212D-3D27-035E-1437-3A05A20C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Juridiskais skats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78790-8F35-1F5C-B7CE-24B057CC19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9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573CD6-BC11-4754-6DED-883F33E7A3FB}"/>
              </a:ext>
            </a:extLst>
          </p:cNvPr>
          <p:cNvSpPr/>
          <p:nvPr/>
        </p:nvSpPr>
        <p:spPr>
          <a:xfrm>
            <a:off x="818149" y="1766599"/>
            <a:ext cx="10764251" cy="4606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48833A-C308-DC5A-D984-B10A0A6C0C99}"/>
              </a:ext>
            </a:extLst>
          </p:cNvPr>
          <p:cNvSpPr txBox="1"/>
          <p:nvPr/>
        </p:nvSpPr>
        <p:spPr>
          <a:xfrm>
            <a:off x="1039527" y="2040556"/>
            <a:ext cx="10256675" cy="36933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b="1" dirty="0"/>
              <a:t>Mērķa arhitektūras pamatā  - augstākā līmeņa Eiropas regulējums (regulas un direktīvas)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AEA8C-0766-F4FD-F0C5-69D62C7FC99B}"/>
              </a:ext>
            </a:extLst>
          </p:cNvPr>
          <p:cNvSpPr txBox="1"/>
          <p:nvPr/>
        </p:nvSpPr>
        <p:spPr>
          <a:xfrm>
            <a:off x="1039527" y="2662991"/>
            <a:ext cx="4937760" cy="11079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Eiropas Parlamenta un Padomes Regula (ES) 2019/1239 ar ko izveido Eiropas Jūras </a:t>
            </a:r>
            <a:r>
              <a:rPr lang="lv-LV" dirty="0" err="1"/>
              <a:t>vienloga</a:t>
            </a:r>
            <a:r>
              <a:rPr lang="lv-LV" dirty="0"/>
              <a:t> sistēmas vidi un ar ko atceļ direktīvu 2010/65/ES</a:t>
            </a:r>
          </a:p>
          <a:p>
            <a:r>
              <a:rPr lang="lv-LV" sz="1200" dirty="0"/>
              <a:t>(Visās ES ostās kuģu piestāšanai vienādas formalitātes) </a:t>
            </a:r>
            <a:endParaRPr lang="lv-LV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9C571D-8CB9-0433-928A-D559E380D458}"/>
              </a:ext>
            </a:extLst>
          </p:cNvPr>
          <p:cNvSpPr txBox="1"/>
          <p:nvPr/>
        </p:nvSpPr>
        <p:spPr>
          <a:xfrm>
            <a:off x="6370319" y="2649464"/>
            <a:ext cx="4937760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Eiropas Parlamenta un Padomes Direktīva 2010/40/ES  par pamatu </a:t>
            </a:r>
            <a:r>
              <a:rPr lang="lv-LV" dirty="0" err="1"/>
              <a:t>intelektisko</a:t>
            </a:r>
            <a:r>
              <a:rPr lang="lv-LV" dirty="0"/>
              <a:t> transporta sistēmu ieviešanai autotransporta jomā un </a:t>
            </a:r>
            <a:r>
              <a:rPr lang="lv-LV" dirty="0" err="1"/>
              <a:t>saskarnēm</a:t>
            </a:r>
            <a:r>
              <a:rPr lang="lv-LV" dirty="0"/>
              <a:t> ar citiem transporta veidiem</a:t>
            </a:r>
          </a:p>
          <a:p>
            <a:r>
              <a:rPr lang="lv-LV" sz="1200" dirty="0"/>
              <a:t>(Nosaka ITS ietvaru, NPP platformas izveidi un tajā obligāti publicējamos datu veidus)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BC0511-78CA-2AD1-0EDC-9388ACFAC6FF}"/>
              </a:ext>
            </a:extLst>
          </p:cNvPr>
          <p:cNvSpPr txBox="1"/>
          <p:nvPr/>
        </p:nvSpPr>
        <p:spPr>
          <a:xfrm>
            <a:off x="1039527" y="3839424"/>
            <a:ext cx="4937760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Eiropas Parlamenta un Padomes Regula (ES) 2020/1056 par kravu pārvadājumu elektronisku informāciju</a:t>
            </a:r>
          </a:p>
          <a:p>
            <a:r>
              <a:rPr lang="lv-LV" sz="1200" dirty="0"/>
              <a:t>(Regulatīvās informācijas elektroniska paziņošana  starp attiecīgajiem uzņēmējiem un kompetentajām iestādēm)</a:t>
            </a:r>
          </a:p>
          <a:p>
            <a:endParaRPr lang="lv-LV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ABD6C9-4B95-945E-D244-ED985E3A3838}"/>
              </a:ext>
            </a:extLst>
          </p:cNvPr>
          <p:cNvSpPr txBox="1"/>
          <p:nvPr/>
        </p:nvSpPr>
        <p:spPr>
          <a:xfrm>
            <a:off x="6370319" y="4372998"/>
            <a:ext cx="493776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Eiropas Parlamenta un Padomes Regulas, īstenošanas regulas un deleģētās regulas autotransporta jomā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2AB998-679E-BBCF-5607-93464EB8D662}"/>
              </a:ext>
            </a:extLst>
          </p:cNvPr>
          <p:cNvSpPr txBox="1"/>
          <p:nvPr/>
        </p:nvSpPr>
        <p:spPr>
          <a:xfrm>
            <a:off x="1039527" y="5385189"/>
            <a:ext cx="4937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Kārtība valsts ārējās sauszemes robežas </a:t>
            </a:r>
            <a:r>
              <a:rPr lang="lv-LV" dirty="0" err="1"/>
              <a:t>robežšķērsošanas</a:t>
            </a:r>
            <a:r>
              <a:rPr lang="lv-LV" dirty="0"/>
              <a:t> vietu iekšējo procesu elektroniskai pārvaldībai un datu apmaiņai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210F5D-2148-5EC7-FE00-939D9D409B92}"/>
              </a:ext>
            </a:extLst>
          </p:cNvPr>
          <p:cNvSpPr txBox="1"/>
          <p:nvPr/>
        </p:nvSpPr>
        <p:spPr>
          <a:xfrm>
            <a:off x="6370319" y="5373265"/>
            <a:ext cx="493776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lv-LV" dirty="0"/>
              <a:t>Ostu un multimodālo loģistikas pakalpojumu platformas statusa un darbināšanas pamatjautājumu regulējums</a:t>
            </a:r>
          </a:p>
        </p:txBody>
      </p:sp>
    </p:spTree>
    <p:extLst>
      <p:ext uri="{BB962C8B-B14F-4D97-AF65-F5344CB8AC3E}">
        <p14:creationId xmlns:p14="http://schemas.microsoft.com/office/powerpoint/2010/main" val="3218963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27CE8-F10C-1F43-CCC8-52230B7AF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40FB-4E39-559B-5F07-BBB15908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Organizācijas skats: mērķa funkcijas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AC0011-033D-D85F-D2B1-BDEBADD37BB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10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CE2748-DAB2-F51D-2922-13C86E921025}"/>
              </a:ext>
            </a:extLst>
          </p:cNvPr>
          <p:cNvSpPr/>
          <p:nvPr/>
        </p:nvSpPr>
        <p:spPr>
          <a:xfrm>
            <a:off x="818147" y="1766599"/>
            <a:ext cx="10764251" cy="4786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2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Autotransports un ceļu nozare, autopārvadājumi</a:t>
            </a:r>
            <a:r>
              <a:rPr lang="lv-LV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Eiropas Savienības līmeņa mobilitātes servisu pieejamība NPP ietvaros;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Sabiedriskā transporta uzskaites un kontroles funkciju atbalsts. Biļešu tirdzniecības nodrošināšana;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Robežas šķērsošanas atvieglošanas digitāls atbalsts. 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Jūras transports un ostas</a:t>
            </a:r>
            <a:r>
              <a:rPr lang="lv-LV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Jūrlietu datu uzskaite un kontrole;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Kuģu formalitātes piestāšanai ostā;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Ostu pārvaldība un pakalpojumi.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2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Aviācija un gaisa telpa</a:t>
            </a:r>
            <a:r>
              <a:rPr lang="lv-LV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Civilās aviācijas datu apmaiņa un pieejamība;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Bezpilota gaisa kuģu kontrole.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Integrācija ES vienotās digitālu sistēmu vidēs</a:t>
            </a:r>
            <a:r>
              <a:rPr lang="lv-LV" sz="22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– kravu pārvadājumu platforma (</a:t>
            </a:r>
            <a:r>
              <a:rPr lang="lv-LV" sz="2200" u="sng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eFTI</a:t>
            </a:r>
            <a:r>
              <a:rPr lang="lv-LV" sz="22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un </a:t>
            </a:r>
            <a:r>
              <a:rPr lang="lv-LV" sz="2200" u="sng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eCMR</a:t>
            </a:r>
            <a:r>
              <a:rPr lang="lv-LV" sz="22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lv-LV" sz="2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kumimoji="0" lang="lv-LV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884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9118D-61FD-4780-E842-7058F2134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F06A8-2428-46F9-1E28-0D344B42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Tehniskais skats: informācijas sistēmas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D1FDAC-7500-740F-40CD-4A0369028C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11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938B5-1546-481B-20BF-9CED81553A11}"/>
              </a:ext>
            </a:extLst>
          </p:cNvPr>
          <p:cNvSpPr/>
          <p:nvPr/>
        </p:nvSpPr>
        <p:spPr>
          <a:xfrm>
            <a:off x="3407021" y="1657467"/>
            <a:ext cx="8175379" cy="4606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 descr="A screenshot of a computer screen">
            <a:extLst>
              <a:ext uri="{FF2B5EF4-FFF2-40B4-BE49-F238E27FC236}">
                <a16:creationId xmlns:a16="http://schemas.microsoft.com/office/drawing/2014/main" id="{6A43EB0F-1B1E-1D0A-6A3C-56FB644A6199}"/>
              </a:ext>
            </a:extLst>
          </p:cNvPr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485" y="1805857"/>
            <a:ext cx="7150930" cy="4132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5885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1083C-70C1-859E-D656-6E67C2B2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4769A-8D83-10F4-36C4-D36D432B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Tehniskais skats: sistēmu sadarbība un IKT infrastruktūra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983820-125C-4D91-90B5-8097A3258A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12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63D4E6-2AAD-6B09-8BC0-164276EDA3E8}"/>
              </a:ext>
            </a:extLst>
          </p:cNvPr>
          <p:cNvSpPr/>
          <p:nvPr/>
        </p:nvSpPr>
        <p:spPr>
          <a:xfrm>
            <a:off x="3454400" y="1447015"/>
            <a:ext cx="8128000" cy="52460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lv-LV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767538-966D-5CC3-EE7C-5FE0B7529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9521" y="1725542"/>
            <a:ext cx="5867280" cy="480039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1747FA-D485-E87B-5C77-923405A6F94C}"/>
              </a:ext>
            </a:extLst>
          </p:cNvPr>
          <p:cNvSpPr txBox="1"/>
          <p:nvPr/>
        </p:nvSpPr>
        <p:spPr>
          <a:xfrm>
            <a:off x="596766" y="6032001"/>
            <a:ext cx="2560320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dirty="0"/>
              <a:t>IKT infrastruktūra ir izvietota VESPC. </a:t>
            </a:r>
          </a:p>
        </p:txBody>
      </p:sp>
    </p:spTree>
    <p:extLst>
      <p:ext uri="{BB962C8B-B14F-4D97-AF65-F5344CB8AC3E}">
        <p14:creationId xmlns:p14="http://schemas.microsoft.com/office/powerpoint/2010/main" val="422614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27A35F-D2BA-98BF-7BCC-FEC553D4E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04482-159E-43FC-B767-D19CBB475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0317" y="228600"/>
            <a:ext cx="8128000" cy="1066799"/>
          </a:xfrm>
        </p:spPr>
        <p:txBody>
          <a:bodyPr>
            <a:normAutofit fontScale="90000"/>
          </a:bodyPr>
          <a:lstStyle/>
          <a:p>
            <a:r>
              <a:rPr lang="lv-LV" dirty="0"/>
              <a:t>Transporta un sakaru jomas informācijas sistēmu mērķa arhitektūras ieviešanas ceļa karte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FF47A-A114-10E1-188B-FAD9C2A49E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4399" y="1800726"/>
            <a:ext cx="6979385" cy="3656797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Mērķa arhitektūras ieviešanas iniciatīvas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 err="1"/>
              <a:t>Mijiedarība</a:t>
            </a:r>
            <a:r>
              <a:rPr lang="lv-LV" sz="2400" noProof="0" dirty="0"/>
              <a:t> ar citām jomām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2400" noProof="0" dirty="0"/>
              <a:t>Kontakti konsultācijām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259501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616DC-3A0E-7975-C053-E312E6BC9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662A-E234-EE8E-73AB-0A4152C9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Mērķa arhitektūras ieviešanas iniciatīvas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E5A28-AB5B-CBE3-E7E5-41BEB90C8DF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14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FB379D-A9DD-EE3A-94A2-D2F721FCEE8B}"/>
              </a:ext>
            </a:extLst>
          </p:cNvPr>
          <p:cNvSpPr/>
          <p:nvPr/>
        </p:nvSpPr>
        <p:spPr>
          <a:xfrm>
            <a:off x="818147" y="1800651"/>
            <a:ext cx="10764251" cy="4606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lv-LV" sz="1600" u="sng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6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Ārkārtas SAM 1.3.1.1. projekti</a:t>
            </a: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Eiropas Jūras </a:t>
            </a:r>
            <a:r>
              <a:rPr kumimoji="0" lang="lv-LV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vienloga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sistēmas </a:t>
            </a:r>
            <a:r>
              <a:rPr kumimoji="0" lang="lv-LV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EMSWe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ieviešana;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lv-LV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Robežšķērsošanas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risinājumu pirmā kārta.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lv-LV" sz="16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1.kārtas projekti: </a:t>
            </a:r>
            <a:r>
              <a:rPr lang="lv-LV" sz="16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Robežšķērsošanas</a:t>
            </a: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risinājumu otrā kārta;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Vienotās sabiedriskā transporta biļešu informācijas sistēmas attīstība.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1600" u="sng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(?) kārtas projekti: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Kravu pārvadājumu elektroniskās informācijas regulas (</a:t>
            </a:r>
            <a:r>
              <a:rPr lang="lv-LV" sz="160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eFTI</a:t>
            </a: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ieviešana Latvijā;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Jūrniecības digitālais portāls;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Transporta nozares informācijas nacionālā piekļuves punkta (NPP) platformas attīstība;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Civilās aviācijas pārraudzības un uzraudzības integrētās sistēmas izveide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lv-LV" sz="24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lv-LV" sz="2400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5319AF-C97B-359A-8EB1-DA66B56FCEF6}"/>
              </a:ext>
            </a:extLst>
          </p:cNvPr>
          <p:cNvSpPr txBox="1"/>
          <p:nvPr/>
        </p:nvSpPr>
        <p:spPr>
          <a:xfrm>
            <a:off x="975360" y="5640839"/>
            <a:ext cx="1024128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v-LV" dirty="0"/>
              <a:t>Digitālās modernizācijas tematiskās komitejas 2024.gada 16. jūlija sēdes protokols Nr.3, </a:t>
            </a:r>
          </a:p>
          <a:p>
            <a:pPr algn="ctr"/>
            <a:r>
              <a:rPr lang="lv-LV" dirty="0"/>
              <a:t>2025.gada 25.marta sēdes protokols Nr.1 </a:t>
            </a:r>
          </a:p>
        </p:txBody>
      </p:sp>
    </p:spTree>
    <p:extLst>
      <p:ext uri="{BB962C8B-B14F-4D97-AF65-F5344CB8AC3E}">
        <p14:creationId xmlns:p14="http://schemas.microsoft.com/office/powerpoint/2010/main" val="171031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A89AF-C1C7-E3F2-F538-D86168D1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78DF-DE83-98EA-585B-8D43B8483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Mijiedarbība ar citām sistēmām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857318-6536-75DA-B873-476AA1F756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15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A32F5-C71F-3152-3DF6-1B10626EA897}"/>
              </a:ext>
            </a:extLst>
          </p:cNvPr>
          <p:cNvSpPr/>
          <p:nvPr/>
        </p:nvSpPr>
        <p:spPr>
          <a:xfrm>
            <a:off x="818147" y="1766599"/>
            <a:ext cx="10764251" cy="4606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sz="24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Horizontālo jomu arhitektūras</a:t>
            </a:r>
          </a:p>
          <a:p>
            <a:pPr lvl="0">
              <a:defRPr/>
            </a:pPr>
            <a:r>
              <a:rPr lang="lv-LV" dirty="0">
                <a:solidFill>
                  <a:schemeClr val="tx1"/>
                </a:solidFill>
              </a:rPr>
              <a:t>Uzticamība un personu identifikācija, Pakalpojumu pārvaldība un sniegšana, Datu pārvaldība un koplietošana un IKT infrastruktūra un </a:t>
            </a:r>
            <a:r>
              <a:rPr lang="lv-LV" dirty="0" err="1">
                <a:solidFill>
                  <a:schemeClr val="tx1"/>
                </a:solidFill>
              </a:rPr>
              <a:t>kiberdrošība</a:t>
            </a:r>
            <a:r>
              <a:rPr lang="lv-LV" dirty="0">
                <a:solidFill>
                  <a:schemeClr val="tx1"/>
                </a:solidFill>
              </a:rPr>
              <a:t>. Sadarbību prasa valsts </a:t>
            </a:r>
            <a:r>
              <a:rPr lang="lv-LV" dirty="0" err="1">
                <a:solidFill>
                  <a:schemeClr val="tx1"/>
                </a:solidFill>
              </a:rPr>
              <a:t>digitalizācijas</a:t>
            </a:r>
            <a:r>
              <a:rPr lang="lv-LV" dirty="0">
                <a:solidFill>
                  <a:schemeClr val="tx1"/>
                </a:solidFill>
              </a:rPr>
              <a:t> politika un normatīvie dokumenti, kā arī  - sadarbība ar centrālajiem un koplietošanas risinājumiem ir priekšnoteikums valsts investīciju vai cita finansējuma saņemšanai</a:t>
            </a:r>
            <a:endParaRPr lang="lv-LV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defRPr/>
            </a:pPr>
            <a:endParaRPr lang="lv-LV" sz="24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Nozaru jomu arhitektūras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lv-LV" sz="16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Muitas jomas arhitektūra. Nepieciešama sadarbība ostu formalitāšu izpildei un kravu pārvadājumu kontrolei.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717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D0383-445F-F3B6-2BD7-F270B8C0F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3CC09-749F-B0E9-B08D-3BDCB8B84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Kontakti konsultācijām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EE327-F585-7864-9552-CB7610449E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296203" y="6373532"/>
            <a:ext cx="572395" cy="304800"/>
          </a:xfrm>
        </p:spPr>
        <p:txBody>
          <a:bodyPr/>
          <a:lstStyle/>
          <a:p>
            <a:pPr>
              <a:defRPr/>
            </a:pPr>
            <a:fld id="{1877EA0F-6BB9-6D44-BDE9-FC2A7AA0ACD8}" type="slidenum">
              <a:rPr lang="en-US" altLang="lv-LV" smtClean="0"/>
              <a:pPr>
                <a:defRPr/>
              </a:pPr>
              <a:t>16</a:t>
            </a:fld>
            <a:endParaRPr lang="en-US" altLang="lv-LV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AD08A8-35CF-5909-1FB0-274DF076EFBA}"/>
              </a:ext>
            </a:extLst>
          </p:cNvPr>
          <p:cNvSpPr/>
          <p:nvPr/>
        </p:nvSpPr>
        <p:spPr>
          <a:xfrm>
            <a:off x="818147" y="1766599"/>
            <a:ext cx="10764251" cy="46069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lv-LV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Guntars Lorencis. Satiksmes ministrijas Dokumentu un elektroniskās pārvaldes nodaļas vadītājs, tel.: 67028272, e-pasts: </a:t>
            </a:r>
            <a:r>
              <a:rPr lang="lv-LV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Guntars.Lorencis@sam.gov.lv</a:t>
            </a:r>
            <a:endParaRPr lang="lv-LV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lv-LV" dirty="0">
              <a:solidFill>
                <a:prstClr val="black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Olita Magone. Satiksmes ministrijas Jūrlietu departamenta vecākā eksperte, tel.:67028042, e-pasts: 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hlinkClick r:id="rId3"/>
              </a:rPr>
              <a:t>Olita.Magone@sam.gov.lv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lv-LV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Mārtiņš 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Leitass. 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VAS Latvijas Valsts radio un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televīzijas</a:t>
            </a:r>
            <a:r>
              <a:rPr kumimoji="0" lang="es-E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s-E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centrs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, Programmatūras izstrādes un attīstības daļa, Informācijas tehnoloģiju risinājumu arhitekts, tel.: 26380580, e-pasts 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hlinkClick r:id="rId4"/>
              </a:rPr>
              <a:t>Martins.Leitass@lvrtc.lv</a:t>
            </a:r>
            <a:r>
              <a:rPr kumimoji="0" lang="lv-LV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9153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1132</Words>
  <Application>Microsoft Office PowerPoint</Application>
  <PresentationFormat>Widescreen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MS PGothic</vt:lpstr>
      <vt:lpstr>Aptos</vt:lpstr>
      <vt:lpstr>Aptos Display</vt:lpstr>
      <vt:lpstr>Arial</vt:lpstr>
      <vt:lpstr>Symbol</vt:lpstr>
      <vt:lpstr>Verdana</vt:lpstr>
      <vt:lpstr>Office Theme</vt:lpstr>
      <vt:lpstr>Transporta un sakaru jomas publiskās pārvaldes informācijas sistēmu mērķa arhitektūras apraksts </vt:lpstr>
      <vt:lpstr>Prezentācijas saturs</vt:lpstr>
      <vt:lpstr>Transporta un sakaru jomas informācijas sistēmu vispārīgs raksturojums </vt:lpstr>
      <vt:lpstr>Jomas tvērums</vt:lpstr>
      <vt:lpstr>Esošās situācijas problēmas un iespējas</vt:lpstr>
      <vt:lpstr>Jomas konkrētie attīstības mērķi</vt:lpstr>
      <vt:lpstr>Jomas arhitektūras principi</vt:lpstr>
      <vt:lpstr>Transporta un sakaru jomas informācijas sistēmu mērķa arhitektūra</vt:lpstr>
      <vt:lpstr>Juridiskais skats</vt:lpstr>
      <vt:lpstr>Organizācijas skats: mērķa funkcijas</vt:lpstr>
      <vt:lpstr>Tehniskais skats: informācijas sistēmas</vt:lpstr>
      <vt:lpstr>Tehniskais skats: sistēmu sadarbība un IKT infrastruktūra</vt:lpstr>
      <vt:lpstr>Transporta un sakaru jomas informācijas sistēmu mērķa arhitektūras ieviešanas ceļa karte</vt:lpstr>
      <vt:lpstr>Mērķa arhitektūras ieviešanas iniciatīvas </vt:lpstr>
      <vt:lpstr>Mijiedarbība ar citām sistēmām</vt:lpstr>
      <vt:lpstr>Kontakti konsultācijām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Olita Magone</dc:creator>
  <cp:lastModifiedBy>Olita Magone</cp:lastModifiedBy>
  <cp:revision>3</cp:revision>
  <dcterms:created xsi:type="dcterms:W3CDTF">2025-06-20T12:21:06Z</dcterms:created>
  <dcterms:modified xsi:type="dcterms:W3CDTF">2026-10-28T07:43:27Z</dcterms:modified>
</cp:coreProperties>
</file>